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737" r:id="rId3"/>
    <p:sldId id="738" r:id="rId4"/>
    <p:sldId id="739" r:id="rId5"/>
    <p:sldId id="740" r:id="rId6"/>
    <p:sldId id="741" r:id="rId7"/>
    <p:sldId id="742" r:id="rId8"/>
    <p:sldId id="743" r:id="rId9"/>
    <p:sldId id="744" r:id="rId10"/>
    <p:sldId id="745" r:id="rId11"/>
    <p:sldId id="746" r:id="rId1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152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353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369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5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87900" cy="3590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8187" cy="431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3531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3690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4C8AA8BB-99E7-4648-BB08-A261E9BEDA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4866E-55A0-425D-A239-0E98A11CADC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19775" cy="4313237"/>
          </a:xfrm>
          <a:noFill/>
          <a:ln/>
        </p:spPr>
        <p:txBody>
          <a:bodyPr wrap="none" lIns="96661" tIns="48331" rIns="96661" bIns="4833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008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2BAA52-BCAF-4B64-B567-4FC7DBFEEE2E}" type="slidenum">
              <a:rPr lang="en-GB"/>
              <a:pPr/>
              <a:t>4</a:t>
            </a:fld>
            <a:endParaRPr lang="en-GB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9659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A23D-B3FF-4502-901F-6DD3E2262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850" cy="855662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397625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8897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2161-B637-446D-9919-7C3A5524E6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197850" cy="85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78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6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1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97F4F442-ECC2-4426-9D1B-1D6079B1B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ns-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2400" y="6204277"/>
            <a:ext cx="1143000" cy="653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hf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2pPr>
      <a:lvl3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3pPr>
      <a:lvl4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4pPr>
      <a:lvl5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5pPr>
      <a:lvl6pPr marL="4572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6pPr>
      <a:lvl7pPr marL="9144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7pPr>
      <a:lvl8pPr marL="13716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8pPr>
      <a:lvl9pPr marL="18288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590800"/>
            <a:ext cx="7620000" cy="1676400"/>
          </a:xfrm>
        </p:spPr>
        <p:txBody>
          <a:bodyPr anchor="t"/>
          <a:lstStyle/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ns-3 </a:t>
            </a:r>
            <a:r>
              <a:rPr lang="en-US" b="1" dirty="0" err="1" smtClean="0">
                <a:solidFill>
                  <a:srgbClr val="006600"/>
                </a:solidFill>
                <a:ea typeface="+mj-ea"/>
                <a:cs typeface="+mj-cs"/>
              </a:rPr>
              <a:t>Waf</a:t>
            </a: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 build system</a:t>
            </a:r>
            <a:endParaRPr lang="en-US" b="1" dirty="0" smtClean="0">
              <a:solidFill>
                <a:srgbClr val="006600"/>
              </a:solidFill>
              <a:ea typeface="+mj-ea"/>
              <a:cs typeface="+mj-cs"/>
            </a:endParaRP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US" b="1" dirty="0">
              <a:solidFill>
                <a:srgbClr val="006600"/>
              </a:solidFill>
              <a:ea typeface="+mj-ea"/>
              <a:cs typeface="+mj-cs"/>
            </a:endParaRP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ea typeface="+mj-ea"/>
                <a:cs typeface="+mj-cs"/>
              </a:rPr>
              <a:t>ns-3 Annual Meeting</a:t>
            </a: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ea typeface="+mj-ea"/>
                <a:cs typeface="+mj-cs"/>
              </a:rPr>
              <a:t>June 2016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1842161-B637-446D-9919-7C3A5524E6A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the modular build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97850" cy="3886200"/>
          </a:xfrm>
        </p:spPr>
        <p:txBody>
          <a:bodyPr/>
          <a:lstStyle/>
          <a:p>
            <a:r>
              <a:rPr lang="en-US" sz="2400" smtClean="0">
                <a:solidFill>
                  <a:schemeClr val="tx1"/>
                </a:solidFill>
              </a:rPr>
              <a:t>One way to disable modules:</a:t>
            </a:r>
          </a:p>
          <a:p>
            <a:pPr lvl="1"/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./waf configure --enable-modules='a','b','c'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The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.ns3rc</a:t>
            </a:r>
            <a:r>
              <a:rPr lang="en-US" sz="2400" smtClean="0">
                <a:solidFill>
                  <a:schemeClr val="tx1"/>
                </a:solidFill>
              </a:rPr>
              <a:t> file (found in utils/ directory) can be used to control the modules built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Precedence in controlling build</a:t>
            </a:r>
          </a:p>
          <a:p>
            <a:pPr lvl="1">
              <a:buNone/>
            </a:pPr>
            <a:r>
              <a:rPr lang="en-US" sz="2000" smtClean="0">
                <a:solidFill>
                  <a:schemeClr val="tx1"/>
                </a:solidFill>
              </a:rPr>
              <a:t>1) command line arguments</a:t>
            </a:r>
          </a:p>
          <a:p>
            <a:pPr lvl="1">
              <a:buNone/>
            </a:pPr>
            <a:r>
              <a:rPr lang="en-US" sz="2000" smtClean="0">
                <a:solidFill>
                  <a:schemeClr val="tx1"/>
                </a:solidFill>
              </a:rPr>
              <a:t>2) .ns3rc in ns-3 top level directory</a:t>
            </a:r>
          </a:p>
          <a:p>
            <a:pPr lvl="1">
              <a:buNone/>
            </a:pPr>
            <a:r>
              <a:rPr lang="en-US" sz="2000" smtClean="0">
                <a:solidFill>
                  <a:schemeClr val="tx1"/>
                </a:solidFill>
              </a:rPr>
              <a:t>3) .ns3rc in user's home directory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9600" y="4953000"/>
            <a:ext cx="7848600" cy="609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smtClean="0">
                <a:solidFill>
                  <a:schemeClr val="tx1"/>
                </a:solidFill>
              </a:rPr>
              <a:t>Demo how .ns3rc works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without wscript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tx1"/>
                </a:solidFill>
              </a:rPr>
              <a:t>The scratch/ directory can be used to build programs without wscripts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0" y="2514600"/>
            <a:ext cx="7848600" cy="1524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smtClean="0">
                <a:solidFill>
                  <a:schemeClr val="tx1"/>
                </a:solidFill>
              </a:rPr>
              <a:t>Demo how programs can be built without wscripts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latest release</a:t>
            </a:r>
          </a:p>
          <a:p>
            <a:pPr marL="712788" lvl="1" indent="-255588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err="1" smtClean="0">
                <a:latin typeface="Courier New" pitchFamily="49" charset="0"/>
              </a:rPr>
              <a:t>wget</a:t>
            </a:r>
            <a:r>
              <a:rPr lang="en-US" sz="2000" dirty="0" smtClean="0">
                <a:latin typeface="Courier New" pitchFamily="49" charset="0"/>
              </a:rPr>
              <a:t> http://www.nsnam.org/releases/ns-allinone-3.19.tar.bz2</a:t>
            </a:r>
          </a:p>
          <a:p>
            <a:pPr marL="712788" lvl="1" indent="-255588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ourier New" pitchFamily="49" charset="0"/>
              </a:rPr>
              <a:t>tar </a:t>
            </a:r>
            <a:r>
              <a:rPr lang="en-US" sz="2000" dirty="0" err="1" smtClean="0">
                <a:latin typeface="Courier New" pitchFamily="49" charset="0"/>
              </a:rPr>
              <a:t>xjf</a:t>
            </a:r>
            <a:r>
              <a:rPr lang="en-US" sz="2000" dirty="0" smtClean="0">
                <a:latin typeface="Courier New" pitchFamily="49" charset="0"/>
              </a:rPr>
              <a:t> ns-allinone-3.19.tar.bz2</a:t>
            </a:r>
          </a:p>
          <a:p>
            <a:pPr marL="312738" indent="-312738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Clone the latest development code</a:t>
            </a:r>
          </a:p>
          <a:p>
            <a:pPr marL="712788" lvl="1" indent="-255588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ourier New" pitchFamily="49" charset="0"/>
              </a:rPr>
              <a:t>hg clone http://code.nsnam.org/ns-3-allinone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4191000"/>
            <a:ext cx="7848600" cy="1524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smtClean="0">
                <a:solidFill>
                  <a:schemeClr val="tx1"/>
                </a:solidFill>
              </a:rPr>
              <a:t>Q.  What is "</a:t>
            </a:r>
            <a:r>
              <a:rPr lang="en-US" sz="2400" b="1" smtClean="0">
                <a:solidFill>
                  <a:schemeClr val="tx1"/>
                </a:solidFill>
              </a:rPr>
              <a:t>hg clone</a:t>
            </a:r>
            <a:r>
              <a:rPr lang="en-US" sz="2400" smtClean="0">
                <a:solidFill>
                  <a:schemeClr val="tx1"/>
                </a:solidFill>
              </a:rPr>
              <a:t>"?  </a:t>
            </a:r>
          </a:p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smtClean="0">
                <a:solidFill>
                  <a:schemeClr val="tx1"/>
                </a:solidFill>
              </a:rPr>
              <a:t>A.  Mercurial (http://www.selenic.com) is our source code control tool. 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Two levels of ns-3 build</a:t>
            </a:r>
            <a:endParaRPr lang="en-US" sz="2800"/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6858000" y="2743200"/>
            <a:ext cx="1219200" cy="6858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2895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ns-3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962400" y="2743200"/>
            <a:ext cx="1219200" cy="6858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895600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click routing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762000" y="2743200"/>
            <a:ext cx="1219200" cy="6858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6670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Network</a:t>
            </a:r>
          </a:p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Simulation</a:t>
            </a:r>
          </a:p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Cradle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2362200" y="2743200"/>
            <a:ext cx="1219200" cy="6858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2200" y="2895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pybindgen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562600" y="30480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867400" y="30480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172200" y="30480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5" name="Group 47"/>
          <p:cNvGrpSpPr/>
          <p:nvPr/>
        </p:nvGrpSpPr>
        <p:grpSpPr>
          <a:xfrm>
            <a:off x="4648200" y="4252912"/>
            <a:ext cx="3962400" cy="1171576"/>
            <a:chOff x="4648200" y="4252912"/>
            <a:chExt cx="3962400" cy="1171576"/>
          </a:xfrm>
        </p:grpSpPr>
        <p:grpSp>
          <p:nvGrpSpPr>
            <p:cNvPr id="10" name="Group 21"/>
            <p:cNvGrpSpPr/>
            <p:nvPr/>
          </p:nvGrpSpPr>
          <p:grpSpPr>
            <a:xfrm>
              <a:off x="4648200" y="4953000"/>
              <a:ext cx="856325" cy="471488"/>
              <a:chOff x="4724400" y="4191000"/>
              <a:chExt cx="856325" cy="471488"/>
            </a:xfrm>
          </p:grpSpPr>
          <p:sp>
            <p:nvSpPr>
              <p:cNvPr id="20" name="Flowchart: Alternate Process 19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22"/>
            <p:cNvGrpSpPr/>
            <p:nvPr/>
          </p:nvGrpSpPr>
          <p:grpSpPr>
            <a:xfrm>
              <a:off x="4648200" y="4267200"/>
              <a:ext cx="856325" cy="471488"/>
              <a:chOff x="4724400" y="4191000"/>
              <a:chExt cx="856325" cy="471488"/>
            </a:xfrm>
          </p:grpSpPr>
          <p:sp>
            <p:nvSpPr>
              <p:cNvPr id="24" name="Flowchart: Alternate Process 23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25"/>
            <p:cNvGrpSpPr/>
            <p:nvPr/>
          </p:nvGrpSpPr>
          <p:grpSpPr>
            <a:xfrm>
              <a:off x="5715000" y="4267200"/>
              <a:ext cx="856325" cy="471488"/>
              <a:chOff x="4724400" y="4191000"/>
              <a:chExt cx="856325" cy="471488"/>
            </a:xfrm>
          </p:grpSpPr>
          <p:sp>
            <p:nvSpPr>
              <p:cNvPr id="27" name="Flowchart: Alternate Process 26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8"/>
            <p:cNvGrpSpPr/>
            <p:nvPr/>
          </p:nvGrpSpPr>
          <p:grpSpPr>
            <a:xfrm>
              <a:off x="5715000" y="4953000"/>
              <a:ext cx="856325" cy="471488"/>
              <a:chOff x="4724400" y="4191000"/>
              <a:chExt cx="856325" cy="471488"/>
            </a:xfrm>
          </p:grpSpPr>
          <p:sp>
            <p:nvSpPr>
              <p:cNvPr id="30" name="Flowchart: Alternate Process 29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 bwMode="auto">
            <a:xfrm>
              <a:off x="67818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0866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7391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23" name="Group 34"/>
            <p:cNvGrpSpPr/>
            <p:nvPr/>
          </p:nvGrpSpPr>
          <p:grpSpPr>
            <a:xfrm>
              <a:off x="7754275" y="4252912"/>
              <a:ext cx="856325" cy="471488"/>
              <a:chOff x="4724400" y="4191000"/>
              <a:chExt cx="856325" cy="471488"/>
            </a:xfrm>
          </p:grpSpPr>
          <p:sp>
            <p:nvSpPr>
              <p:cNvPr id="36" name="Flowchart: Alternate Process 35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37"/>
            <p:cNvGrpSpPr/>
            <p:nvPr/>
          </p:nvGrpSpPr>
          <p:grpSpPr>
            <a:xfrm>
              <a:off x="7754275" y="4938712"/>
              <a:ext cx="856325" cy="471488"/>
              <a:chOff x="4724400" y="4191000"/>
              <a:chExt cx="856325" cy="471488"/>
            </a:xfrm>
          </p:grpSpPr>
          <p:sp>
            <p:nvSpPr>
              <p:cNvPr id="39" name="Flowchart: Alternate Process 38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2" name="Straight Connector 41"/>
          <p:cNvCxnSpPr/>
          <p:nvPr/>
        </p:nvCxnSpPr>
        <p:spPr bwMode="auto">
          <a:xfrm flipH="1">
            <a:off x="4648200" y="3352800"/>
            <a:ext cx="2057400" cy="76200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8077200" y="3429000"/>
            <a:ext cx="457200" cy="68580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81000" y="1905000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1) bake</a:t>
            </a:r>
            <a:r>
              <a:rPr lang="en-US" dirty="0" smtClean="0">
                <a:solidFill>
                  <a:srgbClr val="006600"/>
                </a:solidFill>
              </a:rPr>
              <a:t> (a Python-based build system to control an ordered build of 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    ns-3 and its libraries)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" y="426720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2) </a:t>
            </a:r>
            <a:r>
              <a:rPr lang="en-US" b="1" dirty="0" err="1" smtClean="0">
                <a:solidFill>
                  <a:srgbClr val="006600"/>
                </a:solidFill>
              </a:rPr>
              <a:t>waf</a:t>
            </a:r>
            <a:r>
              <a:rPr lang="en-US" dirty="0" smtClean="0">
                <a:solidFill>
                  <a:srgbClr val="006600"/>
                </a:solidFill>
              </a:rPr>
              <a:t>, a build system written in Python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287" y="5749290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3) build.py</a:t>
            </a:r>
            <a:r>
              <a:rPr lang="en-US" dirty="0" smtClean="0">
                <a:solidFill>
                  <a:srgbClr val="006600"/>
                </a:solidFill>
              </a:rPr>
              <a:t> (a custom Python build script to control an ordered build of 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    ns-3 and its libraries)  </a:t>
            </a:r>
            <a:r>
              <a:rPr lang="en-US" b="1" dirty="0" smtClean="0">
                <a:solidFill>
                  <a:srgbClr val="006600"/>
                </a:solidFill>
              </a:rPr>
              <a:t>&lt;--- may eventually be deprecated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5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ns-3 uses </a:t>
            </a:r>
            <a:r>
              <a:rPr lang="en-GB" smtClean="0"/>
              <a:t>the 'waf' </a:t>
            </a:r>
            <a:r>
              <a:rPr lang="en-GB"/>
              <a:t>build system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800600"/>
          </a:xfrm>
          <a:ln/>
        </p:spPr>
        <p:txBody>
          <a:bodyPr/>
          <a:lstStyle/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Waf is a Python-based framework for configuring, compiling and installing applications. </a:t>
            </a:r>
          </a:p>
          <a:p>
            <a:pPr marL="712788" lvl="1" indent="-255588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It is a replacement for other tools such as Autotools, Scons, CMake or Ant </a:t>
            </a:r>
          </a:p>
          <a:p>
            <a:pPr marL="712788" lvl="1" indent="-255588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3333CC"/>
                </a:solidFill>
              </a:rPr>
              <a:t>http://code.google.com/p/waf/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For those familiar with autotools: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New" pitchFamily="49" charset="0"/>
                <a:cs typeface="Courier New" pitchFamily="49" charset="0"/>
              </a:rPr>
              <a:t>configure</a:t>
            </a:r>
            <a:r>
              <a:rPr lang="en-GB" sz="2400"/>
              <a:t> </a:t>
            </a:r>
            <a:r>
              <a:rPr lang="en-GB" sz="2400" smtClean="0"/>
              <a:t>         </a:t>
            </a:r>
            <a:r>
              <a:rPr lang="en-GB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  <a:cs typeface="Courier New" pitchFamily="49" charset="0"/>
              </a:rPr>
              <a:t>./waf </a:t>
            </a:r>
            <a:r>
              <a:rPr lang="en-GB" sz="2400" smtClean="0">
                <a:latin typeface="Courier New" pitchFamily="49" charset="0"/>
                <a:cs typeface="Courier New" pitchFamily="49" charset="0"/>
              </a:rPr>
              <a:t>configure</a:t>
            </a:r>
            <a:endParaRPr lang="en-GB" sz="2400">
              <a:latin typeface="Courier New" pitchFamily="49" charset="0"/>
              <a:cs typeface="Courier New" pitchFamily="49" charset="0"/>
            </a:endParaRP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New" pitchFamily="49" charset="0"/>
                <a:cs typeface="Courier New" pitchFamily="49" charset="0"/>
              </a:rPr>
              <a:t>make </a:t>
            </a:r>
            <a:r>
              <a:rPr lang="en-GB" sz="2400" smtClean="0">
                <a:latin typeface="Courier New" pitchFamily="49" charset="0"/>
                <a:cs typeface="Courier New" pitchFamily="49" charset="0"/>
              </a:rPr>
              <a:t>          ./waf build</a:t>
            </a:r>
            <a:endParaRPr lang="en-GB" sz="2400">
              <a:latin typeface="Courier New" pitchFamily="49" charset="0"/>
              <a:cs typeface="Courier New" pitchFamily="49" charset="0"/>
            </a:endParaRPr>
          </a:p>
          <a:p>
            <a:pPr marL="312738" indent="-312738"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>
              <a:solidFill>
                <a:srgbClr val="3333CC"/>
              </a:solidFill>
            </a:endParaRPr>
          </a:p>
          <a:p>
            <a:pPr marL="712788" lvl="1" indent="-255588"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>
              <a:solidFill>
                <a:srgbClr val="3333C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19400" y="5105400"/>
            <a:ext cx="609600" cy="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819400" y="5562600"/>
            <a:ext cx="609600" cy="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70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waf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tx1"/>
                </a:solidFill>
              </a:rPr>
              <a:t>Key waf configuration examples</a:t>
            </a:r>
          </a:p>
          <a:p>
            <a:pPr lvl="1">
              <a:buNone/>
            </a:pPr>
            <a:r>
              <a:rPr lang="en-US" sz="24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./waf configure</a:t>
            </a:r>
          </a:p>
          <a:p>
            <a:pPr lvl="2"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--enable-examples</a:t>
            </a:r>
          </a:p>
          <a:p>
            <a:pPr lvl="2"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--enable-tests</a:t>
            </a:r>
          </a:p>
          <a:p>
            <a:pPr lvl="2"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--disable-python</a:t>
            </a:r>
          </a:p>
          <a:p>
            <a:pPr lvl="2"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--enable-modules</a:t>
            </a:r>
          </a:p>
          <a:p>
            <a:r>
              <a:rPr lang="en-US" sz="2800" smtClean="0">
                <a:solidFill>
                  <a:schemeClr val="tx1"/>
                </a:solidFill>
                <a:cs typeface="Courier New" pitchFamily="49" charset="0"/>
              </a:rPr>
              <a:t>Whenever build scripts change, need to reconfigure</a:t>
            </a:r>
          </a:p>
          <a:p>
            <a:endParaRPr lang="en-US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" y="4724400"/>
            <a:ext cx="7848600" cy="1524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smtClean="0">
                <a:solidFill>
                  <a:schemeClr val="tx1"/>
                </a:solidFill>
              </a:rPr>
              <a:t>Demo: 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./waf --help</a:t>
            </a:r>
          </a:p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./waf configure --enable-examples --enable-tests --enable-modules='core'</a:t>
            </a:r>
          </a:p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+mn-lt"/>
                <a:cs typeface="Courier New" pitchFamily="49" charset="0"/>
              </a:rPr>
              <a:t>Look at: 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build/c4che/_cache.py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wscript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97850" cy="4872038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 -*- Mode: python; py-indent-offset: 4; indent-tabs-mode: nil; coding: utf-8; -*-</a:t>
            </a:r>
          </a:p>
          <a:p>
            <a:pPr>
              <a:spcBef>
                <a:spcPts val="0"/>
              </a:spcBef>
              <a:buNone/>
            </a:pPr>
            <a:endParaRPr lang="en-US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 build(bld):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obj = bld.create_ns3_module('csma', ['network', 'applications'])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obj.source = [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'model/backoff.cc',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'model/csma-net-device.cc',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'model/csma-channel.cc',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'helper/csma-helper.cc',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]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headers = bld.new_task_gen(features=['ns3header'])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headers.module = 'csma'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headers.source = [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'model/backoff.h',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'model/csma-net-device.h',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'model/csma-channel.h',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'helper/csma-helper.h',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]</a:t>
            </a:r>
          </a:p>
          <a:p>
            <a:pPr>
              <a:spcBef>
                <a:spcPts val="0"/>
              </a:spcBef>
              <a:buNone/>
            </a:pPr>
            <a:endParaRPr lang="en-US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bld.env['ENABLE_EXAMPLES']:</a:t>
            </a: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bld.add_subdirs('examples')</a:t>
            </a:r>
          </a:p>
          <a:p>
            <a:pPr>
              <a:spcBef>
                <a:spcPts val="0"/>
              </a:spcBef>
              <a:buNone/>
            </a:pPr>
            <a:endParaRPr lang="en-US" sz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bld.ns3_python_bindings()</a:t>
            </a:r>
            <a:endParaRPr lang="en-US" sz="12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waf build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project is configured, can build via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waf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build </a:t>
            </a:r>
            <a:r>
              <a:rPr lang="en-US" dirty="0" smtClean="0"/>
              <a:t>or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waf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err="1" smtClean="0">
                <a:cs typeface="Courier New" pitchFamily="49" charset="0"/>
              </a:rPr>
              <a:t>waf</a:t>
            </a:r>
            <a:r>
              <a:rPr lang="en-US" dirty="0" smtClean="0">
                <a:cs typeface="Courier New" pitchFamily="49" charset="0"/>
              </a:rPr>
              <a:t> will build in parallel on multiple cores</a:t>
            </a:r>
          </a:p>
          <a:p>
            <a:r>
              <a:rPr lang="en-US" dirty="0" err="1" smtClean="0">
                <a:cs typeface="Courier New" pitchFamily="49" charset="0"/>
              </a:rPr>
              <a:t>waf</a:t>
            </a:r>
            <a:r>
              <a:rPr lang="en-US" dirty="0" smtClean="0">
                <a:cs typeface="Courier New" pitchFamily="49" charset="0"/>
              </a:rPr>
              <a:t> displays modules built at end of build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3810000"/>
            <a:ext cx="7848600" cy="1524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smtClean="0">
                <a:solidFill>
                  <a:schemeClr val="tx1"/>
                </a:solidFill>
              </a:rPr>
              <a:t>Demo: 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./waf build</a:t>
            </a:r>
          </a:p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+mn-lt"/>
                <a:cs typeface="Courier New" pitchFamily="49" charset="0"/>
              </a:rPr>
              <a:t>Look at: 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build/  </a:t>
            </a:r>
            <a:r>
              <a:rPr lang="en-US" sz="2400" smtClean="0">
                <a:solidFill>
                  <a:schemeClr val="tx1"/>
                </a:solidFill>
                <a:latin typeface="+mn-lt"/>
                <a:cs typeface="Courier New" pitchFamily="49" charset="0"/>
              </a:rPr>
              <a:t>libraries and executables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programs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Courier New" pitchFamily="49" charset="0"/>
                <a:cs typeface="Courier New" pitchFamily="49" charset="0"/>
              </a:rPr>
              <a:t>./waf shell</a:t>
            </a:r>
            <a:r>
              <a:rPr lang="en-US" smtClean="0"/>
              <a:t> provides a special shell for running programs</a:t>
            </a:r>
          </a:p>
          <a:p>
            <a:pPr lvl="1"/>
            <a:r>
              <a:rPr lang="en-US" smtClean="0"/>
              <a:t>Sets key environment variables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./waf --run sample-simulator</a:t>
            </a:r>
          </a:p>
          <a:p>
            <a:pPr lvl="1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./waf --pyrun src/core/examples/sample-simulator.py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variations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Configuring a build type is done at </a:t>
            </a:r>
            <a:r>
              <a:rPr lang="en-US" dirty="0" err="1" smtClean="0"/>
              <a:t>waf</a:t>
            </a:r>
            <a:r>
              <a:rPr lang="en-US" dirty="0" smtClean="0"/>
              <a:t> configuration time</a:t>
            </a:r>
          </a:p>
          <a:p>
            <a:r>
              <a:rPr lang="en-US" dirty="0" smtClean="0"/>
              <a:t>debug build (default):  all asserts and debugging code enabled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-d debug configure</a:t>
            </a:r>
          </a:p>
          <a:p>
            <a:r>
              <a:rPr lang="en-US" dirty="0" smtClean="0"/>
              <a:t>optimized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-d optimized configure</a:t>
            </a:r>
          </a:p>
          <a:p>
            <a:r>
              <a:rPr lang="en-US" dirty="0" smtClean="0"/>
              <a:t>static libraries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--enable-static configure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201A23D-B3FF-4502-901F-6DD3E2262DF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612</Words>
  <Application>Microsoft Office PowerPoint</Application>
  <PresentationFormat>On-screen Show (4:3)</PresentationFormat>
  <Paragraphs>130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Times New Roman</vt:lpstr>
      <vt:lpstr>Default Design</vt:lpstr>
      <vt:lpstr>PowerPoint Presentation</vt:lpstr>
      <vt:lpstr>Software introduction</vt:lpstr>
      <vt:lpstr>Software building</vt:lpstr>
      <vt:lpstr>ns-3 uses the 'waf' build system</vt:lpstr>
      <vt:lpstr>waf configuration</vt:lpstr>
      <vt:lpstr>wscript example</vt:lpstr>
      <vt:lpstr>waf build</vt:lpstr>
      <vt:lpstr>Running programs</vt:lpstr>
      <vt:lpstr>Build variations</vt:lpstr>
      <vt:lpstr>Controlling the modular build</vt:lpstr>
      <vt:lpstr>Building without wscript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 overview for WiFi-Alliance June 2008  prepared by Tom Henderson (tomhend@u.washington.edu)‏</dc:title>
  <dc:creator>Henderson, Thomas R</dc:creator>
  <cp:lastModifiedBy>tomh</cp:lastModifiedBy>
  <cp:revision>239</cp:revision>
  <dcterms:modified xsi:type="dcterms:W3CDTF">2016-06-13T04:53:42Z</dcterms:modified>
</cp:coreProperties>
</file>