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27432000" cy="36576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1pPr>
    <a:lvl2pPr marL="355564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2pPr>
    <a:lvl3pPr marL="711129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3pPr>
    <a:lvl4pPr marL="1066693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4pPr>
    <a:lvl5pPr marL="1422258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6pPr>
    <a:lvl7pPr marL="2133387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7pPr>
    <a:lvl8pPr marL="2488951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8pPr>
    <a:lvl9pPr marL="2844516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991"/>
    <a:srgbClr val="FDFFB5"/>
    <a:srgbClr val="C5FFA3"/>
    <a:srgbClr val="CCECFF"/>
    <a:srgbClr val="FFF1C5"/>
    <a:srgbClr val="FFECAF"/>
    <a:srgbClr val="822222"/>
    <a:srgbClr val="996600"/>
    <a:srgbClr val="CC99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94667" autoAdjust="0"/>
  </p:normalViewPr>
  <p:slideViewPr>
    <p:cSldViewPr snapToGrid="0">
      <p:cViewPr varScale="1">
        <p:scale>
          <a:sx n="13" d="100"/>
          <a:sy n="13" d="100"/>
        </p:scale>
        <p:origin x="2304" y="138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5" d="100"/>
          <a:sy n="25" d="100"/>
        </p:scale>
        <p:origin x="-1950" y="-19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67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67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fld id="{3A0464C7-F8AD-4A50-AD27-40D0FDC12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67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209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720" y="4415708"/>
            <a:ext cx="5486561" cy="41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67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fld id="{13B7A587-E767-4728-95DE-8FD9E2FC0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5556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1112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666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2225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3" y="264160"/>
            <a:ext cx="16406827" cy="239776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8"/>
          <p:cNvSpPr>
            <a:spLocks noGrp="1" noChangeArrowheads="1"/>
          </p:cNvSpPr>
          <p:nvPr>
            <p:ph type="dt" sz="half" idx="10"/>
          </p:nvPr>
        </p:nvSpPr>
        <p:spPr>
          <a:xfrm>
            <a:off x="23785285" y="3265176"/>
            <a:ext cx="3456215" cy="63336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1FE3D-A8A3-3B45-AD1F-AB619885582F}" type="datetime4">
              <a:rPr lang="en-US" smtClean="0"/>
              <a:t>October 5, 2016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53616" y="3018955"/>
            <a:ext cx="23295599" cy="902806"/>
          </a:xfrm>
          <a:prstGeom prst="rect">
            <a:avLst/>
          </a:prstGeom>
        </p:spPr>
        <p:txBody>
          <a:bodyPr vert="horz" lIns="71113" tIns="35556" rIns="71113" bIns="35556"/>
          <a:lstStyle/>
          <a:p>
            <a:pPr lvl="0"/>
            <a:r>
              <a:rPr lang="en-US" dirty="0" smtClean="0"/>
              <a:t>Click to add authors and institutions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13828" y="4465561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443528" y="4504266"/>
            <a:ext cx="8599884" cy="14683620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18474588" y="4499428"/>
            <a:ext cx="8599884" cy="14688458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1382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944352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1847458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34716722"/>
            <a:ext cx="27432001" cy="1859278"/>
          </a:xfrm>
          <a:prstGeom prst="rect">
            <a:avLst/>
          </a:prstGeom>
          <a:solidFill>
            <a:srgbClr val="0617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" y="0"/>
            <a:ext cx="27432001" cy="2920789"/>
          </a:xfrm>
          <a:prstGeom prst="rect">
            <a:avLst/>
          </a:prstGeom>
          <a:solidFill>
            <a:srgbClr val="0617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sp>
        <p:nvSpPr>
          <p:cNvPr id="23" name="Rectangle 207"/>
          <p:cNvSpPr>
            <a:spLocks noGrp="1" noChangeArrowheads="1"/>
          </p:cNvSpPr>
          <p:nvPr>
            <p:ph type="title"/>
          </p:nvPr>
        </p:nvSpPr>
        <p:spPr bwMode="auto">
          <a:xfrm>
            <a:off x="10787062" y="285730"/>
            <a:ext cx="16406827" cy="234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339" tIns="177782" rIns="213339" bIns="177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4" name="Text Box 212"/>
          <p:cNvSpPr txBox="1">
            <a:spLocks noChangeArrowheads="1"/>
          </p:cNvSpPr>
          <p:nvPr userDrawn="1"/>
        </p:nvSpPr>
        <p:spPr bwMode="auto">
          <a:xfrm>
            <a:off x="23715034" y="2399543"/>
            <a:ext cx="3862582" cy="5026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1113" tIns="35556" rIns="71113" bIns="35556">
            <a:spAutoFit/>
          </a:bodyPr>
          <a:lstStyle/>
          <a:p>
            <a:pPr defTabSz="2928468">
              <a:defRPr/>
            </a:pPr>
            <a:r>
              <a:rPr lang="en-US" sz="2800" dirty="0">
                <a:solidFill>
                  <a:srgbClr val="BBE0E3"/>
                </a:solidFill>
              </a:rPr>
              <a:t>http:/</a:t>
            </a:r>
            <a:r>
              <a:rPr lang="en-US" sz="2800" dirty="0" smtClean="0">
                <a:solidFill>
                  <a:srgbClr val="BBE0E3"/>
                </a:solidFill>
              </a:rPr>
              <a:t>/</a:t>
            </a:r>
            <a:r>
              <a:rPr lang="en-US" sz="2800" dirty="0" err="1" smtClean="0">
                <a:solidFill>
                  <a:srgbClr val="BBE0E3"/>
                </a:solidFill>
              </a:rPr>
              <a:t>terraswarm.org</a:t>
            </a:r>
            <a:r>
              <a:rPr lang="en-US" sz="2800" dirty="0" smtClean="0">
                <a:solidFill>
                  <a:srgbClr val="BBE0E3"/>
                </a:solidFill>
              </a:rPr>
              <a:t>/</a:t>
            </a:r>
            <a:endParaRPr lang="en-US" sz="2800" dirty="0">
              <a:solidFill>
                <a:srgbClr val="BBE0E3"/>
              </a:solidFill>
            </a:endParaRPr>
          </a:p>
        </p:txBody>
      </p:sp>
      <p:pic>
        <p:nvPicPr>
          <p:cNvPr id="25" name="Picture 24" descr="EarthSwarm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2725" cy="2936240"/>
          </a:xfrm>
          <a:prstGeom prst="rect">
            <a:avLst/>
          </a:prstGeom>
        </p:spPr>
      </p:pic>
      <p:pic>
        <p:nvPicPr>
          <p:cNvPr id="26" name="Picture 25" descr="swarmGlobeFade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04" y="1262026"/>
            <a:ext cx="8879388" cy="1657486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2562225" y="212695"/>
            <a:ext cx="4277284" cy="1025914"/>
          </a:xfrm>
          <a:prstGeom prst="rect">
            <a:avLst/>
          </a:prstGeom>
          <a:noFill/>
        </p:spPr>
        <p:txBody>
          <a:bodyPr wrap="none" lIns="71113" tIns="35556" rIns="71113" bIns="35556" rtlCol="0">
            <a:spAutoFit/>
          </a:bodyPr>
          <a:lstStyle/>
          <a:p>
            <a:r>
              <a:rPr lang="en-US" sz="6200" b="1" i="1" dirty="0" smtClean="0">
                <a:solidFill>
                  <a:schemeClr val="bg1"/>
                </a:solidFill>
                <a:latin typeface="Myriad Pro"/>
                <a:cs typeface="Myriad Pro"/>
              </a:rPr>
              <a:t>TerraSwarm</a:t>
            </a:r>
            <a:endParaRPr lang="en-US" sz="6200" b="1" i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541405" y="189462"/>
            <a:ext cx="4277284" cy="1025914"/>
          </a:xfrm>
          <a:prstGeom prst="rect">
            <a:avLst/>
          </a:prstGeom>
          <a:noFill/>
        </p:spPr>
        <p:txBody>
          <a:bodyPr wrap="none" lIns="71113" tIns="35556" rIns="71113" bIns="35556" rtlCol="0">
            <a:spAutoFit/>
          </a:bodyPr>
          <a:lstStyle/>
          <a:p>
            <a:r>
              <a:rPr lang="en-US" sz="6200" b="1" i="1" dirty="0" smtClean="0">
                <a:solidFill>
                  <a:srgbClr val="679CD6"/>
                </a:solidFill>
                <a:latin typeface="Myriad Pro"/>
                <a:cs typeface="Myriad Pro"/>
              </a:rPr>
              <a:t>TerraSwarm</a:t>
            </a:r>
            <a:endParaRPr lang="en-US" sz="6200" b="1" i="1" dirty="0">
              <a:solidFill>
                <a:srgbClr val="679CD6"/>
              </a:solidFill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-1" y="2923812"/>
            <a:ext cx="27432001" cy="1109683"/>
          </a:xfrm>
          <a:prstGeom prst="rect">
            <a:avLst/>
          </a:prstGeom>
          <a:solidFill>
            <a:srgbClr val="DAEDEF"/>
          </a:solidFill>
          <a:ln>
            <a:solidFill>
              <a:srgbClr val="2D2D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STARnet-web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0" y="34940792"/>
            <a:ext cx="1303936" cy="1390865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1804908" y="34998720"/>
            <a:ext cx="25397194" cy="1157240"/>
          </a:xfrm>
          <a:prstGeom prst="rect">
            <a:avLst/>
          </a:prstGeom>
          <a:noFill/>
        </p:spPr>
        <p:txBody>
          <a:bodyPr wrap="square" lIns="71113" tIns="35556" rIns="71113" bIns="35556" rtlCol="0">
            <a:spAutoFit/>
          </a:bodyPr>
          <a:lstStyle/>
          <a:p>
            <a:r>
              <a:rPr lang="en-US" sz="3400" b="1" dirty="0" smtClean="0">
                <a:solidFill>
                  <a:srgbClr val="679CD6"/>
                </a:solidFill>
              </a:rPr>
              <a:t>Sponsored by the TerraSwarm Research Center, one of six centers administered by the STARnet phase of the Focus Center Research Program (FCRP) a Semiconductor Research Corporation program sponsored by MARCO and DARPA.</a:t>
            </a:r>
            <a:endParaRPr lang="en-US" sz="3400" b="1" dirty="0">
              <a:solidFill>
                <a:srgbClr val="679CD6"/>
              </a:solidFill>
            </a:endParaRPr>
          </a:p>
        </p:txBody>
      </p:sp>
      <p:sp>
        <p:nvSpPr>
          <p:cNvPr id="32" name="Rectangle 2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785285" y="3207924"/>
            <a:ext cx="3456215" cy="56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1113" tIns="35556" rIns="71113" bIns="35556" numCol="1" anchor="t" anchorCtr="0" compatLnSpc="1">
            <a:prstTxWarp prst="textNoShape">
              <a:avLst/>
            </a:prstTxWarp>
          </a:bodyPr>
          <a:lstStyle>
            <a:lvl1pPr algn="r">
              <a:defRPr sz="25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05E693D-F489-0045-8378-4157BCAF8227}" type="datetime4">
              <a:rPr lang="en-US" smtClean="0"/>
              <a:pPr>
                <a:defRPr/>
              </a:pPr>
              <a:t>October 5, 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2pPr>
      <a:lvl3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3pPr>
      <a:lvl4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4pPr>
      <a:lvl5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5pPr>
      <a:lvl6pPr marL="355564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6pPr>
      <a:lvl7pPr marL="711129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7pPr>
      <a:lvl8pPr marL="1066693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8pPr>
      <a:lvl9pPr marL="1422258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9pPr>
    </p:titleStyle>
    <p:bodyStyle>
      <a:lvl1pPr marL="266673" indent="-266673" algn="l" defTabSz="2928468" rtl="0" eaLnBrk="1" fontAlgn="base" hangingPunct="1">
        <a:spcBef>
          <a:spcPct val="20000"/>
        </a:spcBef>
        <a:spcAft>
          <a:spcPct val="0"/>
        </a:spcAft>
        <a:defRPr sz="4700">
          <a:solidFill>
            <a:srgbClr val="2D2D8A"/>
          </a:solidFill>
          <a:latin typeface="+mn-lt"/>
          <a:ea typeface="+mn-ea"/>
          <a:cs typeface="+mn-cs"/>
        </a:defRPr>
      </a:lvl1pPr>
      <a:lvl2pPr marL="2375368" indent="-913603" algn="l" defTabSz="2928468" rtl="0" eaLnBrk="1" fontAlgn="base" hangingPunct="1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59351" indent="-730882" algn="l" defTabSz="2928468" rtl="0" eaLnBrk="1" fontAlgn="base" hangingPunct="1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</a:defRPr>
      </a:lvl3pPr>
      <a:lvl4pPr marL="5121116" indent="-730882" algn="l" defTabSz="2928468" rtl="0" eaLnBrk="1" fontAlgn="base" hangingPunct="1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582881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38445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94009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649574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005138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Accessors: Scalable </a:t>
            </a:r>
            <a:r>
              <a:rPr lang="en-US" dirty="0" err="1" smtClean="0"/>
              <a:t>IoT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1FE3D-A8A3-3B45-AD1F-AB619885582F}" type="datetime4">
              <a:rPr lang="en-US" smtClean="0"/>
              <a:t>October 7, 2016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13828" y="4465562"/>
            <a:ext cx="26637172" cy="5206514"/>
          </a:xfrm>
        </p:spPr>
        <p:txBody>
          <a:bodyPr/>
          <a:lstStyle/>
          <a:p>
            <a:r>
              <a:rPr lang="en-US" sz="6600" dirty="0" smtClean="0">
                <a:latin typeface="+mj-lt"/>
              </a:rPr>
              <a:t>Write once, run anywhere (picture of lots of hosts?)</a:t>
            </a:r>
          </a:p>
          <a:p>
            <a:r>
              <a:rPr lang="en-US" dirty="0"/>
              <a:t> </a:t>
            </a:r>
            <a:r>
              <a:rPr lang="en-US" dirty="0" smtClean="0"/>
              <a:t>  Basics:  actor oriented operating on streams</a:t>
            </a:r>
          </a:p>
          <a:p>
            <a:r>
              <a:rPr lang="en-US" dirty="0"/>
              <a:t> </a:t>
            </a:r>
            <a:r>
              <a:rPr lang="en-US" dirty="0" smtClean="0"/>
              <a:t>  Extreme heterogeneity in host space: </a:t>
            </a:r>
            <a:r>
              <a:rPr lang="en-US" dirty="0"/>
              <a:t> capability and power constrained </a:t>
            </a:r>
            <a:r>
              <a:rPr lang="en-US" dirty="0" err="1"/>
              <a:t>IoT</a:t>
            </a:r>
            <a:r>
              <a:rPr lang="en-US" dirty="0"/>
              <a:t> devices (Anne</a:t>
            </a:r>
            <a:r>
              <a:rPr lang="en-US" dirty="0" smtClean="0"/>
              <a:t>) how to pick the hosts</a:t>
            </a:r>
          </a:p>
          <a:p>
            <a:r>
              <a:rPr lang="en-US" dirty="0" smtClean="0"/>
              <a:t>Picture of Java, /enterprise, browser, node host / </a:t>
            </a:r>
            <a:r>
              <a:rPr lang="en-US" dirty="0" err="1" smtClean="0"/>
              <a:t>swarmbox</a:t>
            </a:r>
            <a:r>
              <a:rPr lang="en-US" dirty="0" smtClean="0"/>
              <a:t>, Android phone</a:t>
            </a:r>
          </a:p>
          <a:p>
            <a:r>
              <a:rPr lang="en-US" dirty="0" smtClean="0"/>
              <a:t>- Module has host-dependent code; top level has </a:t>
            </a:r>
            <a:r>
              <a:rPr lang="en-US" dirty="0" err="1" smtClean="0"/>
              <a:t>Javascript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051000" y="35814000"/>
            <a:ext cx="184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2"/>
          </p:nvPr>
        </p:nvSpPr>
        <p:spPr>
          <a:xfrm>
            <a:off x="506161" y="11272276"/>
            <a:ext cx="26637172" cy="6174862"/>
          </a:xfrm>
        </p:spPr>
        <p:txBody>
          <a:bodyPr/>
          <a:lstStyle/>
          <a:p>
            <a:r>
              <a:rPr lang="en-US" sz="6600" dirty="0" smtClean="0">
                <a:latin typeface="+mj-lt"/>
              </a:rPr>
              <a:t>Take it to a higher level</a:t>
            </a:r>
          </a:p>
          <a:p>
            <a:r>
              <a:rPr lang="en-US" sz="6600" dirty="0"/>
              <a:t>Of abstraction.  Watch example.  Possibly leverage ontologies / generate ontologies</a:t>
            </a:r>
            <a:r>
              <a:rPr lang="en-US" sz="6600" dirty="0" smtClean="0"/>
              <a:t>.</a:t>
            </a:r>
          </a:p>
          <a:p>
            <a:r>
              <a:rPr lang="en-US" sz="6600" dirty="0" smtClean="0"/>
              <a:t>Picture – architecture of watch</a:t>
            </a:r>
          </a:p>
          <a:p>
            <a:r>
              <a:rPr lang="en-US" sz="6600" dirty="0" err="1" smtClean="0"/>
              <a:t>Heterogenity</a:t>
            </a:r>
            <a:r>
              <a:rPr lang="en-US" sz="6600" dirty="0" smtClean="0"/>
              <a:t> at application level</a:t>
            </a:r>
            <a:endParaRPr lang="en-US" sz="6600" dirty="0"/>
          </a:p>
          <a:p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556718" y="17750001"/>
            <a:ext cx="26637172" cy="6176800"/>
          </a:xfrm>
        </p:spPr>
        <p:txBody>
          <a:bodyPr/>
          <a:lstStyle/>
          <a:p>
            <a:r>
              <a:rPr lang="en-US" sz="6600" dirty="0">
                <a:latin typeface="+mj-lt"/>
              </a:rPr>
              <a:t>You’re in </a:t>
            </a:r>
            <a:r>
              <a:rPr lang="en-US" sz="6600" dirty="0" smtClean="0">
                <a:latin typeface="+mj-lt"/>
              </a:rPr>
              <a:t>control</a:t>
            </a:r>
          </a:p>
          <a:p>
            <a:r>
              <a:rPr lang="en-US" sz="6600" dirty="0"/>
              <a:t>Stuff about control loops.  Maybe put after abstraction since it’s not done yet.</a:t>
            </a:r>
          </a:p>
          <a:p>
            <a:r>
              <a:rPr lang="en-US" sz="6600" dirty="0"/>
              <a:t>Stuff about models of computation and assuring real time.  Real time != real fast.  You’re operating on a plant</a:t>
            </a:r>
            <a:r>
              <a:rPr lang="en-US" sz="6600" dirty="0" smtClean="0"/>
              <a:t>.  Testing here?  Or separate section?  Example with control strategies.  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598494" y="24229665"/>
            <a:ext cx="26637172" cy="6250336"/>
          </a:xfrm>
        </p:spPr>
        <p:txBody>
          <a:bodyPr/>
          <a:lstStyle/>
          <a:p>
            <a:r>
              <a:rPr lang="en-US" sz="6600" dirty="0" smtClean="0">
                <a:latin typeface="+mj-lt"/>
              </a:rPr>
              <a:t>Guaranteed (other word?)</a:t>
            </a:r>
          </a:p>
          <a:p>
            <a:r>
              <a:rPr lang="en-US" sz="6600" dirty="0"/>
              <a:t>Something about contracts and security / something about control loops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2"/>
          </p:nvPr>
        </p:nvSpPr>
        <p:spPr>
          <a:xfrm>
            <a:off x="598494" y="30782865"/>
            <a:ext cx="26637172" cy="3430935"/>
          </a:xfrm>
        </p:spPr>
        <p:txBody>
          <a:bodyPr/>
          <a:lstStyle/>
          <a:p>
            <a:r>
              <a:rPr lang="en-US" sz="6600" dirty="0" smtClean="0">
                <a:latin typeface="+mj-lt"/>
              </a:rPr>
              <a:t>References</a:t>
            </a:r>
          </a:p>
          <a:p>
            <a:r>
              <a:rPr lang="en-US" sz="6600" dirty="0" smtClean="0">
                <a:latin typeface="+mj-lt"/>
              </a:rPr>
              <a:t>Demos, other posters, etc.?</a:t>
            </a:r>
          </a:p>
          <a:p>
            <a:r>
              <a:rPr lang="en-US" sz="6600" dirty="0" smtClean="0">
                <a:latin typeface="+mj-lt"/>
              </a:rPr>
              <a:t>Website – run online  .  Solicit ideas?  Castle in </a:t>
            </a:r>
            <a:r>
              <a:rPr lang="en-US" sz="6600" smtClean="0">
                <a:latin typeface="+mj-lt"/>
              </a:rPr>
              <a:t>clouds quote?</a:t>
            </a:r>
            <a:endParaRPr lang="en-US" sz="6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796583"/>
      </p:ext>
    </p:extLst>
  </p:cSld>
  <p:clrMapOvr>
    <a:masterClrMapping/>
  </p:clrMapOvr>
</p:sld>
</file>

<file path=ppt/theme/theme1.xml><?xml version="1.0" encoding="utf-8"?>
<a:theme xmlns:a="http://schemas.openxmlformats.org/drawingml/2006/main" name="Student Research Day">
  <a:themeElements>
    <a:clrScheme name="Student Research Day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99CC00"/>
      </a:folHlink>
    </a:clrScheme>
    <a:fontScheme name="Student Research Da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765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765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ent Research Da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TerraSwarmPosterTemplateVertical-1</Template>
  <TotalTime>2253</TotalTime>
  <Words>190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Myriad Pro</vt:lpstr>
      <vt:lpstr>Student Research Day</vt:lpstr>
      <vt:lpstr>Accessors: Scalable IoT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</dc:creator>
  <cp:lastModifiedBy>Beth</cp:lastModifiedBy>
  <cp:revision>7</cp:revision>
  <cp:lastPrinted>2013-10-01T14:44:32Z</cp:lastPrinted>
  <dcterms:created xsi:type="dcterms:W3CDTF">2016-09-29T02:09:46Z</dcterms:created>
  <dcterms:modified xsi:type="dcterms:W3CDTF">2016-10-07T14:56:41Z</dcterms:modified>
</cp:coreProperties>
</file>