
<file path=[Content_Types].xml><?xml version="1.0" encoding="utf-8"?>
<Types xmlns="http://schemas.openxmlformats.org/package/2006/content-types">
  <Default Extension="xml" ContentType="application/vnd.openxmlformats-officedocument.extended-properties+xml"/>
  <Default Extension="pdf" ContentType="application/pdf"/>
  <Default Extension="png" ContentType="image/png"/>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611.xml" ContentType="application/vnd.openxmlformats-officedocument.presentationml.slide+xml"/>
  <Override PartName="/ppt/notesSlides/notesSlide411.xml" ContentType="application/vnd.openxmlformats-officedocument.presentationml.notesSlide+xml"/>
  <Override PartName="/ppt/notesMasters/notesMaster111.xml" ContentType="application/vnd.openxmlformats-officedocument.presentationml.notesMaster+xml"/>
  <Override PartName="/ppt/theme/theme311.xml" ContentType="application/vnd.openxmlformats-officedocument.theme+xml"/>
  <Override PartName="/ppt/slideLayouts/slideLayout211.xml" ContentType="application/vnd.openxmlformats-officedocument.presentationml.slideLayout+xml"/>
  <Override PartName="/ppt/slideMasters/slideMaster111.xml" ContentType="application/vnd.openxmlformats-officedocument.presentationml.slideMaster+xml"/>
  <Override PartName="/ppt/slideLayouts/slideLayout822.xml" ContentType="application/vnd.openxmlformats-officedocument.presentationml.slideLayout+xml"/>
  <Override PartName="/ppt/slideLayouts/slideLayout333.xml" ContentType="application/vnd.openxmlformats-officedocument.presentationml.slideLayout+xml"/>
  <Override PartName="/ppt/slideLayouts/slideLayout744.xml" ContentType="application/vnd.openxmlformats-officedocument.presentationml.slideLayout+xml"/>
  <Override PartName="/ppt/theme/theme122.xml" ContentType="application/vnd.openxmlformats-officedocument.theme+xml"/>
  <Override PartName="/ppt/slideLayouts/slideLayout155.xml" ContentType="application/vnd.openxmlformats-officedocument.presentationml.slideLayout+xml"/>
  <Override PartName="/ppt/slideLayouts/slideLayout666.xml" ContentType="application/vnd.openxmlformats-officedocument.presentationml.slideLayout+xml"/>
  <Override PartName="/ppt/slideLayouts/slideLayout1177.xml" ContentType="application/vnd.openxmlformats-officedocument.presentationml.slideLayout+xml"/>
  <Override PartName="/ppt/slideLayouts/slideLayout588.xml" ContentType="application/vnd.openxmlformats-officedocument.presentationml.slideLayout+xml"/>
  <Override PartName="/ppt/slideLayouts/slideLayout1099.xml" ContentType="application/vnd.openxmlformats-officedocument.presentationml.slideLayout+xml"/>
  <Override PartName="/ppt/slideLayouts/slideLayout41010.xml" ContentType="application/vnd.openxmlformats-officedocument.presentationml.slideLayout+xml"/>
  <Override PartName="/ppt/slideLayouts/slideLayout91111.xml" ContentType="application/vnd.openxmlformats-officedocument.presentationml.slideLayout+xml"/>
  <Override PartName="/ppt/slides/slide1122.xml" ContentType="application/vnd.openxmlformats-officedocument.presentationml.slide+xml"/>
  <Override PartName="/ppt/slides/slide1633.xml" ContentType="application/vnd.openxmlformats-officedocument.presentationml.slide+xml"/>
  <Override PartName="/ppt/notesSlides/notesSlide822.xml" ContentType="application/vnd.openxmlformats-officedocument.presentationml.notesSlide+xml"/>
  <Override PartName="/ppt/presProps.xml" ContentType="application/vnd.openxmlformats-officedocument.presentationml.presProps+xml"/>
  <Override PartName="/ppt/slides/slide144.xml" ContentType="application/vnd.openxmlformats-officedocument.presentationml.slide+xml"/>
  <Override PartName="/ppt/notesSlides/notesSlide133.xml" ContentType="application/vnd.openxmlformats-officedocument.presentationml.notesSlide+xml"/>
  <Override PartName="/ppt/slides/slide1955.xml" ContentType="application/vnd.openxmlformats-officedocument.presentationml.slide+xml"/>
  <Override PartName="/ppt/notesSlides/notesSlide1144.xml" ContentType="application/vnd.openxmlformats-officedocument.presentationml.notesSlide+xml"/>
  <Override PartName="/ppt/slides/slide566.xml" ContentType="application/vnd.openxmlformats-officedocument.presentationml.slide+xml"/>
  <Override PartName="/ppt/notesSlides/notesSlide355.xml" ContentType="application/vnd.openxmlformats-officedocument.presentationml.notesSlide+xml"/>
  <Override PartName="/ppt/slides/slide1077.xml" ContentType="application/vnd.openxmlformats-officedocument.presentationml.slide+xml"/>
  <Override PartName="/ppt/notesSlides/notesSlide666.xml" ContentType="application/vnd.openxmlformats-officedocument.presentationml.notesSlide+xml"/>
  <Override PartName="/ppt/slides/slide1588.xml" ContentType="application/vnd.openxmlformats-officedocument.presentationml.slide+xml"/>
  <Override PartName="/ppt/notesSlides/notesSlide777.xml" ContentType="application/vnd.openxmlformats-officedocument.presentationml.notesSlide+xml"/>
  <Override PartName="/ppt/handoutMasters/handoutMaster111.xml" ContentType="application/vnd.openxmlformats-officedocument.presentationml.handoutMaster+xml"/>
  <Override PartName="/ppt/theme/theme433.xml" ContentType="application/vnd.openxmlformats-officedocument.theme+xml"/>
  <Override PartName="/ppt/slideMasters/slideMaster222.xml" ContentType="application/vnd.openxmlformats-officedocument.presentationml.slideMaster+xml"/>
  <Override PartName="/ppt/slideLayouts/slideLayout191212.xml" ContentType="application/vnd.openxmlformats-officedocument.presentationml.slideLayout+xml"/>
  <Override PartName="/ppt/slideLayouts/slideLayout141313.xml" ContentType="application/vnd.openxmlformats-officedocument.presentationml.slideLayout+xml"/>
  <Override PartName="/ppt/slideLayouts/slideLayout181414.xml" ContentType="application/vnd.openxmlformats-officedocument.presentationml.slideLayout+xml"/>
  <Override PartName="/ppt/theme/theme244.xml" ContentType="application/vnd.openxmlformats-officedocument.theme+xml"/>
  <Override PartName="/ppt/slideLayouts/slideLayout131515.xml" ContentType="application/vnd.openxmlformats-officedocument.presentationml.slideLayout+xml"/>
  <Override PartName="/ppt/slideLayouts/slideLayout121616.xml" ContentType="application/vnd.openxmlformats-officedocument.presentationml.slideLayout+xml"/>
  <Override PartName="/ppt/slideLayouts/slideLayout171717.xml" ContentType="application/vnd.openxmlformats-officedocument.presentationml.slideLayout+xml"/>
  <Override PartName="/ppt/slideLayouts/slideLayout221818.xml" ContentType="application/vnd.openxmlformats-officedocument.presentationml.slideLayout+xml"/>
  <Override PartName="/ppt/slideLayouts/slideLayout161919.xml" ContentType="application/vnd.openxmlformats-officedocument.presentationml.slideLayout+xml"/>
  <Override PartName="/ppt/slideLayouts/slideLayout212020.xml" ContentType="application/vnd.openxmlformats-officedocument.presentationml.slideLayout+xml"/>
  <Override PartName="/ppt/slideLayouts/slideLayout152121.xml" ContentType="application/vnd.openxmlformats-officedocument.presentationml.slideLayout+xml"/>
  <Override PartName="/ppt/slideLayouts/slideLayout202222.xml" ContentType="application/vnd.openxmlformats-officedocument.presentationml.slideLayout+xml"/>
  <Override PartName="/ppt/slides/slide1499.xml" ContentType="application/vnd.openxmlformats-officedocument.presentationml.slide+xml"/>
  <Override PartName="/ppt/slides/slide181010.xml" ContentType="application/vnd.openxmlformats-officedocument.presentationml.slide+xml"/>
  <Override PartName="/ppt/notesSlides/notesSlide1088.xml" ContentType="application/vnd.openxmlformats-officedocument.presentationml.notesSlide+xml"/>
  <Override PartName="/ppt/tableStyles.xml" ContentType="application/vnd.openxmlformats-officedocument.presentationml.tableStyles+xml"/>
  <Override PartName="/ppt/slides/slide41111.xml" ContentType="application/vnd.openxmlformats-officedocument.presentationml.slide+xml"/>
  <Override PartName="/ppt/slides/slide91212.xml" ContentType="application/vnd.openxmlformats-officedocument.presentationml.slide+xml"/>
  <Override PartName="/ppt/slides/slide31313.xml" ContentType="application/vnd.openxmlformats-officedocument.presentationml.slide+xml"/>
  <Override PartName="/ppt/notesSlides/notesSlide299.xml" ContentType="application/vnd.openxmlformats-officedocument.presentationml.notesSlide+xml"/>
  <Override PartName="/ppt/slides/slide131414.xml" ContentType="application/vnd.openxmlformats-officedocument.presentationml.slide+xml"/>
  <Override PartName="/ppt/slides/slide211515.xml" ContentType="application/vnd.openxmlformats-officedocument.presentationml.slide+xml"/>
  <Override PartName="/ppt/notesSlides/notesSlide121010.xml" ContentType="application/vnd.openxmlformats-officedocument.presentationml.notesSlide+xml"/>
  <Override PartName="/ppt/slides/slide81616.xml" ContentType="application/vnd.openxmlformats-officedocument.presentationml.slide+xml"/>
  <Override PartName="/ppt/slides/slide171717.xml" ContentType="application/vnd.openxmlformats-officedocument.presentationml.slide+xml"/>
  <Override PartName="/ppt/notesSlides/notesSlide91111.xml" ContentType="application/vnd.openxmlformats-officedocument.presentationml.notesSlide+xml"/>
  <Override PartName="/ppt/slides/slide21818.xml" ContentType="application/vnd.openxmlformats-officedocument.presentationml.slide+xml"/>
  <Override PartName="/ppt/slides/slide71919.xml" ContentType="application/vnd.openxmlformats-officedocument.presentationml.slide+xml"/>
  <Override PartName="/ppt/notesSlides/notesSlide51212.xml" ContentType="application/vnd.openxmlformats-officedocument.presentationml.notesSlide+xml"/>
  <Override PartName="/ppt/slides/slide122020.xml" ContentType="application/vnd.openxmlformats-officedocument.presentationml.slide+xml"/>
  <Override PartName="/ppt/slides/slide202121.xml" ContentType="application/vnd.openxmlformats-officedocument.presentationml.slide+xml"/>
  <Override PartName="/ppt/viewProps.xml" ContentType="application/vnd.openxmlformats-officedocument.presentationml.viewProp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82" r:id="rId2"/>
  </p:sldMasterIdLst>
  <p:notesMasterIdLst>
    <p:notesMasterId r:id="rId24"/>
  </p:notesMasterIdLst>
  <p:handoutMasterIdLst>
    <p:handoutMasterId r:id="rId25"/>
  </p:handoutMasterIdLst>
  <p:sldIdLst>
    <p:sldId id="322" r:id="rId3"/>
    <p:sldId id="834" r:id="rId4"/>
    <p:sldId id="686" r:id="rId5"/>
    <p:sldId id="688" r:id="rId6"/>
    <p:sldId id="689" r:id="rId7"/>
    <p:sldId id="703" r:id="rId8"/>
    <p:sldId id="704" r:id="rId9"/>
    <p:sldId id="796" r:id="rId10"/>
    <p:sldId id="833" r:id="rId11"/>
    <p:sldId id="795" r:id="rId12"/>
    <p:sldId id="798" r:id="rId13"/>
    <p:sldId id="827" r:id="rId14"/>
    <p:sldId id="828" r:id="rId15"/>
    <p:sldId id="829" r:id="rId16"/>
    <p:sldId id="806" r:id="rId17"/>
    <p:sldId id="807" r:id="rId18"/>
    <p:sldId id="808" r:id="rId19"/>
    <p:sldId id="809" r:id="rId20"/>
    <p:sldId id="824" r:id="rId21"/>
    <p:sldId id="777" r:id="rId22"/>
    <p:sldId id="543" r:id="rId23"/>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7" autoAdjust="0"/>
    <p:restoredTop sz="80096" autoAdjust="0"/>
  </p:normalViewPr>
  <p:slideViewPr>
    <p:cSldViewPr>
      <p:cViewPr varScale="1">
        <p:scale>
          <a:sx n="78" d="100"/>
          <a:sy n="78" d="100"/>
        </p:scale>
        <p:origin x="1701" y="3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611.xml" Id="rId8" /><Relationship Type="http://schemas.openxmlformats.org/officeDocument/2006/relationships/slide" Target="/ppt/slides/slide1122.xml" Id="rId13" /><Relationship Type="http://schemas.openxmlformats.org/officeDocument/2006/relationships/slide" Target="/ppt/slides/slide1633.xml" Id="rId18" /><Relationship Type="http://schemas.openxmlformats.org/officeDocument/2006/relationships/presProps" Target="/ppt/presProps.xml" Id="rId26" /><Relationship Type="http://schemas.openxmlformats.org/officeDocument/2006/relationships/slide" Target="/ppt/slides/slide144.xml" Id="rId3" /><Relationship Type="http://schemas.openxmlformats.org/officeDocument/2006/relationships/slide" Target="/ppt/slides/slide1955.xml" Id="rId21" /><Relationship Type="http://schemas.openxmlformats.org/officeDocument/2006/relationships/slide" Target="/ppt/slides/slide566.xml" Id="rId7" /><Relationship Type="http://schemas.openxmlformats.org/officeDocument/2006/relationships/slide" Target="/ppt/slides/slide1077.xml" Id="rId12" /><Relationship Type="http://schemas.openxmlformats.org/officeDocument/2006/relationships/slide" Target="/ppt/slides/slide1588.xml" Id="rId17" /><Relationship Type="http://schemas.openxmlformats.org/officeDocument/2006/relationships/handoutMaster" Target="/ppt/handoutMasters/handoutMaster111.xml" Id="rId25" /><Relationship Type="http://schemas.openxmlformats.org/officeDocument/2006/relationships/slideMaster" Target="/ppt/slideMasters/slideMaster222.xml" Id="rId2" /><Relationship Type="http://schemas.openxmlformats.org/officeDocument/2006/relationships/slide" Target="/ppt/slides/slide1499.xml" Id="rId16" /><Relationship Type="http://schemas.openxmlformats.org/officeDocument/2006/relationships/slide" Target="/ppt/slides/slide181010.xml" Id="rId20" /><Relationship Type="http://schemas.openxmlformats.org/officeDocument/2006/relationships/tableStyles" Target="/ppt/tableStyles.xml" Id="rId29" /><Relationship Type="http://schemas.openxmlformats.org/officeDocument/2006/relationships/slideMaster" Target="/ppt/slideMasters/slideMaster111.xml" Id="rId1" /><Relationship Type="http://schemas.openxmlformats.org/officeDocument/2006/relationships/slide" Target="/ppt/slides/slide41111.xml" Id="rId6" /><Relationship Type="http://schemas.openxmlformats.org/officeDocument/2006/relationships/slide" Target="/ppt/slides/slide91212.xml" Id="rId11" /><Relationship Type="http://schemas.openxmlformats.org/officeDocument/2006/relationships/notesMaster" Target="/ppt/notesMasters/notesMaster111.xml" Id="rId24" /><Relationship Type="http://schemas.openxmlformats.org/officeDocument/2006/relationships/slide" Target="/ppt/slides/slide31313.xml" Id="rId5" /><Relationship Type="http://schemas.openxmlformats.org/officeDocument/2006/relationships/slide" Target="/ppt/slides/slide131414.xml" Id="rId15" /><Relationship Type="http://schemas.openxmlformats.org/officeDocument/2006/relationships/slide" Target="/ppt/slides/slide211515.xml" Id="rId23" /><Relationship Type="http://schemas.openxmlformats.org/officeDocument/2006/relationships/theme" Target="/ppt/theme/theme122.xml" Id="rId28" /><Relationship Type="http://schemas.openxmlformats.org/officeDocument/2006/relationships/slide" Target="/ppt/slides/slide81616.xml" Id="rId10" /><Relationship Type="http://schemas.openxmlformats.org/officeDocument/2006/relationships/slide" Target="/ppt/slides/slide171717.xml" Id="rId19" /><Relationship Type="http://schemas.openxmlformats.org/officeDocument/2006/relationships/slide" Target="/ppt/slides/slide21818.xml" Id="rId4" /><Relationship Type="http://schemas.openxmlformats.org/officeDocument/2006/relationships/slide" Target="/ppt/slides/slide71919.xml" Id="rId9" /><Relationship Type="http://schemas.openxmlformats.org/officeDocument/2006/relationships/slide" Target="/ppt/slides/slide122020.xml" Id="rId14" /><Relationship Type="http://schemas.openxmlformats.org/officeDocument/2006/relationships/slide" Target="/ppt/slides/slide202121.xml" Id="rId22" /><Relationship Type="http://schemas.openxmlformats.org/officeDocument/2006/relationships/viewProps" Target="/ppt/viewProps.xml" Id="rId27" /></Relationships>
</file>

<file path=ppt/_rels/viewProps.xml.rels>&#65279;<?xml version="1.0" encoding="utf-8"?><Relationships xmlns="http://schemas.openxmlformats.org/package/2006/relationships"><Relationship Type="http://schemas.openxmlformats.org/officeDocument/2006/relationships/slide" Target="/ppt/slides/slide144.xml" Id="rId1" /></Relationships>
</file>

<file path=ppt/handoutMasters/_rels/handoutMaster111.xml.rels>&#65279;<?xml version="1.0" encoding="utf-8"?><Relationships xmlns="http://schemas.openxmlformats.org/package/2006/relationships"><Relationship Type="http://schemas.openxmlformats.org/officeDocument/2006/relationships/theme" Target="/ppt/theme/theme433.xml" Id="rId1" /></Relationships>
</file>

<file path=ppt/handoutMasters/handoutMaster11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a:t>C</a:t>
            </a:r>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extLst>
      <p:ext uri="{BB962C8B-B14F-4D97-AF65-F5344CB8AC3E}">
        <p14:creationId xmlns:p14="http://schemas.microsoft.com/office/powerpoint/2010/main" val="3841627699"/>
      </p:ext>
    </p:extLst>
  </p:cSld>
  <p:clrMap bg1="lt1" tx1="dk1" bg2="lt2" tx2="dk2" accent1="accent1" accent2="accent2" accent3="accent3" accent4="accent4" accent5="accent5" accent6="accent6" hlink="hlink" folHlink="folHlink"/>
  <p:hf sldNum="0" hdr="0" ftr="0" dt="0"/>
</p:handoutMaster>
</file>

<file path=ppt/notesMasters/_rels/notesMaster111.xml.rels>&#65279;<?xml version="1.0" encoding="utf-8"?><Relationships xmlns="http://schemas.openxmlformats.org/package/2006/relationships"><Relationship Type="http://schemas.openxmlformats.org/officeDocument/2006/relationships/theme" Target="/ppt/theme/theme311.xml" Id="rId1" /></Relationships>
</file>

<file path=ppt/notesMasters/notesMaster111.xml><?xml version="1.0" encoding="utf-8"?>
<p:notesMaster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a:t>C</a:t>
            </a:r>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页面</a:t>
            </a:r>
            <a:fld id="{ACFFB53C-1439-6C41-A2C3-1FF6E096BBD2}" type="slidenum">
              <a:t>'</a:t>
              <a:rPr lang="en-US" sz="1300">
                <a:solidFill>
                  <a:schemeClr val="tx1"/>
                </a:solidFill>
              </a:r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主体文字</a:t>
            </a:r>
          </a:p>
          <a:p>
            <a:pPr lvl="1"/>
            <a:r>
              <a:rPr lang="en-US" noProof="0"/>
              <a:t>第二层</a:t>
            </a:r>
          </a:p>
          <a:p>
            <a:pPr lvl="2"/>
            <a:r>
              <a:rPr lang="en-US" noProof="0"/>
              <a:t>第三层</a:t>
            </a:r>
          </a:p>
          <a:p>
            <a:pPr lvl="3"/>
            <a:r>
              <a:rPr lang="en-US" noProof="0"/>
              <a:t>第四层</a:t>
            </a:r>
          </a:p>
          <a:p>
            <a:pPr lvl="4"/>
            <a:r>
              <a:rPr lang="en-US" noProof="0"/>
              <a:t>第五层</a:t>
            </a:r>
          </a:p>
        </p:txBody>
      </p:sp>
    </p:spTree>
    <p:extLst>
      <p:ext uri="{BB962C8B-B14F-4D97-AF65-F5344CB8AC3E}">
        <p14:creationId xmlns:p14="http://schemas.microsoft.com/office/powerpoint/2010/main" val="1141634601"/>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088.xml.rels>&#65279;<?xml version="1.0" encoding="utf-8"?><Relationships xmlns="http://schemas.openxmlformats.org/package/2006/relationships"><Relationship Type="http://schemas.openxmlformats.org/officeDocument/2006/relationships/slide" Target="/ppt/slides/slide181010.xml" Id="rId2" /><Relationship Type="http://schemas.openxmlformats.org/officeDocument/2006/relationships/notesMaster" Target="/ppt/notesMasters/notesMaster111.xml" Id="rId1" /></Relationships>
</file>

<file path=ppt/notesSlides/_rels/notesSlide1144.xml.rels>&#65279;<?xml version="1.0" encoding="utf-8"?><Relationships xmlns="http://schemas.openxmlformats.org/package/2006/relationships"><Relationship Type="http://schemas.openxmlformats.org/officeDocument/2006/relationships/slide" Target="/ppt/slides/slide1955.xml" Id="rId2" /><Relationship Type="http://schemas.openxmlformats.org/officeDocument/2006/relationships/notesMaster" Target="/ppt/notesMasters/notesMaster111.xml" Id="rId1" /></Relationships>
</file>

<file path=ppt/notesSlides/_rels/notesSlide121010.xml.rels>&#65279;<?xml version="1.0" encoding="utf-8"?><Relationships xmlns="http://schemas.openxmlformats.org/package/2006/relationships"><Relationship Type="http://schemas.openxmlformats.org/officeDocument/2006/relationships/slide" Target="/ppt/slides/slide211515.xml" Id="rId2" /><Relationship Type="http://schemas.openxmlformats.org/officeDocument/2006/relationships/notesMaster" Target="/ppt/notesMasters/notesMaster111.xml" Id="rId1" /></Relationships>
</file>

<file path=ppt/notesSlides/_rels/notesSlide133.xml.rels>&#65279;<?xml version="1.0" encoding="utf-8"?><Relationships xmlns="http://schemas.openxmlformats.org/package/2006/relationships"><Relationship Type="http://schemas.openxmlformats.org/officeDocument/2006/relationships/slide" Target="/ppt/slides/slide144.xml" Id="rId2" /><Relationship Type="http://schemas.openxmlformats.org/officeDocument/2006/relationships/notesMaster" Target="/ppt/notesMasters/notesMaster111.xml" Id="rId1" /></Relationships>
</file>

<file path=ppt/notesSlides/_rels/notesSlide299.xml.rels>&#65279;<?xml version="1.0" encoding="utf-8"?><Relationships xmlns="http://schemas.openxmlformats.org/package/2006/relationships"><Relationship Type="http://schemas.openxmlformats.org/officeDocument/2006/relationships/slide" Target="/ppt/slides/slide31313.xml" Id="rId2" /><Relationship Type="http://schemas.openxmlformats.org/officeDocument/2006/relationships/notesMaster" Target="/ppt/notesMasters/notesMaster111.xml" Id="rId1" /></Relationships>
</file>

<file path=ppt/notesSlides/_rels/notesSlide355.xml.rels>&#65279;<?xml version="1.0" encoding="utf-8"?><Relationships xmlns="http://schemas.openxmlformats.org/package/2006/relationships"><Relationship Type="http://schemas.openxmlformats.org/officeDocument/2006/relationships/slide" Target="/ppt/slides/slide566.xml" Id="rId2" /><Relationship Type="http://schemas.openxmlformats.org/officeDocument/2006/relationships/notesMaster" Target="/ppt/notesMasters/notesMaster111.xml" Id="rId1" /></Relationships>
</file>

<file path=ppt/notesSlides/_rels/notesSlide411.xml.rels>&#65279;<?xml version="1.0" encoding="utf-8"?><Relationships xmlns="http://schemas.openxmlformats.org/package/2006/relationships"><Relationship Type="http://schemas.openxmlformats.org/officeDocument/2006/relationships/slide" Target="/ppt/slides/slide611.xml" Id="rId2" /><Relationship Type="http://schemas.openxmlformats.org/officeDocument/2006/relationships/notesMaster" Target="/ppt/notesMasters/notesMaster111.xml" Id="rId1" /></Relationships>
</file>

<file path=ppt/notesSlides/_rels/notesSlide51212.xml.rels>&#65279;<?xml version="1.0" encoding="utf-8"?><Relationships xmlns="http://schemas.openxmlformats.org/package/2006/relationships"><Relationship Type="http://schemas.openxmlformats.org/officeDocument/2006/relationships/slide" Target="/ppt/slides/slide71919.xml" Id="rId2" /><Relationship Type="http://schemas.openxmlformats.org/officeDocument/2006/relationships/notesMaster" Target="/ppt/notesMasters/notesMaster111.xml" Id="rId1" /></Relationships>
</file>

<file path=ppt/notesSlides/_rels/notesSlide666.xml.rels>&#65279;<?xml version="1.0" encoding="utf-8"?><Relationships xmlns="http://schemas.openxmlformats.org/package/2006/relationships"><Relationship Type="http://schemas.openxmlformats.org/officeDocument/2006/relationships/slide" Target="/ppt/slides/slide1077.xml" Id="rId2" /><Relationship Type="http://schemas.openxmlformats.org/officeDocument/2006/relationships/notesMaster" Target="/ppt/notesMasters/notesMaster111.xml" Id="rId1" /></Relationships>
</file>

<file path=ppt/notesSlides/_rels/notesSlide777.xml.rels>&#65279;<?xml version="1.0" encoding="utf-8"?><Relationships xmlns="http://schemas.openxmlformats.org/package/2006/relationships"><Relationship Type="http://schemas.openxmlformats.org/officeDocument/2006/relationships/slide" Target="/ppt/slides/slide1588.xml" Id="rId2" /><Relationship Type="http://schemas.openxmlformats.org/officeDocument/2006/relationships/notesMaster" Target="/ppt/notesMasters/notesMaster111.xml" Id="rId1" /></Relationships>
</file>

<file path=ppt/notesSlides/_rels/notesSlide822.xml.rels>&#65279;<?xml version="1.0" encoding="utf-8"?><Relationships xmlns="http://schemas.openxmlformats.org/package/2006/relationships"><Relationship Type="http://schemas.openxmlformats.org/officeDocument/2006/relationships/slide" Target="/ppt/slides/slide1633.xml" Id="rId2" /><Relationship Type="http://schemas.openxmlformats.org/officeDocument/2006/relationships/notesMaster" Target="/ppt/notesMasters/notesMaster111.xml" Id="rId1" /></Relationships>
</file>

<file path=ppt/notesSlides/_rels/notesSlide91111.xml.rels>&#65279;<?xml version="1.0" encoding="utf-8"?><Relationships xmlns="http://schemas.openxmlformats.org/package/2006/relationships"><Relationship Type="http://schemas.openxmlformats.org/officeDocument/2006/relationships/slide" Target="/ppt/slides/slide171717.xml" Id="rId2" /><Relationship Type="http://schemas.openxmlformats.org/officeDocument/2006/relationships/notesMaster" Target="/ppt/notesMasters/notesMaster111.xml" Id="rId1" /></Relationships>
</file>

<file path=ppt/notesSlides/notesSlide108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5743810-DC55-4B42-8B95-43413A782DF4}" type="slidenum">
              <a:rPr lang="en-US"/>
              <a:t>18</a:t>
            </a:fld>
            <a:endParaRPr lang="en-US"/>
          </a:p>
        </p:txBody>
      </p:sp>
      <p:sp>
        <p:nvSpPr>
          <p:cNvPr id="1587202" name="Rectangle 2"/>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87203"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r>
              <a:rPr lang="en-US" dirty="0"/>
              <a:t>E：你知道你是唯一拥有副本的人（读取权限）。这提高了从E到S的性能，因为有了MSI，我们需要等待其他缓存的确认。</a:t>
            </a:r>
          </a:p>
        </p:txBody>
      </p:sp>
    </p:spTree>
    <p:extLst>
      <p:ext uri="{BB962C8B-B14F-4D97-AF65-F5344CB8AC3E}">
        <p14:creationId xmlns:p14="http://schemas.microsoft.com/office/powerpoint/2010/main" val="2165450205"/>
      </p:ext>
    </p:extLst>
  </p:cSld>
  <p:clrMapOvr>
    <a:masterClrMapping/>
  </p:clrMapOvr>
</p:notes>
</file>

<file path=ppt/notesSlides/notesSlide114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28A55382-1A6D-9649-ADFE-0489B381D722}" type="slidenum">
              <a:rPr lang="en-US"/>
              <a:t>19</a:t>
            </a:fld>
            <a:endParaRPr lang="en-US"/>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08316924"/>
      </p:ext>
    </p:extLst>
  </p:cSld>
  <p:clrMapOvr>
    <a:masterClrMapping/>
  </p:clrMapOvr>
</p:notes>
</file>

<file path=ppt/notesSlides/notesSlide1210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4293472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9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B55B4D7C-05F8-E746-BCB7-00CAD162DF8F}" type="slidenum">
              <a:rPr lang="en-US"/>
              <a:t>3</a:t>
            </a:fld>
            <a:endParaRPr lang="en-US"/>
          </a:p>
        </p:txBody>
      </p:sp>
      <p:sp>
        <p:nvSpPr>
          <p:cNvPr id="141005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10051"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en-US"/>
          </a:p>
        </p:txBody>
      </p:sp>
    </p:spTree>
    <p:extLst>
      <p:ext uri="{BB962C8B-B14F-4D97-AF65-F5344CB8AC3E}">
        <p14:creationId xmlns:p14="http://schemas.microsoft.com/office/powerpoint/2010/main" val="3206001276"/>
      </p:ext>
    </p:extLst>
  </p:cSld>
  <p:clrMapOvr>
    <a:masterClrMapping/>
  </p:clrMapOvr>
</p:notes>
</file>

<file path=ppt/notesSlides/notesSlide35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58D2B161-8397-9A4F-8916-FEA3F11FAB3E}" type="slidenum">
              <a:rPr lang="en-US"/>
              <a:t>5</a:t>
            </a:fld>
            <a:endParaRPr lang="en-US"/>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endParaRPr lang="en-US" dirty="0"/>
          </a:p>
        </p:txBody>
      </p:sp>
    </p:spTree>
    <p:extLst>
      <p:ext uri="{BB962C8B-B14F-4D97-AF65-F5344CB8AC3E}">
        <p14:creationId xmlns:p14="http://schemas.microsoft.com/office/powerpoint/2010/main" val="104167156"/>
      </p:ext>
    </p:extLst>
  </p:cSld>
  <p:clrMapOvr>
    <a:masterClrMapping/>
  </p:clrMapOvr>
</p:notes>
</file>

<file path=ppt/notesSlides/notesSlide4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E9D04343-53AE-5A4F-82ED-B50CEE6A9CA9}" type="slidenum">
              <a:rPr lang="en-US"/>
              <a:t>6</a:t>
            </a:fld>
            <a:endParaRPr lang="en-US"/>
          </a:p>
        </p:txBody>
      </p:sp>
      <p:sp>
        <p:nvSpPr>
          <p:cNvPr id="1432578"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32579"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dirty="0"/>
              <a:t>标签只需要足够的比特来唯一地识别区块（</a:t>
            </a:r>
            <a:r>
              <a:rPr lang="en-US" dirty="0" err="1"/>
              <a:t>jse）</a:t>
            </a:r>
            <a:r>
              <a:rPr lang="en-US" dirty="0"/>
              <a:t>。</a:t>
            </a:r>
          </a:p>
          <a:p>
            <a:r>
              <a:rPr lang="en-US" dirty="0"/>
              <a:t>有限的规模</a:t>
            </a:r>
            <a:r>
              <a:rPr lang="en-US" dirty="0">
                <a:sym typeface="Wingdings" pitchFamily="2" charset="2"/>
              </a:rPr>
              <a:t>需要一个替换算法</a:t>
            </a:r>
            <a:endParaRPr lang="en-US" dirty="0"/>
          </a:p>
        </p:txBody>
      </p:sp>
    </p:spTree>
    <p:extLst>
      <p:ext uri="{BB962C8B-B14F-4D97-AF65-F5344CB8AC3E}">
        <p14:creationId xmlns:p14="http://schemas.microsoft.com/office/powerpoint/2010/main" val="2129778834"/>
      </p:ext>
    </p:extLst>
  </p:cSld>
  <p:clrMapOvr>
    <a:masterClrMapping/>
  </p:clrMapOvr>
</p:notes>
</file>

<file path=ppt/notesSlides/notesSlide512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1599685-E50A-164F-B7F1-2CA606A91356}" type="slidenum">
              <a:rPr lang="en-US"/>
              <a:t>7</a:t>
            </a:fld>
            <a:endParaRPr lang="en-US"/>
          </a:p>
        </p:txBody>
      </p:sp>
      <p:sp>
        <p:nvSpPr>
          <p:cNvPr id="1468418" name="Rectangle 1026"/>
          <p:cNvSpPr>
            <a:spLocks noGrp="1" noRot="1" noChangeAspect="1" noChangeArrowheads="1" noTextEdit="1"/>
          </p:cNvSpPr>
          <p:nvPr>
            <p:ph type="sldImg"/>
          </p:nvPr>
        </p:nvSpPr>
        <p:spPr>
          <a:ln/>
        </p:spPr>
      </p:sp>
      <p:sp>
        <p:nvSpPr>
          <p:cNvPr id="1468419" name="Rectangle 1027"/>
          <p:cNvSpPr>
            <a:spLocks noGrp="1" noChangeArrowheads="1"/>
          </p:cNvSpPr>
          <p:nvPr>
            <p:ph type="body" idx="1"/>
          </p:nvPr>
        </p:nvSpPr>
        <p:spPr/>
        <p:txBody>
          <a:bodyPr/>
          <a:lstStyle/>
          <a:p>
            <a:r>
              <a:rPr lang="en-US" dirty="0"/>
              <a:t>我们不打算在这里谈论替换算法。</a:t>
            </a:r>
          </a:p>
        </p:txBody>
      </p:sp>
    </p:spTree>
    <p:extLst>
      <p:ext uri="{BB962C8B-B14F-4D97-AF65-F5344CB8AC3E}">
        <p14:creationId xmlns:p14="http://schemas.microsoft.com/office/powerpoint/2010/main" val="3309980316"/>
      </p:ext>
    </p:extLst>
  </p:cSld>
  <p:clrMapOvr>
    <a:masterClrMapping/>
  </p:clrMapOvr>
</p:notes>
</file>

<file path=ppt/notesSlides/notesSlide66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73A265-D370-E343-8470-E71159648681}" type="slidenum">
              <a:rPr lang="en-US"/>
              <a:t>10</a:t>
            </a:fld>
            <a:endParaRPr lang="en-US"/>
          </a:p>
        </p:txBody>
      </p:sp>
      <p:sp>
        <p:nvSpPr>
          <p:cNvPr id="1560578" name="Rectangle 2"/>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60579"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r>
              <a:rPr lang="en-US" dirty="0"/>
              <a:t>这无疑违反了我们对缓存和内存具有相同价值的期望。</a:t>
            </a:r>
          </a:p>
          <a:p>
            <a:r>
              <a:rPr lang="en-US" dirty="0"/>
              <a:t>没有多少保证</a:t>
            </a:r>
          </a:p>
        </p:txBody>
      </p:sp>
    </p:spTree>
    <p:extLst>
      <p:ext uri="{BB962C8B-B14F-4D97-AF65-F5344CB8AC3E}">
        <p14:creationId xmlns:p14="http://schemas.microsoft.com/office/powerpoint/2010/main" val="2885297586"/>
      </p:ext>
    </p:extLst>
  </p:cSld>
  <p:clrMapOvr>
    <a:masterClrMapping/>
  </p:clrMapOvr>
</p:notes>
</file>

<file path=ppt/notesSlides/notesSlide77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420036-1E86-1745-8F70-6C7AE8D49C1F}" type="slidenum">
              <a:rPr lang="en-US"/>
              <a:t>15</a:t>
            </a:fld>
            <a:endParaRPr lang="en-US"/>
          </a:p>
        </p:txBody>
      </p:sp>
      <p:sp>
        <p:nvSpPr>
          <p:cNvPr id="1581058" name="Rectangle 2"/>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81059"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2749185943"/>
      </p:ext>
    </p:extLst>
  </p:cSld>
  <p:clrMapOvr>
    <a:masterClrMapping/>
  </p:clrMapOvr>
</p:notes>
</file>

<file path=ppt/notesSlides/notesSlide8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E410C6E-57E1-DB4D-AD99-544660EA6ED9}" type="slidenum">
              <a:rPr lang="en-US"/>
              <a:t>16</a:t>
            </a:fld>
            <a:endParaRPr lang="en-US"/>
          </a:p>
        </p:txBody>
      </p:sp>
      <p:sp>
        <p:nvSpPr>
          <p:cNvPr id="1583106" name="Rectangle 2"/>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83107"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6889499"/>
      </p:ext>
    </p:extLst>
  </p:cSld>
  <p:clrMapOvr>
    <a:masterClrMapping/>
  </p:clrMapOvr>
</p:notes>
</file>

<file path=ppt/notesSlides/notesSlide911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331BA81-2AC1-2041-AA6C-629F67F74E35}" type="slidenum">
              <a:rPr lang="en-US"/>
              <a:t>17</a:t>
            </a:fld>
            <a:endParaRPr lang="en-US"/>
          </a:p>
        </p:txBody>
      </p:sp>
      <p:sp>
        <p:nvSpPr>
          <p:cNvPr id="1585154" name="Rectangle 2"/>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8515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5269863"/>
      </p:ext>
    </p:extLst>
  </p:cSld>
  <p:clrMapOvr>
    <a:masterClrMapping/>
  </p:clrMapOvr>
</p:notes>
</file>

<file path=ppt/slideLayouts/_rels/slideLayout1099.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1177.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121616.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31515.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41313.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52121.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55.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161919.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71717.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81414.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191212.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202222.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211.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212020.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221818.xml.rels>&#65279;<?xml version="1.0" encoding="utf-8"?><Relationships xmlns="http://schemas.openxmlformats.org/package/2006/relationships"><Relationship Type="http://schemas.openxmlformats.org/officeDocument/2006/relationships/slideMaster" Target="/ppt/slideMasters/slideMaster222.xml" Id="rId1" /></Relationships>
</file>

<file path=ppt/slideLayouts/_rels/slideLayout333.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41010.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588.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666.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744.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822.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91111.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16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15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13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2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619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17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1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1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022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120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18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10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1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822.xml" Id="rId8" /><Relationship Type="http://schemas.openxmlformats.org/officeDocument/2006/relationships/slideLayout" Target="/ppt/slideLayouts/slideLayout333.xml" Id="rId3" /><Relationship Type="http://schemas.openxmlformats.org/officeDocument/2006/relationships/slideLayout" Target="/ppt/slideLayouts/slideLayout744.xml" Id="rId7" /><Relationship Type="http://schemas.openxmlformats.org/officeDocument/2006/relationships/theme" Target="/ppt/theme/theme122.xml" Id="rId12" /><Relationship Type="http://schemas.openxmlformats.org/officeDocument/2006/relationships/slideLayout" Target="/ppt/slideLayouts/slideLayout211.xml" Id="rId2" /><Relationship Type="http://schemas.openxmlformats.org/officeDocument/2006/relationships/slideLayout" Target="/ppt/slideLayouts/slideLayout155.xml" Id="rId1" /><Relationship Type="http://schemas.openxmlformats.org/officeDocument/2006/relationships/slideLayout" Target="/ppt/slideLayouts/slideLayout666.xml" Id="rId6" /><Relationship Type="http://schemas.openxmlformats.org/officeDocument/2006/relationships/slideLayout" Target="/ppt/slideLayouts/slideLayout1177.xml" Id="rId11" /><Relationship Type="http://schemas.openxmlformats.org/officeDocument/2006/relationships/slideLayout" Target="/ppt/slideLayouts/slideLayout588.xml" Id="rId5" /><Relationship Type="http://schemas.openxmlformats.org/officeDocument/2006/relationships/slideLayout" Target="/ppt/slideLayouts/slideLayout1099.xml" Id="rId10" /><Relationship Type="http://schemas.openxmlformats.org/officeDocument/2006/relationships/slideLayout" Target="/ppt/slideLayouts/slideLayout41010.xml" Id="rId4" /><Relationship Type="http://schemas.openxmlformats.org/officeDocument/2006/relationships/slideLayout" Target="/ppt/slideLayouts/slideLayout91111.xml" Id="rId9" /></Relationships>
</file>

<file path=ppt/slideMasters/_rels/slideMaster222.xml.rels>&#65279;<?xml version="1.0" encoding="utf-8"?><Relationships xmlns="http://schemas.openxmlformats.org/package/2006/relationships"><Relationship Type="http://schemas.openxmlformats.org/officeDocument/2006/relationships/slideLayout" Target="/ppt/slideLayouts/slideLayout191212.xml" Id="rId8" /><Relationship Type="http://schemas.openxmlformats.org/officeDocument/2006/relationships/slideLayout" Target="/ppt/slideLayouts/slideLayout141313.xml" Id="rId3" /><Relationship Type="http://schemas.openxmlformats.org/officeDocument/2006/relationships/slideLayout" Target="/ppt/slideLayouts/slideLayout181414.xml" Id="rId7" /><Relationship Type="http://schemas.openxmlformats.org/officeDocument/2006/relationships/theme" Target="/ppt/theme/theme244.xml" Id="rId12" /><Relationship Type="http://schemas.openxmlformats.org/officeDocument/2006/relationships/slideLayout" Target="/ppt/slideLayouts/slideLayout131515.xml" Id="rId2" /><Relationship Type="http://schemas.openxmlformats.org/officeDocument/2006/relationships/slideLayout" Target="/ppt/slideLayouts/slideLayout121616.xml" Id="rId1" /><Relationship Type="http://schemas.openxmlformats.org/officeDocument/2006/relationships/slideLayout" Target="/ppt/slideLayouts/slideLayout171717.xml" Id="rId6" /><Relationship Type="http://schemas.openxmlformats.org/officeDocument/2006/relationships/slideLayout" Target="/ppt/slideLayouts/slideLayout221818.xml" Id="rId11" /><Relationship Type="http://schemas.openxmlformats.org/officeDocument/2006/relationships/slideLayout" Target="/ppt/slideLayouts/slideLayout161919.xml" Id="rId5" /><Relationship Type="http://schemas.openxmlformats.org/officeDocument/2006/relationships/slideLayout" Target="/ppt/slideLayouts/slideLayout212020.xml" Id="rId10" /><Relationship Type="http://schemas.openxmlformats.org/officeDocument/2006/relationships/slideLayout" Target="/ppt/slideLayouts/slideLayout152121.xml" Id="rId4" /><Relationship Type="http://schemas.openxmlformats.org/officeDocument/2006/relationships/slideLayout" Target="/ppt/slideLayouts/slideLayout202222.xml" Id="rId9" /></Relationships>
</file>

<file path=ppt/slideMasters/slideMaster1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点击编辑主标题样式</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点击编辑主文本样式</a:t>
            </a:r>
          </a:p>
          <a:p>
            <a:pPr lvl="1"/>
            <a:r>
              <a:rPr lang="en-US" dirty="0"/>
              <a:t>第二层</a:t>
            </a:r>
          </a:p>
          <a:p>
            <a:pPr lvl="2"/>
            <a:r>
              <a:rPr lang="en-US" dirty="0"/>
              <a:t>第三层</a:t>
            </a:r>
          </a:p>
          <a:p>
            <a:pPr lvl="3"/>
            <a:r>
              <a:rPr lang="en-US" dirty="0"/>
              <a:t>第四层</a:t>
            </a:r>
          </a:p>
          <a:p>
            <a:pPr lvl="4"/>
            <a:r>
              <a:rPr lang="en-US" dirty="0"/>
              <a:t>第五层</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a:t>CSE 486/586</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点击编辑主标题样式</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点击编辑主文本样式</a:t>
            </a:r>
          </a:p>
          <a:p>
            <a:pPr lvl="1"/>
            <a:r>
              <a:rPr lang="en-US"/>
              <a:t>第二层</a:t>
            </a:r>
          </a:p>
          <a:p>
            <a:pPr lvl="2"/>
            <a:r>
              <a:rPr lang="en-US"/>
              <a:t>第三层</a:t>
            </a:r>
          </a:p>
          <a:p>
            <a:pPr lvl="3"/>
            <a:r>
              <a:rPr lang="en-US"/>
              <a:t>第四层</a:t>
            </a:r>
          </a:p>
          <a:p>
            <a:pPr lvl="4"/>
            <a:r>
              <a:rPr lang="en-US"/>
              <a:t>第五层</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077.xml.rels>&#65279;<?xml version="1.0" encoding="utf-8"?><Relationships xmlns="http://schemas.openxmlformats.org/package/2006/relationships"><Relationship Type="http://schemas.openxmlformats.org/officeDocument/2006/relationships/image" Target="/ppt/media/image122.png" Id="rId3" /><Relationship Type="http://schemas.openxmlformats.org/officeDocument/2006/relationships/notesSlide" Target="/ppt/notesSlides/notesSlide666.xml" Id="rId2" /><Relationship Type="http://schemas.openxmlformats.org/officeDocument/2006/relationships/slideLayout" Target="/ppt/slideLayouts/slideLayout211.xml" Id="rId1" /></Relationships>
</file>

<file path=ppt/slides/_rels/slide1122.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22020.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31414.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44.xml.rels>&#65279;<?xml version="1.0" encoding="utf-8"?><Relationships xmlns="http://schemas.openxmlformats.org/package/2006/relationships"><Relationship Type="http://schemas.openxmlformats.org/officeDocument/2006/relationships/notesSlide" Target="/ppt/notesSlides/notesSlide133.xml" Id="rId2" /><Relationship Type="http://schemas.openxmlformats.org/officeDocument/2006/relationships/slideLayout" Target="/ppt/slideLayouts/slideLayout155.xml" Id="rId1" /></Relationships>
</file>

<file path=ppt/slides/_rels/slide1499.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588.xml.rels>&#65279;<?xml version="1.0" encoding="utf-8"?><Relationships xmlns="http://schemas.openxmlformats.org/package/2006/relationships"><Relationship Type="http://schemas.openxmlformats.org/officeDocument/2006/relationships/notesSlide" Target="/ppt/notesSlides/notesSlide777.xml" Id="rId2" /><Relationship Type="http://schemas.openxmlformats.org/officeDocument/2006/relationships/slideLayout" Target="/ppt/slideLayouts/slideLayout211.xml" Id="rId1" /></Relationships>
</file>

<file path=ppt/slides/_rels/slide1633.xml.rels>&#65279;<?xml version="1.0" encoding="utf-8"?><Relationships xmlns="http://schemas.openxmlformats.org/package/2006/relationships"><Relationship Type="http://schemas.openxmlformats.org/officeDocument/2006/relationships/notesSlide" Target="/ppt/notesSlides/notesSlide822.xml" Id="rId2" /><Relationship Type="http://schemas.openxmlformats.org/officeDocument/2006/relationships/slideLayout" Target="/ppt/slideLayouts/slideLayout211.xml" Id="rId1" /></Relationships>
</file>

<file path=ppt/slides/_rels/slide171717.xml.rels>&#65279;<?xml version="1.0" encoding="utf-8"?><Relationships xmlns="http://schemas.openxmlformats.org/package/2006/relationships"><Relationship Type="http://schemas.openxmlformats.org/officeDocument/2006/relationships/notesSlide" Target="/ppt/notesSlides/notesSlide91111.xml" Id="rId2" /><Relationship Type="http://schemas.openxmlformats.org/officeDocument/2006/relationships/slideLayout" Target="/ppt/slideLayouts/slideLayout211.xml" Id="rId1" /></Relationships>
</file>

<file path=ppt/slides/_rels/slide181010.xml.rels>&#65279;<?xml version="1.0" encoding="utf-8"?><Relationships xmlns="http://schemas.openxmlformats.org/package/2006/relationships"><Relationship Type="http://schemas.openxmlformats.org/officeDocument/2006/relationships/notesSlide" Target="/ppt/notesSlides/notesSlide1088.xml" Id="rId2" /><Relationship Type="http://schemas.openxmlformats.org/officeDocument/2006/relationships/slideLayout" Target="/ppt/slideLayouts/slideLayout211.xml" Id="rId1" /></Relationships>
</file>

<file path=ppt/slides/_rels/slide1955.xml.rels>&#65279;<?xml version="1.0" encoding="utf-8"?><Relationships xmlns="http://schemas.openxmlformats.org/package/2006/relationships"><Relationship Type="http://schemas.openxmlformats.org/officeDocument/2006/relationships/image" Target="/ppt/media/image1.pdf" Id="rId3" /><Relationship Type="http://schemas.openxmlformats.org/officeDocument/2006/relationships/notesSlide" Target="/ppt/notesSlides/notesSlide1144.xml" Id="rId2" /><Relationship Type="http://schemas.openxmlformats.org/officeDocument/2006/relationships/slideLayout" Target="/ppt/slideLayouts/slideLayout211.xml" Id="rId1" /><Relationship Type="http://schemas.openxmlformats.org/officeDocument/2006/relationships/image" Target="/ppt/media/image2.png" Id="rId4" /></Relationships>
</file>

<file path=ppt/slides/_rels/slide202121.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211515.xml.rels>&#65279;<?xml version="1.0" encoding="utf-8"?><Relationships xmlns="http://schemas.openxmlformats.org/package/2006/relationships"><Relationship Type="http://schemas.openxmlformats.org/officeDocument/2006/relationships/notesSlide" Target="/ppt/notesSlides/notesSlide121010.xml" Id="rId2" /><Relationship Type="http://schemas.openxmlformats.org/officeDocument/2006/relationships/slideLayout" Target="/ppt/slideLayouts/slideLayout211.xml" Id="rId1" /></Relationships>
</file>

<file path=ppt/slides/_rels/slide21818.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31313.xml.rels>&#65279;<?xml version="1.0" encoding="utf-8"?><Relationships xmlns="http://schemas.openxmlformats.org/package/2006/relationships"><Relationship Type="http://schemas.openxmlformats.org/officeDocument/2006/relationships/notesSlide" Target="/ppt/notesSlides/notesSlide299.xml" Id="rId2" /><Relationship Type="http://schemas.openxmlformats.org/officeDocument/2006/relationships/slideLayout" Target="/ppt/slideLayouts/slideLayout211.xml" Id="rId1" /></Relationships>
</file>

<file path=ppt/slides/_rels/slide41111.xml.rels>&#65279;<?xml version="1.0" encoding="utf-8"?><Relationships xmlns="http://schemas.openxmlformats.org/package/2006/relationships"><Relationship Type="http://schemas.openxmlformats.org/officeDocument/2006/relationships/slideLayout" Target="/ppt/slideLayouts/slideLayout666.xml" Id="rId1" /></Relationships>
</file>

<file path=ppt/slides/_rels/slide566.xml.rels>&#65279;<?xml version="1.0" encoding="utf-8"?><Relationships xmlns="http://schemas.openxmlformats.org/package/2006/relationships"><Relationship Type="http://schemas.openxmlformats.org/officeDocument/2006/relationships/notesSlide" Target="/ppt/notesSlides/notesSlide355.xml" Id="rId2" /><Relationship Type="http://schemas.openxmlformats.org/officeDocument/2006/relationships/slideLayout" Target="/ppt/slideLayouts/slideLayout211.xml" Id="rId1" /></Relationships>
</file>

<file path=ppt/slides/_rels/slide611.xml.rels>&#65279;<?xml version="1.0" encoding="utf-8"?><Relationships xmlns="http://schemas.openxmlformats.org/package/2006/relationships"><Relationship Type="http://schemas.openxmlformats.org/officeDocument/2006/relationships/notesSlide" Target="/ppt/notesSlides/notesSlide411.xml" Id="rId2" /><Relationship Type="http://schemas.openxmlformats.org/officeDocument/2006/relationships/slideLayout" Target="/ppt/slideLayouts/slideLayout211.xml" Id="rId1" /></Relationships>
</file>

<file path=ppt/slides/_rels/slide71919.xml.rels>&#65279;<?xml version="1.0" encoding="utf-8"?><Relationships xmlns="http://schemas.openxmlformats.org/package/2006/relationships"><Relationship Type="http://schemas.openxmlformats.org/officeDocument/2006/relationships/notesSlide" Target="/ppt/notesSlides/notesSlide51212.xml" Id="rId2" /><Relationship Type="http://schemas.openxmlformats.org/officeDocument/2006/relationships/slideLayout" Target="/ppt/slideLayouts/slideLayout211.xml" Id="rId1" /></Relationships>
</file>

<file path=ppt/slides/_rels/slide81616.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91212.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slide107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4294967295"/>
          </p:nvPr>
        </p:nvSpPr>
        <p:spPr>
          <a:xfrm>
            <a:off x="6553200" y="6413500"/>
            <a:ext cx="1905000" cy="292100"/>
          </a:xfrm>
          <a:prstGeom prst="rect">
            <a:avLst/>
          </a:prstGeom>
        </p:spPr>
        <p:txBody>
          <a:bodyPr/>
          <a:lstStyle/>
          <a:p>
            <a:fld id="{E3194876-C30B-E84F-94B3-024C4F3F5861}" type="slidenum">
              <a:rPr lang="en-US"/>
              <a:t>10</a:t>
            </a:fld>
            <a:endParaRPr lang="en-US" b="0">
              <a:solidFill>
                <a:srgbClr val="FBBA03"/>
              </a:solidFill>
            </a:endParaRPr>
          </a:p>
        </p:txBody>
      </p:sp>
      <p:sp>
        <p:nvSpPr>
          <p:cNvPr id="1559554" name="Rectangle 2"/>
          <p:cNvSpPr>
            <a:spLocks noGrp="1" noChangeArrowheads="1"/>
          </p:cNvSpPr>
          <p:nvPr>
            <p:ph type="title"/>
          </p:nvPr>
        </p:nvSpPr>
        <p:spPr>
          <a:xfrm>
            <a:off x="317500" y="304800"/>
            <a:ext cx="7162800" cy="685800"/>
          </a:xfrm>
          <a:noFill/>
          <a:ln/>
        </p:spPr>
        <p:txBody>
          <a:bodyPr lIns="90488" tIns="44450" rIns="90488" bIns="44450"/>
          <a:lstStyle/>
          <a:p>
            <a:r>
              <a:rPr lang="en-US" dirty="0" err="1"/>
              <a:t>SMP</a:t>
            </a:r>
            <a:r>
              <a:rPr lang="en-US" dirty="0"/>
              <a:t>中的内存一致性</a:t>
            </a:r>
            <a:endParaRPr lang="en-US" dirty="0"/>
          </a:p>
        </p:txBody>
      </p:sp>
      <p:sp>
        <p:nvSpPr>
          <p:cNvPr id="1559555" name="Rectangle 3"/>
          <p:cNvSpPr>
            <a:spLocks noChangeArrowheads="1"/>
          </p:cNvSpPr>
          <p:nvPr/>
        </p:nvSpPr>
        <p:spPr bwMode="auto">
          <a:xfrm>
            <a:off x="444500" y="4191000"/>
            <a:ext cx="8467127" cy="2182649"/>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dirty="0">
                <a:latin typeface="Verdana" charset="0"/>
              </a:rPr>
              <a:t>假设CPU-1将</a:t>
            </a:r>
            <a:r>
              <a:rPr lang="en-US" sz="2400" dirty="0">
                <a:solidFill>
                  <a:srgbClr val="FF0000"/>
                </a:solidFill>
                <a:latin typeface="Verdana" charset="0"/>
              </a:rPr>
              <a:t>A</a:t>
            </a:r>
            <a:r>
              <a:rPr lang="en-US" sz="2400" dirty="0">
                <a:latin typeface="Verdana" charset="0"/>
              </a:rPr>
              <a:t>更新</a:t>
            </a:r>
            <a:r>
              <a:rPr lang="en-US" sz="2400" dirty="0">
                <a:latin typeface="Verdana" charset="0"/>
              </a:rPr>
              <a:t>为</a:t>
            </a:r>
            <a:r>
              <a:rPr lang="en-US" sz="2400" dirty="0">
                <a:solidFill>
                  <a:srgbClr val="FF0000"/>
                </a:solidFill>
                <a:latin typeface="Verdana" charset="0"/>
              </a:rPr>
              <a:t>200</a:t>
            </a:r>
            <a:r>
              <a:rPr lang="en-US" sz="2400" dirty="0">
                <a:latin typeface="Verdana" charset="0"/>
              </a:rPr>
              <a:t/>
            </a:r>
            <a:r>
              <a:rPr lang="en-US" sz="2400" dirty="0">
                <a:latin typeface="Verdana" charset="0"/>
              </a:rPr>
              <a:t>.  </a:t>
            </a:r>
          </a:p>
          <a:p>
            <a:pPr algn="l">
              <a:spcBef>
                <a:spcPct val="0"/>
              </a:spcBef>
            </a:pPr>
            <a:r>
              <a:rPr lang="en-US" sz="2400" i="1" dirty="0">
                <a:solidFill>
                  <a:srgbClr val="56127A"/>
                </a:solidFill>
                <a:latin typeface="Verdana" charset="0"/>
              </a:rPr>
              <a:t>  回写</a:t>
            </a:r>
            <a:r>
              <a:rPr lang="en-US" sz="2400" i="1" dirty="0">
                <a:latin typeface="Verdana" charset="0"/>
              </a:rPr>
              <a:t>：</a:t>
            </a:r>
            <a:r>
              <a:rPr lang="en-US" sz="2400" dirty="0">
                <a:latin typeface="Verdana" charset="0"/>
              </a:rPr>
              <a:t>内存和cache-2有陈旧的值</a:t>
            </a:r>
          </a:p>
          <a:p>
            <a:pPr algn="l">
              <a:spcBef>
                <a:spcPct val="0"/>
              </a:spcBef>
            </a:pPr>
            <a:r>
              <a:rPr lang="en-US" sz="2400" i="1" dirty="0">
                <a:solidFill>
                  <a:srgbClr val="56127A"/>
                </a:solidFill>
                <a:latin typeface="Verdana" charset="0"/>
              </a:rPr>
              <a:t>  Write-through</a:t>
            </a:r>
            <a:r>
              <a:rPr lang="en-US" sz="2400" i="1" dirty="0">
                <a:latin typeface="Verdana" charset="0"/>
              </a:rPr>
              <a:t>: </a:t>
            </a:r>
            <a:r>
              <a:rPr lang="en-US" sz="2400" dirty="0">
                <a:latin typeface="Verdana" charset="0"/>
              </a:rPr>
              <a:t>cache-2有一个陈旧的值</a:t>
            </a:r>
          </a:p>
          <a:p>
            <a:pPr algn="l">
              <a:spcBef>
                <a:spcPct val="0"/>
              </a:spcBef>
            </a:pPr>
            <a:r>
              <a:rPr lang="en-US" dirty="0">
                <a:latin typeface="Verdana" charset="0"/>
              </a:rPr>
              <a:t> </a:t>
            </a:r>
          </a:p>
          <a:p>
            <a:pPr algn="l">
              <a:spcBef>
                <a:spcPct val="0"/>
              </a:spcBef>
            </a:pPr>
            <a:r>
              <a:rPr lang="en-US" sz="2400" i="1" dirty="0">
                <a:solidFill>
                  <a:schemeClr val="tx2"/>
                </a:solidFill>
                <a:latin typeface="Verdana" charset="0"/>
              </a:rPr>
              <a:t>这些陈旧的价值观是否重要？</a:t>
            </a:r>
          </a:p>
          <a:p>
            <a:pPr algn="l">
              <a:spcBef>
                <a:spcPct val="0"/>
              </a:spcBef>
            </a:pPr>
            <a:r>
              <a:rPr lang="en-US" sz="2400" i="1" dirty="0">
                <a:solidFill>
                  <a:schemeClr val="tx2"/>
                </a:solidFill>
                <a:latin typeface="Verdana" charset="0"/>
              </a:rPr>
              <a:t>你能得到什么样的保证？</a:t>
            </a:r>
          </a:p>
        </p:txBody>
      </p:sp>
      <p:grpSp>
        <p:nvGrpSpPr>
          <p:cNvPr id="2" name="Group 4"/>
          <p:cNvGrpSpPr>
            <a:grpSpLocks/>
          </p:cNvGrpSpPr>
          <p:nvPr/>
        </p:nvGrpSpPr>
        <p:grpSpPr bwMode="auto">
          <a:xfrm>
            <a:off x="1066800" y="1244600"/>
            <a:ext cx="7777163" cy="2851150"/>
            <a:chOff x="672" y="784"/>
            <a:chExt cx="4899" cy="1796"/>
          </a:xfrm>
        </p:grpSpPr>
        <p:sp>
          <p:nvSpPr>
            <p:cNvPr id="1559557" name="Rectangle 5"/>
            <p:cNvSpPr>
              <a:spLocks noChangeArrowheads="1"/>
            </p:cNvSpPr>
            <p:nvPr/>
          </p:nvSpPr>
          <p:spPr bwMode="auto">
            <a:xfrm>
              <a:off x="2152" y="1275"/>
              <a:ext cx="875"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缓存-1</a:t>
              </a:r>
            </a:p>
          </p:txBody>
        </p:sp>
        <p:sp>
          <p:nvSpPr>
            <p:cNvPr id="1559558" name="Rectangle 6"/>
            <p:cNvSpPr>
              <a:spLocks noChangeArrowheads="1"/>
            </p:cNvSpPr>
            <p:nvPr/>
          </p:nvSpPr>
          <p:spPr bwMode="auto">
            <a:xfrm>
              <a:off x="897" y="1212"/>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59559" name="Line 7"/>
            <p:cNvSpPr>
              <a:spLocks noChangeShapeType="1"/>
            </p:cNvSpPr>
            <p:nvPr/>
          </p:nvSpPr>
          <p:spPr bwMode="auto">
            <a:xfrm>
              <a:off x="1493" y="1104"/>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60" name="Line 8"/>
            <p:cNvSpPr>
              <a:spLocks noChangeShapeType="1"/>
            </p:cNvSpPr>
            <p:nvPr/>
          </p:nvSpPr>
          <p:spPr bwMode="auto">
            <a:xfrm>
              <a:off x="897" y="1328"/>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61" name="Line 9"/>
            <p:cNvSpPr>
              <a:spLocks noChangeShapeType="1"/>
            </p:cNvSpPr>
            <p:nvPr/>
          </p:nvSpPr>
          <p:spPr bwMode="auto">
            <a:xfrm>
              <a:off x="912" y="1536"/>
              <a:ext cx="115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62" name="Rectangle 10"/>
            <p:cNvSpPr>
              <a:spLocks noChangeArrowheads="1"/>
            </p:cNvSpPr>
            <p:nvPr/>
          </p:nvSpPr>
          <p:spPr bwMode="auto">
            <a:xfrm>
              <a:off x="672" y="1287"/>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sp>
          <p:nvSpPr>
            <p:cNvPr id="1559563" name="Rectangle 11"/>
            <p:cNvSpPr>
              <a:spLocks noChangeArrowheads="1"/>
            </p:cNvSpPr>
            <p:nvPr/>
          </p:nvSpPr>
          <p:spPr bwMode="auto">
            <a:xfrm>
              <a:off x="844" y="1780"/>
              <a:ext cx="3908" cy="216"/>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endParaRPr lang="en-US"/>
            </a:p>
          </p:txBody>
        </p:sp>
        <p:sp>
          <p:nvSpPr>
            <p:cNvPr id="1559564" name="Rectangle 12"/>
            <p:cNvSpPr>
              <a:spLocks noChangeArrowheads="1"/>
            </p:cNvSpPr>
            <p:nvPr/>
          </p:nvSpPr>
          <p:spPr bwMode="auto">
            <a:xfrm>
              <a:off x="2139" y="1760"/>
              <a:ext cx="1498"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CPU-内存总线</a:t>
              </a:r>
            </a:p>
          </p:txBody>
        </p:sp>
        <p:sp>
          <p:nvSpPr>
            <p:cNvPr id="1559565" name="Rectangle 13"/>
            <p:cNvSpPr>
              <a:spLocks noChangeArrowheads="1"/>
            </p:cNvSpPr>
            <p:nvPr/>
          </p:nvSpPr>
          <p:spPr bwMode="auto">
            <a:xfrm>
              <a:off x="965" y="784"/>
              <a:ext cx="1000" cy="31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59566" name="Rectangle 14"/>
            <p:cNvSpPr>
              <a:spLocks noChangeArrowheads="1"/>
            </p:cNvSpPr>
            <p:nvPr/>
          </p:nvSpPr>
          <p:spPr bwMode="auto">
            <a:xfrm>
              <a:off x="1228" y="828"/>
              <a:ext cx="614"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CPU-1</a:t>
              </a:r>
            </a:p>
          </p:txBody>
        </p:sp>
        <p:sp>
          <p:nvSpPr>
            <p:cNvPr id="1559567" name="Line 15"/>
            <p:cNvSpPr>
              <a:spLocks noChangeShapeType="1"/>
            </p:cNvSpPr>
            <p:nvPr/>
          </p:nvSpPr>
          <p:spPr bwMode="auto">
            <a:xfrm>
              <a:off x="1481" y="1680"/>
              <a:ext cx="0" cy="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68" name="Rectangle 16"/>
            <p:cNvSpPr>
              <a:spLocks noChangeArrowheads="1"/>
            </p:cNvSpPr>
            <p:nvPr/>
          </p:nvSpPr>
          <p:spPr bwMode="auto">
            <a:xfrm>
              <a:off x="3457" y="796"/>
              <a:ext cx="1000" cy="31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59569" name="Rectangle 17"/>
            <p:cNvSpPr>
              <a:spLocks noChangeArrowheads="1"/>
            </p:cNvSpPr>
            <p:nvPr/>
          </p:nvSpPr>
          <p:spPr bwMode="auto">
            <a:xfrm>
              <a:off x="3696" y="840"/>
              <a:ext cx="614"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CPU-2</a:t>
              </a:r>
            </a:p>
          </p:txBody>
        </p:sp>
        <p:sp>
          <p:nvSpPr>
            <p:cNvPr id="1559570" name="Line 18"/>
            <p:cNvSpPr>
              <a:spLocks noChangeShapeType="1"/>
            </p:cNvSpPr>
            <p:nvPr/>
          </p:nvSpPr>
          <p:spPr bwMode="auto">
            <a:xfrm>
              <a:off x="4045" y="1696"/>
              <a:ext cx="0" cy="6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71" name="Rectangle 19"/>
            <p:cNvSpPr>
              <a:spLocks noChangeArrowheads="1"/>
            </p:cNvSpPr>
            <p:nvPr/>
          </p:nvSpPr>
          <p:spPr bwMode="auto">
            <a:xfrm>
              <a:off x="4696" y="1299"/>
              <a:ext cx="875"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缓存-2</a:t>
              </a:r>
            </a:p>
          </p:txBody>
        </p:sp>
        <p:sp>
          <p:nvSpPr>
            <p:cNvPr id="1559572" name="Rectangle 20"/>
            <p:cNvSpPr>
              <a:spLocks noChangeArrowheads="1"/>
            </p:cNvSpPr>
            <p:nvPr/>
          </p:nvSpPr>
          <p:spPr bwMode="auto">
            <a:xfrm>
              <a:off x="3441" y="1236"/>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59573" name="Line 21"/>
            <p:cNvSpPr>
              <a:spLocks noChangeShapeType="1"/>
            </p:cNvSpPr>
            <p:nvPr/>
          </p:nvSpPr>
          <p:spPr bwMode="auto">
            <a:xfrm>
              <a:off x="4037" y="1128"/>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74" name="Line 22"/>
            <p:cNvSpPr>
              <a:spLocks noChangeShapeType="1"/>
            </p:cNvSpPr>
            <p:nvPr/>
          </p:nvSpPr>
          <p:spPr bwMode="auto">
            <a:xfrm>
              <a:off x="3441" y="1352"/>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75" name="Line 23"/>
            <p:cNvSpPr>
              <a:spLocks noChangeShapeType="1"/>
            </p:cNvSpPr>
            <p:nvPr/>
          </p:nvSpPr>
          <p:spPr bwMode="auto">
            <a:xfrm>
              <a:off x="3449" y="1552"/>
              <a:ext cx="1204" cy="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76" name="Rectangle 24"/>
            <p:cNvSpPr>
              <a:spLocks noChangeArrowheads="1"/>
            </p:cNvSpPr>
            <p:nvPr/>
          </p:nvSpPr>
          <p:spPr bwMode="auto">
            <a:xfrm>
              <a:off x="3216" y="1311"/>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sp>
          <p:nvSpPr>
            <p:cNvPr id="1559577" name="Rectangle 25"/>
            <p:cNvSpPr>
              <a:spLocks noChangeArrowheads="1"/>
            </p:cNvSpPr>
            <p:nvPr/>
          </p:nvSpPr>
          <p:spPr bwMode="auto">
            <a:xfrm>
              <a:off x="3487" y="2187"/>
              <a:ext cx="914"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记忆</a:t>
              </a:r>
            </a:p>
          </p:txBody>
        </p:sp>
        <p:sp>
          <p:nvSpPr>
            <p:cNvPr id="1559578" name="Rectangle 26"/>
            <p:cNvSpPr>
              <a:spLocks noChangeArrowheads="1"/>
            </p:cNvSpPr>
            <p:nvPr/>
          </p:nvSpPr>
          <p:spPr bwMode="auto">
            <a:xfrm>
              <a:off x="2232" y="2124"/>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59579" name="Line 27"/>
            <p:cNvSpPr>
              <a:spLocks noChangeShapeType="1"/>
            </p:cNvSpPr>
            <p:nvPr/>
          </p:nvSpPr>
          <p:spPr bwMode="auto">
            <a:xfrm>
              <a:off x="2828" y="2016"/>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80" name="Line 28"/>
            <p:cNvSpPr>
              <a:spLocks noChangeShapeType="1"/>
            </p:cNvSpPr>
            <p:nvPr/>
          </p:nvSpPr>
          <p:spPr bwMode="auto">
            <a:xfrm>
              <a:off x="2232" y="2240"/>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81" name="Line 29"/>
            <p:cNvSpPr>
              <a:spLocks noChangeShapeType="1"/>
            </p:cNvSpPr>
            <p:nvPr/>
          </p:nvSpPr>
          <p:spPr bwMode="auto">
            <a:xfrm>
              <a:off x="2240" y="2440"/>
              <a:ext cx="1208"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559582" name="Rectangle 30"/>
            <p:cNvSpPr>
              <a:spLocks noChangeArrowheads="1"/>
            </p:cNvSpPr>
            <p:nvPr/>
          </p:nvSpPr>
          <p:spPr bwMode="auto">
            <a:xfrm>
              <a:off x="2007" y="2199"/>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grpSp>
      <p:pic>
        <p:nvPicPr>
          <p:cNvPr id="33" name="Picture 32">
            <a:extLst>
              <a:ext uri="{FF2B5EF4-FFF2-40B4-BE49-F238E27FC236}">
                <a16:creationId xmlns:a16="http://schemas.microsoft.com/office/drawing/2014/main" id="{E0814A6B-6FB9-D54C-BBBE-790773279A0D}"/>
              </a:ext>
            </a:extLst>
          </p:cNvPr>
          <p:cNvPicPr>
            <a:picLocks noChangeAspect="1"/>
          </p:cNvPicPr>
          <p:nvPr/>
        </p:nvPicPr>
        <p:blipFill>
          <a:blip r:embed="rId3"/>
          <a:stretch>
            <a:fillRect/>
          </a:stretch>
        </p:blipFill>
        <p:spPr>
          <a:xfrm>
            <a:off x="0" y="5410200"/>
            <a:ext cx="519176" cy="589973"/>
          </a:xfrm>
          <a:prstGeom prst="rect">
            <a:avLst/>
          </a:prstGeom>
        </p:spPr>
      </p:pic>
    </p:spTree>
    <p:extLst>
      <p:ext uri="{BB962C8B-B14F-4D97-AF65-F5344CB8AC3E}">
        <p14:creationId xmlns:p14="http://schemas.microsoft.com/office/powerpoint/2010/main" val="883411152"/>
      </p:ext>
    </p:extLst>
  </p:cSld>
  <p:clrMapOvr>
    <a:masterClrMapping/>
  </p:clrMapOvr>
  <p:transition/>
</p:sld>
</file>

<file path=ppt/slides/slide112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0200"/>
            <a:ext cx="5867399" cy="736600"/>
          </a:xfrm>
        </p:spPr>
        <p:txBody>
          <a:bodyPr/>
          <a:lstStyle/>
          <a:p>
            <a:r>
              <a:rPr lang="en-US" dirty="0"/>
              <a:t>缓存的一致性</a:t>
            </a:r>
          </a:p>
        </p:txBody>
      </p:sp>
      <p:sp>
        <p:nvSpPr>
          <p:cNvPr id="3" name="Content Placeholder 2"/>
          <p:cNvSpPr>
            <a:spLocks noGrp="1"/>
          </p:cNvSpPr>
          <p:nvPr>
            <p:ph idx="1"/>
          </p:nvPr>
        </p:nvSpPr>
        <p:spPr>
          <a:xfrm>
            <a:off x="698500" y="1193800"/>
            <a:ext cx="7683500" cy="5130800"/>
          </a:xfrm>
        </p:spPr>
        <p:txBody>
          <a:bodyPr/>
          <a:lstStyle/>
          <a:p>
            <a:r>
              <a:rPr lang="en-US" dirty="0"/>
              <a:t>缓存一致性协议确保一个处理器的所有写操作最终对其他处理器可见。</a:t>
            </a:r>
          </a:p>
          <a:p>
            <a:pPr lvl="1"/>
            <a:r>
              <a:rPr lang="en-US" dirty="0"/>
              <a:t>即，更新不会丢失</a:t>
            </a:r>
          </a:p>
          <a:p>
            <a:pPr lvl="1"/>
            <a:r>
              <a:rPr lang="en-US" dirty="0"/>
              <a:t>你可以认为这是一种基于硬件的分布式缓存的更新传播机制。</a:t>
            </a:r>
          </a:p>
          <a:p>
            <a:pPr lvl="1"/>
            <a:endParaRPr lang="en-US" dirty="0"/>
          </a:p>
          <a:p>
            <a:pPr>
              <a:spcBef>
                <a:spcPct val="0"/>
              </a:spcBef>
            </a:pPr>
            <a:r>
              <a:rPr lang="en-US" dirty="0">
                <a:latin typeface="Verdana" charset="0"/>
              </a:rPr>
              <a:t>需要有硬件支持，以便</a:t>
            </a:r>
          </a:p>
          <a:p>
            <a:pPr lvl="1">
              <a:spcBef>
                <a:spcPct val="0"/>
              </a:spcBef>
            </a:pPr>
            <a:r>
              <a:rPr lang="en-US" dirty="0">
                <a:solidFill>
                  <a:srgbClr val="56127A"/>
                </a:solidFill>
                <a:latin typeface="Verdana" charset="0"/>
              </a:rPr>
              <a:t>每次只有一个处理器对一个位置有写入权限</a:t>
            </a:r>
          </a:p>
          <a:p>
            <a:pPr lvl="1">
              <a:spcBef>
                <a:spcPct val="0"/>
              </a:spcBef>
            </a:pPr>
            <a:r>
              <a:rPr lang="en-US" dirty="0">
                <a:solidFill>
                  <a:srgbClr val="56127A"/>
                </a:solidFill>
                <a:latin typeface="Verdana" charset="0"/>
              </a:rPr>
              <a:t>任何处理器都不能在写入后加载一个陈旧的位置副本</a:t>
            </a:r>
            <a:endParaRPr lang="en-US" sz="2400" dirty="0">
              <a:solidFill>
                <a:srgbClr val="56127A"/>
              </a:solidFill>
              <a:latin typeface="Verdana" charset="0"/>
            </a:endParaRPr>
          </a:p>
        </p:txBody>
      </p:sp>
      <p:sp>
        <p:nvSpPr>
          <p:cNvPr id="5" name="Slide Number Placeholder 4"/>
          <p:cNvSpPr>
            <a:spLocks noGrp="1"/>
          </p:cNvSpPr>
          <p:nvPr>
            <p:ph type="sldNum" sz="quarter" idx="4294967295"/>
          </p:nvPr>
        </p:nvSpPr>
        <p:spPr>
          <a:xfrm>
            <a:off x="6553200" y="6413500"/>
            <a:ext cx="1905000" cy="292100"/>
          </a:xfrm>
          <a:prstGeom prst="rect">
            <a:avLst/>
          </a:prstGeom>
        </p:spPr>
        <p:txBody>
          <a:bodyPr/>
          <a:lstStyle/>
          <a:p>
            <a:fld id="{A927BE52-A1BA-5049-B46D-8DDF0C19AF09}" type="slidenum">
              <a:rPr lang="en-US" smtClean="0"/>
              <a:t>11</a:t>
            </a:fld>
            <a:endParaRPr lang="en-US" b="0">
              <a:solidFill>
                <a:srgbClr val="FBBA03"/>
              </a:solidFill>
            </a:endParaRPr>
          </a:p>
        </p:txBody>
      </p:sp>
    </p:spTree>
    <p:extLst>
      <p:ext uri="{BB962C8B-B14F-4D97-AF65-F5344CB8AC3E}">
        <p14:creationId xmlns:p14="http://schemas.microsoft.com/office/powerpoint/2010/main" val="3651507037"/>
      </p:ext>
    </p:extLst>
  </p:cSld>
  <p:clrMapOvr>
    <a:masterClrMapping/>
  </p:clrMapOvr>
</p:sld>
</file>

<file path=ppt/slides/slide1220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缓存的一致性</a:t>
            </a:r>
          </a:p>
        </p:txBody>
      </p:sp>
      <p:sp>
        <p:nvSpPr>
          <p:cNvPr id="3" name="Content Placeholder 2"/>
          <p:cNvSpPr>
            <a:spLocks noGrp="1"/>
          </p:cNvSpPr>
          <p:nvPr>
            <p:ph idx="1"/>
          </p:nvPr>
        </p:nvSpPr>
        <p:spPr/>
        <p:txBody>
          <a:bodyPr/>
          <a:lstStyle/>
          <a:p>
            <a:r>
              <a:rPr lang="en-US" dirty="0"/>
              <a:t>一个记忆系统是连贯的，如果。</a:t>
            </a:r>
          </a:p>
          <a:p>
            <a:r>
              <a:rPr lang="en-US" dirty="0"/>
              <a:t>一个处理器P对一个位置X的读取是在P对X的写入之后进行的，在P的写入和读取之间没有另一个处理器对X的写入，总是返回P的写入值。</a:t>
            </a:r>
          </a:p>
          <a:p>
            <a:r>
              <a:rPr lang="en-US" dirty="0"/>
              <a:t>如果一个处理器对位置X的读取是在另一个处理器对X的写入之后进行的，那么，如果读取和写入在时间上有足够的间隔，并且在两次访问之间没有发生对X的其他写入，那么就会返回写入的值。</a:t>
            </a:r>
          </a:p>
          <a:p>
            <a:r>
              <a:rPr lang="en-US" dirty="0"/>
              <a:t>对同一位置的写入是串行化的；也就是说，任何两个处理器对同一位置的两次写入在所有处理器中都以相同的顺序看到。</a:t>
            </a:r>
          </a:p>
          <a:p>
            <a:r>
              <a:rPr lang="en-US"/>
              <a:t>(相干性提供了每个位置的顺序一致性）。</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t>12</a:t>
            </a:fld>
            <a:endParaRPr lang="en-US" b="0">
              <a:solidFill>
                <a:srgbClr val="FBBA03"/>
              </a:solidFill>
            </a:endParaRPr>
          </a:p>
        </p:txBody>
      </p:sp>
    </p:spTree>
    <p:extLst>
      <p:ext uri="{BB962C8B-B14F-4D97-AF65-F5344CB8AC3E}">
        <p14:creationId xmlns:p14="http://schemas.microsoft.com/office/powerpoint/2010/main" val="2062473039"/>
      </p:ext>
    </p:extLst>
  </p:cSld>
  <p:clrMapOvr>
    <a:masterClrMapping/>
  </p:clrMapOvr>
</p:sld>
</file>

<file path=ppt/slides/slide1314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5584-EFFD-B042-8BEF-0FBDE96F25C8}"/>
              </a:ext>
            </a:extLst>
          </p:cNvPr>
          <p:cNvSpPr>
            <a:spLocks noGrp="1"/>
          </p:cNvSpPr>
          <p:nvPr>
            <p:ph type="title"/>
          </p:nvPr>
        </p:nvSpPr>
        <p:spPr/>
        <p:txBody>
          <a:bodyPr/>
          <a:lstStyle/>
          <a:p>
            <a:r>
              <a:rPr lang="en-US" dirty="0"/>
              <a:t>一个设计。史努比缓存</a:t>
            </a:r>
          </a:p>
        </p:txBody>
      </p:sp>
      <p:sp>
        <p:nvSpPr>
          <p:cNvPr id="3" name="Content Placeholder 2">
            <a:extLst>
              <a:ext uri="{FF2B5EF4-FFF2-40B4-BE49-F238E27FC236}">
                <a16:creationId xmlns:a16="http://schemas.microsoft.com/office/drawing/2014/main" id="{365C9680-7C0E-2544-B441-9E7A72A6B7B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缓存控制器一起工作以保持缓存的一致性。</a:t>
            </a:r>
          </a:p>
          <a:p>
            <a:r>
              <a:rPr lang="en-US" dirty="0"/>
              <a:t>缓存控制器向总线发送命令。</a:t>
            </a:r>
          </a:p>
          <a:p>
            <a:r>
              <a:rPr lang="en-US" dirty="0"/>
              <a:t>每个高速缓存控制器对总线流量进行窥探，以捕捉各种命令并跟踪它们。</a:t>
            </a:r>
          </a:p>
        </p:txBody>
      </p:sp>
      <p:sp>
        <p:nvSpPr>
          <p:cNvPr id="4" name="Slide Number Placeholder 3">
            <a:extLst>
              <a:ext uri="{FF2B5EF4-FFF2-40B4-BE49-F238E27FC236}">
                <a16:creationId xmlns:a16="http://schemas.microsoft.com/office/drawing/2014/main" id="{AE0A94A6-C317-A24B-8402-A1FC5D3AEB11}"/>
              </a:ext>
            </a:extLst>
          </p:cNvPr>
          <p:cNvSpPr>
            <a:spLocks noGrp="1"/>
          </p:cNvSpPr>
          <p:nvPr>
            <p:ph type="sldNum" sz="quarter" idx="12"/>
          </p:nvPr>
        </p:nvSpPr>
        <p:spPr/>
        <p:txBody>
          <a:bodyPr/>
          <a:lstStyle/>
          <a:p>
            <a:pPr>
              <a:defRPr/>
            </a:pPr>
            <a:fld id="{A8C89C21-81C6-1849-AF7F-456E69B3BB35}" type="slidenum">
              <a:rPr lang="en-US" smtClean="0"/>
              <a:t>13</a:t>
            </a:fld>
            <a:endParaRPr lang="en-US" b="0">
              <a:solidFill>
                <a:srgbClr val="FBBA03"/>
              </a:solidFill>
            </a:endParaRPr>
          </a:p>
        </p:txBody>
      </p:sp>
      <p:grpSp>
        <p:nvGrpSpPr>
          <p:cNvPr id="5" name="Group 4">
            <a:extLst>
              <a:ext uri="{FF2B5EF4-FFF2-40B4-BE49-F238E27FC236}">
                <a16:creationId xmlns:a16="http://schemas.microsoft.com/office/drawing/2014/main" id="{82F72337-A086-5C4E-B6A2-2F152B04B49E}"/>
              </a:ext>
            </a:extLst>
          </p:cNvPr>
          <p:cNvGrpSpPr>
            <a:grpSpLocks/>
          </p:cNvGrpSpPr>
          <p:nvPr/>
        </p:nvGrpSpPr>
        <p:grpSpPr bwMode="auto">
          <a:xfrm>
            <a:off x="648804" y="1193800"/>
            <a:ext cx="7777163" cy="2851150"/>
            <a:chOff x="672" y="784"/>
            <a:chExt cx="4899" cy="1796"/>
          </a:xfrm>
        </p:grpSpPr>
        <p:sp>
          <p:nvSpPr>
            <p:cNvPr id="6" name="Rectangle 5">
              <a:extLst>
                <a:ext uri="{FF2B5EF4-FFF2-40B4-BE49-F238E27FC236}">
                  <a16:creationId xmlns:a16="http://schemas.microsoft.com/office/drawing/2014/main" id="{77086411-98EA-1A43-8010-3EBEF7A5C173}"/>
                </a:ext>
              </a:extLst>
            </p:cNvPr>
            <p:cNvSpPr>
              <a:spLocks noChangeArrowheads="1"/>
            </p:cNvSpPr>
            <p:nvPr/>
          </p:nvSpPr>
          <p:spPr bwMode="auto">
            <a:xfrm>
              <a:off x="2152" y="1275"/>
              <a:ext cx="875"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缓存-1</a:t>
              </a:r>
            </a:p>
          </p:txBody>
        </p:sp>
        <p:sp>
          <p:nvSpPr>
            <p:cNvPr id="7" name="Rectangle 6">
              <a:extLst>
                <a:ext uri="{FF2B5EF4-FFF2-40B4-BE49-F238E27FC236}">
                  <a16:creationId xmlns:a16="http://schemas.microsoft.com/office/drawing/2014/main" id="{DE55F959-C5CE-7345-B1A5-F8445A2E97BB}"/>
                </a:ext>
              </a:extLst>
            </p:cNvPr>
            <p:cNvSpPr>
              <a:spLocks noChangeArrowheads="1"/>
            </p:cNvSpPr>
            <p:nvPr/>
          </p:nvSpPr>
          <p:spPr bwMode="auto">
            <a:xfrm>
              <a:off x="897" y="1212"/>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8" name="Line 7">
              <a:extLst>
                <a:ext uri="{FF2B5EF4-FFF2-40B4-BE49-F238E27FC236}">
                  <a16:creationId xmlns:a16="http://schemas.microsoft.com/office/drawing/2014/main" id="{406DFE25-FA5E-1249-99BD-D594403969EA}"/>
                </a:ext>
              </a:extLst>
            </p:cNvPr>
            <p:cNvSpPr>
              <a:spLocks noChangeShapeType="1"/>
            </p:cNvSpPr>
            <p:nvPr/>
          </p:nvSpPr>
          <p:spPr bwMode="auto">
            <a:xfrm>
              <a:off x="1493" y="1104"/>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9" name="Line 8">
              <a:extLst>
                <a:ext uri="{FF2B5EF4-FFF2-40B4-BE49-F238E27FC236}">
                  <a16:creationId xmlns:a16="http://schemas.microsoft.com/office/drawing/2014/main" id="{3A0768B7-CB92-2844-BA55-25990EB91E73}"/>
                </a:ext>
              </a:extLst>
            </p:cNvPr>
            <p:cNvSpPr>
              <a:spLocks noChangeShapeType="1"/>
            </p:cNvSpPr>
            <p:nvPr/>
          </p:nvSpPr>
          <p:spPr bwMode="auto">
            <a:xfrm>
              <a:off x="897" y="1328"/>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0" name="Line 9">
              <a:extLst>
                <a:ext uri="{FF2B5EF4-FFF2-40B4-BE49-F238E27FC236}">
                  <a16:creationId xmlns:a16="http://schemas.microsoft.com/office/drawing/2014/main" id="{473381E1-07ED-B143-A793-2E3376C66722}"/>
                </a:ext>
              </a:extLst>
            </p:cNvPr>
            <p:cNvSpPr>
              <a:spLocks noChangeShapeType="1"/>
            </p:cNvSpPr>
            <p:nvPr/>
          </p:nvSpPr>
          <p:spPr bwMode="auto">
            <a:xfrm>
              <a:off x="912" y="1536"/>
              <a:ext cx="115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1" name="Rectangle 10">
              <a:extLst>
                <a:ext uri="{FF2B5EF4-FFF2-40B4-BE49-F238E27FC236}">
                  <a16:creationId xmlns:a16="http://schemas.microsoft.com/office/drawing/2014/main" id="{28E35D7A-78DB-CE4A-A670-AC6768A1E031}"/>
                </a:ext>
              </a:extLst>
            </p:cNvPr>
            <p:cNvSpPr>
              <a:spLocks noChangeArrowheads="1"/>
            </p:cNvSpPr>
            <p:nvPr/>
          </p:nvSpPr>
          <p:spPr bwMode="auto">
            <a:xfrm>
              <a:off x="672" y="1287"/>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sp>
          <p:nvSpPr>
            <p:cNvPr id="12" name="Rectangle 11">
              <a:extLst>
                <a:ext uri="{FF2B5EF4-FFF2-40B4-BE49-F238E27FC236}">
                  <a16:creationId xmlns:a16="http://schemas.microsoft.com/office/drawing/2014/main" id="{31334F52-F859-9345-850D-DCE9AD1C76B2}"/>
                </a:ext>
              </a:extLst>
            </p:cNvPr>
            <p:cNvSpPr>
              <a:spLocks noChangeArrowheads="1"/>
            </p:cNvSpPr>
            <p:nvPr/>
          </p:nvSpPr>
          <p:spPr bwMode="auto">
            <a:xfrm>
              <a:off x="844" y="1780"/>
              <a:ext cx="3908" cy="216"/>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endParaRPr lang="en-US"/>
            </a:p>
          </p:txBody>
        </p:sp>
        <p:sp>
          <p:nvSpPr>
            <p:cNvPr id="13" name="Rectangle 12">
              <a:extLst>
                <a:ext uri="{FF2B5EF4-FFF2-40B4-BE49-F238E27FC236}">
                  <a16:creationId xmlns:a16="http://schemas.microsoft.com/office/drawing/2014/main" id="{C1AA362D-B33B-BA45-A600-7CF2229CE25A}"/>
                </a:ext>
              </a:extLst>
            </p:cNvPr>
            <p:cNvSpPr>
              <a:spLocks noChangeArrowheads="1"/>
            </p:cNvSpPr>
            <p:nvPr/>
          </p:nvSpPr>
          <p:spPr bwMode="auto">
            <a:xfrm>
              <a:off x="2139" y="1760"/>
              <a:ext cx="1498"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CPU-内存总线</a:t>
              </a:r>
            </a:p>
          </p:txBody>
        </p:sp>
        <p:sp>
          <p:nvSpPr>
            <p:cNvPr id="14" name="Rectangle 13">
              <a:extLst>
                <a:ext uri="{FF2B5EF4-FFF2-40B4-BE49-F238E27FC236}">
                  <a16:creationId xmlns:a16="http://schemas.microsoft.com/office/drawing/2014/main" id="{E66011A9-D306-074B-A5F5-82574D024848}"/>
                </a:ext>
              </a:extLst>
            </p:cNvPr>
            <p:cNvSpPr>
              <a:spLocks noChangeArrowheads="1"/>
            </p:cNvSpPr>
            <p:nvPr/>
          </p:nvSpPr>
          <p:spPr bwMode="auto">
            <a:xfrm>
              <a:off x="965" y="784"/>
              <a:ext cx="1000" cy="31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 name="Rectangle 14">
              <a:extLst>
                <a:ext uri="{FF2B5EF4-FFF2-40B4-BE49-F238E27FC236}">
                  <a16:creationId xmlns:a16="http://schemas.microsoft.com/office/drawing/2014/main" id="{AAD30C89-E8A5-0D4C-9C16-591B5C400958}"/>
                </a:ext>
              </a:extLst>
            </p:cNvPr>
            <p:cNvSpPr>
              <a:spLocks noChangeArrowheads="1"/>
            </p:cNvSpPr>
            <p:nvPr/>
          </p:nvSpPr>
          <p:spPr bwMode="auto">
            <a:xfrm>
              <a:off x="1228" y="828"/>
              <a:ext cx="614"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CPU-1</a:t>
              </a:r>
            </a:p>
          </p:txBody>
        </p:sp>
        <p:sp>
          <p:nvSpPr>
            <p:cNvPr id="16" name="Line 15">
              <a:extLst>
                <a:ext uri="{FF2B5EF4-FFF2-40B4-BE49-F238E27FC236}">
                  <a16:creationId xmlns:a16="http://schemas.microsoft.com/office/drawing/2014/main" id="{5B7BD3A6-6B7A-1845-8B87-3988231358A3}"/>
                </a:ext>
              </a:extLst>
            </p:cNvPr>
            <p:cNvSpPr>
              <a:spLocks noChangeShapeType="1"/>
            </p:cNvSpPr>
            <p:nvPr/>
          </p:nvSpPr>
          <p:spPr bwMode="auto">
            <a:xfrm>
              <a:off x="1481" y="1680"/>
              <a:ext cx="0" cy="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7" name="Rectangle 16">
              <a:extLst>
                <a:ext uri="{FF2B5EF4-FFF2-40B4-BE49-F238E27FC236}">
                  <a16:creationId xmlns:a16="http://schemas.microsoft.com/office/drawing/2014/main" id="{525D9D0A-B4F7-754C-88D5-050D6219187C}"/>
                </a:ext>
              </a:extLst>
            </p:cNvPr>
            <p:cNvSpPr>
              <a:spLocks noChangeArrowheads="1"/>
            </p:cNvSpPr>
            <p:nvPr/>
          </p:nvSpPr>
          <p:spPr bwMode="auto">
            <a:xfrm>
              <a:off x="3457" y="796"/>
              <a:ext cx="1000" cy="31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8" name="Rectangle 17">
              <a:extLst>
                <a:ext uri="{FF2B5EF4-FFF2-40B4-BE49-F238E27FC236}">
                  <a16:creationId xmlns:a16="http://schemas.microsoft.com/office/drawing/2014/main" id="{E36BF91A-5A61-3F4E-9B4D-FEE2528B788C}"/>
                </a:ext>
              </a:extLst>
            </p:cNvPr>
            <p:cNvSpPr>
              <a:spLocks noChangeArrowheads="1"/>
            </p:cNvSpPr>
            <p:nvPr/>
          </p:nvSpPr>
          <p:spPr bwMode="auto">
            <a:xfrm>
              <a:off x="3696" y="840"/>
              <a:ext cx="614"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000">
                  <a:solidFill>
                    <a:srgbClr val="56127A"/>
                  </a:solidFill>
                  <a:latin typeface="Verdana" charset="0"/>
                </a:rPr>
                <a:t>CPU-2</a:t>
              </a:r>
            </a:p>
          </p:txBody>
        </p:sp>
        <p:sp>
          <p:nvSpPr>
            <p:cNvPr id="19" name="Line 18">
              <a:extLst>
                <a:ext uri="{FF2B5EF4-FFF2-40B4-BE49-F238E27FC236}">
                  <a16:creationId xmlns:a16="http://schemas.microsoft.com/office/drawing/2014/main" id="{C6B53721-A07A-A64C-9B9B-0E784E1F96C9}"/>
                </a:ext>
              </a:extLst>
            </p:cNvPr>
            <p:cNvSpPr>
              <a:spLocks noChangeShapeType="1"/>
            </p:cNvSpPr>
            <p:nvPr/>
          </p:nvSpPr>
          <p:spPr bwMode="auto">
            <a:xfrm>
              <a:off x="4045" y="1696"/>
              <a:ext cx="0" cy="68"/>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 name="Rectangle 19">
              <a:extLst>
                <a:ext uri="{FF2B5EF4-FFF2-40B4-BE49-F238E27FC236}">
                  <a16:creationId xmlns:a16="http://schemas.microsoft.com/office/drawing/2014/main" id="{3D8319D7-4C11-7544-A642-4E1127499806}"/>
                </a:ext>
              </a:extLst>
            </p:cNvPr>
            <p:cNvSpPr>
              <a:spLocks noChangeArrowheads="1"/>
            </p:cNvSpPr>
            <p:nvPr/>
          </p:nvSpPr>
          <p:spPr bwMode="auto">
            <a:xfrm>
              <a:off x="4696" y="1299"/>
              <a:ext cx="875"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缓存-2</a:t>
              </a:r>
            </a:p>
          </p:txBody>
        </p:sp>
        <p:sp>
          <p:nvSpPr>
            <p:cNvPr id="21" name="Rectangle 20">
              <a:extLst>
                <a:ext uri="{FF2B5EF4-FFF2-40B4-BE49-F238E27FC236}">
                  <a16:creationId xmlns:a16="http://schemas.microsoft.com/office/drawing/2014/main" id="{2C30BDA3-079C-BF43-BD08-C7883DF0E361}"/>
                </a:ext>
              </a:extLst>
            </p:cNvPr>
            <p:cNvSpPr>
              <a:spLocks noChangeArrowheads="1"/>
            </p:cNvSpPr>
            <p:nvPr/>
          </p:nvSpPr>
          <p:spPr bwMode="auto">
            <a:xfrm>
              <a:off x="3441" y="1236"/>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2" name="Line 21">
              <a:extLst>
                <a:ext uri="{FF2B5EF4-FFF2-40B4-BE49-F238E27FC236}">
                  <a16:creationId xmlns:a16="http://schemas.microsoft.com/office/drawing/2014/main" id="{A9951FAF-CB5C-C941-98DB-078885338400}"/>
                </a:ext>
              </a:extLst>
            </p:cNvPr>
            <p:cNvSpPr>
              <a:spLocks noChangeShapeType="1"/>
            </p:cNvSpPr>
            <p:nvPr/>
          </p:nvSpPr>
          <p:spPr bwMode="auto">
            <a:xfrm>
              <a:off x="4037" y="1128"/>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 name="Line 22">
              <a:extLst>
                <a:ext uri="{FF2B5EF4-FFF2-40B4-BE49-F238E27FC236}">
                  <a16:creationId xmlns:a16="http://schemas.microsoft.com/office/drawing/2014/main" id="{E04CEB87-511B-F34E-BE64-9155E965CA4B}"/>
                </a:ext>
              </a:extLst>
            </p:cNvPr>
            <p:cNvSpPr>
              <a:spLocks noChangeShapeType="1"/>
            </p:cNvSpPr>
            <p:nvPr/>
          </p:nvSpPr>
          <p:spPr bwMode="auto">
            <a:xfrm>
              <a:off x="3441" y="1352"/>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 name="Line 23">
              <a:extLst>
                <a:ext uri="{FF2B5EF4-FFF2-40B4-BE49-F238E27FC236}">
                  <a16:creationId xmlns:a16="http://schemas.microsoft.com/office/drawing/2014/main" id="{FBFD1F9A-94CE-7C40-9E35-2EC82E63FFE6}"/>
                </a:ext>
              </a:extLst>
            </p:cNvPr>
            <p:cNvSpPr>
              <a:spLocks noChangeShapeType="1"/>
            </p:cNvSpPr>
            <p:nvPr/>
          </p:nvSpPr>
          <p:spPr bwMode="auto">
            <a:xfrm>
              <a:off x="3449" y="1552"/>
              <a:ext cx="1204" cy="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5" name="Rectangle 24">
              <a:extLst>
                <a:ext uri="{FF2B5EF4-FFF2-40B4-BE49-F238E27FC236}">
                  <a16:creationId xmlns:a16="http://schemas.microsoft.com/office/drawing/2014/main" id="{1A86EF7A-E844-654F-B1AF-F924C6E85649}"/>
                </a:ext>
              </a:extLst>
            </p:cNvPr>
            <p:cNvSpPr>
              <a:spLocks noChangeArrowheads="1"/>
            </p:cNvSpPr>
            <p:nvPr/>
          </p:nvSpPr>
          <p:spPr bwMode="auto">
            <a:xfrm>
              <a:off x="3216" y="1311"/>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sp>
          <p:nvSpPr>
            <p:cNvPr id="26" name="Rectangle 25">
              <a:extLst>
                <a:ext uri="{FF2B5EF4-FFF2-40B4-BE49-F238E27FC236}">
                  <a16:creationId xmlns:a16="http://schemas.microsoft.com/office/drawing/2014/main" id="{A3C7714F-5049-E842-B8A1-85ADCA4DAF0F}"/>
                </a:ext>
              </a:extLst>
            </p:cNvPr>
            <p:cNvSpPr>
              <a:spLocks noChangeArrowheads="1"/>
            </p:cNvSpPr>
            <p:nvPr/>
          </p:nvSpPr>
          <p:spPr bwMode="auto">
            <a:xfrm>
              <a:off x="3487" y="2187"/>
              <a:ext cx="914"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56127A"/>
                  </a:solidFill>
                  <a:latin typeface="Verdana" charset="0"/>
                </a:rPr>
                <a:t>记忆</a:t>
              </a:r>
            </a:p>
          </p:txBody>
        </p:sp>
        <p:sp>
          <p:nvSpPr>
            <p:cNvPr id="27" name="Rectangle 26">
              <a:extLst>
                <a:ext uri="{FF2B5EF4-FFF2-40B4-BE49-F238E27FC236}">
                  <a16:creationId xmlns:a16="http://schemas.microsoft.com/office/drawing/2014/main" id="{68B17265-B945-4E4A-A24D-F44F9BEC9FF3}"/>
                </a:ext>
              </a:extLst>
            </p:cNvPr>
            <p:cNvSpPr>
              <a:spLocks noChangeArrowheads="1"/>
            </p:cNvSpPr>
            <p:nvPr/>
          </p:nvSpPr>
          <p:spPr bwMode="auto">
            <a:xfrm>
              <a:off x="2232" y="2124"/>
              <a:ext cx="1224" cy="4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8" name="Line 27">
              <a:extLst>
                <a:ext uri="{FF2B5EF4-FFF2-40B4-BE49-F238E27FC236}">
                  <a16:creationId xmlns:a16="http://schemas.microsoft.com/office/drawing/2014/main" id="{84BF33AF-9A0F-9642-97C2-82ACC2CA26F1}"/>
                </a:ext>
              </a:extLst>
            </p:cNvPr>
            <p:cNvSpPr>
              <a:spLocks noChangeShapeType="1"/>
            </p:cNvSpPr>
            <p:nvPr/>
          </p:nvSpPr>
          <p:spPr bwMode="auto">
            <a:xfrm>
              <a:off x="2828" y="2016"/>
              <a:ext cx="0" cy="96"/>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 name="Line 28">
              <a:extLst>
                <a:ext uri="{FF2B5EF4-FFF2-40B4-BE49-F238E27FC236}">
                  <a16:creationId xmlns:a16="http://schemas.microsoft.com/office/drawing/2014/main" id="{D2B376A4-0F79-FF41-A995-4BC7F9E5FA7D}"/>
                </a:ext>
              </a:extLst>
            </p:cNvPr>
            <p:cNvSpPr>
              <a:spLocks noChangeShapeType="1"/>
            </p:cNvSpPr>
            <p:nvPr/>
          </p:nvSpPr>
          <p:spPr bwMode="auto">
            <a:xfrm>
              <a:off x="2232" y="2240"/>
              <a:ext cx="121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 name="Line 29">
              <a:extLst>
                <a:ext uri="{FF2B5EF4-FFF2-40B4-BE49-F238E27FC236}">
                  <a16:creationId xmlns:a16="http://schemas.microsoft.com/office/drawing/2014/main" id="{5FD94E78-D831-174D-A301-406849BCAFE4}"/>
                </a:ext>
              </a:extLst>
            </p:cNvPr>
            <p:cNvSpPr>
              <a:spLocks noChangeShapeType="1"/>
            </p:cNvSpPr>
            <p:nvPr/>
          </p:nvSpPr>
          <p:spPr bwMode="auto">
            <a:xfrm>
              <a:off x="2240" y="2440"/>
              <a:ext cx="1208"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1" name="Rectangle 30">
              <a:extLst>
                <a:ext uri="{FF2B5EF4-FFF2-40B4-BE49-F238E27FC236}">
                  <a16:creationId xmlns:a16="http://schemas.microsoft.com/office/drawing/2014/main" id="{AFC32965-6466-C24B-AACA-F735141993F8}"/>
                </a:ext>
              </a:extLst>
            </p:cNvPr>
            <p:cNvSpPr>
              <a:spLocks noChangeArrowheads="1"/>
            </p:cNvSpPr>
            <p:nvPr/>
          </p:nvSpPr>
          <p:spPr bwMode="auto">
            <a:xfrm>
              <a:off x="2007" y="2199"/>
              <a:ext cx="1056" cy="28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l">
                <a:spcBef>
                  <a:spcPct val="0"/>
                </a:spcBef>
              </a:pPr>
              <a:r>
                <a:rPr lang="en-US" sz="2400">
                  <a:solidFill>
                    <a:srgbClr val="FF0000"/>
                  </a:solidFill>
                  <a:latin typeface="Verdana" charset="0"/>
                </a:rPr>
                <a:t>A 100</a:t>
              </a:r>
            </a:p>
          </p:txBody>
        </p:sp>
      </p:grpSp>
    </p:spTree>
    <p:extLst>
      <p:ext uri="{BB962C8B-B14F-4D97-AF65-F5344CB8AC3E}">
        <p14:creationId xmlns:p14="http://schemas.microsoft.com/office/powerpoint/2010/main" val="32683244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a:t>CSE 486/586分布式系统</a:t>
            </a:r>
            <a:br>
              <a:rPr lang="en-US" dirty="0"/>
            </a:br>
            <a:r>
              <a:rPr lang="en-US" dirty="0"/>
              <a:t>缓存一致性</a:t>
            </a:r>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a:t>史蒂夫-高</a:t>
            </a:r>
          </a:p>
          <a:p>
            <a:pPr>
              <a:lnSpc>
                <a:spcPct val="70000"/>
              </a:lnSpc>
            </a:pPr>
            <a:r>
              <a:rPr lang="en-US" sz="2000" dirty="0"/>
              <a:t>计算机科学与工程</a:t>
            </a:r>
          </a:p>
          <a:p>
            <a:pPr>
              <a:lnSpc>
                <a:spcPct val="70000"/>
              </a:lnSpc>
            </a:pPr>
            <a:r>
              <a:rPr lang="en-US" sz="2000" dirty="0"/>
              <a:t>布法罗大学</a:t>
            </a:r>
          </a:p>
          <a:p>
            <a:pPr>
              <a:lnSpc>
                <a:spcPct val="70000"/>
              </a:lnSpc>
            </a:pPr>
            <a:endParaRPr lang="en-US" sz="2000" dirty="0"/>
          </a:p>
          <a:p>
            <a:pPr>
              <a:lnSpc>
                <a:spcPct val="70000"/>
              </a:lnSpc>
            </a:pPr>
            <a:endParaRPr lang="en-US" sz="2000" dirty="0"/>
          </a:p>
          <a:p>
            <a:pPr>
              <a:lnSpc>
                <a:spcPct val="70000"/>
              </a:lnSpc>
            </a:pPr>
            <a:endParaRPr lang="en-US" sz="2000" i="1" dirty="0"/>
          </a:p>
        </p:txBody>
      </p:sp>
    </p:spTree>
  </p:cSld>
  <p:clrMapOvr>
    <a:masterClrMapping/>
  </p:clrMapOvr>
</p:sld>
</file>

<file path=ppt/slides/slide149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CF95-E2EE-9749-B029-59F4A5A19DF4}"/>
              </a:ext>
            </a:extLst>
          </p:cNvPr>
          <p:cNvSpPr>
            <a:spLocks noGrp="1"/>
          </p:cNvSpPr>
          <p:nvPr>
            <p:ph type="title"/>
          </p:nvPr>
        </p:nvSpPr>
        <p:spPr/>
        <p:txBody>
          <a:bodyPr/>
          <a:lstStyle/>
          <a:p>
            <a:r>
              <a:rPr lang="en-US" dirty="0"/>
              <a:t>史努比缓存相干性协议</a:t>
            </a:r>
          </a:p>
        </p:txBody>
      </p:sp>
      <p:sp>
        <p:nvSpPr>
          <p:cNvPr id="3" name="Content Placeholder 2">
            <a:extLst>
              <a:ext uri="{FF2B5EF4-FFF2-40B4-BE49-F238E27FC236}">
                <a16:creationId xmlns:a16="http://schemas.microsoft.com/office/drawing/2014/main" id="{5865B648-0395-0E46-8C53-EA399072EAB2}"/>
              </a:ext>
            </a:extLst>
          </p:cNvPr>
          <p:cNvSpPr>
            <a:spLocks noGrp="1"/>
          </p:cNvSpPr>
          <p:nvPr>
            <p:ph idx="1"/>
          </p:nvPr>
        </p:nvSpPr>
        <p:spPr>
          <a:xfrm>
            <a:off x="698500" y="1193800"/>
            <a:ext cx="7683500" cy="5372100"/>
          </a:xfrm>
        </p:spPr>
        <p:txBody>
          <a:bodyPr>
            <a:normAutofit fontScale="92500" lnSpcReduction="10000"/>
          </a:bodyPr>
          <a:lstStyle/>
          <a:p>
            <a:r>
              <a:rPr lang="en-US" dirty="0"/>
              <a:t>每个缓存行都有一个状态。</a:t>
            </a:r>
          </a:p>
          <a:p>
            <a:pPr lvl="1"/>
            <a:r>
              <a:rPr lang="en-US" dirty="0">
                <a:solidFill>
                  <a:srgbClr val="FF0000"/>
                </a:solidFill>
              </a:rPr>
              <a:t>M (modified)</a:t>
            </a:r>
            <a:r>
              <a:rPr lang="en-US" dirty="0"/>
              <a:t>: 没有其他缓冲区有副本，处理器可以写到它。</a:t>
            </a:r>
          </a:p>
          <a:p>
            <a:pPr lvl="1"/>
            <a:r>
              <a:rPr lang="en-US" dirty="0">
                <a:solidFill>
                  <a:srgbClr val="FF0000"/>
                </a:solidFill>
              </a:rPr>
              <a:t>S（共享）</a:t>
            </a:r>
            <a:r>
              <a:rPr lang="en-US" dirty="0"/>
              <a:t>：其他缓存可能也有一个副本。</a:t>
            </a:r>
          </a:p>
          <a:p>
            <a:pPr lvl="1"/>
            <a:r>
              <a:rPr lang="en-US" dirty="0">
                <a:solidFill>
                  <a:srgbClr val="FF0000"/>
                </a:solidFill>
              </a:rPr>
              <a:t>I（无效）</a:t>
            </a:r>
            <a:r>
              <a:rPr lang="en-US" dirty="0"/>
              <a:t>：该数据不再有效。</a:t>
            </a:r>
          </a:p>
          <a:p>
            <a:r>
              <a:rPr lang="en-US" dirty="0"/>
              <a:t>如果一个缓存</a:t>
            </a:r>
            <a:r>
              <a:rPr lang="en-US" dirty="0">
                <a:solidFill>
                  <a:srgbClr val="FF0000"/>
                </a:solidFill>
              </a:rPr>
              <a:t>行在S中</a:t>
            </a:r>
            <a:r>
              <a:rPr lang="en-US" dirty="0"/>
              <a:t>，那么就只能读。</a:t>
            </a:r>
          </a:p>
          <a:p>
            <a:r>
              <a:rPr lang="en-US" dirty="0"/>
              <a:t>如果一个缓存</a:t>
            </a:r>
            <a:r>
              <a:rPr lang="en-US" dirty="0">
                <a:solidFill>
                  <a:srgbClr val="FF0000"/>
                </a:solidFill>
              </a:rPr>
              <a:t>行在M中，</a:t>
            </a:r>
            <a:r>
              <a:rPr lang="en-US" dirty="0"/>
              <a:t>那么写也是可能的。</a:t>
            </a:r>
          </a:p>
          <a:p>
            <a:r>
              <a:rPr lang="en-US" dirty="0"/>
              <a:t>写入高速缓存行</a:t>
            </a:r>
          </a:p>
          <a:p>
            <a:pPr lvl="1"/>
            <a:r>
              <a:rPr lang="en-US" dirty="0"/>
              <a:t>如果是M，缓存控制器就会进行写入。</a:t>
            </a:r>
          </a:p>
          <a:p>
            <a:pPr lvl="1"/>
            <a:r>
              <a:rPr lang="en-US" dirty="0"/>
              <a:t>如果它不是M，它就向其他缓存发送一个无效请求，将状态切换到M，并进行写入。</a:t>
            </a:r>
          </a:p>
          <a:p>
            <a:pPr lvl="1"/>
            <a:r>
              <a:rPr lang="en-US" dirty="0"/>
              <a:t>其他缓存控制器将状态切换为I。</a:t>
            </a:r>
          </a:p>
          <a:p>
            <a:r>
              <a:rPr lang="en-US" dirty="0"/>
              <a:t>读取一个内存地址</a:t>
            </a:r>
          </a:p>
          <a:p>
            <a:pPr lvl="1"/>
            <a:r>
              <a:rPr lang="en-US" dirty="0"/>
              <a:t>如果它是一个热门，就读它。</a:t>
            </a:r>
          </a:p>
          <a:p>
            <a:pPr lvl="1"/>
            <a:r>
              <a:rPr lang="en-US" dirty="0"/>
              <a:t>如果不是命中，就从内存中读取，其他缓存控制器将状态切换为S。</a:t>
            </a:r>
          </a:p>
        </p:txBody>
      </p:sp>
      <p:sp>
        <p:nvSpPr>
          <p:cNvPr id="4" name="Slide Number Placeholder 3">
            <a:extLst>
              <a:ext uri="{FF2B5EF4-FFF2-40B4-BE49-F238E27FC236}">
                <a16:creationId xmlns:a16="http://schemas.microsoft.com/office/drawing/2014/main" id="{22121FB6-939A-004D-A6A4-BF9B1094EEFB}"/>
              </a:ext>
            </a:extLst>
          </p:cNvPr>
          <p:cNvSpPr>
            <a:spLocks noGrp="1"/>
          </p:cNvSpPr>
          <p:nvPr>
            <p:ph type="sldNum" sz="quarter" idx="12"/>
          </p:nvPr>
        </p:nvSpPr>
        <p:spPr/>
        <p:txBody>
          <a:bodyPr/>
          <a:lstStyle/>
          <a:p>
            <a:pPr>
              <a:defRPr/>
            </a:pPr>
            <a:fld id="{A8C89C21-81C6-1849-AF7F-456E69B3BB35}" type="slidenum">
              <a:rPr lang="en-US" smtClean="0"/>
              <a:t>14</a:t>
            </a:fld>
            <a:endParaRPr lang="en-US" b="0">
              <a:solidFill>
                <a:srgbClr val="FBBA03"/>
              </a:solidFill>
            </a:endParaRPr>
          </a:p>
        </p:txBody>
      </p:sp>
    </p:spTree>
    <p:extLst>
      <p:ext uri="{BB962C8B-B14F-4D97-AF65-F5344CB8AC3E}">
        <p14:creationId xmlns:p14="http://schemas.microsoft.com/office/powerpoint/2010/main" val="1492868733"/>
      </p:ext>
    </p:extLst>
  </p:cSld>
  <p:clrMapOvr>
    <a:masterClrMapping/>
  </p:clrMapOvr>
</p:sld>
</file>

<file path=ppt/slides/slide158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4294967295"/>
          </p:nvPr>
        </p:nvSpPr>
        <p:spPr>
          <a:xfrm>
            <a:off x="6553200" y="6413500"/>
            <a:ext cx="1905000" cy="292100"/>
          </a:xfrm>
          <a:prstGeom prst="rect">
            <a:avLst/>
          </a:prstGeom>
        </p:spPr>
        <p:txBody>
          <a:bodyPr/>
          <a:lstStyle/>
          <a:p>
            <a:fld id="{812891D1-3774-A449-A842-0068DC89C93C}" type="slidenum">
              <a:rPr lang="en-US"/>
              <a:t>15</a:t>
            </a:fld>
            <a:endParaRPr lang="en-US" b="0">
              <a:solidFill>
                <a:srgbClr val="FBBA03"/>
              </a:solidFill>
            </a:endParaRPr>
          </a:p>
        </p:txBody>
      </p:sp>
      <p:sp>
        <p:nvSpPr>
          <p:cNvPr id="1580034" name="Rectangle 2"/>
          <p:cNvSpPr>
            <a:spLocks noGrp="1" noChangeArrowheads="1"/>
          </p:cNvSpPr>
          <p:nvPr>
            <p:ph type="title"/>
          </p:nvPr>
        </p:nvSpPr>
        <p:spPr>
          <a:xfrm>
            <a:off x="685800" y="152400"/>
            <a:ext cx="7292975" cy="736600"/>
          </a:xfrm>
        </p:spPr>
        <p:txBody>
          <a:bodyPr/>
          <a:lstStyle/>
          <a:p>
            <a:r>
              <a:rPr lang="en-US"/>
              <a:t>缓存状态转换图</a:t>
            </a:r>
            <a:br>
              <a:rPr lang="en-US" sz="2000"/>
            </a:br>
            <a:r>
              <a:rPr lang="en-US" sz="2000" i="1"/>
              <a:t>MSI协议</a:t>
            </a:r>
            <a:endParaRPr lang="en-US"/>
          </a:p>
        </p:txBody>
      </p:sp>
      <p:sp>
        <p:nvSpPr>
          <p:cNvPr id="1580035" name="Oval 3"/>
          <p:cNvSpPr>
            <a:spLocks noChangeArrowheads="1"/>
          </p:cNvSpPr>
          <p:nvPr/>
        </p:nvSpPr>
        <p:spPr bwMode="auto">
          <a:xfrm>
            <a:off x="5727700" y="29591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6" name="Oval 4"/>
          <p:cNvSpPr>
            <a:spLocks noChangeArrowheads="1"/>
          </p:cNvSpPr>
          <p:nvPr/>
        </p:nvSpPr>
        <p:spPr bwMode="auto">
          <a:xfrm>
            <a:off x="29845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7" name="Oval 5"/>
          <p:cNvSpPr>
            <a:spLocks noChangeArrowheads="1"/>
          </p:cNvSpPr>
          <p:nvPr/>
        </p:nvSpPr>
        <p:spPr bwMode="auto">
          <a:xfrm>
            <a:off x="57277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8" name="Rectangle 6"/>
          <p:cNvSpPr>
            <a:spLocks noChangeArrowheads="1"/>
          </p:cNvSpPr>
          <p:nvPr/>
        </p:nvSpPr>
        <p:spPr bwMode="auto">
          <a:xfrm>
            <a:off x="5876925" y="30988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0039" name="Rectangle 7"/>
          <p:cNvSpPr>
            <a:spLocks noChangeArrowheads="1"/>
          </p:cNvSpPr>
          <p:nvPr/>
        </p:nvSpPr>
        <p:spPr bwMode="auto">
          <a:xfrm>
            <a:off x="3159125" y="50800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0040" name="Rectangle 8"/>
          <p:cNvSpPr>
            <a:spLocks noChangeArrowheads="1"/>
          </p:cNvSpPr>
          <p:nvPr/>
        </p:nvSpPr>
        <p:spPr bwMode="auto">
          <a:xfrm>
            <a:off x="5962650" y="50800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grpSp>
        <p:nvGrpSpPr>
          <p:cNvPr id="2" name="Group 9"/>
          <p:cNvGrpSpPr>
            <a:grpSpLocks/>
          </p:cNvGrpSpPr>
          <p:nvPr/>
        </p:nvGrpSpPr>
        <p:grpSpPr bwMode="auto">
          <a:xfrm>
            <a:off x="949325" y="1160463"/>
            <a:ext cx="5772150" cy="1633537"/>
            <a:chOff x="614" y="835"/>
            <a:chExt cx="3636" cy="1029"/>
          </a:xfrm>
        </p:grpSpPr>
        <p:sp>
          <p:nvSpPr>
            <p:cNvPr id="1580042" name="Rectangle 10"/>
            <p:cNvSpPr>
              <a:spLocks noChangeArrowheads="1"/>
            </p:cNvSpPr>
            <p:nvPr/>
          </p:nvSpPr>
          <p:spPr bwMode="auto">
            <a:xfrm>
              <a:off x="3200" y="835"/>
              <a:ext cx="1050" cy="6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M</a:t>
              </a:r>
              <a:r>
                <a:rPr lang="en-US" sz="2000">
                  <a:latin typeface="Verdana" charset="0"/>
                </a:rPr>
                <a:t>: 修改过的</a:t>
              </a:r>
            </a:p>
            <a:p>
              <a:pPr algn="l">
                <a:spcBef>
                  <a:spcPct val="0"/>
                </a:spcBef>
              </a:pPr>
              <a:r>
                <a:rPr lang="en-US" sz="2000">
                  <a:solidFill>
                    <a:srgbClr val="56127A"/>
                  </a:solidFill>
                  <a:latin typeface="Verdana" charset="0"/>
                </a:rPr>
                <a:t>S</a:t>
              </a:r>
              <a:r>
                <a:rPr lang="en-US" sz="2000">
                  <a:latin typeface="Verdana" charset="0"/>
                </a:rPr>
                <a:t>: 共享的 </a:t>
              </a:r>
              <a:endParaRPr lang="en-US" sz="2000">
                <a:latin typeface="Verdana" charset="0"/>
              </a:endParaRPr>
            </a:p>
            <a:p>
              <a:pPr algn="l">
                <a:spcBef>
                  <a:spcPct val="0"/>
                </a:spcBef>
              </a:pPr>
              <a:r>
                <a:rPr lang="en-US" sz="2000">
                  <a:solidFill>
                    <a:srgbClr val="56127A"/>
                  </a:solidFill>
                  <a:latin typeface="Verdana" charset="0"/>
                </a:rPr>
                <a:t> I</a:t>
              </a:r>
              <a:r>
                <a:rPr lang="en-US" sz="2000">
                  <a:latin typeface="Verdana" charset="0"/>
                </a:rPr>
                <a:t>:无效</a:t>
              </a:r>
            </a:p>
          </p:txBody>
        </p:sp>
        <p:sp>
          <p:nvSpPr>
            <p:cNvPr id="1580043" name="Rectangle 11"/>
            <p:cNvSpPr>
              <a:spLocks noChangeArrowheads="1"/>
            </p:cNvSpPr>
            <p:nvPr/>
          </p:nvSpPr>
          <p:spPr bwMode="auto">
            <a:xfrm>
              <a:off x="614" y="854"/>
              <a:ext cx="2526" cy="25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i="1" dirty="0">
                  <a:solidFill>
                    <a:srgbClr val="56127A"/>
                  </a:solidFill>
                  <a:latin typeface="Verdana" charset="0"/>
                </a:rPr>
                <a:t>每个缓存</a:t>
              </a:r>
              <a:r>
                <a:rPr lang="en-US" sz="2000" dirty="0">
                  <a:solidFill>
                    <a:srgbClr val="56127A"/>
                  </a:solidFill>
                  <a:latin typeface="Verdana" charset="0"/>
                </a:rPr>
                <a:t>行都有状态位</a:t>
              </a:r>
            </a:p>
          </p:txBody>
        </p:sp>
        <p:sp>
          <p:nvSpPr>
            <p:cNvPr id="1580044" name="Rectangle 12"/>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80045" name="Line 13"/>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6" name="Line 14"/>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7" name="Rectangle 15"/>
            <p:cNvSpPr>
              <a:spLocks noChangeArrowheads="1"/>
            </p:cNvSpPr>
            <p:nvPr/>
          </p:nvSpPr>
          <p:spPr bwMode="auto">
            <a:xfrm>
              <a:off x="1382" y="1267"/>
              <a:ext cx="107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solidFill>
                    <a:srgbClr val="56127A"/>
                  </a:solidFill>
                  <a:latin typeface="Verdana" charset="0"/>
                </a:rPr>
                <a:t>地址标签</a:t>
              </a:r>
            </a:p>
          </p:txBody>
        </p:sp>
        <p:sp>
          <p:nvSpPr>
            <p:cNvPr id="1580048" name="Rectangle 16"/>
            <p:cNvSpPr>
              <a:spLocks noChangeArrowheads="1"/>
            </p:cNvSpPr>
            <p:nvPr/>
          </p:nvSpPr>
          <p:spPr bwMode="auto">
            <a:xfrm>
              <a:off x="647" y="1530"/>
              <a:ext cx="47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solidFill>
                    <a:srgbClr val="56127A"/>
                  </a:solidFill>
                  <a:latin typeface="Verdana" charset="0"/>
                </a:rPr>
                <a:t>国家</a:t>
              </a:r>
            </a:p>
            <a:p>
              <a:pPr algn="l">
                <a:lnSpc>
                  <a:spcPct val="80000"/>
                </a:lnSpc>
                <a:spcBef>
                  <a:spcPct val="0"/>
                </a:spcBef>
              </a:pPr>
              <a:r>
                <a:rPr lang="en-US" sz="1800">
                  <a:solidFill>
                    <a:srgbClr val="56127A"/>
                  </a:solidFill>
                  <a:latin typeface="Verdana" charset="0"/>
                </a:rPr>
                <a:t> 位数</a:t>
              </a:r>
            </a:p>
          </p:txBody>
        </p:sp>
        <p:sp>
          <p:nvSpPr>
            <p:cNvPr id="1580049" name="Line 17"/>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50" name="Line 18"/>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grpSp>
      <p:grpSp>
        <p:nvGrpSpPr>
          <p:cNvPr id="3" name="Group 19"/>
          <p:cNvGrpSpPr>
            <a:grpSpLocks/>
          </p:cNvGrpSpPr>
          <p:nvPr/>
        </p:nvGrpSpPr>
        <p:grpSpPr bwMode="auto">
          <a:xfrm>
            <a:off x="2363042" y="2437423"/>
            <a:ext cx="3429650" cy="923300"/>
            <a:chOff x="2407" y="1938"/>
            <a:chExt cx="1376" cy="311"/>
          </a:xfrm>
        </p:grpSpPr>
        <p:sp>
          <p:nvSpPr>
            <p:cNvPr id="1580052" name="Line 20"/>
            <p:cNvSpPr>
              <a:spLocks noChangeShapeType="1"/>
            </p:cNvSpPr>
            <p:nvPr/>
          </p:nvSpPr>
          <p:spPr bwMode="auto">
            <a:xfrm>
              <a:off x="3691" y="2144"/>
              <a:ext cx="92" cy="26"/>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0053" name="Rectangle 21"/>
            <p:cNvSpPr>
              <a:spLocks noChangeArrowheads="1"/>
            </p:cNvSpPr>
            <p:nvPr/>
          </p:nvSpPr>
          <p:spPr bwMode="auto">
            <a:xfrm>
              <a:off x="2407" y="1938"/>
              <a:ext cx="1376" cy="311"/>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写下想念</a:t>
              </a:r>
            </a:p>
            <a:p>
              <a:pPr algn="l">
                <a:spcBef>
                  <a:spcPct val="0"/>
                </a:spcBef>
              </a:pPr>
              <a:r>
                <a:rPr lang="en-US" sz="1800" dirty="0">
                  <a:latin typeface="Verdana" charset="0"/>
                </a:rPr>
                <a:t>(P1从记忆中获取线)</a:t>
              </a:r>
            </a:p>
            <a:p>
              <a:pPr algn="l">
                <a:spcBef>
                  <a:spcPct val="0"/>
                </a:spcBef>
              </a:pPr>
              <a:endParaRPr lang="en-US" sz="1800" dirty="0">
                <a:latin typeface="Verdana" charset="0"/>
              </a:endParaRPr>
            </a:p>
          </p:txBody>
        </p:sp>
      </p:grpSp>
      <p:grpSp>
        <p:nvGrpSpPr>
          <p:cNvPr id="4" name="Group 22"/>
          <p:cNvGrpSpPr>
            <a:grpSpLocks/>
          </p:cNvGrpSpPr>
          <p:nvPr/>
        </p:nvGrpSpPr>
        <p:grpSpPr bwMode="auto">
          <a:xfrm>
            <a:off x="6096013" y="3708400"/>
            <a:ext cx="2454279" cy="1406525"/>
            <a:chOff x="3840" y="2448"/>
            <a:chExt cx="1546" cy="886"/>
          </a:xfrm>
        </p:grpSpPr>
        <p:sp>
          <p:nvSpPr>
            <p:cNvPr id="1580055" name="Line 23"/>
            <p:cNvSpPr>
              <a:spLocks noChangeShapeType="1"/>
            </p:cNvSpPr>
            <p:nvPr/>
          </p:nvSpPr>
          <p:spPr bwMode="auto">
            <a:xfrm>
              <a:off x="3840" y="2448"/>
              <a:ext cx="0" cy="76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0056" name="Rectangle 24"/>
            <p:cNvSpPr>
              <a:spLocks noChangeArrowheads="1"/>
            </p:cNvSpPr>
            <p:nvPr/>
          </p:nvSpPr>
          <p:spPr bwMode="auto">
            <a:xfrm>
              <a:off x="3984" y="2752"/>
              <a:ext cx="1402"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其他处理器</a:t>
              </a:r>
            </a:p>
            <a:p>
              <a:pPr algn="l">
                <a:spcBef>
                  <a:spcPct val="0"/>
                </a:spcBef>
              </a:pPr>
              <a:r>
                <a:rPr lang="en-US" sz="1800" dirty="0">
                  <a:latin typeface="Verdana" charset="0"/>
                </a:rPr>
                <a:t>写作的意图（P</a:t>
              </a:r>
              <a:r>
                <a:rPr lang="en-US" sz="1800" baseline="-25000" dirty="0">
                  <a:latin typeface="Verdana" charset="0"/>
                </a:rPr>
                <a:t>1</a:t>
              </a:r>
              <a:r>
                <a:rPr lang="en-US" sz="1800" dirty="0">
                  <a:latin typeface="Verdana" charset="0"/>
                </a:rPr>
                <a:t>写回）。</a:t>
              </a:r>
            </a:p>
          </p:txBody>
        </p:sp>
      </p:grpSp>
      <p:grpSp>
        <p:nvGrpSpPr>
          <p:cNvPr id="5" name="Group 25"/>
          <p:cNvGrpSpPr>
            <a:grpSpLocks/>
          </p:cNvGrpSpPr>
          <p:nvPr/>
        </p:nvGrpSpPr>
        <p:grpSpPr bwMode="auto">
          <a:xfrm>
            <a:off x="0" y="4267200"/>
            <a:ext cx="3429000" cy="762000"/>
            <a:chOff x="998" y="3118"/>
            <a:chExt cx="946" cy="480"/>
          </a:xfrm>
        </p:grpSpPr>
        <p:sp>
          <p:nvSpPr>
            <p:cNvPr id="1580058" name="Line 26"/>
            <p:cNvSpPr>
              <a:spLocks noChangeShapeType="1"/>
            </p:cNvSpPr>
            <p:nvPr/>
          </p:nvSpPr>
          <p:spPr bwMode="auto">
            <a:xfrm>
              <a:off x="1566" y="3454"/>
              <a:ext cx="294" cy="144"/>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0059" name="Rectangle 27"/>
            <p:cNvSpPr>
              <a:spLocks noChangeArrowheads="1"/>
            </p:cNvSpPr>
            <p:nvPr/>
          </p:nvSpPr>
          <p:spPr bwMode="auto">
            <a:xfrm>
              <a:off x="998" y="3118"/>
              <a:ext cx="946" cy="37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lnSpc>
                  <a:spcPct val="90000"/>
                </a:lnSpc>
                <a:spcBef>
                  <a:spcPct val="0"/>
                </a:spcBef>
              </a:pPr>
              <a:r>
                <a:rPr lang="en-US" sz="1800" dirty="0">
                  <a:latin typeface="Verdana" charset="0"/>
                </a:rPr>
                <a:t> 阅读错过</a:t>
              </a:r>
            </a:p>
            <a:p>
              <a:pPr algn="l">
                <a:lnSpc>
                  <a:spcPct val="90000"/>
                </a:lnSpc>
                <a:spcBef>
                  <a:spcPct val="0"/>
                </a:spcBef>
              </a:pPr>
              <a:r>
                <a:rPr lang="en-US" sz="1800" dirty="0">
                  <a:latin typeface="Verdana" charset="0"/>
                </a:rPr>
                <a:t>(P1从记忆中获取线)</a:t>
              </a:r>
            </a:p>
          </p:txBody>
        </p:sp>
      </p:grpSp>
      <p:grpSp>
        <p:nvGrpSpPr>
          <p:cNvPr id="6" name="Group 28"/>
          <p:cNvGrpSpPr>
            <a:grpSpLocks/>
          </p:cNvGrpSpPr>
          <p:nvPr/>
        </p:nvGrpSpPr>
        <p:grpSpPr bwMode="auto">
          <a:xfrm>
            <a:off x="3581400" y="3479800"/>
            <a:ext cx="2373313" cy="1600200"/>
            <a:chOff x="2256" y="2304"/>
            <a:chExt cx="1495" cy="1008"/>
          </a:xfrm>
        </p:grpSpPr>
        <p:sp>
          <p:nvSpPr>
            <p:cNvPr id="1580061" name="Line 29"/>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0062" name="Rectangle 30"/>
            <p:cNvSpPr>
              <a:spLocks noChangeArrowheads="1"/>
            </p:cNvSpPr>
            <p:nvPr/>
          </p:nvSpPr>
          <p:spPr bwMode="auto">
            <a:xfrm rot="19440000">
              <a:off x="2409" y="2781"/>
              <a:ext cx="134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的写作意图</a:t>
              </a:r>
            </a:p>
          </p:txBody>
        </p:sp>
      </p:grpSp>
      <p:grpSp>
        <p:nvGrpSpPr>
          <p:cNvPr id="7" name="Group 31"/>
          <p:cNvGrpSpPr>
            <a:grpSpLocks/>
          </p:cNvGrpSpPr>
          <p:nvPr/>
        </p:nvGrpSpPr>
        <p:grpSpPr bwMode="auto">
          <a:xfrm>
            <a:off x="3717925" y="5308600"/>
            <a:ext cx="2020888" cy="693738"/>
            <a:chOff x="2342" y="3456"/>
            <a:chExt cx="1273" cy="437"/>
          </a:xfrm>
        </p:grpSpPr>
        <p:sp>
          <p:nvSpPr>
            <p:cNvPr id="1580064" name="Line 32"/>
            <p:cNvSpPr>
              <a:spLocks noChangeShapeType="1"/>
            </p:cNvSpPr>
            <p:nvPr/>
          </p:nvSpPr>
          <p:spPr bwMode="auto">
            <a:xfrm>
              <a:off x="2352" y="3456"/>
              <a:ext cx="1248"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0065" name="Rectangle 33"/>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其他处理器</a:t>
              </a:r>
            </a:p>
            <a:p>
              <a:pPr algn="l">
                <a:spcBef>
                  <a:spcPct val="0"/>
                </a:spcBef>
              </a:pPr>
              <a:r>
                <a:rPr lang="en-US" sz="1800">
                  <a:latin typeface="Verdana" charset="0"/>
                </a:rPr>
                <a:t>写作意图</a:t>
              </a:r>
            </a:p>
          </p:txBody>
        </p:sp>
      </p:grpSp>
      <p:grpSp>
        <p:nvGrpSpPr>
          <p:cNvPr id="8" name="Group 34"/>
          <p:cNvGrpSpPr>
            <a:grpSpLocks/>
          </p:cNvGrpSpPr>
          <p:nvPr/>
        </p:nvGrpSpPr>
        <p:grpSpPr bwMode="auto">
          <a:xfrm>
            <a:off x="1050925" y="5233988"/>
            <a:ext cx="2289175" cy="844550"/>
            <a:chOff x="662" y="3409"/>
            <a:chExt cx="1442" cy="532"/>
          </a:xfrm>
        </p:grpSpPr>
        <p:sp>
          <p:nvSpPr>
            <p:cNvPr id="1580067" name="Arc 35"/>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0068" name="Rectangle 36"/>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由任何阅读</a:t>
              </a:r>
            </a:p>
            <a:p>
              <a:pPr algn="l">
                <a:spcBef>
                  <a:spcPct val="0"/>
                </a:spcBef>
              </a:pPr>
              <a:r>
                <a:rPr lang="en-US" sz="1800">
                  <a:latin typeface="Verdana" charset="0"/>
                </a:rPr>
                <a:t> 处理器</a:t>
              </a:r>
            </a:p>
          </p:txBody>
        </p:sp>
      </p:grpSp>
      <p:grpSp>
        <p:nvGrpSpPr>
          <p:cNvPr id="9" name="Group 37"/>
          <p:cNvGrpSpPr>
            <a:grpSpLocks/>
          </p:cNvGrpSpPr>
          <p:nvPr/>
        </p:nvGrpSpPr>
        <p:grpSpPr bwMode="auto">
          <a:xfrm>
            <a:off x="6219825" y="2846388"/>
            <a:ext cx="1739900" cy="641350"/>
            <a:chOff x="3918" y="1905"/>
            <a:chExt cx="1096" cy="404"/>
          </a:xfrm>
        </p:grpSpPr>
        <p:sp>
          <p:nvSpPr>
            <p:cNvPr id="1580070" name="Arc 38"/>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0071" name="Rectangle 39"/>
            <p:cNvSpPr>
              <a:spLocks noChangeArrowheads="1"/>
            </p:cNvSpPr>
            <p:nvPr/>
          </p:nvSpPr>
          <p:spPr bwMode="auto">
            <a:xfrm>
              <a:off x="4262" y="1905"/>
              <a:ext cx="75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读</a:t>
              </a:r>
            </a:p>
            <a:p>
              <a:pPr algn="l">
                <a:spcBef>
                  <a:spcPct val="0"/>
                </a:spcBef>
              </a:pPr>
              <a:r>
                <a:rPr lang="en-US" sz="1800">
                  <a:latin typeface="Verdana" charset="0"/>
                </a:rPr>
                <a:t>或写道</a:t>
              </a:r>
            </a:p>
          </p:txBody>
        </p:sp>
      </p:grpSp>
      <p:sp>
        <p:nvSpPr>
          <p:cNvPr id="1580072" name="Text Box 40"/>
          <p:cNvSpPr txBox="1">
            <a:spLocks noChangeArrowheads="1"/>
          </p:cNvSpPr>
          <p:nvPr/>
        </p:nvSpPr>
        <p:spPr bwMode="auto">
          <a:xfrm>
            <a:off x="6461125" y="5638800"/>
            <a:ext cx="2189163" cy="701675"/>
          </a:xfrm>
          <a:prstGeom prst="rect">
            <a:avLst/>
          </a:prstGeom>
          <a:noFill/>
          <a:ln w="9525">
            <a:noFill/>
            <a:miter lim="800000"/>
            <a:headEnd/>
            <a:tailEnd/>
          </a:ln>
          <a:effectLst/>
        </p:spPr>
        <p:txBody>
          <a:bodyPr>
            <a:prstTxWarp prst="textNoShape">
              <a:avLst/>
            </a:prstTxWarp>
            <a:spAutoFit/>
          </a:bodyPr>
          <a:lstStyle/>
          <a:p>
            <a:pPr algn="l" eaLnBrk="1" hangingPunct="1">
              <a:spcBef>
                <a:spcPct val="0"/>
              </a:spcBef>
            </a:pPr>
            <a:r>
              <a:rPr lang="en-US" sz="2000">
                <a:latin typeface="Verdana" charset="0"/>
              </a:rPr>
              <a:t>处理器中的缓存状态P</a:t>
            </a:r>
            <a:r>
              <a:rPr lang="en-US" sz="2000" baseline="-25000">
                <a:latin typeface="Verdana" charset="0"/>
              </a:rPr>
              <a:t>1</a:t>
            </a:r>
            <a:endParaRPr lang="en-US" sz="2000">
              <a:latin typeface="Verdana" charset="0"/>
            </a:endParaRPr>
          </a:p>
        </p:txBody>
      </p:sp>
      <p:grpSp>
        <p:nvGrpSpPr>
          <p:cNvPr id="10" name="Group 41"/>
          <p:cNvGrpSpPr>
            <a:grpSpLocks/>
          </p:cNvGrpSpPr>
          <p:nvPr/>
        </p:nvGrpSpPr>
        <p:grpSpPr bwMode="auto">
          <a:xfrm>
            <a:off x="2460625" y="3240088"/>
            <a:ext cx="3254375" cy="1725612"/>
            <a:chOff x="1550" y="2153"/>
            <a:chExt cx="2050" cy="1087"/>
          </a:xfrm>
        </p:grpSpPr>
        <p:sp>
          <p:nvSpPr>
            <p:cNvPr id="1580074" name="Rectangle 42"/>
            <p:cNvSpPr>
              <a:spLocks noChangeArrowheads="1"/>
            </p:cNvSpPr>
            <p:nvPr/>
          </p:nvSpPr>
          <p:spPr bwMode="auto">
            <a:xfrm>
              <a:off x="1550" y="2153"/>
              <a:ext cx="1739"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dirty="0">
                  <a:latin typeface="Verdana" charset="0"/>
                </a:rPr>
                <a:t>其他处理器读数</a:t>
              </a:r>
            </a:p>
            <a:p>
              <a:pPr algn="l">
                <a:spcBef>
                  <a:spcPct val="0"/>
                </a:spcBef>
              </a:pPr>
              <a:r>
                <a:rPr lang="en-US" sz="1800" dirty="0">
                  <a:latin typeface="Verdana" charset="0"/>
                </a:rPr>
                <a:t>(P</a:t>
              </a:r>
              <a:r>
                <a:rPr lang="en-US" sz="1800" baseline="-25000" dirty="0">
                  <a:latin typeface="Verdana" charset="0"/>
                </a:rPr>
                <a:t>1</a:t>
              </a:r>
              <a:r>
                <a:rPr lang="en-US" sz="1800" dirty="0">
                  <a:latin typeface="Verdana" charset="0"/>
                </a:rPr>
                <a:t>写回)</a:t>
              </a:r>
            </a:p>
          </p:txBody>
        </p:sp>
        <p:sp>
          <p:nvSpPr>
            <p:cNvPr id="1580075" name="Freeform 43"/>
            <p:cNvSpPr>
              <a:spLocks/>
            </p:cNvSpPr>
            <p:nvPr/>
          </p:nvSpPr>
          <p:spPr bwMode="auto">
            <a:xfrm>
              <a:off x="2192" y="2232"/>
              <a:ext cx="1408" cy="1008"/>
            </a:xfrm>
            <a:custGeom>
              <a:avLst/>
              <a:gdLst/>
              <a:ahLst/>
              <a:cxnLst>
                <a:cxn ang="0">
                  <a:pos x="0" y="1008"/>
                </a:cxn>
                <a:cxn ang="0">
                  <a:pos x="520" y="376"/>
                </a:cxn>
                <a:cxn ang="0">
                  <a:pos x="1408" y="0"/>
                </a:cxn>
              </a:cxnLst>
              <a:rect l="0" t="0" r="r" b="b"/>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triangle" w="med" len="med"/>
              <a:tailEnd type="none" w="med" len="me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540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4294967295"/>
          </p:nvPr>
        </p:nvSpPr>
        <p:spPr>
          <a:xfrm>
            <a:off x="6553200" y="6413500"/>
            <a:ext cx="1905000" cy="292100"/>
          </a:xfrm>
          <a:prstGeom prst="rect">
            <a:avLst/>
          </a:prstGeom>
        </p:spPr>
        <p:txBody>
          <a:bodyPr/>
          <a:lstStyle/>
          <a:p>
            <a:fld id="{E4D79EFC-93FE-DB4D-857C-A272C7409456}" type="slidenum">
              <a:rPr lang="en-US"/>
              <a:t>16</a:t>
            </a:fld>
            <a:endParaRPr lang="en-US" b="0">
              <a:solidFill>
                <a:srgbClr val="FBBA03"/>
              </a:solidFill>
            </a:endParaRPr>
          </a:p>
        </p:txBody>
      </p:sp>
      <p:sp>
        <p:nvSpPr>
          <p:cNvPr id="1582082" name="Rectangle 2"/>
          <p:cNvSpPr>
            <a:spLocks noGrp="1" noChangeArrowheads="1"/>
          </p:cNvSpPr>
          <p:nvPr>
            <p:ph type="title"/>
          </p:nvPr>
        </p:nvSpPr>
        <p:spPr>
          <a:xfrm>
            <a:off x="685800" y="76200"/>
            <a:ext cx="7292975" cy="736600"/>
          </a:xfrm>
        </p:spPr>
        <p:txBody>
          <a:bodyPr/>
          <a:lstStyle/>
          <a:p>
            <a:r>
              <a:rPr lang="en-US"/>
              <a:t>两个处理器的例子</a:t>
            </a:r>
            <a:br>
              <a:rPr lang="en-US"/>
            </a:br>
            <a:r>
              <a:rPr lang="en-US" sz="2000"/>
              <a:t>(读取和写入相同的缓存行）。</a:t>
            </a:r>
            <a:endParaRPr lang="en-US"/>
          </a:p>
        </p:txBody>
      </p:sp>
      <p:sp>
        <p:nvSpPr>
          <p:cNvPr id="1582083" name="Arc 3"/>
          <p:cNvSpPr>
            <a:spLocks/>
          </p:cNvSpPr>
          <p:nvPr/>
        </p:nvSpPr>
        <p:spPr bwMode="auto">
          <a:xfrm>
            <a:off x="6518275" y="1055688"/>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2084" name="Line 4"/>
          <p:cNvSpPr>
            <a:spLocks noChangeShapeType="1"/>
          </p:cNvSpPr>
          <p:nvPr/>
        </p:nvSpPr>
        <p:spPr bwMode="auto">
          <a:xfrm flipH="1" flipV="1">
            <a:off x="6699250" y="1663700"/>
            <a:ext cx="533400" cy="2286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2085" name="Oval 5"/>
          <p:cNvSpPr>
            <a:spLocks noChangeArrowheads="1"/>
          </p:cNvSpPr>
          <p:nvPr/>
        </p:nvSpPr>
        <p:spPr bwMode="auto">
          <a:xfrm>
            <a:off x="6026150" y="11430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6" name="Oval 6"/>
          <p:cNvSpPr>
            <a:spLocks noChangeArrowheads="1"/>
          </p:cNvSpPr>
          <p:nvPr/>
        </p:nvSpPr>
        <p:spPr bwMode="auto">
          <a:xfrm>
            <a:off x="32829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7" name="Oval 7"/>
          <p:cNvSpPr>
            <a:spLocks noChangeArrowheads="1"/>
          </p:cNvSpPr>
          <p:nvPr/>
        </p:nvSpPr>
        <p:spPr bwMode="auto">
          <a:xfrm>
            <a:off x="60261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8" name="Rectangle 8"/>
          <p:cNvSpPr>
            <a:spLocks noChangeArrowheads="1"/>
          </p:cNvSpPr>
          <p:nvPr/>
        </p:nvSpPr>
        <p:spPr bwMode="auto">
          <a:xfrm>
            <a:off x="6175375" y="12827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089" name="Rectangle 9"/>
          <p:cNvSpPr>
            <a:spLocks noChangeArrowheads="1"/>
          </p:cNvSpPr>
          <p:nvPr/>
        </p:nvSpPr>
        <p:spPr bwMode="auto">
          <a:xfrm>
            <a:off x="3457575" y="2906713"/>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090" name="Rectangle 10"/>
          <p:cNvSpPr>
            <a:spLocks noChangeArrowheads="1"/>
          </p:cNvSpPr>
          <p:nvPr/>
        </p:nvSpPr>
        <p:spPr bwMode="auto">
          <a:xfrm>
            <a:off x="6261100" y="2906713"/>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091" name="Line 11"/>
          <p:cNvSpPr>
            <a:spLocks noChangeShapeType="1"/>
          </p:cNvSpPr>
          <p:nvPr/>
        </p:nvSpPr>
        <p:spPr bwMode="auto">
          <a:xfrm>
            <a:off x="4032250" y="3135313"/>
            <a:ext cx="1981200" cy="0"/>
          </a:xfrm>
          <a:prstGeom prst="line">
            <a:avLst/>
          </a:prstGeom>
          <a:noFill/>
          <a:ln w="25400">
            <a:solidFill>
              <a:schemeClr val="accent2"/>
            </a:solidFill>
            <a:prstDash val="lgDashDotDot"/>
            <a:round/>
            <a:headEnd type="none" w="sm" len="sm"/>
            <a:tailEnd type="stealth" w="med" len="med"/>
          </a:ln>
          <a:effectLst/>
        </p:spPr>
        <p:txBody>
          <a:bodyPr wrap="none" anchor="ctr">
            <a:prstTxWarp prst="textNoShape">
              <a:avLst/>
            </a:prstTxWarp>
          </a:bodyPr>
          <a:lstStyle/>
          <a:p>
            <a:endParaRPr lang="en-US"/>
          </a:p>
        </p:txBody>
      </p:sp>
      <p:sp>
        <p:nvSpPr>
          <p:cNvPr id="1582092" name="Line 12"/>
          <p:cNvSpPr>
            <a:spLocks noChangeShapeType="1"/>
          </p:cNvSpPr>
          <p:nvPr/>
        </p:nvSpPr>
        <p:spPr bwMode="auto">
          <a:xfrm>
            <a:off x="6394450" y="1892300"/>
            <a:ext cx="0" cy="9144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2093" name="Rectangle 13"/>
          <p:cNvSpPr>
            <a:spLocks noChangeArrowheads="1"/>
          </p:cNvSpPr>
          <p:nvPr/>
        </p:nvSpPr>
        <p:spPr bwMode="auto">
          <a:xfrm>
            <a:off x="7216775" y="1716088"/>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写下想念</a:t>
            </a:r>
          </a:p>
        </p:txBody>
      </p:sp>
      <p:sp>
        <p:nvSpPr>
          <p:cNvPr id="1582094" name="Rectangle 14"/>
          <p:cNvSpPr>
            <a:spLocks noChangeArrowheads="1"/>
          </p:cNvSpPr>
          <p:nvPr/>
        </p:nvSpPr>
        <p:spPr bwMode="auto">
          <a:xfrm>
            <a:off x="1974850" y="2601913"/>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阅读</a:t>
            </a:r>
          </a:p>
          <a:p>
            <a:pPr algn="l">
              <a:lnSpc>
                <a:spcPct val="90000"/>
              </a:lnSpc>
              <a:spcBef>
                <a:spcPct val="0"/>
              </a:spcBef>
            </a:pPr>
            <a:r>
              <a:rPr lang="en-US">
                <a:latin typeface="Verdana" charset="0"/>
              </a:rPr>
              <a:t> 错过了</a:t>
            </a:r>
          </a:p>
        </p:txBody>
      </p:sp>
      <p:sp>
        <p:nvSpPr>
          <p:cNvPr id="1582095" name="Rectangle 15"/>
          <p:cNvSpPr>
            <a:spLocks noChangeArrowheads="1"/>
          </p:cNvSpPr>
          <p:nvPr/>
        </p:nvSpPr>
        <p:spPr bwMode="auto">
          <a:xfrm rot="19798330">
            <a:off x="4252913" y="22479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的写作意图</a:t>
            </a:r>
          </a:p>
        </p:txBody>
      </p:sp>
      <p:sp>
        <p:nvSpPr>
          <p:cNvPr id="1582096" name="Rectangle 16"/>
          <p:cNvSpPr>
            <a:spLocks noChangeArrowheads="1"/>
          </p:cNvSpPr>
          <p:nvPr/>
        </p:nvSpPr>
        <p:spPr bwMode="auto">
          <a:xfrm>
            <a:off x="4016375" y="31877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的写作意图</a:t>
            </a:r>
          </a:p>
        </p:txBody>
      </p:sp>
      <p:sp>
        <p:nvSpPr>
          <p:cNvPr id="1582097" name="Rectangle 17"/>
          <p:cNvSpPr>
            <a:spLocks noChangeArrowheads="1"/>
          </p:cNvSpPr>
          <p:nvPr/>
        </p:nvSpPr>
        <p:spPr bwMode="auto">
          <a:xfrm>
            <a:off x="3443288" y="1270000"/>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2</a:t>
            </a:r>
            <a:r>
              <a:rPr lang="en-US">
                <a:latin typeface="Verdana" charset="0"/>
              </a:rPr>
              <a:t>写道。</a:t>
            </a:r>
            <a:endParaRPr lang="en-US" sz="1800">
              <a:latin typeface="Verdana" charset="0"/>
            </a:endParaRPr>
          </a:p>
          <a:p>
            <a:pPr>
              <a:spcBef>
                <a:spcPct val="0"/>
              </a:spcBef>
            </a:pPr>
            <a:r>
              <a:rPr lang="en-US">
                <a:latin typeface="Verdana" charset="0"/>
              </a:rPr>
              <a:t>P</a:t>
            </a:r>
            <a:r>
              <a:rPr lang="en-US" baseline="-25000">
                <a:latin typeface="Verdana" charset="0"/>
              </a:rPr>
              <a:t>1</a:t>
            </a:r>
            <a:r>
              <a:rPr lang="en-US">
                <a:latin typeface="Verdana" charset="0"/>
              </a:rPr>
              <a:t>回信说</a:t>
            </a:r>
          </a:p>
        </p:txBody>
      </p:sp>
      <p:sp>
        <p:nvSpPr>
          <p:cNvPr id="1582098" name="Rectangle 18"/>
          <p:cNvSpPr>
            <a:spLocks noChangeArrowheads="1"/>
          </p:cNvSpPr>
          <p:nvPr/>
        </p:nvSpPr>
        <p:spPr bwMode="auto">
          <a:xfrm>
            <a:off x="7064375" y="1030288"/>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读</a:t>
            </a:r>
          </a:p>
          <a:p>
            <a:pPr algn="l">
              <a:spcBef>
                <a:spcPct val="0"/>
              </a:spcBef>
            </a:pPr>
            <a:r>
              <a:rPr lang="en-US">
                <a:latin typeface="Verdana" charset="0"/>
              </a:rPr>
              <a:t>或写道</a:t>
            </a:r>
          </a:p>
        </p:txBody>
      </p:sp>
      <p:sp>
        <p:nvSpPr>
          <p:cNvPr id="1582099" name="Rectangle 19"/>
          <p:cNvSpPr>
            <a:spLocks noChangeArrowheads="1"/>
          </p:cNvSpPr>
          <p:nvPr/>
        </p:nvSpPr>
        <p:spPr bwMode="auto">
          <a:xfrm>
            <a:off x="6394450" y="21971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的写作意图</a:t>
            </a:r>
          </a:p>
        </p:txBody>
      </p:sp>
      <p:sp>
        <p:nvSpPr>
          <p:cNvPr id="1582100" name="Rectangle 20"/>
          <p:cNvSpPr>
            <a:spLocks noChangeArrowheads="1"/>
          </p:cNvSpPr>
          <p:nvPr/>
        </p:nvSpPr>
        <p:spPr bwMode="auto">
          <a:xfrm>
            <a:off x="1878013" y="10318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1</a:t>
            </a:r>
            <a:endParaRPr lang="en-US" sz="2400">
              <a:latin typeface="Verdana" charset="0"/>
            </a:endParaRPr>
          </a:p>
        </p:txBody>
      </p:sp>
      <p:sp>
        <p:nvSpPr>
          <p:cNvPr id="1582101" name="Arc 21"/>
          <p:cNvSpPr>
            <a:spLocks/>
          </p:cNvSpPr>
          <p:nvPr/>
        </p:nvSpPr>
        <p:spPr bwMode="auto">
          <a:xfrm>
            <a:off x="6505575" y="3825875"/>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2102" name="Line 22"/>
          <p:cNvSpPr>
            <a:spLocks noChangeShapeType="1"/>
          </p:cNvSpPr>
          <p:nvPr/>
        </p:nvSpPr>
        <p:spPr bwMode="auto">
          <a:xfrm flipH="1" flipV="1">
            <a:off x="6686550" y="4433888"/>
            <a:ext cx="533400" cy="2286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2103" name="Oval 23"/>
          <p:cNvSpPr>
            <a:spLocks noChangeArrowheads="1"/>
          </p:cNvSpPr>
          <p:nvPr/>
        </p:nvSpPr>
        <p:spPr bwMode="auto">
          <a:xfrm>
            <a:off x="5988050" y="391318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4" name="Oval 24"/>
          <p:cNvSpPr>
            <a:spLocks noChangeArrowheads="1"/>
          </p:cNvSpPr>
          <p:nvPr/>
        </p:nvSpPr>
        <p:spPr bwMode="auto">
          <a:xfrm>
            <a:off x="32702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5" name="Oval 25"/>
          <p:cNvSpPr>
            <a:spLocks noChangeArrowheads="1"/>
          </p:cNvSpPr>
          <p:nvPr/>
        </p:nvSpPr>
        <p:spPr bwMode="auto">
          <a:xfrm>
            <a:off x="60134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6" name="Rectangle 26"/>
          <p:cNvSpPr>
            <a:spLocks noChangeArrowheads="1"/>
          </p:cNvSpPr>
          <p:nvPr/>
        </p:nvSpPr>
        <p:spPr bwMode="auto">
          <a:xfrm>
            <a:off x="6162675" y="4052888"/>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107" name="Rectangle 27"/>
          <p:cNvSpPr>
            <a:spLocks noChangeArrowheads="1"/>
          </p:cNvSpPr>
          <p:nvPr/>
        </p:nvSpPr>
        <p:spPr bwMode="auto">
          <a:xfrm>
            <a:off x="3444875" y="56769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108" name="Rectangle 28"/>
          <p:cNvSpPr>
            <a:spLocks noChangeArrowheads="1"/>
          </p:cNvSpPr>
          <p:nvPr/>
        </p:nvSpPr>
        <p:spPr bwMode="auto">
          <a:xfrm>
            <a:off x="6248400" y="56769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109" name="Line 29"/>
          <p:cNvSpPr>
            <a:spLocks noChangeShapeType="1"/>
          </p:cNvSpPr>
          <p:nvPr/>
        </p:nvSpPr>
        <p:spPr bwMode="auto">
          <a:xfrm>
            <a:off x="4019550" y="5905500"/>
            <a:ext cx="1981200" cy="0"/>
          </a:xfrm>
          <a:prstGeom prst="line">
            <a:avLst/>
          </a:prstGeom>
          <a:noFill/>
          <a:ln w="25400" cap="rnd">
            <a:solidFill>
              <a:schemeClr val="bg2"/>
            </a:solidFill>
            <a:prstDash val="sysDot"/>
            <a:round/>
            <a:headEnd type="none" w="sm" len="sm"/>
            <a:tailEnd type="stealth" w="med" len="med"/>
          </a:ln>
          <a:effectLst/>
        </p:spPr>
        <p:txBody>
          <a:bodyPr wrap="none" anchor="ctr">
            <a:prstTxWarp prst="textNoShape">
              <a:avLst/>
            </a:prstTxWarp>
          </a:bodyPr>
          <a:lstStyle/>
          <a:p>
            <a:endParaRPr lang="en-US"/>
          </a:p>
        </p:txBody>
      </p:sp>
      <p:sp>
        <p:nvSpPr>
          <p:cNvPr id="1582110" name="Line 30"/>
          <p:cNvSpPr>
            <a:spLocks noChangeShapeType="1"/>
          </p:cNvSpPr>
          <p:nvPr/>
        </p:nvSpPr>
        <p:spPr bwMode="auto">
          <a:xfrm>
            <a:off x="6381750" y="4662488"/>
            <a:ext cx="0" cy="9144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2111" name="Rectangle 31"/>
          <p:cNvSpPr>
            <a:spLocks noChangeArrowheads="1"/>
          </p:cNvSpPr>
          <p:nvPr/>
        </p:nvSpPr>
        <p:spPr bwMode="auto">
          <a:xfrm>
            <a:off x="7204075" y="4486275"/>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写下想念</a:t>
            </a:r>
          </a:p>
        </p:txBody>
      </p:sp>
      <p:sp>
        <p:nvSpPr>
          <p:cNvPr id="1582112" name="Rectangle 32"/>
          <p:cNvSpPr>
            <a:spLocks noChangeArrowheads="1"/>
          </p:cNvSpPr>
          <p:nvPr/>
        </p:nvSpPr>
        <p:spPr bwMode="auto">
          <a:xfrm>
            <a:off x="1962150" y="5372100"/>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阅读</a:t>
            </a:r>
          </a:p>
          <a:p>
            <a:pPr algn="l">
              <a:lnSpc>
                <a:spcPct val="90000"/>
              </a:lnSpc>
              <a:spcBef>
                <a:spcPct val="0"/>
              </a:spcBef>
            </a:pPr>
            <a:r>
              <a:rPr lang="en-US">
                <a:latin typeface="Verdana" charset="0"/>
              </a:rPr>
              <a:t> 错过了</a:t>
            </a:r>
          </a:p>
        </p:txBody>
      </p:sp>
      <p:sp>
        <p:nvSpPr>
          <p:cNvPr id="1582113" name="Rectangle 33"/>
          <p:cNvSpPr>
            <a:spLocks noChangeArrowheads="1"/>
          </p:cNvSpPr>
          <p:nvPr/>
        </p:nvSpPr>
        <p:spPr bwMode="auto">
          <a:xfrm rot="19798330">
            <a:off x="4240213" y="50180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的写作意图</a:t>
            </a:r>
          </a:p>
        </p:txBody>
      </p:sp>
      <p:sp>
        <p:nvSpPr>
          <p:cNvPr id="1582114" name="Rectangle 34"/>
          <p:cNvSpPr>
            <a:spLocks noChangeArrowheads="1"/>
          </p:cNvSpPr>
          <p:nvPr/>
        </p:nvSpPr>
        <p:spPr bwMode="auto">
          <a:xfrm>
            <a:off x="4003675" y="59578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的写作意图</a:t>
            </a:r>
          </a:p>
        </p:txBody>
      </p:sp>
      <p:sp>
        <p:nvSpPr>
          <p:cNvPr id="1582115" name="Rectangle 35"/>
          <p:cNvSpPr>
            <a:spLocks noChangeArrowheads="1"/>
          </p:cNvSpPr>
          <p:nvPr/>
        </p:nvSpPr>
        <p:spPr bwMode="auto">
          <a:xfrm>
            <a:off x="3494088" y="3938588"/>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1</a:t>
            </a:r>
            <a:r>
              <a:rPr lang="en-US">
                <a:latin typeface="Verdana" charset="0"/>
              </a:rPr>
              <a:t>写道。</a:t>
            </a:r>
            <a:endParaRPr lang="en-US" sz="1800">
              <a:latin typeface="Verdana" charset="0"/>
            </a:endParaRPr>
          </a:p>
          <a:p>
            <a:pPr>
              <a:spcBef>
                <a:spcPct val="0"/>
              </a:spcBef>
            </a:pPr>
            <a:r>
              <a:rPr lang="en-US">
                <a:latin typeface="Verdana" charset="0"/>
              </a:rPr>
              <a:t>P</a:t>
            </a:r>
            <a:r>
              <a:rPr lang="en-US" baseline="-25000">
                <a:latin typeface="Verdana" charset="0"/>
              </a:rPr>
              <a:t>2</a:t>
            </a:r>
            <a:r>
              <a:rPr lang="en-US">
                <a:latin typeface="Verdana" charset="0"/>
              </a:rPr>
              <a:t>回信说</a:t>
            </a:r>
          </a:p>
        </p:txBody>
      </p:sp>
      <p:sp>
        <p:nvSpPr>
          <p:cNvPr id="1582116" name="Rectangle 36"/>
          <p:cNvSpPr>
            <a:spLocks noChangeArrowheads="1"/>
          </p:cNvSpPr>
          <p:nvPr/>
        </p:nvSpPr>
        <p:spPr bwMode="auto">
          <a:xfrm>
            <a:off x="7051675" y="3800475"/>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读</a:t>
            </a:r>
          </a:p>
          <a:p>
            <a:pPr algn="l">
              <a:spcBef>
                <a:spcPct val="0"/>
              </a:spcBef>
            </a:pPr>
            <a:r>
              <a:rPr lang="en-US">
                <a:latin typeface="Verdana" charset="0"/>
              </a:rPr>
              <a:t>或写道</a:t>
            </a:r>
          </a:p>
        </p:txBody>
      </p:sp>
      <p:sp>
        <p:nvSpPr>
          <p:cNvPr id="1582117" name="Rectangle 37"/>
          <p:cNvSpPr>
            <a:spLocks noChangeArrowheads="1"/>
          </p:cNvSpPr>
          <p:nvPr/>
        </p:nvSpPr>
        <p:spPr bwMode="auto">
          <a:xfrm>
            <a:off x="6381750" y="49672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的写作意图</a:t>
            </a:r>
          </a:p>
        </p:txBody>
      </p:sp>
      <p:sp>
        <p:nvSpPr>
          <p:cNvPr id="1582118" name="Freeform 38"/>
          <p:cNvSpPr>
            <a:spLocks/>
          </p:cNvSpPr>
          <p:nvPr/>
        </p:nvSpPr>
        <p:spPr bwMode="auto">
          <a:xfrm>
            <a:off x="3822700" y="15367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triangle" w="med" len="med"/>
          </a:ln>
          <a:effectLst/>
        </p:spPr>
        <p:txBody>
          <a:bodyPr wrap="none" anchor="ctr">
            <a:prstTxWarp prst="textNoShape">
              <a:avLst/>
            </a:prstTxWarp>
          </a:bodyPr>
          <a:lstStyle/>
          <a:p>
            <a:endParaRPr lang="en-US"/>
          </a:p>
        </p:txBody>
      </p:sp>
      <p:sp>
        <p:nvSpPr>
          <p:cNvPr id="1582119" name="Freeform 39"/>
          <p:cNvSpPr>
            <a:spLocks/>
          </p:cNvSpPr>
          <p:nvPr/>
        </p:nvSpPr>
        <p:spPr bwMode="auto">
          <a:xfrm>
            <a:off x="3733800" y="42418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triangle" w="med" len="med"/>
          </a:ln>
          <a:effectLst/>
        </p:spPr>
        <p:txBody>
          <a:bodyPr wrap="none" anchor="ctr">
            <a:prstTxWarp prst="textNoShape">
              <a:avLst/>
            </a:prstTxWarp>
          </a:bodyPr>
          <a:lstStyle/>
          <a:p>
            <a:endParaRPr lang="en-US"/>
          </a:p>
        </p:txBody>
      </p:sp>
      <p:sp>
        <p:nvSpPr>
          <p:cNvPr id="1582120" name="Line 40"/>
          <p:cNvSpPr>
            <a:spLocks noChangeShapeType="1"/>
          </p:cNvSpPr>
          <p:nvPr/>
        </p:nvSpPr>
        <p:spPr bwMode="auto">
          <a:xfrm flipV="1">
            <a:off x="3867150" y="4433888"/>
            <a:ext cx="2209800" cy="1295400"/>
          </a:xfrm>
          <a:prstGeom prst="line">
            <a:avLst/>
          </a:prstGeom>
          <a:noFill/>
          <a:ln w="25400">
            <a:solidFill>
              <a:schemeClr val="accent2"/>
            </a:solidFill>
            <a:prstDash val="lgDashDotDot"/>
            <a:round/>
            <a:headEnd type="none" w="sm" len="sm"/>
            <a:tailEnd type="stealth" w="med" len="med"/>
          </a:ln>
          <a:effectLst/>
        </p:spPr>
        <p:txBody>
          <a:bodyPr wrap="none" anchor="ctr">
            <a:prstTxWarp prst="textNoShape">
              <a:avLst/>
            </a:prstTxWarp>
          </a:bodyPr>
          <a:lstStyle/>
          <a:p>
            <a:endParaRPr lang="en-US"/>
          </a:p>
        </p:txBody>
      </p:sp>
      <p:sp>
        <p:nvSpPr>
          <p:cNvPr id="1582121" name="Line 41"/>
          <p:cNvSpPr>
            <a:spLocks noChangeShapeType="1"/>
          </p:cNvSpPr>
          <p:nvPr/>
        </p:nvSpPr>
        <p:spPr bwMode="auto">
          <a:xfrm>
            <a:off x="2647950" y="5600700"/>
            <a:ext cx="685800" cy="152400"/>
          </a:xfrm>
          <a:prstGeom prst="line">
            <a:avLst/>
          </a:prstGeom>
          <a:noFill/>
          <a:ln w="25400">
            <a:solidFill>
              <a:schemeClr val="accent2"/>
            </a:solidFill>
            <a:prstDash val="dashDot"/>
            <a:round/>
            <a:headEnd type="none" w="sm" len="sm"/>
            <a:tailEnd type="stealth" w="med" len="med"/>
          </a:ln>
          <a:effectLst/>
        </p:spPr>
        <p:txBody>
          <a:bodyPr wrap="none" anchor="ctr">
            <a:prstTxWarp prst="textNoShape">
              <a:avLst/>
            </a:prstTxWarp>
          </a:bodyPr>
          <a:lstStyle/>
          <a:p>
            <a:endParaRPr lang="en-US"/>
          </a:p>
        </p:txBody>
      </p:sp>
      <p:sp>
        <p:nvSpPr>
          <p:cNvPr id="1582122" name="Line 42"/>
          <p:cNvSpPr>
            <a:spLocks noChangeShapeType="1"/>
          </p:cNvSpPr>
          <p:nvPr/>
        </p:nvSpPr>
        <p:spPr bwMode="auto">
          <a:xfrm flipV="1">
            <a:off x="3879850" y="1663700"/>
            <a:ext cx="2209800" cy="1295400"/>
          </a:xfrm>
          <a:prstGeom prst="line">
            <a:avLst/>
          </a:prstGeom>
          <a:noFill/>
          <a:ln w="25400" cap="rnd">
            <a:solidFill>
              <a:schemeClr val="bg2"/>
            </a:solidFill>
            <a:prstDash val="sysDot"/>
            <a:round/>
            <a:headEnd type="none" w="sm" len="sm"/>
            <a:tailEnd type="stealth" w="med" len="med"/>
          </a:ln>
          <a:effectLst/>
        </p:spPr>
        <p:txBody>
          <a:bodyPr wrap="none" anchor="ctr">
            <a:prstTxWarp prst="textNoShape">
              <a:avLst/>
            </a:prstTxWarp>
          </a:bodyPr>
          <a:lstStyle/>
          <a:p>
            <a:endParaRPr lang="en-US"/>
          </a:p>
        </p:txBody>
      </p:sp>
      <p:sp>
        <p:nvSpPr>
          <p:cNvPr id="1582123" name="Line 43"/>
          <p:cNvSpPr>
            <a:spLocks noChangeShapeType="1"/>
          </p:cNvSpPr>
          <p:nvPr/>
        </p:nvSpPr>
        <p:spPr bwMode="auto">
          <a:xfrm>
            <a:off x="2660650" y="2830513"/>
            <a:ext cx="685800" cy="1524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2124" name="Rectangle 44"/>
          <p:cNvSpPr>
            <a:spLocks noChangeArrowheads="1"/>
          </p:cNvSpPr>
          <p:nvPr/>
        </p:nvSpPr>
        <p:spPr bwMode="auto">
          <a:xfrm>
            <a:off x="1866900" y="10064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5" name="Rectangle 45"/>
          <p:cNvSpPr>
            <a:spLocks noChangeArrowheads="1"/>
          </p:cNvSpPr>
          <p:nvPr/>
        </p:nvSpPr>
        <p:spPr bwMode="auto">
          <a:xfrm>
            <a:off x="1885950" y="37877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2</a:t>
            </a:r>
            <a:endParaRPr lang="en-US" sz="2400">
              <a:latin typeface="Verdana" charset="0"/>
            </a:endParaRPr>
          </a:p>
        </p:txBody>
      </p:sp>
      <p:sp>
        <p:nvSpPr>
          <p:cNvPr id="1582126" name="Rectangle 46"/>
          <p:cNvSpPr>
            <a:spLocks noChangeArrowheads="1"/>
          </p:cNvSpPr>
          <p:nvPr/>
        </p:nvSpPr>
        <p:spPr bwMode="auto">
          <a:xfrm>
            <a:off x="1874838" y="37623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7" name="Rectangle 47"/>
          <p:cNvSpPr>
            <a:spLocks noChangeArrowheads="1"/>
          </p:cNvSpPr>
          <p:nvPr/>
        </p:nvSpPr>
        <p:spPr bwMode="auto">
          <a:xfrm>
            <a:off x="355600" y="11461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1 </a:t>
            </a:r>
            <a:r>
              <a:rPr lang="en-US">
                <a:latin typeface="Verdana" charset="0"/>
              </a:rPr>
              <a:t>垫子</a:t>
            </a:r>
          </a:p>
        </p:txBody>
      </p:sp>
      <p:sp>
        <p:nvSpPr>
          <p:cNvPr id="1582128" name="Rectangle 48"/>
          <p:cNvSpPr>
            <a:spLocks noChangeArrowheads="1"/>
          </p:cNvSpPr>
          <p:nvPr/>
        </p:nvSpPr>
        <p:spPr bwMode="auto">
          <a:xfrm>
            <a:off x="355600" y="14509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1 </a:t>
            </a:r>
            <a:r>
              <a:rPr lang="en-US">
                <a:latin typeface="Verdana" charset="0"/>
              </a:rPr>
              <a:t>铅笔</a:t>
            </a:r>
          </a:p>
        </p:txBody>
      </p:sp>
      <p:sp>
        <p:nvSpPr>
          <p:cNvPr id="1582129" name="Rectangle 49"/>
          <p:cNvSpPr>
            <a:spLocks noChangeArrowheads="1"/>
          </p:cNvSpPr>
          <p:nvPr/>
        </p:nvSpPr>
        <p:spPr bwMode="auto">
          <a:xfrm>
            <a:off x="355600" y="17653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2 </a:t>
            </a:r>
            <a:r>
              <a:rPr lang="en-US">
                <a:latin typeface="Verdana" charset="0"/>
              </a:rPr>
              <a:t>垫子</a:t>
            </a:r>
          </a:p>
        </p:txBody>
      </p:sp>
      <p:sp>
        <p:nvSpPr>
          <p:cNvPr id="1582130" name="Rectangle 50"/>
          <p:cNvSpPr>
            <a:spLocks noChangeArrowheads="1"/>
          </p:cNvSpPr>
          <p:nvPr/>
        </p:nvSpPr>
        <p:spPr bwMode="auto">
          <a:xfrm>
            <a:off x="355600" y="204152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2 </a:t>
            </a:r>
            <a:r>
              <a:rPr lang="en-US">
                <a:latin typeface="Verdana" charset="0"/>
              </a:rPr>
              <a:t>铅笔</a:t>
            </a:r>
          </a:p>
        </p:txBody>
      </p:sp>
      <p:sp>
        <p:nvSpPr>
          <p:cNvPr id="1582131" name="Rectangle 51"/>
          <p:cNvSpPr>
            <a:spLocks noChangeArrowheads="1"/>
          </p:cNvSpPr>
          <p:nvPr/>
        </p:nvSpPr>
        <p:spPr bwMode="auto">
          <a:xfrm>
            <a:off x="346075" y="26416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1 </a:t>
            </a:r>
            <a:r>
              <a:rPr lang="en-US">
                <a:latin typeface="Verdana" charset="0"/>
              </a:rPr>
              <a:t>铅笔</a:t>
            </a:r>
          </a:p>
        </p:txBody>
      </p:sp>
      <p:sp>
        <p:nvSpPr>
          <p:cNvPr id="1582132" name="Rectangle 52"/>
          <p:cNvSpPr>
            <a:spLocks noChangeArrowheads="1"/>
          </p:cNvSpPr>
          <p:nvPr/>
        </p:nvSpPr>
        <p:spPr bwMode="auto">
          <a:xfrm>
            <a:off x="346075" y="29368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2 </a:t>
            </a:r>
            <a:r>
              <a:rPr lang="en-US">
                <a:latin typeface="Verdana" charset="0"/>
              </a:rPr>
              <a:t>铅笔</a:t>
            </a:r>
          </a:p>
        </p:txBody>
      </p:sp>
      <p:sp>
        <p:nvSpPr>
          <p:cNvPr id="1582133" name="Rectangle 53"/>
          <p:cNvSpPr>
            <a:spLocks noChangeArrowheads="1"/>
          </p:cNvSpPr>
          <p:nvPr/>
        </p:nvSpPr>
        <p:spPr bwMode="auto">
          <a:xfrm>
            <a:off x="361950" y="2338388"/>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1 </a:t>
            </a:r>
            <a:r>
              <a:rPr lang="en-US">
                <a:latin typeface="Verdana" charset="0"/>
              </a:rPr>
              <a:t>垫子</a:t>
            </a:r>
          </a:p>
        </p:txBody>
      </p:sp>
      <p:sp>
        <p:nvSpPr>
          <p:cNvPr id="1582134" name="Rectangle 54"/>
          <p:cNvSpPr>
            <a:spLocks noChangeArrowheads="1"/>
          </p:cNvSpPr>
          <p:nvPr/>
        </p:nvSpPr>
        <p:spPr bwMode="auto">
          <a:xfrm>
            <a:off x="346075" y="32512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baseline="-25000">
                <a:latin typeface="Verdana" charset="0"/>
              </a:rPr>
              <a:t>1 </a:t>
            </a:r>
            <a:r>
              <a:rPr lang="en-US">
                <a:latin typeface="Verdana" charset="0"/>
              </a:rPr>
              <a:t>铅笔</a:t>
            </a:r>
          </a:p>
        </p:txBody>
      </p:sp>
    </p:spTree>
    <p:extLst>
      <p:ext uri="{BB962C8B-B14F-4D97-AF65-F5344CB8AC3E}">
        <p14:creationId xmlns:p14="http://schemas.microsoft.com/office/powerpoint/2010/main" val="22808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2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582094"/>
                                        </p:tgtEl>
                                        <p:attrNameLst>
                                          <p:attrName>style.visibility</p:attrName>
                                        </p:attrNameLst>
                                      </p:cBhvr>
                                      <p:to>
                                        <p:strVal val="visible"/>
                                      </p:to>
                                    </p:set>
                                    <p:anim calcmode="lin" valueType="num">
                                      <p:cBhvr>
                                        <p:cTn id="11" dur="500" fill="hold"/>
                                        <p:tgtEl>
                                          <p:spTgt spid="1582094"/>
                                        </p:tgtEl>
                                        <p:attrNameLst>
                                          <p:attrName>ppt_w</p:attrName>
                                        </p:attrNameLst>
                                      </p:cBhvr>
                                      <p:tavLst>
                                        <p:tav tm="0">
                                          <p:val>
                                            <p:fltVal val="0"/>
                                          </p:val>
                                        </p:tav>
                                        <p:tav tm="100000">
                                          <p:val>
                                            <p:strVal val="#ppt_w"/>
                                          </p:val>
                                        </p:tav>
                                      </p:tavLst>
                                    </p:anim>
                                    <p:anim calcmode="lin" valueType="num">
                                      <p:cBhvr>
                                        <p:cTn id="12" dur="500" fill="hold"/>
                                        <p:tgtEl>
                                          <p:spTgt spid="1582094"/>
                                        </p:tgtEl>
                                        <p:attrNameLst>
                                          <p:attrName>ppt_h</p:attrName>
                                        </p:attrNameLst>
                                      </p:cBhvr>
                                      <p:tavLst>
                                        <p:tav tm="0">
                                          <p:val>
                                            <p:fltVal val="0"/>
                                          </p:val>
                                        </p:tav>
                                        <p:tav tm="100000">
                                          <p:val>
                                            <p:strVal val="#ppt_h"/>
                                          </p:val>
                                        </p:tav>
                                      </p:tavLst>
                                    </p:anim>
                                    <p:animEffect transition="in" filter="fade">
                                      <p:cBhvr>
                                        <p:cTn id="13" dur="500"/>
                                        <p:tgtEl>
                                          <p:spTgt spid="15820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82123"/>
                                        </p:tgtEl>
                                        <p:attrNameLst>
                                          <p:attrName>style.visibility</p:attrName>
                                        </p:attrNameLst>
                                      </p:cBhvr>
                                      <p:to>
                                        <p:strVal val="visible"/>
                                      </p:to>
                                    </p:set>
                                    <p:animEffect transition="in" filter="blinds(horizontal)">
                                      <p:cBhvr>
                                        <p:cTn id="16" dur="500"/>
                                        <p:tgtEl>
                                          <p:spTgt spid="15821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82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582095"/>
                                        </p:tgtEl>
                                        <p:attrNameLst>
                                          <p:attrName>style.visibility</p:attrName>
                                        </p:attrNameLst>
                                      </p:cBhvr>
                                      <p:to>
                                        <p:strVal val="visible"/>
                                      </p:to>
                                    </p:set>
                                    <p:anim calcmode="lin" valueType="num">
                                      <p:cBhvr>
                                        <p:cTn id="25" dur="500" fill="hold"/>
                                        <p:tgtEl>
                                          <p:spTgt spid="1582095"/>
                                        </p:tgtEl>
                                        <p:attrNameLst>
                                          <p:attrName>ppt_w</p:attrName>
                                        </p:attrNameLst>
                                      </p:cBhvr>
                                      <p:tavLst>
                                        <p:tav tm="0">
                                          <p:val>
                                            <p:fltVal val="0"/>
                                          </p:val>
                                        </p:tav>
                                        <p:tav tm="100000">
                                          <p:val>
                                            <p:strVal val="#ppt_w"/>
                                          </p:val>
                                        </p:tav>
                                      </p:tavLst>
                                    </p:anim>
                                    <p:anim calcmode="lin" valueType="num">
                                      <p:cBhvr>
                                        <p:cTn id="26" dur="500" fill="hold"/>
                                        <p:tgtEl>
                                          <p:spTgt spid="1582095"/>
                                        </p:tgtEl>
                                        <p:attrNameLst>
                                          <p:attrName>ppt_h</p:attrName>
                                        </p:attrNameLst>
                                      </p:cBhvr>
                                      <p:tavLst>
                                        <p:tav tm="0">
                                          <p:val>
                                            <p:fltVal val="0"/>
                                          </p:val>
                                        </p:tav>
                                        <p:tav tm="100000">
                                          <p:val>
                                            <p:strVal val="#ppt_h"/>
                                          </p:val>
                                        </p:tav>
                                      </p:tavLst>
                                    </p:anim>
                                    <p:animEffect transition="in" filter="fade">
                                      <p:cBhvr>
                                        <p:cTn id="27" dur="500"/>
                                        <p:tgtEl>
                                          <p:spTgt spid="1582095"/>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582122"/>
                                        </p:tgtEl>
                                        <p:attrNameLst>
                                          <p:attrName>style.visibility</p:attrName>
                                        </p:attrNameLst>
                                      </p:cBhvr>
                                      <p:to>
                                        <p:strVal val="visible"/>
                                      </p:to>
                                    </p:set>
                                    <p:anim calcmode="lin" valueType="num">
                                      <p:cBhvr>
                                        <p:cTn id="30" dur="500" fill="hold"/>
                                        <p:tgtEl>
                                          <p:spTgt spid="1582122"/>
                                        </p:tgtEl>
                                        <p:attrNameLst>
                                          <p:attrName>ppt_w</p:attrName>
                                        </p:attrNameLst>
                                      </p:cBhvr>
                                      <p:tavLst>
                                        <p:tav tm="0">
                                          <p:val>
                                            <p:fltVal val="0"/>
                                          </p:val>
                                        </p:tav>
                                        <p:tav tm="100000">
                                          <p:val>
                                            <p:strVal val="#ppt_w"/>
                                          </p:val>
                                        </p:tav>
                                      </p:tavLst>
                                    </p:anim>
                                    <p:anim calcmode="lin" valueType="num">
                                      <p:cBhvr>
                                        <p:cTn id="31" dur="500" fill="hold"/>
                                        <p:tgtEl>
                                          <p:spTgt spid="1582122"/>
                                        </p:tgtEl>
                                        <p:attrNameLst>
                                          <p:attrName>ppt_h</p:attrName>
                                        </p:attrNameLst>
                                      </p:cBhvr>
                                      <p:tavLst>
                                        <p:tav tm="0">
                                          <p:val>
                                            <p:fltVal val="0"/>
                                          </p:val>
                                        </p:tav>
                                        <p:tav tm="100000">
                                          <p:val>
                                            <p:strVal val="#ppt_h"/>
                                          </p:val>
                                        </p:tav>
                                      </p:tavLst>
                                    </p:anim>
                                    <p:animEffect transition="in" filter="fade">
                                      <p:cBhvr>
                                        <p:cTn id="32" dur="500"/>
                                        <p:tgtEl>
                                          <p:spTgt spid="158212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1582098"/>
                                        </p:tgtEl>
                                        <p:attrNameLst>
                                          <p:attrName>style.visibility</p:attrName>
                                        </p:attrNameLst>
                                      </p:cBhvr>
                                      <p:to>
                                        <p:strVal val="visible"/>
                                      </p:to>
                                    </p:set>
                                    <p:anim calcmode="lin" valueType="num">
                                      <p:cBhvr>
                                        <p:cTn id="37" dur="500" fill="hold"/>
                                        <p:tgtEl>
                                          <p:spTgt spid="1582098"/>
                                        </p:tgtEl>
                                        <p:attrNameLst>
                                          <p:attrName>ppt_w</p:attrName>
                                        </p:attrNameLst>
                                      </p:cBhvr>
                                      <p:tavLst>
                                        <p:tav tm="0">
                                          <p:val>
                                            <p:fltVal val="0"/>
                                          </p:val>
                                        </p:tav>
                                        <p:tav tm="100000">
                                          <p:val>
                                            <p:strVal val="#ppt_w"/>
                                          </p:val>
                                        </p:tav>
                                      </p:tavLst>
                                    </p:anim>
                                    <p:anim calcmode="lin" valueType="num">
                                      <p:cBhvr>
                                        <p:cTn id="38" dur="500" fill="hold"/>
                                        <p:tgtEl>
                                          <p:spTgt spid="1582098"/>
                                        </p:tgtEl>
                                        <p:attrNameLst>
                                          <p:attrName>ppt_h</p:attrName>
                                        </p:attrNameLst>
                                      </p:cBhvr>
                                      <p:tavLst>
                                        <p:tav tm="0">
                                          <p:val>
                                            <p:fltVal val="0"/>
                                          </p:val>
                                        </p:tav>
                                        <p:tav tm="100000">
                                          <p:val>
                                            <p:strVal val="#ppt_h"/>
                                          </p:val>
                                        </p:tav>
                                      </p:tavLst>
                                    </p:anim>
                                    <p:animEffect transition="in" filter="fade">
                                      <p:cBhvr>
                                        <p:cTn id="39" dur="500"/>
                                        <p:tgtEl>
                                          <p:spTgt spid="1582098"/>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582083"/>
                                        </p:tgtEl>
                                        <p:attrNameLst>
                                          <p:attrName>style.visibility</p:attrName>
                                        </p:attrNameLst>
                                      </p:cBhvr>
                                      <p:to>
                                        <p:strVal val="visible"/>
                                      </p:to>
                                    </p:set>
                                    <p:anim calcmode="lin" valueType="num">
                                      <p:cBhvr>
                                        <p:cTn id="42" dur="500" fill="hold"/>
                                        <p:tgtEl>
                                          <p:spTgt spid="1582083"/>
                                        </p:tgtEl>
                                        <p:attrNameLst>
                                          <p:attrName>ppt_w</p:attrName>
                                        </p:attrNameLst>
                                      </p:cBhvr>
                                      <p:tavLst>
                                        <p:tav tm="0">
                                          <p:val>
                                            <p:fltVal val="0"/>
                                          </p:val>
                                        </p:tav>
                                        <p:tav tm="100000">
                                          <p:val>
                                            <p:strVal val="#ppt_w"/>
                                          </p:val>
                                        </p:tav>
                                      </p:tavLst>
                                    </p:anim>
                                    <p:anim calcmode="lin" valueType="num">
                                      <p:cBhvr>
                                        <p:cTn id="43" dur="500" fill="hold"/>
                                        <p:tgtEl>
                                          <p:spTgt spid="1582083"/>
                                        </p:tgtEl>
                                        <p:attrNameLst>
                                          <p:attrName>ppt_h</p:attrName>
                                        </p:attrNameLst>
                                      </p:cBhvr>
                                      <p:tavLst>
                                        <p:tav tm="0">
                                          <p:val>
                                            <p:fltVal val="0"/>
                                          </p:val>
                                        </p:tav>
                                        <p:tav tm="100000">
                                          <p:val>
                                            <p:strVal val="#ppt_h"/>
                                          </p:val>
                                        </p:tav>
                                      </p:tavLst>
                                    </p:anim>
                                    <p:animEffect transition="in" filter="fade">
                                      <p:cBhvr>
                                        <p:cTn id="44" dur="500"/>
                                        <p:tgtEl>
                                          <p:spTgt spid="15820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82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1582112"/>
                                        </p:tgtEl>
                                        <p:attrNameLst>
                                          <p:attrName>style.visibility</p:attrName>
                                        </p:attrNameLst>
                                      </p:cBhvr>
                                      <p:to>
                                        <p:strVal val="visible"/>
                                      </p:to>
                                    </p:set>
                                    <p:anim calcmode="lin" valueType="num">
                                      <p:cBhvr>
                                        <p:cTn id="53" dur="500" fill="hold"/>
                                        <p:tgtEl>
                                          <p:spTgt spid="1582112"/>
                                        </p:tgtEl>
                                        <p:attrNameLst>
                                          <p:attrName>ppt_w</p:attrName>
                                        </p:attrNameLst>
                                      </p:cBhvr>
                                      <p:tavLst>
                                        <p:tav tm="0">
                                          <p:val>
                                            <p:fltVal val="0"/>
                                          </p:val>
                                        </p:tav>
                                        <p:tav tm="100000">
                                          <p:val>
                                            <p:strVal val="#ppt_w"/>
                                          </p:val>
                                        </p:tav>
                                      </p:tavLst>
                                    </p:anim>
                                    <p:anim calcmode="lin" valueType="num">
                                      <p:cBhvr>
                                        <p:cTn id="54" dur="500" fill="hold"/>
                                        <p:tgtEl>
                                          <p:spTgt spid="1582112"/>
                                        </p:tgtEl>
                                        <p:attrNameLst>
                                          <p:attrName>ppt_h</p:attrName>
                                        </p:attrNameLst>
                                      </p:cBhvr>
                                      <p:tavLst>
                                        <p:tav tm="0">
                                          <p:val>
                                            <p:fltVal val="0"/>
                                          </p:val>
                                        </p:tav>
                                        <p:tav tm="100000">
                                          <p:val>
                                            <p:strVal val="#ppt_h"/>
                                          </p:val>
                                        </p:tav>
                                      </p:tavLst>
                                    </p:anim>
                                    <p:animEffect transition="in" filter="fade">
                                      <p:cBhvr>
                                        <p:cTn id="55" dur="500"/>
                                        <p:tgtEl>
                                          <p:spTgt spid="1582112"/>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582121"/>
                                        </p:tgtEl>
                                        <p:attrNameLst>
                                          <p:attrName>style.visibility</p:attrName>
                                        </p:attrNameLst>
                                      </p:cBhvr>
                                      <p:to>
                                        <p:strVal val="visible"/>
                                      </p:to>
                                    </p:set>
                                    <p:anim calcmode="lin" valueType="num">
                                      <p:cBhvr>
                                        <p:cTn id="58" dur="500" fill="hold"/>
                                        <p:tgtEl>
                                          <p:spTgt spid="1582121"/>
                                        </p:tgtEl>
                                        <p:attrNameLst>
                                          <p:attrName>ppt_w</p:attrName>
                                        </p:attrNameLst>
                                      </p:cBhvr>
                                      <p:tavLst>
                                        <p:tav tm="0">
                                          <p:val>
                                            <p:fltVal val="0"/>
                                          </p:val>
                                        </p:tav>
                                        <p:tav tm="100000">
                                          <p:val>
                                            <p:strVal val="#ppt_w"/>
                                          </p:val>
                                        </p:tav>
                                      </p:tavLst>
                                    </p:anim>
                                    <p:anim calcmode="lin" valueType="num">
                                      <p:cBhvr>
                                        <p:cTn id="59" dur="500" fill="hold"/>
                                        <p:tgtEl>
                                          <p:spTgt spid="1582121"/>
                                        </p:tgtEl>
                                        <p:attrNameLst>
                                          <p:attrName>ppt_h</p:attrName>
                                        </p:attrNameLst>
                                      </p:cBhvr>
                                      <p:tavLst>
                                        <p:tav tm="0">
                                          <p:val>
                                            <p:fltVal val="0"/>
                                          </p:val>
                                        </p:tav>
                                        <p:tav tm="100000">
                                          <p:val>
                                            <p:strVal val="#ppt_h"/>
                                          </p:val>
                                        </p:tav>
                                      </p:tavLst>
                                    </p:anim>
                                    <p:animEffect transition="in" filter="fade">
                                      <p:cBhvr>
                                        <p:cTn id="60" dur="500"/>
                                        <p:tgtEl>
                                          <p:spTgt spid="158212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grpId="0" nodeType="clickEffect">
                                  <p:stCondLst>
                                    <p:cond delay="0"/>
                                  </p:stCondLst>
                                  <p:childTnLst>
                                    <p:set>
                                      <p:cBhvr>
                                        <p:cTn id="64" dur="1" fill="hold">
                                          <p:stCondLst>
                                            <p:cond delay="0"/>
                                          </p:stCondLst>
                                        </p:cTn>
                                        <p:tgtEl>
                                          <p:spTgt spid="1582118"/>
                                        </p:tgtEl>
                                        <p:attrNameLst>
                                          <p:attrName>style.visibility</p:attrName>
                                        </p:attrNameLst>
                                      </p:cBhvr>
                                      <p:to>
                                        <p:strVal val="visible"/>
                                      </p:to>
                                    </p:set>
                                    <p:anim calcmode="lin" valueType="num">
                                      <p:cBhvr>
                                        <p:cTn id="65" dur="500" fill="hold"/>
                                        <p:tgtEl>
                                          <p:spTgt spid="1582118"/>
                                        </p:tgtEl>
                                        <p:attrNameLst>
                                          <p:attrName>ppt_w</p:attrName>
                                        </p:attrNameLst>
                                      </p:cBhvr>
                                      <p:tavLst>
                                        <p:tav tm="0">
                                          <p:val>
                                            <p:fltVal val="0"/>
                                          </p:val>
                                        </p:tav>
                                        <p:tav tm="100000">
                                          <p:val>
                                            <p:strVal val="#ppt_w"/>
                                          </p:val>
                                        </p:tav>
                                      </p:tavLst>
                                    </p:anim>
                                    <p:anim calcmode="lin" valueType="num">
                                      <p:cBhvr>
                                        <p:cTn id="66" dur="500" fill="hold"/>
                                        <p:tgtEl>
                                          <p:spTgt spid="1582118"/>
                                        </p:tgtEl>
                                        <p:attrNameLst>
                                          <p:attrName>ppt_h</p:attrName>
                                        </p:attrNameLst>
                                      </p:cBhvr>
                                      <p:tavLst>
                                        <p:tav tm="0">
                                          <p:val>
                                            <p:fltVal val="0"/>
                                          </p:val>
                                        </p:tav>
                                        <p:tav tm="100000">
                                          <p:val>
                                            <p:strVal val="#ppt_h"/>
                                          </p:val>
                                        </p:tav>
                                      </p:tavLst>
                                    </p:anim>
                                    <p:animEffect transition="in" filter="fade">
                                      <p:cBhvr>
                                        <p:cTn id="67" dur="500"/>
                                        <p:tgtEl>
                                          <p:spTgt spid="1582118"/>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1582097"/>
                                        </p:tgtEl>
                                        <p:attrNameLst>
                                          <p:attrName>style.visibility</p:attrName>
                                        </p:attrNameLst>
                                      </p:cBhvr>
                                      <p:to>
                                        <p:strVal val="visible"/>
                                      </p:to>
                                    </p:set>
                                    <p:anim calcmode="lin" valueType="num">
                                      <p:cBhvr>
                                        <p:cTn id="70" dur="500" fill="hold"/>
                                        <p:tgtEl>
                                          <p:spTgt spid="1582097"/>
                                        </p:tgtEl>
                                        <p:attrNameLst>
                                          <p:attrName>ppt_w</p:attrName>
                                        </p:attrNameLst>
                                      </p:cBhvr>
                                      <p:tavLst>
                                        <p:tav tm="0">
                                          <p:val>
                                            <p:fltVal val="0"/>
                                          </p:val>
                                        </p:tav>
                                        <p:tav tm="100000">
                                          <p:val>
                                            <p:strVal val="#ppt_w"/>
                                          </p:val>
                                        </p:tav>
                                      </p:tavLst>
                                    </p:anim>
                                    <p:anim calcmode="lin" valueType="num">
                                      <p:cBhvr>
                                        <p:cTn id="71" dur="500" fill="hold"/>
                                        <p:tgtEl>
                                          <p:spTgt spid="1582097"/>
                                        </p:tgtEl>
                                        <p:attrNameLst>
                                          <p:attrName>ppt_h</p:attrName>
                                        </p:attrNameLst>
                                      </p:cBhvr>
                                      <p:tavLst>
                                        <p:tav tm="0">
                                          <p:val>
                                            <p:fltVal val="0"/>
                                          </p:val>
                                        </p:tav>
                                        <p:tav tm="100000">
                                          <p:val>
                                            <p:strVal val="#ppt_h"/>
                                          </p:val>
                                        </p:tav>
                                      </p:tavLst>
                                    </p:anim>
                                    <p:animEffect transition="in" filter="fade">
                                      <p:cBhvr>
                                        <p:cTn id="72" dur="500"/>
                                        <p:tgtEl>
                                          <p:spTgt spid="15820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821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582091"/>
                                        </p:tgtEl>
                                        <p:attrNameLst>
                                          <p:attrName>style.visibility</p:attrName>
                                        </p:attrNameLst>
                                      </p:cBhvr>
                                      <p:to>
                                        <p:strVal val="visible"/>
                                      </p:to>
                                    </p:set>
                                    <p:anim calcmode="lin" valueType="num">
                                      <p:cBhvr>
                                        <p:cTn id="81" dur="500" fill="hold"/>
                                        <p:tgtEl>
                                          <p:spTgt spid="1582091"/>
                                        </p:tgtEl>
                                        <p:attrNameLst>
                                          <p:attrName>ppt_w</p:attrName>
                                        </p:attrNameLst>
                                      </p:cBhvr>
                                      <p:tavLst>
                                        <p:tav tm="0">
                                          <p:val>
                                            <p:fltVal val="0"/>
                                          </p:val>
                                        </p:tav>
                                        <p:tav tm="100000">
                                          <p:val>
                                            <p:strVal val="#ppt_w"/>
                                          </p:val>
                                        </p:tav>
                                      </p:tavLst>
                                    </p:anim>
                                    <p:anim calcmode="lin" valueType="num">
                                      <p:cBhvr>
                                        <p:cTn id="82" dur="500" fill="hold"/>
                                        <p:tgtEl>
                                          <p:spTgt spid="1582091"/>
                                        </p:tgtEl>
                                        <p:attrNameLst>
                                          <p:attrName>ppt_h</p:attrName>
                                        </p:attrNameLst>
                                      </p:cBhvr>
                                      <p:tavLst>
                                        <p:tav tm="0">
                                          <p:val>
                                            <p:fltVal val="0"/>
                                          </p:val>
                                        </p:tav>
                                        <p:tav tm="100000">
                                          <p:val>
                                            <p:strVal val="#ppt_h"/>
                                          </p:val>
                                        </p:tav>
                                      </p:tavLst>
                                    </p:anim>
                                    <p:animEffect transition="in" filter="fade">
                                      <p:cBhvr>
                                        <p:cTn id="83" dur="500"/>
                                        <p:tgtEl>
                                          <p:spTgt spid="1582091"/>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1582096"/>
                                        </p:tgtEl>
                                        <p:attrNameLst>
                                          <p:attrName>style.visibility</p:attrName>
                                        </p:attrNameLst>
                                      </p:cBhvr>
                                      <p:to>
                                        <p:strVal val="visible"/>
                                      </p:to>
                                    </p:set>
                                    <p:anim calcmode="lin" valueType="num">
                                      <p:cBhvr>
                                        <p:cTn id="86" dur="500" fill="hold"/>
                                        <p:tgtEl>
                                          <p:spTgt spid="1582096"/>
                                        </p:tgtEl>
                                        <p:attrNameLst>
                                          <p:attrName>ppt_w</p:attrName>
                                        </p:attrNameLst>
                                      </p:cBhvr>
                                      <p:tavLst>
                                        <p:tav tm="0">
                                          <p:val>
                                            <p:fltVal val="0"/>
                                          </p:val>
                                        </p:tav>
                                        <p:tav tm="100000">
                                          <p:val>
                                            <p:strVal val="#ppt_w"/>
                                          </p:val>
                                        </p:tav>
                                      </p:tavLst>
                                    </p:anim>
                                    <p:anim calcmode="lin" valueType="num">
                                      <p:cBhvr>
                                        <p:cTn id="87" dur="500" fill="hold"/>
                                        <p:tgtEl>
                                          <p:spTgt spid="1582096"/>
                                        </p:tgtEl>
                                        <p:attrNameLst>
                                          <p:attrName>ppt_h</p:attrName>
                                        </p:attrNameLst>
                                      </p:cBhvr>
                                      <p:tavLst>
                                        <p:tav tm="0">
                                          <p:val>
                                            <p:fltVal val="0"/>
                                          </p:val>
                                        </p:tav>
                                        <p:tav tm="100000">
                                          <p:val>
                                            <p:strVal val="#ppt_h"/>
                                          </p:val>
                                        </p:tav>
                                      </p:tavLst>
                                    </p:anim>
                                    <p:animEffect transition="in" filter="fade">
                                      <p:cBhvr>
                                        <p:cTn id="88" dur="500"/>
                                        <p:tgtEl>
                                          <p:spTgt spid="1582096"/>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1582120"/>
                                        </p:tgtEl>
                                        <p:attrNameLst>
                                          <p:attrName>style.visibility</p:attrName>
                                        </p:attrNameLst>
                                      </p:cBhvr>
                                      <p:to>
                                        <p:strVal val="visible"/>
                                      </p:to>
                                    </p:set>
                                    <p:anim calcmode="lin" valueType="num">
                                      <p:cBhvr>
                                        <p:cTn id="93" dur="500" fill="hold"/>
                                        <p:tgtEl>
                                          <p:spTgt spid="1582120"/>
                                        </p:tgtEl>
                                        <p:attrNameLst>
                                          <p:attrName>ppt_w</p:attrName>
                                        </p:attrNameLst>
                                      </p:cBhvr>
                                      <p:tavLst>
                                        <p:tav tm="0">
                                          <p:val>
                                            <p:fltVal val="0"/>
                                          </p:val>
                                        </p:tav>
                                        <p:tav tm="100000">
                                          <p:val>
                                            <p:strVal val="#ppt_w"/>
                                          </p:val>
                                        </p:tav>
                                      </p:tavLst>
                                    </p:anim>
                                    <p:anim calcmode="lin" valueType="num">
                                      <p:cBhvr>
                                        <p:cTn id="94" dur="500" fill="hold"/>
                                        <p:tgtEl>
                                          <p:spTgt spid="1582120"/>
                                        </p:tgtEl>
                                        <p:attrNameLst>
                                          <p:attrName>ppt_h</p:attrName>
                                        </p:attrNameLst>
                                      </p:cBhvr>
                                      <p:tavLst>
                                        <p:tav tm="0">
                                          <p:val>
                                            <p:fltVal val="0"/>
                                          </p:val>
                                        </p:tav>
                                        <p:tav tm="100000">
                                          <p:val>
                                            <p:strVal val="#ppt_h"/>
                                          </p:val>
                                        </p:tav>
                                      </p:tavLst>
                                    </p:anim>
                                    <p:animEffect transition="in" filter="fade">
                                      <p:cBhvr>
                                        <p:cTn id="95" dur="500"/>
                                        <p:tgtEl>
                                          <p:spTgt spid="1582120"/>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1582113"/>
                                        </p:tgtEl>
                                        <p:attrNameLst>
                                          <p:attrName>style.visibility</p:attrName>
                                        </p:attrNameLst>
                                      </p:cBhvr>
                                      <p:to>
                                        <p:strVal val="visible"/>
                                      </p:to>
                                    </p:set>
                                    <p:anim calcmode="lin" valueType="num">
                                      <p:cBhvr>
                                        <p:cTn id="98" dur="500" fill="hold"/>
                                        <p:tgtEl>
                                          <p:spTgt spid="1582113"/>
                                        </p:tgtEl>
                                        <p:attrNameLst>
                                          <p:attrName>ppt_w</p:attrName>
                                        </p:attrNameLst>
                                      </p:cBhvr>
                                      <p:tavLst>
                                        <p:tav tm="0">
                                          <p:val>
                                            <p:fltVal val="0"/>
                                          </p:val>
                                        </p:tav>
                                        <p:tav tm="100000">
                                          <p:val>
                                            <p:strVal val="#ppt_w"/>
                                          </p:val>
                                        </p:tav>
                                      </p:tavLst>
                                    </p:anim>
                                    <p:anim calcmode="lin" valueType="num">
                                      <p:cBhvr>
                                        <p:cTn id="99" dur="500" fill="hold"/>
                                        <p:tgtEl>
                                          <p:spTgt spid="1582113"/>
                                        </p:tgtEl>
                                        <p:attrNameLst>
                                          <p:attrName>ppt_h</p:attrName>
                                        </p:attrNameLst>
                                      </p:cBhvr>
                                      <p:tavLst>
                                        <p:tav tm="0">
                                          <p:val>
                                            <p:fltVal val="0"/>
                                          </p:val>
                                        </p:tav>
                                        <p:tav tm="100000">
                                          <p:val>
                                            <p:strVal val="#ppt_h"/>
                                          </p:val>
                                        </p:tav>
                                      </p:tavLst>
                                    </p:anim>
                                    <p:animEffect transition="in" filter="fade">
                                      <p:cBhvr>
                                        <p:cTn id="100" dur="500"/>
                                        <p:tgtEl>
                                          <p:spTgt spid="1582113"/>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1582116"/>
                                        </p:tgtEl>
                                        <p:attrNameLst>
                                          <p:attrName>style.visibility</p:attrName>
                                        </p:attrNameLst>
                                      </p:cBhvr>
                                      <p:to>
                                        <p:strVal val="visible"/>
                                      </p:to>
                                    </p:set>
                                    <p:anim calcmode="lin" valueType="num">
                                      <p:cBhvr>
                                        <p:cTn id="105" dur="500" fill="hold"/>
                                        <p:tgtEl>
                                          <p:spTgt spid="1582116"/>
                                        </p:tgtEl>
                                        <p:attrNameLst>
                                          <p:attrName>ppt_w</p:attrName>
                                        </p:attrNameLst>
                                      </p:cBhvr>
                                      <p:tavLst>
                                        <p:tav tm="0">
                                          <p:val>
                                            <p:fltVal val="0"/>
                                          </p:val>
                                        </p:tav>
                                        <p:tav tm="100000">
                                          <p:val>
                                            <p:strVal val="#ppt_w"/>
                                          </p:val>
                                        </p:tav>
                                      </p:tavLst>
                                    </p:anim>
                                    <p:anim calcmode="lin" valueType="num">
                                      <p:cBhvr>
                                        <p:cTn id="106" dur="500" fill="hold"/>
                                        <p:tgtEl>
                                          <p:spTgt spid="1582116"/>
                                        </p:tgtEl>
                                        <p:attrNameLst>
                                          <p:attrName>ppt_h</p:attrName>
                                        </p:attrNameLst>
                                      </p:cBhvr>
                                      <p:tavLst>
                                        <p:tav tm="0">
                                          <p:val>
                                            <p:fltVal val="0"/>
                                          </p:val>
                                        </p:tav>
                                        <p:tav tm="100000">
                                          <p:val>
                                            <p:strVal val="#ppt_h"/>
                                          </p:val>
                                        </p:tav>
                                      </p:tavLst>
                                    </p:anim>
                                    <p:animEffect transition="in" filter="fade">
                                      <p:cBhvr>
                                        <p:cTn id="107" dur="500"/>
                                        <p:tgtEl>
                                          <p:spTgt spid="1582116"/>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1582101"/>
                                        </p:tgtEl>
                                        <p:attrNameLst>
                                          <p:attrName>style.visibility</p:attrName>
                                        </p:attrNameLst>
                                      </p:cBhvr>
                                      <p:to>
                                        <p:strVal val="visible"/>
                                      </p:to>
                                    </p:set>
                                    <p:anim calcmode="lin" valueType="num">
                                      <p:cBhvr>
                                        <p:cTn id="110" dur="500" fill="hold"/>
                                        <p:tgtEl>
                                          <p:spTgt spid="1582101"/>
                                        </p:tgtEl>
                                        <p:attrNameLst>
                                          <p:attrName>ppt_w</p:attrName>
                                        </p:attrNameLst>
                                      </p:cBhvr>
                                      <p:tavLst>
                                        <p:tav tm="0">
                                          <p:val>
                                            <p:fltVal val="0"/>
                                          </p:val>
                                        </p:tav>
                                        <p:tav tm="100000">
                                          <p:val>
                                            <p:strVal val="#ppt_w"/>
                                          </p:val>
                                        </p:tav>
                                      </p:tavLst>
                                    </p:anim>
                                    <p:anim calcmode="lin" valueType="num">
                                      <p:cBhvr>
                                        <p:cTn id="111" dur="500" fill="hold"/>
                                        <p:tgtEl>
                                          <p:spTgt spid="1582101"/>
                                        </p:tgtEl>
                                        <p:attrNameLst>
                                          <p:attrName>ppt_h</p:attrName>
                                        </p:attrNameLst>
                                      </p:cBhvr>
                                      <p:tavLst>
                                        <p:tav tm="0">
                                          <p:val>
                                            <p:fltVal val="0"/>
                                          </p:val>
                                        </p:tav>
                                        <p:tav tm="100000">
                                          <p:val>
                                            <p:strVal val="#ppt_h"/>
                                          </p:val>
                                        </p:tav>
                                      </p:tavLst>
                                    </p:anim>
                                    <p:animEffect transition="in" filter="fade">
                                      <p:cBhvr>
                                        <p:cTn id="112" dur="500"/>
                                        <p:tgtEl>
                                          <p:spTgt spid="158210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8213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grpId="1" nodeType="clickEffect">
                                  <p:stCondLst>
                                    <p:cond delay="0"/>
                                  </p:stCondLst>
                                  <p:childTnLst>
                                    <p:animEffect transition="out" filter="fade">
                                      <p:cBhvr>
                                        <p:cTn id="120" dur="1000" tmFilter="0, 0; .2, .5; .8, .5; 1, 0"/>
                                        <p:tgtEl>
                                          <p:spTgt spid="1582094"/>
                                        </p:tgtEl>
                                      </p:cBhvr>
                                    </p:animEffect>
                                    <p:animScale>
                                      <p:cBhvr>
                                        <p:cTn id="121" dur="500" autoRev="1" fill="hold"/>
                                        <p:tgtEl>
                                          <p:spTgt spid="1582094"/>
                                        </p:tgtEl>
                                      </p:cBhvr>
                                      <p:by x="105000" y="105000"/>
                                    </p:animScale>
                                  </p:childTnLst>
                                </p:cTn>
                              </p:par>
                              <p:par>
                                <p:cTn id="122" presetID="26" presetClass="emph" presetSubtype="0" fill="hold" grpId="1" nodeType="withEffect">
                                  <p:stCondLst>
                                    <p:cond delay="0"/>
                                  </p:stCondLst>
                                  <p:childTnLst>
                                    <p:animEffect transition="out" filter="fade">
                                      <p:cBhvr>
                                        <p:cTn id="123" dur="1000" tmFilter="0, 0; .2, .5; .8, .5; 1, 0"/>
                                        <p:tgtEl>
                                          <p:spTgt spid="1582123"/>
                                        </p:tgtEl>
                                      </p:cBhvr>
                                    </p:animEffect>
                                    <p:animScale>
                                      <p:cBhvr>
                                        <p:cTn id="124" dur="500" autoRev="1" fill="hold"/>
                                        <p:tgtEl>
                                          <p:spTgt spid="1582123"/>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1582119"/>
                                        </p:tgtEl>
                                        <p:attrNameLst>
                                          <p:attrName>style.visibility</p:attrName>
                                        </p:attrNameLst>
                                      </p:cBhvr>
                                      <p:to>
                                        <p:strVal val="visible"/>
                                      </p:to>
                                    </p:set>
                                    <p:anim calcmode="lin" valueType="num">
                                      <p:cBhvr>
                                        <p:cTn id="129" dur="500" fill="hold"/>
                                        <p:tgtEl>
                                          <p:spTgt spid="1582119"/>
                                        </p:tgtEl>
                                        <p:attrNameLst>
                                          <p:attrName>ppt_w</p:attrName>
                                        </p:attrNameLst>
                                      </p:cBhvr>
                                      <p:tavLst>
                                        <p:tav tm="0">
                                          <p:val>
                                            <p:fltVal val="0"/>
                                          </p:val>
                                        </p:tav>
                                        <p:tav tm="100000">
                                          <p:val>
                                            <p:strVal val="#ppt_w"/>
                                          </p:val>
                                        </p:tav>
                                      </p:tavLst>
                                    </p:anim>
                                    <p:anim calcmode="lin" valueType="num">
                                      <p:cBhvr>
                                        <p:cTn id="130" dur="500" fill="hold"/>
                                        <p:tgtEl>
                                          <p:spTgt spid="1582119"/>
                                        </p:tgtEl>
                                        <p:attrNameLst>
                                          <p:attrName>ppt_h</p:attrName>
                                        </p:attrNameLst>
                                      </p:cBhvr>
                                      <p:tavLst>
                                        <p:tav tm="0">
                                          <p:val>
                                            <p:fltVal val="0"/>
                                          </p:val>
                                        </p:tav>
                                        <p:tav tm="100000">
                                          <p:val>
                                            <p:strVal val="#ppt_h"/>
                                          </p:val>
                                        </p:tav>
                                      </p:tavLst>
                                    </p:anim>
                                    <p:animEffect transition="in" filter="fade">
                                      <p:cBhvr>
                                        <p:cTn id="131" dur="500"/>
                                        <p:tgtEl>
                                          <p:spTgt spid="1582119"/>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1582115"/>
                                        </p:tgtEl>
                                        <p:attrNameLst>
                                          <p:attrName>style.visibility</p:attrName>
                                        </p:attrNameLst>
                                      </p:cBhvr>
                                      <p:to>
                                        <p:strVal val="visible"/>
                                      </p:to>
                                    </p:set>
                                    <p:anim calcmode="lin" valueType="num">
                                      <p:cBhvr>
                                        <p:cTn id="134" dur="500" fill="hold"/>
                                        <p:tgtEl>
                                          <p:spTgt spid="1582115"/>
                                        </p:tgtEl>
                                        <p:attrNameLst>
                                          <p:attrName>ppt_w</p:attrName>
                                        </p:attrNameLst>
                                      </p:cBhvr>
                                      <p:tavLst>
                                        <p:tav tm="0">
                                          <p:val>
                                            <p:fltVal val="0"/>
                                          </p:val>
                                        </p:tav>
                                        <p:tav tm="100000">
                                          <p:val>
                                            <p:strVal val="#ppt_w"/>
                                          </p:val>
                                        </p:tav>
                                      </p:tavLst>
                                    </p:anim>
                                    <p:anim calcmode="lin" valueType="num">
                                      <p:cBhvr>
                                        <p:cTn id="135" dur="500" fill="hold"/>
                                        <p:tgtEl>
                                          <p:spTgt spid="1582115"/>
                                        </p:tgtEl>
                                        <p:attrNameLst>
                                          <p:attrName>ppt_h</p:attrName>
                                        </p:attrNameLst>
                                      </p:cBhvr>
                                      <p:tavLst>
                                        <p:tav tm="0">
                                          <p:val>
                                            <p:fltVal val="0"/>
                                          </p:val>
                                        </p:tav>
                                        <p:tav tm="100000">
                                          <p:val>
                                            <p:strVal val="#ppt_h"/>
                                          </p:val>
                                        </p:tav>
                                      </p:tavLst>
                                    </p:anim>
                                    <p:animEffect transition="in" filter="fade">
                                      <p:cBhvr>
                                        <p:cTn id="136" dur="500"/>
                                        <p:tgtEl>
                                          <p:spTgt spid="158211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8213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1582109"/>
                                        </p:tgtEl>
                                        <p:attrNameLst>
                                          <p:attrName>style.visibility</p:attrName>
                                        </p:attrNameLst>
                                      </p:cBhvr>
                                      <p:to>
                                        <p:strVal val="visible"/>
                                      </p:to>
                                    </p:set>
                                    <p:anim calcmode="lin" valueType="num">
                                      <p:cBhvr>
                                        <p:cTn id="145" dur="500" fill="hold"/>
                                        <p:tgtEl>
                                          <p:spTgt spid="1582109"/>
                                        </p:tgtEl>
                                        <p:attrNameLst>
                                          <p:attrName>ppt_w</p:attrName>
                                        </p:attrNameLst>
                                      </p:cBhvr>
                                      <p:tavLst>
                                        <p:tav tm="0">
                                          <p:val>
                                            <p:fltVal val="0"/>
                                          </p:val>
                                        </p:tav>
                                        <p:tav tm="100000">
                                          <p:val>
                                            <p:strVal val="#ppt_w"/>
                                          </p:val>
                                        </p:tav>
                                      </p:tavLst>
                                    </p:anim>
                                    <p:anim calcmode="lin" valueType="num">
                                      <p:cBhvr>
                                        <p:cTn id="146" dur="500" fill="hold"/>
                                        <p:tgtEl>
                                          <p:spTgt spid="1582109"/>
                                        </p:tgtEl>
                                        <p:attrNameLst>
                                          <p:attrName>ppt_h</p:attrName>
                                        </p:attrNameLst>
                                      </p:cBhvr>
                                      <p:tavLst>
                                        <p:tav tm="0">
                                          <p:val>
                                            <p:fltVal val="0"/>
                                          </p:val>
                                        </p:tav>
                                        <p:tav tm="100000">
                                          <p:val>
                                            <p:strVal val="#ppt_h"/>
                                          </p:val>
                                        </p:tav>
                                      </p:tavLst>
                                    </p:anim>
                                    <p:animEffect transition="in" filter="fade">
                                      <p:cBhvr>
                                        <p:cTn id="147" dur="500"/>
                                        <p:tgtEl>
                                          <p:spTgt spid="1582109"/>
                                        </p:tgtEl>
                                      </p:cBhvr>
                                    </p:animEffect>
                                  </p:childTnLst>
                                </p:cTn>
                              </p:par>
                              <p:par>
                                <p:cTn id="148" presetID="53" presetClass="entr" presetSubtype="0" fill="hold" grpId="0" nodeType="withEffect">
                                  <p:stCondLst>
                                    <p:cond delay="0"/>
                                  </p:stCondLst>
                                  <p:childTnLst>
                                    <p:set>
                                      <p:cBhvr>
                                        <p:cTn id="149" dur="1" fill="hold">
                                          <p:stCondLst>
                                            <p:cond delay="0"/>
                                          </p:stCondLst>
                                        </p:cTn>
                                        <p:tgtEl>
                                          <p:spTgt spid="1582114"/>
                                        </p:tgtEl>
                                        <p:attrNameLst>
                                          <p:attrName>style.visibility</p:attrName>
                                        </p:attrNameLst>
                                      </p:cBhvr>
                                      <p:to>
                                        <p:strVal val="visible"/>
                                      </p:to>
                                    </p:set>
                                    <p:anim calcmode="lin" valueType="num">
                                      <p:cBhvr>
                                        <p:cTn id="150" dur="500" fill="hold"/>
                                        <p:tgtEl>
                                          <p:spTgt spid="1582114"/>
                                        </p:tgtEl>
                                        <p:attrNameLst>
                                          <p:attrName>ppt_w</p:attrName>
                                        </p:attrNameLst>
                                      </p:cBhvr>
                                      <p:tavLst>
                                        <p:tav tm="0">
                                          <p:val>
                                            <p:fltVal val="0"/>
                                          </p:val>
                                        </p:tav>
                                        <p:tav tm="100000">
                                          <p:val>
                                            <p:strVal val="#ppt_w"/>
                                          </p:val>
                                        </p:tav>
                                      </p:tavLst>
                                    </p:anim>
                                    <p:anim calcmode="lin" valueType="num">
                                      <p:cBhvr>
                                        <p:cTn id="151" dur="500" fill="hold"/>
                                        <p:tgtEl>
                                          <p:spTgt spid="1582114"/>
                                        </p:tgtEl>
                                        <p:attrNameLst>
                                          <p:attrName>ppt_h</p:attrName>
                                        </p:attrNameLst>
                                      </p:cBhvr>
                                      <p:tavLst>
                                        <p:tav tm="0">
                                          <p:val>
                                            <p:fltVal val="0"/>
                                          </p:val>
                                        </p:tav>
                                        <p:tav tm="100000">
                                          <p:val>
                                            <p:strVal val="#ppt_h"/>
                                          </p:val>
                                        </p:tav>
                                      </p:tavLst>
                                    </p:anim>
                                    <p:animEffect transition="in" filter="fade">
                                      <p:cBhvr>
                                        <p:cTn id="152" dur="500"/>
                                        <p:tgtEl>
                                          <p:spTgt spid="1582114"/>
                                        </p:tgtEl>
                                      </p:cBhvr>
                                    </p:animEffect>
                                  </p:childTnLst>
                                </p:cTn>
                              </p:par>
                            </p:childTnLst>
                          </p:cTn>
                        </p:par>
                      </p:childTnLst>
                    </p:cTn>
                  </p:par>
                  <p:par>
                    <p:cTn id="153" fill="hold">
                      <p:stCondLst>
                        <p:cond delay="indefinite"/>
                      </p:stCondLst>
                      <p:childTnLst>
                        <p:par>
                          <p:cTn id="154" fill="hold">
                            <p:stCondLst>
                              <p:cond delay="0"/>
                            </p:stCondLst>
                            <p:childTnLst>
                              <p:par>
                                <p:cTn id="155" presetID="26" presetClass="emph" presetSubtype="0" fill="hold" grpId="1" nodeType="clickEffect">
                                  <p:stCondLst>
                                    <p:cond delay="0"/>
                                  </p:stCondLst>
                                  <p:childTnLst>
                                    <p:animEffect transition="out" filter="fade">
                                      <p:cBhvr>
                                        <p:cTn id="156" dur="1000" tmFilter="0, 0; .2, .5; .8, .5; 1, 0"/>
                                        <p:tgtEl>
                                          <p:spTgt spid="1582122"/>
                                        </p:tgtEl>
                                      </p:cBhvr>
                                    </p:animEffect>
                                    <p:animScale>
                                      <p:cBhvr>
                                        <p:cTn id="157" dur="500" autoRev="1" fill="hold"/>
                                        <p:tgtEl>
                                          <p:spTgt spid="1582122"/>
                                        </p:tgtEl>
                                      </p:cBhvr>
                                      <p:by x="105000" y="105000"/>
                                    </p:animScale>
                                  </p:childTnLst>
                                </p:cTn>
                              </p:par>
                              <p:par>
                                <p:cTn id="158" presetID="26" presetClass="emph" presetSubtype="0" fill="hold" grpId="1" nodeType="withEffect">
                                  <p:stCondLst>
                                    <p:cond delay="0"/>
                                  </p:stCondLst>
                                  <p:childTnLst>
                                    <p:animEffect transition="out" filter="fade">
                                      <p:cBhvr>
                                        <p:cTn id="159" dur="1000" tmFilter="0, 0; .2, .5; .8, .5; 1, 0"/>
                                        <p:tgtEl>
                                          <p:spTgt spid="1582095"/>
                                        </p:tgtEl>
                                      </p:cBhvr>
                                    </p:animEffect>
                                    <p:animScale>
                                      <p:cBhvr>
                                        <p:cTn id="160" dur="500" autoRev="1" fill="hold"/>
                                        <p:tgtEl>
                                          <p:spTgt spid="1582095"/>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58213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53" presetClass="entr" presetSubtype="0" fill="hold" grpId="0" nodeType="clickEffect">
                                  <p:stCondLst>
                                    <p:cond delay="0"/>
                                  </p:stCondLst>
                                  <p:childTnLst>
                                    <p:set>
                                      <p:cBhvr>
                                        <p:cTn id="168" dur="1" fill="hold">
                                          <p:stCondLst>
                                            <p:cond delay="0"/>
                                          </p:stCondLst>
                                        </p:cTn>
                                        <p:tgtEl>
                                          <p:spTgt spid="1582111"/>
                                        </p:tgtEl>
                                        <p:attrNameLst>
                                          <p:attrName>style.visibility</p:attrName>
                                        </p:attrNameLst>
                                      </p:cBhvr>
                                      <p:to>
                                        <p:strVal val="visible"/>
                                      </p:to>
                                    </p:set>
                                    <p:anim calcmode="lin" valueType="num">
                                      <p:cBhvr>
                                        <p:cTn id="169" dur="500" fill="hold"/>
                                        <p:tgtEl>
                                          <p:spTgt spid="1582111"/>
                                        </p:tgtEl>
                                        <p:attrNameLst>
                                          <p:attrName>ppt_w</p:attrName>
                                        </p:attrNameLst>
                                      </p:cBhvr>
                                      <p:tavLst>
                                        <p:tav tm="0">
                                          <p:val>
                                            <p:fltVal val="0"/>
                                          </p:val>
                                        </p:tav>
                                        <p:tav tm="100000">
                                          <p:val>
                                            <p:strVal val="#ppt_w"/>
                                          </p:val>
                                        </p:tav>
                                      </p:tavLst>
                                    </p:anim>
                                    <p:anim calcmode="lin" valueType="num">
                                      <p:cBhvr>
                                        <p:cTn id="170" dur="500" fill="hold"/>
                                        <p:tgtEl>
                                          <p:spTgt spid="1582111"/>
                                        </p:tgtEl>
                                        <p:attrNameLst>
                                          <p:attrName>ppt_h</p:attrName>
                                        </p:attrNameLst>
                                      </p:cBhvr>
                                      <p:tavLst>
                                        <p:tav tm="0">
                                          <p:val>
                                            <p:fltVal val="0"/>
                                          </p:val>
                                        </p:tav>
                                        <p:tav tm="100000">
                                          <p:val>
                                            <p:strVal val="#ppt_h"/>
                                          </p:val>
                                        </p:tav>
                                      </p:tavLst>
                                    </p:anim>
                                    <p:animEffect transition="in" filter="fade">
                                      <p:cBhvr>
                                        <p:cTn id="171" dur="500"/>
                                        <p:tgtEl>
                                          <p:spTgt spid="1582111"/>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1582102"/>
                                        </p:tgtEl>
                                        <p:attrNameLst>
                                          <p:attrName>style.visibility</p:attrName>
                                        </p:attrNameLst>
                                      </p:cBhvr>
                                      <p:to>
                                        <p:strVal val="visible"/>
                                      </p:to>
                                    </p:set>
                                    <p:anim calcmode="lin" valueType="num">
                                      <p:cBhvr>
                                        <p:cTn id="174" dur="500" fill="hold"/>
                                        <p:tgtEl>
                                          <p:spTgt spid="1582102"/>
                                        </p:tgtEl>
                                        <p:attrNameLst>
                                          <p:attrName>ppt_w</p:attrName>
                                        </p:attrNameLst>
                                      </p:cBhvr>
                                      <p:tavLst>
                                        <p:tav tm="0">
                                          <p:val>
                                            <p:fltVal val="0"/>
                                          </p:val>
                                        </p:tav>
                                        <p:tav tm="100000">
                                          <p:val>
                                            <p:strVal val="#ppt_w"/>
                                          </p:val>
                                        </p:tav>
                                      </p:tavLst>
                                    </p:anim>
                                    <p:anim calcmode="lin" valueType="num">
                                      <p:cBhvr>
                                        <p:cTn id="175" dur="500" fill="hold"/>
                                        <p:tgtEl>
                                          <p:spTgt spid="1582102"/>
                                        </p:tgtEl>
                                        <p:attrNameLst>
                                          <p:attrName>ppt_h</p:attrName>
                                        </p:attrNameLst>
                                      </p:cBhvr>
                                      <p:tavLst>
                                        <p:tav tm="0">
                                          <p:val>
                                            <p:fltVal val="0"/>
                                          </p:val>
                                        </p:tav>
                                        <p:tav tm="100000">
                                          <p:val>
                                            <p:strVal val="#ppt_h"/>
                                          </p:val>
                                        </p:tav>
                                      </p:tavLst>
                                    </p:anim>
                                    <p:animEffect transition="in" filter="fade">
                                      <p:cBhvr>
                                        <p:cTn id="176" dur="500"/>
                                        <p:tgtEl>
                                          <p:spTgt spid="1582102"/>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0" fill="hold" grpId="0" nodeType="clickEffect">
                                  <p:stCondLst>
                                    <p:cond delay="0"/>
                                  </p:stCondLst>
                                  <p:childTnLst>
                                    <p:set>
                                      <p:cBhvr>
                                        <p:cTn id="180" dur="1" fill="hold">
                                          <p:stCondLst>
                                            <p:cond delay="0"/>
                                          </p:stCondLst>
                                        </p:cTn>
                                        <p:tgtEl>
                                          <p:spTgt spid="1582099"/>
                                        </p:tgtEl>
                                        <p:attrNameLst>
                                          <p:attrName>style.visibility</p:attrName>
                                        </p:attrNameLst>
                                      </p:cBhvr>
                                      <p:to>
                                        <p:strVal val="visible"/>
                                      </p:to>
                                    </p:set>
                                    <p:anim calcmode="lin" valueType="num">
                                      <p:cBhvr>
                                        <p:cTn id="181" dur="500" fill="hold"/>
                                        <p:tgtEl>
                                          <p:spTgt spid="1582099"/>
                                        </p:tgtEl>
                                        <p:attrNameLst>
                                          <p:attrName>ppt_w</p:attrName>
                                        </p:attrNameLst>
                                      </p:cBhvr>
                                      <p:tavLst>
                                        <p:tav tm="0">
                                          <p:val>
                                            <p:fltVal val="0"/>
                                          </p:val>
                                        </p:tav>
                                        <p:tav tm="100000">
                                          <p:val>
                                            <p:strVal val="#ppt_w"/>
                                          </p:val>
                                        </p:tav>
                                      </p:tavLst>
                                    </p:anim>
                                    <p:anim calcmode="lin" valueType="num">
                                      <p:cBhvr>
                                        <p:cTn id="182" dur="500" fill="hold"/>
                                        <p:tgtEl>
                                          <p:spTgt spid="1582099"/>
                                        </p:tgtEl>
                                        <p:attrNameLst>
                                          <p:attrName>ppt_h</p:attrName>
                                        </p:attrNameLst>
                                      </p:cBhvr>
                                      <p:tavLst>
                                        <p:tav tm="0">
                                          <p:val>
                                            <p:fltVal val="0"/>
                                          </p:val>
                                        </p:tav>
                                        <p:tav tm="100000">
                                          <p:val>
                                            <p:strVal val="#ppt_h"/>
                                          </p:val>
                                        </p:tav>
                                      </p:tavLst>
                                    </p:anim>
                                    <p:animEffect transition="in" filter="fade">
                                      <p:cBhvr>
                                        <p:cTn id="183" dur="500"/>
                                        <p:tgtEl>
                                          <p:spTgt spid="1582099"/>
                                        </p:tgtEl>
                                      </p:cBhvr>
                                    </p:animEffect>
                                  </p:childTnLst>
                                </p:cTn>
                              </p:par>
                              <p:par>
                                <p:cTn id="184" presetID="53" presetClass="entr" presetSubtype="0" fill="hold" grpId="0" nodeType="withEffect">
                                  <p:stCondLst>
                                    <p:cond delay="0"/>
                                  </p:stCondLst>
                                  <p:childTnLst>
                                    <p:set>
                                      <p:cBhvr>
                                        <p:cTn id="185" dur="1" fill="hold">
                                          <p:stCondLst>
                                            <p:cond delay="0"/>
                                          </p:stCondLst>
                                        </p:cTn>
                                        <p:tgtEl>
                                          <p:spTgt spid="1582092"/>
                                        </p:tgtEl>
                                        <p:attrNameLst>
                                          <p:attrName>style.visibility</p:attrName>
                                        </p:attrNameLst>
                                      </p:cBhvr>
                                      <p:to>
                                        <p:strVal val="visible"/>
                                      </p:to>
                                    </p:set>
                                    <p:anim calcmode="lin" valueType="num">
                                      <p:cBhvr>
                                        <p:cTn id="186" dur="500" fill="hold"/>
                                        <p:tgtEl>
                                          <p:spTgt spid="1582092"/>
                                        </p:tgtEl>
                                        <p:attrNameLst>
                                          <p:attrName>ppt_w</p:attrName>
                                        </p:attrNameLst>
                                      </p:cBhvr>
                                      <p:tavLst>
                                        <p:tav tm="0">
                                          <p:val>
                                            <p:fltVal val="0"/>
                                          </p:val>
                                        </p:tav>
                                        <p:tav tm="100000">
                                          <p:val>
                                            <p:strVal val="#ppt_w"/>
                                          </p:val>
                                        </p:tav>
                                      </p:tavLst>
                                    </p:anim>
                                    <p:anim calcmode="lin" valueType="num">
                                      <p:cBhvr>
                                        <p:cTn id="187" dur="500" fill="hold"/>
                                        <p:tgtEl>
                                          <p:spTgt spid="1582092"/>
                                        </p:tgtEl>
                                        <p:attrNameLst>
                                          <p:attrName>ppt_h</p:attrName>
                                        </p:attrNameLst>
                                      </p:cBhvr>
                                      <p:tavLst>
                                        <p:tav tm="0">
                                          <p:val>
                                            <p:fltVal val="0"/>
                                          </p:val>
                                        </p:tav>
                                        <p:tav tm="100000">
                                          <p:val>
                                            <p:strVal val="#ppt_h"/>
                                          </p:val>
                                        </p:tav>
                                      </p:tavLst>
                                    </p:anim>
                                    <p:animEffect transition="in" filter="fade">
                                      <p:cBhvr>
                                        <p:cTn id="188" dur="500"/>
                                        <p:tgtEl>
                                          <p:spTgt spid="158209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8213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53" presetClass="entr" presetSubtype="0" fill="hold" grpId="0" nodeType="clickEffect">
                                  <p:stCondLst>
                                    <p:cond delay="0"/>
                                  </p:stCondLst>
                                  <p:childTnLst>
                                    <p:set>
                                      <p:cBhvr>
                                        <p:cTn id="196" dur="1" fill="hold">
                                          <p:stCondLst>
                                            <p:cond delay="0"/>
                                          </p:stCondLst>
                                        </p:cTn>
                                        <p:tgtEl>
                                          <p:spTgt spid="1582084"/>
                                        </p:tgtEl>
                                        <p:attrNameLst>
                                          <p:attrName>style.visibility</p:attrName>
                                        </p:attrNameLst>
                                      </p:cBhvr>
                                      <p:to>
                                        <p:strVal val="visible"/>
                                      </p:to>
                                    </p:set>
                                    <p:anim calcmode="lin" valueType="num">
                                      <p:cBhvr>
                                        <p:cTn id="197" dur="500" fill="hold"/>
                                        <p:tgtEl>
                                          <p:spTgt spid="1582084"/>
                                        </p:tgtEl>
                                        <p:attrNameLst>
                                          <p:attrName>ppt_w</p:attrName>
                                        </p:attrNameLst>
                                      </p:cBhvr>
                                      <p:tavLst>
                                        <p:tav tm="0">
                                          <p:val>
                                            <p:fltVal val="0"/>
                                          </p:val>
                                        </p:tav>
                                        <p:tav tm="100000">
                                          <p:val>
                                            <p:strVal val="#ppt_w"/>
                                          </p:val>
                                        </p:tav>
                                      </p:tavLst>
                                    </p:anim>
                                    <p:anim calcmode="lin" valueType="num">
                                      <p:cBhvr>
                                        <p:cTn id="198" dur="500" fill="hold"/>
                                        <p:tgtEl>
                                          <p:spTgt spid="1582084"/>
                                        </p:tgtEl>
                                        <p:attrNameLst>
                                          <p:attrName>ppt_h</p:attrName>
                                        </p:attrNameLst>
                                      </p:cBhvr>
                                      <p:tavLst>
                                        <p:tav tm="0">
                                          <p:val>
                                            <p:fltVal val="0"/>
                                          </p:val>
                                        </p:tav>
                                        <p:tav tm="100000">
                                          <p:val>
                                            <p:strVal val="#ppt_h"/>
                                          </p:val>
                                        </p:tav>
                                      </p:tavLst>
                                    </p:anim>
                                    <p:animEffect transition="in" filter="fade">
                                      <p:cBhvr>
                                        <p:cTn id="199" dur="500"/>
                                        <p:tgtEl>
                                          <p:spTgt spid="1582084"/>
                                        </p:tgtEl>
                                      </p:cBhvr>
                                    </p:animEffect>
                                  </p:childTnLst>
                                </p:cTn>
                              </p:par>
                              <p:par>
                                <p:cTn id="200" presetID="53" presetClass="entr" presetSubtype="0" fill="hold" grpId="0" nodeType="withEffect">
                                  <p:stCondLst>
                                    <p:cond delay="0"/>
                                  </p:stCondLst>
                                  <p:childTnLst>
                                    <p:set>
                                      <p:cBhvr>
                                        <p:cTn id="201" dur="1" fill="hold">
                                          <p:stCondLst>
                                            <p:cond delay="0"/>
                                          </p:stCondLst>
                                        </p:cTn>
                                        <p:tgtEl>
                                          <p:spTgt spid="1582093"/>
                                        </p:tgtEl>
                                        <p:attrNameLst>
                                          <p:attrName>style.visibility</p:attrName>
                                        </p:attrNameLst>
                                      </p:cBhvr>
                                      <p:to>
                                        <p:strVal val="visible"/>
                                      </p:to>
                                    </p:set>
                                    <p:anim calcmode="lin" valueType="num">
                                      <p:cBhvr>
                                        <p:cTn id="202" dur="500" fill="hold"/>
                                        <p:tgtEl>
                                          <p:spTgt spid="1582093"/>
                                        </p:tgtEl>
                                        <p:attrNameLst>
                                          <p:attrName>ppt_w</p:attrName>
                                        </p:attrNameLst>
                                      </p:cBhvr>
                                      <p:tavLst>
                                        <p:tav tm="0">
                                          <p:val>
                                            <p:fltVal val="0"/>
                                          </p:val>
                                        </p:tav>
                                        <p:tav tm="100000">
                                          <p:val>
                                            <p:strVal val="#ppt_w"/>
                                          </p:val>
                                        </p:tav>
                                      </p:tavLst>
                                    </p:anim>
                                    <p:anim calcmode="lin" valueType="num">
                                      <p:cBhvr>
                                        <p:cTn id="203" dur="500" fill="hold"/>
                                        <p:tgtEl>
                                          <p:spTgt spid="1582093"/>
                                        </p:tgtEl>
                                        <p:attrNameLst>
                                          <p:attrName>ppt_h</p:attrName>
                                        </p:attrNameLst>
                                      </p:cBhvr>
                                      <p:tavLst>
                                        <p:tav tm="0">
                                          <p:val>
                                            <p:fltVal val="0"/>
                                          </p:val>
                                        </p:tav>
                                        <p:tav tm="100000">
                                          <p:val>
                                            <p:strVal val="#ppt_h"/>
                                          </p:val>
                                        </p:tav>
                                      </p:tavLst>
                                    </p:anim>
                                    <p:animEffect transition="in" filter="fade">
                                      <p:cBhvr>
                                        <p:cTn id="204" dur="500"/>
                                        <p:tgtEl>
                                          <p:spTgt spid="1582093"/>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0" fill="hold" grpId="0" nodeType="clickEffect">
                                  <p:stCondLst>
                                    <p:cond delay="0"/>
                                  </p:stCondLst>
                                  <p:childTnLst>
                                    <p:set>
                                      <p:cBhvr>
                                        <p:cTn id="208" dur="1" fill="hold">
                                          <p:stCondLst>
                                            <p:cond delay="0"/>
                                          </p:stCondLst>
                                        </p:cTn>
                                        <p:tgtEl>
                                          <p:spTgt spid="1582117"/>
                                        </p:tgtEl>
                                        <p:attrNameLst>
                                          <p:attrName>style.visibility</p:attrName>
                                        </p:attrNameLst>
                                      </p:cBhvr>
                                      <p:to>
                                        <p:strVal val="visible"/>
                                      </p:to>
                                    </p:set>
                                    <p:anim calcmode="lin" valueType="num">
                                      <p:cBhvr>
                                        <p:cTn id="209" dur="500" fill="hold"/>
                                        <p:tgtEl>
                                          <p:spTgt spid="1582117"/>
                                        </p:tgtEl>
                                        <p:attrNameLst>
                                          <p:attrName>ppt_w</p:attrName>
                                        </p:attrNameLst>
                                      </p:cBhvr>
                                      <p:tavLst>
                                        <p:tav tm="0">
                                          <p:val>
                                            <p:fltVal val="0"/>
                                          </p:val>
                                        </p:tav>
                                        <p:tav tm="100000">
                                          <p:val>
                                            <p:strVal val="#ppt_w"/>
                                          </p:val>
                                        </p:tav>
                                      </p:tavLst>
                                    </p:anim>
                                    <p:anim calcmode="lin" valueType="num">
                                      <p:cBhvr>
                                        <p:cTn id="210" dur="500" fill="hold"/>
                                        <p:tgtEl>
                                          <p:spTgt spid="1582117"/>
                                        </p:tgtEl>
                                        <p:attrNameLst>
                                          <p:attrName>ppt_h</p:attrName>
                                        </p:attrNameLst>
                                      </p:cBhvr>
                                      <p:tavLst>
                                        <p:tav tm="0">
                                          <p:val>
                                            <p:fltVal val="0"/>
                                          </p:val>
                                        </p:tav>
                                        <p:tav tm="100000">
                                          <p:val>
                                            <p:strVal val="#ppt_h"/>
                                          </p:val>
                                        </p:tav>
                                      </p:tavLst>
                                    </p:anim>
                                    <p:animEffect transition="in" filter="fade">
                                      <p:cBhvr>
                                        <p:cTn id="211" dur="500"/>
                                        <p:tgtEl>
                                          <p:spTgt spid="1582117"/>
                                        </p:tgtEl>
                                      </p:cBhvr>
                                    </p:animEffect>
                                  </p:childTnLst>
                                </p:cTn>
                              </p:par>
                              <p:par>
                                <p:cTn id="212" presetID="53" presetClass="entr" presetSubtype="0" fill="hold" grpId="0" nodeType="withEffect">
                                  <p:stCondLst>
                                    <p:cond delay="0"/>
                                  </p:stCondLst>
                                  <p:childTnLst>
                                    <p:set>
                                      <p:cBhvr>
                                        <p:cTn id="213" dur="1" fill="hold">
                                          <p:stCondLst>
                                            <p:cond delay="0"/>
                                          </p:stCondLst>
                                        </p:cTn>
                                        <p:tgtEl>
                                          <p:spTgt spid="1582110"/>
                                        </p:tgtEl>
                                        <p:attrNameLst>
                                          <p:attrName>style.visibility</p:attrName>
                                        </p:attrNameLst>
                                      </p:cBhvr>
                                      <p:to>
                                        <p:strVal val="visible"/>
                                      </p:to>
                                    </p:set>
                                    <p:anim calcmode="lin" valueType="num">
                                      <p:cBhvr>
                                        <p:cTn id="214" dur="500" fill="hold"/>
                                        <p:tgtEl>
                                          <p:spTgt spid="1582110"/>
                                        </p:tgtEl>
                                        <p:attrNameLst>
                                          <p:attrName>ppt_w</p:attrName>
                                        </p:attrNameLst>
                                      </p:cBhvr>
                                      <p:tavLst>
                                        <p:tav tm="0">
                                          <p:val>
                                            <p:fltVal val="0"/>
                                          </p:val>
                                        </p:tav>
                                        <p:tav tm="100000">
                                          <p:val>
                                            <p:strVal val="#ppt_w"/>
                                          </p:val>
                                        </p:tav>
                                      </p:tavLst>
                                    </p:anim>
                                    <p:anim calcmode="lin" valueType="num">
                                      <p:cBhvr>
                                        <p:cTn id="215" dur="500" fill="hold"/>
                                        <p:tgtEl>
                                          <p:spTgt spid="1582110"/>
                                        </p:tgtEl>
                                        <p:attrNameLst>
                                          <p:attrName>ppt_h</p:attrName>
                                        </p:attrNameLst>
                                      </p:cBhvr>
                                      <p:tavLst>
                                        <p:tav tm="0">
                                          <p:val>
                                            <p:fltVal val="0"/>
                                          </p:val>
                                        </p:tav>
                                        <p:tav tm="100000">
                                          <p:val>
                                            <p:strVal val="#ppt_h"/>
                                          </p:val>
                                        </p:tav>
                                      </p:tavLst>
                                    </p:anim>
                                    <p:animEffect transition="in" filter="fade">
                                      <p:cBhvr>
                                        <p:cTn id="216" dur="500"/>
                                        <p:tgtEl>
                                          <p:spTgt spid="158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3" grpId="0" animBg="1"/>
      <p:bldP spid="1582084" grpId="0" animBg="1"/>
      <p:bldP spid="1582091" grpId="0" animBg="1"/>
      <p:bldP spid="1582092" grpId="0" animBg="1"/>
      <p:bldP spid="1582093" grpId="0"/>
      <p:bldP spid="1582094" grpId="0"/>
      <p:bldP spid="1582094" grpId="1"/>
      <p:bldP spid="1582095" grpId="0"/>
      <p:bldP spid="1582095" grpId="1"/>
      <p:bldP spid="1582096" grpId="0"/>
      <p:bldP spid="1582097" grpId="0"/>
      <p:bldP spid="1582098" grpId="0"/>
      <p:bldP spid="1582099" grpId="0"/>
      <p:bldP spid="1582101" grpId="0" animBg="1"/>
      <p:bldP spid="1582102" grpId="0" animBg="1"/>
      <p:bldP spid="1582109" grpId="0" animBg="1"/>
      <p:bldP spid="1582110" grpId="0" animBg="1"/>
      <p:bldP spid="1582111" grpId="0"/>
      <p:bldP spid="1582112" grpId="0"/>
      <p:bldP spid="1582113" grpId="0"/>
      <p:bldP spid="1582114" grpId="0"/>
      <p:bldP spid="1582115" grpId="0"/>
      <p:bldP spid="1582116" grpId="0"/>
      <p:bldP spid="1582117" grpId="0"/>
      <p:bldP spid="1582118" grpId="0" animBg="1"/>
      <p:bldP spid="1582119" grpId="0" animBg="1"/>
      <p:bldP spid="1582120" grpId="0" animBg="1"/>
      <p:bldP spid="1582121" grpId="0" animBg="1"/>
      <p:bldP spid="1582122" grpId="0" animBg="1"/>
      <p:bldP spid="1582122" grpId="1" animBg="1"/>
      <p:bldP spid="1582123" grpId="0" animBg="1"/>
      <p:bldP spid="1582123" grpId="1" animBg="1"/>
      <p:bldP spid="1582127" grpId="0"/>
      <p:bldP spid="1582128" grpId="0"/>
      <p:bldP spid="1582129" grpId="0"/>
      <p:bldP spid="1582130" grpId="0"/>
      <p:bldP spid="1582131" grpId="0"/>
      <p:bldP spid="1582132" grpId="0"/>
      <p:bldP spid="1582133" grpId="0"/>
      <p:bldP spid="1582134" grpId="0"/>
    </p:bldLst>
  </p:timing>
</p:sld>
</file>

<file path=ppt/slides/slide1717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4294967295"/>
          </p:nvPr>
        </p:nvSpPr>
        <p:spPr>
          <a:xfrm>
            <a:off x="6553200" y="6413500"/>
            <a:ext cx="1905000" cy="292100"/>
          </a:xfrm>
          <a:prstGeom prst="rect">
            <a:avLst/>
          </a:prstGeom>
        </p:spPr>
        <p:txBody>
          <a:bodyPr/>
          <a:lstStyle/>
          <a:p>
            <a:fld id="{A830192E-9F7C-9F40-9174-01876195A016}" type="slidenum">
              <a:rPr lang="en-US"/>
              <a:t>17</a:t>
            </a:fld>
            <a:endParaRPr lang="en-US" b="0">
              <a:solidFill>
                <a:srgbClr val="FBBA03"/>
              </a:solidFill>
            </a:endParaRPr>
          </a:p>
        </p:txBody>
      </p:sp>
      <p:sp>
        <p:nvSpPr>
          <p:cNvPr id="1584130" name="Rectangle 2"/>
          <p:cNvSpPr>
            <a:spLocks noGrp="1" noChangeArrowheads="1"/>
          </p:cNvSpPr>
          <p:nvPr>
            <p:ph type="title"/>
          </p:nvPr>
        </p:nvSpPr>
        <p:spPr/>
        <p:txBody>
          <a:bodyPr/>
          <a:lstStyle/>
          <a:p>
            <a:r>
              <a:rPr lang="en-US" dirty="0"/>
              <a:t>观察到的情况</a:t>
            </a:r>
          </a:p>
        </p:txBody>
      </p:sp>
      <p:sp>
        <p:nvSpPr>
          <p:cNvPr id="1584131" name="Rectangle 3"/>
          <p:cNvSpPr>
            <a:spLocks noGrp="1" noChangeArrowheads="1"/>
          </p:cNvSpPr>
          <p:nvPr>
            <p:ph type="body" idx="1"/>
          </p:nvPr>
        </p:nvSpPr>
        <p:spPr>
          <a:xfrm>
            <a:off x="533400" y="4800600"/>
            <a:ext cx="8001000" cy="1541463"/>
          </a:xfrm>
        </p:spPr>
        <p:txBody>
          <a:bodyPr/>
          <a:lstStyle/>
          <a:p>
            <a:r>
              <a:rPr lang="en-US" dirty="0"/>
              <a:t>2位用于3个状态</a:t>
            </a:r>
          </a:p>
          <a:p>
            <a:pPr lvl="1"/>
            <a:r>
              <a:rPr lang="en-US" dirty="0"/>
              <a:t>还有一个州的空间</a:t>
            </a:r>
          </a:p>
          <a:p>
            <a:r>
              <a:rPr lang="en-US" dirty="0"/>
              <a:t>S表示分享是可能的，但不是确定的。</a:t>
            </a:r>
          </a:p>
          <a:p>
            <a:pPr lvl="1"/>
            <a:r>
              <a:rPr lang="en-US" dirty="0"/>
              <a:t>从S到M，总是有无效的请求，即使实际上没有分享。</a:t>
            </a:r>
          </a:p>
        </p:txBody>
      </p:sp>
      <p:grpSp>
        <p:nvGrpSpPr>
          <p:cNvPr id="2" name="Group 4"/>
          <p:cNvGrpSpPr>
            <a:grpSpLocks/>
          </p:cNvGrpSpPr>
          <p:nvPr/>
        </p:nvGrpSpPr>
        <p:grpSpPr bwMode="auto">
          <a:xfrm>
            <a:off x="885825" y="1487488"/>
            <a:ext cx="7267575" cy="3232150"/>
            <a:chOff x="662" y="937"/>
            <a:chExt cx="4578" cy="2036"/>
          </a:xfrm>
        </p:grpSpPr>
        <p:sp>
          <p:nvSpPr>
            <p:cNvPr id="1584133" name="Oval 5"/>
            <p:cNvSpPr>
              <a:spLocks noChangeArrowheads="1"/>
            </p:cNvSpPr>
            <p:nvPr/>
          </p:nvSpPr>
          <p:spPr bwMode="auto">
            <a:xfrm>
              <a:off x="3608" y="1008"/>
              <a:ext cx="464" cy="464"/>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4134" name="Oval 6"/>
            <p:cNvSpPr>
              <a:spLocks noChangeArrowheads="1"/>
            </p:cNvSpPr>
            <p:nvPr/>
          </p:nvSpPr>
          <p:spPr bwMode="auto">
            <a:xfrm>
              <a:off x="1880" y="2256"/>
              <a:ext cx="464" cy="464"/>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4135" name="Oval 7"/>
            <p:cNvSpPr>
              <a:spLocks noChangeArrowheads="1"/>
            </p:cNvSpPr>
            <p:nvPr/>
          </p:nvSpPr>
          <p:spPr bwMode="auto">
            <a:xfrm>
              <a:off x="3608" y="2256"/>
              <a:ext cx="464" cy="464"/>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4136" name="Rectangle 8"/>
            <p:cNvSpPr>
              <a:spLocks noChangeArrowheads="1"/>
            </p:cNvSpPr>
            <p:nvPr/>
          </p:nvSpPr>
          <p:spPr bwMode="auto">
            <a:xfrm>
              <a:off x="3702" y="1096"/>
              <a:ext cx="278"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4137" name="Rectangle 9"/>
            <p:cNvSpPr>
              <a:spLocks noChangeArrowheads="1"/>
            </p:cNvSpPr>
            <p:nvPr/>
          </p:nvSpPr>
          <p:spPr bwMode="auto">
            <a:xfrm>
              <a:off x="1990" y="2344"/>
              <a:ext cx="247"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4138" name="Rectangle 10"/>
            <p:cNvSpPr>
              <a:spLocks noChangeArrowheads="1"/>
            </p:cNvSpPr>
            <p:nvPr/>
          </p:nvSpPr>
          <p:spPr bwMode="auto">
            <a:xfrm>
              <a:off x="3756" y="2344"/>
              <a:ext cx="197"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grpSp>
          <p:nvGrpSpPr>
            <p:cNvPr id="3" name="Group 11"/>
            <p:cNvGrpSpPr>
              <a:grpSpLocks/>
            </p:cNvGrpSpPr>
            <p:nvPr/>
          </p:nvGrpSpPr>
          <p:grpSpPr bwMode="auto">
            <a:xfrm>
              <a:off x="4032" y="1336"/>
              <a:ext cx="1208" cy="264"/>
              <a:chOff x="4032" y="2304"/>
              <a:chExt cx="1208" cy="264"/>
            </a:xfrm>
          </p:grpSpPr>
          <p:sp>
            <p:nvSpPr>
              <p:cNvPr id="1584140" name="Line 12"/>
              <p:cNvSpPr>
                <a:spLocks noChangeShapeType="1"/>
              </p:cNvSpPr>
              <p:nvPr/>
            </p:nvSpPr>
            <p:spPr bwMode="auto">
              <a:xfrm flipH="1" flipV="1">
                <a:off x="4032" y="2304"/>
                <a:ext cx="336" cy="144"/>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4141" name="Rectangle 13"/>
              <p:cNvSpPr>
                <a:spLocks noChangeArrowheads="1"/>
              </p:cNvSpPr>
              <p:nvPr/>
            </p:nvSpPr>
            <p:spPr bwMode="auto">
              <a:xfrm>
                <a:off x="4358" y="2337"/>
                <a:ext cx="88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写下想念</a:t>
                </a:r>
              </a:p>
            </p:txBody>
          </p:sp>
        </p:grpSp>
        <p:grpSp>
          <p:nvGrpSpPr>
            <p:cNvPr id="4" name="Group 14"/>
            <p:cNvGrpSpPr>
              <a:grpSpLocks/>
            </p:cNvGrpSpPr>
            <p:nvPr/>
          </p:nvGrpSpPr>
          <p:grpSpPr bwMode="auto">
            <a:xfrm>
              <a:off x="3840" y="1480"/>
              <a:ext cx="1311" cy="768"/>
              <a:chOff x="3840" y="2448"/>
              <a:chExt cx="1311" cy="768"/>
            </a:xfrm>
          </p:grpSpPr>
          <p:sp>
            <p:nvSpPr>
              <p:cNvPr id="1584143" name="Line 15"/>
              <p:cNvSpPr>
                <a:spLocks noChangeShapeType="1"/>
              </p:cNvSpPr>
              <p:nvPr/>
            </p:nvSpPr>
            <p:spPr bwMode="auto">
              <a:xfrm>
                <a:off x="3840" y="2448"/>
                <a:ext cx="0" cy="76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4144" name="Rectangle 16"/>
              <p:cNvSpPr>
                <a:spLocks noChangeArrowheads="1"/>
              </p:cNvSpPr>
              <p:nvPr/>
            </p:nvSpPr>
            <p:spPr bwMode="auto">
              <a:xfrm>
                <a:off x="3878" y="2625"/>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其他处理器</a:t>
                </a:r>
              </a:p>
              <a:p>
                <a:pPr algn="l">
                  <a:spcBef>
                    <a:spcPct val="0"/>
                  </a:spcBef>
                </a:pPr>
                <a:r>
                  <a:rPr lang="en-US" sz="1800">
                    <a:latin typeface="Verdana" charset="0"/>
                  </a:rPr>
                  <a:t>写作意图</a:t>
                </a:r>
              </a:p>
            </p:txBody>
          </p:sp>
        </p:grpSp>
        <p:grpSp>
          <p:nvGrpSpPr>
            <p:cNvPr id="5" name="Group 17"/>
            <p:cNvGrpSpPr>
              <a:grpSpLocks/>
            </p:cNvGrpSpPr>
            <p:nvPr/>
          </p:nvGrpSpPr>
          <p:grpSpPr bwMode="auto">
            <a:xfrm>
              <a:off x="998" y="2150"/>
              <a:ext cx="922" cy="370"/>
              <a:chOff x="998" y="3118"/>
              <a:chExt cx="922" cy="370"/>
            </a:xfrm>
          </p:grpSpPr>
          <p:sp>
            <p:nvSpPr>
              <p:cNvPr id="1584146" name="Line 18"/>
              <p:cNvSpPr>
                <a:spLocks noChangeShapeType="1"/>
              </p:cNvSpPr>
              <p:nvPr/>
            </p:nvSpPr>
            <p:spPr bwMode="auto">
              <a:xfrm>
                <a:off x="1488" y="3264"/>
                <a:ext cx="432" cy="96"/>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4147" name="Rectangle 19"/>
              <p:cNvSpPr>
                <a:spLocks noChangeArrowheads="1"/>
              </p:cNvSpPr>
              <p:nvPr/>
            </p:nvSpPr>
            <p:spPr bwMode="auto">
              <a:xfrm>
                <a:off x="998" y="3118"/>
                <a:ext cx="529" cy="37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sz="1800">
                    <a:latin typeface="Verdana" charset="0"/>
                  </a:rPr>
                  <a:t> 阅读</a:t>
                </a:r>
              </a:p>
              <a:p>
                <a:pPr algn="l">
                  <a:lnSpc>
                    <a:spcPct val="90000"/>
                  </a:lnSpc>
                  <a:spcBef>
                    <a:spcPct val="0"/>
                  </a:spcBef>
                </a:pPr>
                <a:r>
                  <a:rPr lang="en-US" sz="1800">
                    <a:latin typeface="Verdana" charset="0"/>
                  </a:rPr>
                  <a:t> 错过了</a:t>
                </a:r>
              </a:p>
            </p:txBody>
          </p:sp>
        </p:grpSp>
        <p:grpSp>
          <p:nvGrpSpPr>
            <p:cNvPr id="6" name="Group 20"/>
            <p:cNvGrpSpPr>
              <a:grpSpLocks/>
            </p:cNvGrpSpPr>
            <p:nvPr/>
          </p:nvGrpSpPr>
          <p:grpSpPr bwMode="auto">
            <a:xfrm>
              <a:off x="2256" y="1336"/>
              <a:ext cx="1495" cy="1008"/>
              <a:chOff x="2256" y="2304"/>
              <a:chExt cx="1495" cy="1008"/>
            </a:xfrm>
          </p:grpSpPr>
          <p:sp>
            <p:nvSpPr>
              <p:cNvPr id="1584149" name="Line 21"/>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4150" name="Rectangle 22"/>
              <p:cNvSpPr>
                <a:spLocks noChangeArrowheads="1"/>
              </p:cNvSpPr>
              <p:nvPr/>
            </p:nvSpPr>
            <p:spPr bwMode="auto">
              <a:xfrm rot="19440000">
                <a:off x="2409" y="2781"/>
                <a:ext cx="134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的写作意图</a:t>
                </a:r>
              </a:p>
            </p:txBody>
          </p:sp>
        </p:grpSp>
        <p:grpSp>
          <p:nvGrpSpPr>
            <p:cNvPr id="7" name="Group 23"/>
            <p:cNvGrpSpPr>
              <a:grpSpLocks/>
            </p:cNvGrpSpPr>
            <p:nvPr/>
          </p:nvGrpSpPr>
          <p:grpSpPr bwMode="auto">
            <a:xfrm>
              <a:off x="2342" y="2488"/>
              <a:ext cx="1273" cy="437"/>
              <a:chOff x="2342" y="3456"/>
              <a:chExt cx="1273" cy="437"/>
            </a:xfrm>
          </p:grpSpPr>
          <p:sp>
            <p:nvSpPr>
              <p:cNvPr id="1584152" name="Line 24"/>
              <p:cNvSpPr>
                <a:spLocks noChangeShapeType="1"/>
              </p:cNvSpPr>
              <p:nvPr/>
            </p:nvSpPr>
            <p:spPr bwMode="auto">
              <a:xfrm>
                <a:off x="2352" y="3456"/>
                <a:ext cx="1248"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4153" name="Rectangle 25"/>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其他处理器</a:t>
                </a:r>
              </a:p>
              <a:p>
                <a:pPr algn="l">
                  <a:spcBef>
                    <a:spcPct val="0"/>
                  </a:spcBef>
                </a:pPr>
                <a:r>
                  <a:rPr lang="en-US" sz="1800">
                    <a:latin typeface="Verdana" charset="0"/>
                  </a:rPr>
                  <a:t>写作意图</a:t>
                </a:r>
              </a:p>
            </p:txBody>
          </p:sp>
        </p:grpSp>
        <p:grpSp>
          <p:nvGrpSpPr>
            <p:cNvPr id="8" name="Group 26"/>
            <p:cNvGrpSpPr>
              <a:grpSpLocks/>
            </p:cNvGrpSpPr>
            <p:nvPr/>
          </p:nvGrpSpPr>
          <p:grpSpPr bwMode="auto">
            <a:xfrm>
              <a:off x="662" y="2441"/>
              <a:ext cx="1442" cy="532"/>
              <a:chOff x="662" y="3409"/>
              <a:chExt cx="1442" cy="532"/>
            </a:xfrm>
          </p:grpSpPr>
          <p:sp>
            <p:nvSpPr>
              <p:cNvPr id="1584155" name="Arc 27"/>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4156" name="Rectangle 28"/>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由任何阅读</a:t>
                </a:r>
              </a:p>
              <a:p>
                <a:pPr algn="l">
                  <a:spcBef>
                    <a:spcPct val="0"/>
                  </a:spcBef>
                </a:pPr>
                <a:r>
                  <a:rPr lang="en-US" sz="1800">
                    <a:latin typeface="Verdana" charset="0"/>
                  </a:rPr>
                  <a:t> 处理器</a:t>
                </a:r>
              </a:p>
            </p:txBody>
          </p:sp>
        </p:grpSp>
        <p:grpSp>
          <p:nvGrpSpPr>
            <p:cNvPr id="9" name="Group 29"/>
            <p:cNvGrpSpPr>
              <a:grpSpLocks/>
            </p:cNvGrpSpPr>
            <p:nvPr/>
          </p:nvGrpSpPr>
          <p:grpSpPr bwMode="auto">
            <a:xfrm>
              <a:off x="3918" y="937"/>
              <a:ext cx="1096" cy="404"/>
              <a:chOff x="3918" y="1905"/>
              <a:chExt cx="1096" cy="404"/>
            </a:xfrm>
          </p:grpSpPr>
          <p:sp>
            <p:nvSpPr>
              <p:cNvPr id="1584158" name="Arc 30"/>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4159" name="Rectangle 31"/>
              <p:cNvSpPr>
                <a:spLocks noChangeArrowheads="1"/>
              </p:cNvSpPr>
              <p:nvPr/>
            </p:nvSpPr>
            <p:spPr bwMode="auto">
              <a:xfrm>
                <a:off x="4262" y="1905"/>
                <a:ext cx="75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读</a:t>
                </a:r>
              </a:p>
              <a:p>
                <a:pPr algn="l">
                  <a:spcBef>
                    <a:spcPct val="0"/>
                  </a:spcBef>
                </a:pPr>
                <a:r>
                  <a:rPr lang="en-US" sz="1800">
                    <a:latin typeface="Verdana" charset="0"/>
                  </a:rPr>
                  <a:t>或写道</a:t>
                </a:r>
              </a:p>
            </p:txBody>
          </p:sp>
        </p:grpSp>
        <p:grpSp>
          <p:nvGrpSpPr>
            <p:cNvPr id="10" name="Group 32"/>
            <p:cNvGrpSpPr>
              <a:grpSpLocks/>
            </p:cNvGrpSpPr>
            <p:nvPr/>
          </p:nvGrpSpPr>
          <p:grpSpPr bwMode="auto">
            <a:xfrm>
              <a:off x="1550" y="1185"/>
              <a:ext cx="2050" cy="1087"/>
              <a:chOff x="1550" y="2153"/>
              <a:chExt cx="2050" cy="1087"/>
            </a:xfrm>
          </p:grpSpPr>
          <p:sp>
            <p:nvSpPr>
              <p:cNvPr id="1584161" name="Rectangle 33"/>
              <p:cNvSpPr>
                <a:spLocks noChangeArrowheads="1"/>
              </p:cNvSpPr>
              <p:nvPr/>
            </p:nvSpPr>
            <p:spPr bwMode="auto">
              <a:xfrm>
                <a:off x="1550" y="2153"/>
                <a:ext cx="172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其他处理器读数</a:t>
                </a:r>
              </a:p>
              <a:p>
                <a:pPr algn="l">
                  <a:spcBef>
                    <a:spcPct val="0"/>
                  </a:spcBef>
                </a:pPr>
                <a:r>
                  <a:rPr lang="en-US" sz="1800">
                    <a:latin typeface="Verdana" charset="0"/>
                  </a:rPr>
                  <a:t>P</a:t>
                </a:r>
                <a:r>
                  <a:rPr lang="en-US" sz="1800" baseline="-25000">
                    <a:latin typeface="Verdana" charset="0"/>
                  </a:rPr>
                  <a:t>1</a:t>
                </a:r>
                <a:r>
                  <a:rPr lang="en-US" sz="1800">
                    <a:latin typeface="Verdana" charset="0"/>
                  </a:rPr>
                  <a:t>回信说</a:t>
                </a:r>
              </a:p>
            </p:txBody>
          </p:sp>
          <p:sp>
            <p:nvSpPr>
              <p:cNvPr id="1584162" name="Freeform 34"/>
              <p:cNvSpPr>
                <a:spLocks/>
              </p:cNvSpPr>
              <p:nvPr/>
            </p:nvSpPr>
            <p:spPr bwMode="auto">
              <a:xfrm>
                <a:off x="2192" y="2232"/>
                <a:ext cx="1408" cy="1008"/>
              </a:xfrm>
              <a:custGeom>
                <a:avLst/>
                <a:gdLst/>
                <a:ahLst/>
                <a:cxnLst>
                  <a:cxn ang="0">
                    <a:pos x="0" y="1008"/>
                  </a:cxn>
                  <a:cxn ang="0">
                    <a:pos x="520" y="376"/>
                  </a:cxn>
                  <a:cxn ang="0">
                    <a:pos x="1408" y="0"/>
                  </a:cxn>
                </a:cxnLst>
                <a:rect l="0" t="0" r="r" b="b"/>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triangle" w="med" len="med"/>
                <a:tailEnd type="none" w="med" len="med"/>
              </a:ln>
              <a:effectLst/>
            </p:spPr>
            <p:txBody>
              <a:bodyPr wrap="none" anchor="ctr">
                <a:prstTxWarp prst="textNoShape">
                  <a:avLst/>
                </a:prstTxWarp>
              </a:bodyPr>
              <a:lstStyle/>
              <a:p>
                <a:endParaRPr lang="en-US"/>
              </a:p>
            </p:txBody>
          </p:sp>
        </p:grpSp>
      </p:grpSp>
    </p:spTree>
    <p:extLst>
      <p:ext uri="{BB962C8B-B14F-4D97-AF65-F5344CB8AC3E}">
        <p14:creationId xmlns:p14="http://schemas.microsoft.com/office/powerpoint/2010/main" val="2688747956"/>
      </p:ext>
    </p:extLst>
  </p:cSld>
  <p:clrMapOvr>
    <a:masterClrMapping/>
  </p:clrMapOvr>
</p:sld>
</file>

<file path=ppt/slides/slide18101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4294967295"/>
          </p:nvPr>
        </p:nvSpPr>
        <p:spPr>
          <a:xfrm>
            <a:off x="6553200" y="6413500"/>
            <a:ext cx="1905000" cy="292100"/>
          </a:xfrm>
          <a:prstGeom prst="rect">
            <a:avLst/>
          </a:prstGeom>
        </p:spPr>
        <p:txBody>
          <a:bodyPr/>
          <a:lstStyle/>
          <a:p>
            <a:fld id="{9361BDC0-8534-3640-B1D2-DF85C3420C2E}" type="slidenum">
              <a:rPr lang="en-US"/>
              <a:t>18</a:t>
            </a:fld>
            <a:endParaRPr lang="en-US" b="0">
              <a:solidFill>
                <a:srgbClr val="FBBA03"/>
              </a:solidFill>
            </a:endParaRPr>
          </a:p>
        </p:txBody>
      </p:sp>
      <p:sp>
        <p:nvSpPr>
          <p:cNvPr id="1586178" name="Rectangle 2"/>
          <p:cNvSpPr>
            <a:spLocks noGrp="1" noChangeArrowheads="1"/>
          </p:cNvSpPr>
          <p:nvPr>
            <p:ph type="title"/>
          </p:nvPr>
        </p:nvSpPr>
        <p:spPr>
          <a:xfrm>
            <a:off x="685800" y="152400"/>
            <a:ext cx="7292975" cy="736600"/>
          </a:xfrm>
        </p:spPr>
        <p:txBody>
          <a:bodyPr/>
          <a:lstStyle/>
          <a:p>
            <a:r>
              <a:rPr lang="en-US" sz="2800"/>
              <a:t>MESI: 一个增强的MSI协议</a:t>
            </a:r>
            <a:br>
              <a:rPr lang="en-US" sz="2800"/>
            </a:br>
            <a:r>
              <a:rPr lang="en-US" sz="2000"/>
              <a:t>提高私人数据的性能</a:t>
            </a:r>
            <a:endParaRPr lang="en-US" sz="2800"/>
          </a:p>
        </p:txBody>
      </p:sp>
      <p:sp>
        <p:nvSpPr>
          <p:cNvPr id="1586179" name="Oval 3"/>
          <p:cNvSpPr>
            <a:spLocks noChangeArrowheads="1"/>
          </p:cNvSpPr>
          <p:nvPr/>
        </p:nvSpPr>
        <p:spPr bwMode="auto">
          <a:xfrm>
            <a:off x="2984500" y="29591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6180" name="Oval 4"/>
          <p:cNvSpPr>
            <a:spLocks noChangeArrowheads="1"/>
          </p:cNvSpPr>
          <p:nvPr/>
        </p:nvSpPr>
        <p:spPr bwMode="auto">
          <a:xfrm>
            <a:off x="5727700" y="29591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6181" name="Oval 5"/>
          <p:cNvSpPr>
            <a:spLocks noChangeArrowheads="1"/>
          </p:cNvSpPr>
          <p:nvPr/>
        </p:nvSpPr>
        <p:spPr bwMode="auto">
          <a:xfrm>
            <a:off x="29845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6182" name="Oval 6"/>
          <p:cNvSpPr>
            <a:spLocks noChangeArrowheads="1"/>
          </p:cNvSpPr>
          <p:nvPr/>
        </p:nvSpPr>
        <p:spPr bwMode="auto">
          <a:xfrm>
            <a:off x="57277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6183" name="Rectangle 7"/>
          <p:cNvSpPr>
            <a:spLocks noChangeArrowheads="1"/>
          </p:cNvSpPr>
          <p:nvPr/>
        </p:nvSpPr>
        <p:spPr bwMode="auto">
          <a:xfrm>
            <a:off x="3133725" y="30988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6184" name="Rectangle 8"/>
          <p:cNvSpPr>
            <a:spLocks noChangeArrowheads="1"/>
          </p:cNvSpPr>
          <p:nvPr/>
        </p:nvSpPr>
        <p:spPr bwMode="auto">
          <a:xfrm>
            <a:off x="5876925" y="3098800"/>
            <a:ext cx="3762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E</a:t>
            </a:r>
          </a:p>
        </p:txBody>
      </p:sp>
      <p:sp>
        <p:nvSpPr>
          <p:cNvPr id="1586185" name="Rectangle 9"/>
          <p:cNvSpPr>
            <a:spLocks noChangeArrowheads="1"/>
          </p:cNvSpPr>
          <p:nvPr/>
        </p:nvSpPr>
        <p:spPr bwMode="auto">
          <a:xfrm>
            <a:off x="3159125" y="50800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6186" name="Rectangle 10"/>
          <p:cNvSpPr>
            <a:spLocks noChangeArrowheads="1"/>
          </p:cNvSpPr>
          <p:nvPr/>
        </p:nvSpPr>
        <p:spPr bwMode="auto">
          <a:xfrm>
            <a:off x="5962650" y="50800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grpSp>
        <p:nvGrpSpPr>
          <p:cNvPr id="2" name="Group 11"/>
          <p:cNvGrpSpPr>
            <a:grpSpLocks/>
          </p:cNvGrpSpPr>
          <p:nvPr/>
        </p:nvGrpSpPr>
        <p:grpSpPr bwMode="auto">
          <a:xfrm>
            <a:off x="974725" y="1147763"/>
            <a:ext cx="7885114" cy="1633537"/>
            <a:chOff x="614" y="835"/>
            <a:chExt cx="4967" cy="1029"/>
          </a:xfrm>
        </p:grpSpPr>
        <p:sp>
          <p:nvSpPr>
            <p:cNvPr id="1586188" name="Rectangle 12"/>
            <p:cNvSpPr>
              <a:spLocks noChangeArrowheads="1"/>
            </p:cNvSpPr>
            <p:nvPr/>
          </p:nvSpPr>
          <p:spPr bwMode="auto">
            <a:xfrm>
              <a:off x="3200" y="835"/>
              <a:ext cx="2381" cy="8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solidFill>
                    <a:srgbClr val="56127A"/>
                  </a:solidFill>
                  <a:latin typeface="Verdana" charset="0"/>
                </a:rPr>
                <a:t>M</a:t>
              </a:r>
              <a:r>
                <a:rPr lang="en-US" sz="2000" dirty="0">
                  <a:latin typeface="Verdana" charset="0"/>
                </a:rPr>
                <a:t>: 修改后的专属</a:t>
              </a:r>
              <a:endParaRPr lang="en-US" sz="2000" dirty="0">
                <a:solidFill>
                  <a:schemeClr val="accent2"/>
                </a:solidFill>
                <a:latin typeface="Verdana" charset="0"/>
              </a:endParaRPr>
            </a:p>
            <a:p>
              <a:pPr algn="l">
                <a:spcBef>
                  <a:spcPct val="0"/>
                </a:spcBef>
              </a:pPr>
              <a:r>
                <a:rPr lang="en-US" sz="2000" dirty="0">
                  <a:solidFill>
                    <a:srgbClr val="56127A"/>
                  </a:solidFill>
                  <a:latin typeface="Verdana" charset="0"/>
                </a:rPr>
                <a:t>E</a:t>
              </a:r>
              <a:r>
                <a:rPr lang="en-US" sz="2000" dirty="0">
                  <a:latin typeface="Verdana" charset="0"/>
                </a:rPr>
                <a:t>: 独占但未修改</a:t>
              </a:r>
            </a:p>
            <a:p>
              <a:pPr algn="l">
                <a:spcBef>
                  <a:spcPct val="0"/>
                </a:spcBef>
              </a:pPr>
              <a:r>
                <a:rPr lang="en-US" sz="2000" dirty="0">
                  <a:solidFill>
                    <a:srgbClr val="56127A"/>
                  </a:solidFill>
                  <a:latin typeface="Verdana" charset="0"/>
                </a:rPr>
                <a:t>S</a:t>
              </a:r>
              <a:r>
                <a:rPr lang="en-US" sz="2000" dirty="0">
                  <a:latin typeface="Verdana" charset="0"/>
                </a:rPr>
                <a:t>: 共享的 </a:t>
              </a:r>
              <a:endParaRPr lang="en-US" sz="2000" dirty="0">
                <a:latin typeface="Verdana" charset="0"/>
              </a:endParaRPr>
            </a:p>
            <a:p>
              <a:pPr algn="l">
                <a:spcBef>
                  <a:spcPct val="0"/>
                </a:spcBef>
              </a:pPr>
              <a:r>
                <a:rPr lang="en-US" sz="2000" dirty="0">
                  <a:solidFill>
                    <a:srgbClr val="56127A"/>
                  </a:solidFill>
                  <a:latin typeface="Verdana" charset="0"/>
                </a:rPr>
                <a:t> I</a:t>
              </a:r>
              <a:r>
                <a:rPr lang="en-US" sz="2000" dirty="0">
                  <a:latin typeface="Verdana" charset="0"/>
                </a:rPr>
                <a:t>:无效</a:t>
              </a:r>
            </a:p>
          </p:txBody>
        </p:sp>
        <p:sp>
          <p:nvSpPr>
            <p:cNvPr id="1586189" name="Rectangle 13"/>
            <p:cNvSpPr>
              <a:spLocks noChangeArrowheads="1"/>
            </p:cNvSpPr>
            <p:nvPr/>
          </p:nvSpPr>
          <p:spPr bwMode="auto">
            <a:xfrm>
              <a:off x="614" y="854"/>
              <a:ext cx="2567"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i="1">
                  <a:solidFill>
                    <a:srgbClr val="56127A"/>
                  </a:solidFill>
                  <a:latin typeface="Verdana" charset="0"/>
                </a:rPr>
                <a:t>每个</a:t>
              </a:r>
              <a:r>
                <a:rPr lang="en-US" sz="2400">
                  <a:solidFill>
                    <a:srgbClr val="56127A"/>
                  </a:solidFill>
                  <a:latin typeface="Verdana" charset="0"/>
                </a:rPr>
                <a:t>缓存行都有一个标签</a:t>
              </a:r>
            </a:p>
          </p:txBody>
        </p:sp>
        <p:sp>
          <p:nvSpPr>
            <p:cNvPr id="1586190" name="Rectangle 14"/>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86191" name="Line 15"/>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6192" name="Line 16"/>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6193" name="Rectangle 17"/>
            <p:cNvSpPr>
              <a:spLocks noChangeArrowheads="1"/>
            </p:cNvSpPr>
            <p:nvPr/>
          </p:nvSpPr>
          <p:spPr bwMode="auto">
            <a:xfrm>
              <a:off x="1382" y="1267"/>
              <a:ext cx="107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地址标签</a:t>
              </a:r>
            </a:p>
          </p:txBody>
        </p:sp>
        <p:sp>
          <p:nvSpPr>
            <p:cNvPr id="1586194" name="Rectangle 18"/>
            <p:cNvSpPr>
              <a:spLocks noChangeArrowheads="1"/>
            </p:cNvSpPr>
            <p:nvPr/>
          </p:nvSpPr>
          <p:spPr bwMode="auto">
            <a:xfrm>
              <a:off x="647" y="1530"/>
              <a:ext cx="47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solidFill>
                    <a:srgbClr val="56127A"/>
                  </a:solidFill>
                  <a:latin typeface="Verdana" charset="0"/>
                </a:rPr>
                <a:t>国家</a:t>
              </a:r>
            </a:p>
            <a:p>
              <a:pPr algn="l">
                <a:lnSpc>
                  <a:spcPct val="80000"/>
                </a:lnSpc>
                <a:spcBef>
                  <a:spcPct val="0"/>
                </a:spcBef>
              </a:pPr>
              <a:r>
                <a:rPr lang="en-US" sz="1800">
                  <a:solidFill>
                    <a:srgbClr val="56127A"/>
                  </a:solidFill>
                  <a:latin typeface="Verdana" charset="0"/>
                </a:rPr>
                <a:t> 位数</a:t>
              </a:r>
            </a:p>
          </p:txBody>
        </p:sp>
        <p:sp>
          <p:nvSpPr>
            <p:cNvPr id="1586195" name="Line 19"/>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6196" name="Line 20"/>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grpSp>
      <p:grpSp>
        <p:nvGrpSpPr>
          <p:cNvPr id="3" name="Group 21"/>
          <p:cNvGrpSpPr>
            <a:grpSpLocks/>
          </p:cNvGrpSpPr>
          <p:nvPr/>
        </p:nvGrpSpPr>
        <p:grpSpPr bwMode="auto">
          <a:xfrm>
            <a:off x="1828801" y="2590800"/>
            <a:ext cx="1447800" cy="381000"/>
            <a:chOff x="1243" y="1641"/>
            <a:chExt cx="912" cy="240"/>
          </a:xfrm>
        </p:grpSpPr>
        <p:sp>
          <p:nvSpPr>
            <p:cNvPr id="1586198" name="Line 22"/>
            <p:cNvSpPr>
              <a:spLocks noChangeShapeType="1"/>
            </p:cNvSpPr>
            <p:nvPr/>
          </p:nvSpPr>
          <p:spPr bwMode="auto">
            <a:xfrm>
              <a:off x="2059" y="1833"/>
              <a:ext cx="96" cy="4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199" name="Rectangle 23"/>
            <p:cNvSpPr>
              <a:spLocks noChangeArrowheads="1"/>
            </p:cNvSpPr>
            <p:nvPr/>
          </p:nvSpPr>
          <p:spPr bwMode="auto">
            <a:xfrm>
              <a:off x="1243" y="1641"/>
              <a:ext cx="88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dirty="0">
                  <a:latin typeface="Verdana" charset="0"/>
                </a:rPr>
                <a:t>写下想念</a:t>
              </a:r>
            </a:p>
          </p:txBody>
        </p:sp>
      </p:grpSp>
      <p:grpSp>
        <p:nvGrpSpPr>
          <p:cNvPr id="4" name="Group 24"/>
          <p:cNvGrpSpPr>
            <a:grpSpLocks/>
          </p:cNvGrpSpPr>
          <p:nvPr/>
        </p:nvGrpSpPr>
        <p:grpSpPr bwMode="auto">
          <a:xfrm>
            <a:off x="6096000" y="3708400"/>
            <a:ext cx="2081213" cy="1219200"/>
            <a:chOff x="3840" y="2448"/>
            <a:chExt cx="1311" cy="768"/>
          </a:xfrm>
        </p:grpSpPr>
        <p:sp>
          <p:nvSpPr>
            <p:cNvPr id="1586201" name="Line 25"/>
            <p:cNvSpPr>
              <a:spLocks noChangeShapeType="1"/>
            </p:cNvSpPr>
            <p:nvPr/>
          </p:nvSpPr>
          <p:spPr bwMode="auto">
            <a:xfrm>
              <a:off x="3840" y="2448"/>
              <a:ext cx="0" cy="76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02" name="Rectangle 26"/>
            <p:cNvSpPr>
              <a:spLocks noChangeArrowheads="1"/>
            </p:cNvSpPr>
            <p:nvPr/>
          </p:nvSpPr>
          <p:spPr bwMode="auto">
            <a:xfrm>
              <a:off x="3878" y="2625"/>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dirty="0">
                  <a:latin typeface="Verdana" charset="0"/>
                </a:rPr>
                <a:t>其他处理器</a:t>
              </a:r>
            </a:p>
            <a:p>
              <a:pPr algn="l">
                <a:spcBef>
                  <a:spcPct val="0"/>
                </a:spcBef>
              </a:pPr>
              <a:r>
                <a:rPr lang="en-US" sz="1800" dirty="0">
                  <a:latin typeface="Verdana" charset="0"/>
                </a:rPr>
                <a:t>写作意图</a:t>
              </a:r>
            </a:p>
          </p:txBody>
        </p:sp>
      </p:grpSp>
      <p:sp>
        <p:nvSpPr>
          <p:cNvPr id="1586203" name="Line 27"/>
          <p:cNvSpPr>
            <a:spLocks noChangeShapeType="1"/>
          </p:cNvSpPr>
          <p:nvPr/>
        </p:nvSpPr>
        <p:spPr bwMode="auto">
          <a:xfrm>
            <a:off x="2362200" y="5003800"/>
            <a:ext cx="685800" cy="1524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04" name="Rectangle 28"/>
          <p:cNvSpPr>
            <a:spLocks noChangeArrowheads="1"/>
          </p:cNvSpPr>
          <p:nvPr/>
        </p:nvSpPr>
        <p:spPr bwMode="auto">
          <a:xfrm>
            <a:off x="1141413" y="4627563"/>
            <a:ext cx="1446212" cy="587375"/>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a:latin typeface="Verdana" charset="0"/>
              </a:rPr>
              <a:t>念念不忘。</a:t>
            </a:r>
          </a:p>
          <a:p>
            <a:pPr>
              <a:lnSpc>
                <a:spcPct val="90000"/>
              </a:lnSpc>
              <a:spcBef>
                <a:spcPct val="0"/>
              </a:spcBef>
            </a:pPr>
            <a:r>
              <a:rPr lang="en-US" sz="1800">
                <a:latin typeface="Verdana" charset="0"/>
              </a:rPr>
              <a:t>共享</a:t>
            </a:r>
          </a:p>
        </p:txBody>
      </p:sp>
      <p:grpSp>
        <p:nvGrpSpPr>
          <p:cNvPr id="5" name="Group 29"/>
          <p:cNvGrpSpPr>
            <a:grpSpLocks/>
          </p:cNvGrpSpPr>
          <p:nvPr/>
        </p:nvGrpSpPr>
        <p:grpSpPr bwMode="auto">
          <a:xfrm>
            <a:off x="3717925" y="5308600"/>
            <a:ext cx="2020888" cy="693738"/>
            <a:chOff x="2342" y="3456"/>
            <a:chExt cx="1273" cy="437"/>
          </a:xfrm>
        </p:grpSpPr>
        <p:sp>
          <p:nvSpPr>
            <p:cNvPr id="1586206" name="Line 30"/>
            <p:cNvSpPr>
              <a:spLocks noChangeShapeType="1"/>
            </p:cNvSpPr>
            <p:nvPr/>
          </p:nvSpPr>
          <p:spPr bwMode="auto">
            <a:xfrm>
              <a:off x="2352" y="3456"/>
              <a:ext cx="1248"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07" name="Rectangle 31"/>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其他处理器</a:t>
              </a:r>
            </a:p>
            <a:p>
              <a:pPr algn="l">
                <a:spcBef>
                  <a:spcPct val="0"/>
                </a:spcBef>
              </a:pPr>
              <a:r>
                <a:rPr lang="en-US" sz="1800">
                  <a:latin typeface="Verdana" charset="0"/>
                </a:rPr>
                <a:t>写作意图</a:t>
              </a:r>
            </a:p>
          </p:txBody>
        </p:sp>
      </p:grpSp>
      <p:grpSp>
        <p:nvGrpSpPr>
          <p:cNvPr id="6" name="Group 32"/>
          <p:cNvGrpSpPr>
            <a:grpSpLocks/>
          </p:cNvGrpSpPr>
          <p:nvPr/>
        </p:nvGrpSpPr>
        <p:grpSpPr bwMode="auto">
          <a:xfrm>
            <a:off x="3733800" y="2922588"/>
            <a:ext cx="1981200" cy="404812"/>
            <a:chOff x="2352" y="1953"/>
            <a:chExt cx="1248" cy="255"/>
          </a:xfrm>
        </p:grpSpPr>
        <p:sp>
          <p:nvSpPr>
            <p:cNvPr id="1586209" name="Line 33"/>
            <p:cNvSpPr>
              <a:spLocks noChangeShapeType="1"/>
            </p:cNvSpPr>
            <p:nvPr/>
          </p:nvSpPr>
          <p:spPr bwMode="auto">
            <a:xfrm flipH="1">
              <a:off x="2352" y="2208"/>
              <a:ext cx="1248"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10" name="Rectangle 34"/>
            <p:cNvSpPr>
              <a:spLocks noChangeArrowheads="1"/>
            </p:cNvSpPr>
            <p:nvPr/>
          </p:nvSpPr>
          <p:spPr bwMode="auto">
            <a:xfrm>
              <a:off x="2726" y="1953"/>
              <a:ext cx="676"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写</a:t>
              </a:r>
            </a:p>
          </p:txBody>
        </p:sp>
      </p:grpSp>
      <p:grpSp>
        <p:nvGrpSpPr>
          <p:cNvPr id="7" name="Group 35"/>
          <p:cNvGrpSpPr>
            <a:grpSpLocks/>
          </p:cNvGrpSpPr>
          <p:nvPr/>
        </p:nvGrpSpPr>
        <p:grpSpPr bwMode="auto">
          <a:xfrm>
            <a:off x="1050925" y="5233988"/>
            <a:ext cx="2289175" cy="844550"/>
            <a:chOff x="662" y="3409"/>
            <a:chExt cx="1442" cy="532"/>
          </a:xfrm>
        </p:grpSpPr>
        <p:sp>
          <p:nvSpPr>
            <p:cNvPr id="1586212" name="Arc 36"/>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6213" name="Rectangle 37"/>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由任何阅读</a:t>
              </a:r>
            </a:p>
            <a:p>
              <a:pPr algn="l">
                <a:spcBef>
                  <a:spcPct val="0"/>
                </a:spcBef>
              </a:pPr>
              <a:r>
                <a:rPr lang="en-US" sz="1800">
                  <a:latin typeface="Verdana" charset="0"/>
                </a:rPr>
                <a:t> 处理器</a:t>
              </a:r>
            </a:p>
          </p:txBody>
        </p:sp>
      </p:grpSp>
      <p:grpSp>
        <p:nvGrpSpPr>
          <p:cNvPr id="8" name="Group 38"/>
          <p:cNvGrpSpPr>
            <a:grpSpLocks/>
          </p:cNvGrpSpPr>
          <p:nvPr/>
        </p:nvGrpSpPr>
        <p:grpSpPr bwMode="auto">
          <a:xfrm>
            <a:off x="681038" y="3708400"/>
            <a:ext cx="2733675" cy="1219200"/>
            <a:chOff x="429" y="2448"/>
            <a:chExt cx="1722" cy="768"/>
          </a:xfrm>
        </p:grpSpPr>
        <p:sp>
          <p:nvSpPr>
            <p:cNvPr id="1586215" name="Line 39"/>
            <p:cNvSpPr>
              <a:spLocks noChangeShapeType="1"/>
            </p:cNvSpPr>
            <p:nvPr/>
          </p:nvSpPr>
          <p:spPr bwMode="auto">
            <a:xfrm>
              <a:off x="2112" y="2448"/>
              <a:ext cx="0" cy="768"/>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16" name="Rectangle 40"/>
            <p:cNvSpPr>
              <a:spLocks noChangeArrowheads="1"/>
            </p:cNvSpPr>
            <p:nvPr/>
          </p:nvSpPr>
          <p:spPr bwMode="auto">
            <a:xfrm>
              <a:off x="429" y="2577"/>
              <a:ext cx="1722" cy="423"/>
            </a:xfrm>
            <a:prstGeom prst="rect">
              <a:avLst/>
            </a:prstGeom>
            <a:noFill/>
            <a:ln w="9525">
              <a:noFill/>
              <a:miter lim="800000"/>
              <a:headEnd/>
              <a:tailEnd/>
            </a:ln>
            <a:effectLst/>
          </p:spPr>
          <p:txBody>
            <a:bodyPr wrap="none" lIns="92075" tIns="46038" rIns="92075" bIns="46038">
              <a:prstTxWarp prst="textNoShape">
                <a:avLst/>
              </a:prstTxWarp>
              <a:spAutoFit/>
            </a:bodyPr>
            <a:lstStyle/>
            <a:p>
              <a:pPr algn="r">
                <a:spcBef>
                  <a:spcPct val="0"/>
                </a:spcBef>
              </a:pPr>
              <a:r>
                <a:rPr lang="en-US" sz="1800">
                  <a:latin typeface="Verdana" charset="0"/>
                </a:rPr>
                <a:t>其他处理器读数</a:t>
              </a:r>
            </a:p>
            <a:p>
              <a:pPr algn="r">
                <a:spcBef>
                  <a:spcPct val="0"/>
                </a:spcBef>
              </a:pPr>
              <a:r>
                <a:rPr lang="en-US" sz="2000">
                  <a:latin typeface="Verdana" charset="0"/>
                </a:rPr>
                <a:t>P</a:t>
              </a:r>
              <a:r>
                <a:rPr lang="en-US" sz="2000" baseline="-25000">
                  <a:latin typeface="Verdana" charset="0"/>
                </a:rPr>
                <a:t>1</a:t>
              </a:r>
              <a:r>
                <a:rPr lang="en-US" sz="1800">
                  <a:latin typeface="Verdana" charset="0"/>
                </a:rPr>
                <a:t>回信说</a:t>
              </a:r>
            </a:p>
          </p:txBody>
        </p:sp>
      </p:grpSp>
      <p:grpSp>
        <p:nvGrpSpPr>
          <p:cNvPr id="9" name="Group 41"/>
          <p:cNvGrpSpPr>
            <a:grpSpLocks/>
          </p:cNvGrpSpPr>
          <p:nvPr/>
        </p:nvGrpSpPr>
        <p:grpSpPr bwMode="auto">
          <a:xfrm>
            <a:off x="6219825" y="2846388"/>
            <a:ext cx="1558925" cy="482600"/>
            <a:chOff x="3918" y="1905"/>
            <a:chExt cx="982" cy="304"/>
          </a:xfrm>
        </p:grpSpPr>
        <p:sp>
          <p:nvSpPr>
            <p:cNvPr id="1586218" name="Arc 42"/>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86219" name="Rectangle 43"/>
            <p:cNvSpPr>
              <a:spLocks noChangeArrowheads="1"/>
            </p:cNvSpPr>
            <p:nvPr/>
          </p:nvSpPr>
          <p:spPr bwMode="auto">
            <a:xfrm>
              <a:off x="4262" y="1905"/>
              <a:ext cx="638"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读</a:t>
              </a:r>
            </a:p>
          </p:txBody>
        </p:sp>
      </p:grpSp>
      <p:grpSp>
        <p:nvGrpSpPr>
          <p:cNvPr id="10" name="Group 44"/>
          <p:cNvGrpSpPr>
            <a:grpSpLocks/>
          </p:cNvGrpSpPr>
          <p:nvPr/>
        </p:nvGrpSpPr>
        <p:grpSpPr bwMode="auto">
          <a:xfrm>
            <a:off x="1508125" y="3074988"/>
            <a:ext cx="1550988" cy="641350"/>
            <a:chOff x="950" y="2049"/>
            <a:chExt cx="977" cy="404"/>
          </a:xfrm>
        </p:grpSpPr>
        <p:sp>
          <p:nvSpPr>
            <p:cNvPr id="1586221" name="Rectangle 45"/>
            <p:cNvSpPr>
              <a:spLocks noChangeArrowheads="1"/>
            </p:cNvSpPr>
            <p:nvPr/>
          </p:nvSpPr>
          <p:spPr bwMode="auto">
            <a:xfrm>
              <a:off x="950" y="2049"/>
              <a:ext cx="676"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写</a:t>
              </a:r>
            </a:p>
            <a:p>
              <a:pPr algn="l">
                <a:spcBef>
                  <a:spcPct val="0"/>
                </a:spcBef>
              </a:pPr>
              <a:r>
                <a:rPr lang="en-US" sz="1800">
                  <a:latin typeface="Verdana" charset="0"/>
                </a:rPr>
                <a:t>或阅读</a:t>
              </a:r>
            </a:p>
          </p:txBody>
        </p:sp>
        <p:sp>
          <p:nvSpPr>
            <p:cNvPr id="1586222" name="Arc 46"/>
            <p:cNvSpPr>
              <a:spLocks/>
            </p:cNvSpPr>
            <p:nvPr/>
          </p:nvSpPr>
          <p:spPr bwMode="auto">
            <a:xfrm>
              <a:off x="1633" y="2065"/>
              <a:ext cx="294" cy="288"/>
            </a:xfrm>
            <a:custGeom>
              <a:avLst/>
              <a:gdLst>
                <a:gd name="G0" fmla="+- 21600 0 0"/>
                <a:gd name="G1" fmla="+- 21600 0 0"/>
                <a:gd name="G2" fmla="+- 21600 0 0"/>
                <a:gd name="T0" fmla="*/ 22053 w 22053"/>
                <a:gd name="T1" fmla="*/ 43195 h 43200"/>
                <a:gd name="T2" fmla="*/ 21525 w 22053"/>
                <a:gd name="T3" fmla="*/ 0 h 43200"/>
                <a:gd name="T4" fmla="*/ 21600 w 22053"/>
                <a:gd name="T5" fmla="*/ 21600 h 43200"/>
              </a:gdLst>
              <a:ahLst/>
              <a:cxnLst>
                <a:cxn ang="0">
                  <a:pos x="T0" y="T1"/>
                </a:cxn>
                <a:cxn ang="0">
                  <a:pos x="T2" y="T3"/>
                </a:cxn>
                <a:cxn ang="0">
                  <a:pos x="T4" y="T5"/>
                </a:cxn>
              </a:cxnLst>
              <a:rect l="0" t="0" r="r" b="b"/>
              <a:pathLst>
                <a:path w="22053" h="43200" fill="none" extrusionOk="0">
                  <a:moveTo>
                    <a:pt x="22053" y="43195"/>
                  </a:moveTo>
                  <a:cubicBezTo>
                    <a:pt x="21902" y="43198"/>
                    <a:pt x="21751" y="43199"/>
                    <a:pt x="21600" y="43199"/>
                  </a:cubicBezTo>
                  <a:cubicBezTo>
                    <a:pt x="9670" y="43200"/>
                    <a:pt x="0" y="33529"/>
                    <a:pt x="0" y="21600"/>
                  </a:cubicBezTo>
                  <a:cubicBezTo>
                    <a:pt x="0" y="9699"/>
                    <a:pt x="9625" y="41"/>
                    <a:pt x="21525" y="0"/>
                  </a:cubicBezTo>
                </a:path>
                <a:path w="22053" h="43200" stroke="0" extrusionOk="0">
                  <a:moveTo>
                    <a:pt x="22053" y="43195"/>
                  </a:moveTo>
                  <a:cubicBezTo>
                    <a:pt x="21902" y="43198"/>
                    <a:pt x="21751" y="43199"/>
                    <a:pt x="21600" y="43199"/>
                  </a:cubicBezTo>
                  <a:cubicBezTo>
                    <a:pt x="9670" y="43200"/>
                    <a:pt x="0" y="33529"/>
                    <a:pt x="0" y="21600"/>
                  </a:cubicBezTo>
                  <a:cubicBezTo>
                    <a:pt x="0" y="9699"/>
                    <a:pt x="9625" y="41"/>
                    <a:pt x="21525"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grpSp>
      <p:sp>
        <p:nvSpPr>
          <p:cNvPr id="1586223" name="Text Box 47"/>
          <p:cNvSpPr txBox="1">
            <a:spLocks noChangeArrowheads="1"/>
          </p:cNvSpPr>
          <p:nvPr/>
        </p:nvSpPr>
        <p:spPr bwMode="auto">
          <a:xfrm>
            <a:off x="6461125" y="5815013"/>
            <a:ext cx="2189163" cy="701675"/>
          </a:xfrm>
          <a:prstGeom prst="rect">
            <a:avLst/>
          </a:prstGeom>
          <a:noFill/>
          <a:ln w="9525">
            <a:noFill/>
            <a:miter lim="800000"/>
            <a:headEnd/>
            <a:tailEnd/>
          </a:ln>
          <a:effectLst/>
        </p:spPr>
        <p:txBody>
          <a:bodyPr>
            <a:prstTxWarp prst="textNoShape">
              <a:avLst/>
            </a:prstTxWarp>
            <a:spAutoFit/>
          </a:bodyPr>
          <a:lstStyle/>
          <a:p>
            <a:pPr algn="l" eaLnBrk="1" hangingPunct="1">
              <a:spcBef>
                <a:spcPct val="0"/>
              </a:spcBef>
            </a:pPr>
            <a:r>
              <a:rPr lang="en-US" sz="2000">
                <a:latin typeface="Verdana" charset="0"/>
              </a:rPr>
              <a:t>处理器中的缓存状态P</a:t>
            </a:r>
            <a:r>
              <a:rPr lang="en-US" sz="2000" baseline="-25000">
                <a:latin typeface="Verdana" charset="0"/>
              </a:rPr>
              <a:t>1</a:t>
            </a:r>
            <a:endParaRPr lang="en-US" sz="2000">
              <a:latin typeface="Verdana" charset="0"/>
            </a:endParaRPr>
          </a:p>
        </p:txBody>
      </p:sp>
      <p:grpSp>
        <p:nvGrpSpPr>
          <p:cNvPr id="11" name="Group 48"/>
          <p:cNvGrpSpPr>
            <a:grpSpLocks/>
          </p:cNvGrpSpPr>
          <p:nvPr/>
        </p:nvGrpSpPr>
        <p:grpSpPr bwMode="auto">
          <a:xfrm>
            <a:off x="3505202" y="3581400"/>
            <a:ext cx="1371600" cy="1371600"/>
            <a:chOff x="2208" y="2368"/>
            <a:chExt cx="864" cy="864"/>
          </a:xfrm>
        </p:grpSpPr>
        <p:sp>
          <p:nvSpPr>
            <p:cNvPr id="1586225" name="Freeform 49"/>
            <p:cNvSpPr>
              <a:spLocks/>
            </p:cNvSpPr>
            <p:nvPr/>
          </p:nvSpPr>
          <p:spPr bwMode="auto">
            <a:xfrm>
              <a:off x="2227" y="2368"/>
              <a:ext cx="29" cy="864"/>
            </a:xfrm>
            <a:custGeom>
              <a:avLst/>
              <a:gdLst/>
              <a:ahLst/>
              <a:cxnLst>
                <a:cxn ang="0">
                  <a:pos x="1408" y="0"/>
                </a:cxn>
                <a:cxn ang="0">
                  <a:pos x="0" y="1008"/>
                </a:cxn>
              </a:cxnLst>
              <a:rect l="0" t="0" r="r" b="b"/>
              <a:pathLst>
                <a:path w="1408" h="1008">
                  <a:moveTo>
                    <a:pt x="1408" y="0"/>
                  </a:moveTo>
                  <a:cubicBezTo>
                    <a:pt x="1173" y="168"/>
                    <a:pt x="235" y="840"/>
                    <a:pt x="0" y="1008"/>
                  </a:cubicBezTo>
                </a:path>
              </a:pathLst>
            </a:custGeom>
            <a:noFill/>
            <a:ln w="28575" cap="flat" cmpd="sng">
              <a:solidFill>
                <a:srgbClr val="B69CAC"/>
              </a:solidFill>
              <a:prstDash val="solid"/>
              <a:round/>
              <a:headEnd type="triangle" w="med" len="med"/>
              <a:tailEnd type="none" w="med" len="med"/>
            </a:ln>
            <a:effectLst/>
          </p:spPr>
          <p:txBody>
            <a:bodyPr wrap="none" anchor="ctr">
              <a:prstTxWarp prst="textNoShape">
                <a:avLst/>
              </a:prstTxWarp>
            </a:bodyPr>
            <a:lstStyle/>
            <a:p>
              <a:endParaRPr lang="en-US"/>
            </a:p>
          </p:txBody>
        </p:sp>
        <p:sp>
          <p:nvSpPr>
            <p:cNvPr id="1586226" name="Rectangle 50"/>
            <p:cNvSpPr>
              <a:spLocks noChangeArrowheads="1"/>
            </p:cNvSpPr>
            <p:nvPr/>
          </p:nvSpPr>
          <p:spPr bwMode="auto">
            <a:xfrm>
              <a:off x="2208" y="2368"/>
              <a:ext cx="864" cy="408"/>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P</a:t>
              </a:r>
              <a:r>
                <a:rPr lang="en-US" sz="1800" baseline="-25000" dirty="0">
                  <a:latin typeface="Verdana" charset="0"/>
                </a:rPr>
                <a:t>1</a:t>
              </a:r>
              <a:r>
                <a:rPr lang="en-US" sz="1800" dirty="0">
                  <a:latin typeface="Verdana" charset="0"/>
                </a:rPr>
                <a:t>的写作意图</a:t>
              </a:r>
            </a:p>
          </p:txBody>
        </p:sp>
      </p:grpSp>
      <p:grpSp>
        <p:nvGrpSpPr>
          <p:cNvPr id="12" name="Group 51"/>
          <p:cNvGrpSpPr>
            <a:grpSpLocks/>
          </p:cNvGrpSpPr>
          <p:nvPr/>
        </p:nvGrpSpPr>
        <p:grpSpPr bwMode="auto">
          <a:xfrm>
            <a:off x="6437313" y="3124200"/>
            <a:ext cx="2571750" cy="641350"/>
            <a:chOff x="4055" y="2080"/>
            <a:chExt cx="1620" cy="404"/>
          </a:xfrm>
        </p:grpSpPr>
        <p:sp>
          <p:nvSpPr>
            <p:cNvPr id="1586228" name="Line 52"/>
            <p:cNvSpPr>
              <a:spLocks noChangeShapeType="1"/>
            </p:cNvSpPr>
            <p:nvPr/>
          </p:nvSpPr>
          <p:spPr bwMode="auto">
            <a:xfrm flipH="1">
              <a:off x="4055" y="2280"/>
              <a:ext cx="736" cy="3"/>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586229" name="Rectangle 53"/>
            <p:cNvSpPr>
              <a:spLocks noChangeArrowheads="1"/>
            </p:cNvSpPr>
            <p:nvPr/>
          </p:nvSpPr>
          <p:spPr bwMode="auto">
            <a:xfrm>
              <a:off x="4754" y="2080"/>
              <a:ext cx="921" cy="404"/>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1800" dirty="0">
                  <a:latin typeface="Verdana" charset="0"/>
                </a:rPr>
                <a:t>阅读错过，不分享</a:t>
              </a:r>
            </a:p>
          </p:txBody>
        </p:sp>
      </p:grpSp>
      <p:grpSp>
        <p:nvGrpSpPr>
          <p:cNvPr id="13" name="Group 29"/>
          <p:cNvGrpSpPr>
            <a:grpSpLocks/>
          </p:cNvGrpSpPr>
          <p:nvPr/>
        </p:nvGrpSpPr>
        <p:grpSpPr bwMode="auto">
          <a:xfrm>
            <a:off x="3581399" y="3428999"/>
            <a:ext cx="2667001" cy="1600201"/>
            <a:chOff x="182" y="2640"/>
            <a:chExt cx="1680" cy="1008"/>
          </a:xfrm>
        </p:grpSpPr>
        <p:sp>
          <p:nvSpPr>
            <p:cNvPr id="57" name="Line 30"/>
            <p:cNvSpPr>
              <a:spLocks noChangeShapeType="1"/>
            </p:cNvSpPr>
            <p:nvPr/>
          </p:nvSpPr>
          <p:spPr bwMode="auto">
            <a:xfrm flipH="1">
              <a:off x="182" y="2736"/>
              <a:ext cx="1440" cy="912"/>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58" name="Rectangle 31"/>
            <p:cNvSpPr>
              <a:spLocks noChangeArrowheads="1"/>
            </p:cNvSpPr>
            <p:nvPr/>
          </p:nvSpPr>
          <p:spPr bwMode="auto">
            <a:xfrm>
              <a:off x="902" y="2640"/>
              <a:ext cx="960"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其他处理器</a:t>
              </a:r>
            </a:p>
            <a:p>
              <a:pPr algn="l">
                <a:spcBef>
                  <a:spcPct val="0"/>
                </a:spcBef>
              </a:pPr>
              <a:r>
                <a:rPr lang="en-US" sz="1800" dirty="0">
                  <a:latin typeface="Verdana" charset="0"/>
                </a:rPr>
                <a:t>阅读</a:t>
              </a:r>
            </a:p>
          </p:txBody>
        </p:sp>
      </p:grpSp>
      <p:grpSp>
        <p:nvGrpSpPr>
          <p:cNvPr id="14" name="Group 29"/>
          <p:cNvGrpSpPr>
            <a:grpSpLocks/>
          </p:cNvGrpSpPr>
          <p:nvPr/>
        </p:nvGrpSpPr>
        <p:grpSpPr bwMode="auto">
          <a:xfrm>
            <a:off x="3657600" y="3429000"/>
            <a:ext cx="2667001" cy="1822451"/>
            <a:chOff x="38" y="2352"/>
            <a:chExt cx="1680" cy="1148"/>
          </a:xfrm>
        </p:grpSpPr>
        <p:sp>
          <p:nvSpPr>
            <p:cNvPr id="61" name="Line 30"/>
            <p:cNvSpPr>
              <a:spLocks noChangeShapeType="1"/>
            </p:cNvSpPr>
            <p:nvPr/>
          </p:nvSpPr>
          <p:spPr bwMode="auto">
            <a:xfrm>
              <a:off x="38" y="2352"/>
              <a:ext cx="1344" cy="1104"/>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62" name="Rectangle 31"/>
            <p:cNvSpPr>
              <a:spLocks noChangeArrowheads="1"/>
            </p:cNvSpPr>
            <p:nvPr/>
          </p:nvSpPr>
          <p:spPr bwMode="auto">
            <a:xfrm>
              <a:off x="374" y="2976"/>
              <a:ext cx="1344" cy="524"/>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dirty="0">
                  <a:latin typeface="Verdana" charset="0"/>
                </a:rPr>
                <a:t>其他处理器意图写入，P1写回</a:t>
              </a:r>
            </a:p>
          </p:txBody>
        </p:sp>
      </p:grpSp>
    </p:spTree>
    <p:extLst>
      <p:ext uri="{BB962C8B-B14F-4D97-AF65-F5344CB8AC3E}">
        <p14:creationId xmlns:p14="http://schemas.microsoft.com/office/powerpoint/2010/main" val="131064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620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620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203" grpId="0" animBg="1"/>
      <p:bldP spid="1586204" grpId="0" autoUpdateAnimBg="0"/>
    </p:bldLst>
  </p:timing>
</p:sld>
</file>

<file path=ppt/slides/slide1955.xml><?xml version="1.0" encoding="utf-8"?>
<p:sld xmlns:a16="http://schemas.microsoft.com/office/drawing/2014/main" xmlns:mc="http://schemas.openxmlformats.org/markup-compatibility/2006" xmlns:mv="urn:schemas-microsoft-com:mac:vml" xmlns:ma="http://schemas.microsoft.com/office/mac/drawingml/2008/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4294967295"/>
          </p:nvPr>
        </p:nvSpPr>
        <p:spPr>
          <a:xfrm>
            <a:off x="6553200" y="6413500"/>
            <a:ext cx="1905000" cy="292100"/>
          </a:xfrm>
          <a:prstGeom prst="rect">
            <a:avLst/>
          </a:prstGeom>
          <a:noFill/>
        </p:spPr>
        <p:txBody>
          <a:bodyPr/>
          <a:lstStyle/>
          <a:p>
            <a:fld id="{833429D2-18E4-6043-9442-8B5087576A89}" type="slidenum">
              <a:rPr lang="en-US" smtClean="0"/>
              <a:t>19</a:t>
            </a:fld>
            <a:endParaRPr lang="en-US" b="0">
              <a:solidFill>
                <a:srgbClr val="FBBA03"/>
              </a:solidFill>
            </a:endParaRPr>
          </a:p>
        </p:txBody>
      </p:sp>
      <p:sp>
        <p:nvSpPr>
          <p:cNvPr id="36869" name="Rectangle 2"/>
          <p:cNvSpPr>
            <a:spLocks noGrp="1" noChangeArrowheads="1"/>
          </p:cNvSpPr>
          <p:nvPr>
            <p:ph type="title"/>
          </p:nvPr>
        </p:nvSpPr>
        <p:spPr/>
        <p:txBody>
          <a:bodyPr/>
          <a:lstStyle/>
          <a:p>
            <a:r>
              <a:rPr lang="en-US">
                <a:ea typeface="ＭＳ Ｐゴシック" charset="-128"/>
                <a:cs typeface="ＭＳ Ｐゴシック" charset="-128"/>
              </a:rPr>
              <a:t>可扩展的方法。目录</a:t>
            </a:r>
          </a:p>
        </p:txBody>
      </p:sp>
      <p:sp>
        <p:nvSpPr>
          <p:cNvPr id="36870" name="Rectangle 3"/>
          <p:cNvSpPr>
            <a:spLocks noGrp="1" noChangeArrowheads="1"/>
          </p:cNvSpPr>
          <p:nvPr>
            <p:ph type="body" idx="1"/>
          </p:nvPr>
        </p:nvSpPr>
        <p:spPr/>
        <p:txBody>
          <a:bodyPr/>
          <a:lstStyle/>
          <a:p>
            <a:r>
              <a:rPr lang="en-US" dirty="0">
                <a:ea typeface="ＭＳ Ｐゴシック" charset="-128"/>
                <a:cs typeface="ＭＳ Ｐゴシック" charset="-128"/>
              </a:rPr>
              <a:t> 每个内存块都有相关的目录信息</a:t>
            </a:r>
          </a:p>
          <a:p>
            <a:pPr lvl="1"/>
            <a:r>
              <a:rPr lang="en-US" dirty="0"/>
              <a:t>跟踪缓存区块的副本和它们的状态</a:t>
            </a:r>
          </a:p>
          <a:p>
            <a:pPr lvl="1"/>
            <a:r>
              <a:rPr lang="en-US" dirty="0"/>
              <a:t>在错过的情况下，找到目录条目，查找它，并在必要时只与有副本的节点通信。</a:t>
            </a:r>
          </a:p>
          <a:p>
            <a:pPr lvl="1"/>
            <a:r>
              <a:rPr lang="en-US" dirty="0"/>
              <a:t>在可扩展的网络中，与目录和副本的通信是通过网络交易进行的。</a:t>
            </a:r>
          </a:p>
          <a:p>
            <a:pPr lvl="1"/>
            <a:r>
              <a:rPr lang="en-US" dirty="0">
                <a:ea typeface="ＭＳ Ｐゴシック" charset="-128"/>
                <a:cs typeface="ＭＳ Ｐゴシック" charset="-128"/>
              </a:rPr>
              <a:t>组织目录信息的许多备选方案</a:t>
            </a:r>
          </a:p>
        </p:txBody>
      </p:sp>
      <p:sp>
        <p:nvSpPr>
          <p:cNvPr id="5" name="Rectangle 3">
            <a:extLst>
              <a:ext uri="{FF2B5EF4-FFF2-40B4-BE49-F238E27FC236}">
                <a16:creationId xmlns:a16="http://schemas.microsoft.com/office/drawing/2014/main" id="{D8F59342-40C6-8843-9383-5DA203C3481A}"/>
              </a:ext>
            </a:extLst>
          </p:cNvPr>
          <p:cNvSpPr>
            <a:spLocks noChangeArrowheads="1"/>
          </p:cNvSpPr>
          <p:nvPr/>
        </p:nvSpPr>
        <p:spPr bwMode="auto">
          <a:xfrm>
            <a:off x="4660900" y="4584700"/>
            <a:ext cx="4178300" cy="1458913"/>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gn="l">
              <a:lnSpc>
                <a:spcPct val="86000"/>
              </a:lnSpc>
              <a:spcBef>
                <a:spcPct val="41000"/>
              </a:spcBef>
            </a:pPr>
            <a:r>
              <a:rPr lang="en-US" sz="1800" dirty="0"/>
              <a:t>- k处理器。  </a:t>
            </a:r>
          </a:p>
          <a:p>
            <a:pPr marL="342900" indent="-342900" algn="l">
              <a:lnSpc>
                <a:spcPct val="86000"/>
              </a:lnSpc>
              <a:spcBef>
                <a:spcPct val="41000"/>
              </a:spcBef>
            </a:pPr>
            <a:r>
              <a:rPr lang="en-US" sz="1800" dirty="0"/>
              <a:t>- 在内存中的每个缓存块。 </a:t>
            </a:r>
            <a:br>
              <a:rPr lang="en-US" sz="1800" dirty="0"/>
            </a:br>
            <a:r>
              <a:rPr lang="en-US" sz="1800" dirty="0"/>
              <a:t>k个存在位，1个脏位</a:t>
            </a:r>
          </a:p>
          <a:p>
            <a:pPr marL="342900" indent="-342900" algn="l">
              <a:lnSpc>
                <a:spcPct val="86000"/>
              </a:lnSpc>
              <a:spcBef>
                <a:spcPct val="41000"/>
              </a:spcBef>
            </a:pPr>
            <a:r>
              <a:rPr lang="en-US" sz="1800" dirty="0"/>
              <a:t>- 在缓存中的每个缓存块。    </a:t>
            </a:r>
            <a:br>
              <a:rPr lang="en-US" sz="1800" dirty="0"/>
            </a:br>
            <a:r>
              <a:rPr lang="en-US" sz="1800" dirty="0"/>
              <a:t>1个有效位，和1个脏（所有者）位</a:t>
            </a:r>
          </a:p>
        </p:txBody>
      </p:sp>
      <p:pic>
        <p:nvPicPr>
          <p:cNvPr id="6" name="Picture 4">
            <a:extLst>
              <a:ext uri="{FF2B5EF4-FFF2-40B4-BE49-F238E27FC236}">
                <a16:creationId xmlns:a16="http://schemas.microsoft.com/office/drawing/2014/main" id="{CF4C8B5F-42B4-CB47-9CD1-5803BAB703FB}"/>
              </a:ext>
            </a:extLst>
          </p:cNvPr>
          <p:cNvPicPr>
            <a:picLocks noChangeArrowheads="1"/>
          </p:cNvPicPr>
          <p:nvPr/>
        </p:nvPicPr>
        <mc:AlternateContent xmlns:mc="http://schemas.openxmlformats.org/markup-compatibility/2006">
          <mc:Choice xmlns:mv="urn:schemas-microsoft-com:mac:vml"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381000" y="3962400"/>
            <a:ext cx="4330700" cy="2590800"/>
          </a:xfrm>
          <a:prstGeom prst="rect">
            <a:avLst/>
          </a:prstGeom>
          <a:noFill/>
          <a:ln w="12700">
            <a:noFill/>
            <a:miter lim="800000"/>
            <a:headEnd/>
            <a:tailEnd/>
          </a:ln>
        </p:spPr>
      </p:pic>
    </p:spTree>
    <p:extLst>
      <p:ext uri="{BB962C8B-B14F-4D97-AF65-F5344CB8AC3E}">
        <p14:creationId xmlns:p14="http://schemas.microsoft.com/office/powerpoint/2010/main" val="614855018"/>
      </p:ext>
    </p:extLst>
  </p:cSld>
  <p:clrMapOvr>
    <a:masterClrMapping/>
  </p:clrMapOvr>
  <p:transition/>
</p:sld>
</file>

<file path=ppt/slides/slide202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摘要</a:t>
            </a:r>
          </a:p>
        </p:txBody>
      </p:sp>
      <p:sp>
        <p:nvSpPr>
          <p:cNvPr id="3" name="Content Placeholder 2"/>
          <p:cNvSpPr>
            <a:spLocks noGrp="1"/>
          </p:cNvSpPr>
          <p:nvPr>
            <p:ph idx="1"/>
          </p:nvPr>
        </p:nvSpPr>
        <p:spPr>
          <a:xfrm>
            <a:off x="698500" y="1193800"/>
            <a:ext cx="7683500" cy="4927600"/>
          </a:xfrm>
        </p:spPr>
        <p:txBody>
          <a:bodyPr/>
          <a:lstStyle/>
          <a:p>
            <a:r>
              <a:rPr lang="en-US" dirty="0"/>
              <a:t>缓存一致性</a:t>
            </a:r>
          </a:p>
          <a:p>
            <a:pPr lvl="1"/>
            <a:r>
              <a:rPr lang="en-US" dirty="0"/>
              <a:t>确保缓存不包含陈旧的副本。</a:t>
            </a:r>
          </a:p>
          <a:p>
            <a:r>
              <a:rPr lang="en-US" dirty="0"/>
              <a:t>斯努比缓存的一致性</a:t>
            </a:r>
          </a:p>
          <a:p>
            <a:pPr lvl="1"/>
            <a:r>
              <a:rPr lang="en-US" dirty="0"/>
              <a:t>MSI</a:t>
            </a:r>
          </a:p>
          <a:p>
            <a:pPr lvl="1"/>
            <a:r>
              <a:rPr lang="en-US" dirty="0"/>
              <a:t>MESI</a:t>
            </a:r>
          </a:p>
          <a:p>
            <a:r>
              <a:rPr lang="en-US" dirty="0"/>
              <a:t>基于目录的</a:t>
            </a:r>
          </a:p>
          <a:p>
            <a:pPr lvl="1"/>
            <a:r>
              <a:rPr lang="en-US" dirty="0"/>
              <a:t>每个内存块使用一个目录</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t>20</a:t>
            </a:fld>
            <a:endParaRPr lang="en-US" b="0">
              <a:solidFill>
                <a:srgbClr val="FBBA03"/>
              </a:solidFill>
            </a:endParaRPr>
          </a:p>
        </p:txBody>
      </p:sp>
    </p:spTree>
  </p:cSld>
  <p:clrMapOvr>
    <a:masterClrMapping/>
  </p:clrMapOvr>
</p:sld>
</file>

<file path=ppt/slides/slide21151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Slide Number Placeholder 5"/>
          <p:cNvSpPr>
            <a:spLocks noGrp="1"/>
          </p:cNvSpPr>
          <p:nvPr>
            <p:ph type="sldNum" sz="quarter" idx="12"/>
          </p:nvPr>
        </p:nvSpPr>
        <p:spPr>
          <a:noFill/>
        </p:spPr>
        <p:txBody>
          <a:bodyPr/>
          <a:lstStyle/>
          <a:p>
            <a:fld id="{7888A9B7-E954-E041-8E9D-C26F0D6CC7B8}" type="slidenum">
              <a:rPr lang="en-US"/>
              <a:t>21</a:t>
            </a:fld>
            <a:endParaRPr lang="en-US" b="0" dirty="0">
              <a:solidFill>
                <a:srgbClr val="FBBA03"/>
              </a:solidFill>
            </a:endParaRPr>
          </a:p>
        </p:txBody>
      </p:sp>
      <p:sp>
        <p:nvSpPr>
          <p:cNvPr id="134149" name="Rectangle 2"/>
          <p:cNvSpPr>
            <a:spLocks noGrp="1" noChangeArrowheads="1"/>
          </p:cNvSpPr>
          <p:nvPr>
            <p:ph type="title"/>
          </p:nvPr>
        </p:nvSpPr>
        <p:spPr/>
        <p:txBody>
          <a:bodyPr/>
          <a:lstStyle/>
          <a:p>
            <a:r>
              <a:rPr lang="en-US"/>
              <a:t>鸣谢</a:t>
            </a:r>
          </a:p>
        </p:txBody>
      </p:sp>
      <p:sp>
        <p:nvSpPr>
          <p:cNvPr id="134150" name="Rectangle 3"/>
          <p:cNvSpPr>
            <a:spLocks noGrp="1" noChangeArrowheads="1"/>
          </p:cNvSpPr>
          <p:nvPr>
            <p:ph type="body" idx="1"/>
          </p:nvPr>
        </p:nvSpPr>
        <p:spPr/>
        <p:txBody>
          <a:bodyPr/>
          <a:lstStyle/>
          <a:p>
            <a:r>
              <a:rPr lang="en-US" dirty="0"/>
              <a:t>这些幻灯片大量包含了由以下机构开发并拥有版权的材料</a:t>
            </a:r>
          </a:p>
          <a:p>
            <a:pPr lvl="1"/>
            <a:r>
              <a:rPr lang="en-US" dirty="0" err="1"/>
              <a:t>Krste </a:t>
            </a:r>
            <a:r>
              <a:rPr lang="en-US" dirty="0" err="1"/>
              <a:t>Asanovic </a:t>
            </a:r>
            <a:r>
              <a:rPr lang="en-US" dirty="0"/>
              <a:t>(MIT/UCB)</a:t>
            </a:r>
          </a:p>
          <a:p>
            <a:pPr lvl="1"/>
            <a:r>
              <a:rPr lang="en-US" dirty="0"/>
              <a:t>大卫-帕特森（UCB）</a:t>
            </a:r>
          </a:p>
          <a:p>
            <a:r>
              <a:rPr lang="en-US" dirty="0"/>
              <a:t>而且还由。</a:t>
            </a:r>
          </a:p>
          <a:p>
            <a:pPr lvl="1"/>
            <a:r>
              <a:rPr lang="en-US" dirty="0" err="1"/>
              <a:t>Arvind </a:t>
            </a:r>
            <a:r>
              <a:rPr lang="en-US" dirty="0"/>
              <a:t>(MIT)</a:t>
            </a:r>
          </a:p>
          <a:p>
            <a:pPr lvl="1"/>
            <a:r>
              <a:rPr lang="en-US" dirty="0"/>
              <a:t>Joel </a:t>
            </a:r>
            <a:r>
              <a:rPr lang="en-US" dirty="0" err="1"/>
              <a:t>Emer </a:t>
            </a:r>
            <a:r>
              <a:rPr lang="en-US" dirty="0"/>
              <a:t>(英特尔/麻省理工学院)</a:t>
            </a:r>
          </a:p>
          <a:p>
            <a:pPr lvl="1"/>
            <a:r>
              <a:rPr lang="en-US" dirty="0"/>
              <a:t>James Hoe (CMU)</a:t>
            </a:r>
          </a:p>
          <a:p>
            <a:pPr lvl="1"/>
            <a:r>
              <a:rPr lang="en-US" dirty="0"/>
              <a:t>John </a:t>
            </a:r>
            <a:r>
              <a:rPr lang="en-US" dirty="0" err="1"/>
              <a:t>Kubiatowicz </a:t>
            </a:r>
            <a:r>
              <a:rPr lang="en-US" dirty="0"/>
              <a:t>(UCB)</a:t>
            </a:r>
          </a:p>
          <a:p>
            <a:pPr lvl="1"/>
            <a:endParaRPr lang="en-US" dirty="0"/>
          </a:p>
          <a:p>
            <a:r>
              <a:rPr lang="en-US" dirty="0"/>
              <a:t>麻省理工学院的材料来自于课程6.823</a:t>
            </a:r>
          </a:p>
          <a:p>
            <a:r>
              <a:rPr lang="en-US" dirty="0"/>
              <a:t>UCB的材料来自于CS252课程</a:t>
            </a:r>
          </a:p>
        </p:txBody>
      </p:sp>
    </p:spTree>
    <p:extLst>
      <p:ext uri="{BB962C8B-B14F-4D97-AF65-F5344CB8AC3E}">
        <p14:creationId xmlns:p14="http://schemas.microsoft.com/office/powerpoint/2010/main" val="893036428"/>
      </p:ext>
    </p:extLst>
  </p:cSld>
  <p:clrMapOvr>
    <a:masterClrMapping/>
  </p:clrMapOvr>
</p:sld>
</file>

<file path=ppt/slides/slide218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E421-FF03-0744-B653-783568556224}"/>
              </a:ext>
            </a:extLst>
          </p:cNvPr>
          <p:cNvSpPr>
            <a:spLocks noGrp="1"/>
          </p:cNvSpPr>
          <p:nvPr>
            <p:ph type="title"/>
          </p:nvPr>
        </p:nvSpPr>
        <p:spPr/>
        <p:txBody>
          <a:bodyPr/>
          <a:lstStyle/>
          <a:p>
            <a:r>
              <a:rPr lang="en-US" dirty="0"/>
              <a:t>存储到内存 </a:t>
            </a:r>
          </a:p>
        </p:txBody>
      </p:sp>
      <p:sp>
        <p:nvSpPr>
          <p:cNvPr id="3" name="Content Placeholder 2">
            <a:extLst>
              <a:ext uri="{FF2B5EF4-FFF2-40B4-BE49-F238E27FC236}">
                <a16:creationId xmlns:a16="http://schemas.microsoft.com/office/drawing/2014/main" id="{7928C414-C3E9-6344-A44D-2E3B453D4CD0}"/>
              </a:ext>
            </a:extLst>
          </p:cNvPr>
          <p:cNvSpPr>
            <a:spLocks noGrp="1"/>
          </p:cNvSpPr>
          <p:nvPr>
            <p:ph idx="1"/>
          </p:nvPr>
        </p:nvSpPr>
        <p:spPr/>
        <p:txBody>
          <a:bodyPr/>
          <a:lstStyle/>
          <a:p>
            <a:r>
              <a:rPr lang="en-US" dirty="0"/>
              <a:t>我们已经研究了存储的一致性。</a:t>
            </a:r>
          </a:p>
          <a:p>
            <a:r>
              <a:rPr lang="en-US" dirty="0"/>
              <a:t>同样的一致性模型也同样适用于记忆。</a:t>
            </a:r>
          </a:p>
          <a:p>
            <a:pPr lvl="1"/>
            <a:r>
              <a:rPr lang="en-US" dirty="0"/>
              <a:t>认为多个线程访问相同的内存地址</a:t>
            </a:r>
          </a:p>
          <a:p>
            <a:r>
              <a:rPr lang="en-US" dirty="0"/>
              <a:t>但是内存系统可以有另一种形式的一致性，主要用于管理缓存。我们今天就来看看这个。</a:t>
            </a:r>
          </a:p>
          <a:p>
            <a:pPr lvl="1"/>
            <a:r>
              <a:rPr lang="en-US" dirty="0"/>
              <a:t>在一个多核系统中，有许多缓存，它们需要同步进行。</a:t>
            </a:r>
          </a:p>
        </p:txBody>
      </p:sp>
      <p:sp>
        <p:nvSpPr>
          <p:cNvPr id="4" name="Slide Number Placeholder 3">
            <a:extLst>
              <a:ext uri="{FF2B5EF4-FFF2-40B4-BE49-F238E27FC236}">
                <a16:creationId xmlns:a16="http://schemas.microsoft.com/office/drawing/2014/main" id="{B2675263-A6BD-694A-8CF2-AC2DC9C13696}"/>
              </a:ext>
            </a:extLst>
          </p:cNvPr>
          <p:cNvSpPr>
            <a:spLocks noGrp="1"/>
          </p:cNvSpPr>
          <p:nvPr>
            <p:ph type="sldNum" sz="quarter" idx="12"/>
          </p:nvPr>
        </p:nvSpPr>
        <p:spPr/>
        <p:txBody>
          <a:bodyPr/>
          <a:lstStyle/>
          <a:p>
            <a:pPr>
              <a:defRPr/>
            </a:pPr>
            <a:fld id="{A8C89C21-81C6-1849-AF7F-456E69B3BB35}" type="slidenum">
              <a:rPr lang="en-US" smtClean="0"/>
              <a:t>2</a:t>
            </a:fld>
            <a:endParaRPr lang="en-US" b="0">
              <a:solidFill>
                <a:srgbClr val="FBBA03"/>
              </a:solidFill>
            </a:endParaRPr>
          </a:p>
        </p:txBody>
      </p:sp>
    </p:spTree>
    <p:extLst>
      <p:ext uri="{BB962C8B-B14F-4D97-AF65-F5344CB8AC3E}">
        <p14:creationId xmlns:p14="http://schemas.microsoft.com/office/powerpoint/2010/main" val="1079027908"/>
      </p:ext>
    </p:extLst>
  </p:cSld>
  <p:clrMapOvr>
    <a:masterClrMapping/>
  </p:clrMapOvr>
</p:sld>
</file>

<file path=ppt/slides/slide313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272B84F-AB60-1647-838C-D0ADC2C558DE}" type="slidenum">
              <a:rPr lang="en-US"/>
              <a:t>3</a:t>
            </a:fld>
            <a:endParaRPr lang="en-US" b="0">
              <a:solidFill>
                <a:srgbClr val="FBBA03"/>
              </a:solidFill>
            </a:endParaRPr>
          </a:p>
        </p:txBody>
      </p:sp>
      <p:sp>
        <p:nvSpPr>
          <p:cNvPr id="1409026" name="Rectangle 2"/>
          <p:cNvSpPr>
            <a:spLocks noGrp="1" noChangeArrowheads="1"/>
          </p:cNvSpPr>
          <p:nvPr>
            <p:ph type="title"/>
          </p:nvPr>
        </p:nvSpPr>
        <p:spPr>
          <a:xfrm>
            <a:off x="368300" y="330200"/>
            <a:ext cx="7162800" cy="838200"/>
          </a:xfrm>
          <a:noFill/>
          <a:ln/>
        </p:spPr>
        <p:txBody>
          <a:bodyPr lIns="90488" tIns="44450" rIns="90488" bIns="44450"/>
          <a:lstStyle/>
          <a:p>
            <a:r>
              <a:rPr lang="en-US" dirty="0"/>
              <a:t>缓存基础知识。CPU-内存瓶颈</a:t>
            </a:r>
          </a:p>
        </p:txBody>
      </p:sp>
      <p:sp>
        <p:nvSpPr>
          <p:cNvPr id="1409027" name="Rectangle 3"/>
          <p:cNvSpPr>
            <a:spLocks noChangeArrowheads="1"/>
          </p:cNvSpPr>
          <p:nvPr/>
        </p:nvSpPr>
        <p:spPr bwMode="auto">
          <a:xfrm>
            <a:off x="5105400" y="1039813"/>
            <a:ext cx="1473200" cy="1398587"/>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a:spcBef>
                <a:spcPct val="0"/>
              </a:spcBef>
            </a:pPr>
            <a:r>
              <a:rPr lang="en-US" sz="2400">
                <a:solidFill>
                  <a:srgbClr val="56127A"/>
                </a:solidFill>
                <a:latin typeface="Verdana" charset="0"/>
              </a:rPr>
              <a:t>记忆</a:t>
            </a:r>
          </a:p>
        </p:txBody>
      </p:sp>
      <p:sp>
        <p:nvSpPr>
          <p:cNvPr id="1409028" name="Rectangle 4"/>
          <p:cNvSpPr>
            <a:spLocks noChangeArrowheads="1"/>
          </p:cNvSpPr>
          <p:nvPr/>
        </p:nvSpPr>
        <p:spPr bwMode="auto">
          <a:xfrm>
            <a:off x="2590800" y="1192213"/>
            <a:ext cx="1168400" cy="1079500"/>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a:spcBef>
                <a:spcPct val="0"/>
              </a:spcBef>
            </a:pPr>
            <a:r>
              <a:rPr lang="en-US" sz="2400">
                <a:solidFill>
                  <a:srgbClr val="56127A"/>
                </a:solidFill>
                <a:latin typeface="Verdana" charset="0"/>
              </a:rPr>
              <a:t>CPU</a:t>
            </a:r>
          </a:p>
        </p:txBody>
      </p:sp>
      <p:sp>
        <p:nvSpPr>
          <p:cNvPr id="1409029" name="Line 5"/>
          <p:cNvSpPr>
            <a:spLocks noChangeShapeType="1"/>
          </p:cNvSpPr>
          <p:nvPr/>
        </p:nvSpPr>
        <p:spPr bwMode="auto">
          <a:xfrm flipV="1">
            <a:off x="3733800" y="1725613"/>
            <a:ext cx="1371600" cy="0"/>
          </a:xfrm>
          <a:prstGeom prst="line">
            <a:avLst/>
          </a:prstGeom>
          <a:noFill/>
          <a:ln w="762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409030" name="Rectangle 6"/>
          <p:cNvSpPr>
            <a:spLocks noChangeArrowheads="1"/>
          </p:cNvSpPr>
          <p:nvPr/>
        </p:nvSpPr>
        <p:spPr bwMode="auto">
          <a:xfrm>
            <a:off x="685800" y="2736709"/>
            <a:ext cx="8131175" cy="3541996"/>
          </a:xfrm>
          <a:prstGeom prst="rect">
            <a:avLst/>
          </a:prstGeom>
          <a:noFill/>
          <a:ln w="25400">
            <a:noFill/>
            <a:miter lim="800000"/>
            <a:headEnd/>
            <a:tailEnd/>
          </a:ln>
          <a:effectLst/>
        </p:spPr>
        <p:txBody>
          <a:bodyPr lIns="90488" tIns="44450" rIns="90488" bIns="44450" anchor="ctr">
            <a:prstTxWarp prst="textNoShape">
              <a:avLst/>
            </a:prstTxWarp>
            <a:spAutoFit/>
          </a:bodyPr>
          <a:lstStyle/>
          <a:p>
            <a:pPr>
              <a:lnSpc>
                <a:spcPct val="90000"/>
              </a:lnSpc>
              <a:spcBef>
                <a:spcPct val="20000"/>
              </a:spcBef>
            </a:pPr>
            <a:r>
              <a:rPr lang="en-US" sz="2400" dirty="0">
                <a:solidFill>
                  <a:schemeClr val="tx1"/>
                </a:solidFill>
                <a:latin typeface="Verdana" charset="0"/>
              </a:rPr>
              <a:t>高速计算机的性能通常是</a:t>
            </a:r>
          </a:p>
          <a:p>
            <a:pPr>
              <a:lnSpc>
                <a:spcPct val="90000"/>
              </a:lnSpc>
              <a:spcBef>
                <a:spcPct val="20000"/>
              </a:spcBef>
            </a:pPr>
            <a:r>
              <a:rPr lang="en-US" sz="2400" dirty="0">
                <a:solidFill>
                  <a:schemeClr val="tx1"/>
                </a:solidFill>
                <a:latin typeface="Verdana" charset="0"/>
              </a:rPr>
              <a:t>受限于内存</a:t>
            </a:r>
            <a:r>
              <a:rPr lang="en-US" sz="2400" i="1" dirty="0">
                <a:solidFill>
                  <a:schemeClr val="tx1"/>
                </a:solidFill>
                <a:latin typeface="Verdana" charset="0"/>
              </a:rPr>
              <a:t>带宽</a:t>
            </a:r>
            <a:r>
              <a:rPr lang="en-US" sz="2400" dirty="0">
                <a:solidFill>
                  <a:schemeClr val="tx1"/>
                </a:solidFill>
                <a:latin typeface="Verdana" charset="0"/>
              </a:rPr>
              <a:t>和</a:t>
            </a:r>
            <a:r>
              <a:rPr lang="en-US" sz="2400" i="1" dirty="0">
                <a:solidFill>
                  <a:schemeClr val="tx1"/>
                </a:solidFill>
                <a:latin typeface="Verdana" charset="0"/>
              </a:rPr>
              <a:t>延迟</a:t>
            </a:r>
          </a:p>
          <a:p>
            <a:pPr>
              <a:lnSpc>
                <a:spcPct val="90000"/>
              </a:lnSpc>
              <a:spcBef>
                <a:spcPct val="20000"/>
              </a:spcBef>
            </a:pPr>
            <a:endParaRPr lang="en-US" sz="1200" dirty="0">
              <a:solidFill>
                <a:schemeClr val="tx1"/>
              </a:solidFill>
              <a:latin typeface="Verdana" charset="0"/>
            </a:endParaRPr>
          </a:p>
          <a:p>
            <a:pPr lvl="1">
              <a:lnSpc>
                <a:spcPct val="90000"/>
              </a:lnSpc>
              <a:spcBef>
                <a:spcPct val="20000"/>
              </a:spcBef>
              <a:buFontTx/>
              <a:buChar char="•"/>
            </a:pPr>
            <a:r>
              <a:rPr lang="en-US" sz="2400" dirty="0">
                <a:solidFill>
                  <a:srgbClr val="56127A"/>
                </a:solidFill>
                <a:latin typeface="Verdana" charset="0"/>
              </a:rPr>
              <a:t> 延迟（单次访问的时间）</a:t>
            </a:r>
          </a:p>
          <a:p>
            <a:pPr lvl="2">
              <a:lnSpc>
                <a:spcPct val="90000"/>
              </a:lnSpc>
              <a:spcBef>
                <a:spcPct val="20000"/>
              </a:spcBef>
            </a:pPr>
            <a:r>
              <a:rPr lang="en-US" sz="2000" dirty="0">
                <a:solidFill>
                  <a:srgbClr val="56127A"/>
                </a:solidFill>
                <a:latin typeface="Verdana" charset="0"/>
              </a:rPr>
              <a:t>内存访问时间 &gt;&gt; 处理器周期时间</a:t>
            </a:r>
          </a:p>
          <a:p>
            <a:pPr lvl="2">
              <a:lnSpc>
                <a:spcPct val="90000"/>
              </a:lnSpc>
              <a:spcBef>
                <a:spcPct val="20000"/>
              </a:spcBef>
            </a:pPr>
            <a:r>
              <a:rPr lang="en-US" sz="2000" dirty="0">
                <a:solidFill>
                  <a:srgbClr val="56127A"/>
                </a:solidFill>
                <a:latin typeface="Verdana" charset="0"/>
              </a:rPr>
              <a:t>有问题的</a:t>
            </a:r>
          </a:p>
          <a:p>
            <a:pPr lvl="2">
              <a:lnSpc>
                <a:spcPct val="90000"/>
              </a:lnSpc>
              <a:spcBef>
                <a:spcPct val="20000"/>
              </a:spcBef>
            </a:pPr>
            <a:endParaRPr lang="en-US" sz="2000" i="1" dirty="0">
              <a:solidFill>
                <a:srgbClr val="56127A"/>
              </a:solidFill>
              <a:latin typeface="Verdana" charset="0"/>
            </a:endParaRPr>
          </a:p>
          <a:p>
            <a:pPr lvl="1">
              <a:lnSpc>
                <a:spcPct val="90000"/>
              </a:lnSpc>
              <a:spcBef>
                <a:spcPct val="20000"/>
              </a:spcBef>
              <a:buFontTx/>
              <a:buChar char="•"/>
            </a:pPr>
            <a:r>
              <a:rPr lang="en-US" sz="2400" dirty="0">
                <a:solidFill>
                  <a:srgbClr val="56127A"/>
                </a:solidFill>
                <a:latin typeface="Verdana" charset="0"/>
              </a:rPr>
              <a:t> 带宽（单位时间内的访问次数）。</a:t>
            </a:r>
          </a:p>
          <a:p>
            <a:pPr lvl="2">
              <a:lnSpc>
                <a:spcPct val="90000"/>
              </a:lnSpc>
              <a:spcBef>
                <a:spcPct val="20000"/>
              </a:spcBef>
            </a:pPr>
            <a:r>
              <a:rPr lang="en-US" sz="2000" dirty="0">
                <a:solidFill>
                  <a:srgbClr val="56127A"/>
                </a:solidFill>
                <a:latin typeface="Verdana" charset="0"/>
              </a:rPr>
              <a:t>增加总线的大小，等等。</a:t>
            </a:r>
          </a:p>
          <a:p>
            <a:pPr lvl="2">
              <a:lnSpc>
                <a:spcPct val="90000"/>
              </a:lnSpc>
              <a:spcBef>
                <a:spcPct val="20000"/>
              </a:spcBef>
            </a:pPr>
            <a:r>
              <a:rPr lang="en-US" sz="2000" dirty="0">
                <a:solidFill>
                  <a:srgbClr val="56127A"/>
                </a:solidFill>
                <a:latin typeface="Verdana" charset="0"/>
              </a:rPr>
              <a:t>通常情况下是可以的</a:t>
            </a:r>
          </a:p>
        </p:txBody>
      </p:sp>
    </p:spTree>
    <p:extLst>
      <p:ext uri="{BB962C8B-B14F-4D97-AF65-F5344CB8AC3E}">
        <p14:creationId xmlns:p14="http://schemas.microsoft.com/office/powerpoint/2010/main" val="2370936577"/>
      </p:ext>
    </p:extLst>
  </p:cSld>
  <p:clrMapOvr>
    <a:masterClrMapping/>
  </p:clrMapOvr>
  <p:transition/>
</p:sld>
</file>

<file path=ppt/slides/slide4111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292975" cy="736600"/>
          </a:xfrm>
        </p:spPr>
        <p:txBody>
          <a:bodyPr/>
          <a:lstStyle/>
          <a:p>
            <a:r>
              <a:rPr lang="en-US" dirty="0"/>
              <a:t>物理尺寸影响延时</a:t>
            </a:r>
          </a:p>
        </p:txBody>
      </p:sp>
      <p:sp>
        <p:nvSpPr>
          <p:cNvPr id="3" name="Slide Number Placeholder 2"/>
          <p:cNvSpPr>
            <a:spLocks noGrp="1"/>
          </p:cNvSpPr>
          <p:nvPr>
            <p:ph type="sldNum" sz="quarter" idx="12"/>
          </p:nvPr>
        </p:nvSpPr>
        <p:spPr/>
        <p:txBody>
          <a:bodyPr/>
          <a:lstStyle/>
          <a:p>
            <a:fld id="{F711660D-4C45-964F-A040-C0D4146A75F8}" type="slidenum">
              <a:rPr lang="en-US" smtClean="0"/>
              <a:t>4</a:t>
            </a:fld>
            <a:endParaRPr lang="en-US" b="0">
              <a:solidFill>
                <a:srgbClr val="FBBA03"/>
              </a:solidFill>
            </a:endParaRPr>
          </a:p>
        </p:txBody>
      </p:sp>
      <p:grpSp>
        <p:nvGrpSpPr>
          <p:cNvPr id="6" name="Group 16"/>
          <p:cNvGrpSpPr/>
          <p:nvPr/>
        </p:nvGrpSpPr>
        <p:grpSpPr>
          <a:xfrm>
            <a:off x="609600" y="2209800"/>
            <a:ext cx="1295400" cy="2209800"/>
            <a:chOff x="609600" y="2209800"/>
            <a:chExt cx="1295400" cy="2209800"/>
          </a:xfrm>
        </p:grpSpPr>
        <p:sp>
          <p:nvSpPr>
            <p:cNvPr id="4" name="Rectangle 3"/>
            <p:cNvSpPr/>
            <p:nvPr/>
          </p:nvSpPr>
          <p:spPr bwMode="auto">
            <a:xfrm>
              <a:off x="609600" y="3124200"/>
              <a:ext cx="1295400" cy="1295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rgbClr val="000000"/>
                  </a:solidFill>
                  <a:effectLst/>
                  <a:latin typeface="Arial" charset="0"/>
                </a:rPr>
                <a:t>小小的记忆</a:t>
              </a:r>
            </a:p>
          </p:txBody>
        </p:sp>
        <p:cxnSp>
          <p:nvCxnSpPr>
            <p:cNvPr id="10" name="Straight Arrow Connector 9"/>
            <p:cNvCxnSpPr>
              <a:endCxn id="4" idx="0"/>
            </p:cNvCxnSpPr>
            <p:nvPr/>
          </p:nvCxnSpPr>
          <p:spPr bwMode="auto">
            <a:xfrm rot="5400000" flipH="1" flipV="1">
              <a:off x="285750" y="3448050"/>
              <a:ext cx="1295400" cy="647700"/>
            </a:xfrm>
            <a:prstGeom prst="straightConnector1">
              <a:avLst/>
            </a:prstGeom>
            <a:solidFill>
              <a:schemeClr val="bg1"/>
            </a:solidFill>
            <a:ln w="12700" cap="flat" cmpd="sng" algn="ctr">
              <a:solidFill>
                <a:schemeClr val="tx1"/>
              </a:solidFill>
              <a:prstDash val="solid"/>
              <a:round/>
              <a:headEnd type="arrow"/>
              <a:tailEnd type="arrow"/>
            </a:ln>
            <a:effectLst/>
          </p:spPr>
        </p:cxnSp>
        <p:sp>
          <p:nvSpPr>
            <p:cNvPr id="12" name="Rectangle 11"/>
            <p:cNvSpPr/>
            <p:nvPr/>
          </p:nvSpPr>
          <p:spPr bwMode="auto">
            <a:xfrm>
              <a:off x="762000" y="2209800"/>
              <a:ext cx="9906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rgbClr val="000000"/>
                  </a:solidFill>
                  <a:effectLst/>
                  <a:latin typeface="Arial" charset="0"/>
                </a:rPr>
                <a:t>CPU</a:t>
              </a:r>
            </a:p>
          </p:txBody>
        </p:sp>
      </p:grpSp>
      <p:grpSp>
        <p:nvGrpSpPr>
          <p:cNvPr id="7" name="Group 17"/>
          <p:cNvGrpSpPr/>
          <p:nvPr/>
        </p:nvGrpSpPr>
        <p:grpSpPr>
          <a:xfrm>
            <a:off x="2743200" y="990600"/>
            <a:ext cx="4876800" cy="5181600"/>
            <a:chOff x="2743200" y="990600"/>
            <a:chExt cx="4876800" cy="5181600"/>
          </a:xfrm>
        </p:grpSpPr>
        <p:sp>
          <p:nvSpPr>
            <p:cNvPr id="5" name="Rectangle 4"/>
            <p:cNvSpPr/>
            <p:nvPr/>
          </p:nvSpPr>
          <p:spPr bwMode="auto">
            <a:xfrm>
              <a:off x="2743200" y="1905000"/>
              <a:ext cx="4876800" cy="42672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rgbClr val="000000"/>
                  </a:solidFill>
                  <a:effectLst/>
                  <a:latin typeface="Arial" charset="0"/>
                </a:rPr>
                <a:t>伟大的记忆</a:t>
              </a:r>
            </a:p>
          </p:txBody>
        </p:sp>
        <p:cxnSp>
          <p:nvCxnSpPr>
            <p:cNvPr id="11" name="Straight Arrow Connector 10"/>
            <p:cNvCxnSpPr/>
            <p:nvPr/>
          </p:nvCxnSpPr>
          <p:spPr bwMode="auto">
            <a:xfrm rot="5400000" flipH="1" flipV="1">
              <a:off x="1790700" y="2857500"/>
              <a:ext cx="4267200" cy="2362200"/>
            </a:xfrm>
            <a:prstGeom prst="straightConnector1">
              <a:avLst/>
            </a:prstGeom>
            <a:solidFill>
              <a:schemeClr val="bg1"/>
            </a:solidFill>
            <a:ln w="12700" cap="flat" cmpd="sng" algn="ctr">
              <a:solidFill>
                <a:schemeClr val="tx1"/>
              </a:solidFill>
              <a:prstDash val="solid"/>
              <a:round/>
              <a:headEnd type="arrow"/>
              <a:tailEnd type="arrow"/>
            </a:ln>
            <a:effectLst/>
          </p:spPr>
        </p:cxnSp>
        <p:sp>
          <p:nvSpPr>
            <p:cNvPr id="14" name="Rectangle 13"/>
            <p:cNvSpPr/>
            <p:nvPr/>
          </p:nvSpPr>
          <p:spPr bwMode="auto">
            <a:xfrm>
              <a:off x="4572000" y="990600"/>
              <a:ext cx="9906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rgbClr val="000000"/>
                  </a:solidFill>
                  <a:effectLst/>
                  <a:latin typeface="Arial" charset="0"/>
                </a:rPr>
                <a:t>CPU</a:t>
              </a:r>
            </a:p>
          </p:txBody>
        </p:sp>
      </p:grpSp>
      <p:sp>
        <p:nvSpPr>
          <p:cNvPr id="16" name="TextBox 15"/>
          <p:cNvSpPr txBox="1"/>
          <p:nvPr/>
        </p:nvSpPr>
        <p:spPr>
          <a:xfrm>
            <a:off x="152400" y="4800600"/>
            <a:ext cx="2362199" cy="1477328"/>
          </a:xfrm>
          <a:prstGeom prst="rect">
            <a:avLst/>
          </a:prstGeom>
          <a:noFill/>
        </p:spPr>
        <p:txBody>
          <a:bodyPr wrap="square" rtlCol="0">
            <a:spAutoFit/>
          </a:bodyPr>
          <a:lstStyle/>
          <a:p>
            <a:pPr>
              <a:buFont typeface="Arial"/>
              <a:buChar char="•"/>
            </a:pPr>
            <a:r>
              <a:rPr lang="en-US" sz="2000" dirty="0">
                <a:solidFill>
                  <a:srgbClr val="000000"/>
                </a:solidFill>
              </a:rPr>
              <a:t> 信号要走得更远</a:t>
            </a:r>
          </a:p>
          <a:p>
            <a:pPr>
              <a:buFont typeface="Arial"/>
              <a:buChar char="•"/>
            </a:pPr>
            <a:r>
              <a:rPr lang="en-US" sz="2000" dirty="0">
                <a:solidFill>
                  <a:srgbClr val="000000"/>
                </a:solidFill>
              </a:rPr>
              <a:t> 扩展到更多的地点</a:t>
            </a:r>
          </a:p>
        </p:txBody>
      </p:sp>
    </p:spTree>
    <p:extLst>
      <p:ext uri="{BB962C8B-B14F-4D97-AF65-F5344CB8AC3E}">
        <p14:creationId xmlns:p14="http://schemas.microsoft.com/office/powerpoint/2010/main" val="267024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8CDDEAB6-7160-8540-A030-3876E6A4E7DB}" type="slidenum">
              <a:rPr lang="en-US"/>
              <a:t>5</a:t>
            </a:fld>
            <a:endParaRPr lang="en-US" b="0">
              <a:solidFill>
                <a:srgbClr val="FBBA03"/>
              </a:solidFill>
            </a:endParaRPr>
          </a:p>
        </p:txBody>
      </p:sp>
      <p:sp>
        <p:nvSpPr>
          <p:cNvPr id="1426434" name="Rectangle 2"/>
          <p:cNvSpPr>
            <a:spLocks noGrp="1" noChangeArrowheads="1"/>
          </p:cNvSpPr>
          <p:nvPr>
            <p:ph type="title"/>
          </p:nvPr>
        </p:nvSpPr>
        <p:spPr>
          <a:xfrm>
            <a:off x="203200" y="203200"/>
            <a:ext cx="7162800" cy="912813"/>
          </a:xfrm>
          <a:noFill/>
          <a:ln/>
        </p:spPr>
        <p:txBody>
          <a:bodyPr lIns="90488" tIns="44450" rIns="90488" bIns="44450"/>
          <a:lstStyle/>
          <a:p>
            <a:r>
              <a:rPr lang="en-US"/>
              <a:t>存储器层次结构</a:t>
            </a:r>
          </a:p>
        </p:txBody>
      </p:sp>
      <p:sp>
        <p:nvSpPr>
          <p:cNvPr id="1426435" name="Rectangle 3"/>
          <p:cNvSpPr>
            <a:spLocks noChangeArrowheads="1"/>
          </p:cNvSpPr>
          <p:nvPr/>
        </p:nvSpPr>
        <p:spPr bwMode="auto">
          <a:xfrm>
            <a:off x="2971800" y="1219200"/>
            <a:ext cx="1981200" cy="1524000"/>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a:solidFill>
                  <a:schemeClr val="tx1"/>
                </a:solidFill>
                <a:latin typeface="Verdana" charset="0"/>
              </a:rPr>
              <a:t>小。</a:t>
            </a:r>
          </a:p>
          <a:p>
            <a:pPr algn="ctr">
              <a:spcBef>
                <a:spcPct val="0"/>
              </a:spcBef>
            </a:pPr>
            <a:r>
              <a:rPr lang="en-US" sz="2400">
                <a:solidFill>
                  <a:schemeClr val="tx1"/>
                </a:solidFill>
                <a:latin typeface="Verdana" charset="0"/>
              </a:rPr>
              <a:t>快速记忆</a:t>
            </a:r>
          </a:p>
          <a:p>
            <a:pPr algn="ctr">
              <a:spcBef>
                <a:spcPct val="0"/>
              </a:spcBef>
            </a:pPr>
            <a:r>
              <a:rPr lang="en-US" sz="2400">
                <a:solidFill>
                  <a:schemeClr val="tx1"/>
                </a:solidFill>
                <a:latin typeface="Verdana" charset="0"/>
              </a:rPr>
              <a:t>(RF, SRAM)</a:t>
            </a:r>
          </a:p>
        </p:txBody>
      </p:sp>
      <p:sp>
        <p:nvSpPr>
          <p:cNvPr id="1426436" name="Rectangle 4"/>
          <p:cNvSpPr>
            <a:spLocks noChangeArrowheads="1"/>
          </p:cNvSpPr>
          <p:nvPr/>
        </p:nvSpPr>
        <p:spPr bwMode="auto">
          <a:xfrm>
            <a:off x="446088" y="3429000"/>
            <a:ext cx="8405812" cy="2398092"/>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buFontTx/>
              <a:buChar char="•"/>
            </a:pPr>
            <a:r>
              <a:rPr lang="en-US" sz="2400" i="1" dirty="0">
                <a:solidFill>
                  <a:schemeClr val="tx1"/>
                </a:solidFill>
                <a:latin typeface="Verdana" charset="0"/>
              </a:rPr>
              <a:t>容量</a:t>
            </a:r>
            <a:r>
              <a:rPr lang="en-US" sz="2400" dirty="0">
                <a:solidFill>
                  <a:schemeClr val="tx1"/>
                </a:solidFill>
                <a:latin typeface="Verdana" charset="0"/>
              </a:rPr>
              <a:t>：寄存器 &lt;&lt; SRAM &lt;&lt; DRAM </a:t>
            </a:r>
            <a:r>
              <a:rPr lang="en-US" sz="2400" i="1" dirty="0">
                <a:solidFill>
                  <a:schemeClr val="tx1"/>
                </a:solidFill>
                <a:latin typeface="Verdana" charset="0"/>
              </a:rPr>
              <a:t>(成本)</a:t>
            </a:r>
          </a:p>
          <a:p>
            <a:pPr>
              <a:spcBef>
                <a:spcPct val="0"/>
              </a:spcBef>
              <a:buFontTx/>
              <a:buChar char="•"/>
            </a:pPr>
            <a:r>
              <a:rPr lang="en-US" sz="2400" i="1" dirty="0">
                <a:solidFill>
                  <a:schemeClr val="tx1"/>
                </a:solidFill>
                <a:latin typeface="Verdana" charset="0"/>
              </a:rPr>
              <a:t> 延迟：</a:t>
            </a:r>
            <a:r>
              <a:rPr lang="en-US" sz="2400" dirty="0">
                <a:solidFill>
                  <a:schemeClr val="tx1"/>
                </a:solidFill>
                <a:latin typeface="Verdana" charset="0"/>
              </a:rPr>
              <a:t>寄存器 &lt;&lt; SRAM &lt;&lt; DRAM </a:t>
            </a:r>
            <a:r>
              <a:rPr lang="en-US" sz="2400" i="1" dirty="0">
                <a:solidFill>
                  <a:schemeClr val="tx1"/>
                </a:solidFill>
                <a:latin typeface="Verdana" charset="0"/>
              </a:rPr>
              <a:t>(size)</a:t>
            </a:r>
          </a:p>
          <a:p>
            <a:pPr>
              <a:spcBef>
                <a:spcPct val="0"/>
              </a:spcBef>
              <a:buFontTx/>
              <a:buChar char="•"/>
            </a:pPr>
            <a:r>
              <a:rPr lang="en-US" sz="2400" i="1" dirty="0">
                <a:solidFill>
                  <a:schemeClr val="tx1"/>
                </a:solidFill>
                <a:latin typeface="Verdana" charset="0"/>
              </a:rPr>
              <a:t>带宽：</a:t>
            </a:r>
            <a:r>
              <a:rPr lang="en-US" sz="2400" dirty="0">
                <a:solidFill>
                  <a:schemeClr val="tx1"/>
                </a:solidFill>
                <a:latin typeface="Verdana" charset="0"/>
              </a:rPr>
              <a:t>片上&gt;&gt;片外</a:t>
            </a:r>
            <a:r>
              <a:rPr lang="en-US" sz="2400" i="1" dirty="0">
                <a:solidFill>
                  <a:schemeClr val="tx1"/>
                </a:solidFill>
                <a:latin typeface="Verdana" charset="0"/>
              </a:rPr>
              <a:t>（延迟）。</a:t>
            </a:r>
          </a:p>
          <a:p>
            <a:pPr lvl="1">
              <a:spcBef>
                <a:spcPct val="0"/>
              </a:spcBef>
            </a:pPr>
            <a:endParaRPr lang="en-US" sz="1400" i="1" dirty="0">
              <a:solidFill>
                <a:schemeClr val="tx1"/>
              </a:solidFill>
              <a:latin typeface="Verdana" charset="0"/>
            </a:endParaRPr>
          </a:p>
          <a:p>
            <a:pPr>
              <a:spcBef>
                <a:spcPct val="0"/>
              </a:spcBef>
            </a:pPr>
            <a:r>
              <a:rPr lang="en-US" sz="2400" dirty="0">
                <a:solidFill>
                  <a:schemeClr val="tx1"/>
                </a:solidFill>
                <a:latin typeface="Verdana" charset="0"/>
              </a:rPr>
              <a:t>在一个数据访问中。</a:t>
            </a:r>
          </a:p>
          <a:p>
            <a:pPr lvl="1">
              <a:spcBef>
                <a:spcPct val="0"/>
              </a:spcBef>
            </a:pPr>
            <a:r>
              <a:rPr lang="en-US" sz="2000" i="1" dirty="0">
                <a:solidFill>
                  <a:srgbClr val="56127A"/>
                </a:solidFill>
                <a:latin typeface="Verdana" charset="0"/>
              </a:rPr>
              <a:t>如果</a:t>
            </a:r>
            <a:r>
              <a:rPr lang="en-US" sz="2000" dirty="0">
                <a:solidFill>
                  <a:srgbClr val="56127A"/>
                </a:solidFill>
                <a:latin typeface="Verdana" charset="0"/>
              </a:rPr>
              <a:t>数据</a:t>
            </a:r>
            <a:r>
              <a:rPr lang="en-US" sz="2000" dirty="0">
                <a:solidFill>
                  <a:srgbClr val="56127A"/>
                </a:solidFill>
                <a:latin typeface="Symbol" charset="2"/>
              </a:rPr>
              <a:t>δ</a:t>
            </a:r>
            <a:r>
              <a:rPr lang="en-US" sz="2000" dirty="0">
                <a:solidFill>
                  <a:srgbClr val="56127A"/>
                </a:solidFill>
                <a:latin typeface="Verdana" charset="0"/>
              </a:rPr>
              <a:t>快速存储</a:t>
            </a:r>
            <a:r>
              <a:rPr lang="en-US" sz="2000" dirty="0">
                <a:solidFill>
                  <a:srgbClr val="56127A"/>
                </a:solidFill>
                <a:latin typeface="Verdana" charset="0"/>
              </a:rPr>
              <a:t>低延迟访问</a:t>
            </a:r>
            <a:r>
              <a:rPr lang="en-US" sz="2000" i="1" dirty="0">
                <a:solidFill>
                  <a:srgbClr val="56127A"/>
                </a:solidFill>
                <a:latin typeface="Verdana" charset="0"/>
              </a:rPr>
              <a:t>（SRAM）。</a:t>
            </a:r>
          </a:p>
          <a:p>
            <a:pPr lvl="1">
              <a:spcBef>
                <a:spcPct val="0"/>
              </a:spcBef>
            </a:pPr>
            <a:r>
              <a:rPr lang="en-US" sz="2000" i="1" dirty="0">
                <a:solidFill>
                  <a:srgbClr val="56127A"/>
                </a:solidFill>
                <a:latin typeface="Verdana" charset="0"/>
              </a:rPr>
              <a:t>如果</a:t>
            </a:r>
            <a:r>
              <a:rPr lang="en-US" sz="2000" dirty="0">
                <a:solidFill>
                  <a:srgbClr val="56127A"/>
                </a:solidFill>
                <a:latin typeface="Verdana" charset="0"/>
              </a:rPr>
              <a:t>数据</a:t>
            </a:r>
            <a:r>
              <a:rPr lang="en-US" sz="2000" dirty="0">
                <a:solidFill>
                  <a:srgbClr val="56127A"/>
                </a:solidFill>
                <a:latin typeface="Symbol" charset="2"/>
              </a:rPr>
              <a:t>Ï</a:t>
            </a:r>
            <a:r>
              <a:rPr lang="en-US" sz="2000" dirty="0">
                <a:solidFill>
                  <a:srgbClr val="56127A"/>
                </a:solidFill>
                <a:latin typeface="Verdana" charset="0"/>
              </a:rPr>
              <a:t>快速内存</a:t>
            </a:r>
            <a:r>
              <a:rPr lang="en-US" sz="2000" dirty="0">
                <a:solidFill>
                  <a:srgbClr val="56127A"/>
                </a:solidFill>
                <a:latin typeface="Verdana" charset="0"/>
              </a:rPr>
              <a:t>长延迟访问</a:t>
            </a:r>
            <a:r>
              <a:rPr lang="en-US" sz="2000" i="1" dirty="0">
                <a:solidFill>
                  <a:srgbClr val="56127A"/>
                </a:solidFill>
                <a:latin typeface="Verdana" charset="0"/>
              </a:rPr>
              <a:t>(DRAM)</a:t>
            </a:r>
            <a:endParaRPr lang="en-US" sz="2000" i="1" dirty="0">
              <a:solidFill>
                <a:schemeClr val="tx1"/>
              </a:solidFill>
              <a:latin typeface="Verdana" charset="0"/>
            </a:endParaRPr>
          </a:p>
        </p:txBody>
      </p:sp>
      <p:sp>
        <p:nvSpPr>
          <p:cNvPr id="1426437" name="Rectangle 5"/>
          <p:cNvSpPr>
            <a:spLocks noChangeArrowheads="1"/>
          </p:cNvSpPr>
          <p:nvPr/>
        </p:nvSpPr>
        <p:spPr bwMode="auto">
          <a:xfrm>
            <a:off x="838200" y="1600200"/>
            <a:ext cx="1016000" cy="835025"/>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a:spcBef>
                <a:spcPct val="0"/>
              </a:spcBef>
            </a:pPr>
            <a:r>
              <a:rPr lang="en-US" sz="2400">
                <a:solidFill>
                  <a:schemeClr val="tx1"/>
                </a:solidFill>
                <a:latin typeface="Verdana" charset="0"/>
              </a:rPr>
              <a:t>CPU</a:t>
            </a:r>
          </a:p>
        </p:txBody>
      </p:sp>
      <p:sp>
        <p:nvSpPr>
          <p:cNvPr id="1426438" name="Rectangle 6"/>
          <p:cNvSpPr>
            <a:spLocks noChangeArrowheads="1"/>
          </p:cNvSpPr>
          <p:nvPr/>
        </p:nvSpPr>
        <p:spPr bwMode="auto">
          <a:xfrm>
            <a:off x="5943600" y="762000"/>
            <a:ext cx="2819400" cy="251460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a:solidFill>
                  <a:schemeClr val="tx1"/>
                </a:solidFill>
                <a:latin typeface="Verdana" charset="0"/>
              </a:rPr>
              <a:t>大而慢的记忆</a:t>
            </a:r>
          </a:p>
          <a:p>
            <a:pPr algn="ctr">
              <a:spcBef>
                <a:spcPct val="0"/>
              </a:spcBef>
            </a:pPr>
            <a:r>
              <a:rPr lang="en-US" sz="2400">
                <a:solidFill>
                  <a:schemeClr val="tx1"/>
                </a:solidFill>
                <a:latin typeface="Verdana" charset="0"/>
              </a:rPr>
              <a:t>(DRAM)</a:t>
            </a:r>
          </a:p>
        </p:txBody>
      </p:sp>
      <p:sp>
        <p:nvSpPr>
          <p:cNvPr id="1426439" name="Oval 7"/>
          <p:cNvSpPr>
            <a:spLocks noChangeArrowheads="1"/>
          </p:cNvSpPr>
          <p:nvPr/>
        </p:nvSpPr>
        <p:spPr bwMode="auto">
          <a:xfrm>
            <a:off x="2209800" y="1295400"/>
            <a:ext cx="355600" cy="311150"/>
          </a:xfrm>
          <a:prstGeom prst="ellipse">
            <a:avLst/>
          </a:prstGeom>
          <a:solidFill>
            <a:schemeClr val="bg1"/>
          </a:solidFill>
          <a:ln w="25400">
            <a:solidFill>
              <a:schemeClr val="accent1"/>
            </a:solidFill>
            <a:round/>
            <a:headEnd/>
            <a:tailEnd/>
          </a:ln>
          <a:effectLst/>
        </p:spPr>
        <p:txBody>
          <a:bodyPr wrap="none" lIns="90488" tIns="44450" rIns="90488" bIns="44450" anchor="ctr">
            <a:prstTxWarp prst="textNoShape">
              <a:avLst/>
            </a:prstTxWarp>
          </a:bodyPr>
          <a:lstStyle/>
          <a:p>
            <a:pPr algn="ctr">
              <a:spcBef>
                <a:spcPct val="0"/>
              </a:spcBef>
            </a:pPr>
            <a:r>
              <a:rPr lang="en-US" sz="2400">
                <a:solidFill>
                  <a:schemeClr val="tx1"/>
                </a:solidFill>
                <a:latin typeface="Verdana" charset="0"/>
              </a:rPr>
              <a:t>A</a:t>
            </a:r>
          </a:p>
        </p:txBody>
      </p:sp>
      <p:sp>
        <p:nvSpPr>
          <p:cNvPr id="1426440" name="Oval 8"/>
          <p:cNvSpPr>
            <a:spLocks noChangeArrowheads="1"/>
          </p:cNvSpPr>
          <p:nvPr/>
        </p:nvSpPr>
        <p:spPr bwMode="auto">
          <a:xfrm>
            <a:off x="5257800" y="1295400"/>
            <a:ext cx="355600" cy="311150"/>
          </a:xfrm>
          <a:prstGeom prst="ellipse">
            <a:avLst/>
          </a:prstGeom>
          <a:solidFill>
            <a:schemeClr val="bg1"/>
          </a:solidFill>
          <a:ln w="25400">
            <a:solidFill>
              <a:schemeClr val="accent1"/>
            </a:solidFill>
            <a:round/>
            <a:headEnd/>
            <a:tailEnd/>
          </a:ln>
          <a:effectLst/>
        </p:spPr>
        <p:txBody>
          <a:bodyPr wrap="none" lIns="90488" tIns="44450" rIns="90488" bIns="44450" anchor="ctr">
            <a:prstTxWarp prst="textNoShape">
              <a:avLst/>
            </a:prstTxWarp>
          </a:bodyPr>
          <a:lstStyle/>
          <a:p>
            <a:pPr algn="ctr">
              <a:spcBef>
                <a:spcPct val="0"/>
              </a:spcBef>
            </a:pPr>
            <a:r>
              <a:rPr lang="en-US" sz="2400">
                <a:solidFill>
                  <a:schemeClr val="tx1"/>
                </a:solidFill>
                <a:latin typeface="Verdana" charset="0"/>
              </a:rPr>
              <a:t>B</a:t>
            </a:r>
          </a:p>
        </p:txBody>
      </p:sp>
      <p:sp>
        <p:nvSpPr>
          <p:cNvPr id="1426441" name="Rectangle 9"/>
          <p:cNvSpPr>
            <a:spLocks noChangeArrowheads="1"/>
          </p:cNvSpPr>
          <p:nvPr/>
        </p:nvSpPr>
        <p:spPr bwMode="auto">
          <a:xfrm>
            <a:off x="1752600" y="2743200"/>
            <a:ext cx="4191000" cy="396875"/>
          </a:xfrm>
          <a:prstGeom prst="rect">
            <a:avLst/>
          </a:prstGeom>
          <a:noFill/>
          <a:ln w="25400">
            <a:noFill/>
            <a:miter lim="800000"/>
            <a:headEnd/>
            <a:tailEnd/>
          </a:ln>
          <a:effectLst/>
        </p:spPr>
        <p:txBody>
          <a:bodyPr>
            <a:prstTxWarp prst="textNoShape">
              <a:avLst/>
            </a:prstTxWarp>
            <a:spAutoFit/>
          </a:bodyPr>
          <a:lstStyle/>
          <a:p>
            <a:pPr algn="ctr">
              <a:spcBef>
                <a:spcPct val="0"/>
              </a:spcBef>
            </a:pPr>
            <a:r>
              <a:rPr lang="en-US" sz="2000" i="1">
                <a:solidFill>
                  <a:schemeClr val="tx1"/>
                </a:solidFill>
                <a:latin typeface="Verdana" charset="0"/>
              </a:rPr>
              <a:t>持有经常使用的数据</a:t>
            </a:r>
          </a:p>
        </p:txBody>
      </p:sp>
      <p:sp>
        <p:nvSpPr>
          <p:cNvPr id="1426442" name="AutoShape 10"/>
          <p:cNvSpPr>
            <a:spLocks noChangeArrowheads="1"/>
          </p:cNvSpPr>
          <p:nvPr/>
        </p:nvSpPr>
        <p:spPr bwMode="auto">
          <a:xfrm>
            <a:off x="4953000" y="1981200"/>
            <a:ext cx="990600" cy="152400"/>
          </a:xfrm>
          <a:prstGeom prst="leftRightArrow">
            <a:avLst>
              <a:gd name="adj1" fmla="val 50000"/>
              <a:gd name="adj2" fmla="val 130000"/>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26443" name="AutoShape 11"/>
          <p:cNvSpPr>
            <a:spLocks noChangeArrowheads="1"/>
          </p:cNvSpPr>
          <p:nvPr/>
        </p:nvSpPr>
        <p:spPr bwMode="auto">
          <a:xfrm>
            <a:off x="1828800" y="1600200"/>
            <a:ext cx="1143000" cy="838200"/>
          </a:xfrm>
          <a:prstGeom prst="leftRightArrow">
            <a:avLst>
              <a:gd name="adj1" fmla="val 50000"/>
              <a:gd name="adj2" fmla="val 27273"/>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024068176"/>
      </p:ext>
    </p:extLst>
  </p:cSld>
  <p:clrMapOvr>
    <a:masterClrMapping/>
  </p:clrMapOvr>
  <p:transition/>
</p:sld>
</file>

<file path=ppt/slides/slide61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AutoShape 2"/>
          <p:cNvSpPr>
            <a:spLocks noChangeArrowheads="1"/>
          </p:cNvSpPr>
          <p:nvPr/>
        </p:nvSpPr>
        <p:spPr bwMode="auto">
          <a:xfrm>
            <a:off x="6184900" y="1612900"/>
            <a:ext cx="1346200" cy="889000"/>
          </a:xfrm>
          <a:prstGeom prst="roundRect">
            <a:avLst>
              <a:gd name="adj" fmla="val 12495"/>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431555" name="AutoShape 3"/>
          <p:cNvSpPr>
            <a:spLocks noChangeArrowheads="1"/>
          </p:cNvSpPr>
          <p:nvPr/>
        </p:nvSpPr>
        <p:spPr bwMode="auto">
          <a:xfrm>
            <a:off x="1308100" y="1536700"/>
            <a:ext cx="1346200" cy="889000"/>
          </a:xfrm>
          <a:prstGeom prst="roundRect">
            <a:avLst>
              <a:gd name="adj" fmla="val 12495"/>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431556" name="Line 4"/>
          <p:cNvSpPr>
            <a:spLocks noChangeShapeType="1"/>
          </p:cNvSpPr>
          <p:nvPr/>
        </p:nvSpPr>
        <p:spPr bwMode="auto">
          <a:xfrm flipH="1">
            <a:off x="1447800" y="4419600"/>
            <a:ext cx="1066800" cy="3048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431557" name="Line 5"/>
          <p:cNvSpPr>
            <a:spLocks noChangeShapeType="1"/>
          </p:cNvSpPr>
          <p:nvPr/>
        </p:nvSpPr>
        <p:spPr bwMode="auto">
          <a:xfrm>
            <a:off x="3276600" y="3429000"/>
            <a:ext cx="228600" cy="3810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431558" name="Line 6"/>
          <p:cNvSpPr>
            <a:spLocks noChangeShapeType="1"/>
          </p:cNvSpPr>
          <p:nvPr/>
        </p:nvSpPr>
        <p:spPr bwMode="auto">
          <a:xfrm flipH="1">
            <a:off x="3962400" y="3581400"/>
            <a:ext cx="457200" cy="2286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1431559" name="Rectangle 7"/>
          <p:cNvSpPr>
            <a:spLocks noChangeArrowheads="1"/>
          </p:cNvSpPr>
          <p:nvPr/>
        </p:nvSpPr>
        <p:spPr bwMode="auto">
          <a:xfrm>
            <a:off x="3746500" y="1612900"/>
            <a:ext cx="1346200" cy="812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1431560" name="Rectangle 8"/>
          <p:cNvSpPr>
            <a:spLocks noGrp="1" noChangeArrowheads="1"/>
          </p:cNvSpPr>
          <p:nvPr>
            <p:ph type="title"/>
          </p:nvPr>
        </p:nvSpPr>
        <p:spPr>
          <a:xfrm>
            <a:off x="292100" y="152400"/>
            <a:ext cx="7162800" cy="1143000"/>
          </a:xfrm>
          <a:noFill/>
          <a:ln/>
        </p:spPr>
        <p:txBody>
          <a:bodyPr/>
          <a:lstStyle/>
          <a:p>
            <a:r>
              <a:rPr lang="en-US"/>
              <a:t>缓存内部</a:t>
            </a:r>
          </a:p>
        </p:txBody>
      </p:sp>
      <p:sp>
        <p:nvSpPr>
          <p:cNvPr id="1431561" name="Rectangle 9"/>
          <p:cNvSpPr>
            <a:spLocks noChangeArrowheads="1"/>
          </p:cNvSpPr>
          <p:nvPr/>
        </p:nvSpPr>
        <p:spPr bwMode="auto">
          <a:xfrm>
            <a:off x="3794125" y="1812925"/>
            <a:ext cx="12398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chemeClr val="tx1"/>
                </a:solidFill>
                <a:latin typeface="Verdana" charset="0"/>
              </a:rPr>
              <a:t>CACHE</a:t>
            </a:r>
          </a:p>
        </p:txBody>
      </p:sp>
      <p:sp>
        <p:nvSpPr>
          <p:cNvPr id="1431562" name="Rectangle 10"/>
          <p:cNvSpPr>
            <a:spLocks noChangeArrowheads="1"/>
          </p:cNvSpPr>
          <p:nvPr/>
        </p:nvSpPr>
        <p:spPr bwMode="auto">
          <a:xfrm>
            <a:off x="1279525" y="1782763"/>
            <a:ext cx="1500188" cy="39687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处理器 </a:t>
            </a:r>
          </a:p>
        </p:txBody>
      </p:sp>
      <p:sp>
        <p:nvSpPr>
          <p:cNvPr id="1431563" name="Rectangle 11"/>
          <p:cNvSpPr>
            <a:spLocks noChangeArrowheads="1"/>
          </p:cNvSpPr>
          <p:nvPr/>
        </p:nvSpPr>
        <p:spPr bwMode="auto">
          <a:xfrm>
            <a:off x="6308725" y="1706563"/>
            <a:ext cx="1298575" cy="70167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主要内容</a:t>
            </a:r>
          </a:p>
          <a:p>
            <a:pPr>
              <a:spcBef>
                <a:spcPct val="0"/>
              </a:spcBef>
            </a:pPr>
            <a:r>
              <a:rPr lang="en-US" sz="2000">
                <a:solidFill>
                  <a:schemeClr val="tx1"/>
                </a:solidFill>
                <a:latin typeface="Verdana" charset="0"/>
              </a:rPr>
              <a:t>记忆 </a:t>
            </a:r>
          </a:p>
        </p:txBody>
      </p:sp>
      <p:sp>
        <p:nvSpPr>
          <p:cNvPr id="1431564" name="Line 12"/>
          <p:cNvSpPr>
            <a:spLocks noChangeShapeType="1"/>
          </p:cNvSpPr>
          <p:nvPr/>
        </p:nvSpPr>
        <p:spPr bwMode="auto">
          <a:xfrm>
            <a:off x="2667000" y="1752600"/>
            <a:ext cx="10668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p>
        </p:txBody>
      </p:sp>
      <p:sp>
        <p:nvSpPr>
          <p:cNvPr id="1431565" name="Line 13"/>
          <p:cNvSpPr>
            <a:spLocks noChangeShapeType="1"/>
          </p:cNvSpPr>
          <p:nvPr/>
        </p:nvSpPr>
        <p:spPr bwMode="auto">
          <a:xfrm>
            <a:off x="2667000" y="2286000"/>
            <a:ext cx="1066800" cy="0"/>
          </a:xfrm>
          <a:prstGeom prst="line">
            <a:avLst/>
          </a:prstGeom>
          <a:noFill/>
          <a:ln w="25400">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431566" name="Line 14"/>
          <p:cNvSpPr>
            <a:spLocks noChangeShapeType="1"/>
          </p:cNvSpPr>
          <p:nvPr/>
        </p:nvSpPr>
        <p:spPr bwMode="auto">
          <a:xfrm>
            <a:off x="5105400" y="1752600"/>
            <a:ext cx="10668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p>
        </p:txBody>
      </p:sp>
      <p:sp>
        <p:nvSpPr>
          <p:cNvPr id="1431567" name="Line 15"/>
          <p:cNvSpPr>
            <a:spLocks noChangeShapeType="1"/>
          </p:cNvSpPr>
          <p:nvPr/>
        </p:nvSpPr>
        <p:spPr bwMode="auto">
          <a:xfrm>
            <a:off x="5105400" y="2286000"/>
            <a:ext cx="1066800" cy="0"/>
          </a:xfrm>
          <a:prstGeom prst="line">
            <a:avLst/>
          </a:prstGeom>
          <a:noFill/>
          <a:ln w="25400">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431568" name="Rectangle 16"/>
          <p:cNvSpPr>
            <a:spLocks noChangeArrowheads="1"/>
          </p:cNvSpPr>
          <p:nvPr/>
        </p:nvSpPr>
        <p:spPr bwMode="auto">
          <a:xfrm>
            <a:off x="2727325" y="1370013"/>
            <a:ext cx="995363"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地址</a:t>
            </a:r>
          </a:p>
        </p:txBody>
      </p:sp>
      <p:sp>
        <p:nvSpPr>
          <p:cNvPr id="1431569" name="Rectangle 17"/>
          <p:cNvSpPr>
            <a:spLocks noChangeArrowheads="1"/>
          </p:cNvSpPr>
          <p:nvPr/>
        </p:nvSpPr>
        <p:spPr bwMode="auto">
          <a:xfrm>
            <a:off x="5089525" y="1370013"/>
            <a:ext cx="995363"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地址</a:t>
            </a:r>
          </a:p>
        </p:txBody>
      </p:sp>
      <p:sp>
        <p:nvSpPr>
          <p:cNvPr id="1431570" name="Rectangle 18"/>
          <p:cNvSpPr>
            <a:spLocks noChangeArrowheads="1"/>
          </p:cNvSpPr>
          <p:nvPr/>
        </p:nvSpPr>
        <p:spPr bwMode="auto">
          <a:xfrm>
            <a:off x="5318125" y="2284413"/>
            <a:ext cx="665163"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数据</a:t>
            </a:r>
          </a:p>
        </p:txBody>
      </p:sp>
      <p:sp>
        <p:nvSpPr>
          <p:cNvPr id="1431571" name="Rectangle 19"/>
          <p:cNvSpPr>
            <a:spLocks noChangeArrowheads="1"/>
          </p:cNvSpPr>
          <p:nvPr/>
        </p:nvSpPr>
        <p:spPr bwMode="auto">
          <a:xfrm>
            <a:off x="2879725" y="2284413"/>
            <a:ext cx="665163"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数据</a:t>
            </a:r>
          </a:p>
        </p:txBody>
      </p:sp>
      <p:sp>
        <p:nvSpPr>
          <p:cNvPr id="1431572" name="Rectangle 20"/>
          <p:cNvSpPr>
            <a:spLocks noChangeArrowheads="1"/>
          </p:cNvSpPr>
          <p:nvPr/>
        </p:nvSpPr>
        <p:spPr bwMode="auto">
          <a:xfrm>
            <a:off x="2298700" y="3822700"/>
            <a:ext cx="4165600" cy="2260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431573" name="Line 21"/>
          <p:cNvSpPr>
            <a:spLocks noChangeShapeType="1"/>
          </p:cNvSpPr>
          <p:nvPr/>
        </p:nvSpPr>
        <p:spPr bwMode="auto">
          <a:xfrm>
            <a:off x="2286000" y="4191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4" name="Line 22"/>
          <p:cNvSpPr>
            <a:spLocks noChangeShapeType="1"/>
          </p:cNvSpPr>
          <p:nvPr/>
        </p:nvSpPr>
        <p:spPr bwMode="auto">
          <a:xfrm>
            <a:off x="2286000" y="4572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5" name="Line 23"/>
          <p:cNvSpPr>
            <a:spLocks noChangeShapeType="1"/>
          </p:cNvSpPr>
          <p:nvPr/>
        </p:nvSpPr>
        <p:spPr bwMode="auto">
          <a:xfrm>
            <a:off x="2286000" y="4953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6" name="Line 24"/>
          <p:cNvSpPr>
            <a:spLocks noChangeShapeType="1"/>
          </p:cNvSpPr>
          <p:nvPr/>
        </p:nvSpPr>
        <p:spPr bwMode="auto">
          <a:xfrm>
            <a:off x="2286000" y="5334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7" name="Line 25"/>
          <p:cNvSpPr>
            <a:spLocks noChangeShapeType="1"/>
          </p:cNvSpPr>
          <p:nvPr/>
        </p:nvSpPr>
        <p:spPr bwMode="auto">
          <a:xfrm>
            <a:off x="2286000" y="5715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8" name="Line 26"/>
          <p:cNvSpPr>
            <a:spLocks noChangeShapeType="1"/>
          </p:cNvSpPr>
          <p:nvPr/>
        </p:nvSpPr>
        <p:spPr bwMode="auto">
          <a:xfrm>
            <a:off x="50292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79" name="Line 27"/>
          <p:cNvSpPr>
            <a:spLocks noChangeShapeType="1"/>
          </p:cNvSpPr>
          <p:nvPr/>
        </p:nvSpPr>
        <p:spPr bwMode="auto">
          <a:xfrm>
            <a:off x="3200400" y="3810000"/>
            <a:ext cx="0" cy="22860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0" name="Line 28"/>
          <p:cNvSpPr>
            <a:spLocks noChangeShapeType="1"/>
          </p:cNvSpPr>
          <p:nvPr/>
        </p:nvSpPr>
        <p:spPr bwMode="auto">
          <a:xfrm>
            <a:off x="36576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1" name="Line 29"/>
          <p:cNvSpPr>
            <a:spLocks noChangeShapeType="1"/>
          </p:cNvSpPr>
          <p:nvPr/>
        </p:nvSpPr>
        <p:spPr bwMode="auto">
          <a:xfrm>
            <a:off x="41148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2" name="Line 30"/>
          <p:cNvSpPr>
            <a:spLocks noChangeShapeType="1"/>
          </p:cNvSpPr>
          <p:nvPr/>
        </p:nvSpPr>
        <p:spPr bwMode="auto">
          <a:xfrm>
            <a:off x="45720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3" name="Line 31"/>
          <p:cNvSpPr>
            <a:spLocks noChangeShapeType="1"/>
          </p:cNvSpPr>
          <p:nvPr/>
        </p:nvSpPr>
        <p:spPr bwMode="auto">
          <a:xfrm>
            <a:off x="60198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4" name="Line 32"/>
          <p:cNvSpPr>
            <a:spLocks noChangeShapeType="1"/>
          </p:cNvSpPr>
          <p:nvPr/>
        </p:nvSpPr>
        <p:spPr bwMode="auto">
          <a:xfrm>
            <a:off x="6019800" y="4191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5" name="Line 33"/>
          <p:cNvSpPr>
            <a:spLocks noChangeShapeType="1"/>
          </p:cNvSpPr>
          <p:nvPr/>
        </p:nvSpPr>
        <p:spPr bwMode="auto">
          <a:xfrm>
            <a:off x="6019800" y="4572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6" name="Line 34"/>
          <p:cNvSpPr>
            <a:spLocks noChangeShapeType="1"/>
          </p:cNvSpPr>
          <p:nvPr/>
        </p:nvSpPr>
        <p:spPr bwMode="auto">
          <a:xfrm>
            <a:off x="6019800" y="4953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7" name="Line 35"/>
          <p:cNvSpPr>
            <a:spLocks noChangeShapeType="1"/>
          </p:cNvSpPr>
          <p:nvPr/>
        </p:nvSpPr>
        <p:spPr bwMode="auto">
          <a:xfrm>
            <a:off x="6019800" y="5334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8" name="Line 36"/>
          <p:cNvSpPr>
            <a:spLocks noChangeShapeType="1"/>
          </p:cNvSpPr>
          <p:nvPr/>
        </p:nvSpPr>
        <p:spPr bwMode="auto">
          <a:xfrm>
            <a:off x="6019800" y="5715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431589" name="Line 37"/>
          <p:cNvSpPr>
            <a:spLocks noChangeShapeType="1"/>
          </p:cNvSpPr>
          <p:nvPr/>
        </p:nvSpPr>
        <p:spPr bwMode="auto">
          <a:xfrm>
            <a:off x="5181600" y="4038600"/>
            <a:ext cx="609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a:p>
        </p:txBody>
      </p:sp>
      <p:sp>
        <p:nvSpPr>
          <p:cNvPr id="1431590" name="Line 38"/>
          <p:cNvSpPr>
            <a:spLocks noChangeShapeType="1"/>
          </p:cNvSpPr>
          <p:nvPr/>
        </p:nvSpPr>
        <p:spPr bwMode="auto">
          <a:xfrm>
            <a:off x="5181600" y="4343400"/>
            <a:ext cx="609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a:p>
        </p:txBody>
      </p:sp>
      <p:sp>
        <p:nvSpPr>
          <p:cNvPr id="1431591" name="Line 39"/>
          <p:cNvSpPr>
            <a:spLocks noChangeShapeType="1"/>
          </p:cNvSpPr>
          <p:nvPr/>
        </p:nvSpPr>
        <p:spPr bwMode="auto">
          <a:xfrm>
            <a:off x="5181600" y="5943600"/>
            <a:ext cx="609600" cy="0"/>
          </a:xfrm>
          <a:prstGeom prst="line">
            <a:avLst/>
          </a:prstGeom>
          <a:noFill/>
          <a:ln w="12700">
            <a:solidFill>
              <a:schemeClr val="accent1"/>
            </a:solidFill>
            <a:prstDash val="dash"/>
            <a:round/>
            <a:headEnd type="none" w="sm" len="sm"/>
            <a:tailEnd type="none" w="sm" len="sm"/>
          </a:ln>
          <a:effectLst/>
        </p:spPr>
        <p:txBody>
          <a:bodyPr wrap="none" anchor="ctr">
            <a:prstTxWarp prst="textNoShape">
              <a:avLst/>
            </a:prstTxWarp>
          </a:bodyPr>
          <a:lstStyle/>
          <a:p>
            <a:endParaRPr lang="en-US"/>
          </a:p>
        </p:txBody>
      </p:sp>
      <p:sp>
        <p:nvSpPr>
          <p:cNvPr id="1431592" name="Oval 40"/>
          <p:cNvSpPr>
            <a:spLocks noChangeArrowheads="1"/>
          </p:cNvSpPr>
          <p:nvPr/>
        </p:nvSpPr>
        <p:spPr bwMode="auto">
          <a:xfrm>
            <a:off x="2824163" y="5503863"/>
            <a:ext cx="4025900" cy="749300"/>
          </a:xfrm>
          <a:prstGeom prst="ellipse">
            <a:avLst/>
          </a:prstGeom>
          <a:noFill/>
          <a:ln w="12700">
            <a:solidFill>
              <a:schemeClr val="hlink"/>
            </a:solidFill>
            <a:round/>
            <a:headEnd/>
            <a:tailEnd/>
          </a:ln>
          <a:effectLst/>
        </p:spPr>
        <p:txBody>
          <a:bodyPr wrap="none" anchor="ctr">
            <a:prstTxWarp prst="textNoShape">
              <a:avLst/>
            </a:prstTxWarp>
          </a:bodyPr>
          <a:lstStyle/>
          <a:p>
            <a:endParaRPr lang="en-US"/>
          </a:p>
        </p:txBody>
      </p:sp>
      <p:sp>
        <p:nvSpPr>
          <p:cNvPr id="1431593" name="Rectangle 41"/>
          <p:cNvSpPr>
            <a:spLocks noChangeArrowheads="1"/>
          </p:cNvSpPr>
          <p:nvPr/>
        </p:nvSpPr>
        <p:spPr bwMode="auto">
          <a:xfrm>
            <a:off x="669925" y="4678363"/>
            <a:ext cx="1377950" cy="70167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  地址</a:t>
            </a:r>
          </a:p>
          <a:p>
            <a:pPr>
              <a:spcBef>
                <a:spcPct val="0"/>
              </a:spcBef>
            </a:pPr>
            <a:r>
              <a:rPr lang="en-US" sz="2000">
                <a:solidFill>
                  <a:schemeClr val="tx1"/>
                </a:solidFill>
                <a:latin typeface="Verdana" charset="0"/>
              </a:rPr>
              <a:t>     标签</a:t>
            </a:r>
          </a:p>
        </p:txBody>
      </p:sp>
      <p:sp>
        <p:nvSpPr>
          <p:cNvPr id="1431594" name="Line 42"/>
          <p:cNvSpPr>
            <a:spLocks noChangeShapeType="1"/>
          </p:cNvSpPr>
          <p:nvPr/>
        </p:nvSpPr>
        <p:spPr bwMode="auto">
          <a:xfrm flipH="1">
            <a:off x="2286000" y="2438400"/>
            <a:ext cx="1447800" cy="1371600"/>
          </a:xfrm>
          <a:prstGeom prst="line">
            <a:avLst/>
          </a:prstGeom>
          <a:noFill/>
          <a:ln w="12700">
            <a:solidFill>
              <a:schemeClr val="accent1"/>
            </a:solidFill>
            <a:prstDash val="sysDot"/>
            <a:round/>
            <a:headEnd type="none" w="sm" len="sm"/>
            <a:tailEnd type="none" w="sm" len="sm"/>
          </a:ln>
          <a:effectLst/>
        </p:spPr>
        <p:txBody>
          <a:bodyPr wrap="none" anchor="ctr">
            <a:prstTxWarp prst="textNoShape">
              <a:avLst/>
            </a:prstTxWarp>
          </a:bodyPr>
          <a:lstStyle/>
          <a:p>
            <a:endParaRPr lang="en-US"/>
          </a:p>
        </p:txBody>
      </p:sp>
      <p:sp>
        <p:nvSpPr>
          <p:cNvPr id="1431595" name="Line 43"/>
          <p:cNvSpPr>
            <a:spLocks noChangeShapeType="1"/>
          </p:cNvSpPr>
          <p:nvPr/>
        </p:nvSpPr>
        <p:spPr bwMode="auto">
          <a:xfrm>
            <a:off x="5105400" y="2438400"/>
            <a:ext cx="1371600" cy="1371600"/>
          </a:xfrm>
          <a:prstGeom prst="line">
            <a:avLst/>
          </a:prstGeom>
          <a:noFill/>
          <a:ln w="12700">
            <a:solidFill>
              <a:schemeClr val="accent1"/>
            </a:solidFill>
            <a:prstDash val="sysDot"/>
            <a:round/>
            <a:headEnd type="none" w="sm" len="sm"/>
            <a:tailEnd type="none" w="sm" len="sm"/>
          </a:ln>
          <a:effectLst/>
        </p:spPr>
        <p:txBody>
          <a:bodyPr wrap="none" anchor="ctr">
            <a:prstTxWarp prst="textNoShape">
              <a:avLst/>
            </a:prstTxWarp>
          </a:bodyPr>
          <a:lstStyle/>
          <a:p>
            <a:endParaRPr lang="en-US"/>
          </a:p>
        </p:txBody>
      </p:sp>
      <p:sp>
        <p:nvSpPr>
          <p:cNvPr id="1431596" name="Rectangle 44"/>
          <p:cNvSpPr>
            <a:spLocks noChangeArrowheads="1"/>
          </p:cNvSpPr>
          <p:nvPr/>
        </p:nvSpPr>
        <p:spPr bwMode="auto">
          <a:xfrm>
            <a:off x="6842125" y="5745163"/>
            <a:ext cx="1555750" cy="39687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数据块</a:t>
            </a:r>
          </a:p>
        </p:txBody>
      </p:sp>
      <p:sp>
        <p:nvSpPr>
          <p:cNvPr id="1431597" name="Rectangle 45"/>
          <p:cNvSpPr>
            <a:spLocks noChangeArrowheads="1"/>
          </p:cNvSpPr>
          <p:nvPr/>
        </p:nvSpPr>
        <p:spPr bwMode="auto">
          <a:xfrm>
            <a:off x="3184525" y="3819525"/>
            <a:ext cx="544513" cy="349250"/>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chemeClr val="tx1"/>
                </a:solidFill>
                <a:latin typeface="Verdana" charset="0"/>
              </a:rPr>
              <a:t>数据</a:t>
            </a:r>
          </a:p>
          <a:p>
            <a:pPr>
              <a:lnSpc>
                <a:spcPct val="70000"/>
              </a:lnSpc>
              <a:spcBef>
                <a:spcPct val="0"/>
              </a:spcBef>
            </a:pPr>
            <a:r>
              <a:rPr lang="en-US" sz="1200">
                <a:solidFill>
                  <a:schemeClr val="tx1"/>
                </a:solidFill>
                <a:latin typeface="Verdana" charset="0"/>
              </a:rPr>
              <a:t>字节</a:t>
            </a:r>
          </a:p>
        </p:txBody>
      </p:sp>
      <p:sp>
        <p:nvSpPr>
          <p:cNvPr id="1431598" name="Rectangle 46"/>
          <p:cNvSpPr>
            <a:spLocks noChangeArrowheads="1"/>
          </p:cNvSpPr>
          <p:nvPr/>
        </p:nvSpPr>
        <p:spPr bwMode="auto">
          <a:xfrm>
            <a:off x="3641725" y="3819525"/>
            <a:ext cx="544513" cy="349250"/>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chemeClr val="tx1"/>
                </a:solidFill>
                <a:latin typeface="Verdana" charset="0"/>
              </a:rPr>
              <a:t>数据</a:t>
            </a:r>
          </a:p>
          <a:p>
            <a:pPr>
              <a:lnSpc>
                <a:spcPct val="70000"/>
              </a:lnSpc>
              <a:spcBef>
                <a:spcPct val="0"/>
              </a:spcBef>
            </a:pPr>
            <a:r>
              <a:rPr lang="en-US" sz="1200">
                <a:solidFill>
                  <a:schemeClr val="tx1"/>
                </a:solidFill>
                <a:latin typeface="Verdana" charset="0"/>
              </a:rPr>
              <a:t>字节</a:t>
            </a:r>
          </a:p>
        </p:txBody>
      </p:sp>
      <p:sp>
        <p:nvSpPr>
          <p:cNvPr id="1431599" name="Rectangle 47"/>
          <p:cNvSpPr>
            <a:spLocks noChangeArrowheads="1"/>
          </p:cNvSpPr>
          <p:nvPr/>
        </p:nvSpPr>
        <p:spPr bwMode="auto">
          <a:xfrm>
            <a:off x="3184525" y="4200525"/>
            <a:ext cx="544513" cy="349250"/>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chemeClr val="tx1"/>
                </a:solidFill>
                <a:latin typeface="Verdana" charset="0"/>
              </a:rPr>
              <a:t>数据</a:t>
            </a:r>
          </a:p>
          <a:p>
            <a:pPr>
              <a:lnSpc>
                <a:spcPct val="70000"/>
              </a:lnSpc>
              <a:spcBef>
                <a:spcPct val="0"/>
              </a:spcBef>
            </a:pPr>
            <a:r>
              <a:rPr lang="en-US" sz="1200">
                <a:solidFill>
                  <a:schemeClr val="tx1"/>
                </a:solidFill>
                <a:latin typeface="Verdana" charset="0"/>
              </a:rPr>
              <a:t>字节</a:t>
            </a:r>
          </a:p>
        </p:txBody>
      </p:sp>
      <p:sp>
        <p:nvSpPr>
          <p:cNvPr id="1431600" name="Rectangle 48"/>
          <p:cNvSpPr>
            <a:spLocks noChangeArrowheads="1"/>
          </p:cNvSpPr>
          <p:nvPr/>
        </p:nvSpPr>
        <p:spPr bwMode="auto">
          <a:xfrm>
            <a:off x="7223125" y="3840163"/>
            <a:ext cx="708025" cy="39687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线路</a:t>
            </a:r>
          </a:p>
        </p:txBody>
      </p:sp>
      <p:sp>
        <p:nvSpPr>
          <p:cNvPr id="1431601" name="Rectangle 49"/>
          <p:cNvSpPr>
            <a:spLocks noChangeArrowheads="1"/>
          </p:cNvSpPr>
          <p:nvPr/>
        </p:nvSpPr>
        <p:spPr bwMode="auto">
          <a:xfrm>
            <a:off x="2498725" y="3884613"/>
            <a:ext cx="5715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100</a:t>
            </a:r>
          </a:p>
        </p:txBody>
      </p:sp>
      <p:sp>
        <p:nvSpPr>
          <p:cNvPr id="1431602" name="Rectangle 50"/>
          <p:cNvSpPr>
            <a:spLocks noChangeArrowheads="1"/>
          </p:cNvSpPr>
          <p:nvPr/>
        </p:nvSpPr>
        <p:spPr bwMode="auto">
          <a:xfrm>
            <a:off x="2498725" y="4265613"/>
            <a:ext cx="5715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304</a:t>
            </a:r>
          </a:p>
        </p:txBody>
      </p:sp>
      <p:sp>
        <p:nvSpPr>
          <p:cNvPr id="1431603" name="Rectangle 51"/>
          <p:cNvSpPr>
            <a:spLocks noChangeArrowheads="1"/>
          </p:cNvSpPr>
          <p:nvPr/>
        </p:nvSpPr>
        <p:spPr bwMode="auto">
          <a:xfrm>
            <a:off x="2438400" y="4648200"/>
            <a:ext cx="701675"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6848</a:t>
            </a:r>
          </a:p>
        </p:txBody>
      </p:sp>
      <p:sp>
        <p:nvSpPr>
          <p:cNvPr id="1431604" name="Line 52"/>
          <p:cNvSpPr>
            <a:spLocks noChangeShapeType="1"/>
          </p:cNvSpPr>
          <p:nvPr/>
        </p:nvSpPr>
        <p:spPr bwMode="auto">
          <a:xfrm flipH="1">
            <a:off x="6705600" y="4038600"/>
            <a:ext cx="533400" cy="0"/>
          </a:xfrm>
          <a:prstGeom prst="line">
            <a:avLst/>
          </a:prstGeom>
          <a:noFill/>
          <a:ln w="25400">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431605" name="Arc 53"/>
          <p:cNvSpPr>
            <a:spLocks/>
          </p:cNvSpPr>
          <p:nvPr/>
        </p:nvSpPr>
        <p:spPr bwMode="auto">
          <a:xfrm>
            <a:off x="6553200" y="3810000"/>
            <a:ext cx="153988" cy="381000"/>
          </a:xfrm>
          <a:custGeom>
            <a:avLst/>
            <a:gdLst>
              <a:gd name="G0" fmla="+- 224 0 0"/>
              <a:gd name="G1" fmla="+- 21600 0 0"/>
              <a:gd name="G2" fmla="+- 21600 0 0"/>
              <a:gd name="T0" fmla="*/ 0 w 21824"/>
              <a:gd name="T1" fmla="*/ 1 h 43103"/>
              <a:gd name="T2" fmla="*/ 2265 w 21824"/>
              <a:gd name="T3" fmla="*/ 43103 h 43103"/>
              <a:gd name="T4" fmla="*/ 224 w 21824"/>
              <a:gd name="T5" fmla="*/ 21600 h 43103"/>
            </a:gdLst>
            <a:ahLst/>
            <a:cxnLst>
              <a:cxn ang="0">
                <a:pos x="T0" y="T1"/>
              </a:cxn>
              <a:cxn ang="0">
                <a:pos x="T2" y="T3"/>
              </a:cxn>
              <a:cxn ang="0">
                <a:pos x="T4" y="T5"/>
              </a:cxn>
            </a:cxnLst>
            <a:rect l="0" t="0" r="r" b="b"/>
            <a:pathLst>
              <a:path w="21824" h="43103" fill="none" extrusionOk="0">
                <a:moveTo>
                  <a:pt x="0" y="1"/>
                </a:moveTo>
                <a:cubicBezTo>
                  <a:pt x="74" y="0"/>
                  <a:pt x="149" y="-1"/>
                  <a:pt x="224" y="-1"/>
                </a:cubicBezTo>
                <a:cubicBezTo>
                  <a:pt x="12153" y="0"/>
                  <a:pt x="21824" y="9670"/>
                  <a:pt x="21824" y="21600"/>
                </a:cubicBezTo>
                <a:cubicBezTo>
                  <a:pt x="21824" y="32738"/>
                  <a:pt x="13353" y="42050"/>
                  <a:pt x="2265" y="43103"/>
                </a:cubicBezTo>
              </a:path>
              <a:path w="21824" h="43103" stroke="0" extrusionOk="0">
                <a:moveTo>
                  <a:pt x="0" y="1"/>
                </a:moveTo>
                <a:cubicBezTo>
                  <a:pt x="74" y="0"/>
                  <a:pt x="149" y="-1"/>
                  <a:pt x="224" y="-1"/>
                </a:cubicBezTo>
                <a:cubicBezTo>
                  <a:pt x="12153" y="0"/>
                  <a:pt x="21824" y="9670"/>
                  <a:pt x="21824" y="21600"/>
                </a:cubicBezTo>
                <a:cubicBezTo>
                  <a:pt x="21824" y="32738"/>
                  <a:pt x="13353" y="42050"/>
                  <a:pt x="2265" y="43103"/>
                </a:cubicBezTo>
                <a:lnTo>
                  <a:pt x="224" y="21600"/>
                </a:lnTo>
                <a:close/>
              </a:path>
            </a:pathLst>
          </a:custGeom>
          <a:noFill/>
          <a:ln w="12700" cap="rnd">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431606" name="Rectangle 54"/>
          <p:cNvSpPr>
            <a:spLocks noChangeArrowheads="1"/>
          </p:cNvSpPr>
          <p:nvPr/>
        </p:nvSpPr>
        <p:spPr bwMode="auto">
          <a:xfrm>
            <a:off x="1752600" y="2819400"/>
            <a:ext cx="1666875" cy="835025"/>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a:solidFill>
                  <a:schemeClr val="tx1"/>
                </a:solidFill>
                <a:latin typeface="Verdana" charset="0"/>
              </a:rPr>
              <a:t>复制主</a:t>
            </a:r>
          </a:p>
          <a:p>
            <a:pPr>
              <a:lnSpc>
                <a:spcPct val="90000"/>
              </a:lnSpc>
              <a:spcBef>
                <a:spcPct val="0"/>
              </a:spcBef>
            </a:pPr>
            <a:r>
              <a:rPr lang="en-US" sz="1800">
                <a:solidFill>
                  <a:schemeClr val="tx1"/>
                </a:solidFill>
                <a:latin typeface="Verdana" charset="0"/>
              </a:rPr>
              <a:t>记忆</a:t>
            </a:r>
          </a:p>
          <a:p>
            <a:pPr>
              <a:lnSpc>
                <a:spcPct val="90000"/>
              </a:lnSpc>
              <a:spcBef>
                <a:spcPct val="0"/>
              </a:spcBef>
            </a:pPr>
            <a:r>
              <a:rPr lang="en-US" sz="1800">
                <a:solidFill>
                  <a:schemeClr val="tx1"/>
                </a:solidFill>
                <a:latin typeface="Verdana" charset="0"/>
              </a:rPr>
              <a:t>地点 100</a:t>
            </a:r>
          </a:p>
        </p:txBody>
      </p:sp>
      <p:sp>
        <p:nvSpPr>
          <p:cNvPr id="1431607" name="Rectangle 55"/>
          <p:cNvSpPr>
            <a:spLocks noChangeArrowheads="1"/>
          </p:cNvSpPr>
          <p:nvPr/>
        </p:nvSpPr>
        <p:spPr bwMode="auto">
          <a:xfrm>
            <a:off x="4343400" y="2819400"/>
            <a:ext cx="1666875" cy="835025"/>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a:solidFill>
                  <a:schemeClr val="tx1"/>
                </a:solidFill>
                <a:latin typeface="Verdana" charset="0"/>
              </a:rPr>
              <a:t>复制主</a:t>
            </a:r>
          </a:p>
          <a:p>
            <a:pPr>
              <a:lnSpc>
                <a:spcPct val="90000"/>
              </a:lnSpc>
              <a:spcBef>
                <a:spcPct val="0"/>
              </a:spcBef>
            </a:pPr>
            <a:r>
              <a:rPr lang="en-US" sz="1800">
                <a:solidFill>
                  <a:schemeClr val="tx1"/>
                </a:solidFill>
                <a:latin typeface="Verdana" charset="0"/>
              </a:rPr>
              <a:t>记忆</a:t>
            </a:r>
          </a:p>
          <a:p>
            <a:pPr>
              <a:lnSpc>
                <a:spcPct val="90000"/>
              </a:lnSpc>
              <a:spcBef>
                <a:spcPct val="0"/>
              </a:spcBef>
            </a:pPr>
            <a:r>
              <a:rPr lang="en-US" sz="1800">
                <a:solidFill>
                  <a:schemeClr val="tx1"/>
                </a:solidFill>
                <a:latin typeface="Verdana" charset="0"/>
              </a:rPr>
              <a:t>地点 101</a:t>
            </a:r>
          </a:p>
        </p:txBody>
      </p:sp>
      <p:sp>
        <p:nvSpPr>
          <p:cNvPr id="1431608" name="Rectangle 56"/>
          <p:cNvSpPr>
            <a:spLocks noChangeArrowheads="1"/>
          </p:cNvSpPr>
          <p:nvPr/>
        </p:nvSpPr>
        <p:spPr bwMode="auto">
          <a:xfrm>
            <a:off x="2438400" y="4994275"/>
            <a:ext cx="6429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chemeClr val="tx1"/>
                </a:solidFill>
                <a:latin typeface="Verdana" charset="0"/>
              </a:rPr>
              <a:t> 416</a:t>
            </a:r>
          </a:p>
        </p:txBody>
      </p:sp>
    </p:spTree>
    <p:extLst>
      <p:ext uri="{BB962C8B-B14F-4D97-AF65-F5344CB8AC3E}">
        <p14:creationId xmlns:p14="http://schemas.microsoft.com/office/powerpoint/2010/main" val="3287909315"/>
      </p:ext>
    </p:extLst>
  </p:cSld>
  <p:clrMapOvr>
    <a:masterClrMapping/>
  </p:clrMapOvr>
</p:sld>
</file>

<file path=ppt/slides/slide7191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noFill/>
          <a:ln/>
        </p:spPr>
        <p:txBody>
          <a:bodyPr/>
          <a:lstStyle/>
          <a:p>
            <a:r>
              <a:rPr lang="en-US" dirty="0"/>
              <a:t>缓存读取</a:t>
            </a:r>
          </a:p>
        </p:txBody>
      </p:sp>
      <p:sp>
        <p:nvSpPr>
          <p:cNvPr id="1433603" name="Rectangle 3"/>
          <p:cNvSpPr>
            <a:spLocks noGrp="1" noChangeArrowheads="1"/>
          </p:cNvSpPr>
          <p:nvPr>
            <p:ph type="body" idx="1"/>
          </p:nvPr>
        </p:nvSpPr>
        <p:spPr>
          <a:xfrm>
            <a:off x="762000" y="1447800"/>
            <a:ext cx="7772400" cy="719138"/>
          </a:xfrm>
          <a:noFill/>
          <a:ln/>
        </p:spPr>
        <p:txBody>
          <a:bodyPr/>
          <a:lstStyle/>
          <a:p>
            <a:pPr marL="342900" indent="-342900">
              <a:buFontTx/>
              <a:buNone/>
            </a:pPr>
            <a:r>
              <a:rPr lang="en-US" sz="1800"/>
              <a:t>   看一下处理器地址，搜索缓存标签以找到匹配。  然后，要么</a:t>
            </a:r>
          </a:p>
        </p:txBody>
      </p:sp>
      <p:grpSp>
        <p:nvGrpSpPr>
          <p:cNvPr id="2" name="Group 4"/>
          <p:cNvGrpSpPr>
            <a:grpSpLocks/>
          </p:cNvGrpSpPr>
          <p:nvPr/>
        </p:nvGrpSpPr>
        <p:grpSpPr bwMode="auto">
          <a:xfrm>
            <a:off x="1203325" y="2209800"/>
            <a:ext cx="2911475" cy="2484438"/>
            <a:chOff x="758" y="1392"/>
            <a:chExt cx="1834" cy="1565"/>
          </a:xfrm>
        </p:grpSpPr>
        <p:sp>
          <p:nvSpPr>
            <p:cNvPr id="1433605" name="Line 5"/>
            <p:cNvSpPr>
              <a:spLocks noChangeShapeType="1"/>
            </p:cNvSpPr>
            <p:nvPr/>
          </p:nvSpPr>
          <p:spPr bwMode="auto">
            <a:xfrm flipH="1">
              <a:off x="1536" y="1392"/>
              <a:ext cx="1056" cy="816"/>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p>
          </p:txBody>
        </p:sp>
        <p:sp>
          <p:nvSpPr>
            <p:cNvPr id="1433606" name="Rectangle 6"/>
            <p:cNvSpPr>
              <a:spLocks noChangeArrowheads="1"/>
            </p:cNvSpPr>
            <p:nvPr/>
          </p:nvSpPr>
          <p:spPr bwMode="auto">
            <a:xfrm>
              <a:off x="854" y="1459"/>
              <a:ext cx="1324"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在缓存中发现</a:t>
              </a:r>
            </a:p>
            <a:p>
              <a:pPr>
                <a:spcBef>
                  <a:spcPct val="0"/>
                </a:spcBef>
              </a:pPr>
              <a:r>
                <a:rPr lang="en-US" sz="2000">
                  <a:solidFill>
                    <a:schemeClr val="tx1"/>
                  </a:solidFill>
                  <a:latin typeface="Verdana" charset="0"/>
                </a:rPr>
                <a:t>a.k.a. HIT</a:t>
              </a:r>
              <a:endParaRPr lang="en-US" sz="2000" u="sng">
                <a:solidFill>
                  <a:schemeClr val="tx1"/>
                </a:solidFill>
                <a:latin typeface="Verdana" charset="0"/>
              </a:endParaRPr>
            </a:p>
          </p:txBody>
        </p:sp>
        <p:sp>
          <p:nvSpPr>
            <p:cNvPr id="1433607" name="Rectangle 7"/>
            <p:cNvSpPr>
              <a:spLocks noChangeArrowheads="1"/>
            </p:cNvSpPr>
            <p:nvPr/>
          </p:nvSpPr>
          <p:spPr bwMode="auto">
            <a:xfrm>
              <a:off x="758" y="2323"/>
              <a:ext cx="1114" cy="634"/>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返回副本</a:t>
              </a:r>
            </a:p>
            <a:p>
              <a:pPr>
                <a:spcBef>
                  <a:spcPct val="0"/>
                </a:spcBef>
              </a:pPr>
              <a:r>
                <a:rPr lang="en-US" sz="2000">
                  <a:solidFill>
                    <a:schemeClr val="tx1"/>
                  </a:solidFill>
                  <a:latin typeface="Verdana" charset="0"/>
                </a:rPr>
                <a:t>的数据来自</a:t>
              </a:r>
            </a:p>
            <a:p>
              <a:pPr>
                <a:spcBef>
                  <a:spcPct val="0"/>
                </a:spcBef>
              </a:pPr>
              <a:r>
                <a:rPr lang="en-US" sz="2000">
                  <a:solidFill>
                    <a:schemeClr val="tx1"/>
                  </a:solidFill>
                  <a:latin typeface="Verdana" charset="0"/>
                </a:rPr>
                <a:t>缓存</a:t>
              </a:r>
            </a:p>
          </p:txBody>
        </p:sp>
      </p:grpSp>
      <p:grpSp>
        <p:nvGrpSpPr>
          <p:cNvPr id="3" name="Group 8"/>
          <p:cNvGrpSpPr>
            <a:grpSpLocks/>
          </p:cNvGrpSpPr>
          <p:nvPr/>
        </p:nvGrpSpPr>
        <p:grpSpPr bwMode="auto">
          <a:xfrm>
            <a:off x="4267202" y="2209800"/>
            <a:ext cx="4394204" cy="4340226"/>
            <a:chOff x="2688" y="1392"/>
            <a:chExt cx="2768" cy="2734"/>
          </a:xfrm>
        </p:grpSpPr>
        <p:sp>
          <p:nvSpPr>
            <p:cNvPr id="1433609" name="Line 9"/>
            <p:cNvSpPr>
              <a:spLocks noChangeShapeType="1"/>
            </p:cNvSpPr>
            <p:nvPr/>
          </p:nvSpPr>
          <p:spPr bwMode="auto">
            <a:xfrm>
              <a:off x="2688" y="1392"/>
              <a:ext cx="1056" cy="816"/>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p>
          </p:txBody>
        </p:sp>
        <p:sp>
          <p:nvSpPr>
            <p:cNvPr id="1433610" name="Rectangle 10"/>
            <p:cNvSpPr>
              <a:spLocks noChangeArrowheads="1"/>
            </p:cNvSpPr>
            <p:nvPr/>
          </p:nvSpPr>
          <p:spPr bwMode="auto">
            <a:xfrm>
              <a:off x="3302" y="1459"/>
              <a:ext cx="1113"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chemeClr val="tx1"/>
                  </a:solidFill>
                  <a:latin typeface="Verdana" charset="0"/>
                </a:rPr>
                <a:t>不在缓存中</a:t>
              </a:r>
            </a:p>
            <a:p>
              <a:pPr>
                <a:spcBef>
                  <a:spcPct val="0"/>
                </a:spcBef>
              </a:pPr>
              <a:r>
                <a:rPr lang="en-US" sz="2000">
                  <a:solidFill>
                    <a:schemeClr val="tx1"/>
                  </a:solidFill>
                  <a:latin typeface="Verdana" charset="0"/>
                </a:rPr>
                <a:t>a.k.a. MISS</a:t>
              </a:r>
              <a:endParaRPr lang="en-US" sz="2000" u="sng">
                <a:solidFill>
                  <a:schemeClr val="tx1"/>
                </a:solidFill>
                <a:latin typeface="Verdana" charset="0"/>
              </a:endParaRPr>
            </a:p>
          </p:txBody>
        </p:sp>
        <p:sp>
          <p:nvSpPr>
            <p:cNvPr id="1433611" name="Rectangle 11"/>
            <p:cNvSpPr>
              <a:spLocks noChangeArrowheads="1"/>
            </p:cNvSpPr>
            <p:nvPr/>
          </p:nvSpPr>
          <p:spPr bwMode="auto">
            <a:xfrm>
              <a:off x="2918" y="2323"/>
              <a:ext cx="2538" cy="180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dirty="0">
                  <a:solidFill>
                    <a:schemeClr val="tx1"/>
                  </a:solidFill>
                  <a:latin typeface="Verdana" charset="0"/>
                </a:rPr>
                <a:t>读取来自的数据块</a:t>
              </a:r>
            </a:p>
            <a:p>
              <a:pPr>
                <a:spcBef>
                  <a:spcPct val="0"/>
                </a:spcBef>
              </a:pPr>
              <a:r>
                <a:rPr lang="en-US" sz="2000" dirty="0">
                  <a:solidFill>
                    <a:schemeClr val="tx1"/>
                  </a:solidFill>
                  <a:latin typeface="Verdana" charset="0"/>
                </a:rPr>
                <a:t>主存储器</a:t>
              </a:r>
            </a:p>
            <a:p>
              <a:pPr>
                <a:spcBef>
                  <a:spcPct val="0"/>
                </a:spcBef>
              </a:pPr>
              <a:endParaRPr lang="en-US" sz="2000" dirty="0">
                <a:solidFill>
                  <a:schemeClr val="tx1"/>
                </a:solidFill>
                <a:latin typeface="Verdana" charset="0"/>
              </a:endParaRPr>
            </a:p>
            <a:p>
              <a:pPr>
                <a:spcBef>
                  <a:spcPct val="0"/>
                </a:spcBef>
              </a:pPr>
              <a:r>
                <a:rPr lang="en-US" sz="2000" dirty="0">
                  <a:solidFill>
                    <a:schemeClr val="tx1"/>
                  </a:solidFill>
                  <a:latin typeface="Verdana" charset="0"/>
                </a:rPr>
                <a:t>等等... </a:t>
              </a:r>
            </a:p>
            <a:p>
              <a:pPr>
                <a:spcBef>
                  <a:spcPct val="0"/>
                </a:spcBef>
              </a:pPr>
              <a:endParaRPr lang="en-US" sz="2000" dirty="0">
                <a:solidFill>
                  <a:schemeClr val="tx1"/>
                </a:solidFill>
                <a:latin typeface="Verdana" charset="0"/>
              </a:endParaRPr>
            </a:p>
            <a:p>
              <a:pPr>
                <a:spcBef>
                  <a:spcPct val="0"/>
                </a:spcBef>
              </a:pPr>
              <a:r>
                <a:rPr lang="en-US" sz="2000" dirty="0">
                  <a:solidFill>
                    <a:schemeClr val="tx1"/>
                  </a:solidFill>
                  <a:latin typeface="Verdana" charset="0"/>
                </a:rPr>
                <a:t>将数据返回给处理器</a:t>
              </a:r>
            </a:p>
            <a:p>
              <a:pPr>
                <a:spcBef>
                  <a:spcPct val="0"/>
                </a:spcBef>
              </a:pPr>
              <a:r>
                <a:rPr lang="en-US" sz="2000" dirty="0">
                  <a:solidFill>
                    <a:schemeClr val="tx1"/>
                  </a:solidFill>
                  <a:latin typeface="Verdana" charset="0"/>
                </a:rPr>
                <a:t>并更新缓存</a:t>
              </a:r>
            </a:p>
            <a:p>
              <a:pPr>
                <a:spcBef>
                  <a:spcPct val="0"/>
                </a:spcBef>
              </a:pPr>
              <a:r>
                <a:rPr lang="en-US" sz="2000" dirty="0">
                  <a:solidFill>
                    <a:srgbClr val="56127A"/>
                  </a:solidFill>
                  <a:latin typeface="Verdana" charset="0"/>
                </a:rPr>
                <a:t>(使用一个替换算法</a:t>
              </a:r>
            </a:p>
            <a:p>
              <a:pPr>
                <a:spcBef>
                  <a:spcPct val="0"/>
                </a:spcBef>
              </a:pPr>
              <a:r>
                <a:rPr lang="en-US" sz="2000" dirty="0">
                  <a:solidFill>
                    <a:srgbClr val="56127A"/>
                  </a:solidFill>
                  <a:latin typeface="Verdana" charset="0"/>
                </a:rPr>
                <a:t>来选择要替换的行）。</a:t>
              </a:r>
            </a:p>
          </p:txBody>
        </p:sp>
      </p:grpSp>
    </p:spTree>
    <p:extLst>
      <p:ext uri="{BB962C8B-B14F-4D97-AF65-F5344CB8AC3E}">
        <p14:creationId xmlns:p14="http://schemas.microsoft.com/office/powerpoint/2010/main" val="63994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6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2888-5B2F-EE49-8EB1-8CCF54CA058D}"/>
              </a:ext>
            </a:extLst>
          </p:cNvPr>
          <p:cNvSpPr>
            <a:spLocks noGrp="1"/>
          </p:cNvSpPr>
          <p:nvPr>
            <p:ph type="title"/>
          </p:nvPr>
        </p:nvSpPr>
        <p:spPr/>
        <p:txBody>
          <a:bodyPr/>
          <a:lstStyle/>
          <a:p>
            <a:r>
              <a:rPr lang="en-US" dirty="0"/>
              <a:t>缓存写入</a:t>
            </a:r>
          </a:p>
        </p:txBody>
      </p:sp>
      <p:sp>
        <p:nvSpPr>
          <p:cNvPr id="3" name="Content Placeholder 2">
            <a:extLst>
              <a:ext uri="{FF2B5EF4-FFF2-40B4-BE49-F238E27FC236}">
                <a16:creationId xmlns:a16="http://schemas.microsoft.com/office/drawing/2014/main" id="{12C235EF-589D-D740-8D65-ACB9733C37B5}"/>
              </a:ext>
            </a:extLst>
          </p:cNvPr>
          <p:cNvSpPr>
            <a:spLocks noGrp="1"/>
          </p:cNvSpPr>
          <p:nvPr>
            <p:ph idx="1"/>
          </p:nvPr>
        </p:nvSpPr>
        <p:spPr/>
        <p:txBody>
          <a:bodyPr/>
          <a:lstStyle/>
          <a:p>
            <a:r>
              <a:rPr lang="en-US" sz="2800" dirty="0"/>
              <a:t>缓存击中。</a:t>
            </a:r>
          </a:p>
          <a:p>
            <a:pPr lvl="1"/>
            <a:r>
              <a:rPr lang="en-US" b="1" i="1" dirty="0"/>
              <a:t>写透：</a:t>
            </a:r>
            <a:r>
              <a:rPr lang="en-US" dirty="0"/>
              <a:t>同时写入高速缓存和内存</a:t>
            </a:r>
          </a:p>
          <a:p>
            <a:pPr lvl="1"/>
            <a:r>
              <a:rPr lang="en-US" b="1" i="1" dirty="0"/>
              <a:t>回写：</a:t>
            </a:r>
            <a:r>
              <a:rPr lang="en-US" dirty="0"/>
              <a:t>只写缓存，只有当条目被驱逐时才会写入内存。</a:t>
            </a:r>
          </a:p>
          <a:p>
            <a:r>
              <a:rPr lang="en-US" sz="2800" dirty="0"/>
              <a:t>缓存丢失。</a:t>
            </a:r>
          </a:p>
          <a:p>
            <a:pPr lvl="1"/>
            <a:r>
              <a:rPr lang="en-US" b="1" i="1" dirty="0"/>
              <a:t>不写分配：</a:t>
            </a:r>
            <a:r>
              <a:rPr lang="en-US" dirty="0"/>
              <a:t>只写给主内存</a:t>
            </a:r>
          </a:p>
          <a:p>
            <a:pPr lvl="1"/>
            <a:r>
              <a:rPr lang="en-US" b="1" i="1" dirty="0"/>
              <a:t>写入分配</a:t>
            </a:r>
            <a:r>
              <a:rPr lang="en-US" i="1" dirty="0"/>
              <a:t>（又称写时取物）：</a:t>
            </a:r>
            <a:r>
              <a:rPr lang="en-US" dirty="0"/>
              <a:t>取物到缓存中</a:t>
            </a:r>
          </a:p>
          <a:p>
            <a:r>
              <a:rPr lang="en-US" sz="2800" dirty="0"/>
              <a:t>共同的组合。</a:t>
            </a:r>
          </a:p>
          <a:p>
            <a:pPr lvl="1"/>
            <a:r>
              <a:rPr lang="en-US" dirty="0"/>
              <a:t>	写通和不写分配</a:t>
            </a:r>
          </a:p>
          <a:p>
            <a:pPr lvl="1"/>
            <a:r>
              <a:rPr lang="en-US" dirty="0"/>
              <a:t>	用写入分配的方式写回</a:t>
            </a:r>
          </a:p>
        </p:txBody>
      </p:sp>
      <p:sp>
        <p:nvSpPr>
          <p:cNvPr id="4" name="Slide Number Placeholder 3">
            <a:extLst>
              <a:ext uri="{FF2B5EF4-FFF2-40B4-BE49-F238E27FC236}">
                <a16:creationId xmlns:a16="http://schemas.microsoft.com/office/drawing/2014/main" id="{6E7C7610-0379-B14B-B384-8FB8BE64DDA0}"/>
              </a:ext>
            </a:extLst>
          </p:cNvPr>
          <p:cNvSpPr>
            <a:spLocks noGrp="1"/>
          </p:cNvSpPr>
          <p:nvPr>
            <p:ph type="sldNum" sz="quarter" idx="12"/>
          </p:nvPr>
        </p:nvSpPr>
        <p:spPr/>
        <p:txBody>
          <a:bodyPr/>
          <a:lstStyle/>
          <a:p>
            <a:pPr>
              <a:defRPr/>
            </a:pPr>
            <a:fld id="{A8C89C21-81C6-1849-AF7F-456E69B3BB35}" type="slidenum">
              <a:rPr lang="en-US" smtClean="0"/>
              <a:t>8</a:t>
            </a:fld>
            <a:endParaRPr lang="en-US" b="0">
              <a:solidFill>
                <a:srgbClr val="FBBA03"/>
              </a:solidFill>
            </a:endParaRPr>
          </a:p>
        </p:txBody>
      </p:sp>
    </p:spTree>
    <p:extLst>
      <p:ext uri="{BB962C8B-B14F-4D97-AF65-F5344CB8AC3E}">
        <p14:creationId xmlns:p14="http://schemas.microsoft.com/office/powerpoint/2010/main" val="2657577753"/>
      </p:ext>
    </p:extLst>
  </p:cSld>
  <p:clrMapOvr>
    <a:masterClrMapping/>
  </p:clrMapOvr>
</p:sld>
</file>

<file path=ppt/slides/slide912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52EE-9464-D141-AF31-DCB4CC5DDF09}"/>
              </a:ext>
            </a:extLst>
          </p:cNvPr>
          <p:cNvSpPr>
            <a:spLocks noGrp="1"/>
          </p:cNvSpPr>
          <p:nvPr>
            <p:ph type="title"/>
          </p:nvPr>
        </p:nvSpPr>
        <p:spPr/>
        <p:txBody>
          <a:bodyPr/>
          <a:lstStyle/>
          <a:p>
            <a:r>
              <a:rPr lang="en-US" dirty="0" err="1"/>
              <a:t>行政琐事</a:t>
            </a:r>
            <a:endParaRPr lang="en-US" dirty="0"/>
          </a:p>
        </p:txBody>
      </p:sp>
      <p:sp>
        <p:nvSpPr>
          <p:cNvPr id="3" name="Content Placeholder 2">
            <a:extLst>
              <a:ext uri="{FF2B5EF4-FFF2-40B4-BE49-F238E27FC236}">
                <a16:creationId xmlns:a16="http://schemas.microsoft.com/office/drawing/2014/main" id="{9A67C1AF-DC4A-0844-9D74-37A1BEB81E18}"/>
              </a:ext>
            </a:extLst>
          </p:cNvPr>
          <p:cNvSpPr>
            <a:spLocks noGrp="1"/>
          </p:cNvSpPr>
          <p:nvPr>
            <p:ph idx="1"/>
          </p:nvPr>
        </p:nvSpPr>
        <p:spPr/>
        <p:txBody>
          <a:bodyPr/>
          <a:lstStyle/>
          <a:p>
            <a:r>
              <a:rPr lang="en-US" dirty="0"/>
              <a:t>PA3分级仍在进行中</a:t>
            </a:r>
          </a:p>
          <a:p>
            <a:r>
              <a:rPr lang="en-US" dirty="0"/>
              <a:t>本周五，没有背诵，本科生办公时间为下午2点至4点，普通</a:t>
            </a:r>
            <a:r>
              <a:rPr lang="en-US"/>
              <a:t>办公时间为下午4点至5点。</a:t>
            </a:r>
            <a:endParaRPr lang="en-US" dirty="0"/>
          </a:p>
        </p:txBody>
      </p:sp>
      <p:sp>
        <p:nvSpPr>
          <p:cNvPr id="4" name="Slide Number Placeholder 3">
            <a:extLst>
              <a:ext uri="{FF2B5EF4-FFF2-40B4-BE49-F238E27FC236}">
                <a16:creationId xmlns:a16="http://schemas.microsoft.com/office/drawing/2014/main" id="{BEFABACA-5D15-7846-87DB-9BAAA6595891}"/>
              </a:ext>
            </a:extLst>
          </p:cNvPr>
          <p:cNvSpPr>
            <a:spLocks noGrp="1"/>
          </p:cNvSpPr>
          <p:nvPr>
            <p:ph type="sldNum" sz="quarter" idx="12"/>
          </p:nvPr>
        </p:nvSpPr>
        <p:spPr/>
        <p:txBody>
          <a:bodyPr/>
          <a:lstStyle/>
          <a:p>
            <a:pPr>
              <a:defRPr/>
            </a:pPr>
            <a:fld id="{A8C89C21-81C6-1849-AF7F-456E69B3BB35}" type="slidenum">
              <a:rPr lang="en-US" smtClean="0"/>
              <a:t>9</a:t>
            </a:fld>
            <a:endParaRPr lang="en-US" b="0">
              <a:solidFill>
                <a:srgbClr val="FBBA03"/>
              </a:solidFill>
            </a:endParaRPr>
          </a:p>
        </p:txBody>
      </p:sp>
    </p:spTree>
    <p:extLst>
      <p:ext uri="{BB962C8B-B14F-4D97-AF65-F5344CB8AC3E}">
        <p14:creationId xmlns:p14="http://schemas.microsoft.com/office/powerpoint/2010/main" val="1157234779"/>
      </p:ext>
    </p:extLst>
  </p:cSld>
  <p:clrMapOvr>
    <a:masterClrMapping/>
  </p:clrMapOvr>
</p:sld>
</file>

<file path=ppt/theme/theme122.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4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1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3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ap:Properties xmlns:vt="http://schemas.openxmlformats.org/officeDocument/2006/docPropsVTypes" xmlns:ap="http://schemas.openxmlformats.org/officeDocument/2006/extended-properties">
  <ap:Template>CS252-template</ap:Template>
  <ap:TotalTime>30595</ap:TotalTime>
  <ap:Pages>12</ap:Pages>
  <ap:Words>1622</ap:Words>
  <ap:Application>Microsoft Office PowerPoint</ap:Application>
  <ap:PresentationFormat>信纸(8.5x11 英寸)</ap:PresentationFormat>
  <ap:Paragraphs>359</ap:Paragraphs>
  <ap:Slides>21</ap:Slides>
  <ap:Notes>12</ap:Notes>
  <ap:HiddenSlides>0</ap:HiddenSlides>
  <ap:MMClips>0</ap:MMClips>
  <ap:ScaleCrop>false</ap:ScaleCrop>
  <ap:HeadingPairs>
    <vt:vector baseType="variant" size="6">
      <vt:variant>
        <vt:lpstr>已用的字体</vt:lpstr>
      </vt:variant>
      <vt:variant>
        <vt:i4>5</vt:i4>
      </vt:variant>
      <vt:variant>
        <vt:lpstr>主题</vt:lpstr>
      </vt:variant>
      <vt:variant>
        <vt:i4>2</vt:i4>
      </vt:variant>
      <vt:variant>
        <vt:lpstr>幻灯片标题</vt:lpstr>
      </vt:variant>
      <vt:variant>
        <vt:i4>21</vt:i4>
      </vt:variant>
    </vt:vector>
  </ap:HeadingPairs>
  <ap:TitlesOfParts>
    <vt:vector baseType="lpstr" size="28">
      <vt:lpstr>Arial</vt:lpstr>
      <vt:lpstr>Calibri</vt:lpstr>
      <vt:lpstr>Symbol</vt:lpstr>
      <vt:lpstr>Times New Roman</vt:lpstr>
      <vt:lpstr>Verdana</vt:lpstr>
      <vt:lpstr>CS252-template</vt:lpstr>
      <vt:lpstr>Office Theme</vt:lpstr>
      <vt:lpstr>CSE 486/586 Distributed Systems Cache Coherence</vt:lpstr>
      <vt:lpstr>Storage to Memory </vt:lpstr>
      <vt:lpstr>Caching Basics: CPU-Memory Bottleneck</vt:lpstr>
      <vt:lpstr>Physical Size Affects Latency</vt:lpstr>
      <vt:lpstr>Memory Hierarchy</vt:lpstr>
      <vt:lpstr>Inside a Cache</vt:lpstr>
      <vt:lpstr>Cache Read</vt:lpstr>
      <vt:lpstr>Cache Write</vt:lpstr>
      <vt:lpstr>Administrivia</vt:lpstr>
      <vt:lpstr>Memory Coherence in SMPs</vt:lpstr>
      <vt:lpstr>Cache Coherence</vt:lpstr>
      <vt:lpstr>Cache Coherence</vt:lpstr>
      <vt:lpstr>One Design: Snoopy Cache</vt:lpstr>
      <vt:lpstr>Snoopy Cache Coherence Protocol</vt:lpstr>
      <vt:lpstr>Cache State Transition Diagram The MSI protocol</vt:lpstr>
      <vt:lpstr>Two Processor Example (Reading and writing the same cache line)</vt:lpstr>
      <vt:lpstr>Observations</vt:lpstr>
      <vt:lpstr>MESI: An Enhanced MSI protocol  increased performance for private data</vt:lpstr>
      <vt:lpstr>Scalable Approach: Directories</vt:lpstr>
      <vt:lpstr>Summary</vt:lpstr>
      <vt:lpstr>Acknowledgements</vt:lpstr>
    </vt:vector>
  </ap:TitlesOfParts>
  <ap:Manager/>
  <ap:Company>UC Berkeley-EECS</ap:Company>
  <ap:LinksUpToDate>false</ap:LinksUpToDate>
  <ap:SharedDoc>false</ap:SharedDoc>
  <ap:HyperlinkBase/>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EECS 152  Computer Architecture  and Engineering  Lec 01 - Introduction  </dc:title>
  <dc:subject/>
  <dc:creator> Krste Asanovic</dc:creator>
  <keywords>, docId:BCEE2B0EDED3EAA4366A8CDBD3C4E4F4</keywords>
  <dc:description/>
  <lastModifiedBy>Mao</lastModifiedBy>
  <revision>1349</revision>
  <lastPrinted>2019-03-29T16:26:51.0000000Z</lastPrinted>
  <dcterms:created xsi:type="dcterms:W3CDTF">2012-03-21T04:48:11.0000000Z</dcterms:created>
  <dcterms:modified xsi:type="dcterms:W3CDTF">2022-03-04T02:30:18.0000000Z</dcterms:modified>
  <category/>
</coreProperties>
</file>