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tiff" ContentType="image/tiff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111.xml" ContentType="application/vnd.openxmlformats-officedocument.presentationml.slide+xml"/>
  <Override PartName="/ppt/slideLayouts/slideLayout211.xml" ContentType="application/vnd.openxmlformats-officedocument.presentationml.slideLayout+xml"/>
  <Override PartName="/ppt/slideMasters/slideMaster111.xml" ContentType="application/vnd.openxmlformats-officedocument.presentationml.slideMaster+xml"/>
  <Override PartName="/ppt/slideLayouts/slideLayout8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theme/theme111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117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41010.xml" ContentType="application/vnd.openxmlformats-officedocument.presentationml.slideLayout+xml"/>
  <Override PartName="/ppt/slideLayouts/slideLayout91111.xml" ContentType="application/vnd.openxmlformats-officedocument.presentationml.slideLayout+xml"/>
  <Override PartName="/ppt/slides/slide1622.xml" ContentType="application/vnd.openxmlformats-officedocument.presentationml.slide+xml"/>
  <Override PartName="/ppt/slides/slide2433.xml" ContentType="application/vnd.openxmlformats-officedocument.presentationml.slide+xml"/>
  <Override PartName="/ppt/slides/slide144.xml" ContentType="application/vnd.openxmlformats-officedocument.presentationml.slide+xml"/>
  <Override PartName="/ppt/notesSlides/notesSlide111.xml" ContentType="application/vnd.openxmlformats-officedocument.presentationml.notesSlide+xml"/>
  <Override PartName="/ppt/notesMasters/notesMaster111.xml" ContentType="application/vnd.openxmlformats-officedocument.presentationml.notesMaster+xml"/>
  <Override PartName="/ppt/theme/theme322.xml" ContentType="application/vnd.openxmlformats-officedocument.theme+xml"/>
  <Override PartName="/ppt/slides/slide1955.xml" ContentType="application/vnd.openxmlformats-officedocument.presentationml.slide+xml"/>
  <Override PartName="/ppt/slides/slide566.xml" ContentType="application/vnd.openxmlformats-officedocument.presentationml.slide+xml"/>
  <Override PartName="/ppt/slides/slide1077.xml" ContentType="application/vnd.openxmlformats-officedocument.presentationml.slide+xml"/>
  <Override PartName="/ppt/slides/slide1588.xml" ContentType="application/vnd.openxmlformats-officedocument.presentationml.slide+xml"/>
  <Override PartName="/ppt/slides/slide2399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222.xml" ContentType="application/vnd.openxmlformats-officedocument.presentationml.slideMaster+xml"/>
  <Override PartName="/ppt/slideLayouts/slideLayout191212.xml" ContentType="application/vnd.openxmlformats-officedocument.presentationml.slideLayout+xml"/>
  <Override PartName="/ppt/slideLayouts/slideLayout141313.xml" ContentType="application/vnd.openxmlformats-officedocument.presentationml.slideLayout+xml"/>
  <Override PartName="/ppt/slideLayouts/slideLayout181414.xml" ContentType="application/vnd.openxmlformats-officedocument.presentationml.slideLayout+xml"/>
  <Override PartName="/ppt/theme/theme233.xml" ContentType="application/vnd.openxmlformats-officedocument.theme+xml"/>
  <Override PartName="/ppt/slideLayouts/slideLayout131515.xml" ContentType="application/vnd.openxmlformats-officedocument.presentationml.slideLayout+xml"/>
  <Override PartName="/ppt/slideLayouts/slideLayout121616.xml" ContentType="application/vnd.openxmlformats-officedocument.presentationml.slideLayout+xml"/>
  <Override PartName="/ppt/slideLayouts/slideLayout171717.xml" ContentType="application/vnd.openxmlformats-officedocument.presentationml.slideLayout+xml"/>
  <Override PartName="/ppt/slideLayouts/slideLayout221818.xml" ContentType="application/vnd.openxmlformats-officedocument.presentationml.slideLayout+xml"/>
  <Override PartName="/ppt/slideLayouts/slideLayout161919.xml" ContentType="application/vnd.openxmlformats-officedocument.presentationml.slideLayout+xml"/>
  <Override PartName="/ppt/slideLayouts/slideLayout212020.xml" ContentType="application/vnd.openxmlformats-officedocument.presentationml.slideLayout+xml"/>
  <Override PartName="/ppt/slideLayouts/slideLayout152121.xml" ContentType="application/vnd.openxmlformats-officedocument.presentationml.slideLayout+xml"/>
  <Override PartName="/ppt/slideLayouts/slideLayout202222.xml" ContentType="application/vnd.openxmlformats-officedocument.presentationml.slideLayout+xml"/>
  <Override PartName="/ppt/slides/slide141010.xml" ContentType="application/vnd.openxmlformats-officedocument.presentationml.slide+xml"/>
  <Override PartName="/ppt/slides/slide181111.xml" ContentType="application/vnd.openxmlformats-officedocument.presentationml.slide+xml"/>
  <Override PartName="/ppt/handoutMasters/handoutMaster111.xml" ContentType="application/vnd.openxmlformats-officedocument.presentationml.handoutMaster+xml"/>
  <Override PartName="/ppt/theme/theme444.xml" ContentType="application/vnd.openxmlformats-officedocument.theme+xml"/>
  <Override PartName="/ppt/slides/slide41212.xml" ContentType="application/vnd.openxmlformats-officedocument.presentationml.slide+xml"/>
  <Override PartName="/ppt/slides/slide91313.xml" ContentType="application/vnd.openxmlformats-officedocument.presentationml.slide+xml"/>
  <Override PartName="/ppt/notesSlides/notesSlide322.xml" ContentType="application/vnd.openxmlformats-officedocument.presentationml.notesSlide+xml"/>
  <Override PartName="/ppt/slides/slide221414.xml" ContentType="application/vnd.openxmlformats-officedocument.presentationml.slide+xml"/>
  <Override PartName="/ppt/slides/slide31515.xml" ContentType="application/vnd.openxmlformats-officedocument.presentationml.slide+xml"/>
  <Override PartName="/ppt/slides/slide131616.xml" ContentType="application/vnd.openxmlformats-officedocument.presentationml.slide+xml"/>
  <Override PartName="/ppt/slides/slide211717.xml" ContentType="application/vnd.openxmlformats-officedocument.presentationml.slide+xml"/>
  <Override PartName="/ppt/slides/slide81818.xml" ContentType="application/vnd.openxmlformats-officedocument.presentationml.slide+xml"/>
  <Override PartName="/ppt/notesSlides/notesSlide233.xml" ContentType="application/vnd.openxmlformats-officedocument.presentationml.notesSlide+xml"/>
  <Override PartName="/ppt/slides/slide171919.xml" ContentType="application/vnd.openxmlformats-officedocument.presentationml.slide+xml"/>
  <Override PartName="/ppt/viewProps.xml" ContentType="application/vnd.openxmlformats-officedocument.presentationml.viewProps+xml"/>
  <Override PartName="/ppt/slides/slide22020.xml" ContentType="application/vnd.openxmlformats-officedocument.presentationml.slide+xml"/>
  <Override PartName="/ppt/slides/slide72121.xml" ContentType="application/vnd.openxmlformats-officedocument.presentationml.slide+xml"/>
  <Override PartName="/ppt/slides/slide122222.xml" ContentType="application/vnd.openxmlformats-officedocument.presentationml.slide+xml"/>
  <Override PartName="/ppt/notesSlides/notesSlide444.xml" ContentType="application/vnd.openxmlformats-officedocument.presentationml.notesSlide+xml"/>
  <Override PartName="/ppt/slides/slide202323.xml" ContentType="application/vnd.openxmlformats-officedocument.presentationml.slide+xml"/>
  <Override PartName="/ppt/notesSlides/notesSlide555.xml" ContentType="application/vnd.openxmlformats-officedocument.presentationml.notesSlide+xml"/>
  <Override PartName="/ppt/slides/slide252424.xml" ContentType="application/vnd.openxmlformats-officedocument.presentationml.slide+xml"/>
  <Override PartName="/ppt/notesSlides/notesSlide666.xml" ContentType="application/vnd.openxmlformats-officedocument.presentationml.notesSlide+xml"/>
  <Override PartName="/ppt/presProps.xml" ContentType="application/vnd.openxmlformats-officedocument.presentationml.presProps+xml"/>
  <Override PartName="/ppt/slides/slide6252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822" r:id="rId4"/>
    <p:sldId id="823" r:id="rId5"/>
    <p:sldId id="825" r:id="rId6"/>
    <p:sldId id="826" r:id="rId7"/>
    <p:sldId id="819" r:id="rId8"/>
    <p:sldId id="820" r:id="rId9"/>
    <p:sldId id="821" r:id="rId10"/>
    <p:sldId id="824" r:id="rId11"/>
    <p:sldId id="818" r:id="rId12"/>
    <p:sldId id="827" r:id="rId13"/>
    <p:sldId id="828" r:id="rId14"/>
    <p:sldId id="834" r:id="rId15"/>
    <p:sldId id="831" r:id="rId16"/>
    <p:sldId id="829" r:id="rId17"/>
    <p:sldId id="835" r:id="rId18"/>
    <p:sldId id="833" r:id="rId19"/>
    <p:sldId id="830" r:id="rId20"/>
    <p:sldId id="836" r:id="rId21"/>
    <p:sldId id="832" r:id="rId22"/>
    <p:sldId id="837" r:id="rId23"/>
    <p:sldId id="838" r:id="rId24"/>
    <p:sldId id="839" r:id="rId25"/>
    <p:sldId id="777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0332B7"/>
    <a:srgbClr val="0066FF"/>
    <a:srgbClr val="55FC02"/>
    <a:srgbClr val="FBBA03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4" autoAdjust="0"/>
    <p:restoredTop sz="80099" autoAdjust="0"/>
  </p:normalViewPr>
  <p:slideViewPr>
    <p:cSldViewPr>
      <p:cViewPr varScale="1">
        <p:scale>
          <a:sx n="82" d="100"/>
          <a:sy n="82" d="100"/>
        </p:scale>
        <p:origin x="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111.xml" Id="rId13" /><Relationship Type="http://schemas.openxmlformats.org/officeDocument/2006/relationships/slide" Target="/ppt/slides/slide1622.xml" Id="rId18" /><Relationship Type="http://schemas.openxmlformats.org/officeDocument/2006/relationships/slide" Target="/ppt/slides/slide2433.xml" Id="rId26" /><Relationship Type="http://schemas.openxmlformats.org/officeDocument/2006/relationships/slide" Target="/ppt/slides/slide144.xml" Id="rId3" /><Relationship Type="http://schemas.openxmlformats.org/officeDocument/2006/relationships/slide" Target="/ppt/slides/slide1955.xml" Id="rId21" /><Relationship Type="http://schemas.openxmlformats.org/officeDocument/2006/relationships/slide" Target="/ppt/slides/slide566.xml" Id="rId7" /><Relationship Type="http://schemas.openxmlformats.org/officeDocument/2006/relationships/slide" Target="/ppt/slides/slide1077.xml" Id="rId12" /><Relationship Type="http://schemas.openxmlformats.org/officeDocument/2006/relationships/slide" Target="/ppt/slides/slide1588.xml" Id="rId17" /><Relationship Type="http://schemas.openxmlformats.org/officeDocument/2006/relationships/slide" Target="/ppt/slides/slide2399.xml" Id="rId25" /><Relationship Type="http://schemas.openxmlformats.org/officeDocument/2006/relationships/tableStyles" Target="/ppt/tableStyles.xml" Id="rId33" /><Relationship Type="http://schemas.openxmlformats.org/officeDocument/2006/relationships/slideMaster" Target="/ppt/slideMasters/slideMaster222.xml" Id="rId2" /><Relationship Type="http://schemas.openxmlformats.org/officeDocument/2006/relationships/slide" Target="/ppt/slides/slide141010.xml" Id="rId16" /><Relationship Type="http://schemas.openxmlformats.org/officeDocument/2006/relationships/slide" Target="/ppt/slides/slide181111.xml" Id="rId20" /><Relationship Type="http://schemas.openxmlformats.org/officeDocument/2006/relationships/handoutMaster" Target="/ppt/handoutMasters/handoutMaster111.xml" Id="rId29" /><Relationship Type="http://schemas.openxmlformats.org/officeDocument/2006/relationships/slideMaster" Target="/ppt/slideMasters/slideMaster111.xml" Id="rId1" /><Relationship Type="http://schemas.openxmlformats.org/officeDocument/2006/relationships/slide" Target="/ppt/slides/slide41212.xml" Id="rId6" /><Relationship Type="http://schemas.openxmlformats.org/officeDocument/2006/relationships/slide" Target="/ppt/slides/slide91313.xml" Id="rId11" /><Relationship Type="http://schemas.openxmlformats.org/officeDocument/2006/relationships/slide" Target="/ppt/slides/slide221414.xml" Id="rId24" /><Relationship Type="http://schemas.openxmlformats.org/officeDocument/2006/relationships/theme" Target="/ppt/theme/theme111.xml" Id="rId32" /><Relationship Type="http://schemas.openxmlformats.org/officeDocument/2006/relationships/slide" Target="/ppt/slides/slide31515.xml" Id="rId5" /><Relationship Type="http://schemas.openxmlformats.org/officeDocument/2006/relationships/slide" Target="/ppt/slides/slide131616.xml" Id="rId15" /><Relationship Type="http://schemas.openxmlformats.org/officeDocument/2006/relationships/slide" Target="/ppt/slides/slide211717.xml" Id="rId23" /><Relationship Type="http://schemas.openxmlformats.org/officeDocument/2006/relationships/notesMaster" Target="/ppt/notesMasters/notesMaster111.xml" Id="rId28" /><Relationship Type="http://schemas.openxmlformats.org/officeDocument/2006/relationships/slide" Target="/ppt/slides/slide81818.xml" Id="rId10" /><Relationship Type="http://schemas.openxmlformats.org/officeDocument/2006/relationships/slide" Target="/ppt/slides/slide171919.xml" Id="rId19" /><Relationship Type="http://schemas.openxmlformats.org/officeDocument/2006/relationships/viewProps" Target="/ppt/viewProps.xml" Id="rId31" /><Relationship Type="http://schemas.openxmlformats.org/officeDocument/2006/relationships/slide" Target="/ppt/slides/slide22020.xml" Id="rId4" /><Relationship Type="http://schemas.openxmlformats.org/officeDocument/2006/relationships/slide" Target="/ppt/slides/slide72121.xml" Id="rId9" /><Relationship Type="http://schemas.openxmlformats.org/officeDocument/2006/relationships/slide" Target="/ppt/slides/slide122222.xml" Id="rId14" /><Relationship Type="http://schemas.openxmlformats.org/officeDocument/2006/relationships/slide" Target="/ppt/slides/slide202323.xml" Id="rId22" /><Relationship Type="http://schemas.openxmlformats.org/officeDocument/2006/relationships/slide" Target="/ppt/slides/slide252424.xml" Id="rId27" /><Relationship Type="http://schemas.openxmlformats.org/officeDocument/2006/relationships/presProps" Target="/ppt/presProps.xml" Id="rId30" /><Relationship Type="http://schemas.openxmlformats.org/officeDocument/2006/relationships/slide" Target="/ppt/slides/slide62525.xml" Id="rId8" /></Relationships>
</file>

<file path=ppt/_rels/viewProps.xml.rels>&#65279;<?xml version="1.0" encoding="utf-8"?><Relationships xmlns="http://schemas.openxmlformats.org/package/2006/relationships"><Relationship Type="http://schemas.openxmlformats.org/officeDocument/2006/relationships/slide" Target="/ppt/slides/slide144.xml" Id="rId1" /></Relationships>
</file>

<file path=ppt/handoutMasters/_rels/handoutMaster111.xml.rels>&#65279;<?xml version="1.0" encoding="utf-8"?><Relationships xmlns="http://schemas.openxmlformats.org/package/2006/relationships"><Relationship Type="http://schemas.openxmlformats.org/officeDocument/2006/relationships/theme" Target="/ppt/theme/theme444.xml" Id="rId1" /></Relationships>
</file>

<file path=ppt/handoutMasters/handoutMaster1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11.xml.rels>&#65279;<?xml version="1.0" encoding="utf-8"?><Relationships xmlns="http://schemas.openxmlformats.org/package/2006/relationships"><Relationship Type="http://schemas.openxmlformats.org/officeDocument/2006/relationships/theme" Target="/ppt/theme/theme322.xml" Id="rId1" /></Relationships>
</file>

<file path=ppt/notesMasters/notesMaster11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t>'#'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页面</a:t>
            </a:r>
            <a:fld id="{ACFFB53C-1439-6C41-A2C3-1FF6E096BBD2}" type="slidenum">
              <a:t>'</a:t>
              <a:rPr lang="en-US" sz="1300">
                <a:solidFill>
                  <a:schemeClr val="tx1"/>
                </a:solidFill>
              </a:rPr>
              <a:t>#'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主体文字</a:t>
            </a:r>
          </a:p>
          <a:p>
            <a:pPr lvl="1"/>
            <a:r>
              <a:rPr lang="en-US" noProof="0"/>
              <a:t>第二层</a:t>
            </a:r>
          </a:p>
          <a:p>
            <a:pPr lvl="2"/>
            <a:r>
              <a:rPr lang="en-US" noProof="0"/>
              <a:t>第三层</a:t>
            </a:r>
          </a:p>
          <a:p>
            <a:pPr lvl="3"/>
            <a:r>
              <a:rPr lang="en-US" noProof="0"/>
              <a:t>第四层</a:t>
            </a:r>
          </a:p>
          <a:p>
            <a:pPr lvl="4"/>
            <a:r>
              <a:rPr lang="en-US" noProof="0"/>
              <a:t>第五层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1.xml.rels>&#65279;<?xml version="1.0" encoding="utf-8"?><Relationships xmlns="http://schemas.openxmlformats.org/package/2006/relationships"><Relationship Type="http://schemas.openxmlformats.org/officeDocument/2006/relationships/slide" Target="/ppt/slides/slide144.xml" Id="rId2" /><Relationship Type="http://schemas.openxmlformats.org/officeDocument/2006/relationships/notesMaster" Target="/ppt/notesMasters/notesMaster111.xml" Id="rId1" /></Relationships>
</file>

<file path=ppt/notesSlides/_rels/notesSlide233.xml.rels>&#65279;<?xml version="1.0" encoding="utf-8"?><Relationships xmlns="http://schemas.openxmlformats.org/package/2006/relationships"><Relationship Type="http://schemas.openxmlformats.org/officeDocument/2006/relationships/slide" Target="/ppt/slides/slide81818.xml" Id="rId2" /><Relationship Type="http://schemas.openxmlformats.org/officeDocument/2006/relationships/notesMaster" Target="/ppt/notesMasters/notesMaster111.xml" Id="rId1" /></Relationships>
</file>

<file path=ppt/notesSlides/_rels/notesSlide322.xml.rels>&#65279;<?xml version="1.0" encoding="utf-8"?><Relationships xmlns="http://schemas.openxmlformats.org/package/2006/relationships"><Relationship Type="http://schemas.openxmlformats.org/officeDocument/2006/relationships/slide" Target="/ppt/slides/slide91313.xml" Id="rId2" /><Relationship Type="http://schemas.openxmlformats.org/officeDocument/2006/relationships/notesMaster" Target="/ppt/notesMasters/notesMaster111.xml" Id="rId1" /></Relationships>
</file>

<file path=ppt/notesSlides/_rels/notesSlide444.xml.rels>&#65279;<?xml version="1.0" encoding="utf-8"?><Relationships xmlns="http://schemas.openxmlformats.org/package/2006/relationships"><Relationship Type="http://schemas.openxmlformats.org/officeDocument/2006/relationships/slide" Target="/ppt/slides/slide122222.xml" Id="rId2" /><Relationship Type="http://schemas.openxmlformats.org/officeDocument/2006/relationships/notesMaster" Target="/ppt/notesMasters/notesMaster111.xml" Id="rId1" /></Relationships>
</file>

<file path=ppt/notesSlides/_rels/notesSlide555.xml.rels>&#65279;<?xml version="1.0" encoding="utf-8"?><Relationships xmlns="http://schemas.openxmlformats.org/package/2006/relationships"><Relationship Type="http://schemas.openxmlformats.org/officeDocument/2006/relationships/slide" Target="/ppt/slides/slide202323.xml" Id="rId2" /><Relationship Type="http://schemas.openxmlformats.org/officeDocument/2006/relationships/notesMaster" Target="/ppt/notesMasters/notesMaster111.xml" Id="rId1" /></Relationships>
</file>

<file path=ppt/notesSlides/_rels/notesSlide666.xml.rels>&#65279;<?xml version="1.0" encoding="utf-8"?><Relationships xmlns="http://schemas.openxmlformats.org/package/2006/relationships"><Relationship Type="http://schemas.openxmlformats.org/officeDocument/2006/relationships/slide" Target="/ppt/slides/slide252424.xml" Id="rId2" /><Relationship Type="http://schemas.openxmlformats.org/officeDocument/2006/relationships/notesMaster" Target="/ppt/notesMasters/notesMaster111.xml" Id="rId1" /></Relationship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PFN4在两个过程中共享。</a:t>
            </a:r>
          </a:p>
        </p:txBody>
      </p:sp>
    </p:spTree>
    <p:extLst>
      <p:ext uri="{BB962C8B-B14F-4D97-AF65-F5344CB8AC3E}">
        <p14:creationId xmlns:p14="http://schemas.microsoft.com/office/powerpoint/2010/main" val="2397782136"/>
      </p:ext>
    </p:extLst>
  </p:cSld>
  <p:clrMapOvr>
    <a:masterClrMapping/>
  </p:clrMapOvr>
</p:notes>
</file>

<file path=ppt/notesSlides/notesSlide3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Zygote拥有框架库、Java VM、本地库、HAL等的原始拷贝。当一个应用程序启动时，Zygote将其作为一个新的进程分叉。所有其他进程通过共享内存访问这个副本。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83456"/>
      </p:ext>
    </p:extLst>
  </p:cSld>
  <p:clrMapOvr>
    <a:masterClrMapping/>
  </p:clrMapOvr>
</p:notes>
</file>

<file path=ppt/notesSlides/notesSlide44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如果我们是为了失败而复制，那么write-update将是一个选择。但对于DSM来说，情况并非如此。写入验证对于同步来说是不错的。</a:t>
            </a:r>
          </a:p>
        </p:txBody>
      </p:sp>
    </p:spTree>
    <p:extLst>
      <p:ext uri="{BB962C8B-B14F-4D97-AF65-F5344CB8AC3E}">
        <p14:creationId xmlns:p14="http://schemas.microsoft.com/office/powerpoint/2010/main" val="14577179"/>
      </p:ext>
    </p:extLst>
  </p:cSld>
  <p:clrMapOvr>
    <a:masterClrMapping/>
  </p:clrMapOvr>
</p:notes>
</file>

<file path=ppt/notesSlides/notesSlide55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例如，一个国际象棋游戏，需要大量的人工智能来计算下一步棋。</a:t>
            </a:r>
          </a:p>
        </p:txBody>
      </p:sp>
    </p:spTree>
    <p:extLst>
      <p:ext uri="{BB962C8B-B14F-4D97-AF65-F5344CB8AC3E}">
        <p14:creationId xmlns:p14="http://schemas.microsoft.com/office/powerpoint/2010/main" val="3095117444"/>
      </p:ext>
    </p:extLst>
  </p:cSld>
  <p:clrMapOvr>
    <a:masterClrMapping/>
  </p:clrMapOvr>
</p:notes>
</file>

<file path=ppt/notesSlides/notesSlide6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0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1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216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315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41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521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619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717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814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1912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022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212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2218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2.xml" Id="rId1" /></Relationships>
</file>

<file path=ppt/slideLayouts/_rels/slideLayout3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410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58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6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7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8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911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16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5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619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17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1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1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2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12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18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10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1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2.xml" Id="rId8" /><Relationship Type="http://schemas.openxmlformats.org/officeDocument/2006/relationships/slideLayout" Target="/ppt/slideLayouts/slideLayout333.xml" Id="rId3" /><Relationship Type="http://schemas.openxmlformats.org/officeDocument/2006/relationships/slideLayout" Target="/ppt/slideLayouts/slideLayout744.xml" Id="rId7" /><Relationship Type="http://schemas.openxmlformats.org/officeDocument/2006/relationships/theme" Target="/ppt/theme/theme111.xml" Id="rId12" /><Relationship Type="http://schemas.openxmlformats.org/officeDocument/2006/relationships/slideLayout" Target="/ppt/slideLayouts/slideLayout211.xml" Id="rId2" /><Relationship Type="http://schemas.openxmlformats.org/officeDocument/2006/relationships/slideLayout" Target="/ppt/slideLayouts/slideLayout155.xml" Id="rId1" /><Relationship Type="http://schemas.openxmlformats.org/officeDocument/2006/relationships/slideLayout" Target="/ppt/slideLayouts/slideLayout666.xml" Id="rId6" /><Relationship Type="http://schemas.openxmlformats.org/officeDocument/2006/relationships/slideLayout" Target="/ppt/slideLayouts/slideLayout1177.xml" Id="rId11" /><Relationship Type="http://schemas.openxmlformats.org/officeDocument/2006/relationships/slideLayout" Target="/ppt/slideLayouts/slideLayout588.xml" Id="rId5" /><Relationship Type="http://schemas.openxmlformats.org/officeDocument/2006/relationships/slideLayout" Target="/ppt/slideLayouts/slideLayout1099.xml" Id="rId10" /><Relationship Type="http://schemas.openxmlformats.org/officeDocument/2006/relationships/slideLayout" Target="/ppt/slideLayouts/slideLayout41010.xml" Id="rId4" /><Relationship Type="http://schemas.openxmlformats.org/officeDocument/2006/relationships/slideLayout" Target="/ppt/slideLayouts/slideLayout91111.xml" Id="rId9" /></Relationships>
</file>

<file path=ppt/slideMasters/_rels/slideMaster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91212.xml" Id="rId8" /><Relationship Type="http://schemas.openxmlformats.org/officeDocument/2006/relationships/slideLayout" Target="/ppt/slideLayouts/slideLayout141313.xml" Id="rId3" /><Relationship Type="http://schemas.openxmlformats.org/officeDocument/2006/relationships/slideLayout" Target="/ppt/slideLayouts/slideLayout181414.xml" Id="rId7" /><Relationship Type="http://schemas.openxmlformats.org/officeDocument/2006/relationships/theme" Target="/ppt/theme/theme233.xml" Id="rId12" /><Relationship Type="http://schemas.openxmlformats.org/officeDocument/2006/relationships/slideLayout" Target="/ppt/slideLayouts/slideLayout131515.xml" Id="rId2" /><Relationship Type="http://schemas.openxmlformats.org/officeDocument/2006/relationships/slideLayout" Target="/ppt/slideLayouts/slideLayout121616.xml" Id="rId1" /><Relationship Type="http://schemas.openxmlformats.org/officeDocument/2006/relationships/slideLayout" Target="/ppt/slideLayouts/slideLayout171717.xml" Id="rId6" /><Relationship Type="http://schemas.openxmlformats.org/officeDocument/2006/relationships/slideLayout" Target="/ppt/slideLayouts/slideLayout221818.xml" Id="rId11" /><Relationship Type="http://schemas.openxmlformats.org/officeDocument/2006/relationships/slideLayout" Target="/ppt/slideLayouts/slideLayout161919.xml" Id="rId5" /><Relationship Type="http://schemas.openxmlformats.org/officeDocument/2006/relationships/slideLayout" Target="/ppt/slideLayouts/slideLayout212020.xml" Id="rId10" /><Relationship Type="http://schemas.openxmlformats.org/officeDocument/2006/relationships/slideLayout" Target="/ppt/slideLayouts/slideLayout152121.xml" Id="rId4" /><Relationship Type="http://schemas.openxmlformats.org/officeDocument/2006/relationships/slideLayout" Target="/ppt/slideLayouts/slideLayout202222.xml" Id="rId9" /></Relationships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t>'#'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点击编辑主标题样式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点击编辑主文本样式</a:t>
            </a:r>
          </a:p>
          <a:p>
            <a:pPr lvl="1"/>
            <a:r>
              <a:rPr lang="en-US" dirty="0"/>
              <a:t>第二层</a:t>
            </a:r>
          </a:p>
          <a:p>
            <a:pPr lvl="2"/>
            <a:r>
              <a:rPr lang="en-US" dirty="0"/>
              <a:t>第三层</a:t>
            </a:r>
          </a:p>
          <a:p>
            <a:pPr lvl="3"/>
            <a:r>
              <a:rPr lang="en-US" dirty="0"/>
              <a:t>第四层</a:t>
            </a:r>
          </a:p>
          <a:p>
            <a:pPr lvl="4"/>
            <a:r>
              <a:rPr lang="en-US" dirty="0"/>
              <a:t>第五层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点击编辑主标题样式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点击编辑主文本样式</a:t>
            </a:r>
          </a:p>
          <a:p>
            <a:pPr lvl="1"/>
            <a:r>
              <a:rPr lang="en-US"/>
              <a:t>第二层</a:t>
            </a:r>
          </a:p>
          <a:p>
            <a:pPr lvl="2"/>
            <a:r>
              <a:rPr lang="en-US"/>
              <a:t>第三层</a:t>
            </a:r>
          </a:p>
          <a:p>
            <a:pPr lvl="3"/>
            <a:r>
              <a:rPr lang="en-US"/>
              <a:t>第四层</a:t>
            </a:r>
          </a:p>
          <a:p>
            <a:pPr lvl="4"/>
            <a:r>
              <a:rPr lang="en-US"/>
              <a:t>第五层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t>'#'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Relationship Type="http://schemas.openxmlformats.org/officeDocument/2006/relationships/hyperlink" Target="https://www.smartevals.com/login.aspx?s=buffalo" TargetMode="External" Id="rId3" /><Relationship Type="http://schemas.openxmlformats.org/officeDocument/2006/relationships/hyperlink" Target="https://forms.gle/eg1wHN2G8S6GVz3e9" TargetMode="External" Id="rId2" /></Relationships>
</file>

<file path=ppt/slides/_rels/slide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122222.xml.rels>&#65279;<?xml version="1.0" encoding="utf-8"?><Relationships xmlns="http://schemas.openxmlformats.org/package/2006/relationships"><Relationship Type="http://schemas.openxmlformats.org/officeDocument/2006/relationships/notesSlide" Target="/ppt/notesSlides/notesSlide444.xml" Id="rId2" /><Relationship Type="http://schemas.openxmlformats.org/officeDocument/2006/relationships/slideLayout" Target="/ppt/slideLayouts/slideLayout211.xml" Id="rId1" /></Relationships>
</file>

<file path=ppt/slides/_rels/slide1316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1410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144.xml.rels>&#65279;<?xml version="1.0" encoding="utf-8"?><Relationships xmlns="http://schemas.openxmlformats.org/package/2006/relationships"><Relationship Type="http://schemas.openxmlformats.org/officeDocument/2006/relationships/notesSlide" Target="/ppt/notesSlides/notesSlide111.xml" Id="rId2" /><Relationship Type="http://schemas.openxmlformats.org/officeDocument/2006/relationships/slideLayout" Target="/ppt/slideLayouts/slideLayout155.xml" Id="rId1" /></Relationships>
</file>

<file path=ppt/slides/_rels/slide15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16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1719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18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19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02323.xml.rels>&#65279;<?xml version="1.0" encoding="utf-8"?><Relationships xmlns="http://schemas.openxmlformats.org/package/2006/relationships"><Relationship Type="http://schemas.openxmlformats.org/officeDocument/2006/relationships/notesSlide" Target="/ppt/notesSlides/notesSlide555.xml" Id="rId2" /><Relationship Type="http://schemas.openxmlformats.org/officeDocument/2006/relationships/slideLayout" Target="/ppt/slideLayouts/slideLayout211.xml" Id="rId1" /></Relationships>
</file>

<file path=ppt/slides/_rels/slide2117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20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214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3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4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52424.xml.rels>&#65279;<?xml version="1.0" encoding="utf-8"?><Relationships xmlns="http://schemas.openxmlformats.org/package/2006/relationships"><Relationship Type="http://schemas.openxmlformats.org/officeDocument/2006/relationships/notesSlide" Target="/ppt/notesSlides/notesSlide666.xml" Id="rId2" /><Relationship Type="http://schemas.openxmlformats.org/officeDocument/2006/relationships/slideLayout" Target="/ppt/slideLayouts/slideLayout211.xml" Id="rId1" /></Relationships>
</file>

<file path=ppt/slides/_rels/slide315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412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5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62525.xml.rels>&#65279;<?xml version="1.0" encoding="utf-8"?><Relationships xmlns="http://schemas.openxmlformats.org/package/2006/relationships"><Relationship Type="http://schemas.openxmlformats.org/officeDocument/2006/relationships/image" Target="/ppt/media/image122.png" Id="rId2" /><Relationship Type="http://schemas.openxmlformats.org/officeDocument/2006/relationships/slideLayout" Target="/ppt/slideLayouts/slideLayout211.xml" Id="rId1" /></Relationships>
</file>

<file path=ppt/slides/_rels/slide72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81818.xml.rels>&#65279;<?xml version="1.0" encoding="utf-8"?><Relationships xmlns="http://schemas.openxmlformats.org/package/2006/relationships"><Relationship Type="http://schemas.openxmlformats.org/officeDocument/2006/relationships/image" Target="/ppt/media/image2.tiff" Id="rId3" /><Relationship Type="http://schemas.openxmlformats.org/officeDocument/2006/relationships/notesSlide" Target="/ppt/notesSlides/notesSlide233.xml" Id="rId2" /><Relationship Type="http://schemas.openxmlformats.org/officeDocument/2006/relationships/slideLayout" Target="/ppt/slideLayouts/slideLayout211.xml" Id="rId1" /></Relationships>
</file>

<file path=ppt/slides/_rels/slide9131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notesSlide" Target="/ppt/notesSlides/notesSlide322.xml" Id="rId2" /><Relationship Type="http://schemas.openxmlformats.org/officeDocument/2006/relationships/slideLayout" Target="/ppt/slideLayouts/slideLayout211.xml" Id="rId1" /></Relationships>
</file>

<file path=ppt/slides/slide107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行政管理学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PA3的成绩将在今天公布。</a:t>
            </a:r>
          </a:p>
          <a:p>
            <a:r>
              <a:rPr lang="en-US" dirty="0"/>
              <a:t>PA4截止日期：5/10</a:t>
            </a:r>
          </a:p>
          <a:p>
            <a:pPr lvl="1"/>
            <a:r>
              <a:rPr lang="en-US" dirty="0"/>
              <a:t>请早点开始。评级员需要很长很长的时间。</a:t>
            </a:r>
          </a:p>
          <a:p>
            <a:r>
              <a:rPr lang="en-US" dirty="0"/>
              <a:t>调查和课程评估</a:t>
            </a:r>
          </a:p>
          <a:p>
            <a:pPr lvl="1"/>
            <a:r>
              <a:rPr lang="en-US" dirty="0"/>
              <a:t>调查</a:t>
            </a:r>
            <a:r>
              <a:rPr lang="en-US" dirty="0">
                <a:hlinkClick r:id="rId2"/>
              </a:rPr>
              <a:t>：https://forms.gle/eg1wHN2G8S6GVz3e9</a:t>
            </a:r>
            <a:endParaRPr lang="en-US" dirty="0"/>
          </a:p>
          <a:p>
            <a:pPr lvl="1"/>
            <a:r>
              <a:rPr lang="en-US" dirty="0"/>
              <a:t>课程评价</a:t>
            </a:r>
            <a:r>
              <a:rPr lang="en-US" dirty="0">
                <a:hlinkClick r:id="rId3"/>
              </a:rPr>
              <a:t>：https://www.smartevals.com/login.aspx?s=buffalo</a:t>
            </a:r>
            <a:endParaRPr lang="en-US" dirty="0"/>
          </a:p>
          <a:p>
            <a:r>
              <a:rPr lang="en-US" dirty="0"/>
              <a:t>如果</a:t>
            </a:r>
            <a:r>
              <a:rPr lang="en-US">
                <a:solidFill>
                  <a:srgbClr val="FF0000"/>
                </a:solidFill>
              </a:rPr>
              <a:t>两者都</a:t>
            </a:r>
            <a:r>
              <a:rPr lang="en-US"/>
              <a:t>有</a:t>
            </a:r>
            <a:r>
              <a:rPr lang="en-US" dirty="0"/>
              <a:t>80%或更多的参与。</a:t>
            </a:r>
          </a:p>
          <a:p>
            <a:pPr lvl="1"/>
            <a:r>
              <a:rPr lang="en-US" dirty="0"/>
              <a:t>对于你们每个人来说，我会在期中考试和期末考试之间选取较好的一个，并给较好的一个30%的权重，给另一个20%的权重。</a:t>
            </a:r>
          </a:p>
          <a:p>
            <a:pPr lvl="1"/>
            <a:r>
              <a:rPr lang="en-US" dirty="0"/>
              <a:t>(目前，期中考试为20%，期末考试为30%）。</a:t>
            </a:r>
          </a:p>
          <a:p>
            <a:r>
              <a:rPr lang="en-US" dirty="0"/>
              <a:t>今天没有背诵；用办公时间代替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00703"/>
      </p:ext>
    </p:extLst>
  </p:cSld>
  <p:clrMapOvr>
    <a:masterClrMapping/>
  </p:clrMapOvr>
</p:sld>
</file>

<file path=ppt/slides/slide11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EE1A-E2FC-4544-85D0-3182221D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分布式共享内存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ED38-7F80-E148-A74F-DD914B6A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我们将讨论两个案例。</a:t>
            </a:r>
          </a:p>
          <a:p>
            <a:pPr lvl="1"/>
            <a:r>
              <a:rPr lang="en-US" dirty="0"/>
              <a:t>过程的DSM</a:t>
            </a:r>
          </a:p>
          <a:p>
            <a:pPr lvl="1"/>
            <a:r>
              <a:rPr lang="en-US" dirty="0"/>
              <a:t>线程的DSM</a:t>
            </a:r>
          </a:p>
          <a:p>
            <a:r>
              <a:rPr lang="en-US" dirty="0"/>
              <a:t>进程的DSM：在不同机器上运行的不同进程共享一个内存页。</a:t>
            </a:r>
          </a:p>
          <a:p>
            <a:r>
              <a:rPr lang="en-US" dirty="0"/>
              <a:t>共享内存页</a:t>
            </a:r>
            <a:r>
              <a:rPr lang="en-US" dirty="0"/>
              <a:t>在不同的机器上被</a:t>
            </a:r>
            <a:r>
              <a:rPr lang="en-US" dirty="0">
                <a:solidFill>
                  <a:srgbClr val="FF0000"/>
                </a:solidFill>
              </a:rPr>
              <a:t>复制和同步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然而，复制并不是目的（例如，我们不是为了处理故障而保留复制）。</a:t>
            </a:r>
          </a:p>
          <a:p>
            <a:r>
              <a:rPr lang="en-US" dirty="0"/>
              <a:t>一个通用的方法是在</a:t>
            </a:r>
            <a:r>
              <a:rPr lang="en-US" dirty="0">
                <a:solidFill>
                  <a:srgbClr val="FF0000"/>
                </a:solidFill>
              </a:rPr>
              <a:t>操作系统层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与第8号幻灯片上的图类似，但在不同的机器上有流程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9A499-9FCE-2B49-8671-C7144491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74998"/>
      </p:ext>
    </p:extLst>
  </p:cSld>
  <p:clrMapOvr>
    <a:masterClrMapping/>
  </p:clrMapOvr>
</p:sld>
</file>

<file path=ppt/slides/slide1222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066B-BDE7-054D-B405-88F03F0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DSM同步化选项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2145-6EE5-7E48-944D-2074F407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511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撰写日期</a:t>
            </a:r>
          </a:p>
          <a:p>
            <a:pPr lvl="1"/>
            <a:r>
              <a:rPr lang="en-US" dirty="0"/>
              <a:t>一个进程更新一个内存页。</a:t>
            </a:r>
          </a:p>
          <a:p>
            <a:pPr lvl="1"/>
            <a:r>
              <a:rPr lang="en-US" dirty="0"/>
              <a:t>该更新被</a:t>
            </a:r>
            <a:r>
              <a:rPr lang="en-US" dirty="0">
                <a:solidFill>
                  <a:srgbClr val="FF0000"/>
                </a:solidFill>
              </a:rPr>
              <a:t>组</a:t>
            </a:r>
            <a:r>
              <a:rPr lang="en-US" dirty="0"/>
              <a:t>播到其他副本。</a:t>
            </a:r>
          </a:p>
          <a:p>
            <a:pPr lvl="1"/>
            <a:r>
              <a:rPr lang="en-US" dirty="0"/>
              <a:t>组播协议确定了一致性保证（例如，顺序一致性的FIFO-Total）。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读取是便宜的</a:t>
            </a:r>
            <a:r>
              <a:rPr lang="en-US" dirty="0"/>
              <a:t>（总是本地的），但</a:t>
            </a:r>
            <a:r>
              <a:rPr lang="en-US" dirty="0">
                <a:solidFill>
                  <a:srgbClr val="FF0000"/>
                </a:solidFill>
              </a:rPr>
              <a:t>写入是昂贵的</a:t>
            </a:r>
            <a:r>
              <a:rPr lang="en-US" dirty="0"/>
              <a:t>（总是多播的）。</a:t>
            </a:r>
          </a:p>
          <a:p>
            <a:r>
              <a:rPr lang="en-US" dirty="0"/>
              <a:t>写入-验证</a:t>
            </a:r>
          </a:p>
          <a:p>
            <a:pPr lvl="1"/>
            <a:r>
              <a:rPr lang="en-US" dirty="0"/>
              <a:t>共享页面的两种状态：</a:t>
            </a:r>
            <a:r>
              <a:rPr lang="en-US" dirty="0">
                <a:solidFill>
                  <a:srgbClr val="FF0000"/>
                </a:solidFill>
              </a:rPr>
              <a:t>只读</a:t>
            </a:r>
            <a:r>
              <a:rPr lang="en-US" dirty="0"/>
              <a:t>或</a:t>
            </a:r>
            <a:r>
              <a:rPr lang="en-US" dirty="0">
                <a:solidFill>
                  <a:srgbClr val="FF0000"/>
                </a:solidFill>
              </a:rPr>
              <a:t>读写</a:t>
            </a:r>
          </a:p>
          <a:p>
            <a:pPr lvl="2"/>
            <a:r>
              <a:rPr lang="en-US" dirty="0"/>
              <a:t>只读：该内存页有</a:t>
            </a:r>
            <a:r>
              <a:rPr lang="en-US" dirty="0">
                <a:solidFill>
                  <a:srgbClr val="114FFB"/>
                </a:solidFill>
              </a:rPr>
              <a:t>可能</a:t>
            </a:r>
            <a:r>
              <a:rPr lang="en-US" dirty="0"/>
              <a:t>在两个或更多的进程/机器上被复制。</a:t>
            </a:r>
          </a:p>
          <a:p>
            <a:pPr lvl="2"/>
            <a:r>
              <a:rPr lang="en-US" dirty="0"/>
              <a:t>读和写：该内存页为</a:t>
            </a:r>
            <a:r>
              <a:rPr lang="en-US" dirty="0"/>
              <a:t>该进程</a:t>
            </a:r>
            <a:r>
              <a:rPr lang="en-US" dirty="0">
                <a:solidFill>
                  <a:srgbClr val="114FFB"/>
                </a:solidFill>
              </a:rPr>
              <a:t>所独占</a:t>
            </a:r>
            <a:r>
              <a:rPr lang="en-US" dirty="0"/>
              <a:t>（没有其他复制）。</a:t>
            </a:r>
          </a:p>
          <a:p>
            <a:pPr lvl="1"/>
            <a:r>
              <a:rPr lang="en-US" dirty="0"/>
              <a:t>如果一个进程打算写到一个只读页，</a:t>
            </a:r>
            <a:r>
              <a:rPr lang="en-US" dirty="0">
                <a:solidFill>
                  <a:srgbClr val="114FFB"/>
                </a:solidFill>
              </a:rPr>
              <a:t>一个无效请求会被组播</a:t>
            </a:r>
            <a:r>
              <a:rPr lang="en-US" dirty="0"/>
              <a:t>给其他进程。</a:t>
            </a:r>
          </a:p>
          <a:p>
            <a:pPr lvl="1"/>
            <a:r>
              <a:rPr lang="en-US" dirty="0"/>
              <a:t>后来的写入可以</a:t>
            </a:r>
            <a:r>
              <a:rPr lang="en-US" dirty="0">
                <a:solidFill>
                  <a:srgbClr val="FF0000"/>
                </a:solidFill>
              </a:rPr>
              <a:t>在没有通信的情况下</a:t>
            </a:r>
            <a:r>
              <a:rPr lang="en-US" dirty="0"/>
              <a:t>进行</a:t>
            </a:r>
            <a:r>
              <a:rPr lang="en-US" dirty="0">
                <a:solidFill>
                  <a:srgbClr val="FF0000"/>
                </a:solidFill>
              </a:rPr>
              <a:t>（廉价）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只有</a:t>
            </a:r>
            <a:r>
              <a:rPr lang="en-US" dirty="0">
                <a:solidFill>
                  <a:srgbClr val="114FFB"/>
                </a:solidFill>
              </a:rPr>
              <a:t>当另一个进程进行读取时，</a:t>
            </a:r>
            <a:r>
              <a:rPr lang="en-US" dirty="0"/>
              <a:t>写才会被传播</a:t>
            </a:r>
            <a:r>
              <a:rPr lang="en-US" dirty="0">
                <a:solidFill>
                  <a:srgbClr val="114FFB"/>
                </a:solidFill>
              </a:rPr>
              <a:t>（对写来说很便宜，对读来说很昂贵）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但是写可以</a:t>
            </a:r>
            <a:r>
              <a:rPr lang="en-US" dirty="0">
                <a:solidFill>
                  <a:srgbClr val="114FFB"/>
                </a:solidFill>
              </a:rPr>
              <a:t>被无效化延迟（对写来说成本很高）</a:t>
            </a:r>
            <a:r>
              <a:rPr lang="en-US" dirty="0"/>
              <a:t>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DB28A-0867-9744-9049-99447988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6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066B-BDE7-054D-B405-88F03F0C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写入无效协议示例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2145-6EE5-7E48-944D-2074F407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511800"/>
          </a:xfrm>
        </p:spPr>
        <p:txBody>
          <a:bodyPr>
            <a:normAutofit/>
          </a:bodyPr>
          <a:lstStyle/>
          <a:p>
            <a:r>
              <a:rPr lang="en-US" dirty="0"/>
              <a:t>注：R故障和W故障可以在任何过程中发生。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DB28A-0867-9744-9049-99447988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3C0A41-E65B-844C-8317-9698A8B9CB47}"/>
              </a:ext>
            </a:extLst>
          </p:cNvPr>
          <p:cNvSpPr/>
          <p:nvPr/>
        </p:nvSpPr>
        <p:spPr bwMode="auto">
          <a:xfrm>
            <a:off x="1295400" y="2540998"/>
            <a:ext cx="19050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读/写状态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2A78B6-BD98-F549-B2F9-32085378ABBE}"/>
              </a:ext>
            </a:extLst>
          </p:cNvPr>
          <p:cNvSpPr/>
          <p:nvPr/>
        </p:nvSpPr>
        <p:spPr bwMode="auto">
          <a:xfrm>
            <a:off x="5867400" y="2540998"/>
            <a:ext cx="19050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只读状态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E23A43-013A-4943-B773-9D0BCD063118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auto">
          <a:xfrm>
            <a:off x="2921419" y="2741864"/>
            <a:ext cx="3224962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F9B993-3517-C44A-8460-686DD841287D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auto">
          <a:xfrm flipH="1">
            <a:off x="2921419" y="3711732"/>
            <a:ext cx="3224962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A1FE4B-5F25-3B4F-A63B-ECBF657E9866}"/>
              </a:ext>
            </a:extLst>
          </p:cNvPr>
          <p:cNvSpPr txBox="1"/>
          <p:nvPr/>
        </p:nvSpPr>
        <p:spPr>
          <a:xfrm>
            <a:off x="3854450" y="2310234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 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46BA6-8162-3D41-813A-97236BF94EE9}"/>
              </a:ext>
            </a:extLst>
          </p:cNvPr>
          <p:cNvSpPr txBox="1"/>
          <p:nvPr/>
        </p:nvSpPr>
        <p:spPr>
          <a:xfrm>
            <a:off x="3848100" y="3865489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 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0FFD8-EAD9-454D-BF6C-799E9C8759C4}"/>
              </a:ext>
            </a:extLst>
          </p:cNvPr>
          <p:cNvSpPr txBox="1"/>
          <p:nvPr/>
        </p:nvSpPr>
        <p:spPr>
          <a:xfrm>
            <a:off x="6011151" y="213894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多个读者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77F2C-36E4-0044-B045-ABF65286651C}"/>
              </a:ext>
            </a:extLst>
          </p:cNvPr>
          <p:cNvSpPr txBox="1"/>
          <p:nvPr/>
        </p:nvSpPr>
        <p:spPr>
          <a:xfrm>
            <a:off x="1409098" y="2133600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单身作家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5A3F5E3-9E24-7E49-989B-91853E633B07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 bwMode="auto">
          <a:xfrm flipH="1">
            <a:off x="6819900" y="3226798"/>
            <a:ext cx="952500" cy="685800"/>
          </a:xfrm>
          <a:prstGeom prst="curvedConnector4">
            <a:avLst>
              <a:gd name="adj1" fmla="val -24000"/>
              <a:gd name="adj2" fmla="val 13333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9EFA8AD-5230-144E-AD4A-450DC19324BB}"/>
              </a:ext>
            </a:extLst>
          </p:cNvPr>
          <p:cNvCxnSpPr>
            <a:cxnSpLocks/>
            <a:stCxn id="5" idx="2"/>
            <a:endCxn id="5" idx="4"/>
          </p:cNvCxnSpPr>
          <p:nvPr/>
        </p:nvCxnSpPr>
        <p:spPr bwMode="auto">
          <a:xfrm rot="10800000" flipH="1" flipV="1">
            <a:off x="1295400" y="3226798"/>
            <a:ext cx="952500" cy="685800"/>
          </a:xfrm>
          <a:prstGeom prst="curvedConnector4">
            <a:avLst>
              <a:gd name="adj1" fmla="val -24000"/>
              <a:gd name="adj2" fmla="val 133333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82DD8F-FB99-BD49-BD6D-E94FDC5DA2BC}"/>
              </a:ext>
            </a:extLst>
          </p:cNvPr>
          <p:cNvSpPr txBox="1"/>
          <p:nvPr/>
        </p:nvSpPr>
        <p:spPr>
          <a:xfrm>
            <a:off x="6830301" y="418350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 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08702-368E-984C-9DA8-39935A189D0A}"/>
              </a:ext>
            </a:extLst>
          </p:cNvPr>
          <p:cNvSpPr txBox="1"/>
          <p:nvPr/>
        </p:nvSpPr>
        <p:spPr>
          <a:xfrm>
            <a:off x="1466850" y="413385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W故障（无效）。</a:t>
            </a:r>
          </a:p>
        </p:txBody>
      </p:sp>
    </p:spTree>
    <p:extLst>
      <p:ext uri="{BB962C8B-B14F-4D97-AF65-F5344CB8AC3E}">
        <p14:creationId xmlns:p14="http://schemas.microsoft.com/office/powerpoint/2010/main" val="1648942122"/>
      </p:ext>
    </p:extLst>
  </p:cSld>
  <p:clrMapOvr>
    <a:masterClrMapping/>
  </p:clrMapOvr>
</p:sld>
</file>

<file path=ppt/slides/slide1410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D105-A2AB-E041-A9FF-B6B6DF70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示例系统。常春藤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278D-3166-124A-971B-4765382B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实施写入验证协议</a:t>
            </a:r>
          </a:p>
          <a:p>
            <a:pPr lvl="1"/>
            <a:r>
              <a:rPr lang="en-US" dirty="0"/>
              <a:t>一个页面的</a:t>
            </a:r>
            <a:r>
              <a:rPr lang="en-US" dirty="0">
                <a:solidFill>
                  <a:srgbClr val="114FFB"/>
                </a:solidFill>
              </a:rPr>
              <a:t>所有者</a:t>
            </a:r>
            <a:r>
              <a:rPr lang="en-US" dirty="0"/>
              <a:t>：拥有最新信息的过程</a:t>
            </a:r>
          </a:p>
          <a:p>
            <a:pPr lvl="1"/>
            <a:r>
              <a:rPr lang="en-US" dirty="0"/>
              <a:t>一个页面的</a:t>
            </a:r>
            <a:r>
              <a:rPr lang="en-US" dirty="0" err="1">
                <a:solidFill>
                  <a:srgbClr val="114FFB"/>
                </a:solidFill>
              </a:rPr>
              <a:t>副本集</a:t>
            </a:r>
            <a:r>
              <a:rPr lang="en-US" dirty="0"/>
              <a:t>：有副本的进程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一个集中的管理者</a:t>
            </a:r>
            <a:r>
              <a:rPr lang="en-US" dirty="0"/>
              <a:t>维护所有权信息。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FF9BF-CB0B-F54A-9545-B272A33B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E809C6-AF87-1248-AB3C-915F028ED627}"/>
              </a:ext>
            </a:extLst>
          </p:cNvPr>
          <p:cNvSpPr/>
          <p:nvPr/>
        </p:nvSpPr>
        <p:spPr bwMode="auto">
          <a:xfrm>
            <a:off x="1524000" y="32766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故障处理过程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4070BE-03E3-EE4A-B892-35840CA3868A}"/>
              </a:ext>
            </a:extLst>
          </p:cNvPr>
          <p:cNvSpPr/>
          <p:nvPr/>
        </p:nvSpPr>
        <p:spPr bwMode="auto">
          <a:xfrm>
            <a:off x="6184900" y="3276600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目前的所有者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8B57C-4B02-194C-9421-EC6785FD58B6}"/>
              </a:ext>
            </a:extLst>
          </p:cNvPr>
          <p:cNvSpPr/>
          <p:nvPr/>
        </p:nvSpPr>
        <p:spPr bwMode="auto">
          <a:xfrm>
            <a:off x="1524000" y="5943600"/>
            <a:ext cx="20574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页码 业主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EF79DC-A342-BF46-8DE8-08FDF0BB594E}"/>
              </a:ext>
            </a:extLst>
          </p:cNvPr>
          <p:cNvCxnSpPr>
            <a:stCxn id="15" idx="1"/>
            <a:endCxn id="15" idx="3"/>
          </p:cNvCxnSpPr>
          <p:nvPr/>
        </p:nvCxnSpPr>
        <p:spPr bwMode="auto">
          <a:xfrm>
            <a:off x="1524000" y="6324600"/>
            <a:ext cx="2057400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A4EA81-A8F7-FB49-AACB-1033FEA5CCFF}"/>
              </a:ext>
            </a:extLst>
          </p:cNvPr>
          <p:cNvCxnSpPr>
            <a:stCxn id="15" idx="0"/>
            <a:endCxn id="15" idx="2"/>
          </p:cNvCxnSpPr>
          <p:nvPr/>
        </p:nvCxnSpPr>
        <p:spPr bwMode="auto">
          <a:xfrm>
            <a:off x="2552700" y="5943600"/>
            <a:ext cx="0" cy="762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F1FDDF1-7E93-654A-B7CA-DA0571417186}"/>
              </a:ext>
            </a:extLst>
          </p:cNvPr>
          <p:cNvSpPr/>
          <p:nvPr/>
        </p:nvSpPr>
        <p:spPr bwMode="auto">
          <a:xfrm>
            <a:off x="3854449" y="5023067"/>
            <a:ext cx="1371600" cy="13716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经理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836808-CFC7-7B40-9D74-E34A5CEFC309}"/>
              </a:ext>
            </a:extLst>
          </p:cNvPr>
          <p:cNvCxnSpPr>
            <a:stCxn id="6" idx="5"/>
            <a:endCxn id="20" idx="1"/>
          </p:cNvCxnSpPr>
          <p:nvPr/>
        </p:nvCxnSpPr>
        <p:spPr bwMode="auto">
          <a:xfrm>
            <a:off x="2694734" y="4447334"/>
            <a:ext cx="1360581" cy="77659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8C7F5E-9599-3E42-A7ED-71E254895FD6}"/>
              </a:ext>
            </a:extLst>
          </p:cNvPr>
          <p:cNvCxnSpPr>
            <a:cxnSpLocks/>
            <a:stCxn id="20" idx="7"/>
            <a:endCxn id="12" idx="3"/>
          </p:cNvCxnSpPr>
          <p:nvPr/>
        </p:nvCxnSpPr>
        <p:spPr bwMode="auto">
          <a:xfrm flipV="1">
            <a:off x="5025183" y="4447334"/>
            <a:ext cx="1360583" cy="77659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A1276A-3F24-624E-A58F-1B538C6BCB43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 bwMode="auto">
          <a:xfrm flipH="1">
            <a:off x="2895600" y="3962400"/>
            <a:ext cx="32893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929D16-0320-274B-8A82-D2C74D1FF9E7}"/>
              </a:ext>
            </a:extLst>
          </p:cNvPr>
          <p:cNvSpPr/>
          <p:nvPr/>
        </p:nvSpPr>
        <p:spPr bwMode="auto">
          <a:xfrm>
            <a:off x="914400" y="4843517"/>
            <a:ext cx="2356643" cy="396183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1.</a:t>
            </a:r>
            <a:r>
              <a:rPr lang="en-US" dirty="0" err="1">
                <a:solidFill>
                  <a:schemeClr val="tx2"/>
                </a:solidFill>
              </a:rPr>
              <a:t>要求</a:t>
            </a:r>
            <a:r>
              <a:rPr lang="en-US" dirty="0">
                <a:solidFill>
                  <a:schemeClr val="tx2"/>
                </a:solidFill>
              </a:rPr>
              <a:t>：无页码（R/W）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FD18C0-D8FA-634C-BA63-C6A057C0B8C1}"/>
              </a:ext>
            </a:extLst>
          </p:cNvPr>
          <p:cNvSpPr/>
          <p:nvPr/>
        </p:nvSpPr>
        <p:spPr bwMode="auto">
          <a:xfrm>
            <a:off x="5796757" y="4840742"/>
            <a:ext cx="2356643" cy="396183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2.</a:t>
            </a:r>
            <a:r>
              <a:rPr lang="en-US" dirty="0" err="1">
                <a:solidFill>
                  <a:schemeClr val="tx2"/>
                </a:solidFill>
              </a:rPr>
              <a:t>要求</a:t>
            </a:r>
            <a:r>
              <a:rPr lang="en-US" dirty="0">
                <a:solidFill>
                  <a:schemeClr val="tx2"/>
                </a:solidFill>
              </a:rPr>
              <a:t>，页数(R/W)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86265-7F1D-8A45-88C3-943A680BC62F}"/>
              </a:ext>
            </a:extLst>
          </p:cNvPr>
          <p:cNvSpPr/>
          <p:nvPr/>
        </p:nvSpPr>
        <p:spPr bwMode="auto">
          <a:xfrm>
            <a:off x="3361928" y="3356884"/>
            <a:ext cx="2356643" cy="396183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3.页码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484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486/586分布式系统</a:t>
            </a:r>
            <a:br>
              <a:rPr lang="en-US" dirty="0"/>
            </a:br>
            <a:r>
              <a:rPr lang="en-US" dirty="0"/>
              <a:t>分布式共享内存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史蒂夫-高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计算机科学与工程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布法罗大学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58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C31C-995F-A744-84C4-BFA0F06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颗粒度问题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C283-0197-2748-AA73-BECC530B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让我们假设，我们在页面层面上进行操作。</a:t>
            </a:r>
          </a:p>
          <a:p>
            <a:pPr lvl="1"/>
            <a:r>
              <a:rPr lang="en-US" dirty="0"/>
              <a:t>(但其他实现方式也有类似的问题)。</a:t>
            </a:r>
          </a:p>
          <a:p>
            <a:pPr lvl="1"/>
            <a:r>
              <a:rPr lang="en-US" dirty="0"/>
              <a:t>作为参考，一个Linux内存页是4KB。</a:t>
            </a:r>
          </a:p>
          <a:p>
            <a:r>
              <a:rPr lang="en-US" dirty="0"/>
              <a:t>问题</a:t>
            </a:r>
          </a:p>
          <a:p>
            <a:pPr lvl="1"/>
            <a:r>
              <a:rPr lang="en-US" dirty="0"/>
              <a:t>当两个进程（在两个不同的机器上）共享一个页面时，</a:t>
            </a:r>
            <a:r>
              <a:rPr lang="en-US" dirty="0">
                <a:solidFill>
                  <a:srgbClr val="FF0000"/>
                </a:solidFill>
              </a:rPr>
              <a:t>并不总是意味着它们共享页面上的一切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例如，一个进程从一个变量X中读出并写入，而另一个进程从另一个变量Y中读出并写入，如果它们在同一个内存页中，那么这些进程就共享这个页。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E85D-7F7B-2647-BFB3-E36B61CD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24A5-566F-864D-9625-ECAD92CA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颗粒度问题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EA15-59C7-034F-BBB7-1AA5C6AD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/>
          <a:lstStyle/>
          <a:p>
            <a:r>
              <a:rPr lang="en-US" dirty="0">
                <a:solidFill>
                  <a:srgbClr val="114FFB"/>
                </a:solidFill>
              </a:rPr>
              <a:t>真正的分享</a:t>
            </a:r>
          </a:p>
          <a:p>
            <a:pPr lvl="1"/>
            <a:r>
              <a:rPr lang="en-US" dirty="0"/>
              <a:t>两个进程共享</a:t>
            </a:r>
            <a:r>
              <a:rPr lang="en-US" dirty="0">
                <a:solidFill>
                  <a:srgbClr val="FF0000"/>
                </a:solidFill>
              </a:rPr>
              <a:t>完全相同的数据</a:t>
            </a:r>
            <a:r>
              <a:rPr lang="en-US" dirty="0"/>
              <a:t>。</a:t>
            </a:r>
          </a:p>
          <a:p>
            <a:r>
              <a:rPr lang="en-US" dirty="0">
                <a:solidFill>
                  <a:srgbClr val="FF0000"/>
                </a:solidFill>
              </a:rPr>
              <a:t>虚假分享</a:t>
            </a:r>
          </a:p>
          <a:p>
            <a:pPr lvl="1"/>
            <a:r>
              <a:rPr lang="en-US" dirty="0"/>
              <a:t>两个进程</a:t>
            </a:r>
            <a:r>
              <a:rPr lang="en-US" dirty="0">
                <a:solidFill>
                  <a:srgbClr val="114FFB"/>
                </a:solidFill>
              </a:rPr>
              <a:t>并不共享完全相同的数据</a:t>
            </a:r>
            <a:r>
              <a:rPr lang="en-US" dirty="0"/>
              <a:t>，但它们</a:t>
            </a:r>
            <a:r>
              <a:rPr lang="en-US" dirty="0">
                <a:solidFill>
                  <a:srgbClr val="FF0000"/>
                </a:solidFill>
              </a:rPr>
              <a:t>从同一个页面</a:t>
            </a:r>
            <a:r>
              <a:rPr lang="en-US" dirty="0"/>
              <a:t>访问</a:t>
            </a:r>
            <a:r>
              <a:rPr lang="en-US" dirty="0">
                <a:solidFill>
                  <a:srgbClr val="FF0000"/>
                </a:solidFill>
              </a:rPr>
              <a:t>不同的数据</a:t>
            </a:r>
            <a:r>
              <a:rPr lang="en-US" dirty="0"/>
              <a:t>。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虚假的分享问题</a:t>
            </a:r>
          </a:p>
          <a:p>
            <a:pPr lvl="1"/>
            <a:r>
              <a:rPr lang="en-US" dirty="0"/>
              <a:t>写作无效：不必要的无效行为</a:t>
            </a:r>
          </a:p>
          <a:p>
            <a:pPr lvl="1"/>
            <a:r>
              <a:rPr lang="en-US" dirty="0"/>
              <a:t>编写更新：不必要的数据传输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6FFE-8687-B34C-B290-B7106E9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3C61EE-17D8-4D41-A858-8AEDA24A512A}"/>
              </a:ext>
            </a:extLst>
          </p:cNvPr>
          <p:cNvGrpSpPr/>
          <p:nvPr/>
        </p:nvGrpSpPr>
        <p:grpSpPr>
          <a:xfrm>
            <a:off x="1600200" y="3276600"/>
            <a:ext cx="5334000" cy="1676400"/>
            <a:chOff x="1600200" y="3543300"/>
            <a:chExt cx="5334000" cy="1676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1AD72B-A208-7A4A-A271-835538BA445C}"/>
                </a:ext>
              </a:extLst>
            </p:cNvPr>
            <p:cNvSpPr/>
            <p:nvPr/>
          </p:nvSpPr>
          <p:spPr bwMode="auto">
            <a:xfrm>
              <a:off x="1600200" y="3810000"/>
              <a:ext cx="1219200" cy="12192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192957-EB64-BB40-8FFF-681DBCF00F78}"/>
                </a:ext>
              </a:extLst>
            </p:cNvPr>
            <p:cNvSpPr/>
            <p:nvPr/>
          </p:nvSpPr>
          <p:spPr bwMode="auto">
            <a:xfrm>
              <a:off x="5715000" y="3810000"/>
              <a:ext cx="1219200" cy="12192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P1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3AD6FB-D053-CB4A-A438-12BE19B83D37}"/>
                </a:ext>
              </a:extLst>
            </p:cNvPr>
            <p:cNvSpPr/>
            <p:nvPr/>
          </p:nvSpPr>
          <p:spPr bwMode="auto">
            <a:xfrm>
              <a:off x="3515710" y="3543300"/>
              <a:ext cx="1485900" cy="4191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3C932B-372C-3342-929A-D1FF7366FA21}"/>
                </a:ext>
              </a:extLst>
            </p:cNvPr>
            <p:cNvSpPr/>
            <p:nvPr/>
          </p:nvSpPr>
          <p:spPr bwMode="auto">
            <a:xfrm>
              <a:off x="3515710" y="3962400"/>
              <a:ext cx="1485900" cy="4191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83F03E-DACA-E546-A020-672E1734E8C3}"/>
                </a:ext>
              </a:extLst>
            </p:cNvPr>
            <p:cNvSpPr/>
            <p:nvPr/>
          </p:nvSpPr>
          <p:spPr bwMode="auto">
            <a:xfrm>
              <a:off x="3515710" y="4381500"/>
              <a:ext cx="1485900" cy="4191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DACA48-0CCC-5F48-808C-8CBBC9D154AF}"/>
                </a:ext>
              </a:extLst>
            </p:cNvPr>
            <p:cNvSpPr/>
            <p:nvPr/>
          </p:nvSpPr>
          <p:spPr bwMode="auto">
            <a:xfrm>
              <a:off x="3515710" y="4800600"/>
              <a:ext cx="1485900" cy="4191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77DA10-79CF-8244-B294-663FDAF2F245}"/>
                </a:ext>
              </a:extLst>
            </p:cNvPr>
            <p:cNvCxnSpPr>
              <a:stCxn id="5" idx="6"/>
              <a:endCxn id="8" idx="1"/>
            </p:cNvCxnSpPr>
            <p:nvPr/>
          </p:nvCxnSpPr>
          <p:spPr bwMode="auto">
            <a:xfrm flipV="1">
              <a:off x="2819400" y="4171950"/>
              <a:ext cx="696310" cy="24765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97C67C-F83D-1246-A08C-929FC617ACAA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 flipH="1">
              <a:off x="5010150" y="4419600"/>
              <a:ext cx="704850" cy="17145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91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91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0A77-A04C-B044-8FE4-D7A82447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颗粒度问题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36C6-79E2-244C-B5B8-1B357D75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更大的页面尺寸</a:t>
            </a:r>
          </a:p>
          <a:p>
            <a:pPr lvl="1"/>
            <a:r>
              <a:rPr lang="en-US" dirty="0"/>
              <a:t>更好地处理</a:t>
            </a:r>
            <a:r>
              <a:rPr lang="en-US" dirty="0">
                <a:solidFill>
                  <a:srgbClr val="FF0000"/>
                </a:solidFill>
              </a:rPr>
              <a:t>大量数据的更新</a:t>
            </a:r>
            <a:r>
              <a:rPr lang="en-US" dirty="0"/>
              <a:t>（好）。</a:t>
            </a:r>
          </a:p>
          <a:p>
            <a:pPr lvl="1"/>
            <a:r>
              <a:rPr lang="en-US" dirty="0"/>
              <a:t>由于要处理的单位/页面数量较少，</a:t>
            </a:r>
            <a:r>
              <a:rPr lang="en-US" dirty="0">
                <a:solidFill>
                  <a:srgbClr val="FF0000"/>
                </a:solidFill>
              </a:rPr>
              <a:t>管理开销较</a:t>
            </a:r>
            <a:r>
              <a:rPr lang="en-US" dirty="0"/>
              <a:t>少（好）。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虚假共享的</a:t>
            </a:r>
            <a:r>
              <a:rPr lang="en-US" dirty="0"/>
              <a:t>可能性更大</a:t>
            </a:r>
            <a:r>
              <a:rPr lang="en-US" dirty="0"/>
              <a:t>（坏）。</a:t>
            </a:r>
          </a:p>
          <a:p>
            <a:r>
              <a:rPr lang="en-US" dirty="0"/>
              <a:t>较小的页面尺寸</a:t>
            </a:r>
          </a:p>
          <a:p>
            <a:pPr lvl="1"/>
            <a:r>
              <a:rPr lang="en-US" dirty="0"/>
              <a:t>与上述情况相反</a:t>
            </a:r>
          </a:p>
          <a:p>
            <a:pPr lvl="1"/>
            <a:r>
              <a:rPr lang="en-US" dirty="0"/>
              <a:t>如果有大量数据的更新，它将被分解成许多小的更新，这导致</a:t>
            </a:r>
            <a:r>
              <a:rPr lang="en-US" dirty="0">
                <a:solidFill>
                  <a:srgbClr val="114FFB"/>
                </a:solidFill>
              </a:rPr>
              <a:t>更多的网络开销</a:t>
            </a:r>
            <a:r>
              <a:rPr lang="en-US" dirty="0"/>
              <a:t>（坏）。</a:t>
            </a:r>
          </a:p>
          <a:p>
            <a:pPr lvl="1"/>
            <a:r>
              <a:rPr lang="en-US" dirty="0"/>
              <a:t>较小的页面大小意味着更多的页面，这导致了更多的管理开销，即</a:t>
            </a:r>
            <a:r>
              <a:rPr lang="en-US" dirty="0">
                <a:solidFill>
                  <a:srgbClr val="114FFB"/>
                </a:solidFill>
              </a:rPr>
              <a:t>更多的读和写的跟踪</a:t>
            </a:r>
            <a:r>
              <a:rPr lang="en-US" dirty="0"/>
              <a:t>（坏）。</a:t>
            </a:r>
          </a:p>
          <a:p>
            <a:pPr lvl="1"/>
            <a:r>
              <a:rPr lang="en-US" dirty="0"/>
              <a:t>虚假共享的可能性</a:t>
            </a:r>
            <a:r>
              <a:rPr lang="en-US" dirty="0">
                <a:solidFill>
                  <a:srgbClr val="114FFB"/>
                </a:solidFill>
              </a:rPr>
              <a:t>较小</a:t>
            </a:r>
            <a:r>
              <a:rPr lang="en-US" dirty="0"/>
              <a:t>（好）。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1D31-5A77-2148-9740-4582CBC7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61716"/>
      </p:ext>
    </p:extLst>
  </p:cSld>
  <p:clrMapOvr>
    <a:masterClrMapping/>
  </p:clrMapOvr>
</p:sld>
</file>

<file path=ppt/slides/slide1811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6C35-1361-4649-86DA-1C8D4B5D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惊涛骇浪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FB72-5AE5-FD4F-8CCD-5737C23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写入验证协议可能会发生抖动。</a:t>
            </a:r>
          </a:p>
          <a:p>
            <a:r>
              <a:rPr lang="en-US" i="1" dirty="0"/>
              <a:t>据说，当DSM花费了大量的</a:t>
            </a:r>
            <a:r>
              <a:rPr lang="en-US" i="1" dirty="0">
                <a:solidFill>
                  <a:srgbClr val="FF0000"/>
                </a:solidFill>
              </a:rPr>
              <a:t>时间来无效化和传输共享数据，</a:t>
            </a:r>
            <a:r>
              <a:rPr lang="en-US" i="1" dirty="0"/>
              <a:t>而应用程序进程则花费了大量的时间来进行有用的工作时，就会</a:t>
            </a:r>
            <a:r>
              <a:rPr lang="en-US" i="1" dirty="0"/>
              <a:t>发生Thrashing。</a:t>
            </a:r>
          </a:p>
          <a:p>
            <a:r>
              <a:rPr lang="en-US" dirty="0"/>
              <a:t>当</a:t>
            </a:r>
            <a:r>
              <a:rPr lang="en-US" dirty="0">
                <a:solidFill>
                  <a:srgbClr val="114FFB"/>
                </a:solidFill>
              </a:rPr>
              <a:t>几个进程争夺一个数据项</a:t>
            </a:r>
            <a:r>
              <a:rPr lang="en-US" dirty="0"/>
              <a:t>或虚假的</a:t>
            </a:r>
            <a:r>
              <a:rPr lang="en-US" dirty="0">
                <a:solidFill>
                  <a:srgbClr val="114FFB"/>
                </a:solidFill>
              </a:rPr>
              <a:t>共享数据项</a:t>
            </a:r>
            <a:r>
              <a:rPr lang="en-US" dirty="0"/>
              <a:t>时，就会发生这种情况</a:t>
            </a:r>
            <a:r>
              <a:rPr lang="en-US" dirty="0"/>
              <a:t>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DAFC-72E7-674E-A172-B499DA83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51586"/>
      </p:ext>
    </p:extLst>
  </p:cSld>
  <p:clrMapOvr>
    <a:masterClrMapping/>
  </p:clrMapOvr>
</p:sld>
</file>

<file path=ppt/slides/slide195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AC6E-F8AF-6C4B-BE92-A7D06012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惊涛骇浪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6902-C330-954E-82C7-B3493230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常见情况：</a:t>
            </a:r>
            <a:r>
              <a:rPr lang="en-US" dirty="0">
                <a:solidFill>
                  <a:srgbClr val="114FFB"/>
                </a:solidFill>
              </a:rPr>
              <a:t>生产者-消费者模式</a:t>
            </a:r>
          </a:p>
          <a:p>
            <a:pPr lvl="1"/>
            <a:r>
              <a:rPr lang="en-US" dirty="0"/>
              <a:t>数据由一个过程产生，由另一个过程使用。</a:t>
            </a:r>
          </a:p>
          <a:p>
            <a:pPr lvl="1"/>
            <a:r>
              <a:rPr lang="en-US" dirty="0"/>
              <a:t>生产者将不断使消费者失效，而消费者将不断从生产者那里传输数据。</a:t>
            </a:r>
          </a:p>
          <a:p>
            <a:pPr lvl="1"/>
            <a:r>
              <a:rPr lang="en-US" dirty="0"/>
              <a:t>写作日期对这种模式来说是比较好的。</a:t>
            </a:r>
          </a:p>
          <a:p>
            <a:r>
              <a:rPr lang="en-US" dirty="0"/>
              <a:t>鞭打的解决方案</a:t>
            </a:r>
          </a:p>
          <a:p>
            <a:pPr lvl="1"/>
            <a:r>
              <a:rPr lang="en-US" dirty="0"/>
              <a:t>人工避免：程序员要避免惊动模式。</a:t>
            </a:r>
          </a:p>
          <a:p>
            <a:pPr lvl="1"/>
            <a:r>
              <a:rPr lang="en-US" dirty="0" err="1"/>
              <a:t>Timeslicing</a:t>
            </a:r>
            <a:r>
              <a:rPr lang="en-US" dirty="0"/>
              <a:t>：一旦一个进程获得了对一个页面的写入权限，</a:t>
            </a:r>
            <a:r>
              <a:rPr lang="en-US" dirty="0">
                <a:solidFill>
                  <a:srgbClr val="FF0000"/>
                </a:solidFill>
              </a:rPr>
              <a:t>它</a:t>
            </a:r>
            <a:r>
              <a:rPr lang="en-US" dirty="0"/>
              <a:t>就会</a:t>
            </a:r>
            <a:r>
              <a:rPr lang="en-US" dirty="0">
                <a:solidFill>
                  <a:srgbClr val="FF0000"/>
                </a:solidFill>
              </a:rPr>
              <a:t>在一段时间内保留它</a:t>
            </a:r>
            <a:r>
              <a:rPr lang="en-US" dirty="0"/>
              <a:t>。其他进程的读/写请求</a:t>
            </a:r>
            <a:r>
              <a:rPr lang="en-US" dirty="0"/>
              <a:t>在这段时间内</a:t>
            </a:r>
            <a:r>
              <a:rPr lang="en-US" dirty="0"/>
              <a:t>被</a:t>
            </a:r>
            <a:r>
              <a:rPr lang="en-US" dirty="0">
                <a:solidFill>
                  <a:srgbClr val="FF0000"/>
                </a:solidFill>
              </a:rPr>
              <a:t>缓冲</a:t>
            </a:r>
            <a:r>
              <a:rPr lang="en-US" dirty="0"/>
              <a:t>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C8B60-F464-1F46-9B22-A79E7FC4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12753"/>
      </p:ext>
    </p:extLst>
  </p:cSld>
  <p:clrMapOvr>
    <a:masterClrMapping/>
  </p:clrMapOvr>
</p:sld>
</file>

<file path=ppt/slides/slide20232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14C748-2EAF-2C41-A68E-212846BFD958}"/>
              </a:ext>
            </a:extLst>
          </p:cNvPr>
          <p:cNvSpPr/>
          <p:nvPr/>
        </p:nvSpPr>
        <p:spPr bwMode="auto">
          <a:xfrm>
            <a:off x="5257800" y="4191000"/>
            <a:ext cx="2057400" cy="236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3D620F-721F-DE42-A3D8-19F172ED1933}"/>
              </a:ext>
            </a:extLst>
          </p:cNvPr>
          <p:cNvSpPr/>
          <p:nvPr/>
        </p:nvSpPr>
        <p:spPr bwMode="auto">
          <a:xfrm>
            <a:off x="5638799" y="4600246"/>
            <a:ext cx="1295400" cy="18288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F3581D-FC06-4E49-9AFA-EDB84DFFB418}"/>
              </a:ext>
            </a:extLst>
          </p:cNvPr>
          <p:cNvSpPr/>
          <p:nvPr/>
        </p:nvSpPr>
        <p:spPr bwMode="auto">
          <a:xfrm>
            <a:off x="2171700" y="4629150"/>
            <a:ext cx="1295400" cy="18288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F689B-0E92-CD40-B19F-A1619BBE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螺纹的DSM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8963-2F1D-1C4F-82DE-C1977B2D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不同机器上的线程之间共享内存。</a:t>
            </a:r>
          </a:p>
          <a:p>
            <a:r>
              <a:rPr lang="en-US" dirty="0"/>
              <a:t>用例：</a:t>
            </a:r>
            <a:r>
              <a:rPr lang="en-US" dirty="0"/>
              <a:t>从智能手机到服务器的</a:t>
            </a:r>
            <a:r>
              <a:rPr lang="en-US" dirty="0">
                <a:solidFill>
                  <a:srgbClr val="114FFB"/>
                </a:solidFill>
              </a:rPr>
              <a:t>代码（线程）卸载</a:t>
            </a:r>
          </a:p>
          <a:p>
            <a:pPr lvl="1"/>
            <a:r>
              <a:rPr lang="en-US" dirty="0"/>
              <a:t>低功耗的智能手机由高功率的服务器增强（计算和能源）。</a:t>
            </a:r>
          </a:p>
          <a:p>
            <a:pPr lvl="1"/>
            <a:r>
              <a:rPr lang="en-US" dirty="0"/>
              <a:t>在</a:t>
            </a:r>
            <a:r>
              <a:rPr lang="en-US"/>
              <a:t>某种意义上，它</a:t>
            </a:r>
            <a:r>
              <a:rPr lang="en-US" dirty="0"/>
              <a:t>已经完成了（云后台），但DSM允许它不需要任何程序员的努力。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BB1FF-D9CD-0E44-9DC8-466BB4AD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D9C24-2C3A-934D-BF7E-23140917BDF5}"/>
              </a:ext>
            </a:extLst>
          </p:cNvPr>
          <p:cNvSpPr/>
          <p:nvPr/>
        </p:nvSpPr>
        <p:spPr bwMode="auto">
          <a:xfrm>
            <a:off x="1790700" y="4191000"/>
            <a:ext cx="2057400" cy="236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AA0DE-DEC9-8B49-8C38-30C875A74112}"/>
              </a:ext>
            </a:extLst>
          </p:cNvPr>
          <p:cNvSpPr txBox="1"/>
          <p:nvPr/>
        </p:nvSpPr>
        <p:spPr>
          <a:xfrm>
            <a:off x="2431312" y="385244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电话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3D46D-7E6B-134A-B87C-F14DC0B2F292}"/>
              </a:ext>
            </a:extLst>
          </p:cNvPr>
          <p:cNvSpPr txBox="1"/>
          <p:nvPr/>
        </p:nvSpPr>
        <p:spPr>
          <a:xfrm>
            <a:off x="5892000" y="385244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服务器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E46AE82-FAE2-844F-98FE-FA967137FC80}"/>
              </a:ext>
            </a:extLst>
          </p:cNvPr>
          <p:cNvSpPr/>
          <p:nvPr/>
        </p:nvSpPr>
        <p:spPr bwMode="auto">
          <a:xfrm rot="10800000">
            <a:off x="2507512" y="4781550"/>
            <a:ext cx="273788" cy="1466193"/>
          </a:xfrm>
          <a:custGeom>
            <a:avLst/>
            <a:gdLst>
              <a:gd name="connsiteX0" fmla="*/ 205000 w 221019"/>
              <a:gd name="connsiteY0" fmla="*/ 0 h 1466193"/>
              <a:gd name="connsiteX1" fmla="*/ 48 w 221019"/>
              <a:gd name="connsiteY1" fmla="*/ 378373 h 1466193"/>
              <a:gd name="connsiteX2" fmla="*/ 220766 w 221019"/>
              <a:gd name="connsiteY2" fmla="*/ 583324 h 1466193"/>
              <a:gd name="connsiteX3" fmla="*/ 47345 w 221019"/>
              <a:gd name="connsiteY3" fmla="*/ 835573 h 1466193"/>
              <a:gd name="connsiteX4" fmla="*/ 205000 w 221019"/>
              <a:gd name="connsiteY4" fmla="*/ 977462 h 1466193"/>
              <a:gd name="connsiteX5" fmla="*/ 31579 w 221019"/>
              <a:gd name="connsiteY5" fmla="*/ 1150883 h 1466193"/>
              <a:gd name="connsiteX6" fmla="*/ 205000 w 221019"/>
              <a:gd name="connsiteY6" fmla="*/ 1277007 h 1466193"/>
              <a:gd name="connsiteX7" fmla="*/ 47345 w 221019"/>
              <a:gd name="connsiteY7" fmla="*/ 1466193 h 146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019" h="1466193">
                <a:moveTo>
                  <a:pt x="205000" y="0"/>
                </a:moveTo>
                <a:cubicBezTo>
                  <a:pt x="101210" y="140576"/>
                  <a:pt x="-2580" y="281152"/>
                  <a:pt x="48" y="378373"/>
                </a:cubicBezTo>
                <a:cubicBezTo>
                  <a:pt x="2676" y="475594"/>
                  <a:pt x="212883" y="507124"/>
                  <a:pt x="220766" y="583324"/>
                </a:cubicBezTo>
                <a:cubicBezTo>
                  <a:pt x="228649" y="659524"/>
                  <a:pt x="49973" y="769883"/>
                  <a:pt x="47345" y="835573"/>
                </a:cubicBezTo>
                <a:cubicBezTo>
                  <a:pt x="44717" y="901263"/>
                  <a:pt x="207628" y="924910"/>
                  <a:pt x="205000" y="977462"/>
                </a:cubicBezTo>
                <a:cubicBezTo>
                  <a:pt x="202372" y="1030014"/>
                  <a:pt x="31579" y="1100959"/>
                  <a:pt x="31579" y="1150883"/>
                </a:cubicBezTo>
                <a:cubicBezTo>
                  <a:pt x="31579" y="1200807"/>
                  <a:pt x="202372" y="1224455"/>
                  <a:pt x="205000" y="1277007"/>
                </a:cubicBezTo>
                <a:cubicBezTo>
                  <a:pt x="207628" y="1329559"/>
                  <a:pt x="127486" y="1397876"/>
                  <a:pt x="47345" y="1466193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2B2CFAB-C35C-404F-B414-1D90622BD5FC}"/>
              </a:ext>
            </a:extLst>
          </p:cNvPr>
          <p:cNvSpPr/>
          <p:nvPr/>
        </p:nvSpPr>
        <p:spPr bwMode="auto">
          <a:xfrm rot="10800000">
            <a:off x="2857501" y="4781550"/>
            <a:ext cx="273788" cy="1466193"/>
          </a:xfrm>
          <a:custGeom>
            <a:avLst/>
            <a:gdLst>
              <a:gd name="connsiteX0" fmla="*/ 205000 w 221019"/>
              <a:gd name="connsiteY0" fmla="*/ 0 h 1466193"/>
              <a:gd name="connsiteX1" fmla="*/ 48 w 221019"/>
              <a:gd name="connsiteY1" fmla="*/ 378373 h 1466193"/>
              <a:gd name="connsiteX2" fmla="*/ 220766 w 221019"/>
              <a:gd name="connsiteY2" fmla="*/ 583324 h 1466193"/>
              <a:gd name="connsiteX3" fmla="*/ 47345 w 221019"/>
              <a:gd name="connsiteY3" fmla="*/ 835573 h 1466193"/>
              <a:gd name="connsiteX4" fmla="*/ 205000 w 221019"/>
              <a:gd name="connsiteY4" fmla="*/ 977462 h 1466193"/>
              <a:gd name="connsiteX5" fmla="*/ 31579 w 221019"/>
              <a:gd name="connsiteY5" fmla="*/ 1150883 h 1466193"/>
              <a:gd name="connsiteX6" fmla="*/ 205000 w 221019"/>
              <a:gd name="connsiteY6" fmla="*/ 1277007 h 1466193"/>
              <a:gd name="connsiteX7" fmla="*/ 47345 w 221019"/>
              <a:gd name="connsiteY7" fmla="*/ 1466193 h 146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019" h="1466193">
                <a:moveTo>
                  <a:pt x="205000" y="0"/>
                </a:moveTo>
                <a:cubicBezTo>
                  <a:pt x="101210" y="140576"/>
                  <a:pt x="-2580" y="281152"/>
                  <a:pt x="48" y="378373"/>
                </a:cubicBezTo>
                <a:cubicBezTo>
                  <a:pt x="2676" y="475594"/>
                  <a:pt x="212883" y="507124"/>
                  <a:pt x="220766" y="583324"/>
                </a:cubicBezTo>
                <a:cubicBezTo>
                  <a:pt x="228649" y="659524"/>
                  <a:pt x="49973" y="769883"/>
                  <a:pt x="47345" y="835573"/>
                </a:cubicBezTo>
                <a:cubicBezTo>
                  <a:pt x="44717" y="901263"/>
                  <a:pt x="207628" y="924910"/>
                  <a:pt x="205000" y="977462"/>
                </a:cubicBezTo>
                <a:cubicBezTo>
                  <a:pt x="202372" y="1030014"/>
                  <a:pt x="31579" y="1100959"/>
                  <a:pt x="31579" y="1150883"/>
                </a:cubicBezTo>
                <a:cubicBezTo>
                  <a:pt x="31579" y="1200807"/>
                  <a:pt x="202372" y="1224455"/>
                  <a:pt x="205000" y="1277007"/>
                </a:cubicBezTo>
                <a:cubicBezTo>
                  <a:pt x="207628" y="1329559"/>
                  <a:pt x="127486" y="1397876"/>
                  <a:pt x="47345" y="1466193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151B9-E179-A443-815B-BC716179669A}"/>
              </a:ext>
            </a:extLst>
          </p:cNvPr>
          <p:cNvSpPr txBox="1"/>
          <p:nvPr/>
        </p:nvSpPr>
        <p:spPr>
          <a:xfrm>
            <a:off x="2575652" y="419100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应用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F31B6-306A-844B-A7C2-C59B9AB1C851}"/>
              </a:ext>
            </a:extLst>
          </p:cNvPr>
          <p:cNvSpPr txBox="1"/>
          <p:nvPr/>
        </p:nvSpPr>
        <p:spPr>
          <a:xfrm>
            <a:off x="5504875" y="419100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帮工流程</a:t>
            </a:r>
          </a:p>
        </p:txBody>
      </p:sp>
    </p:spTree>
    <p:extLst>
      <p:ext uri="{BB962C8B-B14F-4D97-AF65-F5344CB8AC3E}">
        <p14:creationId xmlns:p14="http://schemas.microsoft.com/office/powerpoint/2010/main" val="34779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36198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171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334D-82E3-1E4B-95D8-408EB72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例子。彗星*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987F-96EA-384B-89CF-250BB1D5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彗星允许在Java中对Android应用程序进行线程卸载</a:t>
            </a:r>
          </a:p>
          <a:p>
            <a:r>
              <a:rPr lang="en-US" dirty="0"/>
              <a:t>Comet同步整个Java VM状态。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53E8-AFD5-654D-B132-E652FCC9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37C6A-0F5F-F243-AF9B-F0B080B6297C}"/>
              </a:ext>
            </a:extLst>
          </p:cNvPr>
          <p:cNvSpPr txBox="1"/>
          <p:nvPr/>
        </p:nvSpPr>
        <p:spPr>
          <a:xfrm>
            <a:off x="539750" y="6227346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*https://www.usenix.org/conference/osdi12/technical-sessions/presentation/gordon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EEC4A-9879-324B-849F-5D86247999F0}"/>
              </a:ext>
            </a:extLst>
          </p:cNvPr>
          <p:cNvSpPr/>
          <p:nvPr/>
        </p:nvSpPr>
        <p:spPr bwMode="auto">
          <a:xfrm>
            <a:off x="1432034" y="2768600"/>
            <a:ext cx="1600200" cy="990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移动应用程序（未经修改的和多线程的）。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2ED1A-7F41-ED48-B038-C1318E11AE7B}"/>
              </a:ext>
            </a:extLst>
          </p:cNvPr>
          <p:cNvSpPr/>
          <p:nvPr/>
        </p:nvSpPr>
        <p:spPr bwMode="auto">
          <a:xfrm>
            <a:off x="873234" y="3886200"/>
            <a:ext cx="2730500" cy="2057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电话操作系统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A8C4E8-BA17-534E-A7F3-9F20E10F98D0}"/>
              </a:ext>
            </a:extLst>
          </p:cNvPr>
          <p:cNvSpPr/>
          <p:nvPr/>
        </p:nvSpPr>
        <p:spPr bwMode="auto">
          <a:xfrm>
            <a:off x="1171684" y="4028073"/>
            <a:ext cx="2133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记忆状态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3445B-23B6-074A-AABD-8E7CFAB900F6}"/>
              </a:ext>
            </a:extLst>
          </p:cNvPr>
          <p:cNvSpPr/>
          <p:nvPr/>
        </p:nvSpPr>
        <p:spPr bwMode="auto">
          <a:xfrm>
            <a:off x="1019284" y="4938060"/>
            <a:ext cx="24384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分布式内存同步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C7C48-772C-3248-8E15-29DA0EE7FE3E}"/>
              </a:ext>
            </a:extLst>
          </p:cNvPr>
          <p:cNvSpPr/>
          <p:nvPr/>
        </p:nvSpPr>
        <p:spPr bwMode="auto">
          <a:xfrm>
            <a:off x="6194534" y="2768600"/>
            <a:ext cx="1600200" cy="9906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卸载的线程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A8D1B-FC16-2C44-9897-033064C14039}"/>
              </a:ext>
            </a:extLst>
          </p:cNvPr>
          <p:cNvSpPr/>
          <p:nvPr/>
        </p:nvSpPr>
        <p:spPr bwMode="auto">
          <a:xfrm>
            <a:off x="5635734" y="3886200"/>
            <a:ext cx="2730500" cy="2057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服务器操作系统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134A81-9795-E948-9ECD-0EE922837B61}"/>
              </a:ext>
            </a:extLst>
          </p:cNvPr>
          <p:cNvSpPr/>
          <p:nvPr/>
        </p:nvSpPr>
        <p:spPr bwMode="auto">
          <a:xfrm>
            <a:off x="5934184" y="4028073"/>
            <a:ext cx="2133600" cy="7620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记忆状态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0C75A2-D158-6D48-AE87-20E5B488A137}"/>
              </a:ext>
            </a:extLst>
          </p:cNvPr>
          <p:cNvSpPr/>
          <p:nvPr/>
        </p:nvSpPr>
        <p:spPr bwMode="auto">
          <a:xfrm>
            <a:off x="5781784" y="4938060"/>
            <a:ext cx="24384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分布式内存同步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2153B-23A1-6C41-9C98-689ADD840E30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>
            <a:off x="3305284" y="4409073"/>
            <a:ext cx="26289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D90450-B586-D14A-A01D-BE930883DEA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 bwMode="auto">
          <a:xfrm>
            <a:off x="3457684" y="5204760"/>
            <a:ext cx="2324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4C256-8BEF-E341-8A79-6B7EA6D4A140}"/>
              </a:ext>
            </a:extLst>
          </p:cNvPr>
          <p:cNvSpPr txBox="1"/>
          <p:nvPr/>
        </p:nvSpPr>
        <p:spPr>
          <a:xfrm>
            <a:off x="4116896" y="4028073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同步中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754B0-5A6D-EB44-9D10-65DA1677D08F}"/>
              </a:ext>
            </a:extLst>
          </p:cNvPr>
          <p:cNvSpPr txBox="1"/>
          <p:nvPr/>
        </p:nvSpPr>
        <p:spPr>
          <a:xfrm>
            <a:off x="3914372" y="4830280"/>
            <a:ext cx="1251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通过网络</a:t>
            </a:r>
          </a:p>
        </p:txBody>
      </p:sp>
    </p:spTree>
    <p:extLst>
      <p:ext uri="{BB962C8B-B14F-4D97-AF65-F5344CB8AC3E}">
        <p14:creationId xmlns:p14="http://schemas.microsoft.com/office/powerpoint/2010/main" val="116457664"/>
      </p:ext>
    </p:extLst>
  </p:cSld>
  <p:clrMapOvr>
    <a:masterClrMapping/>
  </p:clrMapOvr>
</p:sld>
</file>

<file path=ppt/slides/slide2202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5CC1-8B16-4A43-B571-E0EE7750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概述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00AA-096F-A242-9C4D-D1C2D34E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今天：分布式共享内存，从内存共享的一些背景说起</a:t>
            </a:r>
          </a:p>
          <a:p>
            <a:r>
              <a:rPr lang="en-US" dirty="0">
                <a:solidFill>
                  <a:srgbClr val="114FFB"/>
                </a:solidFill>
              </a:rPr>
              <a:t>单一机器的</a:t>
            </a:r>
            <a:r>
              <a:rPr lang="en-US" dirty="0"/>
              <a:t>内存共享</a:t>
            </a:r>
          </a:p>
          <a:p>
            <a:pPr lvl="1"/>
            <a:r>
              <a:rPr lang="en-US" dirty="0"/>
              <a:t>线程和进程</a:t>
            </a:r>
          </a:p>
          <a:p>
            <a:r>
              <a:rPr lang="en-US" dirty="0">
                <a:solidFill>
                  <a:srgbClr val="114FFB"/>
                </a:solidFill>
              </a:rPr>
              <a:t>不同机器的</a:t>
            </a:r>
            <a:r>
              <a:rPr lang="en-US" dirty="0"/>
              <a:t>内存共享</a:t>
            </a:r>
          </a:p>
          <a:p>
            <a:pPr lvl="1"/>
            <a:r>
              <a:rPr lang="en-US" dirty="0"/>
              <a:t>线程和进程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2EB9-AEDA-5546-A553-46D3F21B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43666"/>
      </p:ext>
    </p:extLst>
  </p:cSld>
  <p:clrMapOvr>
    <a:masterClrMapping/>
  </p:clrMapOvr>
</p:sld>
</file>

<file path=ppt/slides/slide22141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774C-7595-064A-A71D-8EBE7034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Java代码执行的背景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9EA2-98FA-C24B-8278-B6577AC0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内存：程序代码、堆栈、堆和CPU状态</a:t>
            </a:r>
          </a:p>
          <a:p>
            <a:r>
              <a:rPr lang="en-US" dirty="0"/>
              <a:t>堆栈和堆</a:t>
            </a:r>
          </a:p>
          <a:p>
            <a:pPr lvl="1"/>
            <a:r>
              <a:rPr lang="en-US" dirty="0"/>
              <a:t>一般来说，程序栈处理</a:t>
            </a:r>
            <a:r>
              <a:rPr lang="en-US" dirty="0">
                <a:solidFill>
                  <a:srgbClr val="FF0000"/>
                </a:solidFill>
              </a:rPr>
              <a:t>静态分配的对象</a:t>
            </a:r>
            <a:r>
              <a:rPr lang="en-US" dirty="0"/>
              <a:t>和方法调用的</a:t>
            </a:r>
            <a:r>
              <a:rPr lang="en-US" dirty="0">
                <a:solidFill>
                  <a:srgbClr val="FF0000"/>
                </a:solidFill>
              </a:rPr>
              <a:t>返回地址</a:t>
            </a:r>
            <a:r>
              <a:rPr lang="en-US" dirty="0">
                <a:solidFill>
                  <a:srgbClr val="114FFB"/>
                </a:solidFill>
              </a:rPr>
              <a:t>。</a:t>
            </a:r>
          </a:p>
          <a:p>
            <a:pPr lvl="1"/>
            <a:r>
              <a:rPr lang="en-US" dirty="0"/>
              <a:t>堆是用于</a:t>
            </a:r>
            <a:r>
              <a:rPr lang="en-US" dirty="0"/>
              <a:t>动态分配对象的。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class Ex {</a:t>
            </a:r>
            <a:br>
              <a:rPr lang="en-US" dirty="0"/>
            </a:br>
            <a:r>
              <a:rPr lang="en-US" dirty="0"/>
              <a:t>	public void method() {</a:t>
            </a:r>
            <a:br>
              <a:rPr lang="en-US" dirty="0"/>
            </a:br>
            <a:r>
              <a:rPr lang="en-US" dirty="0" err="1"/>
              <a:t>		int </a:t>
            </a:r>
            <a:r>
              <a:rPr lang="en-US" dirty="0" err="1"/>
              <a:t>i </a:t>
            </a:r>
            <a:r>
              <a:rPr lang="en-US" dirty="0"/>
              <a:t>= 0; </a:t>
            </a:r>
            <a:r>
              <a:rPr lang="en-US" dirty="0">
                <a:solidFill>
                  <a:srgbClr val="114FFB"/>
                </a:solidFill>
              </a:rPr>
              <a:t>// 堆栈</a:t>
            </a:r>
            <a:br>
              <a:rPr lang="en-US" dirty="0"/>
            </a:br>
            <a:r>
              <a:rPr lang="en-US" dirty="0"/>
              <a:t>		HashMap </a:t>
            </a:r>
            <a:r>
              <a:rPr lang="en-US" dirty="0" err="1"/>
              <a:t>hm </a:t>
            </a:r>
            <a:r>
              <a:rPr lang="en-US" dirty="0"/>
              <a:t>= new HashMap(); </a:t>
            </a:r>
            <a:r>
              <a:rPr lang="en-US" dirty="0">
                <a:solidFill>
                  <a:srgbClr val="114FFB"/>
                </a:solidFill>
              </a:rPr>
              <a:t>// heap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CPU状态</a:t>
            </a:r>
          </a:p>
          <a:p>
            <a:pPr lvl="1"/>
            <a:r>
              <a:rPr lang="en-US" dirty="0"/>
              <a:t>Android Java VM使用</a:t>
            </a:r>
            <a:r>
              <a:rPr lang="en-US" dirty="0">
                <a:solidFill>
                  <a:srgbClr val="114FFB"/>
                </a:solidFill>
              </a:rPr>
              <a:t>寄存器</a:t>
            </a:r>
            <a:r>
              <a:rPr lang="en-US" dirty="0"/>
              <a:t>来执行指令。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程序计数器（PC）</a:t>
            </a:r>
            <a:r>
              <a:rPr lang="en-US" dirty="0"/>
              <a:t>指向下一条要执行的指令。</a:t>
            </a:r>
          </a:p>
          <a:p>
            <a:r>
              <a:rPr lang="en-US" dirty="0"/>
              <a:t>对于程序的执行，Java VM有一个</a:t>
            </a:r>
            <a:r>
              <a:rPr lang="en-US" dirty="0">
                <a:solidFill>
                  <a:srgbClr val="FF0000"/>
                </a:solidFill>
              </a:rPr>
              <a:t>执行循环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取出PC指向的下一条指令。</a:t>
            </a:r>
          </a:p>
          <a:p>
            <a:pPr lvl="1"/>
            <a:r>
              <a:rPr lang="en-US" dirty="0"/>
              <a:t>执行新的指令</a:t>
            </a:r>
          </a:p>
          <a:p>
            <a:pPr lvl="1"/>
            <a:r>
              <a:rPr lang="en-US" dirty="0"/>
              <a:t>在执行过程中，它使用寄存器、堆栈和堆。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7A13-F5D7-804F-B2D2-34C7189D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60288"/>
      </p:ext>
    </p:extLst>
  </p:cSld>
  <p:clrMapOvr>
    <a:masterClrMapping/>
  </p:clrMapOvr>
</p:sld>
</file>

<file path=ppt/slides/slide239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9DA2-BF0B-654C-AD24-8FB9CF4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彗星线迁移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5C34-33FF-0149-B255-D2F7E6F0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彗星</a:t>
            </a:r>
            <a:r>
              <a:rPr lang="en-US" dirty="0">
                <a:solidFill>
                  <a:srgbClr val="FF0000"/>
                </a:solidFill>
              </a:rPr>
              <a:t>完全同步了</a:t>
            </a:r>
            <a:r>
              <a:rPr lang="en-US" dirty="0"/>
              <a:t>两边的虚拟机（电话和服务器）。</a:t>
            </a:r>
          </a:p>
          <a:p>
            <a:pPr lvl="1"/>
            <a:r>
              <a:rPr lang="en-US" dirty="0"/>
              <a:t>在Java中，程序执行所需的一切都存储在内存中。</a:t>
            </a:r>
          </a:p>
          <a:p>
            <a:pPr lvl="1"/>
            <a:r>
              <a:rPr lang="en-US" dirty="0"/>
              <a:t>程序代码、堆栈、堆和CPU状态</a:t>
            </a:r>
          </a:p>
          <a:p>
            <a:pPr lvl="1"/>
            <a:r>
              <a:rPr lang="en-US" dirty="0"/>
              <a:t>DSM可以将这些同步化。</a:t>
            </a:r>
          </a:p>
          <a:p>
            <a:r>
              <a:rPr lang="en-US" dirty="0"/>
              <a:t>任何一方都可以执行一个线程，因为他们都知道程序执行所需的一切。</a:t>
            </a:r>
          </a:p>
          <a:p>
            <a:pPr lvl="1"/>
            <a:r>
              <a:rPr lang="en-US" dirty="0"/>
              <a:t>PC是同步的，所以双方都知道要执行的下一条指令。</a:t>
            </a:r>
          </a:p>
          <a:p>
            <a:pPr lvl="1"/>
            <a:r>
              <a:rPr lang="en-US" dirty="0"/>
              <a:t>寄存器是同步的，所以它们都知道CPU的状态。</a:t>
            </a:r>
          </a:p>
          <a:p>
            <a:pPr lvl="1"/>
            <a:r>
              <a:rPr lang="en-US" dirty="0"/>
              <a:t>堆栈和堆是同步的，所以它们知道内存状态。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08C68-0C53-F449-A922-5266D82E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964"/>
      </p:ext>
    </p:extLst>
  </p:cSld>
  <p:clrMapOvr>
    <a:masterClrMapping/>
  </p:clrMapOvr>
</p:sld>
</file>

<file path=ppt/slides/slide2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线程间的内存共享</a:t>
            </a:r>
          </a:p>
          <a:p>
            <a:pPr lvl="1"/>
            <a:r>
              <a:rPr lang="en-US" dirty="0"/>
              <a:t>默认情况下，它们共享同一个地址空间</a:t>
            </a:r>
          </a:p>
          <a:p>
            <a:r>
              <a:rPr lang="en-US" dirty="0"/>
              <a:t>进程间的内存共享</a:t>
            </a:r>
          </a:p>
          <a:p>
            <a:pPr lvl="1"/>
            <a:r>
              <a:rPr lang="en-US" dirty="0"/>
              <a:t>共享内存API和信号API</a:t>
            </a:r>
          </a:p>
          <a:p>
            <a:pPr lvl="1"/>
            <a:r>
              <a:rPr lang="en-US" dirty="0"/>
              <a:t>虚拟-物理内存映射实现了这一点。</a:t>
            </a:r>
          </a:p>
          <a:p>
            <a:r>
              <a:rPr lang="en-US" dirty="0"/>
              <a:t>跨机器的内存共享</a:t>
            </a:r>
          </a:p>
          <a:p>
            <a:pPr lvl="1"/>
            <a:r>
              <a:rPr lang="en-US" dirty="0"/>
              <a:t>撰写日期</a:t>
            </a:r>
          </a:p>
          <a:p>
            <a:pPr lvl="1"/>
            <a:r>
              <a:rPr lang="en-US" dirty="0"/>
              <a:t>写入-验证</a:t>
            </a:r>
          </a:p>
          <a:p>
            <a:r>
              <a:rPr lang="en-US" dirty="0"/>
              <a:t>不同机器上的线程共享内存</a:t>
            </a:r>
          </a:p>
          <a:p>
            <a:pPr lvl="1"/>
            <a:r>
              <a:rPr lang="en-US" dirty="0"/>
              <a:t>用例：代码卸载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52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鸣谢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这些幻灯片包含由</a:t>
            </a:r>
            <a:r>
              <a:rPr lang="en-US" dirty="0" err="1"/>
              <a:t>Indranil </a:t>
            </a:r>
            <a:r>
              <a:rPr lang="en-US" dirty="0"/>
              <a:t>Gupta（UIUC）</a:t>
            </a:r>
            <a:r>
              <a:rPr lang="en-US" dirty="0"/>
              <a:t>开发的材料，并拥有版权</a:t>
            </a:r>
            <a:r>
              <a:rPr lang="en-US" dirty="0"/>
              <a:t>。</a:t>
            </a:r>
          </a:p>
        </p:txBody>
      </p:sp>
    </p:spTree>
  </p:cSld>
  <p:clrMapOvr>
    <a:masterClrMapping/>
  </p:clrMapOvr>
</p:sld>
</file>

<file path=ppt/slides/slide315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E5AB-8062-5B4F-970E-7049CCC5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为什么是共享内存？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706D-C94D-0B4E-970D-A5E14F72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用于共享数据</a:t>
            </a:r>
          </a:p>
          <a:p>
            <a:r>
              <a:rPr lang="en-US" dirty="0"/>
              <a:t>数据共享有两种策略。</a:t>
            </a:r>
          </a:p>
          <a:p>
            <a:pPr lvl="1"/>
            <a:r>
              <a:rPr lang="en-US" dirty="0"/>
              <a:t>信息传递</a:t>
            </a:r>
          </a:p>
          <a:p>
            <a:pPr lvl="1"/>
            <a:r>
              <a:rPr lang="en-US" dirty="0"/>
              <a:t>共享内存</a:t>
            </a:r>
          </a:p>
          <a:p>
            <a:r>
              <a:rPr lang="en-US" dirty="0"/>
              <a:t>信息传递</a:t>
            </a:r>
          </a:p>
          <a:p>
            <a:pPr lvl="1"/>
            <a:r>
              <a:rPr lang="en-US" dirty="0"/>
              <a:t>发送/接收原语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显式共享</a:t>
            </a:r>
            <a:r>
              <a:rPr lang="en-US" dirty="0">
                <a:solidFill>
                  <a:srgbClr val="114FFB"/>
                </a:solidFill>
                <a:sym typeface="Wingdings" pitchFamily="2" charset="2"/>
              </a:rPr>
              <a:t>，不需要同步（锁）。</a:t>
            </a:r>
          </a:p>
          <a:p>
            <a:r>
              <a:rPr lang="en-US" dirty="0">
                <a:sym typeface="Wingdings" pitchFamily="2" charset="2"/>
              </a:rPr>
              <a:t>共享内存</a:t>
            </a:r>
          </a:p>
          <a:p>
            <a:pPr lvl="1"/>
            <a:r>
              <a:rPr lang="en-US" dirty="0">
                <a:sym typeface="Wingdings" pitchFamily="2" charset="2"/>
              </a:rPr>
              <a:t>内存读/写基元（在你的代码中，你可以使用常规变量）</a:t>
            </a:r>
          </a:p>
          <a:p>
            <a:pPr lvl="1"/>
            <a:r>
              <a:rPr lang="en-US" dirty="0">
                <a:solidFill>
                  <a:srgbClr val="114FFB"/>
                </a:solidFill>
                <a:sym typeface="Wingdings" pitchFamily="2" charset="2"/>
              </a:rPr>
              <a:t>通常需要显式同步（锁）。</a:t>
            </a:r>
          </a:p>
          <a:p>
            <a:r>
              <a:rPr lang="en-US" dirty="0">
                <a:sym typeface="Wingdings" pitchFamily="2" charset="2"/>
              </a:rPr>
              <a:t>哪个更好？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取决于你的使用情况。</a:t>
            </a:r>
          </a:p>
          <a:p>
            <a:pPr lvl="1"/>
            <a:r>
              <a:rPr lang="en-US" dirty="0">
                <a:sym typeface="Wingdings" pitchFamily="2" charset="2"/>
              </a:rPr>
              <a:t>多个写手：也许是消息传递</a:t>
            </a:r>
          </a:p>
          <a:p>
            <a:pPr lvl="1"/>
            <a:r>
              <a:rPr lang="en-US" dirty="0">
                <a:sym typeface="Wingdings" pitchFamily="2" charset="2"/>
              </a:rPr>
              <a:t>(大部分）只读数据：共享内存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B1AC2-8776-204A-9249-FC43E8A3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19303"/>
      </p:ext>
    </p:extLst>
  </p:cSld>
  <p:clrMapOvr>
    <a:masterClrMapping/>
  </p:clrMapOvr>
</p:sld>
</file>

<file path=ppt/slides/slide412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0F29-2D8E-ED45-9828-7E907FCF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线程的内存共享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9530-3C8C-E44A-83DB-E19A22AE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/>
          <a:lstStyle/>
          <a:p>
            <a:r>
              <a:rPr lang="en-US" dirty="0"/>
              <a:t>线程属于一个进程，所以</a:t>
            </a:r>
            <a:r>
              <a:rPr lang="en-US" dirty="0">
                <a:solidFill>
                  <a:srgbClr val="114FFB"/>
                </a:solidFill>
              </a:rPr>
              <a:t>所有线程共享相同的内存地址空间</a:t>
            </a:r>
            <a:r>
              <a:rPr lang="en-US" dirty="0"/>
              <a:t>。</a:t>
            </a:r>
          </a:p>
          <a:p>
            <a:r>
              <a:rPr lang="en-US" dirty="0"/>
              <a:t>例如，Java线程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class </a:t>
            </a:r>
            <a:r>
              <a:rPr lang="en-US" sz="1800" dirty="0" err="1"/>
              <a:t>MyThread </a:t>
            </a:r>
            <a:r>
              <a:rPr lang="en-US" sz="1800" dirty="0"/>
              <a:t>extends Thread {</a:t>
            </a:r>
            <a:br>
              <a:rPr lang="en-US" sz="1800" dirty="0"/>
            </a:br>
            <a:r>
              <a:rPr lang="en-US" sz="1800" dirty="0"/>
              <a:t>	HashMap </a:t>
            </a:r>
            <a:r>
              <a:rPr lang="en-US" sz="1800" dirty="0" err="1"/>
              <a:t>hm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err="1"/>
              <a:t>	MyThread</a:t>
            </a:r>
            <a:r>
              <a:rPr lang="en-US" sz="1800" dirty="0"/>
              <a:t>(HashMap _</a:t>
            </a:r>
            <a:r>
              <a:rPr lang="en-US" sz="1800" dirty="0" err="1"/>
              <a:t>hm 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 err="1"/>
              <a:t>		this.hm </a:t>
            </a:r>
            <a:r>
              <a:rPr lang="en-US" sz="1800" dirty="0"/>
              <a:t>= _</a:t>
            </a:r>
            <a:r>
              <a:rPr lang="en-US" sz="1800" dirty="0" err="1"/>
              <a:t>hm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	public void run() {</a:t>
            </a:r>
            <a:br>
              <a:rPr lang="en-US" sz="1800" dirty="0"/>
            </a:br>
            <a:r>
              <a:rPr lang="en-US" sz="1800" dirty="0"/>
              <a:t>		...</a:t>
            </a:r>
            <a:br>
              <a:rPr lang="en-US" sz="1800" dirty="0"/>
            </a:br>
            <a:r>
              <a:rPr lang="en-US" sz="1800" dirty="0" err="1"/>
              <a:t>		hm.put</a:t>
            </a:r>
            <a:r>
              <a:rPr lang="en-US" sz="1800" dirty="0"/>
              <a:t>(key, value);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HashMap </a:t>
            </a:r>
            <a:r>
              <a:rPr lang="en-US" sz="1800" dirty="0" err="1"/>
              <a:t>hashMap </a:t>
            </a:r>
            <a:r>
              <a:rPr lang="en-US" sz="1800" dirty="0"/>
              <a:t>= new HashMap();</a:t>
            </a:r>
            <a:br>
              <a:rPr lang="en-US" sz="1800" dirty="0"/>
            </a:br>
            <a:r>
              <a:rPr lang="en-US" sz="1800" dirty="0" err="1"/>
              <a:t>MyThread </a:t>
            </a:r>
            <a:r>
              <a:rPr lang="en-US" sz="1800" dirty="0"/>
              <a:t>mt0 = new </a:t>
            </a:r>
            <a:r>
              <a:rPr lang="en-US" sz="1800" dirty="0" err="1"/>
              <a:t>MyThread</a:t>
            </a:r>
            <a:r>
              <a:rPr lang="en-US" sz="1800" dirty="0"/>
              <a:t>(</a:t>
            </a:r>
            <a:r>
              <a:rPr lang="en-US" sz="1800" dirty="0" err="1"/>
              <a:t>hashMap</a:t>
            </a:r>
            <a:r>
              <a:rPr lang="en-US" sz="1800" dirty="0"/>
              <a:t>); // </a:t>
            </a:r>
            <a:r>
              <a:rPr lang="en-US" sz="1800" dirty="0" err="1"/>
              <a:t>hashMap</a:t>
            </a:r>
            <a:r>
              <a:rPr lang="en-US" sz="1800" dirty="0"/>
              <a:t>是共享的。</a:t>
            </a:r>
            <a:br>
              <a:rPr lang="en-US" sz="1800" dirty="0"/>
            </a:br>
            <a:r>
              <a:rPr lang="en-US" sz="1800" dirty="0" err="1"/>
              <a:t>我的线程</a:t>
            </a:r>
            <a:r>
              <a:rPr lang="en-US" sz="1800" dirty="0"/>
              <a:t>mt1 = new </a:t>
            </a:r>
            <a:r>
              <a:rPr lang="en-US" sz="1800" dirty="0" err="1"/>
              <a:t>MyThread</a:t>
            </a:r>
            <a:r>
              <a:rPr lang="en-US" sz="1800" dirty="0"/>
              <a:t>(</a:t>
            </a:r>
            <a:r>
              <a:rPr lang="en-US" sz="1800" dirty="0" err="1"/>
              <a:t>hashMap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mt0.start();</a:t>
            </a:r>
            <a:br>
              <a:rPr lang="en-US" sz="1800" dirty="0"/>
            </a:br>
            <a:r>
              <a:rPr lang="en-US" sz="1800" dirty="0"/>
              <a:t>mt1.start();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1597C-5E91-7F42-BE1C-3B8220E3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BA732-BA78-354A-A1B1-63BB507C7D5B}"/>
              </a:ext>
            </a:extLst>
          </p:cNvPr>
          <p:cNvSpPr/>
          <p:nvPr/>
        </p:nvSpPr>
        <p:spPr bwMode="auto">
          <a:xfrm>
            <a:off x="927100" y="2565400"/>
            <a:ext cx="4102100" cy="2616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632FF-4B7B-D641-B953-DF4EDF6D7233}"/>
              </a:ext>
            </a:extLst>
          </p:cNvPr>
          <p:cNvSpPr/>
          <p:nvPr/>
        </p:nvSpPr>
        <p:spPr bwMode="auto">
          <a:xfrm>
            <a:off x="932542" y="5207000"/>
            <a:ext cx="6839858" cy="1422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34126"/>
      </p:ext>
    </p:extLst>
  </p:cSld>
  <p:clrMapOvr>
    <a:masterClrMapping/>
  </p:clrMapOvr>
</p:sld>
</file>

<file path=ppt/slides/slide56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740F-D52A-D14D-A2DA-22E15CB7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内存。线程与进程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48B7-5CC1-E54C-93F5-E4312A46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对于线程来说，没有必要建立特殊的机制来共享内存。</a:t>
            </a:r>
          </a:p>
          <a:p>
            <a:r>
              <a:rPr lang="en-US" dirty="0"/>
              <a:t>但是，一个进程有</a:t>
            </a:r>
            <a:r>
              <a:rPr lang="en-US" dirty="0">
                <a:solidFill>
                  <a:srgbClr val="FF0000"/>
                </a:solidFill>
              </a:rPr>
              <a:t>自己的地址空间</a:t>
            </a:r>
            <a:r>
              <a:rPr lang="en-US" dirty="0"/>
              <a:t>，所以默认情况下，不同的进程不会共享内存。</a:t>
            </a:r>
          </a:p>
          <a:p>
            <a:r>
              <a:rPr lang="en-US" dirty="0"/>
              <a:t>进程（在同一台机器上）可以在其操作系统的支持下共享内存区域。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0A47F-E21A-5143-81D7-77E513A6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90117"/>
      </p:ext>
    </p:extLst>
  </p:cSld>
  <p:clrMapOvr>
    <a:masterClrMapping/>
  </p:clrMapOvr>
</p:sld>
</file>

<file path=ppt/slides/slide6252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4A23-3B19-BD44-9C8B-594C27E7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单台机器上的共享内存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4555-C39F-FF44-9D3A-635C5937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共享内存是IPC（进程间通信）的一部分。</a:t>
            </a:r>
          </a:p>
          <a:p>
            <a:pPr lvl="1"/>
            <a:r>
              <a:rPr lang="en-US" dirty="0"/>
              <a:t>什么是其他IPC机制？</a:t>
            </a:r>
          </a:p>
          <a:p>
            <a:pPr lvl="1"/>
            <a:r>
              <a:rPr lang="en-US" dirty="0"/>
              <a:t>文件、（域）套接字、管道，等等。</a:t>
            </a:r>
          </a:p>
          <a:p>
            <a:r>
              <a:rPr lang="en-US" dirty="0"/>
              <a:t>共享内存API（POSIX C）。</a:t>
            </a:r>
          </a:p>
          <a:p>
            <a:pPr lvl="1"/>
            <a:r>
              <a:rPr lang="en-US" dirty="0" err="1"/>
              <a:t>shm_open</a:t>
            </a:r>
            <a:r>
              <a:rPr lang="en-US" dirty="0"/>
              <a:t>(): 创建并打开一个新的对象，或打开一个现有的对象。该调用返回一个文件描述符。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(): 将共享内存对象映射到调用进程的虚拟地址空间。</a:t>
            </a:r>
          </a:p>
          <a:p>
            <a:pPr lvl="1"/>
            <a:r>
              <a:rPr lang="en-US" dirty="0"/>
              <a:t>...和其他</a:t>
            </a:r>
          </a:p>
          <a:p>
            <a:r>
              <a:rPr lang="en-US" dirty="0"/>
              <a:t>拴马桩API(POSIX C)</a:t>
            </a:r>
          </a:p>
          <a:p>
            <a:pPr lvl="1"/>
            <a:r>
              <a:rPr lang="en-US" dirty="0" err="1"/>
              <a:t>sem_open</a:t>
            </a:r>
            <a:r>
              <a:rPr lang="en-US" dirty="0"/>
              <a:t>(): 初始化并打开一个命名的信号器</a:t>
            </a:r>
          </a:p>
          <a:p>
            <a:pPr lvl="1"/>
            <a:r>
              <a:rPr lang="en-US" dirty="0" err="1"/>
              <a:t>sem_wait</a:t>
            </a:r>
            <a:r>
              <a:rPr lang="en-US" dirty="0"/>
              <a:t>(): 锁定一个信号灯</a:t>
            </a:r>
          </a:p>
          <a:p>
            <a:pPr lvl="1"/>
            <a:r>
              <a:rPr lang="en-US" dirty="0" err="1"/>
              <a:t>sem_post</a:t>
            </a:r>
            <a:r>
              <a:rPr lang="en-US" dirty="0"/>
              <a:t>(): 解锁一个信号灯</a:t>
            </a:r>
          </a:p>
          <a:p>
            <a:pPr lvl="1"/>
            <a:r>
              <a:rPr lang="en-US" dirty="0"/>
              <a:t>...和其他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13A0-42FD-BF4F-BF38-E0FDE771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B82D5-C5DD-CE4E-8795-B20C4F33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12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EA4-505C-154B-978F-65297CF2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共享内存实例*（C语言）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B577-E92D-6141-9407-19DE6496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 </a:t>
            </a: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 err="1"/>
              <a:t>  const </a:t>
            </a:r>
            <a:r>
              <a:rPr lang="en-US" dirty="0"/>
              <a:t>char *name = "shared"; // 与其他进程共享。</a:t>
            </a:r>
          </a:p>
          <a:p>
            <a:pPr marL="0" indent="0">
              <a:buNone/>
            </a:pPr>
            <a:r>
              <a:rPr lang="en-US" dirty="0" err="1"/>
              <a:t>  int </a:t>
            </a:r>
            <a:r>
              <a:rPr lang="en-US" dirty="0" err="1"/>
              <a:t>shm_fd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空白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/*创建共享内存段，名称为共享。*/</a:t>
            </a:r>
          </a:p>
          <a:p>
            <a:pPr marL="0" indent="0">
              <a:buNone/>
            </a:pPr>
            <a:r>
              <a:rPr lang="en-US" dirty="0" err="1"/>
              <a:t>  shm_fd </a:t>
            </a:r>
            <a:r>
              <a:rPr lang="en-US" dirty="0"/>
              <a:t>= </a:t>
            </a:r>
            <a:r>
              <a:rPr lang="en-US" dirty="0" err="1"/>
              <a:t>shm_open</a:t>
            </a:r>
            <a:r>
              <a:rPr lang="en-US" dirty="0"/>
              <a:t>(name, O_CREAT | O_RDWR, 0666)。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  /*现在将共享内存段映射到进程的地址空间中</a:t>
            </a:r>
            <a:br>
              <a:rPr lang="en-US" dirty="0"/>
            </a:br>
            <a:r>
              <a:rPr lang="en-US" dirty="0"/>
              <a:t>     进程的地址空间中的共享内存段 */</a:t>
            </a:r>
          </a:p>
          <a:p>
            <a:pPr marL="0" indent="0">
              <a:buNone/>
            </a:pPr>
            <a:r>
              <a:rPr lang="en-US" dirty="0" err="1"/>
              <a:t>  ptr </a:t>
            </a:r>
            <a:r>
              <a:rPr lang="en-US" dirty="0"/>
              <a:t>= </a:t>
            </a:r>
            <a:r>
              <a:rPr lang="en-US" dirty="0" err="1"/>
              <a:t>mmap</a:t>
            </a:r>
            <a:r>
              <a:rPr lang="en-US" dirty="0"/>
              <a:t>(0,SIZE, PROT_READ | PROT_WRITE,</a:t>
            </a:r>
          </a:p>
          <a:p>
            <a:pPr marL="0" indent="0">
              <a:buNone/>
            </a:pPr>
            <a:r>
              <a:rPr lang="en-US" dirty="0"/>
              <a:t>	         MAP_SHARED, </a:t>
            </a:r>
            <a:r>
              <a:rPr lang="en-US" dirty="0" err="1"/>
              <a:t>shm_fd</a:t>
            </a:r>
            <a:r>
              <a:rPr lang="en-US" dirty="0"/>
              <a:t>, 0）。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  sprintf</a:t>
            </a:r>
            <a:r>
              <a:rPr lang="en-US" dirty="0"/>
              <a:t>(ptr,"%s",message0)。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返回0。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F3964-DF83-C84C-9145-6C195F92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F773C-9801-8143-AC28-0332A64F706A}"/>
              </a:ext>
            </a:extLst>
          </p:cNvPr>
          <p:cNvSpPr txBox="1"/>
          <p:nvPr/>
        </p:nvSpPr>
        <p:spPr>
          <a:xfrm>
            <a:off x="228600" y="6396623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*改编自</a:t>
            </a:r>
            <a:r>
              <a:rPr lang="en-US" dirty="0" err="1">
                <a:solidFill>
                  <a:srgbClr val="000000"/>
                </a:solidFill>
              </a:rPr>
              <a:t>http://www.os-book.com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49429"/>
      </p:ext>
    </p:extLst>
  </p:cSld>
  <p:clrMapOvr>
    <a:masterClrMapping/>
  </p:clrMapOvr>
</p:sld>
</file>

<file path=ppt/slides/slide8181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EFE7-475B-DA40-BEF2-9C62250A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共享内存的实现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6A01-A142-6644-84FA-E3B1B761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VPFN: 虚拟页面帧号</a:t>
            </a:r>
          </a:p>
          <a:p>
            <a:r>
              <a:rPr lang="en-US" sz="1400" dirty="0"/>
              <a:t>PFN: 物理页框号</a:t>
            </a:r>
          </a:p>
          <a:p>
            <a:r>
              <a:rPr lang="en-US" sz="1400" dirty="0"/>
              <a:t>改编自</a:t>
            </a:r>
            <a:r>
              <a:rPr lang="en-US" sz="1400" dirty="0" err="1"/>
              <a:t>http://tldp.org/LDP/tlk/mm/memory.html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81159-6169-A045-80A1-8AED7B68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A7C19-5FDB-6849-B004-F3E334FC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73" y="1193800"/>
            <a:ext cx="7306554" cy="429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BB334-E01A-4047-985D-D83524B8439E}"/>
              </a:ext>
            </a:extLst>
          </p:cNvPr>
          <p:cNvSpPr txBox="1"/>
          <p:nvPr/>
        </p:nvSpPr>
        <p:spPr>
          <a:xfrm>
            <a:off x="1066800" y="1295400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过程X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F55CA-991B-7B46-B80E-1F8C8DC11858}"/>
              </a:ext>
            </a:extLst>
          </p:cNvPr>
          <p:cNvSpPr txBox="1"/>
          <p:nvPr/>
        </p:nvSpPr>
        <p:spPr>
          <a:xfrm>
            <a:off x="6600272" y="1295400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过程Y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A181-BA18-0C44-9985-CF7F388051BB}"/>
              </a:ext>
            </a:extLst>
          </p:cNvPr>
          <p:cNvSpPr txBox="1"/>
          <p:nvPr/>
        </p:nvSpPr>
        <p:spPr>
          <a:xfrm>
            <a:off x="2412357" y="1929825"/>
            <a:ext cx="1447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过程X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页码表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8A328-A630-8E40-B0EF-C1FD9B27A6D5}"/>
              </a:ext>
            </a:extLst>
          </p:cNvPr>
          <p:cNvSpPr txBox="1"/>
          <p:nvPr/>
        </p:nvSpPr>
        <p:spPr>
          <a:xfrm>
            <a:off x="5105400" y="1929825"/>
            <a:ext cx="1447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过程Y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页码表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11E35-C885-8440-AB18-E02E546F6090}"/>
              </a:ext>
            </a:extLst>
          </p:cNvPr>
          <p:cNvSpPr txBox="1"/>
          <p:nvPr/>
        </p:nvSpPr>
        <p:spPr>
          <a:xfrm>
            <a:off x="838200" y="5147846"/>
            <a:ext cx="1600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虚拟内存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99433-60D2-BB4D-A922-151BBA5D5AC7}"/>
              </a:ext>
            </a:extLst>
          </p:cNvPr>
          <p:cNvSpPr txBox="1"/>
          <p:nvPr/>
        </p:nvSpPr>
        <p:spPr>
          <a:xfrm>
            <a:off x="3590925" y="5133383"/>
            <a:ext cx="18986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物理内存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288A3-EE76-254A-B0F6-26B6A46A071E}"/>
              </a:ext>
            </a:extLst>
          </p:cNvPr>
          <p:cNvSpPr txBox="1"/>
          <p:nvPr/>
        </p:nvSpPr>
        <p:spPr>
          <a:xfrm>
            <a:off x="6371672" y="5147846"/>
            <a:ext cx="1600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虚拟内存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03E2A4-35E3-7E45-97C3-B6B2150EC7BB}"/>
              </a:ext>
            </a:extLst>
          </p:cNvPr>
          <p:cNvSpPr txBox="1"/>
          <p:nvPr/>
        </p:nvSpPr>
        <p:spPr>
          <a:xfrm>
            <a:off x="1272615" y="468422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0233A-7C32-AD47-B1AC-E210BF7FC233}"/>
              </a:ext>
            </a:extLst>
          </p:cNvPr>
          <p:cNvSpPr txBox="1"/>
          <p:nvPr/>
        </p:nvSpPr>
        <p:spPr>
          <a:xfrm>
            <a:off x="1272615" y="427662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29941-AE3F-9646-B525-A021C8B4704C}"/>
              </a:ext>
            </a:extLst>
          </p:cNvPr>
          <p:cNvSpPr txBox="1"/>
          <p:nvPr/>
        </p:nvSpPr>
        <p:spPr>
          <a:xfrm>
            <a:off x="1272615" y="386902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2B3BE-5FDF-3148-A87D-1E0047783C80}"/>
              </a:ext>
            </a:extLst>
          </p:cNvPr>
          <p:cNvSpPr txBox="1"/>
          <p:nvPr/>
        </p:nvSpPr>
        <p:spPr>
          <a:xfrm>
            <a:off x="1272615" y="340539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0162C-864B-B648-9F1F-AA9D166B7A8D}"/>
              </a:ext>
            </a:extLst>
          </p:cNvPr>
          <p:cNvSpPr txBox="1"/>
          <p:nvPr/>
        </p:nvSpPr>
        <p:spPr>
          <a:xfrm>
            <a:off x="1272615" y="299779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A820E-682B-CA4E-924F-419163D8AF3C}"/>
              </a:ext>
            </a:extLst>
          </p:cNvPr>
          <p:cNvSpPr txBox="1"/>
          <p:nvPr/>
        </p:nvSpPr>
        <p:spPr>
          <a:xfrm>
            <a:off x="1272615" y="259019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72F8F-352D-E843-ABA1-9693BBE40FC4}"/>
              </a:ext>
            </a:extLst>
          </p:cNvPr>
          <p:cNvSpPr txBox="1"/>
          <p:nvPr/>
        </p:nvSpPr>
        <p:spPr>
          <a:xfrm>
            <a:off x="1268929" y="2176435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8B897B-FDB0-2B4E-B531-A196AC5F8F33}"/>
              </a:ext>
            </a:extLst>
          </p:cNvPr>
          <p:cNvSpPr txBox="1"/>
          <p:nvPr/>
        </p:nvSpPr>
        <p:spPr>
          <a:xfrm>
            <a:off x="1268929" y="176267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2B2A0-3AE2-504F-85BC-60A3B2B2409C}"/>
              </a:ext>
            </a:extLst>
          </p:cNvPr>
          <p:cNvSpPr txBox="1"/>
          <p:nvPr/>
        </p:nvSpPr>
        <p:spPr>
          <a:xfrm>
            <a:off x="6861686" y="467385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BA67C-6331-0B42-B997-B28BE4637B7D}"/>
              </a:ext>
            </a:extLst>
          </p:cNvPr>
          <p:cNvSpPr txBox="1"/>
          <p:nvPr/>
        </p:nvSpPr>
        <p:spPr>
          <a:xfrm>
            <a:off x="6861686" y="426625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19D47-FBD8-ED4F-85AE-1B4EEAF322CE}"/>
              </a:ext>
            </a:extLst>
          </p:cNvPr>
          <p:cNvSpPr txBox="1"/>
          <p:nvPr/>
        </p:nvSpPr>
        <p:spPr>
          <a:xfrm>
            <a:off x="6861686" y="3858651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0019B-F16B-3F42-8F78-4A18A7654D4C}"/>
              </a:ext>
            </a:extLst>
          </p:cNvPr>
          <p:cNvSpPr txBox="1"/>
          <p:nvPr/>
        </p:nvSpPr>
        <p:spPr>
          <a:xfrm>
            <a:off x="6861686" y="339502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343843-2780-D545-B778-990A826C1BE7}"/>
              </a:ext>
            </a:extLst>
          </p:cNvPr>
          <p:cNvSpPr txBox="1"/>
          <p:nvPr/>
        </p:nvSpPr>
        <p:spPr>
          <a:xfrm>
            <a:off x="6861686" y="298742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5AE10-551E-624F-8A34-EA292AAE99A9}"/>
              </a:ext>
            </a:extLst>
          </p:cNvPr>
          <p:cNvSpPr txBox="1"/>
          <p:nvPr/>
        </p:nvSpPr>
        <p:spPr>
          <a:xfrm>
            <a:off x="6861686" y="2579826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27B1F-C972-C348-8DB7-7ACD5CCD81F9}"/>
              </a:ext>
            </a:extLst>
          </p:cNvPr>
          <p:cNvSpPr txBox="1"/>
          <p:nvPr/>
        </p:nvSpPr>
        <p:spPr>
          <a:xfrm>
            <a:off x="6858000" y="2166065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989-8AC8-E74F-8B54-DDC7B38DA4B4}"/>
              </a:ext>
            </a:extLst>
          </p:cNvPr>
          <p:cNvSpPr txBox="1"/>
          <p:nvPr/>
        </p:nvSpPr>
        <p:spPr>
          <a:xfrm>
            <a:off x="6858000" y="175230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VPFN7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FDED2F-06A1-DC4B-840B-205572AE2731}"/>
              </a:ext>
            </a:extLst>
          </p:cNvPr>
          <p:cNvSpPr txBox="1"/>
          <p:nvPr/>
        </p:nvSpPr>
        <p:spPr>
          <a:xfrm>
            <a:off x="4180571" y="469247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A92E49-4580-5441-AA26-F1FEEB2D8DD6}"/>
              </a:ext>
            </a:extLst>
          </p:cNvPr>
          <p:cNvSpPr txBox="1"/>
          <p:nvPr/>
        </p:nvSpPr>
        <p:spPr>
          <a:xfrm>
            <a:off x="4180571" y="428487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7BA82-EE56-5749-9A59-2ACFAB3EE8D9}"/>
              </a:ext>
            </a:extLst>
          </p:cNvPr>
          <p:cNvSpPr txBox="1"/>
          <p:nvPr/>
        </p:nvSpPr>
        <p:spPr>
          <a:xfrm>
            <a:off x="4180571" y="3877274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AB137-0CF3-204D-811C-9728E5508E10}"/>
              </a:ext>
            </a:extLst>
          </p:cNvPr>
          <p:cNvSpPr txBox="1"/>
          <p:nvPr/>
        </p:nvSpPr>
        <p:spPr>
          <a:xfrm>
            <a:off x="4180571" y="3413649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7F39A-58C8-6C4A-B03D-85A2E7CFBD18}"/>
              </a:ext>
            </a:extLst>
          </p:cNvPr>
          <p:cNvSpPr txBox="1"/>
          <p:nvPr/>
        </p:nvSpPr>
        <p:spPr>
          <a:xfrm>
            <a:off x="4180571" y="3006049"/>
            <a:ext cx="73137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PFN4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71E16A-40C8-4C44-A238-0FA0DF6E5C08}"/>
              </a:ext>
            </a:extLst>
          </p:cNvPr>
          <p:cNvSpPr/>
          <p:nvPr/>
        </p:nvSpPr>
        <p:spPr bwMode="auto">
          <a:xfrm>
            <a:off x="3860157" y="2856825"/>
            <a:ext cx="1397643" cy="5568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13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63D6-0E32-3149-8065-23B3B4E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共享内存用例。安卓系统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C113-1170-234A-828F-4A325F0A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/>
              <a:t>所有的应用程序都需要框架API库、Java VM等。</a:t>
            </a:r>
          </a:p>
          <a:p>
            <a:pPr lvl="1"/>
            <a:r>
              <a:rPr lang="en-US" dirty="0"/>
              <a:t>如果所有的应用程序进程都在其内存空间中单独拥有它们，则太昂贵了。</a:t>
            </a:r>
          </a:p>
          <a:p>
            <a:r>
              <a:rPr lang="en-US" dirty="0"/>
              <a:t>颧骨。一个启动其他一切的过程。</a:t>
            </a:r>
          </a:p>
          <a:p>
            <a:pPr lvl="1"/>
            <a:r>
              <a:rPr lang="en-US" dirty="0"/>
              <a:t>所有应用程序进程都与Zygote共享内存。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F0A2-3F03-2F49-B0BD-BD1C4ED6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032" name="Picture 8" descr="https://lh4.googleusercontent.com/owY8kG7vcoUxetlGLf96uD_N46K2j3A07sUkqzdIn0MeJ-QG59tGNhcan9iOzmo4C1tJ42RQKDQB5dIgx0X2nmM-n82l04m72YP6tV2waL8WPWekJmw51n07GPRyDp6knwF2IhZX6Eo">
            <a:extLst>
              <a:ext uri="{FF2B5EF4-FFF2-40B4-BE49-F238E27FC236}">
                <a16:creationId xmlns:a16="http://schemas.microsoft.com/office/drawing/2014/main" id="{B01D36D1-6A66-6445-BBA0-E71253D56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486150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1EE28-4524-DD47-9E81-3EEC5E6144F0}"/>
              </a:ext>
            </a:extLst>
          </p:cNvPr>
          <p:cNvSpPr txBox="1"/>
          <p:nvPr/>
        </p:nvSpPr>
        <p:spPr>
          <a:xfrm>
            <a:off x="0" y="3124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图片来源：</a:t>
            </a:r>
            <a:r>
              <a:rPr lang="en-US" sz="1200" dirty="0"/>
              <a:t>https://www.slideshare.net/tetsu.koba/android-is-not-just-java-on-linux/19-Zygote_forkZygote_process_Child_process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6105"/>
      </p:ext>
    </p:extLst>
  </p:cSld>
  <p:clrMapOvr>
    <a:masterClrMapping/>
  </p:clrMapOvr>
</p:sld>
</file>

<file path=ppt/theme/theme11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4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>CS252-template</ap:Template>
  <ap:TotalTime>31461</ap:TotalTime>
  <ap:Pages>12</ap:Pages>
  <ap:Words>2180</ap:Words>
  <ap:Application>Microsoft Macintosh PowerPoint</ap:Application>
  <ap:PresentationFormat>Letter Paper (8.5x11 in)</ap:PresentationFormat>
  <ap:Paragraphs>306</ap:Paragraphs>
  <ap:Slides>25</ap:Slides>
  <ap:Notes>6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ap:HeadingPairs>
  <ap:TitlesOfParts>
    <vt:vector baseType="lpstr" size="32">
      <vt:lpstr>ＭＳ Ｐゴシック</vt:lpstr>
      <vt:lpstr>Arial</vt:lpstr>
      <vt:lpstr>Calibri</vt:lpstr>
      <vt:lpstr>Times New Roman</vt:lpstr>
      <vt:lpstr>Wingdings</vt:lpstr>
      <vt:lpstr>CS252-template</vt:lpstr>
      <vt:lpstr>Office Theme</vt:lpstr>
      <vt:lpstr>CSE 486/586 Distributed Systems Distributed Shared Memory</vt:lpstr>
      <vt:lpstr>Overview</vt:lpstr>
      <vt:lpstr>Why Shared Memory?</vt:lpstr>
      <vt:lpstr>Memory Sharing for Threads</vt:lpstr>
      <vt:lpstr>Memory: Threads vs. Processes</vt:lpstr>
      <vt:lpstr>Shared Memory on a Single Machine</vt:lpstr>
      <vt:lpstr>Shared Memory Example* (in C)</vt:lpstr>
      <vt:lpstr>Shared Memory Implementation</vt:lpstr>
      <vt:lpstr>Shared Memory Use Case: Android</vt:lpstr>
      <vt:lpstr>CSE 486/586 Administrivia</vt:lpstr>
      <vt:lpstr>Distributed Shared Memory</vt:lpstr>
      <vt:lpstr>DSM Synchronization Options</vt:lpstr>
      <vt:lpstr>Write Invalidate Protocol Example</vt:lpstr>
      <vt:lpstr>Example System: Ivy</vt:lpstr>
      <vt:lpstr>Granularity Problem</vt:lpstr>
      <vt:lpstr>Granularity Problem</vt:lpstr>
      <vt:lpstr>Granularity Problem</vt:lpstr>
      <vt:lpstr>Thrashing</vt:lpstr>
      <vt:lpstr>Thrashing</vt:lpstr>
      <vt:lpstr>DSM for Threads</vt:lpstr>
      <vt:lpstr>Example: Comet*</vt:lpstr>
      <vt:lpstr>Java Code Execution Background</vt:lpstr>
      <vt:lpstr>Comet Thread Migration</vt:lpstr>
      <vt:lpstr>Summary</vt:lpstr>
      <vt:lpstr>Acknowledgements</vt:lpstr>
    </vt:vector>
  </ap:TitlesOfParts>
  <ap:Manager/>
  <ap:Company>UC Berkeley-EECS</ap:Company>
  <ap:LinksUpToDate>false</ap:LinksUpToDate>
  <ap:SharedDoc>false</ap:SharedDoc>
  <ap:HyperlinkBase/>
  <ap:HyperlinksChanged>false</ap:HyperlinksChanged>
  <ap:AppVersion>16.0016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EECS 152  Computer Architecture  and Engineering  Lec 01 - Introduction  </dc:title>
  <dc:subject/>
  <dc:creator> Krste Asanovic</dc:creator>
  <keywords>, docId:F6C6A70C1AB623ADDFBA388CEC45D6B9</keywords>
  <dc:description/>
  <lastModifiedBy>Microsoft Office User</lastModifiedBy>
  <revision>1511</revision>
  <lastPrinted>2019-04-26T15:43:17.0000000Z</lastPrinted>
  <dcterms:created xsi:type="dcterms:W3CDTF">2012-03-21T04:48:11.0000000Z</dcterms:created>
  <dcterms:modified xsi:type="dcterms:W3CDTF">2020-04-11T03:36:34.0000000Z</dcterms:modified>
  <category/>
</coreProperties>
</file>