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vml" ContentType="application/vnd.openxmlformats-officedocument.vmlDrawing"/>
  <Default Extension="wmf" ContentType="image/x-w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111.xml" ContentType="application/vnd.openxmlformats-officedocument.presentationml.slide+xml"/>
  <Override PartName="/ppt/slideLayouts/slideLayout211.xml" ContentType="application/vnd.openxmlformats-officedocument.presentationml.slideLayout+xml"/>
  <Override PartName="/ppt/slideMasters/slideMaster111.xml" ContentType="application/vnd.openxmlformats-officedocument.presentationml.slideMaster+xml"/>
  <Override PartName="/ppt/slideLayouts/slideLayout8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theme/theme111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117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41010.xml" ContentType="application/vnd.openxmlformats-officedocument.presentationml.slideLayout+xml"/>
  <Override PartName="/ppt/slideLayouts/slideLayout91111.xml" ContentType="application/vnd.openxmlformats-officedocument.presentationml.slideLayout+xml"/>
  <Override PartName="/ppt/slides/slide1622.xml" ContentType="application/vnd.openxmlformats-officedocument.presentationml.slide+xml"/>
  <Override PartName="/ppt/notesSlides/notesSlide911.xml" ContentType="application/vnd.openxmlformats-officedocument.presentationml.notesSlide+xml"/>
  <Override PartName="/ppt/notesMasters/notesMaster111.xml" ContentType="application/vnd.openxmlformats-officedocument.presentationml.notesMaster+xml"/>
  <Override PartName="/ppt/theme/theme322.xml" ContentType="application/vnd.openxmlformats-officedocument.theme+xml"/>
  <Override PartName="/ppt/slides/slide2433.xml" ContentType="application/vnd.openxmlformats-officedocument.presentationml.slide+xml"/>
  <Override PartName="/ppt/viewProps.xml" ContentType="application/vnd.openxmlformats-officedocument.presentationml.viewProps+xml"/>
  <Override PartName="/ppt/slides/slide2244.xml" ContentType="application/vnd.openxmlformats-officedocument.presentationml.slide+xml"/>
  <Override PartName="/ppt/notesSlides/notesSlide1522.xml" ContentType="application/vnd.openxmlformats-officedocument.presentationml.notesSlide+xml"/>
  <Override PartName="/ppt/slides/slide1755.xml" ContentType="application/vnd.openxmlformats-officedocument.presentationml.slide+xml"/>
  <Override PartName="/ppt/notesSlides/notesSlide1033.xml" ContentType="application/vnd.openxmlformats-officedocument.presentationml.notesSlide+xml"/>
  <Override PartName="/ppt/slides/slide2166.xml" ContentType="application/vnd.openxmlformats-officedocument.presentationml.slide+xml"/>
  <Override PartName="/ppt/notesSlides/notesSlide1444.xml" ContentType="application/vnd.openxmlformats-officedocument.presentationml.notesSlide+xml"/>
  <Override PartName="/ppt/slides/slide177.xml" ContentType="application/vnd.openxmlformats-officedocument.presentationml.slide+xml"/>
  <Override PartName="/ppt/notesSlides/notesSlide155.xml" ContentType="application/vnd.openxmlformats-officedocument.presentationml.notesSlide+xml"/>
  <Override PartName="/ppt/slides/slide2088.xml" ContentType="application/vnd.openxmlformats-officedocument.presentationml.slide+xml"/>
  <Override PartName="/ppt/notesSlides/notesSlide1366.xml" ContentType="application/vnd.openxmlformats-officedocument.presentationml.notesSlide+xml"/>
  <Override PartName="/ppt/slides/slide1999.xml" ContentType="application/vnd.openxmlformats-officedocument.presentationml.slide+xml"/>
  <Override PartName="/ppt/notesSlides/notesSlide1277.xml" ContentType="application/vnd.openxmlformats-officedocument.presentationml.notesSlide+xml"/>
  <Override PartName="/ppt/slides/slide181010.xml" ContentType="application/vnd.openxmlformats-officedocument.presentationml.slide+xml"/>
  <Override PartName="/ppt/notesSlides/notesSlide1188.xml" ContentType="application/vnd.openxmlformats-officedocument.presentationml.notesSlide+xml"/>
  <Override PartName="/ppt/slides/slide321111.xml" ContentType="application/vnd.openxmlformats-officedocument.presentationml.slide+xml"/>
  <Override PartName="/ppt/slides/slide51212.xml" ContentType="application/vnd.openxmlformats-officedocument.presentationml.slide+xml"/>
  <Override PartName="/ppt/slideMasters/slideMaster222.xml" ContentType="application/vnd.openxmlformats-officedocument.presentationml.slideMaster+xml"/>
  <Override PartName="/ppt/slideLayouts/slideLayout191212.xml" ContentType="application/vnd.openxmlformats-officedocument.presentationml.slideLayout+xml"/>
  <Override PartName="/ppt/slideLayouts/slideLayout141313.xml" ContentType="application/vnd.openxmlformats-officedocument.presentationml.slideLayout+xml"/>
  <Override PartName="/ppt/slideLayouts/slideLayout181414.xml" ContentType="application/vnd.openxmlformats-officedocument.presentationml.slideLayout+xml"/>
  <Override PartName="/ppt/theme/theme233.xml" ContentType="application/vnd.openxmlformats-officedocument.theme+xml"/>
  <Override PartName="/ppt/slideLayouts/slideLayout131515.xml" ContentType="application/vnd.openxmlformats-officedocument.presentationml.slideLayout+xml"/>
  <Override PartName="/ppt/slideLayouts/slideLayout121616.xml" ContentType="application/vnd.openxmlformats-officedocument.presentationml.slideLayout+xml"/>
  <Override PartName="/ppt/slideLayouts/slideLayout171717.xml" ContentType="application/vnd.openxmlformats-officedocument.presentationml.slideLayout+xml"/>
  <Override PartName="/ppt/slideLayouts/slideLayout221818.xml" ContentType="application/vnd.openxmlformats-officedocument.presentationml.slideLayout+xml"/>
  <Override PartName="/ppt/slideLayouts/slideLayout161919.xml" ContentType="application/vnd.openxmlformats-officedocument.presentationml.slideLayout+xml"/>
  <Override PartName="/ppt/slideLayouts/slideLayout212020.xml" ContentType="application/vnd.openxmlformats-officedocument.presentationml.slideLayout+xml"/>
  <Override PartName="/ppt/slideLayouts/slideLayout152121.xml" ContentType="application/vnd.openxmlformats-officedocument.presentationml.slideLayout+xml"/>
  <Override PartName="/ppt/slideLayouts/slideLayout202222.xml" ContentType="application/vnd.openxmlformats-officedocument.presentationml.slideLayout+xml"/>
  <Override PartName="/ppt/slides/slide141313.xml" ContentType="application/vnd.openxmlformats-officedocument.presentationml.slide+xml"/>
  <Override PartName="/ppt/notesSlides/notesSlide799.xml" ContentType="application/vnd.openxmlformats-officedocument.presentationml.notesSlide+xml"/>
  <Override PartName="/ppt/slides/slide271414.xml" ContentType="application/vnd.openxmlformats-officedocument.presentationml.slide+xml"/>
  <Override PartName="/ppt/notesSlides/notesSlide181010.xml" ContentType="application/vnd.openxmlformats-officedocument.presentationml.notesSlide+xml"/>
  <Override PartName="/ppt/tableStyles.xml" ContentType="application/vnd.openxmlformats-officedocument.presentationml.tableStyles+xml"/>
  <Override PartName="/ppt/slides/slide41515.xml" ContentType="application/vnd.openxmlformats-officedocument.presentationml.slide+xml"/>
  <Override PartName="/ppt/slides/slide91616.xml" ContentType="application/vnd.openxmlformats-officedocument.presentationml.slide+xml"/>
  <Override PartName="/ppt/slides/slide301717.xml" ContentType="application/vnd.openxmlformats-officedocument.presentationml.slide+xml"/>
  <Override PartName="/ppt/handoutMasters/handoutMaster111.xml" ContentType="application/vnd.openxmlformats-officedocument.presentationml.handoutMaster+xml"/>
  <Override PartName="/ppt/theme/theme444.xml" ContentType="application/vnd.openxmlformats-officedocument.theme+xml"/>
  <Override PartName="/ppt/slides/slide31818.xml" ContentType="application/vnd.openxmlformats-officedocument.presentationml.slide+xml"/>
  <Override PartName="/ppt/slides/slide131919.xml" ContentType="application/vnd.openxmlformats-officedocument.presentationml.slide+xml"/>
  <Override PartName="/ppt/notesSlides/notesSlide61111.xml" ContentType="application/vnd.openxmlformats-officedocument.presentationml.notesSlide+xml"/>
  <Override PartName="/ppt/slides/slide262020.xml" ContentType="application/vnd.openxmlformats-officedocument.presentationml.slide+xml"/>
  <Override PartName="/ppt/notesSlides/notesSlide171212.xml" ContentType="application/vnd.openxmlformats-officedocument.presentationml.notesSlide+xml"/>
  <Override PartName="/ppt/slides/slide82121.xml" ContentType="application/vnd.openxmlformats-officedocument.presentationml.slide+xml"/>
  <Override PartName="/ppt/notesSlides/notesSlide31313.xml" ContentType="application/vnd.openxmlformats-officedocument.presentationml.notesSlide+xml"/>
  <Override PartName="/ppt/slides/slide292222.xml" ContentType="application/vnd.openxmlformats-officedocument.presentationml.slide+xml"/>
  <Override PartName="/ppt/slides/slide22323.xml" ContentType="application/vnd.openxmlformats-officedocument.presentationml.slide+xml"/>
  <Override PartName="/ppt/slides/slide72424.xml" ContentType="application/vnd.openxmlformats-officedocument.presentationml.slide+xml"/>
  <Override PartName="/ppt/notesSlides/notesSlide21414.xml" ContentType="application/vnd.openxmlformats-officedocument.presentationml.notesSlide+xml"/>
  <Override PartName="/ppt/slides/slide122525.xml" ContentType="application/vnd.openxmlformats-officedocument.presentationml.slide+xml"/>
  <Override PartName="/ppt/notesSlides/notesSlide51515.xml" ContentType="application/vnd.openxmlformats-officedocument.presentationml.notesSlide+xml"/>
  <Override PartName="/ppt/slides/slide252626.xml" ContentType="application/vnd.openxmlformats-officedocument.presentationml.slide+xml"/>
  <Override PartName="/ppt/notesSlides/notesSlide161616.xml" ContentType="application/vnd.openxmlformats-officedocument.presentationml.notesSlide+xml"/>
  <Override PartName="/ppt/slides/slide282727.xml" ContentType="application/vnd.openxmlformats-officedocument.presentationml.slide+xml"/>
  <Override PartName="/ppt/slides/slide332828.xml" ContentType="application/vnd.openxmlformats-officedocument.presentationml.slide+xml"/>
  <Override PartName="/ppt/notesSlides/notesSlide191717.xml" ContentType="application/vnd.openxmlformats-officedocument.presentationml.notesSlide+xml"/>
  <Override PartName="/ppt/slides/slide62929.xml" ContentType="application/vnd.openxmlformats-officedocument.presentationml.slide+xml"/>
  <Override PartName="/ppt/slides/slide103030.xml" ContentType="application/vnd.openxmlformats-officedocument.presentationml.slide+xml"/>
  <Override PartName="/ppt/notesSlides/notesSlide41818.xml" ContentType="application/vnd.openxmlformats-officedocument.presentationml.notesSlide+xml"/>
  <Override PartName="/ppt/slides/slide153131.xml" ContentType="application/vnd.openxmlformats-officedocument.presentationml.slide+xml"/>
  <Override PartName="/ppt/notesSlides/notesSlide81919.xml" ContentType="application/vnd.openxmlformats-officedocument.presentationml.notesSlide+xml"/>
  <Override PartName="/ppt/slides/slide233232.xml" ContentType="application/vnd.openxmlformats-officedocument.presentationml.slide+xml"/>
  <Override PartName="/ppt/slides/slide313333.xml" ContentType="application/vnd.openxmlformats-officedocument.presentationml.slide+xml"/>
  <Override PartName="/ppt/presProps.xml" ContentType="application/vnd.openxmlformats-officedocument.presentationml.pres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6"/>
  </p:notesMasterIdLst>
  <p:handoutMasterIdLst>
    <p:handoutMasterId r:id="rId37"/>
  </p:handoutMasterIdLst>
  <p:sldIdLst>
    <p:sldId id="322" r:id="rId3"/>
    <p:sldId id="809" r:id="rId4"/>
    <p:sldId id="810" r:id="rId5"/>
    <p:sldId id="815" r:id="rId6"/>
    <p:sldId id="811" r:id="rId7"/>
    <p:sldId id="826" r:id="rId8"/>
    <p:sldId id="812" r:id="rId9"/>
    <p:sldId id="814" r:id="rId10"/>
    <p:sldId id="806" r:id="rId11"/>
    <p:sldId id="792" r:id="rId12"/>
    <p:sldId id="827" r:id="rId13"/>
    <p:sldId id="831" r:id="rId14"/>
    <p:sldId id="829" r:id="rId15"/>
    <p:sldId id="830" r:id="rId16"/>
    <p:sldId id="833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39" r:id="rId25"/>
    <p:sldId id="834" r:id="rId26"/>
    <p:sldId id="836" r:id="rId27"/>
    <p:sldId id="840" r:id="rId28"/>
    <p:sldId id="841" r:id="rId29"/>
    <p:sldId id="821" r:id="rId30"/>
    <p:sldId id="832" r:id="rId31"/>
    <p:sldId id="842" r:id="rId32"/>
    <p:sldId id="835" r:id="rId33"/>
    <p:sldId id="843" r:id="rId34"/>
    <p:sldId id="584" r:id="rId3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1" autoAdjust="0"/>
    <p:restoredTop sz="80099" autoAdjust="0"/>
  </p:normalViewPr>
  <p:slideViewPr>
    <p:cSldViewPr>
      <p:cViewPr varScale="1">
        <p:scale>
          <a:sx n="78" d="100"/>
          <a:sy n="78" d="100"/>
        </p:scale>
        <p:origin x="1509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111.xml" Id="rId13" /><Relationship Type="http://schemas.openxmlformats.org/officeDocument/2006/relationships/slide" Target="/ppt/slides/slide1622.xml" Id="rId18" /><Relationship Type="http://schemas.openxmlformats.org/officeDocument/2006/relationships/slide" Target="/ppt/slides/slide2433.xml" Id="rId26" /><Relationship Type="http://schemas.openxmlformats.org/officeDocument/2006/relationships/viewProps" Target="/ppt/viewProps.xml" Id="rId39" /><Relationship Type="http://schemas.openxmlformats.org/officeDocument/2006/relationships/slide" Target="/ppt/slides/slide1999.xml" Id="rId21" /><Relationship Type="http://schemas.openxmlformats.org/officeDocument/2006/relationships/slide" Target="/ppt/slides/slide321111.xml" Id="rId34" /><Relationship Type="http://schemas.openxmlformats.org/officeDocument/2006/relationships/slide" Target="/ppt/slides/slide51212.xml" Id="rId7" /><Relationship Type="http://schemas.openxmlformats.org/officeDocument/2006/relationships/slideMaster" Target="/ppt/slideMasters/slideMaster222.xml" Id="rId2" /><Relationship Type="http://schemas.openxmlformats.org/officeDocument/2006/relationships/slide" Target="/ppt/slides/slide141313.xml" Id="rId16" /><Relationship Type="http://schemas.openxmlformats.org/officeDocument/2006/relationships/slide" Target="/ppt/slides/slide181010.xml" Id="rId20" /><Relationship Type="http://schemas.openxmlformats.org/officeDocument/2006/relationships/slide" Target="/ppt/slides/slide271414.xml" Id="rId29" /><Relationship Type="http://schemas.openxmlformats.org/officeDocument/2006/relationships/tableStyles" Target="/ppt/tableStyles.xml" Id="rId41" /><Relationship Type="http://schemas.openxmlformats.org/officeDocument/2006/relationships/slideMaster" Target="/ppt/slideMasters/slideMaster111.xml" Id="rId1" /><Relationship Type="http://schemas.openxmlformats.org/officeDocument/2006/relationships/slide" Target="/ppt/slides/slide41515.xml" Id="rId6" /><Relationship Type="http://schemas.openxmlformats.org/officeDocument/2006/relationships/slide" Target="/ppt/slides/slide91616.xml" Id="rId11" /><Relationship Type="http://schemas.openxmlformats.org/officeDocument/2006/relationships/slide" Target="/ppt/slides/slide2244.xml" Id="rId24" /><Relationship Type="http://schemas.openxmlformats.org/officeDocument/2006/relationships/slide" Target="/ppt/slides/slide301717.xml" Id="rId32" /><Relationship Type="http://schemas.openxmlformats.org/officeDocument/2006/relationships/handoutMaster" Target="/ppt/handoutMasters/handoutMaster111.xml" Id="rId37" /><Relationship Type="http://schemas.openxmlformats.org/officeDocument/2006/relationships/theme" Target="/ppt/theme/theme111.xml" Id="rId40" /><Relationship Type="http://schemas.openxmlformats.org/officeDocument/2006/relationships/slide" Target="/ppt/slides/slide31818.xml" Id="rId5" /><Relationship Type="http://schemas.openxmlformats.org/officeDocument/2006/relationships/slide" Target="/ppt/slides/slide131919.xml" Id="rId15" /><Relationship Type="http://schemas.openxmlformats.org/officeDocument/2006/relationships/slide" Target="/ppt/slides/slide2166.xml" Id="rId23" /><Relationship Type="http://schemas.openxmlformats.org/officeDocument/2006/relationships/slide" Target="/ppt/slides/slide262020.xml" Id="rId28" /><Relationship Type="http://schemas.openxmlformats.org/officeDocument/2006/relationships/notesMaster" Target="/ppt/notesMasters/notesMaster111.xml" Id="rId36" /><Relationship Type="http://schemas.openxmlformats.org/officeDocument/2006/relationships/slide" Target="/ppt/slides/slide82121.xml" Id="rId10" /><Relationship Type="http://schemas.openxmlformats.org/officeDocument/2006/relationships/slide" Target="/ppt/slides/slide1755.xml" Id="rId19" /><Relationship Type="http://schemas.openxmlformats.org/officeDocument/2006/relationships/slide" Target="/ppt/slides/slide292222.xml" Id="rId31" /><Relationship Type="http://schemas.openxmlformats.org/officeDocument/2006/relationships/slide" Target="/ppt/slides/slide22323.xml" Id="rId4" /><Relationship Type="http://schemas.openxmlformats.org/officeDocument/2006/relationships/slide" Target="/ppt/slides/slide72424.xml" Id="rId9" /><Relationship Type="http://schemas.openxmlformats.org/officeDocument/2006/relationships/slide" Target="/ppt/slides/slide122525.xml" Id="rId14" /><Relationship Type="http://schemas.openxmlformats.org/officeDocument/2006/relationships/slide" Target="/ppt/slides/slide2088.xml" Id="rId22" /><Relationship Type="http://schemas.openxmlformats.org/officeDocument/2006/relationships/slide" Target="/ppt/slides/slide252626.xml" Id="rId27" /><Relationship Type="http://schemas.openxmlformats.org/officeDocument/2006/relationships/slide" Target="/ppt/slides/slide282727.xml" Id="rId30" /><Relationship Type="http://schemas.openxmlformats.org/officeDocument/2006/relationships/slide" Target="/ppt/slides/slide332828.xml" Id="rId35" /><Relationship Type="http://schemas.openxmlformats.org/officeDocument/2006/relationships/slide" Target="/ppt/slides/slide62929.xml" Id="rId8" /><Relationship Type="http://schemas.openxmlformats.org/officeDocument/2006/relationships/slide" Target="/ppt/slides/slide177.xml" Id="rId3" /><Relationship Type="http://schemas.openxmlformats.org/officeDocument/2006/relationships/slide" Target="/ppt/slides/slide103030.xml" Id="rId12" /><Relationship Type="http://schemas.openxmlformats.org/officeDocument/2006/relationships/slide" Target="/ppt/slides/slide153131.xml" Id="rId17" /><Relationship Type="http://schemas.openxmlformats.org/officeDocument/2006/relationships/slide" Target="/ppt/slides/slide233232.xml" Id="rId25" /><Relationship Type="http://schemas.openxmlformats.org/officeDocument/2006/relationships/slide" Target="/ppt/slides/slide313333.xml" Id="rId33" /><Relationship Type="http://schemas.openxmlformats.org/officeDocument/2006/relationships/presProps" Target="/ppt/presProps.xml" Id="rId38" /></Relationships>
</file>

<file path=ppt/_rels/viewProps.xml.rels>&#65279;<?xml version="1.0" encoding="utf-8"?><Relationships xmlns="http://schemas.openxmlformats.org/package/2006/relationships"><Relationship Type="http://schemas.openxmlformats.org/officeDocument/2006/relationships/slide" Target="/ppt/slides/slide2244.xml" Id="rId8" /><Relationship Type="http://schemas.openxmlformats.org/officeDocument/2006/relationships/slide" Target="/ppt/slides/slide1755.xml" Id="rId3" /><Relationship Type="http://schemas.openxmlformats.org/officeDocument/2006/relationships/slide" Target="/ppt/slides/slide2166.xml" Id="rId7" /><Relationship Type="http://schemas.openxmlformats.org/officeDocument/2006/relationships/slide" Target="/ppt/slides/slide1622.xml" Id="rId2" /><Relationship Type="http://schemas.openxmlformats.org/officeDocument/2006/relationships/slide" Target="/ppt/slides/slide177.xml" Id="rId1" /><Relationship Type="http://schemas.openxmlformats.org/officeDocument/2006/relationships/slide" Target="/ppt/slides/slide2088.xml" Id="rId6" /><Relationship Type="http://schemas.openxmlformats.org/officeDocument/2006/relationships/slide" Target="/ppt/slides/slide1999.xml" Id="rId5" /><Relationship Type="http://schemas.openxmlformats.org/officeDocument/2006/relationships/slide" Target="/ppt/slides/slide181010.xml" Id="rId4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4.wmf" Id="rId1" /></Relationships>
</file>

<file path=ppt/handoutMasters/_rels/handoutMaster111.xml.rels>&#65279;<?xml version="1.0" encoding="utf-8"?><Relationships xmlns="http://schemas.openxmlformats.org/package/2006/relationships"><Relationship Type="http://schemas.openxmlformats.org/officeDocument/2006/relationships/theme" Target="/ppt/theme/theme444.xml" Id="rId1" /></Relationships>
</file>

<file path=ppt/handoutMasters/handoutMaster1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15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11.xml.rels>&#65279;<?xml version="1.0" encoding="utf-8"?><Relationships xmlns="http://schemas.openxmlformats.org/package/2006/relationships"><Relationship Type="http://schemas.openxmlformats.org/officeDocument/2006/relationships/theme" Target="/ppt/theme/theme322.xml" Id="rId1" /></Relationships>
</file>

<file path=ppt/notesMasters/notesMaster11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t>'#'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页面</a:t>
            </a:r>
            <a:fld id="{ACFFB53C-1439-6C41-A2C3-1FF6E096BBD2}" type="slidenum">
              <a:t>'</a:t>
              <a:rPr lang="en-US" sz="1300">
                <a:solidFill>
                  <a:schemeClr val="tx1"/>
                </a:solidFill>
              </a:rPr>
              <a:t>#'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主体文字</a:t>
            </a:r>
          </a:p>
          <a:p>
            <a:pPr lvl="1"/>
            <a:r>
              <a:rPr lang="en-US" noProof="0"/>
              <a:t>第二层</a:t>
            </a:r>
          </a:p>
          <a:p>
            <a:pPr lvl="2"/>
            <a:r>
              <a:rPr lang="en-US" noProof="0"/>
              <a:t>第三层</a:t>
            </a:r>
          </a:p>
          <a:p>
            <a:pPr lvl="3"/>
            <a:r>
              <a:rPr lang="en-US" noProof="0"/>
              <a:t>第四层</a:t>
            </a:r>
          </a:p>
          <a:p>
            <a:pPr lvl="4"/>
            <a:r>
              <a:rPr lang="en-US" noProof="0"/>
              <a:t>第五层</a:t>
            </a:r>
          </a:p>
        </p:txBody>
      </p:sp>
    </p:spTree>
    <p:extLst>
      <p:ext uri="{BB962C8B-B14F-4D97-AF65-F5344CB8AC3E}">
        <p14:creationId xmlns:p14="http://schemas.microsoft.com/office/powerpoint/2010/main" val="2060699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33.xml.rels>&#65279;<?xml version="1.0" encoding="utf-8"?><Relationships xmlns="http://schemas.openxmlformats.org/package/2006/relationships"><Relationship Type="http://schemas.openxmlformats.org/officeDocument/2006/relationships/slide" Target="/ppt/slides/slide1755.xml" Id="rId2" /><Relationship Type="http://schemas.openxmlformats.org/officeDocument/2006/relationships/notesMaster" Target="/ppt/notesMasters/notesMaster111.xml" Id="rId1" /></Relationships>
</file>

<file path=ppt/notesSlides/_rels/notesSlide1188.xml.rels>&#65279;<?xml version="1.0" encoding="utf-8"?><Relationships xmlns="http://schemas.openxmlformats.org/package/2006/relationships"><Relationship Type="http://schemas.openxmlformats.org/officeDocument/2006/relationships/slide" Target="/ppt/slides/slide181010.xml" Id="rId2" /><Relationship Type="http://schemas.openxmlformats.org/officeDocument/2006/relationships/notesMaster" Target="/ppt/notesMasters/notesMaster111.xml" Id="rId1" /></Relationships>
</file>

<file path=ppt/notesSlides/_rels/notesSlide1277.xml.rels>&#65279;<?xml version="1.0" encoding="utf-8"?><Relationships xmlns="http://schemas.openxmlformats.org/package/2006/relationships"><Relationship Type="http://schemas.openxmlformats.org/officeDocument/2006/relationships/slide" Target="/ppt/slides/slide1999.xml" Id="rId2" /><Relationship Type="http://schemas.openxmlformats.org/officeDocument/2006/relationships/notesMaster" Target="/ppt/notesMasters/notesMaster111.xml" Id="rId1" /></Relationships>
</file>

<file path=ppt/notesSlides/_rels/notesSlide1366.xml.rels>&#65279;<?xml version="1.0" encoding="utf-8"?><Relationships xmlns="http://schemas.openxmlformats.org/package/2006/relationships"><Relationship Type="http://schemas.openxmlformats.org/officeDocument/2006/relationships/slide" Target="/ppt/slides/slide2088.xml" Id="rId2" /><Relationship Type="http://schemas.openxmlformats.org/officeDocument/2006/relationships/notesMaster" Target="/ppt/notesMasters/notesMaster111.xml" Id="rId1" /></Relationships>
</file>

<file path=ppt/notesSlides/_rels/notesSlide1444.xml.rels>&#65279;<?xml version="1.0" encoding="utf-8"?><Relationships xmlns="http://schemas.openxmlformats.org/package/2006/relationships"><Relationship Type="http://schemas.openxmlformats.org/officeDocument/2006/relationships/slide" Target="/ppt/slides/slide2166.xml" Id="rId2" /><Relationship Type="http://schemas.openxmlformats.org/officeDocument/2006/relationships/notesMaster" Target="/ppt/notesMasters/notesMaster111.xml" Id="rId1" /></Relationships>
</file>

<file path=ppt/notesSlides/_rels/notesSlide1522.xml.rels>&#65279;<?xml version="1.0" encoding="utf-8"?><Relationships xmlns="http://schemas.openxmlformats.org/package/2006/relationships"><Relationship Type="http://schemas.openxmlformats.org/officeDocument/2006/relationships/slide" Target="/ppt/slides/slide2244.xml" Id="rId2" /><Relationship Type="http://schemas.openxmlformats.org/officeDocument/2006/relationships/notesMaster" Target="/ppt/notesMasters/notesMaster111.xml" Id="rId1" /></Relationships>
</file>

<file path=ppt/notesSlides/_rels/notesSlide155.xml.rels>&#65279;<?xml version="1.0" encoding="utf-8"?><Relationships xmlns="http://schemas.openxmlformats.org/package/2006/relationships"><Relationship Type="http://schemas.openxmlformats.org/officeDocument/2006/relationships/slide" Target="/ppt/slides/slide177.xml" Id="rId2" /><Relationship Type="http://schemas.openxmlformats.org/officeDocument/2006/relationships/notesMaster" Target="/ppt/notesMasters/notesMaster111.xml" Id="rId1" /></Relationships>
</file>

<file path=ppt/notesSlides/_rels/notesSlide161616.xml.rels>&#65279;<?xml version="1.0" encoding="utf-8"?><Relationships xmlns="http://schemas.openxmlformats.org/package/2006/relationships"><Relationship Type="http://schemas.openxmlformats.org/officeDocument/2006/relationships/slide" Target="/ppt/slides/slide252626.xml" Id="rId2" /><Relationship Type="http://schemas.openxmlformats.org/officeDocument/2006/relationships/notesMaster" Target="/ppt/notesMasters/notesMaster111.xml" Id="rId1" /></Relationships>
</file>

<file path=ppt/notesSlides/_rels/notesSlide171212.xml.rels>&#65279;<?xml version="1.0" encoding="utf-8"?><Relationships xmlns="http://schemas.openxmlformats.org/package/2006/relationships"><Relationship Type="http://schemas.openxmlformats.org/officeDocument/2006/relationships/slide" Target="/ppt/slides/slide262020.xml" Id="rId2" /><Relationship Type="http://schemas.openxmlformats.org/officeDocument/2006/relationships/notesMaster" Target="/ppt/notesMasters/notesMaster111.xml" Id="rId1" /></Relationships>
</file>

<file path=ppt/notesSlides/_rels/notesSlide181010.xml.rels>&#65279;<?xml version="1.0" encoding="utf-8"?><Relationships xmlns="http://schemas.openxmlformats.org/package/2006/relationships"><Relationship Type="http://schemas.openxmlformats.org/officeDocument/2006/relationships/slide" Target="/ppt/slides/slide271414.xml" Id="rId2" /><Relationship Type="http://schemas.openxmlformats.org/officeDocument/2006/relationships/notesMaster" Target="/ppt/notesMasters/notesMaster111.xml" Id="rId1" /></Relationships>
</file>

<file path=ppt/notesSlides/_rels/notesSlide191717.xml.rels>&#65279;<?xml version="1.0" encoding="utf-8"?><Relationships xmlns="http://schemas.openxmlformats.org/package/2006/relationships"><Relationship Type="http://schemas.openxmlformats.org/officeDocument/2006/relationships/slide" Target="/ppt/slides/slide332828.xml" Id="rId2" /><Relationship Type="http://schemas.openxmlformats.org/officeDocument/2006/relationships/notesMaster" Target="/ppt/notesMasters/notesMaster111.xml" Id="rId1" /></Relationships>
</file>

<file path=ppt/notesSlides/_rels/notesSlide21414.xml.rels>&#65279;<?xml version="1.0" encoding="utf-8"?><Relationships xmlns="http://schemas.openxmlformats.org/package/2006/relationships"><Relationship Type="http://schemas.openxmlformats.org/officeDocument/2006/relationships/slide" Target="/ppt/slides/slide72424.xml" Id="rId2" /><Relationship Type="http://schemas.openxmlformats.org/officeDocument/2006/relationships/notesMaster" Target="/ppt/notesMasters/notesMaster111.xml" Id="rId1" /></Relationships>
</file>

<file path=ppt/notesSlides/_rels/notesSlide31313.xml.rels>&#65279;<?xml version="1.0" encoding="utf-8"?><Relationships xmlns="http://schemas.openxmlformats.org/package/2006/relationships"><Relationship Type="http://schemas.openxmlformats.org/officeDocument/2006/relationships/slide" Target="/ppt/slides/slide82121.xml" Id="rId2" /><Relationship Type="http://schemas.openxmlformats.org/officeDocument/2006/relationships/notesMaster" Target="/ppt/notesMasters/notesMaster111.xml" Id="rId1" /></Relationships>
</file>

<file path=ppt/notesSlides/_rels/notesSlide41818.xml.rels>&#65279;<?xml version="1.0" encoding="utf-8"?><Relationships xmlns="http://schemas.openxmlformats.org/package/2006/relationships"><Relationship Type="http://schemas.openxmlformats.org/officeDocument/2006/relationships/slide" Target="/ppt/slides/slide103030.xml" Id="rId2" /><Relationship Type="http://schemas.openxmlformats.org/officeDocument/2006/relationships/notesMaster" Target="/ppt/notesMasters/notesMaster111.xml" Id="rId1" /></Relationships>
</file>

<file path=ppt/notesSlides/_rels/notesSlide51515.xml.rels>&#65279;<?xml version="1.0" encoding="utf-8"?><Relationships xmlns="http://schemas.openxmlformats.org/package/2006/relationships"><Relationship Type="http://schemas.openxmlformats.org/officeDocument/2006/relationships/slide" Target="/ppt/slides/slide122525.xml" Id="rId2" /><Relationship Type="http://schemas.openxmlformats.org/officeDocument/2006/relationships/notesMaster" Target="/ppt/notesMasters/notesMaster111.xml" Id="rId1" /></Relationships>
</file>

<file path=ppt/notesSlides/_rels/notesSlide61111.xml.rels>&#65279;<?xml version="1.0" encoding="utf-8"?><Relationships xmlns="http://schemas.openxmlformats.org/package/2006/relationships"><Relationship Type="http://schemas.openxmlformats.org/officeDocument/2006/relationships/slide" Target="/ppt/slides/slide131919.xml" Id="rId2" /><Relationship Type="http://schemas.openxmlformats.org/officeDocument/2006/relationships/notesMaster" Target="/ppt/notesMasters/notesMaster111.xml" Id="rId1" /></Relationships>
</file>

<file path=ppt/notesSlides/_rels/notesSlide799.xml.rels>&#65279;<?xml version="1.0" encoding="utf-8"?><Relationships xmlns="http://schemas.openxmlformats.org/package/2006/relationships"><Relationship Type="http://schemas.openxmlformats.org/officeDocument/2006/relationships/slide" Target="/ppt/slides/slide141313.xml" Id="rId2" /><Relationship Type="http://schemas.openxmlformats.org/officeDocument/2006/relationships/notesMaster" Target="/ppt/notesMasters/notesMaster111.xml" Id="rId1" /></Relationships>
</file>

<file path=ppt/notesSlides/_rels/notesSlide81919.xml.rels>&#65279;<?xml version="1.0" encoding="utf-8"?><Relationships xmlns="http://schemas.openxmlformats.org/package/2006/relationships"><Relationship Type="http://schemas.openxmlformats.org/officeDocument/2006/relationships/slide" Target="/ppt/slides/slide153131.xml" Id="rId2" /><Relationship Type="http://schemas.openxmlformats.org/officeDocument/2006/relationships/notesMaster" Target="/ppt/notesMasters/notesMaster111.xml" Id="rId1" /></Relationships>
</file>

<file path=ppt/notesSlides/_rels/notesSlide911.xml.rels>&#65279;<?xml version="1.0" encoding="utf-8"?><Relationships xmlns="http://schemas.openxmlformats.org/package/2006/relationships"><Relationship Type="http://schemas.openxmlformats.org/officeDocument/2006/relationships/slide" Target="/ppt/slides/slide1622.xml" Id="rId2" /><Relationship Type="http://schemas.openxmlformats.org/officeDocument/2006/relationships/notesMaster" Target="/ppt/notesMasters/notesMaster111.xml" Id="rId1" /></Relationships>
</file>

<file path=ppt/notesSlides/notesSlide10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5C648-B773-844B-A335-D2493AB387F0}" type="slidenum">
              <a:rPr lang="en-US">
                <a:latin typeface="Times New Roman" pitchFamily="-1" charset="0"/>
              </a:rPr>
              <a:t>17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849612"/>
      </p:ext>
    </p:extLst>
  </p:cSld>
  <p:clrMapOvr>
    <a:masterClrMapping/>
  </p:clrMapOvr>
</p:notes>
</file>

<file path=ppt/notesSlides/notesSlide118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87411-4E50-C645-A831-A5D586FE0EA2}" type="slidenum">
              <a:rPr lang="en-US">
                <a:latin typeface="Times New Roman" pitchFamily="-1" charset="0"/>
              </a:rPr>
              <a:t>18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247250"/>
      </p:ext>
    </p:extLst>
  </p:cSld>
  <p:clrMapOvr>
    <a:masterClrMapping/>
  </p:clrMapOvr>
</p:notes>
</file>

<file path=ppt/notesSlides/notesSlide127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D2D9-AEE0-4A45-B01D-4D7DD1987D37}" type="slidenum">
              <a:rPr lang="en-US">
                <a:latin typeface="Times New Roman" pitchFamily="-1" charset="0"/>
              </a:rPr>
              <a:t>19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097550"/>
      </p:ext>
    </p:extLst>
  </p:cSld>
  <p:clrMapOvr>
    <a:masterClrMapping/>
  </p:clrMapOvr>
</p:notes>
</file>

<file path=ppt/notesSlides/notesSlide136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086DE-C93E-CD43-9C51-A02CBDAE1D9E}" type="slidenum">
              <a:rPr lang="en-US">
                <a:latin typeface="Times New Roman" pitchFamily="-1" charset="0"/>
              </a:rPr>
              <a:t>20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1743000"/>
      </p:ext>
    </p:extLst>
  </p:cSld>
  <p:clrMapOvr>
    <a:masterClrMapping/>
  </p:clrMapOvr>
</p:notes>
</file>

<file path=ppt/notesSlides/notesSlide144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91221-A957-834D-A59C-89AF3CCA483B}" type="slidenum">
              <a:rPr lang="en-US">
                <a:latin typeface="Times New Roman" pitchFamily="-1" charset="0"/>
              </a:rPr>
              <a:t>21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018999"/>
      </p:ext>
    </p:extLst>
  </p:cSld>
  <p:clrMapOvr>
    <a:masterClrMapping/>
  </p:clrMapOvr>
</p:notes>
</file>

<file path=ppt/notesSlides/notesSlide15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ADC6C-7207-7940-8D2A-CE9E28B0EB06}" type="slidenum">
              <a:rPr lang="en-US">
                <a:latin typeface="Times New Roman" pitchFamily="-1" charset="0"/>
              </a:rPr>
              <a:t>22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549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16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每个阶段也使用&lt;逻辑卷，照片&gt;。</a:t>
            </a:r>
          </a:p>
        </p:txBody>
      </p:sp>
    </p:spTree>
    <p:extLst>
      <p:ext uri="{BB962C8B-B14F-4D97-AF65-F5344CB8AC3E}">
        <p14:creationId xmlns:p14="http://schemas.microsoft.com/office/powerpoint/2010/main" val="1176195146"/>
      </p:ext>
    </p:extLst>
  </p:cSld>
  <p:clrMapOvr>
    <a:masterClrMapping/>
  </p:clrMapOvr>
</p:notes>
</file>

<file path=ppt/notesSlides/notesSlide1712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(不谈细节，因为这更多的是关于文件系统如何工作。)</a:t>
            </a:r>
          </a:p>
        </p:txBody>
      </p:sp>
    </p:spTree>
    <p:extLst>
      <p:ext uri="{BB962C8B-B14F-4D97-AF65-F5344CB8AC3E}">
        <p14:creationId xmlns:p14="http://schemas.microsoft.com/office/powerpoint/2010/main" val="1417502350"/>
      </p:ext>
    </p:extLst>
  </p:cSld>
  <p:clrMapOvr>
    <a:masterClrMapping/>
  </p:clrMapOvr>
</p:notes>
</file>

<file path=ppt/notesSlides/notesSlide1810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根据观察，Facebook将他们的工作量分为三种类型，并设计了不同的机制来处理这些类型。</a:t>
            </a:r>
          </a:p>
        </p:txBody>
      </p:sp>
    </p:spTree>
    <p:extLst>
      <p:ext uri="{BB962C8B-B14F-4D97-AF65-F5344CB8AC3E}">
        <p14:creationId xmlns:p14="http://schemas.microsoft.com/office/powerpoint/2010/main" val="2231394008"/>
      </p:ext>
    </p:extLst>
  </p:cSld>
  <p:clrMapOvr>
    <a:masterClrMapping/>
  </p:clrMapOvr>
</p:notes>
</file>

<file path=ppt/notesSlides/notesSlide1917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4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根据观察，Facebook将他们的工作量分为三种类型，并设计了不同的机制来处理这些类型。</a:t>
            </a:r>
          </a:p>
        </p:txBody>
      </p:sp>
    </p:spTree>
    <p:extLst>
      <p:ext uri="{BB962C8B-B14F-4D97-AF65-F5344CB8AC3E}">
        <p14:creationId xmlns:p14="http://schemas.microsoft.com/office/powerpoint/2010/main" val="251080469"/>
      </p:ext>
    </p:extLst>
  </p:cSld>
  <p:clrMapOvr>
    <a:masterClrMapping/>
  </p:clrMapOvr>
</p:notes>
</file>

<file path=ppt/notesSlides/notesSlide313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对于每一种类型的工作量，重点都会改变。</a:t>
            </a:r>
          </a:p>
        </p:txBody>
      </p:sp>
    </p:spTree>
    <p:extLst>
      <p:ext uri="{BB962C8B-B14F-4D97-AF65-F5344CB8AC3E}">
        <p14:creationId xmlns:p14="http://schemas.microsoft.com/office/powerpoint/2010/main" val="216463279"/>
      </p:ext>
    </p:extLst>
  </p:cSld>
  <p:clrMapOvr>
    <a:masterClrMapping/>
  </p:clrMapOvr>
</p:notes>
</file>

<file path=ppt/notesSlides/notesSlide418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554ED-DEE9-784B-91DF-C37E45643933}" type="slidenum">
              <a:rPr lang="en-US">
                <a:latin typeface="Times New Roman" pitchFamily="-1" charset="0"/>
              </a:rPr>
              <a:t>10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532795"/>
      </p:ext>
    </p:extLst>
  </p:cSld>
  <p:clrMapOvr>
    <a:masterClrMapping/>
  </p:clrMapOvr>
</p:notes>
</file>

<file path=ppt/notesSlides/notesSlide515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E9EF1-FDDD-3E4B-91B8-E8C8B4B70863}" type="slidenum">
              <a:rPr lang="en-US">
                <a:latin typeface="Times New Roman" pitchFamily="-1" charset="0"/>
              </a:rPr>
              <a:t>12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974444"/>
      </p:ext>
    </p:extLst>
  </p:cSld>
  <p:clrMapOvr>
    <a:masterClrMapping/>
  </p:clrMapOvr>
</p:notes>
</file>

<file path=ppt/notesSlides/notesSlide611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99858-AC27-CA41-8A42-CD316331B93C}" type="slidenum">
              <a:rPr lang="en-US">
                <a:latin typeface="Times New Roman" pitchFamily="-1" charset="0"/>
              </a:rPr>
              <a:t>13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846618"/>
      </p:ext>
    </p:extLst>
  </p:cSld>
  <p:clrMapOvr>
    <a:masterClrMapping/>
  </p:clrMapOvr>
</p:notes>
</file>

<file path=ppt/notesSlides/notesSlide79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422BE-70BA-8C4E-AD6F-504F67E3CF0B}" type="slidenum">
              <a:rPr lang="en-US">
                <a:latin typeface="Times New Roman" pitchFamily="-1" charset="0"/>
              </a:rPr>
              <a:t>14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608570"/>
      </p:ext>
    </p:extLst>
  </p:cSld>
  <p:clrMapOvr>
    <a:masterClrMapping/>
  </p:clrMapOvr>
</p:notes>
</file>

<file path=ppt/notesSlides/notesSlide819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656DB-877A-A147-A6C0-83794A8032D9}" type="slidenum">
              <a:rPr lang="en-US">
                <a:latin typeface="Times New Roman" pitchFamily="-1" charset="0"/>
              </a:rPr>
              <a:t>15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676531"/>
      </p:ext>
    </p:extLst>
  </p:cSld>
  <p:clrMapOvr>
    <a:masterClrMapping/>
  </p:clrMapOvr>
</p:notes>
</file>

<file path=ppt/notesSlides/notesSlide9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7ED25-51BC-3442-B7CE-6DCC12407451}" type="slidenum">
              <a:rPr lang="en-US">
                <a:latin typeface="Times New Roman" pitchFamily="-1" charset="0"/>
              </a:rPr>
              <a:t>16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每个Akamai的DNS服务器都运行一种算法，以缩小接近的服务器。</a:t>
            </a:r>
          </a:p>
        </p:txBody>
      </p:sp>
    </p:spTree>
    <p:extLst>
      <p:ext uri="{BB962C8B-B14F-4D97-AF65-F5344CB8AC3E}">
        <p14:creationId xmlns:p14="http://schemas.microsoft.com/office/powerpoint/2010/main" val="613213982"/>
      </p:ext>
    </p:extLst>
  </p:cSld>
  <p:clrMapOvr>
    <a:masterClrMapping/>
  </p:clrMapOvr>
</p:notes>
</file>

<file path=ppt/slideLayouts/_rels/slideLayout10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1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216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315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41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521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619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717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814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912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022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212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218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3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410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5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6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7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8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91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16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5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619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17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1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1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2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12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18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10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1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2.xml" Id="rId8" /><Relationship Type="http://schemas.openxmlformats.org/officeDocument/2006/relationships/slideLayout" Target="/ppt/slideLayouts/slideLayout333.xml" Id="rId3" /><Relationship Type="http://schemas.openxmlformats.org/officeDocument/2006/relationships/slideLayout" Target="/ppt/slideLayouts/slideLayout744.xml" Id="rId7" /><Relationship Type="http://schemas.openxmlformats.org/officeDocument/2006/relationships/theme" Target="/ppt/theme/theme111.xml" Id="rId12" /><Relationship Type="http://schemas.openxmlformats.org/officeDocument/2006/relationships/slideLayout" Target="/ppt/slideLayouts/slideLayout211.xml" Id="rId2" /><Relationship Type="http://schemas.openxmlformats.org/officeDocument/2006/relationships/slideLayout" Target="/ppt/slideLayouts/slideLayout155.xml" Id="rId1" /><Relationship Type="http://schemas.openxmlformats.org/officeDocument/2006/relationships/slideLayout" Target="/ppt/slideLayouts/slideLayout666.xml" Id="rId6" /><Relationship Type="http://schemas.openxmlformats.org/officeDocument/2006/relationships/slideLayout" Target="/ppt/slideLayouts/slideLayout1177.xml" Id="rId11" /><Relationship Type="http://schemas.openxmlformats.org/officeDocument/2006/relationships/slideLayout" Target="/ppt/slideLayouts/slideLayout588.xml" Id="rId5" /><Relationship Type="http://schemas.openxmlformats.org/officeDocument/2006/relationships/slideLayout" Target="/ppt/slideLayouts/slideLayout1099.xml" Id="rId10" /><Relationship Type="http://schemas.openxmlformats.org/officeDocument/2006/relationships/slideLayout" Target="/ppt/slideLayouts/slideLayout41010.xml" Id="rId4" /><Relationship Type="http://schemas.openxmlformats.org/officeDocument/2006/relationships/slideLayout" Target="/ppt/slideLayouts/slideLayout91111.xml" Id="rId9" /></Relationships>
</file>

<file path=ppt/slideMasters/_rels/slideMaster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91212.xml" Id="rId8" /><Relationship Type="http://schemas.openxmlformats.org/officeDocument/2006/relationships/slideLayout" Target="/ppt/slideLayouts/slideLayout141313.xml" Id="rId3" /><Relationship Type="http://schemas.openxmlformats.org/officeDocument/2006/relationships/slideLayout" Target="/ppt/slideLayouts/slideLayout181414.xml" Id="rId7" /><Relationship Type="http://schemas.openxmlformats.org/officeDocument/2006/relationships/theme" Target="/ppt/theme/theme233.xml" Id="rId12" /><Relationship Type="http://schemas.openxmlformats.org/officeDocument/2006/relationships/slideLayout" Target="/ppt/slideLayouts/slideLayout131515.xml" Id="rId2" /><Relationship Type="http://schemas.openxmlformats.org/officeDocument/2006/relationships/slideLayout" Target="/ppt/slideLayouts/slideLayout121616.xml" Id="rId1" /><Relationship Type="http://schemas.openxmlformats.org/officeDocument/2006/relationships/slideLayout" Target="/ppt/slideLayouts/slideLayout171717.xml" Id="rId6" /><Relationship Type="http://schemas.openxmlformats.org/officeDocument/2006/relationships/slideLayout" Target="/ppt/slideLayouts/slideLayout221818.xml" Id="rId11" /><Relationship Type="http://schemas.openxmlformats.org/officeDocument/2006/relationships/slideLayout" Target="/ppt/slideLayouts/slideLayout161919.xml" Id="rId5" /><Relationship Type="http://schemas.openxmlformats.org/officeDocument/2006/relationships/slideLayout" Target="/ppt/slideLayouts/slideLayout212020.xml" Id="rId10" /><Relationship Type="http://schemas.openxmlformats.org/officeDocument/2006/relationships/slideLayout" Target="/ppt/slideLayouts/slideLayout152121.xml" Id="rId4" /><Relationship Type="http://schemas.openxmlformats.org/officeDocument/2006/relationships/slideLayout" Target="/ppt/slideLayouts/slideLayout202222.xml" Id="rId9" /></Relationships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t>'#'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点击编辑主标题样式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点击编辑主文本样式</a:t>
            </a:r>
          </a:p>
          <a:p>
            <a:pPr lvl="1"/>
            <a:r>
              <a:rPr lang="en-US" dirty="0"/>
              <a:t>第二层</a:t>
            </a:r>
          </a:p>
          <a:p>
            <a:pPr lvl="2"/>
            <a:r>
              <a:rPr lang="en-US" dirty="0"/>
              <a:t>第三层</a:t>
            </a:r>
          </a:p>
          <a:p>
            <a:pPr lvl="3"/>
            <a:r>
              <a:rPr lang="en-US" dirty="0"/>
              <a:t>第四层</a:t>
            </a:r>
          </a:p>
          <a:p>
            <a:pPr lvl="4"/>
            <a:r>
              <a:rPr lang="en-US" dirty="0"/>
              <a:t>第五层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点击编辑主标题样式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点击编辑主文本样式</a:t>
            </a:r>
          </a:p>
          <a:p>
            <a:pPr lvl="1"/>
            <a:r>
              <a:rPr lang="en-US"/>
              <a:t>第二层</a:t>
            </a:r>
          </a:p>
          <a:p>
            <a:pPr lvl="2"/>
            <a:r>
              <a:rPr lang="en-US"/>
              <a:t>第三层</a:t>
            </a:r>
          </a:p>
          <a:p>
            <a:pPr lvl="3"/>
            <a:r>
              <a:rPr lang="en-US"/>
              <a:t>第四层</a:t>
            </a:r>
          </a:p>
          <a:p>
            <a:pPr lvl="4"/>
            <a:r>
              <a:rPr lang="en-US"/>
              <a:t>第五层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t>'#'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3030.xml.rels>&#65279;<?xml version="1.0" encoding="utf-8"?><Relationships xmlns="http://schemas.openxmlformats.org/package/2006/relationships"><Relationship Type="http://schemas.openxmlformats.org/officeDocument/2006/relationships/notesSlide" Target="/ppt/notesSlides/notesSlide41818.xml" Id="rId2" /><Relationship Type="http://schemas.openxmlformats.org/officeDocument/2006/relationships/slideLayout" Target="/ppt/slideLayouts/slideLayout41010.xml" Id="rId1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22525.xml.rels>&#65279;<?xml version="1.0" encoding="utf-8"?><Relationships xmlns="http://schemas.openxmlformats.org/package/2006/relationships"><Relationship Type="http://schemas.openxmlformats.org/officeDocument/2006/relationships/notesSlide" Target="/ppt/notesSlides/notesSlide51515.xml" Id="rId2" /><Relationship Type="http://schemas.openxmlformats.org/officeDocument/2006/relationships/slideLayout" Target="/ppt/slideLayouts/slideLayout666.xml" Id="rId1" /></Relationships>
</file>

<file path=ppt/slides/_rels/slide131919.xml.rels>&#65279;<?xml version="1.0" encoding="utf-8"?><Relationships xmlns="http://schemas.openxmlformats.org/package/2006/relationships"><Relationship Type="http://schemas.openxmlformats.org/officeDocument/2006/relationships/notesSlide" Target="/ppt/notesSlides/notesSlide61111.xml" Id="rId2" /><Relationship Type="http://schemas.openxmlformats.org/officeDocument/2006/relationships/slideLayout" Target="/ppt/slideLayouts/slideLayout41010.xml" Id="rId1" /><Relationship Type="http://schemas.openxmlformats.org/officeDocument/2006/relationships/image" Target="/ppt/media/image377.png" Id="rId4" /><Relationship Type="http://schemas.openxmlformats.org/officeDocument/2006/relationships/hyperlink" Target="http://www.root-servers.org/" TargetMode="External" Id="rId3" /></Relationships>
</file>

<file path=ppt/slides/_rels/slide141313.xml.rels>&#65279;<?xml version="1.0" encoding="utf-8"?><Relationships xmlns="http://schemas.openxmlformats.org/package/2006/relationships"><Relationship Type="http://schemas.openxmlformats.org/officeDocument/2006/relationships/notesSlide" Target="/ppt/notesSlides/notesSlide799.xml" Id="rId2" /><Relationship Type="http://schemas.openxmlformats.org/officeDocument/2006/relationships/slideLayout" Target="/ppt/slideLayouts/slideLayout211.xml" Id="rId1" /></Relationships>
</file>

<file path=ppt/slides/_rels/slide153131.xml.rels>&#65279;<?xml version="1.0" encoding="utf-8"?><Relationships xmlns="http://schemas.openxmlformats.org/package/2006/relationships"><Relationship Type="http://schemas.openxmlformats.org/officeDocument/2006/relationships/notesSlide" Target="/ppt/notesSlides/notesSlide81919.xml" Id="rId3" /><Relationship Type="http://schemas.openxmlformats.org/officeDocument/2006/relationships/slideLayout" Target="/ppt/slideLayouts/slideLayout41010.xml" Id="rId2" /><Relationship Type="http://schemas.openxmlformats.org/officeDocument/2006/relationships/vmlDrawing" Target="/ppt/drawings/vmlDrawing1.vml" Id="rId1" /><Relationship Type="http://schemas.openxmlformats.org/officeDocument/2006/relationships/oleObject" Target="/ppt/embeddings/oleObject2.bin" Id="rId6" /><Relationship Type="http://schemas.openxmlformats.org/officeDocument/2006/relationships/image" Target="/ppt/media/image4.wmf" Id="rId5" /><Relationship Type="http://schemas.openxmlformats.org/officeDocument/2006/relationships/oleObject" Target="/ppt/embeddings/oleObject122.bin" Id="rId4" /></Relationships>
</file>

<file path=ppt/slides/_rels/slide1622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911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622.png" Id="rId4" /></Relationships>
</file>

<file path=ppt/slides/_rels/slide1755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1033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622.png" Id="rId4" /></Relationships>
</file>

<file path=ppt/slides/_rels/slide177.xml.rels>&#65279;<?xml version="1.0" encoding="utf-8"?><Relationships xmlns="http://schemas.openxmlformats.org/package/2006/relationships"><Relationship Type="http://schemas.openxmlformats.org/officeDocument/2006/relationships/notesSlide" Target="/ppt/notesSlides/notesSlide155.xml" Id="rId2" /><Relationship Type="http://schemas.openxmlformats.org/officeDocument/2006/relationships/slideLayout" Target="/ppt/slideLayouts/slideLayout155.xml" Id="rId1" /></Relationships>
</file>

<file path=ppt/slides/_rels/slide181010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1188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622.png" Id="rId4" /></Relationships>
</file>

<file path=ppt/slides/_rels/slide1999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1277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622.png" Id="rId4" /></Relationships>
</file>

<file path=ppt/slides/_rels/slide2088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1366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622.png" Id="rId4" /></Relationships>
</file>

<file path=ppt/slides/_rels/slide2166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1444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744.png" Id="rId5" /><Relationship Type="http://schemas.openxmlformats.org/officeDocument/2006/relationships/image" Target="/ppt/media/image622.png" Id="rId4" /></Relationships>
</file>

<file path=ppt/slides/_rels/slide223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244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notesSlide" Target="/ppt/notesSlides/notesSlide1522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744.png" Id="rId5" /><Relationship Type="http://schemas.openxmlformats.org/officeDocument/2006/relationships/image" Target="/ppt/media/image622.png" Id="rId4" /></Relationships>
</file>

<file path=ppt/slides/_rels/slide233232.xml.rels>&#65279;<?xml version="1.0" encoding="utf-8"?><Relationships xmlns="http://schemas.openxmlformats.org/package/2006/relationships"><Relationship Type="http://schemas.openxmlformats.org/officeDocument/2006/relationships/image" Target="/ppt/media/image155.png" Id="rId2" /><Relationship Type="http://schemas.openxmlformats.org/officeDocument/2006/relationships/slideLayout" Target="/ppt/slideLayouts/slideLayout211.xml" Id="rId1" /></Relationships>
</file>

<file path=ppt/slides/_rels/slide2433.xml.rels>&#65279;<?xml version="1.0" encoding="utf-8"?><Relationships xmlns="http://schemas.openxmlformats.org/package/2006/relationships"><Relationship Type="http://schemas.openxmlformats.org/officeDocument/2006/relationships/image" Target="/ppt/media/image833.png" Id="rId2" /><Relationship Type="http://schemas.openxmlformats.org/officeDocument/2006/relationships/slideLayout" Target="/ppt/slideLayouts/slideLayout211.xml" Id="rId1" /></Relationships>
</file>

<file path=ppt/slides/_rels/slide252626.xml.rels>&#65279;<?xml version="1.0" encoding="utf-8"?><Relationships xmlns="http://schemas.openxmlformats.org/package/2006/relationships"><Relationship Type="http://schemas.openxmlformats.org/officeDocument/2006/relationships/image" Target="/ppt/media/image833.png" Id="rId3" /><Relationship Type="http://schemas.openxmlformats.org/officeDocument/2006/relationships/notesSlide" Target="/ppt/notesSlides/notesSlide161616.xml" Id="rId2" /><Relationship Type="http://schemas.openxmlformats.org/officeDocument/2006/relationships/slideLayout" Target="/ppt/slideLayouts/slideLayout211.xml" Id="rId1" /></Relationships>
</file>

<file path=ppt/slides/_rels/slide262020.xml.rels>&#65279;<?xml version="1.0" encoding="utf-8"?><Relationships xmlns="http://schemas.openxmlformats.org/package/2006/relationships"><Relationship Type="http://schemas.openxmlformats.org/officeDocument/2006/relationships/notesSlide" Target="/ppt/notesSlides/notesSlide171212.xml" Id="rId2" /><Relationship Type="http://schemas.openxmlformats.org/officeDocument/2006/relationships/slideLayout" Target="/ppt/slideLayouts/slideLayout211.xml" Id="rId1" /></Relationships>
</file>

<file path=ppt/slides/_rels/slide271414.xml.rels>&#65279;<?xml version="1.0" encoding="utf-8"?><Relationships xmlns="http://schemas.openxmlformats.org/package/2006/relationships"><Relationship Type="http://schemas.openxmlformats.org/officeDocument/2006/relationships/image" Target="/ppt/media/image155.png" Id="rId3" /><Relationship Type="http://schemas.openxmlformats.org/officeDocument/2006/relationships/notesSlide" Target="/ppt/notesSlides/notesSlide181010.xml" Id="rId2" /><Relationship Type="http://schemas.openxmlformats.org/officeDocument/2006/relationships/slideLayout" Target="/ppt/slideLayouts/slideLayout211.xml" Id="rId1" /></Relationships>
</file>

<file path=ppt/slides/_rels/slide2827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92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301717.xml.rels>&#65279;<?xml version="1.0" encoding="utf-8"?><Relationships xmlns="http://schemas.openxmlformats.org/package/2006/relationships"><Relationship Type="http://schemas.openxmlformats.org/officeDocument/2006/relationships/image" Target="/ppt/media/image966.png" Id="rId2" /><Relationship Type="http://schemas.openxmlformats.org/officeDocument/2006/relationships/slideLayout" Target="/ppt/slideLayouts/slideLayout211.xml" Id="rId1" /></Relationships>
</file>

<file path=ppt/slides/_rels/slide313333.xml.rels>&#65279;<?xml version="1.0" encoding="utf-8"?><Relationships xmlns="http://schemas.openxmlformats.org/package/2006/relationships"><Relationship Type="http://schemas.openxmlformats.org/officeDocument/2006/relationships/image" Target="/ppt/media/image1099.png" Id="rId2" /><Relationship Type="http://schemas.openxmlformats.org/officeDocument/2006/relationships/slideLayout" Target="/ppt/slideLayouts/slideLayout211.xml" Id="rId1" /></Relationships>
</file>

<file path=ppt/slides/_rels/slide31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32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332828.xml.rels>&#65279;<?xml version="1.0" encoding="utf-8"?><Relationships xmlns="http://schemas.openxmlformats.org/package/2006/relationships"><Relationship Type="http://schemas.openxmlformats.org/officeDocument/2006/relationships/notesSlide" Target="/ppt/notesSlides/notesSlide191717.xml" Id="rId2" /><Relationship Type="http://schemas.openxmlformats.org/officeDocument/2006/relationships/slideLayout" Target="/ppt/slideLayouts/slideLayout211.xml" Id="rId1" /></Relationships>
</file>

<file path=ppt/slides/_rels/slide4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51212.xml.rels>&#65279;<?xml version="1.0" encoding="utf-8"?><Relationships xmlns="http://schemas.openxmlformats.org/package/2006/relationships"><Relationship Type="http://schemas.openxmlformats.org/officeDocument/2006/relationships/image" Target="/ppt/media/image155.png" Id="rId2" /><Relationship Type="http://schemas.openxmlformats.org/officeDocument/2006/relationships/slideLayout" Target="/ppt/slideLayouts/slideLayout211.xml" Id="rId1" /></Relationships>
</file>

<file path=ppt/slides/_rels/slide62929.xml.rels>&#65279;<?xml version="1.0" encoding="utf-8"?><Relationships xmlns="http://schemas.openxmlformats.org/package/2006/relationships"><Relationship Type="http://schemas.openxmlformats.org/officeDocument/2006/relationships/image" Target="/ppt/media/image288.png" Id="rId2" /><Relationship Type="http://schemas.openxmlformats.org/officeDocument/2006/relationships/slideLayout" Target="/ppt/slideLayouts/slideLayout211.xml" Id="rId1" /></Relationships>
</file>

<file path=ppt/slides/_rels/slide72424.xml.rels>&#65279;<?xml version="1.0" encoding="utf-8"?><Relationships xmlns="http://schemas.openxmlformats.org/package/2006/relationships"><Relationship Type="http://schemas.openxmlformats.org/officeDocument/2006/relationships/image" Target="/ppt/media/image155.png" Id="rId3" /><Relationship Type="http://schemas.openxmlformats.org/officeDocument/2006/relationships/notesSlide" Target="/ppt/notesSlides/notesSlide21414.xml" Id="rId2" /><Relationship Type="http://schemas.openxmlformats.org/officeDocument/2006/relationships/slideLayout" Target="/ppt/slideLayouts/slideLayout211.xml" Id="rId1" /></Relationships>
</file>

<file path=ppt/slides/_rels/slide82121.xml.rels>&#65279;<?xml version="1.0" encoding="utf-8"?><Relationships xmlns="http://schemas.openxmlformats.org/package/2006/relationships"><Relationship Type="http://schemas.openxmlformats.org/officeDocument/2006/relationships/notesSlide" Target="/ppt/notesSlides/notesSlide31313.xml" Id="rId2" /><Relationship Type="http://schemas.openxmlformats.org/officeDocument/2006/relationships/slideLayout" Target="/ppt/slideLayouts/slideLayout211.xml" Id="rId1" /></Relationships>
</file>

<file path=ppt/slides/_rels/slide9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Relationship Type="http://schemas.openxmlformats.org/officeDocument/2006/relationships/hyperlink" Target="https://www.smartevals.com/login.aspx?s=buffalo" TargetMode="External" Id="rId3" /><Relationship Type="http://schemas.openxmlformats.org/officeDocument/2006/relationships/hyperlink" Target="https://forms.gle/eg1wHN2G8S6GVz3e9" TargetMode="External" Id="rId2" /></Relationships>
</file>

<file path=ppt/slides/slide10303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热门照片的CDN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4724400" cy="4724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内容提供商是CDN客户</a:t>
            </a:r>
          </a:p>
          <a:p>
            <a:pPr eaLnBrk="1" hangingPunct="1">
              <a:buFont typeface="Arial" pitchFamily="-1" charset="0"/>
              <a:buNone/>
            </a:pPr>
            <a:endParaRPr lang="en-US" sz="24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buFontTx/>
              <a:buNone/>
            </a:pPr>
            <a:r>
              <a:rPr lang="en-US" sz="2400" u="sng" dirty="0">
                <a:ea typeface="ＭＳ Ｐゴシック" pitchFamily="-1" charset="-128"/>
                <a:cs typeface="ＭＳ Ｐゴシック" pitchFamily="-1" charset="-128"/>
              </a:rPr>
              <a:t>内容复制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CDN公司（如Akamai）在整个互联网上安装了成千上万的服务器</a:t>
            </a:r>
          </a:p>
          <a:p>
            <a:pPr lvl="1" eaLnBrk="1" hangingPunct="1"/>
            <a:r>
              <a:rPr lang="en-US" sz="2000" dirty="0"/>
              <a:t>在靠近用户的大型数据中心内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CDN复制了客户的内容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当供应商更新内容时，CDN会更新服务器</a:t>
            </a:r>
          </a:p>
          <a:p>
            <a:pPr eaLnBrk="1" hangingPunct="1">
              <a:buFontTx/>
              <a:buNone/>
            </a:pPr>
            <a:endParaRPr lang="en-US" sz="24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953000" y="1676400"/>
            <a:ext cx="40386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11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11975" y="2244725"/>
            <a:ext cx="184150" cy="542925"/>
            <a:chOff x="4180" y="783"/>
            <a:chExt cx="150" cy="307"/>
          </a:xfrm>
        </p:grpSpPr>
        <p:sp>
          <p:nvSpPr>
            <p:cNvPr id="63548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9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0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1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2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3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4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5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61038" y="4616450"/>
            <a:ext cx="347662" cy="695325"/>
            <a:chOff x="4730" y="2897"/>
            <a:chExt cx="219" cy="438"/>
          </a:xfrm>
        </p:grpSpPr>
        <p:sp>
          <p:nvSpPr>
            <p:cNvPr id="63538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40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1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2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3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4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5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6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7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902450" y="4927600"/>
            <a:ext cx="347663" cy="695325"/>
            <a:chOff x="4730" y="2897"/>
            <a:chExt cx="219" cy="438"/>
          </a:xfrm>
        </p:grpSpPr>
        <p:sp>
          <p:nvSpPr>
            <p:cNvPr id="63528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30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1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2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3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4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5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6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7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897813" y="4738688"/>
            <a:ext cx="347662" cy="695325"/>
            <a:chOff x="4730" y="2897"/>
            <a:chExt cx="219" cy="438"/>
          </a:xfrm>
        </p:grpSpPr>
        <p:sp>
          <p:nvSpPr>
            <p:cNvPr id="63518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20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1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2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3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4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5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6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7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880225" y="3633788"/>
            <a:ext cx="347663" cy="695325"/>
            <a:chOff x="4730" y="2897"/>
            <a:chExt cx="219" cy="438"/>
          </a:xfrm>
        </p:grpSpPr>
        <p:sp>
          <p:nvSpPr>
            <p:cNvPr id="63508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10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1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2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3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4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5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6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7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3498" name="Text Box 58"/>
          <p:cNvSpPr txBox="1">
            <a:spLocks noChangeArrowheads="1"/>
          </p:cNvSpPr>
          <p:nvPr/>
        </p:nvSpPr>
        <p:spPr bwMode="auto">
          <a:xfrm>
            <a:off x="6208713" y="1647825"/>
            <a:ext cx="169703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起源服务器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在北美洲</a:t>
            </a:r>
          </a:p>
        </p:txBody>
      </p:sp>
      <p:sp>
        <p:nvSpPr>
          <p:cNvPr id="63499" name="Text Box 59"/>
          <p:cNvSpPr txBox="1">
            <a:spLocks noChangeArrowheads="1"/>
          </p:cNvSpPr>
          <p:nvPr/>
        </p:nvSpPr>
        <p:spPr bwMode="auto">
          <a:xfrm>
            <a:off x="5964238" y="3259138"/>
            <a:ext cx="2171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CDN分发节点</a:t>
            </a:r>
          </a:p>
        </p:txBody>
      </p:sp>
      <p:sp>
        <p:nvSpPr>
          <p:cNvPr id="63500" name="Line 60"/>
          <p:cNvSpPr>
            <a:spLocks noChangeShapeType="1"/>
          </p:cNvSpPr>
          <p:nvPr/>
        </p:nvSpPr>
        <p:spPr bwMode="auto">
          <a:xfrm>
            <a:off x="6985000" y="2797175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Line 61"/>
          <p:cNvSpPr>
            <a:spLocks noChangeShapeType="1"/>
          </p:cNvSpPr>
          <p:nvPr/>
        </p:nvSpPr>
        <p:spPr bwMode="auto">
          <a:xfrm flipH="1">
            <a:off x="6105525" y="4140200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Line 62"/>
          <p:cNvSpPr>
            <a:spLocks noChangeShapeType="1"/>
          </p:cNvSpPr>
          <p:nvPr/>
        </p:nvSpPr>
        <p:spPr bwMode="auto">
          <a:xfrm>
            <a:off x="7058025" y="4419600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3" name="Line 63"/>
          <p:cNvSpPr>
            <a:spLocks noChangeShapeType="1"/>
          </p:cNvSpPr>
          <p:nvPr/>
        </p:nvSpPr>
        <p:spPr bwMode="auto">
          <a:xfrm>
            <a:off x="7277100" y="4114800"/>
            <a:ext cx="598488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4" name="Text Box 64"/>
          <p:cNvSpPr txBox="1">
            <a:spLocks noChangeArrowheads="1"/>
          </p:cNvSpPr>
          <p:nvPr/>
        </p:nvSpPr>
        <p:spPr bwMode="auto">
          <a:xfrm>
            <a:off x="5008563" y="5360988"/>
            <a:ext cx="1392237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CDN服务器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在美国南部</a:t>
            </a:r>
          </a:p>
        </p:txBody>
      </p:sp>
      <p:sp>
        <p:nvSpPr>
          <p:cNvPr id="63505" name="Text Box 65"/>
          <p:cNvSpPr txBox="1">
            <a:spLocks noChangeArrowheads="1"/>
          </p:cNvSpPr>
          <p:nvPr/>
        </p:nvSpPr>
        <p:spPr bwMode="auto">
          <a:xfrm>
            <a:off x="6465888" y="5689600"/>
            <a:ext cx="124618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CDN服务器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在欧洲</a:t>
            </a:r>
          </a:p>
        </p:txBody>
      </p:sp>
      <p:sp>
        <p:nvSpPr>
          <p:cNvPr id="63506" name="Text Box 66"/>
          <p:cNvSpPr txBox="1">
            <a:spLocks noChangeArrowheads="1"/>
          </p:cNvSpPr>
          <p:nvPr/>
        </p:nvSpPr>
        <p:spPr bwMode="auto">
          <a:xfrm>
            <a:off x="7693025" y="5511800"/>
            <a:ext cx="1246188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CDN服务器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在亚洲</a:t>
            </a:r>
          </a:p>
        </p:txBody>
      </p:sp>
      <p:sp>
        <p:nvSpPr>
          <p:cNvPr id="6350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416D79D-EBDA-A340-8272-AF3FB183AD83}" type="slidenum">
              <a:rPr lang="en-US" sz="1200">
                <a:solidFill>
                  <a:srgbClr val="898989"/>
                </a:solidFill>
              </a:rPr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93787"/>
      </p:ext>
    </p:extLst>
  </p:cSld>
  <p:clrMapOvr>
    <a:masterClrMapping/>
  </p:clrMapOvr>
</p:sld>
</file>

<file path=ppt/slides/slide11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E66F-AB17-E842-9035-D5E71510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域名系统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8C9C-43FE-7B46-9D0F-1CA0263E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对于一个给定的用户，如何定位一个接近的服务器？</a:t>
            </a:r>
          </a:p>
          <a:p>
            <a:r>
              <a:rPr lang="en-US" dirty="0"/>
              <a:t>许多CDN依赖于域名系统（DNS）。</a:t>
            </a:r>
          </a:p>
          <a:p>
            <a:pPr lvl="1"/>
            <a:r>
              <a:rPr lang="en-US" dirty="0"/>
              <a:t>DNS将一个DNS名称映射到一个</a:t>
            </a:r>
            <a:r>
              <a:rPr lang="en-US" dirty="0">
                <a:solidFill>
                  <a:srgbClr val="FF0000"/>
                </a:solidFill>
              </a:rPr>
              <a:t>IP地址</a:t>
            </a:r>
            <a:r>
              <a:rPr lang="en-US" dirty="0"/>
              <a:t>或另一个DNS名称（</a:t>
            </a:r>
            <a:r>
              <a:rPr lang="en-US" dirty="0">
                <a:solidFill>
                  <a:srgbClr val="FF0000"/>
                </a:solidFill>
              </a:rPr>
              <a:t>别名</a:t>
            </a:r>
            <a:r>
              <a:rPr lang="en-US" dirty="0"/>
              <a:t>）。</a:t>
            </a:r>
          </a:p>
          <a:p>
            <a:pPr lvl="1"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例如，</a:t>
            </a:r>
            <a:r>
              <a:rPr lang="en-US" dirty="0" err="1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www.cse. </a:t>
            </a:r>
            <a:r>
              <a:rPr lang="en-US" dirty="0" err="1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buffalo.edu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2" eaLnBrk="1" hangingPunct="1"/>
            <a:r>
              <a:rPr lang="en-US" dirty="0">
                <a:solidFill>
                  <a:srgbClr val="009900"/>
                </a:solidFill>
              </a:rPr>
              <a:t>域名</a:t>
            </a:r>
            <a:r>
              <a:rPr lang="en-US" dirty="0"/>
              <a:t>：每个顶级域名的注册商</a:t>
            </a:r>
          </a:p>
          <a:p>
            <a:pPr lvl="2" eaLnBrk="1" hangingPunct="1"/>
            <a:r>
              <a:rPr lang="en-US" dirty="0">
                <a:solidFill>
                  <a:srgbClr val="CC0000"/>
                </a:solidFill>
              </a:rPr>
              <a:t>主机名称</a:t>
            </a:r>
            <a:r>
              <a:rPr lang="en-US" dirty="0"/>
              <a:t>：本地管理员分配给每个主机的</a:t>
            </a:r>
            <a:r>
              <a:rPr lang="en-US" dirty="0">
                <a:solidFill>
                  <a:srgbClr val="CC0000"/>
                </a:solidFill>
              </a:rPr>
              <a:t>名称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DNS的属性</a:t>
            </a:r>
          </a:p>
          <a:p>
            <a:pPr lvl="1" eaLnBrk="1" hangingPunct="1"/>
            <a:r>
              <a:rPr lang="en-US" dirty="0"/>
              <a:t>层次化的名称空间</a:t>
            </a:r>
          </a:p>
          <a:p>
            <a:pPr lvl="1" eaLnBrk="1" hangingPunct="1"/>
            <a:r>
              <a:rPr lang="en-US" dirty="0"/>
              <a:t>分布在一系列的DNS服务器上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DNS服务器的层次结构</a:t>
            </a:r>
          </a:p>
          <a:p>
            <a:pPr lvl="1" eaLnBrk="1" hangingPunct="1"/>
            <a:r>
              <a:rPr lang="en-US" dirty="0"/>
              <a:t>根部服务器</a:t>
            </a:r>
          </a:p>
          <a:p>
            <a:pPr lvl="1" eaLnBrk="1" hangingPunct="1"/>
            <a:r>
              <a:rPr lang="en-US" dirty="0"/>
              <a:t>顶级域名（TLD）服务器</a:t>
            </a:r>
          </a:p>
          <a:p>
            <a:pPr lvl="1" eaLnBrk="1" hangingPunct="1"/>
            <a:r>
              <a:rPr lang="en-US" dirty="0"/>
              <a:t>权威的DNS服务器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113AE-7CF8-E04D-AB95-F8903C5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64708"/>
      </p:ext>
    </p:extLst>
  </p:cSld>
  <p:clrMapOvr>
    <a:masterClrMapping/>
  </p:clrMapOvr>
</p:sld>
</file>

<file path=ppt/slides/slide12252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分布式层次结构数据库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141DF9B-27A5-D743-A27D-700094EE5DDB}" type="slidenum">
              <a:rPr lang="en-US">
                <a:latin typeface="Courier New" pitchFamily="-1" charset="0"/>
              </a:rPr>
              <a:t>12</a:t>
            </a:fld>
            <a:endParaRPr lang="en-US">
              <a:latin typeface="Courier New" pitchFamily="-1" charset="0"/>
            </a:endParaRP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寓教于乐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44107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8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9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基金会</a:t>
            </a: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吖</a:t>
            </a:r>
          </a:p>
        </p:txBody>
      </p:sp>
      <p:sp>
        <p:nvSpPr>
          <p:cNvPr id="44046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英国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44104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5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6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9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44051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伞兵</a:t>
            </a:r>
          </a:p>
        </p:txBody>
      </p:sp>
      <p:sp>
        <p:nvSpPr>
          <p:cNvPr id="44054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>
                <a:latin typeface="Times New Roman" pitchFamily="-1" charset="0"/>
              </a:rPr>
              <a:t>无名的</a:t>
            </a:r>
            <a:r>
              <a:rPr lang="en-US" b="0">
                <a:latin typeface="Times New Roman" pitchFamily="-1" charset="0"/>
              </a:rPr>
              <a:t>根</a:t>
            </a:r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9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0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2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3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4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5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6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7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8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0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1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2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3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4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吧台</a:t>
            </a:r>
          </a:p>
        </p:txBody>
      </p:sp>
      <p:sp>
        <p:nvSpPr>
          <p:cNvPr id="44075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西部</a:t>
            </a:r>
          </a:p>
        </p:txBody>
      </p:sp>
      <p:sp>
        <p:nvSpPr>
          <p:cNvPr id="44076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东部</a:t>
            </a:r>
          </a:p>
        </p:txBody>
      </p:sp>
      <p:sp>
        <p:nvSpPr>
          <p:cNvPr id="44077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福</a:t>
            </a:r>
          </a:p>
        </p:txBody>
      </p:sp>
      <p:sp>
        <p:nvSpPr>
          <p:cNvPr id="44078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我的</a:t>
            </a:r>
          </a:p>
        </p:txBody>
      </p:sp>
      <p:sp>
        <p:nvSpPr>
          <p:cNvPr id="44079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0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1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2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3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4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5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6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7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8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9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0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1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2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吖</a:t>
            </a:r>
          </a:p>
        </p:txBody>
      </p:sp>
      <p:sp>
        <p:nvSpPr>
          <p:cNvPr id="44093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凸轮</a:t>
            </a:r>
          </a:p>
        </p:txBody>
      </p:sp>
      <p:sp>
        <p:nvSpPr>
          <p:cNvPr id="44094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共和国</a:t>
            </a:r>
          </a:p>
        </p:txBody>
      </p:sp>
      <p:sp>
        <p:nvSpPr>
          <p:cNvPr id="44095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在-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地址</a:t>
            </a:r>
          </a:p>
        </p:txBody>
      </p:sp>
      <p:sp>
        <p:nvSpPr>
          <p:cNvPr id="44096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44097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44098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44099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通用域名</a:t>
            </a:r>
          </a:p>
        </p:txBody>
      </p:sp>
      <p:sp>
        <p:nvSpPr>
          <p:cNvPr id="44100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国家域名</a:t>
            </a:r>
          </a:p>
        </p:txBody>
      </p:sp>
      <p:sp>
        <p:nvSpPr>
          <p:cNvPr id="44101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44102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  <p:sp>
        <p:nvSpPr>
          <p:cNvPr id="44103" name="Text Box 76"/>
          <p:cNvSpPr txBox="1">
            <a:spLocks noChangeArrowheads="1"/>
          </p:cNvSpPr>
          <p:nvPr/>
        </p:nvSpPr>
        <p:spPr bwMode="auto">
          <a:xfrm>
            <a:off x="6553200" y="6400800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12.34.56.0/24</a:t>
            </a:r>
          </a:p>
        </p:txBody>
      </p:sp>
    </p:spTree>
    <p:extLst>
      <p:ext uri="{BB962C8B-B14F-4D97-AF65-F5344CB8AC3E}">
        <p14:creationId xmlns:p14="http://schemas.microsoft.com/office/powerpoint/2010/main" val="4175985342"/>
      </p:ext>
    </p:extLst>
  </p:cSld>
  <p:clrMapOvr>
    <a:masterClrMapping/>
  </p:clrMapOvr>
</p:sld>
</file>

<file path=ppt/slides/slide13191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DNS根服务器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4188" y="1219200"/>
            <a:ext cx="8478837" cy="4648200"/>
          </a:xfrm>
        </p:spPr>
        <p:txBody>
          <a:bodyPr/>
          <a:lstStyle/>
          <a:p>
            <a:pPr eaLnBrk="1" hangingPunct="1"/>
            <a:r>
              <a:rPr lang="en-US" dirty="0"/>
              <a:t>由12个独立的根服务器运营商运营的1088个实例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（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  <a:hlinkClick r:id="rId3"/>
              </a:rPr>
              <a:t>见http://www.root-servers.org/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）。</a:t>
            </a:r>
          </a:p>
          <a:p>
            <a:pPr eaLnBrk="1" hangingPunct="1"/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标记为A至M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008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8B13300-BF8C-B44F-8964-9686364379F0}" type="slidenum">
              <a:rPr lang="en-US">
                <a:latin typeface="Courier New" pitchFamily="-1" charset="0"/>
              </a:rPr>
              <a:t>13</a:t>
            </a:fld>
            <a:endParaRPr lang="en-US">
              <a:latin typeface="Courier New" pitchFamily="-1" charset="0"/>
            </a:endParaRPr>
          </a:p>
        </p:txBody>
      </p:sp>
      <p:sp>
        <p:nvSpPr>
          <p:cNvPr id="39941" name="AutoShape 4"/>
          <p:cNvSpPr>
            <a:spLocks noChangeAspect="1" noChangeArrowheads="1"/>
          </p:cNvSpPr>
          <p:nvPr/>
        </p:nvSpPr>
        <p:spPr bwMode="auto">
          <a:xfrm>
            <a:off x="481013" y="3241675"/>
            <a:ext cx="723423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2" name="Picture 5" descr="worl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217988"/>
            <a:ext cx="5400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Freeform 6"/>
          <p:cNvSpPr>
            <a:spLocks/>
          </p:cNvSpPr>
          <p:nvPr/>
        </p:nvSpPr>
        <p:spPr bwMode="auto">
          <a:xfrm>
            <a:off x="2605088" y="34194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73050" y="5795963"/>
            <a:ext cx="28511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B USC-ISI 加利福尼亚州Marina del Rey市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L ICANN 洛杉矶，加利福尼亚州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1752600" y="51181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69863" y="3962400"/>
            <a:ext cx="257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E NASA Mt View,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F Internet Software C. Palo Alto, CA (and 17 other locations)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 flipV="1">
            <a:off x="1447800" y="4800600"/>
            <a:ext cx="1235075" cy="24288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5426075" y="3722688"/>
            <a:ext cx="24987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I </a:t>
            </a:r>
            <a:r>
              <a:rPr lang="en-US" sz="1500" b="0">
                <a:latin typeface="Arial" pitchFamily="-1" charset="0"/>
              </a:rPr>
              <a:t>Autonomica，</a:t>
            </a:r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斯德哥尔摩（外加3个其他地点）。</a:t>
            </a:r>
          </a:p>
        </p:txBody>
      </p:sp>
      <p:sp>
        <p:nvSpPr>
          <p:cNvPr id="39949" name="Freeform 12"/>
          <p:cNvSpPr>
            <a:spLocks/>
          </p:cNvSpPr>
          <p:nvPr/>
        </p:nvSpPr>
        <p:spPr bwMode="auto">
          <a:xfrm>
            <a:off x="4876800" y="4114800"/>
            <a:ext cx="914400" cy="60960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375275" y="3368675"/>
            <a:ext cx="4378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K RIPE 伦敦 (+阿姆斯特丹、法兰克福)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1" name="Freeform 14"/>
          <p:cNvSpPr>
            <a:spLocks/>
          </p:cNvSpPr>
          <p:nvPr/>
        </p:nvSpPr>
        <p:spPr bwMode="auto">
          <a:xfrm>
            <a:off x="4570413" y="3586163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7426325" y="4514850"/>
            <a:ext cx="156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m WIDE 东京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3" name="Freeform 16"/>
          <p:cNvSpPr>
            <a:spLocks/>
          </p:cNvSpPr>
          <p:nvPr/>
        </p:nvSpPr>
        <p:spPr bwMode="auto">
          <a:xfrm>
            <a:off x="6851650" y="4724400"/>
            <a:ext cx="539750" cy="2921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2665413" y="2514600"/>
            <a:ext cx="39036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pitchFamily="-1" charset="0"/>
              </a:rPr>
              <a:t>A 威瑞信，弗吉尼亚州，杜勒斯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pitchFamily="-1" charset="0"/>
              </a:rPr>
              <a:t>C Cogent, 弗吉尼亚州Herndon (也包括洛杉矶)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pitchFamily="-1" charset="0"/>
              </a:rPr>
              <a:t>D 马里兰大学学院公园，马里兰州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pitchFamily="-1" charset="0"/>
              </a:rPr>
              <a:t>G 美国国防部维也纳，弗吉尼亚州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pitchFamily="-1" charset="0"/>
              </a:rPr>
              <a:t>H ARL 阿伯丁，马里兰州</a:t>
            </a:r>
          </a:p>
          <a:p>
            <a:pPr algn="l" eaLnBrk="0" hangingPunct="0"/>
            <a:r>
              <a:rPr lang="en-US" sz="1500" b="0" dirty="0">
                <a:solidFill>
                  <a:srgbClr val="000000"/>
                </a:solidFill>
                <a:latin typeface="Arial" pitchFamily="-1" charset="0"/>
              </a:rPr>
              <a:t>J Verisign, ( 11 地点)</a:t>
            </a:r>
          </a:p>
          <a:p>
            <a:pPr eaLnBrk="0" hangingPunct="0"/>
            <a:endParaRPr lang="en-US" sz="1500" b="0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9578"/>
      </p:ext>
    </p:extLst>
  </p:cSld>
  <p:clrMapOvr>
    <a:masterClrMapping/>
  </p:clrMapOvr>
</p:sld>
</file>

<file path=ppt/slides/slide1413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顶级域名和权威性DNS服务器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顶级域名（TLD）服务器</a:t>
            </a:r>
          </a:p>
          <a:p>
            <a:pPr lvl="1" eaLnBrk="1" hangingPunct="1"/>
            <a:r>
              <a:rPr lang="en-US"/>
              <a:t>通用域名（如com、org、edu）。</a:t>
            </a:r>
          </a:p>
          <a:p>
            <a:pPr lvl="1" eaLnBrk="1" hangingPunct="1"/>
            <a:r>
              <a:rPr lang="en-US"/>
              <a:t>国家域名（例如，英国、法国、加拿大、日本）。</a:t>
            </a:r>
          </a:p>
          <a:p>
            <a:pPr lvl="1" eaLnBrk="1" hangingPunct="1"/>
            <a:r>
              <a:rPr lang="en-US"/>
              <a:t>通常以专业方式管理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网络解决方案为 "com "维护服务器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教育机构为 "edu "维护服务器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权威的DNS服务器</a:t>
            </a:r>
          </a:p>
          <a:p>
            <a:pPr lvl="1" eaLnBrk="1" hangingPunct="1"/>
            <a:r>
              <a:rPr lang="en-US"/>
              <a:t>为一个组织的主人提供公共记录</a:t>
            </a:r>
          </a:p>
          <a:p>
            <a:pPr lvl="1" eaLnBrk="1" hangingPunct="1"/>
            <a:r>
              <a:rPr lang="en-US"/>
              <a:t>对于组织的服务器（例如，网络和邮件）来说</a:t>
            </a:r>
          </a:p>
          <a:p>
            <a:pPr lvl="1" eaLnBrk="1" hangingPunct="1"/>
            <a:r>
              <a:rPr lang="en-US"/>
              <a:t>可以在本地或由服务提供商维护</a:t>
            </a:r>
          </a:p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470DF1-59CA-6845-A300-BD323209B581}" type="slidenum">
              <a:rPr lang="en-US">
                <a:latin typeface="Courier New" pitchFamily="-1" charset="0"/>
              </a:rPr>
              <a:t>14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build="p"/>
    </p:bldLst>
  </p:timing>
</p:sld>
</file>

<file path=ppt/slides/slide153131.xml><?xml version="1.0" encoding="utf-8"?>
<p:sld xmlns:mc="http://schemas.openxmlformats.org/markup-compatibility/2006" xmlns:v="urn:schemas-microsoft-com:vml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例子</a:t>
            </a:r>
          </a:p>
        </p:txBody>
      </p:sp>
      <p:sp>
        <p:nvSpPr>
          <p:cNvPr id="48133" name="Rectangle 65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3733800" cy="1295400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Tx/>
              <a:buNone/>
            </a:pP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cis.poly.edu</a:t>
            </a: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的主机</a:t>
            </a: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希望得到</a:t>
            </a: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gaia.cs.umass.edu</a:t>
            </a: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的IP地址</a:t>
            </a: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366539-C3BC-FC44-A517-B4C27CF666BF}" type="slidenum">
              <a:rPr lang="en-US">
                <a:latin typeface="Courier New" pitchFamily="-1" charset="0"/>
              </a:rPr>
              <a:t>15</a:t>
            </a:fld>
            <a:endParaRPr lang="en-US">
              <a:latin typeface="Courier New" pitchFamily="-1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514725" y="510063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5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100638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2682875" y="5486400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要求的主机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cis.poly.edu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6457950" y="6048375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gaia.cs.umass.edu</a:t>
            </a:r>
            <a:endParaRPr lang="en-US" sz="1600" b="0">
              <a:latin typeface="Times New Roman" pitchFamily="-1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638800" y="5991225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6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91225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2375" y="3025775"/>
            <a:ext cx="369888" cy="657225"/>
            <a:chOff x="4180" y="783"/>
            <a:chExt cx="150" cy="307"/>
          </a:xfrm>
        </p:grpSpPr>
        <p:sp>
          <p:nvSpPr>
            <p:cNvPr id="4818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4316413" y="1219200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根域名服务器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3811588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3925888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4211638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4211638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4135438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4002088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17663" y="3116263"/>
            <a:ext cx="1998662" cy="611187"/>
            <a:chOff x="2800" y="2132"/>
            <a:chExt cx="1259" cy="385"/>
          </a:xfrm>
        </p:grpSpPr>
        <p:sp>
          <p:nvSpPr>
            <p:cNvPr id="4818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6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pitchFamily="-1" charset="0"/>
                </a:rPr>
                <a:t>本地DNS服务器</a:t>
              </a:r>
              <a:endParaRPr lang="en-US" sz="2400" b="0">
                <a:latin typeface="Times New Roman" pitchFamily="-1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pitchFamily="-1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3522663" y="4568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1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4065588" y="223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2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4503738" y="2473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3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4818063" y="2882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4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4848225" y="3370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5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5445125" y="4410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6</a:t>
            </a:r>
            <a:endParaRPr lang="en-US" sz="2400" b="0">
              <a:latin typeface="Times New Roman" pitchFamily="-1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1606550"/>
            <a:ext cx="369888" cy="657225"/>
            <a:chOff x="4180" y="783"/>
            <a:chExt cx="150" cy="307"/>
          </a:xfrm>
        </p:grpSpPr>
        <p:sp>
          <p:nvSpPr>
            <p:cNvPr id="48177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8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9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0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1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2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3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4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05475" y="3035300"/>
            <a:ext cx="369888" cy="657225"/>
            <a:chOff x="4180" y="783"/>
            <a:chExt cx="150" cy="307"/>
          </a:xfrm>
        </p:grpSpPr>
        <p:sp>
          <p:nvSpPr>
            <p:cNvPr id="48169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2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86425" y="4654550"/>
            <a:ext cx="369888" cy="657225"/>
            <a:chOff x="4180" y="783"/>
            <a:chExt cx="150" cy="307"/>
          </a:xfrm>
        </p:grpSpPr>
        <p:sp>
          <p:nvSpPr>
            <p:cNvPr id="48161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2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3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4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5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6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7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8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55" name="Text Box 58"/>
          <p:cNvSpPr txBox="1">
            <a:spLocks noChangeArrowheads="1"/>
          </p:cNvSpPr>
          <p:nvPr/>
        </p:nvSpPr>
        <p:spPr bwMode="auto">
          <a:xfrm>
            <a:off x="4768850" y="5286375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pitchFamily="-1" charset="0"/>
              </a:rPr>
              <a:t>权威的DNS服务器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4818063" y="4440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7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4075113" y="4587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8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4144963" y="3511550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4105275" y="3627438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Text Box 63"/>
          <p:cNvSpPr txBox="1">
            <a:spLocks noChangeArrowheads="1"/>
          </p:cNvSpPr>
          <p:nvPr/>
        </p:nvSpPr>
        <p:spPr bwMode="auto">
          <a:xfrm>
            <a:off x="5076825" y="25908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TLD DNS服务器</a:t>
            </a:r>
            <a:endParaRPr lang="en-US" sz="1600" b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62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696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CDN如何工作</a:t>
            </a:r>
          </a:p>
        </p:txBody>
      </p:sp>
      <p:sp>
        <p:nvSpPr>
          <p:cNvPr id="6963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终端用户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69639" name="Rectangle 12"/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 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(内容提供商)</a:t>
            </a:r>
          </a:p>
        </p:txBody>
      </p:sp>
      <p:pic>
        <p:nvPicPr>
          <p:cNvPr id="6964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3" name="Rectangle 17"/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DNS根服务器</a:t>
            </a:r>
          </a:p>
        </p:txBody>
      </p:sp>
      <p:sp>
        <p:nvSpPr>
          <p:cNvPr id="6964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6964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6964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51" name="Rectangle 32"/>
          <p:cNvSpPr>
            <a:spLocks noChangeArrowheads="1"/>
          </p:cNvSpPr>
          <p:nvPr/>
        </p:nvSpPr>
        <p:spPr bwMode="auto">
          <a:xfrm>
            <a:off x="73914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附近的人 </a:t>
            </a:r>
            <a:br>
              <a:rPr lang="en-US" sz="1800" dirty="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69652" name="Rectangle 45"/>
          <p:cNvSpPr>
            <a:spLocks noChangeArrowheads="1"/>
          </p:cNvSpPr>
          <p:nvPr/>
        </p:nvSpPr>
        <p:spPr bwMode="auto">
          <a:xfrm>
            <a:off x="381000" y="2743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index.html</a:t>
            </a:r>
          </a:p>
        </p:txBody>
      </p:sp>
      <p:sp>
        <p:nvSpPr>
          <p:cNvPr id="6965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9E7174DC-8212-8F4B-B812-424323F95D57}" type="slidenum">
              <a:rPr lang="en-US" sz="1200">
                <a:solidFill>
                  <a:srgbClr val="898989"/>
                </a:solidFill>
              </a:rPr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9654" name="Rectangle 46"/>
          <p:cNvSpPr>
            <a:spLocks noChangeArrowheads="1"/>
          </p:cNvSpPr>
          <p:nvPr/>
        </p:nvSpPr>
        <p:spPr bwMode="auto">
          <a:xfrm>
            <a:off x="1066800" y="3200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ht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tp://c</a:t>
            </a: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ache.facebook.com/facebook.com/foo.jpg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</p:txBody>
      </p:sp>
      <p:sp>
        <p:nvSpPr>
          <p:cNvPr id="69655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HTTP</a:t>
            </a: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6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6966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Akamai全球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6966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Akamai地区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</p:spTree>
    <p:extLst>
      <p:ext uri="{BB962C8B-B14F-4D97-AF65-F5344CB8AC3E}">
        <p14:creationId xmlns:p14="http://schemas.microsoft.com/office/powerpoint/2010/main" val="1137656230"/>
      </p:ext>
    </p:extLst>
  </p:cSld>
  <p:clrMapOvr>
    <a:masterClrMapping/>
  </p:clrMapOvr>
</p:sld>
</file>

<file path=ppt/slides/slide175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16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CDN如何工作</a:t>
            </a:r>
          </a:p>
        </p:txBody>
      </p:sp>
      <p:sp>
        <p:nvSpPr>
          <p:cNvPr id="7168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终端用户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168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169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169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9" name="Rectangle 32"/>
          <p:cNvSpPr>
            <a:spLocks noChangeArrowheads="1"/>
          </p:cNvSpPr>
          <p:nvPr/>
        </p:nvSpPr>
        <p:spPr bwMode="auto">
          <a:xfrm>
            <a:off x="73914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附近的人 </a:t>
            </a:r>
            <a:br>
              <a:rPr lang="en-US" sz="1800" dirty="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170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0BF4C71-0E5A-954C-B475-F0380B2A19B4}" type="slidenum">
              <a:rPr lang="en-US" sz="1200">
                <a:solidFill>
                  <a:srgbClr val="898989"/>
                </a:solidFill>
              </a:rPr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1701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660066"/>
                </a:solidFill>
                <a:latin typeface="Arial" pitchFamily="-1" charset="0"/>
              </a:rPr>
              <a:t>DNS查询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660066"/>
                </a:solidFill>
                <a:latin typeface="Arial" pitchFamily="-1" charset="0"/>
              </a:rPr>
              <a:t>cache.facebook.com</a:t>
            </a:r>
            <a:endParaRPr lang="en-US" sz="1800" dirty="0">
              <a:solidFill>
                <a:srgbClr val="660066"/>
              </a:solidFill>
              <a:latin typeface="Arial" pitchFamily="-1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171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171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1716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ALIAS: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  <p:sp>
        <p:nvSpPr>
          <p:cNvPr id="7171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Akamai全球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7171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Akamai地区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5B6F73DA-A43D-594D-A626-44B8ACFA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 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(内容提供商)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3F579FB2-CD9E-6F4F-A5D6-FE1A4FCA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DNS根服务器</a:t>
            </a:r>
          </a:p>
        </p:txBody>
      </p:sp>
    </p:spTree>
    <p:extLst>
      <p:ext uri="{BB962C8B-B14F-4D97-AF65-F5344CB8AC3E}">
        <p14:creationId xmlns:p14="http://schemas.microsoft.com/office/powerpoint/2010/main" val="327383851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486/586分布式系统</a:t>
            </a:r>
            <a:br>
              <a:rPr lang="en-US" dirty="0"/>
            </a:br>
            <a:r>
              <a:rPr lang="en-US" dirty="0"/>
              <a:t>案例研究。Facebook照片商店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史蒂夫-高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计算机科学与工程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布法罗大学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810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37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CDN如何工作</a:t>
            </a:r>
          </a:p>
        </p:txBody>
      </p:sp>
      <p:sp>
        <p:nvSpPr>
          <p:cNvPr id="73733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终端用户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3736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8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0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2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3743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3744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5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Akamai全球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7374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Akamai地区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pic>
        <p:nvPicPr>
          <p:cNvPr id="737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9" name="Rectangle 32"/>
          <p:cNvSpPr>
            <a:spLocks noChangeArrowheads="1"/>
          </p:cNvSpPr>
          <p:nvPr/>
        </p:nvSpPr>
        <p:spPr bwMode="auto">
          <a:xfrm>
            <a:off x="73914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附近的人 </a:t>
            </a:r>
            <a:br>
              <a:rPr lang="en-US" sz="1800" dirty="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375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1776320-DE1E-F44F-9FBF-FBBD64EB8A17}" type="slidenum">
              <a:rPr lang="en-US" sz="1200">
                <a:solidFill>
                  <a:srgbClr val="898989"/>
                </a:solidFill>
              </a:rPr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376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376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3765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6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7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3768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3769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缩写：ALIAS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a73.g.akamai.net</a:t>
            </a:r>
          </a:p>
        </p:txBody>
      </p:sp>
      <p:sp>
        <p:nvSpPr>
          <p:cNvPr id="73770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DNS查询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54FE1E10-5B48-E24C-A961-ED668138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 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(内容提供商)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BC3C70EB-CBDE-574C-A596-F474EE90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DNS根服务器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56E269EA-7406-094F-82E4-DEBBCDAF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64226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服务器选择算法</a:t>
            </a:r>
          </a:p>
        </p:txBody>
      </p:sp>
    </p:spTree>
    <p:extLst>
      <p:ext uri="{BB962C8B-B14F-4D97-AF65-F5344CB8AC3E}">
        <p14:creationId xmlns:p14="http://schemas.microsoft.com/office/powerpoint/2010/main" val="1942496069"/>
      </p:ext>
    </p:extLst>
  </p:cSld>
  <p:clrMapOvr>
    <a:masterClrMapping/>
  </p:clrMapOvr>
</p:sld>
</file>

<file path=ppt/slides/slide199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57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CDN如何工作</a:t>
            </a:r>
          </a:p>
        </p:txBody>
      </p:sp>
      <p:sp>
        <p:nvSpPr>
          <p:cNvPr id="75781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终端用户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5784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6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9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0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5791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5792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3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4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Akamai全球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75795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Akamai地区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pic>
        <p:nvPicPr>
          <p:cNvPr id="757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7" name="Rectangle 32"/>
          <p:cNvSpPr>
            <a:spLocks noChangeArrowheads="1"/>
          </p:cNvSpPr>
          <p:nvPr/>
        </p:nvSpPr>
        <p:spPr bwMode="auto">
          <a:xfrm>
            <a:off x="73914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附近的人 </a:t>
            </a:r>
            <a:br>
              <a:rPr lang="en-US" sz="1800" dirty="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5798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500613D-D9CA-594B-AC62-C63619C74A74}" type="slidenum">
              <a:rPr lang="en-US" sz="1200">
                <a:solidFill>
                  <a:srgbClr val="898989"/>
                </a:solidFill>
              </a:rPr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5809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0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1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5812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5813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4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5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5816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5817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8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9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5820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5821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a73.g.akamai.net</a:t>
            </a:r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地址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1.2.3.4</a:t>
            </a: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887C39BC-32CB-4A48-8310-F5C8E61D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 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(内容提供商)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E9FFF33A-F12D-B743-97F6-FD824BFB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DNS根服务器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80C03694-1FEA-FE4F-8A5A-AD072F27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482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服务器选择算法</a:t>
            </a:r>
          </a:p>
        </p:txBody>
      </p:sp>
    </p:spTree>
    <p:extLst>
      <p:ext uri="{BB962C8B-B14F-4D97-AF65-F5344CB8AC3E}">
        <p14:creationId xmlns:p14="http://schemas.microsoft.com/office/powerpoint/2010/main" val="1457462276"/>
      </p:ext>
    </p:extLst>
  </p:cSld>
  <p:clrMapOvr>
    <a:masterClrMapping/>
  </p:clrMapOvr>
</p:sld>
</file>

<file path=ppt/slides/slide208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78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CDN如何工作</a:t>
            </a:r>
          </a:p>
        </p:txBody>
      </p:sp>
      <p:sp>
        <p:nvSpPr>
          <p:cNvPr id="77829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终端用户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7832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3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4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6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7839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7840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1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2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Akamai全球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77843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Akamai地区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pic>
        <p:nvPicPr>
          <p:cNvPr id="778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5" name="Rectangle 32"/>
          <p:cNvSpPr>
            <a:spLocks noChangeArrowheads="1"/>
          </p:cNvSpPr>
          <p:nvPr/>
        </p:nvSpPr>
        <p:spPr bwMode="auto">
          <a:xfrm>
            <a:off x="73914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附近的人 </a:t>
            </a:r>
            <a:br>
              <a:rPr lang="en-US" sz="1800" dirty="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7846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B1F9E10-B182-E644-8653-B8B4AF16C2A9}" type="slidenum">
              <a:rPr lang="en-US" sz="1200">
                <a:solidFill>
                  <a:srgbClr val="898989"/>
                </a:solidFill>
              </a:rPr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7857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8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9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7860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7861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2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3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7864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7865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6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7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7868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7869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70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7871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GET /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foo.jpg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主机：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cache.facebook.com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A3612DEF-91FF-1B4C-9030-3592FBD2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 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(内容提供商)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CDB19D4C-DDA6-684F-A15D-09EE526C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DNS根服务器</a:t>
            </a:r>
          </a:p>
        </p:txBody>
      </p:sp>
    </p:spTree>
    <p:extLst>
      <p:ext uri="{BB962C8B-B14F-4D97-AF65-F5344CB8AC3E}">
        <p14:creationId xmlns:p14="http://schemas.microsoft.com/office/powerpoint/2010/main" val="3784830101"/>
      </p:ext>
    </p:extLst>
  </p:cSld>
  <p:clrMapOvr>
    <a:masterClrMapping/>
  </p:clrMapOvr>
</p:sld>
</file>

<file path=ppt/slides/slide216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98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CDN如何工作</a:t>
            </a:r>
          </a:p>
        </p:txBody>
      </p:sp>
      <p:sp>
        <p:nvSpPr>
          <p:cNvPr id="7987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终端用户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988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988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988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0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Akamai全球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79891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Akamai地区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pic>
        <p:nvPicPr>
          <p:cNvPr id="798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3" name="Rectangle 32"/>
          <p:cNvSpPr>
            <a:spLocks noChangeArrowheads="1"/>
          </p:cNvSpPr>
          <p:nvPr/>
        </p:nvSpPr>
        <p:spPr bwMode="auto">
          <a:xfrm>
            <a:off x="73914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附近的人 </a:t>
            </a:r>
            <a:br>
              <a:rPr lang="en-US" sz="1800" dirty="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9894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6B22FD0-4652-3249-98E3-03A854B4B94D}" type="slidenum">
              <a:rPr lang="en-US" sz="1200">
                <a:solidFill>
                  <a:srgbClr val="898989"/>
                </a:solidFill>
              </a:rPr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8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9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79905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6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7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9908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9909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0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1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9912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9913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4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5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9916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9917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8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9919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GET /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foo.jpg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主机：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cache.facebook.com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</p:txBody>
      </p:sp>
      <p:sp>
        <p:nvSpPr>
          <p:cNvPr id="79920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79921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79922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79923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79924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foo.jpg</a:t>
            </a: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E8123C2E-901F-9B4D-96CA-4D34AFE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 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(内容提供商)</a:t>
            </a: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A1E69E84-6E01-C841-9322-5A804EC8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DNS根服务器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7EA409D-F80E-5043-89A8-E5D3EDBE8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99" y="2614312"/>
            <a:ext cx="406185" cy="5537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E3B4369-AAA2-A046-AA45-8952D3565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71" y="6024880"/>
            <a:ext cx="406185" cy="5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2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设计一个系统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一般来说，当你设计一个系统时，你需要了解你的工作负荷。</a:t>
            </a:r>
          </a:p>
          <a:p>
            <a:pPr lvl="1"/>
            <a:r>
              <a:rPr lang="en-US" dirty="0"/>
              <a:t>并根据工作量来设计你的系统</a:t>
            </a:r>
          </a:p>
          <a:p>
            <a:pPr lvl="1"/>
            <a:r>
              <a:rPr lang="en-US" dirty="0"/>
              <a:t>(也许在开始时没有，因为没有工作量)</a:t>
            </a:r>
          </a:p>
          <a:p>
            <a:r>
              <a:rPr lang="en-US" dirty="0"/>
              <a:t>工程原理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让常见的情况快速，让罕见的情况正确</a:t>
            </a:r>
          </a:p>
          <a:p>
            <a:pPr lvl="1"/>
            <a:r>
              <a:rPr lang="en-US" dirty="0"/>
              <a:t>(摘自帕特森和轩尼诗的书)</a:t>
            </a:r>
          </a:p>
          <a:p>
            <a:pPr lvl="1"/>
            <a:r>
              <a:rPr lang="en-US" dirty="0"/>
              <a:t>这一原则贯穿了几代人的系统。</a:t>
            </a:r>
          </a:p>
          <a:p>
            <a:r>
              <a:rPr lang="en-US" dirty="0"/>
              <a:t>例子？</a:t>
            </a:r>
          </a:p>
          <a:p>
            <a:pPr lvl="1"/>
            <a:r>
              <a:rPr lang="en-US" dirty="0"/>
              <a:t>缓存</a:t>
            </a:r>
          </a:p>
          <a:p>
            <a:r>
              <a:rPr lang="en-US" dirty="0"/>
              <a:t>了解常见案例==了解你的工作量</a:t>
            </a:r>
          </a:p>
          <a:p>
            <a:pPr lvl="1"/>
            <a:r>
              <a:rPr lang="en-US" dirty="0"/>
              <a:t>例如，阅读占主导地位？写为主？混合型？</a:t>
            </a:r>
          </a:p>
          <a:p>
            <a:r>
              <a:rPr lang="en-US" dirty="0"/>
              <a:t>我们来看看Facebook的例子。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819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CDN如何工作</a:t>
            </a:r>
          </a:p>
        </p:txBody>
      </p:sp>
      <p:sp>
        <p:nvSpPr>
          <p:cNvPr id="8192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终端用户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8192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8193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8193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8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Akamai全球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sp>
        <p:nvSpPr>
          <p:cNvPr id="81939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Akamai地区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DNS服务器</a:t>
            </a:r>
          </a:p>
        </p:txBody>
      </p:sp>
      <p:pic>
        <p:nvPicPr>
          <p:cNvPr id="8194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1" name="Rectangle 32"/>
          <p:cNvSpPr>
            <a:spLocks noChangeArrowheads="1"/>
          </p:cNvSpPr>
          <p:nvPr/>
        </p:nvSpPr>
        <p:spPr bwMode="auto">
          <a:xfrm>
            <a:off x="73914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附近的人 </a:t>
            </a:r>
            <a:br>
              <a:rPr lang="en-US" sz="1800" dirty="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8194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385EC9F3-12B6-4B4A-9661-7146D7F23B0F}" type="slidenum">
              <a:rPr lang="en-US" sz="1200">
                <a:solidFill>
                  <a:srgbClr val="898989"/>
                </a:solidFill>
              </a:rPr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集群</a:t>
            </a:r>
          </a:p>
        </p:txBody>
      </p:sp>
      <p:sp>
        <p:nvSpPr>
          <p:cNvPr id="81953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4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5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81956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81957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8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9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81960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81961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2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3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81964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81965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6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81967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81968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81969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1970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81971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2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10</a:t>
            </a: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AFE05D10-9397-6E49-9048-A4E1DFC3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 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(内容提供商)</a:t>
            </a: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45AA668C-C409-E04B-B759-31D7D5C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DNS根服务器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EBA1756-B63B-F64B-B862-6C112D27E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71" y="6024880"/>
            <a:ext cx="406185" cy="5537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1E2C7EE-97B4-5C4B-A4D4-B98751470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5904865"/>
            <a:ext cx="406185" cy="5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23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脸书照片分发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"热 "与 "暖 "与 "冷 "的照片</a:t>
            </a:r>
          </a:p>
          <a:p>
            <a:pPr lvl="1"/>
            <a:r>
              <a:rPr lang="en-US" dirty="0"/>
              <a:t>热门：受欢迎，浏览量大（约占浏览量的90%）。</a:t>
            </a:r>
          </a:p>
          <a:p>
            <a:pPr lvl="1"/>
            <a:r>
              <a:rPr lang="en-US" dirty="0"/>
              <a:t>温暖。有点流行，但总的来说还是有很多意见</a:t>
            </a:r>
          </a:p>
          <a:p>
            <a:pPr lvl="1"/>
            <a:r>
              <a:rPr lang="en-US" dirty="0"/>
              <a:t>寒冷。不受欢迎的，偶尔的观点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按受欢迎程度排序的项目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知名度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971800" y="3090446"/>
            <a:ext cx="2438400" cy="31242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56917"/>
      </p:ext>
    </p:extLst>
  </p:cSld>
  <p:clrMapOvr>
    <a:masterClrMapping/>
  </p:clrMapOvr>
</p:sld>
</file>

<file path=ppt/slides/slide243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27A-88DC-1843-B807-00C1F18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处理温暖的照片。干草堆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AE4-79A7-B84E-BDCA-BD17A914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专为性能和可靠性设计</a:t>
            </a:r>
          </a:p>
          <a:p>
            <a:r>
              <a:rPr lang="en-US" dirty="0"/>
              <a:t>"默认 "的照片存储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3EEA6-ECF9-8F43-9687-D1E03FB4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5-04-14 at 5.23.42 PM.png">
            <a:extLst>
              <a:ext uri="{FF2B5EF4-FFF2-40B4-BE49-F238E27FC236}">
                <a16:creationId xmlns:a16="http://schemas.microsoft.com/office/drawing/2014/main" id="{F891277B-AE53-714D-80EA-20401535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6" y="2057400"/>
            <a:ext cx="5147327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0161"/>
      </p:ext>
    </p:extLst>
  </p:cSld>
  <p:clrMapOvr>
    <a:masterClrMapping/>
  </p:clrMapOvr>
</p:sld>
</file>

<file path=ppt/slides/slide25262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干草堆目录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有助于图像的URL构建</a:t>
            </a:r>
          </a:p>
          <a:p>
            <a:pPr lvl="1"/>
            <a:r>
              <a:rPr lang="en-US" dirty="0"/>
              <a:t>http://⟨CDN⟩/⟨Cache⟩/⟨Machine id⟩/⟨logical volume, Photo⟩</a:t>
            </a:r>
          </a:p>
          <a:p>
            <a:pPr lvl="1"/>
            <a:r>
              <a:rPr lang="en-US" dirty="0"/>
              <a:t>阶段性查询</a:t>
            </a:r>
          </a:p>
          <a:p>
            <a:pPr lvl="1"/>
            <a:r>
              <a:rPr lang="en-US" dirty="0"/>
              <a:t>CDN将其部分剥离出来。</a:t>
            </a:r>
          </a:p>
          <a:p>
            <a:pPr lvl="1"/>
            <a:r>
              <a:rPr lang="en-US" dirty="0"/>
              <a:t>缓存将其部分剥离出来。</a:t>
            </a:r>
          </a:p>
          <a:p>
            <a:pPr lvl="1"/>
            <a:r>
              <a:rPr lang="en-US" dirty="0"/>
              <a:t>机器将其部分剥离出来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逻辑和物理卷</a:t>
            </a:r>
          </a:p>
          <a:p>
            <a:pPr lvl="1"/>
            <a:r>
              <a:rPr lang="en-US" dirty="0"/>
              <a:t>一个逻辑卷被复制成多个物理卷</a:t>
            </a:r>
          </a:p>
          <a:p>
            <a:pPr lvl="1"/>
            <a:r>
              <a:rPr lang="en-US" dirty="0"/>
              <a:t>物理卷的存储。</a:t>
            </a:r>
          </a:p>
          <a:p>
            <a:pPr lvl="1"/>
            <a:r>
              <a:rPr lang="en-US" dirty="0"/>
              <a:t>每卷都包含多张照片。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5-04-14 at 5.23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81200"/>
            <a:ext cx="3429000" cy="30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202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干草堆储藏室和商店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干草堆缓存</a:t>
            </a:r>
          </a:p>
          <a:p>
            <a:pPr lvl="1"/>
            <a:r>
              <a:rPr lang="en-US" dirty="0"/>
              <a:t>使用DHT的Facebook操作的第二级高速缓存</a:t>
            </a:r>
          </a:p>
          <a:p>
            <a:pPr lvl="1"/>
            <a:r>
              <a:rPr lang="en-US" dirty="0"/>
              <a:t>带照片的身份证</a:t>
            </a:r>
            <a:r>
              <a:rPr lang="en-US"/>
              <a:t>作为钥匙</a:t>
            </a:r>
            <a:endParaRPr lang="en-US" dirty="0"/>
          </a:p>
          <a:p>
            <a:pPr lvl="1"/>
            <a:r>
              <a:rPr lang="en-US" dirty="0"/>
              <a:t>进一步消除了商店的流量</a:t>
            </a:r>
          </a:p>
          <a:p>
            <a:r>
              <a:rPr lang="en-US" dirty="0"/>
              <a:t>干草堆商店</a:t>
            </a:r>
          </a:p>
          <a:p>
            <a:pPr lvl="1"/>
            <a:r>
              <a:rPr lang="en-US" dirty="0"/>
              <a:t>保持物理量</a:t>
            </a:r>
          </a:p>
          <a:p>
            <a:pPr lvl="1"/>
            <a:r>
              <a:rPr lang="en-US" dirty="0"/>
              <a:t>一个卷是一个大文件（100GB），有许多照片（针）。</a:t>
            </a:r>
          </a:p>
          <a:p>
            <a:pPr lvl="1"/>
            <a:r>
              <a:rPr lang="en-US" dirty="0"/>
              <a:t>性能优化：检索图像时只需读取一次磁盘即可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14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脸书照片分发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"热 "与 "暖 "与 "冷 "的照片</a:t>
            </a:r>
          </a:p>
          <a:p>
            <a:pPr lvl="1"/>
            <a:r>
              <a:rPr lang="en-US" dirty="0"/>
              <a:t>热门：受欢迎，浏览量大（约占浏览量的90%）。</a:t>
            </a:r>
          </a:p>
          <a:p>
            <a:pPr lvl="1"/>
            <a:r>
              <a:rPr lang="en-US" dirty="0"/>
              <a:t>温暖。有点流行，但总的来说还是有很多意见</a:t>
            </a:r>
          </a:p>
          <a:p>
            <a:pPr lvl="1"/>
            <a:r>
              <a:rPr lang="en-US" dirty="0"/>
              <a:t>寒冷。不受欢迎的，偶尔的观点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按受欢迎程度排序的项目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知名度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3087282"/>
            <a:ext cx="1981200" cy="3124200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60336"/>
      </p:ext>
    </p:extLst>
  </p:cSld>
  <p:clrMapOvr>
    <a:masterClrMapping/>
  </p:clrMapOvr>
</p:sld>
</file>

<file path=ppt/slides/slide28272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/ Haystack / f4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CDN为热门照片吸收了很多流量。</a:t>
            </a:r>
          </a:p>
          <a:p>
            <a:r>
              <a:rPr lang="en-US" dirty="0"/>
              <a:t>Haystack的权衡：良好的</a:t>
            </a:r>
            <a:r>
              <a:rPr lang="en-US" dirty="0">
                <a:solidFill>
                  <a:srgbClr val="0000FF"/>
                </a:solidFill>
              </a:rPr>
              <a:t>吞吐量和可靠性</a:t>
            </a:r>
            <a:r>
              <a:rPr lang="en-US" dirty="0"/>
              <a:t>，但</a:t>
            </a:r>
            <a:r>
              <a:rPr lang="en-US" dirty="0">
                <a:solidFill>
                  <a:srgbClr val="FF0000"/>
                </a:solidFill>
              </a:rPr>
              <a:t>存储空间的使用效率有点低</a:t>
            </a:r>
            <a:r>
              <a:rPr lang="en-US" dirty="0"/>
              <a:t>（主要是由于复制）。</a:t>
            </a:r>
          </a:p>
          <a:p>
            <a:r>
              <a:rPr lang="en-US" dirty="0"/>
              <a:t>f4的权衡：</a:t>
            </a:r>
            <a:r>
              <a:rPr lang="en-US" dirty="0">
                <a:solidFill>
                  <a:srgbClr val="0000FF"/>
                </a:solidFill>
              </a:rPr>
              <a:t>吞吐量较小</a:t>
            </a:r>
            <a:r>
              <a:rPr lang="en-US" dirty="0"/>
              <a:t>，但</a:t>
            </a:r>
            <a:r>
              <a:rPr lang="en-US" dirty="0">
                <a:solidFill>
                  <a:srgbClr val="FF0000"/>
                </a:solidFill>
              </a:rPr>
              <a:t>存储效率更高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~ 在上传1个月后，照片/视频被移至f4。</a:t>
            </a:r>
          </a:p>
          <a:p>
            <a:pPr lvl="1"/>
            <a:r>
              <a:rPr lang="en-US" dirty="0"/>
              <a:t>f4使用纠错</a:t>
            </a:r>
            <a:r>
              <a:rPr lang="en-US" i="1" dirty="0">
                <a:solidFill>
                  <a:srgbClr val="FF0000"/>
                </a:solidFill>
              </a:rPr>
              <a:t>编码方案</a:t>
            </a:r>
            <a:r>
              <a:rPr lang="en-US" dirty="0"/>
              <a:t>来有效地复制数据。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44005"/>
      </p:ext>
    </p:extLst>
  </p:cSld>
  <p:clrMapOvr>
    <a:masterClrMapping/>
  </p:clrMapOvr>
</p:sld>
</file>

<file path=ppt/slides/slide2922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f4的复制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(n, k) 里德-索洛蒙码</a:t>
            </a:r>
          </a:p>
          <a:p>
            <a:pPr lvl="1"/>
            <a:r>
              <a:rPr lang="en-US" dirty="0"/>
              <a:t>k个数据块，f==(n-k)个奇偶数块，n个总块</a:t>
            </a:r>
          </a:p>
          <a:p>
            <a:pPr lvl="1"/>
            <a:r>
              <a:rPr lang="en-US" dirty="0"/>
              <a:t>一旦发生故障，任何k个区块都可以重构丢失的区块。</a:t>
            </a:r>
          </a:p>
          <a:p>
            <a:pPr lvl="1"/>
            <a:r>
              <a:rPr lang="en-US" dirty="0"/>
              <a:t>可以容忍多达f个区块的故障</a:t>
            </a:r>
          </a:p>
          <a:p>
            <a:pPr lvl="1"/>
            <a:r>
              <a:rPr lang="en-US" dirty="0"/>
              <a:t>需要通过编码器/解码器进行读/写，这影响了吞吐量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奇偶校验的例子。XOR</a:t>
            </a:r>
          </a:p>
          <a:p>
            <a:pPr lvl="1"/>
            <a:r>
              <a:rPr lang="en-US" dirty="0"/>
              <a:t>(Reed-Solomon使用了比这更复杂的东西)。</a:t>
            </a:r>
          </a:p>
          <a:p>
            <a:pPr lvl="1"/>
            <a:r>
              <a:rPr lang="en-US" dirty="0"/>
              <a:t>XOR位，例如，（0，1，1，0）</a:t>
            </a:r>
            <a:r>
              <a:rPr lang="en-US" dirty="0">
                <a:sym typeface="Wingdings"/>
              </a:rPr>
              <a:t>P：0</a:t>
            </a:r>
          </a:p>
          <a:p>
            <a:pPr lvl="1"/>
            <a:r>
              <a:rPr lang="en-US" dirty="0">
                <a:sym typeface="Wingdings"/>
              </a:rPr>
              <a:t>失败后的重建。</a:t>
            </a:r>
            <a:r>
              <a:rPr lang="en-US" dirty="0"/>
              <a:t>(0, 1, 1, 0) </a:t>
            </a:r>
            <a:r>
              <a:rPr lang="en-US" dirty="0">
                <a:sym typeface="Wingdings"/>
              </a:rPr>
              <a:t>P: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429000"/>
            <a:ext cx="4267200" cy="609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数据块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0" y="3429000"/>
            <a:ext cx="2971800" cy="609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tx2"/>
                </a:solidFill>
              </a:rPr>
              <a:t>f </a:t>
            </a:r>
            <a:r>
              <a:rPr lang="en-US" dirty="0">
                <a:solidFill>
                  <a:schemeClr val="tx2"/>
                </a:solidFill>
              </a:rPr>
              <a:t>奇偶校验块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EF240DEC-1FE9-9846-A3A7-E8867C9A64B7}"/>
              </a:ext>
            </a:extLst>
          </p:cNvPr>
          <p:cNvSpPr/>
          <p:nvPr/>
        </p:nvSpPr>
        <p:spPr bwMode="auto">
          <a:xfrm>
            <a:off x="5334000" y="5791200"/>
            <a:ext cx="304800" cy="3048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30171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f4:单一数据中心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在单个数据中心内，（14，10）里德-所罗门码</a:t>
            </a:r>
          </a:p>
          <a:p>
            <a:pPr lvl="1"/>
            <a:r>
              <a:rPr lang="en-US" dirty="0"/>
              <a:t>这最多可以容忍4个区块的故障</a:t>
            </a:r>
          </a:p>
          <a:p>
            <a:pPr lvl="1"/>
            <a:r>
              <a:rPr lang="en-US" dirty="0"/>
              <a:t>每个区块1.4倍的存储用量</a:t>
            </a:r>
          </a:p>
          <a:p>
            <a:r>
              <a:rPr lang="en-US" dirty="0"/>
              <a:t>将区块分布在不同的机架上</a:t>
            </a:r>
          </a:p>
          <a:p>
            <a:pPr lvl="1"/>
            <a:r>
              <a:rPr lang="en-US" dirty="0"/>
              <a:t>这可以容忍四个主机/机架的故障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5-04-17 at 2.0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4724400" cy="29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35783"/>
      </p:ext>
    </p:extLst>
  </p:cSld>
  <p:clrMapOvr>
    <a:masterClrMapping/>
  </p:clrMapOvr>
</p:sld>
</file>

<file path=ppt/slides/slide3133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f4:跨数据中心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额外的奇偶校验块</a:t>
            </a:r>
          </a:p>
          <a:p>
            <a:pPr lvl="1"/>
            <a:r>
              <a:rPr lang="en-US" dirty="0"/>
              <a:t>可以容忍单个数据中心的故障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每个区块的总体平均空间使用率：2.1倍</a:t>
            </a:r>
          </a:p>
          <a:p>
            <a:pPr lvl="1"/>
            <a:r>
              <a:rPr lang="en-US" dirty="0"/>
              <a:t>例如，A区和B区的平均值：（1.4*2+1.4）/2=2.1</a:t>
            </a:r>
          </a:p>
          <a:p>
            <a:r>
              <a:rPr lang="en-US" dirty="0"/>
              <a:t>具有2.1倍的空间使用率。</a:t>
            </a:r>
          </a:p>
          <a:p>
            <a:pPr lvl="1"/>
            <a:r>
              <a:rPr lang="en-US" dirty="0"/>
              <a:t>可容忍4个主机/机架故障</a:t>
            </a:r>
          </a:p>
          <a:p>
            <a:pPr lvl="1"/>
            <a:r>
              <a:rPr lang="en-US" dirty="0"/>
              <a:t>可容忍1个数据中心故障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5-04-17 at 2.2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586229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81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Facebook的工作量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你在Facebook上最常做的事情是什么？</a:t>
            </a:r>
          </a:p>
          <a:p>
            <a:pPr lvl="1"/>
            <a:r>
              <a:rPr lang="en-US" dirty="0"/>
              <a:t>读/写墙上的帖子/评论/喜欢</a:t>
            </a:r>
          </a:p>
          <a:p>
            <a:pPr lvl="1"/>
            <a:r>
              <a:rPr lang="en-US" dirty="0"/>
              <a:t>查看/上传照片</a:t>
            </a:r>
          </a:p>
          <a:p>
            <a:pPr lvl="1"/>
            <a:r>
              <a:rPr lang="en-US" dirty="0"/>
              <a:t>其特点非常不同</a:t>
            </a:r>
          </a:p>
          <a:p>
            <a:r>
              <a:rPr lang="en-US" dirty="0"/>
              <a:t>读/写墙上的帖子/评论/喜欢</a:t>
            </a:r>
          </a:p>
          <a:p>
            <a:pPr lvl="1"/>
            <a:r>
              <a:rPr lang="en-US" dirty="0"/>
              <a:t>读取和写入的混合，因此在一致性方面需要更加小心。</a:t>
            </a:r>
          </a:p>
          <a:p>
            <a:pPr lvl="1"/>
            <a:r>
              <a:rPr lang="en-US" dirty="0"/>
              <a:t>但体积小，所以可能对性能不太敏感</a:t>
            </a:r>
          </a:p>
          <a:p>
            <a:r>
              <a:rPr lang="en-US" dirty="0"/>
              <a:t>照片</a:t>
            </a:r>
          </a:p>
          <a:p>
            <a:pPr lvl="1"/>
            <a:r>
              <a:rPr lang="en-US" dirty="0"/>
              <a:t>一次写入，多次读取，因此在一致性方面不需要太多关注</a:t>
            </a:r>
          </a:p>
          <a:p>
            <a:pPr lvl="1"/>
            <a:r>
              <a:rPr lang="en-US" dirty="0"/>
              <a:t>但体积大，所以对性能更敏感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3400" y="4495800"/>
            <a:ext cx="8001000" cy="1524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11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7A09-D465-0247-8215-FB8C0D01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摘要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684D-6DD3-CF46-8768-7B0BB51A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设计一个系统需要对工作量的理解。</a:t>
            </a:r>
          </a:p>
          <a:p>
            <a:r>
              <a:rPr lang="en-US" dirty="0"/>
              <a:t>脸书照片的工作量</a:t>
            </a:r>
          </a:p>
          <a:p>
            <a:pPr lvl="1"/>
            <a:r>
              <a:rPr lang="en-US" dirty="0"/>
              <a:t>热、暖、冷。</a:t>
            </a:r>
          </a:p>
          <a:p>
            <a:r>
              <a:rPr lang="en-US" dirty="0"/>
              <a:t>热门照片的CDN</a:t>
            </a:r>
          </a:p>
          <a:p>
            <a:pPr lvl="1"/>
            <a:r>
              <a:rPr lang="en-US" dirty="0"/>
              <a:t>业绩</a:t>
            </a:r>
          </a:p>
          <a:p>
            <a:r>
              <a:rPr lang="en-US" dirty="0"/>
              <a:t>温馨照片的干草堆</a:t>
            </a:r>
          </a:p>
          <a:p>
            <a:pPr lvl="1"/>
            <a:r>
              <a:rPr lang="en-US" dirty="0"/>
              <a:t>性能和可靠性</a:t>
            </a:r>
          </a:p>
          <a:p>
            <a:r>
              <a:rPr lang="en-US" dirty="0"/>
              <a:t>f4用于拍摄冷门照片</a:t>
            </a:r>
          </a:p>
          <a:p>
            <a:pPr lvl="1"/>
            <a:r>
              <a:rPr lang="en-US" dirty="0"/>
              <a:t>可靠性和存储效率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0E4E-ECF9-394C-9B7B-69DF83A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5613"/>
      </p:ext>
    </p:extLst>
  </p:cSld>
  <p:clrMapOvr>
    <a:masterClrMapping/>
  </p:clrMapOvr>
</p:sld>
</file>

<file path=ppt/slides/slide332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t>33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鸣谢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这些幻灯片包含由</a:t>
            </a:r>
            <a:r>
              <a:rPr lang="en-US" dirty="0" err="1"/>
              <a:t>Indranil </a:t>
            </a:r>
            <a:r>
              <a:rPr lang="en-US" dirty="0"/>
              <a:t>Gupta（UIUC）、Michael Freedman（Princeton）和Jennifer Rexford（Princeton）</a:t>
            </a:r>
            <a:r>
              <a:rPr lang="en-US" dirty="0"/>
              <a:t>开发并拥有版权的材料。</a:t>
            </a:r>
          </a:p>
        </p:txBody>
      </p:sp>
    </p:spTree>
  </p:cSld>
  <p:clrMapOvr>
    <a:masterClrMapping/>
  </p:clrMapOvr>
</p:sld>
</file>

<file path=ppt/slides/slide415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F337-C737-A547-B9B5-E977FF58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脸书照片的工作量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811-60C7-2047-A698-69663417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(这是从2010年开始的）。</a:t>
            </a:r>
          </a:p>
          <a:p>
            <a:r>
              <a:rPr lang="en-US" dirty="0"/>
              <a:t>2600亿张图片（~20PB）。</a:t>
            </a:r>
          </a:p>
          <a:p>
            <a:r>
              <a:rPr lang="en-US" dirty="0"/>
              <a:t>每周10亿张新照片（约60TB）。</a:t>
            </a:r>
          </a:p>
          <a:p>
            <a:r>
              <a:rPr lang="en-US" dirty="0"/>
              <a:t>峰值时每秒一百万次的图像浏览</a:t>
            </a:r>
          </a:p>
          <a:p>
            <a:r>
              <a:rPr lang="en-US" dirty="0">
                <a:solidFill>
                  <a:srgbClr val="FF0000"/>
                </a:solidFill>
              </a:rPr>
              <a:t>两个特点</a:t>
            </a:r>
            <a:r>
              <a:rPr lang="en-US" dirty="0"/>
              <a:t>。Facebook分析了他们的照片工作量，发现了两个特点。</a:t>
            </a:r>
          </a:p>
          <a:p>
            <a:pPr lvl="1"/>
            <a:r>
              <a:rPr lang="en-US" dirty="0"/>
              <a:t>流行分布遵循</a:t>
            </a:r>
            <a:r>
              <a:rPr lang="en-US" dirty="0" err="1"/>
              <a:t>Zipf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随着时间的推移，照片的受欢迎程度会发生变化，因为照片会 "老化"。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C8008-6D7B-CA41-9DD9-A1E73596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02140"/>
      </p:ext>
    </p:extLst>
  </p:cSld>
  <p:clrMapOvr>
    <a:masterClrMapping/>
  </p:clrMapOvr>
</p:sld>
</file>

<file path=ppt/slides/slide5121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基于幂律</a:t>
            </a:r>
          </a:p>
          <a:p>
            <a:r>
              <a:rPr lang="en-US" dirty="0"/>
              <a:t>对很多自然现象进行建模</a:t>
            </a:r>
          </a:p>
          <a:p>
            <a:r>
              <a:rPr lang="en-US" dirty="0"/>
              <a:t>社会图谱、媒体知名度、财富分布等。</a:t>
            </a:r>
          </a:p>
          <a:p>
            <a:r>
              <a:rPr lang="en-US" dirty="0"/>
              <a:t>也有很多网络内容。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按受欢迎程度排序的项目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知名度</a:t>
            </a:r>
          </a:p>
        </p:txBody>
      </p:sp>
    </p:spTree>
    <p:extLst>
      <p:ext uri="{BB962C8B-B14F-4D97-AF65-F5344CB8AC3E}">
        <p14:creationId xmlns:p14="http://schemas.microsoft.com/office/powerpoint/2010/main" val="5437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292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人气随年龄增长而增加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5-04-14 at 4.4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32908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70998"/>
      </p:ext>
    </p:extLst>
  </p:cSld>
  <p:clrMapOvr>
    <a:masterClrMapping/>
  </p:clrMapOvr>
</p:sld>
</file>

<file path=ppt/slides/slide7242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脸书照片分发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"热 "与 "暖 "与 "冷 "的照片</a:t>
            </a:r>
          </a:p>
          <a:p>
            <a:pPr lvl="1"/>
            <a:r>
              <a:rPr lang="en-US" dirty="0"/>
              <a:t>热门：受欢迎，浏览量大（约占浏览量的90%）。</a:t>
            </a:r>
          </a:p>
          <a:p>
            <a:pPr lvl="1"/>
            <a:r>
              <a:rPr lang="en-US" dirty="0"/>
              <a:t>温暖。有点流行，但总的来说还是有很多意见</a:t>
            </a:r>
          </a:p>
          <a:p>
            <a:pPr lvl="1"/>
            <a:r>
              <a:rPr lang="en-US" dirty="0"/>
              <a:t>寒冷。不受欢迎的，偶尔的观点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按受欢迎程度排序的项目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知名度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828800" y="3090446"/>
            <a:ext cx="1143000" cy="3124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971800" y="3090446"/>
            <a:ext cx="2438400" cy="31242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3087282"/>
            <a:ext cx="1981200" cy="3124200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</p:bldLst>
  </p:timing>
</p:sld>
</file>

<file path=ppt/slides/slide8212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80F1-68BC-8546-8B64-E45F25C1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处理不同类型的照片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0509-83A6-0341-9A05-B5EAE6BE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热门照片</a:t>
            </a:r>
          </a:p>
          <a:p>
            <a:pPr lvl="1"/>
            <a:r>
              <a:rPr lang="en-US"/>
              <a:t>Facebook</a:t>
            </a:r>
            <a:r>
              <a:rPr lang="en-US" dirty="0"/>
              <a:t>使用CDN（内容分发网络）来处理这些问题。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性能非常好，但没有可靠性保证</a:t>
            </a:r>
            <a:endParaRPr lang="en-US" dirty="0"/>
          </a:p>
          <a:p>
            <a:pPr lvl="1"/>
            <a:r>
              <a:rPr lang="en-US" dirty="0"/>
              <a:t>CDN是一个缓存，而不是一个永久存储。</a:t>
            </a:r>
          </a:p>
          <a:p>
            <a:r>
              <a:rPr lang="en-US" dirty="0"/>
              <a:t>温馨的照片</a:t>
            </a:r>
          </a:p>
          <a:p>
            <a:pPr lvl="1"/>
            <a:r>
              <a:rPr lang="en-US" dirty="0"/>
              <a:t>Facebook已经设计了自己的存储，名为Haystack。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兼顾性能和可靠性</a:t>
            </a:r>
          </a:p>
          <a:p>
            <a:r>
              <a:rPr lang="en-US" dirty="0"/>
              <a:t>寒冷的照片</a:t>
            </a:r>
          </a:p>
          <a:p>
            <a:pPr lvl="1"/>
            <a:r>
              <a:rPr lang="en-US" dirty="0"/>
              <a:t>Facebook已经设计了一个名为f4的 "档案 "存储。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在存储复制的照片时，以存储效率为目标（但不是高性能）。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CF35D-8693-894C-BF23-F7E0D960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7112"/>
      </p:ext>
    </p:extLst>
  </p:cSld>
  <p:clrMapOvr>
    <a:masterClrMapping/>
  </p:clrMapOvr>
</p:sld>
</file>

<file path=ppt/slides/slide9161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行政管理学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PA4截止日期：5/10</a:t>
            </a:r>
          </a:p>
          <a:p>
            <a:r>
              <a:rPr lang="en-US"/>
              <a:t>调查</a:t>
            </a:r>
            <a:r>
              <a:rPr lang="en-US" dirty="0"/>
              <a:t>和课程评估</a:t>
            </a:r>
          </a:p>
          <a:p>
            <a:pPr lvl="1"/>
            <a:r>
              <a:rPr lang="en-US" dirty="0"/>
              <a:t>调查</a:t>
            </a:r>
            <a:r>
              <a:rPr lang="en-US" dirty="0">
                <a:hlinkClick r:id="rId2"/>
              </a:rPr>
              <a:t>：https://forms.gle/eg1wHN2G8S6GVz3e9</a:t>
            </a:r>
            <a:endParaRPr lang="en-US" dirty="0"/>
          </a:p>
          <a:p>
            <a:pPr lvl="1"/>
            <a:r>
              <a:rPr lang="en-US" dirty="0"/>
              <a:t>课程评价</a:t>
            </a:r>
            <a:r>
              <a:rPr lang="en-US" dirty="0">
                <a:hlinkClick r:id="rId3"/>
              </a:rPr>
              <a:t>：https://www.smartevals.com/login.aspx?s=buffalo</a:t>
            </a:r>
            <a:endParaRPr lang="en-US" dirty="0"/>
          </a:p>
          <a:p>
            <a:r>
              <a:rPr lang="en-US" dirty="0"/>
              <a:t>如果</a:t>
            </a:r>
            <a:r>
              <a:rPr lang="en-US" dirty="0">
                <a:solidFill>
                  <a:srgbClr val="FF0000"/>
                </a:solidFill>
              </a:rPr>
              <a:t>两者都</a:t>
            </a:r>
            <a:r>
              <a:rPr lang="en-US" dirty="0"/>
              <a:t>有80%或更多的参与。</a:t>
            </a:r>
          </a:p>
          <a:p>
            <a:pPr lvl="1"/>
            <a:r>
              <a:rPr lang="en-US" dirty="0"/>
              <a:t>对于你们每个人来说，我会在期中考试和期末考试之间选取较好的一个，并给较好的一个30%的权重，给另一个20%的权重。</a:t>
            </a:r>
          </a:p>
          <a:p>
            <a:pPr lvl="1"/>
            <a:r>
              <a:rPr lang="en-US" dirty="0"/>
              <a:t>(目前，期中考试为20%，期末考试为30%）。</a:t>
            </a:r>
          </a:p>
          <a:p>
            <a:r>
              <a:rPr lang="en-US" dirty="0"/>
              <a:t>本周没有背诵；用办公时间代替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46576"/>
      </p:ext>
    </p:extLst>
  </p:cSld>
  <p:clrMapOvr>
    <a:masterClrMapping/>
  </p:clrMapOvr>
</p:sld>
</file>

<file path=ppt/theme/theme11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4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CS252-template</ap:Template>
  <ap:TotalTime>18540</ap:TotalTime>
  <ap:Pages>12</ap:Pages>
  <ap:Words>2108</ap:Words>
  <ap:Application>Microsoft Office PowerPoint</ap:Application>
  <ap:PresentationFormat>信纸(8.5x11 英寸)</ap:PresentationFormat>
  <ap:Paragraphs>484</ap:Paragraphs>
  <ap:Slides>33</ap:Slides>
  <ap:Notes>19</ap:Notes>
  <ap:HiddenSlides>0</ap:HiddenSlides>
  <ap:MMClips>0</ap:MMClips>
  <ap:ScaleCrop>false</ap:ScaleCrop>
  <ap:HeadingPairs>
    <vt:vector baseType="variant" size="8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ap:HeadingPairs>
  <ap:TitlesOfParts>
    <vt:vector baseType="lpstr" size="43">
      <vt:lpstr>Courier</vt:lpstr>
      <vt:lpstr>ZapfDingbats</vt:lpstr>
      <vt:lpstr>Arial</vt:lpstr>
      <vt:lpstr>Calibri</vt:lpstr>
      <vt:lpstr>Comic Sans MS</vt:lpstr>
      <vt:lpstr>Courier New</vt:lpstr>
      <vt:lpstr>Times New Roman</vt:lpstr>
      <vt:lpstr>CS252-template</vt:lpstr>
      <vt:lpstr>Office Theme</vt:lpstr>
      <vt:lpstr>Clip</vt:lpstr>
      <vt:lpstr>CSE 486/586 Distributed Systems Case Study: Facebook Photo Stores</vt:lpstr>
      <vt:lpstr>Engineering a System</vt:lpstr>
      <vt:lpstr>Facebook Workload</vt:lpstr>
      <vt:lpstr>Facebook Photo Workload</vt:lpstr>
      <vt:lpstr>Zipf distribution</vt:lpstr>
      <vt:lpstr>Popularity Comes with Age</vt:lpstr>
      <vt:lpstr>Facebook Photo Distribution</vt:lpstr>
      <vt:lpstr>Handling Different Types of Photos</vt:lpstr>
      <vt:lpstr>CSE 486/586 Administrivia</vt:lpstr>
      <vt:lpstr>CDN for Hot Photos</vt:lpstr>
      <vt:lpstr>Domain Name System</vt:lpstr>
      <vt:lpstr>Distributed Hierarchical Database</vt:lpstr>
      <vt:lpstr>DNS Root Servers</vt:lpstr>
      <vt:lpstr>TLD and Authoritative DNS Servers</vt:lpstr>
      <vt:lpstr>Example</vt:lpstr>
      <vt:lpstr>How a CDN Works</vt:lpstr>
      <vt:lpstr>How a CDN Works</vt:lpstr>
      <vt:lpstr>How a CDN Works</vt:lpstr>
      <vt:lpstr>How a CDN Works</vt:lpstr>
      <vt:lpstr>How a CDN Works</vt:lpstr>
      <vt:lpstr>How a CDN Works</vt:lpstr>
      <vt:lpstr>How a CDN Works</vt:lpstr>
      <vt:lpstr>Facebook Photo Distribution</vt:lpstr>
      <vt:lpstr>Handling Warm Photos: Haystack</vt:lpstr>
      <vt:lpstr>Haystack Directory</vt:lpstr>
      <vt:lpstr>Haystack Cache &amp; Store</vt:lpstr>
      <vt:lpstr>Facebook Photo Distribution</vt:lpstr>
      <vt:lpstr>CDN / Haystack / f4</vt:lpstr>
      <vt:lpstr>f4’s Replication</vt:lpstr>
      <vt:lpstr>f4: Single Datacenter</vt:lpstr>
      <vt:lpstr>f4: Cross-Datacenter</vt:lpstr>
      <vt:lpstr>Summary</vt:lpstr>
      <vt:lpstr>Acknowledgements</vt:lpstr>
    </vt:vector>
  </ap:TitlesOfParts>
  <ap:Manager/>
  <ap:Company>UC Berkeley-EECS</ap:Company>
  <ap:LinksUpToDate>false</ap:LinksUpToDate>
  <ap:SharedDoc>false</ap:SharedDoc>
  <ap:HyperlinkBase/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EECS 152  Computer Architecture  and Engineering  Lec 01 - Introduction  </dc:title>
  <dc:subject/>
  <dc:creator> Krste Asanovic</dc:creator>
  <keywords>, docId:61BDD30AE135ACE151823B2ACBE6F773</keywords>
  <dc:description/>
  <lastModifiedBy>Mao</lastModifiedBy>
  <revision>817</revision>
  <lastPrinted>2013-02-13T17:59:43.0000000Z</lastPrinted>
  <dcterms:created xsi:type="dcterms:W3CDTF">2012-02-08T15:18:05.0000000Z</dcterms:created>
  <dcterms:modified xsi:type="dcterms:W3CDTF">2022-03-04T02:30:13.0000000Z</dcterms:modified>
  <category/>
</coreProperties>
</file>