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63" r:id="rId2"/>
    <p:sldId id="264" r:id="rId3"/>
    <p:sldId id="265" r:id="rId4"/>
    <p:sldId id="266" r:id="rId5"/>
    <p:sldId id="267" r:id="rId6"/>
    <p:sldId id="268" r:id="rId7"/>
    <p:sldId id="269" r:id="rId8"/>
  </p:sldIdLst>
  <p:sldSz cx="9144000" cy="5143500" type="screen16x9"/>
  <p:notesSz cx="6858000" cy="9144000"/>
  <p:embeddedFontLst>
    <p:embeddedFont>
      <p:font typeface="Montserrat" panose="00000800000000000000" pitchFamily="2" charset="0"/>
      <p:regular r:id="rId10"/>
      <p:bold r:id="rId11"/>
      <p:italic r:id="rId12"/>
      <p:boldItalic r:id="rId13"/>
    </p:embeddedFont>
    <p:embeddedFont>
      <p:font typeface="Raleway" panose="020B0503030101060003" pitchFamily="34" charset="0"/>
      <p:regular r:id="rId14"/>
      <p:bold r:id="rId15"/>
      <p:italic r:id="rId16"/>
      <p:boldItalic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47"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185fa9409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185fa9409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 Page 1</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Photo Storage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Facebook classifies photos into three categories, 'hot', 'warm' and 'cold' photos, and uses different mechanisms to process these images:</a:t>
            </a:r>
            <a:endParaRPr/>
          </a:p>
          <a:p>
            <a:pPr marL="0" lvl="0" indent="0" algn="l" rtl="0">
              <a:spcBef>
                <a:spcPts val="0"/>
              </a:spcBef>
              <a:spcAft>
                <a:spcPts val="0"/>
              </a:spcAft>
              <a:buClr>
                <a:schemeClr val="dk1"/>
              </a:buClr>
              <a:buSzPts val="1100"/>
              <a:buFont typeface="Arial"/>
              <a:buNone/>
            </a:pPr>
            <a:r>
              <a:rPr lang="en-GB"/>
              <a:t>* Hot: Popular, a lot of views (approx. 90% of views)</a:t>
            </a:r>
            <a:endParaRPr/>
          </a:p>
          <a:p>
            <a:pPr marL="0" lvl="0" indent="0" algn="l" rtl="0">
              <a:spcBef>
                <a:spcPts val="0"/>
              </a:spcBef>
              <a:spcAft>
                <a:spcPts val="0"/>
              </a:spcAft>
              <a:buClr>
                <a:schemeClr val="dk1"/>
              </a:buClr>
              <a:buSzPts val="1100"/>
              <a:buFont typeface="Arial"/>
              <a:buNone/>
            </a:pPr>
            <a:r>
              <a:rPr lang="en-GB"/>
              <a:t>  - CDN (Content Distribution Network)</a:t>
            </a:r>
            <a:endParaRPr/>
          </a:p>
          <a:p>
            <a:pPr marL="0" lvl="0" indent="0" algn="l" rtl="0">
              <a:spcBef>
                <a:spcPts val="0"/>
              </a:spcBef>
              <a:spcAft>
                <a:spcPts val="0"/>
              </a:spcAft>
              <a:buClr>
                <a:schemeClr val="dk1"/>
              </a:buClr>
              <a:buSzPts val="1100"/>
              <a:buFont typeface="Arial"/>
              <a:buNone/>
            </a:pPr>
            <a:r>
              <a:rPr lang="en-GB"/>
              <a:t>* Warm: Somewhat popular, but still a lot of views in aggregate</a:t>
            </a:r>
            <a:endParaRPr/>
          </a:p>
          <a:p>
            <a:pPr marL="0" lvl="0" indent="0" algn="l" rtl="0">
              <a:spcBef>
                <a:spcPts val="0"/>
              </a:spcBef>
              <a:spcAft>
                <a:spcPts val="0"/>
              </a:spcAft>
              <a:buClr>
                <a:schemeClr val="dk1"/>
              </a:buClr>
              <a:buSzPts val="1100"/>
              <a:buFont typeface="Arial"/>
              <a:buNone/>
            </a:pPr>
            <a:r>
              <a:rPr lang="en-GB"/>
              <a:t>  - Haystack (Facebook has designed its own storage called Haystack)</a:t>
            </a:r>
            <a:endParaRPr/>
          </a:p>
          <a:p>
            <a:pPr marL="0" lvl="0" indent="0" algn="l" rtl="0">
              <a:spcBef>
                <a:spcPts val="0"/>
              </a:spcBef>
              <a:spcAft>
                <a:spcPts val="0"/>
              </a:spcAft>
              <a:buClr>
                <a:schemeClr val="dk1"/>
              </a:buClr>
              <a:buSzPts val="1100"/>
              <a:buFont typeface="Arial"/>
              <a:buNone/>
            </a:pPr>
            <a:r>
              <a:rPr lang="en-GB"/>
              <a:t>* Cold: Unpopular, occasional views</a:t>
            </a:r>
            <a:endParaRPr/>
          </a:p>
          <a:p>
            <a:pPr marL="0" lvl="0" indent="0" algn="l" rtl="0">
              <a:spcBef>
                <a:spcPts val="0"/>
              </a:spcBef>
              <a:spcAft>
                <a:spcPts val="0"/>
              </a:spcAft>
              <a:buNone/>
            </a:pPr>
            <a:r>
              <a:rPr lang="en-GB"/>
              <a:t>  - f4 (It is an “archival” storage designed by Facebook)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85fa94095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85fa94095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 Page 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What is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is a content delivery network;</a:t>
            </a:r>
            <a:endParaRPr/>
          </a:p>
          <a:p>
            <a:pPr marL="0" lvl="0" indent="0" algn="l" rtl="0">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marL="0" lvl="0" indent="0" algn="l" rtl="0">
              <a:spcBef>
                <a:spcPts val="0"/>
              </a:spcBef>
              <a:spcAft>
                <a:spcPts val="0"/>
              </a:spcAft>
              <a:buClr>
                <a:schemeClr val="dk1"/>
              </a:buClr>
              <a:buSzPts val="1100"/>
              <a:buFont typeface="Arial"/>
              <a:buNone/>
            </a:pPr>
            <a:r>
              <a:rPr lang="en-GB"/>
              <a:t>* A CDN is a cache, not a permanent store;</a:t>
            </a:r>
            <a:endParaRPr/>
          </a:p>
          <a:p>
            <a:pPr marL="0" lvl="0" indent="0" algn="l" rtl="0">
              <a:spcBef>
                <a:spcPts val="0"/>
              </a:spcBef>
              <a:spcAft>
                <a:spcPts val="0"/>
              </a:spcAft>
              <a:buClr>
                <a:schemeClr val="dk1"/>
              </a:buClr>
              <a:buSzPts val="1100"/>
              <a:buFont typeface="Arial"/>
              <a:buNone/>
            </a:pPr>
            <a:r>
              <a:rPr lang="en-GB"/>
              <a:t>* Content providers are CDN customers;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and cons of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Very good performance</a:t>
            </a:r>
            <a:endParaRPr/>
          </a:p>
          <a:p>
            <a:pPr marL="0" lvl="0" indent="0" algn="l" rtl="0">
              <a:spcBef>
                <a:spcPts val="0"/>
              </a:spcBef>
              <a:spcAft>
                <a:spcPts val="0"/>
              </a:spcAft>
              <a:buClr>
                <a:schemeClr val="dk1"/>
              </a:buClr>
              <a:buSzPts val="1100"/>
              <a:buFont typeface="Arial"/>
              <a:buNone/>
            </a:pPr>
            <a:r>
              <a:rPr lang="en-GB"/>
              <a:t>* Cons: no reliability guarantee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How does the CDN work?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marL="0" lvl="0" indent="0" algn="l" rtl="0">
              <a:spcBef>
                <a:spcPts val="0"/>
              </a:spcBef>
              <a:spcAft>
                <a:spcPts val="0"/>
              </a:spcAft>
              <a:buClr>
                <a:schemeClr val="dk1"/>
              </a:buClr>
              <a:buSzPts val="1100"/>
              <a:buFont typeface="Arial"/>
              <a:buNone/>
            </a:pPr>
            <a:r>
              <a:rPr lang="en-GB"/>
              <a:t>* CDN replicates customers’ content</a:t>
            </a:r>
            <a:endParaRPr/>
          </a:p>
          <a:p>
            <a:pPr marL="0" lvl="0" indent="0" algn="l" rtl="0">
              <a:spcBef>
                <a:spcPts val="0"/>
              </a:spcBef>
              <a:spcAft>
                <a:spcPts val="0"/>
              </a:spcAft>
              <a:buClr>
                <a:schemeClr val="dk1"/>
              </a:buClr>
              <a:buSzPts val="1100"/>
              <a:buFont typeface="Arial"/>
              <a:buNone/>
            </a:pPr>
            <a:r>
              <a:rPr lang="en-GB"/>
              <a:t>* When provider updates content, CDN updates servers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85fa94095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85fa94095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 Page 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What is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is a content delivery network;</a:t>
            </a:r>
            <a:endParaRPr/>
          </a:p>
          <a:p>
            <a:pPr marL="0" lvl="0" indent="0" algn="l" rtl="0">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marL="0" lvl="0" indent="0" algn="l" rtl="0">
              <a:spcBef>
                <a:spcPts val="0"/>
              </a:spcBef>
              <a:spcAft>
                <a:spcPts val="0"/>
              </a:spcAft>
              <a:buClr>
                <a:schemeClr val="dk1"/>
              </a:buClr>
              <a:buSzPts val="1100"/>
              <a:buFont typeface="Arial"/>
              <a:buNone/>
            </a:pPr>
            <a:r>
              <a:rPr lang="en-GB"/>
              <a:t>* A CDN is a cache, not a permanent store;</a:t>
            </a:r>
            <a:endParaRPr/>
          </a:p>
          <a:p>
            <a:pPr marL="0" lvl="0" indent="0" algn="l" rtl="0">
              <a:spcBef>
                <a:spcPts val="0"/>
              </a:spcBef>
              <a:spcAft>
                <a:spcPts val="0"/>
              </a:spcAft>
              <a:buClr>
                <a:schemeClr val="dk1"/>
              </a:buClr>
              <a:buSzPts val="1100"/>
              <a:buFont typeface="Arial"/>
              <a:buNone/>
            </a:pPr>
            <a:r>
              <a:rPr lang="en-GB"/>
              <a:t>* Content providers are CDN customers;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and cons of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Very good performance</a:t>
            </a:r>
            <a:endParaRPr/>
          </a:p>
          <a:p>
            <a:pPr marL="0" lvl="0" indent="0" algn="l" rtl="0">
              <a:spcBef>
                <a:spcPts val="0"/>
              </a:spcBef>
              <a:spcAft>
                <a:spcPts val="0"/>
              </a:spcAft>
              <a:buClr>
                <a:schemeClr val="dk1"/>
              </a:buClr>
              <a:buSzPts val="1100"/>
              <a:buFont typeface="Arial"/>
              <a:buNone/>
            </a:pPr>
            <a:r>
              <a:rPr lang="en-GB"/>
              <a:t>* Cons: no reliability guarantee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How does the CDN work?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marL="0" lvl="0" indent="0" algn="l" rtl="0">
              <a:spcBef>
                <a:spcPts val="0"/>
              </a:spcBef>
              <a:spcAft>
                <a:spcPts val="0"/>
              </a:spcAft>
              <a:buClr>
                <a:schemeClr val="dk1"/>
              </a:buClr>
              <a:buSzPts val="1100"/>
              <a:buFont typeface="Arial"/>
              <a:buNone/>
            </a:pPr>
            <a:r>
              <a:rPr lang="en-GB"/>
              <a:t>* CDN replicates customers’ content</a:t>
            </a:r>
            <a:endParaRPr/>
          </a:p>
          <a:p>
            <a:pPr marL="0" lvl="0" indent="0" algn="l" rtl="0">
              <a:spcBef>
                <a:spcPts val="0"/>
              </a:spcBef>
              <a:spcAft>
                <a:spcPts val="0"/>
              </a:spcAft>
              <a:buClr>
                <a:schemeClr val="dk1"/>
              </a:buClr>
              <a:buSzPts val="1100"/>
              <a:buFont typeface="Arial"/>
              <a:buNone/>
            </a:pPr>
            <a:r>
              <a:rPr lang="en-GB"/>
              <a:t>* When provider updates content, CDN updates servers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85fa94095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85fa94095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 Page 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What is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is a content delivery network;</a:t>
            </a:r>
            <a:endParaRPr/>
          </a:p>
          <a:p>
            <a:pPr marL="0" lvl="0" indent="0" algn="l" rtl="0">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marL="0" lvl="0" indent="0" algn="l" rtl="0">
              <a:spcBef>
                <a:spcPts val="0"/>
              </a:spcBef>
              <a:spcAft>
                <a:spcPts val="0"/>
              </a:spcAft>
              <a:buClr>
                <a:schemeClr val="dk1"/>
              </a:buClr>
              <a:buSzPts val="1100"/>
              <a:buFont typeface="Arial"/>
              <a:buNone/>
            </a:pPr>
            <a:r>
              <a:rPr lang="en-GB"/>
              <a:t>* A CDN is a cache, not a permanent store;</a:t>
            </a:r>
            <a:endParaRPr/>
          </a:p>
          <a:p>
            <a:pPr marL="0" lvl="0" indent="0" algn="l" rtl="0">
              <a:spcBef>
                <a:spcPts val="0"/>
              </a:spcBef>
              <a:spcAft>
                <a:spcPts val="0"/>
              </a:spcAft>
              <a:buClr>
                <a:schemeClr val="dk1"/>
              </a:buClr>
              <a:buSzPts val="1100"/>
              <a:buFont typeface="Arial"/>
              <a:buNone/>
            </a:pPr>
            <a:r>
              <a:rPr lang="en-GB"/>
              <a:t>* Content providers are CDN customers;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and cons of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Very good performance</a:t>
            </a:r>
            <a:endParaRPr/>
          </a:p>
          <a:p>
            <a:pPr marL="0" lvl="0" indent="0" algn="l" rtl="0">
              <a:spcBef>
                <a:spcPts val="0"/>
              </a:spcBef>
              <a:spcAft>
                <a:spcPts val="0"/>
              </a:spcAft>
              <a:buClr>
                <a:schemeClr val="dk1"/>
              </a:buClr>
              <a:buSzPts val="1100"/>
              <a:buFont typeface="Arial"/>
              <a:buNone/>
            </a:pPr>
            <a:r>
              <a:rPr lang="en-GB"/>
              <a:t>* Cons: no reliability guarantee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How does the CDN work?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marL="0" lvl="0" indent="0" algn="l" rtl="0">
              <a:spcBef>
                <a:spcPts val="0"/>
              </a:spcBef>
              <a:spcAft>
                <a:spcPts val="0"/>
              </a:spcAft>
              <a:buClr>
                <a:schemeClr val="dk1"/>
              </a:buClr>
              <a:buSzPts val="1100"/>
              <a:buFont typeface="Arial"/>
              <a:buNone/>
            </a:pPr>
            <a:r>
              <a:rPr lang="en-GB"/>
              <a:t>* CDN replicates customers’ content</a:t>
            </a:r>
            <a:endParaRPr/>
          </a:p>
          <a:p>
            <a:pPr marL="0" lvl="0" indent="0" algn="l" rtl="0">
              <a:spcBef>
                <a:spcPts val="0"/>
              </a:spcBef>
              <a:spcAft>
                <a:spcPts val="0"/>
              </a:spcAft>
              <a:buClr>
                <a:schemeClr val="dk1"/>
              </a:buClr>
              <a:buSzPts val="1100"/>
              <a:buFont typeface="Arial"/>
              <a:buNone/>
            </a:pPr>
            <a:r>
              <a:rPr lang="en-GB"/>
              <a:t>* When provider updates content, CDN updates servers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85fa94095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85fa94095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chemeClr val="dk1"/>
                </a:solidFill>
              </a:rPr>
              <a:t>## Page 5</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Content Storage</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Architecture </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Facebook, the online social network (OSN) system is relying on globally distributed datacenters which are highly dependent on centralized U.S data centers, in which scalability, availability, openness, reliability and security are the major System requirements. </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The architecture of the system ,the scheme here is 3 tier architecture or more (4 tier)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To served by the follwing steps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1. Dedicated webservers,</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These web serveres are highly connected in high available scheme to handle billions of requests and aggregate the logs coming from different webservers .</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2. Scribe–Hadoop Clusters</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Then they are redirected in uncompressed format to the Scribe–Hadoop Clusters</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3. Hive–Hadoop</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Then communicate the Hive –Hadoop servers cluster </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4. Mysql</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Federated Mysql is the data base engine which hold the data bases holding up the whole system.</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Distributed systems components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Systems design, big data processing and analysis and huge Storage that are reasons of these components that are Facebook relying on, </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Facebook is relying on Hadoop platform, which is well suited to deal with unstructured text,logs,and events steams , and structured data, as well as when a data discovery process is needed. it is built for the purpose of handling larger volumes of data, so preparing data and processing it should be cost prohibitive.</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Hadoop</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Two main components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1. Map–Reduce</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which dedicated for Computation.(M-R)</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2. Hadoop Distributed File System (HDFS)</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Deals with Storage.</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Master nodes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Hadoop consists of multiple master nodes to avoid single point of failure in any environment.</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The elements of master node</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1. Job Tracker</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Job tracker interacts with client applications. It is distributing Map and reducing tasks to particular nodes within a cluster.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2. Task tracker</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It is process receives the tasks from a job tracker in in the master node.</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3. Name node (NN)</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They are responsible for keeping track for each file in Hadoop Distribute File System HDFS ,a client application contact NN to locate file ,delete ,copy ,or add.</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4. Data Node (DN)</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They are responsible for storing in HDFS , they are keeping indexes for files stored in , they are interact between client applications and the NN .providing the clients with name of NN that are hold the required data.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5. Worker Nodes</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They are the servers who are responsible for processing tasks; each worker (slave) holds DN and a task tracker.</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Map Reduce (M-R)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Two major phases map &amp; reduce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Steps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1. Index any data comes from HDFS and being divided into blocks. </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2. Submit the M-R Job and its details to the Job tracker.</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3. Mapper process data blocks and generates a list of key value pairs. </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4. M-R merge list of key value pairs to generate final results.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HDFS</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Distributed file system that serve the Facebook is mainly Hadoop distributed file system (HDFS) </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&gt; ###### Advantage</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Run on low-cost hardware</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Highly fault-tolerance (as it supports block replication) </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Store very large data sets</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Reliability</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High bandwidth</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Ability to dynamically scale</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85fa94095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85fa94095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 Page 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What is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is a content delivery network;</a:t>
            </a:r>
            <a:endParaRPr/>
          </a:p>
          <a:p>
            <a:pPr marL="0" lvl="0" indent="0" algn="l" rtl="0">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marL="0" lvl="0" indent="0" algn="l" rtl="0">
              <a:spcBef>
                <a:spcPts val="0"/>
              </a:spcBef>
              <a:spcAft>
                <a:spcPts val="0"/>
              </a:spcAft>
              <a:buClr>
                <a:schemeClr val="dk1"/>
              </a:buClr>
              <a:buSzPts val="1100"/>
              <a:buFont typeface="Arial"/>
              <a:buNone/>
            </a:pPr>
            <a:r>
              <a:rPr lang="en-GB"/>
              <a:t>* A CDN is a cache, not a permanent store;</a:t>
            </a:r>
            <a:endParaRPr/>
          </a:p>
          <a:p>
            <a:pPr marL="0" lvl="0" indent="0" algn="l" rtl="0">
              <a:spcBef>
                <a:spcPts val="0"/>
              </a:spcBef>
              <a:spcAft>
                <a:spcPts val="0"/>
              </a:spcAft>
              <a:buClr>
                <a:schemeClr val="dk1"/>
              </a:buClr>
              <a:buSzPts val="1100"/>
              <a:buFont typeface="Arial"/>
              <a:buNone/>
            </a:pPr>
            <a:r>
              <a:rPr lang="en-GB"/>
              <a:t>* Content providers are CDN customers;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and cons of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Very good performance</a:t>
            </a:r>
            <a:endParaRPr/>
          </a:p>
          <a:p>
            <a:pPr marL="0" lvl="0" indent="0" algn="l" rtl="0">
              <a:spcBef>
                <a:spcPts val="0"/>
              </a:spcBef>
              <a:spcAft>
                <a:spcPts val="0"/>
              </a:spcAft>
              <a:buClr>
                <a:schemeClr val="dk1"/>
              </a:buClr>
              <a:buSzPts val="1100"/>
              <a:buFont typeface="Arial"/>
              <a:buNone/>
            </a:pPr>
            <a:r>
              <a:rPr lang="en-GB"/>
              <a:t>* Cons: no reliability guarantee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How does the CDN work?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marL="0" lvl="0" indent="0" algn="l" rtl="0">
              <a:spcBef>
                <a:spcPts val="0"/>
              </a:spcBef>
              <a:spcAft>
                <a:spcPts val="0"/>
              </a:spcAft>
              <a:buClr>
                <a:schemeClr val="dk1"/>
              </a:buClr>
              <a:buSzPts val="1100"/>
              <a:buFont typeface="Arial"/>
              <a:buNone/>
            </a:pPr>
            <a:r>
              <a:rPr lang="en-GB"/>
              <a:t>* CDN replicates customers’ content</a:t>
            </a:r>
            <a:endParaRPr/>
          </a:p>
          <a:p>
            <a:pPr marL="0" lvl="0" indent="0" algn="l" rtl="0">
              <a:spcBef>
                <a:spcPts val="0"/>
              </a:spcBef>
              <a:spcAft>
                <a:spcPts val="0"/>
              </a:spcAft>
              <a:buClr>
                <a:schemeClr val="dk1"/>
              </a:buClr>
              <a:buSzPts val="1100"/>
              <a:buFont typeface="Arial"/>
              <a:buNone/>
            </a:pPr>
            <a:r>
              <a:rPr lang="en-GB"/>
              <a:t>* When provider updates content, CDN updates servers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85fa94095_4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85fa94095_4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 Page 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What is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is a content delivery network;</a:t>
            </a:r>
            <a:endParaRPr/>
          </a:p>
          <a:p>
            <a:pPr marL="0" lvl="0" indent="0" algn="l" rtl="0">
              <a:spcBef>
                <a:spcPts val="0"/>
              </a:spcBef>
              <a:spcAft>
                <a:spcPts val="0"/>
              </a:spcAft>
              <a:buClr>
                <a:schemeClr val="dk1"/>
              </a:buClr>
              <a:buSzPts val="1100"/>
              <a:buFont typeface="Arial"/>
              <a:buNone/>
            </a:pPr>
            <a:r>
              <a:rPr lang="en-GB"/>
              <a:t>&gt; - A CDN is a network of servers that distributes content from an “origin” server throughout the world by caching content close to where each end user is accessing the internet via a web-enabled device. </a:t>
            </a:r>
            <a:endParaRPr/>
          </a:p>
          <a:p>
            <a:pPr marL="0" lvl="0" indent="0" algn="l" rtl="0">
              <a:spcBef>
                <a:spcPts val="0"/>
              </a:spcBef>
              <a:spcAft>
                <a:spcPts val="0"/>
              </a:spcAft>
              <a:buClr>
                <a:schemeClr val="dk1"/>
              </a:buClr>
              <a:buSzPts val="1100"/>
              <a:buFont typeface="Arial"/>
              <a:buNone/>
            </a:pPr>
            <a:r>
              <a:rPr lang="en-GB"/>
              <a:t>* A CDN is a cache, not a permanent store;</a:t>
            </a:r>
            <a:endParaRPr/>
          </a:p>
          <a:p>
            <a:pPr marL="0" lvl="0" indent="0" algn="l" rtl="0">
              <a:spcBef>
                <a:spcPts val="0"/>
              </a:spcBef>
              <a:spcAft>
                <a:spcPts val="0"/>
              </a:spcAft>
              <a:buClr>
                <a:schemeClr val="dk1"/>
              </a:buClr>
              <a:buSzPts val="1100"/>
              <a:buFont typeface="Arial"/>
              <a:buNone/>
            </a:pPr>
            <a:r>
              <a:rPr lang="en-GB"/>
              <a:t>* Content providers are CDN customers;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and cons of CDN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Pros: Very good performance</a:t>
            </a:r>
            <a:endParaRPr/>
          </a:p>
          <a:p>
            <a:pPr marL="0" lvl="0" indent="0" algn="l" rtl="0">
              <a:spcBef>
                <a:spcPts val="0"/>
              </a:spcBef>
              <a:spcAft>
                <a:spcPts val="0"/>
              </a:spcAft>
              <a:buClr>
                <a:schemeClr val="dk1"/>
              </a:buClr>
              <a:buSzPts val="1100"/>
              <a:buFont typeface="Arial"/>
              <a:buNone/>
            </a:pPr>
            <a:r>
              <a:rPr lang="en-GB"/>
              <a:t>* Cons: no reliability guarantee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How does the CDN work?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 CDN company (e.g., Akamai) installs thousands of servers throughout Internet (In large datacenters close to users)</a:t>
            </a:r>
            <a:endParaRPr/>
          </a:p>
          <a:p>
            <a:pPr marL="0" lvl="0" indent="0" algn="l" rtl="0">
              <a:spcBef>
                <a:spcPts val="0"/>
              </a:spcBef>
              <a:spcAft>
                <a:spcPts val="0"/>
              </a:spcAft>
              <a:buClr>
                <a:schemeClr val="dk1"/>
              </a:buClr>
              <a:buSzPts val="1100"/>
              <a:buFont typeface="Arial"/>
              <a:buNone/>
            </a:pPr>
            <a:r>
              <a:rPr lang="en-GB"/>
              <a:t>* CDN replicates customers’ content</a:t>
            </a:r>
            <a:endParaRPr/>
          </a:p>
          <a:p>
            <a:pPr marL="0" lvl="0" indent="0" algn="l" rtl="0">
              <a:spcBef>
                <a:spcPts val="0"/>
              </a:spcBef>
              <a:spcAft>
                <a:spcPts val="0"/>
              </a:spcAft>
              <a:buClr>
                <a:schemeClr val="dk1"/>
              </a:buClr>
              <a:buSzPts val="1100"/>
              <a:buFont typeface="Arial"/>
              <a:buNone/>
            </a:pPr>
            <a:r>
              <a:rPr lang="en-GB"/>
              <a:t>* When provider updates content, CDN updates servers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&gt; The content they request is first stored on the origin server and is then replicated and stored elsewhere as needed. By caching content physically close to where a user is and reducing the distance it has to travel, latency is reduced. This process also decreases stress on origin servers by distributing the load geographically across multiple servers.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Montserrat"/>
              <a:buNone/>
              <a:defRPr sz="3000" b="1">
                <a:solidFill>
                  <a:schemeClr val="dk2"/>
                </a:solidFill>
                <a:latin typeface="Montserrat"/>
                <a:ea typeface="Montserrat"/>
                <a:cs typeface="Montserrat"/>
                <a:sym typeface="Montserrat"/>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Montserrat"/>
              <a:buChar char="●"/>
              <a:defRPr sz="1800">
                <a:solidFill>
                  <a:schemeClr val="lt2"/>
                </a:solidFill>
                <a:latin typeface="Montserrat"/>
                <a:ea typeface="Montserrat"/>
                <a:cs typeface="Montserrat"/>
                <a:sym typeface="Montserrat"/>
              </a:defRPr>
            </a:lvl1pPr>
            <a:lvl2pPr marL="914400" lvl="1" indent="-3175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body" idx="4294967295"/>
          </p:nvPr>
        </p:nvSpPr>
        <p:spPr>
          <a:xfrm>
            <a:off x="3798050" y="357626"/>
            <a:ext cx="5090400" cy="35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330200" algn="l" rtl="0">
              <a:spcBef>
                <a:spcPts val="1200"/>
              </a:spcBef>
              <a:spcAft>
                <a:spcPts val="0"/>
              </a:spcAft>
              <a:buClr>
                <a:schemeClr val="dk2"/>
              </a:buClr>
              <a:buSzPts val="1600"/>
              <a:buChar char="●"/>
            </a:pPr>
            <a:r>
              <a:rPr lang="en-GB" sz="1600" b="1">
                <a:solidFill>
                  <a:schemeClr val="dk2"/>
                </a:solidFill>
              </a:rPr>
              <a:t>Hot: Popular, a lot of views (approx. 90% of views)</a:t>
            </a:r>
            <a:endParaRPr sz="1600" b="1">
              <a:solidFill>
                <a:schemeClr val="dk2"/>
              </a:solidFill>
            </a:endParaRPr>
          </a:p>
          <a:p>
            <a:pPr marL="457200" lvl="0" indent="0" algn="l" rtl="0">
              <a:spcBef>
                <a:spcPts val="1200"/>
              </a:spcBef>
              <a:spcAft>
                <a:spcPts val="0"/>
              </a:spcAft>
              <a:buNone/>
            </a:pPr>
            <a:r>
              <a:rPr lang="en-GB" sz="1200"/>
              <a:t>CDN (Content Distribution Network)</a:t>
            </a:r>
            <a:endParaRPr sz="1200"/>
          </a:p>
          <a:p>
            <a:pPr marL="457200" lvl="0" indent="-330200" algn="l" rtl="0">
              <a:spcBef>
                <a:spcPts val="1200"/>
              </a:spcBef>
              <a:spcAft>
                <a:spcPts val="0"/>
              </a:spcAft>
              <a:buClr>
                <a:schemeClr val="dk2"/>
              </a:buClr>
              <a:buSzPts val="1600"/>
              <a:buChar char="●"/>
            </a:pPr>
            <a:r>
              <a:rPr lang="en-GB" sz="1600" b="1">
                <a:solidFill>
                  <a:schemeClr val="dk2"/>
                </a:solidFill>
              </a:rPr>
              <a:t>Warm: Somewhat popular, but still a lot of views in aggregate</a:t>
            </a:r>
            <a:endParaRPr sz="1200"/>
          </a:p>
          <a:p>
            <a:pPr marL="457200" lvl="0" indent="0" algn="l" rtl="0">
              <a:spcBef>
                <a:spcPts val="1200"/>
              </a:spcBef>
              <a:spcAft>
                <a:spcPts val="0"/>
              </a:spcAft>
              <a:buNone/>
            </a:pPr>
            <a:r>
              <a:rPr lang="en-GB" sz="1200"/>
              <a:t>Haystack (Facebook has designed its own storage called Haystack)</a:t>
            </a:r>
            <a:endParaRPr sz="1200"/>
          </a:p>
          <a:p>
            <a:pPr marL="457200" lvl="0" indent="-330200" algn="l" rtl="0">
              <a:spcBef>
                <a:spcPts val="1200"/>
              </a:spcBef>
              <a:spcAft>
                <a:spcPts val="0"/>
              </a:spcAft>
              <a:buClr>
                <a:schemeClr val="dk2"/>
              </a:buClr>
              <a:buSzPts val="1600"/>
              <a:buChar char="●"/>
            </a:pPr>
            <a:r>
              <a:rPr lang="en-GB" sz="1600" b="1">
                <a:solidFill>
                  <a:schemeClr val="dk2"/>
                </a:solidFill>
              </a:rPr>
              <a:t>Cold: Unpopular, occasional views</a:t>
            </a:r>
            <a:endParaRPr sz="1200"/>
          </a:p>
          <a:p>
            <a:pPr marL="457200" lvl="0" indent="0" algn="l" rtl="0">
              <a:spcBef>
                <a:spcPts val="1200"/>
              </a:spcBef>
              <a:spcAft>
                <a:spcPts val="1200"/>
              </a:spcAft>
              <a:buNone/>
            </a:pPr>
            <a:r>
              <a:rPr lang="en-GB" sz="1200"/>
              <a:t>f4 (It is an “archival” storage designed by Facebook)</a:t>
            </a:r>
            <a:endParaRPr sz="1200"/>
          </a:p>
        </p:txBody>
      </p:sp>
      <p:sp>
        <p:nvSpPr>
          <p:cNvPr id="103" name="Google Shape;103;p20"/>
          <p:cNvSpPr txBox="1"/>
          <p:nvPr/>
        </p:nvSpPr>
        <p:spPr>
          <a:xfrm>
            <a:off x="441075" y="2167351"/>
            <a:ext cx="2960400" cy="166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a:solidFill>
                  <a:schemeClr val="lt2"/>
                </a:solidFill>
                <a:latin typeface="Montserrat"/>
                <a:ea typeface="Montserrat"/>
                <a:cs typeface="Montserrat"/>
                <a:sym typeface="Montserrat"/>
              </a:rPr>
              <a:t>Facebook classifies photos into three categories, 'hot', 'warm' and 'cold' photos, and uses different mechanisms to process these images:</a:t>
            </a:r>
            <a:endParaRPr sz="1600">
              <a:latin typeface="Montserrat"/>
              <a:ea typeface="Montserrat"/>
              <a:cs typeface="Montserrat"/>
              <a:sym typeface="Montserrat"/>
            </a:endParaRPr>
          </a:p>
        </p:txBody>
      </p:sp>
      <p:sp>
        <p:nvSpPr>
          <p:cNvPr id="104" name="Google Shape;104;p20"/>
          <p:cNvSpPr/>
          <p:nvPr/>
        </p:nvSpPr>
        <p:spPr>
          <a:xfrm>
            <a:off x="601525" y="-739800"/>
            <a:ext cx="2647800" cy="25338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3000" b="1">
                <a:solidFill>
                  <a:schemeClr val="lt1"/>
                </a:solidFill>
                <a:latin typeface="Montserrat"/>
                <a:ea typeface="Montserrat"/>
                <a:cs typeface="Montserrat"/>
                <a:sym typeface="Montserrat"/>
              </a:rPr>
              <a:t>Photo Storage</a:t>
            </a:r>
            <a:endParaRPr sz="3000" b="1">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p:nvPr/>
        </p:nvSpPr>
        <p:spPr>
          <a:xfrm>
            <a:off x="228050" y="1422425"/>
            <a:ext cx="4572000" cy="1293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Montserrat"/>
              <a:buChar char="●"/>
            </a:pPr>
            <a:r>
              <a:rPr lang="en-GB" sz="1600" b="1">
                <a:solidFill>
                  <a:schemeClr val="dk1"/>
                </a:solidFill>
                <a:latin typeface="Montserrat"/>
                <a:ea typeface="Montserrat"/>
                <a:cs typeface="Montserrat"/>
                <a:sym typeface="Montserrat"/>
              </a:rPr>
              <a:t>What is CDN</a:t>
            </a:r>
            <a:endParaRPr/>
          </a:p>
          <a:p>
            <a:pPr marL="0" lvl="0" indent="0" algn="l" rtl="0">
              <a:spcBef>
                <a:spcPts val="0"/>
              </a:spcBef>
              <a:spcAft>
                <a:spcPts val="0"/>
              </a:spcAft>
              <a:buNone/>
            </a:pPr>
            <a:endParaRPr/>
          </a:p>
          <a:p>
            <a:pPr marL="914400" lvl="0" indent="-317500" algn="l" rtl="0">
              <a:spcBef>
                <a:spcPts val="0"/>
              </a:spcBef>
              <a:spcAft>
                <a:spcPts val="0"/>
              </a:spcAft>
              <a:buSzPts val="1400"/>
              <a:buAutoNum type="arabicPeriod"/>
            </a:pPr>
            <a:r>
              <a:rPr lang="en-GB"/>
              <a:t>CDN is a content delivery network;</a:t>
            </a:r>
            <a:endParaRPr/>
          </a:p>
          <a:p>
            <a:pPr marL="914400" lvl="0" indent="-317500" algn="l" rtl="0">
              <a:spcBef>
                <a:spcPts val="0"/>
              </a:spcBef>
              <a:spcAft>
                <a:spcPts val="0"/>
              </a:spcAft>
              <a:buSzPts val="1400"/>
              <a:buAutoNum type="arabicPeriod"/>
            </a:pPr>
            <a:r>
              <a:rPr lang="en-GB"/>
              <a:t>A CDN is a cache, not a permanent store;</a:t>
            </a:r>
            <a:endParaRPr/>
          </a:p>
          <a:p>
            <a:pPr marL="914400" lvl="0" indent="-317500" algn="l" rtl="0">
              <a:spcBef>
                <a:spcPts val="0"/>
              </a:spcBef>
              <a:spcAft>
                <a:spcPts val="0"/>
              </a:spcAft>
              <a:buSzPts val="1400"/>
              <a:buAutoNum type="arabicPeriod"/>
            </a:pPr>
            <a:r>
              <a:rPr lang="en-GB"/>
              <a:t>Content providers are CDN customers;</a:t>
            </a:r>
            <a:endParaRPr/>
          </a:p>
        </p:txBody>
      </p:sp>
      <p:sp>
        <p:nvSpPr>
          <p:cNvPr id="110" name="Google Shape;110;p21"/>
          <p:cNvSpPr txBox="1">
            <a:spLocks noGrp="1"/>
          </p:cNvSpPr>
          <p:nvPr>
            <p:ph type="title" idx="4294967295"/>
          </p:nvPr>
        </p:nvSpPr>
        <p:spPr>
          <a:xfrm>
            <a:off x="228050" y="202700"/>
            <a:ext cx="2808000" cy="7557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GB" sz="2200">
                <a:solidFill>
                  <a:schemeClr val="lt1"/>
                </a:solidFill>
              </a:rPr>
              <a:t>CDN</a:t>
            </a:r>
            <a:endParaRPr sz="2200">
              <a:solidFill>
                <a:schemeClr val="lt1"/>
              </a:solidFill>
            </a:endParaRPr>
          </a:p>
        </p:txBody>
      </p:sp>
      <p:sp>
        <p:nvSpPr>
          <p:cNvPr id="111" name="Google Shape;111;p21"/>
          <p:cNvSpPr txBox="1"/>
          <p:nvPr/>
        </p:nvSpPr>
        <p:spPr>
          <a:xfrm>
            <a:off x="278350" y="3014575"/>
            <a:ext cx="7942200" cy="1508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Montserrat"/>
              <a:buChar char="●"/>
            </a:pPr>
            <a:r>
              <a:rPr lang="en-GB" sz="1600" b="1">
                <a:solidFill>
                  <a:schemeClr val="dk1"/>
                </a:solidFill>
                <a:latin typeface="Montserrat"/>
                <a:ea typeface="Montserrat"/>
                <a:cs typeface="Montserrat"/>
                <a:sym typeface="Montserrat"/>
              </a:rPr>
              <a:t>How does the CDN work?</a:t>
            </a:r>
            <a:endParaRPr>
              <a:solidFill>
                <a:schemeClr val="dk2"/>
              </a:solidFill>
            </a:endParaRPr>
          </a:p>
          <a:p>
            <a:pPr marL="0" lvl="0" indent="0" algn="l" rtl="0">
              <a:spcBef>
                <a:spcPts val="0"/>
              </a:spcBef>
              <a:spcAft>
                <a:spcPts val="0"/>
              </a:spcAft>
              <a:buNone/>
            </a:pPr>
            <a:endParaRPr>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CDN company (e.g., Akamai) installs thousands of servers throughout Internet (In large datacenters close to users)</a:t>
            </a:r>
            <a:endParaRPr>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CDN replicates customers’ content</a:t>
            </a:r>
            <a:endParaRPr>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When provider updates content, CDN updates servers</a:t>
            </a:r>
            <a:endParaRPr/>
          </a:p>
        </p:txBody>
      </p:sp>
      <p:sp>
        <p:nvSpPr>
          <p:cNvPr id="112" name="Google Shape;112;p21"/>
          <p:cNvSpPr txBox="1"/>
          <p:nvPr/>
        </p:nvSpPr>
        <p:spPr>
          <a:xfrm>
            <a:off x="5220625" y="1422425"/>
            <a:ext cx="3000000" cy="1508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Montserrat"/>
              <a:buChar char="●"/>
            </a:pPr>
            <a:r>
              <a:rPr lang="en-GB" sz="1600" b="1">
                <a:solidFill>
                  <a:schemeClr val="dk1"/>
                </a:solidFill>
                <a:latin typeface="Montserrat"/>
                <a:ea typeface="Montserrat"/>
                <a:cs typeface="Montserrat"/>
                <a:sym typeface="Montserrat"/>
              </a:rPr>
              <a:t>Pros and cons of CDN</a:t>
            </a:r>
            <a:endParaRPr>
              <a:solidFill>
                <a:schemeClr val="dk2"/>
              </a:solidFill>
            </a:endParaRPr>
          </a:p>
          <a:p>
            <a:pPr marL="0" lvl="0" indent="0" algn="l" rtl="0">
              <a:spcBef>
                <a:spcPts val="0"/>
              </a:spcBef>
              <a:spcAft>
                <a:spcPts val="0"/>
              </a:spcAft>
              <a:buNone/>
            </a:pPr>
            <a:endParaRPr>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Pros: Very good performance</a:t>
            </a:r>
            <a:endParaRPr>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Cons: no reliability guarantee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p:nvPr/>
        </p:nvSpPr>
        <p:spPr>
          <a:xfrm>
            <a:off x="228050" y="1422425"/>
            <a:ext cx="4572000" cy="911100"/>
          </a:xfrm>
          <a:prstGeom prst="rect">
            <a:avLst/>
          </a:prstGeom>
          <a:noFill/>
          <a:ln>
            <a:noFill/>
          </a:ln>
        </p:spPr>
        <p:txBody>
          <a:bodyPr spcFirstLastPara="1" wrap="square" lIns="91425" tIns="91425" rIns="91425" bIns="91425" anchor="t" anchorCtr="0">
            <a:spAutoFit/>
          </a:bodyPr>
          <a:lstStyle/>
          <a:p>
            <a:pPr marL="457200" lvl="0" indent="-330200" algn="l" rtl="0">
              <a:lnSpc>
                <a:spcPct val="120000"/>
              </a:lnSpc>
              <a:spcBef>
                <a:spcPts val="0"/>
              </a:spcBef>
              <a:spcAft>
                <a:spcPts val="0"/>
              </a:spcAft>
              <a:buClr>
                <a:schemeClr val="dk1"/>
              </a:buClr>
              <a:buSzPts val="1600"/>
              <a:buFont typeface="Montserrat"/>
              <a:buChar char="●"/>
            </a:pPr>
            <a:r>
              <a:rPr lang="en-GB" sz="1600" b="1">
                <a:solidFill>
                  <a:schemeClr val="dk1"/>
                </a:solidFill>
              </a:rPr>
              <a:t>What is Haystack</a:t>
            </a:r>
            <a:endParaRPr sz="1600" b="1">
              <a:solidFill>
                <a:schemeClr val="dk1"/>
              </a:solidFill>
            </a:endParaRPr>
          </a:p>
          <a:p>
            <a:pPr marL="914400" lvl="1" indent="-317500" algn="l" rtl="0">
              <a:spcBef>
                <a:spcPts val="0"/>
              </a:spcBef>
              <a:spcAft>
                <a:spcPts val="0"/>
              </a:spcAft>
              <a:buClr>
                <a:schemeClr val="lt2"/>
              </a:buClr>
              <a:buSzPts val="1400"/>
              <a:buChar char="○"/>
            </a:pPr>
            <a:r>
              <a:rPr lang="en-GB">
                <a:solidFill>
                  <a:schemeClr val="lt2"/>
                </a:solidFill>
              </a:rPr>
              <a:t>Designed for performance and reliability</a:t>
            </a:r>
            <a:endParaRPr>
              <a:solidFill>
                <a:schemeClr val="lt2"/>
              </a:solidFill>
            </a:endParaRPr>
          </a:p>
          <a:p>
            <a:pPr marL="914400" lvl="1" indent="-317500" algn="l" rtl="0">
              <a:spcBef>
                <a:spcPts val="0"/>
              </a:spcBef>
              <a:spcAft>
                <a:spcPts val="0"/>
              </a:spcAft>
              <a:buClr>
                <a:schemeClr val="lt2"/>
              </a:buClr>
              <a:buSzPts val="1400"/>
              <a:buChar char="○"/>
            </a:pPr>
            <a:r>
              <a:rPr lang="en-GB">
                <a:solidFill>
                  <a:schemeClr val="lt2"/>
                </a:solidFill>
              </a:rPr>
              <a:t>"Default" photo storage</a:t>
            </a:r>
            <a:endParaRPr sz="1600" b="1">
              <a:solidFill>
                <a:schemeClr val="lt2"/>
              </a:solidFill>
            </a:endParaRPr>
          </a:p>
        </p:txBody>
      </p:sp>
      <p:sp>
        <p:nvSpPr>
          <p:cNvPr id="118" name="Google Shape;118;p22"/>
          <p:cNvSpPr txBox="1">
            <a:spLocks noGrp="1"/>
          </p:cNvSpPr>
          <p:nvPr>
            <p:ph type="title" idx="4294967295"/>
          </p:nvPr>
        </p:nvSpPr>
        <p:spPr>
          <a:xfrm>
            <a:off x="228050" y="202700"/>
            <a:ext cx="2808000" cy="7557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GB" sz="2200">
                <a:solidFill>
                  <a:schemeClr val="lt1"/>
                </a:solidFill>
              </a:rPr>
              <a:t>Haystack</a:t>
            </a:r>
            <a:endParaRPr sz="2200">
              <a:solidFill>
                <a:schemeClr val="lt1"/>
              </a:solidFill>
            </a:endParaRPr>
          </a:p>
        </p:txBody>
      </p:sp>
      <p:sp>
        <p:nvSpPr>
          <p:cNvPr id="119" name="Google Shape;119;p22"/>
          <p:cNvSpPr txBox="1"/>
          <p:nvPr/>
        </p:nvSpPr>
        <p:spPr>
          <a:xfrm>
            <a:off x="220800" y="3005800"/>
            <a:ext cx="4572000" cy="1077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Montserrat"/>
              <a:buChar char="●"/>
            </a:pPr>
            <a:r>
              <a:rPr lang="en-GB" sz="1600" b="1">
                <a:solidFill>
                  <a:schemeClr val="dk1"/>
                </a:solidFill>
              </a:rPr>
              <a:t>Pros and cons of Haystack</a:t>
            </a:r>
            <a:endParaRPr sz="1600" b="1">
              <a:solidFill>
                <a:schemeClr val="dk1"/>
              </a:solidFill>
            </a:endParaRPr>
          </a:p>
          <a:p>
            <a:pPr marL="914400" lvl="1" indent="-317500" algn="l" rtl="0">
              <a:spcBef>
                <a:spcPts val="0"/>
              </a:spcBef>
              <a:spcAft>
                <a:spcPts val="0"/>
              </a:spcAft>
              <a:buClr>
                <a:schemeClr val="lt2"/>
              </a:buClr>
              <a:buSzPts val="1400"/>
              <a:buChar char="○"/>
            </a:pPr>
            <a:r>
              <a:rPr lang="en-GB">
                <a:solidFill>
                  <a:schemeClr val="lt2"/>
                </a:solidFill>
              </a:rPr>
              <a:t>Pros: Good throughput and reliability;</a:t>
            </a:r>
            <a:endParaRPr>
              <a:solidFill>
                <a:schemeClr val="lt2"/>
              </a:solidFill>
            </a:endParaRPr>
          </a:p>
          <a:p>
            <a:pPr marL="914400" lvl="1" indent="-317500" algn="l" rtl="0">
              <a:spcBef>
                <a:spcPts val="0"/>
              </a:spcBef>
              <a:spcAft>
                <a:spcPts val="0"/>
              </a:spcAft>
              <a:buClr>
                <a:schemeClr val="lt2"/>
              </a:buClr>
              <a:buSzPts val="1400"/>
              <a:buChar char="○"/>
            </a:pPr>
            <a:r>
              <a:rPr lang="en-GB">
                <a:solidFill>
                  <a:schemeClr val="lt2"/>
                </a:solidFill>
              </a:rPr>
              <a:t>Cons: Somewhat inefficient use of storage space (mainly due to replication).</a:t>
            </a:r>
            <a:endParaRPr sz="1600" b="1">
              <a:solidFill>
                <a:schemeClr val="lt2"/>
              </a:solidFill>
            </a:endParaRPr>
          </a:p>
        </p:txBody>
      </p:sp>
      <p:sp>
        <p:nvSpPr>
          <p:cNvPr id="120" name="Google Shape;120;p22"/>
          <p:cNvSpPr txBox="1"/>
          <p:nvPr/>
        </p:nvSpPr>
        <p:spPr>
          <a:xfrm>
            <a:off x="4724400" y="1422425"/>
            <a:ext cx="4788000" cy="861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Montserrat"/>
              <a:buChar char="●"/>
            </a:pPr>
            <a:r>
              <a:rPr lang="en-GB" sz="1600" b="1">
                <a:solidFill>
                  <a:schemeClr val="dk1"/>
                </a:solidFill>
              </a:rPr>
              <a:t>Haystack Directory</a:t>
            </a:r>
            <a:endParaRPr sz="1600" b="1">
              <a:solidFill>
                <a:schemeClr val="dk1"/>
              </a:solidFill>
            </a:endParaRPr>
          </a:p>
          <a:p>
            <a:pPr marL="914400" lvl="1" indent="-317500" algn="l" rtl="0">
              <a:spcBef>
                <a:spcPts val="0"/>
              </a:spcBef>
              <a:spcAft>
                <a:spcPts val="0"/>
              </a:spcAft>
              <a:buClr>
                <a:schemeClr val="lt2"/>
              </a:buClr>
              <a:buSzPts val="1400"/>
              <a:buChar char="○"/>
            </a:pPr>
            <a:r>
              <a:rPr lang="en-GB">
                <a:solidFill>
                  <a:schemeClr val="lt2"/>
                </a:solidFill>
              </a:rPr>
              <a:t>Helps the URL construction for an image</a:t>
            </a:r>
            <a:endParaRPr>
              <a:solidFill>
                <a:schemeClr val="lt2"/>
              </a:solidFill>
            </a:endParaRPr>
          </a:p>
          <a:p>
            <a:pPr marL="914400" lvl="1" indent="-317500" algn="l" rtl="0">
              <a:spcBef>
                <a:spcPts val="0"/>
              </a:spcBef>
              <a:spcAft>
                <a:spcPts val="0"/>
              </a:spcAft>
              <a:buClr>
                <a:schemeClr val="lt2"/>
              </a:buClr>
              <a:buSzPts val="1400"/>
              <a:buChar char="○"/>
            </a:pPr>
            <a:r>
              <a:rPr lang="en-GB">
                <a:solidFill>
                  <a:schemeClr val="lt2"/>
                </a:solidFill>
              </a:rPr>
              <a:t>Logical &amp; physical volumes</a:t>
            </a:r>
            <a:endParaRPr sz="1600" b="1">
              <a:solidFill>
                <a:schemeClr val="lt2"/>
              </a:solidFill>
            </a:endParaRPr>
          </a:p>
        </p:txBody>
      </p:sp>
      <p:sp>
        <p:nvSpPr>
          <p:cNvPr id="121" name="Google Shape;121;p22"/>
          <p:cNvSpPr txBox="1"/>
          <p:nvPr/>
        </p:nvSpPr>
        <p:spPr>
          <a:xfrm>
            <a:off x="4724400" y="3005800"/>
            <a:ext cx="3308100" cy="646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Montserrat"/>
              <a:buChar char="●"/>
            </a:pPr>
            <a:r>
              <a:rPr lang="en-GB" sz="1600" b="1">
                <a:solidFill>
                  <a:schemeClr val="dk1"/>
                </a:solidFill>
              </a:rPr>
              <a:t>Haystack Cache &amp; Store</a:t>
            </a:r>
            <a:endParaRPr sz="1600" b="1">
              <a:solidFill>
                <a:schemeClr val="dk1"/>
              </a:solidFill>
            </a:endParaRPr>
          </a:p>
          <a:p>
            <a:pPr marL="914400" lvl="1" indent="-317500" algn="l" rtl="0">
              <a:spcBef>
                <a:spcPts val="0"/>
              </a:spcBef>
              <a:spcAft>
                <a:spcPts val="0"/>
              </a:spcAft>
              <a:buClr>
                <a:schemeClr val="lt2"/>
              </a:buClr>
              <a:buSzPts val="1400"/>
              <a:buChar char="○"/>
            </a:pPr>
            <a:r>
              <a:rPr lang="en-GB">
                <a:solidFill>
                  <a:schemeClr val="lt2"/>
                </a:solidFill>
              </a:rPr>
              <a:t>Haystack cache</a:t>
            </a:r>
            <a:endParaRPr sz="1600" b="1">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p:nvPr/>
        </p:nvSpPr>
        <p:spPr>
          <a:xfrm>
            <a:off x="228050" y="1422425"/>
            <a:ext cx="4572000" cy="954300"/>
          </a:xfrm>
          <a:prstGeom prst="rect">
            <a:avLst/>
          </a:prstGeom>
          <a:noFill/>
          <a:ln>
            <a:noFill/>
          </a:ln>
        </p:spPr>
        <p:txBody>
          <a:bodyPr spcFirstLastPara="1" wrap="square" lIns="91425" tIns="91425" rIns="91425" bIns="91425" anchor="t" anchorCtr="0">
            <a:spAutoFit/>
          </a:bodyPr>
          <a:lstStyle/>
          <a:p>
            <a:pPr marL="457200" lvl="0" indent="-330200" algn="l" rtl="0">
              <a:lnSpc>
                <a:spcPct val="120000"/>
              </a:lnSpc>
              <a:spcBef>
                <a:spcPts val="0"/>
              </a:spcBef>
              <a:spcAft>
                <a:spcPts val="0"/>
              </a:spcAft>
              <a:buClr>
                <a:schemeClr val="dk1"/>
              </a:buClr>
              <a:buSzPts val="1600"/>
              <a:buFont typeface="Montserrat"/>
              <a:buChar char="●"/>
            </a:pPr>
            <a:r>
              <a:rPr lang="en-GB" sz="1600" b="1">
                <a:solidFill>
                  <a:schemeClr val="dk1"/>
                </a:solidFill>
              </a:rPr>
              <a:t>f4’s Replication</a:t>
            </a:r>
            <a:endParaRPr sz="1600" b="1">
              <a:solidFill>
                <a:schemeClr val="dk1"/>
              </a:solidFill>
            </a:endParaRPr>
          </a:p>
          <a:p>
            <a:pPr marL="914400" lvl="1" indent="-317500" algn="l" rtl="0">
              <a:lnSpc>
                <a:spcPct val="120000"/>
              </a:lnSpc>
              <a:spcBef>
                <a:spcPts val="0"/>
              </a:spcBef>
              <a:spcAft>
                <a:spcPts val="0"/>
              </a:spcAft>
              <a:buClr>
                <a:schemeClr val="lt2"/>
              </a:buClr>
              <a:buSzPts val="1400"/>
              <a:buChar char="○"/>
            </a:pPr>
            <a:r>
              <a:rPr lang="en-GB">
                <a:solidFill>
                  <a:schemeClr val="lt2"/>
                </a:solidFill>
              </a:rPr>
              <a:t>(n, k) Reed-Solomon code</a:t>
            </a:r>
            <a:endParaRPr>
              <a:solidFill>
                <a:schemeClr val="lt2"/>
              </a:solidFill>
            </a:endParaRPr>
          </a:p>
          <a:p>
            <a:pPr marL="914400" lvl="1" indent="-317500" algn="l" rtl="0">
              <a:lnSpc>
                <a:spcPct val="120000"/>
              </a:lnSpc>
              <a:spcBef>
                <a:spcPts val="0"/>
              </a:spcBef>
              <a:spcAft>
                <a:spcPts val="0"/>
              </a:spcAft>
              <a:buClr>
                <a:schemeClr val="lt2"/>
              </a:buClr>
              <a:buSzPts val="1400"/>
              <a:buChar char="○"/>
            </a:pPr>
            <a:r>
              <a:rPr lang="en-GB">
                <a:solidFill>
                  <a:schemeClr val="lt2"/>
                </a:solidFill>
              </a:rPr>
              <a:t>Parity example: XOR</a:t>
            </a:r>
            <a:endParaRPr>
              <a:solidFill>
                <a:schemeClr val="lt2"/>
              </a:solidFill>
            </a:endParaRPr>
          </a:p>
        </p:txBody>
      </p:sp>
      <p:sp>
        <p:nvSpPr>
          <p:cNvPr id="127" name="Google Shape;127;p23"/>
          <p:cNvSpPr txBox="1">
            <a:spLocks noGrp="1"/>
          </p:cNvSpPr>
          <p:nvPr>
            <p:ph type="title" idx="4294967295"/>
          </p:nvPr>
        </p:nvSpPr>
        <p:spPr>
          <a:xfrm>
            <a:off x="228050" y="202700"/>
            <a:ext cx="2808000" cy="755700"/>
          </a:xfrm>
          <a:prstGeom prst="rect">
            <a:avLst/>
          </a:prstGeom>
          <a:solidFill>
            <a:schemeClr val="dk1"/>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GB" sz="2200">
                <a:solidFill>
                  <a:schemeClr val="lt1"/>
                </a:solidFill>
                <a:latin typeface="Arial"/>
                <a:ea typeface="Arial"/>
                <a:cs typeface="Arial"/>
                <a:sym typeface="Arial"/>
              </a:rPr>
              <a:t>f4</a:t>
            </a:r>
            <a:endParaRPr sz="2200">
              <a:solidFill>
                <a:schemeClr val="lt1"/>
              </a:solidFill>
            </a:endParaRPr>
          </a:p>
        </p:txBody>
      </p:sp>
      <p:sp>
        <p:nvSpPr>
          <p:cNvPr id="128" name="Google Shape;128;p23"/>
          <p:cNvSpPr txBox="1"/>
          <p:nvPr/>
        </p:nvSpPr>
        <p:spPr>
          <a:xfrm>
            <a:off x="220800" y="3005800"/>
            <a:ext cx="4572000" cy="142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Montserrat"/>
              <a:buChar char="●"/>
            </a:pPr>
            <a:r>
              <a:rPr lang="en-GB" sz="1600" b="1">
                <a:solidFill>
                  <a:schemeClr val="dk1"/>
                </a:solidFill>
              </a:rPr>
              <a:t>f4: Cross-Datacenter</a:t>
            </a:r>
            <a:endParaRPr sz="1600" b="1">
              <a:solidFill>
                <a:schemeClr val="dk1"/>
              </a:solidFill>
            </a:endParaRPr>
          </a:p>
          <a:p>
            <a:pPr marL="914400" marR="0" lvl="1" indent="-317500" algn="l" rtl="0">
              <a:lnSpc>
                <a:spcPct val="120000"/>
              </a:lnSpc>
              <a:spcBef>
                <a:spcPts val="0"/>
              </a:spcBef>
              <a:spcAft>
                <a:spcPts val="0"/>
              </a:spcAft>
              <a:buClr>
                <a:schemeClr val="lt2"/>
              </a:buClr>
              <a:buSzPts val="1400"/>
              <a:buChar char="○"/>
            </a:pPr>
            <a:r>
              <a:rPr lang="en-GB">
                <a:solidFill>
                  <a:schemeClr val="lt2"/>
                </a:solidFill>
              </a:rPr>
              <a:t>Additional parity block</a:t>
            </a:r>
            <a:endParaRPr>
              <a:solidFill>
                <a:schemeClr val="lt2"/>
              </a:solidFill>
            </a:endParaRPr>
          </a:p>
          <a:p>
            <a:pPr marL="914400" marR="0" lvl="1" indent="-317500" algn="l" rtl="0">
              <a:lnSpc>
                <a:spcPct val="120000"/>
              </a:lnSpc>
              <a:spcBef>
                <a:spcPts val="0"/>
              </a:spcBef>
              <a:spcAft>
                <a:spcPts val="0"/>
              </a:spcAft>
              <a:buClr>
                <a:schemeClr val="lt2"/>
              </a:buClr>
              <a:buSzPts val="1400"/>
              <a:buChar char="○"/>
            </a:pPr>
            <a:r>
              <a:rPr lang="en-GB">
                <a:solidFill>
                  <a:schemeClr val="lt2"/>
                </a:solidFill>
              </a:rPr>
              <a:t>Overall average space usage per block: 2.1X</a:t>
            </a:r>
            <a:endParaRPr>
              <a:solidFill>
                <a:schemeClr val="lt2"/>
              </a:solidFill>
            </a:endParaRPr>
          </a:p>
          <a:p>
            <a:pPr marL="914400" marR="0" lvl="1" indent="-317500" algn="l" rtl="0">
              <a:lnSpc>
                <a:spcPct val="120000"/>
              </a:lnSpc>
              <a:spcBef>
                <a:spcPts val="0"/>
              </a:spcBef>
              <a:spcAft>
                <a:spcPts val="0"/>
              </a:spcAft>
              <a:buClr>
                <a:schemeClr val="lt2"/>
              </a:buClr>
              <a:buSzPts val="1400"/>
              <a:buChar char="○"/>
            </a:pPr>
            <a:r>
              <a:rPr lang="en-GB">
                <a:solidFill>
                  <a:schemeClr val="lt2"/>
                </a:solidFill>
              </a:rPr>
              <a:t>With 2.1X space usage,</a:t>
            </a:r>
            <a:endParaRPr>
              <a:solidFill>
                <a:schemeClr val="lt2"/>
              </a:solidFill>
            </a:endParaRPr>
          </a:p>
        </p:txBody>
      </p:sp>
      <p:sp>
        <p:nvSpPr>
          <p:cNvPr id="129" name="Google Shape;129;p23"/>
          <p:cNvSpPr txBox="1"/>
          <p:nvPr/>
        </p:nvSpPr>
        <p:spPr>
          <a:xfrm>
            <a:off x="4724400" y="1422425"/>
            <a:ext cx="4788000" cy="1212900"/>
          </a:xfrm>
          <a:prstGeom prst="rect">
            <a:avLst/>
          </a:prstGeom>
          <a:noFill/>
          <a:ln>
            <a:noFill/>
          </a:ln>
        </p:spPr>
        <p:txBody>
          <a:bodyPr spcFirstLastPara="1" wrap="square" lIns="91425" tIns="91425" rIns="91425" bIns="91425" anchor="t" anchorCtr="0">
            <a:spAutoFit/>
          </a:bodyPr>
          <a:lstStyle/>
          <a:p>
            <a:pPr marL="457200" lvl="0" indent="-330200" algn="l" rtl="0">
              <a:lnSpc>
                <a:spcPct val="120000"/>
              </a:lnSpc>
              <a:spcBef>
                <a:spcPts val="0"/>
              </a:spcBef>
              <a:spcAft>
                <a:spcPts val="0"/>
              </a:spcAft>
              <a:buClr>
                <a:schemeClr val="dk1"/>
              </a:buClr>
              <a:buSzPts val="1600"/>
              <a:buFont typeface="Montserrat"/>
              <a:buChar char="●"/>
            </a:pPr>
            <a:r>
              <a:rPr lang="en-GB" sz="1600" b="1">
                <a:solidFill>
                  <a:schemeClr val="dk1"/>
                </a:solidFill>
              </a:rPr>
              <a:t>f4: Single Datacenter</a:t>
            </a:r>
            <a:endParaRPr sz="1600" b="1">
              <a:solidFill>
                <a:schemeClr val="dk1"/>
              </a:solidFill>
            </a:endParaRPr>
          </a:p>
          <a:p>
            <a:pPr marL="914400" marR="0" lvl="1" indent="-317500" algn="l" rtl="0">
              <a:lnSpc>
                <a:spcPct val="120000"/>
              </a:lnSpc>
              <a:spcBef>
                <a:spcPts val="0"/>
              </a:spcBef>
              <a:spcAft>
                <a:spcPts val="0"/>
              </a:spcAft>
              <a:buClr>
                <a:schemeClr val="lt2"/>
              </a:buClr>
              <a:buSzPts val="1400"/>
              <a:buChar char="○"/>
            </a:pPr>
            <a:r>
              <a:rPr lang="en-GB">
                <a:solidFill>
                  <a:schemeClr val="lt2"/>
                </a:solidFill>
              </a:rPr>
              <a:t>Within a single data center, (14, 10) Reed-Solomon code</a:t>
            </a:r>
            <a:endParaRPr>
              <a:solidFill>
                <a:schemeClr val="lt2"/>
              </a:solidFill>
            </a:endParaRPr>
          </a:p>
          <a:p>
            <a:pPr marL="914400" marR="0" lvl="1" indent="-317500" algn="l" rtl="0">
              <a:lnSpc>
                <a:spcPct val="120000"/>
              </a:lnSpc>
              <a:spcBef>
                <a:spcPts val="0"/>
              </a:spcBef>
              <a:spcAft>
                <a:spcPts val="0"/>
              </a:spcAft>
              <a:buClr>
                <a:schemeClr val="lt2"/>
              </a:buClr>
              <a:buSzPts val="1400"/>
              <a:buChar char="○"/>
            </a:pPr>
            <a:r>
              <a:rPr lang="en-GB">
                <a:solidFill>
                  <a:schemeClr val="lt2"/>
                </a:solidFill>
              </a:rPr>
              <a:t>Distribute blocks across different rack</a:t>
            </a:r>
            <a:r>
              <a:rPr lang="en-GB">
                <a:solidFill>
                  <a:schemeClr val="dk2"/>
                </a:solidFill>
              </a:rPr>
              <a:t>s</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p:nvPr/>
        </p:nvSpPr>
        <p:spPr>
          <a:xfrm>
            <a:off x="258800" y="1511400"/>
            <a:ext cx="4205700" cy="3232500"/>
          </a:xfrm>
          <a:prstGeom prst="rect">
            <a:avLst/>
          </a:prstGeom>
          <a:noFill/>
          <a:ln>
            <a:noFill/>
          </a:ln>
        </p:spPr>
        <p:txBody>
          <a:bodyPr spcFirstLastPara="1" wrap="square" lIns="91425" tIns="91425" rIns="91425" bIns="91425" anchor="t" anchorCtr="0">
            <a:spAutoFit/>
          </a:bodyPr>
          <a:lstStyle/>
          <a:p>
            <a:pPr marL="269999" lvl="0" indent="-196850" algn="l" rtl="0">
              <a:spcBef>
                <a:spcPts val="0"/>
              </a:spcBef>
              <a:spcAft>
                <a:spcPts val="0"/>
              </a:spcAft>
              <a:buClr>
                <a:schemeClr val="dk1"/>
              </a:buClr>
              <a:buSzPts val="1600"/>
              <a:buFont typeface="Montserrat"/>
              <a:buChar char="●"/>
            </a:pPr>
            <a:r>
              <a:rPr lang="en-GB" sz="1600" b="1">
                <a:solidFill>
                  <a:schemeClr val="dk1"/>
                </a:solidFill>
                <a:latin typeface="Montserrat"/>
                <a:ea typeface="Montserrat"/>
                <a:cs typeface="Montserrat"/>
                <a:sym typeface="Montserrat"/>
              </a:rPr>
              <a:t>Architecture </a:t>
            </a:r>
            <a:endParaRPr>
              <a:solidFill>
                <a:schemeClr val="dk2"/>
              </a:solidFill>
            </a:endParaRPr>
          </a:p>
          <a:p>
            <a:pPr marL="269999" marR="0" lvl="0" indent="-196850" algn="l" rtl="0">
              <a:lnSpc>
                <a:spcPct val="100000"/>
              </a:lnSpc>
              <a:spcBef>
                <a:spcPts val="0"/>
              </a:spcBef>
              <a:spcAft>
                <a:spcPts val="0"/>
              </a:spcAft>
              <a:buClr>
                <a:schemeClr val="dk1"/>
              </a:buClr>
              <a:buSzPts val="1600"/>
              <a:buFont typeface="Montserrat"/>
              <a:buChar char="●"/>
            </a:pPr>
            <a:r>
              <a:rPr lang="en-GB" sz="1600" b="1">
                <a:solidFill>
                  <a:schemeClr val="dk1"/>
                </a:solidFill>
                <a:latin typeface="Montserrat"/>
                <a:ea typeface="Montserrat"/>
                <a:cs typeface="Montserrat"/>
                <a:sym typeface="Montserrat"/>
              </a:rPr>
              <a:t>To served by the follwing steps</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Dedicated webservers,</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Scribe–Hadoop Clusters</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Hive–Hadoop</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Mysql</a:t>
            </a:r>
            <a:endParaRPr>
              <a:solidFill>
                <a:schemeClr val="dk2"/>
              </a:solidFill>
            </a:endParaRPr>
          </a:p>
          <a:p>
            <a:pPr marL="0" lvl="0" indent="0" algn="l" rtl="0">
              <a:spcBef>
                <a:spcPts val="0"/>
              </a:spcBef>
              <a:spcAft>
                <a:spcPts val="0"/>
              </a:spcAft>
              <a:buNone/>
            </a:pPr>
            <a:endParaRPr>
              <a:solidFill>
                <a:schemeClr val="dk2"/>
              </a:solidFill>
            </a:endParaRPr>
          </a:p>
          <a:p>
            <a:pPr marL="269999" marR="0" lvl="0" indent="-196850" algn="l" rtl="0">
              <a:lnSpc>
                <a:spcPct val="100000"/>
              </a:lnSpc>
              <a:spcBef>
                <a:spcPts val="0"/>
              </a:spcBef>
              <a:spcAft>
                <a:spcPts val="0"/>
              </a:spcAft>
              <a:buClr>
                <a:schemeClr val="dk1"/>
              </a:buClr>
              <a:buSzPts val="1600"/>
              <a:buFont typeface="Montserrat"/>
              <a:buChar char="●"/>
            </a:pPr>
            <a:r>
              <a:rPr lang="en-GB" sz="1600" b="1">
                <a:solidFill>
                  <a:schemeClr val="dk1"/>
                </a:solidFill>
                <a:latin typeface="Montserrat"/>
                <a:ea typeface="Montserrat"/>
                <a:cs typeface="Montserrat"/>
                <a:sym typeface="Montserrat"/>
              </a:rPr>
              <a:t>Distributed systems components</a:t>
            </a:r>
            <a:endParaRPr sz="1600" b="1">
              <a:solidFill>
                <a:schemeClr val="dk1"/>
              </a:solidFill>
              <a:latin typeface="Montserrat"/>
              <a:ea typeface="Montserrat"/>
              <a:cs typeface="Montserrat"/>
              <a:sym typeface="Montserrat"/>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Two main components - Hadoop</a:t>
            </a:r>
            <a:endParaRPr>
              <a:solidFill>
                <a:schemeClr val="dk2"/>
              </a:solidFill>
            </a:endParaRPr>
          </a:p>
          <a:p>
            <a:pPr marL="630000" lvl="1" indent="-107950" algn="l" rtl="0">
              <a:spcBef>
                <a:spcPts val="0"/>
              </a:spcBef>
              <a:spcAft>
                <a:spcPts val="0"/>
              </a:spcAft>
              <a:buClr>
                <a:schemeClr val="lt2"/>
              </a:buClr>
              <a:buSzPts val="1400"/>
              <a:buChar char="○"/>
            </a:pPr>
            <a:r>
              <a:rPr lang="en-GB">
                <a:solidFill>
                  <a:schemeClr val="lt2"/>
                </a:solidFill>
              </a:rPr>
              <a:t>Map–Reduce</a:t>
            </a:r>
            <a:endParaRPr>
              <a:solidFill>
                <a:schemeClr val="lt2"/>
              </a:solidFill>
            </a:endParaRPr>
          </a:p>
          <a:p>
            <a:pPr marL="630000" lvl="1" indent="-107950" algn="l" rtl="0">
              <a:spcBef>
                <a:spcPts val="0"/>
              </a:spcBef>
              <a:spcAft>
                <a:spcPts val="0"/>
              </a:spcAft>
              <a:buClr>
                <a:schemeClr val="lt2"/>
              </a:buClr>
              <a:buSzPts val="1400"/>
              <a:buChar char="○"/>
            </a:pPr>
            <a:r>
              <a:rPr lang="en-GB">
                <a:solidFill>
                  <a:schemeClr val="lt2"/>
                </a:solidFill>
              </a:rPr>
              <a:t>Hadoop Distributed File System (HDFS)</a:t>
            </a:r>
            <a:endParaRPr>
              <a:solidFill>
                <a:schemeClr val="lt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Master nodes  - Hadoop</a:t>
            </a:r>
            <a:endParaRPr>
              <a:solidFill>
                <a:schemeClr val="dk2"/>
              </a:solidFill>
            </a:endParaRPr>
          </a:p>
          <a:p>
            <a:pPr marL="540000" lvl="0" indent="0" algn="l" rtl="0">
              <a:spcBef>
                <a:spcPts val="0"/>
              </a:spcBef>
              <a:spcAft>
                <a:spcPts val="0"/>
              </a:spcAft>
              <a:buNone/>
            </a:pPr>
            <a:r>
              <a:rPr lang="en-GB" sz="1200">
                <a:solidFill>
                  <a:schemeClr val="lt2"/>
                </a:solidFill>
              </a:rPr>
              <a:t>Hadoop consists of multiple master nodes to avoid single point of failure in any environment.</a:t>
            </a:r>
            <a:endParaRPr sz="1200">
              <a:solidFill>
                <a:schemeClr val="lt2"/>
              </a:solidFill>
            </a:endParaRPr>
          </a:p>
        </p:txBody>
      </p:sp>
      <p:sp>
        <p:nvSpPr>
          <p:cNvPr id="135" name="Google Shape;135;p24"/>
          <p:cNvSpPr txBox="1"/>
          <p:nvPr/>
        </p:nvSpPr>
        <p:spPr>
          <a:xfrm>
            <a:off x="4218675" y="-29550"/>
            <a:ext cx="4991400" cy="5202600"/>
          </a:xfrm>
          <a:prstGeom prst="rect">
            <a:avLst/>
          </a:prstGeom>
          <a:noFill/>
          <a:ln>
            <a:noFill/>
          </a:ln>
        </p:spPr>
        <p:txBody>
          <a:bodyPr spcFirstLastPara="1" wrap="square" lIns="91425" tIns="91425" rIns="91425" bIns="91425" anchor="t" anchorCtr="0">
            <a:spAutoFit/>
          </a:bodyPr>
          <a:lstStyle/>
          <a:p>
            <a:pPr marL="540000" marR="0" lvl="0" indent="-193675" algn="l" rtl="0">
              <a:lnSpc>
                <a:spcPct val="100000"/>
              </a:lnSpc>
              <a:spcBef>
                <a:spcPts val="0"/>
              </a:spcBef>
              <a:spcAft>
                <a:spcPts val="0"/>
              </a:spcAft>
              <a:buClr>
                <a:schemeClr val="dk2"/>
              </a:buClr>
              <a:buSzPts val="1400"/>
              <a:buAutoNum type="arabicPeriod" startAt="3"/>
            </a:pPr>
            <a:r>
              <a:rPr lang="en-GB">
                <a:solidFill>
                  <a:schemeClr val="dk2"/>
                </a:solidFill>
              </a:rPr>
              <a:t>The elements of master node</a:t>
            </a:r>
            <a:endParaRPr>
              <a:solidFill>
                <a:schemeClr val="dk2"/>
              </a:solidFill>
            </a:endParaRPr>
          </a:p>
          <a:p>
            <a:pPr marL="630000" marR="0" lvl="1" indent="-107950" algn="l" rtl="0">
              <a:lnSpc>
                <a:spcPct val="100000"/>
              </a:lnSpc>
              <a:spcBef>
                <a:spcPts val="0"/>
              </a:spcBef>
              <a:spcAft>
                <a:spcPts val="0"/>
              </a:spcAft>
              <a:buClr>
                <a:schemeClr val="lt2"/>
              </a:buClr>
              <a:buSzPts val="1400"/>
              <a:buChar char="○"/>
            </a:pPr>
            <a:r>
              <a:rPr lang="en-GB">
                <a:solidFill>
                  <a:schemeClr val="lt2"/>
                </a:solidFill>
              </a:rPr>
              <a:t>Job Tracker</a:t>
            </a:r>
            <a:endParaRPr>
              <a:solidFill>
                <a:schemeClr val="lt2"/>
              </a:solidFill>
            </a:endParaRPr>
          </a:p>
          <a:p>
            <a:pPr marL="630000" marR="0" lvl="1" indent="-107950" algn="l" rtl="0">
              <a:lnSpc>
                <a:spcPct val="100000"/>
              </a:lnSpc>
              <a:spcBef>
                <a:spcPts val="0"/>
              </a:spcBef>
              <a:spcAft>
                <a:spcPts val="0"/>
              </a:spcAft>
              <a:buClr>
                <a:schemeClr val="lt2"/>
              </a:buClr>
              <a:buSzPts val="1400"/>
              <a:buChar char="○"/>
            </a:pPr>
            <a:r>
              <a:rPr lang="en-GB">
                <a:solidFill>
                  <a:schemeClr val="lt2"/>
                </a:solidFill>
              </a:rPr>
              <a:t>Task tracker</a:t>
            </a:r>
            <a:endParaRPr>
              <a:solidFill>
                <a:schemeClr val="lt2"/>
              </a:solidFill>
            </a:endParaRPr>
          </a:p>
          <a:p>
            <a:pPr marL="630000" marR="0" lvl="1" indent="-107950" algn="l" rtl="0">
              <a:lnSpc>
                <a:spcPct val="100000"/>
              </a:lnSpc>
              <a:spcBef>
                <a:spcPts val="0"/>
              </a:spcBef>
              <a:spcAft>
                <a:spcPts val="0"/>
              </a:spcAft>
              <a:buClr>
                <a:schemeClr val="lt2"/>
              </a:buClr>
              <a:buSzPts val="1400"/>
              <a:buChar char="○"/>
            </a:pPr>
            <a:r>
              <a:rPr lang="en-GB">
                <a:solidFill>
                  <a:schemeClr val="lt2"/>
                </a:solidFill>
              </a:rPr>
              <a:t>Name node (NN)</a:t>
            </a:r>
            <a:endParaRPr>
              <a:solidFill>
                <a:schemeClr val="lt2"/>
              </a:solidFill>
            </a:endParaRPr>
          </a:p>
          <a:p>
            <a:pPr marL="630000" marR="0" lvl="1" indent="-107950" algn="l" rtl="0">
              <a:lnSpc>
                <a:spcPct val="100000"/>
              </a:lnSpc>
              <a:spcBef>
                <a:spcPts val="0"/>
              </a:spcBef>
              <a:spcAft>
                <a:spcPts val="0"/>
              </a:spcAft>
              <a:buClr>
                <a:schemeClr val="lt2"/>
              </a:buClr>
              <a:buSzPts val="1400"/>
              <a:buChar char="○"/>
            </a:pPr>
            <a:r>
              <a:rPr lang="en-GB">
                <a:solidFill>
                  <a:schemeClr val="lt2"/>
                </a:solidFill>
              </a:rPr>
              <a:t>Data Node (DN)</a:t>
            </a:r>
            <a:endParaRPr>
              <a:solidFill>
                <a:schemeClr val="lt2"/>
              </a:solidFill>
            </a:endParaRPr>
          </a:p>
          <a:p>
            <a:pPr marL="630000" marR="0" lvl="1" indent="-107950" algn="l" rtl="0">
              <a:lnSpc>
                <a:spcPct val="100000"/>
              </a:lnSpc>
              <a:spcBef>
                <a:spcPts val="0"/>
              </a:spcBef>
              <a:spcAft>
                <a:spcPts val="0"/>
              </a:spcAft>
              <a:buClr>
                <a:schemeClr val="lt2"/>
              </a:buClr>
              <a:buSzPts val="1400"/>
              <a:buChar char="○"/>
            </a:pPr>
            <a:r>
              <a:rPr lang="en-GB">
                <a:solidFill>
                  <a:schemeClr val="lt2"/>
                </a:solidFill>
              </a:rPr>
              <a:t>Worker Nodes</a:t>
            </a:r>
            <a:endParaRPr>
              <a:solidFill>
                <a:schemeClr val="dk2"/>
              </a:solidFill>
            </a:endParaRPr>
          </a:p>
          <a:p>
            <a:pPr marL="0" lvl="0" indent="0" algn="l" rtl="0">
              <a:spcBef>
                <a:spcPts val="0"/>
              </a:spcBef>
              <a:spcAft>
                <a:spcPts val="0"/>
              </a:spcAft>
              <a:buNone/>
            </a:pPr>
            <a:endParaRPr>
              <a:solidFill>
                <a:schemeClr val="dk2"/>
              </a:solidFill>
            </a:endParaRPr>
          </a:p>
          <a:p>
            <a:pPr marL="269999" marR="0" lvl="0" indent="-196850" algn="l" rtl="0">
              <a:lnSpc>
                <a:spcPct val="100000"/>
              </a:lnSpc>
              <a:spcBef>
                <a:spcPts val="0"/>
              </a:spcBef>
              <a:spcAft>
                <a:spcPts val="0"/>
              </a:spcAft>
              <a:buClr>
                <a:schemeClr val="dk1"/>
              </a:buClr>
              <a:buSzPts val="1600"/>
              <a:buFont typeface="Montserrat"/>
              <a:buChar char="●"/>
            </a:pPr>
            <a:r>
              <a:rPr lang="en-GB" sz="1600" b="1">
                <a:solidFill>
                  <a:schemeClr val="dk1"/>
                </a:solidFill>
                <a:latin typeface="Montserrat"/>
                <a:ea typeface="Montserrat"/>
                <a:cs typeface="Montserrat"/>
                <a:sym typeface="Montserrat"/>
              </a:rPr>
              <a:t>Map Reduce (M-R) </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Index any data comes from HDFS and being divided into blocks. </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Submit the M-R Job and its details to the Job tracker.</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Mapper process data blocks and generates a list of key value pairs. </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M-R merge list of key value pairs to generate final results. </a:t>
            </a:r>
            <a:endParaRPr>
              <a:solidFill>
                <a:schemeClr val="dk2"/>
              </a:solidFill>
            </a:endParaRPr>
          </a:p>
          <a:p>
            <a:pPr marL="0" lvl="0" indent="0" algn="l" rtl="0">
              <a:spcBef>
                <a:spcPts val="0"/>
              </a:spcBef>
              <a:spcAft>
                <a:spcPts val="0"/>
              </a:spcAft>
              <a:buNone/>
            </a:pPr>
            <a:endParaRPr>
              <a:solidFill>
                <a:schemeClr val="dk2"/>
              </a:solidFill>
            </a:endParaRPr>
          </a:p>
          <a:p>
            <a:pPr marL="269999" marR="0" lvl="0" indent="-196850" algn="l" rtl="0">
              <a:lnSpc>
                <a:spcPct val="100000"/>
              </a:lnSpc>
              <a:spcBef>
                <a:spcPts val="0"/>
              </a:spcBef>
              <a:spcAft>
                <a:spcPts val="0"/>
              </a:spcAft>
              <a:buClr>
                <a:schemeClr val="dk1"/>
              </a:buClr>
              <a:buSzPts val="1600"/>
              <a:buFont typeface="Montserrat"/>
              <a:buChar char="●"/>
            </a:pPr>
            <a:r>
              <a:rPr lang="en-GB" sz="1600" b="1">
                <a:solidFill>
                  <a:schemeClr val="dk1"/>
                </a:solidFill>
                <a:latin typeface="Montserrat"/>
                <a:ea typeface="Montserrat"/>
                <a:cs typeface="Montserrat"/>
                <a:sym typeface="Montserrat"/>
              </a:rPr>
              <a:t>HDFS</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Run on low-cost hardware</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Highly fault-tolerance (as it supports block replication) </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Store very large data sets</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Reliability</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High bandwidth</a:t>
            </a:r>
            <a:endParaRPr>
              <a:solidFill>
                <a:schemeClr val="dk2"/>
              </a:solidFill>
            </a:endParaRPr>
          </a:p>
          <a:p>
            <a:pPr marL="540000" marR="0" lvl="0" indent="-193675" algn="l" rtl="0">
              <a:lnSpc>
                <a:spcPct val="100000"/>
              </a:lnSpc>
              <a:spcBef>
                <a:spcPts val="0"/>
              </a:spcBef>
              <a:spcAft>
                <a:spcPts val="0"/>
              </a:spcAft>
              <a:buClr>
                <a:schemeClr val="dk2"/>
              </a:buClr>
              <a:buSzPts val="1400"/>
              <a:buAutoNum type="arabicPeriod"/>
            </a:pPr>
            <a:r>
              <a:rPr lang="en-GB">
                <a:solidFill>
                  <a:schemeClr val="dk2"/>
                </a:solidFill>
              </a:rPr>
              <a:t>Ability to dynamically scale</a:t>
            </a:r>
            <a:endParaRPr>
              <a:solidFill>
                <a:schemeClr val="dk2"/>
              </a:solidFill>
            </a:endParaRPr>
          </a:p>
        </p:txBody>
      </p:sp>
      <p:sp>
        <p:nvSpPr>
          <p:cNvPr id="136" name="Google Shape;136;p24"/>
          <p:cNvSpPr/>
          <p:nvPr/>
        </p:nvSpPr>
        <p:spPr>
          <a:xfrm>
            <a:off x="601525" y="-955168"/>
            <a:ext cx="2647800" cy="25338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0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3000" b="1">
                <a:solidFill>
                  <a:schemeClr val="lt1"/>
                </a:solidFill>
                <a:latin typeface="Montserrat"/>
                <a:ea typeface="Montserrat"/>
                <a:cs typeface="Montserrat"/>
                <a:sym typeface="Montserrat"/>
              </a:rPr>
              <a:t>Content  Storage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idx="4294967295"/>
          </p:nvPr>
        </p:nvSpPr>
        <p:spPr>
          <a:xfrm>
            <a:off x="228050" y="202700"/>
            <a:ext cx="2808000" cy="755700"/>
          </a:xfrm>
          <a:prstGeom prst="rect">
            <a:avLst/>
          </a:prstGeom>
          <a:solidFill>
            <a:schemeClr val="dk1"/>
          </a:solidFill>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en-GB" sz="2200">
                <a:solidFill>
                  <a:schemeClr val="lt1"/>
                </a:solidFill>
                <a:latin typeface="Arial"/>
                <a:ea typeface="Arial"/>
                <a:cs typeface="Arial"/>
                <a:sym typeface="Arial"/>
              </a:rPr>
              <a:t>Hadoop and Hive</a:t>
            </a:r>
            <a:endParaRPr sz="2200">
              <a:solidFill>
                <a:schemeClr val="lt1"/>
              </a:solidFill>
              <a:latin typeface="Arial"/>
              <a:ea typeface="Arial"/>
              <a:cs typeface="Arial"/>
              <a:sym typeface="Arial"/>
            </a:endParaRPr>
          </a:p>
        </p:txBody>
      </p:sp>
      <p:sp>
        <p:nvSpPr>
          <p:cNvPr id="142" name="Google Shape;142;p25"/>
          <p:cNvSpPr txBox="1"/>
          <p:nvPr/>
        </p:nvSpPr>
        <p:spPr>
          <a:xfrm>
            <a:off x="397900" y="1292037"/>
            <a:ext cx="738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i="1">
                <a:solidFill>
                  <a:schemeClr val="lt2"/>
                </a:solidFill>
              </a:rPr>
              <a:t>In Facebook Hive is a data warehouse infrastructure built on top of Hadoop technology.</a:t>
            </a:r>
            <a:endParaRPr b="1" i="1">
              <a:solidFill>
                <a:schemeClr val="lt2"/>
              </a:solidFill>
            </a:endParaRPr>
          </a:p>
        </p:txBody>
      </p:sp>
      <p:sp>
        <p:nvSpPr>
          <p:cNvPr id="143" name="Google Shape;143;p25"/>
          <p:cNvSpPr txBox="1"/>
          <p:nvPr/>
        </p:nvSpPr>
        <p:spPr>
          <a:xfrm>
            <a:off x="443225" y="2077500"/>
            <a:ext cx="75507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dk1"/>
                </a:solidFill>
                <a:latin typeface="Montserrat"/>
                <a:ea typeface="Montserrat"/>
                <a:cs typeface="Montserrat"/>
                <a:sym typeface="Montserrat"/>
              </a:rPr>
              <a:t>Role</a:t>
            </a:r>
            <a:endParaRPr>
              <a:solidFill>
                <a:schemeClr val="dk2"/>
              </a:solidFill>
            </a:endParaRPr>
          </a:p>
          <a:p>
            <a:pPr marL="0" lvl="0" indent="0" algn="l" rtl="0">
              <a:spcBef>
                <a:spcPts val="0"/>
              </a:spcBef>
              <a:spcAft>
                <a:spcPts val="0"/>
              </a:spcAft>
              <a:buNone/>
            </a:pPr>
            <a:endParaRPr>
              <a:solidFill>
                <a:schemeClr val="dk2"/>
              </a:solidFill>
            </a:endParaRPr>
          </a:p>
          <a:p>
            <a:pPr marL="457200" lvl="0" indent="-317500" algn="l" rtl="0">
              <a:lnSpc>
                <a:spcPct val="150000"/>
              </a:lnSpc>
              <a:spcBef>
                <a:spcPts val="0"/>
              </a:spcBef>
              <a:spcAft>
                <a:spcPts val="0"/>
              </a:spcAft>
              <a:buClr>
                <a:schemeClr val="dk2"/>
              </a:buClr>
              <a:buSzPts val="1400"/>
              <a:buAutoNum type="arabicPeriod"/>
            </a:pPr>
            <a:r>
              <a:rPr lang="en-GB" b="1">
                <a:solidFill>
                  <a:schemeClr val="dk2"/>
                </a:solidFill>
              </a:rPr>
              <a:t>Easy data summarization;</a:t>
            </a:r>
            <a:endParaRPr b="1">
              <a:solidFill>
                <a:schemeClr val="dk2"/>
              </a:solidFill>
            </a:endParaRPr>
          </a:p>
          <a:p>
            <a:pPr marL="457200" lvl="0" indent="-317500" algn="l" rtl="0">
              <a:lnSpc>
                <a:spcPct val="150000"/>
              </a:lnSpc>
              <a:spcBef>
                <a:spcPts val="0"/>
              </a:spcBef>
              <a:spcAft>
                <a:spcPts val="0"/>
              </a:spcAft>
              <a:buClr>
                <a:schemeClr val="dk2"/>
              </a:buClr>
              <a:buSzPts val="1400"/>
              <a:buAutoNum type="arabicPeriod"/>
            </a:pPr>
            <a:r>
              <a:rPr lang="en-GB" b="1">
                <a:solidFill>
                  <a:schemeClr val="dk2"/>
                </a:solidFill>
              </a:rPr>
              <a:t>Heavily reporting;</a:t>
            </a:r>
            <a:endParaRPr b="1">
              <a:solidFill>
                <a:schemeClr val="dk2"/>
              </a:solidFill>
            </a:endParaRPr>
          </a:p>
          <a:p>
            <a:pPr marL="457200" lvl="0" indent="-317500" algn="l" rtl="0">
              <a:lnSpc>
                <a:spcPct val="150000"/>
              </a:lnSpc>
              <a:spcBef>
                <a:spcPts val="0"/>
              </a:spcBef>
              <a:spcAft>
                <a:spcPts val="0"/>
              </a:spcAft>
              <a:buClr>
                <a:schemeClr val="dk2"/>
              </a:buClr>
              <a:buSzPts val="1400"/>
              <a:buAutoNum type="arabicPeriod"/>
            </a:pPr>
            <a:r>
              <a:rPr lang="en-GB" b="1">
                <a:solidFill>
                  <a:schemeClr val="dk2"/>
                </a:solidFill>
              </a:rPr>
              <a:t>Adhoc querying;</a:t>
            </a:r>
            <a:endParaRPr b="1">
              <a:solidFill>
                <a:schemeClr val="dk2"/>
              </a:solidFill>
            </a:endParaRPr>
          </a:p>
          <a:p>
            <a:pPr marL="457200" lvl="0" indent="-317500" algn="l" rtl="0">
              <a:lnSpc>
                <a:spcPct val="150000"/>
              </a:lnSpc>
              <a:spcBef>
                <a:spcPts val="0"/>
              </a:spcBef>
              <a:spcAft>
                <a:spcPts val="0"/>
              </a:spcAft>
              <a:buClr>
                <a:schemeClr val="dk2"/>
              </a:buClr>
              <a:buSzPts val="1400"/>
              <a:buAutoNum type="arabicPeriod"/>
            </a:pPr>
            <a:r>
              <a:rPr lang="en-GB" b="1">
                <a:solidFill>
                  <a:schemeClr val="dk2"/>
                </a:solidFill>
              </a:rPr>
              <a:t>Analysis of large datasets data stored;</a:t>
            </a:r>
            <a:endParaRPr b="1">
              <a:solidFill>
                <a:schemeClr val="dk2"/>
              </a:solidFill>
            </a:endParaRPr>
          </a:p>
          <a:p>
            <a:pPr marL="457200" lvl="0" indent="-317500" algn="l" rtl="0">
              <a:lnSpc>
                <a:spcPct val="150000"/>
              </a:lnSpc>
              <a:spcBef>
                <a:spcPts val="0"/>
              </a:spcBef>
              <a:spcAft>
                <a:spcPts val="0"/>
              </a:spcAft>
              <a:buClr>
                <a:schemeClr val="dk2"/>
              </a:buClr>
              <a:buSzPts val="1400"/>
              <a:buAutoNum type="arabicPeriod"/>
            </a:pPr>
            <a:r>
              <a:rPr lang="en-GB" b="1">
                <a:solidFill>
                  <a:schemeClr val="dk2"/>
                </a:solidFill>
              </a:rPr>
              <a:t>HiveQL.</a:t>
            </a:r>
            <a:endParaRPr b="1">
              <a:solidFill>
                <a:schemeClr val="dk2"/>
              </a:solidFill>
            </a:endParaRPr>
          </a:p>
          <a:p>
            <a:pPr marL="457200" lvl="0" indent="0" algn="l" rtl="0">
              <a:lnSpc>
                <a:spcPct val="150000"/>
              </a:lnSpc>
              <a:spcBef>
                <a:spcPts val="0"/>
              </a:spcBef>
              <a:spcAft>
                <a:spcPts val="0"/>
              </a:spcAft>
              <a:buNone/>
            </a:pPr>
            <a:r>
              <a:rPr lang="en-GB" b="1">
                <a:solidFill>
                  <a:schemeClr val="lt2"/>
                </a:solidFill>
              </a:rPr>
              <a:t>A simple query language called HiveQL which is based on SQL and which enables users familiar with SQL to query this data.</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idx="4294967295"/>
          </p:nvPr>
        </p:nvSpPr>
        <p:spPr>
          <a:xfrm>
            <a:off x="228050" y="202700"/>
            <a:ext cx="2808000" cy="755700"/>
          </a:xfrm>
          <a:prstGeom prst="rect">
            <a:avLst/>
          </a:prstGeom>
          <a:solidFill>
            <a:schemeClr val="dk1"/>
          </a:solidFill>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en-GB" sz="2200">
                <a:solidFill>
                  <a:schemeClr val="lt1"/>
                </a:solidFill>
                <a:latin typeface="Arial"/>
                <a:ea typeface="Arial"/>
                <a:cs typeface="Arial"/>
                <a:sym typeface="Arial"/>
              </a:rPr>
              <a:t>Apache HBase </a:t>
            </a:r>
            <a:endParaRPr sz="2200">
              <a:solidFill>
                <a:schemeClr val="lt1"/>
              </a:solidFill>
              <a:latin typeface="Arial"/>
              <a:ea typeface="Arial"/>
              <a:cs typeface="Arial"/>
              <a:sym typeface="Arial"/>
            </a:endParaRPr>
          </a:p>
        </p:txBody>
      </p:sp>
      <p:sp>
        <p:nvSpPr>
          <p:cNvPr id="149" name="Google Shape;149;p26"/>
          <p:cNvSpPr txBox="1"/>
          <p:nvPr/>
        </p:nvSpPr>
        <p:spPr>
          <a:xfrm>
            <a:off x="397900" y="1215825"/>
            <a:ext cx="8014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i="1">
                <a:solidFill>
                  <a:schemeClr val="lt2"/>
                </a:solidFill>
              </a:rPr>
              <a:t>Facebook messaging system by the support of Apache HBase which is a database-like layer built on Hadoop designed to support billions of messages per day.</a:t>
            </a:r>
            <a:endParaRPr b="1" i="1">
              <a:solidFill>
                <a:schemeClr val="lt2"/>
              </a:solidFill>
            </a:endParaRPr>
          </a:p>
        </p:txBody>
      </p:sp>
      <p:sp>
        <p:nvSpPr>
          <p:cNvPr id="150" name="Google Shape;150;p26"/>
          <p:cNvSpPr txBox="1">
            <a:spLocks noGrp="1"/>
          </p:cNvSpPr>
          <p:nvPr>
            <p:ph type="title" idx="4294967295"/>
          </p:nvPr>
        </p:nvSpPr>
        <p:spPr>
          <a:xfrm>
            <a:off x="228050" y="2660800"/>
            <a:ext cx="2808000" cy="755700"/>
          </a:xfrm>
          <a:prstGeom prst="rect">
            <a:avLst/>
          </a:prstGeom>
          <a:solidFill>
            <a:schemeClr val="dk1"/>
          </a:solidFill>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None/>
            </a:pPr>
            <a:r>
              <a:rPr lang="en-GB" sz="2200">
                <a:solidFill>
                  <a:schemeClr val="lt1"/>
                </a:solidFill>
                <a:latin typeface="Arial"/>
                <a:ea typeface="Arial"/>
                <a:cs typeface="Arial"/>
                <a:sym typeface="Arial"/>
              </a:rPr>
              <a:t>Memcahed servers</a:t>
            </a:r>
            <a:endParaRPr sz="2200">
              <a:solidFill>
                <a:schemeClr val="lt1"/>
              </a:solidFill>
              <a:latin typeface="Arial"/>
              <a:ea typeface="Arial"/>
              <a:cs typeface="Arial"/>
              <a:sym typeface="Arial"/>
            </a:endParaRPr>
          </a:p>
        </p:txBody>
      </p:sp>
      <p:sp>
        <p:nvSpPr>
          <p:cNvPr id="151" name="Google Shape;151;p26"/>
          <p:cNvSpPr txBox="1"/>
          <p:nvPr/>
        </p:nvSpPr>
        <p:spPr>
          <a:xfrm>
            <a:off x="397900" y="3623450"/>
            <a:ext cx="80142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b="1" i="1">
                <a:solidFill>
                  <a:schemeClr val="lt2"/>
                </a:solidFill>
              </a:rPr>
              <a:t>Facebook, let Hadoop performing a random access workloads that provides low latency access to HDFS, by using a combination of large clusters of MySQL databases and caching tiers built using memcached ,that will be support a better in performance while all results from Hadoop are directed to MySQL or memcached for consumption by the web tier side.</a:t>
            </a:r>
            <a:endParaRPr b="1" i="1">
              <a:solidFill>
                <a:schemeClr val="lt2"/>
              </a:solidFill>
            </a:endParaRPr>
          </a:p>
        </p:txBody>
      </p:sp>
    </p:spTree>
  </p:cSld>
  <p:clrMapOvr>
    <a:masterClrMapping/>
  </p:clrMapOvr>
</p:sld>
</file>

<file path=ppt/theme/theme1.xml><?xml version="1.0" encoding="utf-8"?>
<a:theme xmlns:a="http://schemas.openxmlformats.org/drawingml/2006/main" name="Facebook">
  <a:themeElements>
    <a:clrScheme name="Plum">
      <a:dk1>
        <a:srgbClr val="1877F2"/>
      </a:dk1>
      <a:lt1>
        <a:srgbClr val="FFFFFF"/>
      </a:lt1>
      <a:dk2>
        <a:srgbClr val="000000"/>
      </a:dk2>
      <a:lt2>
        <a:srgbClr val="898F9C"/>
      </a:lt2>
      <a:accent1>
        <a:srgbClr val="333333"/>
      </a:accent1>
      <a:accent2>
        <a:srgbClr val="1877F2"/>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2330</Words>
  <Application>Microsoft Office PowerPoint</Application>
  <PresentationFormat>全屏显示(16:9)</PresentationFormat>
  <Paragraphs>302</Paragraphs>
  <Slides>7</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Arial</vt:lpstr>
      <vt:lpstr>Source Sans Pro</vt:lpstr>
      <vt:lpstr>Raleway</vt:lpstr>
      <vt:lpstr>Montserrat</vt:lpstr>
      <vt:lpstr>Facebook</vt:lpstr>
      <vt:lpstr>PowerPoint 演示文稿</vt:lpstr>
      <vt:lpstr>CDN</vt:lpstr>
      <vt:lpstr>Haystack</vt:lpstr>
      <vt:lpstr>f4</vt:lpstr>
      <vt:lpstr>PowerPoint 演示文稿</vt:lpstr>
      <vt:lpstr>Hadoop and Hive</vt:lpstr>
      <vt:lpstr>Apache HBase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Mao</cp:lastModifiedBy>
  <cp:revision>1</cp:revision>
  <dcterms:modified xsi:type="dcterms:W3CDTF">2022-03-05T23:53:18Z</dcterms:modified>
</cp:coreProperties>
</file>