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Montserrat"/>
      <p:regular r:id="rId25"/>
      <p:bold r:id="rId26"/>
      <p:italic r:id="rId27"/>
      <p:boldItalic r:id="rId28"/>
    </p:embeddedFont>
    <p:embeddedFont>
      <p:font typeface="Montserrat Light"/>
      <p:regular r:id="rId29"/>
      <p:bold r:id="rId30"/>
      <p:italic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6.xml"/><Relationship Id="rId33" Type="http://schemas.openxmlformats.org/officeDocument/2006/relationships/font" Target="fonts/SourceSansPro-regular.fntdata"/><Relationship Id="rId10" Type="http://schemas.openxmlformats.org/officeDocument/2006/relationships/slide" Target="slides/slide5.xml"/><Relationship Id="rId32" Type="http://schemas.openxmlformats.org/officeDocument/2006/relationships/font" Target="fonts/MontserratLight-boldItalic.fntdata"/><Relationship Id="rId13" Type="http://schemas.openxmlformats.org/officeDocument/2006/relationships/slide" Target="slides/slide8.xml"/><Relationship Id="rId35" Type="http://schemas.openxmlformats.org/officeDocument/2006/relationships/font" Target="fonts/SourceSansPro-italic.fntdata"/><Relationship Id="rId12" Type="http://schemas.openxmlformats.org/officeDocument/2006/relationships/slide" Target="slides/slide7.xml"/><Relationship Id="rId34" Type="http://schemas.openxmlformats.org/officeDocument/2006/relationships/font" Target="fonts/SourceSans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Sans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85fa94095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85fa94095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Page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What is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is a content delivery network;</a:t>
            </a:r>
            <a:endParaRPr/>
          </a:p>
          <a:p>
            <a:pPr indent="0" lvl="0" marL="0" rtl="0" algn="l">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indent="0" lvl="0" marL="0" rtl="0" algn="l">
              <a:spcBef>
                <a:spcPts val="0"/>
              </a:spcBef>
              <a:spcAft>
                <a:spcPts val="0"/>
              </a:spcAft>
              <a:buClr>
                <a:schemeClr val="dk1"/>
              </a:buClr>
              <a:buSzPts val="1100"/>
              <a:buFont typeface="Arial"/>
              <a:buNone/>
            </a:pPr>
            <a:r>
              <a:rPr lang="en-GB"/>
              <a:t>* A CDN is a cache, not a permanent store;</a:t>
            </a:r>
            <a:endParaRPr/>
          </a:p>
          <a:p>
            <a:pPr indent="0" lvl="0" marL="0" rtl="0" algn="l">
              <a:spcBef>
                <a:spcPts val="0"/>
              </a:spcBef>
              <a:spcAft>
                <a:spcPts val="0"/>
              </a:spcAft>
              <a:buClr>
                <a:schemeClr val="dk1"/>
              </a:buClr>
              <a:buSzPts val="1100"/>
              <a:buFont typeface="Arial"/>
              <a:buNone/>
            </a:pPr>
            <a:r>
              <a:rPr lang="en-GB"/>
              <a:t>* Content providers are CDN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and cons of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Very good performance</a:t>
            </a:r>
            <a:endParaRPr/>
          </a:p>
          <a:p>
            <a:pPr indent="0" lvl="0" marL="0" rtl="0" algn="l">
              <a:spcBef>
                <a:spcPts val="0"/>
              </a:spcBef>
              <a:spcAft>
                <a:spcPts val="0"/>
              </a:spcAft>
              <a:buClr>
                <a:schemeClr val="dk1"/>
              </a:buClr>
              <a:buSzPts val="1100"/>
              <a:buFont typeface="Arial"/>
              <a:buNone/>
            </a:pPr>
            <a:r>
              <a:rPr lang="en-GB"/>
              <a:t>* Cons: no reliability guarantee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How does the CDN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indent="0" lvl="0" marL="0" rtl="0" algn="l">
              <a:spcBef>
                <a:spcPts val="0"/>
              </a:spcBef>
              <a:spcAft>
                <a:spcPts val="0"/>
              </a:spcAft>
              <a:buClr>
                <a:schemeClr val="dk1"/>
              </a:buClr>
              <a:buSzPts val="1100"/>
              <a:buFont typeface="Arial"/>
              <a:buNone/>
            </a:pPr>
            <a:r>
              <a:rPr lang="en-GB"/>
              <a:t>* CDN replicates customers’ content</a:t>
            </a:r>
            <a:endParaRPr/>
          </a:p>
          <a:p>
            <a:pPr indent="0" lvl="0" marL="0" rtl="0" algn="l">
              <a:spcBef>
                <a:spcPts val="0"/>
              </a:spcBef>
              <a:spcAft>
                <a:spcPts val="0"/>
              </a:spcAft>
              <a:buClr>
                <a:schemeClr val="dk1"/>
              </a:buClr>
              <a:buSzPts val="1100"/>
              <a:buFont typeface="Arial"/>
              <a:buNone/>
            </a:pPr>
            <a:r>
              <a:rPr lang="en-GB"/>
              <a:t>* When provider updates content, CDN updates servers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85fa94095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85fa94095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Page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What is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is a content delivery network;</a:t>
            </a:r>
            <a:endParaRPr/>
          </a:p>
          <a:p>
            <a:pPr indent="0" lvl="0" marL="0" rtl="0" algn="l">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indent="0" lvl="0" marL="0" rtl="0" algn="l">
              <a:spcBef>
                <a:spcPts val="0"/>
              </a:spcBef>
              <a:spcAft>
                <a:spcPts val="0"/>
              </a:spcAft>
              <a:buClr>
                <a:schemeClr val="dk1"/>
              </a:buClr>
              <a:buSzPts val="1100"/>
              <a:buFont typeface="Arial"/>
              <a:buNone/>
            </a:pPr>
            <a:r>
              <a:rPr lang="en-GB"/>
              <a:t>* A CDN is a cache, not a permanent store;</a:t>
            </a:r>
            <a:endParaRPr/>
          </a:p>
          <a:p>
            <a:pPr indent="0" lvl="0" marL="0" rtl="0" algn="l">
              <a:spcBef>
                <a:spcPts val="0"/>
              </a:spcBef>
              <a:spcAft>
                <a:spcPts val="0"/>
              </a:spcAft>
              <a:buClr>
                <a:schemeClr val="dk1"/>
              </a:buClr>
              <a:buSzPts val="1100"/>
              <a:buFont typeface="Arial"/>
              <a:buNone/>
            </a:pPr>
            <a:r>
              <a:rPr lang="en-GB"/>
              <a:t>* Content providers are CDN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and cons of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Very good performance</a:t>
            </a:r>
            <a:endParaRPr/>
          </a:p>
          <a:p>
            <a:pPr indent="0" lvl="0" marL="0" rtl="0" algn="l">
              <a:spcBef>
                <a:spcPts val="0"/>
              </a:spcBef>
              <a:spcAft>
                <a:spcPts val="0"/>
              </a:spcAft>
              <a:buClr>
                <a:schemeClr val="dk1"/>
              </a:buClr>
              <a:buSzPts val="1100"/>
              <a:buFont typeface="Arial"/>
              <a:buNone/>
            </a:pPr>
            <a:r>
              <a:rPr lang="en-GB"/>
              <a:t>* Cons: no reliability guarantee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How does the CDN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indent="0" lvl="0" marL="0" rtl="0" algn="l">
              <a:spcBef>
                <a:spcPts val="0"/>
              </a:spcBef>
              <a:spcAft>
                <a:spcPts val="0"/>
              </a:spcAft>
              <a:buClr>
                <a:schemeClr val="dk1"/>
              </a:buClr>
              <a:buSzPts val="1100"/>
              <a:buFont typeface="Arial"/>
              <a:buNone/>
            </a:pPr>
            <a:r>
              <a:rPr lang="en-GB"/>
              <a:t>* CDN replicates customers’ content</a:t>
            </a:r>
            <a:endParaRPr/>
          </a:p>
          <a:p>
            <a:pPr indent="0" lvl="0" marL="0" rtl="0" algn="l">
              <a:spcBef>
                <a:spcPts val="0"/>
              </a:spcBef>
              <a:spcAft>
                <a:spcPts val="0"/>
              </a:spcAft>
              <a:buClr>
                <a:schemeClr val="dk1"/>
              </a:buClr>
              <a:buSzPts val="1100"/>
              <a:buFont typeface="Arial"/>
              <a:buNone/>
            </a:pPr>
            <a:r>
              <a:rPr lang="en-GB"/>
              <a:t>* When provider updates content, CDN updates servers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5fa94095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5fa94095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 Page 5</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Content Storage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Architecture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Facebook, the online social network (OSN) system is relying on globally distributed datacenters which are highly dependent on centralized U.S data centers, in which scalability, availability, openness, reliability and security are the major System requirements.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The architecture of the system ,the scheme here is 3 tier architecture or more (4 tier)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To served by the follwing steps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Dedicated webservers,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These web serveres are highly connected in high available scheme to handle billions of requests and aggregate the logs coming from different webservers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Scribe–Hadoop Clusters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Then they are redirected in uncompressed format to the Scribe–Hadoop Clusters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 Hive–Hadoop</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Then communicate the Hive –Hadoop servers cluster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Mysql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Federated Mysql is the data base engine which hold the data bases holding up the whole system.</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Distributed systems components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Systems design, big data processing and analysis and huge Storage that are reasons of these components that are Facebook relying on,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Facebook is relying on Hadoop platform, which is well suited to deal with unstructured text,logs,and events steams , and structured data, as well as when a data discovery process is needed. it is built for the purpose of handling larger volumes of data, so preparing data and processing it should be cost prohibitive.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Hadoop</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Two main components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Map–Reduce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which dedicated for Computation.(M-R)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Hadoop Distributed File System (HDFS)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Deals with Storage.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Master nodes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Hadoop consists of multiple master nodes to avoid single point of failure in any environment.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The elements of master node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Job Tracker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Job tracker interacts with client applications. It is distributing Map and reducing tasks to particular nodes within a cluster.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Task tracker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It is process receives the tasks from a job tracker in in the master node.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 Name node (NN)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They are responsible for keeping track for each file in Hadoop Distribute File System HDFS ,a client application contact NN to locate file ,delete ,copy ,or add.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Data Node (DN)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They are responsible for storing in HDFS , they are keeping indexes for files stored in , they are interact between client applications and the NN .providing the clients with name of NN that are hold the required data.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5. Worker Nodes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They are the servers who are responsible for processing tasks; each worker (slave) holds DN and a task tracker.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Map Reduce (M-R)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Two major phases map &amp; reduce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Steps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Index any data comes from HDFS and being divided into blocks.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Submit the M-R Job and its details to the Job tracker.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 Mapper process data blocks and generates a list of key value pairs.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M-R merge list of key value pairs to generate final results.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HDFS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Distributed file system that serve the Facebook is mainly Hadoop distributed file system (HDFS)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&gt; ###### Advantage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Run on low-cost hardware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Highly fault-tolerance (as it supports block replication)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Store very large data sets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Reliability</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High bandwidth</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Ability to dynamically scale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85fa94095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85fa94095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Page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What is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is a content delivery network;</a:t>
            </a:r>
            <a:endParaRPr/>
          </a:p>
          <a:p>
            <a:pPr indent="0" lvl="0" marL="0" rtl="0" algn="l">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indent="0" lvl="0" marL="0" rtl="0" algn="l">
              <a:spcBef>
                <a:spcPts val="0"/>
              </a:spcBef>
              <a:spcAft>
                <a:spcPts val="0"/>
              </a:spcAft>
              <a:buClr>
                <a:schemeClr val="dk1"/>
              </a:buClr>
              <a:buSzPts val="1100"/>
              <a:buFont typeface="Arial"/>
              <a:buNone/>
            </a:pPr>
            <a:r>
              <a:rPr lang="en-GB"/>
              <a:t>* A CDN is a cache, not a permanent store;</a:t>
            </a:r>
            <a:endParaRPr/>
          </a:p>
          <a:p>
            <a:pPr indent="0" lvl="0" marL="0" rtl="0" algn="l">
              <a:spcBef>
                <a:spcPts val="0"/>
              </a:spcBef>
              <a:spcAft>
                <a:spcPts val="0"/>
              </a:spcAft>
              <a:buClr>
                <a:schemeClr val="dk1"/>
              </a:buClr>
              <a:buSzPts val="1100"/>
              <a:buFont typeface="Arial"/>
              <a:buNone/>
            </a:pPr>
            <a:r>
              <a:rPr lang="en-GB"/>
              <a:t>* Content providers are CDN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and cons of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Very good performance</a:t>
            </a:r>
            <a:endParaRPr/>
          </a:p>
          <a:p>
            <a:pPr indent="0" lvl="0" marL="0" rtl="0" algn="l">
              <a:spcBef>
                <a:spcPts val="0"/>
              </a:spcBef>
              <a:spcAft>
                <a:spcPts val="0"/>
              </a:spcAft>
              <a:buClr>
                <a:schemeClr val="dk1"/>
              </a:buClr>
              <a:buSzPts val="1100"/>
              <a:buFont typeface="Arial"/>
              <a:buNone/>
            </a:pPr>
            <a:r>
              <a:rPr lang="en-GB"/>
              <a:t>* Cons: no reliability guarantee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How does the CDN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indent="0" lvl="0" marL="0" rtl="0" algn="l">
              <a:spcBef>
                <a:spcPts val="0"/>
              </a:spcBef>
              <a:spcAft>
                <a:spcPts val="0"/>
              </a:spcAft>
              <a:buClr>
                <a:schemeClr val="dk1"/>
              </a:buClr>
              <a:buSzPts val="1100"/>
              <a:buFont typeface="Arial"/>
              <a:buNone/>
            </a:pPr>
            <a:r>
              <a:rPr lang="en-GB"/>
              <a:t>* CDN replicates customers’ content</a:t>
            </a:r>
            <a:endParaRPr/>
          </a:p>
          <a:p>
            <a:pPr indent="0" lvl="0" marL="0" rtl="0" algn="l">
              <a:spcBef>
                <a:spcPts val="0"/>
              </a:spcBef>
              <a:spcAft>
                <a:spcPts val="0"/>
              </a:spcAft>
              <a:buClr>
                <a:schemeClr val="dk1"/>
              </a:buClr>
              <a:buSzPts val="1100"/>
              <a:buFont typeface="Arial"/>
              <a:buNone/>
            </a:pPr>
            <a:r>
              <a:rPr lang="en-GB"/>
              <a:t>* When provider updates content, CDN updates servers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85fa94095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85fa94095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Page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What is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is a content delivery network;</a:t>
            </a:r>
            <a:endParaRPr/>
          </a:p>
          <a:p>
            <a:pPr indent="0" lvl="0" marL="0" rtl="0" algn="l">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indent="0" lvl="0" marL="0" rtl="0" algn="l">
              <a:spcBef>
                <a:spcPts val="0"/>
              </a:spcBef>
              <a:spcAft>
                <a:spcPts val="0"/>
              </a:spcAft>
              <a:buClr>
                <a:schemeClr val="dk1"/>
              </a:buClr>
              <a:buSzPts val="1100"/>
              <a:buFont typeface="Arial"/>
              <a:buNone/>
            </a:pPr>
            <a:r>
              <a:rPr lang="en-GB"/>
              <a:t>* A CDN is a cache, not a permanent store;</a:t>
            </a:r>
            <a:endParaRPr/>
          </a:p>
          <a:p>
            <a:pPr indent="0" lvl="0" marL="0" rtl="0" algn="l">
              <a:spcBef>
                <a:spcPts val="0"/>
              </a:spcBef>
              <a:spcAft>
                <a:spcPts val="0"/>
              </a:spcAft>
              <a:buClr>
                <a:schemeClr val="dk1"/>
              </a:buClr>
              <a:buSzPts val="1100"/>
              <a:buFont typeface="Arial"/>
              <a:buNone/>
            </a:pPr>
            <a:r>
              <a:rPr lang="en-GB"/>
              <a:t>* Content providers are CDN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and cons of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Very good performance</a:t>
            </a:r>
            <a:endParaRPr/>
          </a:p>
          <a:p>
            <a:pPr indent="0" lvl="0" marL="0" rtl="0" algn="l">
              <a:spcBef>
                <a:spcPts val="0"/>
              </a:spcBef>
              <a:spcAft>
                <a:spcPts val="0"/>
              </a:spcAft>
              <a:buClr>
                <a:schemeClr val="dk1"/>
              </a:buClr>
              <a:buSzPts val="1100"/>
              <a:buFont typeface="Arial"/>
              <a:buNone/>
            </a:pPr>
            <a:r>
              <a:rPr lang="en-GB"/>
              <a:t>* Cons: no reliability guarantee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How does the CDN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indent="0" lvl="0" marL="0" rtl="0" algn="l">
              <a:spcBef>
                <a:spcPts val="0"/>
              </a:spcBef>
              <a:spcAft>
                <a:spcPts val="0"/>
              </a:spcAft>
              <a:buClr>
                <a:schemeClr val="dk1"/>
              </a:buClr>
              <a:buSzPts val="1100"/>
              <a:buFont typeface="Arial"/>
              <a:buNone/>
            </a:pPr>
            <a:r>
              <a:rPr lang="en-GB"/>
              <a:t>* CDN replicates customers’ content</a:t>
            </a:r>
            <a:endParaRPr/>
          </a:p>
          <a:p>
            <a:pPr indent="0" lvl="0" marL="0" rtl="0" algn="l">
              <a:spcBef>
                <a:spcPts val="0"/>
              </a:spcBef>
              <a:spcAft>
                <a:spcPts val="0"/>
              </a:spcAft>
              <a:buClr>
                <a:schemeClr val="dk1"/>
              </a:buClr>
              <a:buSzPts val="1100"/>
              <a:buFont typeface="Arial"/>
              <a:buNone/>
            </a:pPr>
            <a:r>
              <a:rPr lang="en-GB"/>
              <a:t>* When provider updates content, CDN updates servers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85d6b74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85d6b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8639d8e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8639d8e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8639d8e3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8639d8e3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8639d8e3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8639d8e3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8639d8e3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8639d8e3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8639d8e3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8639d8e3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8639d8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8639d8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85fa940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85fa940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Page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Photo Storage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Facebook classifies photos into three categories, 'hot', 'warm' and 'cold' photos, and uses different mechanisms to process these images:</a:t>
            </a:r>
            <a:endParaRPr/>
          </a:p>
          <a:p>
            <a:pPr indent="0" lvl="0" marL="0" rtl="0" algn="l">
              <a:spcBef>
                <a:spcPts val="0"/>
              </a:spcBef>
              <a:spcAft>
                <a:spcPts val="0"/>
              </a:spcAft>
              <a:buClr>
                <a:schemeClr val="dk1"/>
              </a:buClr>
              <a:buSzPts val="1100"/>
              <a:buFont typeface="Arial"/>
              <a:buNone/>
            </a:pPr>
            <a:r>
              <a:rPr lang="en-GB"/>
              <a:t>* Hot: Popular, a lot of views (approx. 90% of views)</a:t>
            </a:r>
            <a:endParaRPr/>
          </a:p>
          <a:p>
            <a:pPr indent="0" lvl="0" marL="0" rtl="0" algn="l">
              <a:spcBef>
                <a:spcPts val="0"/>
              </a:spcBef>
              <a:spcAft>
                <a:spcPts val="0"/>
              </a:spcAft>
              <a:buClr>
                <a:schemeClr val="dk1"/>
              </a:buClr>
              <a:buSzPts val="1100"/>
              <a:buFont typeface="Arial"/>
              <a:buNone/>
            </a:pPr>
            <a:r>
              <a:rPr lang="en-GB"/>
              <a:t>  - CDN (Content Distribution Network)</a:t>
            </a:r>
            <a:endParaRPr/>
          </a:p>
          <a:p>
            <a:pPr indent="0" lvl="0" marL="0" rtl="0" algn="l">
              <a:spcBef>
                <a:spcPts val="0"/>
              </a:spcBef>
              <a:spcAft>
                <a:spcPts val="0"/>
              </a:spcAft>
              <a:buClr>
                <a:schemeClr val="dk1"/>
              </a:buClr>
              <a:buSzPts val="1100"/>
              <a:buFont typeface="Arial"/>
              <a:buNone/>
            </a:pPr>
            <a:r>
              <a:rPr lang="en-GB"/>
              <a:t>* Warm: Somewhat popular, but still a lot of views in aggregate</a:t>
            </a:r>
            <a:endParaRPr/>
          </a:p>
          <a:p>
            <a:pPr indent="0" lvl="0" marL="0" rtl="0" algn="l">
              <a:spcBef>
                <a:spcPts val="0"/>
              </a:spcBef>
              <a:spcAft>
                <a:spcPts val="0"/>
              </a:spcAft>
              <a:buClr>
                <a:schemeClr val="dk1"/>
              </a:buClr>
              <a:buSzPts val="1100"/>
              <a:buFont typeface="Arial"/>
              <a:buNone/>
            </a:pPr>
            <a:r>
              <a:rPr lang="en-GB"/>
              <a:t>  - Haystack (Facebook has designed its own storage called Haystack)</a:t>
            </a:r>
            <a:endParaRPr/>
          </a:p>
          <a:p>
            <a:pPr indent="0" lvl="0" marL="0" rtl="0" algn="l">
              <a:spcBef>
                <a:spcPts val="0"/>
              </a:spcBef>
              <a:spcAft>
                <a:spcPts val="0"/>
              </a:spcAft>
              <a:buClr>
                <a:schemeClr val="dk1"/>
              </a:buClr>
              <a:buSzPts val="1100"/>
              <a:buFont typeface="Arial"/>
              <a:buNone/>
            </a:pPr>
            <a:r>
              <a:rPr lang="en-GB"/>
              <a:t>* Cold: Unpopular, occasional views</a:t>
            </a:r>
            <a:endParaRPr/>
          </a:p>
          <a:p>
            <a:pPr indent="0" lvl="0" marL="0" rtl="0" algn="l">
              <a:spcBef>
                <a:spcPts val="0"/>
              </a:spcBef>
              <a:spcAft>
                <a:spcPts val="0"/>
              </a:spcAft>
              <a:buNone/>
            </a:pPr>
            <a:r>
              <a:rPr lang="en-GB"/>
              <a:t>  - f4 (It is an “archival” storage designed by Facebook)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85fa9409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85fa9409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Page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What is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is a content delivery network;</a:t>
            </a:r>
            <a:endParaRPr/>
          </a:p>
          <a:p>
            <a:pPr indent="0" lvl="0" marL="0" rtl="0" algn="l">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indent="0" lvl="0" marL="0" rtl="0" algn="l">
              <a:spcBef>
                <a:spcPts val="0"/>
              </a:spcBef>
              <a:spcAft>
                <a:spcPts val="0"/>
              </a:spcAft>
              <a:buClr>
                <a:schemeClr val="dk1"/>
              </a:buClr>
              <a:buSzPts val="1100"/>
              <a:buFont typeface="Arial"/>
              <a:buNone/>
            </a:pPr>
            <a:r>
              <a:rPr lang="en-GB"/>
              <a:t>* A CDN is a cache, not a permanent store;</a:t>
            </a:r>
            <a:endParaRPr/>
          </a:p>
          <a:p>
            <a:pPr indent="0" lvl="0" marL="0" rtl="0" algn="l">
              <a:spcBef>
                <a:spcPts val="0"/>
              </a:spcBef>
              <a:spcAft>
                <a:spcPts val="0"/>
              </a:spcAft>
              <a:buClr>
                <a:schemeClr val="dk1"/>
              </a:buClr>
              <a:buSzPts val="1100"/>
              <a:buFont typeface="Arial"/>
              <a:buNone/>
            </a:pPr>
            <a:r>
              <a:rPr lang="en-GB"/>
              <a:t>* Content providers are CDN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and cons of CDN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Pros: Very good performance</a:t>
            </a:r>
            <a:endParaRPr/>
          </a:p>
          <a:p>
            <a:pPr indent="0" lvl="0" marL="0" rtl="0" algn="l">
              <a:spcBef>
                <a:spcPts val="0"/>
              </a:spcBef>
              <a:spcAft>
                <a:spcPts val="0"/>
              </a:spcAft>
              <a:buClr>
                <a:schemeClr val="dk1"/>
              </a:buClr>
              <a:buSzPts val="1100"/>
              <a:buFont typeface="Arial"/>
              <a:buNone/>
            </a:pPr>
            <a:r>
              <a:rPr lang="en-GB"/>
              <a:t>* Cons: no reliability guarantee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How does the CDN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indent="0" lvl="0" marL="0" rtl="0" algn="l">
              <a:spcBef>
                <a:spcPts val="0"/>
              </a:spcBef>
              <a:spcAft>
                <a:spcPts val="0"/>
              </a:spcAft>
              <a:buClr>
                <a:schemeClr val="dk1"/>
              </a:buClr>
              <a:buSzPts val="1100"/>
              <a:buFont typeface="Arial"/>
              <a:buNone/>
            </a:pPr>
            <a:r>
              <a:rPr lang="en-GB"/>
              <a:t>* CDN replicates customers’ content</a:t>
            </a:r>
            <a:endParaRPr/>
          </a:p>
          <a:p>
            <a:pPr indent="0" lvl="0" marL="0" rtl="0" algn="l">
              <a:spcBef>
                <a:spcPts val="0"/>
              </a:spcBef>
              <a:spcAft>
                <a:spcPts val="0"/>
              </a:spcAft>
              <a:buClr>
                <a:schemeClr val="dk1"/>
              </a:buClr>
              <a:buSzPts val="1100"/>
              <a:buFont typeface="Arial"/>
              <a:buNone/>
            </a:pPr>
            <a:r>
              <a:rPr lang="en-GB"/>
              <a:t>* When provider updates content, CDN updates servers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Font typeface="Montserrat"/>
              <a:buNone/>
              <a:defRPr sz="4200">
                <a:latin typeface="Montserrat"/>
                <a:ea typeface="Montserrat"/>
                <a:cs typeface="Montserrat"/>
                <a:sym typeface="Montserrat"/>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indent="-317500" lvl="1" marL="9144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indent="-317500" lvl="2" marL="13716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indent="-317500" lvl="3" marL="18288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indent="-317500" lvl="4" marL="22860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indent="-317500" lvl="5" marL="27432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indent="-317500" lvl="6" marL="32004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indent="-317500" lvl="7" marL="36576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indent="-317500" lvl="8" marL="41148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627800" y="1738075"/>
            <a:ext cx="80418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2"/>
                </a:solidFill>
              </a:rPr>
              <a:t>SYSTEM DESIGN</a:t>
            </a:r>
            <a:endParaRPr b="1">
              <a:solidFill>
                <a:schemeClr val="dk2"/>
              </a:solidFill>
            </a:endParaRPr>
          </a:p>
        </p:txBody>
      </p:sp>
      <p:pic>
        <p:nvPicPr>
          <p:cNvPr id="59" name="Google Shape;59;p13"/>
          <p:cNvPicPr preferRelativeResize="0"/>
          <p:nvPr/>
        </p:nvPicPr>
        <p:blipFill>
          <a:blip r:embed="rId3">
            <a:alphaModFix/>
          </a:blip>
          <a:stretch>
            <a:fillRect/>
          </a:stretch>
        </p:blipFill>
        <p:spPr>
          <a:xfrm>
            <a:off x="583575" y="692425"/>
            <a:ext cx="5407826" cy="104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228050" y="1422425"/>
            <a:ext cx="4572000" cy="911100"/>
          </a:xfrm>
          <a:prstGeom prst="rect">
            <a:avLst/>
          </a:prstGeom>
          <a:noFill/>
          <a:ln>
            <a:noFill/>
          </a:ln>
        </p:spPr>
        <p:txBody>
          <a:bodyPr anchorCtr="0" anchor="t" bIns="91425" lIns="91425" spcFirstLastPara="1" rIns="91425" wrap="square" tIns="91425">
            <a:spAutoFit/>
          </a:bodyPr>
          <a:lstStyle/>
          <a:p>
            <a:pPr indent="-330200" lvl="0" marL="457200" rtl="0" algn="l">
              <a:lnSpc>
                <a:spcPct val="120000"/>
              </a:lnSpc>
              <a:spcBef>
                <a:spcPts val="0"/>
              </a:spcBef>
              <a:spcAft>
                <a:spcPts val="0"/>
              </a:spcAft>
              <a:buClr>
                <a:schemeClr val="dk1"/>
              </a:buClr>
              <a:buSzPts val="1600"/>
              <a:buFont typeface="Montserrat"/>
              <a:buChar char="●"/>
            </a:pPr>
            <a:r>
              <a:rPr b="1" lang="en-GB" sz="1600">
                <a:solidFill>
                  <a:schemeClr val="dk1"/>
                </a:solidFill>
              </a:rPr>
              <a:t>What is Haystack</a:t>
            </a:r>
            <a:endParaRPr b="1" sz="1600">
              <a:solidFill>
                <a:schemeClr val="dk1"/>
              </a:solidFill>
            </a:endParaRPr>
          </a:p>
          <a:p>
            <a:pPr indent="-317500" lvl="1" marL="914400" rtl="0" algn="l">
              <a:spcBef>
                <a:spcPts val="0"/>
              </a:spcBef>
              <a:spcAft>
                <a:spcPts val="0"/>
              </a:spcAft>
              <a:buClr>
                <a:schemeClr val="lt2"/>
              </a:buClr>
              <a:buSzPts val="1400"/>
              <a:buChar char="○"/>
            </a:pPr>
            <a:r>
              <a:rPr lang="en-GB">
                <a:solidFill>
                  <a:schemeClr val="lt2"/>
                </a:solidFill>
              </a:rPr>
              <a:t>Designed for performance and reliability</a:t>
            </a:r>
            <a:endParaRPr>
              <a:solidFill>
                <a:schemeClr val="lt2"/>
              </a:solidFill>
            </a:endParaRPr>
          </a:p>
          <a:p>
            <a:pPr indent="-317500" lvl="1" marL="914400" rtl="0" algn="l">
              <a:spcBef>
                <a:spcPts val="0"/>
              </a:spcBef>
              <a:spcAft>
                <a:spcPts val="0"/>
              </a:spcAft>
              <a:buClr>
                <a:schemeClr val="lt2"/>
              </a:buClr>
              <a:buSzPts val="1400"/>
              <a:buChar char="○"/>
            </a:pPr>
            <a:r>
              <a:rPr lang="en-GB">
                <a:solidFill>
                  <a:schemeClr val="lt2"/>
                </a:solidFill>
              </a:rPr>
              <a:t>"Default" photo storage</a:t>
            </a:r>
            <a:endParaRPr b="1" sz="1600">
              <a:solidFill>
                <a:schemeClr val="lt2"/>
              </a:solidFill>
            </a:endParaRPr>
          </a:p>
        </p:txBody>
      </p:sp>
      <p:sp>
        <p:nvSpPr>
          <p:cNvPr id="118" name="Google Shape;118;p22"/>
          <p:cNvSpPr txBox="1"/>
          <p:nvPr>
            <p:ph idx="4294967295" type="title"/>
          </p:nvPr>
        </p:nvSpPr>
        <p:spPr>
          <a:xfrm>
            <a:off x="228050" y="202700"/>
            <a:ext cx="2808000" cy="7557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sz="2200">
                <a:solidFill>
                  <a:schemeClr val="lt1"/>
                </a:solidFill>
              </a:rPr>
              <a:t>Haystack</a:t>
            </a:r>
            <a:endParaRPr sz="2200">
              <a:solidFill>
                <a:schemeClr val="lt1"/>
              </a:solidFill>
            </a:endParaRPr>
          </a:p>
        </p:txBody>
      </p:sp>
      <p:sp>
        <p:nvSpPr>
          <p:cNvPr id="119" name="Google Shape;119;p22"/>
          <p:cNvSpPr txBox="1"/>
          <p:nvPr/>
        </p:nvSpPr>
        <p:spPr>
          <a:xfrm>
            <a:off x="220800" y="3005800"/>
            <a:ext cx="45720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rPr>
              <a:t>Pros and cons of Haystack</a:t>
            </a:r>
            <a:endParaRPr b="1" sz="1600">
              <a:solidFill>
                <a:schemeClr val="dk1"/>
              </a:solidFill>
            </a:endParaRPr>
          </a:p>
          <a:p>
            <a:pPr indent="-317500" lvl="1" marL="914400" rtl="0" algn="l">
              <a:spcBef>
                <a:spcPts val="0"/>
              </a:spcBef>
              <a:spcAft>
                <a:spcPts val="0"/>
              </a:spcAft>
              <a:buClr>
                <a:schemeClr val="lt2"/>
              </a:buClr>
              <a:buSzPts val="1400"/>
              <a:buChar char="○"/>
            </a:pPr>
            <a:r>
              <a:rPr lang="en-GB">
                <a:solidFill>
                  <a:schemeClr val="lt2"/>
                </a:solidFill>
              </a:rPr>
              <a:t>Pros: Good throughput and reliability;</a:t>
            </a:r>
            <a:endParaRPr>
              <a:solidFill>
                <a:schemeClr val="lt2"/>
              </a:solidFill>
            </a:endParaRPr>
          </a:p>
          <a:p>
            <a:pPr indent="-317500" lvl="1" marL="914400" rtl="0" algn="l">
              <a:spcBef>
                <a:spcPts val="0"/>
              </a:spcBef>
              <a:spcAft>
                <a:spcPts val="0"/>
              </a:spcAft>
              <a:buClr>
                <a:schemeClr val="lt2"/>
              </a:buClr>
              <a:buSzPts val="1400"/>
              <a:buChar char="○"/>
            </a:pPr>
            <a:r>
              <a:rPr lang="en-GB">
                <a:solidFill>
                  <a:schemeClr val="lt2"/>
                </a:solidFill>
              </a:rPr>
              <a:t>Cons: Somewhat inefficient use of storage space (mainly due to replication).</a:t>
            </a:r>
            <a:endParaRPr b="1" sz="1600">
              <a:solidFill>
                <a:schemeClr val="lt2"/>
              </a:solidFill>
            </a:endParaRPr>
          </a:p>
        </p:txBody>
      </p:sp>
      <p:sp>
        <p:nvSpPr>
          <p:cNvPr id="120" name="Google Shape;120;p22"/>
          <p:cNvSpPr txBox="1"/>
          <p:nvPr/>
        </p:nvSpPr>
        <p:spPr>
          <a:xfrm>
            <a:off x="4724400" y="1422425"/>
            <a:ext cx="4788000" cy="861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rPr>
              <a:t>Haystack Directory</a:t>
            </a:r>
            <a:endParaRPr b="1" sz="1600">
              <a:solidFill>
                <a:schemeClr val="dk1"/>
              </a:solidFill>
            </a:endParaRPr>
          </a:p>
          <a:p>
            <a:pPr indent="-317500" lvl="1" marL="914400" rtl="0" algn="l">
              <a:spcBef>
                <a:spcPts val="0"/>
              </a:spcBef>
              <a:spcAft>
                <a:spcPts val="0"/>
              </a:spcAft>
              <a:buClr>
                <a:schemeClr val="lt2"/>
              </a:buClr>
              <a:buSzPts val="1400"/>
              <a:buChar char="○"/>
            </a:pPr>
            <a:r>
              <a:rPr lang="en-GB">
                <a:solidFill>
                  <a:schemeClr val="lt2"/>
                </a:solidFill>
              </a:rPr>
              <a:t>Helps the URL construction for an image</a:t>
            </a:r>
            <a:endParaRPr>
              <a:solidFill>
                <a:schemeClr val="lt2"/>
              </a:solidFill>
            </a:endParaRPr>
          </a:p>
          <a:p>
            <a:pPr indent="-317500" lvl="1" marL="914400" rtl="0" algn="l">
              <a:spcBef>
                <a:spcPts val="0"/>
              </a:spcBef>
              <a:spcAft>
                <a:spcPts val="0"/>
              </a:spcAft>
              <a:buClr>
                <a:schemeClr val="lt2"/>
              </a:buClr>
              <a:buSzPts val="1400"/>
              <a:buChar char="○"/>
            </a:pPr>
            <a:r>
              <a:rPr lang="en-GB">
                <a:solidFill>
                  <a:schemeClr val="lt2"/>
                </a:solidFill>
              </a:rPr>
              <a:t>Logical &amp; physical volumes</a:t>
            </a:r>
            <a:endParaRPr b="1" sz="1600">
              <a:solidFill>
                <a:schemeClr val="lt2"/>
              </a:solidFill>
            </a:endParaRPr>
          </a:p>
        </p:txBody>
      </p:sp>
      <p:sp>
        <p:nvSpPr>
          <p:cNvPr id="121" name="Google Shape;121;p22"/>
          <p:cNvSpPr txBox="1"/>
          <p:nvPr/>
        </p:nvSpPr>
        <p:spPr>
          <a:xfrm>
            <a:off x="4724400" y="3005800"/>
            <a:ext cx="3308100" cy="64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rPr>
              <a:t>Haystack Cache &amp; Store</a:t>
            </a:r>
            <a:endParaRPr b="1" sz="1600">
              <a:solidFill>
                <a:schemeClr val="dk1"/>
              </a:solidFill>
            </a:endParaRPr>
          </a:p>
          <a:p>
            <a:pPr indent="-317500" lvl="1" marL="914400" rtl="0" algn="l">
              <a:spcBef>
                <a:spcPts val="0"/>
              </a:spcBef>
              <a:spcAft>
                <a:spcPts val="0"/>
              </a:spcAft>
              <a:buClr>
                <a:schemeClr val="lt2"/>
              </a:buClr>
              <a:buSzPts val="1400"/>
              <a:buChar char="○"/>
            </a:pPr>
            <a:r>
              <a:rPr lang="en-GB">
                <a:solidFill>
                  <a:schemeClr val="lt2"/>
                </a:solidFill>
              </a:rPr>
              <a:t>Haystack cache</a:t>
            </a:r>
            <a:endParaRPr b="1" sz="16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228050" y="1422425"/>
            <a:ext cx="4572000" cy="954300"/>
          </a:xfrm>
          <a:prstGeom prst="rect">
            <a:avLst/>
          </a:prstGeom>
          <a:noFill/>
          <a:ln>
            <a:noFill/>
          </a:ln>
        </p:spPr>
        <p:txBody>
          <a:bodyPr anchorCtr="0" anchor="t" bIns="91425" lIns="91425" spcFirstLastPara="1" rIns="91425" wrap="square" tIns="91425">
            <a:spAutoFit/>
          </a:bodyPr>
          <a:lstStyle/>
          <a:p>
            <a:pPr indent="-330200" lvl="0" marL="457200" rtl="0" algn="l">
              <a:lnSpc>
                <a:spcPct val="120000"/>
              </a:lnSpc>
              <a:spcBef>
                <a:spcPts val="0"/>
              </a:spcBef>
              <a:spcAft>
                <a:spcPts val="0"/>
              </a:spcAft>
              <a:buClr>
                <a:schemeClr val="dk1"/>
              </a:buClr>
              <a:buSzPts val="1600"/>
              <a:buFont typeface="Montserrat"/>
              <a:buChar char="●"/>
            </a:pPr>
            <a:r>
              <a:rPr b="1" lang="en-GB" sz="1600">
                <a:solidFill>
                  <a:schemeClr val="dk1"/>
                </a:solidFill>
              </a:rPr>
              <a:t>f4’s Replication</a:t>
            </a:r>
            <a:endParaRPr b="1" sz="1600">
              <a:solidFill>
                <a:schemeClr val="dk1"/>
              </a:solidFill>
            </a:endParaRPr>
          </a:p>
          <a:p>
            <a:pPr indent="-317500" lvl="1" marL="914400" rtl="0" algn="l">
              <a:lnSpc>
                <a:spcPct val="120000"/>
              </a:lnSpc>
              <a:spcBef>
                <a:spcPts val="0"/>
              </a:spcBef>
              <a:spcAft>
                <a:spcPts val="0"/>
              </a:spcAft>
              <a:buClr>
                <a:schemeClr val="lt2"/>
              </a:buClr>
              <a:buSzPts val="1400"/>
              <a:buChar char="○"/>
            </a:pPr>
            <a:r>
              <a:rPr lang="en-GB">
                <a:solidFill>
                  <a:schemeClr val="lt2"/>
                </a:solidFill>
              </a:rPr>
              <a:t>(n, k) Reed-Solomon code</a:t>
            </a:r>
            <a:endParaRPr>
              <a:solidFill>
                <a:schemeClr val="lt2"/>
              </a:solidFill>
            </a:endParaRPr>
          </a:p>
          <a:p>
            <a:pPr indent="-317500" lvl="1" marL="914400" rtl="0" algn="l">
              <a:lnSpc>
                <a:spcPct val="120000"/>
              </a:lnSpc>
              <a:spcBef>
                <a:spcPts val="0"/>
              </a:spcBef>
              <a:spcAft>
                <a:spcPts val="0"/>
              </a:spcAft>
              <a:buClr>
                <a:schemeClr val="lt2"/>
              </a:buClr>
              <a:buSzPts val="1400"/>
              <a:buChar char="○"/>
            </a:pPr>
            <a:r>
              <a:rPr lang="en-GB">
                <a:solidFill>
                  <a:schemeClr val="lt2"/>
                </a:solidFill>
              </a:rPr>
              <a:t>Parity example: XOR</a:t>
            </a:r>
            <a:endParaRPr>
              <a:solidFill>
                <a:schemeClr val="lt2"/>
              </a:solidFill>
            </a:endParaRPr>
          </a:p>
        </p:txBody>
      </p:sp>
      <p:sp>
        <p:nvSpPr>
          <p:cNvPr id="127" name="Google Shape;127;p23"/>
          <p:cNvSpPr txBox="1"/>
          <p:nvPr>
            <p:ph idx="4294967295" type="title"/>
          </p:nvPr>
        </p:nvSpPr>
        <p:spPr>
          <a:xfrm>
            <a:off x="228050" y="202700"/>
            <a:ext cx="2808000" cy="7557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sz="2200">
                <a:solidFill>
                  <a:schemeClr val="lt1"/>
                </a:solidFill>
                <a:latin typeface="Arial"/>
                <a:ea typeface="Arial"/>
                <a:cs typeface="Arial"/>
                <a:sym typeface="Arial"/>
              </a:rPr>
              <a:t>f4</a:t>
            </a:r>
            <a:endParaRPr sz="2200">
              <a:solidFill>
                <a:schemeClr val="lt1"/>
              </a:solidFill>
            </a:endParaRPr>
          </a:p>
        </p:txBody>
      </p:sp>
      <p:sp>
        <p:nvSpPr>
          <p:cNvPr id="128" name="Google Shape;128;p23"/>
          <p:cNvSpPr txBox="1"/>
          <p:nvPr/>
        </p:nvSpPr>
        <p:spPr>
          <a:xfrm>
            <a:off x="220800" y="3005800"/>
            <a:ext cx="4572000" cy="142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rPr>
              <a:t>f4: Cross-Datacenter</a:t>
            </a:r>
            <a:endParaRPr b="1" sz="1600">
              <a:solidFill>
                <a:schemeClr val="dk1"/>
              </a:solidFill>
            </a:endParaRPr>
          </a:p>
          <a:p>
            <a:pPr indent="-317500" lvl="1" marL="914400" marR="0" rtl="0" algn="l">
              <a:lnSpc>
                <a:spcPct val="120000"/>
              </a:lnSpc>
              <a:spcBef>
                <a:spcPts val="0"/>
              </a:spcBef>
              <a:spcAft>
                <a:spcPts val="0"/>
              </a:spcAft>
              <a:buClr>
                <a:schemeClr val="lt2"/>
              </a:buClr>
              <a:buSzPts val="1400"/>
              <a:buChar char="○"/>
            </a:pPr>
            <a:r>
              <a:rPr lang="en-GB">
                <a:solidFill>
                  <a:schemeClr val="lt2"/>
                </a:solidFill>
              </a:rPr>
              <a:t>Additional parity block</a:t>
            </a:r>
            <a:endParaRPr>
              <a:solidFill>
                <a:schemeClr val="lt2"/>
              </a:solidFill>
            </a:endParaRPr>
          </a:p>
          <a:p>
            <a:pPr indent="-317500" lvl="1" marL="914400" marR="0" rtl="0" algn="l">
              <a:lnSpc>
                <a:spcPct val="120000"/>
              </a:lnSpc>
              <a:spcBef>
                <a:spcPts val="0"/>
              </a:spcBef>
              <a:spcAft>
                <a:spcPts val="0"/>
              </a:spcAft>
              <a:buClr>
                <a:schemeClr val="lt2"/>
              </a:buClr>
              <a:buSzPts val="1400"/>
              <a:buChar char="○"/>
            </a:pPr>
            <a:r>
              <a:rPr lang="en-GB">
                <a:solidFill>
                  <a:schemeClr val="lt2"/>
                </a:solidFill>
              </a:rPr>
              <a:t>Overall average space usage per block: 2.1X</a:t>
            </a:r>
            <a:endParaRPr>
              <a:solidFill>
                <a:schemeClr val="lt2"/>
              </a:solidFill>
            </a:endParaRPr>
          </a:p>
          <a:p>
            <a:pPr indent="-317500" lvl="1" marL="914400" marR="0" rtl="0" algn="l">
              <a:lnSpc>
                <a:spcPct val="120000"/>
              </a:lnSpc>
              <a:spcBef>
                <a:spcPts val="0"/>
              </a:spcBef>
              <a:spcAft>
                <a:spcPts val="0"/>
              </a:spcAft>
              <a:buClr>
                <a:schemeClr val="lt2"/>
              </a:buClr>
              <a:buSzPts val="1400"/>
              <a:buChar char="○"/>
            </a:pPr>
            <a:r>
              <a:rPr lang="en-GB">
                <a:solidFill>
                  <a:schemeClr val="lt2"/>
                </a:solidFill>
              </a:rPr>
              <a:t>With 2.1X space usage,</a:t>
            </a:r>
            <a:endParaRPr>
              <a:solidFill>
                <a:schemeClr val="lt2"/>
              </a:solidFill>
            </a:endParaRPr>
          </a:p>
        </p:txBody>
      </p:sp>
      <p:sp>
        <p:nvSpPr>
          <p:cNvPr id="129" name="Google Shape;129;p23"/>
          <p:cNvSpPr txBox="1"/>
          <p:nvPr/>
        </p:nvSpPr>
        <p:spPr>
          <a:xfrm>
            <a:off x="4724400" y="1422425"/>
            <a:ext cx="4788000" cy="1212900"/>
          </a:xfrm>
          <a:prstGeom prst="rect">
            <a:avLst/>
          </a:prstGeom>
          <a:noFill/>
          <a:ln>
            <a:noFill/>
          </a:ln>
        </p:spPr>
        <p:txBody>
          <a:bodyPr anchorCtr="0" anchor="t" bIns="91425" lIns="91425" spcFirstLastPara="1" rIns="91425" wrap="square" tIns="91425">
            <a:spAutoFit/>
          </a:bodyPr>
          <a:lstStyle/>
          <a:p>
            <a:pPr indent="-330200" lvl="0" marL="457200" rtl="0" algn="l">
              <a:lnSpc>
                <a:spcPct val="120000"/>
              </a:lnSpc>
              <a:spcBef>
                <a:spcPts val="0"/>
              </a:spcBef>
              <a:spcAft>
                <a:spcPts val="0"/>
              </a:spcAft>
              <a:buClr>
                <a:schemeClr val="dk1"/>
              </a:buClr>
              <a:buSzPts val="1600"/>
              <a:buFont typeface="Montserrat"/>
              <a:buChar char="●"/>
            </a:pPr>
            <a:r>
              <a:rPr b="1" lang="en-GB" sz="1600">
                <a:solidFill>
                  <a:schemeClr val="dk1"/>
                </a:solidFill>
              </a:rPr>
              <a:t>f4: Single Datacenter</a:t>
            </a:r>
            <a:endParaRPr b="1" sz="1600">
              <a:solidFill>
                <a:schemeClr val="dk1"/>
              </a:solidFill>
            </a:endParaRPr>
          </a:p>
          <a:p>
            <a:pPr indent="-317500" lvl="1" marL="914400" marR="0" rtl="0" algn="l">
              <a:lnSpc>
                <a:spcPct val="120000"/>
              </a:lnSpc>
              <a:spcBef>
                <a:spcPts val="0"/>
              </a:spcBef>
              <a:spcAft>
                <a:spcPts val="0"/>
              </a:spcAft>
              <a:buClr>
                <a:schemeClr val="lt2"/>
              </a:buClr>
              <a:buSzPts val="1400"/>
              <a:buChar char="○"/>
            </a:pPr>
            <a:r>
              <a:rPr lang="en-GB">
                <a:solidFill>
                  <a:schemeClr val="lt2"/>
                </a:solidFill>
              </a:rPr>
              <a:t>Within a single data center, (14, 10) Reed-Solomon code</a:t>
            </a:r>
            <a:endParaRPr>
              <a:solidFill>
                <a:schemeClr val="lt2"/>
              </a:solidFill>
            </a:endParaRPr>
          </a:p>
          <a:p>
            <a:pPr indent="-317500" lvl="1" marL="914400" marR="0" rtl="0" algn="l">
              <a:lnSpc>
                <a:spcPct val="120000"/>
              </a:lnSpc>
              <a:spcBef>
                <a:spcPts val="0"/>
              </a:spcBef>
              <a:spcAft>
                <a:spcPts val="0"/>
              </a:spcAft>
              <a:buClr>
                <a:schemeClr val="lt2"/>
              </a:buClr>
              <a:buSzPts val="1400"/>
              <a:buChar char="○"/>
            </a:pPr>
            <a:r>
              <a:rPr lang="en-GB">
                <a:solidFill>
                  <a:schemeClr val="lt2"/>
                </a:solidFill>
              </a:rPr>
              <a:t>Distribute blocks across different rack</a:t>
            </a:r>
            <a:r>
              <a:rPr lang="en-GB">
                <a:solidFill>
                  <a:schemeClr val="dk2"/>
                </a:solidFill>
              </a:rPr>
              <a:t>s</a:t>
            </a:r>
            <a:endParaRPr>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258800" y="1511400"/>
            <a:ext cx="4205700" cy="3232500"/>
          </a:xfrm>
          <a:prstGeom prst="rect">
            <a:avLst/>
          </a:prstGeom>
          <a:noFill/>
          <a:ln>
            <a:noFill/>
          </a:ln>
        </p:spPr>
        <p:txBody>
          <a:bodyPr anchorCtr="0" anchor="t" bIns="91425" lIns="91425" spcFirstLastPara="1" rIns="91425" wrap="square" tIns="91425">
            <a:spAutoFit/>
          </a:bodyPr>
          <a:lstStyle/>
          <a:p>
            <a:pPr indent="-196850" lvl="0" marL="269999" rtl="0" algn="l">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Architecture </a:t>
            </a:r>
            <a:endParaRPr>
              <a:solidFill>
                <a:schemeClr val="dk2"/>
              </a:solidFill>
            </a:endParaRPr>
          </a:p>
          <a:p>
            <a:pPr indent="-196850" lvl="0" marL="269999" marR="0" rtl="0" algn="l">
              <a:lnSpc>
                <a:spcPct val="1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To served by the follwing steps</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Dedicated webservers,</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Scribe–Hadoop Clusters</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Hive–Hadoop</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Mysql</a:t>
            </a:r>
            <a:endParaRPr>
              <a:solidFill>
                <a:schemeClr val="dk2"/>
              </a:solidFill>
            </a:endParaRPr>
          </a:p>
          <a:p>
            <a:pPr indent="0" lvl="0" marL="0" rtl="0" algn="l">
              <a:spcBef>
                <a:spcPts val="0"/>
              </a:spcBef>
              <a:spcAft>
                <a:spcPts val="0"/>
              </a:spcAft>
              <a:buNone/>
            </a:pPr>
            <a:r>
              <a:t/>
            </a:r>
            <a:endParaRPr>
              <a:solidFill>
                <a:schemeClr val="dk2"/>
              </a:solidFill>
            </a:endParaRPr>
          </a:p>
          <a:p>
            <a:pPr indent="-196850" lvl="0" marL="269999" marR="0" rtl="0" algn="l">
              <a:lnSpc>
                <a:spcPct val="1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Distributed systems components</a:t>
            </a:r>
            <a:endParaRPr b="1" sz="1600">
              <a:solidFill>
                <a:schemeClr val="dk1"/>
              </a:solidFill>
              <a:latin typeface="Montserrat"/>
              <a:ea typeface="Montserrat"/>
              <a:cs typeface="Montserrat"/>
              <a:sym typeface="Montserrat"/>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Two main components - Hadoop</a:t>
            </a:r>
            <a:endParaRPr>
              <a:solidFill>
                <a:schemeClr val="dk2"/>
              </a:solidFill>
            </a:endParaRPr>
          </a:p>
          <a:p>
            <a:pPr indent="-107950" lvl="1" marL="630000" rtl="0" algn="l">
              <a:spcBef>
                <a:spcPts val="0"/>
              </a:spcBef>
              <a:spcAft>
                <a:spcPts val="0"/>
              </a:spcAft>
              <a:buClr>
                <a:schemeClr val="lt2"/>
              </a:buClr>
              <a:buSzPts val="1400"/>
              <a:buChar char="○"/>
            </a:pPr>
            <a:r>
              <a:rPr lang="en-GB">
                <a:solidFill>
                  <a:schemeClr val="lt2"/>
                </a:solidFill>
              </a:rPr>
              <a:t>Map–Reduce</a:t>
            </a:r>
            <a:endParaRPr>
              <a:solidFill>
                <a:schemeClr val="lt2"/>
              </a:solidFill>
            </a:endParaRPr>
          </a:p>
          <a:p>
            <a:pPr indent="-107950" lvl="1" marL="630000" rtl="0" algn="l">
              <a:spcBef>
                <a:spcPts val="0"/>
              </a:spcBef>
              <a:spcAft>
                <a:spcPts val="0"/>
              </a:spcAft>
              <a:buClr>
                <a:schemeClr val="lt2"/>
              </a:buClr>
              <a:buSzPts val="1400"/>
              <a:buChar char="○"/>
            </a:pPr>
            <a:r>
              <a:rPr lang="en-GB">
                <a:solidFill>
                  <a:schemeClr val="lt2"/>
                </a:solidFill>
              </a:rPr>
              <a:t>Hadoop Distributed File System (HDFS)</a:t>
            </a:r>
            <a:endParaRPr>
              <a:solidFill>
                <a:schemeClr val="lt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Master</a:t>
            </a:r>
            <a:r>
              <a:rPr lang="en-GB">
                <a:solidFill>
                  <a:schemeClr val="dk2"/>
                </a:solidFill>
              </a:rPr>
              <a:t> nodes </a:t>
            </a:r>
            <a:r>
              <a:rPr lang="en-GB">
                <a:solidFill>
                  <a:schemeClr val="dk2"/>
                </a:solidFill>
              </a:rPr>
              <a:t> - Hadoop</a:t>
            </a:r>
            <a:endParaRPr>
              <a:solidFill>
                <a:schemeClr val="dk2"/>
              </a:solidFill>
            </a:endParaRPr>
          </a:p>
          <a:p>
            <a:pPr indent="0" lvl="0" marL="540000" rtl="0" algn="l">
              <a:spcBef>
                <a:spcPts val="0"/>
              </a:spcBef>
              <a:spcAft>
                <a:spcPts val="0"/>
              </a:spcAft>
              <a:buNone/>
            </a:pPr>
            <a:r>
              <a:rPr lang="en-GB" sz="1200">
                <a:solidFill>
                  <a:schemeClr val="lt2"/>
                </a:solidFill>
              </a:rPr>
              <a:t>Hadoop consists of multiple master nodes to avoid single point of failure in any environment.</a:t>
            </a:r>
            <a:endParaRPr sz="1200">
              <a:solidFill>
                <a:schemeClr val="lt2"/>
              </a:solidFill>
            </a:endParaRPr>
          </a:p>
        </p:txBody>
      </p:sp>
      <p:sp>
        <p:nvSpPr>
          <p:cNvPr id="135" name="Google Shape;135;p24"/>
          <p:cNvSpPr txBox="1"/>
          <p:nvPr/>
        </p:nvSpPr>
        <p:spPr>
          <a:xfrm>
            <a:off x="4218675" y="-29550"/>
            <a:ext cx="4991400" cy="5202600"/>
          </a:xfrm>
          <a:prstGeom prst="rect">
            <a:avLst/>
          </a:prstGeom>
          <a:noFill/>
          <a:ln>
            <a:noFill/>
          </a:ln>
        </p:spPr>
        <p:txBody>
          <a:bodyPr anchorCtr="0" anchor="t" bIns="91425" lIns="91425" spcFirstLastPara="1" rIns="91425" wrap="square" tIns="91425">
            <a:spAutoFit/>
          </a:bodyPr>
          <a:lstStyle/>
          <a:p>
            <a:pPr indent="-193675" lvl="0" marL="540000" marR="0" rtl="0" algn="l">
              <a:lnSpc>
                <a:spcPct val="100000"/>
              </a:lnSpc>
              <a:spcBef>
                <a:spcPts val="0"/>
              </a:spcBef>
              <a:spcAft>
                <a:spcPts val="0"/>
              </a:spcAft>
              <a:buClr>
                <a:schemeClr val="dk2"/>
              </a:buClr>
              <a:buSzPts val="1400"/>
              <a:buAutoNum type="arabicPeriod" startAt="3"/>
            </a:pPr>
            <a:r>
              <a:rPr lang="en-GB">
                <a:solidFill>
                  <a:schemeClr val="dk2"/>
                </a:solidFill>
              </a:rPr>
              <a:t>The elements of master node</a:t>
            </a:r>
            <a:endParaRPr>
              <a:solidFill>
                <a:schemeClr val="dk2"/>
              </a:solidFill>
            </a:endParaRPr>
          </a:p>
          <a:p>
            <a:pPr indent="-107950" lvl="1" marL="630000" marR="0" rtl="0" algn="l">
              <a:lnSpc>
                <a:spcPct val="100000"/>
              </a:lnSpc>
              <a:spcBef>
                <a:spcPts val="0"/>
              </a:spcBef>
              <a:spcAft>
                <a:spcPts val="0"/>
              </a:spcAft>
              <a:buClr>
                <a:schemeClr val="lt2"/>
              </a:buClr>
              <a:buSzPts val="1400"/>
              <a:buChar char="○"/>
            </a:pPr>
            <a:r>
              <a:rPr lang="en-GB">
                <a:solidFill>
                  <a:schemeClr val="lt2"/>
                </a:solidFill>
              </a:rPr>
              <a:t>Job Tracker</a:t>
            </a:r>
            <a:endParaRPr>
              <a:solidFill>
                <a:schemeClr val="lt2"/>
              </a:solidFill>
            </a:endParaRPr>
          </a:p>
          <a:p>
            <a:pPr indent="-107950" lvl="1" marL="630000" marR="0" rtl="0" algn="l">
              <a:lnSpc>
                <a:spcPct val="100000"/>
              </a:lnSpc>
              <a:spcBef>
                <a:spcPts val="0"/>
              </a:spcBef>
              <a:spcAft>
                <a:spcPts val="0"/>
              </a:spcAft>
              <a:buClr>
                <a:schemeClr val="lt2"/>
              </a:buClr>
              <a:buSzPts val="1400"/>
              <a:buChar char="○"/>
            </a:pPr>
            <a:r>
              <a:rPr lang="en-GB">
                <a:solidFill>
                  <a:schemeClr val="lt2"/>
                </a:solidFill>
              </a:rPr>
              <a:t>Task tracker</a:t>
            </a:r>
            <a:endParaRPr>
              <a:solidFill>
                <a:schemeClr val="lt2"/>
              </a:solidFill>
            </a:endParaRPr>
          </a:p>
          <a:p>
            <a:pPr indent="-107950" lvl="1" marL="630000" marR="0" rtl="0" algn="l">
              <a:lnSpc>
                <a:spcPct val="100000"/>
              </a:lnSpc>
              <a:spcBef>
                <a:spcPts val="0"/>
              </a:spcBef>
              <a:spcAft>
                <a:spcPts val="0"/>
              </a:spcAft>
              <a:buClr>
                <a:schemeClr val="lt2"/>
              </a:buClr>
              <a:buSzPts val="1400"/>
              <a:buChar char="○"/>
            </a:pPr>
            <a:r>
              <a:rPr lang="en-GB">
                <a:solidFill>
                  <a:schemeClr val="lt2"/>
                </a:solidFill>
              </a:rPr>
              <a:t>Name node (NN)</a:t>
            </a:r>
            <a:endParaRPr>
              <a:solidFill>
                <a:schemeClr val="lt2"/>
              </a:solidFill>
            </a:endParaRPr>
          </a:p>
          <a:p>
            <a:pPr indent="-107950" lvl="1" marL="630000" marR="0" rtl="0" algn="l">
              <a:lnSpc>
                <a:spcPct val="100000"/>
              </a:lnSpc>
              <a:spcBef>
                <a:spcPts val="0"/>
              </a:spcBef>
              <a:spcAft>
                <a:spcPts val="0"/>
              </a:spcAft>
              <a:buClr>
                <a:schemeClr val="lt2"/>
              </a:buClr>
              <a:buSzPts val="1400"/>
              <a:buChar char="○"/>
            </a:pPr>
            <a:r>
              <a:rPr lang="en-GB">
                <a:solidFill>
                  <a:schemeClr val="lt2"/>
                </a:solidFill>
              </a:rPr>
              <a:t>Data Node (DN)</a:t>
            </a:r>
            <a:endParaRPr>
              <a:solidFill>
                <a:schemeClr val="lt2"/>
              </a:solidFill>
            </a:endParaRPr>
          </a:p>
          <a:p>
            <a:pPr indent="-107950" lvl="1" marL="630000" marR="0" rtl="0" algn="l">
              <a:lnSpc>
                <a:spcPct val="100000"/>
              </a:lnSpc>
              <a:spcBef>
                <a:spcPts val="0"/>
              </a:spcBef>
              <a:spcAft>
                <a:spcPts val="0"/>
              </a:spcAft>
              <a:buClr>
                <a:schemeClr val="lt2"/>
              </a:buClr>
              <a:buSzPts val="1400"/>
              <a:buChar char="○"/>
            </a:pPr>
            <a:r>
              <a:rPr lang="en-GB">
                <a:solidFill>
                  <a:schemeClr val="lt2"/>
                </a:solidFill>
              </a:rPr>
              <a:t>Worker Nodes</a:t>
            </a:r>
            <a:endParaRPr>
              <a:solidFill>
                <a:schemeClr val="dk2"/>
              </a:solidFill>
            </a:endParaRPr>
          </a:p>
          <a:p>
            <a:pPr indent="0" lvl="0" marL="0" rtl="0" algn="l">
              <a:spcBef>
                <a:spcPts val="0"/>
              </a:spcBef>
              <a:spcAft>
                <a:spcPts val="0"/>
              </a:spcAft>
              <a:buNone/>
            </a:pPr>
            <a:r>
              <a:t/>
            </a:r>
            <a:endParaRPr>
              <a:solidFill>
                <a:schemeClr val="dk2"/>
              </a:solidFill>
            </a:endParaRPr>
          </a:p>
          <a:p>
            <a:pPr indent="-196850" lvl="0" marL="269999" marR="0" rtl="0" algn="l">
              <a:lnSpc>
                <a:spcPct val="1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Map Reduce (M-R) </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Index any data comes from HDFS and being divided into blocks. </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Submit the M-R Job and its details to the Job tracker.</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Mapper process data blocks and generates a list of key value pairs. </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M-R merge list of key value pairs to generate final results. </a:t>
            </a:r>
            <a:endParaRPr>
              <a:solidFill>
                <a:schemeClr val="dk2"/>
              </a:solidFill>
            </a:endParaRPr>
          </a:p>
          <a:p>
            <a:pPr indent="0" lvl="0" marL="0" rtl="0" algn="l">
              <a:spcBef>
                <a:spcPts val="0"/>
              </a:spcBef>
              <a:spcAft>
                <a:spcPts val="0"/>
              </a:spcAft>
              <a:buNone/>
            </a:pPr>
            <a:r>
              <a:t/>
            </a:r>
            <a:endParaRPr>
              <a:solidFill>
                <a:schemeClr val="dk2"/>
              </a:solidFill>
            </a:endParaRPr>
          </a:p>
          <a:p>
            <a:pPr indent="-196850" lvl="0" marL="269999" marR="0" rtl="0" algn="l">
              <a:lnSpc>
                <a:spcPct val="1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HDFS</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Run on low-cost hardware</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Highly fault-tolerance (as it supports block replication) </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Store very large data sets</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Reliability</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High bandwidth</a:t>
            </a:r>
            <a:endParaRPr>
              <a:solidFill>
                <a:schemeClr val="dk2"/>
              </a:solidFill>
            </a:endParaRPr>
          </a:p>
          <a:p>
            <a:pPr indent="-193675" lvl="0" marL="540000" marR="0" rtl="0" algn="l">
              <a:lnSpc>
                <a:spcPct val="100000"/>
              </a:lnSpc>
              <a:spcBef>
                <a:spcPts val="0"/>
              </a:spcBef>
              <a:spcAft>
                <a:spcPts val="0"/>
              </a:spcAft>
              <a:buClr>
                <a:schemeClr val="dk2"/>
              </a:buClr>
              <a:buSzPts val="1400"/>
              <a:buAutoNum type="arabicPeriod"/>
            </a:pPr>
            <a:r>
              <a:rPr lang="en-GB">
                <a:solidFill>
                  <a:schemeClr val="dk2"/>
                </a:solidFill>
              </a:rPr>
              <a:t>Ability to dynamically scale</a:t>
            </a:r>
            <a:endParaRPr>
              <a:solidFill>
                <a:schemeClr val="dk2"/>
              </a:solidFill>
            </a:endParaRPr>
          </a:p>
        </p:txBody>
      </p:sp>
      <p:sp>
        <p:nvSpPr>
          <p:cNvPr id="136" name="Google Shape;136;p24"/>
          <p:cNvSpPr/>
          <p:nvPr/>
        </p:nvSpPr>
        <p:spPr>
          <a:xfrm>
            <a:off x="601525" y="-955168"/>
            <a:ext cx="2647800" cy="25338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GB" sz="3000">
                <a:solidFill>
                  <a:schemeClr val="lt1"/>
                </a:solidFill>
                <a:latin typeface="Montserrat"/>
                <a:ea typeface="Montserrat"/>
                <a:cs typeface="Montserrat"/>
                <a:sym typeface="Montserrat"/>
              </a:rPr>
              <a:t>Content  Storage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4294967295" type="title"/>
          </p:nvPr>
        </p:nvSpPr>
        <p:spPr>
          <a:xfrm>
            <a:off x="228050" y="202700"/>
            <a:ext cx="2808000" cy="755700"/>
          </a:xfrm>
          <a:prstGeom prst="rect">
            <a:avLst/>
          </a:prstGeom>
          <a:solidFill>
            <a:schemeClr val="dk1"/>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GB" sz="2200">
                <a:solidFill>
                  <a:schemeClr val="lt1"/>
                </a:solidFill>
                <a:latin typeface="Arial"/>
                <a:ea typeface="Arial"/>
                <a:cs typeface="Arial"/>
                <a:sym typeface="Arial"/>
              </a:rPr>
              <a:t>Hadoop and Hive</a:t>
            </a:r>
            <a:endParaRPr sz="2200">
              <a:solidFill>
                <a:schemeClr val="lt1"/>
              </a:solidFill>
              <a:latin typeface="Arial"/>
              <a:ea typeface="Arial"/>
              <a:cs typeface="Arial"/>
              <a:sym typeface="Arial"/>
            </a:endParaRPr>
          </a:p>
        </p:txBody>
      </p:sp>
      <p:sp>
        <p:nvSpPr>
          <p:cNvPr id="142" name="Google Shape;142;p25"/>
          <p:cNvSpPr txBox="1"/>
          <p:nvPr/>
        </p:nvSpPr>
        <p:spPr>
          <a:xfrm>
            <a:off x="397900" y="1292037"/>
            <a:ext cx="738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lt2"/>
                </a:solidFill>
              </a:rPr>
              <a:t>In Facebook Hive is a data warehouse infrastructure built on top of Hadoop technology.</a:t>
            </a:r>
            <a:endParaRPr b="1" i="1">
              <a:solidFill>
                <a:schemeClr val="lt2"/>
              </a:solidFill>
            </a:endParaRPr>
          </a:p>
        </p:txBody>
      </p:sp>
      <p:sp>
        <p:nvSpPr>
          <p:cNvPr id="143" name="Google Shape;143;p25"/>
          <p:cNvSpPr txBox="1"/>
          <p:nvPr/>
        </p:nvSpPr>
        <p:spPr>
          <a:xfrm>
            <a:off x="443225" y="2077500"/>
            <a:ext cx="75507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1"/>
                </a:solidFill>
                <a:latin typeface="Montserrat"/>
                <a:ea typeface="Montserrat"/>
                <a:cs typeface="Montserrat"/>
                <a:sym typeface="Montserrat"/>
              </a:rPr>
              <a:t>Role</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lnSpc>
                <a:spcPct val="150000"/>
              </a:lnSpc>
              <a:spcBef>
                <a:spcPts val="0"/>
              </a:spcBef>
              <a:spcAft>
                <a:spcPts val="0"/>
              </a:spcAft>
              <a:buClr>
                <a:schemeClr val="dk2"/>
              </a:buClr>
              <a:buSzPts val="1400"/>
              <a:buAutoNum type="arabicPeriod"/>
            </a:pPr>
            <a:r>
              <a:rPr b="1" lang="en-GB">
                <a:solidFill>
                  <a:schemeClr val="dk2"/>
                </a:solidFill>
              </a:rPr>
              <a:t>Easy data summarization;</a:t>
            </a:r>
            <a:endParaRPr b="1">
              <a:solidFill>
                <a:schemeClr val="dk2"/>
              </a:solidFill>
            </a:endParaRPr>
          </a:p>
          <a:p>
            <a:pPr indent="-317500" lvl="0" marL="457200" rtl="0" algn="l">
              <a:lnSpc>
                <a:spcPct val="150000"/>
              </a:lnSpc>
              <a:spcBef>
                <a:spcPts val="0"/>
              </a:spcBef>
              <a:spcAft>
                <a:spcPts val="0"/>
              </a:spcAft>
              <a:buClr>
                <a:schemeClr val="dk2"/>
              </a:buClr>
              <a:buSzPts val="1400"/>
              <a:buAutoNum type="arabicPeriod"/>
            </a:pPr>
            <a:r>
              <a:rPr b="1" lang="en-GB">
                <a:solidFill>
                  <a:schemeClr val="dk2"/>
                </a:solidFill>
              </a:rPr>
              <a:t>Heavily reporting;</a:t>
            </a:r>
            <a:endParaRPr b="1">
              <a:solidFill>
                <a:schemeClr val="dk2"/>
              </a:solidFill>
            </a:endParaRPr>
          </a:p>
          <a:p>
            <a:pPr indent="-317500" lvl="0" marL="457200" rtl="0" algn="l">
              <a:lnSpc>
                <a:spcPct val="150000"/>
              </a:lnSpc>
              <a:spcBef>
                <a:spcPts val="0"/>
              </a:spcBef>
              <a:spcAft>
                <a:spcPts val="0"/>
              </a:spcAft>
              <a:buClr>
                <a:schemeClr val="dk2"/>
              </a:buClr>
              <a:buSzPts val="1400"/>
              <a:buAutoNum type="arabicPeriod"/>
            </a:pPr>
            <a:r>
              <a:rPr b="1" lang="en-GB">
                <a:solidFill>
                  <a:schemeClr val="dk2"/>
                </a:solidFill>
              </a:rPr>
              <a:t>Adhoc querying;</a:t>
            </a:r>
            <a:endParaRPr b="1">
              <a:solidFill>
                <a:schemeClr val="dk2"/>
              </a:solidFill>
            </a:endParaRPr>
          </a:p>
          <a:p>
            <a:pPr indent="-317500" lvl="0" marL="457200" rtl="0" algn="l">
              <a:lnSpc>
                <a:spcPct val="150000"/>
              </a:lnSpc>
              <a:spcBef>
                <a:spcPts val="0"/>
              </a:spcBef>
              <a:spcAft>
                <a:spcPts val="0"/>
              </a:spcAft>
              <a:buClr>
                <a:schemeClr val="dk2"/>
              </a:buClr>
              <a:buSzPts val="1400"/>
              <a:buAutoNum type="arabicPeriod"/>
            </a:pPr>
            <a:r>
              <a:rPr b="1" lang="en-GB">
                <a:solidFill>
                  <a:schemeClr val="dk2"/>
                </a:solidFill>
              </a:rPr>
              <a:t>Analysis of large datasets data stored;</a:t>
            </a:r>
            <a:endParaRPr b="1">
              <a:solidFill>
                <a:schemeClr val="dk2"/>
              </a:solidFill>
            </a:endParaRPr>
          </a:p>
          <a:p>
            <a:pPr indent="-317500" lvl="0" marL="457200" rtl="0" algn="l">
              <a:lnSpc>
                <a:spcPct val="150000"/>
              </a:lnSpc>
              <a:spcBef>
                <a:spcPts val="0"/>
              </a:spcBef>
              <a:spcAft>
                <a:spcPts val="0"/>
              </a:spcAft>
              <a:buClr>
                <a:schemeClr val="dk2"/>
              </a:buClr>
              <a:buSzPts val="1400"/>
              <a:buAutoNum type="arabicPeriod"/>
            </a:pPr>
            <a:r>
              <a:rPr b="1" lang="en-GB">
                <a:solidFill>
                  <a:schemeClr val="dk2"/>
                </a:solidFill>
              </a:rPr>
              <a:t>HiveQL.</a:t>
            </a:r>
            <a:endParaRPr b="1">
              <a:solidFill>
                <a:schemeClr val="dk2"/>
              </a:solidFill>
            </a:endParaRPr>
          </a:p>
          <a:p>
            <a:pPr indent="0" lvl="0" marL="457200" rtl="0" algn="l">
              <a:lnSpc>
                <a:spcPct val="150000"/>
              </a:lnSpc>
              <a:spcBef>
                <a:spcPts val="0"/>
              </a:spcBef>
              <a:spcAft>
                <a:spcPts val="0"/>
              </a:spcAft>
              <a:buNone/>
            </a:pPr>
            <a:r>
              <a:rPr b="1" lang="en-GB">
                <a:solidFill>
                  <a:schemeClr val="lt2"/>
                </a:solidFill>
              </a:rPr>
              <a:t>A simple query language called HiveQL which is based on SQL and which enables users familiar with SQL to query this data.</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4294967295" type="title"/>
          </p:nvPr>
        </p:nvSpPr>
        <p:spPr>
          <a:xfrm>
            <a:off x="228050" y="202700"/>
            <a:ext cx="2808000" cy="755700"/>
          </a:xfrm>
          <a:prstGeom prst="rect">
            <a:avLst/>
          </a:prstGeom>
          <a:solidFill>
            <a:schemeClr val="dk1"/>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GB" sz="2200">
                <a:solidFill>
                  <a:schemeClr val="lt1"/>
                </a:solidFill>
                <a:latin typeface="Arial"/>
                <a:ea typeface="Arial"/>
                <a:cs typeface="Arial"/>
                <a:sym typeface="Arial"/>
              </a:rPr>
              <a:t>Apache HBase </a:t>
            </a:r>
            <a:endParaRPr sz="2200">
              <a:solidFill>
                <a:schemeClr val="lt1"/>
              </a:solidFill>
              <a:latin typeface="Arial"/>
              <a:ea typeface="Arial"/>
              <a:cs typeface="Arial"/>
              <a:sym typeface="Arial"/>
            </a:endParaRPr>
          </a:p>
        </p:txBody>
      </p:sp>
      <p:sp>
        <p:nvSpPr>
          <p:cNvPr id="149" name="Google Shape;149;p26"/>
          <p:cNvSpPr txBox="1"/>
          <p:nvPr/>
        </p:nvSpPr>
        <p:spPr>
          <a:xfrm>
            <a:off x="397900" y="12158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lt2"/>
                </a:solidFill>
              </a:rPr>
              <a:t>Facebook messaging system by the support of Apache HBase which is a database-like layer built on Hadoop designed to support billions of messages per day.</a:t>
            </a:r>
            <a:endParaRPr b="1" i="1">
              <a:solidFill>
                <a:schemeClr val="lt2"/>
              </a:solidFill>
            </a:endParaRPr>
          </a:p>
        </p:txBody>
      </p:sp>
      <p:sp>
        <p:nvSpPr>
          <p:cNvPr id="150" name="Google Shape;150;p26"/>
          <p:cNvSpPr txBox="1"/>
          <p:nvPr>
            <p:ph idx="4294967295" type="title"/>
          </p:nvPr>
        </p:nvSpPr>
        <p:spPr>
          <a:xfrm>
            <a:off x="228050" y="2660800"/>
            <a:ext cx="2808000" cy="755700"/>
          </a:xfrm>
          <a:prstGeom prst="rect">
            <a:avLst/>
          </a:prstGeom>
          <a:solidFill>
            <a:schemeClr val="dk1"/>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GB" sz="2200">
                <a:solidFill>
                  <a:schemeClr val="lt1"/>
                </a:solidFill>
                <a:latin typeface="Arial"/>
                <a:ea typeface="Arial"/>
                <a:cs typeface="Arial"/>
                <a:sym typeface="Arial"/>
              </a:rPr>
              <a:t>Memcahed servers</a:t>
            </a:r>
            <a:endParaRPr sz="2200">
              <a:solidFill>
                <a:schemeClr val="lt1"/>
              </a:solidFill>
              <a:latin typeface="Arial"/>
              <a:ea typeface="Arial"/>
              <a:cs typeface="Arial"/>
              <a:sym typeface="Arial"/>
            </a:endParaRPr>
          </a:p>
        </p:txBody>
      </p:sp>
      <p:sp>
        <p:nvSpPr>
          <p:cNvPr id="151" name="Google Shape;151;p26"/>
          <p:cNvSpPr txBox="1"/>
          <p:nvPr/>
        </p:nvSpPr>
        <p:spPr>
          <a:xfrm>
            <a:off x="397900" y="3623450"/>
            <a:ext cx="8014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1" lang="en-GB">
                <a:solidFill>
                  <a:schemeClr val="lt2"/>
                </a:solidFill>
              </a:rPr>
              <a:t>Facebook, let Hadoop performing a random access workloads that provides low latency access to HDFS, by using a combination of large clusters of MySQL databases and caching tiers built using memcached ,that will be support a better in performance while all results from Hadoop are directed to MySQL or memcached for consumption by the web tier side.</a:t>
            </a:r>
            <a:endParaRPr b="1" i="1">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3999900" cy="62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5869"/>
              <a:buFont typeface="Arial"/>
              <a:buNone/>
            </a:pPr>
            <a:r>
              <a:rPr b="0" lang="en-GB" sz="2760">
                <a:solidFill>
                  <a:schemeClr val="lt1"/>
                </a:solidFill>
                <a:latin typeface="Arial"/>
                <a:ea typeface="Arial"/>
                <a:cs typeface="Arial"/>
                <a:sym typeface="Arial"/>
              </a:rPr>
              <a:t>News Feed</a:t>
            </a:r>
            <a:endParaRPr b="0" sz="15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157" name="Google Shape;157;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3350">
                <a:solidFill>
                  <a:schemeClr val="lt1"/>
                </a:solidFill>
              </a:rPr>
              <a:t>About Facebook</a:t>
            </a:r>
            <a:endParaRPr sz="3350">
              <a:solidFill>
                <a:schemeClr val="lt1"/>
              </a:solidFill>
            </a:endParaRPr>
          </a:p>
        </p:txBody>
      </p:sp>
      <p:sp>
        <p:nvSpPr>
          <p:cNvPr id="65" name="Google Shape;65;p14"/>
          <p:cNvSpPr txBox="1"/>
          <p:nvPr>
            <p:ph idx="1" type="body"/>
          </p:nvPr>
        </p:nvSpPr>
        <p:spPr>
          <a:xfrm>
            <a:off x="311700" y="1384175"/>
            <a:ext cx="8520600" cy="3184800"/>
          </a:xfrm>
          <a:prstGeom prst="rect">
            <a:avLst/>
          </a:prstGeom>
        </p:spPr>
        <p:txBody>
          <a:bodyPr anchorCtr="0" anchor="t" bIns="91425" lIns="91425" spcFirstLastPara="1" rIns="91425" wrap="square" tIns="91425">
            <a:normAutofit fontScale="77500" lnSpcReduction="10000"/>
          </a:bodyPr>
          <a:lstStyle/>
          <a:p>
            <a:pPr indent="-350202" lvl="0" marL="457200" rtl="0" algn="l">
              <a:lnSpc>
                <a:spcPct val="90000"/>
              </a:lnSpc>
              <a:spcBef>
                <a:spcPts val="1000"/>
              </a:spcBef>
              <a:spcAft>
                <a:spcPts val="0"/>
              </a:spcAft>
              <a:buClr>
                <a:schemeClr val="dk2"/>
              </a:buClr>
              <a:buSzPct val="100000"/>
              <a:buFont typeface="Arial"/>
              <a:buChar char="-"/>
            </a:pPr>
            <a:r>
              <a:rPr lang="en-GB" sz="2470">
                <a:solidFill>
                  <a:schemeClr val="dk2"/>
                </a:solidFill>
                <a:latin typeface="Arial"/>
                <a:ea typeface="Arial"/>
                <a:cs typeface="Arial"/>
                <a:sym typeface="Arial"/>
              </a:rPr>
              <a:t>Most used online social network in the world.</a:t>
            </a:r>
            <a:endParaRPr sz="2470">
              <a:solidFill>
                <a:schemeClr val="dk2"/>
              </a:solidFill>
              <a:latin typeface="Arial"/>
              <a:ea typeface="Arial"/>
              <a:cs typeface="Arial"/>
              <a:sym typeface="Arial"/>
            </a:endParaRPr>
          </a:p>
          <a:p>
            <a:pPr indent="-350202" lvl="0" marL="457200" rtl="0" algn="l">
              <a:lnSpc>
                <a:spcPct val="90000"/>
              </a:lnSpc>
              <a:spcBef>
                <a:spcPts val="0"/>
              </a:spcBef>
              <a:spcAft>
                <a:spcPts val="0"/>
              </a:spcAft>
              <a:buClr>
                <a:schemeClr val="dk2"/>
              </a:buClr>
              <a:buSzPct val="100000"/>
              <a:buFont typeface="Arial"/>
              <a:buChar char="-"/>
            </a:pPr>
            <a:r>
              <a:rPr lang="en-GB" sz="2470">
                <a:solidFill>
                  <a:schemeClr val="dk2"/>
                </a:solidFill>
                <a:latin typeface="Arial"/>
                <a:ea typeface="Arial"/>
                <a:cs typeface="Arial"/>
                <a:sym typeface="Arial"/>
              </a:rPr>
              <a:t>2.91 billion monthly users as of Feb 14, 2022. (Statista)</a:t>
            </a:r>
            <a:endParaRPr sz="2470">
              <a:solidFill>
                <a:schemeClr val="dk2"/>
              </a:solidFill>
              <a:latin typeface="Arial"/>
              <a:ea typeface="Arial"/>
              <a:cs typeface="Arial"/>
              <a:sym typeface="Arial"/>
            </a:endParaRPr>
          </a:p>
          <a:p>
            <a:pPr indent="-350202" lvl="0" marL="457200" rtl="0" algn="l">
              <a:lnSpc>
                <a:spcPct val="90000"/>
              </a:lnSpc>
              <a:spcBef>
                <a:spcPts val="0"/>
              </a:spcBef>
              <a:spcAft>
                <a:spcPts val="0"/>
              </a:spcAft>
              <a:buClr>
                <a:schemeClr val="dk2"/>
              </a:buClr>
              <a:buSzPct val="100000"/>
              <a:buFont typeface="Arial"/>
              <a:buChar char="-"/>
            </a:pPr>
            <a:r>
              <a:rPr lang="en-GB" sz="2470">
                <a:solidFill>
                  <a:schemeClr val="dk2"/>
                </a:solidFill>
                <a:latin typeface="Arial"/>
                <a:ea typeface="Arial"/>
                <a:cs typeface="Arial"/>
                <a:sym typeface="Arial"/>
              </a:rPr>
              <a:t>Every minute: 317000 statuses are updated, 147000 photos are uploaded</a:t>
            </a:r>
            <a:endParaRPr sz="2470">
              <a:solidFill>
                <a:schemeClr val="dk2"/>
              </a:solidFill>
              <a:latin typeface="Arial"/>
              <a:ea typeface="Arial"/>
              <a:cs typeface="Arial"/>
              <a:sym typeface="Arial"/>
            </a:endParaRPr>
          </a:p>
          <a:p>
            <a:pPr indent="-350202" lvl="0" marL="457200" rtl="0" algn="l">
              <a:lnSpc>
                <a:spcPct val="90000"/>
              </a:lnSpc>
              <a:spcBef>
                <a:spcPts val="0"/>
              </a:spcBef>
              <a:spcAft>
                <a:spcPts val="0"/>
              </a:spcAft>
              <a:buClr>
                <a:schemeClr val="dk2"/>
              </a:buClr>
              <a:buSzPct val="100000"/>
              <a:buFont typeface="Arial"/>
              <a:buChar char="-"/>
            </a:pPr>
            <a:r>
              <a:rPr lang="en-GB" sz="2470">
                <a:solidFill>
                  <a:schemeClr val="dk2"/>
                </a:solidFill>
                <a:latin typeface="Arial"/>
                <a:ea typeface="Arial"/>
                <a:cs typeface="Arial"/>
                <a:sym typeface="Arial"/>
              </a:rPr>
              <a:t>Facebook users generate 8 billion video views per day on average, 20% are live broadcast</a:t>
            </a:r>
            <a:endParaRPr sz="2470">
              <a:solidFill>
                <a:schemeClr val="dk2"/>
              </a:solidFill>
              <a:latin typeface="Arial"/>
              <a:ea typeface="Arial"/>
              <a:cs typeface="Arial"/>
              <a:sym typeface="Arial"/>
            </a:endParaRPr>
          </a:p>
          <a:p>
            <a:pPr indent="-350202" lvl="0" marL="457200" rtl="0" algn="l">
              <a:lnSpc>
                <a:spcPct val="90000"/>
              </a:lnSpc>
              <a:spcBef>
                <a:spcPts val="0"/>
              </a:spcBef>
              <a:spcAft>
                <a:spcPts val="0"/>
              </a:spcAft>
              <a:buClr>
                <a:schemeClr val="dk2"/>
              </a:buClr>
              <a:buSzPct val="100000"/>
              <a:buFont typeface="Arial"/>
              <a:buChar char="-"/>
            </a:pPr>
            <a:r>
              <a:rPr lang="en-GB" sz="2470">
                <a:solidFill>
                  <a:schemeClr val="dk2"/>
                </a:solidFill>
                <a:latin typeface="Arial"/>
                <a:ea typeface="Arial"/>
                <a:cs typeface="Arial"/>
                <a:sym typeface="Arial"/>
              </a:rPr>
              <a:t>For perspective of the scale, Facebook’s 6 hour downtime in Oct 2021 cost them 100 million US dollars (Fortune), 47.2 billion loss in market cap</a:t>
            </a:r>
            <a:endParaRPr sz="2470">
              <a:solidFill>
                <a:schemeClr val="dk2"/>
              </a:solidFill>
              <a:latin typeface="Arial"/>
              <a:ea typeface="Arial"/>
              <a:cs typeface="Arial"/>
              <a:sym typeface="Arial"/>
            </a:endParaRPr>
          </a:p>
          <a:p>
            <a:pPr indent="-350202" lvl="0" marL="457200" rtl="0" algn="l">
              <a:lnSpc>
                <a:spcPct val="90000"/>
              </a:lnSpc>
              <a:spcBef>
                <a:spcPts val="0"/>
              </a:spcBef>
              <a:spcAft>
                <a:spcPts val="0"/>
              </a:spcAft>
              <a:buClr>
                <a:schemeClr val="dk2"/>
              </a:buClr>
              <a:buSzPct val="100000"/>
              <a:buFont typeface="Arial"/>
              <a:buChar char="-"/>
            </a:pPr>
            <a:r>
              <a:rPr lang="en-GB" sz="2470">
                <a:solidFill>
                  <a:schemeClr val="dk2"/>
                </a:solidFill>
                <a:latin typeface="Arial"/>
                <a:ea typeface="Arial"/>
                <a:cs typeface="Arial"/>
                <a:sym typeface="Arial"/>
              </a:rPr>
              <a:t>Main challenge is to keep the website online and functional</a:t>
            </a:r>
            <a:endParaRPr sz="2470">
              <a:solidFill>
                <a:schemeClr val="dk2"/>
              </a:solidFill>
              <a:latin typeface="Arial"/>
              <a:ea typeface="Arial"/>
              <a:cs typeface="Arial"/>
              <a:sym typeface="Arial"/>
            </a:endParaRPr>
          </a:p>
          <a:p>
            <a:pPr indent="-350202" lvl="0" marL="457200" rtl="0" algn="l">
              <a:lnSpc>
                <a:spcPct val="90000"/>
              </a:lnSpc>
              <a:spcBef>
                <a:spcPts val="0"/>
              </a:spcBef>
              <a:spcAft>
                <a:spcPts val="0"/>
              </a:spcAft>
              <a:buClr>
                <a:schemeClr val="dk2"/>
              </a:buClr>
              <a:buSzPct val="100000"/>
              <a:buFont typeface="Arial"/>
              <a:buChar char="-"/>
            </a:pPr>
            <a:r>
              <a:rPr lang="en-GB" sz="2470">
                <a:solidFill>
                  <a:schemeClr val="dk2"/>
                </a:solidFill>
                <a:latin typeface="Arial"/>
                <a:ea typeface="Arial"/>
                <a:cs typeface="Arial"/>
                <a:sym typeface="Arial"/>
              </a:rPr>
              <a:t>Facebook operates 18 data centre campuses worldwide, 16 in United States, 1 in Ireland (datacenters.fb.com)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9078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2352"/>
              <a:buFont typeface="Arial"/>
              <a:buNone/>
            </a:pPr>
            <a:r>
              <a:rPr b="0" lang="en-GB" sz="3400">
                <a:solidFill>
                  <a:schemeClr val="lt1"/>
                </a:solidFill>
              </a:rPr>
              <a:t>Facebook’s Tech Stack overview</a:t>
            </a:r>
            <a:endParaRPr b="0" sz="3400">
              <a:solidFill>
                <a:schemeClr val="lt1"/>
              </a:solidFill>
            </a:endParaRPr>
          </a:p>
          <a:p>
            <a:pPr indent="0" lvl="0" marL="0" rtl="0" algn="ctr">
              <a:spcBef>
                <a:spcPts val="0"/>
              </a:spcBef>
              <a:spcAft>
                <a:spcPts val="0"/>
              </a:spcAft>
              <a:buNone/>
            </a:pPr>
            <a:r>
              <a:rPr b="0" lang="en-GB" sz="1955">
                <a:solidFill>
                  <a:schemeClr val="lt1"/>
                </a:solidFill>
                <a:latin typeface="Montserrat Light"/>
                <a:ea typeface="Montserrat Light"/>
                <a:cs typeface="Montserrat Light"/>
                <a:sym typeface="Montserrat Light"/>
              </a:rPr>
              <a:t>What technology Facebook uses to solve the problem of scalability</a:t>
            </a:r>
            <a:endParaRPr b="0" sz="2555">
              <a:solidFill>
                <a:schemeClr val="lt1"/>
              </a:solidFill>
              <a:latin typeface="Montserrat Light"/>
              <a:ea typeface="Montserrat Light"/>
              <a:cs typeface="Montserrat Light"/>
              <a:sym typeface="Montserrat Light"/>
            </a:endParaRPr>
          </a:p>
        </p:txBody>
      </p:sp>
      <p:sp>
        <p:nvSpPr>
          <p:cNvPr id="71" name="Google Shape;71;p15"/>
          <p:cNvSpPr txBox="1"/>
          <p:nvPr>
            <p:ph idx="1" type="body"/>
          </p:nvPr>
        </p:nvSpPr>
        <p:spPr>
          <a:xfrm>
            <a:off x="311700" y="1604400"/>
            <a:ext cx="8520600" cy="296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Char char="-"/>
            </a:pPr>
            <a:r>
              <a:rPr lang="en-GB">
                <a:solidFill>
                  <a:schemeClr val="dk2"/>
                </a:solidFill>
                <a:latin typeface="Arial"/>
                <a:ea typeface="Arial"/>
                <a:cs typeface="Arial"/>
                <a:sym typeface="Arial"/>
              </a:rPr>
              <a:t>Open Source Technologies</a:t>
            </a:r>
            <a:endParaRPr>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800">
                <a:solidFill>
                  <a:schemeClr val="dk2"/>
                </a:solidFill>
                <a:latin typeface="Arial"/>
                <a:ea typeface="Arial"/>
                <a:cs typeface="Arial"/>
                <a:sym typeface="Arial"/>
              </a:rPr>
              <a:t>Memcached </a:t>
            </a:r>
            <a:r>
              <a:rPr lang="en-GB" sz="1800">
                <a:solidFill>
                  <a:schemeClr val="dk2"/>
                </a:solidFill>
                <a:latin typeface="Arial"/>
                <a:ea typeface="Arial"/>
                <a:cs typeface="Arial"/>
                <a:sym typeface="Arial"/>
              </a:rPr>
              <a:t>– distributed memory caching system, caching layer used between web servers and MySQL servers</a:t>
            </a:r>
            <a:endParaRPr sz="18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800">
                <a:solidFill>
                  <a:schemeClr val="dk2"/>
                </a:solidFill>
                <a:latin typeface="Arial"/>
                <a:ea typeface="Arial"/>
                <a:cs typeface="Arial"/>
                <a:sym typeface="Arial"/>
              </a:rPr>
              <a:t>Scribe </a:t>
            </a:r>
            <a:r>
              <a:rPr lang="en-GB" sz="1800">
                <a:solidFill>
                  <a:schemeClr val="dk2"/>
                </a:solidFill>
                <a:latin typeface="Arial"/>
                <a:ea typeface="Arial"/>
                <a:cs typeface="Arial"/>
                <a:sym typeface="Arial"/>
              </a:rPr>
              <a:t>– distributed queuing based logging system for handling logging at scale (several petabytes per hour)</a:t>
            </a:r>
            <a:endParaRPr sz="18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800">
                <a:solidFill>
                  <a:schemeClr val="dk2"/>
                </a:solidFill>
                <a:latin typeface="Arial"/>
                <a:ea typeface="Arial"/>
                <a:cs typeface="Arial"/>
                <a:sym typeface="Arial"/>
              </a:rPr>
              <a:t>Varnish Cache</a:t>
            </a:r>
            <a:r>
              <a:rPr lang="en-GB" sz="1800">
                <a:solidFill>
                  <a:schemeClr val="dk2"/>
                </a:solidFill>
                <a:latin typeface="Arial"/>
                <a:ea typeface="Arial"/>
                <a:cs typeface="Arial"/>
                <a:sym typeface="Arial"/>
              </a:rPr>
              <a:t> -  HTTP accelerator, for load balancing and content caching</a:t>
            </a:r>
            <a:endParaRPr sz="18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lang="en-GB" sz="1800">
                <a:solidFill>
                  <a:schemeClr val="dk2"/>
                </a:solidFill>
                <a:latin typeface="Arial"/>
                <a:ea typeface="Arial"/>
                <a:cs typeface="Arial"/>
                <a:sym typeface="Arial"/>
              </a:rPr>
              <a:t>The </a:t>
            </a:r>
            <a:r>
              <a:rPr b="1" lang="en-GB" sz="1800">
                <a:solidFill>
                  <a:schemeClr val="dk2"/>
                </a:solidFill>
                <a:latin typeface="Arial"/>
                <a:ea typeface="Arial"/>
                <a:cs typeface="Arial"/>
                <a:sym typeface="Arial"/>
              </a:rPr>
              <a:t>LAMP </a:t>
            </a:r>
            <a:r>
              <a:rPr lang="en-GB" sz="1800">
                <a:solidFill>
                  <a:schemeClr val="dk2"/>
                </a:solidFill>
                <a:latin typeface="Arial"/>
                <a:ea typeface="Arial"/>
                <a:cs typeface="Arial"/>
                <a:sym typeface="Arial"/>
              </a:rPr>
              <a:t>Stack (Linux, Apache, MySQL, PHP)</a:t>
            </a:r>
            <a:endParaRPr sz="1800">
              <a:solidFill>
                <a:schemeClr val="dk2"/>
              </a:solidFill>
              <a:latin typeface="Arial"/>
              <a:ea typeface="Arial"/>
              <a:cs typeface="Arial"/>
              <a:sym typeface="Arial"/>
            </a:endParaRPr>
          </a:p>
          <a:p>
            <a:pPr indent="0" lvl="0" marL="9144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8919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3400">
                <a:solidFill>
                  <a:schemeClr val="lt1"/>
                </a:solidFill>
              </a:rPr>
              <a:t>Facebook’s Tech Stack overview</a:t>
            </a:r>
            <a:endParaRPr b="0" sz="3400">
              <a:solidFill>
                <a:schemeClr val="lt1"/>
              </a:solidFill>
            </a:endParaRPr>
          </a:p>
          <a:p>
            <a:pPr indent="0" lvl="0" marL="0" rtl="0" algn="ctr">
              <a:spcBef>
                <a:spcPts val="0"/>
              </a:spcBef>
              <a:spcAft>
                <a:spcPts val="0"/>
              </a:spcAft>
              <a:buNone/>
            </a:pPr>
            <a:r>
              <a:rPr b="0" lang="en-GB" sz="1955">
                <a:solidFill>
                  <a:schemeClr val="lt1"/>
                </a:solidFill>
                <a:latin typeface="Montserrat Light"/>
                <a:ea typeface="Montserrat Light"/>
                <a:cs typeface="Montserrat Light"/>
                <a:sym typeface="Montserrat Light"/>
              </a:rPr>
              <a:t>What technology Facebook uses to solve the problem of scalability</a:t>
            </a:r>
            <a:endParaRPr b="0" sz="2555">
              <a:solidFill>
                <a:schemeClr val="lt1"/>
              </a:solidFill>
              <a:latin typeface="Montserrat Light"/>
              <a:ea typeface="Montserrat Light"/>
              <a:cs typeface="Montserrat Light"/>
              <a:sym typeface="Montserrat Light"/>
            </a:endParaRPr>
          </a:p>
        </p:txBody>
      </p:sp>
      <p:sp>
        <p:nvSpPr>
          <p:cNvPr id="77" name="Google Shape;77;p16"/>
          <p:cNvSpPr txBox="1"/>
          <p:nvPr>
            <p:ph idx="1" type="body"/>
          </p:nvPr>
        </p:nvSpPr>
        <p:spPr>
          <a:xfrm>
            <a:off x="311700" y="1604400"/>
            <a:ext cx="8520600" cy="330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Font typeface="Arial"/>
              <a:buChar char="-"/>
            </a:pPr>
            <a:r>
              <a:rPr lang="en-GB">
                <a:solidFill>
                  <a:schemeClr val="dk2"/>
                </a:solidFill>
                <a:latin typeface="Arial"/>
                <a:ea typeface="Arial"/>
                <a:cs typeface="Arial"/>
                <a:sym typeface="Arial"/>
              </a:rPr>
              <a:t>Personalized in-house developed systems</a:t>
            </a:r>
            <a:endParaRPr>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Haystack </a:t>
            </a:r>
            <a:r>
              <a:rPr lang="en-GB" sz="1500">
                <a:solidFill>
                  <a:schemeClr val="dk2"/>
                </a:solidFill>
                <a:latin typeface="Arial"/>
                <a:ea typeface="Arial"/>
                <a:cs typeface="Arial"/>
                <a:sym typeface="Arial"/>
              </a:rPr>
              <a:t>- highly scalable object store for storing billions of photos</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HipHop VM</a:t>
            </a:r>
            <a:r>
              <a:rPr lang="en-GB" sz="1500">
                <a:solidFill>
                  <a:schemeClr val="dk2"/>
                </a:solidFill>
                <a:latin typeface="Arial"/>
                <a:ea typeface="Arial"/>
                <a:cs typeface="Arial"/>
                <a:sym typeface="Arial"/>
              </a:rPr>
              <a:t> – converts PHP code into C++ code for better performance</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BigPipe</a:t>
            </a:r>
            <a:r>
              <a:rPr lang="en-GB" sz="1500">
                <a:solidFill>
                  <a:schemeClr val="dk2"/>
                </a:solidFill>
                <a:latin typeface="Arial"/>
                <a:ea typeface="Arial"/>
                <a:cs typeface="Arial"/>
                <a:sym typeface="Arial"/>
              </a:rPr>
              <a:t> – dynamic web page serving system to accelerate page rendering, divides web page into pagelets for optimal performance</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Thrift </a:t>
            </a:r>
            <a:r>
              <a:rPr lang="en-GB" sz="1500">
                <a:solidFill>
                  <a:schemeClr val="dk2"/>
                </a:solidFill>
                <a:latin typeface="Arial"/>
                <a:ea typeface="Arial"/>
                <a:cs typeface="Arial"/>
                <a:sym typeface="Arial"/>
              </a:rPr>
              <a:t>– Cross-language framework, allows different languages to communicate, business logic exposed as services</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React </a:t>
            </a:r>
            <a:r>
              <a:rPr lang="en-GB" sz="1500">
                <a:solidFill>
                  <a:schemeClr val="dk2"/>
                </a:solidFill>
                <a:latin typeface="Arial"/>
                <a:ea typeface="Arial"/>
                <a:cs typeface="Arial"/>
                <a:sym typeface="Arial"/>
              </a:rPr>
              <a:t>– front-end JavaScript library for building web and mobile user interfaces</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Gatekeeper </a:t>
            </a:r>
            <a:r>
              <a:rPr lang="en-GB" sz="1500">
                <a:solidFill>
                  <a:schemeClr val="dk2"/>
                </a:solidFill>
                <a:latin typeface="Arial"/>
                <a:ea typeface="Arial"/>
                <a:cs typeface="Arial"/>
                <a:sym typeface="Arial"/>
              </a:rPr>
              <a:t>– software engineering system to get quick feature feedback and release feature to production for specific users, also involves “dark launches”</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XHProf </a:t>
            </a:r>
            <a:r>
              <a:rPr lang="en-GB" sz="1500">
                <a:solidFill>
                  <a:schemeClr val="dk2"/>
                </a:solidFill>
                <a:latin typeface="Arial"/>
                <a:ea typeface="Arial"/>
                <a:cs typeface="Arial"/>
                <a:sym typeface="Arial"/>
              </a:rPr>
              <a:t>– Live performance monitoring system of PHP environment in production</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MyRocks </a:t>
            </a:r>
            <a:r>
              <a:rPr lang="en-GB" sz="1500">
                <a:solidFill>
                  <a:schemeClr val="dk2"/>
                </a:solidFill>
                <a:latin typeface="Arial"/>
                <a:ea typeface="Arial"/>
                <a:cs typeface="Arial"/>
                <a:sym typeface="Arial"/>
              </a:rPr>
              <a:t>– Facebook first developed and then integrated it with MySQL storage engine, previously it was InnoDB</a:t>
            </a:r>
            <a:endParaRPr sz="1500">
              <a:solidFill>
                <a:schemeClr val="dk2"/>
              </a:solidFill>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GB" sz="1500">
                <a:solidFill>
                  <a:schemeClr val="dk2"/>
                </a:solidFill>
                <a:latin typeface="Arial"/>
                <a:ea typeface="Arial"/>
                <a:cs typeface="Arial"/>
                <a:sym typeface="Arial"/>
              </a:rPr>
              <a:t>TAO </a:t>
            </a:r>
            <a:r>
              <a:rPr lang="en-GB" sz="1500">
                <a:solidFill>
                  <a:schemeClr val="dk2"/>
                </a:solidFill>
                <a:latin typeface="Arial"/>
                <a:ea typeface="Arial"/>
                <a:cs typeface="Arial"/>
                <a:sym typeface="Arial"/>
              </a:rPr>
              <a:t>(The Association and Objects)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9705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2352"/>
              <a:buFont typeface="Arial"/>
              <a:buNone/>
            </a:pPr>
            <a:r>
              <a:rPr b="0" lang="en-GB" sz="3400">
                <a:solidFill>
                  <a:schemeClr val="lt1"/>
                </a:solidFill>
              </a:rPr>
              <a:t>Facebook’s High-level Architecture</a:t>
            </a:r>
            <a:endParaRPr b="0" sz="3400">
              <a:solidFill>
                <a:schemeClr val="lt1"/>
              </a:solidFill>
            </a:endParaRPr>
          </a:p>
          <a:p>
            <a:pPr indent="0" lvl="0" marL="0" rtl="0" algn="ctr">
              <a:spcBef>
                <a:spcPts val="0"/>
              </a:spcBef>
              <a:spcAft>
                <a:spcPts val="0"/>
              </a:spcAft>
              <a:buNone/>
            </a:pPr>
            <a:r>
              <a:rPr b="0" lang="en-GB" sz="2033">
                <a:solidFill>
                  <a:schemeClr val="lt1"/>
                </a:solidFill>
                <a:latin typeface="Montserrat Light"/>
                <a:ea typeface="Montserrat Light"/>
                <a:cs typeface="Montserrat Light"/>
                <a:sym typeface="Montserrat Light"/>
              </a:rPr>
              <a:t>How Facebook solves the problem of scalability and reliability</a:t>
            </a:r>
            <a:endParaRPr b="0" sz="2333">
              <a:solidFill>
                <a:schemeClr val="lt1"/>
              </a:solidFill>
              <a:latin typeface="Montserrat Light"/>
              <a:ea typeface="Montserrat Light"/>
              <a:cs typeface="Montserrat Light"/>
              <a:sym typeface="Montserrat Light"/>
            </a:endParaRPr>
          </a:p>
        </p:txBody>
      </p:sp>
      <p:sp>
        <p:nvSpPr>
          <p:cNvPr id="83" name="Google Shape;83;p17"/>
          <p:cNvSpPr txBox="1"/>
          <p:nvPr>
            <p:ph idx="1" type="body"/>
          </p:nvPr>
        </p:nvSpPr>
        <p:spPr>
          <a:xfrm>
            <a:off x="311700" y="1698775"/>
            <a:ext cx="8520600" cy="2870100"/>
          </a:xfrm>
          <a:prstGeom prst="rect">
            <a:avLst/>
          </a:prstGeom>
        </p:spPr>
        <p:txBody>
          <a:bodyPr anchorCtr="0" anchor="t" bIns="91425" lIns="91425" spcFirstLastPara="1" rIns="91425" wrap="square" tIns="91425">
            <a:normAutofit/>
          </a:bodyPr>
          <a:lstStyle/>
          <a:p>
            <a:pPr indent="-361950" lvl="0" marL="457200" rtl="0" algn="l">
              <a:lnSpc>
                <a:spcPct val="90000"/>
              </a:lnSpc>
              <a:spcBef>
                <a:spcPts val="1000"/>
              </a:spcBef>
              <a:spcAft>
                <a:spcPts val="0"/>
              </a:spcAft>
              <a:buClr>
                <a:schemeClr val="dk2"/>
              </a:buClr>
              <a:buSzPts val="2100"/>
              <a:buFont typeface="Arial"/>
              <a:buChar char="-"/>
            </a:pPr>
            <a:r>
              <a:rPr lang="en-GB" sz="2100">
                <a:solidFill>
                  <a:schemeClr val="dk2"/>
                </a:solidFill>
                <a:latin typeface="Arial"/>
                <a:ea typeface="Arial"/>
                <a:cs typeface="Arial"/>
                <a:sym typeface="Arial"/>
              </a:rPr>
              <a:t>News feed serve</a:t>
            </a:r>
            <a:r>
              <a:rPr lang="en-GB" sz="2100">
                <a:solidFill>
                  <a:schemeClr val="dk2"/>
                </a:solidFill>
                <a:latin typeface="Arial"/>
                <a:ea typeface="Arial"/>
                <a:cs typeface="Arial"/>
                <a:sym typeface="Arial"/>
              </a:rPr>
              <a:t>r</a:t>
            </a:r>
            <a:endParaRPr sz="2100">
              <a:solidFill>
                <a:schemeClr val="dk2"/>
              </a:solidFill>
              <a:latin typeface="Arial"/>
              <a:ea typeface="Arial"/>
              <a:cs typeface="Arial"/>
              <a:sym typeface="Arial"/>
            </a:endParaRPr>
          </a:p>
          <a:p>
            <a:pPr indent="-361950" lvl="0" marL="457200" rtl="0" algn="l">
              <a:lnSpc>
                <a:spcPct val="90000"/>
              </a:lnSpc>
              <a:spcBef>
                <a:spcPts val="0"/>
              </a:spcBef>
              <a:spcAft>
                <a:spcPts val="0"/>
              </a:spcAft>
              <a:buClr>
                <a:schemeClr val="dk2"/>
              </a:buClr>
              <a:buSzPts val="2100"/>
              <a:buFont typeface="Arial"/>
              <a:buChar char="-"/>
            </a:pPr>
            <a:r>
              <a:rPr lang="en-GB" sz="2100">
                <a:solidFill>
                  <a:schemeClr val="dk2"/>
                </a:solidFill>
                <a:latin typeface="Arial"/>
                <a:ea typeface="Arial"/>
                <a:cs typeface="Arial"/>
                <a:sym typeface="Arial"/>
              </a:rPr>
              <a:t>Photos and videos server</a:t>
            </a:r>
            <a:endParaRPr sz="2100">
              <a:solidFill>
                <a:schemeClr val="dk2"/>
              </a:solidFill>
              <a:latin typeface="Arial"/>
              <a:ea typeface="Arial"/>
              <a:cs typeface="Arial"/>
              <a:sym typeface="Arial"/>
            </a:endParaRPr>
          </a:p>
          <a:p>
            <a:pPr indent="-361950" lvl="0" marL="457200" rtl="0" algn="l">
              <a:lnSpc>
                <a:spcPct val="90000"/>
              </a:lnSpc>
              <a:spcBef>
                <a:spcPts val="0"/>
              </a:spcBef>
              <a:spcAft>
                <a:spcPts val="0"/>
              </a:spcAft>
              <a:buClr>
                <a:schemeClr val="dk2"/>
              </a:buClr>
              <a:buSzPts val="2100"/>
              <a:buFont typeface="Arial"/>
              <a:buChar char="-"/>
            </a:pPr>
            <a:r>
              <a:rPr lang="en-GB" sz="2100">
                <a:solidFill>
                  <a:schemeClr val="dk2"/>
                </a:solidFill>
                <a:latin typeface="Arial"/>
                <a:ea typeface="Arial"/>
                <a:cs typeface="Arial"/>
                <a:sym typeface="Arial"/>
              </a:rPr>
              <a:t>Database server</a:t>
            </a:r>
            <a:endParaRPr sz="2100">
              <a:solidFill>
                <a:schemeClr val="dk2"/>
              </a:solidFill>
              <a:latin typeface="Arial"/>
              <a:ea typeface="Arial"/>
              <a:cs typeface="Arial"/>
              <a:sym typeface="Arial"/>
            </a:endParaRPr>
          </a:p>
          <a:p>
            <a:pPr indent="0" lvl="0" marL="914400" rtl="0" algn="l">
              <a:lnSpc>
                <a:spcPct val="90000"/>
              </a:lnSpc>
              <a:spcBef>
                <a:spcPts val="500"/>
              </a:spcBef>
              <a:spcAft>
                <a:spcPts val="0"/>
              </a:spcAft>
              <a:buNone/>
            </a:pPr>
            <a:r>
              <a:rPr lang="en-GB" sz="1700">
                <a:solidFill>
                  <a:schemeClr val="dk2"/>
                </a:solidFill>
                <a:latin typeface="Arial"/>
                <a:ea typeface="Arial"/>
                <a:cs typeface="Arial"/>
                <a:sym typeface="Arial"/>
              </a:rPr>
              <a:t>-	Persistence layer: MySQL, Memcached, MyRocks</a:t>
            </a:r>
            <a:endParaRPr sz="1700">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2760">
                <a:solidFill>
                  <a:schemeClr val="lt1"/>
                </a:solidFill>
              </a:rPr>
              <a:t>Scribe – Distributed queuing system</a:t>
            </a:r>
            <a:endParaRPr sz="1500">
              <a:solidFill>
                <a:schemeClr val="lt1"/>
              </a:solidFill>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lnSpc>
                <a:spcPct val="90000"/>
              </a:lnSpc>
              <a:spcBef>
                <a:spcPts val="1000"/>
              </a:spcBef>
              <a:spcAft>
                <a:spcPts val="0"/>
              </a:spcAft>
              <a:buClr>
                <a:schemeClr val="dk2"/>
              </a:buClr>
              <a:buSzPts val="2100"/>
              <a:buFont typeface="Arial"/>
              <a:buChar char="-"/>
            </a:pPr>
            <a:r>
              <a:rPr lang="en-GB" sz="2100">
                <a:solidFill>
                  <a:schemeClr val="dk2"/>
                </a:solidFill>
                <a:latin typeface="Arial"/>
                <a:ea typeface="Arial"/>
                <a:cs typeface="Arial"/>
                <a:sym typeface="Arial"/>
              </a:rPr>
              <a:t>Handles processing, storing and serving of logs</a:t>
            </a:r>
            <a:endParaRPr sz="2100">
              <a:solidFill>
                <a:schemeClr val="dk2"/>
              </a:solidFill>
              <a:latin typeface="Arial"/>
              <a:ea typeface="Arial"/>
              <a:cs typeface="Arial"/>
              <a:sym typeface="Arial"/>
            </a:endParaRPr>
          </a:p>
          <a:p>
            <a:pPr indent="-361950" lvl="0" marL="457200" rtl="0" algn="l">
              <a:lnSpc>
                <a:spcPct val="90000"/>
              </a:lnSpc>
              <a:spcBef>
                <a:spcPts val="0"/>
              </a:spcBef>
              <a:spcAft>
                <a:spcPts val="0"/>
              </a:spcAft>
              <a:buClr>
                <a:schemeClr val="dk2"/>
              </a:buClr>
              <a:buSzPts val="2100"/>
              <a:buFont typeface="Arial"/>
              <a:buChar char="-"/>
            </a:pPr>
            <a:r>
              <a:rPr lang="en-GB" sz="2100">
                <a:solidFill>
                  <a:schemeClr val="dk2"/>
                </a:solidFill>
                <a:latin typeface="Arial"/>
                <a:ea typeface="Arial"/>
                <a:cs typeface="Arial"/>
                <a:sym typeface="Arial"/>
              </a:rPr>
              <a:t>Volume of logs – several petabytes per hour</a:t>
            </a:r>
            <a:endParaRPr sz="2100">
              <a:solidFill>
                <a:schemeClr val="dk2"/>
              </a:solidFill>
              <a:latin typeface="Arial"/>
              <a:ea typeface="Arial"/>
              <a:cs typeface="Arial"/>
              <a:sym typeface="Arial"/>
            </a:endParaRPr>
          </a:p>
          <a:p>
            <a:pPr indent="-361950" lvl="0" marL="457200" rtl="0" algn="l">
              <a:lnSpc>
                <a:spcPct val="90000"/>
              </a:lnSpc>
              <a:spcBef>
                <a:spcPts val="0"/>
              </a:spcBef>
              <a:spcAft>
                <a:spcPts val="0"/>
              </a:spcAft>
              <a:buClr>
                <a:schemeClr val="dk2"/>
              </a:buClr>
              <a:buSzPts val="2100"/>
              <a:buFont typeface="Arial"/>
              <a:buChar char="-"/>
            </a:pPr>
            <a:r>
              <a:rPr lang="en-GB" sz="2100">
                <a:solidFill>
                  <a:schemeClr val="dk2"/>
                </a:solidFill>
                <a:latin typeface="Arial"/>
                <a:ea typeface="Arial"/>
                <a:cs typeface="Arial"/>
                <a:sym typeface="Arial"/>
              </a:rPr>
              <a:t>Low latency and high throughput </a:t>
            </a:r>
            <a:endParaRPr sz="2100">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65500" y="1181700"/>
            <a:ext cx="4045200" cy="7833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en-GB" sz="2760">
                <a:solidFill>
                  <a:schemeClr val="lt1"/>
                </a:solidFill>
              </a:rPr>
              <a:t>News Feed</a:t>
            </a:r>
            <a:endParaRPr sz="1500">
              <a:solidFill>
                <a:schemeClr val="lt1"/>
              </a:solidFill>
            </a:endParaRPr>
          </a:p>
        </p:txBody>
      </p:sp>
      <p:sp>
        <p:nvSpPr>
          <p:cNvPr id="95" name="Google Shape;95;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6" name="Google Shape;96;p19"/>
          <p:cNvSpPr txBox="1"/>
          <p:nvPr>
            <p:ph idx="1" type="subTitle"/>
          </p:nvPr>
        </p:nvSpPr>
        <p:spPr>
          <a:xfrm>
            <a:off x="265500" y="2067675"/>
            <a:ext cx="4045200" cy="2928000"/>
          </a:xfrm>
          <a:prstGeom prst="rect">
            <a:avLst/>
          </a:prstGeom>
        </p:spPr>
        <p:txBody>
          <a:bodyPr anchorCtr="0" anchor="t" bIns="91425" lIns="91425" spcFirstLastPara="1" rIns="91425" wrap="square" tIns="91425">
            <a:normAutofit fontScale="77500" lnSpcReduction="20000"/>
          </a:bodyPr>
          <a:lstStyle/>
          <a:p>
            <a:pPr indent="-312261" lvl="0" marL="457200" rtl="0" algn="just">
              <a:spcBef>
                <a:spcPts val="0"/>
              </a:spcBef>
              <a:spcAft>
                <a:spcPts val="0"/>
              </a:spcAft>
              <a:buSzPct val="100000"/>
              <a:buChar char="●"/>
            </a:pPr>
            <a:r>
              <a:rPr lang="en-GB" sz="1700"/>
              <a:t>First thing users can see when they visit facebook from </a:t>
            </a:r>
            <a:r>
              <a:rPr lang="en-GB" sz="1700"/>
              <a:t>browser</a:t>
            </a:r>
            <a:r>
              <a:rPr lang="en-GB" sz="1700"/>
              <a:t> or mobile application</a:t>
            </a:r>
            <a:endParaRPr sz="1700"/>
          </a:p>
          <a:p>
            <a:pPr indent="-312261" lvl="0" marL="457200" rtl="0" algn="just">
              <a:spcBef>
                <a:spcPts val="0"/>
              </a:spcBef>
              <a:spcAft>
                <a:spcPts val="0"/>
              </a:spcAft>
              <a:buSzPct val="100000"/>
              <a:buChar char="●"/>
            </a:pPr>
            <a:r>
              <a:rPr lang="en-GB" sz="1700"/>
              <a:t>Collection of posts, photos , comments of all the </a:t>
            </a:r>
            <a:r>
              <a:rPr lang="en-GB" sz="1700"/>
              <a:t>friends</a:t>
            </a:r>
            <a:r>
              <a:rPr lang="en-GB" sz="1700"/>
              <a:t> of the user and then rank it by relevancy.</a:t>
            </a:r>
            <a:endParaRPr sz="1700"/>
          </a:p>
          <a:p>
            <a:pPr indent="-312261" lvl="0" marL="457200" rtl="0" algn="just">
              <a:spcBef>
                <a:spcPts val="0"/>
              </a:spcBef>
              <a:spcAft>
                <a:spcPts val="0"/>
              </a:spcAft>
              <a:buSzPct val="100000"/>
              <a:buChar char="●"/>
            </a:pPr>
            <a:r>
              <a:rPr lang="en-GB" sz="1700"/>
              <a:t>Over billions of users simultaneously visits their feeds.</a:t>
            </a:r>
            <a:endParaRPr sz="1700"/>
          </a:p>
          <a:p>
            <a:pPr indent="-312261" lvl="0" marL="457200" rtl="0" algn="just">
              <a:spcBef>
                <a:spcPts val="0"/>
              </a:spcBef>
              <a:spcAft>
                <a:spcPts val="0"/>
              </a:spcAft>
              <a:buSzPct val="100000"/>
              <a:buChar char="●"/>
            </a:pPr>
            <a:r>
              <a:rPr lang="en-GB" sz="1700"/>
              <a:t>All this data is distributed across data centers</a:t>
            </a:r>
            <a:endParaRPr sz="1700"/>
          </a:p>
          <a:p>
            <a:pPr indent="-312261" lvl="0" marL="457200" rtl="0" algn="just">
              <a:spcBef>
                <a:spcPts val="0"/>
              </a:spcBef>
              <a:spcAft>
                <a:spcPts val="0"/>
              </a:spcAft>
              <a:buSzPct val="100000"/>
              <a:buChar char="●"/>
            </a:pPr>
            <a:r>
              <a:rPr lang="en-GB" sz="1700"/>
              <a:t>Content is tailored to each user which nececciates dynamic data loading</a:t>
            </a:r>
            <a:endParaRPr sz="1700"/>
          </a:p>
          <a:p>
            <a:pPr indent="-312261" lvl="0" marL="457200" rtl="0" algn="just">
              <a:spcBef>
                <a:spcPts val="0"/>
              </a:spcBef>
              <a:spcAft>
                <a:spcPts val="0"/>
              </a:spcAft>
              <a:buSzPct val="100000"/>
              <a:buChar char="●"/>
            </a:pPr>
            <a:r>
              <a:rPr b="1" lang="en-GB" sz="1700"/>
              <a:t>How such distributed data is rendered at such a scale ? </a:t>
            </a:r>
            <a:endParaRPr b="1" sz="1700"/>
          </a:p>
          <a:p>
            <a:pPr indent="0" lvl="0" marL="0" rtl="0" algn="ctr">
              <a:spcBef>
                <a:spcPts val="0"/>
              </a:spcBef>
              <a:spcAft>
                <a:spcPts val="0"/>
              </a:spcAft>
              <a:buNone/>
            </a:pPr>
            <a:r>
              <a:rPr lang="en-GB"/>
              <a:t> </a:t>
            </a:r>
            <a:endParaRPr/>
          </a:p>
        </p:txBody>
      </p:sp>
      <p:pic>
        <p:nvPicPr>
          <p:cNvPr id="97" name="Google Shape;97;p19"/>
          <p:cNvPicPr preferRelativeResize="0"/>
          <p:nvPr/>
        </p:nvPicPr>
        <p:blipFill>
          <a:blip r:embed="rId3">
            <a:alphaModFix/>
          </a:blip>
          <a:stretch>
            <a:fillRect/>
          </a:stretch>
        </p:blipFill>
        <p:spPr>
          <a:xfrm>
            <a:off x="4623375" y="89900"/>
            <a:ext cx="4430724" cy="4995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4294967295" type="body"/>
          </p:nvPr>
        </p:nvSpPr>
        <p:spPr>
          <a:xfrm>
            <a:off x="3798050" y="357626"/>
            <a:ext cx="5090400" cy="3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330200" lvl="0" marL="457200" rtl="0" algn="l">
              <a:spcBef>
                <a:spcPts val="1200"/>
              </a:spcBef>
              <a:spcAft>
                <a:spcPts val="0"/>
              </a:spcAft>
              <a:buClr>
                <a:schemeClr val="dk2"/>
              </a:buClr>
              <a:buSzPts val="1600"/>
              <a:buChar char="●"/>
            </a:pPr>
            <a:r>
              <a:rPr b="1" lang="en-GB" sz="1600">
                <a:solidFill>
                  <a:schemeClr val="dk2"/>
                </a:solidFill>
              </a:rPr>
              <a:t>Hot: Popular, a lot of views (approx. 90% of views)</a:t>
            </a:r>
            <a:endParaRPr b="1" sz="1600">
              <a:solidFill>
                <a:schemeClr val="dk2"/>
              </a:solidFill>
            </a:endParaRPr>
          </a:p>
          <a:p>
            <a:pPr indent="0" lvl="0" marL="457200" rtl="0" algn="l">
              <a:spcBef>
                <a:spcPts val="1200"/>
              </a:spcBef>
              <a:spcAft>
                <a:spcPts val="0"/>
              </a:spcAft>
              <a:buNone/>
            </a:pPr>
            <a:r>
              <a:rPr lang="en-GB" sz="1200"/>
              <a:t>CDN (Content Distribution Network)</a:t>
            </a:r>
            <a:endParaRPr sz="1200"/>
          </a:p>
          <a:p>
            <a:pPr indent="-330200" lvl="0" marL="457200" rtl="0" algn="l">
              <a:spcBef>
                <a:spcPts val="1200"/>
              </a:spcBef>
              <a:spcAft>
                <a:spcPts val="0"/>
              </a:spcAft>
              <a:buClr>
                <a:schemeClr val="dk2"/>
              </a:buClr>
              <a:buSzPts val="1600"/>
              <a:buChar char="●"/>
            </a:pPr>
            <a:r>
              <a:rPr b="1" lang="en-GB" sz="1600">
                <a:solidFill>
                  <a:schemeClr val="dk2"/>
                </a:solidFill>
              </a:rPr>
              <a:t>Warm: Somewhat popular, but still a lot of views in aggregate</a:t>
            </a:r>
            <a:endParaRPr sz="1200"/>
          </a:p>
          <a:p>
            <a:pPr indent="0" lvl="0" marL="457200" rtl="0" algn="l">
              <a:spcBef>
                <a:spcPts val="1200"/>
              </a:spcBef>
              <a:spcAft>
                <a:spcPts val="0"/>
              </a:spcAft>
              <a:buNone/>
            </a:pPr>
            <a:r>
              <a:rPr lang="en-GB" sz="1200"/>
              <a:t>Haystack (Facebook has designed its own storage called Haystack)</a:t>
            </a:r>
            <a:endParaRPr sz="1200"/>
          </a:p>
          <a:p>
            <a:pPr indent="-330200" lvl="0" marL="457200" rtl="0" algn="l">
              <a:spcBef>
                <a:spcPts val="1200"/>
              </a:spcBef>
              <a:spcAft>
                <a:spcPts val="0"/>
              </a:spcAft>
              <a:buClr>
                <a:schemeClr val="dk2"/>
              </a:buClr>
              <a:buSzPts val="1600"/>
              <a:buChar char="●"/>
            </a:pPr>
            <a:r>
              <a:rPr b="1" lang="en-GB" sz="1600">
                <a:solidFill>
                  <a:schemeClr val="dk2"/>
                </a:solidFill>
              </a:rPr>
              <a:t>Cold: Unpopular, occasional views</a:t>
            </a:r>
            <a:endParaRPr sz="1200"/>
          </a:p>
          <a:p>
            <a:pPr indent="0" lvl="0" marL="457200" rtl="0" algn="l">
              <a:spcBef>
                <a:spcPts val="1200"/>
              </a:spcBef>
              <a:spcAft>
                <a:spcPts val="1200"/>
              </a:spcAft>
              <a:buNone/>
            </a:pPr>
            <a:r>
              <a:rPr lang="en-GB" sz="1200"/>
              <a:t>f4 (It is an “archival” storage designed by Facebook)</a:t>
            </a:r>
            <a:endParaRPr sz="1200"/>
          </a:p>
        </p:txBody>
      </p:sp>
      <p:sp>
        <p:nvSpPr>
          <p:cNvPr id="103" name="Google Shape;103;p20"/>
          <p:cNvSpPr txBox="1"/>
          <p:nvPr/>
        </p:nvSpPr>
        <p:spPr>
          <a:xfrm>
            <a:off x="441075" y="2167351"/>
            <a:ext cx="2960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600">
                <a:solidFill>
                  <a:schemeClr val="lt2"/>
                </a:solidFill>
                <a:latin typeface="Montserrat"/>
                <a:ea typeface="Montserrat"/>
                <a:cs typeface="Montserrat"/>
                <a:sym typeface="Montserrat"/>
              </a:rPr>
              <a:t>Facebook classifies photos into three categories, 'hot', 'warm' and 'cold' photos, and uses different mechanisms to process these images:</a:t>
            </a:r>
            <a:endParaRPr sz="1600">
              <a:latin typeface="Montserrat"/>
              <a:ea typeface="Montserrat"/>
              <a:cs typeface="Montserrat"/>
              <a:sym typeface="Montserrat"/>
            </a:endParaRPr>
          </a:p>
        </p:txBody>
      </p:sp>
      <p:sp>
        <p:nvSpPr>
          <p:cNvPr id="104" name="Google Shape;104;p20"/>
          <p:cNvSpPr/>
          <p:nvPr/>
        </p:nvSpPr>
        <p:spPr>
          <a:xfrm>
            <a:off x="601525" y="-739800"/>
            <a:ext cx="2647800" cy="25338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GB" sz="3000">
                <a:solidFill>
                  <a:schemeClr val="lt1"/>
                </a:solidFill>
                <a:latin typeface="Montserrat"/>
                <a:ea typeface="Montserrat"/>
                <a:cs typeface="Montserrat"/>
                <a:sym typeface="Montserrat"/>
              </a:rPr>
              <a:t>Photo Storage</a:t>
            </a:r>
            <a:endParaRPr b="1" sz="30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228050" y="1422425"/>
            <a:ext cx="4572000" cy="1293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What is CDN</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AutoNum type="arabicPeriod"/>
            </a:pPr>
            <a:r>
              <a:rPr lang="en-GB"/>
              <a:t>CDN is a content delivery network;</a:t>
            </a:r>
            <a:endParaRPr/>
          </a:p>
          <a:p>
            <a:pPr indent="-317500" lvl="0" marL="914400" rtl="0" algn="l">
              <a:spcBef>
                <a:spcPts val="0"/>
              </a:spcBef>
              <a:spcAft>
                <a:spcPts val="0"/>
              </a:spcAft>
              <a:buSzPts val="1400"/>
              <a:buAutoNum type="arabicPeriod"/>
            </a:pPr>
            <a:r>
              <a:rPr lang="en-GB"/>
              <a:t>A CDN is a cache, not a permanent store;</a:t>
            </a:r>
            <a:endParaRPr/>
          </a:p>
          <a:p>
            <a:pPr indent="-317500" lvl="0" marL="914400" rtl="0" algn="l">
              <a:spcBef>
                <a:spcPts val="0"/>
              </a:spcBef>
              <a:spcAft>
                <a:spcPts val="0"/>
              </a:spcAft>
              <a:buSzPts val="1400"/>
              <a:buAutoNum type="arabicPeriod"/>
            </a:pPr>
            <a:r>
              <a:rPr lang="en-GB"/>
              <a:t>Content providers are CDN customers;</a:t>
            </a:r>
            <a:endParaRPr/>
          </a:p>
        </p:txBody>
      </p:sp>
      <p:sp>
        <p:nvSpPr>
          <p:cNvPr id="110" name="Google Shape;110;p21"/>
          <p:cNvSpPr txBox="1"/>
          <p:nvPr>
            <p:ph idx="4294967295" type="title"/>
          </p:nvPr>
        </p:nvSpPr>
        <p:spPr>
          <a:xfrm>
            <a:off x="228050" y="202700"/>
            <a:ext cx="2808000" cy="7557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sz="2200">
                <a:solidFill>
                  <a:schemeClr val="lt1"/>
                </a:solidFill>
              </a:rPr>
              <a:t>CDN</a:t>
            </a:r>
            <a:endParaRPr sz="2200">
              <a:solidFill>
                <a:schemeClr val="lt1"/>
              </a:solidFill>
            </a:endParaRPr>
          </a:p>
        </p:txBody>
      </p:sp>
      <p:sp>
        <p:nvSpPr>
          <p:cNvPr id="111" name="Google Shape;111;p21"/>
          <p:cNvSpPr txBox="1"/>
          <p:nvPr/>
        </p:nvSpPr>
        <p:spPr>
          <a:xfrm>
            <a:off x="278350" y="3014575"/>
            <a:ext cx="7942200" cy="1508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How does the CDN work?</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1" marL="914400" rtl="0" algn="l">
              <a:spcBef>
                <a:spcPts val="0"/>
              </a:spcBef>
              <a:spcAft>
                <a:spcPts val="0"/>
              </a:spcAft>
              <a:buClr>
                <a:schemeClr val="dk2"/>
              </a:buClr>
              <a:buSzPts val="1400"/>
              <a:buChar char="○"/>
            </a:pPr>
            <a:r>
              <a:rPr lang="en-GB">
                <a:solidFill>
                  <a:schemeClr val="dk2"/>
                </a:solidFill>
              </a:rPr>
              <a:t>CDN company (e.g., Akamai) installs thousands of servers throughout Internet (In large datacenters close to users)</a:t>
            </a:r>
            <a:endParaRPr>
              <a:solidFill>
                <a:schemeClr val="dk2"/>
              </a:solidFill>
            </a:endParaRPr>
          </a:p>
          <a:p>
            <a:pPr indent="-317500" lvl="1" marL="914400" rtl="0" algn="l">
              <a:spcBef>
                <a:spcPts val="0"/>
              </a:spcBef>
              <a:spcAft>
                <a:spcPts val="0"/>
              </a:spcAft>
              <a:buClr>
                <a:schemeClr val="dk2"/>
              </a:buClr>
              <a:buSzPts val="1400"/>
              <a:buChar char="○"/>
            </a:pPr>
            <a:r>
              <a:rPr lang="en-GB">
                <a:solidFill>
                  <a:schemeClr val="dk2"/>
                </a:solidFill>
              </a:rPr>
              <a:t>CDN replicates customers’ content</a:t>
            </a:r>
            <a:endParaRPr>
              <a:solidFill>
                <a:schemeClr val="dk2"/>
              </a:solidFill>
            </a:endParaRPr>
          </a:p>
          <a:p>
            <a:pPr indent="-317500" lvl="1" marL="914400" rtl="0" algn="l">
              <a:spcBef>
                <a:spcPts val="0"/>
              </a:spcBef>
              <a:spcAft>
                <a:spcPts val="0"/>
              </a:spcAft>
              <a:buClr>
                <a:schemeClr val="dk2"/>
              </a:buClr>
              <a:buSzPts val="1400"/>
              <a:buChar char="○"/>
            </a:pPr>
            <a:r>
              <a:rPr lang="en-GB">
                <a:solidFill>
                  <a:schemeClr val="dk2"/>
                </a:solidFill>
              </a:rPr>
              <a:t>When provider updates content, CDN updates servers</a:t>
            </a:r>
            <a:endParaRPr/>
          </a:p>
        </p:txBody>
      </p:sp>
      <p:sp>
        <p:nvSpPr>
          <p:cNvPr id="112" name="Google Shape;112;p21"/>
          <p:cNvSpPr txBox="1"/>
          <p:nvPr/>
        </p:nvSpPr>
        <p:spPr>
          <a:xfrm>
            <a:off x="5220625" y="1422425"/>
            <a:ext cx="3000000" cy="1508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Pros and cons of CDN</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1" marL="914400" rtl="0" algn="l">
              <a:spcBef>
                <a:spcPts val="0"/>
              </a:spcBef>
              <a:spcAft>
                <a:spcPts val="0"/>
              </a:spcAft>
              <a:buClr>
                <a:schemeClr val="dk2"/>
              </a:buClr>
              <a:buSzPts val="1400"/>
              <a:buChar char="○"/>
            </a:pPr>
            <a:r>
              <a:rPr lang="en-GB">
                <a:solidFill>
                  <a:schemeClr val="dk2"/>
                </a:solidFill>
              </a:rPr>
              <a:t>Pros: Very good performance</a:t>
            </a:r>
            <a:endParaRPr>
              <a:solidFill>
                <a:schemeClr val="dk2"/>
              </a:solidFill>
            </a:endParaRPr>
          </a:p>
          <a:p>
            <a:pPr indent="-317500" lvl="1" marL="914400" rtl="0" algn="l">
              <a:spcBef>
                <a:spcPts val="0"/>
              </a:spcBef>
              <a:spcAft>
                <a:spcPts val="0"/>
              </a:spcAft>
              <a:buClr>
                <a:schemeClr val="dk2"/>
              </a:buClr>
              <a:buSzPts val="1400"/>
              <a:buChar char="○"/>
            </a:pPr>
            <a:r>
              <a:rPr lang="en-GB">
                <a:solidFill>
                  <a:schemeClr val="dk2"/>
                </a:solidFill>
              </a:rPr>
              <a:t>Cons: no reliability guarantee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book">
  <a:themeElements>
    <a:clrScheme name="Plum">
      <a:dk1>
        <a:srgbClr val="1877F2"/>
      </a:dk1>
      <a:lt1>
        <a:srgbClr val="FFFFFF"/>
      </a:lt1>
      <a:dk2>
        <a:srgbClr val="000000"/>
      </a:dk2>
      <a:lt2>
        <a:srgbClr val="898F9C"/>
      </a:lt2>
      <a:accent1>
        <a:srgbClr val="333333"/>
      </a:accent1>
      <a:accent2>
        <a:srgbClr val="1877F2"/>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