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82" r:id="rId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20A974-A7E4-4747-8802-49906CCAD932}" v="10" dt="2022-04-10T06:49:14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76781" autoAdjust="0"/>
  </p:normalViewPr>
  <p:slideViewPr>
    <p:cSldViewPr snapToGrid="0">
      <p:cViewPr varScale="1">
        <p:scale>
          <a:sx n="64" d="100"/>
          <a:sy n="64" d="100"/>
        </p:scale>
        <p:origin x="1224" y="48"/>
      </p:cViewPr>
      <p:guideLst/>
    </p:cSldViewPr>
  </p:slideViewPr>
  <p:notesTextViewPr>
    <p:cViewPr>
      <p:scale>
        <a:sx n="1" d="1"/>
        <a:sy n="1" d="1"/>
      </p:scale>
      <p:origin x="0" y="-60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ngyu zheng" userId="28d6c509208d72b0" providerId="LiveId" clId="{A720A974-A7E4-4747-8802-49906CCAD932}"/>
    <pc:docChg chg="custSel addSld modSld">
      <pc:chgData name="xiangyu zheng" userId="28d6c509208d72b0" providerId="LiveId" clId="{A720A974-A7E4-4747-8802-49906CCAD932}" dt="2022-04-10T06:47:14.127" v="5"/>
      <pc:docMkLst>
        <pc:docMk/>
      </pc:docMkLst>
      <pc:sldChg chg="addSp delSp modSp add mod modTransition delAnim modAnim">
        <pc:chgData name="xiangyu zheng" userId="28d6c509208d72b0" providerId="LiveId" clId="{A720A974-A7E4-4747-8802-49906CCAD932}" dt="2022-04-10T06:47:14.127" v="5"/>
        <pc:sldMkLst>
          <pc:docMk/>
          <pc:sldMk cId="2578251415" sldId="282"/>
        </pc:sldMkLst>
        <pc:picChg chg="del">
          <ac:chgData name="xiangyu zheng" userId="28d6c509208d72b0" providerId="LiveId" clId="{A720A974-A7E4-4747-8802-49906CCAD932}" dt="2022-04-10T06:45:03.183" v="1" actId="478"/>
          <ac:picMkLst>
            <pc:docMk/>
            <pc:sldMk cId="2578251415" sldId="282"/>
            <ac:picMk id="3" creationId="{658A2338-5574-AF4A-BD10-8F52400E8F79}"/>
          </ac:picMkLst>
        </pc:picChg>
        <pc:picChg chg="add del mod">
          <ac:chgData name="xiangyu zheng" userId="28d6c509208d72b0" providerId="LiveId" clId="{A720A974-A7E4-4747-8802-49906CCAD932}" dt="2022-04-10T06:46:29.212" v="4"/>
          <ac:picMkLst>
            <pc:docMk/>
            <pc:sldMk cId="2578251415" sldId="282"/>
            <ac:picMk id="4" creationId="{B310CBEF-1C49-2742-9361-C91D12B5E8BA}"/>
          </ac:picMkLst>
        </pc:picChg>
        <pc:picChg chg="add mod">
          <ac:chgData name="xiangyu zheng" userId="28d6c509208d72b0" providerId="LiveId" clId="{A720A974-A7E4-4747-8802-49906CCAD932}" dt="2022-04-10T06:47:14.127" v="5"/>
          <ac:picMkLst>
            <pc:docMk/>
            <pc:sldMk cId="2578251415" sldId="282"/>
            <ac:picMk id="5" creationId="{1F710670-EC5F-6E48-809F-2730600F5F9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5D299-22B7-42F5-A369-FD200C73BBC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2022/4/10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6909D-8EDC-4A00-9425-7CCDD6935CD5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420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71C006B-CAD6-46A9-AE01-1DF9FF39EC39}" type="datetime1">
              <a:rPr lang="zh-CN" altLang="en-US" noProof="0" smtClean="0"/>
              <a:t>2022/4/10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E6DE88F-1F85-4A27-9D34-D74A50E7B0D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A-star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算法通过 启发函数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状态记录 和选择最优迭代寻找到还原魔方的最简单方式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 A-star algorithm finds the simplest way to restore the Rubik's Cube by using heuristic function, state records and choosing the optimal iterations.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我们通过还原魔方花费的时间评估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A-star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搜索算法的运行效果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 evaluated the effectiveness of the A-star search algorithm by the time it took to restore the cube.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通过实验观察到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A-star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算法在解决魔方问题时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如果混乱程度不高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是可以完成的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It has been observed experimentally that the A-star algorithm can solve the Rubik's Cube problem if the level of confusion is not too high.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在启发函数中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我通过对错误率的计算进行评估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 the heuristic function, I evaluate it by calculating the error rate.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 genetic algorithm is also a heuristic algorithm, which finds the solution of the Rubik's cube by setting the population and genetic variation.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 get the results from the experiment. It has a high success rate in solving problems, even when the Rubik's cube is scrambled for hundreds of moves.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 time complexity and space complexity of the algorithm are relatively stable.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But it's hard to find the optimal solution, which means it's hard to find the smallest steps to solve the problem.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277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E83E4F-657C-4D8E-8FAD-6386EF9B109D}" type="datetime1">
              <a:rPr lang="zh-CN" altLang="en-US" noProof="0" smtClean="0"/>
              <a:t>2022/4/10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4F4464-7484-4713-B9FF-83FB9DDEA071}" type="datetime1">
              <a:rPr lang="zh-CN" altLang="en-US" noProof="0" smtClean="0"/>
              <a:t>2022/4/10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5233FB-47C5-42F7-A95A-B15B60A34B63}" type="datetime1">
              <a:rPr lang="zh-CN" altLang="en-US" noProof="0" smtClean="0"/>
              <a:t>2022/4/10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9FB00C-3196-42EF-A93B-AD2E97DECBF9}" type="datetime1">
              <a:rPr lang="zh-CN" altLang="en-US" noProof="0" smtClean="0"/>
              <a:t>2022/4/10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80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E52F37-2347-469F-95CF-B07720175159}" type="datetime1">
              <a:rPr lang="zh-CN" altLang="en-US" noProof="0" smtClean="0"/>
              <a:t>2022/4/10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B85421-0A4F-456C-AE8B-9D9FD1C29F96}" type="datetime1">
              <a:rPr lang="zh-CN" altLang="en-US" noProof="0" smtClean="0"/>
              <a:t>2022/4/10</a:t>
            </a:fld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图片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图片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597710-2884-4518-8343-5210F0660D76}" type="datetime1">
              <a:rPr lang="zh-CN" altLang="en-US" noProof="0" smtClean="0"/>
              <a:t>2022/4/10</a:t>
            </a:fld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4CB63E-F307-418A-B628-A6B892AED4C7}" type="datetime1">
              <a:rPr lang="zh-CN" altLang="en-US" noProof="0" smtClean="0"/>
              <a:t>2022/4/10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14A190-44DA-4162-93F1-58A582F1E34D}" type="datetime1">
              <a:rPr lang="zh-CN" altLang="en-US" noProof="0" smtClean="0"/>
              <a:t>2022/4/10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FAA926-9856-4E01-BF32-9864A6B340D7}" type="datetime1">
              <a:rPr lang="zh-CN" altLang="en-US" noProof="0" smtClean="0"/>
              <a:t>2022/4/10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图片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A9A6D6-ED6C-4059-8881-246F48921CB9}" type="datetime1">
              <a:rPr lang="zh-CN" altLang="en-US" noProof="0" smtClean="0"/>
              <a:t>2022/4/10</a:t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82D6A9-C393-42BA-899D-980611436B38}" type="datetime1">
              <a:rPr lang="zh-CN" altLang="en-US" noProof="0" smtClean="0"/>
              <a:t>2022/4/10</a:t>
            </a:fld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4E2F3C-F6FF-4123-83A2-52AD329828E8}" type="datetime1">
              <a:rPr lang="zh-CN" altLang="en-US" noProof="0" smtClean="0"/>
              <a:t>2022/4/10</a:t>
            </a:fld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761EBF-EC3D-40AD-A2AF-0B83A9BC8761}" type="datetime1">
              <a:rPr lang="zh-CN" altLang="en-US" noProof="0" smtClean="0"/>
              <a:t>2022/4/10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90168C-97F9-485C-B61A-FB9CF372C0B8}" type="datetime1">
              <a:rPr lang="zh-CN" altLang="en-US" noProof="0" smtClean="0"/>
              <a:t>2022/4/10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66F3B4-29CF-4B27-AAED-5D9EF95DB219}" type="datetime1">
              <a:rPr lang="zh-CN" altLang="en-US" noProof="0" smtClean="0"/>
              <a:t>2022/4/10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Microsoft YaHei UI" panose="020B0503020204020204" pitchFamily="34" charset="-122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audio" Target="../media/media1.m4a"/><Relationship Id="rId7" Type="http://schemas.openxmlformats.org/officeDocument/2006/relationships/notesSlide" Target="../notesSlides/notesSlide1.xml"/><Relationship Id="rId2" Type="http://schemas.microsoft.com/office/2007/relationships/media" Target="../media/media1.m4a"/><Relationship Id="rId1" Type="http://schemas.openxmlformats.org/officeDocument/2006/relationships/themeOverride" Target="../theme/themeOverride1.xml"/><Relationship Id="rId6" Type="http://schemas.openxmlformats.org/officeDocument/2006/relationships/slideLayout" Target="../slideLayouts/slideLayout2.xml"/><Relationship Id="rId5" Type="http://schemas.openxmlformats.org/officeDocument/2006/relationships/audio" Target="../media/media2.m4a"/><Relationship Id="rId10" Type="http://schemas.openxmlformats.org/officeDocument/2006/relationships/image" Target="../media/image7.png"/><Relationship Id="rId4" Type="http://schemas.microsoft.com/office/2007/relationships/media" Target="../media/media2.m4a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长方形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92" y="388800"/>
            <a:ext cx="4538124" cy="658450"/>
          </a:xfrm>
        </p:spPr>
        <p:txBody>
          <a:bodyPr rtlCol="0" anchor="b">
            <a:normAutofit/>
          </a:bodyPr>
          <a:lstStyle/>
          <a:p>
            <a:pPr algn="l"/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A-star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92" y="1399624"/>
            <a:ext cx="4538123" cy="1706991"/>
          </a:xfrm>
        </p:spPr>
        <p:txBody>
          <a:bodyPr rtlCol="0" anchor="t">
            <a:normAutofit/>
          </a:bodyPr>
          <a:lstStyle/>
          <a:p>
            <a:r>
              <a:rPr lang="en-US" sz="2400" dirty="0"/>
              <a:t>Heuristic</a:t>
            </a:r>
          </a:p>
          <a:p>
            <a:r>
              <a:rPr lang="en-US" sz="2400" dirty="0"/>
              <a:t>State recording</a:t>
            </a:r>
            <a:endParaRPr lang="en-US" altLang="zh-CN" sz="2400" dirty="0"/>
          </a:p>
          <a:p>
            <a:r>
              <a:rPr lang="en-US" altLang="zh-CN" sz="2400" dirty="0"/>
              <a:t>Select the optimal</a:t>
            </a:r>
            <a:endParaRPr lang="zh-CN" altLang="en-US" sz="2400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FB6D06B5-7A9D-464B-9BD6-F2D3C43B18A7}"/>
              </a:ext>
            </a:extLst>
          </p:cNvPr>
          <p:cNvSpPr txBox="1">
            <a:spLocks/>
          </p:cNvSpPr>
          <p:nvPr/>
        </p:nvSpPr>
        <p:spPr>
          <a:xfrm>
            <a:off x="593292" y="3652743"/>
            <a:ext cx="5341683" cy="224396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Rubik's Cube can be solved if the level of confusion is not too high.</a:t>
            </a:r>
            <a:endParaRPr lang="en-US" sz="2400" dirty="0"/>
          </a:p>
          <a:p>
            <a:r>
              <a:rPr lang="en-US" sz="2400" dirty="0"/>
              <a:t>How Confusion Is Assessed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A8F9CC3A-D96F-4CE5-9292-43641F43251A}"/>
              </a:ext>
            </a:extLst>
          </p:cNvPr>
          <p:cNvSpPr txBox="1">
            <a:spLocks/>
          </p:cNvSpPr>
          <p:nvPr/>
        </p:nvSpPr>
        <p:spPr>
          <a:xfrm>
            <a:off x="6550192" y="388800"/>
            <a:ext cx="4538124" cy="658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/>
              <a:t>Genetic</a:t>
            </a:r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4F89FFBE-FD3F-4BB3-96A6-B5E96211A49B}"/>
              </a:ext>
            </a:extLst>
          </p:cNvPr>
          <p:cNvSpPr txBox="1">
            <a:spLocks/>
          </p:cNvSpPr>
          <p:nvPr/>
        </p:nvSpPr>
        <p:spPr>
          <a:xfrm>
            <a:off x="6550191" y="1399624"/>
            <a:ext cx="4538123" cy="17069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94100" indent="-457200">
              <a:buFont typeface="+mj-lt"/>
              <a:buAutoNum type="arabicPeriod"/>
            </a:pPr>
            <a:r>
              <a:rPr lang="en-US" sz="2400" dirty="0"/>
              <a:t>Heuristic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dirty="0"/>
              <a:t>population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dirty="0"/>
              <a:t>genetic mutation</a:t>
            </a:r>
            <a:endParaRPr lang="zh-CN" altLang="en-US" sz="2400" dirty="0"/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3DC9A65A-8E9E-4EE1-ACC8-28A296C78542}"/>
              </a:ext>
            </a:extLst>
          </p:cNvPr>
          <p:cNvSpPr txBox="1">
            <a:spLocks/>
          </p:cNvSpPr>
          <p:nvPr/>
        </p:nvSpPr>
        <p:spPr>
          <a:xfrm>
            <a:off x="6550191" y="3652743"/>
            <a:ext cx="5341683" cy="224396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High problem solving success rate</a:t>
            </a:r>
            <a:r>
              <a:rPr lang="en-US" altLang="zh-CN" sz="2000" dirty="0"/>
              <a:t>.</a:t>
            </a:r>
            <a:endParaRPr lang="en-US" sz="2000" dirty="0"/>
          </a:p>
          <a:p>
            <a:r>
              <a:rPr lang="en-US" sz="2000" dirty="0"/>
              <a:t>Time complexity and space complexity are stable</a:t>
            </a:r>
            <a:r>
              <a:rPr lang="en-US" altLang="zh-CN" sz="2000" dirty="0"/>
              <a:t>.</a:t>
            </a:r>
            <a:endParaRPr lang="en-US" sz="2000" dirty="0"/>
          </a:p>
          <a:p>
            <a:r>
              <a:rPr lang="en-US" sz="2000" dirty="0"/>
              <a:t>But it is difficult to find the optimal solution</a:t>
            </a:r>
            <a:r>
              <a:rPr lang="en-US" altLang="zh-CN" sz="2000" dirty="0"/>
              <a:t>.</a:t>
            </a:r>
            <a:endParaRPr lang="en-US" sz="20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1F710670-EC5F-6E48-809F-2730600F5F94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438335" y="519896"/>
            <a:ext cx="458805" cy="458805"/>
          </a:xfrm>
          <a:prstGeom prst="rect">
            <a:avLst/>
          </a:prstGeom>
        </p:spPr>
      </p:pic>
      <p:pic>
        <p:nvPicPr>
          <p:cNvPr id="12" name="Audio 2">
            <a:hlinkClick r:id="" action="ppaction://media"/>
            <a:extLst>
              <a:ext uri="{FF2B5EF4-FFF2-40B4-BE49-F238E27FC236}">
                <a16:creationId xmlns:a16="http://schemas.microsoft.com/office/drawing/2014/main" id="{5563D4F3-F101-4F44-B8C7-634F29C0F948}"/>
              </a:ext>
            </a:extLst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810697" y="464548"/>
            <a:ext cx="417095" cy="41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5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57"/>
    </mc:Choice>
    <mc:Fallback xmlns="">
      <p:transition spd="slow" advTm="395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41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4026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10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10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57_TF55705232" id="{2B8A3B67-1754-499D-B089-7E817E09AA8D}" vid="{47D6E851-31DE-434C-BDBA-29774C403FA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{53069AB2-6F6E-4164-998D-213A2796CE5F}tf55705232_win32</Template>
  <TotalTime>119</TotalTime>
  <Words>305</Words>
  <Application>Microsoft Office PowerPoint</Application>
  <PresentationFormat>宽屏</PresentationFormat>
  <Paragraphs>34</Paragraphs>
  <Slides>1</Slides>
  <Notes>1</Notes>
  <HiddenSlides>0</HiddenSlides>
  <MMClips>2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Microsoft YaHei UI</vt:lpstr>
      <vt:lpstr>Wingdings 2</vt:lpstr>
      <vt:lpstr>SlateVTI</vt:lpstr>
      <vt:lpstr>A-star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 Lorem Ipsum</dc:title>
  <dc:creator>Xiang Mao</dc:creator>
  <cp:lastModifiedBy>Xiang Mao</cp:lastModifiedBy>
  <cp:revision>6</cp:revision>
  <dcterms:created xsi:type="dcterms:W3CDTF">2022-04-10T04:53:10Z</dcterms:created>
  <dcterms:modified xsi:type="dcterms:W3CDTF">2022-04-10T07:12:37Z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