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9" r:id="rId3"/>
  </p:sldMasterIdLst>
  <p:notesMasterIdLst>
    <p:notesMasterId r:id="rId55"/>
  </p:notesMasterIdLst>
  <p:sldIdLst>
    <p:sldId id="256" r:id="rId4"/>
    <p:sldId id="279" r:id="rId5"/>
    <p:sldId id="266" r:id="rId6"/>
    <p:sldId id="272" r:id="rId7"/>
    <p:sldId id="347" r:id="rId8"/>
    <p:sldId id="354" r:id="rId9"/>
    <p:sldId id="355" r:id="rId10"/>
    <p:sldId id="349" r:id="rId11"/>
    <p:sldId id="348" r:id="rId12"/>
    <p:sldId id="350" r:id="rId13"/>
    <p:sldId id="346" r:id="rId14"/>
    <p:sldId id="351" r:id="rId15"/>
    <p:sldId id="353" r:id="rId16"/>
    <p:sldId id="382" r:id="rId17"/>
    <p:sldId id="381" r:id="rId18"/>
    <p:sldId id="384" r:id="rId19"/>
    <p:sldId id="383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70" r:id="rId28"/>
    <p:sldId id="371" r:id="rId29"/>
    <p:sldId id="372" r:id="rId30"/>
    <p:sldId id="368" r:id="rId31"/>
    <p:sldId id="297" r:id="rId32"/>
    <p:sldId id="282" r:id="rId33"/>
    <p:sldId id="284" r:id="rId34"/>
    <p:sldId id="285" r:id="rId35"/>
    <p:sldId id="283" r:id="rId36"/>
    <p:sldId id="295" r:id="rId37"/>
    <p:sldId id="292" r:id="rId38"/>
    <p:sldId id="294" r:id="rId39"/>
    <p:sldId id="296" r:id="rId40"/>
    <p:sldId id="267" r:id="rId41"/>
    <p:sldId id="286" r:id="rId42"/>
    <p:sldId id="293" r:id="rId43"/>
    <p:sldId id="299" r:id="rId44"/>
    <p:sldId id="307" r:id="rId45"/>
    <p:sldId id="300" r:id="rId46"/>
    <p:sldId id="301" r:id="rId47"/>
    <p:sldId id="341" r:id="rId48"/>
    <p:sldId id="303" r:id="rId49"/>
    <p:sldId id="302" r:id="rId50"/>
    <p:sldId id="304" r:id="rId51"/>
    <p:sldId id="309" r:id="rId52"/>
    <p:sldId id="345" r:id="rId53"/>
    <p:sldId id="258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7" autoAdjust="0"/>
  </p:normalViewPr>
  <p:slideViewPr>
    <p:cSldViewPr>
      <p:cViewPr varScale="1">
        <p:scale>
          <a:sx n="48" d="100"/>
          <a:sy n="48" d="100"/>
        </p:scale>
        <p:origin x="-9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A0BAD-6596-4FDB-8DCD-559D86D95045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CA12-36BC-4180-A208-6897421FFB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9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CA12-36BC-4180-A208-6897421FFB4A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CA12-36BC-4180-A208-6897421FFB4A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877" indent="-285722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2888" indent="-228578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043" indent="-228578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199" indent="-228578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354" indent="-228578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509" indent="-228578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8664" indent="-228578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5819" indent="-228578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15F4F7D7-9C17-A844-943B-EC47704208B8}" type="slidenum">
              <a:rPr lang="ru-RU" sz="1200" b="0"/>
              <a:pPr/>
              <a:t>5</a:t>
            </a:fld>
            <a:endParaRPr lang="ru-RU" sz="1200" b="0" dirty="0"/>
          </a:p>
        </p:txBody>
      </p:sp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pPr algn="r"/>
            <a:fld id="{9F3A856C-F09C-F647-AAEB-A744EEE2A985}" type="slidenum">
              <a:rPr lang="ru-RU" sz="1200" b="0"/>
              <a:pPr algn="r"/>
              <a:t>5</a:t>
            </a:fld>
            <a:endParaRPr lang="ru-RU" sz="1200" b="0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ru-RU" altLang="ko-KR">
              <a:ea typeface="Malgun Gothic" charset="0"/>
              <a:cs typeface="Malgun Gothic" charset="0"/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B0094620-30FB-4A93-BA7B-6206E0017FE9}" type="slidenum">
              <a:rPr lang="ru-RU" smtClean="0">
                <a:solidFill>
                  <a:srgbClr val="000000"/>
                </a:solidFill>
                <a:latin typeface="Arial" charset="0"/>
              </a:rPr>
              <a:pPr eaLnBrk="1" hangingPunct="1"/>
              <a:t>23</a:t>
            </a:fld>
            <a:endParaRPr lang="ru-RU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88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9F86AE30-BC3E-4DFF-B1D0-C55C94E0EA5E}" type="slidenum">
              <a:rPr lang="ru-RU" sz="12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pPr algn="r" eaLnBrk="1" hangingPunct="1"/>
              <a:t>23</a:t>
            </a:fld>
            <a:endParaRPr lang="ru-RU" sz="120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0890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901" name="Заметки 2"/>
          <p:cNvSpPr>
            <a:spLocks noGrp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</p:spPr>
        <p:txBody>
          <a:bodyPr lIns="91424" tIns="45712" rIns="91424" bIns="45712"/>
          <a:lstStyle/>
          <a:p>
            <a:pPr eaLnBrk="1" hangingPunct="1"/>
            <a:endParaRPr lang="ru-RU" smtClean="0"/>
          </a:p>
        </p:txBody>
      </p:sp>
      <p:sp>
        <p:nvSpPr>
          <p:cNvPr id="208902" name="Номер слайда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fld id="{EF2DEBE2-DB9A-4FBA-9C04-0199A6D04B8E}" type="slidenum">
              <a:rPr lang="ru-RU" sz="1200">
                <a:solidFill>
                  <a:srgbClr val="0D4587"/>
                </a:solidFill>
                <a:latin typeface="Arial" charset="0"/>
                <a:ea typeface="MS PGothic" pitchFamily="34" charset="-128"/>
                <a:cs typeface="Arial" charset="0"/>
              </a:rPr>
              <a:pPr algn="r" eaLnBrk="1" hangingPunct="1"/>
              <a:t>23</a:t>
            </a:fld>
            <a:endParaRPr lang="ru-RU" sz="1200">
              <a:solidFill>
                <a:srgbClr val="0D4587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CA12-36BC-4180-A208-6897421FFB4A}" type="slidenum">
              <a:rPr lang="ru-RU" smtClean="0"/>
              <a:pPr/>
              <a:t>38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2CA12-36BC-4180-A208-6897421FFB4A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468313" y="1989138"/>
            <a:ext cx="8424167" cy="44641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924944"/>
            <a:ext cx="6779096" cy="7920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924944"/>
            <a:ext cx="6779096" cy="7920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467544" y="1988840"/>
            <a:ext cx="4031679" cy="43921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Содержимое 4"/>
          <p:cNvSpPr>
            <a:spLocks noGrp="1"/>
          </p:cNvSpPr>
          <p:nvPr>
            <p:ph sz="quarter" idx="12"/>
          </p:nvPr>
        </p:nvSpPr>
        <p:spPr>
          <a:xfrm>
            <a:off x="4716016" y="1988840"/>
            <a:ext cx="4031679" cy="43921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313" y="1989138"/>
            <a:ext cx="6400800" cy="612663"/>
          </a:xfrm>
        </p:spPr>
        <p:txBody>
          <a:bodyPr/>
          <a:lstStyle>
            <a:lvl1pPr marL="0" indent="0" algn="l">
              <a:buNone/>
              <a:defRPr>
                <a:solidFill>
                  <a:srgbClr val="61106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>
            <a:lvl2pPr>
              <a:defRPr lang="en-US" sz="2100" kern="12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1" charset="-128"/>
                <a:cs typeface="+mn-cs"/>
              </a:defRPr>
            </a:lvl2pPr>
            <a:lvl3pPr>
              <a:defRPr>
                <a:solidFill>
                  <a:srgbClr val="000099"/>
                </a:solidFill>
              </a:defRPr>
            </a:lvl3pPr>
            <a:lvl4pPr>
              <a:defRPr>
                <a:solidFill>
                  <a:srgbClr val="000099"/>
                </a:solidFill>
              </a:defRPr>
            </a:lvl4pPr>
            <a:lvl5pPr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676" y="500042"/>
            <a:ext cx="8228649" cy="917480"/>
          </a:xfrm>
        </p:spPr>
        <p:txBody>
          <a:bodyPr/>
          <a:lstStyle>
            <a:lvl1pPr>
              <a:defRPr lang="en-US" sz="3400" b="1" kern="1200" dirty="0">
                <a:solidFill>
                  <a:srgbClr val="0146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94F1F-D301-4BF7-BE85-0F514F46D13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 spd="med"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1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ADC19-0479-4F37-BAAC-CA9EA9301D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924944"/>
            <a:ext cx="6779096" cy="7920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orner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40052" y="1"/>
            <a:ext cx="4103948" cy="1788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0" y="5516563"/>
            <a:ext cx="9144000" cy="134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53" name="Текст 2"/>
          <p:cNvSpPr>
            <a:spLocks noGrp="1"/>
          </p:cNvSpPr>
          <p:nvPr>
            <p:ph type="body" idx="1"/>
          </p:nvPr>
        </p:nvSpPr>
        <p:spPr bwMode="auto">
          <a:xfrm>
            <a:off x="467544" y="1988840"/>
            <a:ext cx="821925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pic>
        <p:nvPicPr>
          <p:cNvPr id="2054" name="Рисунок 6" descr="informzashita2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88288" y="5913438"/>
            <a:ext cx="114141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48600" y="225425"/>
            <a:ext cx="838200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61106A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с двумя скругленными соседними углами 14"/>
          <p:cNvSpPr/>
          <p:nvPr/>
        </p:nvSpPr>
        <p:spPr>
          <a:xfrm>
            <a:off x="0" y="6742113"/>
            <a:ext cx="7920038" cy="115887"/>
          </a:xfrm>
          <a:prstGeom prst="round2SameRect">
            <a:avLst/>
          </a:prstGeom>
          <a:gradFill flip="none" rotWithShape="1">
            <a:gsLst>
              <a:gs pos="0">
                <a:srgbClr val="9A5AA4"/>
              </a:gs>
              <a:gs pos="100000">
                <a:srgbClr val="D5AE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10800000">
            <a:off x="0" y="0"/>
            <a:ext cx="6615844" cy="4406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528156" y="0"/>
            <a:ext cx="6615844" cy="1886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0800000">
            <a:off x="0" y="260648"/>
            <a:ext cx="3455876" cy="180020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688124" y="188640"/>
            <a:ext cx="3455876" cy="108012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>
          <a:xfrm>
            <a:off x="467544" y="476672"/>
            <a:ext cx="5976664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79" r:id="rId11"/>
    <p:sldLayoutId id="2147483680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61106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0" indent="265113" algn="l" rtl="0" eaLnBrk="1" fontAlgn="base" hangingPunct="1">
        <a:spcBef>
          <a:spcPts val="500"/>
        </a:spcBef>
        <a:spcAft>
          <a:spcPct val="0"/>
        </a:spcAft>
        <a:buClr>
          <a:srgbClr val="9A5AA4"/>
        </a:buClr>
        <a:buSzPct val="90000"/>
        <a:buFont typeface="Wingdings" pitchFamily="2" charset="2"/>
        <a:buNone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0" indent="265113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SzPct val="120000"/>
        <a:buFont typeface="Wingdings" pitchFamily="2" charset="2"/>
        <a:buChar char="ü"/>
        <a:defRPr lang="ru-RU" sz="2400" kern="1200" dirty="0" smtClean="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30238" indent="265113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Wingdings" pitchFamily="2" charset="2"/>
        <a:buChar char="ü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52538" indent="274638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Wingdings" pitchFamily="2" charset="2"/>
        <a:buChar char="ü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00213" indent="2746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20" descr="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263"/>
            <a:ext cx="5256213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Рисунок 10" descr="dreamstime_m_10400153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525" y="441325"/>
            <a:ext cx="5392738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с двумя скругленными соседними углами 12"/>
          <p:cNvSpPr/>
          <p:nvPr/>
        </p:nvSpPr>
        <p:spPr>
          <a:xfrm rot="10800000">
            <a:off x="3311525" y="4005263"/>
            <a:ext cx="5400675" cy="2447925"/>
          </a:xfrm>
          <a:prstGeom prst="round2SameRect">
            <a:avLst/>
          </a:prstGeom>
          <a:gradFill flip="none" rotWithShape="1">
            <a:gsLst>
              <a:gs pos="0">
                <a:srgbClr val="61106A"/>
              </a:gs>
              <a:gs pos="100000">
                <a:srgbClr val="9A5AA4">
                  <a:alpha val="6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77" name="Заголовок 1"/>
          <p:cNvSpPr>
            <a:spLocks noGrp="1"/>
          </p:cNvSpPr>
          <p:nvPr>
            <p:ph type="title"/>
          </p:nvPr>
        </p:nvSpPr>
        <p:spPr bwMode="auto">
          <a:xfrm>
            <a:off x="3600450" y="4149725"/>
            <a:ext cx="4725988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 rot="10800000">
            <a:off x="0" y="0"/>
            <a:ext cx="6615844" cy="4406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28156" y="0"/>
            <a:ext cx="6615844" cy="1886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0800000">
            <a:off x="0" y="260648"/>
            <a:ext cx="3455876" cy="180020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688124" y="188640"/>
            <a:ext cx="3455876" cy="108012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090" name="Рисунок 22" descr="informzashit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2600325"/>
            <a:ext cx="2555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ts val="500"/>
        </a:spcBef>
        <a:spcAft>
          <a:spcPct val="0"/>
        </a:spcAft>
        <a:buClr>
          <a:srgbClr val="9A5AA4"/>
        </a:buClr>
        <a:buSzPct val="80000"/>
        <a:buFont typeface="Wingdings 2" pitchFamily="18" charset="2"/>
        <a:buChar char="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625475" indent="-168275" algn="l" rtl="0" eaLnBrk="1" fontAlgn="base" hangingPunct="1">
        <a:spcBef>
          <a:spcPct val="20000"/>
        </a:spcBef>
        <a:spcAft>
          <a:spcPct val="0"/>
        </a:spcAft>
        <a:buClr>
          <a:srgbClr val="D5AEF0"/>
        </a:buClr>
        <a:buSzPct val="120000"/>
        <a:buFont typeface="Wingdings" pitchFamily="2" charset="2"/>
        <a:buChar char="§"/>
        <a:defRPr kern="1200">
          <a:solidFill>
            <a:schemeClr val="bg1"/>
          </a:solidFill>
          <a:latin typeface="+mn-lt"/>
          <a:ea typeface="+mn-ea"/>
          <a:cs typeface="+mn-cs"/>
        </a:defRPr>
      </a:lvl2pPr>
      <a:lvl3pPr marL="1074738" indent="-160338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82563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0" descr="cov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49575"/>
            <a:ext cx="72009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Заголовок 1"/>
          <p:cNvSpPr>
            <a:spLocks noGrp="1"/>
          </p:cNvSpPr>
          <p:nvPr>
            <p:ph type="title"/>
          </p:nvPr>
        </p:nvSpPr>
        <p:spPr bwMode="auto">
          <a:xfrm>
            <a:off x="4319588" y="2924175"/>
            <a:ext cx="42957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 rot="10800000">
            <a:off x="0" y="0"/>
            <a:ext cx="6615844" cy="4406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528156" y="0"/>
            <a:ext cx="6615844" cy="1886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10800000">
            <a:off x="0" y="260648"/>
            <a:ext cx="3455876" cy="180020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688124" y="188640"/>
            <a:ext cx="3455876" cy="108012"/>
          </a:xfrm>
          <a:prstGeom prst="rect">
            <a:avLst/>
          </a:prstGeom>
          <a:gradFill flip="none" rotWithShape="1">
            <a:gsLst>
              <a:gs pos="0">
                <a:srgbClr val="D5AE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5136" name="Рисунок 16" descr="informzashita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425" y="1412875"/>
            <a:ext cx="2590800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hf hdr="0" ftr="0" dt="0"/>
  <p:txStyles>
    <p:titleStyle>
      <a:lvl1pPr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 kern="1200">
          <a:solidFill>
            <a:srgbClr val="61106A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2pPr>
      <a:lvl3pPr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3pPr>
      <a:lvl4pPr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4pPr>
      <a:lvl5pPr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61106A"/>
          </a:solidFill>
          <a:latin typeface="Arial" charset="0"/>
        </a:defRPr>
      </a:lvl5pPr>
      <a:lvl6pPr marL="457200"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9A5AA4"/>
          </a:solidFill>
          <a:latin typeface="Arial" charset="0"/>
        </a:defRPr>
      </a:lvl6pPr>
      <a:lvl7pPr marL="914400"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9A5AA4"/>
          </a:solidFill>
          <a:latin typeface="Arial" charset="0"/>
        </a:defRPr>
      </a:lvl7pPr>
      <a:lvl8pPr marL="1371600"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9A5AA4"/>
          </a:solidFill>
          <a:latin typeface="Arial" charset="0"/>
        </a:defRPr>
      </a:lvl8pPr>
      <a:lvl9pPr marL="1828800" algn="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200">
          <a:solidFill>
            <a:srgbClr val="9A5AA4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ts val="500"/>
        </a:spcBef>
        <a:spcAft>
          <a:spcPct val="0"/>
        </a:spcAft>
        <a:buClr>
          <a:srgbClr val="9A5AA4"/>
        </a:buClr>
        <a:buSzPct val="80000"/>
        <a:buFont typeface="Wingdings 2" pitchFamily="18" charset="2"/>
        <a:buChar char="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625475" indent="-168275" algn="l" rtl="0" eaLnBrk="1" fontAlgn="base" hangingPunct="1">
        <a:spcBef>
          <a:spcPct val="20000"/>
        </a:spcBef>
        <a:spcAft>
          <a:spcPct val="0"/>
        </a:spcAft>
        <a:buClr>
          <a:srgbClr val="D5AEF0"/>
        </a:buClr>
        <a:buSzPct val="120000"/>
        <a:buFont typeface="Wingdings" pitchFamily="2" charset="2"/>
        <a:buChar char="§"/>
        <a:defRPr kern="1200">
          <a:solidFill>
            <a:schemeClr val="bg1"/>
          </a:solidFill>
          <a:latin typeface="+mn-lt"/>
          <a:ea typeface="+mn-ea"/>
          <a:cs typeface="+mn-cs"/>
        </a:defRPr>
      </a:lvl2pPr>
      <a:lvl3pPr marL="1074738" indent="-160338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82563" algn="l" rtl="0" eaLnBrk="1" fontAlgn="base" hangingPunct="1">
        <a:spcBef>
          <a:spcPct val="20000"/>
        </a:spcBef>
        <a:spcAft>
          <a:spcPct val="0"/>
        </a:spcAft>
        <a:buClr>
          <a:srgbClr val="9A5AA4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Перспективы изменения законодательства в области персональных данных применительно к задачам </a:t>
            </a:r>
            <a:r>
              <a:rPr lang="ru-RU" sz="2400" dirty="0" err="1" smtClean="0"/>
              <a:t>телемедицины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Рентген-позвоночник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3356992"/>
            <a:ext cx="3965345" cy="3096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Биометрия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indent="536575"/>
            <a:r>
              <a:rPr lang="ru-RU" b="1" u="sng" dirty="0" smtClean="0"/>
              <a:t>Не являются биометрическим персональными данными рентгеновские или флюорографические снимки,</a:t>
            </a:r>
            <a:r>
              <a:rPr lang="ru-RU" dirty="0" smtClean="0"/>
              <a:t> характеризующие физиологические и биологические особенности человека, и находящиеся в </a:t>
            </a:r>
          </a:p>
          <a:p>
            <a:pPr marL="3405188" indent="0"/>
            <a:r>
              <a:rPr lang="ru-RU" dirty="0" smtClean="0"/>
              <a:t>истории болезни (медицинской карте) пациента (не имеет значения, бумажной или электронной), поскольку они </a:t>
            </a:r>
            <a:r>
              <a:rPr lang="ru-RU" b="1" u="sng" dirty="0" smtClean="0"/>
              <a:t>не используются оператором (медицинским учреждением) для установления </a:t>
            </a:r>
            <a:br>
              <a:rPr lang="ru-RU" b="1" u="sng" dirty="0" smtClean="0"/>
            </a:br>
            <a:r>
              <a:rPr lang="ru-RU" b="1" u="sng" dirty="0" smtClean="0"/>
              <a:t>личности пациента.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Обезличивание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0332" t="17438" r="21157" b="19809"/>
          <a:stretch>
            <a:fillRect/>
          </a:stretch>
        </p:blipFill>
        <p:spPr bwMode="auto">
          <a:xfrm>
            <a:off x="3491880" y="2420888"/>
            <a:ext cx="5400600" cy="39573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3422" t="42617" r="21060" b="22684"/>
          <a:stretch>
            <a:fillRect/>
          </a:stretch>
        </p:blipFill>
        <p:spPr bwMode="auto">
          <a:xfrm>
            <a:off x="467544" y="1556792"/>
            <a:ext cx="5616624" cy="2808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Обезличивание </a:t>
            </a:r>
            <a:endParaRPr lang="ru-RU" dirty="0"/>
          </a:p>
        </p:txBody>
      </p:sp>
      <p:sp>
        <p:nvSpPr>
          <p:cNvPr id="1310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195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ru-RU" sz="1800" dirty="0" smtClean="0">
                <a:solidFill>
                  <a:srgbClr val="7030A0"/>
                </a:solidFill>
                <a:latin typeface="Arial Unicode MS" pitchFamily="34" charset="-128"/>
              </a:rPr>
              <a:t>Обезличенные </a:t>
            </a:r>
            <a:r>
              <a:rPr lang="ru-RU" sz="1800" b="1" dirty="0" smtClean="0">
                <a:solidFill>
                  <a:srgbClr val="7030A0"/>
                </a:solidFill>
                <a:latin typeface="Arial Unicode MS" pitchFamily="34" charset="-128"/>
              </a:rPr>
              <a:t>данные </a:t>
            </a:r>
            <a:r>
              <a:rPr lang="ru-RU" sz="1800" dirty="0" smtClean="0">
                <a:solidFill>
                  <a:srgbClr val="7030A0"/>
                </a:solidFill>
                <a:latin typeface="Arial Unicode MS" pitchFamily="34" charset="-128"/>
              </a:rPr>
              <a:t>– это данные, хранимые в информационной системе в электронном виде, принадлежность которых конкретному субъекту ПДн невозможно определить без дополнительных информации. </a:t>
            </a:r>
          </a:p>
          <a:p>
            <a:pPr marL="266700" indent="-26670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ru-RU" sz="1800" dirty="0" smtClean="0">
                <a:solidFill>
                  <a:srgbClr val="7030A0"/>
                </a:solidFill>
                <a:latin typeface="Arial Unicode MS" pitchFamily="34" charset="-128"/>
              </a:rPr>
              <a:t>Обработка обезличенных данных </a:t>
            </a:r>
            <a:r>
              <a:rPr lang="ru-RU" sz="1800" dirty="0" smtClean="0">
                <a:latin typeface="Arial Unicode MS" pitchFamily="34" charset="-128"/>
              </a:rPr>
              <a:t>– любое действие (операция) или совокупность действий (операций), совершаемых с использованием средств автоматизации, с обезличенными данными, без применения их предварительного </a:t>
            </a:r>
            <a:r>
              <a:rPr lang="ru-RU" sz="1800" dirty="0" err="1" smtClean="0">
                <a:latin typeface="Arial Unicode MS" pitchFamily="34" charset="-128"/>
              </a:rPr>
              <a:t>деобезличивания</a:t>
            </a:r>
            <a:r>
              <a:rPr lang="ru-RU" sz="1800" dirty="0" smtClean="0">
                <a:latin typeface="Arial Unicode MS" pitchFamily="34" charset="-128"/>
              </a:rPr>
              <a:t>. </a:t>
            </a:r>
          </a:p>
          <a:p>
            <a:pPr marL="266700" indent="-26670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ru-RU" sz="1800" dirty="0" err="1" smtClean="0">
                <a:solidFill>
                  <a:srgbClr val="7030A0"/>
                </a:solidFill>
                <a:latin typeface="Arial Unicode MS" pitchFamily="34" charset="-128"/>
              </a:rPr>
              <a:t>Деобезличивание</a:t>
            </a:r>
            <a:r>
              <a:rPr lang="ru-RU" sz="1800" dirty="0" smtClean="0">
                <a:solidFill>
                  <a:srgbClr val="7030A0"/>
                </a:solidFill>
                <a:latin typeface="Arial Unicode MS" pitchFamily="34" charset="-128"/>
              </a:rPr>
              <a:t> </a:t>
            </a:r>
            <a:r>
              <a:rPr lang="ru-RU" sz="1800" dirty="0" smtClean="0">
                <a:latin typeface="Arial Unicode MS" pitchFamily="34" charset="-128"/>
              </a:rPr>
              <a:t>– действия, в результате которых обезличенные данные принимают вид, позволяющих определить их принадлежность конкретному субъекту ПДн с помощью СВТ. </a:t>
            </a:r>
            <a:endParaRPr lang="en-US" sz="1800" dirty="0" smtClean="0">
              <a:latin typeface="Arial Unicode MS" pitchFamily="34" charset="-128"/>
            </a:endParaRPr>
          </a:p>
          <a:p>
            <a:pPr marL="266700" indent="-26670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ru-RU" sz="1800" dirty="0" smtClean="0">
                <a:solidFill>
                  <a:srgbClr val="7030A0"/>
                </a:solidFill>
                <a:latin typeface="Arial Unicode MS" pitchFamily="34" charset="-128"/>
              </a:rPr>
              <a:t>Анонимность – невозможность однозначной идентификации </a:t>
            </a:r>
            <a:r>
              <a:rPr lang="ru-RU" sz="1800" dirty="0" smtClean="0">
                <a:latin typeface="Arial Unicode MS" pitchFamily="34" charset="-128"/>
              </a:rPr>
              <a:t>субъектов данных, полученных в результате обезличивания, без применения дополнительной информации. </a:t>
            </a:r>
          </a:p>
        </p:txBody>
      </p:sp>
      <p:sp>
        <p:nvSpPr>
          <p:cNvPr id="131076" name="TextBox 3"/>
          <p:cNvSpPr txBox="1">
            <a:spLocks noChangeArrowheads="1"/>
          </p:cNvSpPr>
          <p:nvPr/>
        </p:nvSpPr>
        <p:spPr bwMode="auto">
          <a:xfrm>
            <a:off x="250825" y="6237288"/>
            <a:ext cx="64817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/>
              <a:t>Методические рекомендации по применению </a:t>
            </a:r>
            <a:r>
              <a:rPr lang="ru-RU" sz="1100"/>
              <a:t>Приказа Роскомнадзора от 05.09.2013 № 996 </a:t>
            </a:r>
          </a:p>
          <a:p>
            <a:r>
              <a:rPr lang="ru-RU" sz="1100"/>
              <a:t>"Об утверждении требований и методов по обезличиванию персональных данных»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3"/>
          <p:cNvSpPr>
            <a:spLocks noGrp="1"/>
          </p:cNvSpPr>
          <p:nvPr>
            <p:ph type="title"/>
          </p:nvPr>
        </p:nvSpPr>
        <p:spPr>
          <a:xfrm>
            <a:off x="467544" y="476672"/>
            <a:ext cx="6840760" cy="1440160"/>
          </a:xfrm>
        </p:spPr>
        <p:txBody>
          <a:bodyPr/>
          <a:lstStyle/>
          <a:p>
            <a:r>
              <a:rPr lang="ru-RU" dirty="0" smtClean="0"/>
              <a:t>Метод введения идентификаторов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39750" y="2465388"/>
          <a:ext cx="7848600" cy="1917510"/>
        </p:xfrm>
        <a:graphic>
          <a:graphicData uri="http://schemas.openxmlformats.org/drawingml/2006/table">
            <a:tbl>
              <a:tblPr/>
              <a:tblGrid>
                <a:gridCol w="1490663"/>
                <a:gridCol w="1174750"/>
                <a:gridCol w="1943100"/>
                <a:gridCol w="1370012"/>
                <a:gridCol w="1870075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Идентификатор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Дата рождения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Адрес проживания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Номер телефона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Диагноз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АА12345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01.02.1970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Москва, ул. Тверская, д. 1, кв. 1.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+7 495-111-1111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Сердечная недостаточность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ББ23456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02.03.1975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Самара, ул. Ленина, д. 2, кв. 2.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+7 846-121-2311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ВВ34567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03.04.1970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Москва, ул. Кутузова, д. 3, кв. 3.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+7 495-222-1111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Хронические мигрени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14" marR="4731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39750" y="5229225"/>
          <a:ext cx="6096000" cy="771144"/>
        </p:xfrm>
        <a:graphic>
          <a:graphicData uri="http://schemas.openxmlformats.org/drawingml/2006/table">
            <a:tbl>
              <a:tblPr/>
              <a:tblGrid>
                <a:gridCol w="2763838"/>
                <a:gridCol w="3332162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Идентификатор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ФИО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АА12345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Иванов Иван Иванович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ББ23456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Петров Петр Петрович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ВВ34567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Сидоров Иван Петрович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72" name="Rectangle 1"/>
          <p:cNvSpPr>
            <a:spLocks noChangeArrowheads="1"/>
          </p:cNvSpPr>
          <p:nvPr/>
        </p:nvSpPr>
        <p:spPr bwMode="auto">
          <a:xfrm>
            <a:off x="323850" y="1633538"/>
            <a:ext cx="79930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>
                <a:latin typeface="Calibri" pitchFamily="34" charset="0"/>
              </a:rPr>
              <a:t>А.1. Применение метода введения идентификаторов</a:t>
            </a:r>
          </a:p>
          <a:p>
            <a:pPr eaLnBrk="0" hangingPunct="0"/>
            <a:r>
              <a:rPr lang="ru-RU">
                <a:latin typeface="Calibri" pitchFamily="34" charset="0"/>
              </a:rPr>
              <a:t>Таблица обезличенных данных (Атрибут ФИО заменен на идентификатор)</a:t>
            </a:r>
            <a:endParaRPr lang="ru-RU" sz="1200"/>
          </a:p>
        </p:txBody>
      </p:sp>
      <p:sp>
        <p:nvSpPr>
          <p:cNvPr id="133173" name="Прямоугольник 8"/>
          <p:cNvSpPr>
            <a:spLocks noChangeArrowheads="1"/>
          </p:cNvSpPr>
          <p:nvPr/>
        </p:nvSpPr>
        <p:spPr bwMode="auto">
          <a:xfrm>
            <a:off x="323850" y="4724400"/>
            <a:ext cx="3138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342900" eaLnBrk="0" hangingPunct="0"/>
            <a:r>
              <a:rPr lang="ru-RU">
                <a:latin typeface="Calibri" pitchFamily="34" charset="0"/>
              </a:rPr>
              <a:t>Таблица идентификаторов</a:t>
            </a:r>
            <a:endParaRPr lang="ru-RU" sz="1200"/>
          </a:p>
        </p:txBody>
      </p:sp>
      <p:sp>
        <p:nvSpPr>
          <p:cNvPr id="133174" name="TextBox 3"/>
          <p:cNvSpPr txBox="1">
            <a:spLocks noChangeArrowheads="1"/>
          </p:cNvSpPr>
          <p:nvPr/>
        </p:nvSpPr>
        <p:spPr bwMode="auto">
          <a:xfrm>
            <a:off x="250825" y="6237288"/>
            <a:ext cx="64817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/>
              <a:t>Методические рекомендации по применению </a:t>
            </a:r>
            <a:r>
              <a:rPr lang="ru-RU" sz="1100"/>
              <a:t>Приказа Роскомнадзора от 05.09.2013 № 996 </a:t>
            </a:r>
          </a:p>
          <a:p>
            <a:r>
              <a:rPr lang="ru-RU" sz="1100"/>
              <a:t>"Об утверждении требований и методов по обезличиванию персональных данных»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декомпозиции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8313" y="3068638"/>
          <a:ext cx="8064500" cy="1349502"/>
        </p:xfrm>
        <a:graphic>
          <a:graphicData uri="http://schemas.openxmlformats.org/drawingml/2006/table">
            <a:tbl>
              <a:tblPr/>
              <a:tblGrid>
                <a:gridCol w="319087"/>
                <a:gridCol w="1989138"/>
                <a:gridCol w="995362"/>
                <a:gridCol w="284163"/>
                <a:gridCol w="284162"/>
                <a:gridCol w="1633538"/>
                <a:gridCol w="1350962"/>
                <a:gridCol w="1208088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ФИО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Дата рождения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Адрес проживания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Номер телефона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Диагноз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Иванов Иван Иванович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01.02.1970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Москва, ул. Тверская, д. 1, кв. 1.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+7 495-111-1111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Сердечная недостаточность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Петров Петр Петрович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02.03.1975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Самара, ул. Ленина, д. 2, кв. 2.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+7 846-121-2311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Сидоров Иван Петрович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03.04.1970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Москва, ул. Кутузова, д. 3, кв. 3.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+7 495-222-1111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Хронические мигрени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568" marR="3356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92125" y="5178425"/>
          <a:ext cx="6096000" cy="771144"/>
        </p:xfrm>
        <a:graphic>
          <a:graphicData uri="http://schemas.openxmlformats.org/drawingml/2006/table">
            <a:tbl>
              <a:tblPr/>
              <a:tblGrid>
                <a:gridCol w="444500"/>
                <a:gridCol w="2622550"/>
                <a:gridCol w="3028950"/>
              </a:tblGrid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Номер строки Таблицы 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Номер строки Таблицы 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ru-RU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90" name="Rectangle 1"/>
          <p:cNvSpPr>
            <a:spLocks noChangeArrowheads="1"/>
          </p:cNvSpPr>
          <p:nvPr/>
        </p:nvSpPr>
        <p:spPr bwMode="auto">
          <a:xfrm>
            <a:off x="0" y="1550988"/>
            <a:ext cx="889317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 eaLnBrk="0" hangingPunct="0"/>
            <a:r>
              <a:rPr lang="ru-RU">
                <a:latin typeface="Calibri" pitchFamily="34" charset="0"/>
              </a:rPr>
              <a:t>А.3. Применение метода декомпозиции</a:t>
            </a:r>
          </a:p>
          <a:p>
            <a:pPr indent="342900" eaLnBrk="0" hangingPunct="0"/>
            <a:r>
              <a:rPr lang="ru-RU">
                <a:latin typeface="Calibri" pitchFamily="34" charset="0"/>
              </a:rPr>
              <a:t>Исходная таблица персональных данных разбивается на две таблицы, хранимые раздельно.</a:t>
            </a:r>
          </a:p>
          <a:p>
            <a:pPr indent="342900" eaLnBrk="0" hangingPunct="0"/>
            <a:r>
              <a:rPr lang="ru-RU">
                <a:latin typeface="Calibri" pitchFamily="34" charset="0"/>
              </a:rPr>
              <a:t>		Таблица 1.                       		  Таблица 2.</a:t>
            </a:r>
          </a:p>
          <a:p>
            <a:pPr indent="342900" eaLnBrk="0" hangingPunct="0"/>
            <a:endParaRPr lang="ru-RU"/>
          </a:p>
        </p:txBody>
      </p:sp>
      <p:sp>
        <p:nvSpPr>
          <p:cNvPr id="137291" name="Прямоугольник 7"/>
          <p:cNvSpPr>
            <a:spLocks noChangeArrowheads="1"/>
          </p:cNvSpPr>
          <p:nvPr/>
        </p:nvSpPr>
        <p:spPr bwMode="auto">
          <a:xfrm>
            <a:off x="395288" y="4724400"/>
            <a:ext cx="8101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Таблица 3 (Таблица связей между Таблицей 1 и Таблицей 2)</a:t>
            </a:r>
            <a:endParaRPr lang="ru-RU"/>
          </a:p>
        </p:txBody>
      </p:sp>
      <p:sp>
        <p:nvSpPr>
          <p:cNvPr id="137292" name="TextBox 3"/>
          <p:cNvSpPr txBox="1">
            <a:spLocks noChangeArrowheads="1"/>
          </p:cNvSpPr>
          <p:nvPr/>
        </p:nvSpPr>
        <p:spPr bwMode="auto">
          <a:xfrm>
            <a:off x="250825" y="6237288"/>
            <a:ext cx="64817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/>
              <a:t>Методические рекомендации по применению </a:t>
            </a:r>
            <a:r>
              <a:rPr lang="ru-RU" sz="1100"/>
              <a:t>Приказа Роскомнадзора от 05.09.2013 № 996 </a:t>
            </a:r>
          </a:p>
          <a:p>
            <a:r>
              <a:rPr lang="ru-RU" sz="1100"/>
              <a:t>"Об утверждении требований и методов по обезличиванию персональных данных»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изменения состава или семантики</a:t>
            </a:r>
          </a:p>
        </p:txBody>
      </p:sp>
      <p:sp>
        <p:nvSpPr>
          <p:cNvPr id="135171" name="TextBox 3"/>
          <p:cNvSpPr txBox="1">
            <a:spLocks noChangeArrowheads="1"/>
          </p:cNvSpPr>
          <p:nvPr/>
        </p:nvSpPr>
        <p:spPr bwMode="auto">
          <a:xfrm>
            <a:off x="250825" y="6237288"/>
            <a:ext cx="64817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100" b="1"/>
              <a:t>Методические рекомендации по применению </a:t>
            </a:r>
            <a:r>
              <a:rPr lang="ru-RU" sz="1100"/>
              <a:t>Приказа Роскомнадзора от 05.09.2013 № 996 </a:t>
            </a:r>
          </a:p>
          <a:p>
            <a:r>
              <a:rPr lang="ru-RU" sz="1100"/>
              <a:t>"Об утверждении требований и методов по обезличиванию персональных данных»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55650" y="4364953"/>
          <a:ext cx="7272338" cy="1584327"/>
        </p:xfrm>
        <a:graphic>
          <a:graphicData uri="http://schemas.openxmlformats.org/drawingml/2006/table">
            <a:tbl>
              <a:tblPr/>
              <a:tblGrid>
                <a:gridCol w="1219200"/>
                <a:gridCol w="2890838"/>
                <a:gridCol w="3162300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Дата рождения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Адрес проживания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Диагноз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01.02.1970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Сердечная недостаточность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02.03.1975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Самара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ВИЧ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03.04.1970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г. Москва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Хронический мигрени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47329" marR="4732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94" name="Rectangle 1"/>
          <p:cNvSpPr>
            <a:spLocks noChangeArrowheads="1"/>
          </p:cNvSpPr>
          <p:nvPr/>
        </p:nvSpPr>
        <p:spPr bwMode="auto">
          <a:xfrm>
            <a:off x="0" y="1902644"/>
            <a:ext cx="8316913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 eaLnBrk="0" hangingPunct="0"/>
            <a:r>
              <a:rPr lang="ru-RU" dirty="0">
                <a:latin typeface="Calibri" pitchFamily="34" charset="0"/>
              </a:rPr>
              <a:t>А.2. Применение метода изменения состава или семантики</a:t>
            </a:r>
            <a:endParaRPr lang="ru-RU" dirty="0"/>
          </a:p>
          <a:p>
            <a:pPr indent="342900" eaLnBrk="0" hangingPunct="0"/>
            <a:endParaRPr lang="ru-RU" dirty="0"/>
          </a:p>
          <a:p>
            <a:pPr indent="342900" eaLnBrk="0" hangingPunct="0"/>
            <a:r>
              <a:rPr lang="ru-RU" dirty="0"/>
              <a:t>Удалены атрибуты: </a:t>
            </a:r>
          </a:p>
          <a:p>
            <a:pPr lvl="1" indent="342900" eaLnBrk="0" hangingPunct="0">
              <a:buFont typeface="Wingdings" pitchFamily="2" charset="2"/>
              <a:buChar char="ü"/>
            </a:pPr>
            <a:r>
              <a:rPr lang="ru-RU" dirty="0"/>
              <a:t>ФИО </a:t>
            </a:r>
          </a:p>
          <a:p>
            <a:pPr lvl="1" indent="342900" eaLnBrk="0" hangingPunct="0">
              <a:buFont typeface="Wingdings" pitchFamily="2" charset="2"/>
              <a:buChar char="ü"/>
            </a:pPr>
            <a:r>
              <a:rPr lang="ru-RU" dirty="0"/>
              <a:t>номер телефона </a:t>
            </a:r>
          </a:p>
          <a:p>
            <a:pPr indent="342900" eaLnBrk="0" hangingPunct="0"/>
            <a:r>
              <a:rPr lang="ru-RU" dirty="0"/>
              <a:t>Обобщен атрибут:</a:t>
            </a:r>
          </a:p>
          <a:p>
            <a:pPr lvl="1" indent="342900" eaLnBrk="0" hangingPunct="0">
              <a:buFont typeface="Wingdings" pitchFamily="2" charset="2"/>
              <a:buChar char="ü"/>
            </a:pPr>
            <a:r>
              <a:rPr lang="ru-RU" dirty="0"/>
              <a:t>Адрес проживания был обобщен до города проживания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Трансграничная передача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indent="0"/>
            <a:r>
              <a:rPr lang="ru-RU" altLang="ru-RU" dirty="0" smtClean="0"/>
              <a:t>Передача персональных данных</a:t>
            </a:r>
          </a:p>
          <a:p>
            <a:pPr marL="361950" lvl="1" indent="-361950"/>
            <a:r>
              <a:rPr lang="ru-RU" altLang="ru-RU" dirty="0" smtClean="0"/>
              <a:t>на территорию иностранного государства </a:t>
            </a:r>
          </a:p>
          <a:p>
            <a:pPr marL="361950" lvl="1" indent="-361950"/>
            <a:r>
              <a:rPr lang="ru-RU" altLang="ru-RU" dirty="0" smtClean="0"/>
              <a:t>органу власти иностранного государства, иностранному физическому лицу или юридическому лицу </a:t>
            </a:r>
          </a:p>
        </p:txBody>
      </p:sp>
      <p:pic>
        <p:nvPicPr>
          <p:cNvPr id="9" name="Содержимое 8" descr="1271155585_4389802631_f306a2f959_b.jpg"/>
          <p:cNvPicPr>
            <a:picLocks noGrp="1" noChangeAspect="1"/>
          </p:cNvPicPr>
          <p:nvPr>
            <p:ph sz="quarter" idx="12"/>
          </p:nvPr>
        </p:nvPicPr>
        <p:blipFill>
          <a:blip r:embed="rId2" cstate="print"/>
          <a:srcRect r="32939"/>
          <a:stretch>
            <a:fillRect/>
          </a:stretch>
        </p:blipFill>
        <p:spPr>
          <a:xfrm>
            <a:off x="4499992" y="2276872"/>
            <a:ext cx="4176464" cy="3545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Трансграничная передача </a:t>
            </a:r>
            <a:endParaRPr lang="ru-RU" dirty="0"/>
          </a:p>
        </p:txBody>
      </p:sp>
      <p:pic>
        <p:nvPicPr>
          <p:cNvPr id="16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3158730" cy="4469935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рямоугольник 16"/>
          <p:cNvSpPr/>
          <p:nvPr/>
        </p:nvSpPr>
        <p:spPr>
          <a:xfrm>
            <a:off x="3563888" y="2523916"/>
            <a:ext cx="3024336" cy="3209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Марокко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Малайзия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Мексика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Монголия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Новая Зеландия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Перу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Сенегал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Тунис 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Чили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Швейцария</a:t>
            </a:r>
            <a:endParaRPr lang="ru-RU" altLang="ru-RU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72200" y="2523916"/>
            <a:ext cx="2574032" cy="289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Австралия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Ангола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Аргентина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Бенин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Гонконг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Израиль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Кабо-Верде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Канада</a:t>
            </a:r>
          </a:p>
          <a:p>
            <a:pPr marL="361950" indent="-361950">
              <a:lnSpc>
                <a:spcPct val="75000"/>
              </a:lnSpc>
              <a:spcBef>
                <a:spcPct val="0"/>
              </a:spcBef>
              <a:spcAft>
                <a:spcPts val="300"/>
              </a:spcAft>
              <a:buClr>
                <a:srgbClr val="7030A0"/>
              </a:buClr>
              <a:buFont typeface="Wingdings" pitchFamily="2" charset="2"/>
              <a:buChar char="ü"/>
            </a:pPr>
            <a:r>
              <a:rPr lang="ru-RU" altLang="ru-RU" sz="2400" dirty="0" smtClean="0">
                <a:solidFill>
                  <a:srgbClr val="000000"/>
                </a:solidFill>
                <a:cs typeface="Arial" charset="0"/>
              </a:rPr>
              <a:t>Корея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1880" y="1844824"/>
            <a:ext cx="4997074" cy="4801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1106A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Перечен</a:t>
            </a:r>
            <a:r>
              <a:rPr lang="ru-RU" sz="2800" noProof="0" dirty="0" smtClean="0">
                <a:solidFill>
                  <a:srgbClr val="61106A"/>
                </a:solidFill>
                <a:latin typeface="+mj-lt"/>
                <a:ea typeface="+mj-ea"/>
                <a:cs typeface="+mj-cs"/>
              </a:rPr>
              <a:t>ь адекватных стран: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rgbClr val="61106A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защиты </a:t>
            </a:r>
            <a:r>
              <a:rPr lang="ru-RU" dirty="0" err="1" smtClean="0"/>
              <a:t>ПДн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93777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7030A0"/>
                </a:solidFill>
              </a:rPr>
              <a:t>Виды ИСПДн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ru-RU" dirty="0" smtClean="0"/>
              <a:t>5. Информационная система является информационной системой, </a:t>
            </a:r>
            <a:r>
              <a:rPr lang="ru-RU" dirty="0" smtClean="0">
                <a:solidFill>
                  <a:srgbClr val="7030A0"/>
                </a:solidFill>
              </a:rPr>
              <a:t>обрабатывающей </a:t>
            </a:r>
            <a:r>
              <a:rPr lang="ru-RU" b="1" dirty="0" smtClean="0">
                <a:solidFill>
                  <a:srgbClr val="7030A0"/>
                </a:solidFill>
              </a:rPr>
              <a:t>специальные категории </a:t>
            </a:r>
            <a:r>
              <a:rPr lang="ru-RU" dirty="0" smtClean="0"/>
              <a:t>персональных данных, </a:t>
            </a:r>
            <a:r>
              <a:rPr lang="ru-RU" dirty="0" smtClean="0">
                <a:solidFill>
                  <a:srgbClr val="7030A0"/>
                </a:solidFill>
              </a:rPr>
              <a:t>если в ней обрабатываются </a:t>
            </a:r>
            <a:r>
              <a:rPr lang="ru-RU" dirty="0" smtClean="0"/>
              <a:t>персональные данные, касающиеся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расовой,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национальной принадлежности,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политических взглядов,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религиозных или философских убеждений,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состояния здоровья, </a:t>
            </a:r>
          </a:p>
          <a:p>
            <a:pPr lvl="2" indent="441325">
              <a:defRPr/>
            </a:pPr>
            <a:r>
              <a:rPr lang="ru-RU" sz="2200" dirty="0" smtClean="0">
                <a:ea typeface="+mn-ea"/>
                <a:cs typeface="+mn-cs"/>
              </a:rPr>
              <a:t>интимной жизни</a:t>
            </a:r>
          </a:p>
          <a:p>
            <a:pPr eaLnBrk="1" hangingPunct="1">
              <a:buFontTx/>
              <a:buNone/>
              <a:defRPr/>
            </a:pPr>
            <a:endParaRPr lang="ru-RU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361385"/>
            <a:ext cx="551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1400" dirty="0">
                <a:latin typeface="Arial" charset="0"/>
                <a:cs typeface="Times New Roman" pitchFamily="18" charset="0"/>
              </a:rPr>
              <a:t>Постановление Правительства РФ от 1 ноября 2012 г.  №  1119  </a:t>
            </a:r>
            <a:endParaRPr lang="ru-RU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5085184"/>
            <a:ext cx="81369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2"/>
          <p:cNvSpPr>
            <a:spLocks noGrp="1"/>
          </p:cNvSpPr>
          <p:nvPr>
            <p:ph type="title"/>
          </p:nvPr>
        </p:nvSpPr>
        <p:spPr>
          <a:xfrm>
            <a:off x="1835696" y="3645024"/>
            <a:ext cx="6779096" cy="792088"/>
          </a:xfrm>
        </p:spPr>
        <p:txBody>
          <a:bodyPr/>
          <a:lstStyle/>
          <a:p>
            <a:pPr eaLnBrk="1" hangingPunct="1"/>
            <a:r>
              <a:rPr lang="ru-RU" b="1" dirty="0" smtClean="0"/>
              <a:t>Журавлев Владимир </a:t>
            </a:r>
            <a:br>
              <a:rPr lang="ru-RU" b="1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/>
              <a:t>Ответственный за организацию обработки персональных данных в </a:t>
            </a:r>
            <a:br>
              <a:rPr lang="ru-RU" sz="2400" dirty="0" smtClean="0"/>
            </a:br>
            <a:r>
              <a:rPr lang="ru-RU" sz="2400" dirty="0" smtClean="0"/>
              <a:t>УЦ ДПО «</a:t>
            </a:r>
            <a:r>
              <a:rPr lang="ru-RU" sz="2400" dirty="0" err="1" smtClean="0"/>
              <a:t>Информзащита</a:t>
            </a:r>
            <a:r>
              <a:rPr lang="ru-RU" sz="2400" dirty="0" smtClean="0"/>
              <a:t>»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7030A0"/>
                </a:solidFill>
              </a:rPr>
              <a:t>Виды ИСПДн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357188" eaLnBrk="1" hangingPunct="1">
              <a:buFontTx/>
              <a:buNone/>
              <a:defRPr/>
            </a:pPr>
            <a:r>
              <a:rPr lang="ru-RU" dirty="0" smtClean="0"/>
              <a:t>Информационная система является информационной системой, обрабатывающей </a:t>
            </a:r>
            <a:r>
              <a:rPr lang="ru-RU" b="1" dirty="0" smtClean="0">
                <a:solidFill>
                  <a:srgbClr val="7030A0"/>
                </a:solidFill>
              </a:rPr>
              <a:t>биометрические </a:t>
            </a:r>
            <a:r>
              <a:rPr lang="ru-RU" dirty="0" smtClean="0">
                <a:solidFill>
                  <a:srgbClr val="7030A0"/>
                </a:solidFill>
              </a:rPr>
              <a:t>персональные данные</a:t>
            </a:r>
            <a:r>
              <a:rPr lang="ru-RU" dirty="0" smtClean="0"/>
              <a:t>, если в ней обрабатываются сведения, которые </a:t>
            </a:r>
          </a:p>
          <a:p>
            <a:pPr marL="1071563" lvl="1" indent="-441325" eaLnBrk="1" hangingPunct="1">
              <a:buFont typeface="Wingdings" pitchFamily="2" charset="2"/>
              <a:buChar char="ü"/>
              <a:defRPr/>
            </a:pP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характеризуют физиологические </a:t>
            </a:r>
            <a:r>
              <a:rPr lang="ru-RU" dirty="0" smtClean="0">
                <a:ea typeface="+mn-ea"/>
                <a:cs typeface="+mn-cs"/>
              </a:rPr>
              <a:t>и биологические особенности человека, </a:t>
            </a:r>
          </a:p>
          <a:p>
            <a:pPr marL="1071563" lvl="1" indent="-441325" eaLnBrk="1" hangingPunct="1">
              <a:buFont typeface="Wingdings" pitchFamily="2" charset="2"/>
              <a:buChar char="ü"/>
              <a:defRPr/>
            </a:pPr>
            <a:r>
              <a:rPr lang="ru-RU" dirty="0" smtClean="0">
                <a:ea typeface="+mn-ea"/>
                <a:cs typeface="+mn-cs"/>
              </a:rPr>
              <a:t>на основании которых </a:t>
            </a: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можно установить его личность </a:t>
            </a:r>
          </a:p>
          <a:p>
            <a:pPr marL="1071563" lvl="1" indent="-441325" eaLnBrk="1" hangingPunct="1">
              <a:buFont typeface="Wingdings" pitchFamily="2" charset="2"/>
              <a:buChar char="ü"/>
              <a:defRPr/>
            </a:pPr>
            <a:r>
              <a:rPr lang="ru-RU" dirty="0" smtClean="0">
                <a:ea typeface="+mn-ea"/>
                <a:cs typeface="+mn-cs"/>
              </a:rPr>
              <a:t>и которые </a:t>
            </a: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используются оператором для установления личности </a:t>
            </a:r>
            <a:r>
              <a:rPr lang="ru-RU" dirty="0" smtClean="0">
                <a:ea typeface="+mn-ea"/>
                <a:cs typeface="+mn-cs"/>
              </a:rPr>
              <a:t>субъекта персональных данных, </a:t>
            </a:r>
          </a:p>
          <a:p>
            <a:pPr marL="1071563" lvl="1" indent="-441325" eaLnBrk="1" hangingPunct="1">
              <a:buFont typeface="Wingdings" pitchFamily="2" charset="2"/>
              <a:buChar char="ü"/>
              <a:defRPr/>
            </a:pP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и </a:t>
            </a:r>
            <a:r>
              <a:rPr lang="ru-RU" b="1" dirty="0" smtClean="0">
                <a:solidFill>
                  <a:srgbClr val="7030A0"/>
                </a:solidFill>
                <a:ea typeface="+mn-ea"/>
                <a:cs typeface="+mn-cs"/>
              </a:rPr>
              <a:t>НЕ</a:t>
            </a: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 обрабатываются </a:t>
            </a:r>
            <a:r>
              <a:rPr lang="ru-RU" dirty="0" smtClean="0">
                <a:ea typeface="+mn-ea"/>
                <a:cs typeface="+mn-cs"/>
              </a:rPr>
              <a:t>сведения, относящиеся к </a:t>
            </a:r>
            <a:r>
              <a:rPr lang="ru-RU" dirty="0" smtClean="0">
                <a:solidFill>
                  <a:srgbClr val="7030A0"/>
                </a:solidFill>
                <a:ea typeface="+mn-ea"/>
                <a:cs typeface="+mn-cs"/>
              </a:rPr>
              <a:t>специальным категориям </a:t>
            </a:r>
            <a:r>
              <a:rPr lang="ru-RU" dirty="0" smtClean="0">
                <a:ea typeface="+mn-ea"/>
                <a:cs typeface="+mn-cs"/>
              </a:rPr>
              <a:t>персональных данных.</a:t>
            </a:r>
          </a:p>
          <a:p>
            <a:pPr eaLnBrk="1" hangingPunct="1">
              <a:buFontTx/>
              <a:buNone/>
              <a:defRPr/>
            </a:pPr>
            <a:endParaRPr lang="ru-RU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361385"/>
            <a:ext cx="551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1400" dirty="0">
                <a:latin typeface="Arial" charset="0"/>
                <a:cs typeface="Times New Roman" pitchFamily="18" charset="0"/>
              </a:rPr>
              <a:t>Постановление Правительства РФ от 1 ноября 2012 г.  №  1119  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7030A0"/>
                </a:solidFill>
              </a:rPr>
              <a:t>Определение уровня защищенности 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z="2000" dirty="0" smtClean="0"/>
              <a:t>8. При обработке </a:t>
            </a:r>
            <a:r>
              <a:rPr lang="ru-RU" sz="2000" dirty="0" err="1" smtClean="0"/>
              <a:t>ПДн</a:t>
            </a:r>
            <a:r>
              <a:rPr lang="ru-RU" sz="2000" dirty="0" smtClean="0"/>
              <a:t> в </a:t>
            </a:r>
            <a:r>
              <a:rPr lang="ru-RU" sz="2000" dirty="0" err="1" smtClean="0"/>
              <a:t>ИСПДн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7030A0"/>
                </a:solidFill>
              </a:rPr>
              <a:t>устанавливаются 4 уровня защищенности </a:t>
            </a:r>
            <a:r>
              <a:rPr lang="ru-RU" sz="2000" dirty="0" err="1" smtClean="0"/>
              <a:t>ПДн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21684"/>
              </p:ext>
            </p:extLst>
          </p:nvPr>
        </p:nvGraphicFramePr>
        <p:xfrm>
          <a:off x="539750" y="2708275"/>
          <a:ext cx="8135938" cy="3307212"/>
        </p:xfrm>
        <a:graphic>
          <a:graphicData uri="http://schemas.openxmlformats.org/drawingml/2006/table">
            <a:tbl>
              <a:tblPr/>
              <a:tblGrid>
                <a:gridCol w="1584325"/>
                <a:gridCol w="1943100"/>
                <a:gridCol w="1441450"/>
                <a:gridCol w="935038"/>
                <a:gridCol w="1223962"/>
                <a:gridCol w="1008063"/>
              </a:tblGrid>
              <a:tr h="8572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Категория </a:t>
                      </a: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ПДн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Объем ПДн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Угрозы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7013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 типа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 типа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 типа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3"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Спец. категория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НЕ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Более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Менее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gridSpan="3"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Биометрические ПДн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3"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Иные ПДн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НЕ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Более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Менее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rowSpan="3">
                  <a:txBody>
                    <a:bodyPr/>
                    <a:lstStyle/>
                    <a:p>
                      <a:pPr marL="8890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Общедоступные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НЕ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 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Более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Менее 100 000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Сотрудники оператора</a:t>
                      </a: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 уровень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7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 уровень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33621" marR="33621" marT="0" marB="0" anchor="ctr" horzOverflow="overflow"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6361385"/>
            <a:ext cx="55149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1400" dirty="0">
                <a:latin typeface="Arial" charset="0"/>
                <a:cs typeface="Times New Roman" pitchFamily="18" charset="0"/>
              </a:rPr>
              <a:t>Постановление Правительства РФ от 1 ноября 2012 г.  №  1119  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Приказ № 21 ФСТЭК России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 состав мер по обеспечению безопасности ПДн, реализуемых в рамках системы защиты ПДн с учетом актуальных угроз безопасности ПДн и применяемых информационных технологий, входят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идентификация и аутентификация субъектов доступа и объектов доступа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управление доступом субъектов доступа к объектам доступа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ограничение программной среды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защита машинных носителей информации, на которых хранятся и (или) обрабатываются персональные данные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регистрация событий безопасности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антивирусная защита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обнаружение (предотвращение) вторжений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/>
            </a:pPr>
            <a:r>
              <a:rPr lang="ru-RU" sz="1200" dirty="0" smtClean="0"/>
              <a:t>контроль (анализ) защищенности персональных данных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обеспечение целостности информационной системы и персональных данных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обеспечение доступности персональных данных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защита среды виртуализации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защита технических средств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защита информационной системы, ее средств, систем связи и передачи данных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выявление инцидентов (одного события или группы событий), которые могут привести к сбоям или нарушению функционирования информационной системы и (или) к возникновению угроз безопасности персональных данных, и реагирование на них </a:t>
            </a:r>
          </a:p>
          <a:p>
            <a:pPr marL="712788" indent="-350838">
              <a:spcBef>
                <a:spcPts val="0"/>
              </a:spcBef>
              <a:buFont typeface="+mj-lt"/>
              <a:buAutoNum type="arabicPeriod" startAt="9"/>
            </a:pPr>
            <a:r>
              <a:rPr lang="ru-RU" sz="1200" dirty="0" smtClean="0"/>
              <a:t>управление конфигурацией информационной системы и системы защиты персональных данных </a:t>
            </a:r>
          </a:p>
          <a:p>
            <a:pPr marL="712788" indent="-350838">
              <a:buFont typeface="+mj-lt"/>
              <a:buAutoNum type="arabicPeriod"/>
            </a:pPr>
            <a:endParaRPr lang="ru-RU" sz="1600" dirty="0" smtClean="0"/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Количество базовых мер безопасности</a:t>
            </a:r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B52CD-2857-4B85-9A25-EF374EDF1AF1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>
            <a:off x="1258888" y="431800"/>
            <a:ext cx="705802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2301875" y="6764338"/>
            <a:ext cx="6624638" cy="0"/>
          </a:xfrm>
          <a:prstGeom prst="line">
            <a:avLst/>
          </a:prstGeom>
          <a:noFill/>
          <a:ln w="9525">
            <a:solidFill>
              <a:srgbClr val="0072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139952" y="2564904"/>
          <a:ext cx="4247754" cy="221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073"/>
                <a:gridCol w="2249681"/>
              </a:tblGrid>
              <a:tr h="47367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/>
                        <a:t>Уровень </a:t>
                      </a:r>
                      <a:r>
                        <a:rPr lang="ru-RU" sz="1800" baseline="0" dirty="0" smtClean="0"/>
                        <a:t>защищенности 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9" marB="4573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1800" dirty="0" smtClean="0"/>
                        <a:t>Количество базовых мер безопасности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39" marB="45739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2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1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70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2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67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2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3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41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121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4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27</a:t>
                      </a:r>
                      <a:endParaRPr lang="ru-RU" sz="1800" dirty="0"/>
                    </a:p>
                  </a:txBody>
                  <a:tcPr marL="91436" marR="91436" marT="45739" marB="45739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8577" name="TextBox 3"/>
          <p:cNvSpPr txBox="1">
            <a:spLocks noChangeArrowheads="1"/>
          </p:cNvSpPr>
          <p:nvPr/>
        </p:nvSpPr>
        <p:spPr bwMode="auto">
          <a:xfrm>
            <a:off x="4067944" y="4904118"/>
            <a:ext cx="432048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ru-RU" dirty="0">
                <a:solidFill>
                  <a:srgbClr val="7030A0"/>
                </a:solidFill>
                <a:latin typeface="Arial" charset="0"/>
                <a:cs typeface="Arial" charset="0"/>
              </a:rPr>
              <a:t>Общее количество мер по обеспечению безопасности персональных данных – </a:t>
            </a:r>
            <a:r>
              <a:rPr lang="ru-RU" b="1" dirty="0">
                <a:solidFill>
                  <a:srgbClr val="7030A0"/>
                </a:solidFill>
                <a:latin typeface="Arial" charset="0"/>
                <a:cs typeface="Arial" charset="0"/>
              </a:rPr>
              <a:t>110</a:t>
            </a:r>
          </a:p>
        </p:txBody>
      </p:sp>
      <p:pic>
        <p:nvPicPr>
          <p:cNvPr id="20" name="Рисунок 19" descr="bigstockphoto_business_man_growth_427763_norm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44824"/>
            <a:ext cx="4038972" cy="40843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Планируемые изменения в </a:t>
            </a:r>
            <a:r>
              <a:rPr lang="ru-RU" dirty="0" err="1" smtClean="0"/>
              <a:t>законодетельстве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Планируемые изменения в области защиты ПДн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ФСБ России </a:t>
            </a:r>
            <a:r>
              <a:rPr lang="ru-RU" sz="2000" smtClean="0"/>
              <a:t>(проект) </a:t>
            </a:r>
            <a:endParaRPr lang="ru-RU" sz="2000" dirty="0" smtClean="0"/>
          </a:p>
          <a:p>
            <a:r>
              <a:rPr lang="ru-RU" sz="2000" dirty="0" smtClean="0"/>
              <a:t>Ведомственный приказ «Об утверждении Состава и </a:t>
            </a:r>
            <a:br>
              <a:rPr lang="ru-RU" sz="2000" dirty="0" smtClean="0"/>
            </a:br>
            <a:r>
              <a:rPr lang="ru-RU" sz="2000" dirty="0" smtClean="0"/>
              <a:t>содержания организационных и технических мер по </a:t>
            </a:r>
            <a:br>
              <a:rPr lang="ru-RU" sz="2000" dirty="0" smtClean="0"/>
            </a:br>
            <a:r>
              <a:rPr lang="ru-RU" sz="2000" dirty="0" smtClean="0"/>
              <a:t>обеспечению безопасности персональных данных при </a:t>
            </a:r>
            <a:br>
              <a:rPr lang="ru-RU" sz="2000" dirty="0" smtClean="0"/>
            </a:br>
            <a:r>
              <a:rPr lang="ru-RU" sz="2000" dirty="0" smtClean="0"/>
              <a:t>их обработке в информационных системах персональных данных с использованием средств криптографической защиты информации, необходимых для выполнения установленных Правительством Российской Федерации требований к защите персональных данных для каждого из уровней защищенности»</a:t>
            </a:r>
          </a:p>
          <a:p>
            <a:r>
              <a:rPr lang="ru-RU" sz="2000" dirty="0" smtClean="0"/>
              <a:t>ч. 9  п. «В»</a:t>
            </a:r>
          </a:p>
          <a:p>
            <a:pPr lvl="1">
              <a:spcBef>
                <a:spcPts val="500"/>
              </a:spcBef>
              <a:buSzPct val="90000"/>
              <a:buNone/>
            </a:pPr>
            <a:r>
              <a:rPr lang="ru-RU" sz="2000" dirty="0" smtClean="0">
                <a:solidFill>
                  <a:srgbClr val="7030A0"/>
                </a:solidFill>
              </a:rPr>
              <a:t>«… для </a:t>
            </a:r>
            <a:r>
              <a:rPr lang="ru-RU" sz="2000" dirty="0">
                <a:solidFill>
                  <a:srgbClr val="7030A0"/>
                </a:solidFill>
              </a:rPr>
              <a:t>обеспечения требуемого уровня защищенности персональных данных при их обработке в информационной системе СКЗИ класса КС1 и выше</a:t>
            </a:r>
            <a:r>
              <a:rPr lang="ru-RU" sz="2000" dirty="0" smtClean="0">
                <a:solidFill>
                  <a:srgbClr val="7030A0"/>
                </a:solidFill>
              </a:rPr>
              <a:t>.» </a:t>
            </a:r>
            <a:endParaRPr lang="ru-RU" sz="1600" dirty="0">
              <a:solidFill>
                <a:srgbClr val="7030A0"/>
              </a:solidFill>
            </a:endParaRPr>
          </a:p>
          <a:p>
            <a:endParaRPr lang="ru-RU" sz="1800" dirty="0"/>
          </a:p>
        </p:txBody>
      </p:sp>
      <p:pic>
        <p:nvPicPr>
          <p:cNvPr id="5" name="Рисунок 4" descr="s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2320" y="1340768"/>
            <a:ext cx="907945" cy="1775981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reputation-management.jpg"/>
          <p:cNvPicPr>
            <a:picLocks noGrp="1" noChangeAspect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4805574" y="1989138"/>
            <a:ext cx="3852439" cy="439261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Планируемые изменения в области защиты ПДн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>
          <a:xfrm>
            <a:off x="467544" y="1988840"/>
            <a:ext cx="4896544" cy="4392190"/>
          </a:xfrm>
        </p:spPr>
        <p:txBody>
          <a:bodyPr/>
          <a:lstStyle/>
          <a:p>
            <a:r>
              <a:rPr lang="ru-RU" sz="2000" b="1" dirty="0" smtClean="0"/>
              <a:t>Законопроект </a:t>
            </a:r>
            <a:r>
              <a:rPr lang="ru-RU" sz="2000" dirty="0" smtClean="0"/>
              <a:t> </a:t>
            </a:r>
            <a:br>
              <a:rPr lang="ru-RU" sz="2000" dirty="0" smtClean="0"/>
            </a:br>
            <a:r>
              <a:rPr lang="ru-RU" sz="2000" dirty="0" smtClean="0"/>
              <a:t>от 24 декабря 2013 года </a:t>
            </a:r>
            <a:br>
              <a:rPr lang="ru-RU" sz="2000" dirty="0" smtClean="0"/>
            </a:br>
            <a:r>
              <a:rPr lang="ru-RU" sz="2000" dirty="0" smtClean="0"/>
              <a:t>о внесении изменений в ФЗ № 152 </a:t>
            </a:r>
            <a:br>
              <a:rPr lang="ru-RU" sz="2000" dirty="0" smtClean="0"/>
            </a:br>
            <a:r>
              <a:rPr lang="ru-RU" sz="2000" dirty="0" smtClean="0"/>
              <a:t>«О персональных данных»</a:t>
            </a:r>
          </a:p>
          <a:p>
            <a:endParaRPr lang="ru-RU" sz="2000" b="1" dirty="0" smtClean="0">
              <a:solidFill>
                <a:srgbClr val="7030A0"/>
              </a:solidFill>
            </a:endParaRPr>
          </a:p>
          <a:p>
            <a:r>
              <a:rPr lang="ru-RU" sz="2000" b="1" dirty="0" smtClean="0">
                <a:solidFill>
                  <a:srgbClr val="7030A0"/>
                </a:solidFill>
              </a:rPr>
              <a:t>биометрическими </a:t>
            </a:r>
            <a:r>
              <a:rPr lang="ru-RU" sz="2000" dirty="0" smtClean="0"/>
              <a:t>являются те персональные данные, которые используются либо могут использовать </a:t>
            </a:r>
            <a:r>
              <a:rPr lang="ru-RU" sz="2000" b="1" dirty="0" smtClean="0">
                <a:solidFill>
                  <a:srgbClr val="7030A0"/>
                </a:solidFill>
              </a:rPr>
              <a:t>для идентификации лица при автоматической обработке.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Планируемые изменения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8268" t="2954" r="12588" b="41677"/>
          <a:stretch>
            <a:fillRect/>
          </a:stretch>
        </p:blipFill>
        <p:spPr bwMode="auto">
          <a:xfrm>
            <a:off x="395536" y="1772816"/>
            <a:ext cx="8352928" cy="467514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843808" y="6021288"/>
            <a:ext cx="590465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5400" b="1" dirty="0" smtClean="0">
                <a:latin typeface="Bookman Old Style" pitchFamily="18" charset="0"/>
              </a:rPr>
              <a:t>ВОПРОСЫ ?</a:t>
            </a:r>
            <a:endParaRPr lang="ru-RU" sz="5400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обработки </a:t>
            </a:r>
            <a:r>
              <a:rPr lang="ru-RU" dirty="0" err="1" smtClean="0"/>
              <a:t>ПДн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>
          <a:xfrm>
            <a:off x="3995936" y="1988840"/>
            <a:ext cx="5040560" cy="4392190"/>
          </a:xfrm>
        </p:spPr>
        <p:txBody>
          <a:bodyPr/>
          <a:lstStyle/>
          <a:p>
            <a:pPr indent="0"/>
            <a:r>
              <a:rPr lang="ru-RU" sz="2100" dirty="0" smtClean="0"/>
              <a:t>ФЗ № 152 «О персональных данных» </a:t>
            </a:r>
          </a:p>
          <a:p>
            <a:endParaRPr lang="ru-RU" sz="2000" dirty="0" smtClean="0"/>
          </a:p>
          <a:p>
            <a:r>
              <a:rPr lang="ru-RU" sz="2000" dirty="0" smtClean="0"/>
              <a:t>Регулирует отношения, связанные с обработкой ПДн, осуществляемой </a:t>
            </a:r>
            <a:r>
              <a:rPr lang="ru-RU" sz="2000" b="1" dirty="0" smtClean="0"/>
              <a:t>федеральными органами государственной власти</a:t>
            </a:r>
            <a:r>
              <a:rPr lang="ru-RU" sz="2000" dirty="0" smtClean="0"/>
              <a:t>, … </a:t>
            </a:r>
            <a:r>
              <a:rPr lang="ru-RU" sz="2000" b="1" dirty="0" smtClean="0"/>
              <a:t>юридическими лицами, </a:t>
            </a:r>
            <a:r>
              <a:rPr lang="ru-RU" sz="2000" dirty="0" smtClean="0"/>
              <a:t>физическими лицами </a:t>
            </a:r>
            <a:r>
              <a:rPr lang="ru-RU" sz="2000" b="1" dirty="0" smtClean="0"/>
              <a:t>с использованием средств автоматизации или без использования таких средств …</a:t>
            </a:r>
          </a:p>
          <a:p>
            <a:pPr algn="r"/>
            <a:endParaRPr lang="ru-RU" sz="1800" dirty="0" smtClean="0"/>
          </a:p>
          <a:p>
            <a:pPr algn="r"/>
            <a:r>
              <a:rPr lang="ru-RU" sz="1800" dirty="0" smtClean="0"/>
              <a:t>Статья 1 п. 1</a:t>
            </a:r>
          </a:p>
        </p:txBody>
      </p:sp>
      <p:pic>
        <p:nvPicPr>
          <p:cNvPr id="5" name="Picture 8" descr="Ворона и лисица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504" y="1871417"/>
            <a:ext cx="3744416" cy="436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0_74506_f5f1a8e3_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267744" y="2420888"/>
            <a:ext cx="5837584" cy="38412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для обработки персональных данных 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endParaRPr lang="ru-RU" sz="2800" dirty="0" smtClean="0"/>
          </a:p>
          <a:p>
            <a:pPr marL="452438" indent="-452438">
              <a:buFont typeface="+mj-lt"/>
              <a:buAutoNum type="arabicPeriod"/>
            </a:pPr>
            <a:r>
              <a:rPr lang="ru-RU" sz="2800" dirty="0" smtClean="0"/>
              <a:t>Согласие. </a:t>
            </a:r>
          </a:p>
          <a:p>
            <a:pPr marL="452438" indent="-452438">
              <a:buFont typeface="+mj-lt"/>
              <a:buAutoNum type="arabicPeriod"/>
            </a:pPr>
            <a:r>
              <a:rPr lang="ru-RU" sz="2800" dirty="0" smtClean="0"/>
              <a:t>Предусмотрено договором. </a:t>
            </a:r>
          </a:p>
          <a:p>
            <a:pPr marL="452438" indent="-452438">
              <a:buFont typeface="+mj-lt"/>
              <a:buAutoNum type="arabicPeriod"/>
            </a:pPr>
            <a:r>
              <a:rPr lang="ru-RU" sz="2800" dirty="0" smtClean="0"/>
              <a:t>Предусмотрено законом. </a:t>
            </a:r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для обработки персональных данных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200" dirty="0" smtClean="0"/>
              <a:t>Ст. 6 ч. 1 (персональные данные)</a:t>
            </a:r>
          </a:p>
          <a:p>
            <a:pPr marL="360363" indent="-360363"/>
            <a:r>
              <a:rPr lang="ru-RU" dirty="0" smtClean="0"/>
              <a:t>1) 	</a:t>
            </a:r>
            <a:r>
              <a:rPr lang="ru-RU" b="1" dirty="0" smtClean="0">
                <a:solidFill>
                  <a:srgbClr val="7030A0"/>
                </a:solidFill>
              </a:rPr>
              <a:t>с согласия </a:t>
            </a:r>
            <a:r>
              <a:rPr lang="ru-RU" dirty="0" smtClean="0">
                <a:solidFill>
                  <a:srgbClr val="7030A0"/>
                </a:solidFill>
              </a:rPr>
              <a:t>субъекта</a:t>
            </a:r>
          </a:p>
          <a:p>
            <a:pPr marL="360363" indent="-360363" fontAlgn="ctr"/>
            <a:r>
              <a:rPr lang="ru-RU" dirty="0" smtClean="0"/>
              <a:t> 2) 	</a:t>
            </a:r>
            <a:r>
              <a:rPr lang="ru-RU" b="1" dirty="0" smtClean="0">
                <a:solidFill>
                  <a:srgbClr val="7030A0"/>
                </a:solidFill>
              </a:rPr>
              <a:t>для достижения целей, предусмотренных законом</a:t>
            </a:r>
            <a:r>
              <a:rPr lang="ru-RU" b="1" dirty="0" smtClean="0"/>
              <a:t>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rgbClr val="7030A0"/>
                </a:solidFill>
              </a:rPr>
              <a:t>выполнения возложенных </a:t>
            </a:r>
            <a:r>
              <a:rPr lang="ru-RU" dirty="0" smtClean="0"/>
              <a:t>законодательством РФ </a:t>
            </a:r>
            <a:r>
              <a:rPr lang="ru-RU" b="1" dirty="0" smtClean="0">
                <a:solidFill>
                  <a:srgbClr val="7030A0"/>
                </a:solidFill>
              </a:rPr>
              <a:t>на оператора функций</a:t>
            </a:r>
            <a:r>
              <a:rPr lang="ru-RU" b="1" dirty="0" smtClean="0"/>
              <a:t>, </a:t>
            </a:r>
            <a:r>
              <a:rPr lang="ru-RU" dirty="0" smtClean="0"/>
              <a:t>полномочий и обязанностей;</a:t>
            </a:r>
          </a:p>
          <a:p>
            <a:pPr marL="360363" indent="-360363" fontAlgn="ctr"/>
            <a:r>
              <a:rPr lang="ru-RU" dirty="0" smtClean="0"/>
              <a:t> 3) 	для осуществления правосудия, </a:t>
            </a:r>
          </a:p>
          <a:p>
            <a:pPr marL="360363" indent="-360363" fontAlgn="ctr"/>
            <a:r>
              <a:rPr lang="ru-RU" dirty="0" smtClean="0"/>
              <a:t> 4) 	для предоставления государственной или муниципальной услуги;</a:t>
            </a:r>
          </a:p>
          <a:p>
            <a:pPr marL="360363" indent="-360363" fontAlgn="ctr"/>
            <a:r>
              <a:rPr lang="ru-RU" dirty="0" smtClean="0"/>
              <a:t> 5) 	для исполнения договора;</a:t>
            </a:r>
          </a:p>
          <a:p>
            <a:pPr marL="360363" indent="-360363" fontAlgn="ctr"/>
            <a:r>
              <a:rPr lang="ru-RU" dirty="0" smtClean="0"/>
              <a:t> 6) 	для защиты жизни, здоровья  если получение согласия невозможно;</a:t>
            </a:r>
          </a:p>
          <a:p>
            <a:pPr marL="360363" indent="-360363" fontAlgn="ctr"/>
            <a:r>
              <a:rPr lang="ru-RU" dirty="0" smtClean="0"/>
              <a:t> 7) 	для осуществления прав и законных интересов оператора или третьих лиц  при условии, что при этом не нарушаются права и свободы субъекта;</a:t>
            </a:r>
          </a:p>
          <a:p>
            <a:pPr marL="360363" indent="-360363" fontAlgn="ctr"/>
            <a:r>
              <a:rPr lang="ru-RU" dirty="0" smtClean="0"/>
              <a:t> 8) 	для осуществления профессиональной деятельности журналиста  (или) иной творческой деятельности, при этом не нарушаются права и законные интересы субъекта;</a:t>
            </a:r>
          </a:p>
          <a:p>
            <a:pPr marL="360363" indent="-360363" fontAlgn="ctr"/>
            <a:r>
              <a:rPr lang="ru-RU" dirty="0" smtClean="0"/>
              <a:t> 9) 	в исследовательских целях, при условии обязательного обезличивания;</a:t>
            </a:r>
          </a:p>
          <a:p>
            <a:pPr marL="360363" indent="-360363" fontAlgn="ctr"/>
            <a:r>
              <a:rPr lang="ru-RU" dirty="0" smtClean="0"/>
              <a:t> 10) доступ неограниченного круга лиц к которым предоставлен субъектом;</a:t>
            </a:r>
          </a:p>
          <a:p>
            <a:pPr marL="360363" indent="-360363" fontAlgn="ctr"/>
            <a:r>
              <a:rPr lang="ru-RU" dirty="0" smtClean="0"/>
              <a:t> 11) подлежащих опубликованию или обязательному раскрытию в соответствии с федеральным законом.</a:t>
            </a:r>
          </a:p>
          <a:p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300028"/>
            <a:ext cx="70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ФЗ №152 "О персональных данных"</a:t>
            </a:r>
            <a:endParaRPr lang="ru-RU" sz="14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для обработки персональных данных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Ст. 10 ч.2 (специальная категория ПДн </a:t>
            </a:r>
            <a:r>
              <a:rPr lang="ru-RU" sz="2000" dirty="0" smtClean="0">
                <a:solidFill>
                  <a:srgbClr val="7030A0"/>
                </a:solidFill>
              </a:rPr>
              <a:t>«состояние здоровья»</a:t>
            </a:r>
            <a:r>
              <a:rPr lang="ru-RU" sz="2000" dirty="0" smtClean="0"/>
              <a:t>) </a:t>
            </a:r>
          </a:p>
          <a:p>
            <a:pPr marL="360363" indent="-360363"/>
            <a:r>
              <a:rPr lang="ru-RU" sz="1300" dirty="0" smtClean="0"/>
              <a:t>1) 	согласие </a:t>
            </a:r>
            <a:r>
              <a:rPr lang="ru-RU" sz="1300" b="1" dirty="0" smtClean="0">
                <a:solidFill>
                  <a:srgbClr val="7030A0"/>
                </a:solidFill>
              </a:rPr>
              <a:t>в письменной форме</a:t>
            </a:r>
            <a:r>
              <a:rPr lang="ru-RU" sz="1300" dirty="0" smtClean="0"/>
              <a:t>;</a:t>
            </a:r>
          </a:p>
          <a:p>
            <a:pPr marL="360363" indent="-360363"/>
            <a:r>
              <a:rPr lang="ru-RU" sz="1300" dirty="0" smtClean="0"/>
              <a:t>2.1) 	в связи с реализацией договоров о </a:t>
            </a:r>
            <a:r>
              <a:rPr lang="ru-RU" sz="1300" dirty="0" err="1" smtClean="0"/>
              <a:t>реадмиссии</a:t>
            </a:r>
            <a:r>
              <a:rPr lang="ru-RU" sz="1300" dirty="0" smtClean="0"/>
              <a:t>;</a:t>
            </a:r>
          </a:p>
          <a:p>
            <a:pPr marL="360363" indent="-360363"/>
            <a:r>
              <a:rPr lang="ru-RU" sz="1300" dirty="0" smtClean="0"/>
              <a:t>2.3) 	о государственной социальной помощи, трудовым законодательством, о пенсиях по государственному пенсионному обеспечению, о трудовых пенсиях;</a:t>
            </a:r>
          </a:p>
          <a:p>
            <a:pPr marL="360363" indent="-360363"/>
            <a:r>
              <a:rPr lang="ru-RU" sz="1300" dirty="0" smtClean="0"/>
              <a:t>3) 	</a:t>
            </a:r>
            <a:r>
              <a:rPr lang="ru-RU" sz="1300" b="1" dirty="0" smtClean="0">
                <a:solidFill>
                  <a:srgbClr val="7030A0"/>
                </a:solidFill>
              </a:rPr>
              <a:t>для защиты жизни или здоровья </a:t>
            </a:r>
            <a:r>
              <a:rPr lang="ru-RU" sz="1300" dirty="0" smtClean="0">
                <a:solidFill>
                  <a:srgbClr val="7030A0"/>
                </a:solidFill>
              </a:rPr>
              <a:t> если получение согласия невозможно;</a:t>
            </a:r>
          </a:p>
          <a:p>
            <a:pPr marL="360363" indent="-360363" fontAlgn="ctr"/>
            <a:r>
              <a:rPr lang="ru-RU" sz="1300" dirty="0" smtClean="0"/>
              <a:t>4) 	обработка персональных данных осуществляется </a:t>
            </a:r>
            <a:r>
              <a:rPr lang="ru-RU" sz="1300" b="1" dirty="0" smtClean="0"/>
              <a:t>в медико-профилактических </a:t>
            </a:r>
            <a:r>
              <a:rPr lang="ru-RU" sz="1300" b="1" dirty="0" smtClean="0">
                <a:solidFill>
                  <a:srgbClr val="7030A0"/>
                </a:solidFill>
              </a:rPr>
              <a:t>целях</a:t>
            </a:r>
            <a:r>
              <a:rPr lang="ru-RU" sz="1300" dirty="0" smtClean="0">
                <a:solidFill>
                  <a:srgbClr val="7030A0"/>
                </a:solidFill>
              </a:rPr>
              <a:t>, в целях </a:t>
            </a:r>
            <a:r>
              <a:rPr lang="ru-RU" sz="1300" b="1" dirty="0" smtClean="0">
                <a:solidFill>
                  <a:srgbClr val="7030A0"/>
                </a:solidFill>
              </a:rPr>
              <a:t>установления медицинского диагноза, оказания медицинских и медико-социальных услуг </a:t>
            </a:r>
            <a:r>
              <a:rPr lang="ru-RU" sz="1300" dirty="0" smtClean="0"/>
              <a:t>при условии, что обработка персональных данных </a:t>
            </a:r>
            <a:r>
              <a:rPr lang="ru-RU" sz="1300" dirty="0" smtClean="0">
                <a:solidFill>
                  <a:srgbClr val="7030A0"/>
                </a:solidFill>
              </a:rPr>
              <a:t>осуществляется </a:t>
            </a:r>
            <a:r>
              <a:rPr lang="ru-RU" sz="1300" b="1" dirty="0" smtClean="0">
                <a:solidFill>
                  <a:srgbClr val="7030A0"/>
                </a:solidFill>
              </a:rPr>
              <a:t>лицом</a:t>
            </a:r>
            <a:r>
              <a:rPr lang="ru-RU" sz="1300" dirty="0" smtClean="0"/>
              <a:t>, профессионально занимающимся медицинской деятельностью и </a:t>
            </a:r>
            <a:r>
              <a:rPr lang="ru-RU" sz="1300" b="1" dirty="0" smtClean="0">
                <a:solidFill>
                  <a:srgbClr val="7030A0"/>
                </a:solidFill>
              </a:rPr>
              <a:t>обязанным </a:t>
            </a:r>
            <a:r>
              <a:rPr lang="ru-RU" sz="1300" dirty="0" smtClean="0"/>
              <a:t>в соответствии с законодательством Российской Федерации </a:t>
            </a:r>
            <a:r>
              <a:rPr lang="ru-RU" sz="1300" b="1" dirty="0" smtClean="0">
                <a:solidFill>
                  <a:srgbClr val="7030A0"/>
                </a:solidFill>
              </a:rPr>
              <a:t>сохранять врачебную тайну</a:t>
            </a:r>
            <a:r>
              <a:rPr lang="ru-RU" sz="1300" dirty="0" smtClean="0">
                <a:solidFill>
                  <a:srgbClr val="7030A0"/>
                </a:solidFill>
              </a:rPr>
              <a:t>;</a:t>
            </a:r>
          </a:p>
          <a:p>
            <a:pPr marL="360363" indent="-360363" fontAlgn="ctr"/>
            <a:r>
              <a:rPr lang="ru-RU" sz="1300" dirty="0" smtClean="0"/>
              <a:t>6) 	в связи с осуществлением </a:t>
            </a:r>
            <a:r>
              <a:rPr lang="ru-RU" sz="1300" b="1" dirty="0" smtClean="0">
                <a:solidFill>
                  <a:srgbClr val="7030A0"/>
                </a:solidFill>
              </a:rPr>
              <a:t>правосудия</a:t>
            </a:r>
            <a:r>
              <a:rPr lang="ru-RU" sz="1300" dirty="0" smtClean="0">
                <a:solidFill>
                  <a:srgbClr val="7030A0"/>
                </a:solidFill>
              </a:rPr>
              <a:t>;</a:t>
            </a:r>
          </a:p>
          <a:p>
            <a:pPr marL="360363" indent="-360363" fontAlgn="ctr"/>
            <a:r>
              <a:rPr lang="ru-RU" sz="1300" dirty="0" smtClean="0"/>
              <a:t>7) 	</a:t>
            </a:r>
            <a:r>
              <a:rPr lang="ru-RU" sz="1300" b="1" dirty="0" smtClean="0">
                <a:solidFill>
                  <a:srgbClr val="7030A0"/>
                </a:solidFill>
              </a:rPr>
              <a:t>в соответствии с законодательством</a:t>
            </a:r>
            <a:r>
              <a:rPr lang="ru-RU" sz="1300" dirty="0" smtClean="0"/>
              <a:t> об обороне, о безопасности, о противодействии терроризму</a:t>
            </a:r>
            <a:r>
              <a:rPr lang="ru-RU" sz="1300" dirty="0" smtClean="0">
                <a:solidFill>
                  <a:srgbClr val="7030A0"/>
                </a:solidFill>
              </a:rPr>
              <a:t>, о транспортной безопасности, </a:t>
            </a:r>
            <a:r>
              <a:rPr lang="ru-RU" sz="1300" dirty="0" smtClean="0"/>
              <a:t>о противодействии коррупции, об </a:t>
            </a:r>
            <a:r>
              <a:rPr lang="ru-RU" sz="1300" dirty="0" err="1" smtClean="0"/>
              <a:t>оперативно-разыскной</a:t>
            </a:r>
            <a:r>
              <a:rPr lang="ru-RU" sz="1300" dirty="0" smtClean="0"/>
              <a:t> деятельности, об исполнительном производстве, уголовно-исполнительным законодательством;</a:t>
            </a:r>
          </a:p>
          <a:p>
            <a:pPr marL="360363" indent="-360363"/>
            <a:r>
              <a:rPr lang="ru-RU" sz="1300" dirty="0" smtClean="0"/>
              <a:t>8) 	обработка персональных данных осуществляется в соответствии с законодательством </a:t>
            </a:r>
            <a:r>
              <a:rPr lang="ru-RU" sz="1300" b="1" dirty="0" smtClean="0">
                <a:solidFill>
                  <a:srgbClr val="7030A0"/>
                </a:solidFill>
              </a:rPr>
              <a:t>об обязательных видах страхования</a:t>
            </a:r>
            <a:r>
              <a:rPr lang="ru-RU" sz="1300" dirty="0" smtClean="0">
                <a:solidFill>
                  <a:srgbClr val="7030A0"/>
                </a:solidFill>
              </a:rPr>
              <a:t>, </a:t>
            </a:r>
            <a:r>
              <a:rPr lang="ru-RU" sz="1300" b="1" dirty="0" smtClean="0">
                <a:solidFill>
                  <a:srgbClr val="7030A0"/>
                </a:solidFill>
              </a:rPr>
              <a:t>страховым законодательством</a:t>
            </a:r>
            <a:r>
              <a:rPr lang="ru-RU" sz="1300" dirty="0" smtClean="0">
                <a:solidFill>
                  <a:srgbClr val="7030A0"/>
                </a:solidFill>
              </a:rPr>
              <a:t>;</a:t>
            </a:r>
          </a:p>
          <a:p>
            <a:pPr marL="360363" indent="-360363"/>
            <a:r>
              <a:rPr lang="ru-RU" sz="1300" dirty="0" smtClean="0"/>
              <a:t>9)  	в целях устройства детей, оставшихся без попечения родителей.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300028"/>
            <a:ext cx="7020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ФЗ №152 "О персональных данных"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356992"/>
            <a:ext cx="849694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5517232"/>
            <a:ext cx="84969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55576" y="5301208"/>
            <a:ext cx="230425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Основания для обработки персональных данных 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Ст. 13 Соблюдение врачебной тайны</a:t>
            </a:r>
          </a:p>
          <a:p>
            <a:r>
              <a:rPr lang="ru-RU" sz="1100" dirty="0" smtClean="0"/>
              <a:t>4. </a:t>
            </a:r>
            <a:r>
              <a:rPr lang="ru-RU" sz="1100" b="1" dirty="0" smtClean="0">
                <a:solidFill>
                  <a:srgbClr val="7030A0"/>
                </a:solidFill>
              </a:rPr>
              <a:t>Предоставление сведений, составляющих врачебную тайну, без согласия гражданина</a:t>
            </a:r>
            <a:r>
              <a:rPr lang="ru-RU" sz="1100" b="1" dirty="0" smtClean="0"/>
              <a:t> </a:t>
            </a:r>
            <a:r>
              <a:rPr lang="ru-RU" sz="1100" dirty="0" smtClean="0"/>
              <a:t>или его законного представителя допускается:</a:t>
            </a:r>
          </a:p>
          <a:p>
            <a:r>
              <a:rPr lang="ru-RU" sz="1100" dirty="0" smtClean="0"/>
              <a:t>1) в целях проведения медицинского обследования и лечения гражданина, который </a:t>
            </a:r>
            <a:r>
              <a:rPr lang="ru-RU" sz="1100" b="1" dirty="0" smtClean="0">
                <a:solidFill>
                  <a:srgbClr val="7030A0"/>
                </a:solidFill>
              </a:rPr>
              <a:t>в результате своего состояния не способен выразить свою волю</a:t>
            </a:r>
            <a:r>
              <a:rPr lang="ru-RU" sz="1100" b="1" dirty="0" smtClean="0"/>
              <a:t>,</a:t>
            </a:r>
            <a:r>
              <a:rPr lang="ru-RU" sz="1100" dirty="0" smtClean="0"/>
              <a:t> с учетом положений пункта 1 части 9 статьи 20 настоящего Федерального закона;</a:t>
            </a:r>
          </a:p>
          <a:p>
            <a:pPr fontAlgn="ctr"/>
            <a:r>
              <a:rPr lang="ru-RU" sz="1100" dirty="0" smtClean="0"/>
              <a:t> 2) </a:t>
            </a:r>
            <a:r>
              <a:rPr lang="ru-RU" sz="1100" b="1" dirty="0" smtClean="0">
                <a:solidFill>
                  <a:srgbClr val="7030A0"/>
                </a:solidFill>
              </a:rPr>
              <a:t>при угрозе распространения инфекционных заболеваний</a:t>
            </a:r>
            <a:r>
              <a:rPr lang="ru-RU" sz="1100" dirty="0" smtClean="0"/>
              <a:t>, массовых отравлений и поражений;</a:t>
            </a:r>
          </a:p>
          <a:p>
            <a:pPr fontAlgn="ctr"/>
            <a:r>
              <a:rPr lang="ru-RU" sz="1100" dirty="0" smtClean="0"/>
              <a:t> 3) </a:t>
            </a:r>
            <a:r>
              <a:rPr lang="ru-RU" sz="1100" b="1" dirty="0" smtClean="0">
                <a:solidFill>
                  <a:srgbClr val="7030A0"/>
                </a:solidFill>
              </a:rPr>
              <a:t>по запросу органов дознания и следствия, суда в связи с проведением расследования </a:t>
            </a:r>
            <a:r>
              <a:rPr lang="ru-RU" sz="1100" dirty="0" smtClean="0"/>
              <a:t>или судебным разбирательством, …. ;</a:t>
            </a:r>
          </a:p>
          <a:p>
            <a:pPr fontAlgn="ctr"/>
            <a:r>
              <a:rPr lang="ru-RU" sz="1100" dirty="0" smtClean="0"/>
              <a:t> 4) в случае оказания медицинской помощи несовершеннолетнему в соответствии с пунктом 2 части 2 статьи 20 настоящего Федерального закона … ;</a:t>
            </a:r>
          </a:p>
          <a:p>
            <a:pPr fontAlgn="ctr"/>
            <a:r>
              <a:rPr lang="ru-RU" sz="1100" dirty="0" smtClean="0"/>
              <a:t> 5) </a:t>
            </a:r>
            <a:r>
              <a:rPr lang="ru-RU" sz="1100" dirty="0" smtClean="0">
                <a:solidFill>
                  <a:srgbClr val="7030A0"/>
                </a:solidFill>
              </a:rPr>
              <a:t>в целях информирования органов внутренних дел </a:t>
            </a:r>
            <a:r>
              <a:rPr lang="ru-RU" sz="1100" b="1" dirty="0" smtClean="0">
                <a:solidFill>
                  <a:srgbClr val="7030A0"/>
                </a:solidFill>
              </a:rPr>
              <a:t>о поступлении пациента</a:t>
            </a:r>
            <a:r>
              <a:rPr lang="ru-RU" sz="1100" dirty="0" smtClean="0"/>
              <a:t>, в отношении которого имеются достаточные основания полагать, что </a:t>
            </a:r>
            <a:r>
              <a:rPr lang="ru-RU" sz="1100" b="1" dirty="0" smtClean="0">
                <a:solidFill>
                  <a:srgbClr val="7030A0"/>
                </a:solidFill>
              </a:rPr>
              <a:t>вред его здоровью причинен в результате противоправных действий</a:t>
            </a:r>
            <a:r>
              <a:rPr lang="ru-RU" sz="11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ru-RU" sz="1100" dirty="0" smtClean="0"/>
              <a:t>6) </a:t>
            </a:r>
            <a:r>
              <a:rPr lang="ru-RU" sz="1100" dirty="0" smtClean="0">
                <a:solidFill>
                  <a:srgbClr val="7030A0"/>
                </a:solidFill>
              </a:rPr>
              <a:t>в целях проведения военно-врачебной экспертизы </a:t>
            </a:r>
            <a:r>
              <a:rPr lang="ru-RU" sz="1100" dirty="0" smtClean="0"/>
              <a:t>по запросам военных комиссариатов, …;</a:t>
            </a:r>
          </a:p>
          <a:p>
            <a:pPr fontAlgn="ctr"/>
            <a:r>
              <a:rPr lang="ru-RU" sz="1100" dirty="0" smtClean="0"/>
              <a:t> 7) в целях </a:t>
            </a:r>
            <a:r>
              <a:rPr lang="ru-RU" sz="1100" b="1" dirty="0" smtClean="0">
                <a:solidFill>
                  <a:srgbClr val="7030A0"/>
                </a:solidFill>
              </a:rPr>
              <a:t>расследования несчастного случая на производстве </a:t>
            </a:r>
            <a:r>
              <a:rPr lang="ru-RU" sz="1100" dirty="0" smtClean="0"/>
              <a:t>и профессионального заболевания;</a:t>
            </a:r>
          </a:p>
          <a:p>
            <a:pPr fontAlgn="ctr"/>
            <a:r>
              <a:rPr lang="ru-RU" sz="1100" dirty="0" smtClean="0">
                <a:solidFill>
                  <a:srgbClr val="7030A0"/>
                </a:solidFill>
              </a:rPr>
              <a:t> 8) </a:t>
            </a:r>
            <a:r>
              <a:rPr lang="ru-RU" sz="1100" b="1" dirty="0" smtClean="0">
                <a:solidFill>
                  <a:srgbClr val="7030A0"/>
                </a:solidFill>
              </a:rPr>
              <a:t>при обмене информацией медицинскими организациями</a:t>
            </a:r>
            <a:r>
              <a:rPr lang="ru-RU" sz="1100" dirty="0" smtClean="0">
                <a:solidFill>
                  <a:srgbClr val="7030A0"/>
                </a:solidFill>
              </a:rPr>
              <a:t>, в том числе размещенной в медицинских информационных системах, в целях оказания медицинской помощи </a:t>
            </a:r>
            <a:r>
              <a:rPr lang="ru-RU" sz="1100" b="1" u="sng" dirty="0" smtClean="0">
                <a:solidFill>
                  <a:srgbClr val="7030A0"/>
                </a:solidFill>
              </a:rPr>
              <a:t>с учетом требований законодательства Российской Федерации о персональных данных</a:t>
            </a:r>
            <a:r>
              <a:rPr lang="ru-RU" sz="1100" dirty="0" smtClean="0">
                <a:solidFill>
                  <a:srgbClr val="7030A0"/>
                </a:solidFill>
              </a:rPr>
              <a:t>;</a:t>
            </a:r>
          </a:p>
          <a:p>
            <a:r>
              <a:rPr lang="ru-RU" sz="1100" dirty="0" smtClean="0"/>
              <a:t>9) в целях осуществления учета и контроля в системе обязательного социального страхования;</a:t>
            </a:r>
          </a:p>
          <a:p>
            <a:pPr fontAlgn="ctr"/>
            <a:r>
              <a:rPr lang="ru-RU" sz="1100" dirty="0" smtClean="0"/>
              <a:t>10) в целях осуществления контроля качества и безопасности медицинской деятельности в соответствии с настоящим Федеральным законом.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381328"/>
            <a:ext cx="69482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smtClean="0"/>
              <a:t>ФЗ № 323 от 21.11.2011 "Об основах охраны здоровья граждан в Российской Федерации"</a:t>
            </a:r>
            <a:endParaRPr lang="ru-RU" sz="1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5013176"/>
            <a:ext cx="87129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проблемы с согласием </a:t>
            </a:r>
            <a:br>
              <a:rPr lang="ru-RU" dirty="0" smtClean="0"/>
            </a:br>
            <a:r>
              <a:rPr lang="ru-RU" dirty="0" smtClean="0"/>
              <a:t>на обработку ПДн</a:t>
            </a:r>
            <a:endParaRPr lang="ru-RU" dirty="0"/>
          </a:p>
        </p:txBody>
      </p:sp>
      <p:pic>
        <p:nvPicPr>
          <p:cNvPr id="7" name="Содержимое 6" descr="f203a610f04c.jpg"/>
          <p:cNvPicPr>
            <a:picLocks noGrp="1" noChangeAspect="1"/>
          </p:cNvPicPr>
          <p:nvPr>
            <p:ph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424879" y="1916832"/>
            <a:ext cx="3986182" cy="4392488"/>
          </a:xfrm>
        </p:spPr>
      </p:pic>
      <p:sp>
        <p:nvSpPr>
          <p:cNvPr id="8" name="Содержимое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</a:pPr>
            <a:r>
              <a:rPr lang="ru-RU" sz="3200" dirty="0" smtClean="0"/>
              <a:t>Согласия нет.</a:t>
            </a:r>
          </a:p>
          <a:p>
            <a:pPr marL="361950" indent="-361950">
              <a:buFont typeface="+mj-lt"/>
              <a:buAutoNum type="arabicPeriod"/>
            </a:pPr>
            <a:r>
              <a:rPr lang="ru-RU" sz="3200" dirty="0" smtClean="0"/>
              <a:t>Согласие неверно оформлено. </a:t>
            </a:r>
          </a:p>
          <a:p>
            <a:pPr marL="361950" indent="-361950">
              <a:buFont typeface="+mj-lt"/>
              <a:buAutoNum type="arabicPeriod"/>
            </a:pPr>
            <a:r>
              <a:rPr lang="ru-RU" sz="3200" dirty="0" smtClean="0"/>
              <a:t>Нельзя требовать согласия. </a:t>
            </a:r>
            <a:endParaRPr lang="ru-RU" sz="3200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Нет согласия 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/>
          <a:srcRect l="26779" t="32348" r="28559" b="8698"/>
          <a:stretch>
            <a:fillRect/>
          </a:stretch>
        </p:blipFill>
        <p:spPr bwMode="auto">
          <a:xfrm>
            <a:off x="467544" y="1988840"/>
            <a:ext cx="4104456" cy="433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467544" y="3861048"/>
            <a:ext cx="410445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4860032" y="1988840"/>
            <a:ext cx="3888432" cy="4392488"/>
          </a:xfrm>
          <a:prstGeom prst="wedgeRectCallout">
            <a:avLst>
              <a:gd name="adj1" fmla="val -57474"/>
              <a:gd name="adj2" fmla="val -4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ходе проверки муниципального бюджетного учреждения здравоохранения «</a:t>
            </a:r>
            <a:r>
              <a:rPr lang="ru-RU" sz="1600" dirty="0" smtClean="0">
                <a:solidFill>
                  <a:srgbClr val="7030A0"/>
                </a:solidFill>
              </a:rPr>
              <a:t>Центральная районная больница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  Усть-Донецкого района.</a:t>
            </a: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Выявлены нарушения: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обработка персональных данных 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без согласия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субъекта персональных данных.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Материалы проверки направлены в прокуратуру для заведения дела об административном правонарушении по ст. 13.11 КоАП РФ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67544" y="3429000"/>
            <a:ext cx="38164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544" y="6237312"/>
            <a:ext cx="29523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Согласие не соответствует требованиям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 cstate="print"/>
          <a:srcRect l="25000" t="6443" r="26764" b="4232"/>
          <a:stretch>
            <a:fillRect/>
          </a:stretch>
        </p:blipFill>
        <p:spPr bwMode="auto">
          <a:xfrm>
            <a:off x="4860032" y="1367437"/>
            <a:ext cx="3384376" cy="5013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932040" y="4293096"/>
            <a:ext cx="32403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539552" y="1988840"/>
            <a:ext cx="3888432" cy="4392488"/>
          </a:xfrm>
          <a:prstGeom prst="wedgeRectCallout">
            <a:avLst>
              <a:gd name="adj1" fmla="val 63113"/>
              <a:gd name="adj2" fmla="val 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ходе проверки «</a:t>
            </a:r>
            <a:r>
              <a:rPr lang="ru-RU" sz="1400" dirty="0" smtClean="0">
                <a:solidFill>
                  <a:srgbClr val="7030A0"/>
                </a:solidFill>
              </a:rPr>
              <a:t>Центральной районной больницы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 г. Красного Сулина. </a:t>
            </a:r>
          </a:p>
          <a:p>
            <a:endParaRPr lang="ru-RU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Выявлены нарушения: </a:t>
            </a: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>
              <a:buFontTx/>
              <a:buChar char="-"/>
            </a:pP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несоответствие содержания письменного согласия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субъекта персональных данных на обработку конфиденциальной информации 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требованиям законодательства Российской Федерации;</a:t>
            </a:r>
          </a:p>
          <a:p>
            <a:endParaRPr lang="ru-RU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обработка специальных категорий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персональных данных, за исключением случаев, предусмотренных ч. 2 ст. 10 Федерального закона «О персональных данных»;</a:t>
            </a:r>
          </a:p>
          <a:p>
            <a:pPr>
              <a:buFontTx/>
              <a:buChar char="-"/>
            </a:pPr>
            <a:endParaRPr lang="ru-RU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Материалы направлены в прокуратуру … </a:t>
            </a: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письменному согласию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1)  ФИО, субъекта ПДн, номер основного документа, удостоверяющего его личность, сведения о дате выдачи указанного документа и выдавшем его органе;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2) ФИО, адрес представителя субъекта ПДн, номер основного документа, удостоверяющего его личность, сведения о дате выдачи указанного документа и выдавшем его органе, реквизиты доверенности или иного документа, подтверждающего полномочия этого представителя (при получении согласия от представителя субъекта персональных данных);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3)  наименование или фамилию, имя, отчество и адрес оператора, получающего согласие субъекта персональных данных;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4)  цель обработки персональных данных;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5)  перечень персональных данных, на обработку которых дается согласие субъекта персональных данных;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6)  наименование или фамилию, имя, отчество и адрес лица, осуществляющего обработку персональных данных по поручению оператора, если обработка будет поручена такому лицу;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7)  перечень действий с персональными данными, на совершение которых дается согласие, общее описание используемых оператором способов обработки персональных данных;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8)  срок, в течение которого действует согласие субъекта персональных данных, а также способ его отзыва, если иное не установлено федеральным законом;</a:t>
            </a:r>
          </a:p>
          <a:p>
            <a:pPr marL="265113" indent="-265113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9)  подпись субъекта персональных данных.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6453336"/>
            <a:ext cx="6215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pPr algn="r"/>
            <a:r>
              <a:rPr lang="ru-RU" sz="1400" b="0" dirty="0"/>
              <a:t>Федеральный закон от 27.07.2006 № 152-ФЗ «О персональных данных»</a:t>
            </a:r>
            <a:endParaRPr lang="en-US" sz="1400" b="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Нельзя требовать согласия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 cstate="print"/>
          <a:srcRect t="12905" r="30316" b="8055"/>
          <a:stretch>
            <a:fillRect/>
          </a:stretch>
        </p:blipFill>
        <p:spPr bwMode="auto">
          <a:xfrm>
            <a:off x="395536" y="1484784"/>
            <a:ext cx="5158124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Прямоугольная выноска 12"/>
          <p:cNvSpPr/>
          <p:nvPr/>
        </p:nvSpPr>
        <p:spPr>
          <a:xfrm>
            <a:off x="5724128" y="1700808"/>
            <a:ext cx="3312368" cy="4320480"/>
          </a:xfrm>
          <a:prstGeom prst="wedgeRectCallout">
            <a:avLst>
              <a:gd name="adj1" fmla="val -61017"/>
              <a:gd name="adj2" fmla="val 348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и.о. главного врача ГБУЗ АО «Областной наркологический диспансер» оспаривал законность предписания прокурора. </a:t>
            </a: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Мнение прокурора:</a:t>
            </a:r>
          </a:p>
          <a:p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выписал предписание об устранении нарушения. </a:t>
            </a:r>
          </a:p>
          <a:p>
            <a:endParaRPr lang="ru-RU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 жалобе гражданки </a:t>
            </a:r>
          </a:p>
          <a:p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указано, «что </a:t>
            </a:r>
            <a:r>
              <a:rPr lang="ru-RU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работодатель обязал ее пройти осмотр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где </a:t>
            </a:r>
            <a:r>
              <a:rPr lang="ru-RU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ей предложили подписать согласие </a:t>
            </a:r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обработку персональных данных, объяснив, что иначе ее не допустят на прием к врачу.»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4869160"/>
            <a:ext cx="4824536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 cstate="print"/>
          <a:srcRect l="1290" t="18491" r="30316" b="3216"/>
          <a:stretch>
            <a:fillRect/>
          </a:stretch>
        </p:blipFill>
        <p:spPr bwMode="auto">
          <a:xfrm>
            <a:off x="395536" y="1556792"/>
            <a:ext cx="5125766" cy="4694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Нельзя требовать согласия </a:t>
            </a:r>
            <a:endParaRPr lang="ru-RU" dirty="0"/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5724128" y="1700808"/>
            <a:ext cx="3312368" cy="4608512"/>
          </a:xfrm>
          <a:prstGeom prst="wedgeRectCallout">
            <a:avLst>
              <a:gd name="adj1" fmla="val -61017"/>
              <a:gd name="adj2" fmla="val -415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Обоснование Предписания </a:t>
            </a: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Учитывая, что </a:t>
            </a:r>
            <a:r>
              <a:rPr lang="ru-RU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Наркологический диспансер осуществляет профессиональную медицинскую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деятельность, … по проведению медицинского осмотра по просьбе гражданина, </a:t>
            </a:r>
            <a:r>
              <a:rPr lang="ru-RU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получения дополнительного согласия на обработку его персональных данных не требуется. </a:t>
            </a: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Федеральным законом от 21.11.2011 №323 ФЗ «Об основах охраны здоровья граждан в Российской Федерации» </a:t>
            </a:r>
            <a:r>
              <a:rPr lang="ru-RU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предусмотрен исчерпывающий перечень случаев, когда требуется информированное добровольное согласие гражданина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(ст.ст. 13,20,47,55,56,57,67 закона), … </a:t>
            </a:r>
            <a:r>
              <a:rPr lang="ru-RU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 такой вид медицинской деятельности как медицинские осмотры, </a:t>
            </a: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 </a:t>
            </a:r>
            <a:r>
              <a:rPr lang="ru-RU" sz="1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 предусмотрено</a:t>
            </a:r>
            <a:r>
              <a:rPr lang="ru-RU" sz="1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RU" sz="14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9552" y="2060848"/>
            <a:ext cx="4824536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341" t="16778" r="39369" b="50738"/>
          <a:stretch>
            <a:fillRect/>
          </a:stretch>
        </p:blipFill>
        <p:spPr bwMode="auto">
          <a:xfrm>
            <a:off x="827584" y="1484784"/>
            <a:ext cx="6984776" cy="316835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Овал 7"/>
          <p:cNvSpPr/>
          <p:nvPr/>
        </p:nvSpPr>
        <p:spPr>
          <a:xfrm>
            <a:off x="2627784" y="2852936"/>
            <a:ext cx="1584176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проверок на 2014 год 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1043608" y="1916832"/>
            <a:ext cx="1296144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79912" y="3645024"/>
            <a:ext cx="936104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251520" y="4093056"/>
          <a:ext cx="8640961" cy="2448272"/>
        </p:xfrm>
        <a:graphic>
          <a:graphicData uri="http://schemas.openxmlformats.org/drawingml/2006/table">
            <a:tbl>
              <a:tblPr/>
              <a:tblGrid>
                <a:gridCol w="3072683"/>
                <a:gridCol w="1843610"/>
                <a:gridCol w="2150878"/>
                <a:gridCol w="1075439"/>
                <a:gridCol w="498351"/>
              </a:tblGrid>
              <a:tr h="1224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Негосударственное учреждение здравоохранения "</a:t>
                      </a:r>
                      <a:r>
                        <a:rPr lang="ru-RU" sz="14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Отделенческая клиническая больница</a:t>
                      </a:r>
                      <a:r>
                        <a:rPr lang="ru-RU" sz="1400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на ст.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Улан-Удэ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открытое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акционерное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общество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 "</a:t>
                      </a:r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Российские</a:t>
                      </a:r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железные</a:t>
                      </a:r>
                      <a:r>
                        <a:rPr lang="en-US" sz="1400" b="1" dirty="0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b="1" dirty="0" err="1" smtClean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дороги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"</a:t>
                      </a:r>
                      <a:endParaRPr lang="ru-RU" sz="8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latin typeface="Times New Roman"/>
                          <a:ea typeface="Times New Roman"/>
                          <a:cs typeface="Times New Roman"/>
                        </a:rPr>
                        <a:t> 670002, Республика Бурятия, г. Улан-Удэ, ул.Комсомольская,1б </a:t>
                      </a:r>
                      <a:r>
                        <a:rPr lang="ru-RU" sz="1200" smtClean="0"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  <a:endParaRPr lang="ru-RU" sz="14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проверка соблюдения обязательных требований в сфере обработки персональных данных</a:t>
                      </a: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03.03.2014</a:t>
                      </a:r>
                      <a:endParaRPr lang="ru-RU" sz="1100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spc="-20" dirty="0" smtClean="0">
                          <a:latin typeface="+mj-lt"/>
                          <a:ea typeface="Times New Roman"/>
                          <a:cs typeface="Times New Roman"/>
                        </a:rPr>
                        <a:t>19 </a:t>
                      </a:r>
                      <a:endParaRPr lang="ru-RU" sz="1400" spc="-2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Негосударственное учреждение здравоохранения "</a:t>
                      </a:r>
                      <a:r>
                        <a:rPr lang="ru-RU" sz="1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Отделенческая поликлиника на станции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Псков открытого акционерного общества </a:t>
                      </a:r>
                      <a:r>
                        <a:rPr lang="ru-RU" sz="1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ru-RU" sz="1400" b="1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Российские железные дороги</a:t>
                      </a:r>
                      <a:r>
                        <a:rPr lang="ru-RU" sz="140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ru-RU" sz="1100" kern="1200" dirty="0" smtClean="0">
                        <a:solidFill>
                          <a:srgbClr val="7030A0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25400" marR="25400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180004, Псковская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обл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Псков г, Вокзальная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ул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д. 15а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25400" marR="25400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проверка соблюдения обязательных требований в сфере обработки персональных данных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06.10.2014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20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15452" marR="15452" marT="0" marB="0" anchor="ctr"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обработке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dirty="0" smtClean="0"/>
              <a:t>На основании Приказа руководителя Управления Роскомнадзора по Ивановской области  от 25.10.2011 № 219 была проведена 08.11.2011 плановая выездная проверка в отношении </a:t>
            </a:r>
            <a:r>
              <a:rPr lang="ru-RU" sz="2000" b="1" dirty="0" smtClean="0"/>
              <a:t>Департамента здравоохранения Ивановской области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В ходе проведения проверки выявлены нарушения обязательных требований:</a:t>
            </a:r>
          </a:p>
          <a:p>
            <a:endParaRPr lang="ru-RU" sz="2000" dirty="0" smtClean="0"/>
          </a:p>
          <a:p>
            <a:pPr>
              <a:buFont typeface="Wingdings" pitchFamily="2" charset="2"/>
              <a:buChar char="ü"/>
            </a:pPr>
            <a:r>
              <a:rPr lang="ru-RU" sz="2000" dirty="0" smtClean="0"/>
              <a:t>Департамент здравоохранения Ивановской области </a:t>
            </a:r>
            <a:r>
              <a:rPr lang="ru-RU" sz="2000" b="1" dirty="0" smtClean="0"/>
              <a:t>обрабатывает персональные данные избыточные по отношению к целям,</a:t>
            </a:r>
            <a:r>
              <a:rPr lang="ru-RU" sz="2000" dirty="0" smtClean="0"/>
              <a:t> заявленным при сборе персональных данных.</a:t>
            </a:r>
            <a:endParaRPr lang="en-US" sz="2000" dirty="0" smtClean="0"/>
          </a:p>
          <a:p>
            <a:pPr algn="r"/>
            <a:r>
              <a:rPr lang="ru-RU" sz="1800" dirty="0" smtClean="0"/>
              <a:t>Нарушена ч.4 и 5 ст. 5 № 152-ФЗ «О персональных данных»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sz="2000" b="1" dirty="0" smtClean="0"/>
              <a:t>в договорах</a:t>
            </a:r>
            <a:r>
              <a:rPr lang="ru-RU" sz="2000" dirty="0" smtClean="0"/>
              <a:t>, заключенных Департаментом здравоохранения Ивановской области, </a:t>
            </a:r>
            <a:r>
              <a:rPr lang="ru-RU" sz="2000" b="1" dirty="0" smtClean="0"/>
              <a:t>отсутствует обязанность контрагентов </a:t>
            </a:r>
          </a:p>
          <a:p>
            <a:pPr marL="446088" lvl="2" indent="-265113"/>
            <a:r>
              <a:rPr lang="ru-RU" dirty="0" smtClean="0"/>
              <a:t>по соблюдению </a:t>
            </a:r>
            <a:r>
              <a:rPr lang="ru-RU" b="1" dirty="0" smtClean="0"/>
              <a:t>конфиденциальности </a:t>
            </a:r>
            <a:r>
              <a:rPr lang="ru-RU" dirty="0" smtClean="0"/>
              <a:t>персональных данных </a:t>
            </a:r>
          </a:p>
          <a:p>
            <a:pPr marL="446088" lvl="2" indent="-265113"/>
            <a:r>
              <a:rPr lang="ru-RU" b="1" dirty="0" smtClean="0"/>
              <a:t>и обеспечению безопасности </a:t>
            </a:r>
            <a:r>
              <a:rPr lang="ru-RU" dirty="0" smtClean="0"/>
              <a:t>персональных данных при их обработке. </a:t>
            </a:r>
          </a:p>
          <a:p>
            <a:pPr algn="r"/>
            <a:r>
              <a:rPr lang="ru-RU" sz="1800" dirty="0" smtClean="0"/>
              <a:t>Нарушена ч. 3 ст. 6 № 152-ФЗ «О персональных данных» </a:t>
            </a:r>
          </a:p>
          <a:p>
            <a:pPr algn="r"/>
            <a:endParaRPr lang="ru-RU" sz="1800" dirty="0" smtClean="0"/>
          </a:p>
          <a:p>
            <a:r>
              <a:rPr lang="ru-RU" sz="2000" dirty="0" smtClean="0"/>
              <a:t>Статья 7. Конфиденциальность </a:t>
            </a:r>
          </a:p>
          <a:p>
            <a:r>
              <a:rPr lang="ru-RU" sz="2000" b="1" dirty="0" smtClean="0"/>
              <a:t>Операторы</a:t>
            </a:r>
            <a:r>
              <a:rPr lang="ru-RU" sz="2000" dirty="0" smtClean="0"/>
              <a:t> и иные лица, получившие доступ к персональным данным, </a:t>
            </a:r>
            <a:r>
              <a:rPr lang="ru-RU" sz="2000" b="1" dirty="0" smtClean="0"/>
              <a:t>обязаны</a:t>
            </a:r>
            <a:r>
              <a:rPr lang="ru-RU" sz="2000" dirty="0" smtClean="0"/>
              <a:t> </a:t>
            </a:r>
            <a:r>
              <a:rPr lang="ru-RU" sz="2000" b="1" dirty="0" smtClean="0"/>
              <a:t>не раскрывать третьим лицам </a:t>
            </a:r>
            <a:r>
              <a:rPr lang="ru-RU" sz="2000" dirty="0" smtClean="0"/>
              <a:t>и не распространять </a:t>
            </a:r>
            <a:r>
              <a:rPr lang="ru-RU" sz="2000" b="1" dirty="0" smtClean="0"/>
              <a:t>персональные данные</a:t>
            </a:r>
            <a:endParaRPr lang="en-US" sz="2000" b="1" dirty="0" smtClean="0"/>
          </a:p>
          <a:p>
            <a:pPr lvl="2"/>
            <a:r>
              <a:rPr lang="ru-RU" b="1" dirty="0" smtClean="0"/>
              <a:t>без согласия </a:t>
            </a:r>
            <a:r>
              <a:rPr lang="ru-RU" dirty="0" smtClean="0"/>
              <a:t>субъекта персональных данных </a:t>
            </a:r>
            <a:endParaRPr lang="en-US" dirty="0" smtClean="0"/>
          </a:p>
          <a:p>
            <a:pPr marL="893763" lvl="2" indent="-266700"/>
            <a:r>
              <a:rPr lang="ru-RU" dirty="0" smtClean="0"/>
              <a:t>если </a:t>
            </a:r>
            <a:r>
              <a:rPr lang="ru-RU" b="1" dirty="0" smtClean="0"/>
              <a:t>иное не предусмотрено федеральным законом</a:t>
            </a:r>
            <a:r>
              <a:rPr lang="ru-RU" dirty="0" smtClean="0"/>
              <a:t>.  </a:t>
            </a:r>
          </a:p>
          <a:p>
            <a:pPr algn="r"/>
            <a:endParaRPr lang="ru-RU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sz="2000" b="1" dirty="0" smtClean="0"/>
              <a:t>Не указаны требования к защите </a:t>
            </a:r>
            <a:r>
              <a:rPr lang="ru-RU" sz="2000" dirty="0" smtClean="0"/>
              <a:t>обрабатываемых персональных данных </a:t>
            </a:r>
            <a:r>
              <a:rPr lang="ru-RU" sz="2000" b="1" dirty="0" smtClean="0"/>
              <a:t>в соответствии с требованиями статьи 19 </a:t>
            </a:r>
            <a:r>
              <a:rPr lang="ru-RU" sz="2000" dirty="0" smtClean="0"/>
              <a:t>Федерального закона от 27.07.2006 № 152-ФЗ «О персональных данных».</a:t>
            </a:r>
          </a:p>
          <a:p>
            <a:pPr algn="r"/>
            <a:r>
              <a:rPr lang="ru-RU" sz="2000" dirty="0" smtClean="0"/>
              <a:t>Нарушена ч. 3 ст. </a:t>
            </a:r>
            <a:r>
              <a:rPr lang="en-US" sz="2000" dirty="0" smtClean="0"/>
              <a:t>6</a:t>
            </a:r>
            <a:r>
              <a:rPr lang="ru-RU" sz="2000" dirty="0" smtClean="0"/>
              <a:t> № 152-ФЗ «О персональных данных»</a:t>
            </a:r>
            <a:endParaRPr lang="ru-RU" sz="2000" dirty="0"/>
          </a:p>
          <a:p>
            <a:endParaRPr lang="en-US" sz="2000" dirty="0" smtClean="0"/>
          </a:p>
          <a:p>
            <a:r>
              <a:rPr lang="ru-RU" sz="2000" b="1" dirty="0" smtClean="0"/>
              <a:t>В поручении оператора должны быть определены</a:t>
            </a:r>
            <a:r>
              <a:rPr lang="ru-RU" sz="2000" dirty="0" smtClean="0"/>
              <a:t>: </a:t>
            </a:r>
          </a:p>
          <a:p>
            <a:pPr marL="542925" indent="-265113">
              <a:buFont typeface="Wingdings" pitchFamily="2" charset="2"/>
              <a:buChar char="ü"/>
            </a:pPr>
            <a:r>
              <a:rPr lang="ru-RU" sz="2000" dirty="0" smtClean="0"/>
              <a:t>перечень действий (операций) ПДн, </a:t>
            </a:r>
            <a:endParaRPr lang="en-US" sz="2000" dirty="0" smtClean="0"/>
          </a:p>
          <a:p>
            <a:pPr marL="542925" indent="-265113">
              <a:buFont typeface="Wingdings" pitchFamily="2" charset="2"/>
              <a:buChar char="ü"/>
            </a:pPr>
            <a:r>
              <a:rPr lang="ru-RU" sz="2000" dirty="0" smtClean="0"/>
              <a:t>цели обработки, </a:t>
            </a:r>
            <a:endParaRPr lang="en-US" sz="2000" dirty="0" smtClean="0"/>
          </a:p>
          <a:p>
            <a:pPr marL="542925" indent="-265113">
              <a:buFont typeface="Wingdings" pitchFamily="2" charset="2"/>
              <a:buChar char="ü"/>
            </a:pPr>
            <a:r>
              <a:rPr lang="ru-RU" sz="2000" dirty="0" smtClean="0"/>
              <a:t>обязанность обеспечивать безопасность </a:t>
            </a:r>
          </a:p>
          <a:p>
            <a:pPr marL="542925" indent="-265113">
              <a:buFont typeface="Wingdings" pitchFamily="2" charset="2"/>
              <a:buChar char="ü"/>
            </a:pPr>
            <a:r>
              <a:rPr lang="ru-RU" sz="2000" dirty="0" smtClean="0"/>
              <a:t>также должны быть указаны требования к защите обрабатываемых персональных данных в соответствии со статьей 19.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dirty="0" smtClean="0"/>
              <a:t>Департамент здравоохранения </a:t>
            </a:r>
            <a:r>
              <a:rPr lang="ru-RU" sz="2000" b="1" dirty="0" smtClean="0"/>
              <a:t>осуществляет обработку</a:t>
            </a:r>
            <a:r>
              <a:rPr lang="ru-RU" sz="2000" dirty="0" smtClean="0"/>
              <a:t> сведений, которые характеризуют физиологические особенности человека и на основе которых можно установить его личность (</a:t>
            </a:r>
            <a:r>
              <a:rPr lang="ru-RU" sz="2000" b="1" dirty="0" smtClean="0"/>
              <a:t>биометрические персональные данные) без письменного согласия субъекта </a:t>
            </a:r>
            <a:r>
              <a:rPr lang="ru-RU" sz="2000" dirty="0" smtClean="0"/>
              <a:t>персональных данных.</a:t>
            </a:r>
          </a:p>
          <a:p>
            <a:pPr algn="r"/>
            <a:r>
              <a:rPr lang="ru-RU" sz="1800" dirty="0" smtClean="0"/>
              <a:t>Нарушена ч. 1 ст.11 № 152-ФЗ «О персональных данных»</a:t>
            </a:r>
          </a:p>
          <a:p>
            <a:pPr algn="r"/>
            <a:r>
              <a:rPr lang="ru-RU" sz="1800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ru-RU" sz="2000" dirty="0"/>
              <a:t>Департамент здравоохранения Ивановской области </a:t>
            </a:r>
            <a:r>
              <a:rPr lang="ru-RU" sz="2000" b="1" dirty="0"/>
              <a:t>не уведомил надлежащим образом Уполномоченный орган по защите прав субъектов</a:t>
            </a:r>
            <a:r>
              <a:rPr lang="ru-RU" sz="2000" dirty="0"/>
              <a:t> персональных данных, об изменении информации, содержащейся в уведомлении об обработке персональных данных от 09.09.2008 № 01-10/5372.</a:t>
            </a:r>
          </a:p>
          <a:p>
            <a:pPr algn="r"/>
            <a:r>
              <a:rPr lang="ru-RU" sz="1800" dirty="0"/>
              <a:t>Нарушена ч. 7 ст. 22 № 152-ФЗ «О персональных данных</a:t>
            </a:r>
            <a:r>
              <a:rPr lang="ru-RU" sz="1800" dirty="0" smtClean="0"/>
              <a:t>»</a:t>
            </a:r>
            <a:endParaRPr lang="ru-RU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dirty="0"/>
              <a:t>Департаментом здравоохранения Ивановской области </a:t>
            </a:r>
            <a:r>
              <a:rPr lang="ru-RU" sz="2000" b="1" dirty="0"/>
              <a:t>не представлены документы, </a:t>
            </a:r>
            <a:r>
              <a:rPr lang="ru-RU" sz="2000" dirty="0"/>
              <a:t>подтверждающие соблюдение требований</a:t>
            </a:r>
            <a:r>
              <a:rPr lang="ru-RU" sz="2000" b="1" dirty="0"/>
              <a:t> по информированию лиц, о факте обработки </a:t>
            </a:r>
            <a:r>
              <a:rPr lang="ru-RU" sz="2000" dirty="0" smtClean="0"/>
              <a:t>ими </a:t>
            </a:r>
            <a:r>
              <a:rPr lang="ru-RU" sz="2000" dirty="0"/>
              <a:t>персональных данных, </a:t>
            </a:r>
            <a:r>
              <a:rPr lang="ru-RU" sz="2000" b="1" dirty="0"/>
              <a:t>категориях </a:t>
            </a:r>
            <a:r>
              <a:rPr lang="ru-RU" sz="2000" dirty="0"/>
              <a:t>обрабатываемых персональных данных, а также об </a:t>
            </a:r>
            <a:r>
              <a:rPr lang="ru-RU" sz="2000" b="1" dirty="0"/>
              <a:t>особенностях и правилах </a:t>
            </a:r>
            <a:r>
              <a:rPr lang="ru-RU" sz="2000" dirty="0"/>
              <a:t>осуществления такой обработки.</a:t>
            </a:r>
          </a:p>
          <a:p>
            <a:r>
              <a:rPr lang="ru-RU" sz="1800" dirty="0"/>
              <a:t>Нарушен п. 6  Постановления Правительства РФ от 15.09.2008 № 687</a:t>
            </a:r>
            <a:endParaRPr lang="ru-RU" sz="2000" dirty="0"/>
          </a:p>
          <a:p>
            <a:pPr indent="0"/>
            <a:endParaRPr lang="ru-RU" sz="2000" dirty="0"/>
          </a:p>
          <a:p>
            <a:pPr indent="0"/>
            <a:r>
              <a:rPr lang="ru-RU" sz="1400" dirty="0" smtClean="0"/>
              <a:t>«</a:t>
            </a:r>
            <a:r>
              <a:rPr lang="ru-RU" sz="1400" b="1" dirty="0" smtClean="0"/>
              <a:t>Лица</a:t>
            </a:r>
            <a:r>
              <a:rPr lang="ru-RU" sz="1400" b="1" dirty="0"/>
              <a:t>, осуществляющие обработку </a:t>
            </a:r>
            <a:r>
              <a:rPr lang="ru-RU" sz="1400" dirty="0"/>
              <a:t>персональных данных без использования средств автоматизации (</a:t>
            </a:r>
            <a:r>
              <a:rPr lang="ru-RU" sz="1400" b="1" dirty="0"/>
              <a:t>в том числе сотрудники </a:t>
            </a:r>
            <a:r>
              <a:rPr lang="ru-RU" sz="1400" dirty="0" smtClean="0"/>
              <a:t>организации-оператора), </a:t>
            </a:r>
            <a:r>
              <a:rPr lang="ru-RU" sz="1400" b="1" dirty="0"/>
              <a:t>должны быть </a:t>
            </a:r>
            <a:r>
              <a:rPr lang="ru-RU" sz="1400" b="1" dirty="0" smtClean="0"/>
              <a:t>проинформированы:</a:t>
            </a:r>
          </a:p>
          <a:p>
            <a:pPr marL="180975" lvl="1" indent="180975"/>
            <a:r>
              <a:rPr lang="ru-RU" sz="1400" b="1" dirty="0" smtClean="0"/>
              <a:t>о </a:t>
            </a:r>
            <a:r>
              <a:rPr lang="ru-RU" sz="1400" b="1" dirty="0"/>
              <a:t>факте обработки ими персональных данных</a:t>
            </a:r>
            <a:r>
              <a:rPr lang="ru-RU" sz="1400" dirty="0"/>
              <a:t>, </a:t>
            </a:r>
            <a:endParaRPr lang="ru-RU" sz="1400" dirty="0" smtClean="0"/>
          </a:p>
          <a:p>
            <a:pPr marL="180975" lvl="1" indent="180975"/>
            <a:r>
              <a:rPr lang="ru-RU" sz="1400" b="1" dirty="0" smtClean="0"/>
              <a:t>категориях </a:t>
            </a:r>
            <a:r>
              <a:rPr lang="ru-RU" sz="1400" dirty="0"/>
              <a:t>обрабатываемых персональных данных, </a:t>
            </a:r>
            <a:endParaRPr lang="ru-RU" sz="1400" dirty="0" smtClean="0"/>
          </a:p>
          <a:p>
            <a:pPr marL="361950" lvl="1" indent="-180975"/>
            <a:r>
              <a:rPr lang="ru-RU" sz="1400" b="1" dirty="0" smtClean="0"/>
              <a:t>об </a:t>
            </a:r>
            <a:r>
              <a:rPr lang="ru-RU" sz="1400" b="1" dirty="0"/>
              <a:t>особенностях и правилах </a:t>
            </a:r>
            <a:r>
              <a:rPr lang="ru-RU" sz="1400" dirty="0"/>
              <a:t>осуществления </a:t>
            </a:r>
            <a:r>
              <a:rPr lang="ru-RU" sz="1400" dirty="0" smtClean="0"/>
              <a:t>обработки</a:t>
            </a:r>
            <a:r>
              <a:rPr lang="ru-RU" sz="1400" dirty="0"/>
              <a:t>, установленных нормативными правовыми актами, а также локальными правовыми актами организации.</a:t>
            </a:r>
          </a:p>
          <a:p>
            <a:pPr>
              <a:buFont typeface="Wingdings" pitchFamily="2" charset="2"/>
              <a:buChar char="ü"/>
            </a:pPr>
            <a:endParaRPr lang="ru-RU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dirty="0" smtClean="0"/>
              <a:t>Департамент здравоохранения Ивановской области </a:t>
            </a:r>
            <a:r>
              <a:rPr lang="ru-RU" sz="2000" b="1" dirty="0" smtClean="0"/>
              <a:t>не предоставил документы, подтверждающие прекращение обработки и уничтожение </a:t>
            </a:r>
            <a:r>
              <a:rPr lang="ru-RU" sz="2000" dirty="0" smtClean="0"/>
              <a:t>персональных данных, </a:t>
            </a:r>
            <a:r>
              <a:rPr lang="ru-RU" sz="2000" b="1" dirty="0" smtClean="0"/>
              <a:t>после достижения целей </a:t>
            </a:r>
            <a:r>
              <a:rPr lang="ru-RU" sz="2000" dirty="0" smtClean="0"/>
              <a:t>обработки персональных данных.</a:t>
            </a:r>
          </a:p>
          <a:p>
            <a:pPr algn="r"/>
            <a:r>
              <a:rPr lang="ru-RU" sz="1800" dirty="0" smtClean="0"/>
              <a:t>Нарушена ч. 4 ст. 21 № 152-ФЗ «О персональных данных»</a:t>
            </a:r>
            <a:endParaRPr lang="ru-RU" sz="2000" dirty="0" smtClean="0"/>
          </a:p>
          <a:p>
            <a:endParaRPr lang="ru-RU" sz="2000" dirty="0" smtClean="0"/>
          </a:p>
          <a:p>
            <a:pPr>
              <a:buFont typeface="Wingdings" pitchFamily="2" charset="2"/>
              <a:buChar char="ü"/>
            </a:pPr>
            <a:r>
              <a:rPr lang="ru-RU" sz="2000" dirty="0"/>
              <a:t>в Департаменте здравоохранения Ивановской области </a:t>
            </a:r>
            <a:r>
              <a:rPr lang="ru-RU" sz="2000" b="1" dirty="0"/>
              <a:t>отсутствуют документы, устанавливающие в отношении каждой категории персональных данных, места хранения </a:t>
            </a:r>
            <a:r>
              <a:rPr lang="ru-RU" sz="2000" dirty="0"/>
              <a:t>персональных данных (материальных носителей), </a:t>
            </a:r>
            <a:r>
              <a:rPr lang="ru-RU" sz="2000" b="1" dirty="0"/>
              <a:t>перечень лиц</a:t>
            </a:r>
            <a:r>
              <a:rPr lang="ru-RU" sz="2000" dirty="0"/>
              <a:t>, осуществляющих обработку персональных данных, либо имеющих к ним доступ.</a:t>
            </a:r>
            <a:endParaRPr lang="en-US" sz="2000" dirty="0"/>
          </a:p>
          <a:p>
            <a:pPr algn="r"/>
            <a:r>
              <a:rPr lang="ru-RU" sz="1800" dirty="0"/>
              <a:t>Нарушен п. 13 Постановления Правительства РФ от 15.09.2008 № 687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9276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dirty="0" smtClean="0"/>
              <a:t>используемая Департаментом здравоохранения Ивановской области </a:t>
            </a:r>
            <a:r>
              <a:rPr lang="ru-RU" sz="2000" b="1" dirty="0" smtClean="0"/>
              <a:t>форма журнала регистрации жалоб и заявлений не соответствует требованиям законодательства </a:t>
            </a:r>
            <a:r>
              <a:rPr lang="ru-RU" sz="2000" dirty="0" smtClean="0"/>
              <a:t>Российской Федерации.</a:t>
            </a:r>
            <a:endParaRPr lang="en-US" sz="2000" dirty="0" smtClean="0"/>
          </a:p>
          <a:p>
            <a:pPr algn="r"/>
            <a:r>
              <a:rPr lang="ru-RU" sz="1800" dirty="0" smtClean="0"/>
              <a:t>Нарушен п. 7 Постановления Правительства РФ от 15.09.2008 № 687</a:t>
            </a:r>
          </a:p>
          <a:p>
            <a:pPr lvl="1" indent="0">
              <a:buNone/>
            </a:pPr>
            <a:endParaRPr lang="ru-RU" sz="1800" dirty="0" smtClean="0"/>
          </a:p>
          <a:p>
            <a:pPr lvl="1" indent="0">
              <a:buNone/>
            </a:pPr>
            <a:r>
              <a:rPr lang="ru-RU" sz="1800" b="1" dirty="0" smtClean="0"/>
              <a:t>типовая </a:t>
            </a:r>
            <a:r>
              <a:rPr lang="ru-RU" sz="1800" b="1" dirty="0"/>
              <a:t>форма или связанные с ней документы </a:t>
            </a:r>
            <a:r>
              <a:rPr lang="ru-RU" sz="1800" dirty="0"/>
              <a:t>(инструкция по ее заполнению, карточки, реестры и журналы) должны </a:t>
            </a:r>
            <a:r>
              <a:rPr lang="ru-RU" sz="1800" dirty="0" smtClean="0"/>
              <a:t>содержать:</a:t>
            </a:r>
          </a:p>
          <a:p>
            <a:pPr marL="446088" lvl="2" indent="-265113"/>
            <a:r>
              <a:rPr lang="ru-RU" sz="1400" dirty="0" smtClean="0"/>
              <a:t>сведения </a:t>
            </a:r>
            <a:r>
              <a:rPr lang="ru-RU" sz="1400" dirty="0"/>
              <a:t>о цели обработки персональных данных,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наименование </a:t>
            </a:r>
            <a:r>
              <a:rPr lang="ru-RU" sz="1400" dirty="0"/>
              <a:t>и адрес оператора,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фамилию</a:t>
            </a:r>
            <a:r>
              <a:rPr lang="ru-RU" sz="1400" dirty="0"/>
              <a:t>, имя, отчество и адрес субъекта персональных данных,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источник </a:t>
            </a:r>
            <a:r>
              <a:rPr lang="ru-RU" sz="1400" dirty="0"/>
              <a:t>получения персональных данных,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сроки </a:t>
            </a:r>
            <a:r>
              <a:rPr lang="ru-RU" sz="1400" dirty="0"/>
              <a:t>обработки персональных данных,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перечень </a:t>
            </a:r>
            <a:r>
              <a:rPr lang="ru-RU" sz="1400" dirty="0"/>
              <a:t>действий с персональными данными, которые будут совершаться 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в </a:t>
            </a:r>
            <a:r>
              <a:rPr lang="ru-RU" sz="1400" dirty="0"/>
              <a:t>процессе их обработки, </a:t>
            </a:r>
            <a:endParaRPr lang="ru-RU" sz="1400" dirty="0" smtClean="0"/>
          </a:p>
          <a:p>
            <a:pPr marL="446088" lvl="2" indent="-265113"/>
            <a:r>
              <a:rPr lang="ru-RU" sz="1400" dirty="0" smtClean="0"/>
              <a:t>общее </a:t>
            </a:r>
            <a:r>
              <a:rPr lang="ru-RU" sz="1400" dirty="0"/>
              <a:t>описание используемых оператором способов обработки персональных данных;</a:t>
            </a:r>
          </a:p>
          <a:p>
            <a:pPr>
              <a:buFont typeface="Wingdings" pitchFamily="2" charset="2"/>
              <a:buChar char="ü"/>
            </a:pPr>
            <a:endParaRPr lang="ru-RU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b="1" dirty="0"/>
              <a:t>Отсутствуют документы и локальные акты, определяющие состав и перечень мер, </a:t>
            </a:r>
            <a:r>
              <a:rPr lang="ru-RU" sz="2000" dirty="0"/>
              <a:t>необходимых и достаточных для обеспечения выполнения обязанностей по защите персональных данных от неправомерного или случайного доступа к ним</a:t>
            </a:r>
            <a:r>
              <a:rPr lang="en-US" sz="2000" dirty="0"/>
              <a:t> …</a:t>
            </a:r>
          </a:p>
          <a:p>
            <a:pPr algn="r"/>
            <a:r>
              <a:rPr lang="ru-RU" sz="1800" dirty="0"/>
              <a:t>Нарушена ч. 1 и 4 ст. 18.1 № 152-ФЗ «О персональных данных» </a:t>
            </a:r>
            <a:endParaRPr lang="en-US" sz="1800" dirty="0"/>
          </a:p>
          <a:p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2000" dirty="0" smtClean="0"/>
              <a:t>в Департаменте здравоохранения Ивановской области </a:t>
            </a:r>
            <a:r>
              <a:rPr lang="ru-RU" sz="2000" b="1" dirty="0" smtClean="0"/>
              <a:t>отсутствуют локальные нормативные акты, устанавливающие порядок обработки персональных данных работников</a:t>
            </a:r>
            <a:r>
              <a:rPr lang="ru-RU" sz="2000" dirty="0" smtClean="0"/>
              <a:t>, содержащие их права и обязанности, а также документы, устанавливающие порядок хранения и использования персональных данных работников.</a:t>
            </a:r>
          </a:p>
          <a:p>
            <a:pPr algn="r"/>
            <a:r>
              <a:rPr lang="ru-RU" sz="1800" dirty="0" smtClean="0"/>
              <a:t>Нарушен п. 8 ст. 86, ст.  87 Трудового кодекса Российской Федерации </a:t>
            </a:r>
            <a:endParaRPr lang="ru-RU" sz="2000" dirty="0" smtClean="0"/>
          </a:p>
          <a:p>
            <a:endParaRPr lang="ru-RU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Типовые нарушения при передаче ПДн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000" dirty="0" smtClean="0"/>
              <a:t>Департаментом здравоохранения Ивановской области </a:t>
            </a:r>
            <a:r>
              <a:rPr lang="ru-RU" sz="2000" b="1" dirty="0" smtClean="0"/>
              <a:t>не установлен перечень мер, необходимых для создания условий, обеспечивающих сохранность</a:t>
            </a:r>
            <a:r>
              <a:rPr lang="ru-RU" sz="2000" dirty="0" smtClean="0"/>
              <a:t> персональных данных и исключающих несанкционированный к ним доступ, </a:t>
            </a:r>
            <a:r>
              <a:rPr lang="ru-RU" sz="2000" b="1" dirty="0" smtClean="0"/>
              <a:t>а так же перечень лиц, ответственных за реализацию указанных мер</a:t>
            </a:r>
            <a:r>
              <a:rPr lang="ru-RU" sz="2000" dirty="0" smtClean="0"/>
              <a:t>.</a:t>
            </a:r>
          </a:p>
          <a:p>
            <a:pPr algn="r"/>
            <a:r>
              <a:rPr lang="ru-RU" sz="1800" dirty="0" smtClean="0"/>
              <a:t>Нарушен п. 15 Постановления Правительства РФ от 15.09.2008 № 687</a:t>
            </a:r>
            <a:endParaRPr lang="en-US" sz="1800" dirty="0" smtClean="0"/>
          </a:p>
          <a:p>
            <a:pPr algn="r"/>
            <a:endParaRPr lang="en-US" sz="1800" dirty="0" smtClean="0"/>
          </a:p>
          <a:p>
            <a:endParaRPr lang="ru-RU" dirty="0" smtClean="0"/>
          </a:p>
          <a:p>
            <a:r>
              <a:rPr lang="ru-RU" dirty="0" smtClean="0"/>
              <a:t>Итог:  выданы </a:t>
            </a:r>
            <a:r>
              <a:rPr lang="ru-RU" b="1" dirty="0" smtClean="0"/>
              <a:t>14</a:t>
            </a:r>
            <a:r>
              <a:rPr lang="ru-RU" dirty="0" smtClean="0"/>
              <a:t> предписаний.</a:t>
            </a:r>
          </a:p>
          <a:p>
            <a:endParaRPr lang="ru-RU" dirty="0" smtClean="0"/>
          </a:p>
          <a:p>
            <a:r>
              <a:rPr lang="en-US" sz="1800" dirty="0" smtClean="0">
                <a:solidFill>
                  <a:schemeClr val="tx1"/>
                </a:solidFill>
              </a:rPr>
              <a:t>http://37.rsoc.ru/news/news31219.htm</a:t>
            </a:r>
            <a:endParaRPr lang="ru-RU" sz="1800" dirty="0" smtClean="0">
              <a:solidFill>
                <a:schemeClr val="tx1"/>
              </a:solidFill>
            </a:endParaRPr>
          </a:p>
        </p:txBody>
      </p:sp>
      <p:pic>
        <p:nvPicPr>
          <p:cNvPr id="4" name="Рисунок 3" descr="1_00d92a.jpg"/>
          <p:cNvPicPr>
            <a:picLocks noChangeAspect="1"/>
          </p:cNvPicPr>
          <p:nvPr/>
        </p:nvPicPr>
        <p:blipFill>
          <a:blip r:embed="rId2" cstate="print"/>
          <a:srcRect l="1198" t="5901" r="30035" b="54725"/>
          <a:stretch>
            <a:fillRect/>
          </a:stretch>
        </p:blipFill>
        <p:spPr>
          <a:xfrm>
            <a:off x="5220072" y="4149080"/>
            <a:ext cx="2589408" cy="2088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The_Terminator_1_by_thorr.jp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86535" y="2780928"/>
            <a:ext cx="3133937" cy="3071257"/>
          </a:xfrm>
          <a:prstGeom prst="rect">
            <a:avLst/>
          </a:prstGeom>
        </p:spPr>
      </p:pic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при выявлении нарушений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smtClean="0"/>
              <a:t>Статья 17 ч. 1 </a:t>
            </a:r>
          </a:p>
          <a:p>
            <a:r>
              <a:rPr lang="ru-RU" b="1" dirty="0" smtClean="0"/>
              <a:t>В случае выявления при проведении проверки нарушений </a:t>
            </a:r>
            <a:r>
              <a:rPr lang="en-US" dirty="0" smtClean="0"/>
              <a:t>… </a:t>
            </a:r>
            <a:r>
              <a:rPr lang="ru-RU" dirty="0" smtClean="0"/>
              <a:t>должностные лица органа государственного контроля обязаны:</a:t>
            </a:r>
          </a:p>
          <a:p>
            <a:pPr marL="361950" indent="-276225">
              <a:buFont typeface="Wingdings" pitchFamily="2" charset="2"/>
              <a:buChar char="ü"/>
            </a:pPr>
            <a:r>
              <a:rPr lang="ru-RU" sz="2000" b="1" dirty="0" smtClean="0"/>
              <a:t>выдать предписание </a:t>
            </a:r>
            <a:r>
              <a:rPr lang="ru-RU" sz="2000" dirty="0" smtClean="0"/>
              <a:t>об устранении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выявленных нарушений с указанием </a:t>
            </a:r>
            <a:br>
              <a:rPr lang="ru-RU" sz="2000" dirty="0" smtClean="0"/>
            </a:br>
            <a:r>
              <a:rPr lang="ru-RU" sz="2000" dirty="0" smtClean="0"/>
              <a:t>сроков их устранения</a:t>
            </a:r>
          </a:p>
          <a:p>
            <a:pPr marL="361950" indent="-276225">
              <a:buFont typeface="Wingdings" pitchFamily="2" charset="2"/>
              <a:buChar char="ü"/>
            </a:pPr>
            <a:r>
              <a:rPr lang="ru-RU" sz="2000" dirty="0" smtClean="0"/>
              <a:t> </a:t>
            </a:r>
            <a:r>
              <a:rPr lang="ru-RU" sz="2000" b="1" dirty="0" smtClean="0"/>
              <a:t>принять меры по контролю </a:t>
            </a:r>
            <a:r>
              <a:rPr lang="ru-RU" sz="2000" dirty="0" smtClean="0"/>
              <a:t>за </a:t>
            </a:r>
            <a:br>
              <a:rPr lang="ru-RU" sz="2000" dirty="0" smtClean="0"/>
            </a:br>
            <a:r>
              <a:rPr lang="ru-RU" sz="2000" dirty="0" smtClean="0"/>
              <a:t>устранением выявленных нарушений.</a:t>
            </a:r>
            <a:endParaRPr lang="ru-RU" dirty="0" smtClean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6165850"/>
            <a:ext cx="75247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ru-RU" altLang="ko-KR" sz="1400" b="0"/>
              <a:t>№</a:t>
            </a:r>
            <a:r>
              <a:rPr lang="en-US" altLang="ko-KR" sz="1400" b="0"/>
              <a:t> </a:t>
            </a:r>
            <a:r>
              <a:rPr lang="ru-RU" altLang="ko-KR" sz="1400" b="0"/>
              <a:t>294-ФЗ «О защите прав юридических лиц и индивидуальных предпринимателей при осуществлении государственного контроля (надзора) и муниципального контроля»</a:t>
            </a:r>
            <a:endParaRPr lang="ru-RU" sz="1400" b="0"/>
          </a:p>
        </p:txBody>
      </p:sp>
      <p:sp>
        <p:nvSpPr>
          <p:cNvPr id="13" name="Прямоугольник 12"/>
          <p:cNvSpPr/>
          <p:nvPr/>
        </p:nvSpPr>
        <p:spPr>
          <a:xfrm>
            <a:off x="5652120" y="5661248"/>
            <a:ext cx="200728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800" b="1" dirty="0" smtClean="0">
                <a:ln/>
                <a:solidFill>
                  <a:schemeClr val="accent3"/>
                </a:solidFill>
              </a:rPr>
              <a:t>I'll be back</a:t>
            </a:r>
            <a:endParaRPr lang="ru-RU" sz="28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1383703092_2673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735" y="2321177"/>
            <a:ext cx="1791729" cy="1755895"/>
          </a:xfrm>
          <a:prstGeom prst="rect">
            <a:avLst/>
          </a:prstGeom>
        </p:spPr>
      </p:pic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611188" y="5805264"/>
            <a:ext cx="532896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Приказ ФСТЭК России/ФСБ России/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Мининформсвязи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 России от 13.02.2008 № 55/86/20</a:t>
            </a: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dirty="0">
                <a:latin typeface="Arial"/>
                <a:cs typeface="Arial"/>
              </a:rPr>
              <a:t>Система нормативных правовых актов </a:t>
            </a:r>
            <a:r>
              <a:rPr lang="ru-RU" dirty="0" smtClean="0">
                <a:latin typeface="Arial"/>
                <a:cs typeface="Arial"/>
              </a:rPr>
              <a:t>по </a:t>
            </a:r>
            <a:r>
              <a:rPr lang="ru-RU" dirty="0">
                <a:latin typeface="Arial"/>
                <a:cs typeface="Arial"/>
              </a:rPr>
              <a:t>защите </a:t>
            </a:r>
            <a:r>
              <a:rPr lang="ru-RU" dirty="0" smtClean="0">
                <a:latin typeface="Arial"/>
                <a:cs typeface="Arial"/>
              </a:rPr>
              <a:t>ПДн</a:t>
            </a:r>
            <a:endParaRPr lang="ru-RU" dirty="0">
              <a:latin typeface="Arial"/>
              <a:cs typeface="Arial"/>
            </a:endParaRPr>
          </a:p>
        </p:txBody>
      </p:sp>
      <p:sp>
        <p:nvSpPr>
          <p:cNvPr id="34" name="Стрелка вниз 33"/>
          <p:cNvSpPr/>
          <p:nvPr/>
        </p:nvSpPr>
        <p:spPr>
          <a:xfrm>
            <a:off x="6156325" y="4148609"/>
            <a:ext cx="215900" cy="1439863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" name="Стрелка вправо 34"/>
          <p:cNvSpPr/>
          <p:nvPr/>
        </p:nvSpPr>
        <p:spPr>
          <a:xfrm>
            <a:off x="323850" y="5912321"/>
            <a:ext cx="287338" cy="1809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323850" y="6200353"/>
            <a:ext cx="287338" cy="1809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2627313" y="2348384"/>
            <a:ext cx="218111" cy="360363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" name="Стрелка вниз 37"/>
          <p:cNvSpPr/>
          <p:nvPr/>
        </p:nvSpPr>
        <p:spPr>
          <a:xfrm>
            <a:off x="2627313" y="3572347"/>
            <a:ext cx="180975" cy="360362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9" name="Стрелка вниз 38"/>
          <p:cNvSpPr/>
          <p:nvPr/>
        </p:nvSpPr>
        <p:spPr>
          <a:xfrm>
            <a:off x="6156003" y="1772122"/>
            <a:ext cx="216197" cy="2160587"/>
          </a:xfrm>
          <a:prstGeom prst="downArrow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0" name="Стрелка вниз 39"/>
          <p:cNvSpPr/>
          <p:nvPr/>
        </p:nvSpPr>
        <p:spPr>
          <a:xfrm>
            <a:off x="1547813" y="4293072"/>
            <a:ext cx="215601" cy="36036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1" name="Стрелка вниз 40"/>
          <p:cNvSpPr/>
          <p:nvPr/>
        </p:nvSpPr>
        <p:spPr>
          <a:xfrm>
            <a:off x="4500563" y="4292774"/>
            <a:ext cx="215601" cy="36036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2" name="Стрелка вниз 41"/>
          <p:cNvSpPr/>
          <p:nvPr/>
        </p:nvSpPr>
        <p:spPr>
          <a:xfrm>
            <a:off x="7524750" y="4292774"/>
            <a:ext cx="215602" cy="36036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3" name="Стрелка углом вверх 42"/>
          <p:cNvSpPr/>
          <p:nvPr/>
        </p:nvSpPr>
        <p:spPr>
          <a:xfrm rot="5400000">
            <a:off x="-396875" y="5661025"/>
            <a:ext cx="1655763" cy="360363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79388" y="1484784"/>
            <a:ext cx="5040312" cy="900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 anchor="ctr">
            <a:normAutofit/>
          </a:bodyPr>
          <a:lstStyle/>
          <a:p>
            <a:pPr indent="6350" algn="ctr">
              <a:lnSpc>
                <a:spcPct val="90000"/>
              </a:lnSpc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Конвенция о защите физических лиц при автоматизированной обработке персональных данных (Страсбург, 28.01.1981 /с изменениями от 15.06.1999/)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ETS № 108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79388" y="2708747"/>
            <a:ext cx="5040312" cy="90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ru-RU" sz="1400">
                <a:latin typeface="Arial" pitchFamily="34" charset="0"/>
                <a:cs typeface="Arial" pitchFamily="34" charset="0"/>
              </a:rPr>
              <a:t>	Федеральный закон от 19.12.2005 № 160-ФЗ</a:t>
            </a:r>
            <a:br>
              <a:rPr lang="ru-RU" sz="1400">
                <a:latin typeface="Arial" pitchFamily="34" charset="0"/>
                <a:cs typeface="Arial" pitchFamily="34" charset="0"/>
              </a:rPr>
            </a:br>
            <a:r>
              <a:rPr lang="ru-RU" sz="1400">
                <a:latin typeface="Arial" pitchFamily="34" charset="0"/>
                <a:cs typeface="Arial" pitchFamily="34" charset="0"/>
              </a:rPr>
              <a:t>«О ратификации Конвенции Совета Европы о защите физических лиц при автоматизированной обработке персональных данных»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179388" y="3932709"/>
            <a:ext cx="8785100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sz="1400" dirty="0">
                <a:latin typeface="Arial" pitchFamily="34" charset="0"/>
                <a:cs typeface="Arial" pitchFamily="34" charset="0"/>
              </a:rPr>
              <a:t>Федеральный закон от 27.07.2006 № 152-ФЗ «О персональных данных»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71462" y="4941168"/>
            <a:ext cx="2700338" cy="9001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Постановление Правительства Российской Федерации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от 17.11.2007 № 781</a:t>
            </a: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5436096" y="1484784"/>
            <a:ext cx="3528391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 anchor="ctr">
            <a:normAutofit/>
          </a:bodyPr>
          <a:lstStyle/>
          <a:p>
            <a:pPr indent="6350" algn="ctr"/>
            <a:r>
              <a:rPr lang="ru-RU" sz="1400" dirty="0">
                <a:latin typeface="Arial" pitchFamily="34" charset="0"/>
                <a:cs typeface="Arial" pitchFamily="34" charset="0"/>
              </a:rPr>
              <a:t>Конституция </a:t>
            </a: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indent="6350"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Российской 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Федерации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11188" y="6148536"/>
            <a:ext cx="5329237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kumimoji="1" lang="ru-RU" sz="1200">
                <a:latin typeface="Arial" pitchFamily="34" charset="0"/>
                <a:cs typeface="Arial" pitchFamily="34" charset="0"/>
              </a:rPr>
              <a:t>Методические документы ФСТЭК России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611188" y="6434138"/>
            <a:ext cx="5329237" cy="3079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 eaLnBrk="0" hangingPunct="0"/>
            <a:r>
              <a:rPr kumimoji="1" lang="ru-RU" sz="1200" dirty="0">
                <a:latin typeface="Arial" pitchFamily="34" charset="0"/>
                <a:cs typeface="Arial" pitchFamily="34" charset="0"/>
              </a:rPr>
              <a:t>Методические документы ФСБ России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3240088" y="4653434"/>
            <a:ext cx="2700337" cy="863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Постановление Правительства Российской Федерации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от 6.07.2008 № 512</a:t>
            </a: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6516688" y="4653434"/>
            <a:ext cx="2447925" cy="86345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>
                <a:latin typeface="Arial" pitchFamily="34" charset="0"/>
                <a:cs typeface="Arial" pitchFamily="34" charset="0"/>
              </a:rPr>
              <a:t>Постановление Правительства Российской Федерации</a:t>
            </a:r>
            <a:br>
              <a:rPr lang="ru-RU" sz="1400">
                <a:latin typeface="Arial" pitchFamily="34" charset="0"/>
                <a:cs typeface="Arial" pitchFamily="34" charset="0"/>
              </a:rPr>
            </a:br>
            <a:r>
              <a:rPr lang="ru-RU" sz="1400">
                <a:latin typeface="Arial" pitchFamily="34" charset="0"/>
                <a:cs typeface="Arial" pitchFamily="34" charset="0"/>
              </a:rPr>
              <a:t>от 15.09.2008 № 687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6084888" y="5588472"/>
            <a:ext cx="2879725" cy="720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00000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>
                <a:latin typeface="Arial" pitchFamily="34" charset="0"/>
                <a:cs typeface="Arial" pitchFamily="34" charset="0"/>
              </a:rPr>
              <a:t>Постановление Правительства Российской Федерации</a:t>
            </a:r>
            <a:br>
              <a:rPr lang="ru-RU" sz="1400">
                <a:latin typeface="Arial" pitchFamily="34" charset="0"/>
                <a:cs typeface="Arial" pitchFamily="34" charset="0"/>
              </a:rPr>
            </a:br>
            <a:r>
              <a:rPr lang="ru-RU" sz="1400">
                <a:latin typeface="Arial" pitchFamily="34" charset="0"/>
                <a:cs typeface="Arial" pitchFamily="34" charset="0"/>
              </a:rPr>
              <a:t>от 21.03.2012 № 211</a:t>
            </a:r>
          </a:p>
        </p:txBody>
      </p:sp>
      <p:sp>
        <p:nvSpPr>
          <p:cNvPr id="31" name="Умножение 30"/>
          <p:cNvSpPr/>
          <p:nvPr/>
        </p:nvSpPr>
        <p:spPr>
          <a:xfrm>
            <a:off x="-756592" y="5517232"/>
            <a:ext cx="8640960" cy="1368152"/>
          </a:xfrm>
          <a:prstGeom prst="mathMultiply">
            <a:avLst>
              <a:gd name="adj1" fmla="val 17565"/>
            </a:avLst>
          </a:prstGeom>
          <a:solidFill>
            <a:schemeClr val="accent2">
              <a:lumMod val="90000"/>
            </a:schemeClr>
          </a:solidFill>
          <a:ln w="76200">
            <a:solidFill>
              <a:schemeClr val="accent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/>
          <p:cNvSpPr/>
          <p:nvPr/>
        </p:nvSpPr>
        <p:spPr>
          <a:xfrm>
            <a:off x="2483917" y="5445547"/>
            <a:ext cx="215875" cy="287709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92100" dist="139700" dir="2700000" rotWithShape="0">
              <a:srgbClr val="000000">
                <a:alpha val="6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35696" y="5733256"/>
            <a:ext cx="3168352" cy="576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Приказа ФСТЭК России  № 21</a:t>
            </a:r>
            <a:endParaRPr lang="ru-RU" sz="1400" dirty="0">
              <a:solidFill>
                <a:schemeClr val="tx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251520" y="4652789"/>
            <a:ext cx="280831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Постановление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Правительства Российской Федерации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от 1 </a:t>
            </a:r>
            <a:r>
              <a:rPr lang="ru-RU" sz="1400" dirty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ноября 2012 г. №</a:t>
            </a:r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rPr>
              <a:t>1119</a:t>
            </a:r>
            <a:endParaRPr lang="ru-RU" sz="1400" dirty="0">
              <a:solidFill>
                <a:schemeClr val="tx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4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 animBg="1"/>
      <p:bldP spid="5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holo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221088"/>
            <a:ext cx="2612008" cy="1959006"/>
          </a:xfrm>
          <a:prstGeom prst="rect">
            <a:avLst/>
          </a:prstGeom>
        </p:spPr>
      </p:pic>
      <p:pic>
        <p:nvPicPr>
          <p:cNvPr id="9" name="Рисунок 8" descr="04_063600_3090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7864" y="1484784"/>
            <a:ext cx="2242939" cy="1704634"/>
          </a:xfrm>
          <a:prstGeom prst="rect">
            <a:avLst/>
          </a:prstGeom>
        </p:spPr>
      </p:pic>
      <p:pic>
        <p:nvPicPr>
          <p:cNvPr id="8" name="Рисунок 7" descr="1229506646_bus2_fot3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rcRect r="10689" b="7529"/>
          <a:stretch>
            <a:fillRect/>
          </a:stretch>
        </p:blipFill>
        <p:spPr>
          <a:xfrm>
            <a:off x="5004048" y="2420888"/>
            <a:ext cx="2735011" cy="20162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требований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Самостоятельно.</a:t>
            </a:r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Пригласить специалистов. </a:t>
            </a:r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Принять риски. </a:t>
            </a:r>
            <a:endParaRPr lang="ru-RU" dirty="0"/>
          </a:p>
        </p:txBody>
      </p:sp>
    </p:spTree>
  </p:cSld>
  <p:clrMapOvr>
    <a:masterClrMapping/>
  </p:clrMapOvr>
  <p:transition>
    <p:strips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400" b="1" dirty="0" smtClean="0">
                <a:latin typeface="Bookman Old Style" pitchFamily="18" charset="0"/>
              </a:rPr>
              <a:t>ВОПРОСЫ ?</a:t>
            </a:r>
            <a:endParaRPr lang="ru-RU" sz="5400" b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387_1_g.jpg"/>
          <p:cNvPicPr>
            <a:picLocks noChangeAspect="1"/>
          </p:cNvPicPr>
          <p:nvPr/>
        </p:nvPicPr>
        <p:blipFill>
          <a:blip r:embed="rId2" cstate="print"/>
          <a:srcRect l="6981" r="7074"/>
          <a:stretch>
            <a:fillRect/>
          </a:stretch>
        </p:blipFill>
        <p:spPr>
          <a:xfrm>
            <a:off x="0" y="2204864"/>
            <a:ext cx="3389883" cy="27363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Телемедицина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774950" indent="-82550"/>
            <a:r>
              <a:rPr lang="ru-RU" sz="2000" dirty="0" smtClean="0"/>
              <a:t>«...</a:t>
            </a:r>
            <a:r>
              <a:rPr lang="ru-RU" sz="2000" b="1" dirty="0" err="1" smtClean="0">
                <a:solidFill>
                  <a:srgbClr val="7030A0"/>
                </a:solidFill>
              </a:rPr>
              <a:t>Телемедицина</a:t>
            </a:r>
            <a:r>
              <a:rPr lang="ru-RU" sz="2000" dirty="0" smtClean="0"/>
              <a:t> - комплекс организационных, финансовых и технологических мероприятий, обеспечивающих деятельность системы дистанционной консультационно-диагностической медицинской услуги, при которой пациент или врач, непосредственно проводящий обследование или лечение пациента, получает дистанционную консультацию другого специалиста, используя современные информационно-коммуникационные технологии...»</a:t>
            </a:r>
          </a:p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"Меморандум о сотрудничестве государств-участников СНГ в области создания совместимых национальных </a:t>
            </a:r>
            <a:r>
              <a:rPr lang="ru-RU" sz="1600" dirty="0" err="1" smtClean="0">
                <a:solidFill>
                  <a:schemeClr val="tx1"/>
                </a:solidFill>
              </a:rPr>
              <a:t>телемедицинских</a:t>
            </a:r>
            <a:r>
              <a:rPr lang="ru-RU" sz="1600" dirty="0" smtClean="0">
                <a:solidFill>
                  <a:schemeClr val="tx1"/>
                </a:solidFill>
              </a:rPr>
              <a:t> консультационно-диагностических систем"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Телемедицина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173038" lvl="2" indent="0">
              <a:buNone/>
            </a:pPr>
            <a:r>
              <a:rPr lang="ru-RU" sz="2800" dirty="0" smtClean="0"/>
              <a:t>Обрабатываются сведенья: </a:t>
            </a:r>
          </a:p>
          <a:p>
            <a:pPr lvl="2" indent="-457200"/>
            <a:r>
              <a:rPr lang="ru-RU" sz="2800" dirty="0" smtClean="0"/>
              <a:t>о больном</a:t>
            </a:r>
          </a:p>
          <a:p>
            <a:pPr lvl="2" indent="-457200"/>
            <a:r>
              <a:rPr lang="ru-RU" sz="2800" dirty="0" smtClean="0"/>
              <a:t>о состоянии здоровья </a:t>
            </a:r>
          </a:p>
          <a:p>
            <a:pPr lvl="2" indent="-457200"/>
            <a:r>
              <a:rPr lang="ru-RU" sz="2800" dirty="0" smtClean="0"/>
              <a:t>графическая информация </a:t>
            </a: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  <p:pic>
        <p:nvPicPr>
          <p:cNvPr id="9" name="Содержимое 4" descr="telemedicina-02.jpg"/>
          <p:cNvPicPr>
            <a:picLocks noGrp="1" noChangeAspect="1"/>
          </p:cNvPicPr>
          <p:nvPr>
            <p:ph sz="quarter" idx="1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1916832"/>
            <a:ext cx="4299905" cy="3528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 smtClean="0"/>
              <a:t>Статья 11. Биометрические персональные данные</a:t>
            </a:r>
          </a:p>
          <a:p>
            <a:r>
              <a:rPr lang="ru-RU" dirty="0" smtClean="0"/>
              <a:t>Сведения, которые: </a:t>
            </a:r>
          </a:p>
          <a:p>
            <a:pPr marL="536575" lvl="1" indent="-363538"/>
            <a:r>
              <a:rPr lang="ru-RU" dirty="0" smtClean="0"/>
              <a:t>характеризуют физиологические и биологические особенности человека, </a:t>
            </a:r>
          </a:p>
          <a:p>
            <a:pPr marL="536575" lvl="1" indent="-363538"/>
            <a:r>
              <a:rPr lang="ru-RU" dirty="0" smtClean="0"/>
              <a:t>на основании которых можно установить его личность (биометрические персональные данные) </a:t>
            </a:r>
          </a:p>
          <a:p>
            <a:pPr marL="536575" lvl="1" indent="-363538"/>
            <a:r>
              <a:rPr lang="ru-RU" dirty="0" smtClean="0"/>
              <a:t>которые используются оператором для установления личности субъекта персональных данных, </a:t>
            </a:r>
          </a:p>
          <a:p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437112"/>
            <a:ext cx="835292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Биометрия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259" t="2672" r="12888" b="33836"/>
          <a:stretch>
            <a:fillRect/>
          </a:stretch>
        </p:blipFill>
        <p:spPr bwMode="auto">
          <a:xfrm>
            <a:off x="467544" y="1628800"/>
            <a:ext cx="7355202" cy="46785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ТемаУЦ">
  <a:themeElements>
    <a:clrScheme name="информзащита2">
      <a:dk1>
        <a:srgbClr val="000000"/>
      </a:dk1>
      <a:lt1>
        <a:sysClr val="window" lastClr="FFFFFF"/>
      </a:lt1>
      <a:dk2>
        <a:srgbClr val="7F7F7F"/>
      </a:dk2>
      <a:lt2>
        <a:srgbClr val="D8D8D8"/>
      </a:lt2>
      <a:accent1>
        <a:srgbClr val="9A5AA4"/>
      </a:accent1>
      <a:accent2>
        <a:srgbClr val="D5AEF0"/>
      </a:accent2>
      <a:accent3>
        <a:srgbClr val="61106A"/>
      </a:accent3>
      <a:accent4>
        <a:srgbClr val="FFC420"/>
      </a:accent4>
      <a:accent5>
        <a:srgbClr val="BDBEC1"/>
      </a:accent5>
      <a:accent6>
        <a:srgbClr val="F79646"/>
      </a:accent6>
      <a:hlink>
        <a:srgbClr val="D3672B"/>
      </a:hlink>
      <a:folHlink>
        <a:srgbClr val="61106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kern="1200" cap="none" spc="0" normalizeH="0" baseline="0" noProof="0" dirty="0" smtClean="0">
            <a:ln>
              <a:noFill/>
            </a:ln>
            <a:solidFill>
              <a:srgbClr val="61106A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Тема Office">
  <a:themeElements>
    <a:clrScheme name="информзащита2">
      <a:dk1>
        <a:srgbClr val="000000"/>
      </a:dk1>
      <a:lt1>
        <a:sysClr val="window" lastClr="FFFFFF"/>
      </a:lt1>
      <a:dk2>
        <a:srgbClr val="7F7F7F"/>
      </a:dk2>
      <a:lt2>
        <a:srgbClr val="D8D8D8"/>
      </a:lt2>
      <a:accent1>
        <a:srgbClr val="9A5AA4"/>
      </a:accent1>
      <a:accent2>
        <a:srgbClr val="D5AEF0"/>
      </a:accent2>
      <a:accent3>
        <a:srgbClr val="61106A"/>
      </a:accent3>
      <a:accent4>
        <a:srgbClr val="FFC420"/>
      </a:accent4>
      <a:accent5>
        <a:srgbClr val="BDBEC1"/>
      </a:accent5>
      <a:accent6>
        <a:srgbClr val="F79646"/>
      </a:accent6>
      <a:hlink>
        <a:srgbClr val="D3672B"/>
      </a:hlink>
      <a:folHlink>
        <a:srgbClr val="61106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Тема Office">
  <a:themeElements>
    <a:clrScheme name="информзащита2">
      <a:dk1>
        <a:srgbClr val="000000"/>
      </a:dk1>
      <a:lt1>
        <a:sysClr val="window" lastClr="FFFFFF"/>
      </a:lt1>
      <a:dk2>
        <a:srgbClr val="7F7F7F"/>
      </a:dk2>
      <a:lt2>
        <a:srgbClr val="D8D8D8"/>
      </a:lt2>
      <a:accent1>
        <a:srgbClr val="9A5AA4"/>
      </a:accent1>
      <a:accent2>
        <a:srgbClr val="D5AEF0"/>
      </a:accent2>
      <a:accent3>
        <a:srgbClr val="61106A"/>
      </a:accent3>
      <a:accent4>
        <a:srgbClr val="FFC420"/>
      </a:accent4>
      <a:accent5>
        <a:srgbClr val="BDBEC1"/>
      </a:accent5>
      <a:accent6>
        <a:srgbClr val="F79646"/>
      </a:accent6>
      <a:hlink>
        <a:srgbClr val="D3672B"/>
      </a:hlink>
      <a:folHlink>
        <a:srgbClr val="61106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ТемаУЦ</Template>
  <TotalTime>6156</TotalTime>
  <Words>2597</Words>
  <Application>Microsoft Office PowerPoint</Application>
  <PresentationFormat>Экран (4:3)</PresentationFormat>
  <Paragraphs>492</Paragraphs>
  <Slides>51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51</vt:i4>
      </vt:variant>
    </vt:vector>
  </HeadingPairs>
  <TitlesOfParts>
    <vt:vector size="54" baseType="lpstr">
      <vt:lpstr>NEW ТемаУЦ</vt:lpstr>
      <vt:lpstr>1_Тема Office</vt:lpstr>
      <vt:lpstr>2_Тема Office</vt:lpstr>
      <vt:lpstr>Перспективы изменения законодательства в области персональных данных применительно к задачам телемедицины.</vt:lpstr>
      <vt:lpstr>Журавлев Владимир   Ответственный за организацию обработки персональных данных в  УЦ ДПО «Информзащита»  </vt:lpstr>
      <vt:lpstr>Введение </vt:lpstr>
      <vt:lpstr>План проверок на 2014 год </vt:lpstr>
      <vt:lpstr>Система нормативных правовых актов по защите ПДн</vt:lpstr>
      <vt:lpstr>Телемедицина </vt:lpstr>
      <vt:lpstr>Телемедицина </vt:lpstr>
      <vt:lpstr>Биометрия </vt:lpstr>
      <vt:lpstr>Биометрия </vt:lpstr>
      <vt:lpstr>НЕ Биометрия </vt:lpstr>
      <vt:lpstr>Обезличивание </vt:lpstr>
      <vt:lpstr>Обезличивание </vt:lpstr>
      <vt:lpstr>Метод введения идентификаторов</vt:lpstr>
      <vt:lpstr>Метод декомпозиции</vt:lpstr>
      <vt:lpstr>Метод изменения состава или семантики</vt:lpstr>
      <vt:lpstr>Трансграничная передача </vt:lpstr>
      <vt:lpstr>Трансграничная передача </vt:lpstr>
      <vt:lpstr>Система защиты ПДн</vt:lpstr>
      <vt:lpstr>Виды ИСПДн</vt:lpstr>
      <vt:lpstr>Виды ИСПДн</vt:lpstr>
      <vt:lpstr>Определение уровня защищенности </vt:lpstr>
      <vt:lpstr>Приказ № 21 ФСТЭК России </vt:lpstr>
      <vt:lpstr>Количество базовых мер безопасности</vt:lpstr>
      <vt:lpstr>Планируемые изменения в законодетельстве </vt:lpstr>
      <vt:lpstr>Планируемые изменения в области защиты ПДн</vt:lpstr>
      <vt:lpstr>Планируемые изменения в области защиты ПДн</vt:lpstr>
      <vt:lpstr>Планируемые изменения </vt:lpstr>
      <vt:lpstr>ВОПРОСЫ ?</vt:lpstr>
      <vt:lpstr>Организация обработки ПДн</vt:lpstr>
      <vt:lpstr>Основания для обработки персональных данных </vt:lpstr>
      <vt:lpstr>Основания для обработки персональных данных </vt:lpstr>
      <vt:lpstr>Основания для обработки персональных данных </vt:lpstr>
      <vt:lpstr>Основания для обработки персональных данных </vt:lpstr>
      <vt:lpstr>Три проблемы с согласием  на обработку ПДн</vt:lpstr>
      <vt:lpstr>Нет согласия  </vt:lpstr>
      <vt:lpstr>Согласие не соответствует требованиям </vt:lpstr>
      <vt:lpstr>Требования к письменному согласию </vt:lpstr>
      <vt:lpstr>Нельзя требовать согласия </vt:lpstr>
      <vt:lpstr>Нельзя требовать согласия </vt:lpstr>
      <vt:lpstr>Типовые нарушения при обработке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Типовые нарушения при передаче ПДн</vt:lpstr>
      <vt:lpstr>Действия при выявлении нарушений</vt:lpstr>
      <vt:lpstr>Выполнение требований </vt:lpstr>
      <vt:lpstr>ВОПРОСЫ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Zhuravlev Vladimir</dc:creator>
  <cp:lastModifiedBy>User W</cp:lastModifiedBy>
  <cp:revision>290</cp:revision>
  <dcterms:created xsi:type="dcterms:W3CDTF">2012-09-14T06:32:40Z</dcterms:created>
  <dcterms:modified xsi:type="dcterms:W3CDTF">2014-06-03T04:41:42Z</dcterms:modified>
</cp:coreProperties>
</file>