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9" r:id="rId7"/>
    <p:sldId id="264" r:id="rId8"/>
    <p:sldId id="265" r:id="rId9"/>
    <p:sldId id="270" r:id="rId10"/>
    <p:sldId id="262" r:id="rId11"/>
    <p:sldId id="266" r:id="rId12"/>
    <p:sldId id="263" r:id="rId13"/>
    <p:sldId id="271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C6B554-05EB-4DFD-BFF8-756FABBCCB5B}">
          <p14:sldIdLst>
            <p14:sldId id="256"/>
            <p14:sldId id="258"/>
            <p14:sldId id="259"/>
            <p14:sldId id="260"/>
            <p14:sldId id="261"/>
            <p14:sldId id="269"/>
            <p14:sldId id="264"/>
            <p14:sldId id="265"/>
            <p14:sldId id="270"/>
            <p14:sldId id="262"/>
            <p14:sldId id="266"/>
            <p14:sldId id="263"/>
            <p14:sldId id="271"/>
            <p14:sldId id="268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204D-1D48-43F4-83E7-F3C538AE7766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95AD4-E434-4DC6-8516-AE2D2B606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52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73D3-5FC7-E12B-23B2-1C20A8EDB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525776-DCF3-4E8B-8996-7FC232BD0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9F5C7-ECB8-D84F-1A04-3668D93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C2E-6141-4906-BF36-97DBF4101106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1FCD05-0AF8-B03C-E6D6-6949C2CC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14EC-52DF-F92D-D690-546B8AC5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F2944-6AF7-4FEF-6EBB-7F840F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2134ED-15FD-7D69-EAE2-A896C09D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AB455-15A7-DCD5-480C-FEC56992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033C-F310-4FFB-A3D5-7FF48611A1BA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65290-6847-A608-32F1-5F6C64D6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16B9C-61BB-0879-8591-0054F4C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E53C0C-C4E4-0D54-7773-2C0625E4A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B98C30-53E5-41E4-66A6-C52779C7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AEE81-1EF0-BAE0-9E64-388629A7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63DA-ECA0-4FA6-A569-8F83A73209F7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FA8B5-97B9-F4DD-801E-3F409E0C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FAD00-E8C8-11F7-AF49-717BA617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0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FE57A-A1CC-6EB9-821C-F860A44A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4E3BE-2313-2033-BDB7-41774292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98901-EB0A-8283-B457-514AE17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3FA3-5122-44B3-B5E4-E4242D4C0BE4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6B51C9-F0D8-B134-2D6B-5309BFB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994E1-13DE-E9E5-AEA8-29092585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4DB4E-181D-62C8-6B0D-1E618BF8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A8812-DE14-6D4B-9193-0502BD40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D24C6-07D4-F127-E5F0-97D1128B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4195-5B41-40AA-A393-9ADEEBF404E5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2B3B7-2006-066F-EA7A-AB3A20E3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B3096-ECCA-8284-A471-F6AE892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001BF-4DF4-9BFD-D95C-9C6538CB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5690E-09CA-B4D4-9767-F0E2E4ABE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B2379-71E0-267B-83E5-4A5CA4D3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3A560-BB9B-CC10-50C3-CFBDED3F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66A1-ECAA-4D8F-9A54-A2FC7CBFC807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10CC6C-7C9C-8B82-CB4C-46F13DA1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C8242-E539-5930-3347-D051A899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8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781A3-478C-5E03-0046-E7C3F199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0CF93-1C65-04AA-CE5E-8148BBDC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B33582-000F-E5AF-86DD-7A7B20E2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54853-A281-8E25-5227-EBA9C20C9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A542CE-6625-7C05-0AC5-A8E2144E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8E3920-92A9-830F-39F7-97E3FB03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7A49-3F89-4251-9B98-B94CB665BFDA}" type="datetime1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DDB8E3-FE4F-DF9B-23F3-076672B7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E78CBA-4683-6CEC-13CF-9C39C53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7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E184-93CE-A9D5-949E-4046AD0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2EBD4D-91C0-7498-4177-99A4B1C6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DC71-097C-4E5C-8EEA-5BECF3B6F47E}" type="datetime1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488B9-E78B-D26E-9A7A-3B1D1211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BF051-971A-08F6-607B-6ECC5B51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184BFB-FD7F-869F-640D-545010B8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8520-59EA-4AB1-9852-8507AB061F29}" type="datetime1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FA3221-769D-7AB9-DF1C-C80278D1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D8B0DC-C00B-BF5F-7C45-3580EEF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982A4-87F3-86B1-5EEE-370744FC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B6504-9F06-2B65-01F1-09AF429E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24B144-EA05-791C-BDDB-3F567AB3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F7BF77-E4BB-88D2-E3F6-F2F9AA32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46CF-04AC-4464-9F92-F8510C30FEC1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0F98E4-E4A5-4BB3-C424-650E9DA0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8E80C-6162-3382-2D58-0AB26C81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2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A107-02DE-8A3F-4933-79B6D8BB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F24B43-B08D-4643-E3D3-2579D0591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41441-71BC-CEBE-6CD8-33BEF0BA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A95248-631B-91D2-1BDF-28ACEDD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9814-0D41-44C7-AE50-A6CCCC55AB53}" type="datetime1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6F3419-6EC3-57E7-0453-2E7DE0A0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3C955-7896-E13B-342E-1309D66E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6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5F1FA-BA8F-7A2F-487C-42F8A635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69B84-B095-93DD-6456-C7C6AFA3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D8647-153E-E423-14C3-446CCA00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1401-4F2D-49B4-BD4B-41B061F9CF6F}" type="datetime1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D5FC9-B1CC-00A8-208C-9C09418AB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6438D-8FF2-4852-BC69-38D5E717A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421C-5EF0-4117-B70B-192D39DBE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7D51-C794-CD27-7C8A-29D4A3132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оттока клиентов банка «</a:t>
            </a:r>
            <a:r>
              <a:rPr lang="ru-RU" dirty="0" err="1"/>
              <a:t>Метанпром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4B1FBB-9482-00B7-4B10-B990B226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4504"/>
            <a:ext cx="9144000" cy="493295"/>
          </a:xfrm>
        </p:spPr>
        <p:txBody>
          <a:bodyPr/>
          <a:lstStyle/>
          <a:p>
            <a:pPr algn="r"/>
            <a:r>
              <a:rPr lang="ru-RU" dirty="0"/>
              <a:t>Илья Ковалёв, 12.06.2023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AA9D0-7AA7-49A9-548C-153C2C4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129B1-AA46-37DF-E86F-52B56C80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Кредитный рейтинг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68044-4E14-D724-5D33-066B3037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893357" cy="606290"/>
          </a:xfrm>
        </p:spPr>
        <p:txBody>
          <a:bodyPr>
            <a:noAutofit/>
          </a:bodyPr>
          <a:lstStyle/>
          <a:p>
            <a:r>
              <a:rPr lang="ru-RU" sz="2200" dirty="0"/>
              <a:t>Большая вероятность попасть в отток у клиентов с рейтингом в диапазоне от 825 до 940 баллов. Максимум оттока при 850-880 баллов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FDFF08-6D32-C304-7EC8-4B65620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72928D-0A27-40A2-565B-8D43E145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5" y="2431916"/>
            <a:ext cx="7577433" cy="44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A7393-039D-714D-439B-6D18937B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11F70-D8BC-3275-D2BC-B8AD329B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741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Клиенты с балансом выше 750.000 рублей чаще уходят в отток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4422D-0A53-6D8D-23CF-6673D2E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6A44B-BB65-1D17-E60D-3B71FB61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51" y="2432445"/>
            <a:ext cx="7254097" cy="44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7459-B0A6-9247-E479-344EA263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926B-BF7E-A9F9-B394-A4EDE95F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06"/>
            <a:ext cx="10805809" cy="652953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Явный лидер по оттоку - пользователи в возрасте от 45 до 60 лет. Чуть меньше - у возрастной группы 22-35 лет. Минимальный показатель у пользователей старше 65 лет -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отточных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менее 5%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4D869F-A059-ADF7-D162-1935843F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C93B68-2DD8-04EB-50A6-93D132AC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83" y="2328370"/>
            <a:ext cx="7466212" cy="43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46498-45FE-9C26-8004-45B412BE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Доходы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6263A-E9F6-21E4-BA6A-4A775F89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475875"/>
            <a:ext cx="10647947" cy="898358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Зарабатывающие от 100.000 до 200.000 рублей более склонны к оттоку.</a:t>
            </a:r>
          </a:p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Различие неочевидно – подтвердим статистическими расчётами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B2B95D-9C26-0647-20C7-69AC7E2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4B9FE4-4382-7835-9CC9-44D8494B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2" y="2300584"/>
            <a:ext cx="7436981" cy="43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D9385-1C4A-5416-DCF3-A713E19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анализ гипотез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AD88C-18F4-AE85-622E-EFB8D125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Гипотеза №1 о различии доходов оставшихся и </a:t>
            </a:r>
            <a:r>
              <a:rPr lang="ru-RU" dirty="0" err="1"/>
              <a:t>отточных</a:t>
            </a:r>
            <a:r>
              <a:rPr lang="ru-RU" dirty="0"/>
              <a:t> клиентов: Отвергаем гипотезу</a:t>
            </a:r>
          </a:p>
          <a:p>
            <a:endParaRPr lang="ru-RU" dirty="0"/>
          </a:p>
          <a:p>
            <a:r>
              <a:rPr lang="ru-RU" dirty="0"/>
              <a:t>  Гипотеза №2 о различии в оценке объектов собственности </a:t>
            </a:r>
            <a:r>
              <a:rPr lang="ru-RU" dirty="0" err="1"/>
              <a:t>отточных</a:t>
            </a:r>
            <a:r>
              <a:rPr lang="ru-RU" dirty="0"/>
              <a:t> и оставшихся клиентов: Отвергаем гипотезу</a:t>
            </a:r>
          </a:p>
          <a:p>
            <a:endParaRPr lang="ru-RU" dirty="0"/>
          </a:p>
          <a:p>
            <a:r>
              <a:rPr lang="ru-RU" dirty="0"/>
              <a:t>  Гипотеза №3 о различии в количестве используемых банковских продуктов оставшихся и </a:t>
            </a:r>
            <a:r>
              <a:rPr lang="ru-RU" dirty="0" err="1"/>
              <a:t>отточных</a:t>
            </a:r>
            <a:r>
              <a:rPr lang="ru-RU" dirty="0"/>
              <a:t> клиентов: Отвергаем гипотезу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219A2C-9165-319B-372B-CC45FD9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4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BD5F3-6E00-2C00-1AB1-BECF40D3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клиенты оттока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E1E25A8-D5A8-D388-2EDF-837A4B258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306331"/>
              </p:ext>
            </p:extLst>
          </p:nvPr>
        </p:nvGraphicFramePr>
        <p:xfrm>
          <a:off x="1335078" y="1612070"/>
          <a:ext cx="9151338" cy="462051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02249">
                  <a:extLst>
                    <a:ext uri="{9D8B030D-6E8A-4147-A177-3AD203B41FA5}">
                      <a16:colId xmlns:a16="http://schemas.microsoft.com/office/drawing/2014/main" val="1875383852"/>
                    </a:ext>
                  </a:extLst>
                </a:gridCol>
                <a:gridCol w="2498643">
                  <a:extLst>
                    <a:ext uri="{9D8B030D-6E8A-4147-A177-3AD203B41FA5}">
                      <a16:colId xmlns:a16="http://schemas.microsoft.com/office/drawing/2014/main" val="3555058155"/>
                    </a:ext>
                  </a:extLst>
                </a:gridCol>
                <a:gridCol w="3050446">
                  <a:extLst>
                    <a:ext uri="{9D8B030D-6E8A-4147-A177-3AD203B41FA5}">
                      <a16:colId xmlns:a16="http://schemas.microsoft.com/office/drawing/2014/main" val="3017825915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ru-RU" sz="22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/>
                        <a:t>Отточный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/>
                        <a:t>Неотточный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38416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Количество продуктов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 и более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52628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Оценка собственности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3 и более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77081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Активность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Активные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Неактивные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0347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Мужчины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Женщины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7458"/>
                  </a:ext>
                </a:extLst>
              </a:tr>
              <a:tr h="758451">
                <a:tc>
                  <a:txBody>
                    <a:bodyPr/>
                    <a:lstStyle/>
                    <a:p>
                      <a:r>
                        <a:rPr lang="ru-RU" sz="2200" i="1" dirty="0"/>
                        <a:t>Наличие кредитной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37430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Баланс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Более 750000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 750000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7683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Кредитный рейтинг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От 825 до 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 825 или более 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58728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22-35 или 45-60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Старше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74581"/>
                  </a:ext>
                </a:extLst>
              </a:tr>
              <a:tr h="429118">
                <a:tc>
                  <a:txBody>
                    <a:bodyPr/>
                    <a:lstStyle/>
                    <a:p>
                      <a:r>
                        <a:rPr lang="ru-RU" sz="2200" i="1" dirty="0"/>
                        <a:t>Доход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От 100000 до 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Менее 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407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33E945-6BB4-03F6-8A0D-E8B8D057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1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C91F7-531D-3D3F-87DF-3DD4C2AE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 по типичным </a:t>
            </a:r>
            <a:r>
              <a:rPr lang="ru-RU" dirty="0" err="1"/>
              <a:t>отточным</a:t>
            </a:r>
            <a:r>
              <a:rPr lang="ru-RU" dirty="0"/>
              <a:t> клиентам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38568-547E-71A2-7B28-80D6F750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группа 1 - клиенты с 2 и более продуктами и оценкой собственности более 3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Размер группы 1: 4635, уровень оттока 28.393%</a:t>
            </a:r>
          </a:p>
          <a:p>
            <a:r>
              <a:rPr lang="ru-RU" i="1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группа 2 - активные мужчины без кредитной карты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Размер группы 2: 717, 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уровень оттока 42.12%</a:t>
            </a:r>
          </a:p>
          <a:p>
            <a:r>
              <a:rPr lang="ru-RU" i="1" dirty="0">
                <a:solidFill>
                  <a:schemeClr val="accent4">
                    <a:lumMod val="50000"/>
                  </a:schemeClr>
                </a:solidFill>
                <a:effectLst/>
                <a:latin typeface="Helvetica Neue"/>
              </a:rPr>
              <a:t>группа 3 - женщины с высоким скоринговым рейтингом и минимум двумя продуктами –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4">
                    <a:lumMod val="50000"/>
                  </a:schemeClr>
                </a:solidFill>
                <a:effectLst/>
                <a:latin typeface="Helvetica Neue"/>
              </a:rPr>
              <a:t>Размер группы 3: 1005, уровень оттока 28.96%</a:t>
            </a:r>
          </a:p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effectLst/>
                <a:latin typeface="Helvetica Neue"/>
              </a:rPr>
              <a:t>группа 4 - мужчины с высокой зарплатой в возрасте 45-60 лет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3">
                    <a:lumMod val="50000"/>
                  </a:schemeClr>
                </a:solidFill>
                <a:effectLst/>
                <a:latin typeface="Helvetica Neue"/>
              </a:rPr>
              <a:t>Размер группы 4: 1088, уровень оттока 29.04%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36AEC6-A0EF-3AF3-97AC-EA9F21F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9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3E83B-7091-883F-D35F-9AAC8DC3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 по типичным </a:t>
            </a:r>
            <a:r>
              <a:rPr lang="ru-RU" dirty="0" err="1"/>
              <a:t>отточным</a:t>
            </a:r>
            <a:r>
              <a:rPr lang="ru-RU" dirty="0"/>
              <a:t> клиентам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B91C7-02AF-4C98-65AB-5F988B60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группа 5 - клиенты с балансом более 750 тысяч рублей, без кредитной карты, с доходом от 100 тысяч и более чем двумя продуктами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Размер группы 5: 850,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уровень оттока 48.24%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группа 6 - активные мужчины с высоким рейтингом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Размер группы 6: 1404, уровень оттока 40.81%</a:t>
            </a:r>
          </a:p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группа 7 - активные клиенты в возрасте 22-35 или 45-60 с оценкой собственности от 3 и выше, кредитным рейтингом 825-940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Размер группы 7: 1129, </a:t>
            </a:r>
            <a:r>
              <a:rPr lang="ru-RU" b="1" i="1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уровень оттока 57.31%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группа 8 - активные мужчины с высоким балансом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Размер группы 8: 705, 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уровень оттока 60.0%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группа 9 - активные клиенты в возрасте 45-60 лет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Размер группы 9: 1351, уровень оттока 28.05%</a:t>
            </a:r>
            <a:endParaRPr lang="ru-RU" b="1" i="1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endParaRPr lang="ru-RU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D223A1-92AA-D593-4E31-E35805C9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E5193-D317-4F67-FC9E-A7021CE6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EFB2D-BD4B-3BE4-932E-8E2850A9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b="1" dirty="0"/>
              <a:t>Проблема:</a:t>
            </a:r>
            <a:r>
              <a:rPr lang="ru-RU" dirty="0"/>
              <a:t> в банке последнее время драматически повысился отток, это начинает становиться проблемой, которая угрожает существованию банка.</a:t>
            </a:r>
          </a:p>
          <a:p>
            <a:endParaRPr lang="ru-RU" dirty="0"/>
          </a:p>
          <a:p>
            <a:r>
              <a:rPr lang="ru-RU" b="1" dirty="0"/>
              <a:t>Цель проекта:</a:t>
            </a:r>
            <a:r>
              <a:rPr lang="ru-RU" dirty="0"/>
              <a:t> анализ оттока клиентов банка. Анализ должен показать какие сегменты клиентов склонны уходить из банка и дать рекомендации отделу маркетинга.</a:t>
            </a:r>
          </a:p>
          <a:p>
            <a:endParaRPr lang="ru-RU" dirty="0"/>
          </a:p>
          <a:p>
            <a:r>
              <a:rPr lang="ru-RU" b="1" dirty="0"/>
              <a:t>Ожидаемый результат: </a:t>
            </a:r>
            <a:r>
              <a:rPr lang="ru-RU" dirty="0"/>
              <a:t>максимально эффективно выделить сегменты </a:t>
            </a:r>
            <a:r>
              <a:rPr lang="ru-RU" dirty="0" err="1"/>
              <a:t>отточных</a:t>
            </a:r>
            <a:r>
              <a:rPr lang="ru-RU" dirty="0"/>
              <a:t> клиентов, чтобы они были однородными, </a:t>
            </a:r>
            <a:r>
              <a:rPr lang="ru-RU" dirty="0" err="1"/>
              <a:t>высокоотточными</a:t>
            </a:r>
            <a:r>
              <a:rPr lang="ru-RU" dirty="0"/>
              <a:t> и покрывали максимум проблемных зон банка. </a:t>
            </a:r>
          </a:p>
          <a:p>
            <a:endParaRPr lang="ru-RU" dirty="0"/>
          </a:p>
          <a:p>
            <a:r>
              <a:rPr lang="ru-RU" b="1" dirty="0"/>
              <a:t>Заказчик: </a:t>
            </a:r>
            <a:r>
              <a:rPr lang="ru-RU" dirty="0"/>
              <a:t>отдел маркетинга. Маркетинговое воздействие на выделенные сегменты должно привести к уменьшению оттока.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FF661F-4AA6-A8F2-0D33-455977F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EB147-6513-BC53-A836-DB63B9D1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71834-52F6-2735-0295-59421EEA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200" dirty="0"/>
              <a:t>По итогам исследовательского анализа данных и проверке гипотез, можно выделить </a:t>
            </a:r>
            <a:br>
              <a:rPr lang="ru-RU" sz="4200" dirty="0"/>
            </a:br>
            <a:r>
              <a:rPr lang="ru-RU" sz="4200" dirty="0"/>
              <a:t>следующие стратегические показатели, влияющие на отток – это </a:t>
            </a:r>
            <a:r>
              <a:rPr lang="ru-RU" sz="4200" b="1" dirty="0"/>
              <a:t>Активность клиентов, Мужской пол, Наличие двух и более продуктов, Оценка собственности 3 или больше, Отсутствие кредитной карты, Баланс от 750.000 рублей, Скоринговый рейтинг от 825 до 940, Возраст 22-35 или 45-60 лет, Доход от 100 до 200 тысяч рублей</a:t>
            </a:r>
          </a:p>
          <a:p>
            <a:pPr marL="0" indent="0">
              <a:buNone/>
            </a:pPr>
            <a:endParaRPr lang="ru-RU" sz="3800" dirty="0"/>
          </a:p>
          <a:p>
            <a:pPr marL="0" indent="0">
              <a:buNone/>
            </a:pPr>
            <a:r>
              <a:rPr lang="ru-RU" sz="4200" dirty="0"/>
              <a:t>Топ-3 наиболее интересных сегмента, на которых рекомендуется сфокусироваться: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/>
              <a:t>активные клиенты в возрасте 22-35 или 45-60 с оценкой собственности от 3 и выше, кредитным рейтингом 825-940 - </a:t>
            </a:r>
            <a:r>
              <a:rPr lang="ru-RU" sz="4200" b="1" i="1" dirty="0"/>
              <a:t>Размер группы: 1129, уровень оттока 57.31%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/>
              <a:t>активные мужчины с высоким балансом - </a:t>
            </a:r>
            <a:r>
              <a:rPr lang="ru-RU" sz="4200" b="1" i="1" dirty="0"/>
              <a:t>Размер группы: 705, уровень оттока 60.0%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200" dirty="0"/>
              <a:t>клиенты с балансом более 750 тысяч рублей, без кредитной карты, с доходом от 100 тысяч и более чем двумя продуктами - </a:t>
            </a:r>
            <a:r>
              <a:rPr lang="ru-RU" sz="4200" b="1" i="1" dirty="0"/>
              <a:t>Размер группы: 850, уровень оттока 48.24%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605BB-4DB5-1458-BB39-61C12C0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4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7CEB1-2B19-3726-60DB-9B3C9808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ru-RU" dirty="0"/>
              <a:t>Рекомендации отделу маркетинга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645BD-AB0D-FF9F-E8FD-E1B01713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17"/>
            <a:ext cx="10708532" cy="5197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I. </a:t>
            </a:r>
            <a:r>
              <a:rPr lang="ru-RU" sz="1800" b="1" dirty="0"/>
              <a:t>активные клиенты в возрасте 22-35 или 45-60 с оценкой собственности от 3 и выше, кредитным рейтингом 825-940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предложить новые продукты по страхованию собственности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повысить кэшбек на товары и услуги категории активного образа жизни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предложить кредит на льготных условиях</a:t>
            </a:r>
          </a:p>
          <a:p>
            <a:pPr marL="0" indent="0">
              <a:buNone/>
            </a:pPr>
            <a:r>
              <a:rPr lang="ru-RU" sz="1800" dirty="0"/>
              <a:t>  </a:t>
            </a:r>
          </a:p>
          <a:p>
            <a:pPr marL="0" indent="0">
              <a:buNone/>
            </a:pPr>
            <a:r>
              <a:rPr lang="en-US" sz="1800" b="1" dirty="0"/>
              <a:t>II. </a:t>
            </a:r>
            <a:r>
              <a:rPr lang="ru-RU" sz="1800" b="1" dirty="0"/>
              <a:t>активные мужчины с высоким балансом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провести акцию совместно со спортивными, туристическими и автомобильными магазинами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предложить актуальные инвестиционные программы и брокерские услуги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предложить программу лояльности совместно с туроператорами или авиакомпаниями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III. </a:t>
            </a:r>
            <a:r>
              <a:rPr lang="ru-RU" sz="1800" b="1" dirty="0"/>
              <a:t>клиенты с балансом более 750 тысяч рублей, без кредитной карты, с доходом от 100 тысяч и более чем двумя продуктами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предложить скидки на обслуживание или программу лояльности, зависящие от количества продуктов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предложить кредитную карту на льготных условиях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ru-RU" sz="1800" dirty="0"/>
              <a:t>внедрить элементы геймификации в мобильном приложении для управления всем продуктами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85DC3D-3FD8-133D-48E1-F7B32BDF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1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A753A-62F0-17CA-4A4B-DE028FB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корреляции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5829F-2CA8-BED9-2932-78A40C6C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45" y="1690688"/>
            <a:ext cx="4114802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Из матрицы видно, что наибольшая корреляция с показателем оттока у следующих параметров: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кол-во продуктов</a:t>
            </a:r>
            <a:r>
              <a:rPr lang="pl-PL" dirty="0"/>
              <a:t> - 30%</a:t>
            </a:r>
          </a:p>
          <a:p>
            <a:pPr marL="0" indent="0">
              <a:buNone/>
            </a:pPr>
            <a:r>
              <a:rPr lang="pl-PL" dirty="0"/>
              <a:t>2. </a:t>
            </a:r>
            <a:r>
              <a:rPr lang="ru-RU" dirty="0"/>
              <a:t>оценка собственности</a:t>
            </a:r>
            <a:r>
              <a:rPr lang="pl-PL" dirty="0"/>
              <a:t>- 27%</a:t>
            </a:r>
          </a:p>
          <a:p>
            <a:pPr marL="0" indent="0">
              <a:buNone/>
            </a:pPr>
            <a:r>
              <a:rPr lang="pl-PL" dirty="0"/>
              <a:t>3. </a:t>
            </a:r>
            <a:r>
              <a:rPr lang="ru-RU" dirty="0"/>
              <a:t>активность</a:t>
            </a:r>
            <a:r>
              <a:rPr lang="pl-PL" dirty="0"/>
              <a:t>- 17%</a:t>
            </a:r>
          </a:p>
          <a:p>
            <a:pPr marL="0" indent="0">
              <a:buNone/>
            </a:pPr>
            <a:r>
              <a:rPr lang="pl-PL" dirty="0"/>
              <a:t>4. </a:t>
            </a:r>
            <a:r>
              <a:rPr lang="ru-RU" dirty="0"/>
              <a:t>пол</a:t>
            </a:r>
            <a:r>
              <a:rPr lang="pl-PL" dirty="0"/>
              <a:t>- 14%</a:t>
            </a:r>
          </a:p>
          <a:p>
            <a:pPr marL="0" indent="0">
              <a:buNone/>
            </a:pPr>
            <a:r>
              <a:rPr lang="pl-PL" dirty="0"/>
              <a:t>5. </a:t>
            </a:r>
            <a:r>
              <a:rPr lang="ru-RU" dirty="0"/>
              <a:t>наличие кредитки</a:t>
            </a:r>
            <a:r>
              <a:rPr lang="pl-PL" dirty="0"/>
              <a:t> - 13%</a:t>
            </a:r>
          </a:p>
          <a:p>
            <a:pPr marL="0" indent="0">
              <a:buNone/>
            </a:pPr>
            <a:r>
              <a:rPr lang="pl-PL" dirty="0"/>
              <a:t>5. </a:t>
            </a:r>
            <a:r>
              <a:rPr lang="ru-RU" dirty="0"/>
              <a:t>баланс</a:t>
            </a:r>
            <a:r>
              <a:rPr lang="pl-PL" dirty="0"/>
              <a:t> - 13%</a:t>
            </a:r>
          </a:p>
          <a:p>
            <a:pPr marL="0" indent="0">
              <a:buNone/>
            </a:pPr>
            <a:r>
              <a:rPr lang="pl-PL" dirty="0"/>
              <a:t>6. </a:t>
            </a:r>
            <a:r>
              <a:rPr lang="ru-RU" dirty="0"/>
              <a:t>кредитный рейтинг</a:t>
            </a:r>
            <a:r>
              <a:rPr lang="pl-PL" dirty="0"/>
              <a:t> - 11%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4ABCBB-0346-5A0C-91A0-03B88C22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9FA34D-D7E5-6740-60C1-0E39AC62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16" y="1327590"/>
            <a:ext cx="600158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5A96A-9838-8455-AC97-78F05B5D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продуктов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2CA84-8A74-524A-E5A6-56517D73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58"/>
          </a:xfrm>
        </p:spPr>
        <p:txBody>
          <a:bodyPr>
            <a:normAutofit fontScale="62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Более 60% клиентов, использовавших 4 продукта, ушли из банка. При наличии двух продуктов и более клиенты вероятнее уходят в отток, чем в среднем по банку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8910-3CCE-FE90-A6F6-AAD4A43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B937F1-818D-CBE7-8C77-A7F482A3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38" y="2519141"/>
            <a:ext cx="7264763" cy="43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3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BE08E-4A50-87CD-EA45-D8D13C5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19690-B94E-219D-9E53-34B1C83A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1255" cy="616018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По графикам прослеживается прямая зависимость - чем выше оценка собственности, тем выше процент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отточных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клиентов. Клиенты с оценкой 3 и выше вероятнее уйдут из банка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D36DF8-70D1-57E5-31A5-02CD5A60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3F2DC7-0E93-3E12-8AEC-8915DFB5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71" y="2362571"/>
            <a:ext cx="7400122" cy="43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B6DB-E72B-4848-0AFB-93562A0B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и пол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90F4E-3C74-A214-54DE-EF7284CB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387" cy="586835"/>
          </a:xfrm>
        </p:spPr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 активных клиентов процент оттока в 2 раза больше, чем у неактивных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A51F12-F8A7-5F54-A60F-1EE5364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824D41-24D4-4A1D-9BB9-87BA46B1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9" y="2597401"/>
            <a:ext cx="5746670" cy="29096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87ECB-A1C7-F250-94AE-1F045AEE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99" y="2585922"/>
            <a:ext cx="5614826" cy="2909604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ABC2870E-0E1A-EEFF-1F10-5EB5A2ECB910}"/>
              </a:ext>
            </a:extLst>
          </p:cNvPr>
          <p:cNvSpPr txBox="1">
            <a:spLocks/>
          </p:cNvSpPr>
          <p:nvPr/>
        </p:nvSpPr>
        <p:spPr>
          <a:xfrm>
            <a:off x="6919611" y="1825624"/>
            <a:ext cx="4784387" cy="58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000000"/>
                </a:solidFill>
                <a:latin typeface="Helvetica Neue"/>
              </a:rPr>
              <a:t>Мужчины уходят в отток в два раз чаще женщин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194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B6DB-E72B-4848-0AFB-93562A0B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Наличие кредитной карты и города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A51F12-F8A7-5F54-A60F-1EE5364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421C-5EF0-4117-B70B-192D39DBEB39}" type="slidenum">
              <a:rPr lang="ru-RU" smtClean="0"/>
              <a:t>9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BC2870E-0E1A-EEFF-1F10-5EB5A2ECB910}"/>
              </a:ext>
            </a:extLst>
          </p:cNvPr>
          <p:cNvSpPr txBox="1">
            <a:spLocks/>
          </p:cNvSpPr>
          <p:nvPr/>
        </p:nvSpPr>
        <p:spPr>
          <a:xfrm>
            <a:off x="6903568" y="1969109"/>
            <a:ext cx="4784387" cy="1459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rgbClr val="000000"/>
                </a:solidFill>
                <a:effectLst/>
                <a:latin typeface="Helvetica Neue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Отток клиентов между городами происходит равномерно - никакой город выделить нельзя</a:t>
            </a:r>
          </a:p>
          <a:p>
            <a:r>
              <a:rPr lang="ru-RU" sz="2000" dirty="0"/>
              <a:t>Далее не используем этот показатель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8B1930-6150-1EC7-38EC-BBBC8AFA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3" y="3552083"/>
            <a:ext cx="5898107" cy="2940792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A522BC46-1588-054A-45CD-77081D18B24E}"/>
              </a:ext>
            </a:extLst>
          </p:cNvPr>
          <p:cNvSpPr txBox="1">
            <a:spLocks/>
          </p:cNvSpPr>
          <p:nvPr/>
        </p:nvSpPr>
        <p:spPr>
          <a:xfrm>
            <a:off x="838200" y="1991294"/>
            <a:ext cx="4784387" cy="586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Клиенты с кредитной картой уходят в отток почти в два раза реже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C7A8B3-47BB-FD63-4496-E06FC930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07" y="3552083"/>
            <a:ext cx="5898107" cy="28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3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998</Words>
  <Application>Microsoft Office PowerPoint</Application>
  <PresentationFormat>Широкоэкранный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Тема Office</vt:lpstr>
      <vt:lpstr>Анализ оттока клиентов банка «Метанпром»</vt:lpstr>
      <vt:lpstr>Постановка задачи</vt:lpstr>
      <vt:lpstr>Итоги анализа</vt:lpstr>
      <vt:lpstr>Рекомендации отделу маркетинга</vt:lpstr>
      <vt:lpstr>Анализ корреляции</vt:lpstr>
      <vt:lpstr>Количество продуктов</vt:lpstr>
      <vt:lpstr>Оценка собственности</vt:lpstr>
      <vt:lpstr>Активность и пол клиента</vt:lpstr>
      <vt:lpstr>Наличие кредитной карты и города</vt:lpstr>
      <vt:lpstr>Кредитный рейтинг</vt:lpstr>
      <vt:lpstr>Баланс</vt:lpstr>
      <vt:lpstr>Возраст клиента</vt:lpstr>
      <vt:lpstr>Доходы клиентов</vt:lpstr>
      <vt:lpstr>Статистический анализ гипотез</vt:lpstr>
      <vt:lpstr>Типичные клиенты оттока</vt:lpstr>
      <vt:lpstr>Сегментация по типичным отточным клиентам</vt:lpstr>
      <vt:lpstr>Сегментация по типичным отточным клиентам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оттока клиентов банка «Метанпром»</dc:title>
  <dc:creator>Ilya Kovalev</dc:creator>
  <cp:lastModifiedBy>Ilya Kovalev</cp:lastModifiedBy>
  <cp:revision>7</cp:revision>
  <dcterms:created xsi:type="dcterms:W3CDTF">2023-06-12T14:54:37Z</dcterms:created>
  <dcterms:modified xsi:type="dcterms:W3CDTF">2024-04-04T14:04:56Z</dcterms:modified>
</cp:coreProperties>
</file>