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0" r:id="rId5"/>
    <p:sldId id="271" r:id="rId6"/>
    <p:sldId id="272" r:id="rId7"/>
    <p:sldId id="262" r:id="rId8"/>
    <p:sldId id="277" r:id="rId9"/>
    <p:sldId id="269" r:id="rId10"/>
    <p:sldId id="268" r:id="rId11"/>
    <p:sldId id="275" r:id="rId12"/>
    <p:sldId id="27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54CE-412C-448F-AA2D-42DBE3DE8416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A31B-DCBB-4F43-ABAF-EBE2DC5086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80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2A31B-DCBB-4F43-ABAF-EBE2DC50869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1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2016-A097-82B6-1669-44EAD174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AE4B4-B2D6-9D5E-8247-0E916EA70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832FB-7641-2D9E-626C-9E7F69FFF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5757B-4A06-0B27-748C-B04971049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2A31B-DCBB-4F43-ABAF-EBE2DC50869D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8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930-293F-C478-0F59-D80FB653F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80AB0-8682-4CAA-3415-6A4DBA486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88F4-5C5B-86FE-E8DD-7C8C6866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34AB-D596-55A2-1C4F-099C8D1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EF77-207F-311B-EF3A-E691EEF6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3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F3F-CB6F-1CD9-947F-7A7B50BD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7EAD-949C-EC38-F73E-7FD09C6C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3B49-9A25-8EC0-E045-93DCE73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B5B9-EF2B-DD37-1143-5243CBC2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39C0-506F-76CA-0AF0-1B6D33D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1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A8ED-A59B-678A-4F67-67E19015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A3B3-647B-3D8B-8609-84C700A2F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341-F9CE-80A0-A1D3-2CCAFDA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6E71-9F35-830B-F82C-34B931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FAAE-6F73-61C5-2C2C-255A2BA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6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2891-D56E-1B1B-52C4-28B325A1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39D9-A8DF-591A-ABFB-BB0B2A46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040F-F04D-5616-072D-84ADD235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E7F0-E318-0248-91C5-2ECDA725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AF52-5641-88ED-BC25-AA87F66F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3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D0C-F731-26FC-56DE-B8035E0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02B6-F514-AB4D-9C00-FFCAB7CA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ADF0-97F2-3C37-9DF8-2F81B034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8FCC-AC68-A045-7052-40F17F92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1DC-D79C-9F34-DA90-359F814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7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730D-6473-5EDC-BFE9-F79D77E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8FA3-5B31-729B-FBA4-7EAE5E75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A9D9-AA3D-F162-085E-D62BDAFC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7FB2-BA38-7FDB-D3DE-03DFCFC1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AD9D-F44C-4D36-2493-90F6D630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061D-A189-472B-D507-4600A329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8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7A3C-E164-F655-BE00-36DF58F7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9356-F8A2-A72A-11EF-00A12FF6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56F2-DF5D-0E36-623B-0F16A47A5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134A0-2764-3FDC-AAA8-0E1FDCF0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1FE3D-CCC0-8677-91AF-6211421B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FA07-C0AF-EF77-A903-46877E83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3595-FA41-D15B-C79A-7E51952E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FBF08-E442-38CD-56F8-0EF7A53D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52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F3F6-3354-17F5-2B80-4A8D421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E659B-C0FA-0039-5E49-43C6D42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2CC3-B0DA-6C60-E4CA-26798A09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B9BB6-33DE-4C1B-F2A1-73B553FD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7F59-754C-81A7-18A6-6DADDFC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B74E3-F64F-1F74-B121-FA5A2D2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D41F4-8C98-58DA-1B30-6848B6A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74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455F-2D2C-2258-D973-81F4340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A4FF-312F-A655-E389-24532CA5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6639-8689-1BF2-C9DA-7C8E2545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53E4-ACDB-AC40-F36C-A44B6A24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B58F-C40C-92FE-7A16-D3CDF92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4E84-62C1-8898-712D-2FFE7F9D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ED48-C768-4C92-CFD9-46B6F7F6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0BAB8-B529-F739-1D4A-99829FAD0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19DB-EEE8-72BE-5689-C6CC0E1D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C87D-6C4B-99F4-60A3-F794B9D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D3798-52E8-1EBF-C4F7-DF99C9A9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13D85-9822-256E-4B0B-D2080E3E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1E2A6-D41B-4E90-7B6B-7F58DC6E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CC69D-4CAC-8944-B28B-DF630386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FA49-1D24-7B40-4AB9-F2D66ED8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4BB1-501B-4BD4-BA11-B56D07D79D68}" type="datetimeFigureOut">
              <a:rPr lang="en-IN" smtClean="0"/>
              <a:t>16-08-2025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07D8-B64E-8712-9BFA-BE38FE931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73F2-C28F-C14E-5BA4-8475696B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3D55-1E1F-42B3-9539-F98231BC29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77D0B-9242-14C6-D01B-F3D25075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0" y="113238"/>
            <a:ext cx="2432705" cy="1173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DEC7F-16CA-A0EA-D35F-C7E77AC08E8B}"/>
              </a:ext>
            </a:extLst>
          </p:cNvPr>
          <p:cNvSpPr txBox="1"/>
          <p:nvPr/>
        </p:nvSpPr>
        <p:spPr>
          <a:xfrm>
            <a:off x="665019" y="582823"/>
            <a:ext cx="10120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system for Personalized Interior Design and Augmented Reality Try-On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F4AB5-9689-D1E0-D8CD-F2E51C6DC5BE}"/>
              </a:ext>
            </a:extLst>
          </p:cNvPr>
          <p:cNvSpPr txBox="1"/>
          <p:nvPr/>
        </p:nvSpPr>
        <p:spPr>
          <a:xfrm>
            <a:off x="745435" y="3866322"/>
            <a:ext cx="4892878" cy="200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/>
          </a:p>
          <a:p>
            <a:r>
              <a:rPr lang="en-IN" sz="2000" b="1" dirty="0"/>
              <a:t>Presented By:-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Mohitha Bandi (22WUO0105037)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Pailla Bhavya (22WUO0105020)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Harshavardhan Reddy(2WUO0105023)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751C-3BDE-45E6-B7C9-1E4D90BCBF3E}"/>
              </a:ext>
            </a:extLst>
          </p:cNvPr>
          <p:cNvSpPr txBox="1"/>
          <p:nvPr/>
        </p:nvSpPr>
        <p:spPr>
          <a:xfrm>
            <a:off x="8286019" y="4234070"/>
            <a:ext cx="3160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Supervised by:- </a:t>
            </a:r>
          </a:p>
          <a:p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Dr. Bhargav Prajwal </a:t>
            </a:r>
            <a:r>
              <a:rPr lang="en-IN" dirty="0" err="1"/>
              <a:t>Pathri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/>
              <a:t>Assistant Professor, </a:t>
            </a:r>
          </a:p>
          <a:p>
            <a:r>
              <a:rPr lang="en-IN" sz="2000" dirty="0"/>
              <a:t>Woxsen University. </a:t>
            </a:r>
          </a:p>
        </p:txBody>
      </p:sp>
    </p:spTree>
    <p:extLst>
      <p:ext uri="{BB962C8B-B14F-4D97-AF65-F5344CB8AC3E}">
        <p14:creationId xmlns:p14="http://schemas.microsoft.com/office/powerpoint/2010/main" val="298248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F3CB-AD06-4DF0-08F3-E900B22F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08B61-7BB5-3D53-954E-EFAEA09D180C}"/>
              </a:ext>
            </a:extLst>
          </p:cNvPr>
          <p:cNvSpPr txBox="1"/>
          <p:nvPr/>
        </p:nvSpPr>
        <p:spPr>
          <a:xfrm>
            <a:off x="79513" y="228600"/>
            <a:ext cx="5202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Timeline / Work Plan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DD5CA-0145-58F7-78F8-599CA3CFA2B7}"/>
              </a:ext>
            </a:extLst>
          </p:cNvPr>
          <p:cNvSpPr txBox="1"/>
          <p:nvPr/>
        </p:nvSpPr>
        <p:spPr>
          <a:xfrm>
            <a:off x="666634" y="2305615"/>
            <a:ext cx="105971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84D96-18A6-F932-DDE8-A35689D0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D9A3E-722D-C56A-2430-414DBE42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3" t="32120" r="6676" b="3217"/>
          <a:stretch>
            <a:fillRect/>
          </a:stretch>
        </p:blipFill>
        <p:spPr>
          <a:xfrm>
            <a:off x="483985" y="1418796"/>
            <a:ext cx="11224030" cy="52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7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D4BFA-22D3-2E12-155F-E4124E5D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AE775-2A8A-17D0-7381-E16E17A3BBBD}"/>
              </a:ext>
            </a:extLst>
          </p:cNvPr>
          <p:cNvSpPr txBox="1"/>
          <p:nvPr/>
        </p:nvSpPr>
        <p:spPr>
          <a:xfrm>
            <a:off x="79513" y="228600"/>
            <a:ext cx="3991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Current Progress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A9F6-6F6A-F8DC-E7D4-B39AD22BCD13}"/>
              </a:ext>
            </a:extLst>
          </p:cNvPr>
          <p:cNvSpPr txBox="1"/>
          <p:nvPr/>
        </p:nvSpPr>
        <p:spPr>
          <a:xfrm>
            <a:off x="666634" y="2305615"/>
            <a:ext cx="105971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Dataset collected (3348 images across 9 classes).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Preprocessing, ETL pipeline, and annotation structure completed.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EDA performed (class distribution, image size analysis).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Room classification model (</a:t>
            </a:r>
            <a:r>
              <a:rPr lang="en-US" sz="2800" dirty="0" err="1"/>
              <a:t>ResNet</a:t>
            </a:r>
            <a:r>
              <a:rPr lang="en-US" sz="2800" dirty="0"/>
              <a:t>) trained.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dataset prepared.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detection training ongoing.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&amp; AR module yet to be implemented.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2206F-19CD-C72D-26F2-229D2432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0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59496-E82B-FEBA-23E0-36F238E6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CCFFB-5677-DF71-DFB0-1FF87CE39E06}"/>
              </a:ext>
            </a:extLst>
          </p:cNvPr>
          <p:cNvSpPr txBox="1"/>
          <p:nvPr/>
        </p:nvSpPr>
        <p:spPr>
          <a:xfrm>
            <a:off x="79513" y="228600"/>
            <a:ext cx="41793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Challenges Faced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90C9E-7A07-5A5F-F473-881A9A8F4135}"/>
              </a:ext>
            </a:extLst>
          </p:cNvPr>
          <p:cNvSpPr txBox="1"/>
          <p:nvPr/>
        </p:nvSpPr>
        <p:spPr>
          <a:xfrm>
            <a:off x="666634" y="2305615"/>
            <a:ext cx="105971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and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correct annotation format for YOLOv8.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clean ETL pipeline for large data.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with high accuracy required multiple iterations.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D873B-B50F-76F8-6514-817401B16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0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76C5-118D-E144-EB3A-96976D54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61F3D-9FA9-1D98-F2A9-3A250F74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24" y="218661"/>
            <a:ext cx="1756409" cy="8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949-ACFF-BF5D-101D-940521C5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126586"/>
            <a:ext cx="10515600" cy="12052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3CE81-5A6B-B1E6-3126-9F98D2DC0FA4}"/>
              </a:ext>
            </a:extLst>
          </p:cNvPr>
          <p:cNvSpPr txBox="1"/>
          <p:nvPr/>
        </p:nvSpPr>
        <p:spPr>
          <a:xfrm>
            <a:off x="331304" y="1664353"/>
            <a:ext cx="11753324" cy="542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design makes spaces look good and comfortable, but many people struggle to imagine furniture in their homes.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users struggle to visualize furniture in their rooms before purchasing. This leads to wrong choices and dissatisfaction.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built a smart system that makes interior design more accurate, interactive, and user-friendly, reducing mistakes and improving satisfaction.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bridges this gap by combining Computer Vision (CV) + Augmented Reality (AR) + Generative AI.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A3478-335E-6A38-6417-99EFD9BD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09" y="126586"/>
            <a:ext cx="2126387" cy="10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E9AD-382D-4A9F-3823-0BD9952DA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4473-35DD-F027-4A0B-287E1E0C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126586"/>
            <a:ext cx="10515600" cy="12052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330EA-5FC4-4774-AEA2-9FAB8B551A81}"/>
              </a:ext>
            </a:extLst>
          </p:cNvPr>
          <p:cNvSpPr txBox="1"/>
          <p:nvPr/>
        </p:nvSpPr>
        <p:spPr>
          <a:xfrm>
            <a:off x="169334" y="1947332"/>
            <a:ext cx="11915294" cy="382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struggle with choosing the right interior design, as they cannot clearly imagine how furniture will look or fit in their rooms.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personalized recommendation system that adapts designs based on actual room conditions.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do not have a proper “try-before-you-buy” feature to test how furniture will look in their real space.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1D902-BB1C-F458-F710-9AD8DD8E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09" y="126586"/>
            <a:ext cx="2126387" cy="10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50EFA-C1A9-E079-2DFD-F977EE1C44D9}"/>
              </a:ext>
            </a:extLst>
          </p:cNvPr>
          <p:cNvSpPr txBox="1"/>
          <p:nvPr/>
        </p:nvSpPr>
        <p:spPr>
          <a:xfrm>
            <a:off x="79513" y="228600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C9F7A-E543-FD0D-738E-3053ABC5D774}"/>
              </a:ext>
            </a:extLst>
          </p:cNvPr>
          <p:cNvSpPr txBox="1"/>
          <p:nvPr/>
        </p:nvSpPr>
        <p:spPr>
          <a:xfrm>
            <a:off x="611909" y="2327049"/>
            <a:ext cx="11420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that can understand and analyze room images by detecting furniture, layout, and other details using computer vision.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suggest personalized furniture and interior styles that suit the user’s preferences as well as the existing setup of the room.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visualize the redesigned room in real time through Augmented Reality (AR), helping them make better design choices.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3A379-65E2-394A-EAAF-6803D6E3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4" y="228601"/>
            <a:ext cx="2000262" cy="9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1C61C-6123-2319-D337-E9BDEB493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6A0CCA-D840-BA2D-F420-8678FD155A67}"/>
              </a:ext>
            </a:extLst>
          </p:cNvPr>
          <p:cNvSpPr txBox="1"/>
          <p:nvPr/>
        </p:nvSpPr>
        <p:spPr>
          <a:xfrm>
            <a:off x="79513" y="228600"/>
            <a:ext cx="427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35AD9-5E13-B9A4-A32B-3D32463F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4" y="228601"/>
            <a:ext cx="2000262" cy="9625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22AD8C-655D-3DC0-2034-53D8D22B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90589"/>
              </p:ext>
            </p:extLst>
          </p:nvPr>
        </p:nvGraphicFramePr>
        <p:xfrm>
          <a:off x="436418" y="1724890"/>
          <a:ext cx="11471565" cy="43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415">
                  <a:extLst>
                    <a:ext uri="{9D8B030D-6E8A-4147-A177-3AD203B41FA5}">
                      <a16:colId xmlns:a16="http://schemas.microsoft.com/office/drawing/2014/main" val="959696374"/>
                    </a:ext>
                  </a:extLst>
                </a:gridCol>
                <a:gridCol w="3792075">
                  <a:extLst>
                    <a:ext uri="{9D8B030D-6E8A-4147-A177-3AD203B41FA5}">
                      <a16:colId xmlns:a16="http://schemas.microsoft.com/office/drawing/2014/main" val="3878794971"/>
                    </a:ext>
                  </a:extLst>
                </a:gridCol>
                <a:gridCol w="3792075">
                  <a:extLst>
                    <a:ext uri="{9D8B030D-6E8A-4147-A177-3AD203B41FA5}">
                      <a16:colId xmlns:a16="http://schemas.microsoft.com/office/drawing/2014/main" val="4250999918"/>
                    </a:ext>
                  </a:extLst>
                </a:gridCol>
              </a:tblGrid>
              <a:tr h="6716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Paper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Used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in our 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21613"/>
                  </a:ext>
                </a:extLst>
              </a:tr>
              <a:tr h="68875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RoomNet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End-to-End Room Layout Estimation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SegNet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-based network to find room layout from a single image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use it to detect walls and corners from room photos.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39956"/>
                  </a:ext>
                </a:extLst>
              </a:tr>
              <a:tr h="98394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Flat2Layout: Flat Representation for Estimating Layout of General Room Types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Flat layout encoding with dynamic programming to get room shape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us work with different room shapes, not just simple ones.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99727"/>
                  </a:ext>
                </a:extLst>
              </a:tr>
              <a:tr h="98394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Transcending Dimensions using Generative AI: Real-Time 3D Model Generation in 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Generative AI and object detection to create 3D models from 2D images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use it to make 3D furniture models for AR visualization.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964090"/>
                  </a:ext>
                </a:extLst>
              </a:tr>
              <a:tr h="98394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Reality in Interior Design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+ 3D Furniture Models + Web XR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us place and view 3D furniture in their real rooms using AR that run directly in a web browser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2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7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1A53-55A2-069B-1BF6-67D5A013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87880-C442-6B5D-6BC1-B518780AEF30}"/>
              </a:ext>
            </a:extLst>
          </p:cNvPr>
          <p:cNvSpPr txBox="1"/>
          <p:nvPr/>
        </p:nvSpPr>
        <p:spPr>
          <a:xfrm>
            <a:off x="79513" y="228600"/>
            <a:ext cx="2143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Novelty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0E49D-00B8-3C94-6830-FE18C73493BB}"/>
              </a:ext>
            </a:extLst>
          </p:cNvPr>
          <p:cNvSpPr txBox="1"/>
          <p:nvPr/>
        </p:nvSpPr>
        <p:spPr>
          <a:xfrm>
            <a:off x="290946" y="1974273"/>
            <a:ext cx="1165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Our project is different because it goes beyond giving normal design suggestions.</a:t>
            </a:r>
          </a:p>
          <a:p>
            <a:pPr algn="just"/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The system can understand the room’s structure, furniture, and lighting and then recommend designs that match the user’s personal style.</a:t>
            </a:r>
          </a:p>
          <a:p>
            <a:pPr algn="just"/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We combine CV + AR + AI models in one pipeline, so users can not only see furniture but also interactively try, adjust, and visualize designs in their own room.</a:t>
            </a:r>
          </a:p>
          <a:p>
            <a:pPr algn="just"/>
            <a:endParaRPr lang="en-US" sz="2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/>
              <a:t>It introduces a “smart try-before-you-buy” feature, helping users avoid wrong choices and reducing furniture returns.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2B223-9444-1C7B-AE81-4C315FF7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2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1594B-9478-DC96-3231-B953413D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729D84-97AE-2DE4-2DF8-5EE63EA74487}"/>
              </a:ext>
            </a:extLst>
          </p:cNvPr>
          <p:cNvSpPr txBox="1"/>
          <p:nvPr/>
        </p:nvSpPr>
        <p:spPr>
          <a:xfrm>
            <a:off x="79513" y="228600"/>
            <a:ext cx="5607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Methodology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9584B-A972-0FF9-26A0-D9E5477E16EB}"/>
              </a:ext>
            </a:extLst>
          </p:cNvPr>
          <p:cNvSpPr txBox="1"/>
          <p:nvPr/>
        </p:nvSpPr>
        <p:spPr>
          <a:xfrm>
            <a:off x="363681" y="1714500"/>
            <a:ext cx="11585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Collect room images, preprocess (resize, augment, normalize), and build ETL pipeline with annotations.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Models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room classification and YOLOv8 for furniture detection.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Suggest styles, furniture, and optimized layouts.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Try-On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Allow users to virtually place furniture and see 3D/AR visualization using Web XR(Web Extended Reality-API).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Improvement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Collect user feedback and refine future recommendations.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B90B-0FCF-FB13-16F0-62C76906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A5D07-543A-F8DA-E3A5-E34AA1D3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7BBBF-FF56-5155-BF24-84622F37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998041"/>
            <a:ext cx="9559636" cy="5859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1C80E-C56E-4575-5841-1452B303DEF4}"/>
              </a:ext>
            </a:extLst>
          </p:cNvPr>
          <p:cNvSpPr txBox="1"/>
          <p:nvPr/>
        </p:nvSpPr>
        <p:spPr>
          <a:xfrm>
            <a:off x="79513" y="228600"/>
            <a:ext cx="2896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Flow</a:t>
            </a:r>
            <a:endParaRPr lang="en-IN" sz="4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1838A-5E28-7608-F11A-1FF57D85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4BFA-4145-D016-584D-EBAF5D18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76C07-C0C7-2F49-15C3-39F1BCE2FE09}"/>
              </a:ext>
            </a:extLst>
          </p:cNvPr>
          <p:cNvSpPr txBox="1"/>
          <p:nvPr/>
        </p:nvSpPr>
        <p:spPr>
          <a:xfrm>
            <a:off x="79513" y="228600"/>
            <a:ext cx="5440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Tools and Technologies</a:t>
            </a:r>
            <a:endParaRPr lang="en-I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3487F-9A6B-E75C-4B16-3CD2FB27710D}"/>
              </a:ext>
            </a:extLst>
          </p:cNvPr>
          <p:cNvSpPr txBox="1"/>
          <p:nvPr/>
        </p:nvSpPr>
        <p:spPr>
          <a:xfrm>
            <a:off x="666558" y="2178684"/>
            <a:ext cx="113690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&amp; ML 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Vision: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YOLOv8, OpenCV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Html, CSS, JS etc.,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Deployment: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Docker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Models: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generating and recommending new designs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SDKs/Tools -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XR(Web Extended Reality-API)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15C8-798B-9021-816D-905959FE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114" y="228600"/>
            <a:ext cx="1976328" cy="9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762</Words>
  <Application>Microsoft Office PowerPoint</Application>
  <PresentationFormat>Widescreen</PresentationFormat>
  <Paragraphs>95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Bhargav Prajwal Pathri</dc:creator>
  <cp:lastModifiedBy>Mohitha Bandi</cp:lastModifiedBy>
  <cp:revision>38</cp:revision>
  <dcterms:created xsi:type="dcterms:W3CDTF">2025-01-17T09:26:04Z</dcterms:created>
  <dcterms:modified xsi:type="dcterms:W3CDTF">2025-08-16T16:54:50Z</dcterms:modified>
</cp:coreProperties>
</file>