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54CE-412C-448F-AA2D-42DBE3DE8416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A31B-DCBB-4F43-ABAF-EBE2DC5086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80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A31B-DCBB-4F43-ABAF-EBE2DC50869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A31B-DCBB-4F43-ABAF-EBE2DC50869D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0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930-293F-C478-0F59-D80FB653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0AB0-8682-4CAA-3415-6A4DBA486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88F4-5C5B-86FE-E8DD-7C8C686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34AB-D596-55A2-1C4F-099C8D1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EF77-207F-311B-EF3A-E691EEF6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3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F3F-CB6F-1CD9-947F-7A7B50BD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7EAD-949C-EC38-F73E-7FD09C6C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3B49-9A25-8EC0-E045-93DCE73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B5B9-EF2B-DD37-1143-5243CBC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9C0-506F-76CA-0AF0-1B6D33D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1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A8ED-A59B-678A-4F67-67E19015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A3B3-647B-3D8B-8609-84C700A2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341-F9CE-80A0-A1D3-2CCAFDA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6E71-9F35-830B-F82C-34B931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FAAE-6F73-61C5-2C2C-255A2BA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6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891-D56E-1B1B-52C4-28B325A1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39D9-A8DF-591A-ABFB-BB0B2A46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040F-F04D-5616-072D-84ADD23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E7F0-E318-0248-91C5-2ECDA725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AF52-5641-88ED-BC25-AA87F66F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D0C-F731-26FC-56DE-B8035E0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02B6-F514-AB4D-9C00-FFCAB7CA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ADF0-97F2-3C37-9DF8-2F81B03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8FCC-AC68-A045-7052-40F17F92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1DC-D79C-9F34-DA90-359F814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7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730D-6473-5EDC-BFE9-F79D77E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8FA3-5B31-729B-FBA4-7EAE5E75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A9D9-AA3D-F162-085E-D62BDAFC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7FB2-BA38-7FDB-D3DE-03DFCFC1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AD9D-F44C-4D36-2493-90F6D63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061D-A189-472B-D507-4600A32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8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7A3C-E164-F655-BE00-36DF58F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9356-F8A2-A72A-11EF-00A12FF6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56F2-DF5D-0E36-623B-0F16A47A5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34A0-2764-3FDC-AAA8-0E1FDCF0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1FE3D-CCC0-8677-91AF-6211421B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FA07-C0AF-EF77-A903-46877E83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3595-FA41-D15B-C79A-7E51952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FBF08-E442-38CD-56F8-0EF7A53D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F3F6-3354-17F5-2B80-4A8D42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659B-C0FA-0039-5E49-43C6D42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2CC3-B0DA-6C60-E4CA-26798A0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B9BB6-33DE-4C1B-F2A1-73B553F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7F59-754C-81A7-18A6-6DADDFC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B74E3-F64F-1F74-B121-FA5A2D2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41F4-8C98-58DA-1B30-6848B6A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4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55F-2D2C-2258-D973-81F4340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A4FF-312F-A655-E389-24532CA5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6639-8689-1BF2-C9DA-7C8E2545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53E4-ACDB-AC40-F36C-A44B6A24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B58F-C40C-92FE-7A16-D3CDF92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4E84-62C1-8898-712D-2FFE7F9D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ED48-C768-4C92-CFD9-46B6F7F6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0BAB8-B529-F739-1D4A-99829FAD0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19DB-EEE8-72BE-5689-C6CC0E1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C87D-6C4B-99F4-60A3-F794B9D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D3798-52E8-1EBF-C4F7-DF99C9A9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13D85-9822-256E-4B0B-D2080E3E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E2A6-D41B-4E90-7B6B-7F58DC6E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CC69D-4CAC-8944-B28B-DF630386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FA49-1D24-7B40-4AB9-F2D66ED8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BB1-501B-4BD4-BA11-B56D07D79D68}" type="datetimeFigureOut">
              <a:rPr lang="en-IN" smtClean="0"/>
              <a:t>06-04-2025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07D8-B64E-8712-9BFA-BE38FE93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73F2-C28F-C14E-5BA4-8475696B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77D0B-9242-14C6-D01B-F3D25075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0" y="113238"/>
            <a:ext cx="2432705" cy="117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DEC7F-16CA-A0EA-D35F-C7E77AC08E8B}"/>
              </a:ext>
            </a:extLst>
          </p:cNvPr>
          <p:cNvSpPr txBox="1"/>
          <p:nvPr/>
        </p:nvSpPr>
        <p:spPr>
          <a:xfrm>
            <a:off x="665019" y="582823"/>
            <a:ext cx="9372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chat: Customizable Chatbot with API and LLM Integration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F4AB5-9689-D1E0-D8CD-F2E51C6DC5BE}"/>
              </a:ext>
            </a:extLst>
          </p:cNvPr>
          <p:cNvSpPr txBox="1"/>
          <p:nvPr/>
        </p:nvSpPr>
        <p:spPr>
          <a:xfrm>
            <a:off x="745435" y="3866322"/>
            <a:ext cx="5102679" cy="2743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/>
          </a:p>
          <a:p>
            <a:r>
              <a:rPr lang="en-IN" sz="2000" b="1" dirty="0"/>
              <a:t>Presented By:-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Mohitha Bandi (22WUO0105037)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Pailla Bhavya (22WUO0105020)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Harshavardhan Reddy(2WUO0105023)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Thumma Manojna Reddy(22WUO0104134)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751C-3BDE-45E6-B7C9-1E4D90BCBF3E}"/>
              </a:ext>
            </a:extLst>
          </p:cNvPr>
          <p:cNvSpPr txBox="1"/>
          <p:nvPr/>
        </p:nvSpPr>
        <p:spPr>
          <a:xfrm>
            <a:off x="8286019" y="4234070"/>
            <a:ext cx="2634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Supervised by:- </a:t>
            </a:r>
          </a:p>
          <a:p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Ram Murat Singh,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/>
              <a:t>Assistant Professor, </a:t>
            </a:r>
          </a:p>
          <a:p>
            <a:r>
              <a:rPr lang="en-IN" sz="2000" dirty="0"/>
              <a:t>Woxsen University. </a:t>
            </a:r>
          </a:p>
        </p:txBody>
      </p:sp>
    </p:spTree>
    <p:extLst>
      <p:ext uri="{BB962C8B-B14F-4D97-AF65-F5344CB8AC3E}">
        <p14:creationId xmlns:p14="http://schemas.microsoft.com/office/powerpoint/2010/main" val="298248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F3CB-AD06-4DF0-08F3-E900B22F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08B61-7BB5-3D53-954E-EFAEA09D180C}"/>
              </a:ext>
            </a:extLst>
          </p:cNvPr>
          <p:cNvSpPr txBox="1"/>
          <p:nvPr/>
        </p:nvSpPr>
        <p:spPr>
          <a:xfrm>
            <a:off x="79513" y="228600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5CA-0145-58F7-78F8-599CA3CFA2B7}"/>
              </a:ext>
            </a:extLst>
          </p:cNvPr>
          <p:cNvSpPr txBox="1"/>
          <p:nvPr/>
        </p:nvSpPr>
        <p:spPr>
          <a:xfrm>
            <a:off x="666634" y="2305615"/>
            <a:ext cx="105971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Chat provides a powerful and flexible solution for intelligent document interaction using LLMs and RAG. By combining real-time summarization, customizable Q&amp;A, and fine-tuned language models, our system demonstrates the practical potential of AI in enterprise, education, and research environments.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84D96-18A6-F932-DDE8-A35689D0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27508-1550-56CE-6FF0-70EEE3727FBD}"/>
              </a:ext>
            </a:extLst>
          </p:cNvPr>
          <p:cNvSpPr txBox="1"/>
          <p:nvPr/>
        </p:nvSpPr>
        <p:spPr>
          <a:xfrm>
            <a:off x="228600" y="218660"/>
            <a:ext cx="312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References:-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828E6-CBD1-9E16-19EC-95E4DBC2DDF2}"/>
              </a:ext>
            </a:extLst>
          </p:cNvPr>
          <p:cNvSpPr txBox="1"/>
          <p:nvPr/>
        </p:nvSpPr>
        <p:spPr>
          <a:xfrm>
            <a:off x="660400" y="1574800"/>
            <a:ext cx="10891520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S. Salim et al., "LLM based QA chatbot builder: A generative AI-based chatbot builder for question answering," SoftwareX, vol. 29, Article 102029, February 2025.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Johnson et al., "Unleashing LangChain, RAG, and Performance-Optimized LLM," ScienceDirect, 2024.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Lee et al., "A Complete Survey on LLM-based AI Chatbots," ResearchGate, 2024.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Chen et al., "An experimental hybrid customized AI and generative AI chatbot," Springer, 2024.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9822-2B19-FC1B-7E6C-00C42A96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010" y="218661"/>
            <a:ext cx="2115224" cy="10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0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76C5-118D-E144-EB3A-96976D54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61F3D-9FA9-1D98-F2A9-3A250F74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24" y="218661"/>
            <a:ext cx="1756409" cy="8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949-ACFF-BF5D-101D-940521C5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26586"/>
            <a:ext cx="10515600" cy="12052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3CE81-5A6B-B1E6-3126-9F98D2DC0FA4}"/>
              </a:ext>
            </a:extLst>
          </p:cNvPr>
          <p:cNvSpPr txBox="1"/>
          <p:nvPr/>
        </p:nvSpPr>
        <p:spPr>
          <a:xfrm>
            <a:off x="331304" y="899160"/>
            <a:ext cx="11753323" cy="491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ML advancements have enhanced chatbot interactions in various fields.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chatbots lack flexibility, seamless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uses LLMs for more natural and meaningful conversations.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creating a user-friendly chatbot with easy deployment.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integrate Retrieval-Augmented Generation (RAG) to provide accurate, context-aware responses.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A3478-335E-6A38-6417-99EFD9BD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09" y="126586"/>
            <a:ext cx="2126387" cy="10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50EFA-C1A9-E079-2DFD-F977EE1C44D9}"/>
              </a:ext>
            </a:extLst>
          </p:cNvPr>
          <p:cNvSpPr txBox="1"/>
          <p:nvPr/>
        </p:nvSpPr>
        <p:spPr>
          <a:xfrm>
            <a:off x="79513" y="228600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C9F7A-E543-FD0D-738E-3053ABC5D774}"/>
              </a:ext>
            </a:extLst>
          </p:cNvPr>
          <p:cNvSpPr txBox="1"/>
          <p:nvPr/>
        </p:nvSpPr>
        <p:spPr>
          <a:xfrm>
            <a:off x="611909" y="2327049"/>
            <a:ext cx="114207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develop a flexible chatbot that provides accurate responses by fine-tuning an LLM on a domain-specific dataset.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Ensuring accurate, efficient, and lightweight chatbot performance through fine-tuning, optimization, and LoRA integration.</a:t>
            </a:r>
          </a:p>
          <a:p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RAG to enable dynamic information retrieval from PDFs.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3A379-65E2-394A-EAAF-6803D6E3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1594B-9478-DC96-3231-B953413D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729D84-97AE-2DE4-2DF8-5EE63EA74487}"/>
              </a:ext>
            </a:extLst>
          </p:cNvPr>
          <p:cNvSpPr txBox="1"/>
          <p:nvPr/>
        </p:nvSpPr>
        <p:spPr>
          <a:xfrm>
            <a:off x="79513" y="228600"/>
            <a:ext cx="336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9584B-A972-0FF9-26A0-D9E5477E16EB}"/>
              </a:ext>
            </a:extLst>
          </p:cNvPr>
          <p:cNvSpPr txBox="1"/>
          <p:nvPr/>
        </p:nvSpPr>
        <p:spPr>
          <a:xfrm>
            <a:off x="363682" y="1714500"/>
            <a:ext cx="11161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Preparation: Load QA dataset and PDFs, then split the content into smaller, readable chunks.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Embedding &amp; Storage: Convert text chunks into vector form and store them in a Chroma database for fast retrieval.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 Fine-Tuning: Use TinyLlama and fine-tune it efficiently with your data using LoRA(Low-rank adaptation).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RAG Setup: Connect the fine-tuned model with ChromaDB to retrieve relevant chunks when a question is asked.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&amp; Monitoring: Track training performance and log progress after each epoch.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RAG Inference: Ask a question → fetch related content → get a smart answer from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B90B-0FCF-FB13-16F0-62C76906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D7AB-F378-3C13-BDFD-5B9EC4E8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C4F9B-F0F5-FA93-2439-B0F366159F08}"/>
              </a:ext>
            </a:extLst>
          </p:cNvPr>
          <p:cNvSpPr txBox="1"/>
          <p:nvPr/>
        </p:nvSpPr>
        <p:spPr>
          <a:xfrm>
            <a:off x="79513" y="228600"/>
            <a:ext cx="3114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Workflow:-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84CBA-5B3B-1AFB-D876-3BCD8F9D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D2ACEE-243C-0590-1CF3-3ECD8BD5D2E4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33E7342-21D2-DA48-C386-A23F5FB55C32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AED575-A7CC-7D6E-9DCF-7BB1FB06AA9D}"/>
              </a:ext>
            </a:extLst>
          </p:cNvPr>
          <p:cNvSpPr/>
          <p:nvPr/>
        </p:nvSpPr>
        <p:spPr>
          <a:xfrm>
            <a:off x="2391488" y="2263252"/>
            <a:ext cx="575831" cy="673614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0" y="134723"/>
                </a:moveTo>
                <a:lnTo>
                  <a:pt x="287916" y="134723"/>
                </a:lnTo>
                <a:lnTo>
                  <a:pt x="287916" y="0"/>
                </a:lnTo>
                <a:lnTo>
                  <a:pt x="575831" y="336807"/>
                </a:lnTo>
                <a:lnTo>
                  <a:pt x="287916" y="673614"/>
                </a:lnTo>
                <a:lnTo>
                  <a:pt x="287916" y="538891"/>
                </a:lnTo>
                <a:lnTo>
                  <a:pt x="0" y="538891"/>
                </a:lnTo>
                <a:lnTo>
                  <a:pt x="0" y="1347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34723" rIns="172749" bIns="134723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590BEB-5CC3-1B8E-C525-93D01A7DD36A}"/>
              </a:ext>
            </a:extLst>
          </p:cNvPr>
          <p:cNvSpPr/>
          <p:nvPr/>
        </p:nvSpPr>
        <p:spPr>
          <a:xfrm>
            <a:off x="3016438" y="2091379"/>
            <a:ext cx="2959444" cy="1459896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Load &amp; preprocess dataset +Chunking</a:t>
            </a:r>
          </a:p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 Split into train/val set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60F7A3-9A85-EFC3-B362-3BEDC28D3A46}"/>
              </a:ext>
            </a:extLst>
          </p:cNvPr>
          <p:cNvSpPr/>
          <p:nvPr/>
        </p:nvSpPr>
        <p:spPr>
          <a:xfrm>
            <a:off x="6096000" y="2403770"/>
            <a:ext cx="575831" cy="673614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0" y="134723"/>
                </a:moveTo>
                <a:lnTo>
                  <a:pt x="287916" y="134723"/>
                </a:lnTo>
                <a:lnTo>
                  <a:pt x="287916" y="0"/>
                </a:lnTo>
                <a:lnTo>
                  <a:pt x="575831" y="336807"/>
                </a:lnTo>
                <a:lnTo>
                  <a:pt x="287916" y="673614"/>
                </a:lnTo>
                <a:lnTo>
                  <a:pt x="287916" y="538891"/>
                </a:lnTo>
                <a:lnTo>
                  <a:pt x="0" y="538891"/>
                </a:lnTo>
                <a:lnTo>
                  <a:pt x="0" y="1347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34723" rIns="172749" bIns="134723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ABA0DF-AF16-C30E-E529-28FB8BCD8269}"/>
              </a:ext>
            </a:extLst>
          </p:cNvPr>
          <p:cNvSpPr/>
          <p:nvPr/>
        </p:nvSpPr>
        <p:spPr>
          <a:xfrm>
            <a:off x="6720495" y="2223635"/>
            <a:ext cx="2849127" cy="1850653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Fine-tune with data</a:t>
            </a:r>
          </a:p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(TinyLlama/TinyLlama-1.1B-Chat-v1.0 + RAG)</a:t>
            </a:r>
            <a:endParaRPr lang="en-IN" sz="15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03BEE0-F702-31DB-6FB0-5CB903FE2B80}"/>
              </a:ext>
            </a:extLst>
          </p:cNvPr>
          <p:cNvSpPr/>
          <p:nvPr/>
        </p:nvSpPr>
        <p:spPr>
          <a:xfrm>
            <a:off x="10879494" y="3891516"/>
            <a:ext cx="578498" cy="756106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460664" y="1"/>
                </a:moveTo>
                <a:lnTo>
                  <a:pt x="460664" y="336808"/>
                </a:lnTo>
                <a:lnTo>
                  <a:pt x="575831" y="336808"/>
                </a:lnTo>
                <a:lnTo>
                  <a:pt x="287916" y="673613"/>
                </a:lnTo>
                <a:lnTo>
                  <a:pt x="0" y="336808"/>
                </a:lnTo>
                <a:lnTo>
                  <a:pt x="115167" y="336808"/>
                </a:lnTo>
                <a:lnTo>
                  <a:pt x="115167" y="1"/>
                </a:lnTo>
                <a:lnTo>
                  <a:pt x="460664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34724" tIns="1" rIns="134723" bIns="172749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42685F-476C-5CD0-00E7-45DDD7466AD9}"/>
              </a:ext>
            </a:extLst>
          </p:cNvPr>
          <p:cNvSpPr/>
          <p:nvPr/>
        </p:nvSpPr>
        <p:spPr>
          <a:xfrm>
            <a:off x="10243327" y="2223636"/>
            <a:ext cx="1888141" cy="1269954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Apply 4-bit quant. </a:t>
            </a:r>
          </a:p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Use LoRA tuning </a:t>
            </a:r>
            <a:endParaRPr lang="en-US" sz="1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848F33-62BA-0CDF-2AFE-87EE375604FB}"/>
              </a:ext>
            </a:extLst>
          </p:cNvPr>
          <p:cNvSpPr/>
          <p:nvPr/>
        </p:nvSpPr>
        <p:spPr>
          <a:xfrm>
            <a:off x="5111375" y="5180201"/>
            <a:ext cx="1226537" cy="369333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575831" y="538891"/>
                </a:moveTo>
                <a:lnTo>
                  <a:pt x="287915" y="538891"/>
                </a:lnTo>
                <a:lnTo>
                  <a:pt x="287915" y="673614"/>
                </a:lnTo>
                <a:lnTo>
                  <a:pt x="0" y="336807"/>
                </a:lnTo>
                <a:lnTo>
                  <a:pt x="287915" y="0"/>
                </a:lnTo>
                <a:lnTo>
                  <a:pt x="287915" y="134723"/>
                </a:lnTo>
                <a:lnTo>
                  <a:pt x="575831" y="134723"/>
                </a:lnTo>
                <a:lnTo>
                  <a:pt x="575831" y="53889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2749" tIns="134723" rIns="1" bIns="134723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3CCA1C-AA0C-D1E4-A35D-BD689206E150}"/>
              </a:ext>
            </a:extLst>
          </p:cNvPr>
          <p:cNvSpPr/>
          <p:nvPr/>
        </p:nvSpPr>
        <p:spPr>
          <a:xfrm>
            <a:off x="2795994" y="4848463"/>
            <a:ext cx="2335517" cy="1218187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Save trained model</a:t>
            </a:r>
          </a:p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 Implement chatbot interface </a:t>
            </a:r>
            <a:endParaRPr lang="en-IN" sz="15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7F17AA-70EA-4388-D06B-19C257EB8C07}"/>
              </a:ext>
            </a:extLst>
          </p:cNvPr>
          <p:cNvSpPr/>
          <p:nvPr/>
        </p:nvSpPr>
        <p:spPr>
          <a:xfrm>
            <a:off x="321797" y="2091379"/>
            <a:ext cx="1950028" cy="1165751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Question and Answer Dataset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 + </a:t>
            </a:r>
          </a:p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PDFs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860D6-0EF3-C61C-3013-4D56EE2C467E}"/>
              </a:ext>
            </a:extLst>
          </p:cNvPr>
          <p:cNvSpPr txBox="1"/>
          <p:nvPr/>
        </p:nvSpPr>
        <p:spPr>
          <a:xfrm>
            <a:off x="117066" y="1594884"/>
            <a:ext cx="12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6EF3B-5494-5ECB-FB97-59C01BB7755E}"/>
              </a:ext>
            </a:extLst>
          </p:cNvPr>
          <p:cNvSpPr txBox="1"/>
          <p:nvPr/>
        </p:nvSpPr>
        <p:spPr>
          <a:xfrm>
            <a:off x="3603941" y="1594883"/>
            <a:ext cx="23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DATA PREPROCESSING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C8F32-21B7-C1A7-4C1D-96D390AF874C}"/>
              </a:ext>
            </a:extLst>
          </p:cNvPr>
          <p:cNvSpPr txBox="1"/>
          <p:nvPr/>
        </p:nvSpPr>
        <p:spPr>
          <a:xfrm>
            <a:off x="7015642" y="1577305"/>
            <a:ext cx="252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 Selection &amp; 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A2D04-1567-9F62-9BEE-DB9B2F15E755}"/>
              </a:ext>
            </a:extLst>
          </p:cNvPr>
          <p:cNvSpPr txBox="1"/>
          <p:nvPr/>
        </p:nvSpPr>
        <p:spPr>
          <a:xfrm>
            <a:off x="9938544" y="1605412"/>
            <a:ext cx="225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 OPTIMIZATION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D7AFA91-EB77-51EE-437C-4F2274B61ABD}"/>
              </a:ext>
            </a:extLst>
          </p:cNvPr>
          <p:cNvSpPr/>
          <p:nvPr/>
        </p:nvSpPr>
        <p:spPr>
          <a:xfrm>
            <a:off x="6443495" y="4777491"/>
            <a:ext cx="2849127" cy="1309817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Train the Model on data </a:t>
            </a:r>
          </a:p>
          <a:p>
            <a:pPr marL="285750" lvl="0" indent="-28575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Monitor performance </a:t>
            </a:r>
            <a:endParaRPr lang="en-IN" sz="15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FFBBA-FC38-5919-92E5-6EE66712E3AE}"/>
              </a:ext>
            </a:extLst>
          </p:cNvPr>
          <p:cNvSpPr txBox="1"/>
          <p:nvPr/>
        </p:nvSpPr>
        <p:spPr>
          <a:xfrm>
            <a:off x="5324093" y="4319231"/>
            <a:ext cx="491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TRAINING  &amp; EVALUATION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FAD09-F1C8-C560-DD01-2AAAE18EB2A8}"/>
              </a:ext>
            </a:extLst>
          </p:cNvPr>
          <p:cNvSpPr txBox="1"/>
          <p:nvPr/>
        </p:nvSpPr>
        <p:spPr>
          <a:xfrm>
            <a:off x="79513" y="4172701"/>
            <a:ext cx="461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DEPLOYMENT&amp; INTERFACE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242690-65F9-3B2E-2EDE-4BAEAFFC4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157" y="2305404"/>
            <a:ext cx="579170" cy="67671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18801-259C-177B-8D0E-FC0E30F45950}"/>
              </a:ext>
            </a:extLst>
          </p:cNvPr>
          <p:cNvSpPr/>
          <p:nvPr/>
        </p:nvSpPr>
        <p:spPr>
          <a:xfrm>
            <a:off x="10667879" y="4616187"/>
            <a:ext cx="1296104" cy="933558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 ChromaDB Vector Store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81BB7D-159E-ED80-5F33-94D519E94357}"/>
              </a:ext>
            </a:extLst>
          </p:cNvPr>
          <p:cNvSpPr/>
          <p:nvPr/>
        </p:nvSpPr>
        <p:spPr>
          <a:xfrm>
            <a:off x="10035251" y="6111527"/>
            <a:ext cx="2090167" cy="720700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/>
              <a:t>Vector Embedding via Sentence Transformer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2675DE-5548-4DFB-00E3-DEB7AAA620F2}"/>
              </a:ext>
            </a:extLst>
          </p:cNvPr>
          <p:cNvSpPr/>
          <p:nvPr/>
        </p:nvSpPr>
        <p:spPr>
          <a:xfrm>
            <a:off x="9268028" y="5038149"/>
            <a:ext cx="1296104" cy="454345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575831" y="538891"/>
                </a:moveTo>
                <a:lnTo>
                  <a:pt x="287915" y="538891"/>
                </a:lnTo>
                <a:lnTo>
                  <a:pt x="287915" y="673614"/>
                </a:lnTo>
                <a:lnTo>
                  <a:pt x="0" y="336807"/>
                </a:lnTo>
                <a:lnTo>
                  <a:pt x="287915" y="0"/>
                </a:lnTo>
                <a:lnTo>
                  <a:pt x="287915" y="134723"/>
                </a:lnTo>
                <a:lnTo>
                  <a:pt x="575831" y="134723"/>
                </a:lnTo>
                <a:lnTo>
                  <a:pt x="575831" y="53889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2749" tIns="134723" rIns="1" bIns="134723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3FB6554-0734-AEE3-6B60-67D3C7B2C07C}"/>
              </a:ext>
            </a:extLst>
          </p:cNvPr>
          <p:cNvSpPr/>
          <p:nvPr/>
        </p:nvSpPr>
        <p:spPr>
          <a:xfrm rot="16200000">
            <a:off x="11036963" y="5590387"/>
            <a:ext cx="526276" cy="467566"/>
          </a:xfrm>
          <a:custGeom>
            <a:avLst/>
            <a:gdLst>
              <a:gd name="connsiteX0" fmla="*/ 0 w 575831"/>
              <a:gd name="connsiteY0" fmla="*/ 134723 h 673614"/>
              <a:gd name="connsiteX1" fmla="*/ 287916 w 575831"/>
              <a:gd name="connsiteY1" fmla="*/ 134723 h 673614"/>
              <a:gd name="connsiteX2" fmla="*/ 287916 w 575831"/>
              <a:gd name="connsiteY2" fmla="*/ 0 h 673614"/>
              <a:gd name="connsiteX3" fmla="*/ 575831 w 575831"/>
              <a:gd name="connsiteY3" fmla="*/ 336807 h 673614"/>
              <a:gd name="connsiteX4" fmla="*/ 287916 w 575831"/>
              <a:gd name="connsiteY4" fmla="*/ 673614 h 673614"/>
              <a:gd name="connsiteX5" fmla="*/ 287916 w 575831"/>
              <a:gd name="connsiteY5" fmla="*/ 538891 h 673614"/>
              <a:gd name="connsiteX6" fmla="*/ 0 w 575831"/>
              <a:gd name="connsiteY6" fmla="*/ 538891 h 673614"/>
              <a:gd name="connsiteX7" fmla="*/ 0 w 575831"/>
              <a:gd name="connsiteY7" fmla="*/ 134723 h 67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831" h="673614">
                <a:moveTo>
                  <a:pt x="0" y="134723"/>
                </a:moveTo>
                <a:lnTo>
                  <a:pt x="287916" y="134723"/>
                </a:lnTo>
                <a:lnTo>
                  <a:pt x="287916" y="0"/>
                </a:lnTo>
                <a:lnTo>
                  <a:pt x="575831" y="336807"/>
                </a:lnTo>
                <a:lnTo>
                  <a:pt x="287916" y="673614"/>
                </a:lnTo>
                <a:lnTo>
                  <a:pt x="287916" y="538891"/>
                </a:lnTo>
                <a:lnTo>
                  <a:pt x="0" y="538891"/>
                </a:lnTo>
                <a:lnTo>
                  <a:pt x="0" y="13472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34723" rIns="172749" bIns="134723" numCol="1" spcCol="1270" anchor="ctr" anchorCtr="0">
            <a:noAutofit/>
          </a:bodyPr>
          <a:lstStyle/>
          <a:p>
            <a:pPr marL="0" lvl="0" indent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800" kern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7358E9C-B62E-3A2C-B064-510AD8CEC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162" y="5261976"/>
            <a:ext cx="1001832" cy="29905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1A56FA-127A-878C-897E-CD15A9F1298A}"/>
              </a:ext>
            </a:extLst>
          </p:cNvPr>
          <p:cNvSpPr/>
          <p:nvPr/>
        </p:nvSpPr>
        <p:spPr>
          <a:xfrm>
            <a:off x="104858" y="4859849"/>
            <a:ext cx="1796942" cy="1265289"/>
          </a:xfrm>
          <a:custGeom>
            <a:avLst/>
            <a:gdLst>
              <a:gd name="connsiteX0" fmla="*/ 0 w 2716187"/>
              <a:gd name="connsiteY0" fmla="*/ 162971 h 1629712"/>
              <a:gd name="connsiteX1" fmla="*/ 162971 w 2716187"/>
              <a:gd name="connsiteY1" fmla="*/ 0 h 1629712"/>
              <a:gd name="connsiteX2" fmla="*/ 2553216 w 2716187"/>
              <a:gd name="connsiteY2" fmla="*/ 0 h 1629712"/>
              <a:gd name="connsiteX3" fmla="*/ 2716187 w 2716187"/>
              <a:gd name="connsiteY3" fmla="*/ 162971 h 1629712"/>
              <a:gd name="connsiteX4" fmla="*/ 2716187 w 2716187"/>
              <a:gd name="connsiteY4" fmla="*/ 1466741 h 1629712"/>
              <a:gd name="connsiteX5" fmla="*/ 2553216 w 2716187"/>
              <a:gd name="connsiteY5" fmla="*/ 1629712 h 1629712"/>
              <a:gd name="connsiteX6" fmla="*/ 162971 w 2716187"/>
              <a:gd name="connsiteY6" fmla="*/ 1629712 h 1629712"/>
              <a:gd name="connsiteX7" fmla="*/ 0 w 2716187"/>
              <a:gd name="connsiteY7" fmla="*/ 1466741 h 1629712"/>
              <a:gd name="connsiteX8" fmla="*/ 0 w 2716187"/>
              <a:gd name="connsiteY8" fmla="*/ 162971 h 16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187" h="1629712">
                <a:moveTo>
                  <a:pt x="0" y="162971"/>
                </a:moveTo>
                <a:cubicBezTo>
                  <a:pt x="0" y="72965"/>
                  <a:pt x="72965" y="0"/>
                  <a:pt x="162971" y="0"/>
                </a:cubicBezTo>
                <a:lnTo>
                  <a:pt x="2553216" y="0"/>
                </a:lnTo>
                <a:cubicBezTo>
                  <a:pt x="2643222" y="0"/>
                  <a:pt x="2716187" y="72965"/>
                  <a:pt x="2716187" y="162971"/>
                </a:cubicBezTo>
                <a:lnTo>
                  <a:pt x="2716187" y="1466741"/>
                </a:lnTo>
                <a:cubicBezTo>
                  <a:pt x="2716187" y="1556747"/>
                  <a:pt x="2643222" y="1629712"/>
                  <a:pt x="2553216" y="1629712"/>
                </a:cubicBezTo>
                <a:lnTo>
                  <a:pt x="162971" y="1629712"/>
                </a:lnTo>
                <a:cubicBezTo>
                  <a:pt x="72965" y="1629712"/>
                  <a:pt x="0" y="1556747"/>
                  <a:pt x="0" y="1466741"/>
                </a:cubicBezTo>
                <a:lnTo>
                  <a:pt x="0" y="16297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38233" tIns="238233" rIns="238233" bIns="238233" numCol="1" spcCol="1270" anchor="ctr" anchorCtr="0">
            <a:noAutofit/>
          </a:bodyPr>
          <a:lstStyle/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Deep Chat</a:t>
            </a:r>
          </a:p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Query + R</a:t>
            </a:r>
            <a:r>
              <a:rPr lang="en-US" sz="1400" dirty="0"/>
              <a:t>elevant Answer</a:t>
            </a:r>
            <a:endParaRPr lang="en-US" sz="1400" kern="1200" dirty="0"/>
          </a:p>
          <a:p>
            <a:pPr lvl="0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9852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C580-9160-59E8-9BD0-784E49539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6A51F-81A6-FDE6-DE7F-FA95503C64C7}"/>
              </a:ext>
            </a:extLst>
          </p:cNvPr>
          <p:cNvSpPr txBox="1"/>
          <p:nvPr/>
        </p:nvSpPr>
        <p:spPr>
          <a:xfrm>
            <a:off x="79513" y="228600"/>
            <a:ext cx="8127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from the Feedback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6CA9A-3790-5C55-B645-19CE6D96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C91500-76DF-A99B-AABD-FDB9F8678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848528" cy="341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C9369-094E-027B-F65D-05654EE37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1" y="3429000"/>
            <a:ext cx="6095999" cy="3416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D17DD-8121-BF81-AED4-AB2B40C78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5" y="998041"/>
            <a:ext cx="1390844" cy="1260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1353A-4B58-3D39-6589-E9C70422C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62" y="2230497"/>
            <a:ext cx="1380437" cy="1095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15C74-2861-F881-DF9B-04CA9A83F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241" y="1024409"/>
            <a:ext cx="5754866" cy="23782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D47160-AD4E-8BD8-5B87-6CA4A58A5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3409" y="1261461"/>
            <a:ext cx="4441729" cy="2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AE6ED-E6EA-6564-6532-2B4201C3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C69F5E-77B8-F16E-2C23-078307D43ABF}"/>
              </a:ext>
            </a:extLst>
          </p:cNvPr>
          <p:cNvSpPr txBox="1"/>
          <p:nvPr/>
        </p:nvSpPr>
        <p:spPr>
          <a:xfrm>
            <a:off x="79513" y="228600"/>
            <a:ext cx="8127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from the Feedback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561DA-87F8-0E59-081C-9E347753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823729-6DEC-3095-FEE1-FA1F10522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" y="1097250"/>
            <a:ext cx="4242466" cy="570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1ABC8-3ED4-1161-2A6D-7D1A5B53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55" y="1115006"/>
            <a:ext cx="3796145" cy="5691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03E42-49A2-92AB-8B11-0CD7B1871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78" y="1115006"/>
            <a:ext cx="4073877" cy="5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D9D1-392E-8B71-71FE-8016FAAF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76CBC-41C7-F068-AEFF-9AC4038D74D0}"/>
              </a:ext>
            </a:extLst>
          </p:cNvPr>
          <p:cNvSpPr txBox="1"/>
          <p:nvPr/>
        </p:nvSpPr>
        <p:spPr>
          <a:xfrm>
            <a:off x="79513" y="228600"/>
            <a:ext cx="3027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B04FD-1C6C-FC39-0FEE-F366793652EC}"/>
              </a:ext>
            </a:extLst>
          </p:cNvPr>
          <p:cNvSpPr txBox="1"/>
          <p:nvPr/>
        </p:nvSpPr>
        <p:spPr>
          <a:xfrm>
            <a:off x="737755" y="2192483"/>
            <a:ext cx="10525990" cy="346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Image Summarization: Develop a feature to convert visual content into textual summaries.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Enable querying over tables, images, and mixed media documents.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Provide data visualizations from tables in documents.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Support multi-modal input (images, tables)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On-Device Deployment – Enable browser-based and mobile-friendly.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6348B-B678-2DEB-B63A-A75B4C07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4BFA-4145-D016-584D-EBAF5D18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76C07-C0C7-2F49-15C3-39F1BCE2FE09}"/>
              </a:ext>
            </a:extLst>
          </p:cNvPr>
          <p:cNvSpPr txBox="1"/>
          <p:nvPr/>
        </p:nvSpPr>
        <p:spPr>
          <a:xfrm>
            <a:off x="79513" y="228600"/>
            <a:ext cx="5572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Software Requirements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3487F-9A6B-E75C-4B16-3CD2FB27710D}"/>
              </a:ext>
            </a:extLst>
          </p:cNvPr>
          <p:cNvSpPr txBox="1"/>
          <p:nvPr/>
        </p:nvSpPr>
        <p:spPr>
          <a:xfrm>
            <a:off x="548640" y="1179617"/>
            <a:ext cx="113690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Programming Language: </a:t>
            </a:r>
            <a:r>
              <a:rPr lang="en-IN" sz="2400" dirty="0"/>
              <a:t>Python</a:t>
            </a:r>
          </a:p>
          <a:p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Libraries:</a:t>
            </a:r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Transformers – Load and fine-tune TinyLlama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SentenceTransformers – Generate document embeddings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LangChain – Build the RAG pipeline (split, embed, retrieve, query)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Pandas – Read and preprocess the CSV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ChromaDB – Vector store for fast semantic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PyPDF – Extract text from PDFs</a:t>
            </a:r>
          </a:p>
          <a:p>
            <a:pPr lvl="1"/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Tools:</a:t>
            </a:r>
            <a:endParaRPr lang="en-I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Streamlit – Build the chatbot UI (with built-in CSS support)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Ollama – Run local LLMs in your environment</a:t>
            </a:r>
          </a:p>
          <a:p>
            <a:pPr lvl="1"/>
            <a:endParaRPr lang="en-I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Operating System: </a:t>
            </a:r>
            <a:r>
              <a:rPr lang="en-IN" sz="2400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15C8-798B-9021-816D-905959FE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651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Times New Roman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Bhargav Prajwal Pathri</dc:creator>
  <cp:lastModifiedBy>Hemanth Bandi</cp:lastModifiedBy>
  <cp:revision>32</cp:revision>
  <dcterms:created xsi:type="dcterms:W3CDTF">2025-01-17T09:26:04Z</dcterms:created>
  <dcterms:modified xsi:type="dcterms:W3CDTF">2025-04-07T05:04:13Z</dcterms:modified>
</cp:coreProperties>
</file>