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07" r:id="rId7"/>
    <p:sldId id="281" r:id="rId8"/>
    <p:sldId id="282" r:id="rId9"/>
    <p:sldId id="314" r:id="rId10"/>
    <p:sldId id="315" r:id="rId11"/>
    <p:sldId id="321"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73" d="100"/>
          <a:sy n="73" d="100"/>
        </p:scale>
        <p:origin x="1070" y="10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556164" y="0"/>
            <a:ext cx="7180118" cy="4641448"/>
          </a:xfrm>
        </p:spPr>
        <p:txBody>
          <a:bodyPr anchor="ctr"/>
          <a:lstStyle/>
          <a:p>
            <a:r>
              <a:rPr lang="en-US" dirty="0">
                <a:latin typeface="Times New Roman" panose="02020603050405020304" pitchFamily="18" charset="0"/>
                <a:cs typeface="Times New Roman" panose="02020603050405020304" pitchFamily="18" charset="0"/>
              </a:rPr>
              <a:t>Fake News Detection:- Machine Learning Classification for Identifying Misinformation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Choosing a right algorithm</a:t>
            </a:r>
          </a:p>
        </p:txBody>
      </p:sp>
      <p:sp>
        <p:nvSpPr>
          <p:cNvPr id="3" name="TextBox 2">
            <a:extLst>
              <a:ext uri="{FF2B5EF4-FFF2-40B4-BE49-F238E27FC236}">
                <a16:creationId xmlns:a16="http://schemas.microsoft.com/office/drawing/2014/main" id="{CF5BCDF7-9392-B2F2-890D-FB2BB8C8F310}"/>
              </a:ext>
            </a:extLst>
          </p:cNvPr>
          <p:cNvSpPr txBox="1"/>
          <p:nvPr/>
        </p:nvSpPr>
        <p:spPr>
          <a:xfrm>
            <a:off x="7793183" y="5094054"/>
            <a:ext cx="4540827" cy="1477328"/>
          </a:xfrm>
          <a:prstGeom prst="rect">
            <a:avLst/>
          </a:prstGeom>
          <a:noFill/>
        </p:spPr>
        <p:txBody>
          <a:bodyPr wrap="square" rtlCol="0">
            <a:spAutoFit/>
          </a:bodyPr>
          <a:lstStyle/>
          <a:p>
            <a:r>
              <a:rPr lang="en-US" sz="2400" b="1" u="sng" dirty="0">
                <a:solidFill>
                  <a:schemeClr val="accent4">
                    <a:lumMod val="60000"/>
                    <a:lumOff val="40000"/>
                  </a:schemeClr>
                </a:solidFill>
              </a:rPr>
              <a:t>PRESENTAION BY:-</a:t>
            </a:r>
          </a:p>
          <a:p>
            <a:r>
              <a:rPr lang="en-US" sz="2400" b="1" dirty="0">
                <a:solidFill>
                  <a:schemeClr val="accent4">
                    <a:lumMod val="60000"/>
                    <a:lumOff val="40000"/>
                  </a:schemeClr>
                </a:solidFill>
              </a:rPr>
              <a:t>BANDI MOHITHA</a:t>
            </a:r>
          </a:p>
          <a:p>
            <a:r>
              <a:rPr lang="en-US" sz="2400" b="1" dirty="0">
                <a:solidFill>
                  <a:schemeClr val="accent4">
                    <a:lumMod val="60000"/>
                    <a:lumOff val="40000"/>
                  </a:schemeClr>
                </a:solidFill>
              </a:rPr>
              <a:t>22WU0105037.</a:t>
            </a:r>
          </a:p>
          <a:p>
            <a:endParaRPr lang="en-IN" dirty="0">
              <a:solidFill>
                <a:schemeClr val="accent4">
                  <a:lumMod val="60000"/>
                  <a:lumOff val="40000"/>
                </a:schemeClr>
              </a:solidFill>
            </a:endParaRP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Overview of the Project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The Fake News Detection project utilizes machine learning algorithms such as Logistic Regression and Gradient Boost Classifier to combat misinformation in digital content.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361709" y="1061623"/>
            <a:ext cx="6064318" cy="2045259"/>
          </a:xfrm>
        </p:spPr>
        <p:txBody>
          <a:bodyPr/>
          <a:lstStyle/>
          <a:p>
            <a:r>
              <a:rPr lang="en-US" sz="2800" dirty="0"/>
              <a:t>Objective of the Presentation:-</a:t>
            </a:r>
            <a:br>
              <a:rPr lang="en-US" sz="2800" dirty="0"/>
            </a:br>
            <a:endParaRPr lang="en-US" sz="2800" b="0" dirty="0"/>
          </a:p>
        </p:txBody>
      </p:sp>
      <p:sp>
        <p:nvSpPr>
          <p:cNvPr id="4" name="Picture Placeholder 3">
            <a:extLst>
              <a:ext uri="{FF2B5EF4-FFF2-40B4-BE49-F238E27FC236}">
                <a16:creationId xmlns:a16="http://schemas.microsoft.com/office/drawing/2014/main" id="{E3A763FA-B18D-72F0-8C49-2042E4683566}"/>
              </a:ext>
            </a:extLst>
          </p:cNvPr>
          <p:cNvSpPr>
            <a:spLocks noGrp="1"/>
          </p:cNvSpPr>
          <p:nvPr>
            <p:ph type="pic" sz="quarter" idx="11"/>
          </p:nvPr>
        </p:nvSpPr>
        <p:spPr/>
      </p:sp>
      <p:pic>
        <p:nvPicPr>
          <p:cNvPr id="9" name="Picture 8">
            <a:extLst>
              <a:ext uri="{FF2B5EF4-FFF2-40B4-BE49-F238E27FC236}">
                <a16:creationId xmlns:a16="http://schemas.microsoft.com/office/drawing/2014/main" id="{235C7FEF-D339-F855-1E3E-435CBCDC9D2F}"/>
              </a:ext>
            </a:extLst>
          </p:cNvPr>
          <p:cNvPicPr>
            <a:picLocks noChangeAspect="1"/>
          </p:cNvPicPr>
          <p:nvPr/>
        </p:nvPicPr>
        <p:blipFill>
          <a:blip r:embed="rId3"/>
          <a:stretch>
            <a:fillRect/>
          </a:stretch>
        </p:blipFill>
        <p:spPr>
          <a:xfrm>
            <a:off x="443345" y="-1"/>
            <a:ext cx="4461164" cy="6359525"/>
          </a:xfrm>
          <a:prstGeom prst="rect">
            <a:avLst/>
          </a:prstGeom>
        </p:spPr>
      </p:pic>
      <p:sp>
        <p:nvSpPr>
          <p:cNvPr id="10" name="TextBox 9">
            <a:extLst>
              <a:ext uri="{FF2B5EF4-FFF2-40B4-BE49-F238E27FC236}">
                <a16:creationId xmlns:a16="http://schemas.microsoft.com/office/drawing/2014/main" id="{A3118F09-0915-E1CF-BFD1-765F8C838E5D}"/>
              </a:ext>
            </a:extLst>
          </p:cNvPr>
          <p:cNvSpPr txBox="1"/>
          <p:nvPr/>
        </p:nvSpPr>
        <p:spPr>
          <a:xfrm>
            <a:off x="5361710" y="3429000"/>
            <a:ext cx="5548746"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presentation aims to highlight the use of the machine learning algorithm such as  Logistic Regression and Gradient Boost Classifier in identifying and combating disinformation through machine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399" y="192505"/>
            <a:ext cx="10908633" cy="1427748"/>
          </a:xfrm>
        </p:spPr>
        <p:txBody>
          <a:bodyPr/>
          <a:lstStyle/>
          <a:p>
            <a:r>
              <a:rPr lang="en-US" dirty="0"/>
              <a:t>Machine Learning Algorithms:-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812758"/>
            <a:ext cx="10732168" cy="5045242"/>
          </a:xfrm>
        </p:spPr>
        <p:txBody>
          <a:bodyPr>
            <a:normAutofit lnSpcReduction="10000"/>
          </a:bodyPr>
          <a:lstStyle/>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Logistic Regression </a:t>
            </a:r>
            <a:r>
              <a:rPr lang="en-US" dirty="0">
                <a:latin typeface="Times New Roman" panose="02020603050405020304" pitchFamily="18" charset="0"/>
                <a:cs typeface="Times New Roman" panose="02020603050405020304" pitchFamily="18" charset="0"/>
              </a:rPr>
              <a:t>- is a statistical method for analyzing a dataset in which there are one or more independent variables that determine an outcome. It is ideal for binary classification tasks in Fake News Detection.</a:t>
            </a:r>
          </a:p>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Decision Tree Classification - </a:t>
            </a:r>
            <a:r>
              <a:rPr lang="en-US" dirty="0">
                <a:latin typeface="Times New Roman" panose="02020603050405020304" pitchFamily="18" charset="0"/>
                <a:cs typeface="Times New Roman" panose="02020603050405020304" pitchFamily="18" charset="0"/>
              </a:rPr>
              <a:t>is a popular algorithm used in machine learning for classification and regression tasks. It creates a flowchart-like tree structure where each internal node represents a feature, each branch represents a decision, and each leaf node represents an outcome.</a:t>
            </a:r>
          </a:p>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Gradient Boost Classifier-</a:t>
            </a:r>
            <a:r>
              <a:rPr lang="en-US" dirty="0">
                <a:latin typeface="Times New Roman" panose="02020603050405020304" pitchFamily="18" charset="0"/>
                <a:cs typeface="Times New Roman" panose="02020603050405020304" pitchFamily="18" charset="0"/>
              </a:rPr>
              <a:t>is an ensemble learning method that combines the predictions of several base estimators in a way that reduces the error in the model. It focuses on minimizing errors and enhancing the overall prediction accuracy in Fake News Detection tasks.</a:t>
            </a:r>
          </a:p>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Random Forest Classifier - </a:t>
            </a:r>
            <a:r>
              <a:rPr lang="en-US" dirty="0">
                <a:latin typeface="Times New Roman" panose="02020603050405020304" pitchFamily="18" charset="0"/>
                <a:cs typeface="Times New Roman" panose="02020603050405020304" pitchFamily="18" charset="0"/>
              </a:rPr>
              <a:t>is a versatile algorithm that generates multiple decision trees during training and outputs the mode of the classes. It is effective in handling large data sets with higher dimensions and is known for its robustness and accuracy in classification tasks.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05779" y="2919846"/>
            <a:ext cx="9509760" cy="1319646"/>
          </a:xfrm>
        </p:spPr>
        <p:txBody>
          <a:bodyPr/>
          <a:lstStyle/>
          <a:p>
            <a:br>
              <a:rPr lang="en-US" dirty="0">
                <a:latin typeface="+mn-lt"/>
              </a:rPr>
            </a:br>
            <a:r>
              <a:rPr lang="en-US" dirty="0">
                <a:latin typeface="+mn-lt"/>
              </a:rPr>
              <a:t>Enhancing Detection Accuracy:-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4636168"/>
            <a:ext cx="7965460" cy="2422357"/>
          </a:xfrm>
        </p:spPr>
        <p:txBody>
          <a:bodyPr/>
          <a:lstStyle/>
          <a:p>
            <a:pPr marL="0" indent="0">
              <a:buNone/>
            </a:pPr>
            <a:r>
              <a:rPr lang="en-US" dirty="0"/>
              <a:t>By leveraging a combination of Logistic Regression, Decision Tree Classification, Gradient Boost Classifier, and Random Forest Classifier, the accuracy and efficiency of Fake News Detection models can be significantly enhanced. These algorithms work synergistically to improve the identification of misinformation and enhance the reliability of the classification process.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4" name="TextBox 3">
            <a:extLst>
              <a:ext uri="{FF2B5EF4-FFF2-40B4-BE49-F238E27FC236}">
                <a16:creationId xmlns:a16="http://schemas.microsoft.com/office/drawing/2014/main" id="{95F62D3D-79AA-0FEB-EC99-665DBECDD50D}"/>
              </a:ext>
            </a:extLst>
          </p:cNvPr>
          <p:cNvSpPr txBox="1"/>
          <p:nvPr/>
        </p:nvSpPr>
        <p:spPr>
          <a:xfrm>
            <a:off x="3119718" y="457199"/>
            <a:ext cx="9072282" cy="1815882"/>
          </a:xfrm>
          <a:prstGeom prst="rect">
            <a:avLst/>
          </a:prstGeom>
          <a:noFill/>
        </p:spPr>
        <p:txBody>
          <a:bodyPr wrap="square" rtlCol="0">
            <a:spAutoFit/>
          </a:bodyPr>
          <a:lstStyle/>
          <a:p>
            <a:r>
              <a:rPr lang="en-US" sz="4000" b="1" dirty="0">
                <a:solidFill>
                  <a:schemeClr val="accent6"/>
                </a:solidFill>
              </a:rPr>
              <a:t>COMPARISION OF ALGORITHMS:-</a:t>
            </a:r>
            <a:endParaRPr lang="en-IN" sz="2000" b="1" dirty="0">
              <a:solidFill>
                <a:schemeClr val="accent6"/>
              </a:solidFill>
            </a:endParaRPr>
          </a:p>
          <a:p>
            <a:r>
              <a:rPr lang="en-US" dirty="0">
                <a:solidFill>
                  <a:schemeClr val="accent6"/>
                </a:solidFill>
              </a:rPr>
              <a:t>In comparing these machine learning algorithms, it is crucial to evaluate their strengths and weaknesses in identifying misinformation. Each algorithm offers unique advantages in classification tasks, contributing to the overall success of Fake News Detection projects.</a:t>
            </a:r>
            <a:endParaRPr lang="en-IN" dirty="0">
              <a:solidFill>
                <a:schemeClr val="accent6"/>
              </a:solidFill>
            </a:endParaRPr>
          </a:p>
          <a:p>
            <a:endParaRPr lang="en-IN" dirty="0"/>
          </a:p>
        </p:txBody>
      </p:sp>
      <p:pic>
        <p:nvPicPr>
          <p:cNvPr id="5" name="Picture 4">
            <a:extLst>
              <a:ext uri="{FF2B5EF4-FFF2-40B4-BE49-F238E27FC236}">
                <a16:creationId xmlns:a16="http://schemas.microsoft.com/office/drawing/2014/main" id="{7E21F2F3-0887-7CDF-7310-A6E3929ED412}"/>
              </a:ext>
            </a:extLst>
          </p:cNvPr>
          <p:cNvPicPr>
            <a:picLocks noChangeAspect="1"/>
          </p:cNvPicPr>
          <p:nvPr/>
        </p:nvPicPr>
        <p:blipFill>
          <a:blip r:embed="rId3"/>
          <a:stretch>
            <a:fillRect/>
          </a:stretch>
        </p:blipFill>
        <p:spPr>
          <a:xfrm>
            <a:off x="-39629" y="0"/>
            <a:ext cx="2595793" cy="3764379"/>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457200"/>
            <a:ext cx="7043617" cy="2327564"/>
          </a:xfrm>
        </p:spPr>
        <p:txBody>
          <a:bodyPr/>
          <a:lstStyle/>
          <a:p>
            <a:r>
              <a:rPr lang="en-US" dirty="0"/>
              <a:t>Importance of Chosen Algorithms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Logistic Regression is suitable for binary classification tasks like identifying fake news, while Gradient Boost Classifier excels in boosting the accuracy of models by focusing on errors during training, making them ideal choices for the Fake News Detection project.</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05191" y="-509234"/>
            <a:ext cx="8305672" cy="1849662"/>
          </a:xfrm>
        </p:spPr>
        <p:txBody>
          <a:bodyPr/>
          <a:lstStyle/>
          <a:p>
            <a:r>
              <a:rPr lang="en-US" dirty="0">
                <a:latin typeface="+mn-lt"/>
              </a:rPr>
              <a:t>Step-by-Step Process in Fake News Detection:-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0" y="1413165"/>
            <a:ext cx="4197519" cy="3273136"/>
          </a:xfrm>
        </p:spPr>
        <p:txBody>
          <a:bodyPr>
            <a:normAutofit/>
          </a:bodyPr>
          <a:lstStyle/>
          <a:p>
            <a:pPr marL="342900" indent="-342900" algn="just">
              <a:buFont typeface="+mj-lt"/>
              <a:buAutoNum type="arabicPeriod"/>
            </a:pPr>
            <a:r>
              <a:rPr lang="en-US" b="1" dirty="0"/>
              <a:t>Data Collection:- </a:t>
            </a:r>
            <a:r>
              <a:rPr lang="en-US" dirty="0"/>
              <a:t>Gathering a diverse dataset of news articles to train the algorithms for accurate classification.</a:t>
            </a:r>
          </a:p>
          <a:p>
            <a:pPr algn="just"/>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197519" y="1340428"/>
            <a:ext cx="3719699" cy="5070763"/>
          </a:xfrm>
        </p:spPr>
        <p:txBody>
          <a:bodyPr>
            <a:normAutofit/>
          </a:bodyPr>
          <a:lstStyle/>
          <a:p>
            <a:r>
              <a:rPr lang="en-US" b="1" dirty="0"/>
              <a:t>3.  Integration of Machine Learning Algorithms:-</a:t>
            </a:r>
            <a:r>
              <a:rPr lang="en-US" dirty="0"/>
              <a:t>Incorporating Logistic Regression, Gradient Boost Classifier, and  other ML models into a cohesive system for effective fake news detection.</a:t>
            </a:r>
          </a:p>
          <a:p>
            <a:r>
              <a:rPr lang="en-US" b="1" dirty="0"/>
              <a:t>4. Model Training:- </a:t>
            </a:r>
            <a:r>
              <a:rPr lang="en-US" dirty="0"/>
              <a:t>Training the machine learning models, such as Logistic Regression and Gradient Boost Classifier, on the prepared dataset to detect fake news effectively.</a:t>
            </a:r>
          </a:p>
          <a:p>
            <a:r>
              <a:rPr lang="en-US" b="1" dirty="0"/>
              <a:t>5.Testing and Evaluation:- </a:t>
            </a:r>
            <a:r>
              <a:rPr lang="en-US" dirty="0"/>
              <a:t>Evaluating the performance of the trained models through testing on unseen data and assessing accuracy and reliability.</a:t>
            </a:r>
          </a:p>
          <a:p>
            <a:endParaRPr lang="en-US" dirty="0"/>
          </a:p>
          <a:p>
            <a:endParaRPr lang="en-US" dirty="0"/>
          </a:p>
        </p:txBody>
      </p:sp>
      <p:pic>
        <p:nvPicPr>
          <p:cNvPr id="5" name="Picture 4">
            <a:extLst>
              <a:ext uri="{FF2B5EF4-FFF2-40B4-BE49-F238E27FC236}">
                <a16:creationId xmlns:a16="http://schemas.microsoft.com/office/drawing/2014/main" id="{98F4072A-CEB0-B357-39AD-80F9512B8595}"/>
              </a:ext>
            </a:extLst>
          </p:cNvPr>
          <p:cNvPicPr>
            <a:picLocks noChangeAspect="1"/>
          </p:cNvPicPr>
          <p:nvPr/>
        </p:nvPicPr>
        <p:blipFill>
          <a:blip r:embed="rId3"/>
          <a:stretch>
            <a:fillRect/>
          </a:stretch>
        </p:blipFill>
        <p:spPr>
          <a:xfrm>
            <a:off x="403533" y="2242109"/>
            <a:ext cx="3350441" cy="2579275"/>
          </a:xfrm>
          <a:prstGeom prst="rect">
            <a:avLst/>
          </a:prstGeom>
        </p:spPr>
      </p:pic>
      <p:pic>
        <p:nvPicPr>
          <p:cNvPr id="10" name="Picture 9">
            <a:extLst>
              <a:ext uri="{FF2B5EF4-FFF2-40B4-BE49-F238E27FC236}">
                <a16:creationId xmlns:a16="http://schemas.microsoft.com/office/drawing/2014/main" id="{CE261730-0141-9EB4-D5FA-243A32E0D933}"/>
              </a:ext>
            </a:extLst>
          </p:cNvPr>
          <p:cNvPicPr>
            <a:picLocks noChangeAspect="1"/>
          </p:cNvPicPr>
          <p:nvPr/>
        </p:nvPicPr>
        <p:blipFill>
          <a:blip r:embed="rId4"/>
          <a:stretch>
            <a:fillRect/>
          </a:stretch>
        </p:blipFill>
        <p:spPr>
          <a:xfrm>
            <a:off x="8217002" y="855086"/>
            <a:ext cx="3346477" cy="2189451"/>
          </a:xfrm>
          <a:prstGeom prst="rect">
            <a:avLst/>
          </a:prstGeom>
        </p:spPr>
      </p:pic>
      <p:sp>
        <p:nvSpPr>
          <p:cNvPr id="11" name="TextBox 10">
            <a:extLst>
              <a:ext uri="{FF2B5EF4-FFF2-40B4-BE49-F238E27FC236}">
                <a16:creationId xmlns:a16="http://schemas.microsoft.com/office/drawing/2014/main" id="{F29A56BD-93FC-6D52-B7CF-17CA9F93B27F}"/>
              </a:ext>
            </a:extLst>
          </p:cNvPr>
          <p:cNvSpPr txBox="1"/>
          <p:nvPr/>
        </p:nvSpPr>
        <p:spPr>
          <a:xfrm>
            <a:off x="8095254" y="3013365"/>
            <a:ext cx="3841447" cy="3416320"/>
          </a:xfrm>
          <a:prstGeom prst="rect">
            <a:avLst/>
          </a:prstGeom>
          <a:noFill/>
        </p:spPr>
        <p:txBody>
          <a:bodyPr wrap="square" rtlCol="0">
            <a:spAutoFit/>
          </a:bodyPr>
          <a:lstStyle/>
          <a:p>
            <a:endParaRPr lang="en-IN" dirty="0"/>
          </a:p>
          <a:p>
            <a:r>
              <a:rPr lang="en-IN" b="1" dirty="0">
                <a:solidFill>
                  <a:schemeClr val="accent6"/>
                </a:solidFill>
              </a:rPr>
              <a:t>6. Prediction and Classification:- </a:t>
            </a:r>
            <a:r>
              <a:rPr lang="en-US" dirty="0">
                <a:solidFill>
                  <a:schemeClr val="accent6"/>
                </a:solidFill>
              </a:rPr>
              <a:t>Applying the trained algorithms to classify news articles as either genuine or fake based on learned patterns and features.</a:t>
            </a:r>
          </a:p>
          <a:p>
            <a:endParaRPr lang="en-US" dirty="0">
              <a:solidFill>
                <a:schemeClr val="accent6"/>
              </a:solidFill>
            </a:endParaRPr>
          </a:p>
          <a:p>
            <a:r>
              <a:rPr lang="en-IN" b="1" dirty="0">
                <a:solidFill>
                  <a:schemeClr val="accent6"/>
                </a:solidFill>
              </a:rPr>
              <a:t>7. Results Analysis:-</a:t>
            </a:r>
          </a:p>
          <a:p>
            <a:r>
              <a:rPr lang="en-US" dirty="0">
                <a:solidFill>
                  <a:schemeClr val="accent6"/>
                </a:solidFill>
              </a:rPr>
              <a:t>Analyzing the outcomes of classification to refine algorithms and improve accuracy in identifying fake news sources.</a:t>
            </a:r>
            <a:endParaRPr lang="en-IN" dirty="0">
              <a:solidFill>
                <a:schemeClr val="accent6"/>
              </a:solidFill>
            </a:endParaRPr>
          </a:p>
        </p:txBody>
      </p:sp>
      <p:sp>
        <p:nvSpPr>
          <p:cNvPr id="13" name="TextBox 12">
            <a:extLst>
              <a:ext uri="{FF2B5EF4-FFF2-40B4-BE49-F238E27FC236}">
                <a16:creationId xmlns:a16="http://schemas.microsoft.com/office/drawing/2014/main" id="{6F9A2682-670B-F947-0FBA-3D6EC279D87C}"/>
              </a:ext>
            </a:extLst>
          </p:cNvPr>
          <p:cNvSpPr txBox="1"/>
          <p:nvPr/>
        </p:nvSpPr>
        <p:spPr>
          <a:xfrm>
            <a:off x="259773" y="4831773"/>
            <a:ext cx="3637962" cy="1477328"/>
          </a:xfrm>
          <a:prstGeom prst="rect">
            <a:avLst/>
          </a:prstGeom>
          <a:noFill/>
        </p:spPr>
        <p:txBody>
          <a:bodyPr wrap="square" rtlCol="0">
            <a:spAutoFit/>
          </a:bodyPr>
          <a:lstStyle/>
          <a:p>
            <a:pPr algn="just"/>
            <a:r>
              <a:rPr lang="en-US" b="1" dirty="0">
                <a:solidFill>
                  <a:schemeClr val="accent6"/>
                </a:solidFill>
              </a:rPr>
              <a:t>2.  Feature Engineering:- </a:t>
            </a:r>
          </a:p>
          <a:p>
            <a:pPr algn="just"/>
            <a:r>
              <a:rPr lang="en-US" dirty="0">
                <a:solidFill>
                  <a:schemeClr val="accent6"/>
                </a:solidFill>
              </a:rPr>
              <a:t>Selecting and transforming relevant features from the data to improve model performance and accuracy.</a:t>
            </a:r>
          </a:p>
          <a:p>
            <a:pPr algn="just"/>
            <a:endParaRPr lang="en-IN"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latin typeface="+mn-lt"/>
              </a:rPr>
              <a:t>Conclusion</a:t>
            </a:r>
            <a:r>
              <a:rPr lang="en-US" dirty="0"/>
              <a: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3" y="2784764"/>
            <a:ext cx="10170381" cy="34798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Finally I will conclude that in this project called Fake News Detection: Machine Learning Classification for Identifying Misinformation I will use the Supervised Machine Learning technique. So, we will use the labelled data in this project. So, I have selected the Logistic Regression which shows the high accuracy in identifying misinformation, contributing significantly to the project's success and Gradient Boost Classifier which can improves the overall performance of the project by effectively distinguishing between fake and real news sources as an right algorithms for this project.</a:t>
            </a:r>
          </a:p>
          <a:p>
            <a:pPr marL="0" indent="0" algn="just">
              <a:buNone/>
            </a:pPr>
            <a:r>
              <a:rPr lang="en-US" dirty="0">
                <a:latin typeface="Times New Roman" panose="02020603050405020304" pitchFamily="18" charset="0"/>
                <a:cs typeface="Times New Roman" panose="02020603050405020304" pitchFamily="18" charset="0"/>
              </a:rPr>
              <a:t>The combination of Logistic Regression and Gradient Boost Classifier can  result in a significantly higher success rate in identifying misinformation compared to other algorithms.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74073" y="849782"/>
            <a:ext cx="7616536" cy="3316973"/>
          </a:xfrm>
        </p:spPr>
        <p:txBody>
          <a:bodyPr/>
          <a:lstStyle/>
          <a:p>
            <a:r>
              <a:rPr lang="en-US" sz="8800" dirty="0">
                <a:latin typeface="Times New Roman" panose="02020603050405020304" pitchFamily="18" charset="0"/>
                <a:cs typeface="Times New Roman" panose="02020603050405020304" pitchFamily="18" charset="0"/>
              </a:rPr>
              <a:t>Thank you</a:t>
            </a:r>
          </a:p>
        </p:txBody>
      </p:sp>
      <p:sp>
        <p:nvSpPr>
          <p:cNvPr id="4" name="TextBox 3">
            <a:extLst>
              <a:ext uri="{FF2B5EF4-FFF2-40B4-BE49-F238E27FC236}">
                <a16:creationId xmlns:a16="http://schemas.microsoft.com/office/drawing/2014/main" id="{3CE435D6-EE2E-7275-63DA-C03776BE8823}"/>
              </a:ext>
            </a:extLst>
          </p:cNvPr>
          <p:cNvSpPr txBox="1"/>
          <p:nvPr/>
        </p:nvSpPr>
        <p:spPr>
          <a:xfrm>
            <a:off x="8593282" y="4166755"/>
            <a:ext cx="3449782" cy="1384995"/>
          </a:xfrm>
          <a:prstGeom prst="rect">
            <a:avLst/>
          </a:prstGeom>
          <a:noFill/>
        </p:spPr>
        <p:txBody>
          <a:bodyPr wrap="square" rtlCol="0">
            <a:spAutoFit/>
          </a:bodyPr>
          <a:lstStyle/>
          <a:p>
            <a:r>
              <a:rPr lang="en-US" sz="2800" b="1" u="sng" dirty="0"/>
              <a:t>Presentation By:-</a:t>
            </a:r>
          </a:p>
          <a:p>
            <a:r>
              <a:rPr lang="en-US" sz="2800" b="1" dirty="0"/>
              <a:t>Bandi Mohitha</a:t>
            </a:r>
          </a:p>
          <a:p>
            <a:r>
              <a:rPr lang="en-US" sz="2800" b="1" dirty="0"/>
              <a:t>22WU0105037.</a:t>
            </a:r>
            <a:endParaRPr lang="en-IN" sz="2800" b="1"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{F7C5E223-D7A0-4BFB-8D54-2DDC8BB12E49}tf78438558_win32</Template>
  <TotalTime>77</TotalTime>
  <Words>722</Words>
  <Application>Microsoft Office PowerPoint</Application>
  <PresentationFormat>Widescreen</PresentationFormat>
  <Paragraphs>43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Sabon Next LT</vt:lpstr>
      <vt:lpstr>Times New Roman</vt:lpstr>
      <vt:lpstr>Wingdings</vt:lpstr>
      <vt:lpstr>Custom</vt:lpstr>
      <vt:lpstr>Fake News Detection:- Machine Learning Classification for Identifying Misinformation   Choosing a right algorithm</vt:lpstr>
      <vt:lpstr>Overview of the Project </vt:lpstr>
      <vt:lpstr>Objective of the Presentation:- </vt:lpstr>
      <vt:lpstr>Machine Learning Algorithms:-  </vt:lpstr>
      <vt:lpstr> Enhancing Detection Accuracy:-</vt:lpstr>
      <vt:lpstr>Importance of Chosen Algorithms</vt:lpstr>
      <vt:lpstr>Step-by-Step Process in Fake News Detection:-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Hemanth Bandi</dc:creator>
  <cp:lastModifiedBy>Hemanth Bandi</cp:lastModifiedBy>
  <cp:revision>3</cp:revision>
  <dcterms:created xsi:type="dcterms:W3CDTF">2024-07-20T06:20:46Z</dcterms:created>
  <dcterms:modified xsi:type="dcterms:W3CDTF">2024-07-20T07:38:33Z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