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376" r:id="rId4"/>
    <p:sldId id="261" r:id="rId5"/>
    <p:sldId id="388" r:id="rId6"/>
    <p:sldId id="385" r:id="rId7"/>
    <p:sldId id="391" r:id="rId8"/>
    <p:sldId id="381" r:id="rId9"/>
    <p:sldId id="393" r:id="rId10"/>
    <p:sldId id="389" r:id="rId11"/>
    <p:sldId id="395" r:id="rId12"/>
    <p:sldId id="3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77" autoAdjust="0"/>
  </p:normalViewPr>
  <p:slideViewPr>
    <p:cSldViewPr snapToGrid="0">
      <p:cViewPr>
        <p:scale>
          <a:sx n="80" d="100"/>
          <a:sy n="80" d="100"/>
        </p:scale>
        <p:origin x="75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7887D-57E1-4959-9C29-25A9A8E29464}" type="datetimeFigureOut">
              <a:rPr lang="en-IN" smtClean="0"/>
              <a:t>05-11-2024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7A340-596D-493E-85A3-4FF8E1281C46}" type="slidenum">
              <a:rPr lang="en-IN" smtClean="0"/>
              <a:t>‹#›</a:t>
            </a:fld>
            <a:endParaRPr lang="en-IN" dirty="0"/>
          </a:p>
        </p:txBody>
      </p:sp>
    </p:spTree>
    <p:extLst>
      <p:ext uri="{BB962C8B-B14F-4D97-AF65-F5344CB8AC3E}">
        <p14:creationId xmlns:p14="http://schemas.microsoft.com/office/powerpoint/2010/main" val="94494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97A340-596D-493E-85A3-4FF8E1281C46}" type="slidenum">
              <a:rPr lang="en-IN" smtClean="0"/>
              <a:t>2</a:t>
            </a:fld>
            <a:endParaRPr lang="en-IN" dirty="0"/>
          </a:p>
        </p:txBody>
      </p:sp>
    </p:spTree>
    <p:extLst>
      <p:ext uri="{BB962C8B-B14F-4D97-AF65-F5344CB8AC3E}">
        <p14:creationId xmlns:p14="http://schemas.microsoft.com/office/powerpoint/2010/main" val="406284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97A340-596D-493E-85A3-4FF8E1281C46}" type="slidenum">
              <a:rPr lang="en-IN" smtClean="0"/>
              <a:t>3</a:t>
            </a:fld>
            <a:endParaRPr lang="en-IN" dirty="0"/>
          </a:p>
        </p:txBody>
      </p:sp>
    </p:spTree>
    <p:extLst>
      <p:ext uri="{BB962C8B-B14F-4D97-AF65-F5344CB8AC3E}">
        <p14:creationId xmlns:p14="http://schemas.microsoft.com/office/powerpoint/2010/main" val="259641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4B1-8365-360B-1A34-2ED63E5A53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7513AE2-131C-3EBC-F60C-B2BD75C4F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564429-787B-A229-97BB-F80D11F56BDA}"/>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5" name="Footer Placeholder 4">
            <a:extLst>
              <a:ext uri="{FF2B5EF4-FFF2-40B4-BE49-F238E27FC236}">
                <a16:creationId xmlns:a16="http://schemas.microsoft.com/office/drawing/2014/main" id="{525FE019-6602-FADB-9200-0118D579A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CDFCBA-260B-9E97-D00F-BBB7FCC7D450}"/>
              </a:ext>
            </a:extLst>
          </p:cNvPr>
          <p:cNvSpPr>
            <a:spLocks noGrp="1"/>
          </p:cNvSpPr>
          <p:nvPr>
            <p:ph type="sldNum" sz="quarter" idx="12"/>
          </p:nvPr>
        </p:nvSpPr>
        <p:spPr/>
        <p:txBody>
          <a:bodyPr/>
          <a:lstStyle/>
          <a:p>
            <a:fld id="{633135CD-227E-8D45-B36C-577D7B56E728}" type="slidenum">
              <a:rPr lang="en-US" smtClean="0"/>
              <a:t>‹#›</a:t>
            </a:fld>
            <a:endParaRPr lang="en-US" dirty="0"/>
          </a:p>
        </p:txBody>
      </p:sp>
      <p:pic>
        <p:nvPicPr>
          <p:cNvPr id="1026" name="Picture 2" descr="logo">
            <a:extLst>
              <a:ext uri="{FF2B5EF4-FFF2-40B4-BE49-F238E27FC236}">
                <a16:creationId xmlns:a16="http://schemas.microsoft.com/office/drawing/2014/main" id="{66D8C65B-88B6-1E7C-EC2B-0896D9127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270" y="313180"/>
            <a:ext cx="1920929" cy="92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82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7DE3-A1D5-47AA-0472-8954CBC1D4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B3D3C7-6D92-46DA-DA7B-FDC5998EC9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B0EFD2-5150-BDA7-E0A7-95BCA145B7C2}"/>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5" name="Footer Placeholder 4">
            <a:extLst>
              <a:ext uri="{FF2B5EF4-FFF2-40B4-BE49-F238E27FC236}">
                <a16:creationId xmlns:a16="http://schemas.microsoft.com/office/drawing/2014/main" id="{CD477488-CF21-E436-26E2-C16D9E3711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4F878B-F566-F6E2-8A69-31A56956AD77}"/>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173057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41B47-43D0-7F3A-5687-57205907D6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E26A13-B9F0-A874-67A4-9DB53CAE73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1026AE-FEFE-E44D-2D78-34D98A8A4A8A}"/>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5" name="Footer Placeholder 4">
            <a:extLst>
              <a:ext uri="{FF2B5EF4-FFF2-40B4-BE49-F238E27FC236}">
                <a16:creationId xmlns:a16="http://schemas.microsoft.com/office/drawing/2014/main" id="{F23D22DA-967F-CA1E-E349-C8B5F1F4C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C2057A-7EA6-5E65-82D7-E86F6AF57B39}"/>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365396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FE20-21B2-2A46-12AA-4015ED547E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7592A8-1321-BB7D-4830-035C8AE830D6}"/>
              </a:ext>
            </a:extLst>
          </p:cNvPr>
          <p:cNvSpPr>
            <a:spLocks noGrp="1"/>
          </p:cNvSpPr>
          <p:nvPr>
            <p:ph idx="1"/>
          </p:nvPr>
        </p:nvSpPr>
        <p:spPr>
          <a:xfrm>
            <a:off x="838200" y="1528094"/>
            <a:ext cx="10515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C7BC97-8C07-D118-C78C-D6BBB983CD5E}"/>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5" name="Footer Placeholder 4">
            <a:extLst>
              <a:ext uri="{FF2B5EF4-FFF2-40B4-BE49-F238E27FC236}">
                <a16:creationId xmlns:a16="http://schemas.microsoft.com/office/drawing/2014/main" id="{80714022-BA88-DC86-83C2-1F7DE6F496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6C035B-2553-1FDC-199D-0D66284608BB}"/>
              </a:ext>
            </a:extLst>
          </p:cNvPr>
          <p:cNvSpPr>
            <a:spLocks noGrp="1"/>
          </p:cNvSpPr>
          <p:nvPr>
            <p:ph type="sldNum" sz="quarter" idx="12"/>
          </p:nvPr>
        </p:nvSpPr>
        <p:spPr/>
        <p:txBody>
          <a:bodyPr/>
          <a:lstStyle/>
          <a:p>
            <a:fld id="{633135CD-227E-8D45-B36C-577D7B56E728}" type="slidenum">
              <a:rPr lang="en-US" smtClean="0"/>
              <a:t>‹#›</a:t>
            </a:fld>
            <a:endParaRPr lang="en-US" dirty="0"/>
          </a:p>
        </p:txBody>
      </p:sp>
      <p:pic>
        <p:nvPicPr>
          <p:cNvPr id="2050" name="Picture 2" descr="logo">
            <a:extLst>
              <a:ext uri="{FF2B5EF4-FFF2-40B4-BE49-F238E27FC236}">
                <a16:creationId xmlns:a16="http://schemas.microsoft.com/office/drawing/2014/main" id="{E5E6F56D-202E-05B4-BA86-B4D598018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3205" y="348285"/>
            <a:ext cx="2174996" cy="105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36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5D56-AE85-D36B-D1F3-7F8C74803F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CD59F00-9AF1-9DA4-07C2-1FD4D9F22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84E29F-ADD1-B7C2-40F9-7CB5623A1F67}"/>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5" name="Footer Placeholder 4">
            <a:extLst>
              <a:ext uri="{FF2B5EF4-FFF2-40B4-BE49-F238E27FC236}">
                <a16:creationId xmlns:a16="http://schemas.microsoft.com/office/drawing/2014/main" id="{A682E35F-14BB-1ED9-6477-BE95361136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D72829-C490-ABA6-E36E-490D8180B6AA}"/>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180522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AD52-8D7A-BEED-5B8D-980273E066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E9B8C9-B85C-CB3C-ED28-80FBD11F9F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7DD056-125A-657A-3548-8A32A242AC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03B96CC-396D-3FEF-0715-63BCD0784E6C}"/>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6" name="Footer Placeholder 5">
            <a:extLst>
              <a:ext uri="{FF2B5EF4-FFF2-40B4-BE49-F238E27FC236}">
                <a16:creationId xmlns:a16="http://schemas.microsoft.com/office/drawing/2014/main" id="{DD7B119E-C2FC-2423-269E-703D62FD15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620A9C-2F31-8B96-D640-C76B46C53044}"/>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388740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2E81-2516-E768-F2BD-EB11F85A6A4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D4CDD74-C4A6-343C-9E41-BBAF0BA01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1753FF-D6F3-0048-E09B-7E770F7A49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849CBA1-475C-8D36-62AC-ED960D237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DB6990-D099-3296-0CC4-7F773EDBE3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149A0C8-344D-E0A5-28A4-6B310992F241}"/>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8" name="Footer Placeholder 7">
            <a:extLst>
              <a:ext uri="{FF2B5EF4-FFF2-40B4-BE49-F238E27FC236}">
                <a16:creationId xmlns:a16="http://schemas.microsoft.com/office/drawing/2014/main" id="{02223799-1908-019B-8923-2D220DA62FC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D673AA-FEBF-7EE0-71E7-4E7157DBB4B3}"/>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311414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8931-85DC-F67B-160C-51A0014E09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89D2CC4-AF0F-1DEC-3466-2E8457BD80A4}"/>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4" name="Footer Placeholder 3">
            <a:extLst>
              <a:ext uri="{FF2B5EF4-FFF2-40B4-BE49-F238E27FC236}">
                <a16:creationId xmlns:a16="http://schemas.microsoft.com/office/drawing/2014/main" id="{6556257E-4AA8-46E8-8E31-BCF87C5BD1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A60FF7-D652-3AAD-107B-7C6E4BE0D480}"/>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428755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747D3-67A6-9BCC-22F7-5B763CBDC2F6}"/>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3" name="Footer Placeholder 2">
            <a:extLst>
              <a:ext uri="{FF2B5EF4-FFF2-40B4-BE49-F238E27FC236}">
                <a16:creationId xmlns:a16="http://schemas.microsoft.com/office/drawing/2014/main" id="{29C69B46-A850-6CC9-4007-48EC1719A6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2C4696C-C3FF-6BE3-E9C0-F99338818453}"/>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25309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D251-6B4E-80B8-C9A4-27642F1391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832561-1D6F-5334-0D57-A61E21B7F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AC0BDF1-0D06-A5A3-7160-70963A6C1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7E97E8-2184-D90E-7FCB-EF3449235E86}"/>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6" name="Footer Placeholder 5">
            <a:extLst>
              <a:ext uri="{FF2B5EF4-FFF2-40B4-BE49-F238E27FC236}">
                <a16:creationId xmlns:a16="http://schemas.microsoft.com/office/drawing/2014/main" id="{68B8C595-6094-CDA4-172A-33C2B9C0E5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662717-6347-1DD6-A0C3-FD4640741916}"/>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371474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9404-6E99-1517-A85A-84630F11AD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41358A-ED88-2E62-2771-7FD7AB55C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3126D61D-1050-E98F-137B-0733A0723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E120DB-89F7-CE19-1BFE-CCEA15106BA2}"/>
              </a:ext>
            </a:extLst>
          </p:cNvPr>
          <p:cNvSpPr>
            <a:spLocks noGrp="1"/>
          </p:cNvSpPr>
          <p:nvPr>
            <p:ph type="dt" sz="half" idx="10"/>
          </p:nvPr>
        </p:nvSpPr>
        <p:spPr/>
        <p:txBody>
          <a:bodyPr/>
          <a:lstStyle/>
          <a:p>
            <a:fld id="{9293FEFC-0D45-4140-A601-184C1DA8CFBC}" type="datetimeFigureOut">
              <a:rPr lang="en-US" smtClean="0"/>
              <a:t>11/5/2024</a:t>
            </a:fld>
            <a:endParaRPr lang="en-US" dirty="0"/>
          </a:p>
        </p:txBody>
      </p:sp>
      <p:sp>
        <p:nvSpPr>
          <p:cNvPr id="6" name="Footer Placeholder 5">
            <a:extLst>
              <a:ext uri="{FF2B5EF4-FFF2-40B4-BE49-F238E27FC236}">
                <a16:creationId xmlns:a16="http://schemas.microsoft.com/office/drawing/2014/main" id="{4DCA0315-7E0B-A10A-91CD-599742CA77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4B30E6-8353-C1FC-B0CD-3C0251E2333E}"/>
              </a:ext>
            </a:extLst>
          </p:cNvPr>
          <p:cNvSpPr>
            <a:spLocks noGrp="1"/>
          </p:cNvSpPr>
          <p:nvPr>
            <p:ph type="sldNum" sz="quarter" idx="12"/>
          </p:nvPr>
        </p:nvSpPr>
        <p:spPr/>
        <p:txBody>
          <a:bodyPr/>
          <a:lstStyle/>
          <a:p>
            <a:fld id="{633135CD-227E-8D45-B36C-577D7B56E728}" type="slidenum">
              <a:rPr lang="en-US" smtClean="0"/>
              <a:t>‹#›</a:t>
            </a:fld>
            <a:endParaRPr lang="en-US" dirty="0"/>
          </a:p>
        </p:txBody>
      </p:sp>
    </p:spTree>
    <p:extLst>
      <p:ext uri="{BB962C8B-B14F-4D97-AF65-F5344CB8AC3E}">
        <p14:creationId xmlns:p14="http://schemas.microsoft.com/office/powerpoint/2010/main" val="202943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D2806-F662-55DD-25FC-9CBC02DBB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9CFB5B-2F8C-C19B-7918-831C143E1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2B9EA8-149B-EC46-D05A-BF33ABC43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3FEFC-0D45-4140-A601-184C1DA8CFBC}" type="datetimeFigureOut">
              <a:rPr lang="en-US" smtClean="0"/>
              <a:t>11/5/2024</a:t>
            </a:fld>
            <a:endParaRPr lang="en-US" dirty="0"/>
          </a:p>
        </p:txBody>
      </p:sp>
      <p:sp>
        <p:nvSpPr>
          <p:cNvPr id="5" name="Footer Placeholder 4">
            <a:extLst>
              <a:ext uri="{FF2B5EF4-FFF2-40B4-BE49-F238E27FC236}">
                <a16:creationId xmlns:a16="http://schemas.microsoft.com/office/drawing/2014/main" id="{789DFEAB-9FA0-93DC-2CF1-AB5835AC2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AAA1CB8-2A84-81D4-A3EA-45C14C481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135CD-227E-8D45-B36C-577D7B56E728}" type="slidenum">
              <a:rPr lang="en-US" smtClean="0"/>
              <a:t>‹#›</a:t>
            </a:fld>
            <a:endParaRPr lang="en-US" dirty="0"/>
          </a:p>
        </p:txBody>
      </p:sp>
    </p:spTree>
    <p:extLst>
      <p:ext uri="{BB962C8B-B14F-4D97-AF65-F5344CB8AC3E}">
        <p14:creationId xmlns:p14="http://schemas.microsoft.com/office/powerpoint/2010/main" val="755022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265-F775-F03C-FD7D-F1D98FA75040}"/>
              </a:ext>
            </a:extLst>
          </p:cNvPr>
          <p:cNvSpPr>
            <a:spLocks noGrp="1"/>
          </p:cNvSpPr>
          <p:nvPr>
            <p:ph type="ctrTitle"/>
          </p:nvPr>
        </p:nvSpPr>
        <p:spPr>
          <a:xfrm>
            <a:off x="0" y="111917"/>
            <a:ext cx="2775858" cy="388822"/>
          </a:xfrm>
        </p:spPr>
        <p:txBody>
          <a:bodyPr>
            <a:normAutofit/>
          </a:bodyPr>
          <a:lstStyle/>
          <a:p>
            <a:r>
              <a:rPr lang="en-US" sz="2000" b="1" dirty="0">
                <a:solidFill>
                  <a:srgbClr val="002060"/>
                </a:solidFill>
                <a:latin typeface="LM Roman 10" panose="00000500000000000000" pitchFamily="50" charset="0"/>
              </a:rPr>
              <a:t>Applicative  Project-1</a:t>
            </a:r>
          </a:p>
        </p:txBody>
      </p:sp>
      <p:sp>
        <p:nvSpPr>
          <p:cNvPr id="3" name="Subtitle 2">
            <a:extLst>
              <a:ext uri="{FF2B5EF4-FFF2-40B4-BE49-F238E27FC236}">
                <a16:creationId xmlns:a16="http://schemas.microsoft.com/office/drawing/2014/main" id="{B61F0AE7-D957-5BBA-E0F0-1F5D319DE50E}"/>
              </a:ext>
            </a:extLst>
          </p:cNvPr>
          <p:cNvSpPr>
            <a:spLocks noGrp="1"/>
          </p:cNvSpPr>
          <p:nvPr>
            <p:ph type="subTitle" idx="1"/>
          </p:nvPr>
        </p:nvSpPr>
        <p:spPr>
          <a:xfrm>
            <a:off x="6794204" y="4705686"/>
            <a:ext cx="5029199" cy="2015956"/>
          </a:xfrm>
        </p:spPr>
        <p:txBody>
          <a:bodyPr>
            <a:noAutofit/>
          </a:bodyPr>
          <a:lstStyle/>
          <a:p>
            <a:pPr algn="just"/>
            <a:r>
              <a:rPr lang="en-US" sz="2000" b="1" dirty="0">
                <a:solidFill>
                  <a:srgbClr val="002060"/>
                </a:solidFill>
                <a:latin typeface="LM Roman 10" panose="00000500000000000000" pitchFamily="50" charset="0"/>
              </a:rPr>
              <a:t>By:</a:t>
            </a:r>
          </a:p>
          <a:p>
            <a:pPr algn="just"/>
            <a:r>
              <a:rPr lang="en-US" sz="2000" b="1" dirty="0">
                <a:solidFill>
                  <a:srgbClr val="002060"/>
                </a:solidFill>
                <a:latin typeface="LM Roman 10" panose="00000500000000000000" pitchFamily="50" charset="0"/>
              </a:rPr>
              <a:t>1) Mohitha Bandi (22WU0105037)</a:t>
            </a:r>
          </a:p>
          <a:p>
            <a:pPr algn="just"/>
            <a:r>
              <a:rPr lang="en-US" sz="2000" b="1" dirty="0">
                <a:solidFill>
                  <a:srgbClr val="002060"/>
                </a:solidFill>
                <a:latin typeface="LM Roman 10" panose="00000500000000000000" pitchFamily="50" charset="0"/>
              </a:rPr>
              <a:t>2) Pilla Bhavya (22WU0105020)</a:t>
            </a:r>
          </a:p>
          <a:p>
            <a:pPr algn="just"/>
            <a:r>
              <a:rPr lang="en-US" sz="2000" b="1" dirty="0">
                <a:solidFill>
                  <a:srgbClr val="002060"/>
                </a:solidFill>
                <a:latin typeface="LM Roman 10" panose="00000500000000000000" pitchFamily="50" charset="0"/>
              </a:rPr>
              <a:t>3) Y. Siddhartha Reddy (22WU0105028)</a:t>
            </a:r>
          </a:p>
          <a:p>
            <a:pPr algn="just"/>
            <a:r>
              <a:rPr lang="en-US" sz="2000" b="1" dirty="0">
                <a:solidFill>
                  <a:srgbClr val="002060"/>
                </a:solidFill>
                <a:latin typeface="LM Roman 10" panose="00000500000000000000" pitchFamily="50" charset="0"/>
              </a:rPr>
              <a:t>4) T. Harshavardhan Reddy (22WU0105023)</a:t>
            </a:r>
          </a:p>
        </p:txBody>
      </p:sp>
      <p:sp>
        <p:nvSpPr>
          <p:cNvPr id="4" name="Subtitle 2">
            <a:extLst>
              <a:ext uri="{FF2B5EF4-FFF2-40B4-BE49-F238E27FC236}">
                <a16:creationId xmlns:a16="http://schemas.microsoft.com/office/drawing/2014/main" id="{6EDF00F9-9516-8B01-1738-DF194906E65C}"/>
              </a:ext>
            </a:extLst>
          </p:cNvPr>
          <p:cNvSpPr txBox="1">
            <a:spLocks/>
          </p:cNvSpPr>
          <p:nvPr/>
        </p:nvSpPr>
        <p:spPr>
          <a:xfrm>
            <a:off x="500742" y="4705686"/>
            <a:ext cx="5132803" cy="1600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002060"/>
                </a:solidFill>
                <a:latin typeface="LM Roman 10" panose="00000500000000000000" pitchFamily="50" charset="0"/>
              </a:rPr>
              <a:t>Supervisor:</a:t>
            </a:r>
          </a:p>
          <a:p>
            <a:r>
              <a:rPr lang="en-US" sz="2000" b="1" dirty="0">
                <a:solidFill>
                  <a:srgbClr val="002060"/>
                </a:solidFill>
                <a:latin typeface="LM Roman 10" panose="00000500000000000000" pitchFamily="50" charset="0"/>
              </a:rPr>
              <a:t>Dr. Ayushi Arya Mam</a:t>
            </a:r>
          </a:p>
          <a:p>
            <a:r>
              <a:rPr lang="en-US" sz="2000" b="1" dirty="0">
                <a:solidFill>
                  <a:srgbClr val="002060"/>
                </a:solidFill>
                <a:latin typeface="LM Roman 10" panose="00000500000000000000" pitchFamily="50" charset="0"/>
              </a:rPr>
              <a:t>SOT-School of Technology </a:t>
            </a:r>
          </a:p>
          <a:p>
            <a:r>
              <a:rPr lang="en-US" sz="2000" b="1" dirty="0">
                <a:solidFill>
                  <a:srgbClr val="002060"/>
                </a:solidFill>
                <a:latin typeface="LM Roman 10" panose="00000500000000000000" pitchFamily="50" charset="0"/>
              </a:rPr>
              <a:t>Woxsen University</a:t>
            </a:r>
          </a:p>
        </p:txBody>
      </p:sp>
      <p:sp>
        <p:nvSpPr>
          <p:cNvPr id="5" name="Title 1">
            <a:extLst>
              <a:ext uri="{FF2B5EF4-FFF2-40B4-BE49-F238E27FC236}">
                <a16:creationId xmlns:a16="http://schemas.microsoft.com/office/drawing/2014/main" id="{B2CD4858-6A88-7BC5-EC2B-E5D425EACF59}"/>
              </a:ext>
            </a:extLst>
          </p:cNvPr>
          <p:cNvSpPr txBox="1">
            <a:spLocks/>
          </p:cNvSpPr>
          <p:nvPr/>
        </p:nvSpPr>
        <p:spPr>
          <a:xfrm>
            <a:off x="1774373" y="1844276"/>
            <a:ext cx="8379720" cy="101713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002060"/>
                </a:solidFill>
                <a:latin typeface="Times New Roman" panose="02020603050405020304" pitchFamily="18" charset="0"/>
                <a:cs typeface="Times New Roman" panose="02020603050405020304" pitchFamily="18" charset="0"/>
              </a:rPr>
              <a:t>Natural Disaster Prediction and Analysis</a:t>
            </a:r>
            <a:r>
              <a:rPr lang="en-US" sz="3200" b="1"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348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0BC98-B74B-BEFE-DFC3-BBBB50BC277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86F0A5-6453-4156-322D-5CC4CA35640C}"/>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0E108010-4382-D035-1039-E1C4CEA940A0}"/>
              </a:ext>
            </a:extLst>
          </p:cNvPr>
          <p:cNvSpPr txBox="1">
            <a:spLocks/>
          </p:cNvSpPr>
          <p:nvPr/>
        </p:nvSpPr>
        <p:spPr>
          <a:xfrm>
            <a:off x="321796" y="531449"/>
            <a:ext cx="6079004"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Results</a:t>
            </a:r>
          </a:p>
        </p:txBody>
      </p:sp>
      <p:sp>
        <p:nvSpPr>
          <p:cNvPr id="3" name="Title 1">
            <a:extLst>
              <a:ext uri="{FF2B5EF4-FFF2-40B4-BE49-F238E27FC236}">
                <a16:creationId xmlns:a16="http://schemas.microsoft.com/office/drawing/2014/main" id="{57A90B3A-0315-705B-86C6-BE3EE573785C}"/>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pic>
        <p:nvPicPr>
          <p:cNvPr id="5" name="Picture 4">
            <a:extLst>
              <a:ext uri="{FF2B5EF4-FFF2-40B4-BE49-F238E27FC236}">
                <a16:creationId xmlns:a16="http://schemas.microsoft.com/office/drawing/2014/main" id="{AB990AAE-FD28-B05A-6728-175C96996851}"/>
              </a:ext>
            </a:extLst>
          </p:cNvPr>
          <p:cNvPicPr>
            <a:picLocks noChangeAspect="1"/>
          </p:cNvPicPr>
          <p:nvPr/>
        </p:nvPicPr>
        <p:blipFill>
          <a:blip r:embed="rId2"/>
          <a:stretch>
            <a:fillRect/>
          </a:stretch>
        </p:blipFill>
        <p:spPr>
          <a:xfrm>
            <a:off x="195943" y="1460643"/>
            <a:ext cx="5971592" cy="3127829"/>
          </a:xfrm>
          <a:prstGeom prst="rect">
            <a:avLst/>
          </a:prstGeom>
        </p:spPr>
      </p:pic>
      <p:pic>
        <p:nvPicPr>
          <p:cNvPr id="6" name="Picture 5">
            <a:extLst>
              <a:ext uri="{FF2B5EF4-FFF2-40B4-BE49-F238E27FC236}">
                <a16:creationId xmlns:a16="http://schemas.microsoft.com/office/drawing/2014/main" id="{F14D2890-4397-AE3C-3512-EEBA9B4B00D9}"/>
              </a:ext>
            </a:extLst>
          </p:cNvPr>
          <p:cNvPicPr>
            <a:picLocks noChangeAspect="1"/>
          </p:cNvPicPr>
          <p:nvPr/>
        </p:nvPicPr>
        <p:blipFill>
          <a:blip r:embed="rId3"/>
          <a:stretch>
            <a:fillRect/>
          </a:stretch>
        </p:blipFill>
        <p:spPr>
          <a:xfrm>
            <a:off x="1567543" y="4614947"/>
            <a:ext cx="7918578" cy="2131135"/>
          </a:xfrm>
          <a:prstGeom prst="rect">
            <a:avLst/>
          </a:prstGeom>
        </p:spPr>
      </p:pic>
      <p:pic>
        <p:nvPicPr>
          <p:cNvPr id="8" name="Picture 7">
            <a:extLst>
              <a:ext uri="{FF2B5EF4-FFF2-40B4-BE49-F238E27FC236}">
                <a16:creationId xmlns:a16="http://schemas.microsoft.com/office/drawing/2014/main" id="{EE4EC6F8-8444-A5BB-230D-10742BE8B465}"/>
              </a:ext>
            </a:extLst>
          </p:cNvPr>
          <p:cNvPicPr>
            <a:picLocks noChangeAspect="1"/>
          </p:cNvPicPr>
          <p:nvPr/>
        </p:nvPicPr>
        <p:blipFill>
          <a:blip r:embed="rId4"/>
          <a:stretch>
            <a:fillRect/>
          </a:stretch>
        </p:blipFill>
        <p:spPr>
          <a:xfrm>
            <a:off x="6288833" y="1452181"/>
            <a:ext cx="5525432" cy="3132057"/>
          </a:xfrm>
          <a:prstGeom prst="rect">
            <a:avLst/>
          </a:prstGeom>
        </p:spPr>
      </p:pic>
    </p:spTree>
    <p:extLst>
      <p:ext uri="{BB962C8B-B14F-4D97-AF65-F5344CB8AC3E}">
        <p14:creationId xmlns:p14="http://schemas.microsoft.com/office/powerpoint/2010/main" val="338190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0A90C-F666-74FC-1150-1E9AE2811D9E}"/>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2127529-3808-DDD7-AFCD-71F41BDE5FD7}"/>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D5CB4E82-876E-B69D-05E2-96FCBFC5DE0A}"/>
              </a:ext>
            </a:extLst>
          </p:cNvPr>
          <p:cNvSpPr txBox="1">
            <a:spLocks/>
          </p:cNvSpPr>
          <p:nvPr/>
        </p:nvSpPr>
        <p:spPr>
          <a:xfrm>
            <a:off x="321796" y="531449"/>
            <a:ext cx="4457033"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Conclusion</a:t>
            </a:r>
          </a:p>
        </p:txBody>
      </p:sp>
      <p:sp>
        <p:nvSpPr>
          <p:cNvPr id="3" name="Title 1">
            <a:extLst>
              <a:ext uri="{FF2B5EF4-FFF2-40B4-BE49-F238E27FC236}">
                <a16:creationId xmlns:a16="http://schemas.microsoft.com/office/drawing/2014/main" id="{2342FA71-2B63-9817-F0FB-595B8E33C7D8}"/>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2" name="TextBox 1">
            <a:extLst>
              <a:ext uri="{FF2B5EF4-FFF2-40B4-BE49-F238E27FC236}">
                <a16:creationId xmlns:a16="http://schemas.microsoft.com/office/drawing/2014/main" id="{2869A456-1F5D-BE92-FFD1-964BFBB9EFD5}"/>
              </a:ext>
            </a:extLst>
          </p:cNvPr>
          <p:cNvSpPr txBox="1"/>
          <p:nvPr/>
        </p:nvSpPr>
        <p:spPr>
          <a:xfrm>
            <a:off x="536027" y="2795752"/>
            <a:ext cx="11567064" cy="461665"/>
          </a:xfrm>
          <a:prstGeom prst="rect">
            <a:avLst/>
          </a:prstGeom>
          <a:noFill/>
        </p:spPr>
        <p:txBody>
          <a:bodyPr wrap="square" rtlCol="0">
            <a:spAutoFit/>
          </a:bodyPr>
          <a:lstStyle/>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0610EC-265C-CA5F-BD4E-33842A889E65}"/>
              </a:ext>
            </a:extLst>
          </p:cNvPr>
          <p:cNvSpPr txBox="1"/>
          <p:nvPr/>
        </p:nvSpPr>
        <p:spPr>
          <a:xfrm>
            <a:off x="851338" y="2269444"/>
            <a:ext cx="9848193" cy="3605839"/>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0DE123AC-184D-F644-1D25-02046F16ECEF}"/>
              </a:ext>
            </a:extLst>
          </p:cNvPr>
          <p:cNvSpPr txBox="1"/>
          <p:nvPr/>
        </p:nvSpPr>
        <p:spPr>
          <a:xfrm>
            <a:off x="851338" y="2406869"/>
            <a:ext cx="10131972" cy="3046988"/>
          </a:xfrm>
          <a:prstGeom prst="rect">
            <a:avLst/>
          </a:prstGeom>
          <a:noFill/>
        </p:spPr>
        <p:txBody>
          <a:bodyPr wrap="square" rtlCol="0">
            <a:spAutoFit/>
          </a:bodyPr>
          <a:lstStyle/>
          <a:p>
            <a:pPr algn="just"/>
            <a:r>
              <a:rPr lang="en-US" sz="2400" dirty="0"/>
              <a:t>Our project shows how machine learning and data can improve flood prediction and make it more accessible. Using a Random Forest model and Flask, combined with rainfall data and location data, the system makes flood predictions easy to understand and use. The alert system warns people if rainfall crosses safe levels, giving them time to prepare and reducing flood risks. Our project highlights the importance of data-driven solutions in addressing climate-related challenges, paving the way for more sustainable disaster management systems.</a:t>
            </a:r>
          </a:p>
          <a:p>
            <a:pPr algn="just"/>
            <a:r>
              <a:rPr lang="en-US" sz="2400" dirty="0"/>
              <a:t> </a:t>
            </a:r>
          </a:p>
        </p:txBody>
      </p:sp>
    </p:spTree>
    <p:extLst>
      <p:ext uri="{BB962C8B-B14F-4D97-AF65-F5344CB8AC3E}">
        <p14:creationId xmlns:p14="http://schemas.microsoft.com/office/powerpoint/2010/main" val="72966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31A4-6EF6-A053-8D63-F6BCF6C521B6}"/>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BDF9C1E-254B-A3C4-B95B-18934412ADDF}"/>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114253E8-5626-D179-144D-DED5E8DD6AE5}"/>
              </a:ext>
            </a:extLst>
          </p:cNvPr>
          <p:cNvSpPr txBox="1">
            <a:spLocks/>
          </p:cNvSpPr>
          <p:nvPr/>
        </p:nvSpPr>
        <p:spPr>
          <a:xfrm>
            <a:off x="3021452" y="2996862"/>
            <a:ext cx="4665887" cy="1070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002060"/>
                </a:solidFill>
                <a:latin typeface="LM Roman 10" panose="00000500000000000000" pitchFamily="50" charset="0"/>
              </a:rPr>
              <a:t>Thanking You</a:t>
            </a:r>
          </a:p>
        </p:txBody>
      </p:sp>
      <p:sp>
        <p:nvSpPr>
          <p:cNvPr id="3" name="Title 1">
            <a:extLst>
              <a:ext uri="{FF2B5EF4-FFF2-40B4-BE49-F238E27FC236}">
                <a16:creationId xmlns:a16="http://schemas.microsoft.com/office/drawing/2014/main" id="{9DC92CDD-995B-C1E7-FCBD-BDB11EE8B503}"/>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Tree>
    <p:extLst>
      <p:ext uri="{BB962C8B-B14F-4D97-AF65-F5344CB8AC3E}">
        <p14:creationId xmlns:p14="http://schemas.microsoft.com/office/powerpoint/2010/main" val="139083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68FC92-EFFA-7FA5-6032-41D464950E0E}"/>
              </a:ext>
            </a:extLst>
          </p:cNvPr>
          <p:cNvSpPr txBox="1">
            <a:spLocks/>
          </p:cNvSpPr>
          <p:nvPr/>
        </p:nvSpPr>
        <p:spPr>
          <a:xfrm>
            <a:off x="707571" y="6065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cxnSp>
        <p:nvCxnSpPr>
          <p:cNvPr id="6" name="Straight Connector 5">
            <a:extLst>
              <a:ext uri="{FF2B5EF4-FFF2-40B4-BE49-F238E27FC236}">
                <a16:creationId xmlns:a16="http://schemas.microsoft.com/office/drawing/2014/main" id="{C0566A4A-A3B8-0BB5-E7D7-50F9CF59E22B}"/>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id="{4DA3A030-8D15-8E8A-26DC-B142C32F124E}"/>
              </a:ext>
            </a:extLst>
          </p:cNvPr>
          <p:cNvSpPr txBox="1">
            <a:spLocks/>
          </p:cNvSpPr>
          <p:nvPr/>
        </p:nvSpPr>
        <p:spPr>
          <a:xfrm>
            <a:off x="510363" y="1580436"/>
            <a:ext cx="7948343" cy="501845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002060"/>
                </a:solidFill>
                <a:latin typeface="LM Roman 10" panose="00000500000000000000" pitchFamily="50" charset="0"/>
              </a:rPr>
              <a:t>Contents:</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Abstract</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Introduction</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Methodology</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Proposed System</a:t>
            </a:r>
          </a:p>
          <a:p>
            <a:pPr lvl="1"/>
            <a:r>
              <a:rPr lang="en-US" sz="2400" b="1" dirty="0">
                <a:solidFill>
                  <a:srgbClr val="002060"/>
                </a:solidFill>
                <a:latin typeface="LM Roman 10" panose="00000500000000000000" pitchFamily="50" charset="0"/>
              </a:rPr>
              <a:t>- Work Flow	</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Software Requirements</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Results</a:t>
            </a:r>
          </a:p>
          <a:p>
            <a:endParaRPr lang="en-US" sz="2400" b="1" dirty="0">
              <a:solidFill>
                <a:srgbClr val="002060"/>
              </a:solidFill>
              <a:latin typeface="LM Roman 10" panose="00000500000000000000" pitchFamily="50" charset="0"/>
            </a:endParaRPr>
          </a:p>
          <a:p>
            <a:r>
              <a:rPr lang="en-US" sz="2400" b="1" dirty="0">
                <a:solidFill>
                  <a:srgbClr val="002060"/>
                </a:solidFill>
                <a:latin typeface="LM Roman 10" panose="00000500000000000000" pitchFamily="50" charset="0"/>
              </a:rPr>
              <a:t>Conclusion</a:t>
            </a:r>
          </a:p>
          <a:p>
            <a:endParaRPr lang="en-US" sz="1200" b="1" dirty="0">
              <a:solidFill>
                <a:srgbClr val="002060"/>
              </a:solidFill>
              <a:latin typeface="LM Roman 10" panose="00000500000000000000" pitchFamily="50" charset="0"/>
            </a:endParaRPr>
          </a:p>
          <a:p>
            <a:pPr algn="just"/>
            <a:r>
              <a:rPr lang="en-US" sz="1200" b="1" dirty="0">
                <a:solidFill>
                  <a:srgbClr val="002060"/>
                </a:solidFill>
                <a:latin typeface="LM Roman 10" panose="00000500000000000000" pitchFamily="50" charset="0"/>
              </a:rPr>
              <a:t> </a:t>
            </a:r>
            <a:endParaRPr lang="en-US" sz="800" b="1" dirty="0">
              <a:solidFill>
                <a:srgbClr val="002060"/>
              </a:solidFill>
              <a:latin typeface="LM Roman 10" panose="00000500000000000000" pitchFamily="50" charset="0"/>
            </a:endParaRPr>
          </a:p>
          <a:p>
            <a:endParaRPr lang="en-US" sz="800" b="1" dirty="0">
              <a:solidFill>
                <a:srgbClr val="002060"/>
              </a:solidFill>
              <a:latin typeface="LM Roman 10" panose="00000500000000000000" pitchFamily="50" charset="0"/>
            </a:endParaRPr>
          </a:p>
          <a:p>
            <a:endParaRPr lang="en-US" sz="1000" b="1" dirty="0">
              <a:solidFill>
                <a:srgbClr val="002060"/>
              </a:solidFill>
              <a:latin typeface="LM Roman 10" panose="00000500000000000000" pitchFamily="50" charset="0"/>
            </a:endParaRPr>
          </a:p>
          <a:p>
            <a:endParaRPr lang="en-US" sz="1000" b="1" dirty="0">
              <a:solidFill>
                <a:srgbClr val="002060"/>
              </a:solidFill>
              <a:latin typeface="LM Roman 10" panose="00000500000000000000" pitchFamily="50" charset="0"/>
            </a:endParaRPr>
          </a:p>
        </p:txBody>
      </p:sp>
      <p:sp>
        <p:nvSpPr>
          <p:cNvPr id="7" name="Title 1">
            <a:extLst>
              <a:ext uri="{FF2B5EF4-FFF2-40B4-BE49-F238E27FC236}">
                <a16:creationId xmlns:a16="http://schemas.microsoft.com/office/drawing/2014/main" id="{046E519C-4B7F-1632-7CB4-66FD56AF0026}"/>
              </a:ext>
            </a:extLst>
          </p:cNvPr>
          <p:cNvSpPr txBox="1">
            <a:spLocks/>
          </p:cNvSpPr>
          <p:nvPr/>
        </p:nvSpPr>
        <p:spPr>
          <a:xfrm>
            <a:off x="233915" y="681217"/>
            <a:ext cx="9160457" cy="5844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LM Roman 10" panose="00000500000000000000" pitchFamily="50" charset="0"/>
              </a:rPr>
              <a:t>Natural Disaster Prediction and Analysis </a:t>
            </a:r>
          </a:p>
          <a:p>
            <a:r>
              <a:rPr lang="en-US" sz="3200" b="1" dirty="0">
                <a:solidFill>
                  <a:srgbClr val="002060"/>
                </a:solidFill>
                <a:latin typeface="LM Roman 10" panose="00000500000000000000" pitchFamily="50" charset="0"/>
              </a:rPr>
              <a:t> </a:t>
            </a:r>
          </a:p>
        </p:txBody>
      </p:sp>
      <p:sp>
        <p:nvSpPr>
          <p:cNvPr id="5" name="Title 1">
            <a:extLst>
              <a:ext uri="{FF2B5EF4-FFF2-40B4-BE49-F238E27FC236}">
                <a16:creationId xmlns:a16="http://schemas.microsoft.com/office/drawing/2014/main" id="{C7232CCC-EA49-C3E0-41B0-925C35E6645A}"/>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Tree>
    <p:extLst>
      <p:ext uri="{BB962C8B-B14F-4D97-AF65-F5344CB8AC3E}">
        <p14:creationId xmlns:p14="http://schemas.microsoft.com/office/powerpoint/2010/main" val="230299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F60424-2786-B911-E91A-4DB11E63F74A}"/>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11" name="Title 1">
            <a:extLst>
              <a:ext uri="{FF2B5EF4-FFF2-40B4-BE49-F238E27FC236}">
                <a16:creationId xmlns:a16="http://schemas.microsoft.com/office/drawing/2014/main" id="{50F7EA2F-D0AA-678D-F07E-F4D7E35A488B}"/>
              </a:ext>
            </a:extLst>
          </p:cNvPr>
          <p:cNvSpPr txBox="1">
            <a:spLocks/>
          </p:cNvSpPr>
          <p:nvPr/>
        </p:nvSpPr>
        <p:spPr>
          <a:xfrm>
            <a:off x="321796" y="531449"/>
            <a:ext cx="6960747"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Abstract</a:t>
            </a:r>
          </a:p>
        </p:txBody>
      </p:sp>
      <p:sp>
        <p:nvSpPr>
          <p:cNvPr id="3" name="Title 1">
            <a:extLst>
              <a:ext uri="{FF2B5EF4-FFF2-40B4-BE49-F238E27FC236}">
                <a16:creationId xmlns:a16="http://schemas.microsoft.com/office/drawing/2014/main" id="{19203443-9CB5-6B07-E51C-C1D7A740343B}"/>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2" name="TextBox 1">
            <a:extLst>
              <a:ext uri="{FF2B5EF4-FFF2-40B4-BE49-F238E27FC236}">
                <a16:creationId xmlns:a16="http://schemas.microsoft.com/office/drawing/2014/main" id="{DCF90502-ACA7-9C01-837A-7E63D6A26C17}"/>
              </a:ext>
            </a:extLst>
          </p:cNvPr>
          <p:cNvSpPr txBox="1"/>
          <p:nvPr/>
        </p:nvSpPr>
        <p:spPr>
          <a:xfrm>
            <a:off x="518474" y="1809945"/>
            <a:ext cx="10655048" cy="3170099"/>
          </a:xfrm>
          <a:prstGeom prst="rect">
            <a:avLst/>
          </a:prstGeom>
          <a:noFill/>
        </p:spPr>
        <p:txBody>
          <a:bodyPr wrap="square" rtlCol="0">
            <a:spAutoFit/>
          </a:bodyPr>
          <a:lstStyle/>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0" i="0" dirty="0">
                <a:solidFill>
                  <a:srgbClr val="374151"/>
                </a:solidFill>
                <a:effectLst/>
                <a:latin typeface="Times New Roman" panose="02020603050405020304" pitchFamily="18" charset="0"/>
                <a:cs typeface="Times New Roman" panose="02020603050405020304" pitchFamily="18" charset="0"/>
              </a:rPr>
              <a:t>The "Natural Disaster Prediction and Analysis" project aims to develop an innovative approach to predict and analyze natural disasters, such as floods, using machine learning and data analytics. </a:t>
            </a:r>
            <a:r>
              <a:rPr lang="en-US" sz="2000" dirty="0">
                <a:solidFill>
                  <a:srgbClr val="374151"/>
                </a:solidFill>
                <a:latin typeface="Times New Roman" panose="02020603050405020304" pitchFamily="18" charset="0"/>
                <a:cs typeface="Times New Roman" panose="02020603050405020304" pitchFamily="18" charset="0"/>
              </a:rPr>
              <a:t>Our</a:t>
            </a:r>
            <a:r>
              <a:rPr lang="en-US" sz="2000" b="0" i="0" dirty="0">
                <a:solidFill>
                  <a:srgbClr val="374151"/>
                </a:solidFill>
                <a:effectLst/>
                <a:latin typeface="Times New Roman" panose="02020603050405020304" pitchFamily="18" charset="0"/>
                <a:cs typeface="Times New Roman" panose="02020603050405020304" pitchFamily="18" charset="0"/>
              </a:rPr>
              <a:t> project seeks to address the urgent need for advanced predictive models that can provide early warnings and enable proactive response measures. Climate change is a major challenge today, largely caused by the rising levels of greenhouse gases like carbon dioxide and methane. In flood-prone areas of India, it is crucial to have effective early warning systems to minimize flood risks. </a:t>
            </a:r>
            <a:r>
              <a:rPr lang="en-US" sz="2000" dirty="0">
                <a:solidFill>
                  <a:srgbClr val="374151"/>
                </a:solidFill>
                <a:latin typeface="Times New Roman" panose="02020603050405020304" pitchFamily="18" charset="0"/>
                <a:cs typeface="Times New Roman" panose="02020603050405020304" pitchFamily="18" charset="0"/>
              </a:rPr>
              <a:t>W</a:t>
            </a:r>
            <a:r>
              <a:rPr lang="en-US" sz="2000" b="0" i="0" dirty="0">
                <a:solidFill>
                  <a:srgbClr val="374151"/>
                </a:solidFill>
                <a:effectLst/>
                <a:latin typeface="Times New Roman" panose="02020603050405020304" pitchFamily="18" charset="0"/>
                <a:cs typeface="Times New Roman" panose="02020603050405020304" pitchFamily="18" charset="0"/>
              </a:rPr>
              <a:t>e aim to develop accurate prediction models that can alert communities in advance. Our project highlights the importance of using data to improve disaster response and management, helping to reduce the impact of floods and build a more sustainable future.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3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F60424-2786-B911-E91A-4DB11E63F74A}"/>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A9EC1ACD-8CF7-BA6B-A51F-D3D5D2F33282}"/>
              </a:ext>
            </a:extLst>
          </p:cNvPr>
          <p:cNvSpPr txBox="1">
            <a:spLocks/>
          </p:cNvSpPr>
          <p:nvPr/>
        </p:nvSpPr>
        <p:spPr>
          <a:xfrm>
            <a:off x="321796" y="531449"/>
            <a:ext cx="4457033"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Introduction</a:t>
            </a:r>
          </a:p>
        </p:txBody>
      </p:sp>
      <p:sp>
        <p:nvSpPr>
          <p:cNvPr id="3" name="Title 1">
            <a:extLst>
              <a:ext uri="{FF2B5EF4-FFF2-40B4-BE49-F238E27FC236}">
                <a16:creationId xmlns:a16="http://schemas.microsoft.com/office/drawing/2014/main" id="{BDDE379A-E9B2-B477-8A72-85FE5FA253DA}"/>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2" name="TextBox 1">
            <a:extLst>
              <a:ext uri="{FF2B5EF4-FFF2-40B4-BE49-F238E27FC236}">
                <a16:creationId xmlns:a16="http://schemas.microsoft.com/office/drawing/2014/main" id="{FBB56723-033C-7CBF-16A3-4C91AFB14BA1}"/>
              </a:ext>
            </a:extLst>
          </p:cNvPr>
          <p:cNvSpPr txBox="1"/>
          <p:nvPr/>
        </p:nvSpPr>
        <p:spPr>
          <a:xfrm>
            <a:off x="321796" y="1702403"/>
            <a:ext cx="11692995" cy="6247864"/>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Among the natural disasters, floods are the most destructive, causing massive damage to human </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     life, infrastructure, agriculture, and the socioeconomic system.</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India, like many Southeast Asian countries, experiences heavy rainfall throughout the year due to its tropical climate.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Challenges in Prediction: </a:t>
            </a:r>
            <a:r>
              <a:rPr lang="en-US" sz="2000" dirty="0">
                <a:latin typeface="Times New Roman" panose="02020603050405020304" pitchFamily="18" charset="0"/>
                <a:cs typeface="Times New Roman" panose="02020603050405020304" pitchFamily="18" charset="0"/>
              </a:rPr>
              <a:t>Predicting floods is difficult due to the changing climate and requires complex models. Traditional models (physical and statistical) have limitations in terms of accuracy and computation.</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Accurate prediction is crucial for effective disaster management.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Our project uses machine learning to improve disaster forecasting.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aim to analyze data, identify patterns, and make more accurate predictions.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Our goal is to contribute to a more sustainable disaster management system that saves lives.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94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F60424-2786-B911-E91A-4DB11E63F74A}"/>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A9EC1ACD-8CF7-BA6B-A51F-D3D5D2F33282}"/>
              </a:ext>
            </a:extLst>
          </p:cNvPr>
          <p:cNvSpPr txBox="1">
            <a:spLocks/>
          </p:cNvSpPr>
          <p:nvPr/>
        </p:nvSpPr>
        <p:spPr>
          <a:xfrm>
            <a:off x="321796" y="709855"/>
            <a:ext cx="4457033" cy="6858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rgbClr val="002060"/>
              </a:solidFill>
              <a:latin typeface="LM Roman 10" panose="00000500000000000000" pitchFamily="50" charset="0"/>
            </a:endParaRPr>
          </a:p>
        </p:txBody>
      </p:sp>
      <p:sp>
        <p:nvSpPr>
          <p:cNvPr id="3" name="Title 1">
            <a:extLst>
              <a:ext uri="{FF2B5EF4-FFF2-40B4-BE49-F238E27FC236}">
                <a16:creationId xmlns:a16="http://schemas.microsoft.com/office/drawing/2014/main" id="{BDDE379A-E9B2-B477-8A72-85FE5FA253DA}"/>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2" name="TextBox 1">
            <a:extLst>
              <a:ext uri="{FF2B5EF4-FFF2-40B4-BE49-F238E27FC236}">
                <a16:creationId xmlns:a16="http://schemas.microsoft.com/office/drawing/2014/main" id="{FBB56723-033C-7CBF-16A3-4C91AFB14BA1}"/>
              </a:ext>
            </a:extLst>
          </p:cNvPr>
          <p:cNvSpPr txBox="1"/>
          <p:nvPr/>
        </p:nvSpPr>
        <p:spPr>
          <a:xfrm>
            <a:off x="130629" y="1286487"/>
            <a:ext cx="11837436"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Setup Flask Application: </a:t>
            </a:r>
            <a:r>
              <a:rPr lang="en-US" sz="2000" dirty="0">
                <a:latin typeface="Times New Roman" panose="02020603050405020304" pitchFamily="18" charset="0"/>
                <a:cs typeface="Times New Roman" panose="02020603050405020304" pitchFamily="18" charset="0"/>
              </a:rPr>
              <a:t>Create a Flask app to handle requests and serve the UI.</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Develop User Interface: </a:t>
            </a:r>
            <a:r>
              <a:rPr lang="en-US" sz="2000" dirty="0">
                <a:latin typeface="Times New Roman" panose="02020603050405020304" pitchFamily="18" charset="0"/>
                <a:cs typeface="Times New Roman" panose="02020603050405020304" pitchFamily="18" charset="0"/>
              </a:rPr>
              <a:t>Design web UI using HTML, CSS, JavaScript, and Bootstrap. </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 </a:t>
            </a:r>
            <a:r>
              <a:rPr lang="en-US" sz="2000" dirty="0">
                <a:latin typeface="Times New Roman" panose="02020603050405020304" pitchFamily="18" charset="0"/>
                <a:cs typeface="Times New Roman" panose="02020603050405020304" pitchFamily="18" charset="0"/>
              </a:rPr>
              <a:t>Gather historical flood and rainfall data. Preprocess the data. </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Development: </a:t>
            </a:r>
            <a:r>
              <a:rPr lang="en-US" sz="2000" dirty="0">
                <a:latin typeface="Times New Roman" panose="02020603050405020304" pitchFamily="18" charset="0"/>
                <a:cs typeface="Times New Roman" panose="02020603050405020304" pitchFamily="18" charset="0"/>
              </a:rPr>
              <a:t>Split data into features (X) and target (y).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Train a machine learning model: </a:t>
            </a:r>
            <a:r>
              <a:rPr lang="en-US" sz="2000" dirty="0">
                <a:latin typeface="Times New Roman" panose="02020603050405020304" pitchFamily="18" charset="0"/>
                <a:cs typeface="Times New Roman" panose="02020603050405020304" pitchFamily="18" charset="0"/>
              </a:rPr>
              <a:t>Random Forest - using a preprocessing pipeline.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Implement Prediction Logic: </a:t>
            </a:r>
            <a:r>
              <a:rPr lang="en-US" sz="2000" dirty="0">
                <a:latin typeface="Times New Roman" panose="02020603050405020304" pitchFamily="18" charset="0"/>
                <a:cs typeface="Times New Roman" panose="02020603050405020304" pitchFamily="18" charset="0"/>
              </a:rPr>
              <a:t>Create predict_flood function to validate user input and prepare data for prediction. Predict flood occurrence based on user inputs.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Added Alerts: </a:t>
            </a:r>
            <a:r>
              <a:rPr lang="en-US" sz="2000" dirty="0">
                <a:latin typeface="Times New Roman" panose="02020603050405020304" pitchFamily="18" charset="0"/>
                <a:cs typeface="Times New Roman" panose="02020603050405020304" pitchFamily="18" charset="0"/>
              </a:rPr>
              <a:t>Compared predicted rainfall with average monthly and annual rain fall. Generate alerts if rainfall exceeds thresholds. </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Integrating APIs</a:t>
            </a:r>
            <a:r>
              <a:rPr lang="en-US" sz="2000" dirty="0">
                <a:latin typeface="Times New Roman" panose="02020603050405020304" pitchFamily="18" charset="0"/>
                <a:cs typeface="Times New Roman" panose="02020603050405020304" pitchFamily="18" charset="0"/>
              </a:rPr>
              <a:t>: Use Weather API to fetch current weather data.</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Implementing Geo Location : </a:t>
            </a:r>
            <a:r>
              <a:rPr lang="en-US" sz="2000" dirty="0">
                <a:latin typeface="Times New Roman" panose="02020603050405020304" pitchFamily="18" charset="0"/>
                <a:cs typeface="Times New Roman" panose="02020603050405020304" pitchFamily="18" charset="0"/>
              </a:rPr>
              <a:t>API to get user’s current location.</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Display Results: </a:t>
            </a:r>
            <a:r>
              <a:rPr lang="en-US" sz="2000" dirty="0">
                <a:latin typeface="Times New Roman" panose="02020603050405020304" pitchFamily="18" charset="0"/>
                <a:cs typeface="Times New Roman" panose="02020603050405020304" pitchFamily="18" charset="0"/>
              </a:rPr>
              <a:t>Showing prediction results and alerts on the UI.</a:t>
            </a:r>
          </a:p>
        </p:txBody>
      </p:sp>
      <p:sp>
        <p:nvSpPr>
          <p:cNvPr id="7" name="TextBox 6">
            <a:extLst>
              <a:ext uri="{FF2B5EF4-FFF2-40B4-BE49-F238E27FC236}">
                <a16:creationId xmlns:a16="http://schemas.microsoft.com/office/drawing/2014/main" id="{7067F231-9F57-98B9-67F6-1B17DA231ECB}"/>
              </a:ext>
            </a:extLst>
          </p:cNvPr>
          <p:cNvSpPr txBox="1"/>
          <p:nvPr/>
        </p:nvSpPr>
        <p:spPr>
          <a:xfrm>
            <a:off x="223935" y="709855"/>
            <a:ext cx="2892489" cy="1508105"/>
          </a:xfrm>
          <a:prstGeom prst="rect">
            <a:avLst/>
          </a:prstGeom>
          <a:noFill/>
        </p:spPr>
        <p:txBody>
          <a:bodyPr wrap="square" rtlCol="0">
            <a:spAutoFit/>
          </a:bodyPr>
          <a:lstStyle/>
          <a:p>
            <a:r>
              <a:rPr lang="en-US" sz="3600" b="1" dirty="0">
                <a:solidFill>
                  <a:srgbClr val="002060"/>
                </a:solidFill>
                <a:latin typeface="LM Roman 10" panose="00000500000000000000" pitchFamily="50" charset="0"/>
              </a:rPr>
              <a:t>Methodology</a:t>
            </a:r>
            <a:endParaRPr lang="en-US" sz="2800" b="1" dirty="0">
              <a:solidFill>
                <a:srgbClr val="002060"/>
              </a:solidFill>
              <a:latin typeface="LM Roman 10" panose="00000500000000000000" pitchFamily="50" charset="0"/>
            </a:endParaRPr>
          </a:p>
          <a:p>
            <a:endParaRPr lang="en-US" sz="2800" b="1" dirty="0">
              <a:solidFill>
                <a:srgbClr val="002060"/>
              </a:solidFill>
              <a:latin typeface="LM Roman 10" panose="00000500000000000000" pitchFamily="50" charset="0"/>
            </a:endParaRPr>
          </a:p>
          <a:p>
            <a:endParaRPr lang="en-IN" sz="2800" dirty="0"/>
          </a:p>
        </p:txBody>
      </p:sp>
    </p:spTree>
    <p:extLst>
      <p:ext uri="{BB962C8B-B14F-4D97-AF65-F5344CB8AC3E}">
        <p14:creationId xmlns:p14="http://schemas.microsoft.com/office/powerpoint/2010/main" val="193173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0BC98-B74B-BEFE-DFC3-BBBB50BC277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86F0A5-6453-4156-322D-5CC4CA35640C}"/>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0E108010-4382-D035-1039-E1C4CEA940A0}"/>
              </a:ext>
            </a:extLst>
          </p:cNvPr>
          <p:cNvSpPr txBox="1">
            <a:spLocks/>
          </p:cNvSpPr>
          <p:nvPr/>
        </p:nvSpPr>
        <p:spPr>
          <a:xfrm>
            <a:off x="321796" y="531449"/>
            <a:ext cx="6079004"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Proposed System – Work Flow</a:t>
            </a:r>
          </a:p>
        </p:txBody>
      </p:sp>
      <p:sp>
        <p:nvSpPr>
          <p:cNvPr id="3" name="Title 1">
            <a:extLst>
              <a:ext uri="{FF2B5EF4-FFF2-40B4-BE49-F238E27FC236}">
                <a16:creationId xmlns:a16="http://schemas.microsoft.com/office/drawing/2014/main" id="{57A90B3A-0315-705B-86C6-BE3EE573785C}"/>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33" name="Freeform: Shape 32">
            <a:extLst>
              <a:ext uri="{FF2B5EF4-FFF2-40B4-BE49-F238E27FC236}">
                <a16:creationId xmlns:a16="http://schemas.microsoft.com/office/drawing/2014/main" id="{8A34D2FA-40BD-A77C-487F-056F9AD5F63E}"/>
              </a:ext>
            </a:extLst>
          </p:cNvPr>
          <p:cNvSpPr/>
          <p:nvPr/>
        </p:nvSpPr>
        <p:spPr>
          <a:xfrm>
            <a:off x="2391488" y="2263252"/>
            <a:ext cx="575831" cy="673614"/>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0" y="134723"/>
                </a:moveTo>
                <a:lnTo>
                  <a:pt x="287916" y="134723"/>
                </a:lnTo>
                <a:lnTo>
                  <a:pt x="287916" y="0"/>
                </a:lnTo>
                <a:lnTo>
                  <a:pt x="575831" y="336807"/>
                </a:lnTo>
                <a:lnTo>
                  <a:pt x="287916" y="673614"/>
                </a:lnTo>
                <a:lnTo>
                  <a:pt x="287916" y="538891"/>
                </a:lnTo>
                <a:lnTo>
                  <a:pt x="0" y="538891"/>
                </a:lnTo>
                <a:lnTo>
                  <a:pt x="0" y="134723"/>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0" tIns="134723" rIns="172749" bIns="134723"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34" name="Freeform: Shape 33">
            <a:extLst>
              <a:ext uri="{FF2B5EF4-FFF2-40B4-BE49-F238E27FC236}">
                <a16:creationId xmlns:a16="http://schemas.microsoft.com/office/drawing/2014/main" id="{3DCE5F6C-F3B8-CB59-137D-8A562E09484A}"/>
              </a:ext>
            </a:extLst>
          </p:cNvPr>
          <p:cNvSpPr/>
          <p:nvPr/>
        </p:nvSpPr>
        <p:spPr>
          <a:xfrm>
            <a:off x="3016438" y="2091379"/>
            <a:ext cx="2959444" cy="1459896"/>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bg1">
              <a:lumMod val="95000"/>
            </a:schemeClr>
          </a:solidFill>
          <a:ln>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marL="685800" lvl="0" indent="-685800" defTabSz="2222500">
              <a:lnSpc>
                <a:spcPct val="90000"/>
              </a:lnSpc>
              <a:spcBef>
                <a:spcPct val="0"/>
              </a:spcBef>
              <a:spcAft>
                <a:spcPct val="35000"/>
              </a:spcAft>
              <a:buFont typeface="Arial" panose="020B0604020202020204" pitchFamily="34" charset="0"/>
              <a:buChar char="•"/>
            </a:pPr>
            <a:r>
              <a:rPr lang="en-US" sz="1200" kern="1200" dirty="0"/>
              <a:t>Handle missing data</a:t>
            </a:r>
          </a:p>
          <a:p>
            <a:pPr marL="685800" lvl="0" indent="-685800" defTabSz="2222500">
              <a:lnSpc>
                <a:spcPct val="90000"/>
              </a:lnSpc>
              <a:spcBef>
                <a:spcPct val="0"/>
              </a:spcBef>
              <a:spcAft>
                <a:spcPct val="35000"/>
              </a:spcAft>
              <a:buFont typeface="Arial" panose="020B0604020202020204" pitchFamily="34" charset="0"/>
              <a:buChar char="•"/>
            </a:pPr>
            <a:r>
              <a:rPr lang="en-US" sz="1200" dirty="0"/>
              <a:t>Categorical data into int</a:t>
            </a:r>
          </a:p>
          <a:p>
            <a:pPr marL="685800" lvl="0" indent="-685800" defTabSz="2222500">
              <a:lnSpc>
                <a:spcPct val="90000"/>
              </a:lnSpc>
              <a:spcBef>
                <a:spcPct val="0"/>
              </a:spcBef>
              <a:spcAft>
                <a:spcPct val="35000"/>
              </a:spcAft>
              <a:buFont typeface="Arial" panose="020B0604020202020204" pitchFamily="34" charset="0"/>
              <a:buChar char="•"/>
            </a:pPr>
            <a:r>
              <a:rPr lang="en-US" sz="1200" kern="1200" dirty="0"/>
              <a:t>Label Encoders</a:t>
            </a:r>
          </a:p>
          <a:p>
            <a:pPr marL="685800" lvl="0" indent="-685800" defTabSz="2222500">
              <a:lnSpc>
                <a:spcPct val="90000"/>
              </a:lnSpc>
              <a:spcBef>
                <a:spcPct val="0"/>
              </a:spcBef>
              <a:spcAft>
                <a:spcPct val="35000"/>
              </a:spcAft>
              <a:buFont typeface="Arial" panose="020B0604020202020204" pitchFamily="34" charset="0"/>
              <a:buChar char="•"/>
            </a:pPr>
            <a:r>
              <a:rPr lang="en-US" sz="1200" dirty="0"/>
              <a:t>Eliminate excess features</a:t>
            </a:r>
          </a:p>
          <a:p>
            <a:pPr marL="685800" lvl="0" indent="-685800" defTabSz="2222500">
              <a:lnSpc>
                <a:spcPct val="90000"/>
              </a:lnSpc>
              <a:spcBef>
                <a:spcPct val="0"/>
              </a:spcBef>
              <a:spcAft>
                <a:spcPct val="35000"/>
              </a:spcAft>
              <a:buFont typeface="Arial" panose="020B0604020202020204" pitchFamily="34" charset="0"/>
              <a:buChar char="•"/>
            </a:pPr>
            <a:r>
              <a:rPr lang="en-US" sz="1200" kern="1200" dirty="0"/>
              <a:t>Reorder Column</a:t>
            </a:r>
            <a:r>
              <a:rPr lang="en-US" sz="1200" dirty="0"/>
              <a:t>s</a:t>
            </a:r>
          </a:p>
          <a:p>
            <a:pPr marL="685800" lvl="0" indent="-685800" defTabSz="2222500">
              <a:lnSpc>
                <a:spcPct val="90000"/>
              </a:lnSpc>
              <a:spcBef>
                <a:spcPct val="0"/>
              </a:spcBef>
              <a:spcAft>
                <a:spcPct val="35000"/>
              </a:spcAft>
              <a:buFont typeface="Arial" panose="020B0604020202020204" pitchFamily="34" charset="0"/>
              <a:buChar char="•"/>
            </a:pPr>
            <a:r>
              <a:rPr lang="en-US" sz="1200" kern="1200" dirty="0"/>
              <a:t>Scale Data</a:t>
            </a:r>
          </a:p>
        </p:txBody>
      </p:sp>
      <p:sp>
        <p:nvSpPr>
          <p:cNvPr id="35" name="Freeform: Shape 34">
            <a:extLst>
              <a:ext uri="{FF2B5EF4-FFF2-40B4-BE49-F238E27FC236}">
                <a16:creationId xmlns:a16="http://schemas.microsoft.com/office/drawing/2014/main" id="{C9B6D411-13D0-126F-55E0-C1F2A159A462}"/>
              </a:ext>
            </a:extLst>
          </p:cNvPr>
          <p:cNvSpPr/>
          <p:nvPr/>
        </p:nvSpPr>
        <p:spPr>
          <a:xfrm>
            <a:off x="6096000" y="2403770"/>
            <a:ext cx="575831" cy="673614"/>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0" y="134723"/>
                </a:moveTo>
                <a:lnTo>
                  <a:pt x="287916" y="134723"/>
                </a:lnTo>
                <a:lnTo>
                  <a:pt x="287916" y="0"/>
                </a:lnTo>
                <a:lnTo>
                  <a:pt x="575831" y="336807"/>
                </a:lnTo>
                <a:lnTo>
                  <a:pt x="287916" y="673614"/>
                </a:lnTo>
                <a:lnTo>
                  <a:pt x="287916" y="538891"/>
                </a:lnTo>
                <a:lnTo>
                  <a:pt x="0" y="538891"/>
                </a:lnTo>
                <a:lnTo>
                  <a:pt x="0" y="134723"/>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0" tIns="134723" rIns="172749" bIns="134723"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36" name="Freeform: Shape 35">
            <a:extLst>
              <a:ext uri="{FF2B5EF4-FFF2-40B4-BE49-F238E27FC236}">
                <a16:creationId xmlns:a16="http://schemas.microsoft.com/office/drawing/2014/main" id="{33ACAFD3-9C76-A6F7-1F2A-BF56CFFEA1E1}"/>
              </a:ext>
            </a:extLst>
          </p:cNvPr>
          <p:cNvSpPr/>
          <p:nvPr/>
        </p:nvSpPr>
        <p:spPr>
          <a:xfrm>
            <a:off x="6720496" y="2216190"/>
            <a:ext cx="2849126" cy="855144"/>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bg1">
              <a:lumMod val="8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marL="685800" lvl="0" indent="-685800" defTabSz="2222500">
              <a:lnSpc>
                <a:spcPct val="90000"/>
              </a:lnSpc>
              <a:spcBef>
                <a:spcPct val="0"/>
              </a:spcBef>
              <a:spcAft>
                <a:spcPct val="35000"/>
              </a:spcAft>
              <a:buFont typeface="Arial" panose="020B0604020202020204" pitchFamily="34" charset="0"/>
              <a:buChar char="•"/>
            </a:pPr>
            <a:r>
              <a:rPr lang="en-US" sz="1500" kern="1200" dirty="0"/>
              <a:t>Historical Data approach</a:t>
            </a:r>
          </a:p>
          <a:p>
            <a:pPr marL="685800" lvl="0" indent="-685800" defTabSz="2222500">
              <a:lnSpc>
                <a:spcPct val="90000"/>
              </a:lnSpc>
              <a:spcBef>
                <a:spcPct val="0"/>
              </a:spcBef>
              <a:spcAft>
                <a:spcPct val="35000"/>
              </a:spcAft>
              <a:buFont typeface="Arial" panose="020B0604020202020204" pitchFamily="34" charset="0"/>
              <a:buChar char="•"/>
            </a:pPr>
            <a:r>
              <a:rPr lang="en-US" sz="1500" kern="1200" dirty="0"/>
              <a:t>Threshold Approach</a:t>
            </a:r>
            <a:endParaRPr lang="en-IN" sz="1500" kern="1200" dirty="0"/>
          </a:p>
        </p:txBody>
      </p:sp>
      <p:sp>
        <p:nvSpPr>
          <p:cNvPr id="37" name="Freeform: Shape 36">
            <a:extLst>
              <a:ext uri="{FF2B5EF4-FFF2-40B4-BE49-F238E27FC236}">
                <a16:creationId xmlns:a16="http://schemas.microsoft.com/office/drawing/2014/main" id="{AE39ECFC-73FF-26B6-4696-0B91BB9507D4}"/>
              </a:ext>
            </a:extLst>
          </p:cNvPr>
          <p:cNvSpPr/>
          <p:nvPr/>
        </p:nvSpPr>
        <p:spPr>
          <a:xfrm>
            <a:off x="10879494" y="3891516"/>
            <a:ext cx="578498" cy="756106"/>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460664" y="1"/>
                </a:moveTo>
                <a:lnTo>
                  <a:pt x="460664" y="336808"/>
                </a:lnTo>
                <a:lnTo>
                  <a:pt x="575831" y="336808"/>
                </a:lnTo>
                <a:lnTo>
                  <a:pt x="287916" y="673613"/>
                </a:lnTo>
                <a:lnTo>
                  <a:pt x="0" y="336808"/>
                </a:lnTo>
                <a:lnTo>
                  <a:pt x="115167" y="336808"/>
                </a:lnTo>
                <a:lnTo>
                  <a:pt x="115167" y="1"/>
                </a:lnTo>
                <a:lnTo>
                  <a:pt x="460664" y="1"/>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134724" tIns="1" rIns="134723" bIns="172749"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38" name="Freeform: Shape 37">
            <a:extLst>
              <a:ext uri="{FF2B5EF4-FFF2-40B4-BE49-F238E27FC236}">
                <a16:creationId xmlns:a16="http://schemas.microsoft.com/office/drawing/2014/main" id="{8AEB8C64-152A-26FD-53C5-47F69C6C29FD}"/>
              </a:ext>
            </a:extLst>
          </p:cNvPr>
          <p:cNvSpPr/>
          <p:nvPr/>
        </p:nvSpPr>
        <p:spPr>
          <a:xfrm>
            <a:off x="10243327" y="2091379"/>
            <a:ext cx="1888141" cy="1775924"/>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marL="285750" lvl="0" indent="-285750" defTabSz="2222500">
              <a:lnSpc>
                <a:spcPct val="90000"/>
              </a:lnSpc>
              <a:spcBef>
                <a:spcPct val="0"/>
              </a:spcBef>
              <a:spcAft>
                <a:spcPct val="35000"/>
              </a:spcAft>
              <a:buFont typeface="Arial" panose="020B0604020202020204" pitchFamily="34" charset="0"/>
              <a:buChar char="•"/>
            </a:pPr>
            <a:endParaRPr lang="en-US" sz="1500" dirty="0"/>
          </a:p>
          <a:p>
            <a:pPr marL="285750" lvl="0" indent="-285750" defTabSz="2222500">
              <a:lnSpc>
                <a:spcPct val="90000"/>
              </a:lnSpc>
              <a:spcBef>
                <a:spcPct val="0"/>
              </a:spcBef>
              <a:spcAft>
                <a:spcPct val="35000"/>
              </a:spcAft>
              <a:buFont typeface="Arial" panose="020B0604020202020204" pitchFamily="34" charset="0"/>
              <a:buChar char="•"/>
            </a:pPr>
            <a:r>
              <a:rPr lang="en-US" sz="1500" dirty="0"/>
              <a:t>KNN</a:t>
            </a:r>
          </a:p>
          <a:p>
            <a:pPr marL="285750" lvl="0" indent="-285750" defTabSz="2222500">
              <a:lnSpc>
                <a:spcPct val="90000"/>
              </a:lnSpc>
              <a:spcBef>
                <a:spcPct val="0"/>
              </a:spcBef>
              <a:spcAft>
                <a:spcPct val="35000"/>
              </a:spcAft>
              <a:buFont typeface="Arial" panose="020B0604020202020204" pitchFamily="34" charset="0"/>
              <a:buChar char="•"/>
            </a:pPr>
            <a:r>
              <a:rPr lang="en-US" sz="1500" kern="1200" dirty="0"/>
              <a:t>Logi</a:t>
            </a:r>
            <a:r>
              <a:rPr lang="en-US" sz="1500" dirty="0"/>
              <a:t>stic Regression</a:t>
            </a:r>
          </a:p>
          <a:p>
            <a:pPr marL="285750" lvl="0" indent="-285750" defTabSz="2222500">
              <a:lnSpc>
                <a:spcPct val="90000"/>
              </a:lnSpc>
              <a:spcBef>
                <a:spcPct val="0"/>
              </a:spcBef>
              <a:spcAft>
                <a:spcPct val="35000"/>
              </a:spcAft>
              <a:buFont typeface="Arial" panose="020B0604020202020204" pitchFamily="34" charset="0"/>
              <a:buChar char="•"/>
            </a:pPr>
            <a:r>
              <a:rPr lang="en-US" sz="1500" dirty="0"/>
              <a:t>Decision Tree</a:t>
            </a:r>
          </a:p>
          <a:p>
            <a:pPr marL="285750" lvl="0" indent="-285750" defTabSz="2222500">
              <a:lnSpc>
                <a:spcPct val="90000"/>
              </a:lnSpc>
              <a:spcBef>
                <a:spcPct val="0"/>
              </a:spcBef>
              <a:spcAft>
                <a:spcPct val="35000"/>
              </a:spcAft>
              <a:buFont typeface="Arial" panose="020B0604020202020204" pitchFamily="34" charset="0"/>
              <a:buChar char="•"/>
            </a:pPr>
            <a:r>
              <a:rPr lang="en-US" sz="1500" dirty="0"/>
              <a:t>Random Forest</a:t>
            </a:r>
          </a:p>
          <a:p>
            <a:pPr marL="285750" lvl="0" indent="-285750" defTabSz="2222500">
              <a:lnSpc>
                <a:spcPct val="90000"/>
              </a:lnSpc>
              <a:spcBef>
                <a:spcPct val="0"/>
              </a:spcBef>
              <a:spcAft>
                <a:spcPct val="35000"/>
              </a:spcAft>
              <a:buFont typeface="Arial" panose="020B0604020202020204" pitchFamily="34" charset="0"/>
              <a:buChar char="•"/>
            </a:pPr>
            <a:endParaRPr lang="en-US" sz="1500" dirty="0"/>
          </a:p>
        </p:txBody>
      </p:sp>
      <p:sp>
        <p:nvSpPr>
          <p:cNvPr id="39" name="Freeform: Shape 38">
            <a:extLst>
              <a:ext uri="{FF2B5EF4-FFF2-40B4-BE49-F238E27FC236}">
                <a16:creationId xmlns:a16="http://schemas.microsoft.com/office/drawing/2014/main" id="{ADEB5D96-2BD2-8F24-7D10-A97E73056958}"/>
              </a:ext>
            </a:extLst>
          </p:cNvPr>
          <p:cNvSpPr/>
          <p:nvPr/>
        </p:nvSpPr>
        <p:spPr>
          <a:xfrm>
            <a:off x="6439809" y="4260848"/>
            <a:ext cx="4327718" cy="446558"/>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575831" y="538891"/>
                </a:moveTo>
                <a:lnTo>
                  <a:pt x="287915" y="538891"/>
                </a:lnTo>
                <a:lnTo>
                  <a:pt x="287915" y="673614"/>
                </a:lnTo>
                <a:lnTo>
                  <a:pt x="0" y="336807"/>
                </a:lnTo>
                <a:lnTo>
                  <a:pt x="287915" y="0"/>
                </a:lnTo>
                <a:lnTo>
                  <a:pt x="287915" y="134723"/>
                </a:lnTo>
                <a:lnTo>
                  <a:pt x="575831" y="134723"/>
                </a:lnTo>
                <a:lnTo>
                  <a:pt x="575831" y="538891"/>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172749" tIns="134723" rIns="1" bIns="134723"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40" name="Freeform: Shape 39">
            <a:extLst>
              <a:ext uri="{FF2B5EF4-FFF2-40B4-BE49-F238E27FC236}">
                <a16:creationId xmlns:a16="http://schemas.microsoft.com/office/drawing/2014/main" id="{820127E1-662F-771B-9B69-9A5EA3C846D6}"/>
              </a:ext>
            </a:extLst>
          </p:cNvPr>
          <p:cNvSpPr/>
          <p:nvPr/>
        </p:nvSpPr>
        <p:spPr>
          <a:xfrm>
            <a:off x="2967319" y="4198144"/>
            <a:ext cx="3323200" cy="1092184"/>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tx2">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marL="285750" lvl="0" indent="-285750" defTabSz="2222500">
              <a:lnSpc>
                <a:spcPct val="90000"/>
              </a:lnSpc>
              <a:spcBef>
                <a:spcPct val="0"/>
              </a:spcBef>
              <a:spcAft>
                <a:spcPct val="35000"/>
              </a:spcAft>
              <a:buFont typeface="Arial" panose="020B0604020202020204" pitchFamily="34" charset="0"/>
              <a:buChar char="•"/>
            </a:pPr>
            <a:r>
              <a:rPr lang="en-US" sz="1500" dirty="0"/>
              <a:t>Training and Testing Accuracy Score</a:t>
            </a:r>
          </a:p>
          <a:p>
            <a:pPr marL="285750" lvl="0" indent="-285750" defTabSz="2222500">
              <a:lnSpc>
                <a:spcPct val="90000"/>
              </a:lnSpc>
              <a:spcBef>
                <a:spcPct val="0"/>
              </a:spcBef>
              <a:spcAft>
                <a:spcPct val="35000"/>
              </a:spcAft>
              <a:buFont typeface="Arial" panose="020B0604020202020204" pitchFamily="34" charset="0"/>
              <a:buChar char="•"/>
            </a:pPr>
            <a:r>
              <a:rPr lang="en-US" sz="1500" kern="1200" dirty="0"/>
              <a:t>Training and Testi</a:t>
            </a:r>
            <a:r>
              <a:rPr lang="en-US" sz="1500" dirty="0"/>
              <a:t>ng Classification Report</a:t>
            </a:r>
            <a:endParaRPr lang="en-IN" sz="1500" kern="1200" dirty="0"/>
          </a:p>
        </p:txBody>
      </p:sp>
      <p:sp>
        <p:nvSpPr>
          <p:cNvPr id="41" name="Freeform: Shape 40">
            <a:extLst>
              <a:ext uri="{FF2B5EF4-FFF2-40B4-BE49-F238E27FC236}">
                <a16:creationId xmlns:a16="http://schemas.microsoft.com/office/drawing/2014/main" id="{EF2B0829-684D-1B80-E755-D81447A6B79E}"/>
              </a:ext>
            </a:extLst>
          </p:cNvPr>
          <p:cNvSpPr/>
          <p:nvPr/>
        </p:nvSpPr>
        <p:spPr>
          <a:xfrm>
            <a:off x="321797" y="2091379"/>
            <a:ext cx="1950028" cy="1165751"/>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accent5">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lvl="0" algn="ctr" defTabSz="2222500">
              <a:lnSpc>
                <a:spcPct val="90000"/>
              </a:lnSpc>
              <a:spcBef>
                <a:spcPct val="0"/>
              </a:spcBef>
              <a:spcAft>
                <a:spcPct val="35000"/>
              </a:spcAft>
            </a:pPr>
            <a:r>
              <a:rPr lang="en-US" sz="1500" dirty="0"/>
              <a:t>Training and Testing Data</a:t>
            </a:r>
            <a:endParaRPr lang="en-IN" sz="1500" kern="1200" dirty="0"/>
          </a:p>
        </p:txBody>
      </p:sp>
      <p:sp>
        <p:nvSpPr>
          <p:cNvPr id="43" name="TextBox 42">
            <a:extLst>
              <a:ext uri="{FF2B5EF4-FFF2-40B4-BE49-F238E27FC236}">
                <a16:creationId xmlns:a16="http://schemas.microsoft.com/office/drawing/2014/main" id="{10608A57-D9C3-5675-4D91-1DA2EE334377}"/>
              </a:ext>
            </a:extLst>
          </p:cNvPr>
          <p:cNvSpPr txBox="1"/>
          <p:nvPr/>
        </p:nvSpPr>
        <p:spPr>
          <a:xfrm>
            <a:off x="117066" y="1594884"/>
            <a:ext cx="1226542" cy="369332"/>
          </a:xfrm>
          <a:prstGeom prst="rect">
            <a:avLst/>
          </a:prstGeom>
          <a:noFill/>
        </p:spPr>
        <p:txBody>
          <a:bodyPr wrap="square" rtlCol="0">
            <a:spAutoFit/>
          </a:bodyPr>
          <a:lstStyle/>
          <a:p>
            <a:pPr algn="ctr"/>
            <a:r>
              <a:rPr lang="en-US" b="1" dirty="0"/>
              <a:t>DATASET</a:t>
            </a:r>
            <a:endParaRPr lang="en-IN" b="1" dirty="0"/>
          </a:p>
        </p:txBody>
      </p:sp>
      <p:sp>
        <p:nvSpPr>
          <p:cNvPr id="44" name="TextBox 43">
            <a:extLst>
              <a:ext uri="{FF2B5EF4-FFF2-40B4-BE49-F238E27FC236}">
                <a16:creationId xmlns:a16="http://schemas.microsoft.com/office/drawing/2014/main" id="{84189999-F9C9-AFE9-DD33-DEA8236E3E4B}"/>
              </a:ext>
            </a:extLst>
          </p:cNvPr>
          <p:cNvSpPr txBox="1"/>
          <p:nvPr/>
        </p:nvSpPr>
        <p:spPr>
          <a:xfrm>
            <a:off x="3603941" y="1594883"/>
            <a:ext cx="2371940" cy="369332"/>
          </a:xfrm>
          <a:prstGeom prst="rect">
            <a:avLst/>
          </a:prstGeom>
          <a:noFill/>
        </p:spPr>
        <p:txBody>
          <a:bodyPr wrap="square" rtlCol="0">
            <a:spAutoFit/>
          </a:bodyPr>
          <a:lstStyle/>
          <a:p>
            <a:pPr algn="ctr"/>
            <a:r>
              <a:rPr lang="en-US" b="1" dirty="0"/>
              <a:t> DATA PREPROCESSING</a:t>
            </a:r>
            <a:endParaRPr lang="en-IN" b="1" dirty="0"/>
          </a:p>
        </p:txBody>
      </p:sp>
      <p:sp>
        <p:nvSpPr>
          <p:cNvPr id="45" name="TextBox 44">
            <a:extLst>
              <a:ext uri="{FF2B5EF4-FFF2-40B4-BE49-F238E27FC236}">
                <a16:creationId xmlns:a16="http://schemas.microsoft.com/office/drawing/2014/main" id="{4E08DA38-8884-6AA3-F3A5-B9520AF8DB60}"/>
              </a:ext>
            </a:extLst>
          </p:cNvPr>
          <p:cNvSpPr txBox="1"/>
          <p:nvPr/>
        </p:nvSpPr>
        <p:spPr>
          <a:xfrm>
            <a:off x="7015642" y="1577305"/>
            <a:ext cx="2524095" cy="369332"/>
          </a:xfrm>
          <a:prstGeom prst="rect">
            <a:avLst/>
          </a:prstGeom>
          <a:noFill/>
        </p:spPr>
        <p:txBody>
          <a:bodyPr wrap="square" rtlCol="0">
            <a:spAutoFit/>
          </a:bodyPr>
          <a:lstStyle/>
          <a:p>
            <a:pPr algn="ctr"/>
            <a:r>
              <a:rPr lang="en-US" b="1" dirty="0"/>
              <a:t>FEATURE EXTRACTION</a:t>
            </a:r>
            <a:endParaRPr lang="en-IN" b="1" dirty="0"/>
          </a:p>
        </p:txBody>
      </p:sp>
      <p:sp>
        <p:nvSpPr>
          <p:cNvPr id="46" name="TextBox 45">
            <a:extLst>
              <a:ext uri="{FF2B5EF4-FFF2-40B4-BE49-F238E27FC236}">
                <a16:creationId xmlns:a16="http://schemas.microsoft.com/office/drawing/2014/main" id="{3945D386-E05D-AA83-4B56-43FAF2B5A3A4}"/>
              </a:ext>
            </a:extLst>
          </p:cNvPr>
          <p:cNvSpPr txBox="1"/>
          <p:nvPr/>
        </p:nvSpPr>
        <p:spPr>
          <a:xfrm>
            <a:off x="9938544" y="1605412"/>
            <a:ext cx="2034250" cy="369332"/>
          </a:xfrm>
          <a:prstGeom prst="rect">
            <a:avLst/>
          </a:prstGeom>
          <a:noFill/>
        </p:spPr>
        <p:txBody>
          <a:bodyPr wrap="square" rtlCol="0">
            <a:spAutoFit/>
          </a:bodyPr>
          <a:lstStyle/>
          <a:p>
            <a:pPr algn="ctr"/>
            <a:r>
              <a:rPr lang="en-US" b="1" dirty="0"/>
              <a:t> ML MODEL</a:t>
            </a:r>
            <a:endParaRPr lang="en-IN" b="1" dirty="0"/>
          </a:p>
        </p:txBody>
      </p:sp>
      <p:sp>
        <p:nvSpPr>
          <p:cNvPr id="47" name="Freeform: Shape 46">
            <a:extLst>
              <a:ext uri="{FF2B5EF4-FFF2-40B4-BE49-F238E27FC236}">
                <a16:creationId xmlns:a16="http://schemas.microsoft.com/office/drawing/2014/main" id="{8DBEB976-9C80-8BEB-2B37-0410EAB0D580}"/>
              </a:ext>
            </a:extLst>
          </p:cNvPr>
          <p:cNvSpPr/>
          <p:nvPr/>
        </p:nvSpPr>
        <p:spPr>
          <a:xfrm>
            <a:off x="10084654" y="5290328"/>
            <a:ext cx="1888140" cy="1343737"/>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tx2">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marL="285750" lvl="0" indent="-285750" defTabSz="2222500">
              <a:lnSpc>
                <a:spcPct val="90000"/>
              </a:lnSpc>
              <a:spcBef>
                <a:spcPct val="0"/>
              </a:spcBef>
              <a:spcAft>
                <a:spcPct val="35000"/>
              </a:spcAft>
              <a:buFont typeface="Arial" panose="020B0604020202020204" pitchFamily="34" charset="0"/>
              <a:buChar char="•"/>
            </a:pPr>
            <a:r>
              <a:rPr lang="en-US" sz="1500" dirty="0"/>
              <a:t>Predict the Best Model</a:t>
            </a:r>
            <a:endParaRPr lang="en-US" sz="1500" kern="1200" dirty="0"/>
          </a:p>
          <a:p>
            <a:pPr marL="285750" lvl="0" indent="-285750" defTabSz="2222500">
              <a:lnSpc>
                <a:spcPct val="90000"/>
              </a:lnSpc>
              <a:spcBef>
                <a:spcPct val="0"/>
              </a:spcBef>
              <a:spcAft>
                <a:spcPct val="35000"/>
              </a:spcAft>
              <a:buFont typeface="Arial" panose="020B0604020202020204" pitchFamily="34" charset="0"/>
              <a:buChar char="•"/>
            </a:pPr>
            <a:r>
              <a:rPr lang="en-US" sz="1500" dirty="0"/>
              <a:t>Evaluate Performance</a:t>
            </a:r>
            <a:endParaRPr lang="en-IN" sz="1500" kern="1200" dirty="0"/>
          </a:p>
        </p:txBody>
      </p:sp>
      <p:sp>
        <p:nvSpPr>
          <p:cNvPr id="50" name="TextBox 49">
            <a:extLst>
              <a:ext uri="{FF2B5EF4-FFF2-40B4-BE49-F238E27FC236}">
                <a16:creationId xmlns:a16="http://schemas.microsoft.com/office/drawing/2014/main" id="{3F899356-E1B2-3E09-F787-8CB98A07ACCB}"/>
              </a:ext>
            </a:extLst>
          </p:cNvPr>
          <p:cNvSpPr txBox="1"/>
          <p:nvPr/>
        </p:nvSpPr>
        <p:spPr>
          <a:xfrm>
            <a:off x="9938544" y="4647623"/>
            <a:ext cx="2034249" cy="646331"/>
          </a:xfrm>
          <a:prstGeom prst="rect">
            <a:avLst/>
          </a:prstGeom>
          <a:noFill/>
        </p:spPr>
        <p:txBody>
          <a:bodyPr wrap="square" rtlCol="0">
            <a:spAutoFit/>
          </a:bodyPr>
          <a:lstStyle/>
          <a:p>
            <a:pPr algn="ctr"/>
            <a:r>
              <a:rPr lang="en-US" b="1" dirty="0"/>
              <a:t>PREDICTION AND INTERPRETATION</a:t>
            </a:r>
            <a:endParaRPr lang="en-IN" b="1" dirty="0"/>
          </a:p>
        </p:txBody>
      </p:sp>
      <p:sp>
        <p:nvSpPr>
          <p:cNvPr id="51" name="TextBox 50">
            <a:extLst>
              <a:ext uri="{FF2B5EF4-FFF2-40B4-BE49-F238E27FC236}">
                <a16:creationId xmlns:a16="http://schemas.microsoft.com/office/drawing/2014/main" id="{B7E931FE-55F2-43EF-BCAF-8D3F5F23A879}"/>
              </a:ext>
            </a:extLst>
          </p:cNvPr>
          <p:cNvSpPr txBox="1"/>
          <p:nvPr/>
        </p:nvSpPr>
        <p:spPr>
          <a:xfrm>
            <a:off x="3016438" y="3891516"/>
            <a:ext cx="2735754" cy="369332"/>
          </a:xfrm>
          <a:prstGeom prst="rect">
            <a:avLst/>
          </a:prstGeom>
          <a:noFill/>
        </p:spPr>
        <p:txBody>
          <a:bodyPr wrap="square" rtlCol="0">
            <a:spAutoFit/>
          </a:bodyPr>
          <a:lstStyle/>
          <a:p>
            <a:pPr algn="ctr"/>
            <a:r>
              <a:rPr lang="en-US" b="1" dirty="0"/>
              <a:t>MODEL EVALUATION</a:t>
            </a:r>
            <a:endParaRPr lang="en-IN" b="1" dirty="0"/>
          </a:p>
        </p:txBody>
      </p:sp>
      <p:pic>
        <p:nvPicPr>
          <p:cNvPr id="2" name="Picture 1">
            <a:extLst>
              <a:ext uri="{FF2B5EF4-FFF2-40B4-BE49-F238E27FC236}">
                <a16:creationId xmlns:a16="http://schemas.microsoft.com/office/drawing/2014/main" id="{C3DA00E6-704C-DC6B-6DC1-782D39CEFAE8}"/>
              </a:ext>
            </a:extLst>
          </p:cNvPr>
          <p:cNvPicPr>
            <a:picLocks noChangeAspect="1"/>
          </p:cNvPicPr>
          <p:nvPr/>
        </p:nvPicPr>
        <p:blipFill>
          <a:blip r:embed="rId2"/>
          <a:stretch>
            <a:fillRect/>
          </a:stretch>
        </p:blipFill>
        <p:spPr>
          <a:xfrm>
            <a:off x="9664157" y="2305404"/>
            <a:ext cx="579170" cy="676715"/>
          </a:xfrm>
          <a:prstGeom prst="rect">
            <a:avLst/>
          </a:prstGeom>
        </p:spPr>
      </p:pic>
      <p:pic>
        <p:nvPicPr>
          <p:cNvPr id="6" name="Picture 5">
            <a:extLst>
              <a:ext uri="{FF2B5EF4-FFF2-40B4-BE49-F238E27FC236}">
                <a16:creationId xmlns:a16="http://schemas.microsoft.com/office/drawing/2014/main" id="{E6E554F4-49B2-FBAC-AADB-3C24AB47DFC9}"/>
              </a:ext>
            </a:extLst>
          </p:cNvPr>
          <p:cNvPicPr>
            <a:picLocks noChangeAspect="1"/>
          </p:cNvPicPr>
          <p:nvPr/>
        </p:nvPicPr>
        <p:blipFill>
          <a:blip r:embed="rId3"/>
          <a:stretch>
            <a:fillRect/>
          </a:stretch>
        </p:blipFill>
        <p:spPr>
          <a:xfrm>
            <a:off x="1025580" y="1426434"/>
            <a:ext cx="1825415" cy="1273012"/>
          </a:xfrm>
          <a:prstGeom prst="rect">
            <a:avLst/>
          </a:prstGeom>
        </p:spPr>
      </p:pic>
    </p:spTree>
    <p:extLst>
      <p:ext uri="{BB962C8B-B14F-4D97-AF65-F5344CB8AC3E}">
        <p14:creationId xmlns:p14="http://schemas.microsoft.com/office/powerpoint/2010/main" val="348980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93417-AA6A-C072-A474-E05B2F99F5B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05E3C1-9B94-E2F7-F9BB-EE4F21D981C4}"/>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57FE9233-3BA2-A2BA-83D3-12B544676956}"/>
              </a:ext>
            </a:extLst>
          </p:cNvPr>
          <p:cNvSpPr txBox="1">
            <a:spLocks/>
          </p:cNvSpPr>
          <p:nvPr/>
        </p:nvSpPr>
        <p:spPr>
          <a:xfrm>
            <a:off x="321796" y="531449"/>
            <a:ext cx="6079004"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Proposed System – Work Flow</a:t>
            </a:r>
          </a:p>
        </p:txBody>
      </p:sp>
      <p:sp>
        <p:nvSpPr>
          <p:cNvPr id="3" name="Title 1">
            <a:extLst>
              <a:ext uri="{FF2B5EF4-FFF2-40B4-BE49-F238E27FC236}">
                <a16:creationId xmlns:a16="http://schemas.microsoft.com/office/drawing/2014/main" id="{6C182054-1DCB-E07A-386D-6D6D87362A63}"/>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33" name="Freeform: Shape 32">
            <a:extLst>
              <a:ext uri="{FF2B5EF4-FFF2-40B4-BE49-F238E27FC236}">
                <a16:creationId xmlns:a16="http://schemas.microsoft.com/office/drawing/2014/main" id="{F200957E-CDD5-BC1E-1B41-07FD9325BFD6}"/>
              </a:ext>
            </a:extLst>
          </p:cNvPr>
          <p:cNvSpPr/>
          <p:nvPr/>
        </p:nvSpPr>
        <p:spPr>
          <a:xfrm>
            <a:off x="2391488" y="2263252"/>
            <a:ext cx="575831" cy="673614"/>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0" y="134723"/>
                </a:moveTo>
                <a:lnTo>
                  <a:pt x="287916" y="134723"/>
                </a:lnTo>
                <a:lnTo>
                  <a:pt x="287916" y="0"/>
                </a:lnTo>
                <a:lnTo>
                  <a:pt x="575831" y="336807"/>
                </a:lnTo>
                <a:lnTo>
                  <a:pt x="287916" y="673614"/>
                </a:lnTo>
                <a:lnTo>
                  <a:pt x="287916" y="538891"/>
                </a:lnTo>
                <a:lnTo>
                  <a:pt x="0" y="538891"/>
                </a:lnTo>
                <a:lnTo>
                  <a:pt x="0" y="134723"/>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0" tIns="134723" rIns="172749" bIns="134723"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34" name="Freeform: Shape 33">
            <a:extLst>
              <a:ext uri="{FF2B5EF4-FFF2-40B4-BE49-F238E27FC236}">
                <a16:creationId xmlns:a16="http://schemas.microsoft.com/office/drawing/2014/main" id="{4528F835-95F4-61BB-5E75-94789020D1A5}"/>
              </a:ext>
            </a:extLst>
          </p:cNvPr>
          <p:cNvSpPr/>
          <p:nvPr/>
        </p:nvSpPr>
        <p:spPr>
          <a:xfrm>
            <a:off x="3016437" y="2091379"/>
            <a:ext cx="3111237" cy="1267641"/>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bg1">
              <a:lumMod val="95000"/>
            </a:schemeClr>
          </a:solidFill>
          <a:ln>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lvl="0" algn="just" defTabSz="2222500">
              <a:lnSpc>
                <a:spcPct val="90000"/>
              </a:lnSpc>
              <a:spcBef>
                <a:spcPct val="0"/>
              </a:spcBef>
              <a:spcAft>
                <a:spcPct val="35000"/>
              </a:spcAft>
            </a:pPr>
            <a:r>
              <a:rPr lang="en-US" kern="1200" dirty="0"/>
              <a:t>Machine Learning Model</a:t>
            </a:r>
          </a:p>
        </p:txBody>
      </p:sp>
      <p:sp>
        <p:nvSpPr>
          <p:cNvPr id="35" name="Freeform: Shape 34">
            <a:extLst>
              <a:ext uri="{FF2B5EF4-FFF2-40B4-BE49-F238E27FC236}">
                <a16:creationId xmlns:a16="http://schemas.microsoft.com/office/drawing/2014/main" id="{330EA60C-B987-3DD2-48D6-C47729C08E94}"/>
              </a:ext>
            </a:extLst>
          </p:cNvPr>
          <p:cNvSpPr/>
          <p:nvPr/>
        </p:nvSpPr>
        <p:spPr>
          <a:xfrm>
            <a:off x="6268903" y="2864498"/>
            <a:ext cx="2500604" cy="229954"/>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0" y="134723"/>
                </a:moveTo>
                <a:lnTo>
                  <a:pt x="287916" y="134723"/>
                </a:lnTo>
                <a:lnTo>
                  <a:pt x="287916" y="0"/>
                </a:lnTo>
                <a:lnTo>
                  <a:pt x="575831" y="336807"/>
                </a:lnTo>
                <a:lnTo>
                  <a:pt x="287916" y="673614"/>
                </a:lnTo>
                <a:lnTo>
                  <a:pt x="287916" y="538891"/>
                </a:lnTo>
                <a:lnTo>
                  <a:pt x="0" y="538891"/>
                </a:lnTo>
                <a:lnTo>
                  <a:pt x="0" y="134723"/>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0" tIns="134723" rIns="172749" bIns="134723"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36" name="Freeform: Shape 35">
            <a:extLst>
              <a:ext uri="{FF2B5EF4-FFF2-40B4-BE49-F238E27FC236}">
                <a16:creationId xmlns:a16="http://schemas.microsoft.com/office/drawing/2014/main" id="{77FB37F0-F40D-A0E6-03A0-2521E19E1A5B}"/>
              </a:ext>
            </a:extLst>
          </p:cNvPr>
          <p:cNvSpPr/>
          <p:nvPr/>
        </p:nvSpPr>
        <p:spPr>
          <a:xfrm>
            <a:off x="8910735" y="2091380"/>
            <a:ext cx="2230016" cy="1165750"/>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bg1">
              <a:lumMod val="8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lvl="0" algn="ctr" defTabSz="2222500">
              <a:lnSpc>
                <a:spcPct val="90000"/>
              </a:lnSpc>
              <a:spcBef>
                <a:spcPct val="0"/>
              </a:spcBef>
              <a:spcAft>
                <a:spcPct val="35000"/>
              </a:spcAft>
            </a:pPr>
            <a:r>
              <a:rPr lang="en-US" kern="1200" dirty="0"/>
              <a:t>Flask</a:t>
            </a:r>
            <a:endParaRPr lang="en-IN" kern="1200" dirty="0"/>
          </a:p>
        </p:txBody>
      </p:sp>
      <p:sp>
        <p:nvSpPr>
          <p:cNvPr id="37" name="Freeform: Shape 36">
            <a:extLst>
              <a:ext uri="{FF2B5EF4-FFF2-40B4-BE49-F238E27FC236}">
                <a16:creationId xmlns:a16="http://schemas.microsoft.com/office/drawing/2014/main" id="{43CE010A-FF57-49A1-86F6-3660EC042D9E}"/>
              </a:ext>
            </a:extLst>
          </p:cNvPr>
          <p:cNvSpPr/>
          <p:nvPr/>
        </p:nvSpPr>
        <p:spPr>
          <a:xfrm>
            <a:off x="10291906" y="3330030"/>
            <a:ext cx="326571" cy="1273949"/>
          </a:xfrm>
          <a:custGeom>
            <a:avLst/>
            <a:gdLst>
              <a:gd name="connsiteX0" fmla="*/ 0 w 575831"/>
              <a:gd name="connsiteY0" fmla="*/ 134723 h 673614"/>
              <a:gd name="connsiteX1" fmla="*/ 287916 w 575831"/>
              <a:gd name="connsiteY1" fmla="*/ 134723 h 673614"/>
              <a:gd name="connsiteX2" fmla="*/ 287916 w 575831"/>
              <a:gd name="connsiteY2" fmla="*/ 0 h 673614"/>
              <a:gd name="connsiteX3" fmla="*/ 575831 w 575831"/>
              <a:gd name="connsiteY3" fmla="*/ 336807 h 673614"/>
              <a:gd name="connsiteX4" fmla="*/ 287916 w 575831"/>
              <a:gd name="connsiteY4" fmla="*/ 673614 h 673614"/>
              <a:gd name="connsiteX5" fmla="*/ 287916 w 575831"/>
              <a:gd name="connsiteY5" fmla="*/ 538891 h 673614"/>
              <a:gd name="connsiteX6" fmla="*/ 0 w 575831"/>
              <a:gd name="connsiteY6" fmla="*/ 538891 h 673614"/>
              <a:gd name="connsiteX7" fmla="*/ 0 w 575831"/>
              <a:gd name="connsiteY7" fmla="*/ 134723 h 6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31" h="673614">
                <a:moveTo>
                  <a:pt x="460664" y="1"/>
                </a:moveTo>
                <a:lnTo>
                  <a:pt x="460664" y="336808"/>
                </a:lnTo>
                <a:lnTo>
                  <a:pt x="575831" y="336808"/>
                </a:lnTo>
                <a:lnTo>
                  <a:pt x="287916" y="673613"/>
                </a:lnTo>
                <a:lnTo>
                  <a:pt x="0" y="336808"/>
                </a:lnTo>
                <a:lnTo>
                  <a:pt x="115167" y="336808"/>
                </a:lnTo>
                <a:lnTo>
                  <a:pt x="115167" y="1"/>
                </a:lnTo>
                <a:lnTo>
                  <a:pt x="460664" y="1"/>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134724" tIns="1" rIns="134723" bIns="172749" numCol="1" spcCol="1270" anchor="ctr" anchorCtr="0">
            <a:noAutofit/>
          </a:bodyPr>
          <a:lstStyle/>
          <a:p>
            <a:pPr marL="0" lvl="0" indent="0" defTabSz="1244600">
              <a:lnSpc>
                <a:spcPct val="90000"/>
              </a:lnSpc>
              <a:spcBef>
                <a:spcPct val="0"/>
              </a:spcBef>
              <a:spcAft>
                <a:spcPct val="35000"/>
              </a:spcAft>
              <a:buNone/>
            </a:pPr>
            <a:endParaRPr lang="en-IN" sz="2800" kern="1200" dirty="0"/>
          </a:p>
        </p:txBody>
      </p:sp>
      <p:sp>
        <p:nvSpPr>
          <p:cNvPr id="38" name="Freeform: Shape 37">
            <a:extLst>
              <a:ext uri="{FF2B5EF4-FFF2-40B4-BE49-F238E27FC236}">
                <a16:creationId xmlns:a16="http://schemas.microsoft.com/office/drawing/2014/main" id="{A14BCCE3-F333-C703-17A9-49C1989F74FC}"/>
              </a:ext>
            </a:extLst>
          </p:cNvPr>
          <p:cNvSpPr/>
          <p:nvPr/>
        </p:nvSpPr>
        <p:spPr>
          <a:xfrm flipH="1">
            <a:off x="9273760" y="4603979"/>
            <a:ext cx="1792346" cy="1544894"/>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lvl="0" algn="ctr" defTabSz="2222500">
              <a:lnSpc>
                <a:spcPct val="90000"/>
              </a:lnSpc>
              <a:spcBef>
                <a:spcPct val="0"/>
              </a:spcBef>
              <a:spcAft>
                <a:spcPct val="35000"/>
              </a:spcAft>
            </a:pPr>
            <a:r>
              <a:rPr lang="en-US" dirty="0"/>
              <a:t>Website</a:t>
            </a:r>
          </a:p>
        </p:txBody>
      </p:sp>
      <p:sp>
        <p:nvSpPr>
          <p:cNvPr id="41" name="Freeform: Shape 40">
            <a:extLst>
              <a:ext uri="{FF2B5EF4-FFF2-40B4-BE49-F238E27FC236}">
                <a16:creationId xmlns:a16="http://schemas.microsoft.com/office/drawing/2014/main" id="{023D00E2-B11E-CC2C-F5D7-D65BA507EC7E}"/>
              </a:ext>
            </a:extLst>
          </p:cNvPr>
          <p:cNvSpPr/>
          <p:nvPr/>
        </p:nvSpPr>
        <p:spPr>
          <a:xfrm>
            <a:off x="321797" y="2091379"/>
            <a:ext cx="1950028" cy="1165751"/>
          </a:xfrm>
          <a:custGeom>
            <a:avLst/>
            <a:gdLst>
              <a:gd name="connsiteX0" fmla="*/ 0 w 2716187"/>
              <a:gd name="connsiteY0" fmla="*/ 162971 h 1629712"/>
              <a:gd name="connsiteX1" fmla="*/ 162971 w 2716187"/>
              <a:gd name="connsiteY1" fmla="*/ 0 h 1629712"/>
              <a:gd name="connsiteX2" fmla="*/ 2553216 w 2716187"/>
              <a:gd name="connsiteY2" fmla="*/ 0 h 1629712"/>
              <a:gd name="connsiteX3" fmla="*/ 2716187 w 2716187"/>
              <a:gd name="connsiteY3" fmla="*/ 162971 h 1629712"/>
              <a:gd name="connsiteX4" fmla="*/ 2716187 w 2716187"/>
              <a:gd name="connsiteY4" fmla="*/ 1466741 h 1629712"/>
              <a:gd name="connsiteX5" fmla="*/ 2553216 w 2716187"/>
              <a:gd name="connsiteY5" fmla="*/ 1629712 h 1629712"/>
              <a:gd name="connsiteX6" fmla="*/ 162971 w 2716187"/>
              <a:gd name="connsiteY6" fmla="*/ 1629712 h 1629712"/>
              <a:gd name="connsiteX7" fmla="*/ 0 w 2716187"/>
              <a:gd name="connsiteY7" fmla="*/ 1466741 h 1629712"/>
              <a:gd name="connsiteX8" fmla="*/ 0 w 2716187"/>
              <a:gd name="connsiteY8" fmla="*/ 162971 h 16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187" h="1629712">
                <a:moveTo>
                  <a:pt x="0" y="162971"/>
                </a:moveTo>
                <a:cubicBezTo>
                  <a:pt x="0" y="72965"/>
                  <a:pt x="72965" y="0"/>
                  <a:pt x="162971" y="0"/>
                </a:cubicBezTo>
                <a:lnTo>
                  <a:pt x="2553216" y="0"/>
                </a:lnTo>
                <a:cubicBezTo>
                  <a:pt x="2643222" y="0"/>
                  <a:pt x="2716187" y="72965"/>
                  <a:pt x="2716187" y="162971"/>
                </a:cubicBezTo>
                <a:lnTo>
                  <a:pt x="2716187" y="1466741"/>
                </a:lnTo>
                <a:cubicBezTo>
                  <a:pt x="2716187" y="1556747"/>
                  <a:pt x="2643222" y="1629712"/>
                  <a:pt x="2553216" y="1629712"/>
                </a:cubicBezTo>
                <a:lnTo>
                  <a:pt x="162971" y="1629712"/>
                </a:lnTo>
                <a:cubicBezTo>
                  <a:pt x="72965" y="1629712"/>
                  <a:pt x="0" y="1556747"/>
                  <a:pt x="0" y="1466741"/>
                </a:cubicBezTo>
                <a:lnTo>
                  <a:pt x="0" y="162971"/>
                </a:lnTo>
                <a:close/>
              </a:path>
            </a:pathLst>
          </a:custGeom>
          <a:solidFill>
            <a:schemeClr val="accent5">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38233" tIns="238233" rIns="238233" bIns="238233" numCol="1" spcCol="1270" anchor="ctr" anchorCtr="0">
            <a:noAutofit/>
          </a:bodyPr>
          <a:lstStyle/>
          <a:p>
            <a:pPr lvl="0" algn="ctr" defTabSz="2222500">
              <a:lnSpc>
                <a:spcPct val="90000"/>
              </a:lnSpc>
              <a:spcBef>
                <a:spcPct val="0"/>
              </a:spcBef>
              <a:spcAft>
                <a:spcPct val="35000"/>
              </a:spcAft>
            </a:pPr>
            <a:r>
              <a:rPr lang="en-US" dirty="0"/>
              <a:t>Training Data</a:t>
            </a:r>
            <a:endParaRPr lang="en-IN" kern="1200" dirty="0"/>
          </a:p>
        </p:txBody>
      </p:sp>
      <p:pic>
        <p:nvPicPr>
          <p:cNvPr id="2" name="Picture 1">
            <a:extLst>
              <a:ext uri="{FF2B5EF4-FFF2-40B4-BE49-F238E27FC236}">
                <a16:creationId xmlns:a16="http://schemas.microsoft.com/office/drawing/2014/main" id="{D678E875-19BD-00D3-B28D-9C30FA5A1853}"/>
              </a:ext>
            </a:extLst>
          </p:cNvPr>
          <p:cNvPicPr>
            <a:picLocks noChangeAspect="1"/>
          </p:cNvPicPr>
          <p:nvPr/>
        </p:nvPicPr>
        <p:blipFill>
          <a:blip r:embed="rId2"/>
          <a:stretch>
            <a:fillRect/>
          </a:stretch>
        </p:blipFill>
        <p:spPr>
          <a:xfrm flipH="1">
            <a:off x="6087850" y="2279641"/>
            <a:ext cx="2681657" cy="229954"/>
          </a:xfrm>
          <a:prstGeom prst="rect">
            <a:avLst/>
          </a:prstGeom>
        </p:spPr>
      </p:pic>
      <p:sp>
        <p:nvSpPr>
          <p:cNvPr id="5" name="TextBox 4">
            <a:extLst>
              <a:ext uri="{FF2B5EF4-FFF2-40B4-BE49-F238E27FC236}">
                <a16:creationId xmlns:a16="http://schemas.microsoft.com/office/drawing/2014/main" id="{089673DE-49DC-3E02-46C2-8E2CE54D18AC}"/>
              </a:ext>
            </a:extLst>
          </p:cNvPr>
          <p:cNvSpPr txBox="1"/>
          <p:nvPr/>
        </p:nvSpPr>
        <p:spPr>
          <a:xfrm>
            <a:off x="6872286" y="1978090"/>
            <a:ext cx="1758530" cy="369332"/>
          </a:xfrm>
          <a:prstGeom prst="rect">
            <a:avLst/>
          </a:prstGeom>
          <a:noFill/>
        </p:spPr>
        <p:txBody>
          <a:bodyPr wrap="square" rtlCol="0">
            <a:spAutoFit/>
          </a:bodyPr>
          <a:lstStyle/>
          <a:p>
            <a:r>
              <a:rPr lang="en-US" dirty="0"/>
              <a:t>Features</a:t>
            </a:r>
            <a:endParaRPr lang="en-IN" dirty="0"/>
          </a:p>
        </p:txBody>
      </p:sp>
      <p:sp>
        <p:nvSpPr>
          <p:cNvPr id="6" name="TextBox 5">
            <a:extLst>
              <a:ext uri="{FF2B5EF4-FFF2-40B4-BE49-F238E27FC236}">
                <a16:creationId xmlns:a16="http://schemas.microsoft.com/office/drawing/2014/main" id="{C4CA9575-3DE2-0330-301D-6D655B866B72}"/>
              </a:ext>
            </a:extLst>
          </p:cNvPr>
          <p:cNvSpPr txBox="1"/>
          <p:nvPr/>
        </p:nvSpPr>
        <p:spPr>
          <a:xfrm>
            <a:off x="6783354" y="3257130"/>
            <a:ext cx="1847461" cy="369332"/>
          </a:xfrm>
          <a:prstGeom prst="rect">
            <a:avLst/>
          </a:prstGeom>
          <a:noFill/>
        </p:spPr>
        <p:txBody>
          <a:bodyPr wrap="square" rtlCol="0">
            <a:spAutoFit/>
          </a:bodyPr>
          <a:lstStyle/>
          <a:p>
            <a:r>
              <a:rPr lang="en-US" dirty="0"/>
              <a:t>Prediction</a:t>
            </a:r>
            <a:endParaRPr lang="en-IN" dirty="0"/>
          </a:p>
        </p:txBody>
      </p:sp>
      <p:pic>
        <p:nvPicPr>
          <p:cNvPr id="8" name="Picture 7">
            <a:extLst>
              <a:ext uri="{FF2B5EF4-FFF2-40B4-BE49-F238E27FC236}">
                <a16:creationId xmlns:a16="http://schemas.microsoft.com/office/drawing/2014/main" id="{1ED393EB-7AE9-9641-F96B-EE74E8CF416B}"/>
              </a:ext>
            </a:extLst>
          </p:cNvPr>
          <p:cNvPicPr>
            <a:picLocks noChangeAspect="1"/>
          </p:cNvPicPr>
          <p:nvPr/>
        </p:nvPicPr>
        <p:blipFill>
          <a:blip r:embed="rId3"/>
          <a:stretch>
            <a:fillRect/>
          </a:stretch>
        </p:blipFill>
        <p:spPr>
          <a:xfrm flipV="1">
            <a:off x="9585754" y="3228140"/>
            <a:ext cx="323116" cy="1273949"/>
          </a:xfrm>
          <a:prstGeom prst="rect">
            <a:avLst/>
          </a:prstGeom>
        </p:spPr>
      </p:pic>
      <p:sp>
        <p:nvSpPr>
          <p:cNvPr id="10" name="TextBox 9">
            <a:extLst>
              <a:ext uri="{FF2B5EF4-FFF2-40B4-BE49-F238E27FC236}">
                <a16:creationId xmlns:a16="http://schemas.microsoft.com/office/drawing/2014/main" id="{0D5DF68F-163B-74C3-A917-1E09215691F5}"/>
              </a:ext>
            </a:extLst>
          </p:cNvPr>
          <p:cNvSpPr txBox="1"/>
          <p:nvPr/>
        </p:nvSpPr>
        <p:spPr>
          <a:xfrm>
            <a:off x="8630816" y="3429000"/>
            <a:ext cx="1101014" cy="646331"/>
          </a:xfrm>
          <a:prstGeom prst="rect">
            <a:avLst/>
          </a:prstGeom>
          <a:noFill/>
        </p:spPr>
        <p:txBody>
          <a:bodyPr wrap="square" rtlCol="0">
            <a:spAutoFit/>
          </a:bodyPr>
          <a:lstStyle/>
          <a:p>
            <a:r>
              <a:rPr lang="en-US" dirty="0"/>
              <a:t>Input Features</a:t>
            </a:r>
            <a:endParaRPr lang="en-IN" dirty="0"/>
          </a:p>
        </p:txBody>
      </p:sp>
      <p:sp>
        <p:nvSpPr>
          <p:cNvPr id="11" name="TextBox 10">
            <a:extLst>
              <a:ext uri="{FF2B5EF4-FFF2-40B4-BE49-F238E27FC236}">
                <a16:creationId xmlns:a16="http://schemas.microsoft.com/office/drawing/2014/main" id="{B7C585D5-CE59-3062-8ABE-1D8291A7C798}"/>
              </a:ext>
            </a:extLst>
          </p:cNvPr>
          <p:cNvSpPr txBox="1"/>
          <p:nvPr/>
        </p:nvSpPr>
        <p:spPr>
          <a:xfrm>
            <a:off x="10795517" y="3517641"/>
            <a:ext cx="1231641" cy="646331"/>
          </a:xfrm>
          <a:prstGeom prst="rect">
            <a:avLst/>
          </a:prstGeom>
          <a:noFill/>
        </p:spPr>
        <p:txBody>
          <a:bodyPr wrap="square" rtlCol="0">
            <a:spAutoFit/>
          </a:bodyPr>
          <a:lstStyle/>
          <a:p>
            <a:r>
              <a:rPr lang="en-US" dirty="0"/>
              <a:t>Output Predictions</a:t>
            </a:r>
            <a:endParaRPr lang="en-IN" dirty="0"/>
          </a:p>
        </p:txBody>
      </p:sp>
      <p:pic>
        <p:nvPicPr>
          <p:cNvPr id="12" name="Picture 11">
            <a:extLst>
              <a:ext uri="{FF2B5EF4-FFF2-40B4-BE49-F238E27FC236}">
                <a16:creationId xmlns:a16="http://schemas.microsoft.com/office/drawing/2014/main" id="{0280C62F-817F-B719-9BFD-9AEE67A8E095}"/>
              </a:ext>
            </a:extLst>
          </p:cNvPr>
          <p:cNvPicPr>
            <a:picLocks noChangeAspect="1"/>
          </p:cNvPicPr>
          <p:nvPr/>
        </p:nvPicPr>
        <p:blipFill>
          <a:blip r:embed="rId4"/>
          <a:stretch>
            <a:fillRect/>
          </a:stretch>
        </p:blipFill>
        <p:spPr>
          <a:xfrm>
            <a:off x="7980307" y="4778966"/>
            <a:ext cx="1201016" cy="1194920"/>
          </a:xfrm>
          <a:prstGeom prst="rect">
            <a:avLst/>
          </a:prstGeom>
        </p:spPr>
      </p:pic>
    </p:spTree>
    <p:extLst>
      <p:ext uri="{BB962C8B-B14F-4D97-AF65-F5344CB8AC3E}">
        <p14:creationId xmlns:p14="http://schemas.microsoft.com/office/powerpoint/2010/main" val="256757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F0790-0397-0071-AA20-2A9C5095B23B}"/>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F6B08C5-4348-4515-5D3A-846D7175AD1D}"/>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52B0F42E-00F2-874B-856F-7FD5D9B902B2}"/>
              </a:ext>
            </a:extLst>
          </p:cNvPr>
          <p:cNvSpPr txBox="1">
            <a:spLocks/>
          </p:cNvSpPr>
          <p:nvPr/>
        </p:nvSpPr>
        <p:spPr>
          <a:xfrm>
            <a:off x="321796" y="531449"/>
            <a:ext cx="4457033" cy="8642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Software Requirements</a:t>
            </a:r>
          </a:p>
        </p:txBody>
      </p:sp>
      <p:sp>
        <p:nvSpPr>
          <p:cNvPr id="3" name="Title 1">
            <a:extLst>
              <a:ext uri="{FF2B5EF4-FFF2-40B4-BE49-F238E27FC236}">
                <a16:creationId xmlns:a16="http://schemas.microsoft.com/office/drawing/2014/main" id="{1B45FD01-D20B-D737-EE3C-24B73CC80730}"/>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sp>
        <p:nvSpPr>
          <p:cNvPr id="2" name="TextBox 1">
            <a:extLst>
              <a:ext uri="{FF2B5EF4-FFF2-40B4-BE49-F238E27FC236}">
                <a16:creationId xmlns:a16="http://schemas.microsoft.com/office/drawing/2014/main" id="{A2FC8D68-B789-3DB3-7509-97D6D398F351}"/>
              </a:ext>
            </a:extLst>
          </p:cNvPr>
          <p:cNvSpPr txBox="1"/>
          <p:nvPr/>
        </p:nvSpPr>
        <p:spPr>
          <a:xfrm>
            <a:off x="441434" y="1807779"/>
            <a:ext cx="11567064" cy="563231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Programming Language:- Python</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Processing: Pandas, NumPy</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Libraries: Scikit-learn </a:t>
            </a:r>
            <a:r>
              <a:rPr lang="en-US" sz="2400" dirty="0"/>
              <a:t>etc., </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Visualization: Matplotlib, Seaborn, Plotly</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Tools- Flask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UI -  HTML,CSS, Bootstrap</a:t>
            </a:r>
            <a:endParaRPr lang="en-US"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Operating System:  Windows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82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EA46C-535E-F40C-D46B-E11C4014275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876A8C-AA10-1058-C6C9-691291D3D190}"/>
              </a:ext>
            </a:extLst>
          </p:cNvPr>
          <p:cNvCxnSpPr>
            <a:cxnSpLocks/>
          </p:cNvCxnSpPr>
          <p:nvPr/>
        </p:nvCxnSpPr>
        <p:spPr>
          <a:xfrm flipV="1">
            <a:off x="130629" y="1347680"/>
            <a:ext cx="9601200" cy="52279"/>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57ACE2F5-00CC-687F-C529-84A5DF873FC8}"/>
              </a:ext>
            </a:extLst>
          </p:cNvPr>
          <p:cNvSpPr txBox="1">
            <a:spLocks/>
          </p:cNvSpPr>
          <p:nvPr/>
        </p:nvSpPr>
        <p:spPr>
          <a:xfrm>
            <a:off x="321796" y="531449"/>
            <a:ext cx="4457033" cy="864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2060"/>
                </a:solidFill>
                <a:latin typeface="LM Roman 10" panose="00000500000000000000" pitchFamily="50" charset="0"/>
              </a:rPr>
              <a:t>Results</a:t>
            </a:r>
          </a:p>
        </p:txBody>
      </p:sp>
      <p:sp>
        <p:nvSpPr>
          <p:cNvPr id="3" name="Title 1">
            <a:extLst>
              <a:ext uri="{FF2B5EF4-FFF2-40B4-BE49-F238E27FC236}">
                <a16:creationId xmlns:a16="http://schemas.microsoft.com/office/drawing/2014/main" id="{8AB26437-C86C-6A13-F51E-5DA4E684DB0A}"/>
              </a:ext>
            </a:extLst>
          </p:cNvPr>
          <p:cNvSpPr txBox="1">
            <a:spLocks/>
          </p:cNvSpPr>
          <p:nvPr/>
        </p:nvSpPr>
        <p:spPr>
          <a:xfrm>
            <a:off x="0" y="111917"/>
            <a:ext cx="2775858" cy="38882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2060"/>
                </a:solidFill>
                <a:latin typeface="LM Roman 10" panose="00000500000000000000" pitchFamily="50" charset="0"/>
              </a:rPr>
              <a:t>Applicative  Project-1</a:t>
            </a:r>
          </a:p>
        </p:txBody>
      </p:sp>
      <p:pic>
        <p:nvPicPr>
          <p:cNvPr id="6" name="Picture 5">
            <a:extLst>
              <a:ext uri="{FF2B5EF4-FFF2-40B4-BE49-F238E27FC236}">
                <a16:creationId xmlns:a16="http://schemas.microsoft.com/office/drawing/2014/main" id="{9E3568EE-0B6D-1710-348C-F666DB798FCA}"/>
              </a:ext>
            </a:extLst>
          </p:cNvPr>
          <p:cNvPicPr>
            <a:picLocks noChangeAspect="1"/>
          </p:cNvPicPr>
          <p:nvPr/>
        </p:nvPicPr>
        <p:blipFill>
          <a:blip r:embed="rId2"/>
          <a:stretch>
            <a:fillRect/>
          </a:stretch>
        </p:blipFill>
        <p:spPr>
          <a:xfrm>
            <a:off x="321796" y="1619824"/>
            <a:ext cx="4706007" cy="1028149"/>
          </a:xfrm>
          <a:prstGeom prst="rect">
            <a:avLst/>
          </a:prstGeom>
        </p:spPr>
      </p:pic>
      <p:pic>
        <p:nvPicPr>
          <p:cNvPr id="8" name="Picture 7">
            <a:extLst>
              <a:ext uri="{FF2B5EF4-FFF2-40B4-BE49-F238E27FC236}">
                <a16:creationId xmlns:a16="http://schemas.microsoft.com/office/drawing/2014/main" id="{8AE058FC-AC6B-F373-1064-06699E184035}"/>
              </a:ext>
            </a:extLst>
          </p:cNvPr>
          <p:cNvPicPr>
            <a:picLocks noChangeAspect="1"/>
          </p:cNvPicPr>
          <p:nvPr/>
        </p:nvPicPr>
        <p:blipFill>
          <a:blip r:embed="rId3"/>
          <a:stretch>
            <a:fillRect/>
          </a:stretch>
        </p:blipFill>
        <p:spPr>
          <a:xfrm>
            <a:off x="130629" y="3087979"/>
            <a:ext cx="5598367" cy="3770021"/>
          </a:xfrm>
          <a:prstGeom prst="rect">
            <a:avLst/>
          </a:prstGeom>
        </p:spPr>
      </p:pic>
      <p:pic>
        <p:nvPicPr>
          <p:cNvPr id="11" name="Picture 10">
            <a:extLst>
              <a:ext uri="{FF2B5EF4-FFF2-40B4-BE49-F238E27FC236}">
                <a16:creationId xmlns:a16="http://schemas.microsoft.com/office/drawing/2014/main" id="{B54C4941-3887-CB4B-6C78-21F3BADFE18F}"/>
              </a:ext>
            </a:extLst>
          </p:cNvPr>
          <p:cNvPicPr>
            <a:picLocks noChangeAspect="1"/>
          </p:cNvPicPr>
          <p:nvPr/>
        </p:nvPicPr>
        <p:blipFill>
          <a:blip r:embed="rId4"/>
          <a:stretch>
            <a:fillRect/>
          </a:stretch>
        </p:blipFill>
        <p:spPr>
          <a:xfrm>
            <a:off x="6096000" y="2055553"/>
            <a:ext cx="5598367" cy="4345247"/>
          </a:xfrm>
          <a:prstGeom prst="rect">
            <a:avLst/>
          </a:prstGeom>
        </p:spPr>
      </p:pic>
    </p:spTree>
    <p:extLst>
      <p:ext uri="{BB962C8B-B14F-4D97-AF65-F5344CB8AC3E}">
        <p14:creationId xmlns:p14="http://schemas.microsoft.com/office/powerpoint/2010/main" val="374867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5A6FF87-945C-8C46-B0C1-AA8C52AE3DA7}" vid="{213FF8E5-BBB2-FB44-8B66-953C291ED2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8163</TotalTime>
  <Words>754</Words>
  <Application>Microsoft Office PowerPoint</Application>
  <PresentationFormat>Widescreen</PresentationFormat>
  <Paragraphs>130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LM Roman 10</vt:lpstr>
      <vt:lpstr>Times New Roman</vt:lpstr>
      <vt:lpstr>Wingdings</vt:lpstr>
      <vt:lpstr>Office Theme</vt:lpstr>
      <vt:lpstr>Applicative  Project-1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Work Plan</dc:title>
  <dc:creator>Debdutta Choudhury</dc:creator>
  <cp:lastModifiedBy>Hemanth Bandi</cp:lastModifiedBy>
  <cp:revision>115</cp:revision>
  <dcterms:created xsi:type="dcterms:W3CDTF">2023-12-15T05:16:53Z</dcterms:created>
  <dcterms:modified xsi:type="dcterms:W3CDTF">2024-11-07T04:22:54Z</dcterms:modified>
</cp:coreProperties>
</file>