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2" autoAdjust="0"/>
    <p:restoredTop sz="94660"/>
  </p:normalViewPr>
  <p:slideViewPr>
    <p:cSldViewPr snapToGrid="0" snapToObjects="1">
      <p:cViewPr>
        <p:scale>
          <a:sx n="106" d="100"/>
          <a:sy n="106" d="100"/>
        </p:scale>
        <p:origin x="-91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2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7A1D-F37B-7443-8F0C-9D0548158519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loud 101"/>
          <p:cNvSpPr/>
          <p:nvPr/>
        </p:nvSpPr>
        <p:spPr>
          <a:xfrm>
            <a:off x="2445239" y="2041295"/>
            <a:ext cx="2360128" cy="1138257"/>
          </a:xfrm>
          <a:prstGeom prst="cloud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81084" y="2052244"/>
            <a:ext cx="2360128" cy="1138257"/>
            <a:chOff x="4343633" y="2735455"/>
            <a:chExt cx="2360128" cy="1138257"/>
          </a:xfrm>
        </p:grpSpPr>
        <p:sp>
          <p:nvSpPr>
            <p:cNvPr id="97" name="Cloud 96"/>
            <p:cNvSpPr/>
            <p:nvPr/>
          </p:nvSpPr>
          <p:spPr>
            <a:xfrm>
              <a:off x="4343633" y="2735455"/>
              <a:ext cx="2360128" cy="113825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27588" y="3223067"/>
              <a:ext cx="152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5510833" y="5084937"/>
            <a:ext cx="1209417" cy="66401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352172" y="864567"/>
            <a:ext cx="1331883" cy="1009544"/>
            <a:chOff x="515255" y="2339266"/>
            <a:chExt cx="795550" cy="1009544"/>
          </a:xfrm>
        </p:grpSpPr>
        <p:sp>
          <p:nvSpPr>
            <p:cNvPr id="72" name="Rectangle 71"/>
            <p:cNvSpPr/>
            <p:nvPr/>
          </p:nvSpPr>
          <p:spPr>
            <a:xfrm>
              <a:off x="515255" y="2339266"/>
              <a:ext cx="737750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1555" y="2425480"/>
              <a:ext cx="70925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54747" y="867092"/>
            <a:ext cx="1701559" cy="1023350"/>
            <a:chOff x="597819" y="2270236"/>
            <a:chExt cx="937724" cy="1023350"/>
          </a:xfrm>
        </p:grpSpPr>
        <p:sp>
          <p:nvSpPr>
            <p:cNvPr id="65" name="Rectangle 64"/>
            <p:cNvSpPr/>
            <p:nvPr/>
          </p:nvSpPr>
          <p:spPr>
            <a:xfrm>
              <a:off x="670373" y="2270236"/>
              <a:ext cx="865170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7819" y="2370256"/>
              <a:ext cx="86517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406353" y="5004429"/>
            <a:ext cx="1209417" cy="66401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979320" y="5041665"/>
            <a:ext cx="1527689" cy="721229"/>
            <a:chOff x="553347" y="2270236"/>
            <a:chExt cx="935982" cy="1023350"/>
          </a:xfrm>
        </p:grpSpPr>
        <p:sp>
          <p:nvSpPr>
            <p:cNvPr id="56" name="Rectangle 55"/>
            <p:cNvSpPr/>
            <p:nvPr/>
          </p:nvSpPr>
          <p:spPr>
            <a:xfrm>
              <a:off x="624159" y="2270236"/>
              <a:ext cx="865170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F6228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3347" y="2370256"/>
              <a:ext cx="865170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F6228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59769" y="3745664"/>
            <a:ext cx="1182748" cy="1023350"/>
            <a:chOff x="448328" y="2270236"/>
            <a:chExt cx="1046267" cy="1023350"/>
          </a:xfrm>
        </p:grpSpPr>
        <p:sp>
          <p:nvSpPr>
            <p:cNvPr id="52" name="Rectangle 51"/>
            <p:cNvSpPr/>
            <p:nvPr/>
          </p:nvSpPr>
          <p:spPr>
            <a:xfrm>
              <a:off x="540298" y="2270236"/>
              <a:ext cx="954297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8328" y="2370256"/>
              <a:ext cx="95429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9149" y="1938892"/>
            <a:ext cx="982925" cy="1015016"/>
            <a:chOff x="464989" y="2270236"/>
            <a:chExt cx="982925" cy="1015016"/>
          </a:xfrm>
        </p:grpSpPr>
        <p:sp>
          <p:nvSpPr>
            <p:cNvPr id="50" name="Rectangle 49"/>
            <p:cNvSpPr/>
            <p:nvPr/>
          </p:nvSpPr>
          <p:spPr>
            <a:xfrm>
              <a:off x="582744" y="2270236"/>
              <a:ext cx="865170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64989" y="2361922"/>
              <a:ext cx="86517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 rot="16200000">
            <a:off x="6223905" y="3488893"/>
            <a:ext cx="27401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JohnSmith1956: phone1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(or keyword-based search)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5" name="Curved Connector 124"/>
          <p:cNvCxnSpPr>
            <a:stCxn id="6" idx="3"/>
            <a:endCxn id="41" idx="3"/>
          </p:cNvCxnSpPr>
          <p:nvPr/>
        </p:nvCxnSpPr>
        <p:spPr>
          <a:xfrm flipV="1">
            <a:off x="1681040" y="2228247"/>
            <a:ext cx="4551928" cy="96978"/>
          </a:xfrm>
          <a:prstGeom prst="curvedConnector4">
            <a:avLst>
              <a:gd name="adj1" fmla="val 12562"/>
              <a:gd name="adj2" fmla="val 464674"/>
            </a:avLst>
          </a:prstGeom>
          <a:ln w="12700" cmpd="sng">
            <a:solidFill>
              <a:schemeClr val="tx1"/>
            </a:solidFill>
            <a:prstDash val="sysDash"/>
            <a:headEnd type="none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7040" y="1863560"/>
            <a:ext cx="109400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TLD name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service(s)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5601" y="3647319"/>
            <a:ext cx="110276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Auth.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name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service(s)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966" y="897630"/>
            <a:ext cx="2914589" cy="646331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Root name service (ICANN, US. Dept. of Commerce)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1681040" y="2325225"/>
            <a:ext cx="654561" cy="178375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2"/>
          </p:cNvCxnSpPr>
          <p:nvPr/>
        </p:nvCxnSpPr>
        <p:spPr>
          <a:xfrm>
            <a:off x="1681040" y="2325225"/>
            <a:ext cx="788237" cy="40632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1025" descr="http://www.mapds.com.au/newsletters/0807/iphone_ho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229" y="5232670"/>
            <a:ext cx="3206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7309627" y="782043"/>
            <a:ext cx="1162095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Certificate search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service(s)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3" name="Straight Arrow Connector 52"/>
          <p:cNvCxnSpPr>
            <a:stCxn id="26" idx="3"/>
            <a:endCxn id="41" idx="1"/>
          </p:cNvCxnSpPr>
          <p:nvPr/>
        </p:nvCxnSpPr>
        <p:spPr>
          <a:xfrm flipV="1">
            <a:off x="5052904" y="3300211"/>
            <a:ext cx="1180064" cy="219757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5400000">
            <a:off x="6946243" y="3521592"/>
            <a:ext cx="227061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GUID=X, GNS=Auspice 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0" name="Straight Arrow Connector 69"/>
          <p:cNvCxnSpPr>
            <a:stCxn id="35" idx="1"/>
            <a:endCxn id="32" idx="3"/>
          </p:cNvCxnSpPr>
          <p:nvPr/>
        </p:nvCxnSpPr>
        <p:spPr>
          <a:xfrm flipH="1" flipV="1">
            <a:off x="6940160" y="1239475"/>
            <a:ext cx="369467" cy="423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892567" y="411529"/>
            <a:ext cx="0" cy="5978837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99446" y="278462"/>
            <a:ext cx="29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Domain name system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23427" y="278462"/>
            <a:ext cx="277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Global name system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9" name="Elbow Connector 98"/>
          <p:cNvCxnSpPr>
            <a:stCxn id="26" idx="3"/>
            <a:endCxn id="35" idx="2"/>
          </p:cNvCxnSpPr>
          <p:nvPr/>
        </p:nvCxnSpPr>
        <p:spPr>
          <a:xfrm flipV="1">
            <a:off x="5052904" y="1705373"/>
            <a:ext cx="2837771" cy="3792410"/>
          </a:xfrm>
          <a:prstGeom prst="bentConnector2">
            <a:avLst/>
          </a:prstGeom>
          <a:ln w="12700" cmpd="sng"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7888686">
            <a:off x="4764194" y="3988801"/>
            <a:ext cx="149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getAddress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(X) 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 rot="17888686">
            <a:off x="5219393" y="4249039"/>
            <a:ext cx="117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[IP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IP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,…]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860740" y="2210347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1812820" y="3065563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cxnSp>
        <p:nvCxnSpPr>
          <p:cNvPr id="111" name="Straight Arrow Connector 110"/>
          <p:cNvCxnSpPr>
            <a:stCxn id="26" idx="1"/>
            <a:endCxn id="7" idx="3"/>
          </p:cNvCxnSpPr>
          <p:nvPr/>
        </p:nvCxnSpPr>
        <p:spPr>
          <a:xfrm flipH="1" flipV="1">
            <a:off x="3438361" y="4108984"/>
            <a:ext cx="1293868" cy="138879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6" idx="1"/>
            <a:endCxn id="9" idx="1"/>
          </p:cNvCxnSpPr>
          <p:nvPr/>
        </p:nvCxnSpPr>
        <p:spPr>
          <a:xfrm flipH="1" flipV="1">
            <a:off x="3642020" y="3299464"/>
            <a:ext cx="1090209" cy="219831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640936" y="3609175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110" name="Oval 109"/>
          <p:cNvSpPr/>
          <p:nvPr/>
        </p:nvSpPr>
        <p:spPr>
          <a:xfrm>
            <a:off x="3558160" y="4372834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89184" y="5697768"/>
            <a:ext cx="3216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Hierarchical names with federation tightly bound to name structure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263136" y="5687200"/>
            <a:ext cx="350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Arbitrary human-readable names and flat GUIDs with federation by indirection via certification services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Elbow Connector 2"/>
          <p:cNvCxnSpPr>
            <a:stCxn id="26" idx="1"/>
            <a:endCxn id="6" idx="2"/>
          </p:cNvCxnSpPr>
          <p:nvPr/>
        </p:nvCxnSpPr>
        <p:spPr>
          <a:xfrm rot="10800000">
            <a:off x="1134041" y="2786891"/>
            <a:ext cx="3598189" cy="2710893"/>
          </a:xfrm>
          <a:prstGeom prst="bentConnector2">
            <a:avLst/>
          </a:prstGeom>
          <a:ln w="12700" cmpd="sng"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06045" y="4492298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Calibri"/>
              </a:rPr>
              <a:t>1</a:t>
            </a:r>
            <a:endParaRPr lang="en-U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64093" y="5285887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44233" y="4950191"/>
            <a:ext cx="1297037" cy="646331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7F7F"/>
                </a:solidFill>
                <a:latin typeface="Calibri"/>
              </a:rPr>
              <a:t>Local name </a:t>
            </a:r>
            <a:r>
              <a:rPr lang="en-US" b="1" dirty="0" smtClean="0">
                <a:solidFill>
                  <a:srgbClr val="7F7F7F"/>
                </a:solidFill>
                <a:latin typeface="Calibri"/>
              </a:rPr>
              <a:t>service(s)</a:t>
            </a:r>
            <a:endParaRPr lang="en-US" b="1" dirty="0">
              <a:solidFill>
                <a:srgbClr val="7F7F7F"/>
              </a:solidFill>
              <a:latin typeface="Calibri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963357" y="3574582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Calibri"/>
              </a:rPr>
              <a:t>1</a:t>
            </a:r>
            <a:endParaRPr lang="en-U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06037" y="4950191"/>
            <a:ext cx="1297037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Local name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service(s)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cxnSp>
        <p:nvCxnSpPr>
          <p:cNvPr id="66" name="Elbow Connector 65"/>
          <p:cNvCxnSpPr>
            <a:stCxn id="6" idx="0"/>
            <a:endCxn id="8" idx="1"/>
          </p:cNvCxnSpPr>
          <p:nvPr/>
        </p:nvCxnSpPr>
        <p:spPr>
          <a:xfrm rot="5400000" flipH="1" flipV="1">
            <a:off x="1055621" y="1299215"/>
            <a:ext cx="642764" cy="485926"/>
          </a:xfrm>
          <a:prstGeom prst="bentConnector2">
            <a:avLst/>
          </a:prstGeom>
          <a:ln w="12700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83211" y="1201487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200347" y="1924841"/>
            <a:ext cx="3512520" cy="1138257"/>
            <a:chOff x="5127588" y="2732462"/>
            <a:chExt cx="3512520" cy="1138257"/>
          </a:xfrm>
        </p:grpSpPr>
        <p:sp>
          <p:nvSpPr>
            <p:cNvPr id="78" name="Cloud 77"/>
            <p:cNvSpPr/>
            <p:nvPr/>
          </p:nvSpPr>
          <p:spPr>
            <a:xfrm>
              <a:off x="6279980" y="2732462"/>
              <a:ext cx="2360128" cy="1138257"/>
            </a:xfrm>
            <a:prstGeom prst="cloud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27588" y="3223067"/>
              <a:ext cx="152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25775" y="777810"/>
            <a:ext cx="1414385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Name certification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service(s)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61956" y="2162419"/>
            <a:ext cx="2360128" cy="1138257"/>
            <a:chOff x="4576493" y="3103249"/>
            <a:chExt cx="2360128" cy="1138257"/>
          </a:xfrm>
        </p:grpSpPr>
        <p:sp>
          <p:nvSpPr>
            <p:cNvPr id="9" name="Cloud 8"/>
            <p:cNvSpPr/>
            <p:nvPr/>
          </p:nvSpPr>
          <p:spPr>
            <a:xfrm>
              <a:off x="4576493" y="3103249"/>
              <a:ext cx="2360128" cy="11382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5808" y="3187121"/>
              <a:ext cx="1719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libri"/>
                </a:rPr>
                <a:t>Managed authoritative DNS </a:t>
              </a:r>
              <a:r>
                <a:rPr lang="en-US" b="1" dirty="0" smtClean="0">
                  <a:solidFill>
                    <a:prstClr val="black"/>
                  </a:solidFill>
                  <a:latin typeface="Calibri"/>
                </a:rPr>
                <a:t>service(s)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4524" y="1947772"/>
            <a:ext cx="2360128" cy="1138257"/>
            <a:chOff x="4343633" y="2711491"/>
            <a:chExt cx="2360128" cy="1138257"/>
          </a:xfrm>
        </p:grpSpPr>
        <p:sp>
          <p:nvSpPr>
            <p:cNvPr id="81" name="Cloud 80"/>
            <p:cNvSpPr/>
            <p:nvPr/>
          </p:nvSpPr>
          <p:spPr>
            <a:xfrm>
              <a:off x="4343633" y="2711491"/>
              <a:ext cx="2360128" cy="113825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27588" y="3223067"/>
              <a:ext cx="152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52904" y="2163166"/>
            <a:ext cx="2360128" cy="1138257"/>
            <a:chOff x="4576493" y="3103249"/>
            <a:chExt cx="2360128" cy="1138257"/>
          </a:xfrm>
        </p:grpSpPr>
        <p:sp>
          <p:nvSpPr>
            <p:cNvPr id="41" name="Cloud 40"/>
            <p:cNvSpPr/>
            <p:nvPr/>
          </p:nvSpPr>
          <p:spPr>
            <a:xfrm>
              <a:off x="4576493" y="3103249"/>
              <a:ext cx="2360128" cy="11382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67688" y="3187121"/>
              <a:ext cx="1521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libri"/>
                </a:rPr>
                <a:t>Auspice global name </a:t>
              </a:r>
              <a:r>
                <a:rPr lang="en-US" b="1" dirty="0" smtClean="0">
                  <a:solidFill>
                    <a:prstClr val="black"/>
                  </a:solidFill>
                  <a:latin typeface="Calibri"/>
                </a:rPr>
                <a:t>service(s)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21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5" descr="http://www.mapds.com.au/newsletters/0807/iphone_ho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738" y="34430"/>
            <a:ext cx="3206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25" descr="http://www.mapds.com.au/newsletters/0807/iphone_ho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8337" y="46412"/>
            <a:ext cx="3206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H="1">
            <a:off x="1358885" y="107831"/>
            <a:ext cx="23441" cy="6244731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857" y="107831"/>
            <a:ext cx="8642" cy="6244731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96156" y="107831"/>
            <a:ext cx="0" cy="5978837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0719" y="109941"/>
            <a:ext cx="2768156" cy="461665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Global name service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1166" y="174767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A, IP</a:t>
            </a:r>
            <a:r>
              <a:rPr lang="en-US" b="1" baseline="-25000" dirty="0"/>
              <a:t>0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489818" y="174767"/>
            <a:ext cx="3111353" cy="1014561"/>
            <a:chOff x="3489818" y="174767"/>
            <a:chExt cx="3111353" cy="1014561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489818" y="1016934"/>
              <a:ext cx="2226040" cy="17239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89088" y="174767"/>
              <a:ext cx="68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B, IP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9088" y="819996"/>
              <a:ext cx="68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B, IP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6377235" y="360961"/>
              <a:ext cx="223936" cy="672687"/>
            </a:xfrm>
            <a:prstGeom prst="rightBrac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49912" y="305121"/>
            <a:ext cx="1913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1) Pre-lookup </a:t>
            </a:r>
          </a:p>
          <a:p>
            <a:r>
              <a:rPr lang="en-US" sz="2400" b="1" dirty="0" smtClean="0"/>
              <a:t>mobility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95835" y="961756"/>
            <a:ext cx="2093983" cy="369332"/>
            <a:chOff x="1395835" y="1429054"/>
            <a:chExt cx="2093983" cy="36933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395835" y="1574516"/>
              <a:ext cx="2093983" cy="16284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37180" y="1429054"/>
              <a:ext cx="31405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58885" y="1402980"/>
            <a:ext cx="2130933" cy="445370"/>
            <a:chOff x="1358885" y="1870278"/>
            <a:chExt cx="2130933" cy="445370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1358885" y="1870278"/>
              <a:ext cx="2130933" cy="17859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28611" y="1946316"/>
              <a:ext cx="4470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IP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00181" y="900733"/>
            <a:ext cx="68814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B, IP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365738" y="1778575"/>
            <a:ext cx="3258676" cy="53002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9063" y="1915306"/>
            <a:ext cx="1593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onnect(B, IP</a:t>
            </a:r>
            <a:r>
              <a:rPr lang="en-US" b="1" baseline="-25000" dirty="0" smtClean="0"/>
              <a:t>2</a:t>
            </a:r>
            <a:r>
              <a:rPr lang="en-US" b="1" dirty="0"/>
              <a:t>)</a:t>
            </a:r>
            <a:endParaRPr lang="en-US" b="1" baseline="-250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496157" y="1125191"/>
            <a:ext cx="5312670" cy="1022716"/>
            <a:chOff x="3496157" y="1125191"/>
            <a:chExt cx="5312670" cy="1022716"/>
          </a:xfrm>
        </p:grpSpPr>
        <p:sp>
          <p:nvSpPr>
            <p:cNvPr id="36" name="TextBox 35"/>
            <p:cNvSpPr txBox="1"/>
            <p:nvPr/>
          </p:nvSpPr>
          <p:spPr>
            <a:xfrm>
              <a:off x="5697728" y="1667352"/>
              <a:ext cx="68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B, IP</a:t>
              </a:r>
              <a:r>
                <a:rPr lang="en-US" b="1" baseline="-25000" dirty="0"/>
                <a:t>3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496157" y="1864290"/>
              <a:ext cx="2228341" cy="15054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12161" y="1778575"/>
              <a:ext cx="68814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B, IP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6385875" y="1189329"/>
              <a:ext cx="223936" cy="749942"/>
            </a:xfrm>
            <a:prstGeom prst="rightBrac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3870" y="1125191"/>
              <a:ext cx="2234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2) Connect-time</a:t>
              </a:r>
            </a:p>
            <a:p>
              <a:r>
                <a:rPr lang="en-US" sz="2400" b="1" dirty="0" smtClean="0"/>
                <a:t>mobility</a:t>
              </a:r>
              <a:endParaRPr lang="en-US" sz="2400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576494" y="2052051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stk19951bo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40" y="1895403"/>
            <a:ext cx="421521" cy="577223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212461" y="1778574"/>
            <a:ext cx="133925" cy="1060989"/>
          </a:xfrm>
          <a:prstGeom prst="leftBrac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600" y="2448662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392495" y="2671816"/>
            <a:ext cx="2103662" cy="369332"/>
            <a:chOff x="1395835" y="1393108"/>
            <a:chExt cx="2103662" cy="36933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395835" y="1574516"/>
              <a:ext cx="2103662" cy="9424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37180" y="1393108"/>
              <a:ext cx="31405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92495" y="3039751"/>
            <a:ext cx="2100321" cy="369332"/>
            <a:chOff x="1392496" y="1826496"/>
            <a:chExt cx="2100321" cy="369332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1392496" y="1917060"/>
              <a:ext cx="2100321" cy="15263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28611" y="1826496"/>
              <a:ext cx="4470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IP</a:t>
              </a:r>
              <a:r>
                <a:rPr lang="en-US" b="1" baseline="-25000" dirty="0"/>
                <a:t>3</a:t>
              </a: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1361884" y="3461427"/>
            <a:ext cx="4327204" cy="8512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75333" y="3242060"/>
            <a:ext cx="1593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onnect(B, IP</a:t>
            </a:r>
            <a:r>
              <a:rPr lang="en-US" b="1" baseline="-25000" dirty="0" smtClean="0"/>
              <a:t>3</a:t>
            </a:r>
            <a:r>
              <a:rPr lang="en-US" b="1" dirty="0"/>
              <a:t>)</a:t>
            </a:r>
            <a:endParaRPr lang="en-US" b="1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358885" y="3616018"/>
            <a:ext cx="4356973" cy="14669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65738" y="3870075"/>
            <a:ext cx="43319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2482" y="3614160"/>
            <a:ext cx="23762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Connection established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689088" y="4176617"/>
            <a:ext cx="6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B, IP</a:t>
            </a:r>
            <a:r>
              <a:rPr lang="en-US" b="1" baseline="-25000" dirty="0"/>
              <a:t>4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6349934" y="3973272"/>
            <a:ext cx="223936" cy="459918"/>
          </a:xfrm>
          <a:prstGeom prst="righ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01171" y="3762715"/>
            <a:ext cx="1773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3) Individual</a:t>
            </a:r>
          </a:p>
          <a:p>
            <a:r>
              <a:rPr lang="en-US" sz="2400" b="1" dirty="0" smtClean="0"/>
              <a:t>mobility</a:t>
            </a:r>
            <a:endParaRPr lang="en-US" sz="24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398207" y="4357942"/>
            <a:ext cx="4314311" cy="15576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07533" y="4569006"/>
            <a:ext cx="4290195" cy="4514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13302" y="4293768"/>
            <a:ext cx="2812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Connection re-synchronized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97728" y="4940099"/>
            <a:ext cx="6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B, IP</a:t>
            </a:r>
            <a:r>
              <a:rPr lang="en-US" b="1" baseline="-25000" dirty="0" smtClean="0"/>
              <a:t>5</a:t>
            </a:r>
            <a:endParaRPr lang="en-US" b="1" baseline="-25000" dirty="0"/>
          </a:p>
        </p:txBody>
      </p:sp>
      <p:sp>
        <p:nvSpPr>
          <p:cNvPr id="67" name="Right Brace 66"/>
          <p:cNvSpPr/>
          <p:nvPr/>
        </p:nvSpPr>
        <p:spPr>
          <a:xfrm>
            <a:off x="6349934" y="4614152"/>
            <a:ext cx="203321" cy="582519"/>
          </a:xfrm>
          <a:prstGeom prst="righ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7112" y="4940114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, IP</a:t>
            </a:r>
            <a:r>
              <a:rPr lang="en-US" b="1" baseline="-25000" dirty="0" smtClean="0"/>
              <a:t>6</a:t>
            </a:r>
            <a:endParaRPr lang="en-US" b="1" baseline="-25000" dirty="0"/>
          </a:p>
        </p:txBody>
      </p:sp>
      <p:sp>
        <p:nvSpPr>
          <p:cNvPr id="70" name="Left Brace 69"/>
          <p:cNvSpPr/>
          <p:nvPr/>
        </p:nvSpPr>
        <p:spPr>
          <a:xfrm>
            <a:off x="655153" y="4533060"/>
            <a:ext cx="99880" cy="642989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49912" y="4509084"/>
            <a:ext cx="2250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4) Simultaneous</a:t>
            </a:r>
          </a:p>
          <a:p>
            <a:r>
              <a:rPr lang="en-US" sz="2400" b="1" dirty="0" smtClean="0"/>
              <a:t>mobility</a:t>
            </a:r>
            <a:endParaRPr lang="en-US" sz="2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3504797" y="5128207"/>
            <a:ext cx="2219702" cy="18122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08822" y="5012006"/>
            <a:ext cx="68814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B, IP</a:t>
            </a:r>
            <a:r>
              <a:rPr lang="en-US" b="1" baseline="-25000" dirty="0"/>
              <a:t>5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374247" y="5128020"/>
            <a:ext cx="2118569" cy="369332"/>
            <a:chOff x="1371803" y="1476982"/>
            <a:chExt cx="2118569" cy="36933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1371803" y="1682372"/>
              <a:ext cx="2118569" cy="16394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37180" y="1476982"/>
              <a:ext cx="31405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358885" y="5435072"/>
            <a:ext cx="2130933" cy="369332"/>
            <a:chOff x="1361884" y="1946316"/>
            <a:chExt cx="2130933" cy="369332"/>
          </a:xfrm>
        </p:grpSpPr>
        <p:cxnSp>
          <p:nvCxnSpPr>
            <p:cNvPr id="82" name="Straight Arrow Connector 81"/>
            <p:cNvCxnSpPr/>
            <p:nvPr/>
          </p:nvCxnSpPr>
          <p:spPr>
            <a:xfrm flipH="1">
              <a:off x="1361884" y="2072826"/>
              <a:ext cx="2130933" cy="8916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028611" y="1946316"/>
              <a:ext cx="4470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IP</a:t>
              </a:r>
              <a:r>
                <a:rPr lang="en-US" b="1" baseline="-25000" dirty="0"/>
                <a:t>5</a:t>
              </a:r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1394484" y="5770587"/>
            <a:ext cx="4327204" cy="8512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58513" y="5527256"/>
            <a:ext cx="1593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onnect(B, </a:t>
            </a:r>
            <a:r>
              <a:rPr lang="en-US" b="1" dirty="0" smtClean="0"/>
              <a:t>IP</a:t>
            </a:r>
            <a:r>
              <a:rPr lang="en-US" b="1" baseline="-25000" dirty="0"/>
              <a:t>5</a:t>
            </a:r>
            <a:r>
              <a:rPr lang="en-US" b="1" dirty="0" smtClean="0"/>
              <a:t>)</a:t>
            </a:r>
            <a:endParaRPr lang="en-US" b="1" baseline="-250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1335359" y="5935302"/>
            <a:ext cx="4380499" cy="14804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358885" y="6086668"/>
            <a:ext cx="4338313" cy="9990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17462" y="5935302"/>
            <a:ext cx="2812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Connection re-synchronized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65660" y="5124765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101" name="Left Brace 100"/>
          <p:cNvSpPr/>
          <p:nvPr/>
        </p:nvSpPr>
        <p:spPr>
          <a:xfrm>
            <a:off x="365661" y="1107218"/>
            <a:ext cx="183234" cy="2762857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-650110" y="2560636"/>
            <a:ext cx="174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Time-to-connect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1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8" y="1893740"/>
            <a:ext cx="372514" cy="358870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3992" y="1294019"/>
            <a:ext cx="3019047" cy="1401853"/>
          </a:xfrm>
          <a:prstGeom prst="cloud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0" idx="5"/>
            <a:endCxn id="5" idx="0"/>
          </p:cNvCxnSpPr>
          <p:nvPr/>
        </p:nvCxnSpPr>
        <p:spPr>
          <a:xfrm flipH="1">
            <a:off x="3040523" y="1893510"/>
            <a:ext cx="293835" cy="10143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8" idx="4"/>
            <a:endCxn id="5" idx="3"/>
          </p:cNvCxnSpPr>
          <p:nvPr/>
        </p:nvCxnSpPr>
        <p:spPr>
          <a:xfrm flipH="1">
            <a:off x="1533516" y="900893"/>
            <a:ext cx="307823" cy="4732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0" idx="6"/>
            <a:endCxn id="68" idx="1"/>
          </p:cNvCxnSpPr>
          <p:nvPr/>
        </p:nvCxnSpPr>
        <p:spPr>
          <a:xfrm rot="16200000" flipV="1">
            <a:off x="2545151" y="584715"/>
            <a:ext cx="639158" cy="1271514"/>
          </a:xfrm>
          <a:prstGeom prst="curvedConnector2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</p:cNvCxnSpPr>
          <p:nvPr/>
        </p:nvCxnSpPr>
        <p:spPr>
          <a:xfrm>
            <a:off x="1192642" y="2073175"/>
            <a:ext cx="760163" cy="0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</p:cNvCxnSpPr>
          <p:nvPr/>
        </p:nvCxnSpPr>
        <p:spPr>
          <a:xfrm flipV="1">
            <a:off x="1006385" y="1540051"/>
            <a:ext cx="527131" cy="353689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1"/>
          </p:cNvCxnSpPr>
          <p:nvPr/>
        </p:nvCxnSpPr>
        <p:spPr>
          <a:xfrm flipH="1" flipV="1">
            <a:off x="545675" y="1871754"/>
            <a:ext cx="274453" cy="20142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2"/>
          </p:cNvCxnSpPr>
          <p:nvPr/>
        </p:nvCxnSpPr>
        <p:spPr>
          <a:xfrm flipH="1">
            <a:off x="718829" y="2252610"/>
            <a:ext cx="287556" cy="251556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Bevel 59"/>
          <p:cNvSpPr/>
          <p:nvPr/>
        </p:nvSpPr>
        <p:spPr>
          <a:xfrm>
            <a:off x="3278982" y="1540051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8" name="Bevel 67"/>
          <p:cNvSpPr/>
          <p:nvPr/>
        </p:nvSpPr>
        <p:spPr>
          <a:xfrm>
            <a:off x="1841339" y="547434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2" name="Bevel 71"/>
          <p:cNvSpPr/>
          <p:nvPr/>
        </p:nvSpPr>
        <p:spPr>
          <a:xfrm>
            <a:off x="5054851" y="1994946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3" name="Bevel 72"/>
          <p:cNvSpPr/>
          <p:nvPr/>
        </p:nvSpPr>
        <p:spPr>
          <a:xfrm>
            <a:off x="6546271" y="443322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4" name="Bevel 73"/>
          <p:cNvSpPr/>
          <p:nvPr/>
        </p:nvSpPr>
        <p:spPr>
          <a:xfrm>
            <a:off x="7756292" y="1988955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91" y="2222768"/>
            <a:ext cx="372514" cy="35887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1" y="1194736"/>
            <a:ext cx="372514" cy="358870"/>
          </a:xfrm>
          <a:prstGeom prst="rect">
            <a:avLst/>
          </a:prstGeom>
        </p:spPr>
      </p:pic>
      <p:cxnSp>
        <p:nvCxnSpPr>
          <p:cNvPr id="84" name="Curved Connector 83"/>
          <p:cNvCxnSpPr>
            <a:stCxn id="72" idx="0"/>
            <a:endCxn id="75" idx="1"/>
          </p:cNvCxnSpPr>
          <p:nvPr/>
        </p:nvCxnSpPr>
        <p:spPr>
          <a:xfrm>
            <a:off x="5497861" y="2348405"/>
            <a:ext cx="1836230" cy="53798"/>
          </a:xfrm>
          <a:prstGeom prst="curvedConnector3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5" idx="0"/>
            <a:endCxn id="76" idx="2"/>
          </p:cNvCxnSpPr>
          <p:nvPr/>
        </p:nvCxnSpPr>
        <p:spPr>
          <a:xfrm rot="16200000" flipV="1">
            <a:off x="6797847" y="1500267"/>
            <a:ext cx="669162" cy="775840"/>
          </a:xfrm>
          <a:prstGeom prst="curvedConnector3">
            <a:avLst>
              <a:gd name="adj1" fmla="val 35676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46171" y="2461818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21992" y="1096185"/>
            <a:ext cx="518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FA</a:t>
            </a:r>
            <a:endParaRPr lang="en-US" sz="2400" b="1" dirty="0"/>
          </a:p>
        </p:txBody>
      </p:sp>
      <p:sp>
        <p:nvSpPr>
          <p:cNvPr id="93" name="Bevel 92"/>
          <p:cNvSpPr/>
          <p:nvPr/>
        </p:nvSpPr>
        <p:spPr>
          <a:xfrm>
            <a:off x="867848" y="4963040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4" name="Bevel 93"/>
          <p:cNvSpPr/>
          <p:nvPr/>
        </p:nvSpPr>
        <p:spPr>
          <a:xfrm>
            <a:off x="2359268" y="3411416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5" name="Bevel 94"/>
          <p:cNvSpPr/>
          <p:nvPr/>
        </p:nvSpPr>
        <p:spPr>
          <a:xfrm>
            <a:off x="3569289" y="4957049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88" y="5190862"/>
            <a:ext cx="372514" cy="3588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8" y="4162830"/>
            <a:ext cx="372514" cy="358870"/>
          </a:xfrm>
          <a:prstGeom prst="rect">
            <a:avLst/>
          </a:prstGeom>
        </p:spPr>
      </p:pic>
      <p:cxnSp>
        <p:nvCxnSpPr>
          <p:cNvPr id="99" name="Curved Connector 98"/>
          <p:cNvCxnSpPr>
            <a:stCxn id="93" idx="1"/>
            <a:endCxn id="97" idx="2"/>
          </p:cNvCxnSpPr>
          <p:nvPr/>
        </p:nvCxnSpPr>
        <p:spPr>
          <a:xfrm flipV="1">
            <a:off x="1255482" y="4521700"/>
            <a:ext cx="1302023" cy="794799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4" idx="6"/>
            <a:endCxn id="73" idx="1"/>
          </p:cNvCxnSpPr>
          <p:nvPr/>
        </p:nvCxnSpPr>
        <p:spPr>
          <a:xfrm rot="16200000" flipV="1">
            <a:off x="6859764" y="870922"/>
            <a:ext cx="1192174" cy="1043892"/>
          </a:xfrm>
          <a:prstGeom prst="curvedConnector2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95" idx="6"/>
            <a:endCxn id="94" idx="0"/>
          </p:cNvCxnSpPr>
          <p:nvPr/>
        </p:nvCxnSpPr>
        <p:spPr>
          <a:xfrm rot="16200000" flipV="1">
            <a:off x="2700449" y="3866704"/>
            <a:ext cx="1192174" cy="988516"/>
          </a:xfrm>
          <a:prstGeom prst="curvedConnector2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54797" y="3492286"/>
            <a:ext cx="72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DNS</a:t>
            </a:r>
            <a:endParaRPr lang="en-US" sz="2400" b="1" dirty="0"/>
          </a:p>
        </p:txBody>
      </p:sp>
      <p:cxnSp>
        <p:nvCxnSpPr>
          <p:cNvPr id="110" name="Straight Arrow Connector 109"/>
          <p:cNvCxnSpPr>
            <a:stCxn id="93" idx="6"/>
            <a:endCxn id="108" idx="2"/>
          </p:cNvCxnSpPr>
          <p:nvPr/>
        </p:nvCxnSpPr>
        <p:spPr>
          <a:xfrm flipV="1">
            <a:off x="1089353" y="3953951"/>
            <a:ext cx="28885" cy="100908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4" idx="4"/>
            <a:endCxn id="108" idx="3"/>
          </p:cNvCxnSpPr>
          <p:nvPr/>
        </p:nvCxnSpPr>
        <p:spPr>
          <a:xfrm flipH="1" flipV="1">
            <a:off x="1481679" y="3723119"/>
            <a:ext cx="877589" cy="417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7768" y="4321645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0971" y="3511082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0908" y="4258686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903295" y="4898590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119" name="Bevel 118"/>
          <p:cNvSpPr/>
          <p:nvPr/>
        </p:nvSpPr>
        <p:spPr>
          <a:xfrm>
            <a:off x="5054851" y="5010000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20" name="Bevel 119"/>
          <p:cNvSpPr/>
          <p:nvPr/>
        </p:nvSpPr>
        <p:spPr>
          <a:xfrm>
            <a:off x="6546271" y="3458376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21" name="Bevel 120"/>
          <p:cNvSpPr/>
          <p:nvPr/>
        </p:nvSpPr>
        <p:spPr>
          <a:xfrm>
            <a:off x="7804212" y="5004009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71" y="5237822"/>
            <a:ext cx="372514" cy="35887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1" y="4209790"/>
            <a:ext cx="372514" cy="358870"/>
          </a:xfrm>
          <a:prstGeom prst="rect">
            <a:avLst/>
          </a:prstGeom>
        </p:spPr>
      </p:pic>
      <p:cxnSp>
        <p:nvCxnSpPr>
          <p:cNvPr id="125" name="Curved Connector 124"/>
          <p:cNvCxnSpPr>
            <a:stCxn id="121" idx="6"/>
            <a:endCxn id="120" idx="0"/>
          </p:cNvCxnSpPr>
          <p:nvPr/>
        </p:nvCxnSpPr>
        <p:spPr>
          <a:xfrm rot="16200000" flipV="1">
            <a:off x="6911412" y="3889704"/>
            <a:ext cx="1192174" cy="1036436"/>
          </a:xfrm>
          <a:prstGeom prst="curvedConnector2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714771" y="4368605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33" name="Cloud 132"/>
          <p:cNvSpPr/>
          <p:nvPr/>
        </p:nvSpPr>
        <p:spPr>
          <a:xfrm>
            <a:off x="5497860" y="4161717"/>
            <a:ext cx="2293737" cy="2200546"/>
          </a:xfrm>
          <a:prstGeom prst="cloud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554817" y="1018645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cxnSp>
        <p:nvCxnSpPr>
          <p:cNvPr id="136" name="Curved Connector 135"/>
          <p:cNvCxnSpPr>
            <a:stCxn id="73" idx="2"/>
            <a:endCxn id="75" idx="0"/>
          </p:cNvCxnSpPr>
          <p:nvPr/>
        </p:nvCxnSpPr>
        <p:spPr>
          <a:xfrm rot="16200000" flipH="1">
            <a:off x="6607798" y="1310217"/>
            <a:ext cx="1072529" cy="752572"/>
          </a:xfrm>
          <a:prstGeom prst="curvedConnector3">
            <a:avLst>
              <a:gd name="adj1" fmla="val 41063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188741" y="1322899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124581" y="2061708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797851" y="1855116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67" y="5168825"/>
            <a:ext cx="372514" cy="358870"/>
          </a:xfrm>
          <a:prstGeom prst="rect">
            <a:avLst/>
          </a:prstGeom>
        </p:spPr>
      </p:pic>
      <p:cxnSp>
        <p:nvCxnSpPr>
          <p:cNvPr id="146" name="Straight Connector 145"/>
          <p:cNvCxnSpPr>
            <a:stCxn id="145" idx="1"/>
            <a:endCxn id="119" idx="1"/>
          </p:cNvCxnSpPr>
          <p:nvPr/>
        </p:nvCxnSpPr>
        <p:spPr>
          <a:xfrm flipH="1">
            <a:off x="5442485" y="5348260"/>
            <a:ext cx="309582" cy="151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20" idx="3"/>
            <a:endCxn id="145" idx="2"/>
          </p:cNvCxnSpPr>
          <p:nvPr/>
        </p:nvCxnSpPr>
        <p:spPr>
          <a:xfrm rot="5400000">
            <a:off x="5644161" y="4404080"/>
            <a:ext cx="1417778" cy="829452"/>
          </a:xfrm>
          <a:prstGeom prst="curvedConnector3">
            <a:avLst>
              <a:gd name="adj1" fmla="val 98377"/>
            </a:avLst>
          </a:prstGeom>
          <a:ln>
            <a:solidFill>
              <a:srgbClr val="00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30673" y="4720787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cxnSp>
        <p:nvCxnSpPr>
          <p:cNvPr id="165" name="Curved Connector 164"/>
          <p:cNvCxnSpPr>
            <a:stCxn id="119" idx="1"/>
            <a:endCxn id="120" idx="3"/>
          </p:cNvCxnSpPr>
          <p:nvPr/>
        </p:nvCxnSpPr>
        <p:spPr>
          <a:xfrm flipV="1">
            <a:off x="5442485" y="4109917"/>
            <a:ext cx="1325291" cy="1253542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051111" y="4672611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957047" y="2863392"/>
            <a:ext cx="134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Indirection</a:t>
            </a:r>
            <a:endParaRPr lang="en-US" sz="2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1615093" y="5827779"/>
            <a:ext cx="203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Name-to-address resolution</a:t>
            </a:r>
            <a:endParaRPr lang="en-US" sz="2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5839347" y="5818493"/>
            <a:ext cx="1723498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Pure name-based routing</a:t>
            </a:r>
            <a:endParaRPr lang="en-US" sz="2000" b="1" dirty="0"/>
          </a:p>
        </p:txBody>
      </p:sp>
      <p:cxnSp>
        <p:nvCxnSpPr>
          <p:cNvPr id="185" name="Curved Connector 184"/>
          <p:cNvCxnSpPr>
            <a:stCxn id="120" idx="3"/>
          </p:cNvCxnSpPr>
          <p:nvPr/>
        </p:nvCxnSpPr>
        <p:spPr>
          <a:xfrm rot="16200000" flipH="1">
            <a:off x="6179782" y="4697911"/>
            <a:ext cx="1253544" cy="77556"/>
          </a:xfrm>
          <a:prstGeom prst="curvedConnector3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120" idx="3"/>
          </p:cNvCxnSpPr>
          <p:nvPr/>
        </p:nvCxnSpPr>
        <p:spPr>
          <a:xfrm rot="16200000" flipH="1">
            <a:off x="6410690" y="4467003"/>
            <a:ext cx="1058908" cy="344736"/>
          </a:xfrm>
          <a:prstGeom prst="curvedConnector3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553824" y="2882526"/>
            <a:ext cx="15833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Mobility event</a:t>
            </a:r>
            <a:endParaRPr lang="en-US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1196395" y="2882526"/>
            <a:ext cx="4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5547931" y="2882526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1264935" y="6030426"/>
            <a:ext cx="4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420832" y="6030426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63675" y="1514379"/>
            <a:ext cx="35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007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2116"/>
              </p:ext>
            </p:extLst>
          </p:nvPr>
        </p:nvGraphicFramePr>
        <p:xfrm>
          <a:off x="565580" y="929713"/>
          <a:ext cx="2525357" cy="2185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28"/>
                <a:gridCol w="1018329"/>
              </a:tblGrid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22.33.44.0/24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22.33.0.0/16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3569"/>
              </p:ext>
            </p:extLst>
          </p:nvPr>
        </p:nvGraphicFramePr>
        <p:xfrm>
          <a:off x="539122" y="4253507"/>
          <a:ext cx="2883371" cy="2185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6826"/>
                <a:gridCol w="886545"/>
              </a:tblGrid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/20thCenturyFox/*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/Disney/*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5574" y="246084"/>
            <a:ext cx="421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Mobility event: 22.33.44.55 </a:t>
            </a:r>
            <a:r>
              <a:rPr lang="en-US" dirty="0" smtClean="0">
                <a:sym typeface="Wingdings"/>
              </a:rPr>
              <a:t> 22.33.88.55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5761" y="3548906"/>
            <a:ext cx="6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Mobility event: /20thCenturyFox/</a:t>
            </a:r>
            <a:r>
              <a:rPr lang="en-US" dirty="0" err="1" smtClean="0"/>
              <a:t>StarWarsIV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/Disney/</a:t>
            </a:r>
            <a:r>
              <a:rPr lang="en-US" dirty="0" err="1" smtClean="0">
                <a:sym typeface="Wingdings"/>
              </a:rPr>
              <a:t>StarWarsIV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64097"/>
              </p:ext>
            </p:extLst>
          </p:nvPr>
        </p:nvGraphicFramePr>
        <p:xfrm>
          <a:off x="5006956" y="625299"/>
          <a:ext cx="2525357" cy="273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28"/>
                <a:gridCol w="1018329"/>
              </a:tblGrid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22.33.44.0/24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22.33.0.0/16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22.33.88.55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150837" y="2108771"/>
            <a:ext cx="1605361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91371"/>
              </p:ext>
            </p:extLst>
          </p:nvPr>
        </p:nvGraphicFramePr>
        <p:xfrm>
          <a:off x="4480651" y="4025849"/>
          <a:ext cx="4157180" cy="273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722"/>
                <a:gridCol w="964458"/>
              </a:tblGrid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/20thCenturyFox/*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/Disney/*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/20thCenturyFox/</a:t>
                      </a:r>
                      <a:r>
                        <a:rPr lang="en-US" dirty="0" err="1" smtClean="0">
                          <a:sym typeface="Wingdings"/>
                        </a:rPr>
                        <a:t>StarWarsIV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48638"/>
              </p:ext>
            </p:extLst>
          </p:nvPr>
        </p:nvGraphicFramePr>
        <p:xfrm>
          <a:off x="718823" y="718918"/>
          <a:ext cx="352222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307"/>
                <a:gridCol w="1653913"/>
              </a:tblGrid>
              <a:tr h="3046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Prefix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Port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yahoo.com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strike="sngStrike" dirty="0" err="1" smtClean="0"/>
                        <a:t>travel.yahoo.com</a:t>
                      </a:r>
                      <a:endParaRPr lang="en-US" strike="sngStrik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2</a:t>
                      </a:r>
                      <a:endParaRPr lang="en-US" strike="sngStrik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sports.yahoo.com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cnn.com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mit.edu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9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2683" y="862677"/>
            <a:ext cx="7835147" cy="5224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Placeholder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3427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14562</TotalTime>
  <Words>362</Words>
  <Application>Microsoft Macintosh PowerPoint</Application>
  <PresentationFormat>On-screen Show (4:3)</PresentationFormat>
  <Paragraphs>141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UMass -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Hardeep Uppal</dc:creator>
  <cp:lastModifiedBy>Arun Venkataramani</cp:lastModifiedBy>
  <cp:revision>121</cp:revision>
  <cp:lastPrinted>2014-05-31T20:45:00Z</cp:lastPrinted>
  <dcterms:created xsi:type="dcterms:W3CDTF">2012-09-19T22:03:05Z</dcterms:created>
  <dcterms:modified xsi:type="dcterms:W3CDTF">2014-05-31T20:46:35Z</dcterms:modified>
</cp:coreProperties>
</file>