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1.xml" ContentType="application/vnd.openxmlformats-officedocument.presentationml.tags+xml"/>
  <Override PartName="/ppt/notesSlides/notesSlide18.xml" ContentType="application/vnd.openxmlformats-officedocument.presentationml.notesSlide+xml"/>
  <Override PartName="/ppt/charts/chart1.xml" ContentType="application/vnd.openxmlformats-officedocument.drawingml.chart+xml"/>
  <Override PartName="/ppt/tags/tag12.xml" ContentType="application/vnd.openxmlformats-officedocument.presentationml.tags+xml"/>
  <Override PartName="/ppt/notesSlides/notesSlide19.xml" ContentType="application/vnd.openxmlformats-officedocument.presentationml.notesSlide+xml"/>
  <Override PartName="/ppt/charts/chart2.xml" ContentType="application/vnd.openxmlformats-officedocument.drawingml.chart+xml"/>
  <Override PartName="/ppt/tags/tag13.xml" ContentType="application/vnd.openxmlformats-officedocument.presentationml.tags+xml"/>
  <Override PartName="/ppt/notesSlides/notesSlide20.xml" ContentType="application/vnd.openxmlformats-officedocument.presentationml.notesSlide+xml"/>
  <Override PartName="/ppt/charts/chart3.xml" ContentType="application/vnd.openxmlformats-officedocument.drawingml.chart+xml"/>
  <Override PartName="/ppt/notesSlides/notesSlide21.xml" ContentType="application/vnd.openxmlformats-officedocument.presentationml.notesSlide+xml"/>
  <Override PartName="/ppt/tags/tag14.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handoutMasterIdLst>
    <p:handoutMasterId r:id="rId26"/>
  </p:handoutMasterIdLst>
  <p:sldIdLst>
    <p:sldId id="256" r:id="rId2"/>
    <p:sldId id="307" r:id="rId3"/>
    <p:sldId id="309" r:id="rId4"/>
    <p:sldId id="308" r:id="rId5"/>
    <p:sldId id="326" r:id="rId6"/>
    <p:sldId id="257" r:id="rId7"/>
    <p:sldId id="337" r:id="rId8"/>
    <p:sldId id="331" r:id="rId9"/>
    <p:sldId id="313" r:id="rId10"/>
    <p:sldId id="338" r:id="rId11"/>
    <p:sldId id="339" r:id="rId12"/>
    <p:sldId id="340" r:id="rId13"/>
    <p:sldId id="323" r:id="rId14"/>
    <p:sldId id="324" r:id="rId15"/>
    <p:sldId id="333" r:id="rId16"/>
    <p:sldId id="295" r:id="rId17"/>
    <p:sldId id="317" r:id="rId18"/>
    <p:sldId id="315" r:id="rId19"/>
    <p:sldId id="322" r:id="rId20"/>
    <p:sldId id="271" r:id="rId21"/>
    <p:sldId id="298" r:id="rId22"/>
    <p:sldId id="319" r:id="rId23"/>
    <p:sldId id="273"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CDN" id="{D8B59181-5913-9847-866C-A3AF61EA741B}">
          <p14:sldIdLst>
            <p14:sldId id="256"/>
            <p14:sldId id="307"/>
            <p14:sldId id="309"/>
            <p14:sldId id="308"/>
            <p14:sldId id="326"/>
            <p14:sldId id="257"/>
            <p14:sldId id="337"/>
          </p14:sldIdLst>
        </p14:section>
        <p14:section name="NCDN Model &amp; Joint Opt" id="{7BD1F526-0D32-F148-A81C-9548AC06F262}">
          <p14:sldIdLst>
            <p14:sldId id="331"/>
            <p14:sldId id="313"/>
            <p14:sldId id="338"/>
            <p14:sldId id="339"/>
            <p14:sldId id="340"/>
            <p14:sldId id="323"/>
            <p14:sldId id="324"/>
          </p14:sldIdLst>
        </p14:section>
        <p14:section name="Datasets" id="{A97D4118-CDA5-B544-93E6-12B9F7AAA035}">
          <p14:sldIdLst>
            <p14:sldId id="333"/>
            <p14:sldId id="295"/>
          </p14:sldIdLst>
        </p14:section>
        <p14:section name="Results" id="{F60255C5-7784-AC4B-891F-3D0FEC2F9803}">
          <p14:sldIdLst>
            <p14:sldId id="317"/>
            <p14:sldId id="315"/>
            <p14:sldId id="322"/>
            <p14:sldId id="271"/>
            <p14:sldId id="298"/>
          </p14:sldIdLst>
        </p14:section>
        <p14:section name="Related Work" id="{D24741B7-72BC-AE42-BBEB-0939A2B5D47C}">
          <p14:sldIdLst>
            <p14:sldId id="319"/>
          </p14:sldIdLst>
        </p14:section>
        <p14:section name="Conclusions" id="{0351FA04-190B-984A-9479-08D5E5E86E0D}">
          <p14:sldIdLst>
            <p14:sldId id="27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clrMode="gray"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B965"/>
    <a:srgbClr val="E7BC45"/>
    <a:srgbClr val="B1271A"/>
    <a:srgbClr val="D2AC22"/>
    <a:srgbClr val="CC9815"/>
    <a:srgbClr val="FF22E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52" autoAdjust="0"/>
    <p:restoredTop sz="75224" autoAdjust="0"/>
  </p:normalViewPr>
  <p:slideViewPr>
    <p:cSldViewPr snapToGrid="0" snapToObjects="1">
      <p:cViewPr>
        <p:scale>
          <a:sx n="85" d="100"/>
          <a:sy n="85" d="100"/>
        </p:scale>
        <p:origin x="-1944" y="-184"/>
      </p:cViewPr>
      <p:guideLst>
        <p:guide orient="horz" pos="2160"/>
        <p:guide pos="2880"/>
      </p:guideLst>
    </p:cSldViewPr>
  </p:slideViewPr>
  <p:outlineViewPr>
    <p:cViewPr>
      <p:scale>
        <a:sx n="33" d="100"/>
        <a:sy n="33" d="100"/>
      </p:scale>
      <p:origin x="0" y="0"/>
    </p:cViewPr>
  </p:outlineViewPr>
  <p:notesTextViewPr>
    <p:cViewPr>
      <p:scale>
        <a:sx n="110" d="100"/>
        <a:sy n="11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b="0"/>
            </a:pPr>
            <a:r>
              <a:rPr lang="en-US" sz="2000" b="0" dirty="0"/>
              <a:t>Tier-1 ISP Topology, Entertainment </a:t>
            </a:r>
            <a:r>
              <a:rPr lang="en-US" sz="2000" b="0" dirty="0" smtClean="0"/>
              <a:t>Trace</a:t>
            </a:r>
            <a:endParaRPr lang="en-US" sz="2000" b="0" dirty="0"/>
          </a:p>
        </c:rich>
      </c:tx>
      <c:layout>
        <c:manualLayout>
          <c:xMode val="edge"/>
          <c:yMode val="edge"/>
          <c:x val="0.152942396464909"/>
          <c:y val="0.0472152637281516"/>
        </c:manualLayout>
      </c:layout>
      <c:overlay val="0"/>
    </c:title>
    <c:autoTitleDeleted val="0"/>
    <c:plotArea>
      <c:layout/>
      <c:scatterChart>
        <c:scatterStyle val="lineMarker"/>
        <c:varyColors val="0"/>
        <c:ser>
          <c:idx val="0"/>
          <c:order val="0"/>
          <c:tx>
            <c:strRef>
              <c:f>Sheet1!$B$1</c:f>
              <c:strCache>
                <c:ptCount val="1"/>
                <c:pt idx="0">
                  <c:v>Joint Optimization</c:v>
                </c:pt>
              </c:strCache>
            </c:strRef>
          </c:tx>
          <c:xVal>
            <c:numRef>
              <c:f>Sheet1!$A$2:$A$4</c:f>
              <c:numCache>
                <c:formatCode>General</c:formatCode>
                <c:ptCount val="3"/>
                <c:pt idx="0">
                  <c:v>1.0</c:v>
                </c:pt>
                <c:pt idx="1">
                  <c:v>2.0</c:v>
                </c:pt>
                <c:pt idx="2">
                  <c:v>4.0</c:v>
                </c:pt>
              </c:numCache>
            </c:numRef>
          </c:xVal>
          <c:yVal>
            <c:numRef>
              <c:f>Sheet1!$B$2:$B$4</c:f>
              <c:numCache>
                <c:formatCode>General</c:formatCode>
                <c:ptCount val="3"/>
                <c:pt idx="0">
                  <c:v>1.0</c:v>
                </c:pt>
                <c:pt idx="1">
                  <c:v>0.814337863107363</c:v>
                </c:pt>
                <c:pt idx="2">
                  <c:v>0.619684972334589</c:v>
                </c:pt>
              </c:numCache>
            </c:numRef>
          </c:yVal>
          <c:smooth val="0"/>
        </c:ser>
        <c:ser>
          <c:idx val="1"/>
          <c:order val="1"/>
          <c:tx>
            <c:strRef>
              <c:f>Sheet1!$C$1</c:f>
              <c:strCache>
                <c:ptCount val="1"/>
                <c:pt idx="0">
                  <c:v>Unplanned</c:v>
                </c:pt>
              </c:strCache>
            </c:strRef>
          </c:tx>
          <c:xVal>
            <c:numRef>
              <c:f>Sheet1!$A$2:$A$4</c:f>
              <c:numCache>
                <c:formatCode>General</c:formatCode>
                <c:ptCount val="3"/>
                <c:pt idx="0">
                  <c:v>1.0</c:v>
                </c:pt>
                <c:pt idx="1">
                  <c:v>2.0</c:v>
                </c:pt>
                <c:pt idx="2">
                  <c:v>4.0</c:v>
                </c:pt>
              </c:numCache>
            </c:numRef>
          </c:xVal>
          <c:yVal>
            <c:numRef>
              <c:f>Sheet1!$C$2:$C$4</c:f>
              <c:numCache>
                <c:formatCode>General</c:formatCode>
                <c:ptCount val="3"/>
                <c:pt idx="0">
                  <c:v>0.599470963118585</c:v>
                </c:pt>
                <c:pt idx="1">
                  <c:v>0.363321991252044</c:v>
                </c:pt>
                <c:pt idx="2">
                  <c:v>0.210313512691212</c:v>
                </c:pt>
              </c:numCache>
            </c:numRef>
          </c:yVal>
          <c:smooth val="0"/>
        </c:ser>
        <c:ser>
          <c:idx val="2"/>
          <c:order val="2"/>
          <c:tx>
            <c:strRef>
              <c:f>Sheet1!$D$1</c:f>
              <c:strCache>
                <c:ptCount val="1"/>
                <c:pt idx="0">
                  <c:v>Oracle</c:v>
                </c:pt>
              </c:strCache>
            </c:strRef>
          </c:tx>
          <c:xVal>
            <c:numRef>
              <c:f>Sheet1!$A$2:$A$4</c:f>
              <c:numCache>
                <c:formatCode>General</c:formatCode>
                <c:ptCount val="3"/>
                <c:pt idx="0">
                  <c:v>1.0</c:v>
                </c:pt>
                <c:pt idx="1">
                  <c:v>2.0</c:v>
                </c:pt>
                <c:pt idx="2">
                  <c:v>4.0</c:v>
                </c:pt>
              </c:numCache>
            </c:numRef>
          </c:xVal>
          <c:yVal>
            <c:numRef>
              <c:f>Sheet1!$D$2:$D$4</c:f>
              <c:numCache>
                <c:formatCode>General</c:formatCode>
                <c:ptCount val="3"/>
                <c:pt idx="0">
                  <c:v>0.373708252847632</c:v>
                </c:pt>
                <c:pt idx="1">
                  <c:v>0.246219242873048</c:v>
                </c:pt>
                <c:pt idx="2">
                  <c:v>0.174425660533505</c:v>
                </c:pt>
              </c:numCache>
            </c:numRef>
          </c:yVal>
          <c:smooth val="0"/>
        </c:ser>
        <c:dLbls>
          <c:showLegendKey val="0"/>
          <c:showVal val="0"/>
          <c:showCatName val="0"/>
          <c:showSerName val="0"/>
          <c:showPercent val="0"/>
          <c:showBubbleSize val="0"/>
        </c:dLbls>
        <c:axId val="-2067357784"/>
        <c:axId val="-2067745544"/>
      </c:scatterChart>
      <c:valAx>
        <c:axId val="-2067357784"/>
        <c:scaling>
          <c:orientation val="minMax"/>
          <c:max val="4.1"/>
          <c:min val="0.0"/>
        </c:scaling>
        <c:delete val="0"/>
        <c:axPos val="b"/>
        <c:title>
          <c:tx>
            <c:rich>
              <a:bodyPr/>
              <a:lstStyle/>
              <a:p>
                <a:pPr>
                  <a:defRPr sz="2400"/>
                </a:pPr>
                <a:r>
                  <a:rPr lang="en-US" sz="2400"/>
                  <a:t>Storage Ratio</a:t>
                </a:r>
              </a:p>
            </c:rich>
          </c:tx>
          <c:layout/>
          <c:overlay val="0"/>
        </c:title>
        <c:numFmt formatCode="General" sourceLinked="1"/>
        <c:majorTickMark val="out"/>
        <c:minorTickMark val="none"/>
        <c:tickLblPos val="nextTo"/>
        <c:crossAx val="-2067745544"/>
        <c:crosses val="autoZero"/>
        <c:crossBetween val="midCat"/>
      </c:valAx>
      <c:valAx>
        <c:axId val="-2067745544"/>
        <c:scaling>
          <c:orientation val="minMax"/>
          <c:max val="1.0"/>
          <c:min val="0.0"/>
        </c:scaling>
        <c:delete val="0"/>
        <c:axPos val="l"/>
        <c:majorGridlines/>
        <c:title>
          <c:tx>
            <c:rich>
              <a:bodyPr rot="-5400000" vert="horz"/>
              <a:lstStyle/>
              <a:p>
                <a:pPr>
                  <a:defRPr sz="2400"/>
                </a:pPr>
                <a:r>
                  <a:rPr lang="en-US" sz="2400"/>
                  <a:t>Normalized MLU</a:t>
                </a:r>
              </a:p>
            </c:rich>
          </c:tx>
          <c:layout>
            <c:manualLayout>
              <c:xMode val="edge"/>
              <c:yMode val="edge"/>
              <c:x val="0.00617283950617284"/>
              <c:y val="0.287801955075638"/>
            </c:manualLayout>
          </c:layout>
          <c:overlay val="0"/>
        </c:title>
        <c:numFmt formatCode="General" sourceLinked="1"/>
        <c:majorTickMark val="out"/>
        <c:minorTickMark val="none"/>
        <c:tickLblPos val="nextTo"/>
        <c:crossAx val="-2067357784"/>
        <c:crosses val="autoZero"/>
        <c:crossBetween val="midCat"/>
      </c:valAx>
    </c:plotArea>
    <c:legend>
      <c:legendPos val="r"/>
      <c:layout/>
      <c:overlay val="0"/>
      <c:txPr>
        <a:bodyPr/>
        <a:lstStyle/>
        <a:p>
          <a:pPr>
            <a:defRPr sz="2400"/>
          </a:pPr>
          <a:endParaRPr lang="en-US"/>
        </a:p>
      </c:txPr>
    </c:legend>
    <c:plotVisOnly val="1"/>
    <c:dispBlanksAs val="gap"/>
    <c:showDLblsOverMax val="0"/>
  </c:chart>
  <c:txPr>
    <a:bodyPr/>
    <a:lstStyle/>
    <a:p>
      <a:pPr>
        <a:defRPr sz="2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2000"/>
            </a:pPr>
            <a:r>
              <a:rPr lang="en-US" sz="2000"/>
              <a:t>Tier-1 ISP Topology, Entertainment Trace</a:t>
            </a:r>
          </a:p>
        </c:rich>
      </c:tx>
      <c:layout>
        <c:manualLayout>
          <c:xMode val="edge"/>
          <c:yMode val="edge"/>
          <c:x val="0.209695047214621"/>
          <c:y val="0.0279927617358559"/>
        </c:manualLayout>
      </c:layout>
      <c:overlay val="0"/>
    </c:title>
    <c:autoTitleDeleted val="0"/>
    <c:plotArea>
      <c:layout>
        <c:manualLayout>
          <c:layoutTarget val="inner"/>
          <c:xMode val="edge"/>
          <c:yMode val="edge"/>
          <c:x val="0.205966275923432"/>
          <c:y val="0.129537852735849"/>
          <c:w val="0.433645472966355"/>
          <c:h val="0.65024949281295"/>
        </c:manualLayout>
      </c:layout>
      <c:scatterChart>
        <c:scatterStyle val="lineMarker"/>
        <c:varyColors val="0"/>
        <c:ser>
          <c:idx val="0"/>
          <c:order val="0"/>
          <c:tx>
            <c:strRef>
              <c:f>Sheet1!$B$1</c:f>
              <c:strCache>
                <c:ptCount val="1"/>
                <c:pt idx="0">
                  <c:v>Joint Optimization</c:v>
                </c:pt>
              </c:strCache>
            </c:strRef>
          </c:tx>
          <c:xVal>
            <c:numRef>
              <c:f>Sheet1!$A$2:$A$4</c:f>
              <c:numCache>
                <c:formatCode>General</c:formatCode>
                <c:ptCount val="3"/>
                <c:pt idx="0">
                  <c:v>1.0</c:v>
                </c:pt>
                <c:pt idx="1">
                  <c:v>2.0</c:v>
                </c:pt>
                <c:pt idx="2">
                  <c:v>4.0</c:v>
                </c:pt>
              </c:numCache>
            </c:numRef>
          </c:xVal>
          <c:yVal>
            <c:numRef>
              <c:f>Sheet1!$B$2:$B$4</c:f>
              <c:numCache>
                <c:formatCode>General</c:formatCode>
                <c:ptCount val="3"/>
                <c:pt idx="0">
                  <c:v>1.39908848306E7</c:v>
                </c:pt>
                <c:pt idx="1">
                  <c:v>903669.167954</c:v>
                </c:pt>
                <c:pt idx="2">
                  <c:v>885326.049259</c:v>
                </c:pt>
              </c:numCache>
            </c:numRef>
          </c:yVal>
          <c:smooth val="0"/>
        </c:ser>
        <c:ser>
          <c:idx val="1"/>
          <c:order val="1"/>
          <c:tx>
            <c:strRef>
              <c:f>Sheet1!$C$1</c:f>
              <c:strCache>
                <c:ptCount val="1"/>
                <c:pt idx="0">
                  <c:v>Unplanned</c:v>
                </c:pt>
              </c:strCache>
            </c:strRef>
          </c:tx>
          <c:xVal>
            <c:numRef>
              <c:f>Sheet1!$A$2:$A$4</c:f>
              <c:numCache>
                <c:formatCode>General</c:formatCode>
                <c:ptCount val="3"/>
                <c:pt idx="0">
                  <c:v>1.0</c:v>
                </c:pt>
                <c:pt idx="1">
                  <c:v>2.0</c:v>
                </c:pt>
                <c:pt idx="2">
                  <c:v>4.0</c:v>
                </c:pt>
              </c:numCache>
            </c:numRef>
          </c:xVal>
          <c:yVal>
            <c:numRef>
              <c:f>Sheet1!$C$2:$C$4</c:f>
              <c:numCache>
                <c:formatCode>General</c:formatCode>
                <c:ptCount val="3"/>
                <c:pt idx="0">
                  <c:v>1.2278930134E6</c:v>
                </c:pt>
                <c:pt idx="1">
                  <c:v>901201.132522</c:v>
                </c:pt>
                <c:pt idx="2">
                  <c:v>667501.150846</c:v>
                </c:pt>
              </c:numCache>
            </c:numRef>
          </c:yVal>
          <c:smooth val="0"/>
        </c:ser>
        <c:ser>
          <c:idx val="2"/>
          <c:order val="2"/>
          <c:tx>
            <c:strRef>
              <c:f>Sheet1!$D$1</c:f>
              <c:strCache>
                <c:ptCount val="1"/>
                <c:pt idx="0">
                  <c:v>Oracle</c:v>
                </c:pt>
              </c:strCache>
            </c:strRef>
          </c:tx>
          <c:xVal>
            <c:numRef>
              <c:f>Sheet1!$A$2:$A$4</c:f>
              <c:numCache>
                <c:formatCode>General</c:formatCode>
                <c:ptCount val="3"/>
                <c:pt idx="0">
                  <c:v>1.0</c:v>
                </c:pt>
                <c:pt idx="1">
                  <c:v>2.0</c:v>
                </c:pt>
                <c:pt idx="2">
                  <c:v>4.0</c:v>
                </c:pt>
              </c:numCache>
            </c:numRef>
          </c:xVal>
          <c:yVal>
            <c:numRef>
              <c:f>Sheet1!$D$2:$D$4</c:f>
              <c:numCache>
                <c:formatCode>General</c:formatCode>
                <c:ptCount val="3"/>
                <c:pt idx="0">
                  <c:v>702086.0831299989</c:v>
                </c:pt>
                <c:pt idx="1">
                  <c:v>583356.460521</c:v>
                </c:pt>
                <c:pt idx="2">
                  <c:v>521214.505044</c:v>
                </c:pt>
              </c:numCache>
            </c:numRef>
          </c:yVal>
          <c:smooth val="0"/>
        </c:ser>
        <c:dLbls>
          <c:showLegendKey val="0"/>
          <c:showVal val="0"/>
          <c:showCatName val="0"/>
          <c:showSerName val="0"/>
          <c:showPercent val="0"/>
          <c:showBubbleSize val="0"/>
        </c:dLbls>
        <c:axId val="-2067614504"/>
        <c:axId val="-2067602536"/>
      </c:scatterChart>
      <c:valAx>
        <c:axId val="-2067614504"/>
        <c:scaling>
          <c:orientation val="minMax"/>
          <c:max val="4.0"/>
        </c:scaling>
        <c:delete val="0"/>
        <c:axPos val="b"/>
        <c:title>
          <c:tx>
            <c:rich>
              <a:bodyPr/>
              <a:lstStyle/>
              <a:p>
                <a:pPr>
                  <a:defRPr/>
                </a:pPr>
                <a:r>
                  <a:rPr lang="en-US"/>
                  <a:t>Storage ratio</a:t>
                </a:r>
              </a:p>
            </c:rich>
          </c:tx>
          <c:layout/>
          <c:overlay val="0"/>
        </c:title>
        <c:numFmt formatCode="General" sourceLinked="1"/>
        <c:majorTickMark val="out"/>
        <c:minorTickMark val="none"/>
        <c:tickLblPos val="nextTo"/>
        <c:crossAx val="-2067602536"/>
        <c:crosses val="autoZero"/>
        <c:crossBetween val="midCat"/>
        <c:majorUnit val="1.0"/>
      </c:valAx>
      <c:valAx>
        <c:axId val="-2067602536"/>
        <c:scaling>
          <c:logBase val="10.0"/>
          <c:orientation val="minMax"/>
          <c:max val="2.0E7"/>
          <c:min val="10000.0"/>
        </c:scaling>
        <c:delete val="0"/>
        <c:axPos val="l"/>
        <c:majorGridlines/>
        <c:title>
          <c:tx>
            <c:rich>
              <a:bodyPr rot="-5400000" vert="horz"/>
              <a:lstStyle/>
              <a:p>
                <a:pPr>
                  <a:defRPr/>
                </a:pPr>
                <a:r>
                  <a:rPr lang="en-US"/>
                  <a:t>Latency Cost</a:t>
                </a:r>
              </a:p>
            </c:rich>
          </c:tx>
          <c:layout>
            <c:manualLayout>
              <c:xMode val="edge"/>
              <c:yMode val="edge"/>
              <c:x val="0.0733768873957023"/>
              <c:y val="0.267901249600971"/>
            </c:manualLayout>
          </c:layout>
          <c:overlay val="0"/>
        </c:title>
        <c:numFmt formatCode="General" sourceLinked="1"/>
        <c:majorTickMark val="out"/>
        <c:minorTickMark val="none"/>
        <c:tickLblPos val="nextTo"/>
        <c:crossAx val="-2067614504"/>
        <c:crosses val="autoZero"/>
        <c:crossBetween val="midCat"/>
        <c:dispUnits>
          <c:builtInUnit val="millions"/>
        </c:dispUnits>
      </c:valAx>
    </c:plotArea>
    <c:legend>
      <c:legendPos val="r"/>
      <c:layout/>
      <c:overlay val="0"/>
    </c:legend>
    <c:plotVisOnly val="1"/>
    <c:dispBlanksAs val="gap"/>
    <c:showDLblsOverMax val="0"/>
  </c:chart>
  <c:txPr>
    <a:bodyPr/>
    <a:lstStyle/>
    <a:p>
      <a:pPr>
        <a:defRPr sz="24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b="0"/>
            </a:pPr>
            <a:r>
              <a:rPr lang="en-US" sz="2000" b="0" dirty="0" smtClean="0"/>
              <a:t>Tier-1</a:t>
            </a:r>
            <a:r>
              <a:rPr lang="en-US" sz="2000" b="0" baseline="0" dirty="0" smtClean="0"/>
              <a:t> ISP topology, all traces</a:t>
            </a:r>
            <a:endParaRPr lang="en-US" sz="2000" b="0" dirty="0"/>
          </a:p>
        </c:rich>
      </c:tx>
      <c:layout>
        <c:manualLayout>
          <c:xMode val="edge"/>
          <c:yMode val="edge"/>
          <c:x val="0.245951215715124"/>
          <c:y val="0.0397212527207364"/>
        </c:manualLayout>
      </c:layout>
      <c:overlay val="0"/>
    </c:title>
    <c:autoTitleDeleted val="0"/>
    <c:plotArea>
      <c:layout>
        <c:manualLayout>
          <c:layoutTarget val="inner"/>
          <c:xMode val="edge"/>
          <c:yMode val="edge"/>
          <c:x val="0.155168153384397"/>
          <c:y val="0.164578129801443"/>
          <c:w val="0.819633068550292"/>
          <c:h val="0.648250844402418"/>
        </c:manualLayout>
      </c:layout>
      <c:barChart>
        <c:barDir val="col"/>
        <c:grouping val="clustered"/>
        <c:varyColors val="0"/>
        <c:ser>
          <c:idx val="0"/>
          <c:order val="0"/>
          <c:tx>
            <c:strRef>
              <c:f>Sheet1!$B$1</c:f>
              <c:strCache>
                <c:ptCount val="1"/>
                <c:pt idx="0">
                  <c:v>News</c:v>
                </c:pt>
              </c:strCache>
            </c:strRef>
          </c:tx>
          <c:invertIfNegative val="0"/>
          <c:cat>
            <c:numRef>
              <c:f>Sheet1!$A$2</c:f>
              <c:numCache>
                <c:formatCode>General</c:formatCode>
                <c:ptCount val="1"/>
              </c:numCache>
            </c:numRef>
          </c:cat>
          <c:val>
            <c:numRef>
              <c:f>Sheet1!$B$2</c:f>
              <c:numCache>
                <c:formatCode>General</c:formatCode>
                <c:ptCount val="1"/>
                <c:pt idx="0">
                  <c:v>-2.88441978</c:v>
                </c:pt>
              </c:numCache>
            </c:numRef>
          </c:val>
        </c:ser>
        <c:ser>
          <c:idx val="1"/>
          <c:order val="1"/>
          <c:tx>
            <c:strRef>
              <c:f>Sheet1!$C$1</c:f>
              <c:strCache>
                <c:ptCount val="1"/>
                <c:pt idx="0">
                  <c:v>Entertainment</c:v>
                </c:pt>
              </c:strCache>
            </c:strRef>
          </c:tx>
          <c:invertIfNegative val="0"/>
          <c:cat>
            <c:numRef>
              <c:f>Sheet1!$A$2</c:f>
              <c:numCache>
                <c:formatCode>General</c:formatCode>
                <c:ptCount val="1"/>
              </c:numCache>
            </c:numRef>
          </c:cat>
          <c:val>
            <c:numRef>
              <c:f>Sheet1!$C$2</c:f>
              <c:numCache>
                <c:formatCode>General</c:formatCode>
                <c:ptCount val="1"/>
                <c:pt idx="0">
                  <c:v>-5.168048270999993</c:v>
                </c:pt>
              </c:numCache>
            </c:numRef>
          </c:val>
        </c:ser>
        <c:ser>
          <c:idx val="2"/>
          <c:order val="2"/>
          <c:tx>
            <c:strRef>
              <c:f>Sheet1!$D$1</c:f>
              <c:strCache>
                <c:ptCount val="1"/>
                <c:pt idx="0">
                  <c:v>Download</c:v>
                </c:pt>
              </c:strCache>
            </c:strRef>
          </c:tx>
          <c:invertIfNegative val="0"/>
          <c:cat>
            <c:numRef>
              <c:f>Sheet1!$A$2</c:f>
              <c:numCache>
                <c:formatCode>General</c:formatCode>
                <c:ptCount val="1"/>
              </c:numCache>
            </c:numRef>
          </c:cat>
          <c:val>
            <c:numRef>
              <c:f>Sheet1!$D$2</c:f>
              <c:numCache>
                <c:formatCode>General</c:formatCode>
                <c:ptCount val="1"/>
                <c:pt idx="0">
                  <c:v>9.920414357</c:v>
                </c:pt>
              </c:numCache>
            </c:numRef>
          </c:val>
        </c:ser>
        <c:dLbls>
          <c:showLegendKey val="0"/>
          <c:showVal val="0"/>
          <c:showCatName val="0"/>
          <c:showSerName val="0"/>
          <c:showPercent val="0"/>
          <c:showBubbleSize val="0"/>
        </c:dLbls>
        <c:gapWidth val="150"/>
        <c:axId val="-2082553352"/>
        <c:axId val="-2082674216"/>
      </c:barChart>
      <c:catAx>
        <c:axId val="-2082553352"/>
        <c:scaling>
          <c:orientation val="minMax"/>
        </c:scaling>
        <c:delete val="0"/>
        <c:axPos val="b"/>
        <c:numFmt formatCode="General" sourceLinked="1"/>
        <c:majorTickMark val="out"/>
        <c:minorTickMark val="none"/>
        <c:tickLblPos val="nextTo"/>
        <c:crossAx val="-2082674216"/>
        <c:crosses val="autoZero"/>
        <c:auto val="1"/>
        <c:lblAlgn val="ctr"/>
        <c:lblOffset val="100"/>
        <c:noMultiLvlLbl val="0"/>
      </c:catAx>
      <c:valAx>
        <c:axId val="-2082674216"/>
        <c:scaling>
          <c:orientation val="minMax"/>
          <c:max val="20.0"/>
          <c:min val="-10.0"/>
        </c:scaling>
        <c:delete val="0"/>
        <c:axPos val="l"/>
        <c:majorGridlines/>
        <c:title>
          <c:tx>
            <c:rich>
              <a:bodyPr rot="-5400000" vert="horz"/>
              <a:lstStyle/>
              <a:p>
                <a:pPr>
                  <a:defRPr/>
                </a:pPr>
                <a:r>
                  <a:rPr lang="en-US" dirty="0" smtClean="0"/>
                  <a:t>Max</a:t>
                </a:r>
                <a:r>
                  <a:rPr lang="en-US" baseline="0" dirty="0" smtClean="0"/>
                  <a:t> MLU Reduction (%)</a:t>
                </a:r>
                <a:endParaRPr lang="en-US" dirty="0"/>
              </a:p>
            </c:rich>
          </c:tx>
          <c:layout/>
          <c:overlay val="0"/>
        </c:title>
        <c:numFmt formatCode="General" sourceLinked="1"/>
        <c:majorTickMark val="out"/>
        <c:minorTickMark val="none"/>
        <c:tickLblPos val="nextTo"/>
        <c:crossAx val="-2082553352"/>
        <c:crosses val="autoZero"/>
        <c:crossBetween val="between"/>
        <c:majorUnit val="10.0"/>
      </c:valAx>
    </c:plotArea>
    <c:legend>
      <c:legendPos val="b"/>
      <c:layout/>
      <c:overlay val="0"/>
    </c:legend>
    <c:plotVisOnly val="1"/>
    <c:dispBlanksAs val="gap"/>
    <c:showDLblsOverMax val="0"/>
  </c:chart>
  <c:txPr>
    <a:bodyPr/>
    <a:lstStyle/>
    <a:p>
      <a:pPr>
        <a:defRPr sz="1800"/>
      </a:pPr>
      <a:endParaRPr lang="en-US"/>
    </a:p>
  </c:txPr>
  <c:externalData r:id="rId1">
    <c:autoUpdate val="0"/>
  </c:externalData>
</c:chartSpace>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7FB377-1BD1-8D4B-84E3-E116F17B5DE2}" type="doc">
      <dgm:prSet loTypeId="urn:microsoft.com/office/officeart/2005/8/layout/equation1" loCatId="" qsTypeId="urn:microsoft.com/office/officeart/2005/8/quickstyle/simple4" qsCatId="simple" csTypeId="urn:microsoft.com/office/officeart/2005/8/colors/colorful2" csCatId="colorful" phldr="1"/>
      <dgm:spPr/>
    </dgm:pt>
    <dgm:pt modelId="{C48DDCD3-9E04-B947-A8CE-A235C67855AA}">
      <dgm:prSet phldrT="[Text]" custT="1"/>
      <dgm:spPr/>
      <dgm:t>
        <a:bodyPr/>
        <a:lstStyle/>
        <a:p>
          <a:r>
            <a:rPr lang="en-US" sz="2400" dirty="0" smtClean="0">
              <a:solidFill>
                <a:srgbClr val="FFFFFF"/>
              </a:solidFill>
            </a:rPr>
            <a:t>Traffic Engineering</a:t>
          </a:r>
          <a:endParaRPr lang="en-US" sz="2400" dirty="0">
            <a:solidFill>
              <a:srgbClr val="FFFFFF"/>
            </a:solidFill>
          </a:endParaRPr>
        </a:p>
      </dgm:t>
    </dgm:pt>
    <dgm:pt modelId="{54F545D2-146F-7A45-9010-307348859BDD}" type="parTrans" cxnId="{2CBD7CFD-4A97-C54C-98FB-2E06642C1BF3}">
      <dgm:prSet/>
      <dgm:spPr/>
      <dgm:t>
        <a:bodyPr/>
        <a:lstStyle/>
        <a:p>
          <a:endParaRPr lang="en-US" sz="2400">
            <a:solidFill>
              <a:srgbClr val="FFFFFF"/>
            </a:solidFill>
          </a:endParaRPr>
        </a:p>
      </dgm:t>
    </dgm:pt>
    <dgm:pt modelId="{D6676644-9664-6843-9484-4576DDB84279}" type="sibTrans" cxnId="{2CBD7CFD-4A97-C54C-98FB-2E06642C1BF3}">
      <dgm:prSet custT="1"/>
      <dgm:spPr/>
      <dgm:t>
        <a:bodyPr/>
        <a:lstStyle/>
        <a:p>
          <a:endParaRPr lang="en-US" sz="2400">
            <a:solidFill>
              <a:srgbClr val="FFFFFF"/>
            </a:solidFill>
          </a:endParaRPr>
        </a:p>
      </dgm:t>
    </dgm:pt>
    <dgm:pt modelId="{C27F76E7-B2B6-8D41-8A62-87B2237E273F}">
      <dgm:prSet phldrT="[Text]" custT="1"/>
      <dgm:spPr/>
      <dgm:t>
        <a:bodyPr/>
        <a:lstStyle/>
        <a:p>
          <a:r>
            <a:rPr lang="en-US" sz="2400" dirty="0" smtClean="0">
              <a:solidFill>
                <a:srgbClr val="FFFFFF"/>
              </a:solidFill>
            </a:rPr>
            <a:t>Content Distribution</a:t>
          </a:r>
          <a:endParaRPr lang="en-US" sz="2400" dirty="0">
            <a:solidFill>
              <a:srgbClr val="FFFFFF"/>
            </a:solidFill>
          </a:endParaRPr>
        </a:p>
      </dgm:t>
    </dgm:pt>
    <dgm:pt modelId="{FA4473F8-22C3-0F41-8999-4673241739F6}" type="parTrans" cxnId="{16A8D2F3-643C-3348-8194-145766A9EBC0}">
      <dgm:prSet/>
      <dgm:spPr/>
      <dgm:t>
        <a:bodyPr/>
        <a:lstStyle/>
        <a:p>
          <a:endParaRPr lang="en-US" sz="2400">
            <a:solidFill>
              <a:srgbClr val="FFFFFF"/>
            </a:solidFill>
          </a:endParaRPr>
        </a:p>
      </dgm:t>
    </dgm:pt>
    <dgm:pt modelId="{0BCDE50A-6345-1A4E-9503-37AC4385DDD4}" type="sibTrans" cxnId="{16A8D2F3-643C-3348-8194-145766A9EBC0}">
      <dgm:prSet custT="1"/>
      <dgm:spPr/>
      <dgm:t>
        <a:bodyPr/>
        <a:lstStyle/>
        <a:p>
          <a:endParaRPr lang="en-US" sz="2400">
            <a:solidFill>
              <a:srgbClr val="FFFFFF"/>
            </a:solidFill>
          </a:endParaRPr>
        </a:p>
      </dgm:t>
    </dgm:pt>
    <dgm:pt modelId="{E069C2F0-80DC-1F47-8509-E82EBDD1C806}">
      <dgm:prSet phldrT="[Text]" custT="1"/>
      <dgm:spPr/>
      <dgm:t>
        <a:bodyPr/>
        <a:lstStyle/>
        <a:p>
          <a:r>
            <a:rPr lang="en-US" sz="2400" dirty="0" smtClean="0">
              <a:solidFill>
                <a:srgbClr val="FFFFFF"/>
              </a:solidFill>
            </a:rPr>
            <a:t>NCDN Mgmt.</a:t>
          </a:r>
          <a:endParaRPr lang="en-US" sz="2400" dirty="0">
            <a:solidFill>
              <a:srgbClr val="FFFFFF"/>
            </a:solidFill>
          </a:endParaRPr>
        </a:p>
      </dgm:t>
    </dgm:pt>
    <dgm:pt modelId="{B85D78DE-A4CA-9B47-9F83-D8848E546E70}" type="parTrans" cxnId="{4FE4CBDA-1D78-A24F-9BA3-FE2DED274A65}">
      <dgm:prSet/>
      <dgm:spPr/>
      <dgm:t>
        <a:bodyPr/>
        <a:lstStyle/>
        <a:p>
          <a:endParaRPr lang="en-US" sz="2400">
            <a:solidFill>
              <a:srgbClr val="FFFFFF"/>
            </a:solidFill>
          </a:endParaRPr>
        </a:p>
      </dgm:t>
    </dgm:pt>
    <dgm:pt modelId="{70B4ECF0-9D8F-D143-808C-10BAFE1C617C}" type="sibTrans" cxnId="{4FE4CBDA-1D78-A24F-9BA3-FE2DED274A65}">
      <dgm:prSet/>
      <dgm:spPr/>
      <dgm:t>
        <a:bodyPr/>
        <a:lstStyle/>
        <a:p>
          <a:endParaRPr lang="en-US" sz="2400">
            <a:solidFill>
              <a:srgbClr val="FFFFFF"/>
            </a:solidFill>
          </a:endParaRPr>
        </a:p>
      </dgm:t>
    </dgm:pt>
    <dgm:pt modelId="{A914A948-981F-E248-B7BA-2BC02BDDAE6E}" type="pres">
      <dgm:prSet presAssocID="{917FB377-1BD1-8D4B-84E3-E116F17B5DE2}" presName="linearFlow" presStyleCnt="0">
        <dgm:presLayoutVars>
          <dgm:dir/>
          <dgm:resizeHandles val="exact"/>
        </dgm:presLayoutVars>
      </dgm:prSet>
      <dgm:spPr/>
    </dgm:pt>
    <dgm:pt modelId="{523AB5E9-6E0F-4142-A611-B7ACE5C610BB}" type="pres">
      <dgm:prSet presAssocID="{C48DDCD3-9E04-B947-A8CE-A235C67855AA}" presName="node" presStyleLbl="node1" presStyleIdx="0" presStyleCnt="3">
        <dgm:presLayoutVars>
          <dgm:bulletEnabled val="1"/>
        </dgm:presLayoutVars>
      </dgm:prSet>
      <dgm:spPr>
        <a:prstGeom prst="ellipse">
          <a:avLst/>
        </a:prstGeom>
      </dgm:spPr>
      <dgm:t>
        <a:bodyPr/>
        <a:lstStyle/>
        <a:p>
          <a:endParaRPr lang="en-US"/>
        </a:p>
      </dgm:t>
    </dgm:pt>
    <dgm:pt modelId="{30BF28A8-5F14-D941-9C81-DE6A4211DF71}" type="pres">
      <dgm:prSet presAssocID="{D6676644-9664-6843-9484-4576DDB84279}" presName="spacerL" presStyleCnt="0"/>
      <dgm:spPr/>
    </dgm:pt>
    <dgm:pt modelId="{A7655D13-123D-3A45-A412-3B2B7721F997}" type="pres">
      <dgm:prSet presAssocID="{D6676644-9664-6843-9484-4576DDB84279}" presName="sibTrans" presStyleLbl="sibTrans2D1" presStyleIdx="0" presStyleCnt="2" custScaleX="64073" custScaleY="64689"/>
      <dgm:spPr/>
      <dgm:t>
        <a:bodyPr/>
        <a:lstStyle/>
        <a:p>
          <a:endParaRPr lang="en-US"/>
        </a:p>
      </dgm:t>
    </dgm:pt>
    <dgm:pt modelId="{82C50A20-3817-AB47-B0E7-9A063631F708}" type="pres">
      <dgm:prSet presAssocID="{D6676644-9664-6843-9484-4576DDB84279}" presName="spacerR" presStyleCnt="0"/>
      <dgm:spPr/>
    </dgm:pt>
    <dgm:pt modelId="{284C5DD1-3003-1342-A62B-881EC32B35A4}" type="pres">
      <dgm:prSet presAssocID="{C27F76E7-B2B6-8D41-8A62-87B2237E273F}" presName="node" presStyleLbl="node1" presStyleIdx="1" presStyleCnt="3">
        <dgm:presLayoutVars>
          <dgm:bulletEnabled val="1"/>
        </dgm:presLayoutVars>
      </dgm:prSet>
      <dgm:spPr>
        <a:prstGeom prst="ellipse">
          <a:avLst/>
        </a:prstGeom>
      </dgm:spPr>
      <dgm:t>
        <a:bodyPr/>
        <a:lstStyle/>
        <a:p>
          <a:endParaRPr lang="en-US"/>
        </a:p>
      </dgm:t>
    </dgm:pt>
    <dgm:pt modelId="{0E48A963-E5E0-7849-8059-6B3C9354F648}" type="pres">
      <dgm:prSet presAssocID="{0BCDE50A-6345-1A4E-9503-37AC4385DDD4}" presName="spacerL" presStyleCnt="0"/>
      <dgm:spPr/>
    </dgm:pt>
    <dgm:pt modelId="{1BAFB6EF-7116-F344-8958-7F345B215080}" type="pres">
      <dgm:prSet presAssocID="{0BCDE50A-6345-1A4E-9503-37AC4385DDD4}" presName="sibTrans" presStyleLbl="sibTrans2D1" presStyleIdx="1" presStyleCnt="2" custScaleX="47354" custScaleY="50939"/>
      <dgm:spPr/>
      <dgm:t>
        <a:bodyPr/>
        <a:lstStyle/>
        <a:p>
          <a:endParaRPr lang="en-US"/>
        </a:p>
      </dgm:t>
    </dgm:pt>
    <dgm:pt modelId="{5D29051D-3695-8944-ABED-07A152AC4FC6}" type="pres">
      <dgm:prSet presAssocID="{0BCDE50A-6345-1A4E-9503-37AC4385DDD4}" presName="spacerR" presStyleCnt="0"/>
      <dgm:spPr/>
    </dgm:pt>
    <dgm:pt modelId="{B7A995FF-DEC6-5E48-8532-1051B6ED2CF7}" type="pres">
      <dgm:prSet presAssocID="{E069C2F0-80DC-1F47-8509-E82EBDD1C806}" presName="node" presStyleLbl="node1" presStyleIdx="2" presStyleCnt="3">
        <dgm:presLayoutVars>
          <dgm:bulletEnabled val="1"/>
        </dgm:presLayoutVars>
      </dgm:prSet>
      <dgm:spPr>
        <a:prstGeom prst="ellipse">
          <a:avLst/>
        </a:prstGeom>
      </dgm:spPr>
      <dgm:t>
        <a:bodyPr/>
        <a:lstStyle/>
        <a:p>
          <a:endParaRPr lang="en-US"/>
        </a:p>
      </dgm:t>
    </dgm:pt>
  </dgm:ptLst>
  <dgm:cxnLst>
    <dgm:cxn modelId="{4B035901-FACF-BF41-8D39-4C2B2CAD9ED6}" type="presOf" srcId="{D6676644-9664-6843-9484-4576DDB84279}" destId="{A7655D13-123D-3A45-A412-3B2B7721F997}" srcOrd="0" destOrd="0" presId="urn:microsoft.com/office/officeart/2005/8/layout/equation1"/>
    <dgm:cxn modelId="{6C92FD46-EF41-9741-A797-2888976568A5}" type="presOf" srcId="{C27F76E7-B2B6-8D41-8A62-87B2237E273F}" destId="{284C5DD1-3003-1342-A62B-881EC32B35A4}" srcOrd="0" destOrd="0" presId="urn:microsoft.com/office/officeart/2005/8/layout/equation1"/>
    <dgm:cxn modelId="{2B53B504-1A9B-6D4D-808B-AE06A48850FF}" type="presOf" srcId="{0BCDE50A-6345-1A4E-9503-37AC4385DDD4}" destId="{1BAFB6EF-7116-F344-8958-7F345B215080}" srcOrd="0" destOrd="0" presId="urn:microsoft.com/office/officeart/2005/8/layout/equation1"/>
    <dgm:cxn modelId="{16A8D2F3-643C-3348-8194-145766A9EBC0}" srcId="{917FB377-1BD1-8D4B-84E3-E116F17B5DE2}" destId="{C27F76E7-B2B6-8D41-8A62-87B2237E273F}" srcOrd="1" destOrd="0" parTransId="{FA4473F8-22C3-0F41-8999-4673241739F6}" sibTransId="{0BCDE50A-6345-1A4E-9503-37AC4385DDD4}"/>
    <dgm:cxn modelId="{F2FA36B3-FB5A-7B4F-833E-40B8B098F33B}" type="presOf" srcId="{E069C2F0-80DC-1F47-8509-E82EBDD1C806}" destId="{B7A995FF-DEC6-5E48-8532-1051B6ED2CF7}" srcOrd="0" destOrd="0" presId="urn:microsoft.com/office/officeart/2005/8/layout/equation1"/>
    <dgm:cxn modelId="{128B5298-977A-B54A-A881-B30F7A20D92E}" type="presOf" srcId="{917FB377-1BD1-8D4B-84E3-E116F17B5DE2}" destId="{A914A948-981F-E248-B7BA-2BC02BDDAE6E}" srcOrd="0" destOrd="0" presId="urn:microsoft.com/office/officeart/2005/8/layout/equation1"/>
    <dgm:cxn modelId="{4FE4CBDA-1D78-A24F-9BA3-FE2DED274A65}" srcId="{917FB377-1BD1-8D4B-84E3-E116F17B5DE2}" destId="{E069C2F0-80DC-1F47-8509-E82EBDD1C806}" srcOrd="2" destOrd="0" parTransId="{B85D78DE-A4CA-9B47-9F83-D8848E546E70}" sibTransId="{70B4ECF0-9D8F-D143-808C-10BAFE1C617C}"/>
    <dgm:cxn modelId="{2CBD7CFD-4A97-C54C-98FB-2E06642C1BF3}" srcId="{917FB377-1BD1-8D4B-84E3-E116F17B5DE2}" destId="{C48DDCD3-9E04-B947-A8CE-A235C67855AA}" srcOrd="0" destOrd="0" parTransId="{54F545D2-146F-7A45-9010-307348859BDD}" sibTransId="{D6676644-9664-6843-9484-4576DDB84279}"/>
    <dgm:cxn modelId="{C30276A9-5E3B-8647-B915-716336AEBAFD}" type="presOf" srcId="{C48DDCD3-9E04-B947-A8CE-A235C67855AA}" destId="{523AB5E9-6E0F-4142-A611-B7ACE5C610BB}" srcOrd="0" destOrd="0" presId="urn:microsoft.com/office/officeart/2005/8/layout/equation1"/>
    <dgm:cxn modelId="{D35B0BE0-DE34-A545-873E-2498620D7531}" type="presParOf" srcId="{A914A948-981F-E248-B7BA-2BC02BDDAE6E}" destId="{523AB5E9-6E0F-4142-A611-B7ACE5C610BB}" srcOrd="0" destOrd="0" presId="urn:microsoft.com/office/officeart/2005/8/layout/equation1"/>
    <dgm:cxn modelId="{1F34D9C2-EF1B-3841-A5CD-2500B30E3885}" type="presParOf" srcId="{A914A948-981F-E248-B7BA-2BC02BDDAE6E}" destId="{30BF28A8-5F14-D941-9C81-DE6A4211DF71}" srcOrd="1" destOrd="0" presId="urn:microsoft.com/office/officeart/2005/8/layout/equation1"/>
    <dgm:cxn modelId="{9C1FBB0A-8F5F-6840-A5D9-551068656700}" type="presParOf" srcId="{A914A948-981F-E248-B7BA-2BC02BDDAE6E}" destId="{A7655D13-123D-3A45-A412-3B2B7721F997}" srcOrd="2" destOrd="0" presId="urn:microsoft.com/office/officeart/2005/8/layout/equation1"/>
    <dgm:cxn modelId="{7E7455B6-75EB-6146-9938-2EFD0AAC97EE}" type="presParOf" srcId="{A914A948-981F-E248-B7BA-2BC02BDDAE6E}" destId="{82C50A20-3817-AB47-B0E7-9A063631F708}" srcOrd="3" destOrd="0" presId="urn:microsoft.com/office/officeart/2005/8/layout/equation1"/>
    <dgm:cxn modelId="{FDAB3D28-3D2D-5840-B30D-A0B31BF04069}" type="presParOf" srcId="{A914A948-981F-E248-B7BA-2BC02BDDAE6E}" destId="{284C5DD1-3003-1342-A62B-881EC32B35A4}" srcOrd="4" destOrd="0" presId="urn:microsoft.com/office/officeart/2005/8/layout/equation1"/>
    <dgm:cxn modelId="{EA1BCA2A-5200-8A40-8C2D-07610F4FCB5F}" type="presParOf" srcId="{A914A948-981F-E248-B7BA-2BC02BDDAE6E}" destId="{0E48A963-E5E0-7849-8059-6B3C9354F648}" srcOrd="5" destOrd="0" presId="urn:microsoft.com/office/officeart/2005/8/layout/equation1"/>
    <dgm:cxn modelId="{6DEADBF4-F965-4C42-BAA5-B3E271CBA1BF}" type="presParOf" srcId="{A914A948-981F-E248-B7BA-2BC02BDDAE6E}" destId="{1BAFB6EF-7116-F344-8958-7F345B215080}" srcOrd="6" destOrd="0" presId="urn:microsoft.com/office/officeart/2005/8/layout/equation1"/>
    <dgm:cxn modelId="{D1820D20-0AA7-1D4B-B853-5269D908037E}" type="presParOf" srcId="{A914A948-981F-E248-B7BA-2BC02BDDAE6E}" destId="{5D29051D-3695-8944-ABED-07A152AC4FC6}" srcOrd="7" destOrd="0" presId="urn:microsoft.com/office/officeart/2005/8/layout/equation1"/>
    <dgm:cxn modelId="{2C3F02B8-F492-B344-9F87-A845495AEB5E}" type="presParOf" srcId="{A914A948-981F-E248-B7BA-2BC02BDDAE6E}" destId="{B7A995FF-DEC6-5E48-8532-1051B6ED2CF7}" srcOrd="8" destOrd="0" presId="urn:microsoft.com/office/officeart/2005/8/layout/equati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36F798-C914-AE49-9EC3-E2E94542BBE0}" type="doc">
      <dgm:prSet loTypeId="urn:microsoft.com/office/officeart/2005/8/layout/vList4" loCatId="" qsTypeId="urn:microsoft.com/office/officeart/2005/8/quickstyle/simple4" qsCatId="simple" csTypeId="urn:microsoft.com/office/officeart/2005/8/colors/colorful2" csCatId="colorful" phldr="1"/>
      <dgm:spPr/>
      <dgm:t>
        <a:bodyPr/>
        <a:lstStyle/>
        <a:p>
          <a:endParaRPr lang="en-US"/>
        </a:p>
      </dgm:t>
    </dgm:pt>
    <dgm:pt modelId="{1D868CE9-4706-3F4E-868D-9E932AF6B29D}">
      <dgm:prSet phldrT="[Text]" custT="1"/>
      <dgm:spPr/>
      <dgm:t>
        <a:bodyPr/>
        <a:lstStyle/>
        <a:p>
          <a:r>
            <a:rPr lang="en-US" sz="3600" dirty="0" smtClean="0"/>
            <a:t>How do simple unplanned schemes perform?</a:t>
          </a:r>
          <a:endParaRPr lang="en-US" sz="3600" dirty="0"/>
        </a:p>
      </dgm:t>
    </dgm:pt>
    <dgm:pt modelId="{7F039FB1-21B0-CF40-8218-F37973555DAA}" type="parTrans" cxnId="{69D7A194-4FBF-B84E-9DCE-70874B6AD007}">
      <dgm:prSet/>
      <dgm:spPr/>
      <dgm:t>
        <a:bodyPr/>
        <a:lstStyle/>
        <a:p>
          <a:endParaRPr lang="en-US" sz="3600"/>
        </a:p>
      </dgm:t>
    </dgm:pt>
    <dgm:pt modelId="{8B5615B4-6076-FF41-B1AA-E4FDCED92689}" type="sibTrans" cxnId="{69D7A194-4FBF-B84E-9DCE-70874B6AD007}">
      <dgm:prSet/>
      <dgm:spPr/>
      <dgm:t>
        <a:bodyPr/>
        <a:lstStyle/>
        <a:p>
          <a:endParaRPr lang="en-US" sz="3600"/>
        </a:p>
      </dgm:t>
    </dgm:pt>
    <dgm:pt modelId="{0C631ADB-EE50-1A4E-A7FE-6AA87D94E9D7}">
      <dgm:prSet phldrT="[Text]" custT="1"/>
      <dgm:spPr/>
      <dgm:t>
        <a:bodyPr/>
        <a:lstStyle/>
        <a:p>
          <a:r>
            <a:rPr lang="en-US" sz="3600" dirty="0" smtClean="0"/>
            <a:t>Is joint optimization better than other schemes?</a:t>
          </a:r>
          <a:endParaRPr lang="en-US" sz="3600" dirty="0"/>
        </a:p>
      </dgm:t>
    </dgm:pt>
    <dgm:pt modelId="{8970E97A-1C89-BB44-8C9A-4EAAD45C37D2}" type="parTrans" cxnId="{206F41F7-7FA6-0645-9DA1-A679AA5177B9}">
      <dgm:prSet/>
      <dgm:spPr/>
      <dgm:t>
        <a:bodyPr/>
        <a:lstStyle/>
        <a:p>
          <a:endParaRPr lang="en-US" sz="3600"/>
        </a:p>
      </dgm:t>
    </dgm:pt>
    <dgm:pt modelId="{88FA2E3D-34F1-F144-9EA9-B179649D98F1}" type="sibTrans" cxnId="{206F41F7-7FA6-0645-9DA1-A679AA5177B9}">
      <dgm:prSet/>
      <dgm:spPr/>
      <dgm:t>
        <a:bodyPr/>
        <a:lstStyle/>
        <a:p>
          <a:endParaRPr lang="en-US" sz="3600"/>
        </a:p>
      </dgm:t>
    </dgm:pt>
    <dgm:pt modelId="{46FCCC9D-E406-774F-A566-79F25ACA9887}">
      <dgm:prSet phldrT="[Text]" custT="1"/>
      <dgm:spPr/>
      <dgm:t>
        <a:bodyPr/>
        <a:lstStyle/>
        <a:p>
          <a:r>
            <a:rPr lang="en-US" sz="3600" dirty="0" smtClean="0"/>
            <a:t>What matters more: placement or routing?</a:t>
          </a:r>
          <a:endParaRPr lang="en-US" sz="3600" dirty="0"/>
        </a:p>
      </dgm:t>
    </dgm:pt>
    <dgm:pt modelId="{6A1DBCFE-47B5-4A4A-86D6-731B9D210341}" type="parTrans" cxnId="{738BB903-940D-864B-9295-7513C05CB68D}">
      <dgm:prSet/>
      <dgm:spPr/>
      <dgm:t>
        <a:bodyPr/>
        <a:lstStyle/>
        <a:p>
          <a:endParaRPr lang="en-US" sz="3600"/>
        </a:p>
      </dgm:t>
    </dgm:pt>
    <dgm:pt modelId="{A4CEA7E4-3B9C-F342-99DF-5AF96FAF4250}" type="sibTrans" cxnId="{738BB903-940D-864B-9295-7513C05CB68D}">
      <dgm:prSet/>
      <dgm:spPr/>
      <dgm:t>
        <a:bodyPr/>
        <a:lstStyle/>
        <a:p>
          <a:endParaRPr lang="en-US" sz="3600"/>
        </a:p>
      </dgm:t>
    </dgm:pt>
    <dgm:pt modelId="{B65D32EC-3A3C-3D49-91D6-04F6751AC55B}" type="pres">
      <dgm:prSet presAssocID="{BD36F798-C914-AE49-9EC3-E2E94542BBE0}" presName="linear" presStyleCnt="0">
        <dgm:presLayoutVars>
          <dgm:dir/>
          <dgm:resizeHandles val="exact"/>
        </dgm:presLayoutVars>
      </dgm:prSet>
      <dgm:spPr/>
      <dgm:t>
        <a:bodyPr/>
        <a:lstStyle/>
        <a:p>
          <a:endParaRPr lang="en-US"/>
        </a:p>
      </dgm:t>
    </dgm:pt>
    <dgm:pt modelId="{9AFDB490-2A19-F946-898E-4B862091F632}" type="pres">
      <dgm:prSet presAssocID="{1D868CE9-4706-3F4E-868D-9E932AF6B29D}" presName="comp" presStyleCnt="0"/>
      <dgm:spPr/>
      <dgm:t>
        <a:bodyPr/>
        <a:lstStyle/>
        <a:p>
          <a:endParaRPr lang="en-US"/>
        </a:p>
      </dgm:t>
    </dgm:pt>
    <dgm:pt modelId="{9CED8A93-9674-9640-8AB4-DCCFA3CD4C58}" type="pres">
      <dgm:prSet presAssocID="{1D868CE9-4706-3F4E-868D-9E932AF6B29D}" presName="box" presStyleLbl="node1" presStyleIdx="0" presStyleCnt="3" custLinFactNeighborX="-1342" custLinFactNeighborY="-15618"/>
      <dgm:spPr/>
      <dgm:t>
        <a:bodyPr/>
        <a:lstStyle/>
        <a:p>
          <a:endParaRPr lang="en-US"/>
        </a:p>
      </dgm:t>
    </dgm:pt>
    <dgm:pt modelId="{95706A6E-4E31-9F42-8352-A62BBAAC86E0}" type="pres">
      <dgm:prSet presAssocID="{1D868CE9-4706-3F4E-868D-9E932AF6B29D}" presName="img" presStyleLbl="fgImgPlace1" presStyleIdx="0" presStyleCnt="3" custScaleX="59552"/>
      <dgm:spPr>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t="-6000" b="-6000"/>
          </a:stretch>
        </a:blipFill>
      </dgm:spPr>
      <dgm:t>
        <a:bodyPr/>
        <a:lstStyle/>
        <a:p>
          <a:endParaRPr lang="en-US"/>
        </a:p>
      </dgm:t>
    </dgm:pt>
    <dgm:pt modelId="{28633347-6756-B54F-A4F6-D62430D61775}" type="pres">
      <dgm:prSet presAssocID="{1D868CE9-4706-3F4E-868D-9E932AF6B29D}" presName="text" presStyleLbl="node1" presStyleIdx="0" presStyleCnt="3">
        <dgm:presLayoutVars>
          <dgm:bulletEnabled val="1"/>
        </dgm:presLayoutVars>
      </dgm:prSet>
      <dgm:spPr/>
      <dgm:t>
        <a:bodyPr/>
        <a:lstStyle/>
        <a:p>
          <a:endParaRPr lang="en-US"/>
        </a:p>
      </dgm:t>
    </dgm:pt>
    <dgm:pt modelId="{E122C190-EA3F-EF49-B73C-E1724A71C065}" type="pres">
      <dgm:prSet presAssocID="{8B5615B4-6076-FF41-B1AA-E4FDCED92689}" presName="spacer" presStyleCnt="0"/>
      <dgm:spPr/>
      <dgm:t>
        <a:bodyPr/>
        <a:lstStyle/>
        <a:p>
          <a:endParaRPr lang="en-US"/>
        </a:p>
      </dgm:t>
    </dgm:pt>
    <dgm:pt modelId="{5C712F99-6023-5241-9783-813F7B226668}" type="pres">
      <dgm:prSet presAssocID="{0C631ADB-EE50-1A4E-A7FE-6AA87D94E9D7}" presName="comp" presStyleCnt="0"/>
      <dgm:spPr/>
      <dgm:t>
        <a:bodyPr/>
        <a:lstStyle/>
        <a:p>
          <a:endParaRPr lang="en-US"/>
        </a:p>
      </dgm:t>
    </dgm:pt>
    <dgm:pt modelId="{06B1C422-BC14-0042-B0E6-E86089E6C52F}" type="pres">
      <dgm:prSet presAssocID="{0C631ADB-EE50-1A4E-A7FE-6AA87D94E9D7}" presName="box" presStyleLbl="node1" presStyleIdx="1" presStyleCnt="3"/>
      <dgm:spPr/>
      <dgm:t>
        <a:bodyPr/>
        <a:lstStyle/>
        <a:p>
          <a:endParaRPr lang="en-US"/>
        </a:p>
      </dgm:t>
    </dgm:pt>
    <dgm:pt modelId="{DABDE108-1E92-834B-A8E1-EB98F6B319C7}" type="pres">
      <dgm:prSet presAssocID="{0C631ADB-EE50-1A4E-A7FE-6AA87D94E9D7}" presName="img" presStyleLbl="fgImgPlace1" presStyleIdx="1" presStyleCnt="3" custScaleX="59552"/>
      <dgm:spPr>
        <a:blipFill>
          <a:blip xmlns:r="http://schemas.openxmlformats.org/officeDocument/2006/relationships" r:embed="rId1">
            <a:duotone>
              <a:schemeClr val="accent2">
                <a:hueOff val="2501437"/>
                <a:satOff val="-2237"/>
                <a:lumOff val="6"/>
                <a:alphaOff val="0"/>
                <a:shade val="20000"/>
                <a:satMod val="200000"/>
              </a:schemeClr>
              <a:schemeClr val="accent2">
                <a:hueOff val="2501437"/>
                <a:satOff val="-2237"/>
                <a:lumOff val="6"/>
                <a:alphaOff val="0"/>
                <a:tint val="12000"/>
                <a:satMod val="190000"/>
              </a:schemeClr>
            </a:duotone>
            <a:extLst>
              <a:ext uri="{28A0092B-C50C-407E-A947-70E740481C1C}">
                <a14:useLocalDpi xmlns:a14="http://schemas.microsoft.com/office/drawing/2010/main" val="0"/>
              </a:ext>
            </a:extLst>
          </a:blip>
          <a:srcRect/>
          <a:stretch>
            <a:fillRect t="-6000" b="-6000"/>
          </a:stretch>
        </a:blipFill>
      </dgm:spPr>
      <dgm:t>
        <a:bodyPr/>
        <a:lstStyle/>
        <a:p>
          <a:endParaRPr lang="en-US"/>
        </a:p>
      </dgm:t>
    </dgm:pt>
    <dgm:pt modelId="{5BB5A3B2-9201-674C-A6FB-71DA29325D81}" type="pres">
      <dgm:prSet presAssocID="{0C631ADB-EE50-1A4E-A7FE-6AA87D94E9D7}" presName="text" presStyleLbl="node1" presStyleIdx="1" presStyleCnt="3">
        <dgm:presLayoutVars>
          <dgm:bulletEnabled val="1"/>
        </dgm:presLayoutVars>
      </dgm:prSet>
      <dgm:spPr/>
      <dgm:t>
        <a:bodyPr/>
        <a:lstStyle/>
        <a:p>
          <a:endParaRPr lang="en-US"/>
        </a:p>
      </dgm:t>
    </dgm:pt>
    <dgm:pt modelId="{927173B8-DC90-7D42-A249-FFFFA2631ED9}" type="pres">
      <dgm:prSet presAssocID="{88FA2E3D-34F1-F144-9EA9-B179649D98F1}" presName="spacer" presStyleCnt="0"/>
      <dgm:spPr/>
      <dgm:t>
        <a:bodyPr/>
        <a:lstStyle/>
        <a:p>
          <a:endParaRPr lang="en-US"/>
        </a:p>
      </dgm:t>
    </dgm:pt>
    <dgm:pt modelId="{080B604A-214E-BB4D-9EA1-D161A27BE15D}" type="pres">
      <dgm:prSet presAssocID="{46FCCC9D-E406-774F-A566-79F25ACA9887}" presName="comp" presStyleCnt="0"/>
      <dgm:spPr/>
      <dgm:t>
        <a:bodyPr/>
        <a:lstStyle/>
        <a:p>
          <a:endParaRPr lang="en-US"/>
        </a:p>
      </dgm:t>
    </dgm:pt>
    <dgm:pt modelId="{45791730-E6F5-C243-9FE3-06E2D3874E10}" type="pres">
      <dgm:prSet presAssocID="{46FCCC9D-E406-774F-A566-79F25ACA9887}" presName="box" presStyleLbl="node1" presStyleIdx="2" presStyleCnt="3"/>
      <dgm:spPr/>
      <dgm:t>
        <a:bodyPr/>
        <a:lstStyle/>
        <a:p>
          <a:endParaRPr lang="en-US"/>
        </a:p>
      </dgm:t>
    </dgm:pt>
    <dgm:pt modelId="{810EB12D-58E4-404A-96B5-0CEED640CC62}" type="pres">
      <dgm:prSet presAssocID="{46FCCC9D-E406-774F-A566-79F25ACA9887}" presName="img" presStyleLbl="fgImgPlace1" presStyleIdx="2" presStyleCnt="3" custScaleX="59552"/>
      <dgm:spPr>
        <a:blipFill>
          <a:blip xmlns:r="http://schemas.openxmlformats.org/officeDocument/2006/relationships" r:embed="rId1">
            <a:duotone>
              <a:schemeClr val="accent2">
                <a:hueOff val="5002875"/>
                <a:satOff val="-4473"/>
                <a:lumOff val="13"/>
                <a:alphaOff val="0"/>
                <a:shade val="20000"/>
                <a:satMod val="200000"/>
              </a:schemeClr>
              <a:schemeClr val="accent2">
                <a:hueOff val="5002875"/>
                <a:satOff val="-4473"/>
                <a:lumOff val="13"/>
                <a:alphaOff val="0"/>
                <a:tint val="12000"/>
                <a:satMod val="190000"/>
              </a:schemeClr>
            </a:duotone>
            <a:extLst>
              <a:ext uri="{28A0092B-C50C-407E-A947-70E740481C1C}">
                <a14:useLocalDpi xmlns:a14="http://schemas.microsoft.com/office/drawing/2010/main" val="0"/>
              </a:ext>
            </a:extLst>
          </a:blip>
          <a:srcRect/>
          <a:stretch>
            <a:fillRect t="-6000" b="-6000"/>
          </a:stretch>
        </a:blipFill>
      </dgm:spPr>
      <dgm:t>
        <a:bodyPr/>
        <a:lstStyle/>
        <a:p>
          <a:endParaRPr lang="en-US"/>
        </a:p>
      </dgm:t>
    </dgm:pt>
    <dgm:pt modelId="{E21DB39D-87E1-2441-A940-EE4C021A37E7}" type="pres">
      <dgm:prSet presAssocID="{46FCCC9D-E406-774F-A566-79F25ACA9887}" presName="text" presStyleLbl="node1" presStyleIdx="2" presStyleCnt="3">
        <dgm:presLayoutVars>
          <dgm:bulletEnabled val="1"/>
        </dgm:presLayoutVars>
      </dgm:prSet>
      <dgm:spPr/>
      <dgm:t>
        <a:bodyPr/>
        <a:lstStyle/>
        <a:p>
          <a:endParaRPr lang="en-US"/>
        </a:p>
      </dgm:t>
    </dgm:pt>
  </dgm:ptLst>
  <dgm:cxnLst>
    <dgm:cxn modelId="{1D4FE549-3524-A243-9FA4-46521B49BE6E}" type="presOf" srcId="{0C631ADB-EE50-1A4E-A7FE-6AA87D94E9D7}" destId="{06B1C422-BC14-0042-B0E6-E86089E6C52F}" srcOrd="0" destOrd="0" presId="urn:microsoft.com/office/officeart/2005/8/layout/vList4"/>
    <dgm:cxn modelId="{738BB903-940D-864B-9295-7513C05CB68D}" srcId="{BD36F798-C914-AE49-9EC3-E2E94542BBE0}" destId="{46FCCC9D-E406-774F-A566-79F25ACA9887}" srcOrd="2" destOrd="0" parTransId="{6A1DBCFE-47B5-4A4A-86D6-731B9D210341}" sibTransId="{A4CEA7E4-3B9C-F342-99DF-5AF96FAF4250}"/>
    <dgm:cxn modelId="{5EBD1782-78B2-D443-ACCA-789A4F058CA4}" type="presOf" srcId="{46FCCC9D-E406-774F-A566-79F25ACA9887}" destId="{45791730-E6F5-C243-9FE3-06E2D3874E10}" srcOrd="0" destOrd="0" presId="urn:microsoft.com/office/officeart/2005/8/layout/vList4"/>
    <dgm:cxn modelId="{206F41F7-7FA6-0645-9DA1-A679AA5177B9}" srcId="{BD36F798-C914-AE49-9EC3-E2E94542BBE0}" destId="{0C631ADB-EE50-1A4E-A7FE-6AA87D94E9D7}" srcOrd="1" destOrd="0" parTransId="{8970E97A-1C89-BB44-8C9A-4EAAD45C37D2}" sibTransId="{88FA2E3D-34F1-F144-9EA9-B179649D98F1}"/>
    <dgm:cxn modelId="{53B6F7B8-A5F1-0B40-B82F-72327F36AF52}" type="presOf" srcId="{1D868CE9-4706-3F4E-868D-9E932AF6B29D}" destId="{9CED8A93-9674-9640-8AB4-DCCFA3CD4C58}" srcOrd="0" destOrd="0" presId="urn:microsoft.com/office/officeart/2005/8/layout/vList4"/>
    <dgm:cxn modelId="{0A741E4D-BCD1-E74E-9E24-7A57612EB9A2}" type="presOf" srcId="{1D868CE9-4706-3F4E-868D-9E932AF6B29D}" destId="{28633347-6756-B54F-A4F6-D62430D61775}" srcOrd="1" destOrd="0" presId="urn:microsoft.com/office/officeart/2005/8/layout/vList4"/>
    <dgm:cxn modelId="{2B59687E-8F8B-7B4B-8FC3-676E61D8995A}" type="presOf" srcId="{46FCCC9D-E406-774F-A566-79F25ACA9887}" destId="{E21DB39D-87E1-2441-A940-EE4C021A37E7}" srcOrd="1" destOrd="0" presId="urn:microsoft.com/office/officeart/2005/8/layout/vList4"/>
    <dgm:cxn modelId="{69D7A194-4FBF-B84E-9DCE-70874B6AD007}" srcId="{BD36F798-C914-AE49-9EC3-E2E94542BBE0}" destId="{1D868CE9-4706-3F4E-868D-9E932AF6B29D}" srcOrd="0" destOrd="0" parTransId="{7F039FB1-21B0-CF40-8218-F37973555DAA}" sibTransId="{8B5615B4-6076-FF41-B1AA-E4FDCED92689}"/>
    <dgm:cxn modelId="{C1EB3583-45AC-2B4F-AEF5-DB9DA79E6A49}" type="presOf" srcId="{0C631ADB-EE50-1A4E-A7FE-6AA87D94E9D7}" destId="{5BB5A3B2-9201-674C-A6FB-71DA29325D81}" srcOrd="1" destOrd="0" presId="urn:microsoft.com/office/officeart/2005/8/layout/vList4"/>
    <dgm:cxn modelId="{DF696FED-0F86-FF4C-B0E7-1A8ADBC634F3}" type="presOf" srcId="{BD36F798-C914-AE49-9EC3-E2E94542BBE0}" destId="{B65D32EC-3A3C-3D49-91D6-04F6751AC55B}" srcOrd="0" destOrd="0" presId="urn:microsoft.com/office/officeart/2005/8/layout/vList4"/>
    <dgm:cxn modelId="{CCA60A70-A27F-4344-807C-5C1B17763E34}" type="presParOf" srcId="{B65D32EC-3A3C-3D49-91D6-04F6751AC55B}" destId="{9AFDB490-2A19-F946-898E-4B862091F632}" srcOrd="0" destOrd="0" presId="urn:microsoft.com/office/officeart/2005/8/layout/vList4"/>
    <dgm:cxn modelId="{28CFEB38-17C9-9548-B30B-776F33CE12CA}" type="presParOf" srcId="{9AFDB490-2A19-F946-898E-4B862091F632}" destId="{9CED8A93-9674-9640-8AB4-DCCFA3CD4C58}" srcOrd="0" destOrd="0" presId="urn:microsoft.com/office/officeart/2005/8/layout/vList4"/>
    <dgm:cxn modelId="{D7756EA5-B4A4-E24E-95A5-28181B88C975}" type="presParOf" srcId="{9AFDB490-2A19-F946-898E-4B862091F632}" destId="{95706A6E-4E31-9F42-8352-A62BBAAC86E0}" srcOrd="1" destOrd="0" presId="urn:microsoft.com/office/officeart/2005/8/layout/vList4"/>
    <dgm:cxn modelId="{57AEE6B0-7EF8-1F49-BC4F-A4D0DCA2FE06}" type="presParOf" srcId="{9AFDB490-2A19-F946-898E-4B862091F632}" destId="{28633347-6756-B54F-A4F6-D62430D61775}" srcOrd="2" destOrd="0" presId="urn:microsoft.com/office/officeart/2005/8/layout/vList4"/>
    <dgm:cxn modelId="{CC8C1C9E-3F4B-704B-9955-CFA81EF09943}" type="presParOf" srcId="{B65D32EC-3A3C-3D49-91D6-04F6751AC55B}" destId="{E122C190-EA3F-EF49-B73C-E1724A71C065}" srcOrd="1" destOrd="0" presId="urn:microsoft.com/office/officeart/2005/8/layout/vList4"/>
    <dgm:cxn modelId="{64C05882-AA94-8547-9B98-8F0591E5CB06}" type="presParOf" srcId="{B65D32EC-3A3C-3D49-91D6-04F6751AC55B}" destId="{5C712F99-6023-5241-9783-813F7B226668}" srcOrd="2" destOrd="0" presId="urn:microsoft.com/office/officeart/2005/8/layout/vList4"/>
    <dgm:cxn modelId="{6361D92B-161B-104A-9C1B-CF5855A420B5}" type="presParOf" srcId="{5C712F99-6023-5241-9783-813F7B226668}" destId="{06B1C422-BC14-0042-B0E6-E86089E6C52F}" srcOrd="0" destOrd="0" presId="urn:microsoft.com/office/officeart/2005/8/layout/vList4"/>
    <dgm:cxn modelId="{A63F8001-6876-2542-BA10-619345185FB0}" type="presParOf" srcId="{5C712F99-6023-5241-9783-813F7B226668}" destId="{DABDE108-1E92-834B-A8E1-EB98F6B319C7}" srcOrd="1" destOrd="0" presId="urn:microsoft.com/office/officeart/2005/8/layout/vList4"/>
    <dgm:cxn modelId="{BA985E26-1C77-D14F-A83B-32E034ACBA19}" type="presParOf" srcId="{5C712F99-6023-5241-9783-813F7B226668}" destId="{5BB5A3B2-9201-674C-A6FB-71DA29325D81}" srcOrd="2" destOrd="0" presId="urn:microsoft.com/office/officeart/2005/8/layout/vList4"/>
    <dgm:cxn modelId="{88595E83-5468-1345-8D91-1AA74EA02588}" type="presParOf" srcId="{B65D32EC-3A3C-3D49-91D6-04F6751AC55B}" destId="{927173B8-DC90-7D42-A249-FFFFA2631ED9}" srcOrd="3" destOrd="0" presId="urn:microsoft.com/office/officeart/2005/8/layout/vList4"/>
    <dgm:cxn modelId="{F8413DE5-F9EA-D04F-850A-31974C1F7FA5}" type="presParOf" srcId="{B65D32EC-3A3C-3D49-91D6-04F6751AC55B}" destId="{080B604A-214E-BB4D-9EA1-D161A27BE15D}" srcOrd="4" destOrd="0" presId="urn:microsoft.com/office/officeart/2005/8/layout/vList4"/>
    <dgm:cxn modelId="{8B5F8B71-F8F7-844A-87C9-C82341B29500}" type="presParOf" srcId="{080B604A-214E-BB4D-9EA1-D161A27BE15D}" destId="{45791730-E6F5-C243-9FE3-06E2D3874E10}" srcOrd="0" destOrd="0" presId="urn:microsoft.com/office/officeart/2005/8/layout/vList4"/>
    <dgm:cxn modelId="{C4B582B5-09C0-AE4A-BE29-5FFD01A16E70}" type="presParOf" srcId="{080B604A-214E-BB4D-9EA1-D161A27BE15D}" destId="{810EB12D-58E4-404A-96B5-0CEED640CC62}" srcOrd="1" destOrd="0" presId="urn:microsoft.com/office/officeart/2005/8/layout/vList4"/>
    <dgm:cxn modelId="{7DC5CBF7-81D3-E940-A315-7E578F2D9420}" type="presParOf" srcId="{080B604A-214E-BB4D-9EA1-D161A27BE15D}" destId="{E21DB39D-87E1-2441-A940-EE4C021A37E7}"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AB5E9-6E0F-4142-A611-B7ACE5C610BB}">
      <dsp:nvSpPr>
        <dsp:cNvPr id="0" name=""/>
        <dsp:cNvSpPr/>
      </dsp:nvSpPr>
      <dsp:spPr>
        <a:xfrm>
          <a:off x="6104" y="173289"/>
          <a:ext cx="2171650" cy="2171650"/>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solidFill>
                <a:srgbClr val="FFFFFF"/>
              </a:solidFill>
            </a:rPr>
            <a:t>Traffic Engineering</a:t>
          </a:r>
          <a:endParaRPr lang="en-US" sz="2400" kern="1200" dirty="0">
            <a:solidFill>
              <a:srgbClr val="FFFFFF"/>
            </a:solidFill>
          </a:endParaRPr>
        </a:p>
      </dsp:txBody>
      <dsp:txXfrm>
        <a:off x="324135" y="491320"/>
        <a:ext cx="1535588" cy="1535588"/>
      </dsp:txXfrm>
    </dsp:sp>
    <dsp:sp modelId="{A7655D13-123D-3A45-A412-3B2B7721F997}">
      <dsp:nvSpPr>
        <dsp:cNvPr id="0" name=""/>
        <dsp:cNvSpPr/>
      </dsp:nvSpPr>
      <dsp:spPr>
        <a:xfrm>
          <a:off x="2354093" y="851716"/>
          <a:ext cx="807036" cy="814795"/>
        </a:xfrm>
        <a:prstGeom prst="mathPlus">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solidFill>
              <a:srgbClr val="FFFFFF"/>
            </a:solidFill>
          </a:endParaRPr>
        </a:p>
      </dsp:txBody>
      <dsp:txXfrm>
        <a:off x="2461066" y="1164206"/>
        <a:ext cx="593090" cy="189815"/>
      </dsp:txXfrm>
    </dsp:sp>
    <dsp:sp modelId="{284C5DD1-3003-1342-A62B-881EC32B35A4}">
      <dsp:nvSpPr>
        <dsp:cNvPr id="0" name=""/>
        <dsp:cNvSpPr/>
      </dsp:nvSpPr>
      <dsp:spPr>
        <a:xfrm>
          <a:off x="3337467" y="173289"/>
          <a:ext cx="2171650" cy="2171650"/>
        </a:xfrm>
        <a:prstGeom prst="ellipse">
          <a:avLst/>
        </a:prstGeom>
        <a:gradFill rotWithShape="0">
          <a:gsLst>
            <a:gs pos="0">
              <a:schemeClr val="accent2">
                <a:hueOff val="2340760"/>
                <a:satOff val="-2919"/>
                <a:lumOff val="686"/>
                <a:alphaOff val="0"/>
                <a:shade val="51000"/>
                <a:satMod val="130000"/>
              </a:schemeClr>
            </a:gs>
            <a:gs pos="80000">
              <a:schemeClr val="accent2">
                <a:hueOff val="2340760"/>
                <a:satOff val="-2919"/>
                <a:lumOff val="686"/>
                <a:alphaOff val="0"/>
                <a:shade val="93000"/>
                <a:satMod val="130000"/>
              </a:schemeClr>
            </a:gs>
            <a:gs pos="100000">
              <a:schemeClr val="accent2">
                <a:hueOff val="2340760"/>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solidFill>
                <a:srgbClr val="FFFFFF"/>
              </a:solidFill>
            </a:rPr>
            <a:t>Content Distribution</a:t>
          </a:r>
          <a:endParaRPr lang="en-US" sz="2400" kern="1200" dirty="0">
            <a:solidFill>
              <a:srgbClr val="FFFFFF"/>
            </a:solidFill>
          </a:endParaRPr>
        </a:p>
      </dsp:txBody>
      <dsp:txXfrm>
        <a:off x="3655498" y="491320"/>
        <a:ext cx="1535588" cy="1535588"/>
      </dsp:txXfrm>
    </dsp:sp>
    <dsp:sp modelId="{1BAFB6EF-7116-F344-8958-7F345B215080}">
      <dsp:nvSpPr>
        <dsp:cNvPr id="0" name=""/>
        <dsp:cNvSpPr/>
      </dsp:nvSpPr>
      <dsp:spPr>
        <a:xfrm>
          <a:off x="5685456" y="938311"/>
          <a:ext cx="596450" cy="641605"/>
        </a:xfrm>
        <a:prstGeom prst="mathEqual">
          <a:avLst/>
        </a:prstGeom>
        <a:gradFill rotWithShape="0">
          <a:gsLst>
            <a:gs pos="0">
              <a:schemeClr val="accent2">
                <a:hueOff val="4681520"/>
                <a:satOff val="-5839"/>
                <a:lumOff val="1373"/>
                <a:alphaOff val="0"/>
                <a:shade val="51000"/>
                <a:satMod val="130000"/>
              </a:schemeClr>
            </a:gs>
            <a:gs pos="80000">
              <a:schemeClr val="accent2">
                <a:hueOff val="4681520"/>
                <a:satOff val="-5839"/>
                <a:lumOff val="1373"/>
                <a:alphaOff val="0"/>
                <a:shade val="93000"/>
                <a:satMod val="130000"/>
              </a:schemeClr>
            </a:gs>
            <a:gs pos="100000">
              <a:schemeClr val="accent2">
                <a:hueOff val="4681520"/>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solidFill>
              <a:srgbClr val="FFFFFF"/>
            </a:solidFill>
          </a:endParaRPr>
        </a:p>
      </dsp:txBody>
      <dsp:txXfrm>
        <a:off x="5764515" y="1070482"/>
        <a:ext cx="438332" cy="377263"/>
      </dsp:txXfrm>
    </dsp:sp>
    <dsp:sp modelId="{B7A995FF-DEC6-5E48-8532-1051B6ED2CF7}">
      <dsp:nvSpPr>
        <dsp:cNvPr id="0" name=""/>
        <dsp:cNvSpPr/>
      </dsp:nvSpPr>
      <dsp:spPr>
        <a:xfrm>
          <a:off x="6458245" y="173289"/>
          <a:ext cx="2171650" cy="2171650"/>
        </a:xfrm>
        <a:prstGeom prst="ellipse">
          <a:avLst/>
        </a:prstGeom>
        <a:gradFill rotWithShape="0">
          <a:gsLst>
            <a:gs pos="0">
              <a:schemeClr val="accent2">
                <a:hueOff val="4681520"/>
                <a:satOff val="-5839"/>
                <a:lumOff val="1373"/>
                <a:alphaOff val="0"/>
                <a:shade val="51000"/>
                <a:satMod val="130000"/>
              </a:schemeClr>
            </a:gs>
            <a:gs pos="80000">
              <a:schemeClr val="accent2">
                <a:hueOff val="4681520"/>
                <a:satOff val="-5839"/>
                <a:lumOff val="1373"/>
                <a:alphaOff val="0"/>
                <a:shade val="93000"/>
                <a:satMod val="130000"/>
              </a:schemeClr>
            </a:gs>
            <a:gs pos="100000">
              <a:schemeClr val="accent2">
                <a:hueOff val="4681520"/>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solidFill>
                <a:srgbClr val="FFFFFF"/>
              </a:solidFill>
            </a:rPr>
            <a:t>NCDN Mgmt.</a:t>
          </a:r>
          <a:endParaRPr lang="en-US" sz="2400" kern="1200" dirty="0">
            <a:solidFill>
              <a:srgbClr val="FFFFFF"/>
            </a:solidFill>
          </a:endParaRPr>
        </a:p>
      </dsp:txBody>
      <dsp:txXfrm>
        <a:off x="6776276" y="491320"/>
        <a:ext cx="1535588" cy="15355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D8A93-9674-9640-8AB4-DCCFA3CD4C58}">
      <dsp:nvSpPr>
        <dsp:cNvPr id="0" name=""/>
        <dsp:cNvSpPr/>
      </dsp:nvSpPr>
      <dsp:spPr>
        <a:xfrm>
          <a:off x="0" y="0"/>
          <a:ext cx="8229600" cy="1414363"/>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kern="1200" dirty="0" smtClean="0"/>
            <a:t>How do simple unplanned schemes perform?</a:t>
          </a:r>
          <a:endParaRPr lang="en-US" sz="3600" kern="1200" dirty="0"/>
        </a:p>
      </dsp:txBody>
      <dsp:txXfrm>
        <a:off x="1787356" y="0"/>
        <a:ext cx="6442243" cy="1414363"/>
      </dsp:txXfrm>
    </dsp:sp>
    <dsp:sp modelId="{95706A6E-4E31-9F42-8352-A62BBAAC86E0}">
      <dsp:nvSpPr>
        <dsp:cNvPr id="0" name=""/>
        <dsp:cNvSpPr/>
      </dsp:nvSpPr>
      <dsp:spPr>
        <a:xfrm>
          <a:off x="474307" y="141436"/>
          <a:ext cx="980178" cy="1131490"/>
        </a:xfrm>
        <a:prstGeom prst="roundRect">
          <a:avLst>
            <a:gd name="adj" fmla="val 10000"/>
          </a:avLst>
        </a:prstGeom>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t="-6000" b="-6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6B1C422-BC14-0042-B0E6-E86089E6C52F}">
      <dsp:nvSpPr>
        <dsp:cNvPr id="0" name=""/>
        <dsp:cNvSpPr/>
      </dsp:nvSpPr>
      <dsp:spPr>
        <a:xfrm>
          <a:off x="0" y="1555799"/>
          <a:ext cx="8229600" cy="1414363"/>
        </a:xfrm>
        <a:prstGeom prst="roundRect">
          <a:avLst>
            <a:gd name="adj" fmla="val 10000"/>
          </a:avLst>
        </a:prstGeom>
        <a:gradFill rotWithShape="0">
          <a:gsLst>
            <a:gs pos="0">
              <a:schemeClr val="accent2">
                <a:hueOff val="2340760"/>
                <a:satOff val="-2919"/>
                <a:lumOff val="686"/>
                <a:alphaOff val="0"/>
                <a:shade val="51000"/>
                <a:satMod val="130000"/>
              </a:schemeClr>
            </a:gs>
            <a:gs pos="80000">
              <a:schemeClr val="accent2">
                <a:hueOff val="2340760"/>
                <a:satOff val="-2919"/>
                <a:lumOff val="686"/>
                <a:alphaOff val="0"/>
                <a:shade val="93000"/>
                <a:satMod val="130000"/>
              </a:schemeClr>
            </a:gs>
            <a:gs pos="100000">
              <a:schemeClr val="accent2">
                <a:hueOff val="2340760"/>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kern="1200" dirty="0" smtClean="0"/>
            <a:t>Is joint optimization better than other schemes?</a:t>
          </a:r>
          <a:endParaRPr lang="en-US" sz="3600" kern="1200" dirty="0"/>
        </a:p>
      </dsp:txBody>
      <dsp:txXfrm>
        <a:off x="1787356" y="1555799"/>
        <a:ext cx="6442243" cy="1414363"/>
      </dsp:txXfrm>
    </dsp:sp>
    <dsp:sp modelId="{DABDE108-1E92-834B-A8E1-EB98F6B319C7}">
      <dsp:nvSpPr>
        <dsp:cNvPr id="0" name=""/>
        <dsp:cNvSpPr/>
      </dsp:nvSpPr>
      <dsp:spPr>
        <a:xfrm>
          <a:off x="474307" y="1697236"/>
          <a:ext cx="980178" cy="1131490"/>
        </a:xfrm>
        <a:prstGeom prst="roundRect">
          <a:avLst>
            <a:gd name="adj" fmla="val 10000"/>
          </a:avLst>
        </a:prstGeom>
        <a:blipFill>
          <a:blip xmlns:r="http://schemas.openxmlformats.org/officeDocument/2006/relationships" r:embed="rId1">
            <a:duotone>
              <a:schemeClr val="accent2">
                <a:hueOff val="2501437"/>
                <a:satOff val="-2237"/>
                <a:lumOff val="6"/>
                <a:alphaOff val="0"/>
                <a:shade val="20000"/>
                <a:satMod val="200000"/>
              </a:schemeClr>
              <a:schemeClr val="accent2">
                <a:hueOff val="2501437"/>
                <a:satOff val="-2237"/>
                <a:lumOff val="6"/>
                <a:alphaOff val="0"/>
                <a:tint val="12000"/>
                <a:satMod val="190000"/>
              </a:schemeClr>
            </a:duotone>
            <a:extLst>
              <a:ext uri="{28A0092B-C50C-407E-A947-70E740481C1C}">
                <a14:useLocalDpi xmlns:a14="http://schemas.microsoft.com/office/drawing/2010/main" val="0"/>
              </a:ext>
            </a:extLst>
          </a:blip>
          <a:srcRect/>
          <a:stretch>
            <a:fillRect t="-6000" b="-6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45791730-E6F5-C243-9FE3-06E2D3874E10}">
      <dsp:nvSpPr>
        <dsp:cNvPr id="0" name=""/>
        <dsp:cNvSpPr/>
      </dsp:nvSpPr>
      <dsp:spPr>
        <a:xfrm>
          <a:off x="0" y="3111599"/>
          <a:ext cx="8229600" cy="1414363"/>
        </a:xfrm>
        <a:prstGeom prst="roundRect">
          <a:avLst>
            <a:gd name="adj" fmla="val 10000"/>
          </a:avLst>
        </a:prstGeom>
        <a:gradFill rotWithShape="0">
          <a:gsLst>
            <a:gs pos="0">
              <a:schemeClr val="accent2">
                <a:hueOff val="4681520"/>
                <a:satOff val="-5839"/>
                <a:lumOff val="1373"/>
                <a:alphaOff val="0"/>
                <a:shade val="51000"/>
                <a:satMod val="130000"/>
              </a:schemeClr>
            </a:gs>
            <a:gs pos="80000">
              <a:schemeClr val="accent2">
                <a:hueOff val="4681520"/>
                <a:satOff val="-5839"/>
                <a:lumOff val="1373"/>
                <a:alphaOff val="0"/>
                <a:shade val="93000"/>
                <a:satMod val="130000"/>
              </a:schemeClr>
            </a:gs>
            <a:gs pos="100000">
              <a:schemeClr val="accent2">
                <a:hueOff val="4681520"/>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kern="1200" dirty="0" smtClean="0"/>
            <a:t>What matters more: placement or routing?</a:t>
          </a:r>
          <a:endParaRPr lang="en-US" sz="3600" kern="1200" dirty="0"/>
        </a:p>
      </dsp:txBody>
      <dsp:txXfrm>
        <a:off x="1787356" y="3111599"/>
        <a:ext cx="6442243" cy="1414363"/>
      </dsp:txXfrm>
    </dsp:sp>
    <dsp:sp modelId="{810EB12D-58E4-404A-96B5-0CEED640CC62}">
      <dsp:nvSpPr>
        <dsp:cNvPr id="0" name=""/>
        <dsp:cNvSpPr/>
      </dsp:nvSpPr>
      <dsp:spPr>
        <a:xfrm>
          <a:off x="474307" y="3253035"/>
          <a:ext cx="980178" cy="1131490"/>
        </a:xfrm>
        <a:prstGeom prst="roundRect">
          <a:avLst>
            <a:gd name="adj" fmla="val 10000"/>
          </a:avLst>
        </a:prstGeom>
        <a:blipFill>
          <a:blip xmlns:r="http://schemas.openxmlformats.org/officeDocument/2006/relationships" r:embed="rId1">
            <a:duotone>
              <a:schemeClr val="accent2">
                <a:hueOff val="5002875"/>
                <a:satOff val="-4473"/>
                <a:lumOff val="13"/>
                <a:alphaOff val="0"/>
                <a:shade val="20000"/>
                <a:satMod val="200000"/>
              </a:schemeClr>
              <a:schemeClr val="accent2">
                <a:hueOff val="5002875"/>
                <a:satOff val="-4473"/>
                <a:lumOff val="13"/>
                <a:alphaOff val="0"/>
                <a:tint val="12000"/>
                <a:satMod val="190000"/>
              </a:schemeClr>
            </a:duotone>
            <a:extLst>
              <a:ext uri="{28A0092B-C50C-407E-A947-70E740481C1C}">
                <a14:useLocalDpi xmlns:a14="http://schemas.microsoft.com/office/drawing/2010/main" val="0"/>
              </a:ext>
            </a:extLst>
          </a:blip>
          <a:srcRect/>
          <a:stretch>
            <a:fillRect t="-6000" b="-6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28FD56-8030-EA4A-BC08-10CA8F918BD0}" type="datetimeFigureOut">
              <a:rPr lang="en-US" smtClean="0"/>
              <a:t>9/3/14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4FABCE-E290-E543-84E4-A8AE6B4918E3}" type="slidenum">
              <a:rPr lang="en-US" smtClean="0"/>
              <a:t>‹#›</a:t>
            </a:fld>
            <a:endParaRPr lang="en-US"/>
          </a:p>
        </p:txBody>
      </p:sp>
    </p:spTree>
    <p:extLst>
      <p:ext uri="{BB962C8B-B14F-4D97-AF65-F5344CB8AC3E}">
        <p14:creationId xmlns:p14="http://schemas.microsoft.com/office/powerpoint/2010/main" val="25258634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386EE4-AF80-7E4D-8F68-C1F530C20FC4}" type="datetimeFigureOut">
              <a:rPr lang="en-US" smtClean="0"/>
              <a:t>9/3/14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298D35-D89B-9845-89C2-B3631534045D}" type="slidenum">
              <a:rPr lang="en-US" smtClean="0"/>
              <a:t>‹#›</a:t>
            </a:fld>
            <a:endParaRPr lang="en-US"/>
          </a:p>
        </p:txBody>
      </p:sp>
    </p:spTree>
    <p:extLst>
      <p:ext uri="{BB962C8B-B14F-4D97-AF65-F5344CB8AC3E}">
        <p14:creationId xmlns:p14="http://schemas.microsoft.com/office/powerpoint/2010/main" val="17759773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I am Abhigyan from </a:t>
            </a:r>
            <a:r>
              <a:rPr lang="en-US" dirty="0" err="1" smtClean="0"/>
              <a:t>Umass</a:t>
            </a:r>
            <a:r>
              <a:rPr lang="en-US" dirty="0" smtClean="0"/>
              <a:t> Amherst, </a:t>
            </a:r>
          </a:p>
          <a:p>
            <a:r>
              <a:rPr lang="en-US" dirty="0" smtClean="0"/>
              <a:t>Title of my talk</a:t>
            </a:r>
          </a:p>
          <a:p>
            <a:r>
              <a:rPr lang="en-US" baseline="0" dirty="0" smtClean="0"/>
              <a:t>Arun Ramesh</a:t>
            </a:r>
          </a:p>
          <a:p>
            <a:r>
              <a:rPr lang="en-US" baseline="0" dirty="0" smtClean="0"/>
              <a:t>This work is with my advisors Arun Venkataramani and Ramesh Sitaraman. Ramesh is also affiliated with Akamai Technologies. </a:t>
            </a:r>
          </a:p>
          <a:p>
            <a:endParaRPr lang="en-US" dirty="0"/>
          </a:p>
        </p:txBody>
      </p:sp>
      <p:sp>
        <p:nvSpPr>
          <p:cNvPr id="4" name="Slide Number Placeholder 3"/>
          <p:cNvSpPr>
            <a:spLocks noGrp="1"/>
          </p:cNvSpPr>
          <p:nvPr>
            <p:ph type="sldNum" sz="quarter" idx="10"/>
          </p:nvPr>
        </p:nvSpPr>
        <p:spPr/>
        <p:txBody>
          <a:bodyPr/>
          <a:lstStyle/>
          <a:p>
            <a:fld id="{D1298D35-D89B-9845-89C2-B3631534045D}" type="slidenum">
              <a:rPr lang="en-US" smtClean="0"/>
              <a:t>1</a:t>
            </a:fld>
            <a:endParaRPr lang="en-US"/>
          </a:p>
        </p:txBody>
      </p:sp>
    </p:spTree>
    <p:extLst>
      <p:ext uri="{BB962C8B-B14F-4D97-AF65-F5344CB8AC3E}">
        <p14:creationId xmlns:p14="http://schemas.microsoft.com/office/powerpoint/2010/main" val="4190710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This slide shows the POPs of an NCDN</a:t>
            </a:r>
          </a:p>
          <a:p>
            <a:pPr marL="171450" indent="-171450">
              <a:buFontTx/>
              <a:buChar char="-"/>
            </a:pPr>
            <a:r>
              <a:rPr lang="en-US" baseline="0" dirty="0" smtClean="0"/>
              <a:t>Add flying content </a:t>
            </a:r>
          </a:p>
          <a:p>
            <a:endParaRPr lang="en-US" baseline="0" dirty="0" smtClean="0"/>
          </a:p>
          <a:p>
            <a:r>
              <a:rPr lang="en-US" baseline="0" dirty="0" smtClean="0"/>
              <a:t>In this slide, I am going to talk about our NCDN model while describing how a user’s request is served by an NCDN.</a:t>
            </a:r>
          </a:p>
          <a:p>
            <a:endParaRPr lang="en-US" baseline="0" dirty="0" smtClean="0"/>
          </a:p>
          <a:p>
            <a:r>
              <a:rPr lang="en-US" baseline="0" dirty="0" smtClean="0"/>
              <a:t>This slide shows Points of presence (POPs) of an NCDN connected using ISP backbone links.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An NCDN </a:t>
            </a:r>
            <a:r>
              <a:rPr lang="en-US" baseline="0" dirty="0" err="1" smtClean="0"/>
              <a:t>PoP</a:t>
            </a:r>
            <a:r>
              <a:rPr lang="en-US" baseline="0" dirty="0" smtClean="0"/>
              <a:t> is similar to an ISP </a:t>
            </a:r>
            <a:r>
              <a:rPr lang="en-US" baseline="0" dirty="0" err="1" smtClean="0"/>
              <a:t>PoP</a:t>
            </a:r>
            <a:r>
              <a:rPr lang="en-US" baseline="0" dirty="0" smtClean="0"/>
              <a:t>, except it is equipped with content servers.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Requests from down stream end users first reach the content servers at the nearest </a:t>
            </a:r>
            <a:r>
              <a:rPr lang="en-US" baseline="0" dirty="0" err="1" smtClean="0"/>
              <a:t>PoP</a:t>
            </a:r>
            <a:r>
              <a:rPr lang="en-US" baseline="0" dirty="0" smtClean="0"/>
              <a:t>. </a:t>
            </a:r>
          </a:p>
          <a:p>
            <a:endParaRPr lang="en-US" baseline="0" dirty="0" smtClean="0"/>
          </a:p>
          <a:p>
            <a:endParaRPr lang="en-US" baseline="0" dirty="0" smtClean="0"/>
          </a:p>
          <a:p>
            <a:r>
              <a:rPr lang="en-US" baseline="0" dirty="0" smtClean="0"/>
              <a:t>The content servers serve the users immediately if content is available locally at these servers. </a:t>
            </a:r>
          </a:p>
          <a:p>
            <a:endParaRPr lang="en-US" baseline="0" dirty="0" smtClean="0"/>
          </a:p>
          <a:p>
            <a:r>
              <a:rPr lang="en-US" baseline="0" dirty="0" smtClean="0"/>
              <a:t>Otherwise, If content is available at nearby NCDN </a:t>
            </a:r>
            <a:r>
              <a:rPr lang="en-US" baseline="0" dirty="0" err="1" smtClean="0"/>
              <a:t>PoPs</a:t>
            </a:r>
            <a:r>
              <a:rPr lang="en-US" baseline="0" dirty="0" smtClean="0"/>
              <a:t>, the </a:t>
            </a:r>
            <a:r>
              <a:rPr lang="en-US" baseline="0" dirty="0" err="1" smtClean="0"/>
              <a:t>PoP</a:t>
            </a:r>
            <a:r>
              <a:rPr lang="en-US" baseline="0" dirty="0" smtClean="0"/>
              <a:t> fetches the content, cache content locally and serve the request,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If content is unavailable at any </a:t>
            </a:r>
            <a:r>
              <a:rPr lang="en-US" baseline="0" dirty="0" err="1" smtClean="0"/>
              <a:t>PoP</a:t>
            </a:r>
            <a:r>
              <a:rPr lang="en-US" baseline="0" dirty="0" smtClean="0"/>
              <a:t> in the NCDN, it is fetched from the content provider’s origin servers, cached locally and serve the request. </a:t>
            </a:r>
          </a:p>
          <a:p>
            <a:endParaRPr lang="en-US" dirty="0" smtClean="0"/>
          </a:p>
          <a:p>
            <a:endParaRPr lang="en-US" dirty="0" smtClean="0"/>
          </a:p>
          <a:p>
            <a:r>
              <a:rPr lang="en-US" dirty="0" smtClean="0"/>
              <a:t>We</a:t>
            </a:r>
            <a:r>
              <a:rPr lang="en-US" baseline="0" dirty="0" smtClean="0"/>
              <a:t> model two resource constraints for an NCDN.</a:t>
            </a:r>
          </a:p>
          <a:p>
            <a:endParaRPr lang="en-US" baseline="0" dirty="0" smtClean="0"/>
          </a:p>
          <a:p>
            <a:r>
              <a:rPr lang="en-US" baseline="0" dirty="0" smtClean="0"/>
              <a:t>First constraint is the storage at each </a:t>
            </a:r>
            <a:r>
              <a:rPr lang="en-US" baseline="0" dirty="0" err="1" smtClean="0"/>
              <a:t>PoP</a:t>
            </a:r>
            <a:r>
              <a:rPr lang="en-US" baseline="0" dirty="0" smtClean="0"/>
              <a:t> and second constraint is the capacity of the backbone links.</a:t>
            </a:r>
          </a:p>
          <a:p>
            <a:endParaRPr lang="en-US" baseline="0" dirty="0" smtClean="0"/>
          </a:p>
          <a:p>
            <a:r>
              <a:rPr lang="en-US" baseline="0" dirty="0" smtClean="0"/>
              <a:t>Based on this NCDN model, lets see how we formulate the joint optimization problem for NCDNs</a:t>
            </a:r>
          </a:p>
        </p:txBody>
      </p:sp>
      <p:sp>
        <p:nvSpPr>
          <p:cNvPr id="4" name="Slide Number Placeholder 3"/>
          <p:cNvSpPr>
            <a:spLocks noGrp="1"/>
          </p:cNvSpPr>
          <p:nvPr>
            <p:ph type="sldNum" sz="quarter" idx="10"/>
          </p:nvPr>
        </p:nvSpPr>
        <p:spPr/>
        <p:txBody>
          <a:bodyPr/>
          <a:lstStyle/>
          <a:p>
            <a:fld id="{D1298D35-D89B-9845-89C2-B3631534045D}" type="slidenum">
              <a:rPr lang="en-US" smtClean="0"/>
              <a:t>10</a:t>
            </a:fld>
            <a:endParaRPr lang="en-US"/>
          </a:p>
        </p:txBody>
      </p:sp>
    </p:spTree>
    <p:extLst>
      <p:ext uri="{BB962C8B-B14F-4D97-AF65-F5344CB8AC3E}">
        <p14:creationId xmlns:p14="http://schemas.microsoft.com/office/powerpoint/2010/main" val="2786239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This slide shows the POPs of an NCDN</a:t>
            </a:r>
          </a:p>
          <a:p>
            <a:pPr marL="171450" indent="-171450">
              <a:buFontTx/>
              <a:buChar char="-"/>
            </a:pPr>
            <a:r>
              <a:rPr lang="en-US" baseline="0" dirty="0" smtClean="0"/>
              <a:t>Add flying content </a:t>
            </a:r>
          </a:p>
          <a:p>
            <a:endParaRPr lang="en-US" baseline="0" dirty="0" smtClean="0"/>
          </a:p>
          <a:p>
            <a:r>
              <a:rPr lang="en-US" baseline="0" dirty="0" smtClean="0"/>
              <a:t>In this slide, I am going to talk about our NCDN model while describing how a user’s request is served by an NCDN.</a:t>
            </a:r>
          </a:p>
          <a:p>
            <a:endParaRPr lang="en-US" baseline="0" dirty="0" smtClean="0"/>
          </a:p>
          <a:p>
            <a:r>
              <a:rPr lang="en-US" baseline="0" dirty="0" smtClean="0"/>
              <a:t>This slide shows Points of presence (POPs) of an NCDN connected using ISP backbone links.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An NCDN </a:t>
            </a:r>
            <a:r>
              <a:rPr lang="en-US" baseline="0" dirty="0" err="1" smtClean="0"/>
              <a:t>PoP</a:t>
            </a:r>
            <a:r>
              <a:rPr lang="en-US" baseline="0" dirty="0" smtClean="0"/>
              <a:t> is similar to an ISP </a:t>
            </a:r>
            <a:r>
              <a:rPr lang="en-US" baseline="0" dirty="0" err="1" smtClean="0"/>
              <a:t>PoP</a:t>
            </a:r>
            <a:r>
              <a:rPr lang="en-US" baseline="0" dirty="0" smtClean="0"/>
              <a:t>, except it is equipped with content servers.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Requests from down stream end users first reach the content servers at the nearest </a:t>
            </a:r>
            <a:r>
              <a:rPr lang="en-US" baseline="0" dirty="0" err="1" smtClean="0"/>
              <a:t>PoP</a:t>
            </a:r>
            <a:r>
              <a:rPr lang="en-US" baseline="0" dirty="0" smtClean="0"/>
              <a:t>. </a:t>
            </a:r>
          </a:p>
          <a:p>
            <a:endParaRPr lang="en-US" baseline="0" dirty="0" smtClean="0"/>
          </a:p>
          <a:p>
            <a:endParaRPr lang="en-US" baseline="0" dirty="0" smtClean="0"/>
          </a:p>
          <a:p>
            <a:r>
              <a:rPr lang="en-US" baseline="0" dirty="0" smtClean="0"/>
              <a:t>The content servers serve the users immediately if content is available locally at these servers. </a:t>
            </a:r>
          </a:p>
          <a:p>
            <a:endParaRPr lang="en-US" baseline="0" dirty="0" smtClean="0"/>
          </a:p>
          <a:p>
            <a:r>
              <a:rPr lang="en-US" baseline="0" dirty="0" smtClean="0"/>
              <a:t>Otherwise, If content is available at nearby NCDN </a:t>
            </a:r>
            <a:r>
              <a:rPr lang="en-US" baseline="0" dirty="0" err="1" smtClean="0"/>
              <a:t>PoPs</a:t>
            </a:r>
            <a:r>
              <a:rPr lang="en-US" baseline="0" dirty="0" smtClean="0"/>
              <a:t>, the </a:t>
            </a:r>
            <a:r>
              <a:rPr lang="en-US" baseline="0" dirty="0" err="1" smtClean="0"/>
              <a:t>PoP</a:t>
            </a:r>
            <a:r>
              <a:rPr lang="en-US" baseline="0" dirty="0" smtClean="0"/>
              <a:t> fetches the content, cache content locally and serve the request,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If content is unavailable at any </a:t>
            </a:r>
            <a:r>
              <a:rPr lang="en-US" baseline="0" dirty="0" err="1" smtClean="0"/>
              <a:t>PoP</a:t>
            </a:r>
            <a:r>
              <a:rPr lang="en-US" baseline="0" dirty="0" smtClean="0"/>
              <a:t> in the NCDN, it is fetched from the content provider’s origin servers, cached locally and serve the request. </a:t>
            </a:r>
          </a:p>
          <a:p>
            <a:endParaRPr lang="en-US" dirty="0" smtClean="0"/>
          </a:p>
          <a:p>
            <a:endParaRPr lang="en-US" dirty="0" smtClean="0"/>
          </a:p>
          <a:p>
            <a:r>
              <a:rPr lang="en-US" dirty="0" smtClean="0"/>
              <a:t>We</a:t>
            </a:r>
            <a:r>
              <a:rPr lang="en-US" baseline="0" dirty="0" smtClean="0"/>
              <a:t> model two resource constraints for an NCDN.</a:t>
            </a:r>
          </a:p>
          <a:p>
            <a:endParaRPr lang="en-US" baseline="0" dirty="0" smtClean="0"/>
          </a:p>
          <a:p>
            <a:r>
              <a:rPr lang="en-US" baseline="0" dirty="0" smtClean="0"/>
              <a:t>First constraint is the storage at each </a:t>
            </a:r>
            <a:r>
              <a:rPr lang="en-US" baseline="0" dirty="0" err="1" smtClean="0"/>
              <a:t>PoP</a:t>
            </a:r>
            <a:r>
              <a:rPr lang="en-US" baseline="0" dirty="0" smtClean="0"/>
              <a:t> and second constraint is the capacity of the backbone links.</a:t>
            </a:r>
          </a:p>
          <a:p>
            <a:endParaRPr lang="en-US" baseline="0" dirty="0" smtClean="0"/>
          </a:p>
          <a:p>
            <a:r>
              <a:rPr lang="en-US" baseline="0" dirty="0" smtClean="0"/>
              <a:t>Based on this NCDN model, lets see how we formulate the joint optimization problem for NCDNs</a:t>
            </a:r>
          </a:p>
        </p:txBody>
      </p:sp>
      <p:sp>
        <p:nvSpPr>
          <p:cNvPr id="4" name="Slide Number Placeholder 3"/>
          <p:cNvSpPr>
            <a:spLocks noGrp="1"/>
          </p:cNvSpPr>
          <p:nvPr>
            <p:ph type="sldNum" sz="quarter" idx="10"/>
          </p:nvPr>
        </p:nvSpPr>
        <p:spPr/>
        <p:txBody>
          <a:bodyPr/>
          <a:lstStyle/>
          <a:p>
            <a:fld id="{D1298D35-D89B-9845-89C2-B3631534045D}" type="slidenum">
              <a:rPr lang="en-US" smtClean="0"/>
              <a:t>11</a:t>
            </a:fld>
            <a:endParaRPr lang="en-US"/>
          </a:p>
        </p:txBody>
      </p:sp>
    </p:spTree>
    <p:extLst>
      <p:ext uri="{BB962C8B-B14F-4D97-AF65-F5344CB8AC3E}">
        <p14:creationId xmlns:p14="http://schemas.microsoft.com/office/powerpoint/2010/main" val="2786239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This slide shows the POPs of an NCDN</a:t>
            </a:r>
          </a:p>
          <a:p>
            <a:pPr marL="171450" indent="-171450">
              <a:buFontTx/>
              <a:buChar char="-"/>
            </a:pPr>
            <a:r>
              <a:rPr lang="en-US" baseline="0" dirty="0" smtClean="0"/>
              <a:t>Add flying content </a:t>
            </a:r>
          </a:p>
          <a:p>
            <a:endParaRPr lang="en-US" baseline="0" dirty="0" smtClean="0"/>
          </a:p>
          <a:p>
            <a:r>
              <a:rPr lang="en-US" baseline="0" dirty="0" smtClean="0"/>
              <a:t>In this slide, I am going to talk about our NCDN model while describing how a user’s request is served by an NCDN.</a:t>
            </a:r>
          </a:p>
          <a:p>
            <a:endParaRPr lang="en-US" baseline="0" dirty="0" smtClean="0"/>
          </a:p>
          <a:p>
            <a:r>
              <a:rPr lang="en-US" baseline="0" dirty="0" smtClean="0"/>
              <a:t>This slide shows Points of presence (POPs) of an NCDN connected using ISP backbone links.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An NCDN </a:t>
            </a:r>
            <a:r>
              <a:rPr lang="en-US" baseline="0" dirty="0" err="1" smtClean="0"/>
              <a:t>PoP</a:t>
            </a:r>
            <a:r>
              <a:rPr lang="en-US" baseline="0" dirty="0" smtClean="0"/>
              <a:t> is similar to an ISP </a:t>
            </a:r>
            <a:r>
              <a:rPr lang="en-US" baseline="0" dirty="0" err="1" smtClean="0"/>
              <a:t>PoP</a:t>
            </a:r>
            <a:r>
              <a:rPr lang="en-US" baseline="0" dirty="0" smtClean="0"/>
              <a:t>, except it is equipped with content servers.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Requests from down stream end users first reach the content servers at the nearest </a:t>
            </a:r>
            <a:r>
              <a:rPr lang="en-US" baseline="0" dirty="0" err="1" smtClean="0"/>
              <a:t>PoP</a:t>
            </a:r>
            <a:r>
              <a:rPr lang="en-US" baseline="0" dirty="0" smtClean="0"/>
              <a:t>. </a:t>
            </a:r>
          </a:p>
          <a:p>
            <a:endParaRPr lang="en-US" baseline="0" dirty="0" smtClean="0"/>
          </a:p>
          <a:p>
            <a:endParaRPr lang="en-US" baseline="0" dirty="0" smtClean="0"/>
          </a:p>
          <a:p>
            <a:r>
              <a:rPr lang="en-US" baseline="0" dirty="0" smtClean="0"/>
              <a:t>The content servers serve the users immediately if content is available locally at these servers. </a:t>
            </a:r>
          </a:p>
          <a:p>
            <a:endParaRPr lang="en-US" baseline="0" dirty="0" smtClean="0"/>
          </a:p>
          <a:p>
            <a:r>
              <a:rPr lang="en-US" baseline="0" dirty="0" smtClean="0"/>
              <a:t>Otherwise, If content is available at nearby NCDN </a:t>
            </a:r>
            <a:r>
              <a:rPr lang="en-US" baseline="0" dirty="0" err="1" smtClean="0"/>
              <a:t>PoPs</a:t>
            </a:r>
            <a:r>
              <a:rPr lang="en-US" baseline="0" dirty="0" smtClean="0"/>
              <a:t>, the </a:t>
            </a:r>
            <a:r>
              <a:rPr lang="en-US" baseline="0" dirty="0" err="1" smtClean="0"/>
              <a:t>PoP</a:t>
            </a:r>
            <a:r>
              <a:rPr lang="en-US" baseline="0" dirty="0" smtClean="0"/>
              <a:t> fetches the content, cache content locally and serve the request,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If content is unavailable at any </a:t>
            </a:r>
            <a:r>
              <a:rPr lang="en-US" baseline="0" dirty="0" err="1" smtClean="0"/>
              <a:t>PoP</a:t>
            </a:r>
            <a:r>
              <a:rPr lang="en-US" baseline="0" dirty="0" smtClean="0"/>
              <a:t> in the NCDN, it is fetched from the content provider’s origin servers, cached locally and serve the request. </a:t>
            </a:r>
          </a:p>
          <a:p>
            <a:endParaRPr lang="en-US" dirty="0" smtClean="0"/>
          </a:p>
          <a:p>
            <a:endParaRPr lang="en-US" dirty="0" smtClean="0"/>
          </a:p>
          <a:p>
            <a:r>
              <a:rPr lang="en-US" dirty="0" smtClean="0"/>
              <a:t>We</a:t>
            </a:r>
            <a:r>
              <a:rPr lang="en-US" baseline="0" dirty="0" smtClean="0"/>
              <a:t> model two resource constraints for an NCDN.</a:t>
            </a:r>
          </a:p>
          <a:p>
            <a:endParaRPr lang="en-US" baseline="0" dirty="0" smtClean="0"/>
          </a:p>
          <a:p>
            <a:r>
              <a:rPr lang="en-US" baseline="0" dirty="0" smtClean="0"/>
              <a:t>First constraint is the storage at each </a:t>
            </a:r>
            <a:r>
              <a:rPr lang="en-US" baseline="0" dirty="0" err="1" smtClean="0"/>
              <a:t>PoP</a:t>
            </a:r>
            <a:r>
              <a:rPr lang="en-US" baseline="0" dirty="0" smtClean="0"/>
              <a:t> and second constraint is the capacity of the backbone links.</a:t>
            </a:r>
          </a:p>
          <a:p>
            <a:endParaRPr lang="en-US" baseline="0" dirty="0" smtClean="0"/>
          </a:p>
          <a:p>
            <a:r>
              <a:rPr lang="en-US" baseline="0" dirty="0" smtClean="0"/>
              <a:t>Based on this NCDN model, lets see how we formulate the joint optimization problem for NCDNs</a:t>
            </a:r>
          </a:p>
        </p:txBody>
      </p:sp>
      <p:sp>
        <p:nvSpPr>
          <p:cNvPr id="4" name="Slide Number Placeholder 3"/>
          <p:cNvSpPr>
            <a:spLocks noGrp="1"/>
          </p:cNvSpPr>
          <p:nvPr>
            <p:ph type="sldNum" sz="quarter" idx="10"/>
          </p:nvPr>
        </p:nvSpPr>
        <p:spPr/>
        <p:txBody>
          <a:bodyPr/>
          <a:lstStyle/>
          <a:p>
            <a:fld id="{D1298D35-D89B-9845-89C2-B3631534045D}" type="slidenum">
              <a:rPr lang="en-US" smtClean="0"/>
              <a:t>12</a:t>
            </a:fld>
            <a:endParaRPr lang="en-US"/>
          </a:p>
        </p:txBody>
      </p:sp>
    </p:spTree>
    <p:extLst>
      <p:ext uri="{BB962C8B-B14F-4D97-AF65-F5344CB8AC3E}">
        <p14:creationId xmlns:p14="http://schemas.microsoft.com/office/powerpoint/2010/main" val="2786239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Minimize an</a:t>
            </a:r>
            <a:r>
              <a:rPr lang="en-US" b="0" baseline="0" dirty="0" smtClean="0"/>
              <a:t> NCDN cost function</a:t>
            </a:r>
          </a:p>
          <a:p>
            <a:endParaRPr lang="en-US" b="0" dirty="0" smtClean="0"/>
          </a:p>
          <a:p>
            <a:r>
              <a:rPr lang="en-US" baseline="0" dirty="0" smtClean="0"/>
              <a:t>The inputs to the joint optimization are the storage and link capacity values and the “content matrix”. Each entry in the content matrix shows the demand for a content at a </a:t>
            </a:r>
            <a:r>
              <a:rPr lang="en-US" baseline="0" dirty="0" err="1" smtClean="0"/>
              <a:t>PoP</a:t>
            </a:r>
            <a:r>
              <a:rPr lang="en-US" baseline="0" dirty="0" smtClean="0"/>
              <a:t> in the network.</a:t>
            </a:r>
          </a:p>
          <a:p>
            <a:endParaRPr lang="en-US" baseline="0" dirty="0" smtClean="0"/>
          </a:p>
          <a:p>
            <a:r>
              <a:rPr lang="en-US" baseline="0" dirty="0" smtClean="0"/>
              <a:t>NCDN management problem outputs three variables: content placement, request redirection and routing. </a:t>
            </a:r>
          </a:p>
          <a:p>
            <a:endParaRPr lang="en-US" baseline="0" dirty="0" smtClean="0"/>
          </a:p>
          <a:p>
            <a:r>
              <a:rPr lang="en-US" b="0" dirty="0" smtClean="0"/>
              <a:t>We have</a:t>
            </a:r>
            <a:r>
              <a:rPr lang="en-US" b="0" baseline="0" dirty="0" smtClean="0"/>
              <a:t> some theoretical results about this problem: </a:t>
            </a:r>
          </a:p>
          <a:p>
            <a:endParaRPr lang="en-US" b="0" baseline="0" dirty="0" smtClean="0"/>
          </a:p>
          <a:p>
            <a:endParaRPr lang="en-US" baseline="0" dirty="0" smtClean="0"/>
          </a:p>
          <a:p>
            <a:endParaRPr lang="en-US" baseline="0" dirty="0" smtClean="0"/>
          </a:p>
          <a:p>
            <a:r>
              <a:rPr lang="en-US" baseline="0" dirty="0" smtClean="0"/>
              <a:t>NCDN management combines traffic engineering &amp; content distribution into a single formulation. It outputs three variables: content placement, request redirection and routing, and its inputs are the content matrix and the storage and link capacity constraints. </a:t>
            </a:r>
          </a:p>
          <a:p>
            <a:endParaRPr lang="en-US" baseline="0" dirty="0" smtClean="0"/>
          </a:p>
          <a:p>
            <a:r>
              <a:rPr lang="en-US" baseline="0" dirty="0" smtClean="0"/>
              <a:t>All the NCDN management schemes we evaluate conform to the formulation presented in this slide. </a:t>
            </a:r>
          </a:p>
          <a:p>
            <a:endParaRPr lang="en-US" baseline="0" dirty="0" smtClean="0"/>
          </a:p>
          <a:p>
            <a:r>
              <a:rPr lang="en-US" baseline="0" dirty="0" smtClean="0"/>
              <a:t>Before we go to the schemes and their formulation, let us take a quick look at the Akamai datasets we use for out evaluation</a:t>
            </a:r>
          </a:p>
        </p:txBody>
      </p:sp>
      <p:sp>
        <p:nvSpPr>
          <p:cNvPr id="4" name="Slide Number Placeholder 3"/>
          <p:cNvSpPr>
            <a:spLocks noGrp="1"/>
          </p:cNvSpPr>
          <p:nvPr>
            <p:ph type="sldNum" sz="quarter" idx="10"/>
          </p:nvPr>
        </p:nvSpPr>
        <p:spPr/>
        <p:txBody>
          <a:bodyPr/>
          <a:lstStyle/>
          <a:p>
            <a:fld id="{D1298D35-D89B-9845-89C2-B3631534045D}" type="slidenum">
              <a:rPr lang="en-US" smtClean="0"/>
              <a:t>14</a:t>
            </a:fld>
            <a:endParaRPr lang="en-US"/>
          </a:p>
        </p:txBody>
      </p:sp>
    </p:spTree>
    <p:extLst>
      <p:ext uri="{BB962C8B-B14F-4D97-AF65-F5344CB8AC3E}">
        <p14:creationId xmlns:p14="http://schemas.microsoft.com/office/powerpoint/2010/main" val="1136080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part of the talk, I am going to explain several classes of NCDN management</a:t>
            </a:r>
            <a:r>
              <a:rPr lang="en-US" baseline="0" dirty="0" smtClean="0"/>
              <a:t> schemes, giving representative examples of schemes in each class.</a:t>
            </a:r>
          </a:p>
          <a:p>
            <a:endParaRPr lang="en-US" baseline="0" dirty="0" smtClean="0"/>
          </a:p>
          <a:p>
            <a:r>
              <a:rPr lang="en-US" baseline="0" dirty="0" smtClean="0"/>
              <a:t>%Also, I will give a sketch of our NCDN model and problem formulation.</a:t>
            </a:r>
          </a:p>
        </p:txBody>
      </p:sp>
      <p:sp>
        <p:nvSpPr>
          <p:cNvPr id="4" name="Slide Number Placeholder 3"/>
          <p:cNvSpPr>
            <a:spLocks noGrp="1"/>
          </p:cNvSpPr>
          <p:nvPr>
            <p:ph type="sldNum" sz="quarter" idx="10"/>
          </p:nvPr>
        </p:nvSpPr>
        <p:spPr/>
        <p:txBody>
          <a:bodyPr/>
          <a:lstStyle/>
          <a:p>
            <a:fld id="{D1298D35-D89B-9845-89C2-B3631534045D}" type="slidenum">
              <a:rPr lang="en-US" smtClean="0"/>
              <a:t>15</a:t>
            </a:fld>
            <a:endParaRPr lang="en-US"/>
          </a:p>
        </p:txBody>
      </p:sp>
    </p:spTree>
    <p:extLst>
      <p:ext uri="{BB962C8B-B14F-4D97-AF65-F5344CB8AC3E}">
        <p14:creationId xmlns:p14="http://schemas.microsoft.com/office/powerpoint/2010/main" val="1993613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As we do not have access to an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NCDN trace, we use a CDN trace to emulate NCDN traffic. </a:t>
            </a:r>
          </a:p>
          <a:p>
            <a:endParaRPr lang="en-US" sz="1200" kern="1200" dirty="0" smtClean="0">
              <a:solidFill>
                <a:schemeClr val="tx1"/>
              </a:solidFill>
              <a:latin typeface="+mn-lt"/>
              <a:ea typeface="+mn-ea"/>
              <a:cs typeface="+mn-cs"/>
            </a:endParaRPr>
          </a:p>
          <a:p>
            <a:r>
              <a:rPr lang="en-US" dirty="0" smtClean="0"/>
              <a:t>--------</a:t>
            </a:r>
          </a:p>
          <a:p>
            <a:endParaRPr lang="en-US" dirty="0" smtClean="0"/>
          </a:p>
          <a:p>
            <a:r>
              <a:rPr lang="en-US" dirty="0" smtClean="0"/>
              <a:t>Here are</a:t>
            </a:r>
            <a:r>
              <a:rPr lang="en-US" baseline="0" dirty="0" smtClean="0"/>
              <a:t> some quick facts from the data we collected from the Akamai CDN. </a:t>
            </a:r>
          </a:p>
          <a:p>
            <a:endParaRPr lang="en-US" baseline="0" dirty="0" smtClean="0"/>
          </a:p>
          <a:p>
            <a:r>
              <a:rPr lang="en-US" baseline="0" dirty="0" smtClean="0"/>
              <a:t>We collected traces for two different traffic classes: on-demand video and download. We selected these classes because they account for a majority of network traffic seen in a typical CDN.</a:t>
            </a:r>
          </a:p>
          <a:p>
            <a:endParaRPr lang="en-US" baseline="0" dirty="0" smtClean="0"/>
          </a:p>
          <a:p>
            <a:r>
              <a:rPr lang="en-US" baseline="0" dirty="0" smtClean="0"/>
              <a:t>Our traces include content from several major Akamai customers. </a:t>
            </a:r>
          </a:p>
          <a:p>
            <a:endParaRPr lang="en-US" baseline="0" dirty="0" smtClean="0"/>
          </a:p>
          <a:p>
            <a:r>
              <a:rPr lang="en-US" baseline="0" dirty="0" smtClean="0"/>
              <a:t>On-demand video contains several forms of long and short videos, from News clips to TV Shows to Movies. </a:t>
            </a:r>
          </a:p>
          <a:p>
            <a:endParaRPr lang="en-US" baseline="0" dirty="0" smtClean="0"/>
          </a:p>
          <a:p>
            <a:r>
              <a:rPr lang="en-US" baseline="0" dirty="0" smtClean="0"/>
              <a:t>Download consists of several types of content including software updates, …</a:t>
            </a:r>
          </a:p>
          <a:p>
            <a:endParaRPr lang="en-US" baseline="0" dirty="0" smtClean="0"/>
          </a:p>
          <a:p>
            <a:r>
              <a:rPr lang="en-US" baseline="0" dirty="0" smtClean="0"/>
              <a:t>On-demand video traces are collected during Oct 2011 &amp; Jan 2012, and download traces are collected in Dec 2010. </a:t>
            </a:r>
          </a:p>
          <a:p>
            <a:endParaRPr lang="en-US" baseline="0" dirty="0" smtClean="0"/>
          </a:p>
          <a:p>
            <a:r>
              <a:rPr lang="en-US" baseline="0" dirty="0" smtClean="0"/>
              <a:t>Both traces are collected using client side measurements but the mechanism is bit different for the two classes. </a:t>
            </a:r>
          </a:p>
          <a:p>
            <a:endParaRPr lang="en-US" baseline="0" dirty="0" smtClean="0"/>
          </a:p>
          <a:p>
            <a:r>
              <a:rPr lang="en-US" baseline="0" dirty="0" smtClean="0"/>
              <a:t>On-demand video uses a plugin embedded in the media player running in the web browser. </a:t>
            </a:r>
          </a:p>
          <a:p>
            <a:endParaRPr lang="en-US" baseline="0" dirty="0" smtClean="0"/>
          </a:p>
          <a:p>
            <a:r>
              <a:rPr lang="en-US" baseline="0" dirty="0" smtClean="0"/>
              <a:t>Download traces are collected using a download manager embedded in client’s software, e.g., Apple iTunes or Microsoft Update.</a:t>
            </a:r>
          </a:p>
          <a:p>
            <a:endParaRPr lang="en-US" baseline="0" dirty="0" smtClean="0"/>
          </a:p>
          <a:p>
            <a:r>
              <a:rPr lang="en-US" baseline="0" dirty="0" smtClean="0"/>
              <a:t>On-demand video trace are collected from 6.59 million unique users in the US who downloaded 638 TB of video. </a:t>
            </a:r>
          </a:p>
          <a:p>
            <a:endParaRPr lang="en-US" baseline="0" dirty="0" smtClean="0"/>
          </a:p>
          <a:p>
            <a:r>
              <a:rPr lang="en-US" baseline="0" dirty="0" smtClean="0"/>
              <a:t>Download trace are collected from 0.62 million users in the US who downloaded 717 TB of content.</a:t>
            </a:r>
          </a:p>
          <a:p>
            <a:endParaRPr lang="en-US" baseline="0" dirty="0" smtClean="0"/>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1298D35-D89B-9845-89C2-B3631534045D}" type="slidenum">
              <a:rPr lang="en-US" smtClean="0"/>
              <a:t>16</a:t>
            </a:fld>
            <a:endParaRPr lang="en-US"/>
          </a:p>
        </p:txBody>
      </p:sp>
    </p:spTree>
    <p:extLst>
      <p:ext uri="{BB962C8B-B14F-4D97-AF65-F5344CB8AC3E}">
        <p14:creationId xmlns:p14="http://schemas.microsoft.com/office/powerpoint/2010/main" val="1696658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1298D35-D89B-9845-89C2-B3631534045D}" type="slidenum">
              <a:rPr lang="en-US" smtClean="0"/>
              <a:t>17</a:t>
            </a:fld>
            <a:endParaRPr lang="en-US"/>
          </a:p>
        </p:txBody>
      </p:sp>
    </p:spTree>
    <p:extLst>
      <p:ext uri="{BB962C8B-B14F-4D97-AF65-F5344CB8AC3E}">
        <p14:creationId xmlns:p14="http://schemas.microsoft.com/office/powerpoint/2010/main" val="1993613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sz="1200" kern="1200" dirty="0" smtClean="0">
                <a:solidFill>
                  <a:schemeClr val="tx1"/>
                </a:solidFill>
                <a:latin typeface="+mn-lt"/>
                <a:ea typeface="+mn-ea"/>
                <a:cs typeface="+mn-cs"/>
              </a:rPr>
              <a:t>Oracle is </a:t>
            </a:r>
            <a:r>
              <a:rPr lang="en-US" sz="1200" strike="noStrike" kern="1200" dirty="0" smtClean="0">
                <a:solidFill>
                  <a:schemeClr val="tx1"/>
                </a:solidFill>
                <a:latin typeface="+mn-lt"/>
                <a:ea typeface="+mn-ea"/>
                <a:cs typeface="+mn-cs"/>
              </a:rPr>
              <a:t>unachievable</a:t>
            </a:r>
          </a:p>
          <a:p>
            <a:endParaRPr lang="en-US" sz="1200" strike="noStrike" kern="1200" dirty="0" smtClean="0">
              <a:solidFill>
                <a:schemeClr val="tx1"/>
              </a:solidFill>
              <a:latin typeface="+mn-lt"/>
              <a:ea typeface="+mn-ea"/>
              <a:cs typeface="+mn-cs"/>
            </a:endParaRPr>
          </a:p>
          <a:p>
            <a:r>
              <a:rPr lang="en-US" dirty="0" smtClean="0"/>
              <a:t>The three schemes</a:t>
            </a:r>
            <a:r>
              <a:rPr lang="en-US" baseline="0" dirty="0" smtClean="0"/>
              <a:t> listed here are based on the classification described earlier.</a:t>
            </a:r>
          </a:p>
          <a:p>
            <a:endParaRPr lang="en-US" baseline="0" dirty="0" smtClean="0"/>
          </a:p>
          <a:p>
            <a:r>
              <a:rPr lang="en-US" baseline="0" dirty="0" err="1" smtClean="0"/>
              <a:t>InvCap</a:t>
            </a:r>
            <a:r>
              <a:rPr lang="en-US" baseline="0" dirty="0" smtClean="0"/>
              <a:t>-LRU uses unplanned content distribution and unplanned traffic engineering. The simplest of the three schemes. It uses Inverse Cap routing. It uses a LRU cache replacement strategy at each node. On a cache miss, requests are redirected to cache which has a copy of the content and is closest in terms of hop count distance.</a:t>
            </a:r>
          </a:p>
          <a:p>
            <a:endParaRPr lang="en-US" dirty="0" smtClean="0"/>
          </a:p>
          <a:p>
            <a:r>
              <a:rPr lang="en-US" baseline="0" dirty="0" smtClean="0"/>
              <a:t>Joint-Opt uses a planned joint optimization of content distribution and traffic engineering. This optimization is done once each day based on content matrix measured the previous day. </a:t>
            </a:r>
          </a:p>
          <a:p>
            <a:endParaRPr lang="en-US" baseline="0" dirty="0" smtClean="0"/>
          </a:p>
          <a:p>
            <a:r>
              <a:rPr lang="en-US" baseline="0" dirty="0" smtClean="0"/>
              <a:t>Joint-Opt-Future is similar to Joint-Opt but assumes an accurate future knowledge of content matrix over the next day. Joint-Opt-Future is a somewhat unachievable but is a useful scheme to benchmark the performance of the other two schemes. </a:t>
            </a:r>
          </a:p>
          <a:p>
            <a:endParaRPr lang="en-US" dirty="0" smtClean="0"/>
          </a:p>
          <a:p>
            <a:r>
              <a:rPr lang="en-US" dirty="0" smtClean="0"/>
              <a:t>To evaluate how these scheme perform</a:t>
            </a:r>
            <a:r>
              <a:rPr lang="en-US" baseline="0" dirty="0" smtClean="0"/>
              <a:t> in practice, we need a real traces of users accessing content on their networks. </a:t>
            </a:r>
          </a:p>
          <a:p>
            <a:endParaRPr lang="en-US" baseline="0" dirty="0" smtClean="0"/>
          </a:p>
          <a:p>
            <a:r>
              <a:rPr lang="en-US" baseline="0" dirty="0" smtClean="0"/>
              <a:t>For which, we have collected user-level logs of content access in the Akamai CDN.</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1298D35-D89B-9845-89C2-B3631534045D}" type="slidenum">
              <a:rPr lang="en-US" smtClean="0"/>
              <a:t>18</a:t>
            </a:fld>
            <a:endParaRPr lang="en-US"/>
          </a:p>
        </p:txBody>
      </p:sp>
    </p:spTree>
    <p:extLst>
      <p:ext uri="{BB962C8B-B14F-4D97-AF65-F5344CB8AC3E}">
        <p14:creationId xmlns:p14="http://schemas.microsoft.com/office/powerpoint/2010/main" val="2726965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As storage ratio increases, Unplanned moves close to IDEAL,</a:t>
            </a:r>
            <a:r>
              <a:rPr lang="en-US" baseline="0" dirty="0" smtClean="0"/>
              <a:t> JOINT OPTIMIZATION still has a high MLU even at higher storage.</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Why planned bad?</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move banner to slide</a:t>
            </a:r>
            <a:r>
              <a:rPr lang="en-US" baseline="0" dirty="0" smtClean="0"/>
              <a:t> </a:t>
            </a:r>
            <a:r>
              <a:rPr lang="en-US" dirty="0" smtClean="0"/>
              <a:t> ************************ </a:t>
            </a:r>
          </a:p>
          <a:p>
            <a:endParaRPr lang="en-US" dirty="0" smtClean="0"/>
          </a:p>
          <a:p>
            <a:r>
              <a:rPr lang="en-US" dirty="0" smtClean="0"/>
              <a:t>This slides compares the schemes based on their network cost. </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two Joint-Opt scheme solve an MIP formulation to optimize the network cost.</a:t>
            </a:r>
          </a:p>
          <a:p>
            <a:endParaRPr lang="en-US" dirty="0" smtClean="0"/>
          </a:p>
          <a:p>
            <a:r>
              <a:rPr lang="en-US" dirty="0" smtClean="0"/>
              <a:t>The metric shown on the x-axis is storage ratio.</a:t>
            </a:r>
            <a:r>
              <a:rPr lang="en-US" baseline="0" dirty="0" smtClean="0"/>
              <a:t> A storage ratio of ‘k’ means that total storage across all </a:t>
            </a:r>
            <a:r>
              <a:rPr lang="en-US" baseline="0" dirty="0" err="1" smtClean="0"/>
              <a:t>PoPs</a:t>
            </a:r>
            <a:r>
              <a:rPr lang="en-US" baseline="0" dirty="0" smtClean="0"/>
              <a:t> is ‘k’ times the total size of unique content observed on a typical day. </a:t>
            </a:r>
          </a:p>
          <a:p>
            <a:endParaRPr lang="en-US" baseline="0" dirty="0" smtClean="0"/>
          </a:p>
          <a:p>
            <a:r>
              <a:rPr lang="en-US" baseline="0" dirty="0" smtClean="0"/>
              <a:t>The y-axis shows the network cost metric MLU normalized with respect to the highest MLU value. </a:t>
            </a:r>
          </a:p>
          <a:p>
            <a:endParaRPr lang="en-US" baseline="0" dirty="0" smtClean="0"/>
          </a:p>
          <a:p>
            <a:r>
              <a:rPr lang="en-US" baseline="0" dirty="0" smtClean="0"/>
              <a:t>As storage ratio increases, content can be replicated at more locations resulting in lower MLU.</a:t>
            </a:r>
          </a:p>
          <a:p>
            <a:endParaRPr lang="en-US" baseline="0" dirty="0" smtClean="0"/>
          </a:p>
          <a:p>
            <a:r>
              <a:rPr lang="en-US" baseline="0" dirty="0" smtClean="0"/>
              <a:t>We find that Joint-Opt has a 3x higher MLU than the simple unplanned scheme.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Why does Joint-Opt worse than the simple </a:t>
            </a:r>
            <a:r>
              <a:rPr lang="en-US" baseline="0" dirty="0" err="1" smtClean="0"/>
              <a:t>InvCap</a:t>
            </a:r>
            <a:r>
              <a:rPr lang="en-US" baseline="0" dirty="0" smtClean="0"/>
              <a:t>-LRU scheme. This is because Joint-Opt implements a planned content placement, request redirection and routing using a content matrix measured over the previous day.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All CDN traces we experiment with have a significant amount of churn in content even on a daily basis, and a significant fraction of requests are for new content published that day. Therefore, a planned approach perform needs to frequently fetch content from origin servers, which increases utilization of links along the path to the origin servers.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 have also evaluated other variations of Joint-opt such as combining Joint-Opt with </a:t>
            </a:r>
            <a:r>
              <a:rPr lang="en-US" baseline="0" dirty="0" err="1" smtClean="0"/>
              <a:t>InvCap</a:t>
            </a:r>
            <a:r>
              <a:rPr lang="en-US" baseline="0" dirty="0" smtClean="0"/>
              <a:t>-LRU and running Joint-Opt scheme multiple times per day, but Joint-Opt has a higher network cost than </a:t>
            </a:r>
            <a:r>
              <a:rPr lang="en-US" baseline="0" dirty="0" err="1" smtClean="0"/>
              <a:t>InvCap</a:t>
            </a:r>
            <a:r>
              <a:rPr lang="en-US" baseline="0" dirty="0" smtClean="0"/>
              <a:t>-LRU in those experiments as well.</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D1298D35-D89B-9845-89C2-B3631534045D}" type="slidenum">
              <a:rPr lang="en-US" smtClean="0"/>
              <a:t>19</a:t>
            </a:fld>
            <a:endParaRPr lang="en-US"/>
          </a:p>
        </p:txBody>
      </p:sp>
    </p:spTree>
    <p:extLst>
      <p:ext uri="{BB962C8B-B14F-4D97-AF65-F5344CB8AC3E}">
        <p14:creationId xmlns:p14="http://schemas.microsoft.com/office/powerpoint/2010/main" val="4313093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a:t>
            </a:r>
          </a:p>
          <a:p>
            <a:endParaRPr lang="en-US" dirty="0" smtClean="0"/>
          </a:p>
          <a:p>
            <a:r>
              <a:rPr lang="en-US" dirty="0" smtClean="0"/>
              <a:t>What these experiments placement</a:t>
            </a:r>
            <a:r>
              <a:rPr lang="en-US" baseline="0" dirty="0" smtClean="0"/>
              <a:t> matters in NCDNs. </a:t>
            </a:r>
          </a:p>
          <a:p>
            <a:r>
              <a:rPr lang="en-US" baseline="0" dirty="0" smtClean="0"/>
              <a:t>JOINT-OPTIMIZATION poor at content placement: performs worse.</a:t>
            </a:r>
          </a:p>
          <a:p>
            <a:endParaRPr lang="en-US" baseline="0" dirty="0" smtClean="0"/>
          </a:p>
          <a:p>
            <a:r>
              <a:rPr lang="en-US" baseline="0" dirty="0" smtClean="0"/>
              <a:t>UNPLANNED placement works well, and performs well.</a:t>
            </a:r>
          </a:p>
          <a:p>
            <a:endParaRPr lang="en-US" baseline="0" dirty="0" smtClean="0"/>
          </a:p>
          <a:p>
            <a:r>
              <a:rPr lang="en-US" baseline="0" dirty="0" smtClean="0"/>
              <a:t>Next question is does routing matter?</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p>
          <a:p>
            <a:endParaRPr lang="en-US" dirty="0" smtClean="0"/>
          </a:p>
          <a:p>
            <a:endParaRPr lang="en-US" dirty="0" smtClean="0"/>
          </a:p>
          <a:p>
            <a:r>
              <a:rPr lang="en-US" dirty="0" smtClean="0"/>
              <a:t>Lets</a:t>
            </a:r>
            <a:r>
              <a:rPr lang="en-US" baseline="0" dirty="0" smtClean="0"/>
              <a:t> go back to an earlier question I had raised.</a:t>
            </a:r>
            <a:endParaRPr lang="en-US" dirty="0" smtClean="0"/>
          </a:p>
          <a:p>
            <a:endParaRPr lang="en-US" dirty="0" smtClean="0"/>
          </a:p>
          <a:p>
            <a:r>
              <a:rPr lang="en-US" dirty="0" smtClean="0"/>
              <a:t>In this experiment,</a:t>
            </a:r>
            <a:r>
              <a:rPr lang="en-US" baseline="0" dirty="0" smtClean="0"/>
              <a:t> we evaluate the user perceived latency for different schemes.</a:t>
            </a:r>
          </a:p>
          <a:p>
            <a:r>
              <a:rPr lang="en-US" baseline="0" dirty="0" smtClean="0"/>
              <a:t> </a:t>
            </a:r>
            <a:endParaRPr lang="en-US" dirty="0" smtClean="0"/>
          </a:p>
          <a:p>
            <a:r>
              <a:rPr lang="en-US" dirty="0" smtClean="0"/>
              <a:t>An equally important metric</a:t>
            </a:r>
            <a:r>
              <a:rPr lang="en-US" baseline="0" dirty="0" smtClean="0"/>
              <a:t> for an NCDN is the latency experienced by end-users, which we evaluate in this experiment.</a:t>
            </a:r>
          </a:p>
          <a:p>
            <a:endParaRPr lang="en-US" baseline="0" dirty="0" smtClean="0"/>
          </a:p>
          <a:p>
            <a:r>
              <a:rPr lang="en-US" baseline="0" dirty="0" smtClean="0"/>
              <a:t>To calculate latency, we have defined a latency cost function which captures the end-to-end delay including propagation delay and delay caused by retransmissions after a packet loss. </a:t>
            </a:r>
          </a:p>
          <a:p>
            <a:endParaRPr lang="en-US" baseline="0" dirty="0" smtClean="0"/>
          </a:p>
          <a:p>
            <a:r>
              <a:rPr lang="en-US" baseline="0" dirty="0" smtClean="0"/>
              <a:t>The value of the latency cost function is shown on the y-axis. X-axis is the storage ratio. </a:t>
            </a:r>
          </a:p>
          <a:p>
            <a:endParaRPr lang="en-US" baseline="0" dirty="0" smtClean="0"/>
          </a:p>
          <a:p>
            <a:r>
              <a:rPr lang="en-US" baseline="0" dirty="0" smtClean="0"/>
              <a:t>In this experiment, the two Joint-Opt schemes optimize for latency indicated by the letter L after their names. </a:t>
            </a:r>
          </a:p>
          <a:p>
            <a:endParaRPr lang="en-US" baseline="0" dirty="0" smtClean="0"/>
          </a:p>
          <a:p>
            <a:pPr marL="228600" indent="-228600">
              <a:buAutoNum type="arabicParenBoth"/>
            </a:pPr>
            <a:r>
              <a:rPr lang="en-US" baseline="0" dirty="0" smtClean="0"/>
              <a:t>The relative performance of schemes reflects a similar trend with the latency cost function as with the network cost function.</a:t>
            </a:r>
          </a:p>
          <a:p>
            <a:pPr marL="228600" indent="-228600">
              <a:buAutoNum type="arabicParenBoth"/>
            </a:pPr>
            <a:r>
              <a:rPr lang="en-US" baseline="0" dirty="0" smtClean="0"/>
              <a:t>Joint-Opt strategy has a high latency cost for two reasons, first its higher MLU causes more retransmissions, and second it frequently needs to fetch content from origin servers which also increases latency.</a:t>
            </a:r>
          </a:p>
          <a:p>
            <a:pPr marL="228600" indent="-228600">
              <a:buAutoNum type="arabicParenBoth"/>
            </a:pPr>
            <a:r>
              <a:rPr lang="en-US" baseline="0" dirty="0" err="1" smtClean="0"/>
              <a:t>InvCap</a:t>
            </a:r>
            <a:r>
              <a:rPr lang="en-US" baseline="0" dirty="0" smtClean="0"/>
              <a:t>-LRU performs better than a Joint-Opt strategy. </a:t>
            </a:r>
            <a:r>
              <a:rPr lang="en-US" baseline="0" dirty="0" err="1" smtClean="0"/>
              <a:t>InvCap</a:t>
            </a:r>
            <a:r>
              <a:rPr lang="en-US" baseline="0" dirty="0" smtClean="0"/>
              <a:t>-LRU improves its performance relative to the Joint-Opt-Future scheme on increasing the storage ratio. At a storage ratio of 4, the latency of </a:t>
            </a:r>
            <a:r>
              <a:rPr lang="en-US" baseline="0" dirty="0" err="1" smtClean="0"/>
              <a:t>InvCap</a:t>
            </a:r>
            <a:r>
              <a:rPr lang="en-US" baseline="0" dirty="0" smtClean="0"/>
              <a:t>-LRU is within 28% of Optimal while  than Joint-Opt strategy has a 70% higher latency cost than optimal. </a:t>
            </a:r>
          </a:p>
          <a:p>
            <a:pPr marL="228600" indent="-228600">
              <a:buAutoNum type="arabicParenBoth"/>
            </a:pPr>
            <a:r>
              <a:rPr lang="en-US" baseline="0" dirty="0" smtClean="0"/>
              <a:t>This experiment shows than an unplanned scheme has a close to optimal latency cost at higher storage ratios.</a:t>
            </a:r>
          </a:p>
        </p:txBody>
      </p:sp>
      <p:sp>
        <p:nvSpPr>
          <p:cNvPr id="4" name="Slide Number Placeholder 3"/>
          <p:cNvSpPr>
            <a:spLocks noGrp="1"/>
          </p:cNvSpPr>
          <p:nvPr>
            <p:ph type="sldNum" sz="quarter" idx="10"/>
          </p:nvPr>
        </p:nvSpPr>
        <p:spPr/>
        <p:txBody>
          <a:bodyPr/>
          <a:lstStyle/>
          <a:p>
            <a:fld id="{D1298D35-D89B-9845-89C2-B3631534045D}" type="slidenum">
              <a:rPr lang="en-US" smtClean="0"/>
              <a:t>20</a:t>
            </a:fld>
            <a:endParaRPr lang="en-US"/>
          </a:p>
        </p:txBody>
      </p:sp>
    </p:spTree>
    <p:extLst>
      <p:ext uri="{BB962C8B-B14F-4D97-AF65-F5344CB8AC3E}">
        <p14:creationId xmlns:p14="http://schemas.microsoft.com/office/powerpoint/2010/main" val="596294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dirty="0" smtClean="0"/>
              <a:t>Relatively</a:t>
            </a:r>
            <a:r>
              <a:rPr lang="en-US" b="0" baseline="0" dirty="0" smtClean="0"/>
              <a:t> nascent</a:t>
            </a:r>
          </a:p>
          <a:p>
            <a:pPr marL="171450" indent="-171450">
              <a:buFontTx/>
              <a:buChar char="-"/>
            </a:pPr>
            <a:r>
              <a:rPr lang="en-US" dirty="0" smtClean="0"/>
              <a:t>CDN &amp; Networks are collaborating,</a:t>
            </a:r>
            <a:r>
              <a:rPr lang="en-US" baseline="0" dirty="0" smtClean="0"/>
              <a:t> CDNs are licensing their technology to networks licensed &amp; managed</a:t>
            </a:r>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D1298D35-D89B-9845-89C2-B3631534045D}" type="slidenum">
              <a:rPr lang="en-US" smtClean="0"/>
              <a:t>2</a:t>
            </a:fld>
            <a:endParaRPr lang="en-US"/>
          </a:p>
        </p:txBody>
      </p:sp>
    </p:spTree>
    <p:extLst>
      <p:ext uri="{BB962C8B-B14F-4D97-AF65-F5344CB8AC3E}">
        <p14:creationId xmlns:p14="http://schemas.microsoft.com/office/powerpoint/2010/main" val="24793942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 optimizing</a:t>
            </a:r>
            <a:r>
              <a:rPr lang="en-US" baseline="0" dirty="0" smtClean="0"/>
              <a:t> routing does not reduce network cost my much. **</a:t>
            </a:r>
          </a:p>
          <a:p>
            <a:endParaRPr lang="en-US" baseline="0" dirty="0" smtClean="0"/>
          </a:p>
          <a:p>
            <a:r>
              <a:rPr lang="en-US" baseline="0" dirty="0" smtClean="0"/>
              <a:t>Routing matters little in NCDNs</a:t>
            </a:r>
          </a:p>
          <a:p>
            <a:endParaRPr lang="en-US" baseline="0" dirty="0" smtClean="0"/>
          </a:p>
          <a:p>
            <a:r>
              <a:rPr lang="en-US" baseline="0" dirty="0" smtClean="0"/>
              <a:t>Placement </a:t>
            </a:r>
          </a:p>
          <a:p>
            <a:endParaRPr lang="en-US" dirty="0" smtClean="0"/>
          </a:p>
          <a:p>
            <a:endParaRPr lang="en-US" dirty="0" smtClean="0"/>
          </a:p>
          <a:p>
            <a:endParaRPr lang="en-US" dirty="0" smtClean="0"/>
          </a:p>
          <a:p>
            <a:endParaRPr lang="en-US" dirty="0" smtClean="0"/>
          </a:p>
          <a:p>
            <a:r>
              <a:rPr lang="en-US" dirty="0" smtClean="0"/>
              <a:t>The last set of results evaluate</a:t>
            </a:r>
            <a:r>
              <a:rPr lang="en-US" baseline="0" dirty="0" smtClean="0"/>
              <a:t> the relative importance of optimizing content placement vs. that of optimizing routing.</a:t>
            </a:r>
          </a:p>
          <a:p>
            <a:endParaRPr lang="en-US" baseline="0" dirty="0" smtClean="0"/>
          </a:p>
          <a:p>
            <a:r>
              <a:rPr lang="en-US" dirty="0" smtClean="0"/>
              <a:t>The left</a:t>
            </a:r>
            <a:r>
              <a:rPr lang="en-US" baseline="0" dirty="0" smtClean="0"/>
              <a:t> graph shows how much does network cost reduce if we use an optimized routing instead of </a:t>
            </a:r>
            <a:r>
              <a:rPr lang="en-US" baseline="0" dirty="0" err="1" smtClean="0"/>
              <a:t>InvCap</a:t>
            </a:r>
            <a:r>
              <a:rPr lang="en-US" baseline="0" dirty="0" smtClean="0"/>
              <a:t> routing along with an unplanned LRU placement.. </a:t>
            </a:r>
          </a:p>
          <a:p>
            <a:endParaRPr lang="en-US" baseline="0" dirty="0" smtClean="0"/>
          </a:p>
          <a:p>
            <a:r>
              <a:rPr lang="en-US" baseline="0" dirty="0" smtClean="0"/>
              <a:t>This optimized routing is calculated every three hours based on the traffic matrix observed in the previous three hours</a:t>
            </a:r>
          </a:p>
          <a:p>
            <a:endParaRPr lang="en-US" baseline="0" dirty="0" smtClean="0"/>
          </a:p>
          <a:p>
            <a:r>
              <a:rPr lang="en-US" baseline="0" dirty="0" smtClean="0"/>
              <a:t>We find that the maximum reduction is less than 10%, suggesting that optimizing routing brings minimal improvement over </a:t>
            </a:r>
            <a:r>
              <a:rPr lang="en-US" baseline="0" dirty="0" err="1" smtClean="0"/>
              <a:t>InvCap</a:t>
            </a:r>
            <a:r>
              <a:rPr lang="en-US" baseline="0" dirty="0" smtClean="0"/>
              <a:t>-LRU scheme. </a:t>
            </a:r>
          </a:p>
          <a:p>
            <a:endParaRPr lang="en-US" baseline="0" dirty="0" smtClean="0"/>
          </a:p>
          <a:p>
            <a:r>
              <a:rPr lang="en-US" baseline="0" dirty="0" smtClean="0"/>
              <a:t>While the left graph shows the result for an unplanned placement, the right graph shows the result for a planned placement scheme, and we take the Joint-Opt-Future which the ideal planned scheme.</a:t>
            </a:r>
          </a:p>
          <a:p>
            <a:endParaRPr lang="en-US" baseline="0" dirty="0" smtClean="0"/>
          </a:p>
          <a:p>
            <a:endParaRPr lang="en-US" baseline="0" dirty="0" smtClean="0"/>
          </a:p>
          <a:p>
            <a:r>
              <a:rPr lang="en-US" baseline="0" dirty="0" smtClean="0"/>
              <a:t>We evaluate the importance of jointly optimizing content distribution and routing over   optimizing only the content distribution but using </a:t>
            </a:r>
            <a:r>
              <a:rPr lang="en-US" baseline="0" dirty="0" err="1" smtClean="0"/>
              <a:t>InvCap</a:t>
            </a:r>
            <a:r>
              <a:rPr lang="en-US" baseline="0" dirty="0" smtClean="0"/>
              <a:t> routing.</a:t>
            </a:r>
          </a:p>
          <a:p>
            <a:endParaRPr lang="en-US" baseline="0" dirty="0" smtClean="0"/>
          </a:p>
          <a:p>
            <a:r>
              <a:rPr lang="en-US" baseline="0" dirty="0" smtClean="0"/>
              <a:t>Again we find that whether </a:t>
            </a:r>
            <a:r>
              <a:rPr lang="en-US" baseline="0" dirty="0" err="1" smtClean="0"/>
              <a:t>InvCap</a:t>
            </a:r>
            <a:r>
              <a:rPr lang="en-US" baseline="0" dirty="0" smtClean="0"/>
              <a:t> routing is used or routing is jointly optimized with content distribution makes only a 13% difference to MLU. </a:t>
            </a:r>
          </a:p>
          <a:p>
            <a:endParaRPr lang="en-US" baseline="0" dirty="0" smtClean="0"/>
          </a:p>
          <a:p>
            <a:r>
              <a:rPr lang="en-US" baseline="0" dirty="0" smtClean="0"/>
              <a:t>Overall, this results shows that after content placement is optimized, further optimizing routing adds little value.</a:t>
            </a:r>
          </a:p>
        </p:txBody>
      </p:sp>
      <p:sp>
        <p:nvSpPr>
          <p:cNvPr id="4" name="Slide Number Placeholder 3"/>
          <p:cNvSpPr>
            <a:spLocks noGrp="1"/>
          </p:cNvSpPr>
          <p:nvPr>
            <p:ph type="sldNum" sz="quarter" idx="10"/>
          </p:nvPr>
        </p:nvSpPr>
        <p:spPr/>
        <p:txBody>
          <a:bodyPr/>
          <a:lstStyle/>
          <a:p>
            <a:fld id="{D1298D35-D89B-9845-89C2-B3631534045D}" type="slidenum">
              <a:rPr lang="en-US" smtClean="0"/>
              <a:t>21</a:t>
            </a:fld>
            <a:endParaRPr lang="en-US"/>
          </a:p>
        </p:txBody>
      </p:sp>
    </p:spTree>
    <p:extLst>
      <p:ext uri="{BB962C8B-B14F-4D97-AF65-F5344CB8AC3E}">
        <p14:creationId xmlns:p14="http://schemas.microsoft.com/office/powerpoint/2010/main" val="1533275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baseline="0" dirty="0" smtClean="0"/>
          </a:p>
          <a:p>
            <a:r>
              <a:rPr lang="en-US" baseline="0" dirty="0" smtClean="0"/>
              <a:t>***************** Joint optimization of x &amp; y ******************</a:t>
            </a:r>
          </a:p>
          <a:p>
            <a:endParaRPr lang="en-US" baseline="0" dirty="0" smtClean="0"/>
          </a:p>
          <a:p>
            <a:r>
              <a:rPr lang="en-US" baseline="0" dirty="0" smtClean="0"/>
              <a:t>The first category of work is on ISP traffic engineering, starting with the work by </a:t>
            </a:r>
            <a:r>
              <a:rPr lang="en-US" baseline="0" dirty="0" err="1" smtClean="0"/>
              <a:t>Fortz</a:t>
            </a:r>
            <a:r>
              <a:rPr lang="en-US" baseline="0" dirty="0" smtClean="0"/>
              <a:t> and </a:t>
            </a:r>
            <a:r>
              <a:rPr lang="en-US" baseline="0" dirty="0" err="1" smtClean="0"/>
              <a:t>Thorup</a:t>
            </a:r>
            <a:r>
              <a:rPr lang="en-US" baseline="0" dirty="0" smtClean="0"/>
              <a:t>, who proposed the traffic engineering algorithm by tuning OSPF weights.</a:t>
            </a:r>
          </a:p>
          <a:p>
            <a:endParaRPr lang="en-US" baseline="0" dirty="0" smtClean="0"/>
          </a:p>
          <a:p>
            <a:r>
              <a:rPr lang="en-US" baseline="0" dirty="0" smtClean="0"/>
              <a:t>Following that is the work which studies the interaction of overlay routing and network routing. For example, </a:t>
            </a:r>
            <a:r>
              <a:rPr lang="en-US" baseline="0" dirty="0" err="1" smtClean="0"/>
              <a:t>Qiu</a:t>
            </a:r>
            <a:r>
              <a:rPr lang="en-US" baseline="0" dirty="0" smtClean="0"/>
              <a:t> et al showed that selfish overlay routing can negatively influence traffic engineering and increase network costs.</a:t>
            </a:r>
          </a:p>
          <a:p>
            <a:endParaRPr lang="en-US" baseline="0" dirty="0" smtClean="0"/>
          </a:p>
          <a:p>
            <a:r>
              <a:rPr lang="en-US" baseline="0" dirty="0" smtClean="0"/>
              <a:t>The third category includes work on optimization  of content placement and redirection in CDNs. A recent work is that of Applegate et al, who show how to place content optimally for large number of content.</a:t>
            </a:r>
          </a:p>
          <a:p>
            <a:endParaRPr lang="en-US" baseline="0" dirty="0" smtClean="0"/>
          </a:p>
          <a:p>
            <a:r>
              <a:rPr lang="en-US" baseline="0" dirty="0" smtClean="0"/>
              <a:t>Finally, there is work on co-operation between ISPs and CDNs, such as P4P and </a:t>
            </a:r>
            <a:r>
              <a:rPr lang="en-US" baseline="0" dirty="0" err="1" smtClean="0"/>
              <a:t>CaTE</a:t>
            </a:r>
            <a:r>
              <a:rPr lang="en-US" baseline="0" dirty="0" smtClean="0"/>
              <a:t>, which shows that a joint optimization improves both content distribution performance and network cost. However, much of this work focuses only optimizing the redirection component of content distribution, and not the content placement.</a:t>
            </a:r>
          </a:p>
          <a:p>
            <a:endParaRPr lang="en-US" baseline="0" dirty="0" smtClean="0"/>
          </a:p>
          <a:p>
            <a:r>
              <a:rPr lang="en-US" baseline="0" dirty="0" smtClean="0"/>
              <a:t>In this work, we have studied NCDN management which combines content placement, redirection and traffic engineering into one problem. We find that content placement is extremely powerful in shaping the traffic in the network, so much that even simple unplanned strategies for routing and content distribution can achieve close to best latency and network costs for a CDN.</a:t>
            </a:r>
          </a:p>
          <a:p>
            <a:endParaRPr lang="en-US" dirty="0"/>
          </a:p>
        </p:txBody>
      </p:sp>
      <p:sp>
        <p:nvSpPr>
          <p:cNvPr id="4" name="Slide Number Placeholder 3"/>
          <p:cNvSpPr>
            <a:spLocks noGrp="1"/>
          </p:cNvSpPr>
          <p:nvPr>
            <p:ph type="sldNum" sz="quarter" idx="10"/>
          </p:nvPr>
        </p:nvSpPr>
        <p:spPr/>
        <p:txBody>
          <a:bodyPr/>
          <a:lstStyle/>
          <a:p>
            <a:fld id="{D1298D35-D89B-9845-89C2-B3631534045D}" type="slidenum">
              <a:rPr lang="en-US" smtClean="0"/>
              <a:t>22</a:t>
            </a:fld>
            <a:endParaRPr lang="en-US"/>
          </a:p>
        </p:txBody>
      </p:sp>
    </p:spTree>
    <p:extLst>
      <p:ext uri="{BB962C8B-B14F-4D97-AF65-F5344CB8AC3E}">
        <p14:creationId xmlns:p14="http://schemas.microsoft.com/office/powerpoint/2010/main" val="42693000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placement more important than routing ** </a:t>
            </a:r>
          </a:p>
          <a:p>
            <a:pPr marL="0" marR="0" lvl="2"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Planned strategies perform poorly, even hybrid strategy and other demand-aware schemes </a:t>
            </a:r>
            <a:r>
              <a:rPr lang="en-US" sz="1200" kern="1200" baseline="0" dirty="0" smtClean="0">
                <a:solidFill>
                  <a:schemeClr val="tx1"/>
                </a:solidFill>
                <a:effectLst/>
                <a:latin typeface="+mn-lt"/>
                <a:ea typeface="+mn-ea"/>
                <a:cs typeface="+mn-cs"/>
              </a:rPr>
              <a:t> </a:t>
            </a:r>
          </a:p>
          <a:p>
            <a:pPr marL="0" marR="0" lvl="2"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Simple demand-aware aware schemes perform surprisingly well, and on provisioning more storage Content placement is useful </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1298D35-D89B-9845-89C2-B3631534045D}" type="slidenum">
              <a:rPr lang="en-US" smtClean="0"/>
              <a:t>23</a:t>
            </a:fld>
            <a:endParaRPr lang="en-US"/>
          </a:p>
        </p:txBody>
      </p:sp>
    </p:spTree>
    <p:extLst>
      <p:ext uri="{BB962C8B-B14F-4D97-AF65-F5344CB8AC3E}">
        <p14:creationId xmlns:p14="http://schemas.microsoft.com/office/powerpoint/2010/main" val="2512877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Avoid congestion hotspots in the  network</a:t>
            </a:r>
          </a:p>
          <a:p>
            <a:pPr marL="171450" indent="-171450">
              <a:buFontTx/>
              <a:buChar char="-"/>
            </a:pPr>
            <a:endParaRPr lang="en-US" dirty="0" smtClean="0"/>
          </a:p>
          <a:p>
            <a:r>
              <a:rPr lang="en-US" dirty="0" smtClean="0"/>
              <a:t>Traffic engineering and content distribution are not independent problems.</a:t>
            </a:r>
            <a:r>
              <a:rPr lang="en-US" baseline="0" dirty="0" smtClean="0"/>
              <a:t> How an NCDN does placement affects its routing decisions and vice versa?</a:t>
            </a:r>
          </a:p>
          <a:p>
            <a:endParaRPr lang="en-US" dirty="0" smtClean="0"/>
          </a:p>
          <a:p>
            <a:r>
              <a:rPr lang="en-US" dirty="0" smtClean="0"/>
              <a:t> </a:t>
            </a:r>
            <a:endParaRPr lang="en-US" dirty="0"/>
          </a:p>
        </p:txBody>
      </p:sp>
      <p:sp>
        <p:nvSpPr>
          <p:cNvPr id="4" name="Slide Number Placeholder 3"/>
          <p:cNvSpPr>
            <a:spLocks noGrp="1"/>
          </p:cNvSpPr>
          <p:nvPr>
            <p:ph type="sldNum" sz="quarter" idx="10"/>
          </p:nvPr>
        </p:nvSpPr>
        <p:spPr/>
        <p:txBody>
          <a:bodyPr/>
          <a:lstStyle/>
          <a:p>
            <a:fld id="{D1298D35-D89B-9845-89C2-B3631534045D}" type="slidenum">
              <a:rPr lang="en-US" smtClean="0"/>
              <a:t>3</a:t>
            </a:fld>
            <a:endParaRPr lang="en-US"/>
          </a:p>
        </p:txBody>
      </p:sp>
    </p:spTree>
    <p:extLst>
      <p:ext uri="{BB962C8B-B14F-4D97-AF65-F5344CB8AC3E}">
        <p14:creationId xmlns:p14="http://schemas.microsoft.com/office/powerpoint/2010/main" val="868973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No MPLS!</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difference is that, for an NCDN, content distribution and traffic engineering are no longer independent problems.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For example, how an NCDN places the content on its network affects its traffic engineering objectives.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 will explain this point using an example.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In this  four node network, link capacities are as shown.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Lets say there is a content cache at node C where a single MPEG video file is stored. This video file has a demand of 1 Mbps at node A &amp; 0.5 Mbps at node D, and there is no other traffic.</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To minimize the maximum link utilization in this case, the traffic should be routed as follows.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To effect this routing, we need to use MPLS which splits traffic in the ratio 1:3 between the two paths CBA &amp; CDA.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D1298D35-D89B-9845-89C2-B3631534045D}" type="slidenum">
              <a:rPr lang="en-US" smtClean="0"/>
              <a:t>4</a:t>
            </a:fld>
            <a:endParaRPr lang="en-US"/>
          </a:p>
        </p:txBody>
      </p:sp>
    </p:spTree>
    <p:extLst>
      <p:ext uri="{BB962C8B-B14F-4D97-AF65-F5344CB8AC3E}">
        <p14:creationId xmlns:p14="http://schemas.microsoft.com/office/powerpoint/2010/main" val="4169069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Unlike traditional TE model, where an ISP has no control over content placement, an NCDN has the flexibility to place content. Lets say an NCDN leverages this power to place content also at node B.</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Placement </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Much smaller MLU</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Transition:  Now lets take a step back and take an overview of design space of NCDN schemes.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difference is that, for an NCDN, content distribution and traffic engineering are no longer independent problems.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For example, how an NCDN places the content on its network affects its traffic engineering objectives.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 will explain this point using an example.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In this  four node network, link capacities are as shown.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Lets say there is a content cache at node C where a single MPEG video file is stored. This video file has a demand of 1 Mbps at node A &amp; 0.5 Mbps at node D, and there is no other traffic.</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To minimize the maximum link utilization in this case, the traffic should be routed as follows.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To effect this routing, we need to use MPLS which splits traffic in the ratio 1:3 between the two paths CBA &amp; CDA.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D1298D35-D89B-9845-89C2-B3631534045D}" type="slidenum">
              <a:rPr lang="en-US" smtClean="0"/>
              <a:t>5</a:t>
            </a:fld>
            <a:endParaRPr lang="en-US"/>
          </a:p>
        </p:txBody>
      </p:sp>
    </p:spTree>
    <p:extLst>
      <p:ext uri="{BB962C8B-B14F-4D97-AF65-F5344CB8AC3E}">
        <p14:creationId xmlns:p14="http://schemas.microsoft.com/office/powerpoint/2010/main" val="4169069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OSPF:</a:t>
            </a:r>
            <a:r>
              <a:rPr lang="en-US" baseline="0" dirty="0" smtClean="0"/>
              <a:t> widely used shortest path routing protocol</a:t>
            </a:r>
            <a:endParaRPr lang="en-US" dirty="0" smtClean="0"/>
          </a:p>
          <a:p>
            <a:pPr marL="171450" indent="-171450">
              <a:buFontTx/>
              <a:buChar char="-"/>
            </a:pPr>
            <a:endParaRPr lang="en-US" dirty="0" smtClean="0"/>
          </a:p>
          <a:p>
            <a:pPr marL="171450" indent="-171450">
              <a:buFontTx/>
              <a:buChar char="-"/>
            </a:pPr>
            <a:r>
              <a:rPr lang="en-US" dirty="0" smtClean="0"/>
              <a:t>Planned: makes its decisions</a:t>
            </a:r>
            <a:r>
              <a:rPr lang="en-US" baseline="0" dirty="0" smtClean="0"/>
              <a:t> using recent history of content popularity across the network, e.g., content popularity measured over the previous day</a:t>
            </a:r>
          </a:p>
          <a:p>
            <a:pPr marL="171450" indent="-171450">
              <a:buFontTx/>
              <a:buChar char="-"/>
            </a:pPr>
            <a:r>
              <a:rPr lang="en-US" baseline="0" dirty="0" smtClean="0"/>
              <a:t>Static routing: What ever be the traffic demands, routing remains the same.</a:t>
            </a:r>
          </a:p>
          <a:p>
            <a:pPr marL="171450" indent="-171450">
              <a:buFontTx/>
              <a:buChar char="-"/>
            </a:pPr>
            <a:endParaRPr lang="en-US" dirty="0" smtClean="0"/>
          </a:p>
          <a:p>
            <a:endParaRPr lang="en-US" dirty="0" smtClean="0"/>
          </a:p>
          <a:p>
            <a:r>
              <a:rPr lang="en-US" dirty="0" smtClean="0"/>
              <a:t>This slide</a:t>
            </a:r>
            <a:r>
              <a:rPr lang="en-US" baseline="0" dirty="0" smtClean="0"/>
              <a:t> shows the classification of schemes applicable to an NCDN. </a:t>
            </a:r>
          </a:p>
          <a:p>
            <a:endParaRPr lang="en-US" baseline="0" dirty="0" smtClean="0"/>
          </a:p>
          <a:p>
            <a:r>
              <a:rPr lang="en-US" baseline="0" dirty="0" smtClean="0"/>
              <a:t>At the top level, NCDN management involves content distribution and traffic engineering. </a:t>
            </a:r>
          </a:p>
          <a:p>
            <a:endParaRPr lang="en-US" baseline="0" dirty="0" smtClean="0"/>
          </a:p>
          <a:p>
            <a:r>
              <a:rPr lang="en-US" baseline="0" dirty="0" smtClean="0"/>
              <a:t>For content distribution, we consider two types of schemes: unplanned and planned.</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An unplanned scheme uses a simple online algorithm to decide content placement and request redirection. An example of a unplanned content placement strategy is Least-recently-used or LRU caching. </a:t>
            </a:r>
          </a:p>
          <a:p>
            <a:endParaRPr lang="en-US" baseline="0" dirty="0" smtClean="0"/>
          </a:p>
          <a:p>
            <a:r>
              <a:rPr lang="en-US" baseline="0" dirty="0" smtClean="0"/>
              <a:t>A planned scheme decides placement of content and request redirection based on a recent history of content popularity in different parts of the network. </a:t>
            </a:r>
          </a:p>
          <a:p>
            <a:endParaRPr lang="en-US" baseline="0" dirty="0" smtClean="0"/>
          </a:p>
          <a:p>
            <a:r>
              <a:rPr lang="en-US" baseline="0" dirty="0" smtClean="0"/>
              <a:t>Coming to traffic engineering, we similarly consider planned and unplanned strategies. </a:t>
            </a:r>
          </a:p>
          <a:p>
            <a:r>
              <a:rPr lang="en-US" baseline="0" dirty="0" smtClean="0"/>
              <a:t>A planned traffic engineering computes and optimized routing based a recently measure traffic matrix. An example is OSPF weight tuning algorithm proposed by </a:t>
            </a:r>
            <a:r>
              <a:rPr lang="en-US" baseline="0" dirty="0" err="1" smtClean="0"/>
              <a:t>Fortz</a:t>
            </a:r>
            <a:r>
              <a:rPr lang="en-US" baseline="0" dirty="0" smtClean="0"/>
              <a:t> and </a:t>
            </a:r>
            <a:r>
              <a:rPr lang="en-US" baseline="0" dirty="0" err="1" smtClean="0"/>
              <a:t>Thorup</a:t>
            </a:r>
            <a:r>
              <a:rPr lang="en-US" baseline="0" dirty="0" smtClean="0"/>
              <a:t>. </a:t>
            </a:r>
          </a:p>
          <a:p>
            <a:r>
              <a:rPr lang="en-US" baseline="0" dirty="0" smtClean="0"/>
              <a:t>An unplanned traffic engineering uses a statically configured routing oblivious of the traffic matrix. A simple example which we evaluate in the paper is OSPF with inverse capacity link weights.</a:t>
            </a:r>
          </a:p>
          <a:p>
            <a:endParaRPr lang="en-US" baseline="0" dirty="0" smtClean="0"/>
          </a:p>
          <a:p>
            <a:r>
              <a:rPr lang="en-US" baseline="0" dirty="0" smtClean="0"/>
              <a:t>Based on this classification, an NCDN management can use any combination of planned and unplanned strategies. </a:t>
            </a:r>
          </a:p>
          <a:p>
            <a:endParaRPr lang="en-US" baseline="0" dirty="0" smtClean="0"/>
          </a:p>
          <a:p>
            <a:r>
              <a:rPr lang="en-US" baseline="0" dirty="0" smtClean="0"/>
              <a:t>In addition, the class of joint optimization strategies jointly optimize content distribution and traffic engineering. You can think of them as a combination of planned content distribution and planned traffic engineering. </a:t>
            </a:r>
          </a:p>
          <a:p>
            <a:endParaRPr lang="en-US" baseline="0" dirty="0" smtClean="0"/>
          </a:p>
          <a:p>
            <a:r>
              <a:rPr lang="en-US" dirty="0" smtClean="0"/>
              <a:t>This classification is by no means exhaustive, for</a:t>
            </a:r>
            <a:r>
              <a:rPr lang="en-US" baseline="0" dirty="0" smtClean="0"/>
              <a:t> example, you can do content distribution using a hybrid of planned and unplanned strategies.</a:t>
            </a:r>
          </a:p>
          <a:p>
            <a:endParaRPr lang="en-US" baseline="0" dirty="0" smtClean="0"/>
          </a:p>
          <a:p>
            <a:r>
              <a:rPr lang="en-US" baseline="0" dirty="0" smtClean="0"/>
              <a:t>Based on this classification, I am going to raise three questions which are central to identifying the right NCDN management schemes. </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%To give an example, in the paper we consider an MIP based formulation which optimizes a content distribution metric given content popularity over the previous day at each node and other constraints such as storage available at nodes.</a:t>
            </a:r>
          </a:p>
          <a:p>
            <a:endParaRPr lang="en-US" dirty="0" smtClean="0"/>
          </a:p>
        </p:txBody>
      </p:sp>
      <p:sp>
        <p:nvSpPr>
          <p:cNvPr id="4" name="Slide Number Placeholder 3"/>
          <p:cNvSpPr>
            <a:spLocks noGrp="1"/>
          </p:cNvSpPr>
          <p:nvPr>
            <p:ph type="sldNum" sz="quarter" idx="10"/>
          </p:nvPr>
        </p:nvSpPr>
        <p:spPr/>
        <p:txBody>
          <a:bodyPr/>
          <a:lstStyle/>
          <a:p>
            <a:fld id="{D1298D35-D89B-9845-89C2-B3631534045D}" type="slidenum">
              <a:rPr lang="en-US" smtClean="0"/>
              <a:t>6</a:t>
            </a:fld>
            <a:endParaRPr lang="en-US"/>
          </a:p>
        </p:txBody>
      </p:sp>
    </p:spTree>
    <p:extLst>
      <p:ext uri="{BB962C8B-B14F-4D97-AF65-F5344CB8AC3E}">
        <p14:creationId xmlns:p14="http://schemas.microsoft.com/office/powerpoint/2010/main" val="1319421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Is joint</a:t>
            </a:r>
            <a:r>
              <a:rPr lang="en-US" baseline="0" dirty="0" smtClean="0"/>
              <a:t> optimization necessary?</a:t>
            </a:r>
          </a:p>
          <a:p>
            <a:endParaRPr lang="en-US" dirty="0" smtClean="0"/>
          </a:p>
          <a:p>
            <a:r>
              <a:rPr lang="en-US" dirty="0" smtClean="0"/>
              <a:t>Here are the questions:</a:t>
            </a:r>
          </a:p>
          <a:p>
            <a:endParaRPr lang="en-US" dirty="0" smtClean="0"/>
          </a:p>
          <a:p>
            <a:r>
              <a:rPr lang="en-US" dirty="0" smtClean="0"/>
              <a:t>Read</a:t>
            </a:r>
            <a:r>
              <a:rPr lang="en-US" baseline="0" dirty="0" smtClean="0"/>
              <a:t> out the questions.</a:t>
            </a:r>
          </a:p>
          <a:p>
            <a:endParaRPr lang="en-US" baseline="0" dirty="0" smtClean="0"/>
          </a:p>
          <a:p>
            <a:r>
              <a:rPr lang="en-US" baseline="0" dirty="0" smtClean="0"/>
              <a:t>Now let see how do we go about answering these questions. </a:t>
            </a:r>
          </a:p>
          <a:p>
            <a:endParaRPr lang="en-US" baseline="0" dirty="0" smtClean="0"/>
          </a:p>
          <a:p>
            <a:r>
              <a:rPr lang="en-US" baseline="0" dirty="0" smtClean="0"/>
              <a:t>First, we define a NCDN model.</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D1298D35-D89B-9845-89C2-B3631534045D}" type="slidenum">
              <a:rPr lang="en-US" smtClean="0"/>
              <a:t>7</a:t>
            </a:fld>
            <a:endParaRPr lang="en-US"/>
          </a:p>
        </p:txBody>
      </p:sp>
    </p:spTree>
    <p:extLst>
      <p:ext uri="{BB962C8B-B14F-4D97-AF65-F5344CB8AC3E}">
        <p14:creationId xmlns:p14="http://schemas.microsoft.com/office/powerpoint/2010/main" val="3968371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In this part of the talk, I am going to explain several classes of NCDN management</a:t>
            </a:r>
            <a:r>
              <a:rPr lang="en-US" baseline="0" dirty="0" smtClean="0"/>
              <a:t> schemes, giving representative examples of schemes in each class.</a:t>
            </a:r>
          </a:p>
          <a:p>
            <a:endParaRPr lang="en-US" baseline="0" dirty="0" smtClean="0"/>
          </a:p>
          <a:p>
            <a:r>
              <a:rPr lang="en-US" baseline="0" dirty="0" smtClean="0"/>
              <a:t>%Also, I will give a sketch of our NCDN model and problem formulation.</a:t>
            </a:r>
          </a:p>
        </p:txBody>
      </p:sp>
      <p:sp>
        <p:nvSpPr>
          <p:cNvPr id="4" name="Slide Number Placeholder 3"/>
          <p:cNvSpPr>
            <a:spLocks noGrp="1"/>
          </p:cNvSpPr>
          <p:nvPr>
            <p:ph type="sldNum" sz="quarter" idx="10"/>
          </p:nvPr>
        </p:nvSpPr>
        <p:spPr/>
        <p:txBody>
          <a:bodyPr/>
          <a:lstStyle/>
          <a:p>
            <a:fld id="{D1298D35-D89B-9845-89C2-B3631534045D}" type="slidenum">
              <a:rPr lang="en-US" smtClean="0"/>
              <a:t>8</a:t>
            </a:fld>
            <a:endParaRPr lang="en-US"/>
          </a:p>
        </p:txBody>
      </p:sp>
    </p:spTree>
    <p:extLst>
      <p:ext uri="{BB962C8B-B14F-4D97-AF65-F5344CB8AC3E}">
        <p14:creationId xmlns:p14="http://schemas.microsoft.com/office/powerpoint/2010/main" val="1993613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This slide shows the POPs of an NCDN</a:t>
            </a:r>
          </a:p>
          <a:p>
            <a:pPr marL="171450" indent="-171450">
              <a:buFontTx/>
              <a:buChar char="-"/>
            </a:pPr>
            <a:r>
              <a:rPr lang="en-US" baseline="0" dirty="0" smtClean="0"/>
              <a:t>Add flying content </a:t>
            </a:r>
          </a:p>
          <a:p>
            <a:endParaRPr lang="en-US" baseline="0" dirty="0" smtClean="0"/>
          </a:p>
          <a:p>
            <a:r>
              <a:rPr lang="en-US" baseline="0" dirty="0" smtClean="0"/>
              <a:t>In this slide, I am going to talk about our NCDN model while describing how a user’s request is served by an NCDN.</a:t>
            </a:r>
          </a:p>
          <a:p>
            <a:endParaRPr lang="en-US" baseline="0" dirty="0" smtClean="0"/>
          </a:p>
          <a:p>
            <a:r>
              <a:rPr lang="en-US" baseline="0" dirty="0" smtClean="0"/>
              <a:t>This slide shows Points of presence (POPs) of an NCDN connected using ISP backbone links.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An NCDN </a:t>
            </a:r>
            <a:r>
              <a:rPr lang="en-US" baseline="0" dirty="0" err="1" smtClean="0"/>
              <a:t>PoP</a:t>
            </a:r>
            <a:r>
              <a:rPr lang="en-US" baseline="0" dirty="0" smtClean="0"/>
              <a:t> is similar to an ISP </a:t>
            </a:r>
            <a:r>
              <a:rPr lang="en-US" baseline="0" dirty="0" err="1" smtClean="0"/>
              <a:t>PoP</a:t>
            </a:r>
            <a:r>
              <a:rPr lang="en-US" baseline="0" dirty="0" smtClean="0"/>
              <a:t>, except it is equipped with content servers.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Requests from down stream end users first reach the content servers at the nearest </a:t>
            </a:r>
            <a:r>
              <a:rPr lang="en-US" baseline="0" dirty="0" err="1" smtClean="0"/>
              <a:t>PoP</a:t>
            </a:r>
            <a:r>
              <a:rPr lang="en-US" baseline="0" dirty="0" smtClean="0"/>
              <a:t>. </a:t>
            </a:r>
          </a:p>
          <a:p>
            <a:endParaRPr lang="en-US" baseline="0" dirty="0" smtClean="0"/>
          </a:p>
          <a:p>
            <a:endParaRPr lang="en-US" baseline="0" dirty="0" smtClean="0"/>
          </a:p>
          <a:p>
            <a:r>
              <a:rPr lang="en-US" baseline="0" dirty="0" smtClean="0"/>
              <a:t>The content servers serve the users immediately if content is available locally at these servers. </a:t>
            </a:r>
          </a:p>
          <a:p>
            <a:endParaRPr lang="en-US" baseline="0" dirty="0" smtClean="0"/>
          </a:p>
          <a:p>
            <a:r>
              <a:rPr lang="en-US" baseline="0" dirty="0" smtClean="0"/>
              <a:t>Otherwise, If content is available at nearby NCDN </a:t>
            </a:r>
            <a:r>
              <a:rPr lang="en-US" baseline="0" dirty="0" err="1" smtClean="0"/>
              <a:t>PoPs</a:t>
            </a:r>
            <a:r>
              <a:rPr lang="en-US" baseline="0" dirty="0" smtClean="0"/>
              <a:t>, the </a:t>
            </a:r>
            <a:r>
              <a:rPr lang="en-US" baseline="0" dirty="0" err="1" smtClean="0"/>
              <a:t>PoP</a:t>
            </a:r>
            <a:r>
              <a:rPr lang="en-US" baseline="0" dirty="0" smtClean="0"/>
              <a:t> fetches the content, cache content locally and serve the request,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If content is unavailable at any </a:t>
            </a:r>
            <a:r>
              <a:rPr lang="en-US" baseline="0" dirty="0" err="1" smtClean="0"/>
              <a:t>PoP</a:t>
            </a:r>
            <a:r>
              <a:rPr lang="en-US" baseline="0" dirty="0" smtClean="0"/>
              <a:t> in the NCDN, it is fetched from the content provider’s origin servers, cached locally and serve the request. </a:t>
            </a:r>
          </a:p>
          <a:p>
            <a:endParaRPr lang="en-US" dirty="0" smtClean="0"/>
          </a:p>
          <a:p>
            <a:endParaRPr lang="en-US" dirty="0" smtClean="0"/>
          </a:p>
          <a:p>
            <a:r>
              <a:rPr lang="en-US" dirty="0" smtClean="0"/>
              <a:t>We</a:t>
            </a:r>
            <a:r>
              <a:rPr lang="en-US" baseline="0" dirty="0" smtClean="0"/>
              <a:t> model two resource constraints for an NCDN.</a:t>
            </a:r>
          </a:p>
          <a:p>
            <a:endParaRPr lang="en-US" baseline="0" dirty="0" smtClean="0"/>
          </a:p>
          <a:p>
            <a:r>
              <a:rPr lang="en-US" baseline="0" dirty="0" smtClean="0"/>
              <a:t>First constraint is the storage at each </a:t>
            </a:r>
            <a:r>
              <a:rPr lang="en-US" baseline="0" dirty="0" err="1" smtClean="0"/>
              <a:t>PoP</a:t>
            </a:r>
            <a:r>
              <a:rPr lang="en-US" baseline="0" dirty="0" smtClean="0"/>
              <a:t> and second constraint is the capacity of the backbone links.</a:t>
            </a:r>
          </a:p>
          <a:p>
            <a:endParaRPr lang="en-US" baseline="0" dirty="0" smtClean="0"/>
          </a:p>
          <a:p>
            <a:r>
              <a:rPr lang="en-US" baseline="0" dirty="0" smtClean="0"/>
              <a:t>Based on this NCDN model, lets see how we formulate the joint optimization problem for NCDNs</a:t>
            </a:r>
          </a:p>
        </p:txBody>
      </p:sp>
      <p:sp>
        <p:nvSpPr>
          <p:cNvPr id="4" name="Slide Number Placeholder 3"/>
          <p:cNvSpPr>
            <a:spLocks noGrp="1"/>
          </p:cNvSpPr>
          <p:nvPr>
            <p:ph type="sldNum" sz="quarter" idx="10"/>
          </p:nvPr>
        </p:nvSpPr>
        <p:spPr/>
        <p:txBody>
          <a:bodyPr/>
          <a:lstStyle/>
          <a:p>
            <a:fld id="{D1298D35-D89B-9845-89C2-B3631534045D}" type="slidenum">
              <a:rPr lang="en-US" smtClean="0"/>
              <a:t>9</a:t>
            </a:fld>
            <a:endParaRPr lang="en-US"/>
          </a:p>
        </p:txBody>
      </p:sp>
    </p:spTree>
    <p:extLst>
      <p:ext uri="{BB962C8B-B14F-4D97-AF65-F5344CB8AC3E}">
        <p14:creationId xmlns:p14="http://schemas.microsoft.com/office/powerpoint/2010/main" val="2786239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64E6E4-E3F6-ED4A-A10C-B9C111224359}" type="datetime1">
              <a:rPr lang="en-US" smtClean="0"/>
              <a:t>9/3/14</a:t>
            </a:fld>
            <a:endParaRPr lang="en-US"/>
          </a:p>
        </p:txBody>
      </p:sp>
      <p:sp>
        <p:nvSpPr>
          <p:cNvPr id="5" name="Footer Placeholder 4"/>
          <p:cNvSpPr>
            <a:spLocks noGrp="1"/>
          </p:cNvSpPr>
          <p:nvPr>
            <p:ph type="ftr" sz="quarter" idx="11"/>
          </p:nvPr>
        </p:nvSpPr>
        <p:spPr/>
        <p:txBody>
          <a:bodyPr/>
          <a:lstStyle/>
          <a:p>
            <a:r>
              <a:rPr lang="en-US" smtClean="0"/>
              <a:t>Computer Science, Umass Amherst</a:t>
            </a:r>
            <a:endParaRPr lang="en-US"/>
          </a:p>
        </p:txBody>
      </p:sp>
      <p:sp>
        <p:nvSpPr>
          <p:cNvPr id="6" name="Slide Number Placeholder 5"/>
          <p:cNvSpPr>
            <a:spLocks noGrp="1"/>
          </p:cNvSpPr>
          <p:nvPr>
            <p:ph type="sldNum" sz="quarter" idx="12"/>
          </p:nvPr>
        </p:nvSpPr>
        <p:spPr/>
        <p:txBody>
          <a:bodyPr/>
          <a:lstStyle/>
          <a:p>
            <a:fld id="{E7BC674E-6A69-EE4A-9BF8-1BDE8F8FF17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8F022D-109F-6D4E-B523-7319C669B9BA}" type="datetime1">
              <a:rPr lang="en-US" smtClean="0"/>
              <a:t>9/3/14</a:t>
            </a:fld>
            <a:endParaRPr lang="en-US"/>
          </a:p>
        </p:txBody>
      </p:sp>
      <p:sp>
        <p:nvSpPr>
          <p:cNvPr id="5" name="Footer Placeholder 4"/>
          <p:cNvSpPr>
            <a:spLocks noGrp="1"/>
          </p:cNvSpPr>
          <p:nvPr>
            <p:ph type="ftr" sz="quarter" idx="11"/>
          </p:nvPr>
        </p:nvSpPr>
        <p:spPr/>
        <p:txBody>
          <a:bodyPr/>
          <a:lstStyle/>
          <a:p>
            <a:r>
              <a:rPr lang="en-US" smtClean="0"/>
              <a:t>Computer Science, Umass Amherst</a:t>
            </a:r>
            <a:endParaRPr lang="en-US"/>
          </a:p>
        </p:txBody>
      </p:sp>
      <p:sp>
        <p:nvSpPr>
          <p:cNvPr id="6" name="Slide Number Placeholder 5"/>
          <p:cNvSpPr>
            <a:spLocks noGrp="1"/>
          </p:cNvSpPr>
          <p:nvPr>
            <p:ph type="sldNum" sz="quarter" idx="12"/>
          </p:nvPr>
        </p:nvSpPr>
        <p:spPr/>
        <p:txBody>
          <a:bodyPr/>
          <a:lstStyle/>
          <a:p>
            <a:fld id="{E7BC674E-6A69-EE4A-9BF8-1BDE8F8FF17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68346C-A109-C840-A5F3-B3D5C4946B37}" type="datetime1">
              <a:rPr lang="en-US" smtClean="0"/>
              <a:t>9/3/14</a:t>
            </a:fld>
            <a:endParaRPr lang="en-US"/>
          </a:p>
        </p:txBody>
      </p:sp>
      <p:sp>
        <p:nvSpPr>
          <p:cNvPr id="5" name="Footer Placeholder 4"/>
          <p:cNvSpPr>
            <a:spLocks noGrp="1"/>
          </p:cNvSpPr>
          <p:nvPr>
            <p:ph type="ftr" sz="quarter" idx="11"/>
          </p:nvPr>
        </p:nvSpPr>
        <p:spPr/>
        <p:txBody>
          <a:bodyPr/>
          <a:lstStyle/>
          <a:p>
            <a:r>
              <a:rPr lang="en-US" smtClean="0"/>
              <a:t>Computer Science, Umass Amherst</a:t>
            </a:r>
            <a:endParaRPr lang="en-US"/>
          </a:p>
        </p:txBody>
      </p:sp>
      <p:sp>
        <p:nvSpPr>
          <p:cNvPr id="6" name="Slide Number Placeholder 5"/>
          <p:cNvSpPr>
            <a:spLocks noGrp="1"/>
          </p:cNvSpPr>
          <p:nvPr>
            <p:ph type="sldNum" sz="quarter" idx="12"/>
          </p:nvPr>
        </p:nvSpPr>
        <p:spPr/>
        <p:txBody>
          <a:bodyPr/>
          <a:lstStyle/>
          <a:p>
            <a:fld id="{E7BC674E-6A69-EE4A-9BF8-1BDE8F8FF17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B3C6F5-1324-1B45-9B96-9CC327F10B9B}" type="datetime1">
              <a:rPr lang="en-US" smtClean="0"/>
              <a:t>9/3/14</a:t>
            </a:fld>
            <a:endParaRPr lang="en-US"/>
          </a:p>
        </p:txBody>
      </p:sp>
      <p:sp>
        <p:nvSpPr>
          <p:cNvPr id="5" name="Footer Placeholder 4"/>
          <p:cNvSpPr>
            <a:spLocks noGrp="1"/>
          </p:cNvSpPr>
          <p:nvPr>
            <p:ph type="ftr" sz="quarter" idx="11"/>
          </p:nvPr>
        </p:nvSpPr>
        <p:spPr/>
        <p:txBody>
          <a:bodyPr/>
          <a:lstStyle/>
          <a:p>
            <a:r>
              <a:rPr lang="en-US" smtClean="0"/>
              <a:t>Computer Science, Umass Amherst</a:t>
            </a:r>
            <a:endParaRPr lang="en-US"/>
          </a:p>
        </p:txBody>
      </p:sp>
      <p:sp>
        <p:nvSpPr>
          <p:cNvPr id="6" name="Slide Number Placeholder 5"/>
          <p:cNvSpPr>
            <a:spLocks noGrp="1"/>
          </p:cNvSpPr>
          <p:nvPr>
            <p:ph type="sldNum" sz="quarter" idx="12"/>
          </p:nvPr>
        </p:nvSpPr>
        <p:spPr/>
        <p:txBody>
          <a:bodyPr/>
          <a:lstStyle/>
          <a:p>
            <a:fld id="{E7BC674E-6A69-EE4A-9BF8-1BDE8F8FF17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3F74F-04FD-9240-A947-89EA7106E52E}" type="datetime1">
              <a:rPr lang="en-US" smtClean="0"/>
              <a:t>9/3/14</a:t>
            </a:fld>
            <a:endParaRPr lang="en-US"/>
          </a:p>
        </p:txBody>
      </p:sp>
      <p:sp>
        <p:nvSpPr>
          <p:cNvPr id="5" name="Footer Placeholder 4"/>
          <p:cNvSpPr>
            <a:spLocks noGrp="1"/>
          </p:cNvSpPr>
          <p:nvPr>
            <p:ph type="ftr" sz="quarter" idx="11"/>
          </p:nvPr>
        </p:nvSpPr>
        <p:spPr/>
        <p:txBody>
          <a:bodyPr/>
          <a:lstStyle/>
          <a:p>
            <a:r>
              <a:rPr lang="en-US" smtClean="0"/>
              <a:t>Computer Science, Umass Amherst</a:t>
            </a:r>
            <a:endParaRPr lang="en-US"/>
          </a:p>
        </p:txBody>
      </p:sp>
      <p:sp>
        <p:nvSpPr>
          <p:cNvPr id="6" name="Slide Number Placeholder 5"/>
          <p:cNvSpPr>
            <a:spLocks noGrp="1"/>
          </p:cNvSpPr>
          <p:nvPr>
            <p:ph type="sldNum" sz="quarter" idx="12"/>
          </p:nvPr>
        </p:nvSpPr>
        <p:spPr/>
        <p:txBody>
          <a:bodyPr/>
          <a:lstStyle/>
          <a:p>
            <a:fld id="{E7BC674E-6A69-EE4A-9BF8-1BDE8F8FF17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FDE4E4-C965-754F-9BE5-3D2DEC751F95}" type="datetime1">
              <a:rPr lang="en-US" smtClean="0"/>
              <a:t>9/3/14</a:t>
            </a:fld>
            <a:endParaRPr lang="en-US"/>
          </a:p>
        </p:txBody>
      </p:sp>
      <p:sp>
        <p:nvSpPr>
          <p:cNvPr id="6" name="Footer Placeholder 5"/>
          <p:cNvSpPr>
            <a:spLocks noGrp="1"/>
          </p:cNvSpPr>
          <p:nvPr>
            <p:ph type="ftr" sz="quarter" idx="11"/>
          </p:nvPr>
        </p:nvSpPr>
        <p:spPr/>
        <p:txBody>
          <a:bodyPr/>
          <a:lstStyle/>
          <a:p>
            <a:r>
              <a:rPr lang="en-US" smtClean="0"/>
              <a:t>Computer Science, Umass Amherst</a:t>
            </a:r>
            <a:endParaRPr lang="en-US"/>
          </a:p>
        </p:txBody>
      </p:sp>
      <p:sp>
        <p:nvSpPr>
          <p:cNvPr id="7" name="Slide Number Placeholder 6"/>
          <p:cNvSpPr>
            <a:spLocks noGrp="1"/>
          </p:cNvSpPr>
          <p:nvPr>
            <p:ph type="sldNum" sz="quarter" idx="12"/>
          </p:nvPr>
        </p:nvSpPr>
        <p:spPr/>
        <p:txBody>
          <a:bodyPr/>
          <a:lstStyle/>
          <a:p>
            <a:fld id="{E7BC674E-6A69-EE4A-9BF8-1BDE8F8FF17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6E0D52-D477-2249-A0F4-EBF7A773E896}" type="datetime1">
              <a:rPr lang="en-US" smtClean="0"/>
              <a:t>9/3/14</a:t>
            </a:fld>
            <a:endParaRPr lang="en-US"/>
          </a:p>
        </p:txBody>
      </p:sp>
      <p:sp>
        <p:nvSpPr>
          <p:cNvPr id="8" name="Footer Placeholder 7"/>
          <p:cNvSpPr>
            <a:spLocks noGrp="1"/>
          </p:cNvSpPr>
          <p:nvPr>
            <p:ph type="ftr" sz="quarter" idx="11"/>
          </p:nvPr>
        </p:nvSpPr>
        <p:spPr/>
        <p:txBody>
          <a:bodyPr/>
          <a:lstStyle/>
          <a:p>
            <a:r>
              <a:rPr lang="en-US" smtClean="0"/>
              <a:t>Computer Science, Umass Amherst</a:t>
            </a:r>
            <a:endParaRPr lang="en-US"/>
          </a:p>
        </p:txBody>
      </p:sp>
      <p:sp>
        <p:nvSpPr>
          <p:cNvPr id="9" name="Slide Number Placeholder 8"/>
          <p:cNvSpPr>
            <a:spLocks noGrp="1"/>
          </p:cNvSpPr>
          <p:nvPr>
            <p:ph type="sldNum" sz="quarter" idx="12"/>
          </p:nvPr>
        </p:nvSpPr>
        <p:spPr/>
        <p:txBody>
          <a:bodyPr/>
          <a:lstStyle/>
          <a:p>
            <a:fld id="{E7BC674E-6A69-EE4A-9BF8-1BDE8F8FF17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7208C6-40DC-6242-AEFE-ACB74DB2F966}" type="datetime1">
              <a:rPr lang="en-US" smtClean="0"/>
              <a:t>9/3/14</a:t>
            </a:fld>
            <a:endParaRPr lang="en-US"/>
          </a:p>
        </p:txBody>
      </p:sp>
      <p:sp>
        <p:nvSpPr>
          <p:cNvPr id="4" name="Footer Placeholder 3"/>
          <p:cNvSpPr>
            <a:spLocks noGrp="1"/>
          </p:cNvSpPr>
          <p:nvPr>
            <p:ph type="ftr" sz="quarter" idx="11"/>
          </p:nvPr>
        </p:nvSpPr>
        <p:spPr/>
        <p:txBody>
          <a:bodyPr/>
          <a:lstStyle/>
          <a:p>
            <a:r>
              <a:rPr lang="en-US" smtClean="0"/>
              <a:t>Computer Science, Umass Amherst</a:t>
            </a:r>
            <a:endParaRPr lang="en-US"/>
          </a:p>
        </p:txBody>
      </p:sp>
      <p:sp>
        <p:nvSpPr>
          <p:cNvPr id="5" name="Slide Number Placeholder 4"/>
          <p:cNvSpPr>
            <a:spLocks noGrp="1"/>
          </p:cNvSpPr>
          <p:nvPr>
            <p:ph type="sldNum" sz="quarter" idx="12"/>
          </p:nvPr>
        </p:nvSpPr>
        <p:spPr/>
        <p:txBody>
          <a:bodyPr/>
          <a:lstStyle/>
          <a:p>
            <a:fld id="{E7BC674E-6A69-EE4A-9BF8-1BDE8F8FF17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772592-395E-B244-A9BC-A6AB69449F34}" type="datetime1">
              <a:rPr lang="en-US" smtClean="0"/>
              <a:t>9/3/14</a:t>
            </a:fld>
            <a:endParaRPr lang="en-US"/>
          </a:p>
        </p:txBody>
      </p:sp>
      <p:sp>
        <p:nvSpPr>
          <p:cNvPr id="3" name="Footer Placeholder 2"/>
          <p:cNvSpPr>
            <a:spLocks noGrp="1"/>
          </p:cNvSpPr>
          <p:nvPr>
            <p:ph type="ftr" sz="quarter" idx="11"/>
          </p:nvPr>
        </p:nvSpPr>
        <p:spPr/>
        <p:txBody>
          <a:bodyPr/>
          <a:lstStyle/>
          <a:p>
            <a:r>
              <a:rPr lang="en-US" smtClean="0"/>
              <a:t>Computer Science, Umass Amherst</a:t>
            </a:r>
            <a:endParaRPr lang="en-US"/>
          </a:p>
        </p:txBody>
      </p:sp>
      <p:sp>
        <p:nvSpPr>
          <p:cNvPr id="4" name="Slide Number Placeholder 3"/>
          <p:cNvSpPr>
            <a:spLocks noGrp="1"/>
          </p:cNvSpPr>
          <p:nvPr>
            <p:ph type="sldNum" sz="quarter" idx="12"/>
          </p:nvPr>
        </p:nvSpPr>
        <p:spPr/>
        <p:txBody>
          <a:bodyPr/>
          <a:lstStyle/>
          <a:p>
            <a:fld id="{E7BC674E-6A69-EE4A-9BF8-1BDE8F8FF17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A8F5B0-DF3F-BB4A-A877-B07C1D12DC9F}" type="datetime1">
              <a:rPr lang="en-US" smtClean="0"/>
              <a:t>9/3/14</a:t>
            </a:fld>
            <a:endParaRPr lang="en-US"/>
          </a:p>
        </p:txBody>
      </p:sp>
      <p:sp>
        <p:nvSpPr>
          <p:cNvPr id="6" name="Footer Placeholder 5"/>
          <p:cNvSpPr>
            <a:spLocks noGrp="1"/>
          </p:cNvSpPr>
          <p:nvPr>
            <p:ph type="ftr" sz="quarter" idx="11"/>
          </p:nvPr>
        </p:nvSpPr>
        <p:spPr/>
        <p:txBody>
          <a:bodyPr/>
          <a:lstStyle/>
          <a:p>
            <a:r>
              <a:rPr lang="en-US" smtClean="0"/>
              <a:t>Computer Science, Umass Amherst</a:t>
            </a:r>
            <a:endParaRPr lang="en-US"/>
          </a:p>
        </p:txBody>
      </p:sp>
      <p:sp>
        <p:nvSpPr>
          <p:cNvPr id="7" name="Slide Number Placeholder 6"/>
          <p:cNvSpPr>
            <a:spLocks noGrp="1"/>
          </p:cNvSpPr>
          <p:nvPr>
            <p:ph type="sldNum" sz="quarter" idx="12"/>
          </p:nvPr>
        </p:nvSpPr>
        <p:spPr/>
        <p:txBody>
          <a:bodyPr/>
          <a:lstStyle/>
          <a:p>
            <a:fld id="{E7BC674E-6A69-EE4A-9BF8-1BDE8F8FF17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3E001B-BD1A-7948-9395-6D13196582F8}" type="datetime1">
              <a:rPr lang="en-US" smtClean="0"/>
              <a:t>9/3/14</a:t>
            </a:fld>
            <a:endParaRPr lang="en-US"/>
          </a:p>
        </p:txBody>
      </p:sp>
      <p:sp>
        <p:nvSpPr>
          <p:cNvPr id="6" name="Footer Placeholder 5"/>
          <p:cNvSpPr>
            <a:spLocks noGrp="1"/>
          </p:cNvSpPr>
          <p:nvPr>
            <p:ph type="ftr" sz="quarter" idx="11"/>
          </p:nvPr>
        </p:nvSpPr>
        <p:spPr/>
        <p:txBody>
          <a:bodyPr/>
          <a:lstStyle/>
          <a:p>
            <a:r>
              <a:rPr lang="en-US" smtClean="0"/>
              <a:t>Computer Science, Umass Amherst</a:t>
            </a:r>
            <a:endParaRPr lang="en-US"/>
          </a:p>
        </p:txBody>
      </p:sp>
      <p:sp>
        <p:nvSpPr>
          <p:cNvPr id="7" name="Slide Number Placeholder 6"/>
          <p:cNvSpPr>
            <a:spLocks noGrp="1"/>
          </p:cNvSpPr>
          <p:nvPr>
            <p:ph type="sldNum" sz="quarter" idx="12"/>
          </p:nvPr>
        </p:nvSpPr>
        <p:spPr/>
        <p:txBody>
          <a:bodyPr/>
          <a:lstStyle/>
          <a:p>
            <a:fld id="{E7BC674E-6A69-EE4A-9BF8-1BDE8F8FF17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ED855-97C9-C749-A781-2A05079479CA}" type="datetime1">
              <a:rPr lang="en-US" smtClean="0"/>
              <a:t>9/3/14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Computer Science, Umass Amherst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BC674E-6A69-EE4A-9BF8-1BDE8F8FF17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1.png"/><Relationship Id="rId1" Type="http://schemas.openxmlformats.org/officeDocument/2006/relationships/tags" Target="../tags/tag7.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1.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chart" Target="../charts/chart1.xml"/><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chart" Target="../charts/chart2.xml"/><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chart" Target="../charts/chart3.xml"/><Relationship Id="rId1" Type="http://schemas.openxmlformats.org/officeDocument/2006/relationships/tags" Target="../tags/tag13.x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1.png"/><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1.pn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1.png"/><Relationship Id="rId1" Type="http://schemas.openxmlformats.org/officeDocument/2006/relationships/tags" Target="../tags/tag6.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619" y="2130425"/>
            <a:ext cx="8429181" cy="1470025"/>
          </a:xfrm>
          <a:noFill/>
          <a:ln>
            <a:noFill/>
          </a:ln>
        </p:spPr>
        <p:style>
          <a:lnRef idx="2">
            <a:schemeClr val="accent3"/>
          </a:lnRef>
          <a:fillRef idx="1">
            <a:schemeClr val="lt1"/>
          </a:fillRef>
          <a:effectRef idx="0">
            <a:schemeClr val="accent3"/>
          </a:effectRef>
          <a:fontRef idx="minor">
            <a:schemeClr val="dk1"/>
          </a:fontRef>
        </p:style>
        <p:txBody>
          <a:bodyPr>
            <a:noAutofit/>
          </a:bodyPr>
          <a:lstStyle/>
          <a:p>
            <a:r>
              <a:rPr lang="en-US" dirty="0">
                <a:solidFill>
                  <a:schemeClr val="tx1"/>
                </a:solidFill>
              </a:rPr>
              <a:t>Distributing Content Simplifies </a:t>
            </a:r>
            <a:r>
              <a:rPr lang="en-US" dirty="0" smtClean="0">
                <a:solidFill>
                  <a:schemeClr val="tx1"/>
                </a:solidFill>
              </a:rPr>
              <a:t>ISP </a:t>
            </a:r>
            <a:br>
              <a:rPr lang="en-US" dirty="0" smtClean="0">
                <a:solidFill>
                  <a:schemeClr val="tx1"/>
                </a:solidFill>
              </a:rPr>
            </a:br>
            <a:r>
              <a:rPr lang="en-US" dirty="0" smtClean="0">
                <a:solidFill>
                  <a:schemeClr val="tx1"/>
                </a:solidFill>
              </a:rPr>
              <a:t>Traffic </a:t>
            </a:r>
            <a:r>
              <a:rPr lang="en-US" dirty="0">
                <a:solidFill>
                  <a:schemeClr val="tx1"/>
                </a:solidFill>
              </a:rPr>
              <a:t>Engineering</a:t>
            </a:r>
          </a:p>
        </p:txBody>
      </p:sp>
      <p:sp>
        <p:nvSpPr>
          <p:cNvPr id="7" name="Subtitle 2"/>
          <p:cNvSpPr txBox="1">
            <a:spLocks noGrp="1"/>
          </p:cNvSpPr>
          <p:nvPr>
            <p:ph type="subTitle" idx="1"/>
          </p:nvPr>
        </p:nvSpPr>
        <p:spPr>
          <a:xfrm>
            <a:off x="93579" y="4069439"/>
            <a:ext cx="8903367" cy="194597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dirty="0" smtClean="0">
                <a:solidFill>
                  <a:schemeClr val="accent2"/>
                </a:solidFill>
              </a:rPr>
              <a:t>Abhigyan Sharma*  </a:t>
            </a:r>
            <a:endParaRPr lang="en-US" sz="2800" dirty="0">
              <a:solidFill>
                <a:schemeClr val="accent2"/>
              </a:solidFill>
            </a:endParaRPr>
          </a:p>
          <a:p>
            <a:r>
              <a:rPr lang="en-US" sz="2800" dirty="0" smtClean="0">
                <a:solidFill>
                  <a:schemeClr val="tx1"/>
                </a:solidFill>
              </a:rPr>
              <a:t>Arun Venkataramani*   Ramesh Sitaraman*~</a:t>
            </a:r>
          </a:p>
          <a:p>
            <a:endParaRPr lang="en-US" sz="1200" dirty="0" smtClean="0">
              <a:solidFill>
                <a:schemeClr val="tx1"/>
              </a:solidFill>
            </a:endParaRPr>
          </a:p>
          <a:p>
            <a:r>
              <a:rPr lang="en-US" sz="2400" dirty="0" smtClean="0">
                <a:solidFill>
                  <a:schemeClr val="tx1"/>
                </a:solidFill>
              </a:rPr>
              <a:t>*University of Massachusetts Amherst   </a:t>
            </a:r>
          </a:p>
          <a:p>
            <a:r>
              <a:rPr lang="en-US" sz="2400" dirty="0" smtClean="0">
                <a:solidFill>
                  <a:schemeClr val="tx1"/>
                </a:solidFill>
              </a:rPr>
              <a:t>~Akamai Technologies</a:t>
            </a:r>
          </a:p>
        </p:txBody>
      </p:sp>
      <p:sp>
        <p:nvSpPr>
          <p:cNvPr id="4" name="Slide Number Placeholder 3"/>
          <p:cNvSpPr>
            <a:spLocks noGrp="1"/>
          </p:cNvSpPr>
          <p:nvPr>
            <p:ph type="sldNum" sz="quarter" idx="12"/>
          </p:nvPr>
        </p:nvSpPr>
        <p:spPr/>
        <p:txBody>
          <a:bodyPr/>
          <a:lstStyle/>
          <a:p>
            <a:fld id="{E7BC674E-6A69-EE4A-9BF8-1BDE8F8FF17D}" type="slidenum">
              <a:rPr lang="en-US" smtClean="0"/>
              <a:t>1</a:t>
            </a:fld>
            <a:endParaRPr lang="en-US"/>
          </a:p>
        </p:txBody>
      </p:sp>
      <p:sp>
        <p:nvSpPr>
          <p:cNvPr id="3" name="TextBox 2"/>
          <p:cNvSpPr txBox="1"/>
          <p:nvPr/>
        </p:nvSpPr>
        <p:spPr>
          <a:xfrm>
            <a:off x="-2061882" y="3018118"/>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8360881"/>
      </p:ext>
    </p:extLst>
  </p:cSld>
  <p:clrMapOvr>
    <a:masterClrMapping/>
  </p:clrMapOvr>
  <mc:AlternateContent xmlns:mc="http://schemas.openxmlformats.org/markup-compatibility/2006" xmlns:p14="http://schemas.microsoft.com/office/powerpoint/2010/main">
    <mc:Choice Requires="p14">
      <p:transition p14:dur="100" advTm="22498">
        <p:cut/>
      </p:transition>
    </mc:Choice>
    <mc:Fallback xmlns="">
      <p:transition xmlns:p14="http://schemas.microsoft.com/office/powerpoint/2010/main" advTm="22498">
        <p:cut/>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NCDN Model</a:t>
            </a:r>
            <a:endParaRPr lang="en-US" dirty="0"/>
          </a:p>
        </p:txBody>
      </p:sp>
      <p:pic>
        <p:nvPicPr>
          <p:cNvPr id="47" name="Picture 46" descr="7288396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830182" y="5494723"/>
            <a:ext cx="705962" cy="432353"/>
          </a:xfrm>
          <a:prstGeom prst="rect">
            <a:avLst/>
          </a:prstGeom>
        </p:spPr>
      </p:pic>
      <p:pic>
        <p:nvPicPr>
          <p:cNvPr id="49" name="Picture 48" descr="7288396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825226" y="5494723"/>
            <a:ext cx="705962" cy="432353"/>
          </a:xfrm>
          <a:prstGeom prst="rect">
            <a:avLst/>
          </a:prstGeom>
        </p:spPr>
      </p:pic>
      <p:pic>
        <p:nvPicPr>
          <p:cNvPr id="55" name="Picture 54" descr="7288396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761782" y="5494723"/>
            <a:ext cx="705962" cy="432353"/>
          </a:xfrm>
          <a:prstGeom prst="rect">
            <a:avLst/>
          </a:prstGeom>
        </p:spPr>
      </p:pic>
      <p:cxnSp>
        <p:nvCxnSpPr>
          <p:cNvPr id="63" name="Straight Arrow Connector 62"/>
          <p:cNvCxnSpPr/>
          <p:nvPr/>
        </p:nvCxnSpPr>
        <p:spPr>
          <a:xfrm flipH="1">
            <a:off x="1322633" y="3732015"/>
            <a:ext cx="1048814" cy="1709146"/>
          </a:xfrm>
          <a:prstGeom prst="straightConnector1">
            <a:avLst/>
          </a:prstGeom>
          <a:ln w="57150" cmpd="sng">
            <a:solidFill>
              <a:schemeClr val="tx1"/>
            </a:solidFill>
            <a:headEnd type="none"/>
            <a:tailEnd type="none"/>
          </a:ln>
        </p:spPr>
        <p:style>
          <a:lnRef idx="2">
            <a:schemeClr val="accent3">
              <a:shade val="50000"/>
            </a:schemeClr>
          </a:lnRef>
          <a:fillRef idx="1">
            <a:schemeClr val="accent3"/>
          </a:fillRef>
          <a:effectRef idx="0">
            <a:schemeClr val="accent3"/>
          </a:effectRef>
          <a:fontRef idx="minor">
            <a:schemeClr val="lt1"/>
          </a:fontRef>
        </p:style>
      </p:cxnSp>
      <p:cxnSp>
        <p:nvCxnSpPr>
          <p:cNvPr id="64" name="Straight Arrow Connector 63"/>
          <p:cNvCxnSpPr/>
          <p:nvPr/>
        </p:nvCxnSpPr>
        <p:spPr>
          <a:xfrm flipH="1">
            <a:off x="2304447" y="3732015"/>
            <a:ext cx="67000" cy="1709146"/>
          </a:xfrm>
          <a:prstGeom prst="straightConnector1">
            <a:avLst/>
          </a:prstGeom>
          <a:ln w="57150" cmpd="sng">
            <a:solidFill>
              <a:schemeClr val="tx1"/>
            </a:solidFill>
            <a:headEnd type="none"/>
            <a:tailEnd type="none"/>
          </a:ln>
        </p:spPr>
        <p:style>
          <a:lnRef idx="2">
            <a:schemeClr val="accent3">
              <a:shade val="50000"/>
            </a:schemeClr>
          </a:lnRef>
          <a:fillRef idx="1">
            <a:schemeClr val="accent3"/>
          </a:fillRef>
          <a:effectRef idx="0">
            <a:schemeClr val="accent3"/>
          </a:effectRef>
          <a:fontRef idx="minor">
            <a:schemeClr val="lt1"/>
          </a:fontRef>
        </p:style>
      </p:cxnSp>
      <p:cxnSp>
        <p:nvCxnSpPr>
          <p:cNvPr id="65" name="Straight Arrow Connector 64"/>
          <p:cNvCxnSpPr/>
          <p:nvPr/>
        </p:nvCxnSpPr>
        <p:spPr>
          <a:xfrm>
            <a:off x="2371447" y="3732015"/>
            <a:ext cx="715781" cy="1709146"/>
          </a:xfrm>
          <a:prstGeom prst="straightConnector1">
            <a:avLst/>
          </a:prstGeom>
          <a:ln w="57150" cmpd="sng">
            <a:solidFill>
              <a:schemeClr val="tx1"/>
            </a:solidFill>
            <a:headEnd type="none"/>
            <a:tailEnd type="none"/>
          </a:ln>
        </p:spPr>
        <p:style>
          <a:lnRef idx="2">
            <a:schemeClr val="accent3">
              <a:shade val="50000"/>
            </a:schemeClr>
          </a:lnRef>
          <a:fillRef idx="1">
            <a:schemeClr val="accent3"/>
          </a:fillRef>
          <a:effectRef idx="0">
            <a:schemeClr val="accent3"/>
          </a:effectRef>
          <a:fontRef idx="minor">
            <a:schemeClr val="lt1"/>
          </a:fontRef>
        </p:style>
      </p:cxnSp>
      <p:cxnSp>
        <p:nvCxnSpPr>
          <p:cNvPr id="27" name="Straight Connector 26"/>
          <p:cNvCxnSpPr/>
          <p:nvPr/>
        </p:nvCxnSpPr>
        <p:spPr>
          <a:xfrm flipH="1" flipV="1">
            <a:off x="1578954" y="2386551"/>
            <a:ext cx="486754" cy="912870"/>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2685144" y="3162016"/>
            <a:ext cx="1884278" cy="393984"/>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1685232" y="1778001"/>
            <a:ext cx="1907055" cy="170542"/>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4318001" y="1778001"/>
            <a:ext cx="1615763" cy="276820"/>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flipH="1">
            <a:off x="2578866" y="2034580"/>
            <a:ext cx="1119699" cy="1264841"/>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flipV="1">
            <a:off x="5188858" y="2386551"/>
            <a:ext cx="638628" cy="391886"/>
          </a:xfrm>
          <a:prstGeom prst="line">
            <a:avLst/>
          </a:prstGeom>
          <a:ln w="76200" cmpd="sng"/>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526143" y="5935691"/>
            <a:ext cx="3320142" cy="461665"/>
          </a:xfrm>
          <a:prstGeom prst="rect">
            <a:avLst/>
          </a:prstGeom>
          <a:noFill/>
        </p:spPr>
        <p:txBody>
          <a:bodyPr wrap="square" rtlCol="0">
            <a:spAutoFit/>
          </a:bodyPr>
          <a:lstStyle/>
          <a:p>
            <a:pPr algn="ctr"/>
            <a:r>
              <a:rPr lang="en-US" sz="2400" dirty="0" smtClean="0"/>
              <a:t>Downstream end-users</a:t>
            </a:r>
            <a:endParaRPr lang="en-US" sz="2400" dirty="0"/>
          </a:p>
        </p:txBody>
      </p:sp>
      <p:sp>
        <p:nvSpPr>
          <p:cNvPr id="98" name="Slide Number Placeholder 4"/>
          <p:cNvSpPr txBox="1">
            <a:spLocks/>
          </p:cNvSpPr>
          <p:nvPr/>
        </p:nvSpPr>
        <p:spPr>
          <a:xfrm>
            <a:off x="6535057"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7BC674E-6A69-EE4A-9BF8-1BDE8F8FF17D}" type="slidenum">
              <a:rPr lang="en-US" smtClean="0"/>
              <a:pPr/>
              <a:t>10</a:t>
            </a:fld>
            <a:endParaRPr lang="en-US"/>
          </a:p>
        </p:txBody>
      </p:sp>
      <p:sp>
        <p:nvSpPr>
          <p:cNvPr id="99" name="TextBox 98"/>
          <p:cNvSpPr txBox="1"/>
          <p:nvPr/>
        </p:nvSpPr>
        <p:spPr>
          <a:xfrm>
            <a:off x="7060331" y="1612478"/>
            <a:ext cx="1535754" cy="830997"/>
          </a:xfrm>
          <a:prstGeom prst="rect">
            <a:avLst/>
          </a:prstGeom>
          <a:noFill/>
        </p:spPr>
        <p:txBody>
          <a:bodyPr wrap="square" rtlCol="0">
            <a:spAutoFit/>
          </a:bodyPr>
          <a:lstStyle/>
          <a:p>
            <a:pPr algn="ctr"/>
            <a:r>
              <a:rPr lang="en-US" sz="2400" dirty="0" smtClean="0">
                <a:solidFill>
                  <a:schemeClr val="accent3">
                    <a:lumMod val="60000"/>
                    <a:lumOff val="40000"/>
                  </a:schemeClr>
                </a:solidFill>
              </a:rPr>
              <a:t>Origin servers</a:t>
            </a:r>
            <a:endParaRPr lang="en-US" sz="2400" dirty="0">
              <a:solidFill>
                <a:schemeClr val="accent3">
                  <a:lumMod val="60000"/>
                  <a:lumOff val="40000"/>
                </a:schemeClr>
              </a:solidFill>
            </a:endParaRPr>
          </a:p>
        </p:txBody>
      </p:sp>
      <p:cxnSp>
        <p:nvCxnSpPr>
          <p:cNvPr id="108" name="Straight Connector 107"/>
          <p:cNvCxnSpPr/>
          <p:nvPr/>
        </p:nvCxnSpPr>
        <p:spPr>
          <a:xfrm>
            <a:off x="6553200" y="2311400"/>
            <a:ext cx="988022" cy="298593"/>
          </a:xfrm>
          <a:prstGeom prst="line">
            <a:avLst/>
          </a:prstGeom>
          <a:ln w="76200" cmpd="sng">
            <a:solidFill>
              <a:schemeClr val="accent3"/>
            </a:solidFill>
            <a:prstDash val="dash"/>
          </a:ln>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5"/>
          <a:stretch>
            <a:fillRect/>
          </a:stretch>
        </p:blipFill>
        <p:spPr>
          <a:xfrm>
            <a:off x="967472" y="1878246"/>
            <a:ext cx="940556" cy="625469"/>
          </a:xfrm>
          <a:prstGeom prst="rect">
            <a:avLst/>
          </a:prstGeom>
        </p:spPr>
      </p:pic>
      <p:pic>
        <p:nvPicPr>
          <p:cNvPr id="66" name="Picture 65"/>
          <p:cNvPicPr>
            <a:picLocks noChangeAspect="1"/>
          </p:cNvPicPr>
          <p:nvPr/>
        </p:nvPicPr>
        <p:blipFill>
          <a:blip r:embed="rId5"/>
          <a:stretch>
            <a:fillRect/>
          </a:stretch>
        </p:blipFill>
        <p:spPr>
          <a:xfrm>
            <a:off x="1880105" y="3239887"/>
            <a:ext cx="940556" cy="625469"/>
          </a:xfrm>
          <a:prstGeom prst="rect">
            <a:avLst/>
          </a:prstGeom>
        </p:spPr>
      </p:pic>
      <p:pic>
        <p:nvPicPr>
          <p:cNvPr id="70" name="Picture 69"/>
          <p:cNvPicPr>
            <a:picLocks noChangeAspect="1"/>
          </p:cNvPicPr>
          <p:nvPr/>
        </p:nvPicPr>
        <p:blipFill>
          <a:blip r:embed="rId5"/>
          <a:stretch>
            <a:fillRect/>
          </a:stretch>
        </p:blipFill>
        <p:spPr>
          <a:xfrm>
            <a:off x="3496973" y="1597537"/>
            <a:ext cx="940556" cy="625469"/>
          </a:xfrm>
          <a:prstGeom prst="rect">
            <a:avLst/>
          </a:prstGeom>
        </p:spPr>
      </p:pic>
      <p:pic>
        <p:nvPicPr>
          <p:cNvPr id="72" name="Picture 71"/>
          <p:cNvPicPr>
            <a:picLocks noChangeAspect="1"/>
          </p:cNvPicPr>
          <p:nvPr/>
        </p:nvPicPr>
        <p:blipFill>
          <a:blip r:embed="rId5">
            <a:duotone>
              <a:schemeClr val="accent3">
                <a:shade val="45000"/>
                <a:satMod val="135000"/>
              </a:schemeClr>
              <a:prstClr val="white"/>
            </a:duotone>
          </a:blip>
          <a:stretch>
            <a:fillRect/>
          </a:stretch>
        </p:blipFill>
        <p:spPr>
          <a:xfrm>
            <a:off x="5684147" y="2017942"/>
            <a:ext cx="940556" cy="625469"/>
          </a:xfrm>
          <a:prstGeom prst="rect">
            <a:avLst/>
          </a:prstGeom>
        </p:spPr>
      </p:pic>
      <p:pic>
        <p:nvPicPr>
          <p:cNvPr id="74" name="Picture 73"/>
          <p:cNvPicPr>
            <a:picLocks noChangeAspect="1"/>
          </p:cNvPicPr>
          <p:nvPr/>
        </p:nvPicPr>
        <p:blipFill>
          <a:blip r:embed="rId5">
            <a:duotone>
              <a:schemeClr val="accent3">
                <a:shade val="45000"/>
                <a:satMod val="135000"/>
              </a:schemeClr>
              <a:prstClr val="white"/>
            </a:duotone>
          </a:blip>
          <a:stretch>
            <a:fillRect/>
          </a:stretch>
        </p:blipFill>
        <p:spPr>
          <a:xfrm>
            <a:off x="4392706" y="2729577"/>
            <a:ext cx="940556" cy="625469"/>
          </a:xfrm>
          <a:prstGeom prst="rect">
            <a:avLst/>
          </a:prstGeom>
        </p:spPr>
      </p:pic>
      <p:pic>
        <p:nvPicPr>
          <p:cNvPr id="42" name="Picture 41"/>
          <p:cNvPicPr>
            <a:picLocks noChangeAspect="1"/>
          </p:cNvPicPr>
          <p:nvPr/>
        </p:nvPicPr>
        <p:blipFill>
          <a:blip r:embed="rId6"/>
          <a:stretch>
            <a:fillRect/>
          </a:stretch>
        </p:blipFill>
        <p:spPr>
          <a:xfrm>
            <a:off x="1141439" y="1669417"/>
            <a:ext cx="562240" cy="562240"/>
          </a:xfrm>
          <a:prstGeom prst="rect">
            <a:avLst/>
          </a:prstGeom>
        </p:spPr>
      </p:pic>
      <p:pic>
        <p:nvPicPr>
          <p:cNvPr id="44" name="Picture 43"/>
          <p:cNvPicPr>
            <a:picLocks noChangeAspect="1"/>
          </p:cNvPicPr>
          <p:nvPr/>
        </p:nvPicPr>
        <p:blipFill>
          <a:blip r:embed="rId6"/>
          <a:stretch>
            <a:fillRect/>
          </a:stretch>
        </p:blipFill>
        <p:spPr>
          <a:xfrm>
            <a:off x="2122904" y="3018301"/>
            <a:ext cx="562240" cy="562240"/>
          </a:xfrm>
          <a:prstGeom prst="rect">
            <a:avLst/>
          </a:prstGeom>
        </p:spPr>
      </p:pic>
      <p:pic>
        <p:nvPicPr>
          <p:cNvPr id="45" name="Picture 44"/>
          <p:cNvPicPr>
            <a:picLocks noChangeAspect="1"/>
          </p:cNvPicPr>
          <p:nvPr/>
        </p:nvPicPr>
        <p:blipFill>
          <a:blip r:embed="rId6"/>
          <a:stretch>
            <a:fillRect/>
          </a:stretch>
        </p:blipFill>
        <p:spPr>
          <a:xfrm>
            <a:off x="3698565" y="1417638"/>
            <a:ext cx="562240" cy="562240"/>
          </a:xfrm>
          <a:prstGeom prst="rect">
            <a:avLst/>
          </a:prstGeom>
        </p:spPr>
      </p:pic>
      <p:pic>
        <p:nvPicPr>
          <p:cNvPr id="46" name="Picture 45"/>
          <p:cNvPicPr>
            <a:picLocks noChangeAspect="1"/>
          </p:cNvPicPr>
          <p:nvPr/>
        </p:nvPicPr>
        <p:blipFill>
          <a:blip r:embed="rId6"/>
          <a:stretch>
            <a:fillRect/>
          </a:stretch>
        </p:blipFill>
        <p:spPr>
          <a:xfrm>
            <a:off x="5921861" y="1778001"/>
            <a:ext cx="562240" cy="562240"/>
          </a:xfrm>
          <a:prstGeom prst="rect">
            <a:avLst/>
          </a:prstGeom>
        </p:spPr>
      </p:pic>
      <p:pic>
        <p:nvPicPr>
          <p:cNvPr id="50" name="Picture 49"/>
          <p:cNvPicPr>
            <a:picLocks noChangeAspect="1"/>
          </p:cNvPicPr>
          <p:nvPr/>
        </p:nvPicPr>
        <p:blipFill>
          <a:blip r:embed="rId6"/>
          <a:stretch>
            <a:fillRect/>
          </a:stretch>
        </p:blipFill>
        <p:spPr>
          <a:xfrm>
            <a:off x="4551684" y="2596547"/>
            <a:ext cx="562240" cy="562240"/>
          </a:xfrm>
          <a:prstGeom prst="rect">
            <a:avLst/>
          </a:prstGeom>
        </p:spPr>
      </p:pic>
      <p:pic>
        <p:nvPicPr>
          <p:cNvPr id="51" name="Picture 50"/>
          <p:cNvPicPr>
            <a:picLocks noChangeAspect="1"/>
          </p:cNvPicPr>
          <p:nvPr/>
        </p:nvPicPr>
        <p:blipFill>
          <a:blip r:embed="rId6">
            <a:duotone>
              <a:schemeClr val="accent3">
                <a:shade val="45000"/>
                <a:satMod val="135000"/>
              </a:schemeClr>
              <a:prstClr val="white"/>
            </a:duotone>
          </a:blip>
          <a:stretch>
            <a:fillRect/>
          </a:stretch>
        </p:blipFill>
        <p:spPr>
          <a:xfrm>
            <a:off x="7424455" y="2362291"/>
            <a:ext cx="796496" cy="796496"/>
          </a:xfrm>
          <a:prstGeom prst="rect">
            <a:avLst/>
          </a:prstGeom>
        </p:spPr>
      </p:pic>
      <p:cxnSp>
        <p:nvCxnSpPr>
          <p:cNvPr id="52" name="Straight Connector 51"/>
          <p:cNvCxnSpPr/>
          <p:nvPr/>
        </p:nvCxnSpPr>
        <p:spPr>
          <a:xfrm flipV="1">
            <a:off x="5214959" y="2883647"/>
            <a:ext cx="2326263" cy="235350"/>
          </a:xfrm>
          <a:prstGeom prst="line">
            <a:avLst/>
          </a:prstGeom>
          <a:ln w="76200" cmpd="sng">
            <a:solidFill>
              <a:schemeClr val="accent3"/>
            </a:solidFill>
            <a:prstDash val="dash"/>
          </a:ln>
        </p:spPr>
        <p:style>
          <a:lnRef idx="2">
            <a:schemeClr val="accent1"/>
          </a:lnRef>
          <a:fillRef idx="0">
            <a:schemeClr val="accent1"/>
          </a:fillRef>
          <a:effectRef idx="1">
            <a:schemeClr val="accent1"/>
          </a:effectRef>
          <a:fontRef idx="minor">
            <a:schemeClr val="tx1"/>
          </a:fontRef>
        </p:style>
      </p:cxnSp>
      <p:sp>
        <p:nvSpPr>
          <p:cNvPr id="17" name="Freeform 16"/>
          <p:cNvSpPr/>
          <p:nvPr/>
        </p:nvSpPr>
        <p:spPr>
          <a:xfrm>
            <a:off x="806826" y="2151529"/>
            <a:ext cx="1331493" cy="3451412"/>
          </a:xfrm>
          <a:custGeom>
            <a:avLst/>
            <a:gdLst>
              <a:gd name="connsiteX0" fmla="*/ 0 w 1331493"/>
              <a:gd name="connsiteY0" fmla="*/ 3451412 h 3451412"/>
              <a:gd name="connsiteX1" fmla="*/ 1314823 w 1331493"/>
              <a:gd name="connsiteY1" fmla="*/ 1404471 h 3451412"/>
              <a:gd name="connsiteX2" fmla="*/ 776941 w 1331493"/>
              <a:gd name="connsiteY2" fmla="*/ 0 h 3451412"/>
            </a:gdLst>
            <a:ahLst/>
            <a:cxnLst>
              <a:cxn ang="0">
                <a:pos x="connsiteX0" y="connsiteY0"/>
              </a:cxn>
              <a:cxn ang="0">
                <a:pos x="connsiteX1" y="connsiteY1"/>
              </a:cxn>
              <a:cxn ang="0">
                <a:pos x="connsiteX2" y="connsiteY2"/>
              </a:cxn>
            </a:cxnLst>
            <a:rect l="l" t="t" r="r" b="b"/>
            <a:pathLst>
              <a:path w="1331493" h="3451412">
                <a:moveTo>
                  <a:pt x="0" y="3451412"/>
                </a:moveTo>
                <a:cubicBezTo>
                  <a:pt x="592666" y="2715559"/>
                  <a:pt x="1185333" y="1979706"/>
                  <a:pt x="1314823" y="1404471"/>
                </a:cubicBezTo>
                <a:cubicBezTo>
                  <a:pt x="1444313" y="829236"/>
                  <a:pt x="776941" y="0"/>
                  <a:pt x="776941" y="0"/>
                </a:cubicBezTo>
              </a:path>
            </a:pathLst>
          </a:custGeom>
          <a:ln w="57150" cmpd="sng"/>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pic>
        <p:nvPicPr>
          <p:cNvPr id="48" name="Picture 47"/>
          <p:cNvPicPr>
            <a:picLocks noChangeAspect="1"/>
          </p:cNvPicPr>
          <p:nvPr/>
        </p:nvPicPr>
        <p:blipFill>
          <a:blip r:embed="rId7">
            <a:duotone>
              <a:prstClr val="black"/>
              <a:schemeClr val="accent3">
                <a:tint val="45000"/>
                <a:satMod val="400000"/>
              </a:schemeClr>
            </a:duotone>
          </a:blip>
          <a:stretch>
            <a:fillRect/>
          </a:stretch>
        </p:blipFill>
        <p:spPr>
          <a:xfrm>
            <a:off x="1395136" y="1811763"/>
            <a:ext cx="580192" cy="580192"/>
          </a:xfrm>
          <a:prstGeom prst="rect">
            <a:avLst/>
          </a:prstGeom>
        </p:spPr>
      </p:pic>
      <p:sp>
        <p:nvSpPr>
          <p:cNvPr id="39" name="TextBox 38"/>
          <p:cNvSpPr txBox="1"/>
          <p:nvPr/>
        </p:nvSpPr>
        <p:spPr>
          <a:xfrm>
            <a:off x="5827486" y="3486241"/>
            <a:ext cx="1941926" cy="461665"/>
          </a:xfrm>
          <a:prstGeom prst="rect">
            <a:avLst/>
          </a:prstGeom>
          <a:noFill/>
        </p:spPr>
        <p:txBody>
          <a:bodyPr wrap="square" rtlCol="0">
            <a:spAutoFit/>
          </a:bodyPr>
          <a:lstStyle/>
          <a:p>
            <a:pPr algn="ctr"/>
            <a:r>
              <a:rPr lang="en-US" sz="2400" u="sng" dirty="0" smtClean="0"/>
              <a:t>NCDN POP</a:t>
            </a:r>
            <a:endParaRPr lang="en-US" sz="2400" u="sng" dirty="0"/>
          </a:p>
        </p:txBody>
      </p:sp>
      <p:sp>
        <p:nvSpPr>
          <p:cNvPr id="40" name="TextBox 39"/>
          <p:cNvSpPr txBox="1"/>
          <p:nvPr/>
        </p:nvSpPr>
        <p:spPr>
          <a:xfrm>
            <a:off x="5927411" y="4811232"/>
            <a:ext cx="2393203" cy="461665"/>
          </a:xfrm>
          <a:prstGeom prst="rect">
            <a:avLst/>
          </a:prstGeom>
          <a:noFill/>
        </p:spPr>
        <p:txBody>
          <a:bodyPr wrap="square" rtlCol="0">
            <a:spAutoFit/>
          </a:bodyPr>
          <a:lstStyle/>
          <a:p>
            <a:r>
              <a:rPr lang="en-US" sz="2400" dirty="0" smtClean="0"/>
              <a:t>Content servers</a:t>
            </a:r>
          </a:p>
        </p:txBody>
      </p:sp>
      <p:pic>
        <p:nvPicPr>
          <p:cNvPr id="41" name="Picture 40"/>
          <p:cNvPicPr>
            <a:picLocks noChangeAspect="1"/>
          </p:cNvPicPr>
          <p:nvPr/>
        </p:nvPicPr>
        <p:blipFill>
          <a:blip r:embed="rId5"/>
          <a:stretch>
            <a:fillRect/>
          </a:stretch>
        </p:blipFill>
        <p:spPr>
          <a:xfrm>
            <a:off x="4965475" y="4056238"/>
            <a:ext cx="940556" cy="625469"/>
          </a:xfrm>
          <a:prstGeom prst="rect">
            <a:avLst/>
          </a:prstGeom>
        </p:spPr>
      </p:pic>
      <p:pic>
        <p:nvPicPr>
          <p:cNvPr id="43" name="Picture 42"/>
          <p:cNvPicPr>
            <a:picLocks noChangeAspect="1"/>
          </p:cNvPicPr>
          <p:nvPr/>
        </p:nvPicPr>
        <p:blipFill>
          <a:blip r:embed="rId5">
            <a:duotone>
              <a:schemeClr val="accent3">
                <a:shade val="45000"/>
                <a:satMod val="135000"/>
              </a:schemeClr>
              <a:prstClr val="white"/>
            </a:duotone>
          </a:blip>
          <a:stretch>
            <a:fillRect/>
          </a:stretch>
        </p:blipFill>
        <p:spPr>
          <a:xfrm>
            <a:off x="4965475" y="5580835"/>
            <a:ext cx="940556" cy="625469"/>
          </a:xfrm>
          <a:prstGeom prst="rect">
            <a:avLst/>
          </a:prstGeom>
        </p:spPr>
      </p:pic>
      <p:sp>
        <p:nvSpPr>
          <p:cNvPr id="53" name="Rectangle 52"/>
          <p:cNvSpPr/>
          <p:nvPr/>
        </p:nvSpPr>
        <p:spPr>
          <a:xfrm>
            <a:off x="5927411" y="5506040"/>
            <a:ext cx="2592927" cy="830997"/>
          </a:xfrm>
          <a:prstGeom prst="rect">
            <a:avLst/>
          </a:prstGeom>
        </p:spPr>
        <p:txBody>
          <a:bodyPr wrap="none">
            <a:spAutoFit/>
          </a:bodyPr>
          <a:lstStyle/>
          <a:p>
            <a:r>
              <a:rPr lang="en-US" sz="2400" dirty="0"/>
              <a:t>Backbone </a:t>
            </a:r>
            <a:r>
              <a:rPr lang="en-US" sz="2400" dirty="0" smtClean="0"/>
              <a:t>router at</a:t>
            </a:r>
            <a:endParaRPr lang="en-US" sz="2400" dirty="0"/>
          </a:p>
          <a:p>
            <a:r>
              <a:rPr lang="en-US" sz="2400" dirty="0" smtClean="0"/>
              <a:t>exit nodes</a:t>
            </a:r>
            <a:endParaRPr lang="en-US" sz="2400" dirty="0"/>
          </a:p>
        </p:txBody>
      </p:sp>
      <p:pic>
        <p:nvPicPr>
          <p:cNvPr id="56" name="Picture 55"/>
          <p:cNvPicPr>
            <a:picLocks noChangeAspect="1"/>
          </p:cNvPicPr>
          <p:nvPr/>
        </p:nvPicPr>
        <p:blipFill>
          <a:blip r:embed="rId6"/>
          <a:stretch>
            <a:fillRect/>
          </a:stretch>
        </p:blipFill>
        <p:spPr>
          <a:xfrm>
            <a:off x="5145639" y="4791864"/>
            <a:ext cx="598272" cy="598272"/>
          </a:xfrm>
          <a:prstGeom prst="rect">
            <a:avLst/>
          </a:prstGeom>
        </p:spPr>
      </p:pic>
      <p:sp>
        <p:nvSpPr>
          <p:cNvPr id="57" name="Rectangle 56"/>
          <p:cNvSpPr/>
          <p:nvPr/>
        </p:nvSpPr>
        <p:spPr>
          <a:xfrm>
            <a:off x="5927411" y="4130216"/>
            <a:ext cx="2272828" cy="461665"/>
          </a:xfrm>
          <a:prstGeom prst="rect">
            <a:avLst/>
          </a:prstGeom>
        </p:spPr>
        <p:txBody>
          <a:bodyPr wrap="none">
            <a:spAutoFit/>
          </a:bodyPr>
          <a:lstStyle/>
          <a:p>
            <a:r>
              <a:rPr lang="en-US" sz="2400" dirty="0"/>
              <a:t>Backbone </a:t>
            </a:r>
            <a:r>
              <a:rPr lang="en-US" sz="2400" dirty="0" smtClean="0"/>
              <a:t>router</a:t>
            </a:r>
            <a:endParaRPr lang="en-US" sz="2400" dirty="0"/>
          </a:p>
        </p:txBody>
      </p:sp>
    </p:spTree>
    <p:custDataLst>
      <p:tags r:id="rId1"/>
    </p:custDataLst>
    <p:extLst>
      <p:ext uri="{BB962C8B-B14F-4D97-AF65-F5344CB8AC3E}">
        <p14:creationId xmlns:p14="http://schemas.microsoft.com/office/powerpoint/2010/main" val="2974634309"/>
      </p:ext>
    </p:extLst>
  </p:cSld>
  <p:clrMapOvr>
    <a:masterClrMapping/>
  </p:clrMapOvr>
  <mc:AlternateContent xmlns:mc="http://schemas.openxmlformats.org/markup-compatibility/2006" xmlns:p14="http://schemas.microsoft.com/office/powerpoint/2010/main">
    <mc:Choice Requires="p14">
      <p:transition p14:dur="100" advTm="11972">
        <p:cut/>
      </p:transition>
    </mc:Choice>
    <mc:Fallback xmlns="">
      <p:transition xmlns:p14="http://schemas.microsoft.com/office/powerpoint/2010/main" advTm="11972">
        <p:cu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childTnLst>
                                </p:cTn>
                              </p:par>
                              <p:par>
                                <p:cTn id="12" presetID="0" presetClass="path" presetSubtype="0" accel="50000" decel="50000" fill="hold" nodeType="withEffect">
                                  <p:stCondLst>
                                    <p:cond delay="0"/>
                                  </p:stCondLst>
                                  <p:childTnLst>
                                    <p:animMotion origin="layout" path="M 6.38889E-6 -7.40741E-7 C 0.03646 0.05023 0.07292 0.1007 0.05712 0.18519 C 0.04132 0.26968 -0.02673 0.38866 -0.09479 0.50764 " pathEditMode="relative" ptsTypes="aaA">
                                      <p:cBhvr>
                                        <p:cTn id="13" dur="2000" fill="hold"/>
                                        <p:tgtEl>
                                          <p:spTgt spid="4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NCDN Model</a:t>
            </a:r>
            <a:endParaRPr lang="en-US" dirty="0"/>
          </a:p>
        </p:txBody>
      </p:sp>
      <p:pic>
        <p:nvPicPr>
          <p:cNvPr id="47" name="Picture 46" descr="7288396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830182" y="5494723"/>
            <a:ext cx="705962" cy="432353"/>
          </a:xfrm>
          <a:prstGeom prst="rect">
            <a:avLst/>
          </a:prstGeom>
        </p:spPr>
      </p:pic>
      <p:pic>
        <p:nvPicPr>
          <p:cNvPr id="49" name="Picture 48" descr="7288396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825226" y="5494723"/>
            <a:ext cx="705962" cy="432353"/>
          </a:xfrm>
          <a:prstGeom prst="rect">
            <a:avLst/>
          </a:prstGeom>
        </p:spPr>
      </p:pic>
      <p:pic>
        <p:nvPicPr>
          <p:cNvPr id="55" name="Picture 54" descr="7288396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761782" y="5494723"/>
            <a:ext cx="705962" cy="432353"/>
          </a:xfrm>
          <a:prstGeom prst="rect">
            <a:avLst/>
          </a:prstGeom>
        </p:spPr>
      </p:pic>
      <p:cxnSp>
        <p:nvCxnSpPr>
          <p:cNvPr id="63" name="Straight Arrow Connector 62"/>
          <p:cNvCxnSpPr/>
          <p:nvPr/>
        </p:nvCxnSpPr>
        <p:spPr>
          <a:xfrm flipH="1">
            <a:off x="1322633" y="3732015"/>
            <a:ext cx="1048814" cy="1709146"/>
          </a:xfrm>
          <a:prstGeom prst="straightConnector1">
            <a:avLst/>
          </a:prstGeom>
          <a:ln w="57150" cmpd="sng">
            <a:solidFill>
              <a:schemeClr val="tx1"/>
            </a:solidFill>
            <a:headEnd type="none"/>
            <a:tailEnd type="none"/>
          </a:ln>
        </p:spPr>
        <p:style>
          <a:lnRef idx="2">
            <a:schemeClr val="accent3">
              <a:shade val="50000"/>
            </a:schemeClr>
          </a:lnRef>
          <a:fillRef idx="1">
            <a:schemeClr val="accent3"/>
          </a:fillRef>
          <a:effectRef idx="0">
            <a:schemeClr val="accent3"/>
          </a:effectRef>
          <a:fontRef idx="minor">
            <a:schemeClr val="lt1"/>
          </a:fontRef>
        </p:style>
      </p:cxnSp>
      <p:cxnSp>
        <p:nvCxnSpPr>
          <p:cNvPr id="64" name="Straight Arrow Connector 63"/>
          <p:cNvCxnSpPr/>
          <p:nvPr/>
        </p:nvCxnSpPr>
        <p:spPr>
          <a:xfrm flipH="1">
            <a:off x="2304447" y="3732015"/>
            <a:ext cx="67000" cy="1709146"/>
          </a:xfrm>
          <a:prstGeom prst="straightConnector1">
            <a:avLst/>
          </a:prstGeom>
          <a:ln w="57150" cmpd="sng">
            <a:solidFill>
              <a:schemeClr val="tx1"/>
            </a:solidFill>
            <a:headEnd type="none"/>
            <a:tailEnd type="none"/>
          </a:ln>
        </p:spPr>
        <p:style>
          <a:lnRef idx="2">
            <a:schemeClr val="accent3">
              <a:shade val="50000"/>
            </a:schemeClr>
          </a:lnRef>
          <a:fillRef idx="1">
            <a:schemeClr val="accent3"/>
          </a:fillRef>
          <a:effectRef idx="0">
            <a:schemeClr val="accent3"/>
          </a:effectRef>
          <a:fontRef idx="minor">
            <a:schemeClr val="lt1"/>
          </a:fontRef>
        </p:style>
      </p:cxnSp>
      <p:cxnSp>
        <p:nvCxnSpPr>
          <p:cNvPr id="65" name="Straight Arrow Connector 64"/>
          <p:cNvCxnSpPr/>
          <p:nvPr/>
        </p:nvCxnSpPr>
        <p:spPr>
          <a:xfrm>
            <a:off x="2371447" y="3732015"/>
            <a:ext cx="715781" cy="1709146"/>
          </a:xfrm>
          <a:prstGeom prst="straightConnector1">
            <a:avLst/>
          </a:prstGeom>
          <a:ln w="57150" cmpd="sng">
            <a:solidFill>
              <a:schemeClr val="tx1"/>
            </a:solidFill>
            <a:headEnd type="none"/>
            <a:tailEnd type="none"/>
          </a:ln>
        </p:spPr>
        <p:style>
          <a:lnRef idx="2">
            <a:schemeClr val="accent3">
              <a:shade val="50000"/>
            </a:schemeClr>
          </a:lnRef>
          <a:fillRef idx="1">
            <a:schemeClr val="accent3"/>
          </a:fillRef>
          <a:effectRef idx="0">
            <a:schemeClr val="accent3"/>
          </a:effectRef>
          <a:fontRef idx="minor">
            <a:schemeClr val="lt1"/>
          </a:fontRef>
        </p:style>
      </p:cxnSp>
      <p:cxnSp>
        <p:nvCxnSpPr>
          <p:cNvPr id="27" name="Straight Connector 26"/>
          <p:cNvCxnSpPr/>
          <p:nvPr/>
        </p:nvCxnSpPr>
        <p:spPr>
          <a:xfrm flipH="1" flipV="1">
            <a:off x="1578954" y="2386551"/>
            <a:ext cx="486754" cy="912870"/>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2685144" y="3162016"/>
            <a:ext cx="1884278" cy="393984"/>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1685232" y="1778001"/>
            <a:ext cx="1907055" cy="170542"/>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4318001" y="1778001"/>
            <a:ext cx="1615763" cy="276820"/>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flipH="1">
            <a:off x="2578866" y="2034580"/>
            <a:ext cx="1119699" cy="1264841"/>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flipV="1">
            <a:off x="5188858" y="2386551"/>
            <a:ext cx="638628" cy="391886"/>
          </a:xfrm>
          <a:prstGeom prst="line">
            <a:avLst/>
          </a:prstGeom>
          <a:ln w="76200" cmpd="sng"/>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526143" y="5935691"/>
            <a:ext cx="3320142" cy="461665"/>
          </a:xfrm>
          <a:prstGeom prst="rect">
            <a:avLst/>
          </a:prstGeom>
          <a:noFill/>
        </p:spPr>
        <p:txBody>
          <a:bodyPr wrap="square" rtlCol="0">
            <a:spAutoFit/>
          </a:bodyPr>
          <a:lstStyle/>
          <a:p>
            <a:pPr algn="ctr"/>
            <a:r>
              <a:rPr lang="en-US" sz="2400" dirty="0" smtClean="0"/>
              <a:t>Downstream end-users</a:t>
            </a:r>
            <a:endParaRPr lang="en-US" sz="2400" dirty="0"/>
          </a:p>
        </p:txBody>
      </p:sp>
      <p:sp>
        <p:nvSpPr>
          <p:cNvPr id="98" name="Slide Number Placeholder 4"/>
          <p:cNvSpPr txBox="1">
            <a:spLocks/>
          </p:cNvSpPr>
          <p:nvPr/>
        </p:nvSpPr>
        <p:spPr>
          <a:xfrm>
            <a:off x="6535057"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7BC674E-6A69-EE4A-9BF8-1BDE8F8FF17D}" type="slidenum">
              <a:rPr lang="en-US" smtClean="0"/>
              <a:pPr/>
              <a:t>11</a:t>
            </a:fld>
            <a:endParaRPr lang="en-US"/>
          </a:p>
        </p:txBody>
      </p:sp>
      <p:sp>
        <p:nvSpPr>
          <p:cNvPr id="99" name="TextBox 98"/>
          <p:cNvSpPr txBox="1"/>
          <p:nvPr/>
        </p:nvSpPr>
        <p:spPr>
          <a:xfrm>
            <a:off x="7060331" y="1612478"/>
            <a:ext cx="1535754" cy="830997"/>
          </a:xfrm>
          <a:prstGeom prst="rect">
            <a:avLst/>
          </a:prstGeom>
          <a:noFill/>
        </p:spPr>
        <p:txBody>
          <a:bodyPr wrap="square" rtlCol="0">
            <a:spAutoFit/>
          </a:bodyPr>
          <a:lstStyle/>
          <a:p>
            <a:pPr algn="ctr"/>
            <a:r>
              <a:rPr lang="en-US" sz="2400" dirty="0" smtClean="0">
                <a:solidFill>
                  <a:schemeClr val="accent3">
                    <a:lumMod val="60000"/>
                    <a:lumOff val="40000"/>
                  </a:schemeClr>
                </a:solidFill>
              </a:rPr>
              <a:t>Origin servers</a:t>
            </a:r>
            <a:endParaRPr lang="en-US" sz="2400" dirty="0">
              <a:solidFill>
                <a:schemeClr val="accent3">
                  <a:lumMod val="60000"/>
                  <a:lumOff val="40000"/>
                </a:schemeClr>
              </a:solidFill>
            </a:endParaRPr>
          </a:p>
        </p:txBody>
      </p:sp>
      <p:cxnSp>
        <p:nvCxnSpPr>
          <p:cNvPr id="108" name="Straight Connector 107"/>
          <p:cNvCxnSpPr/>
          <p:nvPr/>
        </p:nvCxnSpPr>
        <p:spPr>
          <a:xfrm>
            <a:off x="6553200" y="2311400"/>
            <a:ext cx="988022" cy="298593"/>
          </a:xfrm>
          <a:prstGeom prst="line">
            <a:avLst/>
          </a:prstGeom>
          <a:ln w="76200" cmpd="sng">
            <a:solidFill>
              <a:schemeClr val="accent3"/>
            </a:solidFill>
            <a:prstDash val="dash"/>
          </a:ln>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5"/>
          <a:stretch>
            <a:fillRect/>
          </a:stretch>
        </p:blipFill>
        <p:spPr>
          <a:xfrm>
            <a:off x="967472" y="1878246"/>
            <a:ext cx="940556" cy="625469"/>
          </a:xfrm>
          <a:prstGeom prst="rect">
            <a:avLst/>
          </a:prstGeom>
        </p:spPr>
      </p:pic>
      <p:pic>
        <p:nvPicPr>
          <p:cNvPr id="66" name="Picture 65"/>
          <p:cNvPicPr>
            <a:picLocks noChangeAspect="1"/>
          </p:cNvPicPr>
          <p:nvPr/>
        </p:nvPicPr>
        <p:blipFill>
          <a:blip r:embed="rId5"/>
          <a:stretch>
            <a:fillRect/>
          </a:stretch>
        </p:blipFill>
        <p:spPr>
          <a:xfrm>
            <a:off x="1880105" y="3239887"/>
            <a:ext cx="940556" cy="625469"/>
          </a:xfrm>
          <a:prstGeom prst="rect">
            <a:avLst/>
          </a:prstGeom>
        </p:spPr>
      </p:pic>
      <p:pic>
        <p:nvPicPr>
          <p:cNvPr id="70" name="Picture 69"/>
          <p:cNvPicPr>
            <a:picLocks noChangeAspect="1"/>
          </p:cNvPicPr>
          <p:nvPr/>
        </p:nvPicPr>
        <p:blipFill>
          <a:blip r:embed="rId5"/>
          <a:stretch>
            <a:fillRect/>
          </a:stretch>
        </p:blipFill>
        <p:spPr>
          <a:xfrm>
            <a:off x="3496973" y="1597537"/>
            <a:ext cx="940556" cy="625469"/>
          </a:xfrm>
          <a:prstGeom prst="rect">
            <a:avLst/>
          </a:prstGeom>
        </p:spPr>
      </p:pic>
      <p:pic>
        <p:nvPicPr>
          <p:cNvPr id="72" name="Picture 71"/>
          <p:cNvPicPr>
            <a:picLocks noChangeAspect="1"/>
          </p:cNvPicPr>
          <p:nvPr/>
        </p:nvPicPr>
        <p:blipFill>
          <a:blip r:embed="rId5">
            <a:duotone>
              <a:schemeClr val="accent3">
                <a:shade val="45000"/>
                <a:satMod val="135000"/>
              </a:schemeClr>
              <a:prstClr val="white"/>
            </a:duotone>
          </a:blip>
          <a:stretch>
            <a:fillRect/>
          </a:stretch>
        </p:blipFill>
        <p:spPr>
          <a:xfrm>
            <a:off x="5684147" y="2017942"/>
            <a:ext cx="940556" cy="625469"/>
          </a:xfrm>
          <a:prstGeom prst="rect">
            <a:avLst/>
          </a:prstGeom>
        </p:spPr>
      </p:pic>
      <p:pic>
        <p:nvPicPr>
          <p:cNvPr id="74" name="Picture 73"/>
          <p:cNvPicPr>
            <a:picLocks noChangeAspect="1"/>
          </p:cNvPicPr>
          <p:nvPr/>
        </p:nvPicPr>
        <p:blipFill>
          <a:blip r:embed="rId5">
            <a:duotone>
              <a:schemeClr val="accent3">
                <a:shade val="45000"/>
                <a:satMod val="135000"/>
              </a:schemeClr>
              <a:prstClr val="white"/>
            </a:duotone>
          </a:blip>
          <a:stretch>
            <a:fillRect/>
          </a:stretch>
        </p:blipFill>
        <p:spPr>
          <a:xfrm>
            <a:off x="4392706" y="2729577"/>
            <a:ext cx="940556" cy="625469"/>
          </a:xfrm>
          <a:prstGeom prst="rect">
            <a:avLst/>
          </a:prstGeom>
        </p:spPr>
      </p:pic>
      <p:pic>
        <p:nvPicPr>
          <p:cNvPr id="42" name="Picture 41"/>
          <p:cNvPicPr>
            <a:picLocks noChangeAspect="1"/>
          </p:cNvPicPr>
          <p:nvPr/>
        </p:nvPicPr>
        <p:blipFill>
          <a:blip r:embed="rId6"/>
          <a:stretch>
            <a:fillRect/>
          </a:stretch>
        </p:blipFill>
        <p:spPr>
          <a:xfrm>
            <a:off x="1141439" y="1669417"/>
            <a:ext cx="562240" cy="562240"/>
          </a:xfrm>
          <a:prstGeom prst="rect">
            <a:avLst/>
          </a:prstGeom>
        </p:spPr>
      </p:pic>
      <p:pic>
        <p:nvPicPr>
          <p:cNvPr id="44" name="Picture 43"/>
          <p:cNvPicPr>
            <a:picLocks noChangeAspect="1"/>
          </p:cNvPicPr>
          <p:nvPr/>
        </p:nvPicPr>
        <p:blipFill>
          <a:blip r:embed="rId6"/>
          <a:stretch>
            <a:fillRect/>
          </a:stretch>
        </p:blipFill>
        <p:spPr>
          <a:xfrm>
            <a:off x="2122904" y="3018301"/>
            <a:ext cx="562240" cy="562240"/>
          </a:xfrm>
          <a:prstGeom prst="rect">
            <a:avLst/>
          </a:prstGeom>
        </p:spPr>
      </p:pic>
      <p:pic>
        <p:nvPicPr>
          <p:cNvPr id="45" name="Picture 44"/>
          <p:cNvPicPr>
            <a:picLocks noChangeAspect="1"/>
          </p:cNvPicPr>
          <p:nvPr/>
        </p:nvPicPr>
        <p:blipFill>
          <a:blip r:embed="rId6"/>
          <a:stretch>
            <a:fillRect/>
          </a:stretch>
        </p:blipFill>
        <p:spPr>
          <a:xfrm>
            <a:off x="3698565" y="1417638"/>
            <a:ext cx="562240" cy="562240"/>
          </a:xfrm>
          <a:prstGeom prst="rect">
            <a:avLst/>
          </a:prstGeom>
        </p:spPr>
      </p:pic>
      <p:pic>
        <p:nvPicPr>
          <p:cNvPr id="46" name="Picture 45"/>
          <p:cNvPicPr>
            <a:picLocks noChangeAspect="1"/>
          </p:cNvPicPr>
          <p:nvPr/>
        </p:nvPicPr>
        <p:blipFill>
          <a:blip r:embed="rId6"/>
          <a:stretch>
            <a:fillRect/>
          </a:stretch>
        </p:blipFill>
        <p:spPr>
          <a:xfrm>
            <a:off x="5921861" y="1778001"/>
            <a:ext cx="562240" cy="562240"/>
          </a:xfrm>
          <a:prstGeom prst="rect">
            <a:avLst/>
          </a:prstGeom>
        </p:spPr>
      </p:pic>
      <p:pic>
        <p:nvPicPr>
          <p:cNvPr id="50" name="Picture 49"/>
          <p:cNvPicPr>
            <a:picLocks noChangeAspect="1"/>
          </p:cNvPicPr>
          <p:nvPr/>
        </p:nvPicPr>
        <p:blipFill>
          <a:blip r:embed="rId6"/>
          <a:stretch>
            <a:fillRect/>
          </a:stretch>
        </p:blipFill>
        <p:spPr>
          <a:xfrm>
            <a:off x="4566625" y="2596547"/>
            <a:ext cx="562240" cy="562240"/>
          </a:xfrm>
          <a:prstGeom prst="rect">
            <a:avLst/>
          </a:prstGeom>
        </p:spPr>
      </p:pic>
      <p:pic>
        <p:nvPicPr>
          <p:cNvPr id="51" name="Picture 50"/>
          <p:cNvPicPr>
            <a:picLocks noChangeAspect="1"/>
          </p:cNvPicPr>
          <p:nvPr/>
        </p:nvPicPr>
        <p:blipFill>
          <a:blip r:embed="rId6">
            <a:duotone>
              <a:schemeClr val="accent3">
                <a:shade val="45000"/>
                <a:satMod val="135000"/>
              </a:schemeClr>
              <a:prstClr val="white"/>
            </a:duotone>
          </a:blip>
          <a:stretch>
            <a:fillRect/>
          </a:stretch>
        </p:blipFill>
        <p:spPr>
          <a:xfrm>
            <a:off x="7424455" y="2362291"/>
            <a:ext cx="796496" cy="796496"/>
          </a:xfrm>
          <a:prstGeom prst="rect">
            <a:avLst/>
          </a:prstGeom>
        </p:spPr>
      </p:pic>
      <p:cxnSp>
        <p:nvCxnSpPr>
          <p:cNvPr id="52" name="Straight Connector 51"/>
          <p:cNvCxnSpPr/>
          <p:nvPr/>
        </p:nvCxnSpPr>
        <p:spPr>
          <a:xfrm flipV="1">
            <a:off x="5214959" y="2883647"/>
            <a:ext cx="2326263" cy="235350"/>
          </a:xfrm>
          <a:prstGeom prst="line">
            <a:avLst/>
          </a:prstGeom>
          <a:ln w="76200" cmpd="sng">
            <a:solidFill>
              <a:schemeClr val="accent3"/>
            </a:solidFill>
            <a:prstDash val="dash"/>
          </a:ln>
        </p:spPr>
        <p:style>
          <a:lnRef idx="2">
            <a:schemeClr val="accent1"/>
          </a:lnRef>
          <a:fillRef idx="0">
            <a:schemeClr val="accent1"/>
          </a:fillRef>
          <a:effectRef idx="1">
            <a:schemeClr val="accent1"/>
          </a:effectRef>
          <a:fontRef idx="minor">
            <a:schemeClr val="tx1"/>
          </a:fontRef>
        </p:style>
      </p:cxnSp>
      <p:sp>
        <p:nvSpPr>
          <p:cNvPr id="8" name="Freeform 7"/>
          <p:cNvSpPr/>
          <p:nvPr/>
        </p:nvSpPr>
        <p:spPr>
          <a:xfrm>
            <a:off x="971176" y="2644588"/>
            <a:ext cx="6738471" cy="2868706"/>
          </a:xfrm>
          <a:custGeom>
            <a:avLst/>
            <a:gdLst>
              <a:gd name="connsiteX0" fmla="*/ 0 w 6738471"/>
              <a:gd name="connsiteY0" fmla="*/ 2868706 h 2868706"/>
              <a:gd name="connsiteX1" fmla="*/ 1509059 w 6738471"/>
              <a:gd name="connsiteY1" fmla="*/ 836706 h 2868706"/>
              <a:gd name="connsiteX2" fmla="*/ 3929530 w 6738471"/>
              <a:gd name="connsiteY2" fmla="*/ 283883 h 2868706"/>
              <a:gd name="connsiteX3" fmla="*/ 6738471 w 6738471"/>
              <a:gd name="connsiteY3" fmla="*/ 0 h 2868706"/>
            </a:gdLst>
            <a:ahLst/>
            <a:cxnLst>
              <a:cxn ang="0">
                <a:pos x="connsiteX0" y="connsiteY0"/>
              </a:cxn>
              <a:cxn ang="0">
                <a:pos x="connsiteX1" y="connsiteY1"/>
              </a:cxn>
              <a:cxn ang="0">
                <a:pos x="connsiteX2" y="connsiteY2"/>
              </a:cxn>
              <a:cxn ang="0">
                <a:pos x="connsiteX3" y="connsiteY3"/>
              </a:cxn>
            </a:cxnLst>
            <a:rect l="l" t="t" r="r" b="b"/>
            <a:pathLst>
              <a:path w="6738471" h="2868706">
                <a:moveTo>
                  <a:pt x="0" y="2868706"/>
                </a:moveTo>
                <a:cubicBezTo>
                  <a:pt x="427068" y="2068108"/>
                  <a:pt x="854137" y="1267510"/>
                  <a:pt x="1509059" y="836706"/>
                </a:cubicBezTo>
                <a:cubicBezTo>
                  <a:pt x="2163981" y="405902"/>
                  <a:pt x="3057961" y="423334"/>
                  <a:pt x="3929530" y="283883"/>
                </a:cubicBezTo>
                <a:cubicBezTo>
                  <a:pt x="4801099" y="144432"/>
                  <a:pt x="6738471" y="0"/>
                  <a:pt x="6738471" y="0"/>
                </a:cubicBezTo>
              </a:path>
            </a:pathLst>
          </a:custGeom>
          <a:ln w="57150" cmpd="sng">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48" name="Picture 47"/>
          <p:cNvPicPr>
            <a:picLocks noChangeAspect="1"/>
          </p:cNvPicPr>
          <p:nvPr/>
        </p:nvPicPr>
        <p:blipFill>
          <a:blip r:embed="rId7">
            <a:duotone>
              <a:prstClr val="black"/>
              <a:schemeClr val="accent3">
                <a:tint val="45000"/>
                <a:satMod val="400000"/>
              </a:schemeClr>
            </a:duotone>
          </a:blip>
          <a:stretch>
            <a:fillRect/>
          </a:stretch>
        </p:blipFill>
        <p:spPr>
          <a:xfrm>
            <a:off x="7633012" y="2411720"/>
            <a:ext cx="580192" cy="580192"/>
          </a:xfrm>
          <a:prstGeom prst="rect">
            <a:avLst/>
          </a:prstGeom>
        </p:spPr>
      </p:pic>
      <p:sp>
        <p:nvSpPr>
          <p:cNvPr id="39" name="TextBox 38"/>
          <p:cNvSpPr txBox="1"/>
          <p:nvPr/>
        </p:nvSpPr>
        <p:spPr>
          <a:xfrm>
            <a:off x="5827486" y="3486241"/>
            <a:ext cx="1941926" cy="461665"/>
          </a:xfrm>
          <a:prstGeom prst="rect">
            <a:avLst/>
          </a:prstGeom>
          <a:noFill/>
        </p:spPr>
        <p:txBody>
          <a:bodyPr wrap="square" rtlCol="0">
            <a:spAutoFit/>
          </a:bodyPr>
          <a:lstStyle/>
          <a:p>
            <a:pPr algn="ctr"/>
            <a:r>
              <a:rPr lang="en-US" sz="2400" u="sng" dirty="0" smtClean="0"/>
              <a:t>NCDN POP</a:t>
            </a:r>
            <a:endParaRPr lang="en-US" sz="2400" u="sng" dirty="0"/>
          </a:p>
        </p:txBody>
      </p:sp>
      <p:sp>
        <p:nvSpPr>
          <p:cNvPr id="40" name="TextBox 39"/>
          <p:cNvSpPr txBox="1"/>
          <p:nvPr/>
        </p:nvSpPr>
        <p:spPr>
          <a:xfrm>
            <a:off x="5927411" y="4811232"/>
            <a:ext cx="2393203" cy="461665"/>
          </a:xfrm>
          <a:prstGeom prst="rect">
            <a:avLst/>
          </a:prstGeom>
          <a:noFill/>
        </p:spPr>
        <p:txBody>
          <a:bodyPr wrap="square" rtlCol="0">
            <a:spAutoFit/>
          </a:bodyPr>
          <a:lstStyle/>
          <a:p>
            <a:r>
              <a:rPr lang="en-US" sz="2400" dirty="0" smtClean="0"/>
              <a:t>Content servers</a:t>
            </a:r>
          </a:p>
        </p:txBody>
      </p:sp>
      <p:pic>
        <p:nvPicPr>
          <p:cNvPr id="41" name="Picture 40"/>
          <p:cNvPicPr>
            <a:picLocks noChangeAspect="1"/>
          </p:cNvPicPr>
          <p:nvPr/>
        </p:nvPicPr>
        <p:blipFill>
          <a:blip r:embed="rId5"/>
          <a:stretch>
            <a:fillRect/>
          </a:stretch>
        </p:blipFill>
        <p:spPr>
          <a:xfrm>
            <a:off x="4965475" y="4056238"/>
            <a:ext cx="940556" cy="625469"/>
          </a:xfrm>
          <a:prstGeom prst="rect">
            <a:avLst/>
          </a:prstGeom>
        </p:spPr>
      </p:pic>
      <p:pic>
        <p:nvPicPr>
          <p:cNvPr id="43" name="Picture 42"/>
          <p:cNvPicPr>
            <a:picLocks noChangeAspect="1"/>
          </p:cNvPicPr>
          <p:nvPr/>
        </p:nvPicPr>
        <p:blipFill>
          <a:blip r:embed="rId5">
            <a:duotone>
              <a:schemeClr val="accent3">
                <a:shade val="45000"/>
                <a:satMod val="135000"/>
              </a:schemeClr>
              <a:prstClr val="white"/>
            </a:duotone>
          </a:blip>
          <a:stretch>
            <a:fillRect/>
          </a:stretch>
        </p:blipFill>
        <p:spPr>
          <a:xfrm>
            <a:off x="4965475" y="5580835"/>
            <a:ext cx="940556" cy="625469"/>
          </a:xfrm>
          <a:prstGeom prst="rect">
            <a:avLst/>
          </a:prstGeom>
        </p:spPr>
      </p:pic>
      <p:sp>
        <p:nvSpPr>
          <p:cNvPr id="53" name="Rectangle 52"/>
          <p:cNvSpPr/>
          <p:nvPr/>
        </p:nvSpPr>
        <p:spPr>
          <a:xfrm>
            <a:off x="5927411" y="5506040"/>
            <a:ext cx="2592927" cy="830997"/>
          </a:xfrm>
          <a:prstGeom prst="rect">
            <a:avLst/>
          </a:prstGeom>
        </p:spPr>
        <p:txBody>
          <a:bodyPr wrap="none">
            <a:spAutoFit/>
          </a:bodyPr>
          <a:lstStyle/>
          <a:p>
            <a:r>
              <a:rPr lang="en-US" sz="2400" dirty="0"/>
              <a:t>Backbone </a:t>
            </a:r>
            <a:r>
              <a:rPr lang="en-US" sz="2400" dirty="0" smtClean="0"/>
              <a:t>router at</a:t>
            </a:r>
            <a:endParaRPr lang="en-US" sz="2400" dirty="0"/>
          </a:p>
          <a:p>
            <a:r>
              <a:rPr lang="en-US" sz="2400" dirty="0" smtClean="0"/>
              <a:t>exit nodes</a:t>
            </a:r>
            <a:endParaRPr lang="en-US" sz="2400" dirty="0"/>
          </a:p>
        </p:txBody>
      </p:sp>
      <p:pic>
        <p:nvPicPr>
          <p:cNvPr id="56" name="Picture 55"/>
          <p:cNvPicPr>
            <a:picLocks noChangeAspect="1"/>
          </p:cNvPicPr>
          <p:nvPr/>
        </p:nvPicPr>
        <p:blipFill>
          <a:blip r:embed="rId6"/>
          <a:stretch>
            <a:fillRect/>
          </a:stretch>
        </p:blipFill>
        <p:spPr>
          <a:xfrm>
            <a:off x="5145639" y="4791864"/>
            <a:ext cx="598272" cy="598272"/>
          </a:xfrm>
          <a:prstGeom prst="rect">
            <a:avLst/>
          </a:prstGeom>
        </p:spPr>
      </p:pic>
      <p:sp>
        <p:nvSpPr>
          <p:cNvPr id="57" name="Rectangle 56"/>
          <p:cNvSpPr/>
          <p:nvPr/>
        </p:nvSpPr>
        <p:spPr>
          <a:xfrm>
            <a:off x="5927411" y="4130216"/>
            <a:ext cx="2272828" cy="461665"/>
          </a:xfrm>
          <a:prstGeom prst="rect">
            <a:avLst/>
          </a:prstGeom>
        </p:spPr>
        <p:txBody>
          <a:bodyPr wrap="none">
            <a:spAutoFit/>
          </a:bodyPr>
          <a:lstStyle/>
          <a:p>
            <a:r>
              <a:rPr lang="en-US" sz="2400" dirty="0"/>
              <a:t>Backbone </a:t>
            </a:r>
            <a:r>
              <a:rPr lang="en-US" sz="2400" dirty="0" smtClean="0"/>
              <a:t>router</a:t>
            </a:r>
            <a:endParaRPr lang="en-US" sz="2400" dirty="0"/>
          </a:p>
        </p:txBody>
      </p:sp>
    </p:spTree>
    <p:custDataLst>
      <p:tags r:id="rId1"/>
    </p:custDataLst>
    <p:extLst>
      <p:ext uri="{BB962C8B-B14F-4D97-AF65-F5344CB8AC3E}">
        <p14:creationId xmlns:p14="http://schemas.microsoft.com/office/powerpoint/2010/main" val="2974634309"/>
      </p:ext>
    </p:extLst>
  </p:cSld>
  <p:clrMapOvr>
    <a:masterClrMapping/>
  </p:clrMapOvr>
  <mc:AlternateContent xmlns:mc="http://schemas.openxmlformats.org/markup-compatibility/2006" xmlns:p14="http://schemas.microsoft.com/office/powerpoint/2010/main">
    <mc:Choice Requires="p14">
      <p:transition p14:dur="100" advTm="14858">
        <p:cut/>
      </p:transition>
    </mc:Choice>
    <mc:Fallback xmlns="">
      <p:transition xmlns:p14="http://schemas.microsoft.com/office/powerpoint/2010/main" advTm="14858">
        <p:cu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childTnLst>
                                </p:cTn>
                              </p:par>
                              <p:par>
                                <p:cTn id="12" presetID="0" presetClass="path" presetSubtype="0" accel="50000" decel="50000" fill="hold" nodeType="withEffect">
                                  <p:stCondLst>
                                    <p:cond delay="0"/>
                                  </p:stCondLst>
                                  <p:childTnLst>
                                    <p:animMotion origin="layout" path="M 2.77778E-7 -2.96296E-6 C -0.11232 0.00463 -0.22465 0.00926 -0.32187 0.02593 C -0.41909 0.0426 -0.51232 0.03681 -0.58333 0.1 C -0.65434 0.1632 -0.70139 0.28403 -0.74826 0.4051 " pathEditMode="relative" ptsTypes="aaaA">
                                      <p:cBhvr>
                                        <p:cTn id="13" dur="2000" fill="hold"/>
                                        <p:tgtEl>
                                          <p:spTgt spid="4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NCDN Model</a:t>
            </a:r>
            <a:endParaRPr lang="en-US" dirty="0"/>
          </a:p>
        </p:txBody>
      </p:sp>
      <p:pic>
        <p:nvPicPr>
          <p:cNvPr id="47" name="Picture 46" descr="7288396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830182" y="5494723"/>
            <a:ext cx="705962" cy="432353"/>
          </a:xfrm>
          <a:prstGeom prst="rect">
            <a:avLst/>
          </a:prstGeom>
        </p:spPr>
      </p:pic>
      <p:pic>
        <p:nvPicPr>
          <p:cNvPr id="49" name="Picture 48" descr="7288396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825226" y="5494723"/>
            <a:ext cx="705962" cy="432353"/>
          </a:xfrm>
          <a:prstGeom prst="rect">
            <a:avLst/>
          </a:prstGeom>
        </p:spPr>
      </p:pic>
      <p:pic>
        <p:nvPicPr>
          <p:cNvPr id="55" name="Picture 54" descr="7288396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761782" y="5494723"/>
            <a:ext cx="705962" cy="432353"/>
          </a:xfrm>
          <a:prstGeom prst="rect">
            <a:avLst/>
          </a:prstGeom>
        </p:spPr>
      </p:pic>
      <p:cxnSp>
        <p:nvCxnSpPr>
          <p:cNvPr id="63" name="Straight Arrow Connector 62"/>
          <p:cNvCxnSpPr/>
          <p:nvPr/>
        </p:nvCxnSpPr>
        <p:spPr>
          <a:xfrm flipH="1">
            <a:off x="1322633" y="3732015"/>
            <a:ext cx="1048814" cy="1709146"/>
          </a:xfrm>
          <a:prstGeom prst="straightConnector1">
            <a:avLst/>
          </a:prstGeom>
          <a:ln w="57150" cmpd="sng">
            <a:solidFill>
              <a:schemeClr val="tx1"/>
            </a:solidFill>
            <a:headEnd type="none"/>
            <a:tailEnd type="none"/>
          </a:ln>
        </p:spPr>
        <p:style>
          <a:lnRef idx="2">
            <a:schemeClr val="accent3">
              <a:shade val="50000"/>
            </a:schemeClr>
          </a:lnRef>
          <a:fillRef idx="1">
            <a:schemeClr val="accent3"/>
          </a:fillRef>
          <a:effectRef idx="0">
            <a:schemeClr val="accent3"/>
          </a:effectRef>
          <a:fontRef idx="minor">
            <a:schemeClr val="lt1"/>
          </a:fontRef>
        </p:style>
      </p:cxnSp>
      <p:cxnSp>
        <p:nvCxnSpPr>
          <p:cNvPr id="64" name="Straight Arrow Connector 63"/>
          <p:cNvCxnSpPr/>
          <p:nvPr/>
        </p:nvCxnSpPr>
        <p:spPr>
          <a:xfrm flipH="1">
            <a:off x="2304447" y="3732015"/>
            <a:ext cx="67000" cy="1709146"/>
          </a:xfrm>
          <a:prstGeom prst="straightConnector1">
            <a:avLst/>
          </a:prstGeom>
          <a:ln w="57150" cmpd="sng">
            <a:solidFill>
              <a:schemeClr val="tx1"/>
            </a:solidFill>
            <a:headEnd type="none"/>
            <a:tailEnd type="none"/>
          </a:ln>
        </p:spPr>
        <p:style>
          <a:lnRef idx="2">
            <a:schemeClr val="accent3">
              <a:shade val="50000"/>
            </a:schemeClr>
          </a:lnRef>
          <a:fillRef idx="1">
            <a:schemeClr val="accent3"/>
          </a:fillRef>
          <a:effectRef idx="0">
            <a:schemeClr val="accent3"/>
          </a:effectRef>
          <a:fontRef idx="minor">
            <a:schemeClr val="lt1"/>
          </a:fontRef>
        </p:style>
      </p:cxnSp>
      <p:cxnSp>
        <p:nvCxnSpPr>
          <p:cNvPr id="65" name="Straight Arrow Connector 64"/>
          <p:cNvCxnSpPr/>
          <p:nvPr/>
        </p:nvCxnSpPr>
        <p:spPr>
          <a:xfrm>
            <a:off x="2371447" y="3732015"/>
            <a:ext cx="715781" cy="1709146"/>
          </a:xfrm>
          <a:prstGeom prst="straightConnector1">
            <a:avLst/>
          </a:prstGeom>
          <a:ln w="57150" cmpd="sng">
            <a:solidFill>
              <a:schemeClr val="tx1"/>
            </a:solidFill>
            <a:headEnd type="none"/>
            <a:tailEnd type="none"/>
          </a:ln>
        </p:spPr>
        <p:style>
          <a:lnRef idx="2">
            <a:schemeClr val="accent3">
              <a:shade val="50000"/>
            </a:schemeClr>
          </a:lnRef>
          <a:fillRef idx="1">
            <a:schemeClr val="accent3"/>
          </a:fillRef>
          <a:effectRef idx="0">
            <a:schemeClr val="accent3"/>
          </a:effectRef>
          <a:fontRef idx="minor">
            <a:schemeClr val="lt1"/>
          </a:fontRef>
        </p:style>
      </p:cxnSp>
      <p:cxnSp>
        <p:nvCxnSpPr>
          <p:cNvPr id="27" name="Straight Connector 26"/>
          <p:cNvCxnSpPr/>
          <p:nvPr/>
        </p:nvCxnSpPr>
        <p:spPr>
          <a:xfrm flipH="1" flipV="1">
            <a:off x="1578954" y="2386551"/>
            <a:ext cx="486754" cy="912870"/>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2685144" y="3162016"/>
            <a:ext cx="1884278" cy="393984"/>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1685232" y="1778001"/>
            <a:ext cx="1907055" cy="170542"/>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4318001" y="1778001"/>
            <a:ext cx="1615763" cy="276820"/>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flipH="1">
            <a:off x="2578866" y="2034580"/>
            <a:ext cx="1119699" cy="1264841"/>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flipV="1">
            <a:off x="5188858" y="2386551"/>
            <a:ext cx="638628" cy="391886"/>
          </a:xfrm>
          <a:prstGeom prst="line">
            <a:avLst/>
          </a:prstGeom>
          <a:ln w="76200" cmpd="sng"/>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526143" y="5935691"/>
            <a:ext cx="3320142" cy="461665"/>
          </a:xfrm>
          <a:prstGeom prst="rect">
            <a:avLst/>
          </a:prstGeom>
          <a:noFill/>
        </p:spPr>
        <p:txBody>
          <a:bodyPr wrap="square" rtlCol="0">
            <a:spAutoFit/>
          </a:bodyPr>
          <a:lstStyle/>
          <a:p>
            <a:pPr algn="ctr"/>
            <a:r>
              <a:rPr lang="en-US" sz="2400" dirty="0" smtClean="0"/>
              <a:t>Downstream end-users</a:t>
            </a:r>
            <a:endParaRPr lang="en-US" sz="2400" dirty="0"/>
          </a:p>
        </p:txBody>
      </p:sp>
      <p:sp>
        <p:nvSpPr>
          <p:cNvPr id="98" name="Slide Number Placeholder 4"/>
          <p:cNvSpPr txBox="1">
            <a:spLocks/>
          </p:cNvSpPr>
          <p:nvPr/>
        </p:nvSpPr>
        <p:spPr>
          <a:xfrm>
            <a:off x="6535057"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7BC674E-6A69-EE4A-9BF8-1BDE8F8FF17D}" type="slidenum">
              <a:rPr lang="en-US" smtClean="0"/>
              <a:pPr/>
              <a:t>12</a:t>
            </a:fld>
            <a:endParaRPr lang="en-US"/>
          </a:p>
        </p:txBody>
      </p:sp>
      <p:sp>
        <p:nvSpPr>
          <p:cNvPr id="99" name="TextBox 98"/>
          <p:cNvSpPr txBox="1"/>
          <p:nvPr/>
        </p:nvSpPr>
        <p:spPr>
          <a:xfrm>
            <a:off x="7060331" y="1612478"/>
            <a:ext cx="1535754" cy="830997"/>
          </a:xfrm>
          <a:prstGeom prst="rect">
            <a:avLst/>
          </a:prstGeom>
          <a:noFill/>
        </p:spPr>
        <p:txBody>
          <a:bodyPr wrap="square" rtlCol="0">
            <a:spAutoFit/>
          </a:bodyPr>
          <a:lstStyle/>
          <a:p>
            <a:pPr algn="ctr"/>
            <a:r>
              <a:rPr lang="en-US" sz="2400" dirty="0" smtClean="0">
                <a:solidFill>
                  <a:schemeClr val="accent3">
                    <a:lumMod val="60000"/>
                    <a:lumOff val="40000"/>
                  </a:schemeClr>
                </a:solidFill>
              </a:rPr>
              <a:t>Origin servers</a:t>
            </a:r>
            <a:endParaRPr lang="en-US" sz="2400" dirty="0">
              <a:solidFill>
                <a:schemeClr val="accent3">
                  <a:lumMod val="60000"/>
                  <a:lumOff val="40000"/>
                </a:schemeClr>
              </a:solidFill>
            </a:endParaRPr>
          </a:p>
        </p:txBody>
      </p:sp>
      <p:cxnSp>
        <p:nvCxnSpPr>
          <p:cNvPr id="108" name="Straight Connector 107"/>
          <p:cNvCxnSpPr/>
          <p:nvPr/>
        </p:nvCxnSpPr>
        <p:spPr>
          <a:xfrm>
            <a:off x="6553200" y="2311400"/>
            <a:ext cx="988022" cy="298593"/>
          </a:xfrm>
          <a:prstGeom prst="line">
            <a:avLst/>
          </a:prstGeom>
          <a:ln w="76200" cmpd="sng">
            <a:solidFill>
              <a:schemeClr val="accent3"/>
            </a:solidFill>
          </a:ln>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5"/>
          <a:stretch>
            <a:fillRect/>
          </a:stretch>
        </p:blipFill>
        <p:spPr>
          <a:xfrm>
            <a:off x="967472" y="1878246"/>
            <a:ext cx="940556" cy="625469"/>
          </a:xfrm>
          <a:prstGeom prst="rect">
            <a:avLst/>
          </a:prstGeom>
        </p:spPr>
      </p:pic>
      <p:pic>
        <p:nvPicPr>
          <p:cNvPr id="66" name="Picture 65"/>
          <p:cNvPicPr>
            <a:picLocks noChangeAspect="1"/>
          </p:cNvPicPr>
          <p:nvPr/>
        </p:nvPicPr>
        <p:blipFill>
          <a:blip r:embed="rId5"/>
          <a:stretch>
            <a:fillRect/>
          </a:stretch>
        </p:blipFill>
        <p:spPr>
          <a:xfrm>
            <a:off x="1880105" y="3239887"/>
            <a:ext cx="940556" cy="625469"/>
          </a:xfrm>
          <a:prstGeom prst="rect">
            <a:avLst/>
          </a:prstGeom>
        </p:spPr>
      </p:pic>
      <p:pic>
        <p:nvPicPr>
          <p:cNvPr id="70" name="Picture 69"/>
          <p:cNvPicPr>
            <a:picLocks noChangeAspect="1"/>
          </p:cNvPicPr>
          <p:nvPr/>
        </p:nvPicPr>
        <p:blipFill>
          <a:blip r:embed="rId5"/>
          <a:stretch>
            <a:fillRect/>
          </a:stretch>
        </p:blipFill>
        <p:spPr>
          <a:xfrm>
            <a:off x="3496973" y="1597537"/>
            <a:ext cx="940556" cy="625469"/>
          </a:xfrm>
          <a:prstGeom prst="rect">
            <a:avLst/>
          </a:prstGeom>
        </p:spPr>
      </p:pic>
      <p:pic>
        <p:nvPicPr>
          <p:cNvPr id="72" name="Picture 71"/>
          <p:cNvPicPr>
            <a:picLocks noChangeAspect="1"/>
          </p:cNvPicPr>
          <p:nvPr/>
        </p:nvPicPr>
        <p:blipFill>
          <a:blip r:embed="rId5">
            <a:duotone>
              <a:schemeClr val="accent3">
                <a:shade val="45000"/>
                <a:satMod val="135000"/>
              </a:schemeClr>
              <a:prstClr val="white"/>
            </a:duotone>
          </a:blip>
          <a:stretch>
            <a:fillRect/>
          </a:stretch>
        </p:blipFill>
        <p:spPr>
          <a:xfrm>
            <a:off x="5684147" y="2017942"/>
            <a:ext cx="940556" cy="625469"/>
          </a:xfrm>
          <a:prstGeom prst="rect">
            <a:avLst/>
          </a:prstGeom>
        </p:spPr>
      </p:pic>
      <p:pic>
        <p:nvPicPr>
          <p:cNvPr id="74" name="Picture 73"/>
          <p:cNvPicPr>
            <a:picLocks noChangeAspect="1"/>
          </p:cNvPicPr>
          <p:nvPr/>
        </p:nvPicPr>
        <p:blipFill>
          <a:blip r:embed="rId5">
            <a:duotone>
              <a:schemeClr val="accent3">
                <a:shade val="45000"/>
                <a:satMod val="135000"/>
              </a:schemeClr>
              <a:prstClr val="white"/>
            </a:duotone>
          </a:blip>
          <a:stretch>
            <a:fillRect/>
          </a:stretch>
        </p:blipFill>
        <p:spPr>
          <a:xfrm>
            <a:off x="4392706" y="2729577"/>
            <a:ext cx="940556" cy="625469"/>
          </a:xfrm>
          <a:prstGeom prst="rect">
            <a:avLst/>
          </a:prstGeom>
        </p:spPr>
      </p:pic>
      <p:pic>
        <p:nvPicPr>
          <p:cNvPr id="42" name="Picture 41"/>
          <p:cNvPicPr>
            <a:picLocks noChangeAspect="1"/>
          </p:cNvPicPr>
          <p:nvPr/>
        </p:nvPicPr>
        <p:blipFill>
          <a:blip r:embed="rId6"/>
          <a:stretch>
            <a:fillRect/>
          </a:stretch>
        </p:blipFill>
        <p:spPr>
          <a:xfrm>
            <a:off x="1141439" y="1669417"/>
            <a:ext cx="562240" cy="562240"/>
          </a:xfrm>
          <a:prstGeom prst="rect">
            <a:avLst/>
          </a:prstGeom>
        </p:spPr>
      </p:pic>
      <p:pic>
        <p:nvPicPr>
          <p:cNvPr id="44" name="Picture 43"/>
          <p:cNvPicPr>
            <a:picLocks noChangeAspect="1"/>
          </p:cNvPicPr>
          <p:nvPr/>
        </p:nvPicPr>
        <p:blipFill>
          <a:blip r:embed="rId6"/>
          <a:stretch>
            <a:fillRect/>
          </a:stretch>
        </p:blipFill>
        <p:spPr>
          <a:xfrm>
            <a:off x="2122904" y="3018301"/>
            <a:ext cx="562240" cy="562240"/>
          </a:xfrm>
          <a:prstGeom prst="rect">
            <a:avLst/>
          </a:prstGeom>
        </p:spPr>
      </p:pic>
      <p:pic>
        <p:nvPicPr>
          <p:cNvPr id="45" name="Picture 44"/>
          <p:cNvPicPr>
            <a:picLocks noChangeAspect="1"/>
          </p:cNvPicPr>
          <p:nvPr/>
        </p:nvPicPr>
        <p:blipFill>
          <a:blip r:embed="rId6"/>
          <a:stretch>
            <a:fillRect/>
          </a:stretch>
        </p:blipFill>
        <p:spPr>
          <a:xfrm>
            <a:off x="3698565" y="1417638"/>
            <a:ext cx="562240" cy="562240"/>
          </a:xfrm>
          <a:prstGeom prst="rect">
            <a:avLst/>
          </a:prstGeom>
        </p:spPr>
      </p:pic>
      <p:pic>
        <p:nvPicPr>
          <p:cNvPr id="46" name="Picture 45"/>
          <p:cNvPicPr>
            <a:picLocks noChangeAspect="1"/>
          </p:cNvPicPr>
          <p:nvPr/>
        </p:nvPicPr>
        <p:blipFill>
          <a:blip r:embed="rId6"/>
          <a:stretch>
            <a:fillRect/>
          </a:stretch>
        </p:blipFill>
        <p:spPr>
          <a:xfrm>
            <a:off x="5921861" y="1778001"/>
            <a:ext cx="562240" cy="562240"/>
          </a:xfrm>
          <a:prstGeom prst="rect">
            <a:avLst/>
          </a:prstGeom>
        </p:spPr>
      </p:pic>
      <p:pic>
        <p:nvPicPr>
          <p:cNvPr id="50" name="Picture 49"/>
          <p:cNvPicPr>
            <a:picLocks noChangeAspect="1"/>
          </p:cNvPicPr>
          <p:nvPr/>
        </p:nvPicPr>
        <p:blipFill>
          <a:blip r:embed="rId6"/>
          <a:stretch>
            <a:fillRect/>
          </a:stretch>
        </p:blipFill>
        <p:spPr>
          <a:xfrm>
            <a:off x="4566625" y="2596547"/>
            <a:ext cx="562240" cy="562240"/>
          </a:xfrm>
          <a:prstGeom prst="rect">
            <a:avLst/>
          </a:prstGeom>
        </p:spPr>
      </p:pic>
      <p:pic>
        <p:nvPicPr>
          <p:cNvPr id="51" name="Picture 50"/>
          <p:cNvPicPr>
            <a:picLocks noChangeAspect="1"/>
          </p:cNvPicPr>
          <p:nvPr/>
        </p:nvPicPr>
        <p:blipFill>
          <a:blip r:embed="rId6">
            <a:duotone>
              <a:schemeClr val="accent3">
                <a:shade val="45000"/>
                <a:satMod val="135000"/>
              </a:schemeClr>
              <a:prstClr val="white"/>
            </a:duotone>
          </a:blip>
          <a:stretch>
            <a:fillRect/>
          </a:stretch>
        </p:blipFill>
        <p:spPr>
          <a:xfrm>
            <a:off x="7424455" y="2362291"/>
            <a:ext cx="796496" cy="796496"/>
          </a:xfrm>
          <a:prstGeom prst="rect">
            <a:avLst/>
          </a:prstGeom>
        </p:spPr>
      </p:pic>
      <p:cxnSp>
        <p:nvCxnSpPr>
          <p:cNvPr id="52" name="Straight Connector 51"/>
          <p:cNvCxnSpPr/>
          <p:nvPr/>
        </p:nvCxnSpPr>
        <p:spPr>
          <a:xfrm flipV="1">
            <a:off x="5214959" y="2883647"/>
            <a:ext cx="2326263" cy="235350"/>
          </a:xfrm>
          <a:prstGeom prst="line">
            <a:avLst/>
          </a:prstGeom>
          <a:ln w="76200" cmpd="sng">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V="1">
            <a:off x="5428643" y="5774120"/>
            <a:ext cx="1196060" cy="27102"/>
          </a:xfrm>
          <a:prstGeom prst="line">
            <a:avLst/>
          </a:prstGeom>
          <a:ln w="76200" cmpd="sng">
            <a:solidFill>
              <a:srgbClr val="4F81BD"/>
            </a:solidFill>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6737079" y="5352256"/>
            <a:ext cx="1997848" cy="830997"/>
          </a:xfrm>
          <a:prstGeom prst="rect">
            <a:avLst/>
          </a:prstGeom>
          <a:noFill/>
        </p:spPr>
        <p:txBody>
          <a:bodyPr wrap="square" rtlCol="0">
            <a:spAutoFit/>
          </a:bodyPr>
          <a:lstStyle/>
          <a:p>
            <a:r>
              <a:rPr lang="en-US" sz="2400" dirty="0" smtClean="0">
                <a:solidFill>
                  <a:srgbClr val="FFFFFF"/>
                </a:solidFill>
              </a:rPr>
              <a:t>ISP backbone</a:t>
            </a:r>
          </a:p>
          <a:p>
            <a:r>
              <a:rPr lang="en-US" sz="2400" dirty="0" smtClean="0">
                <a:solidFill>
                  <a:srgbClr val="FFFFFF"/>
                </a:solidFill>
              </a:rPr>
              <a:t>link capacity</a:t>
            </a:r>
            <a:endParaRPr lang="en-US" sz="2400" dirty="0">
              <a:solidFill>
                <a:srgbClr val="FFFFFF"/>
              </a:solidFill>
            </a:endParaRPr>
          </a:p>
        </p:txBody>
      </p:sp>
      <p:sp>
        <p:nvSpPr>
          <p:cNvPr id="43" name="TextBox 42"/>
          <p:cNvSpPr txBox="1"/>
          <p:nvPr/>
        </p:nvSpPr>
        <p:spPr>
          <a:xfrm>
            <a:off x="5428643" y="3701191"/>
            <a:ext cx="3434031" cy="461665"/>
          </a:xfrm>
          <a:prstGeom prst="rect">
            <a:avLst/>
          </a:prstGeom>
          <a:noFill/>
        </p:spPr>
        <p:txBody>
          <a:bodyPr wrap="square" rtlCol="0">
            <a:spAutoFit/>
          </a:bodyPr>
          <a:lstStyle/>
          <a:p>
            <a:pPr algn="ctr"/>
            <a:r>
              <a:rPr lang="en-US" sz="2400" b="1" u="sng" dirty="0" smtClean="0">
                <a:solidFill>
                  <a:srgbClr val="FFFFFF"/>
                </a:solidFill>
              </a:rPr>
              <a:t>Resource  constraints</a:t>
            </a:r>
            <a:endParaRPr lang="en-US" sz="2400" b="1" u="sng" dirty="0">
              <a:solidFill>
                <a:srgbClr val="FFFFFF"/>
              </a:solidFill>
            </a:endParaRPr>
          </a:p>
        </p:txBody>
      </p:sp>
      <p:pic>
        <p:nvPicPr>
          <p:cNvPr id="56" name="Picture 55"/>
          <p:cNvPicPr>
            <a:picLocks noChangeAspect="1"/>
          </p:cNvPicPr>
          <p:nvPr/>
        </p:nvPicPr>
        <p:blipFill>
          <a:blip r:embed="rId6"/>
          <a:stretch>
            <a:fillRect/>
          </a:stretch>
        </p:blipFill>
        <p:spPr>
          <a:xfrm>
            <a:off x="5684147" y="4309726"/>
            <a:ext cx="893120" cy="893120"/>
          </a:xfrm>
          <a:prstGeom prst="rect">
            <a:avLst/>
          </a:prstGeom>
        </p:spPr>
      </p:pic>
      <p:sp>
        <p:nvSpPr>
          <p:cNvPr id="5" name="Rectangle 4"/>
          <p:cNvSpPr/>
          <p:nvPr/>
        </p:nvSpPr>
        <p:spPr>
          <a:xfrm>
            <a:off x="6731540" y="4544216"/>
            <a:ext cx="1714532" cy="461665"/>
          </a:xfrm>
          <a:prstGeom prst="rect">
            <a:avLst/>
          </a:prstGeom>
        </p:spPr>
        <p:txBody>
          <a:bodyPr wrap="none">
            <a:spAutoFit/>
          </a:bodyPr>
          <a:lstStyle/>
          <a:p>
            <a:pPr algn="ctr"/>
            <a:r>
              <a:rPr lang="en-US" sz="2400" dirty="0"/>
              <a:t>POP storage</a:t>
            </a:r>
          </a:p>
        </p:txBody>
      </p:sp>
    </p:spTree>
    <p:custDataLst>
      <p:tags r:id="rId1"/>
    </p:custDataLst>
    <p:extLst>
      <p:ext uri="{BB962C8B-B14F-4D97-AF65-F5344CB8AC3E}">
        <p14:creationId xmlns:p14="http://schemas.microsoft.com/office/powerpoint/2010/main" val="2208667215"/>
      </p:ext>
    </p:extLst>
  </p:cSld>
  <p:clrMapOvr>
    <a:masterClrMapping/>
  </p:clrMapOvr>
  <mc:AlternateContent xmlns:mc="http://schemas.openxmlformats.org/markup-compatibility/2006" xmlns:p14="http://schemas.microsoft.com/office/powerpoint/2010/main">
    <mc:Choice Requires="p14">
      <p:transition p14:dur="100" advTm="22174">
        <p:cut/>
      </p:transition>
    </mc:Choice>
    <mc:Fallback xmlns="">
      <p:transition xmlns:p14="http://schemas.microsoft.com/office/powerpoint/2010/main" advTm="22174">
        <p:cut/>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NCDN Joint Optimization</a:t>
            </a:r>
            <a:endParaRPr lang="en-US" dirty="0"/>
          </a:p>
        </p:txBody>
      </p:sp>
      <p:sp>
        <p:nvSpPr>
          <p:cNvPr id="3" name="Content Placeholder 2"/>
          <p:cNvSpPr>
            <a:spLocks noGrp="1"/>
          </p:cNvSpPr>
          <p:nvPr>
            <p:ph idx="1"/>
          </p:nvPr>
        </p:nvSpPr>
        <p:spPr/>
        <p:txBody>
          <a:bodyPr>
            <a:normAutofit/>
          </a:bodyPr>
          <a:lstStyle/>
          <a:p>
            <a:r>
              <a:rPr lang="en-US" dirty="0" smtClean="0"/>
              <a:t>Hardness</a:t>
            </a:r>
          </a:p>
          <a:p>
            <a:pPr marL="457200" lvl="1" indent="0">
              <a:buNone/>
            </a:pPr>
            <a:r>
              <a:rPr lang="en-US" u="sng" dirty="0" smtClean="0"/>
              <a:t>Theorem 1:</a:t>
            </a:r>
            <a:r>
              <a:rPr lang="en-US" dirty="0" smtClean="0"/>
              <a:t> Opt-NCDN is NP-Complete even in the special case where all objects have unit size, all demands, link capacities and storage capacities have binary values.</a:t>
            </a:r>
          </a:p>
          <a:p>
            <a:r>
              <a:rPr lang="en-US" dirty="0" err="1" smtClean="0"/>
              <a:t>Approximability</a:t>
            </a:r>
            <a:endParaRPr lang="en-US" dirty="0" smtClean="0"/>
          </a:p>
          <a:p>
            <a:pPr marL="457200" lvl="1" indent="0">
              <a:buNone/>
            </a:pPr>
            <a:r>
              <a:rPr lang="en-US" u="sng" dirty="0" smtClean="0"/>
              <a:t>Theorem 2:</a:t>
            </a:r>
            <a:r>
              <a:rPr lang="en-US" dirty="0" smtClean="0"/>
              <a:t> </a:t>
            </a:r>
            <a:r>
              <a:rPr lang="en-US" dirty="0"/>
              <a:t>Opt-NCDN is </a:t>
            </a:r>
            <a:r>
              <a:rPr lang="en-US" dirty="0" err="1"/>
              <a:t>inapproximable</a:t>
            </a:r>
            <a:r>
              <a:rPr lang="en-US" dirty="0"/>
              <a:t> within a factor β for any β &gt; 1 unless P = NP.</a:t>
            </a:r>
          </a:p>
          <a:p>
            <a:pPr marL="0" indent="0">
              <a:buNone/>
            </a:pPr>
            <a:endParaRPr lang="en-US" dirty="0"/>
          </a:p>
        </p:txBody>
      </p:sp>
      <p:sp>
        <p:nvSpPr>
          <p:cNvPr id="4" name="Slide Number Placeholder 3"/>
          <p:cNvSpPr>
            <a:spLocks noGrp="1"/>
          </p:cNvSpPr>
          <p:nvPr>
            <p:ph type="sldNum" sz="quarter" idx="12"/>
          </p:nvPr>
        </p:nvSpPr>
        <p:spPr/>
        <p:txBody>
          <a:bodyPr/>
          <a:lstStyle/>
          <a:p>
            <a:fld id="{E7BC674E-6A69-EE4A-9BF8-1BDE8F8FF17D}" type="slidenum">
              <a:rPr lang="en-US" smtClean="0"/>
              <a:t>13</a:t>
            </a:fld>
            <a:endParaRPr lang="en-US"/>
          </a:p>
        </p:txBody>
      </p:sp>
    </p:spTree>
    <p:extLst>
      <p:ext uri="{BB962C8B-B14F-4D97-AF65-F5344CB8AC3E}">
        <p14:creationId xmlns:p14="http://schemas.microsoft.com/office/powerpoint/2010/main" val="719698781"/>
      </p:ext>
    </p:extLst>
  </p:cSld>
  <p:clrMapOvr>
    <a:masterClrMapping/>
  </p:clrMapOvr>
  <mc:AlternateContent xmlns:mc="http://schemas.openxmlformats.org/markup-compatibility/2006" xmlns:p14="http://schemas.microsoft.com/office/powerpoint/2010/main">
    <mc:Choice Requires="p14">
      <p:transition spd="slow" p14:dur="2000" advTm="40084"/>
    </mc:Choice>
    <mc:Fallback xmlns="">
      <p:transition xmlns:p14="http://schemas.microsoft.com/office/powerpoint/2010/main" spd="slow" advTm="40084"/>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MIP for Joint Optimization</a:t>
            </a:r>
            <a:endParaRPr lang="en-US" dirty="0"/>
          </a:p>
        </p:txBody>
      </p:sp>
      <p:sp>
        <p:nvSpPr>
          <p:cNvPr id="4" name="Slide Number Placeholder 3"/>
          <p:cNvSpPr>
            <a:spLocks noGrp="1"/>
          </p:cNvSpPr>
          <p:nvPr>
            <p:ph type="sldNum" sz="quarter" idx="12"/>
          </p:nvPr>
        </p:nvSpPr>
        <p:spPr/>
        <p:txBody>
          <a:bodyPr/>
          <a:lstStyle/>
          <a:p>
            <a:fld id="{E7BC674E-6A69-EE4A-9BF8-1BDE8F8FF17D}" type="slidenum">
              <a:rPr lang="en-US" smtClean="0"/>
              <a:t>14</a:t>
            </a:fld>
            <a:endParaRPr lang="en-US"/>
          </a:p>
        </p:txBody>
      </p:sp>
      <p:sp>
        <p:nvSpPr>
          <p:cNvPr id="34" name="TextBox 33"/>
          <p:cNvSpPr txBox="1"/>
          <p:nvPr/>
        </p:nvSpPr>
        <p:spPr>
          <a:xfrm>
            <a:off x="710309" y="1417638"/>
            <a:ext cx="7976491" cy="427809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numCol="1" rtlCol="0">
            <a:spAutoFit/>
          </a:bodyPr>
          <a:lstStyle/>
          <a:p>
            <a:r>
              <a:rPr lang="en-US" sz="2400" dirty="0" smtClean="0">
                <a:solidFill>
                  <a:schemeClr val="tx1"/>
                </a:solidFill>
              </a:rPr>
              <a:t>Objective:	</a:t>
            </a:r>
          </a:p>
          <a:p>
            <a:pPr marL="800100" lvl="1" indent="-342900">
              <a:buFont typeface="Arial"/>
              <a:buChar char="•"/>
            </a:pPr>
            <a:r>
              <a:rPr lang="en-US" sz="2400" dirty="0" smtClean="0">
                <a:solidFill>
                  <a:schemeClr val="tx1"/>
                </a:solidFill>
              </a:rPr>
              <a:t>Minimize NCDN-cost (MLU or latency)</a:t>
            </a:r>
            <a:endParaRPr lang="en-US" sz="2400" dirty="0">
              <a:solidFill>
                <a:schemeClr val="tx1"/>
              </a:solidFill>
            </a:endParaRPr>
          </a:p>
          <a:p>
            <a:r>
              <a:rPr lang="en-US" sz="2400" dirty="0" smtClean="0">
                <a:solidFill>
                  <a:schemeClr val="tx1"/>
                </a:solidFill>
              </a:rPr>
              <a:t>Constraints</a:t>
            </a:r>
            <a:r>
              <a:rPr lang="en-US" sz="2400" dirty="0">
                <a:solidFill>
                  <a:schemeClr val="tx1"/>
                </a:solidFill>
              </a:rPr>
              <a:t>:</a:t>
            </a:r>
          </a:p>
          <a:p>
            <a:pPr marL="914400" lvl="1" indent="-457200">
              <a:buFont typeface="Arial"/>
              <a:buChar char="•"/>
            </a:pPr>
            <a:r>
              <a:rPr lang="en-US" sz="2400" dirty="0" smtClean="0">
                <a:solidFill>
                  <a:schemeClr val="tx1"/>
                </a:solidFill>
              </a:rPr>
              <a:t>For all node: </a:t>
            </a:r>
            <a:r>
              <a:rPr lang="en-US" sz="2400" dirty="0">
                <a:solidFill>
                  <a:schemeClr val="tx1"/>
                </a:solidFill>
              </a:rPr>
              <a:t>t</a:t>
            </a:r>
            <a:r>
              <a:rPr lang="en-US" sz="2400" dirty="0" smtClean="0">
                <a:solidFill>
                  <a:schemeClr val="tx1"/>
                </a:solidFill>
              </a:rPr>
              <a:t>otal </a:t>
            </a:r>
            <a:r>
              <a:rPr lang="en-US" sz="2400" dirty="0">
                <a:solidFill>
                  <a:schemeClr val="tx1"/>
                </a:solidFill>
              </a:rPr>
              <a:t>size of </a:t>
            </a:r>
            <a:r>
              <a:rPr lang="en-US" sz="2400" dirty="0" smtClean="0">
                <a:solidFill>
                  <a:schemeClr val="tx1"/>
                </a:solidFill>
              </a:rPr>
              <a:t>content &lt; </a:t>
            </a:r>
            <a:r>
              <a:rPr lang="en-US" sz="2400" dirty="0">
                <a:solidFill>
                  <a:schemeClr val="tx1"/>
                </a:solidFill>
              </a:rPr>
              <a:t>Storage capacity</a:t>
            </a:r>
          </a:p>
          <a:p>
            <a:pPr marL="914400" lvl="1" indent="-457200">
              <a:buFont typeface="Arial"/>
              <a:buChar char="•"/>
            </a:pPr>
            <a:r>
              <a:rPr lang="en-US" sz="2400" dirty="0">
                <a:solidFill>
                  <a:schemeClr val="tx1"/>
                </a:solidFill>
              </a:rPr>
              <a:t>For </a:t>
            </a:r>
            <a:r>
              <a:rPr lang="en-US" sz="2400" dirty="0" smtClean="0">
                <a:solidFill>
                  <a:schemeClr val="tx1"/>
                </a:solidFill>
              </a:rPr>
              <a:t>all (content, node): demand must be served from </a:t>
            </a:r>
            <a:r>
              <a:rPr lang="en-US" sz="2400" dirty="0">
                <a:solidFill>
                  <a:schemeClr val="tx1"/>
                </a:solidFill>
              </a:rPr>
              <a:t> </a:t>
            </a:r>
            <a:r>
              <a:rPr lang="en-US" sz="2400" dirty="0" smtClean="0">
                <a:solidFill>
                  <a:schemeClr val="tx1"/>
                </a:solidFill>
              </a:rPr>
              <a:t>POPs</a:t>
            </a:r>
            <a:r>
              <a:rPr lang="en-US" sz="2400" dirty="0">
                <a:solidFill>
                  <a:schemeClr val="tx1"/>
                </a:solidFill>
              </a:rPr>
              <a:t> </a:t>
            </a:r>
            <a:r>
              <a:rPr lang="en-US" sz="2400" dirty="0" smtClean="0">
                <a:solidFill>
                  <a:schemeClr val="tx1"/>
                </a:solidFill>
              </a:rPr>
              <a:t>or origin</a:t>
            </a:r>
          </a:p>
          <a:p>
            <a:r>
              <a:rPr lang="en-US" sz="2400" dirty="0" smtClean="0">
                <a:solidFill>
                  <a:schemeClr val="tx1"/>
                </a:solidFill>
              </a:rPr>
              <a:t>Output </a:t>
            </a:r>
            <a:r>
              <a:rPr lang="en-US" sz="2400" dirty="0">
                <a:solidFill>
                  <a:schemeClr val="tx1"/>
                </a:solidFill>
              </a:rPr>
              <a:t>variables:</a:t>
            </a:r>
          </a:p>
          <a:p>
            <a:pPr marL="914400" lvl="1" indent="-457200">
              <a:buFont typeface="Arial"/>
              <a:buChar char="•"/>
            </a:pPr>
            <a:r>
              <a:rPr lang="en-US" sz="2400" dirty="0" smtClean="0">
                <a:solidFill>
                  <a:schemeClr val="tx1"/>
                </a:solidFill>
              </a:rPr>
              <a:t>Placement: Binary variable </a:t>
            </a:r>
            <a:r>
              <a:rPr lang="en-US" sz="2400" dirty="0" err="1" smtClean="0">
                <a:solidFill>
                  <a:schemeClr val="tx1"/>
                </a:solidFill>
              </a:rPr>
              <a:t>i</a:t>
            </a:r>
            <a:r>
              <a:rPr lang="en-US" sz="2400" baseline="-25000" dirty="0" err="1" smtClean="0">
                <a:solidFill>
                  <a:schemeClr val="tx1"/>
                </a:solidFill>
              </a:rPr>
              <a:t>XY</a:t>
            </a:r>
            <a:r>
              <a:rPr lang="en-US" sz="2400" dirty="0" smtClean="0">
                <a:solidFill>
                  <a:schemeClr val="tx1"/>
                </a:solidFill>
              </a:rPr>
              <a:t> indicates whether content X is stored at node Y</a:t>
            </a:r>
            <a:endParaRPr lang="en-US" sz="2400" dirty="0" smtClean="0">
              <a:solidFill>
                <a:schemeClr val="tx1"/>
              </a:solidFill>
              <a:latin typeface="Menlo Bold"/>
              <a:cs typeface="Menlo Bold"/>
            </a:endParaRPr>
          </a:p>
          <a:p>
            <a:pPr marL="914400" lvl="1" indent="-457200">
              <a:buFont typeface="Arial"/>
              <a:buChar char="•"/>
            </a:pPr>
            <a:r>
              <a:rPr lang="en-US" sz="2400" dirty="0" smtClean="0">
                <a:solidFill>
                  <a:schemeClr val="tx1"/>
                </a:solidFill>
              </a:rPr>
              <a:t>Redirection</a:t>
            </a:r>
          </a:p>
          <a:p>
            <a:pPr marL="914400" lvl="1" indent="-457200">
              <a:buFont typeface="Arial"/>
              <a:buChar char="•"/>
            </a:pPr>
            <a:r>
              <a:rPr lang="en-US" sz="2400" dirty="0" smtClean="0">
                <a:solidFill>
                  <a:schemeClr val="tx1"/>
                </a:solidFill>
              </a:rPr>
              <a:t>Routing</a:t>
            </a:r>
          </a:p>
        </p:txBody>
      </p:sp>
      <p:sp>
        <p:nvSpPr>
          <p:cNvPr id="5" name="Rectangle 4"/>
          <p:cNvSpPr/>
          <p:nvPr/>
        </p:nvSpPr>
        <p:spPr>
          <a:xfrm>
            <a:off x="710309" y="1417638"/>
            <a:ext cx="7976491" cy="778715"/>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3" name="Rectangle 22"/>
          <p:cNvSpPr/>
          <p:nvPr/>
        </p:nvSpPr>
        <p:spPr>
          <a:xfrm>
            <a:off x="710309" y="2196354"/>
            <a:ext cx="7976491" cy="148404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4" name="Rectangle 23"/>
          <p:cNvSpPr/>
          <p:nvPr/>
        </p:nvSpPr>
        <p:spPr>
          <a:xfrm>
            <a:off x="710309" y="3680397"/>
            <a:ext cx="7976491" cy="189222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090799944"/>
      </p:ext>
    </p:extLst>
  </p:cSld>
  <p:clrMapOvr>
    <a:masterClrMapping/>
  </p:clrMapOvr>
  <mc:AlternateContent xmlns:mc="http://schemas.openxmlformats.org/markup-compatibility/2006" xmlns:p14="http://schemas.microsoft.com/office/powerpoint/2010/main">
    <mc:Choice Requires="p14">
      <p:transition p14:dur="100" advTm="90463">
        <p:cut/>
      </p:transition>
    </mc:Choice>
    <mc:Fallback xmlns="">
      <p:transition xmlns:p14="http://schemas.microsoft.com/office/powerpoint/2010/main" advTm="90463">
        <p:cu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3"/>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23" grpId="0" animBg="1"/>
      <p:bldP spid="23" grpId="1" animBg="1"/>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Network CDN</a:t>
            </a:r>
          </a:p>
          <a:p>
            <a:r>
              <a:rPr lang="en-US" dirty="0" smtClean="0"/>
              <a:t>NCDN Model &amp; Joint Optimization</a:t>
            </a:r>
          </a:p>
          <a:p>
            <a:r>
              <a:rPr lang="en-US" dirty="0" smtClean="0">
                <a:solidFill>
                  <a:schemeClr val="accent2"/>
                </a:solidFill>
              </a:rPr>
              <a:t>Datasets: Akamai Traces &amp; ISP Topologies</a:t>
            </a:r>
          </a:p>
          <a:p>
            <a:r>
              <a:rPr lang="en-US" dirty="0" smtClean="0"/>
              <a:t>Results</a:t>
            </a:r>
          </a:p>
          <a:p>
            <a:r>
              <a:rPr lang="en-US" dirty="0" smtClean="0"/>
              <a:t>Related Work</a:t>
            </a:r>
          </a:p>
        </p:txBody>
      </p:sp>
      <p:sp>
        <p:nvSpPr>
          <p:cNvPr id="5" name="Slide Number Placeholder 4"/>
          <p:cNvSpPr>
            <a:spLocks noGrp="1"/>
          </p:cNvSpPr>
          <p:nvPr>
            <p:ph type="sldNum" sz="quarter" idx="12"/>
          </p:nvPr>
        </p:nvSpPr>
        <p:spPr/>
        <p:txBody>
          <a:bodyPr/>
          <a:lstStyle/>
          <a:p>
            <a:fld id="{E7BC674E-6A69-EE4A-9BF8-1BDE8F8FF17D}" type="slidenum">
              <a:rPr lang="en-US" smtClean="0"/>
              <a:t>15</a:t>
            </a:fld>
            <a:endParaRPr lang="en-US"/>
          </a:p>
        </p:txBody>
      </p:sp>
    </p:spTree>
    <p:extLst>
      <p:ext uri="{BB962C8B-B14F-4D97-AF65-F5344CB8AC3E}">
        <p14:creationId xmlns:p14="http://schemas.microsoft.com/office/powerpoint/2010/main" val="3924530476"/>
      </p:ext>
    </p:extLst>
  </p:cSld>
  <p:clrMapOvr>
    <a:masterClrMapping/>
  </p:clrMapOvr>
  <mc:AlternateContent xmlns:mc="http://schemas.openxmlformats.org/markup-compatibility/2006" xmlns:p14="http://schemas.microsoft.com/office/powerpoint/2010/main">
    <mc:Choice Requires="p14">
      <p:transition p14:dur="100" advTm="18626">
        <p:cut/>
      </p:transition>
    </mc:Choice>
    <mc:Fallback xmlns="">
      <p:transition xmlns:p14="http://schemas.microsoft.com/office/powerpoint/2010/main" advTm="18626">
        <p:cut/>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a:t>
            </a:r>
            <a:endParaRPr lang="en-US" dirty="0"/>
          </a:p>
        </p:txBody>
      </p:sp>
      <p:sp>
        <p:nvSpPr>
          <p:cNvPr id="4" name="Slide Number Placeholder 3"/>
          <p:cNvSpPr>
            <a:spLocks noGrp="1"/>
          </p:cNvSpPr>
          <p:nvPr>
            <p:ph type="sldNum" sz="quarter" idx="12"/>
          </p:nvPr>
        </p:nvSpPr>
        <p:spPr/>
        <p:txBody>
          <a:bodyPr/>
          <a:lstStyle/>
          <a:p>
            <a:fld id="{E7BC674E-6A69-EE4A-9BF8-1BDE8F8FF17D}" type="slidenum">
              <a:rPr lang="en-US" smtClean="0"/>
              <a:t>16</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923292760"/>
              </p:ext>
            </p:extLst>
          </p:nvPr>
        </p:nvGraphicFramePr>
        <p:xfrm>
          <a:off x="457200" y="1093983"/>
          <a:ext cx="8345693" cy="5206839"/>
        </p:xfrm>
        <a:graphic>
          <a:graphicData uri="http://schemas.openxmlformats.org/drawingml/2006/table">
            <a:tbl>
              <a:tblPr firstRow="1" bandRow="1">
                <a:tableStyleId>{5940675A-B579-460E-94D1-54222C63F5DA}</a:tableStyleId>
              </a:tblPr>
              <a:tblGrid>
                <a:gridCol w="2052918"/>
                <a:gridCol w="6292775"/>
              </a:tblGrid>
              <a:tr h="493871">
                <a:tc gridSpan="2">
                  <a:txBody>
                    <a:bodyPr/>
                    <a:lstStyle/>
                    <a:p>
                      <a:pPr algn="l"/>
                      <a:r>
                        <a:rPr lang="en-US" sz="2400" u="sng" dirty="0" smtClean="0"/>
                        <a:t>Akamai</a:t>
                      </a:r>
                      <a:r>
                        <a:rPr lang="en-US" sz="2400" u="sng" baseline="0" dirty="0" smtClean="0"/>
                        <a:t> traces</a:t>
                      </a:r>
                      <a:endParaRPr lang="en-US" sz="2400" u="sn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endParaRPr lang="en-US"/>
                    </a:p>
                  </a:txBody>
                  <a:tcPr/>
                </a:tc>
              </a:tr>
              <a:tr h="493871">
                <a:tc>
                  <a:txBody>
                    <a:bodyPr/>
                    <a:lstStyle/>
                    <a:p>
                      <a:r>
                        <a:rPr lang="en-US" sz="2200" dirty="0" smtClean="0"/>
                        <a:t>Traffic</a:t>
                      </a:r>
                      <a:r>
                        <a:rPr lang="en-US" sz="2200" baseline="0" dirty="0" smtClean="0"/>
                        <a:t> types</a:t>
                      </a:r>
                      <a:endParaRPr lang="en-US" sz="2200" dirty="0"/>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200" dirty="0" smtClean="0"/>
                        <a:t>On-demand</a:t>
                      </a:r>
                      <a:r>
                        <a:rPr lang="en-US" sz="2200" baseline="0" dirty="0" smtClean="0"/>
                        <a:t> video &amp; download</a:t>
                      </a:r>
                      <a:endParaRPr lang="en-US" sz="2200"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493871">
                <a:tc>
                  <a:txBody>
                    <a:bodyPr/>
                    <a:lstStyle/>
                    <a:p>
                      <a:r>
                        <a:rPr lang="en-US" sz="2200" dirty="0" smtClean="0"/>
                        <a:t>How measured?</a:t>
                      </a:r>
                      <a:endParaRPr lang="en-US" sz="2200" dirty="0"/>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200" dirty="0" smtClean="0"/>
                        <a:t>Instrument</a:t>
                      </a:r>
                      <a:r>
                        <a:rPr lang="en-US" sz="2200" baseline="0" dirty="0" smtClean="0"/>
                        <a:t> client software, e.g., media player plugin</a:t>
                      </a:r>
                      <a:endParaRPr lang="en-US" sz="2200"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493871">
                <a:tc>
                  <a:txBody>
                    <a:bodyPr/>
                    <a:lstStyle/>
                    <a:p>
                      <a:r>
                        <a:rPr lang="en-US" sz="2200" dirty="0" smtClean="0"/>
                        <a:t>Data</a:t>
                      </a:r>
                      <a:endParaRPr lang="en-US" sz="2200" dirty="0"/>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2200" dirty="0" smtClean="0"/>
                        <a:t>Content URL, content provider, </a:t>
                      </a:r>
                      <a:r>
                        <a:rPr lang="en-US" sz="2200" dirty="0" err="1" smtClean="0"/>
                        <a:t>lat</a:t>
                      </a:r>
                      <a:r>
                        <a:rPr lang="en-US" sz="2200" dirty="0" smtClean="0"/>
                        <a:t>-long, timestamp, bytes downloaded, file size</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493871">
                <a:tc>
                  <a:txBody>
                    <a:bodyPr/>
                    <a:lstStyle/>
                    <a:p>
                      <a:r>
                        <a:rPr lang="en-US" sz="2200" dirty="0" smtClean="0"/>
                        <a:t>Volume</a:t>
                      </a:r>
                      <a:endParaRPr lang="en-US" sz="22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2200" dirty="0" smtClean="0"/>
                        <a:t>7.79 m users, 28.2 m</a:t>
                      </a:r>
                      <a:r>
                        <a:rPr lang="en-US" sz="2200" baseline="0" dirty="0" smtClean="0"/>
                        <a:t> </a:t>
                      </a:r>
                      <a:r>
                        <a:rPr lang="en-US" sz="2200" dirty="0" smtClean="0"/>
                        <a:t>requests, 1455 TB data</a:t>
                      </a: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93871">
                <a:tc gridSpan="2">
                  <a:txBody>
                    <a:bodyPr/>
                    <a:lstStyle/>
                    <a:p>
                      <a:pPr algn="l"/>
                      <a:r>
                        <a:rPr lang="en-US" sz="2400" u="sng" dirty="0" smtClean="0"/>
                        <a:t>ISP</a:t>
                      </a:r>
                      <a:r>
                        <a:rPr lang="en-US" sz="2400" u="sng" baseline="0" dirty="0" smtClean="0"/>
                        <a:t> topologies</a:t>
                      </a:r>
                      <a:endParaRPr lang="en-US" sz="2400" u="sn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endParaRPr lang="en-US"/>
                    </a:p>
                  </a:txBody>
                  <a:tcPr/>
                </a:tc>
              </a:tr>
              <a:tr h="493871">
                <a:tc>
                  <a:txBody>
                    <a:bodyPr/>
                    <a:lstStyle/>
                    <a:p>
                      <a:r>
                        <a:rPr lang="en-US" sz="2200" dirty="0" smtClean="0"/>
                        <a:t>Networks</a:t>
                      </a:r>
                      <a:endParaRPr lang="en-US" sz="2200" dirty="0"/>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2200" dirty="0" smtClean="0"/>
                        <a:t>Tier-1</a:t>
                      </a:r>
                      <a:r>
                        <a:rPr lang="en-US" sz="2200" baseline="0" dirty="0" smtClean="0"/>
                        <a:t> US ISP &amp; Abilene</a:t>
                      </a:r>
                      <a:endParaRPr lang="en-US" sz="2200" dirty="0" smtClean="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493871">
                <a:tc>
                  <a:txBody>
                    <a:bodyPr/>
                    <a:lstStyle/>
                    <a:p>
                      <a:r>
                        <a:rPr lang="en-US" sz="2200" dirty="0" smtClean="0"/>
                        <a:t>Data</a:t>
                      </a:r>
                      <a:endParaRPr lang="en-US" sz="2200" dirty="0"/>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2200" dirty="0" smtClean="0"/>
                        <a:t>POP</a:t>
                      </a:r>
                      <a:r>
                        <a:rPr lang="en-US" sz="2200" baseline="0" dirty="0" smtClean="0"/>
                        <a:t> </a:t>
                      </a:r>
                      <a:r>
                        <a:rPr lang="en-US" sz="2200" baseline="0" dirty="0" err="1" smtClean="0"/>
                        <a:t>lat</a:t>
                      </a:r>
                      <a:r>
                        <a:rPr lang="en-US" sz="2200" baseline="0" dirty="0" smtClean="0"/>
                        <a:t>-long, link capacities</a:t>
                      </a:r>
                      <a:endParaRPr lang="en-US" sz="2200" dirty="0" smtClean="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493871">
                <a:tc gridSpan="2">
                  <a:txBody>
                    <a:bodyPr/>
                    <a:lstStyle/>
                    <a:p>
                      <a:pPr algn="l"/>
                      <a:r>
                        <a:rPr lang="en-US" sz="2400" u="sng" dirty="0" smtClean="0"/>
                        <a:t>Mapping:</a:t>
                      </a:r>
                      <a:r>
                        <a:rPr lang="en-US" sz="2400" u="sng" baseline="0" dirty="0" smtClean="0"/>
                        <a:t> Akamai trace </a:t>
                      </a:r>
                      <a:r>
                        <a:rPr lang="en-US" sz="2400" u="sng" baseline="0" dirty="0" smtClean="0">
                          <a:sym typeface="Wingdings"/>
                        </a:rPr>
                        <a:t> ISP topology</a:t>
                      </a:r>
                      <a:endParaRPr lang="en-US" sz="2400" u="sn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hMerge="1">
                  <a:txBody>
                    <a:bodyPr/>
                    <a:lstStyle/>
                    <a:p>
                      <a:endParaRPr lang="en-US"/>
                    </a:p>
                  </a:txBody>
                  <a:tcPr/>
                </a:tc>
              </a:tr>
              <a:tr h="493871">
                <a:tc gridSpan="2">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2200" dirty="0" smtClean="0"/>
                        <a:t>Map</a:t>
                      </a:r>
                      <a:r>
                        <a:rPr lang="en-US" sz="2200" baseline="0" dirty="0" smtClean="0"/>
                        <a:t> request to geographically closest ISP POP</a:t>
                      </a:r>
                      <a:endParaRPr lang="en-US" sz="2200" dirty="0" smtClean="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r>
            </a:tbl>
          </a:graphicData>
        </a:graphic>
      </p:graphicFrame>
    </p:spTree>
    <p:extLst>
      <p:ext uri="{BB962C8B-B14F-4D97-AF65-F5344CB8AC3E}">
        <p14:creationId xmlns:p14="http://schemas.microsoft.com/office/powerpoint/2010/main" val="4005617305"/>
      </p:ext>
    </p:extLst>
  </p:cSld>
  <p:clrMapOvr>
    <a:masterClrMapping/>
  </p:clrMapOvr>
  <mc:AlternateContent xmlns:mc="http://schemas.openxmlformats.org/markup-compatibility/2006" xmlns:p14="http://schemas.microsoft.com/office/powerpoint/2010/main">
    <mc:Choice Requires="p14">
      <p:transition p14:dur="100" advTm="115025">
        <p:cut/>
      </p:transition>
    </mc:Choice>
    <mc:Fallback xmlns="">
      <p:transition xmlns:p14="http://schemas.microsoft.com/office/powerpoint/2010/main" advTm="115025">
        <p:cut/>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Network CDN</a:t>
            </a:r>
          </a:p>
          <a:p>
            <a:r>
              <a:rPr lang="en-US" dirty="0" smtClean="0"/>
              <a:t>NCDN Model &amp; Joint Optimization</a:t>
            </a:r>
          </a:p>
          <a:p>
            <a:r>
              <a:rPr lang="en-US" dirty="0" smtClean="0"/>
              <a:t>Datasets: Akamai Traces &amp; ISP Topologies</a:t>
            </a:r>
          </a:p>
          <a:p>
            <a:r>
              <a:rPr lang="en-US" dirty="0" smtClean="0">
                <a:solidFill>
                  <a:schemeClr val="accent2"/>
                </a:solidFill>
              </a:rPr>
              <a:t>Results</a:t>
            </a:r>
          </a:p>
          <a:p>
            <a:pPr lvl="1"/>
            <a:r>
              <a:rPr lang="en-US" dirty="0" smtClean="0">
                <a:solidFill>
                  <a:schemeClr val="accent2"/>
                </a:solidFill>
              </a:rPr>
              <a:t>Schemes Evaluated</a:t>
            </a:r>
          </a:p>
          <a:p>
            <a:pPr lvl="1"/>
            <a:r>
              <a:rPr lang="en-US" dirty="0" smtClean="0">
                <a:solidFill>
                  <a:schemeClr val="accent2"/>
                </a:solidFill>
              </a:rPr>
              <a:t>Network Cost</a:t>
            </a:r>
          </a:p>
          <a:p>
            <a:pPr lvl="1"/>
            <a:r>
              <a:rPr lang="en-US" dirty="0" smtClean="0">
                <a:solidFill>
                  <a:schemeClr val="accent2"/>
                </a:solidFill>
              </a:rPr>
              <a:t>Latency Cost</a:t>
            </a:r>
          </a:p>
          <a:p>
            <a:pPr lvl="1"/>
            <a:r>
              <a:rPr lang="en-US" dirty="0" smtClean="0">
                <a:solidFill>
                  <a:schemeClr val="accent2"/>
                </a:solidFill>
              </a:rPr>
              <a:t>Network Cost: Planned vs. Unplanned Routing</a:t>
            </a:r>
          </a:p>
          <a:p>
            <a:r>
              <a:rPr lang="en-US" dirty="0" smtClean="0"/>
              <a:t>Related Work</a:t>
            </a:r>
            <a:endParaRPr lang="en-US" dirty="0"/>
          </a:p>
        </p:txBody>
      </p:sp>
      <p:sp>
        <p:nvSpPr>
          <p:cNvPr id="5" name="Slide Number Placeholder 4"/>
          <p:cNvSpPr>
            <a:spLocks noGrp="1"/>
          </p:cNvSpPr>
          <p:nvPr>
            <p:ph type="sldNum" sz="quarter" idx="12"/>
          </p:nvPr>
        </p:nvSpPr>
        <p:spPr/>
        <p:txBody>
          <a:bodyPr/>
          <a:lstStyle/>
          <a:p>
            <a:fld id="{E7BC674E-6A69-EE4A-9BF8-1BDE8F8FF17D}" type="slidenum">
              <a:rPr lang="en-US" smtClean="0"/>
              <a:t>17</a:t>
            </a:fld>
            <a:endParaRPr lang="en-US"/>
          </a:p>
        </p:txBody>
      </p:sp>
    </p:spTree>
    <p:extLst>
      <p:ext uri="{BB962C8B-B14F-4D97-AF65-F5344CB8AC3E}">
        <p14:creationId xmlns:p14="http://schemas.microsoft.com/office/powerpoint/2010/main" val="3147750562"/>
      </p:ext>
    </p:extLst>
  </p:cSld>
  <p:clrMapOvr>
    <a:masterClrMapping/>
  </p:clrMapOvr>
  <mc:AlternateContent xmlns:mc="http://schemas.openxmlformats.org/markup-compatibility/2006" xmlns:p14="http://schemas.microsoft.com/office/powerpoint/2010/main">
    <mc:Choice Requires="p14">
      <p:transition p14:dur="100" advTm="10857">
        <p:cut/>
      </p:transition>
    </mc:Choice>
    <mc:Fallback xmlns="">
      <p:transition xmlns:p14="http://schemas.microsoft.com/office/powerpoint/2010/main" advTm="10857">
        <p:cut/>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Schemes Evaluated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32356663"/>
              </p:ext>
            </p:extLst>
          </p:nvPr>
        </p:nvGraphicFramePr>
        <p:xfrm>
          <a:off x="89644" y="1668907"/>
          <a:ext cx="8890003" cy="4701873"/>
        </p:xfrm>
        <a:graphic>
          <a:graphicData uri="http://schemas.openxmlformats.org/drawingml/2006/table">
            <a:tbl>
              <a:tblPr firstRow="1" bandRow="1">
                <a:tableStyleId>{5940675A-B579-460E-94D1-54222C63F5DA}</a:tableStyleId>
              </a:tblPr>
              <a:tblGrid>
                <a:gridCol w="2674474"/>
                <a:gridCol w="6215529"/>
              </a:tblGrid>
              <a:tr h="646975">
                <a:tc>
                  <a:txBody>
                    <a:bodyPr/>
                    <a:lstStyle/>
                    <a:p>
                      <a:r>
                        <a:rPr lang="en-US" sz="2400" b="0" dirty="0" smtClean="0"/>
                        <a:t>Scheme</a:t>
                      </a:r>
                      <a:endParaRPr lang="en-US" sz="2400" b="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smtClean="0"/>
                        <a:t>Routing + placement + redirection</a:t>
                      </a:r>
                      <a:endParaRPr lang="en-US" sz="2400" b="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r>
              <a:tr h="1494578">
                <a:tc>
                  <a:txBody>
                    <a:bodyPr/>
                    <a:lstStyle/>
                    <a:p>
                      <a:r>
                        <a:rPr lang="en-US" sz="3200" dirty="0" smtClean="0">
                          <a:latin typeface="Calibri"/>
                          <a:cs typeface="Calibri"/>
                        </a:rPr>
                        <a:t>UNPLANNED</a:t>
                      </a:r>
                    </a:p>
                    <a:p>
                      <a:endParaRPr lang="en-US" sz="2800" dirty="0">
                        <a:latin typeface="Chalkboard"/>
                        <a:cs typeface="Chalkboard"/>
                      </a:endParaRPr>
                    </a:p>
                  </a:txBody>
                  <a:tcPr>
                    <a:lnL w="12700" cap="flat" cmpd="sng" algn="ctr">
                      <a:solidFill>
                        <a:scrgbClr r="0" g="0" b="0"/>
                      </a:solidFill>
                      <a:prstDash val="solid"/>
                      <a:round/>
                      <a:headEnd type="none" w="med" len="med"/>
                      <a:tailEnd type="none" w="med" len="med"/>
                    </a:lnL>
                  </a:tcPr>
                </a:tc>
                <a:tc>
                  <a:txBody>
                    <a:bodyPr/>
                    <a:lstStyle/>
                    <a:p>
                      <a:r>
                        <a:rPr lang="en-US" sz="2600" baseline="0" dirty="0" smtClean="0"/>
                        <a:t>OSPF with link-weight = 1/link-capacity </a:t>
                      </a:r>
                    </a:p>
                    <a:p>
                      <a:r>
                        <a:rPr lang="en-US" sz="2600" baseline="0" dirty="0" smtClean="0"/>
                        <a:t>+ </a:t>
                      </a:r>
                      <a:r>
                        <a:rPr lang="en-US" sz="2600" dirty="0" smtClean="0"/>
                        <a:t>LRU caching </a:t>
                      </a:r>
                    </a:p>
                    <a:p>
                      <a:r>
                        <a:rPr lang="en-US" sz="2600" dirty="0" smtClean="0"/>
                        <a:t>+ redirect to closest </a:t>
                      </a:r>
                      <a:r>
                        <a:rPr lang="en-US" sz="2600" baseline="0" dirty="0" smtClean="0"/>
                        <a:t>hop count node </a:t>
                      </a:r>
                      <a:endParaRPr lang="en-US" sz="2600" dirty="0"/>
                    </a:p>
                  </a:txBody>
                  <a:tcPr>
                    <a:lnR w="12700" cap="flat" cmpd="sng" algn="ctr">
                      <a:solidFill>
                        <a:scrgbClr r="0" g="0" b="0"/>
                      </a:solidFill>
                      <a:prstDash val="solid"/>
                      <a:round/>
                      <a:headEnd type="none" w="med" len="med"/>
                      <a:tailEnd type="none" w="med" len="med"/>
                    </a:lnR>
                  </a:tcPr>
                </a:tc>
              </a:tr>
              <a:tr h="1149974">
                <a:tc>
                  <a:txBody>
                    <a:bodyPr/>
                    <a:lstStyle/>
                    <a:p>
                      <a:r>
                        <a:rPr lang="en-US" sz="3200" dirty="0" smtClean="0">
                          <a:latin typeface="Calibri"/>
                          <a:cs typeface="Calibri"/>
                        </a:rPr>
                        <a:t>JOINT-OPTIMIZATION</a:t>
                      </a:r>
                      <a:endParaRPr lang="en-US" sz="3200" dirty="0">
                        <a:latin typeface="Calibri"/>
                        <a:cs typeface="Calibri"/>
                      </a:endParaRPr>
                    </a:p>
                  </a:txBody>
                  <a:tcPr>
                    <a:lnL w="12700" cap="flat" cmpd="sng" algn="ctr">
                      <a:solidFill>
                        <a:scrgbClr r="0" g="0" b="0"/>
                      </a:solidFill>
                      <a:prstDash val="solid"/>
                      <a:round/>
                      <a:headEnd type="none" w="med" len="med"/>
                      <a:tailEnd type="none" w="med" len="med"/>
                    </a:lnL>
                  </a:tcPr>
                </a:tc>
                <a:tc>
                  <a:txBody>
                    <a:bodyPr/>
                    <a:lstStyle/>
                    <a:p>
                      <a:r>
                        <a:rPr lang="en-US" sz="2600" dirty="0" smtClean="0"/>
                        <a:t>Realistic joint optimization </a:t>
                      </a:r>
                    </a:p>
                    <a:p>
                      <a:r>
                        <a:rPr lang="en-US" sz="2600" dirty="0" smtClean="0"/>
                        <a:t>Once</a:t>
                      </a:r>
                      <a:r>
                        <a:rPr lang="en-US" sz="2600" baseline="0" dirty="0" smtClean="0"/>
                        <a:t> per day with </a:t>
                      </a:r>
                      <a:r>
                        <a:rPr lang="en-US" sz="2600" i="1" u="sng" baseline="0" dirty="0" smtClean="0"/>
                        <a:t>y</a:t>
                      </a:r>
                      <a:r>
                        <a:rPr lang="en-US" sz="2600" i="1" u="sng" dirty="0" smtClean="0"/>
                        <a:t>esterday’s</a:t>
                      </a:r>
                      <a:r>
                        <a:rPr lang="en-US" sz="2600" i="1" u="none" baseline="0" dirty="0" smtClean="0"/>
                        <a:t>  </a:t>
                      </a:r>
                      <a:r>
                        <a:rPr lang="en-US" sz="2600" dirty="0" smtClean="0"/>
                        <a:t>content demand</a:t>
                      </a:r>
                      <a:endParaRPr lang="en-US" sz="2600" dirty="0"/>
                    </a:p>
                  </a:txBody>
                  <a:tcPr>
                    <a:lnR w="12700" cap="flat" cmpd="sng" algn="ctr">
                      <a:solidFill>
                        <a:scrgbClr r="0" g="0" b="0"/>
                      </a:solidFill>
                      <a:prstDash val="solid"/>
                      <a:round/>
                      <a:headEnd type="none" w="med" len="med"/>
                      <a:tailEnd type="none" w="med" len="med"/>
                    </a:lnR>
                  </a:tcPr>
                </a:tc>
              </a:tr>
              <a:tr h="12366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latin typeface="Calibri"/>
                          <a:cs typeface="Calibri"/>
                        </a:rPr>
                        <a:t>ORACLE</a:t>
                      </a:r>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r>
                        <a:rPr lang="en-US" sz="2600" dirty="0" smtClean="0"/>
                        <a:t>Ideal</a:t>
                      </a:r>
                      <a:r>
                        <a:rPr lang="en-US" sz="2600" baseline="0" dirty="0" smtClean="0"/>
                        <a:t> j</a:t>
                      </a:r>
                      <a:r>
                        <a:rPr lang="en-US" sz="2600" dirty="0" smtClean="0"/>
                        <a:t>oint optimization </a:t>
                      </a:r>
                    </a:p>
                    <a:p>
                      <a:r>
                        <a:rPr lang="en-US" sz="2600" dirty="0" smtClean="0"/>
                        <a:t>Once</a:t>
                      </a:r>
                      <a:r>
                        <a:rPr lang="en-US" sz="2600" baseline="0" dirty="0" smtClean="0"/>
                        <a:t> per day with </a:t>
                      </a:r>
                      <a:r>
                        <a:rPr lang="en-US" sz="2600" i="1" u="sng" baseline="0" dirty="0" smtClean="0"/>
                        <a:t>c</a:t>
                      </a:r>
                      <a:r>
                        <a:rPr lang="en-US" sz="2600" i="1" u="sng" dirty="0" smtClean="0"/>
                        <a:t>urrent</a:t>
                      </a:r>
                      <a:r>
                        <a:rPr lang="en-US" sz="2600" i="1" u="sng" baseline="0" dirty="0" smtClean="0"/>
                        <a:t> d</a:t>
                      </a:r>
                      <a:r>
                        <a:rPr lang="en-US" sz="2600" i="1" u="sng" dirty="0" smtClean="0"/>
                        <a:t>ay’s</a:t>
                      </a:r>
                      <a:r>
                        <a:rPr lang="en-US" sz="2600" dirty="0" smtClean="0"/>
                        <a:t> content demand</a:t>
                      </a:r>
                      <a:endParaRPr lang="en-US" sz="2600" dirty="0"/>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sp>
        <p:nvSpPr>
          <p:cNvPr id="5" name="Slide Number Placeholder 4"/>
          <p:cNvSpPr>
            <a:spLocks noGrp="1"/>
          </p:cNvSpPr>
          <p:nvPr>
            <p:ph type="sldNum" sz="quarter" idx="12"/>
          </p:nvPr>
        </p:nvSpPr>
        <p:spPr/>
        <p:txBody>
          <a:bodyPr/>
          <a:lstStyle/>
          <a:p>
            <a:fld id="{E7BC674E-6A69-EE4A-9BF8-1BDE8F8FF17D}" type="slidenum">
              <a:rPr lang="en-US" smtClean="0"/>
              <a:t>18</a:t>
            </a:fld>
            <a:endParaRPr lang="en-US"/>
          </a:p>
        </p:txBody>
      </p:sp>
    </p:spTree>
    <p:extLst>
      <p:ext uri="{BB962C8B-B14F-4D97-AF65-F5344CB8AC3E}">
        <p14:creationId xmlns:p14="http://schemas.microsoft.com/office/powerpoint/2010/main" val="431223872"/>
      </p:ext>
    </p:extLst>
  </p:cSld>
  <p:clrMapOvr>
    <a:masterClrMapping/>
  </p:clrMapOvr>
  <mc:AlternateContent xmlns:mc="http://schemas.openxmlformats.org/markup-compatibility/2006" xmlns:p14="http://schemas.microsoft.com/office/powerpoint/2010/main">
    <mc:Choice Requires="p14">
      <p:transition p14:dur="100" advTm="79622">
        <p:cut/>
      </p:transition>
    </mc:Choice>
    <mc:Fallback xmlns="">
      <p:transition xmlns:p14="http://schemas.microsoft.com/office/powerpoint/2010/main" advTm="79622">
        <p:cut/>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Cost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68589156"/>
              </p:ext>
            </p:extLst>
          </p:nvPr>
        </p:nvGraphicFramePr>
        <p:xfrm>
          <a:off x="671950" y="1417638"/>
          <a:ext cx="8014850" cy="4569380"/>
        </p:xfrm>
        <a:graphic>
          <a:graphicData uri="http://schemas.openxmlformats.org/drawingml/2006/chart">
            <c:chart xmlns:c="http://schemas.openxmlformats.org/drawingml/2006/chart" xmlns:r="http://schemas.openxmlformats.org/officeDocument/2006/relationships" r:id="rId4"/>
          </a:graphicData>
        </a:graphic>
      </p:graphicFrame>
      <p:sp>
        <p:nvSpPr>
          <p:cNvPr id="5" name="Slide Number Placeholder 4"/>
          <p:cNvSpPr>
            <a:spLocks noGrp="1"/>
          </p:cNvSpPr>
          <p:nvPr>
            <p:ph type="sldNum" sz="quarter" idx="12"/>
          </p:nvPr>
        </p:nvSpPr>
        <p:spPr/>
        <p:txBody>
          <a:bodyPr/>
          <a:lstStyle/>
          <a:p>
            <a:fld id="{E7BC674E-6A69-EE4A-9BF8-1BDE8F8FF17D}" type="slidenum">
              <a:rPr lang="en-US" smtClean="0"/>
              <a:t>19</a:t>
            </a:fld>
            <a:endParaRPr lang="en-US"/>
          </a:p>
        </p:txBody>
      </p:sp>
      <p:cxnSp>
        <p:nvCxnSpPr>
          <p:cNvPr id="7" name="Straight Arrow Connector 6"/>
          <p:cNvCxnSpPr/>
          <p:nvPr/>
        </p:nvCxnSpPr>
        <p:spPr>
          <a:xfrm flipV="1">
            <a:off x="5539419" y="3207097"/>
            <a:ext cx="0" cy="1093353"/>
          </a:xfrm>
          <a:prstGeom prst="straightConnector1">
            <a:avLst/>
          </a:prstGeom>
          <a:ln w="38100" cmpd="sng">
            <a:solidFill>
              <a:srgbClr val="FFFFFF"/>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646214" y="3510798"/>
            <a:ext cx="508000"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t>3x</a:t>
            </a:r>
            <a:endParaRPr lang="en-US" sz="2400" dirty="0"/>
          </a:p>
        </p:txBody>
      </p:sp>
      <p:sp>
        <p:nvSpPr>
          <p:cNvPr id="11" name="Oval 10"/>
          <p:cNvSpPr/>
          <p:nvPr/>
        </p:nvSpPr>
        <p:spPr>
          <a:xfrm>
            <a:off x="5339375" y="4105597"/>
            <a:ext cx="360434" cy="583872"/>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4390366" y="4436977"/>
            <a:ext cx="709949"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t>18%</a:t>
            </a:r>
            <a:endParaRPr lang="en-US" sz="2400" dirty="0"/>
          </a:p>
        </p:txBody>
      </p:sp>
    </p:spTree>
    <p:custDataLst>
      <p:tags r:id="rId1"/>
    </p:custDataLst>
    <p:extLst>
      <p:ext uri="{BB962C8B-B14F-4D97-AF65-F5344CB8AC3E}">
        <p14:creationId xmlns:p14="http://schemas.microsoft.com/office/powerpoint/2010/main" val="3507082746"/>
      </p:ext>
    </p:extLst>
  </p:cSld>
  <p:clrMapOvr>
    <a:masterClrMapping/>
  </p:clrMapOvr>
  <mc:AlternateContent xmlns:mc="http://schemas.openxmlformats.org/markup-compatibility/2006" xmlns:p14="http://schemas.microsoft.com/office/powerpoint/2010/main">
    <mc:Choice Requires="p14">
      <p:transition p14:dur="100" advTm="126484">
        <p:cut/>
      </p:transition>
    </mc:Choice>
    <mc:Fallback xmlns="">
      <p:transition xmlns:p14="http://schemas.microsoft.com/office/powerpoint/2010/main" advTm="126484">
        <p:cu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Tripartite view of content delivery</a:t>
            </a:r>
            <a:endParaRPr lang="en-US" dirty="0"/>
          </a:p>
        </p:txBody>
      </p:sp>
      <p:sp>
        <p:nvSpPr>
          <p:cNvPr id="3" name="Content Placeholder 2"/>
          <p:cNvSpPr>
            <a:spLocks noGrp="1"/>
          </p:cNvSpPr>
          <p:nvPr>
            <p:ph idx="1"/>
          </p:nvPr>
        </p:nvSpPr>
        <p:spPr>
          <a:xfrm>
            <a:off x="457200" y="1346198"/>
            <a:ext cx="8229600" cy="4525963"/>
          </a:xfrm>
        </p:spPr>
        <p:txBody>
          <a:bodyPr/>
          <a:lstStyle/>
          <a:p>
            <a:endParaRPr lang="en-US" dirty="0"/>
          </a:p>
          <a:p>
            <a:endParaRPr lang="en-US" dirty="0" smtClean="0"/>
          </a:p>
          <a:p>
            <a:endParaRPr lang="en-US" dirty="0" smtClean="0"/>
          </a:p>
        </p:txBody>
      </p:sp>
      <p:sp>
        <p:nvSpPr>
          <p:cNvPr id="30" name="Rectangle 29"/>
          <p:cNvSpPr/>
          <p:nvPr/>
        </p:nvSpPr>
        <p:spPr>
          <a:xfrm>
            <a:off x="2463605" y="2420654"/>
            <a:ext cx="1143000" cy="961571"/>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Rectangle 30"/>
          <p:cNvSpPr/>
          <p:nvPr/>
        </p:nvSpPr>
        <p:spPr>
          <a:xfrm>
            <a:off x="3849719" y="2420654"/>
            <a:ext cx="1143000" cy="961571"/>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 name="Rectangle 31"/>
          <p:cNvSpPr/>
          <p:nvPr/>
        </p:nvSpPr>
        <p:spPr>
          <a:xfrm>
            <a:off x="5246718" y="2420654"/>
            <a:ext cx="1143000" cy="961571"/>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dirty="0"/>
          </a:p>
        </p:txBody>
      </p:sp>
      <p:sp>
        <p:nvSpPr>
          <p:cNvPr id="33" name="Rectangle 32"/>
          <p:cNvSpPr/>
          <p:nvPr/>
        </p:nvSpPr>
        <p:spPr>
          <a:xfrm>
            <a:off x="2463605" y="4586911"/>
            <a:ext cx="1143000" cy="961571"/>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Rectangle 33"/>
          <p:cNvSpPr/>
          <p:nvPr/>
        </p:nvSpPr>
        <p:spPr>
          <a:xfrm>
            <a:off x="3849719" y="4586911"/>
            <a:ext cx="1143000" cy="961571"/>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5" name="Rectangle 34"/>
          <p:cNvSpPr/>
          <p:nvPr/>
        </p:nvSpPr>
        <p:spPr>
          <a:xfrm>
            <a:off x="5246718" y="4586911"/>
            <a:ext cx="1143000" cy="961571"/>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b="1" dirty="0"/>
          </a:p>
        </p:txBody>
      </p:sp>
      <p:sp>
        <p:nvSpPr>
          <p:cNvPr id="36" name="Rectangle 35"/>
          <p:cNvSpPr/>
          <p:nvPr/>
        </p:nvSpPr>
        <p:spPr>
          <a:xfrm>
            <a:off x="2463604" y="3498339"/>
            <a:ext cx="3926113" cy="961571"/>
          </a:xfrm>
          <a:prstGeom prst="rect">
            <a:avLst/>
          </a:prstGeom>
          <a:solidFill>
            <a:srgbClr val="E7BC45"/>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3200" dirty="0" smtClean="0"/>
              <a:t>CDN</a:t>
            </a:r>
            <a:endParaRPr lang="en-US" sz="3200" dirty="0"/>
          </a:p>
        </p:txBody>
      </p:sp>
      <p:sp>
        <p:nvSpPr>
          <p:cNvPr id="39" name="TextBox 38"/>
          <p:cNvSpPr txBox="1"/>
          <p:nvPr/>
        </p:nvSpPr>
        <p:spPr>
          <a:xfrm>
            <a:off x="3323575" y="5571386"/>
            <a:ext cx="2151740" cy="584776"/>
          </a:xfrm>
          <a:prstGeom prst="rect">
            <a:avLst/>
          </a:prstGeom>
          <a:noFill/>
        </p:spPr>
        <p:txBody>
          <a:bodyPr wrap="square" rtlCol="0">
            <a:spAutoFit/>
          </a:bodyPr>
          <a:lstStyle/>
          <a:p>
            <a:pPr algn="ctr"/>
            <a:r>
              <a:rPr lang="en-US" sz="3200" dirty="0" smtClean="0">
                <a:solidFill>
                  <a:schemeClr val="accent3"/>
                </a:solidFill>
              </a:rPr>
              <a:t>Networks</a:t>
            </a:r>
            <a:endParaRPr lang="en-US" sz="3200" dirty="0">
              <a:solidFill>
                <a:schemeClr val="accent3"/>
              </a:solidFill>
            </a:endParaRPr>
          </a:p>
        </p:txBody>
      </p:sp>
      <p:sp>
        <p:nvSpPr>
          <p:cNvPr id="40" name="TextBox 39"/>
          <p:cNvSpPr txBox="1"/>
          <p:nvPr/>
        </p:nvSpPr>
        <p:spPr>
          <a:xfrm>
            <a:off x="2191460" y="1800726"/>
            <a:ext cx="4644569" cy="584776"/>
          </a:xfrm>
          <a:prstGeom prst="rect">
            <a:avLst/>
          </a:prstGeom>
          <a:noFill/>
        </p:spPr>
        <p:txBody>
          <a:bodyPr wrap="square" rtlCol="0">
            <a:spAutoFit/>
          </a:bodyPr>
          <a:lstStyle/>
          <a:p>
            <a:pPr algn="ctr"/>
            <a:r>
              <a:rPr lang="en-US" sz="3200" dirty="0" smtClean="0">
                <a:solidFill>
                  <a:schemeClr val="accent2"/>
                </a:solidFill>
              </a:rPr>
              <a:t>Content providers</a:t>
            </a:r>
            <a:endParaRPr lang="en-US" sz="3200" dirty="0">
              <a:solidFill>
                <a:schemeClr val="accent2"/>
              </a:solidFill>
            </a:endParaRPr>
          </a:p>
        </p:txBody>
      </p:sp>
      <p:sp>
        <p:nvSpPr>
          <p:cNvPr id="44" name="Rectangle 43"/>
          <p:cNvSpPr/>
          <p:nvPr/>
        </p:nvSpPr>
        <p:spPr>
          <a:xfrm rot="16200000">
            <a:off x="2010033" y="3951911"/>
            <a:ext cx="2050145" cy="114299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b="1" dirty="0" smtClean="0"/>
              <a:t>NCDN</a:t>
            </a:r>
            <a:endParaRPr lang="en-US" sz="4000" b="1" dirty="0"/>
          </a:p>
        </p:txBody>
      </p:sp>
      <p:sp>
        <p:nvSpPr>
          <p:cNvPr id="45" name="Rectangle 44"/>
          <p:cNvSpPr/>
          <p:nvPr/>
        </p:nvSpPr>
        <p:spPr>
          <a:xfrm rot="16200000">
            <a:off x="3394974" y="3951002"/>
            <a:ext cx="2051959" cy="11430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b="1" dirty="0" smtClean="0"/>
              <a:t>NCDN</a:t>
            </a:r>
            <a:endParaRPr lang="en-US" sz="4000" b="1" dirty="0"/>
          </a:p>
        </p:txBody>
      </p:sp>
      <p:sp>
        <p:nvSpPr>
          <p:cNvPr id="46" name="Rectangle 45"/>
          <p:cNvSpPr/>
          <p:nvPr/>
        </p:nvSpPr>
        <p:spPr>
          <a:xfrm>
            <a:off x="6888872" y="2810042"/>
            <a:ext cx="1797928" cy="2400657"/>
          </a:xfrm>
          <a:prstGeom prst="rect">
            <a:avLst/>
          </a:prstGeom>
          <a:ln>
            <a:solidFill>
              <a:srgbClr val="FFFFFF"/>
            </a:solid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lvl="0" algn="ctr"/>
            <a:r>
              <a:rPr lang="en-US" sz="3000" dirty="0"/>
              <a:t>NCDNs deployed in 30+ ISPs globally</a:t>
            </a:r>
          </a:p>
        </p:txBody>
      </p:sp>
      <p:sp>
        <p:nvSpPr>
          <p:cNvPr id="17" name="Rectangle 16"/>
          <p:cNvSpPr/>
          <p:nvPr/>
        </p:nvSpPr>
        <p:spPr>
          <a:xfrm rot="16200000">
            <a:off x="4792238" y="3951001"/>
            <a:ext cx="2051959" cy="11430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b="1" dirty="0" smtClean="0"/>
              <a:t>NCDN</a:t>
            </a:r>
            <a:endParaRPr lang="en-US" sz="4000" b="1" dirty="0"/>
          </a:p>
        </p:txBody>
      </p:sp>
    </p:spTree>
    <p:custDataLst>
      <p:tags r:id="rId1"/>
    </p:custDataLst>
    <p:extLst>
      <p:ext uri="{BB962C8B-B14F-4D97-AF65-F5344CB8AC3E}">
        <p14:creationId xmlns:p14="http://schemas.microsoft.com/office/powerpoint/2010/main" val="3913187599"/>
      </p:ext>
    </p:extLst>
  </p:cSld>
  <p:clrMapOvr>
    <a:masterClrMapping/>
  </p:clrMapOvr>
  <mc:AlternateContent xmlns:mc="http://schemas.openxmlformats.org/markup-compatibility/2006" xmlns:p14="http://schemas.microsoft.com/office/powerpoint/2010/main">
    <mc:Choice Requires="p14">
      <p:transition p14:dur="100" advTm="122152">
        <p:cut/>
      </p:transition>
    </mc:Choice>
    <mc:Fallback xmlns="">
      <p:transition xmlns:p14="http://schemas.microsoft.com/office/powerpoint/2010/main" advTm="122152">
        <p:cu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iterate type="lt">
                                    <p:tmPct val="0"/>
                                  </p:iterate>
                                  <p:childTnLst>
                                    <p:set>
                                      <p:cBhvr>
                                        <p:cTn id="6" dur="1" fill="hold">
                                          <p:stCondLst>
                                            <p:cond delay="0"/>
                                          </p:stCondLst>
                                        </p:cTn>
                                        <p:tgtEl>
                                          <p:spTgt spid="44"/>
                                        </p:tgtEl>
                                        <p:attrNameLst>
                                          <p:attrName>style.visibility</p:attrName>
                                        </p:attrNameLst>
                                      </p:cBhvr>
                                      <p:to>
                                        <p:strVal val="visible"/>
                                      </p:to>
                                    </p:set>
                                    <p:animEffect transition="in" filter="wipe(down)">
                                      <p:cBhvr>
                                        <p:cTn id="7" dur="500"/>
                                        <p:tgtEl>
                                          <p:spTgt spid="44"/>
                                        </p:tgtEl>
                                      </p:cBhvr>
                                    </p:animEffect>
                                  </p:childTnLst>
                                </p:cTn>
                              </p:par>
                              <p:par>
                                <p:cTn id="8" presetID="22" presetClass="entr" presetSubtype="4" fill="hold" grpId="0" nodeType="withEffect">
                                  <p:stCondLst>
                                    <p:cond delay="0"/>
                                  </p:stCondLst>
                                  <p:iterate type="lt">
                                    <p:tmPct val="0"/>
                                  </p:iterate>
                                  <p:childTnLst>
                                    <p:set>
                                      <p:cBhvr>
                                        <p:cTn id="9" dur="1" fill="hold">
                                          <p:stCondLst>
                                            <p:cond delay="0"/>
                                          </p:stCondLst>
                                        </p:cTn>
                                        <p:tgtEl>
                                          <p:spTgt spid="45"/>
                                        </p:tgtEl>
                                        <p:attrNameLst>
                                          <p:attrName>style.visibility</p:attrName>
                                        </p:attrNameLst>
                                      </p:cBhvr>
                                      <p:to>
                                        <p:strVal val="visible"/>
                                      </p:to>
                                    </p:set>
                                    <p:animEffect transition="in" filter="wipe(down)">
                                      <p:cBhvr>
                                        <p:cTn id="10" dur="500"/>
                                        <p:tgtEl>
                                          <p:spTgt spid="45"/>
                                        </p:tgtEl>
                                      </p:cBhvr>
                                    </p:animEffect>
                                  </p:childTnLst>
                                </p:cTn>
                              </p:par>
                              <p:par>
                                <p:cTn id="11" presetID="22" presetClass="entr" presetSubtype="4" fill="hold" grpId="0" nodeType="withEffect">
                                  <p:stCondLst>
                                    <p:cond delay="0"/>
                                  </p:stCondLst>
                                  <p:iterate type="lt">
                                    <p:tmPct val="0"/>
                                  </p:iterate>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46"/>
                                        </p:tgtEl>
                                        <p:attrNameLst>
                                          <p:attrName>style.visibility</p:attrName>
                                        </p:attrNameLst>
                                      </p:cBhvr>
                                      <p:to>
                                        <p:strVal val="visible"/>
                                      </p:to>
                                    </p:set>
                                    <p:anim calcmode="lin" valueType="num">
                                      <p:cBhvr>
                                        <p:cTn id="18" dur="500" fill="hold"/>
                                        <p:tgtEl>
                                          <p:spTgt spid="46"/>
                                        </p:tgtEl>
                                        <p:attrNameLst>
                                          <p:attrName>ppt_w</p:attrName>
                                        </p:attrNameLst>
                                      </p:cBhvr>
                                      <p:tavLst>
                                        <p:tav tm="0">
                                          <p:val>
                                            <p:fltVal val="0"/>
                                          </p:val>
                                        </p:tav>
                                        <p:tav tm="100000">
                                          <p:val>
                                            <p:strVal val="#ppt_w"/>
                                          </p:val>
                                        </p:tav>
                                      </p:tavLst>
                                    </p:anim>
                                    <p:anim calcmode="lin" valueType="num">
                                      <p:cBhvr>
                                        <p:cTn id="19" dur="500" fill="hold"/>
                                        <p:tgtEl>
                                          <p:spTgt spid="4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Latency Cost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09640295"/>
              </p:ext>
            </p:extLst>
          </p:nvPr>
        </p:nvGraphicFramePr>
        <p:xfrm>
          <a:off x="559668" y="1993281"/>
          <a:ext cx="8127132" cy="4188297"/>
        </p:xfrm>
        <a:graphic>
          <a:graphicData uri="http://schemas.openxmlformats.org/drawingml/2006/chart">
            <c:chart xmlns:c="http://schemas.openxmlformats.org/drawingml/2006/chart" xmlns:r="http://schemas.openxmlformats.org/officeDocument/2006/relationships" r:id="rId4"/>
          </a:graphicData>
        </a:graphic>
      </p:graphicFrame>
      <p:sp>
        <p:nvSpPr>
          <p:cNvPr id="6" name="Slide Number Placeholder 5"/>
          <p:cNvSpPr>
            <a:spLocks noGrp="1"/>
          </p:cNvSpPr>
          <p:nvPr>
            <p:ph type="sldNum" sz="quarter" idx="12"/>
          </p:nvPr>
        </p:nvSpPr>
        <p:spPr/>
        <p:txBody>
          <a:bodyPr/>
          <a:lstStyle/>
          <a:p>
            <a:fld id="{E7BC674E-6A69-EE4A-9BF8-1BDE8F8FF17D}" type="slidenum">
              <a:rPr lang="en-US" smtClean="0"/>
              <a:t>20</a:t>
            </a:fld>
            <a:endParaRPr lang="en-US"/>
          </a:p>
        </p:txBody>
      </p:sp>
      <p:sp>
        <p:nvSpPr>
          <p:cNvPr id="3" name="TextBox 2"/>
          <p:cNvSpPr txBox="1"/>
          <p:nvPr/>
        </p:nvSpPr>
        <p:spPr>
          <a:xfrm>
            <a:off x="460515" y="1418072"/>
            <a:ext cx="8421655" cy="430887"/>
          </a:xfrm>
          <a:prstGeom prst="rect">
            <a:avLst/>
          </a:prstGeom>
          <a:noFill/>
          <a:ln>
            <a:noFill/>
          </a:ln>
        </p:spPr>
        <p:style>
          <a:lnRef idx="3">
            <a:schemeClr val="lt1"/>
          </a:lnRef>
          <a:fillRef idx="1">
            <a:schemeClr val="dk1"/>
          </a:fillRef>
          <a:effectRef idx="1">
            <a:schemeClr val="dk1"/>
          </a:effectRef>
          <a:fontRef idx="minor">
            <a:schemeClr val="lt1"/>
          </a:fontRef>
        </p:style>
        <p:txBody>
          <a:bodyPr wrap="square" rtlCol="0">
            <a:spAutoFit/>
          </a:bodyPr>
          <a:lstStyle/>
          <a:p>
            <a:r>
              <a:rPr lang="en-US" sz="2200" dirty="0" smtClean="0"/>
              <a:t>Latency Cost = E2E propagation delay +  Link utilization dependent delay</a:t>
            </a:r>
          </a:p>
        </p:txBody>
      </p:sp>
      <p:sp>
        <p:nvSpPr>
          <p:cNvPr id="5" name="TextBox 4"/>
          <p:cNvSpPr txBox="1"/>
          <p:nvPr/>
        </p:nvSpPr>
        <p:spPr>
          <a:xfrm>
            <a:off x="5071792" y="4330901"/>
            <a:ext cx="815028"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28%</a:t>
            </a:r>
            <a:endParaRPr lang="en-US" sz="2400" dirty="0"/>
          </a:p>
        </p:txBody>
      </p:sp>
      <p:sp>
        <p:nvSpPr>
          <p:cNvPr id="7" name="Oval 6"/>
          <p:cNvSpPr/>
          <p:nvPr/>
        </p:nvSpPr>
        <p:spPr>
          <a:xfrm>
            <a:off x="5592022" y="3313745"/>
            <a:ext cx="320965" cy="544314"/>
          </a:xfrm>
          <a:prstGeom prst="ellipse">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2934206" y="2518069"/>
            <a:ext cx="320965" cy="1124643"/>
          </a:xfrm>
          <a:prstGeom prst="ellipse">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5592022" y="3630725"/>
            <a:ext cx="320965" cy="544314"/>
          </a:xfrm>
          <a:prstGeom prst="ellipse">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59668" y="2534620"/>
            <a:ext cx="7901134" cy="132343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en-US" sz="4000" dirty="0" smtClean="0"/>
              <a:t>Content placement matters tremendously in NCDNs</a:t>
            </a:r>
            <a:endParaRPr lang="en-US" sz="4000" dirty="0"/>
          </a:p>
        </p:txBody>
      </p:sp>
    </p:spTree>
    <p:custDataLst>
      <p:tags r:id="rId1"/>
    </p:custDataLst>
    <p:extLst>
      <p:ext uri="{BB962C8B-B14F-4D97-AF65-F5344CB8AC3E}">
        <p14:creationId xmlns:p14="http://schemas.microsoft.com/office/powerpoint/2010/main" val="1491981447"/>
      </p:ext>
    </p:extLst>
  </p:cSld>
  <p:clrMapOvr>
    <a:masterClrMapping/>
  </p:clrMapOvr>
  <mc:AlternateContent xmlns:mc="http://schemas.openxmlformats.org/markup-compatibility/2006" xmlns:p14="http://schemas.microsoft.com/office/powerpoint/2010/main">
    <mc:Choice Requires="p14">
      <p:transition p14:dur="100" advTm="123234">
        <p:cut/>
      </p:transition>
    </mc:Choice>
    <mc:Fallback xmlns="">
      <p:transition xmlns:p14="http://schemas.microsoft.com/office/powerpoint/2010/main" advTm="123234">
        <p:cu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0"/>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5"/>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2"/>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10" grpId="0" animBg="1"/>
      <p:bldP spid="10" grpId="1" animBg="1"/>
      <p:bldP spid="12" grpId="0" animBg="1"/>
      <p:bldP spid="12" grpId="1"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74638"/>
            <a:ext cx="9017000" cy="1143000"/>
          </a:xfrm>
        </p:spPr>
        <p:txBody>
          <a:bodyPr>
            <a:normAutofit fontScale="90000"/>
          </a:bodyPr>
          <a:lstStyle/>
          <a:p>
            <a:pPr lvl="1" algn="ctr"/>
            <a:r>
              <a:rPr lang="en-US" sz="3600" dirty="0" smtClean="0">
                <a:solidFill>
                  <a:srgbClr val="FFFFFF"/>
                </a:solidFill>
              </a:rPr>
              <a:t>Network Cost: Planned vs. Unplanned Routing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91408512"/>
              </p:ext>
            </p:extLst>
          </p:nvPr>
        </p:nvGraphicFramePr>
        <p:xfrm>
          <a:off x="1104349" y="2840585"/>
          <a:ext cx="6551905" cy="3836737"/>
        </p:xfrm>
        <a:graphic>
          <a:graphicData uri="http://schemas.openxmlformats.org/drawingml/2006/chart">
            <c:chart xmlns:c="http://schemas.openxmlformats.org/drawingml/2006/chart" xmlns:r="http://schemas.openxmlformats.org/officeDocument/2006/relationships" r:id="rId4"/>
          </a:graphicData>
        </a:graphic>
      </p:graphicFrame>
      <p:sp>
        <p:nvSpPr>
          <p:cNvPr id="7" name="Slide Number Placeholder 6"/>
          <p:cNvSpPr>
            <a:spLocks noGrp="1"/>
          </p:cNvSpPr>
          <p:nvPr>
            <p:ph type="sldNum" sz="quarter" idx="12"/>
          </p:nvPr>
        </p:nvSpPr>
        <p:spPr/>
        <p:txBody>
          <a:bodyPr/>
          <a:lstStyle/>
          <a:p>
            <a:fld id="{E7BC674E-6A69-EE4A-9BF8-1BDE8F8FF17D}" type="slidenum">
              <a:rPr lang="en-US" smtClean="0"/>
              <a:t>21</a:t>
            </a:fld>
            <a:endParaRPr lang="en-US"/>
          </a:p>
        </p:txBody>
      </p:sp>
      <p:sp>
        <p:nvSpPr>
          <p:cNvPr id="3" name="TextBox 2"/>
          <p:cNvSpPr txBox="1"/>
          <p:nvPr/>
        </p:nvSpPr>
        <p:spPr>
          <a:xfrm>
            <a:off x="5154481" y="3748142"/>
            <a:ext cx="1832429"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dirty="0" smtClean="0"/>
              <a:t>10% or less</a:t>
            </a:r>
            <a:endParaRPr lang="en-US" sz="2400" dirty="0"/>
          </a:p>
        </p:txBody>
      </p:sp>
      <p:sp>
        <p:nvSpPr>
          <p:cNvPr id="5" name="Rectangle 4"/>
          <p:cNvSpPr/>
          <p:nvPr/>
        </p:nvSpPr>
        <p:spPr>
          <a:xfrm>
            <a:off x="1549003" y="1415308"/>
            <a:ext cx="6265785" cy="1200328"/>
          </a:xfrm>
          <a:prstGeom prst="rect">
            <a:avLst/>
          </a:prstGeom>
          <a:ln>
            <a:noFill/>
          </a:ln>
        </p:spPr>
        <p:txBody>
          <a:bodyPr wrap="square">
            <a:spAutoFit/>
          </a:bodyPr>
          <a:lstStyle/>
          <a:p>
            <a:pPr algn="ctr"/>
            <a:r>
              <a:rPr lang="en-US" sz="2400" dirty="0" smtClean="0"/>
              <a:t>Unplanned placement, unplanned routing</a:t>
            </a:r>
            <a:endParaRPr lang="en-US" sz="2400" dirty="0"/>
          </a:p>
          <a:p>
            <a:pPr algn="ctr"/>
            <a:r>
              <a:rPr lang="en-US" sz="2400" dirty="0"/>
              <a:t>v</a:t>
            </a:r>
            <a:r>
              <a:rPr lang="en-US" sz="2400" dirty="0" smtClean="0"/>
              <a:t>s.</a:t>
            </a:r>
            <a:endParaRPr lang="en-US" sz="2400" dirty="0"/>
          </a:p>
          <a:p>
            <a:pPr algn="ctr"/>
            <a:r>
              <a:rPr lang="en-US" sz="2400" dirty="0"/>
              <a:t>Unplanned </a:t>
            </a:r>
            <a:r>
              <a:rPr lang="en-US" sz="2400" dirty="0" smtClean="0"/>
              <a:t>placement, planned routing</a:t>
            </a:r>
            <a:endParaRPr lang="en-US" sz="2400" dirty="0"/>
          </a:p>
        </p:txBody>
      </p:sp>
      <p:sp>
        <p:nvSpPr>
          <p:cNvPr id="8" name="Rectangle 7"/>
          <p:cNvSpPr/>
          <p:nvPr/>
        </p:nvSpPr>
        <p:spPr>
          <a:xfrm>
            <a:off x="559668" y="2518069"/>
            <a:ext cx="7901134" cy="132343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en-US" sz="4000" dirty="0" smtClean="0"/>
              <a:t>Traditional TE gives small cost reduction in NCDNs</a:t>
            </a:r>
            <a:endParaRPr lang="en-US" sz="4000" dirty="0"/>
          </a:p>
        </p:txBody>
      </p:sp>
    </p:spTree>
    <p:custDataLst>
      <p:tags r:id="rId1"/>
    </p:custDataLst>
    <p:extLst>
      <p:ext uri="{BB962C8B-B14F-4D97-AF65-F5344CB8AC3E}">
        <p14:creationId xmlns:p14="http://schemas.microsoft.com/office/powerpoint/2010/main" val="1781193632"/>
      </p:ext>
    </p:extLst>
  </p:cSld>
  <p:clrMapOvr>
    <a:masterClrMapping/>
  </p:clrMapOvr>
  <mc:AlternateContent xmlns:mc="http://schemas.openxmlformats.org/markup-compatibility/2006" xmlns:p14="http://schemas.microsoft.com/office/powerpoint/2010/main">
    <mc:Choice Requires="p14">
      <p:transition p14:dur="100" advTm="80758">
        <p:cut/>
      </p:transition>
    </mc:Choice>
    <mc:Fallback xmlns="">
      <p:transition xmlns:p14="http://schemas.microsoft.com/office/powerpoint/2010/main" advTm="80758">
        <p:cu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Related Work</a:t>
            </a:r>
            <a:endParaRPr lang="en-US" dirty="0"/>
          </a:p>
        </p:txBody>
      </p:sp>
      <p:sp>
        <p:nvSpPr>
          <p:cNvPr id="4" name="Slide Number Placeholder 3"/>
          <p:cNvSpPr>
            <a:spLocks noGrp="1"/>
          </p:cNvSpPr>
          <p:nvPr>
            <p:ph type="sldNum" sz="quarter" idx="12"/>
          </p:nvPr>
        </p:nvSpPr>
        <p:spPr/>
        <p:txBody>
          <a:bodyPr/>
          <a:lstStyle/>
          <a:p>
            <a:fld id="{E7BC674E-6A69-EE4A-9BF8-1BDE8F8FF17D}" type="slidenum">
              <a:rPr lang="en-US" smtClean="0"/>
              <a:t>22</a:t>
            </a:fld>
            <a:endParaRPr lang="en-US"/>
          </a:p>
        </p:txBody>
      </p:sp>
      <p:sp>
        <p:nvSpPr>
          <p:cNvPr id="3" name="Content Placeholder 2"/>
          <p:cNvSpPr>
            <a:spLocks noGrp="1"/>
          </p:cNvSpPr>
          <p:nvPr>
            <p:ph idx="1"/>
          </p:nvPr>
        </p:nvSpPr>
        <p:spPr>
          <a:xfrm>
            <a:off x="602364" y="1601694"/>
            <a:ext cx="8084436" cy="4525963"/>
          </a:xfrm>
        </p:spPr>
        <p:txBody>
          <a:bodyPr>
            <a:normAutofit/>
          </a:bodyPr>
          <a:lstStyle/>
          <a:p>
            <a:r>
              <a:rPr lang="en-US" sz="2800" dirty="0" smtClean="0"/>
              <a:t>ISP-CDN joint optimization of routing </a:t>
            </a:r>
            <a:r>
              <a:rPr lang="en-US" sz="2800" dirty="0"/>
              <a:t>&amp; </a:t>
            </a:r>
            <a:r>
              <a:rPr lang="en-US" sz="2800" dirty="0" smtClean="0"/>
              <a:t>redirection (with fixed placement)</a:t>
            </a:r>
            <a:r>
              <a:rPr lang="en-US" sz="2800" dirty="0"/>
              <a:t> </a:t>
            </a:r>
            <a:r>
              <a:rPr lang="en-US" sz="2800" dirty="0" smtClean="0"/>
              <a:t>[</a:t>
            </a:r>
            <a:r>
              <a:rPr lang="en-US" sz="2800" dirty="0" err="1" smtClean="0"/>
              <a:t>Xie</a:t>
            </a:r>
            <a:r>
              <a:rPr lang="en-US" sz="2800" dirty="0" smtClean="0"/>
              <a:t> </a:t>
            </a:r>
            <a:r>
              <a:rPr lang="en-US" sz="2800" dirty="0"/>
              <a:t>‘08, Jiang ‘09, Frank </a:t>
            </a:r>
            <a:r>
              <a:rPr lang="fr-FR" sz="2800" dirty="0"/>
              <a:t>’</a:t>
            </a:r>
            <a:r>
              <a:rPr lang="en-US" sz="2800" dirty="0" smtClean="0"/>
              <a:t>12</a:t>
            </a:r>
            <a:r>
              <a:rPr lang="en-US" sz="2800" dirty="0"/>
              <a:t>]</a:t>
            </a:r>
            <a:r>
              <a:rPr lang="en-US" sz="2800" dirty="0" smtClean="0"/>
              <a:t> </a:t>
            </a:r>
          </a:p>
          <a:p>
            <a:pPr>
              <a:buFont typeface="Arial"/>
              <a:buChar char="•"/>
            </a:pPr>
            <a:endParaRPr lang="en-US" sz="600" dirty="0" smtClean="0"/>
          </a:p>
          <a:p>
            <a:pPr>
              <a:buFont typeface="Arial"/>
              <a:buChar char="•"/>
            </a:pPr>
            <a:r>
              <a:rPr lang="en-US" sz="2800" dirty="0" smtClean="0"/>
              <a:t>Optimize placement (with fixed routing) for </a:t>
            </a:r>
            <a:r>
              <a:rPr lang="en-US" sz="2800" dirty="0" err="1" smtClean="0"/>
              <a:t>VoD</a:t>
            </a:r>
            <a:r>
              <a:rPr lang="en-US" sz="2800" dirty="0" smtClean="0"/>
              <a:t> content [Applegate </a:t>
            </a:r>
            <a:r>
              <a:rPr lang="fr-FR" sz="2800" dirty="0"/>
              <a:t>’</a:t>
            </a:r>
            <a:r>
              <a:rPr lang="en-US" sz="2800" dirty="0" smtClean="0"/>
              <a:t>10]</a:t>
            </a:r>
          </a:p>
          <a:p>
            <a:endParaRPr lang="en-US" sz="600" dirty="0" smtClean="0"/>
          </a:p>
          <a:p>
            <a:r>
              <a:rPr lang="en-US" sz="2800" dirty="0" smtClean="0"/>
              <a:t>Location diversity even with random </a:t>
            </a:r>
            <a:r>
              <a:rPr lang="en-US" sz="2800" dirty="0"/>
              <a:t>placement </a:t>
            </a:r>
            <a:r>
              <a:rPr lang="en-US" sz="2800" dirty="0" smtClean="0"/>
              <a:t>significantly enhances traditional TE [Sharma </a:t>
            </a:r>
            <a:r>
              <a:rPr lang="fr-FR" sz="2800" dirty="0" smtClean="0"/>
              <a:t>’</a:t>
            </a:r>
            <a:r>
              <a:rPr lang="en-US" sz="2800" dirty="0" smtClean="0"/>
              <a:t>11</a:t>
            </a:r>
            <a:r>
              <a:rPr lang="en-US" sz="2800" dirty="0"/>
              <a:t>]</a:t>
            </a:r>
          </a:p>
        </p:txBody>
      </p:sp>
    </p:spTree>
    <p:extLst>
      <p:ext uri="{BB962C8B-B14F-4D97-AF65-F5344CB8AC3E}">
        <p14:creationId xmlns:p14="http://schemas.microsoft.com/office/powerpoint/2010/main" val="3104050131"/>
      </p:ext>
    </p:extLst>
  </p:cSld>
  <p:clrMapOvr>
    <a:masterClrMapping/>
  </p:clrMapOvr>
  <mc:AlternateContent xmlns:mc="http://schemas.openxmlformats.org/markup-compatibility/2006" xmlns:p14="http://schemas.microsoft.com/office/powerpoint/2010/main">
    <mc:Choice Requires="p14">
      <p:transition p14:dur="100" advTm="58054">
        <p:cut/>
      </p:transition>
    </mc:Choice>
    <mc:Fallback xmlns="">
      <p:transition xmlns:p14="http://schemas.microsoft.com/office/powerpoint/2010/main" advTm="58054">
        <p:cut/>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457200" y="1493255"/>
            <a:ext cx="8229600" cy="4737215"/>
          </a:xfrm>
        </p:spPr>
        <p:txBody>
          <a:bodyPr>
            <a:normAutofit/>
          </a:bodyPr>
          <a:lstStyle/>
          <a:p>
            <a:r>
              <a:rPr lang="en-US" dirty="0" smtClean="0"/>
              <a:t>Keep it simple</a:t>
            </a:r>
          </a:p>
          <a:p>
            <a:pPr lvl="1"/>
            <a:r>
              <a:rPr lang="en-US" dirty="0" smtClean="0"/>
              <a:t>Joint optimization performs worse than </a:t>
            </a:r>
            <a:r>
              <a:rPr lang="en-US" dirty="0"/>
              <a:t>s</a:t>
            </a:r>
            <a:r>
              <a:rPr lang="en-US" dirty="0" smtClean="0"/>
              <a:t>imple unplanned</a:t>
            </a:r>
          </a:p>
          <a:p>
            <a:pPr lvl="1"/>
            <a:r>
              <a:rPr lang="en-US" dirty="0" smtClean="0"/>
              <a:t>Little room for improvement over simple unplanned</a:t>
            </a:r>
          </a:p>
          <a:p>
            <a:r>
              <a:rPr lang="en-US" dirty="0"/>
              <a:t>Content placement </a:t>
            </a:r>
            <a:r>
              <a:rPr lang="en-US" dirty="0" smtClean="0"/>
              <a:t>matters more </a:t>
            </a:r>
            <a:r>
              <a:rPr lang="en-US" dirty="0"/>
              <a:t>than routing in Network CDNs</a:t>
            </a:r>
          </a:p>
          <a:p>
            <a:endParaRPr lang="en-US" dirty="0" smtClean="0"/>
          </a:p>
          <a:p>
            <a:pPr lvl="1"/>
            <a:endParaRPr lang="en-US" dirty="0" smtClean="0"/>
          </a:p>
          <a:p>
            <a:endParaRPr lang="en-US" dirty="0"/>
          </a:p>
          <a:p>
            <a:endParaRPr lang="en-US" dirty="0" smtClean="0"/>
          </a:p>
          <a:p>
            <a:endParaRPr lang="en-US" dirty="0"/>
          </a:p>
          <a:p>
            <a:endParaRPr lang="en-US" dirty="0" smtClean="0"/>
          </a:p>
          <a:p>
            <a:endParaRPr lang="en-US" dirty="0" smtClean="0"/>
          </a:p>
          <a:p>
            <a:pPr lvl="1"/>
            <a:endParaRPr lang="en-US" dirty="0" smtClean="0"/>
          </a:p>
        </p:txBody>
      </p:sp>
      <p:sp>
        <p:nvSpPr>
          <p:cNvPr id="6" name="Slide Number Placeholder 5"/>
          <p:cNvSpPr>
            <a:spLocks noGrp="1"/>
          </p:cNvSpPr>
          <p:nvPr>
            <p:ph type="sldNum" sz="quarter" idx="12"/>
          </p:nvPr>
        </p:nvSpPr>
        <p:spPr/>
        <p:txBody>
          <a:bodyPr/>
          <a:lstStyle/>
          <a:p>
            <a:fld id="{E7BC674E-6A69-EE4A-9BF8-1BDE8F8FF17D}" type="slidenum">
              <a:rPr lang="en-US" smtClean="0"/>
              <a:t>23</a:t>
            </a:fld>
            <a:endParaRPr lang="en-US" dirty="0"/>
          </a:p>
        </p:txBody>
      </p:sp>
      <p:sp>
        <p:nvSpPr>
          <p:cNvPr id="8" name="TextBox 7"/>
          <p:cNvSpPr txBox="1"/>
          <p:nvPr/>
        </p:nvSpPr>
        <p:spPr>
          <a:xfrm>
            <a:off x="-586109" y="6015361"/>
            <a:ext cx="184666" cy="369332"/>
          </a:xfrm>
          <a:prstGeom prst="rect">
            <a:avLst/>
          </a:prstGeom>
          <a:noFill/>
        </p:spPr>
        <p:txBody>
          <a:bodyPr wrap="none" rtlCol="0">
            <a:spAutoFit/>
          </a:bodyPr>
          <a:lstStyle/>
          <a:p>
            <a:endParaRPr lang="en-US" dirty="0"/>
          </a:p>
        </p:txBody>
      </p:sp>
    </p:spTree>
    <p:custDataLst>
      <p:tags r:id="rId1"/>
    </p:custDataLst>
    <p:extLst>
      <p:ext uri="{BB962C8B-B14F-4D97-AF65-F5344CB8AC3E}">
        <p14:creationId xmlns:p14="http://schemas.microsoft.com/office/powerpoint/2010/main" val="1533723903"/>
      </p:ext>
    </p:extLst>
  </p:cSld>
  <p:clrMapOvr>
    <a:masterClrMapping/>
  </p:clrMapOvr>
  <mc:AlternateContent xmlns:mc="http://schemas.openxmlformats.org/markup-compatibility/2006" xmlns:p14="http://schemas.microsoft.com/office/powerpoint/2010/main">
    <mc:Choice Requires="p14">
      <p:transition p14:dur="100" advTm="56396">
        <p:cut/>
      </p:transition>
    </mc:Choice>
    <mc:Fallback xmlns="">
      <p:transition xmlns:p14="http://schemas.microsoft.com/office/powerpoint/2010/main" advTm="56396">
        <p:cut/>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NCDN Management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63663105"/>
              </p:ext>
            </p:extLst>
          </p:nvPr>
        </p:nvGraphicFramePr>
        <p:xfrm>
          <a:off x="324117" y="1044902"/>
          <a:ext cx="8636001" cy="251822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Slide Number Placeholder 3"/>
          <p:cNvSpPr>
            <a:spLocks noGrp="1"/>
          </p:cNvSpPr>
          <p:nvPr>
            <p:ph type="sldNum" sz="quarter" idx="12"/>
          </p:nvPr>
        </p:nvSpPr>
        <p:spPr>
          <a:xfrm>
            <a:off x="6409874" y="6087278"/>
            <a:ext cx="2133600" cy="365125"/>
          </a:xfrm>
        </p:spPr>
        <p:txBody>
          <a:bodyPr/>
          <a:lstStyle/>
          <a:p>
            <a:fld id="{E7BC674E-6A69-EE4A-9BF8-1BDE8F8FF17D}" type="slidenum">
              <a:rPr lang="en-US" smtClean="0"/>
              <a:t>3</a:t>
            </a:fld>
            <a:endParaRPr lang="en-US"/>
          </a:p>
        </p:txBody>
      </p:sp>
      <p:sp>
        <p:nvSpPr>
          <p:cNvPr id="6" name="Down Arrow 5"/>
          <p:cNvSpPr/>
          <p:nvPr/>
        </p:nvSpPr>
        <p:spPr>
          <a:xfrm>
            <a:off x="1049833" y="3436133"/>
            <a:ext cx="616857" cy="463518"/>
          </a:xfrm>
          <a:prstGeom prst="down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4941" y="3954470"/>
            <a:ext cx="2764118" cy="1200328"/>
          </a:xfrm>
          <a:prstGeom prst="rect">
            <a:avLst/>
          </a:prstGeom>
          <a:noFill/>
        </p:spPr>
        <p:txBody>
          <a:bodyPr wrap="square" rtlCol="0">
            <a:spAutoFit/>
          </a:bodyPr>
          <a:lstStyle/>
          <a:p>
            <a:pPr algn="ctr"/>
            <a:r>
              <a:rPr lang="en-US" sz="2400" dirty="0" smtClean="0"/>
              <a:t>Optimize routing</a:t>
            </a:r>
          </a:p>
          <a:p>
            <a:pPr algn="ctr"/>
            <a:r>
              <a:rPr lang="en-US" sz="2400" dirty="0" smtClean="0"/>
              <a:t> to remove congestion hotspots</a:t>
            </a:r>
          </a:p>
        </p:txBody>
      </p:sp>
      <p:sp>
        <p:nvSpPr>
          <p:cNvPr id="8" name="Down Arrow 7"/>
          <p:cNvSpPr/>
          <p:nvPr/>
        </p:nvSpPr>
        <p:spPr>
          <a:xfrm>
            <a:off x="4404564" y="3466014"/>
            <a:ext cx="616857" cy="463519"/>
          </a:xfrm>
          <a:prstGeom prst="down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604673" y="3954466"/>
            <a:ext cx="4193561" cy="2308324"/>
          </a:xfrm>
          <a:prstGeom prst="rect">
            <a:avLst/>
          </a:prstGeom>
          <a:noFill/>
        </p:spPr>
        <p:txBody>
          <a:bodyPr wrap="square" rtlCol="0">
            <a:spAutoFit/>
          </a:bodyPr>
          <a:lstStyle/>
          <a:p>
            <a:pPr algn="ctr"/>
            <a:r>
              <a:rPr lang="en-US" sz="2400" dirty="0" smtClean="0"/>
              <a:t>Optimize</a:t>
            </a:r>
          </a:p>
          <a:p>
            <a:pPr algn="ctr"/>
            <a:r>
              <a:rPr lang="en-US" sz="2400" dirty="0" smtClean="0"/>
              <a:t> content placement </a:t>
            </a:r>
          </a:p>
          <a:p>
            <a:pPr algn="ctr"/>
            <a:r>
              <a:rPr lang="en-US" sz="2400" dirty="0" smtClean="0"/>
              <a:t>&amp;</a:t>
            </a:r>
          </a:p>
          <a:p>
            <a:pPr algn="ctr"/>
            <a:r>
              <a:rPr lang="en-US" sz="2400" dirty="0" smtClean="0"/>
              <a:t> request redirection</a:t>
            </a:r>
            <a:r>
              <a:rPr lang="en-US" sz="2400" dirty="0"/>
              <a:t> </a:t>
            </a:r>
            <a:endParaRPr lang="en-US" sz="2400" dirty="0" smtClean="0"/>
          </a:p>
          <a:p>
            <a:pPr algn="ctr"/>
            <a:r>
              <a:rPr lang="en-US" sz="2400" dirty="0" smtClean="0"/>
              <a:t> to improve  </a:t>
            </a:r>
          </a:p>
          <a:p>
            <a:pPr algn="ctr"/>
            <a:r>
              <a:rPr lang="en-US" sz="2400" dirty="0" smtClean="0"/>
              <a:t>user-perceived performance</a:t>
            </a:r>
          </a:p>
        </p:txBody>
      </p:sp>
    </p:spTree>
    <p:custDataLst>
      <p:tags r:id="rId1"/>
    </p:custDataLst>
    <p:extLst>
      <p:ext uri="{BB962C8B-B14F-4D97-AF65-F5344CB8AC3E}">
        <p14:creationId xmlns:p14="http://schemas.microsoft.com/office/powerpoint/2010/main" val="2151816661"/>
      </p:ext>
    </p:extLst>
  </p:cSld>
  <p:clrMapOvr>
    <a:masterClrMapping/>
  </p:clrMapOvr>
  <mc:AlternateContent xmlns:mc="http://schemas.openxmlformats.org/markup-compatibility/2006" xmlns:p14="http://schemas.microsoft.com/office/powerpoint/2010/main">
    <mc:Choice Requires="p14">
      <p:transition p14:dur="100" advTm="67411">
        <p:cut/>
      </p:transition>
    </mc:Choice>
    <mc:Fallback xmlns="">
      <p:transition xmlns:p14="http://schemas.microsoft.com/office/powerpoint/2010/main" advTm="67411">
        <p:cu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NCDN </a:t>
            </a:r>
            <a:r>
              <a:rPr lang="en-US" dirty="0"/>
              <a:t>Routing Placement Interaction </a:t>
            </a:r>
          </a:p>
        </p:txBody>
      </p:sp>
      <p:sp>
        <p:nvSpPr>
          <p:cNvPr id="4" name="Oval 3"/>
          <p:cNvSpPr/>
          <p:nvPr/>
        </p:nvSpPr>
        <p:spPr>
          <a:xfrm>
            <a:off x="1120758" y="1946187"/>
            <a:ext cx="511355" cy="5275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B</a:t>
            </a:r>
            <a:endParaRPr lang="en-US" sz="2000" b="1" dirty="0"/>
          </a:p>
        </p:txBody>
      </p:sp>
      <p:sp>
        <p:nvSpPr>
          <p:cNvPr id="5" name="Oval 4"/>
          <p:cNvSpPr/>
          <p:nvPr/>
        </p:nvSpPr>
        <p:spPr>
          <a:xfrm>
            <a:off x="4075015" y="1947996"/>
            <a:ext cx="511355" cy="5275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C</a:t>
            </a:r>
            <a:endParaRPr lang="en-US" sz="2000" b="1" dirty="0"/>
          </a:p>
        </p:txBody>
      </p:sp>
      <p:sp>
        <p:nvSpPr>
          <p:cNvPr id="6" name="Oval 5"/>
          <p:cNvSpPr/>
          <p:nvPr/>
        </p:nvSpPr>
        <p:spPr>
          <a:xfrm>
            <a:off x="1120758" y="4565713"/>
            <a:ext cx="511355" cy="5275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A</a:t>
            </a:r>
            <a:endParaRPr lang="en-US" sz="2000" b="1" dirty="0"/>
          </a:p>
        </p:txBody>
      </p:sp>
      <p:sp>
        <p:nvSpPr>
          <p:cNvPr id="7" name="Oval 6"/>
          <p:cNvSpPr/>
          <p:nvPr/>
        </p:nvSpPr>
        <p:spPr>
          <a:xfrm>
            <a:off x="4075015" y="4567722"/>
            <a:ext cx="511355" cy="5275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D</a:t>
            </a:r>
            <a:endParaRPr lang="en-US" sz="2000" b="1" dirty="0"/>
          </a:p>
        </p:txBody>
      </p:sp>
      <p:cxnSp>
        <p:nvCxnSpPr>
          <p:cNvPr id="9" name="Straight Connector 8"/>
          <p:cNvCxnSpPr>
            <a:stCxn id="4" idx="6"/>
            <a:endCxn id="5" idx="2"/>
          </p:cNvCxnSpPr>
          <p:nvPr/>
        </p:nvCxnSpPr>
        <p:spPr>
          <a:xfrm>
            <a:off x="1632113" y="2209956"/>
            <a:ext cx="2442902" cy="1809"/>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4" idx="4"/>
            <a:endCxn id="6" idx="0"/>
          </p:cNvCxnSpPr>
          <p:nvPr/>
        </p:nvCxnSpPr>
        <p:spPr>
          <a:xfrm>
            <a:off x="1376436" y="2473725"/>
            <a:ext cx="0" cy="2091988"/>
          </a:xfrm>
          <a:prstGeom prst="line">
            <a:avLst/>
          </a:prstGeom>
          <a:ln w="1778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7" idx="2"/>
            <a:endCxn id="6" idx="6"/>
          </p:cNvCxnSpPr>
          <p:nvPr/>
        </p:nvCxnSpPr>
        <p:spPr>
          <a:xfrm flipH="1" flipV="1">
            <a:off x="1632113" y="4829482"/>
            <a:ext cx="2442902" cy="2009"/>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5" idx="4"/>
            <a:endCxn id="7" idx="0"/>
          </p:cNvCxnSpPr>
          <p:nvPr/>
        </p:nvCxnSpPr>
        <p:spPr>
          <a:xfrm>
            <a:off x="4330693" y="2475534"/>
            <a:ext cx="0" cy="2092188"/>
          </a:xfrm>
          <a:prstGeom prst="line">
            <a:avLst/>
          </a:prstGeom>
          <a:ln w="1270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rot="16200000">
            <a:off x="1148679" y="3213802"/>
            <a:ext cx="1134329" cy="430887"/>
          </a:xfrm>
          <a:prstGeom prst="rect">
            <a:avLst/>
          </a:prstGeom>
          <a:noFill/>
        </p:spPr>
        <p:txBody>
          <a:bodyPr wrap="square" rtlCol="0">
            <a:spAutoFit/>
          </a:bodyPr>
          <a:lstStyle/>
          <a:p>
            <a:r>
              <a:rPr lang="en-US" sz="2200" dirty="0" smtClean="0"/>
              <a:t>8 Mbps</a:t>
            </a:r>
            <a:endParaRPr lang="en-US" sz="2200" dirty="0"/>
          </a:p>
        </p:txBody>
      </p:sp>
      <p:sp>
        <p:nvSpPr>
          <p:cNvPr id="21" name="TextBox 20"/>
          <p:cNvSpPr txBox="1"/>
          <p:nvPr/>
        </p:nvSpPr>
        <p:spPr>
          <a:xfrm rot="16200000">
            <a:off x="3470798" y="3188942"/>
            <a:ext cx="1134329" cy="430887"/>
          </a:xfrm>
          <a:prstGeom prst="rect">
            <a:avLst/>
          </a:prstGeom>
          <a:noFill/>
        </p:spPr>
        <p:txBody>
          <a:bodyPr wrap="square" rtlCol="0">
            <a:spAutoFit/>
          </a:bodyPr>
          <a:lstStyle/>
          <a:p>
            <a:r>
              <a:rPr lang="en-US" sz="2200" dirty="0" smtClean="0"/>
              <a:t>4 Mbps</a:t>
            </a:r>
            <a:endParaRPr lang="en-US" sz="2200" dirty="0"/>
          </a:p>
        </p:txBody>
      </p:sp>
      <p:sp>
        <p:nvSpPr>
          <p:cNvPr id="22" name="TextBox 21"/>
          <p:cNvSpPr txBox="1"/>
          <p:nvPr/>
        </p:nvSpPr>
        <p:spPr>
          <a:xfrm>
            <a:off x="2217779" y="2253557"/>
            <a:ext cx="1318995" cy="430887"/>
          </a:xfrm>
          <a:prstGeom prst="rect">
            <a:avLst/>
          </a:prstGeom>
          <a:noFill/>
        </p:spPr>
        <p:txBody>
          <a:bodyPr wrap="square" rtlCol="0">
            <a:spAutoFit/>
          </a:bodyPr>
          <a:lstStyle/>
          <a:p>
            <a:r>
              <a:rPr lang="en-US" sz="2200" dirty="0" smtClean="0"/>
              <a:t>0.5 Mbps</a:t>
            </a:r>
            <a:endParaRPr lang="en-US" sz="2200" dirty="0"/>
          </a:p>
        </p:txBody>
      </p:sp>
      <p:sp>
        <p:nvSpPr>
          <p:cNvPr id="25" name="TextBox 24"/>
          <p:cNvSpPr txBox="1"/>
          <p:nvPr/>
        </p:nvSpPr>
        <p:spPr>
          <a:xfrm>
            <a:off x="2217779" y="4262569"/>
            <a:ext cx="1318994" cy="430887"/>
          </a:xfrm>
          <a:prstGeom prst="rect">
            <a:avLst/>
          </a:prstGeom>
          <a:noFill/>
        </p:spPr>
        <p:txBody>
          <a:bodyPr wrap="square" rtlCol="0">
            <a:spAutoFit/>
          </a:bodyPr>
          <a:lstStyle/>
          <a:p>
            <a:r>
              <a:rPr lang="en-US" sz="2200" dirty="0" smtClean="0"/>
              <a:t>1.5 Mbps</a:t>
            </a:r>
            <a:endParaRPr lang="en-US" sz="2200" dirty="0"/>
          </a:p>
        </p:txBody>
      </p:sp>
      <p:pic>
        <p:nvPicPr>
          <p:cNvPr id="31" name="Picture 30"/>
          <p:cNvPicPr>
            <a:picLocks noChangeAspect="1"/>
          </p:cNvPicPr>
          <p:nvPr/>
        </p:nvPicPr>
        <p:blipFill>
          <a:blip r:embed="rId4">
            <a:duotone>
              <a:prstClr val="black"/>
              <a:schemeClr val="accent3">
                <a:tint val="45000"/>
                <a:satMod val="400000"/>
              </a:schemeClr>
            </a:duotone>
          </a:blip>
          <a:stretch>
            <a:fillRect/>
          </a:stretch>
        </p:blipFill>
        <p:spPr>
          <a:xfrm>
            <a:off x="4585107" y="1650396"/>
            <a:ext cx="746584" cy="746584"/>
          </a:xfrm>
          <a:prstGeom prst="rect">
            <a:avLst/>
          </a:prstGeom>
        </p:spPr>
      </p:pic>
      <p:cxnSp>
        <p:nvCxnSpPr>
          <p:cNvPr id="33" name="Straight Arrow Connector 32"/>
          <p:cNvCxnSpPr/>
          <p:nvPr/>
        </p:nvCxnSpPr>
        <p:spPr>
          <a:xfrm>
            <a:off x="1135699" y="1931246"/>
            <a:ext cx="0" cy="2660654"/>
          </a:xfrm>
          <a:prstGeom prst="straightConnector1">
            <a:avLst/>
          </a:prstGeom>
          <a:ln w="57150" cmpd="sng">
            <a:tailEnd type="arrow"/>
          </a:ln>
        </p:spPr>
        <p:style>
          <a:lnRef idx="3">
            <a:schemeClr val="accent3"/>
          </a:lnRef>
          <a:fillRef idx="0">
            <a:schemeClr val="accent3"/>
          </a:fillRef>
          <a:effectRef idx="2">
            <a:schemeClr val="accent3"/>
          </a:effectRef>
          <a:fontRef idx="minor">
            <a:schemeClr val="tx1"/>
          </a:fontRef>
        </p:style>
      </p:cxnSp>
      <p:sp>
        <p:nvSpPr>
          <p:cNvPr id="35" name="TextBox 34"/>
          <p:cNvSpPr txBox="1"/>
          <p:nvPr/>
        </p:nvSpPr>
        <p:spPr>
          <a:xfrm>
            <a:off x="-879" y="5207046"/>
            <a:ext cx="2743687" cy="430887"/>
          </a:xfrm>
          <a:prstGeom prst="rect">
            <a:avLst/>
          </a:prstGeom>
          <a:noFill/>
        </p:spPr>
        <p:txBody>
          <a:bodyPr wrap="square" rtlCol="0">
            <a:spAutoFit/>
          </a:bodyPr>
          <a:lstStyle/>
          <a:p>
            <a:r>
              <a:rPr lang="en-US" sz="2200" dirty="0" smtClean="0">
                <a:solidFill>
                  <a:schemeClr val="accent3">
                    <a:lumMod val="60000"/>
                    <a:lumOff val="40000"/>
                  </a:schemeClr>
                </a:solidFill>
              </a:rPr>
              <a:t>Demand = 1 Mbps</a:t>
            </a:r>
            <a:endParaRPr lang="en-US" sz="2200" dirty="0">
              <a:solidFill>
                <a:schemeClr val="accent3">
                  <a:lumMod val="60000"/>
                  <a:lumOff val="40000"/>
                </a:schemeClr>
              </a:solidFill>
            </a:endParaRPr>
          </a:p>
        </p:txBody>
      </p:sp>
      <p:sp>
        <p:nvSpPr>
          <p:cNvPr id="38" name="TextBox 37"/>
          <p:cNvSpPr txBox="1"/>
          <p:nvPr/>
        </p:nvSpPr>
        <p:spPr>
          <a:xfrm>
            <a:off x="3961746" y="5230642"/>
            <a:ext cx="3128072" cy="430887"/>
          </a:xfrm>
          <a:prstGeom prst="rect">
            <a:avLst/>
          </a:prstGeom>
          <a:noFill/>
        </p:spPr>
        <p:txBody>
          <a:bodyPr wrap="square" rtlCol="0">
            <a:spAutoFit/>
          </a:bodyPr>
          <a:lstStyle/>
          <a:p>
            <a:r>
              <a:rPr lang="en-US" sz="2200" dirty="0" smtClean="0">
                <a:solidFill>
                  <a:schemeClr val="accent3">
                    <a:lumMod val="60000"/>
                    <a:lumOff val="40000"/>
                  </a:schemeClr>
                </a:solidFill>
              </a:rPr>
              <a:t>Demand = 0.5 Mbps</a:t>
            </a:r>
            <a:endParaRPr lang="en-US" sz="2200" dirty="0">
              <a:solidFill>
                <a:schemeClr val="accent3">
                  <a:lumMod val="60000"/>
                  <a:lumOff val="40000"/>
                </a:schemeClr>
              </a:solidFill>
            </a:endParaRPr>
          </a:p>
        </p:txBody>
      </p:sp>
      <p:cxnSp>
        <p:nvCxnSpPr>
          <p:cNvPr id="40" name="Straight Arrow Connector 39"/>
          <p:cNvCxnSpPr/>
          <p:nvPr/>
        </p:nvCxnSpPr>
        <p:spPr>
          <a:xfrm flipH="1">
            <a:off x="4615478" y="2473725"/>
            <a:ext cx="11652" cy="2087043"/>
          </a:xfrm>
          <a:prstGeom prst="straightConnector1">
            <a:avLst/>
          </a:prstGeom>
          <a:ln w="57150" cmpd="sng">
            <a:tailEnd type="arrow"/>
          </a:ln>
        </p:spPr>
        <p:style>
          <a:lnRef idx="3">
            <a:schemeClr val="accent3"/>
          </a:lnRef>
          <a:fillRef idx="0">
            <a:schemeClr val="accent3"/>
          </a:fillRef>
          <a:effectRef idx="2">
            <a:schemeClr val="accent3"/>
          </a:effectRef>
          <a:fontRef idx="minor">
            <a:schemeClr val="tx1"/>
          </a:fontRef>
        </p:style>
      </p:cxnSp>
      <p:cxnSp>
        <p:nvCxnSpPr>
          <p:cNvPr id="42" name="Straight Arrow Connector 41"/>
          <p:cNvCxnSpPr>
            <a:stCxn id="5" idx="0"/>
          </p:cNvCxnSpPr>
          <p:nvPr/>
        </p:nvCxnSpPr>
        <p:spPr>
          <a:xfrm flipH="1" flipV="1">
            <a:off x="1120758" y="1931758"/>
            <a:ext cx="3209935" cy="16238"/>
          </a:xfrm>
          <a:prstGeom prst="straightConnector1">
            <a:avLst/>
          </a:prstGeom>
          <a:ln w="57150" cmpd="sng">
            <a:headEnd type="none"/>
            <a:tailEnd type="none"/>
          </a:ln>
        </p:spPr>
        <p:style>
          <a:lnRef idx="3">
            <a:schemeClr val="accent3"/>
          </a:lnRef>
          <a:fillRef idx="0">
            <a:schemeClr val="accent3"/>
          </a:fillRef>
          <a:effectRef idx="2">
            <a:schemeClr val="accent3"/>
          </a:effectRef>
          <a:fontRef idx="minor">
            <a:schemeClr val="tx1"/>
          </a:fontRef>
        </p:style>
      </p:cxnSp>
      <p:cxnSp>
        <p:nvCxnSpPr>
          <p:cNvPr id="47" name="Straight Arrow Connector 46"/>
          <p:cNvCxnSpPr/>
          <p:nvPr/>
        </p:nvCxnSpPr>
        <p:spPr>
          <a:xfrm flipH="1">
            <a:off x="1715843" y="5062448"/>
            <a:ext cx="2242848" cy="0"/>
          </a:xfrm>
          <a:prstGeom prst="straightConnector1">
            <a:avLst/>
          </a:prstGeom>
          <a:ln w="57150" cmpd="sng">
            <a:tailEnd type="arrow"/>
          </a:ln>
        </p:spPr>
        <p:style>
          <a:lnRef idx="3">
            <a:schemeClr val="accent3"/>
          </a:lnRef>
          <a:fillRef idx="0">
            <a:schemeClr val="accent3"/>
          </a:fillRef>
          <a:effectRef idx="2">
            <a:schemeClr val="accent3"/>
          </a:effectRef>
          <a:fontRef idx="minor">
            <a:schemeClr val="tx1"/>
          </a:fontRef>
        </p:style>
      </p:cxnSp>
      <p:sp>
        <p:nvSpPr>
          <p:cNvPr id="50" name="TextBox 49"/>
          <p:cNvSpPr txBox="1"/>
          <p:nvPr/>
        </p:nvSpPr>
        <p:spPr>
          <a:xfrm>
            <a:off x="1008698" y="5894685"/>
            <a:ext cx="6458640" cy="461665"/>
          </a:xfrm>
          <a:prstGeom prst="rect">
            <a:avLst/>
          </a:prstGeom>
          <a:noFill/>
        </p:spPr>
        <p:txBody>
          <a:bodyPr wrap="square" rtlCol="0">
            <a:spAutoFit/>
          </a:bodyPr>
          <a:lstStyle/>
          <a:p>
            <a:pPr algn="ctr"/>
            <a:r>
              <a:rPr lang="en-US" sz="2400" dirty="0" smtClean="0">
                <a:solidFill>
                  <a:schemeClr val="accent2"/>
                </a:solidFill>
              </a:rPr>
              <a:t>Maximum link utilization (MLU) = 0.75/1.5 = 0.5</a:t>
            </a:r>
            <a:endParaRPr lang="en-US" sz="2400" dirty="0">
              <a:solidFill>
                <a:schemeClr val="accent2"/>
              </a:solidFill>
            </a:endParaRPr>
          </a:p>
        </p:txBody>
      </p:sp>
      <p:sp>
        <p:nvSpPr>
          <p:cNvPr id="14" name="Slide Number Placeholder 13"/>
          <p:cNvSpPr>
            <a:spLocks noGrp="1"/>
          </p:cNvSpPr>
          <p:nvPr>
            <p:ph type="sldNum" sz="quarter" idx="12"/>
          </p:nvPr>
        </p:nvSpPr>
        <p:spPr/>
        <p:txBody>
          <a:bodyPr/>
          <a:lstStyle/>
          <a:p>
            <a:fld id="{E7BC674E-6A69-EE4A-9BF8-1BDE8F8FF17D}" type="slidenum">
              <a:rPr lang="en-US" smtClean="0"/>
              <a:t>4</a:t>
            </a:fld>
            <a:endParaRPr lang="en-US"/>
          </a:p>
        </p:txBody>
      </p:sp>
      <p:cxnSp>
        <p:nvCxnSpPr>
          <p:cNvPr id="39" name="Straight Arrow Connector 38"/>
          <p:cNvCxnSpPr/>
          <p:nvPr/>
        </p:nvCxnSpPr>
        <p:spPr>
          <a:xfrm rot="5400000" flipH="1">
            <a:off x="7458788" y="2005403"/>
            <a:ext cx="11652" cy="1594900"/>
          </a:xfrm>
          <a:prstGeom prst="straightConnector1">
            <a:avLst/>
          </a:prstGeom>
          <a:ln w="57150" cmpd="sng">
            <a:tailEnd type="arrow"/>
          </a:ln>
        </p:spPr>
        <p:style>
          <a:lnRef idx="3">
            <a:schemeClr val="accent3"/>
          </a:lnRef>
          <a:fillRef idx="0">
            <a:schemeClr val="accent3"/>
          </a:fillRef>
          <a:effectRef idx="2">
            <a:schemeClr val="accent3"/>
          </a:effectRef>
          <a:fontRef idx="minor">
            <a:schemeClr val="tx1"/>
          </a:fontRef>
        </p:style>
      </p:cxnSp>
      <p:cxnSp>
        <p:nvCxnSpPr>
          <p:cNvPr id="43" name="Straight Connector 42"/>
          <p:cNvCxnSpPr/>
          <p:nvPr/>
        </p:nvCxnSpPr>
        <p:spPr>
          <a:xfrm rot="5400000">
            <a:off x="7596035" y="3195223"/>
            <a:ext cx="0" cy="1602373"/>
          </a:xfrm>
          <a:prstGeom prst="line">
            <a:avLst/>
          </a:prstGeom>
          <a:ln w="1270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5" idx="2"/>
            <a:endCxn id="4" idx="6"/>
          </p:cNvCxnSpPr>
          <p:nvPr/>
        </p:nvCxnSpPr>
        <p:spPr>
          <a:xfrm flipH="1" flipV="1">
            <a:off x="1632113" y="2209956"/>
            <a:ext cx="2442902" cy="1809"/>
          </a:xfrm>
          <a:prstGeom prst="line">
            <a:avLst/>
          </a:prstGeom>
          <a:ln w="57150" cmpd="sng"/>
        </p:spPr>
        <p:style>
          <a:lnRef idx="3">
            <a:schemeClr val="accent2"/>
          </a:lnRef>
          <a:fillRef idx="0">
            <a:schemeClr val="accent2"/>
          </a:fillRef>
          <a:effectRef idx="2">
            <a:schemeClr val="accent2"/>
          </a:effectRef>
          <a:fontRef idx="minor">
            <a:schemeClr val="tx1"/>
          </a:fontRef>
        </p:style>
      </p:cxnSp>
      <p:sp>
        <p:nvSpPr>
          <p:cNvPr id="36" name="TextBox 35"/>
          <p:cNvSpPr txBox="1"/>
          <p:nvPr/>
        </p:nvSpPr>
        <p:spPr>
          <a:xfrm rot="16200000">
            <a:off x="4100663" y="3001043"/>
            <a:ext cx="1453045" cy="430887"/>
          </a:xfrm>
          <a:prstGeom prst="rect">
            <a:avLst/>
          </a:prstGeom>
          <a:noFill/>
        </p:spPr>
        <p:txBody>
          <a:bodyPr wrap="square" rtlCol="0">
            <a:spAutoFit/>
          </a:bodyPr>
          <a:lstStyle/>
          <a:p>
            <a:r>
              <a:rPr lang="en-US" sz="2200" dirty="0" smtClean="0">
                <a:solidFill>
                  <a:schemeClr val="accent3">
                    <a:lumMod val="60000"/>
                    <a:lumOff val="40000"/>
                  </a:schemeClr>
                </a:solidFill>
              </a:rPr>
              <a:t>1.25 Mbps</a:t>
            </a:r>
            <a:endParaRPr lang="en-US" sz="2200" dirty="0">
              <a:solidFill>
                <a:schemeClr val="accent3">
                  <a:lumMod val="60000"/>
                  <a:lumOff val="40000"/>
                </a:schemeClr>
              </a:solidFill>
            </a:endParaRPr>
          </a:p>
        </p:txBody>
      </p:sp>
      <p:cxnSp>
        <p:nvCxnSpPr>
          <p:cNvPr id="37" name="Straight Connector 36"/>
          <p:cNvCxnSpPr/>
          <p:nvPr/>
        </p:nvCxnSpPr>
        <p:spPr>
          <a:xfrm flipH="1" flipV="1">
            <a:off x="1632113" y="4829482"/>
            <a:ext cx="2442902" cy="2009"/>
          </a:xfrm>
          <a:prstGeom prst="line">
            <a:avLst/>
          </a:prstGeom>
          <a:ln w="57150" cmpd="sng"/>
        </p:spPr>
        <p:style>
          <a:lnRef idx="3">
            <a:schemeClr val="accent2"/>
          </a:lnRef>
          <a:fillRef idx="0">
            <a:schemeClr val="accent2"/>
          </a:fillRef>
          <a:effectRef idx="2">
            <a:schemeClr val="accent2"/>
          </a:effectRef>
          <a:fontRef idx="minor">
            <a:schemeClr val="tx1"/>
          </a:fontRef>
        </p:style>
      </p:cxnSp>
      <p:sp>
        <p:nvSpPr>
          <p:cNvPr id="57" name="TextBox 56"/>
          <p:cNvSpPr txBox="1"/>
          <p:nvPr/>
        </p:nvSpPr>
        <p:spPr>
          <a:xfrm rot="16200000">
            <a:off x="27160" y="2877013"/>
            <a:ext cx="1677799" cy="430887"/>
          </a:xfrm>
          <a:prstGeom prst="rect">
            <a:avLst/>
          </a:prstGeom>
          <a:noFill/>
        </p:spPr>
        <p:txBody>
          <a:bodyPr wrap="square" rtlCol="0">
            <a:spAutoFit/>
          </a:bodyPr>
          <a:lstStyle/>
          <a:p>
            <a:r>
              <a:rPr lang="en-US" sz="2200" dirty="0" smtClean="0">
                <a:solidFill>
                  <a:schemeClr val="accent3">
                    <a:lumMod val="60000"/>
                    <a:lumOff val="40000"/>
                  </a:schemeClr>
                </a:solidFill>
              </a:rPr>
              <a:t>0.25 Mbps</a:t>
            </a:r>
            <a:endParaRPr lang="en-US" sz="2200" dirty="0">
              <a:solidFill>
                <a:schemeClr val="accent3">
                  <a:lumMod val="60000"/>
                  <a:lumOff val="40000"/>
                </a:schemeClr>
              </a:solidFill>
            </a:endParaRPr>
          </a:p>
        </p:txBody>
      </p:sp>
      <p:sp>
        <p:nvSpPr>
          <p:cNvPr id="58" name="TextBox 57"/>
          <p:cNvSpPr txBox="1"/>
          <p:nvPr/>
        </p:nvSpPr>
        <p:spPr>
          <a:xfrm>
            <a:off x="2217779" y="1508061"/>
            <a:ext cx="1433327" cy="430887"/>
          </a:xfrm>
          <a:prstGeom prst="rect">
            <a:avLst/>
          </a:prstGeom>
          <a:noFill/>
        </p:spPr>
        <p:txBody>
          <a:bodyPr wrap="square" rtlCol="0">
            <a:spAutoFit/>
          </a:bodyPr>
          <a:lstStyle/>
          <a:p>
            <a:r>
              <a:rPr lang="en-US" sz="2200" dirty="0" smtClean="0">
                <a:solidFill>
                  <a:schemeClr val="accent3">
                    <a:lumMod val="60000"/>
                    <a:lumOff val="40000"/>
                  </a:schemeClr>
                </a:solidFill>
              </a:rPr>
              <a:t>0.25 Mbps</a:t>
            </a:r>
            <a:endParaRPr lang="en-US" sz="2200" dirty="0">
              <a:solidFill>
                <a:schemeClr val="accent3">
                  <a:lumMod val="60000"/>
                  <a:lumOff val="40000"/>
                </a:schemeClr>
              </a:solidFill>
            </a:endParaRPr>
          </a:p>
        </p:txBody>
      </p:sp>
      <p:sp>
        <p:nvSpPr>
          <p:cNvPr id="59" name="TextBox 58"/>
          <p:cNvSpPr txBox="1"/>
          <p:nvPr/>
        </p:nvSpPr>
        <p:spPr>
          <a:xfrm>
            <a:off x="2310112" y="5030587"/>
            <a:ext cx="1651634" cy="430887"/>
          </a:xfrm>
          <a:prstGeom prst="rect">
            <a:avLst/>
          </a:prstGeom>
          <a:noFill/>
        </p:spPr>
        <p:txBody>
          <a:bodyPr wrap="square" rtlCol="0">
            <a:spAutoFit/>
          </a:bodyPr>
          <a:lstStyle/>
          <a:p>
            <a:r>
              <a:rPr lang="en-US" sz="2200" dirty="0" smtClean="0">
                <a:solidFill>
                  <a:schemeClr val="accent3">
                    <a:lumMod val="60000"/>
                    <a:lumOff val="40000"/>
                  </a:schemeClr>
                </a:solidFill>
              </a:rPr>
              <a:t>0.75 Mbps</a:t>
            </a:r>
            <a:endParaRPr lang="en-US" sz="2200" dirty="0">
              <a:solidFill>
                <a:schemeClr val="accent3">
                  <a:lumMod val="60000"/>
                  <a:lumOff val="40000"/>
                </a:schemeClr>
              </a:solidFill>
            </a:endParaRPr>
          </a:p>
        </p:txBody>
      </p:sp>
      <p:cxnSp>
        <p:nvCxnSpPr>
          <p:cNvPr id="62" name="Straight Arrow Connector 61"/>
          <p:cNvCxnSpPr/>
          <p:nvPr/>
        </p:nvCxnSpPr>
        <p:spPr>
          <a:xfrm rot="5400000" flipH="1">
            <a:off x="7458788" y="2005403"/>
            <a:ext cx="11652" cy="1594900"/>
          </a:xfrm>
          <a:prstGeom prst="straightConnector1">
            <a:avLst/>
          </a:prstGeom>
          <a:ln w="57150" cmpd="sng">
            <a:tailEnd type="arrow"/>
          </a:ln>
        </p:spPr>
        <p:style>
          <a:lnRef idx="3">
            <a:schemeClr val="accent3"/>
          </a:lnRef>
          <a:fillRef idx="0">
            <a:schemeClr val="accent3"/>
          </a:fillRef>
          <a:effectRef idx="2">
            <a:schemeClr val="accent3"/>
          </a:effectRef>
          <a:fontRef idx="minor">
            <a:schemeClr val="tx1"/>
          </a:fontRef>
        </p:style>
      </p:cxnSp>
      <p:sp>
        <p:nvSpPr>
          <p:cNvPr id="63" name="TextBox 62"/>
          <p:cNvSpPr txBox="1"/>
          <p:nvPr/>
        </p:nvSpPr>
        <p:spPr>
          <a:xfrm>
            <a:off x="6796074" y="2938879"/>
            <a:ext cx="2194593" cy="830997"/>
          </a:xfrm>
          <a:prstGeom prst="rect">
            <a:avLst/>
          </a:prstGeom>
          <a:noFill/>
        </p:spPr>
        <p:txBody>
          <a:bodyPr wrap="square" rtlCol="0">
            <a:spAutoFit/>
          </a:bodyPr>
          <a:lstStyle/>
          <a:p>
            <a:r>
              <a:rPr lang="en-US" sz="2400" dirty="0" smtClean="0">
                <a:solidFill>
                  <a:srgbClr val="C3D69B"/>
                </a:solidFill>
              </a:rPr>
              <a:t>Traffic labeled with flow value</a:t>
            </a:r>
            <a:endParaRPr lang="en-US" sz="2400" dirty="0">
              <a:solidFill>
                <a:srgbClr val="C3D69B"/>
              </a:solidFill>
            </a:endParaRPr>
          </a:p>
        </p:txBody>
      </p:sp>
      <p:cxnSp>
        <p:nvCxnSpPr>
          <p:cNvPr id="64" name="Straight Connector 63"/>
          <p:cNvCxnSpPr/>
          <p:nvPr/>
        </p:nvCxnSpPr>
        <p:spPr>
          <a:xfrm rot="5400000">
            <a:off x="7596035" y="3195223"/>
            <a:ext cx="0" cy="1602373"/>
          </a:xfrm>
          <a:prstGeom prst="line">
            <a:avLst/>
          </a:prstGeom>
          <a:ln w="1270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6837940" y="4074320"/>
            <a:ext cx="2152728" cy="830997"/>
          </a:xfrm>
          <a:prstGeom prst="rect">
            <a:avLst/>
          </a:prstGeom>
          <a:noFill/>
        </p:spPr>
        <p:txBody>
          <a:bodyPr wrap="square" rtlCol="0">
            <a:spAutoFit/>
          </a:bodyPr>
          <a:lstStyle/>
          <a:p>
            <a:r>
              <a:rPr lang="en-US" sz="2400" dirty="0" smtClean="0"/>
              <a:t>Link labeled with capacity</a:t>
            </a:r>
            <a:endParaRPr lang="en-US" sz="2400" dirty="0"/>
          </a:p>
        </p:txBody>
      </p:sp>
    </p:spTree>
    <p:custDataLst>
      <p:tags r:id="rId1"/>
    </p:custDataLst>
    <p:extLst>
      <p:ext uri="{BB962C8B-B14F-4D97-AF65-F5344CB8AC3E}">
        <p14:creationId xmlns:p14="http://schemas.microsoft.com/office/powerpoint/2010/main" val="4118692844"/>
      </p:ext>
    </p:extLst>
  </p:cSld>
  <p:clrMapOvr>
    <a:masterClrMapping/>
  </p:clrMapOvr>
  <mc:AlternateContent xmlns:mc="http://schemas.openxmlformats.org/markup-compatibility/2006" xmlns:p14="http://schemas.microsoft.com/office/powerpoint/2010/main">
    <mc:Choice Requires="p14">
      <p:transition p14:dur="100" advTm="77643">
        <p:cut/>
      </p:transition>
    </mc:Choice>
    <mc:Fallback xmlns="">
      <p:transition xmlns:p14="http://schemas.microsoft.com/office/powerpoint/2010/main" advTm="77643">
        <p:cu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6" presetClass="emph" presetSubtype="0" repeatCount="indefinite" fill="remove" nodeType="withEffect">
                                  <p:stCondLst>
                                    <p:cond delay="0"/>
                                  </p:stCondLst>
                                  <p:endCondLst>
                                    <p:cond evt="onNext" delay="0">
                                      <p:tgtEl>
                                        <p:sldTgt/>
                                      </p:tgtEl>
                                    </p:cond>
                                  </p:endCondLst>
                                  <p:childTnLst>
                                    <p:animScale>
                                      <p:cBhvr>
                                        <p:cTn id="36" dur="2000" fill="hold"/>
                                        <p:tgtEl>
                                          <p:spTgt spid="49"/>
                                        </p:tgtEl>
                                      </p:cBhvr>
                                      <p:by x="100000" y="400000"/>
                                    </p:animScale>
                                  </p:childTnLst>
                                </p:cTn>
                              </p:par>
                              <p:par>
                                <p:cTn id="37" presetID="6" presetClass="emph" presetSubtype="0" repeatCount="indefinite" fill="hold" nodeType="withEffect">
                                  <p:stCondLst>
                                    <p:cond delay="0"/>
                                  </p:stCondLst>
                                  <p:endCondLst>
                                    <p:cond evt="onNext" delay="0">
                                      <p:tgtEl>
                                        <p:sldTgt/>
                                      </p:tgtEl>
                                    </p:cond>
                                  </p:endCondLst>
                                  <p:childTnLst>
                                    <p:animScale>
                                      <p:cBhvr>
                                        <p:cTn id="38" dur="2000" fill="hold"/>
                                        <p:tgtEl>
                                          <p:spTgt spid="37"/>
                                        </p:tgtEl>
                                      </p:cBhvr>
                                      <p:by x="100000" y="4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8" grpId="0"/>
      <p:bldP spid="50" grpId="0"/>
      <p:bldP spid="36" grpId="0"/>
      <p:bldP spid="57" grpId="0"/>
      <p:bldP spid="58" grpId="0"/>
      <p:bldP spid="5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NCDN Routing Placement Interaction </a:t>
            </a:r>
          </a:p>
        </p:txBody>
      </p:sp>
      <p:sp>
        <p:nvSpPr>
          <p:cNvPr id="4" name="Oval 3"/>
          <p:cNvSpPr/>
          <p:nvPr/>
        </p:nvSpPr>
        <p:spPr>
          <a:xfrm>
            <a:off x="1120758" y="1946187"/>
            <a:ext cx="511355" cy="5275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200" b="1" dirty="0" smtClean="0"/>
              <a:t>B</a:t>
            </a:r>
            <a:endParaRPr lang="en-US" sz="2200" b="1" dirty="0"/>
          </a:p>
        </p:txBody>
      </p:sp>
      <p:sp>
        <p:nvSpPr>
          <p:cNvPr id="5" name="Oval 4"/>
          <p:cNvSpPr/>
          <p:nvPr/>
        </p:nvSpPr>
        <p:spPr>
          <a:xfrm>
            <a:off x="4075015" y="1962426"/>
            <a:ext cx="511355" cy="5275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200" b="1" dirty="0" smtClean="0"/>
              <a:t>C</a:t>
            </a:r>
            <a:endParaRPr lang="en-US" sz="2200" b="1" dirty="0"/>
          </a:p>
        </p:txBody>
      </p:sp>
      <p:sp>
        <p:nvSpPr>
          <p:cNvPr id="6" name="Oval 5"/>
          <p:cNvSpPr/>
          <p:nvPr/>
        </p:nvSpPr>
        <p:spPr>
          <a:xfrm>
            <a:off x="1120758" y="4565713"/>
            <a:ext cx="511355" cy="5275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200" b="1" dirty="0" smtClean="0"/>
              <a:t>A</a:t>
            </a:r>
            <a:endParaRPr lang="en-US" sz="2200" b="1" dirty="0"/>
          </a:p>
        </p:txBody>
      </p:sp>
      <p:sp>
        <p:nvSpPr>
          <p:cNvPr id="7" name="Oval 6"/>
          <p:cNvSpPr/>
          <p:nvPr/>
        </p:nvSpPr>
        <p:spPr>
          <a:xfrm>
            <a:off x="4075015" y="4567722"/>
            <a:ext cx="511355" cy="5275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200" b="1" dirty="0" smtClean="0"/>
              <a:t>D</a:t>
            </a:r>
            <a:endParaRPr lang="en-US" sz="2200" b="1" dirty="0"/>
          </a:p>
        </p:txBody>
      </p:sp>
      <p:cxnSp>
        <p:nvCxnSpPr>
          <p:cNvPr id="9" name="Straight Connector 8"/>
          <p:cNvCxnSpPr>
            <a:stCxn id="4" idx="6"/>
            <a:endCxn id="5" idx="2"/>
          </p:cNvCxnSpPr>
          <p:nvPr/>
        </p:nvCxnSpPr>
        <p:spPr>
          <a:xfrm>
            <a:off x="1632113" y="2209956"/>
            <a:ext cx="2442902" cy="16239"/>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4" idx="4"/>
            <a:endCxn id="6" idx="0"/>
          </p:cNvCxnSpPr>
          <p:nvPr/>
        </p:nvCxnSpPr>
        <p:spPr>
          <a:xfrm>
            <a:off x="1376436" y="2473725"/>
            <a:ext cx="0" cy="2091988"/>
          </a:xfrm>
          <a:prstGeom prst="line">
            <a:avLst/>
          </a:prstGeom>
          <a:ln w="1778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flipV="1">
            <a:off x="1632113" y="4844423"/>
            <a:ext cx="2442902" cy="2009"/>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5" idx="4"/>
            <a:endCxn id="7" idx="0"/>
          </p:cNvCxnSpPr>
          <p:nvPr/>
        </p:nvCxnSpPr>
        <p:spPr>
          <a:xfrm>
            <a:off x="4330693" y="2489964"/>
            <a:ext cx="0" cy="2077758"/>
          </a:xfrm>
          <a:prstGeom prst="line">
            <a:avLst/>
          </a:prstGeom>
          <a:ln w="1270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rot="16200000">
            <a:off x="1148679" y="3213802"/>
            <a:ext cx="1134329" cy="430887"/>
          </a:xfrm>
          <a:prstGeom prst="rect">
            <a:avLst/>
          </a:prstGeom>
          <a:noFill/>
        </p:spPr>
        <p:txBody>
          <a:bodyPr wrap="square" rtlCol="0">
            <a:spAutoFit/>
          </a:bodyPr>
          <a:lstStyle/>
          <a:p>
            <a:r>
              <a:rPr lang="en-US" sz="2200" dirty="0" smtClean="0"/>
              <a:t>8 Mbps</a:t>
            </a:r>
            <a:endParaRPr lang="en-US" sz="2200" dirty="0"/>
          </a:p>
        </p:txBody>
      </p:sp>
      <p:sp>
        <p:nvSpPr>
          <p:cNvPr id="21" name="TextBox 20"/>
          <p:cNvSpPr txBox="1"/>
          <p:nvPr/>
        </p:nvSpPr>
        <p:spPr>
          <a:xfrm rot="16200000">
            <a:off x="3470798" y="3188942"/>
            <a:ext cx="1134329" cy="430887"/>
          </a:xfrm>
          <a:prstGeom prst="rect">
            <a:avLst/>
          </a:prstGeom>
          <a:noFill/>
        </p:spPr>
        <p:txBody>
          <a:bodyPr wrap="square" rtlCol="0">
            <a:spAutoFit/>
          </a:bodyPr>
          <a:lstStyle/>
          <a:p>
            <a:r>
              <a:rPr lang="en-US" sz="2200" dirty="0" smtClean="0"/>
              <a:t>4 Mbps</a:t>
            </a:r>
            <a:endParaRPr lang="en-US" sz="2200" dirty="0"/>
          </a:p>
        </p:txBody>
      </p:sp>
      <p:sp>
        <p:nvSpPr>
          <p:cNvPr id="22" name="TextBox 21"/>
          <p:cNvSpPr txBox="1"/>
          <p:nvPr/>
        </p:nvSpPr>
        <p:spPr>
          <a:xfrm>
            <a:off x="2217779" y="2253557"/>
            <a:ext cx="1318995" cy="430887"/>
          </a:xfrm>
          <a:prstGeom prst="rect">
            <a:avLst/>
          </a:prstGeom>
          <a:noFill/>
        </p:spPr>
        <p:txBody>
          <a:bodyPr wrap="square" rtlCol="0">
            <a:spAutoFit/>
          </a:bodyPr>
          <a:lstStyle/>
          <a:p>
            <a:r>
              <a:rPr lang="en-US" sz="2200" dirty="0" smtClean="0"/>
              <a:t>0.5 Mbps</a:t>
            </a:r>
            <a:endParaRPr lang="en-US" sz="2200" dirty="0"/>
          </a:p>
        </p:txBody>
      </p:sp>
      <p:sp>
        <p:nvSpPr>
          <p:cNvPr id="25" name="TextBox 24"/>
          <p:cNvSpPr txBox="1"/>
          <p:nvPr/>
        </p:nvSpPr>
        <p:spPr>
          <a:xfrm>
            <a:off x="2217779" y="4277510"/>
            <a:ext cx="1318994" cy="430887"/>
          </a:xfrm>
          <a:prstGeom prst="rect">
            <a:avLst/>
          </a:prstGeom>
          <a:noFill/>
        </p:spPr>
        <p:txBody>
          <a:bodyPr wrap="square" rtlCol="0">
            <a:spAutoFit/>
          </a:bodyPr>
          <a:lstStyle/>
          <a:p>
            <a:r>
              <a:rPr lang="en-US" sz="2200" dirty="0" smtClean="0"/>
              <a:t>1.5 Mbps</a:t>
            </a:r>
            <a:endParaRPr lang="en-US" sz="2200" dirty="0"/>
          </a:p>
        </p:txBody>
      </p:sp>
      <p:pic>
        <p:nvPicPr>
          <p:cNvPr id="31" name="Picture 30"/>
          <p:cNvPicPr>
            <a:picLocks noChangeAspect="1"/>
          </p:cNvPicPr>
          <p:nvPr/>
        </p:nvPicPr>
        <p:blipFill>
          <a:blip r:embed="rId4">
            <a:duotone>
              <a:prstClr val="black"/>
              <a:schemeClr val="accent3">
                <a:tint val="45000"/>
                <a:satMod val="400000"/>
              </a:schemeClr>
            </a:duotone>
          </a:blip>
          <a:stretch>
            <a:fillRect/>
          </a:stretch>
        </p:blipFill>
        <p:spPr>
          <a:xfrm>
            <a:off x="4585107" y="1650396"/>
            <a:ext cx="746584" cy="746584"/>
          </a:xfrm>
          <a:prstGeom prst="rect">
            <a:avLst/>
          </a:prstGeom>
        </p:spPr>
      </p:pic>
      <p:cxnSp>
        <p:nvCxnSpPr>
          <p:cNvPr id="33" name="Straight Arrow Connector 32"/>
          <p:cNvCxnSpPr/>
          <p:nvPr/>
        </p:nvCxnSpPr>
        <p:spPr>
          <a:xfrm>
            <a:off x="1115968" y="2489964"/>
            <a:ext cx="4790" cy="2116877"/>
          </a:xfrm>
          <a:prstGeom prst="straightConnector1">
            <a:avLst/>
          </a:prstGeom>
          <a:ln w="57150" cmpd="sng">
            <a:tailEnd type="arrow"/>
          </a:ln>
        </p:spPr>
        <p:style>
          <a:lnRef idx="3">
            <a:schemeClr val="accent3"/>
          </a:lnRef>
          <a:fillRef idx="0">
            <a:schemeClr val="accent3"/>
          </a:fillRef>
          <a:effectRef idx="2">
            <a:schemeClr val="accent3"/>
          </a:effectRef>
          <a:fontRef idx="minor">
            <a:schemeClr val="tx1"/>
          </a:fontRef>
        </p:style>
      </p:cxnSp>
      <p:sp>
        <p:nvSpPr>
          <p:cNvPr id="35" name="TextBox 34"/>
          <p:cNvSpPr txBox="1"/>
          <p:nvPr/>
        </p:nvSpPr>
        <p:spPr>
          <a:xfrm>
            <a:off x="133590" y="5207046"/>
            <a:ext cx="2743687" cy="430887"/>
          </a:xfrm>
          <a:prstGeom prst="rect">
            <a:avLst/>
          </a:prstGeom>
          <a:noFill/>
        </p:spPr>
        <p:txBody>
          <a:bodyPr wrap="square" rtlCol="0">
            <a:spAutoFit/>
          </a:bodyPr>
          <a:lstStyle/>
          <a:p>
            <a:r>
              <a:rPr lang="en-US" sz="2200" dirty="0" smtClean="0">
                <a:solidFill>
                  <a:schemeClr val="accent3">
                    <a:lumMod val="60000"/>
                    <a:lumOff val="40000"/>
                  </a:schemeClr>
                </a:solidFill>
              </a:rPr>
              <a:t>Demand = 1 Mbps</a:t>
            </a:r>
            <a:endParaRPr lang="en-US" sz="2200" dirty="0">
              <a:solidFill>
                <a:schemeClr val="accent3">
                  <a:lumMod val="60000"/>
                  <a:lumOff val="40000"/>
                </a:schemeClr>
              </a:solidFill>
            </a:endParaRPr>
          </a:p>
        </p:txBody>
      </p:sp>
      <p:sp>
        <p:nvSpPr>
          <p:cNvPr id="38" name="TextBox 37"/>
          <p:cNvSpPr txBox="1"/>
          <p:nvPr/>
        </p:nvSpPr>
        <p:spPr>
          <a:xfrm>
            <a:off x="3961746" y="5230642"/>
            <a:ext cx="3128072" cy="430887"/>
          </a:xfrm>
          <a:prstGeom prst="rect">
            <a:avLst/>
          </a:prstGeom>
          <a:noFill/>
        </p:spPr>
        <p:txBody>
          <a:bodyPr wrap="square" rtlCol="0">
            <a:spAutoFit/>
          </a:bodyPr>
          <a:lstStyle/>
          <a:p>
            <a:r>
              <a:rPr lang="en-US" sz="2200" dirty="0" smtClean="0">
                <a:solidFill>
                  <a:schemeClr val="accent3">
                    <a:lumMod val="60000"/>
                    <a:lumOff val="40000"/>
                  </a:schemeClr>
                </a:solidFill>
              </a:rPr>
              <a:t>Demand = 0.5 Mbps</a:t>
            </a:r>
            <a:endParaRPr lang="en-US" sz="2200" dirty="0">
              <a:solidFill>
                <a:schemeClr val="accent3">
                  <a:lumMod val="60000"/>
                  <a:lumOff val="40000"/>
                </a:schemeClr>
              </a:solidFill>
            </a:endParaRPr>
          </a:p>
        </p:txBody>
      </p:sp>
      <p:cxnSp>
        <p:nvCxnSpPr>
          <p:cNvPr id="40" name="Straight Arrow Connector 39"/>
          <p:cNvCxnSpPr/>
          <p:nvPr/>
        </p:nvCxnSpPr>
        <p:spPr>
          <a:xfrm flipH="1">
            <a:off x="4615478" y="2473725"/>
            <a:ext cx="11652" cy="2087043"/>
          </a:xfrm>
          <a:prstGeom prst="straightConnector1">
            <a:avLst/>
          </a:prstGeom>
          <a:ln w="57150" cmpd="sng">
            <a:tailEnd type="arrow"/>
          </a:ln>
        </p:spPr>
        <p:style>
          <a:lnRef idx="3">
            <a:schemeClr val="accent3"/>
          </a:lnRef>
          <a:fillRef idx="0">
            <a:schemeClr val="accent3"/>
          </a:fillRef>
          <a:effectRef idx="2">
            <a:schemeClr val="accent3"/>
          </a:effectRef>
          <a:fontRef idx="minor">
            <a:schemeClr val="tx1"/>
          </a:fontRef>
        </p:style>
      </p:cxnSp>
      <p:sp>
        <p:nvSpPr>
          <p:cNvPr id="50" name="TextBox 49"/>
          <p:cNvSpPr txBox="1"/>
          <p:nvPr/>
        </p:nvSpPr>
        <p:spPr>
          <a:xfrm>
            <a:off x="1008698" y="5894685"/>
            <a:ext cx="6458640" cy="461665"/>
          </a:xfrm>
          <a:prstGeom prst="rect">
            <a:avLst/>
          </a:prstGeom>
          <a:noFill/>
        </p:spPr>
        <p:txBody>
          <a:bodyPr wrap="square" rtlCol="0">
            <a:spAutoFit/>
          </a:bodyPr>
          <a:lstStyle/>
          <a:p>
            <a:pPr algn="ctr"/>
            <a:r>
              <a:rPr lang="en-US" sz="2400" dirty="0" smtClean="0">
                <a:solidFill>
                  <a:srgbClr val="C0504D"/>
                </a:solidFill>
              </a:rPr>
              <a:t>Maximum link utilization (MLU) = 1/8 = 0.125</a:t>
            </a:r>
            <a:endParaRPr lang="en-US" sz="2400" dirty="0">
              <a:solidFill>
                <a:srgbClr val="C0504D"/>
              </a:solidFill>
            </a:endParaRPr>
          </a:p>
        </p:txBody>
      </p:sp>
      <p:sp>
        <p:nvSpPr>
          <p:cNvPr id="14" name="Slide Number Placeholder 13"/>
          <p:cNvSpPr>
            <a:spLocks noGrp="1"/>
          </p:cNvSpPr>
          <p:nvPr>
            <p:ph type="sldNum" sz="quarter" idx="12"/>
          </p:nvPr>
        </p:nvSpPr>
        <p:spPr/>
        <p:txBody>
          <a:bodyPr/>
          <a:lstStyle/>
          <a:p>
            <a:fld id="{E7BC674E-6A69-EE4A-9BF8-1BDE8F8FF17D}" type="slidenum">
              <a:rPr lang="en-US" smtClean="0"/>
              <a:t>5</a:t>
            </a:fld>
            <a:endParaRPr lang="en-US"/>
          </a:p>
        </p:txBody>
      </p:sp>
      <p:cxnSp>
        <p:nvCxnSpPr>
          <p:cNvPr id="39" name="Straight Arrow Connector 38"/>
          <p:cNvCxnSpPr/>
          <p:nvPr/>
        </p:nvCxnSpPr>
        <p:spPr>
          <a:xfrm rot="5400000" flipH="1">
            <a:off x="7458788" y="2005403"/>
            <a:ext cx="11652" cy="1594900"/>
          </a:xfrm>
          <a:prstGeom prst="straightConnector1">
            <a:avLst/>
          </a:prstGeom>
          <a:ln w="57150" cmpd="sng">
            <a:tailEnd type="arrow"/>
          </a:ln>
        </p:spPr>
        <p:style>
          <a:lnRef idx="3">
            <a:schemeClr val="accent3"/>
          </a:lnRef>
          <a:fillRef idx="0">
            <a:schemeClr val="accent3"/>
          </a:fillRef>
          <a:effectRef idx="2">
            <a:schemeClr val="accent3"/>
          </a:effectRef>
          <a:fontRef idx="minor">
            <a:schemeClr val="tx1"/>
          </a:fontRef>
        </p:style>
      </p:cxnSp>
      <p:sp>
        <p:nvSpPr>
          <p:cNvPr id="27" name="TextBox 26"/>
          <p:cNvSpPr txBox="1"/>
          <p:nvPr/>
        </p:nvSpPr>
        <p:spPr>
          <a:xfrm>
            <a:off x="6796074" y="2938879"/>
            <a:ext cx="2194593" cy="830997"/>
          </a:xfrm>
          <a:prstGeom prst="rect">
            <a:avLst/>
          </a:prstGeom>
          <a:noFill/>
        </p:spPr>
        <p:txBody>
          <a:bodyPr wrap="square" rtlCol="0">
            <a:spAutoFit/>
          </a:bodyPr>
          <a:lstStyle/>
          <a:p>
            <a:r>
              <a:rPr lang="en-US" sz="2400" dirty="0" smtClean="0">
                <a:solidFill>
                  <a:schemeClr val="accent3">
                    <a:lumMod val="60000"/>
                    <a:lumOff val="40000"/>
                  </a:schemeClr>
                </a:solidFill>
              </a:rPr>
              <a:t>Traffic labeled with flow value</a:t>
            </a:r>
            <a:endParaRPr lang="en-US" sz="2400" dirty="0">
              <a:solidFill>
                <a:schemeClr val="accent3">
                  <a:lumMod val="60000"/>
                  <a:lumOff val="40000"/>
                </a:schemeClr>
              </a:solidFill>
            </a:endParaRPr>
          </a:p>
        </p:txBody>
      </p:sp>
      <p:cxnSp>
        <p:nvCxnSpPr>
          <p:cNvPr id="43" name="Straight Connector 42"/>
          <p:cNvCxnSpPr/>
          <p:nvPr/>
        </p:nvCxnSpPr>
        <p:spPr>
          <a:xfrm rot="5400000">
            <a:off x="7596035" y="3195223"/>
            <a:ext cx="0" cy="1602373"/>
          </a:xfrm>
          <a:prstGeom prst="line">
            <a:avLst/>
          </a:prstGeom>
          <a:ln w="1270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6837940" y="4074320"/>
            <a:ext cx="2152728" cy="830997"/>
          </a:xfrm>
          <a:prstGeom prst="rect">
            <a:avLst/>
          </a:prstGeom>
          <a:noFill/>
        </p:spPr>
        <p:txBody>
          <a:bodyPr wrap="square" rtlCol="0">
            <a:spAutoFit/>
          </a:bodyPr>
          <a:lstStyle/>
          <a:p>
            <a:r>
              <a:rPr lang="en-US" sz="2400" dirty="0" smtClean="0"/>
              <a:t>Link labeled with capacity</a:t>
            </a:r>
            <a:endParaRPr lang="en-US" sz="2400" dirty="0"/>
          </a:p>
        </p:txBody>
      </p:sp>
      <p:sp>
        <p:nvSpPr>
          <p:cNvPr id="36" name="TextBox 35"/>
          <p:cNvSpPr txBox="1"/>
          <p:nvPr/>
        </p:nvSpPr>
        <p:spPr>
          <a:xfrm rot="16200000">
            <a:off x="4100663" y="3001043"/>
            <a:ext cx="1453045" cy="430887"/>
          </a:xfrm>
          <a:prstGeom prst="rect">
            <a:avLst/>
          </a:prstGeom>
          <a:noFill/>
        </p:spPr>
        <p:txBody>
          <a:bodyPr wrap="square" rtlCol="0">
            <a:spAutoFit/>
          </a:bodyPr>
          <a:lstStyle/>
          <a:p>
            <a:r>
              <a:rPr lang="en-US" sz="2200" dirty="0" smtClean="0">
                <a:solidFill>
                  <a:srgbClr val="C3D69B"/>
                </a:solidFill>
              </a:rPr>
              <a:t>0.5 Mbps</a:t>
            </a:r>
            <a:endParaRPr lang="en-US" sz="2200" dirty="0">
              <a:solidFill>
                <a:srgbClr val="C3D69B"/>
              </a:solidFill>
            </a:endParaRPr>
          </a:p>
        </p:txBody>
      </p:sp>
      <p:sp>
        <p:nvSpPr>
          <p:cNvPr id="57" name="TextBox 56"/>
          <p:cNvSpPr txBox="1"/>
          <p:nvPr/>
        </p:nvSpPr>
        <p:spPr>
          <a:xfrm rot="16200000">
            <a:off x="227215" y="3077068"/>
            <a:ext cx="1277688" cy="430887"/>
          </a:xfrm>
          <a:prstGeom prst="rect">
            <a:avLst/>
          </a:prstGeom>
          <a:noFill/>
        </p:spPr>
        <p:txBody>
          <a:bodyPr wrap="square" rtlCol="0">
            <a:spAutoFit/>
          </a:bodyPr>
          <a:lstStyle/>
          <a:p>
            <a:r>
              <a:rPr lang="en-US" sz="2200" dirty="0" smtClean="0">
                <a:solidFill>
                  <a:schemeClr val="accent3">
                    <a:lumMod val="60000"/>
                    <a:lumOff val="40000"/>
                  </a:schemeClr>
                </a:solidFill>
              </a:rPr>
              <a:t>1 Mbps</a:t>
            </a:r>
            <a:endParaRPr lang="en-US" sz="2200" dirty="0">
              <a:solidFill>
                <a:schemeClr val="accent3">
                  <a:lumMod val="60000"/>
                  <a:lumOff val="40000"/>
                </a:schemeClr>
              </a:solidFill>
            </a:endParaRPr>
          </a:p>
        </p:txBody>
      </p:sp>
      <p:pic>
        <p:nvPicPr>
          <p:cNvPr id="34" name="Picture 33"/>
          <p:cNvPicPr>
            <a:picLocks noChangeAspect="1"/>
          </p:cNvPicPr>
          <p:nvPr/>
        </p:nvPicPr>
        <p:blipFill>
          <a:blip r:embed="rId4">
            <a:duotone>
              <a:prstClr val="black"/>
              <a:schemeClr val="accent3">
                <a:tint val="45000"/>
                <a:satMod val="400000"/>
              </a:schemeClr>
            </a:duotone>
          </a:blip>
          <a:stretch>
            <a:fillRect/>
          </a:stretch>
        </p:blipFill>
        <p:spPr>
          <a:xfrm>
            <a:off x="369384" y="1479922"/>
            <a:ext cx="746584" cy="746584"/>
          </a:xfrm>
          <a:prstGeom prst="rect">
            <a:avLst/>
          </a:prstGeom>
        </p:spPr>
      </p:pic>
      <p:cxnSp>
        <p:nvCxnSpPr>
          <p:cNvPr id="30" name="Straight Connector 29"/>
          <p:cNvCxnSpPr/>
          <p:nvPr/>
        </p:nvCxnSpPr>
        <p:spPr>
          <a:xfrm>
            <a:off x="1379426" y="2461774"/>
            <a:ext cx="0" cy="2091988"/>
          </a:xfrm>
          <a:prstGeom prst="line">
            <a:avLst/>
          </a:prstGeom>
          <a:ln w="1778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4330693" y="2461774"/>
            <a:ext cx="0" cy="2091988"/>
          </a:xfrm>
          <a:prstGeom prst="line">
            <a:avLst/>
          </a:prstGeom>
          <a:ln w="177800" cmpd="sng">
            <a:solidFill>
              <a:schemeClr val="accent2"/>
            </a:solidFill>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1190379" y="2303628"/>
            <a:ext cx="6095278" cy="175432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lvl="1" algn="ctr"/>
            <a:r>
              <a:rPr lang="en-US" sz="3600" dirty="0" smtClean="0"/>
              <a:t>Content placement flexibility reduces </a:t>
            </a:r>
            <a:r>
              <a:rPr lang="en-US" sz="3600" dirty="0"/>
              <a:t>network </a:t>
            </a:r>
            <a:r>
              <a:rPr lang="en-US" sz="3600" dirty="0" smtClean="0"/>
              <a:t>costs and enables </a:t>
            </a:r>
            <a:r>
              <a:rPr lang="en-US" sz="3600" dirty="0"/>
              <a:t>simpler </a:t>
            </a:r>
            <a:r>
              <a:rPr lang="en-US" sz="3600" dirty="0" smtClean="0"/>
              <a:t>routing</a:t>
            </a:r>
            <a:endParaRPr lang="en-US" sz="3600" dirty="0"/>
          </a:p>
        </p:txBody>
      </p:sp>
    </p:spTree>
    <p:custDataLst>
      <p:tags r:id="rId1"/>
    </p:custDataLst>
    <p:extLst>
      <p:ext uri="{BB962C8B-B14F-4D97-AF65-F5344CB8AC3E}">
        <p14:creationId xmlns:p14="http://schemas.microsoft.com/office/powerpoint/2010/main" val="596409069"/>
      </p:ext>
    </p:extLst>
  </p:cSld>
  <p:clrMapOvr>
    <a:masterClrMapping/>
  </p:clrMapOvr>
  <mc:AlternateContent xmlns:mc="http://schemas.openxmlformats.org/markup-compatibility/2006" xmlns:p14="http://schemas.microsoft.com/office/powerpoint/2010/main">
    <mc:Choice Requires="p14">
      <p:transition p14:dur="100" advTm="60755">
        <p:cut/>
      </p:transition>
    </mc:Choice>
    <mc:Fallback xmlns="">
      <p:transition xmlns:p14="http://schemas.microsoft.com/office/powerpoint/2010/main" advTm="60755">
        <p:cu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6" presetClass="emph" presetSubtype="0" repeatCount="indefinite" fill="hold" nodeType="withEffect">
                                  <p:stCondLst>
                                    <p:cond delay="0"/>
                                  </p:stCondLst>
                                  <p:endCondLst>
                                    <p:cond evt="onNext" delay="0">
                                      <p:tgtEl>
                                        <p:sldTgt/>
                                      </p:tgtEl>
                                    </p:cond>
                                  </p:endCondLst>
                                  <p:childTnLst>
                                    <p:animScale>
                                      <p:cBhvr>
                                        <p:cTn id="30" dur="2000" fill="hold"/>
                                        <p:tgtEl>
                                          <p:spTgt spid="30"/>
                                        </p:tgtEl>
                                      </p:cBhvr>
                                      <p:by x="150000" y="100000"/>
                                    </p:animScale>
                                  </p:childTnLst>
                                </p:cTn>
                              </p:par>
                              <p:par>
                                <p:cTn id="31" presetID="6" presetClass="emph" presetSubtype="0" repeatCount="indefinite" fill="hold" nodeType="withEffect">
                                  <p:stCondLst>
                                    <p:cond delay="0"/>
                                  </p:stCondLst>
                                  <p:endCondLst>
                                    <p:cond evt="onNext" delay="0">
                                      <p:tgtEl>
                                        <p:sldTgt/>
                                      </p:tgtEl>
                                    </p:cond>
                                  </p:endCondLst>
                                  <p:childTnLst>
                                    <p:animScale>
                                      <p:cBhvr>
                                        <p:cTn id="32" dur="2000" fill="hold"/>
                                        <p:tgtEl>
                                          <p:spTgt spid="32"/>
                                        </p:tgtEl>
                                      </p:cBhvr>
                                      <p:by x="150000" y="100000"/>
                                    </p:animScale>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8" grpId="0"/>
      <p:bldP spid="50" grpId="0"/>
      <p:bldP spid="36" grpId="0"/>
      <p:bldP spid="57" grpId="0"/>
      <p:bldP spid="41"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dk1"/>
          </a:lnRef>
          <a:fillRef idx="3">
            <a:schemeClr val="dk1"/>
          </a:fillRef>
          <a:effectRef idx="2">
            <a:schemeClr val="dk1"/>
          </a:effectRef>
          <a:fontRef idx="minor">
            <a:schemeClr val="lt1"/>
          </a:fontRef>
        </p:style>
        <p:txBody>
          <a:bodyPr/>
          <a:lstStyle/>
          <a:p>
            <a:r>
              <a:rPr lang="en-US" dirty="0" smtClean="0"/>
              <a:t>NCDN Schemes Classification</a:t>
            </a:r>
            <a:endParaRPr lang="en-US" dirty="0"/>
          </a:p>
        </p:txBody>
      </p:sp>
      <p:sp>
        <p:nvSpPr>
          <p:cNvPr id="16" name="Rectangle 15"/>
          <p:cNvSpPr/>
          <p:nvPr/>
        </p:nvSpPr>
        <p:spPr>
          <a:xfrm>
            <a:off x="180066" y="4341445"/>
            <a:ext cx="1916398" cy="63494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smtClean="0"/>
              <a:t>Unplanned </a:t>
            </a:r>
          </a:p>
          <a:p>
            <a:pPr algn="ctr"/>
            <a:r>
              <a:rPr lang="en-US" sz="2400" dirty="0" smtClean="0"/>
              <a:t>(e.g. LRU Caching)</a:t>
            </a:r>
            <a:endParaRPr lang="en-US" sz="2400" dirty="0"/>
          </a:p>
        </p:txBody>
      </p:sp>
      <p:sp>
        <p:nvSpPr>
          <p:cNvPr id="17" name="Rectangle 16"/>
          <p:cNvSpPr/>
          <p:nvPr/>
        </p:nvSpPr>
        <p:spPr>
          <a:xfrm>
            <a:off x="5936300" y="2707707"/>
            <a:ext cx="1916398" cy="63494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smtClean="0"/>
              <a:t>Traffic </a:t>
            </a:r>
          </a:p>
          <a:p>
            <a:pPr algn="ctr"/>
            <a:r>
              <a:rPr lang="en-US" sz="2400" dirty="0" smtClean="0"/>
              <a:t>Engineering</a:t>
            </a:r>
            <a:endParaRPr lang="en-US" sz="2400" dirty="0"/>
          </a:p>
        </p:txBody>
      </p:sp>
      <p:sp>
        <p:nvSpPr>
          <p:cNvPr id="18" name="Rectangle 17"/>
          <p:cNvSpPr/>
          <p:nvPr/>
        </p:nvSpPr>
        <p:spPr>
          <a:xfrm>
            <a:off x="1315401" y="2707707"/>
            <a:ext cx="1916398" cy="63494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smtClean="0"/>
              <a:t>Content Distribution</a:t>
            </a:r>
            <a:endParaRPr lang="en-US" sz="2400" dirty="0"/>
          </a:p>
        </p:txBody>
      </p:sp>
      <p:sp>
        <p:nvSpPr>
          <p:cNvPr id="20" name="Rectangle 19"/>
          <p:cNvSpPr/>
          <p:nvPr/>
        </p:nvSpPr>
        <p:spPr>
          <a:xfrm>
            <a:off x="3566369" y="5936332"/>
            <a:ext cx="2487508" cy="63494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smtClean="0"/>
              <a:t>Joint Optimization</a:t>
            </a:r>
            <a:endParaRPr lang="en-US" sz="2400" dirty="0"/>
          </a:p>
        </p:txBody>
      </p:sp>
      <p:sp>
        <p:nvSpPr>
          <p:cNvPr id="21" name="Rectangle 20"/>
          <p:cNvSpPr/>
          <p:nvPr/>
        </p:nvSpPr>
        <p:spPr>
          <a:xfrm>
            <a:off x="2530985" y="4341445"/>
            <a:ext cx="1916398" cy="63494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smtClean="0"/>
              <a:t>Planned </a:t>
            </a:r>
          </a:p>
          <a:p>
            <a:pPr algn="ctr"/>
            <a:r>
              <a:rPr lang="en-US" sz="2400" dirty="0" smtClean="0"/>
              <a:t>(history-based)</a:t>
            </a:r>
            <a:endParaRPr lang="en-US" sz="2400" dirty="0"/>
          </a:p>
        </p:txBody>
      </p:sp>
      <p:sp>
        <p:nvSpPr>
          <p:cNvPr id="22" name="Rectangle 21"/>
          <p:cNvSpPr/>
          <p:nvPr/>
        </p:nvSpPr>
        <p:spPr>
          <a:xfrm>
            <a:off x="4753555" y="4341445"/>
            <a:ext cx="2140944" cy="63494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smtClean="0"/>
              <a:t>Planned </a:t>
            </a:r>
          </a:p>
          <a:p>
            <a:pPr algn="ctr"/>
            <a:r>
              <a:rPr lang="en-US" sz="2400" dirty="0" smtClean="0"/>
              <a:t>(e.g. OSPF weight tuning)</a:t>
            </a:r>
            <a:endParaRPr lang="en-US" sz="2400" dirty="0"/>
          </a:p>
        </p:txBody>
      </p:sp>
      <p:sp>
        <p:nvSpPr>
          <p:cNvPr id="23" name="Rectangle 22"/>
          <p:cNvSpPr/>
          <p:nvPr/>
        </p:nvSpPr>
        <p:spPr>
          <a:xfrm>
            <a:off x="7104474" y="4368443"/>
            <a:ext cx="1916398" cy="63494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smtClean="0"/>
              <a:t>Unplanned (static routing)</a:t>
            </a:r>
            <a:endParaRPr lang="en-US" sz="2400" dirty="0"/>
          </a:p>
        </p:txBody>
      </p:sp>
      <p:cxnSp>
        <p:nvCxnSpPr>
          <p:cNvPr id="39" name="Straight Arrow Connector 38"/>
          <p:cNvCxnSpPr/>
          <p:nvPr/>
        </p:nvCxnSpPr>
        <p:spPr>
          <a:xfrm>
            <a:off x="2831153" y="3466494"/>
            <a:ext cx="400645" cy="676935"/>
          </a:xfrm>
          <a:prstGeom prst="straightConnector1">
            <a:avLst/>
          </a:prstGeom>
          <a:ln w="38100" cmpd="sng">
            <a:solidFill>
              <a:schemeClr val="tx1"/>
            </a:solidFill>
            <a:tailEnd type="arrow"/>
          </a:ln>
        </p:spPr>
        <p:style>
          <a:lnRef idx="1">
            <a:schemeClr val="dk1"/>
          </a:lnRef>
          <a:fillRef idx="3">
            <a:schemeClr val="dk1"/>
          </a:fillRef>
          <a:effectRef idx="2">
            <a:schemeClr val="dk1"/>
          </a:effectRef>
          <a:fontRef idx="minor">
            <a:schemeClr val="lt1"/>
          </a:fontRef>
        </p:style>
      </p:cxnSp>
      <p:cxnSp>
        <p:nvCxnSpPr>
          <p:cNvPr id="43" name="Straight Arrow Connector 42"/>
          <p:cNvCxnSpPr/>
          <p:nvPr/>
        </p:nvCxnSpPr>
        <p:spPr>
          <a:xfrm>
            <a:off x="7473411" y="3466494"/>
            <a:ext cx="379287" cy="676935"/>
          </a:xfrm>
          <a:prstGeom prst="straightConnector1">
            <a:avLst/>
          </a:prstGeom>
          <a:ln w="38100" cmpd="sng">
            <a:solidFill>
              <a:schemeClr val="tx1"/>
            </a:solidFill>
            <a:tailEnd type="arrow"/>
          </a:ln>
        </p:spPr>
        <p:style>
          <a:lnRef idx="1">
            <a:schemeClr val="dk1"/>
          </a:lnRef>
          <a:fillRef idx="3">
            <a:schemeClr val="dk1"/>
          </a:fillRef>
          <a:effectRef idx="2">
            <a:schemeClr val="dk1"/>
          </a:effectRef>
          <a:fontRef idx="minor">
            <a:schemeClr val="lt1"/>
          </a:fontRef>
        </p:style>
      </p:cxnSp>
      <p:cxnSp>
        <p:nvCxnSpPr>
          <p:cNvPr id="45" name="Curved Connector 44"/>
          <p:cNvCxnSpPr/>
          <p:nvPr/>
        </p:nvCxnSpPr>
        <p:spPr>
          <a:xfrm rot="16200000" flipH="1">
            <a:off x="4656606" y="4169273"/>
            <a:ext cx="12700" cy="2334843"/>
          </a:xfrm>
          <a:prstGeom prst="curvedConnector3">
            <a:avLst>
              <a:gd name="adj1" fmla="val 5428819"/>
            </a:avLst>
          </a:prstGeom>
          <a:ln w="38100" cmpd="sng">
            <a:solidFill>
              <a:srgbClr val="FFFFFF"/>
            </a:solidFill>
          </a:ln>
        </p:spPr>
        <p:style>
          <a:lnRef idx="1">
            <a:schemeClr val="dk1"/>
          </a:lnRef>
          <a:fillRef idx="3">
            <a:schemeClr val="dk1"/>
          </a:fillRef>
          <a:effectRef idx="2">
            <a:schemeClr val="dk1"/>
          </a:effectRef>
          <a:fontRef idx="minor">
            <a:schemeClr val="lt1"/>
          </a:fontRef>
        </p:style>
      </p:cxnSp>
      <p:sp>
        <p:nvSpPr>
          <p:cNvPr id="4" name="Slide Number Placeholder 3"/>
          <p:cNvSpPr>
            <a:spLocks noGrp="1"/>
          </p:cNvSpPr>
          <p:nvPr>
            <p:ph type="sldNum" sz="quarter" idx="12"/>
          </p:nvPr>
        </p:nvSpPr>
        <p:spPr/>
        <p:txBody>
          <a:bodyPr/>
          <a:lstStyle/>
          <a:p>
            <a:fld id="{E7BC674E-6A69-EE4A-9BF8-1BDE8F8FF17D}" type="slidenum">
              <a:rPr lang="en-US" sz="2400" smtClean="0"/>
              <a:t>6</a:t>
            </a:fld>
            <a:endParaRPr lang="en-US" sz="2400"/>
          </a:p>
        </p:txBody>
      </p:sp>
      <p:cxnSp>
        <p:nvCxnSpPr>
          <p:cNvPr id="46" name="Straight Arrow Connector 45"/>
          <p:cNvCxnSpPr/>
          <p:nvPr/>
        </p:nvCxnSpPr>
        <p:spPr>
          <a:xfrm flipH="1">
            <a:off x="5936300" y="3466494"/>
            <a:ext cx="346564" cy="676935"/>
          </a:xfrm>
          <a:prstGeom prst="straightConnector1">
            <a:avLst/>
          </a:prstGeom>
          <a:ln w="38100" cmpd="sng">
            <a:solidFill>
              <a:schemeClr val="tx1"/>
            </a:solidFill>
            <a:tailEnd type="arrow"/>
          </a:ln>
        </p:spPr>
        <p:style>
          <a:lnRef idx="1">
            <a:schemeClr val="dk1"/>
          </a:lnRef>
          <a:fillRef idx="3">
            <a:schemeClr val="dk1"/>
          </a:fillRef>
          <a:effectRef idx="2">
            <a:schemeClr val="dk1"/>
          </a:effectRef>
          <a:fontRef idx="minor">
            <a:schemeClr val="lt1"/>
          </a:fontRef>
        </p:style>
      </p:cxnSp>
      <p:cxnSp>
        <p:nvCxnSpPr>
          <p:cNvPr id="53" name="Straight Arrow Connector 52"/>
          <p:cNvCxnSpPr/>
          <p:nvPr/>
        </p:nvCxnSpPr>
        <p:spPr>
          <a:xfrm flipH="1">
            <a:off x="1315401" y="3466494"/>
            <a:ext cx="412435" cy="676935"/>
          </a:xfrm>
          <a:prstGeom prst="straightConnector1">
            <a:avLst/>
          </a:prstGeom>
          <a:ln w="38100" cmpd="sng">
            <a:solidFill>
              <a:schemeClr val="tx1"/>
            </a:solidFill>
            <a:tailEnd type="arrow"/>
          </a:ln>
        </p:spPr>
        <p:style>
          <a:lnRef idx="1">
            <a:schemeClr val="dk1"/>
          </a:lnRef>
          <a:fillRef idx="3">
            <a:schemeClr val="dk1"/>
          </a:fillRef>
          <a:effectRef idx="2">
            <a:schemeClr val="dk1"/>
          </a:effectRef>
          <a:fontRef idx="minor">
            <a:schemeClr val="lt1"/>
          </a:fontRef>
        </p:style>
      </p:cxnSp>
      <p:sp>
        <p:nvSpPr>
          <p:cNvPr id="3" name="Rectangle 2"/>
          <p:cNvSpPr/>
          <p:nvPr/>
        </p:nvSpPr>
        <p:spPr>
          <a:xfrm>
            <a:off x="180066" y="4143428"/>
            <a:ext cx="1826534" cy="1186915"/>
          </a:xfrm>
          <a:prstGeom prst="rect">
            <a:avLst/>
          </a:prstGeom>
          <a:noFill/>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24" name="Rectangle 23"/>
          <p:cNvSpPr/>
          <p:nvPr/>
        </p:nvSpPr>
        <p:spPr>
          <a:xfrm>
            <a:off x="2582267" y="4133956"/>
            <a:ext cx="1826534" cy="1186915"/>
          </a:xfrm>
          <a:prstGeom prst="rect">
            <a:avLst/>
          </a:prstGeom>
          <a:noFill/>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25" name="Rectangle 24"/>
          <p:cNvSpPr/>
          <p:nvPr/>
        </p:nvSpPr>
        <p:spPr>
          <a:xfrm>
            <a:off x="4791655" y="4133956"/>
            <a:ext cx="1990090" cy="1186915"/>
          </a:xfrm>
          <a:prstGeom prst="rect">
            <a:avLst/>
          </a:prstGeom>
          <a:noFill/>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26" name="Rectangle 25"/>
          <p:cNvSpPr/>
          <p:nvPr/>
        </p:nvSpPr>
        <p:spPr>
          <a:xfrm>
            <a:off x="7104474" y="4143430"/>
            <a:ext cx="1826534" cy="1177441"/>
          </a:xfrm>
          <a:prstGeom prst="rect">
            <a:avLst/>
          </a:prstGeom>
          <a:noFill/>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27" name="Rectangle 26"/>
          <p:cNvSpPr/>
          <p:nvPr/>
        </p:nvSpPr>
        <p:spPr>
          <a:xfrm>
            <a:off x="2812426" y="4127596"/>
            <a:ext cx="3969319" cy="2381154"/>
          </a:xfrm>
          <a:prstGeom prst="rect">
            <a:avLst/>
          </a:prstGeom>
          <a:noFill/>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6" name="Rectangle 5"/>
          <p:cNvSpPr/>
          <p:nvPr/>
        </p:nvSpPr>
        <p:spPr>
          <a:xfrm>
            <a:off x="3367324" y="1575556"/>
            <a:ext cx="2686553" cy="461665"/>
          </a:xfrm>
          <a:prstGeom prst="rect">
            <a:avLst/>
          </a:prstGeom>
        </p:spPr>
        <p:txBody>
          <a:bodyPr wrap="none">
            <a:spAutoFit/>
          </a:bodyPr>
          <a:lstStyle/>
          <a:p>
            <a:pPr lvl="0"/>
            <a:r>
              <a:rPr lang="en-US" sz="2400" dirty="0" smtClean="0"/>
              <a:t>NCDN Management</a:t>
            </a:r>
            <a:endParaRPr lang="en-US" sz="2400" dirty="0"/>
          </a:p>
        </p:txBody>
      </p:sp>
      <p:cxnSp>
        <p:nvCxnSpPr>
          <p:cNvPr id="10" name="Straight Arrow Connector 9"/>
          <p:cNvCxnSpPr/>
          <p:nvPr/>
        </p:nvCxnSpPr>
        <p:spPr>
          <a:xfrm>
            <a:off x="3038120" y="2958354"/>
            <a:ext cx="2987826" cy="0"/>
          </a:xfrm>
          <a:prstGeom prst="straightConnector1">
            <a:avLst/>
          </a:prstGeom>
          <a:ln w="38100"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4602632" y="2160332"/>
            <a:ext cx="0" cy="768140"/>
          </a:xfrm>
          <a:prstGeom prst="straightConnector1">
            <a:avLst/>
          </a:prstGeom>
          <a:ln w="38100"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3399795147"/>
      </p:ext>
    </p:extLst>
  </p:cSld>
  <p:clrMapOvr>
    <a:masterClrMapping/>
  </p:clrMapOvr>
  <mc:AlternateContent xmlns:mc="http://schemas.openxmlformats.org/markup-compatibility/2006" xmlns:p14="http://schemas.microsoft.com/office/powerpoint/2010/main">
    <mc:Choice Requires="p14">
      <p:transition p14:dur="100" advTm="134172">
        <p:cut/>
      </p:transition>
    </mc:Choice>
    <mc:Fallback xmlns="">
      <p:transition xmlns:p14="http://schemas.microsoft.com/office/powerpoint/2010/main" advTm="134172">
        <p:cu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4"/>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5"/>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26"/>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24" grpId="0" animBg="1"/>
      <p:bldP spid="24" grpId="1" animBg="1"/>
      <p:bldP spid="25" grpId="0" animBg="1"/>
      <p:bldP spid="25" grpId="1" animBg="1"/>
      <p:bldP spid="26" grpId="0" animBg="1"/>
      <p:bldP spid="26" grpId="1" animBg="1"/>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2285858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E7BC674E-6A69-EE4A-9BF8-1BDE8F8FF17D}" type="slidenum">
              <a:rPr lang="en-US" smtClean="0"/>
              <a:t>7</a:t>
            </a:fld>
            <a:endParaRPr lang="en-US"/>
          </a:p>
        </p:txBody>
      </p:sp>
    </p:spTree>
    <p:extLst>
      <p:ext uri="{BB962C8B-B14F-4D97-AF65-F5344CB8AC3E}">
        <p14:creationId xmlns:p14="http://schemas.microsoft.com/office/powerpoint/2010/main" val="847190809"/>
      </p:ext>
    </p:extLst>
  </p:cSld>
  <p:clrMapOvr>
    <a:masterClrMapping/>
  </p:clrMapOvr>
  <mc:AlternateContent xmlns:mc="http://schemas.openxmlformats.org/markup-compatibility/2006" xmlns:p14="http://schemas.microsoft.com/office/powerpoint/2010/main">
    <mc:Choice Requires="p14">
      <p:transition p14:dur="100" advTm="44297">
        <p:cut/>
      </p:transition>
    </mc:Choice>
    <mc:Fallback xmlns="">
      <p:transition xmlns:p14="http://schemas.microsoft.com/office/powerpoint/2010/main" advTm="44297">
        <p:cut/>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Network CDN</a:t>
            </a:r>
          </a:p>
          <a:p>
            <a:r>
              <a:rPr lang="en-US" dirty="0" smtClean="0">
                <a:solidFill>
                  <a:schemeClr val="accent2"/>
                </a:solidFill>
              </a:rPr>
              <a:t>NCDN Model &amp; Joint Optimization</a:t>
            </a:r>
          </a:p>
          <a:p>
            <a:r>
              <a:rPr lang="en-US" dirty="0" smtClean="0"/>
              <a:t>Datasets: Akamai Traces &amp; ISP Topologies</a:t>
            </a:r>
          </a:p>
          <a:p>
            <a:r>
              <a:rPr lang="en-US" dirty="0" smtClean="0"/>
              <a:t>Results</a:t>
            </a:r>
          </a:p>
          <a:p>
            <a:r>
              <a:rPr lang="en-US" dirty="0" smtClean="0"/>
              <a:t>Related Work</a:t>
            </a:r>
          </a:p>
        </p:txBody>
      </p:sp>
      <p:sp>
        <p:nvSpPr>
          <p:cNvPr id="5" name="Slide Number Placeholder 4"/>
          <p:cNvSpPr>
            <a:spLocks noGrp="1"/>
          </p:cNvSpPr>
          <p:nvPr>
            <p:ph type="sldNum" sz="quarter" idx="12"/>
          </p:nvPr>
        </p:nvSpPr>
        <p:spPr/>
        <p:txBody>
          <a:bodyPr/>
          <a:lstStyle/>
          <a:p>
            <a:fld id="{E7BC674E-6A69-EE4A-9BF8-1BDE8F8FF17D}" type="slidenum">
              <a:rPr lang="en-US" smtClean="0"/>
              <a:t>8</a:t>
            </a:fld>
            <a:endParaRPr lang="en-US"/>
          </a:p>
        </p:txBody>
      </p:sp>
    </p:spTree>
    <p:extLst>
      <p:ext uri="{BB962C8B-B14F-4D97-AF65-F5344CB8AC3E}">
        <p14:creationId xmlns:p14="http://schemas.microsoft.com/office/powerpoint/2010/main" val="4159373130"/>
      </p:ext>
    </p:extLst>
  </p:cSld>
  <p:clrMapOvr>
    <a:masterClrMapping/>
  </p:clrMapOvr>
  <mc:AlternateContent xmlns:mc="http://schemas.openxmlformats.org/markup-compatibility/2006" xmlns:p14="http://schemas.microsoft.com/office/powerpoint/2010/main">
    <mc:Choice Requires="p14">
      <p:transition p14:dur="100" advTm="12952">
        <p:cut/>
      </p:transition>
    </mc:Choice>
    <mc:Fallback xmlns="">
      <p:transition xmlns:p14="http://schemas.microsoft.com/office/powerpoint/2010/main" advTm="12952">
        <p:cut/>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NCDN Model</a:t>
            </a:r>
            <a:endParaRPr lang="en-US" dirty="0"/>
          </a:p>
        </p:txBody>
      </p:sp>
      <p:pic>
        <p:nvPicPr>
          <p:cNvPr id="47" name="Picture 46" descr="7288396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830182" y="5494723"/>
            <a:ext cx="705962" cy="432353"/>
          </a:xfrm>
          <a:prstGeom prst="rect">
            <a:avLst/>
          </a:prstGeom>
        </p:spPr>
      </p:pic>
      <p:pic>
        <p:nvPicPr>
          <p:cNvPr id="49" name="Picture 48" descr="7288396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825226" y="5494723"/>
            <a:ext cx="705962" cy="432353"/>
          </a:xfrm>
          <a:prstGeom prst="rect">
            <a:avLst/>
          </a:prstGeom>
        </p:spPr>
      </p:pic>
      <p:pic>
        <p:nvPicPr>
          <p:cNvPr id="55" name="Picture 54" descr="7288396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761782" y="5494723"/>
            <a:ext cx="705962" cy="432353"/>
          </a:xfrm>
          <a:prstGeom prst="rect">
            <a:avLst/>
          </a:prstGeom>
        </p:spPr>
      </p:pic>
      <p:cxnSp>
        <p:nvCxnSpPr>
          <p:cNvPr id="63" name="Straight Arrow Connector 62"/>
          <p:cNvCxnSpPr/>
          <p:nvPr/>
        </p:nvCxnSpPr>
        <p:spPr>
          <a:xfrm flipH="1">
            <a:off x="1322633" y="3732015"/>
            <a:ext cx="1048814" cy="1709146"/>
          </a:xfrm>
          <a:prstGeom prst="straightConnector1">
            <a:avLst/>
          </a:prstGeom>
          <a:ln w="57150" cmpd="sng">
            <a:solidFill>
              <a:schemeClr val="tx1"/>
            </a:solidFill>
            <a:headEnd type="none"/>
            <a:tailEnd type="none"/>
          </a:ln>
        </p:spPr>
        <p:style>
          <a:lnRef idx="2">
            <a:schemeClr val="accent3">
              <a:shade val="50000"/>
            </a:schemeClr>
          </a:lnRef>
          <a:fillRef idx="1">
            <a:schemeClr val="accent3"/>
          </a:fillRef>
          <a:effectRef idx="0">
            <a:schemeClr val="accent3"/>
          </a:effectRef>
          <a:fontRef idx="minor">
            <a:schemeClr val="lt1"/>
          </a:fontRef>
        </p:style>
      </p:cxnSp>
      <p:cxnSp>
        <p:nvCxnSpPr>
          <p:cNvPr id="64" name="Straight Arrow Connector 63"/>
          <p:cNvCxnSpPr/>
          <p:nvPr/>
        </p:nvCxnSpPr>
        <p:spPr>
          <a:xfrm flipH="1">
            <a:off x="2304447" y="3732015"/>
            <a:ext cx="67000" cy="1709146"/>
          </a:xfrm>
          <a:prstGeom prst="straightConnector1">
            <a:avLst/>
          </a:prstGeom>
          <a:ln w="57150" cmpd="sng">
            <a:solidFill>
              <a:schemeClr val="tx1"/>
            </a:solidFill>
            <a:headEnd type="none"/>
            <a:tailEnd type="none"/>
          </a:ln>
        </p:spPr>
        <p:style>
          <a:lnRef idx="2">
            <a:schemeClr val="accent3">
              <a:shade val="50000"/>
            </a:schemeClr>
          </a:lnRef>
          <a:fillRef idx="1">
            <a:schemeClr val="accent3"/>
          </a:fillRef>
          <a:effectRef idx="0">
            <a:schemeClr val="accent3"/>
          </a:effectRef>
          <a:fontRef idx="minor">
            <a:schemeClr val="lt1"/>
          </a:fontRef>
        </p:style>
      </p:cxnSp>
      <p:cxnSp>
        <p:nvCxnSpPr>
          <p:cNvPr id="65" name="Straight Arrow Connector 64"/>
          <p:cNvCxnSpPr/>
          <p:nvPr/>
        </p:nvCxnSpPr>
        <p:spPr>
          <a:xfrm>
            <a:off x="2371447" y="3732015"/>
            <a:ext cx="715781" cy="1709146"/>
          </a:xfrm>
          <a:prstGeom prst="straightConnector1">
            <a:avLst/>
          </a:prstGeom>
          <a:ln w="57150" cmpd="sng">
            <a:solidFill>
              <a:schemeClr val="tx1"/>
            </a:solidFill>
            <a:headEnd type="none"/>
            <a:tailEnd type="none"/>
          </a:ln>
        </p:spPr>
        <p:style>
          <a:lnRef idx="2">
            <a:schemeClr val="accent3">
              <a:shade val="50000"/>
            </a:schemeClr>
          </a:lnRef>
          <a:fillRef idx="1">
            <a:schemeClr val="accent3"/>
          </a:fillRef>
          <a:effectRef idx="0">
            <a:schemeClr val="accent3"/>
          </a:effectRef>
          <a:fontRef idx="minor">
            <a:schemeClr val="lt1"/>
          </a:fontRef>
        </p:style>
      </p:cxnSp>
      <p:cxnSp>
        <p:nvCxnSpPr>
          <p:cNvPr id="27" name="Straight Connector 26"/>
          <p:cNvCxnSpPr/>
          <p:nvPr/>
        </p:nvCxnSpPr>
        <p:spPr>
          <a:xfrm flipH="1" flipV="1">
            <a:off x="1578954" y="2386551"/>
            <a:ext cx="486754" cy="912870"/>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2685144" y="3162016"/>
            <a:ext cx="1884278" cy="393984"/>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1685232" y="1778001"/>
            <a:ext cx="1907055" cy="170542"/>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4318001" y="1778001"/>
            <a:ext cx="1615763" cy="276820"/>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flipH="1">
            <a:off x="2578866" y="2034580"/>
            <a:ext cx="1119699" cy="1264841"/>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flipV="1">
            <a:off x="5188858" y="2386551"/>
            <a:ext cx="638628" cy="391886"/>
          </a:xfrm>
          <a:prstGeom prst="line">
            <a:avLst/>
          </a:prstGeom>
          <a:ln w="76200" cmpd="sng"/>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526143" y="5935691"/>
            <a:ext cx="3320142" cy="461665"/>
          </a:xfrm>
          <a:prstGeom prst="rect">
            <a:avLst/>
          </a:prstGeom>
          <a:noFill/>
        </p:spPr>
        <p:txBody>
          <a:bodyPr wrap="square" rtlCol="0">
            <a:spAutoFit/>
          </a:bodyPr>
          <a:lstStyle/>
          <a:p>
            <a:pPr algn="ctr"/>
            <a:r>
              <a:rPr lang="en-US" sz="2400" dirty="0" smtClean="0"/>
              <a:t>Downstream end-users</a:t>
            </a:r>
            <a:endParaRPr lang="en-US" sz="2400" dirty="0"/>
          </a:p>
        </p:txBody>
      </p:sp>
      <p:sp>
        <p:nvSpPr>
          <p:cNvPr id="98" name="Slide Number Placeholder 4"/>
          <p:cNvSpPr txBox="1">
            <a:spLocks/>
          </p:cNvSpPr>
          <p:nvPr/>
        </p:nvSpPr>
        <p:spPr>
          <a:xfrm>
            <a:off x="6535057"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7BC674E-6A69-EE4A-9BF8-1BDE8F8FF17D}" type="slidenum">
              <a:rPr lang="en-US" smtClean="0"/>
              <a:pPr/>
              <a:t>9</a:t>
            </a:fld>
            <a:endParaRPr lang="en-US"/>
          </a:p>
        </p:txBody>
      </p:sp>
      <p:sp>
        <p:nvSpPr>
          <p:cNvPr id="99" name="TextBox 98"/>
          <p:cNvSpPr txBox="1"/>
          <p:nvPr/>
        </p:nvSpPr>
        <p:spPr>
          <a:xfrm>
            <a:off x="7060331" y="1612478"/>
            <a:ext cx="1535754" cy="830997"/>
          </a:xfrm>
          <a:prstGeom prst="rect">
            <a:avLst/>
          </a:prstGeom>
          <a:noFill/>
        </p:spPr>
        <p:txBody>
          <a:bodyPr wrap="square" rtlCol="0">
            <a:spAutoFit/>
          </a:bodyPr>
          <a:lstStyle/>
          <a:p>
            <a:pPr algn="ctr"/>
            <a:r>
              <a:rPr lang="en-US" sz="2400" dirty="0" smtClean="0">
                <a:solidFill>
                  <a:schemeClr val="accent3">
                    <a:lumMod val="60000"/>
                    <a:lumOff val="40000"/>
                  </a:schemeClr>
                </a:solidFill>
              </a:rPr>
              <a:t>Origin servers</a:t>
            </a:r>
            <a:endParaRPr lang="en-US" sz="2400" dirty="0">
              <a:solidFill>
                <a:schemeClr val="accent3">
                  <a:lumMod val="60000"/>
                  <a:lumOff val="40000"/>
                </a:schemeClr>
              </a:solidFill>
            </a:endParaRPr>
          </a:p>
        </p:txBody>
      </p:sp>
      <p:cxnSp>
        <p:nvCxnSpPr>
          <p:cNvPr id="108" name="Straight Connector 107"/>
          <p:cNvCxnSpPr/>
          <p:nvPr/>
        </p:nvCxnSpPr>
        <p:spPr>
          <a:xfrm>
            <a:off x="6553200" y="2311400"/>
            <a:ext cx="988022" cy="298593"/>
          </a:xfrm>
          <a:prstGeom prst="line">
            <a:avLst/>
          </a:prstGeom>
          <a:ln w="76200" cmpd="sng">
            <a:solidFill>
              <a:schemeClr val="accent3"/>
            </a:solidFill>
            <a:prstDash val="dash"/>
          </a:ln>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5"/>
          <a:stretch>
            <a:fillRect/>
          </a:stretch>
        </p:blipFill>
        <p:spPr>
          <a:xfrm>
            <a:off x="967472" y="1878246"/>
            <a:ext cx="940556" cy="625469"/>
          </a:xfrm>
          <a:prstGeom prst="rect">
            <a:avLst/>
          </a:prstGeom>
        </p:spPr>
      </p:pic>
      <p:pic>
        <p:nvPicPr>
          <p:cNvPr id="66" name="Picture 65"/>
          <p:cNvPicPr>
            <a:picLocks noChangeAspect="1"/>
          </p:cNvPicPr>
          <p:nvPr/>
        </p:nvPicPr>
        <p:blipFill>
          <a:blip r:embed="rId5"/>
          <a:stretch>
            <a:fillRect/>
          </a:stretch>
        </p:blipFill>
        <p:spPr>
          <a:xfrm>
            <a:off x="1880105" y="3239887"/>
            <a:ext cx="940556" cy="625469"/>
          </a:xfrm>
          <a:prstGeom prst="rect">
            <a:avLst/>
          </a:prstGeom>
        </p:spPr>
      </p:pic>
      <p:pic>
        <p:nvPicPr>
          <p:cNvPr id="70" name="Picture 69"/>
          <p:cNvPicPr>
            <a:picLocks noChangeAspect="1"/>
          </p:cNvPicPr>
          <p:nvPr/>
        </p:nvPicPr>
        <p:blipFill>
          <a:blip r:embed="rId5"/>
          <a:stretch>
            <a:fillRect/>
          </a:stretch>
        </p:blipFill>
        <p:spPr>
          <a:xfrm>
            <a:off x="3496973" y="1597537"/>
            <a:ext cx="940556" cy="625469"/>
          </a:xfrm>
          <a:prstGeom prst="rect">
            <a:avLst/>
          </a:prstGeom>
        </p:spPr>
      </p:pic>
      <p:pic>
        <p:nvPicPr>
          <p:cNvPr id="72" name="Picture 71"/>
          <p:cNvPicPr>
            <a:picLocks noChangeAspect="1"/>
          </p:cNvPicPr>
          <p:nvPr/>
        </p:nvPicPr>
        <p:blipFill>
          <a:blip r:embed="rId5">
            <a:duotone>
              <a:schemeClr val="accent3">
                <a:shade val="45000"/>
                <a:satMod val="135000"/>
              </a:schemeClr>
              <a:prstClr val="white"/>
            </a:duotone>
          </a:blip>
          <a:stretch>
            <a:fillRect/>
          </a:stretch>
        </p:blipFill>
        <p:spPr>
          <a:xfrm>
            <a:off x="5684147" y="2017942"/>
            <a:ext cx="940556" cy="625469"/>
          </a:xfrm>
          <a:prstGeom prst="rect">
            <a:avLst/>
          </a:prstGeom>
        </p:spPr>
      </p:pic>
      <p:pic>
        <p:nvPicPr>
          <p:cNvPr id="74" name="Picture 73"/>
          <p:cNvPicPr>
            <a:picLocks noChangeAspect="1"/>
          </p:cNvPicPr>
          <p:nvPr/>
        </p:nvPicPr>
        <p:blipFill>
          <a:blip r:embed="rId5">
            <a:duotone>
              <a:schemeClr val="accent3">
                <a:shade val="45000"/>
                <a:satMod val="135000"/>
              </a:schemeClr>
              <a:prstClr val="white"/>
            </a:duotone>
          </a:blip>
          <a:stretch>
            <a:fillRect/>
          </a:stretch>
        </p:blipFill>
        <p:spPr>
          <a:xfrm>
            <a:off x="4392706" y="2729577"/>
            <a:ext cx="940556" cy="625469"/>
          </a:xfrm>
          <a:prstGeom prst="rect">
            <a:avLst/>
          </a:prstGeom>
        </p:spPr>
      </p:pic>
      <p:pic>
        <p:nvPicPr>
          <p:cNvPr id="42" name="Picture 41"/>
          <p:cNvPicPr>
            <a:picLocks noChangeAspect="1"/>
          </p:cNvPicPr>
          <p:nvPr/>
        </p:nvPicPr>
        <p:blipFill>
          <a:blip r:embed="rId6"/>
          <a:stretch>
            <a:fillRect/>
          </a:stretch>
        </p:blipFill>
        <p:spPr>
          <a:xfrm>
            <a:off x="1141439" y="1669417"/>
            <a:ext cx="562240" cy="562240"/>
          </a:xfrm>
          <a:prstGeom prst="rect">
            <a:avLst/>
          </a:prstGeom>
        </p:spPr>
      </p:pic>
      <p:pic>
        <p:nvPicPr>
          <p:cNvPr id="44" name="Picture 43"/>
          <p:cNvPicPr>
            <a:picLocks noChangeAspect="1"/>
          </p:cNvPicPr>
          <p:nvPr/>
        </p:nvPicPr>
        <p:blipFill>
          <a:blip r:embed="rId6"/>
          <a:stretch>
            <a:fillRect/>
          </a:stretch>
        </p:blipFill>
        <p:spPr>
          <a:xfrm>
            <a:off x="2122904" y="3018301"/>
            <a:ext cx="562240" cy="562240"/>
          </a:xfrm>
          <a:prstGeom prst="rect">
            <a:avLst/>
          </a:prstGeom>
        </p:spPr>
      </p:pic>
      <p:pic>
        <p:nvPicPr>
          <p:cNvPr id="46" name="Picture 45"/>
          <p:cNvPicPr>
            <a:picLocks noChangeAspect="1"/>
          </p:cNvPicPr>
          <p:nvPr/>
        </p:nvPicPr>
        <p:blipFill>
          <a:blip r:embed="rId6"/>
          <a:stretch>
            <a:fillRect/>
          </a:stretch>
        </p:blipFill>
        <p:spPr>
          <a:xfrm>
            <a:off x="5921861" y="1778001"/>
            <a:ext cx="562240" cy="562240"/>
          </a:xfrm>
          <a:prstGeom prst="rect">
            <a:avLst/>
          </a:prstGeom>
        </p:spPr>
      </p:pic>
      <p:pic>
        <p:nvPicPr>
          <p:cNvPr id="51" name="Picture 50"/>
          <p:cNvPicPr>
            <a:picLocks noChangeAspect="1"/>
          </p:cNvPicPr>
          <p:nvPr/>
        </p:nvPicPr>
        <p:blipFill>
          <a:blip r:embed="rId6">
            <a:duotone>
              <a:schemeClr val="accent3">
                <a:shade val="45000"/>
                <a:satMod val="135000"/>
              </a:schemeClr>
              <a:prstClr val="white"/>
            </a:duotone>
          </a:blip>
          <a:stretch>
            <a:fillRect/>
          </a:stretch>
        </p:blipFill>
        <p:spPr>
          <a:xfrm>
            <a:off x="7424455" y="2362291"/>
            <a:ext cx="796496" cy="796496"/>
          </a:xfrm>
          <a:prstGeom prst="rect">
            <a:avLst/>
          </a:prstGeom>
        </p:spPr>
      </p:pic>
      <p:cxnSp>
        <p:nvCxnSpPr>
          <p:cNvPr id="52" name="Straight Connector 51"/>
          <p:cNvCxnSpPr/>
          <p:nvPr/>
        </p:nvCxnSpPr>
        <p:spPr>
          <a:xfrm flipV="1">
            <a:off x="5214959" y="2883647"/>
            <a:ext cx="2326263" cy="235350"/>
          </a:xfrm>
          <a:prstGeom prst="line">
            <a:avLst/>
          </a:prstGeom>
          <a:ln w="76200" cmpd="sng">
            <a:solidFill>
              <a:schemeClr val="accent3"/>
            </a:solidFill>
            <a:prstDash val="dash"/>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974459" y="3299421"/>
            <a:ext cx="1329988" cy="2141740"/>
          </a:xfrm>
          <a:prstGeom prst="straightConnector1">
            <a:avLst/>
          </a:prstGeom>
          <a:ln w="57150" cmpd="sng">
            <a:headEnd type="none"/>
            <a:tailEnd type="none"/>
          </a:ln>
        </p:spPr>
        <p:style>
          <a:lnRef idx="3">
            <a:schemeClr val="accent2"/>
          </a:lnRef>
          <a:fillRef idx="0">
            <a:schemeClr val="accent2"/>
          </a:fillRef>
          <a:effectRef idx="2">
            <a:schemeClr val="accent2"/>
          </a:effectRef>
          <a:fontRef idx="minor">
            <a:schemeClr val="tx1"/>
          </a:fontRef>
        </p:style>
      </p:cxnSp>
      <p:pic>
        <p:nvPicPr>
          <p:cNvPr id="56" name="Picture 55"/>
          <p:cNvPicPr>
            <a:picLocks noChangeAspect="1"/>
          </p:cNvPicPr>
          <p:nvPr/>
        </p:nvPicPr>
        <p:blipFill>
          <a:blip r:embed="rId7">
            <a:duotone>
              <a:prstClr val="black"/>
              <a:schemeClr val="accent3">
                <a:tint val="45000"/>
                <a:satMod val="400000"/>
              </a:schemeClr>
            </a:duotone>
          </a:blip>
          <a:stretch>
            <a:fillRect/>
          </a:stretch>
        </p:blipFill>
        <p:spPr>
          <a:xfrm>
            <a:off x="2197183" y="3239887"/>
            <a:ext cx="580192" cy="580192"/>
          </a:xfrm>
          <a:prstGeom prst="rect">
            <a:avLst/>
          </a:prstGeom>
        </p:spPr>
      </p:pic>
      <p:pic>
        <p:nvPicPr>
          <p:cNvPr id="62" name="Picture 61"/>
          <p:cNvPicPr>
            <a:picLocks noChangeAspect="1"/>
          </p:cNvPicPr>
          <p:nvPr/>
        </p:nvPicPr>
        <p:blipFill>
          <a:blip r:embed="rId6"/>
          <a:stretch>
            <a:fillRect/>
          </a:stretch>
        </p:blipFill>
        <p:spPr>
          <a:xfrm>
            <a:off x="3693754" y="1417638"/>
            <a:ext cx="562240" cy="562240"/>
          </a:xfrm>
          <a:prstGeom prst="rect">
            <a:avLst/>
          </a:prstGeom>
        </p:spPr>
      </p:pic>
      <p:pic>
        <p:nvPicPr>
          <p:cNvPr id="78" name="Picture 77"/>
          <p:cNvPicPr>
            <a:picLocks noChangeAspect="1"/>
          </p:cNvPicPr>
          <p:nvPr/>
        </p:nvPicPr>
        <p:blipFill>
          <a:blip r:embed="rId6"/>
          <a:stretch>
            <a:fillRect/>
          </a:stretch>
        </p:blipFill>
        <p:spPr>
          <a:xfrm>
            <a:off x="4551684" y="2596547"/>
            <a:ext cx="562240" cy="562240"/>
          </a:xfrm>
          <a:prstGeom prst="rect">
            <a:avLst/>
          </a:prstGeom>
        </p:spPr>
      </p:pic>
      <p:sp>
        <p:nvSpPr>
          <p:cNvPr id="43" name="TextBox 42"/>
          <p:cNvSpPr txBox="1"/>
          <p:nvPr/>
        </p:nvSpPr>
        <p:spPr>
          <a:xfrm>
            <a:off x="5827486" y="3486241"/>
            <a:ext cx="1941926" cy="461665"/>
          </a:xfrm>
          <a:prstGeom prst="rect">
            <a:avLst/>
          </a:prstGeom>
          <a:noFill/>
        </p:spPr>
        <p:txBody>
          <a:bodyPr wrap="square" rtlCol="0">
            <a:spAutoFit/>
          </a:bodyPr>
          <a:lstStyle/>
          <a:p>
            <a:pPr algn="ctr"/>
            <a:r>
              <a:rPr lang="en-US" sz="2400" u="sng" dirty="0" smtClean="0"/>
              <a:t>NCDN POP</a:t>
            </a:r>
            <a:endParaRPr lang="en-US" sz="2400" u="sng" dirty="0"/>
          </a:p>
        </p:txBody>
      </p:sp>
      <p:sp>
        <p:nvSpPr>
          <p:cNvPr id="45" name="TextBox 44"/>
          <p:cNvSpPr txBox="1"/>
          <p:nvPr/>
        </p:nvSpPr>
        <p:spPr>
          <a:xfrm>
            <a:off x="5927411" y="4811232"/>
            <a:ext cx="2393203" cy="461665"/>
          </a:xfrm>
          <a:prstGeom prst="rect">
            <a:avLst/>
          </a:prstGeom>
          <a:noFill/>
        </p:spPr>
        <p:txBody>
          <a:bodyPr wrap="square" rtlCol="0">
            <a:spAutoFit/>
          </a:bodyPr>
          <a:lstStyle/>
          <a:p>
            <a:r>
              <a:rPr lang="en-US" sz="2400" dirty="0" smtClean="0"/>
              <a:t>Content servers</a:t>
            </a:r>
          </a:p>
        </p:txBody>
      </p:sp>
      <p:pic>
        <p:nvPicPr>
          <p:cNvPr id="48" name="Picture 47"/>
          <p:cNvPicPr>
            <a:picLocks noChangeAspect="1"/>
          </p:cNvPicPr>
          <p:nvPr/>
        </p:nvPicPr>
        <p:blipFill>
          <a:blip r:embed="rId5"/>
          <a:stretch>
            <a:fillRect/>
          </a:stretch>
        </p:blipFill>
        <p:spPr>
          <a:xfrm>
            <a:off x="4965475" y="4056238"/>
            <a:ext cx="940556" cy="625469"/>
          </a:xfrm>
          <a:prstGeom prst="rect">
            <a:avLst/>
          </a:prstGeom>
        </p:spPr>
      </p:pic>
      <p:pic>
        <p:nvPicPr>
          <p:cNvPr id="50" name="Picture 49"/>
          <p:cNvPicPr>
            <a:picLocks noChangeAspect="1"/>
          </p:cNvPicPr>
          <p:nvPr/>
        </p:nvPicPr>
        <p:blipFill>
          <a:blip r:embed="rId5">
            <a:duotone>
              <a:schemeClr val="accent3">
                <a:shade val="45000"/>
                <a:satMod val="135000"/>
              </a:schemeClr>
              <a:prstClr val="white"/>
            </a:duotone>
          </a:blip>
          <a:stretch>
            <a:fillRect/>
          </a:stretch>
        </p:blipFill>
        <p:spPr>
          <a:xfrm>
            <a:off x="4965475" y="5580835"/>
            <a:ext cx="940556" cy="625469"/>
          </a:xfrm>
          <a:prstGeom prst="rect">
            <a:avLst/>
          </a:prstGeom>
        </p:spPr>
      </p:pic>
      <p:sp>
        <p:nvSpPr>
          <p:cNvPr id="53" name="Rectangle 52"/>
          <p:cNvSpPr/>
          <p:nvPr/>
        </p:nvSpPr>
        <p:spPr>
          <a:xfrm>
            <a:off x="5927411" y="5506040"/>
            <a:ext cx="2592927" cy="830997"/>
          </a:xfrm>
          <a:prstGeom prst="rect">
            <a:avLst/>
          </a:prstGeom>
        </p:spPr>
        <p:txBody>
          <a:bodyPr wrap="none">
            <a:spAutoFit/>
          </a:bodyPr>
          <a:lstStyle/>
          <a:p>
            <a:r>
              <a:rPr lang="en-US" sz="2400" dirty="0"/>
              <a:t>Backbone </a:t>
            </a:r>
            <a:r>
              <a:rPr lang="en-US" sz="2400" dirty="0" smtClean="0"/>
              <a:t>router at</a:t>
            </a:r>
            <a:endParaRPr lang="en-US" sz="2400" dirty="0"/>
          </a:p>
          <a:p>
            <a:r>
              <a:rPr lang="en-US" sz="2400" dirty="0" smtClean="0"/>
              <a:t>exit nodes</a:t>
            </a:r>
            <a:endParaRPr lang="en-US" sz="2400" dirty="0"/>
          </a:p>
        </p:txBody>
      </p:sp>
      <p:pic>
        <p:nvPicPr>
          <p:cNvPr id="57" name="Picture 56"/>
          <p:cNvPicPr>
            <a:picLocks noChangeAspect="1"/>
          </p:cNvPicPr>
          <p:nvPr/>
        </p:nvPicPr>
        <p:blipFill>
          <a:blip r:embed="rId6"/>
          <a:stretch>
            <a:fillRect/>
          </a:stretch>
        </p:blipFill>
        <p:spPr>
          <a:xfrm>
            <a:off x="5145639" y="4791864"/>
            <a:ext cx="598272" cy="598272"/>
          </a:xfrm>
          <a:prstGeom prst="rect">
            <a:avLst/>
          </a:prstGeom>
        </p:spPr>
      </p:pic>
      <p:sp>
        <p:nvSpPr>
          <p:cNvPr id="59" name="Rectangle 58"/>
          <p:cNvSpPr/>
          <p:nvPr/>
        </p:nvSpPr>
        <p:spPr>
          <a:xfrm>
            <a:off x="5927411" y="4130216"/>
            <a:ext cx="2272828" cy="461665"/>
          </a:xfrm>
          <a:prstGeom prst="rect">
            <a:avLst/>
          </a:prstGeom>
        </p:spPr>
        <p:txBody>
          <a:bodyPr wrap="none">
            <a:spAutoFit/>
          </a:bodyPr>
          <a:lstStyle/>
          <a:p>
            <a:r>
              <a:rPr lang="en-US" sz="2400" dirty="0"/>
              <a:t>Backbone </a:t>
            </a:r>
            <a:r>
              <a:rPr lang="en-US" sz="2400" dirty="0" smtClean="0"/>
              <a:t>router</a:t>
            </a:r>
            <a:endParaRPr lang="en-US" sz="2400" dirty="0"/>
          </a:p>
        </p:txBody>
      </p:sp>
    </p:spTree>
    <p:custDataLst>
      <p:tags r:id="rId1"/>
    </p:custDataLst>
    <p:extLst>
      <p:ext uri="{BB962C8B-B14F-4D97-AF65-F5344CB8AC3E}">
        <p14:creationId xmlns:p14="http://schemas.microsoft.com/office/powerpoint/2010/main" val="431827574"/>
      </p:ext>
    </p:extLst>
  </p:cSld>
  <p:clrMapOvr>
    <a:masterClrMapping/>
  </p:clrMapOvr>
  <mc:AlternateContent xmlns:mc="http://schemas.openxmlformats.org/markup-compatibility/2006" xmlns:p14="http://schemas.microsoft.com/office/powerpoint/2010/main">
    <mc:Choice Requires="p14">
      <p:transition p14:dur="100" advTm="60266">
        <p:cut/>
      </p:transition>
    </mc:Choice>
    <mc:Fallback xmlns="">
      <p:transition xmlns:p14="http://schemas.microsoft.com/office/powerpoint/2010/main" advTm="60266">
        <p:cu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down)">
                                      <p:cBhvr>
                                        <p:cTn id="7" dur="5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childTnLst>
                                </p:cTn>
                              </p:par>
                              <p:par>
                                <p:cTn id="12" presetID="0" presetClass="path" presetSubtype="0" accel="50000" decel="50000" fill="hold" nodeType="withEffect">
                                  <p:stCondLst>
                                    <p:cond delay="0"/>
                                  </p:stCondLst>
                                  <p:childTnLst>
                                    <p:animMotion origin="layout" path="M -4.16667E-6 6.66667E-6 L -0.14549 0.28519 " pathEditMode="relative" ptsTypes="AA">
                                      <p:cBhvr>
                                        <p:cTn id="13" dur="2000" fill="hold"/>
                                        <p:tgtEl>
                                          <p:spTgt spid="5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75.4|19.7"/>
</p:tagLst>
</file>

<file path=ppt/tags/tag10.xml><?xml version="1.0" encoding="utf-8"?>
<p:tagLst xmlns:a="http://schemas.openxmlformats.org/drawingml/2006/main" xmlns:r="http://schemas.openxmlformats.org/officeDocument/2006/relationships" xmlns:p="http://schemas.openxmlformats.org/presentationml/2006/main">
  <p:tag name="TIMING" val="|7.8|20.8|31.8"/>
</p:tagLst>
</file>

<file path=ppt/tags/tag11.xml><?xml version="1.0" encoding="utf-8"?>
<p:tagLst xmlns:a="http://schemas.openxmlformats.org/drawingml/2006/main" xmlns:r="http://schemas.openxmlformats.org/officeDocument/2006/relationships" xmlns:p="http://schemas.openxmlformats.org/presentationml/2006/main">
  <p:tag name="TIMING" val="|42.3|45"/>
</p:tagLst>
</file>

<file path=ppt/tags/tag12.xml><?xml version="1.0" encoding="utf-8"?>
<p:tagLst xmlns:a="http://schemas.openxmlformats.org/drawingml/2006/main" xmlns:r="http://schemas.openxmlformats.org/officeDocument/2006/relationships" xmlns:p="http://schemas.openxmlformats.org/presentationml/2006/main">
  <p:tag name="TIMING" val="|31.8|14.5|41"/>
</p:tagLst>
</file>

<file path=ppt/tags/tag13.xml><?xml version="1.0" encoding="utf-8"?>
<p:tagLst xmlns:a="http://schemas.openxmlformats.org/drawingml/2006/main" xmlns:r="http://schemas.openxmlformats.org/officeDocument/2006/relationships" xmlns:p="http://schemas.openxmlformats.org/presentationml/2006/main">
  <p:tag name="TIMING" val="|40.3|20.7"/>
</p:tagLst>
</file>

<file path=ppt/tags/tag14.xml><?xml version="1.0" encoding="utf-8"?>
<p:tagLst xmlns:a="http://schemas.openxmlformats.org/drawingml/2006/main" xmlns:r="http://schemas.openxmlformats.org/officeDocument/2006/relationships" xmlns:p="http://schemas.openxmlformats.org/presentationml/2006/main">
  <p:tag name="TIMING" val="|51.1"/>
</p:tagLst>
</file>

<file path=ppt/tags/tag2.xml><?xml version="1.0" encoding="utf-8"?>
<p:tagLst xmlns:a="http://schemas.openxmlformats.org/drawingml/2006/main" xmlns:r="http://schemas.openxmlformats.org/officeDocument/2006/relationships" xmlns:p="http://schemas.openxmlformats.org/presentationml/2006/main">
  <p:tag name="TIMING" val="|10.2|10.6"/>
</p:tagLst>
</file>

<file path=ppt/tags/tag3.xml><?xml version="1.0" encoding="utf-8"?>
<p:tagLst xmlns:a="http://schemas.openxmlformats.org/drawingml/2006/main" xmlns:r="http://schemas.openxmlformats.org/officeDocument/2006/relationships" xmlns:p="http://schemas.openxmlformats.org/presentationml/2006/main">
  <p:tag name="TIMING" val="|10.9|24.1"/>
</p:tagLst>
</file>

<file path=ppt/tags/tag4.xml><?xml version="1.0" encoding="utf-8"?>
<p:tagLst xmlns:a="http://schemas.openxmlformats.org/drawingml/2006/main" xmlns:r="http://schemas.openxmlformats.org/officeDocument/2006/relationships" xmlns:p="http://schemas.openxmlformats.org/presentationml/2006/main">
  <p:tag name="TIMING" val="|10.1|27.7"/>
</p:tagLst>
</file>

<file path=ppt/tags/tag5.xml><?xml version="1.0" encoding="utf-8"?>
<p:tagLst xmlns:a="http://schemas.openxmlformats.org/drawingml/2006/main" xmlns:r="http://schemas.openxmlformats.org/officeDocument/2006/relationships" xmlns:p="http://schemas.openxmlformats.org/presentationml/2006/main">
  <p:tag name="TIMING" val="|21.8|19.4|17.4|27.6|25.2"/>
</p:tagLst>
</file>

<file path=ppt/tags/tag6.xml><?xml version="1.0" encoding="utf-8"?>
<p:tagLst xmlns:a="http://schemas.openxmlformats.org/drawingml/2006/main" xmlns:r="http://schemas.openxmlformats.org/officeDocument/2006/relationships" xmlns:p="http://schemas.openxmlformats.org/presentationml/2006/main">
  <p:tag name="TIMING" val="|47.9|6.8"/>
</p:tagLst>
</file>

<file path=ppt/tags/tag7.xml><?xml version="1.0" encoding="utf-8"?>
<p:tagLst xmlns:a="http://schemas.openxmlformats.org/drawingml/2006/main" xmlns:r="http://schemas.openxmlformats.org/officeDocument/2006/relationships" xmlns:p="http://schemas.openxmlformats.org/presentationml/2006/main">
  <p:tag name="TIMING" val="|3.4"/>
</p:tagLst>
</file>

<file path=ppt/tags/tag8.xml><?xml version="1.0" encoding="utf-8"?>
<p:tagLst xmlns:a="http://schemas.openxmlformats.org/drawingml/2006/main" xmlns:r="http://schemas.openxmlformats.org/officeDocument/2006/relationships" xmlns:p="http://schemas.openxmlformats.org/presentationml/2006/main">
  <p:tag name="TIMING" val="|3"/>
</p:tagLst>
</file>

<file path=ppt/tags/tag9.xml><?xml version="1.0" encoding="utf-8"?>
<p:tagLst xmlns:a="http://schemas.openxmlformats.org/drawingml/2006/main" xmlns:r="http://schemas.openxmlformats.org/officeDocument/2006/relationships" xmlns:p="http://schemas.openxmlformats.org/presentationml/2006/main">
  <p:tag name="TIMING" val="|52.6|12.1|10.9"/>
</p:tagLst>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Story.thmx</Template>
  <TotalTime>8951</TotalTime>
  <Words>4488</Words>
  <Application>Microsoft Macintosh PowerPoint</Application>
  <PresentationFormat>On-screen Show (4:3)</PresentationFormat>
  <Paragraphs>613</Paragraphs>
  <Slides>23</Slides>
  <Notes>22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Black</vt:lpstr>
      <vt:lpstr>Distributing Content Simplifies ISP  Traffic Engineering</vt:lpstr>
      <vt:lpstr>Tripartite view of content delivery</vt:lpstr>
      <vt:lpstr>NCDN Management</vt:lpstr>
      <vt:lpstr>NCDN Routing Placement Interaction </vt:lpstr>
      <vt:lpstr>NCDN Routing Placement Interaction </vt:lpstr>
      <vt:lpstr>NCDN Schemes Classification</vt:lpstr>
      <vt:lpstr>Research Questions</vt:lpstr>
      <vt:lpstr>Outline</vt:lpstr>
      <vt:lpstr>NCDN Model</vt:lpstr>
      <vt:lpstr>NCDN Model</vt:lpstr>
      <vt:lpstr>NCDN Model</vt:lpstr>
      <vt:lpstr>NCDN Model</vt:lpstr>
      <vt:lpstr>NCDN Joint Optimization</vt:lpstr>
      <vt:lpstr>MIP for Joint Optimization</vt:lpstr>
      <vt:lpstr>Outline</vt:lpstr>
      <vt:lpstr>Datasets</vt:lpstr>
      <vt:lpstr>Outline</vt:lpstr>
      <vt:lpstr>Schemes Evaluated</vt:lpstr>
      <vt:lpstr>Network Cost</vt:lpstr>
      <vt:lpstr>Latency Cost </vt:lpstr>
      <vt:lpstr>Network Cost: Planned vs. Unplanned Routing</vt:lpstr>
      <vt:lpstr>Related Work</vt:lpstr>
      <vt:lpstr>Conclusions</vt:lpstr>
    </vt:vector>
  </TitlesOfParts>
  <Company>University of Massachusetts Amherst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Distributing Content Simplifies Traffic Engineering</dc:title>
  <dc:creator>Abhigyan Sharma</dc:creator>
  <cp:lastModifiedBy>Abhigyan Sharma</cp:lastModifiedBy>
  <cp:revision>3130</cp:revision>
  <cp:lastPrinted>2013-06-07T15:57:12Z</cp:lastPrinted>
  <dcterms:created xsi:type="dcterms:W3CDTF">2013-05-13T15:36:59Z</dcterms:created>
  <dcterms:modified xsi:type="dcterms:W3CDTF">2014-09-03T11:46:34Z</dcterms:modified>
</cp:coreProperties>
</file>