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charts/chart2.xml" ContentType="application/vnd.openxmlformats-officedocument.drawingml.chart+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charts/chart3.xml" ContentType="application/vnd.openxmlformats-officedocument.drawingml.chart+xml"/>
  <Override PartName="/ppt/tags/tag20.xml" ContentType="application/vnd.openxmlformats-officedocument.presentationml.tags+xml"/>
  <Override PartName="/ppt/notesSlides/notesSlide28.xml" ContentType="application/vnd.openxmlformats-officedocument.presentationml.notesSlide+xml"/>
  <Override PartName="/ppt/charts/chart4.xml" ContentType="application/vnd.openxmlformats-officedocument.drawingml.chart+xml"/>
  <Override PartName="/ppt/tags/tag21.xml" ContentType="application/vnd.openxmlformats-officedocument.presentationml.tags+xml"/>
  <Override PartName="/ppt/notesSlides/notesSlide29.xml" ContentType="application/vnd.openxmlformats-officedocument.presentationml.notesSlide+xml"/>
  <Override PartName="/ppt/charts/chart5.xml" ContentType="application/vnd.openxmlformats-officedocument.drawingml.chart+xml"/>
  <Override PartName="/ppt/tags/tag2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52"/>
  </p:notesMasterIdLst>
  <p:sldIdLst>
    <p:sldId id="256" r:id="rId3"/>
    <p:sldId id="257" r:id="rId4"/>
    <p:sldId id="258" r:id="rId5"/>
    <p:sldId id="259" r:id="rId6"/>
    <p:sldId id="260" r:id="rId7"/>
    <p:sldId id="309" r:id="rId8"/>
    <p:sldId id="262" r:id="rId9"/>
    <p:sldId id="319" r:id="rId10"/>
    <p:sldId id="271" r:id="rId11"/>
    <p:sldId id="263" r:id="rId12"/>
    <p:sldId id="264" r:id="rId13"/>
    <p:sldId id="265" r:id="rId14"/>
    <p:sldId id="266" r:id="rId15"/>
    <p:sldId id="267" r:id="rId16"/>
    <p:sldId id="268" r:id="rId17"/>
    <p:sldId id="269" r:id="rId18"/>
    <p:sldId id="270" r:id="rId19"/>
    <p:sldId id="311" r:id="rId20"/>
    <p:sldId id="310" r:id="rId21"/>
    <p:sldId id="273" r:id="rId22"/>
    <p:sldId id="274" r:id="rId23"/>
    <p:sldId id="275" r:id="rId24"/>
    <p:sldId id="276" r:id="rId25"/>
    <p:sldId id="277" r:id="rId26"/>
    <p:sldId id="278" r:id="rId27"/>
    <p:sldId id="280" r:id="rId28"/>
    <p:sldId id="313" r:id="rId29"/>
    <p:sldId id="284" r:id="rId30"/>
    <p:sldId id="285" r:id="rId31"/>
    <p:sldId id="286" r:id="rId32"/>
    <p:sldId id="287" r:id="rId33"/>
    <p:sldId id="289" r:id="rId34"/>
    <p:sldId id="312" r:id="rId35"/>
    <p:sldId id="315" r:id="rId36"/>
    <p:sldId id="291" r:id="rId37"/>
    <p:sldId id="292" r:id="rId38"/>
    <p:sldId id="293" r:id="rId39"/>
    <p:sldId id="321" r:id="rId40"/>
    <p:sldId id="294" r:id="rId41"/>
    <p:sldId id="295" r:id="rId42"/>
    <p:sldId id="317" r:id="rId43"/>
    <p:sldId id="316" r:id="rId44"/>
    <p:sldId id="320" r:id="rId45"/>
    <p:sldId id="301" r:id="rId46"/>
    <p:sldId id="318" r:id="rId47"/>
    <p:sldId id="299" r:id="rId48"/>
    <p:sldId id="306" r:id="rId49"/>
    <p:sldId id="322" r:id="rId50"/>
    <p:sldId id="30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2396CE-9ADA-1F44-892E-90E9072EC13F}">
          <p14:sldIdLst>
            <p14:sldId id="256"/>
          </p14:sldIdLst>
        </p14:section>
        <p14:section name="Intro" id="{5DDD4013-B2D5-0241-AF6C-730C59945075}">
          <p14:sldIdLst>
            <p14:sldId id="257"/>
            <p14:sldId id="258"/>
            <p14:sldId id="259"/>
            <p14:sldId id="260"/>
            <p14:sldId id="309"/>
          </p14:sldIdLst>
        </p14:section>
        <p14:section name="beyondmlu" id="{874DA20B-AD69-054D-A0F9-CC5BBA7AA321}">
          <p14:sldIdLst>
            <p14:sldId id="262"/>
            <p14:sldId id="319"/>
            <p14:sldId id="271"/>
            <p14:sldId id="263"/>
            <p14:sldId id="264"/>
            <p14:sldId id="265"/>
            <p14:sldId id="266"/>
            <p14:sldId id="267"/>
            <p14:sldId id="268"/>
            <p14:sldId id="269"/>
            <p14:sldId id="270"/>
            <p14:sldId id="311"/>
          </p14:sldIdLst>
        </p14:section>
        <p14:section name="NCDN" id="{EF2B0F6D-7A75-944D-A1AE-CDDDEC8C5A1E}">
          <p14:sldIdLst>
            <p14:sldId id="310"/>
            <p14:sldId id="273"/>
            <p14:sldId id="274"/>
            <p14:sldId id="275"/>
            <p14:sldId id="276"/>
            <p14:sldId id="277"/>
            <p14:sldId id="278"/>
            <p14:sldId id="280"/>
            <p14:sldId id="313"/>
            <p14:sldId id="284"/>
            <p14:sldId id="285"/>
            <p14:sldId id="286"/>
            <p14:sldId id="287"/>
            <p14:sldId id="289"/>
          </p14:sldIdLst>
        </p14:section>
        <p14:section name="Auspice" id="{7D82433E-8BE7-5D4E-B183-6BA6A31EB4C2}">
          <p14:sldIdLst>
            <p14:sldId id="312"/>
            <p14:sldId id="315"/>
            <p14:sldId id="291"/>
            <p14:sldId id="292"/>
            <p14:sldId id="293"/>
            <p14:sldId id="321"/>
            <p14:sldId id="294"/>
            <p14:sldId id="295"/>
            <p14:sldId id="317"/>
            <p14:sldId id="316"/>
          </p14:sldIdLst>
        </p14:section>
        <p14:section name="Shrink" id="{340074FD-FC87-7E4F-9A62-E19B51E1F404}">
          <p14:sldIdLst>
            <p14:sldId id="320"/>
            <p14:sldId id="301"/>
            <p14:sldId id="318"/>
            <p14:sldId id="299"/>
            <p14:sldId id="306"/>
          </p14:sldIdLst>
        </p14:section>
        <p14:section name="Timeline" id="{9A9A50E7-5F79-B74E-9B3B-B6CF46EA536A}">
          <p14:sldIdLst>
            <p14:sldId id="322"/>
            <p14:sldId id="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84" autoAdjust="0"/>
  </p:normalViewPr>
  <p:slideViewPr>
    <p:cSldViewPr snapToGrid="0" snapToObjects="1">
      <p:cViewPr varScale="1">
        <p:scale>
          <a:sx n="87" d="100"/>
          <a:sy n="87" d="100"/>
        </p:scale>
        <p:origin x="-127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bhigyan\Desktop\graphs.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Sheet1!$E$1</c:f>
              <c:strCache>
                <c:ptCount val="1"/>
                <c:pt idx="0">
                  <c:v>Traffic (PB per Month)</c:v>
                </c:pt>
              </c:strCache>
            </c:strRef>
          </c:tx>
          <c:invertIfNegative val="0"/>
          <c:cat>
            <c:numRef>
              <c:f>Sheet1!$D$2:$D$7</c:f>
              <c:numCache>
                <c:formatCode>General</c:formatCode>
                <c:ptCount val="6"/>
                <c:pt idx="0">
                  <c:v>2013.0</c:v>
                </c:pt>
                <c:pt idx="1">
                  <c:v>2014.0</c:v>
                </c:pt>
                <c:pt idx="2">
                  <c:v>2015.0</c:v>
                </c:pt>
                <c:pt idx="3">
                  <c:v>2016.0</c:v>
                </c:pt>
                <c:pt idx="4">
                  <c:v>2017.0</c:v>
                </c:pt>
                <c:pt idx="5">
                  <c:v>2018.0</c:v>
                </c:pt>
              </c:numCache>
            </c:numRef>
          </c:cat>
          <c:val>
            <c:numRef>
              <c:f>Sheet1!$E$2:$E$7</c:f>
              <c:numCache>
                <c:formatCode>#,##0</c:formatCode>
                <c:ptCount val="6"/>
                <c:pt idx="0">
                  <c:v>51168.0</c:v>
                </c:pt>
                <c:pt idx="1">
                  <c:v>62476.0</c:v>
                </c:pt>
                <c:pt idx="2">
                  <c:v>75739.0</c:v>
                </c:pt>
                <c:pt idx="3">
                  <c:v>91260.0</c:v>
                </c:pt>
                <c:pt idx="4">
                  <c:v>109705.0</c:v>
                </c:pt>
                <c:pt idx="5">
                  <c:v>131553.0</c:v>
                </c:pt>
              </c:numCache>
            </c:numRef>
          </c:val>
        </c:ser>
        <c:dLbls>
          <c:showLegendKey val="0"/>
          <c:showVal val="0"/>
          <c:showCatName val="0"/>
          <c:showSerName val="0"/>
          <c:showPercent val="0"/>
          <c:showBubbleSize val="0"/>
        </c:dLbls>
        <c:gapWidth val="150"/>
        <c:axId val="-2122804504"/>
        <c:axId val="-2122680600"/>
      </c:barChart>
      <c:catAx>
        <c:axId val="-2122804504"/>
        <c:scaling>
          <c:orientation val="minMax"/>
        </c:scaling>
        <c:delete val="0"/>
        <c:axPos val="b"/>
        <c:numFmt formatCode="General" sourceLinked="1"/>
        <c:majorTickMark val="out"/>
        <c:minorTickMark val="none"/>
        <c:tickLblPos val="nextTo"/>
        <c:crossAx val="-2122680600"/>
        <c:crosses val="autoZero"/>
        <c:auto val="1"/>
        <c:lblAlgn val="ctr"/>
        <c:lblOffset val="100"/>
        <c:noMultiLvlLbl val="0"/>
      </c:catAx>
      <c:valAx>
        <c:axId val="-2122680600"/>
        <c:scaling>
          <c:orientation val="minMax"/>
        </c:scaling>
        <c:delete val="0"/>
        <c:axPos val="l"/>
        <c:majorGridlines/>
        <c:title>
          <c:tx>
            <c:rich>
              <a:bodyPr rot="-5400000" vert="horz"/>
              <a:lstStyle/>
              <a:p>
                <a:pPr>
                  <a:defRPr/>
                </a:pPr>
                <a:r>
                  <a:rPr lang="en-US" dirty="0"/>
                  <a:t>Traffic (PB </a:t>
                </a:r>
                <a:r>
                  <a:rPr lang="en-US" dirty="0" smtClean="0"/>
                  <a:t>/month)*</a:t>
                </a:r>
                <a:endParaRPr lang="en-US" dirty="0"/>
              </a:p>
            </c:rich>
          </c:tx>
          <c:layout/>
          <c:overlay val="0"/>
        </c:title>
        <c:numFmt formatCode="#,##0" sourceLinked="1"/>
        <c:majorTickMark val="out"/>
        <c:minorTickMark val="none"/>
        <c:tickLblPos val="nextTo"/>
        <c:crossAx val="-2122804504"/>
        <c:crosses val="autoZero"/>
        <c:crossBetween val="between"/>
        <c:dispUnits>
          <c:builtInUnit val="thousands"/>
          <c:dispUnitsLbl>
            <c:layout/>
          </c:dispUnitsLbl>
        </c:dispUnits>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Sheet1!$C$4</c:f>
              <c:strCache>
                <c:ptCount val="1"/>
                <c:pt idx="0">
                  <c:v>No Loc Div</c:v>
                </c:pt>
              </c:strCache>
            </c:strRef>
          </c:tx>
          <c:invertIfNegative val="0"/>
          <c:cat>
            <c:strRef>
              <c:f>Sheet1!$B$5:$B$8</c:f>
              <c:strCache>
                <c:ptCount val="4"/>
                <c:pt idx="0">
                  <c:v>MPLS</c:v>
                </c:pt>
                <c:pt idx="1">
                  <c:v>OptWt</c:v>
                </c:pt>
                <c:pt idx="2">
                  <c:v>COPE</c:v>
                </c:pt>
                <c:pt idx="3">
                  <c:v>InvCap</c:v>
                </c:pt>
              </c:strCache>
            </c:strRef>
          </c:cat>
          <c:val>
            <c:numRef>
              <c:f>Sheet1!$C$5:$C$8</c:f>
              <c:numCache>
                <c:formatCode>General</c:formatCode>
                <c:ptCount val="4"/>
                <c:pt idx="0">
                  <c:v>0.89</c:v>
                </c:pt>
                <c:pt idx="1">
                  <c:v>0.730000000000001</c:v>
                </c:pt>
                <c:pt idx="2">
                  <c:v>0.91</c:v>
                </c:pt>
                <c:pt idx="3">
                  <c:v>0.91</c:v>
                </c:pt>
              </c:numCache>
            </c:numRef>
          </c:val>
        </c:ser>
        <c:ser>
          <c:idx val="1"/>
          <c:order val="1"/>
          <c:tx>
            <c:strRef>
              <c:f>Sheet1!$D$4</c:f>
              <c:strCache>
                <c:ptCount val="1"/>
                <c:pt idx="0">
                  <c:v>Loc Div = 2</c:v>
                </c:pt>
              </c:strCache>
            </c:strRef>
          </c:tx>
          <c:invertIfNegative val="0"/>
          <c:cat>
            <c:strRef>
              <c:f>Sheet1!$B$5:$B$8</c:f>
              <c:strCache>
                <c:ptCount val="4"/>
                <c:pt idx="0">
                  <c:v>MPLS</c:v>
                </c:pt>
                <c:pt idx="1">
                  <c:v>OptWt</c:v>
                </c:pt>
                <c:pt idx="2">
                  <c:v>COPE</c:v>
                </c:pt>
                <c:pt idx="3">
                  <c:v>InvCap</c:v>
                </c:pt>
              </c:strCache>
            </c:strRef>
          </c:cat>
          <c:val>
            <c:numRef>
              <c:f>Sheet1!$D$5:$D$8</c:f>
              <c:numCache>
                <c:formatCode>General</c:formatCode>
                <c:ptCount val="4"/>
                <c:pt idx="0">
                  <c:v>0.98</c:v>
                </c:pt>
                <c:pt idx="1">
                  <c:v>0.99</c:v>
                </c:pt>
                <c:pt idx="2">
                  <c:v>0.99</c:v>
                </c:pt>
                <c:pt idx="3">
                  <c:v>0.860000000000001</c:v>
                </c:pt>
              </c:numCache>
            </c:numRef>
          </c:val>
        </c:ser>
        <c:ser>
          <c:idx val="2"/>
          <c:order val="2"/>
          <c:tx>
            <c:strRef>
              <c:f>Sheet1!$E$4</c:f>
              <c:strCache>
                <c:ptCount val="1"/>
                <c:pt idx="0">
                  <c:v>Loc Div = 4</c:v>
                </c:pt>
              </c:strCache>
            </c:strRef>
          </c:tx>
          <c:invertIfNegative val="0"/>
          <c:cat>
            <c:strRef>
              <c:f>Sheet1!$B$5:$B$8</c:f>
              <c:strCache>
                <c:ptCount val="4"/>
                <c:pt idx="0">
                  <c:v>MPLS</c:v>
                </c:pt>
                <c:pt idx="1">
                  <c:v>OptWt</c:v>
                </c:pt>
                <c:pt idx="2">
                  <c:v>COPE</c:v>
                </c:pt>
                <c:pt idx="3">
                  <c:v>InvCap</c:v>
                </c:pt>
              </c:strCache>
            </c:strRef>
          </c:cat>
          <c:val>
            <c:numRef>
              <c:f>Sheet1!$E$5:$E$8</c:f>
              <c:numCache>
                <c:formatCode>General</c:formatCode>
                <c:ptCount val="4"/>
                <c:pt idx="0">
                  <c:v>0.99</c:v>
                </c:pt>
                <c:pt idx="1">
                  <c:v>0.99</c:v>
                </c:pt>
                <c:pt idx="2">
                  <c:v>0.98</c:v>
                </c:pt>
                <c:pt idx="3">
                  <c:v>0.950000000000001</c:v>
                </c:pt>
              </c:numCache>
            </c:numRef>
          </c:val>
        </c:ser>
        <c:dLbls>
          <c:showLegendKey val="0"/>
          <c:showVal val="0"/>
          <c:showCatName val="0"/>
          <c:showSerName val="0"/>
          <c:showPercent val="0"/>
          <c:showBubbleSize val="0"/>
        </c:dLbls>
        <c:gapWidth val="150"/>
        <c:axId val="-2064211592"/>
        <c:axId val="-2064208584"/>
      </c:barChart>
      <c:catAx>
        <c:axId val="-2064211592"/>
        <c:scaling>
          <c:orientation val="minMax"/>
        </c:scaling>
        <c:delete val="0"/>
        <c:axPos val="b"/>
        <c:majorTickMark val="out"/>
        <c:minorTickMark val="none"/>
        <c:tickLblPos val="nextTo"/>
        <c:txPr>
          <a:bodyPr/>
          <a:lstStyle/>
          <a:p>
            <a:pPr>
              <a:defRPr sz="2200" b="1"/>
            </a:pPr>
            <a:endParaRPr lang="en-US"/>
          </a:p>
        </c:txPr>
        <c:crossAx val="-2064208584"/>
        <c:crosses val="autoZero"/>
        <c:auto val="1"/>
        <c:lblAlgn val="ctr"/>
        <c:lblOffset val="100"/>
        <c:noMultiLvlLbl val="0"/>
      </c:catAx>
      <c:valAx>
        <c:axId val="-2064208584"/>
        <c:scaling>
          <c:orientation val="minMax"/>
          <c:max val="1.0"/>
        </c:scaling>
        <c:delete val="0"/>
        <c:axPos val="l"/>
        <c:majorGridlines/>
        <c:title>
          <c:tx>
            <c:rich>
              <a:bodyPr rot="-5400000" vert="horz"/>
              <a:lstStyle/>
              <a:p>
                <a:pPr>
                  <a:defRPr sz="2200"/>
                </a:pPr>
                <a:r>
                  <a:rPr lang="en-US" sz="2200" dirty="0"/>
                  <a:t>SPF compared to </a:t>
                </a:r>
                <a:r>
                  <a:rPr lang="en-US" sz="2200" dirty="0">
                    <a:solidFill>
                      <a:schemeClr val="accent2"/>
                    </a:solidFill>
                  </a:rPr>
                  <a:t>OPT</a:t>
                </a:r>
              </a:p>
            </c:rich>
          </c:tx>
          <c:layout/>
          <c:overlay val="0"/>
        </c:title>
        <c:numFmt formatCode="General" sourceLinked="1"/>
        <c:majorTickMark val="out"/>
        <c:minorTickMark val="none"/>
        <c:tickLblPos val="nextTo"/>
        <c:txPr>
          <a:bodyPr/>
          <a:lstStyle/>
          <a:p>
            <a:pPr>
              <a:defRPr b="1"/>
            </a:pPr>
            <a:endParaRPr lang="en-US"/>
          </a:p>
        </c:txPr>
        <c:crossAx val="-2064211592"/>
        <c:crosses val="autoZero"/>
        <c:crossBetween val="between"/>
        <c:majorUnit val="0.25"/>
      </c:valAx>
    </c:plotArea>
    <c:legend>
      <c:legendPos val="r"/>
      <c:layout/>
      <c:overlay val="0"/>
      <c:txPr>
        <a:bodyPr/>
        <a:lstStyle/>
        <a:p>
          <a:pPr>
            <a:defRPr b="1"/>
          </a:pPr>
          <a:endParaRPr lang="en-US"/>
        </a:p>
      </c:txPr>
    </c:legend>
    <c:plotVisOnly val="1"/>
    <c:dispBlanksAs val="gap"/>
    <c:showDLblsOverMax val="0"/>
  </c:chart>
  <c:txPr>
    <a:bodyPr/>
    <a:lstStyle/>
    <a:p>
      <a:pPr>
        <a:defRPr sz="2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b="0"/>
            </a:pPr>
            <a:r>
              <a:rPr lang="en-US" sz="2000" b="0" dirty="0"/>
              <a:t>Tier-1 ISP Topology, Entertainment </a:t>
            </a:r>
            <a:r>
              <a:rPr lang="en-US" sz="2000" b="0" dirty="0" smtClean="0"/>
              <a:t>Trace</a:t>
            </a:r>
            <a:endParaRPr lang="en-US" sz="2000" b="0" dirty="0"/>
          </a:p>
        </c:rich>
      </c:tx>
      <c:layout>
        <c:manualLayout>
          <c:xMode val="edge"/>
          <c:yMode val="edge"/>
          <c:x val="0.152942396464909"/>
          <c:y val="0.0472152637281516"/>
        </c:manualLayout>
      </c:layout>
      <c:overlay val="0"/>
    </c:title>
    <c:autoTitleDeleted val="0"/>
    <c:plotArea>
      <c:layout/>
      <c:scatterChart>
        <c:scatterStyle val="lineMarker"/>
        <c:varyColors val="0"/>
        <c:ser>
          <c:idx val="0"/>
          <c:order val="0"/>
          <c:tx>
            <c:strRef>
              <c:f>Sheet1!$B$1</c:f>
              <c:strCache>
                <c:ptCount val="1"/>
                <c:pt idx="0">
                  <c:v>Joint Optimization</c:v>
                </c:pt>
              </c:strCache>
            </c:strRef>
          </c:tx>
          <c:xVal>
            <c:numRef>
              <c:f>Sheet1!$A$2:$A$4</c:f>
              <c:numCache>
                <c:formatCode>General</c:formatCode>
                <c:ptCount val="3"/>
                <c:pt idx="0">
                  <c:v>1.0</c:v>
                </c:pt>
                <c:pt idx="1">
                  <c:v>2.0</c:v>
                </c:pt>
                <c:pt idx="2">
                  <c:v>4.0</c:v>
                </c:pt>
              </c:numCache>
            </c:numRef>
          </c:xVal>
          <c:yVal>
            <c:numRef>
              <c:f>Sheet1!$B$2:$B$4</c:f>
              <c:numCache>
                <c:formatCode>General</c:formatCode>
                <c:ptCount val="3"/>
                <c:pt idx="0">
                  <c:v>1.0</c:v>
                </c:pt>
                <c:pt idx="1">
                  <c:v>0.814337863107363</c:v>
                </c:pt>
                <c:pt idx="2">
                  <c:v>0.619684972334589</c:v>
                </c:pt>
              </c:numCache>
            </c:numRef>
          </c:yVal>
          <c:smooth val="0"/>
        </c:ser>
        <c:ser>
          <c:idx val="1"/>
          <c:order val="1"/>
          <c:tx>
            <c:strRef>
              <c:f>Sheet1!$C$1</c:f>
              <c:strCache>
                <c:ptCount val="1"/>
                <c:pt idx="0">
                  <c:v>Unplanned</c:v>
                </c:pt>
              </c:strCache>
            </c:strRef>
          </c:tx>
          <c:xVal>
            <c:numRef>
              <c:f>Sheet1!$A$2:$A$4</c:f>
              <c:numCache>
                <c:formatCode>General</c:formatCode>
                <c:ptCount val="3"/>
                <c:pt idx="0">
                  <c:v>1.0</c:v>
                </c:pt>
                <c:pt idx="1">
                  <c:v>2.0</c:v>
                </c:pt>
                <c:pt idx="2">
                  <c:v>4.0</c:v>
                </c:pt>
              </c:numCache>
            </c:numRef>
          </c:xVal>
          <c:yVal>
            <c:numRef>
              <c:f>Sheet1!$C$2:$C$4</c:f>
              <c:numCache>
                <c:formatCode>General</c:formatCode>
                <c:ptCount val="3"/>
                <c:pt idx="0">
                  <c:v>0.599470963118585</c:v>
                </c:pt>
                <c:pt idx="1">
                  <c:v>0.363321991252044</c:v>
                </c:pt>
                <c:pt idx="2">
                  <c:v>0.210313512691212</c:v>
                </c:pt>
              </c:numCache>
            </c:numRef>
          </c:yVal>
          <c:smooth val="0"/>
        </c:ser>
        <c:ser>
          <c:idx val="2"/>
          <c:order val="2"/>
          <c:tx>
            <c:strRef>
              <c:f>Sheet1!$D$1</c:f>
              <c:strCache>
                <c:ptCount val="1"/>
                <c:pt idx="0">
                  <c:v>Oracle</c:v>
                </c:pt>
              </c:strCache>
            </c:strRef>
          </c:tx>
          <c:xVal>
            <c:numRef>
              <c:f>Sheet1!$A$2:$A$4</c:f>
              <c:numCache>
                <c:formatCode>General</c:formatCode>
                <c:ptCount val="3"/>
                <c:pt idx="0">
                  <c:v>1.0</c:v>
                </c:pt>
                <c:pt idx="1">
                  <c:v>2.0</c:v>
                </c:pt>
                <c:pt idx="2">
                  <c:v>4.0</c:v>
                </c:pt>
              </c:numCache>
            </c:numRef>
          </c:xVal>
          <c:yVal>
            <c:numRef>
              <c:f>Sheet1!$D$2:$D$4</c:f>
              <c:numCache>
                <c:formatCode>General</c:formatCode>
                <c:ptCount val="3"/>
                <c:pt idx="0">
                  <c:v>0.373708252847632</c:v>
                </c:pt>
                <c:pt idx="1">
                  <c:v>0.246219242873048</c:v>
                </c:pt>
                <c:pt idx="2">
                  <c:v>0.174425660533505</c:v>
                </c:pt>
              </c:numCache>
            </c:numRef>
          </c:yVal>
          <c:smooth val="0"/>
        </c:ser>
        <c:dLbls>
          <c:showLegendKey val="0"/>
          <c:showVal val="0"/>
          <c:showCatName val="0"/>
          <c:showSerName val="0"/>
          <c:showPercent val="0"/>
          <c:showBubbleSize val="0"/>
        </c:dLbls>
        <c:axId val="-2063056872"/>
        <c:axId val="-2063051400"/>
      </c:scatterChart>
      <c:valAx>
        <c:axId val="-2063056872"/>
        <c:scaling>
          <c:orientation val="minMax"/>
          <c:max val="4.1"/>
          <c:min val="0.0"/>
        </c:scaling>
        <c:delete val="0"/>
        <c:axPos val="b"/>
        <c:title>
          <c:tx>
            <c:rich>
              <a:bodyPr/>
              <a:lstStyle/>
              <a:p>
                <a:pPr>
                  <a:defRPr sz="2400"/>
                </a:pPr>
                <a:r>
                  <a:rPr lang="en-US" sz="2400"/>
                  <a:t>Storage Ratio</a:t>
                </a:r>
              </a:p>
            </c:rich>
          </c:tx>
          <c:layout/>
          <c:overlay val="0"/>
        </c:title>
        <c:numFmt formatCode="General" sourceLinked="1"/>
        <c:majorTickMark val="out"/>
        <c:minorTickMark val="none"/>
        <c:tickLblPos val="nextTo"/>
        <c:crossAx val="-2063051400"/>
        <c:crosses val="autoZero"/>
        <c:crossBetween val="midCat"/>
      </c:valAx>
      <c:valAx>
        <c:axId val="-2063051400"/>
        <c:scaling>
          <c:orientation val="minMax"/>
          <c:max val="1.0"/>
          <c:min val="0.0"/>
        </c:scaling>
        <c:delete val="0"/>
        <c:axPos val="l"/>
        <c:majorGridlines/>
        <c:title>
          <c:tx>
            <c:rich>
              <a:bodyPr rot="-5400000" vert="horz"/>
              <a:lstStyle/>
              <a:p>
                <a:pPr>
                  <a:defRPr sz="2400"/>
                </a:pPr>
                <a:r>
                  <a:rPr lang="en-US" sz="2400"/>
                  <a:t>Normalized MLU</a:t>
                </a:r>
              </a:p>
            </c:rich>
          </c:tx>
          <c:layout>
            <c:manualLayout>
              <c:xMode val="edge"/>
              <c:yMode val="edge"/>
              <c:x val="0.00617283950617284"/>
              <c:y val="0.287801955075638"/>
            </c:manualLayout>
          </c:layout>
          <c:overlay val="0"/>
        </c:title>
        <c:numFmt formatCode="General" sourceLinked="1"/>
        <c:majorTickMark val="out"/>
        <c:minorTickMark val="none"/>
        <c:tickLblPos val="nextTo"/>
        <c:crossAx val="-2063056872"/>
        <c:crosses val="autoZero"/>
        <c:crossBetween val="midCat"/>
      </c:valAx>
    </c:plotArea>
    <c:legend>
      <c:legendPos val="r"/>
      <c:layout/>
      <c:overlay val="0"/>
      <c:txPr>
        <a:bodyPr/>
        <a:lstStyle/>
        <a:p>
          <a:pPr>
            <a:defRPr sz="2400"/>
          </a:pPr>
          <a:endParaRPr lang="en-US"/>
        </a:p>
      </c:txPr>
    </c:legend>
    <c:plotVisOnly val="1"/>
    <c:dispBlanksAs val="gap"/>
    <c:showDLblsOverMax val="0"/>
  </c:chart>
  <c:txPr>
    <a:bodyPr/>
    <a:lstStyle/>
    <a:p>
      <a:pPr>
        <a:defRPr sz="2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Tier-1 ISP Topology, Entertainment Trace</a:t>
            </a:r>
          </a:p>
        </c:rich>
      </c:tx>
      <c:layout>
        <c:manualLayout>
          <c:xMode val="edge"/>
          <c:yMode val="edge"/>
          <c:x val="0.209695047214621"/>
          <c:y val="0.0279927617358559"/>
        </c:manualLayout>
      </c:layout>
      <c:overlay val="0"/>
    </c:title>
    <c:autoTitleDeleted val="0"/>
    <c:plotArea>
      <c:layout>
        <c:manualLayout>
          <c:layoutTarget val="inner"/>
          <c:xMode val="edge"/>
          <c:yMode val="edge"/>
          <c:x val="0.205966275923432"/>
          <c:y val="0.129537852735849"/>
          <c:w val="0.433645472966355"/>
          <c:h val="0.65024949281295"/>
        </c:manualLayout>
      </c:layout>
      <c:scatterChart>
        <c:scatterStyle val="lineMarker"/>
        <c:varyColors val="0"/>
        <c:ser>
          <c:idx val="0"/>
          <c:order val="0"/>
          <c:tx>
            <c:strRef>
              <c:f>Sheet1!$B$1</c:f>
              <c:strCache>
                <c:ptCount val="1"/>
                <c:pt idx="0">
                  <c:v>Joint Optimization</c:v>
                </c:pt>
              </c:strCache>
            </c:strRef>
          </c:tx>
          <c:xVal>
            <c:numRef>
              <c:f>Sheet1!$A$2:$A$4</c:f>
              <c:numCache>
                <c:formatCode>General</c:formatCode>
                <c:ptCount val="3"/>
                <c:pt idx="0">
                  <c:v>1.0</c:v>
                </c:pt>
                <c:pt idx="1">
                  <c:v>2.0</c:v>
                </c:pt>
                <c:pt idx="2">
                  <c:v>4.0</c:v>
                </c:pt>
              </c:numCache>
            </c:numRef>
          </c:xVal>
          <c:yVal>
            <c:numRef>
              <c:f>Sheet1!$B$2:$B$4</c:f>
              <c:numCache>
                <c:formatCode>General</c:formatCode>
                <c:ptCount val="3"/>
                <c:pt idx="0">
                  <c:v>1.39908848306E7</c:v>
                </c:pt>
                <c:pt idx="1">
                  <c:v>903669.167954</c:v>
                </c:pt>
                <c:pt idx="2">
                  <c:v>885326.049259</c:v>
                </c:pt>
              </c:numCache>
            </c:numRef>
          </c:yVal>
          <c:smooth val="0"/>
        </c:ser>
        <c:ser>
          <c:idx val="1"/>
          <c:order val="1"/>
          <c:tx>
            <c:strRef>
              <c:f>Sheet1!$C$1</c:f>
              <c:strCache>
                <c:ptCount val="1"/>
                <c:pt idx="0">
                  <c:v>Unplanned</c:v>
                </c:pt>
              </c:strCache>
            </c:strRef>
          </c:tx>
          <c:xVal>
            <c:numRef>
              <c:f>Sheet1!$A$2:$A$4</c:f>
              <c:numCache>
                <c:formatCode>General</c:formatCode>
                <c:ptCount val="3"/>
                <c:pt idx="0">
                  <c:v>1.0</c:v>
                </c:pt>
                <c:pt idx="1">
                  <c:v>2.0</c:v>
                </c:pt>
                <c:pt idx="2">
                  <c:v>4.0</c:v>
                </c:pt>
              </c:numCache>
            </c:numRef>
          </c:xVal>
          <c:yVal>
            <c:numRef>
              <c:f>Sheet1!$C$2:$C$4</c:f>
              <c:numCache>
                <c:formatCode>General</c:formatCode>
                <c:ptCount val="3"/>
                <c:pt idx="0">
                  <c:v>1.2278930134E6</c:v>
                </c:pt>
                <c:pt idx="1">
                  <c:v>901201.132522</c:v>
                </c:pt>
                <c:pt idx="2">
                  <c:v>667501.150846</c:v>
                </c:pt>
              </c:numCache>
            </c:numRef>
          </c:yVal>
          <c:smooth val="0"/>
        </c:ser>
        <c:ser>
          <c:idx val="2"/>
          <c:order val="2"/>
          <c:tx>
            <c:strRef>
              <c:f>Sheet1!$D$1</c:f>
              <c:strCache>
                <c:ptCount val="1"/>
                <c:pt idx="0">
                  <c:v>Oracle</c:v>
                </c:pt>
              </c:strCache>
            </c:strRef>
          </c:tx>
          <c:xVal>
            <c:numRef>
              <c:f>Sheet1!$A$2:$A$4</c:f>
              <c:numCache>
                <c:formatCode>General</c:formatCode>
                <c:ptCount val="3"/>
                <c:pt idx="0">
                  <c:v>1.0</c:v>
                </c:pt>
                <c:pt idx="1">
                  <c:v>2.0</c:v>
                </c:pt>
                <c:pt idx="2">
                  <c:v>4.0</c:v>
                </c:pt>
              </c:numCache>
            </c:numRef>
          </c:xVal>
          <c:yVal>
            <c:numRef>
              <c:f>Sheet1!$D$2:$D$4</c:f>
              <c:numCache>
                <c:formatCode>General</c:formatCode>
                <c:ptCount val="3"/>
                <c:pt idx="0">
                  <c:v>702086.0831299989</c:v>
                </c:pt>
                <c:pt idx="1">
                  <c:v>583356.460521</c:v>
                </c:pt>
                <c:pt idx="2">
                  <c:v>521214.505044</c:v>
                </c:pt>
              </c:numCache>
            </c:numRef>
          </c:yVal>
          <c:smooth val="0"/>
        </c:ser>
        <c:dLbls>
          <c:showLegendKey val="0"/>
          <c:showVal val="0"/>
          <c:showCatName val="0"/>
          <c:showSerName val="0"/>
          <c:showPercent val="0"/>
          <c:showBubbleSize val="0"/>
        </c:dLbls>
        <c:axId val="-2083868584"/>
        <c:axId val="-2083876824"/>
      </c:scatterChart>
      <c:valAx>
        <c:axId val="-2083868584"/>
        <c:scaling>
          <c:orientation val="minMax"/>
          <c:max val="4.0"/>
        </c:scaling>
        <c:delete val="0"/>
        <c:axPos val="b"/>
        <c:title>
          <c:tx>
            <c:rich>
              <a:bodyPr/>
              <a:lstStyle/>
              <a:p>
                <a:pPr>
                  <a:defRPr/>
                </a:pPr>
                <a:r>
                  <a:rPr lang="en-US"/>
                  <a:t>Storage ratio</a:t>
                </a:r>
              </a:p>
            </c:rich>
          </c:tx>
          <c:layout/>
          <c:overlay val="0"/>
        </c:title>
        <c:numFmt formatCode="General" sourceLinked="1"/>
        <c:majorTickMark val="out"/>
        <c:minorTickMark val="none"/>
        <c:tickLblPos val="nextTo"/>
        <c:crossAx val="-2083876824"/>
        <c:crosses val="autoZero"/>
        <c:crossBetween val="midCat"/>
        <c:majorUnit val="1.0"/>
      </c:valAx>
      <c:valAx>
        <c:axId val="-2083876824"/>
        <c:scaling>
          <c:logBase val="10.0"/>
          <c:orientation val="minMax"/>
          <c:max val="2.0E7"/>
          <c:min val="10000.0"/>
        </c:scaling>
        <c:delete val="0"/>
        <c:axPos val="l"/>
        <c:majorGridlines/>
        <c:title>
          <c:tx>
            <c:rich>
              <a:bodyPr rot="-5400000" vert="horz"/>
              <a:lstStyle/>
              <a:p>
                <a:pPr>
                  <a:defRPr/>
                </a:pPr>
                <a:r>
                  <a:rPr lang="en-US"/>
                  <a:t>Latency Cost</a:t>
                </a:r>
              </a:p>
            </c:rich>
          </c:tx>
          <c:layout>
            <c:manualLayout>
              <c:xMode val="edge"/>
              <c:yMode val="edge"/>
              <c:x val="0.0733768873957023"/>
              <c:y val="0.267901249600971"/>
            </c:manualLayout>
          </c:layout>
          <c:overlay val="0"/>
        </c:title>
        <c:numFmt formatCode="General" sourceLinked="1"/>
        <c:majorTickMark val="out"/>
        <c:minorTickMark val="none"/>
        <c:tickLblPos val="nextTo"/>
        <c:crossAx val="-2083868584"/>
        <c:crosses val="autoZero"/>
        <c:crossBetween val="midCat"/>
        <c:dispUnits>
          <c:builtInUnit val="millions"/>
        </c:dispUnits>
      </c:valAx>
    </c:plotArea>
    <c:legend>
      <c:legendPos val="r"/>
      <c:layout/>
      <c:overlay val="0"/>
    </c:legend>
    <c:plotVisOnly val="1"/>
    <c:dispBlanksAs val="gap"/>
    <c:showDLblsOverMax val="0"/>
  </c:chart>
  <c:txPr>
    <a:bodyPr/>
    <a:lstStyle/>
    <a:p>
      <a:pPr>
        <a:defRPr sz="24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b="0"/>
            </a:pPr>
            <a:r>
              <a:rPr lang="en-US" sz="2000" b="0" dirty="0" smtClean="0"/>
              <a:t>Tier-1</a:t>
            </a:r>
            <a:r>
              <a:rPr lang="en-US" sz="2000" b="0" baseline="0" dirty="0" smtClean="0"/>
              <a:t> ISP topology, all traces</a:t>
            </a:r>
            <a:endParaRPr lang="en-US" sz="2000" b="0" dirty="0"/>
          </a:p>
        </c:rich>
      </c:tx>
      <c:layout>
        <c:manualLayout>
          <c:xMode val="edge"/>
          <c:yMode val="edge"/>
          <c:x val="0.245951215715124"/>
          <c:y val="0.0397212527207364"/>
        </c:manualLayout>
      </c:layout>
      <c:overlay val="0"/>
    </c:title>
    <c:autoTitleDeleted val="0"/>
    <c:plotArea>
      <c:layout>
        <c:manualLayout>
          <c:layoutTarget val="inner"/>
          <c:xMode val="edge"/>
          <c:yMode val="edge"/>
          <c:x val="0.155168153384397"/>
          <c:y val="0.164578129801443"/>
          <c:w val="0.819633068550292"/>
          <c:h val="0.648250844402418"/>
        </c:manualLayout>
      </c:layout>
      <c:barChart>
        <c:barDir val="col"/>
        <c:grouping val="clustered"/>
        <c:varyColors val="0"/>
        <c:ser>
          <c:idx val="0"/>
          <c:order val="0"/>
          <c:tx>
            <c:strRef>
              <c:f>Sheet1!$B$1</c:f>
              <c:strCache>
                <c:ptCount val="1"/>
                <c:pt idx="0">
                  <c:v>News</c:v>
                </c:pt>
              </c:strCache>
            </c:strRef>
          </c:tx>
          <c:invertIfNegative val="0"/>
          <c:cat>
            <c:numRef>
              <c:f>Sheet1!$A$2</c:f>
              <c:numCache>
                <c:formatCode>General</c:formatCode>
                <c:ptCount val="1"/>
              </c:numCache>
            </c:numRef>
          </c:cat>
          <c:val>
            <c:numRef>
              <c:f>Sheet1!$B$2</c:f>
              <c:numCache>
                <c:formatCode>General</c:formatCode>
                <c:ptCount val="1"/>
                <c:pt idx="0">
                  <c:v>-2.88441978</c:v>
                </c:pt>
              </c:numCache>
            </c:numRef>
          </c:val>
        </c:ser>
        <c:ser>
          <c:idx val="1"/>
          <c:order val="1"/>
          <c:tx>
            <c:strRef>
              <c:f>Sheet1!$C$1</c:f>
              <c:strCache>
                <c:ptCount val="1"/>
                <c:pt idx="0">
                  <c:v>Entertainment</c:v>
                </c:pt>
              </c:strCache>
            </c:strRef>
          </c:tx>
          <c:invertIfNegative val="0"/>
          <c:cat>
            <c:numRef>
              <c:f>Sheet1!$A$2</c:f>
              <c:numCache>
                <c:formatCode>General</c:formatCode>
                <c:ptCount val="1"/>
              </c:numCache>
            </c:numRef>
          </c:cat>
          <c:val>
            <c:numRef>
              <c:f>Sheet1!$C$2</c:f>
              <c:numCache>
                <c:formatCode>General</c:formatCode>
                <c:ptCount val="1"/>
                <c:pt idx="0">
                  <c:v>-5.168048270999985</c:v>
                </c:pt>
              </c:numCache>
            </c:numRef>
          </c:val>
        </c:ser>
        <c:ser>
          <c:idx val="2"/>
          <c:order val="2"/>
          <c:tx>
            <c:strRef>
              <c:f>Sheet1!$D$1</c:f>
              <c:strCache>
                <c:ptCount val="1"/>
                <c:pt idx="0">
                  <c:v>Download</c:v>
                </c:pt>
              </c:strCache>
            </c:strRef>
          </c:tx>
          <c:invertIfNegative val="0"/>
          <c:cat>
            <c:numRef>
              <c:f>Sheet1!$A$2</c:f>
              <c:numCache>
                <c:formatCode>General</c:formatCode>
                <c:ptCount val="1"/>
              </c:numCache>
            </c:numRef>
          </c:cat>
          <c:val>
            <c:numRef>
              <c:f>Sheet1!$D$2</c:f>
              <c:numCache>
                <c:formatCode>General</c:formatCode>
                <c:ptCount val="1"/>
                <c:pt idx="0">
                  <c:v>9.920414357</c:v>
                </c:pt>
              </c:numCache>
            </c:numRef>
          </c:val>
        </c:ser>
        <c:dLbls>
          <c:showLegendKey val="0"/>
          <c:showVal val="0"/>
          <c:showCatName val="0"/>
          <c:showSerName val="0"/>
          <c:showPercent val="0"/>
          <c:showBubbleSize val="0"/>
        </c:dLbls>
        <c:gapWidth val="150"/>
        <c:axId val="-2083780680"/>
        <c:axId val="-2083777704"/>
      </c:barChart>
      <c:catAx>
        <c:axId val="-2083780680"/>
        <c:scaling>
          <c:orientation val="minMax"/>
        </c:scaling>
        <c:delete val="0"/>
        <c:axPos val="b"/>
        <c:numFmt formatCode="General" sourceLinked="1"/>
        <c:majorTickMark val="out"/>
        <c:minorTickMark val="none"/>
        <c:tickLblPos val="nextTo"/>
        <c:crossAx val="-2083777704"/>
        <c:crosses val="autoZero"/>
        <c:auto val="1"/>
        <c:lblAlgn val="ctr"/>
        <c:lblOffset val="100"/>
        <c:noMultiLvlLbl val="0"/>
      </c:catAx>
      <c:valAx>
        <c:axId val="-2083777704"/>
        <c:scaling>
          <c:orientation val="minMax"/>
          <c:max val="20.0"/>
          <c:min val="-10.0"/>
        </c:scaling>
        <c:delete val="0"/>
        <c:axPos val="l"/>
        <c:majorGridlines/>
        <c:title>
          <c:tx>
            <c:rich>
              <a:bodyPr rot="-5400000" vert="horz"/>
              <a:lstStyle/>
              <a:p>
                <a:pPr>
                  <a:defRPr/>
                </a:pPr>
                <a:r>
                  <a:rPr lang="en-US" dirty="0" smtClean="0"/>
                  <a:t>Max</a:t>
                </a:r>
                <a:r>
                  <a:rPr lang="en-US" baseline="0" dirty="0" smtClean="0"/>
                  <a:t> MLU Reduction (%)</a:t>
                </a:r>
                <a:endParaRPr lang="en-US" dirty="0"/>
              </a:p>
            </c:rich>
          </c:tx>
          <c:layout/>
          <c:overlay val="0"/>
        </c:title>
        <c:numFmt formatCode="General" sourceLinked="1"/>
        <c:majorTickMark val="out"/>
        <c:minorTickMark val="none"/>
        <c:tickLblPos val="nextTo"/>
        <c:crossAx val="-2083780680"/>
        <c:crosses val="autoZero"/>
        <c:crossBetween val="between"/>
        <c:majorUnit val="10.0"/>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9AC1FC-D481-104C-BC96-ADE1AB304CB4}" type="doc">
      <dgm:prSet loTypeId="urn:microsoft.com/office/officeart/2005/8/layout/process1" loCatId="" qsTypeId="urn:microsoft.com/office/officeart/2005/8/quickstyle/simple4" qsCatId="simple" csTypeId="urn:microsoft.com/office/officeart/2005/8/colors/accent1_2" csCatId="accent1" phldr="1"/>
      <dgm:spPr/>
    </dgm:pt>
    <dgm:pt modelId="{84475408-07C7-BB46-9ABC-B505C32F58D8}">
      <dgm:prSet phldrT="[Text]" custT="1"/>
      <dgm:spPr/>
      <dgm:t>
        <a:bodyPr/>
        <a:lstStyle/>
        <a:p>
          <a:r>
            <a:rPr lang="en-US" sz="2400" dirty="0" smtClean="0"/>
            <a:t>Content providers</a:t>
          </a:r>
          <a:endParaRPr lang="en-US" sz="2400" dirty="0"/>
        </a:p>
      </dgm:t>
    </dgm:pt>
    <dgm:pt modelId="{DAA99F86-B2A2-4F40-A1A1-8E4E3F5F778D}" type="parTrans" cxnId="{F8BB8DBC-E08D-8A46-9A26-6841B6BC643C}">
      <dgm:prSet/>
      <dgm:spPr/>
      <dgm:t>
        <a:bodyPr/>
        <a:lstStyle/>
        <a:p>
          <a:endParaRPr lang="en-US" sz="2400"/>
        </a:p>
      </dgm:t>
    </dgm:pt>
    <dgm:pt modelId="{898707DC-43CE-CE46-83CD-CF455427AE2F}" type="sibTrans" cxnId="{F8BB8DBC-E08D-8A46-9A26-6841B6BC643C}">
      <dgm:prSet custT="1"/>
      <dgm:spPr/>
      <dgm:t>
        <a:bodyPr/>
        <a:lstStyle/>
        <a:p>
          <a:endParaRPr lang="en-US" sz="1100"/>
        </a:p>
      </dgm:t>
    </dgm:pt>
    <dgm:pt modelId="{C1800FC3-C1EA-D74F-8E18-5DD128A5FDC2}">
      <dgm:prSet phldrT="[Text]" custT="1"/>
      <dgm:spPr/>
      <dgm:t>
        <a:bodyPr/>
        <a:lstStyle/>
        <a:p>
          <a:r>
            <a:rPr lang="en-US" sz="2400" dirty="0" smtClean="0"/>
            <a:t>Operators </a:t>
          </a:r>
          <a:endParaRPr lang="en-US" sz="2400" dirty="0"/>
        </a:p>
      </dgm:t>
    </dgm:pt>
    <dgm:pt modelId="{EF140CBB-8DD5-2C47-A3A3-3F447E19C91A}" type="parTrans" cxnId="{B54FB408-24BB-8546-A12D-CA461AEB5F23}">
      <dgm:prSet/>
      <dgm:spPr/>
      <dgm:t>
        <a:bodyPr/>
        <a:lstStyle/>
        <a:p>
          <a:endParaRPr lang="en-US" sz="2400"/>
        </a:p>
      </dgm:t>
    </dgm:pt>
    <dgm:pt modelId="{84FFFCB2-9694-F641-A920-4056C5F4098F}" type="sibTrans" cxnId="{B54FB408-24BB-8546-A12D-CA461AEB5F23}">
      <dgm:prSet custT="1"/>
      <dgm:spPr/>
      <dgm:t>
        <a:bodyPr/>
        <a:lstStyle/>
        <a:p>
          <a:endParaRPr lang="en-US" sz="1100"/>
        </a:p>
      </dgm:t>
    </dgm:pt>
    <dgm:pt modelId="{CE48041A-A267-C045-8C76-E0C14536E121}">
      <dgm:prSet phldrT="[Text]" custT="1"/>
      <dgm:spPr/>
      <dgm:t>
        <a:bodyPr/>
        <a:lstStyle/>
        <a:p>
          <a:r>
            <a:rPr lang="en-US" sz="2400" dirty="0" smtClean="0"/>
            <a:t>End-users</a:t>
          </a:r>
          <a:endParaRPr lang="en-US" sz="2400" dirty="0"/>
        </a:p>
      </dgm:t>
    </dgm:pt>
    <dgm:pt modelId="{11B66B60-0E0F-B545-8EB4-D54ECFD199AA}" type="parTrans" cxnId="{2E224D74-C39D-DE40-A62F-485C03BF96E0}">
      <dgm:prSet/>
      <dgm:spPr/>
      <dgm:t>
        <a:bodyPr/>
        <a:lstStyle/>
        <a:p>
          <a:endParaRPr lang="en-US" sz="2400"/>
        </a:p>
      </dgm:t>
    </dgm:pt>
    <dgm:pt modelId="{E0BB47DC-4124-EA4D-9D52-9B1F541308DC}" type="sibTrans" cxnId="{2E224D74-C39D-DE40-A62F-485C03BF96E0}">
      <dgm:prSet/>
      <dgm:spPr/>
      <dgm:t>
        <a:bodyPr/>
        <a:lstStyle/>
        <a:p>
          <a:endParaRPr lang="en-US" sz="2400"/>
        </a:p>
      </dgm:t>
    </dgm:pt>
    <dgm:pt modelId="{D279894A-EC35-F543-B2FB-F131919C3EB7}" type="pres">
      <dgm:prSet presAssocID="{E09AC1FC-D481-104C-BC96-ADE1AB304CB4}" presName="Name0" presStyleCnt="0">
        <dgm:presLayoutVars>
          <dgm:dir/>
          <dgm:resizeHandles val="exact"/>
        </dgm:presLayoutVars>
      </dgm:prSet>
      <dgm:spPr/>
    </dgm:pt>
    <dgm:pt modelId="{272DF74B-8D84-5241-B980-60562AA8B073}" type="pres">
      <dgm:prSet presAssocID="{84475408-07C7-BB46-9ABC-B505C32F58D8}" presName="node" presStyleLbl="node1" presStyleIdx="0" presStyleCnt="3">
        <dgm:presLayoutVars>
          <dgm:bulletEnabled val="1"/>
        </dgm:presLayoutVars>
      </dgm:prSet>
      <dgm:spPr/>
      <dgm:t>
        <a:bodyPr/>
        <a:lstStyle/>
        <a:p>
          <a:endParaRPr lang="en-US"/>
        </a:p>
      </dgm:t>
    </dgm:pt>
    <dgm:pt modelId="{716F9334-A074-4046-B511-758389D0B5D3}" type="pres">
      <dgm:prSet presAssocID="{898707DC-43CE-CE46-83CD-CF455427AE2F}" presName="sibTrans" presStyleLbl="sibTrans2D1" presStyleIdx="0" presStyleCnt="2"/>
      <dgm:spPr/>
      <dgm:t>
        <a:bodyPr/>
        <a:lstStyle/>
        <a:p>
          <a:endParaRPr lang="en-US"/>
        </a:p>
      </dgm:t>
    </dgm:pt>
    <dgm:pt modelId="{A443A516-605C-554B-9692-670BA32EF60E}" type="pres">
      <dgm:prSet presAssocID="{898707DC-43CE-CE46-83CD-CF455427AE2F}" presName="connectorText" presStyleLbl="sibTrans2D1" presStyleIdx="0" presStyleCnt="2"/>
      <dgm:spPr/>
      <dgm:t>
        <a:bodyPr/>
        <a:lstStyle/>
        <a:p>
          <a:endParaRPr lang="en-US"/>
        </a:p>
      </dgm:t>
    </dgm:pt>
    <dgm:pt modelId="{1B9A2E89-5504-7446-AC48-2B360D6B1924}" type="pres">
      <dgm:prSet presAssocID="{C1800FC3-C1EA-D74F-8E18-5DD128A5FDC2}" presName="node" presStyleLbl="node1" presStyleIdx="1" presStyleCnt="3">
        <dgm:presLayoutVars>
          <dgm:bulletEnabled val="1"/>
        </dgm:presLayoutVars>
      </dgm:prSet>
      <dgm:spPr/>
      <dgm:t>
        <a:bodyPr/>
        <a:lstStyle/>
        <a:p>
          <a:endParaRPr lang="en-US"/>
        </a:p>
      </dgm:t>
    </dgm:pt>
    <dgm:pt modelId="{BC5457EE-8725-2449-BE14-D7E4DE44CC23}" type="pres">
      <dgm:prSet presAssocID="{84FFFCB2-9694-F641-A920-4056C5F4098F}" presName="sibTrans" presStyleLbl="sibTrans2D1" presStyleIdx="1" presStyleCnt="2"/>
      <dgm:spPr/>
      <dgm:t>
        <a:bodyPr/>
        <a:lstStyle/>
        <a:p>
          <a:endParaRPr lang="en-US"/>
        </a:p>
      </dgm:t>
    </dgm:pt>
    <dgm:pt modelId="{DE65FBCD-9750-B24A-ADCE-09821B94DDBB}" type="pres">
      <dgm:prSet presAssocID="{84FFFCB2-9694-F641-A920-4056C5F4098F}" presName="connectorText" presStyleLbl="sibTrans2D1" presStyleIdx="1" presStyleCnt="2"/>
      <dgm:spPr/>
      <dgm:t>
        <a:bodyPr/>
        <a:lstStyle/>
        <a:p>
          <a:endParaRPr lang="en-US"/>
        </a:p>
      </dgm:t>
    </dgm:pt>
    <dgm:pt modelId="{86086D41-03C2-2E4A-8823-AD86814A12C6}" type="pres">
      <dgm:prSet presAssocID="{CE48041A-A267-C045-8C76-E0C14536E121}" presName="node" presStyleLbl="node1" presStyleIdx="2" presStyleCnt="3" custLinFactNeighborY="-6600">
        <dgm:presLayoutVars>
          <dgm:bulletEnabled val="1"/>
        </dgm:presLayoutVars>
      </dgm:prSet>
      <dgm:spPr/>
      <dgm:t>
        <a:bodyPr/>
        <a:lstStyle/>
        <a:p>
          <a:endParaRPr lang="en-US"/>
        </a:p>
      </dgm:t>
    </dgm:pt>
  </dgm:ptLst>
  <dgm:cxnLst>
    <dgm:cxn modelId="{74C90D1C-B9C7-E244-8450-FEF1BC3B4D8D}" type="presOf" srcId="{84FFFCB2-9694-F641-A920-4056C5F4098F}" destId="{BC5457EE-8725-2449-BE14-D7E4DE44CC23}" srcOrd="0" destOrd="0" presId="urn:microsoft.com/office/officeart/2005/8/layout/process1"/>
    <dgm:cxn modelId="{E38BDAB6-B345-9A49-B6DE-AF818FA3C68D}" type="presOf" srcId="{E09AC1FC-D481-104C-BC96-ADE1AB304CB4}" destId="{D279894A-EC35-F543-B2FB-F131919C3EB7}" srcOrd="0" destOrd="0" presId="urn:microsoft.com/office/officeart/2005/8/layout/process1"/>
    <dgm:cxn modelId="{B54FB408-24BB-8546-A12D-CA461AEB5F23}" srcId="{E09AC1FC-D481-104C-BC96-ADE1AB304CB4}" destId="{C1800FC3-C1EA-D74F-8E18-5DD128A5FDC2}" srcOrd="1" destOrd="0" parTransId="{EF140CBB-8DD5-2C47-A3A3-3F447E19C91A}" sibTransId="{84FFFCB2-9694-F641-A920-4056C5F4098F}"/>
    <dgm:cxn modelId="{0D8BCC15-BB6A-444F-B775-E7B38FEFD3E1}" type="presOf" srcId="{84475408-07C7-BB46-9ABC-B505C32F58D8}" destId="{272DF74B-8D84-5241-B980-60562AA8B073}" srcOrd="0" destOrd="0" presId="urn:microsoft.com/office/officeart/2005/8/layout/process1"/>
    <dgm:cxn modelId="{F8BB8DBC-E08D-8A46-9A26-6841B6BC643C}" srcId="{E09AC1FC-D481-104C-BC96-ADE1AB304CB4}" destId="{84475408-07C7-BB46-9ABC-B505C32F58D8}" srcOrd="0" destOrd="0" parTransId="{DAA99F86-B2A2-4F40-A1A1-8E4E3F5F778D}" sibTransId="{898707DC-43CE-CE46-83CD-CF455427AE2F}"/>
    <dgm:cxn modelId="{0DB6E9A7-E7AD-4046-BCF1-6163F97F1A1E}" type="presOf" srcId="{84FFFCB2-9694-F641-A920-4056C5F4098F}" destId="{DE65FBCD-9750-B24A-ADCE-09821B94DDBB}" srcOrd="1" destOrd="0" presId="urn:microsoft.com/office/officeart/2005/8/layout/process1"/>
    <dgm:cxn modelId="{55BE7FCC-F5E5-ED48-B0FB-90E6A142061E}" type="presOf" srcId="{898707DC-43CE-CE46-83CD-CF455427AE2F}" destId="{716F9334-A074-4046-B511-758389D0B5D3}" srcOrd="0" destOrd="0" presId="urn:microsoft.com/office/officeart/2005/8/layout/process1"/>
    <dgm:cxn modelId="{6AE7B222-FD1F-2A46-A881-A53EEB45EBE1}" type="presOf" srcId="{C1800FC3-C1EA-D74F-8E18-5DD128A5FDC2}" destId="{1B9A2E89-5504-7446-AC48-2B360D6B1924}" srcOrd="0" destOrd="0" presId="urn:microsoft.com/office/officeart/2005/8/layout/process1"/>
    <dgm:cxn modelId="{2E224D74-C39D-DE40-A62F-485C03BF96E0}" srcId="{E09AC1FC-D481-104C-BC96-ADE1AB304CB4}" destId="{CE48041A-A267-C045-8C76-E0C14536E121}" srcOrd="2" destOrd="0" parTransId="{11B66B60-0E0F-B545-8EB4-D54ECFD199AA}" sibTransId="{E0BB47DC-4124-EA4D-9D52-9B1F541308DC}"/>
    <dgm:cxn modelId="{9EDEFDCE-CF5C-504E-A4BF-5A4847440F34}" type="presOf" srcId="{898707DC-43CE-CE46-83CD-CF455427AE2F}" destId="{A443A516-605C-554B-9692-670BA32EF60E}" srcOrd="1" destOrd="0" presId="urn:microsoft.com/office/officeart/2005/8/layout/process1"/>
    <dgm:cxn modelId="{002FFBA4-67AB-5F4C-9225-22D4DB64E8E8}" type="presOf" srcId="{CE48041A-A267-C045-8C76-E0C14536E121}" destId="{86086D41-03C2-2E4A-8823-AD86814A12C6}" srcOrd="0" destOrd="0" presId="urn:microsoft.com/office/officeart/2005/8/layout/process1"/>
    <dgm:cxn modelId="{F8D297D1-3A70-FA44-AA81-DE8327B2FC49}" type="presParOf" srcId="{D279894A-EC35-F543-B2FB-F131919C3EB7}" destId="{272DF74B-8D84-5241-B980-60562AA8B073}" srcOrd="0" destOrd="0" presId="urn:microsoft.com/office/officeart/2005/8/layout/process1"/>
    <dgm:cxn modelId="{46B9B32D-5E4C-D644-802A-7191A211DD78}" type="presParOf" srcId="{D279894A-EC35-F543-B2FB-F131919C3EB7}" destId="{716F9334-A074-4046-B511-758389D0B5D3}" srcOrd="1" destOrd="0" presId="urn:microsoft.com/office/officeart/2005/8/layout/process1"/>
    <dgm:cxn modelId="{B3EB50B5-A493-0C4A-9DAF-FC6E483D1268}" type="presParOf" srcId="{716F9334-A074-4046-B511-758389D0B5D3}" destId="{A443A516-605C-554B-9692-670BA32EF60E}" srcOrd="0" destOrd="0" presId="urn:microsoft.com/office/officeart/2005/8/layout/process1"/>
    <dgm:cxn modelId="{6DE8E1E2-7BB3-D54F-AE14-5609A5210273}" type="presParOf" srcId="{D279894A-EC35-F543-B2FB-F131919C3EB7}" destId="{1B9A2E89-5504-7446-AC48-2B360D6B1924}" srcOrd="2" destOrd="0" presId="urn:microsoft.com/office/officeart/2005/8/layout/process1"/>
    <dgm:cxn modelId="{8D4A106B-07E4-D54D-8FE9-D61A74E456DA}" type="presParOf" srcId="{D279894A-EC35-F543-B2FB-F131919C3EB7}" destId="{BC5457EE-8725-2449-BE14-D7E4DE44CC23}" srcOrd="3" destOrd="0" presId="urn:microsoft.com/office/officeart/2005/8/layout/process1"/>
    <dgm:cxn modelId="{85414554-9396-5F4E-ACD9-D590B4DADAF9}" type="presParOf" srcId="{BC5457EE-8725-2449-BE14-D7E4DE44CC23}" destId="{DE65FBCD-9750-B24A-ADCE-09821B94DDBB}" srcOrd="0" destOrd="0" presId="urn:microsoft.com/office/officeart/2005/8/layout/process1"/>
    <dgm:cxn modelId="{0D925C07-D1CD-EE49-97E0-F1F157890C9F}" type="presParOf" srcId="{D279894A-EC35-F543-B2FB-F131919C3EB7}" destId="{86086D41-03C2-2E4A-8823-AD86814A12C6}"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DF74B-8D84-5241-B980-60562AA8B073}">
      <dsp:nvSpPr>
        <dsp:cNvPr id="0" name=""/>
        <dsp:cNvSpPr/>
      </dsp:nvSpPr>
      <dsp:spPr>
        <a:xfrm>
          <a:off x="7713" y="118917"/>
          <a:ext cx="2305442" cy="138326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Content providers</a:t>
          </a:r>
          <a:endParaRPr lang="en-US" sz="2400" kern="1200" dirty="0"/>
        </a:p>
      </dsp:txBody>
      <dsp:txXfrm>
        <a:off x="48227" y="159431"/>
        <a:ext cx="2224414" cy="1302237"/>
      </dsp:txXfrm>
    </dsp:sp>
    <dsp:sp modelId="{716F9334-A074-4046-B511-758389D0B5D3}">
      <dsp:nvSpPr>
        <dsp:cNvPr id="0" name=""/>
        <dsp:cNvSpPr/>
      </dsp:nvSpPr>
      <dsp:spPr>
        <a:xfrm>
          <a:off x="2543700" y="524675"/>
          <a:ext cx="488753" cy="571749"/>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543700" y="639025"/>
        <a:ext cx="342127" cy="343049"/>
      </dsp:txXfrm>
    </dsp:sp>
    <dsp:sp modelId="{1B9A2E89-5504-7446-AC48-2B360D6B1924}">
      <dsp:nvSpPr>
        <dsp:cNvPr id="0" name=""/>
        <dsp:cNvSpPr/>
      </dsp:nvSpPr>
      <dsp:spPr>
        <a:xfrm>
          <a:off x="3235333" y="118917"/>
          <a:ext cx="2305442" cy="138326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Operators </a:t>
          </a:r>
          <a:endParaRPr lang="en-US" sz="2400" kern="1200" dirty="0"/>
        </a:p>
      </dsp:txBody>
      <dsp:txXfrm>
        <a:off x="3275847" y="159431"/>
        <a:ext cx="2224414" cy="1302237"/>
      </dsp:txXfrm>
    </dsp:sp>
    <dsp:sp modelId="{BC5457EE-8725-2449-BE14-D7E4DE44CC23}">
      <dsp:nvSpPr>
        <dsp:cNvPr id="0" name=""/>
        <dsp:cNvSpPr/>
      </dsp:nvSpPr>
      <dsp:spPr>
        <a:xfrm rot="21502787">
          <a:off x="5771223" y="478636"/>
          <a:ext cx="488949" cy="571749"/>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771252" y="595060"/>
        <a:ext cx="342264" cy="343049"/>
      </dsp:txXfrm>
    </dsp:sp>
    <dsp:sp modelId="{86086D41-03C2-2E4A-8823-AD86814A12C6}">
      <dsp:nvSpPr>
        <dsp:cNvPr id="0" name=""/>
        <dsp:cNvSpPr/>
      </dsp:nvSpPr>
      <dsp:spPr>
        <a:xfrm>
          <a:off x="6462953" y="27622"/>
          <a:ext cx="2305442" cy="138326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End-users</a:t>
          </a:r>
          <a:endParaRPr lang="en-US" sz="2400" kern="1200" dirty="0"/>
        </a:p>
      </dsp:txBody>
      <dsp:txXfrm>
        <a:off x="6503467" y="68136"/>
        <a:ext cx="2224414" cy="1302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17874D-4859-914B-8060-ECA0BD589D5D}" type="datetimeFigureOut">
              <a:rPr lang="en-US" smtClean="0"/>
              <a:t>9/2/14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AE1CA5-AD2D-2D4D-8009-ACA3AFA65D0D}" type="slidenum">
              <a:rPr lang="en-US" smtClean="0"/>
              <a:t>‹#›</a:t>
            </a:fld>
            <a:endParaRPr lang="en-US"/>
          </a:p>
        </p:txBody>
      </p:sp>
    </p:spTree>
    <p:extLst>
      <p:ext uri="{BB962C8B-B14F-4D97-AF65-F5344CB8AC3E}">
        <p14:creationId xmlns:p14="http://schemas.microsoft.com/office/powerpoint/2010/main" val="28091545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Internet ecosystem consists of network operators that control the pipes through which the traffic flows. </a:t>
            </a:r>
          </a:p>
          <a:p>
            <a:r>
              <a:rPr lang="en-US" sz="1200" kern="1200" dirty="0" smtClean="0">
                <a:solidFill>
                  <a:schemeClr val="tx1"/>
                </a:solidFill>
                <a:effectLst/>
                <a:latin typeface="+mn-lt"/>
                <a:ea typeface="+mn-ea"/>
                <a:cs typeface="+mn-cs"/>
              </a:rPr>
              <a:t>Then, there are content delivery systems that control how traffic flows at the application layer.</a:t>
            </a:r>
          </a:p>
          <a:p>
            <a:r>
              <a:rPr lang="en-US" sz="1200" kern="1200" dirty="0" smtClean="0">
                <a:solidFill>
                  <a:schemeClr val="tx1"/>
                </a:solidFill>
                <a:effectLst/>
                <a:latin typeface="+mn-lt"/>
                <a:ea typeface="+mn-ea"/>
                <a:cs typeface="+mn-cs"/>
              </a:rPr>
              <a:t>Traditionally, content delivery and networks have been controlled by separate entities. Hence, decisions at network layer and at application layer are made independently.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Recently, people have begun to look at ways to achieve a closer integration of networks with content delivery systems. I will talk about three examples of these efforts.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are network architectures such as CCN, DONA, and MobilityFirst that support content as first-class network entities.  In today’s Internet, the basic-communication happens between IP-address to IP-address, that is a host-to-host communication primitive. But, these architectures provide primitives for requesting and receiving content from the network that is built upon pervasive deployment of in-network caches.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Moving from academia to Industry, telecom operators have shown a lot of interest in integrating CDN functionality as part of their infrastructure. These CDNs are called Telco CDNs or carrier CDNs. A common use of these CDNs is to provide value-added services, such as a on-demand video service to their customers. These Telco operators control both the network and content delivery on their infrastructure.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third category of work is on designing cooperative mechanisms between these two distinct entities that are network operators and content delivery systems. </a:t>
            </a:r>
          </a:p>
          <a:p>
            <a:r>
              <a:rPr lang="en-US" sz="1200" kern="1200" dirty="0" smtClean="0">
                <a:solidFill>
                  <a:schemeClr val="tx1"/>
                </a:solidFill>
                <a:effectLst/>
                <a:latin typeface="+mn-lt"/>
                <a:ea typeface="+mn-ea"/>
                <a:cs typeface="+mn-cs"/>
              </a:rPr>
              <a:t>Examples of these efforts are P4P, </a:t>
            </a:r>
            <a:r>
              <a:rPr lang="en-US" sz="1200" kern="1200" dirty="0" err="1" smtClean="0">
                <a:solidFill>
                  <a:schemeClr val="tx1"/>
                </a:solidFill>
                <a:effectLst/>
                <a:latin typeface="+mn-lt"/>
                <a:ea typeface="+mn-ea"/>
                <a:cs typeface="+mn-cs"/>
              </a:rPr>
              <a:t>CaTE</a:t>
            </a:r>
            <a:r>
              <a:rPr lang="en-US" sz="1200" kern="1200" dirty="0" smtClean="0">
                <a:solidFill>
                  <a:schemeClr val="tx1"/>
                </a:solidFill>
                <a:effectLst/>
                <a:latin typeface="+mn-lt"/>
                <a:ea typeface="+mn-ea"/>
                <a:cs typeface="+mn-cs"/>
              </a:rPr>
              <a:t> etc. </a:t>
            </a:r>
          </a:p>
          <a:p>
            <a:r>
              <a:rPr lang="en-US" sz="1200" kern="1200" dirty="0" smtClean="0">
                <a:solidFill>
                  <a:schemeClr val="tx1"/>
                </a:solidFill>
                <a:effectLst/>
                <a:latin typeface="+mn-lt"/>
                <a:ea typeface="+mn-ea"/>
                <a:cs typeface="+mn-cs"/>
              </a:rPr>
              <a:t>What efforts have shown is both networks and content delivery systems can benefit from cooperative mechanisms.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These examples show that there is an interest in several groups regarding how we can achieve convergence of network and content delivery. </a:t>
            </a:r>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2</a:t>
            </a:fld>
            <a:endParaRPr lang="en-US"/>
          </a:p>
        </p:txBody>
      </p:sp>
    </p:spTree>
    <p:extLst>
      <p:ext uri="{BB962C8B-B14F-4D97-AF65-F5344CB8AC3E}">
        <p14:creationId xmlns:p14="http://schemas.microsoft.com/office/powerpoint/2010/main" val="2282905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an ISP wants</a:t>
            </a:r>
            <a:r>
              <a:rPr lang="en-US" baseline="0" dirty="0" smtClean="0"/>
              <a:t> to change the link weight of top 1-2 link to 1 so that top 1-2 link and bottom 1-2 link have same shortest path distance. In this way, ISP hopes that traffic on bottom 1-2 link will be split equally between top 1-2 link and bottom 1-2 link.</a:t>
            </a:r>
          </a:p>
          <a:p>
            <a:r>
              <a:rPr lang="en-US" baseline="0" dirty="0" smtClean="0"/>
              <a:t>Thus we expect the network to have MLU of 0.5. Now, application adaptation changes our expectation.</a:t>
            </a:r>
          </a:p>
          <a:p>
            <a:endParaRPr lang="en-US" baseline="0" dirty="0" smtClean="0"/>
          </a:p>
          <a:p>
            <a:pPr marL="224851" indent="-224851">
              <a:buAutoNum type="arabicPeriod"/>
            </a:pPr>
            <a:r>
              <a:rPr lang="en-US" baseline="0" dirty="0" smtClean="0"/>
              <a:t>The number of flows from node 2 to node 1 will be split equally between the top 1-2 link and bottom 1-2 link.</a:t>
            </a:r>
          </a:p>
          <a:p>
            <a:pPr marL="224851" indent="-224851">
              <a:buAutoNum type="arabicPeriod"/>
            </a:pPr>
            <a:r>
              <a:rPr lang="en-US" baseline="0" dirty="0" smtClean="0"/>
              <a:t> Blue files are downloaded using parallel </a:t>
            </a:r>
            <a:r>
              <a:rPr lang="en-US" baseline="0" smtClean="0"/>
              <a:t>TCP </a:t>
            </a:r>
            <a:r>
              <a:rPr lang="en-US" baseline="0" smtClean="0"/>
              <a:t>connections </a:t>
            </a:r>
            <a:r>
              <a:rPr lang="en-US" baseline="0" dirty="0" smtClean="0"/>
              <a:t>from both 2 and 3.  Therefore, Half of the blue files will be downloaded  through the top 1-2 link and 1-3 link other half will be downloaded using bottom 1-2 link and 1-3 link using parallel </a:t>
            </a:r>
            <a:r>
              <a:rPr lang="en-US" baseline="0" smtClean="0"/>
              <a:t>TCP </a:t>
            </a:r>
            <a:r>
              <a:rPr lang="en-US" baseline="0" smtClean="0"/>
              <a:t>connections </a:t>
            </a:r>
            <a:r>
              <a:rPr lang="en-US" baseline="0" dirty="0" smtClean="0"/>
              <a:t>from two nodes. The files which will be downloaded through the top 1-2 link and the 1-3 link will be downloaded almost completely through the top 1-2 link since top 1-2 link has a very small delay compared to the 1-3 link. Thus 25 Mbps of traffic shifts from 1-3 link  to the top 1-2 link. This results in a MLU of </a:t>
            </a:r>
            <a:r>
              <a:rPr lang="en-US" baseline="0" smtClean="0"/>
              <a:t>0.75 </a:t>
            </a:r>
            <a:r>
              <a:rPr lang="en-US" baseline="0" smtClean="0"/>
              <a:t>instead </a:t>
            </a:r>
            <a:r>
              <a:rPr lang="en-US" baseline="0" dirty="0" smtClean="0"/>
              <a:t>of 0.5 as expected after changing OSPF weights.</a:t>
            </a:r>
          </a:p>
          <a:p>
            <a:endParaRPr lang="en-US" baseline="0" dirty="0" smtClean="0"/>
          </a:p>
          <a:p>
            <a:r>
              <a:rPr lang="en-US" baseline="0" dirty="0" smtClean="0"/>
              <a:t>This example shows how traffic matrix and expected MLU can change as a result of location diversity even with the same demand.</a:t>
            </a:r>
          </a:p>
          <a:p>
            <a:endParaRPr lang="en-US"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Next impact of location diversity is that it increases the capacity of the network. </a:t>
            </a:r>
          </a:p>
          <a:p>
            <a:endParaRPr lang="en-US" baseline="0" dirty="0" smtClean="0"/>
          </a:p>
          <a:p>
            <a:r>
              <a:rPr lang="en-US" baseline="0" dirty="0" smtClean="0"/>
              <a:t>This simple example illustrates this point. Both 1-2 link and 1-3 link are 100 Mbps. Users at 1 are downloading file from servers at 2 and 3. </a:t>
            </a:r>
          </a:p>
          <a:p>
            <a:endParaRPr lang="en-US" baseline="0" dirty="0" smtClean="0"/>
          </a:p>
          <a:p>
            <a:r>
              <a:rPr lang="en-US" baseline="0" dirty="0" smtClean="0"/>
              <a:t>If the blue file is present at node 3, then the maximum demand which can be served is 100 Mbps due to the capacity of 1-3 link. </a:t>
            </a:r>
          </a:p>
          <a:p>
            <a:endParaRPr lang="en-US" baseline="0" dirty="0" smtClean="0"/>
          </a:p>
          <a:p>
            <a:r>
              <a:rPr lang="en-US" baseline="0" dirty="0" smtClean="0"/>
              <a:t>Now we place the blue file at node 2 as well. Now, we can serve 200 Mbps demand for the blue file by using both 1-2 link and 1-3 link to capacity.</a:t>
            </a:r>
          </a:p>
          <a:p>
            <a:endParaRPr lang="en-US" baseline="0" dirty="0" smtClean="0"/>
          </a:p>
          <a:p>
            <a:r>
              <a:rPr lang="en-US" baseline="0" dirty="0" smtClean="0"/>
              <a:t>With </a:t>
            </a:r>
            <a:r>
              <a:rPr lang="en-US" baseline="0" smtClean="0"/>
              <a:t>2 </a:t>
            </a:r>
            <a:r>
              <a:rPr lang="en-US" baseline="0" smtClean="0"/>
              <a:t>locations </a:t>
            </a:r>
            <a:r>
              <a:rPr lang="en-US" baseline="0" dirty="0" smtClean="0"/>
              <a:t>we get a 2 times capacity increase.</a:t>
            </a:r>
          </a:p>
          <a:p>
            <a:endParaRPr lang="en-US" baseline="0" dirty="0" smtClean="0"/>
          </a:p>
          <a:p>
            <a:r>
              <a:rPr lang="en-US" baseline="0" dirty="0" smtClean="0"/>
              <a:t>Given this example of increase in capacity, let us define a metric to quantify this increase in capacity.</a:t>
            </a:r>
          </a:p>
        </p:txBody>
      </p:sp>
      <p:sp>
        <p:nvSpPr>
          <p:cNvPr id="4" name="Slide Number Placeholder 3"/>
          <p:cNvSpPr>
            <a:spLocks noGrp="1"/>
          </p:cNvSpPr>
          <p:nvPr>
            <p:ph type="sldNum" sz="quarter" idx="10"/>
          </p:nvPr>
        </p:nvSpPr>
        <p:spPr/>
        <p:txBody>
          <a:bodyPr/>
          <a:lstStyle/>
          <a:p>
            <a:fld id="{47F48CD9-D5A1-4EC4-876C-0EAC28D69C7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899404" rtl="0" eaLnBrk="1" fontAlgn="auto" latinLnBrk="0" hangingPunct="1">
              <a:lnSpc>
                <a:spcPct val="100000"/>
              </a:lnSpc>
              <a:spcBef>
                <a:spcPts val="0"/>
              </a:spcBef>
              <a:spcAft>
                <a:spcPts val="0"/>
              </a:spcAft>
              <a:buClrTx/>
              <a:buSzTx/>
              <a:buFontTx/>
              <a:buNone/>
              <a:tabLst/>
              <a:defRPr/>
            </a:pPr>
            <a:r>
              <a:rPr lang="en-US" baseline="0" dirty="0" smtClean="0"/>
              <a:t>The metric of comparison we will use to compare TE schemes is what we call “capacity”. </a:t>
            </a:r>
            <a:r>
              <a:rPr lang="en-US" baseline="0" dirty="0" smtClean="0"/>
              <a:t>Defined as the (max)/current.</a:t>
            </a:r>
          </a:p>
          <a:p>
            <a:pPr marL="0" lvl="1" defTabSz="899404">
              <a:defRPr/>
            </a:pPr>
            <a:endParaRPr lang="en-US" baseline="0" dirty="0" smtClean="0"/>
          </a:p>
          <a:p>
            <a:pPr marL="0" lvl="1" defTabSz="899404">
              <a:defRPr/>
            </a:pPr>
            <a:r>
              <a:rPr lang="en-US" baseline="0" dirty="0" smtClean="0"/>
              <a:t>In </a:t>
            </a:r>
            <a:r>
              <a:rPr lang="en-US" baseline="0" dirty="0" smtClean="0"/>
              <a:t>this slide, I will show why the existing metric MLU cannot measure capacity in the network.</a:t>
            </a:r>
          </a:p>
          <a:p>
            <a:pPr marL="0" lvl="1" defTabSz="899404">
              <a:defRPr/>
            </a:pPr>
            <a:endParaRPr lang="en-US" baseline="0" dirty="0" smtClean="0"/>
          </a:p>
          <a:p>
            <a:pPr marL="0" lvl="1" defTabSz="899404">
              <a:defRPr/>
            </a:pPr>
            <a:r>
              <a:rPr lang="en-US" baseline="0" dirty="0" smtClean="0"/>
              <a:t>I will show two examples: first, when the network does not have location diversity and the second when the network has location diversity.</a:t>
            </a:r>
          </a:p>
          <a:p>
            <a:pPr marL="0" lvl="1" defTabSz="899404">
              <a:defRPr/>
            </a:pPr>
            <a:r>
              <a:rPr lang="en-US" baseline="0" dirty="0" smtClean="0"/>
              <a:t>Lets </a:t>
            </a:r>
            <a:r>
              <a:rPr lang="en-US" baseline="0" dirty="0" smtClean="0"/>
              <a:t>see how cap= 1/MLU without location diversity.</a:t>
            </a:r>
          </a:p>
          <a:p>
            <a:pPr marL="0" lvl="1" defTabSz="899404">
              <a:defRPr/>
            </a:pPr>
            <a:endParaRPr lang="en-US" baseline="0" dirty="0" smtClean="0"/>
          </a:p>
          <a:p>
            <a:pPr marL="224851" lvl="1" indent="-224851" defTabSz="899404">
              <a:buFontTx/>
              <a:buAutoNum type="arabicPeriod"/>
              <a:defRPr/>
            </a:pPr>
            <a:r>
              <a:rPr lang="en-US" baseline="0" dirty="0" smtClean="0"/>
              <a:t>Network: In this network we have node 1 , 2 and 3. Users at node 1 are downloading content from servers at node 2 and node 3.</a:t>
            </a:r>
          </a:p>
          <a:p>
            <a:pPr marL="224851" lvl="1" indent="-224851" defTabSz="899404">
              <a:buFontTx/>
              <a:buAutoNum type="arabicPeriod"/>
              <a:defRPr/>
            </a:pPr>
            <a:endParaRPr lang="en-US" baseline="0" dirty="0" smtClean="0"/>
          </a:p>
          <a:p>
            <a:pPr marL="224851" lvl="1" indent="-224851" defTabSz="899404">
              <a:buFontTx/>
              <a:buAutoNum type="arabicPeriod"/>
              <a:defRPr/>
            </a:pPr>
            <a:r>
              <a:rPr lang="en-US" baseline="0" dirty="0" smtClean="0"/>
              <a:t>Traffic demand original: Initially the demand for the red file is 25 Mbps which is served from node 2 using 1-2link.The MLU of the network in this case is 0.25.</a:t>
            </a:r>
          </a:p>
          <a:p>
            <a:pPr marL="224851" lvl="1" indent="-224851" defTabSz="899404">
              <a:buFontTx/>
              <a:buAutoNum type="arabicPeriod"/>
              <a:defRPr/>
            </a:pPr>
            <a:endParaRPr lang="en-US" baseline="0" dirty="0" smtClean="0"/>
          </a:p>
          <a:p>
            <a:pPr marL="224851" lvl="1" indent="-224851" defTabSz="899404">
              <a:buFontTx/>
              <a:buAutoNum type="arabicPeriod"/>
              <a:defRPr/>
            </a:pPr>
            <a:r>
              <a:rPr lang="en-US" baseline="0" dirty="0" smtClean="0"/>
              <a:t>Traffic demand final: Clearly, the maximum supportable demand in this case is 100 Mbps. </a:t>
            </a:r>
          </a:p>
          <a:p>
            <a:pPr marL="224851" lvl="1" indent="-224851" defTabSz="899404">
              <a:buFontTx/>
              <a:buAutoNum type="arabicPeriod"/>
              <a:defRPr/>
            </a:pPr>
            <a:endParaRPr lang="en-US" baseline="0" dirty="0" smtClean="0"/>
          </a:p>
          <a:p>
            <a:pPr marL="224851" lvl="1" indent="-224851" defTabSz="899404">
              <a:buFontTx/>
              <a:buAutoNum type="arabicPeriod"/>
              <a:defRPr/>
            </a:pPr>
            <a:r>
              <a:rPr lang="en-US" baseline="0" dirty="0" smtClean="0"/>
              <a:t>Capacity: Therefore the capacity of the network in this case is 100/25 = 4.</a:t>
            </a:r>
          </a:p>
          <a:p>
            <a:pPr marL="224851" lvl="1" indent="-224851" defTabSz="899404">
              <a:buFontTx/>
              <a:buAutoNum type="arabicPeriod"/>
              <a:defRPr/>
            </a:pPr>
            <a:endParaRPr lang="en-US" baseline="0" dirty="0" smtClean="0"/>
          </a:p>
          <a:p>
            <a:pPr marL="224851" lvl="1" indent="-224851" defTabSz="899404">
              <a:buFontTx/>
              <a:buAutoNum type="arabicPeriod"/>
              <a:defRPr/>
            </a:pPr>
            <a:endParaRPr lang="en-US" baseline="0" dirty="0" smtClean="0"/>
          </a:p>
          <a:p>
            <a:pPr marL="224851" lvl="1" indent="-224851" defTabSz="899404">
              <a:buFontTx/>
              <a:buAutoNum type="arabicPeriod"/>
              <a:defRPr/>
            </a:pPr>
            <a:endParaRPr lang="en-US" baseline="0" dirty="0" smtClean="0"/>
          </a:p>
          <a:p>
            <a:pPr marL="224851" lvl="1" indent="-224851" defTabSz="899404">
              <a:buFontTx/>
              <a:buAutoNum type="arabicPeriod"/>
              <a:defRPr/>
            </a:pPr>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see what </a:t>
            </a:r>
            <a:r>
              <a:rPr lang="en-US" dirty="0" smtClean="0"/>
              <a:t>happens </a:t>
            </a:r>
            <a:r>
              <a:rPr lang="en-US" dirty="0" smtClean="0"/>
              <a:t>when the network has location</a:t>
            </a:r>
            <a:r>
              <a:rPr lang="en-US" baseline="0" dirty="0" smtClean="0"/>
              <a:t> diversity.</a:t>
            </a:r>
          </a:p>
          <a:p>
            <a:pPr marL="0" lvl="1" defTabSz="899404">
              <a:defRPr/>
            </a:pPr>
            <a:endParaRPr lang="en-US" baseline="0" dirty="0" smtClean="0"/>
          </a:p>
          <a:p>
            <a:pPr marL="224851" lvl="1" indent="-224851" defTabSz="899404">
              <a:buFontTx/>
              <a:buAutoNum type="arabicPeriod"/>
              <a:defRPr/>
            </a:pPr>
            <a:r>
              <a:rPr lang="en-US" baseline="0" dirty="0" smtClean="0"/>
              <a:t>Network:</a:t>
            </a:r>
          </a:p>
          <a:p>
            <a:pPr marL="224851" lvl="1" indent="-224851" defTabSz="899404">
              <a:buFontTx/>
              <a:buAutoNum type="arabicPeriod"/>
              <a:defRPr/>
            </a:pPr>
            <a:endParaRPr lang="en-US" baseline="0" dirty="0" smtClean="0"/>
          </a:p>
          <a:p>
            <a:pPr marL="224851" lvl="1" indent="-224851" defTabSz="899404">
              <a:buFontTx/>
              <a:buAutoNum type="arabicPeriod"/>
              <a:defRPr/>
            </a:pPr>
            <a:r>
              <a:rPr lang="en-US" baseline="0" dirty="0" smtClean="0"/>
              <a:t>Traffic demand original: In this case the red file is available at both node 2 and 3. The original demand is 30 Mbps of which 25 Mbps is served from node 2 and 5 Mbps from node 3. The MLU of the network in this case is 0.25.</a:t>
            </a:r>
          </a:p>
          <a:p>
            <a:pPr marL="224851" lvl="1" indent="-224851" defTabSz="899404">
              <a:buFontTx/>
              <a:buAutoNum type="arabicPeriod"/>
              <a:defRPr/>
            </a:pPr>
            <a:endParaRPr lang="en-US" baseline="0" dirty="0" smtClean="0"/>
          </a:p>
          <a:p>
            <a:pPr marL="224851" lvl="1" indent="-224851" defTabSz="899404">
              <a:buFontTx/>
              <a:buAutoNum type="arabicPeriod"/>
              <a:defRPr/>
            </a:pPr>
            <a:r>
              <a:rPr lang="en-US" baseline="0" dirty="0" smtClean="0"/>
              <a:t>Traffic demand final: In this case, network can support 180 Mbps by serving 90Mbps on both links. This is a 6-fold increase in demand. In fact the network still has spare capacity available. </a:t>
            </a:r>
          </a:p>
          <a:p>
            <a:pPr marL="224851" lvl="1" indent="-224851" defTabSz="899404">
              <a:buFontTx/>
              <a:buAutoNum type="arabicPeriod"/>
              <a:defRPr/>
            </a:pPr>
            <a:endParaRPr lang="en-US" baseline="0" dirty="0" smtClean="0"/>
          </a:p>
          <a:p>
            <a:pPr marL="224851" lvl="1" indent="-224851" defTabSz="899404">
              <a:buFontTx/>
              <a:buAutoNum type="arabicPeriod"/>
              <a:defRPr/>
            </a:pPr>
            <a:r>
              <a:rPr lang="en-US" baseline="0" dirty="0" smtClean="0"/>
              <a:t>Capacity: The capacity of the network is more than 180/30 = 6. which is more than 1/MLU value.</a:t>
            </a:r>
          </a:p>
          <a:p>
            <a:pPr marL="224851" lvl="1" indent="-224851" defTabSz="899404">
              <a:defRPr/>
            </a:pPr>
            <a:endParaRPr lang="en-US" baseline="0" dirty="0" smtClean="0"/>
          </a:p>
          <a:p>
            <a:pPr marL="224851" lvl="1" indent="-224851" defTabSz="899404">
              <a:defRPr/>
            </a:pPr>
            <a:endParaRPr lang="en-US" baseline="0" dirty="0" smtClean="0"/>
          </a:p>
          <a:p>
            <a:pPr marL="224851" lvl="1" indent="-224851" defTabSz="899404">
              <a:defRPr/>
            </a:pPr>
            <a:r>
              <a:rPr lang="en-US" baseline="0" dirty="0" smtClean="0"/>
              <a:t>This example shows that we need a new metric to quantify capacity under location diversity.</a:t>
            </a:r>
          </a:p>
        </p:txBody>
      </p:sp>
      <p:sp>
        <p:nvSpPr>
          <p:cNvPr id="4" name="Slide Number Placeholder 3"/>
          <p:cNvSpPr>
            <a:spLocks noGrp="1"/>
          </p:cNvSpPr>
          <p:nvPr>
            <p:ph type="sldNum" sz="quarter" idx="10"/>
          </p:nvPr>
        </p:nvSpPr>
        <p:spPr/>
        <p:txBody>
          <a:bodyPr/>
          <a:lstStyle/>
          <a:p>
            <a:fld id="{47F48CD9-D5A1-4EC4-876C-0EAC28D69C7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define a new capacity metric called surge protection factor or SPF. </a:t>
            </a:r>
          </a:p>
          <a:p>
            <a:endParaRPr lang="en-US" baseline="0" dirty="0" smtClean="0"/>
          </a:p>
          <a:p>
            <a:r>
              <a:rPr lang="en-US" baseline="0" dirty="0" smtClean="0"/>
              <a:t>SPF is defined as the maximum supportable surge in traffic demands. Assuming that  the demand for each content is scaled linearly.</a:t>
            </a:r>
          </a:p>
          <a:p>
            <a:endParaRPr lang="en-US" baseline="0" dirty="0" smtClean="0"/>
          </a:p>
          <a:p>
            <a:r>
              <a:rPr lang="en-US" baseline="0" dirty="0" smtClean="0"/>
              <a:t>Going back to our example, our maximum supportable demand is 200, </a:t>
            </a:r>
            <a:r>
              <a:rPr lang="en-US" baseline="0" smtClean="0"/>
              <a:t>which </a:t>
            </a:r>
            <a:r>
              <a:rPr lang="en-US" baseline="0" smtClean="0"/>
              <a:t>happens </a:t>
            </a:r>
            <a:r>
              <a:rPr lang="en-US" baseline="0" dirty="0" smtClean="0"/>
              <a:t>when both links carry 100 Mbps traffic. </a:t>
            </a:r>
          </a:p>
          <a:p>
            <a:endParaRPr lang="en-US" baseline="0" dirty="0" smtClean="0"/>
          </a:p>
          <a:p>
            <a:r>
              <a:rPr lang="en-US" baseline="0" dirty="0" smtClean="0"/>
              <a:t>Therefore our SPF = 200 /30 = 6.66</a:t>
            </a:r>
          </a:p>
          <a:p>
            <a:endParaRPr lang="en-US" baseline="0" dirty="0" smtClean="0"/>
          </a:p>
          <a:p>
            <a:pPr defTabSz="899404">
              <a:defRPr/>
            </a:pPr>
            <a:r>
              <a:rPr lang="en-US" baseline="0" dirty="0" smtClean="0"/>
              <a:t>SPF metric captures the essence of ISPs notion of capacity and its merit is that it can also work with location diversity.</a:t>
            </a:r>
          </a:p>
          <a:p>
            <a:endParaRPr lang="en-US" dirty="0"/>
          </a:p>
        </p:txBody>
      </p:sp>
      <p:sp>
        <p:nvSpPr>
          <p:cNvPr id="4" name="Slide Number Placeholder 3"/>
          <p:cNvSpPr>
            <a:spLocks noGrp="1"/>
          </p:cNvSpPr>
          <p:nvPr>
            <p:ph type="sldNum" sz="quarter" idx="10"/>
          </p:nvPr>
        </p:nvSpPr>
        <p:spPr/>
        <p:txBody>
          <a:bodyPr/>
          <a:lstStyle/>
          <a:p>
            <a:fld id="{47F48CD9-D5A1-4EC4-876C-0EAC28D69C7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Three broad classes of traffic engineering schemes</a:t>
            </a:r>
            <a:r>
              <a:rPr lang="en-US" baseline="0" dirty="0" smtClean="0"/>
              <a:t> are </a:t>
            </a:r>
          </a:p>
          <a:p>
            <a:pPr marL="224851" indent="-224851">
              <a:buAutoNum type="arabicPeriod"/>
            </a:pPr>
            <a:r>
              <a:rPr lang="en-US" baseline="0" dirty="0" smtClean="0"/>
              <a:t>online TE which reacts near </a:t>
            </a:r>
            <a:r>
              <a:rPr lang="en-US" baseline="0" dirty="0" smtClean="0"/>
              <a:t>instantaneously </a:t>
            </a:r>
            <a:r>
              <a:rPr lang="en-US" baseline="0" dirty="0" smtClean="0"/>
              <a:t>in </a:t>
            </a:r>
            <a:r>
              <a:rPr lang="en-US" baseline="0" dirty="0" smtClean="0"/>
              <a:t>response </a:t>
            </a:r>
            <a:r>
              <a:rPr lang="en-US" baseline="0" dirty="0" smtClean="0"/>
              <a:t>to network traffic changes, </a:t>
            </a:r>
          </a:p>
          <a:p>
            <a:pPr marL="224851" indent="-224851">
              <a:buAutoNum type="arabicPeriod"/>
            </a:pPr>
            <a:r>
              <a:rPr lang="en-US" baseline="0" dirty="0" smtClean="0"/>
              <a:t>offline TE which is done on previously measured traffic matrices and is done in the timescales of hours and </a:t>
            </a:r>
          </a:p>
          <a:p>
            <a:pPr marL="224851" indent="-224851">
              <a:buAutoNum type="arabicPeriod"/>
            </a:pPr>
            <a:r>
              <a:rPr lang="en-US" baseline="0" dirty="0" smtClean="0"/>
              <a:t>oblivious TE which ideally does not reach to a change in demand at all.</a:t>
            </a:r>
          </a:p>
          <a:p>
            <a:endParaRPr lang="en-US" baseline="0" dirty="0" smtClean="0"/>
          </a:p>
          <a:p>
            <a:r>
              <a:rPr lang="en-US" baseline="0" dirty="0" smtClean="0"/>
              <a:t>The five schemes we compare include TE schemes from each of these classes.</a:t>
            </a:r>
          </a:p>
          <a:p>
            <a:endParaRPr lang="en-US" baseline="0" dirty="0" smtClean="0"/>
          </a:p>
          <a:p>
            <a:r>
              <a:rPr lang="en-US" baseline="0" dirty="0" smtClean="0"/>
              <a:t>First  is Optimal TE, </a:t>
            </a:r>
          </a:p>
          <a:p>
            <a:pPr marL="224851" indent="-224851">
              <a:buAutoNum type="arabicPeriod"/>
            </a:pPr>
            <a:r>
              <a:rPr lang="en-US" baseline="0" dirty="0" smtClean="0"/>
              <a:t>which is the optimal  MLU routing for the current traffic matrix. </a:t>
            </a:r>
          </a:p>
          <a:p>
            <a:pPr marL="224851" indent="-224851">
              <a:buAutoNum type="arabicPeriod"/>
            </a:pPr>
            <a:r>
              <a:rPr lang="en-US" baseline="0" dirty="0" smtClean="0"/>
              <a:t>We use it as a proxy for online TE. Since online TE quickly reacts to </a:t>
            </a:r>
            <a:r>
              <a:rPr lang="en-US" baseline="0" dirty="0" smtClean="0"/>
              <a:t>fluctuations </a:t>
            </a:r>
            <a:r>
              <a:rPr lang="en-US" baseline="0" dirty="0" smtClean="0"/>
              <a:t>in traffic demands, it can achieve close to optimal TE.</a:t>
            </a:r>
          </a:p>
          <a:p>
            <a:endParaRPr lang="en-US" baseline="0" dirty="0" smtClean="0"/>
          </a:p>
          <a:p>
            <a:r>
              <a:rPr lang="en-US" dirty="0" smtClean="0"/>
              <a:t>The next</a:t>
            </a:r>
            <a:r>
              <a:rPr lang="en-US" baseline="0" dirty="0" smtClean="0"/>
              <a:t> </a:t>
            </a:r>
            <a:r>
              <a:rPr lang="en-US" dirty="0" smtClean="0"/>
              <a:t>scheme is offline TE</a:t>
            </a:r>
            <a:r>
              <a:rPr lang="en-US" baseline="0" dirty="0" smtClean="0"/>
              <a:t> implemented using MPLS. </a:t>
            </a:r>
          </a:p>
          <a:p>
            <a:pPr marL="224851" indent="-224851">
              <a:buAutoNum type="arabicPeriod"/>
            </a:pPr>
            <a:r>
              <a:rPr lang="en-US" baseline="0" dirty="0" smtClean="0"/>
              <a:t>MPLS is </a:t>
            </a:r>
            <a:r>
              <a:rPr lang="en-US" dirty="0"/>
              <a:t>a widely deployed circuit-switching mechanism to set up arbitrary paths in the network. </a:t>
            </a:r>
          </a:p>
          <a:p>
            <a:pPr marL="224851" indent="-224851">
              <a:buAutoNum type="arabicPeriod"/>
            </a:pPr>
            <a:r>
              <a:rPr lang="en-US" dirty="0"/>
              <a:t>Therefore, MPLS can </a:t>
            </a:r>
            <a:r>
              <a:rPr lang="en-US" dirty="0" smtClean="0"/>
              <a:t>be used to</a:t>
            </a:r>
            <a:r>
              <a:rPr lang="en-US" baseline="0" dirty="0" smtClean="0"/>
              <a:t> </a:t>
            </a:r>
            <a:r>
              <a:rPr lang="en-US" dirty="0" smtClean="0"/>
              <a:t>implement any routing in the network.</a:t>
            </a:r>
            <a:endParaRPr lang="en-US" dirty="0"/>
          </a:p>
          <a:p>
            <a:endParaRPr lang="en-US" baseline="0" dirty="0" smtClean="0"/>
          </a:p>
          <a:p>
            <a:r>
              <a:rPr lang="en-US" baseline="0" dirty="0" smtClean="0"/>
              <a:t>The third scheme is offline TE using OSPF link weight optimization. </a:t>
            </a:r>
          </a:p>
          <a:p>
            <a:pPr marL="224851" indent="-224851">
              <a:buAutoNum type="arabicPeriod"/>
            </a:pPr>
            <a:r>
              <a:rPr lang="en-US" baseline="0" dirty="0" smtClean="0"/>
              <a:t>This scheme does shortest path routing based on  OSPF link weights optimized for TE.</a:t>
            </a:r>
          </a:p>
          <a:p>
            <a:pPr marL="224851" indent="-224851">
              <a:buAutoNum type="arabicPeriod"/>
            </a:pPr>
            <a:r>
              <a:rPr lang="en-US" baseline="0" dirty="0" smtClean="0"/>
              <a:t>This is the most widely used TE schemes used by ISPs since OSPF protocol is widely deployed in routers today.</a:t>
            </a:r>
          </a:p>
          <a:p>
            <a:pPr marL="224851" indent="-224851"/>
            <a:endParaRPr lang="en-US" baseline="0" dirty="0" smtClean="0"/>
          </a:p>
          <a:p>
            <a:pPr marL="224851" indent="-224851">
              <a:buAutoNum type="arabicPeriod"/>
            </a:pPr>
            <a:r>
              <a:rPr lang="en-US" baseline="0" dirty="0" smtClean="0"/>
              <a:t>COPE is an example of traffic engineering schemes which optimizes over multiple TMs.</a:t>
            </a:r>
          </a:p>
          <a:p>
            <a:pPr marL="224851" indent="-224851">
              <a:buAutoNum type="arabicPeriod"/>
            </a:pPr>
            <a:endParaRPr lang="en-US" baseline="0" dirty="0" smtClean="0"/>
          </a:p>
          <a:p>
            <a:pPr marL="224851" indent="-224851">
              <a:buAutoNum type="arabicPeriod"/>
            </a:pPr>
            <a:endParaRPr lang="en-US" baseline="0" dirty="0" smtClean="0"/>
          </a:p>
          <a:p>
            <a:pPr marL="224851" indent="-224851">
              <a:buAutoNum type="arabicPeriod"/>
            </a:pPr>
            <a:r>
              <a:rPr lang="en-US" baseline="0" dirty="0" smtClean="0"/>
              <a:t>The last scheme is static shortest path routing using OSPF in which link weights are set equal to the inverse of capacity of the link. This is the default weight setting in CISCO routers today.</a:t>
            </a:r>
          </a:p>
          <a:p>
            <a:pPr marL="224851" indent="-224851">
              <a:buAutoNum type="arabicPeriod"/>
            </a:pPr>
            <a:r>
              <a:rPr lang="en-US" baseline="0" dirty="0" err="1" smtClean="0"/>
              <a:t>InvCap</a:t>
            </a:r>
            <a:r>
              <a:rPr lang="en-US" baseline="0" dirty="0" smtClean="0"/>
              <a:t> is equal to not doing any TE since you do not change routes ever in the network.</a:t>
            </a:r>
          </a:p>
        </p:txBody>
      </p:sp>
      <p:sp>
        <p:nvSpPr>
          <p:cNvPr id="4" name="Slide Number Placeholder 3"/>
          <p:cNvSpPr>
            <a:spLocks noGrp="1"/>
          </p:cNvSpPr>
          <p:nvPr>
            <p:ph type="sldNum" sz="quarter" idx="10"/>
          </p:nvPr>
        </p:nvSpPr>
        <p:spPr/>
        <p:txBody>
          <a:bodyPr/>
          <a:lstStyle/>
          <a:p>
            <a:fld id="{47F48CD9-D5A1-4EC4-876C-0EAC28D69C77}"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851" indent="-224851">
              <a:buAutoNum type="arabicPeriod"/>
            </a:pPr>
            <a:r>
              <a:rPr lang="en-US" dirty="0" smtClean="0"/>
              <a:t>Graph: This</a:t>
            </a:r>
            <a:r>
              <a:rPr lang="en-US" baseline="0" dirty="0" smtClean="0"/>
              <a:t> graph shows the SPF of TE schemes compared to </a:t>
            </a:r>
            <a:r>
              <a:rPr lang="en-US" baseline="0" dirty="0" smtClean="0"/>
              <a:t>OPT for traffic matrices for a Tier-1 US ISP</a:t>
            </a:r>
          </a:p>
          <a:p>
            <a:pPr marL="224851" indent="-224851">
              <a:buAutoNum type="arabicPeriod"/>
            </a:pPr>
            <a:r>
              <a:rPr lang="en-US" baseline="0" dirty="0" smtClean="0"/>
              <a:t> </a:t>
            </a:r>
            <a:r>
              <a:rPr lang="en-US" baseline="0" dirty="0" smtClean="0"/>
              <a:t>The x-axis shows the TE schemes. The y-axis shows the average SPF of the TE scheme compared to SPF for OPT. The three bars for each TE scheme : first there is no location diversity, location diversity of 2 and  location diversity of 4. A location diversity of 4 </a:t>
            </a:r>
            <a:r>
              <a:rPr lang="en-US" baseline="0" dirty="0" smtClean="0"/>
              <a:t>means </a:t>
            </a:r>
            <a:r>
              <a:rPr lang="en-US" baseline="0" dirty="0" smtClean="0"/>
              <a:t>that each file is downloaded from 4 </a:t>
            </a:r>
            <a:r>
              <a:rPr lang="en-US" baseline="0" dirty="0" smtClean="0"/>
              <a:t>locations </a:t>
            </a:r>
            <a:r>
              <a:rPr lang="en-US" baseline="0" dirty="0" smtClean="0"/>
              <a:t>in parallel.</a:t>
            </a:r>
          </a:p>
          <a:p>
            <a:pPr marL="224851" indent="-224851">
              <a:buAutoNum type="arabicPeriod"/>
            </a:pPr>
            <a:r>
              <a:rPr lang="en-US" dirty="0" smtClean="0"/>
              <a:t>Results :</a:t>
            </a:r>
          </a:p>
          <a:p>
            <a:pPr marL="674553" lvl="1" indent="-224851">
              <a:buAutoNum type="arabicPeriod"/>
            </a:pPr>
            <a:r>
              <a:rPr lang="en-US" dirty="0" smtClean="0"/>
              <a:t>Others: First</a:t>
            </a:r>
            <a:r>
              <a:rPr lang="en-US" baseline="0" dirty="0" smtClean="0"/>
              <a:t> lets see the three TE schemes: MPLS, </a:t>
            </a:r>
            <a:r>
              <a:rPr lang="en-US" baseline="0" dirty="0" err="1" smtClean="0"/>
              <a:t>OptWt</a:t>
            </a:r>
            <a:r>
              <a:rPr lang="en-US" baseline="0" dirty="0" smtClean="0"/>
              <a:t> and COPE. </a:t>
            </a:r>
          </a:p>
          <a:p>
            <a:pPr marL="1124255" lvl="2" indent="-224851">
              <a:buAutoNum type="arabicPeriod"/>
            </a:pPr>
            <a:r>
              <a:rPr lang="en-US" baseline="0" dirty="0" smtClean="0"/>
              <a:t>If there is no location diversity, then the blue bars are clearly less than 1</a:t>
            </a:r>
          </a:p>
          <a:p>
            <a:pPr marL="1124255" lvl="2" indent="-224851">
              <a:buAutoNum type="arabicPeriod"/>
            </a:pPr>
            <a:r>
              <a:rPr lang="en-US" baseline="0" dirty="0" smtClean="0"/>
              <a:t>If with location diversity = 2, all schemes jump to near-optimal capacity. </a:t>
            </a:r>
            <a:r>
              <a:rPr lang="en-US" baseline="0" dirty="0" err="1" smtClean="0"/>
              <a:t>OptWt</a:t>
            </a:r>
            <a:r>
              <a:rPr lang="en-US" baseline="0" dirty="0" smtClean="0"/>
              <a:t> has the greatest jump from less than 0.75 to 1. </a:t>
            </a:r>
          </a:p>
          <a:p>
            <a:pPr marL="1124255" lvl="2" indent="-224851">
              <a:buAutoNum type="arabicPeriod"/>
            </a:pPr>
            <a:r>
              <a:rPr lang="en-US" baseline="0" dirty="0" smtClean="0"/>
              <a:t>While location diversity capacity increases for all schemes, but the increase is greater for sub-optimal TE schemes enabling them to catch up with Optimal TE.</a:t>
            </a:r>
          </a:p>
          <a:p>
            <a:pPr marL="674553" lvl="1" indent="-224851">
              <a:buAutoNum type="arabicPeriod"/>
            </a:pPr>
            <a:r>
              <a:rPr lang="en-US" dirty="0" err="1" smtClean="0"/>
              <a:t>InvCap</a:t>
            </a:r>
            <a:r>
              <a:rPr lang="en-US" dirty="0" smtClean="0"/>
              <a:t>:</a:t>
            </a:r>
          </a:p>
          <a:p>
            <a:pPr marL="1124255" lvl="2" indent="-224851">
              <a:buAutoNum type="arabicPeriod"/>
            </a:pPr>
            <a:r>
              <a:rPr lang="en-US" dirty="0" err="1" smtClean="0"/>
              <a:t>InvCap</a:t>
            </a:r>
            <a:r>
              <a:rPr lang="en-US" baseline="0" dirty="0" smtClean="0"/>
              <a:t> starts sub-optimal and </a:t>
            </a:r>
            <a:r>
              <a:rPr lang="en-US" baseline="0" dirty="0" smtClean="0"/>
              <a:t>remains </a:t>
            </a:r>
            <a:r>
              <a:rPr lang="en-US" baseline="0" dirty="0" smtClean="0"/>
              <a:t>sub-optimal by 10% even with location diversity.</a:t>
            </a:r>
          </a:p>
          <a:p>
            <a:pPr marL="1124255" lvl="2" indent="-224851">
              <a:buAutoNum type="arabicPeriod"/>
            </a:pPr>
            <a:r>
              <a:rPr lang="en-US" baseline="0" dirty="0" smtClean="0"/>
              <a:t>In no Location Diversity case </a:t>
            </a:r>
            <a:r>
              <a:rPr lang="en-US" baseline="0" dirty="0" err="1" smtClean="0"/>
              <a:t>InvCap</a:t>
            </a:r>
            <a:r>
              <a:rPr lang="en-US" baseline="0" dirty="0" smtClean="0"/>
              <a:t> is 50% sub-optimal but with location diversity it </a:t>
            </a:r>
            <a:r>
              <a:rPr lang="en-US" baseline="0" dirty="0" smtClean="0"/>
              <a:t>remains </a:t>
            </a:r>
            <a:r>
              <a:rPr lang="en-US" baseline="0" dirty="0" smtClean="0"/>
              <a:t>only 30% sub-optimal.</a:t>
            </a:r>
            <a:endParaRPr lang="en-US" dirty="0" smtClean="0"/>
          </a:p>
          <a:p>
            <a:pPr marL="224851" indent="-224851">
              <a:buAutoNum type="arabicPeriod"/>
            </a:pPr>
            <a:r>
              <a:rPr lang="en-US" dirty="0" smtClean="0"/>
              <a:t>Analysis:</a:t>
            </a:r>
          </a:p>
          <a:p>
            <a:pPr marL="674553" lvl="1" indent="-224851">
              <a:buAutoNum type="arabicPeriod"/>
            </a:pPr>
            <a:r>
              <a:rPr lang="en-US" sz="3100" dirty="0"/>
              <a:t>Any TE is optimal TE with location diversity.</a:t>
            </a:r>
            <a:endParaRPr lang="en-US" sz="2800" dirty="0"/>
          </a:p>
          <a:p>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17</a:t>
            </a:fld>
            <a:endParaRPr lang="en-US"/>
          </a:p>
        </p:txBody>
      </p:sp>
    </p:spTree>
    <p:extLst>
      <p:ext uri="{BB962C8B-B14F-4D97-AF65-F5344CB8AC3E}">
        <p14:creationId xmlns:p14="http://schemas.microsoft.com/office/powerpoint/2010/main" val="2572181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18</a:t>
            </a:fld>
            <a:endParaRPr lang="en-US"/>
          </a:p>
        </p:txBody>
      </p:sp>
    </p:spTree>
    <p:extLst>
      <p:ext uri="{BB962C8B-B14F-4D97-AF65-F5344CB8AC3E}">
        <p14:creationId xmlns:p14="http://schemas.microsoft.com/office/powerpoint/2010/main" val="2512877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OSPF:</a:t>
            </a:r>
            <a:r>
              <a:rPr lang="en-US" baseline="0" dirty="0" smtClean="0"/>
              <a:t> widely used shortest path routing protocol</a:t>
            </a:r>
            <a:endParaRPr lang="en-US" dirty="0" smtClean="0"/>
          </a:p>
          <a:p>
            <a:pPr marL="171450" indent="-171450">
              <a:buFontTx/>
              <a:buChar char="-"/>
            </a:pPr>
            <a:endParaRPr lang="en-US" dirty="0" smtClean="0"/>
          </a:p>
          <a:p>
            <a:pPr marL="171450" indent="-171450">
              <a:buFontTx/>
              <a:buChar char="-"/>
            </a:pPr>
            <a:r>
              <a:rPr lang="en-US" dirty="0" smtClean="0"/>
              <a:t>Planned: makes its </a:t>
            </a:r>
            <a:r>
              <a:rPr lang="en-US" dirty="0" smtClean="0"/>
              <a:t>decisions</a:t>
            </a:r>
            <a:r>
              <a:rPr lang="en-US" baseline="0" dirty="0" smtClean="0"/>
              <a:t> </a:t>
            </a:r>
            <a:r>
              <a:rPr lang="en-US" baseline="0" dirty="0" smtClean="0"/>
              <a:t>using recent history of content popularity across the network, e.g., content popularity measured over the previous day</a:t>
            </a:r>
          </a:p>
          <a:p>
            <a:pPr marL="171450" indent="-171450">
              <a:buFontTx/>
              <a:buChar char="-"/>
            </a:pPr>
            <a:r>
              <a:rPr lang="en-US" baseline="0" dirty="0" smtClean="0"/>
              <a:t>Static routing: What ever be the traffic demands, routing </a:t>
            </a:r>
            <a:r>
              <a:rPr lang="en-US" baseline="0" dirty="0" smtClean="0"/>
              <a:t>remains </a:t>
            </a:r>
            <a:r>
              <a:rPr lang="en-US" baseline="0" dirty="0" smtClean="0"/>
              <a:t>the same.</a:t>
            </a:r>
          </a:p>
          <a:p>
            <a:pPr marL="171450" indent="-171450">
              <a:buFontTx/>
              <a:buChar char="-"/>
            </a:pPr>
            <a:endParaRPr lang="en-US" dirty="0" smtClean="0"/>
          </a:p>
          <a:p>
            <a:endParaRPr lang="en-US" dirty="0" smtClean="0"/>
          </a:p>
          <a:p>
            <a:r>
              <a:rPr lang="en-US" dirty="0" smtClean="0"/>
              <a:t>This slide</a:t>
            </a:r>
            <a:r>
              <a:rPr lang="en-US" baseline="0" dirty="0" smtClean="0"/>
              <a:t> shows the classification of schemes applicable to an NCDN. </a:t>
            </a:r>
          </a:p>
          <a:p>
            <a:endParaRPr lang="en-US" baseline="0" dirty="0" smtClean="0"/>
          </a:p>
          <a:p>
            <a:r>
              <a:rPr lang="en-US" baseline="0" dirty="0" smtClean="0"/>
              <a:t>At the top level, NCDN management involves content distribution and traffic engineering. </a:t>
            </a:r>
          </a:p>
          <a:p>
            <a:endParaRPr lang="en-US" baseline="0" dirty="0" smtClean="0"/>
          </a:p>
          <a:p>
            <a:r>
              <a:rPr lang="en-US" baseline="0" dirty="0" smtClean="0"/>
              <a:t>For content distribution, we </a:t>
            </a:r>
            <a:r>
              <a:rPr lang="en-US" baseline="0" dirty="0" smtClean="0"/>
              <a:t>consider </a:t>
            </a:r>
            <a:r>
              <a:rPr lang="en-US" baseline="0" dirty="0" smtClean="0"/>
              <a:t>two types of schemes: unplanned and planned.</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unplanned scheme uses a simple online algorithm to decide content placement and request redirection. An example of a unplanned content placement strategy is Least-recently-used or LRU caching. </a:t>
            </a:r>
          </a:p>
          <a:p>
            <a:endParaRPr lang="en-US" baseline="0" dirty="0" smtClean="0"/>
          </a:p>
          <a:p>
            <a:r>
              <a:rPr lang="en-US" baseline="0" dirty="0" smtClean="0"/>
              <a:t>A planned scheme decides placement of content and request redirection based on a recent history of content popularity in different parts of the network. </a:t>
            </a:r>
          </a:p>
          <a:p>
            <a:endParaRPr lang="en-US" baseline="0" dirty="0" smtClean="0"/>
          </a:p>
          <a:p>
            <a:r>
              <a:rPr lang="en-US" baseline="0" dirty="0" smtClean="0"/>
              <a:t>Coming to traffic engineering, we similarly </a:t>
            </a:r>
            <a:r>
              <a:rPr lang="en-US" baseline="0" dirty="0" smtClean="0"/>
              <a:t>consider </a:t>
            </a:r>
            <a:r>
              <a:rPr lang="en-US" baseline="0" dirty="0" smtClean="0"/>
              <a:t>planned and unplanned strategies. </a:t>
            </a:r>
          </a:p>
          <a:p>
            <a:r>
              <a:rPr lang="en-US" baseline="0" dirty="0" smtClean="0"/>
              <a:t>A planned traffic engineering computes and optimized routing based a recently measure traffic matrix. An example is OSPF weight tuning algorithm proposed by </a:t>
            </a:r>
            <a:r>
              <a:rPr lang="en-US" baseline="0" dirty="0" err="1" smtClean="0"/>
              <a:t>Fortz</a:t>
            </a:r>
            <a:r>
              <a:rPr lang="en-US" baseline="0" dirty="0" smtClean="0"/>
              <a:t> and </a:t>
            </a:r>
            <a:r>
              <a:rPr lang="en-US" baseline="0" dirty="0" err="1" smtClean="0"/>
              <a:t>Thorup</a:t>
            </a:r>
            <a:r>
              <a:rPr lang="en-US" baseline="0" dirty="0" smtClean="0"/>
              <a:t>. </a:t>
            </a:r>
          </a:p>
          <a:p>
            <a:r>
              <a:rPr lang="en-US" baseline="0" dirty="0" smtClean="0"/>
              <a:t>An unplanned traffic engineering uses a statically configured routing oblivious of the traffic matrix. A simple example which we evaluate in the paper is OSPF with inverse capacity link weights.</a:t>
            </a:r>
          </a:p>
          <a:p>
            <a:endParaRPr lang="en-US" baseline="0" dirty="0" smtClean="0"/>
          </a:p>
          <a:p>
            <a:r>
              <a:rPr lang="en-US" baseline="0" dirty="0" smtClean="0"/>
              <a:t>Based on this classification, an NCDN management can use any combination of planned and unplanned strategies. </a:t>
            </a:r>
          </a:p>
          <a:p>
            <a:endParaRPr lang="en-US" baseline="0" dirty="0" smtClean="0"/>
          </a:p>
          <a:p>
            <a:r>
              <a:rPr lang="en-US" baseline="0" dirty="0" smtClean="0"/>
              <a:t>In addition, the class of joint optimization strategies jointly optimize content distribution and traffic engineering. You can think of them as a combination of planned content distribution and planned traffic engineering. </a:t>
            </a:r>
          </a:p>
          <a:p>
            <a:endParaRPr lang="en-US" baseline="0" dirty="0" smtClean="0"/>
          </a:p>
          <a:p>
            <a:r>
              <a:rPr lang="en-US" dirty="0" smtClean="0"/>
              <a:t>This classification is by no </a:t>
            </a:r>
            <a:r>
              <a:rPr lang="en-US" dirty="0" smtClean="0"/>
              <a:t>means </a:t>
            </a:r>
            <a:r>
              <a:rPr lang="en-US" dirty="0" smtClean="0"/>
              <a:t>exhaustive, for</a:t>
            </a:r>
            <a:r>
              <a:rPr lang="en-US" baseline="0" dirty="0" smtClean="0"/>
              <a:t> example, you can do content distribution using a hybrid of planned and unplanned strategies.</a:t>
            </a:r>
          </a:p>
          <a:p>
            <a:endParaRPr lang="en-US" baseline="0" dirty="0" smtClean="0"/>
          </a:p>
          <a:p>
            <a:r>
              <a:rPr lang="en-US" baseline="0" dirty="0" smtClean="0"/>
              <a:t>Based on this classification, I am going to raise three </a:t>
            </a:r>
            <a:r>
              <a:rPr lang="en-US" baseline="0" dirty="0" smtClean="0"/>
              <a:t>questions </a:t>
            </a:r>
            <a:r>
              <a:rPr lang="en-US" baseline="0" dirty="0" smtClean="0"/>
              <a:t>which are central to identifying the right NCDN management schemes.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give an example, in the paper we </a:t>
            </a:r>
            <a:r>
              <a:rPr lang="en-US" baseline="0" dirty="0" smtClean="0"/>
              <a:t>consider </a:t>
            </a:r>
            <a:r>
              <a:rPr lang="en-US" baseline="0" dirty="0" smtClean="0"/>
              <a:t>an MIP based formulation which optimizes a content distribution metric given content popularity over the previous day at each node and other </a:t>
            </a:r>
            <a:r>
              <a:rPr lang="en-US" baseline="0" dirty="0" smtClean="0"/>
              <a:t>constraints </a:t>
            </a:r>
            <a:r>
              <a:rPr lang="en-US" baseline="0" dirty="0" smtClean="0"/>
              <a:t>such as storage available at nodes.</a:t>
            </a:r>
          </a:p>
          <a:p>
            <a:endParaRPr lang="en-US"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20</a:t>
            </a:fld>
            <a:endParaRPr lang="en-US"/>
          </a:p>
        </p:txBody>
      </p:sp>
    </p:spTree>
    <p:extLst>
      <p:ext uri="{BB962C8B-B14F-4D97-AF65-F5344CB8AC3E}">
        <p14:creationId xmlns:p14="http://schemas.microsoft.com/office/powerpoint/2010/main" val="1319421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 joint</a:t>
            </a:r>
            <a:r>
              <a:rPr lang="en-US" baseline="0" dirty="0" smtClean="0"/>
              <a:t> optimization necessary?</a:t>
            </a:r>
          </a:p>
          <a:p>
            <a:endParaRPr lang="en-US" dirty="0" smtClean="0"/>
          </a:p>
          <a:p>
            <a:r>
              <a:rPr lang="en-US" dirty="0" smtClean="0"/>
              <a:t>Here are </a:t>
            </a:r>
            <a:r>
              <a:rPr lang="en-US" smtClean="0"/>
              <a:t>the </a:t>
            </a:r>
            <a:r>
              <a:rPr lang="en-US" smtClean="0"/>
              <a:t>questions:</a:t>
            </a:r>
            <a:endParaRPr lang="en-US" dirty="0" smtClean="0"/>
          </a:p>
          <a:p>
            <a:endParaRPr lang="en-US" dirty="0" smtClean="0"/>
          </a:p>
          <a:p>
            <a:r>
              <a:rPr lang="en-US" dirty="0" smtClean="0"/>
              <a:t>Read</a:t>
            </a:r>
            <a:r>
              <a:rPr lang="en-US" baseline="0" dirty="0" smtClean="0"/>
              <a:t> out </a:t>
            </a:r>
            <a:r>
              <a:rPr lang="en-US" baseline="0" smtClean="0"/>
              <a:t>the </a:t>
            </a:r>
            <a:r>
              <a:rPr lang="en-US" baseline="0" smtClean="0"/>
              <a:t>questions.</a:t>
            </a:r>
            <a:endParaRPr lang="en-US" baseline="0" dirty="0" smtClean="0"/>
          </a:p>
          <a:p>
            <a:endParaRPr lang="en-US" baseline="0" dirty="0" smtClean="0"/>
          </a:p>
          <a:p>
            <a:r>
              <a:rPr lang="en-US" baseline="0" dirty="0" smtClean="0"/>
              <a:t>Now let see how do we go </a:t>
            </a:r>
            <a:r>
              <a:rPr lang="en-US" baseline="0" smtClean="0"/>
              <a:t>about </a:t>
            </a:r>
            <a:r>
              <a:rPr lang="en-US" baseline="0" smtClean="0"/>
              <a:t>answering </a:t>
            </a:r>
            <a:r>
              <a:rPr lang="en-US" baseline="0" smtClean="0"/>
              <a:t>these </a:t>
            </a:r>
            <a:r>
              <a:rPr lang="en-US" baseline="0" smtClean="0"/>
              <a:t>questions. </a:t>
            </a:r>
            <a:endParaRPr lang="en-US" baseline="0" dirty="0" smtClean="0"/>
          </a:p>
          <a:p>
            <a:endParaRPr lang="en-US" baseline="0" dirty="0" smtClean="0"/>
          </a:p>
          <a:p>
            <a:r>
              <a:rPr lang="en-US" baseline="0" dirty="0" smtClean="0"/>
              <a:t>First, we define a NCDN model.</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21</a:t>
            </a:fld>
            <a:endParaRPr lang="en-US"/>
          </a:p>
        </p:txBody>
      </p:sp>
    </p:spTree>
    <p:extLst>
      <p:ext uri="{BB962C8B-B14F-4D97-AF65-F5344CB8AC3E}">
        <p14:creationId xmlns:p14="http://schemas.microsoft.com/office/powerpoint/2010/main" val="396837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Now let us see some of the common …</a:t>
            </a:r>
          </a:p>
          <a:p>
            <a:r>
              <a:rPr lang="en-US" sz="1200" kern="1200" dirty="0" smtClean="0">
                <a:solidFill>
                  <a:schemeClr val="tx1"/>
                </a:solidFill>
                <a:effectLst/>
                <a:latin typeface="+mn-lt"/>
                <a:ea typeface="+mn-ea"/>
                <a:cs typeface="+mn-cs"/>
              </a:rPr>
              <a:t>factors motivating these efforts.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first factor is what I call the “YouTube effect”. Media content such as video, audio, and images are all migrating to the Internet over traditional sources such as DVDs, print, or Television.  As a single home of all types of content, the data usage on the Internet is growing at a rapid rate. This is forcing both content delivery systems as well as networks to seek cost-effective ways of delivering content to end-users.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second factor is that content delivery has become a mature technology due to our nearly two decades of experience with it. CDN technology has become a commodity in the industry today and as a result it is easy for a traditional non-CDN companies to start deploying this technology. Two common modes in which CDN technology</a:t>
            </a:r>
            <a:r>
              <a:rPr lang="en-US" sz="1200" kern="1200" baseline="0" dirty="0" smtClean="0">
                <a:solidFill>
                  <a:schemeClr val="tx1"/>
                </a:solidFill>
                <a:effectLst/>
                <a:latin typeface="+mn-lt"/>
                <a:ea typeface="+mn-ea"/>
                <a:cs typeface="+mn-cs"/>
              </a:rPr>
              <a:t> is sold as a commodity are known as licensed CDN and managed CDN.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Hardware trends are also supportive of this convergence. Storage is cheaply available. Less than 10 c/GB of </a:t>
            </a:r>
            <a:r>
              <a:rPr lang="en-US" sz="1200" kern="1200" dirty="0" err="1" smtClean="0">
                <a:solidFill>
                  <a:schemeClr val="tx1"/>
                </a:solidFill>
                <a:effectLst/>
                <a:latin typeface="+mn-lt"/>
                <a:ea typeface="+mn-ea"/>
                <a:cs typeface="+mn-cs"/>
              </a:rPr>
              <a:t>harddrive</a:t>
            </a:r>
            <a:r>
              <a:rPr lang="en-US" sz="1200" kern="1200" dirty="0" smtClean="0">
                <a:solidFill>
                  <a:schemeClr val="tx1"/>
                </a:solidFill>
                <a:effectLst/>
                <a:latin typeface="+mn-lt"/>
                <a:ea typeface="+mn-ea"/>
                <a:cs typeface="+mn-cs"/>
              </a:rPr>
              <a:t>. The implication is that our in-network caches can be provisioned</a:t>
            </a:r>
            <a:r>
              <a:rPr lang="en-US" sz="1200" kern="1200" baseline="0" dirty="0" smtClean="0">
                <a:solidFill>
                  <a:schemeClr val="tx1"/>
                </a:solidFill>
                <a:effectLst/>
                <a:latin typeface="+mn-lt"/>
                <a:ea typeface="+mn-ea"/>
                <a:cs typeface="+mn-cs"/>
              </a:rPr>
              <a:t> large enough so that we achieve good cache hit rates.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 capacity in-network caching appliances are being sold in the market.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are the changes that this convergence will result in and who could benefit from it.</a:t>
            </a:r>
          </a:p>
          <a:p>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3</a:t>
            </a:fld>
            <a:endParaRPr lang="en-US"/>
          </a:p>
        </p:txBody>
      </p:sp>
    </p:spTree>
    <p:extLst>
      <p:ext uri="{BB962C8B-B14F-4D97-AF65-F5344CB8AC3E}">
        <p14:creationId xmlns:p14="http://schemas.microsoft.com/office/powerpoint/2010/main" val="2498293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In this slide, I am going to talk about our NCDN model while describing how a user’s request is served by an NCDN.</a:t>
            </a:r>
          </a:p>
          <a:p>
            <a:endParaRPr lang="en-US" baseline="0" dirty="0" smtClean="0"/>
          </a:p>
          <a:p>
            <a:r>
              <a:rPr lang="en-US" baseline="0" dirty="0" smtClean="0"/>
              <a:t>This slide shows Points of presence (POPs) of an NCDN connected using ISP backbone links.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NCDN </a:t>
            </a:r>
            <a:r>
              <a:rPr lang="en-US" baseline="0" dirty="0" err="1" smtClean="0"/>
              <a:t>PoP</a:t>
            </a:r>
            <a:r>
              <a:rPr lang="en-US" baseline="0" dirty="0" smtClean="0"/>
              <a:t> is similar to an ISP </a:t>
            </a:r>
            <a:r>
              <a:rPr lang="en-US" baseline="0" dirty="0" err="1" smtClean="0"/>
              <a:t>PoP</a:t>
            </a:r>
            <a:r>
              <a:rPr lang="en-US" baseline="0" dirty="0" smtClean="0"/>
              <a:t>, except it is equipped with content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Requests from down stream end users first reach the content servers at the nearest </a:t>
            </a:r>
            <a:r>
              <a:rPr lang="en-US" baseline="0" dirty="0" err="1" smtClean="0"/>
              <a:t>PoP</a:t>
            </a:r>
            <a:r>
              <a:rPr lang="en-US" baseline="0" dirty="0" smtClean="0"/>
              <a:t>. </a:t>
            </a:r>
          </a:p>
          <a:p>
            <a:endParaRPr lang="en-US" baseline="0" dirty="0" smtClean="0"/>
          </a:p>
          <a:p>
            <a:endParaRPr lang="en-US" baseline="0" dirty="0" smtClean="0"/>
          </a:p>
          <a:p>
            <a:r>
              <a:rPr lang="en-US" baseline="0" dirty="0" smtClean="0"/>
              <a:t>The content servers serve the users immediately if content is available locally at these servers. </a:t>
            </a:r>
          </a:p>
          <a:p>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22</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Otherwise, If content is available at nearby NCDN </a:t>
            </a:r>
            <a:r>
              <a:rPr lang="en-US" baseline="0" dirty="0" err="1" smtClean="0"/>
              <a:t>PoPs</a:t>
            </a:r>
            <a:r>
              <a:rPr lang="en-US" baseline="0" dirty="0" smtClean="0"/>
              <a:t>, the </a:t>
            </a:r>
            <a:r>
              <a:rPr lang="en-US" baseline="0" dirty="0" err="1" smtClean="0"/>
              <a:t>PoP</a:t>
            </a:r>
            <a:r>
              <a:rPr lang="en-US" baseline="0" dirty="0" smtClean="0"/>
              <a:t> fetches the content, cache content locally and serve the request, </a:t>
            </a:r>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23</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This slide shows the POPs of an NCDN</a:t>
            </a:r>
          </a:p>
          <a:p>
            <a:pPr marL="171450" indent="-171450">
              <a:buFontTx/>
              <a:buChar char="-"/>
            </a:pPr>
            <a:r>
              <a:rPr lang="en-US" baseline="0" dirty="0" smtClean="0"/>
              <a:t>Add flying content </a:t>
            </a:r>
          </a:p>
          <a:p>
            <a:endParaRPr lang="en-US" baseline="0" dirty="0" smtClean="0"/>
          </a:p>
          <a:p>
            <a:r>
              <a:rPr lang="en-US" baseline="0" dirty="0" smtClean="0"/>
              <a:t>In this slide, I am going to talk about our NCDN model while describing how a user’s request is served by an NCDN.</a:t>
            </a:r>
          </a:p>
          <a:p>
            <a:endParaRPr lang="en-US" baseline="0" dirty="0" smtClean="0"/>
          </a:p>
          <a:p>
            <a:r>
              <a:rPr lang="en-US" baseline="0" dirty="0" smtClean="0"/>
              <a:t>This slide shows Points of presence (POPs) of an NCDN connected using ISP backbone links.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NCDN </a:t>
            </a:r>
            <a:r>
              <a:rPr lang="en-US" baseline="0" dirty="0" err="1" smtClean="0"/>
              <a:t>PoP</a:t>
            </a:r>
            <a:r>
              <a:rPr lang="en-US" baseline="0" dirty="0" smtClean="0"/>
              <a:t> is similar to an ISP </a:t>
            </a:r>
            <a:r>
              <a:rPr lang="en-US" baseline="0" dirty="0" err="1" smtClean="0"/>
              <a:t>PoP</a:t>
            </a:r>
            <a:r>
              <a:rPr lang="en-US" baseline="0" dirty="0" smtClean="0"/>
              <a:t>, except it is equipped with content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Requests from down stream end users first reach the content servers at the nearest </a:t>
            </a:r>
            <a:r>
              <a:rPr lang="en-US" baseline="0" dirty="0" err="1" smtClean="0"/>
              <a:t>PoP</a:t>
            </a:r>
            <a:r>
              <a:rPr lang="en-US" baseline="0" dirty="0" smtClean="0"/>
              <a:t>. </a:t>
            </a:r>
          </a:p>
          <a:p>
            <a:endParaRPr lang="en-US" baseline="0" dirty="0" smtClean="0"/>
          </a:p>
          <a:p>
            <a:endParaRPr lang="en-US" baseline="0" dirty="0" smtClean="0"/>
          </a:p>
          <a:p>
            <a:r>
              <a:rPr lang="en-US" baseline="0" dirty="0" smtClean="0"/>
              <a:t>The content servers serve the users immediately if content is available locally at these servers. </a:t>
            </a:r>
          </a:p>
          <a:p>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content is unavailable at any </a:t>
            </a:r>
            <a:r>
              <a:rPr lang="en-US" baseline="0" dirty="0" err="1" smtClean="0"/>
              <a:t>PoP</a:t>
            </a:r>
            <a:r>
              <a:rPr lang="en-US" baseline="0" dirty="0" smtClean="0"/>
              <a:t> in the NCDN, it is fetched from the content provider’s origin servers, cached locally and serve the request. </a:t>
            </a:r>
          </a:p>
          <a:p>
            <a:endParaRPr lang="en-US"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24</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We</a:t>
            </a:r>
            <a:r>
              <a:rPr lang="en-US" baseline="0" dirty="0" smtClean="0"/>
              <a:t> model two resource </a:t>
            </a:r>
            <a:r>
              <a:rPr lang="en-US" baseline="0" dirty="0" smtClean="0"/>
              <a:t>constraints </a:t>
            </a:r>
            <a:r>
              <a:rPr lang="en-US" baseline="0" dirty="0" smtClean="0"/>
              <a:t>for an NCDN.</a:t>
            </a:r>
          </a:p>
          <a:p>
            <a:endParaRPr lang="en-US" baseline="0" dirty="0" smtClean="0"/>
          </a:p>
          <a:p>
            <a:r>
              <a:rPr lang="en-US" baseline="0" dirty="0" smtClean="0"/>
              <a:t>First </a:t>
            </a:r>
            <a:r>
              <a:rPr lang="en-US" baseline="0" dirty="0" smtClean="0"/>
              <a:t>constraint </a:t>
            </a:r>
            <a:r>
              <a:rPr lang="en-US" baseline="0" dirty="0" smtClean="0"/>
              <a:t>is the storage at each </a:t>
            </a:r>
            <a:r>
              <a:rPr lang="en-US" baseline="0" dirty="0" err="1" smtClean="0"/>
              <a:t>PoP</a:t>
            </a:r>
            <a:r>
              <a:rPr lang="en-US" baseline="0" dirty="0" smtClean="0"/>
              <a:t> and second </a:t>
            </a:r>
            <a:r>
              <a:rPr lang="en-US" baseline="0" dirty="0" smtClean="0"/>
              <a:t>constraint </a:t>
            </a:r>
            <a:r>
              <a:rPr lang="en-US" baseline="0" dirty="0" smtClean="0"/>
              <a:t>is the capacity of the backbone links.</a:t>
            </a:r>
          </a:p>
          <a:p>
            <a:endParaRPr lang="en-US" baseline="0" dirty="0" smtClean="0"/>
          </a:p>
          <a:p>
            <a:r>
              <a:rPr lang="en-US" baseline="0" dirty="0" smtClean="0"/>
              <a:t>Based on this NCDN model, lets see how we formulate the joint optimization problem for </a:t>
            </a:r>
            <a:r>
              <a:rPr lang="en-US" baseline="0" dirty="0" smtClean="0"/>
              <a:t>NCDNs</a:t>
            </a:r>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25</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We have shown that opt-</a:t>
            </a:r>
            <a:r>
              <a:rPr lang="en-US" b="0" dirty="0" err="1" smtClean="0"/>
              <a:t>ncdn</a:t>
            </a:r>
            <a:r>
              <a:rPr lang="en-US" b="0" baseline="0" dirty="0" smtClean="0"/>
              <a:t> is </a:t>
            </a:r>
            <a:r>
              <a:rPr lang="en-US" b="0" baseline="0" dirty="0" err="1" smtClean="0"/>
              <a:t>np</a:t>
            </a:r>
            <a:r>
              <a:rPr lang="en-US" b="0" baseline="0" dirty="0" smtClean="0"/>
              <a:t>-complete and </a:t>
            </a:r>
            <a:r>
              <a:rPr lang="en-US" b="0" baseline="0" dirty="0" err="1" smtClean="0"/>
              <a:t>inapproxiable</a:t>
            </a:r>
            <a:r>
              <a:rPr lang="en-US" b="0" baseline="0" dirty="0" smtClean="0"/>
              <a:t> to within a constant factor. </a:t>
            </a:r>
          </a:p>
          <a:p>
            <a:endParaRPr lang="en-US" b="0" dirty="0" smtClean="0"/>
          </a:p>
          <a:p>
            <a:r>
              <a:rPr lang="en-US" b="0" dirty="0" smtClean="0"/>
              <a:t>Minimize </a:t>
            </a:r>
            <a:r>
              <a:rPr lang="en-US" b="0" dirty="0" smtClean="0"/>
              <a:t>an</a:t>
            </a:r>
            <a:r>
              <a:rPr lang="en-US" b="0" baseline="0" dirty="0" smtClean="0"/>
              <a:t> NCDN cost function</a:t>
            </a:r>
          </a:p>
          <a:p>
            <a:endParaRPr lang="en-US" b="0" dirty="0" smtClean="0"/>
          </a:p>
          <a:p>
            <a:r>
              <a:rPr lang="en-US" baseline="0" dirty="0" smtClean="0"/>
              <a:t>The inputs to the joint optimization are the storage and link capacity values and the “content matrix”. Each entry in the content matrix shows the demand for a content at a </a:t>
            </a:r>
            <a:r>
              <a:rPr lang="en-US" baseline="0" dirty="0" err="1" smtClean="0"/>
              <a:t>PoP</a:t>
            </a:r>
            <a:r>
              <a:rPr lang="en-US" baseline="0" dirty="0" smtClean="0"/>
              <a:t> in the network.</a:t>
            </a:r>
          </a:p>
          <a:p>
            <a:endParaRPr lang="en-US" baseline="0" dirty="0" smtClean="0"/>
          </a:p>
          <a:p>
            <a:r>
              <a:rPr lang="en-US" baseline="0" dirty="0" smtClean="0"/>
              <a:t>NCDN management problem outputs three variables: content placement, request redirection and routing. </a:t>
            </a:r>
          </a:p>
          <a:p>
            <a:endParaRPr lang="en-US" baseline="0" dirty="0" smtClean="0"/>
          </a:p>
          <a:p>
            <a:r>
              <a:rPr lang="en-US" b="0" dirty="0" smtClean="0"/>
              <a:t>We have</a:t>
            </a:r>
            <a:r>
              <a:rPr lang="en-US" b="0" baseline="0" dirty="0" smtClean="0"/>
              <a:t> some theoretical results about this problem: </a:t>
            </a:r>
          </a:p>
          <a:p>
            <a:endParaRPr lang="en-US" b="0" baseline="0" dirty="0" smtClean="0"/>
          </a:p>
          <a:p>
            <a:endParaRPr lang="en-US" baseline="0" dirty="0" smtClean="0"/>
          </a:p>
          <a:p>
            <a:endParaRPr lang="en-US" baseline="0" dirty="0" smtClean="0"/>
          </a:p>
          <a:p>
            <a:r>
              <a:rPr lang="en-US" baseline="0" dirty="0" smtClean="0"/>
              <a:t>NCDN management combines traffic engineering &amp; content distribution into a single formulation. It outputs three variables: content placement, request redirection and routing, and its inputs are the content matrix and the storage and link capacity </a:t>
            </a:r>
            <a:r>
              <a:rPr lang="en-US" baseline="0" dirty="0" smtClean="0"/>
              <a:t>constraints</a:t>
            </a:r>
            <a:r>
              <a:rPr lang="en-US" baseline="0" dirty="0" smtClean="0"/>
              <a:t>. </a:t>
            </a:r>
          </a:p>
          <a:p>
            <a:endParaRPr lang="en-US" baseline="0" dirty="0" smtClean="0"/>
          </a:p>
          <a:p>
            <a:r>
              <a:rPr lang="en-US" baseline="0" dirty="0" smtClean="0"/>
              <a:t>All the NCDN management schemes we evaluate conform to the formulation presented in this slide. </a:t>
            </a:r>
          </a:p>
          <a:p>
            <a:endParaRPr lang="en-US" baseline="0" dirty="0" smtClean="0"/>
          </a:p>
          <a:p>
            <a:r>
              <a:rPr lang="en-US" baseline="0" dirty="0" smtClean="0"/>
              <a:t>Before we go to the schemes and their formulation, let us take a quick look at the Akamai datasets we use for out evaluation</a:t>
            </a:r>
          </a:p>
        </p:txBody>
      </p:sp>
      <p:sp>
        <p:nvSpPr>
          <p:cNvPr id="4" name="Slide Number Placeholder 3"/>
          <p:cNvSpPr>
            <a:spLocks noGrp="1"/>
          </p:cNvSpPr>
          <p:nvPr>
            <p:ph type="sldNum" sz="quarter" idx="10"/>
          </p:nvPr>
        </p:nvSpPr>
        <p:spPr/>
        <p:txBody>
          <a:bodyPr/>
          <a:lstStyle/>
          <a:p>
            <a:fld id="{D1298D35-D89B-9845-89C2-B3631534045D}" type="slidenum">
              <a:rPr lang="en-US" smtClean="0"/>
              <a:t>26</a:t>
            </a:fld>
            <a:endParaRPr lang="en-US"/>
          </a:p>
        </p:txBody>
      </p:sp>
    </p:spTree>
    <p:extLst>
      <p:ext uri="{BB962C8B-B14F-4D97-AF65-F5344CB8AC3E}">
        <p14:creationId xmlns:p14="http://schemas.microsoft.com/office/powerpoint/2010/main" val="1136080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
            </a:r>
            <a:r>
              <a:rPr lang="en-US" dirty="0" smtClean="0"/>
              <a:t>-------</a:t>
            </a:r>
          </a:p>
          <a:p>
            <a:endParaRPr lang="en-US" dirty="0" smtClean="0"/>
          </a:p>
          <a:p>
            <a:r>
              <a:rPr lang="en-US" dirty="0" smtClean="0"/>
              <a:t>Here are</a:t>
            </a:r>
            <a:r>
              <a:rPr lang="en-US" baseline="0" dirty="0" smtClean="0"/>
              <a:t> some quick facts from the data we collected from the Akamai CDN. </a:t>
            </a:r>
          </a:p>
          <a:p>
            <a:endParaRPr lang="en-US" baseline="0" dirty="0" smtClean="0"/>
          </a:p>
          <a:p>
            <a:r>
              <a:rPr lang="en-US" baseline="0" dirty="0" smtClean="0"/>
              <a:t>We collected traces for two different traffic classes: on-demand video and download. We selected these classes because they account for a majority of network traffic seen in a typical CDN.</a:t>
            </a:r>
          </a:p>
          <a:p>
            <a:endParaRPr lang="en-US" baseline="0" dirty="0" smtClean="0"/>
          </a:p>
          <a:p>
            <a:r>
              <a:rPr lang="en-US" baseline="0" dirty="0" smtClean="0"/>
              <a:t>Our traces include content from several major Akamai customers. </a:t>
            </a:r>
          </a:p>
          <a:p>
            <a:endParaRPr lang="en-US" baseline="0" dirty="0" smtClean="0"/>
          </a:p>
          <a:p>
            <a:r>
              <a:rPr lang="en-US" baseline="0" dirty="0" smtClean="0"/>
              <a:t>On-demand video </a:t>
            </a:r>
            <a:r>
              <a:rPr lang="en-US" baseline="0" dirty="0" smtClean="0"/>
              <a:t>contains </a:t>
            </a:r>
            <a:r>
              <a:rPr lang="en-US" baseline="0" dirty="0" smtClean="0"/>
              <a:t>several forms of long and short videos, from News clips to TV Shows to Movies. </a:t>
            </a:r>
          </a:p>
          <a:p>
            <a:endParaRPr lang="en-US" baseline="0" dirty="0" smtClean="0"/>
          </a:p>
          <a:p>
            <a:r>
              <a:rPr lang="en-US" baseline="0" dirty="0" smtClean="0"/>
              <a:t>Download </a:t>
            </a:r>
            <a:r>
              <a:rPr lang="en-US" baseline="0" dirty="0" smtClean="0"/>
              <a:t>consists </a:t>
            </a:r>
            <a:r>
              <a:rPr lang="en-US" baseline="0" dirty="0" smtClean="0"/>
              <a:t>of several types of content including software updates, …</a:t>
            </a:r>
          </a:p>
          <a:p>
            <a:endParaRPr lang="en-US" baseline="0" dirty="0" smtClean="0"/>
          </a:p>
          <a:p>
            <a:r>
              <a:rPr lang="en-US" baseline="0" dirty="0" smtClean="0"/>
              <a:t>On-demand video traces are collected during Oct 2011 &amp; Jan 2012, and download traces are collected in Dec 2010. </a:t>
            </a:r>
          </a:p>
          <a:p>
            <a:endParaRPr lang="en-US" baseline="0" dirty="0" smtClean="0"/>
          </a:p>
          <a:p>
            <a:r>
              <a:rPr lang="en-US" baseline="0" dirty="0" smtClean="0"/>
              <a:t>Both traces are collected using client side measurements but the mechanism is bit different for the two classes. </a:t>
            </a:r>
          </a:p>
          <a:p>
            <a:endParaRPr lang="en-US" baseline="0" dirty="0" smtClean="0"/>
          </a:p>
          <a:p>
            <a:r>
              <a:rPr lang="en-US" baseline="0" dirty="0" smtClean="0"/>
              <a:t>On-demand video uses a plugin embedded in the media player running in the web browser. </a:t>
            </a:r>
          </a:p>
          <a:p>
            <a:endParaRPr lang="en-US" baseline="0" dirty="0" smtClean="0"/>
          </a:p>
          <a:p>
            <a:r>
              <a:rPr lang="en-US" baseline="0" dirty="0" smtClean="0"/>
              <a:t>Download traces are collected using a download manager embedded in client’s software, e.g., Apple iTunes or Microsoft Update.</a:t>
            </a:r>
          </a:p>
          <a:p>
            <a:endParaRPr lang="en-US" baseline="0" dirty="0" smtClean="0"/>
          </a:p>
          <a:p>
            <a:r>
              <a:rPr lang="en-US" baseline="0" dirty="0" smtClean="0"/>
              <a:t>On-demand video trace are collected from 6.59 million unique users in the US who downloaded 638 TB of video. </a:t>
            </a:r>
          </a:p>
          <a:p>
            <a:endParaRPr lang="en-US" baseline="0" dirty="0" smtClean="0"/>
          </a:p>
          <a:p>
            <a:r>
              <a:rPr lang="en-US" baseline="0" dirty="0" smtClean="0"/>
              <a:t>Download trace are collected from 0.62 million users in the US who downloaded 717 TB of content.</a:t>
            </a:r>
          </a:p>
          <a:p>
            <a:endParaRPr lang="en-US" baseline="0" dirty="0" smtClean="0"/>
          </a:p>
          <a:p>
            <a:r>
              <a:rPr lang="en-US" baseline="0" dirty="0" smtClean="0"/>
              <a:t>---</a:t>
            </a:r>
          </a:p>
          <a:p>
            <a:endParaRPr lang="en-US" baseline="0" dirty="0" smtClean="0"/>
          </a:p>
          <a:p>
            <a:r>
              <a:rPr lang="en-US" sz="1200" kern="1200" dirty="0" smtClean="0">
                <a:solidFill>
                  <a:schemeClr val="tx1"/>
                </a:solidFill>
                <a:latin typeface="+mn-lt"/>
                <a:ea typeface="+mn-ea"/>
                <a:cs typeface="+mn-cs"/>
              </a:rPr>
              <a:t>As we do not have access to 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NCDN trace, we use a CDN trace to emulate NCDN traffic. </a:t>
            </a:r>
          </a:p>
          <a:p>
            <a:endParaRPr lang="en-US" sz="1200" kern="1200" dirty="0" smtClean="0">
              <a:solidFill>
                <a:schemeClr val="tx1"/>
              </a:solidFill>
              <a:latin typeface="+mn-lt"/>
              <a:ea typeface="+mn-ea"/>
              <a:cs typeface="+mn-cs"/>
            </a:endParaRP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27</a:t>
            </a:fld>
            <a:endParaRPr lang="en-US"/>
          </a:p>
        </p:txBody>
      </p:sp>
    </p:spTree>
    <p:extLst>
      <p:ext uri="{BB962C8B-B14F-4D97-AF65-F5344CB8AC3E}">
        <p14:creationId xmlns:p14="http://schemas.microsoft.com/office/powerpoint/2010/main" val="1696658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sz="1200" strike="noStrike" kern="1200" dirty="0" smtClean="0">
              <a:solidFill>
                <a:schemeClr val="tx1"/>
              </a:solidFill>
              <a:latin typeface="+mn-lt"/>
              <a:ea typeface="+mn-ea"/>
              <a:cs typeface="+mn-cs"/>
            </a:endParaRPr>
          </a:p>
          <a:p>
            <a:r>
              <a:rPr lang="en-US" dirty="0" smtClean="0"/>
              <a:t>The three schemes</a:t>
            </a:r>
            <a:r>
              <a:rPr lang="en-US" baseline="0" dirty="0" smtClean="0"/>
              <a:t> listed here are based on the classification described earlier.</a:t>
            </a:r>
          </a:p>
          <a:p>
            <a:endParaRPr lang="en-US" baseline="0" dirty="0" smtClean="0"/>
          </a:p>
          <a:p>
            <a:r>
              <a:rPr lang="en-US" baseline="0" dirty="0" smtClean="0"/>
              <a:t>Unplanned </a:t>
            </a:r>
            <a:r>
              <a:rPr lang="en-US" baseline="0" dirty="0" smtClean="0"/>
              <a:t>uses unplanned content distribution and unplanned traffic engineering. The simplest of the three schemes. It uses Inverse Cap routing. It uses a LRU cache replacement strategy at each node. On a cache miss, requests are redirected to cache which has a copy of the content and is closest in terms of hop count distance.</a:t>
            </a:r>
          </a:p>
          <a:p>
            <a:endParaRPr lang="en-US" dirty="0" smtClean="0"/>
          </a:p>
          <a:p>
            <a:r>
              <a:rPr lang="en-US" baseline="0" dirty="0" smtClean="0"/>
              <a:t>Joint-Opt uses a planned joint optimization of content distribution and traffic engineering. This optimization is done once each day based on content matrix measured the previous day. </a:t>
            </a:r>
          </a:p>
          <a:p>
            <a:endParaRPr lang="en-US" baseline="0" dirty="0" smtClean="0"/>
          </a:p>
          <a:p>
            <a:r>
              <a:rPr lang="en-US" baseline="0" dirty="0" smtClean="0"/>
              <a:t>Oracle </a:t>
            </a:r>
            <a:r>
              <a:rPr lang="en-US" baseline="0" dirty="0" smtClean="0"/>
              <a:t>is similar to Joint-Opt but assumes an accurate future knowledge of content matrix over the next day. </a:t>
            </a:r>
            <a:r>
              <a:rPr lang="en-US" baseline="0" dirty="0" smtClean="0"/>
              <a:t>Oracle </a:t>
            </a:r>
            <a:r>
              <a:rPr lang="en-US" baseline="0" dirty="0" smtClean="0"/>
              <a:t>is a </a:t>
            </a:r>
            <a:r>
              <a:rPr lang="en-US" baseline="0" dirty="0" smtClean="0"/>
              <a:t>unachievable </a:t>
            </a:r>
            <a:r>
              <a:rPr lang="en-US" baseline="0" dirty="0" smtClean="0"/>
              <a:t>but is a useful scheme to benchmark the performance of the other two schemes. </a:t>
            </a:r>
          </a:p>
          <a:p>
            <a:endParaRPr lang="en-US" dirty="0" smtClean="0"/>
          </a:p>
          <a:p>
            <a:r>
              <a:rPr lang="en-US" dirty="0" smtClean="0"/>
              <a:t>To evaluate how these scheme perform</a:t>
            </a:r>
            <a:r>
              <a:rPr lang="en-US" baseline="0" dirty="0" smtClean="0"/>
              <a:t> in practice, we need a real traces of users accessing content on their networks. </a:t>
            </a:r>
          </a:p>
          <a:p>
            <a:endParaRPr lang="en-US" baseline="0" dirty="0" smtClean="0"/>
          </a:p>
          <a:p>
            <a:r>
              <a:rPr lang="en-US" baseline="0" dirty="0" smtClean="0"/>
              <a:t>For which, we have collected user-level logs of content access in the Akamai CDN.</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28</a:t>
            </a:fld>
            <a:endParaRPr lang="en-US"/>
          </a:p>
        </p:txBody>
      </p:sp>
    </p:spTree>
    <p:extLst>
      <p:ext uri="{BB962C8B-B14F-4D97-AF65-F5344CB8AC3E}">
        <p14:creationId xmlns:p14="http://schemas.microsoft.com/office/powerpoint/2010/main" val="2726965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As storage ratio increases, Unplanned moves close to IDEAL,</a:t>
            </a:r>
            <a:r>
              <a:rPr lang="en-US" baseline="0" dirty="0" smtClean="0"/>
              <a:t> JOINT OPTIMIZATION still has a high MLU even at higher storage.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Why planned bad?</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move banner to slide</a:t>
            </a:r>
            <a:r>
              <a:rPr lang="en-US" baseline="0" dirty="0" smtClean="0"/>
              <a:t> </a:t>
            </a:r>
            <a:r>
              <a:rPr lang="en-US" dirty="0" smtClean="0"/>
              <a:t> ************************ </a:t>
            </a:r>
          </a:p>
          <a:p>
            <a:endParaRPr lang="en-US" dirty="0" smtClean="0"/>
          </a:p>
          <a:p>
            <a:r>
              <a:rPr lang="en-US" dirty="0" smtClean="0"/>
              <a:t>This slides compares the schemes based on their network cost.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two Joint-Opt scheme solve an MIP formulation to optimize the network cost.</a:t>
            </a:r>
          </a:p>
          <a:p>
            <a:endParaRPr lang="en-US" dirty="0" smtClean="0"/>
          </a:p>
          <a:p>
            <a:r>
              <a:rPr lang="en-US" dirty="0" smtClean="0"/>
              <a:t>The metric shown on the x-axis is storage ratio.</a:t>
            </a:r>
            <a:r>
              <a:rPr lang="en-US" baseline="0" dirty="0" smtClean="0"/>
              <a:t> A storage ratio of ‘k’ </a:t>
            </a:r>
            <a:r>
              <a:rPr lang="en-US" baseline="0" dirty="0" smtClean="0"/>
              <a:t>means </a:t>
            </a:r>
            <a:r>
              <a:rPr lang="en-US" baseline="0" dirty="0" smtClean="0"/>
              <a:t>that total storage across all </a:t>
            </a:r>
            <a:r>
              <a:rPr lang="en-US" baseline="0" dirty="0" err="1" smtClean="0"/>
              <a:t>PoPs</a:t>
            </a:r>
            <a:r>
              <a:rPr lang="en-US" baseline="0" dirty="0" smtClean="0"/>
              <a:t> is ‘k’ times the total size of unique content observed on a typical day. </a:t>
            </a:r>
          </a:p>
          <a:p>
            <a:endParaRPr lang="en-US" baseline="0" dirty="0" smtClean="0"/>
          </a:p>
          <a:p>
            <a:r>
              <a:rPr lang="en-US" baseline="0" dirty="0" smtClean="0"/>
              <a:t>The y-axis shows the network cost metric MLU normalized with respect to the highest MLU value. </a:t>
            </a:r>
          </a:p>
          <a:p>
            <a:endParaRPr lang="en-US" baseline="0" dirty="0" smtClean="0"/>
          </a:p>
          <a:p>
            <a:r>
              <a:rPr lang="en-US" baseline="0" dirty="0" smtClean="0"/>
              <a:t>As storage ratio increases, content can be replicated at more </a:t>
            </a:r>
            <a:r>
              <a:rPr lang="en-US" baseline="0" dirty="0" smtClean="0"/>
              <a:t>locations </a:t>
            </a:r>
            <a:r>
              <a:rPr lang="en-US" baseline="0" dirty="0" smtClean="0"/>
              <a:t>resulting in lower MLU.</a:t>
            </a:r>
          </a:p>
          <a:p>
            <a:endParaRPr lang="en-US" baseline="0" dirty="0" smtClean="0"/>
          </a:p>
          <a:p>
            <a:r>
              <a:rPr lang="en-US" baseline="0" dirty="0" smtClean="0"/>
              <a:t>We find that Joint-Opt has a 3x higher MLU than the simple unplanned scheme.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Why does Joint-Opt worse than the simple </a:t>
            </a:r>
            <a:r>
              <a:rPr lang="en-US" baseline="0" dirty="0" err="1" smtClean="0"/>
              <a:t>InvCap</a:t>
            </a:r>
            <a:r>
              <a:rPr lang="en-US" baseline="0" dirty="0" smtClean="0"/>
              <a:t>-LRU scheme. This is because Joint-Opt implements a planned content placement, request redirection and routing using a content matrix measured over the previous day.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All CDN traces we experiment with have a significant amount of churn in content even on a daily basis, and a significant fraction of requests are for new content published that day. Therefore, a planned approach perform needs to frequently fetch content from origin servers, which increases utilization of links along the path to the origin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have also evaluated other </a:t>
            </a:r>
            <a:r>
              <a:rPr lang="en-US" baseline="0" dirty="0" smtClean="0"/>
              <a:t>variations </a:t>
            </a:r>
            <a:r>
              <a:rPr lang="en-US" baseline="0" dirty="0" smtClean="0"/>
              <a:t>of Joint-opt such as combining Joint-Opt with </a:t>
            </a:r>
            <a:r>
              <a:rPr lang="en-US" baseline="0" dirty="0" err="1" smtClean="0"/>
              <a:t>InvCap</a:t>
            </a:r>
            <a:r>
              <a:rPr lang="en-US" baseline="0" dirty="0" smtClean="0"/>
              <a:t>-LRU and running Joint-Opt scheme multiple times per day, but Joint-Opt has a higher network cost than </a:t>
            </a:r>
            <a:r>
              <a:rPr lang="en-US" baseline="0" dirty="0" err="1" smtClean="0"/>
              <a:t>InvCap</a:t>
            </a:r>
            <a:r>
              <a:rPr lang="en-US" baseline="0" dirty="0" smtClean="0"/>
              <a:t>-LRU in those experiments as well.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29</a:t>
            </a:fld>
            <a:endParaRPr lang="en-US"/>
          </a:p>
        </p:txBody>
      </p:sp>
    </p:spTree>
    <p:extLst>
      <p:ext uri="{BB962C8B-B14F-4D97-AF65-F5344CB8AC3E}">
        <p14:creationId xmlns:p14="http://schemas.microsoft.com/office/powerpoint/2010/main" val="431309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dirty="0" smtClean="0"/>
              <a:t>:</a:t>
            </a:r>
          </a:p>
          <a:p>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endParaRPr lang="en-US" dirty="0" smtClean="0"/>
          </a:p>
          <a:p>
            <a:r>
              <a:rPr lang="en-US" dirty="0" smtClean="0"/>
              <a:t>Lets</a:t>
            </a:r>
            <a:r>
              <a:rPr lang="en-US" baseline="0" dirty="0" smtClean="0"/>
              <a:t> go back to an earlier question I had raised.</a:t>
            </a:r>
            <a:endParaRPr lang="en-US" dirty="0" smtClean="0"/>
          </a:p>
          <a:p>
            <a:endParaRPr lang="en-US" dirty="0" smtClean="0"/>
          </a:p>
          <a:p>
            <a:r>
              <a:rPr lang="en-US" dirty="0" smtClean="0"/>
              <a:t>In this experiment,</a:t>
            </a:r>
            <a:r>
              <a:rPr lang="en-US" baseline="0" dirty="0" smtClean="0"/>
              <a:t> we evaluate the user perceived latency for different schemes.</a:t>
            </a:r>
          </a:p>
          <a:p>
            <a:r>
              <a:rPr lang="en-US" baseline="0" dirty="0" smtClean="0"/>
              <a:t> </a:t>
            </a:r>
            <a:endParaRPr lang="en-US" dirty="0" smtClean="0"/>
          </a:p>
          <a:p>
            <a:r>
              <a:rPr lang="en-US" dirty="0" smtClean="0"/>
              <a:t>An equally important metric</a:t>
            </a:r>
            <a:r>
              <a:rPr lang="en-US" baseline="0" dirty="0" smtClean="0"/>
              <a:t> for an NCDN is the latency experienced by end-users, which we evaluate in this experiment.</a:t>
            </a:r>
          </a:p>
          <a:p>
            <a:endParaRPr lang="en-US" baseline="0" dirty="0" smtClean="0"/>
          </a:p>
          <a:p>
            <a:r>
              <a:rPr lang="en-US" baseline="0" dirty="0" smtClean="0"/>
              <a:t>To calculate latency, we have defined a latency cost function which captures the end-to-end delay including propagation delay and delay caused by </a:t>
            </a:r>
            <a:r>
              <a:rPr lang="en-US" baseline="0" dirty="0" smtClean="0"/>
              <a:t>retransmissions </a:t>
            </a:r>
            <a:r>
              <a:rPr lang="en-US" baseline="0" dirty="0" smtClean="0"/>
              <a:t>after a packet loss. </a:t>
            </a:r>
          </a:p>
          <a:p>
            <a:endParaRPr lang="en-US" baseline="0" dirty="0" smtClean="0"/>
          </a:p>
          <a:p>
            <a:r>
              <a:rPr lang="en-US" baseline="0" dirty="0" smtClean="0"/>
              <a:t>The value of the latency cost function is shown on the y-axis. X-axis is the storage ratio. </a:t>
            </a:r>
          </a:p>
          <a:p>
            <a:endParaRPr lang="en-US" baseline="0" dirty="0" smtClean="0"/>
          </a:p>
          <a:p>
            <a:endParaRPr lang="en-US" baseline="0" dirty="0" smtClean="0"/>
          </a:p>
          <a:p>
            <a:pPr marL="228600" indent="-228600">
              <a:buAutoNum type="arabicParenBoth"/>
            </a:pPr>
            <a:r>
              <a:rPr lang="en-US" baseline="0" dirty="0" smtClean="0"/>
              <a:t>The relative performance of schemes reflects a similar trend with the latency cost function as with the network cost function.</a:t>
            </a:r>
          </a:p>
          <a:p>
            <a:pPr marL="228600" indent="-228600">
              <a:buAutoNum type="arabicParenBoth"/>
            </a:pPr>
            <a:r>
              <a:rPr lang="en-US" baseline="0" dirty="0" smtClean="0"/>
              <a:t>Joint-Opt strategy has a high latency cost for two </a:t>
            </a:r>
            <a:r>
              <a:rPr lang="en-US" baseline="0" dirty="0" smtClean="0"/>
              <a:t>reasons, </a:t>
            </a:r>
            <a:r>
              <a:rPr lang="en-US" baseline="0" dirty="0" smtClean="0"/>
              <a:t>first its higher MLU causes more </a:t>
            </a:r>
            <a:r>
              <a:rPr lang="en-US" baseline="0" dirty="0" smtClean="0"/>
              <a:t>retransmissions, </a:t>
            </a:r>
            <a:r>
              <a:rPr lang="en-US" baseline="0" dirty="0" smtClean="0"/>
              <a:t>and second it frequently needs to fetch content from origin servers which also increases latency.</a:t>
            </a:r>
          </a:p>
          <a:p>
            <a:pPr marL="228600" indent="-228600">
              <a:buAutoNum type="arabicParenBoth"/>
            </a:pPr>
            <a:r>
              <a:rPr lang="en-US" baseline="0" dirty="0" err="1" smtClean="0"/>
              <a:t>InvCap</a:t>
            </a:r>
            <a:r>
              <a:rPr lang="en-US" baseline="0" dirty="0" smtClean="0"/>
              <a:t>-LRU performs better than a Joint-Opt strategy. </a:t>
            </a:r>
            <a:r>
              <a:rPr lang="en-US" baseline="0" dirty="0" err="1" smtClean="0"/>
              <a:t>InvCap</a:t>
            </a:r>
            <a:r>
              <a:rPr lang="en-US" baseline="0" dirty="0" smtClean="0"/>
              <a:t>-LRU improves its performance relative to the Joint-Opt-Future scheme on increasing the storage ratio. At a storage ratio of 4, the latency of </a:t>
            </a:r>
            <a:r>
              <a:rPr lang="en-US" baseline="0" dirty="0" err="1" smtClean="0"/>
              <a:t>InvCap</a:t>
            </a:r>
            <a:r>
              <a:rPr lang="en-US" baseline="0" dirty="0" smtClean="0"/>
              <a:t>-LRU is within 28% of Optimal while  than Joint-Opt strategy has a 70% higher latency cost than optimal. </a:t>
            </a:r>
          </a:p>
          <a:p>
            <a:pPr marL="228600" indent="-228600">
              <a:buAutoNum type="arabicParenBoth"/>
            </a:pPr>
            <a:r>
              <a:rPr lang="en-US" baseline="0" dirty="0" smtClean="0"/>
              <a:t>This experiment shows than an unplanned scheme has a close to optimal latency cost at higher storage ratios</a:t>
            </a:r>
            <a:r>
              <a:rPr lang="en-US" baseline="0" dirty="0" smtClean="0"/>
              <a:t>.</a:t>
            </a:r>
          </a:p>
          <a:p>
            <a:pPr marL="228600" indent="-228600">
              <a:buAutoNum type="arabicParenBoth"/>
            </a:pPr>
            <a:endParaRPr lang="en-US" baseline="0" dirty="0" smtClean="0"/>
          </a:p>
          <a:p>
            <a:pPr marL="228600" indent="-228600">
              <a:buAutoNum type="arabicParenBoth"/>
            </a:pPr>
            <a:endParaRPr lang="en-US" baseline="0" dirty="0" smtClean="0"/>
          </a:p>
          <a:p>
            <a:r>
              <a:rPr lang="en-US" dirty="0" smtClean="0"/>
              <a:t>What these experiments placement</a:t>
            </a:r>
            <a:r>
              <a:rPr lang="en-US" baseline="0" dirty="0" smtClean="0"/>
              <a:t> matters in NCDNs. </a:t>
            </a:r>
          </a:p>
          <a:p>
            <a:r>
              <a:rPr lang="en-US" baseline="0" dirty="0" smtClean="0"/>
              <a:t>JOINT-OPTIMIZATION poor at content placement: performs worse.</a:t>
            </a:r>
          </a:p>
          <a:p>
            <a:endParaRPr lang="en-US" baseline="0" dirty="0" smtClean="0"/>
          </a:p>
          <a:p>
            <a:r>
              <a:rPr lang="en-US" baseline="0" dirty="0" smtClean="0"/>
              <a:t>UNPLANNED placement works well, and performs well.</a:t>
            </a:r>
          </a:p>
          <a:p>
            <a:endParaRPr lang="en-US" baseline="0" dirty="0" smtClean="0"/>
          </a:p>
          <a:p>
            <a:r>
              <a:rPr lang="en-US" baseline="0" dirty="0" smtClean="0"/>
              <a:t>Next question is does routing matter?</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30</a:t>
            </a:fld>
            <a:endParaRPr lang="en-US"/>
          </a:p>
        </p:txBody>
      </p:sp>
    </p:spTree>
    <p:extLst>
      <p:ext uri="{BB962C8B-B14F-4D97-AF65-F5344CB8AC3E}">
        <p14:creationId xmlns:p14="http://schemas.microsoft.com/office/powerpoint/2010/main" val="59629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optimizing</a:t>
            </a:r>
            <a:r>
              <a:rPr lang="en-US" baseline="0" dirty="0" smtClean="0"/>
              <a:t> routing does not reduce network cost </a:t>
            </a:r>
            <a:r>
              <a:rPr lang="en-US" baseline="0" dirty="0" err="1" smtClean="0"/>
              <a:t>bymuch</a:t>
            </a:r>
            <a:r>
              <a:rPr lang="en-US" baseline="0" dirty="0" smtClean="0"/>
              <a:t>. **</a:t>
            </a:r>
          </a:p>
          <a:p>
            <a:endParaRPr lang="en-US" baseline="0" dirty="0" smtClean="0"/>
          </a:p>
          <a:p>
            <a:r>
              <a:rPr lang="en-US" baseline="0" dirty="0" smtClean="0"/>
              <a:t>Routing matters little in </a:t>
            </a:r>
            <a:r>
              <a:rPr lang="en-US" baseline="0" dirty="0" smtClean="0"/>
              <a:t>NCDNs</a:t>
            </a:r>
            <a:endParaRPr lang="en-US" baseline="0" dirty="0" smtClean="0"/>
          </a:p>
          <a:p>
            <a:endParaRPr lang="en-US" baseline="0" dirty="0" smtClean="0"/>
          </a:p>
          <a:p>
            <a:r>
              <a:rPr lang="en-US" baseline="0" dirty="0" smtClean="0"/>
              <a:t>Placement </a:t>
            </a:r>
          </a:p>
          <a:p>
            <a:endParaRPr lang="en-US" dirty="0" smtClean="0"/>
          </a:p>
          <a:p>
            <a:endParaRPr lang="en-US" dirty="0" smtClean="0"/>
          </a:p>
          <a:p>
            <a:endParaRPr lang="en-US" dirty="0" smtClean="0"/>
          </a:p>
          <a:p>
            <a:endParaRPr lang="en-US" dirty="0" smtClean="0"/>
          </a:p>
          <a:p>
            <a:r>
              <a:rPr lang="en-US" dirty="0" smtClean="0"/>
              <a:t>The last set of results evaluate</a:t>
            </a:r>
            <a:r>
              <a:rPr lang="en-US" baseline="0" dirty="0" smtClean="0"/>
              <a:t> the relative importance of optimizing content placement vs. that of optimizing routing.</a:t>
            </a:r>
          </a:p>
          <a:p>
            <a:endParaRPr lang="en-US" baseline="0" dirty="0" smtClean="0"/>
          </a:p>
          <a:p>
            <a:r>
              <a:rPr lang="en-US" dirty="0" smtClean="0"/>
              <a:t>The left</a:t>
            </a:r>
            <a:r>
              <a:rPr lang="en-US" baseline="0" dirty="0" smtClean="0"/>
              <a:t> graph shows how much does network cost reduce if we use an optimized routing </a:t>
            </a:r>
            <a:r>
              <a:rPr lang="en-US" baseline="0" dirty="0" smtClean="0"/>
              <a:t>instead </a:t>
            </a:r>
            <a:r>
              <a:rPr lang="en-US" baseline="0" dirty="0" smtClean="0"/>
              <a:t>of </a:t>
            </a:r>
            <a:r>
              <a:rPr lang="en-US" baseline="0" dirty="0" err="1" smtClean="0"/>
              <a:t>InvCap</a:t>
            </a:r>
            <a:r>
              <a:rPr lang="en-US" baseline="0" dirty="0" smtClean="0"/>
              <a:t> routing along with an unplanned LRU placement.. </a:t>
            </a:r>
          </a:p>
          <a:p>
            <a:endParaRPr lang="en-US" baseline="0" dirty="0" smtClean="0"/>
          </a:p>
          <a:p>
            <a:r>
              <a:rPr lang="en-US" baseline="0" dirty="0" smtClean="0"/>
              <a:t>This optimized routing is calculated every three hours based on the traffic matrix observed in the previous three hours</a:t>
            </a:r>
          </a:p>
          <a:p>
            <a:endParaRPr lang="en-US" baseline="0" dirty="0" smtClean="0"/>
          </a:p>
          <a:p>
            <a:r>
              <a:rPr lang="en-US" baseline="0" dirty="0" smtClean="0"/>
              <a:t>We find that the maximum reduction is less than 10%, suggesting that optimizing routing brings minimal improvement over </a:t>
            </a:r>
            <a:r>
              <a:rPr lang="en-US" baseline="0" dirty="0" err="1" smtClean="0"/>
              <a:t>InvCap</a:t>
            </a:r>
            <a:r>
              <a:rPr lang="en-US" baseline="0" dirty="0" smtClean="0"/>
              <a:t>-LRU scheme. </a:t>
            </a:r>
          </a:p>
          <a:p>
            <a:endParaRPr lang="en-US" baseline="0" dirty="0" smtClean="0"/>
          </a:p>
          <a:p>
            <a:r>
              <a:rPr lang="en-US" baseline="0" dirty="0" smtClean="0"/>
              <a:t>While the left graph shows the result for an unplanned placement, the right graph shows the result for a planned placement scheme, and we take the Joint-Opt-Future which the ideal planned scheme.</a:t>
            </a:r>
          </a:p>
          <a:p>
            <a:endParaRPr lang="en-US" baseline="0" dirty="0" smtClean="0"/>
          </a:p>
          <a:p>
            <a:endParaRPr lang="en-US" baseline="0" dirty="0" smtClean="0"/>
          </a:p>
          <a:p>
            <a:r>
              <a:rPr lang="en-US" baseline="0" dirty="0" smtClean="0"/>
              <a:t>We evaluate the importance of jointly optimizing content distribution and routing over   optimizing only the content distribution but using </a:t>
            </a:r>
            <a:r>
              <a:rPr lang="en-US" baseline="0" dirty="0" err="1" smtClean="0"/>
              <a:t>InvCap</a:t>
            </a:r>
            <a:r>
              <a:rPr lang="en-US" baseline="0" dirty="0" smtClean="0"/>
              <a:t> routing.</a:t>
            </a:r>
          </a:p>
          <a:p>
            <a:endParaRPr lang="en-US" baseline="0" dirty="0" smtClean="0"/>
          </a:p>
          <a:p>
            <a:r>
              <a:rPr lang="en-US" baseline="0" dirty="0" smtClean="0"/>
              <a:t>Again we find that whether </a:t>
            </a:r>
            <a:r>
              <a:rPr lang="en-US" baseline="0" dirty="0" err="1" smtClean="0"/>
              <a:t>InvCap</a:t>
            </a:r>
            <a:r>
              <a:rPr lang="en-US" baseline="0" dirty="0" smtClean="0"/>
              <a:t> routing is used or routing is jointly optimized with content distribution makes only a 13% difference to MLU. </a:t>
            </a:r>
          </a:p>
          <a:p>
            <a:endParaRPr lang="en-US" baseline="0" dirty="0" smtClean="0"/>
          </a:p>
          <a:p>
            <a:r>
              <a:rPr lang="en-US" baseline="0" dirty="0" smtClean="0"/>
              <a:t>Overall, this results shows that after content placement is optimized, further optimizing routing adds little value.</a:t>
            </a:r>
          </a:p>
        </p:txBody>
      </p:sp>
      <p:sp>
        <p:nvSpPr>
          <p:cNvPr id="4" name="Slide Number Placeholder 3"/>
          <p:cNvSpPr>
            <a:spLocks noGrp="1"/>
          </p:cNvSpPr>
          <p:nvPr>
            <p:ph type="sldNum" sz="quarter" idx="10"/>
          </p:nvPr>
        </p:nvSpPr>
        <p:spPr/>
        <p:txBody>
          <a:bodyPr/>
          <a:lstStyle/>
          <a:p>
            <a:fld id="{D1298D35-D89B-9845-89C2-B3631534045D}" type="slidenum">
              <a:rPr lang="en-US" smtClean="0"/>
              <a:t>31</a:t>
            </a:fld>
            <a:endParaRPr lang="en-US"/>
          </a:p>
        </p:txBody>
      </p:sp>
    </p:spTree>
    <p:extLst>
      <p:ext uri="{BB962C8B-B14F-4D97-AF65-F5344CB8AC3E}">
        <p14:creationId xmlns:p14="http://schemas.microsoft.com/office/powerpoint/2010/main" val="153327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Now, the specific answers to these questions depend on the form of convergence that may happen in future. But, I will comment on a few things that would be applicable to multiple models.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main part of these changes will be implemented by operators,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which I am including both network operators and content delivery operators.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terms of infrastructure, we expect a wider deployment of content delivery infrastructure such as in-network caches. </a:t>
            </a:r>
          </a:p>
          <a:p>
            <a:r>
              <a:rPr lang="en-US" sz="1200" kern="1200" dirty="0" smtClean="0">
                <a:solidFill>
                  <a:schemeClr val="tx1"/>
                </a:solidFill>
                <a:effectLst/>
                <a:latin typeface="+mn-lt"/>
                <a:ea typeface="+mn-ea"/>
                <a:cs typeface="+mn-cs"/>
              </a:rPr>
              <a:t>In terms of operations, we expect a closer integration of how network and content delivery decisions, e.g., we may see a joint optimization of network routing and content delivery.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a:t>
            </a:r>
            <a:r>
              <a:rPr lang="en-US" sz="1200" kern="1200" baseline="0" dirty="0" smtClean="0">
                <a:solidFill>
                  <a:schemeClr val="tx1"/>
                </a:solidFill>
                <a:effectLst/>
                <a:latin typeface="+mn-lt"/>
                <a:ea typeface="+mn-ea"/>
                <a:cs typeface="+mn-cs"/>
              </a:rPr>
              <a:t> we hope is that these changes will lead to better </a:t>
            </a:r>
            <a:r>
              <a:rPr lang="en-US" sz="1200" kern="1200" dirty="0" smtClean="0">
                <a:solidFill>
                  <a:schemeClr val="tx1"/>
                </a:solidFill>
                <a:effectLst/>
                <a:latin typeface="+mn-lt"/>
                <a:ea typeface="+mn-ea"/>
                <a:cs typeface="+mn-cs"/>
              </a:rPr>
              <a:t>cost-performance tradeoffs. Operators will be able to delivery better</a:t>
            </a:r>
            <a:r>
              <a:rPr lang="en-US" sz="1200" kern="1200" baseline="0" dirty="0" smtClean="0">
                <a:solidFill>
                  <a:schemeClr val="tx1"/>
                </a:solidFill>
                <a:effectLst/>
                <a:latin typeface="+mn-lt"/>
                <a:ea typeface="+mn-ea"/>
                <a:cs typeface="+mn-cs"/>
              </a:rPr>
              <a:t> performance with similar cost or a lower cost for similar performance.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a results, these benefits would percolate across all parties in the content food chain. Namely the content providers, the operators, and finally the end-users. </a:t>
            </a:r>
          </a:p>
          <a:p>
            <a:r>
              <a:rPr lang="en-US" sz="1200" kern="1200" dirty="0" smtClean="0">
                <a:solidFill>
                  <a:schemeClr val="tx1"/>
                </a:solidFill>
                <a:effectLst/>
                <a:latin typeface="+mn-lt"/>
                <a:ea typeface="+mn-ea"/>
                <a:cs typeface="+mn-cs"/>
              </a:rPr>
              <a:t>The producers of content, i.e., content providers, may need to pay less to deliver their content. </a:t>
            </a:r>
          </a:p>
          <a:p>
            <a:r>
              <a:rPr lang="en-US" sz="1200" kern="1200" dirty="0" smtClean="0">
                <a:solidFill>
                  <a:schemeClr val="tx1"/>
                </a:solidFill>
                <a:effectLst/>
                <a:latin typeface="+mn-lt"/>
                <a:ea typeface="+mn-ea"/>
                <a:cs typeface="+mn-cs"/>
              </a:rPr>
              <a:t>Second, the operators can potentially benefit from reduced costs of operations. </a:t>
            </a:r>
          </a:p>
          <a:p>
            <a:r>
              <a:rPr lang="en-US" sz="1200" kern="1200" dirty="0" smtClean="0">
                <a:solidFill>
                  <a:schemeClr val="tx1"/>
                </a:solidFill>
                <a:effectLst/>
                <a:latin typeface="+mn-lt"/>
                <a:ea typeface="+mn-ea"/>
                <a:cs typeface="+mn-cs"/>
              </a:rPr>
              <a:t>Finally, end-users would benefits in terms of improved performance.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realize these benefits, a key technical question before us is how do we operate network and content delivery systems</a:t>
            </a:r>
            <a:r>
              <a:rPr lang="en-US" sz="1200" kern="1200" baseline="0" dirty="0" smtClean="0">
                <a:solidFill>
                  <a:schemeClr val="tx1"/>
                </a:solidFill>
                <a:effectLst/>
                <a:latin typeface="+mn-lt"/>
                <a:ea typeface="+mn-ea"/>
                <a:cs typeface="+mn-cs"/>
              </a:rPr>
              <a:t> given that …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4</a:t>
            </a:fld>
            <a:endParaRPr lang="en-US"/>
          </a:p>
        </p:txBody>
      </p:sp>
    </p:spTree>
    <p:extLst>
      <p:ext uri="{BB962C8B-B14F-4D97-AF65-F5344CB8AC3E}">
        <p14:creationId xmlns:p14="http://schemas.microsoft.com/office/powerpoint/2010/main" val="1432176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placement more important than routing ** </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Planned strategies perform poorly, even hybrid strategy and other demand-aware schemes </a:t>
            </a:r>
            <a:r>
              <a:rPr lang="en-US" sz="1200" kern="1200" baseline="0" dirty="0" smtClean="0">
                <a:solidFill>
                  <a:schemeClr val="tx1"/>
                </a:solidFill>
                <a:effectLst/>
                <a:latin typeface="+mn-lt"/>
                <a:ea typeface="+mn-ea"/>
                <a:cs typeface="+mn-cs"/>
              </a:rPr>
              <a:t> </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Simple demand-aware aware schemes perform surprisingly well, and on provisioning more storage Content placement is useful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32</a:t>
            </a:fld>
            <a:endParaRPr lang="en-US"/>
          </a:p>
        </p:txBody>
      </p:sp>
    </p:spTree>
    <p:extLst>
      <p:ext uri="{BB962C8B-B14F-4D97-AF65-F5344CB8AC3E}">
        <p14:creationId xmlns:p14="http://schemas.microsoft.com/office/powerpoint/2010/main" val="2512877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start by talking about how placement of static content is a different problem than dynamic content placement.</a:t>
            </a:r>
          </a:p>
          <a:p>
            <a:endParaRPr lang="en-US" baseline="0" dirty="0" smtClean="0"/>
          </a:p>
          <a:p>
            <a:r>
              <a:rPr lang="en-US" baseline="0" dirty="0" smtClean="0"/>
              <a:t>A static content such as a video file for a movie is unlikely to change and hence it can be passively cached for long duration by a edge server near to the end user.</a:t>
            </a:r>
          </a:p>
          <a:p>
            <a:r>
              <a:rPr lang="en-US" baseline="0" dirty="0" smtClean="0"/>
              <a:t>A dynamic content such as “twitter profile of bob” is associated with a near-zero TTL as it can change several times per day.</a:t>
            </a:r>
          </a:p>
          <a:p>
            <a:endParaRPr lang="en-US" dirty="0" smtClean="0"/>
          </a:p>
          <a:p>
            <a:r>
              <a:rPr lang="en-US" dirty="0" smtClean="0"/>
              <a:t>As a result,</a:t>
            </a:r>
            <a:r>
              <a:rPr lang="en-US" baseline="0" dirty="0" smtClean="0"/>
              <a:t> lookups for a content are less likely to find a valid cached copy at an edge server.  Lookups will need to contact back-end database servers for of that content.</a:t>
            </a:r>
          </a:p>
          <a:p>
            <a:r>
              <a:rPr lang="en-US" baseline="0" dirty="0" smtClean="0"/>
              <a:t>And if the DB server exists only at a single location in the world, you would see high latencies.</a:t>
            </a:r>
          </a:p>
          <a:p>
            <a:endParaRPr lang="en-US" baseline="0" dirty="0" smtClean="0"/>
          </a:p>
          <a:p>
            <a:r>
              <a:rPr lang="en-US" baseline="0" dirty="0" smtClean="0"/>
              <a:t>How do we reduce latencies to authoritative name severs?</a:t>
            </a:r>
          </a:p>
          <a:p>
            <a:r>
              <a:rPr lang="en-US" baseline="0" dirty="0" smtClean="0"/>
              <a:t>The answer is active replication.  We will maintain active replicas of content  at multiple locations globally.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what is the right tradeoff for active replication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93AE1CA5-AD2D-2D4D-8009-ACA3AFA65D0D}" type="slidenum">
              <a:rPr lang="en-US" smtClean="0"/>
              <a:t>34</a:t>
            </a:fld>
            <a:endParaRPr lang="en-US"/>
          </a:p>
        </p:txBody>
      </p:sp>
    </p:spTree>
    <p:extLst>
      <p:ext uri="{BB962C8B-B14F-4D97-AF65-F5344CB8AC3E}">
        <p14:creationId xmlns:p14="http://schemas.microsoft.com/office/powerpoint/2010/main" val="2941032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Auspice creates several </a:t>
            </a:r>
            <a:r>
              <a:rPr lang="en-US" sz="1200" i="1" kern="1200" dirty="0" smtClean="0">
                <a:solidFill>
                  <a:schemeClr val="tx1"/>
                </a:solidFill>
                <a:effectLst/>
                <a:latin typeface="+mn-lt"/>
                <a:ea typeface="+mn-ea"/>
                <a:cs typeface="+mn-cs"/>
              </a:rPr>
              <a:t>active</a:t>
            </a:r>
            <a:r>
              <a:rPr lang="en-US" sz="1200" kern="1200" dirty="0" smtClean="0">
                <a:solidFill>
                  <a:schemeClr val="tx1"/>
                </a:solidFill>
                <a:effectLst/>
                <a:latin typeface="+mn-lt"/>
                <a:ea typeface="+mn-ea"/>
                <a:cs typeface="+mn-cs"/>
              </a:rPr>
              <a:t> replicas of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in a globally geo-distributed manner to reduce</a:t>
            </a:r>
            <a:r>
              <a:rPr lang="en-US" sz="1200" kern="1200" baseline="0" dirty="0" smtClean="0">
                <a:solidFill>
                  <a:schemeClr val="tx1"/>
                </a:solidFill>
                <a:effectLst/>
                <a:latin typeface="+mn-lt"/>
                <a:ea typeface="+mn-ea"/>
                <a:cs typeface="+mn-cs"/>
              </a:rPr>
              <a:t> latency of </a:t>
            </a:r>
            <a:r>
              <a:rPr lang="en-US" sz="1200" kern="1200" baseline="0" dirty="0" smtClean="0">
                <a:solidFill>
                  <a:schemeClr val="tx1"/>
                </a:solidFill>
                <a:effectLst/>
                <a:latin typeface="+mn-lt"/>
                <a:ea typeface="+mn-ea"/>
                <a:cs typeface="+mn-cs"/>
              </a:rPr>
              <a:t>lookups</a:t>
            </a:r>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Placement of </a:t>
            </a:r>
            <a:r>
              <a:rPr lang="en-US" sz="1200" kern="1200" dirty="0" smtClean="0">
                <a:solidFill>
                  <a:schemeClr val="tx1"/>
                </a:solidFill>
                <a:effectLst/>
                <a:latin typeface="+mn-lt"/>
                <a:ea typeface="+mn-ea"/>
                <a:cs typeface="+mn-cs"/>
              </a:rPr>
              <a:t>dynamic content </a:t>
            </a:r>
            <a:r>
              <a:rPr lang="en-US" sz="1200" kern="1200" dirty="0" smtClean="0">
                <a:solidFill>
                  <a:schemeClr val="tx1"/>
                </a:solidFill>
                <a:effectLst/>
                <a:latin typeface="+mn-lt"/>
                <a:ea typeface="+mn-ea"/>
                <a:cs typeface="+mn-cs"/>
              </a:rPr>
              <a:t>is challenging due to a fundamental tradeoff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between resource cost and performance of </a:t>
            </a:r>
            <a:r>
              <a:rPr lang="en-US" sz="1200" kern="1200" dirty="0" smtClean="0">
                <a:solidFill>
                  <a:schemeClr val="tx1"/>
                </a:solidFill>
                <a:effectLst/>
                <a:latin typeface="+mn-lt"/>
                <a:ea typeface="+mn-ea"/>
                <a:cs typeface="+mn-cs"/>
              </a:rPr>
              <a:t>lookups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Each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in the system uses resources in processing updates, which depends on the update rate of </a:t>
            </a:r>
            <a:r>
              <a:rPr lang="en-US" sz="1200" kern="1200" dirty="0" smtClean="0">
                <a:solidFill>
                  <a:schemeClr val="tx1"/>
                </a:solidFill>
                <a:effectLst/>
                <a:latin typeface="+mn-lt"/>
                <a:ea typeface="+mn-ea"/>
                <a:cs typeface="+mn-cs"/>
              </a:rPr>
              <a:t>content as </a:t>
            </a:r>
            <a:r>
              <a:rPr lang="en-US" sz="1200" kern="1200" dirty="0" smtClean="0">
                <a:solidFill>
                  <a:schemeClr val="tx1"/>
                </a:solidFill>
                <a:effectLst/>
                <a:latin typeface="+mn-lt"/>
                <a:ea typeface="+mn-ea"/>
                <a:cs typeface="+mn-cs"/>
              </a:rPr>
              <a:t>well as the number of replicas of that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Thus, if we create more replicas, we </a:t>
            </a:r>
            <a:r>
              <a:rPr lang="en-US" sz="1200" b="1" kern="1200" dirty="0" smtClean="0">
                <a:solidFill>
                  <a:schemeClr val="tx1"/>
                </a:solidFill>
                <a:effectLst/>
                <a:latin typeface="+mn-lt"/>
                <a:ea typeface="+mn-ea"/>
                <a:cs typeface="+mn-cs"/>
              </a:rPr>
              <a:t>potentially</a:t>
            </a:r>
            <a:r>
              <a:rPr lang="en-US" sz="1200" kern="1200" dirty="0" smtClean="0">
                <a:solidFill>
                  <a:schemeClr val="tx1"/>
                </a:solidFill>
                <a:effectLst/>
                <a:latin typeface="+mn-lt"/>
                <a:ea typeface="+mn-ea"/>
                <a:cs typeface="+mn-cs"/>
              </a:rPr>
              <a:t> reduce </a:t>
            </a:r>
            <a:r>
              <a:rPr lang="en-US" sz="1200" kern="1200" dirty="0" smtClean="0">
                <a:solidFill>
                  <a:schemeClr val="tx1"/>
                </a:solidFill>
                <a:effectLst/>
                <a:latin typeface="+mn-lt"/>
                <a:ea typeface="+mn-ea"/>
                <a:cs typeface="+mn-cs"/>
              </a:rPr>
              <a:t>lookup </a:t>
            </a:r>
            <a:r>
              <a:rPr lang="en-US" sz="1200" kern="1200" dirty="0" smtClean="0">
                <a:solidFill>
                  <a:schemeClr val="tx1"/>
                </a:solidFill>
                <a:effectLst/>
                <a:latin typeface="+mn-lt"/>
                <a:ea typeface="+mn-ea"/>
                <a:cs typeface="+mn-cs"/>
              </a:rPr>
              <a:t>latency provided there is adequate system capacity, but we also increase resource cost for processing updates.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us examine a few candidate placement strategies. One strategy is to replicate each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at all </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This is a poor choice. Why? This scheme can reduce name lookup latencies </a:t>
            </a:r>
            <a:r>
              <a:rPr lang="en-US" sz="1200" b="1" kern="1200" dirty="0" smtClean="0">
                <a:solidFill>
                  <a:schemeClr val="tx1"/>
                </a:solidFill>
                <a:effectLst/>
                <a:latin typeface="+mn-lt"/>
                <a:ea typeface="+mn-ea"/>
                <a:cs typeface="+mn-cs"/>
              </a:rPr>
              <a:t>provided there is adequate system capacity</a:t>
            </a:r>
            <a:r>
              <a:rPr lang="en-US" sz="1200" kern="1200" dirty="0" smtClean="0">
                <a:solidFill>
                  <a:schemeClr val="tx1"/>
                </a:solidFill>
                <a:effectLst/>
                <a:latin typeface="+mn-lt"/>
                <a:ea typeface="+mn-ea"/>
                <a:cs typeface="+mn-cs"/>
              </a:rPr>
              <a:t> but will incur excessively high update costs due to the large number of replicas. </a:t>
            </a:r>
            <a:r>
              <a:rPr lang="en-US" sz="1200" kern="1200" dirty="0" smtClean="0">
                <a:solidFill>
                  <a:schemeClr val="tx1"/>
                </a:solidFill>
                <a:effectLst/>
                <a:latin typeface="+mn-lt"/>
                <a:ea typeface="+mn-ea"/>
                <a:cs typeface="+mn-cs"/>
              </a:rPr>
              <a:t>Consider </a:t>
            </a:r>
            <a:r>
              <a:rPr lang="en-US" sz="1200" kern="1200" dirty="0" smtClean="0">
                <a:solidFill>
                  <a:schemeClr val="tx1"/>
                </a:solidFill>
                <a:effectLst/>
                <a:latin typeface="+mn-lt"/>
                <a:ea typeface="+mn-ea"/>
                <a:cs typeface="+mn-cs"/>
              </a:rPr>
              <a:t>another well-known alternative: </a:t>
            </a:r>
            <a:r>
              <a:rPr lang="en-US" sz="1200" kern="1200" dirty="0" smtClean="0">
                <a:solidFill>
                  <a:schemeClr val="tx1"/>
                </a:solidFill>
                <a:effectLst/>
                <a:latin typeface="+mn-lt"/>
                <a:ea typeface="+mn-ea"/>
                <a:cs typeface="+mn-cs"/>
              </a:rPr>
              <a:t>consistent </a:t>
            </a:r>
            <a:r>
              <a:rPr lang="en-US" sz="1200" kern="1200" dirty="0" smtClean="0">
                <a:solidFill>
                  <a:schemeClr val="tx1"/>
                </a:solidFill>
                <a:effectLst/>
                <a:latin typeface="+mn-lt"/>
                <a:ea typeface="+mn-ea"/>
                <a:cs typeface="+mn-cs"/>
              </a:rPr>
              <a:t>hashing with a small number of statically chosen replica </a:t>
            </a:r>
            <a:r>
              <a:rPr lang="en-US" sz="1200" b="1" kern="1200" dirty="0" smtClean="0">
                <a:solidFill>
                  <a:schemeClr val="tx1"/>
                </a:solidFill>
                <a:effectLst/>
                <a:latin typeface="+mn-lt"/>
                <a:ea typeface="+mn-ea"/>
                <a:cs typeface="+mn-cs"/>
              </a:rPr>
              <a:t>locations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scheme will have a much smaller, update cost compared the replicate-at-all-</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strategy. However, this scheme will have a high latency because replicas will be placed at randomly selected </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across the globe and not close to where the requests are coming from.</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The point is that simple static placement schemes such as these achieve a poor cost-performance tradeoff. We want auspice to give much better cost-performance tradeoff than static replication schemes. When the resource limit is low, so that creating only a small number of replicas of a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is feasible, Auspice should still </a:t>
            </a:r>
            <a:r>
              <a:rPr lang="en-US" sz="1200" kern="1200" dirty="0" smtClean="0">
                <a:solidFill>
                  <a:schemeClr val="tx1"/>
                </a:solidFill>
                <a:effectLst/>
                <a:latin typeface="+mn-lt"/>
                <a:ea typeface="+mn-ea"/>
                <a:cs typeface="+mn-cs"/>
              </a:rPr>
              <a:t>provide </a:t>
            </a:r>
            <a:r>
              <a:rPr lang="en-US" sz="1200" kern="1200" dirty="0" smtClean="0">
                <a:solidFill>
                  <a:schemeClr val="tx1"/>
                </a:solidFill>
                <a:effectLst/>
                <a:latin typeface="+mn-lt"/>
                <a:ea typeface="+mn-ea"/>
                <a:cs typeface="+mn-cs"/>
              </a:rPr>
              <a:t>much lower latency than a </a:t>
            </a:r>
            <a:r>
              <a:rPr lang="en-US" sz="1200" kern="1200" dirty="0" smtClean="0">
                <a:solidFill>
                  <a:schemeClr val="tx1"/>
                </a:solidFill>
                <a:effectLst/>
                <a:latin typeface="+mn-lt"/>
                <a:ea typeface="+mn-ea"/>
                <a:cs typeface="+mn-cs"/>
              </a:rPr>
              <a:t>consistent </a:t>
            </a:r>
            <a:r>
              <a:rPr lang="en-US" sz="1200" kern="1200" dirty="0" smtClean="0">
                <a:solidFill>
                  <a:schemeClr val="tx1"/>
                </a:solidFill>
                <a:effectLst/>
                <a:latin typeface="+mn-lt"/>
                <a:ea typeface="+mn-ea"/>
                <a:cs typeface="+mn-cs"/>
              </a:rPr>
              <a:t>hashing based scheme. On the other hand, when more resources are available, Auspice should use the available resources to further reduce lookup latencies.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Auspice achieves this </a:t>
            </a:r>
            <a:r>
              <a:rPr lang="en-US" sz="1200" kern="1200" dirty="0" smtClean="0">
                <a:solidFill>
                  <a:schemeClr val="tx1"/>
                </a:solidFill>
                <a:effectLst/>
                <a:latin typeface="+mn-lt"/>
                <a:ea typeface="+mn-ea"/>
                <a:cs typeface="+mn-cs"/>
              </a:rPr>
              <a:t>favorable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cost</a:t>
            </a:r>
            <a:r>
              <a:rPr lang="en-US" sz="1200" kern="1200" dirty="0" smtClean="0">
                <a:solidFill>
                  <a:schemeClr val="tx1"/>
                </a:solidFill>
                <a:effectLst/>
                <a:latin typeface="+mn-lt"/>
                <a:ea typeface="+mn-ea"/>
                <a:cs typeface="+mn-cs"/>
              </a:rPr>
              <a:t>-performance tradeoff...</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35</a:t>
            </a:fld>
            <a:endParaRPr lang="en-US"/>
          </a:p>
        </p:txBody>
      </p:sp>
    </p:spTree>
    <p:extLst>
      <p:ext uri="{BB962C8B-B14F-4D97-AF65-F5344CB8AC3E}">
        <p14:creationId xmlns:p14="http://schemas.microsoft.com/office/powerpoint/2010/main" val="2129309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using a </a:t>
            </a:r>
            <a:r>
              <a:rPr lang="en-US" sz="1200" i="1" kern="1200" dirty="0" smtClean="0">
                <a:solidFill>
                  <a:schemeClr val="tx1"/>
                </a:solidFill>
                <a:effectLst/>
                <a:latin typeface="+mn-lt"/>
                <a:ea typeface="+mn-ea"/>
                <a:cs typeface="+mn-cs"/>
              </a:rPr>
              <a:t>demand-aware</a:t>
            </a:r>
            <a:r>
              <a:rPr lang="en-US" sz="1200" kern="1200" dirty="0" smtClean="0">
                <a:solidFill>
                  <a:schemeClr val="tx1"/>
                </a:solidFill>
                <a:effectLst/>
                <a:latin typeface="+mn-lt"/>
                <a:ea typeface="+mn-ea"/>
                <a:cs typeface="+mn-cs"/>
              </a:rPr>
              <a:t> placement strategy, i.e., by tailoring both the number and </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of a </a:t>
            </a:r>
            <a:r>
              <a:rPr lang="en-US" sz="1200" b="1" kern="1200" dirty="0" smtClean="0">
                <a:solidFill>
                  <a:schemeClr val="tx1"/>
                </a:solidFill>
                <a:effectLst/>
                <a:latin typeface="+mn-lt"/>
                <a:ea typeface="+mn-ea"/>
                <a:cs typeface="+mn-cs"/>
              </a:rPr>
              <a:t>content’s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replicas in accordance with demand </a:t>
            </a:r>
            <a:r>
              <a:rPr lang="en-US" sz="1200" kern="1200" dirty="0" smtClean="0">
                <a:solidFill>
                  <a:schemeClr val="tx1"/>
                </a:solidFill>
                <a:effectLst/>
                <a:latin typeface="+mn-lt"/>
                <a:ea typeface="+mn-ea"/>
                <a:cs typeface="+mn-cs"/>
              </a:rPr>
              <a:t>patterns. </a:t>
            </a:r>
            <a:r>
              <a:rPr lang="en-US" sz="1200" kern="1200" dirty="0" smtClean="0">
                <a:solidFill>
                  <a:schemeClr val="tx1"/>
                </a:solidFill>
                <a:effectLst/>
                <a:latin typeface="+mn-lt"/>
                <a:ea typeface="+mn-ea"/>
                <a:cs typeface="+mn-cs"/>
              </a:rPr>
              <a:t>The number of replicas of a </a:t>
            </a:r>
            <a:r>
              <a:rPr lang="en-US" sz="1200" b="1" kern="1200" dirty="0" smtClean="0">
                <a:solidFill>
                  <a:schemeClr val="tx1"/>
                </a:solidFill>
                <a:effectLst/>
                <a:latin typeface="+mn-lt"/>
                <a:ea typeface="+mn-ea"/>
                <a:cs typeface="+mn-cs"/>
              </a:rPr>
              <a:t>content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determined proportional to its read rate, i.e., popular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are replicated more, and inversely proportional to its write rate so as to reduce the resource cost for replicating </a:t>
            </a:r>
            <a:r>
              <a:rPr lang="en-US" sz="1200" kern="1200" dirty="0" smtClean="0">
                <a:solidFill>
                  <a:schemeClr val="tx1"/>
                </a:solidFill>
                <a:effectLst/>
                <a:latin typeface="+mn-lt"/>
                <a:ea typeface="+mn-ea"/>
                <a:cs typeface="+mn-cs"/>
              </a:rPr>
              <a:t>content with </a:t>
            </a:r>
            <a:r>
              <a:rPr lang="en-US" sz="1200" kern="1200" dirty="0" smtClean="0">
                <a:solidFill>
                  <a:schemeClr val="tx1"/>
                </a:solidFill>
                <a:effectLst/>
                <a:latin typeface="+mn-lt"/>
                <a:ea typeface="+mn-ea"/>
                <a:cs typeface="+mn-cs"/>
              </a:rPr>
              <a:t>high write rates. The proportionality factor is determined dynamically in accordance with overall system capacity.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 do we choose the location of these replicas? Let us say these are our </a:t>
            </a:r>
            <a:r>
              <a:rPr lang="en-US" sz="1200" kern="1200" dirty="0" smtClean="0">
                <a:solidFill>
                  <a:schemeClr val="tx1"/>
                </a:solidFill>
                <a:effectLst/>
                <a:latin typeface="+mn-lt"/>
                <a:ea typeface="+mn-ea"/>
                <a:cs typeface="+mn-cs"/>
              </a:rPr>
              <a:t>servers </a:t>
            </a:r>
            <a:r>
              <a:rPr lang="en-US" sz="1200" kern="1200" dirty="0" smtClean="0">
                <a:solidFill>
                  <a:schemeClr val="tx1"/>
                </a:solidFill>
                <a:effectLst/>
                <a:latin typeface="+mn-lt"/>
                <a:ea typeface="+mn-ea"/>
                <a:cs typeface="+mn-cs"/>
              </a:rPr>
              <a:t>and we need to choose three </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for a </a:t>
            </a:r>
            <a:r>
              <a:rPr lang="en-US" sz="1200" kern="1200" dirty="0" smtClean="0">
                <a:solidFill>
                  <a:schemeClr val="tx1"/>
                </a:solidFill>
                <a:effectLst/>
                <a:latin typeface="+mn-lt"/>
                <a:ea typeface="+mn-ea"/>
                <a:cs typeface="+mn-cs"/>
              </a:rPr>
              <a:t>content’s replicas. </a:t>
            </a:r>
            <a:r>
              <a:rPr lang="en-US" sz="1200" kern="1200" dirty="0" smtClean="0">
                <a:solidFill>
                  <a:schemeClr val="tx1"/>
                </a:solidFill>
                <a:effectLst/>
                <a:latin typeface="+mn-lt"/>
                <a:ea typeface="+mn-ea"/>
                <a:cs typeface="+mn-cs"/>
              </a:rPr>
              <a:t>The blue shaded circles show the region of demand for this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i.e., this name is popular in North America, Europe and Australia, so replicas of that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are placed at those </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However, locality-awareness alone may create load imbalances. For example, </a:t>
            </a:r>
            <a:r>
              <a:rPr lang="en-US" sz="1200" kern="1200" dirty="0" smtClean="0">
                <a:solidFill>
                  <a:schemeClr val="tx1"/>
                </a:solidFill>
                <a:effectLst/>
                <a:latin typeface="+mn-lt"/>
                <a:ea typeface="+mn-ea"/>
                <a:cs typeface="+mn-cs"/>
              </a:rPr>
              <a:t>consider </a:t>
            </a:r>
            <a:r>
              <a:rPr lang="en-US" sz="1200" kern="1200" dirty="0" smtClean="0">
                <a:solidFill>
                  <a:schemeClr val="tx1"/>
                </a:solidFill>
                <a:effectLst/>
                <a:latin typeface="+mn-lt"/>
                <a:ea typeface="+mn-ea"/>
                <a:cs typeface="+mn-cs"/>
              </a:rPr>
              <a:t>the yellow </a:t>
            </a:r>
            <a:r>
              <a:rPr lang="en-US" sz="1200" kern="1200" dirty="0" smtClean="0">
                <a:solidFill>
                  <a:schemeClr val="tx1"/>
                </a:solidFill>
                <a:effectLst/>
                <a:latin typeface="+mn-lt"/>
                <a:ea typeface="+mn-ea"/>
                <a:cs typeface="+mn-cs"/>
              </a:rPr>
              <a:t>content that </a:t>
            </a:r>
            <a:r>
              <a:rPr lang="en-US" sz="1200" kern="1200" dirty="0" smtClean="0">
                <a:solidFill>
                  <a:schemeClr val="tx1"/>
                </a:solidFill>
                <a:effectLst/>
                <a:latin typeface="+mn-lt"/>
                <a:ea typeface="+mn-ea"/>
                <a:cs typeface="+mn-cs"/>
              </a:rPr>
              <a:t>is popular in the </a:t>
            </a:r>
            <a:r>
              <a:rPr lang="en-US" sz="1200" kern="1200" dirty="0" smtClean="0">
                <a:solidFill>
                  <a:schemeClr val="tx1"/>
                </a:solidFill>
                <a:effectLst/>
                <a:latin typeface="+mn-lt"/>
                <a:ea typeface="+mn-ea"/>
                <a:cs typeface="+mn-cs"/>
              </a:rPr>
              <a:t>regions </a:t>
            </a:r>
            <a:r>
              <a:rPr lang="en-US" sz="1200" kern="1200" dirty="0" smtClean="0">
                <a:solidFill>
                  <a:schemeClr val="tx1"/>
                </a:solidFill>
                <a:effectLst/>
                <a:latin typeface="+mn-lt"/>
                <a:ea typeface="+mn-ea"/>
                <a:cs typeface="+mn-cs"/>
              </a:rPr>
              <a:t>as shown. Placing its replicas also in a locality-aware manner can cause load hotspots such as at </a:t>
            </a:r>
            <a:r>
              <a:rPr lang="en-US" sz="1200" kern="1200" dirty="0" smtClean="0">
                <a:solidFill>
                  <a:schemeClr val="tx1"/>
                </a:solidFill>
                <a:effectLst/>
                <a:latin typeface="+mn-lt"/>
                <a:ea typeface="+mn-ea"/>
                <a:cs typeface="+mn-cs"/>
              </a:rPr>
              <a:t>S5 </a:t>
            </a:r>
            <a:r>
              <a:rPr lang="en-US" sz="1200" kern="1200" dirty="0" smtClean="0">
                <a:solidFill>
                  <a:schemeClr val="tx1"/>
                </a:solidFill>
                <a:effectLst/>
                <a:latin typeface="+mn-lt"/>
                <a:ea typeface="+mn-ea"/>
                <a:cs typeface="+mn-cs"/>
              </a:rPr>
              <a:t>in this example. Thus, Auspice places a fraction of the total number of replicas of each </a:t>
            </a:r>
            <a:r>
              <a:rPr lang="en-US" sz="1200" kern="1200" dirty="0" smtClean="0">
                <a:solidFill>
                  <a:schemeClr val="tx1"/>
                </a:solidFill>
                <a:effectLst/>
                <a:latin typeface="+mn-lt"/>
                <a:ea typeface="+mn-ea"/>
                <a:cs typeface="+mn-cs"/>
              </a:rPr>
              <a:t>content as </a:t>
            </a:r>
            <a:r>
              <a:rPr lang="en-US" sz="1200" kern="1200" dirty="0" smtClean="0">
                <a:solidFill>
                  <a:schemeClr val="tx1"/>
                </a:solidFill>
                <a:effectLst/>
                <a:latin typeface="+mn-lt"/>
                <a:ea typeface="+mn-ea"/>
                <a:cs typeface="+mn-cs"/>
              </a:rPr>
              <a:t>computed above randomly so as to balance locality and load balance. The details of this heuristic algorithm, other candidate heuristics, as well as an optimization formulation for the problem may be found in our paper.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Transition</a:t>
            </a:r>
            <a:r>
              <a:rPr lang="en-US" sz="1200" kern="1200" dirty="0" smtClean="0">
                <a:solidFill>
                  <a:schemeClr val="tx1"/>
                </a:solidFill>
                <a:effectLst/>
                <a:latin typeface="+mn-lt"/>
                <a:ea typeface="+mn-ea"/>
                <a:cs typeface="+mn-cs"/>
              </a:rPr>
              <a:t>: I will focus here on the design of the placement engine or the mechanism that can be used to implement any planned placement policy.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36</a:t>
            </a:fld>
            <a:endParaRPr lang="en-US"/>
          </a:p>
        </p:txBody>
      </p:sp>
    </p:spTree>
    <p:extLst>
      <p:ext uri="{BB962C8B-B14F-4D97-AF65-F5344CB8AC3E}">
        <p14:creationId xmlns:p14="http://schemas.microsoft.com/office/powerpoint/2010/main" val="259376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divide the functionality of the placement engine as well among the same set of </a:t>
            </a:r>
            <a:r>
              <a:rPr lang="en-US" sz="1200" kern="1200" dirty="0" smtClean="0">
                <a:solidFill>
                  <a:schemeClr val="tx1"/>
                </a:solidFill>
                <a:effectLst/>
                <a:latin typeface="+mn-lt"/>
                <a:ea typeface="+mn-ea"/>
                <a:cs typeface="+mn-cs"/>
              </a:rPr>
              <a:t>servers </a:t>
            </a:r>
            <a:r>
              <a:rPr lang="en-US" sz="1200" kern="1200" dirty="0" smtClean="0">
                <a:solidFill>
                  <a:schemeClr val="tx1"/>
                </a:solidFill>
                <a:effectLst/>
                <a:latin typeface="+mn-lt"/>
                <a:ea typeface="+mn-ea"/>
                <a:cs typeface="+mn-cs"/>
              </a:rPr>
              <a:t>using </a:t>
            </a:r>
            <a:r>
              <a:rPr lang="en-US" sz="1200" kern="1200" dirty="0" smtClean="0">
                <a:solidFill>
                  <a:schemeClr val="tx1"/>
                </a:solidFill>
                <a:effectLst/>
                <a:latin typeface="+mn-lt"/>
                <a:ea typeface="+mn-ea"/>
                <a:cs typeface="+mn-cs"/>
              </a:rPr>
              <a:t>consistent </a:t>
            </a:r>
            <a:r>
              <a:rPr lang="en-US" sz="1200" kern="1200" dirty="0" smtClean="0">
                <a:solidFill>
                  <a:schemeClr val="tx1"/>
                </a:solidFill>
                <a:effectLst/>
                <a:latin typeface="+mn-lt"/>
                <a:ea typeface="+mn-ea"/>
                <a:cs typeface="+mn-cs"/>
              </a:rPr>
              <a:t>hashing.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Each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is hashed on to a circular </a:t>
            </a:r>
            <a:r>
              <a:rPr lang="en-US" sz="1200" kern="1200" dirty="0" err="1" smtClean="0">
                <a:solidFill>
                  <a:schemeClr val="tx1"/>
                </a:solidFill>
                <a:effectLst/>
                <a:latin typeface="+mn-lt"/>
                <a:ea typeface="+mn-ea"/>
                <a:cs typeface="+mn-cs"/>
              </a:rPr>
              <a:t>keyspace</a:t>
            </a:r>
            <a:r>
              <a:rPr lang="en-US" sz="1200" kern="1200" dirty="0" smtClean="0">
                <a:solidFill>
                  <a:schemeClr val="tx1"/>
                </a:solidFill>
                <a:effectLst/>
                <a:latin typeface="+mn-lt"/>
                <a:ea typeface="+mn-ea"/>
                <a:cs typeface="+mn-cs"/>
              </a:rPr>
              <a:t> using its key </a:t>
            </a:r>
            <a:r>
              <a:rPr lang="en-US" sz="1200" kern="1200" dirty="0" smtClean="0">
                <a:solidFill>
                  <a:schemeClr val="tx1"/>
                </a:solidFill>
                <a:effectLst/>
                <a:latin typeface="+mn-lt"/>
                <a:ea typeface="+mn-ea"/>
                <a:cs typeface="+mn-cs"/>
              </a:rPr>
              <a:t>and a fixed number of </a:t>
            </a:r>
            <a:r>
              <a:rPr lang="en-US" sz="1200" kern="1200" dirty="0" smtClean="0">
                <a:solidFill>
                  <a:schemeClr val="tx1"/>
                </a:solidFill>
                <a:effectLst/>
                <a:latin typeface="+mn-lt"/>
                <a:ea typeface="+mn-ea"/>
                <a:cs typeface="+mn-cs"/>
              </a:rPr>
              <a:t>servers </a:t>
            </a:r>
            <a:r>
              <a:rPr lang="en-US" sz="1200" kern="1200" dirty="0" smtClean="0">
                <a:solidFill>
                  <a:schemeClr val="tx1"/>
                </a:solidFill>
                <a:effectLst/>
                <a:latin typeface="+mn-lt"/>
                <a:ea typeface="+mn-ea"/>
                <a:cs typeface="+mn-cs"/>
              </a:rPr>
              <a:t>are chosen as replica controllers for that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We replicate replica-controllers across multiple </a:t>
            </a:r>
            <a:r>
              <a:rPr lang="en-US" sz="1200" kern="1200" dirty="0" smtClean="0">
                <a:solidFill>
                  <a:schemeClr val="tx1"/>
                </a:solidFill>
                <a:effectLst/>
                <a:latin typeface="+mn-lt"/>
                <a:ea typeface="+mn-ea"/>
                <a:cs typeface="+mn-cs"/>
              </a:rPr>
              <a:t>servers  </a:t>
            </a:r>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ensure </a:t>
            </a:r>
            <a:r>
              <a:rPr lang="en-US" sz="1200" kern="1200" dirty="0" smtClean="0">
                <a:solidFill>
                  <a:schemeClr val="tx1"/>
                </a:solidFill>
                <a:effectLst/>
                <a:latin typeface="+mn-lt"/>
                <a:ea typeface="+mn-ea"/>
                <a:cs typeface="+mn-cs"/>
              </a:rPr>
              <a:t>fault-tolerance. The replicas provide the abstraction of a logically centralized, highly available replica-controller for the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by internally using Paxos to maintain a </a:t>
            </a:r>
            <a:r>
              <a:rPr lang="en-US" sz="1200" kern="1200" dirty="0" smtClean="0">
                <a:solidFill>
                  <a:schemeClr val="tx1"/>
                </a:solidFill>
                <a:effectLst/>
                <a:latin typeface="+mn-lt"/>
                <a:ea typeface="+mn-ea"/>
                <a:cs typeface="+mn-cs"/>
              </a:rPr>
              <a:t>consistent </a:t>
            </a:r>
            <a:r>
              <a:rPr lang="en-US" sz="1200" kern="1200" dirty="0" smtClean="0">
                <a:solidFill>
                  <a:schemeClr val="tx1"/>
                </a:solidFill>
                <a:effectLst/>
                <a:latin typeface="+mn-lt"/>
                <a:ea typeface="+mn-ea"/>
                <a:cs typeface="+mn-cs"/>
              </a:rPr>
              <a:t>view. This </a:t>
            </a:r>
            <a:r>
              <a:rPr lang="en-US" sz="1200" kern="1200" dirty="0" smtClean="0">
                <a:solidFill>
                  <a:schemeClr val="tx1"/>
                </a:solidFill>
                <a:effectLst/>
                <a:latin typeface="+mn-lt"/>
                <a:ea typeface="+mn-ea"/>
                <a:cs typeface="+mn-cs"/>
              </a:rPr>
              <a:t>consistent </a:t>
            </a:r>
            <a:r>
              <a:rPr lang="en-US" sz="1200" kern="1200" dirty="0" smtClean="0">
                <a:solidFill>
                  <a:schemeClr val="tx1"/>
                </a:solidFill>
                <a:effectLst/>
                <a:latin typeface="+mn-lt"/>
                <a:ea typeface="+mn-ea"/>
                <a:cs typeface="+mn-cs"/>
              </a:rPr>
              <a:t>view is necessary so as to </a:t>
            </a:r>
            <a:r>
              <a:rPr lang="en-US" sz="1200" kern="1200" dirty="0" smtClean="0">
                <a:solidFill>
                  <a:schemeClr val="tx1"/>
                </a:solidFill>
                <a:effectLst/>
                <a:latin typeface="+mn-lt"/>
                <a:ea typeface="+mn-ea"/>
                <a:cs typeface="+mn-cs"/>
              </a:rPr>
              <a:t>ensure </a:t>
            </a:r>
            <a:r>
              <a:rPr lang="en-US" sz="1200" kern="1200" dirty="0" smtClean="0">
                <a:solidFill>
                  <a:schemeClr val="tx1"/>
                </a:solidFill>
                <a:effectLst/>
                <a:latin typeface="+mn-lt"/>
                <a:ea typeface="+mn-ea"/>
                <a:cs typeface="+mn-cs"/>
              </a:rPr>
              <a:t>that a </a:t>
            </a:r>
            <a:r>
              <a:rPr lang="en-US" sz="1200" kern="1200" dirty="0" smtClean="0">
                <a:solidFill>
                  <a:schemeClr val="tx1"/>
                </a:solidFill>
                <a:effectLst/>
                <a:latin typeface="+mn-lt"/>
                <a:ea typeface="+mn-ea"/>
                <a:cs typeface="+mn-cs"/>
              </a:rPr>
              <a:t>content’s </a:t>
            </a:r>
            <a:r>
              <a:rPr lang="en-US" sz="1200" kern="1200" dirty="0" smtClean="0">
                <a:solidFill>
                  <a:schemeClr val="tx1"/>
                </a:solidFill>
                <a:effectLst/>
                <a:latin typeface="+mn-lt"/>
                <a:ea typeface="+mn-ea"/>
                <a:cs typeface="+mn-cs"/>
              </a:rPr>
              <a:t>replica </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are not permanently lost despite failures and asynchrony.</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For each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the active replicas, i.e., the </a:t>
            </a:r>
            <a:r>
              <a:rPr lang="en-US" sz="1200" kern="1200" dirty="0" smtClean="0">
                <a:solidFill>
                  <a:schemeClr val="tx1"/>
                </a:solidFill>
                <a:effectLst/>
                <a:latin typeface="+mn-lt"/>
                <a:ea typeface="+mn-ea"/>
                <a:cs typeface="+mn-cs"/>
              </a:rPr>
              <a:t>servers </a:t>
            </a:r>
            <a:r>
              <a:rPr lang="en-US" sz="1200" kern="1200" dirty="0" smtClean="0">
                <a:solidFill>
                  <a:schemeClr val="tx1"/>
                </a:solidFill>
                <a:effectLst/>
                <a:latin typeface="+mn-lt"/>
                <a:ea typeface="+mn-ea"/>
                <a:cs typeface="+mn-cs"/>
              </a:rPr>
              <a:t>actually hosting the name-record periodically report the geo-distribution of the demand for that name to the corresponding replica controllers. The replica-controllers may change the active replica </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of the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if the demand geo-distribution is deemed to have changed significantly.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summary, replica-controllers form Auspice’s control plane and are statically placed using </a:t>
            </a:r>
            <a:r>
              <a:rPr lang="en-US" sz="1200" kern="1200" dirty="0" smtClean="0">
                <a:solidFill>
                  <a:schemeClr val="tx1"/>
                </a:solidFill>
                <a:effectLst/>
                <a:latin typeface="+mn-lt"/>
                <a:ea typeface="+mn-ea"/>
                <a:cs typeface="+mn-cs"/>
              </a:rPr>
              <a:t>consistent </a:t>
            </a:r>
            <a:r>
              <a:rPr lang="en-US" sz="1200" kern="1200" dirty="0" smtClean="0">
                <a:solidFill>
                  <a:schemeClr val="tx1"/>
                </a:solidFill>
                <a:effectLst/>
                <a:latin typeface="+mn-lt"/>
                <a:ea typeface="+mn-ea"/>
                <a:cs typeface="+mn-cs"/>
              </a:rPr>
              <a:t>hashing and operate on slow time scales. The active replicas holding the actual </a:t>
            </a:r>
            <a:r>
              <a:rPr lang="en-US" sz="1200" kern="1200" dirty="0" smtClean="0">
                <a:solidFill>
                  <a:schemeClr val="tx1"/>
                </a:solidFill>
                <a:effectLst/>
                <a:latin typeface="+mn-lt"/>
                <a:ea typeface="+mn-ea"/>
                <a:cs typeface="+mn-cs"/>
              </a:rPr>
              <a:t>content </a:t>
            </a:r>
            <a:r>
              <a:rPr lang="en-US" sz="1200" kern="1200" dirty="0" smtClean="0">
                <a:solidFill>
                  <a:schemeClr val="tx1"/>
                </a:solidFill>
                <a:effectLst/>
                <a:latin typeface="+mn-lt"/>
                <a:ea typeface="+mn-ea"/>
                <a:cs typeface="+mn-cs"/>
              </a:rPr>
              <a:t>form the data plane, i.e., they server client requests, and their </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are chosen in a demand-aware manner by the replica controllers.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37</a:t>
            </a:fld>
            <a:endParaRPr lang="en-US"/>
          </a:p>
        </p:txBody>
      </p:sp>
    </p:spTree>
    <p:extLst>
      <p:ext uri="{BB962C8B-B14F-4D97-AF65-F5344CB8AC3E}">
        <p14:creationId xmlns:p14="http://schemas.microsoft.com/office/powerpoint/2010/main" val="259376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testbed</a:t>
            </a:r>
            <a:r>
              <a:rPr lang="en-US" sz="1200" kern="1200" dirty="0" smtClean="0">
                <a:solidFill>
                  <a:schemeClr val="tx1"/>
                </a:solidFill>
                <a:effectLst/>
                <a:latin typeface="+mn-lt"/>
                <a:ea typeface="+mn-ea"/>
                <a:cs typeface="+mn-cs"/>
              </a:rPr>
              <a:t> for this </a:t>
            </a:r>
            <a:r>
              <a:rPr lang="en-US" sz="1200" b="1" kern="1200" dirty="0" smtClean="0">
                <a:solidFill>
                  <a:schemeClr val="tx1"/>
                </a:solidFill>
                <a:effectLst/>
                <a:latin typeface="+mn-lt"/>
                <a:ea typeface="+mn-ea"/>
                <a:cs typeface="+mn-cs"/>
              </a:rPr>
              <a:t>load-</a:t>
            </a:r>
            <a:r>
              <a:rPr lang="en-US" sz="1200" b="1" kern="1200" dirty="0" err="1" smtClean="0">
                <a:solidFill>
                  <a:schemeClr val="tx1"/>
                </a:solidFill>
                <a:effectLst/>
                <a:latin typeface="+mn-lt"/>
                <a:ea typeface="+mn-ea"/>
                <a:cs typeface="+mn-cs"/>
              </a:rPr>
              <a:t>vs</a:t>
            </a:r>
            <a:r>
              <a:rPr lang="en-US"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response </a:t>
            </a:r>
            <a:r>
              <a:rPr lang="en-US" sz="1200" b="1" kern="1200" dirty="0" smtClean="0">
                <a:solidFill>
                  <a:schemeClr val="tx1"/>
                </a:solidFill>
                <a:effectLst/>
                <a:latin typeface="+mn-lt"/>
                <a:ea typeface="+mn-ea"/>
                <a:cs typeface="+mn-cs"/>
              </a:rPr>
              <a:t>time</a:t>
            </a:r>
            <a:r>
              <a:rPr lang="en-US" sz="1200" kern="1200" dirty="0" smtClean="0">
                <a:solidFill>
                  <a:schemeClr val="tx1"/>
                </a:solidFill>
                <a:effectLst/>
                <a:latin typeface="+mn-lt"/>
                <a:ea typeface="+mn-ea"/>
                <a:cs typeface="+mn-cs"/>
              </a:rPr>
              <a:t> experiment </a:t>
            </a:r>
            <a:r>
              <a:rPr lang="en-US" sz="1200" kern="1200" dirty="0" smtClean="0">
                <a:solidFill>
                  <a:schemeClr val="tx1"/>
                </a:solidFill>
                <a:effectLst/>
                <a:latin typeface="+mn-lt"/>
                <a:ea typeface="+mn-ea"/>
                <a:cs typeface="+mn-cs"/>
              </a:rPr>
              <a:t>consists </a:t>
            </a:r>
            <a:r>
              <a:rPr lang="en-US" sz="1200" kern="1200" dirty="0" smtClean="0">
                <a:solidFill>
                  <a:schemeClr val="tx1"/>
                </a:solidFill>
                <a:effectLst/>
                <a:latin typeface="+mn-lt"/>
                <a:ea typeface="+mn-ea"/>
                <a:cs typeface="+mn-cs"/>
              </a:rPr>
              <a:t>of a 16-server cluster which we used to emulate a 80 geo-distributed name servers, and 80 client </a:t>
            </a:r>
            <a:r>
              <a:rPr lang="en-US" sz="1200" kern="1200" dirty="0" smtClean="0">
                <a:solidFill>
                  <a:schemeClr val="tx1"/>
                </a:solidFill>
                <a:effectLst/>
                <a:latin typeface="+mn-lt"/>
                <a:ea typeface="+mn-ea"/>
                <a:cs typeface="+mn-cs"/>
              </a:rPr>
              <a:t>locations.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X axis: request load</a:t>
            </a:r>
          </a:p>
          <a:p>
            <a:r>
              <a:rPr lang="en-US" sz="1200" kern="1200" dirty="0" smtClean="0">
                <a:solidFill>
                  <a:schemeClr val="tx1"/>
                </a:solidFill>
                <a:effectLst/>
                <a:latin typeface="+mn-lt"/>
                <a:ea typeface="+mn-ea"/>
                <a:cs typeface="+mn-cs"/>
              </a:rPr>
              <a:t>Y axis: lookup latency </a:t>
            </a:r>
          </a:p>
          <a:p>
            <a:r>
              <a:rPr lang="en-US" sz="1200" kern="1200" dirty="0" smtClean="0">
                <a:solidFill>
                  <a:schemeClr val="tx1"/>
                </a:solidFill>
                <a:effectLst/>
                <a:latin typeface="+mn-lt"/>
                <a:ea typeface="+mn-ea"/>
                <a:cs typeface="+mn-cs"/>
              </a:rPr>
              <a:t>Replicate-at-all-</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gives very small throughput because it uses all resources in pushing updates to all </a:t>
            </a:r>
            <a:r>
              <a:rPr lang="en-US" sz="1200" kern="1200" dirty="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Random-K replicates each name at three name servers chosen randomly. It has high request latencies because it places replicas without </a:t>
            </a:r>
            <a:r>
              <a:rPr lang="en-US" sz="1200" kern="1200" dirty="0" smtClean="0">
                <a:solidFill>
                  <a:schemeClr val="tx1"/>
                </a:solidFill>
                <a:effectLst/>
                <a:latin typeface="+mn-lt"/>
                <a:ea typeface="+mn-ea"/>
                <a:cs typeface="+mn-cs"/>
              </a:rPr>
              <a:t>considering </a:t>
            </a:r>
            <a:r>
              <a:rPr lang="en-US" sz="1200" kern="1200" dirty="0" smtClean="0">
                <a:solidFill>
                  <a:schemeClr val="tx1"/>
                </a:solidFill>
                <a:effectLst/>
                <a:latin typeface="+mn-lt"/>
                <a:ea typeface="+mn-ea"/>
                <a:cs typeface="+mn-cs"/>
              </a:rPr>
              <a:t>locality of demand.</a:t>
            </a:r>
          </a:p>
          <a:p>
            <a:r>
              <a:rPr lang="en-US" sz="1200" kern="1200" dirty="0" err="1" smtClean="0">
                <a:solidFill>
                  <a:schemeClr val="tx1"/>
                </a:solidFill>
                <a:effectLst/>
                <a:latin typeface="+mn-lt"/>
                <a:ea typeface="+mn-ea"/>
                <a:cs typeface="+mn-cs"/>
              </a:rPr>
              <a:t>DHT+Popularity</a:t>
            </a:r>
            <a:r>
              <a:rPr lang="en-US" sz="1200" kern="1200" dirty="0" smtClean="0">
                <a:solidFill>
                  <a:schemeClr val="tx1"/>
                </a:solidFill>
                <a:effectLst/>
                <a:latin typeface="+mn-lt"/>
                <a:ea typeface="+mn-ea"/>
                <a:cs typeface="+mn-cs"/>
              </a:rPr>
              <a:t> is worse than Random-M. Why? Random-M goes to closest replica of 3. DHT goes to replica selected using DHT routing which is often not the closest replica.</a:t>
            </a:r>
          </a:p>
          <a:p>
            <a:r>
              <a:rPr lang="en-US" sz="1200" kern="1200" dirty="0" smtClean="0">
                <a:solidFill>
                  <a:schemeClr val="tx1"/>
                </a:solidFill>
                <a:effectLst/>
                <a:latin typeface="+mn-lt"/>
                <a:ea typeface="+mn-ea"/>
                <a:cs typeface="+mn-cs"/>
              </a:rPr>
              <a:t>Auspice: Significantly lower request latencies because it places replicas close to </a:t>
            </a:r>
            <a:r>
              <a:rPr lang="en-US" sz="1200" kern="1200" dirty="0" smtClean="0">
                <a:solidFill>
                  <a:schemeClr val="tx1"/>
                </a:solidFill>
                <a:effectLst/>
                <a:latin typeface="+mn-lt"/>
                <a:ea typeface="+mn-ea"/>
                <a:cs typeface="+mn-cs"/>
              </a:rPr>
              <a:t>regions </a:t>
            </a:r>
            <a:r>
              <a:rPr lang="en-US" sz="1200" kern="1200" dirty="0" smtClean="0">
                <a:solidFill>
                  <a:schemeClr val="tx1"/>
                </a:solidFill>
                <a:effectLst/>
                <a:latin typeface="+mn-lt"/>
                <a:ea typeface="+mn-ea"/>
                <a:cs typeface="+mn-cs"/>
              </a:rPr>
              <a:t>of demand. Has high request throughput because it adapts number of replicas based on load on system.</a:t>
            </a:r>
          </a:p>
          <a:p>
            <a:r>
              <a:rPr lang="en-US" sz="1200" kern="1200" dirty="0" smtClean="0">
                <a:solidFill>
                  <a:schemeClr val="tx1"/>
                </a:solidFill>
                <a:effectLst/>
                <a:latin typeface="+mn-lt"/>
                <a:ea typeface="+mn-ea"/>
                <a:cs typeface="+mn-cs"/>
              </a:rPr>
              <a:t>Overall, Auspice’s throughput is close to the best achievable and its latency is up to 9x lower than DHT-based schemes in this experiment.</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13FD3B-3C09-5640-897A-D1CC71E2D21D}" type="slidenum">
              <a:rPr lang="en-US" smtClean="0"/>
              <a:t>39</a:t>
            </a:fld>
            <a:endParaRPr lang="en-US"/>
          </a:p>
        </p:txBody>
      </p:sp>
    </p:spTree>
    <p:extLst>
      <p:ext uri="{BB962C8B-B14F-4D97-AF65-F5344CB8AC3E}">
        <p14:creationId xmlns:p14="http://schemas.microsoft.com/office/powerpoint/2010/main" val="1628578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also compared </a:t>
            </a:r>
            <a:r>
              <a:rPr lang="en-US" sz="1200" kern="1200" smtClean="0">
                <a:solidFill>
                  <a:schemeClr val="tx1"/>
                </a:solidFill>
                <a:effectLst/>
                <a:latin typeface="+mn-lt"/>
                <a:ea typeface="+mn-ea"/>
                <a:cs typeface="+mn-cs"/>
              </a:rPr>
              <a:t>Auspice </a:t>
            </a:r>
            <a:r>
              <a:rPr lang="en-US" sz="1200" kern="1200" smtClean="0">
                <a:solidFill>
                  <a:schemeClr val="tx1"/>
                </a:solidFill>
                <a:effectLst/>
                <a:latin typeface="+mn-lt"/>
                <a:ea typeface="+mn-ea"/>
                <a:cs typeface="+mn-cs"/>
              </a:rPr>
              <a:t>against </a:t>
            </a:r>
            <a:r>
              <a:rPr lang="en-US" sz="1200" kern="1200" dirty="0" smtClean="0">
                <a:solidFill>
                  <a:schemeClr val="tx1"/>
                </a:solidFill>
                <a:effectLst/>
                <a:latin typeface="+mn-lt"/>
                <a:ea typeface="+mn-ea"/>
                <a:cs typeface="+mn-cs"/>
              </a:rPr>
              <a:t>several best-of-breed commercial </a:t>
            </a:r>
            <a:r>
              <a:rPr lang="en-US" sz="1200" kern="1200" smtClean="0">
                <a:solidFill>
                  <a:schemeClr val="tx1"/>
                </a:solidFill>
                <a:effectLst/>
                <a:latin typeface="+mn-lt"/>
                <a:ea typeface="+mn-ea"/>
                <a:cs typeface="+mn-cs"/>
              </a:rPr>
              <a:t>managed </a:t>
            </a:r>
            <a:r>
              <a:rPr lang="en-US" sz="1200" kern="1200" smtClean="0">
                <a:solidFill>
                  <a:schemeClr val="tx1"/>
                </a:solidFill>
                <a:effectLst/>
                <a:latin typeface="+mn-lt"/>
                <a:ea typeface="+mn-ea"/>
                <a:cs typeface="+mn-cs"/>
              </a:rPr>
              <a:t>DNS </a:t>
            </a:r>
            <a:r>
              <a:rPr lang="en-US" sz="1200" kern="1200" dirty="0" smtClean="0">
                <a:solidFill>
                  <a:schemeClr val="tx1"/>
                </a:solidFill>
                <a:effectLst/>
                <a:latin typeface="+mn-lt"/>
                <a:ea typeface="+mn-ea"/>
                <a:cs typeface="+mn-cs"/>
              </a:rPr>
              <a:t>providers that use geo-replication today.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experiment compares </a:t>
            </a:r>
            <a:r>
              <a:rPr lang="en-US" sz="1200" kern="1200" smtClean="0">
                <a:solidFill>
                  <a:schemeClr val="tx1"/>
                </a:solidFill>
                <a:effectLst/>
                <a:latin typeface="+mn-lt"/>
                <a:ea typeface="+mn-ea"/>
                <a:cs typeface="+mn-cs"/>
              </a:rPr>
              <a:t>auspice </a:t>
            </a:r>
            <a:r>
              <a:rPr lang="en-US" sz="1200" kern="1200" smtClean="0">
                <a:solidFill>
                  <a:schemeClr val="tx1"/>
                </a:solidFill>
                <a:effectLst/>
                <a:latin typeface="+mn-lt"/>
                <a:ea typeface="+mn-ea"/>
                <a:cs typeface="+mn-cs"/>
              </a:rPr>
              <a:t>against </a:t>
            </a:r>
            <a:r>
              <a:rPr lang="en-US" sz="1200" kern="1200" dirty="0" smtClean="0">
                <a:solidFill>
                  <a:schemeClr val="tx1"/>
                </a:solidFill>
                <a:effectLst/>
                <a:latin typeface="+mn-lt"/>
                <a:ea typeface="+mn-ea"/>
                <a:cs typeface="+mn-cs"/>
              </a:rPr>
              <a:t>a </a:t>
            </a:r>
            <a:r>
              <a:rPr lang="en-US" sz="1200" kern="1200" smtClean="0">
                <a:solidFill>
                  <a:schemeClr val="tx1"/>
                </a:solidFill>
                <a:effectLst/>
                <a:latin typeface="+mn-lt"/>
                <a:ea typeface="+mn-ea"/>
                <a:cs typeface="+mn-cs"/>
              </a:rPr>
              <a:t>manager </a:t>
            </a:r>
            <a:r>
              <a:rPr lang="en-US" sz="1200" kern="1200" smtClean="0">
                <a:solidFill>
                  <a:schemeClr val="tx1"/>
                </a:solidFill>
                <a:effectLst/>
                <a:latin typeface="+mn-lt"/>
                <a:ea typeface="+mn-ea"/>
                <a:cs typeface="+mn-cs"/>
              </a:rPr>
              <a:t>DNS </a:t>
            </a:r>
            <a:r>
              <a:rPr lang="en-US" sz="1200" kern="1200" dirty="0" smtClean="0">
                <a:solidFill>
                  <a:schemeClr val="tx1"/>
                </a:solidFill>
                <a:effectLst/>
                <a:latin typeface="+mn-lt"/>
                <a:ea typeface="+mn-ea"/>
                <a:cs typeface="+mn-cs"/>
              </a:rPr>
              <a:t>provider, </a:t>
            </a:r>
            <a:r>
              <a:rPr lang="en-US" sz="1200" kern="1200" smtClean="0">
                <a:solidFill>
                  <a:schemeClr val="tx1"/>
                </a:solidFill>
                <a:effectLst/>
                <a:latin typeface="+mn-lt"/>
                <a:ea typeface="+mn-ea"/>
                <a:cs typeface="+mn-cs"/>
              </a:rPr>
              <a:t>Ultra </a:t>
            </a:r>
            <a:r>
              <a:rPr lang="en-US" sz="1200" kern="1200" smtClean="0">
                <a:solidFill>
                  <a:schemeClr val="tx1"/>
                </a:solidFill>
                <a:effectLst/>
                <a:latin typeface="+mn-lt"/>
                <a:ea typeface="+mn-ea"/>
                <a:cs typeface="+mn-cs"/>
              </a:rPr>
              <a:t>DNS. </a:t>
            </a:r>
            <a:r>
              <a:rPr lang="en-US" sz="1200" kern="1200" smtClean="0">
                <a:solidFill>
                  <a:schemeClr val="tx1"/>
                </a:solidFill>
                <a:effectLst/>
                <a:latin typeface="+mn-lt"/>
                <a:ea typeface="+mn-ea"/>
                <a:cs typeface="+mn-cs"/>
              </a:rPr>
              <a:t>Ultra </a:t>
            </a:r>
            <a:r>
              <a:rPr lang="en-US" sz="1200" kern="1200" smtClean="0">
                <a:solidFill>
                  <a:schemeClr val="tx1"/>
                </a:solidFill>
                <a:effectLst/>
                <a:latin typeface="+mn-lt"/>
                <a:ea typeface="+mn-ea"/>
                <a:cs typeface="+mn-cs"/>
              </a:rPr>
              <a:t>DNS </a:t>
            </a:r>
            <a:r>
              <a:rPr lang="en-US" sz="1200" kern="1200" dirty="0" smtClean="0">
                <a:solidFill>
                  <a:schemeClr val="tx1"/>
                </a:solidFill>
                <a:effectLst/>
                <a:latin typeface="+mn-lt"/>
                <a:ea typeface="+mn-ea"/>
                <a:cs typeface="+mn-cs"/>
              </a:rPr>
              <a:t>has </a:t>
            </a:r>
            <a:r>
              <a:rPr lang="en-US" sz="1200" kern="1200" smtClean="0">
                <a:solidFill>
                  <a:schemeClr val="tx1"/>
                </a:solidFill>
                <a:effectLst/>
                <a:latin typeface="+mn-lt"/>
                <a:ea typeface="+mn-ea"/>
                <a:cs typeface="+mn-cs"/>
              </a:rPr>
              <a:t>16 </a:t>
            </a:r>
            <a:r>
              <a:rPr lang="en-US" sz="1200" kern="120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across the globe and uses a replicate-at-all</a:t>
            </a:r>
            <a:r>
              <a:rPr lang="en-US" sz="1200" kern="120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policy.</a:t>
            </a:r>
          </a:p>
          <a:p>
            <a:r>
              <a:rPr lang="en-US" sz="1200" kern="1200" dirty="0" smtClean="0">
                <a:solidFill>
                  <a:schemeClr val="tx1"/>
                </a:solidFill>
                <a:effectLst/>
                <a:latin typeface="+mn-lt"/>
                <a:ea typeface="+mn-ea"/>
                <a:cs typeface="+mn-cs"/>
              </a:rPr>
              <a:t>Our </a:t>
            </a:r>
            <a:r>
              <a:rPr lang="en-US" sz="1200" kern="1200" smtClean="0">
                <a:solidFill>
                  <a:schemeClr val="tx1"/>
                </a:solidFill>
                <a:effectLst/>
                <a:latin typeface="+mn-lt"/>
                <a:ea typeface="+mn-ea"/>
                <a:cs typeface="+mn-cs"/>
              </a:rPr>
              <a:t>workload </a:t>
            </a:r>
            <a:r>
              <a:rPr lang="en-US" sz="1200" kern="1200" smtClean="0">
                <a:solidFill>
                  <a:schemeClr val="tx1"/>
                </a:solidFill>
                <a:effectLst/>
                <a:latin typeface="+mn-lt"/>
                <a:ea typeface="+mn-ea"/>
                <a:cs typeface="+mn-cs"/>
              </a:rPr>
              <a:t>consisted </a:t>
            </a:r>
            <a:r>
              <a:rPr lang="en-US" sz="1200" kern="1200" dirty="0" smtClean="0">
                <a:solidFill>
                  <a:schemeClr val="tx1"/>
                </a:solidFill>
                <a:effectLst/>
                <a:latin typeface="+mn-lt"/>
                <a:ea typeface="+mn-ea"/>
                <a:cs typeface="+mn-cs"/>
              </a:rPr>
              <a:t>of domain names that are </a:t>
            </a:r>
            <a:r>
              <a:rPr lang="en-US" sz="1200" kern="1200" smtClean="0">
                <a:solidFill>
                  <a:schemeClr val="tx1"/>
                </a:solidFill>
                <a:effectLst/>
                <a:latin typeface="+mn-lt"/>
                <a:ea typeface="+mn-ea"/>
                <a:cs typeface="+mn-cs"/>
              </a:rPr>
              <a:t>Ultra </a:t>
            </a:r>
            <a:r>
              <a:rPr lang="en-US" sz="1200" kern="1200" smtClean="0">
                <a:solidFill>
                  <a:schemeClr val="tx1"/>
                </a:solidFill>
                <a:effectLst/>
                <a:latin typeface="+mn-lt"/>
                <a:ea typeface="+mn-ea"/>
                <a:cs typeface="+mn-cs"/>
              </a:rPr>
              <a:t>DNS’s </a:t>
            </a:r>
            <a:r>
              <a:rPr lang="en-US" sz="1200" kern="1200" dirty="0" smtClean="0">
                <a:solidFill>
                  <a:schemeClr val="tx1"/>
                </a:solidFill>
                <a:effectLst/>
                <a:latin typeface="+mn-lt"/>
                <a:ea typeface="+mn-ea"/>
                <a:cs typeface="+mn-cs"/>
              </a:rPr>
              <a:t>customers.</a:t>
            </a:r>
          </a:p>
          <a:p>
            <a:r>
              <a:rPr lang="en-US" sz="1200" kern="1200" dirty="0" smtClean="0">
                <a:solidFill>
                  <a:schemeClr val="tx1"/>
                </a:solidFill>
                <a:effectLst/>
                <a:latin typeface="+mn-lt"/>
                <a:ea typeface="+mn-ea"/>
                <a:cs typeface="+mn-cs"/>
              </a:rPr>
              <a:t>And the geo-distribution of lookups for a name is taken from a well-known </a:t>
            </a:r>
            <a:r>
              <a:rPr lang="en-US" sz="1200" kern="1200" dirty="0" err="1" smtClean="0">
                <a:solidFill>
                  <a:schemeClr val="tx1"/>
                </a:solidFill>
                <a:effectLst/>
                <a:latin typeface="+mn-lt"/>
                <a:ea typeface="+mn-ea"/>
                <a:cs typeface="+mn-cs"/>
              </a:rPr>
              <a:t>Alexa</a:t>
            </a:r>
            <a:r>
              <a:rPr lang="en-US" sz="1200" kern="1200" dirty="0" smtClean="0">
                <a:solidFill>
                  <a:schemeClr val="tx1"/>
                </a:solidFill>
                <a:effectLst/>
                <a:latin typeface="+mn-lt"/>
                <a:ea typeface="+mn-ea"/>
                <a:cs typeface="+mn-cs"/>
              </a:rPr>
              <a:t> dataset.</a:t>
            </a:r>
          </a:p>
          <a:p>
            <a:r>
              <a:rPr lang="en-US" sz="1200" kern="1200" dirty="0" smtClean="0">
                <a:solidFill>
                  <a:schemeClr val="tx1"/>
                </a:solidFill>
                <a:effectLst/>
                <a:latin typeface="+mn-lt"/>
                <a:ea typeface="+mn-ea"/>
                <a:cs typeface="+mn-cs"/>
              </a:rPr>
              <a:t>First, we </a:t>
            </a:r>
            <a:r>
              <a:rPr lang="en-US" sz="1200" kern="1200" smtClean="0">
                <a:solidFill>
                  <a:schemeClr val="tx1"/>
                </a:solidFill>
                <a:effectLst/>
                <a:latin typeface="+mn-lt"/>
                <a:ea typeface="+mn-ea"/>
                <a:cs typeface="+mn-cs"/>
              </a:rPr>
              <a:t>measured </a:t>
            </a:r>
            <a:r>
              <a:rPr lang="en-US" sz="1200" kern="1200" smtClean="0">
                <a:solidFill>
                  <a:schemeClr val="tx1"/>
                </a:solidFill>
                <a:effectLst/>
                <a:latin typeface="+mn-lt"/>
                <a:ea typeface="+mn-ea"/>
                <a:cs typeface="+mn-cs"/>
              </a:rPr>
              <a:t>UltraDNS’s </a:t>
            </a:r>
            <a:r>
              <a:rPr lang="en-US" sz="1200" kern="1200" dirty="0" smtClean="0">
                <a:solidFill>
                  <a:schemeClr val="tx1"/>
                </a:solidFill>
                <a:effectLst/>
                <a:latin typeface="+mn-lt"/>
                <a:ea typeface="+mn-ea"/>
                <a:cs typeface="+mn-cs"/>
              </a:rPr>
              <a:t>performance from </a:t>
            </a:r>
            <a:r>
              <a:rPr lang="en-US" sz="1200" kern="1200" err="1" smtClean="0">
                <a:solidFill>
                  <a:schemeClr val="tx1"/>
                </a:solidFill>
                <a:effectLst/>
                <a:latin typeface="+mn-lt"/>
                <a:ea typeface="+mn-ea"/>
                <a:cs typeface="+mn-cs"/>
              </a:rPr>
              <a:t>planetlab</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around the globe.</a:t>
            </a:r>
          </a:p>
          <a:p>
            <a:r>
              <a:rPr lang="en-US" sz="1200" kern="1200" dirty="0" smtClean="0">
                <a:solidFill>
                  <a:schemeClr val="tx1"/>
                </a:solidFill>
                <a:effectLst/>
                <a:latin typeface="+mn-lt"/>
                <a:ea typeface="+mn-ea"/>
                <a:cs typeface="+mn-cs"/>
              </a:rPr>
              <a:t>Then, we deployed auspice on 80 </a:t>
            </a:r>
            <a:r>
              <a:rPr lang="en-US" sz="1200" kern="1200" dirty="0" err="1" smtClean="0">
                <a:solidFill>
                  <a:schemeClr val="tx1"/>
                </a:solidFill>
                <a:effectLst/>
                <a:latin typeface="+mn-lt"/>
                <a:ea typeface="+mn-ea"/>
                <a:cs typeface="+mn-cs"/>
              </a:rPr>
              <a:t>planetlab</a:t>
            </a:r>
            <a:r>
              <a:rPr lang="en-US" sz="1200" kern="1200" dirty="0" smtClean="0">
                <a:solidFill>
                  <a:schemeClr val="tx1"/>
                </a:solidFill>
                <a:effectLst/>
                <a:latin typeface="+mn-lt"/>
                <a:ea typeface="+mn-ea"/>
                <a:cs typeface="+mn-cs"/>
              </a:rPr>
              <a:t> nodes, and evaluate Auspice for </a:t>
            </a:r>
            <a:r>
              <a:rPr lang="en-US" sz="1200" kern="1200" smtClean="0">
                <a:solidFill>
                  <a:schemeClr val="tx1"/>
                </a:solidFill>
                <a:effectLst/>
                <a:latin typeface="+mn-lt"/>
                <a:ea typeface="+mn-ea"/>
                <a:cs typeface="+mn-cs"/>
              </a:rPr>
              <a:t>three </a:t>
            </a:r>
            <a:r>
              <a:rPr lang="en-US" sz="1200" kern="1200" smtClean="0">
                <a:solidFill>
                  <a:schemeClr val="tx1"/>
                </a:solidFill>
                <a:effectLst/>
                <a:latin typeface="+mn-lt"/>
                <a:ea typeface="+mn-ea"/>
                <a:cs typeface="+mn-cs"/>
              </a:rPr>
              <a:t>configurations </a:t>
            </a:r>
            <a:r>
              <a:rPr lang="en-US" sz="1200" kern="1200" dirty="0" smtClean="0">
                <a:solidFill>
                  <a:schemeClr val="tx1"/>
                </a:solidFill>
                <a:effectLst/>
                <a:latin typeface="+mn-lt"/>
                <a:ea typeface="+mn-ea"/>
                <a:cs typeface="+mn-cs"/>
              </a:rPr>
              <a:t>with 5, 10, and 15 replicas of a name respectively.</a:t>
            </a:r>
          </a:p>
          <a:p>
            <a:r>
              <a:rPr lang="en-US" sz="1200" kern="1200" dirty="0" smtClean="0">
                <a:solidFill>
                  <a:schemeClr val="tx1"/>
                </a:solidFill>
                <a:effectLst/>
                <a:latin typeface="+mn-lt"/>
                <a:ea typeface="+mn-ea"/>
                <a:cs typeface="+mn-cs"/>
              </a:rPr>
              <a:t>Graph shows the distribution of latencies for </a:t>
            </a:r>
            <a:r>
              <a:rPr lang="en-US" sz="1200" kern="1200" smtClean="0">
                <a:solidFill>
                  <a:schemeClr val="tx1"/>
                </a:solidFill>
                <a:effectLst/>
                <a:latin typeface="+mn-lt"/>
                <a:ea typeface="+mn-ea"/>
                <a:cs typeface="+mn-cs"/>
              </a:rPr>
              <a:t>ultra </a:t>
            </a:r>
            <a:r>
              <a:rPr lang="en-US" sz="1200" kern="1200" smtClean="0">
                <a:solidFill>
                  <a:schemeClr val="tx1"/>
                </a:solidFill>
                <a:effectLst/>
                <a:latin typeface="+mn-lt"/>
                <a:ea typeface="+mn-ea"/>
                <a:cs typeface="+mn-cs"/>
              </a:rPr>
              <a:t>dns, </a:t>
            </a:r>
            <a:r>
              <a:rPr lang="en-US" sz="1200" kern="1200" dirty="0" smtClean="0">
                <a:solidFill>
                  <a:schemeClr val="tx1"/>
                </a:solidFill>
                <a:effectLst/>
                <a:latin typeface="+mn-lt"/>
                <a:ea typeface="+mn-ea"/>
                <a:cs typeface="+mn-cs"/>
              </a:rPr>
              <a:t>and for different </a:t>
            </a:r>
            <a:r>
              <a:rPr lang="en-US" sz="1200" kern="1200" smtClean="0">
                <a:solidFill>
                  <a:schemeClr val="tx1"/>
                </a:solidFill>
                <a:effectLst/>
                <a:latin typeface="+mn-lt"/>
                <a:ea typeface="+mn-ea"/>
                <a:cs typeface="+mn-cs"/>
              </a:rPr>
              <a:t>auspice </a:t>
            </a:r>
            <a:r>
              <a:rPr lang="en-US" sz="1200" kern="1200" smtClean="0">
                <a:solidFill>
                  <a:schemeClr val="tx1"/>
                </a:solidFill>
                <a:effectLst/>
                <a:latin typeface="+mn-lt"/>
                <a:ea typeface="+mn-ea"/>
                <a:cs typeface="+mn-cs"/>
              </a:rPr>
              <a:t>configurations.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Auspice chooses </a:t>
            </a:r>
            <a:r>
              <a:rPr lang="en-US" sz="1200" kern="1200" smtClean="0">
                <a:solidFill>
                  <a:schemeClr val="tx1"/>
                </a:solidFill>
                <a:effectLst/>
                <a:latin typeface="+mn-lt"/>
                <a:ea typeface="+mn-ea"/>
                <a:cs typeface="+mn-cs"/>
              </a:rPr>
              <a:t>replica </a:t>
            </a:r>
            <a:r>
              <a:rPr lang="en-US" sz="1200" kern="1200" smtClean="0">
                <a:solidFill>
                  <a:schemeClr val="tx1"/>
                </a:solidFill>
                <a:effectLst/>
                <a:latin typeface="+mn-lt"/>
                <a:ea typeface="+mn-ea"/>
                <a:cs typeface="+mn-cs"/>
              </a:rPr>
              <a:t>locations </a:t>
            </a:r>
            <a:r>
              <a:rPr lang="en-US" sz="1200" kern="1200" dirty="0" smtClean="0">
                <a:solidFill>
                  <a:schemeClr val="tx1"/>
                </a:solidFill>
                <a:effectLst/>
                <a:latin typeface="+mn-lt"/>
                <a:ea typeface="+mn-ea"/>
                <a:cs typeface="+mn-cs"/>
              </a:rPr>
              <a:t>based on demand geo-locality it can achieve similar median latencies as Ultra</a:t>
            </a:r>
            <a:r>
              <a:rPr lang="en-US" sz="1200" kern="120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DNS </a:t>
            </a:r>
            <a:r>
              <a:rPr lang="en-US" sz="1200" kern="1200" dirty="0" smtClean="0">
                <a:solidFill>
                  <a:schemeClr val="tx1"/>
                </a:solidFill>
                <a:effectLst/>
                <a:latin typeface="+mn-lt"/>
                <a:ea typeface="+mn-ea"/>
                <a:cs typeface="+mn-cs"/>
              </a:rPr>
              <a:t>with one-third the number of replicas, or in other words, one third the replication cost.</a:t>
            </a:r>
          </a:p>
          <a:p>
            <a:r>
              <a:rPr lang="en-US" sz="1200" kern="1200" dirty="0" smtClean="0">
                <a:solidFill>
                  <a:schemeClr val="tx1"/>
                </a:solidFill>
                <a:effectLst/>
                <a:latin typeface="+mn-lt"/>
                <a:ea typeface="+mn-ea"/>
                <a:cs typeface="+mn-cs"/>
              </a:rPr>
              <a:t>If we allow Auspice to create similar number of replicas </a:t>
            </a:r>
            <a:r>
              <a:rPr lang="en-US" sz="1200" kern="1200" smtClean="0">
                <a:solidFill>
                  <a:schemeClr val="tx1"/>
                </a:solidFill>
                <a:effectLst/>
                <a:latin typeface="+mn-lt"/>
                <a:ea typeface="+mn-ea"/>
                <a:cs typeface="+mn-cs"/>
              </a:rPr>
              <a:t>as </a:t>
            </a:r>
            <a:r>
              <a:rPr lang="en-US" sz="1200" kern="1200" smtClean="0">
                <a:solidFill>
                  <a:schemeClr val="tx1"/>
                </a:solidFill>
                <a:effectLst/>
                <a:latin typeface="+mn-lt"/>
                <a:ea typeface="+mn-ea"/>
                <a:cs typeface="+mn-cs"/>
              </a:rPr>
              <a:t>UltraDNS, </a:t>
            </a:r>
            <a:r>
              <a:rPr lang="en-US" sz="1200" kern="1200" dirty="0" smtClean="0">
                <a:solidFill>
                  <a:schemeClr val="tx1"/>
                </a:solidFill>
                <a:effectLst/>
                <a:latin typeface="+mn-lt"/>
                <a:ea typeface="+mn-ea"/>
                <a:cs typeface="+mn-cs"/>
              </a:rPr>
              <a:t>it achieves 60% lower median latencies.</a:t>
            </a:r>
          </a:p>
          <a:p>
            <a:r>
              <a:rPr lang="en-US" sz="1200" kern="1200" dirty="0" smtClean="0">
                <a:solidFill>
                  <a:schemeClr val="tx1"/>
                </a:solidFill>
                <a:effectLst/>
                <a:latin typeface="+mn-lt"/>
                <a:ea typeface="+mn-ea"/>
                <a:cs typeface="+mn-cs"/>
              </a:rPr>
              <a:t>This experiment shows that Auspice reduces cost and or latency over  </a:t>
            </a:r>
            <a:r>
              <a:rPr lang="en-US" sz="1200" kern="1200" smtClean="0">
                <a:solidFill>
                  <a:schemeClr val="tx1"/>
                </a:solidFill>
                <a:effectLst/>
                <a:latin typeface="+mn-lt"/>
                <a:ea typeface="+mn-ea"/>
                <a:cs typeface="+mn-cs"/>
              </a:rPr>
              <a:t>managed </a:t>
            </a:r>
            <a:r>
              <a:rPr lang="en-US" sz="1200" kern="1200" smtClean="0">
                <a:solidFill>
                  <a:schemeClr val="tx1"/>
                </a:solidFill>
                <a:effectLst/>
                <a:latin typeface="+mn-lt"/>
                <a:ea typeface="+mn-ea"/>
                <a:cs typeface="+mn-cs"/>
              </a:rPr>
              <a:t>DNS </a:t>
            </a:r>
            <a:r>
              <a:rPr lang="en-US" sz="1200" kern="1200" dirty="0" smtClean="0">
                <a:solidFill>
                  <a:schemeClr val="tx1"/>
                </a:solidFill>
                <a:effectLst/>
                <a:latin typeface="+mn-lt"/>
                <a:ea typeface="+mn-ea"/>
                <a:cs typeface="+mn-cs"/>
              </a:rPr>
              <a:t>providers that use a static placement.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[Pause]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40</a:t>
            </a:fld>
            <a:endParaRPr lang="en-US"/>
          </a:p>
        </p:txBody>
      </p:sp>
    </p:spTree>
    <p:extLst>
      <p:ext uri="{BB962C8B-B14F-4D97-AF65-F5344CB8AC3E}">
        <p14:creationId xmlns:p14="http://schemas.microsoft.com/office/powerpoint/2010/main" val="351139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Repeat what is said above.</a:t>
            </a:r>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41</a:t>
            </a:fld>
            <a:endParaRPr lang="en-US"/>
          </a:p>
        </p:txBody>
      </p:sp>
    </p:spTree>
    <p:extLst>
      <p:ext uri="{BB962C8B-B14F-4D97-AF65-F5344CB8AC3E}">
        <p14:creationId xmlns:p14="http://schemas.microsoft.com/office/powerpoint/2010/main" val="730884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two novel aspects to this problem.</a:t>
            </a:r>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44</a:t>
            </a:fld>
            <a:endParaRPr lang="en-US"/>
          </a:p>
        </p:txBody>
      </p:sp>
    </p:spTree>
    <p:extLst>
      <p:ext uri="{BB962C8B-B14F-4D97-AF65-F5344CB8AC3E}">
        <p14:creationId xmlns:p14="http://schemas.microsoft.com/office/powerpoint/2010/main" val="69838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Energy-optimization approaches must also</a:t>
            </a:r>
            <a:r>
              <a:rPr lang="en-US" baseline="0" dirty="0" smtClean="0"/>
              <a:t> consider load balancing schemes in datacenter. </a:t>
            </a:r>
          </a:p>
          <a:p>
            <a:endParaRPr lang="en-US" dirty="0" smtClean="0"/>
          </a:p>
          <a:p>
            <a:r>
              <a:rPr lang="en-US" dirty="0" smtClean="0"/>
              <a:t>Load balancing scheme</a:t>
            </a:r>
            <a:r>
              <a:rPr lang="en-US" baseline="0" dirty="0" smtClean="0"/>
              <a:t> wants to maximize cache hit rates. Sends request for a content to same set of servers. Repeated requests increase hit rates.</a:t>
            </a:r>
          </a:p>
          <a:p>
            <a:r>
              <a:rPr lang="en-US" dirty="0" smtClean="0"/>
              <a:t>Load balancing determines how content is replicated across servers.</a:t>
            </a:r>
          </a:p>
          <a:p>
            <a:endParaRPr lang="en-US" dirty="0" smtClean="0"/>
          </a:p>
          <a:p>
            <a:r>
              <a:rPr lang="en-US" dirty="0" smtClean="0"/>
              <a:t>This example</a:t>
            </a:r>
            <a:r>
              <a:rPr lang="en-US" baseline="0" dirty="0" smtClean="0"/>
              <a:t> will show that l</a:t>
            </a:r>
            <a:r>
              <a:rPr lang="en-US" dirty="0" smtClean="0"/>
              <a:t>oad balancing strategy affect content availability after server shutdown. All four servers are active during normal utilization periods, but the two servers on the right are turned off during low utilization periods. Squares with same letters represent replicas of the same content. (Top) One replica of each content is maintained as shown. When servers 3 and 4 are shutdown, two of the four content become unavailable. (Middle) Two replicas of each content are maintained,  but still shutting down servers 3 and 4 makes two of the four content unavailable. (Bottom) Two replicas of each content are maintained, but servers 1 and 2 have one copy of all four content. In this case, all content is available despite shutting down servers 3 and 4.</a:t>
            </a:r>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45</a:t>
            </a:fld>
            <a:endParaRPr lang="en-US"/>
          </a:p>
        </p:txBody>
      </p:sp>
    </p:spTree>
    <p:extLst>
      <p:ext uri="{BB962C8B-B14F-4D97-AF65-F5344CB8AC3E}">
        <p14:creationId xmlns:p14="http://schemas.microsoft.com/office/powerpoint/2010/main" val="2592499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networks</a:t>
            </a:r>
            <a:r>
              <a:rPr lang="en-US" sz="1200" kern="1200" baseline="0" dirty="0" smtClean="0">
                <a:solidFill>
                  <a:schemeClr val="tx1"/>
                </a:solidFill>
                <a:effectLst/>
                <a:latin typeface="+mn-lt"/>
                <a:ea typeface="+mn-ea"/>
                <a:cs typeface="+mn-cs"/>
              </a:rPr>
              <a:t> and content delivery systems interact with each other. </a:t>
            </a:r>
          </a:p>
          <a:p>
            <a:r>
              <a:rPr lang="en-US" sz="1200" kern="1200" dirty="0" smtClean="0">
                <a:solidFill>
                  <a:schemeClr val="tx1"/>
                </a:solidFill>
                <a:effectLst/>
                <a:latin typeface="+mn-lt"/>
                <a:ea typeface="+mn-ea"/>
                <a:cs typeface="+mn-cs"/>
              </a:rPr>
              <a:t>We are not the firs</a:t>
            </a:r>
            <a:r>
              <a:rPr lang="en-US" sz="1200" kern="1200" baseline="0" dirty="0" smtClean="0">
                <a:solidFill>
                  <a:schemeClr val="tx1"/>
                </a:solidFill>
                <a:effectLst/>
                <a:latin typeface="+mn-lt"/>
                <a:ea typeface="+mn-ea"/>
                <a:cs typeface="+mn-cs"/>
              </a:rPr>
              <a:t>t to note that such an interaction exist. </a:t>
            </a:r>
          </a:p>
          <a:p>
            <a:r>
              <a:rPr lang="en-US" sz="1200" kern="1200" baseline="0" dirty="0" smtClean="0">
                <a:solidFill>
                  <a:schemeClr val="tx1"/>
                </a:solidFill>
                <a:effectLst/>
                <a:latin typeface="+mn-lt"/>
                <a:ea typeface="+mn-ea"/>
                <a:cs typeface="+mn-cs"/>
              </a:rPr>
              <a:t>Some of the prior efforts have studied different parts of this problem.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Note that in this talk, I will use the term traffic engineering</a:t>
            </a:r>
            <a:r>
              <a:rPr lang="en-US" sz="1200" kern="1200" baseline="0" dirty="0" smtClean="0">
                <a:solidFill>
                  <a:schemeClr val="tx1"/>
                </a:solidFill>
                <a:effectLst/>
                <a:latin typeface="+mn-lt"/>
                <a:ea typeface="+mn-ea"/>
                <a:cs typeface="+mn-cs"/>
              </a:rPr>
              <a:t> in place of network routing at several places. </a:t>
            </a:r>
          </a:p>
          <a:p>
            <a:r>
              <a:rPr lang="en-US" sz="1200" kern="1200" baseline="0" dirty="0" smtClean="0">
                <a:solidFill>
                  <a:schemeClr val="tx1"/>
                </a:solidFill>
                <a:effectLst/>
                <a:latin typeface="+mn-lt"/>
                <a:ea typeface="+mn-ea"/>
                <a:cs typeface="+mn-cs"/>
              </a:rPr>
              <a:t>An algorithm to compute a desired network routing is called a traffic engineering scheme.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body of work has studied the interaction between overlay routing and network routing.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 overlay routing approach routes traffic using nodes in an overlay as intermediate hops. </a:t>
            </a:r>
          </a:p>
          <a:p>
            <a:r>
              <a:rPr lang="en-US" sz="1200" kern="1200" baseline="0" dirty="0" smtClean="0">
                <a:solidFill>
                  <a:schemeClr val="tx1"/>
                </a:solidFill>
                <a:effectLst/>
                <a:latin typeface="+mn-lt"/>
                <a:ea typeface="+mn-ea"/>
                <a:cs typeface="+mn-cs"/>
              </a:rPr>
              <a:t>In some cases, overlay routing can reduce latency over underlying network routing.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It has been shown that selfish overlay</a:t>
            </a:r>
            <a:r>
              <a:rPr lang="en-US" sz="1200" kern="1200" baseline="0" dirty="0" smtClean="0">
                <a:solidFill>
                  <a:schemeClr val="tx1"/>
                </a:solidFill>
                <a:effectLst/>
                <a:latin typeface="+mn-lt"/>
                <a:ea typeface="+mn-ea"/>
                <a:cs typeface="+mn-cs"/>
              </a:rPr>
              <a:t> routing can interact negatively with network routing, and increase latency in the network.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second body</a:t>
            </a:r>
            <a:r>
              <a:rPr lang="en-US" sz="1200" kern="1200" baseline="0" dirty="0" smtClean="0">
                <a:solidFill>
                  <a:schemeClr val="tx1"/>
                </a:solidFill>
                <a:effectLst/>
                <a:latin typeface="+mn-lt"/>
                <a:ea typeface="+mn-ea"/>
                <a:cs typeface="+mn-cs"/>
              </a:rPr>
              <a:t> of work has studied the interaction between network routing and request redirection. </a:t>
            </a:r>
          </a:p>
          <a:p>
            <a:r>
              <a:rPr lang="en-US" sz="1200" kern="1200" baseline="0" dirty="0" smtClean="0">
                <a:solidFill>
                  <a:schemeClr val="tx1"/>
                </a:solidFill>
                <a:effectLst/>
                <a:latin typeface="+mn-lt"/>
                <a:ea typeface="+mn-ea"/>
                <a:cs typeface="+mn-cs"/>
              </a:rPr>
              <a:t>request redirection, which is also called server selection, is a way to select “best” server among a set of available servers for an end-user.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has also been shown that there is value in joint optimization of request redirection and traffic engineering, and cooperative strategies can help traffic engineering metrics and also reduce user-perceived latencies.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Prior efforts have studied some parts of this interaction. </a:t>
            </a:r>
          </a:p>
          <a:p>
            <a:r>
              <a:rPr lang="en-US" sz="1200" kern="1200" dirty="0" smtClean="0">
                <a:solidFill>
                  <a:schemeClr val="tx1"/>
                </a:solidFill>
                <a:effectLst/>
                <a:latin typeface="+mn-lt"/>
                <a:ea typeface="+mn-ea"/>
                <a:cs typeface="+mn-cs"/>
              </a:rPr>
              <a:t>Several results show the negative interaction between selfish overlay routing and network routing.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Somewhat surprisingly, the role of placement strategies on this interaction has received little attention. </a:t>
            </a:r>
          </a:p>
          <a:p>
            <a:r>
              <a:rPr lang="en-US" sz="1200" kern="1200" dirty="0" smtClean="0">
                <a:solidFill>
                  <a:schemeClr val="tx1"/>
                </a:solidFill>
                <a:effectLst/>
                <a:latin typeface="+mn-lt"/>
                <a:ea typeface="+mn-ea"/>
                <a:cs typeface="+mn-cs"/>
              </a:rPr>
              <a:t>This thesis</a:t>
            </a:r>
            <a:r>
              <a:rPr lang="en-US" sz="1200" kern="1200" baseline="0" dirty="0" smtClean="0">
                <a:solidFill>
                  <a:schemeClr val="tx1"/>
                </a:solidFill>
                <a:effectLst/>
                <a:latin typeface="+mn-lt"/>
                <a:ea typeface="+mn-ea"/>
                <a:cs typeface="+mn-cs"/>
              </a:rPr>
              <a:t> tries to answer the question </a:t>
            </a:r>
            <a:r>
              <a:rPr lang="en-US" sz="1200" kern="1200" dirty="0" smtClean="0">
                <a:solidFill>
                  <a:schemeClr val="tx1"/>
                </a:solidFill>
                <a:effectLst/>
                <a:latin typeface="+mn-lt"/>
                <a:ea typeface="+mn-ea"/>
                <a:cs typeface="+mn-cs"/>
              </a:rPr>
              <a:t>How does</a:t>
            </a:r>
            <a:r>
              <a:rPr lang="en-US" sz="1200" kern="1200" baseline="0" dirty="0" smtClean="0">
                <a:solidFill>
                  <a:schemeClr val="tx1"/>
                </a:solidFill>
                <a:effectLst/>
                <a:latin typeface="+mn-lt"/>
                <a:ea typeface="+mn-ea"/>
                <a:cs typeface="+mn-cs"/>
              </a:rPr>
              <a:t> a given content placement approach shape this interaction and affect the objectives of networks and content delivery systems.</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5</a:t>
            </a:fld>
            <a:endParaRPr lang="en-US"/>
          </a:p>
        </p:txBody>
      </p:sp>
    </p:spTree>
    <p:extLst>
      <p:ext uri="{BB962C8B-B14F-4D97-AF65-F5344CB8AC3E}">
        <p14:creationId xmlns:p14="http://schemas.microsoft.com/office/powerpoint/2010/main" val="9747339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selection policy affects network energy use.</a:t>
            </a:r>
            <a:r>
              <a:rPr lang="en-US" baseline="0" dirty="0" smtClean="0"/>
              <a:t> </a:t>
            </a:r>
            <a:r>
              <a:rPr lang="en-US" dirty="0" smtClean="0"/>
              <a:t>A datacenter topology. Black components are turned on and grey components are turned off. (Top) All servers and switches are on as is the current practice. (Middle) Demand is consolidated on randomly selected 10 servers and remaining servers are shutoff. All </a:t>
            </a:r>
            <a:r>
              <a:rPr lang="en-US" dirty="0" err="1" smtClean="0"/>
              <a:t>ToR</a:t>
            </a:r>
            <a:r>
              <a:rPr lang="en-US" dirty="0" smtClean="0"/>
              <a:t> switches must be kept on to provide connectivity to servers. (Bottom) Demand is consolidated on servers in one rack, which allows  servers as well as </a:t>
            </a:r>
            <a:r>
              <a:rPr lang="en-US" dirty="0" err="1" smtClean="0"/>
              <a:t>ToR</a:t>
            </a:r>
            <a:r>
              <a:rPr lang="en-US" dirty="0" smtClean="0"/>
              <a:t> switches in other racks to be turned off.</a:t>
            </a:r>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46</a:t>
            </a:fld>
            <a:endParaRPr lang="en-US"/>
          </a:p>
        </p:txBody>
      </p:sp>
    </p:spTree>
    <p:extLst>
      <p:ext uri="{BB962C8B-B14F-4D97-AF65-F5344CB8AC3E}">
        <p14:creationId xmlns:p14="http://schemas.microsoft.com/office/powerpoint/2010/main" val="11555511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47</a:t>
            </a:fld>
            <a:endParaRPr lang="en-US"/>
          </a:p>
        </p:txBody>
      </p:sp>
    </p:spTree>
    <p:extLst>
      <p:ext uri="{BB962C8B-B14F-4D97-AF65-F5344CB8AC3E}">
        <p14:creationId xmlns:p14="http://schemas.microsoft.com/office/powerpoint/2010/main" val="2813266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Looks</a:t>
            </a:r>
            <a:r>
              <a:rPr lang="en-US" baseline="0" dirty="0" smtClean="0"/>
              <a:t> at compares common TE schemes accounting for application-level </a:t>
            </a:r>
            <a:r>
              <a:rPr lang="en-US" baseline="0" dirty="0" err="1" smtClean="0"/>
              <a:t>adaptaion</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6</a:t>
            </a:fld>
            <a:endParaRPr lang="en-US"/>
          </a:p>
        </p:txBody>
      </p:sp>
    </p:spTree>
    <p:extLst>
      <p:ext uri="{BB962C8B-B14F-4D97-AF65-F5344CB8AC3E}">
        <p14:creationId xmlns:p14="http://schemas.microsoft.com/office/powerpoint/2010/main" val="3812621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7</a:t>
            </a:fld>
            <a:endParaRPr lang="en-US"/>
          </a:p>
        </p:txBody>
      </p:sp>
    </p:spTree>
    <p:extLst>
      <p:ext uri="{BB962C8B-B14F-4D97-AF65-F5344CB8AC3E}">
        <p14:creationId xmlns:p14="http://schemas.microsoft.com/office/powerpoint/2010/main" val="563368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define l</a:t>
            </a:r>
            <a:r>
              <a:rPr lang="en-US" dirty="0" smtClean="0"/>
              <a:t>ocation diversity as the ability</a:t>
            </a:r>
            <a:r>
              <a:rPr lang="en-US" baseline="0" dirty="0" smtClean="0"/>
              <a:t> to download content from multiple </a:t>
            </a:r>
            <a:r>
              <a:rPr lang="en-US" baseline="0" dirty="0" smtClean="0"/>
              <a:t>locations </a:t>
            </a:r>
            <a:r>
              <a:rPr lang="en-US" baseline="0" dirty="0" smtClean="0"/>
              <a:t>in the network.</a:t>
            </a:r>
          </a:p>
          <a:p>
            <a:endParaRPr lang="en-US" baseline="0" dirty="0" smtClean="0"/>
          </a:p>
          <a:p>
            <a:r>
              <a:rPr lang="en-US" baseline="0" dirty="0" smtClean="0"/>
              <a:t>For example, a BitTorrent client could be downloading different chunks of the same file from three users in three continents. Other examples of location diversity are </a:t>
            </a:r>
            <a:r>
              <a:rPr lang="en-US" baseline="0" dirty="0" smtClean="0"/>
              <a:t>CDNs, </a:t>
            </a:r>
            <a:r>
              <a:rPr lang="en-US" baseline="0" dirty="0" smtClean="0"/>
              <a:t>other P2P </a:t>
            </a:r>
            <a:r>
              <a:rPr lang="en-US" baseline="0" dirty="0" smtClean="0"/>
              <a:t>applications, </a:t>
            </a:r>
            <a:r>
              <a:rPr lang="en-US" baseline="0" dirty="0" smtClean="0"/>
              <a:t>mirrored websites and geographically distributed datacenters of cloud computing providers. </a:t>
            </a:r>
          </a:p>
          <a:p>
            <a:endParaRPr lang="en-US" baseline="0" dirty="0" smtClean="0"/>
          </a:p>
          <a:p>
            <a:r>
              <a:rPr lang="en-US" dirty="0" smtClean="0"/>
              <a:t>In this problem, we leverage</a:t>
            </a:r>
            <a:r>
              <a:rPr lang="en-US" baseline="0" dirty="0" smtClean="0"/>
              <a:t> the available location diversity by downloading a file in parallel from all locations.</a:t>
            </a:r>
            <a:endParaRPr lang="en-US" dirty="0"/>
          </a:p>
        </p:txBody>
      </p:sp>
      <p:sp>
        <p:nvSpPr>
          <p:cNvPr id="4" name="Slide Number Placeholder 3"/>
          <p:cNvSpPr>
            <a:spLocks noGrp="1"/>
          </p:cNvSpPr>
          <p:nvPr>
            <p:ph type="sldNum" sz="quarter" idx="10"/>
          </p:nvPr>
        </p:nvSpPr>
        <p:spPr/>
        <p:txBody>
          <a:bodyPr/>
          <a:lstStyle/>
          <a:p>
            <a:fld id="{47F48CD9-D5A1-4EC4-876C-0EAC28D69C7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a:t>
            </a:r>
            <a:r>
              <a:rPr lang="en-US" baseline="0" dirty="0" smtClean="0"/>
              <a:t> location diversity affects TE done by ISPs, we need to measure the performance of any TE scheme while accounting for location diversity in the Internet.</a:t>
            </a:r>
          </a:p>
          <a:p>
            <a:endParaRPr lang="en-US" dirty="0" smtClean="0"/>
          </a:p>
          <a:p>
            <a:r>
              <a:rPr lang="en-US" dirty="0" smtClean="0"/>
              <a:t>This leads to</a:t>
            </a:r>
            <a:r>
              <a:rPr lang="en-US" baseline="0" dirty="0" smtClean="0"/>
              <a:t> our problem which is </a:t>
            </a:r>
          </a:p>
          <a:p>
            <a:endParaRPr lang="en-US" baseline="0" dirty="0" smtClean="0"/>
          </a:p>
          <a:p>
            <a:r>
              <a:rPr lang="en-US" baseline="0" dirty="0" smtClean="0"/>
              <a:t>How do  the TE schemes that we know today compare account for location diversity in the Internet.</a:t>
            </a:r>
          </a:p>
          <a:p>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Lets see how application adaptation can change the traffic matrix.</a:t>
            </a:r>
          </a:p>
          <a:p>
            <a:endParaRPr lang="en-US" baseline="0" dirty="0" smtClean="0"/>
          </a:p>
          <a:p>
            <a:r>
              <a:rPr lang="en-US" baseline="0" dirty="0" smtClean="0"/>
              <a:t>Topology: In this topology, there are 3 nodes: 1, 2 and 3. The 1-3 link has a capacity of 100 Mbps and delay of 10 </a:t>
            </a:r>
            <a:r>
              <a:rPr lang="en-US" baseline="0" dirty="0" err="1" smtClean="0"/>
              <a:t>ms.</a:t>
            </a:r>
            <a:r>
              <a:rPr lang="en-US" baseline="0" dirty="0" smtClean="0"/>
              <a:t> The top 1-2 link has capacity of 100 Mbps and a very small delay of 0.1 ms and the bottom 1-2 link has a capacity of 100 Mbps and 10ms. There is shortest path routing in network using OSPF link weights and flows are split equally among multiple paths with same cost. At the start, the link weights are as shown.</a:t>
            </a:r>
          </a:p>
          <a:p>
            <a:endParaRPr lang="en-US" baseline="0" dirty="0" smtClean="0"/>
          </a:p>
          <a:p>
            <a:r>
              <a:rPr lang="en-US" baseline="0" dirty="0" smtClean="0"/>
              <a:t>Users node 1 is downloading files from  the servers at node 2 and node 3.  There are two types of files: the blue file and the red file. The blue file is 10Mb and has 10req/s with demand of 100 Mbps and red file is 10 Mb and has 5 </a:t>
            </a:r>
            <a:r>
              <a:rPr lang="en-US" baseline="0" dirty="0" err="1" smtClean="0"/>
              <a:t>req</a:t>
            </a:r>
            <a:r>
              <a:rPr lang="en-US" baseline="0" dirty="0" smtClean="0"/>
              <a:t>/s with demand of 50 Mbps. Blue file is available at node 2 and 3 and the red file is available only at node </a:t>
            </a:r>
            <a:r>
              <a:rPr lang="en-US" baseline="0" dirty="0" smtClean="0"/>
              <a:t>2. </a:t>
            </a:r>
            <a:r>
              <a:rPr lang="en-US" baseline="0" dirty="0" smtClean="0"/>
              <a:t>Blue file is downloaded using parallel TCP </a:t>
            </a:r>
            <a:r>
              <a:rPr lang="en-US" baseline="0" dirty="0" smtClean="0"/>
              <a:t>connections </a:t>
            </a:r>
            <a:r>
              <a:rPr lang="en-US" baseline="0" dirty="0" smtClean="0"/>
              <a:t>from both servers and TCP throughput is inversely proportional to path delay.</a:t>
            </a:r>
          </a:p>
          <a:p>
            <a:endParaRPr lang="en-US" baseline="0" dirty="0" smtClean="0"/>
          </a:p>
          <a:p>
            <a:endParaRPr lang="en-US" baseline="0" dirty="0" smtClean="0"/>
          </a:p>
          <a:p>
            <a:pPr defTabSz="899404">
              <a:defRPr/>
            </a:pPr>
            <a:r>
              <a:rPr lang="en-US" baseline="0" dirty="0" smtClean="0"/>
              <a:t>Lets see how traffic is split. Since bottom 1-2 link has a smaller weight than top1-2 link, traffic between 1 and 2 goes through the bottom 1-2 link. Blue file has its traffic split equally at 50Mbps on bottom 1-2 link and the 1-3 link and the red file has all its 50Mbps traffic on the bottom 1-2 link. Therefore, the network has a maximum link utilization of 1 due to the bottom 1-2 link.</a:t>
            </a:r>
          </a:p>
          <a:p>
            <a:endParaRPr lang="en-US" baseline="0" dirty="0" smtClean="0"/>
          </a:p>
        </p:txBody>
      </p:sp>
      <p:sp>
        <p:nvSpPr>
          <p:cNvPr id="4" name="Slide Number Placeholder 3"/>
          <p:cNvSpPr>
            <a:spLocks noGrp="1"/>
          </p:cNvSpPr>
          <p:nvPr>
            <p:ph type="sldNum" sz="quarter" idx="10"/>
          </p:nvPr>
        </p:nvSpPr>
        <p:spPr/>
        <p:txBody>
          <a:bodyPr/>
          <a:lstStyle/>
          <a:p>
            <a:fld id="{47F48CD9-D5A1-4EC4-876C-0EAC28D69C7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116682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05102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37932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152400"/>
            <a:ext cx="8304212"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143000"/>
            <a:ext cx="40767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0767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fld id="{B1CDA221-C31D-44E4-8BCA-70A643A71646}" type="slidenum">
              <a:rPr lang="en-US"/>
              <a:pPr/>
              <a:t>‹#›</a:t>
            </a:fld>
            <a:endParaRPr lang="en-US"/>
          </a:p>
        </p:txBody>
      </p:sp>
    </p:spTree>
    <p:extLst>
      <p:ext uri="{BB962C8B-B14F-4D97-AF65-F5344CB8AC3E}">
        <p14:creationId xmlns:p14="http://schemas.microsoft.com/office/powerpoint/2010/main" val="3594187684"/>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84072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4174"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flip="none" rotWithShape="1">
              <a:gsLst>
                <a:gs pos="0">
                  <a:schemeClr val="accent2">
                    <a:lumMod val="40000"/>
                    <a:lumOff val="60000"/>
                    <a:alpha val="50000"/>
                  </a:schemeClr>
                </a:gs>
                <a:gs pos="100000">
                  <a:srgbClr val="FFFFFF"/>
                </a:gs>
              </a:gsLst>
              <a:lin ang="0" scaled="1"/>
              <a:tileRect/>
            </a:gradFill>
            <a:ln w="9525">
              <a:noFill/>
              <a:miter lim="800000"/>
              <a:headEnd/>
              <a:tailEnd/>
            </a:ln>
            <a:effectLst/>
          </p:spPr>
          <p:txBody>
            <a:bodyPr wrap="none" anchor="ctr"/>
            <a:lstStyle/>
            <a:p>
              <a:pPr algn="ctr">
                <a:defRPr/>
              </a:pPr>
              <a:endParaRPr lang="en-US" sz="2400">
                <a:solidFill>
                  <a:prstClr val="black"/>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grpSp>
      <p:sp>
        <p:nvSpPr>
          <p:cNvPr id="31763" name="Rectangle 19"/>
          <p:cNvSpPr>
            <a:spLocks noGrp="1" noChangeArrowheads="1"/>
          </p:cNvSpPr>
          <p:nvPr>
            <p:ph type="ctrTitle"/>
          </p:nvPr>
        </p:nvSpPr>
        <p:spPr>
          <a:xfrm>
            <a:off x="2971800" y="1828800"/>
            <a:ext cx="6019800" cy="2209800"/>
          </a:xfrm>
        </p:spPr>
        <p:txBody>
          <a:bodyPr>
            <a:normAutofit/>
          </a:bodyPr>
          <a:lstStyle>
            <a:lvl1pPr algn="l">
              <a:defRPr sz="4000">
                <a:solidFill>
                  <a:srgbClr val="FFFFFF"/>
                </a:solidFill>
              </a:defRPr>
            </a:lvl1pPr>
          </a:lstStyle>
          <a:p>
            <a:r>
              <a:rPr lang="en-US" dirty="0"/>
              <a:t>Click to edit Master title style</a:t>
            </a:r>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300"/>
            </a:lvl1pPr>
          </a:lstStyle>
          <a:p>
            <a:r>
              <a:rPr lang="en-US" dirty="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2B492E4-6F46-484B-BD55-B5BB70A45E28}" type="datetime1">
              <a:rPr lang="en-US" smtClean="0">
                <a:solidFill>
                  <a:prstClr val="black">
                    <a:tint val="75000"/>
                  </a:prstClr>
                </a:solidFill>
                <a:latin typeface="Calibri"/>
              </a:rPr>
              <a:pPr>
                <a:defRPr/>
              </a:pPr>
              <a:t>9/2/14</a:t>
            </a:fld>
            <a:endParaRPr lang="en-US">
              <a:solidFill>
                <a:prstClr val="black">
                  <a:tint val="75000"/>
                </a:prstClr>
              </a:solidFill>
              <a:latin typeface="Calibri"/>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20" name="Rectangle 18"/>
          <p:cNvSpPr>
            <a:spLocks noGrp="1" noChangeArrowheads="1"/>
          </p:cNvSpPr>
          <p:nvPr>
            <p:ph type="sldNum" sz="quarter" idx="12"/>
          </p:nvPr>
        </p:nvSpPr>
        <p:spPr>
          <a:xfrm>
            <a:off x="6650567" y="6487582"/>
            <a:ext cx="2133600" cy="370417"/>
          </a:xfrm>
          <a:prstGeom prst="rect">
            <a:avLst/>
          </a:prstGeom>
        </p:spPr>
        <p:txBody>
          <a:bodyPr/>
          <a:lstStyle>
            <a:lvl1pPr>
              <a:defRPr/>
            </a:lvl1pPr>
          </a:lstStyle>
          <a:p>
            <a:pPr>
              <a:defRPr/>
            </a:pPr>
            <a:fld id="{C9B9090D-D89E-4B13-B2DC-198D8FEE9BE5}" type="slidenum">
              <a:rPr lang="en-US">
                <a:solidFill>
                  <a:prstClr val="black"/>
                </a:solidFill>
                <a:latin typeface="Calibri"/>
              </a:rPr>
              <a:pPr>
                <a:defRPr/>
              </a:pPr>
              <a:t>‹#›</a:t>
            </a:fld>
            <a:endParaRPr lang="en-US">
              <a:solidFill>
                <a:prstClr val="black"/>
              </a:solidFill>
              <a:latin typeface="Calibri"/>
            </a:endParaRPr>
          </a:p>
        </p:txBody>
      </p:sp>
    </p:spTree>
    <p:extLst>
      <p:ext uri="{BB962C8B-B14F-4D97-AF65-F5344CB8AC3E}">
        <p14:creationId xmlns:p14="http://schemas.microsoft.com/office/powerpoint/2010/main" val="839151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70944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976936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568555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46471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16384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949756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639537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698031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2490443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27865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88261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E16800-7F20-4647-9696-F64818BA3B76}"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163831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E16800-7F20-4647-9696-F64818BA3B76}"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68180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E16800-7F20-4647-9696-F64818BA3B76}" type="datetimeFigureOut">
              <a:rPr lang="en-US" smtClean="0"/>
              <a:t>9/2/14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86415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16800-7F20-4647-9696-F64818BA3B76}" type="datetimeFigureOut">
              <a:rPr lang="en-US" smtClean="0"/>
              <a:t>9/2/14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50339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16800-7F20-4647-9696-F64818BA3B76}" type="datetimeFigureOut">
              <a:rPr lang="en-US" smtClean="0"/>
              <a:t>9/2/14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402776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16800-7F20-4647-9696-F64818BA3B76}"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43536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16800-7F20-4647-9696-F64818BA3B76}"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099315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16800-7F20-4647-9696-F64818BA3B76}" type="datetimeFigureOut">
              <a:rPr lang="en-US" smtClean="0"/>
              <a:t>9/2/14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6F62-8C44-2D4F-BDDF-B34409CC68E3}" type="slidenum">
              <a:rPr lang="en-US" smtClean="0"/>
              <a:t>‹#›</a:t>
            </a:fld>
            <a:endParaRPr lang="en-US"/>
          </a:p>
        </p:txBody>
      </p:sp>
    </p:spTree>
    <p:extLst>
      <p:ext uri="{BB962C8B-B14F-4D97-AF65-F5344CB8AC3E}">
        <p14:creationId xmlns:p14="http://schemas.microsoft.com/office/powerpoint/2010/main" val="19123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079" y="195258"/>
            <a:ext cx="8543049" cy="83666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3079" y="1177454"/>
            <a:ext cx="8543049" cy="51090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7" name="Line 23"/>
          <p:cNvSpPr>
            <a:spLocks noChangeShapeType="1"/>
          </p:cNvSpPr>
          <p:nvPr/>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solidFill>
                <a:prstClr val="black"/>
              </a:solidFill>
              <a:latin typeface="Calibri"/>
            </a:endParaRPr>
          </a:p>
        </p:txBody>
      </p:sp>
      <p:sp>
        <p:nvSpPr>
          <p:cNvPr id="8" name="Text Box 4"/>
          <p:cNvSpPr txBox="1">
            <a:spLocks noChangeArrowheads="1"/>
          </p:cNvSpPr>
          <p:nvPr/>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spcBef>
                <a:spcPct val="50000"/>
              </a:spcBef>
              <a:defRPr/>
            </a:pPr>
            <a:r>
              <a:rPr lang="en-US" sz="1300" dirty="0">
                <a:solidFill>
                  <a:prstClr val="white"/>
                </a:solidFill>
                <a:effectLst>
                  <a:outerShdw blurRad="38100" dist="38100" dir="2700000" algn="tl">
                    <a:srgbClr val="000000"/>
                  </a:outerShdw>
                </a:effectLst>
                <a:latin typeface="Frutiger Linotype" pitchFamily="34" charset="0"/>
              </a:rPr>
              <a:t>                                   U</a:t>
            </a:r>
            <a:r>
              <a:rPr lang="en-US" sz="1100" dirty="0">
                <a:solidFill>
                  <a:prstClr val="white"/>
                </a:solidFill>
                <a:effectLst>
                  <a:outerShdw blurRad="38100" dist="38100" dir="2700000" algn="tl">
                    <a:srgbClr val="000000"/>
                  </a:outerShdw>
                </a:effectLst>
                <a:latin typeface="Frutiger Linotype" pitchFamily="34" charset="0"/>
              </a:rPr>
              <a:t>NIVERSITY OF </a:t>
            </a:r>
            <a:r>
              <a:rPr lang="en-US" sz="1300" dirty="0">
                <a:solidFill>
                  <a:prstClr val="white"/>
                </a:solidFill>
                <a:effectLst>
                  <a:outerShdw blurRad="38100" dist="38100" dir="2700000" algn="tl">
                    <a:srgbClr val="000000"/>
                  </a:outerShdw>
                </a:effectLst>
                <a:latin typeface="Frutiger Linotype" pitchFamily="34" charset="0"/>
              </a:rPr>
              <a:t>M</a:t>
            </a:r>
            <a:r>
              <a:rPr lang="en-US" sz="1100" dirty="0">
                <a:solidFill>
                  <a:prstClr val="white"/>
                </a:solidFill>
                <a:effectLst>
                  <a:outerShdw blurRad="38100" dist="38100" dir="2700000" algn="tl">
                    <a:srgbClr val="000000"/>
                  </a:outerShdw>
                </a:effectLst>
                <a:latin typeface="Frutiger Linotype" pitchFamily="34" charset="0"/>
              </a:rPr>
              <a:t>ASSACHUSETTS</a:t>
            </a:r>
            <a:r>
              <a:rPr lang="en-US" sz="1300" dirty="0">
                <a:solidFill>
                  <a:prstClr val="white"/>
                </a:solidFill>
                <a:effectLst>
                  <a:outerShdw blurRad="38100" dist="38100" dir="2700000" algn="tl">
                    <a:srgbClr val="000000"/>
                  </a:outerShdw>
                </a:effectLst>
                <a:latin typeface="Frutiger Linotype" pitchFamily="34" charset="0"/>
              </a:rPr>
              <a:t> A</a:t>
            </a:r>
            <a:r>
              <a:rPr lang="en-US" sz="1100" dirty="0">
                <a:solidFill>
                  <a:prstClr val="white"/>
                </a:solidFill>
                <a:effectLst>
                  <a:outerShdw blurRad="38100" dist="38100" dir="2700000" algn="tl">
                    <a:srgbClr val="000000"/>
                  </a:outerShdw>
                </a:effectLst>
                <a:latin typeface="Frutiger Linotype" pitchFamily="34" charset="0"/>
              </a:rPr>
              <a:t>MHERST  • </a:t>
            </a:r>
            <a:r>
              <a:rPr lang="en-US" sz="1300" dirty="0">
                <a:solidFill>
                  <a:prstClr val="white"/>
                </a:solidFill>
                <a:effectLst>
                  <a:outerShdw blurRad="38100" dist="38100" dir="2700000" algn="tl">
                    <a:srgbClr val="000000"/>
                  </a:outerShdw>
                </a:effectLst>
                <a:latin typeface="Frutiger Linotype" pitchFamily="34" charset="0"/>
              </a:rPr>
              <a:t> Department of Computer Science</a:t>
            </a:r>
            <a:endParaRPr lang="en-US" sz="1100" dirty="0">
              <a:solidFill>
                <a:prstClr val="white"/>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p:nvPicPr>
        <p:blipFill>
          <a:blip r:embed="rId14"/>
          <a:srcRect/>
          <a:stretch>
            <a:fillRect/>
          </a:stretch>
        </p:blipFill>
        <p:spPr bwMode="auto">
          <a:xfrm>
            <a:off x="49213" y="6286500"/>
            <a:ext cx="588962" cy="571500"/>
          </a:xfrm>
          <a:prstGeom prst="rect">
            <a:avLst/>
          </a:prstGeom>
          <a:noFill/>
          <a:ln w="9525">
            <a:noFill/>
            <a:miter lim="800000"/>
            <a:headEnd/>
            <a:tailEnd/>
          </a:ln>
        </p:spPr>
      </p:pic>
      <p:sp>
        <p:nvSpPr>
          <p:cNvPr id="6" name="Slide Number Placeholder 5"/>
          <p:cNvSpPr>
            <a:spLocks noGrp="1"/>
          </p:cNvSpPr>
          <p:nvPr>
            <p:ph type="sldNum" sz="quarter" idx="4"/>
          </p:nvPr>
        </p:nvSpPr>
        <p:spPr>
          <a:xfrm>
            <a:off x="6661672" y="6515110"/>
            <a:ext cx="2133600" cy="365125"/>
          </a:xfrm>
          <a:prstGeom prst="rect">
            <a:avLst/>
          </a:prstGeom>
        </p:spPr>
        <p:txBody>
          <a:bodyPr vert="horz" lIns="91440" tIns="45720" rIns="91440" bIns="45720" rtlCol="0" anchor="ctr"/>
          <a:lstStyle>
            <a:lvl1pPr algn="r">
              <a:defRPr sz="1200">
                <a:solidFill>
                  <a:schemeClr val="tx1"/>
                </a:solidFill>
              </a:defRPr>
            </a:lvl1pPr>
          </a:lstStyle>
          <a:p>
            <a:fld id="{6B13335D-4FC9-924F-B266-DEE7D65B61EE}"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292149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9.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9.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9.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9.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9.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9.png"/><Relationship Id="rId1" Type="http://schemas.openxmlformats.org/officeDocument/2006/relationships/tags" Target="../tags/tag10.xml"/><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gi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chart" Target="../charts/chart2.xml"/><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2.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2.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2.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chart" Target="../charts/chart3.xml"/><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chart" Target="../charts/chart1.xml"/><Relationship Id="rId5"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chart" Target="../charts/chart4.xml"/><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chart" Target="../charts/chart5.xml"/><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14.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14.png"/><Relationship Id="rId1" Type="http://schemas.openxmlformats.org/officeDocument/2006/relationships/tags" Target="../tags/tag25.xml"/><Relationship Id="rId2"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15.emf"/><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16.emf"/><Relationship Id="rId1" Type="http://schemas.openxmlformats.org/officeDocument/2006/relationships/tags" Target="../tags/tag27.xml"/><Relationship Id="rId2"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Role of Placement Schemes </a:t>
            </a:r>
            <a:br>
              <a:rPr lang="en-US" dirty="0" smtClean="0"/>
            </a:br>
            <a:r>
              <a:rPr lang="en-US" dirty="0" smtClean="0"/>
              <a:t>on the Interaction between </a:t>
            </a:r>
            <a:br>
              <a:rPr lang="en-US" dirty="0" smtClean="0"/>
            </a:br>
            <a:r>
              <a:rPr lang="en-US" dirty="0" smtClean="0"/>
              <a:t>Network and Content Delivery</a:t>
            </a:r>
            <a:endParaRPr lang="en-US" dirty="0"/>
          </a:p>
        </p:txBody>
      </p:sp>
      <p:sp>
        <p:nvSpPr>
          <p:cNvPr id="3" name="Subtitle 2"/>
          <p:cNvSpPr>
            <a:spLocks noGrp="1"/>
          </p:cNvSpPr>
          <p:nvPr>
            <p:ph type="subTitle" idx="1"/>
          </p:nvPr>
        </p:nvSpPr>
        <p:spPr/>
        <p:txBody>
          <a:bodyPr/>
          <a:lstStyle/>
          <a:p>
            <a:r>
              <a:rPr lang="en-US" dirty="0" smtClean="0"/>
              <a:t>Abhigyan Sharma</a:t>
            </a:r>
          </a:p>
          <a:p>
            <a:endParaRPr lang="en-US" dirty="0"/>
          </a:p>
        </p:txBody>
      </p:sp>
      <p:sp>
        <p:nvSpPr>
          <p:cNvPr id="4" name="TextBox 3"/>
          <p:cNvSpPr txBox="1"/>
          <p:nvPr/>
        </p:nvSpPr>
        <p:spPr>
          <a:xfrm>
            <a:off x="2167572" y="4613365"/>
            <a:ext cx="4823256" cy="830997"/>
          </a:xfrm>
          <a:prstGeom prst="rect">
            <a:avLst/>
          </a:prstGeom>
          <a:noFill/>
        </p:spPr>
        <p:txBody>
          <a:bodyPr wrap="none" rtlCol="0">
            <a:spAutoFit/>
          </a:bodyPr>
          <a:lstStyle/>
          <a:p>
            <a:pPr algn="ctr"/>
            <a:r>
              <a:rPr lang="en-US" sz="2400" dirty="0" smtClean="0"/>
              <a:t>School of Computer Science</a:t>
            </a:r>
          </a:p>
          <a:p>
            <a:pPr algn="ctr"/>
            <a:r>
              <a:rPr lang="en-US" sz="2400" dirty="0" smtClean="0"/>
              <a:t>University of Massachusetts Amherst</a:t>
            </a:r>
            <a:endParaRPr lang="en-US" sz="2400" dirty="0"/>
          </a:p>
        </p:txBody>
      </p:sp>
    </p:spTree>
    <p:extLst>
      <p:ext uri="{BB962C8B-B14F-4D97-AF65-F5344CB8AC3E}">
        <p14:creationId xmlns:p14="http://schemas.microsoft.com/office/powerpoint/2010/main" val="914648875"/>
      </p:ext>
    </p:extLst>
  </p:cSld>
  <p:clrMapOvr>
    <a:masterClrMapping/>
  </p:clrMapOvr>
  <mc:AlternateContent xmlns:mc="http://schemas.openxmlformats.org/markup-compatibility/2006">
    <mc:Choice xmlns:p14="http://schemas.microsoft.com/office/powerpoint/2010/main" Requires="p14">
      <p:transition spd="slow" p14:dur="2000" advTm="5266"/>
    </mc:Choice>
    <mc:Fallback>
      <p:transition xmlns:p14="http://schemas.microsoft.com/office/powerpoint/2010/main" spd="slow" advTm="5266"/>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a:xfrm>
            <a:off x="8686800" y="6416675"/>
            <a:ext cx="365760" cy="365125"/>
          </a:xfrm>
        </p:spPr>
        <p:txBody>
          <a:bodyPr/>
          <a:lstStyle/>
          <a:p>
            <a:fld id="{18E29D42-E056-4B8B-9A33-4B0CCB37A08A}" type="slidenum">
              <a:rPr lang="en-US" smtClean="0"/>
              <a:pPr/>
              <a:t>10</a:t>
            </a:fld>
            <a:endParaRPr lang="en-US" dirty="0"/>
          </a:p>
        </p:txBody>
      </p:sp>
      <p:sp>
        <p:nvSpPr>
          <p:cNvPr id="2" name="Title 1"/>
          <p:cNvSpPr>
            <a:spLocks noGrp="1"/>
          </p:cNvSpPr>
          <p:nvPr>
            <p:ph type="title"/>
          </p:nvPr>
        </p:nvSpPr>
        <p:spPr>
          <a:xfrm>
            <a:off x="457200" y="152718"/>
            <a:ext cx="7010400" cy="1371600"/>
          </a:xfrm>
        </p:spPr>
        <p:txBody>
          <a:bodyPr>
            <a:normAutofit/>
          </a:bodyPr>
          <a:lstStyle/>
          <a:p>
            <a:r>
              <a:rPr lang="en-US" sz="3600" dirty="0" smtClean="0"/>
              <a:t>Location diversity changes TE problem</a:t>
            </a:r>
          </a:p>
        </p:txBody>
      </p:sp>
      <p:sp>
        <p:nvSpPr>
          <p:cNvPr id="31" name="TextBox 30"/>
          <p:cNvSpPr txBox="1"/>
          <p:nvPr/>
        </p:nvSpPr>
        <p:spPr>
          <a:xfrm rot="18635735">
            <a:off x="4118467" y="2834938"/>
            <a:ext cx="2441077" cy="704762"/>
          </a:xfrm>
          <a:prstGeom prst="rect">
            <a:avLst/>
          </a:prstGeom>
          <a:noFill/>
        </p:spPr>
        <p:txBody>
          <a:bodyPr wrap="square" rtlCol="0">
            <a:spAutoFit/>
          </a:bodyPr>
          <a:lstStyle/>
          <a:p>
            <a:r>
              <a:rPr lang="en-US" sz="2000" b="1" dirty="0" smtClean="0"/>
              <a:t>100 Mbps, 0.1ms</a:t>
            </a:r>
          </a:p>
          <a:p>
            <a:endParaRPr lang="en-US" sz="2000" b="1" dirty="0"/>
          </a:p>
        </p:txBody>
      </p:sp>
      <p:sp>
        <p:nvSpPr>
          <p:cNvPr id="35" name="TextBox 34"/>
          <p:cNvSpPr txBox="1"/>
          <p:nvPr/>
        </p:nvSpPr>
        <p:spPr>
          <a:xfrm rot="2792610">
            <a:off x="1595115" y="2928501"/>
            <a:ext cx="2362200" cy="400110"/>
          </a:xfrm>
          <a:prstGeom prst="rect">
            <a:avLst/>
          </a:prstGeom>
          <a:noFill/>
        </p:spPr>
        <p:txBody>
          <a:bodyPr wrap="square" rtlCol="0">
            <a:spAutoFit/>
          </a:bodyPr>
          <a:lstStyle/>
          <a:p>
            <a:r>
              <a:rPr lang="en-US" sz="2000" b="1" dirty="0" smtClean="0"/>
              <a:t>100 Mbps, 10ms</a:t>
            </a:r>
            <a:endParaRPr lang="en-US" sz="2000" b="1" dirty="0"/>
          </a:p>
        </p:txBody>
      </p:sp>
      <p:pic>
        <p:nvPicPr>
          <p:cNvPr id="66"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229599" y="838199"/>
            <a:ext cx="490953" cy="609600"/>
          </a:xfrm>
          <a:prstGeom prst="rect">
            <a:avLst/>
          </a:prstGeom>
          <a:noFill/>
          <a:ln w="9525">
            <a:noFill/>
            <a:miter lim="800000"/>
            <a:headEnd/>
            <a:tailEnd/>
          </a:ln>
          <a:effectLst/>
        </p:spPr>
      </p:pic>
      <p:sp>
        <p:nvSpPr>
          <p:cNvPr id="88" name="Oval 87"/>
          <p:cNvSpPr/>
          <p:nvPr/>
        </p:nvSpPr>
        <p:spPr>
          <a:xfrm>
            <a:off x="3886200" y="46482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89" name="Oval 88"/>
          <p:cNvSpPr/>
          <p:nvPr/>
        </p:nvSpPr>
        <p:spPr>
          <a:xfrm>
            <a:off x="6934200" y="1676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90" name="Oval 89"/>
          <p:cNvSpPr/>
          <p:nvPr/>
        </p:nvSpPr>
        <p:spPr>
          <a:xfrm>
            <a:off x="1219200" y="1752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93" name="Straight Connector 92"/>
          <p:cNvCxnSpPr>
            <a:stCxn id="90" idx="5"/>
            <a:endCxn id="88" idx="1"/>
          </p:cNvCxnSpPr>
          <p:nvPr/>
        </p:nvCxnSpPr>
        <p:spPr>
          <a:xfrm rot="16200000" flipH="1">
            <a:off x="1495145" y="2257145"/>
            <a:ext cx="2572310" cy="2343710"/>
          </a:xfrm>
          <a:prstGeom prst="line">
            <a:avLst/>
          </a:prstGeom>
        </p:spPr>
        <p:style>
          <a:lnRef idx="3">
            <a:schemeClr val="dk1"/>
          </a:lnRef>
          <a:fillRef idx="0">
            <a:schemeClr val="dk1"/>
          </a:fillRef>
          <a:effectRef idx="2">
            <a:schemeClr val="dk1"/>
          </a:effectRef>
          <a:fontRef idx="minor">
            <a:schemeClr val="tx1"/>
          </a:fontRef>
        </p:style>
      </p:cxnSp>
      <p:pic>
        <p:nvPicPr>
          <p:cNvPr id="109"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8229599" y="1523999"/>
            <a:ext cx="490953" cy="609600"/>
          </a:xfrm>
          <a:prstGeom prst="rect">
            <a:avLst/>
          </a:prstGeom>
          <a:noFill/>
          <a:ln w="9525">
            <a:noFill/>
            <a:miter lim="800000"/>
            <a:headEnd/>
            <a:tailEnd/>
          </a:ln>
          <a:effectLst/>
        </p:spPr>
      </p:pic>
      <p:pic>
        <p:nvPicPr>
          <p:cNvPr id="111"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533400" y="2286000"/>
            <a:ext cx="490953" cy="609600"/>
          </a:xfrm>
          <a:prstGeom prst="rect">
            <a:avLst/>
          </a:prstGeom>
          <a:noFill/>
          <a:ln w="9525">
            <a:noFill/>
            <a:miter lim="800000"/>
            <a:headEnd/>
            <a:tailEnd/>
          </a:ln>
          <a:effectLst/>
        </p:spPr>
      </p:pic>
      <p:cxnSp>
        <p:nvCxnSpPr>
          <p:cNvPr id="131" name="Shape 130"/>
          <p:cNvCxnSpPr>
            <a:stCxn id="88" idx="0"/>
            <a:endCxn id="89" idx="2"/>
          </p:cNvCxnSpPr>
          <p:nvPr/>
        </p:nvCxnSpPr>
        <p:spPr>
          <a:xfrm rot="5400000" flipH="1" flipV="1">
            <a:off x="4152900" y="1866900"/>
            <a:ext cx="2743200" cy="2819400"/>
          </a:xfrm>
          <a:prstGeom prst="curvedConnector2">
            <a:avLst/>
          </a:prstGeom>
        </p:spPr>
        <p:style>
          <a:lnRef idx="3">
            <a:schemeClr val="dk1"/>
          </a:lnRef>
          <a:fillRef idx="0">
            <a:schemeClr val="dk1"/>
          </a:fillRef>
          <a:effectRef idx="2">
            <a:schemeClr val="dk1"/>
          </a:effectRef>
          <a:fontRef idx="minor">
            <a:schemeClr val="tx1"/>
          </a:fontRef>
        </p:style>
      </p:cxnSp>
      <p:cxnSp>
        <p:nvCxnSpPr>
          <p:cNvPr id="137" name="Curved Connector 136"/>
          <p:cNvCxnSpPr>
            <a:stCxn id="88" idx="6"/>
            <a:endCxn id="89" idx="4"/>
          </p:cNvCxnSpPr>
          <p:nvPr/>
        </p:nvCxnSpPr>
        <p:spPr>
          <a:xfrm flipV="1">
            <a:off x="4343400" y="2133600"/>
            <a:ext cx="2819400" cy="2743200"/>
          </a:xfrm>
          <a:prstGeom prst="curvedConnector2">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rot="18635735">
            <a:off x="5176910" y="3290576"/>
            <a:ext cx="2438400" cy="707886"/>
          </a:xfrm>
          <a:prstGeom prst="rect">
            <a:avLst/>
          </a:prstGeom>
          <a:noFill/>
        </p:spPr>
        <p:txBody>
          <a:bodyPr wrap="square" rtlCol="0">
            <a:spAutoFit/>
          </a:bodyPr>
          <a:lstStyle/>
          <a:p>
            <a:r>
              <a:rPr lang="en-US" sz="2000" b="1" dirty="0" smtClean="0"/>
              <a:t>100 Mbps, 10ms</a:t>
            </a:r>
          </a:p>
          <a:p>
            <a:endParaRPr lang="en-US" sz="2000" b="1" dirty="0"/>
          </a:p>
        </p:txBody>
      </p:sp>
      <p:sp>
        <p:nvSpPr>
          <p:cNvPr id="13314" name="laptop"/>
          <p:cNvSpPr>
            <a:spLocks noEditPoints="1" noChangeArrowheads="1"/>
          </p:cNvSpPr>
          <p:nvPr/>
        </p:nvSpPr>
        <p:spPr bwMode="auto">
          <a:xfrm>
            <a:off x="30480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laptop"/>
          <p:cNvSpPr>
            <a:spLocks noEditPoints="1" noChangeArrowheads="1"/>
          </p:cNvSpPr>
          <p:nvPr/>
        </p:nvSpPr>
        <p:spPr bwMode="auto">
          <a:xfrm>
            <a:off x="35052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laptop"/>
          <p:cNvSpPr>
            <a:spLocks noEditPoints="1" noChangeArrowheads="1"/>
          </p:cNvSpPr>
          <p:nvPr/>
        </p:nvSpPr>
        <p:spPr bwMode="auto">
          <a:xfrm>
            <a:off x="40481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TextBox 151"/>
          <p:cNvSpPr txBox="1"/>
          <p:nvPr/>
        </p:nvSpPr>
        <p:spPr>
          <a:xfrm>
            <a:off x="-76200" y="5040868"/>
            <a:ext cx="3733800" cy="369332"/>
          </a:xfrm>
          <a:prstGeom prst="rect">
            <a:avLst/>
          </a:prstGeom>
          <a:noFill/>
        </p:spPr>
        <p:txBody>
          <a:bodyPr wrap="square" rtlCol="0">
            <a:spAutoFit/>
          </a:bodyPr>
          <a:lstStyle/>
          <a:p>
            <a:r>
              <a:rPr lang="en-US" b="1" dirty="0" smtClean="0">
                <a:solidFill>
                  <a:schemeClr val="accent1"/>
                </a:solidFill>
              </a:rPr>
              <a:t>10 Mb x 10 </a:t>
            </a:r>
            <a:r>
              <a:rPr lang="en-US" b="1" dirty="0" err="1" smtClean="0">
                <a:solidFill>
                  <a:schemeClr val="accent1"/>
                </a:solidFill>
              </a:rPr>
              <a:t>req</a:t>
            </a:r>
            <a:r>
              <a:rPr lang="en-US" b="1" dirty="0" smtClean="0">
                <a:solidFill>
                  <a:schemeClr val="accent1"/>
                </a:solidFill>
              </a:rPr>
              <a:t>/s = 100 Mbps</a:t>
            </a:r>
            <a:endParaRPr lang="en-US" b="1" dirty="0">
              <a:solidFill>
                <a:schemeClr val="accent1"/>
              </a:solidFill>
            </a:endParaRPr>
          </a:p>
        </p:txBody>
      </p:sp>
      <p:sp>
        <p:nvSpPr>
          <p:cNvPr id="153" name="TextBox 152"/>
          <p:cNvSpPr txBox="1"/>
          <p:nvPr/>
        </p:nvSpPr>
        <p:spPr>
          <a:xfrm>
            <a:off x="4648200" y="5105400"/>
            <a:ext cx="3429000" cy="369332"/>
          </a:xfrm>
          <a:prstGeom prst="rect">
            <a:avLst/>
          </a:prstGeom>
          <a:noFill/>
        </p:spPr>
        <p:txBody>
          <a:bodyPr wrap="square" rtlCol="0">
            <a:spAutoFit/>
          </a:bodyPr>
          <a:lstStyle/>
          <a:p>
            <a:r>
              <a:rPr lang="en-US" b="1" dirty="0" smtClean="0">
                <a:solidFill>
                  <a:schemeClr val="accent2"/>
                </a:solidFill>
              </a:rPr>
              <a:t>10 Mb x 5 </a:t>
            </a:r>
            <a:r>
              <a:rPr lang="en-US" b="1" dirty="0" err="1" smtClean="0">
                <a:solidFill>
                  <a:schemeClr val="accent2"/>
                </a:solidFill>
              </a:rPr>
              <a:t>req</a:t>
            </a:r>
            <a:r>
              <a:rPr lang="en-US" b="1" dirty="0" smtClean="0">
                <a:solidFill>
                  <a:schemeClr val="accent2"/>
                </a:solidFill>
              </a:rPr>
              <a:t>/s = 50 Mbps</a:t>
            </a:r>
            <a:endParaRPr lang="en-US" b="1" dirty="0">
              <a:solidFill>
                <a:schemeClr val="accent2"/>
              </a:solidFill>
            </a:endParaRPr>
          </a:p>
        </p:txBody>
      </p:sp>
      <p:sp>
        <p:nvSpPr>
          <p:cNvPr id="154" name="laptop"/>
          <p:cNvSpPr>
            <a:spLocks noEditPoints="1" noChangeArrowheads="1"/>
          </p:cNvSpPr>
          <p:nvPr/>
        </p:nvSpPr>
        <p:spPr bwMode="auto">
          <a:xfrm>
            <a:off x="45815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16" name="tower"/>
          <p:cNvSpPr>
            <a:spLocks noEditPoints="1" noChangeArrowheads="1"/>
          </p:cNvSpPr>
          <p:nvPr/>
        </p:nvSpPr>
        <p:spPr bwMode="auto">
          <a:xfrm>
            <a:off x="7848600" y="12192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tower"/>
          <p:cNvSpPr>
            <a:spLocks noEditPoints="1" noChangeArrowheads="1"/>
          </p:cNvSpPr>
          <p:nvPr/>
        </p:nvSpPr>
        <p:spPr bwMode="auto">
          <a:xfrm>
            <a:off x="609600" y="1524000"/>
            <a:ext cx="381000" cy="6858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60" name="Straight Connector 159"/>
          <p:cNvCxnSpPr>
            <a:stCxn id="155" idx="4"/>
            <a:endCxn id="90" idx="2"/>
          </p:cNvCxnSpPr>
          <p:nvPr/>
        </p:nvCxnSpPr>
        <p:spPr>
          <a:xfrm>
            <a:off x="990600" y="1893856"/>
            <a:ext cx="228600" cy="87344"/>
          </a:xfrm>
          <a:prstGeom prst="line">
            <a:avLst/>
          </a:prstGeom>
        </p:spPr>
        <p:style>
          <a:lnRef idx="3">
            <a:schemeClr val="dk1"/>
          </a:lnRef>
          <a:fillRef idx="0">
            <a:schemeClr val="dk1"/>
          </a:fillRef>
          <a:effectRef idx="2">
            <a:schemeClr val="dk1"/>
          </a:effectRef>
          <a:fontRef idx="minor">
            <a:schemeClr val="tx1"/>
          </a:fontRef>
        </p:style>
      </p:cxnSp>
      <p:cxnSp>
        <p:nvCxnSpPr>
          <p:cNvPr id="162" name="Straight Connector 161"/>
          <p:cNvCxnSpPr>
            <a:stCxn id="89" idx="7"/>
            <a:endCxn id="13316" idx="9"/>
          </p:cNvCxnSpPr>
          <p:nvPr/>
        </p:nvCxnSpPr>
        <p:spPr>
          <a:xfrm rot="5400000" flipH="1" flipV="1">
            <a:off x="7507451" y="1402207"/>
            <a:ext cx="158142" cy="524155"/>
          </a:xfrm>
          <a:prstGeom prst="line">
            <a:avLst/>
          </a:prstGeom>
        </p:spPr>
        <p:style>
          <a:lnRef idx="3">
            <a:schemeClr val="dk1"/>
          </a:lnRef>
          <a:fillRef idx="0">
            <a:schemeClr val="dk1"/>
          </a:fillRef>
          <a:effectRef idx="2">
            <a:schemeClr val="dk1"/>
          </a:effectRef>
          <a:fontRef idx="minor">
            <a:schemeClr val="tx1"/>
          </a:fontRef>
        </p:style>
      </p:cxnSp>
      <p:cxnSp>
        <p:nvCxnSpPr>
          <p:cNvPr id="164" name="Straight Connector 163"/>
          <p:cNvCxnSpPr>
            <a:stCxn id="88" idx="3"/>
            <a:endCxn id="13314" idx="4"/>
          </p:cNvCxnSpPr>
          <p:nvPr/>
        </p:nvCxnSpPr>
        <p:spPr>
          <a:xfrm rot="5400000">
            <a:off x="3350419" y="4883665"/>
            <a:ext cx="447956" cy="757517"/>
          </a:xfrm>
          <a:prstGeom prst="line">
            <a:avLst/>
          </a:prstGeom>
          <a:ln w="28575"/>
        </p:spPr>
        <p:style>
          <a:lnRef idx="1">
            <a:schemeClr val="dk1"/>
          </a:lnRef>
          <a:fillRef idx="0">
            <a:schemeClr val="dk1"/>
          </a:fillRef>
          <a:effectRef idx="0">
            <a:schemeClr val="dk1"/>
          </a:effectRef>
          <a:fontRef idx="minor">
            <a:schemeClr val="tx1"/>
          </a:fontRef>
        </p:style>
      </p:cxnSp>
      <p:cxnSp>
        <p:nvCxnSpPr>
          <p:cNvPr id="166" name="Straight Connector 165"/>
          <p:cNvCxnSpPr>
            <a:stCxn id="88" idx="4"/>
            <a:endCxn id="145" idx="4"/>
          </p:cNvCxnSpPr>
          <p:nvPr/>
        </p:nvCxnSpPr>
        <p:spPr>
          <a:xfrm rot="5400000">
            <a:off x="3693319" y="5064919"/>
            <a:ext cx="381001" cy="461962"/>
          </a:xfrm>
          <a:prstGeom prst="line">
            <a:avLst/>
          </a:prstGeom>
          <a:ln w="28575"/>
        </p:spPr>
        <p:style>
          <a:lnRef idx="1">
            <a:schemeClr val="dk1"/>
          </a:lnRef>
          <a:fillRef idx="0">
            <a:schemeClr val="dk1"/>
          </a:fillRef>
          <a:effectRef idx="0">
            <a:schemeClr val="dk1"/>
          </a:effectRef>
          <a:fontRef idx="minor">
            <a:schemeClr val="tx1"/>
          </a:fontRef>
        </p:style>
      </p:cxnSp>
      <p:cxnSp>
        <p:nvCxnSpPr>
          <p:cNvPr id="169" name="Straight Connector 168"/>
          <p:cNvCxnSpPr>
            <a:stCxn id="88" idx="4"/>
            <a:endCxn id="146" idx="4"/>
          </p:cNvCxnSpPr>
          <p:nvPr/>
        </p:nvCxnSpPr>
        <p:spPr>
          <a:xfrm rot="16200000" flipH="1">
            <a:off x="3964781" y="5255418"/>
            <a:ext cx="381001" cy="80963"/>
          </a:xfrm>
          <a:prstGeom prst="line">
            <a:avLst/>
          </a:prstGeom>
          <a:ln w="28575"/>
        </p:spPr>
        <p:style>
          <a:lnRef idx="1">
            <a:schemeClr val="dk1"/>
          </a:lnRef>
          <a:fillRef idx="0">
            <a:schemeClr val="dk1"/>
          </a:fillRef>
          <a:effectRef idx="0">
            <a:schemeClr val="dk1"/>
          </a:effectRef>
          <a:fontRef idx="minor">
            <a:schemeClr val="tx1"/>
          </a:fontRef>
        </p:style>
      </p:cxnSp>
      <p:cxnSp>
        <p:nvCxnSpPr>
          <p:cNvPr id="172" name="Straight Connector 171"/>
          <p:cNvCxnSpPr>
            <a:stCxn id="88" idx="5"/>
            <a:endCxn id="154" idx="4"/>
          </p:cNvCxnSpPr>
          <p:nvPr/>
        </p:nvCxnSpPr>
        <p:spPr>
          <a:xfrm rot="16200000" flipH="1">
            <a:off x="4278826" y="5036064"/>
            <a:ext cx="447956" cy="452718"/>
          </a:xfrm>
          <a:prstGeom prst="line">
            <a:avLst/>
          </a:prstGeom>
          <a:ln w="28575"/>
        </p:spPr>
        <p:style>
          <a:lnRef idx="1">
            <a:schemeClr val="dk1"/>
          </a:lnRef>
          <a:fillRef idx="0">
            <a:schemeClr val="dk1"/>
          </a:fillRef>
          <a:effectRef idx="0">
            <a:schemeClr val="dk1"/>
          </a:effectRef>
          <a:fontRef idx="minor">
            <a:schemeClr val="tx1"/>
          </a:fontRef>
        </p:style>
      </p:cxnSp>
      <p:sp>
        <p:nvSpPr>
          <p:cNvPr id="193" name="TextBox 192"/>
          <p:cNvSpPr txBox="1"/>
          <p:nvPr/>
        </p:nvSpPr>
        <p:spPr>
          <a:xfrm rot="18855132">
            <a:off x="3949678" y="2325523"/>
            <a:ext cx="1968311" cy="369332"/>
          </a:xfrm>
          <a:prstGeom prst="rect">
            <a:avLst/>
          </a:prstGeom>
          <a:noFill/>
        </p:spPr>
        <p:txBody>
          <a:bodyPr wrap="square" rtlCol="0">
            <a:spAutoFit/>
          </a:bodyPr>
          <a:lstStyle/>
          <a:p>
            <a:r>
              <a:rPr lang="en-US" b="1" dirty="0" smtClean="0"/>
              <a:t>OSPF Wt = 2</a:t>
            </a:r>
            <a:endParaRPr lang="en-US" b="1" dirty="0"/>
          </a:p>
        </p:txBody>
      </p:sp>
      <p:sp>
        <p:nvSpPr>
          <p:cNvPr id="194" name="TextBox 193"/>
          <p:cNvSpPr txBox="1"/>
          <p:nvPr/>
        </p:nvSpPr>
        <p:spPr>
          <a:xfrm rot="18855132">
            <a:off x="5827107" y="3894392"/>
            <a:ext cx="1646455" cy="369332"/>
          </a:xfrm>
          <a:prstGeom prst="rect">
            <a:avLst/>
          </a:prstGeom>
          <a:noFill/>
        </p:spPr>
        <p:txBody>
          <a:bodyPr wrap="square" rtlCol="0">
            <a:spAutoFit/>
          </a:bodyPr>
          <a:lstStyle/>
          <a:p>
            <a:r>
              <a:rPr lang="en-US" b="1" dirty="0" smtClean="0"/>
              <a:t>OSPF Wt = 1</a:t>
            </a:r>
            <a:endParaRPr lang="en-US" b="1" dirty="0"/>
          </a:p>
        </p:txBody>
      </p:sp>
      <p:sp>
        <p:nvSpPr>
          <p:cNvPr id="196" name="TextBox 195"/>
          <p:cNvSpPr txBox="1"/>
          <p:nvPr/>
        </p:nvSpPr>
        <p:spPr>
          <a:xfrm rot="18853193">
            <a:off x="5819637" y="3808539"/>
            <a:ext cx="2701434" cy="400110"/>
          </a:xfrm>
          <a:prstGeom prst="rect">
            <a:avLst/>
          </a:prstGeom>
          <a:noFill/>
        </p:spPr>
        <p:txBody>
          <a:bodyPr wrap="square" rtlCol="0">
            <a:spAutoFit/>
          </a:bodyPr>
          <a:lstStyle/>
          <a:p>
            <a:r>
              <a:rPr lang="en-US" sz="2000" b="1" dirty="0" smtClean="0">
                <a:solidFill>
                  <a:schemeClr val="accent2"/>
                </a:solidFill>
              </a:rPr>
              <a:t>50 Mbps</a:t>
            </a:r>
            <a:r>
              <a:rPr lang="en-US" sz="2000" b="1" dirty="0" smtClean="0">
                <a:solidFill>
                  <a:schemeClr val="accent1"/>
                </a:solidFill>
              </a:rPr>
              <a:t> </a:t>
            </a:r>
            <a:r>
              <a:rPr lang="en-US" sz="2000" b="1" dirty="0" smtClean="0"/>
              <a:t>+ </a:t>
            </a:r>
            <a:r>
              <a:rPr lang="en-US" sz="2000" b="1" dirty="0" smtClean="0">
                <a:solidFill>
                  <a:schemeClr val="accent1"/>
                </a:solidFill>
              </a:rPr>
              <a:t>50 Mbps</a:t>
            </a:r>
            <a:endParaRPr lang="en-US" sz="2000" b="1" dirty="0">
              <a:solidFill>
                <a:schemeClr val="accent1"/>
              </a:solidFill>
            </a:endParaRPr>
          </a:p>
        </p:txBody>
      </p:sp>
      <p:sp>
        <p:nvSpPr>
          <p:cNvPr id="198" name="TextBox 197"/>
          <p:cNvSpPr txBox="1"/>
          <p:nvPr/>
        </p:nvSpPr>
        <p:spPr>
          <a:xfrm rot="2826910">
            <a:off x="1679114" y="3255196"/>
            <a:ext cx="1363978" cy="400110"/>
          </a:xfrm>
          <a:prstGeom prst="rect">
            <a:avLst/>
          </a:prstGeom>
          <a:noFill/>
        </p:spPr>
        <p:txBody>
          <a:bodyPr wrap="square" rtlCol="0">
            <a:spAutoFit/>
          </a:bodyPr>
          <a:lstStyle/>
          <a:p>
            <a:r>
              <a:rPr lang="en-US" sz="2000" b="1" dirty="0" smtClean="0">
                <a:solidFill>
                  <a:schemeClr val="accent1"/>
                </a:solidFill>
              </a:rPr>
              <a:t>50 Mbps</a:t>
            </a:r>
            <a:endParaRPr lang="en-US" sz="2000" b="1" dirty="0">
              <a:solidFill>
                <a:schemeClr val="accent1"/>
              </a:solidFill>
            </a:endParaRPr>
          </a:p>
        </p:txBody>
      </p:sp>
      <p:sp>
        <p:nvSpPr>
          <p:cNvPr id="199" name="TextBox 198"/>
          <p:cNvSpPr txBox="1"/>
          <p:nvPr/>
        </p:nvSpPr>
        <p:spPr>
          <a:xfrm>
            <a:off x="5410200" y="5410200"/>
            <a:ext cx="33528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t>Maximum link utilization </a:t>
            </a:r>
            <a:r>
              <a:rPr lang="en-US" sz="2400" b="1" dirty="0" smtClean="0"/>
              <a:t>(MLU) = </a:t>
            </a:r>
            <a:r>
              <a:rPr lang="en-US" sz="2400" b="1" dirty="0" smtClean="0"/>
              <a:t>1</a:t>
            </a:r>
            <a:endParaRPr lang="en-US" sz="2400" b="1" dirty="0"/>
          </a:p>
        </p:txBody>
      </p:sp>
      <p:sp>
        <p:nvSpPr>
          <p:cNvPr id="38" name="TextBox 37"/>
          <p:cNvSpPr txBox="1"/>
          <p:nvPr/>
        </p:nvSpPr>
        <p:spPr>
          <a:xfrm rot="2857228">
            <a:off x="2216090" y="2687296"/>
            <a:ext cx="1968311" cy="369332"/>
          </a:xfrm>
          <a:prstGeom prst="rect">
            <a:avLst/>
          </a:prstGeom>
          <a:noFill/>
        </p:spPr>
        <p:txBody>
          <a:bodyPr wrap="square" rtlCol="0">
            <a:spAutoFit/>
          </a:bodyPr>
          <a:lstStyle/>
          <a:p>
            <a:r>
              <a:rPr lang="en-US" b="1" dirty="0" smtClean="0"/>
              <a:t>OSPF Wt = 1</a:t>
            </a:r>
            <a:endParaRPr lang="en-US" b="1" dirty="0"/>
          </a:p>
        </p:txBody>
      </p:sp>
      <p:cxnSp>
        <p:nvCxnSpPr>
          <p:cNvPr id="40" name="Straight Arrow Connector 39"/>
          <p:cNvCxnSpPr/>
          <p:nvPr/>
        </p:nvCxnSpPr>
        <p:spPr>
          <a:xfrm rot="16200000" flipV="1">
            <a:off x="6286500" y="4000500"/>
            <a:ext cx="1752600" cy="6096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702388181"/>
      </p:ext>
    </p:extLst>
  </p:cSld>
  <p:clrMapOvr>
    <a:masterClrMapping/>
  </p:clrMapOvr>
  <p:transition xmlns:p14="http://schemas.microsoft.com/office/powerpoint/2010/main" advTm="12444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198" grpId="0"/>
      <p:bldP spid="1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a:xfrm>
            <a:off x="8686800" y="6416675"/>
            <a:ext cx="365760" cy="365125"/>
          </a:xfrm>
        </p:spPr>
        <p:txBody>
          <a:bodyPr/>
          <a:lstStyle/>
          <a:p>
            <a:fld id="{18E29D42-E056-4B8B-9A33-4B0CCB37A08A}" type="slidenum">
              <a:rPr lang="en-US" smtClean="0"/>
              <a:pPr/>
              <a:t>11</a:t>
            </a:fld>
            <a:endParaRPr lang="en-US" dirty="0"/>
          </a:p>
        </p:txBody>
      </p:sp>
      <p:sp>
        <p:nvSpPr>
          <p:cNvPr id="2" name="Title 1"/>
          <p:cNvSpPr>
            <a:spLocks noGrp="1"/>
          </p:cNvSpPr>
          <p:nvPr>
            <p:ph type="title"/>
          </p:nvPr>
        </p:nvSpPr>
        <p:spPr>
          <a:xfrm>
            <a:off x="457200" y="152718"/>
            <a:ext cx="7010400" cy="1371600"/>
          </a:xfrm>
        </p:spPr>
        <p:txBody>
          <a:bodyPr>
            <a:normAutofit/>
          </a:bodyPr>
          <a:lstStyle/>
          <a:p>
            <a:r>
              <a:rPr lang="en-US" sz="3600" dirty="0" smtClean="0"/>
              <a:t>Location diversity changes TE problem</a:t>
            </a:r>
          </a:p>
        </p:txBody>
      </p:sp>
      <p:sp>
        <p:nvSpPr>
          <p:cNvPr id="31" name="TextBox 30"/>
          <p:cNvSpPr txBox="1"/>
          <p:nvPr/>
        </p:nvSpPr>
        <p:spPr>
          <a:xfrm rot="18635735">
            <a:off x="4118467" y="2834938"/>
            <a:ext cx="2441077" cy="704762"/>
          </a:xfrm>
          <a:prstGeom prst="rect">
            <a:avLst/>
          </a:prstGeom>
          <a:noFill/>
        </p:spPr>
        <p:txBody>
          <a:bodyPr wrap="square" rtlCol="0">
            <a:spAutoFit/>
          </a:bodyPr>
          <a:lstStyle/>
          <a:p>
            <a:r>
              <a:rPr lang="en-US" sz="2000" b="1" dirty="0" smtClean="0"/>
              <a:t>100 Mbps, 0.1ms</a:t>
            </a:r>
          </a:p>
          <a:p>
            <a:endParaRPr lang="en-US" sz="2000" b="1" dirty="0"/>
          </a:p>
        </p:txBody>
      </p:sp>
      <p:sp>
        <p:nvSpPr>
          <p:cNvPr id="35" name="TextBox 34"/>
          <p:cNvSpPr txBox="1"/>
          <p:nvPr/>
        </p:nvSpPr>
        <p:spPr>
          <a:xfrm rot="2792610">
            <a:off x="1595115" y="2928501"/>
            <a:ext cx="2362200" cy="400110"/>
          </a:xfrm>
          <a:prstGeom prst="rect">
            <a:avLst/>
          </a:prstGeom>
          <a:noFill/>
        </p:spPr>
        <p:txBody>
          <a:bodyPr wrap="square" rtlCol="0">
            <a:spAutoFit/>
          </a:bodyPr>
          <a:lstStyle/>
          <a:p>
            <a:r>
              <a:rPr lang="en-US" sz="2000" b="1" dirty="0" smtClean="0"/>
              <a:t>100 Mbps, 10ms</a:t>
            </a:r>
            <a:endParaRPr lang="en-US" sz="2000" b="1" dirty="0"/>
          </a:p>
        </p:txBody>
      </p:sp>
      <p:pic>
        <p:nvPicPr>
          <p:cNvPr id="66"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229599" y="838199"/>
            <a:ext cx="490953" cy="609600"/>
          </a:xfrm>
          <a:prstGeom prst="rect">
            <a:avLst/>
          </a:prstGeom>
          <a:noFill/>
          <a:ln w="9525">
            <a:noFill/>
            <a:miter lim="800000"/>
            <a:headEnd/>
            <a:tailEnd/>
          </a:ln>
          <a:effectLst/>
        </p:spPr>
      </p:pic>
      <p:sp>
        <p:nvSpPr>
          <p:cNvPr id="88" name="Oval 87"/>
          <p:cNvSpPr/>
          <p:nvPr/>
        </p:nvSpPr>
        <p:spPr>
          <a:xfrm>
            <a:off x="3886200" y="46482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89" name="Oval 88"/>
          <p:cNvSpPr/>
          <p:nvPr/>
        </p:nvSpPr>
        <p:spPr>
          <a:xfrm>
            <a:off x="6934200" y="1676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90" name="Oval 89"/>
          <p:cNvSpPr/>
          <p:nvPr/>
        </p:nvSpPr>
        <p:spPr>
          <a:xfrm>
            <a:off x="1219200" y="1752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93" name="Straight Connector 92"/>
          <p:cNvCxnSpPr>
            <a:stCxn id="90" idx="5"/>
            <a:endCxn id="88" idx="1"/>
          </p:cNvCxnSpPr>
          <p:nvPr/>
        </p:nvCxnSpPr>
        <p:spPr>
          <a:xfrm rot="16200000" flipH="1">
            <a:off x="1495145" y="2257145"/>
            <a:ext cx="2572310" cy="2343710"/>
          </a:xfrm>
          <a:prstGeom prst="line">
            <a:avLst/>
          </a:prstGeom>
        </p:spPr>
        <p:style>
          <a:lnRef idx="3">
            <a:schemeClr val="dk1"/>
          </a:lnRef>
          <a:fillRef idx="0">
            <a:schemeClr val="dk1"/>
          </a:fillRef>
          <a:effectRef idx="2">
            <a:schemeClr val="dk1"/>
          </a:effectRef>
          <a:fontRef idx="minor">
            <a:schemeClr val="tx1"/>
          </a:fontRef>
        </p:style>
      </p:cxnSp>
      <p:pic>
        <p:nvPicPr>
          <p:cNvPr id="109"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8229599" y="1523999"/>
            <a:ext cx="490953" cy="609600"/>
          </a:xfrm>
          <a:prstGeom prst="rect">
            <a:avLst/>
          </a:prstGeom>
          <a:noFill/>
          <a:ln w="9525">
            <a:noFill/>
            <a:miter lim="800000"/>
            <a:headEnd/>
            <a:tailEnd/>
          </a:ln>
          <a:effectLst/>
        </p:spPr>
      </p:pic>
      <p:pic>
        <p:nvPicPr>
          <p:cNvPr id="111"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533400" y="2286000"/>
            <a:ext cx="490953" cy="609600"/>
          </a:xfrm>
          <a:prstGeom prst="rect">
            <a:avLst/>
          </a:prstGeom>
          <a:noFill/>
          <a:ln w="9525">
            <a:noFill/>
            <a:miter lim="800000"/>
            <a:headEnd/>
            <a:tailEnd/>
          </a:ln>
          <a:effectLst/>
        </p:spPr>
      </p:pic>
      <p:cxnSp>
        <p:nvCxnSpPr>
          <p:cNvPr id="131" name="Shape 130"/>
          <p:cNvCxnSpPr>
            <a:stCxn id="88" idx="0"/>
            <a:endCxn id="89" idx="2"/>
          </p:cNvCxnSpPr>
          <p:nvPr/>
        </p:nvCxnSpPr>
        <p:spPr>
          <a:xfrm rot="5400000" flipH="1" flipV="1">
            <a:off x="4152900" y="1866900"/>
            <a:ext cx="2743200" cy="2819400"/>
          </a:xfrm>
          <a:prstGeom prst="curvedConnector2">
            <a:avLst/>
          </a:prstGeom>
        </p:spPr>
        <p:style>
          <a:lnRef idx="3">
            <a:schemeClr val="dk1"/>
          </a:lnRef>
          <a:fillRef idx="0">
            <a:schemeClr val="dk1"/>
          </a:fillRef>
          <a:effectRef idx="2">
            <a:schemeClr val="dk1"/>
          </a:effectRef>
          <a:fontRef idx="minor">
            <a:schemeClr val="tx1"/>
          </a:fontRef>
        </p:style>
      </p:cxnSp>
      <p:cxnSp>
        <p:nvCxnSpPr>
          <p:cNvPr id="137" name="Curved Connector 136"/>
          <p:cNvCxnSpPr>
            <a:stCxn id="88" idx="6"/>
            <a:endCxn id="89" idx="4"/>
          </p:cNvCxnSpPr>
          <p:nvPr/>
        </p:nvCxnSpPr>
        <p:spPr>
          <a:xfrm flipV="1">
            <a:off x="4343400" y="2133600"/>
            <a:ext cx="2819400" cy="2743200"/>
          </a:xfrm>
          <a:prstGeom prst="curvedConnector2">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rot="18635735">
            <a:off x="5176910" y="3290576"/>
            <a:ext cx="2438400" cy="707886"/>
          </a:xfrm>
          <a:prstGeom prst="rect">
            <a:avLst/>
          </a:prstGeom>
          <a:noFill/>
        </p:spPr>
        <p:txBody>
          <a:bodyPr wrap="square" rtlCol="0">
            <a:spAutoFit/>
          </a:bodyPr>
          <a:lstStyle/>
          <a:p>
            <a:r>
              <a:rPr lang="en-US" sz="2000" b="1" dirty="0" smtClean="0"/>
              <a:t>100 Mbps, 10ms</a:t>
            </a:r>
          </a:p>
          <a:p>
            <a:endParaRPr lang="en-US" sz="2000" b="1" dirty="0"/>
          </a:p>
        </p:txBody>
      </p:sp>
      <p:sp>
        <p:nvSpPr>
          <p:cNvPr id="13314" name="laptop"/>
          <p:cNvSpPr>
            <a:spLocks noEditPoints="1" noChangeArrowheads="1"/>
          </p:cNvSpPr>
          <p:nvPr/>
        </p:nvSpPr>
        <p:spPr bwMode="auto">
          <a:xfrm>
            <a:off x="30480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laptop"/>
          <p:cNvSpPr>
            <a:spLocks noEditPoints="1" noChangeArrowheads="1"/>
          </p:cNvSpPr>
          <p:nvPr/>
        </p:nvSpPr>
        <p:spPr bwMode="auto">
          <a:xfrm>
            <a:off x="35052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laptop"/>
          <p:cNvSpPr>
            <a:spLocks noEditPoints="1" noChangeArrowheads="1"/>
          </p:cNvSpPr>
          <p:nvPr/>
        </p:nvSpPr>
        <p:spPr bwMode="auto">
          <a:xfrm>
            <a:off x="40481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laptop"/>
          <p:cNvSpPr>
            <a:spLocks noEditPoints="1" noChangeArrowheads="1"/>
          </p:cNvSpPr>
          <p:nvPr/>
        </p:nvSpPr>
        <p:spPr bwMode="auto">
          <a:xfrm>
            <a:off x="45815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16" name="tower"/>
          <p:cNvSpPr>
            <a:spLocks noEditPoints="1" noChangeArrowheads="1"/>
          </p:cNvSpPr>
          <p:nvPr/>
        </p:nvSpPr>
        <p:spPr bwMode="auto">
          <a:xfrm>
            <a:off x="7848600" y="12192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tower"/>
          <p:cNvSpPr>
            <a:spLocks noEditPoints="1" noChangeArrowheads="1"/>
          </p:cNvSpPr>
          <p:nvPr/>
        </p:nvSpPr>
        <p:spPr bwMode="auto">
          <a:xfrm>
            <a:off x="609600" y="1524000"/>
            <a:ext cx="381000" cy="6858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60" name="Straight Connector 159"/>
          <p:cNvCxnSpPr>
            <a:stCxn id="155" idx="4"/>
            <a:endCxn id="90" idx="2"/>
          </p:cNvCxnSpPr>
          <p:nvPr/>
        </p:nvCxnSpPr>
        <p:spPr>
          <a:xfrm>
            <a:off x="990600" y="1893856"/>
            <a:ext cx="228600" cy="87344"/>
          </a:xfrm>
          <a:prstGeom prst="line">
            <a:avLst/>
          </a:prstGeom>
        </p:spPr>
        <p:style>
          <a:lnRef idx="3">
            <a:schemeClr val="dk1"/>
          </a:lnRef>
          <a:fillRef idx="0">
            <a:schemeClr val="dk1"/>
          </a:fillRef>
          <a:effectRef idx="2">
            <a:schemeClr val="dk1"/>
          </a:effectRef>
          <a:fontRef idx="minor">
            <a:schemeClr val="tx1"/>
          </a:fontRef>
        </p:style>
      </p:cxnSp>
      <p:cxnSp>
        <p:nvCxnSpPr>
          <p:cNvPr id="162" name="Straight Connector 161"/>
          <p:cNvCxnSpPr>
            <a:stCxn id="89" idx="7"/>
            <a:endCxn id="13316" idx="9"/>
          </p:cNvCxnSpPr>
          <p:nvPr/>
        </p:nvCxnSpPr>
        <p:spPr>
          <a:xfrm rot="5400000" flipH="1" flipV="1">
            <a:off x="7507451" y="1402207"/>
            <a:ext cx="158142" cy="524155"/>
          </a:xfrm>
          <a:prstGeom prst="line">
            <a:avLst/>
          </a:prstGeom>
        </p:spPr>
        <p:style>
          <a:lnRef idx="3">
            <a:schemeClr val="dk1"/>
          </a:lnRef>
          <a:fillRef idx="0">
            <a:schemeClr val="dk1"/>
          </a:fillRef>
          <a:effectRef idx="2">
            <a:schemeClr val="dk1"/>
          </a:effectRef>
          <a:fontRef idx="minor">
            <a:schemeClr val="tx1"/>
          </a:fontRef>
        </p:style>
      </p:cxnSp>
      <p:cxnSp>
        <p:nvCxnSpPr>
          <p:cNvPr id="164" name="Straight Connector 163"/>
          <p:cNvCxnSpPr>
            <a:stCxn id="88" idx="3"/>
            <a:endCxn id="13314" idx="4"/>
          </p:cNvCxnSpPr>
          <p:nvPr/>
        </p:nvCxnSpPr>
        <p:spPr>
          <a:xfrm rot="5400000">
            <a:off x="3350419" y="4883665"/>
            <a:ext cx="447956" cy="757517"/>
          </a:xfrm>
          <a:prstGeom prst="line">
            <a:avLst/>
          </a:prstGeom>
          <a:ln w="28575"/>
        </p:spPr>
        <p:style>
          <a:lnRef idx="1">
            <a:schemeClr val="dk1"/>
          </a:lnRef>
          <a:fillRef idx="0">
            <a:schemeClr val="dk1"/>
          </a:fillRef>
          <a:effectRef idx="0">
            <a:schemeClr val="dk1"/>
          </a:effectRef>
          <a:fontRef idx="minor">
            <a:schemeClr val="tx1"/>
          </a:fontRef>
        </p:style>
      </p:cxnSp>
      <p:cxnSp>
        <p:nvCxnSpPr>
          <p:cNvPr id="166" name="Straight Connector 165"/>
          <p:cNvCxnSpPr>
            <a:stCxn id="88" idx="4"/>
            <a:endCxn id="145" idx="4"/>
          </p:cNvCxnSpPr>
          <p:nvPr/>
        </p:nvCxnSpPr>
        <p:spPr>
          <a:xfrm rot="5400000">
            <a:off x="3693319" y="5064919"/>
            <a:ext cx="381001" cy="461962"/>
          </a:xfrm>
          <a:prstGeom prst="line">
            <a:avLst/>
          </a:prstGeom>
          <a:ln w="28575"/>
        </p:spPr>
        <p:style>
          <a:lnRef idx="1">
            <a:schemeClr val="dk1"/>
          </a:lnRef>
          <a:fillRef idx="0">
            <a:schemeClr val="dk1"/>
          </a:fillRef>
          <a:effectRef idx="0">
            <a:schemeClr val="dk1"/>
          </a:effectRef>
          <a:fontRef idx="minor">
            <a:schemeClr val="tx1"/>
          </a:fontRef>
        </p:style>
      </p:cxnSp>
      <p:cxnSp>
        <p:nvCxnSpPr>
          <p:cNvPr id="169" name="Straight Connector 168"/>
          <p:cNvCxnSpPr>
            <a:stCxn id="88" idx="4"/>
            <a:endCxn id="146" idx="4"/>
          </p:cNvCxnSpPr>
          <p:nvPr/>
        </p:nvCxnSpPr>
        <p:spPr>
          <a:xfrm rot="16200000" flipH="1">
            <a:off x="3964781" y="5255418"/>
            <a:ext cx="381001" cy="80963"/>
          </a:xfrm>
          <a:prstGeom prst="line">
            <a:avLst/>
          </a:prstGeom>
          <a:ln w="28575"/>
        </p:spPr>
        <p:style>
          <a:lnRef idx="1">
            <a:schemeClr val="dk1"/>
          </a:lnRef>
          <a:fillRef idx="0">
            <a:schemeClr val="dk1"/>
          </a:fillRef>
          <a:effectRef idx="0">
            <a:schemeClr val="dk1"/>
          </a:effectRef>
          <a:fontRef idx="minor">
            <a:schemeClr val="tx1"/>
          </a:fontRef>
        </p:style>
      </p:cxnSp>
      <p:cxnSp>
        <p:nvCxnSpPr>
          <p:cNvPr id="172" name="Straight Connector 171"/>
          <p:cNvCxnSpPr>
            <a:stCxn id="88" idx="5"/>
            <a:endCxn id="154" idx="4"/>
          </p:cNvCxnSpPr>
          <p:nvPr/>
        </p:nvCxnSpPr>
        <p:spPr>
          <a:xfrm rot="16200000" flipH="1">
            <a:off x="4278826" y="5036064"/>
            <a:ext cx="447956" cy="452718"/>
          </a:xfrm>
          <a:prstGeom prst="line">
            <a:avLst/>
          </a:prstGeom>
          <a:ln w="28575"/>
        </p:spPr>
        <p:style>
          <a:lnRef idx="1">
            <a:schemeClr val="dk1"/>
          </a:lnRef>
          <a:fillRef idx="0">
            <a:schemeClr val="dk1"/>
          </a:fillRef>
          <a:effectRef idx="0">
            <a:schemeClr val="dk1"/>
          </a:effectRef>
          <a:fontRef idx="minor">
            <a:schemeClr val="tx1"/>
          </a:fontRef>
        </p:style>
      </p:cxnSp>
      <p:sp>
        <p:nvSpPr>
          <p:cNvPr id="193" name="TextBox 192"/>
          <p:cNvSpPr txBox="1"/>
          <p:nvPr/>
        </p:nvSpPr>
        <p:spPr>
          <a:xfrm rot="18855132">
            <a:off x="3949678" y="2325523"/>
            <a:ext cx="1968311" cy="369332"/>
          </a:xfrm>
          <a:prstGeom prst="rect">
            <a:avLst/>
          </a:prstGeom>
          <a:noFill/>
        </p:spPr>
        <p:txBody>
          <a:bodyPr wrap="square" rtlCol="0">
            <a:spAutoFit/>
          </a:bodyPr>
          <a:lstStyle/>
          <a:p>
            <a:r>
              <a:rPr lang="en-US" b="1" dirty="0" smtClean="0"/>
              <a:t>OSPF Wt = 2</a:t>
            </a:r>
            <a:endParaRPr lang="en-US" b="1" dirty="0"/>
          </a:p>
        </p:txBody>
      </p:sp>
      <p:sp>
        <p:nvSpPr>
          <p:cNvPr id="194" name="TextBox 193"/>
          <p:cNvSpPr txBox="1"/>
          <p:nvPr/>
        </p:nvSpPr>
        <p:spPr>
          <a:xfrm rot="18855132">
            <a:off x="5827107" y="3894392"/>
            <a:ext cx="1646455" cy="369332"/>
          </a:xfrm>
          <a:prstGeom prst="rect">
            <a:avLst/>
          </a:prstGeom>
          <a:noFill/>
        </p:spPr>
        <p:txBody>
          <a:bodyPr wrap="square" rtlCol="0">
            <a:spAutoFit/>
          </a:bodyPr>
          <a:lstStyle/>
          <a:p>
            <a:r>
              <a:rPr lang="en-US" b="1" dirty="0" smtClean="0"/>
              <a:t>OSPF Wt = 1</a:t>
            </a:r>
            <a:endParaRPr lang="en-US" b="1" dirty="0"/>
          </a:p>
        </p:txBody>
      </p:sp>
      <p:sp>
        <p:nvSpPr>
          <p:cNvPr id="196" name="TextBox 195"/>
          <p:cNvSpPr txBox="1"/>
          <p:nvPr/>
        </p:nvSpPr>
        <p:spPr>
          <a:xfrm rot="18853193">
            <a:off x="5819637" y="3808539"/>
            <a:ext cx="2701434" cy="400110"/>
          </a:xfrm>
          <a:prstGeom prst="rect">
            <a:avLst/>
          </a:prstGeom>
          <a:noFill/>
        </p:spPr>
        <p:txBody>
          <a:bodyPr wrap="square" rtlCol="0">
            <a:spAutoFit/>
          </a:bodyPr>
          <a:lstStyle/>
          <a:p>
            <a:r>
              <a:rPr lang="en-US" sz="2000" b="1" dirty="0" smtClean="0">
                <a:solidFill>
                  <a:schemeClr val="accent2"/>
                </a:solidFill>
              </a:rPr>
              <a:t>50 Mbps</a:t>
            </a:r>
            <a:r>
              <a:rPr lang="en-US" sz="2000" b="1" dirty="0" smtClean="0">
                <a:solidFill>
                  <a:schemeClr val="accent1"/>
                </a:solidFill>
              </a:rPr>
              <a:t> </a:t>
            </a:r>
            <a:r>
              <a:rPr lang="en-US" sz="2000" b="1" dirty="0" smtClean="0"/>
              <a:t>+ </a:t>
            </a:r>
            <a:r>
              <a:rPr lang="en-US" sz="2000" b="1" dirty="0" smtClean="0">
                <a:solidFill>
                  <a:schemeClr val="accent1"/>
                </a:solidFill>
              </a:rPr>
              <a:t>50 Mbps</a:t>
            </a:r>
            <a:endParaRPr lang="en-US" sz="2000" b="1" dirty="0">
              <a:solidFill>
                <a:schemeClr val="accent1"/>
              </a:solidFill>
            </a:endParaRPr>
          </a:p>
        </p:txBody>
      </p:sp>
      <p:sp>
        <p:nvSpPr>
          <p:cNvPr id="198" name="TextBox 197"/>
          <p:cNvSpPr txBox="1"/>
          <p:nvPr/>
        </p:nvSpPr>
        <p:spPr>
          <a:xfrm rot="2826910">
            <a:off x="1679114" y="3255196"/>
            <a:ext cx="1363978" cy="400110"/>
          </a:xfrm>
          <a:prstGeom prst="rect">
            <a:avLst/>
          </a:prstGeom>
          <a:noFill/>
        </p:spPr>
        <p:txBody>
          <a:bodyPr wrap="square" rtlCol="0">
            <a:spAutoFit/>
          </a:bodyPr>
          <a:lstStyle/>
          <a:p>
            <a:r>
              <a:rPr lang="en-US" sz="2000" b="1" dirty="0" smtClean="0">
                <a:solidFill>
                  <a:schemeClr val="accent1"/>
                </a:solidFill>
              </a:rPr>
              <a:t>50 Mbps</a:t>
            </a:r>
            <a:endParaRPr lang="en-US" sz="2000" b="1" dirty="0">
              <a:solidFill>
                <a:schemeClr val="accent1"/>
              </a:solidFill>
            </a:endParaRPr>
          </a:p>
        </p:txBody>
      </p:sp>
      <p:sp>
        <p:nvSpPr>
          <p:cNvPr id="39" name="TextBox 38"/>
          <p:cNvSpPr txBox="1"/>
          <p:nvPr/>
        </p:nvSpPr>
        <p:spPr>
          <a:xfrm rot="18855132">
            <a:off x="3949678" y="2325524"/>
            <a:ext cx="1968311" cy="369332"/>
          </a:xfrm>
          <a:prstGeom prst="rect">
            <a:avLst/>
          </a:prstGeom>
          <a:solidFill>
            <a:schemeClr val="bg1"/>
          </a:solidFill>
        </p:spPr>
        <p:txBody>
          <a:bodyPr wrap="square" rtlCol="0">
            <a:spAutoFit/>
          </a:bodyPr>
          <a:lstStyle/>
          <a:p>
            <a:r>
              <a:rPr lang="en-US" b="1" dirty="0" smtClean="0">
                <a:solidFill>
                  <a:srgbClr val="FFC000"/>
                </a:solidFill>
              </a:rPr>
              <a:t>OSPF Wt = 1</a:t>
            </a:r>
            <a:endParaRPr lang="en-US" b="1" dirty="0">
              <a:solidFill>
                <a:srgbClr val="FFC000"/>
              </a:solidFill>
            </a:endParaRPr>
          </a:p>
        </p:txBody>
      </p:sp>
      <p:sp>
        <p:nvSpPr>
          <p:cNvPr id="40" name="TextBox 39"/>
          <p:cNvSpPr txBox="1"/>
          <p:nvPr/>
        </p:nvSpPr>
        <p:spPr>
          <a:xfrm rot="18853193">
            <a:off x="5830665" y="3803083"/>
            <a:ext cx="2701434" cy="400110"/>
          </a:xfrm>
          <a:prstGeom prst="rect">
            <a:avLst/>
          </a:prstGeom>
          <a:solidFill>
            <a:schemeClr val="bg1"/>
          </a:solidFill>
        </p:spPr>
        <p:txBody>
          <a:bodyPr wrap="square" rtlCol="0">
            <a:spAutoFit/>
          </a:bodyPr>
          <a:lstStyle/>
          <a:p>
            <a:r>
              <a:rPr lang="en-US" sz="2000" b="1" dirty="0" smtClean="0">
                <a:solidFill>
                  <a:schemeClr val="accent2"/>
                </a:solidFill>
              </a:rPr>
              <a:t>25 Mbps</a:t>
            </a:r>
            <a:r>
              <a:rPr lang="en-US" sz="2000" b="1" dirty="0" smtClean="0">
                <a:solidFill>
                  <a:schemeClr val="accent1"/>
                </a:solidFill>
              </a:rPr>
              <a:t> </a:t>
            </a:r>
            <a:r>
              <a:rPr lang="en-US" sz="2000" b="1" dirty="0" smtClean="0"/>
              <a:t>+ </a:t>
            </a:r>
            <a:r>
              <a:rPr lang="en-US" sz="2000" b="1" dirty="0" smtClean="0">
                <a:solidFill>
                  <a:schemeClr val="accent1"/>
                </a:solidFill>
              </a:rPr>
              <a:t>25 Mbps</a:t>
            </a:r>
            <a:endParaRPr lang="en-US" sz="2000" b="1" dirty="0">
              <a:solidFill>
                <a:schemeClr val="accent1"/>
              </a:solidFill>
            </a:endParaRPr>
          </a:p>
        </p:txBody>
      </p:sp>
      <p:sp>
        <p:nvSpPr>
          <p:cNvPr id="41" name="TextBox 40"/>
          <p:cNvSpPr txBox="1"/>
          <p:nvPr/>
        </p:nvSpPr>
        <p:spPr>
          <a:xfrm rot="18853193">
            <a:off x="5602065" y="3498283"/>
            <a:ext cx="2701434" cy="400110"/>
          </a:xfrm>
          <a:prstGeom prst="rect">
            <a:avLst/>
          </a:prstGeom>
          <a:solidFill>
            <a:schemeClr val="bg1"/>
          </a:solidFill>
        </p:spPr>
        <p:txBody>
          <a:bodyPr wrap="square" rtlCol="0">
            <a:spAutoFit/>
          </a:bodyPr>
          <a:lstStyle/>
          <a:p>
            <a:r>
              <a:rPr lang="en-US" sz="2000" b="1" dirty="0" smtClean="0">
                <a:solidFill>
                  <a:schemeClr val="accent2"/>
                </a:solidFill>
              </a:rPr>
              <a:t>25 Mbps</a:t>
            </a:r>
            <a:r>
              <a:rPr lang="en-US" sz="2000" b="1" dirty="0" smtClean="0">
                <a:solidFill>
                  <a:schemeClr val="accent1"/>
                </a:solidFill>
              </a:rPr>
              <a:t> </a:t>
            </a:r>
            <a:r>
              <a:rPr lang="en-US" sz="2000" b="1" dirty="0" smtClean="0"/>
              <a:t>+ </a:t>
            </a:r>
            <a:r>
              <a:rPr lang="en-US" sz="2000" b="1" dirty="0" smtClean="0">
                <a:solidFill>
                  <a:schemeClr val="accent1"/>
                </a:solidFill>
              </a:rPr>
              <a:t>25 Mbps</a:t>
            </a:r>
            <a:endParaRPr lang="en-US" sz="2000" b="1" dirty="0">
              <a:solidFill>
                <a:schemeClr val="accent1"/>
              </a:solidFill>
            </a:endParaRPr>
          </a:p>
        </p:txBody>
      </p:sp>
      <p:sp>
        <p:nvSpPr>
          <p:cNvPr id="42" name="TextBox 41"/>
          <p:cNvSpPr txBox="1"/>
          <p:nvPr/>
        </p:nvSpPr>
        <p:spPr>
          <a:xfrm>
            <a:off x="5638800" y="5410200"/>
            <a:ext cx="3276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t>Expected MLU = 0.5</a:t>
            </a:r>
            <a:endParaRPr lang="en-US" sz="2400" b="1" dirty="0"/>
          </a:p>
        </p:txBody>
      </p:sp>
      <p:sp>
        <p:nvSpPr>
          <p:cNvPr id="44" name="Rectangle 43"/>
          <p:cNvSpPr/>
          <p:nvPr/>
        </p:nvSpPr>
        <p:spPr>
          <a:xfrm rot="2795820">
            <a:off x="1359338" y="2807116"/>
            <a:ext cx="1348446" cy="400110"/>
          </a:xfrm>
          <a:prstGeom prst="rect">
            <a:avLst/>
          </a:prstGeom>
          <a:solidFill>
            <a:schemeClr val="bg1"/>
          </a:solidFill>
        </p:spPr>
        <p:txBody>
          <a:bodyPr wrap="none">
            <a:spAutoFit/>
          </a:bodyPr>
          <a:lstStyle/>
          <a:p>
            <a:r>
              <a:rPr lang="en-US" sz="2000" b="1" dirty="0" smtClean="0">
                <a:solidFill>
                  <a:schemeClr val="accent1"/>
                </a:solidFill>
              </a:rPr>
              <a:t>25 Mbps </a:t>
            </a:r>
            <a:endParaRPr lang="en-US" sz="2000" dirty="0"/>
          </a:p>
        </p:txBody>
      </p:sp>
      <p:sp>
        <p:nvSpPr>
          <p:cNvPr id="43" name="TextBox 42"/>
          <p:cNvSpPr txBox="1"/>
          <p:nvPr/>
        </p:nvSpPr>
        <p:spPr>
          <a:xfrm rot="2826910">
            <a:off x="2121305" y="3751850"/>
            <a:ext cx="1471668" cy="400110"/>
          </a:xfrm>
          <a:prstGeom prst="rect">
            <a:avLst/>
          </a:prstGeom>
          <a:solidFill>
            <a:schemeClr val="bg1"/>
          </a:solidFill>
        </p:spPr>
        <p:txBody>
          <a:bodyPr wrap="square" rtlCol="0">
            <a:spAutoFit/>
          </a:bodyPr>
          <a:lstStyle/>
          <a:p>
            <a:r>
              <a:rPr lang="en-US" sz="2000" b="1" dirty="0" smtClean="0">
                <a:solidFill>
                  <a:schemeClr val="accent1"/>
                </a:solidFill>
              </a:rPr>
              <a:t>+25Mbps</a:t>
            </a:r>
            <a:endParaRPr lang="en-US" sz="2000" b="1" dirty="0">
              <a:solidFill>
                <a:schemeClr val="accent1"/>
              </a:solidFill>
            </a:endParaRPr>
          </a:p>
        </p:txBody>
      </p:sp>
      <p:sp>
        <p:nvSpPr>
          <p:cNvPr id="47" name="TextBox 46"/>
          <p:cNvSpPr txBox="1"/>
          <p:nvPr/>
        </p:nvSpPr>
        <p:spPr>
          <a:xfrm>
            <a:off x="5638800" y="4267200"/>
            <a:ext cx="3276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t>MLU = 0.75</a:t>
            </a:r>
            <a:endParaRPr lang="en-US" sz="2400" b="1" dirty="0"/>
          </a:p>
        </p:txBody>
      </p:sp>
      <p:sp>
        <p:nvSpPr>
          <p:cNvPr id="48" name="Multiply 47"/>
          <p:cNvSpPr/>
          <p:nvPr/>
        </p:nvSpPr>
        <p:spPr>
          <a:xfrm>
            <a:off x="6400800" y="5257800"/>
            <a:ext cx="1447800" cy="762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TextBox 48"/>
          <p:cNvSpPr txBox="1"/>
          <p:nvPr/>
        </p:nvSpPr>
        <p:spPr>
          <a:xfrm>
            <a:off x="-76200" y="5105400"/>
            <a:ext cx="3733800" cy="369332"/>
          </a:xfrm>
          <a:prstGeom prst="rect">
            <a:avLst/>
          </a:prstGeom>
          <a:noFill/>
        </p:spPr>
        <p:txBody>
          <a:bodyPr wrap="square" rtlCol="0">
            <a:spAutoFit/>
          </a:bodyPr>
          <a:lstStyle/>
          <a:p>
            <a:r>
              <a:rPr lang="en-US" b="1" dirty="0" smtClean="0">
                <a:solidFill>
                  <a:schemeClr val="accent1"/>
                </a:solidFill>
              </a:rPr>
              <a:t>10 Mb x 10 </a:t>
            </a:r>
            <a:r>
              <a:rPr lang="en-US" b="1" dirty="0" err="1" smtClean="0">
                <a:solidFill>
                  <a:schemeClr val="accent1"/>
                </a:solidFill>
              </a:rPr>
              <a:t>req</a:t>
            </a:r>
            <a:r>
              <a:rPr lang="en-US" b="1" dirty="0" smtClean="0">
                <a:solidFill>
                  <a:schemeClr val="accent1"/>
                </a:solidFill>
              </a:rPr>
              <a:t>/s = 100 Mbps</a:t>
            </a:r>
            <a:endParaRPr lang="en-US" b="1" dirty="0">
              <a:solidFill>
                <a:schemeClr val="accent1"/>
              </a:solidFill>
            </a:endParaRPr>
          </a:p>
        </p:txBody>
      </p:sp>
      <p:sp>
        <p:nvSpPr>
          <p:cNvPr id="50" name="TextBox 49"/>
          <p:cNvSpPr txBox="1"/>
          <p:nvPr/>
        </p:nvSpPr>
        <p:spPr>
          <a:xfrm>
            <a:off x="4572000" y="5117068"/>
            <a:ext cx="3429000" cy="369332"/>
          </a:xfrm>
          <a:prstGeom prst="rect">
            <a:avLst/>
          </a:prstGeom>
          <a:noFill/>
        </p:spPr>
        <p:txBody>
          <a:bodyPr wrap="square" rtlCol="0">
            <a:spAutoFit/>
          </a:bodyPr>
          <a:lstStyle/>
          <a:p>
            <a:r>
              <a:rPr lang="en-US" b="1" dirty="0" smtClean="0">
                <a:solidFill>
                  <a:schemeClr val="accent2"/>
                </a:solidFill>
              </a:rPr>
              <a:t>10 Mb x 5 </a:t>
            </a:r>
            <a:r>
              <a:rPr lang="en-US" b="1" dirty="0" err="1" smtClean="0">
                <a:solidFill>
                  <a:schemeClr val="accent2"/>
                </a:solidFill>
              </a:rPr>
              <a:t>req</a:t>
            </a:r>
            <a:r>
              <a:rPr lang="en-US" b="1" dirty="0" smtClean="0">
                <a:solidFill>
                  <a:schemeClr val="accent2"/>
                </a:solidFill>
              </a:rPr>
              <a:t>/s = 50 Mbps</a:t>
            </a:r>
            <a:endParaRPr lang="en-US" b="1" dirty="0">
              <a:solidFill>
                <a:schemeClr val="accent2"/>
              </a:solidFill>
            </a:endParaRPr>
          </a:p>
        </p:txBody>
      </p:sp>
      <p:sp>
        <p:nvSpPr>
          <p:cNvPr id="51" name="TextBox 50"/>
          <p:cNvSpPr txBox="1"/>
          <p:nvPr/>
        </p:nvSpPr>
        <p:spPr>
          <a:xfrm rot="2857228">
            <a:off x="2216090" y="2687296"/>
            <a:ext cx="1968311" cy="369332"/>
          </a:xfrm>
          <a:prstGeom prst="rect">
            <a:avLst/>
          </a:prstGeom>
          <a:noFill/>
        </p:spPr>
        <p:txBody>
          <a:bodyPr wrap="square" rtlCol="0">
            <a:spAutoFit/>
          </a:bodyPr>
          <a:lstStyle/>
          <a:p>
            <a:r>
              <a:rPr lang="en-US" b="1" dirty="0" smtClean="0"/>
              <a:t>OSPF Wt = 1</a:t>
            </a:r>
            <a:endParaRPr lang="en-US" b="1" dirty="0"/>
          </a:p>
        </p:txBody>
      </p:sp>
      <p:cxnSp>
        <p:nvCxnSpPr>
          <p:cNvPr id="53" name="Straight Arrow Connector 52"/>
          <p:cNvCxnSpPr>
            <a:endCxn id="31" idx="3"/>
          </p:cNvCxnSpPr>
          <p:nvPr/>
        </p:nvCxnSpPr>
        <p:spPr>
          <a:xfrm rot="16200000" flipV="1">
            <a:off x="5911384" y="2482383"/>
            <a:ext cx="1930462" cy="148677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3449607791"/>
      </p:ext>
    </p:extLst>
  </p:cSld>
  <p:clrMapOvr>
    <a:masterClrMapping/>
  </p:clrMapOvr>
  <p:transition xmlns:p14="http://schemas.microsoft.com/office/powerpoint/2010/main" advTm="125425"/>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0" presetClass="path" presetSubtype="0" accel="50000" decel="50000" fill="hold" grpId="1" nodeType="withEffect">
                                  <p:stCondLst>
                                    <p:cond delay="0"/>
                                  </p:stCondLst>
                                  <p:childTnLst>
                                    <p:animMotion origin="layout" path="M -0.00834 -0.0111 L -0.26042 -0.19472 " pathEditMode="relative" rAng="0" ptsTypes="AA">
                                      <p:cBhvr>
                                        <p:cTn id="10" dur="2000" fill="hold"/>
                                        <p:tgtEl>
                                          <p:spTgt spid="41"/>
                                        </p:tgtEl>
                                        <p:attrNameLst>
                                          <p:attrName>ppt_x</p:attrName>
                                          <p:attrName>ppt_y</p:attrName>
                                        </p:attrNameLst>
                                      </p:cBhvr>
                                      <p:rCtr x="-12600" y="-92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3" presetClass="exit" presetSubtype="10" fill="hold" grpId="0" nodeType="withEffect">
                                  <p:stCondLst>
                                    <p:cond delay="0"/>
                                  </p:stCondLst>
                                  <p:childTnLst>
                                    <p:animEffect transition="out" filter="blinds(horizontal)">
                                      <p:cBhvr>
                                        <p:cTn id="22" dur="500"/>
                                        <p:tgtEl>
                                          <p:spTgt spid="198"/>
                                        </p:tgtEl>
                                      </p:cBhvr>
                                    </p:animEffect>
                                    <p:set>
                                      <p:cBhvr>
                                        <p:cTn id="23" dur="1" fill="hold">
                                          <p:stCondLst>
                                            <p:cond delay="499"/>
                                          </p:stCondLst>
                                        </p:cTn>
                                        <p:tgtEl>
                                          <p:spTgt spid="19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1" nodeType="clickEffect">
                                  <p:stCondLst>
                                    <p:cond delay="0"/>
                                  </p:stCondLst>
                                  <p:childTnLst>
                                    <p:animMotion origin="layout" path="M 0.0375 -0.06961 C 0.11823 -0.07423 0.19913 -0.07863 0.25069 -0.12789 C 0.30208 -0.17692 0.32395 -0.27081 0.346 -0.3647 " pathEditMode="relative" rAng="0" ptsTypes="aaA">
                                      <p:cBhvr>
                                        <p:cTn id="27" dur="2000" fill="hold"/>
                                        <p:tgtEl>
                                          <p:spTgt spid="43"/>
                                        </p:tgtEl>
                                        <p:attrNameLst>
                                          <p:attrName>ppt_x</p:attrName>
                                          <p:attrName>ppt_y</p:attrName>
                                        </p:attrNameLst>
                                      </p:cBhvr>
                                      <p:rCtr x="15400" y="-14800"/>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p:bldP spid="40" grpId="0" animBg="1"/>
      <p:bldP spid="41" grpId="0" animBg="1"/>
      <p:bldP spid="41" grpId="1" animBg="1"/>
      <p:bldP spid="42" grpId="0" animBg="1"/>
      <p:bldP spid="44" grpId="0" animBg="1"/>
      <p:bldP spid="43" grpId="0" animBg="1"/>
      <p:bldP spid="43" grpId="1"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67600" cy="1371600"/>
          </a:xfrm>
        </p:spPr>
        <p:txBody>
          <a:bodyPr>
            <a:normAutofit/>
          </a:bodyPr>
          <a:lstStyle/>
          <a:p>
            <a:r>
              <a:rPr lang="en-US" sz="3600" dirty="0" smtClean="0"/>
              <a:t>Location diversity changes TE problem (2)</a:t>
            </a:r>
            <a:endParaRPr lang="en-US" sz="3600" dirty="0"/>
          </a:p>
        </p:txBody>
      </p:sp>
      <p:sp>
        <p:nvSpPr>
          <p:cNvPr id="37" name="Rectangle 36"/>
          <p:cNvSpPr/>
          <p:nvPr/>
        </p:nvSpPr>
        <p:spPr>
          <a:xfrm>
            <a:off x="447041" y="1524000"/>
            <a:ext cx="6106159" cy="492443"/>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pPr marL="457200" indent="-457200"/>
            <a:r>
              <a:rPr lang="en-US" sz="2600" b="1" dirty="0" smtClean="0"/>
              <a:t>Location diversity increases capacity</a:t>
            </a:r>
          </a:p>
        </p:txBody>
      </p:sp>
      <p:sp>
        <p:nvSpPr>
          <p:cNvPr id="56" name="TextBox 55"/>
          <p:cNvSpPr txBox="1"/>
          <p:nvPr/>
        </p:nvSpPr>
        <p:spPr>
          <a:xfrm rot="18949764">
            <a:off x="4430173" y="3039523"/>
            <a:ext cx="1450308" cy="400110"/>
          </a:xfrm>
          <a:prstGeom prst="rect">
            <a:avLst/>
          </a:prstGeom>
          <a:noFill/>
        </p:spPr>
        <p:txBody>
          <a:bodyPr wrap="square" rtlCol="0">
            <a:spAutoFit/>
          </a:bodyPr>
          <a:lstStyle/>
          <a:p>
            <a:r>
              <a:rPr lang="en-US" sz="2000" b="1" dirty="0" smtClean="0"/>
              <a:t>100 Mbps</a:t>
            </a:r>
          </a:p>
        </p:txBody>
      </p:sp>
      <p:sp>
        <p:nvSpPr>
          <p:cNvPr id="57" name="TextBox 56"/>
          <p:cNvSpPr txBox="1"/>
          <p:nvPr/>
        </p:nvSpPr>
        <p:spPr>
          <a:xfrm rot="3000986">
            <a:off x="2398125" y="3490802"/>
            <a:ext cx="2362200" cy="400110"/>
          </a:xfrm>
          <a:prstGeom prst="rect">
            <a:avLst/>
          </a:prstGeom>
          <a:noFill/>
        </p:spPr>
        <p:txBody>
          <a:bodyPr wrap="square" rtlCol="0">
            <a:spAutoFit/>
          </a:bodyPr>
          <a:lstStyle/>
          <a:p>
            <a:r>
              <a:rPr lang="en-US" sz="2000" b="1" dirty="0" smtClean="0"/>
              <a:t>100 Mbps</a:t>
            </a:r>
            <a:endParaRPr lang="en-US" sz="2000" b="1" dirty="0"/>
          </a:p>
        </p:txBody>
      </p:sp>
      <p:sp>
        <p:nvSpPr>
          <p:cNvPr id="59" name="Oval 58"/>
          <p:cNvSpPr/>
          <p:nvPr/>
        </p:nvSpPr>
        <p:spPr>
          <a:xfrm>
            <a:off x="3886200" y="4343399"/>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60" name="Oval 59"/>
          <p:cNvSpPr/>
          <p:nvPr/>
        </p:nvSpPr>
        <p:spPr>
          <a:xfrm>
            <a:off x="6096000" y="2133599"/>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61" name="Oval 60"/>
          <p:cNvSpPr/>
          <p:nvPr/>
        </p:nvSpPr>
        <p:spPr>
          <a:xfrm>
            <a:off x="1905000" y="2057399"/>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62" name="Straight Connector 61"/>
          <p:cNvCxnSpPr>
            <a:stCxn id="61" idx="5"/>
            <a:endCxn id="59" idx="1"/>
          </p:cNvCxnSpPr>
          <p:nvPr/>
        </p:nvCxnSpPr>
        <p:spPr>
          <a:xfrm rot="16200000" flipH="1">
            <a:off x="2142845" y="2600044"/>
            <a:ext cx="1962710" cy="1657910"/>
          </a:xfrm>
          <a:prstGeom prst="line">
            <a:avLst/>
          </a:prstGeom>
        </p:spPr>
        <p:style>
          <a:lnRef idx="3">
            <a:schemeClr val="dk1"/>
          </a:lnRef>
          <a:fillRef idx="0">
            <a:schemeClr val="dk1"/>
          </a:fillRef>
          <a:effectRef idx="2">
            <a:schemeClr val="dk1"/>
          </a:effectRef>
          <a:fontRef idx="minor">
            <a:schemeClr val="tx1"/>
          </a:fontRef>
        </p:style>
      </p:cxnSp>
      <p:pic>
        <p:nvPicPr>
          <p:cNvPr id="63"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304800" y="2133599"/>
            <a:ext cx="490953" cy="609600"/>
          </a:xfrm>
          <a:prstGeom prst="rect">
            <a:avLst/>
          </a:prstGeom>
          <a:noFill/>
          <a:ln w="9525">
            <a:noFill/>
            <a:miter lim="800000"/>
            <a:headEnd/>
            <a:tailEnd/>
          </a:ln>
          <a:effectLst/>
        </p:spPr>
      </p:pic>
      <p:sp>
        <p:nvSpPr>
          <p:cNvPr id="67" name="laptop"/>
          <p:cNvSpPr>
            <a:spLocks noEditPoints="1" noChangeArrowheads="1"/>
          </p:cNvSpPr>
          <p:nvPr/>
        </p:nvSpPr>
        <p:spPr bwMode="auto">
          <a:xfrm>
            <a:off x="3048000" y="5181600"/>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laptop"/>
          <p:cNvSpPr>
            <a:spLocks noEditPoints="1" noChangeArrowheads="1"/>
          </p:cNvSpPr>
          <p:nvPr/>
        </p:nvSpPr>
        <p:spPr bwMode="auto">
          <a:xfrm>
            <a:off x="3505200" y="5181600"/>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laptop"/>
          <p:cNvSpPr>
            <a:spLocks noEditPoints="1" noChangeArrowheads="1"/>
          </p:cNvSpPr>
          <p:nvPr/>
        </p:nvSpPr>
        <p:spPr bwMode="auto">
          <a:xfrm>
            <a:off x="4048125" y="5181600"/>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TextBox 69"/>
          <p:cNvSpPr txBox="1"/>
          <p:nvPr/>
        </p:nvSpPr>
        <p:spPr>
          <a:xfrm>
            <a:off x="5029200" y="5117067"/>
            <a:ext cx="4038600" cy="369332"/>
          </a:xfrm>
          <a:prstGeom prst="rect">
            <a:avLst/>
          </a:prstGeom>
          <a:noFill/>
        </p:spPr>
        <p:txBody>
          <a:bodyPr wrap="square" rtlCol="0">
            <a:spAutoFit/>
          </a:bodyPr>
          <a:lstStyle/>
          <a:p>
            <a:r>
              <a:rPr lang="en-US" b="1" dirty="0" smtClean="0">
                <a:solidFill>
                  <a:schemeClr val="accent1"/>
                </a:solidFill>
              </a:rPr>
              <a:t>10 Mb x 10req/s =  100 Mbps</a:t>
            </a:r>
            <a:endParaRPr lang="en-US" b="1" dirty="0">
              <a:solidFill>
                <a:schemeClr val="accent1"/>
              </a:solidFill>
            </a:endParaRPr>
          </a:p>
        </p:txBody>
      </p:sp>
      <p:sp>
        <p:nvSpPr>
          <p:cNvPr id="72" name="laptop"/>
          <p:cNvSpPr>
            <a:spLocks noEditPoints="1" noChangeArrowheads="1"/>
          </p:cNvSpPr>
          <p:nvPr/>
        </p:nvSpPr>
        <p:spPr bwMode="auto">
          <a:xfrm>
            <a:off x="4581525" y="5181600"/>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tower"/>
          <p:cNvSpPr>
            <a:spLocks noEditPoints="1" noChangeArrowheads="1"/>
          </p:cNvSpPr>
          <p:nvPr/>
        </p:nvSpPr>
        <p:spPr bwMode="auto">
          <a:xfrm>
            <a:off x="7086600" y="1981199"/>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tower"/>
          <p:cNvSpPr>
            <a:spLocks noEditPoints="1" noChangeArrowheads="1"/>
          </p:cNvSpPr>
          <p:nvPr/>
        </p:nvSpPr>
        <p:spPr bwMode="auto">
          <a:xfrm>
            <a:off x="990600" y="1904999"/>
            <a:ext cx="381000" cy="6858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75" name="Straight Connector 74"/>
          <p:cNvCxnSpPr>
            <a:stCxn id="74" idx="4"/>
            <a:endCxn id="61" idx="2"/>
          </p:cNvCxnSpPr>
          <p:nvPr/>
        </p:nvCxnSpPr>
        <p:spPr>
          <a:xfrm>
            <a:off x="1371600" y="2274855"/>
            <a:ext cx="533400" cy="11144"/>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a:stCxn id="60" idx="6"/>
            <a:endCxn id="73" idx="9"/>
          </p:cNvCxnSpPr>
          <p:nvPr/>
        </p:nvCxnSpPr>
        <p:spPr>
          <a:xfrm flipV="1">
            <a:off x="6553200" y="2347212"/>
            <a:ext cx="533400" cy="14987"/>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a:stCxn id="59" idx="3"/>
            <a:endCxn id="67" idx="4"/>
          </p:cNvCxnSpPr>
          <p:nvPr/>
        </p:nvCxnSpPr>
        <p:spPr>
          <a:xfrm rot="5400000">
            <a:off x="3350419" y="4578864"/>
            <a:ext cx="447956" cy="757517"/>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Straight Connector 77"/>
          <p:cNvCxnSpPr>
            <a:stCxn id="59" idx="4"/>
            <a:endCxn id="68" idx="4"/>
          </p:cNvCxnSpPr>
          <p:nvPr/>
        </p:nvCxnSpPr>
        <p:spPr>
          <a:xfrm rot="5400000">
            <a:off x="3693319" y="4760118"/>
            <a:ext cx="381001" cy="461962"/>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78"/>
          <p:cNvCxnSpPr>
            <a:stCxn id="59" idx="4"/>
            <a:endCxn id="69" idx="4"/>
          </p:cNvCxnSpPr>
          <p:nvPr/>
        </p:nvCxnSpPr>
        <p:spPr>
          <a:xfrm rot="16200000" flipH="1">
            <a:off x="3964781" y="4950617"/>
            <a:ext cx="381001" cy="80963"/>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79"/>
          <p:cNvCxnSpPr>
            <a:stCxn id="59" idx="5"/>
            <a:endCxn id="72" idx="4"/>
          </p:cNvCxnSpPr>
          <p:nvPr/>
        </p:nvCxnSpPr>
        <p:spPr>
          <a:xfrm rot="16200000" flipH="1">
            <a:off x="4278826" y="4731263"/>
            <a:ext cx="447956" cy="452718"/>
          </a:xfrm>
          <a:prstGeom prst="line">
            <a:avLst/>
          </a:prstGeom>
          <a:ln w="28575"/>
        </p:spPr>
        <p:style>
          <a:lnRef idx="1">
            <a:schemeClr val="dk1"/>
          </a:lnRef>
          <a:fillRef idx="0">
            <a:schemeClr val="dk1"/>
          </a:fillRef>
          <a:effectRef idx="0">
            <a:schemeClr val="dk1"/>
          </a:effectRef>
          <a:fontRef idx="minor">
            <a:schemeClr val="tx1"/>
          </a:fontRef>
        </p:style>
      </p:cxnSp>
      <p:sp>
        <p:nvSpPr>
          <p:cNvPr id="84" name="TextBox 83"/>
          <p:cNvSpPr txBox="1"/>
          <p:nvPr/>
        </p:nvSpPr>
        <p:spPr>
          <a:xfrm rot="2826910">
            <a:off x="2087537" y="3600699"/>
            <a:ext cx="1683069" cy="400110"/>
          </a:xfrm>
          <a:prstGeom prst="rect">
            <a:avLst/>
          </a:prstGeom>
          <a:noFill/>
        </p:spPr>
        <p:txBody>
          <a:bodyPr wrap="square" rtlCol="0">
            <a:spAutoFit/>
          </a:bodyPr>
          <a:lstStyle/>
          <a:p>
            <a:r>
              <a:rPr lang="en-US" sz="2000" b="1" dirty="0" smtClean="0">
                <a:solidFill>
                  <a:schemeClr val="accent1"/>
                </a:solidFill>
              </a:rPr>
              <a:t>100 Mbps</a:t>
            </a:r>
            <a:endParaRPr lang="en-US" sz="2000" b="1" dirty="0">
              <a:solidFill>
                <a:schemeClr val="accent1"/>
              </a:solidFill>
            </a:endParaRPr>
          </a:p>
        </p:txBody>
      </p:sp>
      <p:cxnSp>
        <p:nvCxnSpPr>
          <p:cNvPr id="87" name="Straight Connector 86"/>
          <p:cNvCxnSpPr>
            <a:stCxn id="59" idx="7"/>
            <a:endCxn id="60" idx="3"/>
          </p:cNvCxnSpPr>
          <p:nvPr/>
        </p:nvCxnSpPr>
        <p:spPr>
          <a:xfrm rot="5400000" flipH="1" flipV="1">
            <a:off x="4276445" y="2523844"/>
            <a:ext cx="1886510" cy="1886510"/>
          </a:xfrm>
          <a:prstGeom prst="line">
            <a:avLst/>
          </a:prstGeom>
        </p:spPr>
        <p:style>
          <a:lnRef idx="3">
            <a:schemeClr val="dk1"/>
          </a:lnRef>
          <a:fillRef idx="0">
            <a:schemeClr val="dk1"/>
          </a:fillRef>
          <a:effectRef idx="2">
            <a:schemeClr val="dk1"/>
          </a:effectRef>
          <a:fontRef idx="minor">
            <a:schemeClr val="tx1"/>
          </a:fontRef>
        </p:style>
      </p:cxnSp>
      <p:pic>
        <p:nvPicPr>
          <p:cNvPr id="32" name="Picture 5"/>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7924800" y="2057399"/>
            <a:ext cx="490953" cy="609600"/>
          </a:xfrm>
          <a:prstGeom prst="rect">
            <a:avLst/>
          </a:prstGeom>
          <a:noFill/>
          <a:ln w="9525">
            <a:noFill/>
            <a:miter lim="800000"/>
            <a:headEnd/>
            <a:tailEnd/>
          </a:ln>
          <a:effectLst/>
        </p:spPr>
      </p:pic>
      <p:sp>
        <p:nvSpPr>
          <p:cNvPr id="33" name="TextBox 32"/>
          <p:cNvSpPr txBox="1"/>
          <p:nvPr/>
        </p:nvSpPr>
        <p:spPr>
          <a:xfrm rot="18876727">
            <a:off x="4749638" y="3511313"/>
            <a:ext cx="1683069" cy="400110"/>
          </a:xfrm>
          <a:prstGeom prst="rect">
            <a:avLst/>
          </a:prstGeom>
          <a:noFill/>
        </p:spPr>
        <p:txBody>
          <a:bodyPr wrap="square" rtlCol="0">
            <a:spAutoFit/>
          </a:bodyPr>
          <a:lstStyle/>
          <a:p>
            <a:r>
              <a:rPr lang="en-US" sz="2000" b="1" dirty="0" smtClean="0">
                <a:solidFill>
                  <a:schemeClr val="accent1"/>
                </a:solidFill>
              </a:rPr>
              <a:t>100 Mbps</a:t>
            </a:r>
            <a:endParaRPr lang="en-US" sz="2000" b="1" dirty="0">
              <a:solidFill>
                <a:schemeClr val="accent1"/>
              </a:solidFill>
            </a:endParaRPr>
          </a:p>
        </p:txBody>
      </p:sp>
      <p:cxnSp>
        <p:nvCxnSpPr>
          <p:cNvPr id="35" name="Straight Connector 34"/>
          <p:cNvCxnSpPr/>
          <p:nvPr/>
        </p:nvCxnSpPr>
        <p:spPr>
          <a:xfrm>
            <a:off x="5410200" y="5040867"/>
            <a:ext cx="2667000" cy="381000"/>
          </a:xfrm>
          <a:prstGeom prst="line">
            <a:avLst/>
          </a:prstGeom>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5105400" y="4571999"/>
            <a:ext cx="4038600" cy="369332"/>
          </a:xfrm>
          <a:prstGeom prst="rect">
            <a:avLst/>
          </a:prstGeom>
          <a:noFill/>
        </p:spPr>
        <p:txBody>
          <a:bodyPr wrap="square" rtlCol="0">
            <a:spAutoFit/>
          </a:bodyPr>
          <a:lstStyle/>
          <a:p>
            <a:r>
              <a:rPr lang="en-US" b="1" dirty="0" smtClean="0">
                <a:solidFill>
                  <a:schemeClr val="accent1"/>
                </a:solidFill>
              </a:rPr>
              <a:t>10 Mb x 20req/s =  200 Mbps</a:t>
            </a:r>
            <a:endParaRPr lang="en-US" b="1" dirty="0">
              <a:solidFill>
                <a:schemeClr val="accent1"/>
              </a:solidFill>
            </a:endParaRPr>
          </a:p>
        </p:txBody>
      </p:sp>
      <p:sp>
        <p:nvSpPr>
          <p:cNvPr id="41" name="TextBox 40"/>
          <p:cNvSpPr txBox="1"/>
          <p:nvPr/>
        </p:nvSpPr>
        <p:spPr>
          <a:xfrm>
            <a:off x="381000" y="3352799"/>
            <a:ext cx="81534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smtClean="0"/>
              <a:t>Increase in capacity = 200/ 100 = 2</a:t>
            </a:r>
            <a:endParaRPr lang="en-US" sz="2400" b="1" dirty="0"/>
          </a:p>
        </p:txBody>
      </p:sp>
    </p:spTree>
    <p:custDataLst>
      <p:tags r:id="rId1"/>
    </p:custDataLst>
    <p:extLst>
      <p:ext uri="{BB962C8B-B14F-4D97-AF65-F5344CB8AC3E}">
        <p14:creationId xmlns:p14="http://schemas.microsoft.com/office/powerpoint/2010/main" val="1181001448"/>
      </p:ext>
    </p:extLst>
  </p:cSld>
  <p:clrMapOvr>
    <a:masterClrMapping/>
  </p:clrMapOvr>
  <p:transition xmlns:p14="http://schemas.microsoft.com/office/powerpoint/2010/main" advTm="15"/>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84" grpId="0"/>
      <p:bldP spid="33" grpId="0"/>
      <p:bldP spid="39" grpId="0"/>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38528"/>
            <a:ext cx="4191000" cy="4538472"/>
          </a:xfrm>
        </p:spPr>
        <p:txBody>
          <a:bodyPr>
            <a:normAutofit/>
          </a:bodyPr>
          <a:lstStyle/>
          <a:p>
            <a:r>
              <a:rPr lang="en-US" sz="2400" dirty="0" smtClean="0"/>
              <a:t>Without location diversity</a:t>
            </a:r>
          </a:p>
          <a:p>
            <a:pPr lvl="1"/>
            <a:r>
              <a:rPr lang="en-US" sz="2400" dirty="0" smtClean="0"/>
              <a:t>Capacity = 1/MLU</a:t>
            </a:r>
          </a:p>
          <a:p>
            <a:pPr>
              <a:buNone/>
            </a:pPr>
            <a:endParaRPr lang="en-US" sz="2400" dirty="0"/>
          </a:p>
        </p:txBody>
      </p:sp>
      <p:sp>
        <p:nvSpPr>
          <p:cNvPr id="3" name="Slide Number Placeholder 2"/>
          <p:cNvSpPr>
            <a:spLocks noGrp="1"/>
          </p:cNvSpPr>
          <p:nvPr>
            <p:ph type="sldNum" sz="quarter" idx="12"/>
          </p:nvPr>
        </p:nvSpPr>
        <p:spPr>
          <a:xfrm>
            <a:off x="8778240" y="6407944"/>
            <a:ext cx="365760" cy="365125"/>
          </a:xfrm>
        </p:spPr>
        <p:txBody>
          <a:bodyPr/>
          <a:lstStyle/>
          <a:p>
            <a:fld id="{18E29D42-E056-4B8B-9A33-4B0CCB37A08A}" type="slidenum">
              <a:rPr lang="en-US" smtClean="0"/>
              <a:pPr/>
              <a:t>13</a:t>
            </a:fld>
            <a:endParaRPr lang="en-US"/>
          </a:p>
        </p:txBody>
      </p:sp>
      <p:sp>
        <p:nvSpPr>
          <p:cNvPr id="4" name="Title 3"/>
          <p:cNvSpPr>
            <a:spLocks noGrp="1"/>
          </p:cNvSpPr>
          <p:nvPr>
            <p:ph type="title"/>
          </p:nvPr>
        </p:nvSpPr>
        <p:spPr/>
        <p:txBody>
          <a:bodyPr/>
          <a:lstStyle/>
          <a:p>
            <a:r>
              <a:rPr lang="en-US" dirty="0" smtClean="0">
                <a:sym typeface="Wingdings" charset="2"/>
              </a:rPr>
              <a:t>MLU poor metric of capacity</a:t>
            </a:r>
            <a:endParaRPr lang="en-US" dirty="0"/>
          </a:p>
        </p:txBody>
      </p:sp>
      <p:sp>
        <p:nvSpPr>
          <p:cNvPr id="5" name="TextBox 4"/>
          <p:cNvSpPr txBox="1"/>
          <p:nvPr/>
        </p:nvSpPr>
        <p:spPr>
          <a:xfrm rot="17493905">
            <a:off x="6737833" y="3214870"/>
            <a:ext cx="1450308" cy="400110"/>
          </a:xfrm>
          <a:prstGeom prst="rect">
            <a:avLst/>
          </a:prstGeom>
          <a:noFill/>
        </p:spPr>
        <p:txBody>
          <a:bodyPr wrap="square" rtlCol="0">
            <a:spAutoFit/>
          </a:bodyPr>
          <a:lstStyle/>
          <a:p>
            <a:r>
              <a:rPr lang="en-US" sz="2000" b="1" dirty="0" smtClean="0"/>
              <a:t>100 Mbps</a:t>
            </a:r>
          </a:p>
        </p:txBody>
      </p:sp>
      <p:pic>
        <p:nvPicPr>
          <p:cNvPr id="7"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305800" y="1295400"/>
            <a:ext cx="490953" cy="609600"/>
          </a:xfrm>
          <a:prstGeom prst="rect">
            <a:avLst/>
          </a:prstGeom>
          <a:noFill/>
          <a:ln w="9525">
            <a:noFill/>
            <a:miter lim="800000"/>
            <a:headEnd/>
            <a:tailEnd/>
          </a:ln>
          <a:effectLst/>
        </p:spPr>
      </p:pic>
      <p:sp>
        <p:nvSpPr>
          <p:cNvPr id="8" name="Oval 7"/>
          <p:cNvSpPr/>
          <p:nvPr/>
        </p:nvSpPr>
        <p:spPr>
          <a:xfrm>
            <a:off x="6705600" y="4724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9" name="Oval 8"/>
          <p:cNvSpPr/>
          <p:nvPr/>
        </p:nvSpPr>
        <p:spPr>
          <a:xfrm>
            <a:off x="8001000" y="2057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10" name="Oval 9"/>
          <p:cNvSpPr/>
          <p:nvPr/>
        </p:nvSpPr>
        <p:spPr>
          <a:xfrm>
            <a:off x="5181600"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11" name="Straight Connector 10"/>
          <p:cNvCxnSpPr>
            <a:stCxn id="10" idx="5"/>
            <a:endCxn id="8" idx="1"/>
          </p:cNvCxnSpPr>
          <p:nvPr/>
        </p:nvCxnSpPr>
        <p:spPr>
          <a:xfrm rot="16200000" flipH="1">
            <a:off x="5038445" y="3057245"/>
            <a:ext cx="2267510" cy="1200710"/>
          </a:xfrm>
          <a:prstGeom prst="line">
            <a:avLst/>
          </a:prstGeom>
        </p:spPr>
        <p:style>
          <a:lnRef idx="3">
            <a:schemeClr val="dk1"/>
          </a:lnRef>
          <a:fillRef idx="0">
            <a:schemeClr val="dk1"/>
          </a:fillRef>
          <a:effectRef idx="2">
            <a:schemeClr val="dk1"/>
          </a:effectRef>
          <a:fontRef idx="minor">
            <a:schemeClr val="tx1"/>
          </a:fontRef>
        </p:style>
      </p:cxnSp>
      <p:sp>
        <p:nvSpPr>
          <p:cNvPr id="13" name="laptop"/>
          <p:cNvSpPr>
            <a:spLocks noEditPoints="1" noChangeArrowheads="1"/>
          </p:cNvSpPr>
          <p:nvPr/>
        </p:nvSpPr>
        <p:spPr bwMode="auto">
          <a:xfrm>
            <a:off x="60198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aptop"/>
          <p:cNvSpPr>
            <a:spLocks noEditPoints="1" noChangeArrowheads="1"/>
          </p:cNvSpPr>
          <p:nvPr/>
        </p:nvSpPr>
        <p:spPr bwMode="auto">
          <a:xfrm>
            <a:off x="64770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aptop"/>
          <p:cNvSpPr>
            <a:spLocks noEditPoints="1" noChangeArrowheads="1"/>
          </p:cNvSpPr>
          <p:nvPr/>
        </p:nvSpPr>
        <p:spPr bwMode="auto">
          <a:xfrm>
            <a:off x="70199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7620000" y="4953000"/>
            <a:ext cx="1600200" cy="369332"/>
          </a:xfrm>
          <a:prstGeom prst="rect">
            <a:avLst/>
          </a:prstGeom>
          <a:noFill/>
        </p:spPr>
        <p:txBody>
          <a:bodyPr wrap="square" rtlCol="0">
            <a:spAutoFit/>
          </a:bodyPr>
          <a:lstStyle/>
          <a:p>
            <a:r>
              <a:rPr lang="en-US" b="1" dirty="0" smtClean="0">
                <a:solidFill>
                  <a:schemeClr val="accent2"/>
                </a:solidFill>
              </a:rPr>
              <a:t>25 Mbps</a:t>
            </a:r>
            <a:endParaRPr lang="en-US" b="1" dirty="0">
              <a:solidFill>
                <a:schemeClr val="accent2"/>
              </a:solidFill>
            </a:endParaRPr>
          </a:p>
        </p:txBody>
      </p:sp>
      <p:sp>
        <p:nvSpPr>
          <p:cNvPr id="18" name="laptop"/>
          <p:cNvSpPr>
            <a:spLocks noEditPoints="1" noChangeArrowheads="1"/>
          </p:cNvSpPr>
          <p:nvPr/>
        </p:nvSpPr>
        <p:spPr bwMode="auto">
          <a:xfrm>
            <a:off x="75533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tower"/>
          <p:cNvSpPr>
            <a:spLocks noEditPoints="1" noChangeArrowheads="1"/>
          </p:cNvSpPr>
          <p:nvPr/>
        </p:nvSpPr>
        <p:spPr bwMode="auto">
          <a:xfrm>
            <a:off x="8686800" y="19050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tower"/>
          <p:cNvSpPr>
            <a:spLocks noEditPoints="1" noChangeArrowheads="1"/>
          </p:cNvSpPr>
          <p:nvPr/>
        </p:nvSpPr>
        <p:spPr bwMode="auto">
          <a:xfrm>
            <a:off x="4724400" y="1981200"/>
            <a:ext cx="228600" cy="6858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a:stCxn id="20" idx="4"/>
            <a:endCxn id="10" idx="2"/>
          </p:cNvCxnSpPr>
          <p:nvPr/>
        </p:nvCxnSpPr>
        <p:spPr>
          <a:xfrm>
            <a:off x="4953000" y="2351056"/>
            <a:ext cx="228600" cy="11144"/>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9" idx="6"/>
            <a:endCxn id="19" idx="9"/>
          </p:cNvCxnSpPr>
          <p:nvPr/>
        </p:nvCxnSpPr>
        <p:spPr>
          <a:xfrm flipV="1">
            <a:off x="8458200" y="2271013"/>
            <a:ext cx="228600" cy="14987"/>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a:stCxn id="8" idx="3"/>
            <a:endCxn id="13" idx="4"/>
          </p:cNvCxnSpPr>
          <p:nvPr/>
        </p:nvCxnSpPr>
        <p:spPr>
          <a:xfrm rot="5400000">
            <a:off x="6284119" y="4997965"/>
            <a:ext cx="371756" cy="605117"/>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8" idx="4"/>
            <a:endCxn id="14" idx="4"/>
          </p:cNvCxnSpPr>
          <p:nvPr/>
        </p:nvCxnSpPr>
        <p:spPr>
          <a:xfrm rot="5400000">
            <a:off x="6627019" y="5179219"/>
            <a:ext cx="304801" cy="309562"/>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8" idx="4"/>
            <a:endCxn id="15" idx="4"/>
          </p:cNvCxnSpPr>
          <p:nvPr/>
        </p:nvCxnSpPr>
        <p:spPr>
          <a:xfrm rot="16200000" flipH="1">
            <a:off x="6898481" y="5217318"/>
            <a:ext cx="304801" cy="233363"/>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a:stCxn id="8" idx="5"/>
            <a:endCxn id="18" idx="4"/>
          </p:cNvCxnSpPr>
          <p:nvPr/>
        </p:nvCxnSpPr>
        <p:spPr>
          <a:xfrm rot="16200000" flipH="1">
            <a:off x="7212526" y="4997964"/>
            <a:ext cx="371756" cy="605118"/>
          </a:xfrm>
          <a:prstGeom prst="line">
            <a:avLst/>
          </a:prstGeom>
          <a:ln w="28575"/>
        </p:spPr>
        <p:style>
          <a:lnRef idx="1">
            <a:schemeClr val="dk1"/>
          </a:lnRef>
          <a:fillRef idx="0">
            <a:schemeClr val="dk1"/>
          </a:fillRef>
          <a:effectRef idx="0">
            <a:schemeClr val="dk1"/>
          </a:effectRef>
          <a:fontRef idx="minor">
            <a:schemeClr val="tx1"/>
          </a:fontRef>
        </p:style>
      </p:cxnSp>
      <p:sp>
        <p:nvSpPr>
          <p:cNvPr id="27" name="TextBox 26"/>
          <p:cNvSpPr txBox="1"/>
          <p:nvPr/>
        </p:nvSpPr>
        <p:spPr>
          <a:xfrm rot="17610085">
            <a:off x="7072642" y="3577526"/>
            <a:ext cx="1417161" cy="400110"/>
          </a:xfrm>
          <a:prstGeom prst="rect">
            <a:avLst/>
          </a:prstGeom>
          <a:noFill/>
        </p:spPr>
        <p:txBody>
          <a:bodyPr wrap="square" rtlCol="0">
            <a:spAutoFit/>
          </a:bodyPr>
          <a:lstStyle/>
          <a:p>
            <a:r>
              <a:rPr lang="en-US" sz="2000" b="1" dirty="0" smtClean="0">
                <a:solidFill>
                  <a:schemeClr val="accent2"/>
                </a:solidFill>
              </a:rPr>
              <a:t>25 Mbps</a:t>
            </a:r>
            <a:endParaRPr lang="en-US" sz="2000" b="1" dirty="0">
              <a:solidFill>
                <a:schemeClr val="accent1"/>
              </a:solidFill>
            </a:endParaRPr>
          </a:p>
        </p:txBody>
      </p:sp>
      <p:cxnSp>
        <p:nvCxnSpPr>
          <p:cNvPr id="29" name="Straight Connector 28"/>
          <p:cNvCxnSpPr>
            <a:stCxn id="8" idx="7"/>
            <a:endCxn id="9" idx="3"/>
          </p:cNvCxnSpPr>
          <p:nvPr/>
        </p:nvCxnSpPr>
        <p:spPr>
          <a:xfrm rot="5400000" flipH="1" flipV="1">
            <a:off x="6410045" y="3133445"/>
            <a:ext cx="2343710" cy="972110"/>
          </a:xfrm>
          <a:prstGeom prst="line">
            <a:avLst/>
          </a:prstGeom>
        </p:spPr>
        <p:style>
          <a:lnRef idx="3">
            <a:schemeClr val="dk1"/>
          </a:lnRef>
          <a:fillRef idx="0">
            <a:schemeClr val="dk1"/>
          </a:fillRef>
          <a:effectRef idx="2">
            <a:schemeClr val="dk1"/>
          </a:effectRef>
          <a:fontRef idx="minor">
            <a:schemeClr val="tx1"/>
          </a:fontRef>
        </p:style>
      </p:cxnSp>
      <p:sp>
        <p:nvSpPr>
          <p:cNvPr id="73" name="TextBox 72"/>
          <p:cNvSpPr txBox="1"/>
          <p:nvPr/>
        </p:nvSpPr>
        <p:spPr>
          <a:xfrm rot="3760382">
            <a:off x="5500470" y="3178678"/>
            <a:ext cx="1450308" cy="400110"/>
          </a:xfrm>
          <a:prstGeom prst="rect">
            <a:avLst/>
          </a:prstGeom>
          <a:noFill/>
        </p:spPr>
        <p:txBody>
          <a:bodyPr wrap="square" rtlCol="0">
            <a:spAutoFit/>
          </a:bodyPr>
          <a:lstStyle/>
          <a:p>
            <a:r>
              <a:rPr lang="en-US" sz="2000" b="1" dirty="0" smtClean="0"/>
              <a:t>100 Mbps</a:t>
            </a:r>
          </a:p>
        </p:txBody>
      </p:sp>
      <p:sp>
        <p:nvSpPr>
          <p:cNvPr id="74" name="TextBox 73"/>
          <p:cNvSpPr txBox="1"/>
          <p:nvPr/>
        </p:nvSpPr>
        <p:spPr>
          <a:xfrm>
            <a:off x="1828800" y="4038600"/>
            <a:ext cx="19812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t>MLU = 0.25</a:t>
            </a:r>
            <a:endParaRPr lang="en-US" b="1" dirty="0"/>
          </a:p>
        </p:txBody>
      </p:sp>
      <p:cxnSp>
        <p:nvCxnSpPr>
          <p:cNvPr id="76" name="Straight Connector 75"/>
          <p:cNvCxnSpPr/>
          <p:nvPr/>
        </p:nvCxnSpPr>
        <p:spPr>
          <a:xfrm rot="10800000" flipV="1">
            <a:off x="7467600" y="3657600"/>
            <a:ext cx="533400" cy="457200"/>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rot="17764222">
            <a:off x="7533731" y="3789113"/>
            <a:ext cx="1371600" cy="369332"/>
          </a:xfrm>
          <a:prstGeom prst="rect">
            <a:avLst/>
          </a:prstGeom>
          <a:noFill/>
        </p:spPr>
        <p:txBody>
          <a:bodyPr wrap="square" rtlCol="0">
            <a:spAutoFit/>
          </a:bodyPr>
          <a:lstStyle/>
          <a:p>
            <a:r>
              <a:rPr lang="en-US" b="1" dirty="0" smtClean="0">
                <a:solidFill>
                  <a:schemeClr val="accent2"/>
                </a:solidFill>
              </a:rPr>
              <a:t>100 Mbps</a:t>
            </a:r>
            <a:endParaRPr lang="en-US" b="1" dirty="0">
              <a:solidFill>
                <a:schemeClr val="accent2"/>
              </a:solidFill>
            </a:endParaRPr>
          </a:p>
        </p:txBody>
      </p:sp>
      <p:sp>
        <p:nvSpPr>
          <p:cNvPr id="78" name="TextBox 77"/>
          <p:cNvSpPr txBox="1"/>
          <p:nvPr/>
        </p:nvSpPr>
        <p:spPr>
          <a:xfrm>
            <a:off x="762000" y="4724400"/>
            <a:ext cx="3962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t>Capacity = 100/25  = 4</a:t>
            </a:r>
            <a:endParaRPr lang="en-US" b="1" dirty="0"/>
          </a:p>
        </p:txBody>
      </p:sp>
      <p:cxnSp>
        <p:nvCxnSpPr>
          <p:cNvPr id="81" name="Straight Connector 80"/>
          <p:cNvCxnSpPr/>
          <p:nvPr/>
        </p:nvCxnSpPr>
        <p:spPr>
          <a:xfrm rot="10800000">
            <a:off x="7848600" y="5029200"/>
            <a:ext cx="609600" cy="152400"/>
          </a:xfrm>
          <a:prstGeom prst="line">
            <a:avLst/>
          </a:prstGeom>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7772400" y="5269468"/>
            <a:ext cx="1371600" cy="369332"/>
          </a:xfrm>
          <a:prstGeom prst="rect">
            <a:avLst/>
          </a:prstGeom>
          <a:noFill/>
        </p:spPr>
        <p:txBody>
          <a:bodyPr wrap="square" rtlCol="0">
            <a:spAutoFit/>
          </a:bodyPr>
          <a:lstStyle/>
          <a:p>
            <a:r>
              <a:rPr lang="en-US" b="1" dirty="0" smtClean="0">
                <a:solidFill>
                  <a:schemeClr val="accent2"/>
                </a:solidFill>
              </a:rPr>
              <a:t>100 Mbps</a:t>
            </a:r>
            <a:endParaRPr lang="en-US" b="1" dirty="0">
              <a:solidFill>
                <a:schemeClr val="accent2"/>
              </a:solidFill>
            </a:endParaRPr>
          </a:p>
        </p:txBody>
      </p:sp>
      <p:sp>
        <p:nvSpPr>
          <p:cNvPr id="89" name="TextBox 88"/>
          <p:cNvSpPr txBox="1"/>
          <p:nvPr/>
        </p:nvSpPr>
        <p:spPr>
          <a:xfrm>
            <a:off x="1410204" y="1190556"/>
            <a:ext cx="5105400" cy="738664"/>
          </a:xfrm>
          <a:prstGeom prst="rect">
            <a:avLst/>
          </a:prstGeom>
          <a:noFill/>
        </p:spPr>
        <p:txBody>
          <a:bodyPr wrap="square" rtlCol="0">
            <a:spAutoFit/>
          </a:bodyPr>
          <a:lstStyle/>
          <a:p>
            <a:r>
              <a:rPr lang="en-US" sz="2100" dirty="0" smtClean="0">
                <a:solidFill>
                  <a:schemeClr val="accent4"/>
                </a:solidFill>
              </a:rPr>
              <a:t>	   max supportable demand</a:t>
            </a:r>
          </a:p>
          <a:p>
            <a:r>
              <a:rPr lang="en-US" sz="2100" dirty="0" smtClean="0">
                <a:solidFill>
                  <a:schemeClr val="accent4"/>
                </a:solidFill>
              </a:rPr>
              <a:t>	         current demand</a:t>
            </a:r>
            <a:endParaRPr lang="en-US" sz="2100" dirty="0">
              <a:solidFill>
                <a:schemeClr val="accent4"/>
              </a:solidFill>
            </a:endParaRPr>
          </a:p>
        </p:txBody>
      </p:sp>
      <p:sp>
        <p:nvSpPr>
          <p:cNvPr id="34" name="Rectangle 33"/>
          <p:cNvSpPr/>
          <p:nvPr/>
        </p:nvSpPr>
        <p:spPr>
          <a:xfrm>
            <a:off x="533400" y="1371600"/>
            <a:ext cx="1681871" cy="415498"/>
          </a:xfrm>
          <a:prstGeom prst="rect">
            <a:avLst/>
          </a:prstGeom>
        </p:spPr>
        <p:txBody>
          <a:bodyPr wrap="none">
            <a:spAutoFit/>
          </a:bodyPr>
          <a:lstStyle/>
          <a:p>
            <a:r>
              <a:rPr lang="en-US" sz="2100" dirty="0" smtClean="0">
                <a:solidFill>
                  <a:schemeClr val="accent4"/>
                </a:solidFill>
              </a:rPr>
              <a:t>Capacity = </a:t>
            </a:r>
            <a:endParaRPr lang="en-US" sz="2100" dirty="0"/>
          </a:p>
        </p:txBody>
      </p:sp>
      <p:cxnSp>
        <p:nvCxnSpPr>
          <p:cNvPr id="36" name="Straight Connector 35"/>
          <p:cNvCxnSpPr/>
          <p:nvPr/>
        </p:nvCxnSpPr>
        <p:spPr>
          <a:xfrm>
            <a:off x="1971267" y="1587044"/>
            <a:ext cx="3429197" cy="13156"/>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35610569"/>
      </p:ext>
    </p:extLst>
  </p:cSld>
  <p:clrMapOvr>
    <a:masterClrMapping/>
  </p:clrMapOvr>
  <p:transition xmlns:p14="http://schemas.microsoft.com/office/powerpoint/2010/main"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8" grpId="0" animBg="1"/>
      <p:bldP spid="9" grpId="0" animBg="1"/>
      <p:bldP spid="10" grpId="0" animBg="1"/>
      <p:bldP spid="13" grpId="0" animBg="1"/>
      <p:bldP spid="14" grpId="0" animBg="1"/>
      <p:bldP spid="15" grpId="0" animBg="1"/>
      <p:bldP spid="17" grpId="0"/>
      <p:bldP spid="18" grpId="0" animBg="1"/>
      <p:bldP spid="19" grpId="0" animBg="1"/>
      <p:bldP spid="20" grpId="0" animBg="1"/>
      <p:bldP spid="27" grpId="0"/>
      <p:bldP spid="73" grpId="0"/>
      <p:bldP spid="74" grpId="0" animBg="1"/>
      <p:bldP spid="77" grpId="0"/>
      <p:bldP spid="78" grpId="0" animBg="1"/>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4191000" cy="4538472"/>
          </a:xfrm>
        </p:spPr>
        <p:txBody>
          <a:bodyPr/>
          <a:lstStyle/>
          <a:p>
            <a:r>
              <a:rPr lang="en-US" sz="2400" dirty="0" smtClean="0"/>
              <a:t>Without location diversity</a:t>
            </a:r>
          </a:p>
          <a:p>
            <a:pPr lvl="1"/>
            <a:r>
              <a:rPr lang="en-US" dirty="0" smtClean="0"/>
              <a:t>Capacity = 1/MLU</a:t>
            </a:r>
          </a:p>
          <a:p>
            <a:r>
              <a:rPr lang="en-US" sz="2400" dirty="0" smtClean="0"/>
              <a:t>With location diversity</a:t>
            </a:r>
          </a:p>
          <a:p>
            <a:pPr lvl="1"/>
            <a:r>
              <a:rPr lang="en-US" sz="2400" dirty="0" smtClean="0"/>
              <a:t>Ca</a:t>
            </a:r>
            <a:r>
              <a:rPr lang="en-US" dirty="0" smtClean="0"/>
              <a:t>pacity &gt;= 1/MLU</a:t>
            </a:r>
          </a:p>
          <a:p>
            <a:pPr>
              <a:buNone/>
            </a:pPr>
            <a:endParaRPr lang="en-US" dirty="0"/>
          </a:p>
        </p:txBody>
      </p:sp>
      <p:sp>
        <p:nvSpPr>
          <p:cNvPr id="3" name="Slide Number Placeholder 2"/>
          <p:cNvSpPr>
            <a:spLocks noGrp="1"/>
          </p:cNvSpPr>
          <p:nvPr>
            <p:ph type="sldNum" sz="quarter" idx="12"/>
          </p:nvPr>
        </p:nvSpPr>
        <p:spPr>
          <a:xfrm>
            <a:off x="8778240" y="6407944"/>
            <a:ext cx="365760" cy="365125"/>
          </a:xfrm>
        </p:spPr>
        <p:txBody>
          <a:bodyPr/>
          <a:lstStyle/>
          <a:p>
            <a:fld id="{18E29D42-E056-4B8B-9A33-4B0CCB37A08A}" type="slidenum">
              <a:rPr lang="en-US" smtClean="0"/>
              <a:pPr/>
              <a:t>14</a:t>
            </a:fld>
            <a:endParaRPr lang="en-US"/>
          </a:p>
        </p:txBody>
      </p:sp>
      <p:sp>
        <p:nvSpPr>
          <p:cNvPr id="4" name="Title 3"/>
          <p:cNvSpPr>
            <a:spLocks noGrp="1"/>
          </p:cNvSpPr>
          <p:nvPr>
            <p:ph type="title"/>
          </p:nvPr>
        </p:nvSpPr>
        <p:spPr/>
        <p:txBody>
          <a:bodyPr/>
          <a:lstStyle/>
          <a:p>
            <a:r>
              <a:rPr lang="en-US" dirty="0" smtClean="0">
                <a:sym typeface="Wingdings" charset="2"/>
              </a:rPr>
              <a:t>MLU poor metric of capacity</a:t>
            </a:r>
            <a:endParaRPr lang="en-US" dirty="0"/>
          </a:p>
        </p:txBody>
      </p:sp>
      <p:sp>
        <p:nvSpPr>
          <p:cNvPr id="5" name="TextBox 4"/>
          <p:cNvSpPr txBox="1"/>
          <p:nvPr/>
        </p:nvSpPr>
        <p:spPr>
          <a:xfrm rot="17493905">
            <a:off x="6737833" y="3214870"/>
            <a:ext cx="1450308" cy="400110"/>
          </a:xfrm>
          <a:prstGeom prst="rect">
            <a:avLst/>
          </a:prstGeom>
          <a:noFill/>
        </p:spPr>
        <p:txBody>
          <a:bodyPr wrap="square" rtlCol="0">
            <a:spAutoFit/>
          </a:bodyPr>
          <a:lstStyle/>
          <a:p>
            <a:r>
              <a:rPr lang="en-US" sz="2000" b="1" dirty="0" smtClean="0"/>
              <a:t>100 Mbps</a:t>
            </a:r>
          </a:p>
        </p:txBody>
      </p:sp>
      <p:pic>
        <p:nvPicPr>
          <p:cNvPr id="7"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305800" y="1295400"/>
            <a:ext cx="490953" cy="609600"/>
          </a:xfrm>
          <a:prstGeom prst="rect">
            <a:avLst/>
          </a:prstGeom>
          <a:noFill/>
          <a:ln w="9525">
            <a:noFill/>
            <a:miter lim="800000"/>
            <a:headEnd/>
            <a:tailEnd/>
          </a:ln>
          <a:effectLst/>
        </p:spPr>
      </p:pic>
      <p:sp>
        <p:nvSpPr>
          <p:cNvPr id="8" name="Oval 7"/>
          <p:cNvSpPr/>
          <p:nvPr/>
        </p:nvSpPr>
        <p:spPr>
          <a:xfrm>
            <a:off x="6705600" y="4724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9" name="Oval 8"/>
          <p:cNvSpPr/>
          <p:nvPr/>
        </p:nvSpPr>
        <p:spPr>
          <a:xfrm>
            <a:off x="8001000" y="2057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10" name="Oval 9"/>
          <p:cNvSpPr/>
          <p:nvPr/>
        </p:nvSpPr>
        <p:spPr>
          <a:xfrm>
            <a:off x="5181600"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11" name="Straight Connector 10"/>
          <p:cNvCxnSpPr>
            <a:stCxn id="10" idx="5"/>
            <a:endCxn id="8" idx="1"/>
          </p:cNvCxnSpPr>
          <p:nvPr/>
        </p:nvCxnSpPr>
        <p:spPr>
          <a:xfrm rot="16200000" flipH="1">
            <a:off x="5038445" y="3057245"/>
            <a:ext cx="2267510" cy="1200710"/>
          </a:xfrm>
          <a:prstGeom prst="line">
            <a:avLst/>
          </a:prstGeom>
        </p:spPr>
        <p:style>
          <a:lnRef idx="3">
            <a:schemeClr val="dk1"/>
          </a:lnRef>
          <a:fillRef idx="0">
            <a:schemeClr val="dk1"/>
          </a:fillRef>
          <a:effectRef idx="2">
            <a:schemeClr val="dk1"/>
          </a:effectRef>
          <a:fontRef idx="minor">
            <a:schemeClr val="tx1"/>
          </a:fontRef>
        </p:style>
      </p:cxnSp>
      <p:sp>
        <p:nvSpPr>
          <p:cNvPr id="13" name="laptop"/>
          <p:cNvSpPr>
            <a:spLocks noEditPoints="1" noChangeArrowheads="1"/>
          </p:cNvSpPr>
          <p:nvPr/>
        </p:nvSpPr>
        <p:spPr bwMode="auto">
          <a:xfrm>
            <a:off x="60198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aptop"/>
          <p:cNvSpPr>
            <a:spLocks noEditPoints="1" noChangeArrowheads="1"/>
          </p:cNvSpPr>
          <p:nvPr/>
        </p:nvSpPr>
        <p:spPr bwMode="auto">
          <a:xfrm>
            <a:off x="65532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aptop"/>
          <p:cNvSpPr>
            <a:spLocks noEditPoints="1" noChangeArrowheads="1"/>
          </p:cNvSpPr>
          <p:nvPr/>
        </p:nvSpPr>
        <p:spPr bwMode="auto">
          <a:xfrm>
            <a:off x="70961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7396162" y="4876800"/>
            <a:ext cx="1600200" cy="369332"/>
          </a:xfrm>
          <a:prstGeom prst="rect">
            <a:avLst/>
          </a:prstGeom>
          <a:noFill/>
        </p:spPr>
        <p:txBody>
          <a:bodyPr wrap="square" rtlCol="0">
            <a:spAutoFit/>
          </a:bodyPr>
          <a:lstStyle/>
          <a:p>
            <a:r>
              <a:rPr lang="en-US" b="1" dirty="0" smtClean="0">
                <a:solidFill>
                  <a:schemeClr val="accent2"/>
                </a:solidFill>
              </a:rPr>
              <a:t>30 Mbps</a:t>
            </a:r>
            <a:endParaRPr lang="en-US" b="1" dirty="0">
              <a:solidFill>
                <a:schemeClr val="accent2"/>
              </a:solidFill>
            </a:endParaRPr>
          </a:p>
        </p:txBody>
      </p:sp>
      <p:sp>
        <p:nvSpPr>
          <p:cNvPr id="18" name="laptop"/>
          <p:cNvSpPr>
            <a:spLocks noEditPoints="1" noChangeArrowheads="1"/>
          </p:cNvSpPr>
          <p:nvPr/>
        </p:nvSpPr>
        <p:spPr bwMode="auto">
          <a:xfrm>
            <a:off x="76295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tower"/>
          <p:cNvSpPr>
            <a:spLocks noEditPoints="1" noChangeArrowheads="1"/>
          </p:cNvSpPr>
          <p:nvPr/>
        </p:nvSpPr>
        <p:spPr bwMode="auto">
          <a:xfrm>
            <a:off x="8686800" y="19050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tower"/>
          <p:cNvSpPr>
            <a:spLocks noEditPoints="1" noChangeArrowheads="1"/>
          </p:cNvSpPr>
          <p:nvPr/>
        </p:nvSpPr>
        <p:spPr bwMode="auto">
          <a:xfrm>
            <a:off x="4724400" y="1981200"/>
            <a:ext cx="152400" cy="7620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a:stCxn id="20" idx="4"/>
            <a:endCxn id="10" idx="2"/>
          </p:cNvCxnSpPr>
          <p:nvPr/>
        </p:nvCxnSpPr>
        <p:spPr>
          <a:xfrm flipV="1">
            <a:off x="4876800" y="2362200"/>
            <a:ext cx="304800" cy="29951"/>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9" idx="6"/>
            <a:endCxn id="19" idx="9"/>
          </p:cNvCxnSpPr>
          <p:nvPr/>
        </p:nvCxnSpPr>
        <p:spPr>
          <a:xfrm flipV="1">
            <a:off x="8458200" y="2271013"/>
            <a:ext cx="228600" cy="14987"/>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5400000">
            <a:off x="6293363" y="5064920"/>
            <a:ext cx="371756" cy="605117"/>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6665118" y="5217318"/>
            <a:ext cx="304801" cy="233362"/>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16200000" flipH="1">
            <a:off x="7008018" y="5255420"/>
            <a:ext cx="304801" cy="309563"/>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6200000" flipH="1">
            <a:off x="7169663" y="4959863"/>
            <a:ext cx="371756" cy="681318"/>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p:cNvCxnSpPr>
            <a:stCxn id="8" idx="7"/>
            <a:endCxn id="9" idx="3"/>
          </p:cNvCxnSpPr>
          <p:nvPr/>
        </p:nvCxnSpPr>
        <p:spPr>
          <a:xfrm rot="5400000" flipH="1" flipV="1">
            <a:off x="6410045" y="3133445"/>
            <a:ext cx="2343710" cy="972110"/>
          </a:xfrm>
          <a:prstGeom prst="line">
            <a:avLst/>
          </a:prstGeom>
        </p:spPr>
        <p:style>
          <a:lnRef idx="3">
            <a:schemeClr val="dk1"/>
          </a:lnRef>
          <a:fillRef idx="0">
            <a:schemeClr val="dk1"/>
          </a:fillRef>
          <a:effectRef idx="2">
            <a:schemeClr val="dk1"/>
          </a:effectRef>
          <a:fontRef idx="minor">
            <a:schemeClr val="tx1"/>
          </a:fontRef>
        </p:style>
      </p:cxnSp>
      <p:sp>
        <p:nvSpPr>
          <p:cNvPr id="73" name="TextBox 72"/>
          <p:cNvSpPr txBox="1"/>
          <p:nvPr/>
        </p:nvSpPr>
        <p:spPr>
          <a:xfrm rot="3760382">
            <a:off x="5500470" y="3178678"/>
            <a:ext cx="1450308" cy="400110"/>
          </a:xfrm>
          <a:prstGeom prst="rect">
            <a:avLst/>
          </a:prstGeom>
          <a:noFill/>
        </p:spPr>
        <p:txBody>
          <a:bodyPr wrap="square" rtlCol="0">
            <a:spAutoFit/>
          </a:bodyPr>
          <a:lstStyle/>
          <a:p>
            <a:r>
              <a:rPr lang="en-US" sz="2000" b="1" dirty="0" smtClean="0"/>
              <a:t>100 Mbps</a:t>
            </a:r>
          </a:p>
        </p:txBody>
      </p:sp>
      <p:sp>
        <p:nvSpPr>
          <p:cNvPr id="77" name="TextBox 76"/>
          <p:cNvSpPr txBox="1"/>
          <p:nvPr/>
        </p:nvSpPr>
        <p:spPr>
          <a:xfrm rot="17764222">
            <a:off x="7105506" y="3589575"/>
            <a:ext cx="1611953" cy="400110"/>
          </a:xfrm>
          <a:prstGeom prst="rect">
            <a:avLst/>
          </a:prstGeom>
          <a:noFill/>
        </p:spPr>
        <p:txBody>
          <a:bodyPr wrap="square" rtlCol="0">
            <a:spAutoFit/>
          </a:bodyPr>
          <a:lstStyle/>
          <a:p>
            <a:r>
              <a:rPr lang="en-US" sz="2000" b="1" dirty="0" smtClean="0">
                <a:solidFill>
                  <a:schemeClr val="accent2"/>
                </a:solidFill>
              </a:rPr>
              <a:t>25 Mbps</a:t>
            </a:r>
            <a:endParaRPr lang="en-US" sz="2000" b="1" dirty="0">
              <a:solidFill>
                <a:schemeClr val="accent2"/>
              </a:solidFill>
            </a:endParaRPr>
          </a:p>
        </p:txBody>
      </p:sp>
      <p:pic>
        <p:nvPicPr>
          <p:cNvPr id="32"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4004847" y="2057400"/>
            <a:ext cx="490953" cy="609600"/>
          </a:xfrm>
          <a:prstGeom prst="rect">
            <a:avLst/>
          </a:prstGeom>
          <a:noFill/>
          <a:ln w="9525">
            <a:noFill/>
            <a:miter lim="800000"/>
            <a:headEnd/>
            <a:tailEnd/>
          </a:ln>
          <a:effectLst/>
        </p:spPr>
      </p:pic>
      <p:sp>
        <p:nvSpPr>
          <p:cNvPr id="33" name="TextBox 32"/>
          <p:cNvSpPr txBox="1"/>
          <p:nvPr/>
        </p:nvSpPr>
        <p:spPr>
          <a:xfrm rot="3436046">
            <a:off x="5132117" y="3786509"/>
            <a:ext cx="1611953" cy="400110"/>
          </a:xfrm>
          <a:prstGeom prst="rect">
            <a:avLst/>
          </a:prstGeom>
          <a:noFill/>
        </p:spPr>
        <p:txBody>
          <a:bodyPr wrap="square" rtlCol="0">
            <a:spAutoFit/>
          </a:bodyPr>
          <a:lstStyle/>
          <a:p>
            <a:r>
              <a:rPr lang="en-US" sz="2000" b="1" dirty="0" smtClean="0">
                <a:solidFill>
                  <a:schemeClr val="accent2"/>
                </a:solidFill>
              </a:rPr>
              <a:t>5 Mbps</a:t>
            </a:r>
            <a:endParaRPr lang="en-US" sz="2000" b="1" dirty="0">
              <a:solidFill>
                <a:schemeClr val="accent2"/>
              </a:solidFill>
            </a:endParaRPr>
          </a:p>
        </p:txBody>
      </p:sp>
      <p:sp>
        <p:nvSpPr>
          <p:cNvPr id="34" name="TextBox 33"/>
          <p:cNvSpPr txBox="1"/>
          <p:nvPr/>
        </p:nvSpPr>
        <p:spPr>
          <a:xfrm>
            <a:off x="1828800" y="4572000"/>
            <a:ext cx="16764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dirty="0" smtClean="0"/>
              <a:t>MLU = 0.25</a:t>
            </a:r>
            <a:endParaRPr lang="en-US" b="1" dirty="0"/>
          </a:p>
        </p:txBody>
      </p:sp>
      <p:cxnSp>
        <p:nvCxnSpPr>
          <p:cNvPr id="39" name="Straight Connector 38"/>
          <p:cNvCxnSpPr/>
          <p:nvPr/>
        </p:nvCxnSpPr>
        <p:spPr>
          <a:xfrm>
            <a:off x="7777162" y="4800600"/>
            <a:ext cx="609600" cy="45720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7848600" y="5257800"/>
            <a:ext cx="1371600" cy="369332"/>
          </a:xfrm>
          <a:prstGeom prst="rect">
            <a:avLst/>
          </a:prstGeom>
          <a:noFill/>
        </p:spPr>
        <p:txBody>
          <a:bodyPr wrap="square" rtlCol="0">
            <a:spAutoFit/>
          </a:bodyPr>
          <a:lstStyle/>
          <a:p>
            <a:r>
              <a:rPr lang="en-US" b="1" dirty="0" smtClean="0">
                <a:solidFill>
                  <a:schemeClr val="accent2"/>
                </a:solidFill>
              </a:rPr>
              <a:t>180 Mbps</a:t>
            </a:r>
            <a:endParaRPr lang="en-US" b="1" dirty="0">
              <a:solidFill>
                <a:schemeClr val="accent2"/>
              </a:solidFill>
            </a:endParaRPr>
          </a:p>
        </p:txBody>
      </p:sp>
      <p:cxnSp>
        <p:nvCxnSpPr>
          <p:cNvPr id="41" name="Straight Connector 40"/>
          <p:cNvCxnSpPr>
            <a:endCxn id="77" idx="2"/>
          </p:cNvCxnSpPr>
          <p:nvPr/>
        </p:nvCxnSpPr>
        <p:spPr>
          <a:xfrm flipV="1">
            <a:off x="7543800" y="3877549"/>
            <a:ext cx="547383" cy="161051"/>
          </a:xfrm>
          <a:prstGeom prst="line">
            <a:avLst/>
          </a:prstGeom>
        </p:spPr>
        <p:style>
          <a:lnRef idx="2">
            <a:schemeClr val="dk1"/>
          </a:lnRef>
          <a:fillRef idx="0">
            <a:schemeClr val="dk1"/>
          </a:fillRef>
          <a:effectRef idx="1">
            <a:schemeClr val="dk1"/>
          </a:effectRef>
          <a:fontRef idx="minor">
            <a:schemeClr val="tx1"/>
          </a:fontRef>
        </p:style>
      </p:cxnSp>
      <p:sp>
        <p:nvSpPr>
          <p:cNvPr id="44" name="TextBox 43"/>
          <p:cNvSpPr txBox="1"/>
          <p:nvPr/>
        </p:nvSpPr>
        <p:spPr>
          <a:xfrm rot="17762147">
            <a:off x="7686454" y="3789195"/>
            <a:ext cx="1371600" cy="369332"/>
          </a:xfrm>
          <a:prstGeom prst="rect">
            <a:avLst/>
          </a:prstGeom>
          <a:noFill/>
        </p:spPr>
        <p:txBody>
          <a:bodyPr wrap="square" rtlCol="0">
            <a:spAutoFit/>
          </a:bodyPr>
          <a:lstStyle/>
          <a:p>
            <a:r>
              <a:rPr lang="en-US" b="1" dirty="0" smtClean="0">
                <a:solidFill>
                  <a:schemeClr val="accent2"/>
                </a:solidFill>
              </a:rPr>
              <a:t>90 Mbps</a:t>
            </a:r>
            <a:endParaRPr lang="en-US" b="1" dirty="0">
              <a:solidFill>
                <a:schemeClr val="accent2"/>
              </a:solidFill>
            </a:endParaRPr>
          </a:p>
        </p:txBody>
      </p:sp>
      <p:cxnSp>
        <p:nvCxnSpPr>
          <p:cNvPr id="45" name="Straight Connector 44"/>
          <p:cNvCxnSpPr/>
          <p:nvPr/>
        </p:nvCxnSpPr>
        <p:spPr>
          <a:xfrm rot="5400000" flipH="1" flipV="1">
            <a:off x="5524500" y="3543300"/>
            <a:ext cx="609600" cy="228599"/>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rot="3842530">
            <a:off x="4809618" y="3994689"/>
            <a:ext cx="1371600" cy="369332"/>
          </a:xfrm>
          <a:prstGeom prst="rect">
            <a:avLst/>
          </a:prstGeom>
          <a:noFill/>
        </p:spPr>
        <p:txBody>
          <a:bodyPr wrap="square" rtlCol="0">
            <a:spAutoFit/>
          </a:bodyPr>
          <a:lstStyle/>
          <a:p>
            <a:r>
              <a:rPr lang="en-US" b="1" dirty="0" smtClean="0">
                <a:solidFill>
                  <a:schemeClr val="accent2"/>
                </a:solidFill>
              </a:rPr>
              <a:t>90 Mbps</a:t>
            </a:r>
            <a:endParaRPr lang="en-US" b="1" dirty="0">
              <a:solidFill>
                <a:schemeClr val="accent2"/>
              </a:solidFill>
            </a:endParaRPr>
          </a:p>
        </p:txBody>
      </p:sp>
      <p:sp>
        <p:nvSpPr>
          <p:cNvPr id="54" name="TextBox 53"/>
          <p:cNvSpPr txBox="1"/>
          <p:nvPr/>
        </p:nvSpPr>
        <p:spPr>
          <a:xfrm>
            <a:off x="762000" y="5257800"/>
            <a:ext cx="3962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t>Capacity &gt; 180/30 = 6</a:t>
            </a:r>
            <a:endParaRPr lang="en-US" b="1" dirty="0"/>
          </a:p>
        </p:txBody>
      </p:sp>
      <p:sp>
        <p:nvSpPr>
          <p:cNvPr id="56" name="TextBox 55"/>
          <p:cNvSpPr txBox="1">
            <a:spLocks noChangeArrowheads="1"/>
          </p:cNvSpPr>
          <p:nvPr/>
        </p:nvSpPr>
        <p:spPr bwMode="auto">
          <a:xfrm>
            <a:off x="1219200" y="3581400"/>
            <a:ext cx="6800850" cy="954107"/>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algn="ctr">
              <a:defRPr sz="2800">
                <a:solidFill>
                  <a:srgbClr val="000000"/>
                </a:solidFill>
              </a:defRPr>
            </a:lvl1pPr>
          </a:lstStyle>
          <a:p>
            <a:r>
              <a:rPr lang="en-US" dirty="0" smtClean="0"/>
              <a:t>Need </a:t>
            </a:r>
            <a:r>
              <a:rPr lang="en-US" dirty="0"/>
              <a:t>a new metric to quantify capacity under location diversity</a:t>
            </a:r>
          </a:p>
        </p:txBody>
      </p:sp>
      <p:sp>
        <p:nvSpPr>
          <p:cNvPr id="43" name="TextBox 42"/>
          <p:cNvSpPr txBox="1"/>
          <p:nvPr/>
        </p:nvSpPr>
        <p:spPr>
          <a:xfrm>
            <a:off x="1595437" y="1126656"/>
            <a:ext cx="5105400" cy="738664"/>
          </a:xfrm>
          <a:prstGeom prst="rect">
            <a:avLst/>
          </a:prstGeom>
          <a:noFill/>
        </p:spPr>
        <p:txBody>
          <a:bodyPr wrap="square" rtlCol="0">
            <a:spAutoFit/>
          </a:bodyPr>
          <a:lstStyle/>
          <a:p>
            <a:r>
              <a:rPr lang="en-US" sz="2100" dirty="0" smtClean="0">
                <a:solidFill>
                  <a:schemeClr val="accent4"/>
                </a:solidFill>
              </a:rPr>
              <a:t>	   max supportable demand</a:t>
            </a:r>
          </a:p>
          <a:p>
            <a:r>
              <a:rPr lang="en-US" sz="2100" dirty="0" smtClean="0">
                <a:solidFill>
                  <a:schemeClr val="accent4"/>
                </a:solidFill>
              </a:rPr>
              <a:t>	         current demand</a:t>
            </a:r>
            <a:endParaRPr lang="en-US" sz="2100" dirty="0">
              <a:solidFill>
                <a:schemeClr val="accent4"/>
              </a:solidFill>
            </a:endParaRPr>
          </a:p>
        </p:txBody>
      </p:sp>
      <p:sp>
        <p:nvSpPr>
          <p:cNvPr id="46" name="Rectangle 45"/>
          <p:cNvSpPr/>
          <p:nvPr/>
        </p:nvSpPr>
        <p:spPr>
          <a:xfrm>
            <a:off x="533400" y="1318736"/>
            <a:ext cx="1681871" cy="415498"/>
          </a:xfrm>
          <a:prstGeom prst="rect">
            <a:avLst/>
          </a:prstGeom>
        </p:spPr>
        <p:txBody>
          <a:bodyPr wrap="none">
            <a:spAutoFit/>
          </a:bodyPr>
          <a:lstStyle/>
          <a:p>
            <a:r>
              <a:rPr lang="en-US" sz="2100" dirty="0" smtClean="0">
                <a:solidFill>
                  <a:schemeClr val="accent4"/>
                </a:solidFill>
              </a:rPr>
              <a:t>Capacity = </a:t>
            </a:r>
            <a:endParaRPr lang="en-US" sz="2100" dirty="0"/>
          </a:p>
        </p:txBody>
      </p:sp>
      <p:cxnSp>
        <p:nvCxnSpPr>
          <p:cNvPr id="47" name="Straight Connector 46"/>
          <p:cNvCxnSpPr/>
          <p:nvPr/>
        </p:nvCxnSpPr>
        <p:spPr>
          <a:xfrm>
            <a:off x="2133600" y="1534180"/>
            <a:ext cx="3429197" cy="13156"/>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8947256"/>
      </p:ext>
    </p:extLst>
  </p:cSld>
  <p:clrMapOvr>
    <a:masterClrMapping/>
  </p:clrMapOvr>
  <p:transition xmlns:p14="http://schemas.microsoft.com/office/powerpoint/2010/main" advTm="96253"/>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3" grpId="0" animBg="1"/>
      <p:bldP spid="14" grpId="0" animBg="1"/>
      <p:bldP spid="15" grpId="0" animBg="1"/>
      <p:bldP spid="17" grpId="0"/>
      <p:bldP spid="18" grpId="0" animBg="1"/>
      <p:bldP spid="19" grpId="0" animBg="1"/>
      <p:bldP spid="20" grpId="0" animBg="1"/>
      <p:bldP spid="73" grpId="0"/>
      <p:bldP spid="77" grpId="0"/>
      <p:bldP spid="33" grpId="0"/>
      <p:bldP spid="34" grpId="0" animBg="1"/>
      <p:bldP spid="40" grpId="0"/>
      <p:bldP spid="44" grpId="0"/>
      <p:bldP spid="52" grpId="0"/>
      <p:bldP spid="54"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2588" y="457200"/>
            <a:ext cx="8304212" cy="990600"/>
          </a:xfrm>
        </p:spPr>
        <p:txBody>
          <a:bodyPr/>
          <a:lstStyle/>
          <a:p>
            <a:r>
              <a:rPr lang="en-US" dirty="0" smtClean="0"/>
              <a:t>Surge protection factor (SPF)</a:t>
            </a:r>
          </a:p>
        </p:txBody>
      </p:sp>
      <p:sp>
        <p:nvSpPr>
          <p:cNvPr id="20483" name="Text Placeholder 2"/>
          <p:cNvSpPr>
            <a:spLocks noGrp="1"/>
          </p:cNvSpPr>
          <p:nvPr>
            <p:ph type="body" sz="half" idx="1"/>
          </p:nvPr>
        </p:nvSpPr>
        <p:spPr>
          <a:xfrm>
            <a:off x="381000" y="1493837"/>
            <a:ext cx="4076700" cy="4983163"/>
          </a:xfrm>
        </p:spPr>
        <p:txBody>
          <a:bodyPr/>
          <a:lstStyle/>
          <a:p>
            <a:r>
              <a:rPr lang="en-US" dirty="0" smtClean="0"/>
              <a:t>SPF = Maximum supportable surge (linearly scaled) in traffic demand</a:t>
            </a:r>
          </a:p>
        </p:txBody>
      </p:sp>
      <p:sp>
        <p:nvSpPr>
          <p:cNvPr id="20485" name="Slide Number Placeholder 4"/>
          <p:cNvSpPr>
            <a:spLocks noGrp="1"/>
          </p:cNvSpPr>
          <p:nvPr>
            <p:ph type="sldNum" sz="quarter" idx="10"/>
          </p:nvPr>
        </p:nvSpPr>
        <p:spPr>
          <a:noFill/>
        </p:spPr>
        <p:txBody>
          <a:bodyPr/>
          <a:lstStyle/>
          <a:p>
            <a:fld id="{11939578-0BF3-41C7-8CD0-8FDC3D690E0B}" type="slidenum">
              <a:rPr lang="en-US"/>
              <a:pPr/>
              <a:t>15</a:t>
            </a:fld>
            <a:endParaRPr lang="en-US"/>
          </a:p>
        </p:txBody>
      </p:sp>
      <p:sp>
        <p:nvSpPr>
          <p:cNvPr id="27" name="TextBox 26"/>
          <p:cNvSpPr txBox="1"/>
          <p:nvPr/>
        </p:nvSpPr>
        <p:spPr>
          <a:xfrm>
            <a:off x="609600" y="4572000"/>
            <a:ext cx="4114800" cy="53340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b="1" dirty="0" smtClean="0"/>
              <a:t>SPF = 200/30 = 6.66 </a:t>
            </a:r>
            <a:endParaRPr lang="en-US" sz="2800" b="1" dirty="0"/>
          </a:p>
        </p:txBody>
      </p:sp>
      <p:sp>
        <p:nvSpPr>
          <p:cNvPr id="28" name="TextBox 27"/>
          <p:cNvSpPr txBox="1"/>
          <p:nvPr/>
        </p:nvSpPr>
        <p:spPr>
          <a:xfrm rot="17493905">
            <a:off x="6737833" y="3214870"/>
            <a:ext cx="1450308" cy="400110"/>
          </a:xfrm>
          <a:prstGeom prst="rect">
            <a:avLst/>
          </a:prstGeom>
          <a:noFill/>
        </p:spPr>
        <p:txBody>
          <a:bodyPr wrap="square" rtlCol="0">
            <a:spAutoFit/>
          </a:bodyPr>
          <a:lstStyle/>
          <a:p>
            <a:r>
              <a:rPr lang="en-US" sz="2000" b="1" dirty="0" smtClean="0"/>
              <a:t>100 Mbps</a:t>
            </a:r>
          </a:p>
        </p:txBody>
      </p:sp>
      <p:pic>
        <p:nvPicPr>
          <p:cNvPr id="29"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8305800" y="1295400"/>
            <a:ext cx="490953" cy="609600"/>
          </a:xfrm>
          <a:prstGeom prst="rect">
            <a:avLst/>
          </a:prstGeom>
          <a:noFill/>
          <a:ln w="9525">
            <a:noFill/>
            <a:miter lim="800000"/>
            <a:headEnd/>
            <a:tailEnd/>
          </a:ln>
          <a:effectLst/>
        </p:spPr>
      </p:pic>
      <p:sp>
        <p:nvSpPr>
          <p:cNvPr id="30" name="Oval 29"/>
          <p:cNvSpPr/>
          <p:nvPr/>
        </p:nvSpPr>
        <p:spPr>
          <a:xfrm>
            <a:off x="6705600" y="4724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sp>
        <p:nvSpPr>
          <p:cNvPr id="31" name="Oval 30"/>
          <p:cNvSpPr/>
          <p:nvPr/>
        </p:nvSpPr>
        <p:spPr>
          <a:xfrm>
            <a:off x="8001000" y="2057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2</a:t>
            </a:r>
            <a:endParaRPr lang="en-US" b="1" dirty="0"/>
          </a:p>
        </p:txBody>
      </p:sp>
      <p:sp>
        <p:nvSpPr>
          <p:cNvPr id="32" name="Oval 31"/>
          <p:cNvSpPr/>
          <p:nvPr/>
        </p:nvSpPr>
        <p:spPr>
          <a:xfrm>
            <a:off x="5181600"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a:t>
            </a:r>
            <a:endParaRPr lang="en-US" b="1" dirty="0"/>
          </a:p>
        </p:txBody>
      </p:sp>
      <p:cxnSp>
        <p:nvCxnSpPr>
          <p:cNvPr id="33" name="Straight Connector 32"/>
          <p:cNvCxnSpPr>
            <a:stCxn id="32" idx="5"/>
            <a:endCxn id="30" idx="1"/>
          </p:cNvCxnSpPr>
          <p:nvPr/>
        </p:nvCxnSpPr>
        <p:spPr>
          <a:xfrm rot="16200000" flipH="1">
            <a:off x="5038445" y="3057245"/>
            <a:ext cx="2267510" cy="1200710"/>
          </a:xfrm>
          <a:prstGeom prst="line">
            <a:avLst/>
          </a:prstGeom>
        </p:spPr>
        <p:style>
          <a:lnRef idx="3">
            <a:schemeClr val="dk1"/>
          </a:lnRef>
          <a:fillRef idx="0">
            <a:schemeClr val="dk1"/>
          </a:fillRef>
          <a:effectRef idx="2">
            <a:schemeClr val="dk1"/>
          </a:effectRef>
          <a:fontRef idx="minor">
            <a:schemeClr val="tx1"/>
          </a:fontRef>
        </p:style>
      </p:cxnSp>
      <p:sp>
        <p:nvSpPr>
          <p:cNvPr id="34" name="laptop"/>
          <p:cNvSpPr>
            <a:spLocks noEditPoints="1" noChangeArrowheads="1"/>
          </p:cNvSpPr>
          <p:nvPr/>
        </p:nvSpPr>
        <p:spPr bwMode="auto">
          <a:xfrm>
            <a:off x="60198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aptop"/>
          <p:cNvSpPr>
            <a:spLocks noEditPoints="1" noChangeArrowheads="1"/>
          </p:cNvSpPr>
          <p:nvPr/>
        </p:nvSpPr>
        <p:spPr bwMode="auto">
          <a:xfrm>
            <a:off x="6477000"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laptop"/>
          <p:cNvSpPr>
            <a:spLocks noEditPoints="1" noChangeArrowheads="1"/>
          </p:cNvSpPr>
          <p:nvPr/>
        </p:nvSpPr>
        <p:spPr bwMode="auto">
          <a:xfrm>
            <a:off x="70199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7543800" y="5181600"/>
            <a:ext cx="1600200" cy="369332"/>
          </a:xfrm>
          <a:prstGeom prst="rect">
            <a:avLst/>
          </a:prstGeom>
          <a:noFill/>
        </p:spPr>
        <p:txBody>
          <a:bodyPr wrap="square" rtlCol="0">
            <a:spAutoFit/>
          </a:bodyPr>
          <a:lstStyle/>
          <a:p>
            <a:r>
              <a:rPr lang="en-US" b="1" dirty="0" smtClean="0">
                <a:solidFill>
                  <a:schemeClr val="accent2"/>
                </a:solidFill>
              </a:rPr>
              <a:t>30 Mbps</a:t>
            </a:r>
            <a:endParaRPr lang="en-US" b="1" dirty="0">
              <a:solidFill>
                <a:schemeClr val="accent2"/>
              </a:solidFill>
            </a:endParaRPr>
          </a:p>
        </p:txBody>
      </p:sp>
      <p:sp>
        <p:nvSpPr>
          <p:cNvPr id="38" name="laptop"/>
          <p:cNvSpPr>
            <a:spLocks noEditPoints="1" noChangeArrowheads="1"/>
          </p:cNvSpPr>
          <p:nvPr/>
        </p:nvSpPr>
        <p:spPr bwMode="auto">
          <a:xfrm>
            <a:off x="7553325" y="5486401"/>
            <a:ext cx="295275"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tower"/>
          <p:cNvSpPr>
            <a:spLocks noEditPoints="1" noChangeArrowheads="1"/>
          </p:cNvSpPr>
          <p:nvPr/>
        </p:nvSpPr>
        <p:spPr bwMode="auto">
          <a:xfrm>
            <a:off x="8686800" y="1905000"/>
            <a:ext cx="304799" cy="68579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tower"/>
          <p:cNvSpPr>
            <a:spLocks noEditPoints="1" noChangeArrowheads="1"/>
          </p:cNvSpPr>
          <p:nvPr/>
        </p:nvSpPr>
        <p:spPr bwMode="auto">
          <a:xfrm>
            <a:off x="4724400" y="1981200"/>
            <a:ext cx="152400" cy="7620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41" name="Straight Connector 40"/>
          <p:cNvCxnSpPr>
            <a:stCxn id="40" idx="4"/>
            <a:endCxn id="32" idx="2"/>
          </p:cNvCxnSpPr>
          <p:nvPr/>
        </p:nvCxnSpPr>
        <p:spPr>
          <a:xfrm flipV="1">
            <a:off x="4876800" y="2362200"/>
            <a:ext cx="304800" cy="29951"/>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stCxn id="31" idx="6"/>
            <a:endCxn id="39" idx="9"/>
          </p:cNvCxnSpPr>
          <p:nvPr/>
        </p:nvCxnSpPr>
        <p:spPr>
          <a:xfrm flipV="1">
            <a:off x="8458200" y="2271013"/>
            <a:ext cx="228600" cy="14987"/>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a:stCxn id="30" idx="3"/>
            <a:endCxn id="34" idx="4"/>
          </p:cNvCxnSpPr>
          <p:nvPr/>
        </p:nvCxnSpPr>
        <p:spPr>
          <a:xfrm rot="5400000">
            <a:off x="6284119" y="4997965"/>
            <a:ext cx="371756" cy="605117"/>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Straight Connector 43"/>
          <p:cNvCxnSpPr>
            <a:stCxn id="30" idx="4"/>
            <a:endCxn id="35" idx="4"/>
          </p:cNvCxnSpPr>
          <p:nvPr/>
        </p:nvCxnSpPr>
        <p:spPr>
          <a:xfrm rot="5400000">
            <a:off x="6627019" y="5179219"/>
            <a:ext cx="304801" cy="309562"/>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p:cNvCxnSpPr>
            <a:stCxn id="30" idx="4"/>
            <a:endCxn id="36" idx="4"/>
          </p:cNvCxnSpPr>
          <p:nvPr/>
        </p:nvCxnSpPr>
        <p:spPr>
          <a:xfrm rot="16200000" flipH="1">
            <a:off x="6898481" y="5217318"/>
            <a:ext cx="304801" cy="233363"/>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Connector 45"/>
          <p:cNvCxnSpPr>
            <a:stCxn id="30" idx="5"/>
            <a:endCxn id="38" idx="4"/>
          </p:cNvCxnSpPr>
          <p:nvPr/>
        </p:nvCxnSpPr>
        <p:spPr>
          <a:xfrm rot="16200000" flipH="1">
            <a:off x="7212526" y="4997964"/>
            <a:ext cx="371756" cy="605118"/>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p:cNvCxnSpPr>
            <a:stCxn id="30" idx="7"/>
            <a:endCxn id="31" idx="3"/>
          </p:cNvCxnSpPr>
          <p:nvPr/>
        </p:nvCxnSpPr>
        <p:spPr>
          <a:xfrm rot="5400000" flipH="1" flipV="1">
            <a:off x="6410045" y="3133445"/>
            <a:ext cx="2343710" cy="972110"/>
          </a:xfrm>
          <a:prstGeom prst="line">
            <a:avLst/>
          </a:prstGeom>
        </p:spPr>
        <p:style>
          <a:lnRef idx="3">
            <a:schemeClr val="dk1"/>
          </a:lnRef>
          <a:fillRef idx="0">
            <a:schemeClr val="dk1"/>
          </a:fillRef>
          <a:effectRef idx="2">
            <a:schemeClr val="dk1"/>
          </a:effectRef>
          <a:fontRef idx="minor">
            <a:schemeClr val="tx1"/>
          </a:fontRef>
        </p:style>
      </p:cxnSp>
      <p:sp>
        <p:nvSpPr>
          <p:cNvPr id="49" name="TextBox 48"/>
          <p:cNvSpPr txBox="1"/>
          <p:nvPr/>
        </p:nvSpPr>
        <p:spPr>
          <a:xfrm rot="3760382">
            <a:off x="5500470" y="3178678"/>
            <a:ext cx="1450308" cy="400110"/>
          </a:xfrm>
          <a:prstGeom prst="rect">
            <a:avLst/>
          </a:prstGeom>
          <a:noFill/>
        </p:spPr>
        <p:txBody>
          <a:bodyPr wrap="square" rtlCol="0">
            <a:spAutoFit/>
          </a:bodyPr>
          <a:lstStyle/>
          <a:p>
            <a:r>
              <a:rPr lang="en-US" sz="2000" b="1" dirty="0" smtClean="0"/>
              <a:t>100 Mbps</a:t>
            </a:r>
          </a:p>
        </p:txBody>
      </p:sp>
      <p:sp>
        <p:nvSpPr>
          <p:cNvPr id="50" name="TextBox 49"/>
          <p:cNvSpPr txBox="1"/>
          <p:nvPr/>
        </p:nvSpPr>
        <p:spPr>
          <a:xfrm rot="17764222">
            <a:off x="7105506" y="3589575"/>
            <a:ext cx="1611953" cy="400110"/>
          </a:xfrm>
          <a:prstGeom prst="rect">
            <a:avLst/>
          </a:prstGeom>
          <a:noFill/>
        </p:spPr>
        <p:txBody>
          <a:bodyPr wrap="square" rtlCol="0">
            <a:spAutoFit/>
          </a:bodyPr>
          <a:lstStyle/>
          <a:p>
            <a:r>
              <a:rPr lang="en-US" sz="2000" b="1" dirty="0" smtClean="0">
                <a:solidFill>
                  <a:schemeClr val="accent2"/>
                </a:solidFill>
              </a:rPr>
              <a:t>25 Mbps</a:t>
            </a:r>
            <a:endParaRPr lang="en-US" sz="2000" b="1" dirty="0">
              <a:solidFill>
                <a:schemeClr val="accent2"/>
              </a:solidFill>
            </a:endParaRPr>
          </a:p>
        </p:txBody>
      </p:sp>
      <p:pic>
        <p:nvPicPr>
          <p:cNvPr id="51" name="Picture 5"/>
          <p:cNvPicPr>
            <a:picLocks noChangeAspect="1" noChangeArrowheads="1"/>
          </p:cNvPicPr>
          <p:nvPr/>
        </p:nvPicPr>
        <p:blipFill>
          <a:blip r:embed="rId4" cstate="print">
            <a:duotone>
              <a:prstClr val="black"/>
              <a:schemeClr val="accent2">
                <a:tint val="45000"/>
                <a:satMod val="400000"/>
              </a:schemeClr>
            </a:duotone>
            <a:lum contrast="2000"/>
          </a:blip>
          <a:srcRect/>
          <a:stretch>
            <a:fillRect/>
          </a:stretch>
        </p:blipFill>
        <p:spPr bwMode="auto">
          <a:xfrm>
            <a:off x="5029200" y="1371600"/>
            <a:ext cx="490953" cy="609600"/>
          </a:xfrm>
          <a:prstGeom prst="rect">
            <a:avLst/>
          </a:prstGeom>
          <a:noFill/>
          <a:ln w="9525">
            <a:noFill/>
            <a:miter lim="800000"/>
            <a:headEnd/>
            <a:tailEnd/>
          </a:ln>
          <a:effectLst/>
        </p:spPr>
      </p:pic>
      <p:sp>
        <p:nvSpPr>
          <p:cNvPr id="52" name="TextBox 51"/>
          <p:cNvSpPr txBox="1"/>
          <p:nvPr/>
        </p:nvSpPr>
        <p:spPr>
          <a:xfrm rot="3436046">
            <a:off x="5132117" y="3786509"/>
            <a:ext cx="1611953" cy="400110"/>
          </a:xfrm>
          <a:prstGeom prst="rect">
            <a:avLst/>
          </a:prstGeom>
          <a:noFill/>
        </p:spPr>
        <p:txBody>
          <a:bodyPr wrap="square" rtlCol="0">
            <a:spAutoFit/>
          </a:bodyPr>
          <a:lstStyle/>
          <a:p>
            <a:r>
              <a:rPr lang="en-US" sz="2000" b="1" dirty="0" smtClean="0">
                <a:solidFill>
                  <a:schemeClr val="accent2"/>
                </a:solidFill>
              </a:rPr>
              <a:t>5 Mbps</a:t>
            </a:r>
            <a:endParaRPr lang="en-US" sz="2000" b="1" dirty="0">
              <a:solidFill>
                <a:schemeClr val="accent2"/>
              </a:solidFill>
            </a:endParaRPr>
          </a:p>
        </p:txBody>
      </p:sp>
      <p:cxnSp>
        <p:nvCxnSpPr>
          <p:cNvPr id="53" name="Straight Connector 52"/>
          <p:cNvCxnSpPr/>
          <p:nvPr/>
        </p:nvCxnSpPr>
        <p:spPr>
          <a:xfrm rot="5400000" flipH="1" flipV="1">
            <a:off x="5524500" y="3543300"/>
            <a:ext cx="609600" cy="22859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7543800" y="3877549"/>
            <a:ext cx="547383" cy="161051"/>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a:off x="7924800" y="5105400"/>
            <a:ext cx="609600" cy="457200"/>
          </a:xfrm>
          <a:prstGeom prst="line">
            <a:avLst/>
          </a:prstGeom>
        </p:spPr>
        <p:style>
          <a:lnRef idx="2">
            <a:schemeClr val="dk1"/>
          </a:lnRef>
          <a:fillRef idx="0">
            <a:schemeClr val="dk1"/>
          </a:fillRef>
          <a:effectRef idx="1">
            <a:schemeClr val="dk1"/>
          </a:effectRef>
          <a:fontRef idx="minor">
            <a:schemeClr val="tx1"/>
          </a:fontRef>
        </p:style>
      </p:cxnSp>
      <p:sp>
        <p:nvSpPr>
          <p:cNvPr id="56" name="TextBox 55"/>
          <p:cNvSpPr txBox="1"/>
          <p:nvPr/>
        </p:nvSpPr>
        <p:spPr>
          <a:xfrm rot="17762147">
            <a:off x="7782146" y="3461473"/>
            <a:ext cx="1371600" cy="369332"/>
          </a:xfrm>
          <a:prstGeom prst="rect">
            <a:avLst/>
          </a:prstGeom>
          <a:noFill/>
        </p:spPr>
        <p:txBody>
          <a:bodyPr wrap="square" rtlCol="0">
            <a:spAutoFit/>
          </a:bodyPr>
          <a:lstStyle/>
          <a:p>
            <a:r>
              <a:rPr lang="en-US" b="1" dirty="0" smtClean="0">
                <a:solidFill>
                  <a:schemeClr val="accent2"/>
                </a:solidFill>
              </a:rPr>
              <a:t>100 Mbps</a:t>
            </a:r>
            <a:endParaRPr lang="en-US" b="1" dirty="0">
              <a:solidFill>
                <a:schemeClr val="accent2"/>
              </a:solidFill>
            </a:endParaRPr>
          </a:p>
        </p:txBody>
      </p:sp>
      <p:sp>
        <p:nvSpPr>
          <p:cNvPr id="57" name="TextBox 56"/>
          <p:cNvSpPr txBox="1"/>
          <p:nvPr/>
        </p:nvSpPr>
        <p:spPr>
          <a:xfrm rot="3842530">
            <a:off x="4809618" y="3994689"/>
            <a:ext cx="1371600" cy="369332"/>
          </a:xfrm>
          <a:prstGeom prst="rect">
            <a:avLst/>
          </a:prstGeom>
          <a:noFill/>
        </p:spPr>
        <p:txBody>
          <a:bodyPr wrap="square" rtlCol="0">
            <a:spAutoFit/>
          </a:bodyPr>
          <a:lstStyle/>
          <a:p>
            <a:r>
              <a:rPr lang="en-US" b="1" dirty="0" smtClean="0">
                <a:solidFill>
                  <a:schemeClr val="accent2"/>
                </a:solidFill>
              </a:rPr>
              <a:t>100 Mbps</a:t>
            </a:r>
            <a:endParaRPr lang="en-US" b="1" dirty="0">
              <a:solidFill>
                <a:schemeClr val="accent2"/>
              </a:solidFill>
            </a:endParaRPr>
          </a:p>
        </p:txBody>
      </p:sp>
      <p:sp>
        <p:nvSpPr>
          <p:cNvPr id="58" name="TextBox 57"/>
          <p:cNvSpPr txBox="1"/>
          <p:nvPr/>
        </p:nvSpPr>
        <p:spPr>
          <a:xfrm>
            <a:off x="7772400" y="4800600"/>
            <a:ext cx="1371600" cy="369332"/>
          </a:xfrm>
          <a:prstGeom prst="rect">
            <a:avLst/>
          </a:prstGeom>
          <a:noFill/>
        </p:spPr>
        <p:txBody>
          <a:bodyPr wrap="square" rtlCol="0">
            <a:spAutoFit/>
          </a:bodyPr>
          <a:lstStyle/>
          <a:p>
            <a:r>
              <a:rPr lang="en-US" b="1" dirty="0" smtClean="0">
                <a:solidFill>
                  <a:schemeClr val="accent2"/>
                </a:solidFill>
              </a:rPr>
              <a:t>200Mbps</a:t>
            </a:r>
            <a:endParaRPr lang="en-US" b="1" dirty="0">
              <a:solidFill>
                <a:schemeClr val="accent2"/>
              </a:solidFill>
            </a:endParaRPr>
          </a:p>
        </p:txBody>
      </p:sp>
    </p:spTree>
    <p:custDataLst>
      <p:tags r:id="rId1"/>
    </p:custDataLst>
    <p:extLst>
      <p:ext uri="{BB962C8B-B14F-4D97-AF65-F5344CB8AC3E}">
        <p14:creationId xmlns:p14="http://schemas.microsoft.com/office/powerpoint/2010/main" val="3373725040"/>
      </p:ext>
    </p:extLst>
  </p:cSld>
  <p:clrMapOvr>
    <a:masterClrMapping/>
  </p:clrMapOvr>
  <p:transition xmlns:p14="http://schemas.microsoft.com/office/powerpoint/2010/main"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0" grpId="0" animBg="1"/>
      <p:bldP spid="31" grpId="0" animBg="1"/>
      <p:bldP spid="32" grpId="0" animBg="1"/>
      <p:bldP spid="34" grpId="0" animBg="1"/>
      <p:bldP spid="35" grpId="0" animBg="1"/>
      <p:bldP spid="36" grpId="0" animBg="1"/>
      <p:bldP spid="37" grpId="0"/>
      <p:bldP spid="38" grpId="0" animBg="1"/>
      <p:bldP spid="39" grpId="0" animBg="1"/>
      <p:bldP spid="40" grpId="0" animBg="1"/>
      <p:bldP spid="49" grpId="0"/>
      <p:bldP spid="50" grpId="0"/>
      <p:bldP spid="52" grpId="0"/>
      <p:bldP spid="56" grpId="0"/>
      <p:bldP spid="57" grpId="0"/>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8E29D42-E056-4B8B-9A33-4B0CCB37A08A}" type="slidenum">
              <a:rPr lang="en-US" smtClean="0"/>
              <a:pPr/>
              <a:t>16</a:t>
            </a:fld>
            <a:endParaRPr lang="en-US"/>
          </a:p>
        </p:txBody>
      </p:sp>
      <p:sp>
        <p:nvSpPr>
          <p:cNvPr id="2" name="Title 1"/>
          <p:cNvSpPr>
            <a:spLocks noGrp="1"/>
          </p:cNvSpPr>
          <p:nvPr>
            <p:ph type="title"/>
          </p:nvPr>
        </p:nvSpPr>
        <p:spPr/>
        <p:txBody>
          <a:bodyPr>
            <a:normAutofit/>
          </a:bodyPr>
          <a:lstStyle/>
          <a:p>
            <a:r>
              <a:rPr lang="en-US" dirty="0" smtClean="0"/>
              <a:t>TE schemes compared</a:t>
            </a:r>
            <a:endParaRPr lang="en-US" dirty="0"/>
          </a:p>
        </p:txBody>
      </p:sp>
      <p:graphicFrame>
        <p:nvGraphicFramePr>
          <p:cNvPr id="4" name="Table 3"/>
          <p:cNvGraphicFramePr>
            <a:graphicFrameLocks noGrp="1"/>
          </p:cNvGraphicFramePr>
          <p:nvPr/>
        </p:nvGraphicFramePr>
        <p:xfrm>
          <a:off x="685800" y="1371600"/>
          <a:ext cx="7467600" cy="3703260"/>
        </p:xfrm>
        <a:graphic>
          <a:graphicData uri="http://schemas.openxmlformats.org/drawingml/2006/table">
            <a:tbl>
              <a:tblPr firstRow="1" bandRow="1">
                <a:tableStyleId>{5FD0F851-EC5A-4D38-B0AD-8093EC10F338}</a:tableStyleId>
              </a:tblPr>
              <a:tblGrid>
                <a:gridCol w="7467600"/>
              </a:tblGrid>
              <a:tr h="600444">
                <a:tc>
                  <a:txBody>
                    <a:bodyPr/>
                    <a:lstStyle/>
                    <a:p>
                      <a:r>
                        <a:rPr lang="en-US" sz="2000" dirty="0" smtClean="0"/>
                        <a:t>TE</a:t>
                      </a:r>
                      <a:r>
                        <a:rPr lang="en-US" sz="2000" baseline="0" dirty="0" smtClean="0"/>
                        <a:t> Schemes</a:t>
                      </a:r>
                      <a:endParaRPr lang="en-US" sz="2000" dirty="0"/>
                    </a:p>
                  </a:txBody>
                  <a:tcPr/>
                </a:tc>
              </a:tr>
              <a:tr h="600444">
                <a:tc>
                  <a:txBody>
                    <a:bodyPr/>
                    <a:lstStyle/>
                    <a:p>
                      <a:r>
                        <a:rPr lang="en-US" sz="2000" dirty="0" smtClean="0"/>
                        <a:t>(Almost</a:t>
                      </a:r>
                      <a:r>
                        <a:rPr lang="en-US" sz="2000" baseline="0" dirty="0" smtClean="0"/>
                        <a:t> o</a:t>
                      </a:r>
                      <a:r>
                        <a:rPr lang="en-US" sz="2000" dirty="0" smtClean="0"/>
                        <a:t>nline) optimal TE </a:t>
                      </a:r>
                      <a:r>
                        <a:rPr lang="en-US" sz="2000" b="1" dirty="0" smtClean="0"/>
                        <a:t>[OPT]</a:t>
                      </a:r>
                      <a:endParaRPr lang="en-US" sz="2000" dirty="0"/>
                    </a:p>
                  </a:txBody>
                  <a:tcPr>
                    <a:solidFill>
                      <a:schemeClr val="bg1">
                        <a:alpha val="20000"/>
                      </a:schemeClr>
                    </a:solidFill>
                  </a:tcPr>
                </a:tc>
              </a:tr>
              <a:tr h="600444">
                <a:tc>
                  <a:txBody>
                    <a:bodyPr/>
                    <a:lstStyle/>
                    <a:p>
                      <a:r>
                        <a:rPr lang="en-US" sz="2000" dirty="0" smtClean="0"/>
                        <a:t>(Offline) “optimal” TE using</a:t>
                      </a:r>
                      <a:r>
                        <a:rPr lang="en-US" sz="2000" baseline="0" dirty="0" smtClean="0"/>
                        <a:t> MPLS </a:t>
                      </a:r>
                      <a:r>
                        <a:rPr lang="en-US" sz="2000" b="1" baseline="0" dirty="0" smtClean="0"/>
                        <a:t>[MPLS]</a:t>
                      </a:r>
                      <a:endParaRPr lang="en-US" sz="2000" dirty="0"/>
                    </a:p>
                  </a:txBody>
                  <a:tcPr/>
                </a:tc>
              </a:tr>
              <a:tr h="600444">
                <a:tc>
                  <a:txBody>
                    <a:bodyPr/>
                    <a:lstStyle/>
                    <a:p>
                      <a:r>
                        <a:rPr lang="en-US" sz="2000" dirty="0" smtClean="0"/>
                        <a:t>(Offline) TE using OSPF link weight optimization </a:t>
                      </a:r>
                      <a:r>
                        <a:rPr lang="en-US" sz="2000" b="1" dirty="0" smtClean="0"/>
                        <a:t>[</a:t>
                      </a:r>
                      <a:r>
                        <a:rPr lang="en-US" sz="2000" b="1" dirty="0" err="1" smtClean="0"/>
                        <a:t>OptWt</a:t>
                      </a:r>
                      <a:r>
                        <a:rPr lang="en-US" sz="2000" b="1" dirty="0" smtClean="0"/>
                        <a:t>]</a:t>
                      </a:r>
                      <a:endParaRPr lang="en-US" sz="2000" dirty="0"/>
                    </a:p>
                  </a:txBody>
                  <a:tcPr>
                    <a:solidFill>
                      <a:schemeClr val="bg1">
                        <a:alpha val="20000"/>
                      </a:schemeClr>
                    </a:solidFill>
                  </a:tcPr>
                </a:tc>
              </a:tr>
              <a:tr h="600444">
                <a:tc>
                  <a:txBody>
                    <a:bodyPr/>
                    <a:lstStyle/>
                    <a:p>
                      <a:r>
                        <a:rPr lang="en-US" sz="2000" dirty="0" smtClean="0"/>
                        <a:t>(Offline) Multi-TM optimization</a:t>
                      </a:r>
                      <a:r>
                        <a:rPr lang="en-US" sz="2000" baseline="0" dirty="0" smtClean="0"/>
                        <a:t> </a:t>
                      </a:r>
                      <a:r>
                        <a:rPr lang="en-US" sz="2000" dirty="0" smtClean="0"/>
                        <a:t>TE </a:t>
                      </a:r>
                      <a:r>
                        <a:rPr lang="en-US" sz="2000" b="1" dirty="0" smtClean="0"/>
                        <a:t>[COPE]</a:t>
                      </a:r>
                    </a:p>
                  </a:txBody>
                  <a:tcPr/>
                </a:tc>
              </a:tr>
              <a:tr h="600444">
                <a:tc>
                  <a:txBody>
                    <a:bodyPr/>
                    <a:lstStyle/>
                    <a:p>
                      <a:r>
                        <a:rPr lang="en-US" sz="2000" baseline="0" dirty="0" smtClean="0"/>
                        <a:t>(Oblivious) Static shortest path routing with inverse-capacity link weights </a:t>
                      </a:r>
                      <a:r>
                        <a:rPr lang="en-US" sz="2000" b="1" baseline="0" dirty="0" smtClean="0"/>
                        <a:t>[</a:t>
                      </a:r>
                      <a:r>
                        <a:rPr lang="en-US" sz="2000" b="1" baseline="0" dirty="0" err="1" smtClean="0"/>
                        <a:t>InvCap</a:t>
                      </a:r>
                      <a:r>
                        <a:rPr lang="en-US" sz="2000" b="1" baseline="0" dirty="0" smtClean="0"/>
                        <a:t>]</a:t>
                      </a:r>
                      <a:endParaRPr lang="en-US" sz="2000" baseline="0" dirty="0" smtClean="0"/>
                    </a:p>
                  </a:txBody>
                  <a:tcPr>
                    <a:solidFill>
                      <a:schemeClr val="bg1">
                        <a:alpha val="20000"/>
                      </a:schemeClr>
                    </a:solidFill>
                  </a:tcPr>
                </a:tc>
              </a:tr>
            </a:tbl>
          </a:graphicData>
        </a:graphic>
      </p:graphicFrame>
      <p:pic>
        <p:nvPicPr>
          <p:cNvPr id="46081"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1981200"/>
            <a:ext cx="423130" cy="366713"/>
          </a:xfrm>
          <a:prstGeom prst="rect">
            <a:avLst/>
          </a:prstGeom>
          <a:noFill/>
        </p:spPr>
      </p:pic>
      <p:pic>
        <p:nvPicPr>
          <p:cNvPr id="7"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2590800"/>
            <a:ext cx="423130" cy="366713"/>
          </a:xfrm>
          <a:prstGeom prst="rect">
            <a:avLst/>
          </a:prstGeom>
          <a:noFill/>
        </p:spPr>
      </p:pic>
      <p:pic>
        <p:nvPicPr>
          <p:cNvPr id="8"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3200400"/>
            <a:ext cx="423130" cy="366713"/>
          </a:xfrm>
          <a:prstGeom prst="rect">
            <a:avLst/>
          </a:prstGeom>
          <a:noFill/>
        </p:spPr>
      </p:pic>
      <p:pic>
        <p:nvPicPr>
          <p:cNvPr id="9"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3810000"/>
            <a:ext cx="423130" cy="366713"/>
          </a:xfrm>
          <a:prstGeom prst="rect">
            <a:avLst/>
          </a:prstGeom>
          <a:noFill/>
        </p:spPr>
      </p:pic>
      <p:pic>
        <p:nvPicPr>
          <p:cNvPr id="10" name="Picture 1" descr="C:\Program Files (x86)\Microsoft Office\MEDIA\OFFICE12\Bullets\BD21300_.gif"/>
          <p:cNvPicPr>
            <a:picLocks noChangeAspect="1" noChangeArrowheads="1"/>
          </p:cNvPicPr>
          <p:nvPr/>
        </p:nvPicPr>
        <p:blipFill>
          <a:blip r:embed="rId3" cstate="print"/>
          <a:srcRect/>
          <a:stretch>
            <a:fillRect/>
          </a:stretch>
        </p:blipFill>
        <p:spPr bwMode="auto">
          <a:xfrm>
            <a:off x="228600" y="4495800"/>
            <a:ext cx="423130" cy="366713"/>
          </a:xfrm>
          <a:prstGeom prst="rect">
            <a:avLst/>
          </a:prstGeom>
          <a:noFill/>
        </p:spPr>
      </p:pic>
    </p:spTree>
    <p:extLst>
      <p:ext uri="{BB962C8B-B14F-4D97-AF65-F5344CB8AC3E}">
        <p14:creationId xmlns:p14="http://schemas.microsoft.com/office/powerpoint/2010/main" val="12317522"/>
      </p:ext>
    </p:extLst>
  </p:cSld>
  <p:clrMapOvr>
    <a:masterClrMapping/>
  </p:clrMapOvr>
  <p:transition xmlns:p14="http://schemas.microsoft.com/office/powerpoint/2010/main" advTm="22827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3" presetClass="exit" presetSubtype="10" fill="hold" nodeType="withEffect">
                                  <p:stCondLst>
                                    <p:cond delay="0"/>
                                  </p:stCondLst>
                                  <p:childTnLst>
                                    <p:animEffect transition="out" filter="blinds(horizontal)">
                                      <p:cBhvr>
                                        <p:cTn id="12" dur="500"/>
                                        <p:tgtEl>
                                          <p:spTgt spid="46081"/>
                                        </p:tgtEl>
                                      </p:cBhvr>
                                    </p:animEffect>
                                    <p:set>
                                      <p:cBhvr>
                                        <p:cTn id="13" dur="1" fill="hold">
                                          <p:stCondLst>
                                            <p:cond delay="499"/>
                                          </p:stCondLst>
                                        </p:cTn>
                                        <p:tgtEl>
                                          <p:spTgt spid="4608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3" presetClass="exit" presetSubtype="10" fill="hold" nodeType="withEffect">
                                  <p:stCondLst>
                                    <p:cond delay="0"/>
                                  </p:stCondLst>
                                  <p:childTnLst>
                                    <p:animEffect transition="out" filter="blinds(horizont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8647272" y="5045075"/>
            <a:ext cx="365760" cy="365125"/>
          </a:xfrm>
        </p:spPr>
        <p:txBody>
          <a:bodyPr/>
          <a:lstStyle/>
          <a:p>
            <a:fld id="{18E29D42-E056-4B8B-9A33-4B0CCB37A08A}" type="slidenum">
              <a:rPr lang="en-US" smtClean="0"/>
              <a:pPr/>
              <a:t>17</a:t>
            </a:fld>
            <a:endParaRPr lang="en-US"/>
          </a:p>
        </p:txBody>
      </p:sp>
      <p:sp>
        <p:nvSpPr>
          <p:cNvPr id="2" name="Title 1"/>
          <p:cNvSpPr>
            <a:spLocks noGrp="1"/>
          </p:cNvSpPr>
          <p:nvPr>
            <p:ph type="title"/>
          </p:nvPr>
        </p:nvSpPr>
        <p:spPr>
          <a:xfrm>
            <a:off x="1876353" y="152665"/>
            <a:ext cx="5867400" cy="1371600"/>
          </a:xfrm>
        </p:spPr>
        <p:txBody>
          <a:bodyPr>
            <a:normAutofit/>
          </a:bodyPr>
          <a:lstStyle/>
          <a:p>
            <a:r>
              <a:rPr lang="en-US" sz="4000" dirty="0" smtClean="0"/>
              <a:t>Capacity results (SPF)</a:t>
            </a:r>
            <a:endParaRPr lang="en-US" sz="4000" dirty="0"/>
          </a:p>
        </p:txBody>
      </p:sp>
      <p:graphicFrame>
        <p:nvGraphicFramePr>
          <p:cNvPr id="7" name="Chart 6"/>
          <p:cNvGraphicFramePr/>
          <p:nvPr>
            <p:extLst>
              <p:ext uri="{D42A27DB-BD31-4B8C-83A1-F6EECF244321}">
                <p14:modId xmlns:p14="http://schemas.microsoft.com/office/powerpoint/2010/main" val="807266583"/>
              </p:ext>
            </p:extLst>
          </p:nvPr>
        </p:nvGraphicFramePr>
        <p:xfrm>
          <a:off x="685800" y="1856029"/>
          <a:ext cx="7924800" cy="3810000"/>
        </p:xfrm>
        <a:graphic>
          <a:graphicData uri="http://schemas.openxmlformats.org/drawingml/2006/chart">
            <c:chart xmlns:c="http://schemas.openxmlformats.org/drawingml/2006/chart" xmlns:r="http://schemas.openxmlformats.org/officeDocument/2006/relationships" r:id="rId4"/>
          </a:graphicData>
        </a:graphic>
      </p:graphicFrame>
      <p:sp>
        <p:nvSpPr>
          <p:cNvPr id="6" name="Oval 5"/>
          <p:cNvSpPr/>
          <p:nvPr/>
        </p:nvSpPr>
        <p:spPr>
          <a:xfrm>
            <a:off x="2057400" y="5037931"/>
            <a:ext cx="3505200" cy="8382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562600" y="5014095"/>
            <a:ext cx="1371600" cy="8382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1905000" y="1913731"/>
            <a:ext cx="44196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smtClean="0"/>
          </a:p>
          <a:p>
            <a:pPr algn="ctr"/>
            <a:r>
              <a:rPr lang="en-US" sz="2400" u="sng" dirty="0" err="1" smtClean="0"/>
              <a:t>InvCap</a:t>
            </a:r>
            <a:r>
              <a:rPr lang="en-US" sz="2400" u="sng" dirty="0" smtClean="0"/>
              <a:t> worst case</a:t>
            </a:r>
            <a:r>
              <a:rPr lang="en-US" sz="2400" dirty="0" smtClean="0"/>
              <a:t> </a:t>
            </a:r>
          </a:p>
          <a:p>
            <a:pPr algn="ctr"/>
            <a:r>
              <a:rPr lang="en-US" sz="2400" dirty="0" smtClean="0"/>
              <a:t>No </a:t>
            </a:r>
            <a:r>
              <a:rPr lang="en-US" sz="2400" dirty="0" err="1" smtClean="0"/>
              <a:t>LocDiv</a:t>
            </a:r>
            <a:r>
              <a:rPr lang="en-US" sz="2400" dirty="0" smtClean="0"/>
              <a:t> = 50% sub-OPT</a:t>
            </a:r>
          </a:p>
          <a:p>
            <a:pPr algn="ctr"/>
            <a:r>
              <a:rPr lang="en-US" sz="2400" dirty="0" err="1" smtClean="0"/>
              <a:t>LocDiv</a:t>
            </a:r>
            <a:r>
              <a:rPr lang="en-US" sz="2400" dirty="0" smtClean="0"/>
              <a:t> = 30% sub-OPT</a:t>
            </a:r>
          </a:p>
          <a:p>
            <a:pPr algn="ctr"/>
            <a:endParaRPr lang="en-US" sz="2400" dirty="0" smtClean="0"/>
          </a:p>
        </p:txBody>
      </p:sp>
      <p:sp>
        <p:nvSpPr>
          <p:cNvPr id="11" name="TextBox 10"/>
          <p:cNvSpPr txBox="1"/>
          <p:nvPr/>
        </p:nvSpPr>
        <p:spPr>
          <a:xfrm>
            <a:off x="304800" y="1904183"/>
            <a:ext cx="8382000" cy="1815882"/>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algn="ctr">
              <a:defRPr sz="2800">
                <a:solidFill>
                  <a:srgbClr val="000000"/>
                </a:solidFill>
              </a:defRPr>
            </a:lvl1pPr>
          </a:lstStyle>
          <a:p>
            <a:r>
              <a:rPr lang="en-US" dirty="0"/>
              <a:t>All TE schemes achieve near-optimal capacity with location diversity.</a:t>
            </a:r>
          </a:p>
          <a:p>
            <a:r>
              <a:rPr lang="en-US" dirty="0"/>
              <a:t>Even </a:t>
            </a:r>
            <a:r>
              <a:rPr lang="en-US" dirty="0" smtClean="0"/>
              <a:t>“no TE” </a:t>
            </a:r>
            <a:r>
              <a:rPr lang="en-US" dirty="0"/>
              <a:t>scheme is at most 30% sub-optimal with location diversity.</a:t>
            </a:r>
          </a:p>
        </p:txBody>
      </p:sp>
      <p:sp>
        <p:nvSpPr>
          <p:cNvPr id="3" name="TextBox 2"/>
          <p:cNvSpPr txBox="1"/>
          <p:nvPr/>
        </p:nvSpPr>
        <p:spPr>
          <a:xfrm>
            <a:off x="1285542" y="1456016"/>
            <a:ext cx="7084541" cy="461665"/>
          </a:xfrm>
          <a:prstGeom prst="rect">
            <a:avLst/>
          </a:prstGeom>
          <a:noFill/>
        </p:spPr>
        <p:txBody>
          <a:bodyPr wrap="none" rtlCol="0">
            <a:spAutoFit/>
          </a:bodyPr>
          <a:lstStyle/>
          <a:p>
            <a:r>
              <a:rPr lang="en-US" sz="2400" dirty="0" err="1" smtClean="0"/>
              <a:t>Loc</a:t>
            </a:r>
            <a:r>
              <a:rPr lang="en-US" sz="2400" dirty="0" smtClean="0"/>
              <a:t> </a:t>
            </a:r>
            <a:r>
              <a:rPr lang="en-US" sz="2400" dirty="0" err="1" smtClean="0"/>
              <a:t>Div</a:t>
            </a:r>
            <a:r>
              <a:rPr lang="en-US" sz="2400" dirty="0" smtClean="0"/>
              <a:t> = k  </a:t>
            </a:r>
            <a:r>
              <a:rPr lang="en-US" sz="2400" dirty="0" smtClean="0">
                <a:sym typeface="Wingdings"/>
              </a:rPr>
              <a:t></a:t>
            </a:r>
            <a:r>
              <a:rPr lang="en-US" sz="2400" dirty="0" smtClean="0"/>
              <a:t> All content placed at k random locations</a:t>
            </a:r>
            <a:endParaRPr lang="en-US" sz="2400" dirty="0"/>
          </a:p>
        </p:txBody>
      </p:sp>
    </p:spTree>
    <p:custDataLst>
      <p:tags r:id="rId1"/>
    </p:custDataLst>
    <p:extLst>
      <p:ext uri="{BB962C8B-B14F-4D97-AF65-F5344CB8AC3E}">
        <p14:creationId xmlns:p14="http://schemas.microsoft.com/office/powerpoint/2010/main" val="934442470"/>
      </p:ext>
    </p:extLst>
  </p:cSld>
  <p:clrMapOvr>
    <a:masterClrMapping/>
  </p:clrMapOvr>
  <p:transition xmlns:p14="http://schemas.microsoft.com/office/powerpoint/2010/main"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Conclusions</a:t>
            </a:r>
            <a:endParaRPr lang="en-US" dirty="0"/>
          </a:p>
        </p:txBody>
      </p:sp>
      <p:sp>
        <p:nvSpPr>
          <p:cNvPr id="3" name="Content Placeholder 2"/>
          <p:cNvSpPr>
            <a:spLocks noGrp="1"/>
          </p:cNvSpPr>
          <p:nvPr>
            <p:ph idx="1"/>
          </p:nvPr>
        </p:nvSpPr>
        <p:spPr>
          <a:xfrm>
            <a:off x="457200" y="1493255"/>
            <a:ext cx="8229600" cy="4737215"/>
          </a:xfrm>
        </p:spPr>
        <p:txBody>
          <a:bodyPr>
            <a:normAutofit/>
          </a:bodyPr>
          <a:lstStyle/>
          <a:p>
            <a:r>
              <a:rPr lang="en-US" dirty="0" smtClean="0"/>
              <a:t>Location diversity </a:t>
            </a:r>
            <a:r>
              <a:rPr lang="en-US" dirty="0"/>
              <a:t>reduces traditional TE </a:t>
            </a:r>
            <a:r>
              <a:rPr lang="en-US" dirty="0" smtClean="0"/>
              <a:t>gains</a:t>
            </a:r>
            <a:endParaRPr lang="en-US" dirty="0" smtClean="0"/>
          </a:p>
          <a:p>
            <a:pPr lvl="1"/>
            <a:r>
              <a:rPr lang="en-US" dirty="0"/>
              <a:t>Any TE scheme performs the same as Optimal </a:t>
            </a:r>
            <a:r>
              <a:rPr lang="en-US" dirty="0" smtClean="0"/>
              <a:t>TE</a:t>
            </a:r>
            <a:endParaRPr lang="en-US" dirty="0"/>
          </a:p>
          <a:p>
            <a:pPr lvl="1"/>
            <a:r>
              <a:rPr lang="en-US" dirty="0" smtClean="0"/>
              <a:t>“No TE” scheme </a:t>
            </a:r>
            <a:r>
              <a:rPr lang="en-US" dirty="0"/>
              <a:t>performs at most 30% </a:t>
            </a:r>
            <a:r>
              <a:rPr lang="en-US" dirty="0" smtClean="0"/>
              <a:t>worse</a:t>
            </a:r>
            <a:endParaRPr lang="en-US" dirty="0"/>
          </a:p>
          <a:p>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smtClean="0"/>
          </a:p>
          <a:p>
            <a:pPr lvl="1"/>
            <a:endParaRPr lang="en-US" dirty="0" smtClean="0"/>
          </a:p>
        </p:txBody>
      </p:sp>
      <p:sp>
        <p:nvSpPr>
          <p:cNvPr id="6" name="Slide Number Placeholder 5"/>
          <p:cNvSpPr>
            <a:spLocks noGrp="1"/>
          </p:cNvSpPr>
          <p:nvPr>
            <p:ph type="sldNum" sz="quarter" idx="12"/>
          </p:nvPr>
        </p:nvSpPr>
        <p:spPr/>
        <p:txBody>
          <a:bodyPr/>
          <a:lstStyle/>
          <a:p>
            <a:fld id="{E7BC674E-6A69-EE4A-9BF8-1BDE8F8FF17D}" type="slidenum">
              <a:rPr lang="en-US" smtClean="0"/>
              <a:t>18</a:t>
            </a:fld>
            <a:endParaRPr lang="en-US" dirty="0"/>
          </a:p>
        </p:txBody>
      </p:sp>
      <p:sp>
        <p:nvSpPr>
          <p:cNvPr id="8" name="TextBox 7"/>
          <p:cNvSpPr txBox="1"/>
          <p:nvPr/>
        </p:nvSpPr>
        <p:spPr>
          <a:xfrm>
            <a:off x="-586109" y="6015361"/>
            <a:ext cx="184666"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3721072868"/>
      </p:ext>
    </p:extLst>
  </p:cSld>
  <p:clrMapOvr>
    <a:masterClrMapping/>
  </p:clrMapOvr>
  <mc:AlternateContent xmlns:mc="http://schemas.openxmlformats.org/markup-compatibility/2006" xmlns:p14="http://schemas.microsoft.com/office/powerpoint/2010/main">
    <mc:Choice Requires="p14">
      <p:transition p14:dur="100" advTm="56396">
        <p:cut/>
      </p:transition>
    </mc:Choice>
    <mc:Fallback xmlns="">
      <p:transition xmlns:p14="http://schemas.microsoft.com/office/powerpoint/2010/main" advTm="56396">
        <p:cut/>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Application-centric comparison of TE schemes</a:t>
            </a:r>
          </a:p>
          <a:p>
            <a:r>
              <a:rPr lang="en-US" dirty="0" smtClean="0">
                <a:solidFill>
                  <a:schemeClr val="accent2"/>
                </a:solidFill>
              </a:rPr>
              <a:t>Network </a:t>
            </a:r>
            <a:r>
              <a:rPr lang="en-US" dirty="0" smtClean="0">
                <a:solidFill>
                  <a:schemeClr val="accent2"/>
                </a:solidFill>
              </a:rPr>
              <a:t>CDNs</a:t>
            </a:r>
            <a:endParaRPr lang="en-US" dirty="0" smtClean="0">
              <a:solidFill>
                <a:schemeClr val="accent2"/>
              </a:solidFill>
            </a:endParaRPr>
          </a:p>
          <a:p>
            <a:r>
              <a:rPr lang="en-US" dirty="0" smtClean="0"/>
              <a:t>Geo</a:t>
            </a:r>
            <a:r>
              <a:rPr lang="en-US" dirty="0" smtClean="0"/>
              <a:t>-distributed dynamic content placement</a:t>
            </a:r>
          </a:p>
          <a:p>
            <a:r>
              <a:rPr lang="en-US" dirty="0"/>
              <a:t>Shrink: Greening </a:t>
            </a:r>
            <a:r>
              <a:rPr lang="en-US" dirty="0" smtClean="0"/>
              <a:t>content-hosting datacenters</a:t>
            </a:r>
            <a:endParaRPr lang="en-US" dirty="0"/>
          </a:p>
          <a:p>
            <a:r>
              <a:rPr lang="en-US" dirty="0" smtClean="0"/>
              <a:t>Proposed </a:t>
            </a:r>
            <a:r>
              <a:rPr lang="en-US" dirty="0" smtClean="0"/>
              <a:t>work</a:t>
            </a:r>
            <a:endParaRPr lang="en-US" dirty="0"/>
          </a:p>
        </p:txBody>
      </p:sp>
    </p:spTree>
    <p:extLst>
      <p:ext uri="{BB962C8B-B14F-4D97-AF65-F5344CB8AC3E}">
        <p14:creationId xmlns:p14="http://schemas.microsoft.com/office/powerpoint/2010/main" val="38151989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14644" y="1449132"/>
            <a:ext cx="4898166" cy="4399306"/>
            <a:chOff x="2314644" y="1449132"/>
            <a:chExt cx="4898166" cy="4399306"/>
          </a:xfrm>
        </p:grpSpPr>
        <p:pic>
          <p:nvPicPr>
            <p:cNvPr id="3" name="Picture 2"/>
            <p:cNvPicPr>
              <a:picLocks noChangeAspect="1"/>
            </p:cNvPicPr>
            <p:nvPr/>
          </p:nvPicPr>
          <p:blipFill rotWithShape="1">
            <a:blip r:embed="rId4"/>
            <a:srcRect b="15996"/>
            <a:stretch/>
          </p:blipFill>
          <p:spPr>
            <a:xfrm>
              <a:off x="2314644" y="1449132"/>
              <a:ext cx="4898166" cy="4399306"/>
            </a:xfrm>
            <a:prstGeom prst="rect">
              <a:avLst/>
            </a:prstGeom>
          </p:spPr>
        </p:pic>
        <p:pic>
          <p:nvPicPr>
            <p:cNvPr id="5" name="Picture 4"/>
            <p:cNvPicPr>
              <a:picLocks noChangeAspect="1"/>
            </p:cNvPicPr>
            <p:nvPr/>
          </p:nvPicPr>
          <p:blipFill rotWithShape="1">
            <a:blip r:embed="rId5"/>
            <a:srcRect t="-65" r="5149" b="15197"/>
            <a:stretch/>
          </p:blipFill>
          <p:spPr>
            <a:xfrm>
              <a:off x="5046103" y="1728222"/>
              <a:ext cx="1499965" cy="1439555"/>
            </a:xfrm>
            <a:prstGeom prst="rect">
              <a:avLst/>
            </a:prstGeom>
            <a:effectLst>
              <a:softEdge rad="152400"/>
            </a:effectLst>
          </p:spPr>
        </p:pic>
        <p:pic>
          <p:nvPicPr>
            <p:cNvPr id="6" name="Picture 5"/>
            <p:cNvPicPr>
              <a:picLocks noChangeAspect="1"/>
            </p:cNvPicPr>
            <p:nvPr/>
          </p:nvPicPr>
          <p:blipFill>
            <a:blip r:embed="rId6"/>
            <a:stretch>
              <a:fillRect/>
            </a:stretch>
          </p:blipFill>
          <p:spPr>
            <a:xfrm>
              <a:off x="3049833" y="1811287"/>
              <a:ext cx="1457755" cy="1457755"/>
            </a:xfrm>
            <a:prstGeom prst="rect">
              <a:avLst/>
            </a:prstGeom>
            <a:effectLst>
              <a:glow rad="101600">
                <a:schemeClr val="bg1">
                  <a:lumMod val="65000"/>
                  <a:alpha val="75000"/>
                </a:schemeClr>
              </a:glow>
              <a:softEdge rad="101600"/>
            </a:effectLst>
            <a:scene3d>
              <a:camera prst="orthographicFront">
                <a:rot lat="0" lon="10800000" rev="0"/>
              </a:camera>
              <a:lightRig rig="threePt" dir="t"/>
            </a:scene3d>
          </p:spPr>
        </p:pic>
      </p:grpSp>
      <p:sp>
        <p:nvSpPr>
          <p:cNvPr id="2" name="Title 1"/>
          <p:cNvSpPr>
            <a:spLocks noGrp="1"/>
          </p:cNvSpPr>
          <p:nvPr>
            <p:ph type="title"/>
          </p:nvPr>
        </p:nvSpPr>
        <p:spPr/>
        <p:txBody>
          <a:bodyPr>
            <a:noAutofit/>
          </a:bodyPr>
          <a:lstStyle/>
          <a:p>
            <a:r>
              <a:rPr lang="en-US" sz="3200" dirty="0" smtClean="0"/>
              <a:t>Convergence of network and content delivery</a:t>
            </a:r>
            <a:endParaRPr lang="en-US" sz="3200" dirty="0"/>
          </a:p>
        </p:txBody>
      </p:sp>
      <p:grpSp>
        <p:nvGrpSpPr>
          <p:cNvPr id="12" name="Group 11"/>
          <p:cNvGrpSpPr/>
          <p:nvPr/>
        </p:nvGrpSpPr>
        <p:grpSpPr>
          <a:xfrm>
            <a:off x="560515" y="1473868"/>
            <a:ext cx="4455066" cy="2218368"/>
            <a:chOff x="355979" y="1601103"/>
            <a:chExt cx="4455066" cy="2218368"/>
          </a:xfrm>
        </p:grpSpPr>
        <p:sp>
          <p:nvSpPr>
            <p:cNvPr id="4" name="TextBox 3"/>
            <p:cNvSpPr txBox="1"/>
            <p:nvPr/>
          </p:nvSpPr>
          <p:spPr>
            <a:xfrm>
              <a:off x="355979" y="1601103"/>
              <a:ext cx="4455066" cy="400110"/>
            </a:xfrm>
            <a:prstGeom prst="rect">
              <a:avLst/>
            </a:prstGeom>
            <a:noFill/>
          </p:spPr>
          <p:txBody>
            <a:bodyPr wrap="none" rtlCol="0">
              <a:spAutoFit/>
            </a:bodyPr>
            <a:lstStyle/>
            <a:p>
              <a:r>
                <a:rPr lang="en-US" sz="2000" b="1" dirty="0" smtClean="0"/>
                <a:t>Content-oriented network architectures</a:t>
              </a:r>
              <a:endParaRPr lang="en-US" sz="2000" b="1" dirty="0"/>
            </a:p>
          </p:txBody>
        </p:sp>
        <p:sp>
          <p:nvSpPr>
            <p:cNvPr id="8" name="TextBox 7"/>
            <p:cNvSpPr txBox="1"/>
            <p:nvPr/>
          </p:nvSpPr>
          <p:spPr>
            <a:xfrm>
              <a:off x="355979" y="3419361"/>
              <a:ext cx="4235880" cy="400110"/>
            </a:xfrm>
            <a:prstGeom prst="rect">
              <a:avLst/>
            </a:prstGeom>
            <a:noFill/>
          </p:spPr>
          <p:txBody>
            <a:bodyPr wrap="none" rtlCol="0">
              <a:spAutoFit/>
            </a:bodyPr>
            <a:lstStyle/>
            <a:p>
              <a:r>
                <a:rPr lang="en-US" sz="2000" dirty="0" smtClean="0"/>
                <a:t>Content as first class network principal</a:t>
              </a:r>
              <a:endParaRPr lang="en-US" sz="2000" dirty="0"/>
            </a:p>
          </p:txBody>
        </p:sp>
        <p:sp>
          <p:nvSpPr>
            <p:cNvPr id="9" name="Oval 8"/>
            <p:cNvSpPr/>
            <p:nvPr/>
          </p:nvSpPr>
          <p:spPr>
            <a:xfrm>
              <a:off x="2347305" y="2083706"/>
              <a:ext cx="1109246" cy="5193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CCN</a:t>
              </a:r>
              <a:endParaRPr lang="en-US" sz="2000" dirty="0"/>
            </a:p>
          </p:txBody>
        </p:sp>
        <p:sp>
          <p:nvSpPr>
            <p:cNvPr id="10" name="Oval 9"/>
            <p:cNvSpPr/>
            <p:nvPr/>
          </p:nvSpPr>
          <p:spPr>
            <a:xfrm>
              <a:off x="832778" y="2088085"/>
              <a:ext cx="1284325" cy="5193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DONA</a:t>
              </a:r>
              <a:endParaRPr lang="en-US" sz="2000" dirty="0"/>
            </a:p>
          </p:txBody>
        </p:sp>
        <p:sp>
          <p:nvSpPr>
            <p:cNvPr id="11" name="Oval 10"/>
            <p:cNvSpPr/>
            <p:nvPr/>
          </p:nvSpPr>
          <p:spPr>
            <a:xfrm>
              <a:off x="1088700" y="2760435"/>
              <a:ext cx="2246619" cy="5193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MobilityFirst</a:t>
              </a:r>
              <a:endParaRPr lang="en-US" sz="2000" dirty="0"/>
            </a:p>
          </p:txBody>
        </p:sp>
      </p:grpSp>
      <p:grpSp>
        <p:nvGrpSpPr>
          <p:cNvPr id="26" name="Group 25"/>
          <p:cNvGrpSpPr/>
          <p:nvPr/>
        </p:nvGrpSpPr>
        <p:grpSpPr>
          <a:xfrm>
            <a:off x="5045366" y="2544647"/>
            <a:ext cx="3929079" cy="2770110"/>
            <a:chOff x="5045366" y="1953744"/>
            <a:chExt cx="3929079" cy="2770110"/>
          </a:xfrm>
        </p:grpSpPr>
        <p:sp>
          <p:nvSpPr>
            <p:cNvPr id="20" name="TextBox 19"/>
            <p:cNvSpPr txBox="1"/>
            <p:nvPr/>
          </p:nvSpPr>
          <p:spPr>
            <a:xfrm>
              <a:off x="5045366" y="1953744"/>
              <a:ext cx="3929079" cy="400110"/>
            </a:xfrm>
            <a:prstGeom prst="rect">
              <a:avLst/>
            </a:prstGeom>
            <a:noFill/>
          </p:spPr>
          <p:txBody>
            <a:bodyPr wrap="square" rtlCol="0">
              <a:spAutoFit/>
            </a:bodyPr>
            <a:lstStyle/>
            <a:p>
              <a:pPr algn="ctr"/>
              <a:r>
                <a:rPr lang="en-US" sz="2000" b="1" dirty="0" smtClean="0"/>
                <a:t>Network/Telco/</a:t>
              </a:r>
              <a:r>
                <a:rPr lang="en-US" sz="2000" b="1" smtClean="0"/>
                <a:t>Carrier </a:t>
              </a:r>
              <a:r>
                <a:rPr lang="en-US" sz="2000" b="1" smtClean="0"/>
                <a:t>CDNs</a:t>
              </a:r>
              <a:endParaRPr lang="en-US" sz="2000" b="1" dirty="0"/>
            </a:p>
          </p:txBody>
        </p:sp>
        <p:sp>
          <p:nvSpPr>
            <p:cNvPr id="21" name="Rounded Rectangle 20"/>
            <p:cNvSpPr/>
            <p:nvPr/>
          </p:nvSpPr>
          <p:spPr>
            <a:xfrm>
              <a:off x="6257066" y="2555588"/>
              <a:ext cx="2002324" cy="14019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2" name="TextBox 21"/>
            <p:cNvSpPr txBox="1"/>
            <p:nvPr/>
          </p:nvSpPr>
          <p:spPr>
            <a:xfrm>
              <a:off x="6631272" y="3337916"/>
              <a:ext cx="127470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Network</a:t>
              </a:r>
              <a:endParaRPr lang="en-US" sz="2400" dirty="0"/>
            </a:p>
          </p:txBody>
        </p:sp>
        <p:sp>
          <p:nvSpPr>
            <p:cNvPr id="23" name="TextBox 22"/>
            <p:cNvSpPr txBox="1"/>
            <p:nvPr/>
          </p:nvSpPr>
          <p:spPr>
            <a:xfrm>
              <a:off x="6631272" y="2712966"/>
              <a:ext cx="127470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CDN</a:t>
              </a:r>
              <a:endParaRPr lang="en-US" sz="2400" dirty="0"/>
            </a:p>
          </p:txBody>
        </p:sp>
        <p:sp>
          <p:nvSpPr>
            <p:cNvPr id="24" name="TextBox 23"/>
            <p:cNvSpPr txBox="1"/>
            <p:nvPr/>
          </p:nvSpPr>
          <p:spPr>
            <a:xfrm>
              <a:off x="5487546" y="4015968"/>
              <a:ext cx="3486899" cy="707886"/>
            </a:xfrm>
            <a:prstGeom prst="rect">
              <a:avLst/>
            </a:prstGeom>
            <a:noFill/>
          </p:spPr>
          <p:txBody>
            <a:bodyPr wrap="square" rtlCol="0">
              <a:spAutoFit/>
            </a:bodyPr>
            <a:lstStyle/>
            <a:p>
              <a:pPr algn="ctr"/>
              <a:r>
                <a:rPr lang="en-US" sz="2000" dirty="0" smtClean="0"/>
                <a:t>One entity managing </a:t>
              </a:r>
            </a:p>
            <a:p>
              <a:pPr algn="ctr"/>
              <a:r>
                <a:rPr lang="en-US" sz="2000" dirty="0" smtClean="0"/>
                <a:t>routing &amp; content delivery</a:t>
              </a:r>
              <a:endParaRPr lang="en-US" sz="2000" dirty="0"/>
            </a:p>
          </p:txBody>
        </p:sp>
      </p:grpSp>
      <p:grpSp>
        <p:nvGrpSpPr>
          <p:cNvPr id="36" name="Group 35"/>
          <p:cNvGrpSpPr/>
          <p:nvPr/>
        </p:nvGrpSpPr>
        <p:grpSpPr>
          <a:xfrm>
            <a:off x="212370" y="4303350"/>
            <a:ext cx="5301126" cy="2310176"/>
            <a:chOff x="457200" y="4303350"/>
            <a:chExt cx="5301126" cy="2310176"/>
          </a:xfrm>
        </p:grpSpPr>
        <p:sp>
          <p:nvSpPr>
            <p:cNvPr id="25" name="TextBox 24"/>
            <p:cNvSpPr txBox="1"/>
            <p:nvPr/>
          </p:nvSpPr>
          <p:spPr>
            <a:xfrm>
              <a:off x="457200" y="4303350"/>
              <a:ext cx="4737194" cy="400110"/>
            </a:xfrm>
            <a:prstGeom prst="rect">
              <a:avLst/>
            </a:prstGeom>
            <a:noFill/>
          </p:spPr>
          <p:txBody>
            <a:bodyPr wrap="none" rtlCol="0">
              <a:spAutoFit/>
            </a:bodyPr>
            <a:lstStyle/>
            <a:p>
              <a:r>
                <a:rPr lang="en-US" sz="2000" b="1" dirty="0" smtClean="0"/>
                <a:t>Cooperative networks &amp; </a:t>
              </a:r>
              <a:r>
                <a:rPr lang="en-US" sz="2000" b="1" dirty="0"/>
                <a:t>c</a:t>
              </a:r>
              <a:r>
                <a:rPr lang="en-US" sz="2000" b="1" dirty="0" smtClean="0"/>
                <a:t>ontent providers</a:t>
              </a:r>
              <a:endParaRPr lang="en-US" sz="2000" b="1" dirty="0"/>
            </a:p>
          </p:txBody>
        </p:sp>
        <p:sp>
          <p:nvSpPr>
            <p:cNvPr id="27" name="Rounded Rectangle 26"/>
            <p:cNvSpPr/>
            <p:nvPr/>
          </p:nvSpPr>
          <p:spPr>
            <a:xfrm>
              <a:off x="1383499" y="4796667"/>
              <a:ext cx="2476424" cy="4578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Content providers</a:t>
              </a:r>
              <a:endParaRPr lang="en-US" sz="2000" dirty="0"/>
            </a:p>
          </p:txBody>
        </p:sp>
        <p:sp>
          <p:nvSpPr>
            <p:cNvPr id="28" name="Rounded Rectangle 27"/>
            <p:cNvSpPr/>
            <p:nvPr/>
          </p:nvSpPr>
          <p:spPr>
            <a:xfrm>
              <a:off x="1383499" y="5720582"/>
              <a:ext cx="2476424" cy="3863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Network</a:t>
              </a:r>
              <a:endParaRPr lang="en-US" sz="2000" dirty="0"/>
            </a:p>
          </p:txBody>
        </p:sp>
        <p:sp>
          <p:nvSpPr>
            <p:cNvPr id="34" name="Up-Down Arrow 33"/>
            <p:cNvSpPr/>
            <p:nvPr/>
          </p:nvSpPr>
          <p:spPr>
            <a:xfrm>
              <a:off x="2365380" y="5254547"/>
              <a:ext cx="292449" cy="431083"/>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457200" y="6213416"/>
              <a:ext cx="5301126" cy="400110"/>
            </a:xfrm>
            <a:prstGeom prst="rect">
              <a:avLst/>
            </a:prstGeom>
            <a:noFill/>
          </p:spPr>
          <p:txBody>
            <a:bodyPr wrap="none" rtlCol="0">
              <a:spAutoFit/>
            </a:bodyPr>
            <a:lstStyle/>
            <a:p>
              <a:r>
                <a:rPr lang="en-US" sz="2000" dirty="0" smtClean="0"/>
                <a:t>Network cost &amp; user-perceived latency reduction</a:t>
              </a:r>
              <a:endParaRPr lang="en-US" sz="2000" dirty="0"/>
            </a:p>
          </p:txBody>
        </p:sp>
      </p:grpSp>
      <p:sp>
        <p:nvSpPr>
          <p:cNvPr id="16" name="TextBox 15"/>
          <p:cNvSpPr txBox="1"/>
          <p:nvPr/>
        </p:nvSpPr>
        <p:spPr>
          <a:xfrm>
            <a:off x="-28646" y="3427806"/>
            <a:ext cx="184666"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737471467"/>
      </p:ext>
    </p:extLst>
  </p:cSld>
  <p:clrMapOvr>
    <a:masterClrMapping/>
  </p:clrMapOvr>
  <mc:AlternateContent xmlns:mc="http://schemas.openxmlformats.org/markup-compatibility/2006">
    <mc:Choice xmlns:p14="http://schemas.microsoft.com/office/powerpoint/2010/main" Requires="p14">
      <p:transition spd="slow" p14:dur="2000" advTm="178121"/>
    </mc:Choice>
    <mc:Fallback>
      <p:transition xmlns:p14="http://schemas.microsoft.com/office/powerpoint/2010/main" spd="slow" advTm="17812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r>
              <a:rPr lang="en-US" dirty="0" smtClean="0"/>
              <a:t>NCDN </a:t>
            </a:r>
            <a:r>
              <a:rPr lang="en-US" dirty="0" smtClean="0"/>
              <a:t>schemes </a:t>
            </a:r>
            <a:r>
              <a:rPr lang="en-US" dirty="0"/>
              <a:t>c</a:t>
            </a:r>
            <a:r>
              <a:rPr lang="en-US" dirty="0" smtClean="0"/>
              <a:t>lassification</a:t>
            </a:r>
            <a:endParaRPr lang="en-US" dirty="0"/>
          </a:p>
        </p:txBody>
      </p:sp>
      <p:sp>
        <p:nvSpPr>
          <p:cNvPr id="16" name="Rectangle 15"/>
          <p:cNvSpPr/>
          <p:nvPr/>
        </p:nvSpPr>
        <p:spPr>
          <a:xfrm>
            <a:off x="180066" y="4341445"/>
            <a:ext cx="1916398" cy="634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Unplanned </a:t>
            </a:r>
          </a:p>
          <a:p>
            <a:pPr algn="ctr"/>
            <a:r>
              <a:rPr lang="en-US" sz="2400" dirty="0" smtClean="0"/>
              <a:t>(e.g. LRU Caching)</a:t>
            </a:r>
            <a:endParaRPr lang="en-US" sz="2400" dirty="0"/>
          </a:p>
        </p:txBody>
      </p:sp>
      <p:sp>
        <p:nvSpPr>
          <p:cNvPr id="17" name="Rectangle 16"/>
          <p:cNvSpPr/>
          <p:nvPr/>
        </p:nvSpPr>
        <p:spPr>
          <a:xfrm>
            <a:off x="5936300" y="2707707"/>
            <a:ext cx="1916398" cy="634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Traffic </a:t>
            </a:r>
          </a:p>
          <a:p>
            <a:pPr algn="ctr"/>
            <a:r>
              <a:rPr lang="en-US" sz="2400" dirty="0"/>
              <a:t>e</a:t>
            </a:r>
            <a:r>
              <a:rPr lang="en-US" sz="2400" dirty="0" smtClean="0"/>
              <a:t>ngineering</a:t>
            </a:r>
            <a:endParaRPr lang="en-US" sz="2400" dirty="0"/>
          </a:p>
        </p:txBody>
      </p:sp>
      <p:sp>
        <p:nvSpPr>
          <p:cNvPr id="18" name="Rectangle 17"/>
          <p:cNvSpPr/>
          <p:nvPr/>
        </p:nvSpPr>
        <p:spPr>
          <a:xfrm>
            <a:off x="1315401" y="2707707"/>
            <a:ext cx="1916398" cy="634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Content </a:t>
            </a:r>
            <a:r>
              <a:rPr lang="en-US" sz="2400" dirty="0" smtClean="0"/>
              <a:t>delivery</a:t>
            </a:r>
            <a:endParaRPr lang="en-US" sz="2400" dirty="0"/>
          </a:p>
        </p:txBody>
      </p:sp>
      <p:sp>
        <p:nvSpPr>
          <p:cNvPr id="20" name="Rectangle 19"/>
          <p:cNvSpPr/>
          <p:nvPr/>
        </p:nvSpPr>
        <p:spPr>
          <a:xfrm>
            <a:off x="3566369" y="5936332"/>
            <a:ext cx="2487508" cy="634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Joint </a:t>
            </a:r>
            <a:r>
              <a:rPr lang="en-US" sz="2400" dirty="0" smtClean="0"/>
              <a:t>optimization</a:t>
            </a:r>
            <a:endParaRPr lang="en-US" sz="2400" dirty="0"/>
          </a:p>
        </p:txBody>
      </p:sp>
      <p:sp>
        <p:nvSpPr>
          <p:cNvPr id="21" name="Rectangle 20"/>
          <p:cNvSpPr/>
          <p:nvPr/>
        </p:nvSpPr>
        <p:spPr>
          <a:xfrm>
            <a:off x="2530985" y="4341445"/>
            <a:ext cx="1916398" cy="634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Planned </a:t>
            </a:r>
          </a:p>
          <a:p>
            <a:pPr algn="ctr"/>
            <a:r>
              <a:rPr lang="en-US" sz="2400" dirty="0" smtClean="0"/>
              <a:t>(history-based)</a:t>
            </a:r>
            <a:endParaRPr lang="en-US" sz="2400" dirty="0"/>
          </a:p>
        </p:txBody>
      </p:sp>
      <p:sp>
        <p:nvSpPr>
          <p:cNvPr id="22" name="Rectangle 21"/>
          <p:cNvSpPr/>
          <p:nvPr/>
        </p:nvSpPr>
        <p:spPr>
          <a:xfrm>
            <a:off x="4753555" y="4341445"/>
            <a:ext cx="2140944" cy="634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Planned </a:t>
            </a:r>
          </a:p>
          <a:p>
            <a:pPr algn="ctr"/>
            <a:r>
              <a:rPr lang="en-US" sz="2400" dirty="0" smtClean="0"/>
              <a:t>(e.g. OSPF weight tuning)</a:t>
            </a:r>
            <a:endParaRPr lang="en-US" sz="2400" dirty="0"/>
          </a:p>
        </p:txBody>
      </p:sp>
      <p:sp>
        <p:nvSpPr>
          <p:cNvPr id="23" name="Rectangle 22"/>
          <p:cNvSpPr/>
          <p:nvPr/>
        </p:nvSpPr>
        <p:spPr>
          <a:xfrm>
            <a:off x="7104474" y="4368443"/>
            <a:ext cx="1916398" cy="634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Unplanned (static routing)</a:t>
            </a:r>
            <a:endParaRPr lang="en-US" sz="2400" dirty="0"/>
          </a:p>
        </p:txBody>
      </p:sp>
      <p:cxnSp>
        <p:nvCxnSpPr>
          <p:cNvPr id="39" name="Straight Arrow Connector 38"/>
          <p:cNvCxnSpPr/>
          <p:nvPr/>
        </p:nvCxnSpPr>
        <p:spPr>
          <a:xfrm>
            <a:off x="2831153" y="3466494"/>
            <a:ext cx="400645" cy="67693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3" name="Straight Arrow Connector 42"/>
          <p:cNvCxnSpPr/>
          <p:nvPr/>
        </p:nvCxnSpPr>
        <p:spPr>
          <a:xfrm>
            <a:off x="7473411" y="3466494"/>
            <a:ext cx="379287" cy="67693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5" name="Curved Connector 44"/>
          <p:cNvCxnSpPr/>
          <p:nvPr/>
        </p:nvCxnSpPr>
        <p:spPr>
          <a:xfrm rot="16200000" flipH="1">
            <a:off x="4656606" y="4169273"/>
            <a:ext cx="12700" cy="2334843"/>
          </a:xfrm>
          <a:prstGeom prst="curvedConnector3">
            <a:avLst>
              <a:gd name="adj1" fmla="val 5428819"/>
            </a:avLst>
          </a:prstGeom>
          <a:ln/>
        </p:spPr>
        <p:style>
          <a:lnRef idx="2">
            <a:schemeClr val="dk1"/>
          </a:lnRef>
          <a:fillRef idx="1">
            <a:schemeClr val="lt1"/>
          </a:fillRef>
          <a:effectRef idx="0">
            <a:schemeClr val="dk1"/>
          </a:effectRef>
          <a:fontRef idx="minor">
            <a:schemeClr val="dk1"/>
          </a:fontRef>
        </p:style>
      </p:cxnSp>
      <p:sp>
        <p:nvSpPr>
          <p:cNvPr id="4" name="Slide Number Placeholder 3"/>
          <p:cNvSpPr>
            <a:spLocks noGrp="1"/>
          </p:cNvSpPr>
          <p:nvPr>
            <p:ph type="sldNum" sz="quarter" idx="12"/>
          </p:nvPr>
        </p:nvSpPr>
        <p:spPr>
          <a:noFill/>
          <a:ln>
            <a:noFill/>
          </a:ln>
        </p:spPr>
        <p:style>
          <a:lnRef idx="2">
            <a:schemeClr val="dk1"/>
          </a:lnRef>
          <a:fillRef idx="1">
            <a:schemeClr val="lt1"/>
          </a:fillRef>
          <a:effectRef idx="0">
            <a:schemeClr val="dk1"/>
          </a:effectRef>
          <a:fontRef idx="minor">
            <a:schemeClr val="dk1"/>
          </a:fontRef>
        </p:style>
        <p:txBody>
          <a:bodyPr/>
          <a:lstStyle/>
          <a:p>
            <a:fld id="{E7BC674E-6A69-EE4A-9BF8-1BDE8F8FF17D}" type="slidenum">
              <a:rPr lang="en-US" sz="1600" smtClean="0"/>
              <a:t>20</a:t>
            </a:fld>
            <a:endParaRPr lang="en-US" sz="2400" dirty="0"/>
          </a:p>
        </p:txBody>
      </p:sp>
      <p:cxnSp>
        <p:nvCxnSpPr>
          <p:cNvPr id="46" name="Straight Arrow Connector 45"/>
          <p:cNvCxnSpPr/>
          <p:nvPr/>
        </p:nvCxnSpPr>
        <p:spPr>
          <a:xfrm flipH="1">
            <a:off x="5936300" y="3466494"/>
            <a:ext cx="346564" cy="67693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53" name="Straight Arrow Connector 52"/>
          <p:cNvCxnSpPr/>
          <p:nvPr/>
        </p:nvCxnSpPr>
        <p:spPr>
          <a:xfrm flipH="1">
            <a:off x="1315401" y="3466494"/>
            <a:ext cx="412435" cy="67693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 name="Rectangle 2"/>
          <p:cNvSpPr/>
          <p:nvPr/>
        </p:nvSpPr>
        <p:spPr>
          <a:xfrm>
            <a:off x="180066" y="4143428"/>
            <a:ext cx="1826534" cy="118691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2582267" y="4133956"/>
            <a:ext cx="1826534" cy="118691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4791655" y="4133956"/>
            <a:ext cx="1990090" cy="118691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7104474" y="4143430"/>
            <a:ext cx="1826534" cy="117744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2812426" y="4127596"/>
            <a:ext cx="3969319" cy="23811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3367324" y="1575556"/>
            <a:ext cx="2669270" cy="461665"/>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lvl="0"/>
            <a:r>
              <a:rPr lang="en-US" sz="2400" dirty="0" smtClean="0"/>
              <a:t>NCDN </a:t>
            </a:r>
            <a:r>
              <a:rPr lang="en-US" sz="2400" dirty="0" smtClean="0"/>
              <a:t>management</a:t>
            </a:r>
            <a:endParaRPr lang="en-US" sz="2400" dirty="0"/>
          </a:p>
        </p:txBody>
      </p:sp>
      <p:cxnSp>
        <p:nvCxnSpPr>
          <p:cNvPr id="10" name="Straight Arrow Connector 9"/>
          <p:cNvCxnSpPr/>
          <p:nvPr/>
        </p:nvCxnSpPr>
        <p:spPr>
          <a:xfrm>
            <a:off x="3038120" y="2958354"/>
            <a:ext cx="2987826" cy="0"/>
          </a:xfrm>
          <a:prstGeom prst="straightConnector1">
            <a:avLst/>
          </a:prstGeom>
          <a:ln>
            <a:headEnd type="none"/>
            <a:tailEnd type="none"/>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a:off x="4602632" y="2160332"/>
            <a:ext cx="0" cy="768140"/>
          </a:xfrm>
          <a:prstGeom prst="straightConnector1">
            <a:avLst/>
          </a:prstGeom>
          <a:ln>
            <a:headEnd type="none"/>
            <a:tailEnd type="none"/>
          </a:ln>
        </p:spPr>
        <p:style>
          <a:lnRef idx="2">
            <a:schemeClr val="dk1"/>
          </a:lnRef>
          <a:fillRef idx="1">
            <a:schemeClr val="lt1"/>
          </a:fillRef>
          <a:effectRef idx="0">
            <a:schemeClr val="dk1"/>
          </a:effectRef>
          <a:fontRef idx="minor">
            <a:schemeClr val="dk1"/>
          </a:fontRef>
        </p:style>
      </p:cxnSp>
    </p:spTree>
    <p:custDataLst>
      <p:tags r:id="rId1"/>
    </p:custDataLst>
    <p:extLst>
      <p:ext uri="{BB962C8B-B14F-4D97-AF65-F5344CB8AC3E}">
        <p14:creationId xmlns:p14="http://schemas.microsoft.com/office/powerpoint/2010/main" val="3986312980"/>
      </p:ext>
    </p:extLst>
  </p:cSld>
  <p:clrMapOvr>
    <a:masterClrMapping/>
  </p:clrMapOvr>
  <mc:AlternateContent xmlns:mc="http://schemas.openxmlformats.org/markup-compatibility/2006" xmlns:p14="http://schemas.microsoft.com/office/powerpoint/2010/main">
    <mc:Choice Requires="p14">
      <p:transition p14:dur="100" advTm="134172">
        <p:cut/>
      </p:transition>
    </mc:Choice>
    <mc:Fallback xmlns="">
      <p:transition xmlns:p14="http://schemas.microsoft.com/office/powerpoint/2010/main" advTm="134172">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4" grpId="0" animBg="1"/>
      <p:bldP spid="24" grpId="1" animBg="1"/>
      <p:bldP spid="25" grpId="0" animBg="1"/>
      <p:bldP spid="25" grpId="1" animBg="1"/>
      <p:bldP spid="26" grpId="0" animBg="1"/>
      <p:bldP spid="26" grpId="1"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q</a:t>
            </a:r>
            <a:r>
              <a:rPr lang="en-US" dirty="0" smtClean="0"/>
              <a:t>uestions</a:t>
            </a:r>
            <a:endParaRPr lang="en-US" dirty="0"/>
          </a:p>
        </p:txBody>
      </p:sp>
      <p:sp>
        <p:nvSpPr>
          <p:cNvPr id="5" name="Slide Number Placeholder 4"/>
          <p:cNvSpPr>
            <a:spLocks noGrp="1"/>
          </p:cNvSpPr>
          <p:nvPr>
            <p:ph type="sldNum" sz="quarter" idx="12"/>
          </p:nvPr>
        </p:nvSpPr>
        <p:spPr/>
        <p:txBody>
          <a:bodyPr/>
          <a:lstStyle/>
          <a:p>
            <a:fld id="{E7BC674E-6A69-EE4A-9BF8-1BDE8F8FF17D}" type="slidenum">
              <a:rPr lang="en-US" smtClean="0"/>
              <a:t>21</a:t>
            </a:fld>
            <a:endParaRPr lang="en-US"/>
          </a:p>
        </p:txBody>
      </p:sp>
      <p:sp>
        <p:nvSpPr>
          <p:cNvPr id="3" name="Content Placeholder 2"/>
          <p:cNvSpPr>
            <a:spLocks noGrp="1"/>
          </p:cNvSpPr>
          <p:nvPr>
            <p:ph idx="1"/>
          </p:nvPr>
        </p:nvSpPr>
        <p:spPr/>
        <p:txBody>
          <a:bodyPr/>
          <a:lstStyle/>
          <a:p>
            <a:pPr lvl="0"/>
            <a:r>
              <a:rPr lang="en-US" sz="3600" dirty="0" smtClean="0"/>
              <a:t>How do simple unplanned schemes perform?</a:t>
            </a:r>
            <a:endParaRPr lang="en-US" sz="3600" dirty="0"/>
          </a:p>
          <a:p>
            <a:pPr lvl="0"/>
            <a:r>
              <a:rPr lang="en-US" sz="3600" dirty="0" smtClean="0"/>
              <a:t>Is joint optimization better than other schemes?</a:t>
            </a:r>
            <a:endParaRPr lang="en-US" sz="3600" dirty="0"/>
          </a:p>
          <a:p>
            <a:pPr lvl="0"/>
            <a:r>
              <a:rPr lang="en-US" sz="3600" dirty="0" smtClean="0"/>
              <a:t>What matters more: placement or routing?</a:t>
            </a:r>
            <a:endParaRPr lang="en-US" sz="3600" dirty="0"/>
          </a:p>
        </p:txBody>
      </p:sp>
    </p:spTree>
    <p:extLst>
      <p:ext uri="{BB962C8B-B14F-4D97-AF65-F5344CB8AC3E}">
        <p14:creationId xmlns:p14="http://schemas.microsoft.com/office/powerpoint/2010/main" val="837053169"/>
      </p:ext>
    </p:extLst>
  </p:cSld>
  <p:clrMapOvr>
    <a:masterClrMapping/>
  </p:clrMapOvr>
  <mc:AlternateContent xmlns:mc="http://schemas.openxmlformats.org/markup-compatibility/2006" xmlns:p14="http://schemas.microsoft.com/office/powerpoint/2010/main">
    <mc:Choice Requires="p14">
      <p:transition p14:dur="100" advTm="44297">
        <p:cut/>
      </p:transition>
    </mc:Choice>
    <mc:Fallback xmlns="">
      <p:transition xmlns:p14="http://schemas.microsoft.com/office/powerpoint/2010/main" advTm="44297">
        <p:cut/>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NCDN </a:t>
            </a:r>
            <a:r>
              <a:rPr lang="en-US" dirty="0" smtClean="0"/>
              <a:t>model</a:t>
            </a:r>
            <a:endParaRPr lang="en-US" dirty="0"/>
          </a:p>
        </p:txBody>
      </p:sp>
      <p:pic>
        <p:nvPicPr>
          <p:cNvPr id="47" name="Picture 4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82" y="5494723"/>
            <a:ext cx="705962" cy="432353"/>
          </a:xfrm>
          <a:prstGeom prst="rect">
            <a:avLst/>
          </a:prstGeom>
        </p:spPr>
      </p:pic>
      <p:pic>
        <p:nvPicPr>
          <p:cNvPr id="49" name="Picture 4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825226" y="5494723"/>
            <a:ext cx="705962" cy="432353"/>
          </a:xfrm>
          <a:prstGeom prst="rect">
            <a:avLst/>
          </a:prstGeom>
        </p:spPr>
      </p:pic>
      <p:pic>
        <p:nvPicPr>
          <p:cNvPr id="55" name="Picture 54"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761782" y="5494723"/>
            <a:ext cx="705962" cy="432353"/>
          </a:xfrm>
          <a:prstGeom prst="rect">
            <a:avLst/>
          </a:prstGeom>
        </p:spPr>
      </p:pic>
      <p:cxnSp>
        <p:nvCxnSpPr>
          <p:cNvPr id="63" name="Straight Arrow Connector 62"/>
          <p:cNvCxnSpPr/>
          <p:nvPr/>
        </p:nvCxnSpPr>
        <p:spPr>
          <a:xfrm flipH="1">
            <a:off x="1322633" y="3732015"/>
            <a:ext cx="1048814"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4" name="Straight Arrow Connector 63"/>
          <p:cNvCxnSpPr/>
          <p:nvPr/>
        </p:nvCxnSpPr>
        <p:spPr>
          <a:xfrm flipH="1">
            <a:off x="2304447" y="3732015"/>
            <a:ext cx="67000"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5" name="Straight Arrow Connector 64"/>
          <p:cNvCxnSpPr/>
          <p:nvPr/>
        </p:nvCxnSpPr>
        <p:spPr>
          <a:xfrm>
            <a:off x="2371447" y="3732015"/>
            <a:ext cx="715781"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Connector 26"/>
          <p:cNvCxnSpPr/>
          <p:nvPr/>
        </p:nvCxnSpPr>
        <p:spPr>
          <a:xfrm flipH="1" flipV="1">
            <a:off x="1578954" y="2386551"/>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26143" y="5935691"/>
            <a:ext cx="3320142" cy="461665"/>
          </a:xfrm>
          <a:prstGeom prst="rect">
            <a:avLst/>
          </a:prstGeom>
          <a:noFill/>
        </p:spPr>
        <p:txBody>
          <a:bodyPr wrap="square" rtlCol="0">
            <a:spAutoFit/>
          </a:bodyPr>
          <a:lstStyle/>
          <a:p>
            <a:pPr algn="ctr"/>
            <a:r>
              <a:rPr lang="en-US" sz="2400" smtClean="0"/>
              <a:t>Downstream </a:t>
            </a:r>
            <a:r>
              <a:rPr lang="en-US" sz="2400" dirty="0" smtClean="0"/>
              <a:t>end-users</a:t>
            </a:r>
            <a:endParaRPr lang="en-US" sz="2400" dirty="0"/>
          </a:p>
        </p:txBody>
      </p: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22</a:t>
            </a:fld>
            <a:endParaRPr lang="en-US"/>
          </a:p>
        </p:txBody>
      </p:sp>
      <p:sp>
        <p:nvSpPr>
          <p:cNvPr id="99" name="TextBox 98"/>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solidFill>
              </a:rPr>
              <a:t>Origin servers</a:t>
            </a:r>
            <a:endParaRPr lang="en-US" sz="2400" dirty="0">
              <a:solidFill>
                <a:schemeClr val="accent3"/>
              </a:solidFill>
            </a:endParaRPr>
          </a:p>
        </p:txBody>
      </p:sp>
      <p:cxnSp>
        <p:nvCxnSpPr>
          <p:cNvPr id="108" name="Straight Connector 107"/>
          <p:cNvCxnSpPr/>
          <p:nvPr/>
        </p:nvCxnSpPr>
        <p:spPr>
          <a:xfrm>
            <a:off x="6553200" y="2311400"/>
            <a:ext cx="988022" cy="298593"/>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5"/>
          <a:stretch>
            <a:fillRect/>
          </a:stretch>
        </p:blipFill>
        <p:spPr>
          <a:xfrm>
            <a:off x="967472" y="1878246"/>
            <a:ext cx="940556" cy="625469"/>
          </a:xfrm>
          <a:prstGeom prst="rect">
            <a:avLst/>
          </a:prstGeom>
        </p:spPr>
      </p:pic>
      <p:pic>
        <p:nvPicPr>
          <p:cNvPr id="66" name="Picture 65"/>
          <p:cNvPicPr>
            <a:picLocks noChangeAspect="1"/>
          </p:cNvPicPr>
          <p:nvPr/>
        </p:nvPicPr>
        <p:blipFill>
          <a:blip r:embed="rId5"/>
          <a:stretch>
            <a:fillRect/>
          </a:stretch>
        </p:blipFill>
        <p:spPr>
          <a:xfrm>
            <a:off x="1880105" y="3239887"/>
            <a:ext cx="940556" cy="625469"/>
          </a:xfrm>
          <a:prstGeom prst="rect">
            <a:avLst/>
          </a:prstGeom>
        </p:spPr>
      </p:pic>
      <p:pic>
        <p:nvPicPr>
          <p:cNvPr id="70" name="Picture 69"/>
          <p:cNvPicPr>
            <a:picLocks noChangeAspect="1"/>
          </p:cNvPicPr>
          <p:nvPr/>
        </p:nvPicPr>
        <p:blipFill>
          <a:blip r:embed="rId5"/>
          <a:stretch>
            <a:fillRect/>
          </a:stretch>
        </p:blipFill>
        <p:spPr>
          <a:xfrm>
            <a:off x="3496973" y="1597537"/>
            <a:ext cx="940556" cy="625469"/>
          </a:xfrm>
          <a:prstGeom prst="rect">
            <a:avLst/>
          </a:prstGeom>
        </p:spPr>
      </p:pic>
      <p:pic>
        <p:nvPicPr>
          <p:cNvPr id="72" name="Picture 71"/>
          <p:cNvPicPr>
            <a:picLocks noChangeAspect="1"/>
          </p:cNvPicPr>
          <p:nvPr/>
        </p:nvPicPr>
        <p:blipFill>
          <a:blip r:embed="rId5">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5">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6"/>
          <a:stretch>
            <a:fillRect/>
          </a:stretch>
        </p:blipFill>
        <p:spPr>
          <a:xfrm>
            <a:off x="1141439" y="1669417"/>
            <a:ext cx="562240" cy="562240"/>
          </a:xfrm>
          <a:prstGeom prst="rect">
            <a:avLst/>
          </a:prstGeom>
        </p:spPr>
      </p:pic>
      <p:pic>
        <p:nvPicPr>
          <p:cNvPr id="44" name="Picture 43"/>
          <p:cNvPicPr>
            <a:picLocks noChangeAspect="1"/>
          </p:cNvPicPr>
          <p:nvPr/>
        </p:nvPicPr>
        <p:blipFill>
          <a:blip r:embed="rId6"/>
          <a:stretch>
            <a:fillRect/>
          </a:stretch>
        </p:blipFill>
        <p:spPr>
          <a:xfrm>
            <a:off x="2122904" y="3018301"/>
            <a:ext cx="562240" cy="562240"/>
          </a:xfrm>
          <a:prstGeom prst="rect">
            <a:avLst/>
          </a:prstGeom>
        </p:spPr>
      </p:pic>
      <p:pic>
        <p:nvPicPr>
          <p:cNvPr id="46" name="Picture 45"/>
          <p:cNvPicPr>
            <a:picLocks noChangeAspect="1"/>
          </p:cNvPicPr>
          <p:nvPr/>
        </p:nvPicPr>
        <p:blipFill>
          <a:blip r:embed="rId6"/>
          <a:stretch>
            <a:fillRect/>
          </a:stretch>
        </p:blipFill>
        <p:spPr>
          <a:xfrm>
            <a:off x="5921861" y="1778001"/>
            <a:ext cx="562240" cy="562240"/>
          </a:xfrm>
          <a:prstGeom prst="rect">
            <a:avLst/>
          </a:prstGeom>
        </p:spPr>
      </p:pic>
      <p:pic>
        <p:nvPicPr>
          <p:cNvPr id="51" name="Picture 50"/>
          <p:cNvPicPr>
            <a:picLocks noChangeAspect="1"/>
          </p:cNvPicPr>
          <p:nvPr/>
        </p:nvPicPr>
        <p:blipFill>
          <a:blip r:embed="rId6">
            <a:duotone>
              <a:schemeClr val="accent3">
                <a:shade val="45000"/>
                <a:satMod val="135000"/>
              </a:schemeClr>
              <a:prstClr val="white"/>
            </a:duotone>
          </a:blip>
          <a:stretch>
            <a:fillRect/>
          </a:stretch>
        </p:blipFill>
        <p:spPr>
          <a:xfrm>
            <a:off x="7424455" y="2362291"/>
            <a:ext cx="796496" cy="796496"/>
          </a:xfrm>
          <a:prstGeom prst="rect">
            <a:avLst/>
          </a:prstGeom>
        </p:spPr>
      </p:pic>
      <p:cxnSp>
        <p:nvCxnSpPr>
          <p:cNvPr id="52" name="Straight Connector 51"/>
          <p:cNvCxnSpPr/>
          <p:nvPr/>
        </p:nvCxnSpPr>
        <p:spPr>
          <a:xfrm flipV="1">
            <a:off x="5214959" y="2883647"/>
            <a:ext cx="2326263" cy="235350"/>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974459" y="3299421"/>
            <a:ext cx="1329988" cy="2141740"/>
          </a:xfrm>
          <a:prstGeom prst="straightConnector1">
            <a:avLst/>
          </a:prstGeom>
          <a:ln w="57150" cmpd="sng">
            <a:headEnd type="none"/>
            <a:tailEnd type="none"/>
          </a:ln>
        </p:spPr>
        <p:style>
          <a:lnRef idx="3">
            <a:schemeClr val="accent2"/>
          </a:lnRef>
          <a:fillRef idx="0">
            <a:schemeClr val="accent2"/>
          </a:fillRef>
          <a:effectRef idx="2">
            <a:schemeClr val="accent2"/>
          </a:effectRef>
          <a:fontRef idx="minor">
            <a:schemeClr val="tx1"/>
          </a:fontRef>
        </p:style>
      </p:cxnSp>
      <p:pic>
        <p:nvPicPr>
          <p:cNvPr id="56" name="Picture 55"/>
          <p:cNvPicPr>
            <a:picLocks noChangeAspect="1"/>
          </p:cNvPicPr>
          <p:nvPr/>
        </p:nvPicPr>
        <p:blipFill>
          <a:blip r:embed="rId7">
            <a:duotone>
              <a:prstClr val="black"/>
              <a:schemeClr val="accent3">
                <a:tint val="45000"/>
                <a:satMod val="400000"/>
              </a:schemeClr>
            </a:duotone>
          </a:blip>
          <a:stretch>
            <a:fillRect/>
          </a:stretch>
        </p:blipFill>
        <p:spPr>
          <a:xfrm>
            <a:off x="2197183" y="3239887"/>
            <a:ext cx="580192" cy="580192"/>
          </a:xfrm>
          <a:prstGeom prst="rect">
            <a:avLst/>
          </a:prstGeom>
        </p:spPr>
      </p:pic>
      <p:pic>
        <p:nvPicPr>
          <p:cNvPr id="62" name="Picture 61"/>
          <p:cNvPicPr>
            <a:picLocks noChangeAspect="1"/>
          </p:cNvPicPr>
          <p:nvPr/>
        </p:nvPicPr>
        <p:blipFill>
          <a:blip r:embed="rId6"/>
          <a:stretch>
            <a:fillRect/>
          </a:stretch>
        </p:blipFill>
        <p:spPr>
          <a:xfrm>
            <a:off x="3693754" y="1417638"/>
            <a:ext cx="562240" cy="562240"/>
          </a:xfrm>
          <a:prstGeom prst="rect">
            <a:avLst/>
          </a:prstGeom>
        </p:spPr>
      </p:pic>
      <p:pic>
        <p:nvPicPr>
          <p:cNvPr id="78" name="Picture 77"/>
          <p:cNvPicPr>
            <a:picLocks noChangeAspect="1"/>
          </p:cNvPicPr>
          <p:nvPr/>
        </p:nvPicPr>
        <p:blipFill>
          <a:blip r:embed="rId6"/>
          <a:stretch>
            <a:fillRect/>
          </a:stretch>
        </p:blipFill>
        <p:spPr>
          <a:xfrm>
            <a:off x="4551684" y="2596547"/>
            <a:ext cx="562240" cy="562240"/>
          </a:xfrm>
          <a:prstGeom prst="rect">
            <a:avLst/>
          </a:prstGeom>
        </p:spPr>
      </p:pic>
      <p:sp>
        <p:nvSpPr>
          <p:cNvPr id="43" name="TextBox 42"/>
          <p:cNvSpPr txBox="1"/>
          <p:nvPr/>
        </p:nvSpPr>
        <p:spPr>
          <a:xfrm>
            <a:off x="5827486" y="3486241"/>
            <a:ext cx="1941926" cy="461665"/>
          </a:xfrm>
          <a:prstGeom prst="rect">
            <a:avLst/>
          </a:prstGeom>
          <a:noFill/>
        </p:spPr>
        <p:txBody>
          <a:bodyPr wrap="square" rtlCol="0">
            <a:spAutoFit/>
          </a:bodyPr>
          <a:lstStyle/>
          <a:p>
            <a:pPr algn="ctr"/>
            <a:r>
              <a:rPr lang="en-US" sz="2400" u="sng" dirty="0" smtClean="0"/>
              <a:t>NCDN POP</a:t>
            </a:r>
            <a:endParaRPr lang="en-US" sz="2400" u="sng" dirty="0"/>
          </a:p>
        </p:txBody>
      </p:sp>
      <p:sp>
        <p:nvSpPr>
          <p:cNvPr id="45" name="TextBox 44"/>
          <p:cNvSpPr txBox="1"/>
          <p:nvPr/>
        </p:nvSpPr>
        <p:spPr>
          <a:xfrm>
            <a:off x="5927411" y="4811232"/>
            <a:ext cx="2393203" cy="461665"/>
          </a:xfrm>
          <a:prstGeom prst="rect">
            <a:avLst/>
          </a:prstGeom>
          <a:noFill/>
        </p:spPr>
        <p:txBody>
          <a:bodyPr wrap="square" rtlCol="0">
            <a:spAutoFit/>
          </a:bodyPr>
          <a:lstStyle/>
          <a:p>
            <a:r>
              <a:rPr lang="en-US" sz="2400" dirty="0" smtClean="0"/>
              <a:t>Content servers</a:t>
            </a:r>
          </a:p>
        </p:txBody>
      </p:sp>
      <p:pic>
        <p:nvPicPr>
          <p:cNvPr id="48" name="Picture 47"/>
          <p:cNvPicPr>
            <a:picLocks noChangeAspect="1"/>
          </p:cNvPicPr>
          <p:nvPr/>
        </p:nvPicPr>
        <p:blipFill>
          <a:blip r:embed="rId5"/>
          <a:stretch>
            <a:fillRect/>
          </a:stretch>
        </p:blipFill>
        <p:spPr>
          <a:xfrm>
            <a:off x="4965475" y="4056238"/>
            <a:ext cx="940556" cy="625469"/>
          </a:xfrm>
          <a:prstGeom prst="rect">
            <a:avLst/>
          </a:prstGeom>
        </p:spPr>
      </p:pic>
      <p:pic>
        <p:nvPicPr>
          <p:cNvPr id="50" name="Picture 49"/>
          <p:cNvPicPr>
            <a:picLocks noChangeAspect="1"/>
          </p:cNvPicPr>
          <p:nvPr/>
        </p:nvPicPr>
        <p:blipFill>
          <a:blip r:embed="rId5">
            <a:duotone>
              <a:schemeClr val="accent3">
                <a:shade val="45000"/>
                <a:satMod val="135000"/>
              </a:schemeClr>
              <a:prstClr val="white"/>
            </a:duotone>
          </a:blip>
          <a:stretch>
            <a:fillRect/>
          </a:stretch>
        </p:blipFill>
        <p:spPr>
          <a:xfrm>
            <a:off x="4965475" y="5580835"/>
            <a:ext cx="940556" cy="625469"/>
          </a:xfrm>
          <a:prstGeom prst="rect">
            <a:avLst/>
          </a:prstGeom>
        </p:spPr>
      </p:pic>
      <p:sp>
        <p:nvSpPr>
          <p:cNvPr id="53" name="Rectangle 52"/>
          <p:cNvSpPr/>
          <p:nvPr/>
        </p:nvSpPr>
        <p:spPr>
          <a:xfrm>
            <a:off x="5927411" y="5506040"/>
            <a:ext cx="2592927" cy="830997"/>
          </a:xfrm>
          <a:prstGeom prst="rect">
            <a:avLst/>
          </a:prstGeom>
        </p:spPr>
        <p:txBody>
          <a:bodyPr wrap="none">
            <a:spAutoFit/>
          </a:bodyPr>
          <a:lstStyle/>
          <a:p>
            <a:r>
              <a:rPr lang="en-US" sz="2400" dirty="0"/>
              <a:t>Backbone </a:t>
            </a:r>
            <a:r>
              <a:rPr lang="en-US" sz="2400" dirty="0" smtClean="0"/>
              <a:t>router at</a:t>
            </a:r>
            <a:endParaRPr lang="en-US" sz="2400" dirty="0"/>
          </a:p>
          <a:p>
            <a:r>
              <a:rPr lang="en-US" sz="2400" dirty="0" smtClean="0"/>
              <a:t>exit nodes</a:t>
            </a:r>
            <a:endParaRPr lang="en-US" sz="2400" dirty="0"/>
          </a:p>
        </p:txBody>
      </p:sp>
      <p:pic>
        <p:nvPicPr>
          <p:cNvPr id="57" name="Picture 56"/>
          <p:cNvPicPr>
            <a:picLocks noChangeAspect="1"/>
          </p:cNvPicPr>
          <p:nvPr/>
        </p:nvPicPr>
        <p:blipFill>
          <a:blip r:embed="rId6"/>
          <a:stretch>
            <a:fillRect/>
          </a:stretch>
        </p:blipFill>
        <p:spPr>
          <a:xfrm>
            <a:off x="5145639" y="4791864"/>
            <a:ext cx="598272" cy="598272"/>
          </a:xfrm>
          <a:prstGeom prst="rect">
            <a:avLst/>
          </a:prstGeom>
        </p:spPr>
      </p:pic>
      <p:sp>
        <p:nvSpPr>
          <p:cNvPr id="59" name="Rectangle 58"/>
          <p:cNvSpPr/>
          <p:nvPr/>
        </p:nvSpPr>
        <p:spPr>
          <a:xfrm>
            <a:off x="5927411" y="4130216"/>
            <a:ext cx="2272828" cy="461665"/>
          </a:xfrm>
          <a:prstGeom prst="rect">
            <a:avLst/>
          </a:prstGeom>
        </p:spPr>
        <p:txBody>
          <a:bodyPr wrap="none">
            <a:spAutoFit/>
          </a:bodyPr>
          <a:lstStyle/>
          <a:p>
            <a:r>
              <a:rPr lang="en-US" sz="2400" dirty="0"/>
              <a:t>Backbone </a:t>
            </a:r>
            <a:r>
              <a:rPr lang="en-US" sz="2400" dirty="0" smtClean="0"/>
              <a:t>router</a:t>
            </a:r>
            <a:endParaRPr lang="en-US" sz="2400" dirty="0"/>
          </a:p>
        </p:txBody>
      </p:sp>
    </p:spTree>
    <p:custDataLst>
      <p:tags r:id="rId1"/>
    </p:custDataLst>
    <p:extLst>
      <p:ext uri="{BB962C8B-B14F-4D97-AF65-F5344CB8AC3E}">
        <p14:creationId xmlns:p14="http://schemas.microsoft.com/office/powerpoint/2010/main" val="2095901558"/>
      </p:ext>
    </p:extLst>
  </p:cSld>
  <p:clrMapOvr>
    <a:masterClrMapping/>
  </p:clrMapOvr>
  <mc:AlternateContent xmlns:mc="http://schemas.openxmlformats.org/markup-compatibility/2006" xmlns:p14="http://schemas.microsoft.com/office/powerpoint/2010/main">
    <mc:Choice Requires="p14">
      <p:transition p14:dur="100" advTm="60266">
        <p:cut/>
      </p:transition>
    </mc:Choice>
    <mc:Fallback xmlns="">
      <p:transition xmlns:p14="http://schemas.microsoft.com/office/powerpoint/2010/main" advTm="60266">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4.16667E-6 6.66667E-6 L -0.14549 0.28519 " pathEditMode="relative" ptsTypes="AA">
                                      <p:cBhvr>
                                        <p:cTn id="13" dur="2000" fill="hold"/>
                                        <p:tgtEl>
                                          <p:spTgt spid="5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NCDN </a:t>
            </a:r>
            <a:r>
              <a:rPr lang="en-US" dirty="0"/>
              <a:t>m</a:t>
            </a:r>
            <a:r>
              <a:rPr lang="en-US" dirty="0" smtClean="0"/>
              <a:t>odel</a:t>
            </a:r>
            <a:endParaRPr lang="en-US" dirty="0"/>
          </a:p>
        </p:txBody>
      </p:sp>
      <p:pic>
        <p:nvPicPr>
          <p:cNvPr id="47" name="Picture 4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82" y="5494723"/>
            <a:ext cx="705962" cy="432353"/>
          </a:xfrm>
          <a:prstGeom prst="rect">
            <a:avLst/>
          </a:prstGeom>
        </p:spPr>
      </p:pic>
      <p:pic>
        <p:nvPicPr>
          <p:cNvPr id="49" name="Picture 4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825226" y="5494723"/>
            <a:ext cx="705962" cy="432353"/>
          </a:xfrm>
          <a:prstGeom prst="rect">
            <a:avLst/>
          </a:prstGeom>
        </p:spPr>
      </p:pic>
      <p:pic>
        <p:nvPicPr>
          <p:cNvPr id="55" name="Picture 54"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761782" y="5494723"/>
            <a:ext cx="705962" cy="432353"/>
          </a:xfrm>
          <a:prstGeom prst="rect">
            <a:avLst/>
          </a:prstGeom>
        </p:spPr>
      </p:pic>
      <p:cxnSp>
        <p:nvCxnSpPr>
          <p:cNvPr id="63" name="Straight Arrow Connector 62"/>
          <p:cNvCxnSpPr/>
          <p:nvPr/>
        </p:nvCxnSpPr>
        <p:spPr>
          <a:xfrm flipH="1">
            <a:off x="1322633" y="3732015"/>
            <a:ext cx="1048814"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4" name="Straight Arrow Connector 63"/>
          <p:cNvCxnSpPr/>
          <p:nvPr/>
        </p:nvCxnSpPr>
        <p:spPr>
          <a:xfrm flipH="1">
            <a:off x="2304447" y="3732015"/>
            <a:ext cx="67000"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5" name="Straight Arrow Connector 64"/>
          <p:cNvCxnSpPr/>
          <p:nvPr/>
        </p:nvCxnSpPr>
        <p:spPr>
          <a:xfrm>
            <a:off x="2371447" y="3732015"/>
            <a:ext cx="715781"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Connector 26"/>
          <p:cNvCxnSpPr/>
          <p:nvPr/>
        </p:nvCxnSpPr>
        <p:spPr>
          <a:xfrm flipH="1" flipV="1">
            <a:off x="1578954" y="2386551"/>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26143" y="5935691"/>
            <a:ext cx="3320142" cy="461665"/>
          </a:xfrm>
          <a:prstGeom prst="rect">
            <a:avLst/>
          </a:prstGeom>
          <a:noFill/>
        </p:spPr>
        <p:txBody>
          <a:bodyPr wrap="square" rtlCol="0">
            <a:spAutoFit/>
          </a:bodyPr>
          <a:lstStyle/>
          <a:p>
            <a:pPr algn="ctr"/>
            <a:r>
              <a:rPr lang="en-US" sz="2400" smtClean="0"/>
              <a:t>Downstream </a:t>
            </a:r>
            <a:r>
              <a:rPr lang="en-US" sz="2400" dirty="0" smtClean="0"/>
              <a:t>end-users</a:t>
            </a:r>
            <a:endParaRPr lang="en-US" sz="2400" dirty="0"/>
          </a:p>
        </p:txBody>
      </p: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23</a:t>
            </a:fld>
            <a:endParaRPr lang="en-US"/>
          </a:p>
        </p:txBody>
      </p:sp>
      <p:sp>
        <p:nvSpPr>
          <p:cNvPr id="99" name="TextBox 98"/>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rgbClr val="9BBB59"/>
                </a:solidFill>
              </a:rPr>
              <a:t>Origin servers</a:t>
            </a:r>
            <a:endParaRPr lang="en-US" sz="2400" dirty="0">
              <a:solidFill>
                <a:srgbClr val="9BBB59"/>
              </a:solidFill>
            </a:endParaRPr>
          </a:p>
        </p:txBody>
      </p:sp>
      <p:cxnSp>
        <p:nvCxnSpPr>
          <p:cNvPr id="108" name="Straight Connector 107"/>
          <p:cNvCxnSpPr/>
          <p:nvPr/>
        </p:nvCxnSpPr>
        <p:spPr>
          <a:xfrm>
            <a:off x="6553200" y="2311400"/>
            <a:ext cx="988022" cy="298593"/>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5"/>
          <a:stretch>
            <a:fillRect/>
          </a:stretch>
        </p:blipFill>
        <p:spPr>
          <a:xfrm>
            <a:off x="967472" y="1878246"/>
            <a:ext cx="940556" cy="625469"/>
          </a:xfrm>
          <a:prstGeom prst="rect">
            <a:avLst/>
          </a:prstGeom>
        </p:spPr>
      </p:pic>
      <p:pic>
        <p:nvPicPr>
          <p:cNvPr id="66" name="Picture 65"/>
          <p:cNvPicPr>
            <a:picLocks noChangeAspect="1"/>
          </p:cNvPicPr>
          <p:nvPr/>
        </p:nvPicPr>
        <p:blipFill>
          <a:blip r:embed="rId5"/>
          <a:stretch>
            <a:fillRect/>
          </a:stretch>
        </p:blipFill>
        <p:spPr>
          <a:xfrm>
            <a:off x="1880105" y="3239887"/>
            <a:ext cx="940556" cy="625469"/>
          </a:xfrm>
          <a:prstGeom prst="rect">
            <a:avLst/>
          </a:prstGeom>
        </p:spPr>
      </p:pic>
      <p:pic>
        <p:nvPicPr>
          <p:cNvPr id="70" name="Picture 69"/>
          <p:cNvPicPr>
            <a:picLocks noChangeAspect="1"/>
          </p:cNvPicPr>
          <p:nvPr/>
        </p:nvPicPr>
        <p:blipFill>
          <a:blip r:embed="rId5"/>
          <a:stretch>
            <a:fillRect/>
          </a:stretch>
        </p:blipFill>
        <p:spPr>
          <a:xfrm>
            <a:off x="3496973" y="1597537"/>
            <a:ext cx="940556" cy="625469"/>
          </a:xfrm>
          <a:prstGeom prst="rect">
            <a:avLst/>
          </a:prstGeom>
        </p:spPr>
      </p:pic>
      <p:pic>
        <p:nvPicPr>
          <p:cNvPr id="72" name="Picture 71"/>
          <p:cNvPicPr>
            <a:picLocks noChangeAspect="1"/>
          </p:cNvPicPr>
          <p:nvPr/>
        </p:nvPicPr>
        <p:blipFill>
          <a:blip r:embed="rId5">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5">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6"/>
          <a:stretch>
            <a:fillRect/>
          </a:stretch>
        </p:blipFill>
        <p:spPr>
          <a:xfrm>
            <a:off x="1141439" y="1669417"/>
            <a:ext cx="562240" cy="562240"/>
          </a:xfrm>
          <a:prstGeom prst="rect">
            <a:avLst/>
          </a:prstGeom>
        </p:spPr>
      </p:pic>
      <p:pic>
        <p:nvPicPr>
          <p:cNvPr id="44" name="Picture 43"/>
          <p:cNvPicPr>
            <a:picLocks noChangeAspect="1"/>
          </p:cNvPicPr>
          <p:nvPr/>
        </p:nvPicPr>
        <p:blipFill>
          <a:blip r:embed="rId6"/>
          <a:stretch>
            <a:fillRect/>
          </a:stretch>
        </p:blipFill>
        <p:spPr>
          <a:xfrm>
            <a:off x="2122904" y="3018301"/>
            <a:ext cx="562240" cy="562240"/>
          </a:xfrm>
          <a:prstGeom prst="rect">
            <a:avLst/>
          </a:prstGeom>
        </p:spPr>
      </p:pic>
      <p:pic>
        <p:nvPicPr>
          <p:cNvPr id="45" name="Picture 44"/>
          <p:cNvPicPr>
            <a:picLocks noChangeAspect="1"/>
          </p:cNvPicPr>
          <p:nvPr/>
        </p:nvPicPr>
        <p:blipFill>
          <a:blip r:embed="rId6"/>
          <a:stretch>
            <a:fillRect/>
          </a:stretch>
        </p:blipFill>
        <p:spPr>
          <a:xfrm>
            <a:off x="3698565" y="1417638"/>
            <a:ext cx="562240" cy="562240"/>
          </a:xfrm>
          <a:prstGeom prst="rect">
            <a:avLst/>
          </a:prstGeom>
        </p:spPr>
      </p:pic>
      <p:pic>
        <p:nvPicPr>
          <p:cNvPr id="46" name="Picture 45"/>
          <p:cNvPicPr>
            <a:picLocks noChangeAspect="1"/>
          </p:cNvPicPr>
          <p:nvPr/>
        </p:nvPicPr>
        <p:blipFill>
          <a:blip r:embed="rId6"/>
          <a:stretch>
            <a:fillRect/>
          </a:stretch>
        </p:blipFill>
        <p:spPr>
          <a:xfrm>
            <a:off x="5921861" y="1778001"/>
            <a:ext cx="562240" cy="562240"/>
          </a:xfrm>
          <a:prstGeom prst="rect">
            <a:avLst/>
          </a:prstGeom>
        </p:spPr>
      </p:pic>
      <p:pic>
        <p:nvPicPr>
          <p:cNvPr id="50" name="Picture 49"/>
          <p:cNvPicPr>
            <a:picLocks noChangeAspect="1"/>
          </p:cNvPicPr>
          <p:nvPr/>
        </p:nvPicPr>
        <p:blipFill>
          <a:blip r:embed="rId6"/>
          <a:stretch>
            <a:fillRect/>
          </a:stretch>
        </p:blipFill>
        <p:spPr>
          <a:xfrm>
            <a:off x="4551684" y="2596547"/>
            <a:ext cx="562240" cy="562240"/>
          </a:xfrm>
          <a:prstGeom prst="rect">
            <a:avLst/>
          </a:prstGeom>
        </p:spPr>
      </p:pic>
      <p:pic>
        <p:nvPicPr>
          <p:cNvPr id="51" name="Picture 50"/>
          <p:cNvPicPr>
            <a:picLocks noChangeAspect="1"/>
          </p:cNvPicPr>
          <p:nvPr/>
        </p:nvPicPr>
        <p:blipFill>
          <a:blip r:embed="rId6">
            <a:duotone>
              <a:schemeClr val="accent3">
                <a:shade val="45000"/>
                <a:satMod val="135000"/>
              </a:schemeClr>
              <a:prstClr val="white"/>
            </a:duotone>
          </a:blip>
          <a:stretch>
            <a:fillRect/>
          </a:stretch>
        </p:blipFill>
        <p:spPr>
          <a:xfrm>
            <a:off x="7424455" y="2362291"/>
            <a:ext cx="796496" cy="796496"/>
          </a:xfrm>
          <a:prstGeom prst="rect">
            <a:avLst/>
          </a:prstGeom>
        </p:spPr>
      </p:pic>
      <p:cxnSp>
        <p:nvCxnSpPr>
          <p:cNvPr id="52" name="Straight Connector 51"/>
          <p:cNvCxnSpPr/>
          <p:nvPr/>
        </p:nvCxnSpPr>
        <p:spPr>
          <a:xfrm flipV="1">
            <a:off x="5214959" y="2883647"/>
            <a:ext cx="2326263" cy="235350"/>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806826" y="2151529"/>
            <a:ext cx="1331493" cy="3451412"/>
          </a:xfrm>
          <a:custGeom>
            <a:avLst/>
            <a:gdLst>
              <a:gd name="connsiteX0" fmla="*/ 0 w 1331493"/>
              <a:gd name="connsiteY0" fmla="*/ 3451412 h 3451412"/>
              <a:gd name="connsiteX1" fmla="*/ 1314823 w 1331493"/>
              <a:gd name="connsiteY1" fmla="*/ 1404471 h 3451412"/>
              <a:gd name="connsiteX2" fmla="*/ 776941 w 1331493"/>
              <a:gd name="connsiteY2" fmla="*/ 0 h 3451412"/>
            </a:gdLst>
            <a:ahLst/>
            <a:cxnLst>
              <a:cxn ang="0">
                <a:pos x="connsiteX0" y="connsiteY0"/>
              </a:cxn>
              <a:cxn ang="0">
                <a:pos x="connsiteX1" y="connsiteY1"/>
              </a:cxn>
              <a:cxn ang="0">
                <a:pos x="connsiteX2" y="connsiteY2"/>
              </a:cxn>
            </a:cxnLst>
            <a:rect l="l" t="t" r="r" b="b"/>
            <a:pathLst>
              <a:path w="1331493" h="3451412">
                <a:moveTo>
                  <a:pt x="0" y="3451412"/>
                </a:moveTo>
                <a:cubicBezTo>
                  <a:pt x="592666" y="2715559"/>
                  <a:pt x="1185333" y="1979706"/>
                  <a:pt x="1314823" y="1404471"/>
                </a:cubicBezTo>
                <a:cubicBezTo>
                  <a:pt x="1444313" y="829236"/>
                  <a:pt x="776941" y="0"/>
                  <a:pt x="776941" y="0"/>
                </a:cubicBezTo>
              </a:path>
            </a:pathLst>
          </a:custGeom>
          <a:ln w="57150" cmpd="sng"/>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pic>
        <p:nvPicPr>
          <p:cNvPr id="48" name="Picture 47"/>
          <p:cNvPicPr>
            <a:picLocks noChangeAspect="1"/>
          </p:cNvPicPr>
          <p:nvPr/>
        </p:nvPicPr>
        <p:blipFill>
          <a:blip r:embed="rId7">
            <a:duotone>
              <a:prstClr val="black"/>
              <a:schemeClr val="accent3">
                <a:tint val="45000"/>
                <a:satMod val="400000"/>
              </a:schemeClr>
            </a:duotone>
          </a:blip>
          <a:stretch>
            <a:fillRect/>
          </a:stretch>
        </p:blipFill>
        <p:spPr>
          <a:xfrm>
            <a:off x="1395136" y="1811763"/>
            <a:ext cx="580192" cy="580192"/>
          </a:xfrm>
          <a:prstGeom prst="rect">
            <a:avLst/>
          </a:prstGeom>
        </p:spPr>
      </p:pic>
      <p:sp>
        <p:nvSpPr>
          <p:cNvPr id="39" name="TextBox 38"/>
          <p:cNvSpPr txBox="1"/>
          <p:nvPr/>
        </p:nvSpPr>
        <p:spPr>
          <a:xfrm>
            <a:off x="5827486" y="3486241"/>
            <a:ext cx="1941926" cy="461665"/>
          </a:xfrm>
          <a:prstGeom prst="rect">
            <a:avLst/>
          </a:prstGeom>
          <a:noFill/>
        </p:spPr>
        <p:txBody>
          <a:bodyPr wrap="square" rtlCol="0">
            <a:spAutoFit/>
          </a:bodyPr>
          <a:lstStyle/>
          <a:p>
            <a:pPr algn="ctr"/>
            <a:r>
              <a:rPr lang="en-US" sz="2400" u="sng" dirty="0" smtClean="0"/>
              <a:t>NCDN POP</a:t>
            </a:r>
            <a:endParaRPr lang="en-US" sz="2400" u="sng" dirty="0"/>
          </a:p>
        </p:txBody>
      </p:sp>
      <p:sp>
        <p:nvSpPr>
          <p:cNvPr id="40" name="TextBox 39"/>
          <p:cNvSpPr txBox="1"/>
          <p:nvPr/>
        </p:nvSpPr>
        <p:spPr>
          <a:xfrm>
            <a:off x="5927411" y="4811232"/>
            <a:ext cx="2393203" cy="461665"/>
          </a:xfrm>
          <a:prstGeom prst="rect">
            <a:avLst/>
          </a:prstGeom>
          <a:noFill/>
        </p:spPr>
        <p:txBody>
          <a:bodyPr wrap="square" rtlCol="0">
            <a:spAutoFit/>
          </a:bodyPr>
          <a:lstStyle/>
          <a:p>
            <a:r>
              <a:rPr lang="en-US" sz="2400" dirty="0" smtClean="0"/>
              <a:t>Content servers</a:t>
            </a:r>
          </a:p>
        </p:txBody>
      </p:sp>
      <p:pic>
        <p:nvPicPr>
          <p:cNvPr id="41" name="Picture 40"/>
          <p:cNvPicPr>
            <a:picLocks noChangeAspect="1"/>
          </p:cNvPicPr>
          <p:nvPr/>
        </p:nvPicPr>
        <p:blipFill>
          <a:blip r:embed="rId5"/>
          <a:stretch>
            <a:fillRect/>
          </a:stretch>
        </p:blipFill>
        <p:spPr>
          <a:xfrm>
            <a:off x="4965475" y="4056238"/>
            <a:ext cx="940556" cy="625469"/>
          </a:xfrm>
          <a:prstGeom prst="rect">
            <a:avLst/>
          </a:prstGeom>
        </p:spPr>
      </p:pic>
      <p:pic>
        <p:nvPicPr>
          <p:cNvPr id="43" name="Picture 42"/>
          <p:cNvPicPr>
            <a:picLocks noChangeAspect="1"/>
          </p:cNvPicPr>
          <p:nvPr/>
        </p:nvPicPr>
        <p:blipFill>
          <a:blip r:embed="rId5">
            <a:duotone>
              <a:schemeClr val="accent3">
                <a:shade val="45000"/>
                <a:satMod val="135000"/>
              </a:schemeClr>
              <a:prstClr val="white"/>
            </a:duotone>
          </a:blip>
          <a:stretch>
            <a:fillRect/>
          </a:stretch>
        </p:blipFill>
        <p:spPr>
          <a:xfrm>
            <a:off x="4965475" y="5580835"/>
            <a:ext cx="940556" cy="625469"/>
          </a:xfrm>
          <a:prstGeom prst="rect">
            <a:avLst/>
          </a:prstGeom>
        </p:spPr>
      </p:pic>
      <p:sp>
        <p:nvSpPr>
          <p:cNvPr id="53" name="Rectangle 52"/>
          <p:cNvSpPr/>
          <p:nvPr/>
        </p:nvSpPr>
        <p:spPr>
          <a:xfrm>
            <a:off x="5927411" y="5506040"/>
            <a:ext cx="2592927" cy="830997"/>
          </a:xfrm>
          <a:prstGeom prst="rect">
            <a:avLst/>
          </a:prstGeom>
        </p:spPr>
        <p:txBody>
          <a:bodyPr wrap="none">
            <a:spAutoFit/>
          </a:bodyPr>
          <a:lstStyle/>
          <a:p>
            <a:r>
              <a:rPr lang="en-US" sz="2400" dirty="0"/>
              <a:t>Backbone </a:t>
            </a:r>
            <a:r>
              <a:rPr lang="en-US" sz="2400" dirty="0" smtClean="0"/>
              <a:t>router at</a:t>
            </a:r>
            <a:endParaRPr lang="en-US" sz="2400" dirty="0"/>
          </a:p>
          <a:p>
            <a:r>
              <a:rPr lang="en-US" sz="2400" dirty="0" smtClean="0"/>
              <a:t>exit nodes</a:t>
            </a:r>
            <a:endParaRPr lang="en-US" sz="2400" dirty="0"/>
          </a:p>
        </p:txBody>
      </p:sp>
      <p:pic>
        <p:nvPicPr>
          <p:cNvPr id="56" name="Picture 55"/>
          <p:cNvPicPr>
            <a:picLocks noChangeAspect="1"/>
          </p:cNvPicPr>
          <p:nvPr/>
        </p:nvPicPr>
        <p:blipFill>
          <a:blip r:embed="rId6"/>
          <a:stretch>
            <a:fillRect/>
          </a:stretch>
        </p:blipFill>
        <p:spPr>
          <a:xfrm>
            <a:off x="5145639" y="4791864"/>
            <a:ext cx="598272" cy="598272"/>
          </a:xfrm>
          <a:prstGeom prst="rect">
            <a:avLst/>
          </a:prstGeom>
        </p:spPr>
      </p:pic>
      <p:sp>
        <p:nvSpPr>
          <p:cNvPr id="57" name="Rectangle 56"/>
          <p:cNvSpPr/>
          <p:nvPr/>
        </p:nvSpPr>
        <p:spPr>
          <a:xfrm>
            <a:off x="5927411" y="4130216"/>
            <a:ext cx="2272828" cy="461665"/>
          </a:xfrm>
          <a:prstGeom prst="rect">
            <a:avLst/>
          </a:prstGeom>
        </p:spPr>
        <p:txBody>
          <a:bodyPr wrap="none">
            <a:spAutoFit/>
          </a:bodyPr>
          <a:lstStyle/>
          <a:p>
            <a:r>
              <a:rPr lang="en-US" sz="2400" dirty="0"/>
              <a:t>Backbone </a:t>
            </a:r>
            <a:r>
              <a:rPr lang="en-US" sz="2400" dirty="0" smtClean="0"/>
              <a:t>router</a:t>
            </a:r>
            <a:endParaRPr lang="en-US" sz="2400" dirty="0"/>
          </a:p>
        </p:txBody>
      </p:sp>
    </p:spTree>
    <p:custDataLst>
      <p:tags r:id="rId1"/>
    </p:custDataLst>
    <p:extLst>
      <p:ext uri="{BB962C8B-B14F-4D97-AF65-F5344CB8AC3E}">
        <p14:creationId xmlns:p14="http://schemas.microsoft.com/office/powerpoint/2010/main" val="3558960499"/>
      </p:ext>
    </p:extLst>
  </p:cSld>
  <p:clrMapOvr>
    <a:masterClrMapping/>
  </p:clrMapOvr>
  <mc:AlternateContent xmlns:mc="http://schemas.openxmlformats.org/markup-compatibility/2006" xmlns:p14="http://schemas.microsoft.com/office/powerpoint/2010/main">
    <mc:Choice Requires="p14">
      <p:transition p14:dur="100" advTm="11972">
        <p:cut/>
      </p:transition>
    </mc:Choice>
    <mc:Fallback xmlns="">
      <p:transition xmlns:p14="http://schemas.microsoft.com/office/powerpoint/2010/main" advTm="11972">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6.38889E-6 -7.40741E-7 C 0.03646 0.05023 0.07292 0.1007 0.05712 0.18519 C 0.04132 0.26968 -0.02673 0.38866 -0.09479 0.50764 " pathEditMode="relative" ptsTypes="aaA">
                                      <p:cBhvr>
                                        <p:cTn id="13" dur="2000" fill="hold"/>
                                        <p:tgtEl>
                                          <p:spTgt spid="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NCDN </a:t>
            </a:r>
            <a:r>
              <a:rPr lang="en-US" dirty="0" smtClean="0"/>
              <a:t>model</a:t>
            </a:r>
            <a:endParaRPr lang="en-US" dirty="0"/>
          </a:p>
        </p:txBody>
      </p:sp>
      <p:pic>
        <p:nvPicPr>
          <p:cNvPr id="47" name="Picture 4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82" y="5494723"/>
            <a:ext cx="705962" cy="432353"/>
          </a:xfrm>
          <a:prstGeom prst="rect">
            <a:avLst/>
          </a:prstGeom>
        </p:spPr>
      </p:pic>
      <p:pic>
        <p:nvPicPr>
          <p:cNvPr id="49" name="Picture 4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825226" y="5494723"/>
            <a:ext cx="705962" cy="432353"/>
          </a:xfrm>
          <a:prstGeom prst="rect">
            <a:avLst/>
          </a:prstGeom>
        </p:spPr>
      </p:pic>
      <p:pic>
        <p:nvPicPr>
          <p:cNvPr id="55" name="Picture 54"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761782" y="5494723"/>
            <a:ext cx="705962" cy="432353"/>
          </a:xfrm>
          <a:prstGeom prst="rect">
            <a:avLst/>
          </a:prstGeom>
        </p:spPr>
      </p:pic>
      <p:cxnSp>
        <p:nvCxnSpPr>
          <p:cNvPr id="63" name="Straight Arrow Connector 62"/>
          <p:cNvCxnSpPr/>
          <p:nvPr/>
        </p:nvCxnSpPr>
        <p:spPr>
          <a:xfrm flipH="1">
            <a:off x="1322633" y="3732015"/>
            <a:ext cx="1048814"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4" name="Straight Arrow Connector 63"/>
          <p:cNvCxnSpPr/>
          <p:nvPr/>
        </p:nvCxnSpPr>
        <p:spPr>
          <a:xfrm flipH="1">
            <a:off x="2304447" y="3732015"/>
            <a:ext cx="67000"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5" name="Straight Arrow Connector 64"/>
          <p:cNvCxnSpPr/>
          <p:nvPr/>
        </p:nvCxnSpPr>
        <p:spPr>
          <a:xfrm>
            <a:off x="2371447" y="3732015"/>
            <a:ext cx="715781"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Connector 26"/>
          <p:cNvCxnSpPr/>
          <p:nvPr/>
        </p:nvCxnSpPr>
        <p:spPr>
          <a:xfrm flipH="1" flipV="1">
            <a:off x="1578954" y="2386551"/>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26143" y="5935691"/>
            <a:ext cx="3320142" cy="461665"/>
          </a:xfrm>
          <a:prstGeom prst="rect">
            <a:avLst/>
          </a:prstGeom>
          <a:noFill/>
        </p:spPr>
        <p:txBody>
          <a:bodyPr wrap="square" rtlCol="0">
            <a:spAutoFit/>
          </a:bodyPr>
          <a:lstStyle/>
          <a:p>
            <a:pPr algn="ctr"/>
            <a:r>
              <a:rPr lang="en-US" sz="2400" smtClean="0"/>
              <a:t>Downstream </a:t>
            </a:r>
            <a:r>
              <a:rPr lang="en-US" sz="2400" dirty="0" smtClean="0"/>
              <a:t>end-users</a:t>
            </a:r>
            <a:endParaRPr lang="en-US" sz="2400" dirty="0"/>
          </a:p>
        </p:txBody>
      </p: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24</a:t>
            </a:fld>
            <a:endParaRPr lang="en-US"/>
          </a:p>
        </p:txBody>
      </p:sp>
      <p:sp>
        <p:nvSpPr>
          <p:cNvPr id="99" name="TextBox 98"/>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60000"/>
                    <a:lumOff val="40000"/>
                  </a:schemeClr>
                </a:solidFill>
              </a:rPr>
              <a:t>Origin servers</a:t>
            </a:r>
            <a:endParaRPr lang="en-US" sz="2400" dirty="0">
              <a:solidFill>
                <a:schemeClr val="accent3">
                  <a:lumMod val="60000"/>
                  <a:lumOff val="40000"/>
                </a:schemeClr>
              </a:solidFill>
            </a:endParaRPr>
          </a:p>
        </p:txBody>
      </p:sp>
      <p:cxnSp>
        <p:nvCxnSpPr>
          <p:cNvPr id="108" name="Straight Connector 107"/>
          <p:cNvCxnSpPr/>
          <p:nvPr/>
        </p:nvCxnSpPr>
        <p:spPr>
          <a:xfrm>
            <a:off x="6553200" y="2311400"/>
            <a:ext cx="988022" cy="298593"/>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5"/>
          <a:stretch>
            <a:fillRect/>
          </a:stretch>
        </p:blipFill>
        <p:spPr>
          <a:xfrm>
            <a:off x="967472" y="1878246"/>
            <a:ext cx="940556" cy="625469"/>
          </a:xfrm>
          <a:prstGeom prst="rect">
            <a:avLst/>
          </a:prstGeom>
        </p:spPr>
      </p:pic>
      <p:pic>
        <p:nvPicPr>
          <p:cNvPr id="66" name="Picture 65"/>
          <p:cNvPicPr>
            <a:picLocks noChangeAspect="1"/>
          </p:cNvPicPr>
          <p:nvPr/>
        </p:nvPicPr>
        <p:blipFill>
          <a:blip r:embed="rId5"/>
          <a:stretch>
            <a:fillRect/>
          </a:stretch>
        </p:blipFill>
        <p:spPr>
          <a:xfrm>
            <a:off x="1880105" y="3239887"/>
            <a:ext cx="940556" cy="625469"/>
          </a:xfrm>
          <a:prstGeom prst="rect">
            <a:avLst/>
          </a:prstGeom>
        </p:spPr>
      </p:pic>
      <p:pic>
        <p:nvPicPr>
          <p:cNvPr id="70" name="Picture 69"/>
          <p:cNvPicPr>
            <a:picLocks noChangeAspect="1"/>
          </p:cNvPicPr>
          <p:nvPr/>
        </p:nvPicPr>
        <p:blipFill>
          <a:blip r:embed="rId5"/>
          <a:stretch>
            <a:fillRect/>
          </a:stretch>
        </p:blipFill>
        <p:spPr>
          <a:xfrm>
            <a:off x="3496973" y="1597537"/>
            <a:ext cx="940556" cy="625469"/>
          </a:xfrm>
          <a:prstGeom prst="rect">
            <a:avLst/>
          </a:prstGeom>
        </p:spPr>
      </p:pic>
      <p:pic>
        <p:nvPicPr>
          <p:cNvPr id="72" name="Picture 71"/>
          <p:cNvPicPr>
            <a:picLocks noChangeAspect="1"/>
          </p:cNvPicPr>
          <p:nvPr/>
        </p:nvPicPr>
        <p:blipFill>
          <a:blip r:embed="rId5">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5">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6"/>
          <a:stretch>
            <a:fillRect/>
          </a:stretch>
        </p:blipFill>
        <p:spPr>
          <a:xfrm>
            <a:off x="1141439" y="1669417"/>
            <a:ext cx="562240" cy="562240"/>
          </a:xfrm>
          <a:prstGeom prst="rect">
            <a:avLst/>
          </a:prstGeom>
        </p:spPr>
      </p:pic>
      <p:pic>
        <p:nvPicPr>
          <p:cNvPr id="44" name="Picture 43"/>
          <p:cNvPicPr>
            <a:picLocks noChangeAspect="1"/>
          </p:cNvPicPr>
          <p:nvPr/>
        </p:nvPicPr>
        <p:blipFill>
          <a:blip r:embed="rId6"/>
          <a:stretch>
            <a:fillRect/>
          </a:stretch>
        </p:blipFill>
        <p:spPr>
          <a:xfrm>
            <a:off x="2122904" y="3018301"/>
            <a:ext cx="562240" cy="562240"/>
          </a:xfrm>
          <a:prstGeom prst="rect">
            <a:avLst/>
          </a:prstGeom>
        </p:spPr>
      </p:pic>
      <p:pic>
        <p:nvPicPr>
          <p:cNvPr id="45" name="Picture 44"/>
          <p:cNvPicPr>
            <a:picLocks noChangeAspect="1"/>
          </p:cNvPicPr>
          <p:nvPr/>
        </p:nvPicPr>
        <p:blipFill>
          <a:blip r:embed="rId6"/>
          <a:stretch>
            <a:fillRect/>
          </a:stretch>
        </p:blipFill>
        <p:spPr>
          <a:xfrm>
            <a:off x="3698565" y="1417638"/>
            <a:ext cx="562240" cy="562240"/>
          </a:xfrm>
          <a:prstGeom prst="rect">
            <a:avLst/>
          </a:prstGeom>
        </p:spPr>
      </p:pic>
      <p:pic>
        <p:nvPicPr>
          <p:cNvPr id="46" name="Picture 45"/>
          <p:cNvPicPr>
            <a:picLocks noChangeAspect="1"/>
          </p:cNvPicPr>
          <p:nvPr/>
        </p:nvPicPr>
        <p:blipFill>
          <a:blip r:embed="rId6"/>
          <a:stretch>
            <a:fillRect/>
          </a:stretch>
        </p:blipFill>
        <p:spPr>
          <a:xfrm>
            <a:off x="5921861" y="1778001"/>
            <a:ext cx="562240" cy="562240"/>
          </a:xfrm>
          <a:prstGeom prst="rect">
            <a:avLst/>
          </a:prstGeom>
        </p:spPr>
      </p:pic>
      <p:pic>
        <p:nvPicPr>
          <p:cNvPr id="50" name="Picture 49"/>
          <p:cNvPicPr>
            <a:picLocks noChangeAspect="1"/>
          </p:cNvPicPr>
          <p:nvPr/>
        </p:nvPicPr>
        <p:blipFill>
          <a:blip r:embed="rId6"/>
          <a:stretch>
            <a:fillRect/>
          </a:stretch>
        </p:blipFill>
        <p:spPr>
          <a:xfrm>
            <a:off x="4566625" y="2596547"/>
            <a:ext cx="562240" cy="562240"/>
          </a:xfrm>
          <a:prstGeom prst="rect">
            <a:avLst/>
          </a:prstGeom>
        </p:spPr>
      </p:pic>
      <p:pic>
        <p:nvPicPr>
          <p:cNvPr id="51" name="Picture 50"/>
          <p:cNvPicPr>
            <a:picLocks noChangeAspect="1"/>
          </p:cNvPicPr>
          <p:nvPr/>
        </p:nvPicPr>
        <p:blipFill>
          <a:blip r:embed="rId6">
            <a:duotone>
              <a:schemeClr val="accent3">
                <a:shade val="45000"/>
                <a:satMod val="135000"/>
              </a:schemeClr>
              <a:prstClr val="white"/>
            </a:duotone>
          </a:blip>
          <a:stretch>
            <a:fillRect/>
          </a:stretch>
        </p:blipFill>
        <p:spPr>
          <a:xfrm>
            <a:off x="7424455" y="2362291"/>
            <a:ext cx="796496" cy="796496"/>
          </a:xfrm>
          <a:prstGeom prst="rect">
            <a:avLst/>
          </a:prstGeom>
        </p:spPr>
      </p:pic>
      <p:cxnSp>
        <p:nvCxnSpPr>
          <p:cNvPr id="52" name="Straight Connector 51"/>
          <p:cNvCxnSpPr/>
          <p:nvPr/>
        </p:nvCxnSpPr>
        <p:spPr>
          <a:xfrm flipV="1">
            <a:off x="5214959" y="2883647"/>
            <a:ext cx="2326263" cy="235350"/>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sp>
        <p:nvSpPr>
          <p:cNvPr id="8" name="Freeform 7"/>
          <p:cNvSpPr/>
          <p:nvPr/>
        </p:nvSpPr>
        <p:spPr>
          <a:xfrm>
            <a:off x="971176" y="2644588"/>
            <a:ext cx="6738471" cy="2868706"/>
          </a:xfrm>
          <a:custGeom>
            <a:avLst/>
            <a:gdLst>
              <a:gd name="connsiteX0" fmla="*/ 0 w 6738471"/>
              <a:gd name="connsiteY0" fmla="*/ 2868706 h 2868706"/>
              <a:gd name="connsiteX1" fmla="*/ 1509059 w 6738471"/>
              <a:gd name="connsiteY1" fmla="*/ 836706 h 2868706"/>
              <a:gd name="connsiteX2" fmla="*/ 3929530 w 6738471"/>
              <a:gd name="connsiteY2" fmla="*/ 283883 h 2868706"/>
              <a:gd name="connsiteX3" fmla="*/ 6738471 w 6738471"/>
              <a:gd name="connsiteY3" fmla="*/ 0 h 2868706"/>
            </a:gdLst>
            <a:ahLst/>
            <a:cxnLst>
              <a:cxn ang="0">
                <a:pos x="connsiteX0" y="connsiteY0"/>
              </a:cxn>
              <a:cxn ang="0">
                <a:pos x="connsiteX1" y="connsiteY1"/>
              </a:cxn>
              <a:cxn ang="0">
                <a:pos x="connsiteX2" y="connsiteY2"/>
              </a:cxn>
              <a:cxn ang="0">
                <a:pos x="connsiteX3" y="connsiteY3"/>
              </a:cxn>
            </a:cxnLst>
            <a:rect l="l" t="t" r="r" b="b"/>
            <a:pathLst>
              <a:path w="6738471" h="2868706">
                <a:moveTo>
                  <a:pt x="0" y="2868706"/>
                </a:moveTo>
                <a:cubicBezTo>
                  <a:pt x="427068" y="2068108"/>
                  <a:pt x="854137" y="1267510"/>
                  <a:pt x="1509059" y="836706"/>
                </a:cubicBezTo>
                <a:cubicBezTo>
                  <a:pt x="2163981" y="405902"/>
                  <a:pt x="3057961" y="423334"/>
                  <a:pt x="3929530" y="283883"/>
                </a:cubicBezTo>
                <a:cubicBezTo>
                  <a:pt x="4801099" y="144432"/>
                  <a:pt x="6738471" y="0"/>
                  <a:pt x="6738471" y="0"/>
                </a:cubicBezTo>
              </a:path>
            </a:pathLst>
          </a:custGeom>
          <a:ln w="57150" cmpd="sng">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8" name="Picture 47"/>
          <p:cNvPicPr>
            <a:picLocks noChangeAspect="1"/>
          </p:cNvPicPr>
          <p:nvPr/>
        </p:nvPicPr>
        <p:blipFill>
          <a:blip r:embed="rId7">
            <a:duotone>
              <a:prstClr val="black"/>
              <a:schemeClr val="accent3">
                <a:tint val="45000"/>
                <a:satMod val="400000"/>
              </a:schemeClr>
            </a:duotone>
          </a:blip>
          <a:stretch>
            <a:fillRect/>
          </a:stretch>
        </p:blipFill>
        <p:spPr>
          <a:xfrm>
            <a:off x="7633012" y="2411720"/>
            <a:ext cx="580192" cy="580192"/>
          </a:xfrm>
          <a:prstGeom prst="rect">
            <a:avLst/>
          </a:prstGeom>
        </p:spPr>
      </p:pic>
      <p:sp>
        <p:nvSpPr>
          <p:cNvPr id="39" name="TextBox 38"/>
          <p:cNvSpPr txBox="1"/>
          <p:nvPr/>
        </p:nvSpPr>
        <p:spPr>
          <a:xfrm>
            <a:off x="5827486" y="3486241"/>
            <a:ext cx="1941926" cy="461665"/>
          </a:xfrm>
          <a:prstGeom prst="rect">
            <a:avLst/>
          </a:prstGeom>
          <a:noFill/>
        </p:spPr>
        <p:txBody>
          <a:bodyPr wrap="square" rtlCol="0">
            <a:spAutoFit/>
          </a:bodyPr>
          <a:lstStyle/>
          <a:p>
            <a:pPr algn="ctr"/>
            <a:r>
              <a:rPr lang="en-US" sz="2400" u="sng" dirty="0" smtClean="0"/>
              <a:t>NCDN POP</a:t>
            </a:r>
            <a:endParaRPr lang="en-US" sz="2400" u="sng" dirty="0"/>
          </a:p>
        </p:txBody>
      </p:sp>
      <p:sp>
        <p:nvSpPr>
          <p:cNvPr id="40" name="TextBox 39"/>
          <p:cNvSpPr txBox="1"/>
          <p:nvPr/>
        </p:nvSpPr>
        <p:spPr>
          <a:xfrm>
            <a:off x="5927411" y="4811232"/>
            <a:ext cx="2393203" cy="461665"/>
          </a:xfrm>
          <a:prstGeom prst="rect">
            <a:avLst/>
          </a:prstGeom>
          <a:noFill/>
        </p:spPr>
        <p:txBody>
          <a:bodyPr wrap="square" rtlCol="0">
            <a:spAutoFit/>
          </a:bodyPr>
          <a:lstStyle/>
          <a:p>
            <a:r>
              <a:rPr lang="en-US" sz="2400" dirty="0" smtClean="0"/>
              <a:t>Content servers</a:t>
            </a:r>
          </a:p>
        </p:txBody>
      </p:sp>
      <p:pic>
        <p:nvPicPr>
          <p:cNvPr id="41" name="Picture 40"/>
          <p:cNvPicPr>
            <a:picLocks noChangeAspect="1"/>
          </p:cNvPicPr>
          <p:nvPr/>
        </p:nvPicPr>
        <p:blipFill>
          <a:blip r:embed="rId5"/>
          <a:stretch>
            <a:fillRect/>
          </a:stretch>
        </p:blipFill>
        <p:spPr>
          <a:xfrm>
            <a:off x="4965475" y="4056238"/>
            <a:ext cx="940556" cy="625469"/>
          </a:xfrm>
          <a:prstGeom prst="rect">
            <a:avLst/>
          </a:prstGeom>
        </p:spPr>
      </p:pic>
      <p:pic>
        <p:nvPicPr>
          <p:cNvPr id="43" name="Picture 42"/>
          <p:cNvPicPr>
            <a:picLocks noChangeAspect="1"/>
          </p:cNvPicPr>
          <p:nvPr/>
        </p:nvPicPr>
        <p:blipFill>
          <a:blip r:embed="rId5">
            <a:duotone>
              <a:schemeClr val="accent3">
                <a:shade val="45000"/>
                <a:satMod val="135000"/>
              </a:schemeClr>
              <a:prstClr val="white"/>
            </a:duotone>
          </a:blip>
          <a:stretch>
            <a:fillRect/>
          </a:stretch>
        </p:blipFill>
        <p:spPr>
          <a:xfrm>
            <a:off x="4965475" y="5580835"/>
            <a:ext cx="940556" cy="625469"/>
          </a:xfrm>
          <a:prstGeom prst="rect">
            <a:avLst/>
          </a:prstGeom>
        </p:spPr>
      </p:pic>
      <p:sp>
        <p:nvSpPr>
          <p:cNvPr id="53" name="Rectangle 52"/>
          <p:cNvSpPr/>
          <p:nvPr/>
        </p:nvSpPr>
        <p:spPr>
          <a:xfrm>
            <a:off x="5927411" y="5506040"/>
            <a:ext cx="2592927" cy="830997"/>
          </a:xfrm>
          <a:prstGeom prst="rect">
            <a:avLst/>
          </a:prstGeom>
        </p:spPr>
        <p:txBody>
          <a:bodyPr wrap="none">
            <a:spAutoFit/>
          </a:bodyPr>
          <a:lstStyle/>
          <a:p>
            <a:r>
              <a:rPr lang="en-US" sz="2400" dirty="0"/>
              <a:t>Backbone </a:t>
            </a:r>
            <a:r>
              <a:rPr lang="en-US" sz="2400" dirty="0" smtClean="0"/>
              <a:t>router at</a:t>
            </a:r>
            <a:endParaRPr lang="en-US" sz="2400" dirty="0"/>
          </a:p>
          <a:p>
            <a:r>
              <a:rPr lang="en-US" sz="2400" dirty="0" smtClean="0"/>
              <a:t>exit nodes</a:t>
            </a:r>
            <a:endParaRPr lang="en-US" sz="2400" dirty="0"/>
          </a:p>
        </p:txBody>
      </p:sp>
      <p:pic>
        <p:nvPicPr>
          <p:cNvPr id="56" name="Picture 55"/>
          <p:cNvPicPr>
            <a:picLocks noChangeAspect="1"/>
          </p:cNvPicPr>
          <p:nvPr/>
        </p:nvPicPr>
        <p:blipFill>
          <a:blip r:embed="rId6"/>
          <a:stretch>
            <a:fillRect/>
          </a:stretch>
        </p:blipFill>
        <p:spPr>
          <a:xfrm>
            <a:off x="5145639" y="4791864"/>
            <a:ext cx="598272" cy="598272"/>
          </a:xfrm>
          <a:prstGeom prst="rect">
            <a:avLst/>
          </a:prstGeom>
        </p:spPr>
      </p:pic>
      <p:sp>
        <p:nvSpPr>
          <p:cNvPr id="57" name="Rectangle 56"/>
          <p:cNvSpPr/>
          <p:nvPr/>
        </p:nvSpPr>
        <p:spPr>
          <a:xfrm>
            <a:off x="5927411" y="4130216"/>
            <a:ext cx="2272828" cy="461665"/>
          </a:xfrm>
          <a:prstGeom prst="rect">
            <a:avLst/>
          </a:prstGeom>
        </p:spPr>
        <p:txBody>
          <a:bodyPr wrap="none">
            <a:spAutoFit/>
          </a:bodyPr>
          <a:lstStyle/>
          <a:p>
            <a:r>
              <a:rPr lang="en-US" sz="2400" dirty="0"/>
              <a:t>Backbone </a:t>
            </a:r>
            <a:r>
              <a:rPr lang="en-US" sz="2400" dirty="0" smtClean="0"/>
              <a:t>router</a:t>
            </a:r>
            <a:endParaRPr lang="en-US" sz="2400" dirty="0"/>
          </a:p>
        </p:txBody>
      </p:sp>
    </p:spTree>
    <p:custDataLst>
      <p:tags r:id="rId1"/>
    </p:custDataLst>
    <p:extLst>
      <p:ext uri="{BB962C8B-B14F-4D97-AF65-F5344CB8AC3E}">
        <p14:creationId xmlns:p14="http://schemas.microsoft.com/office/powerpoint/2010/main" val="3244987648"/>
      </p:ext>
    </p:extLst>
  </p:cSld>
  <p:clrMapOvr>
    <a:masterClrMapping/>
  </p:clrMapOvr>
  <mc:AlternateContent xmlns:mc="http://schemas.openxmlformats.org/markup-compatibility/2006" xmlns:p14="http://schemas.microsoft.com/office/powerpoint/2010/main">
    <mc:Choice Requires="p14">
      <p:transition p14:dur="100" advTm="14858">
        <p:cut/>
      </p:transition>
    </mc:Choice>
    <mc:Fallback xmlns="">
      <p:transition xmlns:p14="http://schemas.microsoft.com/office/powerpoint/2010/main" advTm="14858">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2.77778E-7 -2.96296E-6 C -0.11232 0.00463 -0.22465 0.00926 -0.32187 0.02593 C -0.41909 0.0426 -0.51232 0.03681 -0.58333 0.1 C -0.65434 0.1632 -0.70139 0.28403 -0.74826 0.4051 " pathEditMode="relative" ptsTypes="aaaA">
                                      <p:cBhvr>
                                        <p:cTn id="13" dur="2000" fill="hold"/>
                                        <p:tgtEl>
                                          <p:spTgt spid="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NCDN </a:t>
            </a:r>
            <a:r>
              <a:rPr lang="en-US" dirty="0" smtClean="0"/>
              <a:t>model</a:t>
            </a:r>
            <a:endParaRPr lang="en-US" dirty="0"/>
          </a:p>
        </p:txBody>
      </p:sp>
      <p:pic>
        <p:nvPicPr>
          <p:cNvPr id="47" name="Picture 4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82" y="5494723"/>
            <a:ext cx="705962" cy="432353"/>
          </a:xfrm>
          <a:prstGeom prst="rect">
            <a:avLst/>
          </a:prstGeom>
        </p:spPr>
      </p:pic>
      <p:pic>
        <p:nvPicPr>
          <p:cNvPr id="49" name="Picture 4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825226" y="5494723"/>
            <a:ext cx="705962" cy="432353"/>
          </a:xfrm>
          <a:prstGeom prst="rect">
            <a:avLst/>
          </a:prstGeom>
        </p:spPr>
      </p:pic>
      <p:pic>
        <p:nvPicPr>
          <p:cNvPr id="55" name="Picture 54"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761782" y="5494723"/>
            <a:ext cx="705962" cy="432353"/>
          </a:xfrm>
          <a:prstGeom prst="rect">
            <a:avLst/>
          </a:prstGeom>
        </p:spPr>
      </p:pic>
      <p:cxnSp>
        <p:nvCxnSpPr>
          <p:cNvPr id="63" name="Straight Arrow Connector 62"/>
          <p:cNvCxnSpPr/>
          <p:nvPr/>
        </p:nvCxnSpPr>
        <p:spPr>
          <a:xfrm flipH="1">
            <a:off x="1322633" y="3732015"/>
            <a:ext cx="1048814"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4" name="Straight Arrow Connector 63"/>
          <p:cNvCxnSpPr/>
          <p:nvPr/>
        </p:nvCxnSpPr>
        <p:spPr>
          <a:xfrm flipH="1">
            <a:off x="2304447" y="3732015"/>
            <a:ext cx="67000"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5" name="Straight Arrow Connector 64"/>
          <p:cNvCxnSpPr/>
          <p:nvPr/>
        </p:nvCxnSpPr>
        <p:spPr>
          <a:xfrm>
            <a:off x="2371447" y="3732015"/>
            <a:ext cx="715781"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Connector 26"/>
          <p:cNvCxnSpPr/>
          <p:nvPr/>
        </p:nvCxnSpPr>
        <p:spPr>
          <a:xfrm flipH="1" flipV="1">
            <a:off x="1578954" y="2386551"/>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26143" y="5935691"/>
            <a:ext cx="3320142" cy="461665"/>
          </a:xfrm>
          <a:prstGeom prst="rect">
            <a:avLst/>
          </a:prstGeom>
          <a:noFill/>
        </p:spPr>
        <p:txBody>
          <a:bodyPr wrap="square" rtlCol="0">
            <a:spAutoFit/>
          </a:bodyPr>
          <a:lstStyle/>
          <a:p>
            <a:pPr algn="ctr"/>
            <a:r>
              <a:rPr lang="en-US" sz="2400" smtClean="0"/>
              <a:t>Downstream </a:t>
            </a:r>
            <a:r>
              <a:rPr lang="en-US" sz="2400" dirty="0" smtClean="0"/>
              <a:t>end-users</a:t>
            </a:r>
            <a:endParaRPr lang="en-US" sz="2400" dirty="0"/>
          </a:p>
        </p:txBody>
      </p: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25</a:t>
            </a:fld>
            <a:endParaRPr lang="en-US"/>
          </a:p>
        </p:txBody>
      </p:sp>
      <p:sp>
        <p:nvSpPr>
          <p:cNvPr id="99" name="TextBox 98"/>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60000"/>
                    <a:lumOff val="40000"/>
                  </a:schemeClr>
                </a:solidFill>
              </a:rPr>
              <a:t>Origin servers</a:t>
            </a:r>
            <a:endParaRPr lang="en-US" sz="2400" dirty="0">
              <a:solidFill>
                <a:schemeClr val="accent3">
                  <a:lumMod val="60000"/>
                  <a:lumOff val="40000"/>
                </a:schemeClr>
              </a:solidFill>
            </a:endParaRPr>
          </a:p>
        </p:txBody>
      </p:sp>
      <p:cxnSp>
        <p:nvCxnSpPr>
          <p:cNvPr id="108" name="Straight Connector 107"/>
          <p:cNvCxnSpPr/>
          <p:nvPr/>
        </p:nvCxnSpPr>
        <p:spPr>
          <a:xfrm>
            <a:off x="6553200" y="2311400"/>
            <a:ext cx="988022" cy="298593"/>
          </a:xfrm>
          <a:prstGeom prst="line">
            <a:avLst/>
          </a:prstGeom>
          <a:ln w="76200" cmpd="sng">
            <a:solidFill>
              <a:schemeClr val="accent3"/>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5"/>
          <a:stretch>
            <a:fillRect/>
          </a:stretch>
        </p:blipFill>
        <p:spPr>
          <a:xfrm>
            <a:off x="967472" y="1878246"/>
            <a:ext cx="940556" cy="625469"/>
          </a:xfrm>
          <a:prstGeom prst="rect">
            <a:avLst/>
          </a:prstGeom>
        </p:spPr>
      </p:pic>
      <p:pic>
        <p:nvPicPr>
          <p:cNvPr id="66" name="Picture 65"/>
          <p:cNvPicPr>
            <a:picLocks noChangeAspect="1"/>
          </p:cNvPicPr>
          <p:nvPr/>
        </p:nvPicPr>
        <p:blipFill>
          <a:blip r:embed="rId5"/>
          <a:stretch>
            <a:fillRect/>
          </a:stretch>
        </p:blipFill>
        <p:spPr>
          <a:xfrm>
            <a:off x="1880105" y="3239887"/>
            <a:ext cx="940556" cy="625469"/>
          </a:xfrm>
          <a:prstGeom prst="rect">
            <a:avLst/>
          </a:prstGeom>
        </p:spPr>
      </p:pic>
      <p:pic>
        <p:nvPicPr>
          <p:cNvPr id="70" name="Picture 69"/>
          <p:cNvPicPr>
            <a:picLocks noChangeAspect="1"/>
          </p:cNvPicPr>
          <p:nvPr/>
        </p:nvPicPr>
        <p:blipFill>
          <a:blip r:embed="rId5"/>
          <a:stretch>
            <a:fillRect/>
          </a:stretch>
        </p:blipFill>
        <p:spPr>
          <a:xfrm>
            <a:off x="3496973" y="1597537"/>
            <a:ext cx="940556" cy="625469"/>
          </a:xfrm>
          <a:prstGeom prst="rect">
            <a:avLst/>
          </a:prstGeom>
        </p:spPr>
      </p:pic>
      <p:pic>
        <p:nvPicPr>
          <p:cNvPr id="72" name="Picture 71"/>
          <p:cNvPicPr>
            <a:picLocks noChangeAspect="1"/>
          </p:cNvPicPr>
          <p:nvPr/>
        </p:nvPicPr>
        <p:blipFill>
          <a:blip r:embed="rId5">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5">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6"/>
          <a:stretch>
            <a:fillRect/>
          </a:stretch>
        </p:blipFill>
        <p:spPr>
          <a:xfrm>
            <a:off x="1141439" y="1669417"/>
            <a:ext cx="562240" cy="562240"/>
          </a:xfrm>
          <a:prstGeom prst="rect">
            <a:avLst/>
          </a:prstGeom>
        </p:spPr>
      </p:pic>
      <p:pic>
        <p:nvPicPr>
          <p:cNvPr id="44" name="Picture 43"/>
          <p:cNvPicPr>
            <a:picLocks noChangeAspect="1"/>
          </p:cNvPicPr>
          <p:nvPr/>
        </p:nvPicPr>
        <p:blipFill>
          <a:blip r:embed="rId6"/>
          <a:stretch>
            <a:fillRect/>
          </a:stretch>
        </p:blipFill>
        <p:spPr>
          <a:xfrm>
            <a:off x="2122904" y="3018301"/>
            <a:ext cx="562240" cy="562240"/>
          </a:xfrm>
          <a:prstGeom prst="rect">
            <a:avLst/>
          </a:prstGeom>
        </p:spPr>
      </p:pic>
      <p:pic>
        <p:nvPicPr>
          <p:cNvPr id="45" name="Picture 44"/>
          <p:cNvPicPr>
            <a:picLocks noChangeAspect="1"/>
          </p:cNvPicPr>
          <p:nvPr/>
        </p:nvPicPr>
        <p:blipFill>
          <a:blip r:embed="rId6"/>
          <a:stretch>
            <a:fillRect/>
          </a:stretch>
        </p:blipFill>
        <p:spPr>
          <a:xfrm>
            <a:off x="3698565" y="1417638"/>
            <a:ext cx="562240" cy="562240"/>
          </a:xfrm>
          <a:prstGeom prst="rect">
            <a:avLst/>
          </a:prstGeom>
        </p:spPr>
      </p:pic>
      <p:pic>
        <p:nvPicPr>
          <p:cNvPr id="46" name="Picture 45"/>
          <p:cNvPicPr>
            <a:picLocks noChangeAspect="1"/>
          </p:cNvPicPr>
          <p:nvPr/>
        </p:nvPicPr>
        <p:blipFill>
          <a:blip r:embed="rId6"/>
          <a:stretch>
            <a:fillRect/>
          </a:stretch>
        </p:blipFill>
        <p:spPr>
          <a:xfrm>
            <a:off x="5921861" y="1778001"/>
            <a:ext cx="562240" cy="562240"/>
          </a:xfrm>
          <a:prstGeom prst="rect">
            <a:avLst/>
          </a:prstGeom>
        </p:spPr>
      </p:pic>
      <p:pic>
        <p:nvPicPr>
          <p:cNvPr id="50" name="Picture 49"/>
          <p:cNvPicPr>
            <a:picLocks noChangeAspect="1"/>
          </p:cNvPicPr>
          <p:nvPr/>
        </p:nvPicPr>
        <p:blipFill>
          <a:blip r:embed="rId6"/>
          <a:stretch>
            <a:fillRect/>
          </a:stretch>
        </p:blipFill>
        <p:spPr>
          <a:xfrm>
            <a:off x="4566625" y="2596547"/>
            <a:ext cx="562240" cy="562240"/>
          </a:xfrm>
          <a:prstGeom prst="rect">
            <a:avLst/>
          </a:prstGeom>
        </p:spPr>
      </p:pic>
      <p:pic>
        <p:nvPicPr>
          <p:cNvPr id="51" name="Picture 50"/>
          <p:cNvPicPr>
            <a:picLocks noChangeAspect="1"/>
          </p:cNvPicPr>
          <p:nvPr/>
        </p:nvPicPr>
        <p:blipFill>
          <a:blip r:embed="rId6">
            <a:duotone>
              <a:schemeClr val="accent3">
                <a:shade val="45000"/>
                <a:satMod val="135000"/>
              </a:schemeClr>
              <a:prstClr val="white"/>
            </a:duotone>
          </a:blip>
          <a:stretch>
            <a:fillRect/>
          </a:stretch>
        </p:blipFill>
        <p:spPr>
          <a:xfrm>
            <a:off x="7424455" y="2362291"/>
            <a:ext cx="796496" cy="796496"/>
          </a:xfrm>
          <a:prstGeom prst="rect">
            <a:avLst/>
          </a:prstGeom>
        </p:spPr>
      </p:pic>
      <p:cxnSp>
        <p:nvCxnSpPr>
          <p:cNvPr id="52" name="Straight Connector 51"/>
          <p:cNvCxnSpPr/>
          <p:nvPr/>
        </p:nvCxnSpPr>
        <p:spPr>
          <a:xfrm flipV="1">
            <a:off x="5214959" y="2883647"/>
            <a:ext cx="2326263" cy="235350"/>
          </a:xfrm>
          <a:prstGeom prst="line">
            <a:avLst/>
          </a:prstGeom>
          <a:ln w="76200" cmpd="sng">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5428643" y="5774120"/>
            <a:ext cx="1196060" cy="27102"/>
          </a:xfrm>
          <a:prstGeom prst="line">
            <a:avLst/>
          </a:prstGeom>
          <a:ln w="76200" cmpd="sng">
            <a:solidFill>
              <a:srgbClr val="4F81BD"/>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737079" y="5352256"/>
            <a:ext cx="1997848" cy="830997"/>
          </a:xfrm>
          <a:prstGeom prst="rect">
            <a:avLst/>
          </a:prstGeom>
          <a:noFill/>
        </p:spPr>
        <p:txBody>
          <a:bodyPr wrap="square" rtlCol="0">
            <a:spAutoFit/>
          </a:bodyPr>
          <a:lstStyle/>
          <a:p>
            <a:r>
              <a:rPr lang="en-US" sz="2400" dirty="0" smtClean="0"/>
              <a:t>ISP backbone</a:t>
            </a:r>
          </a:p>
          <a:p>
            <a:r>
              <a:rPr lang="en-US" sz="2400" dirty="0" smtClean="0"/>
              <a:t>link capacity</a:t>
            </a:r>
            <a:endParaRPr lang="en-US" sz="2400" dirty="0"/>
          </a:p>
        </p:txBody>
      </p:sp>
      <p:sp>
        <p:nvSpPr>
          <p:cNvPr id="43" name="TextBox 42"/>
          <p:cNvSpPr txBox="1"/>
          <p:nvPr/>
        </p:nvSpPr>
        <p:spPr>
          <a:xfrm>
            <a:off x="5428643" y="3701191"/>
            <a:ext cx="3434031" cy="461665"/>
          </a:xfrm>
          <a:prstGeom prst="rect">
            <a:avLst/>
          </a:prstGeom>
          <a:noFill/>
        </p:spPr>
        <p:txBody>
          <a:bodyPr wrap="square" rtlCol="0">
            <a:spAutoFit/>
          </a:bodyPr>
          <a:lstStyle/>
          <a:p>
            <a:pPr algn="ctr"/>
            <a:r>
              <a:rPr lang="en-US" sz="2400" b="1" u="sng" smtClean="0">
                <a:solidFill>
                  <a:srgbClr val="FFFFFF"/>
                </a:solidFill>
              </a:rPr>
              <a:t>Resource  </a:t>
            </a:r>
            <a:r>
              <a:rPr lang="en-US" sz="2400" b="1" u="sng" smtClean="0">
                <a:solidFill>
                  <a:srgbClr val="FFFFFF"/>
                </a:solidFill>
              </a:rPr>
              <a:t>constraints</a:t>
            </a:r>
            <a:endParaRPr lang="en-US" sz="2400" b="1" u="sng" dirty="0">
              <a:solidFill>
                <a:srgbClr val="FFFFFF"/>
              </a:solidFill>
            </a:endParaRPr>
          </a:p>
        </p:txBody>
      </p:sp>
      <p:pic>
        <p:nvPicPr>
          <p:cNvPr id="56" name="Picture 55"/>
          <p:cNvPicPr>
            <a:picLocks noChangeAspect="1"/>
          </p:cNvPicPr>
          <p:nvPr/>
        </p:nvPicPr>
        <p:blipFill>
          <a:blip r:embed="rId6"/>
          <a:stretch>
            <a:fillRect/>
          </a:stretch>
        </p:blipFill>
        <p:spPr>
          <a:xfrm>
            <a:off x="5684147" y="4309726"/>
            <a:ext cx="893120" cy="893120"/>
          </a:xfrm>
          <a:prstGeom prst="rect">
            <a:avLst/>
          </a:prstGeom>
        </p:spPr>
      </p:pic>
      <p:sp>
        <p:nvSpPr>
          <p:cNvPr id="5" name="Rectangle 4"/>
          <p:cNvSpPr/>
          <p:nvPr/>
        </p:nvSpPr>
        <p:spPr>
          <a:xfrm>
            <a:off x="6731540" y="4544216"/>
            <a:ext cx="1714532" cy="461665"/>
          </a:xfrm>
          <a:prstGeom prst="rect">
            <a:avLst/>
          </a:prstGeom>
        </p:spPr>
        <p:txBody>
          <a:bodyPr wrap="none">
            <a:spAutoFit/>
          </a:bodyPr>
          <a:lstStyle/>
          <a:p>
            <a:pPr algn="ctr"/>
            <a:r>
              <a:rPr lang="en-US" sz="2400" dirty="0"/>
              <a:t>POP storage</a:t>
            </a:r>
          </a:p>
        </p:txBody>
      </p:sp>
    </p:spTree>
    <p:custDataLst>
      <p:tags r:id="rId1"/>
    </p:custDataLst>
    <p:extLst>
      <p:ext uri="{BB962C8B-B14F-4D97-AF65-F5344CB8AC3E}">
        <p14:creationId xmlns:p14="http://schemas.microsoft.com/office/powerpoint/2010/main" val="1240599135"/>
      </p:ext>
    </p:extLst>
  </p:cSld>
  <p:clrMapOvr>
    <a:masterClrMapping/>
  </p:clrMapOvr>
  <mc:AlternateContent xmlns:mc="http://schemas.openxmlformats.org/markup-compatibility/2006" xmlns:p14="http://schemas.microsoft.com/office/powerpoint/2010/main">
    <mc:Choice Requires="p14">
      <p:transition p14:dur="100" advTm="22174">
        <p:cut/>
      </p:transition>
    </mc:Choice>
    <mc:Fallback xmlns="">
      <p:transition xmlns:p14="http://schemas.microsoft.com/office/powerpoint/2010/main" advTm="22174">
        <p:cut/>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MIP for </a:t>
            </a:r>
            <a:r>
              <a:rPr lang="en-US" dirty="0"/>
              <a:t>j</a:t>
            </a:r>
            <a:r>
              <a:rPr lang="en-US" dirty="0" smtClean="0"/>
              <a:t>oint </a:t>
            </a:r>
            <a:r>
              <a:rPr lang="en-US" dirty="0"/>
              <a:t>o</a:t>
            </a:r>
            <a:r>
              <a:rPr lang="en-US" dirty="0" smtClean="0"/>
              <a:t>ptimization</a:t>
            </a:r>
            <a:endParaRPr lang="en-US" dirty="0"/>
          </a:p>
        </p:txBody>
      </p:sp>
      <p:sp>
        <p:nvSpPr>
          <p:cNvPr id="4" name="Slide Number Placeholder 3"/>
          <p:cNvSpPr>
            <a:spLocks noGrp="1"/>
          </p:cNvSpPr>
          <p:nvPr>
            <p:ph type="sldNum" sz="quarter" idx="12"/>
          </p:nvPr>
        </p:nvSpPr>
        <p:spPr/>
        <p:txBody>
          <a:bodyPr/>
          <a:lstStyle/>
          <a:p>
            <a:fld id="{E7BC674E-6A69-EE4A-9BF8-1BDE8F8FF17D}" type="slidenum">
              <a:rPr lang="en-US" smtClean="0"/>
              <a:t>26</a:t>
            </a:fld>
            <a:endParaRPr lang="en-US"/>
          </a:p>
        </p:txBody>
      </p:sp>
      <p:sp>
        <p:nvSpPr>
          <p:cNvPr id="34" name="TextBox 33"/>
          <p:cNvSpPr txBox="1"/>
          <p:nvPr/>
        </p:nvSpPr>
        <p:spPr>
          <a:xfrm>
            <a:off x="710309" y="1417638"/>
            <a:ext cx="7976491" cy="427809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numCol="1" rtlCol="0">
            <a:spAutoFit/>
          </a:bodyPr>
          <a:lstStyle/>
          <a:p>
            <a:r>
              <a:rPr lang="en-US" sz="2400" dirty="0" smtClean="0">
                <a:solidFill>
                  <a:schemeClr val="tx1"/>
                </a:solidFill>
              </a:rPr>
              <a:t>Objective:	</a:t>
            </a:r>
          </a:p>
          <a:p>
            <a:pPr marL="800100" lvl="1" indent="-342900">
              <a:buFont typeface="Arial"/>
              <a:buChar char="•"/>
            </a:pPr>
            <a:r>
              <a:rPr lang="en-US" sz="2400" dirty="0" smtClean="0">
                <a:solidFill>
                  <a:schemeClr val="tx1"/>
                </a:solidFill>
              </a:rPr>
              <a:t>Minimize NCDN-cost (MLU or latency)</a:t>
            </a:r>
            <a:endParaRPr lang="en-US" sz="2400" dirty="0">
              <a:solidFill>
                <a:schemeClr val="tx1"/>
              </a:solidFill>
            </a:endParaRPr>
          </a:p>
          <a:p>
            <a:r>
              <a:rPr lang="en-US" sz="2400" smtClean="0">
                <a:solidFill>
                  <a:schemeClr val="tx1"/>
                </a:solidFill>
              </a:rPr>
              <a:t>Constraints</a:t>
            </a:r>
            <a:r>
              <a:rPr lang="en-US" sz="2400" dirty="0">
                <a:solidFill>
                  <a:schemeClr val="tx1"/>
                </a:solidFill>
              </a:rPr>
              <a:t>:</a:t>
            </a:r>
          </a:p>
          <a:p>
            <a:pPr marL="914400" lvl="1" indent="-457200">
              <a:buFont typeface="Arial"/>
              <a:buChar char="•"/>
            </a:pPr>
            <a:r>
              <a:rPr lang="en-US" sz="2400" dirty="0" smtClean="0">
                <a:solidFill>
                  <a:schemeClr val="tx1"/>
                </a:solidFill>
              </a:rPr>
              <a:t>For all node: </a:t>
            </a:r>
            <a:r>
              <a:rPr lang="en-US" sz="2400" dirty="0">
                <a:solidFill>
                  <a:schemeClr val="tx1"/>
                </a:solidFill>
              </a:rPr>
              <a:t>t</a:t>
            </a:r>
            <a:r>
              <a:rPr lang="en-US" sz="2400" dirty="0" smtClean="0">
                <a:solidFill>
                  <a:schemeClr val="tx1"/>
                </a:solidFill>
              </a:rPr>
              <a:t>otal </a:t>
            </a:r>
            <a:r>
              <a:rPr lang="en-US" sz="2400" dirty="0">
                <a:solidFill>
                  <a:schemeClr val="tx1"/>
                </a:solidFill>
              </a:rPr>
              <a:t>size of </a:t>
            </a:r>
            <a:r>
              <a:rPr lang="en-US" sz="2400" dirty="0" smtClean="0">
                <a:solidFill>
                  <a:schemeClr val="tx1"/>
                </a:solidFill>
              </a:rPr>
              <a:t>content &lt; </a:t>
            </a:r>
            <a:r>
              <a:rPr lang="en-US" sz="2400" dirty="0">
                <a:solidFill>
                  <a:schemeClr val="tx1"/>
                </a:solidFill>
              </a:rPr>
              <a:t>Storage capacity</a:t>
            </a:r>
          </a:p>
          <a:p>
            <a:pPr marL="914400" lvl="1" indent="-457200">
              <a:buFont typeface="Arial"/>
              <a:buChar char="•"/>
            </a:pPr>
            <a:r>
              <a:rPr lang="en-US" sz="2400" dirty="0">
                <a:solidFill>
                  <a:schemeClr val="tx1"/>
                </a:solidFill>
              </a:rPr>
              <a:t>For </a:t>
            </a:r>
            <a:r>
              <a:rPr lang="en-US" sz="2400" dirty="0" smtClean="0">
                <a:solidFill>
                  <a:schemeClr val="tx1"/>
                </a:solidFill>
              </a:rPr>
              <a:t>all (content, node): demand must be served from </a:t>
            </a:r>
            <a:r>
              <a:rPr lang="en-US" sz="2400" dirty="0">
                <a:solidFill>
                  <a:schemeClr val="tx1"/>
                </a:solidFill>
              </a:rPr>
              <a:t> </a:t>
            </a:r>
            <a:r>
              <a:rPr lang="en-US" sz="2400" dirty="0" smtClean="0">
                <a:solidFill>
                  <a:schemeClr val="tx1"/>
                </a:solidFill>
              </a:rPr>
              <a:t>POPs</a:t>
            </a:r>
            <a:r>
              <a:rPr lang="en-US" sz="2400" dirty="0">
                <a:solidFill>
                  <a:schemeClr val="tx1"/>
                </a:solidFill>
              </a:rPr>
              <a:t> </a:t>
            </a:r>
            <a:r>
              <a:rPr lang="en-US" sz="2400" dirty="0" smtClean="0">
                <a:solidFill>
                  <a:schemeClr val="tx1"/>
                </a:solidFill>
              </a:rPr>
              <a:t>or origin</a:t>
            </a:r>
          </a:p>
          <a:p>
            <a:r>
              <a:rPr lang="en-US" sz="2400" dirty="0" smtClean="0">
                <a:solidFill>
                  <a:schemeClr val="tx1"/>
                </a:solidFill>
              </a:rPr>
              <a:t>Output </a:t>
            </a:r>
            <a:r>
              <a:rPr lang="en-US" sz="2400" dirty="0">
                <a:solidFill>
                  <a:schemeClr val="tx1"/>
                </a:solidFill>
              </a:rPr>
              <a:t>variables:</a:t>
            </a:r>
          </a:p>
          <a:p>
            <a:pPr marL="914400" lvl="1" indent="-457200">
              <a:buFont typeface="Arial"/>
              <a:buChar char="•"/>
            </a:pPr>
            <a:r>
              <a:rPr lang="en-US" sz="2400" dirty="0" smtClean="0">
                <a:solidFill>
                  <a:schemeClr val="tx1"/>
                </a:solidFill>
              </a:rPr>
              <a:t>Placement: Binary variable </a:t>
            </a:r>
            <a:r>
              <a:rPr lang="en-US" sz="2400" dirty="0" err="1" smtClean="0">
                <a:solidFill>
                  <a:schemeClr val="tx1"/>
                </a:solidFill>
              </a:rPr>
              <a:t>i</a:t>
            </a:r>
            <a:r>
              <a:rPr lang="en-US" sz="2400" baseline="-25000" dirty="0" err="1" smtClean="0">
                <a:solidFill>
                  <a:schemeClr val="tx1"/>
                </a:solidFill>
              </a:rPr>
              <a:t>XY</a:t>
            </a:r>
            <a:r>
              <a:rPr lang="en-US" sz="2400" dirty="0" smtClean="0">
                <a:solidFill>
                  <a:schemeClr val="tx1"/>
                </a:solidFill>
              </a:rPr>
              <a:t> indicates whether content X is stored at node Y</a:t>
            </a:r>
            <a:endParaRPr lang="en-US" sz="2400" dirty="0" smtClean="0">
              <a:solidFill>
                <a:schemeClr val="tx1"/>
              </a:solidFill>
              <a:latin typeface="Menlo Bold"/>
              <a:cs typeface="Menlo Bold"/>
            </a:endParaRPr>
          </a:p>
          <a:p>
            <a:pPr marL="914400" lvl="1" indent="-457200">
              <a:buFont typeface="Arial"/>
              <a:buChar char="•"/>
            </a:pPr>
            <a:r>
              <a:rPr lang="en-US" sz="2400" dirty="0" smtClean="0">
                <a:solidFill>
                  <a:schemeClr val="tx1"/>
                </a:solidFill>
              </a:rPr>
              <a:t>Redirection</a:t>
            </a:r>
          </a:p>
          <a:p>
            <a:pPr marL="914400" lvl="1" indent="-457200">
              <a:buFont typeface="Arial"/>
              <a:buChar char="•"/>
            </a:pPr>
            <a:r>
              <a:rPr lang="en-US" sz="2400" dirty="0" smtClean="0">
                <a:solidFill>
                  <a:schemeClr val="tx1"/>
                </a:solidFill>
              </a:rPr>
              <a:t>Routing</a:t>
            </a:r>
          </a:p>
        </p:txBody>
      </p:sp>
      <p:sp>
        <p:nvSpPr>
          <p:cNvPr id="5" name="Rectangle 4"/>
          <p:cNvSpPr/>
          <p:nvPr/>
        </p:nvSpPr>
        <p:spPr>
          <a:xfrm>
            <a:off x="710309" y="1417638"/>
            <a:ext cx="7976491" cy="77871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ectangle 22"/>
          <p:cNvSpPr/>
          <p:nvPr/>
        </p:nvSpPr>
        <p:spPr>
          <a:xfrm>
            <a:off x="710309" y="2196354"/>
            <a:ext cx="7976491" cy="148404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Rectangle 23"/>
          <p:cNvSpPr/>
          <p:nvPr/>
        </p:nvSpPr>
        <p:spPr>
          <a:xfrm>
            <a:off x="710309" y="3680397"/>
            <a:ext cx="7976491" cy="18922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32305163"/>
      </p:ext>
    </p:extLst>
  </p:cSld>
  <p:clrMapOvr>
    <a:masterClrMapping/>
  </p:clrMapOvr>
  <mc:AlternateContent xmlns:mc="http://schemas.openxmlformats.org/markup-compatibility/2006" xmlns:p14="http://schemas.microsoft.com/office/powerpoint/2010/main">
    <mc:Choice Requires="p14">
      <p:transition p14:dur="100" advTm="90463">
        <p:cut/>
      </p:transition>
    </mc:Choice>
    <mc:Fallback xmlns="">
      <p:transition xmlns:p14="http://schemas.microsoft.com/office/powerpoint/2010/main" advTm="90463">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3" grpId="0" animBg="1"/>
      <p:bldP spid="23" grpId="1"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4" name="Slide Number Placeholder 3"/>
          <p:cNvSpPr>
            <a:spLocks noGrp="1"/>
          </p:cNvSpPr>
          <p:nvPr>
            <p:ph type="sldNum" sz="quarter" idx="12"/>
          </p:nvPr>
        </p:nvSpPr>
        <p:spPr/>
        <p:txBody>
          <a:bodyPr/>
          <a:lstStyle/>
          <a:p>
            <a:fld id="{E7BC674E-6A69-EE4A-9BF8-1BDE8F8FF17D}" type="slidenum">
              <a:rPr lang="en-US" smtClean="0"/>
              <a:t>27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202075001"/>
              </p:ext>
            </p:extLst>
          </p:nvPr>
        </p:nvGraphicFramePr>
        <p:xfrm>
          <a:off x="457200" y="1093983"/>
          <a:ext cx="8345693" cy="5206839"/>
        </p:xfrm>
        <a:graphic>
          <a:graphicData uri="http://schemas.openxmlformats.org/drawingml/2006/table">
            <a:tbl>
              <a:tblPr firstRow="1" bandRow="1">
                <a:tableStyleId>{5940675A-B579-460E-94D1-54222C63F5DA}</a:tableStyleId>
              </a:tblPr>
              <a:tblGrid>
                <a:gridCol w="2052918"/>
                <a:gridCol w="6292775"/>
              </a:tblGrid>
              <a:tr h="493871">
                <a:tc gridSpan="2">
                  <a:txBody>
                    <a:bodyPr/>
                    <a:lstStyle/>
                    <a:p>
                      <a:pPr algn="l"/>
                      <a:r>
                        <a:rPr lang="en-US" sz="2400" u="sng" dirty="0" smtClean="0"/>
                        <a:t>Akamai</a:t>
                      </a:r>
                      <a:r>
                        <a:rPr lang="en-US" sz="2400" u="sng" baseline="0" dirty="0" smtClean="0"/>
                        <a:t> traces</a:t>
                      </a:r>
                      <a:endParaRPr lang="en-US" sz="24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r>
              <a:tr h="493871">
                <a:tc>
                  <a:txBody>
                    <a:bodyPr/>
                    <a:lstStyle/>
                    <a:p>
                      <a:r>
                        <a:rPr lang="en-US" sz="2200" dirty="0" smtClean="0"/>
                        <a:t>Traffic</a:t>
                      </a:r>
                      <a:r>
                        <a:rPr lang="en-US" sz="2200" baseline="0" dirty="0" smtClean="0"/>
                        <a:t> types</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dirty="0" smtClean="0"/>
                        <a:t>On-demand</a:t>
                      </a:r>
                      <a:r>
                        <a:rPr lang="en-US" sz="2200" baseline="0" dirty="0" smtClean="0"/>
                        <a:t> video &amp; download</a:t>
                      </a:r>
                      <a:endParaRPr lang="en-US" sz="22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a:txBody>
                    <a:bodyPr/>
                    <a:lstStyle/>
                    <a:p>
                      <a:r>
                        <a:rPr lang="en-US" sz="2200" dirty="0" smtClean="0"/>
                        <a:t>How measured?</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smtClean="0"/>
                        <a:t>Instrument</a:t>
                      </a:r>
                      <a:r>
                        <a:rPr lang="en-US" sz="2200" baseline="0" smtClean="0"/>
                        <a:t> </a:t>
                      </a:r>
                      <a:r>
                        <a:rPr lang="en-US" sz="2200" baseline="0" dirty="0" smtClean="0"/>
                        <a:t>client software, e.g., media player plugin</a:t>
                      </a:r>
                      <a:endParaRPr lang="en-US" sz="22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a:txBody>
                    <a:bodyPr/>
                    <a:lstStyle/>
                    <a:p>
                      <a:r>
                        <a:rPr lang="en-US" sz="2200" dirty="0" smtClean="0"/>
                        <a:t>Data</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Content URL, content provider, </a:t>
                      </a:r>
                      <a:r>
                        <a:rPr lang="en-US" sz="2200" dirty="0" err="1" smtClean="0"/>
                        <a:t>lat</a:t>
                      </a:r>
                      <a:r>
                        <a:rPr lang="en-US" sz="2200" dirty="0" smtClean="0"/>
                        <a:t>-long, timestamp, bytes downloaded, file size</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a:txBody>
                    <a:bodyPr/>
                    <a:lstStyle/>
                    <a:p>
                      <a:r>
                        <a:rPr lang="en-US" sz="2200" dirty="0" smtClean="0"/>
                        <a:t>Volume</a:t>
                      </a:r>
                      <a:endParaRPr lang="en-US" sz="22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7.79 m users, 28.2 m</a:t>
                      </a:r>
                      <a:r>
                        <a:rPr lang="en-US" sz="2200" baseline="0" dirty="0" smtClean="0"/>
                        <a:t> </a:t>
                      </a:r>
                      <a:r>
                        <a:rPr lang="en-US" sz="2200" dirty="0" smtClean="0"/>
                        <a:t>requests, 1455 TB data</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93871">
                <a:tc gridSpan="2">
                  <a:txBody>
                    <a:bodyPr/>
                    <a:lstStyle/>
                    <a:p>
                      <a:pPr algn="l"/>
                      <a:r>
                        <a:rPr lang="en-US" sz="2400" u="sng" dirty="0" smtClean="0"/>
                        <a:t>ISP</a:t>
                      </a:r>
                      <a:r>
                        <a:rPr lang="en-US" sz="2400" u="sng" baseline="0" dirty="0" smtClean="0"/>
                        <a:t> topologies</a:t>
                      </a:r>
                      <a:endParaRPr lang="en-US" sz="24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r>
              <a:tr h="493871">
                <a:tc>
                  <a:txBody>
                    <a:bodyPr/>
                    <a:lstStyle/>
                    <a:p>
                      <a:r>
                        <a:rPr lang="en-US" sz="2200" dirty="0" smtClean="0"/>
                        <a:t>Networks</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Tier-1</a:t>
                      </a:r>
                      <a:r>
                        <a:rPr lang="en-US" sz="2200" baseline="0" dirty="0" smtClean="0"/>
                        <a:t> US ISP &amp; Abilene</a:t>
                      </a:r>
                      <a:endParaRPr lang="en-US" sz="2200" dirty="0" smtClean="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a:txBody>
                    <a:bodyPr/>
                    <a:lstStyle/>
                    <a:p>
                      <a:r>
                        <a:rPr lang="en-US" sz="2200" dirty="0" smtClean="0"/>
                        <a:t>Data</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POP</a:t>
                      </a:r>
                      <a:r>
                        <a:rPr lang="en-US" sz="2200" baseline="0" dirty="0" smtClean="0"/>
                        <a:t> </a:t>
                      </a:r>
                      <a:r>
                        <a:rPr lang="en-US" sz="2200" baseline="0" dirty="0" err="1" smtClean="0"/>
                        <a:t>lat</a:t>
                      </a:r>
                      <a:r>
                        <a:rPr lang="en-US" sz="2200" baseline="0" dirty="0" smtClean="0"/>
                        <a:t>-long, link capacities</a:t>
                      </a:r>
                      <a:endParaRPr lang="en-US" sz="2200" dirty="0" smtClean="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gridSpan="2">
                  <a:txBody>
                    <a:bodyPr/>
                    <a:lstStyle/>
                    <a:p>
                      <a:pPr algn="l"/>
                      <a:r>
                        <a:rPr lang="en-US" sz="2400" u="sng" dirty="0" smtClean="0"/>
                        <a:t>Mapping:</a:t>
                      </a:r>
                      <a:r>
                        <a:rPr lang="en-US" sz="2400" u="sng" baseline="0" dirty="0" smtClean="0"/>
                        <a:t> Akamai trace </a:t>
                      </a:r>
                      <a:r>
                        <a:rPr lang="en-US" sz="2400" u="sng" baseline="0" dirty="0" smtClean="0">
                          <a:sym typeface="Wingdings"/>
                        </a:rPr>
                        <a:t> ISP topology</a:t>
                      </a:r>
                      <a:endParaRPr lang="en-US" sz="24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r>
              <a:tr h="493871">
                <a:tc gridSpan="2">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Map</a:t>
                      </a:r>
                      <a:r>
                        <a:rPr lang="en-US" sz="2200" baseline="0" dirty="0" smtClean="0"/>
                        <a:t> request to geographically closest ISP POP</a:t>
                      </a:r>
                      <a:endParaRPr lang="en-US" sz="2200" dirty="0" smtClean="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bl>
          </a:graphicData>
        </a:graphic>
      </p:graphicFrame>
    </p:spTree>
    <p:extLst>
      <p:ext uri="{BB962C8B-B14F-4D97-AF65-F5344CB8AC3E}">
        <p14:creationId xmlns:p14="http://schemas.microsoft.com/office/powerpoint/2010/main" val="1799554970"/>
      </p:ext>
    </p:extLst>
  </p:cSld>
  <p:clrMapOvr>
    <a:masterClrMapping/>
  </p:clrMapOvr>
  <mc:AlternateContent xmlns:mc="http://schemas.openxmlformats.org/markup-compatibility/2006" xmlns:p14="http://schemas.microsoft.com/office/powerpoint/2010/main">
    <mc:Choice Requires="p14">
      <p:transition p14:dur="100" advTm="115025">
        <p:cut/>
      </p:transition>
    </mc:Choice>
    <mc:Fallback xmlns="">
      <p:transition xmlns:p14="http://schemas.microsoft.com/office/powerpoint/2010/main" advTm="115025">
        <p:cut/>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Schemes </a:t>
            </a:r>
            <a:r>
              <a:rPr lang="en-US" dirty="0" smtClean="0"/>
              <a:t>evaluated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088691"/>
              </p:ext>
            </p:extLst>
          </p:nvPr>
        </p:nvGraphicFramePr>
        <p:xfrm>
          <a:off x="89644" y="1668907"/>
          <a:ext cx="8890003" cy="4701873"/>
        </p:xfrm>
        <a:graphic>
          <a:graphicData uri="http://schemas.openxmlformats.org/drawingml/2006/table">
            <a:tbl>
              <a:tblPr firstRow="1" bandRow="1">
                <a:tableStyleId>{5940675A-B579-460E-94D1-54222C63F5DA}</a:tableStyleId>
              </a:tblPr>
              <a:tblGrid>
                <a:gridCol w="2674474"/>
                <a:gridCol w="6215529"/>
              </a:tblGrid>
              <a:tr h="646975">
                <a:tc>
                  <a:txBody>
                    <a:bodyPr/>
                    <a:lstStyle/>
                    <a:p>
                      <a:r>
                        <a:rPr lang="en-US" sz="2400" b="0" dirty="0" smtClean="0"/>
                        <a:t>Scheme</a:t>
                      </a:r>
                      <a:endParaRPr lang="en-US" sz="2400" b="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t>Routing + placement + redirection</a:t>
                      </a:r>
                      <a:endParaRPr lang="en-US" sz="2400" b="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1494578">
                <a:tc>
                  <a:txBody>
                    <a:bodyPr/>
                    <a:lstStyle/>
                    <a:p>
                      <a:r>
                        <a:rPr lang="en-US" sz="3200" dirty="0" smtClean="0">
                          <a:latin typeface="Calibri"/>
                          <a:cs typeface="Calibri"/>
                        </a:rPr>
                        <a:t>UNPLANNED</a:t>
                      </a:r>
                    </a:p>
                    <a:p>
                      <a:endParaRPr lang="en-US" sz="2800" dirty="0">
                        <a:latin typeface="Chalkboard"/>
                        <a:cs typeface="Chalkboard"/>
                      </a:endParaRPr>
                    </a:p>
                  </a:txBody>
                  <a:tcPr>
                    <a:lnL w="12700" cap="flat" cmpd="sng" algn="ctr">
                      <a:solidFill>
                        <a:scrgbClr r="0" g="0" b="0"/>
                      </a:solidFill>
                      <a:prstDash val="solid"/>
                      <a:round/>
                      <a:headEnd type="none" w="med" len="med"/>
                      <a:tailEnd type="none" w="med" len="med"/>
                    </a:lnL>
                  </a:tcPr>
                </a:tc>
                <a:tc>
                  <a:txBody>
                    <a:bodyPr/>
                    <a:lstStyle/>
                    <a:p>
                      <a:r>
                        <a:rPr lang="en-US" sz="2600" baseline="0" dirty="0" smtClean="0"/>
                        <a:t>OSPF with link-weight = 1/link-capacity </a:t>
                      </a:r>
                    </a:p>
                    <a:p>
                      <a:r>
                        <a:rPr lang="en-US" sz="2600" baseline="0" dirty="0" smtClean="0"/>
                        <a:t>+ </a:t>
                      </a:r>
                      <a:r>
                        <a:rPr lang="en-US" sz="2600" dirty="0" smtClean="0"/>
                        <a:t>LRU caching </a:t>
                      </a:r>
                    </a:p>
                    <a:p>
                      <a:r>
                        <a:rPr lang="en-US" sz="2600" dirty="0" smtClean="0"/>
                        <a:t>+ redirect to closest </a:t>
                      </a:r>
                      <a:r>
                        <a:rPr lang="en-US" sz="2600" baseline="0" dirty="0" smtClean="0"/>
                        <a:t>hop count node </a:t>
                      </a:r>
                      <a:endParaRPr lang="en-US" sz="2600" dirty="0"/>
                    </a:p>
                  </a:txBody>
                  <a:tcPr>
                    <a:lnR w="12700" cap="flat" cmpd="sng" algn="ctr">
                      <a:solidFill>
                        <a:scrgbClr r="0" g="0" b="0"/>
                      </a:solidFill>
                      <a:prstDash val="solid"/>
                      <a:round/>
                      <a:headEnd type="none" w="med" len="med"/>
                      <a:tailEnd type="none" w="med" len="med"/>
                    </a:lnR>
                  </a:tcPr>
                </a:tc>
              </a:tr>
              <a:tr h="1149974">
                <a:tc>
                  <a:txBody>
                    <a:bodyPr/>
                    <a:lstStyle/>
                    <a:p>
                      <a:r>
                        <a:rPr lang="en-US" sz="3200" dirty="0" smtClean="0">
                          <a:latin typeface="Calibri"/>
                          <a:cs typeface="Calibri"/>
                        </a:rPr>
                        <a:t>JOINT-OPTIMIZATION</a:t>
                      </a:r>
                      <a:endParaRPr lang="en-US" sz="3200" dirty="0">
                        <a:latin typeface="Calibri"/>
                        <a:cs typeface="Calibri"/>
                      </a:endParaRPr>
                    </a:p>
                  </a:txBody>
                  <a:tcPr>
                    <a:lnL w="12700" cap="flat" cmpd="sng" algn="ctr">
                      <a:solidFill>
                        <a:scrgbClr r="0" g="0" b="0"/>
                      </a:solidFill>
                      <a:prstDash val="solid"/>
                      <a:round/>
                      <a:headEnd type="none" w="med" len="med"/>
                      <a:tailEnd type="none" w="med" len="med"/>
                    </a:lnL>
                  </a:tcPr>
                </a:tc>
                <a:tc>
                  <a:txBody>
                    <a:bodyPr/>
                    <a:lstStyle/>
                    <a:p>
                      <a:r>
                        <a:rPr lang="en-US" sz="2600" dirty="0" smtClean="0"/>
                        <a:t>Realistic joint optimization </a:t>
                      </a:r>
                    </a:p>
                    <a:p>
                      <a:r>
                        <a:rPr lang="en-US" sz="2600" dirty="0" smtClean="0"/>
                        <a:t>Once</a:t>
                      </a:r>
                      <a:r>
                        <a:rPr lang="en-US" sz="2600" baseline="0" dirty="0" smtClean="0"/>
                        <a:t> per day with </a:t>
                      </a:r>
                      <a:r>
                        <a:rPr lang="en-US" sz="2600" i="1" u="sng" baseline="0" dirty="0" smtClean="0"/>
                        <a:t>y</a:t>
                      </a:r>
                      <a:r>
                        <a:rPr lang="en-US" sz="2600" i="1" u="sng" dirty="0" smtClean="0"/>
                        <a:t>esterday’s</a:t>
                      </a:r>
                      <a:r>
                        <a:rPr lang="en-US" sz="2600" i="1" u="none" baseline="0" dirty="0" smtClean="0"/>
                        <a:t>  </a:t>
                      </a:r>
                      <a:r>
                        <a:rPr lang="en-US" sz="2600" dirty="0" smtClean="0"/>
                        <a:t>content demand</a:t>
                      </a:r>
                      <a:endParaRPr lang="en-US" sz="2600" dirty="0"/>
                    </a:p>
                  </a:txBody>
                  <a:tcPr>
                    <a:lnR w="12700" cap="flat" cmpd="sng" algn="ctr">
                      <a:solidFill>
                        <a:scrgbClr r="0" g="0" b="0"/>
                      </a:solidFill>
                      <a:prstDash val="solid"/>
                      <a:round/>
                      <a:headEnd type="none" w="med" len="med"/>
                      <a:tailEnd type="none" w="med" len="med"/>
                    </a:lnR>
                  </a:tcPr>
                </a:tc>
              </a:tr>
              <a:tr h="1236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latin typeface="Calibri"/>
                          <a:cs typeface="Calibri"/>
                        </a:rPr>
                        <a:t>ORACLE</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2600" dirty="0" smtClean="0"/>
                        <a:t>Ideal</a:t>
                      </a:r>
                      <a:r>
                        <a:rPr lang="en-US" sz="2600" baseline="0" dirty="0" smtClean="0"/>
                        <a:t> j</a:t>
                      </a:r>
                      <a:r>
                        <a:rPr lang="en-US" sz="2600" dirty="0" smtClean="0"/>
                        <a:t>oint optimization </a:t>
                      </a:r>
                    </a:p>
                    <a:p>
                      <a:r>
                        <a:rPr lang="en-US" sz="2600" dirty="0" smtClean="0"/>
                        <a:t>Once</a:t>
                      </a:r>
                      <a:r>
                        <a:rPr lang="en-US" sz="2600" baseline="0" dirty="0" smtClean="0"/>
                        <a:t> per day with </a:t>
                      </a:r>
                      <a:r>
                        <a:rPr lang="en-US" sz="2600" i="1" u="sng" baseline="0" dirty="0" smtClean="0"/>
                        <a:t>c</a:t>
                      </a:r>
                      <a:r>
                        <a:rPr lang="en-US" sz="2600" i="1" u="sng" dirty="0" smtClean="0"/>
                        <a:t>urrent</a:t>
                      </a:r>
                      <a:r>
                        <a:rPr lang="en-US" sz="2600" i="1" u="sng" baseline="0" dirty="0" smtClean="0"/>
                        <a:t> d</a:t>
                      </a:r>
                      <a:r>
                        <a:rPr lang="en-US" sz="2600" i="1" u="sng" dirty="0" smtClean="0"/>
                        <a:t>ay’s</a:t>
                      </a:r>
                      <a:r>
                        <a:rPr lang="en-US" sz="2600" dirty="0" smtClean="0"/>
                        <a:t> content demand</a:t>
                      </a:r>
                      <a:endParaRPr lang="en-US" sz="26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E7BC674E-6A69-EE4A-9BF8-1BDE8F8FF17D}" type="slidenum">
              <a:rPr lang="en-US" smtClean="0"/>
              <a:t>28</a:t>
            </a:fld>
            <a:endParaRPr lang="en-US"/>
          </a:p>
        </p:txBody>
      </p:sp>
    </p:spTree>
    <p:extLst>
      <p:ext uri="{BB962C8B-B14F-4D97-AF65-F5344CB8AC3E}">
        <p14:creationId xmlns:p14="http://schemas.microsoft.com/office/powerpoint/2010/main" val="4121959273"/>
      </p:ext>
    </p:extLst>
  </p:cSld>
  <p:clrMapOvr>
    <a:masterClrMapping/>
  </p:clrMapOvr>
  <mc:AlternateContent xmlns:mc="http://schemas.openxmlformats.org/markup-compatibility/2006" xmlns:p14="http://schemas.microsoft.com/office/powerpoint/2010/main">
    <mc:Choice Requires="p14">
      <p:transition p14:dur="100" advTm="79622">
        <p:cut/>
      </p:transition>
    </mc:Choice>
    <mc:Fallback xmlns="">
      <p:transition xmlns:p14="http://schemas.microsoft.com/office/powerpoint/2010/main" advTm="79622">
        <p:cut/>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t>
            </a:r>
            <a:r>
              <a:rPr lang="en-US" dirty="0" smtClean="0"/>
              <a:t>cost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1585345"/>
              </p:ext>
            </p:extLst>
          </p:nvPr>
        </p:nvGraphicFramePr>
        <p:xfrm>
          <a:off x="671950" y="1417638"/>
          <a:ext cx="8014850" cy="4569380"/>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p:cNvSpPr>
            <a:spLocks noGrp="1"/>
          </p:cNvSpPr>
          <p:nvPr>
            <p:ph type="sldNum" sz="quarter" idx="12"/>
          </p:nvPr>
        </p:nvSpPr>
        <p:spPr/>
        <p:txBody>
          <a:bodyPr/>
          <a:lstStyle/>
          <a:p>
            <a:fld id="{E7BC674E-6A69-EE4A-9BF8-1BDE8F8FF17D}" type="slidenum">
              <a:rPr lang="en-US" smtClean="0"/>
              <a:t>29</a:t>
            </a:fld>
            <a:endParaRPr lang="en-US"/>
          </a:p>
        </p:txBody>
      </p:sp>
      <p:cxnSp>
        <p:nvCxnSpPr>
          <p:cNvPr id="7" name="Straight Arrow Connector 6"/>
          <p:cNvCxnSpPr/>
          <p:nvPr/>
        </p:nvCxnSpPr>
        <p:spPr>
          <a:xfrm flipV="1">
            <a:off x="5539419" y="3207097"/>
            <a:ext cx="0" cy="109335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4646214" y="3510798"/>
            <a:ext cx="508000"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3x</a:t>
            </a:r>
            <a:endParaRPr lang="en-US" sz="2400" dirty="0"/>
          </a:p>
        </p:txBody>
      </p:sp>
      <p:sp>
        <p:nvSpPr>
          <p:cNvPr id="11" name="Oval 10"/>
          <p:cNvSpPr/>
          <p:nvPr/>
        </p:nvSpPr>
        <p:spPr>
          <a:xfrm>
            <a:off x="5339375" y="4105597"/>
            <a:ext cx="360434" cy="583872"/>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390366" y="4436977"/>
            <a:ext cx="70994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18%</a:t>
            </a:r>
            <a:endParaRPr lang="en-US" sz="2400" dirty="0"/>
          </a:p>
        </p:txBody>
      </p:sp>
    </p:spTree>
    <p:custDataLst>
      <p:tags r:id="rId1"/>
    </p:custDataLst>
    <p:extLst>
      <p:ext uri="{BB962C8B-B14F-4D97-AF65-F5344CB8AC3E}">
        <p14:creationId xmlns:p14="http://schemas.microsoft.com/office/powerpoint/2010/main" val="895022970"/>
      </p:ext>
    </p:extLst>
  </p:cSld>
  <p:clrMapOvr>
    <a:masterClrMapping/>
  </p:clrMapOvr>
  <mc:AlternateContent xmlns:mc="http://schemas.openxmlformats.org/markup-compatibility/2006" xmlns:p14="http://schemas.microsoft.com/office/powerpoint/2010/main">
    <mc:Choice Requires="p14">
      <p:transition p14:dur="100" advTm="126484">
        <p:cut/>
      </p:transition>
    </mc:Choice>
    <mc:Fallback xmlns="">
      <p:transition xmlns:p14="http://schemas.microsoft.com/office/powerpoint/2010/main" advTm="126484">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Convergence </a:t>
            </a:r>
            <a:r>
              <a:rPr lang="en-US" sz="3100" dirty="0"/>
              <a:t>of network and content </a:t>
            </a:r>
            <a:r>
              <a:rPr lang="en-US" sz="3100" dirty="0" smtClean="0"/>
              <a:t>delivery: </a:t>
            </a:r>
            <a:r>
              <a:rPr lang="en-US" sz="3600" b="1" dirty="0" smtClean="0"/>
              <a:t>Favoring factors</a:t>
            </a:r>
            <a:br>
              <a:rPr lang="en-US" sz="3600" b="1" dirty="0" smtClean="0"/>
            </a:br>
            <a:endParaRPr lang="en-US" sz="3600" b="1" dirty="0"/>
          </a:p>
        </p:txBody>
      </p:sp>
      <p:grpSp>
        <p:nvGrpSpPr>
          <p:cNvPr id="7" name="Group 6"/>
          <p:cNvGrpSpPr/>
          <p:nvPr/>
        </p:nvGrpSpPr>
        <p:grpSpPr>
          <a:xfrm>
            <a:off x="332464" y="1893817"/>
            <a:ext cx="4339650" cy="3639262"/>
            <a:chOff x="230407" y="1203014"/>
            <a:chExt cx="4339650" cy="3639262"/>
          </a:xfrm>
        </p:grpSpPr>
        <p:sp>
          <p:nvSpPr>
            <p:cNvPr id="4" name="TextBox 3"/>
            <p:cNvSpPr txBox="1"/>
            <p:nvPr/>
          </p:nvSpPr>
          <p:spPr>
            <a:xfrm>
              <a:off x="230407" y="1203014"/>
              <a:ext cx="4339650" cy="1323439"/>
            </a:xfrm>
            <a:prstGeom prst="rect">
              <a:avLst/>
            </a:prstGeom>
            <a:noFill/>
          </p:spPr>
          <p:txBody>
            <a:bodyPr wrap="none" rtlCol="0">
              <a:spAutoFit/>
            </a:bodyPr>
            <a:lstStyle/>
            <a:p>
              <a:pPr algn="ctr"/>
              <a:r>
                <a:rPr lang="en-US" sz="2000" b="1" dirty="0" smtClean="0"/>
                <a:t>Migration </a:t>
              </a:r>
              <a:r>
                <a:rPr lang="en-US" sz="2000" b="1" dirty="0"/>
                <a:t>of </a:t>
              </a:r>
              <a:r>
                <a:rPr lang="en-US" sz="2000" b="1" dirty="0" smtClean="0"/>
                <a:t>media </a:t>
              </a:r>
              <a:r>
                <a:rPr lang="en-US" sz="2000" b="1" dirty="0"/>
                <a:t>content to </a:t>
              </a:r>
              <a:r>
                <a:rPr lang="en-US" sz="2000" b="1" dirty="0" smtClean="0"/>
                <a:t>Internet</a:t>
              </a:r>
            </a:p>
            <a:p>
              <a:pPr algn="ctr"/>
              <a:r>
                <a:rPr lang="en-US" sz="2000" b="1" dirty="0" smtClean="0"/>
                <a:t> “YouTube effect”</a:t>
              </a:r>
              <a:endParaRPr lang="en-US" sz="2000" b="1" dirty="0"/>
            </a:p>
            <a:p>
              <a:pPr algn="ctr"/>
              <a:endParaRPr lang="en-US" sz="2000" b="1" dirty="0"/>
            </a:p>
            <a:p>
              <a:pPr algn="ctr"/>
              <a:endParaRPr lang="en-US" sz="2000" b="1" dirty="0"/>
            </a:p>
          </p:txBody>
        </p:sp>
        <p:graphicFrame>
          <p:nvGraphicFramePr>
            <p:cNvPr id="5" name="Chart 4"/>
            <p:cNvGraphicFramePr>
              <a:graphicFrameLocks/>
            </p:cNvGraphicFramePr>
            <p:nvPr>
              <p:extLst>
                <p:ext uri="{D42A27DB-BD31-4B8C-83A1-F6EECF244321}">
                  <p14:modId xmlns:p14="http://schemas.microsoft.com/office/powerpoint/2010/main" val="1713356286"/>
                </p:ext>
              </p:extLst>
            </p:nvPr>
          </p:nvGraphicFramePr>
          <p:xfrm>
            <a:off x="457200" y="2154642"/>
            <a:ext cx="4085958" cy="2687634"/>
          </p:xfrm>
          <a:graphic>
            <a:graphicData uri="http://schemas.openxmlformats.org/drawingml/2006/chart">
              <c:chart xmlns:c="http://schemas.openxmlformats.org/drawingml/2006/chart" xmlns:r="http://schemas.openxmlformats.org/officeDocument/2006/relationships" r:id="rId4"/>
            </a:graphicData>
          </a:graphic>
        </p:graphicFrame>
      </p:grpSp>
      <p:sp>
        <p:nvSpPr>
          <p:cNvPr id="8" name="TextBox 7"/>
          <p:cNvSpPr txBox="1"/>
          <p:nvPr/>
        </p:nvSpPr>
        <p:spPr>
          <a:xfrm>
            <a:off x="5034799" y="6488668"/>
            <a:ext cx="3929281" cy="369332"/>
          </a:xfrm>
          <a:prstGeom prst="rect">
            <a:avLst/>
          </a:prstGeom>
          <a:noFill/>
        </p:spPr>
        <p:txBody>
          <a:bodyPr wrap="none" rtlCol="0">
            <a:spAutoFit/>
          </a:bodyPr>
          <a:lstStyle/>
          <a:p>
            <a:r>
              <a:rPr lang="en-US" dirty="0" smtClean="0"/>
              <a:t>* Source: Cisco Visual Networking Index</a:t>
            </a:r>
            <a:endParaRPr lang="en-US" dirty="0"/>
          </a:p>
        </p:txBody>
      </p:sp>
      <p:grpSp>
        <p:nvGrpSpPr>
          <p:cNvPr id="16" name="Group 15"/>
          <p:cNvGrpSpPr/>
          <p:nvPr/>
        </p:nvGrpSpPr>
        <p:grpSpPr>
          <a:xfrm>
            <a:off x="5159535" y="1327866"/>
            <a:ext cx="3672800" cy="1571396"/>
            <a:chOff x="1678889" y="5284544"/>
            <a:chExt cx="3672800" cy="1571396"/>
          </a:xfrm>
        </p:grpSpPr>
        <p:sp>
          <p:nvSpPr>
            <p:cNvPr id="9" name="TextBox 8"/>
            <p:cNvSpPr txBox="1"/>
            <p:nvPr/>
          </p:nvSpPr>
          <p:spPr>
            <a:xfrm>
              <a:off x="1678889" y="5284544"/>
              <a:ext cx="3672800" cy="369332"/>
            </a:xfrm>
            <a:prstGeom prst="rect">
              <a:avLst/>
            </a:prstGeom>
            <a:noFill/>
          </p:spPr>
          <p:txBody>
            <a:bodyPr wrap="none" rtlCol="0">
              <a:spAutoFit/>
            </a:bodyPr>
            <a:lstStyle/>
            <a:p>
              <a:r>
                <a:rPr lang="en-US" b="1" dirty="0" smtClean="0"/>
                <a:t>Commoditization of CDN technology</a:t>
              </a:r>
              <a:endParaRPr lang="en-US" b="1" dirty="0"/>
            </a:p>
          </p:txBody>
        </p:sp>
        <p:sp>
          <p:nvSpPr>
            <p:cNvPr id="13" name="Oval 12"/>
            <p:cNvSpPr/>
            <p:nvPr/>
          </p:nvSpPr>
          <p:spPr>
            <a:xfrm>
              <a:off x="2925627" y="6254908"/>
              <a:ext cx="2233908" cy="601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Managed CDN</a:t>
              </a:r>
            </a:p>
          </p:txBody>
        </p:sp>
        <p:sp>
          <p:nvSpPr>
            <p:cNvPr id="14" name="Oval 13"/>
            <p:cNvSpPr/>
            <p:nvPr/>
          </p:nvSpPr>
          <p:spPr>
            <a:xfrm>
              <a:off x="1830667" y="5653876"/>
              <a:ext cx="2104188" cy="601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mtClean="0"/>
                <a:t>Licensed </a:t>
              </a:r>
              <a:r>
                <a:rPr lang="en-US" dirty="0"/>
                <a:t>CDN</a:t>
              </a:r>
            </a:p>
          </p:txBody>
        </p:sp>
      </p:grpSp>
      <p:grpSp>
        <p:nvGrpSpPr>
          <p:cNvPr id="20" name="Group 19"/>
          <p:cNvGrpSpPr/>
          <p:nvPr/>
        </p:nvGrpSpPr>
        <p:grpSpPr>
          <a:xfrm>
            <a:off x="5311313" y="4025779"/>
            <a:ext cx="2904386" cy="2127065"/>
            <a:chOff x="5311313" y="4025779"/>
            <a:chExt cx="2904386" cy="2127065"/>
          </a:xfrm>
        </p:grpSpPr>
        <p:sp>
          <p:nvSpPr>
            <p:cNvPr id="17" name="TextBox 16"/>
            <p:cNvSpPr txBox="1"/>
            <p:nvPr/>
          </p:nvSpPr>
          <p:spPr>
            <a:xfrm>
              <a:off x="5311313" y="4025779"/>
              <a:ext cx="2904386" cy="369332"/>
            </a:xfrm>
            <a:prstGeom prst="rect">
              <a:avLst/>
            </a:prstGeom>
            <a:noFill/>
          </p:spPr>
          <p:txBody>
            <a:bodyPr wrap="none" rtlCol="0">
              <a:spAutoFit/>
            </a:bodyPr>
            <a:lstStyle/>
            <a:p>
              <a:r>
                <a:rPr lang="en-US" b="1" dirty="0" smtClean="0"/>
                <a:t>Availability of cheap storage</a:t>
              </a:r>
              <a:endParaRPr lang="en-US" b="1" dirty="0"/>
            </a:p>
          </p:txBody>
        </p:sp>
        <p:sp>
          <p:nvSpPr>
            <p:cNvPr id="18" name="TextBox 17"/>
            <p:cNvSpPr txBox="1"/>
            <p:nvPr/>
          </p:nvSpPr>
          <p:spPr>
            <a:xfrm>
              <a:off x="5625722" y="5783512"/>
              <a:ext cx="2470780" cy="369332"/>
            </a:xfrm>
            <a:prstGeom prst="rect">
              <a:avLst/>
            </a:prstGeom>
            <a:noFill/>
          </p:spPr>
          <p:txBody>
            <a:bodyPr wrap="square" rtlCol="0">
              <a:spAutoFit/>
            </a:bodyPr>
            <a:lstStyle/>
            <a:p>
              <a:r>
                <a:rPr lang="en-US" dirty="0" smtClean="0"/>
                <a:t>$130 for 3TB hard drive</a:t>
              </a:r>
              <a:endParaRPr lang="en-US" dirty="0"/>
            </a:p>
          </p:txBody>
        </p:sp>
        <p:pic>
          <p:nvPicPr>
            <p:cNvPr id="19" name="Picture 18"/>
            <p:cNvPicPr>
              <a:picLocks noChangeAspect="1"/>
            </p:cNvPicPr>
            <p:nvPr/>
          </p:nvPicPr>
          <p:blipFill>
            <a:blip r:embed="rId5"/>
            <a:stretch>
              <a:fillRect/>
            </a:stretch>
          </p:blipFill>
          <p:spPr>
            <a:xfrm>
              <a:off x="5985044" y="4569652"/>
              <a:ext cx="1544474" cy="1213860"/>
            </a:xfrm>
            <a:prstGeom prst="rect">
              <a:avLst/>
            </a:prstGeom>
          </p:spPr>
        </p:pic>
      </p:grpSp>
    </p:spTree>
    <p:custDataLst>
      <p:tags r:id="rId1"/>
    </p:custDataLst>
    <p:extLst>
      <p:ext uri="{BB962C8B-B14F-4D97-AF65-F5344CB8AC3E}">
        <p14:creationId xmlns:p14="http://schemas.microsoft.com/office/powerpoint/2010/main" val="29581260"/>
      </p:ext>
    </p:extLst>
  </p:cSld>
  <p:clrMapOvr>
    <a:masterClrMapping/>
  </p:clrMapOvr>
  <mc:AlternateContent xmlns:mc="http://schemas.openxmlformats.org/markup-compatibility/2006">
    <mc:Choice xmlns:p14="http://schemas.microsoft.com/office/powerpoint/2010/main" Requires="p14">
      <p:transition spd="slow" p14:dur="2000" advTm="129048"/>
    </mc:Choice>
    <mc:Fallback>
      <p:transition xmlns:p14="http://schemas.microsoft.com/office/powerpoint/2010/main" spd="slow" advTm="12904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a:t>
            </a:r>
            <a:r>
              <a:rPr lang="en-US" dirty="0" smtClean="0"/>
              <a:t>cost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6180990"/>
              </p:ext>
            </p:extLst>
          </p:nvPr>
        </p:nvGraphicFramePr>
        <p:xfrm>
          <a:off x="559668" y="1993281"/>
          <a:ext cx="8127132" cy="4188297"/>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p:cNvSpPr>
            <a:spLocks noGrp="1"/>
          </p:cNvSpPr>
          <p:nvPr>
            <p:ph type="sldNum" sz="quarter" idx="12"/>
          </p:nvPr>
        </p:nvSpPr>
        <p:spPr/>
        <p:txBody>
          <a:bodyPr/>
          <a:lstStyle/>
          <a:p>
            <a:fld id="{E7BC674E-6A69-EE4A-9BF8-1BDE8F8FF17D}" type="slidenum">
              <a:rPr lang="en-US" smtClean="0"/>
              <a:t>30</a:t>
            </a:fld>
            <a:endParaRPr lang="en-US"/>
          </a:p>
        </p:txBody>
      </p:sp>
      <p:sp>
        <p:nvSpPr>
          <p:cNvPr id="3" name="TextBox 2"/>
          <p:cNvSpPr txBox="1"/>
          <p:nvPr/>
        </p:nvSpPr>
        <p:spPr>
          <a:xfrm>
            <a:off x="460515" y="1418072"/>
            <a:ext cx="8421655" cy="430887"/>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rtlCol="0">
            <a:spAutoFit/>
          </a:bodyPr>
          <a:lstStyle/>
          <a:p>
            <a:r>
              <a:rPr lang="en-US" sz="2200" dirty="0" smtClean="0">
                <a:solidFill>
                  <a:srgbClr val="000000"/>
                </a:solidFill>
              </a:rPr>
              <a:t>Latency Cost = E2E propagation delay +  Link utilization dependent delay</a:t>
            </a:r>
          </a:p>
        </p:txBody>
      </p:sp>
      <p:sp>
        <p:nvSpPr>
          <p:cNvPr id="5" name="TextBox 4"/>
          <p:cNvSpPr txBox="1"/>
          <p:nvPr/>
        </p:nvSpPr>
        <p:spPr>
          <a:xfrm>
            <a:off x="5071792" y="4330901"/>
            <a:ext cx="81502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28%</a:t>
            </a:r>
            <a:endParaRPr lang="en-US" sz="2400" dirty="0"/>
          </a:p>
        </p:txBody>
      </p:sp>
      <p:sp>
        <p:nvSpPr>
          <p:cNvPr id="7" name="Oval 6"/>
          <p:cNvSpPr/>
          <p:nvPr/>
        </p:nvSpPr>
        <p:spPr>
          <a:xfrm>
            <a:off x="5592022" y="3313745"/>
            <a:ext cx="320965" cy="54431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934206" y="2518069"/>
            <a:ext cx="320965" cy="1124643"/>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592022" y="3630725"/>
            <a:ext cx="320965" cy="54431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6588" y="2534620"/>
            <a:ext cx="8847294" cy="584776"/>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algn="ctr"/>
            <a:r>
              <a:rPr lang="en-US" sz="3200" dirty="0">
                <a:solidFill>
                  <a:srgbClr val="000000"/>
                </a:solidFill>
              </a:rPr>
              <a:t>Content placement matters tremendously </a:t>
            </a:r>
            <a:r>
              <a:rPr lang="en-US" sz="3200">
                <a:solidFill>
                  <a:srgbClr val="000000"/>
                </a:solidFill>
              </a:rPr>
              <a:t>in </a:t>
            </a:r>
            <a:r>
              <a:rPr lang="en-US" sz="3200" smtClean="0">
                <a:solidFill>
                  <a:srgbClr val="000000"/>
                </a:solidFill>
              </a:rPr>
              <a:t>NCDNs</a:t>
            </a:r>
            <a:endParaRPr lang="en-US" sz="3200" dirty="0">
              <a:solidFill>
                <a:srgbClr val="000000"/>
              </a:solidFill>
            </a:endParaRPr>
          </a:p>
        </p:txBody>
      </p:sp>
    </p:spTree>
    <p:custDataLst>
      <p:tags r:id="rId1"/>
    </p:custDataLst>
    <p:extLst>
      <p:ext uri="{BB962C8B-B14F-4D97-AF65-F5344CB8AC3E}">
        <p14:creationId xmlns:p14="http://schemas.microsoft.com/office/powerpoint/2010/main" val="3200138745"/>
      </p:ext>
    </p:extLst>
  </p:cSld>
  <p:clrMapOvr>
    <a:masterClrMapping/>
  </p:clrMapOvr>
  <mc:AlternateContent xmlns:mc="http://schemas.openxmlformats.org/markup-compatibility/2006" xmlns:p14="http://schemas.microsoft.com/office/powerpoint/2010/main">
    <mc:Choice Requires="p14">
      <p:transition p14:dur="100" advTm="123234">
        <p:cut/>
      </p:transition>
    </mc:Choice>
    <mc:Fallback xmlns="">
      <p:transition xmlns:p14="http://schemas.microsoft.com/office/powerpoint/2010/main" advTm="123234">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10" grpId="0" animBg="1"/>
      <p:bldP spid="10" grpId="1" animBg="1"/>
      <p:bldP spid="12" grpId="0" animBg="1"/>
      <p:bldP spid="12" grpId="1"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9017000" cy="1143000"/>
          </a:xfrm>
        </p:spPr>
        <p:txBody>
          <a:bodyPr>
            <a:normAutofit fontScale="90000"/>
          </a:bodyPr>
          <a:lstStyle/>
          <a:p>
            <a:pPr lvl="1" algn="ctr"/>
            <a:r>
              <a:rPr lang="en-US" sz="3600" dirty="0" smtClean="0">
                <a:solidFill>
                  <a:srgbClr val="000000"/>
                </a:solidFill>
              </a:rPr>
              <a:t>Network </a:t>
            </a:r>
            <a:r>
              <a:rPr lang="en-US" sz="3600" dirty="0" smtClean="0">
                <a:solidFill>
                  <a:srgbClr val="000000"/>
                </a:solidFill>
              </a:rPr>
              <a:t>cost</a:t>
            </a:r>
            <a:r>
              <a:rPr lang="en-US" sz="3600" dirty="0" smtClean="0">
                <a:solidFill>
                  <a:srgbClr val="000000"/>
                </a:solidFill>
              </a:rPr>
              <a:t>: Planned vs. </a:t>
            </a:r>
            <a:r>
              <a:rPr lang="en-US" sz="3600" dirty="0" smtClean="0">
                <a:solidFill>
                  <a:srgbClr val="000000"/>
                </a:solidFill>
              </a:rPr>
              <a:t>unplanned routing</a:t>
            </a:r>
            <a:endParaRPr lang="en-US" sz="3600" dirty="0" smtClean="0">
              <a:solidFill>
                <a:srgbClr val="0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8551097"/>
              </p:ext>
            </p:extLst>
          </p:nvPr>
        </p:nvGraphicFramePr>
        <p:xfrm>
          <a:off x="1104349" y="2840585"/>
          <a:ext cx="6551905" cy="3836737"/>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p:cNvSpPr>
            <a:spLocks noGrp="1"/>
          </p:cNvSpPr>
          <p:nvPr>
            <p:ph type="sldNum" sz="quarter" idx="12"/>
          </p:nvPr>
        </p:nvSpPr>
        <p:spPr/>
        <p:txBody>
          <a:bodyPr/>
          <a:lstStyle/>
          <a:p>
            <a:fld id="{E7BC674E-6A69-EE4A-9BF8-1BDE8F8FF17D}" type="slidenum">
              <a:rPr lang="en-US" smtClean="0"/>
              <a:t>31</a:t>
            </a:fld>
            <a:endParaRPr lang="en-US"/>
          </a:p>
        </p:txBody>
      </p:sp>
      <p:sp>
        <p:nvSpPr>
          <p:cNvPr id="3" name="TextBox 2"/>
          <p:cNvSpPr txBox="1"/>
          <p:nvPr/>
        </p:nvSpPr>
        <p:spPr>
          <a:xfrm>
            <a:off x="5154481" y="3748142"/>
            <a:ext cx="183242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10% or less</a:t>
            </a:r>
            <a:endParaRPr lang="en-US" sz="2400" dirty="0"/>
          </a:p>
        </p:txBody>
      </p:sp>
      <p:sp>
        <p:nvSpPr>
          <p:cNvPr id="5" name="Rectangle 4"/>
          <p:cNvSpPr/>
          <p:nvPr/>
        </p:nvSpPr>
        <p:spPr>
          <a:xfrm>
            <a:off x="1549003" y="1415308"/>
            <a:ext cx="6265785" cy="1200328"/>
          </a:xfrm>
          <a:prstGeom prst="rect">
            <a:avLst/>
          </a:prstGeom>
          <a:ln>
            <a:noFill/>
          </a:ln>
        </p:spPr>
        <p:txBody>
          <a:bodyPr wrap="square">
            <a:spAutoFit/>
          </a:bodyPr>
          <a:lstStyle/>
          <a:p>
            <a:pPr algn="ctr"/>
            <a:r>
              <a:rPr lang="en-US" sz="2400" dirty="0" smtClean="0"/>
              <a:t>Unplanned placement, unplanned routing</a:t>
            </a:r>
            <a:endParaRPr lang="en-US" sz="2400" dirty="0"/>
          </a:p>
          <a:p>
            <a:pPr algn="ctr"/>
            <a:r>
              <a:rPr lang="en-US" sz="2400" dirty="0"/>
              <a:t>v</a:t>
            </a:r>
            <a:r>
              <a:rPr lang="en-US" sz="2400" dirty="0" smtClean="0"/>
              <a:t>s.</a:t>
            </a:r>
            <a:endParaRPr lang="en-US" sz="2400" dirty="0"/>
          </a:p>
          <a:p>
            <a:pPr algn="ctr"/>
            <a:r>
              <a:rPr lang="en-US" sz="2400" dirty="0"/>
              <a:t>Unplanned </a:t>
            </a:r>
            <a:r>
              <a:rPr lang="en-US" sz="2400" dirty="0" smtClean="0"/>
              <a:t>placement, planned routing</a:t>
            </a:r>
            <a:endParaRPr lang="en-US" sz="2400" dirty="0"/>
          </a:p>
        </p:txBody>
      </p:sp>
      <p:sp>
        <p:nvSpPr>
          <p:cNvPr id="8" name="Rectangle 7"/>
          <p:cNvSpPr/>
          <p:nvPr/>
        </p:nvSpPr>
        <p:spPr>
          <a:xfrm>
            <a:off x="251397" y="2518069"/>
            <a:ext cx="8517676" cy="584776"/>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algn="ctr"/>
            <a:r>
              <a:rPr lang="en-US" sz="3200" dirty="0">
                <a:solidFill>
                  <a:srgbClr val="000000"/>
                </a:solidFill>
              </a:rPr>
              <a:t>Traditional TE gives small cost reduction </a:t>
            </a:r>
            <a:r>
              <a:rPr lang="en-US" sz="3200">
                <a:solidFill>
                  <a:srgbClr val="000000"/>
                </a:solidFill>
              </a:rPr>
              <a:t>in </a:t>
            </a:r>
            <a:r>
              <a:rPr lang="en-US" sz="3200" smtClean="0">
                <a:solidFill>
                  <a:srgbClr val="000000"/>
                </a:solidFill>
              </a:rPr>
              <a:t>NCDNs</a:t>
            </a:r>
            <a:endParaRPr lang="en-US" sz="3200" dirty="0">
              <a:solidFill>
                <a:srgbClr val="000000"/>
              </a:solidFill>
            </a:endParaRPr>
          </a:p>
        </p:txBody>
      </p:sp>
    </p:spTree>
    <p:custDataLst>
      <p:tags r:id="rId1"/>
    </p:custDataLst>
    <p:extLst>
      <p:ext uri="{BB962C8B-B14F-4D97-AF65-F5344CB8AC3E}">
        <p14:creationId xmlns:p14="http://schemas.microsoft.com/office/powerpoint/2010/main" val="535220958"/>
      </p:ext>
    </p:extLst>
  </p:cSld>
  <p:clrMapOvr>
    <a:masterClrMapping/>
  </p:clrMapOvr>
  <mc:AlternateContent xmlns:mc="http://schemas.openxmlformats.org/markup-compatibility/2006" xmlns:p14="http://schemas.microsoft.com/office/powerpoint/2010/main">
    <mc:Choice Requires="p14">
      <p:transition p14:dur="100" advTm="80758">
        <p:cut/>
      </p:transition>
    </mc:Choice>
    <mc:Fallback xmlns="">
      <p:transition xmlns:p14="http://schemas.microsoft.com/office/powerpoint/2010/main" advTm="80758">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Conclusions</a:t>
            </a:r>
            <a:endParaRPr lang="en-US" dirty="0"/>
          </a:p>
        </p:txBody>
      </p:sp>
      <p:sp>
        <p:nvSpPr>
          <p:cNvPr id="3" name="Content Placeholder 2"/>
          <p:cNvSpPr>
            <a:spLocks noGrp="1"/>
          </p:cNvSpPr>
          <p:nvPr>
            <p:ph idx="1"/>
          </p:nvPr>
        </p:nvSpPr>
        <p:spPr>
          <a:xfrm>
            <a:off x="457200" y="1493255"/>
            <a:ext cx="8229600" cy="4737215"/>
          </a:xfrm>
        </p:spPr>
        <p:txBody>
          <a:bodyPr>
            <a:normAutofit/>
          </a:bodyPr>
          <a:lstStyle/>
          <a:p>
            <a:r>
              <a:rPr lang="en-US" dirty="0" smtClean="0"/>
              <a:t>Keep it simple</a:t>
            </a:r>
          </a:p>
          <a:p>
            <a:pPr lvl="1"/>
            <a:r>
              <a:rPr lang="en-US" dirty="0" smtClean="0"/>
              <a:t>Joint optimization performs worse than </a:t>
            </a:r>
            <a:r>
              <a:rPr lang="en-US" dirty="0"/>
              <a:t>s</a:t>
            </a:r>
            <a:r>
              <a:rPr lang="en-US" dirty="0" smtClean="0"/>
              <a:t>imple unplanned</a:t>
            </a:r>
          </a:p>
          <a:p>
            <a:pPr lvl="1"/>
            <a:r>
              <a:rPr lang="en-US" dirty="0" smtClean="0"/>
              <a:t>Little room for improvement over simple unplanned</a:t>
            </a:r>
          </a:p>
          <a:p>
            <a:r>
              <a:rPr lang="en-US" dirty="0"/>
              <a:t>Content placement </a:t>
            </a:r>
            <a:r>
              <a:rPr lang="en-US" dirty="0" smtClean="0"/>
              <a:t>matters more </a:t>
            </a:r>
            <a:r>
              <a:rPr lang="en-US" dirty="0"/>
              <a:t>than routing in </a:t>
            </a:r>
            <a:r>
              <a:rPr lang="en-US"/>
              <a:t>Network </a:t>
            </a:r>
            <a:r>
              <a:rPr lang="en-US" smtClean="0"/>
              <a:t>CDNs</a:t>
            </a:r>
            <a:endParaRPr lang="en-US" dirty="0"/>
          </a:p>
          <a:p>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smtClean="0"/>
          </a:p>
          <a:p>
            <a:pPr lvl="1"/>
            <a:endParaRPr lang="en-US" dirty="0" smtClean="0"/>
          </a:p>
        </p:txBody>
      </p:sp>
      <p:sp>
        <p:nvSpPr>
          <p:cNvPr id="6" name="Slide Number Placeholder 5"/>
          <p:cNvSpPr>
            <a:spLocks noGrp="1"/>
          </p:cNvSpPr>
          <p:nvPr>
            <p:ph type="sldNum" sz="quarter" idx="12"/>
          </p:nvPr>
        </p:nvSpPr>
        <p:spPr/>
        <p:txBody>
          <a:bodyPr/>
          <a:lstStyle/>
          <a:p>
            <a:fld id="{E7BC674E-6A69-EE4A-9BF8-1BDE8F8FF17D}" type="slidenum">
              <a:rPr lang="en-US" smtClean="0"/>
              <a:t>32</a:t>
            </a:fld>
            <a:endParaRPr lang="en-US" dirty="0"/>
          </a:p>
        </p:txBody>
      </p:sp>
      <p:sp>
        <p:nvSpPr>
          <p:cNvPr id="8" name="TextBox 7"/>
          <p:cNvSpPr txBox="1"/>
          <p:nvPr/>
        </p:nvSpPr>
        <p:spPr>
          <a:xfrm>
            <a:off x="-586109" y="6015361"/>
            <a:ext cx="184666"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477215689"/>
      </p:ext>
    </p:extLst>
  </p:cSld>
  <p:clrMapOvr>
    <a:masterClrMapping/>
  </p:clrMapOvr>
  <mc:AlternateContent xmlns:mc="http://schemas.openxmlformats.org/markup-compatibility/2006" xmlns:p14="http://schemas.microsoft.com/office/powerpoint/2010/main">
    <mc:Choice Requires="p14">
      <p:transition p14:dur="100" advTm="56396">
        <p:cut/>
      </p:transition>
    </mc:Choice>
    <mc:Fallback xmlns="">
      <p:transition xmlns:p14="http://schemas.microsoft.com/office/powerpoint/2010/main" advTm="56396">
        <p:cut/>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Application-centric comparison of TE schemes</a:t>
            </a:r>
          </a:p>
          <a:p>
            <a:r>
              <a:rPr lang="en-US" dirty="0" smtClean="0">
                <a:solidFill>
                  <a:srgbClr val="000000"/>
                </a:solidFill>
              </a:rPr>
              <a:t>Network </a:t>
            </a:r>
            <a:r>
              <a:rPr lang="en-US" dirty="0" smtClean="0">
                <a:solidFill>
                  <a:srgbClr val="000000"/>
                </a:solidFill>
              </a:rPr>
              <a:t>CDNs</a:t>
            </a:r>
            <a:endParaRPr lang="en-US" dirty="0" smtClean="0">
              <a:solidFill>
                <a:srgbClr val="000000"/>
              </a:solidFill>
            </a:endParaRPr>
          </a:p>
          <a:p>
            <a:r>
              <a:rPr lang="en-US" dirty="0">
                <a:solidFill>
                  <a:schemeClr val="accent2"/>
                </a:solidFill>
              </a:rPr>
              <a:t>Geo-distributed dynamic content placement</a:t>
            </a:r>
          </a:p>
          <a:p>
            <a:r>
              <a:rPr lang="en-US" dirty="0" smtClean="0"/>
              <a:t>Shrink</a:t>
            </a:r>
            <a:r>
              <a:rPr lang="en-US" dirty="0" smtClean="0"/>
              <a:t>: Greening </a:t>
            </a:r>
            <a:r>
              <a:rPr lang="en-US" dirty="0" smtClean="0"/>
              <a:t>content-hosting datacenters</a:t>
            </a:r>
            <a:endParaRPr lang="en-US" dirty="0" smtClean="0"/>
          </a:p>
          <a:p>
            <a:r>
              <a:rPr lang="en-US" dirty="0" smtClean="0"/>
              <a:t>Proposed </a:t>
            </a:r>
            <a:r>
              <a:rPr lang="en-US" dirty="0" smtClean="0"/>
              <a:t>work</a:t>
            </a:r>
            <a:endParaRPr lang="en-US" dirty="0"/>
          </a:p>
        </p:txBody>
      </p:sp>
    </p:spTree>
    <p:extLst>
      <p:ext uri="{BB962C8B-B14F-4D97-AF65-F5344CB8AC3E}">
        <p14:creationId xmlns:p14="http://schemas.microsoft.com/office/powerpoint/2010/main" val="3534046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loud 9"/>
          <p:cNvSpPr/>
          <p:nvPr/>
        </p:nvSpPr>
        <p:spPr>
          <a:xfrm>
            <a:off x="1283236" y="3997614"/>
            <a:ext cx="1853663" cy="980786"/>
          </a:xfrm>
          <a:prstGeom prst="cloud">
            <a:avLst/>
          </a:prstGeom>
          <a:solidFill>
            <a:schemeClr val="accent6">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Active replication </a:t>
            </a:r>
            <a:r>
              <a:rPr lang="en-US" dirty="0"/>
              <a:t>of dynamic content</a:t>
            </a:r>
          </a:p>
        </p:txBody>
      </p:sp>
      <p:sp>
        <p:nvSpPr>
          <p:cNvPr id="3" name="Slide Number Placeholder 2"/>
          <p:cNvSpPr>
            <a:spLocks noGrp="1"/>
          </p:cNvSpPr>
          <p:nvPr>
            <p:ph type="sldNum" sz="quarter" idx="12"/>
          </p:nvPr>
        </p:nvSpPr>
        <p:spPr/>
        <p:txBody>
          <a:bodyPr/>
          <a:lstStyle/>
          <a:p>
            <a:fld id="{6B13335D-4FC9-924F-B266-DEE7D65B61EE}" type="slidenum">
              <a:rPr lang="en-US" smtClean="0"/>
              <a:pPr/>
              <a:t>34</a:t>
            </a:fld>
            <a:endParaRPr lang="en-US"/>
          </a:p>
        </p:txBody>
      </p:sp>
      <p:sp>
        <p:nvSpPr>
          <p:cNvPr id="4" name="Cloud 3"/>
          <p:cNvSpPr/>
          <p:nvPr/>
        </p:nvSpPr>
        <p:spPr>
          <a:xfrm>
            <a:off x="836504" y="1371600"/>
            <a:ext cx="7024796" cy="2438400"/>
          </a:xfrm>
          <a:prstGeom prst="cloud">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grpSp>
        <p:nvGrpSpPr>
          <p:cNvPr id="7" name="Group 6"/>
          <p:cNvGrpSpPr/>
          <p:nvPr/>
        </p:nvGrpSpPr>
        <p:grpSpPr>
          <a:xfrm>
            <a:off x="722204" y="4343400"/>
            <a:ext cx="726133" cy="787295"/>
            <a:chOff x="3646575" y="2997200"/>
            <a:chExt cx="726133" cy="787295"/>
          </a:xfrm>
        </p:grpSpPr>
        <p:pic>
          <p:nvPicPr>
            <p:cNvPr id="8" name="Picture 7"/>
            <p:cNvPicPr>
              <a:picLocks noChangeAspect="1"/>
            </p:cNvPicPr>
            <p:nvPr/>
          </p:nvPicPr>
          <p:blipFill rotWithShape="1">
            <a:blip r:embed="rId3"/>
            <a:srcRect l="18542" t="9058" r="15126" b="7470"/>
            <a:stretch/>
          </p:blipFill>
          <p:spPr>
            <a:xfrm>
              <a:off x="4055209" y="3060700"/>
              <a:ext cx="317499" cy="640771"/>
            </a:xfrm>
            <a:prstGeom prst="rect">
              <a:avLst/>
            </a:prstGeom>
          </p:spPr>
        </p:pic>
        <p:sp>
          <p:nvSpPr>
            <p:cNvPr id="9" name="TextBox 8"/>
            <p:cNvSpPr txBox="1"/>
            <p:nvPr/>
          </p:nvSpPr>
          <p:spPr>
            <a:xfrm rot="16200000">
              <a:off x="3483760" y="3160015"/>
              <a:ext cx="787295" cy="461665"/>
            </a:xfrm>
            <a:prstGeom prst="rect">
              <a:avLst/>
            </a:prstGeom>
            <a:noFill/>
          </p:spPr>
          <p:txBody>
            <a:bodyPr wrap="none" rtlCol="0">
              <a:spAutoFit/>
            </a:bodyPr>
            <a:lstStyle/>
            <a:p>
              <a:r>
                <a:rPr lang="en-US" sz="2400" dirty="0" smtClean="0"/>
                <a:t>Alice</a:t>
              </a:r>
              <a:endParaRPr lang="en-US" sz="2400" dirty="0"/>
            </a:p>
          </p:txBody>
        </p:sp>
      </p:grpSp>
      <p:sp>
        <p:nvSpPr>
          <p:cNvPr id="11" name="TextBox 10"/>
          <p:cNvSpPr txBox="1"/>
          <p:nvPr/>
        </p:nvSpPr>
        <p:spPr>
          <a:xfrm>
            <a:off x="3708936" y="1677739"/>
            <a:ext cx="1383763" cy="461665"/>
          </a:xfrm>
          <a:prstGeom prst="rect">
            <a:avLst/>
          </a:prstGeom>
          <a:pattFill prst="lgGrid">
            <a:fgClr>
              <a:schemeClr val="tx2">
                <a:lumMod val="60000"/>
                <a:lumOff val="40000"/>
              </a:schemeClr>
            </a:fgClr>
            <a:bgClr>
              <a:schemeClr val="bg1"/>
            </a:bgClr>
          </a:patt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smtClean="0"/>
              <a:t>DB </a:t>
            </a:r>
            <a:r>
              <a:rPr lang="en-US" sz="2400" b="1" dirty="0" err="1" smtClean="0"/>
              <a:t>srvr</a:t>
            </a:r>
            <a:r>
              <a:rPr lang="en-US" sz="2400" b="1" dirty="0" smtClean="0"/>
              <a:t>.</a:t>
            </a:r>
            <a:endParaRPr lang="en-US" sz="2400" b="1" dirty="0"/>
          </a:p>
        </p:txBody>
      </p:sp>
      <p:grpSp>
        <p:nvGrpSpPr>
          <p:cNvPr id="12" name="Group 11"/>
          <p:cNvGrpSpPr/>
          <p:nvPr/>
        </p:nvGrpSpPr>
        <p:grpSpPr>
          <a:xfrm>
            <a:off x="6714110" y="4219972"/>
            <a:ext cx="726133" cy="676087"/>
            <a:chOff x="3646575" y="3052804"/>
            <a:chExt cx="726133" cy="676087"/>
          </a:xfrm>
        </p:grpSpPr>
        <p:pic>
          <p:nvPicPr>
            <p:cNvPr id="13" name="Picture 12"/>
            <p:cNvPicPr>
              <a:picLocks noChangeAspect="1"/>
            </p:cNvPicPr>
            <p:nvPr/>
          </p:nvPicPr>
          <p:blipFill rotWithShape="1">
            <a:blip r:embed="rId3"/>
            <a:srcRect l="18542" t="9058" r="15126" b="7470"/>
            <a:stretch/>
          </p:blipFill>
          <p:spPr>
            <a:xfrm>
              <a:off x="4055209" y="3060700"/>
              <a:ext cx="317499" cy="640771"/>
            </a:xfrm>
            <a:prstGeom prst="rect">
              <a:avLst/>
            </a:prstGeom>
          </p:spPr>
        </p:pic>
        <p:sp>
          <p:nvSpPr>
            <p:cNvPr id="14" name="TextBox 13"/>
            <p:cNvSpPr txBox="1"/>
            <p:nvPr/>
          </p:nvSpPr>
          <p:spPr>
            <a:xfrm rot="16200000">
              <a:off x="3539364" y="3160015"/>
              <a:ext cx="676087" cy="461665"/>
            </a:xfrm>
            <a:prstGeom prst="rect">
              <a:avLst/>
            </a:prstGeom>
            <a:noFill/>
          </p:spPr>
          <p:txBody>
            <a:bodyPr wrap="none" rtlCol="0">
              <a:spAutoFit/>
            </a:bodyPr>
            <a:lstStyle/>
            <a:p>
              <a:r>
                <a:rPr lang="en-US" sz="2400" dirty="0" smtClean="0"/>
                <a:t>Bob</a:t>
              </a:r>
              <a:endParaRPr lang="en-US" sz="2400" dirty="0"/>
            </a:p>
          </p:txBody>
        </p:sp>
      </p:grpSp>
      <p:cxnSp>
        <p:nvCxnSpPr>
          <p:cNvPr id="16" name="Straight Arrow Connector 15"/>
          <p:cNvCxnSpPr>
            <a:stCxn id="8" idx="0"/>
            <a:endCxn id="11" idx="2"/>
          </p:cNvCxnSpPr>
          <p:nvPr/>
        </p:nvCxnSpPr>
        <p:spPr>
          <a:xfrm flipV="1">
            <a:off x="1289588" y="2139404"/>
            <a:ext cx="3111230" cy="2267496"/>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2"/>
            <a:endCxn id="8" idx="3"/>
          </p:cNvCxnSpPr>
          <p:nvPr/>
        </p:nvCxnSpPr>
        <p:spPr>
          <a:xfrm flipH="1">
            <a:off x="1448337" y="2139404"/>
            <a:ext cx="2952481" cy="2587882"/>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581174" y="1273966"/>
            <a:ext cx="2515833" cy="461665"/>
          </a:xfrm>
          <a:prstGeom prst="rect">
            <a:avLst/>
          </a:prstGeom>
          <a:noFill/>
          <a:ln>
            <a:solidFill>
              <a:srgbClr val="000000"/>
            </a:solidFill>
          </a:ln>
        </p:spPr>
        <p:txBody>
          <a:bodyPr wrap="none" rtlCol="0">
            <a:spAutoFit/>
          </a:bodyPr>
          <a:lstStyle/>
          <a:p>
            <a:r>
              <a:rPr lang="en-US" sz="2400" dirty="0" smtClean="0"/>
              <a:t>Bob’s Twitter </a:t>
            </a:r>
            <a:r>
              <a:rPr lang="en-US" sz="2400" dirty="0" smtClean="0"/>
              <a:t>page </a:t>
            </a:r>
            <a:endParaRPr lang="en-US" sz="2400" dirty="0"/>
          </a:p>
        </p:txBody>
      </p:sp>
      <p:sp>
        <p:nvSpPr>
          <p:cNvPr id="34" name="Rounded Rectangle 33"/>
          <p:cNvSpPr/>
          <p:nvPr/>
        </p:nvSpPr>
        <p:spPr>
          <a:xfrm>
            <a:off x="4918343" y="1856263"/>
            <a:ext cx="139700" cy="131683"/>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a:stCxn id="34" idx="1"/>
            <a:endCxn id="33" idx="1"/>
          </p:cNvCxnSpPr>
          <p:nvPr/>
        </p:nvCxnSpPr>
        <p:spPr>
          <a:xfrm flipV="1">
            <a:off x="4918343" y="1504799"/>
            <a:ext cx="662831" cy="417306"/>
          </a:xfrm>
          <a:prstGeom prst="line">
            <a:avLst/>
          </a:prstGeom>
          <a:ln w="127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5016768" y="1757859"/>
            <a:ext cx="2638944" cy="239612"/>
          </a:xfrm>
          <a:prstGeom prst="line">
            <a:avLst/>
          </a:prstGeom>
          <a:ln w="127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2019836" y="1766638"/>
            <a:ext cx="1383763" cy="461665"/>
            <a:chOff x="3962936" y="2573089"/>
            <a:chExt cx="1383763" cy="461665"/>
          </a:xfrm>
        </p:grpSpPr>
        <p:sp>
          <p:nvSpPr>
            <p:cNvPr id="42" name="TextBox 41"/>
            <p:cNvSpPr txBox="1"/>
            <p:nvPr/>
          </p:nvSpPr>
          <p:spPr>
            <a:xfrm>
              <a:off x="3962936" y="2573089"/>
              <a:ext cx="1383763" cy="461665"/>
            </a:xfrm>
            <a:prstGeom prst="rect">
              <a:avLst/>
            </a:prstGeom>
            <a:pattFill prst="lgGrid">
              <a:fgClr>
                <a:schemeClr val="tx2">
                  <a:lumMod val="60000"/>
                  <a:lumOff val="40000"/>
                </a:schemeClr>
              </a:fgClr>
              <a:bgClr>
                <a:schemeClr val="bg1"/>
              </a:bgClr>
            </a:patt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a:t>DB </a:t>
              </a:r>
              <a:r>
                <a:rPr lang="en-US" sz="2400" b="1" dirty="0" err="1"/>
                <a:t>srvr</a:t>
              </a:r>
              <a:r>
                <a:rPr lang="en-US" sz="2400" b="1" dirty="0"/>
                <a:t>.</a:t>
              </a:r>
            </a:p>
          </p:txBody>
        </p:sp>
        <p:sp>
          <p:nvSpPr>
            <p:cNvPr id="43" name="Rounded Rectangle 42"/>
            <p:cNvSpPr/>
            <p:nvPr/>
          </p:nvSpPr>
          <p:spPr>
            <a:xfrm>
              <a:off x="5172343" y="2751613"/>
              <a:ext cx="139700" cy="131683"/>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1130838" y="2399206"/>
            <a:ext cx="1383763" cy="461665"/>
            <a:chOff x="3962936" y="2573089"/>
            <a:chExt cx="1383763" cy="461665"/>
          </a:xfrm>
        </p:grpSpPr>
        <p:sp>
          <p:nvSpPr>
            <p:cNvPr id="46" name="TextBox 45"/>
            <p:cNvSpPr txBox="1"/>
            <p:nvPr/>
          </p:nvSpPr>
          <p:spPr>
            <a:xfrm>
              <a:off x="3962936" y="2573089"/>
              <a:ext cx="1383763" cy="461665"/>
            </a:xfrm>
            <a:prstGeom prst="rect">
              <a:avLst/>
            </a:prstGeom>
            <a:pattFill prst="lgGrid">
              <a:fgClr>
                <a:schemeClr val="tx2">
                  <a:lumMod val="60000"/>
                  <a:lumOff val="40000"/>
                </a:schemeClr>
              </a:fgClr>
              <a:bgClr>
                <a:schemeClr val="bg1"/>
              </a:bgClr>
            </a:patt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a:t>DB </a:t>
              </a:r>
              <a:r>
                <a:rPr lang="en-US" sz="2400" b="1" dirty="0" err="1"/>
                <a:t>srvr</a:t>
              </a:r>
              <a:r>
                <a:rPr lang="en-US" sz="2400" b="1" dirty="0"/>
                <a:t>.</a:t>
              </a:r>
            </a:p>
          </p:txBody>
        </p:sp>
        <p:sp>
          <p:nvSpPr>
            <p:cNvPr id="47" name="Rounded Rectangle 46"/>
            <p:cNvSpPr/>
            <p:nvPr/>
          </p:nvSpPr>
          <p:spPr>
            <a:xfrm>
              <a:off x="5172343" y="2751613"/>
              <a:ext cx="139700" cy="131683"/>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2248973" y="3214438"/>
            <a:ext cx="1383763" cy="461665"/>
            <a:chOff x="3962936" y="2573089"/>
            <a:chExt cx="1383763" cy="461665"/>
          </a:xfrm>
        </p:grpSpPr>
        <p:sp>
          <p:nvSpPr>
            <p:cNvPr id="49" name="TextBox 48"/>
            <p:cNvSpPr txBox="1"/>
            <p:nvPr/>
          </p:nvSpPr>
          <p:spPr>
            <a:xfrm>
              <a:off x="3962936" y="2573089"/>
              <a:ext cx="1383763" cy="461665"/>
            </a:xfrm>
            <a:prstGeom prst="rect">
              <a:avLst/>
            </a:prstGeom>
            <a:pattFill prst="lgGrid">
              <a:fgClr>
                <a:schemeClr val="tx2">
                  <a:lumMod val="60000"/>
                  <a:lumOff val="40000"/>
                </a:schemeClr>
              </a:fgClr>
              <a:bgClr>
                <a:schemeClr val="bg1"/>
              </a:bgClr>
            </a:patt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a:t>DB </a:t>
              </a:r>
              <a:r>
                <a:rPr lang="en-US" sz="2400" b="1" dirty="0" err="1"/>
                <a:t>srvr</a:t>
              </a:r>
              <a:r>
                <a:rPr lang="en-US" sz="2400" b="1" dirty="0"/>
                <a:t>.</a:t>
              </a:r>
            </a:p>
          </p:txBody>
        </p:sp>
        <p:sp>
          <p:nvSpPr>
            <p:cNvPr id="50" name="Rounded Rectangle 49"/>
            <p:cNvSpPr/>
            <p:nvPr/>
          </p:nvSpPr>
          <p:spPr>
            <a:xfrm>
              <a:off x="5172343" y="2751613"/>
              <a:ext cx="139700" cy="131683"/>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3555999" y="2478580"/>
            <a:ext cx="1383763" cy="461665"/>
            <a:chOff x="3962936" y="2573089"/>
            <a:chExt cx="1383763" cy="461665"/>
          </a:xfrm>
        </p:grpSpPr>
        <p:sp>
          <p:nvSpPr>
            <p:cNvPr id="52" name="TextBox 51"/>
            <p:cNvSpPr txBox="1"/>
            <p:nvPr/>
          </p:nvSpPr>
          <p:spPr>
            <a:xfrm>
              <a:off x="3962936" y="2573089"/>
              <a:ext cx="1383763" cy="461665"/>
            </a:xfrm>
            <a:prstGeom prst="rect">
              <a:avLst/>
            </a:prstGeom>
            <a:pattFill prst="lgGrid">
              <a:fgClr>
                <a:schemeClr val="tx2">
                  <a:lumMod val="60000"/>
                  <a:lumOff val="40000"/>
                </a:schemeClr>
              </a:fgClr>
              <a:bgClr>
                <a:schemeClr val="bg1"/>
              </a:bgClr>
            </a:patt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smtClean="0"/>
                <a:t>DB </a:t>
              </a:r>
              <a:r>
                <a:rPr lang="en-US" sz="2400" b="1" dirty="0" err="1" smtClean="0"/>
                <a:t>srv</a:t>
              </a:r>
              <a:endParaRPr lang="en-US" sz="2400" b="1" dirty="0"/>
            </a:p>
          </p:txBody>
        </p:sp>
        <p:sp>
          <p:nvSpPr>
            <p:cNvPr id="53" name="Rounded Rectangle 52"/>
            <p:cNvSpPr/>
            <p:nvPr/>
          </p:nvSpPr>
          <p:spPr>
            <a:xfrm>
              <a:off x="5172343" y="2751613"/>
              <a:ext cx="139700" cy="131683"/>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108180" y="3192212"/>
            <a:ext cx="1383763" cy="461665"/>
            <a:chOff x="3823236" y="2573089"/>
            <a:chExt cx="1383763" cy="461665"/>
          </a:xfrm>
        </p:grpSpPr>
        <p:sp>
          <p:nvSpPr>
            <p:cNvPr id="55" name="TextBox 54"/>
            <p:cNvSpPr txBox="1"/>
            <p:nvPr/>
          </p:nvSpPr>
          <p:spPr>
            <a:xfrm>
              <a:off x="3823236" y="2573089"/>
              <a:ext cx="1383763" cy="461665"/>
            </a:xfrm>
            <a:prstGeom prst="rect">
              <a:avLst/>
            </a:prstGeom>
            <a:pattFill prst="lgGrid">
              <a:fgClr>
                <a:schemeClr val="tx2">
                  <a:lumMod val="60000"/>
                  <a:lumOff val="40000"/>
                </a:schemeClr>
              </a:fgClr>
              <a:bgClr>
                <a:schemeClr val="bg1"/>
              </a:bgClr>
            </a:patt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a:t>DB </a:t>
              </a:r>
              <a:r>
                <a:rPr lang="en-US" sz="2400" b="1" dirty="0" err="1"/>
                <a:t>srvr</a:t>
              </a:r>
              <a:r>
                <a:rPr lang="en-US" sz="2400" b="1" dirty="0"/>
                <a:t>.</a:t>
              </a:r>
            </a:p>
          </p:txBody>
        </p:sp>
        <p:sp>
          <p:nvSpPr>
            <p:cNvPr id="56" name="Rounded Rectangle 55"/>
            <p:cNvSpPr/>
            <p:nvPr/>
          </p:nvSpPr>
          <p:spPr>
            <a:xfrm>
              <a:off x="5032643" y="2751613"/>
              <a:ext cx="139700" cy="131683"/>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744655" y="2788787"/>
            <a:ext cx="1383763" cy="461665"/>
            <a:chOff x="3962936" y="2573089"/>
            <a:chExt cx="1383763" cy="461665"/>
          </a:xfrm>
        </p:grpSpPr>
        <p:sp>
          <p:nvSpPr>
            <p:cNvPr id="68" name="TextBox 67"/>
            <p:cNvSpPr txBox="1"/>
            <p:nvPr/>
          </p:nvSpPr>
          <p:spPr>
            <a:xfrm>
              <a:off x="3962936" y="2573089"/>
              <a:ext cx="1383763" cy="461665"/>
            </a:xfrm>
            <a:prstGeom prst="rect">
              <a:avLst/>
            </a:prstGeom>
            <a:pattFill prst="lgGrid">
              <a:fgClr>
                <a:schemeClr val="tx2">
                  <a:lumMod val="60000"/>
                  <a:lumOff val="40000"/>
                </a:schemeClr>
              </a:fgClr>
              <a:bgClr>
                <a:schemeClr val="bg1"/>
              </a:bgClr>
            </a:patt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a:t>DB </a:t>
              </a:r>
              <a:r>
                <a:rPr lang="en-US" sz="2400" b="1" dirty="0" err="1"/>
                <a:t>srvr</a:t>
              </a:r>
              <a:r>
                <a:rPr lang="en-US" sz="2400" b="1" dirty="0"/>
                <a:t>.</a:t>
              </a:r>
            </a:p>
          </p:txBody>
        </p:sp>
        <p:sp>
          <p:nvSpPr>
            <p:cNvPr id="69" name="Rounded Rectangle 68"/>
            <p:cNvSpPr/>
            <p:nvPr/>
          </p:nvSpPr>
          <p:spPr>
            <a:xfrm>
              <a:off x="5172343" y="2751613"/>
              <a:ext cx="139700" cy="131683"/>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5570299" y="2090665"/>
            <a:ext cx="1383763" cy="461665"/>
            <a:chOff x="3962936" y="2573089"/>
            <a:chExt cx="1383763" cy="461665"/>
          </a:xfrm>
        </p:grpSpPr>
        <p:sp>
          <p:nvSpPr>
            <p:cNvPr id="71" name="TextBox 70"/>
            <p:cNvSpPr txBox="1"/>
            <p:nvPr/>
          </p:nvSpPr>
          <p:spPr>
            <a:xfrm>
              <a:off x="3962936" y="2573089"/>
              <a:ext cx="1383763" cy="461665"/>
            </a:xfrm>
            <a:prstGeom prst="rect">
              <a:avLst/>
            </a:prstGeom>
            <a:pattFill prst="lgGrid">
              <a:fgClr>
                <a:schemeClr val="tx2">
                  <a:lumMod val="60000"/>
                  <a:lumOff val="40000"/>
                </a:schemeClr>
              </a:fgClr>
              <a:bgClr>
                <a:schemeClr val="bg1"/>
              </a:bgClr>
            </a:patt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a:t>DB </a:t>
              </a:r>
              <a:r>
                <a:rPr lang="en-US" sz="2400" b="1" dirty="0" err="1"/>
                <a:t>srvr</a:t>
              </a:r>
              <a:r>
                <a:rPr lang="en-US" sz="2400" b="1" dirty="0"/>
                <a:t>.</a:t>
              </a:r>
            </a:p>
          </p:txBody>
        </p:sp>
        <p:sp>
          <p:nvSpPr>
            <p:cNvPr id="72" name="Rounded Rectangle 71"/>
            <p:cNvSpPr/>
            <p:nvPr/>
          </p:nvSpPr>
          <p:spPr>
            <a:xfrm>
              <a:off x="5172343" y="2751613"/>
              <a:ext cx="139700" cy="131683"/>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4" name="Straight Arrow Connector 73"/>
          <p:cNvCxnSpPr>
            <a:stCxn id="8" idx="0"/>
            <a:endCxn id="49" idx="2"/>
          </p:cNvCxnSpPr>
          <p:nvPr/>
        </p:nvCxnSpPr>
        <p:spPr>
          <a:xfrm flipV="1">
            <a:off x="1289588" y="3676103"/>
            <a:ext cx="1651267" cy="730797"/>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49" idx="2"/>
            <a:endCxn id="8" idx="3"/>
          </p:cNvCxnSpPr>
          <p:nvPr/>
        </p:nvCxnSpPr>
        <p:spPr>
          <a:xfrm flipH="1">
            <a:off x="1448337" y="3676103"/>
            <a:ext cx="1492518" cy="1051183"/>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537328" y="4118372"/>
            <a:ext cx="1403527" cy="400110"/>
          </a:xfrm>
          <a:prstGeom prst="rect">
            <a:avLst/>
          </a:prstGeom>
          <a:ln>
            <a:prstDash val="sysDash"/>
          </a:ln>
        </p:spPr>
        <p:style>
          <a:lnRef idx="1">
            <a:schemeClr val="dk1"/>
          </a:lnRef>
          <a:fillRef idx="2">
            <a:schemeClr val="dk1"/>
          </a:fillRef>
          <a:effectRef idx="1">
            <a:schemeClr val="dk1"/>
          </a:effectRef>
          <a:fontRef idx="minor">
            <a:schemeClr val="dk1"/>
          </a:fontRef>
        </p:style>
        <p:txBody>
          <a:bodyPr wrap="square" rtlCol="0">
            <a:spAutoFit/>
          </a:bodyPr>
          <a:lstStyle/>
          <a:p>
            <a:r>
              <a:rPr lang="en-US" sz="2000" dirty="0" smtClean="0">
                <a:solidFill>
                  <a:schemeClr val="tx1">
                    <a:lumMod val="65000"/>
                    <a:lumOff val="35000"/>
                  </a:schemeClr>
                </a:solidFill>
              </a:rPr>
              <a:t>Edge server</a:t>
            </a:r>
            <a:endParaRPr lang="en-US" sz="2000" dirty="0">
              <a:solidFill>
                <a:schemeClr val="tx1">
                  <a:lumMod val="65000"/>
                  <a:lumOff val="35000"/>
                </a:schemeClr>
              </a:solidFill>
            </a:endParaRPr>
          </a:p>
        </p:txBody>
      </p:sp>
      <p:sp>
        <p:nvSpPr>
          <p:cNvPr id="79" name="TextBox 78"/>
          <p:cNvSpPr txBox="1"/>
          <p:nvPr/>
        </p:nvSpPr>
        <p:spPr>
          <a:xfrm>
            <a:off x="1009303" y="5194300"/>
            <a:ext cx="7626697" cy="954107"/>
          </a:xfrm>
          <a:prstGeom prst="rect">
            <a:avLst/>
          </a:prstGeom>
          <a:solidFill>
            <a:schemeClr val="accent6">
              <a:lumMod val="40000"/>
              <a:lumOff val="60000"/>
            </a:schemeClr>
          </a:solidFill>
        </p:spPr>
        <p:txBody>
          <a:bodyPr wrap="square" rtlCol="0">
            <a:spAutoFit/>
          </a:bodyPr>
          <a:lstStyle/>
          <a:p>
            <a:pPr algn="ctr"/>
            <a:r>
              <a:rPr lang="en-US" sz="2800" dirty="0" smtClean="0"/>
              <a:t>Can we replace every passive cache with a nearby active replica? Cost-benefit tradeoff</a:t>
            </a:r>
            <a:r>
              <a:rPr lang="en-US" sz="2800" smtClean="0"/>
              <a:t>? </a:t>
            </a:r>
            <a:r>
              <a:rPr lang="en-US" sz="2800" smtClean="0"/>
              <a:t>Consistency</a:t>
            </a:r>
            <a:r>
              <a:rPr lang="en-US" sz="2800" dirty="0" smtClean="0"/>
              <a:t>?</a:t>
            </a:r>
            <a:endParaRPr lang="en-US" sz="2800" dirty="0"/>
          </a:p>
        </p:txBody>
      </p:sp>
      <p:sp>
        <p:nvSpPr>
          <p:cNvPr id="80" name="TextBox 79"/>
          <p:cNvSpPr txBox="1"/>
          <p:nvPr/>
        </p:nvSpPr>
        <p:spPr>
          <a:xfrm>
            <a:off x="8250550" y="1295400"/>
            <a:ext cx="923300" cy="461665"/>
          </a:xfrm>
          <a:prstGeom prst="rect">
            <a:avLst/>
          </a:prstGeom>
          <a:noFill/>
        </p:spPr>
        <p:txBody>
          <a:bodyPr wrap="none" rtlCol="0">
            <a:spAutoFit/>
          </a:bodyPr>
          <a:lstStyle/>
          <a:p>
            <a:r>
              <a:rPr lang="en-US" sz="2400" dirty="0" smtClean="0"/>
              <a:t>TTL≈0</a:t>
            </a:r>
            <a:endParaRPr lang="en-US" sz="2400" dirty="0"/>
          </a:p>
        </p:txBody>
      </p:sp>
      <p:sp>
        <p:nvSpPr>
          <p:cNvPr id="84" name="TextBox 83"/>
          <p:cNvSpPr txBox="1"/>
          <p:nvPr/>
        </p:nvSpPr>
        <p:spPr>
          <a:xfrm>
            <a:off x="2863577" y="4131072"/>
            <a:ext cx="1283975" cy="461665"/>
          </a:xfrm>
          <a:prstGeom prst="rect">
            <a:avLst/>
          </a:prstGeom>
          <a:noFill/>
        </p:spPr>
        <p:txBody>
          <a:bodyPr wrap="none" rtlCol="0">
            <a:spAutoFit/>
          </a:bodyPr>
          <a:lstStyle/>
          <a:p>
            <a:r>
              <a:rPr lang="en-US" sz="2400" dirty="0" smtClean="0"/>
              <a:t>(passive)</a:t>
            </a:r>
            <a:endParaRPr lang="en-US" sz="2400" dirty="0"/>
          </a:p>
        </p:txBody>
      </p:sp>
      <p:sp>
        <p:nvSpPr>
          <p:cNvPr id="85" name="TextBox 84"/>
          <p:cNvSpPr txBox="1"/>
          <p:nvPr/>
        </p:nvSpPr>
        <p:spPr>
          <a:xfrm>
            <a:off x="3758830" y="1216074"/>
            <a:ext cx="1112504" cy="461665"/>
          </a:xfrm>
          <a:prstGeom prst="rect">
            <a:avLst/>
          </a:prstGeom>
          <a:noFill/>
        </p:spPr>
        <p:txBody>
          <a:bodyPr wrap="none" rtlCol="0">
            <a:spAutoFit/>
          </a:bodyPr>
          <a:lstStyle/>
          <a:p>
            <a:r>
              <a:rPr lang="en-US" sz="2400" dirty="0" smtClean="0"/>
              <a:t>(active)</a:t>
            </a:r>
            <a:endParaRPr lang="en-US" sz="2400" dirty="0"/>
          </a:p>
        </p:txBody>
      </p:sp>
    </p:spTree>
    <p:extLst>
      <p:ext uri="{BB962C8B-B14F-4D97-AF65-F5344CB8AC3E}">
        <p14:creationId xmlns:p14="http://schemas.microsoft.com/office/powerpoint/2010/main" val="1469958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500"/>
                                        <p:tgtEl>
                                          <p:spTgt spid="33"/>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2000"/>
                                        <p:tgtEl>
                                          <p:spTgt spid="16"/>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1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animEffect transition="in" filter="fade">
                                      <p:cBhvr>
                                        <p:cTn id="33" dur="500"/>
                                        <p:tgtEl>
                                          <p:spTgt spid="44"/>
                                        </p:tgtEl>
                                      </p:cBhvr>
                                    </p:animEffect>
                                  </p:childTnLst>
                                </p:cTn>
                              </p:par>
                              <p:par>
                                <p:cTn id="34" presetID="53" presetClass="entr" presetSubtype="16"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p:cTn id="36" dur="500" fill="hold"/>
                                        <p:tgtEl>
                                          <p:spTgt spid="45"/>
                                        </p:tgtEl>
                                        <p:attrNameLst>
                                          <p:attrName>ppt_w</p:attrName>
                                        </p:attrNameLst>
                                      </p:cBhvr>
                                      <p:tavLst>
                                        <p:tav tm="0">
                                          <p:val>
                                            <p:fltVal val="0"/>
                                          </p:val>
                                        </p:tav>
                                        <p:tav tm="100000">
                                          <p:val>
                                            <p:strVal val="#ppt_w"/>
                                          </p:val>
                                        </p:tav>
                                      </p:tavLst>
                                    </p:anim>
                                    <p:anim calcmode="lin" valueType="num">
                                      <p:cBhvr>
                                        <p:cTn id="37" dur="500" fill="hold"/>
                                        <p:tgtEl>
                                          <p:spTgt spid="45"/>
                                        </p:tgtEl>
                                        <p:attrNameLst>
                                          <p:attrName>ppt_h</p:attrName>
                                        </p:attrNameLst>
                                      </p:cBhvr>
                                      <p:tavLst>
                                        <p:tav tm="0">
                                          <p:val>
                                            <p:fltVal val="0"/>
                                          </p:val>
                                        </p:tav>
                                        <p:tav tm="100000">
                                          <p:val>
                                            <p:strVal val="#ppt_h"/>
                                          </p:val>
                                        </p:tav>
                                      </p:tavLst>
                                    </p:anim>
                                    <p:animEffect transition="in" filter="fade">
                                      <p:cBhvr>
                                        <p:cTn id="38" dur="500"/>
                                        <p:tgtEl>
                                          <p:spTgt spid="45"/>
                                        </p:tgtEl>
                                      </p:cBhvr>
                                    </p:animEffect>
                                  </p:childTnLst>
                                </p:cTn>
                              </p:par>
                              <p:par>
                                <p:cTn id="39" presetID="53" presetClass="entr" presetSubtype="16"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500" fill="hold"/>
                                        <p:tgtEl>
                                          <p:spTgt spid="48"/>
                                        </p:tgtEl>
                                        <p:attrNameLst>
                                          <p:attrName>ppt_w</p:attrName>
                                        </p:attrNameLst>
                                      </p:cBhvr>
                                      <p:tavLst>
                                        <p:tav tm="0">
                                          <p:val>
                                            <p:fltVal val="0"/>
                                          </p:val>
                                        </p:tav>
                                        <p:tav tm="100000">
                                          <p:val>
                                            <p:strVal val="#ppt_w"/>
                                          </p:val>
                                        </p:tav>
                                      </p:tavLst>
                                    </p:anim>
                                    <p:anim calcmode="lin" valueType="num">
                                      <p:cBhvr>
                                        <p:cTn id="42" dur="500" fill="hold"/>
                                        <p:tgtEl>
                                          <p:spTgt spid="48"/>
                                        </p:tgtEl>
                                        <p:attrNameLst>
                                          <p:attrName>ppt_h</p:attrName>
                                        </p:attrNameLst>
                                      </p:cBhvr>
                                      <p:tavLst>
                                        <p:tav tm="0">
                                          <p:val>
                                            <p:fltVal val="0"/>
                                          </p:val>
                                        </p:tav>
                                        <p:tav tm="100000">
                                          <p:val>
                                            <p:strVal val="#ppt_h"/>
                                          </p:val>
                                        </p:tav>
                                      </p:tavLst>
                                    </p:anim>
                                    <p:animEffect transition="in" filter="fade">
                                      <p:cBhvr>
                                        <p:cTn id="43" dur="500"/>
                                        <p:tgtEl>
                                          <p:spTgt spid="48"/>
                                        </p:tgtEl>
                                      </p:cBhvr>
                                    </p:animEffect>
                                  </p:childTnLst>
                                </p:cTn>
                              </p:par>
                              <p:par>
                                <p:cTn id="44" presetID="53" presetClass="entr" presetSubtype="16"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500" fill="hold"/>
                                        <p:tgtEl>
                                          <p:spTgt spid="51"/>
                                        </p:tgtEl>
                                        <p:attrNameLst>
                                          <p:attrName>ppt_w</p:attrName>
                                        </p:attrNameLst>
                                      </p:cBhvr>
                                      <p:tavLst>
                                        <p:tav tm="0">
                                          <p:val>
                                            <p:fltVal val="0"/>
                                          </p:val>
                                        </p:tav>
                                        <p:tav tm="100000">
                                          <p:val>
                                            <p:strVal val="#ppt_w"/>
                                          </p:val>
                                        </p:tav>
                                      </p:tavLst>
                                    </p:anim>
                                    <p:anim calcmode="lin" valueType="num">
                                      <p:cBhvr>
                                        <p:cTn id="47" dur="500" fill="hold"/>
                                        <p:tgtEl>
                                          <p:spTgt spid="51"/>
                                        </p:tgtEl>
                                        <p:attrNameLst>
                                          <p:attrName>ppt_h</p:attrName>
                                        </p:attrNameLst>
                                      </p:cBhvr>
                                      <p:tavLst>
                                        <p:tav tm="0">
                                          <p:val>
                                            <p:fltVal val="0"/>
                                          </p:val>
                                        </p:tav>
                                        <p:tav tm="100000">
                                          <p:val>
                                            <p:strVal val="#ppt_h"/>
                                          </p:val>
                                        </p:tav>
                                      </p:tavLst>
                                    </p:anim>
                                    <p:animEffect transition="in" filter="fade">
                                      <p:cBhvr>
                                        <p:cTn id="48" dur="500"/>
                                        <p:tgtEl>
                                          <p:spTgt spid="51"/>
                                        </p:tgtEl>
                                      </p:cBhvr>
                                    </p:animEffect>
                                  </p:childTnLst>
                                </p:cTn>
                              </p:par>
                              <p:par>
                                <p:cTn id="49" presetID="53" presetClass="entr" presetSubtype="16"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p:cTn id="51" dur="500" fill="hold"/>
                                        <p:tgtEl>
                                          <p:spTgt spid="54"/>
                                        </p:tgtEl>
                                        <p:attrNameLst>
                                          <p:attrName>ppt_w</p:attrName>
                                        </p:attrNameLst>
                                      </p:cBhvr>
                                      <p:tavLst>
                                        <p:tav tm="0">
                                          <p:val>
                                            <p:fltVal val="0"/>
                                          </p:val>
                                        </p:tav>
                                        <p:tav tm="100000">
                                          <p:val>
                                            <p:strVal val="#ppt_w"/>
                                          </p:val>
                                        </p:tav>
                                      </p:tavLst>
                                    </p:anim>
                                    <p:anim calcmode="lin" valueType="num">
                                      <p:cBhvr>
                                        <p:cTn id="52" dur="500" fill="hold"/>
                                        <p:tgtEl>
                                          <p:spTgt spid="54"/>
                                        </p:tgtEl>
                                        <p:attrNameLst>
                                          <p:attrName>ppt_h</p:attrName>
                                        </p:attrNameLst>
                                      </p:cBhvr>
                                      <p:tavLst>
                                        <p:tav tm="0">
                                          <p:val>
                                            <p:fltVal val="0"/>
                                          </p:val>
                                        </p:tav>
                                        <p:tav tm="100000">
                                          <p:val>
                                            <p:strVal val="#ppt_h"/>
                                          </p:val>
                                        </p:tav>
                                      </p:tavLst>
                                    </p:anim>
                                    <p:animEffect transition="in" filter="fade">
                                      <p:cBhvr>
                                        <p:cTn id="53" dur="500"/>
                                        <p:tgtEl>
                                          <p:spTgt spid="54"/>
                                        </p:tgtEl>
                                      </p:cBhvr>
                                    </p:animEffect>
                                  </p:childTnLst>
                                </p:cTn>
                              </p:par>
                              <p:par>
                                <p:cTn id="54" presetID="53" presetClass="entr" presetSubtype="16" fill="hold" nodeType="with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p:cTn id="56" dur="500" fill="hold"/>
                                        <p:tgtEl>
                                          <p:spTgt spid="67"/>
                                        </p:tgtEl>
                                        <p:attrNameLst>
                                          <p:attrName>ppt_w</p:attrName>
                                        </p:attrNameLst>
                                      </p:cBhvr>
                                      <p:tavLst>
                                        <p:tav tm="0">
                                          <p:val>
                                            <p:fltVal val="0"/>
                                          </p:val>
                                        </p:tav>
                                        <p:tav tm="100000">
                                          <p:val>
                                            <p:strVal val="#ppt_w"/>
                                          </p:val>
                                        </p:tav>
                                      </p:tavLst>
                                    </p:anim>
                                    <p:anim calcmode="lin" valueType="num">
                                      <p:cBhvr>
                                        <p:cTn id="57" dur="500" fill="hold"/>
                                        <p:tgtEl>
                                          <p:spTgt spid="67"/>
                                        </p:tgtEl>
                                        <p:attrNameLst>
                                          <p:attrName>ppt_h</p:attrName>
                                        </p:attrNameLst>
                                      </p:cBhvr>
                                      <p:tavLst>
                                        <p:tav tm="0">
                                          <p:val>
                                            <p:fltVal val="0"/>
                                          </p:val>
                                        </p:tav>
                                        <p:tav tm="100000">
                                          <p:val>
                                            <p:strVal val="#ppt_h"/>
                                          </p:val>
                                        </p:tav>
                                      </p:tavLst>
                                    </p:anim>
                                    <p:animEffect transition="in" filter="fade">
                                      <p:cBhvr>
                                        <p:cTn id="58" dur="500"/>
                                        <p:tgtEl>
                                          <p:spTgt spid="67"/>
                                        </p:tgtEl>
                                      </p:cBhvr>
                                    </p:animEffect>
                                  </p:childTnLst>
                                </p:cTn>
                              </p:par>
                              <p:par>
                                <p:cTn id="59" presetID="53" presetClass="entr" presetSubtype="16"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p:cTn id="61" dur="500" fill="hold"/>
                                        <p:tgtEl>
                                          <p:spTgt spid="70"/>
                                        </p:tgtEl>
                                        <p:attrNameLst>
                                          <p:attrName>ppt_w</p:attrName>
                                        </p:attrNameLst>
                                      </p:cBhvr>
                                      <p:tavLst>
                                        <p:tav tm="0">
                                          <p:val>
                                            <p:fltVal val="0"/>
                                          </p:val>
                                        </p:tav>
                                        <p:tav tm="100000">
                                          <p:val>
                                            <p:strVal val="#ppt_w"/>
                                          </p:val>
                                        </p:tav>
                                      </p:tavLst>
                                    </p:anim>
                                    <p:anim calcmode="lin" valueType="num">
                                      <p:cBhvr>
                                        <p:cTn id="62" dur="500" fill="hold"/>
                                        <p:tgtEl>
                                          <p:spTgt spid="70"/>
                                        </p:tgtEl>
                                        <p:attrNameLst>
                                          <p:attrName>ppt_h</p:attrName>
                                        </p:attrNameLst>
                                      </p:cBhvr>
                                      <p:tavLst>
                                        <p:tav tm="0">
                                          <p:val>
                                            <p:fltVal val="0"/>
                                          </p:val>
                                        </p:tav>
                                        <p:tav tm="100000">
                                          <p:val>
                                            <p:strVal val="#ppt_h"/>
                                          </p:val>
                                        </p:tav>
                                      </p:tavLst>
                                    </p:anim>
                                    <p:animEffect transition="in" filter="fade">
                                      <p:cBhvr>
                                        <p:cTn id="63" dur="500"/>
                                        <p:tgtEl>
                                          <p:spTgt spid="70"/>
                                        </p:tgtEl>
                                      </p:cBhvr>
                                    </p:animEffect>
                                  </p:childTnLst>
                                </p:cTn>
                              </p:par>
                              <p:par>
                                <p:cTn id="64" presetID="1" presetClass="exit" presetSubtype="0" fill="hold" nodeType="with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1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wipe(down)">
                                      <p:cBhvr>
                                        <p:cTn id="72" dur="500"/>
                                        <p:tgtEl>
                                          <p:spTgt spid="74"/>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9" grpId="0" animBg="1"/>
      <p:bldP spid="8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542143" y="5250540"/>
            <a:ext cx="3866403" cy="126457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p:cNvSpPr/>
          <p:nvPr/>
        </p:nvSpPr>
        <p:spPr>
          <a:xfrm>
            <a:off x="1451430" y="5922224"/>
            <a:ext cx="4223350" cy="6567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542143" y="2431143"/>
            <a:ext cx="0" cy="3465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542143" y="5896429"/>
            <a:ext cx="43361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6200000">
            <a:off x="348622" y="3818262"/>
            <a:ext cx="1925377" cy="461665"/>
          </a:xfrm>
          <a:prstGeom prst="rect">
            <a:avLst/>
          </a:prstGeom>
          <a:noFill/>
        </p:spPr>
        <p:txBody>
          <a:bodyPr wrap="none" rtlCol="0">
            <a:spAutoFit/>
          </a:bodyPr>
          <a:lstStyle/>
          <a:p>
            <a:r>
              <a:rPr lang="en-US" sz="2400" dirty="0" smtClean="0"/>
              <a:t>Resource cost</a:t>
            </a:r>
            <a:endParaRPr lang="en-US" sz="2400" dirty="0"/>
          </a:p>
        </p:txBody>
      </p:sp>
      <p:sp>
        <p:nvSpPr>
          <p:cNvPr id="11" name="TextBox 10"/>
          <p:cNvSpPr txBox="1"/>
          <p:nvPr/>
        </p:nvSpPr>
        <p:spPr>
          <a:xfrm>
            <a:off x="2569307" y="5896429"/>
            <a:ext cx="2082621" cy="461665"/>
          </a:xfrm>
          <a:prstGeom prst="rect">
            <a:avLst/>
          </a:prstGeom>
          <a:noFill/>
        </p:spPr>
        <p:txBody>
          <a:bodyPr wrap="none" rtlCol="0">
            <a:spAutoFit/>
          </a:bodyPr>
          <a:lstStyle/>
          <a:p>
            <a:r>
              <a:rPr lang="en-US" sz="2400" dirty="0" smtClean="0"/>
              <a:t>Lookup </a:t>
            </a:r>
            <a:r>
              <a:rPr lang="en-US" sz="2400" dirty="0" smtClean="0"/>
              <a:t>latency</a:t>
            </a:r>
            <a:endParaRPr lang="en-US" sz="2400" dirty="0"/>
          </a:p>
        </p:txBody>
      </p:sp>
      <p:sp>
        <p:nvSpPr>
          <p:cNvPr id="21" name="Oval 20"/>
          <p:cNvSpPr/>
          <p:nvPr/>
        </p:nvSpPr>
        <p:spPr>
          <a:xfrm>
            <a:off x="5118260" y="5268684"/>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p:cNvSpPr txBox="1"/>
          <p:nvPr/>
        </p:nvSpPr>
        <p:spPr>
          <a:xfrm>
            <a:off x="4777812" y="4043008"/>
            <a:ext cx="3248587" cy="830997"/>
          </a:xfrm>
          <a:prstGeom prst="rect">
            <a:avLst/>
          </a:prstGeom>
          <a:noFill/>
        </p:spPr>
        <p:txBody>
          <a:bodyPr wrap="square" rtlCol="0">
            <a:spAutoFit/>
          </a:bodyPr>
          <a:lstStyle/>
          <a:p>
            <a:r>
              <a:rPr lang="en-US" sz="2400" smtClean="0"/>
              <a:t>Consistent </a:t>
            </a:r>
            <a:r>
              <a:rPr lang="en-US" sz="2400" dirty="0" smtClean="0"/>
              <a:t>hashing with (static) </a:t>
            </a:r>
            <a:r>
              <a:rPr lang="en-US" sz="2400" i="1" dirty="0" smtClean="0"/>
              <a:t>k</a:t>
            </a:r>
            <a:r>
              <a:rPr lang="en-US" sz="2400" dirty="0" smtClean="0"/>
              <a:t>-replication</a:t>
            </a:r>
          </a:p>
        </p:txBody>
      </p:sp>
      <p:cxnSp>
        <p:nvCxnSpPr>
          <p:cNvPr id="23" name="Straight Arrow Connector 22"/>
          <p:cNvCxnSpPr/>
          <p:nvPr/>
        </p:nvCxnSpPr>
        <p:spPr>
          <a:xfrm flipH="1">
            <a:off x="5408546" y="4909325"/>
            <a:ext cx="266234" cy="3593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2850235" y="526868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TextBox 33"/>
          <p:cNvSpPr txBox="1"/>
          <p:nvPr/>
        </p:nvSpPr>
        <p:spPr>
          <a:xfrm>
            <a:off x="3219662" y="3621927"/>
            <a:ext cx="1350074" cy="523220"/>
          </a:xfrm>
          <a:prstGeom prst="rect">
            <a:avLst/>
          </a:prstGeom>
          <a:noFill/>
        </p:spPr>
        <p:txBody>
          <a:bodyPr wrap="none" rtlCol="0">
            <a:spAutoFit/>
          </a:bodyPr>
          <a:lstStyle/>
          <a:p>
            <a:r>
              <a:rPr lang="en-US" sz="2800" b="1" dirty="0" smtClean="0"/>
              <a:t>Auspice </a:t>
            </a:r>
            <a:endParaRPr lang="en-US" sz="2800" b="1" dirty="0"/>
          </a:p>
        </p:txBody>
      </p:sp>
      <p:cxnSp>
        <p:nvCxnSpPr>
          <p:cNvPr id="35" name="Straight Arrow Connector 34"/>
          <p:cNvCxnSpPr>
            <a:endCxn id="33" idx="0"/>
          </p:cNvCxnSpPr>
          <p:nvPr/>
        </p:nvCxnSpPr>
        <p:spPr>
          <a:xfrm flipH="1">
            <a:off x="2986596" y="4145147"/>
            <a:ext cx="908103" cy="11235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42144" y="4772339"/>
            <a:ext cx="1970311" cy="461665"/>
          </a:xfrm>
          <a:prstGeom prst="rect">
            <a:avLst/>
          </a:prstGeom>
          <a:noFill/>
        </p:spPr>
        <p:txBody>
          <a:bodyPr wrap="none" rtlCol="0">
            <a:spAutoFit/>
          </a:bodyPr>
          <a:lstStyle/>
          <a:p>
            <a:r>
              <a:rPr lang="en-US" sz="2400" dirty="0" smtClean="0"/>
              <a:t>Resource limit</a:t>
            </a:r>
            <a:endParaRPr lang="en-US" sz="2400" dirty="0"/>
          </a:p>
        </p:txBody>
      </p:sp>
      <p:sp>
        <p:nvSpPr>
          <p:cNvPr id="2" name="Title 1"/>
          <p:cNvSpPr>
            <a:spLocks noGrp="1"/>
          </p:cNvSpPr>
          <p:nvPr>
            <p:ph type="title"/>
          </p:nvPr>
        </p:nvSpPr>
        <p:spPr/>
        <p:txBody>
          <a:bodyPr>
            <a:normAutofit fontScale="90000"/>
          </a:bodyPr>
          <a:lstStyle/>
          <a:p>
            <a:r>
              <a:rPr lang="en-US" dirty="0"/>
              <a:t>Active replication cost-benefit tradeoff</a:t>
            </a:r>
          </a:p>
        </p:txBody>
      </p:sp>
      <p:sp>
        <p:nvSpPr>
          <p:cNvPr id="4" name="Slide Number Placeholder 3"/>
          <p:cNvSpPr>
            <a:spLocks noGrp="1"/>
          </p:cNvSpPr>
          <p:nvPr>
            <p:ph type="sldNum" sz="quarter" idx="12"/>
          </p:nvPr>
        </p:nvSpPr>
        <p:spPr/>
        <p:txBody>
          <a:bodyPr/>
          <a:lstStyle/>
          <a:p>
            <a:fld id="{6B13335D-4FC9-924F-B266-DEE7D65B61EE}" type="slidenum">
              <a:rPr lang="en-US" smtClean="0"/>
              <a:pPr/>
              <a:t>35</a:t>
            </a:fld>
            <a:endParaRPr lang="en-US"/>
          </a:p>
        </p:txBody>
      </p:sp>
      <p:sp>
        <p:nvSpPr>
          <p:cNvPr id="12" name="Oval 11"/>
          <p:cNvSpPr/>
          <p:nvPr/>
        </p:nvSpPr>
        <p:spPr>
          <a:xfrm>
            <a:off x="1959428" y="2775856"/>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2799992" y="2855573"/>
            <a:ext cx="3289933" cy="461665"/>
          </a:xfrm>
          <a:prstGeom prst="rect">
            <a:avLst/>
          </a:prstGeom>
          <a:noFill/>
        </p:spPr>
        <p:txBody>
          <a:bodyPr wrap="none" rtlCol="0">
            <a:spAutoFit/>
          </a:bodyPr>
          <a:lstStyle/>
          <a:p>
            <a:r>
              <a:rPr lang="en-US" sz="2400" dirty="0" smtClean="0"/>
              <a:t>Replicate-at-all</a:t>
            </a:r>
            <a:r>
              <a:rPr lang="en-US" sz="2400" smtClean="0"/>
              <a:t>-</a:t>
            </a:r>
            <a:r>
              <a:rPr lang="en-US" sz="2400" smtClean="0"/>
              <a:t>locations</a:t>
            </a:r>
            <a:endParaRPr lang="en-US" sz="2400" dirty="0"/>
          </a:p>
        </p:txBody>
      </p:sp>
      <p:cxnSp>
        <p:nvCxnSpPr>
          <p:cNvPr id="15" name="Straight Arrow Connector 14"/>
          <p:cNvCxnSpPr>
            <a:stCxn id="13" idx="1"/>
          </p:cNvCxnSpPr>
          <p:nvPr/>
        </p:nvCxnSpPr>
        <p:spPr>
          <a:xfrm flipH="1" flipV="1">
            <a:off x="2358572" y="2959113"/>
            <a:ext cx="441420" cy="1272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2168361" y="463535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38" name="Straight Arrow Connector 37"/>
          <p:cNvCxnSpPr>
            <a:stCxn id="34" idx="2"/>
            <a:endCxn id="37" idx="6"/>
          </p:cNvCxnSpPr>
          <p:nvPr/>
        </p:nvCxnSpPr>
        <p:spPr>
          <a:xfrm flipH="1">
            <a:off x="2441082" y="4145147"/>
            <a:ext cx="1453617" cy="62719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380038" y="2078055"/>
            <a:ext cx="8543049" cy="6731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5" name="TextBox 4"/>
          <p:cNvSpPr txBox="1"/>
          <p:nvPr/>
        </p:nvSpPr>
        <p:spPr>
          <a:xfrm>
            <a:off x="400696" y="1190711"/>
            <a:ext cx="8338081" cy="523220"/>
          </a:xfrm>
          <a:prstGeom prst="rect">
            <a:avLst/>
          </a:prstGeom>
          <a:noFill/>
        </p:spPr>
        <p:txBody>
          <a:bodyPr wrap="none" rtlCol="0">
            <a:spAutoFit/>
          </a:bodyPr>
          <a:lstStyle/>
          <a:p>
            <a:pPr lvl="0" algn="ctr">
              <a:spcBef>
                <a:spcPct val="20000"/>
              </a:spcBef>
            </a:pPr>
            <a:r>
              <a:rPr lang="en-US" sz="2800" dirty="0">
                <a:solidFill>
                  <a:prstClr val="black"/>
                </a:solidFill>
              </a:rPr>
              <a:t>Update cost for </a:t>
            </a:r>
            <a:r>
              <a:rPr lang="en-US" sz="2800" dirty="0"/>
              <a:t>content</a:t>
            </a:r>
            <a:r>
              <a:rPr lang="en-US" sz="2800" dirty="0" smtClean="0">
                <a:solidFill>
                  <a:prstClr val="black"/>
                </a:solidFill>
              </a:rPr>
              <a:t> </a:t>
            </a:r>
            <a:r>
              <a:rPr lang="en-US" sz="2800" i="1" dirty="0" err="1">
                <a:solidFill>
                  <a:prstClr val="black"/>
                </a:solidFill>
              </a:rPr>
              <a:t>i</a:t>
            </a:r>
            <a:r>
              <a:rPr lang="en-US" sz="2800" dirty="0">
                <a:solidFill>
                  <a:prstClr val="black"/>
                </a:solidFill>
              </a:rPr>
              <a:t>  α  (#</a:t>
            </a:r>
            <a:r>
              <a:rPr lang="en-US" sz="2800" dirty="0" err="1">
                <a:solidFill>
                  <a:prstClr val="black"/>
                </a:solidFill>
              </a:rPr>
              <a:t>replicas</a:t>
            </a:r>
            <a:r>
              <a:rPr lang="en-US" sz="2800" baseline="-25000" dirty="0" err="1">
                <a:solidFill>
                  <a:prstClr val="black"/>
                </a:solidFill>
              </a:rPr>
              <a:t>i</a:t>
            </a:r>
            <a:r>
              <a:rPr lang="en-US" sz="2800" dirty="0">
                <a:solidFill>
                  <a:prstClr val="black"/>
                </a:solidFill>
              </a:rPr>
              <a:t>) x (</a:t>
            </a:r>
            <a:r>
              <a:rPr lang="en-US" sz="2800" dirty="0" err="1">
                <a:solidFill>
                  <a:prstClr val="black"/>
                </a:solidFill>
              </a:rPr>
              <a:t>update_rate</a:t>
            </a:r>
            <a:r>
              <a:rPr lang="en-US" sz="2800" baseline="-25000" dirty="0" err="1">
                <a:solidFill>
                  <a:prstClr val="black"/>
                </a:solidFill>
              </a:rPr>
              <a:t>i</a:t>
            </a:r>
            <a:r>
              <a:rPr lang="en-US" sz="2800" dirty="0" smtClean="0">
                <a:solidFill>
                  <a:prstClr val="black"/>
                </a:solidFill>
              </a:rPr>
              <a:t>)</a:t>
            </a:r>
            <a:endParaRPr lang="en-US" sz="2800" dirty="0">
              <a:solidFill>
                <a:prstClr val="black"/>
              </a:solidFill>
            </a:endParaRPr>
          </a:p>
        </p:txBody>
      </p:sp>
      <p:sp>
        <p:nvSpPr>
          <p:cNvPr id="9" name="TextBox 8"/>
          <p:cNvSpPr txBox="1"/>
          <p:nvPr/>
        </p:nvSpPr>
        <p:spPr>
          <a:xfrm>
            <a:off x="422062" y="1816445"/>
            <a:ext cx="4527727" cy="523220"/>
          </a:xfrm>
          <a:prstGeom prst="rect">
            <a:avLst/>
          </a:prstGeom>
          <a:noFill/>
        </p:spPr>
        <p:txBody>
          <a:bodyPr wrap="none" rtlCol="0">
            <a:spAutoFit/>
          </a:bodyPr>
          <a:lstStyle/>
          <a:p>
            <a:pPr lvl="0" algn="ctr"/>
            <a:r>
              <a:rPr lang="en-US" sz="2800" dirty="0">
                <a:solidFill>
                  <a:prstClr val="black"/>
                </a:solidFill>
              </a:rPr>
              <a:t>Lookup latency for </a:t>
            </a:r>
            <a:r>
              <a:rPr lang="en-US" sz="2800" dirty="0"/>
              <a:t>content</a:t>
            </a:r>
            <a:r>
              <a:rPr lang="en-US" sz="2800" dirty="0" smtClean="0">
                <a:solidFill>
                  <a:prstClr val="black"/>
                </a:solidFill>
              </a:rPr>
              <a:t> </a:t>
            </a:r>
            <a:r>
              <a:rPr lang="en-US" sz="2800" i="1" dirty="0">
                <a:solidFill>
                  <a:prstClr val="black"/>
                </a:solidFill>
              </a:rPr>
              <a:t>i</a:t>
            </a:r>
            <a:r>
              <a:rPr lang="en-US" sz="2800" i="1" dirty="0" smtClean="0">
                <a:solidFill>
                  <a:prstClr val="black"/>
                </a:solidFill>
              </a:rPr>
              <a:t> </a:t>
            </a:r>
            <a:r>
              <a:rPr lang="en-US" sz="2800" dirty="0" smtClean="0">
                <a:solidFill>
                  <a:prstClr val="black"/>
                </a:solidFill>
              </a:rPr>
              <a:t>?  </a:t>
            </a:r>
            <a:endParaRPr lang="en-US" sz="2800" baseline="-25000" dirty="0">
              <a:solidFill>
                <a:prstClr val="black"/>
              </a:solidFill>
            </a:endParaRPr>
          </a:p>
        </p:txBody>
      </p:sp>
    </p:spTree>
    <p:custDataLst>
      <p:tags r:id="rId1"/>
    </p:custDataLst>
    <p:extLst>
      <p:ext uri="{BB962C8B-B14F-4D97-AF65-F5344CB8AC3E}">
        <p14:creationId xmlns:p14="http://schemas.microsoft.com/office/powerpoint/2010/main" val="3723166236"/>
      </p:ext>
    </p:extLst>
  </p:cSld>
  <p:clrMapOvr>
    <a:masterClrMapping/>
  </p:clrMapOvr>
  <mc:AlternateContent xmlns:mc="http://schemas.openxmlformats.org/markup-compatibility/2006" xmlns:p14="http://schemas.microsoft.com/office/powerpoint/2010/main">
    <mc:Choice Requires="p14">
      <p:transition spd="slow" p14:dur="2000" advTm="91396"/>
    </mc:Choice>
    <mc:Fallback xmlns="">
      <p:transition xmlns:p14="http://schemas.microsoft.com/office/powerpoint/2010/main" spd="slow" advTm="9139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1.11111E-6 1.85185E-6 L 1.11111E-6 -0.09259 " pathEditMode="relative" rAng="0" ptsTypes="AA">
                                      <p:cBhvr>
                                        <p:cTn id="36" dur="2000" fill="hold"/>
                                        <p:tgtEl>
                                          <p:spTgt spid="28"/>
                                        </p:tgtEl>
                                        <p:attrNameLst>
                                          <p:attrName>ppt_x</p:attrName>
                                          <p:attrName>ppt_y</p:attrName>
                                        </p:attrNameLst>
                                      </p:cBhvr>
                                      <p:rCtr x="0" y="-4630"/>
                                    </p:animMotion>
                                  </p:childTnLst>
                                </p:cTn>
                              </p:par>
                              <p:par>
                                <p:cTn id="37" presetID="0" presetClass="path" presetSubtype="0" accel="50000" decel="50000" fill="hold" grpId="0" nodeType="withEffect">
                                  <p:stCondLst>
                                    <p:cond delay="0"/>
                                  </p:stCondLst>
                                  <p:childTnLst>
                                    <p:animMotion origin="layout" path="M -8.33333E-7 -3.7037E-6 L -8.33333E-7 -0.09282 " pathEditMode="relative" rAng="0" ptsTypes="AA">
                                      <p:cBhvr>
                                        <p:cTn id="38" dur="2000" fill="hold"/>
                                        <p:tgtEl>
                                          <p:spTgt spid="24"/>
                                        </p:tgtEl>
                                        <p:attrNameLst>
                                          <p:attrName>ppt_x</p:attrName>
                                          <p:attrName>ppt_y</p:attrName>
                                        </p:attrNameLst>
                                      </p:cBhvr>
                                      <p:rCtr x="0" y="-465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1" grpId="0" animBg="1"/>
      <p:bldP spid="22" grpId="0"/>
      <p:bldP spid="33" grpId="0" animBg="1"/>
      <p:bldP spid="33" grpId="1" animBg="1"/>
      <p:bldP spid="34" grpId="0"/>
      <p:bldP spid="28" grpId="0"/>
      <p:bldP spid="28" grpId="1"/>
      <p:bldP spid="12" grpId="0" animBg="1"/>
      <p:bldP spid="13" grpId="0"/>
      <p:bldP spid="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3"/>
          <p:cNvPicPr>
            <a:picLocks noChangeAspect="1"/>
          </p:cNvPicPr>
          <p:nvPr/>
        </p:nvPicPr>
        <p:blipFill rotWithShape="1">
          <a:blip r:embed="rId4">
            <a:alphaModFix amt="78000"/>
          </a:blip>
          <a:srcRect l="6465" r="6465" b="16150"/>
          <a:stretch/>
        </p:blipFill>
        <p:spPr>
          <a:xfrm>
            <a:off x="901259" y="2794003"/>
            <a:ext cx="7972279" cy="3657597"/>
          </a:xfrm>
          <a:prstGeom prst="rect">
            <a:avLst/>
          </a:prstGeom>
        </p:spPr>
      </p:pic>
      <p:sp>
        <p:nvSpPr>
          <p:cNvPr id="38" name="Oval 37"/>
          <p:cNvSpPr/>
          <p:nvPr/>
        </p:nvSpPr>
        <p:spPr>
          <a:xfrm>
            <a:off x="4533592" y="3482301"/>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Oval 38"/>
          <p:cNvSpPr/>
          <p:nvPr/>
        </p:nvSpPr>
        <p:spPr>
          <a:xfrm>
            <a:off x="2467041" y="5377430"/>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Demand-aware active replication</a:t>
            </a:r>
            <a:endParaRPr lang="en-US" dirty="0"/>
          </a:p>
        </p:txBody>
      </p:sp>
      <p:sp>
        <p:nvSpPr>
          <p:cNvPr id="4" name="Slide Number Placeholder 3"/>
          <p:cNvSpPr>
            <a:spLocks noGrp="1"/>
          </p:cNvSpPr>
          <p:nvPr>
            <p:ph type="sldNum" sz="quarter" idx="12"/>
          </p:nvPr>
        </p:nvSpPr>
        <p:spPr>
          <a:xfrm>
            <a:off x="6699772" y="6529625"/>
            <a:ext cx="2133600" cy="365125"/>
          </a:xfrm>
        </p:spPr>
        <p:txBody>
          <a:bodyPr/>
          <a:lstStyle/>
          <a:p>
            <a:fld id="{6B13335D-4FC9-924F-B266-DEE7D65B61EE}" type="slidenum">
              <a:rPr lang="en-US" smtClean="0"/>
              <a:pPr/>
              <a:t>36</a:t>
            </a:fld>
            <a:endParaRPr lang="en-US" dirty="0"/>
          </a:p>
        </p:txBody>
      </p:sp>
      <p:grpSp>
        <p:nvGrpSpPr>
          <p:cNvPr id="6" name="Group 5"/>
          <p:cNvGrpSpPr/>
          <p:nvPr/>
        </p:nvGrpSpPr>
        <p:grpSpPr>
          <a:xfrm>
            <a:off x="1182682" y="2914331"/>
            <a:ext cx="442921" cy="1149273"/>
            <a:chOff x="1900849" y="2643757"/>
            <a:chExt cx="442921" cy="1149273"/>
          </a:xfrm>
        </p:grpSpPr>
        <p:sp>
          <p:nvSpPr>
            <p:cNvPr id="30" name="Rectangle 29"/>
            <p:cNvSpPr/>
            <p:nvPr/>
          </p:nvSpPr>
          <p:spPr>
            <a:xfrm rot="16200000">
              <a:off x="1798528" y="3247788"/>
              <a:ext cx="749163"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1</a:t>
              </a:r>
              <a:endParaRPr lang="en-US" sz="2000" b="1" baseline="-25000" dirty="0"/>
            </a:p>
          </p:txBody>
        </p:sp>
      </p:grpSp>
      <p:sp>
        <p:nvSpPr>
          <p:cNvPr id="34" name="Oval 33"/>
          <p:cNvSpPr/>
          <p:nvPr/>
        </p:nvSpPr>
        <p:spPr>
          <a:xfrm>
            <a:off x="1510849" y="3488968"/>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 name="Group 36"/>
          <p:cNvGrpSpPr/>
          <p:nvPr/>
        </p:nvGrpSpPr>
        <p:grpSpPr>
          <a:xfrm>
            <a:off x="1652582" y="2444431"/>
            <a:ext cx="442921" cy="869153"/>
            <a:chOff x="1900849" y="2643757"/>
            <a:chExt cx="442921" cy="869153"/>
          </a:xfrm>
        </p:grpSpPr>
        <p:sp>
          <p:nvSpPr>
            <p:cNvPr id="41" name="Rectangle 40"/>
            <p:cNvSpPr/>
            <p:nvPr/>
          </p:nvSpPr>
          <p:spPr>
            <a:xfrm rot="16200000">
              <a:off x="1938587" y="3107727"/>
              <a:ext cx="4690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2</a:t>
              </a:r>
              <a:endParaRPr lang="en-US" sz="2000" b="1" baseline="-25000" dirty="0"/>
            </a:p>
          </p:txBody>
        </p:sp>
      </p:grpSp>
      <p:grpSp>
        <p:nvGrpSpPr>
          <p:cNvPr id="43" name="Group 42"/>
          <p:cNvGrpSpPr/>
          <p:nvPr/>
        </p:nvGrpSpPr>
        <p:grpSpPr>
          <a:xfrm>
            <a:off x="2084836" y="3208000"/>
            <a:ext cx="442921" cy="1203248"/>
            <a:chOff x="1900849" y="2643757"/>
            <a:chExt cx="442921" cy="1203248"/>
          </a:xfrm>
        </p:grpSpPr>
        <p:sp>
          <p:nvSpPr>
            <p:cNvPr id="48" name="Rectangle 47"/>
            <p:cNvSpPr/>
            <p:nvPr/>
          </p:nvSpPr>
          <p:spPr>
            <a:xfrm rot="16200000">
              <a:off x="1771540" y="3274774"/>
              <a:ext cx="803140"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3</a:t>
              </a:r>
              <a:endParaRPr lang="en-US" sz="2000" b="1" baseline="-25000" dirty="0"/>
            </a:p>
          </p:txBody>
        </p:sp>
      </p:grpSp>
      <p:grpSp>
        <p:nvGrpSpPr>
          <p:cNvPr id="50" name="Group 49"/>
          <p:cNvGrpSpPr/>
          <p:nvPr/>
        </p:nvGrpSpPr>
        <p:grpSpPr>
          <a:xfrm>
            <a:off x="2362206" y="4579047"/>
            <a:ext cx="442921" cy="1044536"/>
            <a:chOff x="1900849" y="2643757"/>
            <a:chExt cx="442921" cy="1044536"/>
          </a:xfrm>
        </p:grpSpPr>
        <p:sp>
          <p:nvSpPr>
            <p:cNvPr id="51" name="Rectangle 50"/>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4</a:t>
              </a:r>
              <a:endParaRPr lang="en-US" sz="2000" b="1" baseline="-25000" dirty="0"/>
            </a:p>
          </p:txBody>
        </p:sp>
      </p:grpSp>
      <p:grpSp>
        <p:nvGrpSpPr>
          <p:cNvPr id="57" name="Group 56"/>
          <p:cNvGrpSpPr/>
          <p:nvPr/>
        </p:nvGrpSpPr>
        <p:grpSpPr>
          <a:xfrm>
            <a:off x="4311607" y="3133368"/>
            <a:ext cx="442921" cy="1044536"/>
            <a:chOff x="1900849" y="2643757"/>
            <a:chExt cx="442921" cy="1044536"/>
          </a:xfrm>
        </p:grpSpPr>
        <p:sp>
          <p:nvSpPr>
            <p:cNvPr id="58" name="Rectangle 57"/>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5</a:t>
              </a:r>
              <a:endParaRPr lang="en-US" sz="2000" b="1" baseline="-25000" dirty="0"/>
            </a:p>
          </p:txBody>
        </p:sp>
      </p:grpSp>
      <p:grpSp>
        <p:nvGrpSpPr>
          <p:cNvPr id="60" name="Group 59"/>
          <p:cNvGrpSpPr/>
          <p:nvPr/>
        </p:nvGrpSpPr>
        <p:grpSpPr>
          <a:xfrm>
            <a:off x="4836101" y="2611100"/>
            <a:ext cx="442922" cy="927216"/>
            <a:chOff x="1900849" y="2643757"/>
            <a:chExt cx="442922" cy="851288"/>
          </a:xfrm>
        </p:grpSpPr>
        <p:sp>
          <p:nvSpPr>
            <p:cNvPr id="61" name="Rectangle 60"/>
            <p:cNvSpPr/>
            <p:nvPr/>
          </p:nvSpPr>
          <p:spPr>
            <a:xfrm rot="16200000">
              <a:off x="1947521" y="3098795"/>
              <a:ext cx="45117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TextBox 61"/>
            <p:cNvSpPr txBox="1"/>
            <p:nvPr/>
          </p:nvSpPr>
          <p:spPr>
            <a:xfrm>
              <a:off x="1900849" y="2643757"/>
              <a:ext cx="392555" cy="367346"/>
            </a:xfrm>
            <a:prstGeom prst="rect">
              <a:avLst/>
            </a:prstGeom>
            <a:noFill/>
          </p:spPr>
          <p:txBody>
            <a:bodyPr wrap="none" rtlCol="0">
              <a:spAutoFit/>
            </a:bodyPr>
            <a:lstStyle/>
            <a:p>
              <a:r>
                <a:rPr lang="en-US" sz="2000" b="1" dirty="0" smtClean="0"/>
                <a:t>S</a:t>
              </a:r>
              <a:r>
                <a:rPr lang="en-US" sz="2000" b="1" baseline="-25000" dirty="0" smtClean="0"/>
                <a:t>6</a:t>
              </a:r>
              <a:endParaRPr lang="en-US" sz="2000" b="1" baseline="-25000" dirty="0"/>
            </a:p>
          </p:txBody>
        </p:sp>
      </p:grpSp>
      <p:grpSp>
        <p:nvGrpSpPr>
          <p:cNvPr id="63" name="Group 62"/>
          <p:cNvGrpSpPr/>
          <p:nvPr/>
        </p:nvGrpSpPr>
        <p:grpSpPr>
          <a:xfrm>
            <a:off x="4943753" y="4011139"/>
            <a:ext cx="442921" cy="789461"/>
            <a:chOff x="1900849" y="2643757"/>
            <a:chExt cx="442921" cy="789461"/>
          </a:xfrm>
        </p:grpSpPr>
        <p:sp>
          <p:nvSpPr>
            <p:cNvPr id="64" name="Rectangle 63"/>
            <p:cNvSpPr/>
            <p:nvPr/>
          </p:nvSpPr>
          <p:spPr>
            <a:xfrm rot="16200000">
              <a:off x="1978434" y="3067881"/>
              <a:ext cx="389352"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7</a:t>
              </a:r>
              <a:endParaRPr lang="en-US" sz="2000" b="1" baseline="-25000" dirty="0"/>
            </a:p>
          </p:txBody>
        </p:sp>
      </p:grpSp>
      <p:grpSp>
        <p:nvGrpSpPr>
          <p:cNvPr id="66" name="Group 65"/>
          <p:cNvGrpSpPr/>
          <p:nvPr/>
        </p:nvGrpSpPr>
        <p:grpSpPr>
          <a:xfrm>
            <a:off x="5810515" y="3195300"/>
            <a:ext cx="442921" cy="698253"/>
            <a:chOff x="1900849" y="2643757"/>
            <a:chExt cx="442921" cy="698253"/>
          </a:xfrm>
        </p:grpSpPr>
        <p:sp>
          <p:nvSpPr>
            <p:cNvPr id="67" name="Rectangle 66"/>
            <p:cNvSpPr/>
            <p:nvPr/>
          </p:nvSpPr>
          <p:spPr>
            <a:xfrm rot="16200000">
              <a:off x="2024037" y="3022277"/>
              <a:ext cx="2981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8</a:t>
              </a:r>
              <a:endParaRPr lang="en-US" sz="2000" b="1" baseline="-25000" dirty="0"/>
            </a:p>
          </p:txBody>
        </p:sp>
      </p:grpSp>
      <p:grpSp>
        <p:nvGrpSpPr>
          <p:cNvPr id="69" name="Group 68"/>
          <p:cNvGrpSpPr/>
          <p:nvPr/>
        </p:nvGrpSpPr>
        <p:grpSpPr>
          <a:xfrm>
            <a:off x="7652588" y="3163610"/>
            <a:ext cx="479217" cy="899993"/>
            <a:chOff x="1900849" y="2643757"/>
            <a:chExt cx="479217" cy="899993"/>
          </a:xfrm>
        </p:grpSpPr>
        <p:sp>
          <p:nvSpPr>
            <p:cNvPr id="70" name="Rectangle 69"/>
            <p:cNvSpPr/>
            <p:nvPr/>
          </p:nvSpPr>
          <p:spPr>
            <a:xfrm rot="16200000">
              <a:off x="1923167" y="3123147"/>
              <a:ext cx="49988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1900849" y="2643757"/>
              <a:ext cx="479217" cy="400110"/>
            </a:xfrm>
            <a:prstGeom prst="rect">
              <a:avLst/>
            </a:prstGeom>
            <a:noFill/>
          </p:spPr>
          <p:txBody>
            <a:bodyPr wrap="none" rtlCol="0">
              <a:spAutoFit/>
            </a:bodyPr>
            <a:lstStyle/>
            <a:p>
              <a:r>
                <a:rPr lang="en-US" sz="2000" b="1" dirty="0" smtClean="0"/>
                <a:t>S</a:t>
              </a:r>
              <a:r>
                <a:rPr lang="en-US" sz="2000" b="1" baseline="-25000" dirty="0" smtClean="0"/>
                <a:t>10</a:t>
              </a:r>
              <a:endParaRPr lang="en-US" sz="2000" b="1" baseline="-25000" dirty="0"/>
            </a:p>
          </p:txBody>
        </p:sp>
      </p:grpSp>
      <p:grpSp>
        <p:nvGrpSpPr>
          <p:cNvPr id="72" name="Group 71"/>
          <p:cNvGrpSpPr/>
          <p:nvPr/>
        </p:nvGrpSpPr>
        <p:grpSpPr>
          <a:xfrm>
            <a:off x="6869998" y="3431170"/>
            <a:ext cx="442921" cy="1280529"/>
            <a:chOff x="1900849" y="2643757"/>
            <a:chExt cx="442921" cy="1280529"/>
          </a:xfrm>
        </p:grpSpPr>
        <p:sp>
          <p:nvSpPr>
            <p:cNvPr id="73" name="Rectangle 72"/>
            <p:cNvSpPr/>
            <p:nvPr/>
          </p:nvSpPr>
          <p:spPr>
            <a:xfrm rot="16200000">
              <a:off x="1732899" y="3313415"/>
              <a:ext cx="880421"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9</a:t>
              </a:r>
              <a:endParaRPr lang="en-US" sz="2000" b="1" baseline="-25000" dirty="0"/>
            </a:p>
          </p:txBody>
        </p:sp>
      </p:grpSp>
      <p:grpSp>
        <p:nvGrpSpPr>
          <p:cNvPr id="75" name="Group 74"/>
          <p:cNvGrpSpPr/>
          <p:nvPr/>
        </p:nvGrpSpPr>
        <p:grpSpPr>
          <a:xfrm>
            <a:off x="7799569" y="5055675"/>
            <a:ext cx="479618" cy="961607"/>
            <a:chOff x="1900849" y="2643757"/>
            <a:chExt cx="479618" cy="961607"/>
          </a:xfrm>
        </p:grpSpPr>
        <p:sp>
          <p:nvSpPr>
            <p:cNvPr id="76" name="Rectangle 75"/>
            <p:cNvSpPr/>
            <p:nvPr/>
          </p:nvSpPr>
          <p:spPr>
            <a:xfrm rot="16200000">
              <a:off x="1892360" y="3153954"/>
              <a:ext cx="56149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1900849" y="2643757"/>
              <a:ext cx="479618" cy="400110"/>
            </a:xfrm>
            <a:prstGeom prst="rect">
              <a:avLst/>
            </a:prstGeom>
            <a:noFill/>
          </p:spPr>
          <p:txBody>
            <a:bodyPr wrap="none" rtlCol="0">
              <a:spAutoFit/>
            </a:bodyPr>
            <a:lstStyle/>
            <a:p>
              <a:r>
                <a:rPr lang="en-US" sz="2000" b="1" dirty="0" smtClean="0"/>
                <a:t>S</a:t>
              </a:r>
              <a:r>
                <a:rPr lang="en-US" sz="2000" b="1" baseline="-25000" dirty="0" smtClean="0"/>
                <a:t>11</a:t>
              </a:r>
              <a:endParaRPr lang="en-US" sz="2000" b="1" baseline="-25000" dirty="0"/>
            </a:p>
          </p:txBody>
        </p:sp>
      </p:grpSp>
      <p:sp>
        <p:nvSpPr>
          <p:cNvPr id="35" name="Oval 34"/>
          <p:cNvSpPr/>
          <p:nvPr/>
        </p:nvSpPr>
        <p:spPr>
          <a:xfrm>
            <a:off x="4333892" y="3313585"/>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48862" y="5458483"/>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a:spLocks/>
          </p:cNvSpPr>
          <p:nvPr/>
        </p:nvSpPr>
        <p:spPr>
          <a:xfrm>
            <a:off x="1284282" y="3431170"/>
            <a:ext cx="328622" cy="63243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79" name="Rectangle 78"/>
          <p:cNvSpPr>
            <a:spLocks/>
          </p:cNvSpPr>
          <p:nvPr/>
        </p:nvSpPr>
        <p:spPr>
          <a:xfrm>
            <a:off x="3697282" y="1917814"/>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0" name="Rectangle 79"/>
          <p:cNvSpPr>
            <a:spLocks/>
          </p:cNvSpPr>
          <p:nvPr/>
        </p:nvSpPr>
        <p:spPr>
          <a:xfrm>
            <a:off x="4413206" y="3647776"/>
            <a:ext cx="328622" cy="53012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7" name="TextBox 6"/>
          <p:cNvSpPr txBox="1"/>
          <p:nvPr/>
        </p:nvSpPr>
        <p:spPr>
          <a:xfrm>
            <a:off x="699648" y="1117595"/>
            <a:ext cx="8366393" cy="523220"/>
          </a:xfrm>
          <a:prstGeom prst="rect">
            <a:avLst/>
          </a:prstGeom>
          <a:noFill/>
        </p:spPr>
        <p:txBody>
          <a:bodyPr wrap="none" rtlCol="0">
            <a:spAutoFit/>
          </a:bodyPr>
          <a:lstStyle/>
          <a:p>
            <a:pPr marL="342900" lvl="0" indent="-342900">
              <a:spcBef>
                <a:spcPct val="20000"/>
              </a:spcBef>
              <a:buFont typeface="Wingdings" charset="2"/>
              <a:buChar char="§"/>
            </a:pPr>
            <a:r>
              <a:rPr lang="en-US" sz="2800" dirty="0">
                <a:solidFill>
                  <a:prstClr val="black"/>
                </a:solidFill>
              </a:rPr>
              <a:t>#replicas of </a:t>
            </a:r>
            <a:r>
              <a:rPr lang="en-US" sz="2800" dirty="0"/>
              <a:t>content</a:t>
            </a:r>
            <a:r>
              <a:rPr lang="en-US" sz="2800" dirty="0" smtClean="0">
                <a:solidFill>
                  <a:prstClr val="black"/>
                </a:solidFill>
              </a:rPr>
              <a:t> </a:t>
            </a:r>
            <a:r>
              <a:rPr lang="en-US" sz="2800" i="1" dirty="0" err="1">
                <a:solidFill>
                  <a:prstClr val="black"/>
                </a:solidFill>
              </a:rPr>
              <a:t>i</a:t>
            </a:r>
            <a:r>
              <a:rPr lang="en-US" sz="2800" dirty="0">
                <a:solidFill>
                  <a:prstClr val="black"/>
                </a:solidFill>
              </a:rPr>
              <a:t>   α   </a:t>
            </a:r>
            <a:r>
              <a:rPr lang="en-US" sz="2800" dirty="0" smtClean="0">
                <a:solidFill>
                  <a:prstClr val="black"/>
                </a:solidFill>
              </a:rPr>
              <a:t>(</a:t>
            </a:r>
            <a:r>
              <a:rPr lang="en-US" sz="2800" dirty="0" err="1" smtClean="0">
                <a:solidFill>
                  <a:prstClr val="black"/>
                </a:solidFill>
              </a:rPr>
              <a:t>read_rate</a:t>
            </a:r>
            <a:r>
              <a:rPr lang="en-US" sz="2800" baseline="-25000" dirty="0" err="1" smtClean="0">
                <a:solidFill>
                  <a:prstClr val="black"/>
                </a:solidFill>
              </a:rPr>
              <a:t>i</a:t>
            </a:r>
            <a:r>
              <a:rPr lang="en-US" sz="2800" dirty="0">
                <a:solidFill>
                  <a:prstClr val="black"/>
                </a:solidFill>
              </a:rPr>
              <a:t>) / </a:t>
            </a:r>
            <a:r>
              <a:rPr lang="en-US" sz="2800" dirty="0" smtClean="0">
                <a:solidFill>
                  <a:prstClr val="black"/>
                </a:solidFill>
              </a:rPr>
              <a:t>(</a:t>
            </a:r>
            <a:r>
              <a:rPr lang="en-US" sz="2800" dirty="0" err="1" smtClean="0">
                <a:solidFill>
                  <a:prstClr val="black"/>
                </a:solidFill>
              </a:rPr>
              <a:t>update_rate</a:t>
            </a:r>
            <a:r>
              <a:rPr lang="en-US" sz="2800" baseline="-25000" dirty="0" err="1" smtClean="0">
                <a:solidFill>
                  <a:prstClr val="black"/>
                </a:solidFill>
              </a:rPr>
              <a:t>i</a:t>
            </a:r>
            <a:r>
              <a:rPr lang="en-US" sz="2800" dirty="0" smtClean="0">
                <a:solidFill>
                  <a:prstClr val="black"/>
                </a:solidFill>
              </a:rPr>
              <a:t>)</a:t>
            </a:r>
            <a:endParaRPr lang="en-US" sz="2800" dirty="0">
              <a:solidFill>
                <a:prstClr val="black"/>
              </a:solidFill>
            </a:endParaRPr>
          </a:p>
        </p:txBody>
      </p:sp>
      <p:sp>
        <p:nvSpPr>
          <p:cNvPr id="81" name="Rectangle 80"/>
          <p:cNvSpPr>
            <a:spLocks/>
          </p:cNvSpPr>
          <p:nvPr/>
        </p:nvSpPr>
        <p:spPr>
          <a:xfrm>
            <a:off x="3709982" y="1917814"/>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2" name="Rectangle 81"/>
          <p:cNvSpPr>
            <a:spLocks/>
          </p:cNvSpPr>
          <p:nvPr/>
        </p:nvSpPr>
        <p:spPr>
          <a:xfrm>
            <a:off x="3709982" y="1917814"/>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3" name="Rectangle 82"/>
          <p:cNvSpPr>
            <a:spLocks/>
          </p:cNvSpPr>
          <p:nvPr/>
        </p:nvSpPr>
        <p:spPr>
          <a:xfrm>
            <a:off x="7913868" y="5727699"/>
            <a:ext cx="328622" cy="28958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7" name="Rectangle 86"/>
          <p:cNvSpPr>
            <a:spLocks/>
          </p:cNvSpPr>
          <p:nvPr/>
        </p:nvSpPr>
        <p:spPr>
          <a:xfrm>
            <a:off x="2482022" y="5283199"/>
            <a:ext cx="328622" cy="32103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40" name="Oval 39"/>
          <p:cNvSpPr/>
          <p:nvPr/>
        </p:nvSpPr>
        <p:spPr>
          <a:xfrm>
            <a:off x="6869998" y="3893554"/>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9" name="Rectangle 88"/>
          <p:cNvSpPr>
            <a:spLocks/>
          </p:cNvSpPr>
          <p:nvPr/>
        </p:nvSpPr>
        <p:spPr>
          <a:xfrm>
            <a:off x="4326302" y="3176664"/>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 name="Explosion 1 7"/>
          <p:cNvSpPr/>
          <p:nvPr/>
        </p:nvSpPr>
        <p:spPr>
          <a:xfrm>
            <a:off x="3792662" y="3355085"/>
            <a:ext cx="769823" cy="850789"/>
          </a:xfrm>
          <a:prstGeom prst="irregularSeal1">
            <a:avLst/>
          </a:prstGeom>
          <a:solidFill>
            <a:schemeClr val="accent2">
              <a:alpha val="8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8" name="Rectangle 87"/>
          <p:cNvSpPr>
            <a:spLocks/>
          </p:cNvSpPr>
          <p:nvPr/>
        </p:nvSpPr>
        <p:spPr>
          <a:xfrm>
            <a:off x="6984297" y="4215680"/>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9" name="TextBox 8"/>
          <p:cNvSpPr txBox="1"/>
          <p:nvPr/>
        </p:nvSpPr>
        <p:spPr>
          <a:xfrm>
            <a:off x="234152" y="1800484"/>
            <a:ext cx="2907341" cy="523220"/>
          </a:xfrm>
          <a:prstGeom prst="rect">
            <a:avLst/>
          </a:prstGeom>
          <a:solidFill>
            <a:schemeClr val="accent3">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b="1" dirty="0" err="1" smtClean="0">
                <a:solidFill>
                  <a:srgbClr val="000000"/>
                </a:solidFill>
              </a:rPr>
              <a:t>Geolocality</a:t>
            </a:r>
            <a:r>
              <a:rPr lang="en-US" sz="2800" b="1" dirty="0" smtClean="0">
                <a:solidFill>
                  <a:srgbClr val="000000"/>
                </a:solidFill>
              </a:rPr>
              <a:t>-aware</a:t>
            </a:r>
            <a:endParaRPr lang="en-US" sz="2800" b="1" dirty="0">
              <a:solidFill>
                <a:srgbClr val="000000"/>
              </a:solidFill>
            </a:endParaRPr>
          </a:p>
        </p:txBody>
      </p:sp>
      <p:sp>
        <p:nvSpPr>
          <p:cNvPr id="91" name="TextBox 90"/>
          <p:cNvSpPr txBox="1"/>
          <p:nvPr/>
        </p:nvSpPr>
        <p:spPr>
          <a:xfrm>
            <a:off x="6249717" y="1787784"/>
            <a:ext cx="1939879" cy="523220"/>
          </a:xfrm>
          <a:prstGeom prst="rect">
            <a:avLst/>
          </a:prstGeom>
          <a:solidFill>
            <a:schemeClr val="accent3">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b="1" dirty="0" smtClean="0">
                <a:solidFill>
                  <a:srgbClr val="000000"/>
                </a:solidFill>
              </a:rPr>
              <a:t>Load-aware</a:t>
            </a:r>
            <a:endParaRPr lang="en-US" sz="2800" b="1" dirty="0">
              <a:solidFill>
                <a:srgbClr val="000000"/>
              </a:solidFill>
            </a:endParaRPr>
          </a:p>
        </p:txBody>
      </p:sp>
      <p:sp>
        <p:nvSpPr>
          <p:cNvPr id="85" name="Rectangle 84"/>
          <p:cNvSpPr>
            <a:spLocks/>
          </p:cNvSpPr>
          <p:nvPr/>
        </p:nvSpPr>
        <p:spPr>
          <a:xfrm>
            <a:off x="4562999" y="1943214"/>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4" name="Rectangle 83"/>
          <p:cNvSpPr>
            <a:spLocks/>
          </p:cNvSpPr>
          <p:nvPr/>
        </p:nvSpPr>
        <p:spPr>
          <a:xfrm>
            <a:off x="4558765" y="1943214"/>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6" name="Rectangle 85"/>
          <p:cNvSpPr>
            <a:spLocks/>
          </p:cNvSpPr>
          <p:nvPr/>
        </p:nvSpPr>
        <p:spPr>
          <a:xfrm>
            <a:off x="4560882" y="1943214"/>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Tree>
    <p:custDataLst>
      <p:tags r:id="rId1"/>
    </p:custDataLst>
    <p:extLst>
      <p:ext uri="{BB962C8B-B14F-4D97-AF65-F5344CB8AC3E}">
        <p14:creationId xmlns:p14="http://schemas.microsoft.com/office/powerpoint/2010/main" val="2442112492"/>
      </p:ext>
    </p:extLst>
  </p:cSld>
  <p:clrMapOvr>
    <a:masterClrMapping/>
  </p:clrMapOvr>
  <mc:AlternateContent xmlns:mc="http://schemas.openxmlformats.org/markup-compatibility/2006" xmlns:p14="http://schemas.microsoft.com/office/powerpoint/2010/main">
    <mc:Choice Requires="p14">
      <p:transition spd="slow" p14:dur="2000" advTm="78770"/>
    </mc:Choice>
    <mc:Fallback xmlns="">
      <p:transition xmlns:p14="http://schemas.microsoft.com/office/powerpoint/2010/main" spd="slow" advTm="7877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5000" fill="hold" grpId="0" nodeType="clickEffect">
                                  <p:stCondLst>
                                    <p:cond delay="0"/>
                                  </p:stCondLst>
                                  <p:childTnLst>
                                    <p:animEffect transition="out" filter="fade">
                                      <p:cBhvr>
                                        <p:cTn id="6" dur="1000" tmFilter="0, 0; .2, .5; .8, .5; 1, 0"/>
                                        <p:tgtEl>
                                          <p:spTgt spid="34"/>
                                        </p:tgtEl>
                                      </p:cBhvr>
                                    </p:animEffect>
                                    <p:animScale>
                                      <p:cBhvr>
                                        <p:cTn id="7" dur="500" autoRev="1" fill="hold"/>
                                        <p:tgtEl>
                                          <p:spTgt spid="34"/>
                                        </p:tgtEl>
                                      </p:cBhvr>
                                      <p:by x="105000" y="105000"/>
                                    </p:animScale>
                                  </p:childTnLst>
                                </p:cTn>
                              </p:par>
                              <p:par>
                                <p:cTn id="8" presetID="26" presetClass="emph" presetSubtype="0" repeatCount="5000" fill="hold" grpId="0" nodeType="withEffect">
                                  <p:stCondLst>
                                    <p:cond delay="0"/>
                                  </p:stCondLst>
                                  <p:childTnLst>
                                    <p:animEffect transition="out" filter="fade">
                                      <p:cBhvr>
                                        <p:cTn id="9" dur="1000" tmFilter="0, 0; .2, .5; .8, .5; 1, 0"/>
                                        <p:tgtEl>
                                          <p:spTgt spid="35"/>
                                        </p:tgtEl>
                                      </p:cBhvr>
                                    </p:animEffect>
                                    <p:animScale>
                                      <p:cBhvr>
                                        <p:cTn id="10" dur="500" autoRev="1" fill="hold"/>
                                        <p:tgtEl>
                                          <p:spTgt spid="35"/>
                                        </p:tgtEl>
                                      </p:cBhvr>
                                      <p:by x="105000" y="105000"/>
                                    </p:animScale>
                                  </p:childTnLst>
                                </p:cTn>
                              </p:par>
                              <p:par>
                                <p:cTn id="11" presetID="26" presetClass="emph" presetSubtype="0" repeatCount="5000" fill="hold" grpId="0" nodeType="withEffect">
                                  <p:stCondLst>
                                    <p:cond delay="0"/>
                                  </p:stCondLst>
                                  <p:childTnLst>
                                    <p:animEffect transition="out" filter="fade">
                                      <p:cBhvr>
                                        <p:cTn id="12" dur="1000" tmFilter="0, 0; .2, .5; .8, .5; 1, 0"/>
                                        <p:tgtEl>
                                          <p:spTgt spid="36"/>
                                        </p:tgtEl>
                                      </p:cBhvr>
                                    </p:animEffect>
                                    <p:animScale>
                                      <p:cBhvr>
                                        <p:cTn id="13" dur="500" autoRev="1" fill="hold"/>
                                        <p:tgtEl>
                                          <p:spTgt spid="36"/>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2.22222E-6 -0.00092 L -0.26528 0.25463 " pathEditMode="relative" ptsTypes="AA">
                                      <p:cBhvr>
                                        <p:cTn id="17" dur="2000" fill="hold"/>
                                        <p:tgtEl>
                                          <p:spTgt spid="79"/>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1.11111E-6 -0.00092 L 0.07778 0.26875 " pathEditMode="relative" rAng="0" ptsTypes="AA">
                                      <p:cBhvr>
                                        <p:cTn id="19" dur="2000" fill="hold"/>
                                        <p:tgtEl>
                                          <p:spTgt spid="81"/>
                                        </p:tgtEl>
                                        <p:attrNameLst>
                                          <p:attrName>ppt_x</p:attrName>
                                          <p:attrName>ppt_y</p:attrName>
                                        </p:attrNameLst>
                                      </p:cBhvr>
                                      <p:rCtr x="3889" y="13472"/>
                                    </p:animMotion>
                                  </p:childTnLst>
                                </p:cTn>
                              </p:par>
                              <p:par>
                                <p:cTn id="20" presetID="0" presetClass="path" presetSubtype="0" accel="50000" decel="50000" fill="hold" grpId="0" nodeType="withEffect">
                                  <p:stCondLst>
                                    <p:cond delay="0"/>
                                  </p:stCondLst>
                                  <p:childTnLst>
                                    <p:animMotion origin="layout" path="M -1.11111E-6 -0.00092 L 0.46528 0.54723 " pathEditMode="relative" rAng="0" ptsTypes="AA">
                                      <p:cBhvr>
                                        <p:cTn id="21" dur="2000" fill="hold"/>
                                        <p:tgtEl>
                                          <p:spTgt spid="82"/>
                                        </p:tgtEl>
                                        <p:attrNameLst>
                                          <p:attrName>ppt_x</p:attrName>
                                          <p:attrName>ppt_y</p:attrName>
                                        </p:attrNameLst>
                                      </p:cBhvr>
                                      <p:rCtr x="23264" y="27407"/>
                                    </p:animMotion>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7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6" presetClass="emph" presetSubtype="0" repeatCount="5000" fill="hold" grpId="0" nodeType="clickEffect">
                                  <p:stCondLst>
                                    <p:cond delay="0"/>
                                  </p:stCondLst>
                                  <p:childTnLst>
                                    <p:animEffect transition="out" filter="fade">
                                      <p:cBhvr>
                                        <p:cTn id="40" dur="500" tmFilter="0, 0; .2, .5; .8, .5; 1, 0"/>
                                        <p:tgtEl>
                                          <p:spTgt spid="40"/>
                                        </p:tgtEl>
                                      </p:cBhvr>
                                    </p:animEffect>
                                    <p:animScale>
                                      <p:cBhvr>
                                        <p:cTn id="41" dur="250" autoRev="1" fill="hold"/>
                                        <p:tgtEl>
                                          <p:spTgt spid="40"/>
                                        </p:tgtEl>
                                      </p:cBhvr>
                                      <p:by x="105000" y="105000"/>
                                    </p:animScale>
                                  </p:childTnLst>
                                </p:cTn>
                              </p:par>
                              <p:par>
                                <p:cTn id="42" presetID="26" presetClass="emph" presetSubtype="0" repeatCount="5000" fill="hold" grpId="0" nodeType="withEffect">
                                  <p:stCondLst>
                                    <p:cond delay="0"/>
                                  </p:stCondLst>
                                  <p:childTnLst>
                                    <p:animEffect transition="out" filter="fade">
                                      <p:cBhvr>
                                        <p:cTn id="43" dur="500" tmFilter="0, 0; .2, .5; .8, .5; 1, 0"/>
                                        <p:tgtEl>
                                          <p:spTgt spid="38"/>
                                        </p:tgtEl>
                                      </p:cBhvr>
                                    </p:animEffect>
                                    <p:animScale>
                                      <p:cBhvr>
                                        <p:cTn id="44" dur="250" autoRev="1" fill="hold"/>
                                        <p:tgtEl>
                                          <p:spTgt spid="38"/>
                                        </p:tgtEl>
                                      </p:cBhvr>
                                      <p:by x="105000" y="105000"/>
                                    </p:animScale>
                                  </p:childTnLst>
                                </p:cTn>
                              </p:par>
                              <p:par>
                                <p:cTn id="45" presetID="26" presetClass="emph" presetSubtype="0" repeatCount="5000" fill="hold" grpId="0" nodeType="withEffect">
                                  <p:stCondLst>
                                    <p:cond delay="0"/>
                                  </p:stCondLst>
                                  <p:childTnLst>
                                    <p:animEffect transition="out" filter="fade">
                                      <p:cBhvr>
                                        <p:cTn id="46" dur="500" tmFilter="0, 0; .2, .5; .8, .5; 1, 0"/>
                                        <p:tgtEl>
                                          <p:spTgt spid="39"/>
                                        </p:tgtEl>
                                      </p:cBhvr>
                                    </p:animEffect>
                                    <p:animScale>
                                      <p:cBhvr>
                                        <p:cTn id="47" dur="250" autoRev="1" fill="hold"/>
                                        <p:tgtEl>
                                          <p:spTgt spid="39"/>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2.22222E-6 -0.00093 L -0.22552 0.48032 " pathEditMode="relative" rAng="0" ptsTypes="AA">
                                      <p:cBhvr>
                                        <p:cTn id="51" dur="2000" fill="hold"/>
                                        <p:tgtEl>
                                          <p:spTgt spid="84"/>
                                        </p:tgtEl>
                                        <p:attrNameLst>
                                          <p:attrName>ppt_x</p:attrName>
                                          <p:attrName>ppt_y</p:attrName>
                                        </p:attrNameLst>
                                      </p:cBhvr>
                                      <p:rCtr x="-11285" y="24051"/>
                                    </p:animMotion>
                                  </p:childTnLst>
                                </p:cTn>
                              </p:par>
                              <p:par>
                                <p:cTn id="52" presetID="0" presetClass="path" presetSubtype="0" accel="50000" decel="50000" fill="hold" grpId="0" nodeType="withEffect">
                                  <p:stCondLst>
                                    <p:cond delay="0"/>
                                  </p:stCondLst>
                                  <p:childTnLst>
                                    <p:animMotion origin="layout" path="M 3.33333E-6 -0.00093 L -0.01511 0.2044 " pathEditMode="relative" rAng="0" ptsTypes="AA">
                                      <p:cBhvr>
                                        <p:cTn id="53" dur="2000" fill="hold"/>
                                        <p:tgtEl>
                                          <p:spTgt spid="85"/>
                                        </p:tgtEl>
                                        <p:attrNameLst>
                                          <p:attrName>ppt_x</p:attrName>
                                          <p:attrName>ppt_y</p:attrName>
                                        </p:attrNameLst>
                                      </p:cBhvr>
                                      <p:rCtr x="-764" y="10255"/>
                                    </p:animMotion>
                                  </p:childTnLst>
                                </p:cTn>
                              </p:par>
                              <p:par>
                                <p:cTn id="54" presetID="0" presetClass="path" presetSubtype="0" accel="50000" decel="50000" fill="hold" grpId="0" nodeType="withEffect">
                                  <p:stCondLst>
                                    <p:cond delay="0"/>
                                  </p:stCondLst>
                                  <p:childTnLst>
                                    <p:animMotion origin="layout" path="M -0.00122 -0.00093 L 0.26823 0.34699 " pathEditMode="relative" rAng="0" ptsTypes="AA">
                                      <p:cBhvr>
                                        <p:cTn id="55" dur="2000" fill="hold"/>
                                        <p:tgtEl>
                                          <p:spTgt spid="86"/>
                                        </p:tgtEl>
                                        <p:attrNameLst>
                                          <p:attrName>ppt_x</p:attrName>
                                          <p:attrName>ppt_y</p:attrName>
                                        </p:attrNameLst>
                                      </p:cBhvr>
                                      <p:rCtr x="13472" y="17384"/>
                                    </p:animMotion>
                                  </p:childTnLst>
                                </p:cTn>
                              </p:par>
                            </p:childTnLst>
                          </p:cTn>
                        </p:par>
                        <p:par>
                          <p:cTn id="56" fill="hold">
                            <p:stCondLst>
                              <p:cond delay="2000"/>
                            </p:stCondLst>
                            <p:childTnLst>
                              <p:par>
                                <p:cTn id="57" presetID="1" presetClass="exit" presetSubtype="0" fill="hold" grpId="1" nodeType="afterEffect">
                                  <p:stCondLst>
                                    <p:cond delay="0"/>
                                  </p:stCondLst>
                                  <p:childTnLst>
                                    <p:set>
                                      <p:cBhvr>
                                        <p:cTn id="58" dur="1" fill="hold">
                                          <p:stCondLst>
                                            <p:cond delay="0"/>
                                          </p:stCondLst>
                                        </p:cTn>
                                        <p:tgtEl>
                                          <p:spTgt spid="8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8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8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childTnLst>
                          </p:cTn>
                        </p:par>
                        <p:par>
                          <p:cTn id="69" fill="hold">
                            <p:stCondLst>
                              <p:cond delay="2000"/>
                            </p:stCondLst>
                            <p:childTnLst>
                              <p:par>
                                <p:cTn id="70" presetID="1" presetClass="entr" presetSubtype="0" fill="hold" grpId="1" nodeType="afterEffect">
                                  <p:stCondLst>
                                    <p:cond delay="0"/>
                                  </p:stCondLst>
                                  <p:childTnLst>
                                    <p:set>
                                      <p:cBhvr>
                                        <p:cTn id="71" dur="1" fill="hold">
                                          <p:stCondLst>
                                            <p:cond delay="0"/>
                                          </p:stCondLst>
                                        </p:cTn>
                                        <p:tgtEl>
                                          <p:spTgt spid="8"/>
                                        </p:tgtEl>
                                        <p:attrNameLst>
                                          <p:attrName>style.visibility</p:attrName>
                                        </p:attrNameLst>
                                      </p:cBhvr>
                                      <p:to>
                                        <p:strVal val="visible"/>
                                      </p:to>
                                    </p:set>
                                  </p:childTnLst>
                                </p:cTn>
                              </p:par>
                              <p:par>
                                <p:cTn id="72" presetID="26" presetClass="emph" presetSubtype="0" repeatCount="5000" fill="hold" grpId="0" nodeType="withEffect">
                                  <p:stCondLst>
                                    <p:cond delay="0"/>
                                  </p:stCondLst>
                                  <p:childTnLst>
                                    <p:animEffect transition="out" filter="fade">
                                      <p:cBhvr>
                                        <p:cTn id="73" dur="500" tmFilter="0, 0; .2, .5; .8, .5; 1, 0"/>
                                        <p:tgtEl>
                                          <p:spTgt spid="8"/>
                                        </p:tgtEl>
                                      </p:cBhvr>
                                    </p:animEffect>
                                    <p:animScale>
                                      <p:cBhvr>
                                        <p:cTn id="74" dur="250" autoRev="1" fill="hold"/>
                                        <p:tgtEl>
                                          <p:spTgt spid="8"/>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34" grpId="0" animBg="1"/>
      <p:bldP spid="35" grpId="0" animBg="1"/>
      <p:bldP spid="36" grpId="0" animBg="1"/>
      <p:bldP spid="78" grpId="0" animBg="1"/>
      <p:bldP spid="79" grpId="0" animBg="1"/>
      <p:bldP spid="79" grpId="1" animBg="1"/>
      <p:bldP spid="80" grpId="0" animBg="1"/>
      <p:bldP spid="81" grpId="0" animBg="1"/>
      <p:bldP spid="81" grpId="1" animBg="1"/>
      <p:bldP spid="82" grpId="0" animBg="1"/>
      <p:bldP spid="82" grpId="1" animBg="1"/>
      <p:bldP spid="83" grpId="0" animBg="1"/>
      <p:bldP spid="87" grpId="0" animBg="1"/>
      <p:bldP spid="40" grpId="0" animBg="1"/>
      <p:bldP spid="89" grpId="0" animBg="1"/>
      <p:bldP spid="8" grpId="0" animBg="1"/>
      <p:bldP spid="8" grpId="1" animBg="1"/>
      <p:bldP spid="88" grpId="0" animBg="1"/>
      <p:bldP spid="9" grpId="0" animBg="1"/>
      <p:bldP spid="91" grpId="0" animBg="1"/>
      <p:bldP spid="85" grpId="0" animBg="1"/>
      <p:bldP spid="85" grpId="1" animBg="1"/>
      <p:bldP spid="84" grpId="0" animBg="1"/>
      <p:bldP spid="84" grpId="1" animBg="1"/>
      <p:bldP spid="86" grpId="0" animBg="1"/>
      <p:bldP spid="86"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reconfiguration engine</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37</a:t>
            </a:fld>
            <a:endParaRPr lang="en-US"/>
          </a:p>
        </p:txBody>
      </p:sp>
      <p:pic>
        <p:nvPicPr>
          <p:cNvPr id="27" name="Content Placeholder 3"/>
          <p:cNvPicPr>
            <a:picLocks noChangeAspect="1"/>
          </p:cNvPicPr>
          <p:nvPr/>
        </p:nvPicPr>
        <p:blipFill rotWithShape="1">
          <a:blip r:embed="rId4">
            <a:alphaModFix amt="78000"/>
          </a:blip>
          <a:srcRect l="6464" r="9199" b="16150"/>
          <a:stretch/>
        </p:blipFill>
        <p:spPr>
          <a:xfrm>
            <a:off x="3322379" y="1960375"/>
            <a:ext cx="5741516" cy="3107691"/>
          </a:xfrm>
          <a:prstGeom prst="rect">
            <a:avLst/>
          </a:prstGeom>
        </p:spPr>
      </p:pic>
      <p:grpSp>
        <p:nvGrpSpPr>
          <p:cNvPr id="6" name="Group 5"/>
          <p:cNvGrpSpPr/>
          <p:nvPr/>
        </p:nvGrpSpPr>
        <p:grpSpPr>
          <a:xfrm>
            <a:off x="3496686" y="2062612"/>
            <a:ext cx="392555" cy="976484"/>
            <a:chOff x="1853861" y="2643757"/>
            <a:chExt cx="527967" cy="1149273"/>
          </a:xfrm>
        </p:grpSpPr>
        <p:sp>
          <p:nvSpPr>
            <p:cNvPr id="30" name="Rectangle 29"/>
            <p:cNvSpPr/>
            <p:nvPr/>
          </p:nvSpPr>
          <p:spPr>
            <a:xfrm rot="16200000">
              <a:off x="1798528" y="3247788"/>
              <a:ext cx="749163"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853861" y="2643757"/>
              <a:ext cx="527967" cy="470910"/>
            </a:xfrm>
            <a:prstGeom prst="rect">
              <a:avLst/>
            </a:prstGeom>
            <a:noFill/>
          </p:spPr>
          <p:txBody>
            <a:bodyPr wrap="none" rtlCol="0">
              <a:spAutoFit/>
            </a:bodyPr>
            <a:lstStyle/>
            <a:p>
              <a:r>
                <a:rPr lang="en-US" sz="2000" b="1" dirty="0" smtClean="0"/>
                <a:t>S</a:t>
              </a:r>
              <a:r>
                <a:rPr lang="en-US" sz="2000" b="1" baseline="-25000" dirty="0" smtClean="0"/>
                <a:t>1</a:t>
              </a:r>
              <a:endParaRPr lang="en-US" sz="2000" b="1" baseline="-25000" dirty="0"/>
            </a:p>
          </p:txBody>
        </p:sp>
      </p:grpSp>
      <p:grpSp>
        <p:nvGrpSpPr>
          <p:cNvPr id="37" name="Group 36"/>
          <p:cNvGrpSpPr/>
          <p:nvPr/>
        </p:nvGrpSpPr>
        <p:grpSpPr>
          <a:xfrm>
            <a:off x="3894759" y="1637960"/>
            <a:ext cx="392555" cy="763879"/>
            <a:chOff x="1919349" y="2613863"/>
            <a:chExt cx="527967" cy="899047"/>
          </a:xfrm>
        </p:grpSpPr>
        <p:sp>
          <p:nvSpPr>
            <p:cNvPr id="41" name="Rectangle 40"/>
            <p:cNvSpPr/>
            <p:nvPr/>
          </p:nvSpPr>
          <p:spPr>
            <a:xfrm rot="16200000">
              <a:off x="1972749" y="3107727"/>
              <a:ext cx="4690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1919349" y="2613863"/>
              <a:ext cx="527967" cy="470909"/>
            </a:xfrm>
            <a:prstGeom prst="rect">
              <a:avLst/>
            </a:prstGeom>
            <a:noFill/>
          </p:spPr>
          <p:txBody>
            <a:bodyPr wrap="none" rtlCol="0">
              <a:spAutoFit/>
            </a:bodyPr>
            <a:lstStyle/>
            <a:p>
              <a:r>
                <a:rPr lang="en-US" sz="2000" b="1" dirty="0" smtClean="0"/>
                <a:t>S</a:t>
              </a:r>
              <a:r>
                <a:rPr lang="en-US" sz="2000" b="1" baseline="-25000" dirty="0" smtClean="0"/>
                <a:t>2</a:t>
              </a:r>
              <a:endParaRPr lang="en-US" sz="2000" b="1" baseline="-25000" dirty="0"/>
            </a:p>
          </p:txBody>
        </p:sp>
      </p:grpSp>
      <p:grpSp>
        <p:nvGrpSpPr>
          <p:cNvPr id="43" name="Group 42"/>
          <p:cNvGrpSpPr/>
          <p:nvPr/>
        </p:nvGrpSpPr>
        <p:grpSpPr>
          <a:xfrm>
            <a:off x="4202396" y="2312129"/>
            <a:ext cx="392555" cy="1022344"/>
            <a:chOff x="1900849" y="2643757"/>
            <a:chExt cx="527966" cy="1203248"/>
          </a:xfrm>
        </p:grpSpPr>
        <p:sp>
          <p:nvSpPr>
            <p:cNvPr id="48" name="Rectangle 47"/>
            <p:cNvSpPr/>
            <p:nvPr/>
          </p:nvSpPr>
          <p:spPr>
            <a:xfrm rot="16200000">
              <a:off x="1771540" y="3274774"/>
              <a:ext cx="803140"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p:cNvSpPr txBox="1"/>
            <p:nvPr/>
          </p:nvSpPr>
          <p:spPr>
            <a:xfrm>
              <a:off x="1900849" y="2643757"/>
              <a:ext cx="527966" cy="470910"/>
            </a:xfrm>
            <a:prstGeom prst="rect">
              <a:avLst/>
            </a:prstGeom>
            <a:noFill/>
          </p:spPr>
          <p:txBody>
            <a:bodyPr wrap="none" rtlCol="0">
              <a:spAutoFit/>
            </a:bodyPr>
            <a:lstStyle/>
            <a:p>
              <a:r>
                <a:rPr lang="en-US" sz="2000" b="1" dirty="0" smtClean="0"/>
                <a:t>S</a:t>
              </a:r>
              <a:r>
                <a:rPr lang="en-US" sz="2000" b="1" baseline="-25000" dirty="0" smtClean="0"/>
                <a:t>3</a:t>
              </a:r>
              <a:endParaRPr lang="en-US" sz="2000" b="1" baseline="-25000" dirty="0"/>
            </a:p>
          </p:txBody>
        </p:sp>
      </p:grpSp>
      <p:grpSp>
        <p:nvGrpSpPr>
          <p:cNvPr id="50" name="Group 49"/>
          <p:cNvGrpSpPr/>
          <p:nvPr/>
        </p:nvGrpSpPr>
        <p:grpSpPr>
          <a:xfrm>
            <a:off x="4408627" y="3477044"/>
            <a:ext cx="392555" cy="887494"/>
            <a:chOff x="1900850" y="2643757"/>
            <a:chExt cx="527967" cy="1044536"/>
          </a:xfrm>
        </p:grpSpPr>
        <p:sp>
          <p:nvSpPr>
            <p:cNvPr id="51" name="Rectangle 50"/>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1900850" y="2643757"/>
              <a:ext cx="527967" cy="470909"/>
            </a:xfrm>
            <a:prstGeom prst="rect">
              <a:avLst/>
            </a:prstGeom>
            <a:noFill/>
          </p:spPr>
          <p:txBody>
            <a:bodyPr wrap="none" rtlCol="0">
              <a:spAutoFit/>
            </a:bodyPr>
            <a:lstStyle/>
            <a:p>
              <a:r>
                <a:rPr lang="en-US" sz="2000" b="1" dirty="0" smtClean="0"/>
                <a:t>S</a:t>
              </a:r>
              <a:r>
                <a:rPr lang="en-US" sz="2000" b="1" baseline="-25000" dirty="0" smtClean="0"/>
                <a:t>4</a:t>
              </a:r>
              <a:endParaRPr lang="en-US" sz="2000" b="1" baseline="-25000" dirty="0"/>
            </a:p>
          </p:txBody>
        </p:sp>
      </p:grpSp>
      <p:grpSp>
        <p:nvGrpSpPr>
          <p:cNvPr id="57" name="Group 56"/>
          <p:cNvGrpSpPr/>
          <p:nvPr/>
        </p:nvGrpSpPr>
        <p:grpSpPr>
          <a:xfrm>
            <a:off x="5799823" y="2197918"/>
            <a:ext cx="392555" cy="938293"/>
            <a:chOff x="1822534" y="2583969"/>
            <a:chExt cx="527966" cy="1104324"/>
          </a:xfrm>
        </p:grpSpPr>
        <p:sp>
          <p:nvSpPr>
            <p:cNvPr id="58" name="Rectangle 57"/>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1822534" y="2583969"/>
              <a:ext cx="527966" cy="470909"/>
            </a:xfrm>
            <a:prstGeom prst="rect">
              <a:avLst/>
            </a:prstGeom>
            <a:noFill/>
          </p:spPr>
          <p:txBody>
            <a:bodyPr wrap="none" rtlCol="0">
              <a:spAutoFit/>
            </a:bodyPr>
            <a:lstStyle/>
            <a:p>
              <a:r>
                <a:rPr lang="en-US" sz="2000" b="1" dirty="0" smtClean="0"/>
                <a:t>S</a:t>
              </a:r>
              <a:r>
                <a:rPr lang="en-US" sz="2000" b="1" baseline="-25000" dirty="0" smtClean="0"/>
                <a:t>5</a:t>
              </a:r>
              <a:endParaRPr lang="en-US" sz="2000" b="1" baseline="-25000" dirty="0"/>
            </a:p>
          </p:txBody>
        </p:sp>
      </p:grpSp>
      <p:grpSp>
        <p:nvGrpSpPr>
          <p:cNvPr id="60" name="Group 59"/>
          <p:cNvGrpSpPr/>
          <p:nvPr/>
        </p:nvGrpSpPr>
        <p:grpSpPr>
          <a:xfrm>
            <a:off x="6248025" y="1804971"/>
            <a:ext cx="392555" cy="787813"/>
            <a:chOff x="1900850" y="2643757"/>
            <a:chExt cx="527967" cy="851288"/>
          </a:xfrm>
        </p:grpSpPr>
        <p:sp>
          <p:nvSpPr>
            <p:cNvPr id="61" name="Rectangle 60"/>
            <p:cNvSpPr/>
            <p:nvPr/>
          </p:nvSpPr>
          <p:spPr>
            <a:xfrm rot="16200000">
              <a:off x="1947521" y="3098795"/>
              <a:ext cx="45117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TextBox 61"/>
            <p:cNvSpPr txBox="1"/>
            <p:nvPr/>
          </p:nvSpPr>
          <p:spPr>
            <a:xfrm>
              <a:off x="1900850" y="2643757"/>
              <a:ext cx="527967" cy="432347"/>
            </a:xfrm>
            <a:prstGeom prst="rect">
              <a:avLst/>
            </a:prstGeom>
            <a:noFill/>
          </p:spPr>
          <p:txBody>
            <a:bodyPr wrap="none" rtlCol="0">
              <a:spAutoFit/>
            </a:bodyPr>
            <a:lstStyle/>
            <a:p>
              <a:r>
                <a:rPr lang="en-US" sz="2000" b="1" dirty="0" smtClean="0"/>
                <a:t>S</a:t>
              </a:r>
              <a:r>
                <a:rPr lang="en-US" sz="2000" b="1" baseline="-25000" dirty="0" smtClean="0"/>
                <a:t>6</a:t>
              </a:r>
              <a:endParaRPr lang="en-US" sz="2000" b="1" baseline="-25000" dirty="0"/>
            </a:p>
          </p:txBody>
        </p:sp>
      </p:grpSp>
      <p:grpSp>
        <p:nvGrpSpPr>
          <p:cNvPr id="63" name="Group 62"/>
          <p:cNvGrpSpPr/>
          <p:nvPr/>
        </p:nvGrpSpPr>
        <p:grpSpPr>
          <a:xfrm>
            <a:off x="6328067" y="2994519"/>
            <a:ext cx="392555" cy="670769"/>
            <a:chOff x="1900850" y="2643757"/>
            <a:chExt cx="527967" cy="789461"/>
          </a:xfrm>
        </p:grpSpPr>
        <p:sp>
          <p:nvSpPr>
            <p:cNvPr id="64" name="Rectangle 63"/>
            <p:cNvSpPr/>
            <p:nvPr/>
          </p:nvSpPr>
          <p:spPr>
            <a:xfrm rot="16200000">
              <a:off x="1978434" y="3067881"/>
              <a:ext cx="389352"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1900850" y="2643757"/>
              <a:ext cx="527967" cy="470909"/>
            </a:xfrm>
            <a:prstGeom prst="rect">
              <a:avLst/>
            </a:prstGeom>
            <a:noFill/>
          </p:spPr>
          <p:txBody>
            <a:bodyPr wrap="none" rtlCol="0">
              <a:spAutoFit/>
            </a:bodyPr>
            <a:lstStyle/>
            <a:p>
              <a:r>
                <a:rPr lang="en-US" sz="2000" b="1" dirty="0" smtClean="0"/>
                <a:t>S</a:t>
              </a:r>
              <a:r>
                <a:rPr lang="en-US" sz="2000" b="1" baseline="-25000" dirty="0" smtClean="0"/>
                <a:t>7</a:t>
              </a:r>
              <a:endParaRPr lang="en-US" sz="2000" b="1" baseline="-25000" dirty="0"/>
            </a:p>
          </p:txBody>
        </p:sp>
      </p:grpSp>
      <p:grpSp>
        <p:nvGrpSpPr>
          <p:cNvPr id="66" name="Group 65"/>
          <p:cNvGrpSpPr/>
          <p:nvPr/>
        </p:nvGrpSpPr>
        <p:grpSpPr>
          <a:xfrm>
            <a:off x="6972524" y="2301338"/>
            <a:ext cx="392555" cy="593273"/>
            <a:chOff x="1900850" y="2643757"/>
            <a:chExt cx="527967" cy="698253"/>
          </a:xfrm>
        </p:grpSpPr>
        <p:sp>
          <p:nvSpPr>
            <p:cNvPr id="67" name="Rectangle 66"/>
            <p:cNvSpPr/>
            <p:nvPr/>
          </p:nvSpPr>
          <p:spPr>
            <a:xfrm rot="16200000">
              <a:off x="2024037" y="3022277"/>
              <a:ext cx="2981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1900850" y="2643757"/>
              <a:ext cx="527967" cy="470910"/>
            </a:xfrm>
            <a:prstGeom prst="rect">
              <a:avLst/>
            </a:prstGeom>
            <a:noFill/>
          </p:spPr>
          <p:txBody>
            <a:bodyPr wrap="none" rtlCol="0">
              <a:spAutoFit/>
            </a:bodyPr>
            <a:lstStyle/>
            <a:p>
              <a:r>
                <a:rPr lang="en-US" sz="2000" b="1" dirty="0" smtClean="0"/>
                <a:t>S</a:t>
              </a:r>
              <a:r>
                <a:rPr lang="en-US" sz="2000" b="1" baseline="-25000" dirty="0" smtClean="0"/>
                <a:t>8</a:t>
              </a:r>
              <a:endParaRPr lang="en-US" sz="2000" b="1" baseline="-25000" dirty="0"/>
            </a:p>
          </p:txBody>
        </p:sp>
      </p:grpSp>
      <p:grpSp>
        <p:nvGrpSpPr>
          <p:cNvPr id="69" name="Group 68"/>
          <p:cNvGrpSpPr/>
          <p:nvPr/>
        </p:nvGrpSpPr>
        <p:grpSpPr>
          <a:xfrm>
            <a:off x="8342149" y="2274413"/>
            <a:ext cx="479217" cy="764682"/>
            <a:chOff x="1900848" y="2643757"/>
            <a:chExt cx="644522" cy="899993"/>
          </a:xfrm>
        </p:grpSpPr>
        <p:sp>
          <p:nvSpPr>
            <p:cNvPr id="70" name="Rectangle 69"/>
            <p:cNvSpPr/>
            <p:nvPr/>
          </p:nvSpPr>
          <p:spPr>
            <a:xfrm rot="16200000">
              <a:off x="1923167" y="3123147"/>
              <a:ext cx="49988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1900848" y="2643757"/>
              <a:ext cx="644522" cy="470910"/>
            </a:xfrm>
            <a:prstGeom prst="rect">
              <a:avLst/>
            </a:prstGeom>
            <a:noFill/>
          </p:spPr>
          <p:txBody>
            <a:bodyPr wrap="none" rtlCol="0">
              <a:spAutoFit/>
            </a:bodyPr>
            <a:lstStyle/>
            <a:p>
              <a:r>
                <a:rPr lang="en-US" sz="2000" b="1" dirty="0" smtClean="0"/>
                <a:t>S</a:t>
              </a:r>
              <a:r>
                <a:rPr lang="en-US" sz="2000" b="1" baseline="-25000" dirty="0" smtClean="0"/>
                <a:t>10</a:t>
              </a:r>
              <a:endParaRPr lang="en-US" sz="2000" b="1" baseline="-25000" dirty="0"/>
            </a:p>
          </p:txBody>
        </p:sp>
      </p:grpSp>
      <p:grpSp>
        <p:nvGrpSpPr>
          <p:cNvPr id="72" name="Group 71"/>
          <p:cNvGrpSpPr/>
          <p:nvPr/>
        </p:nvGrpSpPr>
        <p:grpSpPr>
          <a:xfrm>
            <a:off x="7760274" y="2501746"/>
            <a:ext cx="392555" cy="1088006"/>
            <a:chOff x="1900849" y="2643757"/>
            <a:chExt cx="527966" cy="1280529"/>
          </a:xfrm>
        </p:grpSpPr>
        <p:sp>
          <p:nvSpPr>
            <p:cNvPr id="73" name="Rectangle 72"/>
            <p:cNvSpPr/>
            <p:nvPr/>
          </p:nvSpPr>
          <p:spPr>
            <a:xfrm rot="16200000">
              <a:off x="1732899" y="3313415"/>
              <a:ext cx="880421"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1900849" y="2643757"/>
              <a:ext cx="527966" cy="470910"/>
            </a:xfrm>
            <a:prstGeom prst="rect">
              <a:avLst/>
            </a:prstGeom>
            <a:noFill/>
          </p:spPr>
          <p:txBody>
            <a:bodyPr wrap="none" rtlCol="0">
              <a:spAutoFit/>
            </a:bodyPr>
            <a:lstStyle/>
            <a:p>
              <a:r>
                <a:rPr lang="en-US" sz="2000" b="1" dirty="0" smtClean="0"/>
                <a:t>S</a:t>
              </a:r>
              <a:r>
                <a:rPr lang="en-US" sz="2000" b="1" baseline="-25000" dirty="0" smtClean="0"/>
                <a:t>9</a:t>
              </a:r>
              <a:endParaRPr lang="en-US" sz="2000" b="1" baseline="-25000" dirty="0"/>
            </a:p>
          </p:txBody>
        </p:sp>
      </p:grpSp>
      <p:grpSp>
        <p:nvGrpSpPr>
          <p:cNvPr id="75" name="Group 74"/>
          <p:cNvGrpSpPr/>
          <p:nvPr/>
        </p:nvGrpSpPr>
        <p:grpSpPr>
          <a:xfrm>
            <a:off x="8451432" y="3882013"/>
            <a:ext cx="479618" cy="817033"/>
            <a:chOff x="1900850" y="2643757"/>
            <a:chExt cx="645062" cy="961607"/>
          </a:xfrm>
        </p:grpSpPr>
        <p:sp>
          <p:nvSpPr>
            <p:cNvPr id="76" name="Rectangle 75"/>
            <p:cNvSpPr/>
            <p:nvPr/>
          </p:nvSpPr>
          <p:spPr>
            <a:xfrm rot="16200000">
              <a:off x="1892360" y="3153954"/>
              <a:ext cx="56149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1900850" y="2643757"/>
              <a:ext cx="645062" cy="470909"/>
            </a:xfrm>
            <a:prstGeom prst="rect">
              <a:avLst/>
            </a:prstGeom>
            <a:noFill/>
          </p:spPr>
          <p:txBody>
            <a:bodyPr wrap="none" rtlCol="0">
              <a:spAutoFit/>
            </a:bodyPr>
            <a:lstStyle/>
            <a:p>
              <a:r>
                <a:rPr lang="en-US" sz="2000" b="1" dirty="0" smtClean="0"/>
                <a:t>S</a:t>
              </a:r>
              <a:r>
                <a:rPr lang="en-US" sz="2000" b="1" baseline="-25000" dirty="0" smtClean="0"/>
                <a:t>11</a:t>
              </a:r>
              <a:endParaRPr lang="en-US" sz="2000" b="1" baseline="-25000" dirty="0"/>
            </a:p>
          </p:txBody>
        </p:sp>
      </p:grpSp>
      <p:sp>
        <p:nvSpPr>
          <p:cNvPr id="78" name="Rectangle 77"/>
          <p:cNvSpPr>
            <a:spLocks/>
          </p:cNvSpPr>
          <p:nvPr/>
        </p:nvSpPr>
        <p:spPr>
          <a:xfrm>
            <a:off x="3607165" y="2501746"/>
            <a:ext cx="244338" cy="537349"/>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0" name="Rectangle 79"/>
          <p:cNvSpPr>
            <a:spLocks/>
          </p:cNvSpPr>
          <p:nvPr/>
        </p:nvSpPr>
        <p:spPr>
          <a:xfrm>
            <a:off x="5933593" y="2685786"/>
            <a:ext cx="244338" cy="450425"/>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3" name="Rectangle 82"/>
          <p:cNvSpPr>
            <a:spLocks/>
          </p:cNvSpPr>
          <p:nvPr/>
        </p:nvSpPr>
        <p:spPr>
          <a:xfrm>
            <a:off x="8536416" y="4453001"/>
            <a:ext cx="244338" cy="246045"/>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7" name="Rectangle 86"/>
          <p:cNvSpPr>
            <a:spLocks/>
          </p:cNvSpPr>
          <p:nvPr/>
        </p:nvSpPr>
        <p:spPr>
          <a:xfrm>
            <a:off x="4497713" y="4075330"/>
            <a:ext cx="244338" cy="27276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9" name="Rectangle 88"/>
          <p:cNvSpPr>
            <a:spLocks/>
          </p:cNvSpPr>
          <p:nvPr/>
        </p:nvSpPr>
        <p:spPr>
          <a:xfrm>
            <a:off x="6323568" y="2175247"/>
            <a:ext cx="244338" cy="42144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8" name="Rectangle 87"/>
          <p:cNvSpPr>
            <a:spLocks/>
          </p:cNvSpPr>
          <p:nvPr/>
        </p:nvSpPr>
        <p:spPr>
          <a:xfrm>
            <a:off x="7845258" y="3168308"/>
            <a:ext cx="244338" cy="42144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90" name="Oval 89"/>
          <p:cNvSpPr/>
          <p:nvPr/>
        </p:nvSpPr>
        <p:spPr>
          <a:xfrm>
            <a:off x="10160" y="1832784"/>
            <a:ext cx="3373120" cy="3373747"/>
          </a:xfrm>
          <a:prstGeom prst="ellips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92" name="Oval 91"/>
          <p:cNvSpPr/>
          <p:nvPr/>
        </p:nvSpPr>
        <p:spPr>
          <a:xfrm>
            <a:off x="365760" y="2203902"/>
            <a:ext cx="2650744" cy="264464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cxnSp>
        <p:nvCxnSpPr>
          <p:cNvPr id="94" name="Straight Arrow Connector 93"/>
          <p:cNvCxnSpPr>
            <a:stCxn id="144" idx="2"/>
            <a:endCxn id="95" idx="0"/>
          </p:cNvCxnSpPr>
          <p:nvPr/>
        </p:nvCxnSpPr>
        <p:spPr>
          <a:xfrm flipH="1">
            <a:off x="2242820" y="1487792"/>
            <a:ext cx="453314" cy="46292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95" name="Freeform 94"/>
          <p:cNvSpPr/>
          <p:nvPr/>
        </p:nvSpPr>
        <p:spPr>
          <a:xfrm>
            <a:off x="2242820" y="1899757"/>
            <a:ext cx="741680" cy="498003"/>
          </a:xfrm>
          <a:custGeom>
            <a:avLst/>
            <a:gdLst>
              <a:gd name="connsiteX0" fmla="*/ 0 w 741680"/>
              <a:gd name="connsiteY0" fmla="*/ 50963 h 498003"/>
              <a:gd name="connsiteX1" fmla="*/ 579120 w 741680"/>
              <a:gd name="connsiteY1" fmla="*/ 40803 h 498003"/>
              <a:gd name="connsiteX2" fmla="*/ 741680 w 741680"/>
              <a:gd name="connsiteY2" fmla="*/ 498003 h 498003"/>
            </a:gdLst>
            <a:ahLst/>
            <a:cxnLst>
              <a:cxn ang="0">
                <a:pos x="connsiteX0" y="connsiteY0"/>
              </a:cxn>
              <a:cxn ang="0">
                <a:pos x="connsiteX1" y="connsiteY1"/>
              </a:cxn>
              <a:cxn ang="0">
                <a:pos x="connsiteX2" y="connsiteY2"/>
              </a:cxn>
            </a:cxnLst>
            <a:rect l="l" t="t" r="r" b="b"/>
            <a:pathLst>
              <a:path w="741680" h="498003">
                <a:moveTo>
                  <a:pt x="0" y="50963"/>
                </a:moveTo>
                <a:cubicBezTo>
                  <a:pt x="227753" y="8629"/>
                  <a:pt x="455507" y="-33704"/>
                  <a:pt x="579120" y="40803"/>
                </a:cubicBezTo>
                <a:cubicBezTo>
                  <a:pt x="702733" y="115310"/>
                  <a:pt x="722206" y="306656"/>
                  <a:pt x="741680" y="498003"/>
                </a:cubicBezTo>
              </a:path>
            </a:pathLst>
          </a:custGeom>
          <a:ln>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6" name="Freeform 95"/>
          <p:cNvSpPr/>
          <p:nvPr/>
        </p:nvSpPr>
        <p:spPr>
          <a:xfrm>
            <a:off x="3002280" y="2425700"/>
            <a:ext cx="320099" cy="518546"/>
          </a:xfrm>
          <a:custGeom>
            <a:avLst/>
            <a:gdLst>
              <a:gd name="connsiteX0" fmla="*/ 0 w 387384"/>
              <a:gd name="connsiteY0" fmla="*/ 0 h 690880"/>
              <a:gd name="connsiteX1" fmla="*/ 355600 w 387384"/>
              <a:gd name="connsiteY1" fmla="*/ 172720 h 690880"/>
              <a:gd name="connsiteX2" fmla="*/ 375920 w 387384"/>
              <a:gd name="connsiteY2" fmla="*/ 690880 h 690880"/>
            </a:gdLst>
            <a:ahLst/>
            <a:cxnLst>
              <a:cxn ang="0">
                <a:pos x="connsiteX0" y="connsiteY0"/>
              </a:cxn>
              <a:cxn ang="0">
                <a:pos x="connsiteX1" y="connsiteY1"/>
              </a:cxn>
              <a:cxn ang="0">
                <a:pos x="connsiteX2" y="connsiteY2"/>
              </a:cxn>
            </a:cxnLst>
            <a:rect l="l" t="t" r="r" b="b"/>
            <a:pathLst>
              <a:path w="387384" h="690880">
                <a:moveTo>
                  <a:pt x="0" y="0"/>
                </a:moveTo>
                <a:cubicBezTo>
                  <a:pt x="146473" y="28786"/>
                  <a:pt x="292947" y="57573"/>
                  <a:pt x="355600" y="172720"/>
                </a:cubicBezTo>
                <a:cubicBezTo>
                  <a:pt x="418253" y="287867"/>
                  <a:pt x="367453" y="602827"/>
                  <a:pt x="375920" y="690880"/>
                </a:cubicBezTo>
              </a:path>
            </a:pathLst>
          </a:custGeom>
          <a:ln>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7" name="Freeform 96"/>
          <p:cNvSpPr/>
          <p:nvPr/>
        </p:nvSpPr>
        <p:spPr>
          <a:xfrm>
            <a:off x="3302000" y="2979420"/>
            <a:ext cx="317467" cy="518160"/>
          </a:xfrm>
          <a:custGeom>
            <a:avLst/>
            <a:gdLst>
              <a:gd name="connsiteX0" fmla="*/ 0 w 317467"/>
              <a:gd name="connsiteY0" fmla="*/ 0 h 518160"/>
              <a:gd name="connsiteX1" fmla="*/ 314960 w 317467"/>
              <a:gd name="connsiteY1" fmla="*/ 203200 h 518160"/>
              <a:gd name="connsiteX2" fmla="*/ 121920 w 317467"/>
              <a:gd name="connsiteY2" fmla="*/ 518160 h 518160"/>
            </a:gdLst>
            <a:ahLst/>
            <a:cxnLst>
              <a:cxn ang="0">
                <a:pos x="connsiteX0" y="connsiteY0"/>
              </a:cxn>
              <a:cxn ang="0">
                <a:pos x="connsiteX1" y="connsiteY1"/>
              </a:cxn>
              <a:cxn ang="0">
                <a:pos x="connsiteX2" y="connsiteY2"/>
              </a:cxn>
            </a:cxnLst>
            <a:rect l="l" t="t" r="r" b="b"/>
            <a:pathLst>
              <a:path w="317467" h="518160">
                <a:moveTo>
                  <a:pt x="0" y="0"/>
                </a:moveTo>
                <a:cubicBezTo>
                  <a:pt x="147320" y="58420"/>
                  <a:pt x="294640" y="116840"/>
                  <a:pt x="314960" y="203200"/>
                </a:cubicBezTo>
                <a:cubicBezTo>
                  <a:pt x="335280" y="289560"/>
                  <a:pt x="228600" y="403860"/>
                  <a:pt x="121920" y="518160"/>
                </a:cubicBezTo>
              </a:path>
            </a:pathLst>
          </a:custGeom>
          <a:ln>
            <a:prstDash val="sysDash"/>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nvGrpSpPr>
          <p:cNvPr id="98" name="Group 97"/>
          <p:cNvGrpSpPr/>
          <p:nvPr/>
        </p:nvGrpSpPr>
        <p:grpSpPr>
          <a:xfrm>
            <a:off x="504142" y="2339558"/>
            <a:ext cx="2879138" cy="2879673"/>
            <a:chOff x="758142" y="3139658"/>
            <a:chExt cx="2879138" cy="2879673"/>
          </a:xfrm>
        </p:grpSpPr>
        <p:cxnSp>
          <p:nvCxnSpPr>
            <p:cNvPr id="99" name="Straight Connector 98"/>
            <p:cNvCxnSpPr/>
            <p:nvPr/>
          </p:nvCxnSpPr>
          <p:spPr>
            <a:xfrm flipV="1">
              <a:off x="2940679" y="3202667"/>
              <a:ext cx="329825" cy="2681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2" idx="6"/>
              <a:endCxn id="90" idx="6"/>
            </p:cNvCxnSpPr>
            <p:nvPr/>
          </p:nvCxnSpPr>
          <p:spPr>
            <a:xfrm flipV="1">
              <a:off x="3270504" y="4332458"/>
              <a:ext cx="366776" cy="656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2" idx="4"/>
              <a:endCxn id="90" idx="4"/>
            </p:cNvCxnSpPr>
            <p:nvPr/>
          </p:nvCxnSpPr>
          <p:spPr>
            <a:xfrm>
              <a:off x="1945132" y="5661349"/>
              <a:ext cx="5588" cy="35798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2" idx="1"/>
              <a:endCxn id="90" idx="1"/>
            </p:cNvCxnSpPr>
            <p:nvPr/>
          </p:nvCxnSpPr>
          <p:spPr>
            <a:xfrm flipH="1" flipV="1">
              <a:off x="758142" y="3139658"/>
              <a:ext cx="249810" cy="26434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2" idx="3"/>
              <a:endCxn id="90" idx="3"/>
            </p:cNvCxnSpPr>
            <p:nvPr/>
          </p:nvCxnSpPr>
          <p:spPr>
            <a:xfrm flipH="1">
              <a:off x="758142" y="5274049"/>
              <a:ext cx="249810" cy="2512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06" name="TextBox 105"/>
          <p:cNvSpPr txBox="1"/>
          <p:nvPr/>
        </p:nvSpPr>
        <p:spPr>
          <a:xfrm>
            <a:off x="2264465" y="2638414"/>
            <a:ext cx="377026" cy="369332"/>
          </a:xfrm>
          <a:prstGeom prst="rect">
            <a:avLst/>
          </a:prstGeom>
          <a:noFill/>
        </p:spPr>
        <p:txBody>
          <a:bodyPr wrap="none" rtlCol="0">
            <a:spAutoFit/>
          </a:bodyPr>
          <a:lstStyle/>
          <a:p>
            <a:r>
              <a:rPr lang="en-US" b="1" dirty="0" smtClean="0"/>
              <a:t>S</a:t>
            </a:r>
            <a:r>
              <a:rPr lang="en-US" b="1" baseline="-25000" dirty="0" smtClean="0"/>
              <a:t>3</a:t>
            </a:r>
            <a:endParaRPr lang="en-US" b="1" baseline="-25000" dirty="0"/>
          </a:p>
        </p:txBody>
      </p:sp>
      <p:sp>
        <p:nvSpPr>
          <p:cNvPr id="107" name="TextBox 106"/>
          <p:cNvSpPr txBox="1"/>
          <p:nvPr/>
        </p:nvSpPr>
        <p:spPr>
          <a:xfrm>
            <a:off x="2445195" y="2980956"/>
            <a:ext cx="371766" cy="369332"/>
          </a:xfrm>
          <a:prstGeom prst="rect">
            <a:avLst/>
          </a:prstGeom>
          <a:noFill/>
        </p:spPr>
        <p:txBody>
          <a:bodyPr wrap="none" rtlCol="0">
            <a:spAutoFit/>
          </a:bodyPr>
          <a:lstStyle/>
          <a:p>
            <a:r>
              <a:rPr lang="en-US" b="1" dirty="0" smtClean="0"/>
              <a:t>S</a:t>
            </a:r>
            <a:r>
              <a:rPr lang="en-US" b="1" baseline="-25000" dirty="0" smtClean="0"/>
              <a:t>7</a:t>
            </a:r>
            <a:endParaRPr lang="en-US" b="1" baseline="-25000" dirty="0"/>
          </a:p>
        </p:txBody>
      </p:sp>
      <p:sp>
        <p:nvSpPr>
          <p:cNvPr id="108" name="TextBox 107"/>
          <p:cNvSpPr txBox="1"/>
          <p:nvPr/>
        </p:nvSpPr>
        <p:spPr>
          <a:xfrm>
            <a:off x="2473474" y="3380768"/>
            <a:ext cx="377026" cy="369332"/>
          </a:xfrm>
          <a:prstGeom prst="rect">
            <a:avLst/>
          </a:prstGeom>
          <a:noFill/>
        </p:spPr>
        <p:txBody>
          <a:bodyPr wrap="none" rtlCol="0">
            <a:spAutoFit/>
          </a:bodyPr>
          <a:lstStyle/>
          <a:p>
            <a:r>
              <a:rPr lang="en-US" b="1" dirty="0" smtClean="0"/>
              <a:t>S</a:t>
            </a:r>
            <a:r>
              <a:rPr lang="en-US" b="1" baseline="-25000" dirty="0" smtClean="0"/>
              <a:t>2</a:t>
            </a:r>
            <a:endParaRPr lang="en-US" b="1" baseline="-25000" dirty="0"/>
          </a:p>
        </p:txBody>
      </p:sp>
      <p:sp>
        <p:nvSpPr>
          <p:cNvPr id="109" name="TextBox 108"/>
          <p:cNvSpPr txBox="1"/>
          <p:nvPr/>
        </p:nvSpPr>
        <p:spPr>
          <a:xfrm>
            <a:off x="1438891" y="4420660"/>
            <a:ext cx="392555" cy="400110"/>
          </a:xfrm>
          <a:prstGeom prst="rect">
            <a:avLst/>
          </a:prstGeom>
          <a:noFill/>
        </p:spPr>
        <p:txBody>
          <a:bodyPr wrap="none" rtlCol="0">
            <a:spAutoFit/>
          </a:bodyPr>
          <a:lstStyle/>
          <a:p>
            <a:r>
              <a:rPr lang="en-US" sz="2000" b="1" dirty="0" smtClean="0"/>
              <a:t>S</a:t>
            </a:r>
            <a:r>
              <a:rPr lang="en-US" sz="2000" b="1" baseline="-25000" dirty="0" smtClean="0"/>
              <a:t>4</a:t>
            </a:r>
            <a:endParaRPr lang="en-US" sz="2000" b="1" baseline="-25000" dirty="0"/>
          </a:p>
        </p:txBody>
      </p:sp>
      <p:sp>
        <p:nvSpPr>
          <p:cNvPr id="110" name="TextBox 109"/>
          <p:cNvSpPr txBox="1"/>
          <p:nvPr/>
        </p:nvSpPr>
        <p:spPr>
          <a:xfrm>
            <a:off x="635000" y="2524114"/>
            <a:ext cx="392555" cy="400110"/>
          </a:xfrm>
          <a:prstGeom prst="rect">
            <a:avLst/>
          </a:prstGeom>
          <a:noFill/>
        </p:spPr>
        <p:txBody>
          <a:bodyPr wrap="none" rtlCol="0">
            <a:spAutoFit/>
          </a:bodyPr>
          <a:lstStyle/>
          <a:p>
            <a:r>
              <a:rPr lang="en-US" sz="2000" b="1" dirty="0" smtClean="0"/>
              <a:t>S</a:t>
            </a:r>
            <a:r>
              <a:rPr lang="en-US" sz="2000" b="1" baseline="-25000" dirty="0" smtClean="0"/>
              <a:t>9</a:t>
            </a:r>
            <a:endParaRPr lang="en-US" sz="2000" b="1" baseline="-25000" dirty="0"/>
          </a:p>
        </p:txBody>
      </p:sp>
      <p:sp>
        <p:nvSpPr>
          <p:cNvPr id="111" name="TextBox 110"/>
          <p:cNvSpPr txBox="1"/>
          <p:nvPr/>
        </p:nvSpPr>
        <p:spPr>
          <a:xfrm>
            <a:off x="749300" y="4142717"/>
            <a:ext cx="392555" cy="400110"/>
          </a:xfrm>
          <a:prstGeom prst="rect">
            <a:avLst/>
          </a:prstGeom>
          <a:noFill/>
        </p:spPr>
        <p:txBody>
          <a:bodyPr wrap="none" rtlCol="0">
            <a:spAutoFit/>
          </a:bodyPr>
          <a:lstStyle/>
          <a:p>
            <a:r>
              <a:rPr lang="en-US" sz="2000" b="1" dirty="0" smtClean="0"/>
              <a:t>S</a:t>
            </a:r>
            <a:r>
              <a:rPr lang="en-US" sz="2000" b="1" baseline="-25000" dirty="0" smtClean="0"/>
              <a:t>1</a:t>
            </a:r>
            <a:endParaRPr lang="en-US" sz="2000" b="1" baseline="-25000" dirty="0"/>
          </a:p>
        </p:txBody>
      </p:sp>
      <p:sp>
        <p:nvSpPr>
          <p:cNvPr id="112" name="Freeform 111"/>
          <p:cNvSpPr/>
          <p:nvPr/>
        </p:nvSpPr>
        <p:spPr>
          <a:xfrm>
            <a:off x="1930400" y="2583007"/>
            <a:ext cx="999432" cy="1366982"/>
          </a:xfrm>
          <a:custGeom>
            <a:avLst/>
            <a:gdLst>
              <a:gd name="connsiteX0" fmla="*/ 198912 w 822424"/>
              <a:gd name="connsiteY0" fmla="*/ 61133 h 1366982"/>
              <a:gd name="connsiteX1" fmla="*/ 493552 w 822424"/>
              <a:gd name="connsiteY1" fmla="*/ 40813 h 1366982"/>
              <a:gd name="connsiteX2" fmla="*/ 778032 w 822424"/>
              <a:gd name="connsiteY2" fmla="*/ 558973 h 1366982"/>
              <a:gd name="connsiteX3" fmla="*/ 788192 w 822424"/>
              <a:gd name="connsiteY3" fmla="*/ 1300653 h 1366982"/>
              <a:gd name="connsiteX4" fmla="*/ 452912 w 822424"/>
              <a:gd name="connsiteY4" fmla="*/ 1331133 h 1366982"/>
              <a:gd name="connsiteX5" fmla="*/ 452912 w 822424"/>
              <a:gd name="connsiteY5" fmla="*/ 1331133 h 1366982"/>
              <a:gd name="connsiteX6" fmla="*/ 463072 w 822424"/>
              <a:gd name="connsiteY6" fmla="*/ 711373 h 1366982"/>
              <a:gd name="connsiteX7" fmla="*/ 5872 w 822424"/>
              <a:gd name="connsiteY7" fmla="*/ 284653 h 1366982"/>
              <a:gd name="connsiteX8" fmla="*/ 198912 w 822424"/>
              <a:gd name="connsiteY8" fmla="*/ 61133 h 136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 h="1366982">
                <a:moveTo>
                  <a:pt x="198912" y="61133"/>
                </a:moveTo>
                <a:cubicBezTo>
                  <a:pt x="280192" y="20493"/>
                  <a:pt x="397032" y="-42160"/>
                  <a:pt x="493552" y="40813"/>
                </a:cubicBezTo>
                <a:cubicBezTo>
                  <a:pt x="590072" y="123786"/>
                  <a:pt x="728925" y="349000"/>
                  <a:pt x="778032" y="558973"/>
                </a:cubicBezTo>
                <a:cubicBezTo>
                  <a:pt x="827139" y="768946"/>
                  <a:pt x="842379" y="1171960"/>
                  <a:pt x="788192" y="1300653"/>
                </a:cubicBezTo>
                <a:cubicBezTo>
                  <a:pt x="734005" y="1429346"/>
                  <a:pt x="452912" y="1331133"/>
                  <a:pt x="452912" y="1331133"/>
                </a:cubicBezTo>
                <a:lnTo>
                  <a:pt x="452912" y="1331133"/>
                </a:lnTo>
                <a:cubicBezTo>
                  <a:pt x="454605" y="1227840"/>
                  <a:pt x="537579" y="885786"/>
                  <a:pt x="463072" y="711373"/>
                </a:cubicBezTo>
                <a:cubicBezTo>
                  <a:pt x="388565" y="536960"/>
                  <a:pt x="43125" y="394720"/>
                  <a:pt x="5872" y="284653"/>
                </a:cubicBezTo>
                <a:cubicBezTo>
                  <a:pt x="-31381" y="174586"/>
                  <a:pt x="117632" y="101773"/>
                  <a:pt x="198912" y="61133"/>
                </a:cubicBezTo>
                <a:close/>
              </a:path>
            </a:pathLst>
          </a:custGeom>
          <a:noFill/>
          <a:ln w="38100" cmpd="sng">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p>
        </p:txBody>
      </p:sp>
      <p:sp>
        <p:nvSpPr>
          <p:cNvPr id="113" name="TextBox 112"/>
          <p:cNvSpPr txBox="1"/>
          <p:nvPr/>
        </p:nvSpPr>
        <p:spPr>
          <a:xfrm rot="3784938">
            <a:off x="1688890" y="3182955"/>
            <a:ext cx="930062" cy="461665"/>
          </a:xfrm>
          <a:prstGeom prst="rect">
            <a:avLst/>
          </a:prstGeom>
          <a:noFill/>
        </p:spPr>
        <p:txBody>
          <a:bodyPr wrap="none" rtlCol="0">
            <a:spAutoFit/>
          </a:bodyPr>
          <a:lstStyle/>
          <a:p>
            <a:r>
              <a:rPr lang="en-US" sz="2400" b="1" dirty="0" smtClean="0"/>
              <a:t>Paxos </a:t>
            </a:r>
          </a:p>
        </p:txBody>
      </p:sp>
      <p:cxnSp>
        <p:nvCxnSpPr>
          <p:cNvPr id="114" name="Straight Connector 113"/>
          <p:cNvCxnSpPr>
            <a:stCxn id="90" idx="0"/>
            <a:endCxn id="92" idx="0"/>
          </p:cNvCxnSpPr>
          <p:nvPr/>
        </p:nvCxnSpPr>
        <p:spPr>
          <a:xfrm flipH="1">
            <a:off x="1691132" y="1832784"/>
            <a:ext cx="5588" cy="37111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90" idx="2"/>
            <a:endCxn id="92" idx="2"/>
          </p:cNvCxnSpPr>
          <p:nvPr/>
        </p:nvCxnSpPr>
        <p:spPr>
          <a:xfrm>
            <a:off x="10160" y="3519658"/>
            <a:ext cx="355600" cy="656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H="1">
            <a:off x="2943609" y="2944246"/>
            <a:ext cx="332991" cy="1605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H="1" flipV="1">
            <a:off x="1010187" y="1971662"/>
            <a:ext cx="158213" cy="34249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1002011" y="2236989"/>
            <a:ext cx="392555" cy="400110"/>
          </a:xfrm>
          <a:prstGeom prst="rect">
            <a:avLst/>
          </a:prstGeom>
          <a:noFill/>
        </p:spPr>
        <p:txBody>
          <a:bodyPr wrap="none" rtlCol="0">
            <a:spAutoFit/>
          </a:bodyPr>
          <a:lstStyle/>
          <a:p>
            <a:r>
              <a:rPr lang="en-US" sz="2000" b="1" dirty="0" smtClean="0"/>
              <a:t>S</a:t>
            </a:r>
            <a:r>
              <a:rPr lang="en-US" sz="2000" b="1" baseline="-25000" dirty="0" smtClean="0"/>
              <a:t>5</a:t>
            </a:r>
            <a:endParaRPr lang="en-US" sz="2000" b="1" baseline="-25000" dirty="0"/>
          </a:p>
        </p:txBody>
      </p:sp>
      <p:sp>
        <p:nvSpPr>
          <p:cNvPr id="119" name="TextBox 118"/>
          <p:cNvSpPr txBox="1"/>
          <p:nvPr/>
        </p:nvSpPr>
        <p:spPr>
          <a:xfrm>
            <a:off x="1471911" y="2160789"/>
            <a:ext cx="392555" cy="400110"/>
          </a:xfrm>
          <a:prstGeom prst="rect">
            <a:avLst/>
          </a:prstGeom>
          <a:noFill/>
        </p:spPr>
        <p:txBody>
          <a:bodyPr wrap="none" rtlCol="0">
            <a:spAutoFit/>
          </a:bodyPr>
          <a:lstStyle/>
          <a:p>
            <a:r>
              <a:rPr lang="en-US" sz="2000" b="1" dirty="0" smtClean="0"/>
              <a:t>S</a:t>
            </a:r>
            <a:r>
              <a:rPr lang="en-US" sz="2000" b="1" baseline="-25000" dirty="0" smtClean="0"/>
              <a:t>8</a:t>
            </a:r>
            <a:endParaRPr lang="en-US" sz="2000" b="1" baseline="-25000" dirty="0"/>
          </a:p>
        </p:txBody>
      </p:sp>
      <p:sp>
        <p:nvSpPr>
          <p:cNvPr id="120" name="TextBox 119"/>
          <p:cNvSpPr txBox="1"/>
          <p:nvPr/>
        </p:nvSpPr>
        <p:spPr>
          <a:xfrm>
            <a:off x="379651" y="3334472"/>
            <a:ext cx="479217" cy="400110"/>
          </a:xfrm>
          <a:prstGeom prst="rect">
            <a:avLst/>
          </a:prstGeom>
          <a:noFill/>
        </p:spPr>
        <p:txBody>
          <a:bodyPr wrap="none" rtlCol="0">
            <a:spAutoFit/>
          </a:bodyPr>
          <a:lstStyle/>
          <a:p>
            <a:r>
              <a:rPr lang="en-US" sz="2000" b="1" dirty="0" smtClean="0"/>
              <a:t>S</a:t>
            </a:r>
            <a:r>
              <a:rPr lang="en-US" sz="2000" b="1" baseline="-25000" dirty="0" smtClean="0"/>
              <a:t>10</a:t>
            </a:r>
            <a:endParaRPr lang="en-US" sz="2000" b="1" baseline="-25000" dirty="0"/>
          </a:p>
        </p:txBody>
      </p:sp>
      <p:cxnSp>
        <p:nvCxnSpPr>
          <p:cNvPr id="121" name="Straight Connector 120"/>
          <p:cNvCxnSpPr>
            <a:stCxn id="92" idx="5"/>
            <a:endCxn id="90" idx="5"/>
          </p:cNvCxnSpPr>
          <p:nvPr/>
        </p:nvCxnSpPr>
        <p:spPr>
          <a:xfrm>
            <a:off x="2628312" y="4461249"/>
            <a:ext cx="260986" cy="2512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2089288" y="4100776"/>
            <a:ext cx="479618" cy="400110"/>
          </a:xfrm>
          <a:prstGeom prst="rect">
            <a:avLst/>
          </a:prstGeom>
          <a:noFill/>
        </p:spPr>
        <p:txBody>
          <a:bodyPr wrap="none" rtlCol="0">
            <a:spAutoFit/>
          </a:bodyPr>
          <a:lstStyle/>
          <a:p>
            <a:r>
              <a:rPr lang="en-US" sz="2000" b="1" dirty="0" smtClean="0"/>
              <a:t>S</a:t>
            </a:r>
            <a:r>
              <a:rPr lang="en-US" sz="2000" b="1" baseline="-25000" dirty="0" smtClean="0"/>
              <a:t>11</a:t>
            </a:r>
            <a:endParaRPr lang="en-US" sz="2000" b="1" baseline="-25000" dirty="0"/>
          </a:p>
        </p:txBody>
      </p:sp>
      <p:sp>
        <p:nvSpPr>
          <p:cNvPr id="137" name="Oval 136"/>
          <p:cNvSpPr/>
          <p:nvPr/>
        </p:nvSpPr>
        <p:spPr>
          <a:xfrm>
            <a:off x="4239192" y="3003208"/>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sp>
        <p:nvSpPr>
          <p:cNvPr id="138" name="Oval 137"/>
          <p:cNvSpPr/>
          <p:nvPr/>
        </p:nvSpPr>
        <p:spPr>
          <a:xfrm>
            <a:off x="6355380" y="3507145"/>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sp>
        <p:nvSpPr>
          <p:cNvPr id="139" name="Oval 138"/>
          <p:cNvSpPr/>
          <p:nvPr/>
        </p:nvSpPr>
        <p:spPr>
          <a:xfrm>
            <a:off x="3954518" y="1975621"/>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grpSp>
        <p:nvGrpSpPr>
          <p:cNvPr id="147" name="Group 146"/>
          <p:cNvGrpSpPr/>
          <p:nvPr/>
        </p:nvGrpSpPr>
        <p:grpSpPr>
          <a:xfrm>
            <a:off x="5434599" y="1493054"/>
            <a:ext cx="3074508" cy="400110"/>
            <a:chOff x="5347330" y="1049609"/>
            <a:chExt cx="3074508" cy="400110"/>
          </a:xfrm>
        </p:grpSpPr>
        <p:sp>
          <p:nvSpPr>
            <p:cNvPr id="140" name="Oval 139"/>
            <p:cNvSpPr/>
            <p:nvPr/>
          </p:nvSpPr>
          <p:spPr>
            <a:xfrm>
              <a:off x="5347330" y="1119549"/>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sp>
          <p:nvSpPr>
            <p:cNvPr id="141" name="TextBox 140"/>
            <p:cNvSpPr txBox="1"/>
            <p:nvPr/>
          </p:nvSpPr>
          <p:spPr>
            <a:xfrm>
              <a:off x="5739368" y="1049609"/>
              <a:ext cx="2682470" cy="400110"/>
            </a:xfrm>
            <a:prstGeom prst="rect">
              <a:avLst/>
            </a:prstGeom>
            <a:noFill/>
          </p:spPr>
          <p:txBody>
            <a:bodyPr wrap="none" rtlCol="0">
              <a:spAutoFit/>
            </a:bodyPr>
            <a:lstStyle/>
            <a:p>
              <a:r>
                <a:rPr lang="en-US" sz="2000" b="1" dirty="0" smtClean="0"/>
                <a:t>= replica controller for </a:t>
              </a:r>
              <a:r>
                <a:rPr lang="en-US" sz="2000" b="1" dirty="0" err="1" smtClean="0"/>
                <a:t>i</a:t>
              </a:r>
              <a:endParaRPr lang="en-US" sz="2000" b="1" dirty="0"/>
            </a:p>
          </p:txBody>
        </p:sp>
      </p:grpSp>
      <p:grpSp>
        <p:nvGrpSpPr>
          <p:cNvPr id="146" name="Group 145"/>
          <p:cNvGrpSpPr/>
          <p:nvPr/>
        </p:nvGrpSpPr>
        <p:grpSpPr>
          <a:xfrm>
            <a:off x="5483052" y="1123550"/>
            <a:ext cx="1657505" cy="400110"/>
            <a:chOff x="5413354" y="1430609"/>
            <a:chExt cx="1657505" cy="400110"/>
          </a:xfrm>
        </p:grpSpPr>
        <p:sp>
          <p:nvSpPr>
            <p:cNvPr id="142" name="Rectangle 141"/>
            <p:cNvSpPr>
              <a:spLocks/>
            </p:cNvSpPr>
            <p:nvPr/>
          </p:nvSpPr>
          <p:spPr>
            <a:xfrm>
              <a:off x="5413354" y="1495289"/>
              <a:ext cx="244338" cy="30482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143" name="TextBox 142"/>
            <p:cNvSpPr txBox="1"/>
            <p:nvPr/>
          </p:nvSpPr>
          <p:spPr>
            <a:xfrm>
              <a:off x="5752068" y="1430609"/>
              <a:ext cx="1318791" cy="400110"/>
            </a:xfrm>
            <a:prstGeom prst="rect">
              <a:avLst/>
            </a:prstGeom>
            <a:noFill/>
          </p:spPr>
          <p:txBody>
            <a:bodyPr wrap="none" rtlCol="0">
              <a:spAutoFit/>
            </a:bodyPr>
            <a:lstStyle/>
            <a:p>
              <a:r>
                <a:rPr lang="en-US" sz="2000" b="1" dirty="0" smtClean="0"/>
                <a:t>= </a:t>
              </a:r>
              <a:r>
                <a:rPr lang="en-US" sz="2000" b="1" dirty="0" smtClean="0"/>
                <a:t>content </a:t>
              </a:r>
              <a:r>
                <a:rPr lang="en-US" sz="2000" b="1" dirty="0" err="1" smtClean="0"/>
                <a:t>i</a:t>
              </a:r>
              <a:endParaRPr lang="en-US" sz="2000" b="1" dirty="0"/>
            </a:p>
          </p:txBody>
        </p:sp>
      </p:grpSp>
      <p:sp>
        <p:nvSpPr>
          <p:cNvPr id="144" name="TextBox 143"/>
          <p:cNvSpPr txBox="1"/>
          <p:nvPr/>
        </p:nvSpPr>
        <p:spPr>
          <a:xfrm>
            <a:off x="2016582" y="1026127"/>
            <a:ext cx="1359104" cy="461665"/>
          </a:xfrm>
          <a:prstGeom prst="rect">
            <a:avLst/>
          </a:prstGeom>
          <a:noFill/>
        </p:spPr>
        <p:txBody>
          <a:bodyPr wrap="none" rtlCol="0">
            <a:spAutoFit/>
          </a:bodyPr>
          <a:lstStyle/>
          <a:p>
            <a:r>
              <a:rPr lang="en-US" sz="2400" dirty="0" smtClean="0"/>
              <a:t>content </a:t>
            </a:r>
            <a:r>
              <a:rPr lang="en-US" sz="2400" i="1" dirty="0" err="1" smtClean="0"/>
              <a:t>i</a:t>
            </a:r>
            <a:endParaRPr lang="en-US" sz="2400" i="1" dirty="0"/>
          </a:p>
        </p:txBody>
      </p:sp>
      <p:sp>
        <p:nvSpPr>
          <p:cNvPr id="148" name="Rectangle 147"/>
          <p:cNvSpPr/>
          <p:nvPr/>
        </p:nvSpPr>
        <p:spPr>
          <a:xfrm>
            <a:off x="5257800" y="1175530"/>
            <a:ext cx="3860493" cy="7115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stCxn id="78" idx="1"/>
            <a:endCxn id="112" idx="2"/>
          </p:cNvCxnSpPr>
          <p:nvPr/>
        </p:nvCxnSpPr>
        <p:spPr>
          <a:xfrm flipH="1">
            <a:off x="2875886" y="2770421"/>
            <a:ext cx="731279" cy="371559"/>
          </a:xfrm>
          <a:prstGeom prst="straightConnector1">
            <a:avLst/>
          </a:prstGeom>
          <a:ln>
            <a:solidFill>
              <a:schemeClr val="accent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80" idx="1"/>
            <a:endCxn id="112" idx="2"/>
          </p:cNvCxnSpPr>
          <p:nvPr/>
        </p:nvCxnSpPr>
        <p:spPr>
          <a:xfrm flipH="1">
            <a:off x="2875886" y="2910999"/>
            <a:ext cx="3057707" cy="230981"/>
          </a:xfrm>
          <a:prstGeom prst="straightConnector1">
            <a:avLst/>
          </a:prstGeom>
          <a:ln>
            <a:solidFill>
              <a:schemeClr val="accent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83" idx="1"/>
            <a:endCxn id="112" idx="2"/>
          </p:cNvCxnSpPr>
          <p:nvPr/>
        </p:nvCxnSpPr>
        <p:spPr>
          <a:xfrm flipH="1" flipV="1">
            <a:off x="2875886" y="3141980"/>
            <a:ext cx="5660530" cy="1434044"/>
          </a:xfrm>
          <a:prstGeom prst="straightConnector1">
            <a:avLst/>
          </a:prstGeom>
          <a:ln>
            <a:solidFill>
              <a:schemeClr val="accent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rot="956306">
            <a:off x="5519386" y="3924523"/>
            <a:ext cx="2191826" cy="830997"/>
          </a:xfrm>
          <a:prstGeom prst="rect">
            <a:avLst/>
          </a:prstGeom>
          <a:solidFill>
            <a:srgbClr val="FFFFFF"/>
          </a:solidFill>
        </p:spPr>
        <p:txBody>
          <a:bodyPr wrap="none" rtlCol="0">
            <a:spAutoFit/>
          </a:bodyPr>
          <a:lstStyle/>
          <a:p>
            <a:r>
              <a:rPr lang="en-US" sz="2400" dirty="0" smtClean="0"/>
              <a:t>Demand</a:t>
            </a:r>
          </a:p>
          <a:p>
            <a:r>
              <a:rPr lang="en-US" sz="2400" dirty="0" smtClean="0"/>
              <a:t>geo-distribution</a:t>
            </a:r>
            <a:endParaRPr lang="en-US" sz="2400" dirty="0"/>
          </a:p>
        </p:txBody>
      </p:sp>
      <p:sp>
        <p:nvSpPr>
          <p:cNvPr id="162" name="Oval 161"/>
          <p:cNvSpPr/>
          <p:nvPr/>
        </p:nvSpPr>
        <p:spPr>
          <a:xfrm>
            <a:off x="7087181" y="2103557"/>
            <a:ext cx="1532214" cy="1428801"/>
          </a:xfrm>
          <a:prstGeom prst="ellipse">
            <a:avLst/>
          </a:prstGeom>
          <a:solidFill>
            <a:schemeClr val="accent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a:spLocks/>
          </p:cNvSpPr>
          <p:nvPr/>
        </p:nvSpPr>
        <p:spPr>
          <a:xfrm>
            <a:off x="3894759" y="2404583"/>
            <a:ext cx="244338" cy="28120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165" name="Rectangle 164"/>
          <p:cNvSpPr>
            <a:spLocks/>
          </p:cNvSpPr>
          <p:nvPr/>
        </p:nvSpPr>
        <p:spPr>
          <a:xfrm>
            <a:off x="3907459" y="2798283"/>
            <a:ext cx="244338" cy="343369"/>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166" name="Oval 165"/>
          <p:cNvSpPr/>
          <p:nvPr/>
        </p:nvSpPr>
        <p:spPr>
          <a:xfrm>
            <a:off x="8084728" y="4100776"/>
            <a:ext cx="663141" cy="591379"/>
          </a:xfrm>
          <a:prstGeom prst="ellipse">
            <a:avLst/>
          </a:prstGeom>
          <a:solidFill>
            <a:schemeClr val="accent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TextBox 166"/>
          <p:cNvSpPr txBox="1"/>
          <p:nvPr/>
        </p:nvSpPr>
        <p:spPr>
          <a:xfrm>
            <a:off x="77721" y="5236001"/>
            <a:ext cx="3503757" cy="830997"/>
          </a:xfrm>
          <a:prstGeom prst="rect">
            <a:avLst/>
          </a:prstGeom>
          <a:solidFill>
            <a:schemeClr val="accent6">
              <a:lumMod val="40000"/>
              <a:lumOff val="60000"/>
            </a:schemeClr>
          </a:solidFill>
        </p:spPr>
        <p:txBody>
          <a:bodyPr wrap="square" rtlCol="0">
            <a:spAutoFit/>
          </a:bodyPr>
          <a:lstStyle/>
          <a:p>
            <a:r>
              <a:rPr lang="en-US" sz="2400" u="sng" dirty="0" smtClean="0"/>
              <a:t>Consistent </a:t>
            </a:r>
            <a:r>
              <a:rPr lang="en-US" sz="2400" u="sng" dirty="0" smtClean="0"/>
              <a:t>hashing </a:t>
            </a:r>
            <a:r>
              <a:rPr lang="en-US" sz="2400" dirty="0" smtClean="0"/>
              <a:t>based placement control plane</a:t>
            </a:r>
            <a:endParaRPr lang="en-US" sz="2400" dirty="0"/>
          </a:p>
        </p:txBody>
      </p:sp>
      <p:sp>
        <p:nvSpPr>
          <p:cNvPr id="168" name="TextBox 167"/>
          <p:cNvSpPr txBox="1"/>
          <p:nvPr/>
        </p:nvSpPr>
        <p:spPr>
          <a:xfrm>
            <a:off x="4757132" y="5240560"/>
            <a:ext cx="3503757" cy="830997"/>
          </a:xfrm>
          <a:prstGeom prst="rect">
            <a:avLst/>
          </a:prstGeom>
          <a:solidFill>
            <a:schemeClr val="accent6">
              <a:lumMod val="40000"/>
              <a:lumOff val="60000"/>
            </a:schemeClr>
          </a:solidFill>
        </p:spPr>
        <p:txBody>
          <a:bodyPr wrap="square" rtlCol="0">
            <a:spAutoFit/>
          </a:bodyPr>
          <a:lstStyle/>
          <a:p>
            <a:r>
              <a:rPr lang="en-US" sz="2400" u="sng" dirty="0" smtClean="0"/>
              <a:t>Planned</a:t>
            </a:r>
            <a:r>
              <a:rPr lang="en-US" sz="2400" dirty="0" smtClean="0"/>
              <a:t> demand-aware placement for data plane</a:t>
            </a:r>
            <a:endParaRPr lang="en-US" sz="2400" dirty="0"/>
          </a:p>
        </p:txBody>
      </p:sp>
    </p:spTree>
    <p:custDataLst>
      <p:tags r:id="rId1"/>
    </p:custDataLst>
    <p:extLst>
      <p:ext uri="{BB962C8B-B14F-4D97-AF65-F5344CB8AC3E}">
        <p14:creationId xmlns:p14="http://schemas.microsoft.com/office/powerpoint/2010/main" val="692295931"/>
      </p:ext>
    </p:extLst>
  </p:cSld>
  <p:clrMapOvr>
    <a:masterClrMapping/>
  </p:clrMapOvr>
  <mc:AlternateContent xmlns:mc="http://schemas.openxmlformats.org/markup-compatibility/2006" xmlns:p14="http://schemas.microsoft.com/office/powerpoint/2010/main">
    <mc:Choice Requires="p14">
      <p:transition spd="slow" p14:dur="2000" advTm="80875"/>
    </mc:Choice>
    <mc:Fallback xmlns="">
      <p:transition xmlns:p14="http://schemas.microsoft.com/office/powerpoint/2010/main" spd="slow" advTm="8087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94"/>
                                        </p:tgtEl>
                                        <p:attrNameLst>
                                          <p:attrName>style.visibility</p:attrName>
                                        </p:attrNameLst>
                                      </p:cBhvr>
                                      <p:to>
                                        <p:strVal val="visible"/>
                                      </p:to>
                                    </p:set>
                                    <p:animEffect transition="in" filter="wipe(up)">
                                      <p:cBhvr>
                                        <p:cTn id="9" dur="500"/>
                                        <p:tgtEl>
                                          <p:spTgt spid="9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95"/>
                                        </p:tgtEl>
                                        <p:attrNameLst>
                                          <p:attrName>style.visibility</p:attrName>
                                        </p:attrNameLst>
                                      </p:cBhvr>
                                      <p:to>
                                        <p:strVal val="visible"/>
                                      </p:to>
                                    </p:set>
                                    <p:animEffect transition="in" filter="wipe(up)">
                                      <p:cBhvr>
                                        <p:cTn id="14" dur="1000"/>
                                        <p:tgtEl>
                                          <p:spTgt spid="95"/>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ipe(up)">
                                      <p:cBhvr>
                                        <p:cTn id="23" dur="1000"/>
                                        <p:tgtEl>
                                          <p:spTgt spid="96"/>
                                        </p:tgtEl>
                                      </p:cBhvr>
                                    </p:animEffec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wipe(up)">
                                      <p:cBhvr>
                                        <p:cTn id="30" dur="1000"/>
                                        <p:tgtEl>
                                          <p:spTgt spid="97"/>
                                        </p:tgtEl>
                                      </p:cBhvr>
                                    </p:animEffect>
                                  </p:childTnLst>
                                </p:cTn>
                              </p:par>
                            </p:childTnLst>
                          </p:cTn>
                        </p:par>
                        <p:par>
                          <p:cTn id="31" fill="hold">
                            <p:stCondLst>
                              <p:cond delay="3000"/>
                            </p:stCondLst>
                            <p:childTnLst>
                              <p:par>
                                <p:cTn id="32" presetID="1" presetClass="entr" presetSubtype="0" fill="hold" grpId="0" nodeType="afterEffect">
                                  <p:stCondLst>
                                    <p:cond delay="0"/>
                                  </p:stCondLst>
                                  <p:childTnLst>
                                    <p:set>
                                      <p:cBhvr>
                                        <p:cTn id="33" dur="1" fill="hold">
                                          <p:stCondLst>
                                            <p:cond delay="0"/>
                                          </p:stCondLst>
                                        </p:cTn>
                                        <p:tgtEl>
                                          <p:spTgt spid="1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52"/>
                                        </p:tgtEl>
                                        <p:attrNameLst>
                                          <p:attrName>style.visibility</p:attrName>
                                        </p:attrNameLst>
                                      </p:cBhvr>
                                      <p:to>
                                        <p:strVal val="visible"/>
                                      </p:to>
                                    </p:set>
                                    <p:animEffect transition="in" filter="wipe(right)">
                                      <p:cBhvr>
                                        <p:cTn id="45" dur="500"/>
                                        <p:tgtEl>
                                          <p:spTgt spid="152"/>
                                        </p:tgtEl>
                                      </p:cBhvr>
                                    </p:animEffect>
                                  </p:childTnLst>
                                </p:cTn>
                              </p:par>
                              <p:par>
                                <p:cTn id="46" presetID="22" presetClass="entr" presetSubtype="2" fill="hold" nodeType="withEffect">
                                  <p:stCondLst>
                                    <p:cond delay="0"/>
                                  </p:stCondLst>
                                  <p:childTnLst>
                                    <p:set>
                                      <p:cBhvr>
                                        <p:cTn id="47" dur="1" fill="hold">
                                          <p:stCondLst>
                                            <p:cond delay="0"/>
                                          </p:stCondLst>
                                        </p:cTn>
                                        <p:tgtEl>
                                          <p:spTgt spid="153"/>
                                        </p:tgtEl>
                                        <p:attrNameLst>
                                          <p:attrName>style.visibility</p:attrName>
                                        </p:attrNameLst>
                                      </p:cBhvr>
                                      <p:to>
                                        <p:strVal val="visible"/>
                                      </p:to>
                                    </p:set>
                                    <p:animEffect transition="in" filter="wipe(right)">
                                      <p:cBhvr>
                                        <p:cTn id="48" dur="500"/>
                                        <p:tgtEl>
                                          <p:spTgt spid="153"/>
                                        </p:tgtEl>
                                      </p:cBhvr>
                                    </p:animEffect>
                                  </p:childTnLst>
                                </p:cTn>
                              </p:par>
                              <p:par>
                                <p:cTn id="49" presetID="22" presetClass="entr" presetSubtype="2"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animEffect transition="in" filter="wipe(right)">
                                      <p:cBhvr>
                                        <p:cTn id="51" dur="500"/>
                                        <p:tgtEl>
                                          <p:spTgt spid="157"/>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16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62"/>
                                        </p:tgtEl>
                                        <p:attrNameLst>
                                          <p:attrName>style.visibility</p:attrName>
                                        </p:attrNameLst>
                                      </p:cBhvr>
                                      <p:to>
                                        <p:strVal val="visible"/>
                                      </p:to>
                                    </p:set>
                                  </p:childTnLst>
                                </p:cTn>
                              </p:par>
                              <p:par>
                                <p:cTn id="58" presetID="26" presetClass="emph" presetSubtype="0" repeatCount="5000" fill="hold" grpId="0" nodeType="withEffect">
                                  <p:stCondLst>
                                    <p:cond delay="0"/>
                                  </p:stCondLst>
                                  <p:childTnLst>
                                    <p:animEffect transition="out" filter="fade">
                                      <p:cBhvr>
                                        <p:cTn id="59" dur="1000" tmFilter="0, 0; .2, .5; .8, .5; 1, 0"/>
                                        <p:tgtEl>
                                          <p:spTgt spid="162"/>
                                        </p:tgtEl>
                                      </p:cBhvr>
                                    </p:animEffect>
                                    <p:animScale>
                                      <p:cBhvr>
                                        <p:cTn id="60" dur="500" autoRev="1" fill="hold"/>
                                        <p:tgtEl>
                                          <p:spTgt spid="162"/>
                                        </p:tgtEl>
                                      </p:cBhvr>
                                      <p:by x="105000" y="105000"/>
                                    </p:animScale>
                                  </p:childTnLst>
                                </p:cTn>
                              </p:par>
                              <p:par>
                                <p:cTn id="61" presetID="1" presetClass="entr" presetSubtype="0" fill="hold" grpId="3" nodeType="with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26" presetClass="emph" presetSubtype="0" repeatCount="5000" fill="hold" grpId="0" nodeType="withEffect">
                                  <p:stCondLst>
                                    <p:cond delay="0"/>
                                  </p:stCondLst>
                                  <p:childTnLst>
                                    <p:animEffect transition="out" filter="fade">
                                      <p:cBhvr>
                                        <p:cTn id="64" dur="1000" tmFilter="0, 0; .2, .5; .8, .5; 1, 0"/>
                                        <p:tgtEl>
                                          <p:spTgt spid="166"/>
                                        </p:tgtEl>
                                      </p:cBhvr>
                                    </p:animEffect>
                                    <p:animScale>
                                      <p:cBhvr>
                                        <p:cTn id="65" dur="500" autoRev="1" fill="hold"/>
                                        <p:tgtEl>
                                          <p:spTgt spid="166"/>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61"/>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5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157"/>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152"/>
                                        </p:tgtEl>
                                        <p:attrNameLst>
                                          <p:attrName>style.visibility</p:attrName>
                                        </p:attrNameLst>
                                      </p:cBhvr>
                                      <p:to>
                                        <p:strVal val="hidden"/>
                                      </p:to>
                                    </p:set>
                                  </p:childTnLst>
                                </p:cTn>
                              </p:par>
                            </p:childTnLst>
                          </p:cTn>
                        </p:par>
                        <p:par>
                          <p:cTn id="76" fill="hold">
                            <p:stCondLst>
                              <p:cond delay="0"/>
                            </p:stCondLst>
                            <p:childTnLst>
                              <p:par>
                                <p:cTn id="77" presetID="0" presetClass="path" presetSubtype="0" accel="50000" decel="50000" fill="hold" grpId="0" nodeType="afterEffect">
                                  <p:stCondLst>
                                    <p:cond delay="0"/>
                                  </p:stCondLst>
                                  <p:childTnLst>
                                    <p:animMotion origin="layout" path="M -2.5E-6 -7.03704E-6 L 0.27083 -0.01112 " pathEditMode="relative" ptsTypes="AA">
                                      <p:cBhvr>
                                        <p:cTn id="78" dur="2000" fill="hold"/>
                                        <p:tgtEl>
                                          <p:spTgt spid="80"/>
                                        </p:tgtEl>
                                        <p:attrNameLst>
                                          <p:attrName>ppt_x</p:attrName>
                                          <p:attrName>ppt_y</p:attrName>
                                        </p:attrNameLst>
                                      </p:cBhvr>
                                    </p:animMotion>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4"/>
                                        </p:tgtEl>
                                        <p:attrNameLst>
                                          <p:attrName>style.visibility</p:attrName>
                                        </p:attrNameLst>
                                      </p:cBhvr>
                                      <p:to>
                                        <p:strVal val="visible"/>
                                      </p:to>
                                    </p:set>
                                  </p:childTnLst>
                                </p:cTn>
                              </p:par>
                              <p:par>
                                <p:cTn id="83" presetID="1" presetClass="exit"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hidden"/>
                                      </p:to>
                                    </p:set>
                                  </p:childTnLst>
                                </p:cTn>
                              </p:par>
                              <p:par>
                                <p:cTn id="85" presetID="9" presetClass="exit" presetSubtype="0" fill="hold" grpId="2" nodeType="withEffect">
                                  <p:stCondLst>
                                    <p:cond delay="1000"/>
                                  </p:stCondLst>
                                  <p:childTnLst>
                                    <p:animEffect transition="out" filter="dissolve">
                                      <p:cBhvr>
                                        <p:cTn id="86" dur="500"/>
                                        <p:tgtEl>
                                          <p:spTgt spid="162"/>
                                        </p:tgtEl>
                                      </p:cBhvr>
                                    </p:animEffect>
                                    <p:set>
                                      <p:cBhvr>
                                        <p:cTn id="87" dur="1" fill="hold">
                                          <p:stCondLst>
                                            <p:cond delay="499"/>
                                          </p:stCondLst>
                                        </p:cTn>
                                        <p:tgtEl>
                                          <p:spTgt spid="162"/>
                                        </p:tgtEl>
                                        <p:attrNameLst>
                                          <p:attrName>style.visibility</p:attrName>
                                        </p:attrNameLst>
                                      </p:cBhvr>
                                      <p:to>
                                        <p:strVal val="hidden"/>
                                      </p:to>
                                    </p:set>
                                  </p:childTnLst>
                                </p:cTn>
                              </p:par>
                              <p:par>
                                <p:cTn id="88" presetID="9" presetClass="exit" presetSubtype="0" fill="hold" grpId="2" nodeType="withEffect">
                                  <p:stCondLst>
                                    <p:cond delay="1000"/>
                                  </p:stCondLst>
                                  <p:childTnLst>
                                    <p:animEffect transition="out" filter="dissolve">
                                      <p:cBhvr>
                                        <p:cTn id="89" dur="500"/>
                                        <p:tgtEl>
                                          <p:spTgt spid="166"/>
                                        </p:tgtEl>
                                      </p:cBhvr>
                                    </p:animEffect>
                                    <p:set>
                                      <p:cBhvr>
                                        <p:cTn id="90" dur="1" fill="hold">
                                          <p:stCondLst>
                                            <p:cond delay="499"/>
                                          </p:stCondLst>
                                        </p:cTn>
                                        <p:tgtEl>
                                          <p:spTgt spid="166"/>
                                        </p:tgtEl>
                                        <p:attrNameLst>
                                          <p:attrName>style.visibility</p:attrName>
                                        </p:attrNameLst>
                                      </p:cBhvr>
                                      <p:to>
                                        <p:strVal val="hidden"/>
                                      </p:to>
                                    </p:set>
                                  </p:childTnLst>
                                </p:cTn>
                              </p:par>
                              <p:par>
                                <p:cTn id="91" presetID="0" presetClass="path" presetSubtype="0" accel="50000" decel="50000" fill="hold" grpId="1" nodeType="withEffect">
                                  <p:stCondLst>
                                    <p:cond delay="0"/>
                                  </p:stCondLst>
                                  <p:childTnLst>
                                    <p:animMotion origin="layout" path="M 0 0 L 0.34167 0.0375 " pathEditMode="relative" ptsTypes="AA">
                                      <p:cBhvr>
                                        <p:cTn id="92" dur="2000" fill="hold"/>
                                        <p:tgtEl>
                                          <p:spTgt spid="164"/>
                                        </p:tgtEl>
                                        <p:attrNameLst>
                                          <p:attrName>ppt_x</p:attrName>
                                          <p:attrName>ppt_y</p:attrName>
                                        </p:attrNameLst>
                                      </p:cBhvr>
                                    </p:animMotion>
                                  </p:childTnLst>
                                </p:cTn>
                              </p:par>
                              <p:par>
                                <p:cTn id="93" presetID="0" presetClass="path" presetSubtype="0" accel="50000" decel="50000" fill="hold" grpId="1" nodeType="withEffect">
                                  <p:stCondLst>
                                    <p:cond delay="0"/>
                                  </p:stCondLst>
                                  <p:childTnLst>
                                    <p:animMotion origin="layout" path="M 0 0 L 0.4302 0.02338 " pathEditMode="relative" ptsTypes="AA">
                                      <p:cBhvr>
                                        <p:cTn id="94" dur="2000" fill="hold"/>
                                        <p:tgtEl>
                                          <p:spTgt spid="165"/>
                                        </p:tgtEl>
                                        <p:attrNameLst>
                                          <p:attrName>ppt_x</p:attrName>
                                          <p:attrName>ppt_y</p:attrName>
                                        </p:attrNameLst>
                                      </p:cBhvr>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animBg="1"/>
      <p:bldP spid="95" grpId="0" animBg="1"/>
      <p:bldP spid="96" grpId="0" animBg="1"/>
      <p:bldP spid="97" grpId="0" animBg="1"/>
      <p:bldP spid="112" grpId="0" animBg="1"/>
      <p:bldP spid="113" grpId="0"/>
      <p:bldP spid="137" grpId="0" animBg="1"/>
      <p:bldP spid="138" grpId="0" animBg="1"/>
      <p:bldP spid="139" grpId="0" animBg="1"/>
      <p:bldP spid="161" grpId="0" animBg="1"/>
      <p:bldP spid="161" grpId="1" animBg="1"/>
      <p:bldP spid="162" grpId="0" animBg="1"/>
      <p:bldP spid="162" grpId="1" animBg="1"/>
      <p:bldP spid="162" grpId="2" animBg="1"/>
      <p:bldP spid="164" grpId="0" animBg="1"/>
      <p:bldP spid="164" grpId="1" animBg="1"/>
      <p:bldP spid="165" grpId="0" animBg="1"/>
      <p:bldP spid="165" grpId="1" animBg="1"/>
      <p:bldP spid="166" grpId="0" animBg="1"/>
      <p:bldP spid="166" grpId="1" animBg="1"/>
      <p:bldP spid="166" grpId="2" animBg="1"/>
      <p:bldP spid="166" grpId="3"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Geo-distributed key-value store</a:t>
            </a:r>
          </a:p>
          <a:p>
            <a:pPr lvl="1"/>
            <a:r>
              <a:rPr lang="en-US" dirty="0" smtClean="0"/>
              <a:t>GET/PUT requests for primary key</a:t>
            </a:r>
          </a:p>
          <a:p>
            <a:pPr lvl="1"/>
            <a:r>
              <a:rPr lang="en-US" dirty="0" smtClean="0"/>
              <a:t>JSON record format</a:t>
            </a:r>
          </a:p>
          <a:p>
            <a:pPr lvl="1"/>
            <a:r>
              <a:rPr lang="en-US" dirty="0" smtClean="0"/>
              <a:t>Total order of writes to a record</a:t>
            </a:r>
          </a:p>
          <a:p>
            <a:r>
              <a:rPr lang="en-US" i="1" u="sng" dirty="0" smtClean="0"/>
              <a:t>Not </a:t>
            </a:r>
            <a:r>
              <a:rPr lang="en-US" dirty="0" smtClean="0"/>
              <a:t>a general-purpose database</a:t>
            </a:r>
          </a:p>
          <a:p>
            <a:pPr lvl="1"/>
            <a:r>
              <a:rPr lang="en-US" dirty="0" smtClean="0"/>
              <a:t>No SELECT queries over arbitrary attributes</a:t>
            </a:r>
          </a:p>
          <a:p>
            <a:pPr lvl="1"/>
            <a:r>
              <a:rPr lang="en-US" dirty="0" smtClean="0"/>
              <a:t>No Transactions </a:t>
            </a:r>
            <a:endParaRPr lang="en-US" dirty="0"/>
          </a:p>
        </p:txBody>
      </p:sp>
    </p:spTree>
    <p:extLst>
      <p:ext uri="{BB962C8B-B14F-4D97-AF65-F5344CB8AC3E}">
        <p14:creationId xmlns:p14="http://schemas.microsoft.com/office/powerpoint/2010/main" val="180694903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p-curv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1986696"/>
            <a:ext cx="7467599" cy="4480559"/>
          </a:xfrm>
          <a:prstGeom prst="rect">
            <a:avLst/>
          </a:prstGeom>
        </p:spPr>
      </p:pic>
      <p:sp>
        <p:nvSpPr>
          <p:cNvPr id="2" name="Title 1"/>
          <p:cNvSpPr>
            <a:spLocks noGrp="1"/>
          </p:cNvSpPr>
          <p:nvPr>
            <p:ph type="title"/>
          </p:nvPr>
        </p:nvSpPr>
        <p:spPr/>
        <p:txBody>
          <a:bodyPr/>
          <a:lstStyle/>
          <a:p>
            <a:r>
              <a:rPr lang="en-US" dirty="0" smtClean="0"/>
              <a:t>Placement schemes comparison</a:t>
            </a:r>
            <a:endParaRPr lang="en-US" dirty="0"/>
          </a:p>
        </p:txBody>
      </p:sp>
      <p:sp>
        <p:nvSpPr>
          <p:cNvPr id="3" name="Slide Number Placeholder 2"/>
          <p:cNvSpPr>
            <a:spLocks noGrp="1"/>
          </p:cNvSpPr>
          <p:nvPr>
            <p:ph type="sldNum" sz="quarter" idx="12"/>
          </p:nvPr>
        </p:nvSpPr>
        <p:spPr/>
        <p:txBody>
          <a:bodyPr/>
          <a:lstStyle/>
          <a:p>
            <a:fld id="{98C0AAFF-83F3-2E41-99F9-83C76866C8AD}" type="slidenum">
              <a:rPr lang="en-US" smtClean="0">
                <a:solidFill>
                  <a:prstClr val="black">
                    <a:tint val="75000"/>
                  </a:prstClr>
                </a:solidFill>
                <a:latin typeface="Calibri"/>
              </a:rPr>
              <a:pPr/>
              <a:t>39</a:t>
            </a:fld>
            <a:endParaRPr lang="en-US">
              <a:solidFill>
                <a:prstClr val="black">
                  <a:tint val="75000"/>
                </a:prstClr>
              </a:solidFill>
              <a:latin typeface="Calibri"/>
            </a:endParaRPr>
          </a:p>
        </p:txBody>
      </p:sp>
      <p:sp>
        <p:nvSpPr>
          <p:cNvPr id="6" name="Rectangle 5"/>
          <p:cNvSpPr/>
          <p:nvPr/>
        </p:nvSpPr>
        <p:spPr>
          <a:xfrm>
            <a:off x="986118" y="3272119"/>
            <a:ext cx="7022353" cy="954107"/>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800" dirty="0" smtClean="0">
                <a:solidFill>
                  <a:srgbClr val="000000"/>
                </a:solidFill>
              </a:rPr>
              <a:t>Auspice gives close </a:t>
            </a:r>
            <a:r>
              <a:rPr lang="en-US" sz="2800" dirty="0">
                <a:solidFill>
                  <a:srgbClr val="000000"/>
                </a:solidFill>
              </a:rPr>
              <a:t>to best throughput and </a:t>
            </a:r>
            <a:endParaRPr lang="en-US" sz="2800" dirty="0" smtClean="0">
              <a:solidFill>
                <a:srgbClr val="000000"/>
              </a:solidFill>
            </a:endParaRPr>
          </a:p>
          <a:p>
            <a:pPr algn="ctr"/>
            <a:r>
              <a:rPr lang="en-US" sz="2800" dirty="0" smtClean="0">
                <a:solidFill>
                  <a:srgbClr val="000000"/>
                </a:solidFill>
              </a:rPr>
              <a:t>up </a:t>
            </a:r>
            <a:r>
              <a:rPr lang="en-US" sz="2800" dirty="0">
                <a:solidFill>
                  <a:srgbClr val="000000"/>
                </a:solidFill>
              </a:rPr>
              <a:t>to 9x lower latency than </a:t>
            </a:r>
            <a:r>
              <a:rPr lang="en-US" sz="2800" dirty="0" err="1">
                <a:solidFill>
                  <a:srgbClr val="000000"/>
                </a:solidFill>
              </a:rPr>
              <a:t>DHT+</a:t>
            </a:r>
            <a:r>
              <a:rPr lang="en-US" sz="2800" dirty="0" err="1" smtClean="0">
                <a:solidFill>
                  <a:srgbClr val="000000"/>
                </a:solidFill>
              </a:rPr>
              <a:t>Popularity</a:t>
            </a:r>
            <a:endParaRPr lang="en-US" sz="2800" dirty="0" smtClean="0">
              <a:solidFill>
                <a:srgbClr val="000000"/>
              </a:solidFill>
            </a:endParaRPr>
          </a:p>
        </p:txBody>
      </p:sp>
      <p:sp>
        <p:nvSpPr>
          <p:cNvPr id="4" name="TextBox 3"/>
          <p:cNvSpPr txBox="1"/>
          <p:nvPr/>
        </p:nvSpPr>
        <p:spPr>
          <a:xfrm>
            <a:off x="266701" y="1155700"/>
            <a:ext cx="8647528" cy="830997"/>
          </a:xfrm>
          <a:prstGeom prst="rect">
            <a:avLst/>
          </a:prstGeom>
          <a:noFill/>
        </p:spPr>
        <p:txBody>
          <a:bodyPr wrap="square" rtlCol="0">
            <a:spAutoFit/>
          </a:bodyPr>
          <a:lstStyle/>
          <a:p>
            <a:r>
              <a:rPr lang="en-US" sz="2400" b="1" dirty="0" err="1" smtClean="0"/>
              <a:t>Testbed</a:t>
            </a:r>
            <a:r>
              <a:rPr lang="en-US" sz="2400" b="1" dirty="0" smtClean="0"/>
              <a:t>: </a:t>
            </a:r>
            <a:r>
              <a:rPr lang="en-US" sz="2400" dirty="0" smtClean="0"/>
              <a:t>16 server cluster emulating with 80 </a:t>
            </a:r>
            <a:r>
              <a:rPr lang="en-US" sz="2400" dirty="0" smtClean="0"/>
              <a:t>NS </a:t>
            </a:r>
            <a:r>
              <a:rPr lang="en-US" sz="2400" dirty="0" smtClean="0"/>
              <a:t>an 80 local </a:t>
            </a:r>
            <a:r>
              <a:rPr lang="en-US" sz="2400" dirty="0" smtClean="0"/>
              <a:t>NS</a:t>
            </a:r>
            <a:endParaRPr lang="en-US" sz="2400" dirty="0" smtClean="0"/>
          </a:p>
          <a:p>
            <a:r>
              <a:rPr lang="en-US" sz="2400" b="1" dirty="0" smtClean="0"/>
              <a:t>Workload:</a:t>
            </a:r>
            <a:r>
              <a:rPr lang="en-US" sz="2400" dirty="0" smtClean="0"/>
              <a:t> 90% mobile names (</a:t>
            </a:r>
            <a:r>
              <a:rPr lang="en-US" sz="2400" dirty="0" err="1" smtClean="0"/>
              <a:t>geolocality</a:t>
            </a:r>
            <a:r>
              <a:rPr lang="en-US" sz="2400" dirty="0" smtClean="0"/>
              <a:t> 0.75), 10% service names</a:t>
            </a:r>
          </a:p>
        </p:txBody>
      </p:sp>
    </p:spTree>
    <p:custDataLst>
      <p:tags r:id="rId1"/>
    </p:custDataLst>
    <p:extLst>
      <p:ext uri="{BB962C8B-B14F-4D97-AF65-F5344CB8AC3E}">
        <p14:creationId xmlns:p14="http://schemas.microsoft.com/office/powerpoint/2010/main" val="1340895943"/>
      </p:ext>
    </p:extLst>
  </p:cSld>
  <p:clrMapOvr>
    <a:masterClrMapping/>
  </p:clrMapOvr>
  <mc:AlternateContent xmlns:mc="http://schemas.openxmlformats.org/markup-compatibility/2006" xmlns:p14="http://schemas.microsoft.com/office/powerpoint/2010/main">
    <mc:Choice Requires="p14">
      <p:transition p14:dur="0" advTm="107776"/>
    </mc:Choice>
    <mc:Fallback xmlns="">
      <p:transition xmlns:p14="http://schemas.microsoft.com/office/powerpoint/2010/main" advTm="10777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Convergence of network and content </a:t>
            </a:r>
            <a:r>
              <a:rPr lang="en-US" sz="2800" dirty="0" smtClean="0"/>
              <a:t>delivery: </a:t>
            </a:r>
            <a:r>
              <a:rPr lang="en-US" sz="3200" b="1" dirty="0" smtClean="0"/>
              <a:t>Potential outcomes</a:t>
            </a:r>
            <a:endParaRPr lang="en-US" sz="3200" b="1" dirty="0"/>
          </a:p>
        </p:txBody>
      </p:sp>
      <p:grpSp>
        <p:nvGrpSpPr>
          <p:cNvPr id="19" name="Group 18"/>
          <p:cNvGrpSpPr/>
          <p:nvPr/>
        </p:nvGrpSpPr>
        <p:grpSpPr>
          <a:xfrm>
            <a:off x="1869997" y="1387360"/>
            <a:ext cx="5843099" cy="2706397"/>
            <a:chOff x="1869997" y="1387360"/>
            <a:chExt cx="5843099" cy="2706397"/>
          </a:xfrm>
        </p:grpSpPr>
        <p:cxnSp>
          <p:nvCxnSpPr>
            <p:cNvPr id="5" name="Straight Connector 4"/>
            <p:cNvCxnSpPr/>
            <p:nvPr/>
          </p:nvCxnSpPr>
          <p:spPr>
            <a:xfrm flipH="1" flipV="1">
              <a:off x="2481479" y="2614952"/>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587669" y="3468288"/>
              <a:ext cx="2085878" cy="31611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87757" y="2006402"/>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220526" y="2006402"/>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481391" y="2262981"/>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235787" y="2614952"/>
              <a:ext cx="494224" cy="631750"/>
            </a:xfrm>
            <a:prstGeom prst="line">
              <a:avLst/>
            </a:prstGeom>
            <a:ln w="76200" cmpd="sng"/>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4"/>
            <a:stretch>
              <a:fillRect/>
            </a:stretch>
          </p:blipFill>
          <p:spPr>
            <a:xfrm>
              <a:off x="1869997" y="2106647"/>
              <a:ext cx="940556" cy="625469"/>
            </a:xfrm>
            <a:prstGeom prst="rect">
              <a:avLst/>
            </a:prstGeom>
          </p:spPr>
        </p:pic>
        <p:pic>
          <p:nvPicPr>
            <p:cNvPr id="12" name="Picture 11"/>
            <p:cNvPicPr>
              <a:picLocks noChangeAspect="1"/>
            </p:cNvPicPr>
            <p:nvPr/>
          </p:nvPicPr>
          <p:blipFill>
            <a:blip r:embed="rId4"/>
            <a:stretch>
              <a:fillRect/>
            </a:stretch>
          </p:blipFill>
          <p:spPr>
            <a:xfrm>
              <a:off x="2782630" y="3468288"/>
              <a:ext cx="940556" cy="625469"/>
            </a:xfrm>
            <a:prstGeom prst="rect">
              <a:avLst/>
            </a:prstGeom>
          </p:spPr>
        </p:pic>
        <p:pic>
          <p:nvPicPr>
            <p:cNvPr id="13" name="Picture 12"/>
            <p:cNvPicPr>
              <a:picLocks noChangeAspect="1"/>
            </p:cNvPicPr>
            <p:nvPr/>
          </p:nvPicPr>
          <p:blipFill>
            <a:blip r:embed="rId4"/>
            <a:stretch>
              <a:fillRect/>
            </a:stretch>
          </p:blipFill>
          <p:spPr>
            <a:xfrm>
              <a:off x="4399498" y="1825938"/>
              <a:ext cx="940556" cy="625469"/>
            </a:xfrm>
            <a:prstGeom prst="rect">
              <a:avLst/>
            </a:prstGeom>
          </p:spPr>
        </p:pic>
        <p:pic>
          <p:nvPicPr>
            <p:cNvPr id="14" name="Picture 13"/>
            <p:cNvPicPr>
              <a:picLocks noChangeAspect="1"/>
            </p:cNvPicPr>
            <p:nvPr/>
          </p:nvPicPr>
          <p:blipFill>
            <a:blip r:embed="rId4"/>
            <a:stretch>
              <a:fillRect/>
            </a:stretch>
          </p:blipFill>
          <p:spPr>
            <a:xfrm>
              <a:off x="6493456" y="2246343"/>
              <a:ext cx="940556" cy="625469"/>
            </a:xfrm>
            <a:prstGeom prst="rect">
              <a:avLst/>
            </a:prstGeom>
          </p:spPr>
        </p:pic>
        <p:pic>
          <p:nvPicPr>
            <p:cNvPr id="15" name="Picture 14"/>
            <p:cNvPicPr>
              <a:picLocks noChangeAspect="1"/>
            </p:cNvPicPr>
            <p:nvPr/>
          </p:nvPicPr>
          <p:blipFill>
            <a:blip r:embed="rId4"/>
            <a:stretch>
              <a:fillRect/>
            </a:stretch>
          </p:blipFill>
          <p:spPr>
            <a:xfrm>
              <a:off x="5514569" y="3154237"/>
              <a:ext cx="940556" cy="625469"/>
            </a:xfrm>
            <a:prstGeom prst="rect">
              <a:avLst/>
            </a:prstGeom>
          </p:spPr>
        </p:pic>
        <p:pic>
          <p:nvPicPr>
            <p:cNvPr id="16" name="Picture 15"/>
            <p:cNvPicPr>
              <a:picLocks noChangeAspect="1"/>
            </p:cNvPicPr>
            <p:nvPr/>
          </p:nvPicPr>
          <p:blipFill>
            <a:blip r:embed="rId5"/>
            <a:stretch>
              <a:fillRect/>
            </a:stretch>
          </p:blipFill>
          <p:spPr>
            <a:xfrm>
              <a:off x="2043964" y="1897818"/>
              <a:ext cx="562240" cy="562240"/>
            </a:xfrm>
            <a:prstGeom prst="rect">
              <a:avLst/>
            </a:prstGeom>
          </p:spPr>
        </p:pic>
        <p:pic>
          <p:nvPicPr>
            <p:cNvPr id="17" name="Picture 16"/>
            <p:cNvPicPr>
              <a:picLocks noChangeAspect="1"/>
            </p:cNvPicPr>
            <p:nvPr/>
          </p:nvPicPr>
          <p:blipFill>
            <a:blip r:embed="rId5"/>
            <a:stretch>
              <a:fillRect/>
            </a:stretch>
          </p:blipFill>
          <p:spPr>
            <a:xfrm>
              <a:off x="3025429" y="3246702"/>
              <a:ext cx="562240" cy="562240"/>
            </a:xfrm>
            <a:prstGeom prst="rect">
              <a:avLst/>
            </a:prstGeom>
          </p:spPr>
        </p:pic>
        <p:pic>
          <p:nvPicPr>
            <p:cNvPr id="18" name="Picture 17"/>
            <p:cNvPicPr>
              <a:picLocks noChangeAspect="1"/>
            </p:cNvPicPr>
            <p:nvPr/>
          </p:nvPicPr>
          <p:blipFill>
            <a:blip r:embed="rId5"/>
            <a:stretch>
              <a:fillRect/>
            </a:stretch>
          </p:blipFill>
          <p:spPr>
            <a:xfrm>
              <a:off x="6766126" y="2006402"/>
              <a:ext cx="562240" cy="562240"/>
            </a:xfrm>
            <a:prstGeom prst="rect">
              <a:avLst/>
            </a:prstGeom>
          </p:spPr>
        </p:pic>
        <p:pic>
          <p:nvPicPr>
            <p:cNvPr id="20" name="Picture 19"/>
            <p:cNvPicPr>
              <a:picLocks noChangeAspect="1"/>
            </p:cNvPicPr>
            <p:nvPr/>
          </p:nvPicPr>
          <p:blipFill>
            <a:blip r:embed="rId5"/>
            <a:stretch>
              <a:fillRect/>
            </a:stretch>
          </p:blipFill>
          <p:spPr>
            <a:xfrm>
              <a:off x="5673547" y="3021207"/>
              <a:ext cx="562240" cy="562240"/>
            </a:xfrm>
            <a:prstGeom prst="rect">
              <a:avLst/>
            </a:prstGeom>
          </p:spPr>
        </p:pic>
        <p:sp>
          <p:nvSpPr>
            <p:cNvPr id="28" name="TextBox 27"/>
            <p:cNvSpPr txBox="1"/>
            <p:nvPr/>
          </p:nvSpPr>
          <p:spPr>
            <a:xfrm>
              <a:off x="2278946" y="1387360"/>
              <a:ext cx="5434150" cy="461665"/>
            </a:xfrm>
            <a:prstGeom prst="rect">
              <a:avLst/>
            </a:prstGeom>
            <a:noFill/>
          </p:spPr>
          <p:txBody>
            <a:bodyPr wrap="none" rtlCol="0">
              <a:spAutoFit/>
            </a:bodyPr>
            <a:lstStyle/>
            <a:p>
              <a:r>
                <a:rPr lang="en-US" sz="2400" dirty="0" smtClean="0"/>
                <a:t>Wider deployment of in-network caching</a:t>
              </a:r>
              <a:endParaRPr lang="en-US" sz="2400" dirty="0"/>
            </a:p>
          </p:txBody>
        </p:sp>
      </p:grpSp>
      <p:grpSp>
        <p:nvGrpSpPr>
          <p:cNvPr id="22" name="Group 21"/>
          <p:cNvGrpSpPr/>
          <p:nvPr/>
        </p:nvGrpSpPr>
        <p:grpSpPr>
          <a:xfrm>
            <a:off x="1022238" y="2871812"/>
            <a:ext cx="7449949" cy="3554968"/>
            <a:chOff x="1022238" y="2871812"/>
            <a:chExt cx="7449949" cy="3554968"/>
          </a:xfrm>
        </p:grpSpPr>
        <p:sp>
          <p:nvSpPr>
            <p:cNvPr id="21" name="Curved Right Arrow 20"/>
            <p:cNvSpPr/>
            <p:nvPr/>
          </p:nvSpPr>
          <p:spPr>
            <a:xfrm>
              <a:off x="1810641" y="2871812"/>
              <a:ext cx="670838" cy="2133823"/>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29" name="Group 28"/>
            <p:cNvGrpSpPr/>
            <p:nvPr/>
          </p:nvGrpSpPr>
          <p:grpSpPr>
            <a:xfrm>
              <a:off x="3421641" y="4368249"/>
              <a:ext cx="2305141" cy="1374421"/>
              <a:chOff x="3236839" y="4449088"/>
              <a:chExt cx="2739149" cy="1563672"/>
            </a:xfrm>
          </p:grpSpPr>
          <p:sp>
            <p:nvSpPr>
              <p:cNvPr id="25" name="Rounded Rectangle 24"/>
              <p:cNvSpPr/>
              <p:nvPr/>
            </p:nvSpPr>
            <p:spPr>
              <a:xfrm>
                <a:off x="3236839" y="4449088"/>
                <a:ext cx="2739149" cy="15636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6" name="TextBox 25"/>
              <p:cNvSpPr txBox="1"/>
              <p:nvPr/>
            </p:nvSpPr>
            <p:spPr>
              <a:xfrm>
                <a:off x="3452949" y="5393157"/>
                <a:ext cx="2249334"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2000" dirty="0" smtClean="0"/>
                  <a:t>Network routing</a:t>
                </a:r>
                <a:endParaRPr lang="en-US" sz="2000" dirty="0"/>
              </a:p>
            </p:txBody>
          </p:sp>
          <p:sp>
            <p:nvSpPr>
              <p:cNvPr id="27" name="TextBox 26"/>
              <p:cNvSpPr txBox="1"/>
              <p:nvPr/>
            </p:nvSpPr>
            <p:spPr>
              <a:xfrm>
                <a:off x="3452949" y="4638339"/>
                <a:ext cx="224933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smtClean="0"/>
                  <a:t>Content delivery</a:t>
                </a:r>
                <a:endParaRPr lang="en-US" sz="2000" dirty="0"/>
              </a:p>
            </p:txBody>
          </p:sp>
        </p:grpSp>
        <p:sp>
          <p:nvSpPr>
            <p:cNvPr id="32" name="Curved Right Arrow 31"/>
            <p:cNvSpPr/>
            <p:nvPr/>
          </p:nvSpPr>
          <p:spPr>
            <a:xfrm rot="10800000">
              <a:off x="6657528" y="2871812"/>
              <a:ext cx="670838" cy="2133823"/>
            </a:xfrm>
            <a:prstGeom prst="curvedRightArrow">
              <a:avLst>
                <a:gd name="adj1" fmla="val 25000"/>
                <a:gd name="adj2" fmla="val 50000"/>
                <a:gd name="adj3" fmla="val 2847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TextBox 32"/>
            <p:cNvSpPr txBox="1"/>
            <p:nvPr/>
          </p:nvSpPr>
          <p:spPr>
            <a:xfrm>
              <a:off x="1022238" y="5965115"/>
              <a:ext cx="7449949" cy="461665"/>
            </a:xfrm>
            <a:prstGeom prst="rect">
              <a:avLst/>
            </a:prstGeom>
            <a:noFill/>
          </p:spPr>
          <p:txBody>
            <a:bodyPr wrap="square" rtlCol="0">
              <a:spAutoFit/>
            </a:bodyPr>
            <a:lstStyle/>
            <a:p>
              <a:r>
                <a:rPr lang="en-US" sz="2400" dirty="0" smtClean="0"/>
                <a:t>Closer integration of network routing and content delivery</a:t>
              </a:r>
              <a:endParaRPr lang="en-US" sz="2400" dirty="0"/>
            </a:p>
          </p:txBody>
        </p:sp>
        <p:sp>
          <p:nvSpPr>
            <p:cNvPr id="3" name="TextBox 2"/>
            <p:cNvSpPr txBox="1"/>
            <p:nvPr/>
          </p:nvSpPr>
          <p:spPr>
            <a:xfrm>
              <a:off x="3823770" y="3849300"/>
              <a:ext cx="1478590" cy="461665"/>
            </a:xfrm>
            <a:prstGeom prst="rect">
              <a:avLst/>
            </a:prstGeom>
            <a:noFill/>
          </p:spPr>
          <p:txBody>
            <a:bodyPr wrap="none" rtlCol="0">
              <a:spAutoFit/>
            </a:bodyPr>
            <a:lstStyle/>
            <a:p>
              <a:r>
                <a:rPr lang="en-US" sz="2400" b="1" dirty="0" smtClean="0"/>
                <a:t>Operators</a:t>
              </a:r>
              <a:endParaRPr lang="en-US" sz="2400" b="1" dirty="0"/>
            </a:p>
          </p:txBody>
        </p:sp>
      </p:grpSp>
      <p:sp>
        <p:nvSpPr>
          <p:cNvPr id="23" name="Rounded Rectangle 22"/>
          <p:cNvSpPr/>
          <p:nvPr/>
        </p:nvSpPr>
        <p:spPr>
          <a:xfrm>
            <a:off x="108416" y="3216197"/>
            <a:ext cx="8956781" cy="32109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dirty="0"/>
              <a:t>Content </a:t>
            </a:r>
            <a:r>
              <a:rPr lang="en-US" sz="4000" dirty="0" smtClean="0"/>
              <a:t>food chain</a:t>
            </a:r>
          </a:p>
          <a:p>
            <a:pPr algn="ctr"/>
            <a:endParaRPr lang="en-US" sz="4000" dirty="0"/>
          </a:p>
          <a:p>
            <a:pPr algn="ctr"/>
            <a:endParaRPr lang="en-US" sz="4000" dirty="0"/>
          </a:p>
          <a:p>
            <a:pPr algn="ct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8475671"/>
              </p:ext>
            </p:extLst>
          </p:nvPr>
        </p:nvGraphicFramePr>
        <p:xfrm>
          <a:off x="180671" y="4250128"/>
          <a:ext cx="8776110" cy="16211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6" name="TextBox 35"/>
          <p:cNvSpPr txBox="1"/>
          <p:nvPr/>
        </p:nvSpPr>
        <p:spPr>
          <a:xfrm>
            <a:off x="1273745" y="2579960"/>
            <a:ext cx="6535062" cy="954107"/>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algn="ctr">
              <a:defRPr sz="2800">
                <a:solidFill>
                  <a:srgbClr val="000000"/>
                </a:solidFill>
              </a:defRPr>
            </a:lvl1pPr>
          </a:lstStyle>
          <a:p>
            <a:r>
              <a:rPr lang="en-US" dirty="0"/>
              <a:t>Better cost-performance tradeoffs benefit </a:t>
            </a:r>
          </a:p>
          <a:p>
            <a:r>
              <a:rPr lang="en-US" dirty="0"/>
              <a:t>content providers, operators and end-users</a:t>
            </a:r>
          </a:p>
        </p:txBody>
      </p:sp>
    </p:spTree>
    <p:custDataLst>
      <p:tags r:id="rId1"/>
    </p:custDataLst>
    <p:extLst>
      <p:ext uri="{BB962C8B-B14F-4D97-AF65-F5344CB8AC3E}">
        <p14:creationId xmlns:p14="http://schemas.microsoft.com/office/powerpoint/2010/main" val="2014406906"/>
      </p:ext>
    </p:extLst>
  </p:cSld>
  <p:clrMapOvr>
    <a:masterClrMapping/>
  </p:clrMapOvr>
  <mc:AlternateContent xmlns:mc="http://schemas.openxmlformats.org/markup-compatibility/2006">
    <mc:Choice xmlns:p14="http://schemas.microsoft.com/office/powerpoint/2010/main" Requires="p14">
      <p:transition spd="slow" p14:dur="2000" advTm="85408"/>
    </mc:Choice>
    <mc:Fallback>
      <p:transition xmlns:p14="http://schemas.microsoft.com/office/powerpoint/2010/main" spd="slow" advTm="8540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Graphic spid="4" grpId="0">
        <p:bldAsOne/>
      </p:bldGraphic>
      <p:bldP spid="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a:t>
            </a:r>
            <a:r>
              <a:rPr lang="en-US" smtClean="0"/>
              <a:t>DNS </a:t>
            </a:r>
            <a:r>
              <a:rPr lang="en-US" dirty="0" smtClean="0"/>
              <a:t>comparison</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40</a:t>
            </a:fld>
            <a:endParaRPr lang="en-US" dirty="0"/>
          </a:p>
        </p:txBody>
      </p:sp>
      <p:pic>
        <p:nvPicPr>
          <p:cNvPr id="5" name="Content Placeholder 4" descr="managed-lookup.pdf"/>
          <p:cNvPicPr>
            <a:picLocks noGrp="1" noChangeAspect="1"/>
          </p:cNvPicPr>
          <p:nvPr>
            <p:ph idx="4294967295"/>
          </p:nvPr>
        </p:nvPicPr>
        <p:blipFill>
          <a:blip r:embed="rId4">
            <a:extLst>
              <a:ext uri="{28A0092B-C50C-407E-A947-70E740481C1C}">
                <a14:useLocalDpi xmlns:a14="http://schemas.microsoft.com/office/drawing/2010/main" val="0"/>
              </a:ext>
            </a:extLst>
          </a:blip>
          <a:srcRect l="-12705" r="-12705"/>
          <a:stretch>
            <a:fillRect/>
          </a:stretch>
        </p:blipFill>
        <p:spPr>
          <a:xfrm>
            <a:off x="0" y="2182813"/>
            <a:ext cx="7289800" cy="4359275"/>
          </a:xfrm>
        </p:spPr>
      </p:pic>
      <p:sp>
        <p:nvSpPr>
          <p:cNvPr id="29" name="Freeform 28"/>
          <p:cNvSpPr/>
          <p:nvPr/>
        </p:nvSpPr>
        <p:spPr>
          <a:xfrm>
            <a:off x="2934567" y="2194577"/>
            <a:ext cx="3120572" cy="709958"/>
          </a:xfrm>
          <a:custGeom>
            <a:avLst/>
            <a:gdLst>
              <a:gd name="connsiteX0" fmla="*/ 3120572 w 3120572"/>
              <a:gd name="connsiteY0" fmla="*/ 491832 h 655118"/>
              <a:gd name="connsiteX1" fmla="*/ 1542143 w 3120572"/>
              <a:gd name="connsiteY1" fmla="*/ 1975 h 655118"/>
              <a:gd name="connsiteX2" fmla="*/ 0 w 3120572"/>
              <a:gd name="connsiteY2" fmla="*/ 655118 h 655118"/>
            </a:gdLst>
            <a:ahLst/>
            <a:cxnLst>
              <a:cxn ang="0">
                <a:pos x="connsiteX0" y="connsiteY0"/>
              </a:cxn>
              <a:cxn ang="0">
                <a:pos x="connsiteX1" y="connsiteY1"/>
              </a:cxn>
              <a:cxn ang="0">
                <a:pos x="connsiteX2" y="connsiteY2"/>
              </a:cxn>
            </a:cxnLst>
            <a:rect l="l" t="t" r="r" b="b"/>
            <a:pathLst>
              <a:path w="3120572" h="655118">
                <a:moveTo>
                  <a:pt x="3120572" y="491832"/>
                </a:moveTo>
                <a:cubicBezTo>
                  <a:pt x="2591405" y="233296"/>
                  <a:pt x="2062238" y="-25239"/>
                  <a:pt x="1542143" y="1975"/>
                </a:cubicBezTo>
                <a:cubicBezTo>
                  <a:pt x="1022048" y="29189"/>
                  <a:pt x="511024" y="342153"/>
                  <a:pt x="0" y="655118"/>
                </a:cubicBezTo>
              </a:path>
            </a:pathLst>
          </a:custGeom>
          <a:ln w="57150" cmpd="sng">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TextBox 29"/>
          <p:cNvSpPr txBox="1"/>
          <p:nvPr/>
        </p:nvSpPr>
        <p:spPr>
          <a:xfrm>
            <a:off x="3378688" y="1710506"/>
            <a:ext cx="5352747" cy="461665"/>
          </a:xfrm>
          <a:prstGeom prst="rect">
            <a:avLst/>
          </a:prstGeom>
          <a:noFill/>
        </p:spPr>
        <p:txBody>
          <a:bodyPr wrap="none" rtlCol="0">
            <a:spAutoFit/>
          </a:bodyPr>
          <a:lstStyle/>
          <a:p>
            <a:r>
              <a:rPr lang="en-US" sz="2400" dirty="0" smtClean="0"/>
              <a:t>One-third replication cost, similar latency</a:t>
            </a:r>
            <a:endParaRPr lang="en-US" sz="2400" dirty="0"/>
          </a:p>
        </p:txBody>
      </p:sp>
      <p:sp>
        <p:nvSpPr>
          <p:cNvPr id="32" name="TextBox 31"/>
          <p:cNvSpPr txBox="1"/>
          <p:nvPr/>
        </p:nvSpPr>
        <p:spPr>
          <a:xfrm>
            <a:off x="6419776" y="5106649"/>
            <a:ext cx="2302583" cy="830997"/>
          </a:xfrm>
          <a:prstGeom prst="rect">
            <a:avLst/>
          </a:prstGeom>
          <a:noFill/>
        </p:spPr>
        <p:txBody>
          <a:bodyPr wrap="none" rtlCol="0">
            <a:spAutoFit/>
          </a:bodyPr>
          <a:lstStyle/>
          <a:p>
            <a:r>
              <a:rPr lang="en-US" sz="2400" dirty="0" smtClean="0"/>
              <a:t>60% less latency, </a:t>
            </a:r>
          </a:p>
          <a:p>
            <a:r>
              <a:rPr lang="en-US" sz="2400" dirty="0" smtClean="0"/>
              <a:t>similar cost</a:t>
            </a:r>
            <a:endParaRPr lang="en-US" sz="2400" dirty="0"/>
          </a:p>
        </p:txBody>
      </p:sp>
      <p:cxnSp>
        <p:nvCxnSpPr>
          <p:cNvPr id="34" name="Straight Arrow Connector 33"/>
          <p:cNvCxnSpPr/>
          <p:nvPr/>
        </p:nvCxnSpPr>
        <p:spPr>
          <a:xfrm flipH="1">
            <a:off x="5075427" y="5522148"/>
            <a:ext cx="671284" cy="456407"/>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246314" y="2612147"/>
            <a:ext cx="5976115" cy="1077218"/>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algn="ctr"/>
            <a:r>
              <a:rPr lang="en-US" sz="3200" dirty="0">
                <a:solidFill>
                  <a:srgbClr val="000000"/>
                </a:solidFill>
              </a:rPr>
              <a:t>Auspice reduces </a:t>
            </a:r>
            <a:r>
              <a:rPr lang="en-US" sz="3200" dirty="0" smtClean="0">
                <a:solidFill>
                  <a:srgbClr val="000000"/>
                </a:solidFill>
              </a:rPr>
              <a:t>cost/latency </a:t>
            </a:r>
            <a:r>
              <a:rPr lang="en-US" sz="3200" dirty="0">
                <a:solidFill>
                  <a:srgbClr val="000000"/>
                </a:solidFill>
              </a:rPr>
              <a:t>over </a:t>
            </a:r>
          </a:p>
          <a:p>
            <a:pPr algn="ctr"/>
            <a:r>
              <a:rPr lang="en-US" sz="3200" dirty="0" smtClean="0">
                <a:solidFill>
                  <a:srgbClr val="000000"/>
                </a:solidFill>
              </a:rPr>
              <a:t>today’s </a:t>
            </a:r>
            <a:r>
              <a:rPr lang="en-US" sz="3200" smtClean="0">
                <a:solidFill>
                  <a:srgbClr val="000000"/>
                </a:solidFill>
              </a:rPr>
              <a:t>managed </a:t>
            </a:r>
            <a:r>
              <a:rPr lang="en-US" sz="3200" smtClean="0">
                <a:solidFill>
                  <a:srgbClr val="000000"/>
                </a:solidFill>
              </a:rPr>
              <a:t>DNS</a:t>
            </a:r>
            <a:endParaRPr lang="en-US" sz="3200" dirty="0">
              <a:solidFill>
                <a:srgbClr val="000000"/>
              </a:solidFill>
            </a:endParaRPr>
          </a:p>
        </p:txBody>
      </p:sp>
      <p:sp>
        <p:nvSpPr>
          <p:cNvPr id="3" name="TextBox 2"/>
          <p:cNvSpPr txBox="1"/>
          <p:nvPr/>
        </p:nvSpPr>
        <p:spPr>
          <a:xfrm>
            <a:off x="173125" y="1189923"/>
            <a:ext cx="8970875" cy="461665"/>
          </a:xfrm>
          <a:prstGeom prst="rect">
            <a:avLst/>
          </a:prstGeom>
          <a:noFill/>
        </p:spPr>
        <p:txBody>
          <a:bodyPr wrap="none" rtlCol="0">
            <a:spAutoFit/>
          </a:bodyPr>
          <a:lstStyle/>
          <a:p>
            <a:r>
              <a:rPr lang="en-US" sz="2400" smtClean="0"/>
              <a:t>Ultra </a:t>
            </a:r>
            <a:r>
              <a:rPr lang="en-US" sz="2400" smtClean="0"/>
              <a:t>DNS </a:t>
            </a:r>
            <a:r>
              <a:rPr lang="en-US" sz="2400" dirty="0" smtClean="0"/>
              <a:t>(16 replicas)  vs. Auspice 5/10/15 replicas out of </a:t>
            </a:r>
            <a:r>
              <a:rPr lang="en-US" sz="2400" smtClean="0"/>
              <a:t>80 </a:t>
            </a:r>
            <a:r>
              <a:rPr lang="en-US" sz="2400" smtClean="0"/>
              <a:t>locations</a:t>
            </a:r>
            <a:endParaRPr lang="en-US" sz="2400" dirty="0"/>
          </a:p>
        </p:txBody>
      </p:sp>
    </p:spTree>
    <p:custDataLst>
      <p:tags r:id="rId1"/>
    </p:custDataLst>
    <p:extLst>
      <p:ext uri="{BB962C8B-B14F-4D97-AF65-F5344CB8AC3E}">
        <p14:creationId xmlns:p14="http://schemas.microsoft.com/office/powerpoint/2010/main" val="588842078"/>
      </p:ext>
    </p:extLst>
  </p:cSld>
  <p:clrMapOvr>
    <a:masterClrMapping/>
  </p:clrMapOvr>
  <mc:AlternateContent xmlns:mc="http://schemas.openxmlformats.org/markup-compatibility/2006" xmlns:p14="http://schemas.microsoft.com/office/powerpoint/2010/main">
    <mc:Choice Requires="p14">
      <p:transition spd="slow" p14:dur="2000" advTm="53679"/>
    </mc:Choice>
    <mc:Fallback xmlns="">
      <p:transition xmlns:p14="http://schemas.microsoft.com/office/powerpoint/2010/main" spd="slow" advTm="536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22" presetClass="entr" presetSubtype="2"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par>
                                <p:cTn id="20" presetID="22" presetClass="entr" presetSubtype="2"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p:bldP spid="30" grpId="1"/>
      <p:bldP spid="32"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dirty="0" smtClean="0"/>
              <a:t>DHT-based replication, e.g.</a:t>
            </a:r>
            <a:r>
              <a:rPr lang="en-US" smtClean="0"/>
              <a:t>, </a:t>
            </a:r>
            <a:r>
              <a:rPr lang="en-US" smtClean="0"/>
              <a:t>CoDoNS, ensures </a:t>
            </a:r>
            <a:r>
              <a:rPr lang="en-US" dirty="0" smtClean="0"/>
              <a:t>load balance but oblivious to demand geo-locality</a:t>
            </a:r>
          </a:p>
          <a:p>
            <a:pPr lvl="1"/>
            <a:r>
              <a:rPr lang="en-US" dirty="0" smtClean="0"/>
              <a:t>Locality-aware DHT, e.g., </a:t>
            </a:r>
            <a:r>
              <a:rPr lang="en-US" dirty="0" err="1" smtClean="0"/>
              <a:t>SkipNet</a:t>
            </a:r>
            <a:r>
              <a:rPr lang="en-US" dirty="0" smtClean="0"/>
              <a:t>, places content close to its origin, and not near </a:t>
            </a:r>
            <a:r>
              <a:rPr lang="en-US" smtClean="0"/>
              <a:t>its </a:t>
            </a:r>
            <a:r>
              <a:rPr lang="en-US" smtClean="0"/>
              <a:t>regions </a:t>
            </a:r>
            <a:r>
              <a:rPr lang="en-US" dirty="0" smtClean="0"/>
              <a:t>of demand</a:t>
            </a:r>
          </a:p>
          <a:p>
            <a:r>
              <a:rPr lang="en-US" dirty="0" smtClean="0"/>
              <a:t>Modern data stores support static geo-replication, </a:t>
            </a:r>
            <a:r>
              <a:rPr lang="en-US" dirty="0" err="1" smtClean="0"/>
              <a:t>e.g</a:t>
            </a:r>
            <a:r>
              <a:rPr lang="en-US" dirty="0" smtClean="0"/>
              <a:t>, Cassandra or manually</a:t>
            </a:r>
            <a:r>
              <a:rPr lang="en-US" dirty="0"/>
              <a:t>-configured </a:t>
            </a:r>
            <a:r>
              <a:rPr lang="en-US" dirty="0" smtClean="0"/>
              <a:t>policy, e.g., Spanner</a:t>
            </a:r>
          </a:p>
        </p:txBody>
      </p:sp>
      <p:sp>
        <p:nvSpPr>
          <p:cNvPr id="4" name="Slide Number Placeholder 3"/>
          <p:cNvSpPr>
            <a:spLocks noGrp="1"/>
          </p:cNvSpPr>
          <p:nvPr>
            <p:ph type="sldNum" sz="quarter" idx="12"/>
          </p:nvPr>
        </p:nvSpPr>
        <p:spPr/>
        <p:txBody>
          <a:bodyPr/>
          <a:lstStyle/>
          <a:p>
            <a:fld id="{98C0AAFF-83F3-2E41-99F9-83C76866C8AD}" type="slidenum">
              <a:rPr lang="en-US" smtClean="0"/>
              <a:t>41</a:t>
            </a:fld>
            <a:endParaRPr lang="en-US"/>
          </a:p>
        </p:txBody>
      </p:sp>
    </p:spTree>
    <p:extLst>
      <p:ext uri="{BB962C8B-B14F-4D97-AF65-F5344CB8AC3E}">
        <p14:creationId xmlns:p14="http://schemas.microsoft.com/office/powerpoint/2010/main" val="1012212024"/>
      </p:ext>
    </p:extLst>
  </p:cSld>
  <p:clrMapOvr>
    <a:masterClrMapping/>
  </p:clrMapOvr>
  <mc:AlternateContent xmlns:mc="http://schemas.openxmlformats.org/markup-compatibility/2006" xmlns:p14="http://schemas.microsoft.com/office/powerpoint/2010/main">
    <mc:Choice Requires="p14">
      <p:transition p14:dur="0" advTm="84328"/>
    </mc:Choice>
    <mc:Fallback xmlns="">
      <p:transition xmlns:p14="http://schemas.microsoft.com/office/powerpoint/2010/main" advTm="84328"/>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Demand-aware active replica placement</a:t>
            </a:r>
          </a:p>
          <a:p>
            <a:r>
              <a:rPr lang="en-US" smtClean="0"/>
              <a:t>Consistent </a:t>
            </a:r>
            <a:r>
              <a:rPr lang="en-US" dirty="0" smtClean="0"/>
              <a:t>hashing-based placement engine</a:t>
            </a:r>
          </a:p>
          <a:p>
            <a:r>
              <a:rPr lang="en-US" smtClean="0"/>
              <a:t>Evaluation </a:t>
            </a:r>
            <a:r>
              <a:rPr lang="en-US" smtClean="0"/>
              <a:t>against </a:t>
            </a:r>
            <a:r>
              <a:rPr lang="en-US" dirty="0" smtClean="0"/>
              <a:t>static placement and </a:t>
            </a:r>
            <a:r>
              <a:rPr lang="en-US" dirty="0"/>
              <a:t>DHT-based </a:t>
            </a:r>
            <a:r>
              <a:rPr lang="en-US" dirty="0" smtClean="0"/>
              <a:t>replication </a:t>
            </a:r>
          </a:p>
          <a:p>
            <a:pPr lvl="1"/>
            <a:r>
              <a:rPr lang="en-US" dirty="0" smtClean="0"/>
              <a:t>Lookup latency up </a:t>
            </a:r>
            <a:r>
              <a:rPr lang="en-US" dirty="0"/>
              <a:t>to 9x lower </a:t>
            </a:r>
            <a:r>
              <a:rPr lang="en-US" dirty="0" smtClean="0"/>
              <a:t>than DHT</a:t>
            </a:r>
          </a:p>
          <a:p>
            <a:pPr lvl="1"/>
            <a:r>
              <a:rPr lang="en-US" dirty="0" smtClean="0"/>
              <a:t>Throughput comparable to best static placement </a:t>
            </a: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38777568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Application-centric comparison of TE schemes</a:t>
            </a:r>
          </a:p>
          <a:p>
            <a:r>
              <a:rPr lang="en-US" dirty="0" smtClean="0"/>
              <a:t>Network </a:t>
            </a:r>
            <a:r>
              <a:rPr lang="en-US" dirty="0" smtClean="0"/>
              <a:t>CDNs</a:t>
            </a:r>
            <a:endParaRPr lang="en-US" dirty="0" smtClean="0"/>
          </a:p>
          <a:p>
            <a:r>
              <a:rPr lang="en-US" dirty="0" smtClean="0">
                <a:solidFill>
                  <a:srgbClr val="000000"/>
                </a:solidFill>
              </a:rPr>
              <a:t>Geo</a:t>
            </a:r>
            <a:r>
              <a:rPr lang="en-US" dirty="0" smtClean="0">
                <a:solidFill>
                  <a:srgbClr val="000000"/>
                </a:solidFill>
              </a:rPr>
              <a:t>-distributed dynamic content placement</a:t>
            </a:r>
          </a:p>
          <a:p>
            <a:r>
              <a:rPr lang="en-US" dirty="0">
                <a:solidFill>
                  <a:schemeClr val="accent2"/>
                </a:solidFill>
              </a:rPr>
              <a:t>Shrink: Greening </a:t>
            </a:r>
            <a:r>
              <a:rPr lang="en-US" dirty="0" smtClean="0">
                <a:solidFill>
                  <a:schemeClr val="accent2"/>
                </a:solidFill>
              </a:rPr>
              <a:t>content-hosting </a:t>
            </a:r>
            <a:r>
              <a:rPr lang="en-US" dirty="0">
                <a:solidFill>
                  <a:schemeClr val="accent2"/>
                </a:solidFill>
              </a:rPr>
              <a:t>datacenters</a:t>
            </a:r>
          </a:p>
          <a:p>
            <a:r>
              <a:rPr lang="en-US" dirty="0" smtClean="0"/>
              <a:t>Proposed </a:t>
            </a:r>
            <a:r>
              <a:rPr lang="en-US" dirty="0" smtClean="0"/>
              <a:t>work</a:t>
            </a:r>
            <a:endParaRPr lang="en-US" dirty="0"/>
          </a:p>
        </p:txBody>
      </p:sp>
    </p:spTree>
    <p:extLst>
      <p:ext uri="{BB962C8B-B14F-4D97-AF65-F5344CB8AC3E}">
        <p14:creationId xmlns:p14="http://schemas.microsoft.com/office/powerpoint/2010/main" val="23691627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Box 2"/>
          <p:cNvSpPr txBox="1"/>
          <p:nvPr/>
        </p:nvSpPr>
        <p:spPr>
          <a:xfrm>
            <a:off x="457200" y="1573806"/>
            <a:ext cx="8025542" cy="1384995"/>
          </a:xfrm>
          <a:prstGeom prst="rect">
            <a:avLst/>
          </a:prstGeom>
          <a:noFill/>
        </p:spPr>
        <p:txBody>
          <a:bodyPr wrap="square" rtlCol="0">
            <a:spAutoFit/>
          </a:bodyPr>
          <a:lstStyle/>
          <a:p>
            <a:r>
              <a:rPr lang="en-US" sz="2800" dirty="0" smtClean="0"/>
              <a:t>Design and evaluation </a:t>
            </a:r>
            <a:r>
              <a:rPr lang="en-US" sz="2800" dirty="0" smtClean="0"/>
              <a:t>of energy </a:t>
            </a:r>
            <a:r>
              <a:rPr lang="en-US" sz="2800" dirty="0"/>
              <a:t>optimization schemes for content-hosting </a:t>
            </a:r>
            <a:r>
              <a:rPr lang="en-US" sz="2800" dirty="0" smtClean="0"/>
              <a:t>datacenters and their impact on end-user performance</a:t>
            </a:r>
            <a:endParaRPr lang="en-US" sz="2800" dirty="0"/>
          </a:p>
        </p:txBody>
      </p:sp>
    </p:spTree>
    <p:extLst>
      <p:ext uri="{BB962C8B-B14F-4D97-AF65-F5344CB8AC3E}">
        <p14:creationId xmlns:p14="http://schemas.microsoft.com/office/powerpoint/2010/main" val="288195750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911360" y="1839748"/>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ounded Rectangle 3"/>
          <p:cNvSpPr/>
          <p:nvPr/>
        </p:nvSpPr>
        <p:spPr>
          <a:xfrm>
            <a:off x="494705" y="1839748"/>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576269" y="1956257"/>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10" name="Rectangle 9"/>
          <p:cNvSpPr/>
          <p:nvPr/>
        </p:nvSpPr>
        <p:spPr>
          <a:xfrm>
            <a:off x="1993848" y="1956257"/>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22" name="Rounded Rectangle 21"/>
          <p:cNvSpPr/>
          <p:nvPr/>
        </p:nvSpPr>
        <p:spPr>
          <a:xfrm>
            <a:off x="3315442" y="1839748"/>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3397930" y="1932955"/>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27" name="Rounded Rectangle 26"/>
          <p:cNvSpPr/>
          <p:nvPr/>
        </p:nvSpPr>
        <p:spPr>
          <a:xfrm>
            <a:off x="4655436" y="1839748"/>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4737924" y="1945548"/>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2" name="Rounded Rectangle 31"/>
          <p:cNvSpPr/>
          <p:nvPr/>
        </p:nvSpPr>
        <p:spPr>
          <a:xfrm>
            <a:off x="494705" y="3669876"/>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76269" y="3786385"/>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4" name="Rectangle 33"/>
          <p:cNvSpPr/>
          <p:nvPr/>
        </p:nvSpPr>
        <p:spPr>
          <a:xfrm>
            <a:off x="995745" y="3786385"/>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37" name="Rounded Rectangle 36"/>
          <p:cNvSpPr/>
          <p:nvPr/>
        </p:nvSpPr>
        <p:spPr>
          <a:xfrm>
            <a:off x="1911360" y="3669876"/>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1992924" y="3786385"/>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9" name="Rectangle 38"/>
          <p:cNvSpPr/>
          <p:nvPr/>
        </p:nvSpPr>
        <p:spPr>
          <a:xfrm>
            <a:off x="2412400" y="3786385"/>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42" name="Rounded Rectangle 41"/>
          <p:cNvSpPr/>
          <p:nvPr/>
        </p:nvSpPr>
        <p:spPr>
          <a:xfrm>
            <a:off x="3315442" y="3669876"/>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3375548" y="3786385"/>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46" name="Rectangle 45"/>
          <p:cNvSpPr/>
          <p:nvPr/>
        </p:nvSpPr>
        <p:spPr>
          <a:xfrm>
            <a:off x="3817406" y="3786385"/>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47" name="Rounded Rectangle 46"/>
          <p:cNvSpPr/>
          <p:nvPr/>
        </p:nvSpPr>
        <p:spPr>
          <a:xfrm>
            <a:off x="4655436" y="3669876"/>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4737924" y="3786385"/>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51" name="Rectangle 50"/>
          <p:cNvSpPr/>
          <p:nvPr/>
        </p:nvSpPr>
        <p:spPr>
          <a:xfrm>
            <a:off x="5156476" y="3786385"/>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52" name="Rounded Rectangle 51"/>
          <p:cNvSpPr/>
          <p:nvPr/>
        </p:nvSpPr>
        <p:spPr>
          <a:xfrm>
            <a:off x="494705" y="5464113"/>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76269" y="5580622"/>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54" name="Rectangle 53"/>
          <p:cNvSpPr/>
          <p:nvPr/>
        </p:nvSpPr>
        <p:spPr>
          <a:xfrm>
            <a:off x="995745" y="5580622"/>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57" name="Rounded Rectangle 56"/>
          <p:cNvSpPr/>
          <p:nvPr/>
        </p:nvSpPr>
        <p:spPr>
          <a:xfrm>
            <a:off x="1911360" y="5464113"/>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1993848" y="5580622"/>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61" name="Rectangle 60"/>
          <p:cNvSpPr/>
          <p:nvPr/>
        </p:nvSpPr>
        <p:spPr>
          <a:xfrm>
            <a:off x="2413324" y="5580622"/>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2" name="Rounded Rectangle 61"/>
          <p:cNvSpPr/>
          <p:nvPr/>
        </p:nvSpPr>
        <p:spPr>
          <a:xfrm>
            <a:off x="3315442" y="5464113"/>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3397006" y="5580622"/>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64" name="Rectangle 63"/>
          <p:cNvSpPr/>
          <p:nvPr/>
        </p:nvSpPr>
        <p:spPr>
          <a:xfrm>
            <a:off x="3816482" y="5580622"/>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67" name="Rounded Rectangle 66"/>
          <p:cNvSpPr/>
          <p:nvPr/>
        </p:nvSpPr>
        <p:spPr>
          <a:xfrm>
            <a:off x="4655436" y="5464113"/>
            <a:ext cx="920517" cy="9320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4737924" y="5580622"/>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71" name="Rectangle 70"/>
          <p:cNvSpPr/>
          <p:nvPr/>
        </p:nvSpPr>
        <p:spPr>
          <a:xfrm>
            <a:off x="5156476" y="5580622"/>
            <a:ext cx="337912" cy="326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2" name="TextBox 71"/>
          <p:cNvSpPr txBox="1"/>
          <p:nvPr/>
        </p:nvSpPr>
        <p:spPr>
          <a:xfrm>
            <a:off x="565541" y="1478571"/>
            <a:ext cx="996255" cy="372828"/>
          </a:xfrm>
          <a:prstGeom prst="rect">
            <a:avLst/>
          </a:prstGeom>
          <a:noFill/>
        </p:spPr>
        <p:txBody>
          <a:bodyPr wrap="square" rtlCol="0">
            <a:spAutoFit/>
          </a:bodyPr>
          <a:lstStyle/>
          <a:p>
            <a:r>
              <a:rPr lang="en-US" dirty="0" smtClean="0"/>
              <a:t>Server 1</a:t>
            </a:r>
            <a:endParaRPr lang="en-US" dirty="0"/>
          </a:p>
        </p:txBody>
      </p:sp>
      <p:sp>
        <p:nvSpPr>
          <p:cNvPr id="93" name="TextBox 92"/>
          <p:cNvSpPr txBox="1"/>
          <p:nvPr/>
        </p:nvSpPr>
        <p:spPr>
          <a:xfrm>
            <a:off x="1911360" y="1491160"/>
            <a:ext cx="996255" cy="372828"/>
          </a:xfrm>
          <a:prstGeom prst="rect">
            <a:avLst/>
          </a:prstGeom>
          <a:noFill/>
        </p:spPr>
        <p:txBody>
          <a:bodyPr wrap="square" rtlCol="0">
            <a:spAutoFit/>
          </a:bodyPr>
          <a:lstStyle/>
          <a:p>
            <a:r>
              <a:rPr lang="en-US" dirty="0" smtClean="0"/>
              <a:t>Server 2</a:t>
            </a:r>
            <a:endParaRPr lang="en-US" dirty="0"/>
          </a:p>
        </p:txBody>
      </p:sp>
      <p:sp>
        <p:nvSpPr>
          <p:cNvPr id="94" name="TextBox 93"/>
          <p:cNvSpPr txBox="1"/>
          <p:nvPr/>
        </p:nvSpPr>
        <p:spPr>
          <a:xfrm>
            <a:off x="3375548" y="1491160"/>
            <a:ext cx="996255" cy="372828"/>
          </a:xfrm>
          <a:prstGeom prst="rect">
            <a:avLst/>
          </a:prstGeom>
          <a:noFill/>
        </p:spPr>
        <p:txBody>
          <a:bodyPr wrap="square" rtlCol="0">
            <a:spAutoFit/>
          </a:bodyPr>
          <a:lstStyle/>
          <a:p>
            <a:r>
              <a:rPr lang="en-US" dirty="0" smtClean="0"/>
              <a:t>Server 3</a:t>
            </a:r>
            <a:endParaRPr lang="en-US" dirty="0"/>
          </a:p>
        </p:txBody>
      </p:sp>
      <p:sp>
        <p:nvSpPr>
          <p:cNvPr id="95" name="TextBox 94"/>
          <p:cNvSpPr txBox="1"/>
          <p:nvPr/>
        </p:nvSpPr>
        <p:spPr>
          <a:xfrm>
            <a:off x="4640727" y="1478571"/>
            <a:ext cx="996255" cy="372828"/>
          </a:xfrm>
          <a:prstGeom prst="rect">
            <a:avLst/>
          </a:prstGeom>
          <a:noFill/>
        </p:spPr>
        <p:txBody>
          <a:bodyPr wrap="square" rtlCol="0">
            <a:spAutoFit/>
          </a:bodyPr>
          <a:lstStyle/>
          <a:p>
            <a:r>
              <a:rPr lang="en-US" dirty="0" smtClean="0"/>
              <a:t>Server 4</a:t>
            </a:r>
            <a:endParaRPr lang="en-US" dirty="0"/>
          </a:p>
        </p:txBody>
      </p:sp>
      <p:sp>
        <p:nvSpPr>
          <p:cNvPr id="97" name="TextBox 96"/>
          <p:cNvSpPr txBox="1"/>
          <p:nvPr/>
        </p:nvSpPr>
        <p:spPr>
          <a:xfrm>
            <a:off x="550832" y="3284459"/>
            <a:ext cx="996255" cy="372828"/>
          </a:xfrm>
          <a:prstGeom prst="rect">
            <a:avLst/>
          </a:prstGeom>
          <a:noFill/>
        </p:spPr>
        <p:txBody>
          <a:bodyPr wrap="square" rtlCol="0">
            <a:spAutoFit/>
          </a:bodyPr>
          <a:lstStyle/>
          <a:p>
            <a:r>
              <a:rPr lang="en-US" dirty="0" smtClean="0"/>
              <a:t>Server 1</a:t>
            </a:r>
            <a:endParaRPr lang="en-US" dirty="0"/>
          </a:p>
        </p:txBody>
      </p:sp>
      <p:sp>
        <p:nvSpPr>
          <p:cNvPr id="98" name="TextBox 97"/>
          <p:cNvSpPr txBox="1"/>
          <p:nvPr/>
        </p:nvSpPr>
        <p:spPr>
          <a:xfrm>
            <a:off x="1896651" y="3297048"/>
            <a:ext cx="996255" cy="372828"/>
          </a:xfrm>
          <a:prstGeom prst="rect">
            <a:avLst/>
          </a:prstGeom>
          <a:noFill/>
        </p:spPr>
        <p:txBody>
          <a:bodyPr wrap="square" rtlCol="0">
            <a:spAutoFit/>
          </a:bodyPr>
          <a:lstStyle/>
          <a:p>
            <a:r>
              <a:rPr lang="en-US" dirty="0" smtClean="0"/>
              <a:t>Server 2</a:t>
            </a:r>
            <a:endParaRPr lang="en-US" dirty="0"/>
          </a:p>
        </p:txBody>
      </p:sp>
      <p:sp>
        <p:nvSpPr>
          <p:cNvPr id="99" name="TextBox 98"/>
          <p:cNvSpPr txBox="1"/>
          <p:nvPr/>
        </p:nvSpPr>
        <p:spPr>
          <a:xfrm>
            <a:off x="3360839" y="3297048"/>
            <a:ext cx="996255" cy="372828"/>
          </a:xfrm>
          <a:prstGeom prst="rect">
            <a:avLst/>
          </a:prstGeom>
          <a:noFill/>
        </p:spPr>
        <p:txBody>
          <a:bodyPr wrap="square" rtlCol="0">
            <a:spAutoFit/>
          </a:bodyPr>
          <a:lstStyle/>
          <a:p>
            <a:r>
              <a:rPr lang="en-US" dirty="0" smtClean="0"/>
              <a:t>Server 3</a:t>
            </a:r>
            <a:endParaRPr lang="en-US" dirty="0"/>
          </a:p>
        </p:txBody>
      </p:sp>
      <p:sp>
        <p:nvSpPr>
          <p:cNvPr id="100" name="TextBox 99"/>
          <p:cNvSpPr txBox="1"/>
          <p:nvPr/>
        </p:nvSpPr>
        <p:spPr>
          <a:xfrm>
            <a:off x="4626018" y="3284459"/>
            <a:ext cx="996255" cy="372828"/>
          </a:xfrm>
          <a:prstGeom prst="rect">
            <a:avLst/>
          </a:prstGeom>
          <a:noFill/>
        </p:spPr>
        <p:txBody>
          <a:bodyPr wrap="square" rtlCol="0">
            <a:spAutoFit/>
          </a:bodyPr>
          <a:lstStyle/>
          <a:p>
            <a:r>
              <a:rPr lang="en-US" dirty="0" smtClean="0"/>
              <a:t>Server 4</a:t>
            </a:r>
            <a:endParaRPr lang="en-US" dirty="0"/>
          </a:p>
        </p:txBody>
      </p:sp>
      <p:sp>
        <p:nvSpPr>
          <p:cNvPr id="101" name="TextBox 100"/>
          <p:cNvSpPr txBox="1"/>
          <p:nvPr/>
        </p:nvSpPr>
        <p:spPr>
          <a:xfrm>
            <a:off x="569377" y="5102936"/>
            <a:ext cx="996255" cy="372828"/>
          </a:xfrm>
          <a:prstGeom prst="rect">
            <a:avLst/>
          </a:prstGeom>
          <a:noFill/>
        </p:spPr>
        <p:txBody>
          <a:bodyPr wrap="square" rtlCol="0">
            <a:spAutoFit/>
          </a:bodyPr>
          <a:lstStyle/>
          <a:p>
            <a:r>
              <a:rPr lang="en-US" dirty="0" smtClean="0"/>
              <a:t>Server 1</a:t>
            </a:r>
            <a:endParaRPr lang="en-US" dirty="0"/>
          </a:p>
        </p:txBody>
      </p:sp>
      <p:sp>
        <p:nvSpPr>
          <p:cNvPr id="102" name="TextBox 101"/>
          <p:cNvSpPr txBox="1"/>
          <p:nvPr/>
        </p:nvSpPr>
        <p:spPr>
          <a:xfrm>
            <a:off x="1915196" y="5115525"/>
            <a:ext cx="996255" cy="372828"/>
          </a:xfrm>
          <a:prstGeom prst="rect">
            <a:avLst/>
          </a:prstGeom>
          <a:noFill/>
        </p:spPr>
        <p:txBody>
          <a:bodyPr wrap="square" rtlCol="0">
            <a:spAutoFit/>
          </a:bodyPr>
          <a:lstStyle/>
          <a:p>
            <a:r>
              <a:rPr lang="en-US" dirty="0" smtClean="0"/>
              <a:t>Server 2</a:t>
            </a:r>
            <a:endParaRPr lang="en-US" dirty="0"/>
          </a:p>
        </p:txBody>
      </p:sp>
      <p:sp>
        <p:nvSpPr>
          <p:cNvPr id="103" name="TextBox 102"/>
          <p:cNvSpPr txBox="1"/>
          <p:nvPr/>
        </p:nvSpPr>
        <p:spPr>
          <a:xfrm>
            <a:off x="3379384" y="5115525"/>
            <a:ext cx="996255" cy="372828"/>
          </a:xfrm>
          <a:prstGeom prst="rect">
            <a:avLst/>
          </a:prstGeom>
          <a:noFill/>
        </p:spPr>
        <p:txBody>
          <a:bodyPr wrap="square" rtlCol="0">
            <a:spAutoFit/>
          </a:bodyPr>
          <a:lstStyle/>
          <a:p>
            <a:r>
              <a:rPr lang="en-US" dirty="0" smtClean="0"/>
              <a:t>Server 3</a:t>
            </a:r>
            <a:endParaRPr lang="en-US" dirty="0"/>
          </a:p>
        </p:txBody>
      </p:sp>
      <p:sp>
        <p:nvSpPr>
          <p:cNvPr id="104" name="TextBox 103"/>
          <p:cNvSpPr txBox="1"/>
          <p:nvPr/>
        </p:nvSpPr>
        <p:spPr>
          <a:xfrm>
            <a:off x="4644563" y="5102936"/>
            <a:ext cx="996255" cy="372828"/>
          </a:xfrm>
          <a:prstGeom prst="rect">
            <a:avLst/>
          </a:prstGeom>
          <a:noFill/>
        </p:spPr>
        <p:txBody>
          <a:bodyPr wrap="square" rtlCol="0">
            <a:spAutoFit/>
          </a:bodyPr>
          <a:lstStyle/>
          <a:p>
            <a:r>
              <a:rPr lang="en-US" dirty="0" smtClean="0"/>
              <a:t>Server 4</a:t>
            </a:r>
            <a:endParaRPr lang="en-US" dirty="0"/>
          </a:p>
        </p:txBody>
      </p:sp>
      <p:sp>
        <p:nvSpPr>
          <p:cNvPr id="105" name="TextBox 104"/>
          <p:cNvSpPr txBox="1"/>
          <p:nvPr/>
        </p:nvSpPr>
        <p:spPr>
          <a:xfrm>
            <a:off x="6844897" y="1340509"/>
            <a:ext cx="1002084" cy="369332"/>
          </a:xfrm>
          <a:prstGeom prst="rect">
            <a:avLst/>
          </a:prstGeom>
          <a:noFill/>
        </p:spPr>
        <p:txBody>
          <a:bodyPr wrap="square" rtlCol="0">
            <a:spAutoFit/>
          </a:bodyPr>
          <a:lstStyle/>
          <a:p>
            <a:r>
              <a:rPr lang="en-US" dirty="0" smtClean="0"/>
              <a:t>Content</a:t>
            </a:r>
            <a:endParaRPr lang="en-US" dirty="0"/>
          </a:p>
        </p:txBody>
      </p:sp>
      <p:cxnSp>
        <p:nvCxnSpPr>
          <p:cNvPr id="107" name="Straight Arrow Connector 106"/>
          <p:cNvCxnSpPr>
            <a:stCxn id="105" idx="1"/>
            <a:endCxn id="24" idx="3"/>
          </p:cNvCxnSpPr>
          <p:nvPr/>
        </p:nvCxnSpPr>
        <p:spPr>
          <a:xfrm flipH="1">
            <a:off x="3735842" y="1525175"/>
            <a:ext cx="3109055" cy="5708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105" idx="1"/>
            <a:endCxn id="31" idx="3"/>
          </p:cNvCxnSpPr>
          <p:nvPr/>
        </p:nvCxnSpPr>
        <p:spPr>
          <a:xfrm flipH="1">
            <a:off x="5075836" y="1525175"/>
            <a:ext cx="1769061" cy="5834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Rounded Rectangle 110"/>
          <p:cNvSpPr/>
          <p:nvPr/>
        </p:nvSpPr>
        <p:spPr>
          <a:xfrm>
            <a:off x="3102933" y="1525175"/>
            <a:ext cx="2773204" cy="1374803"/>
          </a:xfrm>
          <a:prstGeom prst="roundRect">
            <a:avLst/>
          </a:prstGeom>
          <a:noFill/>
          <a:ln>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ounded Rectangle 111"/>
          <p:cNvSpPr/>
          <p:nvPr/>
        </p:nvSpPr>
        <p:spPr>
          <a:xfrm>
            <a:off x="3102933" y="3332001"/>
            <a:ext cx="2773204" cy="1374803"/>
          </a:xfrm>
          <a:prstGeom prst="roundRect">
            <a:avLst/>
          </a:prstGeom>
          <a:noFill/>
          <a:ln>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Rounded Rectangle 112"/>
          <p:cNvSpPr/>
          <p:nvPr/>
        </p:nvSpPr>
        <p:spPr>
          <a:xfrm>
            <a:off x="3102933" y="5139765"/>
            <a:ext cx="2773204" cy="1374803"/>
          </a:xfrm>
          <a:prstGeom prst="roundRect">
            <a:avLst/>
          </a:prstGeom>
          <a:noFill/>
          <a:ln>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Title 1"/>
          <p:cNvSpPr>
            <a:spLocks noGrp="1"/>
          </p:cNvSpPr>
          <p:nvPr>
            <p:ph type="title"/>
          </p:nvPr>
        </p:nvSpPr>
        <p:spPr>
          <a:xfrm>
            <a:off x="457200" y="274638"/>
            <a:ext cx="8229600" cy="1143000"/>
          </a:xfrm>
        </p:spPr>
        <p:txBody>
          <a:bodyPr>
            <a:noAutofit/>
          </a:bodyPr>
          <a:lstStyle/>
          <a:p>
            <a:r>
              <a:rPr lang="en-US" sz="3200" dirty="0" smtClean="0"/>
              <a:t>Server energy </a:t>
            </a:r>
            <a:r>
              <a:rPr lang="en-US" sz="3200" dirty="0" smtClean="0"/>
              <a:t>opt. &amp; </a:t>
            </a:r>
            <a:r>
              <a:rPr lang="en-US" sz="3200" dirty="0"/>
              <a:t>load balancing interaction</a:t>
            </a:r>
            <a:endParaRPr lang="en-US" sz="3200" dirty="0"/>
          </a:p>
        </p:txBody>
      </p:sp>
      <p:sp>
        <p:nvSpPr>
          <p:cNvPr id="2" name="TextBox 1"/>
          <p:cNvSpPr txBox="1"/>
          <p:nvPr/>
        </p:nvSpPr>
        <p:spPr>
          <a:xfrm>
            <a:off x="6542339" y="2818396"/>
            <a:ext cx="2416046" cy="646331"/>
          </a:xfrm>
          <a:prstGeom prst="rect">
            <a:avLst/>
          </a:prstGeom>
          <a:noFill/>
        </p:spPr>
        <p:txBody>
          <a:bodyPr wrap="none" rtlCol="0">
            <a:spAutoFit/>
          </a:bodyPr>
          <a:lstStyle/>
          <a:p>
            <a:r>
              <a:rPr lang="en-US" dirty="0" smtClean="0"/>
              <a:t>C &amp; D unavailable after </a:t>
            </a:r>
          </a:p>
          <a:p>
            <a:r>
              <a:rPr lang="en-US" dirty="0" smtClean="0"/>
              <a:t>servers 3 &amp; 4 turned off</a:t>
            </a:r>
            <a:endParaRPr lang="en-US" dirty="0"/>
          </a:p>
        </p:txBody>
      </p:sp>
      <p:sp>
        <p:nvSpPr>
          <p:cNvPr id="7" name="Right Brace 6"/>
          <p:cNvSpPr/>
          <p:nvPr/>
        </p:nvSpPr>
        <p:spPr>
          <a:xfrm>
            <a:off x="5969000" y="1470416"/>
            <a:ext cx="478692" cy="3384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Right Brace 65"/>
          <p:cNvSpPr/>
          <p:nvPr/>
        </p:nvSpPr>
        <p:spPr>
          <a:xfrm>
            <a:off x="5969000" y="5102936"/>
            <a:ext cx="478692" cy="141163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TextBox 67"/>
          <p:cNvSpPr txBox="1"/>
          <p:nvPr/>
        </p:nvSpPr>
        <p:spPr>
          <a:xfrm>
            <a:off x="6542339" y="5464113"/>
            <a:ext cx="2416046" cy="646331"/>
          </a:xfrm>
          <a:prstGeom prst="rect">
            <a:avLst/>
          </a:prstGeom>
          <a:noFill/>
        </p:spPr>
        <p:txBody>
          <a:bodyPr wrap="none" rtlCol="0">
            <a:spAutoFit/>
          </a:bodyPr>
          <a:lstStyle/>
          <a:p>
            <a:r>
              <a:rPr lang="en-US" dirty="0" smtClean="0"/>
              <a:t>C &amp; D available after </a:t>
            </a:r>
          </a:p>
          <a:p>
            <a:r>
              <a:rPr lang="en-US" dirty="0" smtClean="0"/>
              <a:t>servers 3 &amp; 4 turned off</a:t>
            </a:r>
            <a:endParaRPr lang="en-US" dirty="0"/>
          </a:p>
        </p:txBody>
      </p:sp>
      <p:sp>
        <p:nvSpPr>
          <p:cNvPr id="58" name="TextBox 57"/>
          <p:cNvSpPr txBox="1"/>
          <p:nvPr/>
        </p:nvSpPr>
        <p:spPr>
          <a:xfrm>
            <a:off x="856647" y="3901201"/>
            <a:ext cx="7626697" cy="954107"/>
          </a:xfrm>
          <a:prstGeom prst="rect">
            <a:avLst/>
          </a:prstGeom>
          <a:solidFill>
            <a:schemeClr val="accent6">
              <a:lumMod val="40000"/>
              <a:lumOff val="60000"/>
            </a:schemeClr>
          </a:solidFill>
        </p:spPr>
        <p:txBody>
          <a:bodyPr wrap="square" rtlCol="0">
            <a:spAutoFit/>
          </a:bodyPr>
          <a:lstStyle/>
          <a:p>
            <a:pPr algn="ctr"/>
            <a:r>
              <a:rPr lang="en-US" sz="2800" dirty="0"/>
              <a:t>End-user performance depends on interaction between load balancing &amp; server </a:t>
            </a:r>
            <a:r>
              <a:rPr lang="en-US" sz="2800" dirty="0" smtClean="0"/>
              <a:t>consolidation</a:t>
            </a:r>
            <a:endParaRPr lang="en-US" sz="2800" dirty="0"/>
          </a:p>
        </p:txBody>
      </p:sp>
      <p:sp>
        <p:nvSpPr>
          <p:cNvPr id="5" name="TextBox 4"/>
          <p:cNvSpPr txBox="1"/>
          <p:nvPr/>
        </p:nvSpPr>
        <p:spPr>
          <a:xfrm rot="16200000">
            <a:off x="-368429" y="2028348"/>
            <a:ext cx="1165253" cy="461665"/>
          </a:xfrm>
          <a:prstGeom prst="rect">
            <a:avLst/>
          </a:prstGeom>
          <a:noFill/>
        </p:spPr>
        <p:txBody>
          <a:bodyPr wrap="none" rtlCol="0">
            <a:spAutoFit/>
          </a:bodyPr>
          <a:lstStyle/>
          <a:p>
            <a:r>
              <a:rPr lang="en-US" sz="2400" b="1" dirty="0" smtClean="0"/>
              <a:t>Policy 1</a:t>
            </a:r>
            <a:endParaRPr lang="en-US" sz="2400" b="1" dirty="0"/>
          </a:p>
        </p:txBody>
      </p:sp>
      <p:sp>
        <p:nvSpPr>
          <p:cNvPr id="65" name="TextBox 64"/>
          <p:cNvSpPr txBox="1"/>
          <p:nvPr/>
        </p:nvSpPr>
        <p:spPr>
          <a:xfrm rot="16200000">
            <a:off x="-357751" y="3801244"/>
            <a:ext cx="1165253" cy="461665"/>
          </a:xfrm>
          <a:prstGeom prst="rect">
            <a:avLst/>
          </a:prstGeom>
          <a:noFill/>
        </p:spPr>
        <p:txBody>
          <a:bodyPr wrap="none" rtlCol="0">
            <a:spAutoFit/>
          </a:bodyPr>
          <a:lstStyle/>
          <a:p>
            <a:r>
              <a:rPr lang="en-US" sz="2400" b="1" dirty="0" smtClean="0"/>
              <a:t>Policy 2</a:t>
            </a:r>
            <a:endParaRPr lang="en-US" sz="2400" b="1" dirty="0"/>
          </a:p>
        </p:txBody>
      </p:sp>
      <p:sp>
        <p:nvSpPr>
          <p:cNvPr id="69" name="TextBox 68"/>
          <p:cNvSpPr txBox="1"/>
          <p:nvPr/>
        </p:nvSpPr>
        <p:spPr>
          <a:xfrm rot="16200000">
            <a:off x="-382571" y="5664441"/>
            <a:ext cx="1165253" cy="461665"/>
          </a:xfrm>
          <a:prstGeom prst="rect">
            <a:avLst/>
          </a:prstGeom>
          <a:noFill/>
        </p:spPr>
        <p:txBody>
          <a:bodyPr wrap="none" rtlCol="0">
            <a:spAutoFit/>
          </a:bodyPr>
          <a:lstStyle/>
          <a:p>
            <a:r>
              <a:rPr lang="en-US" sz="2400" b="1" dirty="0" smtClean="0"/>
              <a:t>Policy 3</a:t>
            </a:r>
            <a:endParaRPr lang="en-US" sz="2400" b="1" dirty="0"/>
          </a:p>
        </p:txBody>
      </p:sp>
    </p:spTree>
    <p:extLst>
      <p:ext uri="{BB962C8B-B14F-4D97-AF65-F5344CB8AC3E}">
        <p14:creationId xmlns:p14="http://schemas.microsoft.com/office/powerpoint/2010/main" val="3901042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Joint opt.</a:t>
            </a:r>
            <a:r>
              <a:rPr lang="en-US" dirty="0" smtClean="0"/>
              <a:t> of server &amp; switch energy</a:t>
            </a:r>
            <a:endParaRPr lang="en-US" dirty="0"/>
          </a:p>
        </p:txBody>
      </p:sp>
      <p:pic>
        <p:nvPicPr>
          <p:cNvPr id="3" name="Picture 2" descr="dcTopolog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644" y="1746066"/>
            <a:ext cx="5318290" cy="4363480"/>
          </a:xfrm>
          <a:prstGeom prst="rect">
            <a:avLst/>
          </a:prstGeom>
        </p:spPr>
      </p:pic>
      <p:sp>
        <p:nvSpPr>
          <p:cNvPr id="4" name="TextBox 3"/>
          <p:cNvSpPr txBox="1"/>
          <p:nvPr/>
        </p:nvSpPr>
        <p:spPr>
          <a:xfrm>
            <a:off x="429688" y="2170491"/>
            <a:ext cx="869499" cy="461665"/>
          </a:xfrm>
          <a:prstGeom prst="rect">
            <a:avLst/>
          </a:prstGeom>
          <a:noFill/>
        </p:spPr>
        <p:txBody>
          <a:bodyPr wrap="none" rtlCol="0">
            <a:spAutoFit/>
          </a:bodyPr>
          <a:lstStyle/>
          <a:p>
            <a:r>
              <a:rPr lang="en-US" sz="2400" dirty="0" err="1" smtClean="0"/>
              <a:t>AllOn</a:t>
            </a:r>
            <a:endParaRPr lang="en-US" sz="2400" dirty="0"/>
          </a:p>
        </p:txBody>
      </p:sp>
      <p:sp>
        <p:nvSpPr>
          <p:cNvPr id="5" name="TextBox 4"/>
          <p:cNvSpPr txBox="1"/>
          <p:nvPr/>
        </p:nvSpPr>
        <p:spPr>
          <a:xfrm>
            <a:off x="429688" y="3736026"/>
            <a:ext cx="1230776" cy="461665"/>
          </a:xfrm>
          <a:prstGeom prst="rect">
            <a:avLst/>
          </a:prstGeom>
          <a:noFill/>
        </p:spPr>
        <p:txBody>
          <a:bodyPr wrap="none" rtlCol="0">
            <a:spAutoFit/>
          </a:bodyPr>
          <a:lstStyle/>
          <a:p>
            <a:r>
              <a:rPr lang="en-US" sz="2400" dirty="0" smtClean="0"/>
              <a:t>Random</a:t>
            </a:r>
            <a:endParaRPr lang="en-US" sz="2400" dirty="0"/>
          </a:p>
        </p:txBody>
      </p:sp>
      <p:sp>
        <p:nvSpPr>
          <p:cNvPr id="6" name="TextBox 5"/>
          <p:cNvSpPr txBox="1"/>
          <p:nvPr/>
        </p:nvSpPr>
        <p:spPr>
          <a:xfrm>
            <a:off x="457200" y="5377947"/>
            <a:ext cx="967332" cy="461665"/>
          </a:xfrm>
          <a:prstGeom prst="rect">
            <a:avLst/>
          </a:prstGeom>
          <a:noFill/>
        </p:spPr>
        <p:txBody>
          <a:bodyPr wrap="none" rtlCol="0">
            <a:spAutoFit/>
          </a:bodyPr>
          <a:lstStyle/>
          <a:p>
            <a:r>
              <a:rPr lang="en-US" sz="2400" dirty="0" smtClean="0"/>
              <a:t>Shrink</a:t>
            </a:r>
            <a:endParaRPr lang="en-US" sz="2400" dirty="0"/>
          </a:p>
        </p:txBody>
      </p:sp>
      <p:sp>
        <p:nvSpPr>
          <p:cNvPr id="7" name="TextBox 6"/>
          <p:cNvSpPr txBox="1"/>
          <p:nvPr/>
        </p:nvSpPr>
        <p:spPr>
          <a:xfrm>
            <a:off x="856647" y="3901201"/>
            <a:ext cx="7626697" cy="523220"/>
          </a:xfrm>
          <a:prstGeom prst="rect">
            <a:avLst/>
          </a:prstGeom>
          <a:solidFill>
            <a:schemeClr val="accent6">
              <a:lumMod val="40000"/>
              <a:lumOff val="60000"/>
            </a:schemeClr>
          </a:solidFill>
        </p:spPr>
        <p:txBody>
          <a:bodyPr wrap="square" rtlCol="0">
            <a:spAutoFit/>
          </a:bodyPr>
          <a:lstStyle/>
          <a:p>
            <a:pPr algn="ctr"/>
            <a:r>
              <a:rPr lang="en-US" sz="2800" dirty="0"/>
              <a:t>Node selection policy affects network energy use</a:t>
            </a:r>
            <a:endParaRPr lang="en-US" sz="2800" dirty="0"/>
          </a:p>
        </p:txBody>
      </p:sp>
    </p:spTree>
    <p:extLst>
      <p:ext uri="{BB962C8B-B14F-4D97-AF65-F5344CB8AC3E}">
        <p14:creationId xmlns:p14="http://schemas.microsoft.com/office/powerpoint/2010/main" val="19672823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Shrink architecture</a:t>
            </a:r>
            <a:endParaRPr lang="en-US" dirty="0"/>
          </a:p>
        </p:txBody>
      </p:sp>
      <p:pic>
        <p:nvPicPr>
          <p:cNvPr id="4" name="Content Placeholder 3" descr="shrink-new-diagram.pdf"/>
          <p:cNvPicPr>
            <a:picLocks noGrp="1" noChangeAspect="1"/>
          </p:cNvPicPr>
          <p:nvPr>
            <p:ph idx="1"/>
          </p:nvPr>
        </p:nvPicPr>
        <p:blipFill>
          <a:blip r:embed="rId3">
            <a:extLst>
              <a:ext uri="{28A0092B-C50C-407E-A947-70E740481C1C}">
                <a14:useLocalDpi xmlns:a14="http://schemas.microsoft.com/office/drawing/2010/main" val="0"/>
              </a:ext>
            </a:extLst>
          </a:blip>
          <a:srcRect l="-18187" r="-18187"/>
          <a:stretch>
            <a:fillRect/>
          </a:stretch>
        </p:blipFill>
        <p:spPr>
          <a:xfrm>
            <a:off x="-1292627" y="1138738"/>
            <a:ext cx="11812952" cy="6496669"/>
          </a:xfrm>
        </p:spPr>
      </p:pic>
    </p:spTree>
    <p:extLst>
      <p:ext uri="{BB962C8B-B14F-4D97-AF65-F5344CB8AC3E}">
        <p14:creationId xmlns:p14="http://schemas.microsoft.com/office/powerpoint/2010/main" val="415845823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Application-centric comparison of TE schemes</a:t>
            </a:r>
          </a:p>
          <a:p>
            <a:r>
              <a:rPr lang="en-US" dirty="0" smtClean="0"/>
              <a:t>Network </a:t>
            </a:r>
            <a:r>
              <a:rPr lang="en-US" dirty="0" smtClean="0"/>
              <a:t>CDNs</a:t>
            </a:r>
            <a:endParaRPr lang="en-US" dirty="0" smtClean="0"/>
          </a:p>
          <a:p>
            <a:r>
              <a:rPr lang="en-US" dirty="0" smtClean="0">
                <a:solidFill>
                  <a:srgbClr val="000000"/>
                </a:solidFill>
              </a:rPr>
              <a:t>Geo</a:t>
            </a:r>
            <a:r>
              <a:rPr lang="en-US" dirty="0" smtClean="0">
                <a:solidFill>
                  <a:srgbClr val="000000"/>
                </a:solidFill>
              </a:rPr>
              <a:t>-distributed dynamic content placement</a:t>
            </a:r>
          </a:p>
          <a:p>
            <a:r>
              <a:rPr lang="en-US" dirty="0"/>
              <a:t>Shrink: Greening </a:t>
            </a:r>
            <a:r>
              <a:rPr lang="en-US" dirty="0" smtClean="0"/>
              <a:t>content-hosting </a:t>
            </a:r>
            <a:r>
              <a:rPr lang="en-US" dirty="0"/>
              <a:t>datacenters</a:t>
            </a:r>
          </a:p>
          <a:p>
            <a:r>
              <a:rPr lang="en-US" dirty="0" smtClean="0">
                <a:solidFill>
                  <a:schemeClr val="accent2"/>
                </a:solidFill>
              </a:rPr>
              <a:t>Proposed </a:t>
            </a:r>
            <a:r>
              <a:rPr lang="en-US" dirty="0" smtClean="0">
                <a:solidFill>
                  <a:schemeClr val="accent2"/>
                </a:solidFill>
              </a:rPr>
              <a:t>work</a:t>
            </a:r>
            <a:endParaRPr lang="en-US" dirty="0">
              <a:solidFill>
                <a:schemeClr val="accent2"/>
              </a:solidFill>
            </a:endParaRPr>
          </a:p>
        </p:txBody>
      </p:sp>
    </p:spTree>
    <p:extLst>
      <p:ext uri="{BB962C8B-B14F-4D97-AF65-F5344CB8AC3E}">
        <p14:creationId xmlns:p14="http://schemas.microsoft.com/office/powerpoint/2010/main" val="247458646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t>
            </a:r>
            <a:r>
              <a:rPr lang="en-US" dirty="0" smtClean="0"/>
              <a:t>plan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3161868"/>
              </p:ext>
            </p:extLst>
          </p:nvPr>
        </p:nvGraphicFramePr>
        <p:xfrm>
          <a:off x="895149" y="1789991"/>
          <a:ext cx="7090112" cy="4064310"/>
        </p:xfrm>
        <a:graphic>
          <a:graphicData uri="http://schemas.openxmlformats.org/drawingml/2006/table">
            <a:tbl>
              <a:tblPr firstRow="1" bandRow="1">
                <a:tableStyleId>{5C22544A-7EE6-4342-B048-85BDC9FD1C3A}</a:tableStyleId>
              </a:tblPr>
              <a:tblGrid>
                <a:gridCol w="2369554"/>
                <a:gridCol w="4720558"/>
              </a:tblGrid>
              <a:tr h="812862">
                <a:tc>
                  <a:txBody>
                    <a:bodyPr/>
                    <a:lstStyle/>
                    <a:p>
                      <a:r>
                        <a:rPr lang="en-US" sz="2000" dirty="0" smtClean="0"/>
                        <a:t>Project</a:t>
                      </a:r>
                      <a:endParaRPr lang="en-US" sz="2000" dirty="0"/>
                    </a:p>
                  </a:txBody>
                  <a:tcPr/>
                </a:tc>
                <a:tc>
                  <a:txBody>
                    <a:bodyPr/>
                    <a:lstStyle/>
                    <a:p>
                      <a:r>
                        <a:rPr lang="en-US" sz="2000" dirty="0" smtClean="0"/>
                        <a:t>Brief</a:t>
                      </a:r>
                      <a:r>
                        <a:rPr lang="en-US" sz="2000" baseline="0" dirty="0" smtClean="0"/>
                        <a:t> description</a:t>
                      </a:r>
                      <a:endParaRPr lang="en-US" sz="2000" dirty="0"/>
                    </a:p>
                  </a:txBody>
                  <a:tcPr/>
                </a:tc>
              </a:tr>
              <a:tr h="812862">
                <a:tc>
                  <a:txBody>
                    <a:bodyPr/>
                    <a:lstStyle/>
                    <a:p>
                      <a:r>
                        <a:rPr lang="en-US" sz="2000" dirty="0" smtClean="0"/>
                        <a:t>Shrink (2 months)</a:t>
                      </a:r>
                      <a:endParaRPr lang="en-US" sz="2000" dirty="0"/>
                    </a:p>
                  </a:txBody>
                  <a:tcPr/>
                </a:tc>
                <a:tc>
                  <a:txBody>
                    <a:bodyPr/>
                    <a:lstStyle/>
                    <a:p>
                      <a:r>
                        <a:rPr lang="en-US" sz="2000" dirty="0" smtClean="0"/>
                        <a:t>Algorithm design and trace-based simulation</a:t>
                      </a:r>
                      <a:endParaRPr lang="en-US" sz="2000" dirty="0"/>
                    </a:p>
                  </a:txBody>
                  <a:tcPr/>
                </a:tc>
              </a:tr>
              <a:tr h="812862">
                <a:tc>
                  <a:txBody>
                    <a:bodyPr/>
                    <a:lstStyle/>
                    <a:p>
                      <a:r>
                        <a:rPr lang="en-US" sz="2000" dirty="0" smtClean="0"/>
                        <a:t>Shrink </a:t>
                      </a:r>
                      <a:r>
                        <a:rPr lang="en-US" sz="2000" dirty="0" smtClean="0"/>
                        <a:t>(2 months)</a:t>
                      </a:r>
                      <a:endParaRPr lang="en-US" sz="2000" dirty="0"/>
                    </a:p>
                  </a:txBody>
                  <a:tcPr/>
                </a:tc>
                <a:tc>
                  <a:txBody>
                    <a:bodyPr/>
                    <a:lstStyle/>
                    <a:p>
                      <a:r>
                        <a:rPr lang="en-US" sz="2000" dirty="0" smtClean="0"/>
                        <a:t>Prototype development and evaluation</a:t>
                      </a:r>
                      <a:endParaRPr lang="en-US" sz="2000" dirty="0"/>
                    </a:p>
                  </a:txBody>
                  <a:tcPr/>
                </a:tc>
              </a:tr>
              <a:tr h="812862">
                <a:tc>
                  <a:txBody>
                    <a:bodyPr/>
                    <a:lstStyle/>
                    <a:p>
                      <a:r>
                        <a:rPr lang="en-US" sz="2000" dirty="0" smtClean="0"/>
                        <a:t>Auspice </a:t>
                      </a:r>
                      <a:r>
                        <a:rPr lang="en-US" sz="2000" dirty="0" smtClean="0"/>
                        <a:t>(2 months)</a:t>
                      </a:r>
                      <a:endParaRPr lang="en-US" sz="2000" dirty="0"/>
                    </a:p>
                  </a:txBody>
                  <a:tcPr/>
                </a:tc>
                <a:tc>
                  <a:txBody>
                    <a:bodyPr/>
                    <a:lstStyle/>
                    <a:p>
                      <a:r>
                        <a:rPr lang="en-US" sz="2000" dirty="0" smtClean="0"/>
                        <a:t>Evaluation in a wide-area </a:t>
                      </a:r>
                      <a:r>
                        <a:rPr lang="en-US" sz="2000" dirty="0" err="1" smtClean="0"/>
                        <a:t>testbed</a:t>
                      </a:r>
                      <a:endParaRPr lang="en-US" sz="2000" dirty="0"/>
                    </a:p>
                  </a:txBody>
                  <a:tcPr/>
                </a:tc>
              </a:tr>
              <a:tr h="812862">
                <a:tc>
                  <a:txBody>
                    <a:bodyPr/>
                    <a:lstStyle/>
                    <a:p>
                      <a:r>
                        <a:rPr lang="en-US" sz="2000" dirty="0" smtClean="0"/>
                        <a:t>Dissertation </a:t>
                      </a:r>
                    </a:p>
                    <a:p>
                      <a:r>
                        <a:rPr lang="en-US" sz="2000" dirty="0" smtClean="0"/>
                        <a:t>(2 months)</a:t>
                      </a:r>
                      <a:endParaRPr lang="en-US" sz="2000" dirty="0"/>
                    </a:p>
                  </a:txBody>
                  <a:tcPr/>
                </a:tc>
                <a:tc>
                  <a:txBody>
                    <a:bodyPr/>
                    <a:lstStyle/>
                    <a:p>
                      <a:r>
                        <a:rPr lang="en-US" sz="2000" dirty="0" smtClean="0"/>
                        <a:t>Documentation of new research findings</a:t>
                      </a:r>
                      <a:endParaRPr lang="en-US" sz="2000" dirty="0"/>
                    </a:p>
                  </a:txBody>
                  <a:tcPr/>
                </a:tc>
              </a:tr>
            </a:tbl>
          </a:graphicData>
        </a:graphic>
      </p:graphicFrame>
    </p:spTree>
    <p:extLst>
      <p:ext uri="{BB962C8B-B14F-4D97-AF65-F5344CB8AC3E}">
        <p14:creationId xmlns:p14="http://schemas.microsoft.com/office/powerpoint/2010/main" val="22070519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426645" y="4322477"/>
            <a:ext cx="1841035" cy="12349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sz="3600" dirty="0" smtClean="0"/>
              <a:t>Network &amp; </a:t>
            </a:r>
            <a:r>
              <a:rPr lang="en-US" sz="3600" dirty="0"/>
              <a:t>content </a:t>
            </a:r>
            <a:r>
              <a:rPr lang="en-US" sz="3600" smtClean="0"/>
              <a:t>delivery </a:t>
            </a:r>
            <a:r>
              <a:rPr lang="en-US" sz="3600" smtClean="0"/>
              <a:t>interactions</a:t>
            </a:r>
            <a:endParaRPr lang="en-US" sz="3600" dirty="0"/>
          </a:p>
        </p:txBody>
      </p:sp>
      <p:sp>
        <p:nvSpPr>
          <p:cNvPr id="4" name="Rounded Rectangle 3"/>
          <p:cNvSpPr/>
          <p:nvPr/>
        </p:nvSpPr>
        <p:spPr>
          <a:xfrm>
            <a:off x="2015816" y="2097159"/>
            <a:ext cx="4800673" cy="12349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p:cNvSpPr txBox="1"/>
          <p:nvPr/>
        </p:nvSpPr>
        <p:spPr>
          <a:xfrm>
            <a:off x="2143990" y="2271922"/>
            <a:ext cx="113025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Overlay routing</a:t>
            </a:r>
            <a:endParaRPr lang="en-US" sz="2400" dirty="0"/>
          </a:p>
        </p:txBody>
      </p:sp>
      <p:sp>
        <p:nvSpPr>
          <p:cNvPr id="8" name="TextBox 7"/>
          <p:cNvSpPr txBox="1"/>
          <p:nvPr/>
        </p:nvSpPr>
        <p:spPr>
          <a:xfrm>
            <a:off x="3578121" y="4550771"/>
            <a:ext cx="145356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Network routing</a:t>
            </a:r>
            <a:endParaRPr lang="en-US" sz="2400" dirty="0"/>
          </a:p>
        </p:txBody>
      </p:sp>
      <p:sp>
        <p:nvSpPr>
          <p:cNvPr id="9" name="TextBox 8"/>
          <p:cNvSpPr txBox="1"/>
          <p:nvPr/>
        </p:nvSpPr>
        <p:spPr>
          <a:xfrm>
            <a:off x="3426645" y="2271922"/>
            <a:ext cx="157211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Content placement</a:t>
            </a:r>
            <a:endParaRPr lang="en-US" sz="2400" dirty="0"/>
          </a:p>
        </p:txBody>
      </p:sp>
      <p:sp>
        <p:nvSpPr>
          <p:cNvPr id="10" name="TextBox 9"/>
          <p:cNvSpPr txBox="1"/>
          <p:nvPr/>
        </p:nvSpPr>
        <p:spPr>
          <a:xfrm>
            <a:off x="5115281" y="2271922"/>
            <a:ext cx="1563499"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2400" dirty="0" smtClean="0"/>
              <a:t>Request </a:t>
            </a:r>
          </a:p>
          <a:p>
            <a:pPr algn="ctr"/>
            <a:r>
              <a:rPr lang="en-US" sz="2400" dirty="0" smtClean="0"/>
              <a:t>redirection</a:t>
            </a:r>
            <a:endParaRPr lang="en-US" sz="2400" dirty="0"/>
          </a:p>
        </p:txBody>
      </p:sp>
      <p:sp>
        <p:nvSpPr>
          <p:cNvPr id="12" name="TextBox 11"/>
          <p:cNvSpPr txBox="1"/>
          <p:nvPr/>
        </p:nvSpPr>
        <p:spPr>
          <a:xfrm>
            <a:off x="3276600" y="1600200"/>
            <a:ext cx="1954381" cy="400110"/>
          </a:xfrm>
          <a:prstGeom prst="rect">
            <a:avLst/>
          </a:prstGeom>
          <a:noFill/>
        </p:spPr>
        <p:txBody>
          <a:bodyPr wrap="none" rtlCol="0">
            <a:spAutoFit/>
          </a:bodyPr>
          <a:lstStyle/>
          <a:p>
            <a:r>
              <a:rPr lang="en-US" sz="2000" b="1" dirty="0" smtClean="0"/>
              <a:t>Content delivery</a:t>
            </a:r>
            <a:endParaRPr lang="en-US" sz="2000" b="1" dirty="0"/>
          </a:p>
        </p:txBody>
      </p:sp>
      <p:sp>
        <p:nvSpPr>
          <p:cNvPr id="13" name="TextBox 12"/>
          <p:cNvSpPr txBox="1"/>
          <p:nvPr/>
        </p:nvSpPr>
        <p:spPr>
          <a:xfrm>
            <a:off x="3695564" y="5657393"/>
            <a:ext cx="1114909" cy="400110"/>
          </a:xfrm>
          <a:prstGeom prst="rect">
            <a:avLst/>
          </a:prstGeom>
          <a:noFill/>
        </p:spPr>
        <p:txBody>
          <a:bodyPr wrap="none" rtlCol="0">
            <a:spAutoFit/>
          </a:bodyPr>
          <a:lstStyle/>
          <a:p>
            <a:r>
              <a:rPr lang="en-US" sz="2000" b="1" dirty="0" smtClean="0"/>
              <a:t>Network</a:t>
            </a:r>
            <a:endParaRPr lang="en-US" sz="2000" b="1" dirty="0"/>
          </a:p>
        </p:txBody>
      </p:sp>
      <p:grpSp>
        <p:nvGrpSpPr>
          <p:cNvPr id="3" name="Group 2"/>
          <p:cNvGrpSpPr/>
          <p:nvPr/>
        </p:nvGrpSpPr>
        <p:grpSpPr>
          <a:xfrm>
            <a:off x="719406" y="3678685"/>
            <a:ext cx="3489021" cy="737240"/>
            <a:chOff x="719406" y="3678685"/>
            <a:chExt cx="3489021" cy="737240"/>
          </a:xfrm>
        </p:grpSpPr>
        <p:sp>
          <p:nvSpPr>
            <p:cNvPr id="14" name="Left-Right Arrow 13"/>
            <p:cNvSpPr/>
            <p:nvPr/>
          </p:nvSpPr>
          <p:spPr>
            <a:xfrm rot="2664080">
              <a:off x="2168955" y="3678685"/>
              <a:ext cx="2039472" cy="279621"/>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rot="2457645">
              <a:off x="719406" y="3708039"/>
              <a:ext cx="3125211" cy="707886"/>
            </a:xfrm>
            <a:prstGeom prst="rect">
              <a:avLst/>
            </a:prstGeom>
            <a:noFill/>
          </p:spPr>
          <p:txBody>
            <a:bodyPr wrap="square" rtlCol="0">
              <a:spAutoFit/>
            </a:bodyPr>
            <a:lstStyle/>
            <a:p>
              <a:pPr algn="ctr"/>
              <a:r>
                <a:rPr lang="en-US" sz="2000" smtClean="0"/>
                <a:t>Negative </a:t>
              </a:r>
              <a:r>
                <a:rPr lang="en-US" sz="2000" smtClean="0"/>
                <a:t>interactions </a:t>
              </a:r>
              <a:r>
                <a:rPr lang="en-US" sz="2000" dirty="0" smtClean="0"/>
                <a:t>increase latency</a:t>
              </a:r>
              <a:endParaRPr lang="en-US" sz="2000" dirty="0"/>
            </a:p>
          </p:txBody>
        </p:sp>
      </p:grpSp>
      <p:grpSp>
        <p:nvGrpSpPr>
          <p:cNvPr id="6" name="Group 5"/>
          <p:cNvGrpSpPr/>
          <p:nvPr/>
        </p:nvGrpSpPr>
        <p:grpSpPr>
          <a:xfrm>
            <a:off x="4351065" y="3284348"/>
            <a:ext cx="4142093" cy="707886"/>
            <a:chOff x="4351065" y="3284348"/>
            <a:chExt cx="4142093" cy="707886"/>
          </a:xfrm>
        </p:grpSpPr>
        <p:sp>
          <p:nvSpPr>
            <p:cNvPr id="15" name="Left-Right Arrow 14"/>
            <p:cNvSpPr/>
            <p:nvPr/>
          </p:nvSpPr>
          <p:spPr>
            <a:xfrm rot="18958892">
              <a:off x="4351065" y="3695682"/>
              <a:ext cx="2014194" cy="279621"/>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rot="18961431">
              <a:off x="4984945" y="3284348"/>
              <a:ext cx="3508213" cy="707886"/>
            </a:xfrm>
            <a:prstGeom prst="rect">
              <a:avLst/>
            </a:prstGeom>
            <a:noFill/>
          </p:spPr>
          <p:txBody>
            <a:bodyPr wrap="square" rtlCol="0">
              <a:spAutoFit/>
            </a:bodyPr>
            <a:lstStyle/>
            <a:p>
              <a:r>
                <a:rPr lang="en-US" sz="2000" dirty="0" smtClean="0"/>
                <a:t>Joint optimization reduces network cost and/or latency</a:t>
              </a:r>
              <a:endParaRPr lang="en-US" sz="2000" dirty="0"/>
            </a:p>
          </p:txBody>
        </p:sp>
      </p:grpSp>
      <p:grpSp>
        <p:nvGrpSpPr>
          <p:cNvPr id="7" name="Group 6"/>
          <p:cNvGrpSpPr/>
          <p:nvPr/>
        </p:nvGrpSpPr>
        <p:grpSpPr>
          <a:xfrm>
            <a:off x="3954565" y="3113694"/>
            <a:ext cx="755135" cy="1419004"/>
            <a:chOff x="3954565" y="3113694"/>
            <a:chExt cx="755135" cy="1419004"/>
          </a:xfrm>
        </p:grpSpPr>
        <p:sp>
          <p:nvSpPr>
            <p:cNvPr id="20" name="Left-Right Arrow 19"/>
            <p:cNvSpPr/>
            <p:nvPr/>
          </p:nvSpPr>
          <p:spPr>
            <a:xfrm rot="16200000">
              <a:off x="3618940" y="3683385"/>
              <a:ext cx="1419004" cy="279621"/>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954565" y="3408203"/>
              <a:ext cx="755135" cy="584776"/>
            </a:xfrm>
            <a:prstGeom prst="rect">
              <a:avLst/>
            </a:prstGeom>
            <a:noFill/>
          </p:spPr>
          <p:txBody>
            <a:bodyPr wrap="none" rtlCol="0">
              <a:spAutoFit/>
            </a:bodyPr>
            <a:lstStyle/>
            <a:p>
              <a:r>
                <a:rPr lang="en-US" sz="3200" dirty="0" smtClean="0">
                  <a:solidFill>
                    <a:schemeClr val="accent2"/>
                  </a:solidFill>
                </a:rPr>
                <a:t>???</a:t>
              </a:r>
              <a:endParaRPr lang="en-US" sz="3200" dirty="0">
                <a:solidFill>
                  <a:schemeClr val="accent2"/>
                </a:solidFill>
              </a:endParaRPr>
            </a:p>
          </p:txBody>
        </p:sp>
      </p:grpSp>
      <p:sp>
        <p:nvSpPr>
          <p:cNvPr id="21" name="TextBox 20"/>
          <p:cNvSpPr txBox="1"/>
          <p:nvPr/>
        </p:nvSpPr>
        <p:spPr>
          <a:xfrm>
            <a:off x="5267680" y="4741647"/>
            <a:ext cx="2561969" cy="369332"/>
          </a:xfrm>
          <a:prstGeom prst="rect">
            <a:avLst/>
          </a:prstGeom>
          <a:noFill/>
        </p:spPr>
        <p:txBody>
          <a:bodyPr wrap="none" rtlCol="0">
            <a:spAutoFit/>
          </a:bodyPr>
          <a:lstStyle/>
          <a:p>
            <a:r>
              <a:rPr lang="en-US" b="1" dirty="0" smtClean="0"/>
              <a:t>= Traffic engineering (TE)</a:t>
            </a:r>
            <a:endParaRPr lang="en-US" b="1" dirty="0"/>
          </a:p>
        </p:txBody>
      </p:sp>
    </p:spTree>
    <p:custDataLst>
      <p:tags r:id="rId1"/>
    </p:custDataLst>
    <p:extLst>
      <p:ext uri="{BB962C8B-B14F-4D97-AF65-F5344CB8AC3E}">
        <p14:creationId xmlns:p14="http://schemas.microsoft.com/office/powerpoint/2010/main" val="892575381"/>
      </p:ext>
    </p:extLst>
  </p:cSld>
  <p:clrMapOvr>
    <a:masterClrMapping/>
  </p:clrMapOvr>
  <mc:AlternateContent xmlns:mc="http://schemas.openxmlformats.org/markup-compatibility/2006">
    <mc:Choice xmlns:p14="http://schemas.microsoft.com/office/powerpoint/2010/main" Requires="p14">
      <p:transition spd="slow" p14:dur="2000" advTm="111968"/>
    </mc:Choice>
    <mc:Fallback>
      <p:transition xmlns:p14="http://schemas.microsoft.com/office/powerpoint/2010/main" spd="slow" advTm="11196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outline</a:t>
            </a:r>
            <a:endParaRPr lang="en-US" dirty="0"/>
          </a:p>
        </p:txBody>
      </p:sp>
      <p:sp>
        <p:nvSpPr>
          <p:cNvPr id="3" name="Content Placeholder 2"/>
          <p:cNvSpPr>
            <a:spLocks noGrp="1"/>
          </p:cNvSpPr>
          <p:nvPr>
            <p:ph idx="1"/>
          </p:nvPr>
        </p:nvSpPr>
        <p:spPr/>
        <p:txBody>
          <a:bodyPr>
            <a:normAutofit fontScale="92500"/>
          </a:bodyPr>
          <a:lstStyle/>
          <a:p>
            <a:r>
              <a:rPr lang="en-US" dirty="0" smtClean="0"/>
              <a:t>Application-centric comparison of TE schemes</a:t>
            </a:r>
          </a:p>
          <a:p>
            <a:pPr lvl="1"/>
            <a:r>
              <a:rPr lang="en-US" dirty="0" smtClean="0"/>
              <a:t>Interaction of TE schemes with random-K placement</a:t>
            </a:r>
          </a:p>
          <a:p>
            <a:r>
              <a:rPr lang="en-US" dirty="0" smtClean="0"/>
              <a:t>Network </a:t>
            </a:r>
            <a:r>
              <a:rPr lang="en-US" dirty="0" smtClean="0"/>
              <a:t>CDN</a:t>
            </a:r>
            <a:endParaRPr lang="en-US" dirty="0" smtClean="0"/>
          </a:p>
          <a:p>
            <a:pPr lvl="1"/>
            <a:r>
              <a:rPr lang="en-US" dirty="0" smtClean="0"/>
              <a:t>Evaluation of joint opt. vs. independent control</a:t>
            </a:r>
          </a:p>
          <a:p>
            <a:r>
              <a:rPr lang="en-US" dirty="0" smtClean="0"/>
              <a:t>Auspice</a:t>
            </a:r>
            <a:endParaRPr lang="en-US" dirty="0" smtClean="0"/>
          </a:p>
          <a:p>
            <a:pPr lvl="1"/>
            <a:r>
              <a:rPr lang="en-US" dirty="0" smtClean="0"/>
              <a:t>Geo-distributed placement of dynamic </a:t>
            </a:r>
            <a:r>
              <a:rPr lang="en-US" dirty="0" smtClean="0"/>
              <a:t>content</a:t>
            </a:r>
          </a:p>
          <a:p>
            <a:r>
              <a:rPr lang="en-US" dirty="0"/>
              <a:t>Shrink: Greening content-hosting datacenters</a:t>
            </a:r>
          </a:p>
          <a:p>
            <a:pPr lvl="1"/>
            <a:r>
              <a:rPr lang="en-US" dirty="0"/>
              <a:t>Joint selection of servers &amp; switches to reduce </a:t>
            </a:r>
            <a:r>
              <a:rPr lang="en-US" dirty="0" smtClean="0"/>
              <a:t>energy</a:t>
            </a:r>
            <a:endParaRPr lang="en-US" dirty="0" smtClean="0"/>
          </a:p>
          <a:p>
            <a:pPr lvl="1"/>
            <a:endParaRPr lang="en-US" dirty="0" smtClean="0"/>
          </a:p>
          <a:p>
            <a:endParaRPr lang="en-US" dirty="0"/>
          </a:p>
        </p:txBody>
      </p:sp>
    </p:spTree>
    <p:extLst>
      <p:ext uri="{BB962C8B-B14F-4D97-AF65-F5344CB8AC3E}">
        <p14:creationId xmlns:p14="http://schemas.microsoft.com/office/powerpoint/2010/main" val="3392099114"/>
      </p:ext>
    </p:extLst>
  </p:cSld>
  <p:clrMapOvr>
    <a:masterClrMapping/>
  </p:clrMapOvr>
  <mc:AlternateContent xmlns:mc="http://schemas.openxmlformats.org/markup-compatibility/2006">
    <mc:Choice xmlns:p14="http://schemas.microsoft.com/office/powerpoint/2010/main" Requires="p14">
      <p:transition spd="slow" p14:dur="2000" advTm="44432"/>
    </mc:Choice>
    <mc:Fallback>
      <p:transition xmlns:p14="http://schemas.microsoft.com/office/powerpoint/2010/main" spd="slow" advTm="44432"/>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solidFill>
                  <a:srgbClr val="C0504D"/>
                </a:solidFill>
              </a:rPr>
              <a:t>Application-centric comparison of TE schemes</a:t>
            </a:r>
          </a:p>
          <a:p>
            <a:r>
              <a:rPr lang="en-US" dirty="0" smtClean="0"/>
              <a:t>Network </a:t>
            </a:r>
            <a:r>
              <a:rPr lang="en-US" dirty="0" smtClean="0"/>
              <a:t>CDNs</a:t>
            </a:r>
            <a:endParaRPr lang="en-US" dirty="0" smtClean="0"/>
          </a:p>
          <a:p>
            <a:r>
              <a:rPr lang="en-US" dirty="0" smtClean="0"/>
              <a:t>Geo</a:t>
            </a:r>
            <a:r>
              <a:rPr lang="en-US" dirty="0" smtClean="0"/>
              <a:t>-distributed dynamic content placement</a:t>
            </a:r>
          </a:p>
          <a:p>
            <a:r>
              <a:rPr lang="en-US" dirty="0"/>
              <a:t>Shrink: Greening </a:t>
            </a:r>
            <a:r>
              <a:rPr lang="en-US" dirty="0" smtClean="0"/>
              <a:t>content-hosting datacenters</a:t>
            </a:r>
            <a:endParaRPr lang="en-US" dirty="0"/>
          </a:p>
          <a:p>
            <a:r>
              <a:rPr lang="en-US" dirty="0" smtClean="0"/>
              <a:t>Proposed </a:t>
            </a:r>
            <a:r>
              <a:rPr lang="en-US" dirty="0" smtClean="0"/>
              <a:t>work</a:t>
            </a:r>
            <a:endParaRPr lang="en-US" dirty="0"/>
          </a:p>
        </p:txBody>
      </p:sp>
    </p:spTree>
    <p:extLst>
      <p:ext uri="{BB962C8B-B14F-4D97-AF65-F5344CB8AC3E}">
        <p14:creationId xmlns:p14="http://schemas.microsoft.com/office/powerpoint/2010/main" val="510325558"/>
      </p:ext>
    </p:extLst>
  </p:cSld>
  <p:clrMapOvr>
    <a:masterClrMapping/>
  </p:clrMapOvr>
  <mc:AlternateContent xmlns:mc="http://schemas.openxmlformats.org/markup-compatibility/2006">
    <mc:Choice xmlns:p14="http://schemas.microsoft.com/office/powerpoint/2010/main" Requires="p14">
      <p:transition spd="slow" p14:dur="2000" advTm="1947"/>
    </mc:Choice>
    <mc:Fallback>
      <p:transition xmlns:p14="http://schemas.microsoft.com/office/powerpoint/2010/main" spd="slow" advTm="1947"/>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0" y="3048000"/>
            <a:ext cx="3505200" cy="2514600"/>
          </a:xfrm>
        </p:spPr>
        <p:txBody>
          <a:bodyPr>
            <a:normAutofit/>
          </a:bodyPr>
          <a:lstStyle/>
          <a:p>
            <a:r>
              <a:rPr lang="en-US" sz="2400" dirty="0" smtClean="0"/>
              <a:t>Examples:</a:t>
            </a:r>
          </a:p>
          <a:p>
            <a:pPr lvl="1"/>
            <a:r>
              <a:rPr lang="en-US" sz="2400" dirty="0" smtClean="0"/>
              <a:t>CDNs</a:t>
            </a:r>
            <a:endParaRPr lang="en-US" sz="2400" dirty="0" smtClean="0"/>
          </a:p>
          <a:p>
            <a:pPr lvl="1"/>
            <a:r>
              <a:rPr lang="en-US" sz="2400" dirty="0" smtClean="0"/>
              <a:t>P2P </a:t>
            </a:r>
            <a:r>
              <a:rPr lang="en-US" sz="2400" dirty="0" smtClean="0"/>
              <a:t>applications</a:t>
            </a:r>
            <a:endParaRPr lang="en-US" sz="2400" dirty="0" smtClean="0"/>
          </a:p>
          <a:p>
            <a:pPr lvl="1"/>
            <a:r>
              <a:rPr lang="en-US" sz="2400" dirty="0" smtClean="0"/>
              <a:t>Mirrored websites</a:t>
            </a:r>
          </a:p>
          <a:p>
            <a:pPr lvl="1"/>
            <a:r>
              <a:rPr lang="en-US" sz="2400" dirty="0" smtClean="0"/>
              <a:t>Cloud computing</a:t>
            </a:r>
            <a:endParaRPr lang="en-US" sz="2400" dirty="0" smtClean="0"/>
          </a:p>
        </p:txBody>
      </p:sp>
      <p:sp>
        <p:nvSpPr>
          <p:cNvPr id="10" name="Slide Number Placeholder 9"/>
          <p:cNvSpPr>
            <a:spLocks noGrp="1"/>
          </p:cNvSpPr>
          <p:nvPr>
            <p:ph type="sldNum" sz="quarter" idx="12"/>
          </p:nvPr>
        </p:nvSpPr>
        <p:spPr/>
        <p:txBody>
          <a:bodyPr/>
          <a:lstStyle/>
          <a:p>
            <a:fld id="{18E29D42-E056-4B8B-9A33-4B0CCB37A08A}" type="slidenum">
              <a:rPr lang="en-US" smtClean="0"/>
              <a:pPr/>
              <a:t>8</a:t>
            </a:fld>
            <a:endParaRPr lang="en-US"/>
          </a:p>
        </p:txBody>
      </p:sp>
      <p:sp>
        <p:nvSpPr>
          <p:cNvPr id="2" name="Title 1"/>
          <p:cNvSpPr>
            <a:spLocks noGrp="1"/>
          </p:cNvSpPr>
          <p:nvPr>
            <p:ph type="title"/>
          </p:nvPr>
        </p:nvSpPr>
        <p:spPr/>
        <p:txBody>
          <a:bodyPr/>
          <a:lstStyle/>
          <a:p>
            <a:r>
              <a:rPr lang="en-US" dirty="0" smtClean="0"/>
              <a:t>Location diversity</a:t>
            </a:r>
            <a:endParaRPr lang="en-US" dirty="0"/>
          </a:p>
        </p:txBody>
      </p:sp>
      <p:sp>
        <p:nvSpPr>
          <p:cNvPr id="39" name="Rectangle 38"/>
          <p:cNvSpPr/>
          <p:nvPr/>
        </p:nvSpPr>
        <p:spPr>
          <a:xfrm>
            <a:off x="457200" y="1762780"/>
            <a:ext cx="8382000" cy="954107"/>
          </a:xfrm>
          <a:prstGeom prst="rect">
            <a:avLst/>
          </a:prstGeom>
        </p:spPr>
        <p:txBody>
          <a:bodyPr wrap="square">
            <a:spAutoFit/>
          </a:bodyPr>
          <a:lstStyle/>
          <a:p>
            <a:r>
              <a:rPr lang="en-US" sz="2800" b="1" dirty="0" smtClean="0">
                <a:solidFill>
                  <a:schemeClr val="accent3"/>
                </a:solidFill>
              </a:rPr>
              <a:t>Location diversity: </a:t>
            </a:r>
            <a:r>
              <a:rPr lang="en-US" sz="2800" b="1" dirty="0" smtClean="0"/>
              <a:t>Ability to download content from </a:t>
            </a:r>
            <a:r>
              <a:rPr lang="en-US" sz="2800" b="1" smtClean="0"/>
              <a:t>multiple </a:t>
            </a:r>
            <a:r>
              <a:rPr lang="en-US" sz="2800" b="1" smtClean="0"/>
              <a:t>locations</a:t>
            </a:r>
            <a:endParaRPr lang="en-US" sz="2800" b="1" dirty="0" smtClean="0"/>
          </a:p>
        </p:txBody>
      </p:sp>
      <p:pic>
        <p:nvPicPr>
          <p:cNvPr id="36866" name="Picture 2" descr="http://culturedecoded.files.wordpress.com/2008/08/world-map-without-dots.gif"/>
          <p:cNvPicPr>
            <a:picLocks noChangeAspect="1" noChangeArrowheads="1"/>
          </p:cNvPicPr>
          <p:nvPr/>
        </p:nvPicPr>
        <p:blipFill>
          <a:blip r:embed="rId3" cstate="print"/>
          <a:srcRect/>
          <a:stretch>
            <a:fillRect/>
          </a:stretch>
        </p:blipFill>
        <p:spPr bwMode="auto">
          <a:xfrm>
            <a:off x="579122" y="2895600"/>
            <a:ext cx="4678678" cy="2590800"/>
          </a:xfrm>
          <a:prstGeom prst="rect">
            <a:avLst/>
          </a:prstGeom>
          <a:noFill/>
        </p:spPr>
      </p:pic>
      <p:sp>
        <p:nvSpPr>
          <p:cNvPr id="41" name="Freeform 40"/>
          <p:cNvSpPr/>
          <p:nvPr/>
        </p:nvSpPr>
        <p:spPr>
          <a:xfrm>
            <a:off x="1758240" y="3348174"/>
            <a:ext cx="1061160" cy="385626"/>
          </a:xfrm>
          <a:custGeom>
            <a:avLst/>
            <a:gdLst>
              <a:gd name="connsiteX0" fmla="*/ 0 w 1325217"/>
              <a:gd name="connsiteY0" fmla="*/ 419652 h 419652"/>
              <a:gd name="connsiteX1" fmla="*/ 821635 w 1325217"/>
              <a:gd name="connsiteY1" fmla="*/ 22087 h 419652"/>
              <a:gd name="connsiteX2" fmla="*/ 1325217 w 1325217"/>
              <a:gd name="connsiteY2" fmla="*/ 287131 h 419652"/>
            </a:gdLst>
            <a:ahLst/>
            <a:cxnLst>
              <a:cxn ang="0">
                <a:pos x="connsiteX0" y="connsiteY0"/>
              </a:cxn>
              <a:cxn ang="0">
                <a:pos x="connsiteX1" y="connsiteY1"/>
              </a:cxn>
              <a:cxn ang="0">
                <a:pos x="connsiteX2" y="connsiteY2"/>
              </a:cxn>
            </a:cxnLst>
            <a:rect l="l" t="t" r="r" b="b"/>
            <a:pathLst>
              <a:path w="1325217" h="419652">
                <a:moveTo>
                  <a:pt x="0" y="419652"/>
                </a:moveTo>
                <a:cubicBezTo>
                  <a:pt x="300383" y="231913"/>
                  <a:pt x="600766" y="44174"/>
                  <a:pt x="821635" y="22087"/>
                </a:cubicBezTo>
                <a:cubicBezTo>
                  <a:pt x="1042504" y="0"/>
                  <a:pt x="1183860" y="143565"/>
                  <a:pt x="1325217" y="287131"/>
                </a:cubicBezTo>
              </a:path>
            </a:pathLst>
          </a:cu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2" name="Arc 41"/>
          <p:cNvSpPr/>
          <p:nvPr/>
        </p:nvSpPr>
        <p:spPr>
          <a:xfrm>
            <a:off x="1708225" y="381000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1676400" y="3733800"/>
            <a:ext cx="2362200" cy="855900"/>
          </a:xfrm>
          <a:custGeom>
            <a:avLst/>
            <a:gdLst>
              <a:gd name="connsiteX0" fmla="*/ 0 w 2663687"/>
              <a:gd name="connsiteY0" fmla="*/ 0 h 830470"/>
              <a:gd name="connsiteX1" fmla="*/ 1431235 w 2663687"/>
              <a:gd name="connsiteY1" fmla="*/ 808383 h 830470"/>
              <a:gd name="connsiteX2" fmla="*/ 2663687 w 2663687"/>
              <a:gd name="connsiteY2" fmla="*/ 132522 h 830470"/>
            </a:gdLst>
            <a:ahLst/>
            <a:cxnLst>
              <a:cxn ang="0">
                <a:pos x="connsiteX0" y="connsiteY0"/>
              </a:cxn>
              <a:cxn ang="0">
                <a:pos x="connsiteX1" y="connsiteY1"/>
              </a:cxn>
              <a:cxn ang="0">
                <a:pos x="connsiteX2" y="connsiteY2"/>
              </a:cxn>
            </a:cxnLst>
            <a:rect l="l" t="t" r="r" b="b"/>
            <a:pathLst>
              <a:path w="2663687" h="830470">
                <a:moveTo>
                  <a:pt x="0" y="0"/>
                </a:moveTo>
                <a:cubicBezTo>
                  <a:pt x="493643" y="393148"/>
                  <a:pt x="987287" y="786296"/>
                  <a:pt x="1431235" y="808383"/>
                </a:cubicBezTo>
                <a:cubicBezTo>
                  <a:pt x="1875183" y="830470"/>
                  <a:pt x="2269435" y="481496"/>
                  <a:pt x="2663687" y="132522"/>
                </a:cubicBezTo>
              </a:path>
            </a:pathLst>
          </a:cu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8" name="Freeform 47"/>
          <p:cNvSpPr/>
          <p:nvPr/>
        </p:nvSpPr>
        <p:spPr>
          <a:xfrm>
            <a:off x="1392256" y="3791464"/>
            <a:ext cx="588944" cy="780536"/>
          </a:xfrm>
          <a:custGeom>
            <a:avLst/>
            <a:gdLst>
              <a:gd name="connsiteX0" fmla="*/ 298174 w 735496"/>
              <a:gd name="connsiteY0" fmla="*/ 0 h 874643"/>
              <a:gd name="connsiteX1" fmla="*/ 72887 w 735496"/>
              <a:gd name="connsiteY1" fmla="*/ 649356 h 874643"/>
              <a:gd name="connsiteX2" fmla="*/ 735496 w 735496"/>
              <a:gd name="connsiteY2" fmla="*/ 874643 h 874643"/>
              <a:gd name="connsiteX3" fmla="*/ 735496 w 735496"/>
              <a:gd name="connsiteY3" fmla="*/ 874643 h 874643"/>
            </a:gdLst>
            <a:ahLst/>
            <a:cxnLst>
              <a:cxn ang="0">
                <a:pos x="connsiteX0" y="connsiteY0"/>
              </a:cxn>
              <a:cxn ang="0">
                <a:pos x="connsiteX1" y="connsiteY1"/>
              </a:cxn>
              <a:cxn ang="0">
                <a:pos x="connsiteX2" y="connsiteY2"/>
              </a:cxn>
              <a:cxn ang="0">
                <a:pos x="connsiteX3" y="connsiteY3"/>
              </a:cxn>
            </a:cxnLst>
            <a:rect l="l" t="t" r="r" b="b"/>
            <a:pathLst>
              <a:path w="735496" h="874643">
                <a:moveTo>
                  <a:pt x="298174" y="0"/>
                </a:moveTo>
                <a:cubicBezTo>
                  <a:pt x="149087" y="251791"/>
                  <a:pt x="0" y="503582"/>
                  <a:pt x="72887" y="649356"/>
                </a:cubicBezTo>
                <a:cubicBezTo>
                  <a:pt x="145774" y="795130"/>
                  <a:pt x="735496" y="874643"/>
                  <a:pt x="735496" y="874643"/>
                </a:cubicBezTo>
                <a:lnTo>
                  <a:pt x="735496" y="874643"/>
                </a:lnTo>
              </a:path>
            </a:pathLst>
          </a:cu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7383350"/>
      </p:ext>
    </p:extLst>
  </p:cSld>
  <p:clrMapOvr>
    <a:masterClrMapping/>
  </p:clrMapOvr>
  <p:transition xmlns:p14="http://schemas.microsoft.com/office/powerpoint/2010/main" advTm="0"/>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do </a:t>
            </a:r>
            <a:r>
              <a:rPr lang="en-US" dirty="0" smtClean="0"/>
              <a:t>traffic engineering (TE) </a:t>
            </a:r>
            <a:r>
              <a:rPr lang="en-US" dirty="0" smtClean="0"/>
              <a:t>schemes compare accounting for location diversity in the Internet?</a:t>
            </a:r>
          </a:p>
          <a:p>
            <a:endParaRPr lang="en-US" dirty="0" smtClean="0"/>
          </a:p>
          <a:p>
            <a:pPr lvl="1"/>
            <a:endParaRPr lang="en-US" dirty="0" smtClean="0"/>
          </a:p>
          <a:p>
            <a:pPr lvl="1"/>
            <a:endParaRPr lang="en-US" dirty="0" smtClean="0"/>
          </a:p>
          <a:p>
            <a:pPr lvl="1"/>
            <a:endParaRPr lang="en-US" dirty="0" smtClean="0"/>
          </a:p>
        </p:txBody>
      </p:sp>
      <p:sp>
        <p:nvSpPr>
          <p:cNvPr id="3" name="Slide Number Placeholder 2"/>
          <p:cNvSpPr>
            <a:spLocks noGrp="1"/>
          </p:cNvSpPr>
          <p:nvPr>
            <p:ph type="sldNum" sz="quarter" idx="12"/>
          </p:nvPr>
        </p:nvSpPr>
        <p:spPr/>
        <p:txBody>
          <a:bodyPr/>
          <a:lstStyle/>
          <a:p>
            <a:fld id="{18E29D42-E056-4B8B-9A33-4B0CCB37A08A}" type="slidenum">
              <a:rPr lang="en-US" smtClean="0"/>
              <a:pPr/>
              <a:t>9</a:t>
            </a:fld>
            <a:endParaRPr lang="en-US"/>
          </a:p>
        </p:txBody>
      </p:sp>
      <p:sp>
        <p:nvSpPr>
          <p:cNvPr id="4" name="Title 3"/>
          <p:cNvSpPr>
            <a:spLocks noGrp="1"/>
          </p:cNvSpPr>
          <p:nvPr>
            <p:ph type="title"/>
          </p:nvPr>
        </p:nvSpPr>
        <p:spPr/>
        <p:txBody>
          <a:bodyPr/>
          <a:lstStyle/>
          <a:p>
            <a:r>
              <a:rPr lang="en-US" dirty="0" smtClean="0"/>
              <a:t>Problem</a:t>
            </a:r>
            <a:endParaRPr lang="en-US" dirty="0"/>
          </a:p>
        </p:txBody>
      </p:sp>
    </p:spTree>
    <p:extLst>
      <p:ext uri="{BB962C8B-B14F-4D97-AF65-F5344CB8AC3E}">
        <p14:creationId xmlns:p14="http://schemas.microsoft.com/office/powerpoint/2010/main" val="269722757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12.2|48.8|37.3|35.9"/>
</p:tagLst>
</file>

<file path=ppt/tags/tag10.xml><?xml version="1.0" encoding="utf-8"?>
<p:tagLst xmlns:a="http://schemas.openxmlformats.org/drawingml/2006/main" xmlns:r="http://schemas.openxmlformats.org/officeDocument/2006/relationships" xmlns:p="http://schemas.openxmlformats.org/presentationml/2006/main">
  <p:tag name="TIMING" val="|20.9|4.1|4.9"/>
</p:tagLst>
</file>

<file path=ppt/tags/tag11.xml><?xml version="1.0" encoding="utf-8"?>
<p:tagLst xmlns:a="http://schemas.openxmlformats.org/drawingml/2006/main" xmlns:r="http://schemas.openxmlformats.org/officeDocument/2006/relationships" xmlns:p="http://schemas.openxmlformats.org/presentationml/2006/main">
  <p:tag name="TIMING" val="|45.2|41.3|11.2|16.8"/>
</p:tagLst>
</file>

<file path=ppt/tags/tag12.xml><?xml version="1.0" encoding="utf-8"?>
<p:tagLst xmlns:a="http://schemas.openxmlformats.org/drawingml/2006/main" xmlns:r="http://schemas.openxmlformats.org/officeDocument/2006/relationships" xmlns:p="http://schemas.openxmlformats.org/presentationml/2006/main">
  <p:tag name="TIMING" val="|51.1"/>
</p:tagLst>
</file>

<file path=ppt/tags/tag13.xml><?xml version="1.0" encoding="utf-8"?>
<p:tagLst xmlns:a="http://schemas.openxmlformats.org/drawingml/2006/main" xmlns:r="http://schemas.openxmlformats.org/officeDocument/2006/relationships" xmlns:p="http://schemas.openxmlformats.org/presentationml/2006/main">
  <p:tag name="TIMING" val="|21.8|19.4|17.4|27.6|25.2"/>
</p:tagLst>
</file>

<file path=ppt/tags/tag14.xml><?xml version="1.0" encoding="utf-8"?>
<p:tagLst xmlns:a="http://schemas.openxmlformats.org/drawingml/2006/main" xmlns:r="http://schemas.openxmlformats.org/officeDocument/2006/relationships" xmlns:p="http://schemas.openxmlformats.org/presentationml/2006/main">
  <p:tag name="TIMING" val="|47.9|6.8"/>
</p:tagLst>
</file>

<file path=ppt/tags/tag15.xml><?xml version="1.0" encoding="utf-8"?>
<p:tagLst xmlns:a="http://schemas.openxmlformats.org/drawingml/2006/main" xmlns:r="http://schemas.openxmlformats.org/officeDocument/2006/relationships" xmlns:p="http://schemas.openxmlformats.org/presentationml/2006/main">
  <p:tag name="TIMING" val="|3.4"/>
</p:tagLst>
</file>

<file path=ppt/tags/tag16.xml><?xml version="1.0" encoding="utf-8"?>
<p:tagLst xmlns:a="http://schemas.openxmlformats.org/drawingml/2006/main" xmlns:r="http://schemas.openxmlformats.org/officeDocument/2006/relationships" xmlns:p="http://schemas.openxmlformats.org/presentationml/2006/main">
  <p:tag name="TIMING" val="|3"/>
</p:tagLst>
</file>

<file path=ppt/tags/tag17.xml><?xml version="1.0" encoding="utf-8"?>
<p:tagLst xmlns:a="http://schemas.openxmlformats.org/drawingml/2006/main" xmlns:r="http://schemas.openxmlformats.org/officeDocument/2006/relationships" xmlns:p="http://schemas.openxmlformats.org/presentationml/2006/main">
  <p:tag name="TIMING" val="|52.6|12.1|10.9"/>
</p:tagLst>
</file>

<file path=ppt/tags/tag18.xml><?xml version="1.0" encoding="utf-8"?>
<p:tagLst xmlns:a="http://schemas.openxmlformats.org/drawingml/2006/main" xmlns:r="http://schemas.openxmlformats.org/officeDocument/2006/relationships" xmlns:p="http://schemas.openxmlformats.org/presentationml/2006/main">
  <p:tag name="TIMING" val="|7.8|20.8|31.8"/>
</p:tagLst>
</file>

<file path=ppt/tags/tag19.xml><?xml version="1.0" encoding="utf-8"?>
<p:tagLst xmlns:a="http://schemas.openxmlformats.org/drawingml/2006/main" xmlns:r="http://schemas.openxmlformats.org/officeDocument/2006/relationships" xmlns:p="http://schemas.openxmlformats.org/presentationml/2006/main">
  <p:tag name="TIMING" val="|42.3|45"/>
</p:tagLst>
</file>

<file path=ppt/tags/tag2.xml><?xml version="1.0" encoding="utf-8"?>
<p:tagLst xmlns:a="http://schemas.openxmlformats.org/drawingml/2006/main" xmlns:r="http://schemas.openxmlformats.org/officeDocument/2006/relationships" xmlns:p="http://schemas.openxmlformats.org/presentationml/2006/main">
  <p:tag name="TIMING" val="|10.1|31.1|47.7"/>
</p:tagLst>
</file>

<file path=ppt/tags/tag20.xml><?xml version="1.0" encoding="utf-8"?>
<p:tagLst xmlns:a="http://schemas.openxmlformats.org/drawingml/2006/main" xmlns:r="http://schemas.openxmlformats.org/officeDocument/2006/relationships" xmlns:p="http://schemas.openxmlformats.org/presentationml/2006/main">
  <p:tag name="TIMING" val="|31.8|14.5|41"/>
</p:tagLst>
</file>

<file path=ppt/tags/tag21.xml><?xml version="1.0" encoding="utf-8"?>
<p:tagLst xmlns:a="http://schemas.openxmlformats.org/drawingml/2006/main" xmlns:r="http://schemas.openxmlformats.org/officeDocument/2006/relationships" xmlns:p="http://schemas.openxmlformats.org/presentationml/2006/main">
  <p:tag name="TIMING" val="|40.3|20.7"/>
</p:tagLst>
</file>

<file path=ppt/tags/tag22.xml><?xml version="1.0" encoding="utf-8"?>
<p:tagLst xmlns:a="http://schemas.openxmlformats.org/drawingml/2006/main" xmlns:r="http://schemas.openxmlformats.org/officeDocument/2006/relationships" xmlns:p="http://schemas.openxmlformats.org/presentationml/2006/main">
  <p:tag name="TIMING" val="|51.1"/>
</p:tagLst>
</file>

<file path=ppt/tags/tag23.xml><?xml version="1.0" encoding="utf-8"?>
<p:tagLst xmlns:a="http://schemas.openxmlformats.org/drawingml/2006/main" xmlns:r="http://schemas.openxmlformats.org/officeDocument/2006/relationships" xmlns:p="http://schemas.openxmlformats.org/presentationml/2006/main">
  <p:tag name="TIMING" val="|35.8|10.7|18.5|8.3|6.5|4.1"/>
</p:tagLst>
</file>

<file path=ppt/tags/tag24.xml><?xml version="1.0" encoding="utf-8"?>
<p:tagLst xmlns:a="http://schemas.openxmlformats.org/drawingml/2006/main" xmlns:r="http://schemas.openxmlformats.org/officeDocument/2006/relationships" xmlns:p="http://schemas.openxmlformats.org/presentationml/2006/main">
  <p:tag name="TIMING" val="|33.5|5.7|10|1.2"/>
</p:tagLst>
</file>

<file path=ppt/tags/tag25.xml><?xml version="1.0" encoding="utf-8"?>
<p:tagLst xmlns:a="http://schemas.openxmlformats.org/drawingml/2006/main" xmlns:r="http://schemas.openxmlformats.org/officeDocument/2006/relationships" xmlns:p="http://schemas.openxmlformats.org/presentationml/2006/main">
  <p:tag name="TIMING" val="|13.8|10.8|13.5|7.7|5.7|28"/>
</p:tagLst>
</file>

<file path=ppt/tags/tag26.xml><?xml version="1.0" encoding="utf-8"?>
<p:tagLst xmlns:a="http://schemas.openxmlformats.org/drawingml/2006/main" xmlns:r="http://schemas.openxmlformats.org/officeDocument/2006/relationships" xmlns:p="http://schemas.openxmlformats.org/presentationml/2006/main">
  <p:tag name="TIMING" val="|97.7"/>
</p:tagLst>
</file>

<file path=ppt/tags/tag27.xml><?xml version="1.0" encoding="utf-8"?>
<p:tagLst xmlns:a="http://schemas.openxmlformats.org/drawingml/2006/main" xmlns:r="http://schemas.openxmlformats.org/officeDocument/2006/relationships" xmlns:p="http://schemas.openxmlformats.org/presentationml/2006/main">
  <p:tag name="TIMING" val="|20.2|11.3|17.1"/>
</p:tagLst>
</file>

<file path=ppt/tags/tag3.xml><?xml version="1.0" encoding="utf-8"?>
<p:tagLst xmlns:a="http://schemas.openxmlformats.org/drawingml/2006/main" xmlns:r="http://schemas.openxmlformats.org/officeDocument/2006/relationships" xmlns:p="http://schemas.openxmlformats.org/presentationml/2006/main">
  <p:tag name="TIMING" val="|23.2|6.8|29.7|23.1"/>
</p:tagLst>
</file>

<file path=ppt/tags/tag4.xml><?xml version="1.0" encoding="utf-8"?>
<p:tagLst xmlns:a="http://schemas.openxmlformats.org/drawingml/2006/main" xmlns:r="http://schemas.openxmlformats.org/officeDocument/2006/relationships" xmlns:p="http://schemas.openxmlformats.org/presentationml/2006/main">
  <p:tag name="TIMING" val="|22.7|17.1|27.7|29.4"/>
</p:tagLst>
</file>

<file path=ppt/tags/tag5.xml><?xml version="1.0" encoding="utf-8"?>
<p:tagLst xmlns:a="http://schemas.openxmlformats.org/drawingml/2006/main" xmlns:r="http://schemas.openxmlformats.org/officeDocument/2006/relationships" xmlns:p="http://schemas.openxmlformats.org/presentationml/2006/main">
  <p:tag name="TIMING" val="|60.3|21.7"/>
</p:tagLst>
</file>

<file path=ppt/tags/tag6.xml><?xml version="1.0" encoding="utf-8"?>
<p:tagLst xmlns:a="http://schemas.openxmlformats.org/drawingml/2006/main" xmlns:r="http://schemas.openxmlformats.org/officeDocument/2006/relationships" xmlns:p="http://schemas.openxmlformats.org/presentationml/2006/main">
  <p:tag name="TIMING" val="|5.5|13.8|32.3|12.4|7.4|4.4"/>
</p:tagLst>
</file>

<file path=ppt/tags/tag7.xml><?xml version="1.0" encoding="utf-8"?>
<p:tagLst xmlns:a="http://schemas.openxmlformats.org/drawingml/2006/main" xmlns:r="http://schemas.openxmlformats.org/officeDocument/2006/relationships" xmlns:p="http://schemas.openxmlformats.org/presentationml/2006/main">
  <p:tag name="TIMING" val="|25.7|4|5.7"/>
</p:tagLst>
</file>

<file path=ppt/tags/tag8.xml><?xml version="1.0" encoding="utf-8"?>
<p:tagLst xmlns:a="http://schemas.openxmlformats.org/drawingml/2006/main" xmlns:r="http://schemas.openxmlformats.org/officeDocument/2006/relationships" xmlns:p="http://schemas.openxmlformats.org/presentationml/2006/main">
  <p:tag name="TIMING" val="|20.9|17.6|5.7|10"/>
</p:tagLst>
</file>

<file path=ppt/tags/tag9.xml><?xml version="1.0" encoding="utf-8"?>
<p:tagLst xmlns:a="http://schemas.openxmlformats.org/drawingml/2006/main" xmlns:r="http://schemas.openxmlformats.org/officeDocument/2006/relationships" xmlns:p="http://schemas.openxmlformats.org/presentationml/2006/main">
  <p:tag name="TIMING" val="|1.1|11.9|6.5|12.8|15.1"/>
</p:tagLst>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2183</TotalTime>
  <Words>7543</Words>
  <Application>Microsoft Macintosh PowerPoint</Application>
  <PresentationFormat>On-screen Show (4:3)</PresentationFormat>
  <Paragraphs>1076</Paragraphs>
  <Slides>49</Slides>
  <Notes>41</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Default Theme</vt:lpstr>
      <vt:lpstr>1_Office Theme</vt:lpstr>
      <vt:lpstr>Role of Placement Schemes  on the Interaction between  Network and Content Delivery</vt:lpstr>
      <vt:lpstr>Convergence of network and content delivery</vt:lpstr>
      <vt:lpstr>Convergence of network and content delivery: Favoring factors </vt:lpstr>
      <vt:lpstr>Convergence of network and content delivery: Potential outcomes</vt:lpstr>
      <vt:lpstr>Network &amp; content delivery interactions</vt:lpstr>
      <vt:lpstr>Research outline</vt:lpstr>
      <vt:lpstr>Outline</vt:lpstr>
      <vt:lpstr>Location diversity</vt:lpstr>
      <vt:lpstr>Problem</vt:lpstr>
      <vt:lpstr>Location diversity changes TE problem</vt:lpstr>
      <vt:lpstr>Location diversity changes TE problem</vt:lpstr>
      <vt:lpstr>Location diversity changes TE problem (2)</vt:lpstr>
      <vt:lpstr>MLU poor metric of capacity</vt:lpstr>
      <vt:lpstr>MLU poor metric of capacity</vt:lpstr>
      <vt:lpstr>Surge protection factor (SPF)</vt:lpstr>
      <vt:lpstr>TE schemes compared</vt:lpstr>
      <vt:lpstr>Capacity results (SPF)</vt:lpstr>
      <vt:lpstr>Conclusions</vt:lpstr>
      <vt:lpstr>Outline</vt:lpstr>
      <vt:lpstr>NCDN schemes classification</vt:lpstr>
      <vt:lpstr>Research questions</vt:lpstr>
      <vt:lpstr>NCDN model</vt:lpstr>
      <vt:lpstr>NCDN model</vt:lpstr>
      <vt:lpstr>NCDN model</vt:lpstr>
      <vt:lpstr>NCDN model</vt:lpstr>
      <vt:lpstr>MIP for joint optimization</vt:lpstr>
      <vt:lpstr>Datasets</vt:lpstr>
      <vt:lpstr>Schemes evaluated</vt:lpstr>
      <vt:lpstr>Network cost</vt:lpstr>
      <vt:lpstr>Latency cost </vt:lpstr>
      <vt:lpstr>Network cost: Planned vs. unplanned routing</vt:lpstr>
      <vt:lpstr>Conclusions</vt:lpstr>
      <vt:lpstr>Outline</vt:lpstr>
      <vt:lpstr>Active replication of dynamic content</vt:lpstr>
      <vt:lpstr>Active replication cost-benefit tradeoff</vt:lpstr>
      <vt:lpstr>Demand-aware active replication</vt:lpstr>
      <vt:lpstr>Placement reconfiguration engine</vt:lpstr>
      <vt:lpstr>Implementation</vt:lpstr>
      <vt:lpstr>Placement schemes comparison</vt:lpstr>
      <vt:lpstr>Managed DNS comparison</vt:lpstr>
      <vt:lpstr>Related work</vt:lpstr>
      <vt:lpstr>Conclusion</vt:lpstr>
      <vt:lpstr>Outline</vt:lpstr>
      <vt:lpstr>Problem</vt:lpstr>
      <vt:lpstr>Server energy opt. &amp; load balancing interaction</vt:lpstr>
      <vt:lpstr>Joint opt. of server &amp; switch energy</vt:lpstr>
      <vt:lpstr>Shrink architecture</vt:lpstr>
      <vt:lpstr>Outline</vt:lpstr>
      <vt:lpstr>Research plan</vt:lpstr>
    </vt:vector>
  </TitlesOfParts>
  <Company>University of Massachusetts Amherst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Placement Schemes on the Interaction between Network and Content Delivery</dc:title>
  <dc:creator>Abhigyan Sharma</dc:creator>
  <cp:lastModifiedBy>Abhigyan Sharma</cp:lastModifiedBy>
  <cp:revision>558</cp:revision>
  <dcterms:created xsi:type="dcterms:W3CDTF">2014-08-28T14:44:36Z</dcterms:created>
  <dcterms:modified xsi:type="dcterms:W3CDTF">2014-09-03T17:54:37Z</dcterms:modified>
</cp:coreProperties>
</file>