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 id="2147483673" r:id="rId2"/>
    <p:sldMasterId id="2147483685" r:id="rId3"/>
    <p:sldMasterId id="2147483723" r:id="rId4"/>
    <p:sldMasterId id="2147483735" r:id="rId5"/>
  </p:sldMasterIdLst>
  <p:notesMasterIdLst>
    <p:notesMasterId r:id="rId24"/>
  </p:notesMasterIdLst>
  <p:sldIdLst>
    <p:sldId id="297" r:id="rId6"/>
    <p:sldId id="298" r:id="rId7"/>
    <p:sldId id="302" r:id="rId8"/>
    <p:sldId id="303" r:id="rId9"/>
    <p:sldId id="257" r:id="rId10"/>
    <p:sldId id="305" r:id="rId11"/>
    <p:sldId id="301" r:id="rId12"/>
    <p:sldId id="300" r:id="rId13"/>
    <p:sldId id="321" r:id="rId14"/>
    <p:sldId id="308" r:id="rId15"/>
    <p:sldId id="310" r:id="rId16"/>
    <p:sldId id="313" r:id="rId17"/>
    <p:sldId id="275" r:id="rId18"/>
    <p:sldId id="314" r:id="rId19"/>
    <p:sldId id="315" r:id="rId20"/>
    <p:sldId id="316" r:id="rId21"/>
    <p:sldId id="279"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3D7BCD-EFCE-254B-8301-2CE75DDAFE14}">
          <p14:sldIdLst>
            <p14:sldId id="297"/>
            <p14:sldId id="298"/>
            <p14:sldId id="302"/>
            <p14:sldId id="303"/>
          </p14:sldIdLst>
        </p14:section>
        <p14:section name="Case for GNS" id="{B9957501-1AAA-1E45-9C01-0AF8548AFB75}">
          <p14:sldIdLst>
            <p14:sldId id="257"/>
            <p14:sldId id="305"/>
            <p14:sldId id="301"/>
          </p14:sldIdLst>
        </p14:section>
        <p14:section name="GNS design" id="{7D856D13-3B46-FB4A-96C9-342016146EB3}">
          <p14:sldIdLst>
            <p14:sldId id="300"/>
            <p14:sldId id="321"/>
            <p14:sldId id="308"/>
            <p14:sldId id="310"/>
            <p14:sldId id="313"/>
          </p14:sldIdLst>
        </p14:section>
        <p14:section name="Implementation and evaluation" id="{B0154C4E-CDE4-C64F-A073-DE5265C27215}">
          <p14:sldIdLst>
            <p14:sldId id="275"/>
            <p14:sldId id="314"/>
            <p14:sldId id="315"/>
            <p14:sldId id="316"/>
          </p14:sldIdLst>
        </p14:section>
        <p14:section name="Related work, open issues, conclusions" id="{C7CEB7A0-22FF-0A4B-8FFD-7F72B1B543A0}">
          <p14:sldIdLst>
            <p14:sldId id="279"/>
            <p14:sldId id="281"/>
          </p14:sldIdLst>
        </p14:section>
        <p14:section name="Backup/scratch" id="{11B28ABF-6668-6E45-A74D-D5E1FD216E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autoAdjust="0"/>
    <p:restoredTop sz="75797" autoAdjust="0"/>
  </p:normalViewPr>
  <p:slideViewPr>
    <p:cSldViewPr snapToGrid="0" snapToObjects="1">
      <p:cViewPr>
        <p:scale>
          <a:sx n="90" d="100"/>
          <a:sy n="90" d="100"/>
        </p:scale>
        <p:origin x="-172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3B13B-4C90-C041-8641-9AC647856DFE}" type="datetimeFigureOut">
              <a:rPr lang="en-US" smtClean="0"/>
              <a:t>8/31/14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13EF3-1D14-4641-9491-3D3CC9058E79}" type="slidenum">
              <a:rPr lang="en-US" smtClean="0"/>
              <a:t>‹#›</a:t>
            </a:fld>
            <a:endParaRPr lang="en-US"/>
          </a:p>
        </p:txBody>
      </p:sp>
    </p:spTree>
    <p:extLst>
      <p:ext uri="{BB962C8B-B14F-4D97-AF65-F5344CB8AC3E}">
        <p14:creationId xmlns:p14="http://schemas.microsoft.com/office/powerpoint/2010/main" val="1759594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a:t>
            </a:r>
            <a:r>
              <a:rPr lang="en-US" baseline="0" dirty="0" smtClean="0"/>
              <a:t> talk about a global name service that enables support for mobility in the Internet.</a:t>
            </a:r>
            <a:r>
              <a:rPr lang="en-US" dirty="0" smtClean="0"/>
              <a:t> </a:t>
            </a:r>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1</a:t>
            </a:fld>
            <a:endParaRPr lang="en-US"/>
          </a:p>
        </p:txBody>
      </p:sp>
    </p:spTree>
    <p:extLst>
      <p:ext uri="{BB962C8B-B14F-4D97-AF65-F5344CB8AC3E}">
        <p14:creationId xmlns:p14="http://schemas.microsoft.com/office/powerpoint/2010/main" val="4047865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Auspice creates several </a:t>
            </a:r>
            <a:r>
              <a:rPr lang="en-US" sz="1200" i="1" kern="1200" dirty="0" smtClean="0">
                <a:solidFill>
                  <a:schemeClr val="tx1"/>
                </a:solidFill>
                <a:effectLst/>
                <a:latin typeface="+mn-lt"/>
                <a:ea typeface="+mn-ea"/>
                <a:cs typeface="+mn-cs"/>
              </a:rPr>
              <a:t>active</a:t>
            </a:r>
            <a:r>
              <a:rPr lang="en-US" sz="1200" kern="1200" dirty="0" smtClean="0">
                <a:solidFill>
                  <a:schemeClr val="tx1"/>
                </a:solidFill>
                <a:effectLst/>
                <a:latin typeface="+mn-lt"/>
                <a:ea typeface="+mn-ea"/>
                <a:cs typeface="+mn-cs"/>
              </a:rPr>
              <a:t> replicas of authoritative name servers in a globally geo-distributed manner to reduce</a:t>
            </a:r>
            <a:r>
              <a:rPr lang="en-US" sz="1200" kern="1200" baseline="0" dirty="0" smtClean="0">
                <a:solidFill>
                  <a:schemeClr val="tx1"/>
                </a:solidFill>
                <a:effectLst/>
                <a:latin typeface="+mn-lt"/>
                <a:ea typeface="+mn-ea"/>
                <a:cs typeface="+mn-cs"/>
              </a:rPr>
              <a:t> latency of name lookups</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Placement of authoritative name servers is challenging due to a fundamental tradeoff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between resource cost and performance of name lookups.</a:t>
            </a:r>
          </a:p>
          <a:p>
            <a:r>
              <a:rPr lang="en-US" sz="1200" kern="1200" dirty="0" smtClean="0">
                <a:solidFill>
                  <a:schemeClr val="tx1"/>
                </a:solidFill>
                <a:effectLst/>
                <a:latin typeface="+mn-lt"/>
                <a:ea typeface="+mn-ea"/>
                <a:cs typeface="+mn-cs"/>
              </a:rPr>
              <a:t>Each name in the system uses resources in processing updates, which depends on the update rate of name as well as the number of replicas of that name. Thus, if we create more replicas, we </a:t>
            </a:r>
            <a:r>
              <a:rPr lang="en-US" sz="1200" b="1" kern="1200" dirty="0" smtClean="0">
                <a:solidFill>
                  <a:schemeClr val="tx1"/>
                </a:solidFill>
                <a:effectLst/>
                <a:latin typeface="+mn-lt"/>
                <a:ea typeface="+mn-ea"/>
                <a:cs typeface="+mn-cs"/>
              </a:rPr>
              <a:t>potentially</a:t>
            </a:r>
            <a:r>
              <a:rPr lang="en-US" sz="1200" kern="1200" dirty="0" smtClean="0">
                <a:solidFill>
                  <a:schemeClr val="tx1"/>
                </a:solidFill>
                <a:effectLst/>
                <a:latin typeface="+mn-lt"/>
                <a:ea typeface="+mn-ea"/>
                <a:cs typeface="+mn-cs"/>
              </a:rPr>
              <a:t> reduce name lookup latency provided there is adequate system capacity, but we also increase resource cost for processing updates.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us examine a few candidate placement strategies. One strategy is to replicate each name at all locations. This is a poor choice. Why? This scheme can reduce name lookup latencies </a:t>
            </a:r>
            <a:r>
              <a:rPr lang="en-US" sz="1200" b="1" kern="1200" dirty="0" smtClean="0">
                <a:solidFill>
                  <a:schemeClr val="tx1"/>
                </a:solidFill>
                <a:effectLst/>
                <a:latin typeface="+mn-lt"/>
                <a:ea typeface="+mn-ea"/>
                <a:cs typeface="+mn-cs"/>
              </a:rPr>
              <a:t>provided there is adequate system capacity</a:t>
            </a:r>
            <a:r>
              <a:rPr lang="en-US" sz="1200" kern="1200" dirty="0" smtClean="0">
                <a:solidFill>
                  <a:schemeClr val="tx1"/>
                </a:solidFill>
                <a:effectLst/>
                <a:latin typeface="+mn-lt"/>
                <a:ea typeface="+mn-ea"/>
                <a:cs typeface="+mn-cs"/>
              </a:rPr>
              <a:t> but will incur excessively high update costs due to the large number of replicas. Consider another well-known alternative: consistent hashing with a small number of statically chosen replica </a:t>
            </a:r>
            <a:r>
              <a:rPr lang="en-US" sz="1200" b="1" kern="1200" dirty="0" smtClean="0">
                <a:solidFill>
                  <a:schemeClr val="tx1"/>
                </a:solidFill>
                <a:effectLst/>
                <a:latin typeface="+mn-lt"/>
                <a:ea typeface="+mn-ea"/>
                <a:cs typeface="+mn-cs"/>
              </a:rPr>
              <a:t>locations</a:t>
            </a:r>
            <a:r>
              <a:rPr lang="en-US" sz="1200" kern="1200" dirty="0" smtClean="0">
                <a:solidFill>
                  <a:schemeClr val="tx1"/>
                </a:solidFill>
                <a:effectLst/>
                <a:latin typeface="+mn-lt"/>
                <a:ea typeface="+mn-ea"/>
                <a:cs typeface="+mn-cs"/>
              </a:rPr>
              <a:t>. This scheme will have a much smaller, update cost compared the replicate-at-all-locations strategy. However, this scheme will have a high latency because replicas will be placed at randomly selected locations across the globe and not close to where the requests are coming from.</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point is that simple static placement schemes such as these achieve a poor cost-performance tradeoff. We want auspice to give much better cost-performance tradeoff than static replication schemes. When the resource limit is low, so that creating only a small number of replicas of a name is feasible, Auspice should still provides much lower latency than a consistent hashing based scheme. On the other hand, when more resources are available, Auspice should use the available resources to further reduce lookup latencies.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Auspice achieves this cost-performance tradeoff...</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10</a:t>
            </a:fld>
            <a:endParaRPr lang="en-US"/>
          </a:p>
        </p:txBody>
      </p:sp>
    </p:spTree>
    <p:extLst>
      <p:ext uri="{BB962C8B-B14F-4D97-AF65-F5344CB8AC3E}">
        <p14:creationId xmlns:p14="http://schemas.microsoft.com/office/powerpoint/2010/main" val="212930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using a </a:t>
            </a:r>
            <a:r>
              <a:rPr lang="en-US" sz="1200" i="1" kern="1200" dirty="0" smtClean="0">
                <a:solidFill>
                  <a:schemeClr val="tx1"/>
                </a:solidFill>
                <a:effectLst/>
                <a:latin typeface="+mn-lt"/>
                <a:ea typeface="+mn-ea"/>
                <a:cs typeface="+mn-cs"/>
              </a:rPr>
              <a:t>demand-aware</a:t>
            </a:r>
            <a:r>
              <a:rPr lang="en-US" sz="1200" kern="1200" dirty="0" smtClean="0">
                <a:solidFill>
                  <a:schemeClr val="tx1"/>
                </a:solidFill>
                <a:effectLst/>
                <a:latin typeface="+mn-lt"/>
                <a:ea typeface="+mn-ea"/>
                <a:cs typeface="+mn-cs"/>
              </a:rPr>
              <a:t> placement strategy, i.e., by tailoring both the number and locations of a </a:t>
            </a:r>
            <a:r>
              <a:rPr lang="en-US" sz="1200" b="1" kern="1200" dirty="0" smtClean="0">
                <a:solidFill>
                  <a:schemeClr val="tx1"/>
                </a:solidFill>
                <a:effectLst/>
                <a:latin typeface="+mn-lt"/>
                <a:ea typeface="+mn-ea"/>
                <a:cs typeface="+mn-cs"/>
              </a:rPr>
              <a:t>name-record’s</a:t>
            </a:r>
            <a:r>
              <a:rPr lang="en-US" sz="1200" kern="1200" dirty="0" smtClean="0">
                <a:solidFill>
                  <a:schemeClr val="tx1"/>
                </a:solidFill>
                <a:effectLst/>
                <a:latin typeface="+mn-lt"/>
                <a:ea typeface="+mn-ea"/>
                <a:cs typeface="+mn-cs"/>
              </a:rPr>
              <a:t> replicas in accordance with demand patterns. The number of replicas of a </a:t>
            </a:r>
            <a:r>
              <a:rPr lang="en-US" sz="1200" b="1" kern="1200" dirty="0" smtClean="0">
                <a:solidFill>
                  <a:schemeClr val="tx1"/>
                </a:solidFill>
                <a:effectLst/>
                <a:latin typeface="+mn-lt"/>
                <a:ea typeface="+mn-ea"/>
                <a:cs typeface="+mn-cs"/>
              </a:rPr>
              <a:t>name-record</a:t>
            </a:r>
            <a:r>
              <a:rPr lang="en-US" sz="1200" kern="1200" dirty="0" smtClean="0">
                <a:solidFill>
                  <a:schemeClr val="tx1"/>
                </a:solidFill>
                <a:effectLst/>
                <a:latin typeface="+mn-lt"/>
                <a:ea typeface="+mn-ea"/>
                <a:cs typeface="+mn-cs"/>
              </a:rPr>
              <a:t> is determined proportional to its read rate, i.e., popular names are replicated more, and inversely proportional to its write rate so as to reduce the resource cost for replicating names with high write rates. The proportionality factor is determined dynamically in accordance with overall system capacity.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do we choose the location of these replicas? Let us say these are our name servers and we need to choose three locations for a name’s replicas. The blue shaded circles show the region of demand for this name, i.e., this name is popular in North America, Europe and Australia, so replicas of that name-record are placed at those locations. However, locality-awareness alone may create load imbalances. For example, consider the yellow name that is popular in the regions as shown. Placing its replicas also in a locality-aware manner can cause load hotspots such as at NS5 in this example. Thus, Auspice places a fraction of the total number of replicas of each name as computed above randomly so as to balance locality and load balance. The details of this heuristic algorithm, other candidate heuristics, as well as an optimization formulation for the problem may be found in our paper.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I will focus here on the design of the placement engine or the mechanism that can be used to implement any planned placement policy.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11</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divide the functionality of the placement engine as well among the same set of name servers using consistent hashing.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name is hashed on to a circular </a:t>
            </a:r>
            <a:r>
              <a:rPr lang="en-US" sz="1200" kern="1200" dirty="0" err="1" smtClean="0">
                <a:solidFill>
                  <a:schemeClr val="tx1"/>
                </a:solidFill>
                <a:effectLst/>
                <a:latin typeface="+mn-lt"/>
                <a:ea typeface="+mn-ea"/>
                <a:cs typeface="+mn-cs"/>
              </a:rPr>
              <a:t>keyspace</a:t>
            </a:r>
            <a:r>
              <a:rPr lang="en-US" sz="1200" kern="1200" dirty="0" smtClean="0">
                <a:solidFill>
                  <a:schemeClr val="tx1"/>
                </a:solidFill>
                <a:effectLst/>
                <a:latin typeface="+mn-lt"/>
                <a:ea typeface="+mn-ea"/>
                <a:cs typeface="+mn-cs"/>
              </a:rPr>
              <a:t> and a fixed number of name servers are chosen as replica controllers for that name. We replicate replica-controllers across multiple </a:t>
            </a:r>
            <a:r>
              <a:rPr lang="en-US" sz="1200" kern="1200" dirty="0" err="1" smtClean="0">
                <a:solidFill>
                  <a:schemeClr val="tx1"/>
                </a:solidFill>
                <a:effectLst/>
                <a:latin typeface="+mn-lt"/>
                <a:ea typeface="+mn-ea"/>
                <a:cs typeface="+mn-cs"/>
              </a:rPr>
              <a:t>nameservers</a:t>
            </a:r>
            <a:r>
              <a:rPr lang="en-US" sz="1200" kern="1200" dirty="0" smtClean="0">
                <a:solidFill>
                  <a:schemeClr val="tx1"/>
                </a:solidFill>
                <a:effectLst/>
                <a:latin typeface="+mn-lt"/>
                <a:ea typeface="+mn-ea"/>
                <a:cs typeface="+mn-cs"/>
              </a:rPr>
              <a:t>  to ensure fault-tolerance. The replicas provide the abstraction of a logically centralized, highly available replica-controller for the name by internally using Paxos to maintain a consistent view. This consistent view is necessary so as to ensure that a name-record’s replica locations are not permanently lost despite failures and asynchrony.</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For each name, the active replicas, i.e., the </a:t>
            </a:r>
            <a:r>
              <a:rPr lang="en-US" sz="1200" kern="1200" dirty="0" err="1" smtClean="0">
                <a:solidFill>
                  <a:schemeClr val="tx1"/>
                </a:solidFill>
                <a:effectLst/>
                <a:latin typeface="+mn-lt"/>
                <a:ea typeface="+mn-ea"/>
                <a:cs typeface="+mn-cs"/>
              </a:rPr>
              <a:t>nameservers</a:t>
            </a:r>
            <a:r>
              <a:rPr lang="en-US" sz="1200" kern="1200" dirty="0" smtClean="0">
                <a:solidFill>
                  <a:schemeClr val="tx1"/>
                </a:solidFill>
                <a:effectLst/>
                <a:latin typeface="+mn-lt"/>
                <a:ea typeface="+mn-ea"/>
                <a:cs typeface="+mn-cs"/>
              </a:rPr>
              <a:t> actually hosting the name-record periodically report the geo-distribution of the demand for that name to the corresponding replica controllers. The replica-controllers may change the active replica locations of the name-record if the demand geo-distribution is deemed to have changed significantly.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summary, replica-controllers form Auspice’s control plane and are statically placed using consistent hashing and operate on slow time scales. The active replicas holding the actual name-record form the data plane, i.e., they server client requests, and their locations are chosen in a demand-aware manner by the replica controllers.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12</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update after changing the simultaneous mid-connection</a:t>
            </a:r>
            <a:r>
              <a:rPr lang="en-US" baseline="0" dirty="0" smtClean="0"/>
              <a:t> mobility experiment.</a:t>
            </a:r>
            <a:endParaRPr lang="en-US" dirty="0" smtClean="0"/>
          </a:p>
          <a:p>
            <a:endParaRPr lang="en-US" dirty="0" smtClean="0"/>
          </a:p>
          <a:p>
            <a:r>
              <a:rPr lang="en-US" dirty="0" smtClean="0"/>
              <a:t>Now let us see some experimental results.</a:t>
            </a:r>
          </a:p>
          <a:p>
            <a:endParaRPr lang="en-US" dirty="0" smtClean="0"/>
          </a:p>
          <a:p>
            <a:r>
              <a:rPr lang="en-US" dirty="0" smtClean="0"/>
              <a:t>First, I</a:t>
            </a:r>
            <a:r>
              <a:rPr lang="en-US" baseline="0" dirty="0" smtClean="0"/>
              <a:t> will show a comparison of Auspice to other managed DNS providers</a:t>
            </a:r>
          </a:p>
          <a:p>
            <a:r>
              <a:rPr lang="en-US" baseline="0" dirty="0" smtClean="0"/>
              <a:t>And next, I will present an experiment demonstrating that Auspice can support connection re-establishment after a mid-connection mobility event.</a:t>
            </a:r>
          </a:p>
          <a:p>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13</a:t>
            </a:fld>
            <a:endParaRPr lang="en-US"/>
          </a:p>
        </p:txBody>
      </p:sp>
    </p:spTree>
    <p:extLst>
      <p:ext uri="{BB962C8B-B14F-4D97-AF65-F5344CB8AC3E}">
        <p14:creationId xmlns:p14="http://schemas.microsoft.com/office/powerpoint/2010/main" val="139099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implemented Auspice as a general purpose geo-distributed key-value store wherein the GUID acts as the primary key and the name-records can be essentially arbitrary objects</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stringified</a:t>
            </a:r>
            <a:r>
              <a:rPr lang="en-US" sz="1200" kern="1200" dirty="0" smtClean="0">
                <a:solidFill>
                  <a:schemeClr val="tx1"/>
                </a:solidFill>
                <a:effectLst/>
                <a:latin typeface="+mn-lt"/>
                <a:ea typeface="+mn-ea"/>
                <a:cs typeface="+mn-cs"/>
              </a:rPr>
              <a:t> to a JSON format. At each </a:t>
            </a:r>
            <a:r>
              <a:rPr lang="en-US" sz="1200" kern="1200" dirty="0" err="1" smtClean="0">
                <a:solidFill>
                  <a:schemeClr val="tx1"/>
                </a:solidFill>
                <a:effectLst/>
                <a:latin typeface="+mn-lt"/>
                <a:ea typeface="+mn-ea"/>
                <a:cs typeface="+mn-cs"/>
              </a:rPr>
              <a:t>nameserver</a:t>
            </a:r>
            <a:r>
              <a:rPr lang="en-US" sz="1200" kern="1200" dirty="0" smtClean="0">
                <a:solidFill>
                  <a:schemeClr val="tx1"/>
                </a:solidFill>
                <a:effectLst/>
                <a:latin typeface="+mn-lt"/>
                <a:ea typeface="+mn-ea"/>
                <a:cs typeface="+mn-cs"/>
              </a:rPr>
              <a:t>, Auspice uses a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database for persistently storing records. Currently, we use </a:t>
            </a:r>
            <a:r>
              <a:rPr lang="en-US" sz="1200" kern="1200" dirty="0" err="1" smtClean="0">
                <a:solidFill>
                  <a:schemeClr val="tx1"/>
                </a:solidFill>
                <a:effectLst/>
                <a:latin typeface="+mn-lt"/>
                <a:ea typeface="+mn-ea"/>
                <a:cs typeface="+mn-cs"/>
              </a:rPr>
              <a:t>MongoDB</a:t>
            </a:r>
            <a:r>
              <a:rPr lang="en-US" sz="1200" kern="1200" dirty="0" smtClean="0">
                <a:solidFill>
                  <a:schemeClr val="tx1"/>
                </a:solidFill>
                <a:effectLst/>
                <a:latin typeface="+mn-lt"/>
                <a:ea typeface="+mn-ea"/>
                <a:cs typeface="+mn-cs"/>
              </a:rPr>
              <a:t>, but other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DBs are also pluggable. The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format gives users flexibility in defining attributes, such as their preferred interface,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or cellular,  geo-location for context-based communication such as </a:t>
            </a:r>
            <a:r>
              <a:rPr lang="en-US" sz="1200" kern="1200" dirty="0" err="1" smtClean="0">
                <a:solidFill>
                  <a:schemeClr val="tx1"/>
                </a:solidFill>
                <a:effectLst/>
                <a:latin typeface="+mn-lt"/>
                <a:ea typeface="+mn-ea"/>
                <a:cs typeface="+mn-cs"/>
              </a:rPr>
              <a:t>geocast</a:t>
            </a:r>
            <a:r>
              <a:rPr lang="en-US" sz="1200" kern="1200" dirty="0" smtClean="0">
                <a:solidFill>
                  <a:schemeClr val="tx1"/>
                </a:solidFill>
                <a:effectLst/>
                <a:latin typeface="+mn-lt"/>
                <a:ea typeface="+mn-ea"/>
                <a:cs typeface="+mn-cs"/>
              </a:rPr>
              <a:t>, and ACLs to specify read or write privileges.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have implemented a proof-of-concept name certification service which uses email-based identity verification instead of a </a:t>
            </a:r>
            <a:r>
              <a:rPr lang="en-US" sz="1200" kern="1200" dirty="0" err="1" smtClean="0">
                <a:solidFill>
                  <a:schemeClr val="tx1"/>
                </a:solidFill>
                <a:effectLst/>
                <a:latin typeface="+mn-lt"/>
                <a:ea typeface="+mn-ea"/>
                <a:cs typeface="+mn-cs"/>
              </a:rPr>
              <a:t>realworld</a:t>
            </a:r>
            <a:r>
              <a:rPr lang="en-US" sz="1200" kern="1200" dirty="0" smtClean="0">
                <a:solidFill>
                  <a:schemeClr val="tx1"/>
                </a:solidFill>
                <a:effectLst/>
                <a:latin typeface="+mn-lt"/>
                <a:ea typeface="+mn-ea"/>
                <a:cs typeface="+mn-cs"/>
              </a:rPr>
              <a:t> CA. The email address acts as a canonical human-readable user identifier and lets Auspice limit the number of HRN-GUID bindings per user so as to prevent </a:t>
            </a:r>
            <a:r>
              <a:rPr lang="en-US" sz="1200" kern="1200" dirty="0" err="1" smtClean="0">
                <a:solidFill>
                  <a:schemeClr val="tx1"/>
                </a:solidFill>
                <a:effectLst/>
                <a:latin typeface="+mn-lt"/>
                <a:ea typeface="+mn-ea"/>
                <a:cs typeface="+mn-cs"/>
              </a:rPr>
              <a:t>DoS</a:t>
            </a:r>
            <a:r>
              <a:rPr lang="en-US" sz="1200" kern="1200" dirty="0" smtClean="0">
                <a:solidFill>
                  <a:schemeClr val="tx1"/>
                </a:solidFill>
                <a:effectLst/>
                <a:latin typeface="+mn-lt"/>
                <a:ea typeface="+mn-ea"/>
                <a:cs typeface="+mn-cs"/>
              </a:rPr>
              <a:t> attacks.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have developed </a:t>
            </a:r>
            <a:r>
              <a:rPr lang="en-US" sz="1200" kern="1200" dirty="0" err="1" smtClean="0">
                <a:solidFill>
                  <a:schemeClr val="tx1"/>
                </a:solidFill>
                <a:effectLst/>
                <a:latin typeface="+mn-lt"/>
                <a:ea typeface="+mn-ea"/>
                <a:cs typeface="+mn-cs"/>
              </a:rPr>
              <a:t>msocket</a:t>
            </a:r>
            <a:r>
              <a:rPr lang="en-US" sz="1200" kern="1200" dirty="0" smtClean="0">
                <a:solidFill>
                  <a:schemeClr val="tx1"/>
                </a:solidFill>
                <a:effectLst/>
                <a:latin typeface="+mn-lt"/>
                <a:ea typeface="+mn-ea"/>
                <a:cs typeface="+mn-cs"/>
              </a:rPr>
              <a:t> a user-level socket library in java that integrates with Auspice. The socket library provides an interface similar to the </a:t>
            </a:r>
            <a:r>
              <a:rPr lang="en-US" sz="1200" strike="sngStrike" kern="1200" dirty="0" smtClean="0">
                <a:solidFill>
                  <a:schemeClr val="tx1"/>
                </a:solidFill>
                <a:effectLst/>
                <a:latin typeface="+mn-lt"/>
                <a:ea typeface="+mn-ea"/>
                <a:cs typeface="+mn-cs"/>
              </a:rPr>
              <a:t>java</a:t>
            </a:r>
            <a:r>
              <a:rPr lang="en-US" sz="1200" kern="1200" dirty="0" smtClean="0">
                <a:solidFill>
                  <a:schemeClr val="tx1"/>
                </a:solidFill>
                <a:effectLst/>
                <a:latin typeface="+mn-lt"/>
                <a:ea typeface="+mn-ea"/>
                <a:cs typeface="+mn-cs"/>
              </a:rPr>
              <a:t> BSD socket library but with transparent support for all types of mobility, multipath, and </a:t>
            </a:r>
            <a:r>
              <a:rPr lang="en-US" sz="1200" kern="1200" dirty="0" err="1" smtClean="0">
                <a:solidFill>
                  <a:schemeClr val="tx1"/>
                </a:solidFill>
                <a:effectLst/>
                <a:latin typeface="+mn-lt"/>
                <a:ea typeface="+mn-ea"/>
                <a:cs typeface="+mn-cs"/>
              </a:rPr>
              <a:t>middlebox</a:t>
            </a:r>
            <a:r>
              <a:rPr lang="en-US" sz="1200" kern="1200" dirty="0" smtClean="0">
                <a:solidFill>
                  <a:schemeClr val="tx1"/>
                </a:solidFill>
                <a:effectLst/>
                <a:latin typeface="+mn-lt"/>
                <a:ea typeface="+mn-ea"/>
                <a:cs typeface="+mn-cs"/>
              </a:rPr>
              <a:t>-agnostic communication.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Next, I will show how Auspice’s demand-aware placement can outperform static placement.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14</a:t>
            </a:fld>
            <a:endParaRPr lang="en-US"/>
          </a:p>
        </p:txBody>
      </p:sp>
    </p:spTree>
    <p:extLst>
      <p:ext uri="{BB962C8B-B14F-4D97-AF65-F5344CB8AC3E}">
        <p14:creationId xmlns:p14="http://schemas.microsoft.com/office/powerpoint/2010/main" val="3340184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for this </a:t>
            </a:r>
            <a:r>
              <a:rPr lang="en-US" sz="1200" b="1" kern="1200" dirty="0" smtClean="0">
                <a:solidFill>
                  <a:schemeClr val="tx1"/>
                </a:solidFill>
                <a:effectLst/>
                <a:latin typeface="+mn-lt"/>
                <a:ea typeface="+mn-ea"/>
                <a:cs typeface="+mn-cs"/>
              </a:rPr>
              <a:t>load-</a:t>
            </a:r>
            <a:r>
              <a:rPr lang="en-US" sz="1200" b="1" kern="1200" dirty="0" err="1" smtClean="0">
                <a:solidFill>
                  <a:schemeClr val="tx1"/>
                </a:solidFill>
                <a:effectLst/>
                <a:latin typeface="+mn-lt"/>
                <a:ea typeface="+mn-ea"/>
                <a:cs typeface="+mn-cs"/>
              </a:rPr>
              <a:t>vs</a:t>
            </a:r>
            <a:r>
              <a:rPr lang="en-US" sz="1200" b="1" kern="1200" dirty="0" smtClean="0">
                <a:solidFill>
                  <a:schemeClr val="tx1"/>
                </a:solidFill>
                <a:effectLst/>
                <a:latin typeface="+mn-lt"/>
                <a:ea typeface="+mn-ea"/>
                <a:cs typeface="+mn-cs"/>
              </a:rPr>
              <a:t>-response time</a:t>
            </a:r>
            <a:r>
              <a:rPr lang="en-US" sz="1200" kern="1200" dirty="0" smtClean="0">
                <a:solidFill>
                  <a:schemeClr val="tx1"/>
                </a:solidFill>
                <a:effectLst/>
                <a:latin typeface="+mn-lt"/>
                <a:ea typeface="+mn-ea"/>
                <a:cs typeface="+mn-cs"/>
              </a:rPr>
              <a:t> experiment consists of a 16-server cluster which we used to emulate a 80 geo-distributed name servers, and 80 client locations.</a:t>
            </a:r>
          </a:p>
          <a:p>
            <a:r>
              <a:rPr lang="en-US" sz="1200" kern="1200" dirty="0" smtClean="0">
                <a:solidFill>
                  <a:schemeClr val="tx1"/>
                </a:solidFill>
                <a:effectLst/>
                <a:latin typeface="+mn-lt"/>
                <a:ea typeface="+mn-ea"/>
                <a:cs typeface="+mn-cs"/>
              </a:rPr>
              <a:t>X axis: request load</a:t>
            </a:r>
          </a:p>
          <a:p>
            <a:r>
              <a:rPr lang="en-US" sz="1200" kern="1200" dirty="0" smtClean="0">
                <a:solidFill>
                  <a:schemeClr val="tx1"/>
                </a:solidFill>
                <a:effectLst/>
                <a:latin typeface="+mn-lt"/>
                <a:ea typeface="+mn-ea"/>
                <a:cs typeface="+mn-cs"/>
              </a:rPr>
              <a:t>Y axis: lookup latency </a:t>
            </a:r>
          </a:p>
          <a:p>
            <a:r>
              <a:rPr lang="en-US" sz="1200" kern="1200" dirty="0" smtClean="0">
                <a:solidFill>
                  <a:schemeClr val="tx1"/>
                </a:solidFill>
                <a:effectLst/>
                <a:latin typeface="+mn-lt"/>
                <a:ea typeface="+mn-ea"/>
                <a:cs typeface="+mn-cs"/>
              </a:rPr>
              <a:t>Replicate-at-all-locations gives very small throughput because it uses all resources in pushing updates to all locations Random-K replicates each name at three name servers chosen randomly. It has high request latencies because it places replicas without considering locality of demand.</a:t>
            </a:r>
          </a:p>
          <a:p>
            <a:r>
              <a:rPr lang="en-US" sz="1200" kern="1200" dirty="0" err="1" smtClean="0">
                <a:solidFill>
                  <a:schemeClr val="tx1"/>
                </a:solidFill>
                <a:effectLst/>
                <a:latin typeface="+mn-lt"/>
                <a:ea typeface="+mn-ea"/>
                <a:cs typeface="+mn-cs"/>
              </a:rPr>
              <a:t>DHT+Popularity</a:t>
            </a:r>
            <a:r>
              <a:rPr lang="en-US" sz="1200" kern="1200" dirty="0" smtClean="0">
                <a:solidFill>
                  <a:schemeClr val="tx1"/>
                </a:solidFill>
                <a:effectLst/>
                <a:latin typeface="+mn-lt"/>
                <a:ea typeface="+mn-ea"/>
                <a:cs typeface="+mn-cs"/>
              </a:rPr>
              <a:t> is worse than Random-M. Why? Random-M goes to closest replica of 3. DHT goes to replica selected using DHT routing which is often not the closest replica.</a:t>
            </a:r>
          </a:p>
          <a:p>
            <a:r>
              <a:rPr lang="en-US" sz="1200" kern="1200" dirty="0" smtClean="0">
                <a:solidFill>
                  <a:schemeClr val="tx1"/>
                </a:solidFill>
                <a:effectLst/>
                <a:latin typeface="+mn-lt"/>
                <a:ea typeface="+mn-ea"/>
                <a:cs typeface="+mn-cs"/>
              </a:rPr>
              <a:t>Auspice: Significantly lower request latencies because it places replicas close to regions of demand. Has high request throughput because it adapts number of replicas based on load on system.</a:t>
            </a:r>
          </a:p>
          <a:p>
            <a:r>
              <a:rPr lang="en-US" sz="1200" kern="1200" dirty="0" smtClean="0">
                <a:solidFill>
                  <a:schemeClr val="tx1"/>
                </a:solidFill>
                <a:effectLst/>
                <a:latin typeface="+mn-lt"/>
                <a:ea typeface="+mn-ea"/>
                <a:cs typeface="+mn-cs"/>
              </a:rPr>
              <a:t>Overall, Auspice’s throughput is close to the best achievable and its latency is up to 9x lower than DHT-based schemes in this experiment.</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13FD3B-3C09-5640-897A-D1CC71E2D21D}" type="slidenum">
              <a:rPr lang="en-US" smtClean="0"/>
              <a:t>15</a:t>
            </a:fld>
            <a:endParaRPr lang="en-US"/>
          </a:p>
        </p:txBody>
      </p:sp>
    </p:spTree>
    <p:extLst>
      <p:ext uri="{BB962C8B-B14F-4D97-AF65-F5344CB8AC3E}">
        <p14:creationId xmlns:p14="http://schemas.microsoft.com/office/powerpoint/2010/main" val="16285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also compared Auspice against several best-of-breed commercial managed DNS providers that use geo-replication today.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experiment compares auspice against a manager DNS provider, Ultra DNS. Ultra DNS has 16 locations across the globe and uses a replicate-at-all-locations policy.</a:t>
            </a:r>
          </a:p>
          <a:p>
            <a:r>
              <a:rPr lang="en-US" sz="1200" kern="1200" dirty="0" smtClean="0">
                <a:solidFill>
                  <a:schemeClr val="tx1"/>
                </a:solidFill>
                <a:effectLst/>
                <a:latin typeface="+mn-lt"/>
                <a:ea typeface="+mn-ea"/>
                <a:cs typeface="+mn-cs"/>
              </a:rPr>
              <a:t>Our workload consisted of domain names that are Ultra DNS’s customers.</a:t>
            </a:r>
          </a:p>
          <a:p>
            <a:r>
              <a:rPr lang="en-US" sz="1200" kern="1200" dirty="0" smtClean="0">
                <a:solidFill>
                  <a:schemeClr val="tx1"/>
                </a:solidFill>
                <a:effectLst/>
                <a:latin typeface="+mn-lt"/>
                <a:ea typeface="+mn-ea"/>
                <a:cs typeface="+mn-cs"/>
              </a:rPr>
              <a:t>And the geo-distribution of lookups for a name is taken from a well-known </a:t>
            </a:r>
            <a:r>
              <a:rPr lang="en-US" sz="1200" kern="1200" dirty="0" err="1" smtClean="0">
                <a:solidFill>
                  <a:schemeClr val="tx1"/>
                </a:solidFill>
                <a:effectLst/>
                <a:latin typeface="+mn-lt"/>
                <a:ea typeface="+mn-ea"/>
                <a:cs typeface="+mn-cs"/>
              </a:rPr>
              <a:t>Alexa</a:t>
            </a:r>
            <a:r>
              <a:rPr lang="en-US" sz="1200" kern="1200" dirty="0" smtClean="0">
                <a:solidFill>
                  <a:schemeClr val="tx1"/>
                </a:solidFill>
                <a:effectLst/>
                <a:latin typeface="+mn-lt"/>
                <a:ea typeface="+mn-ea"/>
                <a:cs typeface="+mn-cs"/>
              </a:rPr>
              <a:t> dataset.</a:t>
            </a:r>
          </a:p>
          <a:p>
            <a:r>
              <a:rPr lang="en-US" sz="1200" kern="1200" dirty="0" smtClean="0">
                <a:solidFill>
                  <a:schemeClr val="tx1"/>
                </a:solidFill>
                <a:effectLst/>
                <a:latin typeface="+mn-lt"/>
                <a:ea typeface="+mn-ea"/>
                <a:cs typeface="+mn-cs"/>
              </a:rPr>
              <a:t>First, we measured </a:t>
            </a:r>
            <a:r>
              <a:rPr lang="en-US" sz="1200" kern="1200" dirty="0" err="1" smtClean="0">
                <a:solidFill>
                  <a:schemeClr val="tx1"/>
                </a:solidFill>
                <a:effectLst/>
                <a:latin typeface="+mn-lt"/>
                <a:ea typeface="+mn-ea"/>
                <a:cs typeface="+mn-cs"/>
              </a:rPr>
              <a:t>UltraDNS’s</a:t>
            </a:r>
            <a:r>
              <a:rPr lang="en-US" sz="1200" kern="1200" dirty="0" smtClean="0">
                <a:solidFill>
                  <a:schemeClr val="tx1"/>
                </a:solidFill>
                <a:effectLst/>
                <a:latin typeface="+mn-lt"/>
                <a:ea typeface="+mn-ea"/>
                <a:cs typeface="+mn-cs"/>
              </a:rPr>
              <a:t> performance from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locations around the globe.</a:t>
            </a:r>
          </a:p>
          <a:p>
            <a:r>
              <a:rPr lang="en-US" sz="1200" kern="1200" dirty="0" smtClean="0">
                <a:solidFill>
                  <a:schemeClr val="tx1"/>
                </a:solidFill>
                <a:effectLst/>
                <a:latin typeface="+mn-lt"/>
                <a:ea typeface="+mn-ea"/>
                <a:cs typeface="+mn-cs"/>
              </a:rPr>
              <a:t>Then, we deployed auspice on 80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nodes, and evaluate Auspice for three configurations with 5, 10, and 15 replicas of a name respectively.</a:t>
            </a:r>
          </a:p>
          <a:p>
            <a:r>
              <a:rPr lang="en-US" sz="1200" kern="1200" dirty="0" smtClean="0">
                <a:solidFill>
                  <a:schemeClr val="tx1"/>
                </a:solidFill>
                <a:effectLst/>
                <a:latin typeface="+mn-lt"/>
                <a:ea typeface="+mn-ea"/>
                <a:cs typeface="+mn-cs"/>
              </a:rPr>
              <a:t>Graph shows the distribution of latencies for ultra </a:t>
            </a:r>
            <a:r>
              <a:rPr lang="en-US" sz="1200" kern="1200" dirty="0" err="1" smtClean="0">
                <a:solidFill>
                  <a:schemeClr val="tx1"/>
                </a:solidFill>
                <a:effectLst/>
                <a:latin typeface="+mn-lt"/>
                <a:ea typeface="+mn-ea"/>
                <a:cs typeface="+mn-cs"/>
              </a:rPr>
              <a:t>dns</a:t>
            </a:r>
            <a:r>
              <a:rPr lang="en-US" sz="1200" kern="1200" dirty="0" smtClean="0">
                <a:solidFill>
                  <a:schemeClr val="tx1"/>
                </a:solidFill>
                <a:effectLst/>
                <a:latin typeface="+mn-lt"/>
                <a:ea typeface="+mn-ea"/>
                <a:cs typeface="+mn-cs"/>
              </a:rPr>
              <a:t>, and for different auspice configurations.</a:t>
            </a:r>
          </a:p>
          <a:p>
            <a:r>
              <a:rPr lang="en-US" sz="1200" kern="1200" dirty="0" smtClean="0">
                <a:solidFill>
                  <a:schemeClr val="tx1"/>
                </a:solidFill>
                <a:effectLst/>
                <a:latin typeface="+mn-lt"/>
                <a:ea typeface="+mn-ea"/>
                <a:cs typeface="+mn-cs"/>
              </a:rPr>
              <a:t>Because Auspice chooses replica locations based on demand geo-locality it can achieve similar median latencies as Ultra-DNS with one-third the number of replicas, or in other words, one third the replication cost.</a:t>
            </a:r>
          </a:p>
          <a:p>
            <a:r>
              <a:rPr lang="en-US" sz="1200" kern="1200" dirty="0" smtClean="0">
                <a:solidFill>
                  <a:schemeClr val="tx1"/>
                </a:solidFill>
                <a:effectLst/>
                <a:latin typeface="+mn-lt"/>
                <a:ea typeface="+mn-ea"/>
                <a:cs typeface="+mn-cs"/>
              </a:rPr>
              <a:t>If we allow Auspice to create similar number of replicas as </a:t>
            </a:r>
            <a:r>
              <a:rPr lang="en-US" sz="1200" kern="1200" dirty="0" err="1" smtClean="0">
                <a:solidFill>
                  <a:schemeClr val="tx1"/>
                </a:solidFill>
                <a:effectLst/>
                <a:latin typeface="+mn-lt"/>
                <a:ea typeface="+mn-ea"/>
                <a:cs typeface="+mn-cs"/>
              </a:rPr>
              <a:t>UltraDNS</a:t>
            </a:r>
            <a:r>
              <a:rPr lang="en-US" sz="1200" kern="1200" dirty="0" smtClean="0">
                <a:solidFill>
                  <a:schemeClr val="tx1"/>
                </a:solidFill>
                <a:effectLst/>
                <a:latin typeface="+mn-lt"/>
                <a:ea typeface="+mn-ea"/>
                <a:cs typeface="+mn-cs"/>
              </a:rPr>
              <a:t>, it achieves 60% lower median latencies.</a:t>
            </a:r>
          </a:p>
          <a:p>
            <a:r>
              <a:rPr lang="en-US" sz="1200" kern="1200" dirty="0" smtClean="0">
                <a:solidFill>
                  <a:schemeClr val="tx1"/>
                </a:solidFill>
                <a:effectLst/>
                <a:latin typeface="+mn-lt"/>
                <a:ea typeface="+mn-ea"/>
                <a:cs typeface="+mn-cs"/>
              </a:rPr>
              <a:t>This experiment shows that Auspice reduces cost and or latency over  managed DNS providers that use a static placement.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16</a:t>
            </a:fld>
            <a:endParaRPr lang="en-US"/>
          </a:p>
        </p:txBody>
      </p:sp>
    </p:spTree>
    <p:extLst>
      <p:ext uri="{BB962C8B-B14F-4D97-AF65-F5344CB8AC3E}">
        <p14:creationId xmlns:p14="http://schemas.microsoft.com/office/powerpoint/2010/main" val="351139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Mockapetris</a:t>
            </a:r>
            <a:r>
              <a:rPr lang="en-US" sz="1200" kern="1200" dirty="0" smtClean="0">
                <a:solidFill>
                  <a:schemeClr val="tx1"/>
                </a:solidFill>
                <a:effectLst/>
                <a:latin typeface="+mn-lt"/>
                <a:ea typeface="+mn-ea"/>
                <a:cs typeface="+mn-cs"/>
              </a:rPr>
              <a:t> and Dunlap in their paper on DNS point to the Grapevine system and say that Grapevine’s use of active replication was perhaps not appropriate. We have turned back the clock and made use of Active Replication in Auspice to handle mobility. Auspice differs from systems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Auspice differs from systems like Grapevine in its use of demand-aware, active replication; not to mention that it uses several other modern design elements such as consensus, key-value stores, consistent hashing, self-certifying IDs etc. Compared to Lampson’s guidelines on the design of a global name service, Auspice’s support for  addresses some of the challenges on representing descriptive names. For example, Auspice allows an </a:t>
            </a:r>
            <a:r>
              <a:rPr lang="en-US" sz="1200" kern="1200" dirty="0" err="1" smtClean="0">
                <a:solidFill>
                  <a:schemeClr val="tx1"/>
                </a:solidFill>
                <a:effectLst/>
                <a:latin typeface="+mn-lt"/>
                <a:ea typeface="+mn-ea"/>
                <a:cs typeface="+mn-cs"/>
              </a:rPr>
              <a:t>msocket</a:t>
            </a:r>
            <a:r>
              <a:rPr lang="en-US" sz="1200" kern="1200" dirty="0" smtClean="0">
                <a:solidFill>
                  <a:schemeClr val="tx1"/>
                </a:solidFill>
                <a:effectLst/>
                <a:latin typeface="+mn-lt"/>
                <a:ea typeface="+mn-ea"/>
                <a:cs typeface="+mn-cs"/>
              </a:rPr>
              <a:t> to be bound to a </a:t>
            </a:r>
            <a:r>
              <a:rPr lang="en-US" sz="1200" kern="1200" dirty="0" err="1" smtClean="0">
                <a:solidFill>
                  <a:schemeClr val="tx1"/>
                </a:solidFill>
                <a:effectLst/>
                <a:latin typeface="+mn-lt"/>
                <a:ea typeface="+mn-ea"/>
                <a:cs typeface="+mn-cs"/>
              </a:rPr>
              <a:t>geofence</a:t>
            </a:r>
            <a:r>
              <a:rPr lang="en-US" sz="1200" kern="1200" dirty="0" smtClean="0">
                <a:solidFill>
                  <a:schemeClr val="tx1"/>
                </a:solidFill>
                <a:effectLst/>
                <a:latin typeface="+mn-lt"/>
                <a:ea typeface="+mn-ea"/>
                <a:cs typeface="+mn-cs"/>
              </a:rPr>
              <a:t> such as this; any subsequent messages sent to this socket will be multicast to all GUIDs in that </a:t>
            </a:r>
            <a:r>
              <a:rPr lang="en-US" sz="1200" kern="1200" dirty="0" err="1" smtClean="0">
                <a:solidFill>
                  <a:schemeClr val="tx1"/>
                </a:solidFill>
                <a:effectLst/>
                <a:latin typeface="+mn-lt"/>
                <a:ea typeface="+mn-ea"/>
                <a:cs typeface="+mn-cs"/>
              </a:rPr>
              <a:t>geofence</a:t>
            </a:r>
            <a:r>
              <a:rPr lang="en-US" sz="1200" kern="1200" dirty="0" smtClean="0">
                <a:solidFill>
                  <a:schemeClr val="tx1"/>
                </a:solidFill>
                <a:effectLst/>
                <a:latin typeface="+mn-lt"/>
                <a:ea typeface="+mn-ea"/>
                <a:cs typeface="+mn-cs"/>
              </a:rPr>
              <a:t>. Look at our paper for the context-based communication case study for details.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automated demand-aware placement strategy in Auspice also distinguishes it from DHT-based designs that we have experimentally compared against as well as other state-of-the-art geo-distributed key-value stores.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17</a:t>
            </a:fld>
            <a:endParaRPr lang="en-US"/>
          </a:p>
        </p:txBody>
      </p:sp>
    </p:spTree>
    <p:extLst>
      <p:ext uri="{BB962C8B-B14F-4D97-AF65-F5344CB8AC3E}">
        <p14:creationId xmlns:p14="http://schemas.microsoft.com/office/powerpoint/2010/main" val="730884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18</a:t>
            </a:fld>
            <a:endParaRPr lang="en-US"/>
          </a:p>
        </p:txBody>
      </p:sp>
    </p:spTree>
    <p:extLst>
      <p:ext uri="{BB962C8B-B14F-4D97-AF65-F5344CB8AC3E}">
        <p14:creationId xmlns:p14="http://schemas.microsoft.com/office/powerpoint/2010/main" val="371185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Mobile devices are all around us, but the reality is that the Internet</a:t>
            </a:r>
            <a:r>
              <a:rPr lang="en-US" sz="1200" strike="sngStrike"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continues to provide poor intrinsic architectural support for mobility today. Today, it is difficult for applications to initiate </a:t>
            </a:r>
            <a:r>
              <a:rPr lang="en-US" sz="1200" b="1" kern="1200" dirty="0" smtClean="0">
                <a:solidFill>
                  <a:schemeClr val="tx1"/>
                </a:solidFill>
                <a:effectLst/>
                <a:latin typeface="+mn-lt"/>
                <a:ea typeface="+mn-ea"/>
                <a:cs typeface="+mn-cs"/>
              </a:rPr>
              <a:t>general-purpose </a:t>
            </a:r>
            <a:r>
              <a:rPr lang="en-US" sz="1200" kern="1200" dirty="0" smtClean="0">
                <a:solidFill>
                  <a:schemeClr val="tx1"/>
                </a:solidFill>
                <a:effectLst/>
                <a:latin typeface="+mn-lt"/>
                <a:ea typeface="+mn-ea"/>
                <a:cs typeface="+mn-cs"/>
              </a:rPr>
              <a:t>communication with mobiles as there is no global infrastructure to locate them. As a result, </a:t>
            </a:r>
            <a:r>
              <a:rPr lang="en-US" sz="1200" b="1" kern="1200" dirty="0" smtClean="0">
                <a:solidFill>
                  <a:schemeClr val="tx1"/>
                </a:solidFill>
                <a:effectLst/>
                <a:latin typeface="+mn-lt"/>
                <a:ea typeface="+mn-ea"/>
                <a:cs typeface="+mn-cs"/>
              </a:rPr>
              <a:t>mobile </a:t>
            </a:r>
            <a:r>
              <a:rPr lang="en-US" sz="1200" kern="1200" dirty="0" smtClean="0">
                <a:solidFill>
                  <a:schemeClr val="tx1"/>
                </a:solidFill>
                <a:effectLst/>
                <a:latin typeface="+mn-lt"/>
                <a:ea typeface="+mn-ea"/>
                <a:cs typeface="+mn-cs"/>
              </a:rPr>
              <a:t>communication initiation is unidirectional on the Internet, i.e., from the mobiles to fixed hosts. In the name of mobility support, what we have are redundant app-specific solutions developed by notification systems, VOIP and messaging applications, cloud storage systems, and many others.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easy to explain even to a lay person why the Internet has poor mobility support. </a:t>
            </a:r>
          </a:p>
          <a:p>
            <a:r>
              <a:rPr lang="en-US" sz="1200" kern="1200" dirty="0" smtClean="0">
                <a:solidFill>
                  <a:schemeClr val="tx1"/>
                </a:solidFill>
                <a:effectLst/>
                <a:latin typeface="+mn-lt"/>
                <a:ea typeface="+mn-ea"/>
                <a:cs typeface="+mn-cs"/>
              </a:rPr>
              <a:t>How many times have you faced this?</a:t>
            </a:r>
          </a:p>
          <a:p>
            <a:r>
              <a:rPr lang="en-US" sz="1200" kern="1200" dirty="0" smtClean="0">
                <a:solidFill>
                  <a:schemeClr val="tx1"/>
                </a:solidFill>
                <a:effectLst/>
                <a:latin typeface="+mn-lt"/>
                <a:ea typeface="+mn-ea"/>
                <a:cs typeface="+mn-cs"/>
              </a:rPr>
              <a:t>You are downloading a large file on your laptop, and you need to leave for somewhere.</a:t>
            </a:r>
          </a:p>
          <a:p>
            <a:r>
              <a:rPr lang="en-US" sz="1200" kern="1200" dirty="0" smtClean="0">
                <a:solidFill>
                  <a:schemeClr val="tx1"/>
                </a:solidFill>
                <a:effectLst/>
                <a:latin typeface="+mn-lt"/>
                <a:ea typeface="+mn-ea"/>
                <a:cs typeface="+mn-cs"/>
              </a:rPr>
              <a:t>And you think …should I let this file download complete and then leave or should I leave now and restart the download </a:t>
            </a:r>
            <a:r>
              <a:rPr lang="en-US" sz="1200" b="1" kern="1200" dirty="0" smtClean="0">
                <a:solidFill>
                  <a:schemeClr val="tx1"/>
                </a:solidFill>
                <a:effectLst/>
                <a:latin typeface="+mn-lt"/>
                <a:ea typeface="+mn-ea"/>
                <a:cs typeface="+mn-cs"/>
              </a:rPr>
              <a:t>all over again</a:t>
            </a:r>
            <a:r>
              <a:rPr lang="en-US" sz="1200" kern="1200" dirty="0" smtClean="0">
                <a:solidFill>
                  <a:schemeClr val="tx1"/>
                </a:solidFill>
                <a:effectLst/>
                <a:latin typeface="+mn-lt"/>
                <a:ea typeface="+mn-ea"/>
                <a:cs typeface="+mn-cs"/>
              </a:rPr>
              <a:t> later. Likewise for VoIP calls; popular VoIP apps drop calls instead of seamlessly switching from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to cellular.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r>
              <a:rPr lang="en-US" sz="1200" b="1" kern="1200" dirty="0" smtClean="0">
                <a:solidFill>
                  <a:schemeClr val="tx1"/>
                </a:solidFill>
                <a:effectLst/>
                <a:latin typeface="+mn-lt"/>
                <a:ea typeface="+mn-ea"/>
                <a:cs typeface="+mn-cs"/>
              </a:rPr>
              <a:t>Now each one of these problems can and often is addressed through a piecemeal solution, but the real is problem is a deeper architectural one, namely conflating location and identity by using an IP address for both.</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2</a:t>
            </a:fld>
            <a:endParaRPr lang="en-US"/>
          </a:p>
        </p:txBody>
      </p:sp>
    </p:spTree>
    <p:extLst>
      <p:ext uri="{BB962C8B-B14F-4D97-AF65-F5344CB8AC3E}">
        <p14:creationId xmlns:p14="http://schemas.microsoft.com/office/powerpoint/2010/main" val="382648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The Internet's DNS does separate identify from location by mapping domain names to IP addresses. </a:t>
            </a:r>
            <a:r>
              <a:rPr lang="en-US" sz="1200" b="1"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we know of connection migration techniques that can help handle mid-connection mobility.</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However, a critical challenge that we believe has not been adequately addressed is the design of a scalable, distributed resolution infrastructure to map names to up-to-date addresses under frequent mobility. To appreciate this scale, consider 10B devices moving through 100 networks/day. That is an average load of 1M updates/sec,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How might DNS fare at handling these updates? To handle mobility, we require up-to-date values. But, update propagation in DNS can take hours or even days. Today, it is not uncommon to see [click] such cries for help on operator forums wondering why "my clients can't reach my service" because of an unplanned server address migration.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Our goal is to go beyond just DNS and IP to fix these problems.]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a:t>
            </a:fld>
            <a:endParaRPr lang="en-US"/>
          </a:p>
        </p:txBody>
      </p:sp>
    </p:spTree>
    <p:extLst>
      <p:ext uri="{BB962C8B-B14F-4D97-AF65-F5344CB8AC3E}">
        <p14:creationId xmlns:p14="http://schemas.microsoft.com/office/powerpoint/2010/main" val="112967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seek to develop a massively scalable, logically centralized Global Name Service to support secure, name-based communication without worrying about mobility or changing network addresses. This goal is also shared by many other network architectures, especially the </a:t>
            </a:r>
            <a:r>
              <a:rPr lang="en-US" sz="1200" kern="1200" dirty="0" err="1" smtClean="0">
                <a:solidFill>
                  <a:schemeClr val="tx1"/>
                </a:solidFill>
                <a:effectLst/>
                <a:latin typeface="+mn-lt"/>
                <a:ea typeface="+mn-ea"/>
                <a:cs typeface="+mn-cs"/>
              </a:rPr>
              <a:t>MobilityFirst</a:t>
            </a:r>
            <a:r>
              <a:rPr lang="en-US" sz="1200" kern="1200" dirty="0" smtClean="0">
                <a:solidFill>
                  <a:schemeClr val="tx1"/>
                </a:solidFill>
                <a:effectLst/>
                <a:latin typeface="+mn-lt"/>
                <a:ea typeface="+mn-ea"/>
                <a:cs typeface="+mn-cs"/>
              </a:rPr>
              <a:t> Future Internet Architecture that forms the context for this work. </a:t>
            </a:r>
            <a:r>
              <a:rPr lang="en-US" sz="1200" kern="1200" dirty="0" err="1" smtClean="0">
                <a:solidFill>
                  <a:schemeClr val="tx1"/>
                </a:solidFill>
                <a:effectLst/>
                <a:latin typeface="+mn-lt"/>
                <a:ea typeface="+mn-ea"/>
                <a:cs typeface="+mn-cs"/>
              </a:rPr>
              <a:t>MobilityFirst’s</a:t>
            </a:r>
            <a:r>
              <a:rPr lang="en-US" sz="1200" kern="1200" dirty="0" smtClean="0">
                <a:solidFill>
                  <a:schemeClr val="tx1"/>
                </a:solidFill>
                <a:effectLst/>
                <a:latin typeface="+mn-lt"/>
                <a:ea typeface="+mn-ea"/>
                <a:cs typeface="+mn-cs"/>
              </a:rPr>
              <a:t> design philosophy is that a logically centralized global name service can significantly enhance mobility, security, and transform network-layer functionality. Our paper explains in detail why a logically centralized GNS is the best approach to achieve this goal; in this talk I will take that for granted. The GNS design should allow us to communicate with a flexible set of endpoint principals [</a:t>
            </a:r>
            <a:r>
              <a:rPr lang="en-US" sz="1200" kern="1200" dirty="0" err="1" smtClean="0">
                <a:solidFill>
                  <a:schemeClr val="tx1"/>
                </a:solidFill>
                <a:effectLst/>
                <a:latin typeface="+mn-lt"/>
                <a:ea typeface="+mn-ea"/>
                <a:cs typeface="+mn-cs"/>
              </a:rPr>
              <a:t>ennunciate</a:t>
            </a:r>
            <a:r>
              <a:rPr lang="en-US" sz="1200" kern="1200" dirty="0" smtClean="0">
                <a:solidFill>
                  <a:schemeClr val="tx1"/>
                </a:solidFill>
                <a:effectLst/>
                <a:latin typeface="+mn-lt"/>
                <a:ea typeface="+mn-ea"/>
                <a:cs typeface="+mn-cs"/>
              </a:rPr>
              <a:t> exaggeratedly as </a:t>
            </a:r>
            <a:r>
              <a:rPr lang="en-US" sz="1200" kern="1200" dirty="0" err="1" smtClean="0">
                <a:solidFill>
                  <a:schemeClr val="tx1"/>
                </a:solidFill>
                <a:effectLst/>
                <a:latin typeface="+mn-lt"/>
                <a:ea typeface="+mn-ea"/>
                <a:cs typeface="+mn-cs"/>
              </a:rPr>
              <a:t>princi</a:t>
            </a:r>
            <a:r>
              <a:rPr lang="en-US" sz="1200" kern="1200" dirty="0" smtClean="0">
                <a:solidFill>
                  <a:schemeClr val="tx1"/>
                </a:solidFill>
                <a:effectLst/>
                <a:latin typeface="+mn-lt"/>
                <a:ea typeface="+mn-ea"/>
                <a:cs typeface="+mn-cs"/>
              </a:rPr>
              <a:t>-'pals so as to rhyme with pals] such as interfaces, devices, services, content and, </a:t>
            </a:r>
            <a:r>
              <a:rPr lang="en-US" sz="1200" b="1" kern="1200" dirty="0" smtClean="0">
                <a:solidFill>
                  <a:schemeClr val="tx1"/>
                </a:solidFill>
                <a:effectLst/>
                <a:latin typeface="+mn-lt"/>
                <a:ea typeface="+mn-ea"/>
                <a:cs typeface="+mn-cs"/>
              </a:rPr>
              <a:t>recursively</a:t>
            </a:r>
            <a:r>
              <a:rPr lang="en-US" sz="1200" kern="1200" dirty="0" smtClean="0">
                <a:solidFill>
                  <a:schemeClr val="tx1"/>
                </a:solidFill>
                <a:effectLst/>
                <a:latin typeface="+mn-lt"/>
                <a:ea typeface="+mn-ea"/>
                <a:cs typeface="+mn-cs"/>
              </a:rPr>
              <a:t>, groups of such names. The design should not restrict or dictate how principal names are represented, e.g., it could be a hierarchical name, a flat, self-certifying identifier, or other application-desired formats. And, of course, these principals could change network locations arbitrarily and frequently.</a:t>
            </a:r>
          </a:p>
          <a:p>
            <a:r>
              <a:rPr lang="en-US" sz="1200" kern="1200" dirty="0" smtClean="0">
                <a:solidFill>
                  <a:schemeClr val="tx1"/>
                </a:solidFill>
                <a:effectLst/>
                <a:latin typeface="+mn-lt"/>
                <a:ea typeface="+mn-ea"/>
                <a:cs typeface="+mn-cs"/>
              </a:rPr>
              <a:t> [pause]</a:t>
            </a:r>
          </a:p>
          <a:p>
            <a:r>
              <a:rPr lang="en-US" sz="1200" kern="1200" dirty="0" smtClean="0">
                <a:solidFill>
                  <a:schemeClr val="tx1"/>
                </a:solidFill>
                <a:effectLst/>
                <a:latin typeface="+mn-lt"/>
                <a:ea typeface="+mn-ea"/>
                <a:cs typeface="+mn-cs"/>
              </a:rPr>
              <a:t>The rest of this talk is about the design of such a GNS that scales to high mobility. I will begin by addressing a natural question,</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"Why can't we make simple changes to DNS to achieve our goals?" Why do we need a next-generation GNS?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4</a:t>
            </a:fld>
            <a:endParaRPr lang="en-US"/>
          </a:p>
        </p:txBody>
      </p:sp>
    </p:spTree>
    <p:extLst>
      <p:ext uri="{BB962C8B-B14F-4D97-AF65-F5344CB8AC3E}">
        <p14:creationId xmlns:p14="http://schemas.microsoft.com/office/powerpoint/2010/main" val="74632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EB13EF3-1D14-4641-9491-3D3CC9058E79}" type="slidenum">
              <a:rPr lang="en-US" smtClean="0"/>
              <a:t>5</a:t>
            </a:fld>
            <a:endParaRPr lang="en-US"/>
          </a:p>
        </p:txBody>
      </p:sp>
    </p:spTree>
    <p:extLst>
      <p:ext uri="{BB962C8B-B14F-4D97-AF65-F5344CB8AC3E}">
        <p14:creationId xmlns:p14="http://schemas.microsoft.com/office/powerpoint/2010/main" val="270240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will start by explaining how </a:t>
            </a:r>
            <a:r>
              <a:rPr lang="en-US" sz="1200" b="1" kern="1200" dirty="0" smtClean="0">
                <a:solidFill>
                  <a:schemeClr val="tx1"/>
                </a:solidFill>
                <a:effectLst/>
                <a:latin typeface="+mn-lt"/>
                <a:ea typeface="+mn-ea"/>
                <a:cs typeface="+mn-cs"/>
              </a:rPr>
              <a:t>our envisioned </a:t>
            </a:r>
            <a:r>
              <a:rPr lang="en-US" sz="1200" kern="1200" dirty="0" smtClean="0">
                <a:solidFill>
                  <a:schemeClr val="tx1"/>
                </a:solidFill>
                <a:effectLst/>
                <a:latin typeface="+mn-lt"/>
                <a:ea typeface="+mn-ea"/>
                <a:cs typeface="+mn-cs"/>
              </a:rPr>
              <a:t>GNS provides support for handling mobility.</a:t>
            </a:r>
          </a:p>
          <a:p>
            <a:r>
              <a:rPr lang="en-US" sz="1200" kern="1200" dirty="0" smtClean="0">
                <a:solidFill>
                  <a:schemeClr val="tx1"/>
                </a:solidFill>
                <a:effectLst/>
                <a:latin typeface="+mn-lt"/>
                <a:ea typeface="+mn-ea"/>
                <a:cs typeface="+mn-cs"/>
              </a:rPr>
              <a:t>There are four types of mobility scenarios. The first is </a:t>
            </a:r>
            <a:r>
              <a:rPr lang="en-US" sz="1200" b="1" kern="1200" dirty="0" smtClean="0">
                <a:solidFill>
                  <a:schemeClr val="tx1"/>
                </a:solidFill>
                <a:effectLst/>
                <a:latin typeface="+mn-lt"/>
                <a:ea typeface="+mn-ea"/>
                <a:cs typeface="+mn-cs"/>
              </a:rPr>
              <a:t>pre-lookup mobility, </a:t>
            </a:r>
            <a:r>
              <a:rPr lang="en-US" sz="1200" kern="1200" dirty="0" smtClean="0">
                <a:solidFill>
                  <a:schemeClr val="tx1"/>
                </a:solidFill>
                <a:effectLst/>
                <a:latin typeface="+mn-lt"/>
                <a:ea typeface="+mn-ea"/>
                <a:cs typeface="+mn-cs"/>
              </a:rPr>
              <a:t>the only type </a:t>
            </a:r>
            <a:r>
              <a:rPr lang="en-US" sz="1200" kern="1200" dirty="0" err="1" smtClean="0">
                <a:solidFill>
                  <a:schemeClr val="tx1"/>
                </a:solidFill>
                <a:effectLst/>
                <a:latin typeface="+mn-lt"/>
                <a:ea typeface="+mn-ea"/>
                <a:cs typeface="+mn-cs"/>
              </a:rPr>
              <a:t>ofmobility</a:t>
            </a:r>
            <a:r>
              <a:rPr lang="en-US" sz="1200" kern="1200" dirty="0" smtClean="0">
                <a:solidFill>
                  <a:schemeClr val="tx1"/>
                </a:solidFill>
                <a:effectLst/>
                <a:latin typeface="+mn-lt"/>
                <a:ea typeface="+mn-ea"/>
                <a:cs typeface="+mn-cs"/>
              </a:rPr>
              <a:t> that DNS </a:t>
            </a:r>
            <a:r>
              <a:rPr lang="en-US" sz="1200" kern="1200" dirty="0" err="1" smtClean="0">
                <a:solidFill>
                  <a:schemeClr val="tx1"/>
                </a:solidFill>
                <a:effectLst/>
                <a:latin typeface="+mn-lt"/>
                <a:ea typeface="+mn-ea"/>
                <a:cs typeface="+mn-cs"/>
              </a:rPr>
              <a:t>isdesigned</a:t>
            </a:r>
            <a:r>
              <a:rPr lang="en-US" sz="1200" kern="1200" dirty="0" smtClean="0">
                <a:solidFill>
                  <a:schemeClr val="tx1"/>
                </a:solidFill>
                <a:effectLst/>
                <a:latin typeface="+mn-lt"/>
                <a:ea typeface="+mn-ea"/>
                <a:cs typeface="+mn-cs"/>
              </a:rPr>
              <a:t> to support. But there are three other cases: Connect-time mobility, in which Bob moves after Alice has queried the GNS but before the connection has been established such as through a 3-way handshake. In this case, the connection establishment will fail causing Alice to time out and revert back to the GNS to obtain Bob's fresh IP address, </a:t>
            </a:r>
          </a:p>
          <a:p>
            <a:r>
              <a:rPr lang="en-US" sz="1200" kern="1200" dirty="0" smtClean="0">
                <a:solidFill>
                  <a:schemeClr val="tx1"/>
                </a:solidFill>
                <a:effectLst/>
                <a:latin typeface="+mn-lt"/>
                <a:ea typeface="+mn-ea"/>
                <a:cs typeface="+mn-cs"/>
              </a:rPr>
              <a:t>[pause]</a:t>
            </a:r>
          </a:p>
          <a:p>
            <a:r>
              <a:rPr lang="en-US" sz="1200" b="1" kern="1200" dirty="0" smtClean="0">
                <a:solidFill>
                  <a:schemeClr val="tx1"/>
                </a:solidFill>
                <a:effectLst/>
                <a:latin typeface="+mn-lt"/>
                <a:ea typeface="+mn-ea"/>
                <a:cs typeface="+mn-cs"/>
              </a:rPr>
              <a:t>Once a connection has been established,</a:t>
            </a:r>
            <a:r>
              <a:rPr lang="en-US" sz="1200" kern="1200" dirty="0" smtClean="0">
                <a:solidFill>
                  <a:schemeClr val="tx1"/>
                </a:solidFill>
                <a:effectLst/>
                <a:latin typeface="+mn-lt"/>
                <a:ea typeface="+mn-ea"/>
                <a:cs typeface="+mn-cs"/>
              </a:rPr>
              <a:t> we have two possibilities for mid-connection mobility. In individual mobility, only one of the two end-points moves mid-connection, say as Bob does here. This is one type of mobility that can be handled without a global name service. Bob, who knows Alice’s IP address, can resynchronize the connection in a purely bilateral manner, The last case is that of simultaneous mobility in which one endpoint moves and then, before it could successfully resynchronize the connection, the other endpoint also moves.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All known schemes to handle simultaneous mobility require a global name service or an equivalent, third-party rendezvous service.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Thus, out of the four types of mobility events, and a global name service is necessary to handle three of them.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6</a:t>
            </a:fld>
            <a:endParaRPr lang="en-US"/>
          </a:p>
        </p:txBody>
      </p:sp>
    </p:spTree>
    <p:extLst>
      <p:ext uri="{BB962C8B-B14F-4D97-AF65-F5344CB8AC3E}">
        <p14:creationId xmlns:p14="http://schemas.microsoft.com/office/powerpoint/2010/main" val="128269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Nevertheless, </a:t>
            </a:r>
            <a:r>
              <a:rPr lang="en-US" sz="1200" i="1" kern="1200" dirty="0" smtClean="0">
                <a:solidFill>
                  <a:schemeClr val="tx1"/>
                </a:solidFill>
                <a:effectLst/>
                <a:latin typeface="+mn-lt"/>
                <a:ea typeface="+mn-ea"/>
                <a:cs typeface="+mn-cs"/>
              </a:rPr>
              <a:t>in the current Internet</a:t>
            </a:r>
            <a:r>
              <a:rPr lang="en-US" sz="1200" kern="1200" dirty="0" smtClean="0">
                <a:solidFill>
                  <a:schemeClr val="tx1"/>
                </a:solidFill>
                <a:effectLst/>
                <a:latin typeface="+mn-lt"/>
                <a:ea typeface="+mn-ea"/>
                <a:cs typeface="+mn-cs"/>
              </a:rPr>
              <a:t>, why is DNS poorly equipped to meet the needs of mobile applications? The first reason is DNS’s heavy reliance on passive caching based on TTLs, a mechanism widely recognized as the single most important for DNS’s scalability, as it helps reduce both system load and client-perceived latency.</a:t>
            </a:r>
          </a:p>
          <a:p>
            <a:r>
              <a:rPr lang="en-US" sz="1200" kern="1200" dirty="0" smtClean="0">
                <a:solidFill>
                  <a:schemeClr val="tx1"/>
                </a:solidFill>
                <a:effectLst/>
                <a:latin typeface="+mn-lt"/>
                <a:ea typeface="+mn-ea"/>
                <a:cs typeface="+mn-cs"/>
              </a:rPr>
              <a:t> [pause]</a:t>
            </a:r>
          </a:p>
          <a:p>
            <a:r>
              <a:rPr lang="en-US" sz="1200" kern="1200" dirty="0" smtClean="0">
                <a:solidFill>
                  <a:schemeClr val="tx1"/>
                </a:solidFill>
                <a:effectLst/>
                <a:latin typeface="+mn-lt"/>
                <a:ea typeface="+mn-ea"/>
                <a:cs typeface="+mn-cs"/>
              </a:rPr>
              <a:t>However,  high mobility severely limits effectiveness of TTL-caching. Handling mobility requires up-to-date responses, so the load and client-perceived latency increase with the mobility rate irrespective of the TTL.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next limitation of DNS is its static placement of authoritative name servers. In the common case, the latency to an authoritative name server determines client-perceived query latency. Today, authoritative name server locations are chosen statically irrespective of where the query demand is coming from,  for example, even when the mobile and correspondents are next to each other.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third limitation of DNS is its reliance on a hierarchical namespace that ironically is also one of its key strengths. DNS achieves scalability via federation by delegating parts of the name space to different organizations. so hierarchical naming is baked into its DNS’s design. This design raises two concerns. First,  DNS depends on a single root of trust, a root that is tightly controlled today by ICANN and the US Department of Commerce,  a state-of-affairs that is inherently anti-competitive and geo-politically problematic. Second, the hierarchy implies that DNS is not well suited to supporting arbitrary names, for example, for context-based endpoint principals  such “Taxis in Times Square”. Forcing DNS to support arbitrary names poses a severe scalability challenge at the DNS root.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Our position is that how endpoint principals are named can affect application flexibility in subtle ways, so a name service must not restrict how applications choose names.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I will start by describing how our design decouples name certification from resolution unlike the current DNS so as to support arbitrary names.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7</a:t>
            </a:fld>
            <a:endParaRPr lang="en-US"/>
          </a:p>
        </p:txBody>
      </p:sp>
    </p:spTree>
    <p:extLst>
      <p:ext uri="{BB962C8B-B14F-4D97-AF65-F5344CB8AC3E}">
        <p14:creationId xmlns:p14="http://schemas.microsoft.com/office/powerpoint/2010/main" val="3015942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this part of the talk …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will explain how a global name service can enable mobility support for arbitrary names and therefore provides a complete solution to mobility in any Internetwork.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EB13EF3-1D14-4641-9491-3D3CC9058E79}" type="slidenum">
              <a:rPr lang="en-US" smtClean="0"/>
              <a:t>8</a:t>
            </a:fld>
            <a:endParaRPr lang="en-US"/>
          </a:p>
        </p:txBody>
      </p:sp>
    </p:spTree>
    <p:extLst>
      <p:ext uri="{BB962C8B-B14F-4D97-AF65-F5344CB8AC3E}">
        <p14:creationId xmlns:p14="http://schemas.microsoft.com/office/powerpoint/2010/main" val="270240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left here is the familiar DNS resolution hierarchy consisting of the root, TLD, and authoritative name servers. The authoritative name server is often outsourced to a cloud-based managed DNS provider. The end user contacts one of the authoritative name servers to obtain up to date network addresses. These resolution could happen either in an iterative or a recursive manner.</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alternative “Global Name System” we are proposing does have a hierarchical organization like DNS. The design contains several GNS providers like Auspice and several name certification services or </a:t>
            </a:r>
            <a:r>
              <a:rPr lang="en-US" sz="1200" kern="1200" dirty="0" err="1" smtClean="0">
                <a:solidFill>
                  <a:schemeClr val="tx1"/>
                </a:solidFill>
                <a:effectLst/>
                <a:latin typeface="+mn-lt"/>
                <a:ea typeface="+mn-ea"/>
                <a:cs typeface="+mn-cs"/>
              </a:rPr>
              <a:t>NCSes</a:t>
            </a:r>
            <a:r>
              <a:rPr lang="en-US" sz="1200" kern="1200" dirty="0" smtClean="0">
                <a:solidFill>
                  <a:schemeClr val="tx1"/>
                </a:solidFill>
                <a:effectLst/>
                <a:latin typeface="+mn-lt"/>
                <a:ea typeface="+mn-ea"/>
                <a:cs typeface="+mn-cs"/>
              </a:rPr>
              <a:t>. An NCS binds an arbitrary, globally unique human-readable name to a globally unique self-certifying identifier or a GUID as well as one or more GNS providers from which the GUID obtains resolution service. The GNS provider such as Auspice actually resolves the GUID to its current network addresses  or other communication-oriented attributes.</a:t>
            </a:r>
          </a:p>
          <a:p>
            <a:r>
              <a:rPr lang="en-US" sz="1200" kern="1200" dirty="0" smtClean="0">
                <a:solidFill>
                  <a:schemeClr val="tx1"/>
                </a:solidFill>
                <a:effectLst/>
                <a:latin typeface="+mn-lt"/>
                <a:ea typeface="+mn-ea"/>
                <a:cs typeface="+mn-cs"/>
              </a:rPr>
              <a:t>[You forgot to say anything about a certificate search service earlier]</a:t>
            </a:r>
          </a:p>
          <a:p>
            <a:r>
              <a:rPr lang="en-US" sz="1200" kern="1200" dirty="0" smtClean="0">
                <a:solidFill>
                  <a:schemeClr val="tx1"/>
                </a:solidFill>
                <a:effectLst/>
                <a:latin typeface="+mn-lt"/>
                <a:ea typeface="+mn-ea"/>
                <a:cs typeface="+mn-cs"/>
              </a:rPr>
              <a:t>A certificate search service may be optionally used to find out the globally unique human-readable name and its NCS provider based on keyword searches expressing intent.</a:t>
            </a:r>
          </a:p>
          <a:p>
            <a:r>
              <a:rPr lang="en-US" sz="1200" kern="1200" dirty="0" smtClean="0">
                <a:solidFill>
                  <a:schemeClr val="tx1"/>
                </a:solidFill>
                <a:effectLst/>
                <a:latin typeface="+mn-lt"/>
                <a:ea typeface="+mn-ea"/>
                <a:cs typeface="+mn-cs"/>
              </a:rPr>
              <a:t>We expect the first step of the resolution to happen infrequently because the public-key-GUID as well as the name resolution service provider is unlikely to change frequently.</a:t>
            </a:r>
          </a:p>
          <a:p>
            <a:r>
              <a:rPr lang="en-US" sz="1200" kern="1200" dirty="0" smtClean="0">
                <a:solidFill>
                  <a:schemeClr val="tx1"/>
                </a:solidFill>
                <a:effectLst/>
                <a:latin typeface="+mn-lt"/>
                <a:ea typeface="+mn-ea"/>
                <a:cs typeface="+mn-cs"/>
              </a:rPr>
              <a:t>It is important to note that the Auspice global name service maps arbitrary human-readable names to network addresses. Therefore, it can also resolve today domain names to its network addresses, which makes Auspice instantly deployable in the Internet as a scalable managed DNS provider.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I will focus on Auspice’s design to resolve GUIDs to network attributes in a scalable manner.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9</a:t>
            </a:fld>
            <a:endParaRPr lang="en-US"/>
          </a:p>
        </p:txBody>
      </p:sp>
    </p:spTree>
    <p:extLst>
      <p:ext uri="{BB962C8B-B14F-4D97-AF65-F5344CB8AC3E}">
        <p14:creationId xmlns:p14="http://schemas.microsoft.com/office/powerpoint/2010/main" val="78028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332111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t>8/31/14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34512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174848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56408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16682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949756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3831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681801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864152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503397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0277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kumimoji="0" lang="en-US" sz="2400" b="0">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kumimoji="0" lang="en-US" sz="2400" b="0">
                <a:latin typeface="Times New Roman" pitchFamily="18" charset="0"/>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kumimoji="0" lang="en-US" sz="2400" b="0">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kumimoji="0" lang="en-US" sz="2400" b="0">
                  <a:latin typeface="Times New Roman" pitchFamily="18" charset="0"/>
                  <a:cs typeface="+mn-cs"/>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dirty="0"/>
              <a:t>Click to edit Master title style</a:t>
            </a:r>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dirty="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t>8/31/14</a:t>
            </a:fld>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pPr>
                <a:defRPr/>
              </a:pPr>
              <a:t>‹#›</a:t>
            </a:fld>
            <a:endParaRPr lang="en-US"/>
          </a:p>
        </p:txBody>
      </p:sp>
    </p:spTree>
    <p:extLst>
      <p:ext uri="{BB962C8B-B14F-4D97-AF65-F5344CB8AC3E}">
        <p14:creationId xmlns:p14="http://schemas.microsoft.com/office/powerpoint/2010/main" val="537223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3536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99315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51027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379327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smtClean="0"/>
              <a:t>Click to edit Master title style</a:t>
            </a:r>
            <a:endParaRPr lang="en-US" dirty="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smtClean="0"/>
              <a:t>Click to edit Master subtitle style</a:t>
            </a:r>
            <a:endParaRPr lang="en-US"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8/31/14</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3334547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1668250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9497569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6383145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t>8/31/14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68180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2117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t>8/31/14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8641523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t>8/31/14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503397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t>8/31/14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0277605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t>8/31/14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435365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t>8/31/14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0993152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0510279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t>8/31/14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3793274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smtClean="0"/>
              <a:t>Click to edit Master title style</a:t>
            </a:r>
            <a:endParaRPr lang="en-US" dirty="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smtClean="0"/>
              <a:t>Click to edit Master subtitle style</a:t>
            </a:r>
            <a:endParaRPr lang="en-US"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8/31/14</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t>8/31/14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5203565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t>8/31/14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213664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t>8/31/14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151597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t>8/31/14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64569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t>8/31/14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3335D-4FC9-924F-B266-DEE7D65B61EE}" type="slidenum">
              <a:rPr lang="en-US" smtClean="0"/>
              <a:pPr/>
              <a:t>‹#›</a:t>
            </a:fld>
            <a:endParaRPr lang="en-US"/>
          </a:p>
        </p:txBody>
      </p:sp>
    </p:spTree>
    <p:extLst>
      <p:ext uri="{BB962C8B-B14F-4D97-AF65-F5344CB8AC3E}">
        <p14:creationId xmlns:p14="http://schemas.microsoft.com/office/powerpoint/2010/main" val="33844950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4.xml"/><Relationship Id="rId13" Type="http://schemas.openxmlformats.org/officeDocument/2006/relationships/image" Target="../media/image1.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t>8/31/14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Line 23"/>
          <p:cNvSpPr>
            <a:spLocks noChangeShapeType="1"/>
          </p:cNvSpPr>
          <p:nvPr userDrawn="1"/>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p>
        </p:txBody>
      </p:sp>
      <p:sp>
        <p:nvSpPr>
          <p:cNvPr id="8" name="Text Box 4"/>
          <p:cNvSpPr txBox="1">
            <a:spLocks noChangeArrowheads="1"/>
          </p:cNvSpPr>
          <p:nvPr userDrawn="1"/>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lnSpc>
                <a:spcPct val="100000"/>
              </a:lnSpc>
              <a:spcBef>
                <a:spcPct val="50000"/>
              </a:spcBef>
              <a:buClrTx/>
              <a:buSzTx/>
              <a:buFontTx/>
              <a:buNone/>
              <a:defRPr/>
            </a:pPr>
            <a:r>
              <a:rPr lang="en-US" sz="1300" b="0" i="0" dirty="0" smtClean="0">
                <a:solidFill>
                  <a:schemeClr val="bg1"/>
                </a:solidFill>
                <a:effectLst>
                  <a:outerShdw blurRad="38100" dist="38100" dir="2700000" algn="tl">
                    <a:srgbClr val="000000"/>
                  </a:outerShdw>
                </a:effectLst>
                <a:latin typeface="Frutiger Linotype" pitchFamily="34" charset="0"/>
              </a:rPr>
              <a:t>                                   U</a:t>
            </a:r>
            <a:r>
              <a:rPr lang="en-US" sz="1100" b="0" i="0" dirty="0" smtClean="0">
                <a:solidFill>
                  <a:schemeClr val="bg1"/>
                </a:solidFill>
                <a:effectLst>
                  <a:outerShdw blurRad="38100" dist="38100" dir="2700000" algn="tl">
                    <a:srgbClr val="000000"/>
                  </a:outerShdw>
                </a:effectLst>
                <a:latin typeface="Frutiger Linotype" pitchFamily="34" charset="0"/>
              </a:rPr>
              <a:t>NIVERSITY OF </a:t>
            </a:r>
            <a:r>
              <a:rPr lang="en-US" sz="1300" b="0" i="0" dirty="0" smtClean="0">
                <a:solidFill>
                  <a:schemeClr val="bg1"/>
                </a:solidFill>
                <a:effectLst>
                  <a:outerShdw blurRad="38100" dist="38100" dir="2700000" algn="tl">
                    <a:srgbClr val="000000"/>
                  </a:outerShdw>
                </a:effectLst>
                <a:latin typeface="Frutiger Linotype" pitchFamily="34" charset="0"/>
              </a:rPr>
              <a:t>M</a:t>
            </a:r>
            <a:r>
              <a:rPr lang="en-US" sz="1100" b="0" i="0" dirty="0" smtClean="0">
                <a:solidFill>
                  <a:schemeClr val="bg1"/>
                </a:solidFill>
                <a:effectLst>
                  <a:outerShdw blurRad="38100" dist="38100" dir="2700000" algn="tl">
                    <a:srgbClr val="000000"/>
                  </a:outerShdw>
                </a:effectLst>
                <a:latin typeface="Frutiger Linotype" pitchFamily="34" charset="0"/>
              </a:rPr>
              <a:t>ASSACHUSETTS</a:t>
            </a:r>
            <a:r>
              <a:rPr lang="en-US" sz="1300" b="0" i="0" dirty="0" smtClean="0">
                <a:solidFill>
                  <a:schemeClr val="bg1"/>
                </a:solidFill>
                <a:effectLst>
                  <a:outerShdw blurRad="38100" dist="38100" dir="2700000" algn="tl">
                    <a:srgbClr val="000000"/>
                  </a:outerShdw>
                </a:effectLst>
                <a:latin typeface="Frutiger Linotype" pitchFamily="34" charset="0"/>
              </a:rPr>
              <a:t> A</a:t>
            </a:r>
            <a:r>
              <a:rPr lang="en-US" sz="1100" b="0" i="0" dirty="0" smtClean="0">
                <a:solidFill>
                  <a:schemeClr val="bg1"/>
                </a:solidFill>
                <a:effectLst>
                  <a:outerShdw blurRad="38100" dist="38100" dir="2700000" algn="tl">
                    <a:srgbClr val="000000"/>
                  </a:outerShdw>
                </a:effectLst>
                <a:latin typeface="Frutiger Linotype" pitchFamily="34" charset="0"/>
              </a:rPr>
              <a:t>MHERST  • </a:t>
            </a:r>
            <a:r>
              <a:rPr lang="en-US" sz="1300" b="0" i="0" dirty="0" smtClean="0">
                <a:solidFill>
                  <a:schemeClr val="bg1"/>
                </a:solidFill>
                <a:effectLst>
                  <a:outerShdw blurRad="38100" dist="38100" dir="2700000" algn="tl">
                    <a:srgbClr val="000000"/>
                  </a:outerShdw>
                </a:effectLst>
                <a:latin typeface="Frutiger Linotype" pitchFamily="34" charset="0"/>
              </a:rPr>
              <a:t> School of Computer Science</a:t>
            </a:r>
            <a:endParaRPr lang="en-US" sz="1100" b="0" i="0" dirty="0">
              <a:solidFill>
                <a:schemeClr val="bg1"/>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userDrawn="1"/>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pPr/>
              <a:t>‹#›</a:t>
            </a:fld>
            <a:endParaRPr lang="en-US" dirty="0"/>
          </a:p>
        </p:txBody>
      </p:sp>
    </p:spTree>
    <p:extLst>
      <p:ext uri="{BB962C8B-B14F-4D97-AF65-F5344CB8AC3E}">
        <p14:creationId xmlns:p14="http://schemas.microsoft.com/office/powerpoint/2010/main" val="10750956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16800-7F20-4647-9696-F64818BA3B76}" type="datetimeFigureOut">
              <a:rPr lang="en-US" smtClean="0"/>
              <a:t>8/31/14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6F62-8C44-2D4F-BDDF-B34409CC68E3}" type="slidenum">
              <a:rPr lang="en-US" smtClean="0"/>
              <a:t>‹#›</a:t>
            </a:fld>
            <a:endParaRPr lang="en-US"/>
          </a:p>
        </p:txBody>
      </p:sp>
      <p:sp>
        <p:nvSpPr>
          <p:cNvPr id="7" name="Line 23"/>
          <p:cNvSpPr>
            <a:spLocks noChangeShapeType="1"/>
          </p:cNvSpPr>
          <p:nvPr userDrawn="1"/>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userDrawn="1"/>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userDrawn="1"/>
        </p:nvPicPr>
        <p:blipFill>
          <a:blip r:embed="rId13"/>
          <a:srcRect/>
          <a:stretch>
            <a:fillRect/>
          </a:stretch>
        </p:blipFill>
        <p:spPr bwMode="auto">
          <a:xfrm>
            <a:off x="49213" y="6286500"/>
            <a:ext cx="588962" cy="571500"/>
          </a:xfrm>
          <a:prstGeom prst="rect">
            <a:avLst/>
          </a:prstGeom>
          <a:noFill/>
          <a:ln w="9525">
            <a:noFill/>
            <a:miter lim="800000"/>
            <a:headEnd/>
            <a:tailEnd/>
          </a:ln>
        </p:spPr>
      </p:pic>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t>8/31/14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3335D-4FC9-924F-B266-DEE7D65B61EE}" type="slidenum">
              <a:rPr lang="en-US" smtClean="0"/>
              <a:pPr/>
              <a:t>‹#›</a:t>
            </a:fld>
            <a:endParaRPr lang="en-US" dirty="0"/>
          </a:p>
        </p:txBody>
      </p:sp>
      <p:sp>
        <p:nvSpPr>
          <p:cNvPr id="7" name="Line 23"/>
          <p:cNvSpPr>
            <a:spLocks noChangeShapeType="1"/>
          </p:cNvSpPr>
          <p:nvPr userDrawn="1"/>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p>
        </p:txBody>
      </p:sp>
      <p:sp>
        <p:nvSpPr>
          <p:cNvPr id="8" name="Text Box 4"/>
          <p:cNvSpPr txBox="1">
            <a:spLocks noChangeArrowheads="1"/>
          </p:cNvSpPr>
          <p:nvPr userDrawn="1"/>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lnSpc>
                <a:spcPct val="100000"/>
              </a:lnSpc>
              <a:spcBef>
                <a:spcPct val="50000"/>
              </a:spcBef>
              <a:buClrTx/>
              <a:buSzTx/>
              <a:buFontTx/>
              <a:buNone/>
              <a:defRPr/>
            </a:pPr>
            <a:r>
              <a:rPr lang="en-US" sz="1300" b="0" i="0" dirty="0" smtClean="0">
                <a:solidFill>
                  <a:schemeClr val="bg1"/>
                </a:solidFill>
                <a:effectLst>
                  <a:outerShdw blurRad="38100" dist="38100" dir="2700000" algn="tl">
                    <a:srgbClr val="000000"/>
                  </a:outerShdw>
                </a:effectLst>
                <a:latin typeface="Frutiger Linotype" pitchFamily="34" charset="0"/>
              </a:rPr>
              <a:t>                                   U</a:t>
            </a:r>
            <a:r>
              <a:rPr lang="en-US" sz="1100" b="0" i="0" dirty="0" smtClean="0">
                <a:solidFill>
                  <a:schemeClr val="bg1"/>
                </a:solidFill>
                <a:effectLst>
                  <a:outerShdw blurRad="38100" dist="38100" dir="2700000" algn="tl">
                    <a:srgbClr val="000000"/>
                  </a:outerShdw>
                </a:effectLst>
                <a:latin typeface="Frutiger Linotype" pitchFamily="34" charset="0"/>
              </a:rPr>
              <a:t>NIVERSITY </a:t>
            </a:r>
            <a:r>
              <a:rPr lang="en-US" sz="1100" b="0" i="0" dirty="0">
                <a:solidFill>
                  <a:schemeClr val="bg1"/>
                </a:solidFill>
                <a:effectLst>
                  <a:outerShdw blurRad="38100" dist="38100" dir="2700000" algn="tl">
                    <a:srgbClr val="000000"/>
                  </a:outerShdw>
                </a:effectLst>
                <a:latin typeface="Frutiger Linotype" pitchFamily="34" charset="0"/>
              </a:rPr>
              <a:t>OF </a:t>
            </a:r>
            <a:r>
              <a:rPr lang="en-US" sz="1300" b="0" i="0" dirty="0">
                <a:solidFill>
                  <a:schemeClr val="bg1"/>
                </a:solidFill>
                <a:effectLst>
                  <a:outerShdw blurRad="38100" dist="38100" dir="2700000" algn="tl">
                    <a:srgbClr val="000000"/>
                  </a:outerShdw>
                </a:effectLst>
                <a:latin typeface="Frutiger Linotype" pitchFamily="34" charset="0"/>
              </a:rPr>
              <a:t>M</a:t>
            </a:r>
            <a:r>
              <a:rPr lang="en-US" sz="1100" b="0" i="0" dirty="0">
                <a:solidFill>
                  <a:schemeClr val="bg1"/>
                </a:solidFill>
                <a:effectLst>
                  <a:outerShdw blurRad="38100" dist="38100" dir="2700000" algn="tl">
                    <a:srgbClr val="000000"/>
                  </a:outerShdw>
                </a:effectLst>
                <a:latin typeface="Frutiger Linotype" pitchFamily="34" charset="0"/>
              </a:rPr>
              <a:t>ASSACHUSETTS</a:t>
            </a:r>
            <a:r>
              <a:rPr lang="en-US" sz="1300" b="0" i="0" dirty="0">
                <a:solidFill>
                  <a:schemeClr val="bg1"/>
                </a:solidFill>
                <a:effectLst>
                  <a:outerShdw blurRad="38100" dist="38100" dir="2700000" algn="tl">
                    <a:srgbClr val="000000"/>
                  </a:outerShdw>
                </a:effectLst>
                <a:latin typeface="Frutiger Linotype" pitchFamily="34" charset="0"/>
              </a:rPr>
              <a:t> A</a:t>
            </a:r>
            <a:r>
              <a:rPr lang="en-US" sz="1100" b="0" i="0" dirty="0">
                <a:solidFill>
                  <a:schemeClr val="bg1"/>
                </a:solidFill>
                <a:effectLst>
                  <a:outerShdw blurRad="38100" dist="38100" dir="2700000" algn="tl">
                    <a:srgbClr val="000000"/>
                  </a:outerShdw>
                </a:effectLst>
                <a:latin typeface="Frutiger Linotype" pitchFamily="34" charset="0"/>
              </a:rPr>
              <a:t>MHERST  • </a:t>
            </a:r>
            <a:r>
              <a:rPr lang="en-US" sz="1300" b="0" i="0" dirty="0">
                <a:solidFill>
                  <a:schemeClr val="bg1"/>
                </a:solidFill>
                <a:effectLst>
                  <a:outerShdw blurRad="38100" dist="38100" dir="2700000" algn="tl">
                    <a:srgbClr val="000000"/>
                  </a:outerShdw>
                </a:effectLst>
                <a:latin typeface="Frutiger Linotype" pitchFamily="34" charset="0"/>
              </a:rPr>
              <a:t> Department of Computer Science</a:t>
            </a:r>
            <a:endParaRPr lang="en-US" sz="1100" b="0" i="0" dirty="0">
              <a:solidFill>
                <a:schemeClr val="bg1"/>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userDrawn="1"/>
        </p:nvPicPr>
        <p:blipFill>
          <a:blip r:embed="rId13"/>
          <a:srcRect/>
          <a:stretch>
            <a:fillRect/>
          </a:stretch>
        </p:blipFill>
        <p:spPr bwMode="auto">
          <a:xfrm>
            <a:off x="49213" y="6286500"/>
            <a:ext cx="588962" cy="571500"/>
          </a:xfrm>
          <a:prstGeom prst="rect">
            <a:avLst/>
          </a:prstGeom>
          <a:noFill/>
          <a:ln w="9525">
            <a:noFill/>
            <a:miter lim="800000"/>
            <a:headEnd/>
            <a:tailEnd/>
          </a:ln>
        </p:spPr>
      </p:pic>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8/31/14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4.png"/><Relationship Id="rId1" Type="http://schemas.openxmlformats.org/officeDocument/2006/relationships/tags" Target="../tags/tag10.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1" Type="http://schemas.openxmlformats.org/officeDocument/2006/relationships/tags" Target="../tags/tag1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abhigyan@cs.umass.edu"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5.emf"/><Relationship Id="rId1" Type="http://schemas.openxmlformats.org/officeDocument/2006/relationships/tags" Target="../tags/tag13.xml"/><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6.emf"/><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tags" Target="../tags/tag15.x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2.xml"/><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png"/><Relationship Id="rId1" Type="http://schemas.openxmlformats.org/officeDocument/2006/relationships/tags" Target="../tags/tag3.x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2.png"/><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2.png"/><Relationship Id="rId1" Type="http://schemas.openxmlformats.org/officeDocument/2006/relationships/tags" Target="../tags/tag6.xml"/><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3.png"/><Relationship Id="rId1" Type="http://schemas.openxmlformats.org/officeDocument/2006/relationships/tags" Target="../tags/tag8.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4429" y="1828800"/>
            <a:ext cx="6397171" cy="2209800"/>
          </a:xfrm>
        </p:spPr>
        <p:txBody>
          <a:bodyPr/>
          <a:lstStyle/>
          <a:p>
            <a:r>
              <a:rPr lang="en-US" dirty="0"/>
              <a:t>A Global Name Service for </a:t>
            </a:r>
            <a:br>
              <a:rPr lang="en-US" dirty="0"/>
            </a:br>
            <a:r>
              <a:rPr lang="en-US" dirty="0"/>
              <a:t>a Highly </a:t>
            </a:r>
            <a:r>
              <a:rPr lang="en-US" dirty="0" smtClean="0"/>
              <a:t>Mobile Internetwork</a:t>
            </a:r>
            <a:endParaRPr lang="en-US" dirty="0"/>
          </a:p>
        </p:txBody>
      </p:sp>
      <p:sp>
        <p:nvSpPr>
          <p:cNvPr id="3" name="Subtitle 2"/>
          <p:cNvSpPr>
            <a:spLocks noGrp="1"/>
          </p:cNvSpPr>
          <p:nvPr>
            <p:ph type="subTitle" idx="1"/>
          </p:nvPr>
        </p:nvSpPr>
        <p:spPr>
          <a:xfrm>
            <a:off x="888999" y="4267200"/>
            <a:ext cx="8102601" cy="1752600"/>
          </a:xfrm>
        </p:spPr>
        <p:txBody>
          <a:bodyPr>
            <a:noAutofit/>
          </a:bodyPr>
          <a:lstStyle/>
          <a:p>
            <a:pPr algn="ctr"/>
            <a:r>
              <a:rPr lang="en-US" sz="2800" b="1" dirty="0"/>
              <a:t>Abhigyan Sharma</a:t>
            </a:r>
            <a:r>
              <a:rPr lang="en-US" sz="2800" dirty="0"/>
              <a:t>, </a:t>
            </a:r>
            <a:r>
              <a:rPr lang="en-US" sz="2800" dirty="0" err="1"/>
              <a:t>Xiaozheng</a:t>
            </a:r>
            <a:r>
              <a:rPr lang="en-US" sz="2800" dirty="0"/>
              <a:t> Tie, </a:t>
            </a:r>
            <a:r>
              <a:rPr lang="en-US" sz="2800" dirty="0" err="1"/>
              <a:t>Hardeep</a:t>
            </a:r>
            <a:r>
              <a:rPr lang="en-US" sz="2800" dirty="0"/>
              <a:t> </a:t>
            </a:r>
            <a:r>
              <a:rPr lang="en-US" sz="2800" dirty="0" err="1"/>
              <a:t>Uppal</a:t>
            </a:r>
            <a:r>
              <a:rPr lang="en-US" sz="2800" dirty="0"/>
              <a:t>, </a:t>
            </a:r>
            <a:r>
              <a:rPr lang="en-US" sz="2800" dirty="0" err="1"/>
              <a:t>Arun</a:t>
            </a:r>
            <a:r>
              <a:rPr lang="en-US" sz="2800" dirty="0"/>
              <a:t> </a:t>
            </a:r>
            <a:r>
              <a:rPr lang="en-US" sz="2800" dirty="0" err="1"/>
              <a:t>Venkataramani</a:t>
            </a:r>
            <a:r>
              <a:rPr lang="en-US" sz="2800" dirty="0"/>
              <a:t>, David Westbrook, </a:t>
            </a:r>
            <a:r>
              <a:rPr lang="en-US" sz="2800" dirty="0" err="1"/>
              <a:t>Aditya</a:t>
            </a:r>
            <a:r>
              <a:rPr lang="en-US" sz="2800" dirty="0"/>
              <a:t> </a:t>
            </a:r>
            <a:r>
              <a:rPr lang="en-US" sz="2800" dirty="0" err="1" smtClean="0"/>
              <a:t>Yadav</a:t>
            </a:r>
            <a:endParaRPr lang="en-US" sz="2800" dirty="0" smtClean="0"/>
          </a:p>
          <a:p>
            <a:pPr algn="ctr"/>
            <a:r>
              <a:rPr lang="en-US" sz="2800" b="1" dirty="0" smtClean="0">
                <a:solidFill>
                  <a:schemeClr val="accent2"/>
                </a:solidFill>
              </a:rPr>
              <a:t>School of Computer Science</a:t>
            </a:r>
          </a:p>
          <a:p>
            <a:pPr algn="ctr"/>
            <a:r>
              <a:rPr lang="en-US" sz="2800" b="1" dirty="0" smtClean="0">
                <a:solidFill>
                  <a:schemeClr val="accent2"/>
                </a:solidFill>
              </a:rPr>
              <a:t>University of Massachusetts Amherst</a:t>
            </a:r>
            <a:endParaRPr lang="en-US" sz="2800" b="1" dirty="0">
              <a:solidFill>
                <a:schemeClr val="accent2"/>
              </a:solidFill>
            </a:endParaRPr>
          </a:p>
        </p:txBody>
      </p:sp>
      <p:sp>
        <p:nvSpPr>
          <p:cNvPr id="4" name="Slide Number Placeholder 3"/>
          <p:cNvSpPr>
            <a:spLocks noGrp="1"/>
          </p:cNvSpPr>
          <p:nvPr>
            <p:ph type="sldNum" sz="quarter" idx="12"/>
          </p:nvPr>
        </p:nvSpPr>
        <p:spPr/>
        <p:txBody>
          <a:bodyPr/>
          <a:lstStyle/>
          <a:p>
            <a:pPr>
              <a:defRPr/>
            </a:pPr>
            <a:fld id="{C9B9090D-D89E-4B13-B2DC-198D8FEE9BE5}" type="slidenum">
              <a:rPr lang="en-US" smtClean="0"/>
              <a:pPr>
                <a:defRPr/>
              </a:pPr>
              <a:t>1</a:t>
            </a:fld>
            <a:endParaRPr lang="en-US"/>
          </a:p>
        </p:txBody>
      </p:sp>
    </p:spTree>
    <p:extLst>
      <p:ext uri="{BB962C8B-B14F-4D97-AF65-F5344CB8AC3E}">
        <p14:creationId xmlns:p14="http://schemas.microsoft.com/office/powerpoint/2010/main" val="3916936494"/>
      </p:ext>
    </p:extLst>
  </p:cSld>
  <p:clrMapOvr>
    <a:masterClrMapping/>
  </p:clrMapOvr>
  <mc:AlternateContent xmlns:mc="http://schemas.openxmlformats.org/markup-compatibility/2006" xmlns:p14="http://schemas.microsoft.com/office/powerpoint/2010/main">
    <mc:Choice Requires="p14">
      <p:transition spd="slow" p14:dur="2000" advTm="9220"/>
    </mc:Choice>
    <mc:Fallback xmlns="">
      <p:transition xmlns:p14="http://schemas.microsoft.com/office/powerpoint/2010/main" spd="slow" advTm="922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542143" y="5250540"/>
            <a:ext cx="3866403" cy="126457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p:cNvSpPr/>
          <p:nvPr/>
        </p:nvSpPr>
        <p:spPr>
          <a:xfrm>
            <a:off x="1451430" y="5922224"/>
            <a:ext cx="4223350" cy="6567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542143" y="2431143"/>
            <a:ext cx="0" cy="3465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542143" y="5896429"/>
            <a:ext cx="43361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348622" y="3818262"/>
            <a:ext cx="1925377" cy="461665"/>
          </a:xfrm>
          <a:prstGeom prst="rect">
            <a:avLst/>
          </a:prstGeom>
          <a:noFill/>
        </p:spPr>
        <p:txBody>
          <a:bodyPr wrap="none" rtlCol="0">
            <a:spAutoFit/>
          </a:bodyPr>
          <a:lstStyle/>
          <a:p>
            <a:r>
              <a:rPr lang="en-US" sz="2400" dirty="0" smtClean="0"/>
              <a:t>Resource cost</a:t>
            </a:r>
            <a:endParaRPr lang="en-US" sz="2400" dirty="0"/>
          </a:p>
        </p:txBody>
      </p:sp>
      <p:sp>
        <p:nvSpPr>
          <p:cNvPr id="11" name="TextBox 10"/>
          <p:cNvSpPr txBox="1"/>
          <p:nvPr/>
        </p:nvSpPr>
        <p:spPr>
          <a:xfrm>
            <a:off x="2569307" y="5896429"/>
            <a:ext cx="2839239" cy="461665"/>
          </a:xfrm>
          <a:prstGeom prst="rect">
            <a:avLst/>
          </a:prstGeom>
          <a:noFill/>
        </p:spPr>
        <p:txBody>
          <a:bodyPr wrap="none" rtlCol="0">
            <a:spAutoFit/>
          </a:bodyPr>
          <a:lstStyle/>
          <a:p>
            <a:r>
              <a:rPr lang="en-US" sz="2400" dirty="0" smtClean="0"/>
              <a:t>Name lookup latency</a:t>
            </a:r>
            <a:endParaRPr lang="en-US" sz="2400" dirty="0"/>
          </a:p>
        </p:txBody>
      </p:sp>
      <p:sp>
        <p:nvSpPr>
          <p:cNvPr id="21" name="Oval 20"/>
          <p:cNvSpPr/>
          <p:nvPr/>
        </p:nvSpPr>
        <p:spPr>
          <a:xfrm>
            <a:off x="5118260" y="526868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p:cNvSpPr txBox="1"/>
          <p:nvPr/>
        </p:nvSpPr>
        <p:spPr>
          <a:xfrm>
            <a:off x="4777812" y="4043008"/>
            <a:ext cx="3248587" cy="830997"/>
          </a:xfrm>
          <a:prstGeom prst="rect">
            <a:avLst/>
          </a:prstGeom>
          <a:noFill/>
        </p:spPr>
        <p:txBody>
          <a:bodyPr wrap="square" rtlCol="0">
            <a:spAutoFit/>
          </a:bodyPr>
          <a:lstStyle/>
          <a:p>
            <a:r>
              <a:rPr lang="en-US" sz="2400" dirty="0" smtClean="0"/>
              <a:t>Consistent hashing with (static) </a:t>
            </a:r>
            <a:r>
              <a:rPr lang="en-US" sz="2400" i="1" dirty="0" smtClean="0"/>
              <a:t>k</a:t>
            </a:r>
            <a:r>
              <a:rPr lang="en-US" sz="2400" dirty="0" smtClean="0"/>
              <a:t>-replication</a:t>
            </a:r>
          </a:p>
        </p:txBody>
      </p:sp>
      <p:cxnSp>
        <p:nvCxnSpPr>
          <p:cNvPr id="23" name="Straight Arrow Connector 22"/>
          <p:cNvCxnSpPr/>
          <p:nvPr/>
        </p:nvCxnSpPr>
        <p:spPr>
          <a:xfrm flipH="1">
            <a:off x="5408546" y="4909325"/>
            <a:ext cx="266234" cy="3593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850235" y="526868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TextBox 33"/>
          <p:cNvSpPr txBox="1"/>
          <p:nvPr/>
        </p:nvSpPr>
        <p:spPr>
          <a:xfrm>
            <a:off x="3219662" y="3621927"/>
            <a:ext cx="1350074" cy="523220"/>
          </a:xfrm>
          <a:prstGeom prst="rect">
            <a:avLst/>
          </a:prstGeom>
          <a:noFill/>
        </p:spPr>
        <p:txBody>
          <a:bodyPr wrap="none" rtlCol="0">
            <a:spAutoFit/>
          </a:bodyPr>
          <a:lstStyle/>
          <a:p>
            <a:r>
              <a:rPr lang="en-US" sz="2800" b="1" dirty="0" smtClean="0"/>
              <a:t>Auspice </a:t>
            </a:r>
            <a:endParaRPr lang="en-US" sz="2800" b="1" dirty="0"/>
          </a:p>
        </p:txBody>
      </p:sp>
      <p:cxnSp>
        <p:nvCxnSpPr>
          <p:cNvPr id="35" name="Straight Arrow Connector 34"/>
          <p:cNvCxnSpPr>
            <a:endCxn id="33" idx="0"/>
          </p:cNvCxnSpPr>
          <p:nvPr/>
        </p:nvCxnSpPr>
        <p:spPr>
          <a:xfrm flipH="1">
            <a:off x="2986596" y="4145147"/>
            <a:ext cx="908103" cy="11235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42144" y="4772339"/>
            <a:ext cx="1970311" cy="461665"/>
          </a:xfrm>
          <a:prstGeom prst="rect">
            <a:avLst/>
          </a:prstGeom>
          <a:noFill/>
        </p:spPr>
        <p:txBody>
          <a:bodyPr wrap="none" rtlCol="0">
            <a:spAutoFit/>
          </a:bodyPr>
          <a:lstStyle/>
          <a:p>
            <a:r>
              <a:rPr lang="en-US" sz="2400" dirty="0" smtClean="0"/>
              <a:t>Resource limit</a:t>
            </a:r>
            <a:endParaRPr lang="en-US" sz="2400" dirty="0"/>
          </a:p>
        </p:txBody>
      </p:sp>
      <p:sp>
        <p:nvSpPr>
          <p:cNvPr id="2" name="Title 1"/>
          <p:cNvSpPr>
            <a:spLocks noGrp="1"/>
          </p:cNvSpPr>
          <p:nvPr>
            <p:ph type="title"/>
          </p:nvPr>
        </p:nvSpPr>
        <p:spPr/>
        <p:txBody>
          <a:bodyPr>
            <a:normAutofit/>
          </a:bodyPr>
          <a:lstStyle/>
          <a:p>
            <a:r>
              <a:rPr lang="en-US" dirty="0"/>
              <a:t>Active replication cost-benefit tradeoff</a:t>
            </a:r>
          </a:p>
        </p:txBody>
      </p:sp>
      <p:sp>
        <p:nvSpPr>
          <p:cNvPr id="4" name="Slide Number Placeholder 3"/>
          <p:cNvSpPr>
            <a:spLocks noGrp="1"/>
          </p:cNvSpPr>
          <p:nvPr>
            <p:ph type="sldNum" sz="quarter" idx="12"/>
          </p:nvPr>
        </p:nvSpPr>
        <p:spPr/>
        <p:txBody>
          <a:bodyPr/>
          <a:lstStyle/>
          <a:p>
            <a:fld id="{6B13335D-4FC9-924F-B266-DEE7D65B61EE}" type="slidenum">
              <a:rPr lang="en-US" smtClean="0"/>
              <a:pPr/>
              <a:t>10</a:t>
            </a:fld>
            <a:endParaRPr lang="en-US"/>
          </a:p>
        </p:txBody>
      </p:sp>
      <p:sp>
        <p:nvSpPr>
          <p:cNvPr id="12" name="Oval 11"/>
          <p:cNvSpPr/>
          <p:nvPr/>
        </p:nvSpPr>
        <p:spPr>
          <a:xfrm>
            <a:off x="1959428" y="2775856"/>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2799992" y="2855573"/>
            <a:ext cx="3289933" cy="461665"/>
          </a:xfrm>
          <a:prstGeom prst="rect">
            <a:avLst/>
          </a:prstGeom>
          <a:noFill/>
        </p:spPr>
        <p:txBody>
          <a:bodyPr wrap="none" rtlCol="0">
            <a:spAutoFit/>
          </a:bodyPr>
          <a:lstStyle/>
          <a:p>
            <a:r>
              <a:rPr lang="en-US" sz="2400" dirty="0" smtClean="0"/>
              <a:t>Replicate-at-all-locations</a:t>
            </a:r>
            <a:endParaRPr lang="en-US" sz="2400" dirty="0"/>
          </a:p>
        </p:txBody>
      </p:sp>
      <p:cxnSp>
        <p:nvCxnSpPr>
          <p:cNvPr id="15" name="Straight Arrow Connector 14"/>
          <p:cNvCxnSpPr>
            <a:stCxn id="13" idx="1"/>
          </p:cNvCxnSpPr>
          <p:nvPr/>
        </p:nvCxnSpPr>
        <p:spPr>
          <a:xfrm flipH="1" flipV="1">
            <a:off x="2358572" y="2959113"/>
            <a:ext cx="441420" cy="1272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2168361" y="463535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8" name="Straight Arrow Connector 37"/>
          <p:cNvCxnSpPr>
            <a:stCxn id="34" idx="2"/>
            <a:endCxn id="37" idx="6"/>
          </p:cNvCxnSpPr>
          <p:nvPr/>
        </p:nvCxnSpPr>
        <p:spPr>
          <a:xfrm flipH="1">
            <a:off x="2441082" y="4145147"/>
            <a:ext cx="1453617" cy="62719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380038" y="2078055"/>
            <a:ext cx="8543049" cy="6731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5" name="TextBox 4"/>
          <p:cNvSpPr txBox="1"/>
          <p:nvPr/>
        </p:nvSpPr>
        <p:spPr>
          <a:xfrm>
            <a:off x="556475" y="1190711"/>
            <a:ext cx="8026522" cy="523220"/>
          </a:xfrm>
          <a:prstGeom prst="rect">
            <a:avLst/>
          </a:prstGeom>
          <a:noFill/>
        </p:spPr>
        <p:txBody>
          <a:bodyPr wrap="none" rtlCol="0">
            <a:spAutoFit/>
          </a:bodyPr>
          <a:lstStyle/>
          <a:p>
            <a:pPr lvl="0" algn="ctr">
              <a:spcBef>
                <a:spcPct val="20000"/>
              </a:spcBef>
            </a:pPr>
            <a:r>
              <a:rPr lang="en-US" sz="2800" dirty="0">
                <a:solidFill>
                  <a:prstClr val="black"/>
                </a:solidFill>
              </a:rPr>
              <a:t>Update cost for name </a:t>
            </a:r>
            <a:r>
              <a:rPr lang="en-US" sz="2800" i="1" dirty="0" err="1">
                <a:solidFill>
                  <a:prstClr val="black"/>
                </a:solidFill>
              </a:rPr>
              <a:t>i</a:t>
            </a:r>
            <a:r>
              <a:rPr lang="en-US" sz="2800" dirty="0">
                <a:solidFill>
                  <a:prstClr val="black"/>
                </a:solidFill>
              </a:rPr>
              <a:t>  α  (#</a:t>
            </a:r>
            <a:r>
              <a:rPr lang="en-US" sz="2800" dirty="0" err="1">
                <a:solidFill>
                  <a:prstClr val="black"/>
                </a:solidFill>
              </a:rPr>
              <a:t>replicas</a:t>
            </a:r>
            <a:r>
              <a:rPr lang="en-US" sz="2800" baseline="-25000" dirty="0" err="1">
                <a:solidFill>
                  <a:prstClr val="black"/>
                </a:solidFill>
              </a:rPr>
              <a:t>i</a:t>
            </a:r>
            <a:r>
              <a:rPr lang="en-US" sz="2800" dirty="0">
                <a:solidFill>
                  <a:prstClr val="black"/>
                </a:solidFill>
              </a:rPr>
              <a:t>) x (</a:t>
            </a:r>
            <a:r>
              <a:rPr lang="en-US" sz="2800" dirty="0" err="1">
                <a:solidFill>
                  <a:prstClr val="black"/>
                </a:solidFill>
              </a:rPr>
              <a:t>update_rate</a:t>
            </a:r>
            <a:r>
              <a:rPr lang="en-US" sz="2800" baseline="-25000" dirty="0" err="1">
                <a:solidFill>
                  <a:prstClr val="black"/>
                </a:solidFill>
              </a:rPr>
              <a:t>i</a:t>
            </a:r>
            <a:r>
              <a:rPr lang="en-US" sz="2800" dirty="0" smtClean="0">
                <a:solidFill>
                  <a:prstClr val="black"/>
                </a:solidFill>
              </a:rPr>
              <a:t>)</a:t>
            </a:r>
            <a:endParaRPr lang="en-US" sz="2800" dirty="0">
              <a:solidFill>
                <a:prstClr val="black"/>
              </a:solidFill>
            </a:endParaRPr>
          </a:p>
        </p:txBody>
      </p:sp>
      <p:sp>
        <p:nvSpPr>
          <p:cNvPr id="9" name="TextBox 8"/>
          <p:cNvSpPr txBox="1"/>
          <p:nvPr/>
        </p:nvSpPr>
        <p:spPr>
          <a:xfrm>
            <a:off x="573809" y="1816445"/>
            <a:ext cx="4224233" cy="523220"/>
          </a:xfrm>
          <a:prstGeom prst="rect">
            <a:avLst/>
          </a:prstGeom>
          <a:noFill/>
        </p:spPr>
        <p:txBody>
          <a:bodyPr wrap="none" rtlCol="0">
            <a:spAutoFit/>
          </a:bodyPr>
          <a:lstStyle/>
          <a:p>
            <a:pPr lvl="0" algn="ctr"/>
            <a:r>
              <a:rPr lang="en-US" sz="2800" dirty="0">
                <a:solidFill>
                  <a:prstClr val="black"/>
                </a:solidFill>
              </a:rPr>
              <a:t>Lookup latency for name </a:t>
            </a:r>
            <a:r>
              <a:rPr lang="en-US" sz="2800" i="1" dirty="0">
                <a:solidFill>
                  <a:prstClr val="black"/>
                </a:solidFill>
              </a:rPr>
              <a:t>i</a:t>
            </a:r>
            <a:r>
              <a:rPr lang="en-US" sz="2800" i="1" dirty="0" smtClean="0">
                <a:solidFill>
                  <a:prstClr val="black"/>
                </a:solidFill>
              </a:rPr>
              <a:t> </a:t>
            </a:r>
            <a:r>
              <a:rPr lang="en-US" sz="2800" dirty="0" smtClean="0">
                <a:solidFill>
                  <a:prstClr val="black"/>
                </a:solidFill>
              </a:rPr>
              <a:t>?  </a:t>
            </a:r>
            <a:endParaRPr lang="en-US" sz="2800" baseline="-25000" dirty="0">
              <a:solidFill>
                <a:prstClr val="black"/>
              </a:solidFill>
            </a:endParaRPr>
          </a:p>
        </p:txBody>
      </p:sp>
    </p:spTree>
    <p:custDataLst>
      <p:tags r:id="rId1"/>
    </p:custDataLst>
    <p:extLst>
      <p:ext uri="{BB962C8B-B14F-4D97-AF65-F5344CB8AC3E}">
        <p14:creationId xmlns:p14="http://schemas.microsoft.com/office/powerpoint/2010/main" val="2449688193"/>
      </p:ext>
    </p:extLst>
  </p:cSld>
  <p:clrMapOvr>
    <a:masterClrMapping/>
  </p:clrMapOvr>
  <mc:AlternateContent xmlns:mc="http://schemas.openxmlformats.org/markup-compatibility/2006" xmlns:p14="http://schemas.microsoft.com/office/powerpoint/2010/main">
    <mc:Choice Requires="p14">
      <p:transition spd="slow" p14:dur="2000" advTm="91396"/>
    </mc:Choice>
    <mc:Fallback xmlns="">
      <p:transition xmlns:p14="http://schemas.microsoft.com/office/powerpoint/2010/main" spd="slow" advTm="9139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1.11111E-6 1.85185E-6 L 1.11111E-6 -0.09259 " pathEditMode="relative" rAng="0" ptsTypes="AA">
                                      <p:cBhvr>
                                        <p:cTn id="36" dur="2000" fill="hold"/>
                                        <p:tgtEl>
                                          <p:spTgt spid="28"/>
                                        </p:tgtEl>
                                        <p:attrNameLst>
                                          <p:attrName>ppt_x</p:attrName>
                                          <p:attrName>ppt_y</p:attrName>
                                        </p:attrNameLst>
                                      </p:cBhvr>
                                      <p:rCtr x="0" y="-4630"/>
                                    </p:animMotion>
                                  </p:childTnLst>
                                </p:cTn>
                              </p:par>
                              <p:par>
                                <p:cTn id="37" presetID="0" presetClass="path" presetSubtype="0" accel="50000" decel="50000" fill="hold" grpId="0" nodeType="withEffect">
                                  <p:stCondLst>
                                    <p:cond delay="0"/>
                                  </p:stCondLst>
                                  <p:childTnLst>
                                    <p:animMotion origin="layout" path="M -8.33333E-7 -3.7037E-6 L -8.33333E-7 -0.09282 " pathEditMode="relative" rAng="0" ptsTypes="AA">
                                      <p:cBhvr>
                                        <p:cTn id="38" dur="2000" fill="hold"/>
                                        <p:tgtEl>
                                          <p:spTgt spid="24"/>
                                        </p:tgtEl>
                                        <p:attrNameLst>
                                          <p:attrName>ppt_x</p:attrName>
                                          <p:attrName>ppt_y</p:attrName>
                                        </p:attrNameLst>
                                      </p:cBhvr>
                                      <p:rCtr x="0" y="-46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1" grpId="0" animBg="1"/>
      <p:bldP spid="22" grpId="0"/>
      <p:bldP spid="33" grpId="0" animBg="1"/>
      <p:bldP spid="33" grpId="1" animBg="1"/>
      <p:bldP spid="34" grpId="0"/>
      <p:bldP spid="28" grpId="0"/>
      <p:bldP spid="28" grpId="1"/>
      <p:bldP spid="12" grpId="0" animBg="1"/>
      <p:bldP spid="13"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3"/>
          <p:cNvPicPr>
            <a:picLocks noChangeAspect="1"/>
          </p:cNvPicPr>
          <p:nvPr/>
        </p:nvPicPr>
        <p:blipFill rotWithShape="1">
          <a:blip r:embed="rId4">
            <a:alphaModFix amt="78000"/>
          </a:blip>
          <a:srcRect l="6465" r="6465" b="16150"/>
          <a:stretch/>
        </p:blipFill>
        <p:spPr>
          <a:xfrm>
            <a:off x="901259" y="2794003"/>
            <a:ext cx="7972279" cy="3657597"/>
          </a:xfrm>
          <a:prstGeom prst="rect">
            <a:avLst/>
          </a:prstGeom>
        </p:spPr>
      </p:pic>
      <p:sp>
        <p:nvSpPr>
          <p:cNvPr id="38" name="Oval 37"/>
          <p:cNvSpPr/>
          <p:nvPr/>
        </p:nvSpPr>
        <p:spPr>
          <a:xfrm>
            <a:off x="4533592" y="3482301"/>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Oval 38"/>
          <p:cNvSpPr/>
          <p:nvPr/>
        </p:nvSpPr>
        <p:spPr>
          <a:xfrm>
            <a:off x="2467041" y="5377430"/>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Demand-aware active replication</a:t>
            </a:r>
            <a:endParaRPr lang="en-US" dirty="0"/>
          </a:p>
        </p:txBody>
      </p:sp>
      <p:sp>
        <p:nvSpPr>
          <p:cNvPr id="4" name="Slide Number Placeholder 3"/>
          <p:cNvSpPr>
            <a:spLocks noGrp="1"/>
          </p:cNvSpPr>
          <p:nvPr>
            <p:ph type="sldNum" sz="quarter" idx="12"/>
          </p:nvPr>
        </p:nvSpPr>
        <p:spPr>
          <a:xfrm>
            <a:off x="6699772" y="6529625"/>
            <a:ext cx="2133600" cy="365125"/>
          </a:xfrm>
        </p:spPr>
        <p:txBody>
          <a:bodyPr/>
          <a:lstStyle/>
          <a:p>
            <a:fld id="{6B13335D-4FC9-924F-B266-DEE7D65B61EE}" type="slidenum">
              <a:rPr lang="en-US" smtClean="0"/>
              <a:pPr/>
              <a:t>11</a:t>
            </a:fld>
            <a:endParaRPr lang="en-US" dirty="0"/>
          </a:p>
        </p:txBody>
      </p:sp>
      <p:grpSp>
        <p:nvGrpSpPr>
          <p:cNvPr id="6" name="Group 5"/>
          <p:cNvGrpSpPr/>
          <p:nvPr/>
        </p:nvGrpSpPr>
        <p:grpSpPr>
          <a:xfrm>
            <a:off x="1182682" y="2914331"/>
            <a:ext cx="569387" cy="1149273"/>
            <a:chOff x="1900849" y="2643757"/>
            <a:chExt cx="569387"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smtClean="0"/>
                <a:t>1</a:t>
              </a:r>
              <a:endParaRPr lang="en-US" sz="2000" b="1" baseline="-25000" dirty="0"/>
            </a:p>
          </p:txBody>
        </p:sp>
      </p:grpSp>
      <p:sp>
        <p:nvSpPr>
          <p:cNvPr id="34" name="Oval 33"/>
          <p:cNvSpPr/>
          <p:nvPr/>
        </p:nvSpPr>
        <p:spPr>
          <a:xfrm>
            <a:off x="1510849" y="3488968"/>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7" name="Group 36"/>
          <p:cNvGrpSpPr/>
          <p:nvPr/>
        </p:nvGrpSpPr>
        <p:grpSpPr>
          <a:xfrm>
            <a:off x="1652582" y="2444431"/>
            <a:ext cx="569387" cy="869153"/>
            <a:chOff x="1900849" y="2643757"/>
            <a:chExt cx="569387" cy="869153"/>
          </a:xfrm>
        </p:grpSpPr>
        <p:sp>
          <p:nvSpPr>
            <p:cNvPr id="41" name="Rectangle 40"/>
            <p:cNvSpPr/>
            <p:nvPr/>
          </p:nvSpPr>
          <p:spPr>
            <a:xfrm rot="16200000">
              <a:off x="1938587"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a:t>2</a:t>
              </a:r>
            </a:p>
          </p:txBody>
        </p:sp>
      </p:grpSp>
      <p:grpSp>
        <p:nvGrpSpPr>
          <p:cNvPr id="43" name="Group 42"/>
          <p:cNvGrpSpPr/>
          <p:nvPr/>
        </p:nvGrpSpPr>
        <p:grpSpPr>
          <a:xfrm>
            <a:off x="2084836" y="3208000"/>
            <a:ext cx="561497" cy="1203248"/>
            <a:chOff x="1900849" y="2643757"/>
            <a:chExt cx="561497"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3</a:t>
              </a:r>
              <a:endParaRPr lang="en-US" sz="2000" b="1" baseline="-25000" dirty="0"/>
            </a:p>
          </p:txBody>
        </p:sp>
      </p:grpSp>
      <p:grpSp>
        <p:nvGrpSpPr>
          <p:cNvPr id="50" name="Group 49"/>
          <p:cNvGrpSpPr/>
          <p:nvPr/>
        </p:nvGrpSpPr>
        <p:grpSpPr>
          <a:xfrm>
            <a:off x="2362206" y="4579047"/>
            <a:ext cx="556563" cy="1044536"/>
            <a:chOff x="1900849" y="2643757"/>
            <a:chExt cx="556563"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a:t>4</a:t>
              </a:r>
            </a:p>
          </p:txBody>
        </p:sp>
      </p:grpSp>
      <p:grpSp>
        <p:nvGrpSpPr>
          <p:cNvPr id="57" name="Group 56"/>
          <p:cNvGrpSpPr/>
          <p:nvPr/>
        </p:nvGrpSpPr>
        <p:grpSpPr>
          <a:xfrm>
            <a:off x="4311607" y="3133368"/>
            <a:ext cx="561497" cy="1044536"/>
            <a:chOff x="1900849" y="2643757"/>
            <a:chExt cx="561497" cy="1044536"/>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a:t>5</a:t>
              </a:r>
            </a:p>
          </p:txBody>
        </p:sp>
      </p:grpSp>
      <p:grpSp>
        <p:nvGrpSpPr>
          <p:cNvPr id="60" name="Group 59"/>
          <p:cNvGrpSpPr/>
          <p:nvPr/>
        </p:nvGrpSpPr>
        <p:grpSpPr>
          <a:xfrm>
            <a:off x="4836101" y="2611100"/>
            <a:ext cx="569387" cy="927216"/>
            <a:chOff x="1900849" y="2643757"/>
            <a:chExt cx="569387"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a:t>6</a:t>
              </a:r>
            </a:p>
          </p:txBody>
        </p:sp>
      </p:grpSp>
      <p:grpSp>
        <p:nvGrpSpPr>
          <p:cNvPr id="63" name="Group 62"/>
          <p:cNvGrpSpPr/>
          <p:nvPr/>
        </p:nvGrpSpPr>
        <p:grpSpPr>
          <a:xfrm>
            <a:off x="4943753" y="4011139"/>
            <a:ext cx="569387" cy="789461"/>
            <a:chOff x="1900849" y="2643757"/>
            <a:chExt cx="569387"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smtClean="0"/>
                <a:t>7</a:t>
              </a:r>
              <a:endParaRPr lang="en-US" sz="2000" b="1" baseline="-25000" dirty="0"/>
            </a:p>
          </p:txBody>
        </p:sp>
      </p:grpSp>
      <p:grpSp>
        <p:nvGrpSpPr>
          <p:cNvPr id="66" name="Group 65"/>
          <p:cNvGrpSpPr/>
          <p:nvPr/>
        </p:nvGrpSpPr>
        <p:grpSpPr>
          <a:xfrm>
            <a:off x="5810515" y="3195300"/>
            <a:ext cx="556563" cy="698253"/>
            <a:chOff x="1900849" y="2643757"/>
            <a:chExt cx="556563"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smtClean="0"/>
                <a:t>8</a:t>
              </a:r>
              <a:endParaRPr lang="en-US" sz="2000" b="1" baseline="-25000" dirty="0"/>
            </a:p>
          </p:txBody>
        </p:sp>
      </p:grpSp>
      <p:grpSp>
        <p:nvGrpSpPr>
          <p:cNvPr id="69" name="Group 68"/>
          <p:cNvGrpSpPr/>
          <p:nvPr/>
        </p:nvGrpSpPr>
        <p:grpSpPr>
          <a:xfrm>
            <a:off x="7652588" y="3163610"/>
            <a:ext cx="648159" cy="899993"/>
            <a:chOff x="1900849" y="2643757"/>
            <a:chExt cx="648159"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10</a:t>
              </a:r>
              <a:endParaRPr lang="en-US" sz="2000" b="1" baseline="-25000" dirty="0"/>
            </a:p>
          </p:txBody>
        </p:sp>
      </p:grpSp>
      <p:grpSp>
        <p:nvGrpSpPr>
          <p:cNvPr id="72" name="Group 71"/>
          <p:cNvGrpSpPr/>
          <p:nvPr/>
        </p:nvGrpSpPr>
        <p:grpSpPr>
          <a:xfrm>
            <a:off x="6869998" y="3431170"/>
            <a:ext cx="561497" cy="1280529"/>
            <a:chOff x="1900849" y="2643757"/>
            <a:chExt cx="561497"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9</a:t>
              </a:r>
              <a:endParaRPr lang="en-US" sz="2000" b="1" baseline="-25000" dirty="0"/>
            </a:p>
          </p:txBody>
        </p:sp>
      </p:grpSp>
      <p:grpSp>
        <p:nvGrpSpPr>
          <p:cNvPr id="75" name="Group 74"/>
          <p:cNvGrpSpPr/>
          <p:nvPr/>
        </p:nvGrpSpPr>
        <p:grpSpPr>
          <a:xfrm>
            <a:off x="7799569" y="5055675"/>
            <a:ext cx="648159" cy="961607"/>
            <a:chOff x="1900849" y="2643757"/>
            <a:chExt cx="648159"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11</a:t>
              </a:r>
              <a:endParaRPr lang="en-US" sz="2000" b="1" baseline="-25000" dirty="0"/>
            </a:p>
          </p:txBody>
        </p:sp>
      </p:grpSp>
      <p:sp>
        <p:nvSpPr>
          <p:cNvPr id="35" name="Oval 34"/>
          <p:cNvSpPr/>
          <p:nvPr/>
        </p:nvSpPr>
        <p:spPr>
          <a:xfrm>
            <a:off x="4333892" y="3313585"/>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148862" y="5458483"/>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a:spLocks/>
          </p:cNvSpPr>
          <p:nvPr/>
        </p:nvSpPr>
        <p:spPr>
          <a:xfrm>
            <a:off x="1284282" y="3431170"/>
            <a:ext cx="328622" cy="63243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9" name="Rectangle 78"/>
          <p:cNvSpPr>
            <a:spLocks/>
          </p:cNvSpPr>
          <p:nvPr/>
        </p:nvSpPr>
        <p:spPr>
          <a:xfrm>
            <a:off x="36972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0" name="Rectangle 79"/>
          <p:cNvSpPr>
            <a:spLocks/>
          </p:cNvSpPr>
          <p:nvPr/>
        </p:nvSpPr>
        <p:spPr>
          <a:xfrm>
            <a:off x="4413206" y="3647776"/>
            <a:ext cx="328622" cy="53012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 name="TextBox 6"/>
          <p:cNvSpPr txBox="1"/>
          <p:nvPr/>
        </p:nvSpPr>
        <p:spPr>
          <a:xfrm>
            <a:off x="699648" y="1117595"/>
            <a:ext cx="8045792" cy="523220"/>
          </a:xfrm>
          <a:prstGeom prst="rect">
            <a:avLst/>
          </a:prstGeom>
          <a:noFill/>
        </p:spPr>
        <p:txBody>
          <a:bodyPr wrap="none" rtlCol="0">
            <a:spAutoFit/>
          </a:bodyPr>
          <a:lstStyle/>
          <a:p>
            <a:pPr marL="342900" lvl="0" indent="-342900">
              <a:spcBef>
                <a:spcPct val="20000"/>
              </a:spcBef>
              <a:buFont typeface="Wingdings" charset="2"/>
              <a:buChar char="§"/>
            </a:pPr>
            <a:r>
              <a:rPr lang="en-US" sz="2800" dirty="0">
                <a:solidFill>
                  <a:prstClr val="black"/>
                </a:solidFill>
              </a:rPr>
              <a:t>#replicas of name </a:t>
            </a:r>
            <a:r>
              <a:rPr lang="en-US" sz="2800" i="1" dirty="0" err="1">
                <a:solidFill>
                  <a:prstClr val="black"/>
                </a:solidFill>
              </a:rPr>
              <a:t>i</a:t>
            </a:r>
            <a:r>
              <a:rPr lang="en-US" sz="2800" dirty="0">
                <a:solidFill>
                  <a:prstClr val="black"/>
                </a:solidFill>
              </a:rPr>
              <a:t>   α   </a:t>
            </a:r>
            <a:r>
              <a:rPr lang="en-US" sz="2800" dirty="0" smtClean="0">
                <a:solidFill>
                  <a:prstClr val="black"/>
                </a:solidFill>
              </a:rPr>
              <a:t>(</a:t>
            </a:r>
            <a:r>
              <a:rPr lang="en-US" sz="2800" dirty="0" err="1" smtClean="0">
                <a:solidFill>
                  <a:prstClr val="black"/>
                </a:solidFill>
              </a:rPr>
              <a:t>read_rate</a:t>
            </a:r>
            <a:r>
              <a:rPr lang="en-US" sz="2800" baseline="-25000" dirty="0" err="1" smtClean="0">
                <a:solidFill>
                  <a:prstClr val="black"/>
                </a:solidFill>
              </a:rPr>
              <a:t>i</a:t>
            </a:r>
            <a:r>
              <a:rPr lang="en-US" sz="2800" dirty="0">
                <a:solidFill>
                  <a:prstClr val="black"/>
                </a:solidFill>
              </a:rPr>
              <a:t>) / </a:t>
            </a:r>
            <a:r>
              <a:rPr lang="en-US" sz="2800" dirty="0" smtClean="0">
                <a:solidFill>
                  <a:prstClr val="black"/>
                </a:solidFill>
              </a:rPr>
              <a:t>(</a:t>
            </a:r>
            <a:r>
              <a:rPr lang="en-US" sz="2800" dirty="0" err="1" smtClean="0">
                <a:solidFill>
                  <a:prstClr val="black"/>
                </a:solidFill>
              </a:rPr>
              <a:t>update_rate</a:t>
            </a:r>
            <a:r>
              <a:rPr lang="en-US" sz="2800" baseline="-25000" dirty="0" err="1" smtClean="0">
                <a:solidFill>
                  <a:prstClr val="black"/>
                </a:solidFill>
              </a:rPr>
              <a:t>i</a:t>
            </a:r>
            <a:r>
              <a:rPr lang="en-US" sz="2800" dirty="0" smtClean="0">
                <a:solidFill>
                  <a:prstClr val="black"/>
                </a:solidFill>
              </a:rPr>
              <a:t>)</a:t>
            </a:r>
            <a:endParaRPr lang="en-US" sz="2800" dirty="0">
              <a:solidFill>
                <a:prstClr val="black"/>
              </a:solidFill>
            </a:endParaRPr>
          </a:p>
        </p:txBody>
      </p:sp>
      <p:sp>
        <p:nvSpPr>
          <p:cNvPr id="81" name="Rectangle 80"/>
          <p:cNvSpPr>
            <a:spLocks/>
          </p:cNvSpPr>
          <p:nvPr/>
        </p:nvSpPr>
        <p:spPr>
          <a:xfrm>
            <a:off x="37099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2" name="Rectangle 81"/>
          <p:cNvSpPr>
            <a:spLocks/>
          </p:cNvSpPr>
          <p:nvPr/>
        </p:nvSpPr>
        <p:spPr>
          <a:xfrm>
            <a:off x="3709982" y="1917814"/>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7913868" y="5727699"/>
            <a:ext cx="328622" cy="28958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2482022" y="5283199"/>
            <a:ext cx="328622" cy="32103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40" name="Oval 39"/>
          <p:cNvSpPr/>
          <p:nvPr/>
        </p:nvSpPr>
        <p:spPr>
          <a:xfrm>
            <a:off x="6869998" y="3893554"/>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9" name="Rectangle 88"/>
          <p:cNvSpPr>
            <a:spLocks/>
          </p:cNvSpPr>
          <p:nvPr/>
        </p:nvSpPr>
        <p:spPr>
          <a:xfrm>
            <a:off x="4326302" y="3176664"/>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 name="Explosion 1 7"/>
          <p:cNvSpPr/>
          <p:nvPr/>
        </p:nvSpPr>
        <p:spPr>
          <a:xfrm>
            <a:off x="3792662" y="3355085"/>
            <a:ext cx="769823" cy="850789"/>
          </a:xfrm>
          <a:prstGeom prst="irregularSeal1">
            <a:avLst/>
          </a:prstGeom>
          <a:solidFill>
            <a:schemeClr val="accent2">
              <a:alpha val="8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8" name="Rectangle 87"/>
          <p:cNvSpPr>
            <a:spLocks/>
          </p:cNvSpPr>
          <p:nvPr/>
        </p:nvSpPr>
        <p:spPr>
          <a:xfrm>
            <a:off x="6984297" y="4215680"/>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 name="TextBox 8"/>
          <p:cNvSpPr txBox="1"/>
          <p:nvPr/>
        </p:nvSpPr>
        <p:spPr>
          <a:xfrm>
            <a:off x="234152" y="1800484"/>
            <a:ext cx="2907341" cy="523220"/>
          </a:xfrm>
          <a:prstGeom prst="rect">
            <a:avLst/>
          </a:prstGeom>
          <a:solidFill>
            <a:schemeClr val="accent3">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b="1" dirty="0" err="1" smtClean="0">
                <a:solidFill>
                  <a:srgbClr val="000000"/>
                </a:solidFill>
              </a:rPr>
              <a:t>Geolocality</a:t>
            </a:r>
            <a:r>
              <a:rPr lang="en-US" sz="2800" b="1" dirty="0" smtClean="0">
                <a:solidFill>
                  <a:srgbClr val="000000"/>
                </a:solidFill>
              </a:rPr>
              <a:t>-aware</a:t>
            </a:r>
            <a:endParaRPr lang="en-US" sz="2800" b="1" dirty="0">
              <a:solidFill>
                <a:srgbClr val="000000"/>
              </a:solidFill>
            </a:endParaRPr>
          </a:p>
        </p:txBody>
      </p:sp>
      <p:sp>
        <p:nvSpPr>
          <p:cNvPr id="91" name="TextBox 90"/>
          <p:cNvSpPr txBox="1"/>
          <p:nvPr/>
        </p:nvSpPr>
        <p:spPr>
          <a:xfrm>
            <a:off x="6249717" y="1787784"/>
            <a:ext cx="1939879" cy="523220"/>
          </a:xfrm>
          <a:prstGeom prst="rect">
            <a:avLst/>
          </a:prstGeom>
          <a:solidFill>
            <a:schemeClr val="accent3">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b="1" dirty="0" smtClean="0">
                <a:solidFill>
                  <a:srgbClr val="000000"/>
                </a:solidFill>
              </a:rPr>
              <a:t>Load-aware</a:t>
            </a:r>
            <a:endParaRPr lang="en-US" sz="2800" b="1" dirty="0">
              <a:solidFill>
                <a:srgbClr val="000000"/>
              </a:solidFill>
            </a:endParaRPr>
          </a:p>
        </p:txBody>
      </p:sp>
      <p:sp>
        <p:nvSpPr>
          <p:cNvPr id="85" name="Rectangle 84"/>
          <p:cNvSpPr>
            <a:spLocks/>
          </p:cNvSpPr>
          <p:nvPr/>
        </p:nvSpPr>
        <p:spPr>
          <a:xfrm>
            <a:off x="4562999"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4" name="Rectangle 83"/>
          <p:cNvSpPr>
            <a:spLocks/>
          </p:cNvSpPr>
          <p:nvPr/>
        </p:nvSpPr>
        <p:spPr>
          <a:xfrm>
            <a:off x="4558765"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6" name="Rectangle 85"/>
          <p:cNvSpPr>
            <a:spLocks/>
          </p:cNvSpPr>
          <p:nvPr/>
        </p:nvSpPr>
        <p:spPr>
          <a:xfrm>
            <a:off x="4560882" y="1943214"/>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Tree>
    <p:custDataLst>
      <p:tags r:id="rId1"/>
    </p:custDataLst>
    <p:extLst>
      <p:ext uri="{BB962C8B-B14F-4D97-AF65-F5344CB8AC3E}">
        <p14:creationId xmlns:p14="http://schemas.microsoft.com/office/powerpoint/2010/main" val="761352761"/>
      </p:ext>
    </p:extLst>
  </p:cSld>
  <p:clrMapOvr>
    <a:masterClrMapping/>
  </p:clrMapOvr>
  <mc:AlternateContent xmlns:mc="http://schemas.openxmlformats.org/markup-compatibility/2006" xmlns:p14="http://schemas.microsoft.com/office/powerpoint/2010/main">
    <mc:Choice Requires="p14">
      <p:transition spd="slow" p14:dur="2000" advTm="78770"/>
    </mc:Choice>
    <mc:Fallback xmlns="">
      <p:transition xmlns:p14="http://schemas.microsoft.com/office/powerpoint/2010/main" spd="slow" advTm="7877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grpId="0" nodeType="click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26" presetClass="emph" presetSubtype="0" repeatCount="5000" fill="hold" grpId="0" nodeType="withEffect">
                                  <p:stCondLst>
                                    <p:cond delay="0"/>
                                  </p:stCondLst>
                                  <p:childTnLst>
                                    <p:animEffect transition="out" filter="fade">
                                      <p:cBhvr>
                                        <p:cTn id="9" dur="1000" tmFilter="0, 0; .2, .5; .8, .5; 1, 0"/>
                                        <p:tgtEl>
                                          <p:spTgt spid="35"/>
                                        </p:tgtEl>
                                      </p:cBhvr>
                                    </p:animEffect>
                                    <p:animScale>
                                      <p:cBhvr>
                                        <p:cTn id="10" dur="500" autoRev="1" fill="hold"/>
                                        <p:tgtEl>
                                          <p:spTgt spid="35"/>
                                        </p:tgtEl>
                                      </p:cBhvr>
                                      <p:by x="105000" y="105000"/>
                                    </p:animScale>
                                  </p:childTnLst>
                                </p:cTn>
                              </p:par>
                              <p:par>
                                <p:cTn id="11" presetID="26" presetClass="emph" presetSubtype="0" repeatCount="5000" fill="hold" grpId="0" nodeType="withEffect">
                                  <p:stCondLst>
                                    <p:cond delay="0"/>
                                  </p:stCondLst>
                                  <p:childTnLst>
                                    <p:animEffect transition="out" filter="fade">
                                      <p:cBhvr>
                                        <p:cTn id="12" dur="1000" tmFilter="0, 0; .2, .5; .8, .5; 1, 0"/>
                                        <p:tgtEl>
                                          <p:spTgt spid="36"/>
                                        </p:tgtEl>
                                      </p:cBhvr>
                                    </p:animEffect>
                                    <p:animScale>
                                      <p:cBhvr>
                                        <p:cTn id="13" dur="500" autoRev="1" fill="hold"/>
                                        <p:tgtEl>
                                          <p:spTgt spid="36"/>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2.22222E-6 -0.00092 L -0.26528 0.25463 " pathEditMode="relative" ptsTypes="AA">
                                      <p:cBhvr>
                                        <p:cTn id="17" dur="2000" fill="hold"/>
                                        <p:tgtEl>
                                          <p:spTgt spid="79"/>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1.11111E-6 -0.00092 L 0.07778 0.26875 " pathEditMode="relative" rAng="0" ptsTypes="AA">
                                      <p:cBhvr>
                                        <p:cTn id="19" dur="2000" fill="hold"/>
                                        <p:tgtEl>
                                          <p:spTgt spid="81"/>
                                        </p:tgtEl>
                                        <p:attrNameLst>
                                          <p:attrName>ppt_x</p:attrName>
                                          <p:attrName>ppt_y</p:attrName>
                                        </p:attrNameLst>
                                      </p:cBhvr>
                                      <p:rCtr x="3889" y="13472"/>
                                    </p:animMotion>
                                  </p:childTnLst>
                                </p:cTn>
                              </p:par>
                              <p:par>
                                <p:cTn id="20" presetID="0" presetClass="path" presetSubtype="0" accel="50000" decel="50000" fill="hold" grpId="0" nodeType="withEffect">
                                  <p:stCondLst>
                                    <p:cond delay="0"/>
                                  </p:stCondLst>
                                  <p:childTnLst>
                                    <p:animMotion origin="layout" path="M -1.11111E-6 -0.00092 L 0.46528 0.54723 " pathEditMode="relative" rAng="0" ptsTypes="AA">
                                      <p:cBhvr>
                                        <p:cTn id="21" dur="2000" fill="hold"/>
                                        <p:tgtEl>
                                          <p:spTgt spid="82"/>
                                        </p:tgtEl>
                                        <p:attrNameLst>
                                          <p:attrName>ppt_x</p:attrName>
                                          <p:attrName>ppt_y</p:attrName>
                                        </p:attrNameLst>
                                      </p:cBhvr>
                                      <p:rCtr x="23264" y="27407"/>
                                    </p:animMotion>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repeatCount="5000" fill="hold" grpId="0" nodeType="clickEffect">
                                  <p:stCondLst>
                                    <p:cond delay="0"/>
                                  </p:stCondLst>
                                  <p:childTnLst>
                                    <p:animEffect transition="out" filter="fade">
                                      <p:cBhvr>
                                        <p:cTn id="40" dur="500" tmFilter="0, 0; .2, .5; .8, .5; 1, 0"/>
                                        <p:tgtEl>
                                          <p:spTgt spid="40"/>
                                        </p:tgtEl>
                                      </p:cBhvr>
                                    </p:animEffect>
                                    <p:animScale>
                                      <p:cBhvr>
                                        <p:cTn id="41" dur="250" autoRev="1" fill="hold"/>
                                        <p:tgtEl>
                                          <p:spTgt spid="40"/>
                                        </p:tgtEl>
                                      </p:cBhvr>
                                      <p:by x="105000" y="105000"/>
                                    </p:animScale>
                                  </p:childTnLst>
                                </p:cTn>
                              </p:par>
                              <p:par>
                                <p:cTn id="42" presetID="26" presetClass="emph" presetSubtype="0" repeatCount="5000" fill="hold" grpId="0" nodeType="withEffect">
                                  <p:stCondLst>
                                    <p:cond delay="0"/>
                                  </p:stCondLst>
                                  <p:childTnLst>
                                    <p:animEffect transition="out" filter="fade">
                                      <p:cBhvr>
                                        <p:cTn id="43" dur="500" tmFilter="0, 0; .2, .5; .8, .5; 1, 0"/>
                                        <p:tgtEl>
                                          <p:spTgt spid="38"/>
                                        </p:tgtEl>
                                      </p:cBhvr>
                                    </p:animEffect>
                                    <p:animScale>
                                      <p:cBhvr>
                                        <p:cTn id="44" dur="250" autoRev="1" fill="hold"/>
                                        <p:tgtEl>
                                          <p:spTgt spid="38"/>
                                        </p:tgtEl>
                                      </p:cBhvr>
                                      <p:by x="105000" y="105000"/>
                                    </p:animScale>
                                  </p:childTnLst>
                                </p:cTn>
                              </p:par>
                              <p:par>
                                <p:cTn id="45" presetID="26" presetClass="emph" presetSubtype="0" repeatCount="5000" fill="hold" grpId="0" nodeType="withEffect">
                                  <p:stCondLst>
                                    <p:cond delay="0"/>
                                  </p:stCondLst>
                                  <p:childTnLst>
                                    <p:animEffect transition="out" filter="fade">
                                      <p:cBhvr>
                                        <p:cTn id="46" dur="500" tmFilter="0, 0; .2, .5; .8, .5; 1, 0"/>
                                        <p:tgtEl>
                                          <p:spTgt spid="39"/>
                                        </p:tgtEl>
                                      </p:cBhvr>
                                    </p:animEffect>
                                    <p:animScale>
                                      <p:cBhvr>
                                        <p:cTn id="47" dur="250" autoRev="1" fill="hold"/>
                                        <p:tgtEl>
                                          <p:spTgt spid="39"/>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2.22222E-6 -0.00093 L -0.22552 0.48032 " pathEditMode="relative" rAng="0" ptsTypes="AA">
                                      <p:cBhvr>
                                        <p:cTn id="51" dur="2000" fill="hold"/>
                                        <p:tgtEl>
                                          <p:spTgt spid="84"/>
                                        </p:tgtEl>
                                        <p:attrNameLst>
                                          <p:attrName>ppt_x</p:attrName>
                                          <p:attrName>ppt_y</p:attrName>
                                        </p:attrNameLst>
                                      </p:cBhvr>
                                      <p:rCtr x="-11285" y="24051"/>
                                    </p:animMotion>
                                  </p:childTnLst>
                                </p:cTn>
                              </p:par>
                              <p:par>
                                <p:cTn id="52" presetID="0" presetClass="path" presetSubtype="0" accel="50000" decel="50000" fill="hold" grpId="0" nodeType="withEffect">
                                  <p:stCondLst>
                                    <p:cond delay="0"/>
                                  </p:stCondLst>
                                  <p:childTnLst>
                                    <p:animMotion origin="layout" path="M 3.33333E-6 -0.00093 L -0.01511 0.2044 " pathEditMode="relative" rAng="0" ptsTypes="AA">
                                      <p:cBhvr>
                                        <p:cTn id="53" dur="2000" fill="hold"/>
                                        <p:tgtEl>
                                          <p:spTgt spid="85"/>
                                        </p:tgtEl>
                                        <p:attrNameLst>
                                          <p:attrName>ppt_x</p:attrName>
                                          <p:attrName>ppt_y</p:attrName>
                                        </p:attrNameLst>
                                      </p:cBhvr>
                                      <p:rCtr x="-764" y="10255"/>
                                    </p:animMotion>
                                  </p:childTnLst>
                                </p:cTn>
                              </p:par>
                              <p:par>
                                <p:cTn id="54" presetID="0" presetClass="path" presetSubtype="0" accel="50000" decel="50000" fill="hold" grpId="0" nodeType="withEffect">
                                  <p:stCondLst>
                                    <p:cond delay="0"/>
                                  </p:stCondLst>
                                  <p:childTnLst>
                                    <p:animMotion origin="layout" path="M -0.00122 -0.00093 L 0.26823 0.34699 " pathEditMode="relative" rAng="0" ptsTypes="AA">
                                      <p:cBhvr>
                                        <p:cTn id="55" dur="2000" fill="hold"/>
                                        <p:tgtEl>
                                          <p:spTgt spid="86"/>
                                        </p:tgtEl>
                                        <p:attrNameLst>
                                          <p:attrName>ppt_x</p:attrName>
                                          <p:attrName>ppt_y</p:attrName>
                                        </p:attrNameLst>
                                      </p:cBhvr>
                                      <p:rCtr x="13472" y="17384"/>
                                    </p:animMotion>
                                  </p:childTnLst>
                                </p:cTn>
                              </p:par>
                            </p:childTnLst>
                          </p:cTn>
                        </p:par>
                        <p:par>
                          <p:cTn id="56" fill="hold">
                            <p:stCondLst>
                              <p:cond delay="2000"/>
                            </p:stCondLst>
                            <p:childTnLst>
                              <p:par>
                                <p:cTn id="57" presetID="1" presetClass="exit" presetSubtype="0" fill="hold" grpId="1" nodeType="afterEffect">
                                  <p:stCondLst>
                                    <p:cond delay="0"/>
                                  </p:stCondLst>
                                  <p:childTnLst>
                                    <p:set>
                                      <p:cBhvr>
                                        <p:cTn id="58" dur="1" fill="hold">
                                          <p:stCondLst>
                                            <p:cond delay="0"/>
                                          </p:stCondLst>
                                        </p:cTn>
                                        <p:tgtEl>
                                          <p:spTgt spid="8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8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grpId="1" nodeType="afterEffect">
                                  <p:stCondLst>
                                    <p:cond delay="0"/>
                                  </p:stCondLst>
                                  <p:childTnLst>
                                    <p:set>
                                      <p:cBhvr>
                                        <p:cTn id="71" dur="1" fill="hold">
                                          <p:stCondLst>
                                            <p:cond delay="0"/>
                                          </p:stCondLst>
                                        </p:cTn>
                                        <p:tgtEl>
                                          <p:spTgt spid="8"/>
                                        </p:tgtEl>
                                        <p:attrNameLst>
                                          <p:attrName>style.visibility</p:attrName>
                                        </p:attrNameLst>
                                      </p:cBhvr>
                                      <p:to>
                                        <p:strVal val="visible"/>
                                      </p:to>
                                    </p:set>
                                  </p:childTnLst>
                                </p:cTn>
                              </p:par>
                              <p:par>
                                <p:cTn id="72" presetID="26" presetClass="emph" presetSubtype="0" repeatCount="5000" fill="hold" grpId="0" nodeType="withEffect">
                                  <p:stCondLst>
                                    <p:cond delay="0"/>
                                  </p:stCondLst>
                                  <p:childTnLst>
                                    <p:animEffect transition="out" filter="fade">
                                      <p:cBhvr>
                                        <p:cTn id="73" dur="500" tmFilter="0, 0; .2, .5; .8, .5; 1, 0"/>
                                        <p:tgtEl>
                                          <p:spTgt spid="8"/>
                                        </p:tgtEl>
                                      </p:cBhvr>
                                    </p:animEffect>
                                    <p:animScale>
                                      <p:cBhvr>
                                        <p:cTn id="74" dur="250" autoRev="1" fill="hold"/>
                                        <p:tgtEl>
                                          <p:spTgt spid="8"/>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4" grpId="0" animBg="1"/>
      <p:bldP spid="35" grpId="0" animBg="1"/>
      <p:bldP spid="36" grpId="0" animBg="1"/>
      <p:bldP spid="78" grpId="0" animBg="1"/>
      <p:bldP spid="79" grpId="0" animBg="1"/>
      <p:bldP spid="79" grpId="1" animBg="1"/>
      <p:bldP spid="80" grpId="0" animBg="1"/>
      <p:bldP spid="81" grpId="0" animBg="1"/>
      <p:bldP spid="81" grpId="1" animBg="1"/>
      <p:bldP spid="82" grpId="0" animBg="1"/>
      <p:bldP spid="82" grpId="1" animBg="1"/>
      <p:bldP spid="83" grpId="0" animBg="1"/>
      <p:bldP spid="87" grpId="0" animBg="1"/>
      <p:bldP spid="40" grpId="0" animBg="1"/>
      <p:bldP spid="89" grpId="0" animBg="1"/>
      <p:bldP spid="8" grpId="0" animBg="1"/>
      <p:bldP spid="8" grpId="1" animBg="1"/>
      <p:bldP spid="88" grpId="0" animBg="1"/>
      <p:bldP spid="9" grpId="0" animBg="1"/>
      <p:bldP spid="91" grpId="0" animBg="1"/>
      <p:bldP spid="85" grpId="0" animBg="1"/>
      <p:bldP spid="85" grpId="1" animBg="1"/>
      <p:bldP spid="84" grpId="0" animBg="1"/>
      <p:bldP spid="84" grpId="1" animBg="1"/>
      <p:bldP spid="86" grpId="0" animBg="1"/>
      <p:bldP spid="8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reconfiguration engine</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12</a:t>
            </a:fld>
            <a:endParaRPr lang="en-US"/>
          </a:p>
        </p:txBody>
      </p:sp>
      <p:pic>
        <p:nvPicPr>
          <p:cNvPr id="27" name="Content Placeholder 3"/>
          <p:cNvPicPr>
            <a:picLocks noChangeAspect="1"/>
          </p:cNvPicPr>
          <p:nvPr/>
        </p:nvPicPr>
        <p:blipFill rotWithShape="1">
          <a:blip r:embed="rId4">
            <a:alphaModFix amt="78000"/>
          </a:blip>
          <a:srcRect l="6464" r="9199" b="16150"/>
          <a:stretch/>
        </p:blipFill>
        <p:spPr>
          <a:xfrm>
            <a:off x="3322379" y="1960375"/>
            <a:ext cx="5741516" cy="3107691"/>
          </a:xfrm>
          <a:prstGeom prst="rect">
            <a:avLst/>
          </a:prstGeom>
        </p:spPr>
      </p:pic>
      <p:grpSp>
        <p:nvGrpSpPr>
          <p:cNvPr id="6" name="Group 5"/>
          <p:cNvGrpSpPr/>
          <p:nvPr/>
        </p:nvGrpSpPr>
        <p:grpSpPr>
          <a:xfrm>
            <a:off x="3496686" y="2062612"/>
            <a:ext cx="423352" cy="976484"/>
            <a:chOff x="1853860" y="2643757"/>
            <a:chExt cx="569387"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853860" y="2643757"/>
              <a:ext cx="569387" cy="400110"/>
            </a:xfrm>
            <a:prstGeom prst="rect">
              <a:avLst/>
            </a:prstGeom>
            <a:noFill/>
          </p:spPr>
          <p:txBody>
            <a:bodyPr wrap="none" rtlCol="0">
              <a:spAutoFit/>
            </a:bodyPr>
            <a:lstStyle/>
            <a:p>
              <a:r>
                <a:rPr lang="en-US" sz="2000" b="1" dirty="0" smtClean="0"/>
                <a:t>NS</a:t>
              </a:r>
              <a:r>
                <a:rPr lang="en-US" sz="2000" b="1" baseline="-25000" dirty="0" smtClean="0"/>
                <a:t>1</a:t>
              </a:r>
              <a:endParaRPr lang="en-US" sz="2000" b="1" baseline="-25000" dirty="0"/>
            </a:p>
          </p:txBody>
        </p:sp>
      </p:grpSp>
      <p:grpSp>
        <p:nvGrpSpPr>
          <p:cNvPr id="37" name="Group 36"/>
          <p:cNvGrpSpPr/>
          <p:nvPr/>
        </p:nvGrpSpPr>
        <p:grpSpPr>
          <a:xfrm>
            <a:off x="3894759" y="1637960"/>
            <a:ext cx="423352" cy="763879"/>
            <a:chOff x="1919348" y="2613863"/>
            <a:chExt cx="569387" cy="899047"/>
          </a:xfrm>
        </p:grpSpPr>
        <p:sp>
          <p:nvSpPr>
            <p:cNvPr id="41" name="Rectangle 40"/>
            <p:cNvSpPr/>
            <p:nvPr/>
          </p:nvSpPr>
          <p:spPr>
            <a:xfrm rot="16200000">
              <a:off x="1972749"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19348" y="2613863"/>
              <a:ext cx="569387" cy="400110"/>
            </a:xfrm>
            <a:prstGeom prst="rect">
              <a:avLst/>
            </a:prstGeom>
            <a:noFill/>
          </p:spPr>
          <p:txBody>
            <a:bodyPr wrap="none" rtlCol="0">
              <a:spAutoFit/>
            </a:bodyPr>
            <a:lstStyle/>
            <a:p>
              <a:r>
                <a:rPr lang="en-US" sz="2000" b="1" dirty="0" smtClean="0"/>
                <a:t>NS</a:t>
              </a:r>
              <a:r>
                <a:rPr lang="en-US" sz="2000" b="1" baseline="-25000" dirty="0"/>
                <a:t>2</a:t>
              </a:r>
            </a:p>
          </p:txBody>
        </p:sp>
      </p:grpSp>
      <p:grpSp>
        <p:nvGrpSpPr>
          <p:cNvPr id="43" name="Group 42"/>
          <p:cNvGrpSpPr/>
          <p:nvPr/>
        </p:nvGrpSpPr>
        <p:grpSpPr>
          <a:xfrm>
            <a:off x="4202396" y="2312129"/>
            <a:ext cx="417486" cy="1022344"/>
            <a:chOff x="1900849" y="2643757"/>
            <a:chExt cx="561497"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3</a:t>
              </a:r>
              <a:endParaRPr lang="en-US" sz="2000" b="1" baseline="-25000" dirty="0"/>
            </a:p>
          </p:txBody>
        </p:sp>
      </p:grpSp>
      <p:grpSp>
        <p:nvGrpSpPr>
          <p:cNvPr id="50" name="Group 49"/>
          <p:cNvGrpSpPr/>
          <p:nvPr/>
        </p:nvGrpSpPr>
        <p:grpSpPr>
          <a:xfrm>
            <a:off x="4408627" y="3477044"/>
            <a:ext cx="413817" cy="887494"/>
            <a:chOff x="1900849" y="2643757"/>
            <a:chExt cx="556563"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a:t>4</a:t>
              </a:r>
            </a:p>
          </p:txBody>
        </p:sp>
      </p:grpSp>
      <p:grpSp>
        <p:nvGrpSpPr>
          <p:cNvPr id="57" name="Group 56"/>
          <p:cNvGrpSpPr/>
          <p:nvPr/>
        </p:nvGrpSpPr>
        <p:grpSpPr>
          <a:xfrm>
            <a:off x="5799823" y="2197918"/>
            <a:ext cx="417486" cy="938293"/>
            <a:chOff x="1822534" y="2583969"/>
            <a:chExt cx="561497" cy="1104324"/>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822534" y="2583969"/>
              <a:ext cx="561497" cy="400110"/>
            </a:xfrm>
            <a:prstGeom prst="rect">
              <a:avLst/>
            </a:prstGeom>
            <a:noFill/>
          </p:spPr>
          <p:txBody>
            <a:bodyPr wrap="none" rtlCol="0">
              <a:spAutoFit/>
            </a:bodyPr>
            <a:lstStyle/>
            <a:p>
              <a:r>
                <a:rPr lang="en-US" sz="2000" b="1" dirty="0" smtClean="0"/>
                <a:t>NS</a:t>
              </a:r>
              <a:r>
                <a:rPr lang="en-US" sz="2000" b="1" baseline="-25000" dirty="0"/>
                <a:t>5</a:t>
              </a:r>
            </a:p>
          </p:txBody>
        </p:sp>
      </p:grpSp>
      <p:grpSp>
        <p:nvGrpSpPr>
          <p:cNvPr id="60" name="Group 59"/>
          <p:cNvGrpSpPr/>
          <p:nvPr/>
        </p:nvGrpSpPr>
        <p:grpSpPr>
          <a:xfrm>
            <a:off x="6248025" y="1804971"/>
            <a:ext cx="423352" cy="787813"/>
            <a:chOff x="1900849" y="2643757"/>
            <a:chExt cx="569387"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a:t>6</a:t>
              </a:r>
            </a:p>
          </p:txBody>
        </p:sp>
      </p:grpSp>
      <p:grpSp>
        <p:nvGrpSpPr>
          <p:cNvPr id="63" name="Group 62"/>
          <p:cNvGrpSpPr/>
          <p:nvPr/>
        </p:nvGrpSpPr>
        <p:grpSpPr>
          <a:xfrm>
            <a:off x="6328067" y="2994519"/>
            <a:ext cx="423352" cy="670769"/>
            <a:chOff x="1900849" y="2643757"/>
            <a:chExt cx="569387"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569387" cy="400110"/>
            </a:xfrm>
            <a:prstGeom prst="rect">
              <a:avLst/>
            </a:prstGeom>
            <a:noFill/>
          </p:spPr>
          <p:txBody>
            <a:bodyPr wrap="none" rtlCol="0">
              <a:spAutoFit/>
            </a:bodyPr>
            <a:lstStyle/>
            <a:p>
              <a:r>
                <a:rPr lang="en-US" sz="2000" b="1" dirty="0" smtClean="0"/>
                <a:t>NS</a:t>
              </a:r>
              <a:r>
                <a:rPr lang="en-US" sz="2000" b="1" baseline="-25000" dirty="0" smtClean="0"/>
                <a:t>7</a:t>
              </a:r>
              <a:endParaRPr lang="en-US" sz="2000" b="1" baseline="-25000" dirty="0"/>
            </a:p>
          </p:txBody>
        </p:sp>
      </p:grpSp>
      <p:grpSp>
        <p:nvGrpSpPr>
          <p:cNvPr id="66" name="Group 65"/>
          <p:cNvGrpSpPr/>
          <p:nvPr/>
        </p:nvGrpSpPr>
        <p:grpSpPr>
          <a:xfrm>
            <a:off x="6972524" y="2301338"/>
            <a:ext cx="413817" cy="593273"/>
            <a:chOff x="1900849" y="2643757"/>
            <a:chExt cx="556563"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556563" cy="400110"/>
            </a:xfrm>
            <a:prstGeom prst="rect">
              <a:avLst/>
            </a:prstGeom>
            <a:noFill/>
          </p:spPr>
          <p:txBody>
            <a:bodyPr wrap="none" rtlCol="0">
              <a:spAutoFit/>
            </a:bodyPr>
            <a:lstStyle/>
            <a:p>
              <a:r>
                <a:rPr lang="en-US" sz="2000" b="1" dirty="0" smtClean="0"/>
                <a:t>NS</a:t>
              </a:r>
              <a:r>
                <a:rPr lang="en-US" sz="2000" b="1" baseline="-25000" dirty="0" smtClean="0"/>
                <a:t>8</a:t>
              </a:r>
              <a:endParaRPr lang="en-US" sz="2000" b="1" baseline="-25000" dirty="0"/>
            </a:p>
          </p:txBody>
        </p:sp>
      </p:grpSp>
      <p:grpSp>
        <p:nvGrpSpPr>
          <p:cNvPr id="69" name="Group 68"/>
          <p:cNvGrpSpPr/>
          <p:nvPr/>
        </p:nvGrpSpPr>
        <p:grpSpPr>
          <a:xfrm>
            <a:off x="8342148" y="2274413"/>
            <a:ext cx="481921" cy="764682"/>
            <a:chOff x="1900849" y="2643757"/>
            <a:chExt cx="648159"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10</a:t>
              </a:r>
              <a:endParaRPr lang="en-US" sz="2000" b="1" baseline="-25000" dirty="0"/>
            </a:p>
          </p:txBody>
        </p:sp>
      </p:grpSp>
      <p:grpSp>
        <p:nvGrpSpPr>
          <p:cNvPr id="72" name="Group 71"/>
          <p:cNvGrpSpPr/>
          <p:nvPr/>
        </p:nvGrpSpPr>
        <p:grpSpPr>
          <a:xfrm>
            <a:off x="7760274" y="2501746"/>
            <a:ext cx="417486" cy="1088006"/>
            <a:chOff x="1900849" y="2643757"/>
            <a:chExt cx="561497"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561497" cy="400110"/>
            </a:xfrm>
            <a:prstGeom prst="rect">
              <a:avLst/>
            </a:prstGeom>
            <a:noFill/>
          </p:spPr>
          <p:txBody>
            <a:bodyPr wrap="none" rtlCol="0">
              <a:spAutoFit/>
            </a:bodyPr>
            <a:lstStyle/>
            <a:p>
              <a:r>
                <a:rPr lang="en-US" sz="2000" b="1" dirty="0" smtClean="0"/>
                <a:t>NS</a:t>
              </a:r>
              <a:r>
                <a:rPr lang="en-US" sz="2000" b="1" baseline="-25000" dirty="0" smtClean="0"/>
                <a:t>9</a:t>
              </a:r>
              <a:endParaRPr lang="en-US" sz="2000" b="1" baseline="-25000" dirty="0"/>
            </a:p>
          </p:txBody>
        </p:sp>
      </p:grpSp>
      <p:grpSp>
        <p:nvGrpSpPr>
          <p:cNvPr id="75" name="Group 74"/>
          <p:cNvGrpSpPr/>
          <p:nvPr/>
        </p:nvGrpSpPr>
        <p:grpSpPr>
          <a:xfrm>
            <a:off x="8451432" y="3882013"/>
            <a:ext cx="481921" cy="817033"/>
            <a:chOff x="1900849" y="2643757"/>
            <a:chExt cx="648159"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648159" cy="400110"/>
            </a:xfrm>
            <a:prstGeom prst="rect">
              <a:avLst/>
            </a:prstGeom>
            <a:noFill/>
          </p:spPr>
          <p:txBody>
            <a:bodyPr wrap="none" rtlCol="0">
              <a:spAutoFit/>
            </a:bodyPr>
            <a:lstStyle/>
            <a:p>
              <a:r>
                <a:rPr lang="en-US" sz="2000" b="1" dirty="0" smtClean="0"/>
                <a:t>NS</a:t>
              </a:r>
              <a:r>
                <a:rPr lang="en-US" sz="2000" b="1" baseline="-25000" dirty="0" smtClean="0"/>
                <a:t>11</a:t>
              </a:r>
              <a:endParaRPr lang="en-US" sz="2000" b="1" baseline="-25000" dirty="0"/>
            </a:p>
          </p:txBody>
        </p:sp>
      </p:grpSp>
      <p:sp>
        <p:nvSpPr>
          <p:cNvPr id="78" name="Rectangle 77"/>
          <p:cNvSpPr>
            <a:spLocks/>
          </p:cNvSpPr>
          <p:nvPr/>
        </p:nvSpPr>
        <p:spPr>
          <a:xfrm>
            <a:off x="3607165" y="2501746"/>
            <a:ext cx="244338" cy="53734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0" name="Rectangle 79"/>
          <p:cNvSpPr>
            <a:spLocks/>
          </p:cNvSpPr>
          <p:nvPr/>
        </p:nvSpPr>
        <p:spPr>
          <a:xfrm>
            <a:off x="5933593" y="2685786"/>
            <a:ext cx="244338" cy="450425"/>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8536416" y="4453001"/>
            <a:ext cx="244338" cy="246045"/>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4497713" y="4075330"/>
            <a:ext cx="244338" cy="27276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9" name="Rectangle 88"/>
          <p:cNvSpPr>
            <a:spLocks/>
          </p:cNvSpPr>
          <p:nvPr/>
        </p:nvSpPr>
        <p:spPr>
          <a:xfrm>
            <a:off x="6323568" y="2175247"/>
            <a:ext cx="244338" cy="42144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8" name="Rectangle 87"/>
          <p:cNvSpPr>
            <a:spLocks/>
          </p:cNvSpPr>
          <p:nvPr/>
        </p:nvSpPr>
        <p:spPr>
          <a:xfrm>
            <a:off x="7845258" y="3168308"/>
            <a:ext cx="244338" cy="42144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0" name="Oval 89"/>
          <p:cNvSpPr/>
          <p:nvPr/>
        </p:nvSpPr>
        <p:spPr>
          <a:xfrm>
            <a:off x="10160" y="1832784"/>
            <a:ext cx="3373120" cy="3373747"/>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92" name="Oval 91"/>
          <p:cNvSpPr/>
          <p:nvPr/>
        </p:nvSpPr>
        <p:spPr>
          <a:xfrm>
            <a:off x="365760" y="2203902"/>
            <a:ext cx="2650744" cy="264464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cxnSp>
        <p:nvCxnSpPr>
          <p:cNvPr id="94" name="Straight Arrow Connector 93"/>
          <p:cNvCxnSpPr>
            <a:stCxn id="144" idx="2"/>
            <a:endCxn id="95" idx="0"/>
          </p:cNvCxnSpPr>
          <p:nvPr/>
        </p:nvCxnSpPr>
        <p:spPr>
          <a:xfrm flipH="1">
            <a:off x="2242820" y="1487792"/>
            <a:ext cx="319789" cy="4629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95" name="Freeform 94"/>
          <p:cNvSpPr/>
          <p:nvPr/>
        </p:nvSpPr>
        <p:spPr>
          <a:xfrm>
            <a:off x="2242820" y="1899757"/>
            <a:ext cx="741680" cy="498003"/>
          </a:xfrm>
          <a:custGeom>
            <a:avLst/>
            <a:gdLst>
              <a:gd name="connsiteX0" fmla="*/ 0 w 741680"/>
              <a:gd name="connsiteY0" fmla="*/ 50963 h 498003"/>
              <a:gd name="connsiteX1" fmla="*/ 579120 w 741680"/>
              <a:gd name="connsiteY1" fmla="*/ 40803 h 498003"/>
              <a:gd name="connsiteX2" fmla="*/ 741680 w 741680"/>
              <a:gd name="connsiteY2" fmla="*/ 498003 h 498003"/>
            </a:gdLst>
            <a:ahLst/>
            <a:cxnLst>
              <a:cxn ang="0">
                <a:pos x="connsiteX0" y="connsiteY0"/>
              </a:cxn>
              <a:cxn ang="0">
                <a:pos x="connsiteX1" y="connsiteY1"/>
              </a:cxn>
              <a:cxn ang="0">
                <a:pos x="connsiteX2" y="connsiteY2"/>
              </a:cxn>
            </a:cxnLst>
            <a:rect l="l" t="t" r="r" b="b"/>
            <a:pathLst>
              <a:path w="741680" h="498003">
                <a:moveTo>
                  <a:pt x="0" y="50963"/>
                </a:moveTo>
                <a:cubicBezTo>
                  <a:pt x="227753" y="8629"/>
                  <a:pt x="455507" y="-33704"/>
                  <a:pt x="579120" y="40803"/>
                </a:cubicBezTo>
                <a:cubicBezTo>
                  <a:pt x="702733" y="115310"/>
                  <a:pt x="722206" y="306656"/>
                  <a:pt x="741680" y="498003"/>
                </a:cubicBezTo>
              </a:path>
            </a:pathLst>
          </a:custGeom>
          <a:ln>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6" name="Freeform 95"/>
          <p:cNvSpPr/>
          <p:nvPr/>
        </p:nvSpPr>
        <p:spPr>
          <a:xfrm>
            <a:off x="3002280" y="2425700"/>
            <a:ext cx="320099" cy="518546"/>
          </a:xfrm>
          <a:custGeom>
            <a:avLst/>
            <a:gdLst>
              <a:gd name="connsiteX0" fmla="*/ 0 w 387384"/>
              <a:gd name="connsiteY0" fmla="*/ 0 h 690880"/>
              <a:gd name="connsiteX1" fmla="*/ 355600 w 387384"/>
              <a:gd name="connsiteY1" fmla="*/ 172720 h 690880"/>
              <a:gd name="connsiteX2" fmla="*/ 375920 w 387384"/>
              <a:gd name="connsiteY2" fmla="*/ 690880 h 690880"/>
            </a:gdLst>
            <a:ahLst/>
            <a:cxnLst>
              <a:cxn ang="0">
                <a:pos x="connsiteX0" y="connsiteY0"/>
              </a:cxn>
              <a:cxn ang="0">
                <a:pos x="connsiteX1" y="connsiteY1"/>
              </a:cxn>
              <a:cxn ang="0">
                <a:pos x="connsiteX2" y="connsiteY2"/>
              </a:cxn>
            </a:cxnLst>
            <a:rect l="l" t="t" r="r" b="b"/>
            <a:pathLst>
              <a:path w="387384" h="690880">
                <a:moveTo>
                  <a:pt x="0" y="0"/>
                </a:moveTo>
                <a:cubicBezTo>
                  <a:pt x="146473" y="28786"/>
                  <a:pt x="292947" y="57573"/>
                  <a:pt x="355600" y="172720"/>
                </a:cubicBezTo>
                <a:cubicBezTo>
                  <a:pt x="418253" y="287867"/>
                  <a:pt x="367453" y="602827"/>
                  <a:pt x="375920" y="690880"/>
                </a:cubicBezTo>
              </a:path>
            </a:pathLst>
          </a:custGeom>
          <a:ln>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7" name="Freeform 96"/>
          <p:cNvSpPr/>
          <p:nvPr/>
        </p:nvSpPr>
        <p:spPr>
          <a:xfrm>
            <a:off x="3302000" y="2979420"/>
            <a:ext cx="317467" cy="518160"/>
          </a:xfrm>
          <a:custGeom>
            <a:avLst/>
            <a:gdLst>
              <a:gd name="connsiteX0" fmla="*/ 0 w 317467"/>
              <a:gd name="connsiteY0" fmla="*/ 0 h 518160"/>
              <a:gd name="connsiteX1" fmla="*/ 314960 w 317467"/>
              <a:gd name="connsiteY1" fmla="*/ 203200 h 518160"/>
              <a:gd name="connsiteX2" fmla="*/ 121920 w 317467"/>
              <a:gd name="connsiteY2" fmla="*/ 518160 h 518160"/>
            </a:gdLst>
            <a:ahLst/>
            <a:cxnLst>
              <a:cxn ang="0">
                <a:pos x="connsiteX0" y="connsiteY0"/>
              </a:cxn>
              <a:cxn ang="0">
                <a:pos x="connsiteX1" y="connsiteY1"/>
              </a:cxn>
              <a:cxn ang="0">
                <a:pos x="connsiteX2" y="connsiteY2"/>
              </a:cxn>
            </a:cxnLst>
            <a:rect l="l" t="t" r="r" b="b"/>
            <a:pathLst>
              <a:path w="317467" h="518160">
                <a:moveTo>
                  <a:pt x="0" y="0"/>
                </a:moveTo>
                <a:cubicBezTo>
                  <a:pt x="147320" y="58420"/>
                  <a:pt x="294640" y="116840"/>
                  <a:pt x="314960" y="203200"/>
                </a:cubicBezTo>
                <a:cubicBezTo>
                  <a:pt x="335280" y="289560"/>
                  <a:pt x="228600" y="403860"/>
                  <a:pt x="121920" y="518160"/>
                </a:cubicBezTo>
              </a:path>
            </a:pathLst>
          </a:custGeom>
          <a:ln>
            <a:prstDash val="sysDash"/>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98" name="Group 97"/>
          <p:cNvGrpSpPr/>
          <p:nvPr/>
        </p:nvGrpSpPr>
        <p:grpSpPr>
          <a:xfrm>
            <a:off x="504142" y="2339558"/>
            <a:ext cx="2879138" cy="2879673"/>
            <a:chOff x="758142" y="3139658"/>
            <a:chExt cx="2879138" cy="2879673"/>
          </a:xfrm>
        </p:grpSpPr>
        <p:cxnSp>
          <p:nvCxnSpPr>
            <p:cNvPr id="99" name="Straight Connector 98"/>
            <p:cNvCxnSpPr/>
            <p:nvPr/>
          </p:nvCxnSpPr>
          <p:spPr>
            <a:xfrm flipV="1">
              <a:off x="2940679" y="3202667"/>
              <a:ext cx="329825" cy="2681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6"/>
              <a:endCxn id="90" idx="6"/>
            </p:cNvCxnSpPr>
            <p:nvPr/>
          </p:nvCxnSpPr>
          <p:spPr>
            <a:xfrm flipV="1">
              <a:off x="3270504" y="4332458"/>
              <a:ext cx="366776" cy="65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2" idx="4"/>
              <a:endCxn id="90" idx="4"/>
            </p:cNvCxnSpPr>
            <p:nvPr/>
          </p:nvCxnSpPr>
          <p:spPr>
            <a:xfrm>
              <a:off x="1945132" y="5661349"/>
              <a:ext cx="5588" cy="3579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2" idx="1"/>
              <a:endCxn id="90" idx="1"/>
            </p:cNvCxnSpPr>
            <p:nvPr/>
          </p:nvCxnSpPr>
          <p:spPr>
            <a:xfrm flipH="1" flipV="1">
              <a:off x="758142" y="3139658"/>
              <a:ext cx="249810" cy="26434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2" idx="3"/>
              <a:endCxn id="90" idx="3"/>
            </p:cNvCxnSpPr>
            <p:nvPr/>
          </p:nvCxnSpPr>
          <p:spPr>
            <a:xfrm flipH="1">
              <a:off x="758142" y="5274049"/>
              <a:ext cx="249810" cy="2512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06" name="TextBox 105"/>
          <p:cNvSpPr txBox="1"/>
          <p:nvPr/>
        </p:nvSpPr>
        <p:spPr>
          <a:xfrm>
            <a:off x="2264465" y="2638414"/>
            <a:ext cx="523814" cy="369332"/>
          </a:xfrm>
          <a:prstGeom prst="rect">
            <a:avLst/>
          </a:prstGeom>
          <a:noFill/>
        </p:spPr>
        <p:txBody>
          <a:bodyPr wrap="none" rtlCol="0">
            <a:spAutoFit/>
          </a:bodyPr>
          <a:lstStyle/>
          <a:p>
            <a:r>
              <a:rPr lang="en-US" b="1" dirty="0" smtClean="0"/>
              <a:t>NS</a:t>
            </a:r>
            <a:r>
              <a:rPr lang="en-US" b="1" baseline="-25000" dirty="0" smtClean="0"/>
              <a:t>3</a:t>
            </a:r>
            <a:endParaRPr lang="en-US" b="1" baseline="-25000" dirty="0"/>
          </a:p>
        </p:txBody>
      </p:sp>
      <p:sp>
        <p:nvSpPr>
          <p:cNvPr id="107" name="TextBox 106"/>
          <p:cNvSpPr txBox="1"/>
          <p:nvPr/>
        </p:nvSpPr>
        <p:spPr>
          <a:xfrm>
            <a:off x="2445195" y="2980956"/>
            <a:ext cx="523814" cy="369332"/>
          </a:xfrm>
          <a:prstGeom prst="rect">
            <a:avLst/>
          </a:prstGeom>
          <a:noFill/>
        </p:spPr>
        <p:txBody>
          <a:bodyPr wrap="none" rtlCol="0">
            <a:spAutoFit/>
          </a:bodyPr>
          <a:lstStyle/>
          <a:p>
            <a:r>
              <a:rPr lang="en-US" b="1" dirty="0" smtClean="0"/>
              <a:t>NS</a:t>
            </a:r>
            <a:r>
              <a:rPr lang="en-US" b="1" baseline="-25000" dirty="0" smtClean="0"/>
              <a:t>7</a:t>
            </a:r>
            <a:endParaRPr lang="en-US" b="1" baseline="-25000" dirty="0"/>
          </a:p>
        </p:txBody>
      </p:sp>
      <p:sp>
        <p:nvSpPr>
          <p:cNvPr id="108" name="TextBox 107"/>
          <p:cNvSpPr txBox="1"/>
          <p:nvPr/>
        </p:nvSpPr>
        <p:spPr>
          <a:xfrm>
            <a:off x="2473474" y="3380768"/>
            <a:ext cx="523814" cy="369332"/>
          </a:xfrm>
          <a:prstGeom prst="rect">
            <a:avLst/>
          </a:prstGeom>
          <a:noFill/>
        </p:spPr>
        <p:txBody>
          <a:bodyPr wrap="none" rtlCol="0">
            <a:spAutoFit/>
          </a:bodyPr>
          <a:lstStyle/>
          <a:p>
            <a:r>
              <a:rPr lang="en-US" b="1" dirty="0" smtClean="0"/>
              <a:t>NS</a:t>
            </a:r>
            <a:r>
              <a:rPr lang="en-US" b="1" baseline="-25000" dirty="0" smtClean="0"/>
              <a:t>2</a:t>
            </a:r>
            <a:endParaRPr lang="en-US" b="1" baseline="-25000" dirty="0"/>
          </a:p>
        </p:txBody>
      </p:sp>
      <p:sp>
        <p:nvSpPr>
          <p:cNvPr id="109" name="TextBox 108"/>
          <p:cNvSpPr txBox="1"/>
          <p:nvPr/>
        </p:nvSpPr>
        <p:spPr>
          <a:xfrm>
            <a:off x="1438891" y="4420660"/>
            <a:ext cx="561497" cy="400110"/>
          </a:xfrm>
          <a:prstGeom prst="rect">
            <a:avLst/>
          </a:prstGeom>
          <a:noFill/>
        </p:spPr>
        <p:txBody>
          <a:bodyPr wrap="none" rtlCol="0">
            <a:spAutoFit/>
          </a:bodyPr>
          <a:lstStyle/>
          <a:p>
            <a:r>
              <a:rPr lang="en-US" sz="2000" b="1" dirty="0" smtClean="0"/>
              <a:t>NS</a:t>
            </a:r>
            <a:r>
              <a:rPr lang="en-US" sz="2000" b="1" baseline="-25000" dirty="0" smtClean="0"/>
              <a:t>4</a:t>
            </a:r>
            <a:endParaRPr lang="en-US" sz="2000" b="1" baseline="-25000" dirty="0"/>
          </a:p>
        </p:txBody>
      </p:sp>
      <p:sp>
        <p:nvSpPr>
          <p:cNvPr id="110" name="TextBox 109"/>
          <p:cNvSpPr txBox="1"/>
          <p:nvPr/>
        </p:nvSpPr>
        <p:spPr>
          <a:xfrm>
            <a:off x="635000" y="2524114"/>
            <a:ext cx="561497" cy="400110"/>
          </a:xfrm>
          <a:prstGeom prst="rect">
            <a:avLst/>
          </a:prstGeom>
          <a:noFill/>
        </p:spPr>
        <p:txBody>
          <a:bodyPr wrap="none" rtlCol="0">
            <a:spAutoFit/>
          </a:bodyPr>
          <a:lstStyle/>
          <a:p>
            <a:r>
              <a:rPr lang="en-US" sz="2000" b="1" dirty="0" smtClean="0"/>
              <a:t>NS</a:t>
            </a:r>
            <a:r>
              <a:rPr lang="en-US" sz="2000" b="1" baseline="-25000" dirty="0" smtClean="0"/>
              <a:t>9</a:t>
            </a:r>
            <a:endParaRPr lang="en-US" sz="2000" b="1" baseline="-25000" dirty="0"/>
          </a:p>
        </p:txBody>
      </p:sp>
      <p:sp>
        <p:nvSpPr>
          <p:cNvPr id="111" name="TextBox 110"/>
          <p:cNvSpPr txBox="1"/>
          <p:nvPr/>
        </p:nvSpPr>
        <p:spPr>
          <a:xfrm>
            <a:off x="749300" y="4142717"/>
            <a:ext cx="569387" cy="400110"/>
          </a:xfrm>
          <a:prstGeom prst="rect">
            <a:avLst/>
          </a:prstGeom>
          <a:noFill/>
        </p:spPr>
        <p:txBody>
          <a:bodyPr wrap="none" rtlCol="0">
            <a:spAutoFit/>
          </a:bodyPr>
          <a:lstStyle/>
          <a:p>
            <a:r>
              <a:rPr lang="en-US" sz="2000" b="1" dirty="0" smtClean="0"/>
              <a:t>NS</a:t>
            </a:r>
            <a:r>
              <a:rPr lang="en-US" sz="2000" b="1" baseline="-25000" dirty="0" smtClean="0"/>
              <a:t>1</a:t>
            </a:r>
            <a:endParaRPr lang="en-US" sz="2000" b="1" baseline="-25000" dirty="0"/>
          </a:p>
        </p:txBody>
      </p:sp>
      <p:sp>
        <p:nvSpPr>
          <p:cNvPr id="112" name="Freeform 111"/>
          <p:cNvSpPr/>
          <p:nvPr/>
        </p:nvSpPr>
        <p:spPr>
          <a:xfrm>
            <a:off x="1930400" y="2583007"/>
            <a:ext cx="999432" cy="1366982"/>
          </a:xfrm>
          <a:custGeom>
            <a:avLst/>
            <a:gdLst>
              <a:gd name="connsiteX0" fmla="*/ 198912 w 822424"/>
              <a:gd name="connsiteY0" fmla="*/ 61133 h 1366982"/>
              <a:gd name="connsiteX1" fmla="*/ 493552 w 822424"/>
              <a:gd name="connsiteY1" fmla="*/ 40813 h 1366982"/>
              <a:gd name="connsiteX2" fmla="*/ 778032 w 822424"/>
              <a:gd name="connsiteY2" fmla="*/ 558973 h 1366982"/>
              <a:gd name="connsiteX3" fmla="*/ 788192 w 822424"/>
              <a:gd name="connsiteY3" fmla="*/ 1300653 h 1366982"/>
              <a:gd name="connsiteX4" fmla="*/ 452912 w 822424"/>
              <a:gd name="connsiteY4" fmla="*/ 1331133 h 1366982"/>
              <a:gd name="connsiteX5" fmla="*/ 452912 w 822424"/>
              <a:gd name="connsiteY5" fmla="*/ 1331133 h 1366982"/>
              <a:gd name="connsiteX6" fmla="*/ 463072 w 822424"/>
              <a:gd name="connsiteY6" fmla="*/ 711373 h 1366982"/>
              <a:gd name="connsiteX7" fmla="*/ 5872 w 822424"/>
              <a:gd name="connsiteY7" fmla="*/ 284653 h 1366982"/>
              <a:gd name="connsiteX8" fmla="*/ 198912 w 822424"/>
              <a:gd name="connsiteY8" fmla="*/ 61133 h 136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 h="1366982">
                <a:moveTo>
                  <a:pt x="198912" y="61133"/>
                </a:moveTo>
                <a:cubicBezTo>
                  <a:pt x="280192" y="20493"/>
                  <a:pt x="397032" y="-42160"/>
                  <a:pt x="493552" y="40813"/>
                </a:cubicBezTo>
                <a:cubicBezTo>
                  <a:pt x="590072" y="123786"/>
                  <a:pt x="728925" y="349000"/>
                  <a:pt x="778032" y="558973"/>
                </a:cubicBezTo>
                <a:cubicBezTo>
                  <a:pt x="827139" y="768946"/>
                  <a:pt x="842379" y="1171960"/>
                  <a:pt x="788192" y="1300653"/>
                </a:cubicBezTo>
                <a:cubicBezTo>
                  <a:pt x="734005" y="1429346"/>
                  <a:pt x="452912" y="1331133"/>
                  <a:pt x="452912" y="1331133"/>
                </a:cubicBezTo>
                <a:lnTo>
                  <a:pt x="452912" y="1331133"/>
                </a:lnTo>
                <a:cubicBezTo>
                  <a:pt x="454605" y="1227840"/>
                  <a:pt x="537579" y="885786"/>
                  <a:pt x="463072" y="711373"/>
                </a:cubicBezTo>
                <a:cubicBezTo>
                  <a:pt x="388565" y="536960"/>
                  <a:pt x="43125" y="394720"/>
                  <a:pt x="5872" y="284653"/>
                </a:cubicBezTo>
                <a:cubicBezTo>
                  <a:pt x="-31381" y="174586"/>
                  <a:pt x="117632" y="101773"/>
                  <a:pt x="198912" y="61133"/>
                </a:cubicBezTo>
                <a:close/>
              </a:path>
            </a:pathLst>
          </a:custGeom>
          <a:noFill/>
          <a:ln w="38100" cmpd="sng">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p>
        </p:txBody>
      </p:sp>
      <p:sp>
        <p:nvSpPr>
          <p:cNvPr id="113" name="TextBox 112"/>
          <p:cNvSpPr txBox="1"/>
          <p:nvPr/>
        </p:nvSpPr>
        <p:spPr>
          <a:xfrm rot="3784938">
            <a:off x="1688890" y="3182955"/>
            <a:ext cx="930062" cy="461665"/>
          </a:xfrm>
          <a:prstGeom prst="rect">
            <a:avLst/>
          </a:prstGeom>
          <a:noFill/>
        </p:spPr>
        <p:txBody>
          <a:bodyPr wrap="none" rtlCol="0">
            <a:spAutoFit/>
          </a:bodyPr>
          <a:lstStyle/>
          <a:p>
            <a:r>
              <a:rPr lang="en-US" sz="2400" b="1" dirty="0" smtClean="0"/>
              <a:t>Paxos </a:t>
            </a:r>
          </a:p>
        </p:txBody>
      </p:sp>
      <p:cxnSp>
        <p:nvCxnSpPr>
          <p:cNvPr id="114" name="Straight Connector 113"/>
          <p:cNvCxnSpPr>
            <a:stCxn id="90" idx="0"/>
            <a:endCxn id="92" idx="0"/>
          </p:cNvCxnSpPr>
          <p:nvPr/>
        </p:nvCxnSpPr>
        <p:spPr>
          <a:xfrm flipH="1">
            <a:off x="1691132" y="1832784"/>
            <a:ext cx="5588" cy="37111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90" idx="2"/>
            <a:endCxn id="92" idx="2"/>
          </p:cNvCxnSpPr>
          <p:nvPr/>
        </p:nvCxnSpPr>
        <p:spPr>
          <a:xfrm>
            <a:off x="10160" y="3519658"/>
            <a:ext cx="355600" cy="65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H="1">
            <a:off x="2943609" y="2944246"/>
            <a:ext cx="332991" cy="1605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flipV="1">
            <a:off x="1010187" y="1971662"/>
            <a:ext cx="158213" cy="34249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1002011" y="2236989"/>
            <a:ext cx="561497" cy="400110"/>
          </a:xfrm>
          <a:prstGeom prst="rect">
            <a:avLst/>
          </a:prstGeom>
          <a:noFill/>
        </p:spPr>
        <p:txBody>
          <a:bodyPr wrap="none" rtlCol="0">
            <a:spAutoFit/>
          </a:bodyPr>
          <a:lstStyle/>
          <a:p>
            <a:r>
              <a:rPr lang="en-US" sz="2000" b="1" dirty="0" smtClean="0"/>
              <a:t>NS</a:t>
            </a:r>
            <a:r>
              <a:rPr lang="en-US" sz="2000" b="1" baseline="-25000" dirty="0"/>
              <a:t>5</a:t>
            </a:r>
          </a:p>
        </p:txBody>
      </p:sp>
      <p:sp>
        <p:nvSpPr>
          <p:cNvPr id="119" name="TextBox 118"/>
          <p:cNvSpPr txBox="1"/>
          <p:nvPr/>
        </p:nvSpPr>
        <p:spPr>
          <a:xfrm>
            <a:off x="1471911" y="2160789"/>
            <a:ext cx="561497" cy="400110"/>
          </a:xfrm>
          <a:prstGeom prst="rect">
            <a:avLst/>
          </a:prstGeom>
          <a:noFill/>
        </p:spPr>
        <p:txBody>
          <a:bodyPr wrap="none" rtlCol="0">
            <a:spAutoFit/>
          </a:bodyPr>
          <a:lstStyle/>
          <a:p>
            <a:r>
              <a:rPr lang="en-US" sz="2000" b="1" dirty="0" smtClean="0"/>
              <a:t>NS</a:t>
            </a:r>
            <a:r>
              <a:rPr lang="en-US" sz="2000" b="1" baseline="-25000" dirty="0"/>
              <a:t>8</a:t>
            </a:r>
          </a:p>
        </p:txBody>
      </p:sp>
      <p:sp>
        <p:nvSpPr>
          <p:cNvPr id="120" name="TextBox 119"/>
          <p:cNvSpPr txBox="1"/>
          <p:nvPr/>
        </p:nvSpPr>
        <p:spPr>
          <a:xfrm>
            <a:off x="379651" y="3334472"/>
            <a:ext cx="648159" cy="400110"/>
          </a:xfrm>
          <a:prstGeom prst="rect">
            <a:avLst/>
          </a:prstGeom>
          <a:noFill/>
        </p:spPr>
        <p:txBody>
          <a:bodyPr wrap="none" rtlCol="0">
            <a:spAutoFit/>
          </a:bodyPr>
          <a:lstStyle/>
          <a:p>
            <a:r>
              <a:rPr lang="en-US" sz="2000" b="1" dirty="0" smtClean="0"/>
              <a:t>NS</a:t>
            </a:r>
            <a:r>
              <a:rPr lang="en-US" sz="2000" b="1" baseline="-25000" dirty="0" smtClean="0"/>
              <a:t>10</a:t>
            </a:r>
            <a:endParaRPr lang="en-US" sz="2000" b="1" baseline="-25000" dirty="0"/>
          </a:p>
        </p:txBody>
      </p:sp>
      <p:cxnSp>
        <p:nvCxnSpPr>
          <p:cNvPr id="121" name="Straight Connector 120"/>
          <p:cNvCxnSpPr>
            <a:stCxn id="92" idx="5"/>
            <a:endCxn id="90" idx="5"/>
          </p:cNvCxnSpPr>
          <p:nvPr/>
        </p:nvCxnSpPr>
        <p:spPr>
          <a:xfrm>
            <a:off x="2628312" y="4461249"/>
            <a:ext cx="260986" cy="2512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2089288" y="4100776"/>
            <a:ext cx="648159" cy="400110"/>
          </a:xfrm>
          <a:prstGeom prst="rect">
            <a:avLst/>
          </a:prstGeom>
          <a:noFill/>
        </p:spPr>
        <p:txBody>
          <a:bodyPr wrap="none" rtlCol="0">
            <a:spAutoFit/>
          </a:bodyPr>
          <a:lstStyle/>
          <a:p>
            <a:r>
              <a:rPr lang="en-US" sz="2000" b="1" dirty="0" smtClean="0"/>
              <a:t>NS</a:t>
            </a:r>
            <a:r>
              <a:rPr lang="en-US" sz="2000" b="1" baseline="-25000" dirty="0" smtClean="0"/>
              <a:t>11</a:t>
            </a:r>
            <a:endParaRPr lang="en-US" sz="2000" b="1" baseline="-25000" dirty="0"/>
          </a:p>
        </p:txBody>
      </p:sp>
      <p:sp>
        <p:nvSpPr>
          <p:cNvPr id="137" name="Oval 136"/>
          <p:cNvSpPr/>
          <p:nvPr/>
        </p:nvSpPr>
        <p:spPr>
          <a:xfrm>
            <a:off x="4239192" y="3003208"/>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38" name="Oval 137"/>
          <p:cNvSpPr/>
          <p:nvPr/>
        </p:nvSpPr>
        <p:spPr>
          <a:xfrm>
            <a:off x="6355380" y="3507145"/>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39" name="Oval 138"/>
          <p:cNvSpPr/>
          <p:nvPr/>
        </p:nvSpPr>
        <p:spPr>
          <a:xfrm>
            <a:off x="3954518" y="1975621"/>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grpSp>
        <p:nvGrpSpPr>
          <p:cNvPr id="147" name="Group 146"/>
          <p:cNvGrpSpPr/>
          <p:nvPr/>
        </p:nvGrpSpPr>
        <p:grpSpPr>
          <a:xfrm>
            <a:off x="5434599" y="1493054"/>
            <a:ext cx="3734494" cy="400110"/>
            <a:chOff x="5347330" y="1049609"/>
            <a:chExt cx="3734494" cy="400110"/>
          </a:xfrm>
        </p:grpSpPr>
        <p:sp>
          <p:nvSpPr>
            <p:cNvPr id="140" name="Oval 139"/>
            <p:cNvSpPr/>
            <p:nvPr/>
          </p:nvSpPr>
          <p:spPr>
            <a:xfrm>
              <a:off x="5347330" y="1119549"/>
              <a:ext cx="350893" cy="317969"/>
            </a:xfrm>
            <a:prstGeom prst="ellipse">
              <a:avLst/>
            </a:prstGeom>
            <a:ln w="3810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i</a:t>
              </a:r>
              <a:endParaRPr lang="en-US" sz="2000" b="1" dirty="0">
                <a:solidFill>
                  <a:srgbClr val="000000"/>
                </a:solidFill>
              </a:endParaRPr>
            </a:p>
          </p:txBody>
        </p:sp>
        <p:sp>
          <p:nvSpPr>
            <p:cNvPr id="141" name="TextBox 140"/>
            <p:cNvSpPr txBox="1"/>
            <p:nvPr/>
          </p:nvSpPr>
          <p:spPr>
            <a:xfrm>
              <a:off x="5739368" y="1049609"/>
              <a:ext cx="3342456" cy="400110"/>
            </a:xfrm>
            <a:prstGeom prst="rect">
              <a:avLst/>
            </a:prstGeom>
            <a:noFill/>
          </p:spPr>
          <p:txBody>
            <a:bodyPr wrap="none" rtlCol="0">
              <a:spAutoFit/>
            </a:bodyPr>
            <a:lstStyle/>
            <a:p>
              <a:r>
                <a:rPr lang="en-US" sz="2000" b="1" dirty="0" smtClean="0"/>
                <a:t>= replica controller for name </a:t>
              </a:r>
              <a:r>
                <a:rPr lang="en-US" sz="2000" b="1" dirty="0" err="1" smtClean="0"/>
                <a:t>i</a:t>
              </a:r>
              <a:endParaRPr lang="en-US" sz="2000" b="1" dirty="0"/>
            </a:p>
          </p:txBody>
        </p:sp>
      </p:grpSp>
      <p:grpSp>
        <p:nvGrpSpPr>
          <p:cNvPr id="146" name="Group 145"/>
          <p:cNvGrpSpPr/>
          <p:nvPr/>
        </p:nvGrpSpPr>
        <p:grpSpPr>
          <a:xfrm>
            <a:off x="5483052" y="1123550"/>
            <a:ext cx="3212543" cy="400110"/>
            <a:chOff x="5413354" y="1430609"/>
            <a:chExt cx="3212543" cy="400110"/>
          </a:xfrm>
        </p:grpSpPr>
        <p:sp>
          <p:nvSpPr>
            <p:cNvPr id="142" name="Rectangle 141"/>
            <p:cNvSpPr>
              <a:spLocks/>
            </p:cNvSpPr>
            <p:nvPr/>
          </p:nvSpPr>
          <p:spPr>
            <a:xfrm>
              <a:off x="5413354" y="1495289"/>
              <a:ext cx="244338" cy="30482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43" name="TextBox 142"/>
            <p:cNvSpPr txBox="1"/>
            <p:nvPr/>
          </p:nvSpPr>
          <p:spPr>
            <a:xfrm>
              <a:off x="5752068" y="1430609"/>
              <a:ext cx="2873829" cy="400110"/>
            </a:xfrm>
            <a:prstGeom prst="rect">
              <a:avLst/>
            </a:prstGeom>
            <a:noFill/>
          </p:spPr>
          <p:txBody>
            <a:bodyPr wrap="none" rtlCol="0">
              <a:spAutoFit/>
            </a:bodyPr>
            <a:lstStyle/>
            <a:p>
              <a:r>
                <a:rPr lang="en-US" sz="2000" b="1" dirty="0" smtClean="0"/>
                <a:t>= name record for name </a:t>
              </a:r>
              <a:r>
                <a:rPr lang="en-US" sz="2000" b="1" dirty="0" err="1" smtClean="0"/>
                <a:t>i</a:t>
              </a:r>
              <a:endParaRPr lang="en-US" sz="2000" b="1" dirty="0"/>
            </a:p>
          </p:txBody>
        </p:sp>
      </p:grpSp>
      <p:sp>
        <p:nvSpPr>
          <p:cNvPr id="144" name="TextBox 143"/>
          <p:cNvSpPr txBox="1"/>
          <p:nvPr/>
        </p:nvSpPr>
        <p:spPr>
          <a:xfrm>
            <a:off x="2016582" y="1026127"/>
            <a:ext cx="1092053" cy="461665"/>
          </a:xfrm>
          <a:prstGeom prst="rect">
            <a:avLst/>
          </a:prstGeom>
          <a:noFill/>
        </p:spPr>
        <p:txBody>
          <a:bodyPr wrap="none" rtlCol="0">
            <a:spAutoFit/>
          </a:bodyPr>
          <a:lstStyle/>
          <a:p>
            <a:r>
              <a:rPr lang="en-US" sz="2400" dirty="0"/>
              <a:t>n</a:t>
            </a:r>
            <a:r>
              <a:rPr lang="en-US" sz="2400" dirty="0" smtClean="0"/>
              <a:t>ame </a:t>
            </a:r>
            <a:r>
              <a:rPr lang="en-US" sz="2400" i="1" dirty="0" err="1" smtClean="0"/>
              <a:t>i</a:t>
            </a:r>
            <a:endParaRPr lang="en-US" sz="2400" i="1" dirty="0"/>
          </a:p>
        </p:txBody>
      </p:sp>
      <p:sp>
        <p:nvSpPr>
          <p:cNvPr id="148" name="Rectangle 147"/>
          <p:cNvSpPr/>
          <p:nvPr/>
        </p:nvSpPr>
        <p:spPr>
          <a:xfrm>
            <a:off x="5257800" y="1175530"/>
            <a:ext cx="3860493" cy="7115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stCxn id="78" idx="1"/>
            <a:endCxn id="112" idx="2"/>
          </p:cNvCxnSpPr>
          <p:nvPr/>
        </p:nvCxnSpPr>
        <p:spPr>
          <a:xfrm flipH="1">
            <a:off x="2875886" y="2770421"/>
            <a:ext cx="731279" cy="371559"/>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80" idx="1"/>
            <a:endCxn id="112" idx="2"/>
          </p:cNvCxnSpPr>
          <p:nvPr/>
        </p:nvCxnSpPr>
        <p:spPr>
          <a:xfrm flipH="1">
            <a:off x="2875886" y="2910999"/>
            <a:ext cx="3057707" cy="230981"/>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83" idx="1"/>
            <a:endCxn id="112" idx="2"/>
          </p:cNvCxnSpPr>
          <p:nvPr/>
        </p:nvCxnSpPr>
        <p:spPr>
          <a:xfrm flipH="1" flipV="1">
            <a:off x="2875886" y="3141980"/>
            <a:ext cx="5660530" cy="1434044"/>
          </a:xfrm>
          <a:prstGeom prst="straightConnector1">
            <a:avLst/>
          </a:prstGeom>
          <a:ln>
            <a:solidFill>
              <a:schemeClr val="accent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rot="956306">
            <a:off x="5519386" y="3924523"/>
            <a:ext cx="2191826" cy="830997"/>
          </a:xfrm>
          <a:prstGeom prst="rect">
            <a:avLst/>
          </a:prstGeom>
          <a:solidFill>
            <a:srgbClr val="FFFFFF"/>
          </a:solidFill>
        </p:spPr>
        <p:txBody>
          <a:bodyPr wrap="none" rtlCol="0">
            <a:spAutoFit/>
          </a:bodyPr>
          <a:lstStyle/>
          <a:p>
            <a:r>
              <a:rPr lang="en-US" sz="2400" dirty="0" smtClean="0"/>
              <a:t>Demand</a:t>
            </a:r>
          </a:p>
          <a:p>
            <a:r>
              <a:rPr lang="en-US" sz="2400" dirty="0" smtClean="0"/>
              <a:t>geo-distribution</a:t>
            </a:r>
            <a:endParaRPr lang="en-US" sz="2400" dirty="0"/>
          </a:p>
        </p:txBody>
      </p:sp>
      <p:sp>
        <p:nvSpPr>
          <p:cNvPr id="162" name="Oval 161"/>
          <p:cNvSpPr/>
          <p:nvPr/>
        </p:nvSpPr>
        <p:spPr>
          <a:xfrm>
            <a:off x="7087181" y="2103557"/>
            <a:ext cx="1532214" cy="1428801"/>
          </a:xfrm>
          <a:prstGeom prst="ellipse">
            <a:avLst/>
          </a:prstGeom>
          <a:solidFill>
            <a:schemeClr val="accent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a:spLocks/>
          </p:cNvSpPr>
          <p:nvPr/>
        </p:nvSpPr>
        <p:spPr>
          <a:xfrm>
            <a:off x="3894759" y="2404583"/>
            <a:ext cx="244338" cy="28120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65" name="Rectangle 164"/>
          <p:cNvSpPr>
            <a:spLocks/>
          </p:cNvSpPr>
          <p:nvPr/>
        </p:nvSpPr>
        <p:spPr>
          <a:xfrm>
            <a:off x="3907459" y="2798283"/>
            <a:ext cx="244338" cy="34336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166" name="Oval 165"/>
          <p:cNvSpPr/>
          <p:nvPr/>
        </p:nvSpPr>
        <p:spPr>
          <a:xfrm>
            <a:off x="8084728" y="4100776"/>
            <a:ext cx="663141" cy="591379"/>
          </a:xfrm>
          <a:prstGeom prst="ellipse">
            <a:avLst/>
          </a:prstGeom>
          <a:solidFill>
            <a:schemeClr val="accent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p:cNvSpPr txBox="1"/>
          <p:nvPr/>
        </p:nvSpPr>
        <p:spPr>
          <a:xfrm>
            <a:off x="77721" y="5236001"/>
            <a:ext cx="3503757" cy="830997"/>
          </a:xfrm>
          <a:prstGeom prst="rect">
            <a:avLst/>
          </a:prstGeom>
          <a:solidFill>
            <a:schemeClr val="accent6">
              <a:lumMod val="40000"/>
              <a:lumOff val="60000"/>
            </a:schemeClr>
          </a:solidFill>
        </p:spPr>
        <p:txBody>
          <a:bodyPr wrap="square" rtlCol="0">
            <a:spAutoFit/>
          </a:bodyPr>
          <a:lstStyle/>
          <a:p>
            <a:r>
              <a:rPr lang="en-US" sz="2400" u="sng" dirty="0" smtClean="0"/>
              <a:t>Consistent hashing </a:t>
            </a:r>
            <a:r>
              <a:rPr lang="en-US" sz="2400" dirty="0" smtClean="0"/>
              <a:t>based placement control plane</a:t>
            </a:r>
            <a:endParaRPr lang="en-US" sz="2400" dirty="0"/>
          </a:p>
        </p:txBody>
      </p:sp>
      <p:sp>
        <p:nvSpPr>
          <p:cNvPr id="168" name="TextBox 167"/>
          <p:cNvSpPr txBox="1"/>
          <p:nvPr/>
        </p:nvSpPr>
        <p:spPr>
          <a:xfrm>
            <a:off x="4757132" y="5240560"/>
            <a:ext cx="3503757" cy="830997"/>
          </a:xfrm>
          <a:prstGeom prst="rect">
            <a:avLst/>
          </a:prstGeom>
          <a:solidFill>
            <a:schemeClr val="accent6">
              <a:lumMod val="40000"/>
              <a:lumOff val="60000"/>
            </a:schemeClr>
          </a:solidFill>
        </p:spPr>
        <p:txBody>
          <a:bodyPr wrap="square" rtlCol="0">
            <a:spAutoFit/>
          </a:bodyPr>
          <a:lstStyle/>
          <a:p>
            <a:r>
              <a:rPr lang="en-US" sz="2400" u="sng" dirty="0" smtClean="0"/>
              <a:t>Planned</a:t>
            </a:r>
            <a:r>
              <a:rPr lang="en-US" sz="2400" dirty="0" smtClean="0"/>
              <a:t> demand-aware placement for data plane</a:t>
            </a:r>
            <a:endParaRPr lang="en-US" sz="2400" dirty="0"/>
          </a:p>
        </p:txBody>
      </p:sp>
    </p:spTree>
    <p:custDataLst>
      <p:tags r:id="rId1"/>
    </p:custDataLst>
    <p:extLst>
      <p:ext uri="{BB962C8B-B14F-4D97-AF65-F5344CB8AC3E}">
        <p14:creationId xmlns:p14="http://schemas.microsoft.com/office/powerpoint/2010/main" val="148023798"/>
      </p:ext>
    </p:extLst>
  </p:cSld>
  <p:clrMapOvr>
    <a:masterClrMapping/>
  </p:clrMapOvr>
  <mc:AlternateContent xmlns:mc="http://schemas.openxmlformats.org/markup-compatibility/2006" xmlns:p14="http://schemas.microsoft.com/office/powerpoint/2010/main">
    <mc:Choice Requires="p14">
      <p:transition spd="slow" p14:dur="2000" advTm="80875"/>
    </mc:Choice>
    <mc:Fallback xmlns="">
      <p:transition xmlns:p14="http://schemas.microsoft.com/office/powerpoint/2010/main" spd="slow" advTm="8087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94"/>
                                        </p:tgtEl>
                                        <p:attrNameLst>
                                          <p:attrName>style.visibility</p:attrName>
                                        </p:attrNameLst>
                                      </p:cBhvr>
                                      <p:to>
                                        <p:strVal val="visible"/>
                                      </p:to>
                                    </p:set>
                                    <p:animEffect transition="in" filter="wipe(up)">
                                      <p:cBhvr>
                                        <p:cTn id="9" dur="500"/>
                                        <p:tgtEl>
                                          <p:spTgt spid="9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1" nodeType="click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up)">
                                      <p:cBhvr>
                                        <p:cTn id="14" dur="1000"/>
                                        <p:tgtEl>
                                          <p:spTgt spid="95"/>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grpId="1"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up)">
                                      <p:cBhvr>
                                        <p:cTn id="23" dur="1000"/>
                                        <p:tgtEl>
                                          <p:spTgt spid="96"/>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1" fill="hold" grpId="1" nodeType="after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wipe(up)">
                                      <p:cBhvr>
                                        <p:cTn id="30" dur="1000"/>
                                        <p:tgtEl>
                                          <p:spTgt spid="97"/>
                                        </p:tgtEl>
                                      </p:cBhvr>
                                    </p:animEffec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0"/>
                                          </p:stCondLst>
                                        </p:cTn>
                                        <p:tgtEl>
                                          <p:spTgt spid="1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wipe(right)">
                                      <p:cBhvr>
                                        <p:cTn id="45" dur="500"/>
                                        <p:tgtEl>
                                          <p:spTgt spid="152"/>
                                        </p:tgtEl>
                                      </p:cBhvr>
                                    </p:animEffect>
                                  </p:childTnLst>
                                </p:cTn>
                              </p:par>
                              <p:par>
                                <p:cTn id="46" presetID="22" presetClass="entr" presetSubtype="2" fill="hold" nodeType="withEffect">
                                  <p:stCondLst>
                                    <p:cond delay="0"/>
                                  </p:stCondLst>
                                  <p:childTnLst>
                                    <p:set>
                                      <p:cBhvr>
                                        <p:cTn id="47" dur="1" fill="hold">
                                          <p:stCondLst>
                                            <p:cond delay="0"/>
                                          </p:stCondLst>
                                        </p:cTn>
                                        <p:tgtEl>
                                          <p:spTgt spid="153"/>
                                        </p:tgtEl>
                                        <p:attrNameLst>
                                          <p:attrName>style.visibility</p:attrName>
                                        </p:attrNameLst>
                                      </p:cBhvr>
                                      <p:to>
                                        <p:strVal val="visible"/>
                                      </p:to>
                                    </p:set>
                                    <p:animEffect transition="in" filter="wipe(right)">
                                      <p:cBhvr>
                                        <p:cTn id="48" dur="500"/>
                                        <p:tgtEl>
                                          <p:spTgt spid="153"/>
                                        </p:tgtEl>
                                      </p:cBhvr>
                                    </p:animEffect>
                                  </p:childTnLst>
                                </p:cTn>
                              </p:par>
                              <p:par>
                                <p:cTn id="49" presetID="22" presetClass="entr" presetSubtype="2"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wipe(right)">
                                      <p:cBhvr>
                                        <p:cTn id="51" dur="500"/>
                                        <p:tgtEl>
                                          <p:spTgt spid="15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1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62"/>
                                        </p:tgtEl>
                                        <p:attrNameLst>
                                          <p:attrName>style.visibility</p:attrName>
                                        </p:attrNameLst>
                                      </p:cBhvr>
                                      <p:to>
                                        <p:strVal val="visible"/>
                                      </p:to>
                                    </p:set>
                                  </p:childTnLst>
                                </p:cTn>
                              </p:par>
                              <p:par>
                                <p:cTn id="58" presetID="26" presetClass="emph" presetSubtype="0" repeatCount="5000" fill="hold" grpId="0" nodeType="withEffect">
                                  <p:stCondLst>
                                    <p:cond delay="0"/>
                                  </p:stCondLst>
                                  <p:childTnLst>
                                    <p:animEffect transition="out" filter="fade">
                                      <p:cBhvr>
                                        <p:cTn id="59" dur="1000" tmFilter="0, 0; .2, .5; .8, .5; 1, 0"/>
                                        <p:tgtEl>
                                          <p:spTgt spid="162"/>
                                        </p:tgtEl>
                                      </p:cBhvr>
                                    </p:animEffect>
                                    <p:animScale>
                                      <p:cBhvr>
                                        <p:cTn id="60" dur="500" autoRev="1" fill="hold"/>
                                        <p:tgtEl>
                                          <p:spTgt spid="162"/>
                                        </p:tgtEl>
                                      </p:cBhvr>
                                      <p:by x="105000" y="105000"/>
                                    </p:animScale>
                                  </p:childTnLst>
                                </p:cTn>
                              </p:par>
                              <p:par>
                                <p:cTn id="61" presetID="1" presetClass="entr" presetSubtype="0" fill="hold" grpId="3" nodeType="with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26" presetClass="emph" presetSubtype="0" repeatCount="5000" fill="hold" grpId="0" nodeType="withEffect">
                                  <p:stCondLst>
                                    <p:cond delay="0"/>
                                  </p:stCondLst>
                                  <p:childTnLst>
                                    <p:animEffect transition="out" filter="fade">
                                      <p:cBhvr>
                                        <p:cTn id="64" dur="1000" tmFilter="0, 0; .2, .5; .8, .5; 1, 0"/>
                                        <p:tgtEl>
                                          <p:spTgt spid="166"/>
                                        </p:tgtEl>
                                      </p:cBhvr>
                                    </p:animEffect>
                                    <p:animScale>
                                      <p:cBhvr>
                                        <p:cTn id="65" dur="500" autoRev="1" fill="hold"/>
                                        <p:tgtEl>
                                          <p:spTgt spid="166"/>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61"/>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5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57"/>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52"/>
                                        </p:tgtEl>
                                        <p:attrNameLst>
                                          <p:attrName>style.visibility</p:attrName>
                                        </p:attrNameLst>
                                      </p:cBhvr>
                                      <p:to>
                                        <p:strVal val="hidden"/>
                                      </p:to>
                                    </p:set>
                                  </p:childTnLst>
                                </p:cTn>
                              </p:par>
                            </p:childTnLst>
                          </p:cTn>
                        </p:par>
                        <p:par>
                          <p:cTn id="76" fill="hold">
                            <p:stCondLst>
                              <p:cond delay="0"/>
                            </p:stCondLst>
                            <p:childTnLst>
                              <p:par>
                                <p:cTn id="77" presetID="0" presetClass="path" presetSubtype="0" accel="50000" decel="50000" fill="hold" grpId="0" nodeType="afterEffect">
                                  <p:stCondLst>
                                    <p:cond delay="0"/>
                                  </p:stCondLst>
                                  <p:childTnLst>
                                    <p:animMotion origin="layout" path="M -2.5E-6 -7.03704E-6 L 0.27083 -0.01112 " pathEditMode="relative" ptsTypes="AA">
                                      <p:cBhvr>
                                        <p:cTn id="78" dur="2000" fill="hold"/>
                                        <p:tgtEl>
                                          <p:spTgt spid="80"/>
                                        </p:tgtEl>
                                        <p:attrNameLst>
                                          <p:attrName>ppt_x</p:attrName>
                                          <p:attrName>ppt_y</p:attrName>
                                        </p:attrNameLst>
                                      </p:cBhvr>
                                    </p:animMotion>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4"/>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hidden"/>
                                      </p:to>
                                    </p:set>
                                  </p:childTnLst>
                                </p:cTn>
                              </p:par>
                              <p:par>
                                <p:cTn id="85" presetID="9" presetClass="exit" presetSubtype="0" fill="hold" grpId="3" nodeType="withEffect">
                                  <p:stCondLst>
                                    <p:cond delay="1000"/>
                                  </p:stCondLst>
                                  <p:childTnLst>
                                    <p:animEffect transition="out" filter="dissolv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9" presetClass="exit" presetSubtype="0" fill="hold" grpId="2" nodeType="withEffect">
                                  <p:stCondLst>
                                    <p:cond delay="1000"/>
                                  </p:stCondLst>
                                  <p:childTnLst>
                                    <p:animEffect transition="out" filter="dissolve">
                                      <p:cBhvr>
                                        <p:cTn id="89" dur="500"/>
                                        <p:tgtEl>
                                          <p:spTgt spid="166"/>
                                        </p:tgtEl>
                                      </p:cBhvr>
                                    </p:animEffect>
                                    <p:set>
                                      <p:cBhvr>
                                        <p:cTn id="90" dur="1" fill="hold">
                                          <p:stCondLst>
                                            <p:cond delay="499"/>
                                          </p:stCondLst>
                                        </p:cTn>
                                        <p:tgtEl>
                                          <p:spTgt spid="166"/>
                                        </p:tgtEl>
                                        <p:attrNameLst>
                                          <p:attrName>style.visibility</p:attrName>
                                        </p:attrNameLst>
                                      </p:cBhvr>
                                      <p:to>
                                        <p:strVal val="hidden"/>
                                      </p:to>
                                    </p:set>
                                  </p:childTnLst>
                                </p:cTn>
                              </p:par>
                              <p:par>
                                <p:cTn id="91" presetID="0" presetClass="path" presetSubtype="0" accel="50000" decel="50000" fill="hold" grpId="1" nodeType="withEffect">
                                  <p:stCondLst>
                                    <p:cond delay="0"/>
                                  </p:stCondLst>
                                  <p:childTnLst>
                                    <p:animMotion origin="layout" path="M 0 0 L 0.34167 0.0375 " pathEditMode="relative" ptsTypes="AA">
                                      <p:cBhvr>
                                        <p:cTn id="92" dur="2000" fill="hold"/>
                                        <p:tgtEl>
                                          <p:spTgt spid="164"/>
                                        </p:tgtEl>
                                        <p:attrNameLst>
                                          <p:attrName>ppt_x</p:attrName>
                                          <p:attrName>ppt_y</p:attrName>
                                        </p:attrNameLst>
                                      </p:cBhvr>
                                    </p:animMotion>
                                  </p:childTnLst>
                                </p:cTn>
                              </p:par>
                              <p:par>
                                <p:cTn id="93" presetID="0" presetClass="path" presetSubtype="0" accel="50000" decel="50000" fill="hold" grpId="1" nodeType="withEffect">
                                  <p:stCondLst>
                                    <p:cond delay="0"/>
                                  </p:stCondLst>
                                  <p:childTnLst>
                                    <p:animMotion origin="layout" path="M 0 0 L 0.4302 0.02338 " pathEditMode="relative" ptsTypes="AA">
                                      <p:cBhvr>
                                        <p:cTn id="94" dur="2000" fill="hold"/>
                                        <p:tgtEl>
                                          <p:spTgt spid="165"/>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0" grpId="0" animBg="1"/>
      <p:bldP spid="95" grpId="1" animBg="1"/>
      <p:bldP spid="96" grpId="1" animBg="1"/>
      <p:bldP spid="97" grpId="1" animBg="1"/>
      <p:bldP spid="112" grpId="0" animBg="1"/>
      <p:bldP spid="113" grpId="0"/>
      <p:bldP spid="137" grpId="0" animBg="1"/>
      <p:bldP spid="138" grpId="0" animBg="1"/>
      <p:bldP spid="139" grpId="0" animBg="1"/>
      <p:bldP spid="161" grpId="0" animBg="1"/>
      <p:bldP spid="161" grpId="1" animBg="1"/>
      <p:bldP spid="162" grpId="0" animBg="1"/>
      <p:bldP spid="162" grpId="1" animBg="1"/>
      <p:bldP spid="162" grpId="3" animBg="1"/>
      <p:bldP spid="164" grpId="0" animBg="1"/>
      <p:bldP spid="164" grpId="1" animBg="1"/>
      <p:bldP spid="165" grpId="0" animBg="1"/>
      <p:bldP spid="165" grpId="1" animBg="1"/>
      <p:bldP spid="166" grpId="0" animBg="1"/>
      <p:bldP spid="166" grpId="1" animBg="1"/>
      <p:bldP spid="166" grpId="2" animBg="1"/>
      <p:bldP spid="166"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lvl="0"/>
            <a:r>
              <a:rPr lang="en-US" sz="3600" dirty="0">
                <a:solidFill>
                  <a:prstClr val="black">
                    <a:lumMod val="65000"/>
                    <a:lumOff val="35000"/>
                  </a:prstClr>
                </a:solidFill>
              </a:rPr>
              <a:t>Poor intrinsic support for mobility today</a:t>
            </a:r>
          </a:p>
          <a:p>
            <a:pPr lvl="0"/>
            <a:r>
              <a:rPr lang="en-US" sz="3600" dirty="0">
                <a:solidFill>
                  <a:srgbClr val="595959"/>
                </a:solidFill>
              </a:rPr>
              <a:t>Case for a next-generation GNS</a:t>
            </a:r>
          </a:p>
          <a:p>
            <a:pPr lvl="0"/>
            <a:r>
              <a:rPr lang="en-US" sz="3600" dirty="0">
                <a:solidFill>
                  <a:prstClr val="black">
                    <a:lumMod val="65000"/>
                    <a:lumOff val="35000"/>
                  </a:prstClr>
                </a:solidFill>
              </a:rPr>
              <a:t>Auspice GNS design</a:t>
            </a:r>
          </a:p>
          <a:p>
            <a:pPr lvl="0"/>
            <a:r>
              <a:rPr lang="en-US" sz="3600" b="1" dirty="0"/>
              <a:t>Implementation and evaluation</a:t>
            </a:r>
          </a:p>
          <a:p>
            <a:pPr lvl="0"/>
            <a:r>
              <a:rPr lang="en-US" sz="3600" dirty="0">
                <a:solidFill>
                  <a:prstClr val="black">
                    <a:lumMod val="65000"/>
                    <a:lumOff val="35000"/>
                  </a:prstClr>
                </a:solidFill>
              </a:rPr>
              <a:t>Related work, open issues, summary</a:t>
            </a:r>
          </a:p>
        </p:txBody>
      </p:sp>
      <p:sp>
        <p:nvSpPr>
          <p:cNvPr id="4" name="Slide Number Placeholder 3"/>
          <p:cNvSpPr>
            <a:spLocks noGrp="1"/>
          </p:cNvSpPr>
          <p:nvPr>
            <p:ph type="sldNum" sz="quarter" idx="12"/>
          </p:nvPr>
        </p:nvSpPr>
        <p:spPr/>
        <p:txBody>
          <a:bodyPr/>
          <a:lstStyle/>
          <a:p>
            <a:fld id="{98C0AAFF-83F3-2E41-99F9-83C76866C8AD}" type="slidenum">
              <a:rPr lang="en-US" smtClean="0"/>
              <a:t>13</a:t>
            </a:fld>
            <a:endParaRPr lang="en-US"/>
          </a:p>
        </p:txBody>
      </p:sp>
    </p:spTree>
    <p:custDataLst>
      <p:tags r:id="rId1"/>
    </p:custDataLst>
    <p:extLst>
      <p:ext uri="{BB962C8B-B14F-4D97-AF65-F5344CB8AC3E}">
        <p14:creationId xmlns:p14="http://schemas.microsoft.com/office/powerpoint/2010/main" val="43532091"/>
      </p:ext>
    </p:extLst>
  </p:cSld>
  <p:clrMapOvr>
    <a:masterClrMapping/>
  </p:clrMapOvr>
  <mc:AlternateContent xmlns:mc="http://schemas.openxmlformats.org/markup-compatibility/2006" xmlns:p14="http://schemas.microsoft.com/office/powerpoint/2010/main">
    <mc:Choice Requires="p14">
      <p:transition p14:dur="0" advTm="3045"/>
    </mc:Choice>
    <mc:Fallback xmlns="">
      <p:transition xmlns:p14="http://schemas.microsoft.com/office/powerpoint/2010/main" advTm="3045"/>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sz="2400" dirty="0" smtClean="0"/>
              <a:t>Geo-distributed key-value store</a:t>
            </a:r>
          </a:p>
          <a:p>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Name certification service</a:t>
            </a:r>
          </a:p>
          <a:p>
            <a:pPr marL="457200" lvl="1" indent="0">
              <a:buNone/>
            </a:pPr>
            <a:endParaRPr lang="en-US" sz="2000" dirty="0" smtClean="0"/>
          </a:p>
          <a:p>
            <a:pPr marL="457200" lvl="1" indent="0">
              <a:buNone/>
            </a:pPr>
            <a:endParaRPr lang="en-US" sz="2000" dirty="0" smtClean="0"/>
          </a:p>
          <a:p>
            <a:r>
              <a:rPr lang="en-US" sz="2400" b="1" dirty="0" err="1" smtClean="0"/>
              <a:t>msocket</a:t>
            </a:r>
            <a:r>
              <a:rPr lang="en-US" sz="2400" dirty="0" smtClean="0"/>
              <a:t>  user-level socket library with Auspice integration</a:t>
            </a:r>
          </a:p>
          <a:p>
            <a:pPr lvl="1"/>
            <a:endParaRPr lang="en-US" sz="2000"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14</a:t>
            </a:fld>
            <a:endParaRPr lang="en-US"/>
          </a:p>
        </p:txBody>
      </p:sp>
      <p:sp>
        <p:nvSpPr>
          <p:cNvPr id="5" name="TextBox 4"/>
          <p:cNvSpPr txBox="1"/>
          <p:nvPr/>
        </p:nvSpPr>
        <p:spPr>
          <a:xfrm>
            <a:off x="1673029" y="1662784"/>
            <a:ext cx="5817879" cy="2246769"/>
          </a:xfrm>
          <a:prstGeom prst="rect">
            <a:avLst/>
          </a:prstGeom>
          <a:noFill/>
          <a:ln>
            <a:solidFill>
              <a:schemeClr val="tx1"/>
            </a:solidFill>
          </a:ln>
        </p:spPr>
        <p:txBody>
          <a:bodyPr wrap="none" rtlCol="0">
            <a:spAutoFit/>
          </a:bodyPr>
          <a:lstStyle/>
          <a:p>
            <a:r>
              <a:rPr lang="en-US" sz="2000" dirty="0" smtClean="0">
                <a:latin typeface="Courier"/>
                <a:cs typeface="Courier"/>
              </a:rPr>
              <a:t>GUID: { </a:t>
            </a:r>
            <a:endParaRPr lang="en-US" sz="2000" dirty="0">
              <a:latin typeface="Courier"/>
              <a:cs typeface="Courier"/>
            </a:endParaRPr>
          </a:p>
          <a:p>
            <a:pPr marL="91440"/>
            <a:r>
              <a:rPr lang="en-US" sz="2000" dirty="0" smtClean="0">
                <a:latin typeface="Courier"/>
                <a:cs typeface="Courier"/>
              </a:rPr>
              <a:t>{IPs:</a:t>
            </a:r>
            <a:r>
              <a:rPr lang="en-US" sz="2000" dirty="0">
                <a:latin typeface="Courier"/>
                <a:cs typeface="Courier"/>
              </a:rPr>
              <a:t> </a:t>
            </a:r>
            <a:r>
              <a:rPr lang="en-US" sz="2000" dirty="0" smtClean="0">
                <a:latin typeface="Courier"/>
                <a:cs typeface="Courier"/>
              </a:rPr>
              <a:t>[123.45.67.89, 98.76.54.321]},</a:t>
            </a:r>
          </a:p>
          <a:p>
            <a:pPr marL="91440"/>
            <a:r>
              <a:rPr lang="en-US" sz="2000" dirty="0" smtClean="0">
                <a:latin typeface="Courier"/>
                <a:cs typeface="Courier"/>
              </a:rPr>
              <a:t>{</a:t>
            </a:r>
            <a:r>
              <a:rPr lang="en-US" sz="2000" dirty="0" err="1" smtClean="0">
                <a:latin typeface="Courier"/>
                <a:cs typeface="Courier"/>
              </a:rPr>
              <a:t>geoloc</a:t>
            </a:r>
            <a:r>
              <a:rPr lang="en-US" sz="2000" dirty="0" smtClean="0">
                <a:latin typeface="Courier"/>
                <a:cs typeface="Courier"/>
              </a:rPr>
              <a:t>:[</a:t>
            </a:r>
            <a:r>
              <a:rPr lang="en-US" sz="2000" dirty="0" err="1" smtClean="0">
                <a:latin typeface="Courier"/>
                <a:cs typeface="Courier"/>
              </a:rPr>
              <a:t>lat</a:t>
            </a:r>
            <a:r>
              <a:rPr lang="en-US" sz="2000" dirty="0" smtClean="0">
                <a:latin typeface="Courier"/>
                <a:cs typeface="Courier"/>
              </a:rPr>
              <a:t>, long]},</a:t>
            </a:r>
          </a:p>
          <a:p>
            <a:pPr marL="91440"/>
            <a:r>
              <a:rPr lang="en-US" sz="2000" dirty="0" smtClean="0">
                <a:latin typeface="Courier"/>
                <a:cs typeface="Courier"/>
              </a:rPr>
              <a:t>{</a:t>
            </a:r>
            <a:r>
              <a:rPr lang="en-US" sz="2000" dirty="0" err="1" smtClean="0">
                <a:latin typeface="Courier"/>
                <a:cs typeface="Courier"/>
              </a:rPr>
              <a:t>TE_prefs</a:t>
            </a:r>
            <a:r>
              <a:rPr lang="en-US" sz="2000" dirty="0" smtClean="0">
                <a:latin typeface="Courier"/>
                <a:cs typeface="Courier"/>
              </a:rPr>
              <a:t>: [“prefer </a:t>
            </a:r>
            <a:r>
              <a:rPr lang="en-US" sz="2000" dirty="0" err="1" smtClean="0">
                <a:latin typeface="Courier"/>
                <a:cs typeface="Courier"/>
              </a:rPr>
              <a:t>WiFi</a:t>
            </a:r>
            <a:r>
              <a:rPr lang="en-US" sz="2000" dirty="0" smtClean="0">
                <a:latin typeface="Courier"/>
                <a:cs typeface="Courier"/>
              </a:rPr>
              <a:t>”,…]},</a:t>
            </a:r>
          </a:p>
          <a:p>
            <a:pPr marL="91440"/>
            <a:r>
              <a:rPr lang="en-US" sz="2000" dirty="0" smtClean="0">
                <a:latin typeface="Courier"/>
                <a:cs typeface="Courier"/>
              </a:rPr>
              <a:t>{ACL: {whitelist: […]}},</a:t>
            </a:r>
          </a:p>
          <a:p>
            <a:pPr marL="91440"/>
            <a:r>
              <a:rPr lang="en-US" sz="2000" dirty="0" smtClean="0">
                <a:latin typeface="Courier"/>
                <a:cs typeface="Courier"/>
              </a:rPr>
              <a:t>…</a:t>
            </a:r>
          </a:p>
          <a:p>
            <a:r>
              <a:rPr lang="en-US" sz="2000" dirty="0" smtClean="0">
                <a:latin typeface="Courier"/>
                <a:cs typeface="Courier"/>
              </a:rPr>
              <a:t>}</a:t>
            </a:r>
          </a:p>
        </p:txBody>
      </p:sp>
      <p:sp>
        <p:nvSpPr>
          <p:cNvPr id="6" name="TextBox 5"/>
          <p:cNvSpPr txBox="1"/>
          <p:nvPr/>
        </p:nvSpPr>
        <p:spPr>
          <a:xfrm>
            <a:off x="1673029" y="4267200"/>
            <a:ext cx="6080836" cy="707886"/>
          </a:xfrm>
          <a:prstGeom prst="rect">
            <a:avLst/>
          </a:prstGeom>
          <a:noFill/>
          <a:ln>
            <a:solidFill>
              <a:schemeClr val="tx1"/>
            </a:solidFill>
          </a:ln>
        </p:spPr>
        <p:txBody>
          <a:bodyPr wrap="none" rtlCol="0">
            <a:spAutoFit/>
          </a:bodyPr>
          <a:lstStyle/>
          <a:p>
            <a:pPr algn="ctr"/>
            <a:r>
              <a:rPr lang="en-US" sz="2000" dirty="0" smtClean="0"/>
              <a:t>Human-readable name:  </a:t>
            </a:r>
            <a:r>
              <a:rPr lang="en-US" sz="2000" dirty="0" err="1">
                <a:hlinkClick r:id="rId3"/>
              </a:rPr>
              <a:t>abhigyan@</a:t>
            </a:r>
            <a:r>
              <a:rPr lang="en-US" sz="2000" dirty="0" err="1" smtClean="0">
                <a:hlinkClick r:id="rId3"/>
              </a:rPr>
              <a:t>cs.umass.edu</a:t>
            </a:r>
            <a:r>
              <a:rPr lang="en-US" sz="2000" dirty="0" err="1" smtClean="0"/>
              <a:t>:phone</a:t>
            </a:r>
            <a:endParaRPr lang="en-US" sz="2000" dirty="0"/>
          </a:p>
          <a:p>
            <a:pPr algn="ctr"/>
            <a:r>
              <a:rPr lang="en-US" sz="2000" dirty="0" smtClean="0"/>
              <a:t>GUID: </a:t>
            </a:r>
            <a:r>
              <a:rPr lang="en-US" sz="2000" dirty="0">
                <a:solidFill>
                  <a:schemeClr val="accent2"/>
                </a:solidFill>
              </a:rPr>
              <a:t>21EC2020-3AEA-4069-A2DD-</a:t>
            </a:r>
            <a:r>
              <a:rPr lang="en-US" sz="2000" dirty="0" smtClean="0">
                <a:solidFill>
                  <a:schemeClr val="accent2"/>
                </a:solidFill>
              </a:rPr>
              <a:t>08002B30309D</a:t>
            </a:r>
            <a:endParaRPr lang="en-US" sz="2000" dirty="0">
              <a:solidFill>
                <a:schemeClr val="accent2"/>
              </a:solidFill>
            </a:endParaRPr>
          </a:p>
        </p:txBody>
      </p:sp>
      <p:sp>
        <p:nvSpPr>
          <p:cNvPr id="8" name="TextBox 7"/>
          <p:cNvSpPr txBox="1"/>
          <p:nvPr/>
        </p:nvSpPr>
        <p:spPr>
          <a:xfrm>
            <a:off x="828139" y="5513169"/>
            <a:ext cx="7610306" cy="646331"/>
          </a:xfrm>
          <a:prstGeom prst="rect">
            <a:avLst/>
          </a:prstGeom>
          <a:noFill/>
          <a:ln>
            <a:solidFill>
              <a:schemeClr val="tx1"/>
            </a:solidFill>
          </a:ln>
        </p:spPr>
        <p:txBody>
          <a:bodyPr wrap="square" rtlCol="0">
            <a:spAutoFit/>
          </a:bodyPr>
          <a:lstStyle/>
          <a:p>
            <a:r>
              <a:rPr lang="en-US" dirty="0" err="1" smtClean="0">
                <a:latin typeface="Courier"/>
                <a:cs typeface="Courier"/>
              </a:rPr>
              <a:t>MSocket</a:t>
            </a:r>
            <a:r>
              <a:rPr lang="en-US" dirty="0" smtClean="0">
                <a:latin typeface="Courier"/>
                <a:cs typeface="Courier"/>
              </a:rPr>
              <a:t> socket = new </a:t>
            </a:r>
            <a:r>
              <a:rPr lang="en-US" dirty="0" err="1" smtClean="0">
                <a:latin typeface="Courier"/>
                <a:cs typeface="Courier"/>
              </a:rPr>
              <a:t>MSocket</a:t>
            </a:r>
            <a:r>
              <a:rPr lang="en-US" dirty="0" smtClean="0">
                <a:latin typeface="Courier"/>
                <a:cs typeface="Courier"/>
              </a:rPr>
              <a:t>(</a:t>
            </a:r>
            <a:r>
              <a:rPr lang="en-US" dirty="0" err="1">
                <a:hlinkClick r:id="rId3"/>
              </a:rPr>
              <a:t>abhigyan@</a:t>
            </a:r>
            <a:r>
              <a:rPr lang="en-US" dirty="0" err="1" smtClean="0">
                <a:hlinkClick r:id="rId3"/>
              </a:rPr>
              <a:t>cs.umass.edu</a:t>
            </a:r>
            <a:r>
              <a:rPr lang="en-US" dirty="0" err="1" smtClean="0"/>
              <a:t>:phone</a:t>
            </a:r>
            <a:r>
              <a:rPr lang="en-US" dirty="0" smtClean="0">
                <a:latin typeface="Courier"/>
                <a:cs typeface="Courier"/>
              </a:rPr>
              <a:t>);</a:t>
            </a:r>
            <a:endParaRPr lang="en-US" dirty="0">
              <a:latin typeface="Courier"/>
              <a:cs typeface="Courier"/>
            </a:endParaRPr>
          </a:p>
          <a:p>
            <a:r>
              <a:rPr lang="en-US" dirty="0" err="1" smtClean="0">
                <a:latin typeface="Courier"/>
                <a:cs typeface="Courier"/>
              </a:rPr>
              <a:t>MServerSocket</a:t>
            </a:r>
            <a:r>
              <a:rPr lang="en-US" dirty="0" smtClean="0">
                <a:latin typeface="Courier"/>
                <a:cs typeface="Courier"/>
              </a:rPr>
              <a:t> </a:t>
            </a:r>
            <a:r>
              <a:rPr lang="en-US" dirty="0">
                <a:latin typeface="Courier"/>
                <a:cs typeface="Courier"/>
              </a:rPr>
              <a:t>socket = new </a:t>
            </a:r>
            <a:r>
              <a:rPr lang="en-US" dirty="0" err="1" smtClean="0">
                <a:latin typeface="Courier"/>
                <a:cs typeface="Courier"/>
              </a:rPr>
              <a:t>MServerSocket</a:t>
            </a:r>
            <a:r>
              <a:rPr lang="en-US" dirty="0" smtClean="0">
                <a:latin typeface="Courier"/>
                <a:cs typeface="Courier"/>
              </a:rPr>
              <a:t>(8080);</a:t>
            </a:r>
            <a:endParaRPr lang="en-US" dirty="0">
              <a:latin typeface="Courier"/>
              <a:cs typeface="Courier"/>
            </a:endParaRPr>
          </a:p>
        </p:txBody>
      </p:sp>
    </p:spTree>
    <p:extLst>
      <p:ext uri="{BB962C8B-B14F-4D97-AF65-F5344CB8AC3E}">
        <p14:creationId xmlns:p14="http://schemas.microsoft.com/office/powerpoint/2010/main" val="3463962828"/>
      </p:ext>
    </p:extLst>
  </p:cSld>
  <p:clrMapOvr>
    <a:masterClrMapping/>
  </p:clrMapOvr>
  <mc:AlternateContent xmlns:mc="http://schemas.openxmlformats.org/markup-compatibility/2006" xmlns:p14="http://schemas.microsoft.com/office/powerpoint/2010/main">
    <mc:Choice Requires="p14">
      <p:transition spd="slow" p14:dur="2000" advTm="39043"/>
    </mc:Choice>
    <mc:Fallback xmlns="">
      <p:transition xmlns:p14="http://schemas.microsoft.com/office/powerpoint/2010/main" spd="slow" advTm="39043"/>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p-curv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1986696"/>
            <a:ext cx="7467599" cy="4480559"/>
          </a:xfrm>
          <a:prstGeom prst="rect">
            <a:avLst/>
          </a:prstGeom>
        </p:spPr>
      </p:pic>
      <p:sp>
        <p:nvSpPr>
          <p:cNvPr id="2" name="Title 1"/>
          <p:cNvSpPr>
            <a:spLocks noGrp="1"/>
          </p:cNvSpPr>
          <p:nvPr>
            <p:ph type="title"/>
          </p:nvPr>
        </p:nvSpPr>
        <p:spPr/>
        <p:txBody>
          <a:bodyPr/>
          <a:lstStyle/>
          <a:p>
            <a:r>
              <a:rPr lang="en-US" dirty="0" smtClean="0"/>
              <a:t>Placement schemes comparison</a:t>
            </a:r>
            <a:endParaRPr lang="en-US" dirty="0"/>
          </a:p>
        </p:txBody>
      </p:sp>
      <p:sp>
        <p:nvSpPr>
          <p:cNvPr id="3" name="Slide Number Placeholder 2"/>
          <p:cNvSpPr>
            <a:spLocks noGrp="1"/>
          </p:cNvSpPr>
          <p:nvPr>
            <p:ph type="sldNum" sz="quarter" idx="12"/>
          </p:nvPr>
        </p:nvSpPr>
        <p:spPr/>
        <p:txBody>
          <a:bodyPr/>
          <a:lstStyle/>
          <a:p>
            <a:fld id="{98C0AAFF-83F3-2E41-99F9-83C76866C8AD}"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
        <p:nvSpPr>
          <p:cNvPr id="6" name="Rectangle 5"/>
          <p:cNvSpPr/>
          <p:nvPr/>
        </p:nvSpPr>
        <p:spPr>
          <a:xfrm>
            <a:off x="986118" y="3272119"/>
            <a:ext cx="7022353" cy="954107"/>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800" dirty="0" smtClean="0">
                <a:solidFill>
                  <a:srgbClr val="000000"/>
                </a:solidFill>
              </a:rPr>
              <a:t>Auspice gives close </a:t>
            </a:r>
            <a:r>
              <a:rPr lang="en-US" sz="2800" dirty="0">
                <a:solidFill>
                  <a:srgbClr val="000000"/>
                </a:solidFill>
              </a:rPr>
              <a:t>to best throughput and </a:t>
            </a:r>
            <a:endParaRPr lang="en-US" sz="2800" dirty="0" smtClean="0">
              <a:solidFill>
                <a:srgbClr val="000000"/>
              </a:solidFill>
            </a:endParaRPr>
          </a:p>
          <a:p>
            <a:pPr algn="ctr"/>
            <a:r>
              <a:rPr lang="en-US" sz="2800" dirty="0" smtClean="0">
                <a:solidFill>
                  <a:srgbClr val="000000"/>
                </a:solidFill>
              </a:rPr>
              <a:t>up </a:t>
            </a:r>
            <a:r>
              <a:rPr lang="en-US" sz="2800" dirty="0">
                <a:solidFill>
                  <a:srgbClr val="000000"/>
                </a:solidFill>
              </a:rPr>
              <a:t>to 9x lower latency than </a:t>
            </a:r>
            <a:r>
              <a:rPr lang="en-US" sz="2800" dirty="0" err="1">
                <a:solidFill>
                  <a:srgbClr val="000000"/>
                </a:solidFill>
              </a:rPr>
              <a:t>DHT+</a:t>
            </a:r>
            <a:r>
              <a:rPr lang="en-US" sz="2800" dirty="0" err="1" smtClean="0">
                <a:solidFill>
                  <a:srgbClr val="000000"/>
                </a:solidFill>
              </a:rPr>
              <a:t>Popularity</a:t>
            </a:r>
            <a:endParaRPr lang="en-US" sz="2800" dirty="0" smtClean="0">
              <a:solidFill>
                <a:srgbClr val="000000"/>
              </a:solidFill>
            </a:endParaRPr>
          </a:p>
        </p:txBody>
      </p:sp>
      <p:sp>
        <p:nvSpPr>
          <p:cNvPr id="4" name="TextBox 3"/>
          <p:cNvSpPr txBox="1"/>
          <p:nvPr/>
        </p:nvSpPr>
        <p:spPr>
          <a:xfrm>
            <a:off x="266701" y="1155700"/>
            <a:ext cx="8647528" cy="830997"/>
          </a:xfrm>
          <a:prstGeom prst="rect">
            <a:avLst/>
          </a:prstGeom>
          <a:noFill/>
        </p:spPr>
        <p:txBody>
          <a:bodyPr wrap="square" rtlCol="0">
            <a:spAutoFit/>
          </a:bodyPr>
          <a:lstStyle/>
          <a:p>
            <a:r>
              <a:rPr lang="en-US" sz="2400" b="1" dirty="0" err="1" smtClean="0"/>
              <a:t>Testbed</a:t>
            </a:r>
            <a:r>
              <a:rPr lang="en-US" sz="2400" b="1" dirty="0" smtClean="0"/>
              <a:t>: </a:t>
            </a:r>
            <a:r>
              <a:rPr lang="en-US" sz="2400" dirty="0" smtClean="0"/>
              <a:t>16 server cluster emulating with 80 NS an 80 local NS</a:t>
            </a:r>
          </a:p>
          <a:p>
            <a:r>
              <a:rPr lang="en-US" sz="2400" b="1" dirty="0" smtClean="0"/>
              <a:t>Workload:</a:t>
            </a:r>
            <a:r>
              <a:rPr lang="en-US" sz="2400" dirty="0" smtClean="0"/>
              <a:t> 90% mobile names (</a:t>
            </a:r>
            <a:r>
              <a:rPr lang="en-US" sz="2400" dirty="0" err="1" smtClean="0"/>
              <a:t>geolocality</a:t>
            </a:r>
            <a:r>
              <a:rPr lang="en-US" sz="2400" dirty="0" smtClean="0"/>
              <a:t> 0.75), 10% service names</a:t>
            </a:r>
          </a:p>
        </p:txBody>
      </p:sp>
    </p:spTree>
    <p:custDataLst>
      <p:tags r:id="rId1"/>
    </p:custDataLst>
    <p:extLst>
      <p:ext uri="{BB962C8B-B14F-4D97-AF65-F5344CB8AC3E}">
        <p14:creationId xmlns:p14="http://schemas.microsoft.com/office/powerpoint/2010/main" val="3356870427"/>
      </p:ext>
    </p:extLst>
  </p:cSld>
  <p:clrMapOvr>
    <a:masterClrMapping/>
  </p:clrMapOvr>
  <mc:AlternateContent xmlns:mc="http://schemas.openxmlformats.org/markup-compatibility/2006" xmlns:p14="http://schemas.microsoft.com/office/powerpoint/2010/main">
    <mc:Choice Requires="p14">
      <p:transition p14:dur="0" advTm="107776"/>
    </mc:Choice>
    <mc:Fallback xmlns="">
      <p:transition xmlns:p14="http://schemas.microsoft.com/office/powerpoint/2010/main" advTm="10777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DNS comparison</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16</a:t>
            </a:fld>
            <a:endParaRPr lang="en-US" dirty="0"/>
          </a:p>
        </p:txBody>
      </p:sp>
      <p:pic>
        <p:nvPicPr>
          <p:cNvPr id="5" name="Content Placeholder 4" descr="managed-lookup.pdf"/>
          <p:cNvPicPr>
            <a:picLocks noGrp="1" noChangeAspect="1"/>
          </p:cNvPicPr>
          <p:nvPr>
            <p:ph idx="4294967295"/>
          </p:nvPr>
        </p:nvPicPr>
        <p:blipFill>
          <a:blip r:embed="rId4">
            <a:extLst>
              <a:ext uri="{28A0092B-C50C-407E-A947-70E740481C1C}">
                <a14:useLocalDpi xmlns:a14="http://schemas.microsoft.com/office/drawing/2010/main" val="0"/>
              </a:ext>
            </a:extLst>
          </a:blip>
          <a:srcRect l="-12705" r="-12705"/>
          <a:stretch>
            <a:fillRect/>
          </a:stretch>
        </p:blipFill>
        <p:spPr>
          <a:xfrm>
            <a:off x="0" y="2182813"/>
            <a:ext cx="7289800" cy="4359275"/>
          </a:xfrm>
        </p:spPr>
      </p:pic>
      <p:sp>
        <p:nvSpPr>
          <p:cNvPr id="29" name="Freeform 28"/>
          <p:cNvSpPr/>
          <p:nvPr/>
        </p:nvSpPr>
        <p:spPr>
          <a:xfrm>
            <a:off x="2934567" y="2194577"/>
            <a:ext cx="3120572" cy="709958"/>
          </a:xfrm>
          <a:custGeom>
            <a:avLst/>
            <a:gdLst>
              <a:gd name="connsiteX0" fmla="*/ 3120572 w 3120572"/>
              <a:gd name="connsiteY0" fmla="*/ 491832 h 655118"/>
              <a:gd name="connsiteX1" fmla="*/ 1542143 w 3120572"/>
              <a:gd name="connsiteY1" fmla="*/ 1975 h 655118"/>
              <a:gd name="connsiteX2" fmla="*/ 0 w 3120572"/>
              <a:gd name="connsiteY2" fmla="*/ 655118 h 655118"/>
            </a:gdLst>
            <a:ahLst/>
            <a:cxnLst>
              <a:cxn ang="0">
                <a:pos x="connsiteX0" y="connsiteY0"/>
              </a:cxn>
              <a:cxn ang="0">
                <a:pos x="connsiteX1" y="connsiteY1"/>
              </a:cxn>
              <a:cxn ang="0">
                <a:pos x="connsiteX2" y="connsiteY2"/>
              </a:cxn>
            </a:cxnLst>
            <a:rect l="l" t="t" r="r" b="b"/>
            <a:pathLst>
              <a:path w="3120572" h="655118">
                <a:moveTo>
                  <a:pt x="3120572" y="491832"/>
                </a:moveTo>
                <a:cubicBezTo>
                  <a:pt x="2591405" y="233296"/>
                  <a:pt x="2062238" y="-25239"/>
                  <a:pt x="1542143" y="1975"/>
                </a:cubicBezTo>
                <a:cubicBezTo>
                  <a:pt x="1022048" y="29189"/>
                  <a:pt x="511024" y="342153"/>
                  <a:pt x="0" y="655118"/>
                </a:cubicBezTo>
              </a:path>
            </a:pathLst>
          </a:custGeom>
          <a:ln w="57150" cmpd="sng">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3378688" y="1710506"/>
            <a:ext cx="5352747" cy="461665"/>
          </a:xfrm>
          <a:prstGeom prst="rect">
            <a:avLst/>
          </a:prstGeom>
          <a:noFill/>
        </p:spPr>
        <p:txBody>
          <a:bodyPr wrap="none" rtlCol="0">
            <a:spAutoFit/>
          </a:bodyPr>
          <a:lstStyle/>
          <a:p>
            <a:r>
              <a:rPr lang="en-US" sz="2400" dirty="0" smtClean="0"/>
              <a:t>One-third replication cost, similar latency</a:t>
            </a:r>
            <a:endParaRPr lang="en-US" sz="2400" dirty="0"/>
          </a:p>
        </p:txBody>
      </p:sp>
      <p:sp>
        <p:nvSpPr>
          <p:cNvPr id="32" name="TextBox 31"/>
          <p:cNvSpPr txBox="1"/>
          <p:nvPr/>
        </p:nvSpPr>
        <p:spPr>
          <a:xfrm>
            <a:off x="6419776" y="5106649"/>
            <a:ext cx="2302583" cy="830997"/>
          </a:xfrm>
          <a:prstGeom prst="rect">
            <a:avLst/>
          </a:prstGeom>
          <a:noFill/>
        </p:spPr>
        <p:txBody>
          <a:bodyPr wrap="none" rtlCol="0">
            <a:spAutoFit/>
          </a:bodyPr>
          <a:lstStyle/>
          <a:p>
            <a:r>
              <a:rPr lang="en-US" sz="2400" dirty="0" smtClean="0"/>
              <a:t>60% less latency, </a:t>
            </a:r>
          </a:p>
          <a:p>
            <a:r>
              <a:rPr lang="en-US" sz="2400" dirty="0" smtClean="0"/>
              <a:t>similar cost</a:t>
            </a:r>
            <a:endParaRPr lang="en-US" sz="2400" dirty="0"/>
          </a:p>
        </p:txBody>
      </p:sp>
      <p:cxnSp>
        <p:nvCxnSpPr>
          <p:cNvPr id="34" name="Straight Arrow Connector 33"/>
          <p:cNvCxnSpPr/>
          <p:nvPr/>
        </p:nvCxnSpPr>
        <p:spPr>
          <a:xfrm flipH="1">
            <a:off x="5075427" y="5522148"/>
            <a:ext cx="671284" cy="45640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46314" y="2612147"/>
            <a:ext cx="5976115" cy="1077218"/>
          </a:xfrm>
          <a:prstGeom prst="rect">
            <a:avLst/>
          </a:prstGeom>
          <a:solidFill>
            <a:srgbClr val="FCD5B5"/>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algn="ctr"/>
            <a:r>
              <a:rPr lang="en-US" sz="3200" dirty="0">
                <a:solidFill>
                  <a:srgbClr val="000000"/>
                </a:solidFill>
              </a:rPr>
              <a:t>Auspice reduces </a:t>
            </a:r>
            <a:r>
              <a:rPr lang="en-US" sz="3200" dirty="0" smtClean="0">
                <a:solidFill>
                  <a:srgbClr val="000000"/>
                </a:solidFill>
              </a:rPr>
              <a:t>cost/latency </a:t>
            </a:r>
            <a:r>
              <a:rPr lang="en-US" sz="3200" dirty="0">
                <a:solidFill>
                  <a:srgbClr val="000000"/>
                </a:solidFill>
              </a:rPr>
              <a:t>over </a:t>
            </a:r>
          </a:p>
          <a:p>
            <a:pPr algn="ctr"/>
            <a:r>
              <a:rPr lang="en-US" sz="3200" dirty="0" smtClean="0">
                <a:solidFill>
                  <a:srgbClr val="000000"/>
                </a:solidFill>
              </a:rPr>
              <a:t>today’s managed </a:t>
            </a:r>
            <a:r>
              <a:rPr lang="en-US" sz="3200" dirty="0">
                <a:solidFill>
                  <a:srgbClr val="000000"/>
                </a:solidFill>
              </a:rPr>
              <a:t>DNS</a:t>
            </a:r>
          </a:p>
        </p:txBody>
      </p:sp>
      <p:sp>
        <p:nvSpPr>
          <p:cNvPr id="3" name="TextBox 2"/>
          <p:cNvSpPr txBox="1"/>
          <p:nvPr/>
        </p:nvSpPr>
        <p:spPr>
          <a:xfrm>
            <a:off x="173125" y="1189923"/>
            <a:ext cx="8970875" cy="461665"/>
          </a:xfrm>
          <a:prstGeom prst="rect">
            <a:avLst/>
          </a:prstGeom>
          <a:noFill/>
        </p:spPr>
        <p:txBody>
          <a:bodyPr wrap="none" rtlCol="0">
            <a:spAutoFit/>
          </a:bodyPr>
          <a:lstStyle/>
          <a:p>
            <a:r>
              <a:rPr lang="en-US" sz="2400" dirty="0" smtClean="0"/>
              <a:t>Ultra DNS (16 replicas)  vs. Auspice 5/10/15 replicas out of 80 locations</a:t>
            </a:r>
            <a:endParaRPr lang="en-US" sz="2400" dirty="0"/>
          </a:p>
        </p:txBody>
      </p:sp>
    </p:spTree>
    <p:custDataLst>
      <p:tags r:id="rId1"/>
    </p:custDataLst>
    <p:extLst>
      <p:ext uri="{BB962C8B-B14F-4D97-AF65-F5344CB8AC3E}">
        <p14:creationId xmlns:p14="http://schemas.microsoft.com/office/powerpoint/2010/main" val="1450713068"/>
      </p:ext>
    </p:extLst>
  </p:cSld>
  <p:clrMapOvr>
    <a:masterClrMapping/>
  </p:clrMapOvr>
  <mc:AlternateContent xmlns:mc="http://schemas.openxmlformats.org/markup-compatibility/2006" xmlns:p14="http://schemas.microsoft.com/office/powerpoint/2010/main">
    <mc:Choice Requires="p14">
      <p:transition spd="slow" p14:dur="2000" advTm="53679"/>
    </mc:Choice>
    <mc:Fallback xmlns="">
      <p:transition xmlns:p14="http://schemas.microsoft.com/office/powerpoint/2010/main" spd="slow" advTm="536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par>
                                <p:cTn id="20" presetID="22" presetClass="entr" presetSubtype="2"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p:bldP spid="30" grpId="1"/>
      <p:bldP spid="32"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Classical name services</a:t>
            </a:r>
            <a:r>
              <a:rPr lang="en-US" dirty="0"/>
              <a:t> </a:t>
            </a:r>
            <a:r>
              <a:rPr lang="en-US" dirty="0" smtClean="0"/>
              <a:t>[Grapevine/</a:t>
            </a:r>
            <a:r>
              <a:rPr lang="en-US" dirty="0" err="1" smtClean="0"/>
              <a:t>ClearingHouse</a:t>
            </a:r>
            <a:r>
              <a:rPr lang="en-US" dirty="0"/>
              <a:t>]</a:t>
            </a:r>
            <a:r>
              <a:rPr lang="en-US" dirty="0" smtClean="0"/>
              <a:t> used </a:t>
            </a:r>
            <a:r>
              <a:rPr lang="en-US" i="1" dirty="0" smtClean="0"/>
              <a:t>static</a:t>
            </a:r>
            <a:r>
              <a:rPr lang="en-US" dirty="0" smtClean="0"/>
              <a:t> replication</a:t>
            </a:r>
          </a:p>
          <a:p>
            <a:pPr lvl="1"/>
            <a:r>
              <a:rPr lang="en-US" dirty="0" smtClean="0"/>
              <a:t>Context-based names like Lampson’s “descriptive names”</a:t>
            </a:r>
          </a:p>
          <a:p>
            <a:r>
              <a:rPr lang="en-US" dirty="0" smtClean="0"/>
              <a:t>DHT-based DNS designs</a:t>
            </a:r>
            <a:r>
              <a:rPr lang="en-US" dirty="0"/>
              <a:t> </a:t>
            </a:r>
            <a:r>
              <a:rPr lang="en-US" dirty="0" smtClean="0"/>
              <a:t>[</a:t>
            </a:r>
            <a:r>
              <a:rPr lang="en-US" dirty="0" err="1" smtClean="0"/>
              <a:t>CoDoNS</a:t>
            </a:r>
            <a:r>
              <a:rPr lang="en-US" dirty="0"/>
              <a:t>]</a:t>
            </a:r>
            <a:r>
              <a:rPr lang="en-US" dirty="0" smtClean="0"/>
              <a:t> ensure load balance, oblivious to demand geo-locality</a:t>
            </a:r>
          </a:p>
          <a:p>
            <a:pPr lvl="1"/>
            <a:r>
              <a:rPr lang="en-US" dirty="0" smtClean="0"/>
              <a:t>Locality-aware DHTs [</a:t>
            </a:r>
            <a:r>
              <a:rPr lang="en-US" dirty="0" err="1" smtClean="0"/>
              <a:t>SkipNet</a:t>
            </a:r>
            <a:r>
              <a:rPr lang="en-US" dirty="0"/>
              <a:t>]</a:t>
            </a:r>
            <a:r>
              <a:rPr lang="en-US" dirty="0" smtClean="0"/>
              <a:t> (statically) place content close to origin, not near regions of its (dynamic) demand</a:t>
            </a:r>
          </a:p>
          <a:p>
            <a:r>
              <a:rPr lang="en-US" dirty="0" smtClean="0"/>
              <a:t>Modern KV data stores support static geo-replication [Cassandra] or manually-configured policy [Spanner]</a:t>
            </a:r>
          </a:p>
        </p:txBody>
      </p:sp>
      <p:sp>
        <p:nvSpPr>
          <p:cNvPr id="44" name="Rounded Rectangle 43"/>
          <p:cNvSpPr/>
          <p:nvPr/>
        </p:nvSpPr>
        <p:spPr>
          <a:xfrm>
            <a:off x="228600" y="4199235"/>
            <a:ext cx="8741651" cy="17316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Related work </a:t>
            </a:r>
            <a:endParaRPr lang="en-US" dirty="0"/>
          </a:p>
        </p:txBody>
      </p:sp>
      <p:sp>
        <p:nvSpPr>
          <p:cNvPr id="4" name="Slide Number Placeholder 3"/>
          <p:cNvSpPr>
            <a:spLocks noGrp="1"/>
          </p:cNvSpPr>
          <p:nvPr>
            <p:ph type="sldNum" sz="quarter" idx="12"/>
          </p:nvPr>
        </p:nvSpPr>
        <p:spPr>
          <a:xfrm>
            <a:off x="6826772" y="6515110"/>
            <a:ext cx="2133600" cy="365125"/>
          </a:xfrm>
        </p:spPr>
        <p:txBody>
          <a:bodyPr/>
          <a:lstStyle/>
          <a:p>
            <a:fld id="{98C0AAFF-83F3-2E41-99F9-83C76866C8AD}" type="slidenum">
              <a:rPr lang="en-US" smtClean="0"/>
              <a:t>17</a:t>
            </a:fld>
            <a:endParaRPr lang="en-US"/>
          </a:p>
        </p:txBody>
      </p:sp>
      <p:sp>
        <p:nvSpPr>
          <p:cNvPr id="5" name="TextBox 4"/>
          <p:cNvSpPr txBox="1"/>
          <p:nvPr/>
        </p:nvSpPr>
        <p:spPr>
          <a:xfrm>
            <a:off x="383879" y="2621995"/>
            <a:ext cx="8446672" cy="1569660"/>
          </a:xfrm>
          <a:prstGeom prst="rect">
            <a:avLst/>
          </a:prstGeom>
          <a:solidFill>
            <a:srgbClr val="FCD5B5"/>
          </a:solidFill>
        </p:spPr>
        <p:txBody>
          <a:bodyPr wrap="square" rtlCol="0">
            <a:spAutoFit/>
          </a:bodyPr>
          <a:lstStyle/>
          <a:p>
            <a:r>
              <a:rPr lang="en-US" sz="2400" dirty="0" smtClean="0">
                <a:latin typeface="Times"/>
                <a:cs typeface="Times"/>
              </a:rPr>
              <a:t>“the </a:t>
            </a:r>
            <a:r>
              <a:rPr lang="en-US" sz="2400" dirty="0">
                <a:latin typeface="Times"/>
                <a:cs typeface="Times"/>
              </a:rPr>
              <a:t>XEROX system [</a:t>
            </a:r>
            <a:r>
              <a:rPr lang="en-US" sz="2400" dirty="0" smtClean="0">
                <a:latin typeface="Times"/>
                <a:cs typeface="Times"/>
              </a:rPr>
              <a:t>Grapevine] </a:t>
            </a:r>
            <a:r>
              <a:rPr lang="en-US" sz="2400" dirty="0">
                <a:latin typeface="Times"/>
                <a:cs typeface="Times"/>
              </a:rPr>
              <a:t>was then </a:t>
            </a:r>
            <a:r>
              <a:rPr lang="en-US" sz="2400" dirty="0" smtClean="0">
                <a:latin typeface="Times"/>
                <a:cs typeface="Times"/>
              </a:rPr>
              <a:t>… the </a:t>
            </a:r>
            <a:r>
              <a:rPr lang="en-US" sz="2400" dirty="0">
                <a:latin typeface="Times"/>
                <a:cs typeface="Times"/>
              </a:rPr>
              <a:t>most sophisticated name service in existence, but it was not clear that its heavy use of </a:t>
            </a:r>
            <a:r>
              <a:rPr lang="en-US" sz="2400" dirty="0" smtClean="0">
                <a:latin typeface="Times"/>
                <a:cs typeface="Times"/>
              </a:rPr>
              <a:t>replication</a:t>
            </a:r>
            <a:r>
              <a:rPr lang="en-US" sz="2400" dirty="0">
                <a:latin typeface="Times"/>
                <a:cs typeface="Times"/>
              </a:rPr>
              <a:t>, light use of caching ... were appropriate” </a:t>
            </a:r>
          </a:p>
          <a:p>
            <a:endParaRPr lang="en-US" sz="2400" dirty="0">
              <a:latin typeface="Times"/>
              <a:cs typeface="Times"/>
            </a:endParaRPr>
          </a:p>
        </p:txBody>
      </p:sp>
      <p:pic>
        <p:nvPicPr>
          <p:cNvPr id="7" name="Picture 6"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0" y="4724400"/>
            <a:ext cx="797883" cy="780778"/>
          </a:xfrm>
          <a:prstGeom prst="rect">
            <a:avLst/>
          </a:prstGeom>
          <a:ln>
            <a:solidFill>
              <a:schemeClr val="tx1"/>
            </a:solidFill>
          </a:ln>
          <a:effectLst>
            <a:outerShdw blurRad="50800" dist="38100" dir="2700000" algn="tl" rotWithShape="0">
              <a:srgbClr val="000000">
                <a:alpha val="43000"/>
              </a:srgbClr>
            </a:outerShdw>
          </a:effectLst>
        </p:spPr>
      </p:pic>
      <p:sp>
        <p:nvSpPr>
          <p:cNvPr id="8" name="TextBox 7"/>
          <p:cNvSpPr txBox="1"/>
          <p:nvPr/>
        </p:nvSpPr>
        <p:spPr>
          <a:xfrm>
            <a:off x="266700" y="4288135"/>
            <a:ext cx="6279634" cy="461665"/>
          </a:xfrm>
          <a:prstGeom prst="rect">
            <a:avLst/>
          </a:prstGeom>
          <a:solidFill>
            <a:srgbClr val="FFFFFF"/>
          </a:solidFill>
        </p:spPr>
        <p:txBody>
          <a:bodyPr wrap="none" rtlCol="0">
            <a:spAutoFit/>
          </a:bodyPr>
          <a:lstStyle/>
          <a:p>
            <a:r>
              <a:rPr lang="en-US" sz="2400" dirty="0" err="1" smtClean="0">
                <a:latin typeface="Courier"/>
                <a:cs typeface="Courier"/>
              </a:rPr>
              <a:t>msocket.bind</a:t>
            </a:r>
            <a:r>
              <a:rPr lang="en-US" sz="2400" dirty="0" smtClean="0">
                <a:latin typeface="Courier"/>
                <a:cs typeface="Courier"/>
              </a:rPr>
              <a:t>([</a:t>
            </a:r>
            <a:r>
              <a:rPr lang="en-US" sz="2400" dirty="0" err="1" smtClean="0">
                <a:latin typeface="Courier"/>
                <a:cs typeface="Courier"/>
              </a:rPr>
              <a:t>lat</a:t>
            </a:r>
            <a:r>
              <a:rPr lang="en-US" sz="2400" dirty="0" smtClean="0">
                <a:latin typeface="Courier"/>
                <a:cs typeface="Courier"/>
              </a:rPr>
              <a:t>, long, radius])</a:t>
            </a:r>
            <a:endParaRPr lang="en-US" sz="2400" dirty="0">
              <a:latin typeface="Courier"/>
              <a:cs typeface="Courier"/>
            </a:endParaRPr>
          </a:p>
        </p:txBody>
      </p:sp>
      <p:sp>
        <p:nvSpPr>
          <p:cNvPr id="9" name="Oval 8"/>
          <p:cNvSpPr/>
          <p:nvPr/>
        </p:nvSpPr>
        <p:spPr>
          <a:xfrm>
            <a:off x="7436372" y="4470400"/>
            <a:ext cx="1339328" cy="12954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7629268" y="4622800"/>
            <a:ext cx="118443" cy="231815"/>
          </a:xfrm>
          <a:prstGeom prst="rect">
            <a:avLst/>
          </a:prstGeom>
        </p:spPr>
      </p:pic>
      <p:pic>
        <p:nvPicPr>
          <p:cNvPr id="11" name="Picture 10"/>
          <p:cNvPicPr>
            <a:picLocks noChangeAspect="1"/>
          </p:cNvPicPr>
          <p:nvPr/>
        </p:nvPicPr>
        <p:blipFill>
          <a:blip r:embed="rId5"/>
          <a:stretch>
            <a:fillRect/>
          </a:stretch>
        </p:blipFill>
        <p:spPr>
          <a:xfrm>
            <a:off x="7781668" y="4914900"/>
            <a:ext cx="118443" cy="231815"/>
          </a:xfrm>
          <a:prstGeom prst="rect">
            <a:avLst/>
          </a:prstGeom>
        </p:spPr>
      </p:pic>
      <p:pic>
        <p:nvPicPr>
          <p:cNvPr id="13" name="Picture 12"/>
          <p:cNvPicPr>
            <a:picLocks noChangeAspect="1"/>
          </p:cNvPicPr>
          <p:nvPr/>
        </p:nvPicPr>
        <p:blipFill>
          <a:blip r:embed="rId5"/>
          <a:stretch>
            <a:fillRect/>
          </a:stretch>
        </p:blipFill>
        <p:spPr>
          <a:xfrm>
            <a:off x="7972168" y="4635500"/>
            <a:ext cx="118443" cy="231815"/>
          </a:xfrm>
          <a:prstGeom prst="rect">
            <a:avLst/>
          </a:prstGeom>
        </p:spPr>
      </p:pic>
      <p:pic>
        <p:nvPicPr>
          <p:cNvPr id="14" name="Picture 13"/>
          <p:cNvPicPr>
            <a:picLocks noChangeAspect="1"/>
          </p:cNvPicPr>
          <p:nvPr/>
        </p:nvPicPr>
        <p:blipFill>
          <a:blip r:embed="rId5"/>
          <a:stretch>
            <a:fillRect/>
          </a:stretch>
        </p:blipFill>
        <p:spPr>
          <a:xfrm>
            <a:off x="8137268" y="5384800"/>
            <a:ext cx="118443" cy="231815"/>
          </a:xfrm>
          <a:prstGeom prst="rect">
            <a:avLst/>
          </a:prstGeom>
        </p:spPr>
      </p:pic>
      <p:pic>
        <p:nvPicPr>
          <p:cNvPr id="15" name="Picture 14"/>
          <p:cNvPicPr>
            <a:picLocks noChangeAspect="1"/>
          </p:cNvPicPr>
          <p:nvPr/>
        </p:nvPicPr>
        <p:blipFill>
          <a:blip r:embed="rId5"/>
          <a:stretch>
            <a:fillRect/>
          </a:stretch>
        </p:blipFill>
        <p:spPr>
          <a:xfrm>
            <a:off x="8403968" y="5232400"/>
            <a:ext cx="118443" cy="231815"/>
          </a:xfrm>
          <a:prstGeom prst="rect">
            <a:avLst/>
          </a:prstGeom>
        </p:spPr>
      </p:pic>
      <p:sp>
        <p:nvSpPr>
          <p:cNvPr id="17" name="Right Brace 16"/>
          <p:cNvSpPr/>
          <p:nvPr/>
        </p:nvSpPr>
        <p:spPr>
          <a:xfrm rot="5400000">
            <a:off x="4329476" y="3151591"/>
            <a:ext cx="262782" cy="3219466"/>
          </a:xfrm>
          <a:prstGeom prst="rightBrace">
            <a:avLst>
              <a:gd name="adj1" fmla="val 8333"/>
              <a:gd name="adj2" fmla="val 49211"/>
            </a:avLst>
          </a:prstGeom>
          <a:ln>
            <a:solidFill>
              <a:schemeClr val="accent1">
                <a:lumMod val="75000"/>
              </a:schemeClr>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Elbow Connector 19"/>
          <p:cNvCxnSpPr>
            <a:stCxn id="17" idx="1"/>
          </p:cNvCxnSpPr>
          <p:nvPr/>
        </p:nvCxnSpPr>
        <p:spPr>
          <a:xfrm rot="16200000" flipH="1">
            <a:off x="5797827" y="3581156"/>
            <a:ext cx="326985" cy="2950102"/>
          </a:xfrm>
          <a:prstGeom prst="bentConnector4">
            <a:avLst>
              <a:gd name="adj1" fmla="val 23304"/>
              <a:gd name="adj2" fmla="val 87957"/>
            </a:avLst>
          </a:prstGeom>
          <a:ln>
            <a:solidFill>
              <a:schemeClr val="accent1">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54000" y="4988867"/>
            <a:ext cx="3324498" cy="461665"/>
          </a:xfrm>
          <a:prstGeom prst="rect">
            <a:avLst/>
          </a:prstGeom>
          <a:solidFill>
            <a:schemeClr val="bg1"/>
          </a:solidFill>
          <a:ln>
            <a:noFill/>
          </a:ln>
        </p:spPr>
        <p:txBody>
          <a:bodyPr wrap="none" rtlCol="0">
            <a:spAutoFit/>
          </a:bodyPr>
          <a:lstStyle/>
          <a:p>
            <a:r>
              <a:rPr lang="en-US" sz="2400" dirty="0" err="1">
                <a:latin typeface="Courier"/>
                <a:cs typeface="Courier"/>
              </a:rPr>
              <a:t>m</a:t>
            </a:r>
            <a:r>
              <a:rPr lang="en-US" sz="2400" dirty="0" err="1" smtClean="0">
                <a:latin typeface="Courier"/>
                <a:cs typeface="Courier"/>
              </a:rPr>
              <a:t>socket.send</a:t>
            </a:r>
            <a:r>
              <a:rPr lang="en-US" sz="2400" dirty="0" smtClean="0">
                <a:latin typeface="Courier"/>
                <a:cs typeface="Courier"/>
              </a:rPr>
              <a:t>(</a:t>
            </a:r>
            <a:r>
              <a:rPr lang="en-US" sz="2400" dirty="0" err="1" smtClean="0">
                <a:latin typeface="Courier"/>
                <a:cs typeface="Courier"/>
              </a:rPr>
              <a:t>msg</a:t>
            </a:r>
            <a:r>
              <a:rPr lang="en-US" sz="2400" dirty="0" smtClean="0">
                <a:latin typeface="Courier"/>
                <a:cs typeface="Courier"/>
              </a:rPr>
              <a:t>)</a:t>
            </a:r>
            <a:endParaRPr lang="en-US" sz="2400" dirty="0">
              <a:latin typeface="Courier"/>
              <a:cs typeface="Courier"/>
            </a:endParaRPr>
          </a:p>
        </p:txBody>
      </p:sp>
      <p:sp>
        <p:nvSpPr>
          <p:cNvPr id="39" name="TextBox 38"/>
          <p:cNvSpPr txBox="1"/>
          <p:nvPr/>
        </p:nvSpPr>
        <p:spPr>
          <a:xfrm>
            <a:off x="2717800" y="51024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0" name="TextBox 39"/>
          <p:cNvSpPr txBox="1"/>
          <p:nvPr/>
        </p:nvSpPr>
        <p:spPr>
          <a:xfrm>
            <a:off x="2717800" y="51151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1" name="TextBox 40"/>
          <p:cNvSpPr txBox="1"/>
          <p:nvPr/>
        </p:nvSpPr>
        <p:spPr>
          <a:xfrm>
            <a:off x="2705100" y="51024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2" name="TextBox 41"/>
          <p:cNvSpPr txBox="1"/>
          <p:nvPr/>
        </p:nvSpPr>
        <p:spPr>
          <a:xfrm>
            <a:off x="2730500" y="51151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
        <p:nvSpPr>
          <p:cNvPr id="43" name="TextBox 42"/>
          <p:cNvSpPr txBox="1"/>
          <p:nvPr/>
        </p:nvSpPr>
        <p:spPr>
          <a:xfrm>
            <a:off x="2730500" y="5102493"/>
            <a:ext cx="530915" cy="338554"/>
          </a:xfrm>
          <a:prstGeom prst="rect">
            <a:avLst/>
          </a:prstGeom>
          <a:solidFill>
            <a:srgbClr val="FFFFFF"/>
          </a:solidFill>
          <a:ln>
            <a:solidFill>
              <a:schemeClr val="tx1"/>
            </a:solidFill>
          </a:ln>
        </p:spPr>
        <p:txBody>
          <a:bodyPr wrap="none" rtlCol="0">
            <a:spAutoFit/>
          </a:bodyPr>
          <a:lstStyle/>
          <a:p>
            <a:r>
              <a:rPr lang="en-US" sz="1600" b="1" dirty="0" err="1" smtClean="0"/>
              <a:t>msg</a:t>
            </a:r>
            <a:endParaRPr lang="en-US" sz="1600" b="1" dirty="0"/>
          </a:p>
        </p:txBody>
      </p:sp>
    </p:spTree>
    <p:custDataLst>
      <p:tags r:id="rId1"/>
    </p:custDataLst>
    <p:extLst>
      <p:ext uri="{BB962C8B-B14F-4D97-AF65-F5344CB8AC3E}">
        <p14:creationId xmlns:p14="http://schemas.microsoft.com/office/powerpoint/2010/main" val="3505976372"/>
      </p:ext>
    </p:extLst>
  </p:cSld>
  <p:clrMapOvr>
    <a:masterClrMapping/>
  </p:clrMapOvr>
  <mc:AlternateContent xmlns:mc="http://schemas.openxmlformats.org/markup-compatibility/2006" xmlns:p14="http://schemas.microsoft.com/office/powerpoint/2010/main">
    <mc:Choice Requires="p14">
      <p:transition p14:dur="0" advTm="69935"/>
    </mc:Choice>
    <mc:Fallback xmlns="">
      <p:transition xmlns:p14="http://schemas.microsoft.com/office/powerpoint/2010/main" advTm="699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0 0 L 0.50972 -0.07963 " pathEditMode="relative" ptsTypes="AA">
                                      <p:cBhvr>
                                        <p:cTn id="42" dur="2000" fill="hold"/>
                                        <p:tgtEl>
                                          <p:spTgt spid="39"/>
                                        </p:tgtEl>
                                        <p:attrNameLst>
                                          <p:attrName>ppt_x</p:attrName>
                                          <p:attrName>ppt_y</p:attrName>
                                        </p:attrNameLst>
                                      </p:cBhvr>
                                    </p:animMotion>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0" presetClass="path" presetSubtype="0" accel="50000" decel="50000" fill="hold" grpId="1" nodeType="withEffect">
                                  <p:stCondLst>
                                    <p:cond delay="0"/>
                                  </p:stCondLst>
                                  <p:childTnLst>
                                    <p:animMotion origin="layout" path="M 2.5E-6 -3.7037E-7 L 0.52916 -0.04143 " pathEditMode="relative" rAng="0" ptsTypes="AA">
                                      <p:cBhvr>
                                        <p:cTn id="46" dur="2000" fill="hold"/>
                                        <p:tgtEl>
                                          <p:spTgt spid="40"/>
                                        </p:tgtEl>
                                        <p:attrNameLst>
                                          <p:attrName>ppt_x</p:attrName>
                                          <p:attrName>ppt_y</p:attrName>
                                        </p:attrNameLst>
                                      </p:cBhvr>
                                      <p:rCtr x="26458" y="-2083"/>
                                    </p:animMotion>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0" presetClass="path" presetSubtype="0" accel="50000" decel="50000" fill="hold" grpId="1" nodeType="withEffect">
                                  <p:stCondLst>
                                    <p:cond delay="0"/>
                                  </p:stCondLst>
                                  <p:childTnLst>
                                    <p:animMotion origin="layout" path="M 3.61111E-6 -4.44444E-6 L 0.55139 -0.10555 " pathEditMode="relative" rAng="0" ptsTypes="AA">
                                      <p:cBhvr>
                                        <p:cTn id="50" dur="2000" fill="hold"/>
                                        <p:tgtEl>
                                          <p:spTgt spid="41"/>
                                        </p:tgtEl>
                                        <p:attrNameLst>
                                          <p:attrName>ppt_x</p:attrName>
                                          <p:attrName>ppt_y</p:attrName>
                                        </p:attrNameLst>
                                      </p:cBhvr>
                                      <p:rCtr x="27569" y="-5278"/>
                                    </p:animMotion>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0" presetClass="path" presetSubtype="0" accel="50000" decel="50000" fill="hold" grpId="1" nodeType="withEffect">
                                  <p:stCondLst>
                                    <p:cond delay="0"/>
                                  </p:stCondLst>
                                  <p:childTnLst>
                                    <p:animMotion origin="layout" path="M 1.38889E-6 -3.7037E-7 L 0.57222 0.02708 " pathEditMode="relative" rAng="0" ptsTypes="AA">
                                      <p:cBhvr>
                                        <p:cTn id="54" dur="2000" fill="hold"/>
                                        <p:tgtEl>
                                          <p:spTgt spid="42"/>
                                        </p:tgtEl>
                                        <p:attrNameLst>
                                          <p:attrName>ppt_x</p:attrName>
                                          <p:attrName>ppt_y</p:attrName>
                                        </p:attrNameLst>
                                      </p:cBhvr>
                                      <p:rCtr x="28611" y="1343"/>
                                    </p:animMotion>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0" presetClass="path" presetSubtype="0" accel="50000" decel="50000" fill="hold" grpId="1" nodeType="withEffect">
                                  <p:stCondLst>
                                    <p:cond delay="0"/>
                                  </p:stCondLst>
                                  <p:childTnLst>
                                    <p:animMotion origin="layout" path="M 1.38889E-6 1.48148E-6 L 0.60139 0.00023 " pathEditMode="relative" rAng="0" ptsTypes="AA">
                                      <p:cBhvr>
                                        <p:cTn id="58" dur="2000" fill="hold"/>
                                        <p:tgtEl>
                                          <p:spTgt spid="43"/>
                                        </p:tgtEl>
                                        <p:attrNameLst>
                                          <p:attrName>ppt_x</p:attrName>
                                          <p:attrName>ppt_y</p:attrName>
                                        </p:attrNameLst>
                                      </p:cBhvr>
                                      <p:rCtr x="30069" y="0"/>
                                    </p:animMotion>
                                  </p:childTnLst>
                                </p:cTn>
                              </p:par>
                            </p:childTnLst>
                          </p:cTn>
                        </p:par>
                        <p:par>
                          <p:cTn id="59" fill="hold">
                            <p:stCondLst>
                              <p:cond delay="2000"/>
                            </p:stCondLst>
                            <p:childTnLst>
                              <p:par>
                                <p:cTn id="60" presetID="9" presetClass="exit" presetSubtype="0" fill="hold" grpId="2" nodeType="afterEffect">
                                  <p:stCondLst>
                                    <p:cond delay="0"/>
                                  </p:stCondLst>
                                  <p:childTnLst>
                                    <p:animEffect transition="out" filter="dissolve">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par>
                                <p:cTn id="63" presetID="9" presetClass="exit" presetSubtype="0" fill="hold" grpId="2" nodeType="withEffect">
                                  <p:stCondLst>
                                    <p:cond delay="0"/>
                                  </p:stCondLst>
                                  <p:childTnLst>
                                    <p:animEffect transition="out" filter="dissolve">
                                      <p:cBhvr>
                                        <p:cTn id="64" dur="500"/>
                                        <p:tgtEl>
                                          <p:spTgt spid="40"/>
                                        </p:tgtEl>
                                      </p:cBhvr>
                                    </p:animEffect>
                                    <p:set>
                                      <p:cBhvr>
                                        <p:cTn id="65" dur="1" fill="hold">
                                          <p:stCondLst>
                                            <p:cond delay="499"/>
                                          </p:stCondLst>
                                        </p:cTn>
                                        <p:tgtEl>
                                          <p:spTgt spid="40"/>
                                        </p:tgtEl>
                                        <p:attrNameLst>
                                          <p:attrName>style.visibility</p:attrName>
                                        </p:attrNameLst>
                                      </p:cBhvr>
                                      <p:to>
                                        <p:strVal val="hidden"/>
                                      </p:to>
                                    </p:set>
                                  </p:childTnLst>
                                </p:cTn>
                              </p:par>
                              <p:par>
                                <p:cTn id="66" presetID="9" presetClass="exit" presetSubtype="0" fill="hold" grpId="2" nodeType="withEffect">
                                  <p:stCondLst>
                                    <p:cond delay="0"/>
                                  </p:stCondLst>
                                  <p:childTnLst>
                                    <p:animEffect transition="out" filter="dissolve">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par>
                                <p:cTn id="69" presetID="9" presetClass="exit" presetSubtype="0" fill="hold" grpId="2" nodeType="withEffect">
                                  <p:stCondLst>
                                    <p:cond delay="0"/>
                                  </p:stCondLst>
                                  <p:childTnLst>
                                    <p:animEffect transition="out" filter="dissolve">
                                      <p:cBhvr>
                                        <p:cTn id="70" dur="500"/>
                                        <p:tgtEl>
                                          <p:spTgt spid="42"/>
                                        </p:tgtEl>
                                      </p:cBhvr>
                                    </p:animEffect>
                                    <p:set>
                                      <p:cBhvr>
                                        <p:cTn id="71" dur="1" fill="hold">
                                          <p:stCondLst>
                                            <p:cond delay="499"/>
                                          </p:stCondLst>
                                        </p:cTn>
                                        <p:tgtEl>
                                          <p:spTgt spid="42"/>
                                        </p:tgtEl>
                                        <p:attrNameLst>
                                          <p:attrName>style.visibility</p:attrName>
                                        </p:attrNameLst>
                                      </p:cBhvr>
                                      <p:to>
                                        <p:strVal val="hidden"/>
                                      </p:to>
                                    </p:set>
                                  </p:childTnLst>
                                </p:cTn>
                              </p:par>
                              <p:par>
                                <p:cTn id="72" presetID="9" presetClass="exit" presetSubtype="0" fill="hold" grpId="2" nodeType="withEffect">
                                  <p:stCondLst>
                                    <p:cond delay="0"/>
                                  </p:stCondLst>
                                  <p:childTnLst>
                                    <p:animEffect transition="out" filter="dissolve">
                                      <p:cBhvr>
                                        <p:cTn id="73" dur="500"/>
                                        <p:tgtEl>
                                          <p:spTgt spid="43"/>
                                        </p:tgtEl>
                                      </p:cBhvr>
                                    </p:animEffect>
                                    <p:set>
                                      <p:cBhvr>
                                        <p:cTn id="74" dur="1" fill="hold">
                                          <p:stCondLst>
                                            <p:cond delay="499"/>
                                          </p:stCondLst>
                                        </p:cTn>
                                        <p:tgtEl>
                                          <p:spTgt spid="4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1" nodeType="afterEffect">
                                  <p:stCondLst>
                                    <p:cond delay="0"/>
                                  </p:stCondLst>
                                  <p:childTnLst>
                                    <p:set>
                                      <p:cBhvr>
                                        <p:cTn id="81" dur="1" fill="hold">
                                          <p:stCondLst>
                                            <p:cond delay="0"/>
                                          </p:stCondLst>
                                        </p:cTn>
                                        <p:tgtEl>
                                          <p:spTgt spid="44"/>
                                        </p:tgtEl>
                                        <p:attrNameLst>
                                          <p:attrName>style.visibility</p:attrName>
                                        </p:attrNameLst>
                                      </p:cBhvr>
                                      <p:to>
                                        <p:strVal val="hidden"/>
                                      </p:to>
                                    </p:set>
                                  </p:childTnLst>
                                </p:cTn>
                              </p:par>
                              <p:par>
                                <p:cTn id="82" presetID="1" presetClass="exit" presetSubtype="0" fill="hold" grpId="0" nodeType="withEffect">
                                  <p:stCondLst>
                                    <p:cond delay="0"/>
                                  </p:stCondLst>
                                  <p:childTnLst>
                                    <p:set>
                                      <p:cBhvr>
                                        <p:cTn id="83" dur="1" fill="hold">
                                          <p:stCondLst>
                                            <p:cond delay="0"/>
                                          </p:stCondLst>
                                        </p:cTn>
                                        <p:tgtEl>
                                          <p:spTgt spid="4"/>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7"/>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8"/>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10"/>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1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13"/>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4"/>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5"/>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17"/>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20"/>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38"/>
                                        </p:tgtEl>
                                        <p:attrNameLst>
                                          <p:attrName>style.visibility</p:attrName>
                                        </p:attrNameLst>
                                      </p:cBhvr>
                                      <p:to>
                                        <p:strVal val="hidden"/>
                                      </p:to>
                                    </p:set>
                                  </p:childTnLst>
                                </p:cTn>
                              </p:par>
                              <p:par>
                                <p:cTn id="106" presetID="1" presetClass="exit" presetSubtype="0" fill="hold" grpId="3" nodeType="withEffect">
                                  <p:stCondLst>
                                    <p:cond delay="0"/>
                                  </p:stCondLst>
                                  <p:childTnLst>
                                    <p:set>
                                      <p:cBhvr>
                                        <p:cTn id="107" dur="1" fill="hold">
                                          <p:stCondLst>
                                            <p:cond delay="0"/>
                                          </p:stCondLst>
                                        </p:cTn>
                                        <p:tgtEl>
                                          <p:spTgt spid="39"/>
                                        </p:tgtEl>
                                        <p:attrNameLst>
                                          <p:attrName>style.visibility</p:attrName>
                                        </p:attrNameLst>
                                      </p:cBhvr>
                                      <p:to>
                                        <p:strVal val="hidden"/>
                                      </p:to>
                                    </p:set>
                                  </p:childTnLst>
                                </p:cTn>
                              </p:par>
                              <p:par>
                                <p:cTn id="108" presetID="1" presetClass="exit" presetSubtype="0" fill="hold" grpId="3" nodeType="withEffect">
                                  <p:stCondLst>
                                    <p:cond delay="0"/>
                                  </p:stCondLst>
                                  <p:childTnLst>
                                    <p:set>
                                      <p:cBhvr>
                                        <p:cTn id="109" dur="1" fill="hold">
                                          <p:stCondLst>
                                            <p:cond delay="0"/>
                                          </p:stCondLst>
                                        </p:cTn>
                                        <p:tgtEl>
                                          <p:spTgt spid="40"/>
                                        </p:tgtEl>
                                        <p:attrNameLst>
                                          <p:attrName>style.visibility</p:attrName>
                                        </p:attrNameLst>
                                      </p:cBhvr>
                                      <p:to>
                                        <p:strVal val="hidden"/>
                                      </p:to>
                                    </p:set>
                                  </p:childTnLst>
                                </p:cTn>
                              </p:par>
                              <p:par>
                                <p:cTn id="110" presetID="1" presetClass="exit" presetSubtype="0" fill="hold" grpId="3" nodeType="withEffect">
                                  <p:stCondLst>
                                    <p:cond delay="0"/>
                                  </p:stCondLst>
                                  <p:childTnLst>
                                    <p:set>
                                      <p:cBhvr>
                                        <p:cTn id="111" dur="1" fill="hold">
                                          <p:stCondLst>
                                            <p:cond delay="0"/>
                                          </p:stCondLst>
                                        </p:cTn>
                                        <p:tgtEl>
                                          <p:spTgt spid="41"/>
                                        </p:tgtEl>
                                        <p:attrNameLst>
                                          <p:attrName>style.visibility</p:attrName>
                                        </p:attrNameLst>
                                      </p:cBhvr>
                                      <p:to>
                                        <p:strVal val="hidden"/>
                                      </p:to>
                                    </p:set>
                                  </p:childTnLst>
                                </p:cTn>
                              </p:par>
                              <p:par>
                                <p:cTn id="112" presetID="1" presetClass="exit" presetSubtype="0" fill="hold" grpId="3" nodeType="withEffect">
                                  <p:stCondLst>
                                    <p:cond delay="0"/>
                                  </p:stCondLst>
                                  <p:childTnLst>
                                    <p:set>
                                      <p:cBhvr>
                                        <p:cTn id="113" dur="1" fill="hold">
                                          <p:stCondLst>
                                            <p:cond delay="0"/>
                                          </p:stCondLst>
                                        </p:cTn>
                                        <p:tgtEl>
                                          <p:spTgt spid="42"/>
                                        </p:tgtEl>
                                        <p:attrNameLst>
                                          <p:attrName>style.visibility</p:attrName>
                                        </p:attrNameLst>
                                      </p:cBhvr>
                                      <p:to>
                                        <p:strVal val="hidden"/>
                                      </p:to>
                                    </p:set>
                                  </p:childTnLst>
                                </p:cTn>
                              </p:par>
                              <p:par>
                                <p:cTn id="114" presetID="1" presetClass="exit" presetSubtype="0" fill="hold" grpId="3" nodeType="withEffect">
                                  <p:stCondLst>
                                    <p:cond delay="0"/>
                                  </p:stCondLst>
                                  <p:childTnLst>
                                    <p:set>
                                      <p:cBhvr>
                                        <p:cTn id="115"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 grpId="0"/>
      <p:bldP spid="5" grpId="0" animBg="1"/>
      <p:bldP spid="5" grpId="1" animBg="1"/>
      <p:bldP spid="8" grpId="0" animBg="1"/>
      <p:bldP spid="8" grpId="1" animBg="1"/>
      <p:bldP spid="9" grpId="0" animBg="1"/>
      <p:bldP spid="9" grpId="1" animBg="1"/>
      <p:bldP spid="17" grpId="0" animBg="1"/>
      <p:bldP spid="17" grpId="1" animBg="1"/>
      <p:bldP spid="38" grpId="0" animBg="1"/>
      <p:bldP spid="38" grpId="1"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2" grpId="3" animBg="1"/>
      <p:bldP spid="43" grpId="0" animBg="1"/>
      <p:bldP spid="43" grpId="1" animBg="1"/>
      <p:bldP spid="43" grpId="2" animBg="1"/>
      <p:bldP spid="43"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Auspice GNS summary</a:t>
            </a:r>
            <a:endParaRPr lang="en-US" dirty="0"/>
          </a:p>
        </p:txBody>
      </p:sp>
      <p:sp>
        <p:nvSpPr>
          <p:cNvPr id="3" name="Content Placeholder 2"/>
          <p:cNvSpPr>
            <a:spLocks noGrp="1"/>
          </p:cNvSpPr>
          <p:nvPr>
            <p:ph idx="1"/>
          </p:nvPr>
        </p:nvSpPr>
        <p:spPr>
          <a:xfrm>
            <a:off x="333079" y="1177454"/>
            <a:ext cx="8543049" cy="4080346"/>
          </a:xfrm>
        </p:spPr>
        <p:txBody>
          <a:bodyPr>
            <a:normAutofit/>
          </a:bodyPr>
          <a:lstStyle/>
          <a:p>
            <a:pPr marL="0" indent="0">
              <a:buNone/>
            </a:pPr>
            <a:r>
              <a:rPr lang="en-US" dirty="0"/>
              <a:t>E</a:t>
            </a:r>
            <a:r>
              <a:rPr lang="en-US" dirty="0" smtClean="0"/>
              <a:t>nables secure, name-based communication </a:t>
            </a:r>
          </a:p>
          <a:p>
            <a:pPr lvl="1"/>
            <a:r>
              <a:rPr lang="en-US" sz="2800" dirty="0"/>
              <a:t>a</a:t>
            </a:r>
            <a:r>
              <a:rPr lang="en-US" sz="2800" dirty="0" smtClean="0"/>
              <a:t>rbitrary name/location representation</a:t>
            </a:r>
          </a:p>
          <a:p>
            <a:pPr lvl="1"/>
            <a:r>
              <a:rPr lang="en-US" sz="2800" dirty="0"/>
              <a:t>f</a:t>
            </a:r>
            <a:r>
              <a:rPr lang="en-US" sz="2800" dirty="0" smtClean="0"/>
              <a:t>lexible endpoint principals</a:t>
            </a:r>
          </a:p>
          <a:p>
            <a:pPr lvl="1"/>
            <a:r>
              <a:rPr lang="en-US" sz="2800" dirty="0"/>
              <a:t>h</a:t>
            </a:r>
            <a:r>
              <a:rPr lang="en-US" sz="2800" dirty="0" smtClean="0"/>
              <a:t>andles all types of mobility</a:t>
            </a:r>
          </a:p>
          <a:p>
            <a:r>
              <a:rPr lang="en-US" dirty="0" smtClean="0"/>
              <a:t>Key differences from DNS for today’s Internet</a:t>
            </a:r>
          </a:p>
          <a:p>
            <a:pPr lvl="1"/>
            <a:r>
              <a:rPr lang="en-US" dirty="0" smtClean="0"/>
              <a:t>federation </a:t>
            </a:r>
            <a:r>
              <a:rPr lang="en-US" dirty="0"/>
              <a:t>decoupling certification and </a:t>
            </a:r>
            <a:r>
              <a:rPr lang="en-US" dirty="0" smtClean="0"/>
              <a:t>resolution</a:t>
            </a:r>
          </a:p>
          <a:p>
            <a:pPr lvl="1"/>
            <a:r>
              <a:rPr lang="en-US" dirty="0"/>
              <a:t>a</a:t>
            </a:r>
            <a:r>
              <a:rPr lang="en-US" dirty="0" smtClean="0"/>
              <a:t>ctive replication</a:t>
            </a:r>
          </a:p>
          <a:p>
            <a:pPr lvl="1"/>
            <a:r>
              <a:rPr lang="en-US" dirty="0"/>
              <a:t>d</a:t>
            </a:r>
            <a:r>
              <a:rPr lang="en-US" dirty="0" smtClean="0"/>
              <a:t>emand-aware placement</a:t>
            </a:r>
          </a:p>
          <a:p>
            <a:pPr lvl="1"/>
            <a:endParaRPr lang="en-US" dirty="0" smtClean="0"/>
          </a:p>
        </p:txBody>
      </p:sp>
      <p:sp>
        <p:nvSpPr>
          <p:cNvPr id="4" name="Slide Number Placeholder 3"/>
          <p:cNvSpPr>
            <a:spLocks noGrp="1"/>
          </p:cNvSpPr>
          <p:nvPr>
            <p:ph type="sldNum" sz="quarter" idx="12"/>
          </p:nvPr>
        </p:nvSpPr>
        <p:spPr/>
        <p:txBody>
          <a:bodyPr/>
          <a:lstStyle/>
          <a:p>
            <a:fld id="{6B13335D-4FC9-924F-B266-DEE7D65B61EE}" type="slidenum">
              <a:rPr lang="en-US" smtClean="0"/>
              <a:pPr/>
              <a:t>18</a:t>
            </a:fld>
            <a:endParaRPr lang="en-US"/>
          </a:p>
        </p:txBody>
      </p:sp>
      <p:sp>
        <p:nvSpPr>
          <p:cNvPr id="6" name="TextBox 5"/>
          <p:cNvSpPr txBox="1"/>
          <p:nvPr/>
        </p:nvSpPr>
        <p:spPr>
          <a:xfrm>
            <a:off x="1574800" y="5346700"/>
            <a:ext cx="6223679" cy="523220"/>
          </a:xfrm>
          <a:prstGeom prst="rect">
            <a:avLst/>
          </a:prstGeom>
          <a:solidFill>
            <a:schemeClr val="accent6">
              <a:lumMod val="40000"/>
              <a:lumOff val="60000"/>
            </a:schemeClr>
          </a:solidFill>
        </p:spPr>
        <p:txBody>
          <a:bodyPr wrap="none" rtlCol="0">
            <a:spAutoFit/>
          </a:bodyPr>
          <a:lstStyle/>
          <a:p>
            <a:r>
              <a:rPr lang="en-US" sz="2800" dirty="0" smtClean="0">
                <a:solidFill>
                  <a:srgbClr val="000000"/>
                </a:solidFill>
                <a:latin typeface="+mj-lt"/>
                <a:cs typeface="Courier"/>
              </a:rPr>
              <a:t>Get your GUID at:</a:t>
            </a:r>
            <a:r>
              <a:rPr lang="en-US" sz="2800" b="1" dirty="0" smtClean="0">
                <a:solidFill>
                  <a:srgbClr val="000000"/>
                </a:solidFill>
                <a:latin typeface="Courier"/>
                <a:cs typeface="Courier"/>
              </a:rPr>
              <a:t> http://</a:t>
            </a:r>
            <a:r>
              <a:rPr lang="en-US" sz="2800" b="1" dirty="0" err="1" smtClean="0">
                <a:solidFill>
                  <a:srgbClr val="000000"/>
                </a:solidFill>
                <a:latin typeface="Courier"/>
                <a:cs typeface="Courier"/>
              </a:rPr>
              <a:t>gns.name</a:t>
            </a:r>
            <a:endParaRPr lang="en-US" sz="2800" b="1" dirty="0">
              <a:solidFill>
                <a:srgbClr val="000000"/>
              </a:solidFill>
              <a:latin typeface="Courier"/>
              <a:cs typeface="Courier"/>
            </a:endParaRPr>
          </a:p>
        </p:txBody>
      </p:sp>
    </p:spTree>
    <p:extLst>
      <p:ext uri="{BB962C8B-B14F-4D97-AF65-F5344CB8AC3E}">
        <p14:creationId xmlns:p14="http://schemas.microsoft.com/office/powerpoint/2010/main" val="989253377"/>
      </p:ext>
    </p:extLst>
  </p:cSld>
  <p:clrMapOvr>
    <a:masterClrMapping/>
  </p:clrMapOvr>
  <mc:AlternateContent xmlns:mc="http://schemas.openxmlformats.org/markup-compatibility/2006" xmlns:p14="http://schemas.microsoft.com/office/powerpoint/2010/main">
    <mc:Choice Requires="p14">
      <p:transition spd="slow" p14:dur="2000" advTm="43005"/>
    </mc:Choice>
    <mc:Fallback xmlns="">
      <p:transition xmlns:p14="http://schemas.microsoft.com/office/powerpoint/2010/main" spd="slow" advTm="43005"/>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104479" y="1714500"/>
            <a:ext cx="2197100" cy="800100"/>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a:bodyPr>
          <a:lstStyle/>
          <a:p>
            <a:r>
              <a:rPr lang="en-US" dirty="0" smtClean="0"/>
              <a:t>Mobile arrived, but Internet unmoved</a:t>
            </a:r>
            <a:endParaRPr lang="en-US" dirty="0"/>
          </a:p>
        </p:txBody>
      </p:sp>
      <p:sp>
        <p:nvSpPr>
          <p:cNvPr id="6" name="Content Placeholder 5"/>
          <p:cNvSpPr>
            <a:spLocks noGrp="1"/>
          </p:cNvSpPr>
          <p:nvPr>
            <p:ph idx="1"/>
          </p:nvPr>
        </p:nvSpPr>
        <p:spPr>
          <a:xfrm>
            <a:off x="294979" y="3390396"/>
            <a:ext cx="4238921" cy="1805223"/>
          </a:xfrm>
          <a:ln>
            <a:solidFill>
              <a:srgbClr val="000000"/>
            </a:solidFill>
          </a:ln>
        </p:spPr>
        <p:txBody>
          <a:bodyPr>
            <a:noAutofit/>
          </a:bodyPr>
          <a:lstStyle/>
          <a:p>
            <a:r>
              <a:rPr lang="en-US" dirty="0" smtClean="0"/>
              <a:t>Unidirectional communication initiation</a:t>
            </a:r>
            <a:endParaRPr lang="en-US" dirty="0"/>
          </a:p>
          <a:p>
            <a:r>
              <a:rPr lang="en-US" dirty="0"/>
              <a:t>Redundant app-specific </a:t>
            </a:r>
            <a:r>
              <a:rPr lang="en-US" dirty="0" smtClean="0"/>
              <a:t>mobility support</a:t>
            </a:r>
            <a:endParaRPr lang="en-US" dirty="0"/>
          </a:p>
          <a:p>
            <a:pPr lvl="1"/>
            <a:endParaRPr lang="en-US" sz="28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9B9090D-D89E-4B13-B2DC-198D8FEE9BE5}" type="slidenum">
              <a:rPr lang="en-US" smtClean="0"/>
              <a:pPr>
                <a:defRPr/>
              </a:pPr>
              <a:t>2</a:t>
            </a:fld>
            <a:endParaRPr lang="en-US"/>
          </a:p>
        </p:txBody>
      </p:sp>
      <p:sp>
        <p:nvSpPr>
          <p:cNvPr id="7" name="TextBox 6"/>
          <p:cNvSpPr txBox="1"/>
          <p:nvPr/>
        </p:nvSpPr>
        <p:spPr>
          <a:xfrm>
            <a:off x="929979" y="5322619"/>
            <a:ext cx="7477421" cy="954107"/>
          </a:xfrm>
          <a:prstGeom prst="rect">
            <a:avLst/>
          </a:prstGeom>
          <a:solidFill>
            <a:schemeClr val="accent6">
              <a:lumMod val="40000"/>
              <a:lumOff val="60000"/>
            </a:schemeClr>
          </a:solidFill>
        </p:spPr>
        <p:txBody>
          <a:bodyPr wrap="square" rtlCol="0">
            <a:spAutoFit/>
          </a:bodyPr>
          <a:lstStyle/>
          <a:p>
            <a:pPr algn="ctr"/>
            <a:r>
              <a:rPr lang="en-US" sz="2800" dirty="0" smtClean="0"/>
              <a:t>Cleaner separation of location and identity commonly advocated wisdom</a:t>
            </a:r>
            <a:endParaRPr lang="en-US" sz="2800" dirty="0"/>
          </a:p>
        </p:txBody>
      </p:sp>
      <p:pic>
        <p:nvPicPr>
          <p:cNvPr id="8" name="Picture 7"/>
          <p:cNvPicPr>
            <a:picLocks noChangeAspect="1"/>
          </p:cNvPicPr>
          <p:nvPr/>
        </p:nvPicPr>
        <p:blipFill>
          <a:blip r:embed="rId4"/>
          <a:stretch>
            <a:fillRect/>
          </a:stretch>
        </p:blipFill>
        <p:spPr>
          <a:xfrm>
            <a:off x="381000" y="1092199"/>
            <a:ext cx="395824" cy="774701"/>
          </a:xfrm>
          <a:prstGeom prst="rect">
            <a:avLst/>
          </a:prstGeom>
        </p:spPr>
      </p:pic>
      <p:pic>
        <p:nvPicPr>
          <p:cNvPr id="14" name="Picture 13" descr="Screen Shot 2014-08-13 at 6.12.1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79" y="2514600"/>
            <a:ext cx="797883" cy="780778"/>
          </a:xfrm>
          <a:prstGeom prst="rect">
            <a:avLst/>
          </a:prstGeom>
          <a:ln>
            <a:solidFill>
              <a:schemeClr val="tx1"/>
            </a:solidFill>
          </a:ln>
          <a:effectLst>
            <a:outerShdw blurRad="50800" dist="38100" dir="2700000" algn="tl" rotWithShape="0">
              <a:srgbClr val="000000">
                <a:alpha val="43000"/>
              </a:srgbClr>
            </a:outerShdw>
          </a:effectLst>
        </p:spPr>
      </p:pic>
      <p:cxnSp>
        <p:nvCxnSpPr>
          <p:cNvPr id="16" name="Curved Connector 15"/>
          <p:cNvCxnSpPr>
            <a:stCxn id="14" idx="0"/>
          </p:cNvCxnSpPr>
          <p:nvPr/>
        </p:nvCxnSpPr>
        <p:spPr>
          <a:xfrm rot="5400000" flipH="1" flipV="1">
            <a:off x="442542" y="2054779"/>
            <a:ext cx="520700" cy="398943"/>
          </a:xfrm>
          <a:prstGeom prst="curvedConnector3">
            <a:avLst/>
          </a:prstGeom>
          <a:ln w="190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27624" y="1727200"/>
            <a:ext cx="374822" cy="584776"/>
          </a:xfrm>
          <a:prstGeom prst="rect">
            <a:avLst/>
          </a:prstGeom>
          <a:noFill/>
        </p:spPr>
        <p:txBody>
          <a:bodyPr wrap="none" rtlCol="0">
            <a:spAutoFit/>
          </a:bodyPr>
          <a:lstStyle/>
          <a:p>
            <a:r>
              <a:rPr lang="en-US" sz="3200" b="1" dirty="0">
                <a:solidFill>
                  <a:srgbClr val="FF0000"/>
                </a:solidFill>
              </a:rPr>
              <a:t>?</a:t>
            </a:r>
          </a:p>
        </p:txBody>
      </p:sp>
      <p:sp>
        <p:nvSpPr>
          <p:cNvPr id="19" name="TextBox 18"/>
          <p:cNvSpPr txBox="1"/>
          <p:nvPr/>
        </p:nvSpPr>
        <p:spPr>
          <a:xfrm>
            <a:off x="788267" y="1155699"/>
            <a:ext cx="1854594" cy="461665"/>
          </a:xfrm>
          <a:prstGeom prst="rect">
            <a:avLst/>
          </a:prstGeom>
          <a:noFill/>
        </p:spPr>
        <p:txBody>
          <a:bodyPr wrap="none" rtlCol="0">
            <a:spAutoFit/>
          </a:bodyPr>
          <a:lstStyle/>
          <a:p>
            <a:r>
              <a:rPr lang="en-US" sz="2400" dirty="0" smtClean="0"/>
              <a:t>Alice’s phone</a:t>
            </a:r>
            <a:endParaRPr lang="en-US" sz="2400" dirty="0"/>
          </a:p>
        </p:txBody>
      </p:sp>
      <p:sp>
        <p:nvSpPr>
          <p:cNvPr id="20" name="TextBox 19"/>
          <p:cNvSpPr txBox="1"/>
          <p:nvPr/>
        </p:nvSpPr>
        <p:spPr>
          <a:xfrm>
            <a:off x="1144547" y="1612900"/>
            <a:ext cx="2725175" cy="1200328"/>
          </a:xfrm>
          <a:prstGeom prst="rect">
            <a:avLst/>
          </a:prstGeom>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smtClean="0"/>
              <a:t>Notification systems</a:t>
            </a:r>
          </a:p>
          <a:p>
            <a:r>
              <a:rPr lang="en-US" sz="2400" dirty="0" smtClean="0"/>
              <a:t>VoIP/messaging</a:t>
            </a:r>
          </a:p>
          <a:p>
            <a:r>
              <a:rPr lang="en-US" sz="2400" dirty="0" smtClean="0"/>
              <a:t>Cloud storage</a:t>
            </a:r>
          </a:p>
        </p:txBody>
      </p:sp>
      <p:sp>
        <p:nvSpPr>
          <p:cNvPr id="23" name="Cloud 22"/>
          <p:cNvSpPr/>
          <p:nvPr/>
        </p:nvSpPr>
        <p:spPr>
          <a:xfrm>
            <a:off x="4174521" y="1422400"/>
            <a:ext cx="2791951" cy="1007764"/>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stretch>
            <a:fillRect/>
          </a:stretch>
        </p:blipFill>
        <p:spPr>
          <a:xfrm>
            <a:off x="6524368" y="1168400"/>
            <a:ext cx="259556" cy="508000"/>
          </a:xfrm>
          <a:prstGeom prst="rect">
            <a:avLst/>
          </a:prstGeom>
        </p:spPr>
      </p:pic>
      <p:cxnSp>
        <p:nvCxnSpPr>
          <p:cNvPr id="27" name="Curved Connector 26"/>
          <p:cNvCxnSpPr>
            <a:stCxn id="24" idx="0"/>
            <a:endCxn id="25" idx="1"/>
          </p:cNvCxnSpPr>
          <p:nvPr/>
        </p:nvCxnSpPr>
        <p:spPr>
          <a:xfrm rot="5400000" flipH="1" flipV="1">
            <a:off x="5565617" y="1482229"/>
            <a:ext cx="1018580" cy="898922"/>
          </a:xfrm>
          <a:prstGeom prst="curvedConnector2">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pic>
        <p:nvPicPr>
          <p:cNvPr id="32" name="Picture 31" descr="Screen Shot 2014-08-13 at 10.17.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1155699"/>
            <a:ext cx="393700" cy="560497"/>
          </a:xfrm>
          <a:prstGeom prst="rect">
            <a:avLst/>
          </a:prstGeom>
        </p:spPr>
      </p:pic>
      <p:cxnSp>
        <p:nvCxnSpPr>
          <p:cNvPr id="34" name="Curved Connector 33"/>
          <p:cNvCxnSpPr>
            <a:stCxn id="31" idx="3"/>
          </p:cNvCxnSpPr>
          <p:nvPr/>
        </p:nvCxnSpPr>
        <p:spPr>
          <a:xfrm flipH="1" flipV="1">
            <a:off x="4724400" y="1435948"/>
            <a:ext cx="508000" cy="1136158"/>
          </a:xfrm>
          <a:prstGeom prst="curvedConnector5">
            <a:avLst>
              <a:gd name="adj1" fmla="val -45000"/>
              <a:gd name="adj2" fmla="val 50340"/>
              <a:gd name="adj3" fmla="val 145000"/>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692899" y="1106844"/>
            <a:ext cx="676087" cy="461665"/>
          </a:xfrm>
          <a:prstGeom prst="rect">
            <a:avLst/>
          </a:prstGeom>
          <a:noFill/>
        </p:spPr>
        <p:txBody>
          <a:bodyPr wrap="none" rtlCol="0">
            <a:spAutoFit/>
          </a:bodyPr>
          <a:lstStyle/>
          <a:p>
            <a:r>
              <a:rPr lang="en-US" sz="2400" dirty="0" smtClean="0"/>
              <a:t>Bob</a:t>
            </a:r>
            <a:endParaRPr lang="en-US" sz="2400" dirty="0"/>
          </a:p>
        </p:txBody>
      </p:sp>
      <p:pic>
        <p:nvPicPr>
          <p:cNvPr id="37" name="Picture 36"/>
          <p:cNvPicPr>
            <a:picLocks noChangeAspect="1"/>
          </p:cNvPicPr>
          <p:nvPr/>
        </p:nvPicPr>
        <p:blipFill>
          <a:blip r:embed="rId7"/>
          <a:stretch>
            <a:fillRect/>
          </a:stretch>
        </p:blipFill>
        <p:spPr>
          <a:xfrm>
            <a:off x="5149463" y="1917700"/>
            <a:ext cx="459882" cy="416193"/>
          </a:xfrm>
          <a:prstGeom prst="rect">
            <a:avLst/>
          </a:prstGeom>
        </p:spPr>
      </p:pic>
      <p:pic>
        <p:nvPicPr>
          <p:cNvPr id="38" name="Picture 37"/>
          <p:cNvPicPr>
            <a:picLocks noChangeAspect="1"/>
          </p:cNvPicPr>
          <p:nvPr/>
        </p:nvPicPr>
        <p:blipFill>
          <a:blip r:embed="rId8"/>
          <a:stretch>
            <a:fillRect/>
          </a:stretch>
        </p:blipFill>
        <p:spPr>
          <a:xfrm>
            <a:off x="7463589" y="1600200"/>
            <a:ext cx="649866" cy="762000"/>
          </a:xfrm>
          <a:prstGeom prst="rect">
            <a:avLst/>
          </a:prstGeom>
        </p:spPr>
      </p:pic>
      <p:grpSp>
        <p:nvGrpSpPr>
          <p:cNvPr id="51" name="Group 50"/>
          <p:cNvGrpSpPr/>
          <p:nvPr/>
        </p:nvGrpSpPr>
        <p:grpSpPr>
          <a:xfrm>
            <a:off x="4432300" y="2284132"/>
            <a:ext cx="2501900" cy="912286"/>
            <a:chOff x="4292600" y="2284132"/>
            <a:chExt cx="2501900" cy="912286"/>
          </a:xfrm>
        </p:grpSpPr>
        <p:pic>
          <p:nvPicPr>
            <p:cNvPr id="24" name="Picture 23"/>
            <p:cNvPicPr>
              <a:picLocks noChangeAspect="1"/>
            </p:cNvPicPr>
            <p:nvPr/>
          </p:nvPicPr>
          <p:blipFill>
            <a:blip r:embed="rId4"/>
            <a:stretch>
              <a:fillRect/>
            </a:stretch>
          </p:blipFill>
          <p:spPr>
            <a:xfrm>
              <a:off x="5355968" y="2440980"/>
              <a:ext cx="259556" cy="508000"/>
            </a:xfrm>
            <a:prstGeom prst="rect">
              <a:avLst/>
            </a:prstGeom>
          </p:spPr>
        </p:pic>
        <p:pic>
          <p:nvPicPr>
            <p:cNvPr id="31" name="Picture 30" descr="Screen Shot 2014-08-13 at 10.16.22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2600" y="2284132"/>
              <a:ext cx="800100" cy="575947"/>
            </a:xfrm>
            <a:prstGeom prst="rect">
              <a:avLst/>
            </a:prstGeom>
          </p:spPr>
        </p:pic>
        <p:sp>
          <p:nvSpPr>
            <p:cNvPr id="35" name="TextBox 34"/>
            <p:cNvSpPr txBox="1"/>
            <p:nvPr/>
          </p:nvSpPr>
          <p:spPr>
            <a:xfrm>
              <a:off x="4710829" y="2734753"/>
              <a:ext cx="787295" cy="461665"/>
            </a:xfrm>
            <a:prstGeom prst="rect">
              <a:avLst/>
            </a:prstGeom>
            <a:noFill/>
          </p:spPr>
          <p:txBody>
            <a:bodyPr wrap="none" rtlCol="0">
              <a:spAutoFit/>
            </a:bodyPr>
            <a:lstStyle/>
            <a:p>
              <a:r>
                <a:rPr lang="en-US" sz="2400" dirty="0" smtClean="0"/>
                <a:t>Alice</a:t>
              </a:r>
              <a:endParaRPr lang="en-US" sz="2400" dirty="0"/>
            </a:p>
          </p:txBody>
        </p:sp>
        <p:pic>
          <p:nvPicPr>
            <p:cNvPr id="41" name="Picture 40"/>
            <p:cNvPicPr>
              <a:picLocks noChangeAspect="1"/>
            </p:cNvPicPr>
            <p:nvPr/>
          </p:nvPicPr>
          <p:blipFill>
            <a:blip r:embed="rId10"/>
            <a:stretch>
              <a:fillRect/>
            </a:stretch>
          </p:blipFill>
          <p:spPr>
            <a:xfrm>
              <a:off x="5689086" y="2434630"/>
              <a:ext cx="1105414" cy="554550"/>
            </a:xfrm>
            <a:prstGeom prst="rect">
              <a:avLst/>
            </a:prstGeom>
          </p:spPr>
        </p:pic>
      </p:grpSp>
      <p:sp>
        <p:nvSpPr>
          <p:cNvPr id="59" name="Explosion 1 58"/>
          <p:cNvSpPr/>
          <p:nvPr/>
        </p:nvSpPr>
        <p:spPr>
          <a:xfrm>
            <a:off x="4755763" y="1866900"/>
            <a:ext cx="393700" cy="349522"/>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Explosion 1 59"/>
          <p:cNvSpPr/>
          <p:nvPr/>
        </p:nvSpPr>
        <p:spPr>
          <a:xfrm>
            <a:off x="5558374" y="1819139"/>
            <a:ext cx="393700" cy="349522"/>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Content Placeholder 5"/>
          <p:cNvSpPr txBox="1">
            <a:spLocks/>
          </p:cNvSpPr>
          <p:nvPr/>
        </p:nvSpPr>
        <p:spPr>
          <a:xfrm>
            <a:off x="4638379" y="3390397"/>
            <a:ext cx="4238921" cy="927604"/>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Ungraceful disruptions</a:t>
            </a:r>
          </a:p>
          <a:p>
            <a:pPr lvl="1"/>
            <a:endParaRPr lang="en-US" sz="2800" dirty="0" smtClean="0"/>
          </a:p>
          <a:p>
            <a:endParaRPr lang="en-US" dirty="0" smtClean="0"/>
          </a:p>
          <a:p>
            <a:endParaRPr lang="en-US" dirty="0"/>
          </a:p>
        </p:txBody>
      </p:sp>
    </p:spTree>
    <p:custDataLst>
      <p:tags r:id="rId1"/>
    </p:custDataLst>
    <p:extLst>
      <p:ext uri="{BB962C8B-B14F-4D97-AF65-F5344CB8AC3E}">
        <p14:creationId xmlns:p14="http://schemas.microsoft.com/office/powerpoint/2010/main" val="708244125"/>
      </p:ext>
    </p:extLst>
  </p:cSld>
  <p:clrMapOvr>
    <a:masterClrMapping/>
  </p:clrMapOvr>
  <mc:AlternateContent xmlns:mc="http://schemas.openxmlformats.org/markup-compatibility/2006" xmlns:p14="http://schemas.microsoft.com/office/powerpoint/2010/main">
    <mc:Choice Requires="p14">
      <p:transition spd="slow" p14:dur="2000" advTm="92784"/>
    </mc:Choice>
    <mc:Fallback xmlns="">
      <p:transition xmlns:p14="http://schemas.microsoft.com/office/powerpoint/2010/main" spd="slow" advTm="9278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5278 2.96296E-6 L 0.26944 0.00185 " pathEditMode="relative" rAng="0" ptsTypes="AA">
                                      <p:cBhvr>
                                        <p:cTn id="28" dur="2000" fill="hold"/>
                                        <p:tgtEl>
                                          <p:spTgt spid="51"/>
                                        </p:tgtEl>
                                        <p:attrNameLst>
                                          <p:attrName>ppt_x</p:attrName>
                                          <p:attrName>ppt_y</p:attrName>
                                        </p:attrNameLst>
                                      </p:cBhvr>
                                      <p:rCtr x="16111" y="93"/>
                                    </p:animMotion>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20"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DNS does separate identity / location </a:t>
            </a:r>
            <a:endParaRPr lang="en-US" dirty="0"/>
          </a:p>
        </p:txBody>
      </p:sp>
      <p:sp>
        <p:nvSpPr>
          <p:cNvPr id="3" name="Content Placeholder 2"/>
          <p:cNvSpPr>
            <a:spLocks noGrp="1"/>
          </p:cNvSpPr>
          <p:nvPr>
            <p:ph idx="1"/>
          </p:nvPr>
        </p:nvSpPr>
        <p:spPr>
          <a:xfrm>
            <a:off x="333079" y="2946400"/>
            <a:ext cx="8543049" cy="1308100"/>
          </a:xfrm>
        </p:spPr>
        <p:txBody>
          <a:bodyPr>
            <a:noAutofit/>
          </a:bodyPr>
          <a:lstStyle/>
          <a:p>
            <a:r>
              <a:rPr lang="en-US" u="sng" dirty="0"/>
              <a:t>C</a:t>
            </a:r>
            <a:r>
              <a:rPr lang="en-US" u="sng" dirty="0" smtClean="0"/>
              <a:t>hallenge</a:t>
            </a:r>
            <a:r>
              <a:rPr lang="en-US" dirty="0" smtClean="0"/>
              <a:t>: scaling to handle update cost of frequent mobility while returning up-to-date values</a:t>
            </a:r>
          </a:p>
          <a:p>
            <a:pPr lvl="1"/>
            <a:r>
              <a:rPr lang="en-US" dirty="0" smtClean="0"/>
              <a:t>Example: 10B devices, 100 addresses/day ≈ 1M updates/sec </a:t>
            </a:r>
          </a:p>
          <a:p>
            <a:pPr lvl="1"/>
            <a:r>
              <a:rPr lang="en-US" dirty="0" smtClean="0"/>
              <a:t>DNS update propagation can takes hours or days today!                                                                                                                                                                                                                                                                                                                                                                                                                                         </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3</a:t>
            </a:fld>
            <a:endParaRPr lang="en-US"/>
          </a:p>
        </p:txBody>
      </p:sp>
      <p:sp>
        <p:nvSpPr>
          <p:cNvPr id="6" name="TextBox 5"/>
          <p:cNvSpPr txBox="1"/>
          <p:nvPr/>
        </p:nvSpPr>
        <p:spPr>
          <a:xfrm>
            <a:off x="1658505" y="1488420"/>
            <a:ext cx="2372589" cy="523220"/>
          </a:xfrm>
          <a:prstGeom prst="rect">
            <a:avLst/>
          </a:prstGeom>
          <a:solidFill>
            <a:schemeClr val="accent1">
              <a:lumMod val="40000"/>
              <a:lumOff val="60000"/>
            </a:schemeClr>
          </a:solidFill>
        </p:spPr>
        <p:txBody>
          <a:bodyPr wrap="none" rtlCol="0">
            <a:spAutoFit/>
          </a:bodyPr>
          <a:lstStyle/>
          <a:p>
            <a:r>
              <a:rPr lang="en-US" sz="2800" dirty="0" smtClean="0"/>
              <a:t>Domain names</a:t>
            </a:r>
            <a:endParaRPr lang="en-US" sz="2800" dirty="0"/>
          </a:p>
        </p:txBody>
      </p:sp>
      <p:sp>
        <p:nvSpPr>
          <p:cNvPr id="7" name="TextBox 6"/>
          <p:cNvSpPr txBox="1"/>
          <p:nvPr/>
        </p:nvSpPr>
        <p:spPr>
          <a:xfrm>
            <a:off x="4839744" y="1488420"/>
            <a:ext cx="1994932" cy="523220"/>
          </a:xfrm>
          <a:prstGeom prst="rect">
            <a:avLst/>
          </a:prstGeom>
          <a:solidFill>
            <a:srgbClr val="B9CDE5"/>
          </a:solidFill>
        </p:spPr>
        <p:txBody>
          <a:bodyPr wrap="none" rtlCol="0">
            <a:spAutoFit/>
          </a:bodyPr>
          <a:lstStyle/>
          <a:p>
            <a:r>
              <a:rPr lang="en-US" sz="2800" dirty="0" smtClean="0"/>
              <a:t>IP addresses</a:t>
            </a:r>
            <a:endParaRPr lang="en-US" sz="2800" dirty="0"/>
          </a:p>
        </p:txBody>
      </p:sp>
      <p:cxnSp>
        <p:nvCxnSpPr>
          <p:cNvPr id="9" name="Straight Arrow Connector 8"/>
          <p:cNvCxnSpPr>
            <a:stCxn id="6" idx="3"/>
            <a:endCxn id="7" idx="1"/>
          </p:cNvCxnSpPr>
          <p:nvPr/>
        </p:nvCxnSpPr>
        <p:spPr>
          <a:xfrm>
            <a:off x="4031094" y="1750030"/>
            <a:ext cx="808650" cy="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6" idx="0"/>
          </p:cNvCxnSpPr>
          <p:nvPr/>
        </p:nvCxnSpPr>
        <p:spPr>
          <a:xfrm flipH="1">
            <a:off x="2844800" y="878820"/>
            <a:ext cx="2992410" cy="609600"/>
          </a:xfrm>
          <a:prstGeom prst="straightConnector1">
            <a:avLst/>
          </a:prstGeom>
          <a:ln>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flipH="1">
            <a:off x="5837210" y="878820"/>
            <a:ext cx="1871690" cy="609600"/>
          </a:xfrm>
          <a:prstGeom prst="straightConnector1">
            <a:avLst/>
          </a:prstGeom>
          <a:ln>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587501" y="2188329"/>
            <a:ext cx="5405409" cy="584776"/>
          </a:xfrm>
          <a:prstGeom prst="rect">
            <a:avLst/>
          </a:prstGeom>
          <a:noFill/>
          <a:ln>
            <a:solidFill>
              <a:srgbClr val="000000"/>
            </a:solidFill>
          </a:ln>
        </p:spPr>
        <p:txBody>
          <a:bodyPr wrap="square" rtlCol="0">
            <a:spAutoFit/>
          </a:bodyPr>
          <a:lstStyle/>
          <a:p>
            <a:r>
              <a:rPr lang="en-US" sz="3200" b="1" dirty="0" smtClean="0">
                <a:solidFill>
                  <a:prstClr val="black"/>
                </a:solidFill>
              </a:rPr>
              <a:t>+ </a:t>
            </a:r>
            <a:r>
              <a:rPr lang="en-US" sz="2800" dirty="0" smtClean="0">
                <a:solidFill>
                  <a:prstClr val="black"/>
                </a:solidFill>
              </a:rPr>
              <a:t>connection migration techniques</a:t>
            </a:r>
            <a:endParaRPr lang="en-US" dirty="0"/>
          </a:p>
        </p:txBody>
      </p:sp>
      <p:pic>
        <p:nvPicPr>
          <p:cNvPr id="13" name="Picture 12" descr="Screen Shot 2013-01-09 at 11.04.31 PM.png"/>
          <p:cNvPicPr>
            <a:picLocks noChangeAspect="1"/>
          </p:cNvPicPr>
          <p:nvPr/>
        </p:nvPicPr>
        <p:blipFill rotWithShape="1">
          <a:blip r:embed="rId4">
            <a:extLst>
              <a:ext uri="{28A0092B-C50C-407E-A947-70E740481C1C}">
                <a14:useLocalDpi xmlns:a14="http://schemas.microsoft.com/office/drawing/2010/main" val="0"/>
              </a:ext>
            </a:extLst>
          </a:blip>
          <a:srcRect b="24168"/>
          <a:stretch/>
        </p:blipFill>
        <p:spPr>
          <a:xfrm>
            <a:off x="0" y="4782800"/>
            <a:ext cx="9144000" cy="2033935"/>
          </a:xfrm>
          <a:prstGeom prst="rect">
            <a:avLst/>
          </a:prstGeom>
          <a:ln>
            <a:solidFill>
              <a:srgbClr val="000000"/>
            </a:solidFill>
          </a:ln>
        </p:spPr>
      </p:pic>
      <p:pic>
        <p:nvPicPr>
          <p:cNvPr id="15" name="Picture 14" descr="Screen Shot 2013-01-09 at 11.03.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390060"/>
            <a:ext cx="9144000" cy="1883689"/>
          </a:xfrm>
          <a:prstGeom prst="rect">
            <a:avLst/>
          </a:prstGeom>
          <a:ln>
            <a:solidFill>
              <a:schemeClr val="tx1"/>
            </a:solidFill>
          </a:ln>
        </p:spPr>
      </p:pic>
    </p:spTree>
    <p:custDataLst>
      <p:tags r:id="rId1"/>
    </p:custDataLst>
    <p:extLst>
      <p:ext uri="{BB962C8B-B14F-4D97-AF65-F5344CB8AC3E}">
        <p14:creationId xmlns:p14="http://schemas.microsoft.com/office/powerpoint/2010/main" val="1332194687"/>
      </p:ext>
    </p:extLst>
  </p:cSld>
  <p:clrMapOvr>
    <a:masterClrMapping/>
  </p:clrMapOvr>
  <mc:AlternateContent xmlns:mc="http://schemas.openxmlformats.org/markup-compatibility/2006" xmlns:p14="http://schemas.microsoft.com/office/powerpoint/2010/main">
    <mc:Choice Requires="p14">
      <p:transition spd="slow" p14:dur="2000" advTm="67898"/>
    </mc:Choice>
    <mc:Fallback xmlns="">
      <p:transition xmlns:p14="http://schemas.microsoft.com/office/powerpoint/2010/main" spd="slow" advTm="678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par>
                          <p:cTn id="7" fill="hold">
                            <p:stCondLst>
                              <p:cond delay="1125"/>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global name service (GNS)</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4</a:t>
            </a:fld>
            <a:endParaRPr lang="en-US"/>
          </a:p>
        </p:txBody>
      </p:sp>
      <p:sp>
        <p:nvSpPr>
          <p:cNvPr id="6" name="TextBox 5"/>
          <p:cNvSpPr txBox="1"/>
          <p:nvPr/>
        </p:nvSpPr>
        <p:spPr>
          <a:xfrm>
            <a:off x="396579" y="3911600"/>
            <a:ext cx="8417221" cy="2246769"/>
          </a:xfrm>
          <a:prstGeom prst="rect">
            <a:avLst/>
          </a:prstGeom>
          <a:solidFill>
            <a:srgbClr val="FCD5B5"/>
          </a:solidFill>
        </p:spPr>
        <p:txBody>
          <a:bodyPr wrap="square" rtlCol="0">
            <a:spAutoFit/>
          </a:bodyPr>
          <a:lstStyle/>
          <a:p>
            <a:pPr algn="ctr"/>
            <a:r>
              <a:rPr lang="en-US" sz="2800" b="1" dirty="0"/>
              <a:t>Goal: </a:t>
            </a:r>
            <a:r>
              <a:rPr lang="en-US" sz="2800" b="1" dirty="0" smtClean="0"/>
              <a:t>A massively scalable, logically centralized GNS </a:t>
            </a:r>
            <a:r>
              <a:rPr lang="en-US" sz="2800" b="1" dirty="0"/>
              <a:t>to enable secure, name-based communication </a:t>
            </a:r>
            <a:r>
              <a:rPr lang="en-US" sz="2800" b="1" dirty="0" smtClean="0"/>
              <a:t>with flexible </a:t>
            </a:r>
            <a:r>
              <a:rPr lang="en-US" sz="2800" b="1" dirty="0"/>
              <a:t>endpoint principals </a:t>
            </a:r>
            <a:r>
              <a:rPr lang="en-US" sz="2800" b="1" dirty="0" smtClean="0"/>
              <a:t>with arbitrary (fixed) names </a:t>
            </a:r>
            <a:r>
              <a:rPr lang="en-US" sz="2800" b="1" dirty="0"/>
              <a:t>despite high mobility.</a:t>
            </a:r>
          </a:p>
          <a:p>
            <a:pPr algn="ctr"/>
            <a:endParaRPr lang="en-US" sz="2800" b="1" dirty="0"/>
          </a:p>
        </p:txBody>
      </p:sp>
      <p:sp>
        <p:nvSpPr>
          <p:cNvPr id="9" name="Rounded Rectangle 8"/>
          <p:cNvSpPr/>
          <p:nvPr/>
        </p:nvSpPr>
        <p:spPr>
          <a:xfrm>
            <a:off x="2019300" y="4394200"/>
            <a:ext cx="5448300"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21979" y="4819650"/>
            <a:ext cx="4162721"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295900" y="4864100"/>
            <a:ext cx="3479800"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4114800" y="5283200"/>
            <a:ext cx="2120900" cy="444500"/>
          </a:xfrm>
          <a:prstGeom prst="round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ube 4"/>
          <p:cNvSpPr/>
          <p:nvPr/>
        </p:nvSpPr>
        <p:spPr>
          <a:xfrm>
            <a:off x="266801" y="1193800"/>
            <a:ext cx="8331099" cy="1003300"/>
          </a:xfrm>
          <a:prstGeom prst="cube">
            <a:avLst>
              <a:gd name="adj" fmla="val 74581"/>
            </a:avLst>
          </a:prstGeom>
          <a:solidFill>
            <a:schemeClr val="tx2">
              <a:lumMod val="20000"/>
              <a:lumOff val="80000"/>
            </a:schemeClr>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tIns="365760" bIns="45720" rtlCol="0" anchor="b" anchorCtr="1"/>
          <a:lstStyle/>
          <a:p>
            <a:pPr algn="ctr"/>
            <a:r>
              <a:rPr lang="en-US" sz="2400" b="1" dirty="0" smtClean="0">
                <a:solidFill>
                  <a:schemeClr val="accent1">
                    <a:lumMod val="50000"/>
                  </a:schemeClr>
                </a:solidFill>
              </a:rPr>
              <a:t>Global name service (GNS)</a:t>
            </a:r>
            <a:endParaRPr lang="en-US" sz="2400" b="1" dirty="0">
              <a:solidFill>
                <a:schemeClr val="accent1">
                  <a:lumMod val="50000"/>
                </a:schemeClr>
              </a:solidFill>
            </a:endParaRPr>
          </a:p>
        </p:txBody>
      </p:sp>
      <p:grpSp>
        <p:nvGrpSpPr>
          <p:cNvPr id="132" name="Group 131"/>
          <p:cNvGrpSpPr/>
          <p:nvPr/>
        </p:nvGrpSpPr>
        <p:grpSpPr>
          <a:xfrm>
            <a:off x="421979" y="2362200"/>
            <a:ext cx="2981621" cy="952500"/>
            <a:chOff x="421979" y="2362200"/>
            <a:chExt cx="2981621" cy="952500"/>
          </a:xfrm>
        </p:grpSpPr>
        <p:sp>
          <p:nvSpPr>
            <p:cNvPr id="7" name="Cloud 6"/>
            <p:cNvSpPr/>
            <p:nvPr/>
          </p:nvSpPr>
          <p:spPr>
            <a:xfrm>
              <a:off x="421979" y="2362200"/>
              <a:ext cx="2981621" cy="952500"/>
            </a:xfrm>
            <a:prstGeom prst="cloud">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3"/>
            <p:cNvPicPr>
              <a:picLocks noChangeAspect="1"/>
            </p:cNvPicPr>
            <p:nvPr/>
          </p:nvPicPr>
          <p:blipFill>
            <a:blip r:embed="rId4">
              <a:duotone>
                <a:prstClr val="black"/>
                <a:schemeClr val="accent1">
                  <a:tint val="45000"/>
                  <a:satMod val="400000"/>
                </a:schemeClr>
              </a:duotone>
            </a:blip>
            <a:stretch>
              <a:fillRect/>
            </a:stretch>
          </p:blipFill>
          <p:spPr>
            <a:xfrm>
              <a:off x="1042654" y="2905801"/>
              <a:ext cx="177210" cy="170719"/>
            </a:xfrm>
            <a:prstGeom prst="rect">
              <a:avLst/>
            </a:prstGeom>
          </p:spPr>
        </p:pic>
        <p:pic>
          <p:nvPicPr>
            <p:cNvPr id="14" name="Picture 3"/>
            <p:cNvPicPr>
              <a:picLocks noChangeAspect="1"/>
            </p:cNvPicPr>
            <p:nvPr/>
          </p:nvPicPr>
          <p:blipFill>
            <a:blip r:embed="rId4">
              <a:duotone>
                <a:prstClr val="black"/>
                <a:schemeClr val="accent1">
                  <a:tint val="45000"/>
                  <a:satMod val="400000"/>
                </a:schemeClr>
              </a:duotone>
            </a:blip>
            <a:stretch>
              <a:fillRect/>
            </a:stretch>
          </p:blipFill>
          <p:spPr>
            <a:xfrm>
              <a:off x="1283327" y="2585802"/>
              <a:ext cx="177210" cy="170719"/>
            </a:xfrm>
            <a:prstGeom prst="rect">
              <a:avLst/>
            </a:prstGeom>
          </p:spPr>
        </p:pic>
        <p:pic>
          <p:nvPicPr>
            <p:cNvPr id="15" name="Picture 3"/>
            <p:cNvPicPr>
              <a:picLocks noChangeAspect="1"/>
            </p:cNvPicPr>
            <p:nvPr/>
          </p:nvPicPr>
          <p:blipFill>
            <a:blip r:embed="rId4">
              <a:duotone>
                <a:prstClr val="black"/>
                <a:schemeClr val="accent1">
                  <a:tint val="45000"/>
                  <a:satMod val="400000"/>
                </a:schemeClr>
              </a:duotone>
            </a:blip>
            <a:stretch>
              <a:fillRect/>
            </a:stretch>
          </p:blipFill>
          <p:spPr>
            <a:xfrm>
              <a:off x="1791954" y="2430282"/>
              <a:ext cx="177210" cy="170719"/>
            </a:xfrm>
            <a:prstGeom prst="rect">
              <a:avLst/>
            </a:prstGeom>
          </p:spPr>
        </p:pic>
        <p:pic>
          <p:nvPicPr>
            <p:cNvPr id="16" name="Picture 3"/>
            <p:cNvPicPr>
              <a:picLocks noChangeAspect="1"/>
            </p:cNvPicPr>
            <p:nvPr/>
          </p:nvPicPr>
          <p:blipFill>
            <a:blip r:embed="rId4">
              <a:duotone>
                <a:prstClr val="black"/>
                <a:schemeClr val="accent1">
                  <a:tint val="45000"/>
                  <a:satMod val="400000"/>
                </a:schemeClr>
              </a:duotone>
            </a:blip>
            <a:stretch>
              <a:fillRect/>
            </a:stretch>
          </p:blipFill>
          <p:spPr>
            <a:xfrm>
              <a:off x="1664954" y="2911212"/>
              <a:ext cx="177210" cy="170719"/>
            </a:xfrm>
            <a:prstGeom prst="rect">
              <a:avLst/>
            </a:prstGeom>
          </p:spPr>
        </p:pic>
        <p:pic>
          <p:nvPicPr>
            <p:cNvPr id="17" name="Picture 3"/>
            <p:cNvPicPr>
              <a:picLocks noChangeAspect="1"/>
            </p:cNvPicPr>
            <p:nvPr/>
          </p:nvPicPr>
          <p:blipFill>
            <a:blip r:embed="rId4">
              <a:duotone>
                <a:prstClr val="black"/>
                <a:schemeClr val="accent1">
                  <a:tint val="45000"/>
                  <a:satMod val="400000"/>
                </a:schemeClr>
              </a:duotone>
            </a:blip>
            <a:stretch>
              <a:fillRect/>
            </a:stretch>
          </p:blipFill>
          <p:spPr>
            <a:xfrm>
              <a:off x="2133601" y="2847712"/>
              <a:ext cx="177210" cy="170719"/>
            </a:xfrm>
            <a:prstGeom prst="rect">
              <a:avLst/>
            </a:prstGeom>
          </p:spPr>
        </p:pic>
        <p:pic>
          <p:nvPicPr>
            <p:cNvPr id="18" name="Picture 3"/>
            <p:cNvPicPr>
              <a:picLocks noChangeAspect="1"/>
            </p:cNvPicPr>
            <p:nvPr/>
          </p:nvPicPr>
          <p:blipFill>
            <a:blip r:embed="rId4">
              <a:duotone>
                <a:prstClr val="black"/>
                <a:schemeClr val="accent1">
                  <a:tint val="45000"/>
                  <a:satMod val="400000"/>
                </a:schemeClr>
              </a:duotone>
            </a:blip>
            <a:stretch>
              <a:fillRect/>
            </a:stretch>
          </p:blipFill>
          <p:spPr>
            <a:xfrm>
              <a:off x="2477127" y="2481082"/>
              <a:ext cx="177210" cy="170719"/>
            </a:xfrm>
            <a:prstGeom prst="rect">
              <a:avLst/>
            </a:prstGeom>
          </p:spPr>
        </p:pic>
        <p:pic>
          <p:nvPicPr>
            <p:cNvPr id="19" name="Picture 3"/>
            <p:cNvPicPr>
              <a:picLocks noChangeAspect="1"/>
            </p:cNvPicPr>
            <p:nvPr/>
          </p:nvPicPr>
          <p:blipFill>
            <a:blip r:embed="rId4">
              <a:duotone>
                <a:prstClr val="black"/>
                <a:schemeClr val="accent1">
                  <a:tint val="45000"/>
                  <a:satMod val="400000"/>
                </a:schemeClr>
              </a:duotone>
            </a:blip>
            <a:stretch>
              <a:fillRect/>
            </a:stretch>
          </p:blipFill>
          <p:spPr>
            <a:xfrm>
              <a:off x="2704474" y="2896013"/>
              <a:ext cx="177210" cy="170719"/>
            </a:xfrm>
            <a:prstGeom prst="rect">
              <a:avLst/>
            </a:prstGeom>
          </p:spPr>
        </p:pic>
        <p:cxnSp>
          <p:nvCxnSpPr>
            <p:cNvPr id="20" name="Straight Connector 19"/>
            <p:cNvCxnSpPr>
              <a:stCxn id="13" idx="0"/>
              <a:endCxn id="14" idx="1"/>
            </p:cNvCxnSpPr>
            <p:nvPr/>
          </p:nvCxnSpPr>
          <p:spPr>
            <a:xfrm flipV="1">
              <a:off x="1131259" y="2671162"/>
              <a:ext cx="152068" cy="234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3"/>
              <a:endCxn id="16" idx="1"/>
            </p:cNvCxnSpPr>
            <p:nvPr/>
          </p:nvCxnSpPr>
          <p:spPr>
            <a:xfrm>
              <a:off x="1219864" y="2991161"/>
              <a:ext cx="445090" cy="54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3"/>
              <a:endCxn id="15" idx="1"/>
            </p:cNvCxnSpPr>
            <p:nvPr/>
          </p:nvCxnSpPr>
          <p:spPr>
            <a:xfrm flipV="1">
              <a:off x="1460537" y="2515642"/>
              <a:ext cx="331417" cy="1555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6" idx="0"/>
              <a:endCxn id="14" idx="3"/>
            </p:cNvCxnSpPr>
            <p:nvPr/>
          </p:nvCxnSpPr>
          <p:spPr>
            <a:xfrm flipH="1" flipV="1">
              <a:off x="1460537" y="2671162"/>
              <a:ext cx="293022" cy="2400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a:endCxn id="15" idx="2"/>
            </p:cNvCxnSpPr>
            <p:nvPr/>
          </p:nvCxnSpPr>
          <p:spPr>
            <a:xfrm flipV="1">
              <a:off x="1753559" y="2601001"/>
              <a:ext cx="127000" cy="3102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6" idx="3"/>
              <a:endCxn id="17" idx="1"/>
            </p:cNvCxnSpPr>
            <p:nvPr/>
          </p:nvCxnSpPr>
          <p:spPr>
            <a:xfrm flipV="1">
              <a:off x="1842164" y="2933072"/>
              <a:ext cx="291437" cy="63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8" idx="1"/>
              <a:endCxn id="15" idx="3"/>
            </p:cNvCxnSpPr>
            <p:nvPr/>
          </p:nvCxnSpPr>
          <p:spPr>
            <a:xfrm flipH="1" flipV="1">
              <a:off x="1969164" y="2515642"/>
              <a:ext cx="507963" cy="50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8" idx="2"/>
              <a:endCxn id="19" idx="0"/>
            </p:cNvCxnSpPr>
            <p:nvPr/>
          </p:nvCxnSpPr>
          <p:spPr>
            <a:xfrm>
              <a:off x="2565732" y="2651801"/>
              <a:ext cx="227347" cy="2442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7" idx="3"/>
              <a:endCxn id="19" idx="1"/>
            </p:cNvCxnSpPr>
            <p:nvPr/>
          </p:nvCxnSpPr>
          <p:spPr>
            <a:xfrm>
              <a:off x="2310811" y="2933072"/>
              <a:ext cx="393663" cy="483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80" name="Curved Connector 79"/>
          <p:cNvCxnSpPr>
            <a:stCxn id="140" idx="3"/>
            <a:endCxn id="91" idx="1"/>
          </p:cNvCxnSpPr>
          <p:nvPr/>
        </p:nvCxnSpPr>
        <p:spPr>
          <a:xfrm flipV="1">
            <a:off x="462857" y="2821684"/>
            <a:ext cx="3104219" cy="74329"/>
          </a:xfrm>
          <a:prstGeom prst="curvedConnector3">
            <a:avLst>
              <a:gd name="adj1" fmla="val 50000"/>
            </a:avLst>
          </a:prstGeom>
          <a:ln w="38100" cmpd="sng">
            <a:solidFill>
              <a:schemeClr val="accent3">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89" name="Group 88"/>
          <p:cNvGrpSpPr/>
          <p:nvPr/>
        </p:nvGrpSpPr>
        <p:grpSpPr>
          <a:xfrm>
            <a:off x="3416301" y="2308901"/>
            <a:ext cx="2981621" cy="952500"/>
            <a:chOff x="421979" y="2260600"/>
            <a:chExt cx="2981621" cy="952500"/>
          </a:xfrm>
        </p:grpSpPr>
        <p:sp>
          <p:nvSpPr>
            <p:cNvPr id="90" name="Cloud 89"/>
            <p:cNvSpPr/>
            <p:nvPr/>
          </p:nvSpPr>
          <p:spPr>
            <a:xfrm>
              <a:off x="421979" y="2260600"/>
              <a:ext cx="2981621" cy="952500"/>
            </a:xfrm>
            <a:prstGeom prst="cloud">
              <a:avLst/>
            </a:prstGeom>
            <a:solidFill>
              <a:schemeClr val="bg1"/>
            </a:solid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1" name="Picture 3"/>
            <p:cNvPicPr>
              <a:picLocks noChangeAspect="1"/>
            </p:cNvPicPr>
            <p:nvPr/>
          </p:nvPicPr>
          <p:blipFill>
            <a:blip r:embed="rId4">
              <a:duotone>
                <a:prstClr val="black"/>
                <a:schemeClr val="accent1">
                  <a:tint val="45000"/>
                  <a:satMod val="400000"/>
                </a:schemeClr>
              </a:duotone>
            </a:blip>
            <a:stretch>
              <a:fillRect/>
            </a:stretch>
          </p:blipFill>
          <p:spPr>
            <a:xfrm>
              <a:off x="572754" y="2688023"/>
              <a:ext cx="177210" cy="170719"/>
            </a:xfrm>
            <a:prstGeom prst="rect">
              <a:avLst/>
            </a:prstGeom>
          </p:spPr>
        </p:pic>
        <p:pic>
          <p:nvPicPr>
            <p:cNvPr id="92" name="Picture 3"/>
            <p:cNvPicPr>
              <a:picLocks noChangeAspect="1"/>
            </p:cNvPicPr>
            <p:nvPr/>
          </p:nvPicPr>
          <p:blipFill>
            <a:blip r:embed="rId4">
              <a:duotone>
                <a:prstClr val="black"/>
                <a:schemeClr val="accent1">
                  <a:tint val="45000"/>
                  <a:satMod val="400000"/>
                </a:schemeClr>
              </a:duotone>
            </a:blip>
            <a:stretch>
              <a:fillRect/>
            </a:stretch>
          </p:blipFill>
          <p:spPr>
            <a:xfrm>
              <a:off x="1130632" y="2506267"/>
              <a:ext cx="177210" cy="170719"/>
            </a:xfrm>
            <a:prstGeom prst="rect">
              <a:avLst/>
            </a:prstGeom>
          </p:spPr>
        </p:pic>
        <p:pic>
          <p:nvPicPr>
            <p:cNvPr id="93" name="Picture 3"/>
            <p:cNvPicPr>
              <a:picLocks noChangeAspect="1"/>
            </p:cNvPicPr>
            <p:nvPr/>
          </p:nvPicPr>
          <p:blipFill>
            <a:blip r:embed="rId4">
              <a:duotone>
                <a:prstClr val="black"/>
                <a:schemeClr val="accent1">
                  <a:tint val="45000"/>
                  <a:satMod val="400000"/>
                </a:schemeClr>
              </a:duotone>
            </a:blip>
            <a:stretch>
              <a:fillRect/>
            </a:stretch>
          </p:blipFill>
          <p:spPr>
            <a:xfrm>
              <a:off x="1791954" y="2430282"/>
              <a:ext cx="177210" cy="170719"/>
            </a:xfrm>
            <a:prstGeom prst="rect">
              <a:avLst/>
            </a:prstGeom>
          </p:spPr>
        </p:pic>
        <p:pic>
          <p:nvPicPr>
            <p:cNvPr id="94" name="Picture 3"/>
            <p:cNvPicPr>
              <a:picLocks noChangeAspect="1"/>
            </p:cNvPicPr>
            <p:nvPr/>
          </p:nvPicPr>
          <p:blipFill>
            <a:blip r:embed="rId4">
              <a:duotone>
                <a:prstClr val="black"/>
                <a:schemeClr val="accent1">
                  <a:tint val="45000"/>
                  <a:satMod val="400000"/>
                </a:schemeClr>
              </a:duotone>
            </a:blip>
            <a:stretch>
              <a:fillRect/>
            </a:stretch>
          </p:blipFill>
          <p:spPr>
            <a:xfrm>
              <a:off x="1283327" y="2911212"/>
              <a:ext cx="177210" cy="170719"/>
            </a:xfrm>
            <a:prstGeom prst="rect">
              <a:avLst/>
            </a:prstGeom>
          </p:spPr>
        </p:pic>
        <p:pic>
          <p:nvPicPr>
            <p:cNvPr id="95" name="Picture 3"/>
            <p:cNvPicPr>
              <a:picLocks noChangeAspect="1"/>
            </p:cNvPicPr>
            <p:nvPr/>
          </p:nvPicPr>
          <p:blipFill>
            <a:blip r:embed="rId4">
              <a:duotone>
                <a:prstClr val="black"/>
                <a:schemeClr val="accent1">
                  <a:tint val="45000"/>
                  <a:satMod val="400000"/>
                </a:schemeClr>
              </a:duotone>
            </a:blip>
            <a:stretch>
              <a:fillRect/>
            </a:stretch>
          </p:blipFill>
          <p:spPr>
            <a:xfrm>
              <a:off x="1969164" y="2838966"/>
              <a:ext cx="177210" cy="170719"/>
            </a:xfrm>
            <a:prstGeom prst="rect">
              <a:avLst/>
            </a:prstGeom>
          </p:spPr>
        </p:pic>
        <p:pic>
          <p:nvPicPr>
            <p:cNvPr id="96" name="Picture 3"/>
            <p:cNvPicPr>
              <a:picLocks noChangeAspect="1"/>
            </p:cNvPicPr>
            <p:nvPr/>
          </p:nvPicPr>
          <p:blipFill>
            <a:blip r:embed="rId4">
              <a:duotone>
                <a:prstClr val="black"/>
                <a:schemeClr val="accent1">
                  <a:tint val="45000"/>
                  <a:satMod val="400000"/>
                </a:schemeClr>
              </a:duotone>
            </a:blip>
            <a:stretch>
              <a:fillRect/>
            </a:stretch>
          </p:blipFill>
          <p:spPr>
            <a:xfrm>
              <a:off x="2312027" y="2481082"/>
              <a:ext cx="177210" cy="170719"/>
            </a:xfrm>
            <a:prstGeom prst="rect">
              <a:avLst/>
            </a:prstGeom>
          </p:spPr>
        </p:pic>
        <p:pic>
          <p:nvPicPr>
            <p:cNvPr id="97" name="Picture 3"/>
            <p:cNvPicPr>
              <a:picLocks noChangeAspect="1"/>
            </p:cNvPicPr>
            <p:nvPr/>
          </p:nvPicPr>
          <p:blipFill>
            <a:blip r:embed="rId4">
              <a:duotone>
                <a:prstClr val="black"/>
                <a:schemeClr val="accent1">
                  <a:tint val="45000"/>
                  <a:satMod val="400000"/>
                </a:schemeClr>
              </a:duotone>
            </a:blip>
            <a:stretch>
              <a:fillRect/>
            </a:stretch>
          </p:blipFill>
          <p:spPr>
            <a:xfrm>
              <a:off x="2704474" y="2896013"/>
              <a:ext cx="177210" cy="170719"/>
            </a:xfrm>
            <a:prstGeom prst="rect">
              <a:avLst/>
            </a:prstGeom>
          </p:spPr>
        </p:pic>
        <p:cxnSp>
          <p:nvCxnSpPr>
            <p:cNvPr id="98" name="Straight Connector 97"/>
            <p:cNvCxnSpPr>
              <a:stCxn id="91" idx="0"/>
              <a:endCxn id="92" idx="1"/>
            </p:cNvCxnSpPr>
            <p:nvPr/>
          </p:nvCxnSpPr>
          <p:spPr>
            <a:xfrm flipV="1">
              <a:off x="661359" y="2591627"/>
              <a:ext cx="469273" cy="963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1" idx="3"/>
              <a:endCxn id="94" idx="1"/>
            </p:cNvCxnSpPr>
            <p:nvPr/>
          </p:nvCxnSpPr>
          <p:spPr>
            <a:xfrm>
              <a:off x="749964" y="2773383"/>
              <a:ext cx="533363" cy="223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3"/>
              <a:endCxn id="93" idx="1"/>
            </p:cNvCxnSpPr>
            <p:nvPr/>
          </p:nvCxnSpPr>
          <p:spPr>
            <a:xfrm flipV="1">
              <a:off x="1307842" y="2515642"/>
              <a:ext cx="484112" cy="75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4" idx="0"/>
              <a:endCxn id="92" idx="3"/>
            </p:cNvCxnSpPr>
            <p:nvPr/>
          </p:nvCxnSpPr>
          <p:spPr>
            <a:xfrm flipH="1" flipV="1">
              <a:off x="1307842" y="2591627"/>
              <a:ext cx="64090" cy="3195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4" idx="0"/>
              <a:endCxn id="93" idx="2"/>
            </p:cNvCxnSpPr>
            <p:nvPr/>
          </p:nvCxnSpPr>
          <p:spPr>
            <a:xfrm flipV="1">
              <a:off x="1371932" y="2601001"/>
              <a:ext cx="508627" cy="3102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4" idx="3"/>
              <a:endCxn id="95" idx="1"/>
            </p:cNvCxnSpPr>
            <p:nvPr/>
          </p:nvCxnSpPr>
          <p:spPr>
            <a:xfrm flipV="1">
              <a:off x="1460537" y="2924326"/>
              <a:ext cx="508627" cy="72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96" idx="1"/>
              <a:endCxn id="93" idx="3"/>
            </p:cNvCxnSpPr>
            <p:nvPr/>
          </p:nvCxnSpPr>
          <p:spPr>
            <a:xfrm flipH="1" flipV="1">
              <a:off x="1969164" y="2515642"/>
              <a:ext cx="342863" cy="50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96" idx="2"/>
              <a:endCxn id="97" idx="0"/>
            </p:cNvCxnSpPr>
            <p:nvPr/>
          </p:nvCxnSpPr>
          <p:spPr>
            <a:xfrm>
              <a:off x="2400632" y="2651801"/>
              <a:ext cx="392447" cy="2442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95" idx="3"/>
              <a:endCxn id="97" idx="1"/>
            </p:cNvCxnSpPr>
            <p:nvPr/>
          </p:nvCxnSpPr>
          <p:spPr>
            <a:xfrm>
              <a:off x="2146374" y="2924326"/>
              <a:ext cx="558100" cy="57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23" name="Straight Arrow Connector 122"/>
          <p:cNvCxnSpPr>
            <a:stCxn id="91" idx="1"/>
          </p:cNvCxnSpPr>
          <p:nvPr/>
        </p:nvCxnSpPr>
        <p:spPr>
          <a:xfrm flipV="1">
            <a:off x="3567076" y="2197100"/>
            <a:ext cx="306424"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5" idx="3"/>
            <a:endCxn id="91" idx="3"/>
          </p:cNvCxnSpPr>
          <p:nvPr/>
        </p:nvCxnSpPr>
        <p:spPr>
          <a:xfrm flipH="1">
            <a:off x="3744286" y="2197100"/>
            <a:ext cx="313929"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91" idx="3"/>
          </p:cNvCxnSpPr>
          <p:nvPr/>
        </p:nvCxnSpPr>
        <p:spPr>
          <a:xfrm flipV="1">
            <a:off x="3744286" y="2671162"/>
            <a:ext cx="2653636" cy="150522"/>
          </a:xfrm>
          <a:prstGeom prst="curvedConnector3">
            <a:avLst>
              <a:gd name="adj1" fmla="val 50000"/>
            </a:avLst>
          </a:prstGeom>
          <a:ln w="38100" cmpd="sng">
            <a:solidFill>
              <a:schemeClr val="accent3">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6731000" y="1497143"/>
            <a:ext cx="2260600" cy="1938992"/>
          </a:xfrm>
          <a:prstGeom prst="rect">
            <a:avLst/>
          </a:prstGeom>
          <a:solidFill>
            <a:schemeClr val="bg1"/>
          </a:solidFill>
          <a:ln>
            <a:solidFill>
              <a:schemeClr val="accent1">
                <a:lumMod val="20000"/>
                <a:lumOff val="80000"/>
              </a:schemeClr>
            </a:solidFill>
          </a:ln>
        </p:spPr>
        <p:txBody>
          <a:bodyPr wrap="square" rtlCol="0">
            <a:spAutoFit/>
          </a:bodyPr>
          <a:lstStyle/>
          <a:p>
            <a:r>
              <a:rPr lang="en-US" sz="2400" dirty="0" smtClean="0"/>
              <a:t>interface </a:t>
            </a:r>
          </a:p>
          <a:p>
            <a:r>
              <a:rPr lang="en-US" sz="2400" dirty="0" smtClean="0"/>
              <a:t>device</a:t>
            </a:r>
          </a:p>
          <a:p>
            <a:r>
              <a:rPr lang="en-US" sz="2400" dirty="0" smtClean="0"/>
              <a:t>service </a:t>
            </a:r>
          </a:p>
          <a:p>
            <a:r>
              <a:rPr lang="en-US" sz="2400" dirty="0" smtClean="0"/>
              <a:t>content </a:t>
            </a:r>
          </a:p>
          <a:p>
            <a:r>
              <a:rPr lang="en-US" sz="2400" dirty="0" smtClean="0"/>
              <a:t>group of names</a:t>
            </a:r>
            <a:endParaRPr lang="en-US" sz="2400" dirty="0"/>
          </a:p>
        </p:txBody>
      </p:sp>
      <p:sp>
        <p:nvSpPr>
          <p:cNvPr id="140" name="Rounded Rectangle 139"/>
          <p:cNvSpPr/>
          <p:nvPr/>
        </p:nvSpPr>
        <p:spPr>
          <a:xfrm>
            <a:off x="203301" y="2680113"/>
            <a:ext cx="259556" cy="431800"/>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Arrow Connector 71"/>
          <p:cNvCxnSpPr>
            <a:endCxn id="140" idx="3"/>
          </p:cNvCxnSpPr>
          <p:nvPr/>
        </p:nvCxnSpPr>
        <p:spPr>
          <a:xfrm flipH="1">
            <a:off x="462857" y="2197100"/>
            <a:ext cx="63500"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140" idx="1"/>
          </p:cNvCxnSpPr>
          <p:nvPr/>
        </p:nvCxnSpPr>
        <p:spPr>
          <a:xfrm flipV="1">
            <a:off x="203301" y="2197100"/>
            <a:ext cx="86021"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4" name="Rounded Rectangle 143"/>
          <p:cNvSpPr/>
          <p:nvPr/>
        </p:nvSpPr>
        <p:spPr>
          <a:xfrm>
            <a:off x="6378179" y="2477326"/>
            <a:ext cx="259556" cy="431800"/>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Elbow Connector 149"/>
          <p:cNvCxnSpPr>
            <a:stCxn id="10" idx="1"/>
            <a:endCxn id="136" idx="2"/>
          </p:cNvCxnSpPr>
          <p:nvPr/>
        </p:nvCxnSpPr>
        <p:spPr>
          <a:xfrm rot="10800000" flipH="1">
            <a:off x="421978" y="3436136"/>
            <a:ext cx="7439321" cy="1605765"/>
          </a:xfrm>
          <a:prstGeom prst="bentConnector4">
            <a:avLst>
              <a:gd name="adj1" fmla="val -3073"/>
              <a:gd name="adj2" fmla="val 77484"/>
            </a:avLst>
          </a:prstGeom>
          <a:ln w="1905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640974" y="1432887"/>
            <a:ext cx="3601641" cy="1938992"/>
          </a:xfrm>
          <a:prstGeom prst="rect">
            <a:avLst/>
          </a:prstGeom>
          <a:solidFill>
            <a:schemeClr val="bg1"/>
          </a:solidFill>
          <a:ln>
            <a:solidFill>
              <a:schemeClr val="accent1">
                <a:lumMod val="20000"/>
                <a:lumOff val="80000"/>
              </a:schemeClr>
            </a:solidFill>
          </a:ln>
        </p:spPr>
        <p:txBody>
          <a:bodyPr wrap="square" rtlCol="0">
            <a:spAutoFit/>
          </a:bodyPr>
          <a:lstStyle/>
          <a:p>
            <a:r>
              <a:rPr lang="en-US" sz="2400" dirty="0"/>
              <a:t>f</a:t>
            </a:r>
            <a:r>
              <a:rPr lang="en-US" sz="2400" dirty="0" smtClean="0"/>
              <a:t>0</a:t>
            </a:r>
            <a:r>
              <a:rPr lang="en-US" sz="2400" dirty="0"/>
              <a:t>:56:81:c1:c0:</a:t>
            </a:r>
            <a:r>
              <a:rPr lang="en-US" sz="2400" dirty="0" smtClean="0"/>
              <a:t>eb</a:t>
            </a:r>
          </a:p>
          <a:p>
            <a:r>
              <a:rPr lang="en-US" sz="2400" dirty="0"/>
              <a:t>n</a:t>
            </a:r>
            <a:r>
              <a:rPr lang="en-US" sz="2400" dirty="0" smtClean="0"/>
              <a:t>ode1.cs.umass.edu</a:t>
            </a:r>
          </a:p>
          <a:p>
            <a:r>
              <a:rPr lang="en-US" sz="2400" dirty="0" err="1"/>
              <a:t>d</a:t>
            </a:r>
            <a:r>
              <a:rPr lang="en-US" sz="2400" dirty="0" err="1" smtClean="0"/>
              <a:t>ropbox.com</a:t>
            </a:r>
            <a:endParaRPr lang="en-US" sz="2400" dirty="0" smtClean="0"/>
          </a:p>
          <a:p>
            <a:r>
              <a:rPr lang="en-US" sz="2400" dirty="0" err="1" smtClean="0"/>
              <a:t>netflix.com</a:t>
            </a:r>
            <a:r>
              <a:rPr lang="en-US" sz="2400" dirty="0" smtClean="0"/>
              <a:t>/&lt;object&gt;</a:t>
            </a:r>
          </a:p>
          <a:p>
            <a:r>
              <a:rPr lang="en-US" sz="2400" dirty="0"/>
              <a:t>d</a:t>
            </a:r>
            <a:r>
              <a:rPr lang="en-US" sz="2400" dirty="0" smtClean="0"/>
              <a:t>evices in [</a:t>
            </a:r>
            <a:r>
              <a:rPr lang="en-US" sz="2400" dirty="0" err="1" smtClean="0"/>
              <a:t>lat,long,radius</a:t>
            </a:r>
            <a:r>
              <a:rPr lang="en-US" sz="2400" dirty="0" smtClean="0"/>
              <a:t>]</a:t>
            </a:r>
            <a:endParaRPr lang="en-US" sz="2400" dirty="0"/>
          </a:p>
        </p:txBody>
      </p:sp>
      <p:cxnSp>
        <p:nvCxnSpPr>
          <p:cNvPr id="162" name="Elbow Connector 161"/>
          <p:cNvCxnSpPr>
            <a:stCxn id="6" idx="3"/>
            <a:endCxn id="157" idx="2"/>
          </p:cNvCxnSpPr>
          <p:nvPr/>
        </p:nvCxnSpPr>
        <p:spPr>
          <a:xfrm flipH="1" flipV="1">
            <a:off x="4441795" y="3371879"/>
            <a:ext cx="4372005" cy="1663106"/>
          </a:xfrm>
          <a:prstGeom prst="bentConnector4">
            <a:avLst>
              <a:gd name="adj1" fmla="val -5229"/>
              <a:gd name="adj2" fmla="val 83774"/>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91850598"/>
      </p:ext>
    </p:extLst>
  </p:cSld>
  <p:clrMapOvr>
    <a:masterClrMapping/>
  </p:clrMapOvr>
  <mc:AlternateContent xmlns:mc="http://schemas.openxmlformats.org/markup-compatibility/2006" xmlns:p14="http://schemas.microsoft.com/office/powerpoint/2010/main">
    <mc:Choice Requires="p14">
      <p:transition spd="slow" p14:dur="2000" advTm="89692"/>
    </mc:Choice>
    <mc:Fallback xmlns="">
      <p:transition xmlns:p14="http://schemas.microsoft.com/office/powerpoint/2010/main" spd="slow" advTm="8969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left)">
                                      <p:cBhvr>
                                        <p:cTn id="18" dur="500"/>
                                        <p:tgtEl>
                                          <p:spTgt spid="8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down)">
                                      <p:cBhvr>
                                        <p:cTn id="22" dur="500"/>
                                        <p:tgtEl>
                                          <p:spTgt spid="12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wipe(up)">
                                      <p:cBhvr>
                                        <p:cTn id="26" dur="500"/>
                                        <p:tgtEl>
                                          <p:spTgt spid="126"/>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down)">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down)">
                                      <p:cBhvr>
                                        <p:cTn id="37" dur="500"/>
                                        <p:tgtEl>
                                          <p:spTgt spid="15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22" presetClass="entr" presetSubtype="4"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animEffect transition="in" filter="wipe(down)">
                                      <p:cBhvr>
                                        <p:cTn id="47" dur="500"/>
                                        <p:tgtEl>
                                          <p:spTgt spid="162"/>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6" grpId="0" animBg="1"/>
      <p:bldP spid="1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600" dirty="0" smtClean="0">
                <a:solidFill>
                  <a:schemeClr val="tx1">
                    <a:lumMod val="65000"/>
                    <a:lumOff val="35000"/>
                  </a:schemeClr>
                </a:solidFill>
              </a:rPr>
              <a:t>Poor intrinsic support for mobility today</a:t>
            </a:r>
          </a:p>
          <a:p>
            <a:r>
              <a:rPr lang="en-US" sz="3600" b="1" dirty="0" smtClean="0"/>
              <a:t>Case for a next-generation GNS</a:t>
            </a:r>
          </a:p>
          <a:p>
            <a:r>
              <a:rPr lang="en-US" sz="3600" dirty="0" smtClean="0">
                <a:solidFill>
                  <a:schemeClr val="tx1">
                    <a:lumMod val="65000"/>
                    <a:lumOff val="35000"/>
                  </a:schemeClr>
                </a:solidFill>
              </a:rPr>
              <a:t>Auspice GNS design</a:t>
            </a:r>
            <a:endParaRPr lang="en-US" sz="3600" dirty="0">
              <a:solidFill>
                <a:schemeClr val="tx1">
                  <a:lumMod val="65000"/>
                  <a:lumOff val="35000"/>
                </a:schemeClr>
              </a:solidFill>
            </a:endParaRPr>
          </a:p>
          <a:p>
            <a:r>
              <a:rPr lang="en-US" sz="3600" dirty="0" smtClean="0">
                <a:solidFill>
                  <a:schemeClr val="tx1">
                    <a:lumMod val="65000"/>
                    <a:lumOff val="35000"/>
                  </a:schemeClr>
                </a:solidFill>
              </a:rPr>
              <a:t>Implementation and evaluation</a:t>
            </a:r>
          </a:p>
          <a:p>
            <a:r>
              <a:rPr lang="en-US" sz="3600" dirty="0" smtClean="0">
                <a:solidFill>
                  <a:schemeClr val="tx1">
                    <a:lumMod val="65000"/>
                    <a:lumOff val="35000"/>
                  </a:schemeClr>
                </a:solidFill>
              </a:rPr>
              <a:t>Related work, open issues, summary</a:t>
            </a:r>
          </a:p>
        </p:txBody>
      </p:sp>
      <p:sp>
        <p:nvSpPr>
          <p:cNvPr id="4" name="Slide Number Placeholder 3"/>
          <p:cNvSpPr>
            <a:spLocks noGrp="1"/>
          </p:cNvSpPr>
          <p:nvPr>
            <p:ph type="sldNum" sz="quarter" idx="12"/>
          </p:nvPr>
        </p:nvSpPr>
        <p:spPr/>
        <p:txBody>
          <a:bodyPr/>
          <a:lstStyle/>
          <a:p>
            <a:fld id="{98C0AAFF-83F3-2E41-99F9-83C76866C8AD}" type="slidenum">
              <a:rPr lang="en-US" smtClean="0"/>
              <a:t>5</a:t>
            </a:fld>
            <a:endParaRPr lang="en-US"/>
          </a:p>
        </p:txBody>
      </p:sp>
    </p:spTree>
    <p:custDataLst>
      <p:tags r:id="rId1"/>
    </p:custDataLst>
    <p:extLst>
      <p:ext uri="{BB962C8B-B14F-4D97-AF65-F5344CB8AC3E}">
        <p14:creationId xmlns:p14="http://schemas.microsoft.com/office/powerpoint/2010/main" val="1980517338"/>
      </p:ext>
    </p:extLst>
  </p:cSld>
  <p:clrMapOvr>
    <a:masterClrMapping/>
  </p:clrMapOvr>
  <mc:AlternateContent xmlns:mc="http://schemas.openxmlformats.org/markup-compatibility/2006" xmlns:p14="http://schemas.microsoft.com/office/powerpoint/2010/main">
    <mc:Choice Requires="p14">
      <p:transition p14:dur="0" advTm="4328"/>
    </mc:Choice>
    <mc:Fallback xmlns="">
      <p:transition xmlns:p14="http://schemas.microsoft.com/office/powerpoint/2010/main" advTm="4328"/>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GNS critical to handle mobility</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6</a:t>
            </a:fld>
            <a:endParaRPr lang="en-US"/>
          </a:p>
        </p:txBody>
      </p:sp>
      <p:sp>
        <p:nvSpPr>
          <p:cNvPr id="5" name="Rectangle 4"/>
          <p:cNvSpPr/>
          <p:nvPr/>
        </p:nvSpPr>
        <p:spPr>
          <a:xfrm>
            <a:off x="3775808" y="1358373"/>
            <a:ext cx="5100320" cy="461962"/>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G</a:t>
            </a:r>
            <a:r>
              <a:rPr lang="en-US" sz="3200" dirty="0" smtClean="0"/>
              <a:t>lobal name service</a:t>
            </a:r>
            <a:endParaRPr lang="en-US" sz="3200" dirty="0"/>
          </a:p>
        </p:txBody>
      </p:sp>
      <p:sp>
        <p:nvSpPr>
          <p:cNvPr id="6" name="Cloud 5"/>
          <p:cNvSpPr/>
          <p:nvPr/>
        </p:nvSpPr>
        <p:spPr>
          <a:xfrm>
            <a:off x="4394200" y="2755900"/>
            <a:ext cx="3797300" cy="1498600"/>
          </a:xfrm>
          <a:prstGeom prst="cloud">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5" idx="2"/>
            <a:endCxn id="7" idx="3"/>
          </p:cNvCxnSpPr>
          <p:nvPr/>
        </p:nvCxnSpPr>
        <p:spPr>
          <a:xfrm flipH="1">
            <a:off x="4372708" y="1820335"/>
            <a:ext cx="1953260" cy="1560751"/>
          </a:xfrm>
          <a:prstGeom prst="straightConnector1">
            <a:avLst/>
          </a:prstGeom>
          <a:ln w="190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2"/>
            <a:endCxn id="37" idx="0"/>
          </p:cNvCxnSpPr>
          <p:nvPr/>
        </p:nvCxnSpPr>
        <p:spPr>
          <a:xfrm flipV="1">
            <a:off x="4405979" y="2997199"/>
            <a:ext cx="3638139" cy="508001"/>
          </a:xfrm>
          <a:prstGeom prst="straightConnector1">
            <a:avLst/>
          </a:prstGeom>
          <a:ln w="38100" cmpd="sng">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3646575" y="2997200"/>
            <a:ext cx="726133" cy="787295"/>
            <a:chOff x="3646575" y="2997200"/>
            <a:chExt cx="726133" cy="787295"/>
          </a:xfrm>
        </p:grpSpPr>
        <p:pic>
          <p:nvPicPr>
            <p:cNvPr id="7" name="Picture 6"/>
            <p:cNvPicPr>
              <a:picLocks noChangeAspect="1"/>
            </p:cNvPicPr>
            <p:nvPr/>
          </p:nvPicPr>
          <p:blipFill rotWithShape="1">
            <a:blip r:embed="rId4"/>
            <a:srcRect l="18542" t="9058" r="15126" b="7470"/>
            <a:stretch/>
          </p:blipFill>
          <p:spPr>
            <a:xfrm>
              <a:off x="4055209" y="3060700"/>
              <a:ext cx="317499" cy="640771"/>
            </a:xfrm>
            <a:prstGeom prst="rect">
              <a:avLst/>
            </a:prstGeom>
          </p:spPr>
        </p:pic>
        <p:sp>
          <p:nvSpPr>
            <p:cNvPr id="8" name="TextBox 7"/>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sp>
        <p:nvSpPr>
          <p:cNvPr id="23" name="TextBox 22"/>
          <p:cNvSpPr txBox="1"/>
          <p:nvPr/>
        </p:nvSpPr>
        <p:spPr>
          <a:xfrm>
            <a:off x="4002157" y="3587171"/>
            <a:ext cx="525204" cy="461665"/>
          </a:xfrm>
          <a:prstGeom prst="rect">
            <a:avLst/>
          </a:prstGeom>
          <a:noFill/>
        </p:spPr>
        <p:txBody>
          <a:bodyPr wrap="none" rtlCol="0">
            <a:spAutoFit/>
          </a:bodyPr>
          <a:lstStyle/>
          <a:p>
            <a:r>
              <a:rPr lang="en-US" sz="2400" dirty="0" smtClean="0"/>
              <a:t>IP</a:t>
            </a:r>
            <a:r>
              <a:rPr lang="en-US" sz="2400" baseline="-25000" dirty="0" smtClean="0"/>
              <a:t>1</a:t>
            </a:r>
            <a:endParaRPr lang="en-US" sz="2400" baseline="-25000" dirty="0"/>
          </a:p>
        </p:txBody>
      </p:sp>
      <p:sp>
        <p:nvSpPr>
          <p:cNvPr id="30" name="TextBox 29"/>
          <p:cNvSpPr txBox="1"/>
          <p:nvPr/>
        </p:nvSpPr>
        <p:spPr>
          <a:xfrm>
            <a:off x="6575016" y="2599035"/>
            <a:ext cx="525204" cy="461665"/>
          </a:xfrm>
          <a:prstGeom prst="rect">
            <a:avLst/>
          </a:prstGeom>
          <a:noFill/>
        </p:spPr>
        <p:txBody>
          <a:bodyPr wrap="none" rtlCol="0">
            <a:spAutoFit/>
          </a:bodyPr>
          <a:lstStyle/>
          <a:p>
            <a:r>
              <a:rPr lang="en-US" sz="2400" dirty="0" smtClean="0"/>
              <a:t>IP</a:t>
            </a:r>
            <a:r>
              <a:rPr lang="en-US" sz="2400" baseline="-25000" dirty="0"/>
              <a:t>2</a:t>
            </a:r>
          </a:p>
        </p:txBody>
      </p:sp>
      <p:sp>
        <p:nvSpPr>
          <p:cNvPr id="37" name="TextBox 36"/>
          <p:cNvSpPr txBox="1"/>
          <p:nvPr/>
        </p:nvSpPr>
        <p:spPr>
          <a:xfrm>
            <a:off x="7781516" y="2997199"/>
            <a:ext cx="525204" cy="461665"/>
          </a:xfrm>
          <a:prstGeom prst="rect">
            <a:avLst/>
          </a:prstGeom>
          <a:noFill/>
        </p:spPr>
        <p:txBody>
          <a:bodyPr wrap="none" rtlCol="0">
            <a:spAutoFit/>
          </a:bodyPr>
          <a:lstStyle/>
          <a:p>
            <a:r>
              <a:rPr lang="en-US" sz="2400" dirty="0" smtClean="0"/>
              <a:t>IP</a:t>
            </a:r>
            <a:r>
              <a:rPr lang="en-US" sz="2400" baseline="-25000" dirty="0" smtClean="0"/>
              <a:t>3</a:t>
            </a:r>
            <a:endParaRPr lang="en-US" sz="2400" baseline="-25000" dirty="0"/>
          </a:p>
        </p:txBody>
      </p:sp>
      <p:sp>
        <p:nvSpPr>
          <p:cNvPr id="45" name="Multiply 44"/>
          <p:cNvSpPr/>
          <p:nvPr/>
        </p:nvSpPr>
        <p:spPr>
          <a:xfrm>
            <a:off x="7880000" y="2696170"/>
            <a:ext cx="426720" cy="558176"/>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47" name="Group 46"/>
          <p:cNvGrpSpPr/>
          <p:nvPr/>
        </p:nvGrpSpPr>
        <p:grpSpPr>
          <a:xfrm>
            <a:off x="3905026" y="1820335"/>
            <a:ext cx="2420942" cy="1240365"/>
            <a:chOff x="3905026" y="1820335"/>
            <a:chExt cx="2420942" cy="1240365"/>
          </a:xfrm>
        </p:grpSpPr>
        <p:cxnSp>
          <p:nvCxnSpPr>
            <p:cNvPr id="14" name="Straight Arrow Connector 13"/>
            <p:cNvCxnSpPr>
              <a:stCxn id="7" idx="0"/>
              <a:endCxn id="5" idx="2"/>
            </p:cNvCxnSpPr>
            <p:nvPr/>
          </p:nvCxnSpPr>
          <p:spPr>
            <a:xfrm flipV="1">
              <a:off x="4213959" y="1820335"/>
              <a:ext cx="2112009" cy="1240365"/>
            </a:xfrm>
            <a:prstGeom prst="straightConnector1">
              <a:avLst/>
            </a:prstGeom>
            <a:ln w="190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rot="19747422">
              <a:off x="3905026" y="2186522"/>
              <a:ext cx="2057474" cy="461665"/>
            </a:xfrm>
            <a:prstGeom prst="rect">
              <a:avLst/>
            </a:prstGeom>
            <a:noFill/>
          </p:spPr>
          <p:txBody>
            <a:bodyPr wrap="none" rtlCol="0">
              <a:spAutoFit/>
            </a:bodyPr>
            <a:lstStyle/>
            <a:p>
              <a:r>
                <a:rPr lang="en-US" sz="2400" dirty="0" smtClean="0"/>
                <a:t>Bob’s address?</a:t>
              </a:r>
              <a:endParaRPr lang="en-US" sz="2400" dirty="0"/>
            </a:p>
          </p:txBody>
        </p:sp>
      </p:grpSp>
      <p:cxnSp>
        <p:nvCxnSpPr>
          <p:cNvPr id="49" name="Straight Arrow Connector 48"/>
          <p:cNvCxnSpPr>
            <a:stCxn id="7" idx="3"/>
            <a:endCxn id="50" idx="2"/>
          </p:cNvCxnSpPr>
          <p:nvPr/>
        </p:nvCxnSpPr>
        <p:spPr>
          <a:xfrm>
            <a:off x="4372708" y="3381086"/>
            <a:ext cx="3231540" cy="746414"/>
          </a:xfrm>
          <a:prstGeom prst="straightConnector1">
            <a:avLst/>
          </a:prstGeom>
          <a:ln w="38100" cmpd="sng">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341646" y="3665835"/>
            <a:ext cx="525204" cy="461665"/>
          </a:xfrm>
          <a:prstGeom prst="rect">
            <a:avLst/>
          </a:prstGeom>
          <a:noFill/>
        </p:spPr>
        <p:txBody>
          <a:bodyPr wrap="none" rtlCol="0">
            <a:spAutoFit/>
          </a:bodyPr>
          <a:lstStyle/>
          <a:p>
            <a:r>
              <a:rPr lang="en-US" sz="2400" dirty="0" smtClean="0"/>
              <a:t>IP</a:t>
            </a:r>
            <a:r>
              <a:rPr lang="en-US" sz="2400" baseline="-25000" dirty="0" smtClean="0"/>
              <a:t>4</a:t>
            </a:r>
            <a:endParaRPr lang="en-US" sz="2400" baseline="-25000" dirty="0"/>
          </a:p>
        </p:txBody>
      </p:sp>
      <p:cxnSp>
        <p:nvCxnSpPr>
          <p:cNvPr id="54" name="Straight Arrow Connector 53"/>
          <p:cNvCxnSpPr>
            <a:endCxn id="7" idx="3"/>
          </p:cNvCxnSpPr>
          <p:nvPr/>
        </p:nvCxnSpPr>
        <p:spPr>
          <a:xfrm flipH="1">
            <a:off x="4372708" y="2392950"/>
            <a:ext cx="3231540" cy="988136"/>
          </a:xfrm>
          <a:prstGeom prst="straightConnector1">
            <a:avLst/>
          </a:prstGeom>
          <a:ln w="38100" cmpd="sng">
            <a:solidFill>
              <a:srgbClr val="000000"/>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7278919" y="2633174"/>
            <a:ext cx="525204" cy="461665"/>
          </a:xfrm>
          <a:prstGeom prst="rect">
            <a:avLst/>
          </a:prstGeom>
          <a:noFill/>
        </p:spPr>
        <p:txBody>
          <a:bodyPr wrap="none" rtlCol="0">
            <a:spAutoFit/>
          </a:bodyPr>
          <a:lstStyle/>
          <a:p>
            <a:r>
              <a:rPr lang="en-US" sz="2400" dirty="0" smtClean="0"/>
              <a:t>IP</a:t>
            </a:r>
            <a:r>
              <a:rPr lang="en-US" sz="2400" baseline="-25000" dirty="0"/>
              <a:t>5</a:t>
            </a:r>
          </a:p>
        </p:txBody>
      </p:sp>
      <p:grpSp>
        <p:nvGrpSpPr>
          <p:cNvPr id="38" name="Group 37"/>
          <p:cNvGrpSpPr/>
          <p:nvPr/>
        </p:nvGrpSpPr>
        <p:grpSpPr>
          <a:xfrm>
            <a:off x="6628068" y="2064668"/>
            <a:ext cx="662631" cy="676087"/>
            <a:chOff x="6628068" y="2064668"/>
            <a:chExt cx="662631" cy="676087"/>
          </a:xfrm>
        </p:grpSpPr>
        <p:pic>
          <p:nvPicPr>
            <p:cNvPr id="28" name="Picture 27"/>
            <p:cNvPicPr>
              <a:picLocks noChangeAspect="1"/>
            </p:cNvPicPr>
            <p:nvPr/>
          </p:nvPicPr>
          <p:blipFill rotWithShape="1">
            <a:blip r:embed="rId4"/>
            <a:srcRect l="18542" t="9058" r="15126" b="7470"/>
            <a:stretch/>
          </p:blipFill>
          <p:spPr>
            <a:xfrm>
              <a:off x="6628068" y="2072564"/>
              <a:ext cx="317499" cy="640771"/>
            </a:xfrm>
            <a:prstGeom prst="rect">
              <a:avLst/>
            </a:prstGeom>
          </p:spPr>
        </p:pic>
        <p:sp>
          <p:nvSpPr>
            <p:cNvPr id="29" name="TextBox 28"/>
            <p:cNvSpPr txBox="1"/>
            <p:nvPr/>
          </p:nvSpPr>
          <p:spPr>
            <a:xfrm rot="16200000">
              <a:off x="6721823" y="2171879"/>
              <a:ext cx="676087" cy="461665"/>
            </a:xfrm>
            <a:prstGeom prst="rect">
              <a:avLst/>
            </a:prstGeom>
            <a:noFill/>
          </p:spPr>
          <p:txBody>
            <a:bodyPr wrap="none" rtlCol="0">
              <a:spAutoFit/>
            </a:bodyPr>
            <a:lstStyle/>
            <a:p>
              <a:r>
                <a:rPr lang="en-US" sz="2400" dirty="0" smtClean="0"/>
                <a:t>Bob</a:t>
              </a:r>
              <a:endParaRPr lang="en-US" sz="2400" dirty="0"/>
            </a:p>
          </p:txBody>
        </p:sp>
      </p:grpSp>
      <p:sp>
        <p:nvSpPr>
          <p:cNvPr id="56" name="TextBox 55"/>
          <p:cNvSpPr txBox="1"/>
          <p:nvPr/>
        </p:nvSpPr>
        <p:spPr>
          <a:xfrm>
            <a:off x="6837618" y="3777566"/>
            <a:ext cx="525204" cy="461665"/>
          </a:xfrm>
          <a:prstGeom prst="rect">
            <a:avLst/>
          </a:prstGeom>
          <a:noFill/>
        </p:spPr>
        <p:txBody>
          <a:bodyPr wrap="none" rtlCol="0">
            <a:spAutoFit/>
          </a:bodyPr>
          <a:lstStyle/>
          <a:p>
            <a:r>
              <a:rPr lang="en-US" sz="2400" dirty="0" smtClean="0"/>
              <a:t>IP</a:t>
            </a:r>
            <a:r>
              <a:rPr lang="en-US" sz="2400" baseline="-25000" dirty="0"/>
              <a:t>6</a:t>
            </a:r>
          </a:p>
        </p:txBody>
      </p:sp>
      <p:sp>
        <p:nvSpPr>
          <p:cNvPr id="57" name="TextBox 56"/>
          <p:cNvSpPr txBox="1"/>
          <p:nvPr/>
        </p:nvSpPr>
        <p:spPr>
          <a:xfrm>
            <a:off x="4831018" y="2756813"/>
            <a:ext cx="525204" cy="461665"/>
          </a:xfrm>
          <a:prstGeom prst="rect">
            <a:avLst/>
          </a:prstGeom>
          <a:noFill/>
        </p:spPr>
        <p:txBody>
          <a:bodyPr wrap="none" rtlCol="0">
            <a:spAutoFit/>
          </a:bodyPr>
          <a:lstStyle/>
          <a:p>
            <a:r>
              <a:rPr lang="en-US" sz="2400" dirty="0" smtClean="0"/>
              <a:t>IP</a:t>
            </a:r>
            <a:r>
              <a:rPr lang="en-US" sz="2400" baseline="-25000" dirty="0" smtClean="0"/>
              <a:t>7</a:t>
            </a:r>
            <a:endParaRPr lang="en-US" sz="2400" baseline="-25000" dirty="0"/>
          </a:p>
        </p:txBody>
      </p:sp>
      <p:grpSp>
        <p:nvGrpSpPr>
          <p:cNvPr id="60" name="Group 59"/>
          <p:cNvGrpSpPr/>
          <p:nvPr/>
        </p:nvGrpSpPr>
        <p:grpSpPr>
          <a:xfrm rot="17665620">
            <a:off x="5237275" y="2695513"/>
            <a:ext cx="2573869" cy="747529"/>
            <a:chOff x="4018594" y="2185553"/>
            <a:chExt cx="2573869" cy="747529"/>
          </a:xfrm>
        </p:grpSpPr>
        <p:cxnSp>
          <p:nvCxnSpPr>
            <p:cNvPr id="61" name="Straight Arrow Connector 60"/>
            <p:cNvCxnSpPr>
              <a:endCxn id="5" idx="2"/>
            </p:cNvCxnSpPr>
            <p:nvPr/>
          </p:nvCxnSpPr>
          <p:spPr>
            <a:xfrm rot="3934380" flipH="1" flipV="1">
              <a:off x="5023638" y="1364256"/>
              <a:ext cx="563782" cy="2573869"/>
            </a:xfrm>
            <a:prstGeom prst="straightConnector1">
              <a:avLst/>
            </a:prstGeom>
            <a:ln w="190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9452494">
              <a:off x="4127949" y="2185553"/>
              <a:ext cx="2168683" cy="461665"/>
            </a:xfrm>
            <a:prstGeom prst="rect">
              <a:avLst/>
            </a:prstGeom>
            <a:noFill/>
          </p:spPr>
          <p:txBody>
            <a:bodyPr wrap="none" rtlCol="0">
              <a:spAutoFit/>
            </a:bodyPr>
            <a:lstStyle/>
            <a:p>
              <a:r>
                <a:rPr lang="en-US" sz="2400" dirty="0" smtClean="0"/>
                <a:t>Alice’s address?</a:t>
              </a:r>
              <a:endParaRPr lang="en-US" sz="2400" dirty="0"/>
            </a:p>
          </p:txBody>
        </p:sp>
      </p:grpSp>
      <p:cxnSp>
        <p:nvCxnSpPr>
          <p:cNvPr id="69" name="Straight Arrow Connector 68"/>
          <p:cNvCxnSpPr>
            <a:stCxn id="5" idx="2"/>
            <a:endCxn id="56" idx="2"/>
          </p:cNvCxnSpPr>
          <p:nvPr/>
        </p:nvCxnSpPr>
        <p:spPr>
          <a:xfrm>
            <a:off x="6325968" y="1820335"/>
            <a:ext cx="774252" cy="2418896"/>
          </a:xfrm>
          <a:prstGeom prst="straightConnector1">
            <a:avLst/>
          </a:prstGeom>
          <a:ln w="190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endCxn id="57" idx="0"/>
          </p:cNvCxnSpPr>
          <p:nvPr/>
        </p:nvCxnSpPr>
        <p:spPr>
          <a:xfrm flipH="1" flipV="1">
            <a:off x="5093620" y="2756813"/>
            <a:ext cx="1796130" cy="1700887"/>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33079" y="1696652"/>
            <a:ext cx="3147015" cy="523220"/>
          </a:xfrm>
          <a:prstGeom prst="rect">
            <a:avLst/>
          </a:prstGeom>
          <a:noFill/>
        </p:spPr>
        <p:txBody>
          <a:bodyPr wrap="none" rtlCol="0">
            <a:spAutoFit/>
          </a:bodyPr>
          <a:lstStyle/>
          <a:p>
            <a:r>
              <a:rPr lang="en-US" sz="2800" dirty="0" smtClean="0">
                <a:solidFill>
                  <a:srgbClr val="595959"/>
                </a:solidFill>
              </a:rPr>
              <a:t>Pre-lookup mobility</a:t>
            </a:r>
            <a:endParaRPr lang="en-US" sz="2800" dirty="0">
              <a:solidFill>
                <a:srgbClr val="595959"/>
              </a:solidFill>
            </a:endParaRPr>
          </a:p>
        </p:txBody>
      </p:sp>
      <p:sp>
        <p:nvSpPr>
          <p:cNvPr id="76" name="TextBox 75"/>
          <p:cNvSpPr txBox="1"/>
          <p:nvPr/>
        </p:nvSpPr>
        <p:spPr>
          <a:xfrm>
            <a:off x="333079" y="2574260"/>
            <a:ext cx="3454792" cy="523220"/>
          </a:xfrm>
          <a:prstGeom prst="rect">
            <a:avLst/>
          </a:prstGeom>
          <a:noFill/>
        </p:spPr>
        <p:txBody>
          <a:bodyPr wrap="none" rtlCol="0">
            <a:spAutoFit/>
          </a:bodyPr>
          <a:lstStyle/>
          <a:p>
            <a:r>
              <a:rPr lang="en-US" sz="2800" dirty="0" smtClean="0">
                <a:solidFill>
                  <a:schemeClr val="tx1">
                    <a:lumMod val="65000"/>
                    <a:lumOff val="35000"/>
                  </a:schemeClr>
                </a:solidFill>
              </a:rPr>
              <a:t>Connect-time mobility</a:t>
            </a:r>
            <a:endParaRPr lang="en-US" sz="2800" dirty="0">
              <a:solidFill>
                <a:schemeClr val="tx1">
                  <a:lumMod val="65000"/>
                  <a:lumOff val="35000"/>
                </a:schemeClr>
              </a:solidFill>
            </a:endParaRPr>
          </a:p>
        </p:txBody>
      </p:sp>
      <p:sp>
        <p:nvSpPr>
          <p:cNvPr id="77" name="TextBox 76"/>
          <p:cNvSpPr txBox="1"/>
          <p:nvPr/>
        </p:nvSpPr>
        <p:spPr>
          <a:xfrm>
            <a:off x="333079" y="3438758"/>
            <a:ext cx="2890535" cy="523220"/>
          </a:xfrm>
          <a:prstGeom prst="rect">
            <a:avLst/>
          </a:prstGeom>
          <a:noFill/>
        </p:spPr>
        <p:txBody>
          <a:bodyPr wrap="none" rtlCol="0">
            <a:spAutoFit/>
          </a:bodyPr>
          <a:lstStyle/>
          <a:p>
            <a:r>
              <a:rPr lang="en-US" sz="2800" dirty="0" smtClean="0">
                <a:solidFill>
                  <a:srgbClr val="595959"/>
                </a:solidFill>
              </a:rPr>
              <a:t>Individual mobility</a:t>
            </a:r>
            <a:endParaRPr lang="en-US" sz="2800" dirty="0">
              <a:solidFill>
                <a:srgbClr val="595959"/>
              </a:solidFill>
            </a:endParaRPr>
          </a:p>
        </p:txBody>
      </p:sp>
      <p:sp>
        <p:nvSpPr>
          <p:cNvPr id="78" name="TextBox 77"/>
          <p:cNvSpPr txBox="1"/>
          <p:nvPr/>
        </p:nvSpPr>
        <p:spPr>
          <a:xfrm>
            <a:off x="345779" y="4302780"/>
            <a:ext cx="3444022" cy="523220"/>
          </a:xfrm>
          <a:prstGeom prst="rect">
            <a:avLst/>
          </a:prstGeom>
          <a:noFill/>
        </p:spPr>
        <p:txBody>
          <a:bodyPr wrap="none" rtlCol="0">
            <a:spAutoFit/>
          </a:bodyPr>
          <a:lstStyle/>
          <a:p>
            <a:r>
              <a:rPr lang="en-US" sz="2800" dirty="0" smtClean="0">
                <a:solidFill>
                  <a:srgbClr val="595959"/>
                </a:solidFill>
              </a:rPr>
              <a:t>Simultaneous mobility</a:t>
            </a:r>
            <a:endParaRPr lang="en-US" sz="2800" dirty="0">
              <a:solidFill>
                <a:srgbClr val="595959"/>
              </a:solidFill>
            </a:endParaRPr>
          </a:p>
        </p:txBody>
      </p:sp>
      <p:sp>
        <p:nvSpPr>
          <p:cNvPr id="79" name="TextBox 78"/>
          <p:cNvSpPr txBox="1"/>
          <p:nvPr/>
        </p:nvSpPr>
        <p:spPr>
          <a:xfrm>
            <a:off x="333079" y="1696652"/>
            <a:ext cx="3147015" cy="523220"/>
          </a:xfrm>
          <a:prstGeom prst="rect">
            <a:avLst/>
          </a:prstGeom>
          <a:solidFill>
            <a:srgbClr val="FFFFFF"/>
          </a:solidFill>
        </p:spPr>
        <p:txBody>
          <a:bodyPr wrap="none" rtlCol="0">
            <a:spAutoFit/>
          </a:bodyPr>
          <a:lstStyle/>
          <a:p>
            <a:r>
              <a:rPr lang="en-US" sz="2800" dirty="0" smtClean="0">
                <a:solidFill>
                  <a:srgbClr val="595959"/>
                </a:solidFill>
              </a:rPr>
              <a:t>Pre-lookup mobility</a:t>
            </a:r>
            <a:endParaRPr lang="en-US" sz="2800" dirty="0">
              <a:solidFill>
                <a:srgbClr val="595959"/>
              </a:solidFill>
            </a:endParaRPr>
          </a:p>
        </p:txBody>
      </p:sp>
      <p:sp>
        <p:nvSpPr>
          <p:cNvPr id="80" name="Oval 79"/>
          <p:cNvSpPr/>
          <p:nvPr/>
        </p:nvSpPr>
        <p:spPr>
          <a:xfrm>
            <a:off x="294979" y="1665902"/>
            <a:ext cx="3147015" cy="701648"/>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193379" y="2509480"/>
            <a:ext cx="3621822" cy="701648"/>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218779" y="4251488"/>
            <a:ext cx="3621822" cy="701648"/>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889000" y="5346700"/>
            <a:ext cx="7822028" cy="1077218"/>
          </a:xfrm>
          <a:prstGeom prst="rect">
            <a:avLst/>
          </a:prstGeom>
          <a:solidFill>
            <a:schemeClr val="accent6">
              <a:lumMod val="40000"/>
              <a:lumOff val="60000"/>
            </a:schemeClr>
          </a:solidFill>
        </p:spPr>
        <p:txBody>
          <a:bodyPr wrap="square" rtlCol="0">
            <a:spAutoFit/>
          </a:bodyPr>
          <a:lstStyle/>
          <a:p>
            <a:pPr algn="ctr"/>
            <a:r>
              <a:rPr lang="en-US" sz="3200" dirty="0" smtClean="0"/>
              <a:t>GNS critical or can significantly benefit mobility handling in any network architecture </a:t>
            </a:r>
            <a:endParaRPr lang="en-US" sz="3200" dirty="0"/>
          </a:p>
        </p:txBody>
      </p:sp>
    </p:spTree>
    <p:custDataLst>
      <p:tags r:id="rId1"/>
    </p:custDataLst>
    <p:extLst>
      <p:ext uri="{BB962C8B-B14F-4D97-AF65-F5344CB8AC3E}">
        <p14:creationId xmlns:p14="http://schemas.microsoft.com/office/powerpoint/2010/main" val="462894991"/>
      </p:ext>
    </p:extLst>
  </p:cSld>
  <p:clrMapOvr>
    <a:masterClrMapping/>
  </p:clrMapOvr>
  <mc:AlternateContent xmlns:mc="http://schemas.openxmlformats.org/markup-compatibility/2006" xmlns:p14="http://schemas.microsoft.com/office/powerpoint/2010/main">
    <mc:Choice Requires="p14">
      <p:transition spd="slow" p14:dur="2000" advTm="105224"/>
    </mc:Choice>
    <mc:Fallback xmlns="">
      <p:transition xmlns:p14="http://schemas.microsoft.com/office/powerpoint/2010/main" spd="slow" advTm="10522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79"/>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11111E-6 -0.00069 C 0.02031 -0.00417 0.04115 -0.00741 0.06111 -0.00069 C 0.08125 0.00625 0.1092 0.03033 0.12031 0.04028 C 0.1316 0.05046 0.12969 0.05463 0.12813 0.05926 " pathEditMode="relative" rAng="0" ptsTypes="aaaA">
                                      <p:cBhvr>
                                        <p:cTn id="10" dur="2000" fill="hold"/>
                                        <p:tgtEl>
                                          <p:spTgt spid="38"/>
                                        </p:tgtEl>
                                        <p:attrNameLst>
                                          <p:attrName>ppt_x</p:attrName>
                                          <p:attrName>ppt_y</p:attrName>
                                        </p:attrNameLst>
                                      </p:cBhvr>
                                      <p:rCtr x="6580" y="2662"/>
                                    </p:animMotion>
                                  </p:childTnLst>
                                </p:cTn>
                              </p:par>
                              <p:par>
                                <p:cTn id="11" presetID="1" presetClass="exit"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par>
                          <p:cTn id="25" fill="hold">
                            <p:stCondLst>
                              <p:cond delay="1000"/>
                            </p:stCondLst>
                            <p:childTnLst>
                              <p:par>
                                <p:cTn id="26" presetID="1" presetClass="exit" presetSubtype="0" fill="hold" nodeType="afterEffect">
                                  <p:stCondLst>
                                    <p:cond delay="1000"/>
                                  </p:stCondLst>
                                  <p:childTnLst>
                                    <p:set>
                                      <p:cBhvr>
                                        <p:cTn id="27" dur="1" fill="hold">
                                          <p:stCondLst>
                                            <p:cond delay="0"/>
                                          </p:stCondLst>
                                        </p:cTn>
                                        <p:tgtEl>
                                          <p:spTgt spid="47"/>
                                        </p:tgtEl>
                                        <p:attrNameLst>
                                          <p:attrName>style.visibility</p:attrName>
                                        </p:attrNameLst>
                                      </p:cBhvr>
                                      <p:to>
                                        <p:strVal val="hidden"/>
                                      </p:to>
                                    </p:set>
                                  </p:childTnLst>
                                </p:cTn>
                              </p:par>
                              <p:par>
                                <p:cTn id="28" presetID="1" presetClass="exit" presetSubtype="0" fill="hold" nodeType="withEffect">
                                  <p:stCondLst>
                                    <p:cond delay="1000"/>
                                  </p:stCondLst>
                                  <p:childTnLst>
                                    <p:set>
                                      <p:cBhvr>
                                        <p:cTn id="29" dur="1" fill="hold">
                                          <p:stCondLst>
                                            <p:cond delay="0"/>
                                          </p:stCondLst>
                                        </p:cTn>
                                        <p:tgtEl>
                                          <p:spTgt spid="15"/>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3" presetID="7" presetClass="emph" presetSubtype="2" fill="hold" nodeType="withEffect">
                                  <p:stCondLst>
                                    <p:cond delay="0"/>
                                  </p:stCondLst>
                                  <p:childTnLst>
                                    <p:animClr clrSpc="rgb" dir="cw">
                                      <p:cBhvr>
                                        <p:cTn id="34" dur="500" fill="hold"/>
                                        <p:tgtEl>
                                          <p:spTgt spid="19"/>
                                        </p:tgtEl>
                                        <p:attrNameLst>
                                          <p:attrName>stroke.color</p:attrName>
                                        </p:attrNameLst>
                                      </p:cBhvr>
                                      <p:to>
                                        <a:srgbClr val="347F2D"/>
                                      </p:to>
                                    </p:animClr>
                                    <p:set>
                                      <p:cBhvr>
                                        <p:cTn id="35" dur="500" fill="hold"/>
                                        <p:tgtEl>
                                          <p:spTgt spid="19"/>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3" presetClass="emph" presetSubtype="2" fill="hold" grpId="1" nodeType="withEffect">
                                  <p:stCondLst>
                                    <p:cond delay="0"/>
                                  </p:stCondLst>
                                  <p:childTnLst>
                                    <p:animClr clrSpc="rgb" dir="cw">
                                      <p:cBhvr override="childStyle">
                                        <p:cTn id="41" dur="500" fill="hold"/>
                                        <p:tgtEl>
                                          <p:spTgt spid="79"/>
                                        </p:tgtEl>
                                        <p:attrNameLst>
                                          <p:attrName>style.color</p:attrName>
                                        </p:attrNameLst>
                                      </p:cBhvr>
                                      <p:to>
                                        <a:srgbClr val="757072"/>
                                      </p:to>
                                    </p:animClr>
                                  </p:childTnLst>
                                </p:cTn>
                              </p:par>
                              <p:par>
                                <p:cTn id="42" presetID="3" presetClass="emph" presetSubtype="2" fill="hold" grpId="0" nodeType="withEffect">
                                  <p:stCondLst>
                                    <p:cond delay="0"/>
                                  </p:stCondLst>
                                  <p:childTnLst>
                                    <p:animClr clrSpc="rgb" dir="cw">
                                      <p:cBhvr override="childStyle">
                                        <p:cTn id="43" dur="500" fill="hold"/>
                                        <p:tgtEl>
                                          <p:spTgt spid="76"/>
                                        </p:tgtEl>
                                        <p:attrNameLst>
                                          <p:attrName>style.color</p:attrName>
                                        </p:attrNameLst>
                                      </p:cBhvr>
                                      <p:to>
                                        <a:schemeClr val="accent2"/>
                                      </p:to>
                                    </p:animClr>
                                  </p:childTnLst>
                                </p:cTn>
                              </p:par>
                            </p:childTnLst>
                          </p:cTn>
                        </p:par>
                        <p:par>
                          <p:cTn id="44" fill="hold">
                            <p:stCondLst>
                              <p:cond delay="500"/>
                            </p:stCondLst>
                            <p:childTnLst>
                              <p:par>
                                <p:cTn id="45" presetID="7" presetClass="emph" presetSubtype="2" fill="hold" nodeType="afterEffect">
                                  <p:stCondLst>
                                    <p:cond delay="0"/>
                                  </p:stCondLst>
                                  <p:childTnLst>
                                    <p:animClr clrSpc="rgb" dir="cw">
                                      <p:cBhvr>
                                        <p:cTn id="46" dur="2000" fill="hold"/>
                                        <p:tgtEl>
                                          <p:spTgt spid="19"/>
                                        </p:tgtEl>
                                        <p:attrNameLst>
                                          <p:attrName>stroke.color</p:attrName>
                                        </p:attrNameLst>
                                      </p:cBhvr>
                                      <p:to>
                                        <a:schemeClr val="tx1"/>
                                      </p:to>
                                    </p:animClr>
                                    <p:set>
                                      <p:cBhvr>
                                        <p:cTn id="47" dur="2000" fill="hold"/>
                                        <p:tgtEl>
                                          <p:spTgt spid="19"/>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2000"/>
                                        <p:tgtEl>
                                          <p:spTgt spid="19"/>
                                        </p:tgtEl>
                                      </p:cBhvr>
                                    </p:animEffect>
                                  </p:childTnLst>
                                </p:cTn>
                              </p:par>
                              <p:par>
                                <p:cTn id="53" presetID="0" presetClass="path" presetSubtype="0" accel="50000" decel="50000" fill="hold" nodeType="withEffect">
                                  <p:stCondLst>
                                    <p:cond delay="0"/>
                                  </p:stCondLst>
                                  <p:childTnLst>
                                    <p:animMotion origin="layout" path="M 0.12813 0.05926 C 0.14445 0.06551 0.16094 0.072 0.16702 0.0963 C 0.17309 0.12061 0.1691 0.17987 0.16424 0.20556 C 0.15938 0.23125 0.14965 0.23496 0.13785 0.25 C 0.12604 0.26505 0.10972 0.28056 0.0934 0.2963 " pathEditMode="relative" ptsTypes="aaaaA">
                                      <p:cBhvr>
                                        <p:cTn id="54" dur="2000" fill="hold"/>
                                        <p:tgtEl>
                                          <p:spTgt spid="38"/>
                                        </p:tgtEl>
                                        <p:attrNameLst>
                                          <p:attrName>ppt_x</p:attrName>
                                          <p:attrName>ppt_y</p:attrName>
                                        </p:attrNameLst>
                                      </p:cBhvr>
                                    </p:animMotion>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par>
                          <p:cTn id="63" fill="hold">
                            <p:stCondLst>
                              <p:cond delay="2000"/>
                            </p:stCondLst>
                            <p:childTnLst>
                              <p:par>
                                <p:cTn id="64" presetID="1" presetClass="exit" presetSubtype="0" fill="hold" nodeType="afterEffect">
                                  <p:stCondLst>
                                    <p:cond delay="1500"/>
                                  </p:stCondLst>
                                  <p:childTnLst>
                                    <p:set>
                                      <p:cBhvr>
                                        <p:cTn id="65" dur="1" fill="hold">
                                          <p:stCondLst>
                                            <p:cond delay="0"/>
                                          </p:stCondLst>
                                        </p:cTn>
                                        <p:tgtEl>
                                          <p:spTgt spid="1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up)">
                                      <p:cBhvr>
                                        <p:cTn id="74" dur="500"/>
                                        <p:tgtEl>
                                          <p:spTgt spid="15"/>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left)">
                                      <p:cBhvr>
                                        <p:cTn id="78" dur="500"/>
                                        <p:tgtEl>
                                          <p:spTgt spid="49"/>
                                        </p:tgtEl>
                                      </p:cBhvr>
                                    </p:animEffect>
                                  </p:childTnLst>
                                </p:cTn>
                              </p:par>
                            </p:childTnLst>
                          </p:cTn>
                        </p:par>
                        <p:par>
                          <p:cTn id="79" fill="hold">
                            <p:stCondLst>
                              <p:cond delay="1500"/>
                            </p:stCondLst>
                            <p:childTnLst>
                              <p:par>
                                <p:cTn id="80" presetID="7" presetClass="emph" presetSubtype="2" fill="hold" nodeType="afterEffect">
                                  <p:stCondLst>
                                    <p:cond delay="0"/>
                                  </p:stCondLst>
                                  <p:childTnLst>
                                    <p:animClr clrSpc="rgb" dir="cw">
                                      <p:cBhvr>
                                        <p:cTn id="81" dur="500" fill="hold"/>
                                        <p:tgtEl>
                                          <p:spTgt spid="49"/>
                                        </p:tgtEl>
                                        <p:attrNameLst>
                                          <p:attrName>stroke.color</p:attrName>
                                        </p:attrNameLst>
                                      </p:cBhvr>
                                      <p:to>
                                        <a:srgbClr val="347F2D"/>
                                      </p:to>
                                    </p:animClr>
                                    <p:set>
                                      <p:cBhvr>
                                        <p:cTn id="82" dur="500" fill="hold"/>
                                        <p:tgtEl>
                                          <p:spTgt spid="49"/>
                                        </p:tgtEl>
                                        <p:attrNameLst>
                                          <p:attrName>stroke.on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7"/>
                                        </p:tgtEl>
                                        <p:attrNameLst>
                                          <p:attrName>style.visibility</p:attrName>
                                        </p:attrNameLst>
                                      </p:cBhvr>
                                      <p:to>
                                        <p:strVal val="hidden"/>
                                      </p:to>
                                    </p:set>
                                  </p:childTnLst>
                                </p:cTn>
                              </p:par>
                              <p:par>
                                <p:cTn id="87" presetID="1" presetClass="exit" presetSubtype="0" fill="hold" nodeType="withEffect">
                                  <p:stCondLst>
                                    <p:cond delay="1000"/>
                                  </p:stCondLst>
                                  <p:childTnLst>
                                    <p:set>
                                      <p:cBhvr>
                                        <p:cTn id="88" dur="1" fill="hold">
                                          <p:stCondLst>
                                            <p:cond delay="0"/>
                                          </p:stCondLst>
                                        </p:cTn>
                                        <p:tgtEl>
                                          <p:spTgt spid="15"/>
                                        </p:tgtEl>
                                        <p:attrNameLst>
                                          <p:attrName>style.visibility</p:attrName>
                                        </p:attrNameLst>
                                      </p:cBhvr>
                                      <p:to>
                                        <p:strVal val="hidden"/>
                                      </p:to>
                                    </p:set>
                                  </p:childTnLst>
                                </p:cTn>
                              </p:par>
                              <p:par>
                                <p:cTn id="89" presetID="3" presetClass="emph" presetSubtype="2" fill="hold" grpId="1" nodeType="withEffect">
                                  <p:stCondLst>
                                    <p:cond delay="0"/>
                                  </p:stCondLst>
                                  <p:childTnLst>
                                    <p:animClr clrSpc="rgb" dir="cw">
                                      <p:cBhvr override="childStyle">
                                        <p:cTn id="90" dur="500" fill="hold"/>
                                        <p:tgtEl>
                                          <p:spTgt spid="76"/>
                                        </p:tgtEl>
                                        <p:attrNameLst>
                                          <p:attrName>style.color</p:attrName>
                                        </p:attrNameLst>
                                      </p:cBhvr>
                                      <p:to>
                                        <a:srgbClr val="757072"/>
                                      </p:to>
                                    </p:animClr>
                                  </p:childTnLst>
                                </p:cTn>
                              </p:par>
                              <p:par>
                                <p:cTn id="91" presetID="3" presetClass="emph" presetSubtype="2" fill="hold" grpId="0" nodeType="withEffect">
                                  <p:stCondLst>
                                    <p:cond delay="0"/>
                                  </p:stCondLst>
                                  <p:childTnLst>
                                    <p:animClr clrSpc="rgb" dir="cw">
                                      <p:cBhvr override="childStyle">
                                        <p:cTn id="92" dur="500" fill="hold"/>
                                        <p:tgtEl>
                                          <p:spTgt spid="77"/>
                                        </p:tgtEl>
                                        <p:attrNameLst>
                                          <p:attrName>style.color</p:attrName>
                                        </p:attrNameLst>
                                      </p:cBhvr>
                                      <p:to>
                                        <a:schemeClr val="accent2"/>
                                      </p:to>
                                    </p:animClr>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09341 0.2963 C 0.12292 0.27199 0.15244 0.24792 0.16563 0.21667 C 0.17882 0.18542 0.17466 0.13449 0.17257 0.10926 C 0.17049 0.08403 0.16146 0.07709 0.15313 0.06482 C 0.1448 0.05255 0.13507 0.0456 0.12257 0.03519 C 0.11007 0.02477 0.0941 0.0132 0.07813 0.00185 " pathEditMode="relative" ptsTypes="aaaaaA">
                                      <p:cBhvr>
                                        <p:cTn id="96" dur="2000" fill="hold"/>
                                        <p:tgtEl>
                                          <p:spTgt spid="38"/>
                                        </p:tgtEl>
                                        <p:attrNameLst>
                                          <p:attrName>ppt_x</p:attrName>
                                          <p:attrName>ppt_y</p:attrName>
                                        </p:attrNameLst>
                                      </p:cBhvr>
                                    </p:animMotion>
                                  </p:childTnLst>
                                </p:cTn>
                              </p:par>
                              <p:par>
                                <p:cTn id="97" presetID="1" presetClass="exit" presetSubtype="0" fill="hold"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0"/>
                                        </p:tgtEl>
                                        <p:attrNameLst>
                                          <p:attrName>style.visibility</p:attrName>
                                        </p:attrNameLst>
                                      </p:cBhvr>
                                      <p:to>
                                        <p:strVal val="hidden"/>
                                      </p:to>
                                    </p:set>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0"/>
                                          </p:stCondLst>
                                        </p:cTn>
                                        <p:tgtEl>
                                          <p:spTgt spid="5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right)">
                                      <p:cBhvr>
                                        <p:cTn id="108" dur="500"/>
                                        <p:tgtEl>
                                          <p:spTgt spid="54"/>
                                        </p:tgtEl>
                                      </p:cBhvr>
                                    </p:animEffect>
                                  </p:childTnLst>
                                  <p:subTnLst>
                                    <p:animClr clrSpc="rgb" dir="cw">
                                      <p:cBhvr override="childStyle">
                                        <p:cTn dur="1" fill="hold" display="0" masterRel="nextClick" afterEffect="1"/>
                                        <p:tgtEl>
                                          <p:spTgt spid="54"/>
                                        </p:tgtEl>
                                        <p:attrNameLst>
                                          <p:attrName>ppt_c</p:attrName>
                                        </p:attrNameLst>
                                      </p:cBhvr>
                                      <p:to>
                                        <a:srgbClr val="347F2D"/>
                                      </p:to>
                                    </p:animClr>
                                  </p:subTnLst>
                                </p:cTn>
                              </p:par>
                            </p:childTnLst>
                          </p:cTn>
                        </p:par>
                        <p:par>
                          <p:cTn id="109" fill="hold">
                            <p:stCondLst>
                              <p:cond delay="500"/>
                            </p:stCondLst>
                            <p:childTnLst>
                              <p:par>
                                <p:cTn id="110" presetID="7" presetClass="emph" presetSubtype="2" fill="hold" nodeType="afterEffect">
                                  <p:stCondLst>
                                    <p:cond delay="0"/>
                                  </p:stCondLst>
                                  <p:childTnLst>
                                    <p:animClr clrSpc="rgb" dir="cw">
                                      <p:cBhvr>
                                        <p:cTn id="111" dur="500" fill="hold"/>
                                        <p:tgtEl>
                                          <p:spTgt spid="54"/>
                                        </p:tgtEl>
                                        <p:attrNameLst>
                                          <p:attrName>stroke.color</p:attrName>
                                        </p:attrNameLst>
                                      </p:cBhvr>
                                      <p:to>
                                        <a:srgbClr val="347F2D"/>
                                      </p:to>
                                    </p:animClr>
                                    <p:set>
                                      <p:cBhvr>
                                        <p:cTn id="112" dur="500" fill="hold"/>
                                        <p:tgtEl>
                                          <p:spTgt spid="54"/>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5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54"/>
                                        </p:tgtEl>
                                        <p:attrNameLst>
                                          <p:attrName>style.visibility</p:attrName>
                                        </p:attrNameLst>
                                      </p:cBhvr>
                                      <p:to>
                                        <p:strVal val="hidden"/>
                                      </p:to>
                                    </p:set>
                                  </p:childTnLst>
                                </p:cTn>
                              </p:par>
                              <p:par>
                                <p:cTn id="119" presetID="3" presetClass="emph" presetSubtype="2" fill="hold" grpId="1" nodeType="withEffect">
                                  <p:stCondLst>
                                    <p:cond delay="0"/>
                                  </p:stCondLst>
                                  <p:childTnLst>
                                    <p:animClr clrSpc="rgb" dir="cw">
                                      <p:cBhvr override="childStyle">
                                        <p:cTn id="120" dur="500" fill="hold"/>
                                        <p:tgtEl>
                                          <p:spTgt spid="77"/>
                                        </p:tgtEl>
                                        <p:attrNameLst>
                                          <p:attrName>style.color</p:attrName>
                                        </p:attrNameLst>
                                      </p:cBhvr>
                                      <p:to>
                                        <a:srgbClr val="757072"/>
                                      </p:to>
                                    </p:animClr>
                                  </p:childTnLst>
                                </p:cTn>
                              </p:par>
                              <p:par>
                                <p:cTn id="121" presetID="3" presetClass="emph" presetSubtype="2" fill="hold" grpId="0" nodeType="withEffect">
                                  <p:stCondLst>
                                    <p:cond delay="0"/>
                                  </p:stCondLst>
                                  <p:childTnLst>
                                    <p:animClr clrSpc="rgb" dir="cw">
                                      <p:cBhvr override="childStyle">
                                        <p:cTn id="122" dur="500" fill="hold"/>
                                        <p:tgtEl>
                                          <p:spTgt spid="78"/>
                                        </p:tgtEl>
                                        <p:attrNameLst>
                                          <p:attrName>style.color</p:attrName>
                                        </p:attrNameLst>
                                      </p:cBhvr>
                                      <p:to>
                                        <a:schemeClr val="accent2"/>
                                      </p:to>
                                    </p:animClr>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nodeType="clickEffect">
                                  <p:stCondLst>
                                    <p:cond delay="0"/>
                                  </p:stCondLst>
                                  <p:childTnLst>
                                    <p:animMotion origin="layout" path="M 0.07813 0.00186 C 0.10642 0.02038 0.1349 0.03913 0.15035 0.06297 C 0.1658 0.08681 0.16892 0.11945 0.17118 0.14445 C 0.17344 0.16945 0.17135 0.19376 0.16424 0.21297 C 0.15712 0.23218 0.14115 0.24607 0.12813 0.25926 C 0.1151 0.27246 0.10295 0.28334 0.08646 0.2926 C 0.06997 0.30186 0.04965 0.30834 0.02951 0.31482 " pathEditMode="relative" ptsTypes="aaaaaaA">
                                      <p:cBhvr>
                                        <p:cTn id="126" dur="2000" fill="hold"/>
                                        <p:tgtEl>
                                          <p:spTgt spid="38"/>
                                        </p:tgtEl>
                                        <p:attrNameLst>
                                          <p:attrName>ppt_x</p:attrName>
                                          <p:attrName>ppt_y</p:attrName>
                                        </p:attrNameLst>
                                      </p:cBhvr>
                                    </p:animMotion>
                                  </p:childTnLst>
                                </p:cTn>
                              </p:par>
                            </p:childTnLst>
                          </p:cTn>
                        </p:par>
                        <p:par>
                          <p:cTn id="127" fill="hold">
                            <p:stCondLst>
                              <p:cond delay="2000"/>
                            </p:stCondLst>
                            <p:childTnLst>
                              <p:par>
                                <p:cTn id="128" presetID="1" presetClass="entr" presetSubtype="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childTnLst>
                                </p:cTn>
                              </p:par>
                            </p:childTnLst>
                          </p:cTn>
                        </p:par>
                        <p:par>
                          <p:cTn id="130" fill="hold">
                            <p:stCondLst>
                              <p:cond delay="2000"/>
                            </p:stCondLst>
                            <p:childTnLst>
                              <p:par>
                                <p:cTn id="131" presetID="0" presetClass="path" presetSubtype="0" accel="50000" decel="50000" fill="hold" nodeType="afterEffect">
                                  <p:stCondLst>
                                    <p:cond delay="0"/>
                                  </p:stCondLst>
                                  <p:childTnLst>
                                    <p:animMotion origin="layout" path="M 0 4.44444E-6 C 0.01181 -0.02292 0.02361 -0.04561 0.03194 -0.05764 C 0.04028 -0.06991 0.03976 -0.06297 0.05 -0.07408 C 0.06024 -0.08519 0.07656 -0.10463 0.09306 -0.12292 " pathEditMode="relative" rAng="0" ptsTypes="aaaA">
                                      <p:cBhvr>
                                        <p:cTn id="132" dur="2000" fill="hold"/>
                                        <p:tgtEl>
                                          <p:spTgt spid="35"/>
                                        </p:tgtEl>
                                        <p:attrNameLst>
                                          <p:attrName>ppt_x</p:attrName>
                                          <p:attrName>ppt_y</p:attrName>
                                        </p:attrNameLst>
                                      </p:cBhvr>
                                      <p:rCtr x="4653" y="-6157"/>
                                    </p:animMotion>
                                  </p:childTnLst>
                                </p:cTn>
                              </p:par>
                              <p:par>
                                <p:cTn id="133" presetID="1" presetClass="exit" presetSubtype="0" fill="hold" grpId="0" nodeType="withEffect">
                                  <p:stCondLst>
                                    <p:cond delay="0"/>
                                  </p:stCondLst>
                                  <p:childTnLst>
                                    <p:set>
                                      <p:cBhvr>
                                        <p:cTn id="134" dur="1" fill="hold">
                                          <p:stCondLst>
                                            <p:cond delay="0"/>
                                          </p:stCondLst>
                                        </p:cTn>
                                        <p:tgtEl>
                                          <p:spTgt spid="23"/>
                                        </p:tgtEl>
                                        <p:attrNameLst>
                                          <p:attrName>style.visibility</p:attrName>
                                        </p:attrNameLst>
                                      </p:cBhvr>
                                      <p:to>
                                        <p:strVal val="hidden"/>
                                      </p:to>
                                    </p:set>
                                  </p:childTnLst>
                                </p:cTn>
                              </p:par>
                            </p:childTnLst>
                          </p:cTn>
                        </p:par>
                        <p:par>
                          <p:cTn id="135" fill="hold">
                            <p:stCondLst>
                              <p:cond delay="4000"/>
                            </p:stCondLst>
                            <p:childTnLst>
                              <p:par>
                                <p:cTn id="136" presetID="1" presetClass="entr" presetSubtype="0" fill="hold" grpId="0" nodeType="afterEffect">
                                  <p:stCondLst>
                                    <p:cond delay="0"/>
                                  </p:stCondLst>
                                  <p:childTnLst>
                                    <p:set>
                                      <p:cBhvr>
                                        <p:cTn id="137" dur="1" fill="hold">
                                          <p:stCondLst>
                                            <p:cond delay="0"/>
                                          </p:stCondLst>
                                        </p:cTn>
                                        <p:tgtEl>
                                          <p:spTgt spid="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wipe(down)">
                                      <p:cBhvr>
                                        <p:cTn id="142" dur="500"/>
                                        <p:tgtEl>
                                          <p:spTgt spid="60"/>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69"/>
                                        </p:tgtEl>
                                        <p:attrNameLst>
                                          <p:attrName>style.visibility</p:attrName>
                                        </p:attrNameLst>
                                      </p:cBhvr>
                                      <p:to>
                                        <p:strVal val="visible"/>
                                      </p:to>
                                    </p:set>
                                    <p:animEffect transition="in" filter="wipe(up)">
                                      <p:cBhvr>
                                        <p:cTn id="146" dur="500"/>
                                        <p:tgtEl>
                                          <p:spTgt spid="69"/>
                                        </p:tgtEl>
                                      </p:cBhvr>
                                    </p:animEffect>
                                  </p:childTnLst>
                                </p:cTn>
                              </p:par>
                            </p:childTnLst>
                          </p:cTn>
                        </p:par>
                        <p:par>
                          <p:cTn id="147" fill="hold">
                            <p:stCondLst>
                              <p:cond delay="1000"/>
                            </p:stCondLst>
                            <p:childTnLst>
                              <p:par>
                                <p:cTn id="148" presetID="22" presetClass="entr" presetSubtype="4" fill="hold" nodeType="afterEffect">
                                  <p:stCondLst>
                                    <p:cond delay="0"/>
                                  </p:stCondLst>
                                  <p:childTnLst>
                                    <p:set>
                                      <p:cBhvr>
                                        <p:cTn id="149" dur="1" fill="hold">
                                          <p:stCondLst>
                                            <p:cond delay="0"/>
                                          </p:stCondLst>
                                        </p:cTn>
                                        <p:tgtEl>
                                          <p:spTgt spid="71"/>
                                        </p:tgtEl>
                                        <p:attrNameLst>
                                          <p:attrName>style.visibility</p:attrName>
                                        </p:attrNameLst>
                                      </p:cBhvr>
                                      <p:to>
                                        <p:strVal val="visible"/>
                                      </p:to>
                                    </p:set>
                                    <p:animEffect transition="in" filter="wipe(down)">
                                      <p:cBhvr>
                                        <p:cTn id="150" dur="500"/>
                                        <p:tgtEl>
                                          <p:spTgt spid="71"/>
                                        </p:tgtEl>
                                      </p:cBhvr>
                                    </p:animEffect>
                                  </p:childTnLst>
                                </p:cTn>
                              </p:par>
                            </p:childTnLst>
                          </p:cTn>
                        </p:par>
                        <p:par>
                          <p:cTn id="151" fill="hold">
                            <p:stCondLst>
                              <p:cond delay="1500"/>
                            </p:stCondLst>
                            <p:childTnLst>
                              <p:par>
                                <p:cTn id="152" presetID="7" presetClass="emph" presetSubtype="2" fill="hold" nodeType="afterEffect">
                                  <p:stCondLst>
                                    <p:cond delay="0"/>
                                  </p:stCondLst>
                                  <p:childTnLst>
                                    <p:animClr clrSpc="rgb" dir="cw">
                                      <p:cBhvr>
                                        <p:cTn id="153" dur="500" fill="hold"/>
                                        <p:tgtEl>
                                          <p:spTgt spid="71"/>
                                        </p:tgtEl>
                                        <p:attrNameLst>
                                          <p:attrName>stroke.color</p:attrName>
                                        </p:attrNameLst>
                                      </p:cBhvr>
                                      <p:to>
                                        <a:srgbClr val="347F2D"/>
                                      </p:to>
                                    </p:animClr>
                                    <p:set>
                                      <p:cBhvr>
                                        <p:cTn id="154" dur="500" fill="hold"/>
                                        <p:tgtEl>
                                          <p:spTgt spid="71"/>
                                        </p:tgtEl>
                                        <p:attrNameLst>
                                          <p:attrName>stroke.on</p:attrName>
                                        </p:attrNameLst>
                                      </p:cBhvr>
                                      <p:to>
                                        <p:strVal val="true"/>
                                      </p:to>
                                    </p:set>
                                  </p:childTnLst>
                                </p:cTn>
                              </p:par>
                            </p:childTnLst>
                          </p:cTn>
                        </p:par>
                        <p:par>
                          <p:cTn id="155" fill="hold">
                            <p:stCondLst>
                              <p:cond delay="2000"/>
                            </p:stCondLst>
                            <p:childTnLst>
                              <p:par>
                                <p:cTn id="156" presetID="1" presetClass="exit" presetSubtype="0" fill="hold" nodeType="afterEffect">
                                  <p:stCondLst>
                                    <p:cond delay="0"/>
                                  </p:stCondLst>
                                  <p:childTnLst>
                                    <p:set>
                                      <p:cBhvr>
                                        <p:cTn id="157" dur="1" fill="hold">
                                          <p:stCondLst>
                                            <p:cond delay="0"/>
                                          </p:stCondLst>
                                        </p:cTn>
                                        <p:tgtEl>
                                          <p:spTgt spid="60"/>
                                        </p:tgtEl>
                                        <p:attrNameLst>
                                          <p:attrName>style.visibility</p:attrName>
                                        </p:attrNameLst>
                                      </p:cBhvr>
                                      <p:to>
                                        <p:strVal val="hidden"/>
                                      </p:to>
                                    </p:set>
                                  </p:childTnLst>
                                </p:cTn>
                              </p:par>
                            </p:childTnLst>
                          </p:cTn>
                        </p:par>
                        <p:par>
                          <p:cTn id="158" fill="hold">
                            <p:stCondLst>
                              <p:cond delay="2000"/>
                            </p:stCondLst>
                            <p:childTnLst>
                              <p:par>
                                <p:cTn id="159" presetID="1" presetClass="exit" presetSubtype="0" fill="hold" nodeType="afterEffect">
                                  <p:stCondLst>
                                    <p:cond delay="0"/>
                                  </p:stCondLst>
                                  <p:childTnLst>
                                    <p:set>
                                      <p:cBhvr>
                                        <p:cTn id="160" dur="1" fill="hold">
                                          <p:stCondLst>
                                            <p:cond delay="0"/>
                                          </p:stCondLst>
                                        </p:cTn>
                                        <p:tgtEl>
                                          <p:spTgt spid="6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2" fill="hold" grpId="1" nodeType="clickEffect">
                                  <p:stCondLst>
                                    <p:cond delay="0"/>
                                  </p:stCondLst>
                                  <p:childTnLst>
                                    <p:animClr clrSpc="rgb" dir="cw">
                                      <p:cBhvr override="childStyle">
                                        <p:cTn id="164" dur="500" fill="hold"/>
                                        <p:tgtEl>
                                          <p:spTgt spid="78"/>
                                        </p:tgtEl>
                                        <p:attrNameLst>
                                          <p:attrName>style.color</p:attrName>
                                        </p:attrNameLst>
                                      </p:cBhvr>
                                      <p:to>
                                        <a:srgbClr val="757072"/>
                                      </p:to>
                                    </p:animClr>
                                  </p:childTnLst>
                                </p:cTn>
                              </p:par>
                              <p:par>
                                <p:cTn id="165" presetID="1" presetClass="exit" presetSubtype="0" fill="hold" grpId="1" nodeType="with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57"/>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7" grpId="0"/>
      <p:bldP spid="37" grpId="1"/>
      <p:bldP spid="45" grpId="0" animBg="1"/>
      <p:bldP spid="50" grpId="0"/>
      <p:bldP spid="50" grpId="1"/>
      <p:bldP spid="52" grpId="0"/>
      <p:bldP spid="52" grpId="1"/>
      <p:bldP spid="56" grpId="0"/>
      <p:bldP spid="56" grpId="1"/>
      <p:bldP spid="57" grpId="0"/>
      <p:bldP spid="57" grpId="1"/>
      <p:bldP spid="76" grpId="0"/>
      <p:bldP spid="76" grpId="1"/>
      <p:bldP spid="77" grpId="0"/>
      <p:bldP spid="77" grpId="1"/>
      <p:bldP spid="78" grpId="0"/>
      <p:bldP spid="78" grpId="1"/>
      <p:bldP spid="79" grpId="0" animBg="1"/>
      <p:bldP spid="79" grpId="1" animBg="1"/>
      <p:bldP spid="80" grpId="0" animBg="1"/>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limitations</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7</a:t>
            </a:fld>
            <a:endParaRPr lang="en-US"/>
          </a:p>
        </p:txBody>
      </p:sp>
      <p:sp>
        <p:nvSpPr>
          <p:cNvPr id="6" name="Cube 5"/>
          <p:cNvSpPr/>
          <p:nvPr/>
        </p:nvSpPr>
        <p:spPr>
          <a:xfrm>
            <a:off x="4165600" y="1295400"/>
            <a:ext cx="4826000" cy="1066800"/>
          </a:xfrm>
          <a:prstGeom prst="cube">
            <a:avLst>
              <a:gd name="adj" fmla="val 6428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smtClean="0"/>
              <a:t>DNS</a:t>
            </a:r>
            <a:endParaRPr lang="en-US" sz="3200" b="1" dirty="0"/>
          </a:p>
        </p:txBody>
      </p:sp>
      <p:sp>
        <p:nvSpPr>
          <p:cNvPr id="7" name="Cloud 6"/>
          <p:cNvSpPr/>
          <p:nvPr/>
        </p:nvSpPr>
        <p:spPr>
          <a:xfrm>
            <a:off x="4356100" y="3505200"/>
            <a:ext cx="1193800" cy="457200"/>
          </a:xfrm>
          <a:prstGeom prst="cloud">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l="18542" t="9058" r="15126" b="7470"/>
          <a:stretch/>
        </p:blipFill>
        <p:spPr>
          <a:xfrm>
            <a:off x="4356101" y="3759200"/>
            <a:ext cx="203200" cy="410095"/>
          </a:xfrm>
          <a:prstGeom prst="rect">
            <a:avLst/>
          </a:prstGeom>
        </p:spPr>
      </p:pic>
      <p:sp>
        <p:nvSpPr>
          <p:cNvPr id="9" name="Cloud 8"/>
          <p:cNvSpPr/>
          <p:nvPr/>
        </p:nvSpPr>
        <p:spPr>
          <a:xfrm>
            <a:off x="5810772" y="3492500"/>
            <a:ext cx="1193800" cy="457200"/>
          </a:xfrm>
          <a:prstGeom prst="cloud">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4"/>
          <a:srcRect l="18542" t="9058" r="15126" b="7470"/>
          <a:stretch/>
        </p:blipFill>
        <p:spPr>
          <a:xfrm>
            <a:off x="4749801" y="3782752"/>
            <a:ext cx="203200" cy="410095"/>
          </a:xfrm>
          <a:prstGeom prst="rect">
            <a:avLst/>
          </a:prstGeom>
        </p:spPr>
      </p:pic>
      <p:pic>
        <p:nvPicPr>
          <p:cNvPr id="12" name="Picture 11"/>
          <p:cNvPicPr>
            <a:picLocks noChangeAspect="1"/>
          </p:cNvPicPr>
          <p:nvPr/>
        </p:nvPicPr>
        <p:blipFill rotWithShape="1">
          <a:blip r:embed="rId4"/>
          <a:srcRect l="18542" t="9058" r="15126" b="7470"/>
          <a:stretch/>
        </p:blipFill>
        <p:spPr>
          <a:xfrm>
            <a:off x="5156201" y="3773747"/>
            <a:ext cx="203200" cy="410095"/>
          </a:xfrm>
          <a:prstGeom prst="rect">
            <a:avLst/>
          </a:prstGeom>
        </p:spPr>
      </p:pic>
      <p:cxnSp>
        <p:nvCxnSpPr>
          <p:cNvPr id="14" name="Straight Arrow Connector 13"/>
          <p:cNvCxnSpPr>
            <a:stCxn id="8" idx="1"/>
            <a:endCxn id="6" idx="3"/>
          </p:cNvCxnSpPr>
          <p:nvPr/>
        </p:nvCxnSpPr>
        <p:spPr>
          <a:xfrm flipV="1">
            <a:off x="4356101" y="2362200"/>
            <a:ext cx="1879597" cy="1602048"/>
          </a:xfrm>
          <a:prstGeom prst="straightConnector1">
            <a:avLst/>
          </a:prstGeom>
          <a:ln>
            <a:solidFill>
              <a:schemeClr val="tx1"/>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3"/>
            <a:endCxn id="8" idx="0"/>
          </p:cNvCxnSpPr>
          <p:nvPr/>
        </p:nvCxnSpPr>
        <p:spPr>
          <a:xfrm flipH="1">
            <a:off x="4457701" y="2362200"/>
            <a:ext cx="1777997" cy="1397000"/>
          </a:xfrm>
          <a:prstGeom prst="straightConnector1">
            <a:avLst/>
          </a:prstGeom>
          <a:ln>
            <a:solidFill>
              <a:schemeClr val="tx1"/>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452181" y="3121967"/>
            <a:ext cx="907220" cy="461665"/>
          </a:xfrm>
          <a:prstGeom prst="rect">
            <a:avLst/>
          </a:prstGeom>
          <a:solidFill>
            <a:schemeClr val="bg1">
              <a:lumMod val="75000"/>
            </a:schemeClr>
          </a:solidFill>
        </p:spPr>
        <p:txBody>
          <a:bodyPr wrap="none" rtlCol="0">
            <a:spAutoFit/>
          </a:bodyPr>
          <a:lstStyle/>
          <a:p>
            <a:r>
              <a:rPr lang="en-US" sz="2400" dirty="0" smtClean="0"/>
              <a:t>cache</a:t>
            </a:r>
            <a:endParaRPr lang="en-US" sz="2400" dirty="0"/>
          </a:p>
        </p:txBody>
      </p:sp>
      <p:cxnSp>
        <p:nvCxnSpPr>
          <p:cNvPr id="23" name="Straight Arrow Connector 22"/>
          <p:cNvCxnSpPr>
            <a:stCxn id="11" idx="0"/>
            <a:endCxn id="21" idx="2"/>
          </p:cNvCxnSpPr>
          <p:nvPr/>
        </p:nvCxnSpPr>
        <p:spPr>
          <a:xfrm flipV="1">
            <a:off x="4851401" y="3583632"/>
            <a:ext cx="54390" cy="199120"/>
          </a:xfrm>
          <a:prstGeom prst="straightConnector1">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0"/>
            <a:endCxn id="21" idx="2"/>
          </p:cNvCxnSpPr>
          <p:nvPr/>
        </p:nvCxnSpPr>
        <p:spPr>
          <a:xfrm flipH="1" flipV="1">
            <a:off x="4905791" y="3583632"/>
            <a:ext cx="352010" cy="190115"/>
          </a:xfrm>
          <a:prstGeom prst="straightConnector1">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89600" y="2754293"/>
            <a:ext cx="2456547" cy="954107"/>
          </a:xfrm>
          <a:prstGeom prst="rect">
            <a:avLst/>
          </a:prstGeom>
          <a:noFill/>
        </p:spPr>
        <p:txBody>
          <a:bodyPr wrap="none" rtlCol="0">
            <a:spAutoFit/>
          </a:bodyPr>
          <a:lstStyle/>
          <a:p>
            <a:r>
              <a:rPr lang="en-US" sz="2800" dirty="0" smtClean="0"/>
              <a:t>Load </a:t>
            </a:r>
            <a:r>
              <a:rPr lang="en-US" sz="2400" dirty="0" smtClean="0"/>
              <a:t>α</a:t>
            </a:r>
            <a:r>
              <a:rPr lang="en-US" sz="2800" dirty="0" smtClean="0"/>
              <a:t> 1/TTL</a:t>
            </a:r>
          </a:p>
          <a:p>
            <a:r>
              <a:rPr lang="en-US" sz="2800" dirty="0" smtClean="0"/>
              <a:t>Latency </a:t>
            </a:r>
            <a:r>
              <a:rPr lang="en-US" sz="2400" dirty="0" smtClean="0">
                <a:solidFill>
                  <a:prstClr val="black"/>
                </a:solidFill>
              </a:rPr>
              <a:t>α </a:t>
            </a:r>
            <a:r>
              <a:rPr lang="en-US" sz="2800" dirty="0" smtClean="0">
                <a:solidFill>
                  <a:prstClr val="black"/>
                </a:solidFill>
              </a:rPr>
              <a:t>1/TTL</a:t>
            </a:r>
            <a:endParaRPr lang="en-US" sz="2800" dirty="0"/>
          </a:p>
        </p:txBody>
      </p:sp>
      <p:sp>
        <p:nvSpPr>
          <p:cNvPr id="28" name="TextBox 27"/>
          <p:cNvSpPr txBox="1"/>
          <p:nvPr/>
        </p:nvSpPr>
        <p:spPr>
          <a:xfrm>
            <a:off x="6781757" y="2805093"/>
            <a:ext cx="1226117" cy="461665"/>
          </a:xfrm>
          <a:prstGeom prst="rect">
            <a:avLst/>
          </a:prstGeom>
          <a:solidFill>
            <a:schemeClr val="bg1"/>
          </a:solidFill>
        </p:spPr>
        <p:txBody>
          <a:bodyPr wrap="none" rtlCol="0">
            <a:spAutoFit/>
          </a:bodyPr>
          <a:lstStyle/>
          <a:p>
            <a:r>
              <a:rPr lang="en-US" sz="2400" dirty="0" smtClean="0"/>
              <a:t>Mobility</a:t>
            </a:r>
            <a:endParaRPr lang="en-US" sz="2400" dirty="0"/>
          </a:p>
        </p:txBody>
      </p:sp>
      <p:sp>
        <p:nvSpPr>
          <p:cNvPr id="29" name="TextBox 28"/>
          <p:cNvSpPr txBox="1"/>
          <p:nvPr/>
        </p:nvSpPr>
        <p:spPr>
          <a:xfrm>
            <a:off x="7200857" y="3249593"/>
            <a:ext cx="1226117" cy="461665"/>
          </a:xfrm>
          <a:prstGeom prst="rect">
            <a:avLst/>
          </a:prstGeom>
          <a:solidFill>
            <a:schemeClr val="bg1"/>
          </a:solidFill>
        </p:spPr>
        <p:txBody>
          <a:bodyPr wrap="none" rtlCol="0">
            <a:spAutoFit/>
          </a:bodyPr>
          <a:lstStyle/>
          <a:p>
            <a:r>
              <a:rPr lang="en-US" sz="2400" dirty="0" smtClean="0"/>
              <a:t>Mobility</a:t>
            </a:r>
            <a:endParaRPr lang="en-US" sz="2400" dirty="0"/>
          </a:p>
        </p:txBody>
      </p:sp>
      <p:sp>
        <p:nvSpPr>
          <p:cNvPr id="32" name="TextBox 31"/>
          <p:cNvSpPr txBox="1"/>
          <p:nvPr/>
        </p:nvSpPr>
        <p:spPr>
          <a:xfrm>
            <a:off x="333079" y="1681490"/>
            <a:ext cx="2752877" cy="584776"/>
          </a:xfrm>
          <a:prstGeom prst="rect">
            <a:avLst/>
          </a:prstGeom>
          <a:noFill/>
        </p:spPr>
        <p:txBody>
          <a:bodyPr wrap="none" rtlCol="0">
            <a:spAutoFit/>
          </a:bodyPr>
          <a:lstStyle/>
          <a:p>
            <a:r>
              <a:rPr lang="en-US" sz="3200" dirty="0" smtClean="0"/>
              <a:t>Passive caching</a:t>
            </a:r>
            <a:endParaRPr lang="en-US" sz="3200" dirty="0"/>
          </a:p>
        </p:txBody>
      </p:sp>
      <p:sp>
        <p:nvSpPr>
          <p:cNvPr id="33" name="TextBox 32"/>
          <p:cNvSpPr txBox="1"/>
          <p:nvPr/>
        </p:nvSpPr>
        <p:spPr>
          <a:xfrm>
            <a:off x="358479" y="2598747"/>
            <a:ext cx="2971286" cy="584776"/>
          </a:xfrm>
          <a:prstGeom prst="rect">
            <a:avLst/>
          </a:prstGeom>
          <a:noFill/>
        </p:spPr>
        <p:txBody>
          <a:bodyPr wrap="none" rtlCol="0">
            <a:spAutoFit/>
          </a:bodyPr>
          <a:lstStyle/>
          <a:p>
            <a:r>
              <a:rPr lang="en-US" sz="3200" dirty="0" smtClean="0">
                <a:solidFill>
                  <a:srgbClr val="595959"/>
                </a:solidFill>
              </a:rPr>
              <a:t>Static placement</a:t>
            </a:r>
            <a:endParaRPr lang="en-US" sz="3200" dirty="0">
              <a:solidFill>
                <a:srgbClr val="595959"/>
              </a:solidFill>
            </a:endParaRPr>
          </a:p>
        </p:txBody>
      </p:sp>
      <p:sp>
        <p:nvSpPr>
          <p:cNvPr id="34" name="TextBox 33"/>
          <p:cNvSpPr txBox="1"/>
          <p:nvPr/>
        </p:nvSpPr>
        <p:spPr>
          <a:xfrm>
            <a:off x="358479" y="3596737"/>
            <a:ext cx="3366426" cy="584776"/>
          </a:xfrm>
          <a:prstGeom prst="rect">
            <a:avLst/>
          </a:prstGeom>
          <a:noFill/>
        </p:spPr>
        <p:txBody>
          <a:bodyPr wrap="none" rtlCol="0">
            <a:spAutoFit/>
          </a:bodyPr>
          <a:lstStyle/>
          <a:p>
            <a:r>
              <a:rPr lang="en-US" sz="3200" dirty="0" smtClean="0">
                <a:solidFill>
                  <a:srgbClr val="595959"/>
                </a:solidFill>
              </a:rPr>
              <a:t>Hierarchical names</a:t>
            </a:r>
            <a:endParaRPr lang="en-US" sz="3200" dirty="0">
              <a:solidFill>
                <a:srgbClr val="595959"/>
              </a:solidFill>
            </a:endParaRPr>
          </a:p>
        </p:txBody>
      </p:sp>
      <p:sp>
        <p:nvSpPr>
          <p:cNvPr id="35" name="TextBox 34"/>
          <p:cNvSpPr txBox="1"/>
          <p:nvPr/>
        </p:nvSpPr>
        <p:spPr>
          <a:xfrm>
            <a:off x="6184900" y="1193800"/>
            <a:ext cx="2694411" cy="830997"/>
          </a:xfrm>
          <a:prstGeom prst="rect">
            <a:avLst/>
          </a:prstGeom>
          <a:noFill/>
        </p:spPr>
        <p:txBody>
          <a:bodyPr wrap="square" rtlCol="0">
            <a:spAutoFit/>
          </a:bodyPr>
          <a:lstStyle/>
          <a:p>
            <a:r>
              <a:rPr lang="en-US" sz="2400" dirty="0" smtClean="0"/>
              <a:t>Authoritative name-server </a:t>
            </a:r>
            <a:r>
              <a:rPr lang="en-US" sz="2400" b="1" dirty="0" err="1" smtClean="0">
                <a:latin typeface="Arial Narrow"/>
                <a:cs typeface="Arial Narrow"/>
              </a:rPr>
              <a:t>ns.xyz.net</a:t>
            </a:r>
            <a:endParaRPr lang="en-US" sz="2400" b="1" dirty="0">
              <a:latin typeface="Arial Narrow"/>
              <a:cs typeface="Arial Narrow"/>
            </a:endParaRPr>
          </a:p>
        </p:txBody>
      </p:sp>
      <p:sp>
        <p:nvSpPr>
          <p:cNvPr id="36" name="Rounded Rectangle 35"/>
          <p:cNvSpPr/>
          <p:nvPr/>
        </p:nvSpPr>
        <p:spPr>
          <a:xfrm>
            <a:off x="7749011" y="2011690"/>
            <a:ext cx="397136" cy="3556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Cloud 36"/>
          <p:cNvSpPr/>
          <p:nvPr/>
        </p:nvSpPr>
        <p:spPr>
          <a:xfrm>
            <a:off x="7601472" y="3479800"/>
            <a:ext cx="1193800" cy="457200"/>
          </a:xfrm>
          <a:prstGeom prst="cloud">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rotWithShape="1">
          <a:blip r:embed="rId4"/>
          <a:srcRect l="18542" t="9058" r="15126" b="7470"/>
          <a:stretch/>
        </p:blipFill>
        <p:spPr>
          <a:xfrm>
            <a:off x="8439675" y="3711258"/>
            <a:ext cx="203200" cy="410095"/>
          </a:xfrm>
          <a:prstGeom prst="rect">
            <a:avLst/>
          </a:prstGeom>
        </p:spPr>
      </p:pic>
      <p:cxnSp>
        <p:nvCxnSpPr>
          <p:cNvPr id="40" name="Straight Arrow Connector 39"/>
          <p:cNvCxnSpPr>
            <a:stCxn id="12" idx="0"/>
            <a:endCxn id="36" idx="1"/>
          </p:cNvCxnSpPr>
          <p:nvPr/>
        </p:nvCxnSpPr>
        <p:spPr>
          <a:xfrm flipV="1">
            <a:off x="5257801" y="2189490"/>
            <a:ext cx="2491210" cy="1584257"/>
          </a:xfrm>
          <a:prstGeom prst="straightConnector1">
            <a:avLst/>
          </a:prstGeom>
          <a:ln>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6" idx="1"/>
            <a:endCxn id="12" idx="3"/>
          </p:cNvCxnSpPr>
          <p:nvPr/>
        </p:nvCxnSpPr>
        <p:spPr>
          <a:xfrm flipH="1">
            <a:off x="5359401" y="2189490"/>
            <a:ext cx="2389610" cy="1789305"/>
          </a:xfrm>
          <a:prstGeom prst="straightConnector1">
            <a:avLst/>
          </a:prstGeom>
          <a:ln>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200857" y="4045153"/>
            <a:ext cx="1913030" cy="461665"/>
          </a:xfrm>
          <a:prstGeom prst="rect">
            <a:avLst/>
          </a:prstGeom>
          <a:noFill/>
        </p:spPr>
        <p:txBody>
          <a:bodyPr wrap="none" rtlCol="0">
            <a:spAutoFit/>
          </a:bodyPr>
          <a:lstStyle/>
          <a:p>
            <a:r>
              <a:rPr lang="en-US" sz="2400" b="1" dirty="0">
                <a:latin typeface="Arial Narrow"/>
                <a:cs typeface="Arial Narrow"/>
              </a:rPr>
              <a:t>n</a:t>
            </a:r>
            <a:r>
              <a:rPr lang="en-US" sz="2400" b="1" dirty="0" smtClean="0">
                <a:latin typeface="Arial Narrow"/>
                <a:cs typeface="Arial Narrow"/>
              </a:rPr>
              <a:t>ode1.xyz.net</a:t>
            </a:r>
            <a:endParaRPr lang="en-US" sz="2400" b="1" dirty="0">
              <a:latin typeface="Arial Narrow"/>
              <a:cs typeface="Arial Narrow"/>
            </a:endParaRPr>
          </a:p>
        </p:txBody>
      </p:sp>
      <p:grpSp>
        <p:nvGrpSpPr>
          <p:cNvPr id="51" name="Group 50"/>
          <p:cNvGrpSpPr/>
          <p:nvPr/>
        </p:nvGrpSpPr>
        <p:grpSpPr>
          <a:xfrm>
            <a:off x="2923553" y="2425700"/>
            <a:ext cx="4759947" cy="3090565"/>
            <a:chOff x="1323353" y="1714500"/>
            <a:chExt cx="4759947" cy="3090565"/>
          </a:xfrm>
        </p:grpSpPr>
        <p:sp>
          <p:nvSpPr>
            <p:cNvPr id="52" name="TextBox 51"/>
            <p:cNvSpPr txBox="1"/>
            <p:nvPr/>
          </p:nvSpPr>
          <p:spPr>
            <a:xfrm>
              <a:off x="4127500" y="1714500"/>
              <a:ext cx="275311" cy="523220"/>
            </a:xfrm>
            <a:prstGeom prst="rect">
              <a:avLst/>
            </a:prstGeom>
            <a:solidFill>
              <a:schemeClr val="accent6">
                <a:lumMod val="20000"/>
                <a:lumOff val="80000"/>
              </a:schemeClr>
            </a:solidFill>
          </p:spPr>
          <p:txBody>
            <a:bodyPr wrap="none" rtlCol="0">
              <a:spAutoFit/>
            </a:bodyPr>
            <a:lstStyle/>
            <a:p>
              <a:r>
                <a:rPr lang="en-US" sz="2800" dirty="0"/>
                <a:t>.</a:t>
              </a:r>
            </a:p>
          </p:txBody>
        </p:sp>
        <p:sp>
          <p:nvSpPr>
            <p:cNvPr id="53" name="TextBox 52"/>
            <p:cNvSpPr txBox="1"/>
            <p:nvPr/>
          </p:nvSpPr>
          <p:spPr>
            <a:xfrm>
              <a:off x="2654300" y="2651730"/>
              <a:ext cx="812692" cy="523220"/>
            </a:xfrm>
            <a:prstGeom prst="rect">
              <a:avLst/>
            </a:prstGeom>
            <a:solidFill>
              <a:schemeClr val="accent6">
                <a:lumMod val="20000"/>
                <a:lumOff val="80000"/>
              </a:schemeClr>
            </a:solidFill>
          </p:spPr>
          <p:txBody>
            <a:bodyPr wrap="none" rtlCol="0">
              <a:spAutoFit/>
            </a:bodyPr>
            <a:lstStyle/>
            <a:p>
              <a:r>
                <a:rPr lang="en-US" sz="2800" dirty="0" smtClean="0"/>
                <a:t>com</a:t>
              </a:r>
              <a:endParaRPr lang="en-US" sz="2800" dirty="0"/>
            </a:p>
          </p:txBody>
        </p:sp>
        <p:sp>
          <p:nvSpPr>
            <p:cNvPr id="54" name="TextBox 53"/>
            <p:cNvSpPr txBox="1"/>
            <p:nvPr/>
          </p:nvSpPr>
          <p:spPr>
            <a:xfrm>
              <a:off x="3892795" y="2646590"/>
              <a:ext cx="740632" cy="523220"/>
            </a:xfrm>
            <a:prstGeom prst="rect">
              <a:avLst/>
            </a:prstGeom>
            <a:solidFill>
              <a:schemeClr val="accent6">
                <a:lumMod val="20000"/>
                <a:lumOff val="80000"/>
              </a:schemeClr>
            </a:solidFill>
          </p:spPr>
          <p:txBody>
            <a:bodyPr wrap="none" rtlCol="0">
              <a:spAutoFit/>
            </a:bodyPr>
            <a:lstStyle/>
            <a:p>
              <a:r>
                <a:rPr lang="en-US" sz="2800" dirty="0" err="1" smtClean="0"/>
                <a:t>edu</a:t>
              </a:r>
              <a:endParaRPr lang="en-US" sz="2800" dirty="0"/>
            </a:p>
          </p:txBody>
        </p:sp>
        <p:sp>
          <p:nvSpPr>
            <p:cNvPr id="55" name="TextBox 54"/>
            <p:cNvSpPr txBox="1"/>
            <p:nvPr/>
          </p:nvSpPr>
          <p:spPr>
            <a:xfrm>
              <a:off x="5150273" y="2651730"/>
              <a:ext cx="672254" cy="523220"/>
            </a:xfrm>
            <a:prstGeom prst="rect">
              <a:avLst/>
            </a:prstGeom>
            <a:solidFill>
              <a:schemeClr val="accent6">
                <a:lumMod val="20000"/>
                <a:lumOff val="80000"/>
              </a:schemeClr>
            </a:solidFill>
          </p:spPr>
          <p:txBody>
            <a:bodyPr wrap="none" rtlCol="0">
              <a:spAutoFit/>
            </a:bodyPr>
            <a:lstStyle/>
            <a:p>
              <a:r>
                <a:rPr lang="en-US" sz="2800" dirty="0" smtClean="0"/>
                <a:t>net</a:t>
              </a:r>
              <a:endParaRPr lang="en-US" sz="2800" dirty="0"/>
            </a:p>
          </p:txBody>
        </p:sp>
        <p:cxnSp>
          <p:nvCxnSpPr>
            <p:cNvPr id="56" name="Straight Connector 55"/>
            <p:cNvCxnSpPr>
              <a:stCxn id="52" idx="2"/>
              <a:endCxn id="53" idx="0"/>
            </p:cNvCxnSpPr>
            <p:nvPr/>
          </p:nvCxnSpPr>
          <p:spPr>
            <a:xfrm flipH="1">
              <a:off x="3060646" y="2237720"/>
              <a:ext cx="1204510" cy="41401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52" idx="2"/>
              <a:endCxn id="54" idx="0"/>
            </p:cNvCxnSpPr>
            <p:nvPr/>
          </p:nvCxnSpPr>
          <p:spPr>
            <a:xfrm flipH="1">
              <a:off x="4263111" y="2237720"/>
              <a:ext cx="2045" cy="40887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2" idx="2"/>
              <a:endCxn id="55" idx="0"/>
            </p:cNvCxnSpPr>
            <p:nvPr/>
          </p:nvCxnSpPr>
          <p:spPr>
            <a:xfrm>
              <a:off x="4265156" y="2237720"/>
              <a:ext cx="1221244" cy="41401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2" idx="2"/>
            </p:cNvCxnSpPr>
            <p:nvPr/>
          </p:nvCxnSpPr>
          <p:spPr>
            <a:xfrm>
              <a:off x="4265156" y="2237720"/>
              <a:ext cx="1818144" cy="251480"/>
            </a:xfrm>
            <a:prstGeom prst="line">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3" idx="2"/>
              <a:endCxn id="61" idx="0"/>
            </p:cNvCxnSpPr>
            <p:nvPr/>
          </p:nvCxnSpPr>
          <p:spPr>
            <a:xfrm flipH="1">
              <a:off x="1802210" y="3174950"/>
              <a:ext cx="1258436" cy="43185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323353" y="3606800"/>
              <a:ext cx="957714" cy="461665"/>
            </a:xfrm>
            <a:prstGeom prst="rect">
              <a:avLst/>
            </a:prstGeom>
            <a:solidFill>
              <a:schemeClr val="accent6">
                <a:lumMod val="20000"/>
                <a:lumOff val="80000"/>
              </a:schemeClr>
            </a:solidFill>
          </p:spPr>
          <p:txBody>
            <a:bodyPr wrap="none" rtlCol="0">
              <a:spAutoFit/>
            </a:bodyPr>
            <a:lstStyle/>
            <a:p>
              <a:r>
                <a:rPr lang="en-US" sz="2400" dirty="0" smtClean="0"/>
                <a:t>yahoo</a:t>
              </a:r>
              <a:endParaRPr lang="en-US" sz="2400" dirty="0"/>
            </a:p>
          </p:txBody>
        </p:sp>
        <p:cxnSp>
          <p:nvCxnSpPr>
            <p:cNvPr id="62" name="Straight Connector 61"/>
            <p:cNvCxnSpPr>
              <a:stCxn id="53" idx="2"/>
              <a:endCxn id="63" idx="0"/>
            </p:cNvCxnSpPr>
            <p:nvPr/>
          </p:nvCxnSpPr>
          <p:spPr>
            <a:xfrm flipH="1">
              <a:off x="2732054" y="3174950"/>
              <a:ext cx="328592" cy="431850"/>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412946" y="3606800"/>
              <a:ext cx="638216" cy="461665"/>
            </a:xfrm>
            <a:prstGeom prst="rect">
              <a:avLst/>
            </a:prstGeom>
            <a:solidFill>
              <a:schemeClr val="accent6">
                <a:lumMod val="20000"/>
                <a:lumOff val="80000"/>
              </a:schemeClr>
            </a:solidFill>
          </p:spPr>
          <p:txBody>
            <a:bodyPr wrap="none" rtlCol="0">
              <a:spAutoFit/>
            </a:bodyPr>
            <a:lstStyle/>
            <a:p>
              <a:r>
                <a:rPr lang="en-US" sz="2400" dirty="0" err="1" smtClean="0"/>
                <a:t>cnn</a:t>
              </a:r>
              <a:endParaRPr lang="en-US" sz="2400" dirty="0"/>
            </a:p>
          </p:txBody>
        </p:sp>
        <p:cxnSp>
          <p:nvCxnSpPr>
            <p:cNvPr id="64" name="Straight Connector 63"/>
            <p:cNvCxnSpPr>
              <a:stCxn id="53" idx="2"/>
            </p:cNvCxnSpPr>
            <p:nvPr/>
          </p:nvCxnSpPr>
          <p:spPr>
            <a:xfrm>
              <a:off x="3060646" y="3174950"/>
              <a:ext cx="406346" cy="215950"/>
            </a:xfrm>
            <a:prstGeom prst="line">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54" idx="2"/>
              <a:endCxn id="66" idx="0"/>
            </p:cNvCxnSpPr>
            <p:nvPr/>
          </p:nvCxnSpPr>
          <p:spPr>
            <a:xfrm flipH="1">
              <a:off x="3988037" y="3169810"/>
              <a:ext cx="275074" cy="436990"/>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497833" y="3606800"/>
              <a:ext cx="980407" cy="461665"/>
            </a:xfrm>
            <a:prstGeom prst="rect">
              <a:avLst/>
            </a:prstGeom>
            <a:solidFill>
              <a:schemeClr val="accent6">
                <a:lumMod val="20000"/>
                <a:lumOff val="80000"/>
              </a:schemeClr>
            </a:solidFill>
          </p:spPr>
          <p:txBody>
            <a:bodyPr wrap="none" rtlCol="0">
              <a:spAutoFit/>
            </a:bodyPr>
            <a:lstStyle/>
            <a:p>
              <a:r>
                <a:rPr lang="en-US" sz="2400" dirty="0" err="1" smtClean="0"/>
                <a:t>umass</a:t>
              </a:r>
              <a:endParaRPr lang="en-US" sz="2400" dirty="0"/>
            </a:p>
          </p:txBody>
        </p:sp>
        <p:cxnSp>
          <p:nvCxnSpPr>
            <p:cNvPr id="67" name="Straight Arrow Connector 66"/>
            <p:cNvCxnSpPr>
              <a:stCxn id="54" idx="2"/>
            </p:cNvCxnSpPr>
            <p:nvPr/>
          </p:nvCxnSpPr>
          <p:spPr>
            <a:xfrm>
              <a:off x="4263111" y="3169810"/>
              <a:ext cx="370316" cy="221090"/>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55" idx="2"/>
            </p:cNvCxnSpPr>
            <p:nvPr/>
          </p:nvCxnSpPr>
          <p:spPr>
            <a:xfrm flipH="1">
              <a:off x="5150273" y="3174950"/>
              <a:ext cx="336127" cy="368350"/>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5" idx="2"/>
            </p:cNvCxnSpPr>
            <p:nvPr/>
          </p:nvCxnSpPr>
          <p:spPr>
            <a:xfrm>
              <a:off x="5486400" y="3174950"/>
              <a:ext cx="336127" cy="368350"/>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223529" y="4343400"/>
              <a:ext cx="435185" cy="461665"/>
            </a:xfrm>
            <a:prstGeom prst="rect">
              <a:avLst/>
            </a:prstGeom>
            <a:solidFill>
              <a:schemeClr val="accent6">
                <a:lumMod val="20000"/>
                <a:lumOff val="80000"/>
              </a:schemeClr>
            </a:solidFill>
          </p:spPr>
          <p:txBody>
            <a:bodyPr wrap="none" rtlCol="0">
              <a:spAutoFit/>
            </a:bodyPr>
            <a:lstStyle/>
            <a:p>
              <a:r>
                <a:rPr lang="en-US" sz="2400" dirty="0" err="1" smtClean="0"/>
                <a:t>cs</a:t>
              </a:r>
              <a:endParaRPr lang="en-US" sz="2400" dirty="0"/>
            </a:p>
          </p:txBody>
        </p:sp>
        <p:cxnSp>
          <p:nvCxnSpPr>
            <p:cNvPr id="71" name="Straight Arrow Connector 70"/>
            <p:cNvCxnSpPr>
              <a:stCxn id="66" idx="2"/>
              <a:endCxn id="70" idx="0"/>
            </p:cNvCxnSpPr>
            <p:nvPr/>
          </p:nvCxnSpPr>
          <p:spPr>
            <a:xfrm flipH="1">
              <a:off x="3441122" y="4068465"/>
              <a:ext cx="546915" cy="274935"/>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3816958" y="4343400"/>
              <a:ext cx="621083" cy="461665"/>
            </a:xfrm>
            <a:prstGeom prst="rect">
              <a:avLst/>
            </a:prstGeom>
            <a:solidFill>
              <a:schemeClr val="accent6">
                <a:lumMod val="20000"/>
                <a:lumOff val="80000"/>
              </a:schemeClr>
            </a:solidFill>
          </p:spPr>
          <p:txBody>
            <a:bodyPr wrap="none" rtlCol="0">
              <a:spAutoFit/>
            </a:bodyPr>
            <a:lstStyle/>
            <a:p>
              <a:r>
                <a:rPr lang="en-US" sz="2400" dirty="0" err="1" smtClean="0"/>
                <a:t>ece</a:t>
              </a:r>
              <a:endParaRPr lang="en-US" sz="2400" dirty="0"/>
            </a:p>
          </p:txBody>
        </p:sp>
        <p:cxnSp>
          <p:nvCxnSpPr>
            <p:cNvPr id="73" name="Straight Arrow Connector 72"/>
            <p:cNvCxnSpPr>
              <a:stCxn id="66" idx="2"/>
              <a:endCxn id="72" idx="0"/>
            </p:cNvCxnSpPr>
            <p:nvPr/>
          </p:nvCxnSpPr>
          <p:spPr>
            <a:xfrm>
              <a:off x="3988037" y="4068465"/>
              <a:ext cx="139463" cy="274935"/>
            </a:xfrm>
            <a:prstGeom prst="straightConnector1">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6" idx="2"/>
            </p:cNvCxnSpPr>
            <p:nvPr/>
          </p:nvCxnSpPr>
          <p:spPr>
            <a:xfrm>
              <a:off x="3988037" y="4068465"/>
              <a:ext cx="450004" cy="173335"/>
            </a:xfrm>
            <a:prstGeom prst="straightConnector1">
              <a:avLst/>
            </a:prstGeom>
            <a:ln>
              <a:solidFill>
                <a:srgbClr val="000000"/>
              </a:solidFill>
              <a:prstDash val="dot"/>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7703072" y="2603500"/>
            <a:ext cx="1221723" cy="3200400"/>
            <a:chOff x="6648972" y="1701800"/>
            <a:chExt cx="1221723" cy="3200400"/>
          </a:xfrm>
        </p:grpSpPr>
        <p:cxnSp>
          <p:nvCxnSpPr>
            <p:cNvPr id="76" name="Straight Arrow Connector 75"/>
            <p:cNvCxnSpPr/>
            <p:nvPr/>
          </p:nvCxnSpPr>
          <p:spPr>
            <a:xfrm>
              <a:off x="6661672" y="1714500"/>
              <a:ext cx="0" cy="31877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rot="5400000">
              <a:off x="6025151" y="2893454"/>
              <a:ext cx="1770862" cy="523220"/>
            </a:xfrm>
            <a:prstGeom prst="rect">
              <a:avLst/>
            </a:prstGeom>
            <a:noFill/>
          </p:spPr>
          <p:txBody>
            <a:bodyPr wrap="none" rtlCol="0">
              <a:spAutoFit/>
            </a:bodyPr>
            <a:lstStyle/>
            <a:p>
              <a:r>
                <a:rPr lang="en-US" sz="2800" dirty="0" smtClean="0"/>
                <a:t>Federation</a:t>
              </a:r>
              <a:endParaRPr lang="en-US" sz="2800" dirty="0"/>
            </a:p>
          </p:txBody>
        </p:sp>
        <p:cxnSp>
          <p:nvCxnSpPr>
            <p:cNvPr id="78" name="Straight Arrow Connector 77"/>
            <p:cNvCxnSpPr/>
            <p:nvPr/>
          </p:nvCxnSpPr>
          <p:spPr>
            <a:xfrm>
              <a:off x="7360172" y="1701800"/>
              <a:ext cx="0" cy="31877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rot="5400000">
              <a:off x="6216867" y="3096654"/>
              <a:ext cx="2784436" cy="523220"/>
            </a:xfrm>
            <a:prstGeom prst="rect">
              <a:avLst/>
            </a:prstGeom>
            <a:noFill/>
          </p:spPr>
          <p:txBody>
            <a:bodyPr wrap="none" rtlCol="0">
              <a:spAutoFit/>
            </a:bodyPr>
            <a:lstStyle/>
            <a:p>
              <a:r>
                <a:rPr lang="en-US" sz="2800" dirty="0" smtClean="0"/>
                <a:t>DNSSEC key chain</a:t>
              </a:r>
              <a:endParaRPr lang="en-US" sz="2800" dirty="0"/>
            </a:p>
          </p:txBody>
        </p:sp>
      </p:grpSp>
      <p:sp>
        <p:nvSpPr>
          <p:cNvPr id="80" name="TextBox 79"/>
          <p:cNvSpPr txBox="1"/>
          <p:nvPr/>
        </p:nvSpPr>
        <p:spPr>
          <a:xfrm>
            <a:off x="4360474" y="2543483"/>
            <a:ext cx="2912251" cy="523220"/>
          </a:xfrm>
          <a:prstGeom prst="rect">
            <a:avLst/>
          </a:prstGeom>
          <a:solidFill>
            <a:schemeClr val="bg1"/>
          </a:solidFill>
          <a:ln w="38100" cmpd="sng">
            <a:solidFill>
              <a:srgbClr val="FF0000"/>
            </a:solidFill>
          </a:ln>
        </p:spPr>
        <p:txBody>
          <a:bodyPr wrap="none" rtlCol="0">
            <a:spAutoFit/>
          </a:bodyPr>
          <a:lstStyle/>
          <a:p>
            <a:r>
              <a:rPr lang="en-US" sz="2800" dirty="0" smtClean="0"/>
              <a:t>Single root of trust</a:t>
            </a:r>
            <a:endParaRPr lang="en-US" sz="2800" dirty="0"/>
          </a:p>
        </p:txBody>
      </p:sp>
      <p:sp>
        <p:nvSpPr>
          <p:cNvPr id="81" name="TextBox 80"/>
          <p:cNvSpPr txBox="1"/>
          <p:nvPr/>
        </p:nvSpPr>
        <p:spPr>
          <a:xfrm>
            <a:off x="2834816" y="4229506"/>
            <a:ext cx="4802066" cy="1200328"/>
          </a:xfrm>
          <a:prstGeom prst="rect">
            <a:avLst/>
          </a:prstGeom>
          <a:solidFill>
            <a:schemeClr val="bg1"/>
          </a:solidFill>
          <a:ln w="38100" cmpd="sng">
            <a:solidFill>
              <a:srgbClr val="FF0000"/>
            </a:solidFill>
          </a:ln>
        </p:spPr>
        <p:txBody>
          <a:bodyPr wrap="none" rtlCol="0">
            <a:spAutoFit/>
          </a:bodyPr>
          <a:lstStyle/>
          <a:p>
            <a:r>
              <a:rPr lang="en-US" sz="2400" dirty="0" smtClean="0">
                <a:latin typeface="Courier"/>
                <a:cs typeface="Courier"/>
              </a:rPr>
              <a:t>“JohnSmith2178@Amherst”</a:t>
            </a:r>
          </a:p>
          <a:p>
            <a:r>
              <a:rPr lang="en-US" sz="2400" dirty="0" smtClean="0">
                <a:latin typeface="Courier"/>
                <a:cs typeface="Courier"/>
              </a:rPr>
              <a:t>“</a:t>
            </a:r>
            <a:r>
              <a:rPr lang="en-US" sz="2400" dirty="0">
                <a:latin typeface="Courier"/>
                <a:cs typeface="Courier"/>
              </a:rPr>
              <a:t>L</a:t>
            </a:r>
            <a:r>
              <a:rPr lang="en-US" sz="2400" dirty="0" smtClean="0">
                <a:latin typeface="Courier"/>
                <a:cs typeface="Courier"/>
              </a:rPr>
              <a:t>iving room chandelier”</a:t>
            </a:r>
          </a:p>
          <a:p>
            <a:r>
              <a:rPr lang="en-US" sz="2400" dirty="0" smtClean="0">
                <a:latin typeface="Courier"/>
                <a:cs typeface="Courier"/>
              </a:rPr>
              <a:t>“Taxis near Times Square”</a:t>
            </a:r>
            <a:endParaRPr lang="en-US" sz="2400" dirty="0">
              <a:latin typeface="Courier"/>
              <a:cs typeface="Courier"/>
            </a:endParaRPr>
          </a:p>
        </p:txBody>
      </p:sp>
    </p:spTree>
    <p:custDataLst>
      <p:tags r:id="rId1"/>
    </p:custDataLst>
    <p:extLst>
      <p:ext uri="{BB962C8B-B14F-4D97-AF65-F5344CB8AC3E}">
        <p14:creationId xmlns:p14="http://schemas.microsoft.com/office/powerpoint/2010/main" val="1602626360"/>
      </p:ext>
    </p:extLst>
  </p:cSld>
  <p:clrMapOvr>
    <a:masterClrMapping/>
  </p:clrMapOvr>
  <mc:AlternateContent xmlns:mc="http://schemas.openxmlformats.org/markup-compatibility/2006" xmlns:p14="http://schemas.microsoft.com/office/powerpoint/2010/main">
    <mc:Choice Requires="p14">
      <p:transition spd="slow" p14:dur="2000" advTm="142952"/>
    </mc:Choice>
    <mc:Fallback xmlns="">
      <p:transition xmlns:p14="http://schemas.microsoft.com/office/powerpoint/2010/main" spd="slow" advTm="1429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32">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2000"/>
                                        <p:tgtEl>
                                          <p:spTgt spid="1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childTnLst>
                          </p:cTn>
                        </p:par>
                        <p:par>
                          <p:cTn id="16" fill="hold">
                            <p:stCondLst>
                              <p:cond delay="30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3000"/>
                            </p:stCondLst>
                            <p:childTnLst>
                              <p:par>
                                <p:cTn id="20" presetID="2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par>
                          <p:cTn id="23" fill="hold">
                            <p:stCondLst>
                              <p:cond delay="3500"/>
                            </p:stCondLst>
                            <p:childTnLst>
                              <p:par>
                                <p:cTn id="24" presetID="22" presetClass="entr" presetSubtype="4"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3" presetClass="emph" presetSubtype="2" fill="hold" grpId="0" nodeType="withEffect">
                                  <p:stCondLst>
                                    <p:cond delay="0"/>
                                  </p:stCondLst>
                                  <p:childTnLst>
                                    <p:animClr clrSpc="rgb" dir="cw">
                                      <p:cBhvr override="childStyle">
                                        <p:cTn id="56" dur="500" fill="hold"/>
                                        <p:tgtEl>
                                          <p:spTgt spid="32">
                                            <p:txEl>
                                              <p:pRg st="0" end="0"/>
                                            </p:txEl>
                                          </p:spTgt>
                                        </p:tgtEl>
                                        <p:attrNameLst>
                                          <p:attrName>style.color</p:attrName>
                                        </p:attrNameLst>
                                      </p:cBhvr>
                                      <p:to>
                                        <a:srgbClr val="757072"/>
                                      </p:to>
                                    </p:animClr>
                                  </p:childTnLst>
                                </p:cTn>
                              </p:par>
                              <p:par>
                                <p:cTn id="57" presetID="3" presetClass="emph" presetSubtype="2" fill="hold" grpId="0" nodeType="withEffect">
                                  <p:stCondLst>
                                    <p:cond delay="0"/>
                                  </p:stCondLst>
                                  <p:childTnLst>
                                    <p:animClr clrSpc="rgb" dir="cw">
                                      <p:cBhvr override="childStyle">
                                        <p:cTn id="58" dur="500" fill="hold"/>
                                        <p:tgtEl>
                                          <p:spTgt spid="33"/>
                                        </p:tgtEl>
                                        <p:attrNameLst>
                                          <p:attrName>style.color</p:attrName>
                                        </p:attrNameLst>
                                      </p:cBhvr>
                                      <p:to>
                                        <a:schemeClr val="accent2"/>
                                      </p:to>
                                    </p:animClr>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down)">
                                      <p:cBhvr>
                                        <p:cTn id="77" dur="500"/>
                                        <p:tgtEl>
                                          <p:spTgt spid="40"/>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nodeType="clickEffect">
                                  <p:stCondLst>
                                    <p:cond delay="0"/>
                                  </p:stCondLst>
                                  <p:childTnLst>
                                    <p:animMotion origin="layout" path="M -6.66667E-6 4.44444E-6 C -0.1158 0.00139 -0.23143 0.00301 -0.27778 0.0037 " pathEditMode="relative" ptsTypes="aA">
                                      <p:cBhvr>
                                        <p:cTn id="85" dur="2000" fill="hold"/>
                                        <p:tgtEl>
                                          <p:spTgt spid="38"/>
                                        </p:tgtEl>
                                        <p:attrNameLst>
                                          <p:attrName>ppt_x</p:attrName>
                                          <p:attrName>ppt_y</p:attrName>
                                        </p:attrNameLst>
                                      </p:cBhvr>
                                    </p:animMotion>
                                  </p:childTnLst>
                                </p:cTn>
                              </p:par>
                              <p:par>
                                <p:cTn id="86" presetID="0" presetClass="path" presetSubtype="0" accel="50000" decel="50000" fill="hold" grpId="0" nodeType="withEffect">
                                  <p:stCondLst>
                                    <p:cond delay="0"/>
                                  </p:stCondLst>
                                  <p:childTnLst>
                                    <p:animMotion origin="layout" path="M 0.01181 -0.0037 C -0.07899 -0.00069 -0.16961 0.00162 -0.20555 0.00255 " pathEditMode="relative" rAng="0" ptsTypes="aA">
                                      <p:cBhvr>
                                        <p:cTn id="87" dur="2000" fill="hold"/>
                                        <p:tgtEl>
                                          <p:spTgt spid="47"/>
                                        </p:tgtEl>
                                        <p:attrNameLst>
                                          <p:attrName>ppt_x</p:attrName>
                                          <p:attrName>ppt_y</p:attrName>
                                        </p:attrNameLst>
                                      </p:cBhvr>
                                      <p:rCtr x="-10868" y="301"/>
                                    </p:animMotion>
                                  </p:childTnLst>
                                </p:cTn>
                              </p:par>
                            </p:childTnLst>
                          </p:cTn>
                        </p:par>
                      </p:childTnLst>
                    </p:cTn>
                  </p:par>
                  <p:par>
                    <p:cTn id="88" fill="hold">
                      <p:stCondLst>
                        <p:cond delay="indefinite"/>
                      </p:stCondLst>
                      <p:childTnLst>
                        <p:par>
                          <p:cTn id="89" fill="hold">
                            <p:stCondLst>
                              <p:cond delay="0"/>
                            </p:stCondLst>
                            <p:childTnLst>
                              <p:par>
                                <p:cTn id="90" presetID="3" presetClass="emph" presetSubtype="2" fill="hold" grpId="1" nodeType="clickEffect">
                                  <p:stCondLst>
                                    <p:cond delay="0"/>
                                  </p:stCondLst>
                                  <p:childTnLst>
                                    <p:animClr clrSpc="rgb" dir="cw">
                                      <p:cBhvr override="childStyle">
                                        <p:cTn id="91" dur="500" fill="hold"/>
                                        <p:tgtEl>
                                          <p:spTgt spid="33"/>
                                        </p:tgtEl>
                                        <p:attrNameLst>
                                          <p:attrName>style.color</p:attrName>
                                        </p:attrNameLst>
                                      </p:cBhvr>
                                      <p:to>
                                        <a:srgbClr val="757072"/>
                                      </p:to>
                                    </p:animClr>
                                  </p:childTnLst>
                                </p:cTn>
                              </p:par>
                              <p:par>
                                <p:cTn id="92" presetID="3" presetClass="emph" presetSubtype="2" fill="hold" grpId="0" nodeType="withEffect">
                                  <p:stCondLst>
                                    <p:cond delay="0"/>
                                  </p:stCondLst>
                                  <p:childTnLst>
                                    <p:animClr clrSpc="rgb" dir="cw">
                                      <p:cBhvr override="childStyle">
                                        <p:cTn id="93" dur="500" fill="hold"/>
                                        <p:tgtEl>
                                          <p:spTgt spid="34"/>
                                        </p:tgtEl>
                                        <p:attrNameLst>
                                          <p:attrName>style.color</p:attrName>
                                        </p:attrNameLst>
                                      </p:cBhvr>
                                      <p:to>
                                        <a:schemeClr val="accent2"/>
                                      </p:to>
                                    </p:animClr>
                                  </p:childTnLst>
                                </p:cTn>
                              </p:par>
                            </p:childTnLst>
                          </p:cTn>
                        </p:par>
                        <p:par>
                          <p:cTn id="94" fill="hold">
                            <p:stCondLst>
                              <p:cond delay="500"/>
                            </p:stCondLst>
                            <p:childTnLst>
                              <p:par>
                                <p:cTn id="95" presetID="1" presetClass="exit" presetSubtype="0" fill="hold" nodeType="afterEffect">
                                  <p:stCondLst>
                                    <p:cond delay="0"/>
                                  </p:stCondLst>
                                  <p:childTnLst>
                                    <p:set>
                                      <p:cBhvr>
                                        <p:cTn id="96" dur="1" fill="hold">
                                          <p:stCondLst>
                                            <p:cond delay="0"/>
                                          </p:stCondLst>
                                        </p:cTn>
                                        <p:tgtEl>
                                          <p:spTgt spid="40"/>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42"/>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47"/>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8"/>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1"/>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wipe(up)">
                                      <p:cBhvr>
                                        <p:cTn id="123" dur="500"/>
                                        <p:tgtEl>
                                          <p:spTgt spid="5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wipe(up)">
                                      <p:cBhvr>
                                        <p:cTn id="128" dur="500"/>
                                        <p:tgtEl>
                                          <p:spTgt spid="75"/>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21" grpId="0" animBg="1"/>
      <p:bldP spid="21" grpId="1" animBg="1"/>
      <p:bldP spid="27" grpId="0"/>
      <p:bldP spid="27" grpId="1"/>
      <p:bldP spid="28" grpId="0" animBg="1"/>
      <p:bldP spid="28" grpId="1" animBg="1"/>
      <p:bldP spid="29" grpId="0" animBg="1"/>
      <p:bldP spid="29" grpId="1" animBg="1"/>
      <p:bldP spid="32" grpId="0" build="allAtOnce"/>
      <p:bldP spid="33" grpId="0"/>
      <p:bldP spid="33" grpId="1"/>
      <p:bldP spid="34" grpId="0"/>
      <p:bldP spid="35" grpId="0"/>
      <p:bldP spid="35" grpId="1"/>
      <p:bldP spid="36" grpId="0" animBg="1"/>
      <p:bldP spid="36" grpId="1" animBg="1"/>
      <p:bldP spid="37" grpId="0" animBg="1"/>
      <p:bldP spid="37" grpId="1" animBg="1"/>
      <p:bldP spid="47" grpId="0"/>
      <p:bldP spid="47" grpId="1"/>
      <p:bldP spid="47" grpId="2"/>
      <p:bldP spid="80" grpId="0" animBg="1"/>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lvl="0"/>
            <a:r>
              <a:rPr lang="en-US" sz="3600" dirty="0">
                <a:solidFill>
                  <a:schemeClr val="tx1">
                    <a:lumMod val="65000"/>
                    <a:lumOff val="35000"/>
                  </a:schemeClr>
                </a:solidFill>
              </a:rPr>
              <a:t>Poor intrinsic support for mobility today</a:t>
            </a:r>
          </a:p>
          <a:p>
            <a:pPr lvl="0"/>
            <a:r>
              <a:rPr lang="en-US" sz="3600" dirty="0">
                <a:solidFill>
                  <a:schemeClr val="tx1">
                    <a:lumMod val="65000"/>
                    <a:lumOff val="35000"/>
                  </a:schemeClr>
                </a:solidFill>
              </a:rPr>
              <a:t>Case for a next-generation GNS</a:t>
            </a:r>
          </a:p>
          <a:p>
            <a:pPr lvl="0"/>
            <a:r>
              <a:rPr lang="en-US" sz="3600" b="1" dirty="0"/>
              <a:t>Auspice GNS design</a:t>
            </a:r>
          </a:p>
          <a:p>
            <a:pPr lvl="0"/>
            <a:r>
              <a:rPr lang="en-US" sz="3600" dirty="0">
                <a:solidFill>
                  <a:schemeClr val="tx1">
                    <a:lumMod val="65000"/>
                    <a:lumOff val="35000"/>
                  </a:schemeClr>
                </a:solidFill>
              </a:rPr>
              <a:t>Implementation and evaluation</a:t>
            </a:r>
          </a:p>
          <a:p>
            <a:pPr lvl="0"/>
            <a:r>
              <a:rPr lang="en-US" sz="3600" dirty="0">
                <a:solidFill>
                  <a:schemeClr val="tx1">
                    <a:lumMod val="65000"/>
                    <a:lumOff val="35000"/>
                  </a:schemeClr>
                </a:solidFill>
              </a:rPr>
              <a:t>Related work, open issues, summary</a:t>
            </a:r>
          </a:p>
        </p:txBody>
      </p:sp>
      <p:sp>
        <p:nvSpPr>
          <p:cNvPr id="4" name="Slide Number Placeholder 3"/>
          <p:cNvSpPr>
            <a:spLocks noGrp="1"/>
          </p:cNvSpPr>
          <p:nvPr>
            <p:ph type="sldNum" sz="quarter" idx="12"/>
          </p:nvPr>
        </p:nvSpPr>
        <p:spPr/>
        <p:txBody>
          <a:bodyPr/>
          <a:lstStyle/>
          <a:p>
            <a:fld id="{98C0AAFF-83F3-2E41-99F9-83C76866C8AD}" type="slidenum">
              <a:rPr lang="en-US" smtClean="0"/>
              <a:t>8</a:t>
            </a:fld>
            <a:endParaRPr lang="en-US"/>
          </a:p>
        </p:txBody>
      </p:sp>
    </p:spTree>
    <p:custDataLst>
      <p:tags r:id="rId1"/>
    </p:custDataLst>
    <p:extLst>
      <p:ext uri="{BB962C8B-B14F-4D97-AF65-F5344CB8AC3E}">
        <p14:creationId xmlns:p14="http://schemas.microsoft.com/office/powerpoint/2010/main" val="1364092111"/>
      </p:ext>
    </p:extLst>
  </p:cSld>
  <p:clrMapOvr>
    <a:masterClrMapping/>
  </p:clrMapOvr>
  <mc:AlternateContent xmlns:mc="http://schemas.openxmlformats.org/markup-compatibility/2006" xmlns:p14="http://schemas.microsoft.com/office/powerpoint/2010/main">
    <mc:Choice Requires="p14">
      <p:transition p14:dur="0" advTm="7092"/>
    </mc:Choice>
    <mc:Fallback xmlns="">
      <p:transition xmlns:p14="http://schemas.microsoft.com/office/powerpoint/2010/main" advTm="7092"/>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79" y="195258"/>
            <a:ext cx="8696621" cy="836667"/>
          </a:xfrm>
        </p:spPr>
        <p:txBody>
          <a:bodyPr>
            <a:normAutofit fontScale="90000"/>
          </a:bodyPr>
          <a:lstStyle/>
          <a:p>
            <a:r>
              <a:rPr lang="en-US" dirty="0"/>
              <a:t>GNS: Decoupling certification and resolution</a:t>
            </a:r>
          </a:p>
        </p:txBody>
      </p:sp>
      <p:sp>
        <p:nvSpPr>
          <p:cNvPr id="3" name="Slide Number Placeholder 2"/>
          <p:cNvSpPr>
            <a:spLocks noGrp="1"/>
          </p:cNvSpPr>
          <p:nvPr>
            <p:ph type="sldNum" sz="quarter" idx="12"/>
          </p:nvPr>
        </p:nvSpPr>
        <p:spPr/>
        <p:txBody>
          <a:bodyPr/>
          <a:lstStyle/>
          <a:p>
            <a:fld id="{6B13335D-4FC9-924F-B266-DEE7D65B61EE}" type="slidenum">
              <a:rPr lang="en-US" smtClean="0"/>
              <a:pPr/>
              <a:t>9</a:t>
            </a:fld>
            <a:endParaRPr lang="en-US"/>
          </a:p>
        </p:txBody>
      </p:sp>
      <p:grpSp>
        <p:nvGrpSpPr>
          <p:cNvPr id="4" name="Group 3"/>
          <p:cNvGrpSpPr/>
          <p:nvPr/>
        </p:nvGrpSpPr>
        <p:grpSpPr>
          <a:xfrm>
            <a:off x="7347864" y="1618277"/>
            <a:ext cx="1478636" cy="989516"/>
            <a:chOff x="517163" y="2222280"/>
            <a:chExt cx="796182" cy="989516"/>
          </a:xfrm>
        </p:grpSpPr>
        <p:sp>
          <p:nvSpPr>
            <p:cNvPr id="5" name="Rectangle 4"/>
            <p:cNvSpPr/>
            <p:nvPr/>
          </p:nvSpPr>
          <p:spPr>
            <a:xfrm>
              <a:off x="517163" y="2288466"/>
              <a:ext cx="73775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4095" y="2222280"/>
              <a:ext cx="70925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170887" y="1596508"/>
            <a:ext cx="1701559" cy="1001110"/>
            <a:chOff x="551605" y="2128956"/>
            <a:chExt cx="937724" cy="1001110"/>
          </a:xfrm>
        </p:grpSpPr>
        <p:sp>
          <p:nvSpPr>
            <p:cNvPr id="8" name="Rectangle 7"/>
            <p:cNvSpPr/>
            <p:nvPr/>
          </p:nvSpPr>
          <p:spPr>
            <a:xfrm>
              <a:off x="624159" y="22067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51605" y="2128956"/>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5531193" y="5835095"/>
            <a:ext cx="1298499" cy="66401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2681825" y="5772167"/>
            <a:ext cx="1825183" cy="721229"/>
            <a:chOff x="553347" y="2270236"/>
            <a:chExt cx="935982" cy="1023350"/>
          </a:xfrm>
        </p:grpSpPr>
        <p:sp>
          <p:nvSpPr>
            <p:cNvPr id="12" name="Rectangle 11"/>
            <p:cNvSpPr/>
            <p:nvPr/>
          </p:nvSpPr>
          <p:spPr>
            <a:xfrm>
              <a:off x="624159" y="22702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3347" y="2370256"/>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51810" y="4526966"/>
            <a:ext cx="1312469" cy="985250"/>
            <a:chOff x="555289" y="2321036"/>
            <a:chExt cx="981529" cy="985250"/>
          </a:xfrm>
        </p:grpSpPr>
        <p:sp>
          <p:nvSpPr>
            <p:cNvPr id="15" name="Rectangle 14"/>
            <p:cNvSpPr/>
            <p:nvPr/>
          </p:nvSpPr>
          <p:spPr>
            <a:xfrm>
              <a:off x="671648" y="23210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5289" y="2382956"/>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03201" y="2669394"/>
            <a:ext cx="1244714" cy="1050962"/>
            <a:chOff x="405089" y="2270236"/>
            <a:chExt cx="1042825" cy="1050962"/>
          </a:xfrm>
        </p:grpSpPr>
        <p:sp>
          <p:nvSpPr>
            <p:cNvPr id="18" name="Rectangle 17"/>
            <p:cNvSpPr/>
            <p:nvPr/>
          </p:nvSpPr>
          <p:spPr>
            <a:xfrm>
              <a:off x="582744" y="2270236"/>
              <a:ext cx="865170" cy="92333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05089" y="2397868"/>
              <a:ext cx="865170" cy="92333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rot="16200000">
            <a:off x="6057305" y="4311728"/>
            <a:ext cx="3073377" cy="461665"/>
          </a:xfrm>
          <a:prstGeom prst="rect">
            <a:avLst/>
          </a:prstGeom>
          <a:solidFill>
            <a:schemeClr val="bg1"/>
          </a:solidFill>
        </p:spPr>
        <p:txBody>
          <a:bodyPr wrap="none" rtlCol="0">
            <a:spAutoFit/>
          </a:bodyPr>
          <a:lstStyle/>
          <a:p>
            <a:r>
              <a:rPr lang="en-US" sz="2400" dirty="0" smtClean="0">
                <a:solidFill>
                  <a:prstClr val="black"/>
                </a:solidFill>
                <a:latin typeface="Calibri"/>
              </a:rPr>
              <a:t>Name: “Alice’s  phone”</a:t>
            </a:r>
          </a:p>
        </p:txBody>
      </p:sp>
      <p:sp>
        <p:nvSpPr>
          <p:cNvPr id="21" name="TextBox 20"/>
          <p:cNvSpPr txBox="1"/>
          <p:nvPr/>
        </p:nvSpPr>
        <p:spPr>
          <a:xfrm>
            <a:off x="558800" y="2594062"/>
            <a:ext cx="1061165"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TLD name services</a:t>
            </a:r>
            <a:endParaRPr lang="en-US" sz="2000" b="1" dirty="0">
              <a:solidFill>
                <a:prstClr val="black"/>
              </a:solidFill>
              <a:latin typeface="Calibri"/>
            </a:endParaRPr>
          </a:p>
        </p:txBody>
      </p:sp>
      <p:sp>
        <p:nvSpPr>
          <p:cNvPr id="22" name="TextBox 21"/>
          <p:cNvSpPr txBox="1"/>
          <p:nvPr/>
        </p:nvSpPr>
        <p:spPr>
          <a:xfrm>
            <a:off x="2258355" y="4377821"/>
            <a:ext cx="1183346"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Auth. name services</a:t>
            </a:r>
            <a:endParaRPr lang="en-US" sz="2000" b="1" dirty="0">
              <a:solidFill>
                <a:prstClr val="black"/>
              </a:solidFill>
              <a:latin typeface="Calibri"/>
            </a:endParaRPr>
          </a:p>
        </p:txBody>
      </p:sp>
      <p:sp>
        <p:nvSpPr>
          <p:cNvPr id="23" name="TextBox 22"/>
          <p:cNvSpPr txBox="1"/>
          <p:nvPr/>
        </p:nvSpPr>
        <p:spPr>
          <a:xfrm>
            <a:off x="1619966" y="1628132"/>
            <a:ext cx="3112263" cy="707886"/>
          </a:xfrm>
          <a:prstGeom prst="rect">
            <a:avLst/>
          </a:prstGeom>
          <a:noFill/>
          <a:ln w="57150" cmpd="sng">
            <a:solidFill>
              <a:schemeClr val="tx1"/>
            </a:solidFill>
          </a:ln>
        </p:spPr>
        <p:txBody>
          <a:bodyPr wrap="square" rtlCol="0">
            <a:spAutoFit/>
          </a:bodyPr>
          <a:lstStyle/>
          <a:p>
            <a:r>
              <a:rPr lang="en-US" sz="2000" b="1" dirty="0" smtClean="0">
                <a:solidFill>
                  <a:prstClr val="black"/>
                </a:solidFill>
                <a:latin typeface="Calibri"/>
              </a:rPr>
              <a:t>Root name service (ICANN, US. Dept. of Commerce)</a:t>
            </a:r>
            <a:endParaRPr lang="en-US" sz="2000" b="1" dirty="0">
              <a:solidFill>
                <a:prstClr val="black"/>
              </a:solidFill>
              <a:latin typeface="Calibri"/>
            </a:endParaRPr>
          </a:p>
        </p:txBody>
      </p:sp>
      <p:cxnSp>
        <p:nvCxnSpPr>
          <p:cNvPr id="24" name="Straight Arrow Connector 23"/>
          <p:cNvCxnSpPr>
            <a:stCxn id="21" idx="3"/>
            <a:endCxn id="22" idx="1"/>
          </p:cNvCxnSpPr>
          <p:nvPr/>
        </p:nvCxnSpPr>
        <p:spPr>
          <a:xfrm>
            <a:off x="1619965" y="3101894"/>
            <a:ext cx="638390" cy="1783759"/>
          </a:xfrm>
          <a:prstGeom prst="straightConnector1">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1" idx="3"/>
            <a:endCxn id="56" idx="2"/>
          </p:cNvCxnSpPr>
          <p:nvPr/>
        </p:nvCxnSpPr>
        <p:spPr>
          <a:xfrm>
            <a:off x="1619965" y="3101894"/>
            <a:ext cx="849312" cy="360156"/>
          </a:xfrm>
          <a:prstGeom prst="straightConnector1">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pic>
        <p:nvPicPr>
          <p:cNvPr id="26" name="Picture 1025" descr="http://www.mapds.com.au/newsletters/0807/iphone_home.gif"/>
          <p:cNvPicPr>
            <a:picLocks noChangeAspect="1" noChangeArrowheads="1"/>
          </p:cNvPicPr>
          <p:nvPr/>
        </p:nvPicPr>
        <p:blipFill>
          <a:blip r:embed="rId4" cstate="print"/>
          <a:srcRect/>
          <a:stretch>
            <a:fillRect/>
          </a:stretch>
        </p:blipFill>
        <p:spPr bwMode="auto">
          <a:xfrm>
            <a:off x="4732229" y="5963172"/>
            <a:ext cx="320675" cy="530225"/>
          </a:xfrm>
          <a:prstGeom prst="rect">
            <a:avLst/>
          </a:prstGeom>
          <a:noFill/>
          <a:ln w="9525">
            <a:noFill/>
            <a:miter lim="800000"/>
            <a:headEnd/>
            <a:tailEnd/>
          </a:ln>
        </p:spPr>
      </p:pic>
      <p:sp>
        <p:nvSpPr>
          <p:cNvPr id="27" name="TextBox 26"/>
          <p:cNvSpPr txBox="1"/>
          <p:nvPr/>
        </p:nvSpPr>
        <p:spPr>
          <a:xfrm>
            <a:off x="7309627" y="1741639"/>
            <a:ext cx="1300973"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Certificate search services</a:t>
            </a:r>
            <a:endParaRPr lang="en-US" sz="2000" b="1" dirty="0">
              <a:solidFill>
                <a:prstClr val="black"/>
              </a:solidFill>
              <a:latin typeface="Calibri"/>
            </a:endParaRPr>
          </a:p>
        </p:txBody>
      </p:sp>
      <p:cxnSp>
        <p:nvCxnSpPr>
          <p:cNvPr id="28" name="Straight Arrow Connector 27"/>
          <p:cNvCxnSpPr>
            <a:stCxn id="26" idx="3"/>
            <a:endCxn id="62" idx="1"/>
          </p:cNvCxnSpPr>
          <p:nvPr/>
        </p:nvCxnSpPr>
        <p:spPr>
          <a:xfrm flipV="1">
            <a:off x="5052904" y="4030713"/>
            <a:ext cx="1180064" cy="2197572"/>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5400000">
            <a:off x="6700186" y="4205928"/>
            <a:ext cx="2965926" cy="461665"/>
          </a:xfrm>
          <a:prstGeom prst="rect">
            <a:avLst/>
          </a:prstGeom>
          <a:solidFill>
            <a:srgbClr val="FFFFFF"/>
          </a:solidFill>
        </p:spPr>
        <p:txBody>
          <a:bodyPr wrap="none" rtlCol="0">
            <a:spAutoFit/>
          </a:bodyPr>
          <a:lstStyle/>
          <a:p>
            <a:r>
              <a:rPr lang="en-US" sz="2400" dirty="0" smtClean="0">
                <a:solidFill>
                  <a:prstClr val="black"/>
                </a:solidFill>
                <a:latin typeface="Calibri"/>
              </a:rPr>
              <a:t>GUID=X, GNS=Auspice </a:t>
            </a:r>
            <a:endParaRPr lang="en-US" sz="2400" dirty="0">
              <a:solidFill>
                <a:prstClr val="black"/>
              </a:solidFill>
              <a:latin typeface="Calibri"/>
            </a:endParaRPr>
          </a:p>
        </p:txBody>
      </p:sp>
      <p:cxnSp>
        <p:nvCxnSpPr>
          <p:cNvPr id="30" name="Straight Arrow Connector 29"/>
          <p:cNvCxnSpPr>
            <a:stCxn id="27" idx="1"/>
            <a:endCxn id="54" idx="3"/>
          </p:cNvCxnSpPr>
          <p:nvPr/>
        </p:nvCxnSpPr>
        <p:spPr>
          <a:xfrm flipH="1" flipV="1">
            <a:off x="6978261" y="2245238"/>
            <a:ext cx="331366" cy="4233"/>
          </a:xfrm>
          <a:prstGeom prst="straightConnector1">
            <a:avLst/>
          </a:prstGeom>
          <a:ln>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92567" y="1140766"/>
            <a:ext cx="0" cy="5352631"/>
          </a:xfrm>
          <a:prstGeom prst="line">
            <a:avLst/>
          </a:prstGeom>
          <a:ln w="3175"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488346" y="1102666"/>
            <a:ext cx="3413339" cy="523220"/>
          </a:xfrm>
          <a:prstGeom prst="rect">
            <a:avLst/>
          </a:prstGeom>
          <a:noFill/>
        </p:spPr>
        <p:txBody>
          <a:bodyPr wrap="none" rtlCol="0">
            <a:spAutoFit/>
          </a:bodyPr>
          <a:lstStyle/>
          <a:p>
            <a:r>
              <a:rPr lang="en-US" sz="2800" b="1" dirty="0" smtClean="0">
                <a:solidFill>
                  <a:prstClr val="black"/>
                </a:solidFill>
                <a:latin typeface="Calibri"/>
              </a:rPr>
              <a:t>Domain name system</a:t>
            </a:r>
            <a:endParaRPr lang="en-US" sz="2800" b="1" dirty="0">
              <a:solidFill>
                <a:prstClr val="black"/>
              </a:solidFill>
              <a:latin typeface="Calibri"/>
            </a:endParaRPr>
          </a:p>
        </p:txBody>
      </p:sp>
      <p:sp>
        <p:nvSpPr>
          <p:cNvPr id="33" name="TextBox 32"/>
          <p:cNvSpPr txBox="1"/>
          <p:nvPr/>
        </p:nvSpPr>
        <p:spPr>
          <a:xfrm>
            <a:off x="5623427" y="1102666"/>
            <a:ext cx="3211887" cy="523220"/>
          </a:xfrm>
          <a:prstGeom prst="rect">
            <a:avLst/>
          </a:prstGeom>
          <a:noFill/>
        </p:spPr>
        <p:txBody>
          <a:bodyPr wrap="none" rtlCol="0">
            <a:spAutoFit/>
          </a:bodyPr>
          <a:lstStyle/>
          <a:p>
            <a:r>
              <a:rPr lang="en-US" sz="2800" b="1" dirty="0" smtClean="0">
                <a:solidFill>
                  <a:prstClr val="black"/>
                </a:solidFill>
                <a:latin typeface="Calibri"/>
              </a:rPr>
              <a:t>Global name system</a:t>
            </a:r>
            <a:endParaRPr lang="en-US" sz="2800" b="1" dirty="0">
              <a:solidFill>
                <a:prstClr val="black"/>
              </a:solidFill>
              <a:latin typeface="Calibri"/>
            </a:endParaRPr>
          </a:p>
        </p:txBody>
      </p:sp>
      <p:cxnSp>
        <p:nvCxnSpPr>
          <p:cNvPr id="34" name="Elbow Connector 33"/>
          <p:cNvCxnSpPr>
            <a:stCxn id="26" idx="3"/>
            <a:endCxn id="27" idx="2"/>
          </p:cNvCxnSpPr>
          <p:nvPr/>
        </p:nvCxnSpPr>
        <p:spPr>
          <a:xfrm flipV="1">
            <a:off x="5052904" y="2757302"/>
            <a:ext cx="2907210" cy="3470983"/>
          </a:xfrm>
          <a:prstGeom prst="bentConnector2">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7888686">
            <a:off x="4691270" y="4703914"/>
            <a:ext cx="1643148" cy="400110"/>
          </a:xfrm>
          <a:prstGeom prst="rect">
            <a:avLst/>
          </a:prstGeom>
          <a:noFill/>
        </p:spPr>
        <p:txBody>
          <a:bodyPr wrap="none" rtlCol="0">
            <a:spAutoFit/>
          </a:bodyPr>
          <a:lstStyle/>
          <a:p>
            <a:r>
              <a:rPr lang="en-US" sz="2000" dirty="0" err="1" smtClean="0">
                <a:solidFill>
                  <a:prstClr val="black"/>
                </a:solidFill>
                <a:latin typeface="Calibri"/>
              </a:rPr>
              <a:t>getAddress</a:t>
            </a:r>
            <a:r>
              <a:rPr lang="en-US" sz="2000" dirty="0" smtClean="0">
                <a:solidFill>
                  <a:prstClr val="black"/>
                </a:solidFill>
                <a:latin typeface="Calibri"/>
              </a:rPr>
              <a:t>(X) </a:t>
            </a:r>
            <a:endParaRPr lang="en-US" sz="2000" dirty="0">
              <a:solidFill>
                <a:prstClr val="black"/>
              </a:solidFill>
              <a:latin typeface="Calibri"/>
            </a:endParaRPr>
          </a:p>
        </p:txBody>
      </p:sp>
      <p:sp>
        <p:nvSpPr>
          <p:cNvPr id="36" name="TextBox 35"/>
          <p:cNvSpPr txBox="1"/>
          <p:nvPr/>
        </p:nvSpPr>
        <p:spPr>
          <a:xfrm rot="17888686">
            <a:off x="5172718" y="4964152"/>
            <a:ext cx="1272579" cy="400110"/>
          </a:xfrm>
          <a:prstGeom prst="rect">
            <a:avLst/>
          </a:prstGeom>
          <a:noFill/>
        </p:spPr>
        <p:txBody>
          <a:bodyPr wrap="none" rtlCol="0">
            <a:spAutoFit/>
          </a:bodyPr>
          <a:lstStyle/>
          <a:p>
            <a:r>
              <a:rPr lang="en-US" sz="2000" dirty="0" smtClean="0">
                <a:solidFill>
                  <a:prstClr val="black"/>
                </a:solidFill>
                <a:latin typeface="Calibri"/>
              </a:rPr>
              <a:t>[IP</a:t>
            </a:r>
            <a:r>
              <a:rPr lang="en-US" sz="2000" baseline="-25000" dirty="0" smtClean="0">
                <a:solidFill>
                  <a:prstClr val="black"/>
                </a:solidFill>
                <a:latin typeface="Calibri"/>
              </a:rPr>
              <a:t>1</a:t>
            </a:r>
            <a:r>
              <a:rPr lang="en-US" sz="2000" dirty="0" smtClean="0">
                <a:solidFill>
                  <a:prstClr val="black"/>
                </a:solidFill>
                <a:latin typeface="Calibri"/>
              </a:rPr>
              <a:t>,</a:t>
            </a:r>
            <a:r>
              <a:rPr lang="en-US" sz="2000" dirty="0">
                <a:solidFill>
                  <a:prstClr val="black"/>
                </a:solidFill>
                <a:latin typeface="Calibri"/>
              </a:rPr>
              <a:t> </a:t>
            </a:r>
            <a:r>
              <a:rPr lang="en-US" sz="2000" dirty="0" smtClean="0">
                <a:solidFill>
                  <a:prstClr val="black"/>
                </a:solidFill>
                <a:latin typeface="Calibri"/>
              </a:rPr>
              <a:t>IP</a:t>
            </a:r>
            <a:r>
              <a:rPr lang="en-US" sz="2000" baseline="-25000" dirty="0" smtClean="0">
                <a:solidFill>
                  <a:prstClr val="black"/>
                </a:solidFill>
                <a:latin typeface="Calibri"/>
              </a:rPr>
              <a:t>2</a:t>
            </a:r>
            <a:r>
              <a:rPr lang="en-US" sz="2000" dirty="0" smtClean="0">
                <a:solidFill>
                  <a:prstClr val="black"/>
                </a:solidFill>
                <a:latin typeface="Calibri"/>
              </a:rPr>
              <a:t>,…]</a:t>
            </a:r>
            <a:endParaRPr lang="en-US" sz="2000" dirty="0">
              <a:solidFill>
                <a:prstClr val="black"/>
              </a:solidFill>
              <a:latin typeface="Calibri"/>
            </a:endParaRPr>
          </a:p>
        </p:txBody>
      </p:sp>
      <p:sp>
        <p:nvSpPr>
          <p:cNvPr id="37" name="Oval 36"/>
          <p:cNvSpPr/>
          <p:nvPr/>
        </p:nvSpPr>
        <p:spPr>
          <a:xfrm>
            <a:off x="1824800" y="2940849"/>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3</a:t>
            </a:r>
          </a:p>
        </p:txBody>
      </p:sp>
      <p:sp>
        <p:nvSpPr>
          <p:cNvPr id="38" name="Oval 37"/>
          <p:cNvSpPr/>
          <p:nvPr/>
        </p:nvSpPr>
        <p:spPr>
          <a:xfrm>
            <a:off x="1812820" y="3796065"/>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3</a:t>
            </a:r>
          </a:p>
        </p:txBody>
      </p:sp>
      <p:cxnSp>
        <p:nvCxnSpPr>
          <p:cNvPr id="39" name="Straight Arrow Connector 38"/>
          <p:cNvCxnSpPr>
            <a:stCxn id="26" idx="1"/>
            <a:endCxn id="22" idx="3"/>
          </p:cNvCxnSpPr>
          <p:nvPr/>
        </p:nvCxnSpPr>
        <p:spPr>
          <a:xfrm flipH="1" flipV="1">
            <a:off x="3441701" y="4885653"/>
            <a:ext cx="1290528" cy="1342632"/>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6" idx="1"/>
            <a:endCxn id="56" idx="1"/>
          </p:cNvCxnSpPr>
          <p:nvPr/>
        </p:nvCxnSpPr>
        <p:spPr>
          <a:xfrm flipH="1" flipV="1">
            <a:off x="3642020" y="4029966"/>
            <a:ext cx="1090209" cy="2198319"/>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3640936" y="4339677"/>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4</a:t>
            </a:r>
          </a:p>
        </p:txBody>
      </p:sp>
      <p:sp>
        <p:nvSpPr>
          <p:cNvPr id="42" name="Oval 41"/>
          <p:cNvSpPr/>
          <p:nvPr/>
        </p:nvSpPr>
        <p:spPr>
          <a:xfrm>
            <a:off x="3558160" y="5103336"/>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4</a:t>
            </a:r>
          </a:p>
        </p:txBody>
      </p:sp>
      <p:cxnSp>
        <p:nvCxnSpPr>
          <p:cNvPr id="43" name="Elbow Connector 42"/>
          <p:cNvCxnSpPr>
            <a:stCxn id="26" idx="1"/>
            <a:endCxn id="21" idx="2"/>
          </p:cNvCxnSpPr>
          <p:nvPr/>
        </p:nvCxnSpPr>
        <p:spPr>
          <a:xfrm rot="10800000">
            <a:off x="1089383" y="3609725"/>
            <a:ext cx="3642846" cy="2618560"/>
          </a:xfrm>
          <a:prstGeom prst="bentConnector2">
            <a:avLst/>
          </a:prstGeom>
          <a:ln w="12700" cmpd="sng">
            <a:solidFill>
              <a:srgbClr val="000000"/>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977925" y="5222800"/>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latin typeface="Calibri"/>
              </a:rPr>
              <a:t>1</a:t>
            </a:r>
            <a:endParaRPr lang="en-US" sz="2000" b="1" dirty="0">
              <a:solidFill>
                <a:srgbClr val="000000"/>
              </a:solidFill>
              <a:latin typeface="Calibri"/>
            </a:endParaRPr>
          </a:p>
        </p:txBody>
      </p:sp>
      <p:sp>
        <p:nvSpPr>
          <p:cNvPr id="45" name="Oval 44"/>
          <p:cNvSpPr/>
          <p:nvPr/>
        </p:nvSpPr>
        <p:spPr>
          <a:xfrm>
            <a:off x="7041893" y="6016389"/>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0</a:t>
            </a:r>
          </a:p>
        </p:txBody>
      </p:sp>
      <p:sp>
        <p:nvSpPr>
          <p:cNvPr id="46" name="TextBox 45"/>
          <p:cNvSpPr txBox="1"/>
          <p:nvPr/>
        </p:nvSpPr>
        <p:spPr>
          <a:xfrm>
            <a:off x="5244233" y="5680693"/>
            <a:ext cx="1496559" cy="707886"/>
          </a:xfrm>
          <a:prstGeom prst="rect">
            <a:avLst/>
          </a:prstGeom>
          <a:solidFill>
            <a:srgbClr val="FFFFFF"/>
          </a:solidFill>
          <a:ln>
            <a:solidFill>
              <a:srgbClr val="7F7F7F"/>
            </a:solidFill>
          </a:ln>
        </p:spPr>
        <p:txBody>
          <a:bodyPr wrap="square" rtlCol="0">
            <a:spAutoFit/>
          </a:bodyPr>
          <a:lstStyle/>
          <a:p>
            <a:r>
              <a:rPr lang="en-US" sz="2000" b="1" dirty="0" smtClean="0">
                <a:solidFill>
                  <a:srgbClr val="7F7F7F"/>
                </a:solidFill>
                <a:latin typeface="Calibri"/>
              </a:rPr>
              <a:t>Local name services</a:t>
            </a:r>
            <a:endParaRPr lang="en-US" sz="2000" b="1" dirty="0">
              <a:solidFill>
                <a:srgbClr val="7F7F7F"/>
              </a:solidFill>
              <a:latin typeface="Calibri"/>
            </a:endParaRPr>
          </a:p>
        </p:txBody>
      </p:sp>
      <p:sp>
        <p:nvSpPr>
          <p:cNvPr id="47" name="Oval 46"/>
          <p:cNvSpPr/>
          <p:nvPr/>
        </p:nvSpPr>
        <p:spPr>
          <a:xfrm>
            <a:off x="5976057" y="4241584"/>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latin typeface="Calibri"/>
              </a:rPr>
              <a:t>1</a:t>
            </a:r>
            <a:endParaRPr lang="en-US" sz="2000" b="1" dirty="0">
              <a:solidFill>
                <a:srgbClr val="000000"/>
              </a:solidFill>
              <a:latin typeface="Calibri"/>
            </a:endParaRPr>
          </a:p>
        </p:txBody>
      </p:sp>
      <p:sp>
        <p:nvSpPr>
          <p:cNvPr id="48" name="TextBox 47"/>
          <p:cNvSpPr txBox="1"/>
          <p:nvPr/>
        </p:nvSpPr>
        <p:spPr>
          <a:xfrm>
            <a:off x="2981675" y="5680693"/>
            <a:ext cx="1521399" cy="707886"/>
          </a:xfrm>
          <a:prstGeom prst="rect">
            <a:avLst/>
          </a:prstGeom>
          <a:solidFill>
            <a:srgbClr val="FFFFFF"/>
          </a:solidFill>
          <a:ln>
            <a:solidFill>
              <a:schemeClr val="tx1">
                <a:lumMod val="50000"/>
                <a:lumOff val="50000"/>
              </a:schemeClr>
            </a:solidFill>
          </a:ln>
        </p:spPr>
        <p:txBody>
          <a:bodyPr wrap="square" rtlCol="0">
            <a:spAutoFit/>
          </a:bodyPr>
          <a:lstStyle/>
          <a:p>
            <a:r>
              <a:rPr lang="en-US" sz="2000" b="1" dirty="0" smtClean="0">
                <a:solidFill>
                  <a:prstClr val="black">
                    <a:lumMod val="50000"/>
                    <a:lumOff val="50000"/>
                  </a:prstClr>
                </a:solidFill>
                <a:latin typeface="Calibri"/>
              </a:rPr>
              <a:t>Local name services</a:t>
            </a:r>
            <a:endParaRPr lang="en-US" sz="2000" b="1" dirty="0">
              <a:solidFill>
                <a:prstClr val="black">
                  <a:lumMod val="50000"/>
                  <a:lumOff val="50000"/>
                </a:prstClr>
              </a:solidFill>
              <a:latin typeface="Calibri"/>
            </a:endParaRPr>
          </a:p>
        </p:txBody>
      </p:sp>
      <p:cxnSp>
        <p:nvCxnSpPr>
          <p:cNvPr id="49" name="Elbow Connector 48"/>
          <p:cNvCxnSpPr>
            <a:stCxn id="21" idx="0"/>
            <a:endCxn id="23" idx="1"/>
          </p:cNvCxnSpPr>
          <p:nvPr/>
        </p:nvCxnSpPr>
        <p:spPr>
          <a:xfrm rot="5400000" flipH="1" flipV="1">
            <a:off x="1048681" y="2022778"/>
            <a:ext cx="611987" cy="530583"/>
          </a:xfrm>
          <a:prstGeom prst="bentConnector2">
            <a:avLst/>
          </a:prstGeom>
          <a:ln w="12700" cmpd="sng">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811331" y="1955953"/>
            <a:ext cx="445534" cy="423792"/>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0000"/>
                </a:solidFill>
                <a:latin typeface="Calibri"/>
              </a:rPr>
              <a:t>2</a:t>
            </a:r>
          </a:p>
        </p:txBody>
      </p:sp>
      <p:grpSp>
        <p:nvGrpSpPr>
          <p:cNvPr id="51" name="Group 50"/>
          <p:cNvGrpSpPr/>
          <p:nvPr/>
        </p:nvGrpSpPr>
        <p:grpSpPr>
          <a:xfrm>
            <a:off x="1260247" y="2715253"/>
            <a:ext cx="3632320" cy="1291289"/>
            <a:chOff x="5127588" y="2301110"/>
            <a:chExt cx="3632320" cy="1291289"/>
          </a:xfrm>
        </p:grpSpPr>
        <p:sp>
          <p:nvSpPr>
            <p:cNvPr id="52" name="Cloud 51"/>
            <p:cNvSpPr/>
            <p:nvPr/>
          </p:nvSpPr>
          <p:spPr>
            <a:xfrm>
              <a:off x="6399780" y="2301110"/>
              <a:ext cx="2360128" cy="1138257"/>
            </a:xfrm>
            <a:prstGeom prst="cloud">
              <a:avLst/>
            </a:prstGeom>
            <a:solidFill>
              <a:schemeClr val="accent1">
                <a:lumMod val="20000"/>
                <a:lumOff val="80000"/>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53" name="TextBox 52"/>
            <p:cNvSpPr txBox="1"/>
            <p:nvPr/>
          </p:nvSpPr>
          <p:spPr>
            <a:xfrm>
              <a:off x="5127588" y="3223067"/>
              <a:ext cx="1521504" cy="369332"/>
            </a:xfrm>
            <a:prstGeom prst="rect">
              <a:avLst/>
            </a:prstGeom>
            <a:noFill/>
          </p:spPr>
          <p:txBody>
            <a:bodyPr wrap="square" rtlCol="0">
              <a:spAutoFit/>
            </a:bodyPr>
            <a:lstStyle/>
            <a:p>
              <a:endParaRPr lang="en-US" b="1" dirty="0">
                <a:solidFill>
                  <a:prstClr val="black"/>
                </a:solidFill>
                <a:latin typeface="Calibri"/>
              </a:endParaRPr>
            </a:p>
          </p:txBody>
        </p:sp>
      </p:grpSp>
      <p:sp>
        <p:nvSpPr>
          <p:cNvPr id="54" name="TextBox 53"/>
          <p:cNvSpPr txBox="1"/>
          <p:nvPr/>
        </p:nvSpPr>
        <p:spPr>
          <a:xfrm>
            <a:off x="5406155" y="1737406"/>
            <a:ext cx="1572106" cy="1015663"/>
          </a:xfrm>
          <a:prstGeom prst="rect">
            <a:avLst/>
          </a:prstGeom>
          <a:solidFill>
            <a:srgbClr val="FFFFFF"/>
          </a:solidFill>
          <a:ln>
            <a:solidFill>
              <a:schemeClr val="tx1"/>
            </a:solidFill>
          </a:ln>
        </p:spPr>
        <p:txBody>
          <a:bodyPr wrap="square" rtlCol="0">
            <a:spAutoFit/>
          </a:bodyPr>
          <a:lstStyle/>
          <a:p>
            <a:r>
              <a:rPr lang="en-US" sz="2000" b="1" dirty="0" smtClean="0">
                <a:solidFill>
                  <a:prstClr val="black"/>
                </a:solidFill>
                <a:latin typeface="Calibri"/>
              </a:rPr>
              <a:t>Name certification services</a:t>
            </a:r>
            <a:endParaRPr lang="en-US" sz="2000" b="1" dirty="0">
              <a:solidFill>
                <a:prstClr val="black"/>
              </a:solidFill>
              <a:latin typeface="Calibri"/>
            </a:endParaRPr>
          </a:p>
        </p:txBody>
      </p:sp>
      <p:grpSp>
        <p:nvGrpSpPr>
          <p:cNvPr id="55" name="Group 54"/>
          <p:cNvGrpSpPr/>
          <p:nvPr/>
        </p:nvGrpSpPr>
        <p:grpSpPr>
          <a:xfrm>
            <a:off x="2461956" y="2892921"/>
            <a:ext cx="2360128" cy="1138257"/>
            <a:chOff x="4576493" y="3103249"/>
            <a:chExt cx="2360128" cy="1138257"/>
          </a:xfrm>
        </p:grpSpPr>
        <p:sp>
          <p:nvSpPr>
            <p:cNvPr id="56" name="Cloud 55"/>
            <p:cNvSpPr/>
            <p:nvPr/>
          </p:nvSpPr>
          <p:spPr>
            <a:xfrm>
              <a:off x="4576493" y="3103249"/>
              <a:ext cx="2360128" cy="1138257"/>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57" name="TextBox 56"/>
            <p:cNvSpPr txBox="1"/>
            <p:nvPr/>
          </p:nvSpPr>
          <p:spPr>
            <a:xfrm>
              <a:off x="5064088" y="3299267"/>
              <a:ext cx="1521504" cy="707886"/>
            </a:xfrm>
            <a:prstGeom prst="rect">
              <a:avLst/>
            </a:prstGeom>
            <a:noFill/>
          </p:spPr>
          <p:txBody>
            <a:bodyPr wrap="square" rtlCol="0">
              <a:spAutoFit/>
            </a:bodyPr>
            <a:lstStyle/>
            <a:p>
              <a:r>
                <a:rPr lang="en-US" sz="2000" b="1" dirty="0" smtClean="0">
                  <a:solidFill>
                    <a:prstClr val="black"/>
                  </a:solidFill>
                  <a:latin typeface="Calibri"/>
                </a:rPr>
                <a:t>Managed DNS services</a:t>
              </a:r>
              <a:endParaRPr lang="en-US" sz="2000" b="1" dirty="0">
                <a:solidFill>
                  <a:prstClr val="black"/>
                </a:solidFill>
                <a:latin typeface="Calibri"/>
              </a:endParaRPr>
            </a:p>
          </p:txBody>
        </p:sp>
      </p:grpSp>
      <p:grpSp>
        <p:nvGrpSpPr>
          <p:cNvPr id="58" name="Group 57"/>
          <p:cNvGrpSpPr/>
          <p:nvPr/>
        </p:nvGrpSpPr>
        <p:grpSpPr>
          <a:xfrm>
            <a:off x="4984424" y="3073680"/>
            <a:ext cx="2360128" cy="1138257"/>
            <a:chOff x="4355613" y="3130861"/>
            <a:chExt cx="2360128" cy="1138257"/>
          </a:xfrm>
        </p:grpSpPr>
        <p:sp>
          <p:nvSpPr>
            <p:cNvPr id="59" name="Cloud 58"/>
            <p:cNvSpPr/>
            <p:nvPr/>
          </p:nvSpPr>
          <p:spPr>
            <a:xfrm>
              <a:off x="4355613" y="3130861"/>
              <a:ext cx="2360128" cy="1138257"/>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60" name="TextBox 59"/>
            <p:cNvSpPr txBox="1"/>
            <p:nvPr/>
          </p:nvSpPr>
          <p:spPr>
            <a:xfrm>
              <a:off x="5127588" y="3223067"/>
              <a:ext cx="1521504" cy="369332"/>
            </a:xfrm>
            <a:prstGeom prst="rect">
              <a:avLst/>
            </a:prstGeom>
            <a:noFill/>
          </p:spPr>
          <p:txBody>
            <a:bodyPr wrap="square" rtlCol="0">
              <a:spAutoFit/>
            </a:bodyPr>
            <a:lstStyle/>
            <a:p>
              <a:endParaRPr lang="en-US" b="1" dirty="0">
                <a:solidFill>
                  <a:prstClr val="black"/>
                </a:solidFill>
                <a:latin typeface="Calibri"/>
              </a:endParaRPr>
            </a:p>
          </p:txBody>
        </p:sp>
      </p:grpSp>
      <p:grpSp>
        <p:nvGrpSpPr>
          <p:cNvPr id="61" name="Group 60"/>
          <p:cNvGrpSpPr/>
          <p:nvPr/>
        </p:nvGrpSpPr>
        <p:grpSpPr>
          <a:xfrm>
            <a:off x="5052904" y="2893668"/>
            <a:ext cx="2520248" cy="1138257"/>
            <a:chOff x="4576493" y="3103249"/>
            <a:chExt cx="2520248" cy="1138257"/>
          </a:xfrm>
        </p:grpSpPr>
        <p:sp>
          <p:nvSpPr>
            <p:cNvPr id="62" name="Cloud 61"/>
            <p:cNvSpPr/>
            <p:nvPr/>
          </p:nvSpPr>
          <p:spPr>
            <a:xfrm>
              <a:off x="4576493" y="3103249"/>
              <a:ext cx="2360128" cy="1138257"/>
            </a:xfrm>
            <a:prstGeom prst="cloud">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63" name="TextBox 62"/>
            <p:cNvSpPr txBox="1"/>
            <p:nvPr/>
          </p:nvSpPr>
          <p:spPr>
            <a:xfrm>
              <a:off x="5120243" y="3197667"/>
              <a:ext cx="1976498" cy="1015663"/>
            </a:xfrm>
            <a:prstGeom prst="rect">
              <a:avLst/>
            </a:prstGeom>
            <a:noFill/>
          </p:spPr>
          <p:txBody>
            <a:bodyPr wrap="square" rtlCol="0">
              <a:spAutoFit/>
            </a:bodyPr>
            <a:lstStyle/>
            <a:p>
              <a:r>
                <a:rPr lang="en-US" sz="2000" b="1" dirty="0" smtClean="0">
                  <a:solidFill>
                    <a:prstClr val="black"/>
                  </a:solidFill>
                  <a:latin typeface="Calibri"/>
                </a:rPr>
                <a:t>Auspice-like global name services</a:t>
              </a:r>
              <a:endParaRPr lang="en-US" sz="2000" b="1" dirty="0">
                <a:solidFill>
                  <a:prstClr val="black"/>
                </a:solidFill>
                <a:latin typeface="Calibri"/>
              </a:endParaRPr>
            </a:p>
          </p:txBody>
        </p:sp>
      </p:grpSp>
      <p:cxnSp>
        <p:nvCxnSpPr>
          <p:cNvPr id="64" name="Curved Connector 63"/>
          <p:cNvCxnSpPr/>
          <p:nvPr/>
        </p:nvCxnSpPr>
        <p:spPr>
          <a:xfrm flipV="1">
            <a:off x="1590053" y="2958749"/>
            <a:ext cx="4642915" cy="96978"/>
          </a:xfrm>
          <a:prstGeom prst="curvedConnector4">
            <a:avLst>
              <a:gd name="adj1" fmla="val 30583"/>
              <a:gd name="adj2" fmla="val 324325"/>
            </a:avLst>
          </a:prstGeom>
          <a:ln w="12700" cmpd="sng">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393914601"/>
      </p:ext>
    </p:extLst>
  </p:cSld>
  <p:clrMapOvr>
    <a:masterClrMapping/>
  </p:clrMapOvr>
  <mc:AlternateContent xmlns:mc="http://schemas.openxmlformats.org/markup-compatibility/2006" xmlns:p14="http://schemas.microsoft.com/office/powerpoint/2010/main">
    <mc:Choice Requires="p14">
      <p:transition spd="slow" p14:dur="2000" advTm="104986"/>
    </mc:Choice>
    <mc:Fallback xmlns="">
      <p:transition xmlns:p14="http://schemas.microsoft.com/office/powerpoint/2010/main" spd="slow" advTm="1049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right)">
                                      <p:cBhvr>
                                        <p:cTn id="10" dur="500"/>
                                        <p:tgtEl>
                                          <p:spTgt spid="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right)">
                                      <p:cBhvr>
                                        <p:cTn id="13" dur="500"/>
                                        <p:tgtEl>
                                          <p:spTgt spid="21"/>
                                        </p:tgtEl>
                                      </p:cBhvr>
                                    </p:animEffect>
                                  </p:childTnLst>
                                </p:cTn>
                              </p:par>
                              <p:par>
                                <p:cTn id="14" presetID="22" presetClass="entr" presetSubtype="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par>
                                <p:cTn id="17" presetID="22" presetClass="entr" presetSubtype="2"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par>
                                <p:cTn id="23" presetID="22" presetClass="entr" presetSubtype="2"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right)">
                                      <p:cBhvr>
                                        <p:cTn id="25" dur="500"/>
                                        <p:tgtEl>
                                          <p:spTgt spid="55"/>
                                        </p:tgtEl>
                                      </p:cBhvr>
                                    </p:animEffect>
                                  </p:childTnLst>
                                </p:cTn>
                              </p:par>
                              <p:par>
                                <p:cTn id="26" presetID="22" presetClass="entr" presetSubtype="2"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right)">
                                      <p:cBhvr>
                                        <p:cTn id="28" dur="500"/>
                                        <p:tgtEl>
                                          <p:spTgt spid="51"/>
                                        </p:tgtEl>
                                      </p:cBhvr>
                                    </p:animEffect>
                                  </p:childTnLst>
                                </p:cTn>
                              </p:par>
                              <p:par>
                                <p:cTn id="29" presetID="22" presetClass="entr" presetSubtype="2"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500"/>
                                        <p:tgtEl>
                                          <p:spTgt spid="26"/>
                                        </p:tgtEl>
                                      </p:cBhvr>
                                    </p:animEffect>
                                  </p:childTnLst>
                                </p:cTn>
                              </p:par>
                              <p:par>
                                <p:cTn id="32" presetID="22" presetClass="entr" presetSubtype="2"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righ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down)">
                                      <p:cBhvr>
                                        <p:cTn id="42" dur="500"/>
                                        <p:tgtEl>
                                          <p:spTgt spid="4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par>
                                <p:cTn id="58" presetID="22" presetClass="entr" presetSubtype="8"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left)">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down)">
                                      <p:cBhvr>
                                        <p:cTn id="68" dur="500"/>
                                        <p:tgtEl>
                                          <p:spTgt spid="3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par>
                                <p:cTn id="72" presetID="22" presetClass="entr" presetSubtype="4"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500"/>
                                        <p:tgtEl>
                                          <p:spTgt spid="4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par>
                                <p:cTn id="82" presetID="22" presetClass="entr" presetSubtype="8"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left)">
                                      <p:cBhvr>
                                        <p:cTn id="84" dur="500"/>
                                        <p:tgtEl>
                                          <p:spTgt spid="3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left)">
                                      <p:cBhvr>
                                        <p:cTn id="90" dur="500"/>
                                        <p:tgtEl>
                                          <p:spTgt spid="54"/>
                                        </p:tgtEl>
                                      </p:cBhvr>
                                    </p:animEffect>
                                  </p:childTnLst>
                                </p:cTn>
                              </p:par>
                              <p:par>
                                <p:cTn id="91" presetID="22" presetClass="entr" presetSubtype="8" fill="hold" nodeType="with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par>
                                <p:cTn id="94" presetID="22" presetClass="entr" presetSubtype="8" fill="hold"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left)">
                                      <p:cBhvr>
                                        <p:cTn id="96" dur="500"/>
                                        <p:tgtEl>
                                          <p:spTgt spid="4"/>
                                        </p:tgtEl>
                                      </p:cBhvr>
                                    </p:animEffect>
                                  </p:childTnLst>
                                </p:cTn>
                              </p:par>
                              <p:par>
                                <p:cTn id="97" presetID="22" presetClass="entr" presetSubtype="8"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left)">
                                      <p:cBhvr>
                                        <p:cTn id="99" dur="500"/>
                                        <p:tgtEl>
                                          <p:spTgt spid="58"/>
                                        </p:tgtEl>
                                      </p:cBhvr>
                                    </p:animEffect>
                                  </p:childTnLst>
                                </p:cTn>
                              </p:par>
                              <p:par>
                                <p:cTn id="100" presetID="22" presetClass="entr" presetSubtype="8"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wipe(left)">
                                      <p:cBhvr>
                                        <p:cTn id="102" dur="500"/>
                                        <p:tgtEl>
                                          <p:spTgt spid="61"/>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left)">
                                      <p:cBhvr>
                                        <p:cTn id="105" dur="500"/>
                                        <p:tgtEl>
                                          <p:spTgt spid="4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left)">
                                      <p:cBhvr>
                                        <p:cTn id="108" dur="500"/>
                                        <p:tgtEl>
                                          <p:spTgt spid="10"/>
                                        </p:tgtEl>
                                      </p:cBhvr>
                                    </p:animEffect>
                                  </p:childTnLst>
                                </p:cTn>
                              </p:par>
                              <p:par>
                                <p:cTn id="109" presetID="22" presetClass="entr" presetSubtype="8"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left)">
                                      <p:cBhvr>
                                        <p:cTn id="111" dur="500"/>
                                        <p:tgtEl>
                                          <p:spTgt spid="3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down)">
                                      <p:cBhvr>
                                        <p:cTn id="116" dur="500"/>
                                        <p:tgtEl>
                                          <p:spTgt spid="3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down)">
                                      <p:cBhvr>
                                        <p:cTn id="119" dur="500"/>
                                        <p:tgtEl>
                                          <p:spTgt spid="2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wipe(down)">
                                      <p:cBhvr>
                                        <p:cTn id="122" dur="500"/>
                                        <p:tgtEl>
                                          <p:spTgt spid="20"/>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down)">
                                      <p:cBhvr>
                                        <p:cTn id="125" dur="500"/>
                                        <p:tgtEl>
                                          <p:spTgt spid="4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wipe(down)">
                                      <p:cBhvr>
                                        <p:cTn id="130" dur="500"/>
                                        <p:tgtEl>
                                          <p:spTgt spid="35"/>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wipe(down)">
                                      <p:cBhvr>
                                        <p:cTn id="133" dur="500"/>
                                        <p:tgtEl>
                                          <p:spTgt spid="36"/>
                                        </p:tgtEl>
                                      </p:cBhvr>
                                    </p:animEffect>
                                  </p:childTnLst>
                                </p:cTn>
                              </p:par>
                              <p:par>
                                <p:cTn id="134" presetID="22" presetClass="entr" presetSubtype="4" fill="hold" nodeType="with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wipe(down)">
                                      <p:cBhvr>
                                        <p:cTn id="136" dur="500"/>
                                        <p:tgtEl>
                                          <p:spTgt spid="28"/>
                                        </p:tgtEl>
                                      </p:cBhvr>
                                    </p:animEffect>
                                  </p:childTnLst>
                                </p:cTn>
                              </p:par>
                            </p:childTnLst>
                          </p:cTn>
                        </p:par>
                        <p:par>
                          <p:cTn id="137" fill="hold">
                            <p:stCondLst>
                              <p:cond delay="500"/>
                            </p:stCondLst>
                            <p:childTnLst>
                              <p:par>
                                <p:cTn id="138" presetID="22" presetClass="entr" presetSubtype="4" fill="hold" grpId="0" nodeType="after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wipe(left)">
                                      <p:cBhvr>
                                        <p:cTn id="14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2" grpId="0" animBg="1"/>
      <p:bldP spid="23" grpId="0" animBg="1"/>
      <p:bldP spid="27" grpId="0" animBg="1"/>
      <p:bldP spid="29" grpId="0" animBg="1"/>
      <p:bldP spid="32" grpId="0"/>
      <p:bldP spid="33" grpId="0"/>
      <p:bldP spid="35" grpId="0"/>
      <p:bldP spid="36" grpId="0"/>
      <p:bldP spid="37" grpId="0" animBg="1"/>
      <p:bldP spid="38" grpId="0" animBg="1"/>
      <p:bldP spid="41" grpId="0" animBg="1"/>
      <p:bldP spid="42" grpId="0" animBg="1"/>
      <p:bldP spid="44" grpId="0" animBg="1"/>
      <p:bldP spid="45" grpId="0" animBg="1"/>
      <p:bldP spid="46" grpId="0" animBg="1"/>
      <p:bldP spid="47" grpId="0" animBg="1"/>
      <p:bldP spid="48" grpId="0" animBg="1"/>
      <p:bldP spid="50" grpId="0" animBg="1"/>
      <p:bldP spid="5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9|2.2|12.3|23.2|2|6.6"/>
</p:tagLst>
</file>

<file path=ppt/tags/tag10.xml><?xml version="1.0" encoding="utf-8"?>
<p:tagLst xmlns:a="http://schemas.openxmlformats.org/drawingml/2006/main" xmlns:r="http://schemas.openxmlformats.org/officeDocument/2006/relationships" xmlns:p="http://schemas.openxmlformats.org/presentationml/2006/main">
  <p:tag name="TIMING" val="|33.5|5.7|10|1.2"/>
</p:tagLst>
</file>

<file path=ppt/tags/tag11.xml><?xml version="1.0" encoding="utf-8"?>
<p:tagLst xmlns:a="http://schemas.openxmlformats.org/drawingml/2006/main" xmlns:r="http://schemas.openxmlformats.org/officeDocument/2006/relationships" xmlns:p="http://schemas.openxmlformats.org/presentationml/2006/main">
  <p:tag name="TIMING" val="|13.8|10.8|13.5|7.7|5.7|28"/>
</p:tagLst>
</file>

<file path=ppt/tags/tag12.xml><?xml version="1.0" encoding="utf-8"?>
<p:tagLst xmlns:a="http://schemas.openxmlformats.org/drawingml/2006/main" xmlns:r="http://schemas.openxmlformats.org/officeDocument/2006/relationships" xmlns:p="http://schemas.openxmlformats.org/presentationml/2006/main">
  <p:tag name="TIMING" val="|2.3"/>
</p:tagLst>
</file>

<file path=ppt/tags/tag13.xml><?xml version="1.0" encoding="utf-8"?>
<p:tagLst xmlns:a="http://schemas.openxmlformats.org/drawingml/2006/main" xmlns:r="http://schemas.openxmlformats.org/officeDocument/2006/relationships" xmlns:p="http://schemas.openxmlformats.org/presentationml/2006/main">
  <p:tag name="TIMING" val="|97.7"/>
</p:tagLst>
</file>

<file path=ppt/tags/tag14.xml><?xml version="1.0" encoding="utf-8"?>
<p:tagLst xmlns:a="http://schemas.openxmlformats.org/drawingml/2006/main" xmlns:r="http://schemas.openxmlformats.org/officeDocument/2006/relationships" xmlns:p="http://schemas.openxmlformats.org/presentationml/2006/main">
  <p:tag name="TIMING" val="|20.2|11.3|17.1"/>
</p:tagLst>
</file>

<file path=ppt/tags/tag15.xml><?xml version="1.0" encoding="utf-8"?>
<p:tagLst xmlns:a="http://schemas.openxmlformats.org/drawingml/2006/main" xmlns:r="http://schemas.openxmlformats.org/officeDocument/2006/relationships" xmlns:p="http://schemas.openxmlformats.org/presentationml/2006/main">
  <p:tag name="TIMING" val="|2|41.2|2.8|2.6|9.5"/>
</p:tagLst>
</file>

<file path=ppt/tags/tag2.xml><?xml version="1.0" encoding="utf-8"?>
<p:tagLst xmlns:a="http://schemas.openxmlformats.org/drawingml/2006/main" xmlns:r="http://schemas.openxmlformats.org/officeDocument/2006/relationships" xmlns:p="http://schemas.openxmlformats.org/presentationml/2006/main">
  <p:tag name="TIMING" val="|53"/>
</p:tagLst>
</file>

<file path=ppt/tags/tag3.xml><?xml version="1.0" encoding="utf-8"?>
<p:tagLst xmlns:a="http://schemas.openxmlformats.org/drawingml/2006/main" xmlns:r="http://schemas.openxmlformats.org/officeDocument/2006/relationships" xmlns:p="http://schemas.openxmlformats.org/presentationml/2006/main">
  <p:tag name="TIMING" val="|16.2|33|11.9|11.8"/>
</p:tagLst>
</file>

<file path=ppt/tags/tag4.xml><?xml version="1.0" encoding="utf-8"?>
<p:tagLst xmlns:a="http://schemas.openxmlformats.org/drawingml/2006/main" xmlns:r="http://schemas.openxmlformats.org/officeDocument/2006/relationships" xmlns:p="http://schemas.openxmlformats.org/presentationml/2006/main">
  <p:tag name="TIMING" val="|29.8"/>
</p:tagLst>
</file>

<file path=ppt/tags/tag5.xml><?xml version="1.0" encoding="utf-8"?>
<p:tagLst xmlns:a="http://schemas.openxmlformats.org/drawingml/2006/main" xmlns:r="http://schemas.openxmlformats.org/officeDocument/2006/relationships" xmlns:p="http://schemas.openxmlformats.org/presentationml/2006/main">
  <p:tag name="TIMING" val="|15.4|1.3|2|5.1|9.1|9|6.5|11.6|9.7|6.1|5|10.7|5.6"/>
</p:tagLst>
</file>

<file path=ppt/tags/tag6.xml><?xml version="1.0" encoding="utf-8"?>
<p:tagLst xmlns:a="http://schemas.openxmlformats.org/drawingml/2006/main" xmlns:r="http://schemas.openxmlformats.org/officeDocument/2006/relationships" xmlns:p="http://schemas.openxmlformats.org/presentationml/2006/main">
  <p:tag name="TIMING" val="|18.1|4.7|16|18.5|1.8|1.1|3.6|7|7.7|5.5|9.3|18.9"/>
</p:tagLst>
</file>

<file path=ppt/tags/tag7.xml><?xml version="1.0" encoding="utf-8"?>
<p:tagLst xmlns:a="http://schemas.openxmlformats.org/drawingml/2006/main" xmlns:r="http://schemas.openxmlformats.org/officeDocument/2006/relationships" xmlns:p="http://schemas.openxmlformats.org/presentationml/2006/main">
  <p:tag name="TIMING" val="|29.8"/>
</p:tagLst>
</file>

<file path=ppt/tags/tag8.xml><?xml version="1.0" encoding="utf-8"?>
<p:tagLst xmlns:a="http://schemas.openxmlformats.org/drawingml/2006/main" xmlns:r="http://schemas.openxmlformats.org/officeDocument/2006/relationships" xmlns:p="http://schemas.openxmlformats.org/presentationml/2006/main">
  <p:tag name="TIMING" val="|4|2.3|1.8|2.1|6.6|14.2|37.6|24.4"/>
</p:tagLst>
</file>

<file path=ppt/tags/tag9.xml><?xml version="1.0" encoding="utf-8"?>
<p:tagLst xmlns:a="http://schemas.openxmlformats.org/drawingml/2006/main" xmlns:r="http://schemas.openxmlformats.org/officeDocument/2006/relationships" xmlns:p="http://schemas.openxmlformats.org/presentationml/2006/main">
  <p:tag name="TIMING" val="|35.8|10.7|18.5|8.3|6.5|4.1"/>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13849</TotalTime>
  <Words>3346</Words>
  <Application>Microsoft Macintosh PowerPoint</Application>
  <PresentationFormat>On-screen Show (4:3)</PresentationFormat>
  <Paragraphs>411</Paragraphs>
  <Slides>18</Slides>
  <Notes>18</Notes>
  <HiddenSlides>0</HiddenSlides>
  <MMClips>0</MMClip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2_Office Theme</vt:lpstr>
      <vt:lpstr>Default Theme</vt:lpstr>
      <vt:lpstr>1_Office Theme</vt:lpstr>
      <vt:lpstr>1_Default Theme</vt:lpstr>
      <vt:lpstr>3_Office Theme</vt:lpstr>
      <vt:lpstr>A Global Name Service for  a Highly Mobile Internetwork</vt:lpstr>
      <vt:lpstr>Mobile arrived, but Internet unmoved</vt:lpstr>
      <vt:lpstr>But DNS does separate identity / location </vt:lpstr>
      <vt:lpstr>Scalable global name service (GNS)</vt:lpstr>
      <vt:lpstr>Outline</vt:lpstr>
      <vt:lpstr>GNS critical to handle mobility</vt:lpstr>
      <vt:lpstr>DNS limitations</vt:lpstr>
      <vt:lpstr>Outline</vt:lpstr>
      <vt:lpstr>GNS: Decoupling certification and resolution</vt:lpstr>
      <vt:lpstr>Active replication cost-benefit tradeoff</vt:lpstr>
      <vt:lpstr>Demand-aware active replication</vt:lpstr>
      <vt:lpstr>Placement reconfiguration engine</vt:lpstr>
      <vt:lpstr>Outline</vt:lpstr>
      <vt:lpstr>Implementation</vt:lpstr>
      <vt:lpstr>Placement schemes comparison</vt:lpstr>
      <vt:lpstr>Managed DNS comparison</vt:lpstr>
      <vt:lpstr>Related work </vt:lpstr>
      <vt:lpstr>Auspice GNS summary</vt:lpstr>
    </vt:vector>
  </TitlesOfParts>
  <Company>University of Massachusetts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Abhigyan Sharma</dc:creator>
  <cp:lastModifiedBy>Abhigyan Sharma</cp:lastModifiedBy>
  <cp:revision>1218</cp:revision>
  <dcterms:created xsi:type="dcterms:W3CDTF">2014-08-06T12:53:41Z</dcterms:created>
  <dcterms:modified xsi:type="dcterms:W3CDTF">2014-08-31T22:05:11Z</dcterms:modified>
</cp:coreProperties>
</file>