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tags/tag6.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charts/chart1.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tags/tag5.xml" ContentType="application/vnd.openxmlformats-officedocument.presentationml.tags+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tags/tag3.xml" ContentType="application/vnd.openxmlformats-officedocument.presentationml.tags+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notesMasterIdLst>
    <p:notesMasterId r:id="rId22"/>
  </p:notesMasterIdLst>
  <p:sldIdLst>
    <p:sldId id="386" r:id="rId2"/>
    <p:sldId id="412" r:id="rId3"/>
    <p:sldId id="419" r:id="rId4"/>
    <p:sldId id="403" r:id="rId5"/>
    <p:sldId id="416" r:id="rId6"/>
    <p:sldId id="359" r:id="rId7"/>
    <p:sldId id="366" r:id="rId8"/>
    <p:sldId id="378" r:id="rId9"/>
    <p:sldId id="393" r:id="rId10"/>
    <p:sldId id="365" r:id="rId11"/>
    <p:sldId id="409" r:id="rId12"/>
    <p:sldId id="395" r:id="rId13"/>
    <p:sldId id="396" r:id="rId14"/>
    <p:sldId id="382" r:id="rId15"/>
    <p:sldId id="387" r:id="rId16"/>
    <p:sldId id="410" r:id="rId17"/>
    <p:sldId id="314" r:id="rId18"/>
    <p:sldId id="420" r:id="rId19"/>
    <p:sldId id="327" r:id="rId20"/>
    <p:sldId id="388" r:id="rId21"/>
  </p:sldIdLst>
  <p:sldSz cx="9144000" cy="6858000" type="screen4x3"/>
  <p:notesSz cx="69850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Title" id="{CC7131F5-2E7A-4925-A59B-3391663D321C}">
          <p14:sldIdLst>
            <p14:sldId id="256"/>
          </p14:sldIdLst>
        </p14:section>
        <p14:section name="Outline" id="{DC6918B5-C455-47A3-9547-93DBA5D24E2E}">
          <p14:sldIdLst>
            <p14:sldId id="296"/>
          </p14:sldIdLst>
        </p14:section>
        <p14:section name="Traffic Engineering" id="{4BD4325B-65DA-4969-808A-A4183D9832B8}">
          <p14:sldIdLst>
            <p14:sldId id="295"/>
            <p14:sldId id="258"/>
            <p14:sldId id="291"/>
            <p14:sldId id="285"/>
            <p14:sldId id="286"/>
            <p14:sldId id="287"/>
            <p14:sldId id="288"/>
            <p14:sldId id="293"/>
          </p14:sldIdLst>
        </p14:section>
        <p14:section name="Location Diversity" id="{0AE4CCC6-7045-4EE5-B254-817F5E1194EF}">
          <p14:sldIdLst>
            <p14:sldId id="301"/>
            <p14:sldId id="259"/>
            <p14:sldId id="289"/>
            <p14:sldId id="290"/>
            <p14:sldId id="292"/>
          </p14:sldIdLst>
        </p14:section>
        <p14:section name="Experimental Setup" id="{13FC33D1-446C-4D5E-9C85-69044D3BB3C8}">
          <p14:sldIdLst>
            <p14:sldId id="298"/>
            <p14:sldId id="260"/>
            <p14:sldId id="265"/>
            <p14:sldId id="266"/>
            <p14:sldId id="267"/>
            <p14:sldId id="268"/>
          </p14:sldIdLst>
        </p14:section>
        <p14:section name="Results Application Performance" id="{165F4560-055A-484E-8EEF-F39E72641E7E}">
          <p14:sldIdLst>
            <p14:sldId id="299"/>
            <p14:sldId id="261"/>
            <p14:sldId id="269"/>
            <p14:sldId id="271"/>
            <p14:sldId id="272"/>
            <p14:sldId id="273"/>
            <p14:sldId id="275"/>
            <p14:sldId id="276"/>
            <p14:sldId id="274"/>
          </p14:sldIdLst>
        </p14:section>
        <p14:section name="Results Capacity" id="{98D7EB3A-0935-4E16-92EA-07FE1979C1A9}">
          <p14:sldIdLst>
            <p14:sldId id="300"/>
            <p14:sldId id="262"/>
            <p14:sldId id="270"/>
            <p14:sldId id="277"/>
            <p14:sldId id="278"/>
            <p14:sldId id="306"/>
            <p14:sldId id="280"/>
            <p14:sldId id="282"/>
            <p14:sldId id="283"/>
            <p14:sldId id="284"/>
          </p14:sldIdLst>
        </p14:section>
        <p14:section name="Limitations" id="{9C63F335-2B70-4414-9074-E3603AB8744A}">
          <p14:sldIdLst>
            <p14:sldId id="264"/>
          </p14:sldIdLst>
        </p14:section>
        <p14:section name="Conclusion" id="{2FAFD599-9F21-4B87-B835-76AFC241CCB9}">
          <p14:sldIdLst>
            <p14:sldId id="263"/>
            <p14:sldId id="303"/>
            <p14:sldId id="304"/>
          </p14:sldIdLst>
        </p14:section>
        <p14:section name="Backup Slides" id="{950BBCCC-338E-4644-9128-34FBE98B022B}">
          <p14:sldIdLst>
            <p14:sldId id="29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4" autoAdjust="0"/>
    <p:restoredTop sz="53478" autoAdjust="0"/>
  </p:normalViewPr>
  <p:slideViewPr>
    <p:cSldViewPr>
      <p:cViewPr>
        <p:scale>
          <a:sx n="50" d="100"/>
          <a:sy n="50" d="100"/>
        </p:scale>
        <p:origin x="-264" y="0"/>
      </p:cViewPr>
      <p:guideLst>
        <p:guide orient="horz" pos="2160"/>
        <p:guide pos="2880"/>
      </p:guideLst>
    </p:cSldViewPr>
  </p:slideViewPr>
  <p:outlineViewPr>
    <p:cViewPr>
      <p:scale>
        <a:sx n="33" d="100"/>
        <a:sy n="33" d="100"/>
      </p:scale>
      <p:origin x="0" y="2370"/>
    </p:cViewPr>
  </p:outlineViewPr>
  <p:notesTextViewPr>
    <p:cViewPr>
      <p:scale>
        <a:sx n="1" d="1"/>
        <a:sy n="1" d="1"/>
      </p:scale>
      <p:origin x="0" y="0"/>
    </p:cViewPr>
  </p:notesTextViewPr>
  <p:sorterViewPr>
    <p:cViewPr varScale="1">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bhigyan\Desktop\graph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plotArea>
      <c:layout/>
      <c:barChart>
        <c:barDir val="col"/>
        <c:grouping val="clustered"/>
        <c:ser>
          <c:idx val="0"/>
          <c:order val="0"/>
          <c:tx>
            <c:strRef>
              <c:f>Sheet1!$C$4</c:f>
              <c:strCache>
                <c:ptCount val="1"/>
                <c:pt idx="0">
                  <c:v>No Loc Div</c:v>
                </c:pt>
              </c:strCache>
            </c:strRef>
          </c:tx>
          <c:cat>
            <c:strRef>
              <c:f>Sheet1!$B$5:$B$8</c:f>
              <c:strCache>
                <c:ptCount val="4"/>
                <c:pt idx="0">
                  <c:v>MPLS</c:v>
                </c:pt>
                <c:pt idx="1">
                  <c:v>OptWt</c:v>
                </c:pt>
                <c:pt idx="2">
                  <c:v>COPE</c:v>
                </c:pt>
                <c:pt idx="3">
                  <c:v>InvCap</c:v>
                </c:pt>
              </c:strCache>
            </c:strRef>
          </c:cat>
          <c:val>
            <c:numRef>
              <c:f>Sheet1!$C$5:$C$8</c:f>
              <c:numCache>
                <c:formatCode>General</c:formatCode>
                <c:ptCount val="4"/>
                <c:pt idx="0">
                  <c:v>0.89000000000000012</c:v>
                </c:pt>
                <c:pt idx="1">
                  <c:v>0.73000000000000065</c:v>
                </c:pt>
                <c:pt idx="2">
                  <c:v>0.91</c:v>
                </c:pt>
                <c:pt idx="3">
                  <c:v>0.91</c:v>
                </c:pt>
              </c:numCache>
            </c:numRef>
          </c:val>
        </c:ser>
        <c:ser>
          <c:idx val="1"/>
          <c:order val="1"/>
          <c:tx>
            <c:strRef>
              <c:f>Sheet1!$D$4</c:f>
              <c:strCache>
                <c:ptCount val="1"/>
                <c:pt idx="0">
                  <c:v>Loc Div = 2</c:v>
                </c:pt>
              </c:strCache>
            </c:strRef>
          </c:tx>
          <c:cat>
            <c:strRef>
              <c:f>Sheet1!$B$5:$B$8</c:f>
              <c:strCache>
                <c:ptCount val="4"/>
                <c:pt idx="0">
                  <c:v>MPLS</c:v>
                </c:pt>
                <c:pt idx="1">
                  <c:v>OptWt</c:v>
                </c:pt>
                <c:pt idx="2">
                  <c:v>COPE</c:v>
                </c:pt>
                <c:pt idx="3">
                  <c:v>InvCap</c:v>
                </c:pt>
              </c:strCache>
            </c:strRef>
          </c:cat>
          <c:val>
            <c:numRef>
              <c:f>Sheet1!$D$5:$D$8</c:f>
              <c:numCache>
                <c:formatCode>General</c:formatCode>
                <c:ptCount val="4"/>
                <c:pt idx="0">
                  <c:v>0.98</c:v>
                </c:pt>
                <c:pt idx="1">
                  <c:v>0.99</c:v>
                </c:pt>
                <c:pt idx="2">
                  <c:v>0.99</c:v>
                </c:pt>
                <c:pt idx="3">
                  <c:v>0.86000000000000065</c:v>
                </c:pt>
              </c:numCache>
            </c:numRef>
          </c:val>
        </c:ser>
        <c:ser>
          <c:idx val="2"/>
          <c:order val="2"/>
          <c:tx>
            <c:strRef>
              <c:f>Sheet1!$E$4</c:f>
              <c:strCache>
                <c:ptCount val="1"/>
                <c:pt idx="0">
                  <c:v>Loc Div = 4</c:v>
                </c:pt>
              </c:strCache>
            </c:strRef>
          </c:tx>
          <c:cat>
            <c:strRef>
              <c:f>Sheet1!$B$5:$B$8</c:f>
              <c:strCache>
                <c:ptCount val="4"/>
                <c:pt idx="0">
                  <c:v>MPLS</c:v>
                </c:pt>
                <c:pt idx="1">
                  <c:v>OptWt</c:v>
                </c:pt>
                <c:pt idx="2">
                  <c:v>COPE</c:v>
                </c:pt>
                <c:pt idx="3">
                  <c:v>InvCap</c:v>
                </c:pt>
              </c:strCache>
            </c:strRef>
          </c:cat>
          <c:val>
            <c:numRef>
              <c:f>Sheet1!$E$5:$E$8</c:f>
              <c:numCache>
                <c:formatCode>General</c:formatCode>
                <c:ptCount val="4"/>
                <c:pt idx="0">
                  <c:v>0.99</c:v>
                </c:pt>
                <c:pt idx="1">
                  <c:v>0.99</c:v>
                </c:pt>
                <c:pt idx="2">
                  <c:v>0.98</c:v>
                </c:pt>
                <c:pt idx="3">
                  <c:v>0.95000000000000062</c:v>
                </c:pt>
              </c:numCache>
            </c:numRef>
          </c:val>
        </c:ser>
        <c:axId val="65047936"/>
        <c:axId val="68428928"/>
      </c:barChart>
      <c:catAx>
        <c:axId val="65047936"/>
        <c:scaling>
          <c:orientation val="minMax"/>
        </c:scaling>
        <c:axPos val="b"/>
        <c:tickLblPos val="nextTo"/>
        <c:txPr>
          <a:bodyPr/>
          <a:lstStyle/>
          <a:p>
            <a:pPr>
              <a:defRPr sz="2200" b="1"/>
            </a:pPr>
            <a:endParaRPr lang="en-US"/>
          </a:p>
        </c:txPr>
        <c:crossAx val="68428928"/>
        <c:crosses val="autoZero"/>
        <c:auto val="1"/>
        <c:lblAlgn val="ctr"/>
        <c:lblOffset val="100"/>
      </c:catAx>
      <c:valAx>
        <c:axId val="68428928"/>
        <c:scaling>
          <c:orientation val="minMax"/>
          <c:max val="1"/>
        </c:scaling>
        <c:axPos val="l"/>
        <c:majorGridlines/>
        <c:title>
          <c:tx>
            <c:rich>
              <a:bodyPr rot="-5400000" vert="horz"/>
              <a:lstStyle/>
              <a:p>
                <a:pPr>
                  <a:defRPr sz="2200"/>
                </a:pPr>
                <a:r>
                  <a:rPr lang="en-US" sz="2200" dirty="0"/>
                  <a:t>SPF compared to </a:t>
                </a:r>
                <a:r>
                  <a:rPr lang="en-US" sz="2200" dirty="0">
                    <a:solidFill>
                      <a:schemeClr val="accent2"/>
                    </a:solidFill>
                  </a:rPr>
                  <a:t>OPT</a:t>
                </a:r>
              </a:p>
            </c:rich>
          </c:tx>
          <c:layout/>
        </c:title>
        <c:numFmt formatCode="General" sourceLinked="1"/>
        <c:tickLblPos val="nextTo"/>
        <c:txPr>
          <a:bodyPr/>
          <a:lstStyle/>
          <a:p>
            <a:pPr>
              <a:defRPr b="1"/>
            </a:pPr>
            <a:endParaRPr lang="en-US"/>
          </a:p>
        </c:txPr>
        <c:crossAx val="65047936"/>
        <c:crosses val="autoZero"/>
        <c:crossBetween val="between"/>
        <c:majorUnit val="0.25"/>
      </c:valAx>
    </c:plotArea>
    <c:legend>
      <c:legendPos val="r"/>
      <c:layout/>
      <c:txPr>
        <a:bodyPr/>
        <a:lstStyle/>
        <a:p>
          <a:pPr>
            <a:defRPr b="1"/>
          </a:pPr>
          <a:endParaRPr lang="en-US"/>
        </a:p>
      </c:txPr>
    </c:legend>
    <c:plotVisOnly val="1"/>
  </c:chart>
  <c:txPr>
    <a:bodyPr/>
    <a:lstStyle/>
    <a:p>
      <a:pPr>
        <a:defRPr sz="2000"/>
      </a:pPr>
      <a:endParaRPr lang="en-US"/>
    </a:p>
  </c:txPr>
  <c:externalData r:id="rId1"/>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3D7889-A3C5-49B1-98F7-942CADC599CE}"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US"/>
        </a:p>
      </dgm:t>
    </dgm:pt>
    <dgm:pt modelId="{D5FF98BF-D232-411C-A39F-03F083378F16}">
      <dgm:prSet phldrT="[Text]" custT="1"/>
      <dgm:spPr/>
      <dgm:t>
        <a:bodyPr/>
        <a:lstStyle/>
        <a:p>
          <a:r>
            <a:rPr lang="en-US" sz="1800" b="1" dirty="0" smtClean="0"/>
            <a:t>Application adaptation to location diversity</a:t>
          </a:r>
          <a:endParaRPr lang="en-US" sz="1800" b="1" dirty="0"/>
        </a:p>
      </dgm:t>
    </dgm:pt>
    <dgm:pt modelId="{03A67531-FB8D-483C-AECA-24D85F639007}" type="parTrans" cxnId="{7269F38C-9BCD-47EA-8186-F12FECF1C844}">
      <dgm:prSet/>
      <dgm:spPr/>
      <dgm:t>
        <a:bodyPr/>
        <a:lstStyle/>
        <a:p>
          <a:endParaRPr lang="en-US"/>
        </a:p>
      </dgm:t>
    </dgm:pt>
    <dgm:pt modelId="{883053D0-1A38-47A5-86BB-862117D7F24E}" type="sibTrans" cxnId="{7269F38C-9BCD-47EA-8186-F12FECF1C844}">
      <dgm:prSet/>
      <dgm:spPr>
        <a:ln w="63500"/>
      </dgm:spPr>
      <dgm:t>
        <a:bodyPr/>
        <a:lstStyle/>
        <a:p>
          <a:endParaRPr lang="en-US"/>
        </a:p>
      </dgm:t>
    </dgm:pt>
    <dgm:pt modelId="{671F0CD6-CD2F-4279-99E7-4202BD460CC5}">
      <dgm:prSet phldrT="[Text]" custT="1"/>
      <dgm:spPr/>
      <dgm:t>
        <a:bodyPr/>
        <a:lstStyle/>
        <a:p>
          <a:r>
            <a:rPr lang="en-US" sz="2400" b="1" dirty="0" smtClean="0"/>
            <a:t>Traffic matrix</a:t>
          </a:r>
          <a:endParaRPr lang="en-US" sz="2400" b="1" dirty="0"/>
        </a:p>
      </dgm:t>
    </dgm:pt>
    <dgm:pt modelId="{EE8B83BE-943A-4033-9A73-307D93C6F68A}" type="parTrans" cxnId="{CE04C603-7B2D-4261-8877-25266E451F33}">
      <dgm:prSet/>
      <dgm:spPr/>
      <dgm:t>
        <a:bodyPr/>
        <a:lstStyle/>
        <a:p>
          <a:endParaRPr lang="en-US"/>
        </a:p>
      </dgm:t>
    </dgm:pt>
    <dgm:pt modelId="{D5E4FBDD-F86F-4D89-B70B-8E63ABCAF2A0}" type="sibTrans" cxnId="{CE04C603-7B2D-4261-8877-25266E451F33}">
      <dgm:prSet/>
      <dgm:spPr>
        <a:ln w="63500"/>
      </dgm:spPr>
      <dgm:t>
        <a:bodyPr/>
        <a:lstStyle/>
        <a:p>
          <a:endParaRPr lang="en-US"/>
        </a:p>
      </dgm:t>
    </dgm:pt>
    <dgm:pt modelId="{B26C11D4-21B9-4CD7-AA03-DA7F2C7E5123}">
      <dgm:prSet phldrT="[Text]" custT="1"/>
      <dgm:spPr/>
      <dgm:t>
        <a:bodyPr/>
        <a:lstStyle/>
        <a:p>
          <a:r>
            <a:rPr lang="en-US" sz="2400" b="1" dirty="0" smtClean="0"/>
            <a:t>New Routing</a:t>
          </a:r>
          <a:endParaRPr lang="en-US" sz="2400" b="1" dirty="0"/>
        </a:p>
      </dgm:t>
    </dgm:pt>
    <dgm:pt modelId="{6AFAD2AB-879C-41E8-9594-A29448F8D33A}" type="parTrans" cxnId="{DD8CE5A6-5643-4F6B-BC4A-1662B1AA1AEE}">
      <dgm:prSet/>
      <dgm:spPr/>
      <dgm:t>
        <a:bodyPr/>
        <a:lstStyle/>
        <a:p>
          <a:endParaRPr lang="en-US"/>
        </a:p>
      </dgm:t>
    </dgm:pt>
    <dgm:pt modelId="{58239170-32A7-455F-990D-4E07757076C4}" type="sibTrans" cxnId="{DD8CE5A6-5643-4F6B-BC4A-1662B1AA1AEE}">
      <dgm:prSet/>
      <dgm:spPr>
        <a:ln w="63500"/>
      </dgm:spPr>
      <dgm:t>
        <a:bodyPr/>
        <a:lstStyle/>
        <a:p>
          <a:endParaRPr lang="en-US"/>
        </a:p>
      </dgm:t>
    </dgm:pt>
    <dgm:pt modelId="{7700F85E-A2FC-4FAC-AB9E-85FBC1365320}" type="pres">
      <dgm:prSet presAssocID="{653D7889-A3C5-49B1-98F7-942CADC599CE}" presName="cycle" presStyleCnt="0">
        <dgm:presLayoutVars>
          <dgm:dir/>
          <dgm:resizeHandles val="exact"/>
        </dgm:presLayoutVars>
      </dgm:prSet>
      <dgm:spPr/>
      <dgm:t>
        <a:bodyPr/>
        <a:lstStyle/>
        <a:p>
          <a:endParaRPr lang="en-US"/>
        </a:p>
      </dgm:t>
    </dgm:pt>
    <dgm:pt modelId="{B692E0E8-12A9-42A9-B96F-0A79E6BDDE49}" type="pres">
      <dgm:prSet presAssocID="{D5FF98BF-D232-411C-A39F-03F083378F16}" presName="node" presStyleLbl="node1" presStyleIdx="0" presStyleCnt="3" custScaleX="121519">
        <dgm:presLayoutVars>
          <dgm:bulletEnabled val="1"/>
        </dgm:presLayoutVars>
      </dgm:prSet>
      <dgm:spPr/>
      <dgm:t>
        <a:bodyPr/>
        <a:lstStyle/>
        <a:p>
          <a:endParaRPr lang="en-US"/>
        </a:p>
      </dgm:t>
    </dgm:pt>
    <dgm:pt modelId="{A29AAC24-6433-499E-904D-1152741297B7}" type="pres">
      <dgm:prSet presAssocID="{D5FF98BF-D232-411C-A39F-03F083378F16}" presName="spNode" presStyleCnt="0"/>
      <dgm:spPr/>
    </dgm:pt>
    <dgm:pt modelId="{0C1F5061-0581-4C34-8BC1-FDA743A275AE}" type="pres">
      <dgm:prSet presAssocID="{883053D0-1A38-47A5-86BB-862117D7F24E}" presName="sibTrans" presStyleLbl="sibTrans1D1" presStyleIdx="0" presStyleCnt="3"/>
      <dgm:spPr/>
      <dgm:t>
        <a:bodyPr/>
        <a:lstStyle/>
        <a:p>
          <a:endParaRPr lang="en-US"/>
        </a:p>
      </dgm:t>
    </dgm:pt>
    <dgm:pt modelId="{BF69CCAB-6D42-41BE-8D76-0E8EE9ADB101}" type="pres">
      <dgm:prSet presAssocID="{671F0CD6-CD2F-4279-99E7-4202BD460CC5}" presName="node" presStyleLbl="node1" presStyleIdx="1" presStyleCnt="3" custRadScaleRad="115876" custRadScaleInc="-10390">
        <dgm:presLayoutVars>
          <dgm:bulletEnabled val="1"/>
        </dgm:presLayoutVars>
      </dgm:prSet>
      <dgm:spPr/>
      <dgm:t>
        <a:bodyPr/>
        <a:lstStyle/>
        <a:p>
          <a:endParaRPr lang="en-US"/>
        </a:p>
      </dgm:t>
    </dgm:pt>
    <dgm:pt modelId="{4BE88A5C-8264-4F83-BC6F-2BF42B99603A}" type="pres">
      <dgm:prSet presAssocID="{671F0CD6-CD2F-4279-99E7-4202BD460CC5}" presName="spNode" presStyleCnt="0"/>
      <dgm:spPr/>
    </dgm:pt>
    <dgm:pt modelId="{34BD7FB4-B93F-4FE2-8709-0C5B6F9B3F49}" type="pres">
      <dgm:prSet presAssocID="{D5E4FBDD-F86F-4D89-B70B-8E63ABCAF2A0}" presName="sibTrans" presStyleLbl="sibTrans1D1" presStyleIdx="1" presStyleCnt="3"/>
      <dgm:spPr/>
      <dgm:t>
        <a:bodyPr/>
        <a:lstStyle/>
        <a:p>
          <a:endParaRPr lang="en-US"/>
        </a:p>
      </dgm:t>
    </dgm:pt>
    <dgm:pt modelId="{DA6936CD-741A-43A5-9A4E-4A35E2723312}" type="pres">
      <dgm:prSet presAssocID="{B26C11D4-21B9-4CD7-AA03-DA7F2C7E5123}" presName="node" presStyleLbl="node1" presStyleIdx="2" presStyleCnt="3">
        <dgm:presLayoutVars>
          <dgm:bulletEnabled val="1"/>
        </dgm:presLayoutVars>
      </dgm:prSet>
      <dgm:spPr/>
      <dgm:t>
        <a:bodyPr/>
        <a:lstStyle/>
        <a:p>
          <a:endParaRPr lang="en-US"/>
        </a:p>
      </dgm:t>
    </dgm:pt>
    <dgm:pt modelId="{491FFA6B-69C7-4F82-B50F-3FA153CFA2E2}" type="pres">
      <dgm:prSet presAssocID="{B26C11D4-21B9-4CD7-AA03-DA7F2C7E5123}" presName="spNode" presStyleCnt="0"/>
      <dgm:spPr/>
    </dgm:pt>
    <dgm:pt modelId="{6F47A1B1-007C-4BD9-870A-E37FA7DA2367}" type="pres">
      <dgm:prSet presAssocID="{58239170-32A7-455F-990D-4E07757076C4}" presName="sibTrans" presStyleLbl="sibTrans1D1" presStyleIdx="2" presStyleCnt="3"/>
      <dgm:spPr/>
      <dgm:t>
        <a:bodyPr/>
        <a:lstStyle/>
        <a:p>
          <a:endParaRPr lang="en-US"/>
        </a:p>
      </dgm:t>
    </dgm:pt>
  </dgm:ptLst>
  <dgm:cxnLst>
    <dgm:cxn modelId="{78F99745-D953-4325-AA77-BB89A2EA7E2C}" type="presOf" srcId="{653D7889-A3C5-49B1-98F7-942CADC599CE}" destId="{7700F85E-A2FC-4FAC-AB9E-85FBC1365320}" srcOrd="0" destOrd="0" presId="urn:microsoft.com/office/officeart/2005/8/layout/cycle5"/>
    <dgm:cxn modelId="{DDECF240-1DA2-45F3-A33E-C822ECE96213}" type="presOf" srcId="{D5E4FBDD-F86F-4D89-B70B-8E63ABCAF2A0}" destId="{34BD7FB4-B93F-4FE2-8709-0C5B6F9B3F49}" srcOrd="0" destOrd="0" presId="urn:microsoft.com/office/officeart/2005/8/layout/cycle5"/>
    <dgm:cxn modelId="{C7EF5545-34EF-4C52-87CF-520C1DFD616B}" type="presOf" srcId="{883053D0-1A38-47A5-86BB-862117D7F24E}" destId="{0C1F5061-0581-4C34-8BC1-FDA743A275AE}" srcOrd="0" destOrd="0" presId="urn:microsoft.com/office/officeart/2005/8/layout/cycle5"/>
    <dgm:cxn modelId="{DD8CE5A6-5643-4F6B-BC4A-1662B1AA1AEE}" srcId="{653D7889-A3C5-49B1-98F7-942CADC599CE}" destId="{B26C11D4-21B9-4CD7-AA03-DA7F2C7E5123}" srcOrd="2" destOrd="0" parTransId="{6AFAD2AB-879C-41E8-9594-A29448F8D33A}" sibTransId="{58239170-32A7-455F-990D-4E07757076C4}"/>
    <dgm:cxn modelId="{CE04C603-7B2D-4261-8877-25266E451F33}" srcId="{653D7889-A3C5-49B1-98F7-942CADC599CE}" destId="{671F0CD6-CD2F-4279-99E7-4202BD460CC5}" srcOrd="1" destOrd="0" parTransId="{EE8B83BE-943A-4033-9A73-307D93C6F68A}" sibTransId="{D5E4FBDD-F86F-4D89-B70B-8E63ABCAF2A0}"/>
    <dgm:cxn modelId="{7290A682-A489-4271-8E89-73B29F74AB8B}" type="presOf" srcId="{58239170-32A7-455F-990D-4E07757076C4}" destId="{6F47A1B1-007C-4BD9-870A-E37FA7DA2367}" srcOrd="0" destOrd="0" presId="urn:microsoft.com/office/officeart/2005/8/layout/cycle5"/>
    <dgm:cxn modelId="{59589983-D532-4F4E-B70D-FD7BB521E290}" type="presOf" srcId="{B26C11D4-21B9-4CD7-AA03-DA7F2C7E5123}" destId="{DA6936CD-741A-43A5-9A4E-4A35E2723312}" srcOrd="0" destOrd="0" presId="urn:microsoft.com/office/officeart/2005/8/layout/cycle5"/>
    <dgm:cxn modelId="{A074ADCB-2F7A-4406-9C17-18465CDEB7CD}" type="presOf" srcId="{D5FF98BF-D232-411C-A39F-03F083378F16}" destId="{B692E0E8-12A9-42A9-B96F-0A79E6BDDE49}" srcOrd="0" destOrd="0" presId="urn:microsoft.com/office/officeart/2005/8/layout/cycle5"/>
    <dgm:cxn modelId="{7269F38C-9BCD-47EA-8186-F12FECF1C844}" srcId="{653D7889-A3C5-49B1-98F7-942CADC599CE}" destId="{D5FF98BF-D232-411C-A39F-03F083378F16}" srcOrd="0" destOrd="0" parTransId="{03A67531-FB8D-483C-AECA-24D85F639007}" sibTransId="{883053D0-1A38-47A5-86BB-862117D7F24E}"/>
    <dgm:cxn modelId="{3D69F16F-47DB-4270-92A5-4A7C2D80DE8A}" type="presOf" srcId="{671F0CD6-CD2F-4279-99E7-4202BD460CC5}" destId="{BF69CCAB-6D42-41BE-8D76-0E8EE9ADB101}" srcOrd="0" destOrd="0" presId="urn:microsoft.com/office/officeart/2005/8/layout/cycle5"/>
    <dgm:cxn modelId="{0DDE53A1-7A56-4A6C-AB81-76D3BD93D3C0}" type="presParOf" srcId="{7700F85E-A2FC-4FAC-AB9E-85FBC1365320}" destId="{B692E0E8-12A9-42A9-B96F-0A79E6BDDE49}" srcOrd="0" destOrd="0" presId="urn:microsoft.com/office/officeart/2005/8/layout/cycle5"/>
    <dgm:cxn modelId="{279E4B7B-747D-479D-B59B-42172AA23DB8}" type="presParOf" srcId="{7700F85E-A2FC-4FAC-AB9E-85FBC1365320}" destId="{A29AAC24-6433-499E-904D-1152741297B7}" srcOrd="1" destOrd="0" presId="urn:microsoft.com/office/officeart/2005/8/layout/cycle5"/>
    <dgm:cxn modelId="{F92E9068-E6FE-4E90-853D-87826AFBAE02}" type="presParOf" srcId="{7700F85E-A2FC-4FAC-AB9E-85FBC1365320}" destId="{0C1F5061-0581-4C34-8BC1-FDA743A275AE}" srcOrd="2" destOrd="0" presId="urn:microsoft.com/office/officeart/2005/8/layout/cycle5"/>
    <dgm:cxn modelId="{8B6C5426-82A1-41FF-BD4E-42C67CB27CF5}" type="presParOf" srcId="{7700F85E-A2FC-4FAC-AB9E-85FBC1365320}" destId="{BF69CCAB-6D42-41BE-8D76-0E8EE9ADB101}" srcOrd="3" destOrd="0" presId="urn:microsoft.com/office/officeart/2005/8/layout/cycle5"/>
    <dgm:cxn modelId="{883CC379-884E-41E2-A02C-AAE699218D77}" type="presParOf" srcId="{7700F85E-A2FC-4FAC-AB9E-85FBC1365320}" destId="{4BE88A5C-8264-4F83-BC6F-2BF42B99603A}" srcOrd="4" destOrd="0" presId="urn:microsoft.com/office/officeart/2005/8/layout/cycle5"/>
    <dgm:cxn modelId="{AC15C748-5120-4B14-BEC7-195BB11370B4}" type="presParOf" srcId="{7700F85E-A2FC-4FAC-AB9E-85FBC1365320}" destId="{34BD7FB4-B93F-4FE2-8709-0C5B6F9B3F49}" srcOrd="5" destOrd="0" presId="urn:microsoft.com/office/officeart/2005/8/layout/cycle5"/>
    <dgm:cxn modelId="{930236B6-5FC3-45EA-9483-7E951F95A8A3}" type="presParOf" srcId="{7700F85E-A2FC-4FAC-AB9E-85FBC1365320}" destId="{DA6936CD-741A-43A5-9A4E-4A35E2723312}" srcOrd="6" destOrd="0" presId="urn:microsoft.com/office/officeart/2005/8/layout/cycle5"/>
    <dgm:cxn modelId="{F9EAE66B-87B1-4B63-84F0-1533EB7EAA85}" type="presParOf" srcId="{7700F85E-A2FC-4FAC-AB9E-85FBC1365320}" destId="{491FFA6B-69C7-4F82-B50F-3FA153CFA2E2}" srcOrd="7" destOrd="0" presId="urn:microsoft.com/office/officeart/2005/8/layout/cycle5"/>
    <dgm:cxn modelId="{6F9BFC89-65F1-41A1-BA1D-BB66A2B9A90A}" type="presParOf" srcId="{7700F85E-A2FC-4FAC-AB9E-85FBC1365320}" destId="{6F47A1B1-007C-4BD9-870A-E37FA7DA2367}" srcOrd="8" destOrd="0" presId="urn:microsoft.com/office/officeart/2005/8/layout/cycle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692E0E8-12A9-42A9-B96F-0A79E6BDDE49}">
      <dsp:nvSpPr>
        <dsp:cNvPr id="0" name=""/>
        <dsp:cNvSpPr/>
      </dsp:nvSpPr>
      <dsp:spPr>
        <a:xfrm>
          <a:off x="1904999" y="945"/>
          <a:ext cx="2286000" cy="1222771"/>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t>Application adaptation to location diversity</a:t>
          </a:r>
          <a:endParaRPr lang="en-US" sz="1800" b="1" kern="1200" dirty="0"/>
        </a:p>
      </dsp:txBody>
      <dsp:txXfrm>
        <a:off x="1904999" y="945"/>
        <a:ext cx="2286000" cy="1222771"/>
      </dsp:txXfrm>
    </dsp:sp>
    <dsp:sp modelId="{0C1F5061-0581-4C34-8BC1-FDA743A275AE}">
      <dsp:nvSpPr>
        <dsp:cNvPr id="0" name=""/>
        <dsp:cNvSpPr/>
      </dsp:nvSpPr>
      <dsp:spPr>
        <a:xfrm>
          <a:off x="1663529" y="811620"/>
          <a:ext cx="3263079" cy="3263079"/>
        </a:xfrm>
        <a:custGeom>
          <a:avLst/>
          <a:gdLst/>
          <a:ahLst/>
          <a:cxnLst/>
          <a:rect l="0" t="0" r="0" b="0"/>
          <a:pathLst>
            <a:path>
              <a:moveTo>
                <a:pt x="2770465" y="463305"/>
              </a:moveTo>
              <a:arcTo wR="1631539" hR="1631539" stAng="18856332" swAng="2114155"/>
            </a:path>
          </a:pathLst>
        </a:custGeom>
        <a:noFill/>
        <a:ln w="63500" cap="flat" cmpd="sng" algn="ctr">
          <a:solidFill>
            <a:scrgbClr r="0" g="0" b="0"/>
          </a:solidFill>
          <a:prstDash val="solid"/>
          <a:tailEnd type="arrow"/>
        </a:ln>
        <a:effectLst/>
      </dsp:spPr>
      <dsp:style>
        <a:lnRef idx="1">
          <a:scrgbClr r="0" g="0" b="0"/>
        </a:lnRef>
        <a:fillRef idx="0">
          <a:scrgbClr r="0" g="0" b="0"/>
        </a:fillRef>
        <a:effectRef idx="0">
          <a:scrgbClr r="0" g="0" b="0"/>
        </a:effectRef>
        <a:fontRef idx="minor"/>
      </dsp:style>
    </dsp:sp>
    <dsp:sp modelId="{BF69CCAB-6D42-41BE-8D76-0E8EE9ADB101}">
      <dsp:nvSpPr>
        <dsp:cNvPr id="0" name=""/>
        <dsp:cNvSpPr/>
      </dsp:nvSpPr>
      <dsp:spPr>
        <a:xfrm>
          <a:off x="3808883" y="2456624"/>
          <a:ext cx="1881187" cy="1222771"/>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t>Traffic matrix</a:t>
          </a:r>
          <a:endParaRPr lang="en-US" sz="2400" b="1" kern="1200" dirty="0"/>
        </a:p>
      </dsp:txBody>
      <dsp:txXfrm>
        <a:off x="3808883" y="2456624"/>
        <a:ext cx="1881187" cy="1222771"/>
      </dsp:txXfrm>
    </dsp:sp>
    <dsp:sp modelId="{34BD7FB4-B93F-4FE2-8709-0C5B6F9B3F49}">
      <dsp:nvSpPr>
        <dsp:cNvPr id="0" name=""/>
        <dsp:cNvSpPr/>
      </dsp:nvSpPr>
      <dsp:spPr>
        <a:xfrm>
          <a:off x="1641554" y="762711"/>
          <a:ext cx="3263079" cy="3263079"/>
        </a:xfrm>
        <a:custGeom>
          <a:avLst/>
          <a:gdLst/>
          <a:ahLst/>
          <a:cxnLst/>
          <a:rect l="0" t="0" r="0" b="0"/>
          <a:pathLst>
            <a:path>
              <a:moveTo>
                <a:pt x="2290876" y="3123919"/>
              </a:moveTo>
              <a:arcTo wR="1631539" hR="1631539" stAng="3969842" swAng="2888788"/>
            </a:path>
          </a:pathLst>
        </a:custGeom>
        <a:noFill/>
        <a:ln w="63500" cap="flat" cmpd="sng" algn="ctr">
          <a:solidFill>
            <a:scrgbClr r="0" g="0" b="0"/>
          </a:solidFill>
          <a:prstDash val="solid"/>
          <a:tailEnd type="arrow"/>
        </a:ln>
        <a:effectLst/>
      </dsp:spPr>
      <dsp:style>
        <a:lnRef idx="1">
          <a:scrgbClr r="0" g="0" b="0"/>
        </a:lnRef>
        <a:fillRef idx="0">
          <a:scrgbClr r="0" g="0" b="0"/>
        </a:fillRef>
        <a:effectRef idx="0">
          <a:scrgbClr r="0" g="0" b="0"/>
        </a:effectRef>
        <a:fontRef idx="minor"/>
      </dsp:style>
    </dsp:sp>
    <dsp:sp modelId="{DA6936CD-741A-43A5-9A4E-4A35E2723312}">
      <dsp:nvSpPr>
        <dsp:cNvPr id="0" name=""/>
        <dsp:cNvSpPr/>
      </dsp:nvSpPr>
      <dsp:spPr>
        <a:xfrm>
          <a:off x="694451" y="2448255"/>
          <a:ext cx="1881187" cy="1222771"/>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t>New Routing</a:t>
          </a:r>
          <a:endParaRPr lang="en-US" sz="2400" b="1" kern="1200" dirty="0"/>
        </a:p>
      </dsp:txBody>
      <dsp:txXfrm>
        <a:off x="694451" y="2448255"/>
        <a:ext cx="1881187" cy="1222771"/>
      </dsp:txXfrm>
    </dsp:sp>
    <dsp:sp modelId="{6F47A1B1-007C-4BD9-870A-E37FA7DA2367}">
      <dsp:nvSpPr>
        <dsp:cNvPr id="0" name=""/>
        <dsp:cNvSpPr/>
      </dsp:nvSpPr>
      <dsp:spPr>
        <a:xfrm>
          <a:off x="1416460" y="612331"/>
          <a:ext cx="3263079" cy="3263079"/>
        </a:xfrm>
        <a:custGeom>
          <a:avLst/>
          <a:gdLst/>
          <a:ahLst/>
          <a:cxnLst/>
          <a:rect l="0" t="0" r="0" b="0"/>
          <a:pathLst>
            <a:path>
              <a:moveTo>
                <a:pt x="2206" y="1546712"/>
              </a:moveTo>
              <a:arcTo wR="1631539" hR="1631539" stAng="10978817" swAng="1942240"/>
            </a:path>
          </a:pathLst>
        </a:custGeom>
        <a:noFill/>
        <a:ln w="63500" cap="flat" cmpd="sng" algn="ctr">
          <a:solidFill>
            <a:scrgbClr r="0" g="0" b="0"/>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185"/>
          </a:xfrm>
          <a:prstGeom prst="rect">
            <a:avLst/>
          </a:prstGeom>
        </p:spPr>
        <p:txBody>
          <a:bodyPr vert="horz" lIns="92958" tIns="46479" rIns="92958" bIns="46479" rtlCol="0"/>
          <a:lstStyle>
            <a:lvl1pPr algn="l">
              <a:defRPr sz="1200"/>
            </a:lvl1pPr>
          </a:lstStyle>
          <a:p>
            <a:endParaRPr lang="en-US"/>
          </a:p>
        </p:txBody>
      </p:sp>
      <p:sp>
        <p:nvSpPr>
          <p:cNvPr id="3" name="Date Placeholder 2"/>
          <p:cNvSpPr>
            <a:spLocks noGrp="1"/>
          </p:cNvSpPr>
          <p:nvPr>
            <p:ph type="dt" idx="1"/>
          </p:nvPr>
        </p:nvSpPr>
        <p:spPr>
          <a:xfrm>
            <a:off x="3956550" y="0"/>
            <a:ext cx="3026833" cy="464185"/>
          </a:xfrm>
          <a:prstGeom prst="rect">
            <a:avLst/>
          </a:prstGeom>
        </p:spPr>
        <p:txBody>
          <a:bodyPr vert="horz" lIns="92958" tIns="46479" rIns="92958" bIns="46479" rtlCol="0"/>
          <a:lstStyle>
            <a:lvl1pPr algn="r">
              <a:defRPr sz="1200"/>
            </a:lvl1pPr>
          </a:lstStyle>
          <a:p>
            <a:fld id="{D33F8043-2C75-468D-AC03-106762F7F06F}" type="datetimeFigureOut">
              <a:rPr lang="en-US" smtClean="0"/>
              <a:pPr/>
              <a:t>4/11/2011</a:t>
            </a:fld>
            <a:endParaRPr lang="en-US"/>
          </a:p>
        </p:txBody>
      </p:sp>
      <p:sp>
        <p:nvSpPr>
          <p:cNvPr id="4" name="Slide Image Placeholder 3"/>
          <p:cNvSpPr>
            <a:spLocks noGrp="1" noRot="1" noChangeAspect="1"/>
          </p:cNvSpPr>
          <p:nvPr>
            <p:ph type="sldImg" idx="2"/>
          </p:nvPr>
        </p:nvSpPr>
        <p:spPr>
          <a:xfrm>
            <a:off x="1171575" y="696913"/>
            <a:ext cx="4641850" cy="3481387"/>
          </a:xfrm>
          <a:prstGeom prst="rect">
            <a:avLst/>
          </a:prstGeom>
          <a:noFill/>
          <a:ln w="12700">
            <a:solidFill>
              <a:prstClr val="black"/>
            </a:solidFill>
          </a:ln>
        </p:spPr>
        <p:txBody>
          <a:bodyPr vert="horz" lIns="92958" tIns="46479" rIns="92958" bIns="46479" rtlCol="0" anchor="ctr"/>
          <a:lstStyle/>
          <a:p>
            <a:endParaRPr lang="en-US"/>
          </a:p>
        </p:txBody>
      </p:sp>
      <p:sp>
        <p:nvSpPr>
          <p:cNvPr id="5" name="Notes Placeholder 4"/>
          <p:cNvSpPr>
            <a:spLocks noGrp="1"/>
          </p:cNvSpPr>
          <p:nvPr>
            <p:ph type="body" sz="quarter" idx="3"/>
          </p:nvPr>
        </p:nvSpPr>
        <p:spPr>
          <a:xfrm>
            <a:off x="698500" y="4409758"/>
            <a:ext cx="5588000" cy="4177665"/>
          </a:xfrm>
          <a:prstGeom prst="rect">
            <a:avLst/>
          </a:prstGeom>
        </p:spPr>
        <p:txBody>
          <a:bodyPr vert="horz" lIns="92958" tIns="46479" rIns="92958" bIns="4647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17904"/>
            <a:ext cx="3026833" cy="464185"/>
          </a:xfrm>
          <a:prstGeom prst="rect">
            <a:avLst/>
          </a:prstGeom>
        </p:spPr>
        <p:txBody>
          <a:bodyPr vert="horz" lIns="92958" tIns="46479" rIns="92958" bIns="46479" rtlCol="0" anchor="b"/>
          <a:lstStyle>
            <a:lvl1pPr algn="l">
              <a:defRPr sz="1200"/>
            </a:lvl1pPr>
          </a:lstStyle>
          <a:p>
            <a:endParaRPr lang="en-US"/>
          </a:p>
        </p:txBody>
      </p:sp>
      <p:sp>
        <p:nvSpPr>
          <p:cNvPr id="7" name="Slide Number Placeholder 6"/>
          <p:cNvSpPr>
            <a:spLocks noGrp="1"/>
          </p:cNvSpPr>
          <p:nvPr>
            <p:ph type="sldNum" sz="quarter" idx="5"/>
          </p:nvPr>
        </p:nvSpPr>
        <p:spPr>
          <a:xfrm>
            <a:off x="3956550" y="8817904"/>
            <a:ext cx="3026833" cy="464185"/>
          </a:xfrm>
          <a:prstGeom prst="rect">
            <a:avLst/>
          </a:prstGeom>
        </p:spPr>
        <p:txBody>
          <a:bodyPr vert="horz" lIns="92958" tIns="46479" rIns="92958" bIns="46479" rtlCol="0" anchor="b"/>
          <a:lstStyle>
            <a:lvl1pPr algn="r">
              <a:defRPr sz="1200"/>
            </a:lvl1pPr>
          </a:lstStyle>
          <a:p>
            <a:fld id="{47F48CD9-D5A1-4EC4-876C-0EAC28D69C77}" type="slidenum">
              <a:rPr lang="en-US" smtClean="0"/>
              <a:pPr/>
              <a:t>‹#›</a:t>
            </a:fld>
            <a:endParaRPr lang="en-US"/>
          </a:p>
        </p:txBody>
      </p:sp>
    </p:spTree>
    <p:extLst>
      <p:ext uri="{BB962C8B-B14F-4D97-AF65-F5344CB8AC3E}">
        <p14:creationId xmlns:p14="http://schemas.microsoft.com/office/powerpoint/2010/main" xmlns="" val="1098055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Hello Everyone, I am Abhigyan. </a:t>
            </a:r>
          </a:p>
          <a:p>
            <a:r>
              <a:rPr lang="en-US" dirty="0" smtClean="0"/>
              <a:t>How location diversity is affecting TE in the Internet.</a:t>
            </a:r>
          </a:p>
          <a:p>
            <a:endParaRPr lang="en-US" dirty="0" smtClean="0"/>
          </a:p>
          <a:p>
            <a:r>
              <a:rPr lang="en-US" baseline="0" dirty="0" smtClean="0"/>
              <a:t>My co-authors on this work are Aditya Mishra, Vikas Kumar and Arun Venkataramani, from </a:t>
            </a:r>
            <a:r>
              <a:rPr lang="en-US" baseline="0" dirty="0" err="1" smtClean="0"/>
              <a:t>Umass</a:t>
            </a:r>
            <a:r>
              <a:rPr lang="en-US" baseline="0" dirty="0" smtClean="0"/>
              <a:t> Amherst.</a:t>
            </a: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47F48CD9-D5A1-4EC4-876C-0EAC28D69C77}"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aseline="0" dirty="0" smtClean="0"/>
              <a:t>Next impact of location diversity is that it increases the capacity of the network. </a:t>
            </a:r>
          </a:p>
          <a:p>
            <a:endParaRPr lang="en-US" baseline="0" dirty="0" smtClean="0"/>
          </a:p>
          <a:p>
            <a:r>
              <a:rPr lang="en-US" baseline="0" dirty="0" smtClean="0"/>
              <a:t>This simple example illustrates this point. Both 1-2 link and 1-3 link are 100 Mbps. Users at 1 are downloading file from servers at 2 and 3. </a:t>
            </a:r>
          </a:p>
          <a:p>
            <a:endParaRPr lang="en-US" baseline="0" dirty="0" smtClean="0"/>
          </a:p>
          <a:p>
            <a:r>
              <a:rPr lang="en-US" baseline="0" dirty="0" smtClean="0"/>
              <a:t>If the blue file is present at node 3, then the maximum demand which can be served is 100 Mbps due to the capacity of 1-3 link. </a:t>
            </a:r>
          </a:p>
          <a:p>
            <a:endParaRPr lang="en-US" baseline="0" dirty="0" smtClean="0"/>
          </a:p>
          <a:p>
            <a:r>
              <a:rPr lang="en-US" baseline="0" dirty="0" smtClean="0"/>
              <a:t>Now we place the blue file at node 2 as well. Now, we can serve 200 Mbps demand for the blue file by using both 1-2 link and 1-3 link to capacity.</a:t>
            </a:r>
          </a:p>
          <a:p>
            <a:endParaRPr lang="en-US" baseline="0" dirty="0" smtClean="0"/>
          </a:p>
          <a:p>
            <a:r>
              <a:rPr lang="en-US" baseline="0" dirty="0" smtClean="0"/>
              <a:t>With 2 locations we get a 2 times capacity increase.</a:t>
            </a:r>
          </a:p>
          <a:p>
            <a:endParaRPr lang="en-US" baseline="0" dirty="0" smtClean="0"/>
          </a:p>
          <a:p>
            <a:r>
              <a:rPr lang="en-US" baseline="0" dirty="0" smtClean="0"/>
              <a:t>Given this example of increase in capacity, let us define a metric to quantify this increase in capacity.</a:t>
            </a:r>
          </a:p>
        </p:txBody>
      </p:sp>
      <p:sp>
        <p:nvSpPr>
          <p:cNvPr id="4" name="Slide Number Placeholder 3"/>
          <p:cNvSpPr>
            <a:spLocks noGrp="1"/>
          </p:cNvSpPr>
          <p:nvPr>
            <p:ph type="sldNum" sz="quarter" idx="10"/>
          </p:nvPr>
        </p:nvSpPr>
        <p:spPr/>
        <p:txBody>
          <a:bodyPr/>
          <a:lstStyle/>
          <a:p>
            <a:fld id="{47F48CD9-D5A1-4EC4-876C-0EAC28D69C77}"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47F48CD9-D5A1-4EC4-876C-0EAC28D69C77}"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metric of comparison we will use to compare TE schemes is what we call “capacity”. In this slide, I will show why the existing metric MLU cannot measure capacity in the network.</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metric of interest of ISPs is the capacity of the network.</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Notion of capacity = (max)/current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ISPs </a:t>
            </a:r>
            <a:r>
              <a:rPr lang="en-US" baseline="0" dirty="0" smtClean="0"/>
              <a:t>use the following notion of capacity: how much increase in traffic demand can the network support.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 will show two examples: first, when the network does not have location diversity and the second when the network has location diversity.</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see how cap= 1/MLU without location diversity.</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Network: In this network we have node 1 , 2 and 3. Users at node 1 are downloading content from servers at node 2 and node 3.</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smtClean="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Traffic demand original: Initially the demand for the red file is 25 Mbps which is served from node 2 using 1-2link.The MLU of the network in this case is 0.25.</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smtClean="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Traffic demand final: Clearly, the maximum supportable demand in this case is 100 Mbps. </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smtClean="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Capacity: Therefore the capacity of the network in this case is 100/25 = 4.</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smtClean="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smtClean="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smtClean="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smtClean="0"/>
          </a:p>
        </p:txBody>
      </p:sp>
      <p:sp>
        <p:nvSpPr>
          <p:cNvPr id="4" name="Slide Number Placeholder 3"/>
          <p:cNvSpPr>
            <a:spLocks noGrp="1"/>
          </p:cNvSpPr>
          <p:nvPr>
            <p:ph type="sldNum" sz="quarter" idx="10"/>
          </p:nvPr>
        </p:nvSpPr>
        <p:spPr/>
        <p:txBody>
          <a:bodyPr/>
          <a:lstStyle/>
          <a:p>
            <a:fld id="{47F48CD9-D5A1-4EC4-876C-0EAC28D69C77}"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 lets see what happens when the network has location</a:t>
            </a:r>
            <a:r>
              <a:rPr lang="en-US" baseline="0" dirty="0" smtClean="0"/>
              <a:t> diversity.</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Network:</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smtClean="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Traffic demand original: In this case the red file is available at both node 2 and 3. The original demand is 30 Mbps of which 25 Mbps is served from node 2 and 5 Mbps from node 3. The MLU of the network in this case is 0.25.</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smtClean="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Traffic demand final: In this case, network can support 180 Mbps by serving 90Mbps on both links. This is a 6-fold increase in demand. In fact the network still has spare capacity available. </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smtClean="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Capacity: The capacity of the network is more than 180/30 = 6. which is more than 1/MLU value.</a:t>
            </a:r>
          </a:p>
          <a:p>
            <a:pPr marL="228600" marR="0" lvl="1"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1"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1"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This example shows that we need a new metric to quantify capacity under location diversity.</a:t>
            </a:r>
          </a:p>
        </p:txBody>
      </p:sp>
      <p:sp>
        <p:nvSpPr>
          <p:cNvPr id="4" name="Slide Number Placeholder 3"/>
          <p:cNvSpPr>
            <a:spLocks noGrp="1"/>
          </p:cNvSpPr>
          <p:nvPr>
            <p:ph type="sldNum" sz="quarter" idx="10"/>
          </p:nvPr>
        </p:nvSpPr>
        <p:spPr/>
        <p:txBody>
          <a:bodyPr/>
          <a:lstStyle/>
          <a:p>
            <a:fld id="{47F48CD9-D5A1-4EC4-876C-0EAC28D69C77}"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aseline="0" dirty="0" smtClean="0"/>
              <a:t>We define a new capacity metric called surge protection factor or SPF. </a:t>
            </a:r>
          </a:p>
          <a:p>
            <a:endParaRPr lang="en-US" baseline="0" dirty="0" smtClean="0"/>
          </a:p>
          <a:p>
            <a:r>
              <a:rPr lang="en-US" baseline="0" dirty="0" smtClean="0"/>
              <a:t>SPF is defined as the maximum supportable surge in traffic demands. Assuming that  the demand for each content is scaled linearly.</a:t>
            </a:r>
          </a:p>
          <a:p>
            <a:endParaRPr lang="en-US" baseline="0" dirty="0" smtClean="0"/>
          </a:p>
          <a:p>
            <a:r>
              <a:rPr lang="en-US" baseline="0" dirty="0" smtClean="0"/>
              <a:t>Going back to our example, our maximum supportable demand is 200, which happens when both links carry 100 Mbps traffic. </a:t>
            </a:r>
          </a:p>
          <a:p>
            <a:endParaRPr lang="en-US" baseline="0" dirty="0" smtClean="0"/>
          </a:p>
          <a:p>
            <a:r>
              <a:rPr lang="en-US" baseline="0" dirty="0" smtClean="0"/>
              <a:t>Therefore our SPF = 200 /30 = 6.66</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SPF metric captures the essence of ISPs notion of capacity and its merit is that it can also work with location diversity.</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7F48CD9-D5A1-4EC4-876C-0EAC28D69C77}"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7F48CD9-D5A1-4EC4-876C-0EAC28D69C77}"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47F48CD9-D5A1-4EC4-876C-0EAC28D69C77}"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smtClean="0"/>
              <a:t>Three broad classes of traffic engineering schemes</a:t>
            </a:r>
            <a:r>
              <a:rPr lang="en-US" baseline="0" dirty="0" smtClean="0"/>
              <a:t> are </a:t>
            </a:r>
          </a:p>
          <a:p>
            <a:pPr marL="228600" indent="-228600">
              <a:buAutoNum type="arabicPeriod"/>
            </a:pPr>
            <a:r>
              <a:rPr lang="en-US" baseline="0" dirty="0" smtClean="0"/>
              <a:t>online TE which reacts near instantaneously in response to network traffic changes, </a:t>
            </a:r>
          </a:p>
          <a:p>
            <a:pPr marL="228600" indent="-228600">
              <a:buAutoNum type="arabicPeriod"/>
            </a:pPr>
            <a:r>
              <a:rPr lang="en-US" baseline="0" dirty="0" smtClean="0"/>
              <a:t>offline TE which is done on previously measured traffic matrices and is done in the timescales of hours and </a:t>
            </a:r>
          </a:p>
          <a:p>
            <a:pPr marL="228600" indent="-228600">
              <a:buAutoNum type="arabicPeriod"/>
            </a:pPr>
            <a:r>
              <a:rPr lang="en-US" baseline="0" dirty="0" smtClean="0"/>
              <a:t>oblivious TE which ideally does not reach to a change in demand at all.</a:t>
            </a:r>
          </a:p>
          <a:p>
            <a:endParaRPr lang="en-US" baseline="0" dirty="0" smtClean="0"/>
          </a:p>
          <a:p>
            <a:r>
              <a:rPr lang="en-US" baseline="0" dirty="0" smtClean="0"/>
              <a:t>The five schemes we compare include TE schemes from each of these classes.</a:t>
            </a:r>
          </a:p>
          <a:p>
            <a:endParaRPr lang="en-US" baseline="0" dirty="0" smtClean="0"/>
          </a:p>
          <a:p>
            <a:r>
              <a:rPr lang="en-US" baseline="0" dirty="0" smtClean="0"/>
              <a:t>First  is Optimal TE, </a:t>
            </a:r>
          </a:p>
          <a:p>
            <a:pPr marL="228600" indent="-228600">
              <a:buAutoNum type="arabicPeriod"/>
            </a:pPr>
            <a:r>
              <a:rPr lang="en-US" baseline="0" dirty="0" smtClean="0"/>
              <a:t>which is the optimal  MLU routing for the current traffic matrix. </a:t>
            </a:r>
          </a:p>
          <a:p>
            <a:pPr marL="228600" indent="-228600">
              <a:buAutoNum type="arabicPeriod"/>
            </a:pPr>
            <a:r>
              <a:rPr lang="en-US" baseline="0" dirty="0" smtClean="0"/>
              <a:t>We use it as a proxy for online TE. Since online TE quickly reacts to fluctuations in traffic demands, it can achieve close to optimal TE.</a:t>
            </a:r>
          </a:p>
          <a:p>
            <a:endParaRPr lang="en-US" baseline="0" dirty="0" smtClean="0"/>
          </a:p>
          <a:p>
            <a:r>
              <a:rPr lang="en-US" dirty="0" smtClean="0"/>
              <a:t>The next</a:t>
            </a:r>
            <a:r>
              <a:rPr lang="en-US" baseline="0" dirty="0" smtClean="0"/>
              <a:t> </a:t>
            </a:r>
            <a:r>
              <a:rPr lang="en-US" dirty="0" smtClean="0"/>
              <a:t>scheme is offline TE</a:t>
            </a:r>
            <a:r>
              <a:rPr lang="en-US" baseline="0" dirty="0" smtClean="0"/>
              <a:t> implemented using MPLS. </a:t>
            </a:r>
          </a:p>
          <a:p>
            <a:pPr marL="228600" indent="-228600">
              <a:buAutoNum type="arabicPeriod"/>
            </a:pPr>
            <a:r>
              <a:rPr lang="en-US" baseline="0" dirty="0" smtClean="0"/>
              <a:t>MPLS is </a:t>
            </a:r>
            <a:r>
              <a:rPr lang="en-US" sz="1200" b="0" i="0" u="none" strike="noStrike" kern="1200" dirty="0" smtClean="0">
                <a:solidFill>
                  <a:schemeClr val="tx1"/>
                </a:solidFill>
                <a:latin typeface="+mn-lt"/>
                <a:ea typeface="+mn-ea"/>
                <a:cs typeface="+mn-cs"/>
              </a:rPr>
              <a:t>a widely deployed circuit-switching mechanism to set up arbitrary paths in the network. </a:t>
            </a:r>
          </a:p>
          <a:p>
            <a:pPr marL="228600" indent="-228600">
              <a:buAutoNum type="arabicPeriod"/>
            </a:pPr>
            <a:r>
              <a:rPr lang="en-US" sz="1200" b="0" i="0" u="none" strike="noStrike" kern="1200" dirty="0" smtClean="0">
                <a:solidFill>
                  <a:schemeClr val="tx1"/>
                </a:solidFill>
                <a:latin typeface="+mn-lt"/>
                <a:ea typeface="+mn-ea"/>
                <a:cs typeface="+mn-cs"/>
              </a:rPr>
              <a:t>Therefore, MPLS can implement</a:t>
            </a:r>
            <a:r>
              <a:rPr lang="en-US" sz="1200" b="0" i="0" u="none" strike="noStrike" kern="1200" baseline="0" dirty="0" smtClean="0">
                <a:solidFill>
                  <a:schemeClr val="tx1"/>
                </a:solidFill>
                <a:latin typeface="+mn-lt"/>
                <a:ea typeface="+mn-ea"/>
                <a:cs typeface="+mn-cs"/>
              </a:rPr>
              <a:t> optimal MLU routing computed based on previous traffic matrices.</a:t>
            </a:r>
            <a:endParaRPr lang="en-US" sz="1200" b="0" i="0" kern="1200" dirty="0" smtClean="0">
              <a:solidFill>
                <a:schemeClr val="tx1"/>
              </a:solidFill>
              <a:latin typeface="+mn-lt"/>
              <a:ea typeface="+mn-ea"/>
              <a:cs typeface="+mn-cs"/>
            </a:endParaRPr>
          </a:p>
          <a:p>
            <a:endParaRPr lang="en-US" baseline="0" dirty="0" smtClean="0"/>
          </a:p>
          <a:p>
            <a:r>
              <a:rPr lang="en-US" baseline="0" dirty="0" smtClean="0"/>
              <a:t>The third scheme is offline TE using OSPF link weight optimization. </a:t>
            </a:r>
          </a:p>
          <a:p>
            <a:pPr marL="228600" indent="-228600">
              <a:buAutoNum type="arabicPeriod"/>
            </a:pPr>
            <a:r>
              <a:rPr lang="en-US" baseline="0" dirty="0" smtClean="0"/>
              <a:t>This scheme does shortest path routing based on  OSPF link weights optimized for TE</a:t>
            </a:r>
            <a:r>
              <a:rPr lang="en-US" baseline="0" dirty="0" smtClean="0"/>
              <a:t>.</a:t>
            </a:r>
            <a:endParaRPr lang="en-US" baseline="0" dirty="0" smtClean="0"/>
          </a:p>
          <a:p>
            <a:pPr marL="228600" indent="-228600">
              <a:buAutoNum type="arabicPeriod"/>
            </a:pPr>
            <a:r>
              <a:rPr lang="en-US" baseline="0" dirty="0" smtClean="0"/>
              <a:t>This is the most widely used TE schemes used by ISPs since OSPF protocol is widely deployed in routers today.</a:t>
            </a:r>
          </a:p>
          <a:p>
            <a:pPr marL="228600" indent="-228600">
              <a:buNone/>
            </a:pPr>
            <a:endParaRPr lang="en-US" baseline="0" dirty="0" smtClean="0"/>
          </a:p>
          <a:p>
            <a:pPr marL="228600" indent="-228600">
              <a:buAutoNum type="arabicPeriod"/>
            </a:pPr>
            <a:r>
              <a:rPr lang="en-US" baseline="0" dirty="0" smtClean="0"/>
              <a:t>COPE </a:t>
            </a:r>
            <a:r>
              <a:rPr lang="en-US" baseline="0" dirty="0" smtClean="0"/>
              <a:t>is an example of traffic engineering schemes which optimizes over multiple TMs.</a:t>
            </a:r>
          </a:p>
          <a:p>
            <a:pPr marL="228600" indent="-228600">
              <a:buAutoNum type="arabicPeriod"/>
            </a:pPr>
            <a:endParaRPr lang="en-US" baseline="0" dirty="0" smtClean="0"/>
          </a:p>
          <a:p>
            <a:pPr marL="228600" indent="-228600">
              <a:buAutoNum type="arabicPeriod"/>
            </a:pPr>
            <a:endParaRPr lang="en-US" baseline="0" dirty="0" smtClean="0"/>
          </a:p>
          <a:p>
            <a:pPr marL="228600" indent="-228600">
              <a:buAutoNum type="arabicPeriod"/>
            </a:pPr>
            <a:r>
              <a:rPr lang="en-US" baseline="0" dirty="0" smtClean="0"/>
              <a:t>The last scheme is static shortest path routing using OSPF in which link weights are set equal to the inverse of capacity of the link. This is the default weight setting in CISCO routers today</a:t>
            </a:r>
            <a:r>
              <a:rPr lang="en-US" baseline="0" dirty="0" smtClean="0"/>
              <a:t>.</a:t>
            </a:r>
            <a:endParaRPr lang="en-US" baseline="0" dirty="0" smtClean="0"/>
          </a:p>
          <a:p>
            <a:pPr marL="228600" indent="-228600">
              <a:buAutoNum type="arabicPeriod"/>
            </a:pPr>
            <a:r>
              <a:rPr lang="en-US" baseline="0" dirty="0" err="1" smtClean="0"/>
              <a:t>InvCap</a:t>
            </a:r>
            <a:r>
              <a:rPr lang="en-US" baseline="0" dirty="0" smtClean="0"/>
              <a:t> is equal to not doing any TE since you do not change routes ever in the network.</a:t>
            </a:r>
          </a:p>
        </p:txBody>
      </p:sp>
      <p:sp>
        <p:nvSpPr>
          <p:cNvPr id="4" name="Slide Number Placeholder 3"/>
          <p:cNvSpPr>
            <a:spLocks noGrp="1"/>
          </p:cNvSpPr>
          <p:nvPr>
            <p:ph type="sldNum" sz="quarter" idx="10"/>
          </p:nvPr>
        </p:nvSpPr>
        <p:spPr/>
        <p:txBody>
          <a:bodyPr/>
          <a:lstStyle/>
          <a:p>
            <a:fld id="{47F48CD9-D5A1-4EC4-876C-0EAC28D69C77}"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Graph: This</a:t>
            </a:r>
            <a:r>
              <a:rPr lang="en-US" baseline="0" dirty="0" smtClean="0"/>
              <a:t> graph shows the SPF of TE schemes compared to OPT. The x-axis shows the TE schemes. The y-axis shows the average SPF of the TE scheme compared to SPF for OPT. The three bars for each TE scheme : first there is no location diversity, location diversity of 2 and  location diversity of 4. A location diversity of 4 means that each file is downloaded from 4 locations in parallel.</a:t>
            </a:r>
          </a:p>
          <a:p>
            <a:pPr marL="228600" indent="-228600">
              <a:buAutoNum type="arabicPeriod"/>
            </a:pPr>
            <a:r>
              <a:rPr lang="en-US" dirty="0" smtClean="0"/>
              <a:t>Results :</a:t>
            </a:r>
          </a:p>
          <a:p>
            <a:pPr marL="685800" lvl="1" indent="-228600">
              <a:buAutoNum type="arabicPeriod"/>
            </a:pPr>
            <a:r>
              <a:rPr lang="en-US" dirty="0" smtClean="0"/>
              <a:t>Others: First</a:t>
            </a:r>
            <a:r>
              <a:rPr lang="en-US" baseline="0" dirty="0" smtClean="0"/>
              <a:t> lets see the three TE schemes: MPLS, </a:t>
            </a:r>
            <a:r>
              <a:rPr lang="en-US" baseline="0" dirty="0" err="1" smtClean="0"/>
              <a:t>OptWt</a:t>
            </a:r>
            <a:r>
              <a:rPr lang="en-US" baseline="0" dirty="0" smtClean="0"/>
              <a:t> and COPE. </a:t>
            </a:r>
          </a:p>
          <a:p>
            <a:pPr marL="1143000" lvl="2" indent="-228600">
              <a:buAutoNum type="arabicPeriod"/>
            </a:pPr>
            <a:r>
              <a:rPr lang="en-US" baseline="0" dirty="0" smtClean="0"/>
              <a:t>If there is no location diversity, then the blue bars are clearly less than 1</a:t>
            </a:r>
          </a:p>
          <a:p>
            <a:pPr marL="1143000" lvl="2" indent="-228600">
              <a:buAutoNum type="arabicPeriod"/>
            </a:pPr>
            <a:r>
              <a:rPr lang="en-US" baseline="0" dirty="0" smtClean="0"/>
              <a:t>If with location diversity = 2, all schemes jump to near-optimal capacity. </a:t>
            </a:r>
            <a:r>
              <a:rPr lang="en-US" baseline="0" dirty="0" err="1" smtClean="0"/>
              <a:t>OptWt</a:t>
            </a:r>
            <a:r>
              <a:rPr lang="en-US" baseline="0" dirty="0" smtClean="0"/>
              <a:t> has the greatest jump from less than 0.75 to 1. </a:t>
            </a:r>
          </a:p>
          <a:p>
            <a:pPr marL="1143000" lvl="2" indent="-228600">
              <a:buAutoNum type="arabicPeriod"/>
            </a:pPr>
            <a:r>
              <a:rPr lang="en-US" baseline="0" dirty="0" smtClean="0"/>
              <a:t>While location diversity capacity increases for all schemes, but the increase is greater for sub-optimal TE schemes enabling them to catch up with Optimal TE.</a:t>
            </a:r>
          </a:p>
          <a:p>
            <a:pPr marL="685800" lvl="1" indent="-228600">
              <a:buAutoNum type="arabicPeriod"/>
            </a:pPr>
            <a:r>
              <a:rPr lang="en-US" dirty="0" err="1" smtClean="0"/>
              <a:t>InvCap</a:t>
            </a:r>
            <a:r>
              <a:rPr lang="en-US" dirty="0" smtClean="0"/>
              <a:t>:</a:t>
            </a:r>
          </a:p>
          <a:p>
            <a:pPr marL="1143000" lvl="2" indent="-228600">
              <a:buAutoNum type="arabicPeriod"/>
            </a:pPr>
            <a:r>
              <a:rPr lang="en-US" dirty="0" err="1" smtClean="0"/>
              <a:t>InvCap</a:t>
            </a:r>
            <a:r>
              <a:rPr lang="en-US" baseline="0" dirty="0" smtClean="0"/>
              <a:t> starts sub-optimal and remains sub-optimal by 10% even with location diversity.</a:t>
            </a:r>
          </a:p>
          <a:p>
            <a:pPr marL="1143000" lvl="2" indent="-228600">
              <a:buAutoNum type="arabicPeriod"/>
            </a:pPr>
            <a:r>
              <a:rPr lang="en-US" baseline="0" dirty="0" smtClean="0"/>
              <a:t>In no Location Diversity case </a:t>
            </a:r>
            <a:r>
              <a:rPr lang="en-US" baseline="0" dirty="0" err="1" smtClean="0"/>
              <a:t>InvCap</a:t>
            </a:r>
            <a:r>
              <a:rPr lang="en-US" baseline="0" dirty="0" smtClean="0"/>
              <a:t> is 50% sub-optimal but with location diversity it remains only 30% sub-optimal.</a:t>
            </a:r>
            <a:endParaRPr lang="en-US" dirty="0" smtClean="0"/>
          </a:p>
          <a:p>
            <a:pPr marL="228600" indent="-228600">
              <a:buAutoNum type="arabicPeriod"/>
            </a:pPr>
            <a:r>
              <a:rPr lang="en-US" dirty="0" smtClean="0"/>
              <a:t>Analysis:</a:t>
            </a:r>
          </a:p>
          <a:p>
            <a:pPr marL="685800" lvl="1" indent="-228600">
              <a:buAutoNum type="arabicPeriod"/>
            </a:pPr>
            <a:r>
              <a:rPr lang="en-US" sz="3200" dirty="0" smtClean="0"/>
              <a:t>Any TE is optimal TE with location diversity.</a:t>
            </a:r>
            <a:endParaRPr lang="en-US" sz="2800" dirty="0" smtClean="0"/>
          </a:p>
          <a:p>
            <a:endParaRPr lang="en-US" baseline="0" dirty="0" smtClean="0"/>
          </a:p>
        </p:txBody>
      </p:sp>
      <p:sp>
        <p:nvSpPr>
          <p:cNvPr id="4" name="Slide Number Placeholder 3"/>
          <p:cNvSpPr>
            <a:spLocks noGrp="1"/>
          </p:cNvSpPr>
          <p:nvPr>
            <p:ph type="sldNum" sz="quarter" idx="10"/>
          </p:nvPr>
        </p:nvSpPr>
        <p:spPr/>
        <p:txBody>
          <a:bodyPr/>
          <a:lstStyle/>
          <a:p>
            <a:fld id="{47F48CD9-D5A1-4EC4-876C-0EAC28D69C77}" type="slidenum">
              <a:rPr lang="en-US" smtClean="0"/>
              <a:pPr/>
              <a:t>19</a:t>
            </a:fld>
            <a:endParaRPr lang="en-US"/>
          </a:p>
        </p:txBody>
      </p:sp>
    </p:spTree>
    <p:extLst>
      <p:ext uri="{BB962C8B-B14F-4D97-AF65-F5344CB8AC3E}">
        <p14:creationId xmlns="" xmlns:p14="http://schemas.microsoft.com/office/powerpoint/2010/main" val="25721814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 will conclude the talk by relating my relating the results</a:t>
            </a:r>
            <a:r>
              <a:rPr lang="en-US" baseline="0" dirty="0" smtClean="0"/>
              <a:t> shown in the previous slide to the title of the talk. </a:t>
            </a:r>
          </a:p>
          <a:p>
            <a:r>
              <a:rPr lang="en-US" baseline="0" dirty="0" smtClean="0"/>
              <a:t>“How location diversity ate traffic engineering’s cake.”</a:t>
            </a:r>
            <a:endParaRPr lang="en-US" dirty="0" smtClean="0"/>
          </a:p>
          <a:p>
            <a:endParaRPr lang="en-US" dirty="0" smtClean="0"/>
          </a:p>
          <a:p>
            <a:r>
              <a:rPr lang="en-US" dirty="0" smtClean="0"/>
              <a:t>Hence by reducing</a:t>
            </a:r>
            <a:r>
              <a:rPr lang="en-US" baseline="0" dirty="0" smtClean="0"/>
              <a:t> the margin between no TE and Optimal TE, location diversity reduces the benefits of doing TE in the Internet.</a:t>
            </a:r>
            <a:endParaRPr lang="en-US" dirty="0"/>
          </a:p>
        </p:txBody>
      </p:sp>
      <p:sp>
        <p:nvSpPr>
          <p:cNvPr id="4" name="Slide Number Placeholder 3"/>
          <p:cNvSpPr>
            <a:spLocks noGrp="1"/>
          </p:cNvSpPr>
          <p:nvPr>
            <p:ph type="sldNum" sz="quarter" idx="10"/>
          </p:nvPr>
        </p:nvSpPr>
        <p:spPr/>
        <p:txBody>
          <a:bodyPr/>
          <a:lstStyle/>
          <a:p>
            <a:fld id="{47F48CD9-D5A1-4EC4-876C-0EAC28D69C77}"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We define l</a:t>
            </a:r>
            <a:r>
              <a:rPr lang="en-US" dirty="0" smtClean="0"/>
              <a:t>ocation diversity as the ability</a:t>
            </a:r>
            <a:r>
              <a:rPr lang="en-US" baseline="0" dirty="0" smtClean="0"/>
              <a:t> to download content from multiple locations in the network.</a:t>
            </a:r>
          </a:p>
          <a:p>
            <a:endParaRPr lang="en-US" baseline="0" dirty="0" smtClean="0"/>
          </a:p>
          <a:p>
            <a:r>
              <a:rPr lang="en-US" baseline="0" dirty="0" smtClean="0"/>
              <a:t>For example, a BitTorrent client could be downloading different chunks of the same file from three users in three continents. Other examples of location diversity are CDNs, other P2P applications, mirrored websites and geographically distributed datacenters of cloud computing providers.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7F48CD9-D5A1-4EC4-876C-0EAC28D69C77}"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ISPs do traffic engineering</a:t>
            </a:r>
            <a:r>
              <a:rPr lang="en-US" baseline="0" dirty="0" smtClean="0"/>
              <a:t> for several objectives, e.g., minimizing congestion. </a:t>
            </a:r>
          </a:p>
          <a:p>
            <a:endParaRPr lang="en-US" baseline="0" dirty="0" smtClean="0"/>
          </a:p>
          <a:p>
            <a:r>
              <a:rPr lang="en-US" baseline="0" dirty="0" smtClean="0"/>
              <a:t>Optimize link utilization based metrics. Most commonly used Maximum link utilization (MLU)</a:t>
            </a:r>
            <a:endParaRPr lang="en-US" dirty="0"/>
          </a:p>
        </p:txBody>
      </p:sp>
      <p:sp>
        <p:nvSpPr>
          <p:cNvPr id="4" name="Slide Number Placeholder 3"/>
          <p:cNvSpPr>
            <a:spLocks noGrp="1"/>
          </p:cNvSpPr>
          <p:nvPr>
            <p:ph type="sldNum" sz="quarter" idx="10"/>
          </p:nvPr>
        </p:nvSpPr>
        <p:spPr/>
        <p:txBody>
          <a:bodyPr/>
          <a:lstStyle/>
          <a:p>
            <a:fld id="{47F48CD9-D5A1-4EC4-876C-0EAC28D69C77}"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Today, there is interaction between TE and location diversity in the network. </a:t>
            </a:r>
          </a:p>
          <a:p>
            <a:endParaRPr lang="en-US" baseline="0" dirty="0" smtClean="0"/>
          </a:p>
          <a:p>
            <a:r>
              <a:rPr lang="en-US" baseline="0" dirty="0" smtClean="0"/>
              <a:t>ISPs  do traffic engineering, change routing in the network in response to change in traffic demands in the network.</a:t>
            </a:r>
          </a:p>
          <a:p>
            <a:endParaRPr lang="en-US" baseline="0" dirty="0" smtClean="0"/>
          </a:p>
          <a:p>
            <a:r>
              <a:rPr lang="en-US" baseline="0" dirty="0" smtClean="0"/>
              <a:t>Location diversity enables applications to adapt to changing traffic demands.  For example CDNs have servers at many locations and they quickly respond to congestion in the network by redirecting users to the best location. </a:t>
            </a:r>
          </a:p>
          <a:p>
            <a:endParaRPr lang="en-US" baseline="0" dirty="0" smtClean="0"/>
          </a:p>
          <a:p>
            <a:r>
              <a:rPr lang="en-US" baseline="0" dirty="0" smtClean="0"/>
              <a:t>As a result, there is a interaction between the TE and location diversity which affects the traffic engineering done by ISPs.</a:t>
            </a:r>
          </a:p>
        </p:txBody>
      </p:sp>
      <p:sp>
        <p:nvSpPr>
          <p:cNvPr id="4" name="Slide Number Placeholder 3"/>
          <p:cNvSpPr>
            <a:spLocks noGrp="1"/>
          </p:cNvSpPr>
          <p:nvPr>
            <p:ph type="sldNum" sz="quarter" idx="10"/>
          </p:nvPr>
        </p:nvSpPr>
        <p:spPr/>
        <p:txBody>
          <a:bodyPr/>
          <a:lstStyle/>
          <a:p>
            <a:fld id="{47F48CD9-D5A1-4EC4-876C-0EAC28D69C77}"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Since</a:t>
            </a:r>
            <a:r>
              <a:rPr lang="en-US" baseline="0" dirty="0" smtClean="0"/>
              <a:t> location diversity affects TE done by ISPs, we need to measure the performance of any TE scheme while accounting for location diversity in the Internet.</a:t>
            </a:r>
          </a:p>
          <a:p>
            <a:endParaRPr lang="en-US" dirty="0" smtClean="0"/>
          </a:p>
          <a:p>
            <a:r>
              <a:rPr lang="en-US" dirty="0" smtClean="0"/>
              <a:t>This leads to</a:t>
            </a:r>
            <a:r>
              <a:rPr lang="en-US" baseline="0" dirty="0" smtClean="0"/>
              <a:t> our problem which is </a:t>
            </a:r>
          </a:p>
          <a:p>
            <a:endParaRPr lang="en-US" baseline="0" dirty="0" smtClean="0"/>
          </a:p>
          <a:p>
            <a:r>
              <a:rPr lang="en-US" baseline="0" dirty="0" smtClean="0"/>
              <a:t>How do  the TE schemes that we know today compare account for location diversity in the Internet.</a:t>
            </a:r>
          </a:p>
          <a:p>
            <a:endParaRPr lang="en-US" baseline="0" dirty="0" smtClean="0"/>
          </a:p>
        </p:txBody>
      </p:sp>
      <p:sp>
        <p:nvSpPr>
          <p:cNvPr id="4" name="Slide Number Placeholder 3"/>
          <p:cNvSpPr>
            <a:spLocks noGrp="1"/>
          </p:cNvSpPr>
          <p:nvPr>
            <p:ph type="sldNum" sz="quarter" idx="10"/>
          </p:nvPr>
        </p:nvSpPr>
        <p:spPr/>
        <p:txBody>
          <a:bodyPr/>
          <a:lstStyle/>
          <a:p>
            <a:fld id="{47F48CD9-D5A1-4EC4-876C-0EAC28D69C77}"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I will start by explaining how of location diversity affects </a:t>
            </a:r>
            <a:r>
              <a:rPr lang="en-US" baseline="0" smtClean="0"/>
              <a:t>traffic engineering.</a:t>
            </a:r>
            <a:endParaRPr lang="en-US" baseline="0" dirty="0" smtClean="0"/>
          </a:p>
        </p:txBody>
      </p:sp>
      <p:sp>
        <p:nvSpPr>
          <p:cNvPr id="4" name="Slide Number Placeholder 3"/>
          <p:cNvSpPr>
            <a:spLocks noGrp="1"/>
          </p:cNvSpPr>
          <p:nvPr>
            <p:ph type="sldNum" sz="quarter" idx="10"/>
          </p:nvPr>
        </p:nvSpPr>
        <p:spPr/>
        <p:txBody>
          <a:bodyPr/>
          <a:lstStyle/>
          <a:p>
            <a:fld id="{47F48CD9-D5A1-4EC4-876C-0EAC28D69C77}"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 will use this diagram to explain how application  adaptation to location diversity affects TE.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is content demand in the network which results in a traffic matrix. ISP measures the traffic matrix and does traffic engineering based on it. This is where location diversity enters the picture. As a response to the change in routing, applications adapt which results in a new traffic matrix and it alters the effect of TE done by ISPs.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key point is that even with the same content demand, traffic matrix  and routing can keep changing.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 will next show an example of this phenomenon.</a:t>
            </a:r>
          </a:p>
          <a:p>
            <a:endParaRPr lang="en-US" baseline="0" dirty="0" smtClean="0"/>
          </a:p>
        </p:txBody>
      </p:sp>
      <p:sp>
        <p:nvSpPr>
          <p:cNvPr id="4" name="Slide Number Placeholder 3"/>
          <p:cNvSpPr>
            <a:spLocks noGrp="1"/>
          </p:cNvSpPr>
          <p:nvPr>
            <p:ph type="sldNum" sz="quarter" idx="10"/>
          </p:nvPr>
        </p:nvSpPr>
        <p:spPr/>
        <p:txBody>
          <a:bodyPr/>
          <a:lstStyle/>
          <a:p>
            <a:fld id="{47F48CD9-D5A1-4EC4-876C-0EAC28D69C77}"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aseline="0" dirty="0" smtClean="0"/>
              <a:t>Lets see how application adaptation can change the traffic matrix.</a:t>
            </a:r>
          </a:p>
          <a:p>
            <a:endParaRPr lang="en-US" baseline="0" dirty="0" smtClean="0"/>
          </a:p>
          <a:p>
            <a:r>
              <a:rPr lang="en-US" baseline="0" dirty="0" smtClean="0"/>
              <a:t>Topology: In this topology, there are 3 nodes: 1, 2 and 3. The 1-3 link has a capacity of 100 Mbps and delay of 10 </a:t>
            </a:r>
            <a:r>
              <a:rPr lang="en-US" baseline="0" dirty="0" err="1" smtClean="0"/>
              <a:t>ms.</a:t>
            </a:r>
            <a:r>
              <a:rPr lang="en-US" baseline="0" dirty="0" smtClean="0"/>
              <a:t> The top 1-2 link has capacity of 100 Mbps and a very small delay of 0.1 ms and the bottom 1-2 link has a capacity of 100 Mbps and 10ms. There is shortest path routing in network using OSPF link weights and flows are split equally among multiple paths with same cost. At the start, the link weights are as shown.</a:t>
            </a:r>
          </a:p>
          <a:p>
            <a:endParaRPr lang="en-US" baseline="0" dirty="0" smtClean="0"/>
          </a:p>
          <a:p>
            <a:r>
              <a:rPr lang="en-US" baseline="0" dirty="0" smtClean="0"/>
              <a:t>Users node 1 is downloading files from  the servers at node 2 and node 3.  There are two types of files: the blue file and the red file. The blue file is 10Mb and has 10req/s with demand of 100 Mbps and red file is 10 Mb and has 5 </a:t>
            </a:r>
            <a:r>
              <a:rPr lang="en-US" baseline="0" dirty="0" err="1" smtClean="0"/>
              <a:t>req</a:t>
            </a:r>
            <a:r>
              <a:rPr lang="en-US" baseline="0" dirty="0" smtClean="0"/>
              <a:t>/s with demand of 50 Mbps. Blue file is available at node 2 and 3 and the red file is available only at node 3. Blue file is downloaded using parallel TCP connections from both servers and TCP throughput is inversely proportional to path delay.</a:t>
            </a:r>
          </a:p>
          <a:p>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see how traffic is split. Since bottom 1-2 link has a smaller weight than top1-2 link, traffic between 1 and 2 goes through the bottom 1-2 link. Blue file has its traffic split equally at 50Mbps on bottom 1-2 link and the 1-3 link and the red file has all its 50Mbps traffic on the bottom 1-2 link. Therefore, the network has a maximum link utilization of 1 due to the bottom 1-2 link.</a:t>
            </a:r>
          </a:p>
          <a:p>
            <a:endParaRPr lang="en-US" baseline="0" dirty="0" smtClean="0"/>
          </a:p>
        </p:txBody>
      </p:sp>
      <p:sp>
        <p:nvSpPr>
          <p:cNvPr id="4" name="Slide Number Placeholder 3"/>
          <p:cNvSpPr>
            <a:spLocks noGrp="1"/>
          </p:cNvSpPr>
          <p:nvPr>
            <p:ph type="sldNum" sz="quarter" idx="10"/>
          </p:nvPr>
        </p:nvSpPr>
        <p:spPr/>
        <p:txBody>
          <a:bodyPr/>
          <a:lstStyle/>
          <a:p>
            <a:fld id="{47F48CD9-D5A1-4EC4-876C-0EAC28D69C77}"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Next, an ISP wants</a:t>
            </a:r>
            <a:r>
              <a:rPr lang="en-US" baseline="0" dirty="0" smtClean="0"/>
              <a:t> to change the link weight of top 1-2 link to 1 so that top 1-2 link and bottom 1-2 link have same shortest path distance. In this way, ISP hopes that traffic on bottom 1-2 link will be split equally between top 1-2 link and bottom 1-2 link.</a:t>
            </a:r>
          </a:p>
          <a:p>
            <a:r>
              <a:rPr lang="en-US" baseline="0" dirty="0" smtClean="0"/>
              <a:t>Thus we expect the network to have MLU of 0.5. Now, application adaptation changes our expectation.</a:t>
            </a:r>
          </a:p>
          <a:p>
            <a:endParaRPr lang="en-US" baseline="0" dirty="0" smtClean="0"/>
          </a:p>
          <a:p>
            <a:pPr marL="228600" indent="-228600">
              <a:buAutoNum type="arabicPeriod"/>
            </a:pPr>
            <a:r>
              <a:rPr lang="en-US" baseline="0" dirty="0" smtClean="0"/>
              <a:t>The number of flows from node 2 to node 1 will be split equally between the top 1-2 link and bottom 1-2 link.</a:t>
            </a:r>
          </a:p>
          <a:p>
            <a:pPr marL="228600" indent="-228600">
              <a:buAutoNum type="arabicPeriod"/>
            </a:pPr>
            <a:r>
              <a:rPr lang="en-US" baseline="0" dirty="0" smtClean="0"/>
              <a:t> Blue files are downloaded using parallel TCP connections from both 2 and 3.  Therefore, Half of the blue files will be downloaded  through the top 1-2 link and 1-3 link other half will be downloaded using bottom 1-2 link and 1-3 link using parallel TCP connections from two nodes. The files which will be downloaded through the top 1-2 link and the 1-3 link will be downloaded almost completely through the top 1-2 link since top 1-2 link has a very small delay compared to the 1-3 link. Thus 25 Mbps of traffic shifts from 1-3 link  to the top 1-2 link. This results in a MLU of 0.75 instead of 0.5 as expected after changing OSPF weights.</a:t>
            </a:r>
          </a:p>
          <a:p>
            <a:endParaRPr lang="en-US" baseline="0" dirty="0" smtClean="0"/>
          </a:p>
          <a:p>
            <a:r>
              <a:rPr lang="en-US" baseline="0" dirty="0" smtClean="0"/>
              <a:t>This example shows how traffic matrix and expected MLU can change as a result of location diversity even with the same demand.</a:t>
            </a:r>
          </a:p>
          <a:p>
            <a:endParaRPr lang="en-US" dirty="0" smtClean="0"/>
          </a:p>
        </p:txBody>
      </p:sp>
      <p:sp>
        <p:nvSpPr>
          <p:cNvPr id="4" name="Slide Number Placeholder 3"/>
          <p:cNvSpPr>
            <a:spLocks noGrp="1"/>
          </p:cNvSpPr>
          <p:nvPr>
            <p:ph type="sldNum" sz="quarter" idx="10"/>
          </p:nvPr>
        </p:nvSpPr>
        <p:spPr/>
        <p:txBody>
          <a:bodyPr/>
          <a:lstStyle/>
          <a:p>
            <a:fld id="{47F48CD9-D5A1-4EC4-876C-0EAC28D69C77}"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4A93BC9D-184C-4120-B6A7-388B5E76E0A5}" type="datetime1">
              <a:rPr lang="en-US" smtClean="0"/>
              <a:pPr/>
              <a:t>4/11/2011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18E29D42-E056-4B8B-9A33-4B0CCB37A08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ED08966-FC9A-421B-B67E-03F871DA4E57}" type="datetime1">
              <a:rPr lang="en-US" smtClean="0"/>
              <a:pPr/>
              <a:t>4/11/2011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8E29D42-E056-4B8B-9A33-4B0CCB37A08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EBCD206-BEB6-4CE4-B5EA-AB3590EE7E31}" type="datetime1">
              <a:rPr lang="en-US" smtClean="0"/>
              <a:pPr/>
              <a:t>4/11/2011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8E29D42-E056-4B8B-9A33-4B0CCB37A08A}"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2588" y="152400"/>
            <a:ext cx="8304212" cy="990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81000" y="1143000"/>
            <a:ext cx="4076700" cy="4983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143000"/>
            <a:ext cx="4076700" cy="4983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sz="quarter" idx="10"/>
          </p:nvPr>
        </p:nvSpPr>
        <p:spPr>
          <a:ln/>
        </p:spPr>
        <p:txBody>
          <a:bodyPr/>
          <a:lstStyle>
            <a:lvl1pPr>
              <a:defRPr/>
            </a:lvl1pPr>
          </a:lstStyle>
          <a:p>
            <a:fld id="{B1CDA221-C31D-44E4-8BCA-70A643A71646}" type="slidenum">
              <a:rPr lang="en-US"/>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D920A8F-94A6-4D0E-9E73-4FA1691E1183}" type="datetime1">
              <a:rPr lang="en-US" smtClean="0"/>
              <a:pPr/>
              <a:t>4/11/2011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8E29D42-E056-4B8B-9A33-4B0CCB37A08A}"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637C58F-7E5A-45D9-A96B-A50E9C831109}" type="datetime1">
              <a:rPr lang="en-US" smtClean="0"/>
              <a:pPr/>
              <a:t>4/11/2011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8E29D42-E056-4B8B-9A33-4B0CCB37A08A}"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79AA92A-45D6-4BD7-ADDF-BD8F47343BBA}" type="datetime1">
              <a:rPr lang="en-US" smtClean="0"/>
              <a:pPr/>
              <a:t>4/11/2011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8E29D42-E056-4B8B-9A33-4B0CCB37A08A}"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9A62E5C-D0DF-4511-B3DB-689EA2B210AD}" type="datetime1">
              <a:rPr lang="en-US" smtClean="0"/>
              <a:pPr/>
              <a:t>4/11/2011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18E29D42-E056-4B8B-9A33-4B0CCB37A08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0E8E4000-311A-49F9-91B8-F0C6D80E7E4E}" type="datetime1">
              <a:rPr lang="en-US" smtClean="0"/>
              <a:pPr/>
              <a:t>4/11/2011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18E29D42-E056-4B8B-9A33-4B0CCB37A08A}"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4926665-9A21-4F5C-9F58-82C928114832}" type="datetime1">
              <a:rPr lang="en-US" smtClean="0"/>
              <a:pPr/>
              <a:t>4/11/2011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18E29D42-E056-4B8B-9A33-4B0CCB37A08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D4B31E97-8677-4742-8B14-2C31D5F57E11}" type="datetime1">
              <a:rPr lang="en-US" smtClean="0"/>
              <a:pPr/>
              <a:t>4/11/2011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8E29D42-E056-4B8B-9A33-4B0CCB37A08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3513EE7-B269-4CB8-B890-CAF7AFD1CD9E}" type="datetime1">
              <a:rPr lang="en-US" smtClean="0"/>
              <a:pPr/>
              <a:t>4/11/2011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18E29D42-E056-4B8B-9A33-4B0CCB37A08A}"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7911BF53-476A-4EA2-8BF5-3F2D4778954E}" type="datetime1">
              <a:rPr lang="en-US" smtClean="0"/>
              <a:pPr/>
              <a:t>4/11/2011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18E29D42-E056-4B8B-9A33-4B0CCB37A08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36" r:id="rId12"/>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tags" Target="../tags/tag6.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chart" Target="../charts/chart1.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600200"/>
            <a:ext cx="7848600" cy="1829761"/>
          </a:xfrm>
        </p:spPr>
        <p:txBody>
          <a:bodyPr>
            <a:noAutofit/>
          </a:bodyPr>
          <a:lstStyle/>
          <a:p>
            <a:pPr algn="l"/>
            <a:r>
              <a:rPr lang="en-US" sz="4000" dirty="0" smtClean="0">
                <a:solidFill>
                  <a:schemeClr val="tx1"/>
                </a:solidFill>
              </a:rPr>
              <a:t>How location diversity ate traffic engineering’s cake </a:t>
            </a:r>
            <a:endParaRPr lang="en-US" sz="4000" dirty="0">
              <a:solidFill>
                <a:schemeClr val="tx1"/>
              </a:solidFill>
            </a:endParaRPr>
          </a:p>
        </p:txBody>
      </p:sp>
      <p:sp>
        <p:nvSpPr>
          <p:cNvPr id="3" name="Subtitle 2"/>
          <p:cNvSpPr>
            <a:spLocks noGrp="1"/>
          </p:cNvSpPr>
          <p:nvPr>
            <p:ph type="subTitle" idx="1"/>
          </p:nvPr>
        </p:nvSpPr>
        <p:spPr>
          <a:xfrm>
            <a:off x="685800" y="3753296"/>
            <a:ext cx="7772400" cy="1199704"/>
          </a:xfrm>
        </p:spPr>
        <p:txBody>
          <a:bodyPr>
            <a:normAutofit fontScale="92500" lnSpcReduction="20000"/>
          </a:bodyPr>
          <a:lstStyle/>
          <a:p>
            <a:pPr algn="l"/>
            <a:r>
              <a:rPr lang="en-US" dirty="0" smtClean="0">
                <a:solidFill>
                  <a:schemeClr val="accent2"/>
                </a:solidFill>
              </a:rPr>
              <a:t>Abhigyan</a:t>
            </a:r>
            <a:r>
              <a:rPr lang="en-US" dirty="0" smtClean="0"/>
              <a:t>, Aditya Mishra, Vikas Kumar,</a:t>
            </a:r>
          </a:p>
          <a:p>
            <a:pPr algn="l"/>
            <a:r>
              <a:rPr lang="en-US" dirty="0" smtClean="0"/>
              <a:t>Arun Venkataramani</a:t>
            </a:r>
          </a:p>
          <a:p>
            <a:pPr algn="l"/>
            <a:r>
              <a:rPr lang="en-US" b="1" dirty="0" smtClean="0">
                <a:solidFill>
                  <a:schemeClr val="accent1"/>
                </a:solidFill>
              </a:rPr>
              <a:t>University of Massachusetts Amherst</a:t>
            </a:r>
            <a:endParaRPr lang="en-US" b="1" dirty="0">
              <a:solidFill>
                <a:schemeClr val="accent1"/>
              </a:solidFill>
            </a:endParaRPr>
          </a:p>
        </p:txBody>
      </p:sp>
      <p:sp>
        <p:nvSpPr>
          <p:cNvPr id="4" name="Slide Number Placeholder 3"/>
          <p:cNvSpPr>
            <a:spLocks noGrp="1"/>
          </p:cNvSpPr>
          <p:nvPr>
            <p:ph type="sldNum" sz="quarter" idx="12"/>
          </p:nvPr>
        </p:nvSpPr>
        <p:spPr/>
        <p:txBody>
          <a:bodyPr/>
          <a:lstStyle/>
          <a:p>
            <a:fld id="{18E29D42-E056-4B8B-9A33-4B0CCB37A08A}" type="slidenum">
              <a:rPr lang="en-US" smtClean="0"/>
              <a:pPr/>
              <a:t>1</a:t>
            </a:fld>
            <a:endParaRPr lang="en-US"/>
          </a:p>
        </p:txBody>
      </p:sp>
    </p:spTree>
  </p:cSld>
  <p:clrMapOvr>
    <a:masterClrMapping/>
  </p:clrMapOvr>
  <p:transition advTm="14804"/>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467600" cy="1371600"/>
          </a:xfrm>
        </p:spPr>
        <p:txBody>
          <a:bodyPr>
            <a:normAutofit/>
          </a:bodyPr>
          <a:lstStyle/>
          <a:p>
            <a:r>
              <a:rPr lang="en-US" sz="3600" dirty="0" smtClean="0"/>
              <a:t>Location diversity changes TE problem (2)</a:t>
            </a:r>
            <a:endParaRPr lang="en-US" sz="3600" dirty="0"/>
          </a:p>
        </p:txBody>
      </p:sp>
      <p:sp>
        <p:nvSpPr>
          <p:cNvPr id="37" name="Rectangle 36"/>
          <p:cNvSpPr/>
          <p:nvPr/>
        </p:nvSpPr>
        <p:spPr>
          <a:xfrm>
            <a:off x="447041" y="1524000"/>
            <a:ext cx="6106159" cy="492443"/>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a:spAutoFit/>
          </a:bodyPr>
          <a:lstStyle/>
          <a:p>
            <a:pPr marL="457200" indent="-457200"/>
            <a:r>
              <a:rPr lang="en-US" sz="2600" b="1" dirty="0" smtClean="0"/>
              <a:t>Location diversity increases capacity</a:t>
            </a:r>
          </a:p>
        </p:txBody>
      </p:sp>
      <p:sp>
        <p:nvSpPr>
          <p:cNvPr id="56" name="TextBox 55"/>
          <p:cNvSpPr txBox="1"/>
          <p:nvPr/>
        </p:nvSpPr>
        <p:spPr>
          <a:xfrm rot="18949764">
            <a:off x="4430173" y="3039523"/>
            <a:ext cx="1450308" cy="400110"/>
          </a:xfrm>
          <a:prstGeom prst="rect">
            <a:avLst/>
          </a:prstGeom>
          <a:noFill/>
        </p:spPr>
        <p:txBody>
          <a:bodyPr wrap="square" rtlCol="0">
            <a:spAutoFit/>
          </a:bodyPr>
          <a:lstStyle/>
          <a:p>
            <a:r>
              <a:rPr lang="en-US" sz="2000" b="1" dirty="0" smtClean="0"/>
              <a:t>100 Mbps</a:t>
            </a:r>
          </a:p>
        </p:txBody>
      </p:sp>
      <p:sp>
        <p:nvSpPr>
          <p:cNvPr id="57" name="TextBox 56"/>
          <p:cNvSpPr txBox="1"/>
          <p:nvPr/>
        </p:nvSpPr>
        <p:spPr>
          <a:xfrm rot="3000986">
            <a:off x="2398125" y="3490802"/>
            <a:ext cx="2362200" cy="400110"/>
          </a:xfrm>
          <a:prstGeom prst="rect">
            <a:avLst/>
          </a:prstGeom>
          <a:noFill/>
        </p:spPr>
        <p:txBody>
          <a:bodyPr wrap="square" rtlCol="0">
            <a:spAutoFit/>
          </a:bodyPr>
          <a:lstStyle/>
          <a:p>
            <a:r>
              <a:rPr lang="en-US" sz="2000" b="1" dirty="0" smtClean="0"/>
              <a:t>100 Mbps</a:t>
            </a:r>
            <a:endParaRPr lang="en-US" sz="2000" b="1" dirty="0"/>
          </a:p>
        </p:txBody>
      </p:sp>
      <p:sp>
        <p:nvSpPr>
          <p:cNvPr id="59" name="Oval 58"/>
          <p:cNvSpPr/>
          <p:nvPr/>
        </p:nvSpPr>
        <p:spPr>
          <a:xfrm>
            <a:off x="3886200" y="4343399"/>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1</a:t>
            </a:r>
            <a:endParaRPr lang="en-US" b="1" dirty="0"/>
          </a:p>
        </p:txBody>
      </p:sp>
      <p:sp>
        <p:nvSpPr>
          <p:cNvPr id="60" name="Oval 59"/>
          <p:cNvSpPr/>
          <p:nvPr/>
        </p:nvSpPr>
        <p:spPr>
          <a:xfrm>
            <a:off x="6096000" y="2133599"/>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2</a:t>
            </a:r>
            <a:endParaRPr lang="en-US" b="1" dirty="0"/>
          </a:p>
        </p:txBody>
      </p:sp>
      <p:sp>
        <p:nvSpPr>
          <p:cNvPr id="61" name="Oval 60"/>
          <p:cNvSpPr/>
          <p:nvPr/>
        </p:nvSpPr>
        <p:spPr>
          <a:xfrm>
            <a:off x="1905000" y="2057399"/>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3</a:t>
            </a:r>
            <a:endParaRPr lang="en-US" b="1" dirty="0"/>
          </a:p>
        </p:txBody>
      </p:sp>
      <p:cxnSp>
        <p:nvCxnSpPr>
          <p:cNvPr id="62" name="Straight Connector 61"/>
          <p:cNvCxnSpPr>
            <a:stCxn id="61" idx="5"/>
            <a:endCxn id="59" idx="1"/>
          </p:cNvCxnSpPr>
          <p:nvPr/>
        </p:nvCxnSpPr>
        <p:spPr>
          <a:xfrm rot="16200000" flipH="1">
            <a:off x="2142845" y="2600044"/>
            <a:ext cx="1962710" cy="1657910"/>
          </a:xfrm>
          <a:prstGeom prst="line">
            <a:avLst/>
          </a:prstGeom>
        </p:spPr>
        <p:style>
          <a:lnRef idx="3">
            <a:schemeClr val="dk1"/>
          </a:lnRef>
          <a:fillRef idx="0">
            <a:schemeClr val="dk1"/>
          </a:fillRef>
          <a:effectRef idx="2">
            <a:schemeClr val="dk1"/>
          </a:effectRef>
          <a:fontRef idx="minor">
            <a:schemeClr val="tx1"/>
          </a:fontRef>
        </p:style>
      </p:cxnSp>
      <p:pic>
        <p:nvPicPr>
          <p:cNvPr id="63" name="Picture 5"/>
          <p:cNvPicPr>
            <a:picLocks noChangeAspect="1" noChangeArrowheads="1"/>
          </p:cNvPicPr>
          <p:nvPr/>
        </p:nvPicPr>
        <p:blipFill>
          <a:blip r:embed="rId4" cstate="print">
            <a:duotone>
              <a:prstClr val="black"/>
              <a:schemeClr val="accent1">
                <a:tint val="45000"/>
                <a:satMod val="400000"/>
              </a:schemeClr>
            </a:duotone>
          </a:blip>
          <a:srcRect/>
          <a:stretch>
            <a:fillRect/>
          </a:stretch>
        </p:blipFill>
        <p:spPr bwMode="auto">
          <a:xfrm>
            <a:off x="304800" y="2133599"/>
            <a:ext cx="490953" cy="609600"/>
          </a:xfrm>
          <a:prstGeom prst="rect">
            <a:avLst/>
          </a:prstGeom>
          <a:noFill/>
          <a:ln w="9525">
            <a:noFill/>
            <a:miter lim="800000"/>
            <a:headEnd/>
            <a:tailEnd/>
          </a:ln>
          <a:effectLst/>
        </p:spPr>
      </p:pic>
      <p:sp>
        <p:nvSpPr>
          <p:cNvPr id="67" name="laptop"/>
          <p:cNvSpPr>
            <a:spLocks noEditPoints="1" noChangeArrowheads="1"/>
          </p:cNvSpPr>
          <p:nvPr/>
        </p:nvSpPr>
        <p:spPr bwMode="auto">
          <a:xfrm>
            <a:off x="3048000" y="5181600"/>
            <a:ext cx="295275" cy="3810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laptop"/>
          <p:cNvSpPr>
            <a:spLocks noEditPoints="1" noChangeArrowheads="1"/>
          </p:cNvSpPr>
          <p:nvPr/>
        </p:nvSpPr>
        <p:spPr bwMode="auto">
          <a:xfrm>
            <a:off x="3505200" y="5181600"/>
            <a:ext cx="295275" cy="3810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laptop"/>
          <p:cNvSpPr>
            <a:spLocks noEditPoints="1" noChangeArrowheads="1"/>
          </p:cNvSpPr>
          <p:nvPr/>
        </p:nvSpPr>
        <p:spPr bwMode="auto">
          <a:xfrm>
            <a:off x="4048125" y="5181600"/>
            <a:ext cx="295275" cy="3810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TextBox 69"/>
          <p:cNvSpPr txBox="1"/>
          <p:nvPr/>
        </p:nvSpPr>
        <p:spPr>
          <a:xfrm>
            <a:off x="5029200" y="5117067"/>
            <a:ext cx="4038600" cy="369332"/>
          </a:xfrm>
          <a:prstGeom prst="rect">
            <a:avLst/>
          </a:prstGeom>
          <a:noFill/>
        </p:spPr>
        <p:txBody>
          <a:bodyPr wrap="square" rtlCol="0">
            <a:spAutoFit/>
          </a:bodyPr>
          <a:lstStyle/>
          <a:p>
            <a:r>
              <a:rPr lang="en-US" b="1" dirty="0" smtClean="0">
                <a:solidFill>
                  <a:schemeClr val="accent1"/>
                </a:solidFill>
              </a:rPr>
              <a:t>10 Mb x 10req/s =  100 Mbps</a:t>
            </a:r>
            <a:endParaRPr lang="en-US" b="1" dirty="0">
              <a:solidFill>
                <a:schemeClr val="accent1"/>
              </a:solidFill>
            </a:endParaRPr>
          </a:p>
        </p:txBody>
      </p:sp>
      <p:sp>
        <p:nvSpPr>
          <p:cNvPr id="72" name="laptop"/>
          <p:cNvSpPr>
            <a:spLocks noEditPoints="1" noChangeArrowheads="1"/>
          </p:cNvSpPr>
          <p:nvPr/>
        </p:nvSpPr>
        <p:spPr bwMode="auto">
          <a:xfrm>
            <a:off x="4581525" y="5181600"/>
            <a:ext cx="295275" cy="3810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 name="tower"/>
          <p:cNvSpPr>
            <a:spLocks noEditPoints="1" noChangeArrowheads="1"/>
          </p:cNvSpPr>
          <p:nvPr/>
        </p:nvSpPr>
        <p:spPr bwMode="auto">
          <a:xfrm>
            <a:off x="7086600" y="1981199"/>
            <a:ext cx="304799" cy="685799"/>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4" name="tower"/>
          <p:cNvSpPr>
            <a:spLocks noEditPoints="1" noChangeArrowheads="1"/>
          </p:cNvSpPr>
          <p:nvPr/>
        </p:nvSpPr>
        <p:spPr bwMode="auto">
          <a:xfrm>
            <a:off x="990600" y="1904999"/>
            <a:ext cx="381000" cy="685800"/>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cxnSp>
        <p:nvCxnSpPr>
          <p:cNvPr id="75" name="Straight Connector 74"/>
          <p:cNvCxnSpPr>
            <a:stCxn id="74" idx="4"/>
            <a:endCxn id="61" idx="2"/>
          </p:cNvCxnSpPr>
          <p:nvPr/>
        </p:nvCxnSpPr>
        <p:spPr>
          <a:xfrm>
            <a:off x="1371600" y="2274855"/>
            <a:ext cx="533400" cy="11144"/>
          </a:xfrm>
          <a:prstGeom prst="line">
            <a:avLst/>
          </a:prstGeom>
        </p:spPr>
        <p:style>
          <a:lnRef idx="3">
            <a:schemeClr val="dk1"/>
          </a:lnRef>
          <a:fillRef idx="0">
            <a:schemeClr val="dk1"/>
          </a:fillRef>
          <a:effectRef idx="2">
            <a:schemeClr val="dk1"/>
          </a:effectRef>
          <a:fontRef idx="minor">
            <a:schemeClr val="tx1"/>
          </a:fontRef>
        </p:style>
      </p:cxnSp>
      <p:cxnSp>
        <p:nvCxnSpPr>
          <p:cNvPr id="76" name="Straight Connector 75"/>
          <p:cNvCxnSpPr>
            <a:stCxn id="60" idx="6"/>
            <a:endCxn id="73" idx="9"/>
          </p:cNvCxnSpPr>
          <p:nvPr/>
        </p:nvCxnSpPr>
        <p:spPr>
          <a:xfrm flipV="1">
            <a:off x="6553200" y="2347212"/>
            <a:ext cx="533400" cy="14987"/>
          </a:xfrm>
          <a:prstGeom prst="line">
            <a:avLst/>
          </a:prstGeom>
        </p:spPr>
        <p:style>
          <a:lnRef idx="3">
            <a:schemeClr val="dk1"/>
          </a:lnRef>
          <a:fillRef idx="0">
            <a:schemeClr val="dk1"/>
          </a:fillRef>
          <a:effectRef idx="2">
            <a:schemeClr val="dk1"/>
          </a:effectRef>
          <a:fontRef idx="minor">
            <a:schemeClr val="tx1"/>
          </a:fontRef>
        </p:style>
      </p:cxnSp>
      <p:cxnSp>
        <p:nvCxnSpPr>
          <p:cNvPr id="77" name="Straight Connector 76"/>
          <p:cNvCxnSpPr>
            <a:stCxn id="59" idx="3"/>
            <a:endCxn id="67" idx="4"/>
          </p:cNvCxnSpPr>
          <p:nvPr/>
        </p:nvCxnSpPr>
        <p:spPr>
          <a:xfrm rot="5400000">
            <a:off x="3350419" y="4578864"/>
            <a:ext cx="447956" cy="757517"/>
          </a:xfrm>
          <a:prstGeom prst="line">
            <a:avLst/>
          </a:prstGeom>
          <a:ln w="28575"/>
        </p:spPr>
        <p:style>
          <a:lnRef idx="1">
            <a:schemeClr val="dk1"/>
          </a:lnRef>
          <a:fillRef idx="0">
            <a:schemeClr val="dk1"/>
          </a:fillRef>
          <a:effectRef idx="0">
            <a:schemeClr val="dk1"/>
          </a:effectRef>
          <a:fontRef idx="minor">
            <a:schemeClr val="tx1"/>
          </a:fontRef>
        </p:style>
      </p:cxnSp>
      <p:cxnSp>
        <p:nvCxnSpPr>
          <p:cNvPr id="78" name="Straight Connector 77"/>
          <p:cNvCxnSpPr>
            <a:stCxn id="59" idx="4"/>
            <a:endCxn id="68" idx="4"/>
          </p:cNvCxnSpPr>
          <p:nvPr/>
        </p:nvCxnSpPr>
        <p:spPr>
          <a:xfrm rot="5400000">
            <a:off x="3693319" y="4760118"/>
            <a:ext cx="381001" cy="461962"/>
          </a:xfrm>
          <a:prstGeom prst="line">
            <a:avLst/>
          </a:prstGeom>
          <a:ln w="28575"/>
        </p:spPr>
        <p:style>
          <a:lnRef idx="1">
            <a:schemeClr val="dk1"/>
          </a:lnRef>
          <a:fillRef idx="0">
            <a:schemeClr val="dk1"/>
          </a:fillRef>
          <a:effectRef idx="0">
            <a:schemeClr val="dk1"/>
          </a:effectRef>
          <a:fontRef idx="minor">
            <a:schemeClr val="tx1"/>
          </a:fontRef>
        </p:style>
      </p:cxnSp>
      <p:cxnSp>
        <p:nvCxnSpPr>
          <p:cNvPr id="79" name="Straight Connector 78"/>
          <p:cNvCxnSpPr>
            <a:stCxn id="59" idx="4"/>
            <a:endCxn id="69" idx="4"/>
          </p:cNvCxnSpPr>
          <p:nvPr/>
        </p:nvCxnSpPr>
        <p:spPr>
          <a:xfrm rot="16200000" flipH="1">
            <a:off x="3964781" y="4950617"/>
            <a:ext cx="381001" cy="80963"/>
          </a:xfrm>
          <a:prstGeom prst="line">
            <a:avLst/>
          </a:prstGeom>
          <a:ln w="28575"/>
        </p:spPr>
        <p:style>
          <a:lnRef idx="1">
            <a:schemeClr val="dk1"/>
          </a:lnRef>
          <a:fillRef idx="0">
            <a:schemeClr val="dk1"/>
          </a:fillRef>
          <a:effectRef idx="0">
            <a:schemeClr val="dk1"/>
          </a:effectRef>
          <a:fontRef idx="minor">
            <a:schemeClr val="tx1"/>
          </a:fontRef>
        </p:style>
      </p:cxnSp>
      <p:cxnSp>
        <p:nvCxnSpPr>
          <p:cNvPr id="80" name="Straight Connector 79"/>
          <p:cNvCxnSpPr>
            <a:stCxn id="59" idx="5"/>
            <a:endCxn id="72" idx="4"/>
          </p:cNvCxnSpPr>
          <p:nvPr/>
        </p:nvCxnSpPr>
        <p:spPr>
          <a:xfrm rot="16200000" flipH="1">
            <a:off x="4278826" y="4731263"/>
            <a:ext cx="447956" cy="452718"/>
          </a:xfrm>
          <a:prstGeom prst="line">
            <a:avLst/>
          </a:prstGeom>
          <a:ln w="28575"/>
        </p:spPr>
        <p:style>
          <a:lnRef idx="1">
            <a:schemeClr val="dk1"/>
          </a:lnRef>
          <a:fillRef idx="0">
            <a:schemeClr val="dk1"/>
          </a:fillRef>
          <a:effectRef idx="0">
            <a:schemeClr val="dk1"/>
          </a:effectRef>
          <a:fontRef idx="minor">
            <a:schemeClr val="tx1"/>
          </a:fontRef>
        </p:style>
      </p:cxnSp>
      <p:sp>
        <p:nvSpPr>
          <p:cNvPr id="84" name="TextBox 83"/>
          <p:cNvSpPr txBox="1"/>
          <p:nvPr/>
        </p:nvSpPr>
        <p:spPr>
          <a:xfrm rot="2826910">
            <a:off x="2087537" y="3600699"/>
            <a:ext cx="1683069" cy="400110"/>
          </a:xfrm>
          <a:prstGeom prst="rect">
            <a:avLst/>
          </a:prstGeom>
          <a:noFill/>
        </p:spPr>
        <p:txBody>
          <a:bodyPr wrap="square" rtlCol="0">
            <a:spAutoFit/>
          </a:bodyPr>
          <a:lstStyle/>
          <a:p>
            <a:r>
              <a:rPr lang="en-US" sz="2000" b="1" dirty="0" smtClean="0">
                <a:solidFill>
                  <a:schemeClr val="accent1"/>
                </a:solidFill>
              </a:rPr>
              <a:t>100 Mbps</a:t>
            </a:r>
            <a:endParaRPr lang="en-US" sz="2000" b="1" dirty="0">
              <a:solidFill>
                <a:schemeClr val="accent1"/>
              </a:solidFill>
            </a:endParaRPr>
          </a:p>
        </p:txBody>
      </p:sp>
      <p:cxnSp>
        <p:nvCxnSpPr>
          <p:cNvPr id="87" name="Straight Connector 86"/>
          <p:cNvCxnSpPr>
            <a:stCxn id="59" idx="7"/>
            <a:endCxn id="60" idx="3"/>
          </p:cNvCxnSpPr>
          <p:nvPr/>
        </p:nvCxnSpPr>
        <p:spPr>
          <a:xfrm rot="5400000" flipH="1" flipV="1">
            <a:off x="4276445" y="2523844"/>
            <a:ext cx="1886510" cy="1886510"/>
          </a:xfrm>
          <a:prstGeom prst="line">
            <a:avLst/>
          </a:prstGeom>
        </p:spPr>
        <p:style>
          <a:lnRef idx="3">
            <a:schemeClr val="dk1"/>
          </a:lnRef>
          <a:fillRef idx="0">
            <a:schemeClr val="dk1"/>
          </a:fillRef>
          <a:effectRef idx="2">
            <a:schemeClr val="dk1"/>
          </a:effectRef>
          <a:fontRef idx="minor">
            <a:schemeClr val="tx1"/>
          </a:fontRef>
        </p:style>
      </p:cxnSp>
      <p:pic>
        <p:nvPicPr>
          <p:cNvPr id="32" name="Picture 5"/>
          <p:cNvPicPr>
            <a:picLocks noChangeAspect="1" noChangeArrowheads="1"/>
          </p:cNvPicPr>
          <p:nvPr/>
        </p:nvPicPr>
        <p:blipFill>
          <a:blip r:embed="rId4" cstate="print">
            <a:duotone>
              <a:prstClr val="black"/>
              <a:schemeClr val="accent1">
                <a:tint val="45000"/>
                <a:satMod val="400000"/>
              </a:schemeClr>
            </a:duotone>
          </a:blip>
          <a:srcRect/>
          <a:stretch>
            <a:fillRect/>
          </a:stretch>
        </p:blipFill>
        <p:spPr bwMode="auto">
          <a:xfrm>
            <a:off x="7924800" y="2057399"/>
            <a:ext cx="490953" cy="609600"/>
          </a:xfrm>
          <a:prstGeom prst="rect">
            <a:avLst/>
          </a:prstGeom>
          <a:noFill/>
          <a:ln w="9525">
            <a:noFill/>
            <a:miter lim="800000"/>
            <a:headEnd/>
            <a:tailEnd/>
          </a:ln>
          <a:effectLst/>
        </p:spPr>
      </p:pic>
      <p:sp>
        <p:nvSpPr>
          <p:cNvPr id="33" name="TextBox 32"/>
          <p:cNvSpPr txBox="1"/>
          <p:nvPr/>
        </p:nvSpPr>
        <p:spPr>
          <a:xfrm rot="18876727">
            <a:off x="4749638" y="3511313"/>
            <a:ext cx="1683069" cy="400110"/>
          </a:xfrm>
          <a:prstGeom prst="rect">
            <a:avLst/>
          </a:prstGeom>
          <a:noFill/>
        </p:spPr>
        <p:txBody>
          <a:bodyPr wrap="square" rtlCol="0">
            <a:spAutoFit/>
          </a:bodyPr>
          <a:lstStyle/>
          <a:p>
            <a:r>
              <a:rPr lang="en-US" sz="2000" b="1" dirty="0" smtClean="0">
                <a:solidFill>
                  <a:schemeClr val="accent1"/>
                </a:solidFill>
              </a:rPr>
              <a:t>100 Mbps</a:t>
            </a:r>
            <a:endParaRPr lang="en-US" sz="2000" b="1" dirty="0">
              <a:solidFill>
                <a:schemeClr val="accent1"/>
              </a:solidFill>
            </a:endParaRPr>
          </a:p>
        </p:txBody>
      </p:sp>
      <p:cxnSp>
        <p:nvCxnSpPr>
          <p:cNvPr id="35" name="Straight Connector 34"/>
          <p:cNvCxnSpPr/>
          <p:nvPr/>
        </p:nvCxnSpPr>
        <p:spPr>
          <a:xfrm>
            <a:off x="5410200" y="5040867"/>
            <a:ext cx="2667000" cy="381000"/>
          </a:xfrm>
          <a:prstGeom prst="line">
            <a:avLst/>
          </a:prstGeom>
        </p:spPr>
        <p:style>
          <a:lnRef idx="2">
            <a:schemeClr val="dk1"/>
          </a:lnRef>
          <a:fillRef idx="0">
            <a:schemeClr val="dk1"/>
          </a:fillRef>
          <a:effectRef idx="1">
            <a:schemeClr val="dk1"/>
          </a:effectRef>
          <a:fontRef idx="minor">
            <a:schemeClr val="tx1"/>
          </a:fontRef>
        </p:style>
      </p:cxnSp>
      <p:sp>
        <p:nvSpPr>
          <p:cNvPr id="39" name="TextBox 38"/>
          <p:cNvSpPr txBox="1"/>
          <p:nvPr/>
        </p:nvSpPr>
        <p:spPr>
          <a:xfrm>
            <a:off x="5105400" y="4571999"/>
            <a:ext cx="4038600" cy="369332"/>
          </a:xfrm>
          <a:prstGeom prst="rect">
            <a:avLst/>
          </a:prstGeom>
          <a:noFill/>
        </p:spPr>
        <p:txBody>
          <a:bodyPr wrap="square" rtlCol="0">
            <a:spAutoFit/>
          </a:bodyPr>
          <a:lstStyle/>
          <a:p>
            <a:r>
              <a:rPr lang="en-US" b="1" dirty="0" smtClean="0">
                <a:solidFill>
                  <a:schemeClr val="accent1"/>
                </a:solidFill>
              </a:rPr>
              <a:t>10 Mb x 20req/s =  200 Mbps</a:t>
            </a:r>
            <a:endParaRPr lang="en-US" b="1" dirty="0">
              <a:solidFill>
                <a:schemeClr val="accent1"/>
              </a:solidFill>
            </a:endParaRPr>
          </a:p>
        </p:txBody>
      </p:sp>
      <p:sp>
        <p:nvSpPr>
          <p:cNvPr id="41" name="TextBox 40"/>
          <p:cNvSpPr txBox="1"/>
          <p:nvPr/>
        </p:nvSpPr>
        <p:spPr>
          <a:xfrm>
            <a:off x="381000" y="3352799"/>
            <a:ext cx="8153400" cy="46166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sz="2400" b="1" dirty="0" smtClean="0"/>
              <a:t>Increase in capacity = 200/ 100 = 2</a:t>
            </a:r>
            <a:endParaRPr lang="en-US" sz="2400" b="1" dirty="0"/>
          </a:p>
        </p:txBody>
      </p:sp>
    </p:spTree>
    <p:custDataLst>
      <p:tags r:id="rId1"/>
    </p:custDataLst>
  </p:cSld>
  <p:clrMapOvr>
    <a:masterClrMapping/>
  </p:clrMapOvr>
  <p:transition advTm="15"/>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84" grpId="0"/>
      <p:bldP spid="33" grpId="0"/>
      <p:bldP spid="39" grpId="0"/>
      <p:bldP spid="4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457200" indent="-457200">
              <a:buAutoNum type="arabicPeriod"/>
            </a:pPr>
            <a:r>
              <a:rPr lang="en-US" sz="2400" dirty="0" smtClean="0"/>
              <a:t>Motivation</a:t>
            </a:r>
          </a:p>
          <a:p>
            <a:pPr marL="914400" lvl="1" indent="-457200">
              <a:buAutoNum type="arabicPeriod"/>
            </a:pPr>
            <a:r>
              <a:rPr lang="en-US" sz="2400" dirty="0" smtClean="0"/>
              <a:t>Location diversity and traffic engineering</a:t>
            </a:r>
          </a:p>
          <a:p>
            <a:pPr marL="914400" lvl="1" indent="-457200">
              <a:buAutoNum type="arabicPeriod"/>
            </a:pPr>
            <a:r>
              <a:rPr lang="en-US" sz="2400" dirty="0" smtClean="0">
                <a:solidFill>
                  <a:schemeClr val="accent1"/>
                </a:solidFill>
              </a:rPr>
              <a:t>Metric of comparison</a:t>
            </a:r>
            <a:endParaRPr lang="en-US" sz="2400" dirty="0" smtClean="0">
              <a:solidFill>
                <a:schemeClr val="accent1"/>
              </a:solidFill>
            </a:endParaRPr>
          </a:p>
          <a:p>
            <a:pPr marL="457200" indent="-457200">
              <a:buAutoNum type="arabicPeriod"/>
            </a:pPr>
            <a:r>
              <a:rPr lang="en-US" sz="2400" dirty="0" smtClean="0"/>
              <a:t>Evaluation</a:t>
            </a:r>
          </a:p>
          <a:p>
            <a:pPr marL="457200" indent="-457200">
              <a:buAutoNum type="arabicPeriod"/>
            </a:pPr>
            <a:r>
              <a:rPr lang="en-US" sz="2400" dirty="0" smtClean="0"/>
              <a:t>Conclusion</a:t>
            </a:r>
          </a:p>
          <a:p>
            <a:pPr marL="457200" indent="-457200">
              <a:buAutoNum type="arabicPeriod"/>
            </a:pPr>
            <a:endParaRPr lang="en-US" sz="2400" dirty="0" smtClean="0"/>
          </a:p>
          <a:p>
            <a:pPr marL="457200" indent="-457200">
              <a:buAutoNum type="arabicPeriod"/>
            </a:pPr>
            <a:endParaRPr lang="en-US" sz="2400" dirty="0" smtClean="0"/>
          </a:p>
          <a:p>
            <a:pPr marL="457200" indent="-457200">
              <a:buAutoNum type="arabicPeriod"/>
            </a:pPr>
            <a:endParaRPr lang="en-US" sz="2400" dirty="0" smtClean="0"/>
          </a:p>
          <a:p>
            <a:endParaRPr lang="en-US" sz="2400" dirty="0"/>
          </a:p>
        </p:txBody>
      </p:sp>
      <p:sp>
        <p:nvSpPr>
          <p:cNvPr id="4" name="Slide Number Placeholder 3"/>
          <p:cNvSpPr>
            <a:spLocks noGrp="1"/>
          </p:cNvSpPr>
          <p:nvPr>
            <p:ph type="sldNum" sz="quarter" idx="12"/>
          </p:nvPr>
        </p:nvSpPr>
        <p:spPr/>
        <p:txBody>
          <a:bodyPr/>
          <a:lstStyle/>
          <a:p>
            <a:fld id="{18E29D42-E056-4B8B-9A33-4B0CCB37A08A}" type="slidenum">
              <a:rPr lang="en-US" smtClean="0"/>
              <a:pPr/>
              <a:t>11</a:t>
            </a:fld>
            <a:endParaRPr lang="en-US"/>
          </a:p>
        </p:txBody>
      </p:sp>
      <p:sp>
        <p:nvSpPr>
          <p:cNvPr id="2" name="Title 1"/>
          <p:cNvSpPr>
            <a:spLocks noGrp="1"/>
          </p:cNvSpPr>
          <p:nvPr>
            <p:ph type="title"/>
          </p:nvPr>
        </p:nvSpPr>
        <p:spPr/>
        <p:txBody>
          <a:bodyPr/>
          <a:lstStyle/>
          <a:p>
            <a:r>
              <a:rPr lang="en-US" dirty="0" smtClean="0"/>
              <a:t>Outline</a:t>
            </a:r>
            <a:endParaRPr lang="en-US" dirty="0"/>
          </a:p>
        </p:txBody>
      </p:sp>
    </p:spTree>
  </p:cSld>
  <p:clrMapOvr>
    <a:masterClrMapping/>
  </p:clrMapOvr>
  <p:transition advTm="8409"/>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938528"/>
            <a:ext cx="4191000" cy="4538472"/>
          </a:xfrm>
        </p:spPr>
        <p:txBody>
          <a:bodyPr>
            <a:normAutofit/>
          </a:bodyPr>
          <a:lstStyle/>
          <a:p>
            <a:r>
              <a:rPr lang="en-US" sz="2400" dirty="0" smtClean="0"/>
              <a:t>Without location diversity</a:t>
            </a:r>
          </a:p>
          <a:p>
            <a:pPr lvl="1"/>
            <a:r>
              <a:rPr lang="en-US" sz="2400" dirty="0" smtClean="0"/>
              <a:t>Capacity = 1/MLU</a:t>
            </a:r>
          </a:p>
          <a:p>
            <a:pPr>
              <a:buNone/>
            </a:pPr>
            <a:endParaRPr lang="en-US" sz="2400" dirty="0"/>
          </a:p>
        </p:txBody>
      </p:sp>
      <p:sp>
        <p:nvSpPr>
          <p:cNvPr id="3" name="Slide Number Placeholder 2"/>
          <p:cNvSpPr>
            <a:spLocks noGrp="1"/>
          </p:cNvSpPr>
          <p:nvPr>
            <p:ph type="sldNum" sz="quarter" idx="12"/>
          </p:nvPr>
        </p:nvSpPr>
        <p:spPr>
          <a:xfrm>
            <a:off x="8778240" y="6407944"/>
            <a:ext cx="365760" cy="365125"/>
          </a:xfrm>
        </p:spPr>
        <p:txBody>
          <a:bodyPr/>
          <a:lstStyle/>
          <a:p>
            <a:fld id="{18E29D42-E056-4B8B-9A33-4B0CCB37A08A}" type="slidenum">
              <a:rPr lang="en-US" smtClean="0"/>
              <a:pPr/>
              <a:t>12</a:t>
            </a:fld>
            <a:endParaRPr lang="en-US"/>
          </a:p>
        </p:txBody>
      </p:sp>
      <p:sp>
        <p:nvSpPr>
          <p:cNvPr id="4" name="Title 3"/>
          <p:cNvSpPr>
            <a:spLocks noGrp="1"/>
          </p:cNvSpPr>
          <p:nvPr>
            <p:ph type="title"/>
          </p:nvPr>
        </p:nvSpPr>
        <p:spPr/>
        <p:txBody>
          <a:bodyPr/>
          <a:lstStyle/>
          <a:p>
            <a:r>
              <a:rPr lang="en-US" dirty="0" smtClean="0">
                <a:sym typeface="Wingdings" charset="2"/>
              </a:rPr>
              <a:t>MLU poor metric of capacity</a:t>
            </a:r>
            <a:endParaRPr lang="en-US" dirty="0"/>
          </a:p>
        </p:txBody>
      </p:sp>
      <p:sp>
        <p:nvSpPr>
          <p:cNvPr id="5" name="TextBox 4"/>
          <p:cNvSpPr txBox="1"/>
          <p:nvPr/>
        </p:nvSpPr>
        <p:spPr>
          <a:xfrm rot="17493905">
            <a:off x="6737833" y="3214870"/>
            <a:ext cx="1450308" cy="400110"/>
          </a:xfrm>
          <a:prstGeom prst="rect">
            <a:avLst/>
          </a:prstGeom>
          <a:noFill/>
        </p:spPr>
        <p:txBody>
          <a:bodyPr wrap="square" rtlCol="0">
            <a:spAutoFit/>
          </a:bodyPr>
          <a:lstStyle/>
          <a:p>
            <a:r>
              <a:rPr lang="en-US" sz="2000" b="1" dirty="0" smtClean="0"/>
              <a:t>100 Mbps</a:t>
            </a:r>
          </a:p>
        </p:txBody>
      </p:sp>
      <p:pic>
        <p:nvPicPr>
          <p:cNvPr id="7" name="Picture 5"/>
          <p:cNvPicPr>
            <a:picLocks noChangeAspect="1" noChangeArrowheads="1"/>
          </p:cNvPicPr>
          <p:nvPr/>
        </p:nvPicPr>
        <p:blipFill>
          <a:blip r:embed="rId4" cstate="print">
            <a:duotone>
              <a:prstClr val="black"/>
              <a:schemeClr val="accent2">
                <a:tint val="45000"/>
                <a:satMod val="400000"/>
              </a:schemeClr>
            </a:duotone>
            <a:lum contrast="2000"/>
          </a:blip>
          <a:srcRect/>
          <a:stretch>
            <a:fillRect/>
          </a:stretch>
        </p:blipFill>
        <p:spPr bwMode="auto">
          <a:xfrm>
            <a:off x="8305800" y="1295400"/>
            <a:ext cx="490953" cy="609600"/>
          </a:xfrm>
          <a:prstGeom prst="rect">
            <a:avLst/>
          </a:prstGeom>
          <a:noFill/>
          <a:ln w="9525">
            <a:noFill/>
            <a:miter lim="800000"/>
            <a:headEnd/>
            <a:tailEnd/>
          </a:ln>
          <a:effectLst/>
        </p:spPr>
      </p:pic>
      <p:sp>
        <p:nvSpPr>
          <p:cNvPr id="8" name="Oval 7"/>
          <p:cNvSpPr/>
          <p:nvPr/>
        </p:nvSpPr>
        <p:spPr>
          <a:xfrm>
            <a:off x="6705600" y="4724400"/>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1</a:t>
            </a:r>
            <a:endParaRPr lang="en-US" b="1" dirty="0"/>
          </a:p>
        </p:txBody>
      </p:sp>
      <p:sp>
        <p:nvSpPr>
          <p:cNvPr id="9" name="Oval 8"/>
          <p:cNvSpPr/>
          <p:nvPr/>
        </p:nvSpPr>
        <p:spPr>
          <a:xfrm>
            <a:off x="8001000" y="2057400"/>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2</a:t>
            </a:r>
            <a:endParaRPr lang="en-US" b="1" dirty="0"/>
          </a:p>
        </p:txBody>
      </p:sp>
      <p:sp>
        <p:nvSpPr>
          <p:cNvPr id="10" name="Oval 9"/>
          <p:cNvSpPr/>
          <p:nvPr/>
        </p:nvSpPr>
        <p:spPr>
          <a:xfrm>
            <a:off x="5181600" y="2133600"/>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3</a:t>
            </a:r>
            <a:endParaRPr lang="en-US" b="1" dirty="0"/>
          </a:p>
        </p:txBody>
      </p:sp>
      <p:cxnSp>
        <p:nvCxnSpPr>
          <p:cNvPr id="11" name="Straight Connector 10"/>
          <p:cNvCxnSpPr>
            <a:stCxn id="10" idx="5"/>
            <a:endCxn id="8" idx="1"/>
          </p:cNvCxnSpPr>
          <p:nvPr/>
        </p:nvCxnSpPr>
        <p:spPr>
          <a:xfrm rot="16200000" flipH="1">
            <a:off x="5038445" y="3057245"/>
            <a:ext cx="2267510" cy="1200710"/>
          </a:xfrm>
          <a:prstGeom prst="line">
            <a:avLst/>
          </a:prstGeom>
        </p:spPr>
        <p:style>
          <a:lnRef idx="3">
            <a:schemeClr val="dk1"/>
          </a:lnRef>
          <a:fillRef idx="0">
            <a:schemeClr val="dk1"/>
          </a:fillRef>
          <a:effectRef idx="2">
            <a:schemeClr val="dk1"/>
          </a:effectRef>
          <a:fontRef idx="minor">
            <a:schemeClr val="tx1"/>
          </a:fontRef>
        </p:style>
      </p:cxnSp>
      <p:sp>
        <p:nvSpPr>
          <p:cNvPr id="13" name="laptop"/>
          <p:cNvSpPr>
            <a:spLocks noEditPoints="1" noChangeArrowheads="1"/>
          </p:cNvSpPr>
          <p:nvPr/>
        </p:nvSpPr>
        <p:spPr bwMode="auto">
          <a:xfrm>
            <a:off x="6019800" y="5486401"/>
            <a:ext cx="295275" cy="3810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 name="laptop"/>
          <p:cNvSpPr>
            <a:spLocks noEditPoints="1" noChangeArrowheads="1"/>
          </p:cNvSpPr>
          <p:nvPr/>
        </p:nvSpPr>
        <p:spPr bwMode="auto">
          <a:xfrm>
            <a:off x="6477000" y="5486401"/>
            <a:ext cx="295275" cy="3810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laptop"/>
          <p:cNvSpPr>
            <a:spLocks noEditPoints="1" noChangeArrowheads="1"/>
          </p:cNvSpPr>
          <p:nvPr/>
        </p:nvSpPr>
        <p:spPr bwMode="auto">
          <a:xfrm>
            <a:off x="7019925" y="5486401"/>
            <a:ext cx="295275" cy="3810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TextBox 16"/>
          <p:cNvSpPr txBox="1"/>
          <p:nvPr/>
        </p:nvSpPr>
        <p:spPr>
          <a:xfrm>
            <a:off x="7620000" y="4953000"/>
            <a:ext cx="1600200" cy="369332"/>
          </a:xfrm>
          <a:prstGeom prst="rect">
            <a:avLst/>
          </a:prstGeom>
          <a:noFill/>
        </p:spPr>
        <p:txBody>
          <a:bodyPr wrap="square" rtlCol="0">
            <a:spAutoFit/>
          </a:bodyPr>
          <a:lstStyle/>
          <a:p>
            <a:r>
              <a:rPr lang="en-US" b="1" dirty="0" smtClean="0">
                <a:solidFill>
                  <a:schemeClr val="accent2"/>
                </a:solidFill>
              </a:rPr>
              <a:t>25 Mbps</a:t>
            </a:r>
            <a:endParaRPr lang="en-US" b="1" dirty="0">
              <a:solidFill>
                <a:schemeClr val="accent2"/>
              </a:solidFill>
            </a:endParaRPr>
          </a:p>
        </p:txBody>
      </p:sp>
      <p:sp>
        <p:nvSpPr>
          <p:cNvPr id="18" name="laptop"/>
          <p:cNvSpPr>
            <a:spLocks noEditPoints="1" noChangeArrowheads="1"/>
          </p:cNvSpPr>
          <p:nvPr/>
        </p:nvSpPr>
        <p:spPr bwMode="auto">
          <a:xfrm>
            <a:off x="7553325" y="5486401"/>
            <a:ext cx="295275" cy="3810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tower"/>
          <p:cNvSpPr>
            <a:spLocks noEditPoints="1" noChangeArrowheads="1"/>
          </p:cNvSpPr>
          <p:nvPr/>
        </p:nvSpPr>
        <p:spPr bwMode="auto">
          <a:xfrm>
            <a:off x="8686800" y="1905000"/>
            <a:ext cx="304799" cy="685799"/>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tower"/>
          <p:cNvSpPr>
            <a:spLocks noEditPoints="1" noChangeArrowheads="1"/>
          </p:cNvSpPr>
          <p:nvPr/>
        </p:nvSpPr>
        <p:spPr bwMode="auto">
          <a:xfrm>
            <a:off x="4724400" y="1981200"/>
            <a:ext cx="228600" cy="685800"/>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cxnSp>
        <p:nvCxnSpPr>
          <p:cNvPr id="21" name="Straight Connector 20"/>
          <p:cNvCxnSpPr>
            <a:stCxn id="20" idx="4"/>
            <a:endCxn id="10" idx="2"/>
          </p:cNvCxnSpPr>
          <p:nvPr/>
        </p:nvCxnSpPr>
        <p:spPr>
          <a:xfrm>
            <a:off x="4953000" y="2351056"/>
            <a:ext cx="228600" cy="11144"/>
          </a:xfrm>
          <a:prstGeom prst="line">
            <a:avLst/>
          </a:prstGeom>
        </p:spPr>
        <p:style>
          <a:lnRef idx="3">
            <a:schemeClr val="dk1"/>
          </a:lnRef>
          <a:fillRef idx="0">
            <a:schemeClr val="dk1"/>
          </a:fillRef>
          <a:effectRef idx="2">
            <a:schemeClr val="dk1"/>
          </a:effectRef>
          <a:fontRef idx="minor">
            <a:schemeClr val="tx1"/>
          </a:fontRef>
        </p:style>
      </p:cxnSp>
      <p:cxnSp>
        <p:nvCxnSpPr>
          <p:cNvPr id="22" name="Straight Connector 21"/>
          <p:cNvCxnSpPr>
            <a:stCxn id="9" idx="6"/>
            <a:endCxn id="19" idx="9"/>
          </p:cNvCxnSpPr>
          <p:nvPr/>
        </p:nvCxnSpPr>
        <p:spPr>
          <a:xfrm flipV="1">
            <a:off x="8458200" y="2271013"/>
            <a:ext cx="228600" cy="14987"/>
          </a:xfrm>
          <a:prstGeom prst="line">
            <a:avLst/>
          </a:prstGeom>
        </p:spPr>
        <p:style>
          <a:lnRef idx="3">
            <a:schemeClr val="dk1"/>
          </a:lnRef>
          <a:fillRef idx="0">
            <a:schemeClr val="dk1"/>
          </a:fillRef>
          <a:effectRef idx="2">
            <a:schemeClr val="dk1"/>
          </a:effectRef>
          <a:fontRef idx="minor">
            <a:schemeClr val="tx1"/>
          </a:fontRef>
        </p:style>
      </p:cxnSp>
      <p:cxnSp>
        <p:nvCxnSpPr>
          <p:cNvPr id="23" name="Straight Connector 22"/>
          <p:cNvCxnSpPr>
            <a:stCxn id="8" idx="3"/>
            <a:endCxn id="13" idx="4"/>
          </p:cNvCxnSpPr>
          <p:nvPr/>
        </p:nvCxnSpPr>
        <p:spPr>
          <a:xfrm rot="5400000">
            <a:off x="6284119" y="4997965"/>
            <a:ext cx="371756" cy="605117"/>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8" idx="4"/>
            <a:endCxn id="14" idx="4"/>
          </p:cNvCxnSpPr>
          <p:nvPr/>
        </p:nvCxnSpPr>
        <p:spPr>
          <a:xfrm rot="5400000">
            <a:off x="6627019" y="5179219"/>
            <a:ext cx="304801" cy="309562"/>
          </a:xfrm>
          <a:prstGeom prst="line">
            <a:avLst/>
          </a:prstGeom>
          <a:ln w="28575"/>
        </p:spPr>
        <p:style>
          <a:lnRef idx="1">
            <a:schemeClr val="dk1"/>
          </a:lnRef>
          <a:fillRef idx="0">
            <a:schemeClr val="dk1"/>
          </a:fillRef>
          <a:effectRef idx="0">
            <a:schemeClr val="dk1"/>
          </a:effectRef>
          <a:fontRef idx="minor">
            <a:schemeClr val="tx1"/>
          </a:fontRef>
        </p:style>
      </p:cxnSp>
      <p:cxnSp>
        <p:nvCxnSpPr>
          <p:cNvPr id="25" name="Straight Connector 24"/>
          <p:cNvCxnSpPr>
            <a:stCxn id="8" idx="4"/>
            <a:endCxn id="15" idx="4"/>
          </p:cNvCxnSpPr>
          <p:nvPr/>
        </p:nvCxnSpPr>
        <p:spPr>
          <a:xfrm rot="16200000" flipH="1">
            <a:off x="6898481" y="5217318"/>
            <a:ext cx="304801" cy="233363"/>
          </a:xfrm>
          <a:prstGeom prst="line">
            <a:avLst/>
          </a:prstGeom>
          <a:ln w="28575"/>
        </p:spPr>
        <p:style>
          <a:lnRef idx="1">
            <a:schemeClr val="dk1"/>
          </a:lnRef>
          <a:fillRef idx="0">
            <a:schemeClr val="dk1"/>
          </a:fillRef>
          <a:effectRef idx="0">
            <a:schemeClr val="dk1"/>
          </a:effectRef>
          <a:fontRef idx="minor">
            <a:schemeClr val="tx1"/>
          </a:fontRef>
        </p:style>
      </p:cxnSp>
      <p:cxnSp>
        <p:nvCxnSpPr>
          <p:cNvPr id="26" name="Straight Connector 25"/>
          <p:cNvCxnSpPr>
            <a:stCxn id="8" idx="5"/>
            <a:endCxn id="18" idx="4"/>
          </p:cNvCxnSpPr>
          <p:nvPr/>
        </p:nvCxnSpPr>
        <p:spPr>
          <a:xfrm rot="16200000" flipH="1">
            <a:off x="7212526" y="4997964"/>
            <a:ext cx="371756" cy="605118"/>
          </a:xfrm>
          <a:prstGeom prst="line">
            <a:avLst/>
          </a:prstGeom>
          <a:ln w="28575"/>
        </p:spPr>
        <p:style>
          <a:lnRef idx="1">
            <a:schemeClr val="dk1"/>
          </a:lnRef>
          <a:fillRef idx="0">
            <a:schemeClr val="dk1"/>
          </a:fillRef>
          <a:effectRef idx="0">
            <a:schemeClr val="dk1"/>
          </a:effectRef>
          <a:fontRef idx="minor">
            <a:schemeClr val="tx1"/>
          </a:fontRef>
        </p:style>
      </p:cxnSp>
      <p:sp>
        <p:nvSpPr>
          <p:cNvPr id="27" name="TextBox 26"/>
          <p:cNvSpPr txBox="1"/>
          <p:nvPr/>
        </p:nvSpPr>
        <p:spPr>
          <a:xfrm rot="17610085">
            <a:off x="7072642" y="3577526"/>
            <a:ext cx="1417161" cy="400110"/>
          </a:xfrm>
          <a:prstGeom prst="rect">
            <a:avLst/>
          </a:prstGeom>
          <a:noFill/>
        </p:spPr>
        <p:txBody>
          <a:bodyPr wrap="square" rtlCol="0">
            <a:spAutoFit/>
          </a:bodyPr>
          <a:lstStyle/>
          <a:p>
            <a:r>
              <a:rPr lang="en-US" sz="2000" b="1" dirty="0" smtClean="0">
                <a:solidFill>
                  <a:schemeClr val="accent2"/>
                </a:solidFill>
              </a:rPr>
              <a:t>25 Mbps</a:t>
            </a:r>
            <a:endParaRPr lang="en-US" sz="2000" b="1" dirty="0">
              <a:solidFill>
                <a:schemeClr val="accent1"/>
              </a:solidFill>
            </a:endParaRPr>
          </a:p>
        </p:txBody>
      </p:sp>
      <p:cxnSp>
        <p:nvCxnSpPr>
          <p:cNvPr id="29" name="Straight Connector 28"/>
          <p:cNvCxnSpPr>
            <a:stCxn id="8" idx="7"/>
            <a:endCxn id="9" idx="3"/>
          </p:cNvCxnSpPr>
          <p:nvPr/>
        </p:nvCxnSpPr>
        <p:spPr>
          <a:xfrm rot="5400000" flipH="1" flipV="1">
            <a:off x="6410045" y="3133445"/>
            <a:ext cx="2343710" cy="972110"/>
          </a:xfrm>
          <a:prstGeom prst="line">
            <a:avLst/>
          </a:prstGeom>
        </p:spPr>
        <p:style>
          <a:lnRef idx="3">
            <a:schemeClr val="dk1"/>
          </a:lnRef>
          <a:fillRef idx="0">
            <a:schemeClr val="dk1"/>
          </a:fillRef>
          <a:effectRef idx="2">
            <a:schemeClr val="dk1"/>
          </a:effectRef>
          <a:fontRef idx="minor">
            <a:schemeClr val="tx1"/>
          </a:fontRef>
        </p:style>
      </p:cxnSp>
      <p:sp>
        <p:nvSpPr>
          <p:cNvPr id="73" name="TextBox 72"/>
          <p:cNvSpPr txBox="1"/>
          <p:nvPr/>
        </p:nvSpPr>
        <p:spPr>
          <a:xfrm rot="3760382">
            <a:off x="5500470" y="3178678"/>
            <a:ext cx="1450308" cy="400110"/>
          </a:xfrm>
          <a:prstGeom prst="rect">
            <a:avLst/>
          </a:prstGeom>
          <a:noFill/>
        </p:spPr>
        <p:txBody>
          <a:bodyPr wrap="square" rtlCol="0">
            <a:spAutoFit/>
          </a:bodyPr>
          <a:lstStyle/>
          <a:p>
            <a:r>
              <a:rPr lang="en-US" sz="2000" b="1" dirty="0" smtClean="0"/>
              <a:t>100 Mbps</a:t>
            </a:r>
          </a:p>
        </p:txBody>
      </p:sp>
      <p:sp>
        <p:nvSpPr>
          <p:cNvPr id="74" name="TextBox 73"/>
          <p:cNvSpPr txBox="1"/>
          <p:nvPr/>
        </p:nvSpPr>
        <p:spPr>
          <a:xfrm>
            <a:off x="1828800" y="4038600"/>
            <a:ext cx="1981200" cy="36933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b="1" dirty="0" smtClean="0"/>
              <a:t>MLU = 0.25</a:t>
            </a:r>
            <a:endParaRPr lang="en-US" b="1" dirty="0"/>
          </a:p>
        </p:txBody>
      </p:sp>
      <p:cxnSp>
        <p:nvCxnSpPr>
          <p:cNvPr id="76" name="Straight Connector 75"/>
          <p:cNvCxnSpPr/>
          <p:nvPr/>
        </p:nvCxnSpPr>
        <p:spPr>
          <a:xfrm rot="10800000" flipV="1">
            <a:off x="7467600" y="3657600"/>
            <a:ext cx="533400" cy="457200"/>
          </a:xfrm>
          <a:prstGeom prst="line">
            <a:avLst/>
          </a:prstGeom>
        </p:spPr>
        <p:style>
          <a:lnRef idx="2">
            <a:schemeClr val="dk1"/>
          </a:lnRef>
          <a:fillRef idx="0">
            <a:schemeClr val="dk1"/>
          </a:fillRef>
          <a:effectRef idx="1">
            <a:schemeClr val="dk1"/>
          </a:effectRef>
          <a:fontRef idx="minor">
            <a:schemeClr val="tx1"/>
          </a:fontRef>
        </p:style>
      </p:cxnSp>
      <p:sp>
        <p:nvSpPr>
          <p:cNvPr id="77" name="TextBox 76"/>
          <p:cNvSpPr txBox="1"/>
          <p:nvPr/>
        </p:nvSpPr>
        <p:spPr>
          <a:xfrm rot="17764222">
            <a:off x="7533731" y="3789113"/>
            <a:ext cx="1371600" cy="369332"/>
          </a:xfrm>
          <a:prstGeom prst="rect">
            <a:avLst/>
          </a:prstGeom>
          <a:noFill/>
        </p:spPr>
        <p:txBody>
          <a:bodyPr wrap="square" rtlCol="0">
            <a:spAutoFit/>
          </a:bodyPr>
          <a:lstStyle/>
          <a:p>
            <a:r>
              <a:rPr lang="en-US" b="1" dirty="0" smtClean="0">
                <a:solidFill>
                  <a:schemeClr val="accent2"/>
                </a:solidFill>
              </a:rPr>
              <a:t>100 Mbps</a:t>
            </a:r>
            <a:endParaRPr lang="en-US" b="1" dirty="0">
              <a:solidFill>
                <a:schemeClr val="accent2"/>
              </a:solidFill>
            </a:endParaRPr>
          </a:p>
        </p:txBody>
      </p:sp>
      <p:sp>
        <p:nvSpPr>
          <p:cNvPr id="78" name="TextBox 77"/>
          <p:cNvSpPr txBox="1"/>
          <p:nvPr/>
        </p:nvSpPr>
        <p:spPr>
          <a:xfrm>
            <a:off x="762000" y="4724400"/>
            <a:ext cx="396240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b="1" dirty="0" smtClean="0"/>
              <a:t>Capacity = 100/25  = 4</a:t>
            </a:r>
            <a:endParaRPr lang="en-US" b="1" dirty="0"/>
          </a:p>
        </p:txBody>
      </p:sp>
      <p:cxnSp>
        <p:nvCxnSpPr>
          <p:cNvPr id="81" name="Straight Connector 80"/>
          <p:cNvCxnSpPr/>
          <p:nvPr/>
        </p:nvCxnSpPr>
        <p:spPr>
          <a:xfrm rot="10800000">
            <a:off x="7848600" y="5029200"/>
            <a:ext cx="609600" cy="152400"/>
          </a:xfrm>
          <a:prstGeom prst="line">
            <a:avLst/>
          </a:prstGeom>
        </p:spPr>
        <p:style>
          <a:lnRef idx="2">
            <a:schemeClr val="dk1"/>
          </a:lnRef>
          <a:fillRef idx="0">
            <a:schemeClr val="dk1"/>
          </a:fillRef>
          <a:effectRef idx="1">
            <a:schemeClr val="dk1"/>
          </a:effectRef>
          <a:fontRef idx="minor">
            <a:schemeClr val="tx1"/>
          </a:fontRef>
        </p:style>
      </p:cxnSp>
      <p:sp>
        <p:nvSpPr>
          <p:cNvPr id="84" name="TextBox 83"/>
          <p:cNvSpPr txBox="1"/>
          <p:nvPr/>
        </p:nvSpPr>
        <p:spPr>
          <a:xfrm>
            <a:off x="7772400" y="5269468"/>
            <a:ext cx="1371600" cy="369332"/>
          </a:xfrm>
          <a:prstGeom prst="rect">
            <a:avLst/>
          </a:prstGeom>
          <a:noFill/>
        </p:spPr>
        <p:txBody>
          <a:bodyPr wrap="square" rtlCol="0">
            <a:spAutoFit/>
          </a:bodyPr>
          <a:lstStyle/>
          <a:p>
            <a:r>
              <a:rPr lang="en-US" b="1" dirty="0" smtClean="0">
                <a:solidFill>
                  <a:schemeClr val="accent2"/>
                </a:solidFill>
              </a:rPr>
              <a:t>100 Mbps</a:t>
            </a:r>
            <a:endParaRPr lang="en-US" b="1" dirty="0">
              <a:solidFill>
                <a:schemeClr val="accent2"/>
              </a:solidFill>
            </a:endParaRPr>
          </a:p>
        </p:txBody>
      </p:sp>
      <p:sp>
        <p:nvSpPr>
          <p:cNvPr id="89" name="TextBox 88"/>
          <p:cNvSpPr txBox="1"/>
          <p:nvPr/>
        </p:nvSpPr>
        <p:spPr>
          <a:xfrm>
            <a:off x="914400" y="1219200"/>
            <a:ext cx="5105400" cy="738664"/>
          </a:xfrm>
          <a:prstGeom prst="rect">
            <a:avLst/>
          </a:prstGeom>
          <a:noFill/>
        </p:spPr>
        <p:txBody>
          <a:bodyPr wrap="square" rtlCol="0">
            <a:spAutoFit/>
          </a:bodyPr>
          <a:lstStyle/>
          <a:p>
            <a:r>
              <a:rPr lang="en-US" sz="2100" dirty="0" smtClean="0">
                <a:solidFill>
                  <a:schemeClr val="accent4"/>
                </a:solidFill>
              </a:rPr>
              <a:t>	   </a:t>
            </a:r>
            <a:r>
              <a:rPr lang="en-US" sz="2100" dirty="0" smtClean="0">
                <a:solidFill>
                  <a:schemeClr val="accent4"/>
                </a:solidFill>
              </a:rPr>
              <a:t>max supportable demand</a:t>
            </a:r>
          </a:p>
          <a:p>
            <a:r>
              <a:rPr lang="en-US" sz="2100" dirty="0" smtClean="0">
                <a:solidFill>
                  <a:schemeClr val="accent4"/>
                </a:solidFill>
              </a:rPr>
              <a:t>	 </a:t>
            </a:r>
            <a:r>
              <a:rPr lang="en-US" sz="2100" dirty="0" smtClean="0">
                <a:solidFill>
                  <a:schemeClr val="accent4"/>
                </a:solidFill>
              </a:rPr>
              <a:t>        </a:t>
            </a:r>
            <a:r>
              <a:rPr lang="en-US" sz="2100" dirty="0" smtClean="0">
                <a:solidFill>
                  <a:schemeClr val="accent4"/>
                </a:solidFill>
              </a:rPr>
              <a:t>current demand</a:t>
            </a:r>
            <a:endParaRPr lang="en-US" sz="2100" dirty="0">
              <a:solidFill>
                <a:schemeClr val="accent4"/>
              </a:solidFill>
            </a:endParaRPr>
          </a:p>
        </p:txBody>
      </p:sp>
      <p:sp>
        <p:nvSpPr>
          <p:cNvPr id="34" name="Rectangle 33"/>
          <p:cNvSpPr/>
          <p:nvPr/>
        </p:nvSpPr>
        <p:spPr>
          <a:xfrm>
            <a:off x="533400" y="1371600"/>
            <a:ext cx="1681871" cy="415498"/>
          </a:xfrm>
          <a:prstGeom prst="rect">
            <a:avLst/>
          </a:prstGeom>
        </p:spPr>
        <p:txBody>
          <a:bodyPr wrap="none">
            <a:spAutoFit/>
          </a:bodyPr>
          <a:lstStyle/>
          <a:p>
            <a:r>
              <a:rPr lang="en-US" sz="2100" dirty="0" smtClean="0">
                <a:solidFill>
                  <a:schemeClr val="accent4"/>
                </a:solidFill>
              </a:rPr>
              <a:t>Capacity = </a:t>
            </a:r>
            <a:endParaRPr lang="en-US" sz="2100" dirty="0"/>
          </a:p>
        </p:txBody>
      </p:sp>
      <p:cxnSp>
        <p:nvCxnSpPr>
          <p:cNvPr id="36" name="Straight Connector 35"/>
          <p:cNvCxnSpPr/>
          <p:nvPr/>
        </p:nvCxnSpPr>
        <p:spPr>
          <a:xfrm>
            <a:off x="2133600" y="1587044"/>
            <a:ext cx="3429197" cy="13156"/>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ransition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7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8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8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p:bldP spid="8" grpId="0" animBg="1"/>
      <p:bldP spid="9" grpId="0" animBg="1"/>
      <p:bldP spid="10" grpId="0" animBg="1"/>
      <p:bldP spid="13" grpId="0" animBg="1"/>
      <p:bldP spid="14" grpId="0" animBg="1"/>
      <p:bldP spid="15" grpId="0" animBg="1"/>
      <p:bldP spid="17" grpId="0"/>
      <p:bldP spid="18" grpId="0" animBg="1"/>
      <p:bldP spid="19" grpId="0" animBg="1"/>
      <p:bldP spid="20" grpId="0" animBg="1"/>
      <p:bldP spid="27" grpId="0"/>
      <p:bldP spid="73" grpId="0"/>
      <p:bldP spid="74" grpId="0" animBg="1"/>
      <p:bldP spid="77" grpId="0"/>
      <p:bldP spid="78" grpId="0" animBg="1"/>
      <p:bldP spid="8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905000"/>
            <a:ext cx="4191000" cy="4538472"/>
          </a:xfrm>
        </p:spPr>
        <p:txBody>
          <a:bodyPr/>
          <a:lstStyle/>
          <a:p>
            <a:r>
              <a:rPr lang="en-US" sz="2400" dirty="0" smtClean="0"/>
              <a:t>Without location diversity</a:t>
            </a:r>
          </a:p>
          <a:p>
            <a:pPr lvl="1"/>
            <a:r>
              <a:rPr lang="en-US" dirty="0" smtClean="0"/>
              <a:t>Capacity = 1/MLU</a:t>
            </a:r>
          </a:p>
          <a:p>
            <a:r>
              <a:rPr lang="en-US" sz="2400" dirty="0" smtClean="0"/>
              <a:t>With location diversity</a:t>
            </a:r>
          </a:p>
          <a:p>
            <a:pPr lvl="1"/>
            <a:r>
              <a:rPr lang="en-US" sz="2400" dirty="0" smtClean="0"/>
              <a:t>Ca</a:t>
            </a:r>
            <a:r>
              <a:rPr lang="en-US" dirty="0" smtClean="0"/>
              <a:t>pacity &gt;= 1/MLU</a:t>
            </a:r>
          </a:p>
          <a:p>
            <a:pPr>
              <a:buNone/>
            </a:pPr>
            <a:endParaRPr lang="en-US" dirty="0"/>
          </a:p>
        </p:txBody>
      </p:sp>
      <p:sp>
        <p:nvSpPr>
          <p:cNvPr id="3" name="Slide Number Placeholder 2"/>
          <p:cNvSpPr>
            <a:spLocks noGrp="1"/>
          </p:cNvSpPr>
          <p:nvPr>
            <p:ph type="sldNum" sz="quarter" idx="12"/>
          </p:nvPr>
        </p:nvSpPr>
        <p:spPr>
          <a:xfrm>
            <a:off x="8778240" y="6407944"/>
            <a:ext cx="365760" cy="365125"/>
          </a:xfrm>
        </p:spPr>
        <p:txBody>
          <a:bodyPr/>
          <a:lstStyle/>
          <a:p>
            <a:fld id="{18E29D42-E056-4B8B-9A33-4B0CCB37A08A}" type="slidenum">
              <a:rPr lang="en-US" smtClean="0"/>
              <a:pPr/>
              <a:t>13</a:t>
            </a:fld>
            <a:endParaRPr lang="en-US"/>
          </a:p>
        </p:txBody>
      </p:sp>
      <p:sp>
        <p:nvSpPr>
          <p:cNvPr id="4" name="Title 3"/>
          <p:cNvSpPr>
            <a:spLocks noGrp="1"/>
          </p:cNvSpPr>
          <p:nvPr>
            <p:ph type="title"/>
          </p:nvPr>
        </p:nvSpPr>
        <p:spPr/>
        <p:txBody>
          <a:bodyPr/>
          <a:lstStyle/>
          <a:p>
            <a:r>
              <a:rPr lang="en-US" dirty="0" smtClean="0">
                <a:sym typeface="Wingdings" charset="2"/>
              </a:rPr>
              <a:t>MLU poor metric of capacity</a:t>
            </a:r>
            <a:endParaRPr lang="en-US" dirty="0"/>
          </a:p>
        </p:txBody>
      </p:sp>
      <p:sp>
        <p:nvSpPr>
          <p:cNvPr id="5" name="TextBox 4"/>
          <p:cNvSpPr txBox="1"/>
          <p:nvPr/>
        </p:nvSpPr>
        <p:spPr>
          <a:xfrm rot="17493905">
            <a:off x="6737833" y="3214870"/>
            <a:ext cx="1450308" cy="400110"/>
          </a:xfrm>
          <a:prstGeom prst="rect">
            <a:avLst/>
          </a:prstGeom>
          <a:noFill/>
        </p:spPr>
        <p:txBody>
          <a:bodyPr wrap="square" rtlCol="0">
            <a:spAutoFit/>
          </a:bodyPr>
          <a:lstStyle/>
          <a:p>
            <a:r>
              <a:rPr lang="en-US" sz="2000" b="1" dirty="0" smtClean="0"/>
              <a:t>100 Mbps</a:t>
            </a:r>
          </a:p>
        </p:txBody>
      </p:sp>
      <p:pic>
        <p:nvPicPr>
          <p:cNvPr id="7" name="Picture 5"/>
          <p:cNvPicPr>
            <a:picLocks noChangeAspect="1" noChangeArrowheads="1"/>
          </p:cNvPicPr>
          <p:nvPr/>
        </p:nvPicPr>
        <p:blipFill>
          <a:blip r:embed="rId4" cstate="print">
            <a:duotone>
              <a:prstClr val="black"/>
              <a:schemeClr val="accent2">
                <a:tint val="45000"/>
                <a:satMod val="400000"/>
              </a:schemeClr>
            </a:duotone>
            <a:lum contrast="2000"/>
          </a:blip>
          <a:srcRect/>
          <a:stretch>
            <a:fillRect/>
          </a:stretch>
        </p:blipFill>
        <p:spPr bwMode="auto">
          <a:xfrm>
            <a:off x="8305800" y="1295400"/>
            <a:ext cx="490953" cy="609600"/>
          </a:xfrm>
          <a:prstGeom prst="rect">
            <a:avLst/>
          </a:prstGeom>
          <a:noFill/>
          <a:ln w="9525">
            <a:noFill/>
            <a:miter lim="800000"/>
            <a:headEnd/>
            <a:tailEnd/>
          </a:ln>
          <a:effectLst/>
        </p:spPr>
      </p:pic>
      <p:sp>
        <p:nvSpPr>
          <p:cNvPr id="8" name="Oval 7"/>
          <p:cNvSpPr/>
          <p:nvPr/>
        </p:nvSpPr>
        <p:spPr>
          <a:xfrm>
            <a:off x="6705600" y="4724400"/>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1</a:t>
            </a:r>
            <a:endParaRPr lang="en-US" b="1" dirty="0"/>
          </a:p>
        </p:txBody>
      </p:sp>
      <p:sp>
        <p:nvSpPr>
          <p:cNvPr id="9" name="Oval 8"/>
          <p:cNvSpPr/>
          <p:nvPr/>
        </p:nvSpPr>
        <p:spPr>
          <a:xfrm>
            <a:off x="8001000" y="2057400"/>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2</a:t>
            </a:r>
            <a:endParaRPr lang="en-US" b="1" dirty="0"/>
          </a:p>
        </p:txBody>
      </p:sp>
      <p:sp>
        <p:nvSpPr>
          <p:cNvPr id="10" name="Oval 9"/>
          <p:cNvSpPr/>
          <p:nvPr/>
        </p:nvSpPr>
        <p:spPr>
          <a:xfrm>
            <a:off x="5181600" y="2133600"/>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3</a:t>
            </a:r>
            <a:endParaRPr lang="en-US" b="1" dirty="0"/>
          </a:p>
        </p:txBody>
      </p:sp>
      <p:cxnSp>
        <p:nvCxnSpPr>
          <p:cNvPr id="11" name="Straight Connector 10"/>
          <p:cNvCxnSpPr>
            <a:stCxn id="10" idx="5"/>
            <a:endCxn id="8" idx="1"/>
          </p:cNvCxnSpPr>
          <p:nvPr/>
        </p:nvCxnSpPr>
        <p:spPr>
          <a:xfrm rot="16200000" flipH="1">
            <a:off x="5038445" y="3057245"/>
            <a:ext cx="2267510" cy="1200710"/>
          </a:xfrm>
          <a:prstGeom prst="line">
            <a:avLst/>
          </a:prstGeom>
        </p:spPr>
        <p:style>
          <a:lnRef idx="3">
            <a:schemeClr val="dk1"/>
          </a:lnRef>
          <a:fillRef idx="0">
            <a:schemeClr val="dk1"/>
          </a:fillRef>
          <a:effectRef idx="2">
            <a:schemeClr val="dk1"/>
          </a:effectRef>
          <a:fontRef idx="minor">
            <a:schemeClr val="tx1"/>
          </a:fontRef>
        </p:style>
      </p:cxnSp>
      <p:sp>
        <p:nvSpPr>
          <p:cNvPr id="13" name="laptop"/>
          <p:cNvSpPr>
            <a:spLocks noEditPoints="1" noChangeArrowheads="1"/>
          </p:cNvSpPr>
          <p:nvPr/>
        </p:nvSpPr>
        <p:spPr bwMode="auto">
          <a:xfrm>
            <a:off x="6019800" y="5486401"/>
            <a:ext cx="295275" cy="3810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 name="laptop"/>
          <p:cNvSpPr>
            <a:spLocks noEditPoints="1" noChangeArrowheads="1"/>
          </p:cNvSpPr>
          <p:nvPr/>
        </p:nvSpPr>
        <p:spPr bwMode="auto">
          <a:xfrm>
            <a:off x="6553200" y="5486401"/>
            <a:ext cx="295275" cy="3810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laptop"/>
          <p:cNvSpPr>
            <a:spLocks noEditPoints="1" noChangeArrowheads="1"/>
          </p:cNvSpPr>
          <p:nvPr/>
        </p:nvSpPr>
        <p:spPr bwMode="auto">
          <a:xfrm>
            <a:off x="7096125" y="5486401"/>
            <a:ext cx="295275" cy="3810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TextBox 16"/>
          <p:cNvSpPr txBox="1"/>
          <p:nvPr/>
        </p:nvSpPr>
        <p:spPr>
          <a:xfrm>
            <a:off x="7396162" y="4876800"/>
            <a:ext cx="1600200" cy="369332"/>
          </a:xfrm>
          <a:prstGeom prst="rect">
            <a:avLst/>
          </a:prstGeom>
          <a:noFill/>
        </p:spPr>
        <p:txBody>
          <a:bodyPr wrap="square" rtlCol="0">
            <a:spAutoFit/>
          </a:bodyPr>
          <a:lstStyle/>
          <a:p>
            <a:r>
              <a:rPr lang="en-US" b="1" dirty="0" smtClean="0">
                <a:solidFill>
                  <a:schemeClr val="accent2"/>
                </a:solidFill>
              </a:rPr>
              <a:t>30 Mbps</a:t>
            </a:r>
            <a:endParaRPr lang="en-US" b="1" dirty="0">
              <a:solidFill>
                <a:schemeClr val="accent2"/>
              </a:solidFill>
            </a:endParaRPr>
          </a:p>
        </p:txBody>
      </p:sp>
      <p:sp>
        <p:nvSpPr>
          <p:cNvPr id="18" name="laptop"/>
          <p:cNvSpPr>
            <a:spLocks noEditPoints="1" noChangeArrowheads="1"/>
          </p:cNvSpPr>
          <p:nvPr/>
        </p:nvSpPr>
        <p:spPr bwMode="auto">
          <a:xfrm>
            <a:off x="7629525" y="5486401"/>
            <a:ext cx="295275" cy="3810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tower"/>
          <p:cNvSpPr>
            <a:spLocks noEditPoints="1" noChangeArrowheads="1"/>
          </p:cNvSpPr>
          <p:nvPr/>
        </p:nvSpPr>
        <p:spPr bwMode="auto">
          <a:xfrm>
            <a:off x="8686800" y="1905000"/>
            <a:ext cx="304799" cy="685799"/>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tower"/>
          <p:cNvSpPr>
            <a:spLocks noEditPoints="1" noChangeArrowheads="1"/>
          </p:cNvSpPr>
          <p:nvPr/>
        </p:nvSpPr>
        <p:spPr bwMode="auto">
          <a:xfrm>
            <a:off x="4724400" y="1981200"/>
            <a:ext cx="152400" cy="762000"/>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cxnSp>
        <p:nvCxnSpPr>
          <p:cNvPr id="21" name="Straight Connector 20"/>
          <p:cNvCxnSpPr>
            <a:stCxn id="20" idx="4"/>
            <a:endCxn id="10" idx="2"/>
          </p:cNvCxnSpPr>
          <p:nvPr/>
        </p:nvCxnSpPr>
        <p:spPr>
          <a:xfrm flipV="1">
            <a:off x="4876800" y="2362200"/>
            <a:ext cx="304800" cy="29951"/>
          </a:xfrm>
          <a:prstGeom prst="line">
            <a:avLst/>
          </a:prstGeom>
        </p:spPr>
        <p:style>
          <a:lnRef idx="3">
            <a:schemeClr val="dk1"/>
          </a:lnRef>
          <a:fillRef idx="0">
            <a:schemeClr val="dk1"/>
          </a:fillRef>
          <a:effectRef idx="2">
            <a:schemeClr val="dk1"/>
          </a:effectRef>
          <a:fontRef idx="minor">
            <a:schemeClr val="tx1"/>
          </a:fontRef>
        </p:style>
      </p:cxnSp>
      <p:cxnSp>
        <p:nvCxnSpPr>
          <p:cNvPr id="22" name="Straight Connector 21"/>
          <p:cNvCxnSpPr>
            <a:stCxn id="9" idx="6"/>
            <a:endCxn id="19" idx="9"/>
          </p:cNvCxnSpPr>
          <p:nvPr/>
        </p:nvCxnSpPr>
        <p:spPr>
          <a:xfrm flipV="1">
            <a:off x="8458200" y="2271013"/>
            <a:ext cx="228600" cy="14987"/>
          </a:xfrm>
          <a:prstGeom prst="line">
            <a:avLst/>
          </a:prstGeom>
        </p:spPr>
        <p:style>
          <a:lnRef idx="3">
            <a:schemeClr val="dk1"/>
          </a:lnRef>
          <a:fillRef idx="0">
            <a:schemeClr val="dk1"/>
          </a:fillRef>
          <a:effectRef idx="2">
            <a:schemeClr val="dk1"/>
          </a:effectRef>
          <a:fontRef idx="minor">
            <a:schemeClr val="tx1"/>
          </a:fontRef>
        </p:style>
      </p:cxnSp>
      <p:cxnSp>
        <p:nvCxnSpPr>
          <p:cNvPr id="23" name="Straight Connector 22"/>
          <p:cNvCxnSpPr/>
          <p:nvPr/>
        </p:nvCxnSpPr>
        <p:spPr>
          <a:xfrm rot="5400000">
            <a:off x="6293363" y="5064920"/>
            <a:ext cx="371756" cy="605117"/>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rot="5400000">
            <a:off x="6665118" y="5217318"/>
            <a:ext cx="304801" cy="233362"/>
          </a:xfrm>
          <a:prstGeom prst="line">
            <a:avLst/>
          </a:prstGeom>
          <a:ln w="28575"/>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rot="16200000" flipH="1">
            <a:off x="7008018" y="5255420"/>
            <a:ext cx="304801" cy="309563"/>
          </a:xfrm>
          <a:prstGeom prst="line">
            <a:avLst/>
          </a:prstGeom>
          <a:ln w="28575"/>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rot="16200000" flipH="1">
            <a:off x="7169663" y="4959863"/>
            <a:ext cx="371756" cy="681318"/>
          </a:xfrm>
          <a:prstGeom prst="line">
            <a:avLst/>
          </a:prstGeom>
          <a:ln w="28575"/>
        </p:spPr>
        <p:style>
          <a:lnRef idx="1">
            <a:schemeClr val="dk1"/>
          </a:lnRef>
          <a:fillRef idx="0">
            <a:schemeClr val="dk1"/>
          </a:fillRef>
          <a:effectRef idx="0">
            <a:schemeClr val="dk1"/>
          </a:effectRef>
          <a:fontRef idx="minor">
            <a:schemeClr val="tx1"/>
          </a:fontRef>
        </p:style>
      </p:cxnSp>
      <p:cxnSp>
        <p:nvCxnSpPr>
          <p:cNvPr id="29" name="Straight Connector 28"/>
          <p:cNvCxnSpPr>
            <a:stCxn id="8" idx="7"/>
            <a:endCxn id="9" idx="3"/>
          </p:cNvCxnSpPr>
          <p:nvPr/>
        </p:nvCxnSpPr>
        <p:spPr>
          <a:xfrm rot="5400000" flipH="1" flipV="1">
            <a:off x="6410045" y="3133445"/>
            <a:ext cx="2343710" cy="972110"/>
          </a:xfrm>
          <a:prstGeom prst="line">
            <a:avLst/>
          </a:prstGeom>
        </p:spPr>
        <p:style>
          <a:lnRef idx="3">
            <a:schemeClr val="dk1"/>
          </a:lnRef>
          <a:fillRef idx="0">
            <a:schemeClr val="dk1"/>
          </a:fillRef>
          <a:effectRef idx="2">
            <a:schemeClr val="dk1"/>
          </a:effectRef>
          <a:fontRef idx="minor">
            <a:schemeClr val="tx1"/>
          </a:fontRef>
        </p:style>
      </p:cxnSp>
      <p:sp>
        <p:nvSpPr>
          <p:cNvPr id="73" name="TextBox 72"/>
          <p:cNvSpPr txBox="1"/>
          <p:nvPr/>
        </p:nvSpPr>
        <p:spPr>
          <a:xfrm rot="3760382">
            <a:off x="5500470" y="3178678"/>
            <a:ext cx="1450308" cy="400110"/>
          </a:xfrm>
          <a:prstGeom prst="rect">
            <a:avLst/>
          </a:prstGeom>
          <a:noFill/>
        </p:spPr>
        <p:txBody>
          <a:bodyPr wrap="square" rtlCol="0">
            <a:spAutoFit/>
          </a:bodyPr>
          <a:lstStyle/>
          <a:p>
            <a:r>
              <a:rPr lang="en-US" sz="2000" b="1" dirty="0" smtClean="0"/>
              <a:t>100 Mbps</a:t>
            </a:r>
          </a:p>
        </p:txBody>
      </p:sp>
      <p:sp>
        <p:nvSpPr>
          <p:cNvPr id="77" name="TextBox 76"/>
          <p:cNvSpPr txBox="1"/>
          <p:nvPr/>
        </p:nvSpPr>
        <p:spPr>
          <a:xfrm rot="17764222">
            <a:off x="7105506" y="3589575"/>
            <a:ext cx="1611953" cy="400110"/>
          </a:xfrm>
          <a:prstGeom prst="rect">
            <a:avLst/>
          </a:prstGeom>
          <a:noFill/>
        </p:spPr>
        <p:txBody>
          <a:bodyPr wrap="square" rtlCol="0">
            <a:spAutoFit/>
          </a:bodyPr>
          <a:lstStyle/>
          <a:p>
            <a:r>
              <a:rPr lang="en-US" sz="2000" b="1" dirty="0" smtClean="0">
                <a:solidFill>
                  <a:schemeClr val="accent2"/>
                </a:solidFill>
              </a:rPr>
              <a:t>25 Mbps</a:t>
            </a:r>
            <a:endParaRPr lang="en-US" sz="2000" b="1" dirty="0">
              <a:solidFill>
                <a:schemeClr val="accent2"/>
              </a:solidFill>
            </a:endParaRPr>
          </a:p>
        </p:txBody>
      </p:sp>
      <p:pic>
        <p:nvPicPr>
          <p:cNvPr id="32" name="Picture 5"/>
          <p:cNvPicPr>
            <a:picLocks noChangeAspect="1" noChangeArrowheads="1"/>
          </p:cNvPicPr>
          <p:nvPr/>
        </p:nvPicPr>
        <p:blipFill>
          <a:blip r:embed="rId4" cstate="print">
            <a:duotone>
              <a:prstClr val="black"/>
              <a:schemeClr val="accent2">
                <a:tint val="45000"/>
                <a:satMod val="400000"/>
              </a:schemeClr>
            </a:duotone>
            <a:lum contrast="2000"/>
          </a:blip>
          <a:srcRect/>
          <a:stretch>
            <a:fillRect/>
          </a:stretch>
        </p:blipFill>
        <p:spPr bwMode="auto">
          <a:xfrm>
            <a:off x="4004847" y="2057400"/>
            <a:ext cx="490953" cy="609600"/>
          </a:xfrm>
          <a:prstGeom prst="rect">
            <a:avLst/>
          </a:prstGeom>
          <a:noFill/>
          <a:ln w="9525">
            <a:noFill/>
            <a:miter lim="800000"/>
            <a:headEnd/>
            <a:tailEnd/>
          </a:ln>
          <a:effectLst/>
        </p:spPr>
      </p:pic>
      <p:sp>
        <p:nvSpPr>
          <p:cNvPr id="33" name="TextBox 32"/>
          <p:cNvSpPr txBox="1"/>
          <p:nvPr/>
        </p:nvSpPr>
        <p:spPr>
          <a:xfrm rot="3436046">
            <a:off x="5132117" y="3786509"/>
            <a:ext cx="1611953" cy="400110"/>
          </a:xfrm>
          <a:prstGeom prst="rect">
            <a:avLst/>
          </a:prstGeom>
          <a:noFill/>
        </p:spPr>
        <p:txBody>
          <a:bodyPr wrap="square" rtlCol="0">
            <a:spAutoFit/>
          </a:bodyPr>
          <a:lstStyle/>
          <a:p>
            <a:r>
              <a:rPr lang="en-US" sz="2000" b="1" dirty="0" smtClean="0">
                <a:solidFill>
                  <a:schemeClr val="accent2"/>
                </a:solidFill>
              </a:rPr>
              <a:t>5 Mbps</a:t>
            </a:r>
            <a:endParaRPr lang="en-US" sz="2000" b="1" dirty="0">
              <a:solidFill>
                <a:schemeClr val="accent2"/>
              </a:solidFill>
            </a:endParaRPr>
          </a:p>
        </p:txBody>
      </p:sp>
      <p:sp>
        <p:nvSpPr>
          <p:cNvPr id="34" name="TextBox 33"/>
          <p:cNvSpPr txBox="1"/>
          <p:nvPr/>
        </p:nvSpPr>
        <p:spPr>
          <a:xfrm>
            <a:off x="1828800" y="4572000"/>
            <a:ext cx="1676400" cy="36933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b="1" dirty="0" smtClean="0"/>
              <a:t>MLU = 0.25</a:t>
            </a:r>
            <a:endParaRPr lang="en-US" b="1" dirty="0"/>
          </a:p>
        </p:txBody>
      </p:sp>
      <p:cxnSp>
        <p:nvCxnSpPr>
          <p:cNvPr id="39" name="Straight Connector 38"/>
          <p:cNvCxnSpPr/>
          <p:nvPr/>
        </p:nvCxnSpPr>
        <p:spPr>
          <a:xfrm>
            <a:off x="7777162" y="4800600"/>
            <a:ext cx="609600" cy="457200"/>
          </a:xfrm>
          <a:prstGeom prst="line">
            <a:avLst/>
          </a:prstGeom>
        </p:spPr>
        <p:style>
          <a:lnRef idx="2">
            <a:schemeClr val="dk1"/>
          </a:lnRef>
          <a:fillRef idx="0">
            <a:schemeClr val="dk1"/>
          </a:fillRef>
          <a:effectRef idx="1">
            <a:schemeClr val="dk1"/>
          </a:effectRef>
          <a:fontRef idx="minor">
            <a:schemeClr val="tx1"/>
          </a:fontRef>
        </p:style>
      </p:cxnSp>
      <p:sp>
        <p:nvSpPr>
          <p:cNvPr id="40" name="TextBox 39"/>
          <p:cNvSpPr txBox="1"/>
          <p:nvPr/>
        </p:nvSpPr>
        <p:spPr>
          <a:xfrm>
            <a:off x="7848600" y="5257800"/>
            <a:ext cx="1371600" cy="369332"/>
          </a:xfrm>
          <a:prstGeom prst="rect">
            <a:avLst/>
          </a:prstGeom>
          <a:noFill/>
        </p:spPr>
        <p:txBody>
          <a:bodyPr wrap="square" rtlCol="0">
            <a:spAutoFit/>
          </a:bodyPr>
          <a:lstStyle/>
          <a:p>
            <a:r>
              <a:rPr lang="en-US" b="1" dirty="0" smtClean="0">
                <a:solidFill>
                  <a:schemeClr val="accent2"/>
                </a:solidFill>
              </a:rPr>
              <a:t>180 Mbps</a:t>
            </a:r>
            <a:endParaRPr lang="en-US" b="1" dirty="0">
              <a:solidFill>
                <a:schemeClr val="accent2"/>
              </a:solidFill>
            </a:endParaRPr>
          </a:p>
        </p:txBody>
      </p:sp>
      <p:cxnSp>
        <p:nvCxnSpPr>
          <p:cNvPr id="41" name="Straight Connector 40"/>
          <p:cNvCxnSpPr>
            <a:endCxn id="77" idx="2"/>
          </p:cNvCxnSpPr>
          <p:nvPr/>
        </p:nvCxnSpPr>
        <p:spPr>
          <a:xfrm flipV="1">
            <a:off x="7543800" y="3877549"/>
            <a:ext cx="547383" cy="161051"/>
          </a:xfrm>
          <a:prstGeom prst="line">
            <a:avLst/>
          </a:prstGeom>
        </p:spPr>
        <p:style>
          <a:lnRef idx="2">
            <a:schemeClr val="dk1"/>
          </a:lnRef>
          <a:fillRef idx="0">
            <a:schemeClr val="dk1"/>
          </a:fillRef>
          <a:effectRef idx="1">
            <a:schemeClr val="dk1"/>
          </a:effectRef>
          <a:fontRef idx="minor">
            <a:schemeClr val="tx1"/>
          </a:fontRef>
        </p:style>
      </p:cxnSp>
      <p:sp>
        <p:nvSpPr>
          <p:cNvPr id="44" name="TextBox 43"/>
          <p:cNvSpPr txBox="1"/>
          <p:nvPr/>
        </p:nvSpPr>
        <p:spPr>
          <a:xfrm rot="17762147">
            <a:off x="7686454" y="3789195"/>
            <a:ext cx="1371600" cy="369332"/>
          </a:xfrm>
          <a:prstGeom prst="rect">
            <a:avLst/>
          </a:prstGeom>
          <a:noFill/>
        </p:spPr>
        <p:txBody>
          <a:bodyPr wrap="square" rtlCol="0">
            <a:spAutoFit/>
          </a:bodyPr>
          <a:lstStyle/>
          <a:p>
            <a:r>
              <a:rPr lang="en-US" b="1" dirty="0" smtClean="0">
                <a:solidFill>
                  <a:schemeClr val="accent2"/>
                </a:solidFill>
              </a:rPr>
              <a:t>90 Mbps</a:t>
            </a:r>
            <a:endParaRPr lang="en-US" b="1" dirty="0">
              <a:solidFill>
                <a:schemeClr val="accent2"/>
              </a:solidFill>
            </a:endParaRPr>
          </a:p>
        </p:txBody>
      </p:sp>
      <p:cxnSp>
        <p:nvCxnSpPr>
          <p:cNvPr id="45" name="Straight Connector 44"/>
          <p:cNvCxnSpPr/>
          <p:nvPr/>
        </p:nvCxnSpPr>
        <p:spPr>
          <a:xfrm rot="5400000" flipH="1" flipV="1">
            <a:off x="5524500" y="3543300"/>
            <a:ext cx="609600" cy="228599"/>
          </a:xfrm>
          <a:prstGeom prst="line">
            <a:avLst/>
          </a:prstGeom>
        </p:spPr>
        <p:style>
          <a:lnRef idx="2">
            <a:schemeClr val="dk1"/>
          </a:lnRef>
          <a:fillRef idx="0">
            <a:schemeClr val="dk1"/>
          </a:fillRef>
          <a:effectRef idx="1">
            <a:schemeClr val="dk1"/>
          </a:effectRef>
          <a:fontRef idx="minor">
            <a:schemeClr val="tx1"/>
          </a:fontRef>
        </p:style>
      </p:cxnSp>
      <p:sp>
        <p:nvSpPr>
          <p:cNvPr id="52" name="TextBox 51"/>
          <p:cNvSpPr txBox="1"/>
          <p:nvPr/>
        </p:nvSpPr>
        <p:spPr>
          <a:xfrm rot="3842530">
            <a:off x="4809618" y="3994689"/>
            <a:ext cx="1371600" cy="369332"/>
          </a:xfrm>
          <a:prstGeom prst="rect">
            <a:avLst/>
          </a:prstGeom>
          <a:noFill/>
        </p:spPr>
        <p:txBody>
          <a:bodyPr wrap="square" rtlCol="0">
            <a:spAutoFit/>
          </a:bodyPr>
          <a:lstStyle/>
          <a:p>
            <a:r>
              <a:rPr lang="en-US" b="1" dirty="0" smtClean="0">
                <a:solidFill>
                  <a:schemeClr val="accent2"/>
                </a:solidFill>
              </a:rPr>
              <a:t>90 Mbps</a:t>
            </a:r>
            <a:endParaRPr lang="en-US" b="1" dirty="0">
              <a:solidFill>
                <a:schemeClr val="accent2"/>
              </a:solidFill>
            </a:endParaRPr>
          </a:p>
        </p:txBody>
      </p:sp>
      <p:sp>
        <p:nvSpPr>
          <p:cNvPr id="54" name="TextBox 53"/>
          <p:cNvSpPr txBox="1"/>
          <p:nvPr/>
        </p:nvSpPr>
        <p:spPr>
          <a:xfrm>
            <a:off x="762000" y="5257800"/>
            <a:ext cx="396240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b="1" dirty="0" smtClean="0"/>
              <a:t>Capacity &gt; 180/30 = 6</a:t>
            </a:r>
            <a:endParaRPr lang="en-US" b="1" dirty="0"/>
          </a:p>
        </p:txBody>
      </p:sp>
      <p:sp>
        <p:nvSpPr>
          <p:cNvPr id="56" name="TextBox 55"/>
          <p:cNvSpPr txBox="1">
            <a:spLocks noChangeArrowheads="1"/>
          </p:cNvSpPr>
          <p:nvPr/>
        </p:nvSpPr>
        <p:spPr bwMode="auto">
          <a:xfrm>
            <a:off x="1219200" y="3581400"/>
            <a:ext cx="6800850" cy="1015663"/>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pPr algn="ctr"/>
            <a:endParaRPr lang="en-US" sz="1200" b="1" i="0" dirty="0" smtClean="0"/>
          </a:p>
          <a:p>
            <a:pPr algn="ctr"/>
            <a:r>
              <a:rPr lang="en-US" sz="2400" b="1" i="0" dirty="0" smtClean="0"/>
              <a:t>Need </a:t>
            </a:r>
            <a:r>
              <a:rPr lang="en-US" sz="2400" b="1" i="0" dirty="0"/>
              <a:t>a new metric to quantify capacity under location diversity</a:t>
            </a:r>
          </a:p>
        </p:txBody>
      </p:sp>
      <p:sp>
        <p:nvSpPr>
          <p:cNvPr id="43" name="TextBox 42"/>
          <p:cNvSpPr txBox="1"/>
          <p:nvPr/>
        </p:nvSpPr>
        <p:spPr>
          <a:xfrm>
            <a:off x="914400" y="1166336"/>
            <a:ext cx="5105400" cy="738664"/>
          </a:xfrm>
          <a:prstGeom prst="rect">
            <a:avLst/>
          </a:prstGeom>
          <a:noFill/>
        </p:spPr>
        <p:txBody>
          <a:bodyPr wrap="square" rtlCol="0">
            <a:spAutoFit/>
          </a:bodyPr>
          <a:lstStyle/>
          <a:p>
            <a:r>
              <a:rPr lang="en-US" sz="2100" dirty="0" smtClean="0">
                <a:solidFill>
                  <a:schemeClr val="accent4"/>
                </a:solidFill>
              </a:rPr>
              <a:t>	   </a:t>
            </a:r>
            <a:r>
              <a:rPr lang="en-US" sz="2100" dirty="0" smtClean="0">
                <a:solidFill>
                  <a:schemeClr val="accent4"/>
                </a:solidFill>
              </a:rPr>
              <a:t>max supportable demand</a:t>
            </a:r>
          </a:p>
          <a:p>
            <a:r>
              <a:rPr lang="en-US" sz="2100" dirty="0" smtClean="0">
                <a:solidFill>
                  <a:schemeClr val="accent4"/>
                </a:solidFill>
              </a:rPr>
              <a:t>	 </a:t>
            </a:r>
            <a:r>
              <a:rPr lang="en-US" sz="2100" dirty="0" smtClean="0">
                <a:solidFill>
                  <a:schemeClr val="accent4"/>
                </a:solidFill>
              </a:rPr>
              <a:t>        </a:t>
            </a:r>
            <a:r>
              <a:rPr lang="en-US" sz="2100" dirty="0" smtClean="0">
                <a:solidFill>
                  <a:schemeClr val="accent4"/>
                </a:solidFill>
              </a:rPr>
              <a:t>current demand</a:t>
            </a:r>
            <a:endParaRPr lang="en-US" sz="2100" dirty="0">
              <a:solidFill>
                <a:schemeClr val="accent4"/>
              </a:solidFill>
            </a:endParaRPr>
          </a:p>
        </p:txBody>
      </p:sp>
      <p:sp>
        <p:nvSpPr>
          <p:cNvPr id="46" name="Rectangle 45"/>
          <p:cNvSpPr/>
          <p:nvPr/>
        </p:nvSpPr>
        <p:spPr>
          <a:xfrm>
            <a:off x="533400" y="1318736"/>
            <a:ext cx="1681871" cy="415498"/>
          </a:xfrm>
          <a:prstGeom prst="rect">
            <a:avLst/>
          </a:prstGeom>
        </p:spPr>
        <p:txBody>
          <a:bodyPr wrap="none">
            <a:spAutoFit/>
          </a:bodyPr>
          <a:lstStyle/>
          <a:p>
            <a:r>
              <a:rPr lang="en-US" sz="2100" dirty="0" smtClean="0">
                <a:solidFill>
                  <a:schemeClr val="accent4"/>
                </a:solidFill>
              </a:rPr>
              <a:t>Capacity = </a:t>
            </a:r>
            <a:endParaRPr lang="en-US" sz="2100" dirty="0"/>
          </a:p>
        </p:txBody>
      </p:sp>
      <p:cxnSp>
        <p:nvCxnSpPr>
          <p:cNvPr id="47" name="Straight Connector 46"/>
          <p:cNvCxnSpPr/>
          <p:nvPr/>
        </p:nvCxnSpPr>
        <p:spPr>
          <a:xfrm>
            <a:off x="2133600" y="1534180"/>
            <a:ext cx="3429197" cy="13156"/>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ransition advTm="96253"/>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4"/>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5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P spid="9" grpId="0" animBg="1"/>
      <p:bldP spid="10" grpId="0" animBg="1"/>
      <p:bldP spid="13" grpId="0" animBg="1"/>
      <p:bldP spid="14" grpId="0" animBg="1"/>
      <p:bldP spid="15" grpId="0" animBg="1"/>
      <p:bldP spid="17" grpId="0"/>
      <p:bldP spid="18" grpId="0" animBg="1"/>
      <p:bldP spid="19" grpId="0" animBg="1"/>
      <p:bldP spid="20" grpId="0" animBg="1"/>
      <p:bldP spid="73" grpId="0"/>
      <p:bldP spid="77" grpId="0"/>
      <p:bldP spid="33" grpId="0"/>
      <p:bldP spid="34" grpId="0" animBg="1"/>
      <p:bldP spid="40" grpId="0"/>
      <p:bldP spid="44" grpId="0"/>
      <p:bldP spid="52" grpId="0"/>
      <p:bldP spid="54" grpId="0" animBg="1"/>
      <p:bldP spid="5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382588" y="457200"/>
            <a:ext cx="8304212" cy="990600"/>
          </a:xfrm>
        </p:spPr>
        <p:txBody>
          <a:bodyPr/>
          <a:lstStyle/>
          <a:p>
            <a:r>
              <a:rPr lang="en-US" dirty="0" smtClean="0"/>
              <a:t>Surge protection factor (SPF)</a:t>
            </a:r>
          </a:p>
        </p:txBody>
      </p:sp>
      <p:sp>
        <p:nvSpPr>
          <p:cNvPr id="20483" name="Text Placeholder 2"/>
          <p:cNvSpPr>
            <a:spLocks noGrp="1"/>
          </p:cNvSpPr>
          <p:nvPr>
            <p:ph type="body" sz="half" idx="1"/>
          </p:nvPr>
        </p:nvSpPr>
        <p:spPr>
          <a:xfrm>
            <a:off x="381000" y="1493837"/>
            <a:ext cx="4076700" cy="4983163"/>
          </a:xfrm>
        </p:spPr>
        <p:txBody>
          <a:bodyPr/>
          <a:lstStyle/>
          <a:p>
            <a:r>
              <a:rPr lang="en-US" dirty="0" smtClean="0"/>
              <a:t>SPF = Maximum supportable surge (linearly scaled) in traffic demand</a:t>
            </a:r>
          </a:p>
        </p:txBody>
      </p:sp>
      <p:sp>
        <p:nvSpPr>
          <p:cNvPr id="20485" name="Slide Number Placeholder 4"/>
          <p:cNvSpPr>
            <a:spLocks noGrp="1"/>
          </p:cNvSpPr>
          <p:nvPr>
            <p:ph type="sldNum" sz="quarter" idx="10"/>
          </p:nvPr>
        </p:nvSpPr>
        <p:spPr>
          <a:noFill/>
        </p:spPr>
        <p:txBody>
          <a:bodyPr/>
          <a:lstStyle/>
          <a:p>
            <a:fld id="{11939578-0BF3-41C7-8CD0-8FDC3D690E0B}" type="slidenum">
              <a:rPr lang="en-US"/>
              <a:pPr/>
              <a:t>14</a:t>
            </a:fld>
            <a:endParaRPr lang="en-US"/>
          </a:p>
        </p:txBody>
      </p:sp>
      <p:sp>
        <p:nvSpPr>
          <p:cNvPr id="27" name="TextBox 26"/>
          <p:cNvSpPr txBox="1"/>
          <p:nvPr/>
        </p:nvSpPr>
        <p:spPr>
          <a:xfrm>
            <a:off x="609600" y="4572000"/>
            <a:ext cx="4114800" cy="533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algn="ctr"/>
            <a:r>
              <a:rPr lang="en-US" sz="2800" b="1" dirty="0" smtClean="0"/>
              <a:t>SPF = 200/30 = 6.66 </a:t>
            </a:r>
            <a:endParaRPr lang="en-US" sz="2800" b="1" dirty="0"/>
          </a:p>
        </p:txBody>
      </p:sp>
      <p:sp>
        <p:nvSpPr>
          <p:cNvPr id="28" name="TextBox 27"/>
          <p:cNvSpPr txBox="1"/>
          <p:nvPr/>
        </p:nvSpPr>
        <p:spPr>
          <a:xfrm rot="17493905">
            <a:off x="6737833" y="3214870"/>
            <a:ext cx="1450308" cy="400110"/>
          </a:xfrm>
          <a:prstGeom prst="rect">
            <a:avLst/>
          </a:prstGeom>
          <a:noFill/>
        </p:spPr>
        <p:txBody>
          <a:bodyPr wrap="square" rtlCol="0">
            <a:spAutoFit/>
          </a:bodyPr>
          <a:lstStyle/>
          <a:p>
            <a:r>
              <a:rPr lang="en-US" sz="2000" b="1" dirty="0" smtClean="0"/>
              <a:t>100 Mbps</a:t>
            </a:r>
          </a:p>
        </p:txBody>
      </p:sp>
      <p:pic>
        <p:nvPicPr>
          <p:cNvPr id="29" name="Picture 5"/>
          <p:cNvPicPr>
            <a:picLocks noChangeAspect="1" noChangeArrowheads="1"/>
          </p:cNvPicPr>
          <p:nvPr/>
        </p:nvPicPr>
        <p:blipFill>
          <a:blip r:embed="rId4" cstate="print">
            <a:duotone>
              <a:prstClr val="black"/>
              <a:schemeClr val="accent2">
                <a:tint val="45000"/>
                <a:satMod val="400000"/>
              </a:schemeClr>
            </a:duotone>
            <a:lum contrast="2000"/>
          </a:blip>
          <a:srcRect/>
          <a:stretch>
            <a:fillRect/>
          </a:stretch>
        </p:blipFill>
        <p:spPr bwMode="auto">
          <a:xfrm>
            <a:off x="8305800" y="1295400"/>
            <a:ext cx="490953" cy="609600"/>
          </a:xfrm>
          <a:prstGeom prst="rect">
            <a:avLst/>
          </a:prstGeom>
          <a:noFill/>
          <a:ln w="9525">
            <a:noFill/>
            <a:miter lim="800000"/>
            <a:headEnd/>
            <a:tailEnd/>
          </a:ln>
          <a:effectLst/>
        </p:spPr>
      </p:pic>
      <p:sp>
        <p:nvSpPr>
          <p:cNvPr id="30" name="Oval 29"/>
          <p:cNvSpPr/>
          <p:nvPr/>
        </p:nvSpPr>
        <p:spPr>
          <a:xfrm>
            <a:off x="6705600" y="4724400"/>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1</a:t>
            </a:r>
            <a:endParaRPr lang="en-US" b="1" dirty="0"/>
          </a:p>
        </p:txBody>
      </p:sp>
      <p:sp>
        <p:nvSpPr>
          <p:cNvPr id="31" name="Oval 30"/>
          <p:cNvSpPr/>
          <p:nvPr/>
        </p:nvSpPr>
        <p:spPr>
          <a:xfrm>
            <a:off x="8001000" y="2057400"/>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2</a:t>
            </a:r>
            <a:endParaRPr lang="en-US" b="1" dirty="0"/>
          </a:p>
        </p:txBody>
      </p:sp>
      <p:sp>
        <p:nvSpPr>
          <p:cNvPr id="32" name="Oval 31"/>
          <p:cNvSpPr/>
          <p:nvPr/>
        </p:nvSpPr>
        <p:spPr>
          <a:xfrm>
            <a:off x="5181600" y="2133600"/>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3</a:t>
            </a:r>
            <a:endParaRPr lang="en-US" b="1" dirty="0"/>
          </a:p>
        </p:txBody>
      </p:sp>
      <p:cxnSp>
        <p:nvCxnSpPr>
          <p:cNvPr id="33" name="Straight Connector 32"/>
          <p:cNvCxnSpPr>
            <a:stCxn id="32" idx="5"/>
            <a:endCxn id="30" idx="1"/>
          </p:cNvCxnSpPr>
          <p:nvPr/>
        </p:nvCxnSpPr>
        <p:spPr>
          <a:xfrm rot="16200000" flipH="1">
            <a:off x="5038445" y="3057245"/>
            <a:ext cx="2267510" cy="1200710"/>
          </a:xfrm>
          <a:prstGeom prst="line">
            <a:avLst/>
          </a:prstGeom>
        </p:spPr>
        <p:style>
          <a:lnRef idx="3">
            <a:schemeClr val="dk1"/>
          </a:lnRef>
          <a:fillRef idx="0">
            <a:schemeClr val="dk1"/>
          </a:fillRef>
          <a:effectRef idx="2">
            <a:schemeClr val="dk1"/>
          </a:effectRef>
          <a:fontRef idx="minor">
            <a:schemeClr val="tx1"/>
          </a:fontRef>
        </p:style>
      </p:cxnSp>
      <p:sp>
        <p:nvSpPr>
          <p:cNvPr id="34" name="laptop"/>
          <p:cNvSpPr>
            <a:spLocks noEditPoints="1" noChangeArrowheads="1"/>
          </p:cNvSpPr>
          <p:nvPr/>
        </p:nvSpPr>
        <p:spPr bwMode="auto">
          <a:xfrm>
            <a:off x="6019800" y="5486401"/>
            <a:ext cx="295275" cy="3810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 name="laptop"/>
          <p:cNvSpPr>
            <a:spLocks noEditPoints="1" noChangeArrowheads="1"/>
          </p:cNvSpPr>
          <p:nvPr/>
        </p:nvSpPr>
        <p:spPr bwMode="auto">
          <a:xfrm>
            <a:off x="6477000" y="5486401"/>
            <a:ext cx="295275" cy="3810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6" name="laptop"/>
          <p:cNvSpPr>
            <a:spLocks noEditPoints="1" noChangeArrowheads="1"/>
          </p:cNvSpPr>
          <p:nvPr/>
        </p:nvSpPr>
        <p:spPr bwMode="auto">
          <a:xfrm>
            <a:off x="7019925" y="5486401"/>
            <a:ext cx="295275" cy="3810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7" name="TextBox 36"/>
          <p:cNvSpPr txBox="1"/>
          <p:nvPr/>
        </p:nvSpPr>
        <p:spPr>
          <a:xfrm>
            <a:off x="7543800" y="5181600"/>
            <a:ext cx="1600200" cy="369332"/>
          </a:xfrm>
          <a:prstGeom prst="rect">
            <a:avLst/>
          </a:prstGeom>
          <a:noFill/>
        </p:spPr>
        <p:txBody>
          <a:bodyPr wrap="square" rtlCol="0">
            <a:spAutoFit/>
          </a:bodyPr>
          <a:lstStyle/>
          <a:p>
            <a:r>
              <a:rPr lang="en-US" b="1" dirty="0" smtClean="0">
                <a:solidFill>
                  <a:schemeClr val="accent2"/>
                </a:solidFill>
              </a:rPr>
              <a:t>30 Mbps</a:t>
            </a:r>
            <a:endParaRPr lang="en-US" b="1" dirty="0">
              <a:solidFill>
                <a:schemeClr val="accent2"/>
              </a:solidFill>
            </a:endParaRPr>
          </a:p>
        </p:txBody>
      </p:sp>
      <p:sp>
        <p:nvSpPr>
          <p:cNvPr id="38" name="laptop"/>
          <p:cNvSpPr>
            <a:spLocks noEditPoints="1" noChangeArrowheads="1"/>
          </p:cNvSpPr>
          <p:nvPr/>
        </p:nvSpPr>
        <p:spPr bwMode="auto">
          <a:xfrm>
            <a:off x="7553325" y="5486401"/>
            <a:ext cx="295275" cy="3810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9" name="tower"/>
          <p:cNvSpPr>
            <a:spLocks noEditPoints="1" noChangeArrowheads="1"/>
          </p:cNvSpPr>
          <p:nvPr/>
        </p:nvSpPr>
        <p:spPr bwMode="auto">
          <a:xfrm>
            <a:off x="8686800" y="1905000"/>
            <a:ext cx="304799" cy="685799"/>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0" name="tower"/>
          <p:cNvSpPr>
            <a:spLocks noEditPoints="1" noChangeArrowheads="1"/>
          </p:cNvSpPr>
          <p:nvPr/>
        </p:nvSpPr>
        <p:spPr bwMode="auto">
          <a:xfrm>
            <a:off x="4724400" y="1981200"/>
            <a:ext cx="152400" cy="762000"/>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cxnSp>
        <p:nvCxnSpPr>
          <p:cNvPr id="41" name="Straight Connector 40"/>
          <p:cNvCxnSpPr>
            <a:stCxn id="40" idx="4"/>
            <a:endCxn id="32" idx="2"/>
          </p:cNvCxnSpPr>
          <p:nvPr/>
        </p:nvCxnSpPr>
        <p:spPr>
          <a:xfrm flipV="1">
            <a:off x="4876800" y="2362200"/>
            <a:ext cx="304800" cy="29951"/>
          </a:xfrm>
          <a:prstGeom prst="line">
            <a:avLst/>
          </a:prstGeom>
        </p:spPr>
        <p:style>
          <a:lnRef idx="3">
            <a:schemeClr val="dk1"/>
          </a:lnRef>
          <a:fillRef idx="0">
            <a:schemeClr val="dk1"/>
          </a:fillRef>
          <a:effectRef idx="2">
            <a:schemeClr val="dk1"/>
          </a:effectRef>
          <a:fontRef idx="minor">
            <a:schemeClr val="tx1"/>
          </a:fontRef>
        </p:style>
      </p:cxnSp>
      <p:cxnSp>
        <p:nvCxnSpPr>
          <p:cNvPr id="42" name="Straight Connector 41"/>
          <p:cNvCxnSpPr>
            <a:stCxn id="31" idx="6"/>
            <a:endCxn id="39" idx="9"/>
          </p:cNvCxnSpPr>
          <p:nvPr/>
        </p:nvCxnSpPr>
        <p:spPr>
          <a:xfrm flipV="1">
            <a:off x="8458200" y="2271013"/>
            <a:ext cx="228600" cy="14987"/>
          </a:xfrm>
          <a:prstGeom prst="line">
            <a:avLst/>
          </a:prstGeom>
        </p:spPr>
        <p:style>
          <a:lnRef idx="3">
            <a:schemeClr val="dk1"/>
          </a:lnRef>
          <a:fillRef idx="0">
            <a:schemeClr val="dk1"/>
          </a:fillRef>
          <a:effectRef idx="2">
            <a:schemeClr val="dk1"/>
          </a:effectRef>
          <a:fontRef idx="minor">
            <a:schemeClr val="tx1"/>
          </a:fontRef>
        </p:style>
      </p:cxnSp>
      <p:cxnSp>
        <p:nvCxnSpPr>
          <p:cNvPr id="43" name="Straight Connector 42"/>
          <p:cNvCxnSpPr>
            <a:stCxn id="30" idx="3"/>
            <a:endCxn id="34" idx="4"/>
          </p:cNvCxnSpPr>
          <p:nvPr/>
        </p:nvCxnSpPr>
        <p:spPr>
          <a:xfrm rot="5400000">
            <a:off x="6284119" y="4997965"/>
            <a:ext cx="371756" cy="605117"/>
          </a:xfrm>
          <a:prstGeom prst="line">
            <a:avLst/>
          </a:prstGeom>
          <a:ln w="28575"/>
        </p:spPr>
        <p:style>
          <a:lnRef idx="1">
            <a:schemeClr val="dk1"/>
          </a:lnRef>
          <a:fillRef idx="0">
            <a:schemeClr val="dk1"/>
          </a:fillRef>
          <a:effectRef idx="0">
            <a:schemeClr val="dk1"/>
          </a:effectRef>
          <a:fontRef idx="minor">
            <a:schemeClr val="tx1"/>
          </a:fontRef>
        </p:style>
      </p:cxnSp>
      <p:cxnSp>
        <p:nvCxnSpPr>
          <p:cNvPr id="44" name="Straight Connector 43"/>
          <p:cNvCxnSpPr>
            <a:stCxn id="30" idx="4"/>
            <a:endCxn id="35" idx="4"/>
          </p:cNvCxnSpPr>
          <p:nvPr/>
        </p:nvCxnSpPr>
        <p:spPr>
          <a:xfrm rot="5400000">
            <a:off x="6627019" y="5179219"/>
            <a:ext cx="304801" cy="309562"/>
          </a:xfrm>
          <a:prstGeom prst="line">
            <a:avLst/>
          </a:prstGeom>
          <a:ln w="28575"/>
        </p:spPr>
        <p:style>
          <a:lnRef idx="1">
            <a:schemeClr val="dk1"/>
          </a:lnRef>
          <a:fillRef idx="0">
            <a:schemeClr val="dk1"/>
          </a:fillRef>
          <a:effectRef idx="0">
            <a:schemeClr val="dk1"/>
          </a:effectRef>
          <a:fontRef idx="minor">
            <a:schemeClr val="tx1"/>
          </a:fontRef>
        </p:style>
      </p:cxnSp>
      <p:cxnSp>
        <p:nvCxnSpPr>
          <p:cNvPr id="45" name="Straight Connector 44"/>
          <p:cNvCxnSpPr>
            <a:stCxn id="30" idx="4"/>
            <a:endCxn id="36" idx="4"/>
          </p:cNvCxnSpPr>
          <p:nvPr/>
        </p:nvCxnSpPr>
        <p:spPr>
          <a:xfrm rot="16200000" flipH="1">
            <a:off x="6898481" y="5217318"/>
            <a:ext cx="304801" cy="233363"/>
          </a:xfrm>
          <a:prstGeom prst="line">
            <a:avLst/>
          </a:prstGeom>
          <a:ln w="28575"/>
        </p:spPr>
        <p:style>
          <a:lnRef idx="1">
            <a:schemeClr val="dk1"/>
          </a:lnRef>
          <a:fillRef idx="0">
            <a:schemeClr val="dk1"/>
          </a:fillRef>
          <a:effectRef idx="0">
            <a:schemeClr val="dk1"/>
          </a:effectRef>
          <a:fontRef idx="minor">
            <a:schemeClr val="tx1"/>
          </a:fontRef>
        </p:style>
      </p:cxnSp>
      <p:cxnSp>
        <p:nvCxnSpPr>
          <p:cNvPr id="46" name="Straight Connector 45"/>
          <p:cNvCxnSpPr>
            <a:stCxn id="30" idx="5"/>
            <a:endCxn id="38" idx="4"/>
          </p:cNvCxnSpPr>
          <p:nvPr/>
        </p:nvCxnSpPr>
        <p:spPr>
          <a:xfrm rot="16200000" flipH="1">
            <a:off x="7212526" y="4997964"/>
            <a:ext cx="371756" cy="605118"/>
          </a:xfrm>
          <a:prstGeom prst="line">
            <a:avLst/>
          </a:prstGeom>
          <a:ln w="28575"/>
        </p:spPr>
        <p:style>
          <a:lnRef idx="1">
            <a:schemeClr val="dk1"/>
          </a:lnRef>
          <a:fillRef idx="0">
            <a:schemeClr val="dk1"/>
          </a:fillRef>
          <a:effectRef idx="0">
            <a:schemeClr val="dk1"/>
          </a:effectRef>
          <a:fontRef idx="minor">
            <a:schemeClr val="tx1"/>
          </a:fontRef>
        </p:style>
      </p:cxnSp>
      <p:cxnSp>
        <p:nvCxnSpPr>
          <p:cNvPr id="47" name="Straight Connector 46"/>
          <p:cNvCxnSpPr>
            <a:stCxn id="30" idx="7"/>
            <a:endCxn id="31" idx="3"/>
          </p:cNvCxnSpPr>
          <p:nvPr/>
        </p:nvCxnSpPr>
        <p:spPr>
          <a:xfrm rot="5400000" flipH="1" flipV="1">
            <a:off x="6410045" y="3133445"/>
            <a:ext cx="2343710" cy="972110"/>
          </a:xfrm>
          <a:prstGeom prst="line">
            <a:avLst/>
          </a:prstGeom>
        </p:spPr>
        <p:style>
          <a:lnRef idx="3">
            <a:schemeClr val="dk1"/>
          </a:lnRef>
          <a:fillRef idx="0">
            <a:schemeClr val="dk1"/>
          </a:fillRef>
          <a:effectRef idx="2">
            <a:schemeClr val="dk1"/>
          </a:effectRef>
          <a:fontRef idx="minor">
            <a:schemeClr val="tx1"/>
          </a:fontRef>
        </p:style>
      </p:cxnSp>
      <p:sp>
        <p:nvSpPr>
          <p:cNvPr id="49" name="TextBox 48"/>
          <p:cNvSpPr txBox="1"/>
          <p:nvPr/>
        </p:nvSpPr>
        <p:spPr>
          <a:xfrm rot="3760382">
            <a:off x="5500470" y="3178678"/>
            <a:ext cx="1450308" cy="400110"/>
          </a:xfrm>
          <a:prstGeom prst="rect">
            <a:avLst/>
          </a:prstGeom>
          <a:noFill/>
        </p:spPr>
        <p:txBody>
          <a:bodyPr wrap="square" rtlCol="0">
            <a:spAutoFit/>
          </a:bodyPr>
          <a:lstStyle/>
          <a:p>
            <a:r>
              <a:rPr lang="en-US" sz="2000" b="1" dirty="0" smtClean="0"/>
              <a:t>100 Mbps</a:t>
            </a:r>
          </a:p>
        </p:txBody>
      </p:sp>
      <p:sp>
        <p:nvSpPr>
          <p:cNvPr id="50" name="TextBox 49"/>
          <p:cNvSpPr txBox="1"/>
          <p:nvPr/>
        </p:nvSpPr>
        <p:spPr>
          <a:xfrm rot="17764222">
            <a:off x="7105506" y="3589575"/>
            <a:ext cx="1611953" cy="400110"/>
          </a:xfrm>
          <a:prstGeom prst="rect">
            <a:avLst/>
          </a:prstGeom>
          <a:noFill/>
        </p:spPr>
        <p:txBody>
          <a:bodyPr wrap="square" rtlCol="0">
            <a:spAutoFit/>
          </a:bodyPr>
          <a:lstStyle/>
          <a:p>
            <a:r>
              <a:rPr lang="en-US" sz="2000" b="1" dirty="0" smtClean="0">
                <a:solidFill>
                  <a:schemeClr val="accent2"/>
                </a:solidFill>
              </a:rPr>
              <a:t>25 Mbps</a:t>
            </a:r>
            <a:endParaRPr lang="en-US" sz="2000" b="1" dirty="0">
              <a:solidFill>
                <a:schemeClr val="accent2"/>
              </a:solidFill>
            </a:endParaRPr>
          </a:p>
        </p:txBody>
      </p:sp>
      <p:pic>
        <p:nvPicPr>
          <p:cNvPr id="51" name="Picture 5"/>
          <p:cNvPicPr>
            <a:picLocks noChangeAspect="1" noChangeArrowheads="1"/>
          </p:cNvPicPr>
          <p:nvPr/>
        </p:nvPicPr>
        <p:blipFill>
          <a:blip r:embed="rId4" cstate="print">
            <a:duotone>
              <a:prstClr val="black"/>
              <a:schemeClr val="accent2">
                <a:tint val="45000"/>
                <a:satMod val="400000"/>
              </a:schemeClr>
            </a:duotone>
            <a:lum contrast="2000"/>
          </a:blip>
          <a:srcRect/>
          <a:stretch>
            <a:fillRect/>
          </a:stretch>
        </p:blipFill>
        <p:spPr bwMode="auto">
          <a:xfrm>
            <a:off x="5029200" y="1371600"/>
            <a:ext cx="490953" cy="609600"/>
          </a:xfrm>
          <a:prstGeom prst="rect">
            <a:avLst/>
          </a:prstGeom>
          <a:noFill/>
          <a:ln w="9525">
            <a:noFill/>
            <a:miter lim="800000"/>
            <a:headEnd/>
            <a:tailEnd/>
          </a:ln>
          <a:effectLst/>
        </p:spPr>
      </p:pic>
      <p:sp>
        <p:nvSpPr>
          <p:cNvPr id="52" name="TextBox 51"/>
          <p:cNvSpPr txBox="1"/>
          <p:nvPr/>
        </p:nvSpPr>
        <p:spPr>
          <a:xfrm rot="3436046">
            <a:off x="5132117" y="3786509"/>
            <a:ext cx="1611953" cy="400110"/>
          </a:xfrm>
          <a:prstGeom prst="rect">
            <a:avLst/>
          </a:prstGeom>
          <a:noFill/>
        </p:spPr>
        <p:txBody>
          <a:bodyPr wrap="square" rtlCol="0">
            <a:spAutoFit/>
          </a:bodyPr>
          <a:lstStyle/>
          <a:p>
            <a:r>
              <a:rPr lang="en-US" sz="2000" b="1" dirty="0" smtClean="0">
                <a:solidFill>
                  <a:schemeClr val="accent2"/>
                </a:solidFill>
              </a:rPr>
              <a:t>5 Mbps</a:t>
            </a:r>
            <a:endParaRPr lang="en-US" sz="2000" b="1" dirty="0">
              <a:solidFill>
                <a:schemeClr val="accent2"/>
              </a:solidFill>
            </a:endParaRPr>
          </a:p>
        </p:txBody>
      </p:sp>
      <p:cxnSp>
        <p:nvCxnSpPr>
          <p:cNvPr id="53" name="Straight Connector 52"/>
          <p:cNvCxnSpPr/>
          <p:nvPr/>
        </p:nvCxnSpPr>
        <p:spPr>
          <a:xfrm rot="5400000" flipH="1" flipV="1">
            <a:off x="5524500" y="3543300"/>
            <a:ext cx="609600" cy="228599"/>
          </a:xfrm>
          <a:prstGeom prst="line">
            <a:avLst/>
          </a:prstGeom>
        </p:spPr>
        <p:style>
          <a:lnRef idx="2">
            <a:schemeClr val="dk1"/>
          </a:lnRef>
          <a:fillRef idx="0">
            <a:schemeClr val="dk1"/>
          </a:fillRef>
          <a:effectRef idx="1">
            <a:schemeClr val="dk1"/>
          </a:effectRef>
          <a:fontRef idx="minor">
            <a:schemeClr val="tx1"/>
          </a:fontRef>
        </p:style>
      </p:cxnSp>
      <p:cxnSp>
        <p:nvCxnSpPr>
          <p:cNvPr id="54" name="Straight Connector 53"/>
          <p:cNvCxnSpPr/>
          <p:nvPr/>
        </p:nvCxnSpPr>
        <p:spPr>
          <a:xfrm flipV="1">
            <a:off x="7543800" y="3877549"/>
            <a:ext cx="547383" cy="161051"/>
          </a:xfrm>
          <a:prstGeom prst="line">
            <a:avLst/>
          </a:prstGeom>
        </p:spPr>
        <p:style>
          <a:lnRef idx="2">
            <a:schemeClr val="dk1"/>
          </a:lnRef>
          <a:fillRef idx="0">
            <a:schemeClr val="dk1"/>
          </a:fillRef>
          <a:effectRef idx="1">
            <a:schemeClr val="dk1"/>
          </a:effectRef>
          <a:fontRef idx="minor">
            <a:schemeClr val="tx1"/>
          </a:fontRef>
        </p:style>
      </p:cxnSp>
      <p:cxnSp>
        <p:nvCxnSpPr>
          <p:cNvPr id="55" name="Straight Connector 54"/>
          <p:cNvCxnSpPr/>
          <p:nvPr/>
        </p:nvCxnSpPr>
        <p:spPr>
          <a:xfrm>
            <a:off x="7924800" y="5105400"/>
            <a:ext cx="609600" cy="457200"/>
          </a:xfrm>
          <a:prstGeom prst="line">
            <a:avLst/>
          </a:prstGeom>
        </p:spPr>
        <p:style>
          <a:lnRef idx="2">
            <a:schemeClr val="dk1"/>
          </a:lnRef>
          <a:fillRef idx="0">
            <a:schemeClr val="dk1"/>
          </a:fillRef>
          <a:effectRef idx="1">
            <a:schemeClr val="dk1"/>
          </a:effectRef>
          <a:fontRef idx="minor">
            <a:schemeClr val="tx1"/>
          </a:fontRef>
        </p:style>
      </p:cxnSp>
      <p:sp>
        <p:nvSpPr>
          <p:cNvPr id="56" name="TextBox 55"/>
          <p:cNvSpPr txBox="1"/>
          <p:nvPr/>
        </p:nvSpPr>
        <p:spPr>
          <a:xfrm rot="17762147">
            <a:off x="7782146" y="3461473"/>
            <a:ext cx="1371600" cy="369332"/>
          </a:xfrm>
          <a:prstGeom prst="rect">
            <a:avLst/>
          </a:prstGeom>
          <a:noFill/>
        </p:spPr>
        <p:txBody>
          <a:bodyPr wrap="square" rtlCol="0">
            <a:spAutoFit/>
          </a:bodyPr>
          <a:lstStyle/>
          <a:p>
            <a:r>
              <a:rPr lang="en-US" b="1" dirty="0" smtClean="0">
                <a:solidFill>
                  <a:schemeClr val="accent2"/>
                </a:solidFill>
              </a:rPr>
              <a:t>100 Mbps</a:t>
            </a:r>
            <a:endParaRPr lang="en-US" b="1" dirty="0">
              <a:solidFill>
                <a:schemeClr val="accent2"/>
              </a:solidFill>
            </a:endParaRPr>
          </a:p>
        </p:txBody>
      </p:sp>
      <p:sp>
        <p:nvSpPr>
          <p:cNvPr id="57" name="TextBox 56"/>
          <p:cNvSpPr txBox="1"/>
          <p:nvPr/>
        </p:nvSpPr>
        <p:spPr>
          <a:xfrm rot="3842530">
            <a:off x="4809618" y="3994689"/>
            <a:ext cx="1371600" cy="369332"/>
          </a:xfrm>
          <a:prstGeom prst="rect">
            <a:avLst/>
          </a:prstGeom>
          <a:noFill/>
        </p:spPr>
        <p:txBody>
          <a:bodyPr wrap="square" rtlCol="0">
            <a:spAutoFit/>
          </a:bodyPr>
          <a:lstStyle/>
          <a:p>
            <a:r>
              <a:rPr lang="en-US" b="1" dirty="0" smtClean="0">
                <a:solidFill>
                  <a:schemeClr val="accent2"/>
                </a:solidFill>
              </a:rPr>
              <a:t>100 Mbps</a:t>
            </a:r>
            <a:endParaRPr lang="en-US" b="1" dirty="0">
              <a:solidFill>
                <a:schemeClr val="accent2"/>
              </a:solidFill>
            </a:endParaRPr>
          </a:p>
        </p:txBody>
      </p:sp>
      <p:sp>
        <p:nvSpPr>
          <p:cNvPr id="58" name="TextBox 57"/>
          <p:cNvSpPr txBox="1"/>
          <p:nvPr/>
        </p:nvSpPr>
        <p:spPr>
          <a:xfrm>
            <a:off x="7772400" y="4800600"/>
            <a:ext cx="1371600" cy="369332"/>
          </a:xfrm>
          <a:prstGeom prst="rect">
            <a:avLst/>
          </a:prstGeom>
          <a:noFill/>
        </p:spPr>
        <p:txBody>
          <a:bodyPr wrap="square" rtlCol="0">
            <a:spAutoFit/>
          </a:bodyPr>
          <a:lstStyle/>
          <a:p>
            <a:r>
              <a:rPr lang="en-US" b="1" dirty="0" smtClean="0">
                <a:solidFill>
                  <a:schemeClr val="accent2"/>
                </a:solidFill>
              </a:rPr>
              <a:t>200Mbps</a:t>
            </a:r>
            <a:endParaRPr lang="en-US" b="1" dirty="0">
              <a:solidFill>
                <a:schemeClr val="accent2"/>
              </a:solidFill>
            </a:endParaRPr>
          </a:p>
        </p:txBody>
      </p:sp>
    </p:spTree>
    <p:custDataLst>
      <p:tags r:id="rId1"/>
    </p:custDataLst>
  </p:cSld>
  <p:clrMapOvr>
    <a:masterClrMapping/>
  </p:clrMapOvr>
  <p:transition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p:bldP spid="30" grpId="0" animBg="1"/>
      <p:bldP spid="31" grpId="0" animBg="1"/>
      <p:bldP spid="32" grpId="0" animBg="1"/>
      <p:bldP spid="34" grpId="0" animBg="1"/>
      <p:bldP spid="35" grpId="0" animBg="1"/>
      <p:bldP spid="36" grpId="0" animBg="1"/>
      <p:bldP spid="37" grpId="0"/>
      <p:bldP spid="38" grpId="0" animBg="1"/>
      <p:bldP spid="39" grpId="0" animBg="1"/>
      <p:bldP spid="40" grpId="0" animBg="1"/>
      <p:bldP spid="49" grpId="0"/>
      <p:bldP spid="50" grpId="0"/>
      <p:bldP spid="52" grpId="0"/>
      <p:bldP spid="56" grpId="0"/>
      <p:bldP spid="57" grpId="0"/>
      <p:bldP spid="5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588" y="304800"/>
            <a:ext cx="8304212" cy="990600"/>
          </a:xfrm>
        </p:spPr>
        <p:txBody>
          <a:bodyPr/>
          <a:lstStyle/>
          <a:p>
            <a:r>
              <a:rPr lang="en-US" dirty="0" smtClean="0"/>
              <a:t>Summary</a:t>
            </a:r>
            <a:endParaRPr lang="en-US" dirty="0"/>
          </a:p>
        </p:txBody>
      </p:sp>
      <p:sp>
        <p:nvSpPr>
          <p:cNvPr id="3" name="Text Placeholder 2"/>
          <p:cNvSpPr>
            <a:spLocks noGrp="1"/>
          </p:cNvSpPr>
          <p:nvPr>
            <p:ph type="body" sz="half" idx="1"/>
          </p:nvPr>
        </p:nvSpPr>
        <p:spPr>
          <a:xfrm>
            <a:off x="381000" y="1189037"/>
            <a:ext cx="8305800" cy="4983163"/>
          </a:xfrm>
        </p:spPr>
        <p:txBody>
          <a:bodyPr/>
          <a:lstStyle/>
          <a:p>
            <a:pPr marL="624078" indent="-514350">
              <a:buNone/>
            </a:pPr>
            <a:r>
              <a:rPr lang="en-US" dirty="0" smtClean="0"/>
              <a:t>Location diversity significantly impacts TE</a:t>
            </a:r>
          </a:p>
          <a:p>
            <a:pPr marL="850392" lvl="1" indent="-457200">
              <a:buFont typeface="+mj-lt"/>
              <a:buAutoNum type="arabicPeriod"/>
            </a:pPr>
            <a:r>
              <a:rPr lang="en-US" dirty="0" smtClean="0"/>
              <a:t>Capacity increases</a:t>
            </a:r>
          </a:p>
          <a:p>
            <a:pPr marL="850392" lvl="1" indent="-457200">
              <a:buFont typeface="+mj-lt"/>
              <a:buAutoNum type="arabicPeriod"/>
            </a:pPr>
            <a:r>
              <a:rPr lang="en-US" dirty="0" smtClean="0"/>
              <a:t>Capacity (SPF) not captured by 1/MLU</a:t>
            </a:r>
          </a:p>
        </p:txBody>
      </p:sp>
      <p:sp>
        <p:nvSpPr>
          <p:cNvPr id="5" name="Slide Number Placeholder 4"/>
          <p:cNvSpPr>
            <a:spLocks noGrp="1"/>
          </p:cNvSpPr>
          <p:nvPr>
            <p:ph type="sldNum" sz="quarter" idx="10"/>
          </p:nvPr>
        </p:nvSpPr>
        <p:spPr/>
        <p:txBody>
          <a:bodyPr/>
          <a:lstStyle/>
          <a:p>
            <a:fld id="{B1CDA221-C31D-44E4-8BCA-70A643A71646}" type="slidenum">
              <a:rPr lang="en-US" smtClean="0"/>
              <a:pPr/>
              <a:t>15</a:t>
            </a:fld>
            <a:endParaRPr lang="en-US"/>
          </a:p>
        </p:txBody>
      </p:sp>
    </p:spTree>
  </p:cSld>
  <p:clrMapOvr>
    <a:masterClrMapping/>
  </p:clrMapOvr>
  <p:transition advTm="53851"/>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457200" indent="-457200">
              <a:buAutoNum type="arabicPeriod"/>
            </a:pPr>
            <a:r>
              <a:rPr lang="en-US" sz="2400" dirty="0" smtClean="0"/>
              <a:t>Introduction</a:t>
            </a:r>
          </a:p>
          <a:p>
            <a:pPr marL="457200" indent="-457200">
              <a:buAutoNum type="arabicPeriod"/>
            </a:pPr>
            <a:r>
              <a:rPr lang="en-US" sz="2400" dirty="0" smtClean="0"/>
              <a:t>Motivation</a:t>
            </a:r>
          </a:p>
          <a:p>
            <a:pPr marL="457200" indent="-457200">
              <a:buAutoNum type="arabicPeriod"/>
            </a:pPr>
            <a:r>
              <a:rPr lang="en-US" sz="2400" dirty="0" smtClean="0">
                <a:solidFill>
                  <a:schemeClr val="accent1"/>
                </a:solidFill>
              </a:rPr>
              <a:t>Evaluation</a:t>
            </a:r>
          </a:p>
          <a:p>
            <a:pPr marL="713232" lvl="1" indent="-457200">
              <a:buAutoNum type="arabicPeriod"/>
            </a:pPr>
            <a:r>
              <a:rPr lang="en-US" sz="2400" dirty="0" smtClean="0"/>
              <a:t>TE schemes</a:t>
            </a:r>
          </a:p>
          <a:p>
            <a:pPr marL="713232" lvl="1" indent="-457200">
              <a:buAutoNum type="arabicPeriod"/>
            </a:pPr>
            <a:r>
              <a:rPr lang="en-US" sz="2400" dirty="0" smtClean="0"/>
              <a:t>Measuring  SPF</a:t>
            </a:r>
          </a:p>
          <a:p>
            <a:pPr marL="713232" lvl="1" indent="-457200">
              <a:buAutoNum type="arabicPeriod"/>
            </a:pPr>
            <a:r>
              <a:rPr lang="en-US" sz="2400" dirty="0" smtClean="0"/>
              <a:t>Capacity results (SPF)</a:t>
            </a:r>
            <a:endParaRPr lang="en-US" sz="2400" dirty="0" smtClean="0">
              <a:solidFill>
                <a:schemeClr val="accent1"/>
              </a:solidFill>
            </a:endParaRPr>
          </a:p>
          <a:p>
            <a:pPr marL="457200" indent="-457200">
              <a:buAutoNum type="arabicPeriod"/>
            </a:pPr>
            <a:r>
              <a:rPr lang="en-US" sz="2400" dirty="0" smtClean="0"/>
              <a:t>Conclusion</a:t>
            </a:r>
          </a:p>
          <a:p>
            <a:pPr marL="457200" indent="-457200">
              <a:buAutoNum type="arabicPeriod"/>
            </a:pPr>
            <a:endParaRPr lang="en-US" sz="2400" dirty="0" smtClean="0"/>
          </a:p>
          <a:p>
            <a:pPr marL="457200" indent="-457200">
              <a:buAutoNum type="arabicPeriod"/>
            </a:pPr>
            <a:endParaRPr lang="en-US" sz="2400" dirty="0" smtClean="0"/>
          </a:p>
          <a:p>
            <a:pPr marL="457200" indent="-457200">
              <a:buAutoNum type="arabicPeriod"/>
            </a:pPr>
            <a:endParaRPr lang="en-US" sz="2400" dirty="0" smtClean="0"/>
          </a:p>
          <a:p>
            <a:endParaRPr lang="en-US" sz="2400" dirty="0"/>
          </a:p>
        </p:txBody>
      </p:sp>
      <p:sp>
        <p:nvSpPr>
          <p:cNvPr id="4" name="Slide Number Placeholder 3"/>
          <p:cNvSpPr>
            <a:spLocks noGrp="1"/>
          </p:cNvSpPr>
          <p:nvPr>
            <p:ph type="sldNum" sz="quarter" idx="12"/>
          </p:nvPr>
        </p:nvSpPr>
        <p:spPr/>
        <p:txBody>
          <a:bodyPr/>
          <a:lstStyle/>
          <a:p>
            <a:fld id="{18E29D42-E056-4B8B-9A33-4B0CCB37A08A}" type="slidenum">
              <a:rPr lang="en-US" smtClean="0"/>
              <a:pPr/>
              <a:t>16</a:t>
            </a:fld>
            <a:endParaRPr lang="en-US"/>
          </a:p>
        </p:txBody>
      </p:sp>
      <p:sp>
        <p:nvSpPr>
          <p:cNvPr id="2" name="Title 1"/>
          <p:cNvSpPr>
            <a:spLocks noGrp="1"/>
          </p:cNvSpPr>
          <p:nvPr>
            <p:ph type="title"/>
          </p:nvPr>
        </p:nvSpPr>
        <p:spPr/>
        <p:txBody>
          <a:bodyPr/>
          <a:lstStyle/>
          <a:p>
            <a:r>
              <a:rPr lang="en-US" dirty="0" smtClean="0"/>
              <a:t>Outline</a:t>
            </a:r>
            <a:endParaRPr lang="en-US" dirty="0"/>
          </a:p>
        </p:txBody>
      </p:sp>
    </p:spTree>
  </p:cSld>
  <p:clrMapOvr>
    <a:masterClrMapping/>
  </p:clrMapOvr>
  <p:transition advTm="8409"/>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18E29D42-E056-4B8B-9A33-4B0CCB37A08A}" type="slidenum">
              <a:rPr lang="en-US" smtClean="0"/>
              <a:pPr/>
              <a:t>17</a:t>
            </a:fld>
            <a:endParaRPr lang="en-US"/>
          </a:p>
        </p:txBody>
      </p:sp>
      <p:sp>
        <p:nvSpPr>
          <p:cNvPr id="2" name="Title 1"/>
          <p:cNvSpPr>
            <a:spLocks noGrp="1"/>
          </p:cNvSpPr>
          <p:nvPr>
            <p:ph type="title"/>
          </p:nvPr>
        </p:nvSpPr>
        <p:spPr/>
        <p:txBody>
          <a:bodyPr>
            <a:normAutofit/>
          </a:bodyPr>
          <a:lstStyle/>
          <a:p>
            <a:r>
              <a:rPr lang="en-US" dirty="0" smtClean="0"/>
              <a:t>TE schemes compared</a:t>
            </a:r>
            <a:endParaRPr lang="en-US" dirty="0"/>
          </a:p>
        </p:txBody>
      </p:sp>
      <p:graphicFrame>
        <p:nvGraphicFramePr>
          <p:cNvPr id="4" name="Table 3"/>
          <p:cNvGraphicFramePr>
            <a:graphicFrameLocks noGrp="1"/>
          </p:cNvGraphicFramePr>
          <p:nvPr/>
        </p:nvGraphicFramePr>
        <p:xfrm>
          <a:off x="685800" y="1371600"/>
          <a:ext cx="7467600" cy="3703260"/>
        </p:xfrm>
        <a:graphic>
          <a:graphicData uri="http://schemas.openxmlformats.org/drawingml/2006/table">
            <a:tbl>
              <a:tblPr firstRow="1" bandRow="1">
                <a:tableStyleId>{5FD0F851-EC5A-4D38-B0AD-8093EC10F338}</a:tableStyleId>
              </a:tblPr>
              <a:tblGrid>
                <a:gridCol w="7467600"/>
              </a:tblGrid>
              <a:tr h="600444">
                <a:tc>
                  <a:txBody>
                    <a:bodyPr/>
                    <a:lstStyle/>
                    <a:p>
                      <a:r>
                        <a:rPr lang="en-US" sz="2000" dirty="0" smtClean="0"/>
                        <a:t>TE</a:t>
                      </a:r>
                      <a:r>
                        <a:rPr lang="en-US" sz="2000" baseline="0" dirty="0" smtClean="0"/>
                        <a:t> Schemes</a:t>
                      </a:r>
                      <a:endParaRPr lang="en-US" sz="2000" dirty="0"/>
                    </a:p>
                  </a:txBody>
                  <a:tcPr/>
                </a:tc>
              </a:tr>
              <a:tr h="600444">
                <a:tc>
                  <a:txBody>
                    <a:bodyPr/>
                    <a:lstStyle/>
                    <a:p>
                      <a:r>
                        <a:rPr lang="en-US" sz="2000" dirty="0" smtClean="0"/>
                        <a:t>(Almost</a:t>
                      </a:r>
                      <a:r>
                        <a:rPr lang="en-US" sz="2000" baseline="0" dirty="0" smtClean="0"/>
                        <a:t> o</a:t>
                      </a:r>
                      <a:r>
                        <a:rPr lang="en-US" sz="2000" dirty="0" smtClean="0"/>
                        <a:t>nline) optimal TE </a:t>
                      </a:r>
                      <a:r>
                        <a:rPr lang="en-US" sz="2000" b="1" dirty="0" smtClean="0"/>
                        <a:t>[OPT]</a:t>
                      </a:r>
                      <a:endParaRPr lang="en-US" sz="2000" dirty="0"/>
                    </a:p>
                  </a:txBody>
                  <a:tcPr>
                    <a:solidFill>
                      <a:schemeClr val="bg1">
                        <a:alpha val="20000"/>
                      </a:schemeClr>
                    </a:solidFill>
                  </a:tcPr>
                </a:tc>
              </a:tr>
              <a:tr h="600444">
                <a:tc>
                  <a:txBody>
                    <a:bodyPr/>
                    <a:lstStyle/>
                    <a:p>
                      <a:r>
                        <a:rPr lang="en-US" sz="2000" dirty="0" smtClean="0"/>
                        <a:t>(Offline) “optimal” TE using</a:t>
                      </a:r>
                      <a:r>
                        <a:rPr lang="en-US" sz="2000" baseline="0" dirty="0" smtClean="0"/>
                        <a:t> MPLS </a:t>
                      </a:r>
                      <a:r>
                        <a:rPr lang="en-US" sz="2000" b="1" baseline="0" dirty="0" smtClean="0"/>
                        <a:t>[MPLS]</a:t>
                      </a:r>
                      <a:endParaRPr lang="en-US" sz="2000" dirty="0"/>
                    </a:p>
                  </a:txBody>
                  <a:tcPr/>
                </a:tc>
              </a:tr>
              <a:tr h="600444">
                <a:tc>
                  <a:txBody>
                    <a:bodyPr/>
                    <a:lstStyle/>
                    <a:p>
                      <a:r>
                        <a:rPr lang="en-US" sz="2000" dirty="0" smtClean="0"/>
                        <a:t>(Offline) TE using OSPF link weight optimization </a:t>
                      </a:r>
                      <a:r>
                        <a:rPr lang="en-US" sz="2000" b="1" dirty="0" smtClean="0"/>
                        <a:t>[</a:t>
                      </a:r>
                      <a:r>
                        <a:rPr lang="en-US" sz="2000" b="1" dirty="0" err="1" smtClean="0"/>
                        <a:t>OptWt</a:t>
                      </a:r>
                      <a:r>
                        <a:rPr lang="en-US" sz="2000" b="1" dirty="0" smtClean="0"/>
                        <a:t>]</a:t>
                      </a:r>
                      <a:endParaRPr lang="en-US" sz="2000" dirty="0"/>
                    </a:p>
                  </a:txBody>
                  <a:tcPr>
                    <a:solidFill>
                      <a:schemeClr val="bg1">
                        <a:alpha val="20000"/>
                      </a:schemeClr>
                    </a:solidFill>
                  </a:tcPr>
                </a:tc>
              </a:tr>
              <a:tr h="600444">
                <a:tc>
                  <a:txBody>
                    <a:bodyPr/>
                    <a:lstStyle/>
                    <a:p>
                      <a:r>
                        <a:rPr lang="en-US" sz="2000" dirty="0" smtClean="0"/>
                        <a:t>(Offline) </a:t>
                      </a:r>
                      <a:r>
                        <a:rPr lang="en-US" sz="2000" dirty="0" smtClean="0"/>
                        <a:t>Multi-TM optimization</a:t>
                      </a:r>
                      <a:r>
                        <a:rPr lang="en-US" sz="2000" baseline="0" dirty="0" smtClean="0"/>
                        <a:t> </a:t>
                      </a:r>
                      <a:r>
                        <a:rPr lang="en-US" sz="2000" dirty="0" smtClean="0"/>
                        <a:t>TE </a:t>
                      </a:r>
                      <a:r>
                        <a:rPr lang="en-US" sz="2000" b="1" dirty="0" smtClean="0"/>
                        <a:t>[COPE]</a:t>
                      </a:r>
                    </a:p>
                  </a:txBody>
                  <a:tcPr/>
                </a:tc>
              </a:tr>
              <a:tr h="600444">
                <a:tc>
                  <a:txBody>
                    <a:bodyPr/>
                    <a:lstStyle/>
                    <a:p>
                      <a:r>
                        <a:rPr lang="en-US" sz="2000" baseline="0" dirty="0" smtClean="0"/>
                        <a:t>(Oblivious) Static shortest path routing with inverse-capacity link weights </a:t>
                      </a:r>
                      <a:r>
                        <a:rPr lang="en-US" sz="2000" b="1" baseline="0" dirty="0" smtClean="0"/>
                        <a:t>[</a:t>
                      </a:r>
                      <a:r>
                        <a:rPr lang="en-US" sz="2000" b="1" baseline="0" dirty="0" err="1" smtClean="0"/>
                        <a:t>InvCap</a:t>
                      </a:r>
                      <a:r>
                        <a:rPr lang="en-US" sz="2000" b="1" baseline="0" dirty="0" smtClean="0"/>
                        <a:t>]</a:t>
                      </a:r>
                      <a:endParaRPr lang="en-US" sz="2000" baseline="0" dirty="0" smtClean="0"/>
                    </a:p>
                  </a:txBody>
                  <a:tcPr>
                    <a:solidFill>
                      <a:schemeClr val="bg1">
                        <a:alpha val="20000"/>
                      </a:schemeClr>
                    </a:solidFill>
                  </a:tcPr>
                </a:tc>
              </a:tr>
            </a:tbl>
          </a:graphicData>
        </a:graphic>
      </p:graphicFrame>
      <p:pic>
        <p:nvPicPr>
          <p:cNvPr id="46081" name="Picture 1" descr="C:\Program Files (x86)\Microsoft Office\MEDIA\OFFICE12\Bullets\BD21300_.gif"/>
          <p:cNvPicPr>
            <a:picLocks noChangeAspect="1" noChangeArrowheads="1"/>
          </p:cNvPicPr>
          <p:nvPr/>
        </p:nvPicPr>
        <p:blipFill>
          <a:blip r:embed="rId3" cstate="print"/>
          <a:srcRect/>
          <a:stretch>
            <a:fillRect/>
          </a:stretch>
        </p:blipFill>
        <p:spPr bwMode="auto">
          <a:xfrm>
            <a:off x="228600" y="1981200"/>
            <a:ext cx="423130" cy="366713"/>
          </a:xfrm>
          <a:prstGeom prst="rect">
            <a:avLst/>
          </a:prstGeom>
          <a:noFill/>
        </p:spPr>
      </p:pic>
      <p:pic>
        <p:nvPicPr>
          <p:cNvPr id="7" name="Picture 1" descr="C:\Program Files (x86)\Microsoft Office\MEDIA\OFFICE12\Bullets\BD21300_.gif"/>
          <p:cNvPicPr>
            <a:picLocks noChangeAspect="1" noChangeArrowheads="1"/>
          </p:cNvPicPr>
          <p:nvPr/>
        </p:nvPicPr>
        <p:blipFill>
          <a:blip r:embed="rId3" cstate="print"/>
          <a:srcRect/>
          <a:stretch>
            <a:fillRect/>
          </a:stretch>
        </p:blipFill>
        <p:spPr bwMode="auto">
          <a:xfrm>
            <a:off x="228600" y="2590800"/>
            <a:ext cx="423130" cy="366713"/>
          </a:xfrm>
          <a:prstGeom prst="rect">
            <a:avLst/>
          </a:prstGeom>
          <a:noFill/>
        </p:spPr>
      </p:pic>
      <p:pic>
        <p:nvPicPr>
          <p:cNvPr id="8" name="Picture 1" descr="C:\Program Files (x86)\Microsoft Office\MEDIA\OFFICE12\Bullets\BD21300_.gif"/>
          <p:cNvPicPr>
            <a:picLocks noChangeAspect="1" noChangeArrowheads="1"/>
          </p:cNvPicPr>
          <p:nvPr/>
        </p:nvPicPr>
        <p:blipFill>
          <a:blip r:embed="rId3" cstate="print"/>
          <a:srcRect/>
          <a:stretch>
            <a:fillRect/>
          </a:stretch>
        </p:blipFill>
        <p:spPr bwMode="auto">
          <a:xfrm>
            <a:off x="228600" y="3200400"/>
            <a:ext cx="423130" cy="366713"/>
          </a:xfrm>
          <a:prstGeom prst="rect">
            <a:avLst/>
          </a:prstGeom>
          <a:noFill/>
        </p:spPr>
      </p:pic>
      <p:pic>
        <p:nvPicPr>
          <p:cNvPr id="9" name="Picture 1" descr="C:\Program Files (x86)\Microsoft Office\MEDIA\OFFICE12\Bullets\BD21300_.gif"/>
          <p:cNvPicPr>
            <a:picLocks noChangeAspect="1" noChangeArrowheads="1"/>
          </p:cNvPicPr>
          <p:nvPr/>
        </p:nvPicPr>
        <p:blipFill>
          <a:blip r:embed="rId3" cstate="print"/>
          <a:srcRect/>
          <a:stretch>
            <a:fillRect/>
          </a:stretch>
        </p:blipFill>
        <p:spPr bwMode="auto">
          <a:xfrm>
            <a:off x="228600" y="3810000"/>
            <a:ext cx="423130" cy="366713"/>
          </a:xfrm>
          <a:prstGeom prst="rect">
            <a:avLst/>
          </a:prstGeom>
          <a:noFill/>
        </p:spPr>
      </p:pic>
      <p:pic>
        <p:nvPicPr>
          <p:cNvPr id="10" name="Picture 1" descr="C:\Program Files (x86)\Microsoft Office\MEDIA\OFFICE12\Bullets\BD21300_.gif"/>
          <p:cNvPicPr>
            <a:picLocks noChangeAspect="1" noChangeArrowheads="1"/>
          </p:cNvPicPr>
          <p:nvPr/>
        </p:nvPicPr>
        <p:blipFill>
          <a:blip r:embed="rId3" cstate="print"/>
          <a:srcRect/>
          <a:stretch>
            <a:fillRect/>
          </a:stretch>
        </p:blipFill>
        <p:spPr bwMode="auto">
          <a:xfrm>
            <a:off x="228600" y="4495800"/>
            <a:ext cx="423130" cy="366713"/>
          </a:xfrm>
          <a:prstGeom prst="rect">
            <a:avLst/>
          </a:prstGeom>
          <a:noFill/>
        </p:spPr>
      </p:pic>
    </p:spTree>
  </p:cSld>
  <p:clrMapOvr>
    <a:masterClrMapping/>
  </p:clrMapOvr>
  <p:transition advTm="22827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3" presetClass="exit" presetSubtype="10" fill="hold" nodeType="withEffect">
                                  <p:stCondLst>
                                    <p:cond delay="0"/>
                                  </p:stCondLst>
                                  <p:childTnLst>
                                    <p:animEffect transition="out" filter="blinds(horizontal)">
                                      <p:cBhvr>
                                        <p:cTn id="12" dur="500"/>
                                        <p:tgtEl>
                                          <p:spTgt spid="46081"/>
                                        </p:tgtEl>
                                      </p:cBhvr>
                                    </p:animEffect>
                                    <p:set>
                                      <p:cBhvr>
                                        <p:cTn id="13" dur="1" fill="hold">
                                          <p:stCondLst>
                                            <p:cond delay="499"/>
                                          </p:stCondLst>
                                        </p:cTn>
                                        <p:tgtEl>
                                          <p:spTgt spid="46081"/>
                                        </p:tgtEl>
                                        <p:attrNameLst>
                                          <p:attrName>style.visibility</p:attrName>
                                        </p:attrNameLst>
                                      </p:cBhvr>
                                      <p:to>
                                        <p:strVal val="hidden"/>
                                      </p:to>
                                    </p:set>
                                  </p:childTnLst>
                                </p:cTn>
                              </p:par>
                              <p:par>
                                <p:cTn id="14" presetID="1"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nodeType="clickEffect">
                                  <p:stCondLst>
                                    <p:cond delay="0"/>
                                  </p:stCondLst>
                                  <p:childTnLst>
                                    <p:animEffect transition="out" filter="blinds(horizontal)">
                                      <p:cBhvr>
                                        <p:cTn id="21" dur="500"/>
                                        <p:tgtEl>
                                          <p:spTgt spid="7"/>
                                        </p:tgtEl>
                                      </p:cBhvr>
                                    </p:animEffect>
                                    <p:set>
                                      <p:cBhvr>
                                        <p:cTn id="22" dur="1" fill="hold">
                                          <p:stCondLst>
                                            <p:cond delay="499"/>
                                          </p:stCondLst>
                                        </p:cTn>
                                        <p:tgtEl>
                                          <p:spTgt spid="7"/>
                                        </p:tgtEl>
                                        <p:attrNameLst>
                                          <p:attrName>style.visibility</p:attrName>
                                        </p:attrNameLst>
                                      </p:cBhvr>
                                      <p:to>
                                        <p:strVal val="hidden"/>
                                      </p:to>
                                    </p:set>
                                  </p:childTnLst>
                                </p:cTn>
                              </p:par>
                              <p:par>
                                <p:cTn id="23" presetID="3" presetClass="exit" presetSubtype="10" fill="hold" nodeType="withEffect">
                                  <p:stCondLst>
                                    <p:cond delay="0"/>
                                  </p:stCondLst>
                                  <p:childTnLst>
                                    <p:animEffect transition="out" filter="blinds(horizontal)">
                                      <p:cBhvr>
                                        <p:cTn id="24" dur="500"/>
                                        <p:tgtEl>
                                          <p:spTgt spid="8"/>
                                        </p:tgtEl>
                                      </p:cBhvr>
                                    </p:animEffect>
                                    <p:set>
                                      <p:cBhvr>
                                        <p:cTn id="25" dur="1" fill="hold">
                                          <p:stCondLst>
                                            <p:cond delay="499"/>
                                          </p:stCondLst>
                                        </p:cTn>
                                        <p:tgtEl>
                                          <p:spTgt spid="8"/>
                                        </p:tgtEl>
                                        <p:attrNameLst>
                                          <p:attrName>style.visibility</p:attrName>
                                        </p:attrNameLst>
                                      </p:cBhvr>
                                      <p:to>
                                        <p:strVal val="hidden"/>
                                      </p:to>
                                    </p:set>
                                  </p:childTnLst>
                                </p:cTn>
                              </p:par>
                              <p:par>
                                <p:cTn id="26" presetID="1" presetClass="entr" presetSubtype="0"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childTnLst>
                                </p:cTn>
                              </p:par>
                              <p:par>
                                <p:cTn id="28" presetID="3" presetClass="exit" presetSubtype="10" fill="hold" nodeType="withEffect">
                                  <p:stCondLst>
                                    <p:cond delay="0"/>
                                  </p:stCondLst>
                                  <p:childTnLst>
                                    <p:animEffect transition="out" filter="blinds(horizontal)">
                                      <p:cBhvr>
                                        <p:cTn id="29" dur="500"/>
                                        <p:tgtEl>
                                          <p:spTgt spid="9"/>
                                        </p:tgtEl>
                                      </p:cBhvr>
                                    </p:animEffect>
                                    <p:set>
                                      <p:cBhvr>
                                        <p:cTn id="30" dur="1" fill="hold">
                                          <p:stCondLst>
                                            <p:cond delay="499"/>
                                          </p:stCondLst>
                                        </p:cTn>
                                        <p:tgtEl>
                                          <p:spTgt spid="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3" presetClass="exit" presetSubtype="10" fill="hold" nodeType="clickEffect">
                                  <p:stCondLst>
                                    <p:cond delay="0"/>
                                  </p:stCondLst>
                                  <p:childTnLst>
                                    <p:animEffect transition="out" filter="blinds(horizontal)">
                                      <p:cBhvr>
                                        <p:cTn id="34" dur="500"/>
                                        <p:tgtEl>
                                          <p:spTgt spid="10"/>
                                        </p:tgtEl>
                                      </p:cBhvr>
                                    </p:animEffect>
                                    <p:set>
                                      <p:cBhvr>
                                        <p:cTn id="35"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7199472" y="6111875"/>
            <a:ext cx="365760" cy="365125"/>
          </a:xfrm>
        </p:spPr>
        <p:txBody>
          <a:bodyPr/>
          <a:lstStyle/>
          <a:p>
            <a:fld id="{18E29D42-E056-4B8B-9A33-4B0CCB37A08A}" type="slidenum">
              <a:rPr lang="en-US" smtClean="0"/>
              <a:pPr/>
              <a:t>18</a:t>
            </a:fld>
            <a:endParaRPr lang="en-US"/>
          </a:p>
        </p:txBody>
      </p:sp>
      <p:sp>
        <p:nvSpPr>
          <p:cNvPr id="4" name="Title 3"/>
          <p:cNvSpPr>
            <a:spLocks noGrp="1"/>
          </p:cNvSpPr>
          <p:nvPr>
            <p:ph type="title"/>
          </p:nvPr>
        </p:nvSpPr>
        <p:spPr/>
        <p:txBody>
          <a:bodyPr/>
          <a:lstStyle/>
          <a:p>
            <a:r>
              <a:rPr lang="en-US" dirty="0" smtClean="0"/>
              <a:t>Measuring SPF</a:t>
            </a:r>
            <a:endParaRPr lang="en-US" dirty="0"/>
          </a:p>
        </p:txBody>
      </p:sp>
      <p:sp>
        <p:nvSpPr>
          <p:cNvPr id="5" name="Flowchart: Decision 4"/>
          <p:cNvSpPr/>
          <p:nvPr/>
        </p:nvSpPr>
        <p:spPr>
          <a:xfrm>
            <a:off x="1066800" y="2904331"/>
            <a:ext cx="3048000" cy="14478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t>Is demand satisfied ?</a:t>
            </a:r>
            <a:endParaRPr lang="en-US" sz="2200" dirty="0"/>
          </a:p>
        </p:txBody>
      </p:sp>
      <p:sp>
        <p:nvSpPr>
          <p:cNvPr id="6" name="Flowchart: Process 5"/>
          <p:cNvSpPr/>
          <p:nvPr/>
        </p:nvSpPr>
        <p:spPr>
          <a:xfrm>
            <a:off x="4876800" y="3209131"/>
            <a:ext cx="3581400" cy="8382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t>Increase demand by </a:t>
            </a:r>
            <a:r>
              <a:rPr lang="el-GR" sz="2200" dirty="0" smtClean="0"/>
              <a:t>Δ</a:t>
            </a:r>
            <a:endParaRPr lang="en-US" sz="2200" dirty="0"/>
          </a:p>
        </p:txBody>
      </p:sp>
      <p:sp>
        <p:nvSpPr>
          <p:cNvPr id="12" name="Flowchart: Data 11"/>
          <p:cNvSpPr/>
          <p:nvPr/>
        </p:nvSpPr>
        <p:spPr>
          <a:xfrm>
            <a:off x="0" y="4961731"/>
            <a:ext cx="6096000" cy="8382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t>SPF = demand/(initial demand)</a:t>
            </a:r>
            <a:endParaRPr lang="en-US" sz="2200" dirty="0"/>
          </a:p>
        </p:txBody>
      </p:sp>
      <p:sp>
        <p:nvSpPr>
          <p:cNvPr id="14" name="Rectangle 13"/>
          <p:cNvSpPr/>
          <p:nvPr/>
        </p:nvSpPr>
        <p:spPr>
          <a:xfrm>
            <a:off x="990600" y="1143000"/>
            <a:ext cx="32004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t>Demand = initial demand</a:t>
            </a:r>
            <a:endParaRPr lang="en-US" sz="2200" dirty="0"/>
          </a:p>
        </p:txBody>
      </p:sp>
      <p:cxnSp>
        <p:nvCxnSpPr>
          <p:cNvPr id="16" name="Straight Arrow Connector 15"/>
          <p:cNvCxnSpPr>
            <a:stCxn id="14" idx="2"/>
            <a:endCxn id="5" idx="0"/>
          </p:cNvCxnSpPr>
          <p:nvPr/>
        </p:nvCxnSpPr>
        <p:spPr>
          <a:xfrm rot="5400000">
            <a:off x="2205435" y="2518965"/>
            <a:ext cx="770731"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5" idx="3"/>
            <a:endCxn id="6" idx="1"/>
          </p:cNvCxnSpPr>
          <p:nvPr/>
        </p:nvCxnSpPr>
        <p:spPr>
          <a:xfrm>
            <a:off x="4114800" y="3628231"/>
            <a:ext cx="7620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 name="Shape 29"/>
          <p:cNvCxnSpPr>
            <a:stCxn id="6" idx="3"/>
          </p:cNvCxnSpPr>
          <p:nvPr/>
        </p:nvCxnSpPr>
        <p:spPr>
          <a:xfrm flipH="1" flipV="1">
            <a:off x="2514600" y="2590800"/>
            <a:ext cx="5943600" cy="1037431"/>
          </a:xfrm>
          <a:prstGeom prst="bentConnector3">
            <a:avLst>
              <a:gd name="adj1" fmla="val -3846"/>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5" idx="2"/>
          </p:cNvCxnSpPr>
          <p:nvPr/>
        </p:nvCxnSpPr>
        <p:spPr>
          <a:xfrm rot="5400000">
            <a:off x="2286000" y="4656931"/>
            <a:ext cx="6096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4038600" y="3209131"/>
            <a:ext cx="838200" cy="369332"/>
          </a:xfrm>
          <a:prstGeom prst="rect">
            <a:avLst/>
          </a:prstGeom>
          <a:noFill/>
        </p:spPr>
        <p:txBody>
          <a:bodyPr wrap="square" rtlCol="0">
            <a:spAutoFit/>
          </a:bodyPr>
          <a:lstStyle/>
          <a:p>
            <a:r>
              <a:rPr lang="en-US" b="1" dirty="0" smtClean="0">
                <a:solidFill>
                  <a:schemeClr val="accent1"/>
                </a:solidFill>
              </a:rPr>
              <a:t>YES</a:t>
            </a:r>
            <a:endParaRPr lang="en-US" b="1" dirty="0">
              <a:solidFill>
                <a:schemeClr val="accent1"/>
              </a:solidFill>
            </a:endParaRPr>
          </a:p>
        </p:txBody>
      </p:sp>
      <p:sp>
        <p:nvSpPr>
          <p:cNvPr id="62" name="TextBox 61"/>
          <p:cNvSpPr txBox="1"/>
          <p:nvPr/>
        </p:nvSpPr>
        <p:spPr>
          <a:xfrm>
            <a:off x="2667000" y="4428331"/>
            <a:ext cx="838200" cy="369332"/>
          </a:xfrm>
          <a:prstGeom prst="rect">
            <a:avLst/>
          </a:prstGeom>
          <a:noFill/>
        </p:spPr>
        <p:txBody>
          <a:bodyPr wrap="square" rtlCol="0">
            <a:spAutoFit/>
          </a:bodyPr>
          <a:lstStyle/>
          <a:p>
            <a:r>
              <a:rPr lang="en-US" b="1" dirty="0" smtClean="0">
                <a:solidFill>
                  <a:schemeClr val="accent1"/>
                </a:solidFill>
              </a:rPr>
              <a:t>NO</a:t>
            </a:r>
            <a:endParaRPr lang="en-US" b="1" dirty="0">
              <a:solidFill>
                <a:schemeClr val="accent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8647272" y="5045075"/>
            <a:ext cx="365760" cy="365125"/>
          </a:xfrm>
        </p:spPr>
        <p:txBody>
          <a:bodyPr/>
          <a:lstStyle/>
          <a:p>
            <a:fld id="{18E29D42-E056-4B8B-9A33-4B0CCB37A08A}" type="slidenum">
              <a:rPr lang="en-US" smtClean="0"/>
              <a:pPr/>
              <a:t>19</a:t>
            </a:fld>
            <a:endParaRPr lang="en-US"/>
          </a:p>
        </p:txBody>
      </p:sp>
      <p:sp>
        <p:nvSpPr>
          <p:cNvPr id="2" name="Title 1"/>
          <p:cNvSpPr>
            <a:spLocks noGrp="1"/>
          </p:cNvSpPr>
          <p:nvPr>
            <p:ph type="title"/>
          </p:nvPr>
        </p:nvSpPr>
        <p:spPr>
          <a:xfrm>
            <a:off x="457200" y="152718"/>
            <a:ext cx="5867400" cy="1371600"/>
          </a:xfrm>
        </p:spPr>
        <p:txBody>
          <a:bodyPr>
            <a:normAutofit/>
          </a:bodyPr>
          <a:lstStyle/>
          <a:p>
            <a:r>
              <a:rPr lang="en-US" sz="4000" dirty="0" smtClean="0"/>
              <a:t>Capacity </a:t>
            </a:r>
            <a:r>
              <a:rPr lang="en-US" sz="4000" dirty="0" smtClean="0"/>
              <a:t>results (SPF</a:t>
            </a:r>
            <a:r>
              <a:rPr lang="en-US" sz="4000" dirty="0" smtClean="0"/>
              <a:t>)</a:t>
            </a:r>
            <a:endParaRPr lang="en-US" sz="4000" dirty="0"/>
          </a:p>
        </p:txBody>
      </p:sp>
      <p:graphicFrame>
        <p:nvGraphicFramePr>
          <p:cNvPr id="7" name="Chart 6"/>
          <p:cNvGraphicFramePr/>
          <p:nvPr/>
        </p:nvGraphicFramePr>
        <p:xfrm>
          <a:off x="685800" y="1227931"/>
          <a:ext cx="7924800" cy="3810000"/>
        </p:xfrm>
        <a:graphic>
          <a:graphicData uri="http://schemas.openxmlformats.org/drawingml/2006/chart">
            <c:chart xmlns:c="http://schemas.openxmlformats.org/drawingml/2006/chart" xmlns:r="http://schemas.openxmlformats.org/officeDocument/2006/relationships" r:id="rId4"/>
          </a:graphicData>
        </a:graphic>
      </p:graphicFrame>
      <p:sp>
        <p:nvSpPr>
          <p:cNvPr id="6" name="Oval 5"/>
          <p:cNvSpPr/>
          <p:nvPr/>
        </p:nvSpPr>
        <p:spPr>
          <a:xfrm>
            <a:off x="2057400" y="4275931"/>
            <a:ext cx="3505200" cy="83820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Oval 7"/>
          <p:cNvSpPr/>
          <p:nvPr/>
        </p:nvSpPr>
        <p:spPr>
          <a:xfrm>
            <a:off x="5334000" y="4199731"/>
            <a:ext cx="1371600" cy="83820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TextBox 9"/>
          <p:cNvSpPr txBox="1"/>
          <p:nvPr/>
        </p:nvSpPr>
        <p:spPr>
          <a:xfrm>
            <a:off x="1905000" y="1913731"/>
            <a:ext cx="4419600" cy="193899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sz="2400" dirty="0" smtClean="0"/>
          </a:p>
          <a:p>
            <a:pPr algn="ctr"/>
            <a:r>
              <a:rPr lang="en-US" sz="2400" u="sng" dirty="0" err="1" smtClean="0"/>
              <a:t>InvCap</a:t>
            </a:r>
            <a:r>
              <a:rPr lang="en-US" sz="2400" u="sng" dirty="0" smtClean="0"/>
              <a:t> worst case</a:t>
            </a:r>
            <a:r>
              <a:rPr lang="en-US" sz="2400" dirty="0" smtClean="0"/>
              <a:t> </a:t>
            </a:r>
          </a:p>
          <a:p>
            <a:pPr algn="ctr"/>
            <a:r>
              <a:rPr lang="en-US" sz="2400" dirty="0" smtClean="0"/>
              <a:t>No </a:t>
            </a:r>
            <a:r>
              <a:rPr lang="en-US" sz="2400" dirty="0" err="1" smtClean="0"/>
              <a:t>LocDiv</a:t>
            </a:r>
            <a:r>
              <a:rPr lang="en-US" sz="2400" dirty="0" smtClean="0"/>
              <a:t> = 50% sub-OPT</a:t>
            </a:r>
          </a:p>
          <a:p>
            <a:pPr algn="ctr"/>
            <a:r>
              <a:rPr lang="en-US" sz="2400" dirty="0" err="1" smtClean="0"/>
              <a:t>LocDiv</a:t>
            </a:r>
            <a:r>
              <a:rPr lang="en-US" sz="2400" dirty="0" smtClean="0"/>
              <a:t> = 30% sub-OPT</a:t>
            </a:r>
          </a:p>
          <a:p>
            <a:pPr algn="ctr"/>
            <a:endParaRPr lang="en-US" sz="2400" dirty="0" smtClean="0"/>
          </a:p>
        </p:txBody>
      </p:sp>
      <p:sp>
        <p:nvSpPr>
          <p:cNvPr id="11" name="TextBox 10"/>
          <p:cNvSpPr txBox="1"/>
          <p:nvPr/>
        </p:nvSpPr>
        <p:spPr>
          <a:xfrm>
            <a:off x="304800" y="1913731"/>
            <a:ext cx="8382000" cy="206210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marL="514350" indent="-514350">
              <a:buFont typeface="+mj-lt"/>
              <a:buAutoNum type="arabicPeriod"/>
            </a:pPr>
            <a:r>
              <a:rPr lang="en-US" sz="3200" dirty="0" smtClean="0"/>
              <a:t>All TE schemes achieve near-optimal capacity with location diversity.</a:t>
            </a:r>
          </a:p>
          <a:p>
            <a:pPr marL="514350" indent="-514350">
              <a:buFont typeface="+mj-lt"/>
              <a:buAutoNum type="arabicPeriod"/>
            </a:pPr>
            <a:r>
              <a:rPr lang="en-US" sz="3200" dirty="0" smtClean="0"/>
              <a:t>Even no TE scheme is at most 30% sub-optimal with location diversity.</a:t>
            </a:r>
            <a:endParaRPr lang="en-US" sz="2400" dirty="0" smtClean="0"/>
          </a:p>
        </p:txBody>
      </p:sp>
    </p:spTree>
    <p:custDataLst>
      <p:tags r:id="rId1"/>
    </p:custDataLst>
    <p:extLst>
      <p:ext uri="{BB962C8B-B14F-4D97-AF65-F5344CB8AC3E}">
        <p14:creationId xmlns="" xmlns:p14="http://schemas.microsoft.com/office/powerpoint/2010/main" val="1117181255"/>
      </p:ext>
    </p:extLst>
  </p:cSld>
  <p:clrMapOvr>
    <a:masterClrMapping/>
  </p:clrMapOvr>
  <p:transition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xit" presetSubtype="10" fill="hold" grpId="1" nodeType="clickEffect">
                                  <p:stCondLst>
                                    <p:cond delay="0"/>
                                  </p:stCondLst>
                                  <p:childTnLst>
                                    <p:animEffect transition="out" filter="blinds(horizontal)">
                                      <p:cBhvr>
                                        <p:cTn id="10" dur="500"/>
                                        <p:tgtEl>
                                          <p:spTgt spid="6"/>
                                        </p:tgtEl>
                                      </p:cBhvr>
                                    </p:animEffect>
                                    <p:set>
                                      <p:cBhvr>
                                        <p:cTn id="11" dur="1" fill="hold">
                                          <p:stCondLst>
                                            <p:cond delay="499"/>
                                          </p:stCondLst>
                                        </p:cTn>
                                        <p:tgtEl>
                                          <p:spTgt spid="6"/>
                                        </p:tgtEl>
                                        <p:attrNameLst>
                                          <p:attrName>style.visibility</p:attrName>
                                        </p:attrNameLst>
                                      </p:cBhvr>
                                      <p:to>
                                        <p:strVal val="hidden"/>
                                      </p:to>
                                    </p:set>
                                  </p:childTnLst>
                                </p:cTn>
                              </p:par>
                              <p:par>
                                <p:cTn id="12" presetID="1" presetClass="entr" presetSubtype="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animBg="1"/>
      <p:bldP spid="10" grpId="0" animBg="1"/>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57800" y="3048000"/>
            <a:ext cx="3505200" cy="2514600"/>
          </a:xfrm>
        </p:spPr>
        <p:txBody>
          <a:bodyPr>
            <a:normAutofit/>
          </a:bodyPr>
          <a:lstStyle/>
          <a:p>
            <a:r>
              <a:rPr lang="en-US" sz="2400" dirty="0" smtClean="0"/>
              <a:t>Examples:</a:t>
            </a:r>
          </a:p>
          <a:p>
            <a:pPr lvl="1"/>
            <a:r>
              <a:rPr lang="en-US" sz="2400" dirty="0" smtClean="0"/>
              <a:t>CDNs</a:t>
            </a:r>
          </a:p>
          <a:p>
            <a:pPr lvl="1"/>
            <a:r>
              <a:rPr lang="en-US" sz="2400" dirty="0" smtClean="0"/>
              <a:t>P2P applications</a:t>
            </a:r>
          </a:p>
          <a:p>
            <a:pPr lvl="1"/>
            <a:r>
              <a:rPr lang="en-US" sz="2400" dirty="0" smtClean="0"/>
              <a:t>Mirrored websites</a:t>
            </a:r>
          </a:p>
          <a:p>
            <a:pPr lvl="1"/>
            <a:r>
              <a:rPr lang="en-US" sz="2400" dirty="0" smtClean="0"/>
              <a:t>Cloud computing</a:t>
            </a:r>
          </a:p>
        </p:txBody>
      </p:sp>
      <p:sp>
        <p:nvSpPr>
          <p:cNvPr id="10" name="Slide Number Placeholder 9"/>
          <p:cNvSpPr>
            <a:spLocks noGrp="1"/>
          </p:cNvSpPr>
          <p:nvPr>
            <p:ph type="sldNum" sz="quarter" idx="12"/>
          </p:nvPr>
        </p:nvSpPr>
        <p:spPr/>
        <p:txBody>
          <a:bodyPr/>
          <a:lstStyle/>
          <a:p>
            <a:fld id="{18E29D42-E056-4B8B-9A33-4B0CCB37A08A}" type="slidenum">
              <a:rPr lang="en-US" smtClean="0"/>
              <a:pPr/>
              <a:t>2</a:t>
            </a:fld>
            <a:endParaRPr lang="en-US"/>
          </a:p>
        </p:txBody>
      </p:sp>
      <p:sp>
        <p:nvSpPr>
          <p:cNvPr id="2" name="Title 1"/>
          <p:cNvSpPr>
            <a:spLocks noGrp="1"/>
          </p:cNvSpPr>
          <p:nvPr>
            <p:ph type="title"/>
          </p:nvPr>
        </p:nvSpPr>
        <p:spPr/>
        <p:txBody>
          <a:bodyPr/>
          <a:lstStyle/>
          <a:p>
            <a:r>
              <a:rPr lang="en-US" dirty="0" smtClean="0"/>
              <a:t>Location diversity</a:t>
            </a:r>
            <a:endParaRPr lang="en-US" dirty="0"/>
          </a:p>
        </p:txBody>
      </p:sp>
      <p:sp>
        <p:nvSpPr>
          <p:cNvPr id="39" name="Rectangle 38"/>
          <p:cNvSpPr/>
          <p:nvPr/>
        </p:nvSpPr>
        <p:spPr>
          <a:xfrm>
            <a:off x="457200" y="1762780"/>
            <a:ext cx="8382000" cy="954107"/>
          </a:xfrm>
          <a:prstGeom prst="rect">
            <a:avLst/>
          </a:prstGeom>
        </p:spPr>
        <p:txBody>
          <a:bodyPr wrap="square">
            <a:spAutoFit/>
          </a:bodyPr>
          <a:lstStyle/>
          <a:p>
            <a:r>
              <a:rPr lang="en-US" sz="2800" b="1" dirty="0" smtClean="0">
                <a:solidFill>
                  <a:schemeClr val="accent3"/>
                </a:solidFill>
              </a:rPr>
              <a:t>Location diversity: </a:t>
            </a:r>
            <a:r>
              <a:rPr lang="en-US" sz="2800" b="1" dirty="0" smtClean="0"/>
              <a:t>Ability to download content from multiple locations</a:t>
            </a:r>
          </a:p>
        </p:txBody>
      </p:sp>
      <p:pic>
        <p:nvPicPr>
          <p:cNvPr id="36866" name="Picture 2" descr="http://culturedecoded.files.wordpress.com/2008/08/world-map-without-dots.gif"/>
          <p:cNvPicPr>
            <a:picLocks noChangeAspect="1" noChangeArrowheads="1"/>
          </p:cNvPicPr>
          <p:nvPr/>
        </p:nvPicPr>
        <p:blipFill>
          <a:blip r:embed="rId3" cstate="print"/>
          <a:srcRect/>
          <a:stretch>
            <a:fillRect/>
          </a:stretch>
        </p:blipFill>
        <p:spPr bwMode="auto">
          <a:xfrm>
            <a:off x="579122" y="2895600"/>
            <a:ext cx="4678678" cy="2590800"/>
          </a:xfrm>
          <a:prstGeom prst="rect">
            <a:avLst/>
          </a:prstGeom>
          <a:noFill/>
        </p:spPr>
      </p:pic>
      <p:sp>
        <p:nvSpPr>
          <p:cNvPr id="41" name="Freeform 40"/>
          <p:cNvSpPr/>
          <p:nvPr/>
        </p:nvSpPr>
        <p:spPr>
          <a:xfrm>
            <a:off x="1758240" y="3348174"/>
            <a:ext cx="1061160" cy="385626"/>
          </a:xfrm>
          <a:custGeom>
            <a:avLst/>
            <a:gdLst>
              <a:gd name="connsiteX0" fmla="*/ 0 w 1325217"/>
              <a:gd name="connsiteY0" fmla="*/ 419652 h 419652"/>
              <a:gd name="connsiteX1" fmla="*/ 821635 w 1325217"/>
              <a:gd name="connsiteY1" fmla="*/ 22087 h 419652"/>
              <a:gd name="connsiteX2" fmla="*/ 1325217 w 1325217"/>
              <a:gd name="connsiteY2" fmla="*/ 287131 h 419652"/>
            </a:gdLst>
            <a:ahLst/>
            <a:cxnLst>
              <a:cxn ang="0">
                <a:pos x="connsiteX0" y="connsiteY0"/>
              </a:cxn>
              <a:cxn ang="0">
                <a:pos x="connsiteX1" y="connsiteY1"/>
              </a:cxn>
              <a:cxn ang="0">
                <a:pos x="connsiteX2" y="connsiteY2"/>
              </a:cxn>
            </a:cxnLst>
            <a:rect l="l" t="t" r="r" b="b"/>
            <a:pathLst>
              <a:path w="1325217" h="419652">
                <a:moveTo>
                  <a:pt x="0" y="419652"/>
                </a:moveTo>
                <a:cubicBezTo>
                  <a:pt x="300383" y="231913"/>
                  <a:pt x="600766" y="44174"/>
                  <a:pt x="821635" y="22087"/>
                </a:cubicBezTo>
                <a:cubicBezTo>
                  <a:pt x="1042504" y="0"/>
                  <a:pt x="1183860" y="143565"/>
                  <a:pt x="1325217" y="287131"/>
                </a:cubicBezTo>
              </a:path>
            </a:pathLst>
          </a:custGeom>
          <a:ln>
            <a:headEnd type="triangl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42" name="Arc 41"/>
          <p:cNvSpPr/>
          <p:nvPr/>
        </p:nvSpPr>
        <p:spPr>
          <a:xfrm>
            <a:off x="1708225" y="3810000"/>
            <a:ext cx="45719" cy="45719"/>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1676400" y="3733800"/>
            <a:ext cx="2362200" cy="855900"/>
          </a:xfrm>
          <a:custGeom>
            <a:avLst/>
            <a:gdLst>
              <a:gd name="connsiteX0" fmla="*/ 0 w 2663687"/>
              <a:gd name="connsiteY0" fmla="*/ 0 h 830470"/>
              <a:gd name="connsiteX1" fmla="*/ 1431235 w 2663687"/>
              <a:gd name="connsiteY1" fmla="*/ 808383 h 830470"/>
              <a:gd name="connsiteX2" fmla="*/ 2663687 w 2663687"/>
              <a:gd name="connsiteY2" fmla="*/ 132522 h 830470"/>
            </a:gdLst>
            <a:ahLst/>
            <a:cxnLst>
              <a:cxn ang="0">
                <a:pos x="connsiteX0" y="connsiteY0"/>
              </a:cxn>
              <a:cxn ang="0">
                <a:pos x="connsiteX1" y="connsiteY1"/>
              </a:cxn>
              <a:cxn ang="0">
                <a:pos x="connsiteX2" y="connsiteY2"/>
              </a:cxn>
            </a:cxnLst>
            <a:rect l="l" t="t" r="r" b="b"/>
            <a:pathLst>
              <a:path w="2663687" h="830470">
                <a:moveTo>
                  <a:pt x="0" y="0"/>
                </a:moveTo>
                <a:cubicBezTo>
                  <a:pt x="493643" y="393148"/>
                  <a:pt x="987287" y="786296"/>
                  <a:pt x="1431235" y="808383"/>
                </a:cubicBezTo>
                <a:cubicBezTo>
                  <a:pt x="1875183" y="830470"/>
                  <a:pt x="2269435" y="481496"/>
                  <a:pt x="2663687" y="132522"/>
                </a:cubicBezTo>
              </a:path>
            </a:pathLst>
          </a:custGeom>
          <a:ln>
            <a:headEnd type="triangl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48" name="Freeform 47"/>
          <p:cNvSpPr/>
          <p:nvPr/>
        </p:nvSpPr>
        <p:spPr>
          <a:xfrm>
            <a:off x="1392256" y="3791464"/>
            <a:ext cx="588944" cy="780536"/>
          </a:xfrm>
          <a:custGeom>
            <a:avLst/>
            <a:gdLst>
              <a:gd name="connsiteX0" fmla="*/ 298174 w 735496"/>
              <a:gd name="connsiteY0" fmla="*/ 0 h 874643"/>
              <a:gd name="connsiteX1" fmla="*/ 72887 w 735496"/>
              <a:gd name="connsiteY1" fmla="*/ 649356 h 874643"/>
              <a:gd name="connsiteX2" fmla="*/ 735496 w 735496"/>
              <a:gd name="connsiteY2" fmla="*/ 874643 h 874643"/>
              <a:gd name="connsiteX3" fmla="*/ 735496 w 735496"/>
              <a:gd name="connsiteY3" fmla="*/ 874643 h 874643"/>
            </a:gdLst>
            <a:ahLst/>
            <a:cxnLst>
              <a:cxn ang="0">
                <a:pos x="connsiteX0" y="connsiteY0"/>
              </a:cxn>
              <a:cxn ang="0">
                <a:pos x="connsiteX1" y="connsiteY1"/>
              </a:cxn>
              <a:cxn ang="0">
                <a:pos x="connsiteX2" y="connsiteY2"/>
              </a:cxn>
              <a:cxn ang="0">
                <a:pos x="connsiteX3" y="connsiteY3"/>
              </a:cxn>
            </a:cxnLst>
            <a:rect l="l" t="t" r="r" b="b"/>
            <a:pathLst>
              <a:path w="735496" h="874643">
                <a:moveTo>
                  <a:pt x="298174" y="0"/>
                </a:moveTo>
                <a:cubicBezTo>
                  <a:pt x="149087" y="251791"/>
                  <a:pt x="0" y="503582"/>
                  <a:pt x="72887" y="649356"/>
                </a:cubicBezTo>
                <a:cubicBezTo>
                  <a:pt x="145774" y="795130"/>
                  <a:pt x="735496" y="874643"/>
                  <a:pt x="735496" y="874643"/>
                </a:cubicBezTo>
                <a:lnTo>
                  <a:pt x="735496" y="874643"/>
                </a:lnTo>
              </a:path>
            </a:pathLst>
          </a:custGeom>
          <a:ln>
            <a:headEnd type="triangl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Tree>
  </p:cSld>
  <p:clrMapOvr>
    <a:masterClrMapping/>
  </p:clrMapOvr>
  <p:transition advTm="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2938272"/>
          </a:xfrm>
        </p:spPr>
        <p:txBody>
          <a:bodyPr/>
          <a:lstStyle/>
          <a:p>
            <a:r>
              <a:rPr lang="en-US" dirty="0" smtClean="0"/>
              <a:t>“</a:t>
            </a:r>
            <a:r>
              <a:rPr lang="en-US" dirty="0" smtClean="0">
                <a:solidFill>
                  <a:srgbClr val="FF0000"/>
                </a:solidFill>
              </a:rPr>
              <a:t>How location diversity ate traffic engineering’s cake</a:t>
            </a:r>
            <a:r>
              <a:rPr lang="en-US" dirty="0" smtClean="0"/>
              <a:t>”</a:t>
            </a:r>
          </a:p>
          <a:p>
            <a:pPr lvl="1"/>
            <a:r>
              <a:rPr lang="en-US" dirty="0" smtClean="0"/>
              <a:t>Any TE scheme performs the same as Optimal TE.</a:t>
            </a:r>
          </a:p>
          <a:p>
            <a:pPr lvl="1"/>
            <a:r>
              <a:rPr lang="en-US" dirty="0" smtClean="0"/>
              <a:t>No TE scheme performs at most 30% worse.</a:t>
            </a:r>
            <a:endParaRPr lang="en-US" dirty="0"/>
          </a:p>
        </p:txBody>
      </p:sp>
      <p:sp>
        <p:nvSpPr>
          <p:cNvPr id="3" name="Slide Number Placeholder 2"/>
          <p:cNvSpPr>
            <a:spLocks noGrp="1"/>
          </p:cNvSpPr>
          <p:nvPr>
            <p:ph type="sldNum" sz="quarter" idx="12"/>
          </p:nvPr>
        </p:nvSpPr>
        <p:spPr/>
        <p:txBody>
          <a:bodyPr/>
          <a:lstStyle/>
          <a:p>
            <a:fld id="{18E29D42-E056-4B8B-9A33-4B0CCB37A08A}" type="slidenum">
              <a:rPr lang="en-US" smtClean="0"/>
              <a:pPr/>
              <a:t>20</a:t>
            </a:fld>
            <a:endParaRPr lang="en-US"/>
          </a:p>
        </p:txBody>
      </p:sp>
      <p:sp>
        <p:nvSpPr>
          <p:cNvPr id="4" name="Title 3"/>
          <p:cNvSpPr>
            <a:spLocks noGrp="1"/>
          </p:cNvSpPr>
          <p:nvPr>
            <p:ph type="title"/>
          </p:nvPr>
        </p:nvSpPr>
        <p:spPr/>
        <p:txBody>
          <a:bodyPr/>
          <a:lstStyle/>
          <a:p>
            <a:r>
              <a:rPr lang="en-US" dirty="0" smtClean="0"/>
              <a:t>Conclusions</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5105400" y="3200400"/>
            <a:ext cx="3352800" cy="3352800"/>
          </a:xfrm>
          <a:prstGeom prst="rect">
            <a:avLst/>
          </a:prstGeom>
          <a:noFill/>
          <a:ln w="9525">
            <a:noFill/>
            <a:miter lim="800000"/>
            <a:headEnd/>
            <a:tailEnd/>
          </a:ln>
        </p:spPr>
      </p:pic>
    </p:spTree>
  </p:cSld>
  <p:clrMapOvr>
    <a:masterClrMapping/>
  </p:clrMapOvr>
  <p:transition advTm="66269"/>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ISPs have several objectives, e.g., minimizing congestion, decisions about upgrading link </a:t>
            </a:r>
            <a:r>
              <a:rPr lang="en-US" dirty="0" smtClean="0"/>
              <a:t>capacity</a:t>
            </a:r>
          </a:p>
          <a:p>
            <a:endParaRPr lang="en-US" dirty="0" smtClean="0"/>
          </a:p>
          <a:p>
            <a:r>
              <a:rPr lang="en-US" dirty="0" smtClean="0"/>
              <a:t>ISPs optimize link utilization based metrics. e.g. maximum link utilization (MLU)</a:t>
            </a:r>
          </a:p>
          <a:p>
            <a:endParaRPr lang="en-US" dirty="0"/>
          </a:p>
        </p:txBody>
      </p:sp>
      <p:sp>
        <p:nvSpPr>
          <p:cNvPr id="3" name="Slide Number Placeholder 2"/>
          <p:cNvSpPr>
            <a:spLocks noGrp="1"/>
          </p:cNvSpPr>
          <p:nvPr>
            <p:ph type="sldNum" sz="quarter" idx="12"/>
          </p:nvPr>
        </p:nvSpPr>
        <p:spPr/>
        <p:txBody>
          <a:bodyPr/>
          <a:lstStyle/>
          <a:p>
            <a:fld id="{18E29D42-E056-4B8B-9A33-4B0CCB37A08A}" type="slidenum">
              <a:rPr lang="en-US" smtClean="0"/>
              <a:pPr/>
              <a:t>3</a:t>
            </a:fld>
            <a:endParaRPr lang="en-US"/>
          </a:p>
        </p:txBody>
      </p:sp>
      <p:sp>
        <p:nvSpPr>
          <p:cNvPr id="4" name="Title 3"/>
          <p:cNvSpPr>
            <a:spLocks noGrp="1"/>
          </p:cNvSpPr>
          <p:nvPr>
            <p:ph type="title"/>
          </p:nvPr>
        </p:nvSpPr>
        <p:spPr/>
        <p:txBody>
          <a:bodyPr/>
          <a:lstStyle/>
          <a:p>
            <a:r>
              <a:rPr lang="en-US" dirty="0" smtClean="0"/>
              <a:t>Traffic engineering</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18E29D42-E056-4B8B-9A33-4B0CCB37A08A}" type="slidenum">
              <a:rPr lang="en-US" smtClean="0"/>
              <a:pPr/>
              <a:t>4</a:t>
            </a:fld>
            <a:endParaRPr lang="en-US"/>
          </a:p>
        </p:txBody>
      </p:sp>
      <p:sp>
        <p:nvSpPr>
          <p:cNvPr id="4" name="Title 3"/>
          <p:cNvSpPr>
            <a:spLocks noGrp="1"/>
          </p:cNvSpPr>
          <p:nvPr>
            <p:ph type="title"/>
          </p:nvPr>
        </p:nvSpPr>
        <p:spPr>
          <a:xfrm>
            <a:off x="609600" y="274638"/>
            <a:ext cx="8229600" cy="1143000"/>
          </a:xfrm>
        </p:spPr>
        <p:txBody>
          <a:bodyPr>
            <a:normAutofit fontScale="90000"/>
          </a:bodyPr>
          <a:lstStyle/>
          <a:p>
            <a:r>
              <a:rPr lang="en-US" dirty="0" smtClean="0"/>
              <a:t>Traffic engineering and location diversity</a:t>
            </a:r>
            <a:endParaRPr lang="en-US" dirty="0"/>
          </a:p>
        </p:txBody>
      </p:sp>
      <p:sp>
        <p:nvSpPr>
          <p:cNvPr id="5" name="TextBox 4"/>
          <p:cNvSpPr txBox="1"/>
          <p:nvPr/>
        </p:nvSpPr>
        <p:spPr>
          <a:xfrm>
            <a:off x="2895600" y="1371600"/>
            <a:ext cx="2895600" cy="76944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200" dirty="0" smtClean="0"/>
              <a:t>Traffic </a:t>
            </a:r>
            <a:r>
              <a:rPr lang="en-US" sz="2200" dirty="0" smtClean="0"/>
              <a:t>engineering</a:t>
            </a:r>
          </a:p>
          <a:p>
            <a:r>
              <a:rPr lang="en-US" sz="2200" dirty="0" smtClean="0"/>
              <a:t> </a:t>
            </a:r>
            <a:r>
              <a:rPr lang="en-US" sz="2200" dirty="0" smtClean="0"/>
              <a:t>(ISPs)</a:t>
            </a:r>
            <a:endParaRPr lang="en-US" sz="2200" dirty="0"/>
          </a:p>
        </p:txBody>
      </p:sp>
      <p:sp>
        <p:nvSpPr>
          <p:cNvPr id="6" name="TextBox 5"/>
          <p:cNvSpPr txBox="1"/>
          <p:nvPr/>
        </p:nvSpPr>
        <p:spPr>
          <a:xfrm>
            <a:off x="2895600" y="5174159"/>
            <a:ext cx="2895600" cy="76944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200" dirty="0" smtClean="0"/>
              <a:t>Location diversity (CDNs)</a:t>
            </a:r>
            <a:endParaRPr lang="en-US" sz="2200" dirty="0"/>
          </a:p>
        </p:txBody>
      </p:sp>
      <p:cxnSp>
        <p:nvCxnSpPr>
          <p:cNvPr id="12" name="Straight Arrow Connector 11"/>
          <p:cNvCxnSpPr/>
          <p:nvPr/>
        </p:nvCxnSpPr>
        <p:spPr>
          <a:xfrm rot="5400000" flipH="1" flipV="1">
            <a:off x="3313905" y="2552700"/>
            <a:ext cx="838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Straight Arrow Connector 12"/>
          <p:cNvCxnSpPr/>
          <p:nvPr/>
        </p:nvCxnSpPr>
        <p:spPr>
          <a:xfrm rot="5400000" flipH="1" flipV="1">
            <a:off x="4456906" y="2551906"/>
            <a:ext cx="838200" cy="1588"/>
          </a:xfrm>
          <a:prstGeom prst="straightConnector1">
            <a:avLst/>
          </a:prstGeom>
          <a:ln>
            <a:headEnd type="arrow" w="med" len="med"/>
            <a:tailEnd type="none" w="med" len="med"/>
          </a:ln>
        </p:spPr>
        <p:style>
          <a:lnRef idx="2">
            <a:schemeClr val="dk1"/>
          </a:lnRef>
          <a:fillRef idx="0">
            <a:schemeClr val="dk1"/>
          </a:fillRef>
          <a:effectRef idx="1">
            <a:schemeClr val="dk1"/>
          </a:effectRef>
          <a:fontRef idx="minor">
            <a:schemeClr val="tx1"/>
          </a:fontRef>
        </p:style>
      </p:cxnSp>
      <p:cxnSp>
        <p:nvCxnSpPr>
          <p:cNvPr id="9" name="Straight Arrow Connector 8"/>
          <p:cNvCxnSpPr/>
          <p:nvPr/>
        </p:nvCxnSpPr>
        <p:spPr>
          <a:xfrm rot="5400000" flipH="1" flipV="1">
            <a:off x="3390105" y="4678065"/>
            <a:ext cx="838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Straight Arrow Connector 9"/>
          <p:cNvCxnSpPr/>
          <p:nvPr/>
        </p:nvCxnSpPr>
        <p:spPr>
          <a:xfrm rot="5400000" flipH="1" flipV="1">
            <a:off x="4533106" y="4677271"/>
            <a:ext cx="838200" cy="1588"/>
          </a:xfrm>
          <a:prstGeom prst="straightConnector1">
            <a:avLst/>
          </a:prstGeom>
          <a:ln>
            <a:headEnd type="arrow" w="med" len="med"/>
            <a:tailEnd type="none" w="med" len="med"/>
          </a:ln>
        </p:spPr>
        <p:style>
          <a:lnRef idx="2">
            <a:schemeClr val="dk1"/>
          </a:lnRef>
          <a:fillRef idx="0">
            <a:schemeClr val="dk1"/>
          </a:fillRef>
          <a:effectRef idx="1">
            <a:schemeClr val="dk1"/>
          </a:effectRef>
          <a:fontRef idx="minor">
            <a:schemeClr val="tx1"/>
          </a:fontRef>
        </p:style>
      </p:cxnSp>
      <p:sp>
        <p:nvSpPr>
          <p:cNvPr id="11" name="Oval 10"/>
          <p:cNvSpPr/>
          <p:nvPr/>
        </p:nvSpPr>
        <p:spPr>
          <a:xfrm>
            <a:off x="3429000" y="2819400"/>
            <a:ext cx="1752600" cy="1600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Internet traffic</a:t>
            </a:r>
            <a:endParaRPr lang="en-US" sz="20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How do TE schemes compare accounting for location diversity in the Internet</a:t>
            </a:r>
            <a:r>
              <a:rPr lang="en-US" dirty="0" smtClean="0"/>
              <a:t>?</a:t>
            </a:r>
          </a:p>
          <a:p>
            <a:endParaRPr lang="en-US" dirty="0" smtClean="0"/>
          </a:p>
          <a:p>
            <a:pPr lvl="1"/>
            <a:endParaRPr lang="en-US" dirty="0" smtClean="0"/>
          </a:p>
          <a:p>
            <a:pPr lvl="1"/>
            <a:endParaRPr lang="en-US" dirty="0" smtClean="0"/>
          </a:p>
          <a:p>
            <a:pPr lvl="1"/>
            <a:endParaRPr lang="en-US" dirty="0" smtClean="0"/>
          </a:p>
        </p:txBody>
      </p:sp>
      <p:sp>
        <p:nvSpPr>
          <p:cNvPr id="3" name="Slide Number Placeholder 2"/>
          <p:cNvSpPr>
            <a:spLocks noGrp="1"/>
          </p:cNvSpPr>
          <p:nvPr>
            <p:ph type="sldNum" sz="quarter" idx="12"/>
          </p:nvPr>
        </p:nvSpPr>
        <p:spPr/>
        <p:txBody>
          <a:bodyPr/>
          <a:lstStyle/>
          <a:p>
            <a:fld id="{18E29D42-E056-4B8B-9A33-4B0CCB37A08A}" type="slidenum">
              <a:rPr lang="en-US" smtClean="0"/>
              <a:pPr/>
              <a:t>5</a:t>
            </a:fld>
            <a:endParaRPr lang="en-US"/>
          </a:p>
        </p:txBody>
      </p:sp>
      <p:sp>
        <p:nvSpPr>
          <p:cNvPr id="4" name="Title 3"/>
          <p:cNvSpPr>
            <a:spLocks noGrp="1"/>
          </p:cNvSpPr>
          <p:nvPr>
            <p:ph type="title"/>
          </p:nvPr>
        </p:nvSpPr>
        <p:spPr/>
        <p:txBody>
          <a:bodyPr/>
          <a:lstStyle/>
          <a:p>
            <a:r>
              <a:rPr lang="en-US" dirty="0" smtClean="0"/>
              <a:t>Problem</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457200" indent="-457200">
              <a:buAutoNum type="arabicPeriod"/>
            </a:pPr>
            <a:r>
              <a:rPr lang="en-US" sz="2400" dirty="0" smtClean="0"/>
              <a:t>Introduction</a:t>
            </a:r>
          </a:p>
          <a:p>
            <a:pPr marL="457200" indent="-457200">
              <a:buAutoNum type="arabicPeriod"/>
            </a:pPr>
            <a:r>
              <a:rPr lang="en-US" sz="2400" dirty="0" smtClean="0"/>
              <a:t>Motivation</a:t>
            </a:r>
          </a:p>
          <a:p>
            <a:pPr marL="914400" lvl="1" indent="-457200">
              <a:buAutoNum type="arabicPeriod"/>
            </a:pPr>
            <a:r>
              <a:rPr lang="en-US" sz="2400" dirty="0" smtClean="0">
                <a:solidFill>
                  <a:schemeClr val="accent1"/>
                </a:solidFill>
              </a:rPr>
              <a:t>Location diversity and traffic engineering</a:t>
            </a:r>
          </a:p>
          <a:p>
            <a:pPr marL="914400" lvl="1" indent="-457200">
              <a:buAutoNum type="arabicPeriod"/>
            </a:pPr>
            <a:r>
              <a:rPr lang="en-US" sz="2400" dirty="0" smtClean="0"/>
              <a:t>Metric of comparison</a:t>
            </a:r>
            <a:endParaRPr lang="en-US" sz="2400" dirty="0" smtClean="0"/>
          </a:p>
          <a:p>
            <a:pPr marL="457200" indent="-457200">
              <a:buAutoNum type="arabicPeriod"/>
            </a:pPr>
            <a:r>
              <a:rPr lang="en-US" sz="2400" dirty="0" smtClean="0"/>
              <a:t>Evaluation</a:t>
            </a:r>
          </a:p>
          <a:p>
            <a:pPr marL="457200" indent="-457200">
              <a:buAutoNum type="arabicPeriod"/>
            </a:pPr>
            <a:r>
              <a:rPr lang="en-US" sz="2400" dirty="0" smtClean="0"/>
              <a:t>Conclusion</a:t>
            </a:r>
          </a:p>
          <a:p>
            <a:pPr marL="457200" indent="-457200">
              <a:buAutoNum type="arabicPeriod"/>
            </a:pPr>
            <a:endParaRPr lang="en-US" sz="2400" dirty="0" smtClean="0"/>
          </a:p>
          <a:p>
            <a:pPr marL="457200" indent="-457200">
              <a:buAutoNum type="arabicPeriod"/>
            </a:pPr>
            <a:endParaRPr lang="en-US" sz="2400" dirty="0" smtClean="0"/>
          </a:p>
          <a:p>
            <a:pPr marL="457200" indent="-457200">
              <a:buAutoNum type="arabicPeriod"/>
            </a:pPr>
            <a:endParaRPr lang="en-US" sz="2400" dirty="0" smtClean="0"/>
          </a:p>
          <a:p>
            <a:endParaRPr lang="en-US" sz="2400" dirty="0"/>
          </a:p>
        </p:txBody>
      </p:sp>
      <p:sp>
        <p:nvSpPr>
          <p:cNvPr id="4" name="Slide Number Placeholder 3"/>
          <p:cNvSpPr>
            <a:spLocks noGrp="1"/>
          </p:cNvSpPr>
          <p:nvPr>
            <p:ph type="sldNum" sz="quarter" idx="12"/>
          </p:nvPr>
        </p:nvSpPr>
        <p:spPr/>
        <p:txBody>
          <a:bodyPr/>
          <a:lstStyle/>
          <a:p>
            <a:fld id="{18E29D42-E056-4B8B-9A33-4B0CCB37A08A}" type="slidenum">
              <a:rPr lang="en-US" smtClean="0"/>
              <a:pPr/>
              <a:t>6</a:t>
            </a:fld>
            <a:endParaRPr lang="en-US"/>
          </a:p>
        </p:txBody>
      </p:sp>
      <p:sp>
        <p:nvSpPr>
          <p:cNvPr id="2" name="Title 1"/>
          <p:cNvSpPr>
            <a:spLocks noGrp="1"/>
          </p:cNvSpPr>
          <p:nvPr>
            <p:ph type="title"/>
          </p:nvPr>
        </p:nvSpPr>
        <p:spPr/>
        <p:txBody>
          <a:bodyPr/>
          <a:lstStyle/>
          <a:p>
            <a:r>
              <a:rPr lang="en-US" dirty="0" smtClean="0"/>
              <a:t>Outline</a:t>
            </a:r>
            <a:endParaRPr lang="en-US" dirty="0"/>
          </a:p>
        </p:txBody>
      </p:sp>
    </p:spTree>
  </p:cSld>
  <p:clrMapOvr>
    <a:masterClrMapping/>
  </p:clrMapOvr>
  <p:transition advTm="8409"/>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228600" y="1536700"/>
          <a:ext cx="6096000" cy="41021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18E29D42-E056-4B8B-9A33-4B0CCB37A08A}" type="slidenum">
              <a:rPr lang="en-US" smtClean="0"/>
              <a:pPr/>
              <a:t>7</a:t>
            </a:fld>
            <a:endParaRPr lang="en-US"/>
          </a:p>
        </p:txBody>
      </p:sp>
      <p:sp>
        <p:nvSpPr>
          <p:cNvPr id="2" name="Title 1"/>
          <p:cNvSpPr>
            <a:spLocks noGrp="1"/>
          </p:cNvSpPr>
          <p:nvPr>
            <p:ph type="title"/>
          </p:nvPr>
        </p:nvSpPr>
        <p:spPr/>
        <p:txBody>
          <a:bodyPr>
            <a:noAutofit/>
          </a:bodyPr>
          <a:lstStyle/>
          <a:p>
            <a:r>
              <a:rPr lang="en-US" sz="3600" dirty="0" smtClean="0"/>
              <a:t>Location diversity changes TE problem</a:t>
            </a:r>
            <a:endParaRPr lang="en-US" sz="3600" dirty="0"/>
          </a:p>
        </p:txBody>
      </p:sp>
      <p:sp>
        <p:nvSpPr>
          <p:cNvPr id="7" name="TextBox 6"/>
          <p:cNvSpPr txBox="1"/>
          <p:nvPr/>
        </p:nvSpPr>
        <p:spPr>
          <a:xfrm>
            <a:off x="1752600" y="5715000"/>
            <a:ext cx="2971800" cy="400110"/>
          </a:xfrm>
          <a:prstGeom prst="rect">
            <a:avLst/>
          </a:prstGeom>
          <a:noFill/>
        </p:spPr>
        <p:txBody>
          <a:bodyPr wrap="square" rtlCol="0">
            <a:spAutoFit/>
          </a:bodyPr>
          <a:lstStyle/>
          <a:p>
            <a:r>
              <a:rPr lang="en-US" sz="2000" b="1" dirty="0" smtClean="0"/>
              <a:t>Traffic engineering</a:t>
            </a:r>
            <a:endParaRPr lang="en-US" sz="2000" b="1" dirty="0"/>
          </a:p>
        </p:txBody>
      </p:sp>
      <p:sp>
        <p:nvSpPr>
          <p:cNvPr id="8" name="TextBox 7"/>
          <p:cNvSpPr txBox="1"/>
          <p:nvPr/>
        </p:nvSpPr>
        <p:spPr>
          <a:xfrm>
            <a:off x="6705600" y="4191000"/>
            <a:ext cx="2057400" cy="838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2400" b="1" dirty="0" smtClean="0"/>
              <a:t>Content</a:t>
            </a:r>
          </a:p>
          <a:p>
            <a:pPr algn="ctr"/>
            <a:r>
              <a:rPr lang="en-US" sz="2400" b="1" dirty="0" smtClean="0"/>
              <a:t> demand</a:t>
            </a:r>
            <a:endParaRPr lang="en-US" sz="2400" b="1" dirty="0"/>
          </a:p>
        </p:txBody>
      </p:sp>
      <p:cxnSp>
        <p:nvCxnSpPr>
          <p:cNvPr id="10" name="Straight Arrow Connector 9"/>
          <p:cNvCxnSpPr/>
          <p:nvPr/>
        </p:nvCxnSpPr>
        <p:spPr>
          <a:xfrm rot="10800000" flipV="1">
            <a:off x="5867400" y="4572000"/>
            <a:ext cx="533400" cy="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ransition advTm="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 name="Slide Number Placeholder 29"/>
          <p:cNvSpPr>
            <a:spLocks noGrp="1"/>
          </p:cNvSpPr>
          <p:nvPr>
            <p:ph type="sldNum" sz="quarter" idx="12"/>
          </p:nvPr>
        </p:nvSpPr>
        <p:spPr>
          <a:xfrm>
            <a:off x="8686800" y="6416675"/>
            <a:ext cx="365760" cy="365125"/>
          </a:xfrm>
        </p:spPr>
        <p:txBody>
          <a:bodyPr/>
          <a:lstStyle/>
          <a:p>
            <a:fld id="{18E29D42-E056-4B8B-9A33-4B0CCB37A08A}" type="slidenum">
              <a:rPr lang="en-US" smtClean="0"/>
              <a:pPr/>
              <a:t>8</a:t>
            </a:fld>
            <a:endParaRPr lang="en-US" dirty="0"/>
          </a:p>
        </p:txBody>
      </p:sp>
      <p:sp>
        <p:nvSpPr>
          <p:cNvPr id="2" name="Title 1"/>
          <p:cNvSpPr>
            <a:spLocks noGrp="1"/>
          </p:cNvSpPr>
          <p:nvPr>
            <p:ph type="title"/>
          </p:nvPr>
        </p:nvSpPr>
        <p:spPr>
          <a:xfrm>
            <a:off x="457200" y="152718"/>
            <a:ext cx="7010400" cy="1371600"/>
          </a:xfrm>
        </p:spPr>
        <p:txBody>
          <a:bodyPr>
            <a:normAutofit/>
          </a:bodyPr>
          <a:lstStyle/>
          <a:p>
            <a:r>
              <a:rPr lang="en-US" sz="3600" dirty="0" smtClean="0"/>
              <a:t>Location diversity changes TE problem</a:t>
            </a:r>
          </a:p>
        </p:txBody>
      </p:sp>
      <p:sp>
        <p:nvSpPr>
          <p:cNvPr id="31" name="TextBox 30"/>
          <p:cNvSpPr txBox="1"/>
          <p:nvPr/>
        </p:nvSpPr>
        <p:spPr>
          <a:xfrm rot="18635735">
            <a:off x="4118467" y="2834938"/>
            <a:ext cx="2441077" cy="704762"/>
          </a:xfrm>
          <a:prstGeom prst="rect">
            <a:avLst/>
          </a:prstGeom>
          <a:noFill/>
        </p:spPr>
        <p:txBody>
          <a:bodyPr wrap="square" rtlCol="0">
            <a:spAutoFit/>
          </a:bodyPr>
          <a:lstStyle/>
          <a:p>
            <a:r>
              <a:rPr lang="en-US" sz="2000" b="1" dirty="0" smtClean="0"/>
              <a:t>100 Mbps, 0.1ms</a:t>
            </a:r>
          </a:p>
          <a:p>
            <a:endParaRPr lang="en-US" sz="2000" b="1" dirty="0"/>
          </a:p>
        </p:txBody>
      </p:sp>
      <p:sp>
        <p:nvSpPr>
          <p:cNvPr id="35" name="TextBox 34"/>
          <p:cNvSpPr txBox="1"/>
          <p:nvPr/>
        </p:nvSpPr>
        <p:spPr>
          <a:xfrm rot="2792610">
            <a:off x="1595115" y="2928501"/>
            <a:ext cx="2362200" cy="400110"/>
          </a:xfrm>
          <a:prstGeom prst="rect">
            <a:avLst/>
          </a:prstGeom>
          <a:noFill/>
        </p:spPr>
        <p:txBody>
          <a:bodyPr wrap="square" rtlCol="0">
            <a:spAutoFit/>
          </a:bodyPr>
          <a:lstStyle/>
          <a:p>
            <a:r>
              <a:rPr lang="en-US" sz="2000" b="1" dirty="0" smtClean="0"/>
              <a:t>100 Mbps, 10ms</a:t>
            </a:r>
            <a:endParaRPr lang="en-US" sz="2000" b="1" dirty="0"/>
          </a:p>
        </p:txBody>
      </p:sp>
      <p:pic>
        <p:nvPicPr>
          <p:cNvPr id="66" name="Picture 5"/>
          <p:cNvPicPr>
            <a:picLocks noChangeAspect="1" noChangeArrowheads="1"/>
          </p:cNvPicPr>
          <p:nvPr/>
        </p:nvPicPr>
        <p:blipFill>
          <a:blip r:embed="rId4" cstate="print">
            <a:duotone>
              <a:prstClr val="black"/>
              <a:schemeClr val="accent2">
                <a:tint val="45000"/>
                <a:satMod val="400000"/>
              </a:schemeClr>
            </a:duotone>
            <a:lum contrast="2000"/>
          </a:blip>
          <a:srcRect/>
          <a:stretch>
            <a:fillRect/>
          </a:stretch>
        </p:blipFill>
        <p:spPr bwMode="auto">
          <a:xfrm>
            <a:off x="8229599" y="838199"/>
            <a:ext cx="490953" cy="609600"/>
          </a:xfrm>
          <a:prstGeom prst="rect">
            <a:avLst/>
          </a:prstGeom>
          <a:noFill/>
          <a:ln w="9525">
            <a:noFill/>
            <a:miter lim="800000"/>
            <a:headEnd/>
            <a:tailEnd/>
          </a:ln>
          <a:effectLst/>
        </p:spPr>
      </p:pic>
      <p:sp>
        <p:nvSpPr>
          <p:cNvPr id="88" name="Oval 87"/>
          <p:cNvSpPr/>
          <p:nvPr/>
        </p:nvSpPr>
        <p:spPr>
          <a:xfrm>
            <a:off x="3886200" y="4648200"/>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1</a:t>
            </a:r>
            <a:endParaRPr lang="en-US" b="1" dirty="0"/>
          </a:p>
        </p:txBody>
      </p:sp>
      <p:sp>
        <p:nvSpPr>
          <p:cNvPr id="89" name="Oval 88"/>
          <p:cNvSpPr/>
          <p:nvPr/>
        </p:nvSpPr>
        <p:spPr>
          <a:xfrm>
            <a:off x="6934200" y="1676400"/>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2</a:t>
            </a:r>
            <a:endParaRPr lang="en-US" b="1" dirty="0"/>
          </a:p>
        </p:txBody>
      </p:sp>
      <p:sp>
        <p:nvSpPr>
          <p:cNvPr id="90" name="Oval 89"/>
          <p:cNvSpPr/>
          <p:nvPr/>
        </p:nvSpPr>
        <p:spPr>
          <a:xfrm>
            <a:off x="1219200" y="1752600"/>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3</a:t>
            </a:r>
            <a:endParaRPr lang="en-US" b="1" dirty="0"/>
          </a:p>
        </p:txBody>
      </p:sp>
      <p:cxnSp>
        <p:nvCxnSpPr>
          <p:cNvPr id="93" name="Straight Connector 92"/>
          <p:cNvCxnSpPr>
            <a:stCxn id="90" idx="5"/>
            <a:endCxn id="88" idx="1"/>
          </p:cNvCxnSpPr>
          <p:nvPr/>
        </p:nvCxnSpPr>
        <p:spPr>
          <a:xfrm rot="16200000" flipH="1">
            <a:off x="1495145" y="2257145"/>
            <a:ext cx="2572310" cy="2343710"/>
          </a:xfrm>
          <a:prstGeom prst="line">
            <a:avLst/>
          </a:prstGeom>
        </p:spPr>
        <p:style>
          <a:lnRef idx="3">
            <a:schemeClr val="dk1"/>
          </a:lnRef>
          <a:fillRef idx="0">
            <a:schemeClr val="dk1"/>
          </a:fillRef>
          <a:effectRef idx="2">
            <a:schemeClr val="dk1"/>
          </a:effectRef>
          <a:fontRef idx="minor">
            <a:schemeClr val="tx1"/>
          </a:fontRef>
        </p:style>
      </p:cxnSp>
      <p:pic>
        <p:nvPicPr>
          <p:cNvPr id="109" name="Picture 5"/>
          <p:cNvPicPr>
            <a:picLocks noChangeAspect="1" noChangeArrowheads="1"/>
          </p:cNvPicPr>
          <p:nvPr/>
        </p:nvPicPr>
        <p:blipFill>
          <a:blip r:embed="rId4" cstate="print">
            <a:duotone>
              <a:prstClr val="black"/>
              <a:schemeClr val="accent1">
                <a:tint val="45000"/>
                <a:satMod val="400000"/>
              </a:schemeClr>
            </a:duotone>
          </a:blip>
          <a:srcRect/>
          <a:stretch>
            <a:fillRect/>
          </a:stretch>
        </p:blipFill>
        <p:spPr bwMode="auto">
          <a:xfrm>
            <a:off x="8229599" y="1523999"/>
            <a:ext cx="490953" cy="609600"/>
          </a:xfrm>
          <a:prstGeom prst="rect">
            <a:avLst/>
          </a:prstGeom>
          <a:noFill/>
          <a:ln w="9525">
            <a:noFill/>
            <a:miter lim="800000"/>
            <a:headEnd/>
            <a:tailEnd/>
          </a:ln>
          <a:effectLst/>
        </p:spPr>
      </p:pic>
      <p:pic>
        <p:nvPicPr>
          <p:cNvPr id="111" name="Picture 5"/>
          <p:cNvPicPr>
            <a:picLocks noChangeAspect="1" noChangeArrowheads="1"/>
          </p:cNvPicPr>
          <p:nvPr/>
        </p:nvPicPr>
        <p:blipFill>
          <a:blip r:embed="rId4" cstate="print">
            <a:duotone>
              <a:prstClr val="black"/>
              <a:schemeClr val="accent1">
                <a:tint val="45000"/>
                <a:satMod val="400000"/>
              </a:schemeClr>
            </a:duotone>
          </a:blip>
          <a:srcRect/>
          <a:stretch>
            <a:fillRect/>
          </a:stretch>
        </p:blipFill>
        <p:spPr bwMode="auto">
          <a:xfrm>
            <a:off x="533400" y="2286000"/>
            <a:ext cx="490953" cy="609600"/>
          </a:xfrm>
          <a:prstGeom prst="rect">
            <a:avLst/>
          </a:prstGeom>
          <a:noFill/>
          <a:ln w="9525">
            <a:noFill/>
            <a:miter lim="800000"/>
            <a:headEnd/>
            <a:tailEnd/>
          </a:ln>
          <a:effectLst/>
        </p:spPr>
      </p:pic>
      <p:cxnSp>
        <p:nvCxnSpPr>
          <p:cNvPr id="131" name="Shape 130"/>
          <p:cNvCxnSpPr>
            <a:stCxn id="88" idx="0"/>
            <a:endCxn id="89" idx="2"/>
          </p:cNvCxnSpPr>
          <p:nvPr/>
        </p:nvCxnSpPr>
        <p:spPr>
          <a:xfrm rot="5400000" flipH="1" flipV="1">
            <a:off x="4152900" y="1866900"/>
            <a:ext cx="2743200" cy="2819400"/>
          </a:xfrm>
          <a:prstGeom prst="curvedConnector2">
            <a:avLst/>
          </a:prstGeom>
        </p:spPr>
        <p:style>
          <a:lnRef idx="3">
            <a:schemeClr val="dk1"/>
          </a:lnRef>
          <a:fillRef idx="0">
            <a:schemeClr val="dk1"/>
          </a:fillRef>
          <a:effectRef idx="2">
            <a:schemeClr val="dk1"/>
          </a:effectRef>
          <a:fontRef idx="minor">
            <a:schemeClr val="tx1"/>
          </a:fontRef>
        </p:style>
      </p:cxnSp>
      <p:cxnSp>
        <p:nvCxnSpPr>
          <p:cNvPr id="137" name="Curved Connector 136"/>
          <p:cNvCxnSpPr>
            <a:stCxn id="88" idx="6"/>
            <a:endCxn id="89" idx="4"/>
          </p:cNvCxnSpPr>
          <p:nvPr/>
        </p:nvCxnSpPr>
        <p:spPr>
          <a:xfrm flipV="1">
            <a:off x="4343400" y="2133600"/>
            <a:ext cx="2819400" cy="2743200"/>
          </a:xfrm>
          <a:prstGeom prst="curvedConnector2">
            <a:avLst/>
          </a:prstGeom>
        </p:spPr>
        <p:style>
          <a:lnRef idx="3">
            <a:schemeClr val="dk1"/>
          </a:lnRef>
          <a:fillRef idx="0">
            <a:schemeClr val="dk1"/>
          </a:fillRef>
          <a:effectRef idx="2">
            <a:schemeClr val="dk1"/>
          </a:effectRef>
          <a:fontRef idx="minor">
            <a:schemeClr val="tx1"/>
          </a:fontRef>
        </p:style>
      </p:cxnSp>
      <p:sp>
        <p:nvSpPr>
          <p:cNvPr id="139" name="TextBox 138"/>
          <p:cNvSpPr txBox="1"/>
          <p:nvPr/>
        </p:nvSpPr>
        <p:spPr>
          <a:xfrm rot="18635735">
            <a:off x="5176910" y="3290576"/>
            <a:ext cx="2438400" cy="707886"/>
          </a:xfrm>
          <a:prstGeom prst="rect">
            <a:avLst/>
          </a:prstGeom>
          <a:noFill/>
        </p:spPr>
        <p:txBody>
          <a:bodyPr wrap="square" rtlCol="0">
            <a:spAutoFit/>
          </a:bodyPr>
          <a:lstStyle/>
          <a:p>
            <a:r>
              <a:rPr lang="en-US" sz="2000" b="1" dirty="0" smtClean="0"/>
              <a:t>100 Mbps, 10ms</a:t>
            </a:r>
          </a:p>
          <a:p>
            <a:endParaRPr lang="en-US" sz="2000" b="1" dirty="0"/>
          </a:p>
        </p:txBody>
      </p:sp>
      <p:sp>
        <p:nvSpPr>
          <p:cNvPr id="13314" name="laptop"/>
          <p:cNvSpPr>
            <a:spLocks noEditPoints="1" noChangeArrowheads="1"/>
          </p:cNvSpPr>
          <p:nvPr/>
        </p:nvSpPr>
        <p:spPr bwMode="auto">
          <a:xfrm>
            <a:off x="3048000" y="5486401"/>
            <a:ext cx="295275" cy="3810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5" name="laptop"/>
          <p:cNvSpPr>
            <a:spLocks noEditPoints="1" noChangeArrowheads="1"/>
          </p:cNvSpPr>
          <p:nvPr/>
        </p:nvSpPr>
        <p:spPr bwMode="auto">
          <a:xfrm>
            <a:off x="3505200" y="5486401"/>
            <a:ext cx="295275" cy="3810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6" name="laptop"/>
          <p:cNvSpPr>
            <a:spLocks noEditPoints="1" noChangeArrowheads="1"/>
          </p:cNvSpPr>
          <p:nvPr/>
        </p:nvSpPr>
        <p:spPr bwMode="auto">
          <a:xfrm>
            <a:off x="4048125" y="5486401"/>
            <a:ext cx="295275" cy="3810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2" name="TextBox 151"/>
          <p:cNvSpPr txBox="1"/>
          <p:nvPr/>
        </p:nvSpPr>
        <p:spPr>
          <a:xfrm>
            <a:off x="-76200" y="5040868"/>
            <a:ext cx="3733800" cy="369332"/>
          </a:xfrm>
          <a:prstGeom prst="rect">
            <a:avLst/>
          </a:prstGeom>
          <a:noFill/>
        </p:spPr>
        <p:txBody>
          <a:bodyPr wrap="square" rtlCol="0">
            <a:spAutoFit/>
          </a:bodyPr>
          <a:lstStyle/>
          <a:p>
            <a:r>
              <a:rPr lang="en-US" b="1" dirty="0" smtClean="0">
                <a:solidFill>
                  <a:schemeClr val="accent1"/>
                </a:solidFill>
              </a:rPr>
              <a:t>10 Mb x 10 </a:t>
            </a:r>
            <a:r>
              <a:rPr lang="en-US" b="1" dirty="0" err="1" smtClean="0">
                <a:solidFill>
                  <a:schemeClr val="accent1"/>
                </a:solidFill>
              </a:rPr>
              <a:t>req</a:t>
            </a:r>
            <a:r>
              <a:rPr lang="en-US" b="1" dirty="0" smtClean="0">
                <a:solidFill>
                  <a:schemeClr val="accent1"/>
                </a:solidFill>
              </a:rPr>
              <a:t>/s = 100 Mbps</a:t>
            </a:r>
            <a:endParaRPr lang="en-US" b="1" dirty="0">
              <a:solidFill>
                <a:schemeClr val="accent1"/>
              </a:solidFill>
            </a:endParaRPr>
          </a:p>
        </p:txBody>
      </p:sp>
      <p:sp>
        <p:nvSpPr>
          <p:cNvPr id="153" name="TextBox 152"/>
          <p:cNvSpPr txBox="1"/>
          <p:nvPr/>
        </p:nvSpPr>
        <p:spPr>
          <a:xfrm>
            <a:off x="4648200" y="5105400"/>
            <a:ext cx="3429000" cy="369332"/>
          </a:xfrm>
          <a:prstGeom prst="rect">
            <a:avLst/>
          </a:prstGeom>
          <a:noFill/>
        </p:spPr>
        <p:txBody>
          <a:bodyPr wrap="square" rtlCol="0">
            <a:spAutoFit/>
          </a:bodyPr>
          <a:lstStyle/>
          <a:p>
            <a:r>
              <a:rPr lang="en-US" b="1" dirty="0" smtClean="0">
                <a:solidFill>
                  <a:schemeClr val="accent2"/>
                </a:solidFill>
              </a:rPr>
              <a:t>10 Mb x 5 </a:t>
            </a:r>
            <a:r>
              <a:rPr lang="en-US" b="1" dirty="0" err="1" smtClean="0">
                <a:solidFill>
                  <a:schemeClr val="accent2"/>
                </a:solidFill>
              </a:rPr>
              <a:t>req</a:t>
            </a:r>
            <a:r>
              <a:rPr lang="en-US" b="1" dirty="0" smtClean="0">
                <a:solidFill>
                  <a:schemeClr val="accent2"/>
                </a:solidFill>
              </a:rPr>
              <a:t>/s = 50 Mbps</a:t>
            </a:r>
            <a:endParaRPr lang="en-US" b="1" dirty="0">
              <a:solidFill>
                <a:schemeClr val="accent2"/>
              </a:solidFill>
            </a:endParaRPr>
          </a:p>
        </p:txBody>
      </p:sp>
      <p:sp>
        <p:nvSpPr>
          <p:cNvPr id="154" name="laptop"/>
          <p:cNvSpPr>
            <a:spLocks noEditPoints="1" noChangeArrowheads="1"/>
          </p:cNvSpPr>
          <p:nvPr/>
        </p:nvSpPr>
        <p:spPr bwMode="auto">
          <a:xfrm>
            <a:off x="4581525" y="5486401"/>
            <a:ext cx="295275" cy="3810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316" name="tower"/>
          <p:cNvSpPr>
            <a:spLocks noEditPoints="1" noChangeArrowheads="1"/>
          </p:cNvSpPr>
          <p:nvPr/>
        </p:nvSpPr>
        <p:spPr bwMode="auto">
          <a:xfrm>
            <a:off x="7848600" y="1219200"/>
            <a:ext cx="304799" cy="685799"/>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5" name="tower"/>
          <p:cNvSpPr>
            <a:spLocks noEditPoints="1" noChangeArrowheads="1"/>
          </p:cNvSpPr>
          <p:nvPr/>
        </p:nvSpPr>
        <p:spPr bwMode="auto">
          <a:xfrm>
            <a:off x="609600" y="1524000"/>
            <a:ext cx="381000" cy="685800"/>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cxnSp>
        <p:nvCxnSpPr>
          <p:cNvPr id="160" name="Straight Connector 159"/>
          <p:cNvCxnSpPr>
            <a:stCxn id="155" idx="4"/>
            <a:endCxn id="90" idx="2"/>
          </p:cNvCxnSpPr>
          <p:nvPr/>
        </p:nvCxnSpPr>
        <p:spPr>
          <a:xfrm>
            <a:off x="990600" y="1893856"/>
            <a:ext cx="228600" cy="87344"/>
          </a:xfrm>
          <a:prstGeom prst="line">
            <a:avLst/>
          </a:prstGeom>
        </p:spPr>
        <p:style>
          <a:lnRef idx="3">
            <a:schemeClr val="dk1"/>
          </a:lnRef>
          <a:fillRef idx="0">
            <a:schemeClr val="dk1"/>
          </a:fillRef>
          <a:effectRef idx="2">
            <a:schemeClr val="dk1"/>
          </a:effectRef>
          <a:fontRef idx="minor">
            <a:schemeClr val="tx1"/>
          </a:fontRef>
        </p:style>
      </p:cxnSp>
      <p:cxnSp>
        <p:nvCxnSpPr>
          <p:cNvPr id="162" name="Straight Connector 161"/>
          <p:cNvCxnSpPr>
            <a:stCxn id="89" idx="7"/>
            <a:endCxn id="13316" idx="9"/>
          </p:cNvCxnSpPr>
          <p:nvPr/>
        </p:nvCxnSpPr>
        <p:spPr>
          <a:xfrm rot="5400000" flipH="1" flipV="1">
            <a:off x="7507451" y="1402207"/>
            <a:ext cx="158142" cy="524155"/>
          </a:xfrm>
          <a:prstGeom prst="line">
            <a:avLst/>
          </a:prstGeom>
        </p:spPr>
        <p:style>
          <a:lnRef idx="3">
            <a:schemeClr val="dk1"/>
          </a:lnRef>
          <a:fillRef idx="0">
            <a:schemeClr val="dk1"/>
          </a:fillRef>
          <a:effectRef idx="2">
            <a:schemeClr val="dk1"/>
          </a:effectRef>
          <a:fontRef idx="minor">
            <a:schemeClr val="tx1"/>
          </a:fontRef>
        </p:style>
      </p:cxnSp>
      <p:cxnSp>
        <p:nvCxnSpPr>
          <p:cNvPr id="164" name="Straight Connector 163"/>
          <p:cNvCxnSpPr>
            <a:stCxn id="88" idx="3"/>
            <a:endCxn id="13314" idx="4"/>
          </p:cNvCxnSpPr>
          <p:nvPr/>
        </p:nvCxnSpPr>
        <p:spPr>
          <a:xfrm rot="5400000">
            <a:off x="3350419" y="4883665"/>
            <a:ext cx="447956" cy="757517"/>
          </a:xfrm>
          <a:prstGeom prst="line">
            <a:avLst/>
          </a:prstGeom>
          <a:ln w="28575"/>
        </p:spPr>
        <p:style>
          <a:lnRef idx="1">
            <a:schemeClr val="dk1"/>
          </a:lnRef>
          <a:fillRef idx="0">
            <a:schemeClr val="dk1"/>
          </a:fillRef>
          <a:effectRef idx="0">
            <a:schemeClr val="dk1"/>
          </a:effectRef>
          <a:fontRef idx="minor">
            <a:schemeClr val="tx1"/>
          </a:fontRef>
        </p:style>
      </p:cxnSp>
      <p:cxnSp>
        <p:nvCxnSpPr>
          <p:cNvPr id="166" name="Straight Connector 165"/>
          <p:cNvCxnSpPr>
            <a:stCxn id="88" idx="4"/>
            <a:endCxn id="145" idx="4"/>
          </p:cNvCxnSpPr>
          <p:nvPr/>
        </p:nvCxnSpPr>
        <p:spPr>
          <a:xfrm rot="5400000">
            <a:off x="3693319" y="5064919"/>
            <a:ext cx="381001" cy="461962"/>
          </a:xfrm>
          <a:prstGeom prst="line">
            <a:avLst/>
          </a:prstGeom>
          <a:ln w="28575"/>
        </p:spPr>
        <p:style>
          <a:lnRef idx="1">
            <a:schemeClr val="dk1"/>
          </a:lnRef>
          <a:fillRef idx="0">
            <a:schemeClr val="dk1"/>
          </a:fillRef>
          <a:effectRef idx="0">
            <a:schemeClr val="dk1"/>
          </a:effectRef>
          <a:fontRef idx="minor">
            <a:schemeClr val="tx1"/>
          </a:fontRef>
        </p:style>
      </p:cxnSp>
      <p:cxnSp>
        <p:nvCxnSpPr>
          <p:cNvPr id="169" name="Straight Connector 168"/>
          <p:cNvCxnSpPr>
            <a:stCxn id="88" idx="4"/>
            <a:endCxn id="146" idx="4"/>
          </p:cNvCxnSpPr>
          <p:nvPr/>
        </p:nvCxnSpPr>
        <p:spPr>
          <a:xfrm rot="16200000" flipH="1">
            <a:off x="3964781" y="5255418"/>
            <a:ext cx="381001" cy="80963"/>
          </a:xfrm>
          <a:prstGeom prst="line">
            <a:avLst/>
          </a:prstGeom>
          <a:ln w="28575"/>
        </p:spPr>
        <p:style>
          <a:lnRef idx="1">
            <a:schemeClr val="dk1"/>
          </a:lnRef>
          <a:fillRef idx="0">
            <a:schemeClr val="dk1"/>
          </a:fillRef>
          <a:effectRef idx="0">
            <a:schemeClr val="dk1"/>
          </a:effectRef>
          <a:fontRef idx="minor">
            <a:schemeClr val="tx1"/>
          </a:fontRef>
        </p:style>
      </p:cxnSp>
      <p:cxnSp>
        <p:nvCxnSpPr>
          <p:cNvPr id="172" name="Straight Connector 171"/>
          <p:cNvCxnSpPr>
            <a:stCxn id="88" idx="5"/>
            <a:endCxn id="154" idx="4"/>
          </p:cNvCxnSpPr>
          <p:nvPr/>
        </p:nvCxnSpPr>
        <p:spPr>
          <a:xfrm rot="16200000" flipH="1">
            <a:off x="4278826" y="5036064"/>
            <a:ext cx="447956" cy="452718"/>
          </a:xfrm>
          <a:prstGeom prst="line">
            <a:avLst/>
          </a:prstGeom>
          <a:ln w="28575"/>
        </p:spPr>
        <p:style>
          <a:lnRef idx="1">
            <a:schemeClr val="dk1"/>
          </a:lnRef>
          <a:fillRef idx="0">
            <a:schemeClr val="dk1"/>
          </a:fillRef>
          <a:effectRef idx="0">
            <a:schemeClr val="dk1"/>
          </a:effectRef>
          <a:fontRef idx="minor">
            <a:schemeClr val="tx1"/>
          </a:fontRef>
        </p:style>
      </p:cxnSp>
      <p:sp>
        <p:nvSpPr>
          <p:cNvPr id="193" name="TextBox 192"/>
          <p:cNvSpPr txBox="1"/>
          <p:nvPr/>
        </p:nvSpPr>
        <p:spPr>
          <a:xfrm rot="18855132">
            <a:off x="3949678" y="2325523"/>
            <a:ext cx="1968311" cy="369332"/>
          </a:xfrm>
          <a:prstGeom prst="rect">
            <a:avLst/>
          </a:prstGeom>
          <a:noFill/>
        </p:spPr>
        <p:txBody>
          <a:bodyPr wrap="square" rtlCol="0">
            <a:spAutoFit/>
          </a:bodyPr>
          <a:lstStyle/>
          <a:p>
            <a:r>
              <a:rPr lang="en-US" b="1" dirty="0" smtClean="0"/>
              <a:t>OSPF Wt = 2</a:t>
            </a:r>
            <a:endParaRPr lang="en-US" b="1" dirty="0"/>
          </a:p>
        </p:txBody>
      </p:sp>
      <p:sp>
        <p:nvSpPr>
          <p:cNvPr id="194" name="TextBox 193"/>
          <p:cNvSpPr txBox="1"/>
          <p:nvPr/>
        </p:nvSpPr>
        <p:spPr>
          <a:xfrm rot="18855132">
            <a:off x="5827107" y="3894392"/>
            <a:ext cx="1646455" cy="369332"/>
          </a:xfrm>
          <a:prstGeom prst="rect">
            <a:avLst/>
          </a:prstGeom>
          <a:noFill/>
        </p:spPr>
        <p:txBody>
          <a:bodyPr wrap="square" rtlCol="0">
            <a:spAutoFit/>
          </a:bodyPr>
          <a:lstStyle/>
          <a:p>
            <a:r>
              <a:rPr lang="en-US" b="1" dirty="0" smtClean="0"/>
              <a:t>OSPF Wt = 1</a:t>
            </a:r>
            <a:endParaRPr lang="en-US" b="1" dirty="0"/>
          </a:p>
        </p:txBody>
      </p:sp>
      <p:sp>
        <p:nvSpPr>
          <p:cNvPr id="196" name="TextBox 195"/>
          <p:cNvSpPr txBox="1"/>
          <p:nvPr/>
        </p:nvSpPr>
        <p:spPr>
          <a:xfrm rot="18853193">
            <a:off x="5819637" y="3808539"/>
            <a:ext cx="2701434" cy="400110"/>
          </a:xfrm>
          <a:prstGeom prst="rect">
            <a:avLst/>
          </a:prstGeom>
          <a:noFill/>
        </p:spPr>
        <p:txBody>
          <a:bodyPr wrap="square" rtlCol="0">
            <a:spAutoFit/>
          </a:bodyPr>
          <a:lstStyle/>
          <a:p>
            <a:r>
              <a:rPr lang="en-US" sz="2000" b="1" dirty="0" smtClean="0">
                <a:solidFill>
                  <a:schemeClr val="accent2"/>
                </a:solidFill>
              </a:rPr>
              <a:t>50 Mbps</a:t>
            </a:r>
            <a:r>
              <a:rPr lang="en-US" sz="2000" b="1" dirty="0" smtClean="0">
                <a:solidFill>
                  <a:schemeClr val="accent1"/>
                </a:solidFill>
              </a:rPr>
              <a:t> </a:t>
            </a:r>
            <a:r>
              <a:rPr lang="en-US" sz="2000" b="1" dirty="0" smtClean="0"/>
              <a:t>+ </a:t>
            </a:r>
            <a:r>
              <a:rPr lang="en-US" sz="2000" b="1" dirty="0" smtClean="0">
                <a:solidFill>
                  <a:schemeClr val="accent1"/>
                </a:solidFill>
              </a:rPr>
              <a:t>50 Mbps</a:t>
            </a:r>
            <a:endParaRPr lang="en-US" sz="2000" b="1" dirty="0">
              <a:solidFill>
                <a:schemeClr val="accent1"/>
              </a:solidFill>
            </a:endParaRPr>
          </a:p>
        </p:txBody>
      </p:sp>
      <p:sp>
        <p:nvSpPr>
          <p:cNvPr id="198" name="TextBox 197"/>
          <p:cNvSpPr txBox="1"/>
          <p:nvPr/>
        </p:nvSpPr>
        <p:spPr>
          <a:xfrm rot="2826910">
            <a:off x="1679114" y="3255196"/>
            <a:ext cx="1363978" cy="400110"/>
          </a:xfrm>
          <a:prstGeom prst="rect">
            <a:avLst/>
          </a:prstGeom>
          <a:noFill/>
        </p:spPr>
        <p:txBody>
          <a:bodyPr wrap="square" rtlCol="0">
            <a:spAutoFit/>
          </a:bodyPr>
          <a:lstStyle/>
          <a:p>
            <a:r>
              <a:rPr lang="en-US" sz="2000" b="1" dirty="0" smtClean="0">
                <a:solidFill>
                  <a:schemeClr val="accent1"/>
                </a:solidFill>
              </a:rPr>
              <a:t>50 Mbps</a:t>
            </a:r>
            <a:endParaRPr lang="en-US" sz="2000" b="1" dirty="0">
              <a:solidFill>
                <a:schemeClr val="accent1"/>
              </a:solidFill>
            </a:endParaRPr>
          </a:p>
        </p:txBody>
      </p:sp>
      <p:sp>
        <p:nvSpPr>
          <p:cNvPr id="199" name="TextBox 198"/>
          <p:cNvSpPr txBox="1"/>
          <p:nvPr/>
        </p:nvSpPr>
        <p:spPr>
          <a:xfrm>
            <a:off x="5410200" y="5410200"/>
            <a:ext cx="3352800" cy="83099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2400" b="1" dirty="0" smtClean="0"/>
              <a:t>Maximum link utilization ( MLU )= 1</a:t>
            </a:r>
            <a:endParaRPr lang="en-US" sz="2400" b="1" dirty="0"/>
          </a:p>
        </p:txBody>
      </p:sp>
      <p:sp>
        <p:nvSpPr>
          <p:cNvPr id="38" name="TextBox 37"/>
          <p:cNvSpPr txBox="1"/>
          <p:nvPr/>
        </p:nvSpPr>
        <p:spPr>
          <a:xfrm rot="2857228">
            <a:off x="2216090" y="2687296"/>
            <a:ext cx="1968311" cy="369332"/>
          </a:xfrm>
          <a:prstGeom prst="rect">
            <a:avLst/>
          </a:prstGeom>
          <a:noFill/>
        </p:spPr>
        <p:txBody>
          <a:bodyPr wrap="square" rtlCol="0">
            <a:spAutoFit/>
          </a:bodyPr>
          <a:lstStyle/>
          <a:p>
            <a:r>
              <a:rPr lang="en-US" b="1" dirty="0" smtClean="0"/>
              <a:t>OSPF Wt = 1</a:t>
            </a:r>
            <a:endParaRPr lang="en-US" b="1" dirty="0"/>
          </a:p>
        </p:txBody>
      </p:sp>
      <p:cxnSp>
        <p:nvCxnSpPr>
          <p:cNvPr id="40" name="Straight Arrow Connector 39"/>
          <p:cNvCxnSpPr/>
          <p:nvPr/>
        </p:nvCxnSpPr>
        <p:spPr>
          <a:xfrm rot="16200000" flipV="1">
            <a:off x="6286500" y="4000500"/>
            <a:ext cx="1752600" cy="609600"/>
          </a:xfrm>
          <a:prstGeom prst="straightConnector1">
            <a:avLst/>
          </a:prstGeom>
          <a:ln w="57150">
            <a:tailEnd type="arrow"/>
          </a:ln>
        </p:spPr>
        <p:style>
          <a:lnRef idx="1">
            <a:schemeClr val="accent2"/>
          </a:lnRef>
          <a:fillRef idx="0">
            <a:schemeClr val="accent2"/>
          </a:fillRef>
          <a:effectRef idx="0">
            <a:schemeClr val="accent2"/>
          </a:effectRef>
          <a:fontRef idx="minor">
            <a:schemeClr val="tx1"/>
          </a:fontRef>
        </p:style>
      </p:cxnSp>
    </p:spTree>
    <p:custDataLst>
      <p:tags r:id="rId1"/>
    </p:custDataLst>
  </p:cSld>
  <p:clrMapOvr>
    <a:masterClrMapping/>
  </p:clrMapOvr>
  <p:transition advTm="12444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 grpId="0"/>
      <p:bldP spid="198" grpId="0"/>
      <p:bldP spid="19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29"/>
          <p:cNvSpPr>
            <a:spLocks noGrp="1"/>
          </p:cNvSpPr>
          <p:nvPr>
            <p:ph type="sldNum" sz="quarter" idx="12"/>
          </p:nvPr>
        </p:nvSpPr>
        <p:spPr>
          <a:xfrm>
            <a:off x="8686800" y="6416675"/>
            <a:ext cx="365760" cy="365125"/>
          </a:xfrm>
        </p:spPr>
        <p:txBody>
          <a:bodyPr/>
          <a:lstStyle/>
          <a:p>
            <a:fld id="{18E29D42-E056-4B8B-9A33-4B0CCB37A08A}" type="slidenum">
              <a:rPr lang="en-US" smtClean="0"/>
              <a:pPr/>
              <a:t>9</a:t>
            </a:fld>
            <a:endParaRPr lang="en-US" dirty="0"/>
          </a:p>
        </p:txBody>
      </p:sp>
      <p:sp>
        <p:nvSpPr>
          <p:cNvPr id="2" name="Title 1"/>
          <p:cNvSpPr>
            <a:spLocks noGrp="1"/>
          </p:cNvSpPr>
          <p:nvPr>
            <p:ph type="title"/>
          </p:nvPr>
        </p:nvSpPr>
        <p:spPr>
          <a:xfrm>
            <a:off x="457200" y="152718"/>
            <a:ext cx="7010400" cy="1371600"/>
          </a:xfrm>
        </p:spPr>
        <p:txBody>
          <a:bodyPr>
            <a:normAutofit/>
          </a:bodyPr>
          <a:lstStyle/>
          <a:p>
            <a:r>
              <a:rPr lang="en-US" sz="3600" dirty="0" smtClean="0"/>
              <a:t>Location diversity changes TE problem</a:t>
            </a:r>
          </a:p>
        </p:txBody>
      </p:sp>
      <p:sp>
        <p:nvSpPr>
          <p:cNvPr id="31" name="TextBox 30"/>
          <p:cNvSpPr txBox="1"/>
          <p:nvPr/>
        </p:nvSpPr>
        <p:spPr>
          <a:xfrm rot="18635735">
            <a:off x="4118467" y="2834938"/>
            <a:ext cx="2441077" cy="704762"/>
          </a:xfrm>
          <a:prstGeom prst="rect">
            <a:avLst/>
          </a:prstGeom>
          <a:noFill/>
        </p:spPr>
        <p:txBody>
          <a:bodyPr wrap="square" rtlCol="0">
            <a:spAutoFit/>
          </a:bodyPr>
          <a:lstStyle/>
          <a:p>
            <a:r>
              <a:rPr lang="en-US" sz="2000" b="1" dirty="0" smtClean="0"/>
              <a:t>100 Mbps, 0.1ms</a:t>
            </a:r>
          </a:p>
          <a:p>
            <a:endParaRPr lang="en-US" sz="2000" b="1" dirty="0"/>
          </a:p>
        </p:txBody>
      </p:sp>
      <p:sp>
        <p:nvSpPr>
          <p:cNvPr id="35" name="TextBox 34"/>
          <p:cNvSpPr txBox="1"/>
          <p:nvPr/>
        </p:nvSpPr>
        <p:spPr>
          <a:xfrm rot="2792610">
            <a:off x="1595115" y="2928501"/>
            <a:ext cx="2362200" cy="400110"/>
          </a:xfrm>
          <a:prstGeom prst="rect">
            <a:avLst/>
          </a:prstGeom>
          <a:noFill/>
        </p:spPr>
        <p:txBody>
          <a:bodyPr wrap="square" rtlCol="0">
            <a:spAutoFit/>
          </a:bodyPr>
          <a:lstStyle/>
          <a:p>
            <a:r>
              <a:rPr lang="en-US" sz="2000" b="1" dirty="0" smtClean="0"/>
              <a:t>100 Mbps, 10ms</a:t>
            </a:r>
            <a:endParaRPr lang="en-US" sz="2000" b="1" dirty="0"/>
          </a:p>
        </p:txBody>
      </p:sp>
      <p:pic>
        <p:nvPicPr>
          <p:cNvPr id="66" name="Picture 5"/>
          <p:cNvPicPr>
            <a:picLocks noChangeAspect="1" noChangeArrowheads="1"/>
          </p:cNvPicPr>
          <p:nvPr/>
        </p:nvPicPr>
        <p:blipFill>
          <a:blip r:embed="rId4" cstate="print">
            <a:duotone>
              <a:prstClr val="black"/>
              <a:schemeClr val="accent2">
                <a:tint val="45000"/>
                <a:satMod val="400000"/>
              </a:schemeClr>
            </a:duotone>
            <a:lum contrast="2000"/>
          </a:blip>
          <a:srcRect/>
          <a:stretch>
            <a:fillRect/>
          </a:stretch>
        </p:blipFill>
        <p:spPr bwMode="auto">
          <a:xfrm>
            <a:off x="8229599" y="838199"/>
            <a:ext cx="490953" cy="609600"/>
          </a:xfrm>
          <a:prstGeom prst="rect">
            <a:avLst/>
          </a:prstGeom>
          <a:noFill/>
          <a:ln w="9525">
            <a:noFill/>
            <a:miter lim="800000"/>
            <a:headEnd/>
            <a:tailEnd/>
          </a:ln>
          <a:effectLst/>
        </p:spPr>
      </p:pic>
      <p:sp>
        <p:nvSpPr>
          <p:cNvPr id="88" name="Oval 87"/>
          <p:cNvSpPr/>
          <p:nvPr/>
        </p:nvSpPr>
        <p:spPr>
          <a:xfrm>
            <a:off x="3886200" y="4648200"/>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1</a:t>
            </a:r>
            <a:endParaRPr lang="en-US" b="1" dirty="0"/>
          </a:p>
        </p:txBody>
      </p:sp>
      <p:sp>
        <p:nvSpPr>
          <p:cNvPr id="89" name="Oval 88"/>
          <p:cNvSpPr/>
          <p:nvPr/>
        </p:nvSpPr>
        <p:spPr>
          <a:xfrm>
            <a:off x="6934200" y="1676400"/>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2</a:t>
            </a:r>
            <a:endParaRPr lang="en-US" b="1" dirty="0"/>
          </a:p>
        </p:txBody>
      </p:sp>
      <p:sp>
        <p:nvSpPr>
          <p:cNvPr id="90" name="Oval 89"/>
          <p:cNvSpPr/>
          <p:nvPr/>
        </p:nvSpPr>
        <p:spPr>
          <a:xfrm>
            <a:off x="1219200" y="1752600"/>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3</a:t>
            </a:r>
            <a:endParaRPr lang="en-US" b="1" dirty="0"/>
          </a:p>
        </p:txBody>
      </p:sp>
      <p:cxnSp>
        <p:nvCxnSpPr>
          <p:cNvPr id="93" name="Straight Connector 92"/>
          <p:cNvCxnSpPr>
            <a:stCxn id="90" idx="5"/>
            <a:endCxn id="88" idx="1"/>
          </p:cNvCxnSpPr>
          <p:nvPr/>
        </p:nvCxnSpPr>
        <p:spPr>
          <a:xfrm rot="16200000" flipH="1">
            <a:off x="1495145" y="2257145"/>
            <a:ext cx="2572310" cy="2343710"/>
          </a:xfrm>
          <a:prstGeom prst="line">
            <a:avLst/>
          </a:prstGeom>
        </p:spPr>
        <p:style>
          <a:lnRef idx="3">
            <a:schemeClr val="dk1"/>
          </a:lnRef>
          <a:fillRef idx="0">
            <a:schemeClr val="dk1"/>
          </a:fillRef>
          <a:effectRef idx="2">
            <a:schemeClr val="dk1"/>
          </a:effectRef>
          <a:fontRef idx="minor">
            <a:schemeClr val="tx1"/>
          </a:fontRef>
        </p:style>
      </p:cxnSp>
      <p:pic>
        <p:nvPicPr>
          <p:cNvPr id="109" name="Picture 5"/>
          <p:cNvPicPr>
            <a:picLocks noChangeAspect="1" noChangeArrowheads="1"/>
          </p:cNvPicPr>
          <p:nvPr/>
        </p:nvPicPr>
        <p:blipFill>
          <a:blip r:embed="rId4" cstate="print">
            <a:duotone>
              <a:prstClr val="black"/>
              <a:schemeClr val="accent1">
                <a:tint val="45000"/>
                <a:satMod val="400000"/>
              </a:schemeClr>
            </a:duotone>
          </a:blip>
          <a:srcRect/>
          <a:stretch>
            <a:fillRect/>
          </a:stretch>
        </p:blipFill>
        <p:spPr bwMode="auto">
          <a:xfrm>
            <a:off x="8229599" y="1523999"/>
            <a:ext cx="490953" cy="609600"/>
          </a:xfrm>
          <a:prstGeom prst="rect">
            <a:avLst/>
          </a:prstGeom>
          <a:noFill/>
          <a:ln w="9525">
            <a:noFill/>
            <a:miter lim="800000"/>
            <a:headEnd/>
            <a:tailEnd/>
          </a:ln>
          <a:effectLst/>
        </p:spPr>
      </p:pic>
      <p:pic>
        <p:nvPicPr>
          <p:cNvPr id="111" name="Picture 5"/>
          <p:cNvPicPr>
            <a:picLocks noChangeAspect="1" noChangeArrowheads="1"/>
          </p:cNvPicPr>
          <p:nvPr/>
        </p:nvPicPr>
        <p:blipFill>
          <a:blip r:embed="rId4" cstate="print">
            <a:duotone>
              <a:prstClr val="black"/>
              <a:schemeClr val="accent1">
                <a:tint val="45000"/>
                <a:satMod val="400000"/>
              </a:schemeClr>
            </a:duotone>
          </a:blip>
          <a:srcRect/>
          <a:stretch>
            <a:fillRect/>
          </a:stretch>
        </p:blipFill>
        <p:spPr bwMode="auto">
          <a:xfrm>
            <a:off x="533400" y="2286000"/>
            <a:ext cx="490953" cy="609600"/>
          </a:xfrm>
          <a:prstGeom prst="rect">
            <a:avLst/>
          </a:prstGeom>
          <a:noFill/>
          <a:ln w="9525">
            <a:noFill/>
            <a:miter lim="800000"/>
            <a:headEnd/>
            <a:tailEnd/>
          </a:ln>
          <a:effectLst/>
        </p:spPr>
      </p:pic>
      <p:cxnSp>
        <p:nvCxnSpPr>
          <p:cNvPr id="131" name="Shape 130"/>
          <p:cNvCxnSpPr>
            <a:stCxn id="88" idx="0"/>
            <a:endCxn id="89" idx="2"/>
          </p:cNvCxnSpPr>
          <p:nvPr/>
        </p:nvCxnSpPr>
        <p:spPr>
          <a:xfrm rot="5400000" flipH="1" flipV="1">
            <a:off x="4152900" y="1866900"/>
            <a:ext cx="2743200" cy="2819400"/>
          </a:xfrm>
          <a:prstGeom prst="curvedConnector2">
            <a:avLst/>
          </a:prstGeom>
        </p:spPr>
        <p:style>
          <a:lnRef idx="3">
            <a:schemeClr val="dk1"/>
          </a:lnRef>
          <a:fillRef idx="0">
            <a:schemeClr val="dk1"/>
          </a:fillRef>
          <a:effectRef idx="2">
            <a:schemeClr val="dk1"/>
          </a:effectRef>
          <a:fontRef idx="minor">
            <a:schemeClr val="tx1"/>
          </a:fontRef>
        </p:style>
      </p:cxnSp>
      <p:cxnSp>
        <p:nvCxnSpPr>
          <p:cNvPr id="137" name="Curved Connector 136"/>
          <p:cNvCxnSpPr>
            <a:stCxn id="88" idx="6"/>
            <a:endCxn id="89" idx="4"/>
          </p:cNvCxnSpPr>
          <p:nvPr/>
        </p:nvCxnSpPr>
        <p:spPr>
          <a:xfrm flipV="1">
            <a:off x="4343400" y="2133600"/>
            <a:ext cx="2819400" cy="2743200"/>
          </a:xfrm>
          <a:prstGeom prst="curvedConnector2">
            <a:avLst/>
          </a:prstGeom>
        </p:spPr>
        <p:style>
          <a:lnRef idx="3">
            <a:schemeClr val="dk1"/>
          </a:lnRef>
          <a:fillRef idx="0">
            <a:schemeClr val="dk1"/>
          </a:fillRef>
          <a:effectRef idx="2">
            <a:schemeClr val="dk1"/>
          </a:effectRef>
          <a:fontRef idx="minor">
            <a:schemeClr val="tx1"/>
          </a:fontRef>
        </p:style>
      </p:cxnSp>
      <p:sp>
        <p:nvSpPr>
          <p:cNvPr id="139" name="TextBox 138"/>
          <p:cNvSpPr txBox="1"/>
          <p:nvPr/>
        </p:nvSpPr>
        <p:spPr>
          <a:xfrm rot="18635735">
            <a:off x="5176910" y="3290576"/>
            <a:ext cx="2438400" cy="707886"/>
          </a:xfrm>
          <a:prstGeom prst="rect">
            <a:avLst/>
          </a:prstGeom>
          <a:noFill/>
        </p:spPr>
        <p:txBody>
          <a:bodyPr wrap="square" rtlCol="0">
            <a:spAutoFit/>
          </a:bodyPr>
          <a:lstStyle/>
          <a:p>
            <a:r>
              <a:rPr lang="en-US" sz="2000" b="1" dirty="0" smtClean="0"/>
              <a:t>100 Mbps, 10ms</a:t>
            </a:r>
          </a:p>
          <a:p>
            <a:endParaRPr lang="en-US" sz="2000" b="1" dirty="0"/>
          </a:p>
        </p:txBody>
      </p:sp>
      <p:sp>
        <p:nvSpPr>
          <p:cNvPr id="13314" name="laptop"/>
          <p:cNvSpPr>
            <a:spLocks noEditPoints="1" noChangeArrowheads="1"/>
          </p:cNvSpPr>
          <p:nvPr/>
        </p:nvSpPr>
        <p:spPr bwMode="auto">
          <a:xfrm>
            <a:off x="3048000" y="5486401"/>
            <a:ext cx="295275" cy="3810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5" name="laptop"/>
          <p:cNvSpPr>
            <a:spLocks noEditPoints="1" noChangeArrowheads="1"/>
          </p:cNvSpPr>
          <p:nvPr/>
        </p:nvSpPr>
        <p:spPr bwMode="auto">
          <a:xfrm>
            <a:off x="3505200" y="5486401"/>
            <a:ext cx="295275" cy="3810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6" name="laptop"/>
          <p:cNvSpPr>
            <a:spLocks noEditPoints="1" noChangeArrowheads="1"/>
          </p:cNvSpPr>
          <p:nvPr/>
        </p:nvSpPr>
        <p:spPr bwMode="auto">
          <a:xfrm>
            <a:off x="4048125" y="5486401"/>
            <a:ext cx="295275" cy="3810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4" name="laptop"/>
          <p:cNvSpPr>
            <a:spLocks noEditPoints="1" noChangeArrowheads="1"/>
          </p:cNvSpPr>
          <p:nvPr/>
        </p:nvSpPr>
        <p:spPr bwMode="auto">
          <a:xfrm>
            <a:off x="4581525" y="5486401"/>
            <a:ext cx="295275" cy="3810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316" name="tower"/>
          <p:cNvSpPr>
            <a:spLocks noEditPoints="1" noChangeArrowheads="1"/>
          </p:cNvSpPr>
          <p:nvPr/>
        </p:nvSpPr>
        <p:spPr bwMode="auto">
          <a:xfrm>
            <a:off x="7848600" y="1219200"/>
            <a:ext cx="304799" cy="685799"/>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5" name="tower"/>
          <p:cNvSpPr>
            <a:spLocks noEditPoints="1" noChangeArrowheads="1"/>
          </p:cNvSpPr>
          <p:nvPr/>
        </p:nvSpPr>
        <p:spPr bwMode="auto">
          <a:xfrm>
            <a:off x="609600" y="1524000"/>
            <a:ext cx="381000" cy="685800"/>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cxnSp>
        <p:nvCxnSpPr>
          <p:cNvPr id="160" name="Straight Connector 159"/>
          <p:cNvCxnSpPr>
            <a:stCxn id="155" idx="4"/>
            <a:endCxn id="90" idx="2"/>
          </p:cNvCxnSpPr>
          <p:nvPr/>
        </p:nvCxnSpPr>
        <p:spPr>
          <a:xfrm>
            <a:off x="990600" y="1893856"/>
            <a:ext cx="228600" cy="87344"/>
          </a:xfrm>
          <a:prstGeom prst="line">
            <a:avLst/>
          </a:prstGeom>
        </p:spPr>
        <p:style>
          <a:lnRef idx="3">
            <a:schemeClr val="dk1"/>
          </a:lnRef>
          <a:fillRef idx="0">
            <a:schemeClr val="dk1"/>
          </a:fillRef>
          <a:effectRef idx="2">
            <a:schemeClr val="dk1"/>
          </a:effectRef>
          <a:fontRef idx="minor">
            <a:schemeClr val="tx1"/>
          </a:fontRef>
        </p:style>
      </p:cxnSp>
      <p:cxnSp>
        <p:nvCxnSpPr>
          <p:cNvPr id="162" name="Straight Connector 161"/>
          <p:cNvCxnSpPr>
            <a:stCxn id="89" idx="7"/>
            <a:endCxn id="13316" idx="9"/>
          </p:cNvCxnSpPr>
          <p:nvPr/>
        </p:nvCxnSpPr>
        <p:spPr>
          <a:xfrm rot="5400000" flipH="1" flipV="1">
            <a:off x="7507451" y="1402207"/>
            <a:ext cx="158142" cy="524155"/>
          </a:xfrm>
          <a:prstGeom prst="line">
            <a:avLst/>
          </a:prstGeom>
        </p:spPr>
        <p:style>
          <a:lnRef idx="3">
            <a:schemeClr val="dk1"/>
          </a:lnRef>
          <a:fillRef idx="0">
            <a:schemeClr val="dk1"/>
          </a:fillRef>
          <a:effectRef idx="2">
            <a:schemeClr val="dk1"/>
          </a:effectRef>
          <a:fontRef idx="minor">
            <a:schemeClr val="tx1"/>
          </a:fontRef>
        </p:style>
      </p:cxnSp>
      <p:cxnSp>
        <p:nvCxnSpPr>
          <p:cNvPr id="164" name="Straight Connector 163"/>
          <p:cNvCxnSpPr>
            <a:stCxn id="88" idx="3"/>
            <a:endCxn id="13314" idx="4"/>
          </p:cNvCxnSpPr>
          <p:nvPr/>
        </p:nvCxnSpPr>
        <p:spPr>
          <a:xfrm rot="5400000">
            <a:off x="3350419" y="4883665"/>
            <a:ext cx="447956" cy="757517"/>
          </a:xfrm>
          <a:prstGeom prst="line">
            <a:avLst/>
          </a:prstGeom>
          <a:ln w="28575"/>
        </p:spPr>
        <p:style>
          <a:lnRef idx="1">
            <a:schemeClr val="dk1"/>
          </a:lnRef>
          <a:fillRef idx="0">
            <a:schemeClr val="dk1"/>
          </a:fillRef>
          <a:effectRef idx="0">
            <a:schemeClr val="dk1"/>
          </a:effectRef>
          <a:fontRef idx="minor">
            <a:schemeClr val="tx1"/>
          </a:fontRef>
        </p:style>
      </p:cxnSp>
      <p:cxnSp>
        <p:nvCxnSpPr>
          <p:cNvPr id="166" name="Straight Connector 165"/>
          <p:cNvCxnSpPr>
            <a:stCxn id="88" idx="4"/>
            <a:endCxn id="145" idx="4"/>
          </p:cNvCxnSpPr>
          <p:nvPr/>
        </p:nvCxnSpPr>
        <p:spPr>
          <a:xfrm rot="5400000">
            <a:off x="3693319" y="5064919"/>
            <a:ext cx="381001" cy="461962"/>
          </a:xfrm>
          <a:prstGeom prst="line">
            <a:avLst/>
          </a:prstGeom>
          <a:ln w="28575"/>
        </p:spPr>
        <p:style>
          <a:lnRef idx="1">
            <a:schemeClr val="dk1"/>
          </a:lnRef>
          <a:fillRef idx="0">
            <a:schemeClr val="dk1"/>
          </a:fillRef>
          <a:effectRef idx="0">
            <a:schemeClr val="dk1"/>
          </a:effectRef>
          <a:fontRef idx="minor">
            <a:schemeClr val="tx1"/>
          </a:fontRef>
        </p:style>
      </p:cxnSp>
      <p:cxnSp>
        <p:nvCxnSpPr>
          <p:cNvPr id="169" name="Straight Connector 168"/>
          <p:cNvCxnSpPr>
            <a:stCxn id="88" idx="4"/>
            <a:endCxn id="146" idx="4"/>
          </p:cNvCxnSpPr>
          <p:nvPr/>
        </p:nvCxnSpPr>
        <p:spPr>
          <a:xfrm rot="16200000" flipH="1">
            <a:off x="3964781" y="5255418"/>
            <a:ext cx="381001" cy="80963"/>
          </a:xfrm>
          <a:prstGeom prst="line">
            <a:avLst/>
          </a:prstGeom>
          <a:ln w="28575"/>
        </p:spPr>
        <p:style>
          <a:lnRef idx="1">
            <a:schemeClr val="dk1"/>
          </a:lnRef>
          <a:fillRef idx="0">
            <a:schemeClr val="dk1"/>
          </a:fillRef>
          <a:effectRef idx="0">
            <a:schemeClr val="dk1"/>
          </a:effectRef>
          <a:fontRef idx="minor">
            <a:schemeClr val="tx1"/>
          </a:fontRef>
        </p:style>
      </p:cxnSp>
      <p:cxnSp>
        <p:nvCxnSpPr>
          <p:cNvPr id="172" name="Straight Connector 171"/>
          <p:cNvCxnSpPr>
            <a:stCxn id="88" idx="5"/>
            <a:endCxn id="154" idx="4"/>
          </p:cNvCxnSpPr>
          <p:nvPr/>
        </p:nvCxnSpPr>
        <p:spPr>
          <a:xfrm rot="16200000" flipH="1">
            <a:off x="4278826" y="5036064"/>
            <a:ext cx="447956" cy="452718"/>
          </a:xfrm>
          <a:prstGeom prst="line">
            <a:avLst/>
          </a:prstGeom>
          <a:ln w="28575"/>
        </p:spPr>
        <p:style>
          <a:lnRef idx="1">
            <a:schemeClr val="dk1"/>
          </a:lnRef>
          <a:fillRef idx="0">
            <a:schemeClr val="dk1"/>
          </a:fillRef>
          <a:effectRef idx="0">
            <a:schemeClr val="dk1"/>
          </a:effectRef>
          <a:fontRef idx="minor">
            <a:schemeClr val="tx1"/>
          </a:fontRef>
        </p:style>
      </p:cxnSp>
      <p:sp>
        <p:nvSpPr>
          <p:cNvPr id="193" name="TextBox 192"/>
          <p:cNvSpPr txBox="1"/>
          <p:nvPr/>
        </p:nvSpPr>
        <p:spPr>
          <a:xfrm rot="18855132">
            <a:off x="3949678" y="2325523"/>
            <a:ext cx="1968311" cy="369332"/>
          </a:xfrm>
          <a:prstGeom prst="rect">
            <a:avLst/>
          </a:prstGeom>
          <a:noFill/>
        </p:spPr>
        <p:txBody>
          <a:bodyPr wrap="square" rtlCol="0">
            <a:spAutoFit/>
          </a:bodyPr>
          <a:lstStyle/>
          <a:p>
            <a:r>
              <a:rPr lang="en-US" b="1" dirty="0" smtClean="0"/>
              <a:t>OSPF Wt = 2</a:t>
            </a:r>
            <a:endParaRPr lang="en-US" b="1" dirty="0"/>
          </a:p>
        </p:txBody>
      </p:sp>
      <p:sp>
        <p:nvSpPr>
          <p:cNvPr id="194" name="TextBox 193"/>
          <p:cNvSpPr txBox="1"/>
          <p:nvPr/>
        </p:nvSpPr>
        <p:spPr>
          <a:xfrm rot="18855132">
            <a:off x="5827107" y="3894392"/>
            <a:ext cx="1646455" cy="369332"/>
          </a:xfrm>
          <a:prstGeom prst="rect">
            <a:avLst/>
          </a:prstGeom>
          <a:noFill/>
        </p:spPr>
        <p:txBody>
          <a:bodyPr wrap="square" rtlCol="0">
            <a:spAutoFit/>
          </a:bodyPr>
          <a:lstStyle/>
          <a:p>
            <a:r>
              <a:rPr lang="en-US" b="1" dirty="0" smtClean="0"/>
              <a:t>OSPF Wt = 1</a:t>
            </a:r>
            <a:endParaRPr lang="en-US" b="1" dirty="0"/>
          </a:p>
        </p:txBody>
      </p:sp>
      <p:sp>
        <p:nvSpPr>
          <p:cNvPr id="196" name="TextBox 195"/>
          <p:cNvSpPr txBox="1"/>
          <p:nvPr/>
        </p:nvSpPr>
        <p:spPr>
          <a:xfrm rot="18853193">
            <a:off x="5819637" y="3808539"/>
            <a:ext cx="2701434" cy="400110"/>
          </a:xfrm>
          <a:prstGeom prst="rect">
            <a:avLst/>
          </a:prstGeom>
          <a:noFill/>
        </p:spPr>
        <p:txBody>
          <a:bodyPr wrap="square" rtlCol="0">
            <a:spAutoFit/>
          </a:bodyPr>
          <a:lstStyle/>
          <a:p>
            <a:r>
              <a:rPr lang="en-US" sz="2000" b="1" dirty="0" smtClean="0">
                <a:solidFill>
                  <a:schemeClr val="accent2"/>
                </a:solidFill>
              </a:rPr>
              <a:t>50 Mbps</a:t>
            </a:r>
            <a:r>
              <a:rPr lang="en-US" sz="2000" b="1" dirty="0" smtClean="0">
                <a:solidFill>
                  <a:schemeClr val="accent1"/>
                </a:solidFill>
              </a:rPr>
              <a:t> </a:t>
            </a:r>
            <a:r>
              <a:rPr lang="en-US" sz="2000" b="1" dirty="0" smtClean="0"/>
              <a:t>+ </a:t>
            </a:r>
            <a:r>
              <a:rPr lang="en-US" sz="2000" b="1" dirty="0" smtClean="0">
                <a:solidFill>
                  <a:schemeClr val="accent1"/>
                </a:solidFill>
              </a:rPr>
              <a:t>50 Mbps</a:t>
            </a:r>
            <a:endParaRPr lang="en-US" sz="2000" b="1" dirty="0">
              <a:solidFill>
                <a:schemeClr val="accent1"/>
              </a:solidFill>
            </a:endParaRPr>
          </a:p>
        </p:txBody>
      </p:sp>
      <p:sp>
        <p:nvSpPr>
          <p:cNvPr id="198" name="TextBox 197"/>
          <p:cNvSpPr txBox="1"/>
          <p:nvPr/>
        </p:nvSpPr>
        <p:spPr>
          <a:xfrm rot="2826910">
            <a:off x="1679114" y="3255196"/>
            <a:ext cx="1363978" cy="400110"/>
          </a:xfrm>
          <a:prstGeom prst="rect">
            <a:avLst/>
          </a:prstGeom>
          <a:noFill/>
        </p:spPr>
        <p:txBody>
          <a:bodyPr wrap="square" rtlCol="0">
            <a:spAutoFit/>
          </a:bodyPr>
          <a:lstStyle/>
          <a:p>
            <a:r>
              <a:rPr lang="en-US" sz="2000" b="1" dirty="0" smtClean="0">
                <a:solidFill>
                  <a:schemeClr val="accent1"/>
                </a:solidFill>
              </a:rPr>
              <a:t>50 Mbps</a:t>
            </a:r>
            <a:endParaRPr lang="en-US" sz="2000" b="1" dirty="0">
              <a:solidFill>
                <a:schemeClr val="accent1"/>
              </a:solidFill>
            </a:endParaRPr>
          </a:p>
        </p:txBody>
      </p:sp>
      <p:sp>
        <p:nvSpPr>
          <p:cNvPr id="39" name="TextBox 38"/>
          <p:cNvSpPr txBox="1"/>
          <p:nvPr/>
        </p:nvSpPr>
        <p:spPr>
          <a:xfrm rot="18855132">
            <a:off x="3949678" y="2325524"/>
            <a:ext cx="1968311" cy="369332"/>
          </a:xfrm>
          <a:prstGeom prst="rect">
            <a:avLst/>
          </a:prstGeom>
          <a:solidFill>
            <a:schemeClr val="bg1"/>
          </a:solidFill>
        </p:spPr>
        <p:txBody>
          <a:bodyPr wrap="square" rtlCol="0">
            <a:spAutoFit/>
          </a:bodyPr>
          <a:lstStyle/>
          <a:p>
            <a:r>
              <a:rPr lang="en-US" b="1" dirty="0" smtClean="0">
                <a:solidFill>
                  <a:srgbClr val="FFC000"/>
                </a:solidFill>
              </a:rPr>
              <a:t>OSPF Wt = 1</a:t>
            </a:r>
            <a:endParaRPr lang="en-US" b="1" dirty="0">
              <a:solidFill>
                <a:srgbClr val="FFC000"/>
              </a:solidFill>
            </a:endParaRPr>
          </a:p>
        </p:txBody>
      </p:sp>
      <p:sp>
        <p:nvSpPr>
          <p:cNvPr id="40" name="TextBox 39"/>
          <p:cNvSpPr txBox="1"/>
          <p:nvPr/>
        </p:nvSpPr>
        <p:spPr>
          <a:xfrm rot="18853193">
            <a:off x="5830665" y="3803083"/>
            <a:ext cx="2701434" cy="400110"/>
          </a:xfrm>
          <a:prstGeom prst="rect">
            <a:avLst/>
          </a:prstGeom>
          <a:solidFill>
            <a:schemeClr val="bg1"/>
          </a:solidFill>
        </p:spPr>
        <p:txBody>
          <a:bodyPr wrap="square" rtlCol="0">
            <a:spAutoFit/>
          </a:bodyPr>
          <a:lstStyle/>
          <a:p>
            <a:r>
              <a:rPr lang="en-US" sz="2000" b="1" dirty="0" smtClean="0">
                <a:solidFill>
                  <a:schemeClr val="accent2"/>
                </a:solidFill>
              </a:rPr>
              <a:t>25 Mbps</a:t>
            </a:r>
            <a:r>
              <a:rPr lang="en-US" sz="2000" b="1" dirty="0" smtClean="0">
                <a:solidFill>
                  <a:schemeClr val="accent1"/>
                </a:solidFill>
              </a:rPr>
              <a:t> </a:t>
            </a:r>
            <a:r>
              <a:rPr lang="en-US" sz="2000" b="1" dirty="0" smtClean="0"/>
              <a:t>+ </a:t>
            </a:r>
            <a:r>
              <a:rPr lang="en-US" sz="2000" b="1" dirty="0" smtClean="0">
                <a:solidFill>
                  <a:schemeClr val="accent1"/>
                </a:solidFill>
              </a:rPr>
              <a:t>25 Mbps</a:t>
            </a:r>
            <a:endParaRPr lang="en-US" sz="2000" b="1" dirty="0">
              <a:solidFill>
                <a:schemeClr val="accent1"/>
              </a:solidFill>
            </a:endParaRPr>
          </a:p>
        </p:txBody>
      </p:sp>
      <p:sp>
        <p:nvSpPr>
          <p:cNvPr id="41" name="TextBox 40"/>
          <p:cNvSpPr txBox="1"/>
          <p:nvPr/>
        </p:nvSpPr>
        <p:spPr>
          <a:xfrm rot="18853193">
            <a:off x="5602065" y="3498283"/>
            <a:ext cx="2701434" cy="400110"/>
          </a:xfrm>
          <a:prstGeom prst="rect">
            <a:avLst/>
          </a:prstGeom>
          <a:solidFill>
            <a:schemeClr val="bg1"/>
          </a:solidFill>
        </p:spPr>
        <p:txBody>
          <a:bodyPr wrap="square" rtlCol="0">
            <a:spAutoFit/>
          </a:bodyPr>
          <a:lstStyle/>
          <a:p>
            <a:r>
              <a:rPr lang="en-US" sz="2000" b="1" dirty="0" smtClean="0">
                <a:solidFill>
                  <a:schemeClr val="accent2"/>
                </a:solidFill>
              </a:rPr>
              <a:t>25 Mbps</a:t>
            </a:r>
            <a:r>
              <a:rPr lang="en-US" sz="2000" b="1" dirty="0" smtClean="0">
                <a:solidFill>
                  <a:schemeClr val="accent1"/>
                </a:solidFill>
              </a:rPr>
              <a:t> </a:t>
            </a:r>
            <a:r>
              <a:rPr lang="en-US" sz="2000" b="1" dirty="0" smtClean="0"/>
              <a:t>+ </a:t>
            </a:r>
            <a:r>
              <a:rPr lang="en-US" sz="2000" b="1" dirty="0" smtClean="0">
                <a:solidFill>
                  <a:schemeClr val="accent1"/>
                </a:solidFill>
              </a:rPr>
              <a:t>25 Mbps</a:t>
            </a:r>
            <a:endParaRPr lang="en-US" sz="2000" b="1" dirty="0">
              <a:solidFill>
                <a:schemeClr val="accent1"/>
              </a:solidFill>
            </a:endParaRPr>
          </a:p>
        </p:txBody>
      </p:sp>
      <p:sp>
        <p:nvSpPr>
          <p:cNvPr id="42" name="TextBox 41"/>
          <p:cNvSpPr txBox="1"/>
          <p:nvPr/>
        </p:nvSpPr>
        <p:spPr>
          <a:xfrm>
            <a:off x="5638800" y="5410200"/>
            <a:ext cx="3276600" cy="4616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2400" b="1" dirty="0" smtClean="0"/>
              <a:t>Expected MLU = 0.5</a:t>
            </a:r>
            <a:endParaRPr lang="en-US" sz="2400" b="1" dirty="0"/>
          </a:p>
        </p:txBody>
      </p:sp>
      <p:sp>
        <p:nvSpPr>
          <p:cNvPr id="44" name="Rectangle 43"/>
          <p:cNvSpPr/>
          <p:nvPr/>
        </p:nvSpPr>
        <p:spPr>
          <a:xfrm rot="2795820">
            <a:off x="1359338" y="2807116"/>
            <a:ext cx="1348446" cy="400110"/>
          </a:xfrm>
          <a:prstGeom prst="rect">
            <a:avLst/>
          </a:prstGeom>
          <a:solidFill>
            <a:schemeClr val="bg1"/>
          </a:solidFill>
        </p:spPr>
        <p:txBody>
          <a:bodyPr wrap="none">
            <a:spAutoFit/>
          </a:bodyPr>
          <a:lstStyle/>
          <a:p>
            <a:r>
              <a:rPr lang="en-US" sz="2000" b="1" dirty="0" smtClean="0">
                <a:solidFill>
                  <a:schemeClr val="accent1"/>
                </a:solidFill>
              </a:rPr>
              <a:t>25 Mbps </a:t>
            </a:r>
            <a:endParaRPr lang="en-US" sz="2000" dirty="0"/>
          </a:p>
        </p:txBody>
      </p:sp>
      <p:sp>
        <p:nvSpPr>
          <p:cNvPr id="43" name="TextBox 42"/>
          <p:cNvSpPr txBox="1"/>
          <p:nvPr/>
        </p:nvSpPr>
        <p:spPr>
          <a:xfrm rot="2826910">
            <a:off x="2121305" y="3751850"/>
            <a:ext cx="1471668" cy="400110"/>
          </a:xfrm>
          <a:prstGeom prst="rect">
            <a:avLst/>
          </a:prstGeom>
          <a:solidFill>
            <a:schemeClr val="bg1"/>
          </a:solidFill>
        </p:spPr>
        <p:txBody>
          <a:bodyPr wrap="square" rtlCol="0">
            <a:spAutoFit/>
          </a:bodyPr>
          <a:lstStyle/>
          <a:p>
            <a:r>
              <a:rPr lang="en-US" sz="2000" b="1" dirty="0" smtClean="0">
                <a:solidFill>
                  <a:schemeClr val="accent1"/>
                </a:solidFill>
              </a:rPr>
              <a:t>+25Mbps</a:t>
            </a:r>
            <a:endParaRPr lang="en-US" sz="2000" b="1" dirty="0">
              <a:solidFill>
                <a:schemeClr val="accent1"/>
              </a:solidFill>
            </a:endParaRPr>
          </a:p>
        </p:txBody>
      </p:sp>
      <p:sp>
        <p:nvSpPr>
          <p:cNvPr id="47" name="TextBox 46"/>
          <p:cNvSpPr txBox="1"/>
          <p:nvPr/>
        </p:nvSpPr>
        <p:spPr>
          <a:xfrm>
            <a:off x="5638800" y="4267200"/>
            <a:ext cx="3276600" cy="4616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2400" b="1" dirty="0" smtClean="0"/>
              <a:t>MLU = 0.75</a:t>
            </a:r>
            <a:endParaRPr lang="en-US" sz="2400" b="1" dirty="0"/>
          </a:p>
        </p:txBody>
      </p:sp>
      <p:sp>
        <p:nvSpPr>
          <p:cNvPr id="48" name="Multiply 47"/>
          <p:cNvSpPr/>
          <p:nvPr/>
        </p:nvSpPr>
        <p:spPr>
          <a:xfrm>
            <a:off x="6400800" y="5257800"/>
            <a:ext cx="1447800" cy="762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9" name="TextBox 48"/>
          <p:cNvSpPr txBox="1"/>
          <p:nvPr/>
        </p:nvSpPr>
        <p:spPr>
          <a:xfrm>
            <a:off x="-76200" y="5105400"/>
            <a:ext cx="3733800" cy="369332"/>
          </a:xfrm>
          <a:prstGeom prst="rect">
            <a:avLst/>
          </a:prstGeom>
          <a:noFill/>
        </p:spPr>
        <p:txBody>
          <a:bodyPr wrap="square" rtlCol="0">
            <a:spAutoFit/>
          </a:bodyPr>
          <a:lstStyle/>
          <a:p>
            <a:r>
              <a:rPr lang="en-US" b="1" dirty="0" smtClean="0">
                <a:solidFill>
                  <a:schemeClr val="accent1"/>
                </a:solidFill>
              </a:rPr>
              <a:t>10 Mb x 10 </a:t>
            </a:r>
            <a:r>
              <a:rPr lang="en-US" b="1" dirty="0" err="1" smtClean="0">
                <a:solidFill>
                  <a:schemeClr val="accent1"/>
                </a:solidFill>
              </a:rPr>
              <a:t>req</a:t>
            </a:r>
            <a:r>
              <a:rPr lang="en-US" b="1" dirty="0" smtClean="0">
                <a:solidFill>
                  <a:schemeClr val="accent1"/>
                </a:solidFill>
              </a:rPr>
              <a:t>/s = 100 Mbps</a:t>
            </a:r>
            <a:endParaRPr lang="en-US" b="1" dirty="0">
              <a:solidFill>
                <a:schemeClr val="accent1"/>
              </a:solidFill>
            </a:endParaRPr>
          </a:p>
        </p:txBody>
      </p:sp>
      <p:sp>
        <p:nvSpPr>
          <p:cNvPr id="50" name="TextBox 49"/>
          <p:cNvSpPr txBox="1"/>
          <p:nvPr/>
        </p:nvSpPr>
        <p:spPr>
          <a:xfrm>
            <a:off x="4572000" y="5117068"/>
            <a:ext cx="3429000" cy="369332"/>
          </a:xfrm>
          <a:prstGeom prst="rect">
            <a:avLst/>
          </a:prstGeom>
          <a:noFill/>
        </p:spPr>
        <p:txBody>
          <a:bodyPr wrap="square" rtlCol="0">
            <a:spAutoFit/>
          </a:bodyPr>
          <a:lstStyle/>
          <a:p>
            <a:r>
              <a:rPr lang="en-US" b="1" dirty="0" smtClean="0">
                <a:solidFill>
                  <a:schemeClr val="accent2"/>
                </a:solidFill>
              </a:rPr>
              <a:t>10 Mb x 5 </a:t>
            </a:r>
            <a:r>
              <a:rPr lang="en-US" b="1" dirty="0" err="1" smtClean="0">
                <a:solidFill>
                  <a:schemeClr val="accent2"/>
                </a:solidFill>
              </a:rPr>
              <a:t>req</a:t>
            </a:r>
            <a:r>
              <a:rPr lang="en-US" b="1" dirty="0" smtClean="0">
                <a:solidFill>
                  <a:schemeClr val="accent2"/>
                </a:solidFill>
              </a:rPr>
              <a:t>/s = 50 Mbps</a:t>
            </a:r>
            <a:endParaRPr lang="en-US" b="1" dirty="0">
              <a:solidFill>
                <a:schemeClr val="accent2"/>
              </a:solidFill>
            </a:endParaRPr>
          </a:p>
        </p:txBody>
      </p:sp>
      <p:sp>
        <p:nvSpPr>
          <p:cNvPr id="51" name="TextBox 50"/>
          <p:cNvSpPr txBox="1"/>
          <p:nvPr/>
        </p:nvSpPr>
        <p:spPr>
          <a:xfrm rot="2857228">
            <a:off x="2216090" y="2687296"/>
            <a:ext cx="1968311" cy="369332"/>
          </a:xfrm>
          <a:prstGeom prst="rect">
            <a:avLst/>
          </a:prstGeom>
          <a:noFill/>
        </p:spPr>
        <p:txBody>
          <a:bodyPr wrap="square" rtlCol="0">
            <a:spAutoFit/>
          </a:bodyPr>
          <a:lstStyle/>
          <a:p>
            <a:r>
              <a:rPr lang="en-US" b="1" dirty="0" smtClean="0"/>
              <a:t>OSPF Wt = 1</a:t>
            </a:r>
            <a:endParaRPr lang="en-US" b="1" dirty="0"/>
          </a:p>
        </p:txBody>
      </p:sp>
      <p:cxnSp>
        <p:nvCxnSpPr>
          <p:cNvPr id="53" name="Straight Arrow Connector 52"/>
          <p:cNvCxnSpPr>
            <a:endCxn id="31" idx="3"/>
          </p:cNvCxnSpPr>
          <p:nvPr/>
        </p:nvCxnSpPr>
        <p:spPr>
          <a:xfrm rot="16200000" flipV="1">
            <a:off x="5911384" y="2482383"/>
            <a:ext cx="1930462" cy="1486771"/>
          </a:xfrm>
          <a:prstGeom prst="straightConnector1">
            <a:avLst/>
          </a:prstGeom>
          <a:ln w="57150">
            <a:tailEnd type="arrow"/>
          </a:ln>
        </p:spPr>
        <p:style>
          <a:lnRef idx="1">
            <a:schemeClr val="accent2"/>
          </a:lnRef>
          <a:fillRef idx="0">
            <a:schemeClr val="accent2"/>
          </a:fillRef>
          <a:effectRef idx="0">
            <a:schemeClr val="accent2"/>
          </a:effectRef>
          <a:fontRef idx="minor">
            <a:schemeClr val="tx1"/>
          </a:fontRef>
        </p:style>
      </p:cxnSp>
    </p:spTree>
    <p:custDataLst>
      <p:tags r:id="rId1"/>
    </p:custDataLst>
  </p:cSld>
  <p:clrMapOvr>
    <a:masterClrMapping/>
  </p:clrMapOvr>
  <p:transition advTm="12542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0" presetClass="path" presetSubtype="0" accel="50000" decel="50000" fill="hold" grpId="1" nodeType="withEffect">
                                  <p:stCondLst>
                                    <p:cond delay="0"/>
                                  </p:stCondLst>
                                  <p:childTnLst>
                                    <p:animMotion origin="layout" path="M -0.00834 -0.0111 L -0.26042 -0.19472 " pathEditMode="relative" rAng="0" ptsTypes="AA">
                                      <p:cBhvr>
                                        <p:cTn id="10" dur="2000" fill="hold"/>
                                        <p:tgtEl>
                                          <p:spTgt spid="41"/>
                                        </p:tgtEl>
                                        <p:attrNameLst>
                                          <p:attrName>ppt_x</p:attrName>
                                          <p:attrName>ppt_y</p:attrName>
                                        </p:attrNameLst>
                                      </p:cBhvr>
                                      <p:rCtr x="-126" y="-92"/>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par>
                                <p:cTn id="21" presetID="3" presetClass="exit" presetSubtype="10" fill="hold" grpId="0" nodeType="withEffect">
                                  <p:stCondLst>
                                    <p:cond delay="0"/>
                                  </p:stCondLst>
                                  <p:childTnLst>
                                    <p:animEffect transition="out" filter="blinds(horizontal)">
                                      <p:cBhvr>
                                        <p:cTn id="22" dur="500"/>
                                        <p:tgtEl>
                                          <p:spTgt spid="198"/>
                                        </p:tgtEl>
                                      </p:cBhvr>
                                    </p:animEffect>
                                    <p:set>
                                      <p:cBhvr>
                                        <p:cTn id="23" dur="1" fill="hold">
                                          <p:stCondLst>
                                            <p:cond delay="499"/>
                                          </p:stCondLst>
                                        </p:cTn>
                                        <p:tgtEl>
                                          <p:spTgt spid="198"/>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0" presetClass="path" presetSubtype="0" accel="50000" decel="50000" fill="hold" grpId="1" nodeType="clickEffect">
                                  <p:stCondLst>
                                    <p:cond delay="0"/>
                                  </p:stCondLst>
                                  <p:childTnLst>
                                    <p:animMotion origin="layout" path="M 0.0375 -0.06961 C 0.11823 -0.07423 0.19913 -0.07863 0.25069 -0.12789 C 0.30208 -0.17692 0.32395 -0.27081 0.346 -0.3647 " pathEditMode="relative" rAng="0" ptsTypes="aaA">
                                      <p:cBhvr>
                                        <p:cTn id="27" dur="2000" fill="hold"/>
                                        <p:tgtEl>
                                          <p:spTgt spid="43"/>
                                        </p:tgtEl>
                                        <p:attrNameLst>
                                          <p:attrName>ppt_x</p:attrName>
                                          <p:attrName>ppt_y</p:attrName>
                                        </p:attrNameLst>
                                      </p:cBhvr>
                                      <p:rCtr x="154" y="-148"/>
                                    </p:animMotion>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47"/>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 grpId="0"/>
      <p:bldP spid="40" grpId="0" animBg="1"/>
      <p:bldP spid="41" grpId="0" animBg="1"/>
      <p:bldP spid="41" grpId="1" animBg="1"/>
      <p:bldP spid="42" grpId="0" animBg="1"/>
      <p:bldP spid="44" grpId="0" animBg="1"/>
      <p:bldP spid="43" grpId="0" animBg="1"/>
      <p:bldP spid="43" grpId="1" animBg="1"/>
      <p:bldP spid="47" grpId="0" animBg="1"/>
      <p:bldP spid="4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60.3|21.7"/>
</p:tagLst>
</file>

<file path=ppt/tags/tag2.xml><?xml version="1.0" encoding="utf-8"?>
<p:tagLst xmlns:a="http://schemas.openxmlformats.org/drawingml/2006/main" xmlns:r="http://schemas.openxmlformats.org/officeDocument/2006/relationships" xmlns:p="http://schemas.openxmlformats.org/presentationml/2006/main">
  <p:tag name="TIMING" val="|5.5|13.8|32.3|12.4|7.4|4.4"/>
</p:tagLst>
</file>

<file path=ppt/tags/tag3.xml><?xml version="1.0" encoding="utf-8"?>
<p:tagLst xmlns:a="http://schemas.openxmlformats.org/drawingml/2006/main" xmlns:r="http://schemas.openxmlformats.org/officeDocument/2006/relationships" xmlns:p="http://schemas.openxmlformats.org/presentationml/2006/main">
  <p:tag name="TIMING" val="|25.7|4|5.7"/>
</p:tagLst>
</file>

<file path=ppt/tags/tag4.xml><?xml version="1.0" encoding="utf-8"?>
<p:tagLst xmlns:a="http://schemas.openxmlformats.org/drawingml/2006/main" xmlns:r="http://schemas.openxmlformats.org/officeDocument/2006/relationships" xmlns:p="http://schemas.openxmlformats.org/presentationml/2006/main">
  <p:tag name="TIMING" val="|20.9|17.6|5.7|10"/>
</p:tagLst>
</file>

<file path=ppt/tags/tag5.xml><?xml version="1.0" encoding="utf-8"?>
<p:tagLst xmlns:a="http://schemas.openxmlformats.org/drawingml/2006/main" xmlns:r="http://schemas.openxmlformats.org/officeDocument/2006/relationships" xmlns:p="http://schemas.openxmlformats.org/presentationml/2006/main">
  <p:tag name="TIMING" val="|1.1|11.9|6.5|12.8|15.1"/>
</p:tagLst>
</file>

<file path=ppt/tags/tag6.xml><?xml version="1.0" encoding="utf-8"?>
<p:tagLst xmlns:a="http://schemas.openxmlformats.org/drawingml/2006/main" xmlns:r="http://schemas.openxmlformats.org/officeDocument/2006/relationships" xmlns:p="http://schemas.openxmlformats.org/presentationml/2006/main">
  <p:tag name="TIMING" val="|20.9|4.1|4.9"/>
</p:tagLst>
</file>

<file path=ppt/tags/tag7.xml><?xml version="1.0" encoding="utf-8"?>
<p:tagLst xmlns:a="http://schemas.openxmlformats.org/drawingml/2006/main" xmlns:r="http://schemas.openxmlformats.org/officeDocument/2006/relationships" xmlns:p="http://schemas.openxmlformats.org/presentationml/2006/main">
  <p:tag name="TIMING" val="|45.2|41.3|11.2|16.8"/>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12651</TotalTime>
  <Words>2758</Words>
  <Application>Microsoft Office PowerPoint</Application>
  <PresentationFormat>On-screen Show (4:3)</PresentationFormat>
  <Paragraphs>366</Paragraphs>
  <Slides>20</Slides>
  <Notes>19</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Concourse</vt:lpstr>
      <vt:lpstr>How location diversity ate traffic engineering’s cake </vt:lpstr>
      <vt:lpstr>Location diversity</vt:lpstr>
      <vt:lpstr>Traffic engineering</vt:lpstr>
      <vt:lpstr>Traffic engineering and location diversity</vt:lpstr>
      <vt:lpstr>Problem</vt:lpstr>
      <vt:lpstr>Outline</vt:lpstr>
      <vt:lpstr>Location diversity changes TE problem</vt:lpstr>
      <vt:lpstr>Location diversity changes TE problem</vt:lpstr>
      <vt:lpstr>Location diversity changes TE problem</vt:lpstr>
      <vt:lpstr>Location diversity changes TE problem (2)</vt:lpstr>
      <vt:lpstr>Outline</vt:lpstr>
      <vt:lpstr>MLU poor metric of capacity</vt:lpstr>
      <vt:lpstr>MLU poor metric of capacity</vt:lpstr>
      <vt:lpstr>Surge protection factor (SPF)</vt:lpstr>
      <vt:lpstr>Summary</vt:lpstr>
      <vt:lpstr>Outline</vt:lpstr>
      <vt:lpstr>TE schemes compared</vt:lpstr>
      <vt:lpstr>Measuring SPF</vt:lpstr>
      <vt:lpstr>Capacity results (SPF)</vt:lpstr>
      <vt:lpstr>Conclusions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Beyond MLU: An Application Centric Comparison of Traffic Engineering Schemes</dc:title>
  <dc:creator>abhigyan</dc:creator>
  <cp:lastModifiedBy>abhigyan</cp:lastModifiedBy>
  <cp:revision>4814</cp:revision>
  <cp:lastPrinted>2010-08-19T17:32:47Z</cp:lastPrinted>
  <dcterms:created xsi:type="dcterms:W3CDTF">2010-08-13T20:30:04Z</dcterms:created>
  <dcterms:modified xsi:type="dcterms:W3CDTF">2011-04-12T07:21:36Z</dcterms:modified>
</cp:coreProperties>
</file>