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charts/chart1.xml" ContentType="application/vnd.openxmlformats-officedocument.drawingml.chart+xml"/>
  <Override PartName="/ppt/tags/tag17.xml" ContentType="application/vnd.openxmlformats-officedocument.presentationml.tags+xml"/>
  <Override PartName="/ppt/notesSlides/notesSlide20.xml" ContentType="application/vnd.openxmlformats-officedocument.presentationml.notesSlide+xml"/>
  <Override PartName="/ppt/charts/chart2.xml" ContentType="application/vnd.openxmlformats-officedocument.drawingml.chart+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tags/tag30.xml" ContentType="application/vnd.openxmlformats-officedocument.presentationml.tags+xml"/>
  <Override PartName="/ppt/notesSlides/notesSlide33.xml" ContentType="application/vnd.openxmlformats-officedocument.presentationml.notesSlide+xml"/>
  <Override PartName="/ppt/tags/tag31.xml" ContentType="application/vnd.openxmlformats-officedocument.presentationml.tags+xml"/>
  <Override PartName="/ppt/notesSlides/notesSlide34.xml" ContentType="application/vnd.openxmlformats-officedocument.presentationml.notesSlide+xml"/>
  <Override PartName="/ppt/tags/tag3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notesSlides/notesSlide40.xml" ContentType="application/vnd.openxmlformats-officedocument.presentationml.notesSlide+xml"/>
  <Override PartName="/ppt/charts/chart3.xml" ContentType="application/vnd.openxmlformats-officedocument.drawingml.chart+xml"/>
  <Override PartName="/ppt/tags/tag37.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6"/>
  </p:notesMasterIdLst>
  <p:sldIdLst>
    <p:sldId id="256" r:id="rId3"/>
    <p:sldId id="298" r:id="rId4"/>
    <p:sldId id="306" r:id="rId5"/>
    <p:sldId id="318" r:id="rId6"/>
    <p:sldId id="305" r:id="rId7"/>
    <p:sldId id="261" r:id="rId8"/>
    <p:sldId id="262" r:id="rId9"/>
    <p:sldId id="263" r:id="rId10"/>
    <p:sldId id="264" r:id="rId11"/>
    <p:sldId id="319" r:id="rId12"/>
    <p:sldId id="295" r:id="rId13"/>
    <p:sldId id="267" r:id="rId14"/>
    <p:sldId id="268" r:id="rId15"/>
    <p:sldId id="269" r:id="rId16"/>
    <p:sldId id="270" r:id="rId17"/>
    <p:sldId id="341" r:id="rId18"/>
    <p:sldId id="272" r:id="rId19"/>
    <p:sldId id="273" r:id="rId20"/>
    <p:sldId id="274" r:id="rId21"/>
    <p:sldId id="276" r:id="rId22"/>
    <p:sldId id="277" r:id="rId23"/>
    <p:sldId id="320" r:id="rId24"/>
    <p:sldId id="278" r:id="rId25"/>
    <p:sldId id="279" r:id="rId26"/>
    <p:sldId id="314" r:id="rId27"/>
    <p:sldId id="325" r:id="rId28"/>
    <p:sldId id="345" r:id="rId29"/>
    <p:sldId id="346" r:id="rId30"/>
    <p:sldId id="328" r:id="rId31"/>
    <p:sldId id="347" r:id="rId32"/>
    <p:sldId id="282" r:id="rId33"/>
    <p:sldId id="291" r:id="rId34"/>
    <p:sldId id="340" r:id="rId35"/>
    <p:sldId id="292" r:id="rId36"/>
    <p:sldId id="293" r:id="rId37"/>
    <p:sldId id="294" r:id="rId38"/>
    <p:sldId id="303" r:id="rId39"/>
    <p:sldId id="333" r:id="rId40"/>
    <p:sldId id="336" r:id="rId41"/>
    <p:sldId id="334" r:id="rId42"/>
    <p:sldId id="349" r:id="rId43"/>
    <p:sldId id="348" r:id="rId44"/>
    <p:sldId id="342"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7B467F-0EAF-AB4F-98A7-C51204B51DA8}">
          <p14:sldIdLst>
            <p14:sldId id="256"/>
          </p14:sldIdLst>
        </p14:section>
        <p14:section name="intro" id="{DB2385DC-68A7-D74F-B53B-63ADEB5B33FE}">
          <p14:sldIdLst>
            <p14:sldId id="298"/>
            <p14:sldId id="306"/>
            <p14:sldId id="318"/>
            <p14:sldId id="305"/>
            <p14:sldId id="261"/>
            <p14:sldId id="262"/>
            <p14:sldId id="263"/>
            <p14:sldId id="264"/>
          </p14:sldIdLst>
        </p14:section>
        <p14:section name="NCDN" id="{BB33B0E7-4C2A-B84D-B68A-E2F70782E6F5}">
          <p14:sldIdLst>
            <p14:sldId id="319"/>
            <p14:sldId id="295"/>
            <p14:sldId id="267"/>
            <p14:sldId id="268"/>
            <p14:sldId id="269"/>
            <p14:sldId id="270"/>
            <p14:sldId id="341"/>
            <p14:sldId id="272"/>
            <p14:sldId id="273"/>
            <p14:sldId id="274"/>
            <p14:sldId id="276"/>
            <p14:sldId id="277"/>
          </p14:sldIdLst>
        </p14:section>
        <p14:section name="Auspice" id="{E1D3E390-8A09-1F45-B4EC-54C2C7AC829E}">
          <p14:sldIdLst>
            <p14:sldId id="320"/>
            <p14:sldId id="278"/>
            <p14:sldId id="279"/>
            <p14:sldId id="314"/>
            <p14:sldId id="325"/>
            <p14:sldId id="345"/>
            <p14:sldId id="346"/>
            <p14:sldId id="328"/>
            <p14:sldId id="347"/>
            <p14:sldId id="282"/>
            <p14:sldId id="291"/>
            <p14:sldId id="340"/>
            <p14:sldId id="292"/>
            <p14:sldId id="293"/>
            <p14:sldId id="294"/>
          </p14:sldIdLst>
        </p14:section>
        <p14:section name="Conclusion, Future work" id="{6AB1486D-F765-3C4E-9E93-9D5C7F145109}">
          <p14:sldIdLst>
            <p14:sldId id="303"/>
            <p14:sldId id="333"/>
            <p14:sldId id="336"/>
            <p14:sldId id="334"/>
          </p14:sldIdLst>
        </p14:section>
        <p14:section name="extra" id="{E7ABA334-F3EB-5F4F-9E0D-C99228882C82}">
          <p14:sldIdLst>
            <p14:sldId id="349"/>
            <p14:sldId id="348"/>
            <p14:sldId id="3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57184" autoAdjust="0"/>
  </p:normalViewPr>
  <p:slideViewPr>
    <p:cSldViewPr snapToGrid="0" snapToObjects="1">
      <p:cViewPr varScale="1">
        <p:scale>
          <a:sx n="67" d="100"/>
          <a:sy n="67" d="100"/>
        </p:scale>
        <p:origin x="-2424" y="-104"/>
      </p:cViewPr>
      <p:guideLst>
        <p:guide orient="horz" pos="2160"/>
        <p:guide pos="2880"/>
      </p:guideLst>
    </p:cSldViewPr>
  </p:slideViewPr>
  <p:outlineViewPr>
    <p:cViewPr>
      <p:scale>
        <a:sx n="33" d="100"/>
        <a:sy n="33" d="100"/>
      </p:scale>
      <p:origin x="0" y="10328"/>
    </p:cViewPr>
  </p:outlineViewPr>
  <p:notesTextViewPr>
    <p:cViewPr>
      <p:scale>
        <a:sx n="100" d="100"/>
        <a:sy n="100" d="100"/>
      </p:scale>
      <p:origin x="0" y="0"/>
    </p:cViewPr>
  </p:notesTextViewPr>
  <p:sorterViewPr>
    <p:cViewPr>
      <p:scale>
        <a:sx n="68" d="100"/>
        <a:sy n="68" d="100"/>
      </p:scale>
      <p:origin x="0" y="504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b="0"/>
            </a:pPr>
            <a:r>
              <a:rPr lang="en-US" sz="2000" b="0" dirty="0"/>
              <a:t>Tier-1 ISP Topology, Entertainment </a:t>
            </a:r>
            <a:r>
              <a:rPr lang="en-US" sz="2000" b="0" dirty="0" smtClean="0"/>
              <a:t>Trace</a:t>
            </a:r>
            <a:endParaRPr lang="en-US" sz="2000" b="0" dirty="0"/>
          </a:p>
        </c:rich>
      </c:tx>
      <c:layout>
        <c:manualLayout>
          <c:xMode val="edge"/>
          <c:yMode val="edge"/>
          <c:x val="0.152942396464909"/>
          <c:y val="0.0472152637281516"/>
        </c:manualLayout>
      </c:layout>
      <c:overlay val="0"/>
    </c:title>
    <c:autoTitleDeleted val="0"/>
    <c:plotArea>
      <c:layout/>
      <c:scatterChart>
        <c:scatterStyle val="lineMarker"/>
        <c:varyColors val="0"/>
        <c:ser>
          <c:idx val="0"/>
          <c:order val="0"/>
          <c:tx>
            <c:strRef>
              <c:f>Sheet1!$B$1</c:f>
              <c:strCache>
                <c:ptCount val="1"/>
                <c:pt idx="0">
                  <c:v>Planned</c:v>
                </c:pt>
              </c:strCache>
            </c:strRef>
          </c:tx>
          <c:xVal>
            <c:numRef>
              <c:f>Sheet1!$A$2:$A$4</c:f>
              <c:numCache>
                <c:formatCode>General</c:formatCode>
                <c:ptCount val="3"/>
                <c:pt idx="0">
                  <c:v>1.0</c:v>
                </c:pt>
                <c:pt idx="1">
                  <c:v>2.0</c:v>
                </c:pt>
                <c:pt idx="2">
                  <c:v>4.0</c:v>
                </c:pt>
              </c:numCache>
            </c:numRef>
          </c:xVal>
          <c:yVal>
            <c:numRef>
              <c:f>Sheet1!$B$2:$B$4</c:f>
              <c:numCache>
                <c:formatCode>General</c:formatCode>
                <c:ptCount val="3"/>
                <c:pt idx="0">
                  <c:v>1.0</c:v>
                </c:pt>
                <c:pt idx="1">
                  <c:v>0.814337863107363</c:v>
                </c:pt>
                <c:pt idx="2">
                  <c:v>0.619684972334589</c:v>
                </c:pt>
              </c:numCache>
            </c:numRef>
          </c:yVal>
          <c:smooth val="0"/>
        </c:ser>
        <c:ser>
          <c:idx val="1"/>
          <c:order val="1"/>
          <c:tx>
            <c:strRef>
              <c:f>Sheet1!$C$1</c:f>
              <c:strCache>
                <c:ptCount val="1"/>
                <c:pt idx="0">
                  <c:v>Unplanned</c:v>
                </c:pt>
              </c:strCache>
            </c:strRef>
          </c:tx>
          <c:xVal>
            <c:numRef>
              <c:f>Sheet1!$A$2:$A$4</c:f>
              <c:numCache>
                <c:formatCode>General</c:formatCode>
                <c:ptCount val="3"/>
                <c:pt idx="0">
                  <c:v>1.0</c:v>
                </c:pt>
                <c:pt idx="1">
                  <c:v>2.0</c:v>
                </c:pt>
                <c:pt idx="2">
                  <c:v>4.0</c:v>
                </c:pt>
              </c:numCache>
            </c:numRef>
          </c:xVal>
          <c:yVal>
            <c:numRef>
              <c:f>Sheet1!$C$2:$C$4</c:f>
              <c:numCache>
                <c:formatCode>General</c:formatCode>
                <c:ptCount val="3"/>
                <c:pt idx="0">
                  <c:v>0.599470963118585</c:v>
                </c:pt>
                <c:pt idx="1">
                  <c:v>0.363321991252044</c:v>
                </c:pt>
                <c:pt idx="2">
                  <c:v>0.210313512691212</c:v>
                </c:pt>
              </c:numCache>
            </c:numRef>
          </c:yVal>
          <c:smooth val="0"/>
        </c:ser>
        <c:ser>
          <c:idx val="2"/>
          <c:order val="2"/>
          <c:tx>
            <c:strRef>
              <c:f>Sheet1!$D$1</c:f>
              <c:strCache>
                <c:ptCount val="1"/>
                <c:pt idx="0">
                  <c:v>Oracle</c:v>
                </c:pt>
              </c:strCache>
            </c:strRef>
          </c:tx>
          <c:xVal>
            <c:numRef>
              <c:f>Sheet1!$A$2:$A$4</c:f>
              <c:numCache>
                <c:formatCode>General</c:formatCode>
                <c:ptCount val="3"/>
                <c:pt idx="0">
                  <c:v>1.0</c:v>
                </c:pt>
                <c:pt idx="1">
                  <c:v>2.0</c:v>
                </c:pt>
                <c:pt idx="2">
                  <c:v>4.0</c:v>
                </c:pt>
              </c:numCache>
            </c:numRef>
          </c:xVal>
          <c:yVal>
            <c:numRef>
              <c:f>Sheet1!$D$2:$D$4</c:f>
              <c:numCache>
                <c:formatCode>General</c:formatCode>
                <c:ptCount val="3"/>
                <c:pt idx="0">
                  <c:v>0.373708252847632</c:v>
                </c:pt>
                <c:pt idx="1">
                  <c:v>0.246219242873048</c:v>
                </c:pt>
                <c:pt idx="2">
                  <c:v>0.174425660533505</c:v>
                </c:pt>
              </c:numCache>
            </c:numRef>
          </c:yVal>
          <c:smooth val="0"/>
        </c:ser>
        <c:dLbls>
          <c:showLegendKey val="0"/>
          <c:showVal val="0"/>
          <c:showCatName val="0"/>
          <c:showSerName val="0"/>
          <c:showPercent val="0"/>
          <c:showBubbleSize val="0"/>
        </c:dLbls>
        <c:axId val="-2122511896"/>
        <c:axId val="-2122506120"/>
      </c:scatterChart>
      <c:valAx>
        <c:axId val="-2122511896"/>
        <c:scaling>
          <c:orientation val="minMax"/>
          <c:max val="4.1"/>
          <c:min val="0.0"/>
        </c:scaling>
        <c:delete val="0"/>
        <c:axPos val="b"/>
        <c:title>
          <c:tx>
            <c:rich>
              <a:bodyPr/>
              <a:lstStyle/>
              <a:p>
                <a:pPr>
                  <a:defRPr sz="2400"/>
                </a:pPr>
                <a:r>
                  <a:rPr lang="en-US" sz="2400" dirty="0"/>
                  <a:t>Storage </a:t>
                </a:r>
                <a:r>
                  <a:rPr lang="en-US" sz="2400" dirty="0" smtClean="0"/>
                  <a:t>ratio</a:t>
                </a:r>
                <a:endParaRPr lang="en-US" sz="2400" dirty="0"/>
              </a:p>
            </c:rich>
          </c:tx>
          <c:layout/>
          <c:overlay val="0"/>
        </c:title>
        <c:numFmt formatCode="General" sourceLinked="1"/>
        <c:majorTickMark val="out"/>
        <c:minorTickMark val="none"/>
        <c:tickLblPos val="nextTo"/>
        <c:crossAx val="-2122506120"/>
        <c:crosses val="autoZero"/>
        <c:crossBetween val="midCat"/>
      </c:valAx>
      <c:valAx>
        <c:axId val="-2122506120"/>
        <c:scaling>
          <c:orientation val="minMax"/>
          <c:max val="1.0"/>
          <c:min val="0.0"/>
        </c:scaling>
        <c:delete val="0"/>
        <c:axPos val="l"/>
        <c:majorGridlines/>
        <c:title>
          <c:tx>
            <c:rich>
              <a:bodyPr rot="-5400000" vert="horz"/>
              <a:lstStyle/>
              <a:p>
                <a:pPr>
                  <a:defRPr sz="2400"/>
                </a:pPr>
                <a:r>
                  <a:rPr lang="en-US" sz="2400"/>
                  <a:t>Normalized MLU</a:t>
                </a:r>
              </a:p>
            </c:rich>
          </c:tx>
          <c:layout>
            <c:manualLayout>
              <c:xMode val="edge"/>
              <c:yMode val="edge"/>
              <c:x val="0.00617283950617284"/>
              <c:y val="0.287801955075638"/>
            </c:manualLayout>
          </c:layout>
          <c:overlay val="0"/>
        </c:title>
        <c:numFmt formatCode="General" sourceLinked="1"/>
        <c:majorTickMark val="out"/>
        <c:minorTickMark val="none"/>
        <c:tickLblPos val="nextTo"/>
        <c:crossAx val="-2122511896"/>
        <c:crosses val="autoZero"/>
        <c:crossBetween val="midCat"/>
      </c:valAx>
    </c:plotArea>
    <c:legend>
      <c:legendPos val="r"/>
      <c:layout/>
      <c:overlay val="0"/>
      <c:txPr>
        <a:bodyPr/>
        <a:lstStyle/>
        <a:p>
          <a:pPr>
            <a:defRPr sz="2400"/>
          </a:pPr>
          <a:endParaRPr lang="en-US"/>
        </a:p>
      </c:txPr>
    </c:legend>
    <c:plotVisOnly val="1"/>
    <c:dispBlanksAs val="gap"/>
    <c:showDLblsOverMax val="0"/>
  </c:chart>
  <c:txPr>
    <a:bodyPr/>
    <a:lstStyle/>
    <a:p>
      <a:pPr>
        <a:defRPr sz="2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b="0"/>
            </a:pPr>
            <a:r>
              <a:rPr lang="en-US" sz="2000" b="0" dirty="0" smtClean="0"/>
              <a:t>Tier-1</a:t>
            </a:r>
            <a:r>
              <a:rPr lang="en-US" sz="2000" b="0" baseline="0" dirty="0" smtClean="0"/>
              <a:t> ISP topology, all traces</a:t>
            </a:r>
            <a:endParaRPr lang="en-US" sz="2000" b="0" dirty="0"/>
          </a:p>
        </c:rich>
      </c:tx>
      <c:layout>
        <c:manualLayout>
          <c:xMode val="edge"/>
          <c:yMode val="edge"/>
          <c:x val="0.245951215715124"/>
          <c:y val="0.0397212527207364"/>
        </c:manualLayout>
      </c:layout>
      <c:overlay val="0"/>
    </c:title>
    <c:autoTitleDeleted val="0"/>
    <c:plotArea>
      <c:layout>
        <c:manualLayout>
          <c:layoutTarget val="inner"/>
          <c:xMode val="edge"/>
          <c:yMode val="edge"/>
          <c:x val="0.155168153384397"/>
          <c:y val="0.164578129801443"/>
          <c:w val="0.819633068550292"/>
          <c:h val="0.648250844402418"/>
        </c:manualLayout>
      </c:layout>
      <c:barChart>
        <c:barDir val="col"/>
        <c:grouping val="clustered"/>
        <c:varyColors val="0"/>
        <c:ser>
          <c:idx val="0"/>
          <c:order val="0"/>
          <c:tx>
            <c:strRef>
              <c:f>Sheet1!$B$1</c:f>
              <c:strCache>
                <c:ptCount val="1"/>
                <c:pt idx="0">
                  <c:v>News</c:v>
                </c:pt>
              </c:strCache>
            </c:strRef>
          </c:tx>
          <c:invertIfNegative val="0"/>
          <c:cat>
            <c:numRef>
              <c:f>Sheet1!$A$2</c:f>
              <c:numCache>
                <c:formatCode>General</c:formatCode>
                <c:ptCount val="1"/>
              </c:numCache>
            </c:numRef>
          </c:cat>
          <c:val>
            <c:numRef>
              <c:f>Sheet1!$B$2</c:f>
              <c:numCache>
                <c:formatCode>General</c:formatCode>
                <c:ptCount val="1"/>
                <c:pt idx="0">
                  <c:v>-2.88441978</c:v>
                </c:pt>
              </c:numCache>
            </c:numRef>
          </c:val>
        </c:ser>
        <c:ser>
          <c:idx val="1"/>
          <c:order val="1"/>
          <c:tx>
            <c:strRef>
              <c:f>Sheet1!$C$1</c:f>
              <c:strCache>
                <c:ptCount val="1"/>
                <c:pt idx="0">
                  <c:v>Entertainment</c:v>
                </c:pt>
              </c:strCache>
            </c:strRef>
          </c:tx>
          <c:invertIfNegative val="0"/>
          <c:cat>
            <c:numRef>
              <c:f>Sheet1!$A$2</c:f>
              <c:numCache>
                <c:formatCode>General</c:formatCode>
                <c:ptCount val="1"/>
              </c:numCache>
            </c:numRef>
          </c:cat>
          <c:val>
            <c:numRef>
              <c:f>Sheet1!$C$2</c:f>
              <c:numCache>
                <c:formatCode>General</c:formatCode>
                <c:ptCount val="1"/>
                <c:pt idx="0">
                  <c:v>-5.168048270999964</c:v>
                </c:pt>
              </c:numCache>
            </c:numRef>
          </c:val>
        </c:ser>
        <c:ser>
          <c:idx val="2"/>
          <c:order val="2"/>
          <c:tx>
            <c:strRef>
              <c:f>Sheet1!$D$1</c:f>
              <c:strCache>
                <c:ptCount val="1"/>
                <c:pt idx="0">
                  <c:v>Download</c:v>
                </c:pt>
              </c:strCache>
            </c:strRef>
          </c:tx>
          <c:invertIfNegative val="0"/>
          <c:cat>
            <c:numRef>
              <c:f>Sheet1!$A$2</c:f>
              <c:numCache>
                <c:formatCode>General</c:formatCode>
                <c:ptCount val="1"/>
              </c:numCache>
            </c:numRef>
          </c:cat>
          <c:val>
            <c:numRef>
              <c:f>Sheet1!$D$2</c:f>
              <c:numCache>
                <c:formatCode>General</c:formatCode>
                <c:ptCount val="1"/>
                <c:pt idx="0">
                  <c:v>9.920414357</c:v>
                </c:pt>
              </c:numCache>
            </c:numRef>
          </c:val>
        </c:ser>
        <c:dLbls>
          <c:showLegendKey val="0"/>
          <c:showVal val="0"/>
          <c:showCatName val="0"/>
          <c:showSerName val="0"/>
          <c:showPercent val="0"/>
          <c:showBubbleSize val="0"/>
        </c:dLbls>
        <c:gapWidth val="150"/>
        <c:axId val="-2119477560"/>
        <c:axId val="-2119474584"/>
      </c:barChart>
      <c:catAx>
        <c:axId val="-2119477560"/>
        <c:scaling>
          <c:orientation val="minMax"/>
        </c:scaling>
        <c:delete val="0"/>
        <c:axPos val="b"/>
        <c:numFmt formatCode="General" sourceLinked="1"/>
        <c:majorTickMark val="out"/>
        <c:minorTickMark val="none"/>
        <c:tickLblPos val="nextTo"/>
        <c:crossAx val="-2119474584"/>
        <c:crosses val="autoZero"/>
        <c:auto val="1"/>
        <c:lblAlgn val="ctr"/>
        <c:lblOffset val="100"/>
        <c:noMultiLvlLbl val="0"/>
      </c:catAx>
      <c:valAx>
        <c:axId val="-2119474584"/>
        <c:scaling>
          <c:orientation val="minMax"/>
          <c:max val="20.0"/>
          <c:min val="-10.0"/>
        </c:scaling>
        <c:delete val="0"/>
        <c:axPos val="l"/>
        <c:majorGridlines/>
        <c:title>
          <c:tx>
            <c:rich>
              <a:bodyPr rot="-5400000" vert="horz"/>
              <a:lstStyle/>
              <a:p>
                <a:pPr>
                  <a:defRPr sz="2400"/>
                </a:pPr>
                <a:r>
                  <a:rPr lang="en-US" sz="2400" dirty="0" smtClean="0"/>
                  <a:t>Max</a:t>
                </a:r>
                <a:r>
                  <a:rPr lang="en-US" sz="2400" baseline="0" dirty="0" smtClean="0"/>
                  <a:t> MLU reduction (%)</a:t>
                </a:r>
                <a:endParaRPr lang="en-US" sz="2400" dirty="0"/>
              </a:p>
            </c:rich>
          </c:tx>
          <c:layout>
            <c:manualLayout>
              <c:xMode val="edge"/>
              <c:yMode val="edge"/>
              <c:x val="0.000587157475573898"/>
              <c:y val="0.0851356243599704"/>
            </c:manualLayout>
          </c:layout>
          <c:overlay val="0"/>
        </c:title>
        <c:numFmt formatCode="General" sourceLinked="1"/>
        <c:majorTickMark val="out"/>
        <c:minorTickMark val="none"/>
        <c:tickLblPos val="nextTo"/>
        <c:txPr>
          <a:bodyPr/>
          <a:lstStyle/>
          <a:p>
            <a:pPr>
              <a:defRPr sz="2000"/>
            </a:pPr>
            <a:endParaRPr lang="en-US"/>
          </a:p>
        </c:txPr>
        <c:crossAx val="-2119477560"/>
        <c:crosses val="autoZero"/>
        <c:crossBetween val="between"/>
        <c:majorUnit val="10.0"/>
      </c:valAx>
    </c:plotArea>
    <c:legend>
      <c:legendPos val="b"/>
      <c:layout/>
      <c:overlay val="0"/>
      <c:txPr>
        <a:bodyPr/>
        <a:lstStyle/>
        <a:p>
          <a:pPr>
            <a:defRPr sz="2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Tier-1 ISP Topology, Entertainment Trace</a:t>
            </a:r>
          </a:p>
        </c:rich>
      </c:tx>
      <c:layout>
        <c:manualLayout>
          <c:xMode val="edge"/>
          <c:yMode val="edge"/>
          <c:x val="0.209695047214621"/>
          <c:y val="0.0279927617358559"/>
        </c:manualLayout>
      </c:layout>
      <c:overlay val="0"/>
    </c:title>
    <c:autoTitleDeleted val="0"/>
    <c:plotArea>
      <c:layout>
        <c:manualLayout>
          <c:layoutTarget val="inner"/>
          <c:xMode val="edge"/>
          <c:yMode val="edge"/>
          <c:x val="0.205966275923432"/>
          <c:y val="0.129537852735849"/>
          <c:w val="0.433645472966355"/>
          <c:h val="0.65024949281295"/>
        </c:manualLayout>
      </c:layout>
      <c:scatterChart>
        <c:scatterStyle val="lineMarker"/>
        <c:varyColors val="0"/>
        <c:ser>
          <c:idx val="0"/>
          <c:order val="0"/>
          <c:tx>
            <c:strRef>
              <c:f>Sheet1!$B$1</c:f>
              <c:strCache>
                <c:ptCount val="1"/>
                <c:pt idx="0">
                  <c:v>Planned</c:v>
                </c:pt>
              </c:strCache>
            </c:strRef>
          </c:tx>
          <c:xVal>
            <c:numRef>
              <c:f>Sheet1!$A$2:$A$4</c:f>
              <c:numCache>
                <c:formatCode>General</c:formatCode>
                <c:ptCount val="3"/>
                <c:pt idx="0">
                  <c:v>1.0</c:v>
                </c:pt>
                <c:pt idx="1">
                  <c:v>2.0</c:v>
                </c:pt>
                <c:pt idx="2">
                  <c:v>4.0</c:v>
                </c:pt>
              </c:numCache>
            </c:numRef>
          </c:xVal>
          <c:yVal>
            <c:numRef>
              <c:f>Sheet1!$B$2:$B$4</c:f>
              <c:numCache>
                <c:formatCode>General</c:formatCode>
                <c:ptCount val="3"/>
                <c:pt idx="0">
                  <c:v>1.39908848306E7</c:v>
                </c:pt>
                <c:pt idx="1">
                  <c:v>903669.167954</c:v>
                </c:pt>
                <c:pt idx="2">
                  <c:v>885326.049259</c:v>
                </c:pt>
              </c:numCache>
            </c:numRef>
          </c:yVal>
          <c:smooth val="0"/>
        </c:ser>
        <c:ser>
          <c:idx val="1"/>
          <c:order val="1"/>
          <c:tx>
            <c:strRef>
              <c:f>Sheet1!$C$1</c:f>
              <c:strCache>
                <c:ptCount val="1"/>
                <c:pt idx="0">
                  <c:v>Unplanned</c:v>
                </c:pt>
              </c:strCache>
            </c:strRef>
          </c:tx>
          <c:xVal>
            <c:numRef>
              <c:f>Sheet1!$A$2:$A$4</c:f>
              <c:numCache>
                <c:formatCode>General</c:formatCode>
                <c:ptCount val="3"/>
                <c:pt idx="0">
                  <c:v>1.0</c:v>
                </c:pt>
                <c:pt idx="1">
                  <c:v>2.0</c:v>
                </c:pt>
                <c:pt idx="2">
                  <c:v>4.0</c:v>
                </c:pt>
              </c:numCache>
            </c:numRef>
          </c:xVal>
          <c:yVal>
            <c:numRef>
              <c:f>Sheet1!$C$2:$C$4</c:f>
              <c:numCache>
                <c:formatCode>General</c:formatCode>
                <c:ptCount val="3"/>
                <c:pt idx="0">
                  <c:v>1.2278930134E6</c:v>
                </c:pt>
                <c:pt idx="1">
                  <c:v>901201.132522</c:v>
                </c:pt>
                <c:pt idx="2">
                  <c:v>667501.150846</c:v>
                </c:pt>
              </c:numCache>
            </c:numRef>
          </c:yVal>
          <c:smooth val="0"/>
        </c:ser>
        <c:ser>
          <c:idx val="2"/>
          <c:order val="2"/>
          <c:tx>
            <c:strRef>
              <c:f>Sheet1!$D$1</c:f>
              <c:strCache>
                <c:ptCount val="1"/>
                <c:pt idx="0">
                  <c:v>Oracle</c:v>
                </c:pt>
              </c:strCache>
            </c:strRef>
          </c:tx>
          <c:xVal>
            <c:numRef>
              <c:f>Sheet1!$A$2:$A$4</c:f>
              <c:numCache>
                <c:formatCode>General</c:formatCode>
                <c:ptCount val="3"/>
                <c:pt idx="0">
                  <c:v>1.0</c:v>
                </c:pt>
                <c:pt idx="1">
                  <c:v>2.0</c:v>
                </c:pt>
                <c:pt idx="2">
                  <c:v>4.0</c:v>
                </c:pt>
              </c:numCache>
            </c:numRef>
          </c:xVal>
          <c:yVal>
            <c:numRef>
              <c:f>Sheet1!$D$2:$D$4</c:f>
              <c:numCache>
                <c:formatCode>General</c:formatCode>
                <c:ptCount val="3"/>
                <c:pt idx="0">
                  <c:v>702086.0831299989</c:v>
                </c:pt>
                <c:pt idx="1">
                  <c:v>583356.460521</c:v>
                </c:pt>
                <c:pt idx="2">
                  <c:v>521214.505044</c:v>
                </c:pt>
              </c:numCache>
            </c:numRef>
          </c:yVal>
          <c:smooth val="0"/>
        </c:ser>
        <c:dLbls>
          <c:showLegendKey val="0"/>
          <c:showVal val="0"/>
          <c:showCatName val="0"/>
          <c:showSerName val="0"/>
          <c:showPercent val="0"/>
          <c:showBubbleSize val="0"/>
        </c:dLbls>
        <c:axId val="-2115838504"/>
        <c:axId val="-2115844024"/>
      </c:scatterChart>
      <c:valAx>
        <c:axId val="-2115838504"/>
        <c:scaling>
          <c:orientation val="minMax"/>
          <c:max val="4.0"/>
        </c:scaling>
        <c:delete val="0"/>
        <c:axPos val="b"/>
        <c:title>
          <c:tx>
            <c:rich>
              <a:bodyPr/>
              <a:lstStyle/>
              <a:p>
                <a:pPr>
                  <a:defRPr/>
                </a:pPr>
                <a:r>
                  <a:rPr lang="en-US"/>
                  <a:t>Storage ratio</a:t>
                </a:r>
              </a:p>
            </c:rich>
          </c:tx>
          <c:layout/>
          <c:overlay val="0"/>
        </c:title>
        <c:numFmt formatCode="General" sourceLinked="1"/>
        <c:majorTickMark val="out"/>
        <c:minorTickMark val="none"/>
        <c:tickLblPos val="nextTo"/>
        <c:crossAx val="-2115844024"/>
        <c:crosses val="autoZero"/>
        <c:crossBetween val="midCat"/>
        <c:majorUnit val="1.0"/>
      </c:valAx>
      <c:valAx>
        <c:axId val="-2115844024"/>
        <c:scaling>
          <c:logBase val="10.0"/>
          <c:orientation val="minMax"/>
          <c:max val="2.0E7"/>
          <c:min val="10000.0"/>
        </c:scaling>
        <c:delete val="0"/>
        <c:axPos val="l"/>
        <c:majorGridlines/>
        <c:title>
          <c:tx>
            <c:rich>
              <a:bodyPr rot="-5400000" vert="horz"/>
              <a:lstStyle/>
              <a:p>
                <a:pPr>
                  <a:defRPr/>
                </a:pPr>
                <a:r>
                  <a:rPr lang="en-US"/>
                  <a:t>Latency Cost</a:t>
                </a:r>
              </a:p>
            </c:rich>
          </c:tx>
          <c:layout>
            <c:manualLayout>
              <c:xMode val="edge"/>
              <c:yMode val="edge"/>
              <c:x val="0.0733768873957023"/>
              <c:y val="0.267901249600971"/>
            </c:manualLayout>
          </c:layout>
          <c:overlay val="0"/>
        </c:title>
        <c:numFmt formatCode="General" sourceLinked="1"/>
        <c:majorTickMark val="out"/>
        <c:minorTickMark val="none"/>
        <c:tickLblPos val="nextTo"/>
        <c:crossAx val="-2115838504"/>
        <c:crosses val="autoZero"/>
        <c:crossBetween val="midCat"/>
        <c:dispUnits>
          <c:builtInUnit val="millions"/>
        </c:dispUnits>
      </c:valAx>
    </c:plotArea>
    <c:legend>
      <c:legendPos val="r"/>
      <c:layout/>
      <c:overlay val="0"/>
    </c:legend>
    <c:plotVisOnly val="1"/>
    <c:dispBlanksAs val="gap"/>
    <c:showDLblsOverMax val="0"/>
  </c:chart>
  <c:txPr>
    <a:bodyPr/>
    <a:lstStyle/>
    <a:p>
      <a:pPr>
        <a:defRPr sz="24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66B431-05BF-4746-9328-282CEA5A5A7C}" type="datetimeFigureOut">
              <a:rPr lang="en-US" smtClean="0"/>
              <a:t>6/30/15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90F033-E143-0043-8535-D0A8A5E88B7C}" type="slidenum">
              <a:rPr lang="en-US" smtClean="0"/>
              <a:t>‹#›</a:t>
            </a:fld>
            <a:endParaRPr lang="en-US"/>
          </a:p>
        </p:txBody>
      </p:sp>
    </p:spTree>
    <p:extLst>
      <p:ext uri="{BB962C8B-B14F-4D97-AF65-F5344CB8AC3E}">
        <p14:creationId xmlns:p14="http://schemas.microsoft.com/office/powerpoint/2010/main" val="7342502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I am Abhigyan from </a:t>
            </a:r>
            <a:r>
              <a:rPr lang="en-US" dirty="0" err="1" smtClean="0"/>
              <a:t>Umass</a:t>
            </a:r>
            <a:r>
              <a:rPr lang="en-US" dirty="0" smtClean="0"/>
              <a:t> Amherst.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a:t>
            </a:r>
            <a:r>
              <a:rPr lang="en-US" baseline="0" dirty="0" smtClean="0"/>
              <a:t> will talking about why geo-distributed Internet services must get their content placement right.</a:t>
            </a:r>
          </a:p>
        </p:txBody>
      </p:sp>
      <p:sp>
        <p:nvSpPr>
          <p:cNvPr id="4" name="Slide Number Placeholder 3"/>
          <p:cNvSpPr>
            <a:spLocks noGrp="1"/>
          </p:cNvSpPr>
          <p:nvPr>
            <p:ph type="sldNum" sz="quarter" idx="10"/>
          </p:nvPr>
        </p:nvSpPr>
        <p:spPr/>
        <p:txBody>
          <a:bodyPr/>
          <a:lstStyle/>
          <a:p>
            <a:fld id="{FA90F033-E143-0043-8535-D0A8A5E88B7C}" type="slidenum">
              <a:rPr lang="en-US" smtClean="0"/>
              <a:t>1</a:t>
            </a:fld>
            <a:endParaRPr lang="en-US"/>
          </a:p>
        </p:txBody>
      </p:sp>
    </p:spTree>
    <p:extLst>
      <p:ext uri="{BB962C8B-B14F-4D97-AF65-F5344CB8AC3E}">
        <p14:creationId xmlns:p14="http://schemas.microsoft.com/office/powerpoint/2010/main" val="2818026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 introduction to placement, redirection and routing, let us focus on a relatively recent, and potentially transformative trend in content delivery</a:t>
            </a:r>
            <a:r>
              <a:rPr lang="en-US" baseline="0" dirty="0" smtClean="0"/>
              <a:t> landscape, Network CDNs.</a:t>
            </a:r>
          </a:p>
          <a:p>
            <a:endParaRPr lang="en-US" baseline="0" dirty="0" smtClean="0"/>
          </a:p>
          <a:p>
            <a:endParaRPr lang="en-US" dirty="0" smtClean="0"/>
          </a:p>
          <a:p>
            <a:endParaRPr lang="en-US" dirty="0" smtClean="0"/>
          </a:p>
          <a:p>
            <a:r>
              <a:rPr lang="en-US" dirty="0" smtClean="0"/>
              <a:t>From my work towards realizing this vision, in this talk, I will first discuss a geo-distributed service which we refer to as a network CDN or an NCDN. An NCDN is a </a:t>
            </a:r>
          </a:p>
          <a:p>
            <a:endParaRPr lang="en-US" dirty="0" smtClean="0"/>
          </a:p>
          <a:p>
            <a:r>
              <a:rPr lang="en-US" dirty="0" smtClean="0"/>
              <a:t>Next, I will talk about Auspice a global naming service that is designed to enhance support for mobility of end-point principals in the Internet.</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r>
              <a:rPr lang="en-US" baseline="0" dirty="0" err="1" smtClean="0"/>
              <a:t>Infocom</a:t>
            </a:r>
            <a:r>
              <a:rPr lang="en-US" baseline="0" dirty="0" smtClean="0"/>
              <a:t>, </a:t>
            </a:r>
            <a:r>
              <a:rPr lang="en-US" baseline="0" dirty="0" err="1" smtClean="0"/>
              <a:t>sigcomm</a:t>
            </a:r>
            <a:r>
              <a:rPr lang="en-US" baseline="0" dirty="0" smtClean="0"/>
              <a:t>, </a:t>
            </a:r>
            <a:r>
              <a:rPr lang="en-US" baseline="0" dirty="0" err="1" smtClean="0"/>
              <a:t>sigmetrics</a:t>
            </a:r>
            <a:r>
              <a:rPr lang="en-US" baseline="0" dirty="0" smtClean="0"/>
              <a:t>, and before each section also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10</a:t>
            </a:fld>
            <a:endParaRPr lang="en-US"/>
          </a:p>
        </p:txBody>
      </p:sp>
    </p:spTree>
    <p:extLst>
      <p:ext uri="{BB962C8B-B14F-4D97-AF65-F5344CB8AC3E}">
        <p14:creationId xmlns:p14="http://schemas.microsoft.com/office/powerpoint/2010/main" val="2035541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traditional tripartite view of content delivery consists of three sets of entities:</a:t>
            </a:r>
          </a:p>
          <a:p>
            <a:r>
              <a:rPr lang="en-US" sz="1200" kern="1200" dirty="0" smtClean="0">
                <a:solidFill>
                  <a:schemeClr val="tx1"/>
                </a:solidFill>
                <a:effectLst/>
                <a:latin typeface="+mn-lt"/>
                <a:ea typeface="+mn-ea"/>
                <a:cs typeface="+mn-cs"/>
              </a:rPr>
              <a:t>Content providers who produce content and want to deliver it to end-users</a:t>
            </a:r>
          </a:p>
          <a:p>
            <a:r>
              <a:rPr lang="en-US" sz="1200" kern="1200" dirty="0" smtClean="0">
                <a:solidFill>
                  <a:schemeClr val="tx1"/>
                </a:solidFill>
                <a:effectLst/>
                <a:latin typeface="+mn-lt"/>
                <a:ea typeface="+mn-ea"/>
                <a:cs typeface="+mn-cs"/>
              </a:rPr>
              <a:t>Internet service providers (or ISPs) who provide connectivity to end-users</a:t>
            </a:r>
          </a:p>
          <a:p>
            <a:r>
              <a:rPr lang="en-US" sz="1200" kern="1200" dirty="0" smtClean="0">
                <a:solidFill>
                  <a:schemeClr val="tx1"/>
                </a:solidFill>
                <a:effectLst/>
                <a:latin typeface="+mn-lt"/>
                <a:ea typeface="+mn-ea"/>
                <a:cs typeface="+mn-cs"/>
              </a:rPr>
              <a:t>&amp; finally, a content delivery network or a CDN which sits as an overlay over network providers delivering content via the network to end-users devices.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recent times, this traditional tripartite view of content delivery is changing due to emergence of network CDNs or NCDNs.  An NCDN is a ISP that also operates a CDN on its network to deliver content to its customer end-users.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other words, an NCDN gives you Internet connectivity and also accelerates delivery of your videos and downloads such as iTunes and Netflix using its infrastructure.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why are ISPs deploying NCDNs?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big factor is the rise in Internet traffic driven by the huge ongoing growth in on-demand video traffic. From 2013-2018, Internet traffic is expected to grow by 3x of</a:t>
            </a:r>
            <a:r>
              <a:rPr lang="en-US" sz="1200" kern="1200" baseline="0" dirty="0" smtClean="0">
                <a:solidFill>
                  <a:schemeClr val="tx1"/>
                </a:solidFill>
                <a:effectLst/>
                <a:latin typeface="+mn-lt"/>
                <a:ea typeface="+mn-ea"/>
                <a:cs typeface="+mn-cs"/>
              </a:rPr>
              <a:t> which 79% will be video traffic in 2018.</a:t>
            </a:r>
          </a:p>
          <a:p>
            <a:r>
              <a:rPr lang="en-US" sz="1200" b="1" kern="1200" baseline="0" dirty="0" err="1" smtClean="0">
                <a:solidFill>
                  <a:schemeClr val="tx1"/>
                </a:solidFill>
                <a:effectLst/>
                <a:latin typeface="+mn-lt"/>
                <a:ea typeface="+mn-ea"/>
                <a:cs typeface="+mn-cs"/>
              </a:rPr>
              <a:t>XXXXXXXXXXXXXXXXXXXslide</a:t>
            </a:r>
            <a:r>
              <a:rPr lang="en-US" sz="1200" b="1" kern="1200" baseline="0" dirty="0" smtClean="0">
                <a:solidFill>
                  <a:schemeClr val="tx1"/>
                </a:solidFill>
                <a:effectLst/>
                <a:latin typeface="+mn-lt"/>
                <a:ea typeface="+mn-ea"/>
                <a:cs typeface="+mn-cs"/>
              </a:rPr>
              <a:t> edit</a:t>
            </a:r>
          </a:p>
          <a:p>
            <a:r>
              <a:rPr lang="en-US" sz="1200" kern="1200" dirty="0" smtClean="0">
                <a:solidFill>
                  <a:schemeClr val="tx1"/>
                </a:solidFill>
                <a:effectLst/>
                <a:latin typeface="+mn-lt"/>
                <a:ea typeface="+mn-ea"/>
                <a:cs typeface="+mn-cs"/>
              </a:rPr>
              <a:t> By deploying NCDNs, operators hope to use pervasive content caching to reduce the traffic on their network links. Another motivation is to monetize their CDN service, e.g., by offering on-demand video service to end-users.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Today, more than 30 ISPs across the globe have deployed NCDNs on their networks. This number is expected to increase because CDNs are selling their technology as a commodity to ISPs to build Network CDNs. These arrangements are called licensed CDN and managed CDN. If this trend continues, NCDNs could change the landscape of content delivery in the future Internet.</a:t>
            </a:r>
          </a:p>
          <a:p>
            <a:pPr marL="0" indent="0">
              <a:buFontTx/>
              <a:buNone/>
            </a:pPr>
            <a:endParaRPr lang="en-US" dirty="0" smtClean="0"/>
          </a:p>
          <a:p>
            <a:pPr marL="0" indent="0">
              <a:buFontTx/>
              <a:buNone/>
            </a:pPr>
            <a:r>
              <a:rPr lang="en-US" dirty="0" smtClean="0"/>
              <a:t>In this talk, I will pose the NCDN management problem</a:t>
            </a:r>
            <a:r>
              <a:rPr lang="en-US" baseline="0" dirty="0" smtClean="0"/>
              <a:t> that is the different from the problem of managing a traditional ISP or a traditional CDN.</a:t>
            </a:r>
          </a:p>
          <a:p>
            <a:pPr marL="0" indent="0">
              <a:buFontTx/>
              <a:buNone/>
            </a:pPr>
            <a:r>
              <a:rPr lang="en-US" dirty="0" smtClean="0"/>
              <a:t>And experimentally analyze</a:t>
            </a:r>
            <a:r>
              <a:rPr lang="en-US" baseline="0" dirty="0" smtClean="0"/>
              <a:t> multiple solutions to </a:t>
            </a:r>
            <a:r>
              <a:rPr lang="en-US" dirty="0" smtClean="0"/>
              <a:t>NCDN management problem</a:t>
            </a:r>
            <a:r>
              <a:rPr lang="en-US" baseline="0" dirty="0" smtClean="0"/>
              <a:t>. </a:t>
            </a:r>
            <a:endParaRPr lang="en-US" dirty="0" smtClean="0"/>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11</a:t>
            </a:fld>
            <a:endParaRPr lang="en-US"/>
          </a:p>
        </p:txBody>
      </p:sp>
    </p:spTree>
    <p:extLst>
      <p:ext uri="{BB962C8B-B14F-4D97-AF65-F5344CB8AC3E}">
        <p14:creationId xmlns:p14="http://schemas.microsoft.com/office/powerpoint/2010/main" val="2479394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12</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say that</a:t>
            </a:r>
            <a:r>
              <a:rPr lang="en-US" b="1" baseline="0" dirty="0" smtClean="0"/>
              <a:t> this is content matrix different from traffic matrix </a:t>
            </a:r>
            <a:r>
              <a:rPr lang="en-US" b="1" dirty="0" smtClean="0"/>
              <a:t>***** </a:t>
            </a:r>
          </a:p>
          <a:p>
            <a:endParaRPr lang="en-US" dirty="0" smtClean="0"/>
          </a:p>
          <a:p>
            <a:r>
              <a:rPr lang="en-US" dirty="0" smtClean="0"/>
              <a:t>In slide we pose the NCDN management problem we address in</a:t>
            </a:r>
            <a:r>
              <a:rPr lang="en-US" baseline="0" dirty="0" smtClean="0"/>
              <a:t> our work. </a:t>
            </a:r>
          </a:p>
          <a:p>
            <a:endParaRPr lang="en-US" baseline="0" dirty="0" smtClean="0"/>
          </a:p>
          <a:p>
            <a:r>
              <a:rPr lang="en-US" baseline="0" dirty="0" smtClean="0"/>
              <a:t>Unlike TE which takes as input a traffic matrix, NCDN management takes as input a content matrix.</a:t>
            </a:r>
          </a:p>
          <a:p>
            <a:endParaRPr lang="en-US" baseline="0" dirty="0" smtClean="0"/>
          </a:p>
          <a:p>
            <a:r>
              <a:rPr lang="en-US" b="1" baseline="0" dirty="0" smtClean="0"/>
              <a:t>XXXXX also talk about static content here</a:t>
            </a:r>
          </a:p>
          <a:p>
            <a:r>
              <a:rPr lang="en-US" baseline="0" dirty="0" smtClean="0"/>
              <a:t>The </a:t>
            </a:r>
            <a:r>
              <a:rPr lang="en-US" baseline="0" dirty="0" err="1" smtClean="0"/>
              <a:t>i.j-th</a:t>
            </a:r>
            <a:r>
              <a:rPr lang="en-US" baseline="0" dirty="0" smtClean="0"/>
              <a:t> entry in the content matrix shows the demand for a content I  node J in the network. </a:t>
            </a:r>
          </a:p>
          <a:p>
            <a:endParaRPr lang="en-US" baseline="0" dirty="0" smtClean="0"/>
          </a:p>
          <a:p>
            <a:r>
              <a:rPr lang="en-US" baseline="0" dirty="0" smtClean="0"/>
              <a:t>In order to determine the content placement, there are two additional inputs. </a:t>
            </a:r>
          </a:p>
          <a:p>
            <a:r>
              <a:rPr lang="en-US" baseline="0" dirty="0" smtClean="0"/>
              <a:t>First, the storage capacity at each node. </a:t>
            </a:r>
          </a:p>
          <a:p>
            <a:r>
              <a:rPr lang="en-US" baseline="0" dirty="0" smtClean="0"/>
              <a:t>Second, is a vector that gives the size of each content in the content matrix. </a:t>
            </a:r>
          </a:p>
          <a:p>
            <a:endParaRPr lang="en-US" baseline="0" dirty="0" smtClean="0"/>
          </a:p>
          <a:p>
            <a:r>
              <a:rPr lang="en-US" i="1" u="sng" baseline="0" dirty="0" smtClean="0"/>
              <a:t>NCDN seeks to optimize a cost function similar to traffic engineering, which could be TE cost function such as MLU or a cost function related to end-user performance, e.g., a latency cost function.</a:t>
            </a:r>
          </a:p>
          <a:p>
            <a:endParaRPr lang="en-US" baseline="0" dirty="0" smtClean="0"/>
          </a:p>
          <a:p>
            <a:r>
              <a:rPr lang="en-US" baseline="0" dirty="0" smtClean="0"/>
              <a:t>The  output of the NCDN management problem are decisions regarding placement, redirection and routing.</a:t>
            </a:r>
          </a:p>
          <a:p>
            <a:endParaRPr lang="en-US" baseline="0" dirty="0" smtClean="0"/>
          </a:p>
          <a:p>
            <a:r>
              <a:rPr lang="en-US" baseline="0" dirty="0" smtClean="0"/>
              <a:t>A natural question is why not make these decisions independently, instead of make them jointly as this problem. </a:t>
            </a:r>
          </a:p>
          <a:p>
            <a:endParaRPr lang="en-US" baseline="0" dirty="0" smtClean="0"/>
          </a:p>
        </p:txBody>
      </p:sp>
      <p:sp>
        <p:nvSpPr>
          <p:cNvPr id="4" name="Slide Number Placeholder 3"/>
          <p:cNvSpPr>
            <a:spLocks noGrp="1"/>
          </p:cNvSpPr>
          <p:nvPr>
            <p:ph type="sldNum" sz="quarter" idx="10"/>
          </p:nvPr>
        </p:nvSpPr>
        <p:spPr/>
        <p:txBody>
          <a:bodyPr/>
          <a:lstStyle/>
          <a:p>
            <a:fld id="{93AE1CA5-AD2D-2D4D-8009-ACA3AFA65D0D}" type="slidenum">
              <a:rPr lang="en-US" smtClean="0"/>
              <a:t>13</a:t>
            </a:fld>
            <a:endParaRPr lang="en-US"/>
          </a:p>
        </p:txBody>
      </p:sp>
    </p:spTree>
    <p:extLst>
      <p:ext uri="{BB962C8B-B14F-4D97-AF65-F5344CB8AC3E}">
        <p14:creationId xmlns:p14="http://schemas.microsoft.com/office/powerpoint/2010/main" val="2492309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network, link capacities are as shown. </a:t>
            </a:r>
          </a:p>
          <a:p>
            <a:r>
              <a:rPr lang="en-US" sz="1200" kern="1200" dirty="0" smtClean="0">
                <a:solidFill>
                  <a:schemeClr val="tx1"/>
                </a:solidFill>
                <a:effectLst/>
                <a:latin typeface="+mn-lt"/>
                <a:ea typeface="+mn-ea"/>
                <a:cs typeface="+mn-cs"/>
              </a:rPr>
              <a:t>Lets say there is a content cache at node C where a single MPEG video file is stored. This video file has a demand of 1 Mbps at node A &amp; 0.5 Mbps at node D, and there is no other traffic. </a:t>
            </a:r>
          </a:p>
          <a:p>
            <a:r>
              <a:rPr lang="en-US" sz="1200" kern="1200" dirty="0" smtClean="0">
                <a:solidFill>
                  <a:schemeClr val="tx1"/>
                </a:solidFill>
                <a:effectLst/>
                <a:latin typeface="+mn-lt"/>
                <a:ea typeface="+mn-ea"/>
                <a:cs typeface="+mn-cs"/>
              </a:rPr>
              <a:t>To minimize the maximum link utilization in this case, the traffic should be routed as follows, which results in an MLU of 0.5. To achieve this MLU, we need to use flow-split routing which splits traffic in the ratio 1:3 between the two paths CBA &amp; CDA.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Unlike the traditional TE model, where an ISP has no control over content placement, an NCDN has full flexibility to place content. Lets say an NCDN leverages this power to place content also at node B.</a:t>
            </a:r>
          </a:p>
          <a:p>
            <a:r>
              <a:rPr lang="en-US" sz="1200" kern="1200" dirty="0" smtClean="0">
                <a:solidFill>
                  <a:schemeClr val="tx1"/>
                </a:solidFill>
                <a:effectLst/>
                <a:latin typeface="+mn-lt"/>
                <a:ea typeface="+mn-ea"/>
                <a:cs typeface="+mn-cs"/>
              </a:rPr>
              <a:t>In this case, the demand at A &amp; B can be served by sending traffic over links BA and CD. The MLU in this case is 0.125, which is 75% lower than the previous case. Also, we can use a shortest path routing with equal link weights to achieve this minimum MLU. </a:t>
            </a:r>
          </a:p>
          <a:p>
            <a:r>
              <a:rPr lang="en-US" sz="1200" kern="1200" dirty="0" smtClean="0">
                <a:solidFill>
                  <a:schemeClr val="tx1"/>
                </a:solidFill>
                <a:effectLst/>
                <a:latin typeface="+mn-lt"/>
                <a:ea typeface="+mn-ea"/>
                <a:cs typeface="+mn-cs"/>
              </a:rPr>
              <a:t>The point of this example is that content placement flexibility is powerful in shaping the network traffic. It can reduce network costs and enable simpler routing.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298D35-D89B-9845-89C2-B3631534045D}" type="slidenum">
              <a:rPr lang="en-US" smtClean="0"/>
              <a:t>14</a:t>
            </a:fld>
            <a:endParaRPr lang="en-US"/>
          </a:p>
        </p:txBody>
      </p:sp>
    </p:spTree>
    <p:extLst>
      <p:ext uri="{BB962C8B-B14F-4D97-AF65-F5344CB8AC3E}">
        <p14:creationId xmlns:p14="http://schemas.microsoft.com/office/powerpoint/2010/main" val="4169069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298D35-D89B-9845-89C2-B3631534045D}" type="slidenum">
              <a:rPr lang="en-US" smtClean="0"/>
              <a:t>15</a:t>
            </a:fld>
            <a:endParaRPr lang="en-US"/>
          </a:p>
        </p:txBody>
      </p:sp>
    </p:spTree>
    <p:extLst>
      <p:ext uri="{BB962C8B-B14F-4D97-AF65-F5344CB8AC3E}">
        <p14:creationId xmlns:p14="http://schemas.microsoft.com/office/powerpoint/2010/main" val="4169069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Optimize: cost function</a:t>
            </a:r>
          </a:p>
          <a:p>
            <a:endParaRPr lang="en-US" baseline="0" dirty="0" smtClean="0"/>
          </a:p>
          <a:p>
            <a:r>
              <a:rPr lang="en-US" baseline="0" dirty="0" smtClean="0"/>
              <a:t>Subject to: </a:t>
            </a:r>
          </a:p>
          <a:p>
            <a:endParaRPr lang="en-US" baseline="0" dirty="0" smtClean="0"/>
          </a:p>
          <a:p>
            <a:r>
              <a:rPr lang="en-US" baseline="0" dirty="0" smtClean="0"/>
              <a:t>Link capacity</a:t>
            </a:r>
          </a:p>
          <a:p>
            <a:r>
              <a:rPr lang="en-US" baseline="0" dirty="0" smtClean="0"/>
              <a:t>Storage capacity</a:t>
            </a:r>
          </a:p>
          <a:p>
            <a:r>
              <a:rPr lang="en-US" baseline="0" dirty="0" smtClean="0"/>
              <a:t>…</a:t>
            </a:r>
          </a:p>
          <a:p>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16</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Transition: motivate complex, intractable for very large problem sizes, so therefore unplanned ****</a:t>
            </a:r>
          </a:p>
          <a:p>
            <a:r>
              <a:rPr lang="en-US" dirty="0" smtClean="0"/>
              <a:t>Based</a:t>
            </a:r>
            <a:r>
              <a:rPr lang="en-US" baseline="0" dirty="0" smtClean="0"/>
              <a:t> on the joint optimization, we define a planned NCDN management scheme as follows.</a:t>
            </a:r>
          </a:p>
          <a:p>
            <a:endParaRPr lang="en-US" baseline="0" dirty="0" smtClean="0"/>
          </a:p>
          <a:p>
            <a:r>
              <a:rPr lang="en-US" baseline="0" dirty="0" smtClean="0"/>
              <a:t>Let us divide time into equal length intervals, and consider a time interval $t$. </a:t>
            </a:r>
          </a:p>
          <a:p>
            <a:endParaRPr lang="en-US" baseline="0" dirty="0" smtClean="0"/>
          </a:p>
          <a:p>
            <a:r>
              <a:rPr lang="en-US" baseline="0" dirty="0" smtClean="0"/>
              <a:t>We use CM(t) to denote the content matrix for the time interval 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use PRR(t) to denote the placement, redirection , routing, and for the time interval 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planned approach uses the content matrix CM(t-1) to compute PRR(t). That is it uses the CM in the immediately preceding interval to compute the placement redirection and routing for the current interval. This planned approach is a realistic way to perform joint optimization in NCDNs based on historically observed content demand.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Of course, instead of the CM(t-1), we could have considered older CM’s e.g., CM(t-2) as well. All of those fall under the planned approach.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Next, we define an ideal joint optimization scheme Oracle, which has future knowledge of content demand.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 uses the content matrix for the present interval CM(t) to compute PRR(t). Oracle is clearly unrealistic to implement, but it is useful to </a:t>
            </a:r>
            <a:r>
              <a:rPr lang="en-US" baseline="0" dirty="0" err="1" smtClean="0"/>
              <a:t>bechmark</a:t>
            </a:r>
            <a:r>
              <a:rPr lang="en-US" baseline="0" dirty="0" smtClean="0"/>
              <a:t> other schemes.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17</a:t>
            </a:fld>
            <a:endParaRPr lang="en-US"/>
          </a:p>
        </p:txBody>
      </p:sp>
    </p:spTree>
    <p:extLst>
      <p:ext uri="{BB962C8B-B14F-4D97-AF65-F5344CB8AC3E}">
        <p14:creationId xmlns:p14="http://schemas.microsoft.com/office/powerpoint/2010/main" val="3412103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Unplanned approach is simpler in that it does not require</a:t>
            </a:r>
            <a:r>
              <a:rPr lang="en-US" baseline="0" dirty="0" smtClean="0"/>
              <a:t> measurement of the content matrix in each interval which is necessary for planned approaches.</a:t>
            </a:r>
          </a:p>
          <a:p>
            <a:endParaRPr lang="en-US" baseline="0" dirty="0" smtClean="0"/>
          </a:p>
          <a:p>
            <a:r>
              <a:rPr lang="en-US" baseline="0" dirty="0" smtClean="0"/>
              <a:t>It uses simple heuristics to handle placement routing and redirection. </a:t>
            </a:r>
          </a:p>
          <a:p>
            <a:endParaRPr lang="en-US" baseline="0" dirty="0" smtClean="0"/>
          </a:p>
          <a:p>
            <a:r>
              <a:rPr lang="en-US" baseline="0" dirty="0" smtClean="0"/>
              <a:t>For content placement, .. Unlike planned approach it can continuously keep changing the content placement.</a:t>
            </a:r>
          </a:p>
          <a:p>
            <a:r>
              <a:rPr lang="en-US" baseline="0" dirty="0" smtClean="0"/>
              <a:t>… </a:t>
            </a:r>
          </a:p>
          <a:p>
            <a:r>
              <a:rPr lang="en-US" baseline="0" dirty="0" smtClean="0"/>
              <a:t>…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3AE1CA5-AD2D-2D4D-8009-ACA3AFA65D0D}" type="slidenum">
              <a:rPr lang="en-US" smtClean="0"/>
              <a:t>18</a:t>
            </a:fld>
            <a:endParaRPr lang="en-US"/>
          </a:p>
        </p:txBody>
      </p:sp>
    </p:spTree>
    <p:extLst>
      <p:ext uri="{BB962C8B-B14F-4D97-AF65-F5344CB8AC3E}">
        <p14:creationId xmlns:p14="http://schemas.microsoft.com/office/powerpoint/2010/main" val="1245726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*****Storage</a:t>
            </a:r>
            <a:r>
              <a:rPr lang="en-US" sz="1200" b="1" kern="1200" baseline="0" dirty="0" smtClean="0">
                <a:solidFill>
                  <a:schemeClr val="tx1"/>
                </a:solidFill>
                <a:effectLst/>
                <a:latin typeface="+mn-lt"/>
                <a:ea typeface="+mn-ea"/>
                <a:cs typeface="+mn-cs"/>
              </a:rPr>
              <a:t> ratio constraint. Why? Motivate infinite storage there is no problem, but storage is not the only constraint </a:t>
            </a:r>
            <a:r>
              <a:rPr lang="en-US" sz="1200" b="1"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*****Representative</a:t>
            </a:r>
            <a:r>
              <a:rPr lang="en-US" sz="1200" b="1" kern="1200" baseline="0" dirty="0" smtClean="0">
                <a:solidFill>
                  <a:schemeClr val="tx1"/>
                </a:solidFill>
                <a:effectLst/>
                <a:latin typeface="+mn-lt"/>
                <a:ea typeface="+mn-ea"/>
                <a:cs typeface="+mn-cs"/>
              </a:rPr>
              <a:t> of user-perceived latency cost</a:t>
            </a:r>
            <a:r>
              <a:rPr lang="en-US" sz="1200" b="1"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slides compares the schemes based on their network cost. </a:t>
            </a:r>
          </a:p>
          <a:p>
            <a:r>
              <a:rPr lang="en-US" sz="1200" kern="1200" dirty="0" smtClean="0">
                <a:solidFill>
                  <a:schemeClr val="tx1"/>
                </a:solidFill>
                <a:effectLst/>
                <a:latin typeface="+mn-lt"/>
                <a:ea typeface="+mn-ea"/>
                <a:cs typeface="+mn-cs"/>
              </a:rPr>
              <a:t>The x-axis shows the storage ratio. It is the ratio of total storage at all POPs and the size of unique content observed on a typical day.</a:t>
            </a:r>
          </a:p>
          <a:p>
            <a:r>
              <a:rPr lang="en-US" sz="1200" kern="1200" dirty="0" smtClean="0">
                <a:solidFill>
                  <a:schemeClr val="tx1"/>
                </a:solidFill>
                <a:effectLst/>
                <a:latin typeface="+mn-lt"/>
                <a:ea typeface="+mn-ea"/>
                <a:cs typeface="+mn-cs"/>
              </a:rPr>
              <a:t>The y-axis shows the network cost function maximum link utilization (or MLU) normalized with respect to the highest MLU value. </a:t>
            </a:r>
          </a:p>
          <a:p>
            <a:r>
              <a:rPr lang="en-US" sz="1200" kern="1200" dirty="0" smtClean="0">
                <a:solidFill>
                  <a:schemeClr val="tx1"/>
                </a:solidFill>
                <a:effectLst/>
                <a:latin typeface="+mn-lt"/>
                <a:ea typeface="+mn-ea"/>
                <a:cs typeface="+mn-cs"/>
              </a:rPr>
              <a:t>As storage ratio increases, content can be replicated at more locations, which reduces network traffic and results in a lower MLU.</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find that a PLANNED JOINT OPTIMIZATION has a 3x higher MLU than the simple unplanned scheme. Why is this so? This is because PLANNED makes its decisions based on content demand over the previous day. All the Akamai traces we experiment with have a significant amount of daily churn in content popularity, and a significant fraction, up to 60%, of requests are for new content published that day. Therefore, a planned scheme needs to frequently fetch content from origin servers, which increases utilization of links along the path to the origin servers, which causes a high MLU.</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have also evaluated other variations of PLANNED such as combining PLANNED with UNPLANNED and running PLANNED scheme multiple times per day, but PLANNED has a higher network cost than UNPLANNED in those experiments as well.</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the unplanned scheme performs well because its placement strategy, LRU caching, achieves high cache hit rates. We have seen cache hit rates in excess of 90% some traces. Due to its effective content placement, UNPLANNED achieves an MLU within 18% of ORACLE at a storage ratio of 4.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addition to the network cost function MLU, we have also compared these schemes in terms of a latency cost function, our experiments show qualitatively similar findings in that experiment.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these results show is that placement matters tremendously in NCDNs.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PLANNED JOINT-OPTIMIZATION is poor at content placement, so it performs worse.</a:t>
            </a:r>
          </a:p>
          <a:p>
            <a:r>
              <a:rPr lang="en-US" sz="1200" kern="1200" dirty="0" smtClean="0">
                <a:solidFill>
                  <a:schemeClr val="tx1"/>
                </a:solidFill>
                <a:effectLst/>
                <a:latin typeface="+mn-lt"/>
                <a:ea typeface="+mn-ea"/>
                <a:cs typeface="+mn-cs"/>
              </a:rPr>
              <a:t>UNPLANNED scheme works well because its placement scheme LRU caching works well.</a:t>
            </a:r>
          </a:p>
          <a:p>
            <a:r>
              <a:rPr lang="en-US" sz="1200" kern="1200" dirty="0" smtClean="0">
                <a:solidFill>
                  <a:schemeClr val="tx1"/>
                </a:solidFill>
                <a:effectLst/>
                <a:latin typeface="+mn-lt"/>
                <a:ea typeface="+mn-ea"/>
                <a:cs typeface="+mn-cs"/>
              </a:rPr>
              <a:t>Next question is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298D35-D89B-9845-89C2-B3631534045D}" type="slidenum">
              <a:rPr lang="en-US" smtClean="0"/>
              <a:t>19</a:t>
            </a:fld>
            <a:endParaRPr lang="en-US"/>
          </a:p>
        </p:txBody>
      </p:sp>
    </p:spTree>
    <p:extLst>
      <p:ext uri="{BB962C8B-B14F-4D97-AF65-F5344CB8AC3E}">
        <p14:creationId xmlns:p14="http://schemas.microsoft.com/office/powerpoint/2010/main" val="431309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a:t>
            </a:r>
            <a:r>
              <a:rPr lang="en-US" baseline="0" dirty="0" smtClean="0"/>
              <a:t> by imagining how computing infrastructure on the Internet is going to look like in the future. </a:t>
            </a:r>
          </a:p>
          <a:p>
            <a:endParaRPr lang="en-US" baseline="0" dirty="0" smtClean="0"/>
          </a:p>
          <a:p>
            <a:r>
              <a:rPr lang="en-US" baseline="0" dirty="0" smtClean="0"/>
              <a:t>Today, cloud-computing platforms with 10s of datacenter locations are pretty common. </a:t>
            </a:r>
          </a:p>
          <a:p>
            <a:endParaRPr lang="en-US" baseline="0" dirty="0" smtClean="0"/>
          </a:p>
          <a:p>
            <a:r>
              <a:rPr lang="en-US" baseline="0" dirty="0" smtClean="0"/>
              <a:t>Geo-distribution of datacenters is necessary because </a:t>
            </a:r>
            <a:r>
              <a:rPr lang="en-US" sz="1200" kern="1200" dirty="0" smtClean="0">
                <a:solidFill>
                  <a:schemeClr val="tx1"/>
                </a:solidFill>
                <a:effectLst/>
                <a:latin typeface="+mn-lt"/>
                <a:ea typeface="+mn-ea"/>
                <a:cs typeface="+mn-cs"/>
              </a:rPr>
              <a:t>propagation delays on the Internet are fundamentally limited by the speed of light.  A</a:t>
            </a:r>
            <a:r>
              <a:rPr lang="en-US" sz="1200" kern="1200" baseline="0" dirty="0" smtClean="0">
                <a:solidFill>
                  <a:schemeClr val="tx1"/>
                </a:solidFill>
                <a:effectLst/>
                <a:latin typeface="+mn-lt"/>
                <a:ea typeface="+mn-ea"/>
                <a:cs typeface="+mn-cs"/>
              </a:rPr>
              <a:t> lower propagation delay between a user and its nearest datacenter improves user-perceived performance.</a:t>
            </a:r>
            <a:endParaRPr lang="en-US" sz="1200" kern="1200" dirty="0" smtClean="0">
              <a:solidFill>
                <a:schemeClr val="tx1"/>
              </a:solidFill>
              <a:effectLst/>
              <a:latin typeface="+mn-lt"/>
              <a:ea typeface="+mn-ea"/>
              <a:cs typeface="+mn-cs"/>
            </a:endParaRPr>
          </a:p>
          <a:p>
            <a:endParaRPr lang="en-US" baseline="0" dirty="0" smtClean="0"/>
          </a:p>
          <a:p>
            <a:r>
              <a:rPr lang="en-US" sz="1200" kern="1200" dirty="0" smtClean="0">
                <a:solidFill>
                  <a:schemeClr val="tx1"/>
                </a:solidFill>
                <a:effectLst/>
                <a:latin typeface="+mn-lt"/>
                <a:ea typeface="+mn-ea"/>
                <a:cs typeface="+mn-cs"/>
              </a:rPr>
              <a:t>Given the importance of geo-distribution, we may see computing infrastructure with with 100s or even </a:t>
            </a:r>
            <a:r>
              <a:rPr lang="en-US" sz="1200" kern="1200" baseline="0" dirty="0" smtClean="0">
                <a:solidFill>
                  <a:schemeClr val="tx1"/>
                </a:solidFill>
                <a:effectLst/>
                <a:latin typeface="+mn-lt"/>
                <a:ea typeface="+mn-ea"/>
                <a:cs typeface="+mn-cs"/>
              </a:rPr>
              <a:t>thousands of datacenters globally</a:t>
            </a:r>
            <a:r>
              <a:rPr lang="en-US" sz="1200" kern="1200" dirty="0" smtClean="0">
                <a:solidFill>
                  <a:schemeClr val="tx1"/>
                </a:solidFill>
                <a:effectLst/>
                <a:latin typeface="+mn-lt"/>
                <a:ea typeface="+mn-ea"/>
                <a:cs typeface="+mn-cs"/>
              </a:rPr>
              <a:t>. </a:t>
            </a:r>
          </a:p>
          <a:p>
            <a:endParaRPr lang="en-US" baseline="0" dirty="0" smtClean="0"/>
          </a:p>
          <a:p>
            <a:r>
              <a:rPr lang="en-US" baseline="0" dirty="0" smtClean="0"/>
              <a:t>[pause]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Besides datacenters, there are</a:t>
            </a:r>
            <a:r>
              <a:rPr lang="en-US" baseline="0" dirty="0" smtClean="0"/>
              <a:t> other forms of computing resources that can emerge.</a:t>
            </a:r>
          </a:p>
          <a:p>
            <a:endParaRPr lang="en-US" baseline="0" dirty="0" smtClean="0"/>
          </a:p>
          <a:p>
            <a:r>
              <a:rPr lang="en-US" baseline="0" dirty="0" smtClean="0"/>
              <a:t>Examples are, set-top boxes, cellular base stations, as well as network routers, all of which could become platforms for general-purpose computation in future.</a:t>
            </a:r>
          </a:p>
          <a:p>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e.g.,  There are already some products in that enable general-purpose computation on network routers.</a:t>
            </a:r>
          </a:p>
          <a:p>
            <a:pPr marL="0" indent="0">
              <a:buNone/>
            </a:pPr>
            <a:endParaRPr lang="en-US" baseline="0" dirty="0" smtClean="0"/>
          </a:p>
          <a:p>
            <a:pPr marL="0" indent="0">
              <a:buNone/>
            </a:pPr>
            <a:r>
              <a:rPr lang="en-US" baseline="0" dirty="0" smtClean="0"/>
              <a:t>Thus, our future computing infrastructure will be both geo-distributed as well as heterogeneous.</a:t>
            </a:r>
          </a:p>
          <a:p>
            <a:pPr marL="0" indent="0">
              <a:buNone/>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FA90F033-E143-0043-8535-D0A8A5E88B7C}" type="slidenum">
              <a:rPr lang="en-US" smtClean="0"/>
              <a:t>2</a:t>
            </a:fld>
            <a:endParaRPr lang="en-US"/>
          </a:p>
        </p:txBody>
      </p:sp>
    </p:spTree>
    <p:extLst>
      <p:ext uri="{BB962C8B-B14F-4D97-AF65-F5344CB8AC3E}">
        <p14:creationId xmlns:p14="http://schemas.microsoft.com/office/powerpoint/2010/main" val="2229030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how much does routing matter?</a:t>
            </a:r>
          </a:p>
          <a:p>
            <a:r>
              <a:rPr lang="en-US" sz="1200" b="1" kern="1200" dirty="0" smtClean="0">
                <a:solidFill>
                  <a:schemeClr val="tx1"/>
                </a:solidFill>
                <a:effectLst/>
                <a:latin typeface="+mn-lt"/>
                <a:ea typeface="+mn-ea"/>
                <a:cs typeface="+mn-cs"/>
              </a:rPr>
              <a:t>XXXXXXXXXXXX</a:t>
            </a:r>
          </a:p>
          <a:p>
            <a:r>
              <a:rPr lang="en-US" sz="1200" kern="1200" dirty="0" smtClean="0">
                <a:solidFill>
                  <a:schemeClr val="tx1"/>
                </a:solidFill>
                <a:effectLst/>
                <a:latin typeface="+mn-lt"/>
                <a:ea typeface="+mn-ea"/>
                <a:cs typeface="+mn-cs"/>
              </a:rPr>
              <a:t>We evaluate the relative importance of optimizing content placement vs. that of optimizing routing. The graph shows how much does network cost reduce if we use a planned TE instead of Unplanned TE along with an unplanned LRU placement. </a:t>
            </a:r>
          </a:p>
          <a:p>
            <a:r>
              <a:rPr lang="en-US" sz="1200" kern="1200" dirty="0" smtClean="0">
                <a:solidFill>
                  <a:schemeClr val="tx1"/>
                </a:solidFill>
                <a:effectLst/>
                <a:latin typeface="+mn-lt"/>
                <a:ea typeface="+mn-ea"/>
                <a:cs typeface="+mn-cs"/>
              </a:rPr>
              <a:t>The y-axis on this graph shows the maximum reduction that a planned TE achieves over the unplanned static routing scheme.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x-axis shows the results for various traces.</a:t>
            </a:r>
          </a:p>
          <a:p>
            <a:r>
              <a:rPr lang="en-US" sz="1200" kern="1200" dirty="0" smtClean="0">
                <a:solidFill>
                  <a:schemeClr val="tx1"/>
                </a:solidFill>
                <a:effectLst/>
                <a:latin typeface="+mn-lt"/>
                <a:ea typeface="+mn-ea"/>
                <a:cs typeface="+mn-cs"/>
              </a:rPr>
              <a:t>We find that the maximum reduction is less than 10%, suggesting that a planned routing brings only a small improvement over UNPLANNED.</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interaction between content delivery and network routing is of …</a:t>
            </a:r>
          </a:p>
          <a:p>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20</a:t>
            </a:fld>
            <a:endParaRPr lang="en-US"/>
          </a:p>
        </p:txBody>
      </p:sp>
    </p:spTree>
    <p:extLst>
      <p:ext uri="{BB962C8B-B14F-4D97-AF65-F5344CB8AC3E}">
        <p14:creationId xmlns:p14="http://schemas.microsoft.com/office/powerpoint/2010/main" val="1533275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Planned strategies perform poorly, even hybrid strategy and other demand-aware schemes </a:t>
            </a:r>
            <a:r>
              <a:rPr lang="en-US" sz="1200" kern="1200" baseline="0" dirty="0" smtClean="0">
                <a:solidFill>
                  <a:schemeClr val="tx1"/>
                </a:solidFill>
                <a:effectLst/>
                <a:latin typeface="+mn-lt"/>
                <a:ea typeface="+mn-ea"/>
                <a:cs typeface="+mn-cs"/>
              </a:rPr>
              <a:t> </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Simple demand-aware aware schemes perform surprisingly well, and on provisioning more storage Content placement is useful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1298D35-D89B-9845-89C2-B3631534045D}" type="slidenum">
              <a:rPr lang="en-US" smtClean="0"/>
              <a:t>21</a:t>
            </a:fld>
            <a:endParaRPr lang="en-US"/>
          </a:p>
        </p:txBody>
      </p:sp>
    </p:spTree>
    <p:extLst>
      <p:ext uri="{BB962C8B-B14F-4D97-AF65-F5344CB8AC3E}">
        <p14:creationId xmlns:p14="http://schemas.microsoft.com/office/powerpoint/2010/main" val="2512877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From the core of the network, we will move to the end-points, and discuss how we handle their network mobility via the Auspice global name service.</a:t>
            </a:r>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22</a:t>
            </a:fld>
            <a:endParaRPr lang="en-US"/>
          </a:p>
        </p:txBody>
      </p:sp>
    </p:spTree>
    <p:extLst>
      <p:ext uri="{BB962C8B-B14F-4D97-AF65-F5344CB8AC3E}">
        <p14:creationId xmlns:p14="http://schemas.microsoft.com/office/powerpoint/2010/main" val="2035541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Mobile devices are all around us, but the reality is that the Internet</a:t>
            </a:r>
            <a:r>
              <a:rPr lang="en-US" sz="1200" strike="sngStrike"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continues to provide poor intrinsic architectural support for mobility today. Today, it is difficult for applications to initiate </a:t>
            </a:r>
            <a:r>
              <a:rPr lang="en-US" sz="1200" b="1" kern="1200" dirty="0" smtClean="0">
                <a:solidFill>
                  <a:schemeClr val="tx1"/>
                </a:solidFill>
                <a:effectLst/>
                <a:latin typeface="+mn-lt"/>
                <a:ea typeface="+mn-ea"/>
                <a:cs typeface="+mn-cs"/>
              </a:rPr>
              <a:t>general-purpose </a:t>
            </a:r>
            <a:r>
              <a:rPr lang="en-US" sz="1200" kern="1200" dirty="0" smtClean="0">
                <a:solidFill>
                  <a:schemeClr val="tx1"/>
                </a:solidFill>
                <a:effectLst/>
                <a:latin typeface="+mn-lt"/>
                <a:ea typeface="+mn-ea"/>
                <a:cs typeface="+mn-cs"/>
              </a:rPr>
              <a:t>communication with mobiles as there is no global infrastructure to locate them. As a result, </a:t>
            </a:r>
            <a:r>
              <a:rPr lang="en-US" sz="1200" b="1" kern="1200" dirty="0" smtClean="0">
                <a:solidFill>
                  <a:schemeClr val="tx1"/>
                </a:solidFill>
                <a:effectLst/>
                <a:latin typeface="+mn-lt"/>
                <a:ea typeface="+mn-ea"/>
                <a:cs typeface="+mn-cs"/>
              </a:rPr>
              <a:t>mobile </a:t>
            </a:r>
            <a:r>
              <a:rPr lang="en-US" sz="1200" kern="1200" dirty="0" smtClean="0">
                <a:solidFill>
                  <a:schemeClr val="tx1"/>
                </a:solidFill>
                <a:effectLst/>
                <a:latin typeface="+mn-lt"/>
                <a:ea typeface="+mn-ea"/>
                <a:cs typeface="+mn-cs"/>
              </a:rPr>
              <a:t>communication initiation is unidirectional on the Internet, i.e., from the mobiles to fixed hosts. In the name of mobility support, what we have are redundant app-specific solutions developed by notification systems, VOIP and messaging applications, cloud storage systems, and many others.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is easy to explain even to a lay person why the Internet has poor mobility support. </a:t>
            </a:r>
          </a:p>
          <a:p>
            <a:r>
              <a:rPr lang="en-US" sz="1200" kern="1200" dirty="0" smtClean="0">
                <a:solidFill>
                  <a:schemeClr val="tx1"/>
                </a:solidFill>
                <a:effectLst/>
                <a:latin typeface="+mn-lt"/>
                <a:ea typeface="+mn-ea"/>
                <a:cs typeface="+mn-cs"/>
              </a:rPr>
              <a:t>How many times have you faced this?</a:t>
            </a:r>
          </a:p>
          <a:p>
            <a:r>
              <a:rPr lang="en-US" sz="1200" kern="1200" dirty="0" smtClean="0">
                <a:solidFill>
                  <a:schemeClr val="tx1"/>
                </a:solidFill>
                <a:effectLst/>
                <a:latin typeface="+mn-lt"/>
                <a:ea typeface="+mn-ea"/>
                <a:cs typeface="+mn-cs"/>
              </a:rPr>
              <a:t>You are downloading a large file on your laptop, and you need to leave for somewhere.</a:t>
            </a:r>
          </a:p>
          <a:p>
            <a:r>
              <a:rPr lang="en-US" sz="1200" kern="1200" dirty="0" smtClean="0">
                <a:solidFill>
                  <a:schemeClr val="tx1"/>
                </a:solidFill>
                <a:effectLst/>
                <a:latin typeface="+mn-lt"/>
                <a:ea typeface="+mn-ea"/>
                <a:cs typeface="+mn-cs"/>
              </a:rPr>
              <a:t>And you think …should I let this file download complete and then leave or should I leave now and restart the download </a:t>
            </a:r>
            <a:r>
              <a:rPr lang="en-US" sz="1200" b="1" kern="1200" dirty="0" smtClean="0">
                <a:solidFill>
                  <a:schemeClr val="tx1"/>
                </a:solidFill>
                <a:effectLst/>
                <a:latin typeface="+mn-lt"/>
                <a:ea typeface="+mn-ea"/>
                <a:cs typeface="+mn-cs"/>
              </a:rPr>
              <a:t>all over again</a:t>
            </a:r>
            <a:r>
              <a:rPr lang="en-US" sz="1200" kern="1200" dirty="0" smtClean="0">
                <a:solidFill>
                  <a:schemeClr val="tx1"/>
                </a:solidFill>
                <a:effectLst/>
                <a:latin typeface="+mn-lt"/>
                <a:ea typeface="+mn-ea"/>
                <a:cs typeface="+mn-cs"/>
              </a:rPr>
              <a:t> later. Likewise for VoIP calls; popular VoIP apps drop calls instead of seamlessly switching from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to cellular.</a:t>
            </a:r>
          </a:p>
          <a:p>
            <a:endParaRPr lang="en-US" dirty="0" smtClean="0"/>
          </a:p>
        </p:txBody>
      </p:sp>
      <p:sp>
        <p:nvSpPr>
          <p:cNvPr id="4" name="Slide Number Placeholder 3"/>
          <p:cNvSpPr>
            <a:spLocks noGrp="1"/>
          </p:cNvSpPr>
          <p:nvPr>
            <p:ph type="sldNum" sz="quarter" idx="10"/>
          </p:nvPr>
        </p:nvSpPr>
        <p:spPr/>
        <p:txBody>
          <a:bodyPr/>
          <a:lstStyle/>
          <a:p>
            <a:fld id="{93AE1CA5-AD2D-2D4D-8009-ACA3AFA65D0D}" type="slidenum">
              <a:rPr lang="en-US" smtClean="0"/>
              <a:t>23</a:t>
            </a:fld>
            <a:endParaRPr lang="en-US"/>
          </a:p>
        </p:txBody>
      </p:sp>
    </p:spTree>
    <p:extLst>
      <p:ext uri="{BB962C8B-B14F-4D97-AF65-F5344CB8AC3E}">
        <p14:creationId xmlns:p14="http://schemas.microsoft.com/office/powerpoint/2010/main" val="4113779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root cause of these problems is that communication is based on IP addresses, which keep changing due to mobility.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But, what is unchanging is the identity or the name of who we are communicating with.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can address mobility,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if we can enable communication over names instead of network addresses.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global name service enables name-based</a:t>
            </a:r>
            <a:r>
              <a:rPr lang="en-US" sz="1200" kern="1200" baseline="0" dirty="0" smtClean="0">
                <a:solidFill>
                  <a:schemeClr val="tx1"/>
                </a:solidFill>
                <a:effectLst/>
                <a:latin typeface="+mn-lt"/>
                <a:ea typeface="+mn-ea"/>
                <a:cs typeface="+mn-cs"/>
              </a:rPr>
              <a:t> communication by </a:t>
            </a:r>
            <a:r>
              <a:rPr lang="en-US" sz="1200" kern="1200" dirty="0" smtClean="0">
                <a:solidFill>
                  <a:schemeClr val="tx1"/>
                </a:solidFill>
                <a:effectLst/>
                <a:latin typeface="+mn-lt"/>
                <a:ea typeface="+mn-ea"/>
                <a:cs typeface="+mn-cs"/>
              </a:rPr>
              <a:t>maintaining an up-to-date mapping from name to the network address for all names.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 mobility of endpoints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seamlessly handled with the help of the GNS.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Let’s see how. A GNS is sufficient to handle both pre-connection and mid-connection mobility.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24</a:t>
            </a:fld>
            <a:endParaRPr lang="en-US"/>
          </a:p>
        </p:txBody>
      </p:sp>
    </p:spTree>
    <p:extLst>
      <p:ext uri="{BB962C8B-B14F-4D97-AF65-F5344CB8AC3E}">
        <p14:creationId xmlns:p14="http://schemas.microsoft.com/office/powerpoint/2010/main" val="1282699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seek to develop a massively scalable, geo-distributed Global Name Service to support secure, name-based communication without worrying about mobility or changing network addresses.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GNS design should allow us to communicate with a flexible set of endpoint principals such as interfaces, devices, services, content and, </a:t>
            </a:r>
            <a:r>
              <a:rPr lang="en-US" sz="1200" b="1" kern="1200" dirty="0" smtClean="0">
                <a:solidFill>
                  <a:schemeClr val="tx1"/>
                </a:solidFill>
                <a:effectLst/>
                <a:latin typeface="+mn-lt"/>
                <a:ea typeface="+mn-ea"/>
                <a:cs typeface="+mn-cs"/>
              </a:rPr>
              <a:t>recursively</a:t>
            </a:r>
            <a:r>
              <a:rPr lang="en-US" sz="1200" kern="1200" dirty="0" smtClean="0">
                <a:solidFill>
                  <a:schemeClr val="tx1"/>
                </a:solidFill>
                <a:effectLst/>
                <a:latin typeface="+mn-lt"/>
                <a:ea typeface="+mn-ea"/>
                <a:cs typeface="+mn-cs"/>
              </a:rPr>
              <a:t>, groups of such names.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design should not restrict or dictate how principal names are represented, e.g., it could be a hierarchical name, a flat, self-certifying identifier, or other application-desired formats. </a:t>
            </a:r>
          </a:p>
          <a:p>
            <a:r>
              <a:rPr lang="en-US" sz="1200" kern="1200" dirty="0" smtClean="0">
                <a:solidFill>
                  <a:schemeClr val="tx1"/>
                </a:solidFill>
                <a:effectLst/>
                <a:latin typeface="+mn-lt"/>
                <a:ea typeface="+mn-ea"/>
                <a:cs typeface="+mn-cs"/>
              </a:rPr>
              <a:t>The challenge of course is to handle the update load</a:t>
            </a:r>
            <a:r>
              <a:rPr lang="en-US" sz="1200" kern="1200" baseline="0" dirty="0" smtClean="0">
                <a:solidFill>
                  <a:schemeClr val="tx1"/>
                </a:solidFill>
                <a:effectLst/>
                <a:latin typeface="+mn-lt"/>
                <a:ea typeface="+mn-ea"/>
                <a:cs typeface="+mn-cs"/>
              </a:rPr>
              <a:t> of high mobility.  </a:t>
            </a:r>
            <a:r>
              <a:rPr lang="en-US" sz="1200" dirty="0" smtClean="0"/>
              <a:t>10B devices, 100 addresses/day ≈ 1M updates/sec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In achieving this goal, … we make two main contributions. </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25</a:t>
            </a:fld>
            <a:endParaRPr lang="en-US"/>
          </a:p>
        </p:txBody>
      </p:sp>
    </p:spTree>
    <p:extLst>
      <p:ext uri="{BB962C8B-B14F-4D97-AF65-F5344CB8AC3E}">
        <p14:creationId xmlns:p14="http://schemas.microsoft.com/office/powerpoint/2010/main" val="746327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Small lookup latency because we need to frequently</a:t>
            </a:r>
            <a:r>
              <a:rPr lang="en-US" sz="1200" kern="1200" baseline="0" dirty="0" smtClean="0">
                <a:solidFill>
                  <a:schemeClr val="tx1"/>
                </a:solidFill>
                <a:effectLst/>
                <a:latin typeface="+mn-lt"/>
                <a:ea typeface="+mn-ea"/>
                <a:cs typeface="+mn-cs"/>
              </a:rPr>
              <a:t> lookup a name from GNS.</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Auspice maps arbitrary human-readable names to network addresses. Therefore, it can also resolve today domain names to its IP</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addresses, which makes Auspice instantly deployable as a scalable authoritative name service in DNS today.</a:t>
            </a:r>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26</a:t>
            </a:fld>
            <a:endParaRPr lang="en-US"/>
          </a:p>
        </p:txBody>
      </p:sp>
    </p:spTree>
    <p:extLst>
      <p:ext uri="{BB962C8B-B14F-4D97-AF65-F5344CB8AC3E}">
        <p14:creationId xmlns:p14="http://schemas.microsoft.com/office/powerpoint/2010/main" val="3211960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goal of security in name-based communication is to verify the identity</a:t>
            </a:r>
            <a:r>
              <a:rPr lang="en-US" baseline="0" dirty="0" smtClean="0"/>
              <a:t> of who we are communicating with.</a:t>
            </a:r>
          </a:p>
          <a:p>
            <a:endParaRPr lang="en-US" dirty="0" smtClean="0"/>
          </a:p>
          <a:p>
            <a:endParaRPr lang="en-US" dirty="0" smtClean="0"/>
          </a:p>
          <a:p>
            <a:r>
              <a:rPr lang="en-US" dirty="0" smtClean="0"/>
              <a:t>Today, we have a naming</a:t>
            </a:r>
            <a:r>
              <a:rPr lang="en-US" baseline="0" dirty="0" smtClean="0"/>
              <a:t> system,</a:t>
            </a:r>
            <a:r>
              <a:rPr lang="en-US" dirty="0" smtClean="0"/>
              <a:t> DNS that maps  domain names to IP addresses. To authenticate the source of the DNS responses and to verify the integrity of DNS's responses, a set of </a:t>
            </a:r>
            <a:r>
              <a:rPr lang="en-US" dirty="0" err="1" smtClean="0"/>
              <a:t>DNSSec</a:t>
            </a:r>
            <a:r>
              <a:rPr lang="en-US" dirty="0" smtClean="0"/>
              <a:t> extensions have been proposed and are in process of being deployed. However, there is a problem with the security model of DNS. As we all know, DNS adopts a hierarchical design consisting of root, TLD, etc. Due to DNSSEC’s hierarchical design, security in </a:t>
            </a:r>
            <a:r>
              <a:rPr lang="en-US" dirty="0" err="1" smtClean="0"/>
              <a:t>DNSSec</a:t>
            </a:r>
            <a:r>
              <a:rPr lang="en-US" dirty="0" smtClean="0"/>
              <a:t> depends on a chain of trust with a single root of trust, a root that tightly controlled today by ICANN and the US Dept. of Commerce. Not only is this inherently anti-competitive, but geo-politically problematic. </a:t>
            </a:r>
          </a:p>
          <a:p>
            <a:endParaRPr lang="en-US" dirty="0" smtClean="0"/>
          </a:p>
          <a:p>
            <a:r>
              <a:rPr lang="en-US" dirty="0" smtClean="0"/>
              <a:t>The question is how do we avoid this single root of trust. In fact, our problem is more general in that we are seeking to map arbitrary names to network addresses, not just hierarchical domain names,. </a:t>
            </a:r>
          </a:p>
          <a:p>
            <a:endParaRPr lang="en-US" dirty="0" smtClean="0"/>
          </a:p>
          <a:p>
            <a:r>
              <a:rPr lang="en-US" dirty="0" smtClean="0"/>
              <a:t>Our design of the naming system is based on the principle of</a:t>
            </a:r>
            <a:r>
              <a:rPr lang="en-US" baseline="0" dirty="0" smtClean="0"/>
              <a:t> </a:t>
            </a:r>
            <a:r>
              <a:rPr lang="en-US" dirty="0" smtClean="0"/>
              <a:t>decoupling the process of name certification from name resolution by introducing an additional layer of naming. This additional layer is a self-certifying globally unique identifier, which is the public key of the name owner, or else a cryptographic hash of the public key. </a:t>
            </a:r>
          </a:p>
          <a:p>
            <a:endParaRPr lang="en-US" dirty="0" smtClean="0"/>
          </a:p>
          <a:p>
            <a:r>
              <a:rPr lang="en-US" dirty="0" smtClean="0"/>
              <a:t>We propose the use of name certification services or </a:t>
            </a:r>
            <a:r>
              <a:rPr lang="en-US" dirty="0" err="1" smtClean="0"/>
              <a:t>NCSes</a:t>
            </a:r>
            <a:r>
              <a:rPr lang="en-US" dirty="0" smtClean="0"/>
              <a:t> to bind an arbitrary name to its self-certifying GUID and the identity of GNS provider that maps GUIDs to network addresses. </a:t>
            </a:r>
          </a:p>
          <a:p>
            <a:r>
              <a:rPr lang="en-US" dirty="0" smtClean="0"/>
              <a:t>This approach allows for several </a:t>
            </a:r>
            <a:r>
              <a:rPr lang="en-US" dirty="0" err="1" smtClean="0"/>
              <a:t>indepdent</a:t>
            </a:r>
            <a:r>
              <a:rPr lang="en-US" dirty="0" smtClean="0"/>
              <a:t> </a:t>
            </a:r>
            <a:r>
              <a:rPr lang="en-US" dirty="0" err="1" smtClean="0"/>
              <a:t>NCSes</a:t>
            </a:r>
            <a:r>
              <a:rPr lang="en-US" dirty="0" smtClean="0"/>
              <a:t>, thereby removing the single root of trust problem in DNS. </a:t>
            </a:r>
          </a:p>
          <a:p>
            <a:r>
              <a:rPr lang="en-US" dirty="0" smtClean="0"/>
              <a:t>Now, this approach raises two questions. </a:t>
            </a:r>
          </a:p>
          <a:p>
            <a:r>
              <a:rPr lang="en-US" dirty="0" smtClean="0"/>
              <a:t>First, how does a user know which NCS maintains a certificate for a particular name. To this end, we propose the use of certificate search services that index certificates from several </a:t>
            </a:r>
            <a:r>
              <a:rPr lang="en-US" dirty="0" err="1" smtClean="0"/>
              <a:t>NCSes</a:t>
            </a:r>
            <a:r>
              <a:rPr lang="en-US" dirty="0" smtClean="0"/>
              <a:t>, thereby enabling a user to find an NCS for a name. </a:t>
            </a:r>
          </a:p>
          <a:p>
            <a:endParaRPr lang="en-US" dirty="0" smtClean="0"/>
          </a:p>
          <a:p>
            <a:r>
              <a:rPr lang="en-US" dirty="0" smtClean="0"/>
              <a:t>Second, how do we verify the identity of these self-certifying identifiers. This problem is straight-forward because an endpoint principal whose name is a self-certifying identifier can authenticate its identity to anyone without requiring any additional infrastructure such as certification authorities. </a:t>
            </a:r>
          </a:p>
          <a:p>
            <a:endParaRPr lang="en-US" dirty="0" smtClean="0"/>
          </a:p>
          <a:p>
            <a:r>
              <a:rPr lang="en-US" dirty="0" smtClean="0"/>
              <a:t>Note that the name certification step needs to happen only infrequently because a name's self-certifying GUID or its GNS provider will not change frequently.</a:t>
            </a:r>
          </a:p>
        </p:txBody>
      </p:sp>
      <p:sp>
        <p:nvSpPr>
          <p:cNvPr id="4" name="Slide Number Placeholder 3"/>
          <p:cNvSpPr>
            <a:spLocks noGrp="1"/>
          </p:cNvSpPr>
          <p:nvPr>
            <p:ph type="sldNum" sz="quarter" idx="10"/>
          </p:nvPr>
        </p:nvSpPr>
        <p:spPr/>
        <p:txBody>
          <a:bodyPr/>
          <a:lstStyle/>
          <a:p>
            <a:fld id="{FA90F033-E143-0043-8535-D0A8A5E88B7C}" type="slidenum">
              <a:rPr lang="en-US" smtClean="0"/>
              <a:t>27</a:t>
            </a:fld>
            <a:endParaRPr lang="en-US"/>
          </a:p>
        </p:txBody>
      </p:sp>
    </p:spTree>
    <p:extLst>
      <p:ext uri="{BB962C8B-B14F-4D97-AF65-F5344CB8AC3E}">
        <p14:creationId xmlns:p14="http://schemas.microsoft.com/office/powerpoint/2010/main" val="2020974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Moreover, our naming</a:t>
            </a:r>
            <a:r>
              <a:rPr lang="en-US" baseline="0" dirty="0" smtClean="0"/>
              <a:t> system </a:t>
            </a:r>
            <a:r>
              <a:rPr lang="en-US" dirty="0" smtClean="0"/>
              <a:t>design is more flexible than DNS. I will comment to two aspects of the flexibility of this design. First, it allows for arbitrary names, thereby giving end-points the full freedom of choosing a name they consider suitable. </a:t>
            </a:r>
          </a:p>
          <a:p>
            <a:r>
              <a:rPr lang="en-US" dirty="0" smtClean="0"/>
              <a:t>Second, our GNS provider design can map not only GUIDs to IP addresses, but it can map names to network addresses that are represented in any format. Thus, it can provide name to address mapping in a several proposed network architectures with different naming conventions.  Most importantly, it can also map today domain names to IP addresses, thereby can be deployed in DNS as a authoritative name service potentially enabling support for mobility in</a:t>
            </a:r>
            <a:r>
              <a:rPr lang="en-US" baseline="0" dirty="0" smtClean="0"/>
              <a:t> today’s Internet</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28</a:t>
            </a:fld>
            <a:endParaRPr lang="en-US"/>
          </a:p>
        </p:txBody>
      </p:sp>
    </p:spTree>
    <p:extLst>
      <p:ext uri="{BB962C8B-B14F-4D97-AF65-F5344CB8AC3E}">
        <p14:creationId xmlns:p14="http://schemas.microsoft.com/office/powerpoint/2010/main" val="2020974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I will focus on the design of Auspice which maps names to network addresses</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key challenge which Auspice addresses is to </a:t>
            </a:r>
            <a:r>
              <a:rPr lang="en-US" sz="1200" kern="1200" baseline="0" dirty="0" smtClean="0">
                <a:solidFill>
                  <a:schemeClr val="tx1"/>
                </a:solidFill>
                <a:effectLst/>
                <a:latin typeface="+mn-lt"/>
                <a:ea typeface="+mn-ea"/>
                <a:cs typeface="+mn-cs"/>
              </a:rPr>
              <a:t>achieve small lookup latency under the update load of high mobility.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challenges arises due to the costs of active replication.</a:t>
            </a:r>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29</a:t>
            </a:fld>
            <a:endParaRPr lang="en-US"/>
          </a:p>
        </p:txBody>
      </p:sp>
    </p:spTree>
    <p:extLst>
      <p:ext uri="{BB962C8B-B14F-4D97-AF65-F5344CB8AC3E}">
        <p14:creationId xmlns:p14="http://schemas.microsoft.com/office/powerpoint/2010/main" val="24348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trend that is already prominent and is likely to become much more prominent in the future is the network mobility of endpoint principals, such as interfaces, devices, internet-connected</a:t>
            </a:r>
            <a:r>
              <a:rPr lang="en-US" baseline="0" dirty="0" smtClean="0"/>
              <a:t> </a:t>
            </a:r>
            <a:r>
              <a:rPr lang="en-US" dirty="0" smtClean="0"/>
              <a:t>things, content, services and so on ...</a:t>
            </a:r>
          </a:p>
          <a:p>
            <a:endParaRPr lang="en-US" dirty="0" smtClean="0"/>
          </a:p>
          <a:p>
            <a:r>
              <a:rPr lang="en-US" dirty="0" smtClean="0"/>
              <a:t>Network</a:t>
            </a:r>
            <a:r>
              <a:rPr lang="en-US" baseline="0" dirty="0" smtClean="0"/>
              <a:t> </a:t>
            </a:r>
            <a:r>
              <a:rPr lang="en-US" dirty="0" smtClean="0"/>
              <a:t>mobility presents a challenge to establishing end-to-end communication because it changes the network location of an endpoint. </a:t>
            </a:r>
          </a:p>
          <a:p>
            <a:endParaRPr lang="en-US" dirty="0" smtClean="0"/>
          </a:p>
          <a:p>
            <a:r>
              <a:rPr lang="en-US" dirty="0" smtClean="0"/>
              <a:t>There are several examples of network mobility. </a:t>
            </a:r>
          </a:p>
          <a:p>
            <a:r>
              <a:rPr lang="en-US" dirty="0" smtClean="0"/>
              <a:t>A user Alice, who initially is at work and her smartphone has a particular IP address on the cellular and on the Wi-Fi network. When she reaches home, her smartphone may have a different IP address for both these interfaces.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file on </a:t>
            </a:r>
            <a:r>
              <a:rPr lang="en-US" dirty="0" err="1" smtClean="0"/>
              <a:t>Dropbox</a:t>
            </a:r>
            <a:r>
              <a:rPr lang="en-US" dirty="0" smtClean="0"/>
              <a:t> that is initially stored at a server in one datacenter. The file can be moved to a server in a different datacenter over time, thereby changing the</a:t>
            </a:r>
            <a:r>
              <a:rPr lang="en-US" baseline="0" dirty="0" smtClean="0"/>
              <a:t> network address at which the file is 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A90F033-E143-0043-8535-D0A8A5E88B7C}" type="slidenum">
              <a:rPr lang="en-US" smtClean="0"/>
              <a:t>3</a:t>
            </a:fld>
            <a:endParaRPr lang="en-US"/>
          </a:p>
        </p:txBody>
      </p:sp>
    </p:spTree>
    <p:extLst>
      <p:ext uri="{BB962C8B-B14F-4D97-AF65-F5344CB8AC3E}">
        <p14:creationId xmlns:p14="http://schemas.microsoft.com/office/powerpoint/2010/main" val="3434895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In general, this update cost for a name </a:t>
            </a:r>
            <a:r>
              <a:rPr lang="en-US" i="1" baseline="0" dirty="0" err="1" smtClean="0"/>
              <a:t>i</a:t>
            </a:r>
            <a:r>
              <a:rPr lang="en-US" baseline="0" dirty="0" smtClean="0"/>
              <a:t> is proportional to the number of active replicas and the update rate of the name.</a:t>
            </a:r>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30</a:t>
            </a:fld>
            <a:endParaRPr lang="en-US"/>
          </a:p>
        </p:txBody>
      </p:sp>
    </p:spTree>
    <p:extLst>
      <p:ext uri="{BB962C8B-B14F-4D97-AF65-F5344CB8AC3E}">
        <p14:creationId xmlns:p14="http://schemas.microsoft.com/office/powerpoint/2010/main" val="1531266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 this knowledge,</a:t>
            </a:r>
            <a:r>
              <a:rPr lang="en-US" sz="1200" kern="1200" baseline="0" dirty="0" smtClean="0">
                <a:solidFill>
                  <a:schemeClr val="tx1"/>
                </a:solidFill>
                <a:effectLst/>
                <a:latin typeface="+mn-lt"/>
                <a:ea typeface="+mn-ea"/>
                <a:cs typeface="+mn-cs"/>
              </a:rPr>
              <a:t> lets see why it not easy to achieve small lookup latency under the update load of high mobility.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 us consider a trivial scheme which replicates each name at all locations. This scheme is a poor choice.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the system will incur excessively high update costs due to the large number of replicas.</a:t>
            </a:r>
          </a:p>
          <a:p>
            <a:r>
              <a:rPr lang="en-US" sz="1200" kern="1200" dirty="0" smtClean="0">
                <a:solidFill>
                  <a:schemeClr val="tx1"/>
                </a:solidFill>
                <a:effectLst/>
                <a:latin typeface="+mn-lt"/>
                <a:ea typeface="+mn-ea"/>
                <a:cs typeface="+mn-cs"/>
              </a:rPr>
              <a:t>Consider another well-known alternative: consistent hashing with a small number of statically chosen replica </a:t>
            </a:r>
            <a:r>
              <a:rPr lang="en-US" sz="1200" b="0" kern="1200" dirty="0" smtClean="0">
                <a:solidFill>
                  <a:schemeClr val="tx1"/>
                </a:solidFill>
                <a:effectLst/>
                <a:latin typeface="+mn-lt"/>
                <a:ea typeface="+mn-ea"/>
                <a:cs typeface="+mn-cs"/>
              </a:rPr>
              <a:t>locations</a:t>
            </a:r>
            <a:r>
              <a:rPr lang="en-US" sz="1200" kern="1200" dirty="0" smtClean="0">
                <a:solidFill>
                  <a:schemeClr val="tx1"/>
                </a:solidFill>
                <a:effectLst/>
                <a:latin typeface="+mn-lt"/>
                <a:ea typeface="+mn-ea"/>
                <a:cs typeface="+mn-cs"/>
              </a:rPr>
              <a:t>. This scheme will have a much smaller update cost compared the replicate-at-all-locations strategy. However, this scheme will have a high latency because replicas will be placed at randomly selected locations across the globe and not close to where the requests are coming from.</a:t>
            </a:r>
          </a:p>
          <a:p>
            <a:r>
              <a:rPr lang="en-US" sz="1200" kern="1200" dirty="0" smtClean="0">
                <a:solidFill>
                  <a:schemeClr val="tx1"/>
                </a:solidFill>
                <a:effectLst/>
                <a:latin typeface="+mn-lt"/>
                <a:ea typeface="+mn-ea"/>
                <a:cs typeface="+mn-cs"/>
              </a:rPr>
              <a:t>[pause]</a:t>
            </a:r>
          </a:p>
          <a:p>
            <a:r>
              <a:rPr lang="en-US" sz="1200" kern="1200" dirty="0" smtClean="0">
                <a:solidFill>
                  <a:schemeClr val="tx1"/>
                </a:solidFill>
                <a:effectLst/>
                <a:latin typeface="+mn-lt"/>
                <a:ea typeface="+mn-ea"/>
                <a:cs typeface="+mn-cs"/>
              </a:rPr>
              <a:t>The point is that simple static placement schemes such as these achieve a poor tradeoff between update cost and lookup latency.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comparison, </a:t>
            </a:r>
            <a:r>
              <a:rPr lang="en-US" sz="1200" kern="1200" dirty="0" smtClean="0">
                <a:solidFill>
                  <a:schemeClr val="tx1"/>
                </a:solidFill>
                <a:effectLst/>
                <a:latin typeface="+mn-lt"/>
                <a:ea typeface="+mn-ea"/>
                <a:cs typeface="+mn-cs"/>
              </a:rPr>
              <a:t>Auspice gives a much better cost-performance tradeoff than static placement schemes. When the resource limit is low, so that creating only a small number of replicas of a name is feasible, Auspice still provides much lower latency than a consistent hashing based scheme. On the other hand, when more resources are available, Auspice uses the available resources to further reduce lookup latencies.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31</a:t>
            </a:fld>
            <a:endParaRPr lang="en-US"/>
          </a:p>
        </p:txBody>
      </p:sp>
    </p:spTree>
    <p:extLst>
      <p:ext uri="{BB962C8B-B14F-4D97-AF65-F5344CB8AC3E}">
        <p14:creationId xmlns:p14="http://schemas.microsoft.com/office/powerpoint/2010/main" val="1528855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Auspice uses a demand-aware placement approach to reduce</a:t>
            </a:r>
            <a:r>
              <a:rPr lang="en-US" sz="1200" kern="1200" baseline="0" dirty="0" smtClean="0">
                <a:solidFill>
                  <a:schemeClr val="tx1"/>
                </a:solidFill>
                <a:effectLst/>
                <a:latin typeface="+mn-lt"/>
                <a:ea typeface="+mn-ea"/>
                <a:cs typeface="+mn-cs"/>
              </a:rPr>
              <a:t> latency of name lookups.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Auspice tailors both the number and locations of a </a:t>
            </a:r>
            <a:r>
              <a:rPr lang="en-US" sz="1200" b="1" kern="1200" dirty="0" smtClean="0">
                <a:solidFill>
                  <a:schemeClr val="tx1"/>
                </a:solidFill>
                <a:effectLst/>
                <a:latin typeface="+mn-lt"/>
                <a:ea typeface="+mn-ea"/>
                <a:cs typeface="+mn-cs"/>
              </a:rPr>
              <a:t>name-record’s</a:t>
            </a:r>
            <a:r>
              <a:rPr lang="en-US" sz="1200" kern="1200" dirty="0" smtClean="0">
                <a:solidFill>
                  <a:schemeClr val="tx1"/>
                </a:solidFill>
                <a:effectLst/>
                <a:latin typeface="+mn-lt"/>
                <a:ea typeface="+mn-ea"/>
                <a:cs typeface="+mn-cs"/>
              </a:rPr>
              <a:t> replicas in accordance with demand patterns. The number of replicas of a </a:t>
            </a:r>
            <a:r>
              <a:rPr lang="en-US" sz="1200" b="1" kern="1200" dirty="0" smtClean="0">
                <a:solidFill>
                  <a:schemeClr val="tx1"/>
                </a:solidFill>
                <a:effectLst/>
                <a:latin typeface="+mn-lt"/>
                <a:ea typeface="+mn-ea"/>
                <a:cs typeface="+mn-cs"/>
              </a:rPr>
              <a:t>name-record</a:t>
            </a:r>
            <a:r>
              <a:rPr lang="en-US" sz="1200" kern="1200" dirty="0" smtClean="0">
                <a:solidFill>
                  <a:schemeClr val="tx1"/>
                </a:solidFill>
                <a:effectLst/>
                <a:latin typeface="+mn-lt"/>
                <a:ea typeface="+mn-ea"/>
                <a:cs typeface="+mn-cs"/>
              </a:rPr>
              <a:t> is determined proportional to its read rate, i.e., popular names are replicated more, and inversely proportional to its write rate so as to reduce the resource cost for replicating names with high write rates. The proportionality factor is determined dynamically in accordance with overall system capacity.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 do we choose the location of these replicas? Let us say these are our name servers and we need to choose three locations for a name’s replicas. The blue shaded circles show the region of demand for this name, i.e., this name is popular in North America, Europe and Australia, so replicas of that name-record are placed at those locations. However, locality-awareness alone may create load imbalances. For example, consider the yellow name that is popular in the regions as shown. Placing its replicas also in a locality-aware manner can cause load hotspots such as at NS5 in this example. Thus, Auspice places a fraction of the total number of replicas of each name as computed above randomly so as to balance locality and load balance. The details of this heuristic algorithm, other candidate heuristics, as well as an optimization formulation for the problem may be found in our paper.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Transition: I will focus here on the design of the placement engine or the mechanism that can be used to implement any planned placement policy.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32</a:t>
            </a:fld>
            <a:endParaRPr lang="en-US"/>
          </a:p>
        </p:txBody>
      </p:sp>
    </p:spTree>
    <p:extLst>
      <p:ext uri="{BB962C8B-B14F-4D97-AF65-F5344CB8AC3E}">
        <p14:creationId xmlns:p14="http://schemas.microsoft.com/office/powerpoint/2010/main" val="259376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dirty="0" smtClean="0"/>
              <a:t>We have implemented</a:t>
            </a:r>
            <a:r>
              <a:rPr lang="en-US" baseline="0" dirty="0" smtClean="0"/>
              <a:t> a distributed placement engine for a scalable design.</a:t>
            </a:r>
            <a:endParaRPr lang="en-US" dirty="0" smtClean="0"/>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dirty="0" smtClean="0"/>
              <a:t>Let us say S1 to S10 are the geo-distributed servers in Auspice.</a:t>
            </a:r>
          </a:p>
          <a:p>
            <a:pPr marL="228600" indent="-228600">
              <a:buAutoNum type="arabicParenBoth"/>
            </a:pPr>
            <a:r>
              <a:rPr lang="en-US" baseline="0" dirty="0" smtClean="0"/>
              <a:t>Starting with a name </a:t>
            </a:r>
            <a:r>
              <a:rPr lang="en-US" i="1" baseline="0" dirty="0" err="1" smtClean="0"/>
              <a:t>i</a:t>
            </a:r>
            <a:r>
              <a:rPr lang="en-US" i="1" baseline="0" dirty="0" smtClean="0"/>
              <a:t>, </a:t>
            </a:r>
            <a:r>
              <a:rPr lang="en-US" i="0" baseline="0" dirty="0" smtClean="0"/>
              <a:t>we use consistent hashing to select a fixed set of servers that act as the placement engine for the name.</a:t>
            </a:r>
          </a:p>
          <a:p>
            <a:pPr marL="228600" indent="-228600">
              <a:buAutoNum type="arabicParenBoth"/>
            </a:pPr>
            <a:r>
              <a:rPr lang="en-US" i="0" baseline="0" dirty="0" smtClean="0"/>
              <a:t>The job of the placement engine is to select the set of active replicas for a name using the demand-aware replication we saw previously.</a:t>
            </a:r>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baseline="0" dirty="0" smtClean="0"/>
              <a:t>The </a:t>
            </a:r>
            <a:r>
              <a:rPr lang="en-US" dirty="0" smtClean="0"/>
              <a:t>placement engine periodically</a:t>
            </a:r>
            <a:r>
              <a:rPr lang="en-US" baseline="0" dirty="0" smtClean="0"/>
              <a:t> receives the the geo-distribution of demand for the name as seen at each active replica. </a:t>
            </a:r>
            <a:endParaRPr lang="en-US" i="0" dirty="0" smtClean="0"/>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baseline="0" dirty="0" smtClean="0"/>
              <a:t>If the geo-distribution of demand has changed substantially, the placement engine may change the set of active replicas.</a:t>
            </a:r>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baseline="0" dirty="0" smtClean="0"/>
              <a:t>Since these machine are operating in a a failure-prone, asynchronous environment, therefore consistency guarantees are important.</a:t>
            </a:r>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baseline="0" dirty="0" smtClean="0"/>
              <a:t>The write operations at the placement engine are totally ordered, which enables them to provide a strong consistency guarantee.</a:t>
            </a:r>
          </a:p>
          <a:p>
            <a:pPr marL="228600" marR="0" indent="-228600" algn="l" defTabSz="457200" rtl="0" eaLnBrk="1" fontAlgn="auto" latinLnBrk="0" hangingPunct="1">
              <a:lnSpc>
                <a:spcPct val="100000"/>
              </a:lnSpc>
              <a:spcBef>
                <a:spcPts val="0"/>
              </a:spcBef>
              <a:spcAft>
                <a:spcPts val="0"/>
              </a:spcAft>
              <a:buClrTx/>
              <a:buSzTx/>
              <a:buFontTx/>
              <a:buAutoNum type="arabicParenBoth"/>
              <a:tabLst/>
              <a:defRPr/>
            </a:pPr>
            <a:r>
              <a:rPr lang="en-US" baseline="0" dirty="0" smtClean="0"/>
              <a:t>Auspice’s design allows for flexible consistency semantics among active replica, providing either a less expensive eventual consistency guarantee or more costly strong guarantee.</a:t>
            </a:r>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33</a:t>
            </a:fld>
            <a:endParaRPr lang="en-US"/>
          </a:p>
        </p:txBody>
      </p:sp>
    </p:spTree>
    <p:extLst>
      <p:ext uri="{BB962C8B-B14F-4D97-AF65-F5344CB8AC3E}">
        <p14:creationId xmlns:p14="http://schemas.microsoft.com/office/powerpoint/2010/main" val="2806476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testbed</a:t>
            </a:r>
            <a:r>
              <a:rPr lang="en-US" sz="1200" kern="1200" dirty="0" smtClean="0">
                <a:solidFill>
                  <a:schemeClr val="tx1"/>
                </a:solidFill>
                <a:effectLst/>
                <a:latin typeface="+mn-lt"/>
                <a:ea typeface="+mn-ea"/>
                <a:cs typeface="+mn-cs"/>
              </a:rPr>
              <a:t> for this </a:t>
            </a:r>
            <a:r>
              <a:rPr lang="en-US" sz="1200" b="1" kern="1200" dirty="0" smtClean="0">
                <a:solidFill>
                  <a:schemeClr val="tx1"/>
                </a:solidFill>
                <a:effectLst/>
                <a:latin typeface="+mn-lt"/>
                <a:ea typeface="+mn-ea"/>
                <a:cs typeface="+mn-cs"/>
              </a:rPr>
              <a:t>load-vs.-response time</a:t>
            </a:r>
            <a:r>
              <a:rPr lang="en-US" sz="1200" kern="1200" dirty="0" smtClean="0">
                <a:solidFill>
                  <a:schemeClr val="tx1"/>
                </a:solidFill>
                <a:effectLst/>
                <a:latin typeface="+mn-lt"/>
                <a:ea typeface="+mn-ea"/>
                <a:cs typeface="+mn-cs"/>
              </a:rPr>
              <a:t> experiment consists of a 16-server cluster which we used to emulate 80 geo-distributed name servers, and 80 client locations.</a:t>
            </a:r>
          </a:p>
          <a:p>
            <a:r>
              <a:rPr lang="en-US" sz="1200" kern="1200" dirty="0" smtClean="0">
                <a:solidFill>
                  <a:schemeClr val="tx1"/>
                </a:solidFill>
                <a:effectLst/>
                <a:latin typeface="+mn-lt"/>
                <a:ea typeface="+mn-ea"/>
                <a:cs typeface="+mn-cs"/>
              </a:rPr>
              <a:t>X axis: request load</a:t>
            </a:r>
          </a:p>
          <a:p>
            <a:r>
              <a:rPr lang="en-US" sz="1200" kern="1200" dirty="0" smtClean="0">
                <a:solidFill>
                  <a:schemeClr val="tx1"/>
                </a:solidFill>
                <a:effectLst/>
                <a:latin typeface="+mn-lt"/>
                <a:ea typeface="+mn-ea"/>
                <a:cs typeface="+mn-cs"/>
              </a:rPr>
              <a:t>Y axis: lookup latency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Replicate-at-all-locations gives very small throughput because it uses all resources in pushing updates to all locations </a:t>
            </a:r>
          </a:p>
          <a:p>
            <a:r>
              <a:rPr lang="en-US" sz="1200" kern="1200" dirty="0" smtClean="0">
                <a:solidFill>
                  <a:schemeClr val="tx1"/>
                </a:solidFill>
                <a:effectLst/>
                <a:latin typeface="+mn-lt"/>
                <a:ea typeface="+mn-ea"/>
                <a:cs typeface="+mn-cs"/>
              </a:rPr>
              <a:t>Random-K replicates each name at three name servers chosen randomly. It has high request latencies because it places replicas without considering locality of demand.</a:t>
            </a:r>
          </a:p>
          <a:p>
            <a:r>
              <a:rPr lang="en-US" sz="1200" kern="1200" dirty="0" err="1" smtClean="0">
                <a:solidFill>
                  <a:schemeClr val="tx1"/>
                </a:solidFill>
                <a:effectLst/>
                <a:latin typeface="+mn-lt"/>
                <a:ea typeface="+mn-ea"/>
                <a:cs typeface="+mn-cs"/>
              </a:rPr>
              <a:t>DHT+Popularity</a:t>
            </a:r>
            <a:r>
              <a:rPr lang="en-US" sz="1200" kern="1200" dirty="0" smtClean="0">
                <a:solidFill>
                  <a:schemeClr val="tx1"/>
                </a:solidFill>
                <a:effectLst/>
                <a:latin typeface="+mn-lt"/>
                <a:ea typeface="+mn-ea"/>
                <a:cs typeface="+mn-cs"/>
              </a:rPr>
              <a:t> is worse than Random-M. Why? Random-M goes to closest replica of 3. DHT goes to replica selected using DHT routing which is often not the closest replica.</a:t>
            </a:r>
          </a:p>
          <a:p>
            <a:r>
              <a:rPr lang="en-US" sz="1200" kern="1200" dirty="0" smtClean="0">
                <a:solidFill>
                  <a:schemeClr val="tx1"/>
                </a:solidFill>
                <a:effectLst/>
                <a:latin typeface="+mn-lt"/>
                <a:ea typeface="+mn-ea"/>
                <a:cs typeface="+mn-cs"/>
              </a:rPr>
              <a:t>Auspice: Significantly lower request latencies because it places replicas close to regions of demand. Has high request throughput because it adapts number of replicas based on load on system.</a:t>
            </a:r>
          </a:p>
          <a:p>
            <a:r>
              <a:rPr lang="en-US" sz="1200" kern="1200" dirty="0" smtClean="0">
                <a:solidFill>
                  <a:schemeClr val="tx1"/>
                </a:solidFill>
                <a:effectLst/>
                <a:latin typeface="+mn-lt"/>
                <a:ea typeface="+mn-ea"/>
                <a:cs typeface="+mn-cs"/>
              </a:rPr>
              <a:t>Overall, Auspice’s throughput is close to the best and its latency is up to 9x lower than DHT-based schemes in this experiment.</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13FD3B-3C09-5640-897A-D1CC71E2D21D}" type="slidenum">
              <a:rPr lang="en-US" smtClean="0"/>
              <a:t>34</a:t>
            </a:fld>
            <a:endParaRPr lang="en-US"/>
          </a:p>
        </p:txBody>
      </p:sp>
    </p:spTree>
    <p:extLst>
      <p:ext uri="{BB962C8B-B14F-4D97-AF65-F5344CB8AC3E}">
        <p14:creationId xmlns:p14="http://schemas.microsoft.com/office/powerpoint/2010/main" val="1628578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also compared Auspice against several best-of-breed commercial managed DNS providers that use geo-replication today.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experiment compares Auspice against a manager DNS provider, Ultra DNS. Ultra DNS has 16 locations across the globe and uses a replicate-at-all-locations policy.</a:t>
            </a:r>
          </a:p>
          <a:p>
            <a:r>
              <a:rPr lang="en-US" sz="1200" kern="1200" dirty="0" smtClean="0">
                <a:solidFill>
                  <a:schemeClr val="tx1"/>
                </a:solidFill>
                <a:effectLst/>
                <a:latin typeface="+mn-lt"/>
                <a:ea typeface="+mn-ea"/>
                <a:cs typeface="+mn-cs"/>
              </a:rPr>
              <a:t>Our workload consisted of domain names that are Ultra DNS’s customers.</a:t>
            </a:r>
          </a:p>
          <a:p>
            <a:r>
              <a:rPr lang="en-US" sz="1200" kern="1200" dirty="0" smtClean="0">
                <a:solidFill>
                  <a:schemeClr val="tx1"/>
                </a:solidFill>
                <a:effectLst/>
                <a:latin typeface="+mn-lt"/>
                <a:ea typeface="+mn-ea"/>
                <a:cs typeface="+mn-cs"/>
              </a:rPr>
              <a:t>And the geo-distribution of lookups for a name is taken from a well-known </a:t>
            </a:r>
            <a:r>
              <a:rPr lang="en-US" sz="1200" kern="1200" dirty="0" err="1" smtClean="0">
                <a:solidFill>
                  <a:schemeClr val="tx1"/>
                </a:solidFill>
                <a:effectLst/>
                <a:latin typeface="+mn-lt"/>
                <a:ea typeface="+mn-ea"/>
                <a:cs typeface="+mn-cs"/>
              </a:rPr>
              <a:t>Alexa</a:t>
            </a:r>
            <a:r>
              <a:rPr lang="en-US" sz="1200" kern="1200" dirty="0" smtClean="0">
                <a:solidFill>
                  <a:schemeClr val="tx1"/>
                </a:solidFill>
                <a:effectLst/>
                <a:latin typeface="+mn-lt"/>
                <a:ea typeface="+mn-ea"/>
                <a:cs typeface="+mn-cs"/>
              </a:rPr>
              <a:t> dataset.</a:t>
            </a:r>
          </a:p>
          <a:p>
            <a:r>
              <a:rPr lang="en-US" sz="1200" kern="1200" dirty="0" smtClean="0">
                <a:solidFill>
                  <a:schemeClr val="tx1"/>
                </a:solidFill>
                <a:effectLst/>
                <a:latin typeface="+mn-lt"/>
                <a:ea typeface="+mn-ea"/>
                <a:cs typeface="+mn-cs"/>
              </a:rPr>
              <a:t>First, we measured </a:t>
            </a:r>
            <a:r>
              <a:rPr lang="en-US" sz="1200" kern="1200" dirty="0" err="1" smtClean="0">
                <a:solidFill>
                  <a:schemeClr val="tx1"/>
                </a:solidFill>
                <a:effectLst/>
                <a:latin typeface="+mn-lt"/>
                <a:ea typeface="+mn-ea"/>
                <a:cs typeface="+mn-cs"/>
              </a:rPr>
              <a:t>UltraDNS’s</a:t>
            </a:r>
            <a:r>
              <a:rPr lang="en-US" sz="1200" kern="1200" dirty="0" smtClean="0">
                <a:solidFill>
                  <a:schemeClr val="tx1"/>
                </a:solidFill>
                <a:effectLst/>
                <a:latin typeface="+mn-lt"/>
                <a:ea typeface="+mn-ea"/>
                <a:cs typeface="+mn-cs"/>
              </a:rPr>
              <a:t> performance from </a:t>
            </a:r>
            <a:r>
              <a:rPr lang="en-US" sz="1200" kern="1200" dirty="0" err="1" smtClean="0">
                <a:solidFill>
                  <a:schemeClr val="tx1"/>
                </a:solidFill>
                <a:effectLst/>
                <a:latin typeface="+mn-lt"/>
                <a:ea typeface="+mn-ea"/>
                <a:cs typeface="+mn-cs"/>
              </a:rPr>
              <a:t>planetlab</a:t>
            </a:r>
            <a:r>
              <a:rPr lang="en-US" sz="1200" kern="1200" dirty="0" smtClean="0">
                <a:solidFill>
                  <a:schemeClr val="tx1"/>
                </a:solidFill>
                <a:effectLst/>
                <a:latin typeface="+mn-lt"/>
                <a:ea typeface="+mn-ea"/>
                <a:cs typeface="+mn-cs"/>
              </a:rPr>
              <a:t> locations around the globe.</a:t>
            </a:r>
          </a:p>
          <a:p>
            <a:r>
              <a:rPr lang="en-US" sz="1200" kern="1200" dirty="0" smtClean="0">
                <a:solidFill>
                  <a:schemeClr val="tx1"/>
                </a:solidFill>
                <a:effectLst/>
                <a:latin typeface="+mn-lt"/>
                <a:ea typeface="+mn-ea"/>
                <a:cs typeface="+mn-cs"/>
              </a:rPr>
              <a:t>Then, we deployed auspice on 80 </a:t>
            </a:r>
            <a:r>
              <a:rPr lang="en-US" sz="1200" kern="1200" dirty="0" err="1" smtClean="0">
                <a:solidFill>
                  <a:schemeClr val="tx1"/>
                </a:solidFill>
                <a:effectLst/>
                <a:latin typeface="+mn-lt"/>
                <a:ea typeface="+mn-ea"/>
                <a:cs typeface="+mn-cs"/>
              </a:rPr>
              <a:t>planetlab</a:t>
            </a:r>
            <a:r>
              <a:rPr lang="en-US" sz="1200" kern="1200" dirty="0" smtClean="0">
                <a:solidFill>
                  <a:schemeClr val="tx1"/>
                </a:solidFill>
                <a:effectLst/>
                <a:latin typeface="+mn-lt"/>
                <a:ea typeface="+mn-ea"/>
                <a:cs typeface="+mn-cs"/>
              </a:rPr>
              <a:t> nodes, and evaluate Auspice for three configurations with 5, 10, and 15 replicas of a name respectively.</a:t>
            </a:r>
          </a:p>
          <a:p>
            <a:r>
              <a:rPr lang="en-US" sz="1200" kern="1200" dirty="0" smtClean="0">
                <a:solidFill>
                  <a:schemeClr val="tx1"/>
                </a:solidFill>
                <a:effectLst/>
                <a:latin typeface="+mn-lt"/>
                <a:ea typeface="+mn-ea"/>
                <a:cs typeface="+mn-cs"/>
              </a:rPr>
              <a:t>X</a:t>
            </a:r>
          </a:p>
          <a:p>
            <a:r>
              <a:rPr lang="en-US" sz="1200" kern="1200" dirty="0" smtClean="0">
                <a:solidFill>
                  <a:schemeClr val="tx1"/>
                </a:solidFill>
                <a:effectLst/>
                <a:latin typeface="+mn-lt"/>
                <a:ea typeface="+mn-ea"/>
                <a:cs typeface="+mn-cs"/>
              </a:rPr>
              <a: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Graph shows the distribution of latencies for ultra </a:t>
            </a:r>
            <a:r>
              <a:rPr lang="en-US" sz="1200" kern="1200" dirty="0" err="1" smtClean="0">
                <a:solidFill>
                  <a:schemeClr val="tx1"/>
                </a:solidFill>
                <a:effectLst/>
                <a:latin typeface="+mn-lt"/>
                <a:ea typeface="+mn-ea"/>
                <a:cs typeface="+mn-cs"/>
              </a:rPr>
              <a:t>dns</a:t>
            </a:r>
            <a:r>
              <a:rPr lang="en-US" sz="1200" kern="1200" dirty="0" smtClean="0">
                <a:solidFill>
                  <a:schemeClr val="tx1"/>
                </a:solidFill>
                <a:effectLst/>
                <a:latin typeface="+mn-lt"/>
                <a:ea typeface="+mn-ea"/>
                <a:cs typeface="+mn-cs"/>
              </a:rPr>
              <a:t>, and for different auspice configurations.</a:t>
            </a:r>
          </a:p>
          <a:p>
            <a:r>
              <a:rPr lang="en-US" sz="1200" kern="1200" dirty="0" smtClean="0">
                <a:solidFill>
                  <a:schemeClr val="tx1"/>
                </a:solidFill>
                <a:effectLst/>
                <a:latin typeface="+mn-lt"/>
                <a:ea typeface="+mn-ea"/>
                <a:cs typeface="+mn-cs"/>
              </a:rPr>
              <a:t>Because Auspice chooses replica locations based on demand geo-locality it can achieve similar median latencies as Ultra-DNS with one-third the number of replicas, or in other words, one third the replication cost.</a:t>
            </a:r>
          </a:p>
          <a:p>
            <a:r>
              <a:rPr lang="en-US" sz="1200" kern="1200" dirty="0" smtClean="0">
                <a:solidFill>
                  <a:schemeClr val="tx1"/>
                </a:solidFill>
                <a:effectLst/>
                <a:latin typeface="+mn-lt"/>
                <a:ea typeface="+mn-ea"/>
                <a:cs typeface="+mn-cs"/>
              </a:rPr>
              <a:t>If we allow Auspice to create similar number of replicas as </a:t>
            </a:r>
            <a:r>
              <a:rPr lang="en-US" sz="1200" kern="1200" dirty="0" err="1" smtClean="0">
                <a:solidFill>
                  <a:schemeClr val="tx1"/>
                </a:solidFill>
                <a:effectLst/>
                <a:latin typeface="+mn-lt"/>
                <a:ea typeface="+mn-ea"/>
                <a:cs typeface="+mn-cs"/>
              </a:rPr>
              <a:t>UltraDNS</a:t>
            </a:r>
            <a:r>
              <a:rPr lang="en-US" sz="1200" kern="1200" dirty="0" smtClean="0">
                <a:solidFill>
                  <a:schemeClr val="tx1"/>
                </a:solidFill>
                <a:effectLst/>
                <a:latin typeface="+mn-lt"/>
                <a:ea typeface="+mn-ea"/>
                <a:cs typeface="+mn-cs"/>
              </a:rPr>
              <a:t>, it achieves 60% lower median latencies.</a:t>
            </a:r>
          </a:p>
          <a:p>
            <a:r>
              <a:rPr lang="en-US" sz="1200" kern="1200" dirty="0" smtClean="0">
                <a:solidFill>
                  <a:schemeClr val="tx1"/>
                </a:solidFill>
                <a:effectLst/>
                <a:latin typeface="+mn-lt"/>
                <a:ea typeface="+mn-ea"/>
                <a:cs typeface="+mn-cs"/>
              </a:rPr>
              <a:t>This experiment shows that Auspice reduces cost and or latency over  managed DNS providers that use a static placement.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[Pause]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13EF3-1D14-4641-9491-3D3CC9058E79}" type="slidenum">
              <a:rPr lang="en-US" smtClean="0"/>
              <a:t>35</a:t>
            </a:fld>
            <a:endParaRPr lang="en-US"/>
          </a:p>
        </p:txBody>
      </p:sp>
    </p:spTree>
    <p:extLst>
      <p:ext uri="{BB962C8B-B14F-4D97-AF65-F5344CB8AC3E}">
        <p14:creationId xmlns:p14="http://schemas.microsoft.com/office/powerpoint/2010/main" val="351139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B13EF3-1D14-4641-9491-3D3CC9058E79}" type="slidenum">
              <a:rPr lang="en-US" smtClean="0"/>
              <a:t>36</a:t>
            </a:fld>
            <a:endParaRPr lang="en-US"/>
          </a:p>
        </p:txBody>
      </p:sp>
    </p:spTree>
    <p:extLst>
      <p:ext uri="{BB962C8B-B14F-4D97-AF65-F5344CB8AC3E}">
        <p14:creationId xmlns:p14="http://schemas.microsoft.com/office/powerpoint/2010/main" val="3711854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Until now, we had assumed that the infrastructure is dedicated to running a particular service. But, that may not always be the case, e.g., many of Google’s services run on shared infrastructure. </a:t>
            </a:r>
          </a:p>
          <a:p>
            <a:endParaRPr lang="en-US" dirty="0" smtClean="0"/>
          </a:p>
          <a:p>
            <a:r>
              <a:rPr lang="en-US" dirty="0" smtClean="0"/>
              <a:t>A question is how do</a:t>
            </a:r>
            <a:r>
              <a:rPr lang="en-US" baseline="0" dirty="0" smtClean="0"/>
              <a:t> we develop a </a:t>
            </a:r>
            <a:r>
              <a:rPr lang="en-US" dirty="0" smtClean="0"/>
              <a:t>meta-service to </a:t>
            </a:r>
            <a:r>
              <a:rPr lang="en-US" baseline="0" dirty="0" smtClean="0"/>
              <a:t>automatically select the locations to deploy a service and </a:t>
            </a:r>
            <a:r>
              <a:rPr lang="en-US" dirty="0" smtClean="0"/>
              <a:t>change those locations based on a variety of factors, e.g., changes in traffic demand patterns, the pricing of the computational infrastructure, the cost budget for running a particular service, and the required user-perceived performance metrics to be achieved.</a:t>
            </a:r>
            <a:r>
              <a:rPr lang="en-US" baseline="0" dirty="0" smtClean="0"/>
              <a:t> </a:t>
            </a:r>
            <a:r>
              <a:rPr lang="en-US" dirty="0" smtClean="0"/>
              <a:t>Automating these actions can significantly simplify the management of geo-distributed services,</a:t>
            </a:r>
            <a:r>
              <a:rPr lang="en-US" baseline="0" dirty="0" smtClean="0"/>
              <a:t> and is going to be even more useful in an infrastructure with 100s or 1000s of locations, where manually making these decisions becomes a challenging task.</a:t>
            </a:r>
          </a:p>
          <a:p>
            <a:endParaRPr lang="en-US" baseline="0" dirty="0" smtClean="0"/>
          </a:p>
          <a:p>
            <a:r>
              <a:rPr lang="en-US" dirty="0" smtClean="0"/>
              <a:t>However,</a:t>
            </a:r>
            <a:r>
              <a:rPr lang="en-US" baseline="0" dirty="0" smtClean="0"/>
              <a:t> this is not a trivial task. Because there is an overhead and a cost of creating an additional location where a particular service will be deployed. </a:t>
            </a:r>
          </a:p>
          <a:p>
            <a:r>
              <a:rPr lang="en-US" baseline="0" dirty="0" smtClean="0"/>
              <a:t>Moreover, each service may have a several components such as a front-end, data caching layer, and a persistent data store, with dependencies among them. So, the locations of a particular component may restrict where other components are placed. Finally, there is a challenge of </a:t>
            </a:r>
          </a:p>
          <a:p>
            <a:endParaRPr lang="en-US" baseline="0" dirty="0" smtClean="0"/>
          </a:p>
          <a:p>
            <a:endParaRPr lang="en-US" dirty="0" smtClean="0"/>
          </a:p>
          <a:p>
            <a:r>
              <a:rPr lang="en-US" dirty="0" smtClean="0"/>
              <a:t>However, there are challenges to develop such a service.</a:t>
            </a:r>
          </a:p>
          <a:p>
            <a:endParaRPr lang="en-US" dirty="0" smtClean="0"/>
          </a:p>
          <a:p>
            <a:r>
              <a:rPr lang="en-US" dirty="0" smtClean="0"/>
              <a:t>The first and the most basic question is that is a service, e.g., a standard 3-tier web application, themselves be designed in a way that new deployment locations can be added or removed while the service is running. Or do we need to design new mechanisms to enable these operations.</a:t>
            </a:r>
            <a:r>
              <a:rPr lang="en-US" baseline="0" dirty="0" smtClean="0"/>
              <a:t> </a:t>
            </a:r>
            <a:r>
              <a:rPr lang="en-US" dirty="0" smtClean="0"/>
              <a:t>The next challenge is to</a:t>
            </a:r>
            <a:r>
              <a:rPr lang="en-US" baseline="0" dirty="0" smtClean="0"/>
              <a:t> reduce the</a:t>
            </a:r>
            <a:r>
              <a:rPr lang="en-US" dirty="0" smtClean="0"/>
              <a:t> cost and overhead of creating a new deployment location. For example service could have a database component to it and replicating it at an additional could be costly. Finally, what should the interface between a geo-distributed service and a meta-service that manages these operations.</a:t>
            </a:r>
          </a:p>
          <a:p>
            <a:endParaRPr lang="en-US" dirty="0" smtClean="0"/>
          </a:p>
          <a:p>
            <a:pPr marL="0" indent="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38</a:t>
            </a:fld>
            <a:endParaRPr lang="en-US"/>
          </a:p>
        </p:txBody>
      </p:sp>
    </p:spTree>
    <p:extLst>
      <p:ext uri="{BB962C8B-B14F-4D97-AF65-F5344CB8AC3E}">
        <p14:creationId xmlns:p14="http://schemas.microsoft.com/office/powerpoint/2010/main" val="2314355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Services running on these newer computational platforms such as routers, set-top boxes and cellular base stations could potentially enhance network-based services by taking computation even closer to the network edge.</a:t>
            </a:r>
          </a:p>
          <a:p>
            <a:endParaRPr lang="en-US" dirty="0" smtClean="0"/>
          </a:p>
          <a:p>
            <a:r>
              <a:rPr lang="en-US" dirty="0" smtClean="0"/>
              <a:t>But</a:t>
            </a:r>
            <a:r>
              <a:rPr lang="en-US" baseline="0" dirty="0" smtClean="0"/>
              <a:t> there is a </a:t>
            </a:r>
            <a:r>
              <a:rPr lang="en-US" dirty="0" smtClean="0"/>
              <a:t>risk associated with running untrusted applications or services on routers or cellular base-stations. </a:t>
            </a:r>
          </a:p>
          <a:p>
            <a:r>
              <a:rPr lang="en-US" dirty="0" smtClean="0"/>
              <a:t>The risk is that a misbehaving application or a service could degrade performance for several users connected via that network device, e.g., by flooding the network with packets. </a:t>
            </a:r>
          </a:p>
          <a:p>
            <a:endParaRPr lang="en-US" dirty="0" smtClean="0"/>
          </a:p>
          <a:p>
            <a:r>
              <a:rPr lang="en-US" dirty="0" smtClean="0"/>
              <a:t>With this risk in mind, an important question is how to design  APIs for these platforms that enables these applications to be useful while restricting the misbehavior that they can cause. </a:t>
            </a:r>
          </a:p>
          <a:p>
            <a:endParaRPr lang="en-US" dirty="0" smtClean="0"/>
          </a:p>
        </p:txBody>
      </p:sp>
      <p:sp>
        <p:nvSpPr>
          <p:cNvPr id="4" name="Slide Number Placeholder 3"/>
          <p:cNvSpPr>
            <a:spLocks noGrp="1"/>
          </p:cNvSpPr>
          <p:nvPr>
            <p:ph type="sldNum" sz="quarter" idx="10"/>
          </p:nvPr>
        </p:nvSpPr>
        <p:spPr/>
        <p:txBody>
          <a:bodyPr/>
          <a:lstStyle/>
          <a:p>
            <a:fld id="{FA90F033-E143-0043-8535-D0A8A5E88B7C}" type="slidenum">
              <a:rPr lang="en-US" smtClean="0"/>
              <a:t>39</a:t>
            </a:fld>
            <a:endParaRPr lang="en-US"/>
          </a:p>
        </p:txBody>
      </p:sp>
    </p:spTree>
    <p:extLst>
      <p:ext uri="{BB962C8B-B14F-4D97-AF65-F5344CB8AC3E}">
        <p14:creationId xmlns:p14="http://schemas.microsoft.com/office/powerpoint/2010/main" val="2229030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Internet, and especially, the datacenters running on it consume large amounts of energy today.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a cost argument for energy-efficiency, Energy use is 15-20% of TCO of datacenters.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Further, if we do reduce the overall energy use of all of Internet by a significant margin, we also go some way towards making the planet sustainable because Internet energy use is nearly 2% of overall energy use by some estimates.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am interested in working towards a “Shrink”-able Internet, in the number of active components, servers,</a:t>
            </a:r>
            <a:r>
              <a:rPr lang="en-US" sz="1200" kern="1200" baseline="0" dirty="0" smtClean="0">
                <a:solidFill>
                  <a:schemeClr val="tx1"/>
                </a:solidFill>
                <a:effectLst/>
                <a:latin typeface="+mn-lt"/>
                <a:ea typeface="+mn-ea"/>
                <a:cs typeface="+mn-cs"/>
              </a:rPr>
              <a:t> switches, even datacenters </a:t>
            </a:r>
            <a:r>
              <a:rPr lang="en-US" sz="1200" kern="1200" dirty="0" smtClean="0">
                <a:solidFill>
                  <a:schemeClr val="tx1"/>
                </a:solidFill>
                <a:effectLst/>
                <a:latin typeface="+mn-lt"/>
                <a:ea typeface="+mn-ea"/>
                <a:cs typeface="+mn-cs"/>
              </a:rPr>
              <a:t>shrink and grow in</a:t>
            </a:r>
            <a:r>
              <a:rPr lang="en-US" sz="1200" kern="1200" baseline="0" dirty="0" smtClean="0">
                <a:solidFill>
                  <a:schemeClr val="tx1"/>
                </a:solidFill>
                <a:effectLst/>
                <a:latin typeface="+mn-lt"/>
                <a:ea typeface="+mn-ea"/>
                <a:cs typeface="+mn-cs"/>
              </a:rPr>
              <a:t> proportion to</a:t>
            </a:r>
            <a:r>
              <a:rPr lang="en-US" sz="1200" kern="1200" dirty="0" smtClean="0">
                <a:solidFill>
                  <a:schemeClr val="tx1"/>
                </a:solidFill>
                <a:effectLst/>
                <a:latin typeface="+mn-lt"/>
                <a:ea typeface="+mn-ea"/>
                <a:cs typeface="+mn-cs"/>
              </a:rPr>
              <a:t> the demand that is put to it. </a:t>
            </a:r>
          </a:p>
          <a:p>
            <a:r>
              <a:rPr lang="en-US" sz="1200" kern="1200" dirty="0" smtClean="0">
                <a:solidFill>
                  <a:schemeClr val="tx1"/>
                </a:solidFill>
                <a:effectLst/>
                <a:latin typeface="+mn-lt"/>
                <a:ea typeface="+mn-ea"/>
                <a:cs typeface="+mn-cs"/>
              </a:rPr>
              <a:t>And potentially one day we can reach the ideal of the power-proportional Internet, whose energy use is in direct proportional to the demand that is put to 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 will discuss some of my ongoing and future research plans in this direction. Currently, I am working on a system to reduce the energy of content datacenters, i.e., the datacenters deployed by NCDNs and CDNs.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are looking at ways to reduce the energy use of both servers and switches, by turning them off during period of low demand. And, to our knowledge, this is the first effort that coordinates which servers and switches are turned off to reduce their energy use. A key goal of this work is to accurately quantify the performance impact of reducing energy, which can help operators determine where energy savings benefit outweigh the costs, i.e., performance penalty.</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40</a:t>
            </a:fld>
            <a:endParaRPr lang="en-US"/>
          </a:p>
        </p:txBody>
      </p:sp>
    </p:spTree>
    <p:extLst>
      <p:ext uri="{BB962C8B-B14F-4D97-AF65-F5344CB8AC3E}">
        <p14:creationId xmlns:p14="http://schemas.microsoft.com/office/powerpoint/2010/main" val="231435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a:p>
            <a:pPr marL="0" indent="0">
              <a:buNone/>
            </a:pPr>
            <a:r>
              <a:rPr lang="en-US" baseline="0" dirty="0" smtClean="0"/>
              <a:t>Based on these projections about the computing landscape, my research vision for the future comprises three main elements. </a:t>
            </a:r>
          </a:p>
          <a:p>
            <a:pPr marL="0" indent="0">
              <a:buNone/>
            </a:pPr>
            <a:endParaRPr lang="en-US" baseline="0" dirty="0" smtClean="0"/>
          </a:p>
          <a:p>
            <a:pPr marL="0" indent="0">
              <a:buNone/>
            </a:pPr>
            <a:r>
              <a:rPr lang="en-US" baseline="0" dirty="0" smtClean="0"/>
              <a:t>First, we will need services that leverage the geo-distributed and possibly heterogeneous computing infrastructure.</a:t>
            </a:r>
          </a:p>
          <a:p>
            <a:pPr marL="0" indent="0">
              <a:buNone/>
            </a:pPr>
            <a:endParaRPr lang="en-US" baseline="0" dirty="0" smtClean="0"/>
          </a:p>
          <a:p>
            <a:pPr marL="0" indent="0">
              <a:buNone/>
            </a:pPr>
            <a:r>
              <a:rPr lang="en-US" baseline="0" dirty="0" smtClean="0"/>
              <a:t>Second, we will need services that enhance our ability to handle the mobility of a wide range of endpoint principals.</a:t>
            </a:r>
          </a:p>
          <a:p>
            <a:pPr marL="0" indent="0">
              <a:buNone/>
            </a:pPr>
            <a:endParaRPr lang="en-US" baseline="0" dirty="0" smtClean="0"/>
          </a:p>
          <a:p>
            <a:pPr marL="0" indent="0">
              <a:buNone/>
            </a:pPr>
            <a:r>
              <a:rPr lang="en-US" baseline="0" dirty="0" smtClean="0"/>
              <a:t>Third, we will need meta-services to manage multiple services running on the same infrastructure controlling the resource allocation, and service reconfiguration.</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FA90F033-E143-0043-8535-D0A8A5E88B7C}" type="slidenum">
              <a:rPr lang="en-US" smtClean="0"/>
              <a:t>4</a:t>
            </a:fld>
            <a:endParaRPr lang="en-US"/>
          </a:p>
        </p:txBody>
      </p:sp>
    </p:spTree>
    <p:extLst>
      <p:ext uri="{BB962C8B-B14F-4D97-AF65-F5344CB8AC3E}">
        <p14:creationId xmlns:p14="http://schemas.microsoft.com/office/powerpoint/2010/main" val="22290301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p>
          <a:p>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endParaRPr lang="en-US" dirty="0" smtClean="0"/>
          </a:p>
          <a:p>
            <a:r>
              <a:rPr lang="en-US" dirty="0" smtClean="0"/>
              <a:t>Lets</a:t>
            </a:r>
            <a:r>
              <a:rPr lang="en-US" baseline="0" dirty="0" smtClean="0"/>
              <a:t> go back to an earlier question I had raised.</a:t>
            </a:r>
            <a:endParaRPr lang="en-US" dirty="0" smtClean="0"/>
          </a:p>
          <a:p>
            <a:endParaRPr lang="en-US" dirty="0" smtClean="0"/>
          </a:p>
          <a:p>
            <a:r>
              <a:rPr lang="en-US" dirty="0" smtClean="0"/>
              <a:t>In this experiment,</a:t>
            </a:r>
            <a:r>
              <a:rPr lang="en-US" baseline="0" dirty="0" smtClean="0"/>
              <a:t> we evaluate the user perceived latency for different schemes.</a:t>
            </a:r>
          </a:p>
          <a:p>
            <a:r>
              <a:rPr lang="en-US" baseline="0" dirty="0" smtClean="0"/>
              <a:t> </a:t>
            </a:r>
            <a:endParaRPr lang="en-US" dirty="0" smtClean="0"/>
          </a:p>
          <a:p>
            <a:r>
              <a:rPr lang="en-US" dirty="0" smtClean="0"/>
              <a:t>An equally important metric</a:t>
            </a:r>
            <a:r>
              <a:rPr lang="en-US" baseline="0" dirty="0" smtClean="0"/>
              <a:t> for an NCDN is the latency experienced by end-users, which we evaluate in this experiment.</a:t>
            </a:r>
          </a:p>
          <a:p>
            <a:endParaRPr lang="en-US" baseline="0" dirty="0" smtClean="0"/>
          </a:p>
          <a:p>
            <a:r>
              <a:rPr lang="en-US" baseline="0" dirty="0" smtClean="0"/>
              <a:t>To calculate latency, we have defined a latency cost function which captures the end-to-end delay including propagation delay and delay caused by retransmissions after a packet loss. </a:t>
            </a:r>
          </a:p>
          <a:p>
            <a:endParaRPr lang="en-US" baseline="0" dirty="0" smtClean="0"/>
          </a:p>
          <a:p>
            <a:r>
              <a:rPr lang="en-US" baseline="0" dirty="0" smtClean="0"/>
              <a:t>The value of the latency cost function is shown on the y-axis. X-axis is the storage ratio. </a:t>
            </a:r>
          </a:p>
          <a:p>
            <a:endParaRPr lang="en-US" baseline="0" dirty="0" smtClean="0"/>
          </a:p>
          <a:p>
            <a:endParaRPr lang="en-US" baseline="0" dirty="0" smtClean="0"/>
          </a:p>
          <a:p>
            <a:pPr marL="228600" indent="-228600">
              <a:buAutoNum type="arabicParenBoth"/>
            </a:pPr>
            <a:r>
              <a:rPr lang="en-US" baseline="0" dirty="0" smtClean="0"/>
              <a:t>The relative performance of schemes reflects a similar trend with the latency cost function as with the network cost function.</a:t>
            </a:r>
          </a:p>
          <a:p>
            <a:pPr marL="228600" indent="-228600">
              <a:buAutoNum type="arabicParenBoth"/>
            </a:pPr>
            <a:r>
              <a:rPr lang="en-US" baseline="0" dirty="0" smtClean="0"/>
              <a:t>Joint-Opt strategy has a high latency cost for two reasons, first its higher MLU causes more retransmissions, and second it frequently needs to fetch content from origin servers which also increases latency.</a:t>
            </a:r>
          </a:p>
          <a:p>
            <a:pPr marL="228600" indent="-228600">
              <a:buAutoNum type="arabicParenBoth"/>
            </a:pPr>
            <a:r>
              <a:rPr lang="en-US" baseline="0" dirty="0" err="1" smtClean="0"/>
              <a:t>InvCap</a:t>
            </a:r>
            <a:r>
              <a:rPr lang="en-US" baseline="0" dirty="0" smtClean="0"/>
              <a:t>-LRU performs better than a Joint-Opt strategy. </a:t>
            </a:r>
            <a:r>
              <a:rPr lang="en-US" baseline="0" dirty="0" err="1" smtClean="0"/>
              <a:t>InvCap</a:t>
            </a:r>
            <a:r>
              <a:rPr lang="en-US" baseline="0" dirty="0" smtClean="0"/>
              <a:t>-LRU improves its performance relative to the Joint-Opt-Future scheme on increasing the storage ratio. At a storage ratio of 4, the latency of </a:t>
            </a:r>
            <a:r>
              <a:rPr lang="en-US" baseline="0" dirty="0" err="1" smtClean="0"/>
              <a:t>InvCap</a:t>
            </a:r>
            <a:r>
              <a:rPr lang="en-US" baseline="0" dirty="0" smtClean="0"/>
              <a:t>-LRU is within 28% of Optimal while  than Joint-Opt strategy has a 70% higher latency cost than optimal. </a:t>
            </a:r>
          </a:p>
          <a:p>
            <a:pPr marL="228600" indent="-228600">
              <a:buAutoNum type="arabicParenBoth"/>
            </a:pPr>
            <a:r>
              <a:rPr lang="en-US" baseline="0" dirty="0" smtClean="0"/>
              <a:t>This experiment shows than an unplanned scheme has a close to optimal latency cost at higher storage ratios.</a:t>
            </a:r>
          </a:p>
          <a:p>
            <a:pPr marL="228600" indent="-228600">
              <a:buAutoNum type="arabicParenBoth"/>
            </a:pPr>
            <a:endParaRPr lang="en-US" baseline="0" dirty="0" smtClean="0"/>
          </a:p>
          <a:p>
            <a:pPr marL="228600" indent="-228600">
              <a:buAutoNum type="arabicParenBoth"/>
            </a:pPr>
            <a:endParaRPr lang="en-US" baseline="0" dirty="0" smtClean="0"/>
          </a:p>
          <a:p>
            <a:r>
              <a:rPr lang="en-US" dirty="0" smtClean="0"/>
              <a:t>What these experiments placement</a:t>
            </a:r>
            <a:r>
              <a:rPr lang="en-US" baseline="0" dirty="0" smtClean="0"/>
              <a:t> matters in NCDNs. </a:t>
            </a:r>
          </a:p>
          <a:p>
            <a:r>
              <a:rPr lang="en-US" baseline="0" dirty="0" smtClean="0"/>
              <a:t>JOINT-OPTIMIZATION poor at content placement: performs worse.</a:t>
            </a:r>
          </a:p>
          <a:p>
            <a:endParaRPr lang="en-US" baseline="0" dirty="0" smtClean="0"/>
          </a:p>
          <a:p>
            <a:r>
              <a:rPr lang="en-US" baseline="0" dirty="0" smtClean="0"/>
              <a:t>UNPLANNED placement works well, and performs well.</a:t>
            </a:r>
          </a:p>
          <a:p>
            <a:endParaRPr lang="en-US" baseline="0" dirty="0" smtClean="0"/>
          </a:p>
          <a:p>
            <a:r>
              <a:rPr lang="en-US" baseline="0" dirty="0" smtClean="0"/>
              <a:t>Next question is does routing matter?</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D1298D35-D89B-9845-89C2-B3631534045D}" type="slidenum">
              <a:rPr lang="en-US" smtClean="0"/>
              <a:t>42</a:t>
            </a:fld>
            <a:endParaRPr lang="en-US"/>
          </a:p>
        </p:txBody>
      </p:sp>
    </p:spTree>
    <p:extLst>
      <p:ext uri="{BB962C8B-B14F-4D97-AF65-F5344CB8AC3E}">
        <p14:creationId xmlns:p14="http://schemas.microsoft.com/office/powerpoint/2010/main" val="5962947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Before moving on, I will briefly present a result from another piece of my work related to NCDNs.</a:t>
            </a:r>
          </a:p>
          <a:p>
            <a:r>
              <a:rPr lang="en-US" baseline="0" dirty="0" smtClean="0"/>
              <a:t>In this work, we consider an ISP network in which all content is placed at a few randomly chosen locations.</a:t>
            </a:r>
          </a:p>
          <a:p>
            <a:r>
              <a:rPr lang="en-US" baseline="0" dirty="0" smtClean="0"/>
              <a:t>End-users download each content in parallel from all locations using TCP connections. </a:t>
            </a:r>
          </a:p>
          <a:p>
            <a:endParaRPr lang="en-US" baseline="0" dirty="0" smtClean="0"/>
          </a:p>
          <a:p>
            <a:r>
              <a:rPr lang="en-US" baseline="0" dirty="0" smtClean="0"/>
              <a:t>Our goal is to evaluate how does a random content placement at multiple locations affect the performance of common traffic engineering schemes. </a:t>
            </a:r>
          </a:p>
          <a:p>
            <a:r>
              <a:rPr lang="en-US" baseline="0" dirty="0" smtClean="0"/>
              <a:t>Our finding is that having content at just 2 or 4 locations blurs the difference between traffic </a:t>
            </a:r>
            <a:r>
              <a:rPr lang="en-US" baseline="0" dirty="0" err="1" smtClean="0"/>
              <a:t>engg</a:t>
            </a:r>
            <a:r>
              <a:rPr lang="en-US" baseline="0" dirty="0" smtClean="0"/>
              <a:t>. Schemes, and all traffic </a:t>
            </a:r>
            <a:r>
              <a:rPr lang="en-US" baseline="0" dirty="0" err="1" smtClean="0"/>
              <a:t>engg</a:t>
            </a:r>
            <a:r>
              <a:rPr lang="en-US" baseline="0" dirty="0" smtClean="0"/>
              <a:t>. schemes are near-optimal on a capacity metric.</a:t>
            </a:r>
          </a:p>
          <a:p>
            <a:r>
              <a:rPr lang="en-US" baseline="0" dirty="0" smtClean="0"/>
              <a:t>And the gap between optimal and static shortest-path routing is at most 30%. </a:t>
            </a:r>
          </a:p>
          <a:p>
            <a:endParaRPr lang="en-US" baseline="0" dirty="0" smtClean="0"/>
          </a:p>
          <a:p>
            <a:r>
              <a:rPr lang="en-US" baseline="0" dirty="0" smtClean="0"/>
              <a:t>So, it is not surprising that, in an NCDN, where placement is better </a:t>
            </a:r>
            <a:r>
              <a:rPr lang="en-US" baseline="0" dirty="0" err="1" smtClean="0"/>
              <a:t>enginered</a:t>
            </a:r>
            <a:r>
              <a:rPr lang="en-US" baseline="0" dirty="0" smtClean="0"/>
              <a:t> than a random placement, the gap between traffic </a:t>
            </a:r>
            <a:r>
              <a:rPr lang="en-US" baseline="0" dirty="0" err="1" smtClean="0"/>
              <a:t>engg</a:t>
            </a:r>
            <a:r>
              <a:rPr lang="en-US" baseline="0" dirty="0" smtClean="0"/>
              <a:t> and static shortest-path routing further reduces to 10%.</a:t>
            </a:r>
          </a:p>
        </p:txBody>
      </p:sp>
      <p:sp>
        <p:nvSpPr>
          <p:cNvPr id="4" name="Slide Number Placeholder 3"/>
          <p:cNvSpPr>
            <a:spLocks noGrp="1"/>
          </p:cNvSpPr>
          <p:nvPr>
            <p:ph type="sldNum" sz="quarter" idx="10"/>
          </p:nvPr>
        </p:nvSpPr>
        <p:spPr/>
        <p:txBody>
          <a:bodyPr/>
          <a:lstStyle/>
          <a:p>
            <a:fld id="{D1298D35-D89B-9845-89C2-B3631534045D}" type="slidenum">
              <a:rPr lang="en-US" smtClean="0"/>
              <a:t>43</a:t>
            </a:fld>
            <a:endParaRPr lang="en-US"/>
          </a:p>
        </p:txBody>
      </p:sp>
    </p:spTree>
    <p:extLst>
      <p:ext uri="{BB962C8B-B14F-4D97-AF65-F5344CB8AC3E}">
        <p14:creationId xmlns:p14="http://schemas.microsoft.com/office/powerpoint/2010/main" val="278623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my work towards realizing this vision, in this talk, I will first discuss a geo-distributed service which we refer to as a network CDN or an NCDN. An NCDN is a …/</a:t>
            </a:r>
          </a:p>
          <a:p>
            <a:endParaRPr lang="en-US" dirty="0" smtClean="0"/>
          </a:p>
          <a:p>
            <a:r>
              <a:rPr lang="en-US" dirty="0" smtClean="0"/>
              <a:t>Next, I will talk about Auspice a global naming service that is designed to enhance support for mobility of end-point principals in the Internet.</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r>
              <a:rPr lang="en-US" baseline="0" dirty="0" err="1" smtClean="0"/>
              <a:t>Infocom</a:t>
            </a:r>
            <a:r>
              <a:rPr lang="en-US" baseline="0" dirty="0" smtClean="0"/>
              <a:t>, </a:t>
            </a:r>
            <a:r>
              <a:rPr lang="en-US" baseline="0" dirty="0" err="1" smtClean="0"/>
              <a:t>sigcomm</a:t>
            </a:r>
            <a:r>
              <a:rPr lang="en-US" baseline="0" dirty="0" smtClean="0"/>
              <a:t>, </a:t>
            </a:r>
            <a:r>
              <a:rPr lang="en-US" baseline="0" dirty="0" err="1" smtClean="0"/>
              <a:t>sigmetrics</a:t>
            </a:r>
            <a:r>
              <a:rPr lang="en-US" baseline="0" dirty="0" smtClean="0"/>
              <a:t>, and before each section also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A90F033-E143-0043-8535-D0A8A5E88B7C}" type="slidenum">
              <a:rPr lang="en-US" smtClean="0"/>
              <a:t>5</a:t>
            </a:fld>
            <a:endParaRPr lang="en-US"/>
          </a:p>
        </p:txBody>
      </p:sp>
    </p:spTree>
    <p:extLst>
      <p:ext uri="{BB962C8B-B14F-4D97-AF65-F5344CB8AC3E}">
        <p14:creationId xmlns:p14="http://schemas.microsoft.com/office/powerpoint/2010/main" val="2035541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 key focus of this talk is geo-distributed</a:t>
            </a:r>
            <a:r>
              <a:rPr lang="en-US" b="0" baseline="0" dirty="0" smtClean="0"/>
              <a:t> infrastructure and services. </a:t>
            </a:r>
          </a:p>
          <a:p>
            <a:r>
              <a:rPr lang="en-US" b="0" dirty="0" smtClean="0"/>
              <a:t>A geo-distributed</a:t>
            </a:r>
            <a:r>
              <a:rPr lang="en-US" b="0" baseline="0" dirty="0" smtClean="0"/>
              <a:t> infrastructure enables three degrees of freedom which services can leverage to enhance their performance.</a:t>
            </a:r>
          </a:p>
          <a:p>
            <a:r>
              <a:rPr lang="en-US" b="0" dirty="0" smtClean="0"/>
              <a:t>So,</a:t>
            </a:r>
            <a:r>
              <a:rPr lang="en-US" b="0" baseline="0" dirty="0" smtClean="0"/>
              <a:t> let’s start with the simplest case.</a:t>
            </a:r>
            <a:endParaRPr lang="en-US" b="0" dirty="0"/>
          </a:p>
        </p:txBody>
      </p:sp>
      <p:sp>
        <p:nvSpPr>
          <p:cNvPr id="4" name="Slide Number Placeholder 3"/>
          <p:cNvSpPr>
            <a:spLocks noGrp="1"/>
          </p:cNvSpPr>
          <p:nvPr>
            <p:ph type="sldNum" sz="quarter" idx="10"/>
          </p:nvPr>
        </p:nvSpPr>
        <p:spPr/>
        <p:txBody>
          <a:bodyPr/>
          <a:lstStyle/>
          <a:p>
            <a:fld id="{FA90F033-E143-0043-8535-D0A8A5E88B7C}" type="slidenum">
              <a:rPr lang="en-US" smtClean="0"/>
              <a:t>6</a:t>
            </a:fld>
            <a:endParaRPr lang="en-US"/>
          </a:p>
        </p:txBody>
      </p:sp>
    </p:spTree>
    <p:extLst>
      <p:ext uri="{BB962C8B-B14F-4D97-AF65-F5344CB8AC3E}">
        <p14:creationId xmlns:p14="http://schemas.microsoft.com/office/powerpoint/2010/main" val="85802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decision</a:t>
            </a:r>
            <a:r>
              <a:rPr lang="en-US" baseline="0" dirty="0" smtClean="0"/>
              <a:t> affecting geo-distributed systems is the network routing, or as it is often called traffic engineering. </a:t>
            </a:r>
          </a:p>
          <a:p>
            <a:endParaRPr lang="en-US" baseline="0" dirty="0" smtClean="0"/>
          </a:p>
          <a:p>
            <a:r>
              <a:rPr lang="en-US" baseline="0" dirty="0" smtClean="0"/>
              <a:t>Traffic engineering is a problem is solved by ISPs today to configure routing in their networks.</a:t>
            </a:r>
          </a:p>
          <a:p>
            <a:endParaRPr lang="en-US" baseline="0" dirty="0" smtClean="0"/>
          </a:p>
          <a:p>
            <a:r>
              <a:rPr lang="en-US" baseline="0" dirty="0" smtClean="0"/>
              <a:t>There are two inputs to the traffic engineering problem. </a:t>
            </a:r>
          </a:p>
          <a:p>
            <a:r>
              <a:rPr lang="en-US" baseline="0" dirty="0" smtClean="0"/>
              <a:t>First, is the link capacity of all network links.</a:t>
            </a:r>
          </a:p>
          <a:p>
            <a:endParaRPr lang="en-US" baseline="0" dirty="0" smtClean="0"/>
          </a:p>
          <a:p>
            <a:r>
              <a:rPr lang="en-US" baseline="0" dirty="0" smtClean="0"/>
              <a:t>Next, is a traffic matrix. The </a:t>
            </a:r>
            <a:r>
              <a:rPr lang="en-US" baseline="0" dirty="0" err="1" smtClean="0"/>
              <a:t>i,j-th</a:t>
            </a:r>
            <a:r>
              <a:rPr lang="en-US" baseline="0" dirty="0" smtClean="0"/>
              <a:t> entry in this matrix is the traffic from node I to node j in the network topology.</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Based on these inputs, traffic engineering computes a network routing, that is, the physical paths between all pairs of nodes in the network.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[pause]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computing the routing, traffic engineering seeks to minimize cost functions …</a:t>
            </a:r>
          </a:p>
        </p:txBody>
      </p:sp>
      <p:sp>
        <p:nvSpPr>
          <p:cNvPr id="4" name="Slide Number Placeholder 3"/>
          <p:cNvSpPr>
            <a:spLocks noGrp="1"/>
          </p:cNvSpPr>
          <p:nvPr>
            <p:ph type="sldNum" sz="quarter" idx="10"/>
          </p:nvPr>
        </p:nvSpPr>
        <p:spPr/>
        <p:txBody>
          <a:bodyPr/>
          <a:lstStyle/>
          <a:p>
            <a:fld id="{93AE1CA5-AD2D-2D4D-8009-ACA3AFA65D0D}" type="slidenum">
              <a:rPr lang="en-US" smtClean="0"/>
              <a:t>7</a:t>
            </a:fld>
            <a:endParaRPr lang="en-US"/>
          </a:p>
        </p:txBody>
      </p:sp>
    </p:spTree>
    <p:extLst>
      <p:ext uri="{BB962C8B-B14F-4D97-AF65-F5344CB8AC3E}">
        <p14:creationId xmlns:p14="http://schemas.microsoft.com/office/powerpoint/2010/main" val="218891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cost function for traffic engineering are commonly defined as </a:t>
            </a:r>
            <a:r>
              <a:rPr lang="en-US" baseline="0" dirty="0" smtClean="0"/>
              <a:t>the convex functions of link utilization. </a:t>
            </a:r>
          </a:p>
          <a:p>
            <a:endParaRPr lang="en-US" dirty="0" smtClean="0"/>
          </a:p>
          <a:p>
            <a:r>
              <a:rPr lang="en-US" baseline="0" dirty="0" smtClean="0"/>
              <a:t>For example, a common cost function is the maximum link utilization, MLU. </a:t>
            </a:r>
          </a:p>
          <a:p>
            <a:endParaRPr lang="en-US" baseline="0" dirty="0" smtClean="0"/>
          </a:p>
          <a:p>
            <a:r>
              <a:rPr lang="en-US" baseline="0" dirty="0" smtClean="0"/>
              <a:t>Traffic engineering seeks to minimize these cost function to achieve a lower link utilization. </a:t>
            </a:r>
          </a:p>
          <a:p>
            <a:endParaRPr lang="en-US" baseline="0" dirty="0" smtClean="0"/>
          </a:p>
          <a:p>
            <a:r>
              <a:rPr lang="en-US" baseline="0" dirty="0" smtClean="0"/>
              <a:t>A low utilization of all links in the network means that the network is free from congestion hotspots. </a:t>
            </a:r>
          </a:p>
          <a:p>
            <a:r>
              <a:rPr lang="en-US" baseline="0" dirty="0" smtClean="0"/>
              <a:t>Further, a low link utilization means that the network has more spare capacity to tolerate sudden or long-term increase in demand. </a:t>
            </a:r>
          </a:p>
          <a:p>
            <a:endParaRPr lang="en-US" baseline="0" dirty="0" smtClean="0"/>
          </a:p>
          <a:p>
            <a:r>
              <a:rPr lang="en-US" baseline="0" dirty="0" smtClean="0"/>
              <a:t>We take two examples of routing schemes to show a careful routing can reduce link utilization. </a:t>
            </a:r>
          </a:p>
          <a:p>
            <a:endParaRPr lang="en-US" baseline="0" dirty="0" smtClean="0"/>
          </a:p>
          <a:p>
            <a:r>
              <a:rPr lang="en-US" baseline="0" dirty="0" smtClean="0"/>
              <a:t>One the left, we use a shortest path routing and send traffic via the lower</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3AE1CA5-AD2D-2D4D-8009-ACA3AFA65D0D}" type="slidenum">
              <a:rPr lang="en-US" smtClean="0"/>
              <a:t>8</a:t>
            </a:fld>
            <a:endParaRPr lang="en-US"/>
          </a:p>
        </p:txBody>
      </p:sp>
    </p:spTree>
    <p:extLst>
      <p:ext uri="{BB962C8B-B14F-4D97-AF65-F5344CB8AC3E}">
        <p14:creationId xmlns:p14="http://schemas.microsoft.com/office/powerpoint/2010/main" val="1634276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I will discuss why content placement is potentially a more powerful factor than routing or redirection to leverage the benefits of geo-distribution.</a:t>
            </a:r>
          </a:p>
          <a:p>
            <a:r>
              <a:rPr lang="en-US" sz="1200" kern="1200" dirty="0" smtClean="0">
                <a:solidFill>
                  <a:schemeClr val="tx1"/>
                </a:solidFill>
                <a:effectLst/>
                <a:latin typeface="+mn-lt"/>
                <a:ea typeface="+mn-ea"/>
                <a:cs typeface="+mn-cs"/>
              </a:rPr>
              <a:t>First, let us consider redirection. </a:t>
            </a:r>
          </a:p>
          <a:p>
            <a:r>
              <a:rPr lang="en-US" sz="1200" kern="1200" baseline="0" dirty="0" smtClean="0">
                <a:solidFill>
                  <a:schemeClr val="tx1"/>
                </a:solidFill>
                <a:effectLst/>
                <a:latin typeface="+mn-lt"/>
                <a:ea typeface="+mn-ea"/>
                <a:cs typeface="+mn-cs"/>
              </a:rPr>
              <a:t>Among the set of locations with the content, redirection chooses a location to send request. </a:t>
            </a:r>
          </a:p>
          <a:p>
            <a:r>
              <a:rPr lang="en-US" sz="1200" kern="1200" baseline="0" dirty="0" smtClean="0">
                <a:solidFill>
                  <a:schemeClr val="tx1"/>
                </a:solidFill>
                <a:effectLst/>
                <a:latin typeface="+mn-lt"/>
                <a:ea typeface="+mn-ea"/>
                <a:cs typeface="+mn-cs"/>
              </a:rPr>
              <a:t>If the content is placed only at a far-away location, irrespective of how redirection is done, a user will observe a high latency. </a:t>
            </a:r>
          </a:p>
          <a:p>
            <a:r>
              <a:rPr lang="en-US" sz="1200" kern="1200" baseline="0" dirty="0" smtClean="0">
                <a:solidFill>
                  <a:schemeClr val="tx1"/>
                </a:solidFill>
                <a:effectLst/>
                <a:latin typeface="+mn-lt"/>
                <a:ea typeface="+mn-ea"/>
                <a:cs typeface="+mn-cs"/>
              </a:rPr>
              <a:t>On the other hand, content placement can create more options to the redirection scheme to chooses a location that is nearby.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let us consider routing. </a:t>
            </a:r>
          </a:p>
          <a:p>
            <a:r>
              <a:rPr lang="en-US" sz="1200" kern="1200" dirty="0" smtClean="0">
                <a:solidFill>
                  <a:schemeClr val="tx1"/>
                </a:solidFill>
                <a:effectLst/>
                <a:latin typeface="+mn-lt"/>
                <a:ea typeface="+mn-ea"/>
                <a:cs typeface="+mn-cs"/>
              </a:rPr>
              <a:t>Let us say we want to compute routing for this traffic matrix. </a:t>
            </a:r>
          </a:p>
          <a:p>
            <a:r>
              <a:rPr lang="en-US" sz="1200" kern="1200" dirty="0" smtClean="0">
                <a:solidFill>
                  <a:schemeClr val="tx1"/>
                </a:solidFill>
                <a:effectLst/>
                <a:latin typeface="+mn-lt"/>
                <a:ea typeface="+mn-ea"/>
                <a:cs typeface="+mn-cs"/>
              </a:rPr>
              <a:t>The flexibility of placing content gives us the power to change this traffic matrix itself. For example, if all content that a node in a network needs is placed at the same node, there is no traffic to be sent to any other node, then the traffic matrix only as entries whose value is 0. </a:t>
            </a:r>
          </a:p>
          <a:p>
            <a:r>
              <a:rPr lang="en-US" sz="1200" kern="1200" dirty="0" smtClean="0">
                <a:solidFill>
                  <a:schemeClr val="tx1"/>
                </a:solidFill>
                <a:effectLst/>
                <a:latin typeface="+mn-lt"/>
                <a:ea typeface="+mn-ea"/>
                <a:cs typeface="+mn-cs"/>
              </a:rPr>
              <a:t>There is no routing problem to be solved!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While</a:t>
            </a:r>
            <a:r>
              <a:rPr lang="en-US" sz="1200" kern="1200" baseline="0" dirty="0" smtClean="0">
                <a:solidFill>
                  <a:schemeClr val="tx1"/>
                </a:solidFill>
                <a:effectLst/>
                <a:latin typeface="+mn-lt"/>
                <a:ea typeface="+mn-ea"/>
                <a:cs typeface="+mn-cs"/>
              </a:rPr>
              <a:t> this is an extreme example, and you cannot place content at all locations in the world. It shows the power of content placement over routing.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3AE1CA5-AD2D-2D4D-8009-ACA3AFA65D0D}" type="slidenum">
              <a:rPr lang="en-US" smtClean="0"/>
              <a:t>9</a:t>
            </a:fld>
            <a:endParaRPr lang="en-US"/>
          </a:p>
        </p:txBody>
      </p:sp>
    </p:spTree>
    <p:extLst>
      <p:ext uri="{BB962C8B-B14F-4D97-AF65-F5344CB8AC3E}">
        <p14:creationId xmlns:p14="http://schemas.microsoft.com/office/powerpoint/2010/main" val="428398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6/30/15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116682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6/30/15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05102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6/30/15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37932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E445C-EA14-8944-9A0C-D6E7BA1950E2}"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84072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4174"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flip="none" rotWithShape="1">
              <a:gsLst>
                <a:gs pos="0">
                  <a:schemeClr val="accent2">
                    <a:lumMod val="40000"/>
                    <a:lumOff val="60000"/>
                    <a:alpha val="50000"/>
                  </a:schemeClr>
                </a:gs>
                <a:gs pos="100000">
                  <a:srgbClr val="FFFFFF"/>
                </a:gs>
              </a:gsLst>
              <a:lin ang="0" scaled="1"/>
              <a:tileRect/>
            </a:gradFill>
            <a:ln w="9525">
              <a:noFill/>
              <a:miter lim="800000"/>
              <a:headEnd/>
              <a:tailEnd/>
            </a:ln>
            <a:effectLst/>
          </p:spPr>
          <p:txBody>
            <a:bodyPr wrap="none" anchor="ctr"/>
            <a:lstStyle/>
            <a:p>
              <a:pPr algn="ctr">
                <a:defRPr/>
              </a:pPr>
              <a:endParaRPr lang="en-US" sz="2400">
                <a:solidFill>
                  <a:prstClr val="black"/>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accent2">
                  <a:lumMod val="5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accent2">
                  <a:lumMod val="20000"/>
                  <a:lumOff val="8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lumMod val="60000"/>
                  <a:lumOff val="40000"/>
                </a:schemeClr>
              </a:solidFill>
              <a:ln w="9525">
                <a:noFill/>
                <a:miter lim="800000"/>
                <a:headEnd/>
                <a:tailEnd/>
              </a:ln>
            </p:spPr>
            <p:txBody>
              <a:bodyPr/>
              <a:lstStyle/>
              <a:p>
                <a:pPr>
                  <a:defRPr/>
                </a:pPr>
                <a:endParaRPr lang="en-US" sz="2400">
                  <a:solidFill>
                    <a:prstClr val="black"/>
                  </a:solidFill>
                  <a:latin typeface="Times New Roman" pitchFamily="18" charset="0"/>
                </a:endParaRPr>
              </a:p>
            </p:txBody>
          </p:sp>
        </p:grpSp>
      </p:grpSp>
      <p:sp>
        <p:nvSpPr>
          <p:cNvPr id="31763" name="Rectangle 19"/>
          <p:cNvSpPr>
            <a:spLocks noGrp="1" noChangeArrowheads="1"/>
          </p:cNvSpPr>
          <p:nvPr>
            <p:ph type="ctrTitle"/>
          </p:nvPr>
        </p:nvSpPr>
        <p:spPr>
          <a:xfrm>
            <a:off x="2971800" y="1828800"/>
            <a:ext cx="6019800" cy="2209800"/>
          </a:xfrm>
        </p:spPr>
        <p:txBody>
          <a:bodyPr>
            <a:normAutofit/>
          </a:bodyPr>
          <a:lstStyle>
            <a:lvl1pPr algn="l">
              <a:defRPr sz="4000">
                <a:solidFill>
                  <a:srgbClr val="FFFFFF"/>
                </a:solidFill>
              </a:defRPr>
            </a:lvl1pPr>
          </a:lstStyle>
          <a:p>
            <a:r>
              <a:rPr lang="en-US" dirty="0"/>
              <a:t>Click to edit Master title style</a:t>
            </a:r>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300"/>
            </a:lvl1pPr>
          </a:lstStyle>
          <a:p>
            <a:r>
              <a:rPr lang="en-US" dirty="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02B492E4-6F46-484B-BD55-B5BB70A45E28}" type="datetime1">
              <a:rPr lang="en-US" smtClean="0">
                <a:solidFill>
                  <a:prstClr val="black">
                    <a:tint val="75000"/>
                  </a:prstClr>
                </a:solidFill>
                <a:latin typeface="Calibri"/>
              </a:rPr>
              <a:pPr>
                <a:defRPr/>
              </a:pPr>
              <a:t>6/30/15</a:t>
            </a:fld>
            <a:endParaRPr lang="en-US">
              <a:solidFill>
                <a:prstClr val="black">
                  <a:tint val="75000"/>
                </a:prstClr>
              </a:solidFill>
              <a:latin typeface="Calibri"/>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solidFill>
                <a:prstClr val="black">
                  <a:tint val="75000"/>
                </a:prstClr>
              </a:solidFill>
              <a:latin typeface="Calibri"/>
            </a:endParaRPr>
          </a:p>
        </p:txBody>
      </p:sp>
      <p:sp>
        <p:nvSpPr>
          <p:cNvPr id="20" name="Rectangle 18"/>
          <p:cNvSpPr>
            <a:spLocks noGrp="1" noChangeArrowheads="1"/>
          </p:cNvSpPr>
          <p:nvPr>
            <p:ph type="sldNum" sz="quarter" idx="12"/>
          </p:nvPr>
        </p:nvSpPr>
        <p:spPr>
          <a:xfrm>
            <a:off x="6650567" y="6487582"/>
            <a:ext cx="2133600" cy="370417"/>
          </a:xfrm>
          <a:prstGeom prst="rect">
            <a:avLst/>
          </a:prstGeom>
        </p:spPr>
        <p:txBody>
          <a:bodyPr/>
          <a:lstStyle>
            <a:lvl1pPr>
              <a:defRPr/>
            </a:lvl1pPr>
          </a:lstStyle>
          <a:p>
            <a:pPr>
              <a:defRPr/>
            </a:pPr>
            <a:fld id="{C9B9090D-D89E-4B13-B2DC-198D8FEE9BE5}" type="slidenum">
              <a:rPr lang="en-US">
                <a:solidFill>
                  <a:prstClr val="black"/>
                </a:solidFill>
                <a:latin typeface="Calibri"/>
              </a:rPr>
              <a:pPr>
                <a:defRPr/>
              </a:pPr>
              <a:t>‹#›</a:t>
            </a:fld>
            <a:endParaRPr lang="en-US">
              <a:solidFill>
                <a:prstClr val="black"/>
              </a:solidFill>
              <a:latin typeface="Calibri"/>
            </a:endParaRPr>
          </a:p>
        </p:txBody>
      </p:sp>
    </p:spTree>
    <p:extLst>
      <p:ext uri="{BB962C8B-B14F-4D97-AF65-F5344CB8AC3E}">
        <p14:creationId xmlns:p14="http://schemas.microsoft.com/office/powerpoint/2010/main" val="839151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BC701-369F-714B-968F-B90132D10EBA}"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709442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2E775-38CF-C54B-A7F3-227DED17C335}"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976936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9140"/>
            <a:ext cx="4038600" cy="49220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BEB7C-A528-B94A-8ED2-515DEDF97FE7}"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568555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F9075D-52BA-DE40-8A42-9B4EC211BA9A}"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46471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9256AD-6963-9E4B-AB1E-666F20524E77}"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163849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DAC9-DC56-BC42-8F12-701F938D93A1}"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63953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E16800-7F20-4647-9696-F64818BA3B76}" type="datetimeFigureOut">
              <a:rPr lang="en-US" smtClean="0"/>
              <a:t>6/30/15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949756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23A65-50A6-7C4E-9D7A-63F611CDF86A}"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698031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B36E2-610A-234D-A8E3-F01C93E31AE1}"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249044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1A0E0-97D7-A745-8AD0-2AABAB02AE83}"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27865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3B1DC-C375-7D4A-9D33-ACD470AA8493}"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B13335D-4FC9-924F-B266-DEE7D65B61EE}"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88261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E16800-7F20-4647-9696-F64818BA3B76}" type="datetimeFigureOut">
              <a:rPr lang="en-US" smtClean="0"/>
              <a:t>6/30/15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163831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E16800-7F20-4647-9696-F64818BA3B76}" type="datetimeFigureOut">
              <a:rPr lang="en-US" smtClean="0"/>
              <a:t>6/30/15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68180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E16800-7F20-4647-9696-F64818BA3B76}" type="datetimeFigureOut">
              <a:rPr lang="en-US" smtClean="0"/>
              <a:t>6/30/15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86415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E16800-7F20-4647-9696-F64818BA3B76}" type="datetimeFigureOut">
              <a:rPr lang="en-US" smtClean="0"/>
              <a:t>6/30/15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50339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16800-7F20-4647-9696-F64818BA3B76}" type="datetimeFigureOut">
              <a:rPr lang="en-US" smtClean="0"/>
              <a:t>6/30/15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402776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16800-7F20-4647-9696-F64818BA3B76}" type="datetimeFigureOut">
              <a:rPr lang="en-US" smtClean="0"/>
              <a:t>6/30/15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43536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16800-7F20-4647-9696-F64818BA3B76}" type="datetimeFigureOut">
              <a:rPr lang="en-US" smtClean="0"/>
              <a:t>6/30/15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F6F62-8C44-2D4F-BDDF-B34409CC68E3}" type="slidenum">
              <a:rPr lang="en-US" smtClean="0"/>
              <a:t>‹#›</a:t>
            </a:fld>
            <a:endParaRPr lang="en-US"/>
          </a:p>
        </p:txBody>
      </p:sp>
    </p:spTree>
    <p:extLst>
      <p:ext uri="{BB962C8B-B14F-4D97-AF65-F5344CB8AC3E}">
        <p14:creationId xmlns:p14="http://schemas.microsoft.com/office/powerpoint/2010/main" val="2099315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16800-7F20-4647-9696-F64818BA3B76}" type="datetimeFigureOut">
              <a:rPr lang="en-US" smtClean="0"/>
              <a:t>6/30/15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F6F62-8C44-2D4F-BDDF-B34409CC68E3}" type="slidenum">
              <a:rPr lang="en-US" smtClean="0"/>
              <a:t>‹#›</a:t>
            </a:fld>
            <a:endParaRPr lang="en-US"/>
          </a:p>
        </p:txBody>
      </p:sp>
    </p:spTree>
    <p:extLst>
      <p:ext uri="{BB962C8B-B14F-4D97-AF65-F5344CB8AC3E}">
        <p14:creationId xmlns:p14="http://schemas.microsoft.com/office/powerpoint/2010/main" val="19123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079" y="195258"/>
            <a:ext cx="8543049" cy="83666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3079" y="1177454"/>
            <a:ext cx="8543049" cy="510904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4039-D090-A040-9666-31C74308C467}" type="datetime1">
              <a:rPr lang="en-US" smtClean="0">
                <a:solidFill>
                  <a:prstClr val="black">
                    <a:tint val="75000"/>
                  </a:prstClr>
                </a:solidFill>
                <a:latin typeface="Calibri"/>
              </a:rPr>
              <a:pPr/>
              <a:t>6/30/15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7" name="Line 23"/>
          <p:cNvSpPr>
            <a:spLocks noChangeShapeType="1"/>
          </p:cNvSpPr>
          <p:nvPr/>
        </p:nvSpPr>
        <p:spPr bwMode="auto">
          <a:xfrm flipV="1">
            <a:off x="333079" y="1071440"/>
            <a:ext cx="8543049" cy="0"/>
          </a:xfrm>
          <a:prstGeom prst="line">
            <a:avLst/>
          </a:prstGeom>
          <a:noFill/>
          <a:ln w="38100">
            <a:solidFill>
              <a:schemeClr val="accent2">
                <a:lumMod val="50000"/>
              </a:schemeClr>
            </a:solidFill>
            <a:round/>
            <a:headEnd/>
            <a:tailEnd/>
          </a:ln>
          <a:effectLst/>
        </p:spPr>
        <p:txBody>
          <a:bodyPr/>
          <a:lstStyle/>
          <a:p>
            <a:endParaRPr lang="en-US">
              <a:solidFill>
                <a:prstClr val="black"/>
              </a:solidFill>
              <a:latin typeface="Calibri"/>
            </a:endParaRPr>
          </a:p>
        </p:txBody>
      </p:sp>
      <p:sp>
        <p:nvSpPr>
          <p:cNvPr id="8" name="Text Box 4"/>
          <p:cNvSpPr txBox="1">
            <a:spLocks noChangeArrowheads="1"/>
          </p:cNvSpPr>
          <p:nvPr/>
        </p:nvSpPr>
        <p:spPr bwMode="auto">
          <a:xfrm>
            <a:off x="0" y="6564313"/>
            <a:ext cx="9144000" cy="300983"/>
          </a:xfrm>
          <a:prstGeom prst="rect">
            <a:avLst/>
          </a:prstGeom>
          <a:solidFill>
            <a:schemeClr val="accent2">
              <a:lumMod val="50000"/>
              <a:alpha val="81000"/>
            </a:schemeClr>
          </a:solidFill>
          <a:ln w="9525">
            <a:noFill/>
            <a:miter lim="800000"/>
            <a:headEnd/>
            <a:tailEnd/>
          </a:ln>
          <a:effectLst/>
        </p:spPr>
        <p:txBody>
          <a:bodyPr wrap="square" lIns="99953" tIns="49976" rIns="99953" bIns="49976">
            <a:prstTxWarp prst="textNoShape">
              <a:avLst/>
            </a:prstTxWarp>
            <a:spAutoFit/>
          </a:bodyPr>
          <a:lstStyle/>
          <a:p>
            <a:pPr defTabSz="1000125">
              <a:spcBef>
                <a:spcPct val="50000"/>
              </a:spcBef>
              <a:defRPr/>
            </a:pPr>
            <a:r>
              <a:rPr lang="en-US" sz="1300" dirty="0">
                <a:solidFill>
                  <a:prstClr val="white"/>
                </a:solidFill>
                <a:effectLst>
                  <a:outerShdw blurRad="38100" dist="38100" dir="2700000" algn="tl">
                    <a:srgbClr val="000000"/>
                  </a:outerShdw>
                </a:effectLst>
                <a:latin typeface="Frutiger Linotype" pitchFamily="34" charset="0"/>
              </a:rPr>
              <a:t>                                   U</a:t>
            </a:r>
            <a:r>
              <a:rPr lang="en-US" sz="1100" dirty="0">
                <a:solidFill>
                  <a:prstClr val="white"/>
                </a:solidFill>
                <a:effectLst>
                  <a:outerShdw blurRad="38100" dist="38100" dir="2700000" algn="tl">
                    <a:srgbClr val="000000"/>
                  </a:outerShdw>
                </a:effectLst>
                <a:latin typeface="Frutiger Linotype" pitchFamily="34" charset="0"/>
              </a:rPr>
              <a:t>NIVERSITY OF </a:t>
            </a:r>
            <a:r>
              <a:rPr lang="en-US" sz="1300" dirty="0">
                <a:solidFill>
                  <a:prstClr val="white"/>
                </a:solidFill>
                <a:effectLst>
                  <a:outerShdw blurRad="38100" dist="38100" dir="2700000" algn="tl">
                    <a:srgbClr val="000000"/>
                  </a:outerShdw>
                </a:effectLst>
                <a:latin typeface="Frutiger Linotype" pitchFamily="34" charset="0"/>
              </a:rPr>
              <a:t>M</a:t>
            </a:r>
            <a:r>
              <a:rPr lang="en-US" sz="1100" dirty="0">
                <a:solidFill>
                  <a:prstClr val="white"/>
                </a:solidFill>
                <a:effectLst>
                  <a:outerShdw blurRad="38100" dist="38100" dir="2700000" algn="tl">
                    <a:srgbClr val="000000"/>
                  </a:outerShdw>
                </a:effectLst>
                <a:latin typeface="Frutiger Linotype" pitchFamily="34" charset="0"/>
              </a:rPr>
              <a:t>ASSACHUSETTS</a:t>
            </a:r>
            <a:r>
              <a:rPr lang="en-US" sz="1300" dirty="0">
                <a:solidFill>
                  <a:prstClr val="white"/>
                </a:solidFill>
                <a:effectLst>
                  <a:outerShdw blurRad="38100" dist="38100" dir="2700000" algn="tl">
                    <a:srgbClr val="000000"/>
                  </a:outerShdw>
                </a:effectLst>
                <a:latin typeface="Frutiger Linotype" pitchFamily="34" charset="0"/>
              </a:rPr>
              <a:t> A</a:t>
            </a:r>
            <a:r>
              <a:rPr lang="en-US" sz="1100" dirty="0">
                <a:solidFill>
                  <a:prstClr val="white"/>
                </a:solidFill>
                <a:effectLst>
                  <a:outerShdw blurRad="38100" dist="38100" dir="2700000" algn="tl">
                    <a:srgbClr val="000000"/>
                  </a:outerShdw>
                </a:effectLst>
                <a:latin typeface="Frutiger Linotype" pitchFamily="34" charset="0"/>
              </a:rPr>
              <a:t>MHERST  • </a:t>
            </a:r>
            <a:r>
              <a:rPr lang="en-US" sz="1300" dirty="0">
                <a:solidFill>
                  <a:prstClr val="white"/>
                </a:solidFill>
                <a:effectLst>
                  <a:outerShdw blurRad="38100" dist="38100" dir="2700000" algn="tl">
                    <a:srgbClr val="000000"/>
                  </a:outerShdw>
                </a:effectLst>
                <a:latin typeface="Frutiger Linotype" pitchFamily="34" charset="0"/>
              </a:rPr>
              <a:t> Department of Computer Science</a:t>
            </a:r>
            <a:endParaRPr lang="en-US" sz="1100" dirty="0">
              <a:solidFill>
                <a:prstClr val="white"/>
              </a:solidFill>
              <a:effectLst>
                <a:outerShdw blurRad="38100" dist="38100" dir="2700000" algn="tl">
                  <a:srgbClr val="000000"/>
                </a:outerShdw>
              </a:effectLst>
              <a:latin typeface="Frutiger Linotype" pitchFamily="34" charset="0"/>
            </a:endParaRPr>
          </a:p>
        </p:txBody>
      </p:sp>
      <p:pic>
        <p:nvPicPr>
          <p:cNvPr id="9" name="Picture 6" descr="newseal200"/>
          <p:cNvPicPr>
            <a:picLocks noChangeAspect="1" noChangeArrowheads="1"/>
          </p:cNvPicPr>
          <p:nvPr/>
        </p:nvPicPr>
        <p:blipFill>
          <a:blip r:embed="rId14"/>
          <a:srcRect/>
          <a:stretch>
            <a:fillRect/>
          </a:stretch>
        </p:blipFill>
        <p:spPr bwMode="auto">
          <a:xfrm>
            <a:off x="49213" y="6286500"/>
            <a:ext cx="588962" cy="571500"/>
          </a:xfrm>
          <a:prstGeom prst="rect">
            <a:avLst/>
          </a:prstGeom>
          <a:noFill/>
          <a:ln w="9525">
            <a:noFill/>
            <a:miter lim="800000"/>
            <a:headEnd/>
            <a:tailEnd/>
          </a:ln>
        </p:spPr>
      </p:pic>
      <p:sp>
        <p:nvSpPr>
          <p:cNvPr id="6" name="Slide Number Placeholder 5"/>
          <p:cNvSpPr>
            <a:spLocks noGrp="1"/>
          </p:cNvSpPr>
          <p:nvPr>
            <p:ph type="sldNum" sz="quarter" idx="4"/>
          </p:nvPr>
        </p:nvSpPr>
        <p:spPr>
          <a:xfrm>
            <a:off x="6661672" y="6515110"/>
            <a:ext cx="2133600" cy="365125"/>
          </a:xfrm>
          <a:prstGeom prst="rect">
            <a:avLst/>
          </a:prstGeom>
        </p:spPr>
        <p:txBody>
          <a:bodyPr vert="horz" lIns="91440" tIns="45720" rIns="91440" bIns="45720" rtlCol="0" anchor="ctr"/>
          <a:lstStyle>
            <a:lvl1pPr algn="r">
              <a:defRPr sz="1200">
                <a:solidFill>
                  <a:schemeClr val="tx1"/>
                </a:solidFill>
              </a:defRPr>
            </a:lvl1pPr>
          </a:lstStyle>
          <a:p>
            <a:fld id="{6B13335D-4FC9-924F-B266-DEE7D65B61EE}" type="slidenum">
              <a:rPr lang="en-US" smtClean="0">
                <a:solidFill>
                  <a:prstClr val="black"/>
                </a:solidFill>
                <a:latin typeface="Calibri"/>
              </a:rPr>
              <a:pPr/>
              <a:t>‹#›</a:t>
            </a:fld>
            <a:endParaRPr lang="en-US" dirty="0">
              <a:solidFill>
                <a:prstClr val="black"/>
              </a:solidFill>
              <a:latin typeface="Calibri"/>
            </a:endParaRPr>
          </a:p>
        </p:txBody>
      </p:sp>
    </p:spTree>
    <p:extLst>
      <p:ext uri="{BB962C8B-B14F-4D97-AF65-F5344CB8AC3E}">
        <p14:creationId xmlns:p14="http://schemas.microsoft.com/office/powerpoint/2010/main" val="2292149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4.png"/><Relationship Id="rId5" Type="http://schemas.openxmlformats.org/officeDocument/2006/relationships/image" Target="../media/image10.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chart" Target="../charts/chart1.xml"/><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7.png"/><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image" Target="../media/image2.png"/><Relationship Id="rId5" Type="http://schemas.microsoft.com/office/2007/relationships/hdphoto" Target="../media/hdphoto1.wdp"/><Relationship Id="rId6" Type="http://schemas.microsoft.com/office/2007/relationships/hdphoto" Target="../media/hdphoto2.wdp"/><Relationship Id="rId7" Type="http://schemas.microsoft.com/office/2007/relationships/hdphoto" Target="../media/hdphoto3.wdp"/><Relationship Id="rId8" Type="http://schemas.openxmlformats.org/officeDocument/2006/relationships/image" Target="../media/image3.png"/><Relationship Id="rId9" Type="http://schemas.openxmlformats.org/officeDocument/2006/relationships/image" Target="../media/image4.png"/><Relationship Id="rId10"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chart" Target="../charts/chart2.xml"/><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6.png"/><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6.png"/><Relationship Id="rId5" Type="http://schemas.openxmlformats.org/officeDocument/2006/relationships/image" Target="../media/image11.png"/><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16.pn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16.png"/><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16.png"/><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17.emf"/><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18.emf"/><Relationship Id="rId1" Type="http://schemas.openxmlformats.org/officeDocument/2006/relationships/tags" Target="../tags/tag32.xml"/><Relationship Id="rId2"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5.png"/><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2.png"/><Relationship Id="rId5" Type="http://schemas.microsoft.com/office/2007/relationships/hdphoto" Target="../media/hdphoto1.wdp"/><Relationship Id="rId6" Type="http://schemas.microsoft.com/office/2007/relationships/hdphoto" Target="../media/hdphoto2.wdp"/><Relationship Id="rId7" Type="http://schemas.microsoft.com/office/2007/relationships/hdphoto" Target="../media/hdphoto3.wdp"/><Relationship Id="rId8" Type="http://schemas.openxmlformats.org/officeDocument/2006/relationships/image" Target="../media/image3.png"/><Relationship Id="rId9" Type="http://schemas.openxmlformats.org/officeDocument/2006/relationships/image" Target="../media/image4.png"/><Relationship Id="rId1" Type="http://schemas.openxmlformats.org/officeDocument/2006/relationships/tags" Target="../tags/tag34.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5" Type="http://schemas.openxmlformats.org/officeDocument/2006/relationships/image" Target="../media/image2.png"/><Relationship Id="rId6" Type="http://schemas.microsoft.com/office/2007/relationships/hdphoto" Target="../media/hdphoto1.wdp"/><Relationship Id="rId7" Type="http://schemas.microsoft.com/office/2007/relationships/hdphoto" Target="../media/hdphoto2.wdp"/><Relationship Id="rId8" Type="http://schemas.microsoft.com/office/2007/relationships/hdphoto" Target="../media/hdphoto3.wdp"/><Relationship Id="rId9" Type="http://schemas.openxmlformats.org/officeDocument/2006/relationships/image" Target="../media/image3.png"/><Relationship Id="rId10" Type="http://schemas.openxmlformats.org/officeDocument/2006/relationships/image" Target="../media/image4.png"/><Relationship Id="rId11" Type="http://schemas.openxmlformats.org/officeDocument/2006/relationships/image" Target="../media/image6.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chart" Target="../charts/chart3.xml"/><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8.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400" dirty="0"/>
              <a:t>Content </a:t>
            </a:r>
            <a:r>
              <a:rPr lang="en-US" sz="3400" dirty="0" smtClean="0"/>
              <a:t>Placement </a:t>
            </a:r>
            <a:r>
              <a:rPr lang="en-US" sz="3400" dirty="0"/>
              <a:t>as a </a:t>
            </a:r>
            <a:r>
              <a:rPr lang="en-US" sz="3400" dirty="0" smtClean="0"/>
              <a:t>Key </a:t>
            </a:r>
            <a:r>
              <a:rPr lang="en-US" sz="3400" dirty="0"/>
              <a:t>to </a:t>
            </a:r>
            <a:r>
              <a:rPr lang="en-US" sz="3400" dirty="0" smtClean="0"/>
              <a:t>Leveraging Geo-Distributed </a:t>
            </a:r>
            <a:r>
              <a:rPr lang="en-US" sz="3400" dirty="0"/>
              <a:t>I</a:t>
            </a:r>
            <a:r>
              <a:rPr lang="en-US" sz="3400" dirty="0" smtClean="0"/>
              <a:t>nfrastructures</a:t>
            </a:r>
            <a:endParaRPr lang="en-US" sz="3400" dirty="0"/>
          </a:p>
        </p:txBody>
      </p:sp>
      <p:sp>
        <p:nvSpPr>
          <p:cNvPr id="3" name="Subtitle 2"/>
          <p:cNvSpPr>
            <a:spLocks noGrp="1"/>
          </p:cNvSpPr>
          <p:nvPr>
            <p:ph type="subTitle" idx="1"/>
          </p:nvPr>
        </p:nvSpPr>
        <p:spPr/>
        <p:txBody>
          <a:bodyPr/>
          <a:lstStyle/>
          <a:p>
            <a:r>
              <a:rPr lang="en-US" dirty="0" smtClean="0">
                <a:solidFill>
                  <a:schemeClr val="accent1"/>
                </a:solidFill>
              </a:rPr>
              <a:t>Abhigyan Sharma </a:t>
            </a:r>
          </a:p>
          <a:p>
            <a:r>
              <a:rPr lang="en-US" dirty="0" smtClean="0">
                <a:solidFill>
                  <a:schemeClr val="accent1"/>
                </a:solidFill>
              </a:rPr>
              <a:t>University of Massachusetts Amherst</a:t>
            </a:r>
          </a:p>
          <a:p>
            <a:endParaRPr lang="en-US" dirty="0">
              <a:solidFill>
                <a:schemeClr val="accent1"/>
              </a:solidFill>
            </a:endParaRPr>
          </a:p>
        </p:txBody>
      </p:sp>
    </p:spTree>
    <p:extLst>
      <p:ext uri="{BB962C8B-B14F-4D97-AF65-F5344CB8AC3E}">
        <p14:creationId xmlns:p14="http://schemas.microsoft.com/office/powerpoint/2010/main" val="192318818"/>
      </p:ext>
    </p:extLst>
  </p:cSld>
  <p:clrMapOvr>
    <a:masterClrMapping/>
  </p:clrMapOvr>
  <mc:AlternateContent xmlns:mc="http://schemas.openxmlformats.org/markup-compatibility/2006" xmlns:p14="http://schemas.microsoft.com/office/powerpoint/2010/main">
    <mc:Choice Requires="p14">
      <p:transition spd="slow" p14:dur="2000" advTm="7968"/>
    </mc:Choice>
    <mc:Fallback xmlns="">
      <p:transition xmlns:p14="http://schemas.microsoft.com/office/powerpoint/2010/main" spd="slow" advTm="7968"/>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loud 41"/>
          <p:cNvSpPr/>
          <p:nvPr/>
        </p:nvSpPr>
        <p:spPr>
          <a:xfrm>
            <a:off x="615948" y="2800515"/>
            <a:ext cx="7912101" cy="2732936"/>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Oval 60"/>
          <p:cNvSpPr/>
          <p:nvPr/>
        </p:nvSpPr>
        <p:spPr>
          <a:xfrm>
            <a:off x="1158880" y="3076842"/>
            <a:ext cx="6505223" cy="2427080"/>
          </a:xfrm>
          <a:prstGeom prst="ellipse">
            <a:avLst/>
          </a:prstGeom>
          <a:gradFill flip="none" rotWithShape="1">
            <a:gsLst>
              <a:gs pos="0">
                <a:schemeClr val="accent1">
                  <a:tint val="50000"/>
                  <a:satMod val="300000"/>
                  <a:alpha val="26000"/>
                </a:schemeClr>
              </a:gs>
              <a:gs pos="35000">
                <a:schemeClr val="accent1">
                  <a:tint val="37000"/>
                  <a:satMod val="300000"/>
                  <a:alpha val="26000"/>
                </a:schemeClr>
              </a:gs>
              <a:gs pos="100000">
                <a:schemeClr val="accent1">
                  <a:tint val="15000"/>
                  <a:satMod val="350000"/>
                  <a:alpha val="26000"/>
                </a:schemeClr>
              </a:gs>
            </a:gsLst>
            <a:lin ang="162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p:txBody>
          <a:bodyPr/>
          <a:lstStyle/>
          <a:p>
            <a:endParaRPr lang="en-US" dirty="0"/>
          </a:p>
        </p:txBody>
      </p:sp>
      <p:cxnSp>
        <p:nvCxnSpPr>
          <p:cNvPr id="5" name="Straight Connector 4"/>
          <p:cNvCxnSpPr/>
          <p:nvPr/>
        </p:nvCxnSpPr>
        <p:spPr>
          <a:xfrm flipH="1" flipV="1">
            <a:off x="2287790" y="4054645"/>
            <a:ext cx="486754" cy="91287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393980" y="4830110"/>
            <a:ext cx="1884278" cy="39398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394068" y="3446095"/>
            <a:ext cx="1907055" cy="170542"/>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026837" y="3446095"/>
            <a:ext cx="1615763" cy="27682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287702" y="3702674"/>
            <a:ext cx="1119699" cy="1264841"/>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897694" y="4054645"/>
            <a:ext cx="638628" cy="391886"/>
          </a:xfrm>
          <a:prstGeom prst="line">
            <a:avLst/>
          </a:prstGeom>
          <a:ln w="57150" cmpd="sng"/>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4"/>
          <a:stretch>
            <a:fillRect/>
          </a:stretch>
        </p:blipFill>
        <p:spPr>
          <a:xfrm>
            <a:off x="1676308" y="3546340"/>
            <a:ext cx="940556" cy="625469"/>
          </a:xfrm>
          <a:prstGeom prst="rect">
            <a:avLst/>
          </a:prstGeom>
        </p:spPr>
      </p:pic>
      <p:pic>
        <p:nvPicPr>
          <p:cNvPr id="12" name="Picture 11"/>
          <p:cNvPicPr>
            <a:picLocks noChangeAspect="1"/>
          </p:cNvPicPr>
          <p:nvPr/>
        </p:nvPicPr>
        <p:blipFill>
          <a:blip r:embed="rId4"/>
          <a:stretch>
            <a:fillRect/>
          </a:stretch>
        </p:blipFill>
        <p:spPr>
          <a:xfrm>
            <a:off x="2588941" y="4907981"/>
            <a:ext cx="940556" cy="625469"/>
          </a:xfrm>
          <a:prstGeom prst="rect">
            <a:avLst/>
          </a:prstGeom>
        </p:spPr>
      </p:pic>
      <p:pic>
        <p:nvPicPr>
          <p:cNvPr id="13" name="Picture 12"/>
          <p:cNvPicPr>
            <a:picLocks noChangeAspect="1"/>
          </p:cNvPicPr>
          <p:nvPr/>
        </p:nvPicPr>
        <p:blipFill>
          <a:blip r:embed="rId4"/>
          <a:stretch>
            <a:fillRect/>
          </a:stretch>
        </p:blipFill>
        <p:spPr>
          <a:xfrm>
            <a:off x="4205809" y="3265631"/>
            <a:ext cx="940556" cy="625469"/>
          </a:xfrm>
          <a:prstGeom prst="rect">
            <a:avLst/>
          </a:prstGeom>
        </p:spPr>
      </p:pic>
      <p:pic>
        <p:nvPicPr>
          <p:cNvPr id="14" name="Picture 13"/>
          <p:cNvPicPr>
            <a:picLocks noChangeAspect="1"/>
          </p:cNvPicPr>
          <p:nvPr/>
        </p:nvPicPr>
        <p:blipFill>
          <a:blip r:embed="rId4"/>
          <a:stretch>
            <a:fillRect/>
          </a:stretch>
        </p:blipFill>
        <p:spPr>
          <a:xfrm>
            <a:off x="6392983" y="3686036"/>
            <a:ext cx="940556" cy="625469"/>
          </a:xfrm>
          <a:prstGeom prst="rect">
            <a:avLst/>
          </a:prstGeom>
        </p:spPr>
      </p:pic>
      <p:pic>
        <p:nvPicPr>
          <p:cNvPr id="15" name="Picture 14"/>
          <p:cNvPicPr>
            <a:picLocks noChangeAspect="1"/>
          </p:cNvPicPr>
          <p:nvPr/>
        </p:nvPicPr>
        <p:blipFill>
          <a:blip r:embed="rId4"/>
          <a:stretch>
            <a:fillRect/>
          </a:stretch>
        </p:blipFill>
        <p:spPr>
          <a:xfrm>
            <a:off x="5101542" y="4397671"/>
            <a:ext cx="940556" cy="625469"/>
          </a:xfrm>
          <a:prstGeom prst="rect">
            <a:avLst/>
          </a:prstGeom>
        </p:spPr>
      </p:pic>
      <p:pic>
        <p:nvPicPr>
          <p:cNvPr id="16" name="Picture 15"/>
          <p:cNvPicPr>
            <a:picLocks noChangeAspect="1"/>
          </p:cNvPicPr>
          <p:nvPr/>
        </p:nvPicPr>
        <p:blipFill>
          <a:blip r:embed="rId5"/>
          <a:stretch>
            <a:fillRect/>
          </a:stretch>
        </p:blipFill>
        <p:spPr>
          <a:xfrm>
            <a:off x="1850275" y="3337511"/>
            <a:ext cx="562240" cy="562240"/>
          </a:xfrm>
          <a:prstGeom prst="rect">
            <a:avLst/>
          </a:prstGeom>
        </p:spPr>
      </p:pic>
      <p:pic>
        <p:nvPicPr>
          <p:cNvPr id="17" name="Picture 16"/>
          <p:cNvPicPr>
            <a:picLocks noChangeAspect="1"/>
          </p:cNvPicPr>
          <p:nvPr/>
        </p:nvPicPr>
        <p:blipFill>
          <a:blip r:embed="rId5"/>
          <a:stretch>
            <a:fillRect/>
          </a:stretch>
        </p:blipFill>
        <p:spPr>
          <a:xfrm>
            <a:off x="2831740" y="4686395"/>
            <a:ext cx="562240" cy="562240"/>
          </a:xfrm>
          <a:prstGeom prst="rect">
            <a:avLst/>
          </a:prstGeom>
        </p:spPr>
      </p:pic>
      <p:pic>
        <p:nvPicPr>
          <p:cNvPr id="18" name="Picture 17"/>
          <p:cNvPicPr>
            <a:picLocks noChangeAspect="1"/>
          </p:cNvPicPr>
          <p:nvPr/>
        </p:nvPicPr>
        <p:blipFill>
          <a:blip r:embed="rId5"/>
          <a:stretch>
            <a:fillRect/>
          </a:stretch>
        </p:blipFill>
        <p:spPr>
          <a:xfrm>
            <a:off x="6630697" y="3446095"/>
            <a:ext cx="562240" cy="562240"/>
          </a:xfrm>
          <a:prstGeom prst="rect">
            <a:avLst/>
          </a:prstGeom>
        </p:spPr>
      </p:pic>
      <p:pic>
        <p:nvPicPr>
          <p:cNvPr id="19" name="Picture 18"/>
          <p:cNvPicPr>
            <a:picLocks noChangeAspect="1"/>
          </p:cNvPicPr>
          <p:nvPr/>
        </p:nvPicPr>
        <p:blipFill>
          <a:blip r:embed="rId5"/>
          <a:stretch>
            <a:fillRect/>
          </a:stretch>
        </p:blipFill>
        <p:spPr>
          <a:xfrm>
            <a:off x="4402590" y="3085732"/>
            <a:ext cx="562240" cy="562240"/>
          </a:xfrm>
          <a:prstGeom prst="rect">
            <a:avLst/>
          </a:prstGeom>
        </p:spPr>
      </p:pic>
      <p:pic>
        <p:nvPicPr>
          <p:cNvPr id="20" name="Picture 19"/>
          <p:cNvPicPr>
            <a:picLocks noChangeAspect="1"/>
          </p:cNvPicPr>
          <p:nvPr/>
        </p:nvPicPr>
        <p:blipFill>
          <a:blip r:embed="rId5"/>
          <a:stretch>
            <a:fillRect/>
          </a:stretch>
        </p:blipFill>
        <p:spPr>
          <a:xfrm>
            <a:off x="5260520" y="4264641"/>
            <a:ext cx="562240" cy="562240"/>
          </a:xfrm>
          <a:prstGeom prst="rect">
            <a:avLst/>
          </a:prstGeom>
        </p:spPr>
      </p:pic>
      <p:cxnSp>
        <p:nvCxnSpPr>
          <p:cNvPr id="26" name="Straight Arrow Connector 25"/>
          <p:cNvCxnSpPr>
            <a:stCxn id="16" idx="1"/>
            <a:endCxn id="30" idx="3"/>
          </p:cNvCxnSpPr>
          <p:nvPr/>
        </p:nvCxnSpPr>
        <p:spPr>
          <a:xfrm flipH="1" flipV="1">
            <a:off x="1317629" y="3125710"/>
            <a:ext cx="532646" cy="492921"/>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3393980" y="2671640"/>
            <a:ext cx="1131488" cy="77445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rotWithShape="1">
          <a:blip r:embed="rId6"/>
          <a:srcRect l="18542" t="9058" r="15126" b="7470"/>
          <a:stretch/>
        </p:blipFill>
        <p:spPr>
          <a:xfrm>
            <a:off x="7893051" y="2696740"/>
            <a:ext cx="317499" cy="640771"/>
          </a:xfrm>
          <a:prstGeom prst="rect">
            <a:avLst/>
          </a:prstGeom>
        </p:spPr>
      </p:pic>
      <p:pic>
        <p:nvPicPr>
          <p:cNvPr id="29" name="Picture 28"/>
          <p:cNvPicPr>
            <a:picLocks noChangeAspect="1"/>
          </p:cNvPicPr>
          <p:nvPr/>
        </p:nvPicPr>
        <p:blipFill rotWithShape="1">
          <a:blip r:embed="rId6"/>
          <a:srcRect l="18542" t="9058" r="15126" b="7470"/>
          <a:stretch/>
        </p:blipFill>
        <p:spPr>
          <a:xfrm>
            <a:off x="3076481" y="2480128"/>
            <a:ext cx="317499" cy="640771"/>
          </a:xfrm>
          <a:prstGeom prst="rect">
            <a:avLst/>
          </a:prstGeom>
        </p:spPr>
      </p:pic>
      <p:pic>
        <p:nvPicPr>
          <p:cNvPr id="30" name="Picture 29"/>
          <p:cNvPicPr>
            <a:picLocks noChangeAspect="1"/>
          </p:cNvPicPr>
          <p:nvPr/>
        </p:nvPicPr>
        <p:blipFill rotWithShape="1">
          <a:blip r:embed="rId6"/>
          <a:srcRect l="18542" t="9058" r="15126" b="7470"/>
          <a:stretch/>
        </p:blipFill>
        <p:spPr>
          <a:xfrm>
            <a:off x="1000130" y="2805324"/>
            <a:ext cx="317499" cy="640771"/>
          </a:xfrm>
          <a:prstGeom prst="rect">
            <a:avLst/>
          </a:prstGeom>
        </p:spPr>
      </p:pic>
      <p:cxnSp>
        <p:nvCxnSpPr>
          <p:cNvPr id="31" name="Straight Arrow Connector 30"/>
          <p:cNvCxnSpPr>
            <a:endCxn id="28" idx="1"/>
          </p:cNvCxnSpPr>
          <p:nvPr/>
        </p:nvCxnSpPr>
        <p:spPr>
          <a:xfrm flipV="1">
            <a:off x="7192937" y="3017126"/>
            <a:ext cx="700114" cy="74053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723654" y="1591319"/>
            <a:ext cx="7670359" cy="1214005"/>
            <a:chOff x="723654" y="1591319"/>
            <a:chExt cx="7670359" cy="1214005"/>
          </a:xfrm>
        </p:grpSpPr>
        <p:sp>
          <p:nvSpPr>
            <p:cNvPr id="50" name="Rectangle 49"/>
            <p:cNvSpPr/>
            <p:nvPr/>
          </p:nvSpPr>
          <p:spPr>
            <a:xfrm>
              <a:off x="723654" y="1591319"/>
              <a:ext cx="7670359" cy="481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Auspice global name service</a:t>
              </a:r>
              <a:endParaRPr lang="en-US" sz="2800" dirty="0"/>
            </a:p>
          </p:txBody>
        </p:sp>
        <p:cxnSp>
          <p:nvCxnSpPr>
            <p:cNvPr id="53" name="Straight Arrow Connector 52"/>
            <p:cNvCxnSpPr>
              <a:stCxn id="30" idx="0"/>
            </p:cNvCxnSpPr>
            <p:nvPr/>
          </p:nvCxnSpPr>
          <p:spPr>
            <a:xfrm flipV="1">
              <a:off x="1158880" y="2073094"/>
              <a:ext cx="0" cy="73223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29" idx="0"/>
            </p:cNvCxnSpPr>
            <p:nvPr/>
          </p:nvCxnSpPr>
          <p:spPr>
            <a:xfrm flipV="1">
              <a:off x="3235231" y="2073094"/>
              <a:ext cx="0" cy="40703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28" idx="0"/>
            </p:cNvCxnSpPr>
            <p:nvPr/>
          </p:nvCxnSpPr>
          <p:spPr>
            <a:xfrm flipV="1">
              <a:off x="8051801" y="2073094"/>
              <a:ext cx="0" cy="62364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
        <p:nvSpPr>
          <p:cNvPr id="25" name="Rectangle 24"/>
          <p:cNvSpPr/>
          <p:nvPr/>
        </p:nvSpPr>
        <p:spPr>
          <a:xfrm>
            <a:off x="2616863" y="3757661"/>
            <a:ext cx="2861021"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800" dirty="0"/>
              <a:t>Network </a:t>
            </a:r>
            <a:r>
              <a:rPr lang="en-US" sz="2800" dirty="0" smtClean="0"/>
              <a:t>CDN</a:t>
            </a:r>
            <a:endParaRPr lang="en-US" sz="2800" dirty="0"/>
          </a:p>
        </p:txBody>
      </p:sp>
      <p:sp>
        <p:nvSpPr>
          <p:cNvPr id="3" name="Rectangle 2"/>
          <p:cNvSpPr/>
          <p:nvPr/>
        </p:nvSpPr>
        <p:spPr>
          <a:xfrm>
            <a:off x="5792081" y="5650880"/>
            <a:ext cx="2786390" cy="523220"/>
          </a:xfrm>
          <a:prstGeom prst="rect">
            <a:avLst/>
          </a:prstGeom>
        </p:spPr>
        <p:txBody>
          <a:bodyPr wrap="none">
            <a:spAutoFit/>
          </a:bodyPr>
          <a:lstStyle/>
          <a:p>
            <a:r>
              <a:rPr lang="en-US" sz="2800" i="1" dirty="0"/>
              <a:t>SIGMETRICS 2013</a:t>
            </a:r>
            <a:endParaRPr lang="en-US" sz="2800" dirty="0"/>
          </a:p>
        </p:txBody>
      </p:sp>
    </p:spTree>
    <p:custDataLst>
      <p:tags r:id="rId1"/>
    </p:custDataLst>
    <p:extLst>
      <p:ext uri="{BB962C8B-B14F-4D97-AF65-F5344CB8AC3E}">
        <p14:creationId xmlns:p14="http://schemas.microsoft.com/office/powerpoint/2010/main" val="379526117"/>
      </p:ext>
    </p:extLst>
  </p:cSld>
  <p:clrMapOvr>
    <a:masterClrMapping/>
  </p:clrMapOvr>
  <mc:AlternateContent xmlns:mc="http://schemas.openxmlformats.org/markup-compatibility/2006" xmlns:p14="http://schemas.microsoft.com/office/powerpoint/2010/main">
    <mc:Choice Requires="p14">
      <p:transition spd="slow" p14:dur="2000" advTm="9201"/>
    </mc:Choice>
    <mc:Fallback xmlns="">
      <p:transition xmlns:p14="http://schemas.microsoft.com/office/powerpoint/2010/main" spd="slow" advTm="920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25"/>
                                        </p:tgtEl>
                                      </p:cBhvr>
                                      <p:by x="150000" y="150000"/>
                                    </p:animScale>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05" y="274638"/>
            <a:ext cx="8732197" cy="1143000"/>
          </a:xfrm>
        </p:spPr>
        <p:txBody>
          <a:bodyPr>
            <a:normAutofit/>
          </a:bodyPr>
          <a:lstStyle/>
          <a:p>
            <a:r>
              <a:rPr lang="en-US" sz="3600" dirty="0" smtClean="0"/>
              <a:t>ISPs evolving to Network CDNs (NCDNs)</a:t>
            </a:r>
            <a:endParaRPr lang="en-US" sz="3600" dirty="0"/>
          </a:p>
        </p:txBody>
      </p:sp>
      <p:sp>
        <p:nvSpPr>
          <p:cNvPr id="3" name="Content Placeholder 2"/>
          <p:cNvSpPr>
            <a:spLocks noGrp="1"/>
          </p:cNvSpPr>
          <p:nvPr>
            <p:ph idx="1"/>
          </p:nvPr>
        </p:nvSpPr>
        <p:spPr>
          <a:xfrm>
            <a:off x="457200" y="1346199"/>
            <a:ext cx="8229600" cy="3989428"/>
          </a:xfrm>
        </p:spPr>
        <p:txBody>
          <a:bodyPr/>
          <a:lstStyle/>
          <a:p>
            <a:endParaRPr lang="en-US" dirty="0"/>
          </a:p>
          <a:p>
            <a:endParaRPr lang="en-US" dirty="0" smtClean="0"/>
          </a:p>
          <a:p>
            <a:endParaRPr lang="en-US" dirty="0" smtClean="0"/>
          </a:p>
        </p:txBody>
      </p:sp>
      <p:sp>
        <p:nvSpPr>
          <p:cNvPr id="30" name="Rectangle 29"/>
          <p:cNvSpPr/>
          <p:nvPr/>
        </p:nvSpPr>
        <p:spPr>
          <a:xfrm>
            <a:off x="2988119" y="2001636"/>
            <a:ext cx="892513" cy="71532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p:cNvSpPr/>
          <p:nvPr/>
        </p:nvSpPr>
        <p:spPr>
          <a:xfrm>
            <a:off x="4070468" y="2001636"/>
            <a:ext cx="892513" cy="71532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p:cNvSpPr/>
          <p:nvPr/>
        </p:nvSpPr>
        <p:spPr>
          <a:xfrm>
            <a:off x="5161317" y="2001636"/>
            <a:ext cx="892513" cy="71532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dirty="0"/>
          </a:p>
        </p:txBody>
      </p:sp>
      <p:sp>
        <p:nvSpPr>
          <p:cNvPr id="33" name="Rectangle 32"/>
          <p:cNvSpPr/>
          <p:nvPr/>
        </p:nvSpPr>
        <p:spPr>
          <a:xfrm>
            <a:off x="2988119" y="3613139"/>
            <a:ext cx="892513" cy="7153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Rectangle 33"/>
          <p:cNvSpPr/>
          <p:nvPr/>
        </p:nvSpPr>
        <p:spPr>
          <a:xfrm>
            <a:off x="4070468" y="3613139"/>
            <a:ext cx="892513" cy="7153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Rectangle 34"/>
          <p:cNvSpPr/>
          <p:nvPr/>
        </p:nvSpPr>
        <p:spPr>
          <a:xfrm>
            <a:off x="5161317" y="3613139"/>
            <a:ext cx="892513" cy="7153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dirty="0"/>
          </a:p>
        </p:txBody>
      </p:sp>
      <p:sp>
        <p:nvSpPr>
          <p:cNvPr id="36" name="Rectangle 35"/>
          <p:cNvSpPr/>
          <p:nvPr/>
        </p:nvSpPr>
        <p:spPr>
          <a:xfrm>
            <a:off x="2988118" y="2803338"/>
            <a:ext cx="3065712" cy="715324"/>
          </a:xfrm>
          <a:prstGeom prst="rect">
            <a:avLst/>
          </a:prstGeom>
          <a:solidFill>
            <a:schemeClr val="tx2">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solidFill>
                  <a:schemeClr val="tx1"/>
                </a:solidFill>
              </a:rPr>
              <a:t>Content delivery network (CDN)</a:t>
            </a:r>
            <a:endParaRPr lang="en-US" sz="2400" dirty="0">
              <a:solidFill>
                <a:schemeClr val="tx1"/>
              </a:solidFill>
            </a:endParaRPr>
          </a:p>
        </p:txBody>
      </p:sp>
      <p:sp>
        <p:nvSpPr>
          <p:cNvPr id="39" name="TextBox 38"/>
          <p:cNvSpPr txBox="1"/>
          <p:nvPr/>
        </p:nvSpPr>
        <p:spPr>
          <a:xfrm>
            <a:off x="2389381" y="4319057"/>
            <a:ext cx="4265060" cy="461665"/>
          </a:xfrm>
          <a:prstGeom prst="rect">
            <a:avLst/>
          </a:prstGeom>
          <a:noFill/>
        </p:spPr>
        <p:txBody>
          <a:bodyPr wrap="square" rtlCol="0">
            <a:spAutoFit/>
          </a:bodyPr>
          <a:lstStyle/>
          <a:p>
            <a:pPr algn="ctr"/>
            <a:r>
              <a:rPr lang="en-US" sz="2400" dirty="0" smtClean="0">
                <a:solidFill>
                  <a:schemeClr val="accent3">
                    <a:lumMod val="75000"/>
                  </a:schemeClr>
                </a:solidFill>
              </a:rPr>
              <a:t>Internet service providers (ISPs)</a:t>
            </a:r>
            <a:endParaRPr lang="en-US" sz="2400" dirty="0">
              <a:solidFill>
                <a:schemeClr val="accent3">
                  <a:lumMod val="75000"/>
                </a:schemeClr>
              </a:solidFill>
            </a:endParaRPr>
          </a:p>
        </p:txBody>
      </p:sp>
      <p:sp>
        <p:nvSpPr>
          <p:cNvPr id="40" name="TextBox 39"/>
          <p:cNvSpPr txBox="1"/>
          <p:nvPr/>
        </p:nvSpPr>
        <p:spPr>
          <a:xfrm>
            <a:off x="2895607" y="1407852"/>
            <a:ext cx="3116060" cy="523220"/>
          </a:xfrm>
          <a:prstGeom prst="rect">
            <a:avLst/>
          </a:prstGeom>
          <a:noFill/>
        </p:spPr>
        <p:txBody>
          <a:bodyPr wrap="square" rtlCol="0">
            <a:spAutoFit/>
          </a:bodyPr>
          <a:lstStyle/>
          <a:p>
            <a:pPr algn="ctr"/>
            <a:r>
              <a:rPr lang="en-US" sz="2800" dirty="0" smtClean="0">
                <a:solidFill>
                  <a:schemeClr val="accent2"/>
                </a:solidFill>
              </a:rPr>
              <a:t>Content providers</a:t>
            </a:r>
            <a:endParaRPr lang="en-US" sz="2800" dirty="0">
              <a:solidFill>
                <a:schemeClr val="accent2"/>
              </a:solidFill>
            </a:endParaRPr>
          </a:p>
        </p:txBody>
      </p:sp>
      <p:sp>
        <p:nvSpPr>
          <p:cNvPr id="44" name="Rectangle 43"/>
          <p:cNvSpPr/>
          <p:nvPr/>
        </p:nvSpPr>
        <p:spPr>
          <a:xfrm rot="16200000">
            <a:off x="2671813" y="3119645"/>
            <a:ext cx="1525127" cy="89251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smtClean="0"/>
              <a:t>NCDN</a:t>
            </a:r>
            <a:endParaRPr lang="en-US" sz="4000" b="1" dirty="0"/>
          </a:p>
        </p:txBody>
      </p:sp>
      <p:sp>
        <p:nvSpPr>
          <p:cNvPr id="45" name="Rectangle 44"/>
          <p:cNvSpPr/>
          <p:nvPr/>
        </p:nvSpPr>
        <p:spPr>
          <a:xfrm rot="16200000">
            <a:off x="3753279" y="3118969"/>
            <a:ext cx="1526476" cy="89251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smtClean="0"/>
              <a:t>NCDN</a:t>
            </a:r>
            <a:endParaRPr lang="en-US" sz="4000" b="1" dirty="0"/>
          </a:p>
        </p:txBody>
      </p:sp>
      <p:sp>
        <p:nvSpPr>
          <p:cNvPr id="17" name="Rectangle 16"/>
          <p:cNvSpPr/>
          <p:nvPr/>
        </p:nvSpPr>
        <p:spPr>
          <a:xfrm rot="16200000">
            <a:off x="4844335" y="3118968"/>
            <a:ext cx="1526476" cy="89251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smtClean="0"/>
              <a:t>NCDN</a:t>
            </a:r>
            <a:endParaRPr lang="en-US" sz="4000" b="1" dirty="0"/>
          </a:p>
        </p:txBody>
      </p:sp>
      <p:sp>
        <p:nvSpPr>
          <p:cNvPr id="18" name="Rectangle 17"/>
          <p:cNvSpPr/>
          <p:nvPr/>
        </p:nvSpPr>
        <p:spPr>
          <a:xfrm>
            <a:off x="490949" y="4965652"/>
            <a:ext cx="8191454" cy="584776"/>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pPr lvl="0" algn="ctr"/>
            <a:r>
              <a:rPr lang="en-US" sz="3200" dirty="0" smtClean="0"/>
              <a:t>CDNs commoditized: licensed &amp; managed CDNs</a:t>
            </a:r>
            <a:endParaRPr lang="en-US" sz="3200" dirty="0"/>
          </a:p>
        </p:txBody>
      </p:sp>
      <p:sp>
        <p:nvSpPr>
          <p:cNvPr id="6" name="Rectangle 5"/>
          <p:cNvSpPr/>
          <p:nvPr/>
        </p:nvSpPr>
        <p:spPr>
          <a:xfrm>
            <a:off x="2286000" y="2885025"/>
            <a:ext cx="4572000" cy="492443"/>
          </a:xfrm>
          <a:prstGeom prst="rect">
            <a:avLst/>
          </a:prstGeom>
        </p:spPr>
        <p:txBody>
          <a:bodyPr>
            <a:spAutoFit/>
          </a:bodyPr>
          <a:lstStyle/>
          <a:p>
            <a:pPr lvl="1" algn="ctr"/>
            <a:endParaRPr lang="en-US" sz="2600" dirty="0">
              <a:solidFill>
                <a:schemeClr val="accent1"/>
              </a:solidFill>
            </a:endParaRPr>
          </a:p>
        </p:txBody>
      </p:sp>
      <p:sp>
        <p:nvSpPr>
          <p:cNvPr id="46" name="Rectangle 45"/>
          <p:cNvSpPr/>
          <p:nvPr/>
        </p:nvSpPr>
        <p:spPr>
          <a:xfrm>
            <a:off x="2499349" y="4965652"/>
            <a:ext cx="4155092" cy="584776"/>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pPr lvl="0" algn="ctr"/>
            <a:r>
              <a:rPr lang="en-US" sz="3200" dirty="0" smtClean="0"/>
              <a:t>30+ NCDNs</a:t>
            </a:r>
            <a:endParaRPr lang="en-US" sz="3200" dirty="0"/>
          </a:p>
        </p:txBody>
      </p:sp>
      <p:grpSp>
        <p:nvGrpSpPr>
          <p:cNvPr id="5" name="Group 4"/>
          <p:cNvGrpSpPr/>
          <p:nvPr/>
        </p:nvGrpSpPr>
        <p:grpSpPr>
          <a:xfrm>
            <a:off x="218305" y="4966294"/>
            <a:ext cx="8732197" cy="1471741"/>
            <a:chOff x="218305" y="5316925"/>
            <a:chExt cx="8732197" cy="1471741"/>
          </a:xfrm>
        </p:grpSpPr>
        <p:sp>
          <p:nvSpPr>
            <p:cNvPr id="20" name="Rectangle 19"/>
            <p:cNvSpPr/>
            <p:nvPr/>
          </p:nvSpPr>
          <p:spPr>
            <a:xfrm>
              <a:off x="218305" y="5316925"/>
              <a:ext cx="8732197" cy="58477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dirty="0">
                  <a:solidFill>
                    <a:schemeClr val="tx1"/>
                  </a:solidFill>
                </a:rPr>
                <a:t>3X </a:t>
              </a:r>
              <a:r>
                <a:rPr lang="en-US" sz="3200" dirty="0" smtClean="0">
                  <a:solidFill>
                    <a:schemeClr val="tx1"/>
                  </a:solidFill>
                </a:rPr>
                <a:t>traffic growth (</a:t>
              </a:r>
              <a:r>
                <a:rPr lang="fr-FR" sz="3200" dirty="0" smtClean="0">
                  <a:solidFill>
                    <a:schemeClr val="tx1"/>
                  </a:solidFill>
                </a:rPr>
                <a:t>’</a:t>
              </a:r>
              <a:r>
                <a:rPr lang="en-US" sz="3200" dirty="0" smtClean="0">
                  <a:solidFill>
                    <a:schemeClr val="tx1"/>
                  </a:solidFill>
                </a:rPr>
                <a:t>13-18’), 79% video traffic  (</a:t>
              </a:r>
              <a:r>
                <a:rPr lang="fr-FR" sz="3200" dirty="0" smtClean="0">
                  <a:solidFill>
                    <a:schemeClr val="tx1"/>
                  </a:solidFill>
                </a:rPr>
                <a:t>’</a:t>
              </a:r>
              <a:r>
                <a:rPr lang="en-US" sz="3200" dirty="0" smtClean="0">
                  <a:solidFill>
                    <a:schemeClr val="tx1"/>
                  </a:solidFill>
                </a:rPr>
                <a:t>18)*</a:t>
              </a:r>
            </a:p>
          </p:txBody>
        </p:sp>
        <p:sp>
          <p:nvSpPr>
            <p:cNvPr id="4" name="TextBox 3"/>
            <p:cNvSpPr txBox="1"/>
            <p:nvPr/>
          </p:nvSpPr>
          <p:spPr>
            <a:xfrm>
              <a:off x="4741096" y="6419334"/>
              <a:ext cx="3942105" cy="369332"/>
            </a:xfrm>
            <a:prstGeom prst="rect">
              <a:avLst/>
            </a:prstGeom>
            <a:noFill/>
          </p:spPr>
          <p:txBody>
            <a:bodyPr wrap="none" rtlCol="0">
              <a:spAutoFit/>
            </a:bodyPr>
            <a:lstStyle/>
            <a:p>
              <a:r>
                <a:rPr lang="en-US" dirty="0"/>
                <a:t>*</a:t>
              </a:r>
              <a:r>
                <a:rPr lang="en-US" dirty="0" smtClean="0"/>
                <a:t>Cisco Visual Networking Index 2013-18</a:t>
              </a:r>
              <a:endParaRPr lang="en-US" dirty="0"/>
            </a:p>
          </p:txBody>
        </p:sp>
      </p:grpSp>
    </p:spTree>
    <p:custDataLst>
      <p:tags r:id="rId1"/>
    </p:custDataLst>
    <p:extLst>
      <p:ext uri="{BB962C8B-B14F-4D97-AF65-F5344CB8AC3E}">
        <p14:creationId xmlns:p14="http://schemas.microsoft.com/office/powerpoint/2010/main" val="2365083493"/>
      </p:ext>
    </p:extLst>
  </p:cSld>
  <p:clrMapOvr>
    <a:masterClrMapping/>
  </p:clrMapOvr>
  <mc:AlternateContent xmlns:mc="http://schemas.openxmlformats.org/markup-compatibility/2006" xmlns:p14="http://schemas.microsoft.com/office/powerpoint/2010/main">
    <mc:Choice Requires="p14">
      <p:transition p14:dur="0" advTm="100064"/>
    </mc:Choice>
    <mc:Fallback xmlns="">
      <p:transition xmlns:p14="http://schemas.microsoft.com/office/powerpoint/2010/main" advTm="10006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down)">
                                      <p:cBhvr>
                                        <p:cTn id="10" dur="500"/>
                                        <p:tgtEl>
                                          <p:spTgt spid="4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6"/>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17" grpId="0" animBg="1"/>
      <p:bldP spid="18" grpId="0" animBg="1"/>
      <p:bldP spid="46" grpId="0" animBg="1"/>
      <p:bldP spid="4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loud 53"/>
          <p:cNvSpPr/>
          <p:nvPr/>
        </p:nvSpPr>
        <p:spPr>
          <a:xfrm>
            <a:off x="169972" y="1292098"/>
            <a:ext cx="6657730" cy="2764140"/>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NCDN model</a:t>
            </a:r>
            <a:endParaRPr lang="en-US" dirty="0"/>
          </a:p>
        </p:txBody>
      </p:sp>
      <p:cxnSp>
        <p:nvCxnSpPr>
          <p:cNvPr id="63" name="Straight Arrow Connector 62"/>
          <p:cNvCxnSpPr/>
          <p:nvPr/>
        </p:nvCxnSpPr>
        <p:spPr>
          <a:xfrm flipH="1">
            <a:off x="1322633" y="3732015"/>
            <a:ext cx="1048814"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H="1">
            <a:off x="2304447" y="3732015"/>
            <a:ext cx="67000"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flipV="1">
            <a:off x="1578954" y="2386551"/>
            <a:ext cx="486754" cy="91287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57150" cmpd="sng"/>
        </p:spPr>
        <p:style>
          <a:lnRef idx="2">
            <a:schemeClr val="accent1"/>
          </a:lnRef>
          <a:fillRef idx="0">
            <a:schemeClr val="accent1"/>
          </a:fillRef>
          <a:effectRef idx="1">
            <a:schemeClr val="accent1"/>
          </a:effectRef>
          <a:fontRef idx="minor">
            <a:schemeClr val="tx1"/>
          </a:fontRef>
        </p:style>
      </p:cxn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12</a:t>
            </a:fld>
            <a:endParaRPr lang="en-US"/>
          </a:p>
        </p:txBody>
      </p:sp>
      <p:cxnSp>
        <p:nvCxnSpPr>
          <p:cNvPr id="108" name="Straight Connector 107"/>
          <p:cNvCxnSpPr/>
          <p:nvPr/>
        </p:nvCxnSpPr>
        <p:spPr>
          <a:xfrm>
            <a:off x="6553200" y="2311400"/>
            <a:ext cx="988022" cy="298593"/>
          </a:xfrm>
          <a:prstGeom prst="line">
            <a:avLst/>
          </a:prstGeom>
          <a:ln w="5715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stretch>
            <a:fillRect/>
          </a:stretch>
        </p:blipFill>
        <p:spPr>
          <a:xfrm>
            <a:off x="967472" y="1878246"/>
            <a:ext cx="940556" cy="625469"/>
          </a:xfrm>
          <a:prstGeom prst="rect">
            <a:avLst/>
          </a:prstGeom>
        </p:spPr>
      </p:pic>
      <p:pic>
        <p:nvPicPr>
          <p:cNvPr id="66" name="Picture 65"/>
          <p:cNvPicPr>
            <a:picLocks noChangeAspect="1"/>
          </p:cNvPicPr>
          <p:nvPr/>
        </p:nvPicPr>
        <p:blipFill>
          <a:blip r:embed="rId4"/>
          <a:stretch>
            <a:fillRect/>
          </a:stretch>
        </p:blipFill>
        <p:spPr>
          <a:xfrm>
            <a:off x="1880105" y="3239887"/>
            <a:ext cx="940556" cy="625469"/>
          </a:xfrm>
          <a:prstGeom prst="rect">
            <a:avLst/>
          </a:prstGeom>
        </p:spPr>
      </p:pic>
      <p:pic>
        <p:nvPicPr>
          <p:cNvPr id="70" name="Picture 69"/>
          <p:cNvPicPr>
            <a:picLocks noChangeAspect="1"/>
          </p:cNvPicPr>
          <p:nvPr/>
        </p:nvPicPr>
        <p:blipFill>
          <a:blip r:embed="rId4"/>
          <a:stretch>
            <a:fillRect/>
          </a:stretch>
        </p:blipFill>
        <p:spPr>
          <a:xfrm>
            <a:off x="3496973" y="1597537"/>
            <a:ext cx="940556" cy="625469"/>
          </a:xfrm>
          <a:prstGeom prst="rect">
            <a:avLst/>
          </a:prstGeom>
        </p:spPr>
      </p:pic>
      <p:pic>
        <p:nvPicPr>
          <p:cNvPr id="72" name="Picture 71"/>
          <p:cNvPicPr>
            <a:picLocks noChangeAspect="1"/>
          </p:cNvPicPr>
          <p:nvPr/>
        </p:nvPicPr>
        <p:blipFill>
          <a:blip r:embed="rId4">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4">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5"/>
          <a:stretch>
            <a:fillRect/>
          </a:stretch>
        </p:blipFill>
        <p:spPr>
          <a:xfrm>
            <a:off x="1141439" y="1669417"/>
            <a:ext cx="562240" cy="562240"/>
          </a:xfrm>
          <a:prstGeom prst="rect">
            <a:avLst/>
          </a:prstGeom>
        </p:spPr>
      </p:pic>
      <p:pic>
        <p:nvPicPr>
          <p:cNvPr id="44" name="Picture 43"/>
          <p:cNvPicPr>
            <a:picLocks noChangeAspect="1"/>
          </p:cNvPicPr>
          <p:nvPr/>
        </p:nvPicPr>
        <p:blipFill>
          <a:blip r:embed="rId5"/>
          <a:stretch>
            <a:fillRect/>
          </a:stretch>
        </p:blipFill>
        <p:spPr>
          <a:xfrm>
            <a:off x="2122904" y="3018301"/>
            <a:ext cx="562240" cy="562240"/>
          </a:xfrm>
          <a:prstGeom prst="rect">
            <a:avLst/>
          </a:prstGeom>
        </p:spPr>
      </p:pic>
      <p:pic>
        <p:nvPicPr>
          <p:cNvPr id="46" name="Picture 45"/>
          <p:cNvPicPr>
            <a:picLocks noChangeAspect="1"/>
          </p:cNvPicPr>
          <p:nvPr/>
        </p:nvPicPr>
        <p:blipFill>
          <a:blip r:embed="rId5"/>
          <a:stretch>
            <a:fillRect/>
          </a:stretch>
        </p:blipFill>
        <p:spPr>
          <a:xfrm>
            <a:off x="5921861" y="1778001"/>
            <a:ext cx="562240" cy="562240"/>
          </a:xfrm>
          <a:prstGeom prst="rect">
            <a:avLst/>
          </a:prstGeom>
        </p:spPr>
      </p:pic>
      <p:cxnSp>
        <p:nvCxnSpPr>
          <p:cNvPr id="52" name="Straight Connector 51"/>
          <p:cNvCxnSpPr/>
          <p:nvPr/>
        </p:nvCxnSpPr>
        <p:spPr>
          <a:xfrm flipV="1">
            <a:off x="5214959" y="2883647"/>
            <a:ext cx="2326263" cy="235350"/>
          </a:xfrm>
          <a:prstGeom prst="line">
            <a:avLst/>
          </a:prstGeom>
          <a:ln w="5715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1115569" y="3732015"/>
            <a:ext cx="1148445" cy="1709146"/>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pic>
        <p:nvPicPr>
          <p:cNvPr id="62" name="Picture 61"/>
          <p:cNvPicPr>
            <a:picLocks noChangeAspect="1"/>
          </p:cNvPicPr>
          <p:nvPr/>
        </p:nvPicPr>
        <p:blipFill>
          <a:blip r:embed="rId5"/>
          <a:stretch>
            <a:fillRect/>
          </a:stretch>
        </p:blipFill>
        <p:spPr>
          <a:xfrm>
            <a:off x="3693754" y="1417638"/>
            <a:ext cx="562240" cy="562240"/>
          </a:xfrm>
          <a:prstGeom prst="rect">
            <a:avLst/>
          </a:prstGeom>
        </p:spPr>
      </p:pic>
      <p:pic>
        <p:nvPicPr>
          <p:cNvPr id="78" name="Picture 77"/>
          <p:cNvPicPr>
            <a:picLocks noChangeAspect="1"/>
          </p:cNvPicPr>
          <p:nvPr/>
        </p:nvPicPr>
        <p:blipFill>
          <a:blip r:embed="rId5"/>
          <a:stretch>
            <a:fillRect/>
          </a:stretch>
        </p:blipFill>
        <p:spPr>
          <a:xfrm>
            <a:off x="4551684" y="2596547"/>
            <a:ext cx="562240" cy="562240"/>
          </a:xfrm>
          <a:prstGeom prst="rect">
            <a:avLst/>
          </a:prstGeom>
        </p:spPr>
      </p:pic>
      <p:sp>
        <p:nvSpPr>
          <p:cNvPr id="43" name="TextBox 42"/>
          <p:cNvSpPr txBox="1"/>
          <p:nvPr/>
        </p:nvSpPr>
        <p:spPr>
          <a:xfrm>
            <a:off x="5978143" y="3486241"/>
            <a:ext cx="1941926" cy="461665"/>
          </a:xfrm>
          <a:prstGeom prst="rect">
            <a:avLst/>
          </a:prstGeom>
          <a:noFill/>
        </p:spPr>
        <p:txBody>
          <a:bodyPr wrap="square" rtlCol="0">
            <a:spAutoFit/>
          </a:bodyPr>
          <a:lstStyle/>
          <a:p>
            <a:pPr algn="ctr"/>
            <a:r>
              <a:rPr lang="en-US" sz="2400" u="sng" dirty="0" smtClean="0"/>
              <a:t>NCDN POP</a:t>
            </a:r>
            <a:endParaRPr lang="en-US" sz="2400" u="sng" dirty="0"/>
          </a:p>
        </p:txBody>
      </p:sp>
      <p:sp>
        <p:nvSpPr>
          <p:cNvPr id="45" name="TextBox 44"/>
          <p:cNvSpPr txBox="1"/>
          <p:nvPr/>
        </p:nvSpPr>
        <p:spPr>
          <a:xfrm>
            <a:off x="6078068" y="4811232"/>
            <a:ext cx="2393203" cy="461665"/>
          </a:xfrm>
          <a:prstGeom prst="rect">
            <a:avLst/>
          </a:prstGeom>
          <a:noFill/>
        </p:spPr>
        <p:txBody>
          <a:bodyPr wrap="square" rtlCol="0">
            <a:spAutoFit/>
          </a:bodyPr>
          <a:lstStyle/>
          <a:p>
            <a:r>
              <a:rPr lang="en-US" sz="2400" dirty="0" smtClean="0"/>
              <a:t>Content servers</a:t>
            </a:r>
          </a:p>
        </p:txBody>
      </p:sp>
      <p:pic>
        <p:nvPicPr>
          <p:cNvPr id="48" name="Picture 47"/>
          <p:cNvPicPr>
            <a:picLocks noChangeAspect="1"/>
          </p:cNvPicPr>
          <p:nvPr/>
        </p:nvPicPr>
        <p:blipFill>
          <a:blip r:embed="rId4"/>
          <a:stretch>
            <a:fillRect/>
          </a:stretch>
        </p:blipFill>
        <p:spPr>
          <a:xfrm>
            <a:off x="5251208" y="4056238"/>
            <a:ext cx="805479" cy="535643"/>
          </a:xfrm>
          <a:prstGeom prst="rect">
            <a:avLst/>
          </a:prstGeom>
        </p:spPr>
      </p:pic>
      <p:pic>
        <p:nvPicPr>
          <p:cNvPr id="50" name="Picture 49"/>
          <p:cNvPicPr>
            <a:picLocks noChangeAspect="1"/>
          </p:cNvPicPr>
          <p:nvPr/>
        </p:nvPicPr>
        <p:blipFill>
          <a:blip r:embed="rId4">
            <a:duotone>
              <a:schemeClr val="accent3">
                <a:shade val="45000"/>
                <a:satMod val="135000"/>
              </a:schemeClr>
              <a:prstClr val="white"/>
            </a:duotone>
          </a:blip>
          <a:stretch>
            <a:fillRect/>
          </a:stretch>
        </p:blipFill>
        <p:spPr>
          <a:xfrm>
            <a:off x="5264580" y="5580835"/>
            <a:ext cx="792107" cy="526751"/>
          </a:xfrm>
          <a:prstGeom prst="rect">
            <a:avLst/>
          </a:prstGeom>
        </p:spPr>
      </p:pic>
      <p:sp>
        <p:nvSpPr>
          <p:cNvPr id="53" name="Rectangle 52"/>
          <p:cNvSpPr/>
          <p:nvPr/>
        </p:nvSpPr>
        <p:spPr>
          <a:xfrm>
            <a:off x="6078068" y="5506040"/>
            <a:ext cx="2592927" cy="830997"/>
          </a:xfrm>
          <a:prstGeom prst="rect">
            <a:avLst/>
          </a:prstGeom>
        </p:spPr>
        <p:txBody>
          <a:bodyPr wrap="none">
            <a:spAutoFit/>
          </a:bodyPr>
          <a:lstStyle/>
          <a:p>
            <a:r>
              <a:rPr lang="en-US" sz="2400" dirty="0"/>
              <a:t>Backbone </a:t>
            </a:r>
            <a:r>
              <a:rPr lang="en-US" sz="2400" dirty="0" smtClean="0"/>
              <a:t>router at</a:t>
            </a:r>
            <a:endParaRPr lang="en-US" sz="2400" dirty="0"/>
          </a:p>
          <a:p>
            <a:r>
              <a:rPr lang="en-US" sz="2400" dirty="0" smtClean="0"/>
              <a:t>exit nodes</a:t>
            </a:r>
            <a:endParaRPr lang="en-US" sz="2400" dirty="0"/>
          </a:p>
        </p:txBody>
      </p:sp>
      <p:pic>
        <p:nvPicPr>
          <p:cNvPr id="57" name="Picture 56"/>
          <p:cNvPicPr>
            <a:picLocks noChangeAspect="1"/>
          </p:cNvPicPr>
          <p:nvPr/>
        </p:nvPicPr>
        <p:blipFill>
          <a:blip r:embed="rId5"/>
          <a:stretch>
            <a:fillRect/>
          </a:stretch>
        </p:blipFill>
        <p:spPr>
          <a:xfrm>
            <a:off x="5339515" y="4791864"/>
            <a:ext cx="598272" cy="598272"/>
          </a:xfrm>
          <a:prstGeom prst="rect">
            <a:avLst/>
          </a:prstGeom>
        </p:spPr>
      </p:pic>
      <p:sp>
        <p:nvSpPr>
          <p:cNvPr id="59" name="Rectangle 58"/>
          <p:cNvSpPr/>
          <p:nvPr/>
        </p:nvSpPr>
        <p:spPr>
          <a:xfrm>
            <a:off x="6078068" y="4130216"/>
            <a:ext cx="2272828" cy="461665"/>
          </a:xfrm>
          <a:prstGeom prst="rect">
            <a:avLst/>
          </a:prstGeom>
        </p:spPr>
        <p:txBody>
          <a:bodyPr wrap="none">
            <a:spAutoFit/>
          </a:bodyPr>
          <a:lstStyle/>
          <a:p>
            <a:r>
              <a:rPr lang="en-US" sz="2400" dirty="0"/>
              <a:t>Backbone </a:t>
            </a:r>
            <a:r>
              <a:rPr lang="en-US" sz="2400" dirty="0" smtClean="0"/>
              <a:t>router</a:t>
            </a:r>
            <a:endParaRPr lang="en-US" sz="2400" dirty="0"/>
          </a:p>
        </p:txBody>
      </p:sp>
      <p:sp>
        <p:nvSpPr>
          <p:cNvPr id="40" name="TextBox 39"/>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chemeClr val="accent3">
                    <a:lumMod val="75000"/>
                  </a:schemeClr>
                </a:solidFill>
              </a:rPr>
              <a:t>Origin servers</a:t>
            </a:r>
            <a:endParaRPr lang="en-US" sz="2400" dirty="0">
              <a:solidFill>
                <a:schemeClr val="accent3">
                  <a:lumMod val="75000"/>
                </a:schemeClr>
              </a:solidFill>
            </a:endParaRPr>
          </a:p>
        </p:txBody>
      </p:sp>
      <p:pic>
        <p:nvPicPr>
          <p:cNvPr id="41" name="Picture 40"/>
          <p:cNvPicPr>
            <a:picLocks noChangeAspect="1"/>
          </p:cNvPicPr>
          <p:nvPr/>
        </p:nvPicPr>
        <p:blipFill>
          <a:blip r:embed="rId5">
            <a:duotone>
              <a:prstClr val="black"/>
              <a:schemeClr val="accent3">
                <a:tint val="45000"/>
                <a:satMod val="400000"/>
              </a:schemeClr>
            </a:duotone>
          </a:blip>
          <a:stretch>
            <a:fillRect/>
          </a:stretch>
        </p:blipFill>
        <p:spPr>
          <a:xfrm>
            <a:off x="7424455" y="2362291"/>
            <a:ext cx="796496" cy="796496"/>
          </a:xfrm>
          <a:prstGeom prst="rect">
            <a:avLst/>
          </a:prstGeom>
        </p:spPr>
      </p:pic>
      <p:sp>
        <p:nvSpPr>
          <p:cNvPr id="71" name="Freeform 70"/>
          <p:cNvSpPr/>
          <p:nvPr/>
        </p:nvSpPr>
        <p:spPr>
          <a:xfrm>
            <a:off x="1196882" y="2152359"/>
            <a:ext cx="1047818" cy="3360935"/>
          </a:xfrm>
          <a:custGeom>
            <a:avLst/>
            <a:gdLst>
              <a:gd name="connsiteX0" fmla="*/ 0 w 1331493"/>
              <a:gd name="connsiteY0" fmla="*/ 3451412 h 3451412"/>
              <a:gd name="connsiteX1" fmla="*/ 1314823 w 1331493"/>
              <a:gd name="connsiteY1" fmla="*/ 1404471 h 3451412"/>
              <a:gd name="connsiteX2" fmla="*/ 776941 w 1331493"/>
              <a:gd name="connsiteY2" fmla="*/ 0 h 3451412"/>
            </a:gdLst>
            <a:ahLst/>
            <a:cxnLst>
              <a:cxn ang="0">
                <a:pos x="connsiteX0" y="connsiteY0"/>
              </a:cxn>
              <a:cxn ang="0">
                <a:pos x="connsiteX1" y="connsiteY1"/>
              </a:cxn>
              <a:cxn ang="0">
                <a:pos x="connsiteX2" y="connsiteY2"/>
              </a:cxn>
            </a:cxnLst>
            <a:rect l="l" t="t" r="r" b="b"/>
            <a:pathLst>
              <a:path w="1331493" h="3451412">
                <a:moveTo>
                  <a:pt x="0" y="3451412"/>
                </a:moveTo>
                <a:cubicBezTo>
                  <a:pt x="592666" y="2715559"/>
                  <a:pt x="1185333" y="1979706"/>
                  <a:pt x="1314823" y="1404471"/>
                </a:cubicBezTo>
                <a:cubicBezTo>
                  <a:pt x="1444313" y="829236"/>
                  <a:pt x="776941" y="0"/>
                  <a:pt x="776941" y="0"/>
                </a:cubicBezTo>
              </a:path>
            </a:pathLst>
          </a:cu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9" name="Freeform 78"/>
          <p:cNvSpPr/>
          <p:nvPr/>
        </p:nvSpPr>
        <p:spPr>
          <a:xfrm>
            <a:off x="971176" y="2644588"/>
            <a:ext cx="6738471" cy="2868706"/>
          </a:xfrm>
          <a:custGeom>
            <a:avLst/>
            <a:gdLst>
              <a:gd name="connsiteX0" fmla="*/ 0 w 6738471"/>
              <a:gd name="connsiteY0" fmla="*/ 2868706 h 2868706"/>
              <a:gd name="connsiteX1" fmla="*/ 1509059 w 6738471"/>
              <a:gd name="connsiteY1" fmla="*/ 836706 h 2868706"/>
              <a:gd name="connsiteX2" fmla="*/ 3929530 w 6738471"/>
              <a:gd name="connsiteY2" fmla="*/ 283883 h 2868706"/>
              <a:gd name="connsiteX3" fmla="*/ 6738471 w 6738471"/>
              <a:gd name="connsiteY3" fmla="*/ 0 h 2868706"/>
            </a:gdLst>
            <a:ahLst/>
            <a:cxnLst>
              <a:cxn ang="0">
                <a:pos x="connsiteX0" y="connsiteY0"/>
              </a:cxn>
              <a:cxn ang="0">
                <a:pos x="connsiteX1" y="connsiteY1"/>
              </a:cxn>
              <a:cxn ang="0">
                <a:pos x="connsiteX2" y="connsiteY2"/>
              </a:cxn>
              <a:cxn ang="0">
                <a:pos x="connsiteX3" y="connsiteY3"/>
              </a:cxn>
            </a:cxnLst>
            <a:rect l="l" t="t" r="r" b="b"/>
            <a:pathLst>
              <a:path w="6738471" h="2868706">
                <a:moveTo>
                  <a:pt x="0" y="2868706"/>
                </a:moveTo>
                <a:cubicBezTo>
                  <a:pt x="427068" y="2068108"/>
                  <a:pt x="854137" y="1267510"/>
                  <a:pt x="1509059" y="836706"/>
                </a:cubicBezTo>
                <a:cubicBezTo>
                  <a:pt x="2163981" y="405902"/>
                  <a:pt x="3057961" y="423334"/>
                  <a:pt x="3929530" y="283883"/>
                </a:cubicBezTo>
                <a:cubicBezTo>
                  <a:pt x="4801099" y="144432"/>
                  <a:pt x="6738471" y="0"/>
                  <a:pt x="6738471" y="0"/>
                </a:cubicBezTo>
              </a:path>
            </a:pathLst>
          </a:cu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84" name="Picture 83"/>
          <p:cNvPicPr>
            <a:picLocks noChangeAspect="1"/>
          </p:cNvPicPr>
          <p:nvPr/>
        </p:nvPicPr>
        <p:blipFill rotWithShape="1">
          <a:blip r:embed="rId6"/>
          <a:srcRect l="18542" t="9058" r="15126" b="7470"/>
          <a:stretch/>
        </p:blipFill>
        <p:spPr>
          <a:xfrm>
            <a:off x="2928478" y="5441161"/>
            <a:ext cx="317499" cy="640771"/>
          </a:xfrm>
          <a:prstGeom prst="rect">
            <a:avLst/>
          </a:prstGeom>
        </p:spPr>
      </p:pic>
      <p:pic>
        <p:nvPicPr>
          <p:cNvPr id="85" name="Picture 84"/>
          <p:cNvPicPr>
            <a:picLocks noChangeAspect="1"/>
          </p:cNvPicPr>
          <p:nvPr/>
        </p:nvPicPr>
        <p:blipFill rotWithShape="1">
          <a:blip r:embed="rId6"/>
          <a:srcRect l="18542" t="9058" r="15126" b="7470"/>
          <a:stretch/>
        </p:blipFill>
        <p:spPr>
          <a:xfrm>
            <a:off x="2108041" y="5441161"/>
            <a:ext cx="317499" cy="640771"/>
          </a:xfrm>
          <a:prstGeom prst="rect">
            <a:avLst/>
          </a:prstGeom>
        </p:spPr>
      </p:pic>
      <p:pic>
        <p:nvPicPr>
          <p:cNvPr id="86" name="Picture 85"/>
          <p:cNvPicPr>
            <a:picLocks noChangeAspect="1"/>
          </p:cNvPicPr>
          <p:nvPr/>
        </p:nvPicPr>
        <p:blipFill rotWithShape="1">
          <a:blip r:embed="rId6"/>
          <a:srcRect l="18542" t="9058" r="15126" b="7470"/>
          <a:stretch/>
        </p:blipFill>
        <p:spPr>
          <a:xfrm>
            <a:off x="1196882" y="5441161"/>
            <a:ext cx="317499" cy="640771"/>
          </a:xfrm>
          <a:prstGeom prst="rect">
            <a:avLst/>
          </a:prstGeom>
        </p:spPr>
      </p:pic>
      <p:cxnSp>
        <p:nvCxnSpPr>
          <p:cNvPr id="65" name="Straight Arrow Connector 64"/>
          <p:cNvCxnSpPr/>
          <p:nvPr/>
        </p:nvCxnSpPr>
        <p:spPr>
          <a:xfrm>
            <a:off x="2371447" y="3732015"/>
            <a:ext cx="715781"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9" name="Snip Single Corner Rectangle 68"/>
          <p:cNvSpPr/>
          <p:nvPr/>
        </p:nvSpPr>
        <p:spPr>
          <a:xfrm>
            <a:off x="2211397" y="3063712"/>
            <a:ext cx="463482" cy="506932"/>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6" name="Snip Single Corner Rectangle 75"/>
          <p:cNvSpPr/>
          <p:nvPr/>
        </p:nvSpPr>
        <p:spPr>
          <a:xfrm>
            <a:off x="1090892" y="1879619"/>
            <a:ext cx="463482" cy="506932"/>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0" name="Snip Single Corner Rectangle 79"/>
          <p:cNvSpPr/>
          <p:nvPr/>
        </p:nvSpPr>
        <p:spPr>
          <a:xfrm>
            <a:off x="7537671" y="2591629"/>
            <a:ext cx="463482" cy="506932"/>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99745614"/>
      </p:ext>
    </p:extLst>
  </p:cSld>
  <p:clrMapOvr>
    <a:masterClrMapping/>
  </p:clrMapOvr>
  <mc:AlternateContent xmlns:mc="http://schemas.openxmlformats.org/markup-compatibility/2006" xmlns:p14="http://schemas.microsoft.com/office/powerpoint/2010/main">
    <mc:Choice Requires="p14">
      <p:transition p14:dur="0" advTm="55324"/>
    </mc:Choice>
    <mc:Fallback xmlns="">
      <p:transition xmlns:p14="http://schemas.microsoft.com/office/powerpoint/2010/main" advTm="5532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childTnLst>
                          </p:cTn>
                        </p:par>
                        <p:par>
                          <p:cTn id="8" fill="hold">
                            <p:stCondLst>
                              <p:cond delay="500"/>
                            </p:stCondLst>
                            <p:childTnLst>
                              <p:par>
                                <p:cTn id="9" presetID="1" presetClass="entr" presetSubtype="0" fill="hold" grpId="2" nodeType="after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par>
                          <p:cTn id="11" fill="hold">
                            <p:stCondLst>
                              <p:cond delay="500"/>
                            </p:stCondLst>
                            <p:childTnLst>
                              <p:par>
                                <p:cTn id="12" presetID="0" presetClass="path" presetSubtype="0" accel="50000" decel="50000" fill="hold" grpId="0" nodeType="afterEffect">
                                  <p:stCondLst>
                                    <p:cond delay="0"/>
                                  </p:stCondLst>
                                  <p:childTnLst>
                                    <p:animMotion origin="layout" path="M -3.52074E-6 2.42705E-6 L -0.14176 0.31658 " pathEditMode="relative" ptsTypes="AA">
                                      <p:cBhvr>
                                        <p:cTn id="13" dur="2000" fill="hold"/>
                                        <p:tgtEl>
                                          <p:spTgt spid="69"/>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67"/>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69"/>
                                        </p:tgtEl>
                                        <p:attrNameLst>
                                          <p:attrName>style.visibility</p:attrName>
                                        </p:attrNameLst>
                                      </p:cBhvr>
                                      <p:to>
                                        <p:strVal val="hidden"/>
                                      </p:to>
                                    </p:set>
                                  </p:childTnLst>
                                </p:cTn>
                              </p:par>
                              <p:par>
                                <p:cTn id="20" presetID="22" presetClass="entr" presetSubtype="4"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down)">
                                      <p:cBhvr>
                                        <p:cTn id="22" dur="500"/>
                                        <p:tgtEl>
                                          <p:spTgt spid="71"/>
                                        </p:tgtEl>
                                      </p:cBhvr>
                                    </p:animEffect>
                                  </p:childTnLst>
                                </p:cTn>
                              </p:par>
                            </p:childTnLst>
                          </p:cTn>
                        </p:par>
                        <p:par>
                          <p:cTn id="23" fill="hold">
                            <p:stCondLst>
                              <p:cond delay="500"/>
                            </p:stCondLst>
                            <p:childTnLst>
                              <p:par>
                                <p:cTn id="24" presetID="1" presetClass="entr" presetSubtype="0" fill="hold" grpId="2" nodeType="afterEffect">
                                  <p:stCondLst>
                                    <p:cond delay="0"/>
                                  </p:stCondLst>
                                  <p:childTnLst>
                                    <p:set>
                                      <p:cBhvr>
                                        <p:cTn id="25" dur="1" fill="hold">
                                          <p:stCondLst>
                                            <p:cond delay="0"/>
                                          </p:stCondLst>
                                        </p:cTn>
                                        <p:tgtEl>
                                          <p:spTgt spid="76"/>
                                        </p:tgtEl>
                                        <p:attrNameLst>
                                          <p:attrName>style.visibility</p:attrName>
                                        </p:attrNameLst>
                                      </p:cBhvr>
                                      <p:to>
                                        <p:strVal val="visible"/>
                                      </p:to>
                                    </p:set>
                                  </p:childTnLst>
                                </p:cTn>
                              </p:par>
                            </p:childTnLst>
                          </p:cTn>
                        </p:par>
                        <p:par>
                          <p:cTn id="26" fill="hold">
                            <p:stCondLst>
                              <p:cond delay="500"/>
                            </p:stCondLst>
                            <p:childTnLst>
                              <p:par>
                                <p:cTn id="27" presetID="0" presetClass="path" presetSubtype="0" accel="50000" decel="50000" fill="hold" grpId="0" nodeType="afterEffect">
                                  <p:stCondLst>
                                    <p:cond delay="0"/>
                                  </p:stCondLst>
                                  <p:childTnLst>
                                    <p:animMotion origin="layout" path="M 0 0 C 0.05813 0.03682 0.11626 0.07364 0.11036 0.15724 C 0.10446 0.24085 0.03418 0.37123 -0.03592 0.50185 " pathEditMode="relative" ptsTypes="aaA">
                                      <p:cBhvr>
                                        <p:cTn id="28" dur="2000" fill="hold"/>
                                        <p:tgtEl>
                                          <p:spTgt spid="76"/>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1"/>
                                        </p:tgtEl>
                                        <p:attrNameLst>
                                          <p:attrName>style.visibility</p:attrName>
                                        </p:attrNameLst>
                                      </p:cBhvr>
                                      <p:to>
                                        <p:strVal val="hidden"/>
                                      </p:to>
                                    </p:set>
                                  </p:childTnLst>
                                </p:cTn>
                              </p:par>
                              <p:par>
                                <p:cTn id="35" presetID="22" presetClass="entr" presetSubtype="4"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down)">
                                      <p:cBhvr>
                                        <p:cTn id="37" dur="500"/>
                                        <p:tgtEl>
                                          <p:spTgt spid="79"/>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par>
                          <p:cTn id="41" fill="hold">
                            <p:stCondLst>
                              <p:cond delay="500"/>
                            </p:stCondLst>
                            <p:childTnLst>
                              <p:par>
                                <p:cTn id="42" presetID="0" presetClass="path" presetSubtype="0" accel="50000" decel="50000" fill="hold" grpId="1" nodeType="afterEffect">
                                  <p:stCondLst>
                                    <p:cond delay="0"/>
                                  </p:stCondLst>
                                  <p:childTnLst>
                                    <p:animMotion origin="layout" path="M 0.02205 -0.00509 C -0.20087 -0.00185 -0.42378 0.00163 -0.54809 0.06667 C -0.67257 0.13172 -0.69843 0.25834 -0.7243 0.38542 " pathEditMode="relative" rAng="0" ptsTypes="aaA">
                                      <p:cBhvr>
                                        <p:cTn id="43" dur="2000" fill="hold"/>
                                        <p:tgtEl>
                                          <p:spTgt spid="80"/>
                                        </p:tgtEl>
                                        <p:attrNameLst>
                                          <p:attrName>ppt_x</p:attrName>
                                          <p:attrName>ppt_y</p:attrName>
                                        </p:attrNameLst>
                                      </p:cBhvr>
                                      <p:rCtr x="-37326" y="195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P spid="79" grpId="0" animBg="1"/>
      <p:bldP spid="69" grpId="0" animBg="1"/>
      <p:bldP spid="69" grpId="1" animBg="1"/>
      <p:bldP spid="69" grpId="2" animBg="1"/>
      <p:bldP spid="76" grpId="0" animBg="1"/>
      <p:bldP spid="76" grpId="1" animBg="1"/>
      <p:bldP spid="76" grpId="2" animBg="1"/>
      <p:bldP spid="80" grpId="0" animBg="1"/>
      <p:bldP spid="8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5207102"/>
              </p:ext>
            </p:extLst>
          </p:nvPr>
        </p:nvGraphicFramePr>
        <p:xfrm>
          <a:off x="1202125" y="3282718"/>
          <a:ext cx="1825252" cy="1478280"/>
        </p:xfrm>
        <a:graphic>
          <a:graphicData uri="http://schemas.openxmlformats.org/drawingml/2006/table">
            <a:tbl>
              <a:tblPr firstRow="1" bandRow="1">
                <a:tableStyleId>{2D5ABB26-0587-4C30-8999-92F81FD0307C}</a:tableStyleId>
              </a:tblPr>
              <a:tblGrid>
                <a:gridCol w="456313"/>
                <a:gridCol w="456313"/>
                <a:gridCol w="456313"/>
                <a:gridCol w="456313"/>
              </a:tblGrid>
              <a:tr h="365760">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bl>
          </a:graphicData>
        </a:graphic>
      </p:graphicFrame>
      <p:sp>
        <p:nvSpPr>
          <p:cNvPr id="5" name="Right Bracket 4"/>
          <p:cNvSpPr/>
          <p:nvPr/>
        </p:nvSpPr>
        <p:spPr>
          <a:xfrm>
            <a:off x="2938195" y="3319220"/>
            <a:ext cx="178364" cy="144177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ket 5"/>
          <p:cNvSpPr/>
          <p:nvPr/>
        </p:nvSpPr>
        <p:spPr>
          <a:xfrm>
            <a:off x="1128103" y="3319219"/>
            <a:ext cx="247544" cy="1441778"/>
          </a:xfrm>
          <a:prstGeom prst="lef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7" name="Rectangle 6"/>
          <p:cNvSpPr/>
          <p:nvPr/>
        </p:nvSpPr>
        <p:spPr>
          <a:xfrm>
            <a:off x="1135074" y="4771678"/>
            <a:ext cx="2071000" cy="461665"/>
          </a:xfrm>
          <a:prstGeom prst="rect">
            <a:avLst/>
          </a:prstGeom>
        </p:spPr>
        <p:txBody>
          <a:bodyPr wrap="none">
            <a:spAutoFit/>
          </a:bodyPr>
          <a:lstStyle/>
          <a:p>
            <a:r>
              <a:rPr lang="en-US" sz="2400" dirty="0" smtClean="0"/>
              <a:t>Content matrix</a:t>
            </a:r>
            <a:endParaRPr lang="en-US" sz="2400" dirty="0"/>
          </a:p>
        </p:txBody>
      </p:sp>
      <p:sp>
        <p:nvSpPr>
          <p:cNvPr id="14" name="Rectangle 13"/>
          <p:cNvSpPr/>
          <p:nvPr/>
        </p:nvSpPr>
        <p:spPr>
          <a:xfrm>
            <a:off x="1660581" y="3136704"/>
            <a:ext cx="242261" cy="369332"/>
          </a:xfrm>
          <a:prstGeom prst="rect">
            <a:avLst/>
          </a:prstGeom>
        </p:spPr>
        <p:txBody>
          <a:bodyPr wrap="none">
            <a:spAutoFit/>
          </a:bodyPr>
          <a:lstStyle/>
          <a:p>
            <a:r>
              <a:rPr lang="en-US" dirty="0" smtClean="0"/>
              <a:t>, </a:t>
            </a:r>
            <a:endParaRPr lang="en-US" dirty="0"/>
          </a:p>
        </p:txBody>
      </p:sp>
      <p:cxnSp>
        <p:nvCxnSpPr>
          <p:cNvPr id="25" name="Straight Arrow Connector 24"/>
          <p:cNvCxnSpPr/>
          <p:nvPr/>
        </p:nvCxnSpPr>
        <p:spPr>
          <a:xfrm flipV="1">
            <a:off x="6042627" y="3000452"/>
            <a:ext cx="1074520" cy="334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045603" y="2382400"/>
            <a:ext cx="1623311" cy="1200328"/>
          </a:xfrm>
          <a:prstGeom prst="rect">
            <a:avLst/>
          </a:prstGeom>
          <a:noFill/>
        </p:spPr>
        <p:txBody>
          <a:bodyPr wrap="none" rtlCol="0">
            <a:spAutoFit/>
          </a:bodyPr>
          <a:lstStyle/>
          <a:p>
            <a:r>
              <a:rPr lang="en-US" sz="2400" dirty="0" smtClean="0"/>
              <a:t>Placement</a:t>
            </a:r>
          </a:p>
          <a:p>
            <a:r>
              <a:rPr lang="en-US" sz="2400" dirty="0" smtClean="0"/>
              <a:t>Redirection</a:t>
            </a:r>
          </a:p>
          <a:p>
            <a:r>
              <a:rPr lang="en-US" sz="2400" dirty="0" smtClean="0"/>
              <a:t>Routing</a:t>
            </a:r>
            <a:endParaRPr lang="en-US" sz="2400" dirty="0"/>
          </a:p>
        </p:txBody>
      </p:sp>
      <p:sp>
        <p:nvSpPr>
          <p:cNvPr id="17" name="Rounded Rectangle 16"/>
          <p:cNvSpPr/>
          <p:nvPr/>
        </p:nvSpPr>
        <p:spPr>
          <a:xfrm>
            <a:off x="876555" y="2101278"/>
            <a:ext cx="2469563" cy="450585"/>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2400" dirty="0"/>
              <a:t>Storage capacity</a:t>
            </a:r>
          </a:p>
        </p:txBody>
      </p:sp>
      <p:cxnSp>
        <p:nvCxnSpPr>
          <p:cNvPr id="28" name="Straight Arrow Connector 27"/>
          <p:cNvCxnSpPr/>
          <p:nvPr/>
        </p:nvCxnSpPr>
        <p:spPr>
          <a:xfrm>
            <a:off x="3435628" y="2383023"/>
            <a:ext cx="6169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435628" y="4219611"/>
            <a:ext cx="6169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6042627" y="2641589"/>
            <a:ext cx="1074520" cy="334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6024741" y="3369868"/>
            <a:ext cx="1074520" cy="334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1284478" y="1606076"/>
            <a:ext cx="2061640" cy="458871"/>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2400" dirty="0"/>
              <a:t>Link </a:t>
            </a:r>
            <a:r>
              <a:rPr lang="en-US" sz="2400" dirty="0" smtClean="0"/>
              <a:t>capacity</a:t>
            </a:r>
            <a:endParaRPr lang="en-US" sz="2400" dirty="0"/>
          </a:p>
        </p:txBody>
      </p:sp>
      <p:cxnSp>
        <p:nvCxnSpPr>
          <p:cNvPr id="50" name="Straight Arrow Connector 49"/>
          <p:cNvCxnSpPr/>
          <p:nvPr/>
        </p:nvCxnSpPr>
        <p:spPr>
          <a:xfrm>
            <a:off x="3435628" y="1901492"/>
            <a:ext cx="60605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052618" y="1754498"/>
            <a:ext cx="2368303"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endParaRPr lang="en-US" sz="2400" dirty="0" smtClean="0"/>
          </a:p>
          <a:p>
            <a:pPr algn="ctr"/>
            <a:endParaRPr lang="en-US" sz="2400" dirty="0" smtClean="0"/>
          </a:p>
          <a:p>
            <a:pPr algn="ctr"/>
            <a:endParaRPr lang="en-US" sz="2400" dirty="0" smtClean="0"/>
          </a:p>
          <a:p>
            <a:pPr algn="ctr"/>
            <a:r>
              <a:rPr lang="en-US" sz="2400" dirty="0" smtClean="0"/>
              <a:t>NCDN</a:t>
            </a:r>
          </a:p>
          <a:p>
            <a:pPr algn="ctr"/>
            <a:r>
              <a:rPr lang="en-US" sz="2400" dirty="0" smtClean="0"/>
              <a:t> management</a:t>
            </a:r>
          </a:p>
          <a:p>
            <a:pPr algn="ctr"/>
            <a:endParaRPr lang="en-US" sz="2400" dirty="0" smtClean="0"/>
          </a:p>
          <a:p>
            <a:pPr algn="ctr"/>
            <a:endParaRPr lang="en-US" sz="2400" dirty="0" smtClean="0"/>
          </a:p>
          <a:p>
            <a:pPr algn="ctr"/>
            <a:endParaRPr lang="en-US" sz="2400" dirty="0"/>
          </a:p>
        </p:txBody>
      </p:sp>
      <p:sp>
        <p:nvSpPr>
          <p:cNvPr id="2" name="Title 1"/>
          <p:cNvSpPr>
            <a:spLocks noGrp="1"/>
          </p:cNvSpPr>
          <p:nvPr>
            <p:ph type="title"/>
          </p:nvPr>
        </p:nvSpPr>
        <p:spPr/>
        <p:txBody>
          <a:bodyPr/>
          <a:lstStyle/>
          <a:p>
            <a:r>
              <a:rPr lang="en-US" dirty="0" smtClean="0"/>
              <a:t>NCDN management problem</a:t>
            </a:r>
            <a:endParaRPr lang="en-US" dirty="0"/>
          </a:p>
        </p:txBody>
      </p:sp>
      <p:sp>
        <p:nvSpPr>
          <p:cNvPr id="59" name="Rounded Rectangle 58"/>
          <p:cNvSpPr/>
          <p:nvPr/>
        </p:nvSpPr>
        <p:spPr>
          <a:xfrm>
            <a:off x="457200" y="2595748"/>
            <a:ext cx="2874125" cy="450585"/>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2400" dirty="0" smtClean="0"/>
              <a:t>Content size vector</a:t>
            </a:r>
            <a:endParaRPr lang="en-US" sz="2400" dirty="0"/>
          </a:p>
        </p:txBody>
      </p:sp>
      <p:cxnSp>
        <p:nvCxnSpPr>
          <p:cNvPr id="60" name="Straight Arrow Connector 59"/>
          <p:cNvCxnSpPr/>
          <p:nvPr/>
        </p:nvCxnSpPr>
        <p:spPr>
          <a:xfrm>
            <a:off x="3435628" y="2868907"/>
            <a:ext cx="6169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1932017" y="3614240"/>
            <a:ext cx="4092724" cy="2434963"/>
            <a:chOff x="1932017" y="3582728"/>
            <a:chExt cx="4092724" cy="2434963"/>
          </a:xfrm>
        </p:grpSpPr>
        <p:sp>
          <p:nvSpPr>
            <p:cNvPr id="11" name="Oval 10"/>
            <p:cNvSpPr/>
            <p:nvPr/>
          </p:nvSpPr>
          <p:spPr>
            <a:xfrm>
              <a:off x="2111337" y="3582728"/>
              <a:ext cx="458633" cy="441029"/>
            </a:xfrm>
            <a:prstGeom prst="ellipse">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3" name="Straight Arrow Connector 12"/>
            <p:cNvCxnSpPr>
              <a:stCxn id="11" idx="5"/>
              <a:endCxn id="10" idx="0"/>
            </p:cNvCxnSpPr>
            <p:nvPr/>
          </p:nvCxnSpPr>
          <p:spPr>
            <a:xfrm>
              <a:off x="2502805" y="3959170"/>
              <a:ext cx="1475574" cy="159685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1932017" y="5556026"/>
              <a:ext cx="4092724" cy="461665"/>
            </a:xfrm>
            <a:prstGeom prst="rect">
              <a:avLst/>
            </a:prstGeom>
          </p:spPr>
          <p:txBody>
            <a:bodyPr wrap="none">
              <a:spAutoFit/>
            </a:bodyPr>
            <a:lstStyle/>
            <a:p>
              <a:r>
                <a:rPr lang="en-US" sz="2400" dirty="0"/>
                <a:t>Demand for content </a:t>
              </a:r>
              <a:r>
                <a:rPr lang="en-US" sz="2400" i="1" dirty="0" err="1"/>
                <a:t>i</a:t>
              </a:r>
              <a:r>
                <a:rPr lang="en-US" sz="2400" dirty="0"/>
                <a:t> at node </a:t>
              </a:r>
              <a:r>
                <a:rPr lang="en-US" sz="2400" i="1" dirty="0"/>
                <a:t>j</a:t>
              </a:r>
            </a:p>
          </p:txBody>
        </p:sp>
      </p:grpSp>
    </p:spTree>
    <p:custDataLst>
      <p:tags r:id="rId1"/>
    </p:custDataLst>
    <p:extLst>
      <p:ext uri="{BB962C8B-B14F-4D97-AF65-F5344CB8AC3E}">
        <p14:creationId xmlns:p14="http://schemas.microsoft.com/office/powerpoint/2010/main" val="706537215"/>
      </p:ext>
    </p:extLst>
  </p:cSld>
  <p:clrMapOvr>
    <a:masterClrMapping/>
  </p:clrMapOvr>
  <mc:AlternateContent xmlns:mc="http://schemas.openxmlformats.org/markup-compatibility/2006" xmlns:p14="http://schemas.microsoft.com/office/powerpoint/2010/main">
    <mc:Choice Requires="p14">
      <p:transition spd="slow" p14:dur="2000" advTm="73352"/>
    </mc:Choice>
    <mc:Fallback xmlns="">
      <p:transition xmlns:p14="http://schemas.microsoft.com/office/powerpoint/2010/main" spd="slow" advTm="7335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NCDN </a:t>
            </a:r>
            <a:r>
              <a:rPr lang="en-US" dirty="0"/>
              <a:t>placement routing interaction </a:t>
            </a:r>
          </a:p>
        </p:txBody>
      </p:sp>
      <p:sp>
        <p:nvSpPr>
          <p:cNvPr id="4" name="Oval 3"/>
          <p:cNvSpPr/>
          <p:nvPr/>
        </p:nvSpPr>
        <p:spPr>
          <a:xfrm>
            <a:off x="1120758" y="1946187"/>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B</a:t>
            </a:r>
            <a:endParaRPr lang="en-US" sz="2000" b="1" dirty="0"/>
          </a:p>
        </p:txBody>
      </p:sp>
      <p:sp>
        <p:nvSpPr>
          <p:cNvPr id="5" name="Oval 4"/>
          <p:cNvSpPr/>
          <p:nvPr/>
        </p:nvSpPr>
        <p:spPr>
          <a:xfrm>
            <a:off x="4075015" y="1947996"/>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a:t>
            </a:r>
            <a:endParaRPr lang="en-US" sz="2000" b="1" dirty="0"/>
          </a:p>
        </p:txBody>
      </p:sp>
      <p:sp>
        <p:nvSpPr>
          <p:cNvPr id="6" name="Oval 5"/>
          <p:cNvSpPr/>
          <p:nvPr/>
        </p:nvSpPr>
        <p:spPr>
          <a:xfrm>
            <a:off x="1120758" y="4565713"/>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A</a:t>
            </a:r>
            <a:endParaRPr lang="en-US" sz="2000" b="1" dirty="0"/>
          </a:p>
        </p:txBody>
      </p:sp>
      <p:sp>
        <p:nvSpPr>
          <p:cNvPr id="7" name="Oval 6"/>
          <p:cNvSpPr/>
          <p:nvPr/>
        </p:nvSpPr>
        <p:spPr>
          <a:xfrm>
            <a:off x="4075015" y="4567722"/>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D</a:t>
            </a:r>
            <a:endParaRPr lang="en-US" sz="2000" b="1" dirty="0"/>
          </a:p>
        </p:txBody>
      </p:sp>
      <p:cxnSp>
        <p:nvCxnSpPr>
          <p:cNvPr id="9" name="Straight Connector 8"/>
          <p:cNvCxnSpPr>
            <a:stCxn id="4" idx="6"/>
            <a:endCxn id="5" idx="2"/>
          </p:cNvCxnSpPr>
          <p:nvPr/>
        </p:nvCxnSpPr>
        <p:spPr>
          <a:xfrm>
            <a:off x="1632113" y="2209956"/>
            <a:ext cx="2442902" cy="180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4"/>
            <a:endCxn id="6" idx="0"/>
          </p:cNvCxnSpPr>
          <p:nvPr/>
        </p:nvCxnSpPr>
        <p:spPr>
          <a:xfrm>
            <a:off x="1376436" y="2473725"/>
            <a:ext cx="0" cy="2091988"/>
          </a:xfrm>
          <a:prstGeom prst="line">
            <a:avLst/>
          </a:prstGeom>
          <a:ln w="1778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7" idx="2"/>
            <a:endCxn id="6" idx="6"/>
          </p:cNvCxnSpPr>
          <p:nvPr/>
        </p:nvCxnSpPr>
        <p:spPr>
          <a:xfrm flipH="1" flipV="1">
            <a:off x="1632113" y="4829482"/>
            <a:ext cx="2442902" cy="200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4"/>
            <a:endCxn id="7" idx="0"/>
          </p:cNvCxnSpPr>
          <p:nvPr/>
        </p:nvCxnSpPr>
        <p:spPr>
          <a:xfrm>
            <a:off x="4330693" y="2475534"/>
            <a:ext cx="0" cy="2092188"/>
          </a:xfrm>
          <a:prstGeom prst="line">
            <a:avLst/>
          </a:prstGeom>
          <a:ln w="1270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466318" y="3211216"/>
            <a:ext cx="1276490" cy="430887"/>
          </a:xfrm>
          <a:prstGeom prst="rect">
            <a:avLst/>
          </a:prstGeom>
          <a:noFill/>
        </p:spPr>
        <p:txBody>
          <a:bodyPr wrap="square" rtlCol="0">
            <a:spAutoFit/>
          </a:bodyPr>
          <a:lstStyle/>
          <a:p>
            <a:r>
              <a:rPr lang="en-US" sz="2200" dirty="0" smtClean="0"/>
              <a:t>8 Mbps</a:t>
            </a:r>
            <a:endParaRPr lang="en-US" sz="2200" dirty="0"/>
          </a:p>
        </p:txBody>
      </p:sp>
      <p:sp>
        <p:nvSpPr>
          <p:cNvPr id="22" name="TextBox 21"/>
          <p:cNvSpPr txBox="1"/>
          <p:nvPr/>
        </p:nvSpPr>
        <p:spPr>
          <a:xfrm>
            <a:off x="2512920" y="2299068"/>
            <a:ext cx="1283032" cy="430887"/>
          </a:xfrm>
          <a:prstGeom prst="rect">
            <a:avLst/>
          </a:prstGeom>
          <a:noFill/>
        </p:spPr>
        <p:txBody>
          <a:bodyPr wrap="square" rtlCol="0">
            <a:spAutoFit/>
          </a:bodyPr>
          <a:lstStyle/>
          <a:p>
            <a:r>
              <a:rPr lang="en-US" sz="2200" dirty="0" smtClean="0"/>
              <a:t>0.5 Mbps</a:t>
            </a:r>
            <a:endParaRPr lang="en-US" sz="2200" dirty="0"/>
          </a:p>
        </p:txBody>
      </p:sp>
      <p:sp>
        <p:nvSpPr>
          <p:cNvPr id="25" name="TextBox 24"/>
          <p:cNvSpPr txBox="1"/>
          <p:nvPr/>
        </p:nvSpPr>
        <p:spPr>
          <a:xfrm>
            <a:off x="2443557" y="4345324"/>
            <a:ext cx="1236023" cy="430887"/>
          </a:xfrm>
          <a:prstGeom prst="rect">
            <a:avLst/>
          </a:prstGeom>
          <a:noFill/>
        </p:spPr>
        <p:txBody>
          <a:bodyPr wrap="square" rtlCol="0">
            <a:spAutoFit/>
          </a:bodyPr>
          <a:lstStyle/>
          <a:p>
            <a:pPr algn="ctr"/>
            <a:r>
              <a:rPr lang="en-US" sz="2200" dirty="0" smtClean="0"/>
              <a:t>1.5 Mbps</a:t>
            </a:r>
            <a:endParaRPr lang="en-US" sz="2200" dirty="0"/>
          </a:p>
        </p:txBody>
      </p:sp>
      <p:cxnSp>
        <p:nvCxnSpPr>
          <p:cNvPr id="33" name="Straight Arrow Connector 32"/>
          <p:cNvCxnSpPr/>
          <p:nvPr/>
        </p:nvCxnSpPr>
        <p:spPr>
          <a:xfrm>
            <a:off x="1135699" y="1931246"/>
            <a:ext cx="0" cy="266065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879" y="5207046"/>
            <a:ext cx="2743687" cy="430887"/>
          </a:xfrm>
          <a:prstGeom prst="rect">
            <a:avLst/>
          </a:prstGeom>
          <a:noFill/>
        </p:spPr>
        <p:txBody>
          <a:bodyPr wrap="square" rtlCol="0">
            <a:spAutoFit/>
          </a:bodyPr>
          <a:lstStyle/>
          <a:p>
            <a:r>
              <a:rPr lang="en-US" sz="2200" dirty="0" smtClean="0">
                <a:solidFill>
                  <a:schemeClr val="accent1"/>
                </a:solidFill>
              </a:rPr>
              <a:t>Demand = 1 Mbps</a:t>
            </a:r>
            <a:endParaRPr lang="en-US" sz="2200" dirty="0">
              <a:solidFill>
                <a:schemeClr val="accent1"/>
              </a:solidFill>
            </a:endParaRPr>
          </a:p>
        </p:txBody>
      </p:sp>
      <p:sp>
        <p:nvSpPr>
          <p:cNvPr id="38" name="TextBox 37"/>
          <p:cNvSpPr txBox="1"/>
          <p:nvPr/>
        </p:nvSpPr>
        <p:spPr>
          <a:xfrm>
            <a:off x="3961746" y="5230642"/>
            <a:ext cx="3128072" cy="430887"/>
          </a:xfrm>
          <a:prstGeom prst="rect">
            <a:avLst/>
          </a:prstGeom>
          <a:noFill/>
        </p:spPr>
        <p:txBody>
          <a:bodyPr wrap="square" rtlCol="0">
            <a:spAutoFit/>
          </a:bodyPr>
          <a:lstStyle/>
          <a:p>
            <a:r>
              <a:rPr lang="en-US" sz="2200" dirty="0" smtClean="0">
                <a:solidFill>
                  <a:schemeClr val="accent1"/>
                </a:solidFill>
              </a:rPr>
              <a:t>Demand = 0.5 Mbps</a:t>
            </a:r>
            <a:endParaRPr lang="en-US" sz="2200" dirty="0">
              <a:solidFill>
                <a:schemeClr val="accent1"/>
              </a:solidFill>
            </a:endParaRPr>
          </a:p>
        </p:txBody>
      </p:sp>
      <p:cxnSp>
        <p:nvCxnSpPr>
          <p:cNvPr id="40" name="Straight Arrow Connector 39"/>
          <p:cNvCxnSpPr/>
          <p:nvPr/>
        </p:nvCxnSpPr>
        <p:spPr>
          <a:xfrm flipH="1">
            <a:off x="4615478" y="2473725"/>
            <a:ext cx="11652" cy="208704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2" name="Straight Arrow Connector 41"/>
          <p:cNvCxnSpPr>
            <a:stCxn id="5" idx="0"/>
          </p:cNvCxnSpPr>
          <p:nvPr/>
        </p:nvCxnSpPr>
        <p:spPr>
          <a:xfrm flipH="1" flipV="1">
            <a:off x="1120758" y="1931758"/>
            <a:ext cx="3209935" cy="16238"/>
          </a:xfrm>
          <a:prstGeom prst="straightConnector1">
            <a:avLst/>
          </a:prstGeom>
          <a:ln>
            <a:headEnd type="none"/>
            <a:tailEnd type="none"/>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p:nvPr/>
        </p:nvCxnSpPr>
        <p:spPr>
          <a:xfrm flipH="1">
            <a:off x="1715843" y="5062448"/>
            <a:ext cx="224284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0" name="TextBox 49"/>
          <p:cNvSpPr txBox="1"/>
          <p:nvPr/>
        </p:nvSpPr>
        <p:spPr>
          <a:xfrm>
            <a:off x="1008698" y="5894685"/>
            <a:ext cx="6458640" cy="461665"/>
          </a:xfrm>
          <a:prstGeom prst="rect">
            <a:avLst/>
          </a:prstGeom>
          <a:noFill/>
        </p:spPr>
        <p:txBody>
          <a:bodyPr wrap="square" rtlCol="0">
            <a:spAutoFit/>
          </a:bodyPr>
          <a:lstStyle/>
          <a:p>
            <a:pPr algn="ctr"/>
            <a:r>
              <a:rPr lang="en-US" sz="2400" dirty="0" smtClean="0">
                <a:solidFill>
                  <a:schemeClr val="accent2"/>
                </a:solidFill>
              </a:rPr>
              <a:t>Maximum link utilization (MLU) = 0.75/1.5 = 0.5</a:t>
            </a:r>
            <a:endParaRPr lang="en-US" sz="2400" dirty="0">
              <a:solidFill>
                <a:schemeClr val="accent2"/>
              </a:solidFill>
            </a:endParaRPr>
          </a:p>
        </p:txBody>
      </p:sp>
      <p:sp>
        <p:nvSpPr>
          <p:cNvPr id="14" name="Slide Number Placeholder 13"/>
          <p:cNvSpPr>
            <a:spLocks noGrp="1"/>
          </p:cNvSpPr>
          <p:nvPr>
            <p:ph type="sldNum" sz="quarter" idx="12"/>
          </p:nvPr>
        </p:nvSpPr>
        <p:spPr/>
        <p:txBody>
          <a:bodyPr/>
          <a:lstStyle/>
          <a:p>
            <a:fld id="{E7BC674E-6A69-EE4A-9BF8-1BDE8F8FF17D}" type="slidenum">
              <a:rPr lang="en-US" smtClean="0"/>
              <a:t>14</a:t>
            </a:fld>
            <a:endParaRPr lang="en-US"/>
          </a:p>
        </p:txBody>
      </p:sp>
      <p:cxnSp>
        <p:nvCxnSpPr>
          <p:cNvPr id="49" name="Straight Connector 48"/>
          <p:cNvCxnSpPr>
            <a:stCxn id="5" idx="2"/>
            <a:endCxn id="4" idx="6"/>
          </p:cNvCxnSpPr>
          <p:nvPr/>
        </p:nvCxnSpPr>
        <p:spPr>
          <a:xfrm flipH="1" flipV="1">
            <a:off x="1632113" y="2209956"/>
            <a:ext cx="2442902" cy="1809"/>
          </a:xfrm>
          <a:prstGeom prst="line">
            <a:avLst/>
          </a:prstGeom>
          <a:ln w="57150" cmpd="sng"/>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a:off x="4641500" y="3220703"/>
            <a:ext cx="1398872" cy="430887"/>
          </a:xfrm>
          <a:prstGeom prst="rect">
            <a:avLst/>
          </a:prstGeom>
          <a:noFill/>
        </p:spPr>
        <p:txBody>
          <a:bodyPr wrap="square" rtlCol="0">
            <a:spAutoFit/>
          </a:bodyPr>
          <a:lstStyle/>
          <a:p>
            <a:r>
              <a:rPr lang="en-US" sz="2200" dirty="0" smtClean="0">
                <a:solidFill>
                  <a:schemeClr val="accent1"/>
                </a:solidFill>
              </a:rPr>
              <a:t>1.25 Mbps</a:t>
            </a:r>
            <a:endParaRPr lang="en-US" sz="2200" dirty="0">
              <a:solidFill>
                <a:schemeClr val="accent1"/>
              </a:solidFill>
            </a:endParaRPr>
          </a:p>
        </p:txBody>
      </p:sp>
      <p:cxnSp>
        <p:nvCxnSpPr>
          <p:cNvPr id="37" name="Straight Connector 36"/>
          <p:cNvCxnSpPr/>
          <p:nvPr/>
        </p:nvCxnSpPr>
        <p:spPr>
          <a:xfrm flipH="1" flipV="1">
            <a:off x="1632113" y="4829482"/>
            <a:ext cx="2442902" cy="2009"/>
          </a:xfrm>
          <a:prstGeom prst="line">
            <a:avLst/>
          </a:prstGeom>
          <a:ln w="57150" cmpd="sng"/>
        </p:spPr>
        <p:style>
          <a:lnRef idx="3">
            <a:schemeClr val="accent2"/>
          </a:lnRef>
          <a:fillRef idx="0">
            <a:schemeClr val="accent2"/>
          </a:fillRef>
          <a:effectRef idx="2">
            <a:schemeClr val="accent2"/>
          </a:effectRef>
          <a:fontRef idx="minor">
            <a:schemeClr val="tx1"/>
          </a:fontRef>
        </p:style>
      </p:cxnSp>
      <p:sp>
        <p:nvSpPr>
          <p:cNvPr id="57" name="TextBox 56"/>
          <p:cNvSpPr txBox="1"/>
          <p:nvPr/>
        </p:nvSpPr>
        <p:spPr>
          <a:xfrm>
            <a:off x="287969" y="3211216"/>
            <a:ext cx="1344144" cy="769441"/>
          </a:xfrm>
          <a:prstGeom prst="rect">
            <a:avLst/>
          </a:prstGeom>
          <a:noFill/>
        </p:spPr>
        <p:txBody>
          <a:bodyPr wrap="square" rtlCol="0">
            <a:spAutoFit/>
          </a:bodyPr>
          <a:lstStyle/>
          <a:p>
            <a:r>
              <a:rPr lang="en-US" sz="2200" dirty="0" smtClean="0">
                <a:solidFill>
                  <a:schemeClr val="accent1"/>
                </a:solidFill>
              </a:rPr>
              <a:t>0.25 Mbps</a:t>
            </a:r>
            <a:endParaRPr lang="en-US" sz="2200" dirty="0">
              <a:solidFill>
                <a:schemeClr val="accent1"/>
              </a:solidFill>
            </a:endParaRPr>
          </a:p>
        </p:txBody>
      </p:sp>
      <p:sp>
        <p:nvSpPr>
          <p:cNvPr id="58" name="TextBox 57"/>
          <p:cNvSpPr txBox="1"/>
          <p:nvPr/>
        </p:nvSpPr>
        <p:spPr>
          <a:xfrm>
            <a:off x="2512919" y="1500359"/>
            <a:ext cx="1562095" cy="430887"/>
          </a:xfrm>
          <a:prstGeom prst="rect">
            <a:avLst/>
          </a:prstGeom>
          <a:noFill/>
        </p:spPr>
        <p:txBody>
          <a:bodyPr wrap="square" rtlCol="0">
            <a:spAutoFit/>
          </a:bodyPr>
          <a:lstStyle/>
          <a:p>
            <a:r>
              <a:rPr lang="en-US" sz="2200" dirty="0" smtClean="0">
                <a:solidFill>
                  <a:schemeClr val="accent1"/>
                </a:solidFill>
              </a:rPr>
              <a:t>0.25 Mbps</a:t>
            </a:r>
            <a:endParaRPr lang="en-US" sz="2200" dirty="0">
              <a:solidFill>
                <a:schemeClr val="accent1"/>
              </a:solidFill>
            </a:endParaRPr>
          </a:p>
        </p:txBody>
      </p:sp>
      <p:sp>
        <p:nvSpPr>
          <p:cNvPr id="59" name="TextBox 58"/>
          <p:cNvSpPr txBox="1"/>
          <p:nvPr/>
        </p:nvSpPr>
        <p:spPr>
          <a:xfrm>
            <a:off x="2230542" y="5030587"/>
            <a:ext cx="1565410" cy="430887"/>
          </a:xfrm>
          <a:prstGeom prst="rect">
            <a:avLst/>
          </a:prstGeom>
          <a:noFill/>
        </p:spPr>
        <p:txBody>
          <a:bodyPr wrap="square" rtlCol="0">
            <a:spAutoFit/>
          </a:bodyPr>
          <a:lstStyle/>
          <a:p>
            <a:r>
              <a:rPr lang="en-US" sz="2200" dirty="0" smtClean="0">
                <a:solidFill>
                  <a:schemeClr val="accent1"/>
                </a:solidFill>
              </a:rPr>
              <a:t>0.75 Mbps</a:t>
            </a:r>
            <a:endParaRPr lang="en-US" sz="2200" dirty="0">
              <a:solidFill>
                <a:schemeClr val="accent1"/>
              </a:solidFill>
            </a:endParaRPr>
          </a:p>
        </p:txBody>
      </p:sp>
      <p:sp>
        <p:nvSpPr>
          <p:cNvPr id="39" name="Snip Single Corner Rectangle 38"/>
          <p:cNvSpPr/>
          <p:nvPr/>
        </p:nvSpPr>
        <p:spPr>
          <a:xfrm>
            <a:off x="4810888" y="1746625"/>
            <a:ext cx="514720" cy="506932"/>
          </a:xfrm>
          <a:prstGeom prst="snip1Rect">
            <a:avLst>
              <a:gd name="adj" fmla="val 26424"/>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44" name="Straight Arrow Connector 43"/>
          <p:cNvCxnSpPr/>
          <p:nvPr/>
        </p:nvCxnSpPr>
        <p:spPr>
          <a:xfrm rot="5400000" flipH="1">
            <a:off x="7458788" y="1926679"/>
            <a:ext cx="11652" cy="1594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5" name="TextBox 44"/>
          <p:cNvSpPr txBox="1"/>
          <p:nvPr/>
        </p:nvSpPr>
        <p:spPr>
          <a:xfrm>
            <a:off x="6796074" y="2837220"/>
            <a:ext cx="2194593" cy="830997"/>
          </a:xfrm>
          <a:prstGeom prst="rect">
            <a:avLst/>
          </a:prstGeom>
          <a:noFill/>
        </p:spPr>
        <p:txBody>
          <a:bodyPr wrap="square" rtlCol="0">
            <a:spAutoFit/>
          </a:bodyPr>
          <a:lstStyle/>
          <a:p>
            <a:r>
              <a:rPr lang="en-US" sz="2400" dirty="0" smtClean="0">
                <a:solidFill>
                  <a:schemeClr val="accent1"/>
                </a:solidFill>
              </a:rPr>
              <a:t>Traffic labeled with flow value</a:t>
            </a:r>
            <a:endParaRPr lang="en-US" sz="2400" dirty="0">
              <a:solidFill>
                <a:schemeClr val="accent1"/>
              </a:solidFill>
            </a:endParaRPr>
          </a:p>
        </p:txBody>
      </p:sp>
      <p:cxnSp>
        <p:nvCxnSpPr>
          <p:cNvPr id="46" name="Straight Connector 45"/>
          <p:cNvCxnSpPr/>
          <p:nvPr/>
        </p:nvCxnSpPr>
        <p:spPr>
          <a:xfrm rot="5400000">
            <a:off x="7596035" y="3195223"/>
            <a:ext cx="0" cy="1602373"/>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837940" y="4074320"/>
            <a:ext cx="2152728" cy="830997"/>
          </a:xfrm>
          <a:prstGeom prst="rect">
            <a:avLst/>
          </a:prstGeom>
          <a:noFill/>
        </p:spPr>
        <p:txBody>
          <a:bodyPr wrap="square" rtlCol="0">
            <a:spAutoFit/>
          </a:bodyPr>
          <a:lstStyle/>
          <a:p>
            <a:r>
              <a:rPr lang="en-US" sz="2400" dirty="0" smtClean="0"/>
              <a:t>Link labeled with capacity</a:t>
            </a:r>
            <a:endParaRPr lang="en-US" sz="2400" dirty="0"/>
          </a:p>
        </p:txBody>
      </p:sp>
      <p:sp>
        <p:nvSpPr>
          <p:cNvPr id="34" name="TextBox 33"/>
          <p:cNvSpPr txBox="1"/>
          <p:nvPr/>
        </p:nvSpPr>
        <p:spPr>
          <a:xfrm>
            <a:off x="3129973" y="3211216"/>
            <a:ext cx="1099213" cy="430887"/>
          </a:xfrm>
          <a:prstGeom prst="rect">
            <a:avLst/>
          </a:prstGeom>
          <a:noFill/>
        </p:spPr>
        <p:txBody>
          <a:bodyPr wrap="square" rtlCol="0">
            <a:spAutoFit/>
          </a:bodyPr>
          <a:lstStyle/>
          <a:p>
            <a:r>
              <a:rPr lang="en-US" sz="2200" dirty="0" smtClean="0"/>
              <a:t>4 Mbps</a:t>
            </a:r>
            <a:endParaRPr lang="en-US" sz="2200" dirty="0"/>
          </a:p>
        </p:txBody>
      </p:sp>
    </p:spTree>
    <p:custDataLst>
      <p:tags r:id="rId1"/>
    </p:custDataLst>
    <p:extLst>
      <p:ext uri="{BB962C8B-B14F-4D97-AF65-F5344CB8AC3E}">
        <p14:creationId xmlns:p14="http://schemas.microsoft.com/office/powerpoint/2010/main" val="2009917786"/>
      </p:ext>
    </p:extLst>
  </p:cSld>
  <p:clrMapOvr>
    <a:masterClrMapping/>
  </p:clrMapOvr>
  <mc:AlternateContent xmlns:mc="http://schemas.openxmlformats.org/markup-compatibility/2006" xmlns:p14="http://schemas.microsoft.com/office/powerpoint/2010/main">
    <mc:Choice Requires="p14">
      <p:transition p14:dur="0" advTm="46267"/>
    </mc:Choice>
    <mc:Fallback xmlns="">
      <p:transition xmlns:p14="http://schemas.microsoft.com/office/powerpoint/2010/main" advTm="4626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50" grpId="0"/>
      <p:bldP spid="36" grpId="0"/>
      <p:bldP spid="57" grpId="0"/>
      <p:bldP spid="58" grpId="0"/>
      <p:bldP spid="59" grpId="0"/>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p:nvPr/>
        </p:nvCxnSpPr>
        <p:spPr>
          <a:xfrm rot="5400000" flipH="1">
            <a:off x="7458788" y="1926679"/>
            <a:ext cx="11652" cy="1594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NCDN placement routing interaction </a:t>
            </a:r>
          </a:p>
        </p:txBody>
      </p:sp>
      <p:sp>
        <p:nvSpPr>
          <p:cNvPr id="4" name="Oval 3"/>
          <p:cNvSpPr/>
          <p:nvPr/>
        </p:nvSpPr>
        <p:spPr>
          <a:xfrm>
            <a:off x="1120758" y="1946187"/>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B</a:t>
            </a:r>
            <a:endParaRPr lang="en-US" sz="2200" b="1" dirty="0"/>
          </a:p>
        </p:txBody>
      </p:sp>
      <p:sp>
        <p:nvSpPr>
          <p:cNvPr id="5" name="Oval 4"/>
          <p:cNvSpPr/>
          <p:nvPr/>
        </p:nvSpPr>
        <p:spPr>
          <a:xfrm>
            <a:off x="4075015" y="1962426"/>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C</a:t>
            </a:r>
            <a:endParaRPr lang="en-US" sz="2200" b="1" dirty="0"/>
          </a:p>
        </p:txBody>
      </p:sp>
      <p:sp>
        <p:nvSpPr>
          <p:cNvPr id="6" name="Oval 5"/>
          <p:cNvSpPr/>
          <p:nvPr/>
        </p:nvSpPr>
        <p:spPr>
          <a:xfrm>
            <a:off x="1120758" y="4565713"/>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A</a:t>
            </a:r>
            <a:endParaRPr lang="en-US" sz="2200" b="1" dirty="0"/>
          </a:p>
        </p:txBody>
      </p:sp>
      <p:sp>
        <p:nvSpPr>
          <p:cNvPr id="7" name="Oval 6"/>
          <p:cNvSpPr/>
          <p:nvPr/>
        </p:nvSpPr>
        <p:spPr>
          <a:xfrm>
            <a:off x="4075015" y="4567722"/>
            <a:ext cx="511355" cy="5275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D</a:t>
            </a:r>
            <a:endParaRPr lang="en-US" sz="2200" b="1" dirty="0"/>
          </a:p>
        </p:txBody>
      </p:sp>
      <p:cxnSp>
        <p:nvCxnSpPr>
          <p:cNvPr id="9" name="Straight Connector 8"/>
          <p:cNvCxnSpPr>
            <a:stCxn id="4" idx="6"/>
            <a:endCxn id="5" idx="2"/>
          </p:cNvCxnSpPr>
          <p:nvPr/>
        </p:nvCxnSpPr>
        <p:spPr>
          <a:xfrm>
            <a:off x="1632113" y="2209956"/>
            <a:ext cx="2442902" cy="1623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4"/>
            <a:endCxn id="6" idx="0"/>
          </p:cNvCxnSpPr>
          <p:nvPr/>
        </p:nvCxnSpPr>
        <p:spPr>
          <a:xfrm>
            <a:off x="1376436" y="2473725"/>
            <a:ext cx="0" cy="2091988"/>
          </a:xfrm>
          <a:prstGeom prst="line">
            <a:avLst/>
          </a:prstGeom>
          <a:ln w="1778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flipV="1">
            <a:off x="1632113" y="4844423"/>
            <a:ext cx="2442902" cy="2009"/>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4"/>
            <a:endCxn id="7" idx="0"/>
          </p:cNvCxnSpPr>
          <p:nvPr/>
        </p:nvCxnSpPr>
        <p:spPr>
          <a:xfrm>
            <a:off x="4330693" y="2489964"/>
            <a:ext cx="0" cy="2077758"/>
          </a:xfrm>
          <a:prstGeom prst="line">
            <a:avLst/>
          </a:prstGeom>
          <a:ln w="1270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547528" y="2274520"/>
            <a:ext cx="1414217" cy="430887"/>
          </a:xfrm>
          <a:prstGeom prst="rect">
            <a:avLst/>
          </a:prstGeom>
          <a:noFill/>
        </p:spPr>
        <p:txBody>
          <a:bodyPr wrap="square" rtlCol="0">
            <a:spAutoFit/>
          </a:bodyPr>
          <a:lstStyle/>
          <a:p>
            <a:r>
              <a:rPr lang="en-US" sz="2200" dirty="0" smtClean="0"/>
              <a:t>0.5 Mbps</a:t>
            </a:r>
            <a:endParaRPr lang="en-US" sz="2200" dirty="0"/>
          </a:p>
        </p:txBody>
      </p:sp>
      <p:sp>
        <p:nvSpPr>
          <p:cNvPr id="25" name="TextBox 24"/>
          <p:cNvSpPr txBox="1"/>
          <p:nvPr/>
        </p:nvSpPr>
        <p:spPr>
          <a:xfrm>
            <a:off x="2547528" y="4277510"/>
            <a:ext cx="1248423" cy="430887"/>
          </a:xfrm>
          <a:prstGeom prst="rect">
            <a:avLst/>
          </a:prstGeom>
          <a:noFill/>
        </p:spPr>
        <p:txBody>
          <a:bodyPr wrap="square" rtlCol="0">
            <a:spAutoFit/>
          </a:bodyPr>
          <a:lstStyle/>
          <a:p>
            <a:r>
              <a:rPr lang="en-US" sz="2200" dirty="0" smtClean="0"/>
              <a:t>1.5 Mbps</a:t>
            </a:r>
            <a:endParaRPr lang="en-US" sz="2200" dirty="0"/>
          </a:p>
        </p:txBody>
      </p:sp>
      <p:cxnSp>
        <p:nvCxnSpPr>
          <p:cNvPr id="33" name="Straight Arrow Connector 32"/>
          <p:cNvCxnSpPr/>
          <p:nvPr/>
        </p:nvCxnSpPr>
        <p:spPr>
          <a:xfrm>
            <a:off x="1115968" y="2489964"/>
            <a:ext cx="4790" cy="21168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133590" y="5207046"/>
            <a:ext cx="2413938" cy="430887"/>
          </a:xfrm>
          <a:prstGeom prst="rect">
            <a:avLst/>
          </a:prstGeom>
          <a:noFill/>
        </p:spPr>
        <p:txBody>
          <a:bodyPr wrap="square" rtlCol="0">
            <a:spAutoFit/>
          </a:bodyPr>
          <a:lstStyle/>
          <a:p>
            <a:r>
              <a:rPr lang="en-US" sz="2200" dirty="0" smtClean="0">
                <a:solidFill>
                  <a:schemeClr val="accent1"/>
                </a:solidFill>
              </a:rPr>
              <a:t>Demand = 1 Mbps</a:t>
            </a:r>
            <a:endParaRPr lang="en-US" sz="2200" dirty="0">
              <a:solidFill>
                <a:schemeClr val="accent1"/>
              </a:solidFill>
            </a:endParaRPr>
          </a:p>
        </p:txBody>
      </p:sp>
      <p:sp>
        <p:nvSpPr>
          <p:cNvPr id="38" name="TextBox 37"/>
          <p:cNvSpPr txBox="1"/>
          <p:nvPr/>
        </p:nvSpPr>
        <p:spPr>
          <a:xfrm>
            <a:off x="3961746" y="5230642"/>
            <a:ext cx="2705418" cy="430887"/>
          </a:xfrm>
          <a:prstGeom prst="rect">
            <a:avLst/>
          </a:prstGeom>
          <a:noFill/>
        </p:spPr>
        <p:txBody>
          <a:bodyPr wrap="square" rtlCol="0">
            <a:spAutoFit/>
          </a:bodyPr>
          <a:lstStyle/>
          <a:p>
            <a:r>
              <a:rPr lang="en-US" sz="2200" dirty="0" smtClean="0">
                <a:solidFill>
                  <a:schemeClr val="accent1"/>
                </a:solidFill>
              </a:rPr>
              <a:t>Demand = 0.5 Mbps</a:t>
            </a:r>
            <a:endParaRPr lang="en-US" sz="2200" dirty="0">
              <a:solidFill>
                <a:schemeClr val="accent1"/>
              </a:solidFill>
            </a:endParaRPr>
          </a:p>
        </p:txBody>
      </p:sp>
      <p:cxnSp>
        <p:nvCxnSpPr>
          <p:cNvPr id="40" name="Straight Arrow Connector 39"/>
          <p:cNvCxnSpPr/>
          <p:nvPr/>
        </p:nvCxnSpPr>
        <p:spPr>
          <a:xfrm flipH="1">
            <a:off x="4615478" y="2473725"/>
            <a:ext cx="11652" cy="208704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0" name="TextBox 49"/>
          <p:cNvSpPr txBox="1"/>
          <p:nvPr/>
        </p:nvSpPr>
        <p:spPr>
          <a:xfrm>
            <a:off x="5113184" y="6259810"/>
            <a:ext cx="2141729" cy="461665"/>
          </a:xfrm>
          <a:prstGeom prst="rect">
            <a:avLst/>
          </a:prstGeom>
          <a:noFill/>
        </p:spPr>
        <p:txBody>
          <a:bodyPr wrap="square" rtlCol="0">
            <a:spAutoFit/>
          </a:bodyPr>
          <a:lstStyle/>
          <a:p>
            <a:pPr algn="ctr"/>
            <a:r>
              <a:rPr lang="en-US" sz="2400" dirty="0" smtClean="0">
                <a:solidFill>
                  <a:srgbClr val="C0504D"/>
                </a:solidFill>
              </a:rPr>
              <a:t>= 1/8 = 0.125</a:t>
            </a:r>
            <a:endParaRPr lang="en-US" sz="2400" dirty="0">
              <a:solidFill>
                <a:srgbClr val="C0504D"/>
              </a:solidFill>
            </a:endParaRPr>
          </a:p>
        </p:txBody>
      </p:sp>
      <p:sp>
        <p:nvSpPr>
          <p:cNvPr id="14" name="Slide Number Placeholder 13"/>
          <p:cNvSpPr>
            <a:spLocks noGrp="1"/>
          </p:cNvSpPr>
          <p:nvPr>
            <p:ph type="sldNum" sz="quarter" idx="12"/>
          </p:nvPr>
        </p:nvSpPr>
        <p:spPr/>
        <p:txBody>
          <a:bodyPr/>
          <a:lstStyle/>
          <a:p>
            <a:fld id="{E7BC674E-6A69-EE4A-9BF8-1BDE8F8FF17D}" type="slidenum">
              <a:rPr lang="en-US" smtClean="0"/>
              <a:t>15</a:t>
            </a:fld>
            <a:endParaRPr lang="en-US"/>
          </a:p>
        </p:txBody>
      </p:sp>
      <p:sp>
        <p:nvSpPr>
          <p:cNvPr id="27" name="TextBox 26"/>
          <p:cNvSpPr txBox="1"/>
          <p:nvPr/>
        </p:nvSpPr>
        <p:spPr>
          <a:xfrm>
            <a:off x="6796074" y="2837220"/>
            <a:ext cx="2194593" cy="830997"/>
          </a:xfrm>
          <a:prstGeom prst="rect">
            <a:avLst/>
          </a:prstGeom>
          <a:noFill/>
        </p:spPr>
        <p:txBody>
          <a:bodyPr wrap="square" rtlCol="0">
            <a:spAutoFit/>
          </a:bodyPr>
          <a:lstStyle/>
          <a:p>
            <a:r>
              <a:rPr lang="en-US" sz="2400" dirty="0" smtClean="0">
                <a:solidFill>
                  <a:schemeClr val="accent1"/>
                </a:solidFill>
              </a:rPr>
              <a:t>Traffic labeled with flow value</a:t>
            </a:r>
            <a:endParaRPr lang="en-US" sz="2400" dirty="0">
              <a:solidFill>
                <a:schemeClr val="accent1"/>
              </a:solidFill>
            </a:endParaRPr>
          </a:p>
        </p:txBody>
      </p:sp>
      <p:cxnSp>
        <p:nvCxnSpPr>
          <p:cNvPr id="43" name="Straight Connector 42"/>
          <p:cNvCxnSpPr/>
          <p:nvPr/>
        </p:nvCxnSpPr>
        <p:spPr>
          <a:xfrm rot="5400000">
            <a:off x="7596035" y="3195223"/>
            <a:ext cx="0" cy="1602373"/>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837940" y="4074320"/>
            <a:ext cx="2152728" cy="830997"/>
          </a:xfrm>
          <a:prstGeom prst="rect">
            <a:avLst/>
          </a:prstGeom>
          <a:noFill/>
        </p:spPr>
        <p:txBody>
          <a:bodyPr wrap="square" rtlCol="0">
            <a:spAutoFit/>
          </a:bodyPr>
          <a:lstStyle/>
          <a:p>
            <a:r>
              <a:rPr lang="en-US" sz="2400" dirty="0" smtClean="0"/>
              <a:t>Link labeled with capacity</a:t>
            </a:r>
            <a:endParaRPr lang="en-US" sz="2400" dirty="0"/>
          </a:p>
        </p:txBody>
      </p:sp>
      <p:sp>
        <p:nvSpPr>
          <p:cNvPr id="36" name="TextBox 35"/>
          <p:cNvSpPr txBox="1"/>
          <p:nvPr/>
        </p:nvSpPr>
        <p:spPr>
          <a:xfrm>
            <a:off x="4810888" y="3273064"/>
            <a:ext cx="1262047" cy="430887"/>
          </a:xfrm>
          <a:prstGeom prst="rect">
            <a:avLst/>
          </a:prstGeom>
          <a:noFill/>
        </p:spPr>
        <p:txBody>
          <a:bodyPr wrap="square" rtlCol="0">
            <a:spAutoFit/>
          </a:bodyPr>
          <a:lstStyle/>
          <a:p>
            <a:r>
              <a:rPr lang="en-US" sz="2200" dirty="0" smtClean="0">
                <a:solidFill>
                  <a:srgbClr val="4F81BD"/>
                </a:solidFill>
              </a:rPr>
              <a:t>0.5 Mbps</a:t>
            </a:r>
            <a:endParaRPr lang="en-US" sz="2200" dirty="0">
              <a:solidFill>
                <a:srgbClr val="4F81BD"/>
              </a:solidFill>
            </a:endParaRPr>
          </a:p>
        </p:txBody>
      </p:sp>
      <p:sp>
        <p:nvSpPr>
          <p:cNvPr id="57" name="TextBox 56"/>
          <p:cNvSpPr txBox="1"/>
          <p:nvPr/>
        </p:nvSpPr>
        <p:spPr>
          <a:xfrm>
            <a:off x="102059" y="3237330"/>
            <a:ext cx="1095314" cy="430887"/>
          </a:xfrm>
          <a:prstGeom prst="rect">
            <a:avLst/>
          </a:prstGeom>
          <a:noFill/>
        </p:spPr>
        <p:txBody>
          <a:bodyPr wrap="square" rtlCol="0">
            <a:spAutoFit/>
          </a:bodyPr>
          <a:lstStyle/>
          <a:p>
            <a:r>
              <a:rPr lang="en-US" sz="2200" dirty="0" smtClean="0">
                <a:solidFill>
                  <a:schemeClr val="accent1"/>
                </a:solidFill>
              </a:rPr>
              <a:t>1 Mbps</a:t>
            </a:r>
            <a:endParaRPr lang="en-US" sz="2200" dirty="0">
              <a:solidFill>
                <a:schemeClr val="accent1"/>
              </a:solidFill>
            </a:endParaRPr>
          </a:p>
        </p:txBody>
      </p:sp>
      <p:cxnSp>
        <p:nvCxnSpPr>
          <p:cNvPr id="30" name="Straight Connector 29"/>
          <p:cNvCxnSpPr/>
          <p:nvPr/>
        </p:nvCxnSpPr>
        <p:spPr>
          <a:xfrm>
            <a:off x="1379426" y="2461774"/>
            <a:ext cx="0" cy="2091988"/>
          </a:xfrm>
          <a:prstGeom prst="line">
            <a:avLst/>
          </a:prstGeom>
          <a:ln w="1778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330693" y="2461774"/>
            <a:ext cx="0" cy="2091988"/>
          </a:xfrm>
          <a:prstGeom prst="line">
            <a:avLst/>
          </a:prstGeom>
          <a:ln w="1778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39" name="Snip Single Corner Rectangle 38"/>
          <p:cNvSpPr/>
          <p:nvPr/>
        </p:nvSpPr>
        <p:spPr>
          <a:xfrm>
            <a:off x="4810888" y="1746625"/>
            <a:ext cx="514720" cy="506932"/>
          </a:xfrm>
          <a:prstGeom prst="snip1Rect">
            <a:avLst>
              <a:gd name="adj" fmla="val 26424"/>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Snip Single Corner Rectangle 40"/>
          <p:cNvSpPr/>
          <p:nvPr/>
        </p:nvSpPr>
        <p:spPr>
          <a:xfrm>
            <a:off x="393255" y="1692721"/>
            <a:ext cx="514720" cy="506932"/>
          </a:xfrm>
          <a:prstGeom prst="snip1Rect">
            <a:avLst>
              <a:gd name="adj" fmla="val 26424"/>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2" name="TextBox 41"/>
          <p:cNvSpPr txBox="1"/>
          <p:nvPr/>
        </p:nvSpPr>
        <p:spPr>
          <a:xfrm>
            <a:off x="1143511" y="5663852"/>
            <a:ext cx="6458640" cy="461665"/>
          </a:xfrm>
          <a:prstGeom prst="rect">
            <a:avLst/>
          </a:prstGeom>
          <a:noFill/>
        </p:spPr>
        <p:txBody>
          <a:bodyPr wrap="square" rtlCol="0">
            <a:spAutoFit/>
          </a:bodyPr>
          <a:lstStyle/>
          <a:p>
            <a:pPr algn="ctr"/>
            <a:r>
              <a:rPr lang="en-US" sz="2400" dirty="0" smtClean="0">
                <a:solidFill>
                  <a:schemeClr val="accent2"/>
                </a:solidFill>
              </a:rPr>
              <a:t>Maximum link utilization (MLU) = 0.75/1.5 = 0.5</a:t>
            </a:r>
            <a:endParaRPr lang="en-US" sz="2400" dirty="0">
              <a:solidFill>
                <a:schemeClr val="accent2"/>
              </a:solidFill>
            </a:endParaRPr>
          </a:p>
        </p:txBody>
      </p:sp>
      <p:cxnSp>
        <p:nvCxnSpPr>
          <p:cNvPr id="11" name="Straight Connector 10"/>
          <p:cNvCxnSpPr/>
          <p:nvPr/>
        </p:nvCxnSpPr>
        <p:spPr>
          <a:xfrm flipV="1">
            <a:off x="5491963" y="5663852"/>
            <a:ext cx="1975375" cy="461666"/>
          </a:xfrm>
          <a:prstGeom prst="line">
            <a:avLst/>
          </a:prstGeom>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1466318" y="3211216"/>
            <a:ext cx="1081209" cy="430887"/>
          </a:xfrm>
          <a:prstGeom prst="rect">
            <a:avLst/>
          </a:prstGeom>
          <a:noFill/>
        </p:spPr>
        <p:txBody>
          <a:bodyPr wrap="square" rtlCol="0">
            <a:spAutoFit/>
          </a:bodyPr>
          <a:lstStyle/>
          <a:p>
            <a:r>
              <a:rPr lang="en-US" sz="2200" dirty="0" smtClean="0"/>
              <a:t>8 Mbps</a:t>
            </a:r>
            <a:endParaRPr lang="en-US" sz="2200" dirty="0"/>
          </a:p>
        </p:txBody>
      </p:sp>
      <p:sp>
        <p:nvSpPr>
          <p:cNvPr id="45" name="TextBox 44"/>
          <p:cNvSpPr txBox="1"/>
          <p:nvPr/>
        </p:nvSpPr>
        <p:spPr>
          <a:xfrm>
            <a:off x="3077171" y="3261934"/>
            <a:ext cx="1050369" cy="430887"/>
          </a:xfrm>
          <a:prstGeom prst="rect">
            <a:avLst/>
          </a:prstGeom>
          <a:noFill/>
        </p:spPr>
        <p:txBody>
          <a:bodyPr wrap="square" rtlCol="0">
            <a:spAutoFit/>
          </a:bodyPr>
          <a:lstStyle/>
          <a:p>
            <a:r>
              <a:rPr lang="en-US" sz="2200" dirty="0" smtClean="0"/>
              <a:t>4 Mbps</a:t>
            </a:r>
            <a:endParaRPr lang="en-US" sz="2200" dirty="0"/>
          </a:p>
        </p:txBody>
      </p:sp>
    </p:spTree>
    <p:custDataLst>
      <p:tags r:id="rId1"/>
    </p:custDataLst>
    <p:extLst>
      <p:ext uri="{BB962C8B-B14F-4D97-AF65-F5344CB8AC3E}">
        <p14:creationId xmlns:p14="http://schemas.microsoft.com/office/powerpoint/2010/main" val="1449070396"/>
      </p:ext>
    </p:extLst>
  </p:cSld>
  <p:clrMapOvr>
    <a:masterClrMapping/>
  </p:clrMapOvr>
  <mc:AlternateContent xmlns:mc="http://schemas.openxmlformats.org/markup-compatibility/2006" xmlns:p14="http://schemas.microsoft.com/office/powerpoint/2010/main">
    <mc:Choice Requires="p14">
      <p:transition p14:dur="0" advTm="30031"/>
    </mc:Choice>
    <mc:Fallback xmlns="">
      <p:transition xmlns:p14="http://schemas.microsoft.com/office/powerpoint/2010/main" advTm="3003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ontent Placeholder 2"/>
          <p:cNvSpPr>
            <a:spLocks noGrp="1"/>
          </p:cNvSpPr>
          <p:nvPr>
            <p:ph idx="1"/>
          </p:nvPr>
        </p:nvSpPr>
        <p:spPr>
          <a:xfrm>
            <a:off x="457200" y="1515532"/>
            <a:ext cx="8229600" cy="4525963"/>
          </a:xfrm>
        </p:spPr>
        <p:txBody>
          <a:bodyPr/>
          <a:lstStyle/>
          <a:p>
            <a:pPr marL="342900" lvl="1" indent="-342900">
              <a:buFont typeface="Arial"/>
              <a:buChar char="•"/>
            </a:pPr>
            <a:r>
              <a:rPr lang="en-US" dirty="0" smtClean="0"/>
              <a:t>Joint optimization is NP-complete &amp; </a:t>
            </a:r>
            <a:r>
              <a:rPr lang="en-US" dirty="0" err="1" smtClean="0"/>
              <a:t>inapproximable</a:t>
            </a:r>
            <a:endParaRPr lang="en-US" dirty="0"/>
          </a:p>
          <a:p>
            <a:endParaRPr lang="en-US" dirty="0" smtClean="0"/>
          </a:p>
          <a:p>
            <a:endParaRPr lang="en-US" dirty="0"/>
          </a:p>
        </p:txBody>
      </p:sp>
      <p:sp>
        <p:nvSpPr>
          <p:cNvPr id="2" name="Title 1"/>
          <p:cNvSpPr>
            <a:spLocks noGrp="1"/>
          </p:cNvSpPr>
          <p:nvPr>
            <p:ph type="title"/>
          </p:nvPr>
        </p:nvSpPr>
        <p:spPr/>
        <p:txBody>
          <a:bodyPr/>
          <a:lstStyle/>
          <a:p>
            <a:r>
              <a:rPr lang="en-US" dirty="0" smtClean="0"/>
              <a:t>NCDN joint optimization</a:t>
            </a:r>
            <a:endParaRPr lang="en-US" dirty="0"/>
          </a:p>
        </p:txBody>
      </p:sp>
      <p:grpSp>
        <p:nvGrpSpPr>
          <p:cNvPr id="4" name="Group 3"/>
          <p:cNvGrpSpPr/>
          <p:nvPr/>
        </p:nvGrpSpPr>
        <p:grpSpPr>
          <a:xfrm>
            <a:off x="5627095" y="3855680"/>
            <a:ext cx="6675014" cy="2260773"/>
            <a:chOff x="169972" y="1292098"/>
            <a:chExt cx="8426113" cy="2764140"/>
          </a:xfrm>
        </p:grpSpPr>
        <p:sp>
          <p:nvSpPr>
            <p:cNvPr id="54" name="Cloud 53"/>
            <p:cNvSpPr/>
            <p:nvPr/>
          </p:nvSpPr>
          <p:spPr>
            <a:xfrm>
              <a:off x="169972" y="1292098"/>
              <a:ext cx="6657730" cy="2764140"/>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7" name="Straight Connector 26"/>
            <p:cNvCxnSpPr/>
            <p:nvPr/>
          </p:nvCxnSpPr>
          <p:spPr>
            <a:xfrm flipH="1" flipV="1">
              <a:off x="1578954" y="2386551"/>
              <a:ext cx="486754" cy="91287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162016"/>
              <a:ext cx="1884278" cy="39398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778001"/>
              <a:ext cx="1907055" cy="170542"/>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778001"/>
              <a:ext cx="1615763" cy="27682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034580"/>
              <a:ext cx="1119699" cy="1264841"/>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386551"/>
              <a:ext cx="638628" cy="391886"/>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6553200" y="2311400"/>
              <a:ext cx="988022" cy="298593"/>
            </a:xfrm>
            <a:prstGeom prst="line">
              <a:avLst/>
            </a:prstGeom>
            <a:ln w="5715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stretch>
              <a:fillRect/>
            </a:stretch>
          </p:blipFill>
          <p:spPr>
            <a:xfrm>
              <a:off x="967472" y="1878246"/>
              <a:ext cx="940556" cy="625469"/>
            </a:xfrm>
            <a:prstGeom prst="rect">
              <a:avLst/>
            </a:prstGeom>
          </p:spPr>
        </p:pic>
        <p:pic>
          <p:nvPicPr>
            <p:cNvPr id="66" name="Picture 65"/>
            <p:cNvPicPr>
              <a:picLocks noChangeAspect="1"/>
            </p:cNvPicPr>
            <p:nvPr/>
          </p:nvPicPr>
          <p:blipFill>
            <a:blip r:embed="rId4"/>
            <a:stretch>
              <a:fillRect/>
            </a:stretch>
          </p:blipFill>
          <p:spPr>
            <a:xfrm>
              <a:off x="1880105" y="3239887"/>
              <a:ext cx="940556" cy="625469"/>
            </a:xfrm>
            <a:prstGeom prst="rect">
              <a:avLst/>
            </a:prstGeom>
          </p:spPr>
        </p:pic>
        <p:pic>
          <p:nvPicPr>
            <p:cNvPr id="70" name="Picture 69"/>
            <p:cNvPicPr>
              <a:picLocks noChangeAspect="1"/>
            </p:cNvPicPr>
            <p:nvPr/>
          </p:nvPicPr>
          <p:blipFill>
            <a:blip r:embed="rId4"/>
            <a:stretch>
              <a:fillRect/>
            </a:stretch>
          </p:blipFill>
          <p:spPr>
            <a:xfrm>
              <a:off x="3496973" y="1597537"/>
              <a:ext cx="940556" cy="625469"/>
            </a:xfrm>
            <a:prstGeom prst="rect">
              <a:avLst/>
            </a:prstGeom>
          </p:spPr>
        </p:pic>
        <p:pic>
          <p:nvPicPr>
            <p:cNvPr id="72" name="Picture 71"/>
            <p:cNvPicPr>
              <a:picLocks noChangeAspect="1"/>
            </p:cNvPicPr>
            <p:nvPr/>
          </p:nvPicPr>
          <p:blipFill>
            <a:blip r:embed="rId4">
              <a:duotone>
                <a:schemeClr val="accent3">
                  <a:shade val="45000"/>
                  <a:satMod val="135000"/>
                </a:schemeClr>
                <a:prstClr val="white"/>
              </a:duotone>
            </a:blip>
            <a:stretch>
              <a:fillRect/>
            </a:stretch>
          </p:blipFill>
          <p:spPr>
            <a:xfrm>
              <a:off x="5684147" y="2017942"/>
              <a:ext cx="940556" cy="625469"/>
            </a:xfrm>
            <a:prstGeom prst="rect">
              <a:avLst/>
            </a:prstGeom>
          </p:spPr>
        </p:pic>
        <p:pic>
          <p:nvPicPr>
            <p:cNvPr id="74" name="Picture 73"/>
            <p:cNvPicPr>
              <a:picLocks noChangeAspect="1"/>
            </p:cNvPicPr>
            <p:nvPr/>
          </p:nvPicPr>
          <p:blipFill>
            <a:blip r:embed="rId4">
              <a:duotone>
                <a:schemeClr val="accent3">
                  <a:shade val="45000"/>
                  <a:satMod val="135000"/>
                </a:schemeClr>
                <a:prstClr val="white"/>
              </a:duotone>
            </a:blip>
            <a:stretch>
              <a:fillRect/>
            </a:stretch>
          </p:blipFill>
          <p:spPr>
            <a:xfrm>
              <a:off x="4392706" y="2729577"/>
              <a:ext cx="940556" cy="625469"/>
            </a:xfrm>
            <a:prstGeom prst="rect">
              <a:avLst/>
            </a:prstGeom>
          </p:spPr>
        </p:pic>
        <p:pic>
          <p:nvPicPr>
            <p:cNvPr id="42" name="Picture 41"/>
            <p:cNvPicPr>
              <a:picLocks noChangeAspect="1"/>
            </p:cNvPicPr>
            <p:nvPr/>
          </p:nvPicPr>
          <p:blipFill>
            <a:blip r:embed="rId5"/>
            <a:stretch>
              <a:fillRect/>
            </a:stretch>
          </p:blipFill>
          <p:spPr>
            <a:xfrm>
              <a:off x="1141439" y="1669417"/>
              <a:ext cx="562240" cy="562240"/>
            </a:xfrm>
            <a:prstGeom prst="rect">
              <a:avLst/>
            </a:prstGeom>
          </p:spPr>
        </p:pic>
        <p:pic>
          <p:nvPicPr>
            <p:cNvPr id="44" name="Picture 43"/>
            <p:cNvPicPr>
              <a:picLocks noChangeAspect="1"/>
            </p:cNvPicPr>
            <p:nvPr/>
          </p:nvPicPr>
          <p:blipFill>
            <a:blip r:embed="rId5"/>
            <a:stretch>
              <a:fillRect/>
            </a:stretch>
          </p:blipFill>
          <p:spPr>
            <a:xfrm>
              <a:off x="2122904" y="3018301"/>
              <a:ext cx="562240" cy="562240"/>
            </a:xfrm>
            <a:prstGeom prst="rect">
              <a:avLst/>
            </a:prstGeom>
          </p:spPr>
        </p:pic>
        <p:pic>
          <p:nvPicPr>
            <p:cNvPr id="46" name="Picture 45"/>
            <p:cNvPicPr>
              <a:picLocks noChangeAspect="1"/>
            </p:cNvPicPr>
            <p:nvPr/>
          </p:nvPicPr>
          <p:blipFill>
            <a:blip r:embed="rId5"/>
            <a:stretch>
              <a:fillRect/>
            </a:stretch>
          </p:blipFill>
          <p:spPr>
            <a:xfrm>
              <a:off x="5921861" y="1778001"/>
              <a:ext cx="562240" cy="562240"/>
            </a:xfrm>
            <a:prstGeom prst="rect">
              <a:avLst/>
            </a:prstGeom>
          </p:spPr>
        </p:pic>
        <p:cxnSp>
          <p:nvCxnSpPr>
            <p:cNvPr id="52" name="Straight Connector 51"/>
            <p:cNvCxnSpPr/>
            <p:nvPr/>
          </p:nvCxnSpPr>
          <p:spPr>
            <a:xfrm flipV="1">
              <a:off x="5214959" y="2883647"/>
              <a:ext cx="2326263" cy="235350"/>
            </a:xfrm>
            <a:prstGeom prst="line">
              <a:avLst/>
            </a:prstGeom>
            <a:ln w="57150" cmpd="sng">
              <a:solidFill>
                <a:schemeClr val="accent3"/>
              </a:solidFill>
              <a:prstDash val="dash"/>
            </a:ln>
          </p:spPr>
          <p:style>
            <a:lnRef idx="2">
              <a:schemeClr val="accent1"/>
            </a:lnRef>
            <a:fillRef idx="0">
              <a:schemeClr val="accent1"/>
            </a:fillRef>
            <a:effectRef idx="1">
              <a:schemeClr val="accent1"/>
            </a:effectRef>
            <a:fontRef idx="minor">
              <a:schemeClr val="tx1"/>
            </a:fontRef>
          </p:style>
        </p:cxnSp>
        <p:pic>
          <p:nvPicPr>
            <p:cNvPr id="62" name="Picture 61"/>
            <p:cNvPicPr>
              <a:picLocks noChangeAspect="1"/>
            </p:cNvPicPr>
            <p:nvPr/>
          </p:nvPicPr>
          <p:blipFill>
            <a:blip r:embed="rId5"/>
            <a:stretch>
              <a:fillRect/>
            </a:stretch>
          </p:blipFill>
          <p:spPr>
            <a:xfrm>
              <a:off x="3693754" y="1417638"/>
              <a:ext cx="562240" cy="562240"/>
            </a:xfrm>
            <a:prstGeom prst="rect">
              <a:avLst/>
            </a:prstGeom>
          </p:spPr>
        </p:pic>
        <p:pic>
          <p:nvPicPr>
            <p:cNvPr id="78" name="Picture 77"/>
            <p:cNvPicPr>
              <a:picLocks noChangeAspect="1"/>
            </p:cNvPicPr>
            <p:nvPr/>
          </p:nvPicPr>
          <p:blipFill>
            <a:blip r:embed="rId5"/>
            <a:stretch>
              <a:fillRect/>
            </a:stretch>
          </p:blipFill>
          <p:spPr>
            <a:xfrm>
              <a:off x="4551684" y="2596547"/>
              <a:ext cx="562240" cy="562240"/>
            </a:xfrm>
            <a:prstGeom prst="rect">
              <a:avLst/>
            </a:prstGeom>
          </p:spPr>
        </p:pic>
        <p:sp>
          <p:nvSpPr>
            <p:cNvPr id="40" name="TextBox 39"/>
            <p:cNvSpPr txBox="1"/>
            <p:nvPr/>
          </p:nvSpPr>
          <p:spPr>
            <a:xfrm>
              <a:off x="7060331" y="1612478"/>
              <a:ext cx="1535754" cy="830997"/>
            </a:xfrm>
            <a:prstGeom prst="rect">
              <a:avLst/>
            </a:prstGeom>
            <a:noFill/>
          </p:spPr>
          <p:txBody>
            <a:bodyPr wrap="square" rtlCol="0">
              <a:spAutoFit/>
            </a:bodyPr>
            <a:lstStyle/>
            <a:p>
              <a:pPr algn="ctr"/>
              <a:r>
                <a:rPr lang="en-US" sz="2400" dirty="0" smtClean="0">
                  <a:solidFill>
                    <a:schemeClr val="accent3">
                      <a:lumMod val="75000"/>
                    </a:schemeClr>
                  </a:solidFill>
                </a:rPr>
                <a:t>Origin servers</a:t>
              </a:r>
              <a:endParaRPr lang="en-US" sz="2400" dirty="0">
                <a:solidFill>
                  <a:schemeClr val="accent3">
                    <a:lumMod val="75000"/>
                  </a:schemeClr>
                </a:solidFill>
              </a:endParaRPr>
            </a:p>
          </p:txBody>
        </p:sp>
        <p:pic>
          <p:nvPicPr>
            <p:cNvPr id="41" name="Picture 40"/>
            <p:cNvPicPr>
              <a:picLocks noChangeAspect="1"/>
            </p:cNvPicPr>
            <p:nvPr/>
          </p:nvPicPr>
          <p:blipFill>
            <a:blip r:embed="rId5">
              <a:duotone>
                <a:prstClr val="black"/>
                <a:schemeClr val="accent3">
                  <a:tint val="45000"/>
                  <a:satMod val="400000"/>
                </a:schemeClr>
              </a:duotone>
            </a:blip>
            <a:stretch>
              <a:fillRect/>
            </a:stretch>
          </p:blipFill>
          <p:spPr>
            <a:xfrm>
              <a:off x="7424455" y="2362291"/>
              <a:ext cx="796496" cy="796496"/>
            </a:xfrm>
            <a:prstGeom prst="rect">
              <a:avLst/>
            </a:prstGeom>
          </p:spPr>
        </p:pic>
      </p:grpSp>
      <p:sp>
        <p:nvSpPr>
          <p:cNvPr id="47" name="Rounded Rectangle 46"/>
          <p:cNvSpPr/>
          <p:nvPr/>
        </p:nvSpPr>
        <p:spPr>
          <a:xfrm>
            <a:off x="2599256" y="2247278"/>
            <a:ext cx="2386484" cy="10058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Joint optimization</a:t>
            </a:r>
            <a:endParaRPr lang="en-US" sz="2800" dirty="0"/>
          </a:p>
        </p:txBody>
      </p:sp>
      <p:grpSp>
        <p:nvGrpSpPr>
          <p:cNvPr id="247" name="Group 246"/>
          <p:cNvGrpSpPr/>
          <p:nvPr/>
        </p:nvGrpSpPr>
        <p:grpSpPr>
          <a:xfrm>
            <a:off x="4985740" y="2334683"/>
            <a:ext cx="3655529" cy="2932848"/>
            <a:chOff x="4985740" y="2334683"/>
            <a:chExt cx="3655529" cy="2932848"/>
          </a:xfrm>
        </p:grpSpPr>
        <p:sp>
          <p:nvSpPr>
            <p:cNvPr id="21" name="TextBox 20"/>
            <p:cNvSpPr txBox="1"/>
            <p:nvPr/>
          </p:nvSpPr>
          <p:spPr>
            <a:xfrm>
              <a:off x="5206475" y="2334683"/>
              <a:ext cx="1193806" cy="830997"/>
            </a:xfrm>
            <a:prstGeom prst="rect">
              <a:avLst/>
            </a:prstGeom>
            <a:noFill/>
          </p:spPr>
          <p:txBody>
            <a:bodyPr wrap="none" rtlCol="0">
              <a:spAutoFit/>
            </a:bodyPr>
            <a:lstStyle/>
            <a:p>
              <a:pPr algn="ctr"/>
              <a:r>
                <a:rPr lang="en-US" sz="2400" dirty="0" smtClean="0"/>
                <a:t>Content </a:t>
              </a:r>
            </a:p>
            <a:p>
              <a:pPr algn="ctr"/>
              <a:r>
                <a:rPr lang="en-US" sz="2400" dirty="0" smtClean="0"/>
                <a:t>matrix</a:t>
              </a:r>
              <a:endParaRPr lang="en-US" sz="2400" dirty="0"/>
            </a:p>
          </p:txBody>
        </p:sp>
        <p:cxnSp>
          <p:nvCxnSpPr>
            <p:cNvPr id="23" name="Elbow Connector 22"/>
            <p:cNvCxnSpPr>
              <a:stCxn id="62" idx="0"/>
              <a:endCxn id="21" idx="3"/>
            </p:cNvCxnSpPr>
            <p:nvPr/>
          </p:nvCxnSpPr>
          <p:spPr>
            <a:xfrm rot="16200000" flipV="1">
              <a:off x="6916687" y="2233776"/>
              <a:ext cx="1208176" cy="2240988"/>
            </a:xfrm>
            <a:prstGeom prst="bentConnector2">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8" name="Elbow Connector 67"/>
            <p:cNvCxnSpPr>
              <a:stCxn id="42" idx="0"/>
              <a:endCxn id="21" idx="3"/>
            </p:cNvCxnSpPr>
            <p:nvPr/>
          </p:nvCxnSpPr>
          <p:spPr>
            <a:xfrm rot="16200000" flipV="1">
              <a:off x="5802775" y="3347689"/>
              <a:ext cx="1414105" cy="219091"/>
            </a:xfrm>
            <a:prstGeom prst="bentConnector2">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stCxn id="44" idx="0"/>
              <a:endCxn id="21" idx="3"/>
            </p:cNvCxnSpPr>
            <p:nvPr/>
          </p:nvCxnSpPr>
          <p:spPr>
            <a:xfrm rot="16200000" flipV="1">
              <a:off x="5639902" y="3510562"/>
              <a:ext cx="2517349" cy="996589"/>
            </a:xfrm>
            <a:prstGeom prst="bentConnector2">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21" idx="1"/>
              <a:endCxn id="47" idx="3"/>
            </p:cNvCxnSpPr>
            <p:nvPr/>
          </p:nvCxnSpPr>
          <p:spPr>
            <a:xfrm flipH="1">
              <a:off x="4985740" y="2750182"/>
              <a:ext cx="220735" cy="0"/>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248" name="Group 247"/>
          <p:cNvGrpSpPr/>
          <p:nvPr/>
        </p:nvGrpSpPr>
        <p:grpSpPr>
          <a:xfrm>
            <a:off x="2709562" y="3253085"/>
            <a:ext cx="5709009" cy="2244373"/>
            <a:chOff x="2709562" y="3072003"/>
            <a:chExt cx="5709009" cy="2425455"/>
          </a:xfrm>
        </p:grpSpPr>
        <p:cxnSp>
          <p:nvCxnSpPr>
            <p:cNvPr id="114" name="Elbow Connector 113"/>
            <p:cNvCxnSpPr>
              <a:stCxn id="109" idx="2"/>
              <a:endCxn id="42" idx="1"/>
            </p:cNvCxnSpPr>
            <p:nvPr/>
          </p:nvCxnSpPr>
          <p:spPr>
            <a:xfrm rot="16200000" flipH="1">
              <a:off x="5099788" y="3008315"/>
              <a:ext cx="453569" cy="2140204"/>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5" name="Elbow Connector 114"/>
            <p:cNvCxnSpPr>
              <a:stCxn id="109" idx="2"/>
              <a:endCxn id="62" idx="1"/>
            </p:cNvCxnSpPr>
            <p:nvPr/>
          </p:nvCxnSpPr>
          <p:spPr>
            <a:xfrm rot="16200000" flipH="1">
              <a:off x="6222008" y="1886093"/>
              <a:ext cx="231025" cy="4162101"/>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8" name="Elbow Connector 117"/>
            <p:cNvCxnSpPr>
              <a:stCxn id="109" idx="2"/>
              <a:endCxn id="44" idx="1"/>
            </p:cNvCxnSpPr>
            <p:nvPr/>
          </p:nvCxnSpPr>
          <p:spPr>
            <a:xfrm rot="16200000" flipH="1">
              <a:off x="4892408" y="3215694"/>
              <a:ext cx="1645826" cy="2917702"/>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709562" y="3389967"/>
              <a:ext cx="3093816" cy="461665"/>
            </a:xfrm>
            <a:prstGeom prst="rect">
              <a:avLst/>
            </a:prstGeom>
            <a:solidFill>
              <a:srgbClr val="FFFFFF"/>
            </a:solidFill>
          </p:spPr>
          <p:txBody>
            <a:bodyPr wrap="none" rtlCol="0">
              <a:spAutoFit/>
            </a:bodyPr>
            <a:lstStyle/>
            <a:p>
              <a:pPr algn="ctr"/>
              <a:r>
                <a:rPr lang="en-US" sz="2400" dirty="0" smtClean="0"/>
                <a:t>Placement, Redirection</a:t>
              </a:r>
              <a:endParaRPr lang="en-US" sz="2400" dirty="0"/>
            </a:p>
          </p:txBody>
        </p:sp>
        <p:cxnSp>
          <p:nvCxnSpPr>
            <p:cNvPr id="149" name="Straight Arrow Connector 148"/>
            <p:cNvCxnSpPr>
              <a:endCxn id="109" idx="0"/>
            </p:cNvCxnSpPr>
            <p:nvPr/>
          </p:nvCxnSpPr>
          <p:spPr>
            <a:xfrm>
              <a:off x="4256470" y="3072003"/>
              <a:ext cx="0" cy="317964"/>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249" name="Group 248"/>
          <p:cNvGrpSpPr/>
          <p:nvPr/>
        </p:nvGrpSpPr>
        <p:grpSpPr>
          <a:xfrm>
            <a:off x="2599255" y="2750182"/>
            <a:ext cx="6035976" cy="3798310"/>
            <a:chOff x="2599255" y="2750182"/>
            <a:chExt cx="6035976" cy="3798310"/>
          </a:xfrm>
        </p:grpSpPr>
        <p:cxnSp>
          <p:nvCxnSpPr>
            <p:cNvPr id="39" name="Elbow Connector 38"/>
            <p:cNvCxnSpPr>
              <a:stCxn id="82" idx="3"/>
              <a:endCxn id="66" idx="2"/>
            </p:cNvCxnSpPr>
            <p:nvPr/>
          </p:nvCxnSpPr>
          <p:spPr>
            <a:xfrm flipV="1">
              <a:off x="4256470" y="5960332"/>
              <a:ext cx="3097907" cy="357328"/>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82" idx="3"/>
              <a:endCxn id="13" idx="2"/>
            </p:cNvCxnSpPr>
            <p:nvPr/>
          </p:nvCxnSpPr>
          <p:spPr>
            <a:xfrm flipV="1">
              <a:off x="4256470" y="4846654"/>
              <a:ext cx="2374936" cy="1471006"/>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7" name="Elbow Connector 86"/>
            <p:cNvCxnSpPr>
              <a:stCxn id="82" idx="3"/>
              <a:endCxn id="70" idx="2"/>
            </p:cNvCxnSpPr>
            <p:nvPr/>
          </p:nvCxnSpPr>
          <p:spPr>
            <a:xfrm flipV="1">
              <a:off x="4256470" y="4617064"/>
              <a:ext cx="4378761" cy="1700596"/>
            </a:xfrm>
            <a:prstGeom prst="bentConnector2">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3102639" y="6086827"/>
              <a:ext cx="1153831" cy="461665"/>
            </a:xfrm>
            <a:prstGeom prst="rect">
              <a:avLst/>
            </a:prstGeom>
            <a:solidFill>
              <a:schemeClr val="bg1"/>
            </a:solidFill>
          </p:spPr>
          <p:txBody>
            <a:bodyPr wrap="none" rtlCol="0">
              <a:spAutoFit/>
            </a:bodyPr>
            <a:lstStyle/>
            <a:p>
              <a:r>
                <a:rPr lang="en-US" sz="2400" dirty="0" smtClean="0"/>
                <a:t>Routing </a:t>
              </a:r>
              <a:endParaRPr lang="en-US" sz="2400" dirty="0"/>
            </a:p>
          </p:txBody>
        </p:sp>
        <p:cxnSp>
          <p:nvCxnSpPr>
            <p:cNvPr id="156" name="Elbow Connector 155"/>
            <p:cNvCxnSpPr>
              <a:stCxn id="47" idx="1"/>
              <a:endCxn id="82" idx="1"/>
            </p:cNvCxnSpPr>
            <p:nvPr/>
          </p:nvCxnSpPr>
          <p:spPr>
            <a:xfrm rot="10800000" flipH="1" flipV="1">
              <a:off x="2599255" y="2750182"/>
              <a:ext cx="503383" cy="3567478"/>
            </a:xfrm>
            <a:prstGeom prst="bentConnector3">
              <a:avLst>
                <a:gd name="adj1" fmla="val -45413"/>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grpSp>
      <p:sp>
        <p:nvSpPr>
          <p:cNvPr id="277" name="Rounded Rectangle 276"/>
          <p:cNvSpPr/>
          <p:nvPr/>
        </p:nvSpPr>
        <p:spPr>
          <a:xfrm>
            <a:off x="2599256" y="2103965"/>
            <a:ext cx="2386484" cy="12016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Mixed integer program for </a:t>
            </a:r>
          </a:p>
          <a:p>
            <a:pPr algn="ctr"/>
            <a:r>
              <a:rPr lang="en-US" sz="2400" dirty="0" smtClean="0"/>
              <a:t>joint opt.</a:t>
            </a:r>
            <a:endParaRPr lang="en-US" sz="2400" dirty="0"/>
          </a:p>
        </p:txBody>
      </p:sp>
      <p:sp>
        <p:nvSpPr>
          <p:cNvPr id="282" name="Rectangle 281"/>
          <p:cNvSpPr/>
          <p:nvPr/>
        </p:nvSpPr>
        <p:spPr>
          <a:xfrm>
            <a:off x="780518" y="3450281"/>
            <a:ext cx="3858087" cy="30347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b="1" dirty="0"/>
              <a:t>Optimize:</a:t>
            </a:r>
            <a:r>
              <a:rPr lang="en-US" sz="2400" dirty="0"/>
              <a:t> </a:t>
            </a:r>
            <a:endParaRPr lang="en-US" sz="2400" dirty="0" smtClean="0"/>
          </a:p>
          <a:p>
            <a:r>
              <a:rPr lang="en-US" sz="2400" dirty="0" smtClean="0"/>
              <a:t>Cost function</a:t>
            </a:r>
            <a:endParaRPr lang="en-US" sz="2400" dirty="0"/>
          </a:p>
          <a:p>
            <a:endParaRPr lang="en-US" sz="2400" b="1" dirty="0" smtClean="0"/>
          </a:p>
          <a:p>
            <a:r>
              <a:rPr lang="en-US" sz="2400" b="1" dirty="0" smtClean="0"/>
              <a:t>Constraints: </a:t>
            </a:r>
            <a:endParaRPr lang="en-US" sz="2400" b="1" dirty="0"/>
          </a:p>
          <a:p>
            <a:r>
              <a:rPr lang="en-US" sz="2400" dirty="0" smtClean="0"/>
              <a:t>Link capacity </a:t>
            </a:r>
            <a:endParaRPr lang="en-US" sz="2400" dirty="0"/>
          </a:p>
          <a:p>
            <a:r>
              <a:rPr lang="en-US" sz="2400" dirty="0"/>
              <a:t>Storage capacity</a:t>
            </a:r>
          </a:p>
          <a:p>
            <a:r>
              <a:rPr lang="en-US" sz="2400" dirty="0" smtClean="0"/>
              <a:t>…</a:t>
            </a:r>
            <a:endParaRPr lang="en-US" sz="2400" dirty="0"/>
          </a:p>
          <a:p>
            <a:r>
              <a:rPr lang="en-US" sz="2400" dirty="0" smtClean="0"/>
              <a:t>…</a:t>
            </a:r>
            <a:endParaRPr lang="en-US" sz="2400" dirty="0"/>
          </a:p>
        </p:txBody>
      </p:sp>
    </p:spTree>
    <p:custDataLst>
      <p:tags r:id="rId1"/>
    </p:custDataLst>
    <p:extLst>
      <p:ext uri="{BB962C8B-B14F-4D97-AF65-F5344CB8AC3E}">
        <p14:creationId xmlns:p14="http://schemas.microsoft.com/office/powerpoint/2010/main" val="3959798211"/>
      </p:ext>
    </p:extLst>
  </p:cSld>
  <p:clrMapOvr>
    <a:masterClrMapping/>
  </p:clrMapOvr>
  <mc:AlternateContent xmlns:mc="http://schemas.openxmlformats.org/markup-compatibility/2006" xmlns:p14="http://schemas.microsoft.com/office/powerpoint/2010/main">
    <mc:Choice Requires="p14">
      <p:transition p14:dur="0" advTm="73140"/>
    </mc:Choice>
    <mc:Fallback xmlns="">
      <p:transition xmlns:p14="http://schemas.microsoft.com/office/powerpoint/2010/main" advTm="7314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ipe(down)">
                                      <p:cBhvr>
                                        <p:cTn id="7" dur="5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8"/>
                                        </p:tgtEl>
                                        <p:attrNameLst>
                                          <p:attrName>style.visibility</p:attrName>
                                        </p:attrNameLst>
                                      </p:cBhvr>
                                      <p:to>
                                        <p:strVal val="visible"/>
                                      </p:to>
                                    </p:set>
                                    <p:animEffect transition="in" filter="wipe(up)">
                                      <p:cBhvr>
                                        <p:cTn id="12" dur="500"/>
                                        <p:tgtEl>
                                          <p:spTgt spid="2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9"/>
                                        </p:tgtEl>
                                        <p:attrNameLst>
                                          <p:attrName>style.visibility</p:attrName>
                                        </p:attrNameLst>
                                      </p:cBhvr>
                                      <p:to>
                                        <p:strVal val="visible"/>
                                      </p:to>
                                    </p:set>
                                    <p:animEffect transition="in" filter="wipe(left)">
                                      <p:cBhvr>
                                        <p:cTn id="17" dur="500"/>
                                        <p:tgtEl>
                                          <p:spTgt spid="24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76">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0" presetClass="entr" presetSubtype="0" fill="hold" grpId="0" nodeType="clickEffect">
                                  <p:stCondLst>
                                    <p:cond delay="0"/>
                                  </p:stCondLst>
                                  <p:childTnLst>
                                    <p:set>
                                      <p:cBhvr>
                                        <p:cTn id="25" dur="1" fill="hold">
                                          <p:stCondLst>
                                            <p:cond delay="0"/>
                                          </p:stCondLst>
                                        </p:cTn>
                                        <p:tgtEl>
                                          <p:spTgt spid="277"/>
                                        </p:tgtEl>
                                        <p:attrNameLst>
                                          <p:attrName>style.visibility</p:attrName>
                                        </p:attrNameLst>
                                      </p:cBhvr>
                                      <p:to>
                                        <p:strVal val="visible"/>
                                      </p:to>
                                    </p:set>
                                    <p:animEffect transition="in" filter="fade">
                                      <p:cBhvr>
                                        <p:cTn id="26" dur="800" decel="100000"/>
                                        <p:tgtEl>
                                          <p:spTgt spid="277"/>
                                        </p:tgtEl>
                                      </p:cBhvr>
                                    </p:animEffect>
                                    <p:anim calcmode="lin" valueType="num">
                                      <p:cBhvr>
                                        <p:cTn id="27" dur="800" decel="100000" fill="hold"/>
                                        <p:tgtEl>
                                          <p:spTgt spid="277"/>
                                        </p:tgtEl>
                                        <p:attrNameLst>
                                          <p:attrName>style.rotation</p:attrName>
                                        </p:attrNameLst>
                                      </p:cBhvr>
                                      <p:tavLst>
                                        <p:tav tm="0">
                                          <p:val>
                                            <p:fltVal val="-90"/>
                                          </p:val>
                                        </p:tav>
                                        <p:tav tm="100000">
                                          <p:val>
                                            <p:fltVal val="0"/>
                                          </p:val>
                                        </p:tav>
                                      </p:tavLst>
                                    </p:anim>
                                    <p:anim calcmode="lin" valueType="num">
                                      <p:cBhvr>
                                        <p:cTn id="28" dur="800" decel="100000" fill="hold"/>
                                        <p:tgtEl>
                                          <p:spTgt spid="277"/>
                                        </p:tgtEl>
                                        <p:attrNameLst>
                                          <p:attrName>ppt_x</p:attrName>
                                        </p:attrNameLst>
                                      </p:cBhvr>
                                      <p:tavLst>
                                        <p:tav tm="0">
                                          <p:val>
                                            <p:strVal val="#ppt_x+0.4"/>
                                          </p:val>
                                        </p:tav>
                                        <p:tav tm="100000">
                                          <p:val>
                                            <p:strVal val="#ppt_x-0.05"/>
                                          </p:val>
                                        </p:tav>
                                      </p:tavLst>
                                    </p:anim>
                                    <p:anim calcmode="lin" valueType="num">
                                      <p:cBhvr>
                                        <p:cTn id="29" dur="800" decel="100000" fill="hold"/>
                                        <p:tgtEl>
                                          <p:spTgt spid="277"/>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277"/>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277"/>
                                        </p:tgtEl>
                                        <p:attrNameLst>
                                          <p:attrName>ppt_y</p:attrName>
                                        </p:attrNameLst>
                                      </p:cBhvr>
                                      <p:tavLst>
                                        <p:tav tm="0">
                                          <p:val>
                                            <p:strVal val="#ppt_y+0.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82"/>
                                        </p:tgtEl>
                                        <p:attrNameLst>
                                          <p:attrName>style.visibility</p:attrName>
                                        </p:attrNameLst>
                                      </p:cBhvr>
                                      <p:to>
                                        <p:strVal val="visible"/>
                                      </p:to>
                                    </p:set>
                                    <p:animEffect transition="in" filter="wipe(up)">
                                      <p:cBhvr>
                                        <p:cTn id="36"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build="p"/>
      <p:bldP spid="277" grpId="0" animBg="1"/>
      <p:bldP spid="2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NCDN management</a:t>
            </a:r>
            <a:endParaRPr lang="en-US" dirty="0"/>
          </a:p>
        </p:txBody>
      </p:sp>
      <p:sp>
        <p:nvSpPr>
          <p:cNvPr id="3" name="Content Placeholder 2"/>
          <p:cNvSpPr>
            <a:spLocks noGrp="1"/>
          </p:cNvSpPr>
          <p:nvPr>
            <p:ph idx="1"/>
          </p:nvPr>
        </p:nvSpPr>
        <p:spPr/>
        <p:txBody>
          <a:bodyPr/>
          <a:lstStyle/>
          <a:p>
            <a:pPr marL="0" indent="0">
              <a:buNone/>
            </a:pPr>
            <a:endParaRPr lang="en-US" sz="2800" dirty="0" smtClean="0"/>
          </a:p>
          <a:p>
            <a:pPr marL="0" indent="0">
              <a:buNone/>
            </a:pPr>
            <a:endParaRPr lang="en-US" sz="2800" dirty="0"/>
          </a:p>
          <a:p>
            <a:pPr marL="0" indent="0">
              <a:buNone/>
            </a:pPr>
            <a:r>
              <a:rPr lang="en-US" sz="2800" dirty="0" smtClean="0"/>
              <a:t>CM(</a:t>
            </a:r>
            <a:r>
              <a:rPr lang="en-US" sz="2800" i="1" dirty="0" smtClean="0"/>
              <a:t>t</a:t>
            </a:r>
            <a:r>
              <a:rPr lang="en-US" sz="2800" dirty="0" smtClean="0"/>
              <a:t>) : </a:t>
            </a:r>
            <a:r>
              <a:rPr lang="en-US" sz="2800" dirty="0" smtClean="0">
                <a:sym typeface="Wingdings"/>
              </a:rPr>
              <a:t>Content matrix in interval </a:t>
            </a:r>
            <a:r>
              <a:rPr lang="en-US" sz="2800" i="1" dirty="0" smtClean="0">
                <a:sym typeface="Wingdings"/>
              </a:rPr>
              <a:t>t</a:t>
            </a:r>
          </a:p>
          <a:p>
            <a:pPr marL="0" indent="0">
              <a:buNone/>
            </a:pPr>
            <a:r>
              <a:rPr lang="en-US" sz="2800" dirty="0" smtClean="0">
                <a:sym typeface="Wingdings"/>
              </a:rPr>
              <a:t>PRR(</a:t>
            </a:r>
            <a:r>
              <a:rPr lang="en-US" sz="2800" i="1" dirty="0" smtClean="0">
                <a:sym typeface="Wingdings"/>
              </a:rPr>
              <a:t>t</a:t>
            </a:r>
            <a:r>
              <a:rPr lang="en-US" sz="2800" dirty="0" smtClean="0">
                <a:sym typeface="Wingdings"/>
              </a:rPr>
              <a:t>) : Placement, redirection, routing in interval </a:t>
            </a:r>
            <a:r>
              <a:rPr lang="en-US" sz="2800" i="1" dirty="0">
                <a:sym typeface="Wingdings"/>
              </a:rPr>
              <a:t>t</a:t>
            </a:r>
          </a:p>
          <a:p>
            <a:endParaRPr lang="en-US" dirty="0" smtClean="0"/>
          </a:p>
          <a:p>
            <a:pPr marL="0" indent="0">
              <a:buNone/>
            </a:pPr>
            <a:r>
              <a:rPr lang="en-US" dirty="0" smtClean="0"/>
              <a:t>Planned: CM(</a:t>
            </a:r>
            <a:r>
              <a:rPr lang="en-US" i="1" dirty="0" smtClean="0"/>
              <a:t>t</a:t>
            </a:r>
            <a:r>
              <a:rPr lang="en-US" dirty="0" smtClean="0"/>
              <a:t>-1) </a:t>
            </a:r>
            <a:r>
              <a:rPr lang="en-US" dirty="0">
                <a:sym typeface="Wingdings"/>
              </a:rPr>
              <a:t> </a:t>
            </a:r>
            <a:r>
              <a:rPr lang="en-US" dirty="0" smtClean="0">
                <a:sym typeface="Wingdings"/>
              </a:rPr>
              <a:t>                             PRR(</a:t>
            </a:r>
            <a:r>
              <a:rPr lang="en-US" i="1" dirty="0" smtClean="0">
                <a:sym typeface="Wingdings"/>
              </a:rPr>
              <a:t>t</a:t>
            </a:r>
            <a:r>
              <a:rPr lang="en-US" dirty="0" smtClean="0">
                <a:sym typeface="Wingdings"/>
              </a:rPr>
              <a:t>)</a:t>
            </a:r>
          </a:p>
          <a:p>
            <a:pPr marL="0" indent="0">
              <a:buNone/>
            </a:pPr>
            <a:r>
              <a:rPr lang="en-US" dirty="0" smtClean="0">
                <a:sym typeface="Wingdings"/>
              </a:rPr>
              <a:t>Oracle: </a:t>
            </a:r>
            <a:r>
              <a:rPr lang="en-US" dirty="0"/>
              <a:t> </a:t>
            </a:r>
            <a:r>
              <a:rPr lang="en-US" dirty="0" smtClean="0"/>
              <a:t>  CM</a:t>
            </a:r>
            <a:r>
              <a:rPr lang="en-US" dirty="0"/>
              <a:t>(</a:t>
            </a:r>
            <a:r>
              <a:rPr lang="en-US" i="1" dirty="0" smtClean="0"/>
              <a:t>t</a:t>
            </a:r>
            <a:r>
              <a:rPr lang="en-US" dirty="0" smtClean="0"/>
              <a:t>)                        </a:t>
            </a:r>
            <a:r>
              <a:rPr lang="en-US" dirty="0" smtClean="0">
                <a:sym typeface="Wingdings"/>
              </a:rPr>
              <a:t>           PRR</a:t>
            </a:r>
            <a:r>
              <a:rPr lang="en-US" dirty="0">
                <a:sym typeface="Wingdings"/>
              </a:rPr>
              <a:t>(</a:t>
            </a:r>
            <a:r>
              <a:rPr lang="en-US" i="1" dirty="0">
                <a:sym typeface="Wingdings"/>
              </a:rPr>
              <a:t>t</a:t>
            </a:r>
            <a:r>
              <a:rPr lang="en-US" dirty="0">
                <a:sym typeface="Wingdings"/>
              </a:rPr>
              <a:t>)</a:t>
            </a:r>
          </a:p>
          <a:p>
            <a:endParaRPr lang="en-US" dirty="0"/>
          </a:p>
        </p:txBody>
      </p:sp>
      <p:cxnSp>
        <p:nvCxnSpPr>
          <p:cNvPr id="5" name="Straight Arrow Connector 4"/>
          <p:cNvCxnSpPr/>
          <p:nvPr/>
        </p:nvCxnSpPr>
        <p:spPr>
          <a:xfrm>
            <a:off x="1958008" y="1993451"/>
            <a:ext cx="481564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998756" y="1869963"/>
            <a:ext cx="0" cy="2822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909665" y="1869963"/>
            <a:ext cx="0" cy="2822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767654" y="1869963"/>
            <a:ext cx="0" cy="2822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72724" y="1869963"/>
            <a:ext cx="0" cy="282258"/>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185038" y="2036988"/>
            <a:ext cx="2470448" cy="461665"/>
          </a:xfrm>
          <a:prstGeom prst="rect">
            <a:avLst/>
          </a:prstGeom>
          <a:noFill/>
        </p:spPr>
        <p:txBody>
          <a:bodyPr wrap="none" rtlCol="0">
            <a:spAutoFit/>
          </a:bodyPr>
          <a:lstStyle/>
          <a:p>
            <a:r>
              <a:rPr lang="en-US" sz="2400" dirty="0" smtClean="0"/>
              <a:t>(</a:t>
            </a:r>
            <a:r>
              <a:rPr lang="en-US" sz="2400" i="1" dirty="0" smtClean="0"/>
              <a:t>t</a:t>
            </a:r>
            <a:r>
              <a:rPr lang="en-US" sz="2400" dirty="0" smtClean="0"/>
              <a:t>-1)       </a:t>
            </a:r>
            <a:r>
              <a:rPr lang="en-US" sz="2400" i="1" dirty="0" smtClean="0"/>
              <a:t>t</a:t>
            </a:r>
            <a:r>
              <a:rPr lang="en-US" sz="2400" dirty="0" smtClean="0"/>
              <a:t>        (</a:t>
            </a:r>
            <a:r>
              <a:rPr lang="en-US" sz="2400" i="1" dirty="0" smtClean="0"/>
              <a:t>t</a:t>
            </a:r>
            <a:r>
              <a:rPr lang="en-US" sz="2400" dirty="0" smtClean="0"/>
              <a:t>+1) </a:t>
            </a:r>
            <a:endParaRPr lang="en-US" sz="2400" dirty="0"/>
          </a:p>
        </p:txBody>
      </p:sp>
      <p:sp>
        <p:nvSpPr>
          <p:cNvPr id="17" name="TextBox 16"/>
          <p:cNvSpPr txBox="1"/>
          <p:nvPr/>
        </p:nvSpPr>
        <p:spPr>
          <a:xfrm>
            <a:off x="6967697" y="1743479"/>
            <a:ext cx="1260381" cy="461665"/>
          </a:xfrm>
          <a:prstGeom prst="rect">
            <a:avLst/>
          </a:prstGeom>
          <a:noFill/>
        </p:spPr>
        <p:txBody>
          <a:bodyPr wrap="none" rtlCol="0">
            <a:spAutoFit/>
          </a:bodyPr>
          <a:lstStyle/>
          <a:p>
            <a:r>
              <a:rPr lang="en-US" sz="2400" dirty="0" smtClean="0"/>
              <a:t>Timeline</a:t>
            </a:r>
            <a:endParaRPr lang="en-US" sz="2400" dirty="0"/>
          </a:p>
        </p:txBody>
      </p:sp>
      <p:sp>
        <p:nvSpPr>
          <p:cNvPr id="18" name="TextBox 17"/>
          <p:cNvSpPr txBox="1"/>
          <p:nvPr/>
        </p:nvSpPr>
        <p:spPr>
          <a:xfrm>
            <a:off x="3746265" y="4061971"/>
            <a:ext cx="2150799" cy="461665"/>
          </a:xfrm>
          <a:prstGeom prst="rect">
            <a:avLst/>
          </a:prstGeom>
          <a:noFill/>
        </p:spPr>
        <p:txBody>
          <a:bodyPr wrap="none" rtlCol="0">
            <a:spAutoFit/>
          </a:bodyPr>
          <a:lstStyle/>
          <a:p>
            <a:pPr algn="ctr"/>
            <a:r>
              <a:rPr lang="en-US" sz="2400" dirty="0" smtClean="0"/>
              <a:t>NCDN joint opt.</a:t>
            </a:r>
            <a:endParaRPr lang="en-US" sz="2400" dirty="0"/>
          </a:p>
        </p:txBody>
      </p:sp>
      <p:cxnSp>
        <p:nvCxnSpPr>
          <p:cNvPr id="20" name="Straight Arrow Connector 19"/>
          <p:cNvCxnSpPr/>
          <p:nvPr/>
        </p:nvCxnSpPr>
        <p:spPr>
          <a:xfrm>
            <a:off x="3510309" y="4558918"/>
            <a:ext cx="243428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a:off x="3510309" y="5134705"/>
            <a:ext cx="243428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3746265" y="4671174"/>
            <a:ext cx="2150799" cy="461665"/>
          </a:xfrm>
          <a:prstGeom prst="rect">
            <a:avLst/>
          </a:prstGeom>
          <a:noFill/>
        </p:spPr>
        <p:txBody>
          <a:bodyPr wrap="none" rtlCol="0">
            <a:spAutoFit/>
          </a:bodyPr>
          <a:lstStyle/>
          <a:p>
            <a:pPr algn="ctr"/>
            <a:r>
              <a:rPr lang="en-US" sz="2400" dirty="0" smtClean="0"/>
              <a:t>NCDN joint opt.</a:t>
            </a:r>
            <a:endParaRPr lang="en-US" sz="2400" dirty="0"/>
          </a:p>
        </p:txBody>
      </p:sp>
    </p:spTree>
    <p:extLst>
      <p:ext uri="{BB962C8B-B14F-4D97-AF65-F5344CB8AC3E}">
        <p14:creationId xmlns:p14="http://schemas.microsoft.com/office/powerpoint/2010/main" val="3224835496"/>
      </p:ext>
    </p:extLst>
  </p:cSld>
  <p:clrMapOvr>
    <a:masterClrMapping/>
  </p:clrMapOvr>
  <mc:AlternateContent xmlns:mc="http://schemas.openxmlformats.org/markup-compatibility/2006" xmlns:p14="http://schemas.microsoft.com/office/powerpoint/2010/main">
    <mc:Choice Requires="p14">
      <p:transition spd="slow" p14:dur="2000" advTm="137901"/>
    </mc:Choice>
    <mc:Fallback xmlns="">
      <p:transition xmlns:p14="http://schemas.microsoft.com/office/powerpoint/2010/main" spd="slow" advTm="137901"/>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Unplanned NCDN management</a:t>
            </a:r>
            <a:endParaRPr lang="en-US" dirty="0"/>
          </a:p>
        </p:txBody>
      </p:sp>
      <p:sp>
        <p:nvSpPr>
          <p:cNvPr id="3" name="Content Placeholder 2"/>
          <p:cNvSpPr>
            <a:spLocks noGrp="1"/>
          </p:cNvSpPr>
          <p:nvPr>
            <p:ph idx="1"/>
          </p:nvPr>
        </p:nvSpPr>
        <p:spPr>
          <a:xfrm>
            <a:off x="0" y="1600200"/>
            <a:ext cx="8229600" cy="4525963"/>
          </a:xfrm>
        </p:spPr>
        <p:txBody>
          <a:bodyPr/>
          <a:lstStyle/>
          <a:p>
            <a:pPr marL="0" indent="0" algn="ctr">
              <a:buNone/>
            </a:pPr>
            <a:endParaRPr lang="en-US" dirty="0" smtClean="0"/>
          </a:p>
          <a:p>
            <a:pPr marL="0" indent="0" algn="ctr">
              <a:buNone/>
            </a:pPr>
            <a:r>
              <a:rPr lang="en-US" dirty="0" smtClean="0"/>
              <a:t>Placement </a:t>
            </a:r>
            <a:r>
              <a:rPr lang="en-US" dirty="0" smtClean="0">
                <a:sym typeface="Wingdings"/>
              </a:rPr>
              <a:t> LRU caching</a:t>
            </a:r>
          </a:p>
          <a:p>
            <a:pPr algn="ctr"/>
            <a:endParaRPr lang="en-US" dirty="0">
              <a:sym typeface="Wingdings"/>
            </a:endParaRPr>
          </a:p>
          <a:p>
            <a:pPr marL="0" indent="0" algn="ctr">
              <a:buNone/>
            </a:pPr>
            <a:r>
              <a:rPr lang="en-US" dirty="0" smtClean="0">
                <a:sym typeface="Wingdings"/>
              </a:rPr>
              <a:t>         Redirection  Closest hop count</a:t>
            </a:r>
          </a:p>
          <a:p>
            <a:pPr algn="ctr"/>
            <a:endParaRPr lang="en-US" dirty="0">
              <a:sym typeface="Wingdings"/>
            </a:endParaRPr>
          </a:p>
          <a:p>
            <a:pPr marL="0" indent="0" algn="ctr">
              <a:buNone/>
            </a:pPr>
            <a:r>
              <a:rPr lang="en-US" dirty="0" smtClean="0">
                <a:sym typeface="Wingdings"/>
              </a:rPr>
              <a:t>                  Routing  Static shortest-path</a:t>
            </a:r>
            <a:endParaRPr lang="en-US" dirty="0"/>
          </a:p>
        </p:txBody>
      </p:sp>
    </p:spTree>
    <p:extLst>
      <p:ext uri="{BB962C8B-B14F-4D97-AF65-F5344CB8AC3E}">
        <p14:creationId xmlns:p14="http://schemas.microsoft.com/office/powerpoint/2010/main" val="1371273654"/>
      </p:ext>
    </p:extLst>
  </p:cSld>
  <p:clrMapOvr>
    <a:masterClrMapping/>
  </p:clrMapOvr>
  <mc:AlternateContent xmlns:mc="http://schemas.openxmlformats.org/markup-compatibility/2006" xmlns:p14="http://schemas.microsoft.com/office/powerpoint/2010/main">
    <mc:Choice Requires="p14">
      <p:transition spd="slow" p14:dur="2000" advTm="1883"/>
    </mc:Choice>
    <mc:Fallback xmlns="">
      <p:transition xmlns:p14="http://schemas.microsoft.com/office/powerpoint/2010/main" spd="slow" advTm="1883"/>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0911607"/>
              </p:ext>
            </p:extLst>
          </p:nvPr>
        </p:nvGraphicFramePr>
        <p:xfrm>
          <a:off x="671950" y="1417638"/>
          <a:ext cx="8014850" cy="4569380"/>
        </p:xfrm>
        <a:graphic>
          <a:graphicData uri="http://schemas.openxmlformats.org/drawingml/2006/chart">
            <c:chart xmlns:c="http://schemas.openxmlformats.org/drawingml/2006/chart" xmlns:r="http://schemas.openxmlformats.org/officeDocument/2006/relationships" r:id="rId4"/>
          </a:graphicData>
        </a:graphic>
      </p:graphicFrame>
      <p:sp>
        <p:nvSpPr>
          <p:cNvPr id="5" name="Slide Number Placeholder 4"/>
          <p:cNvSpPr>
            <a:spLocks noGrp="1"/>
          </p:cNvSpPr>
          <p:nvPr>
            <p:ph type="sldNum" sz="quarter" idx="12"/>
          </p:nvPr>
        </p:nvSpPr>
        <p:spPr/>
        <p:txBody>
          <a:bodyPr/>
          <a:lstStyle/>
          <a:p>
            <a:fld id="{E7BC674E-6A69-EE4A-9BF8-1BDE8F8FF17D}" type="slidenum">
              <a:rPr lang="en-US" smtClean="0"/>
              <a:t>19</a:t>
            </a:fld>
            <a:endParaRPr lang="en-US"/>
          </a:p>
        </p:txBody>
      </p:sp>
      <p:cxnSp>
        <p:nvCxnSpPr>
          <p:cNvPr id="7" name="Straight Arrow Connector 6"/>
          <p:cNvCxnSpPr/>
          <p:nvPr/>
        </p:nvCxnSpPr>
        <p:spPr>
          <a:xfrm flipV="1">
            <a:off x="6386126" y="3167214"/>
            <a:ext cx="0" cy="109335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5779250" y="3510798"/>
            <a:ext cx="508000"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3x</a:t>
            </a:r>
            <a:endParaRPr lang="en-US" sz="2400" dirty="0"/>
          </a:p>
        </p:txBody>
      </p:sp>
      <p:sp>
        <p:nvSpPr>
          <p:cNvPr id="11" name="Oval 10"/>
          <p:cNvSpPr/>
          <p:nvPr/>
        </p:nvSpPr>
        <p:spPr>
          <a:xfrm>
            <a:off x="6192766" y="4190724"/>
            <a:ext cx="360434" cy="583872"/>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539419" y="4436977"/>
            <a:ext cx="709949" cy="4616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18%</a:t>
            </a:r>
            <a:endParaRPr lang="en-US" sz="2400" dirty="0"/>
          </a:p>
        </p:txBody>
      </p:sp>
      <p:sp>
        <p:nvSpPr>
          <p:cNvPr id="3" name="TextBox 2"/>
          <p:cNvSpPr txBox="1"/>
          <p:nvPr/>
        </p:nvSpPr>
        <p:spPr>
          <a:xfrm>
            <a:off x="344312" y="1454956"/>
            <a:ext cx="857272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800" dirty="0" smtClean="0"/>
              <a:t>Akamai traces: 7.2M users, 28.2M requests, 1455 TB data</a:t>
            </a:r>
            <a:endParaRPr lang="en-US" sz="2800" dirty="0"/>
          </a:p>
        </p:txBody>
      </p:sp>
      <p:sp>
        <p:nvSpPr>
          <p:cNvPr id="10" name="Rectangle 9"/>
          <p:cNvSpPr/>
          <p:nvPr/>
        </p:nvSpPr>
        <p:spPr>
          <a:xfrm>
            <a:off x="873489" y="2534618"/>
            <a:ext cx="7304464" cy="107721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rgbClr val="000000"/>
                </a:solidFill>
              </a:rPr>
              <a:t>Content placement matters tremendously in </a:t>
            </a:r>
            <a:r>
              <a:rPr lang="en-US" sz="3200" dirty="0" smtClean="0">
                <a:solidFill>
                  <a:srgbClr val="000000"/>
                </a:solidFill>
              </a:rPr>
              <a:t>NCDNs</a:t>
            </a:r>
            <a:endParaRPr lang="en-US" sz="3200" dirty="0">
              <a:solidFill>
                <a:srgbClr val="000000"/>
              </a:solidFill>
            </a:endParaRPr>
          </a:p>
        </p:txBody>
      </p:sp>
    </p:spTree>
    <p:custDataLst>
      <p:tags r:id="rId1"/>
    </p:custDataLst>
    <p:extLst>
      <p:ext uri="{BB962C8B-B14F-4D97-AF65-F5344CB8AC3E}">
        <p14:creationId xmlns:p14="http://schemas.microsoft.com/office/powerpoint/2010/main" val="1715762447"/>
      </p:ext>
    </p:extLst>
  </p:cSld>
  <p:clrMapOvr>
    <a:masterClrMapping/>
  </p:clrMapOvr>
  <mc:AlternateContent xmlns:mc="http://schemas.openxmlformats.org/markup-compatibility/2006" xmlns:p14="http://schemas.microsoft.com/office/powerpoint/2010/main">
    <mc:Choice Requires="p14">
      <p:transition p14:dur="0" advTm="233583"/>
    </mc:Choice>
    <mc:Fallback xmlns="">
      <p:transition xmlns:p14="http://schemas.microsoft.com/office/powerpoint/2010/main" advTm="2335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2" grpId="0"/>
      <p:bldP spid="3" grpId="0" animBg="1"/>
      <p:bldP spid="3" grpId="1"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Geo-distributed, heterogeneous computing infrastructure</a:t>
            </a:r>
            <a:endParaRPr lang="en-US" sz="4000" dirty="0"/>
          </a:p>
        </p:txBody>
      </p:sp>
      <p:sp>
        <p:nvSpPr>
          <p:cNvPr id="5" name="Cloud 4"/>
          <p:cNvSpPr/>
          <p:nvPr/>
        </p:nvSpPr>
        <p:spPr>
          <a:xfrm>
            <a:off x="942530" y="1710545"/>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5" name="Group 34"/>
          <p:cNvGrpSpPr/>
          <p:nvPr/>
        </p:nvGrpSpPr>
        <p:grpSpPr>
          <a:xfrm>
            <a:off x="942530" y="1542178"/>
            <a:ext cx="7399218" cy="3848773"/>
            <a:chOff x="942530" y="1542178"/>
            <a:chExt cx="7399218" cy="3848773"/>
          </a:xfrm>
        </p:grpSpPr>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942530" y="3636264"/>
              <a:ext cx="1116343" cy="432792"/>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4093720" y="1542178"/>
              <a:ext cx="1116343" cy="432792"/>
            </a:xfrm>
            <a:prstGeom prst="rect">
              <a:avLst/>
            </a:prstGeom>
          </p:spPr>
        </p:pic>
        <p:sp>
          <p:nvSpPr>
            <p:cNvPr id="19" name="TextBox 18"/>
            <p:cNvSpPr txBox="1"/>
            <p:nvPr/>
          </p:nvSpPr>
          <p:spPr>
            <a:xfrm>
              <a:off x="942530" y="4929286"/>
              <a:ext cx="1879391" cy="461665"/>
            </a:xfrm>
            <a:prstGeom prst="rect">
              <a:avLst/>
            </a:prstGeom>
            <a:noFill/>
          </p:spPr>
          <p:txBody>
            <a:bodyPr wrap="none" rtlCol="0">
              <a:spAutoFit/>
            </a:bodyPr>
            <a:lstStyle/>
            <a:p>
              <a:r>
                <a:rPr lang="en-US" sz="2400" dirty="0" smtClean="0"/>
                <a:t>Set top boxes</a:t>
              </a:r>
              <a:endParaRPr lang="en-US" sz="2400" dirty="0"/>
            </a:p>
          </p:txBody>
        </p:sp>
        <p:pic>
          <p:nvPicPr>
            <p:cNvPr id="24" name="Picture 23"/>
            <p:cNvPicPr>
              <a:picLocks noChangeAspect="1"/>
            </p:cNvPicPr>
            <p:nvPr/>
          </p:nvPicPr>
          <p:blipFill>
            <a:blip r:embed="rId4">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7225405" y="2143337"/>
              <a:ext cx="1116343" cy="432792"/>
            </a:xfrm>
            <a:prstGeom prst="rect">
              <a:avLst/>
            </a:prstGeom>
          </p:spPr>
        </p:pic>
        <p:cxnSp>
          <p:nvCxnSpPr>
            <p:cNvPr id="29" name="Elbow Connector 28"/>
            <p:cNvCxnSpPr>
              <a:stCxn id="7" idx="1"/>
              <a:endCxn id="19" idx="1"/>
            </p:cNvCxnSpPr>
            <p:nvPr/>
          </p:nvCxnSpPr>
          <p:spPr>
            <a:xfrm rot="10800000" flipV="1">
              <a:off x="942530" y="3852659"/>
              <a:ext cx="12700" cy="1307459"/>
            </a:xfrm>
            <a:prstGeom prst="bentConnector3">
              <a:avLst>
                <a:gd name="adj1" fmla="val 1800000"/>
              </a:avLst>
            </a:prstGeom>
            <a:ln>
              <a:prstDash val="dash"/>
              <a:tailEnd type="arrow"/>
            </a:ln>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942530" y="1417638"/>
            <a:ext cx="5893916" cy="4470595"/>
            <a:chOff x="942530" y="1417638"/>
            <a:chExt cx="5893916" cy="4470595"/>
          </a:xfrm>
        </p:grpSpPr>
        <p:pic>
          <p:nvPicPr>
            <p:cNvPr id="9" name="Picture 8"/>
            <p:cNvPicPr>
              <a:picLocks noChangeAspect="1"/>
            </p:cNvPicPr>
            <p:nvPr/>
          </p:nvPicPr>
          <p:blipFill>
            <a:blip r:embed="rId8"/>
            <a:stretch>
              <a:fillRect/>
            </a:stretch>
          </p:blipFill>
          <p:spPr>
            <a:xfrm>
              <a:off x="6150573" y="1417638"/>
              <a:ext cx="500257" cy="542029"/>
            </a:xfrm>
            <a:prstGeom prst="rect">
              <a:avLst/>
            </a:prstGeom>
          </p:spPr>
        </p:pic>
        <p:pic>
          <p:nvPicPr>
            <p:cNvPr id="11" name="Picture 10"/>
            <p:cNvPicPr>
              <a:picLocks noChangeAspect="1"/>
            </p:cNvPicPr>
            <p:nvPr/>
          </p:nvPicPr>
          <p:blipFill>
            <a:blip r:embed="rId8"/>
            <a:stretch>
              <a:fillRect/>
            </a:stretch>
          </p:blipFill>
          <p:spPr>
            <a:xfrm>
              <a:off x="6336189" y="3287473"/>
              <a:ext cx="500257" cy="542029"/>
            </a:xfrm>
            <a:prstGeom prst="rect">
              <a:avLst/>
            </a:prstGeom>
          </p:spPr>
        </p:pic>
        <p:pic>
          <p:nvPicPr>
            <p:cNvPr id="20" name="Picture 19"/>
            <p:cNvPicPr>
              <a:picLocks noChangeAspect="1"/>
            </p:cNvPicPr>
            <p:nvPr/>
          </p:nvPicPr>
          <p:blipFill>
            <a:blip r:embed="rId8"/>
            <a:stretch>
              <a:fillRect/>
            </a:stretch>
          </p:blipFill>
          <p:spPr>
            <a:xfrm>
              <a:off x="1808744" y="1872322"/>
              <a:ext cx="500257" cy="542029"/>
            </a:xfrm>
            <a:prstGeom prst="rect">
              <a:avLst/>
            </a:prstGeom>
          </p:spPr>
        </p:pic>
        <p:sp>
          <p:nvSpPr>
            <p:cNvPr id="21" name="TextBox 20"/>
            <p:cNvSpPr txBox="1"/>
            <p:nvPr/>
          </p:nvSpPr>
          <p:spPr>
            <a:xfrm>
              <a:off x="942530" y="5426568"/>
              <a:ext cx="2838788" cy="461665"/>
            </a:xfrm>
            <a:prstGeom prst="rect">
              <a:avLst/>
            </a:prstGeom>
            <a:noFill/>
          </p:spPr>
          <p:txBody>
            <a:bodyPr wrap="none" rtlCol="0">
              <a:spAutoFit/>
            </a:bodyPr>
            <a:lstStyle/>
            <a:p>
              <a:r>
                <a:rPr lang="en-US" sz="2400" dirty="0" smtClean="0"/>
                <a:t>Cellular base stations</a:t>
              </a:r>
              <a:endParaRPr lang="en-US" sz="2400" dirty="0"/>
            </a:p>
          </p:txBody>
        </p:sp>
        <p:cxnSp>
          <p:nvCxnSpPr>
            <p:cNvPr id="36" name="Elbow Connector 35"/>
            <p:cNvCxnSpPr>
              <a:stCxn id="11" idx="2"/>
              <a:endCxn id="21" idx="3"/>
            </p:cNvCxnSpPr>
            <p:nvPr/>
          </p:nvCxnSpPr>
          <p:spPr>
            <a:xfrm rot="5400000">
              <a:off x="4269869" y="3340951"/>
              <a:ext cx="1827899" cy="2805000"/>
            </a:xfrm>
            <a:prstGeom prst="bentConnector2">
              <a:avLst/>
            </a:prstGeom>
            <a:ln>
              <a:prstDash val="dash"/>
              <a:tailEnd type="arrow"/>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a:off x="942530" y="2317471"/>
            <a:ext cx="6671834" cy="4081279"/>
            <a:chOff x="942530" y="2317471"/>
            <a:chExt cx="6671834" cy="4081279"/>
          </a:xfrm>
        </p:grpSpPr>
        <p:sp>
          <p:nvSpPr>
            <p:cNvPr id="23" name="TextBox 22"/>
            <p:cNvSpPr txBox="1"/>
            <p:nvPr/>
          </p:nvSpPr>
          <p:spPr>
            <a:xfrm>
              <a:off x="942530" y="5937085"/>
              <a:ext cx="1159692" cy="461665"/>
            </a:xfrm>
            <a:prstGeom prst="rect">
              <a:avLst/>
            </a:prstGeom>
            <a:noFill/>
          </p:spPr>
          <p:txBody>
            <a:bodyPr wrap="none" rtlCol="0">
              <a:spAutoFit/>
            </a:bodyPr>
            <a:lstStyle/>
            <a:p>
              <a:r>
                <a:rPr lang="en-US" sz="2400" dirty="0" smtClean="0"/>
                <a:t>Routers</a:t>
              </a:r>
              <a:endParaRPr lang="en-US" sz="2400" dirty="0"/>
            </a:p>
          </p:txBody>
        </p:sp>
        <p:pic>
          <p:nvPicPr>
            <p:cNvPr id="45" name="Picture 44"/>
            <p:cNvPicPr>
              <a:picLocks noChangeAspect="1"/>
            </p:cNvPicPr>
            <p:nvPr/>
          </p:nvPicPr>
          <p:blipFill>
            <a:blip r:embed="rId9"/>
            <a:stretch>
              <a:fillRect/>
            </a:stretch>
          </p:blipFill>
          <p:spPr>
            <a:xfrm>
              <a:off x="4043875" y="2317471"/>
              <a:ext cx="777918" cy="517315"/>
            </a:xfrm>
            <a:prstGeom prst="rect">
              <a:avLst/>
            </a:prstGeom>
          </p:spPr>
        </p:pic>
        <p:pic>
          <p:nvPicPr>
            <p:cNvPr id="47" name="Picture 46"/>
            <p:cNvPicPr>
              <a:picLocks noChangeAspect="1"/>
            </p:cNvPicPr>
            <p:nvPr/>
          </p:nvPicPr>
          <p:blipFill>
            <a:blip r:embed="rId9"/>
            <a:stretch>
              <a:fillRect/>
            </a:stretch>
          </p:blipFill>
          <p:spPr>
            <a:xfrm>
              <a:off x="6836446" y="2728528"/>
              <a:ext cx="777918" cy="517315"/>
            </a:xfrm>
            <a:prstGeom prst="rect">
              <a:avLst/>
            </a:prstGeom>
          </p:spPr>
        </p:pic>
        <p:pic>
          <p:nvPicPr>
            <p:cNvPr id="48" name="Picture 47"/>
            <p:cNvPicPr>
              <a:picLocks noChangeAspect="1"/>
            </p:cNvPicPr>
            <p:nvPr/>
          </p:nvPicPr>
          <p:blipFill>
            <a:blip r:embed="rId9"/>
            <a:stretch>
              <a:fillRect/>
            </a:stretch>
          </p:blipFill>
          <p:spPr>
            <a:xfrm>
              <a:off x="1531083" y="3085007"/>
              <a:ext cx="777918" cy="517315"/>
            </a:xfrm>
            <a:prstGeom prst="rect">
              <a:avLst/>
            </a:prstGeom>
          </p:spPr>
        </p:pic>
        <p:cxnSp>
          <p:nvCxnSpPr>
            <p:cNvPr id="49" name="Elbow Connector 48"/>
            <p:cNvCxnSpPr>
              <a:stCxn id="47" idx="2"/>
              <a:endCxn id="23" idx="3"/>
            </p:cNvCxnSpPr>
            <p:nvPr/>
          </p:nvCxnSpPr>
          <p:spPr>
            <a:xfrm rot="5400000">
              <a:off x="3202777" y="2145289"/>
              <a:ext cx="2922075" cy="5123183"/>
            </a:xfrm>
            <a:prstGeom prst="bentConnector2">
              <a:avLst/>
            </a:prstGeom>
            <a:ln>
              <a:prstDash val="dash"/>
              <a:tailEnd type="arrow"/>
            </a:ln>
          </p:spPr>
          <p:style>
            <a:lnRef idx="1">
              <a:schemeClr val="dk1"/>
            </a:lnRef>
            <a:fillRef idx="0">
              <a:schemeClr val="dk1"/>
            </a:fillRef>
            <a:effectRef idx="0">
              <a:schemeClr val="dk1"/>
            </a:effectRef>
            <a:fontRef idx="minor">
              <a:schemeClr val="tx1"/>
            </a:fontRef>
          </p:style>
        </p:cxnSp>
      </p:grpSp>
      <p:grpSp>
        <p:nvGrpSpPr>
          <p:cNvPr id="6" name="Group 5"/>
          <p:cNvGrpSpPr/>
          <p:nvPr/>
        </p:nvGrpSpPr>
        <p:grpSpPr>
          <a:xfrm>
            <a:off x="942530" y="2345201"/>
            <a:ext cx="5182953" cy="2526226"/>
            <a:chOff x="942530" y="2345201"/>
            <a:chExt cx="5182953" cy="2526226"/>
          </a:xfrm>
        </p:grpSpPr>
        <p:sp>
          <p:nvSpPr>
            <p:cNvPr id="22" name="TextBox 21"/>
            <p:cNvSpPr txBox="1"/>
            <p:nvPr/>
          </p:nvSpPr>
          <p:spPr>
            <a:xfrm>
              <a:off x="942530" y="4409762"/>
              <a:ext cx="1700856" cy="461665"/>
            </a:xfrm>
            <a:prstGeom prst="rect">
              <a:avLst/>
            </a:prstGeom>
            <a:noFill/>
          </p:spPr>
          <p:txBody>
            <a:bodyPr wrap="none" rtlCol="0">
              <a:spAutoFit/>
            </a:bodyPr>
            <a:lstStyle/>
            <a:p>
              <a:r>
                <a:rPr lang="en-US" sz="2400" dirty="0" smtClean="0"/>
                <a:t>Datacenters</a:t>
              </a:r>
              <a:endParaRPr lang="en-US" sz="2400" dirty="0"/>
            </a:p>
          </p:txBody>
        </p:sp>
        <p:cxnSp>
          <p:nvCxnSpPr>
            <p:cNvPr id="26" name="Elbow Connector 25"/>
            <p:cNvCxnSpPr>
              <a:endCxn id="22" idx="3"/>
            </p:cNvCxnSpPr>
            <p:nvPr/>
          </p:nvCxnSpPr>
          <p:spPr>
            <a:xfrm rot="5400000">
              <a:off x="3395309" y="3077580"/>
              <a:ext cx="811093" cy="2314937"/>
            </a:xfrm>
            <a:prstGeom prst="bentConnector2">
              <a:avLst/>
            </a:prstGeom>
            <a:ln>
              <a:prstDash val="dash"/>
              <a:tailEnd type="arrow"/>
            </a:ln>
          </p:spPr>
          <p:style>
            <a:lnRef idx="1">
              <a:schemeClr val="dk1"/>
            </a:lnRef>
            <a:fillRef idx="0">
              <a:schemeClr val="dk1"/>
            </a:fillRef>
            <a:effectRef idx="0">
              <a:schemeClr val="dk1"/>
            </a:effectRef>
            <a:fontRef idx="minor">
              <a:schemeClr val="tx1"/>
            </a:fontRef>
          </p:style>
        </p:cxnSp>
        <p:pic>
          <p:nvPicPr>
            <p:cNvPr id="37" name="Picture 36"/>
            <p:cNvPicPr>
              <a:picLocks noChangeAspect="1"/>
            </p:cNvPicPr>
            <p:nvPr/>
          </p:nvPicPr>
          <p:blipFill>
            <a:blip r:embed="rId10"/>
            <a:stretch>
              <a:fillRect/>
            </a:stretch>
          </p:blipFill>
          <p:spPr>
            <a:xfrm>
              <a:off x="5448961" y="2345201"/>
              <a:ext cx="676522" cy="461856"/>
            </a:xfrm>
            <a:prstGeom prst="rect">
              <a:avLst/>
            </a:prstGeom>
          </p:spPr>
        </p:pic>
        <p:pic>
          <p:nvPicPr>
            <p:cNvPr id="38" name="Picture 37"/>
            <p:cNvPicPr>
              <a:picLocks noChangeAspect="1"/>
            </p:cNvPicPr>
            <p:nvPr/>
          </p:nvPicPr>
          <p:blipFill>
            <a:blip r:embed="rId10"/>
            <a:stretch>
              <a:fillRect/>
            </a:stretch>
          </p:blipFill>
          <p:spPr>
            <a:xfrm>
              <a:off x="2643387" y="2576129"/>
              <a:ext cx="676522" cy="461856"/>
            </a:xfrm>
            <a:prstGeom prst="rect">
              <a:avLst/>
            </a:prstGeom>
          </p:spPr>
        </p:pic>
        <p:pic>
          <p:nvPicPr>
            <p:cNvPr id="39" name="Picture 38"/>
            <p:cNvPicPr>
              <a:picLocks noChangeAspect="1"/>
            </p:cNvPicPr>
            <p:nvPr/>
          </p:nvPicPr>
          <p:blipFill>
            <a:blip r:embed="rId10"/>
            <a:stretch>
              <a:fillRect/>
            </a:stretch>
          </p:blipFill>
          <p:spPr>
            <a:xfrm>
              <a:off x="4541378" y="3292649"/>
              <a:ext cx="676522" cy="461856"/>
            </a:xfrm>
            <a:prstGeom prst="rect">
              <a:avLst/>
            </a:prstGeom>
          </p:spPr>
        </p:pic>
      </p:grpSp>
      <p:grpSp>
        <p:nvGrpSpPr>
          <p:cNvPr id="17" name="Group 16"/>
          <p:cNvGrpSpPr/>
          <p:nvPr/>
        </p:nvGrpSpPr>
        <p:grpSpPr>
          <a:xfrm>
            <a:off x="4008693" y="3688884"/>
            <a:ext cx="4557804" cy="2099039"/>
            <a:chOff x="4008693" y="3688884"/>
            <a:chExt cx="4557804" cy="2099039"/>
          </a:xfrm>
        </p:grpSpPr>
        <p:grpSp>
          <p:nvGrpSpPr>
            <p:cNvPr id="16" name="Group 15"/>
            <p:cNvGrpSpPr/>
            <p:nvPr/>
          </p:nvGrpSpPr>
          <p:grpSpPr>
            <a:xfrm>
              <a:off x="4008693" y="3688884"/>
              <a:ext cx="4557804" cy="2099039"/>
              <a:chOff x="4008693" y="3688884"/>
              <a:chExt cx="4557804" cy="2099039"/>
            </a:xfrm>
          </p:grpSpPr>
          <p:grpSp>
            <p:nvGrpSpPr>
              <p:cNvPr id="57" name="Group 56"/>
              <p:cNvGrpSpPr/>
              <p:nvPr/>
            </p:nvGrpSpPr>
            <p:grpSpPr>
              <a:xfrm>
                <a:off x="4008693" y="4978564"/>
                <a:ext cx="726133" cy="787295"/>
                <a:chOff x="3646575" y="2997200"/>
                <a:chExt cx="726133" cy="787295"/>
              </a:xfrm>
            </p:grpSpPr>
            <p:pic>
              <p:nvPicPr>
                <p:cNvPr id="62" name="Picture 61"/>
                <p:cNvPicPr>
                  <a:picLocks noChangeAspect="1"/>
                </p:cNvPicPr>
                <p:nvPr/>
              </p:nvPicPr>
              <p:blipFill rotWithShape="1">
                <a:blip r:embed="rId11"/>
                <a:srcRect l="18542" t="9058" r="15126" b="7470"/>
                <a:stretch/>
              </p:blipFill>
              <p:spPr>
                <a:xfrm>
                  <a:off x="4108240" y="3142291"/>
                  <a:ext cx="264468" cy="533745"/>
                </a:xfrm>
                <a:prstGeom prst="rect">
                  <a:avLst/>
                </a:prstGeom>
              </p:spPr>
            </p:pic>
            <p:sp>
              <p:nvSpPr>
                <p:cNvPr id="63" name="TextBox 62"/>
                <p:cNvSpPr txBox="1"/>
                <p:nvPr/>
              </p:nvSpPr>
              <p:spPr>
                <a:xfrm rot="16200000">
                  <a:off x="3483760" y="3160015"/>
                  <a:ext cx="787295" cy="461665"/>
                </a:xfrm>
                <a:prstGeom prst="rect">
                  <a:avLst/>
                </a:prstGeom>
                <a:noFill/>
              </p:spPr>
              <p:txBody>
                <a:bodyPr wrap="none" rtlCol="0">
                  <a:spAutoFit/>
                </a:bodyPr>
                <a:lstStyle/>
                <a:p>
                  <a:r>
                    <a:rPr lang="en-US" sz="2400" dirty="0" smtClean="0"/>
                    <a:t>Alice</a:t>
                  </a:r>
                  <a:endParaRPr lang="en-US" sz="2400" dirty="0"/>
                </a:p>
              </p:txBody>
            </p:sp>
          </p:grpSp>
          <p:sp>
            <p:nvSpPr>
              <p:cNvPr id="58" name="TextBox 57"/>
              <p:cNvSpPr txBox="1"/>
              <p:nvPr/>
            </p:nvSpPr>
            <p:spPr>
              <a:xfrm>
                <a:off x="5217900" y="5418591"/>
                <a:ext cx="1472729" cy="369332"/>
              </a:xfrm>
              <a:prstGeom prst="rect">
                <a:avLst/>
              </a:prstGeom>
              <a:noFill/>
            </p:spPr>
            <p:txBody>
              <a:bodyPr wrap="none" rtlCol="0">
                <a:spAutoFit/>
              </a:bodyPr>
              <a:lstStyle/>
              <a:p>
                <a:r>
                  <a:rPr lang="en-US" dirty="0" smtClean="0"/>
                  <a:t>Speed of light</a:t>
                </a:r>
                <a:endParaRPr lang="en-US" dirty="0"/>
              </a:p>
            </p:txBody>
          </p:sp>
          <p:pic>
            <p:nvPicPr>
              <p:cNvPr id="59" name="Picture 58"/>
              <p:cNvPicPr>
                <a:picLocks noChangeAspect="1"/>
              </p:cNvPicPr>
              <p:nvPr/>
            </p:nvPicPr>
            <p:blipFill>
              <a:blip r:embed="rId12"/>
              <a:stretch>
                <a:fillRect/>
              </a:stretch>
            </p:blipFill>
            <p:spPr>
              <a:xfrm>
                <a:off x="7633612" y="3688884"/>
                <a:ext cx="932885" cy="1123977"/>
              </a:xfrm>
              <a:prstGeom prst="rect">
                <a:avLst/>
              </a:prstGeom>
            </p:spPr>
          </p:pic>
          <p:cxnSp>
            <p:nvCxnSpPr>
              <p:cNvPr id="61" name="Straight Arrow Connector 60"/>
              <p:cNvCxnSpPr>
                <a:stCxn id="62" idx="3"/>
                <a:endCxn id="42" idx="1"/>
              </p:cNvCxnSpPr>
              <p:nvPr/>
            </p:nvCxnSpPr>
            <p:spPr>
              <a:xfrm>
                <a:off x="4734826" y="5390528"/>
                <a:ext cx="2430993" cy="393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pic>
          <p:nvPicPr>
            <p:cNvPr id="42" name="Picture 41"/>
            <p:cNvPicPr>
              <a:picLocks noChangeAspect="1"/>
            </p:cNvPicPr>
            <p:nvPr/>
          </p:nvPicPr>
          <p:blipFill>
            <a:blip r:embed="rId10"/>
            <a:stretch>
              <a:fillRect/>
            </a:stretch>
          </p:blipFill>
          <p:spPr>
            <a:xfrm>
              <a:off x="7165819" y="5131521"/>
              <a:ext cx="770302" cy="525879"/>
            </a:xfrm>
            <a:prstGeom prst="rect">
              <a:avLst/>
            </a:prstGeom>
          </p:spPr>
        </p:pic>
      </p:grpSp>
    </p:spTree>
    <p:custDataLst>
      <p:tags r:id="rId1"/>
    </p:custDataLst>
    <p:extLst>
      <p:ext uri="{BB962C8B-B14F-4D97-AF65-F5344CB8AC3E}">
        <p14:creationId xmlns:p14="http://schemas.microsoft.com/office/powerpoint/2010/main" val="1384630325"/>
      </p:ext>
    </p:extLst>
  </p:cSld>
  <p:clrMapOvr>
    <a:masterClrMapping/>
  </p:clrMapOvr>
  <mc:AlternateContent xmlns:mc="http://schemas.openxmlformats.org/markup-compatibility/2006" xmlns:p14="http://schemas.microsoft.com/office/powerpoint/2010/main">
    <mc:Choice Requires="p14">
      <p:transition spd="slow" p14:dur="2000" advTm="67595"/>
    </mc:Choice>
    <mc:Fallback xmlns="">
      <p:transition xmlns:p14="http://schemas.microsoft.com/office/powerpoint/2010/main" spd="slow" advTm="6759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7"/>
                                        </p:tgtEl>
                                        <p:attrNameLst>
                                          <p:attrName>style.visibility</p:attrName>
                                        </p:attrNameLst>
                                      </p:cBhvr>
                                      <p:to>
                                        <p:strVal val="hidden"/>
                                      </p:to>
                                    </p:set>
                                  </p:childTnLst>
                                </p:cTn>
                              </p:par>
                            </p:childTnLst>
                          </p:cTn>
                        </p:par>
                        <p:par>
                          <p:cTn id="16" fill="hold">
                            <p:stCondLst>
                              <p:cond delay="0"/>
                            </p:stCondLst>
                            <p:childTnLst>
                              <p:par>
                                <p:cTn id="17" presetID="22" presetClass="entr" presetSubtype="1"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1000"/>
                                        <p:tgtEl>
                                          <p:spTgt spid="3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1000"/>
                                        <p:tgtEl>
                                          <p:spTgt spid="43"/>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up)">
                                      <p:cBhvr>
                                        <p:cTn id="27"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9017000" cy="1143000"/>
          </a:xfrm>
        </p:spPr>
        <p:txBody>
          <a:bodyPr>
            <a:normAutofit/>
          </a:bodyPr>
          <a:lstStyle/>
          <a:p>
            <a:pPr lvl="1" algn="ctr"/>
            <a:r>
              <a:rPr lang="en-US" sz="3600" dirty="0" smtClean="0">
                <a:solidFill>
                  <a:srgbClr val="000000"/>
                </a:solidFill>
              </a:rPr>
              <a:t>Traffic </a:t>
            </a:r>
            <a:r>
              <a:rPr lang="en-US" sz="3600" dirty="0" err="1" smtClean="0">
                <a:solidFill>
                  <a:srgbClr val="000000"/>
                </a:solidFill>
              </a:rPr>
              <a:t>engg</a:t>
            </a:r>
            <a:r>
              <a:rPr lang="en-US" sz="3600" dirty="0" smtClean="0">
                <a:solidFill>
                  <a:srgbClr val="000000"/>
                </a:solidFill>
              </a:rPr>
              <a:t>. vs. static shortest-path routing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4399235"/>
              </p:ext>
            </p:extLst>
          </p:nvPr>
        </p:nvGraphicFramePr>
        <p:xfrm>
          <a:off x="732661" y="2726625"/>
          <a:ext cx="6923594" cy="3836737"/>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p:cNvSpPr>
            <a:spLocks noGrp="1"/>
          </p:cNvSpPr>
          <p:nvPr>
            <p:ph type="sldNum" sz="quarter" idx="12"/>
          </p:nvPr>
        </p:nvSpPr>
        <p:spPr/>
        <p:txBody>
          <a:bodyPr/>
          <a:lstStyle/>
          <a:p>
            <a:fld id="{E7BC674E-6A69-EE4A-9BF8-1BDE8F8FF17D}" type="slidenum">
              <a:rPr lang="en-US" smtClean="0"/>
              <a:t>20</a:t>
            </a:fld>
            <a:endParaRPr lang="en-US"/>
          </a:p>
        </p:txBody>
      </p:sp>
      <p:sp>
        <p:nvSpPr>
          <p:cNvPr id="3" name="TextBox 2"/>
          <p:cNvSpPr txBox="1"/>
          <p:nvPr/>
        </p:nvSpPr>
        <p:spPr>
          <a:xfrm>
            <a:off x="5154481" y="3683022"/>
            <a:ext cx="1832429"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10% or less</a:t>
            </a:r>
            <a:endParaRPr lang="en-US" sz="2400" dirty="0"/>
          </a:p>
        </p:txBody>
      </p:sp>
      <p:sp>
        <p:nvSpPr>
          <p:cNvPr id="5" name="Rectangle 4"/>
          <p:cNvSpPr/>
          <p:nvPr/>
        </p:nvSpPr>
        <p:spPr>
          <a:xfrm>
            <a:off x="1549003" y="1415308"/>
            <a:ext cx="6265785" cy="1200328"/>
          </a:xfrm>
          <a:prstGeom prst="rect">
            <a:avLst/>
          </a:prstGeom>
          <a:ln>
            <a:noFill/>
          </a:ln>
        </p:spPr>
        <p:txBody>
          <a:bodyPr wrap="square">
            <a:spAutoFit/>
          </a:bodyPr>
          <a:lstStyle/>
          <a:p>
            <a:pPr algn="ctr"/>
            <a:r>
              <a:rPr lang="en-US" sz="2400" dirty="0" smtClean="0"/>
              <a:t>LRU Caching + Static short-path routing</a:t>
            </a:r>
            <a:endParaRPr lang="en-US" sz="2400" dirty="0"/>
          </a:p>
          <a:p>
            <a:pPr algn="ctr"/>
            <a:r>
              <a:rPr lang="en-US" sz="2400" dirty="0"/>
              <a:t>v</a:t>
            </a:r>
            <a:r>
              <a:rPr lang="en-US" sz="2400" dirty="0" smtClean="0"/>
              <a:t>s.</a:t>
            </a:r>
            <a:endParaRPr lang="en-US" sz="2400" dirty="0"/>
          </a:p>
          <a:p>
            <a:pPr algn="ctr"/>
            <a:r>
              <a:rPr lang="en-US" sz="2400" dirty="0"/>
              <a:t>LRU Caching + </a:t>
            </a:r>
            <a:r>
              <a:rPr lang="en-US" sz="2400" dirty="0" smtClean="0"/>
              <a:t>Traffic engineering</a:t>
            </a:r>
            <a:endParaRPr lang="en-US" sz="2400" dirty="0"/>
          </a:p>
        </p:txBody>
      </p:sp>
      <p:sp>
        <p:nvSpPr>
          <p:cNvPr id="8" name="Rectangle 7"/>
          <p:cNvSpPr/>
          <p:nvPr/>
        </p:nvSpPr>
        <p:spPr>
          <a:xfrm>
            <a:off x="1301090" y="2301976"/>
            <a:ext cx="7016176" cy="107721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rgbClr val="000000"/>
                </a:solidFill>
              </a:rPr>
              <a:t>Traditional </a:t>
            </a:r>
            <a:r>
              <a:rPr lang="en-US" sz="3200" dirty="0" smtClean="0">
                <a:solidFill>
                  <a:srgbClr val="000000"/>
                </a:solidFill>
              </a:rPr>
              <a:t>traffic </a:t>
            </a:r>
            <a:r>
              <a:rPr lang="en-US" sz="3200" dirty="0" err="1">
                <a:solidFill>
                  <a:srgbClr val="000000"/>
                </a:solidFill>
              </a:rPr>
              <a:t>engg</a:t>
            </a:r>
            <a:r>
              <a:rPr lang="en-US" sz="3200" dirty="0" smtClean="0">
                <a:solidFill>
                  <a:srgbClr val="000000"/>
                </a:solidFill>
              </a:rPr>
              <a:t>. gives </a:t>
            </a:r>
            <a:r>
              <a:rPr lang="en-US" sz="3200" dirty="0">
                <a:solidFill>
                  <a:srgbClr val="000000"/>
                </a:solidFill>
              </a:rPr>
              <a:t>small cost reduction in </a:t>
            </a:r>
            <a:r>
              <a:rPr lang="en-US" sz="3200" dirty="0" smtClean="0">
                <a:solidFill>
                  <a:srgbClr val="000000"/>
                </a:solidFill>
              </a:rPr>
              <a:t>NCDNs</a:t>
            </a:r>
            <a:endParaRPr lang="en-US" sz="3200" dirty="0">
              <a:solidFill>
                <a:srgbClr val="000000"/>
              </a:solidFill>
            </a:endParaRPr>
          </a:p>
        </p:txBody>
      </p:sp>
    </p:spTree>
    <p:custDataLst>
      <p:tags r:id="rId1"/>
    </p:custDataLst>
    <p:extLst>
      <p:ext uri="{BB962C8B-B14F-4D97-AF65-F5344CB8AC3E}">
        <p14:creationId xmlns:p14="http://schemas.microsoft.com/office/powerpoint/2010/main" val="2201637447"/>
      </p:ext>
    </p:extLst>
  </p:cSld>
  <p:clrMapOvr>
    <a:masterClrMapping/>
  </p:clrMapOvr>
  <mc:AlternateContent xmlns:mc="http://schemas.openxmlformats.org/markup-compatibility/2006" xmlns:p14="http://schemas.microsoft.com/office/powerpoint/2010/main">
    <mc:Choice Requires="p14">
      <p:transition p14:dur="0" advTm="1253"/>
    </mc:Choice>
    <mc:Fallback xmlns="">
      <p:transition xmlns:p14="http://schemas.microsoft.com/office/powerpoint/2010/main" advTm="125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to NCDNs</a:t>
            </a:r>
            <a:endParaRPr lang="en-US" dirty="0"/>
          </a:p>
        </p:txBody>
      </p:sp>
      <p:sp>
        <p:nvSpPr>
          <p:cNvPr id="3" name="Content Placeholder 2"/>
          <p:cNvSpPr>
            <a:spLocks noGrp="1"/>
          </p:cNvSpPr>
          <p:nvPr>
            <p:ph idx="1"/>
          </p:nvPr>
        </p:nvSpPr>
        <p:spPr>
          <a:xfrm>
            <a:off x="457200" y="1493255"/>
            <a:ext cx="8229600" cy="4737215"/>
          </a:xfrm>
        </p:spPr>
        <p:txBody>
          <a:bodyPr>
            <a:normAutofit/>
          </a:bodyPr>
          <a:lstStyle/>
          <a:p>
            <a:r>
              <a:rPr lang="en-US" dirty="0" smtClean="0"/>
              <a:t>Keep it simple</a:t>
            </a:r>
          </a:p>
          <a:p>
            <a:pPr lvl="1"/>
            <a:r>
              <a:rPr lang="en-US" dirty="0" smtClean="0"/>
              <a:t>Realistic joint optimization performs worse than </a:t>
            </a:r>
            <a:r>
              <a:rPr lang="en-US" dirty="0"/>
              <a:t>s</a:t>
            </a:r>
            <a:r>
              <a:rPr lang="en-US" dirty="0" smtClean="0"/>
              <a:t>imple unplanned</a:t>
            </a:r>
          </a:p>
          <a:p>
            <a:pPr lvl="1"/>
            <a:r>
              <a:rPr lang="en-US" dirty="0" smtClean="0"/>
              <a:t>Little room for improvement over simple unplanned</a:t>
            </a:r>
          </a:p>
          <a:p>
            <a:r>
              <a:rPr lang="en-US" dirty="0"/>
              <a:t>Content placement </a:t>
            </a:r>
            <a:r>
              <a:rPr lang="en-US" dirty="0" smtClean="0"/>
              <a:t>matters more </a:t>
            </a:r>
            <a:r>
              <a:rPr lang="en-US" dirty="0"/>
              <a:t>than routing in Network </a:t>
            </a:r>
            <a:r>
              <a:rPr lang="en-US" dirty="0" smtClean="0"/>
              <a:t>CDNs</a:t>
            </a:r>
            <a:endParaRPr lang="en-US" dirty="0"/>
          </a:p>
        </p:txBody>
      </p:sp>
      <p:sp>
        <p:nvSpPr>
          <p:cNvPr id="6" name="Slide Number Placeholder 5"/>
          <p:cNvSpPr>
            <a:spLocks noGrp="1"/>
          </p:cNvSpPr>
          <p:nvPr>
            <p:ph type="sldNum" sz="quarter" idx="12"/>
          </p:nvPr>
        </p:nvSpPr>
        <p:spPr/>
        <p:txBody>
          <a:bodyPr/>
          <a:lstStyle/>
          <a:p>
            <a:fld id="{E7BC674E-6A69-EE4A-9BF8-1BDE8F8FF17D}" type="slidenum">
              <a:rPr lang="en-US" smtClean="0"/>
              <a:t>21</a:t>
            </a:fld>
            <a:endParaRPr lang="en-US" dirty="0"/>
          </a:p>
        </p:txBody>
      </p:sp>
    </p:spTree>
    <p:custDataLst>
      <p:tags r:id="rId1"/>
    </p:custDataLst>
    <p:extLst>
      <p:ext uri="{BB962C8B-B14F-4D97-AF65-F5344CB8AC3E}">
        <p14:creationId xmlns:p14="http://schemas.microsoft.com/office/powerpoint/2010/main" val="505427646"/>
      </p:ext>
    </p:extLst>
  </p:cSld>
  <p:clrMapOvr>
    <a:masterClrMapping/>
  </p:clrMapOvr>
  <mc:AlternateContent xmlns:mc="http://schemas.openxmlformats.org/markup-compatibility/2006" xmlns:p14="http://schemas.microsoft.com/office/powerpoint/2010/main">
    <mc:Choice Requires="p14">
      <p:transition p14:dur="0" advTm="32543"/>
    </mc:Choice>
    <mc:Fallback xmlns="">
      <p:transition xmlns:p14="http://schemas.microsoft.com/office/powerpoint/2010/main" advTm="32543"/>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loud 41"/>
          <p:cNvSpPr/>
          <p:nvPr/>
        </p:nvSpPr>
        <p:spPr>
          <a:xfrm>
            <a:off x="615948" y="2800515"/>
            <a:ext cx="7912101" cy="2732936"/>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Oval 60"/>
          <p:cNvSpPr/>
          <p:nvPr/>
        </p:nvSpPr>
        <p:spPr>
          <a:xfrm>
            <a:off x="1158880" y="3076842"/>
            <a:ext cx="6505223" cy="2427080"/>
          </a:xfrm>
          <a:prstGeom prst="ellipse">
            <a:avLst/>
          </a:prstGeom>
          <a:gradFill flip="none" rotWithShape="1">
            <a:gsLst>
              <a:gs pos="0">
                <a:schemeClr val="accent1">
                  <a:tint val="50000"/>
                  <a:satMod val="300000"/>
                  <a:alpha val="26000"/>
                </a:schemeClr>
              </a:gs>
              <a:gs pos="35000">
                <a:schemeClr val="accent1">
                  <a:tint val="37000"/>
                  <a:satMod val="300000"/>
                  <a:alpha val="26000"/>
                </a:schemeClr>
              </a:gs>
              <a:gs pos="100000">
                <a:schemeClr val="accent1">
                  <a:tint val="15000"/>
                  <a:satMod val="350000"/>
                  <a:alpha val="26000"/>
                </a:schemeClr>
              </a:gs>
            </a:gsLst>
            <a:lin ang="162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p:txBody>
          <a:bodyPr/>
          <a:lstStyle/>
          <a:p>
            <a:endParaRPr lang="en-US" dirty="0"/>
          </a:p>
        </p:txBody>
      </p:sp>
      <p:cxnSp>
        <p:nvCxnSpPr>
          <p:cNvPr id="5" name="Straight Connector 4"/>
          <p:cNvCxnSpPr/>
          <p:nvPr/>
        </p:nvCxnSpPr>
        <p:spPr>
          <a:xfrm flipH="1" flipV="1">
            <a:off x="2287790" y="4054645"/>
            <a:ext cx="486754" cy="91287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393980" y="4830110"/>
            <a:ext cx="1884278" cy="39398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394068" y="3446095"/>
            <a:ext cx="1907055" cy="170542"/>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026837" y="3446095"/>
            <a:ext cx="1615763" cy="27682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287702" y="3702674"/>
            <a:ext cx="1119699" cy="1264841"/>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897694" y="4054645"/>
            <a:ext cx="638628" cy="391886"/>
          </a:xfrm>
          <a:prstGeom prst="line">
            <a:avLst/>
          </a:prstGeom>
          <a:ln w="57150" cmpd="sng"/>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4"/>
          <a:stretch>
            <a:fillRect/>
          </a:stretch>
        </p:blipFill>
        <p:spPr>
          <a:xfrm>
            <a:off x="1676308" y="3546340"/>
            <a:ext cx="940556" cy="625469"/>
          </a:xfrm>
          <a:prstGeom prst="rect">
            <a:avLst/>
          </a:prstGeom>
        </p:spPr>
      </p:pic>
      <p:pic>
        <p:nvPicPr>
          <p:cNvPr id="12" name="Picture 11"/>
          <p:cNvPicPr>
            <a:picLocks noChangeAspect="1"/>
          </p:cNvPicPr>
          <p:nvPr/>
        </p:nvPicPr>
        <p:blipFill>
          <a:blip r:embed="rId4"/>
          <a:stretch>
            <a:fillRect/>
          </a:stretch>
        </p:blipFill>
        <p:spPr>
          <a:xfrm>
            <a:off x="2588941" y="4907981"/>
            <a:ext cx="940556" cy="625469"/>
          </a:xfrm>
          <a:prstGeom prst="rect">
            <a:avLst/>
          </a:prstGeom>
        </p:spPr>
      </p:pic>
      <p:pic>
        <p:nvPicPr>
          <p:cNvPr id="13" name="Picture 12"/>
          <p:cNvPicPr>
            <a:picLocks noChangeAspect="1"/>
          </p:cNvPicPr>
          <p:nvPr/>
        </p:nvPicPr>
        <p:blipFill>
          <a:blip r:embed="rId4"/>
          <a:stretch>
            <a:fillRect/>
          </a:stretch>
        </p:blipFill>
        <p:spPr>
          <a:xfrm>
            <a:off x="4205809" y="3265631"/>
            <a:ext cx="940556" cy="625469"/>
          </a:xfrm>
          <a:prstGeom prst="rect">
            <a:avLst/>
          </a:prstGeom>
        </p:spPr>
      </p:pic>
      <p:pic>
        <p:nvPicPr>
          <p:cNvPr id="14" name="Picture 13"/>
          <p:cNvPicPr>
            <a:picLocks noChangeAspect="1"/>
          </p:cNvPicPr>
          <p:nvPr/>
        </p:nvPicPr>
        <p:blipFill>
          <a:blip r:embed="rId4"/>
          <a:stretch>
            <a:fillRect/>
          </a:stretch>
        </p:blipFill>
        <p:spPr>
          <a:xfrm>
            <a:off x="6392983" y="3686036"/>
            <a:ext cx="940556" cy="625469"/>
          </a:xfrm>
          <a:prstGeom prst="rect">
            <a:avLst/>
          </a:prstGeom>
        </p:spPr>
      </p:pic>
      <p:pic>
        <p:nvPicPr>
          <p:cNvPr id="15" name="Picture 14"/>
          <p:cNvPicPr>
            <a:picLocks noChangeAspect="1"/>
          </p:cNvPicPr>
          <p:nvPr/>
        </p:nvPicPr>
        <p:blipFill>
          <a:blip r:embed="rId4"/>
          <a:stretch>
            <a:fillRect/>
          </a:stretch>
        </p:blipFill>
        <p:spPr>
          <a:xfrm>
            <a:off x="5101542" y="4397671"/>
            <a:ext cx="940556" cy="625469"/>
          </a:xfrm>
          <a:prstGeom prst="rect">
            <a:avLst/>
          </a:prstGeom>
        </p:spPr>
      </p:pic>
      <p:pic>
        <p:nvPicPr>
          <p:cNvPr id="16" name="Picture 15"/>
          <p:cNvPicPr>
            <a:picLocks noChangeAspect="1"/>
          </p:cNvPicPr>
          <p:nvPr/>
        </p:nvPicPr>
        <p:blipFill>
          <a:blip r:embed="rId5"/>
          <a:stretch>
            <a:fillRect/>
          </a:stretch>
        </p:blipFill>
        <p:spPr>
          <a:xfrm>
            <a:off x="1850275" y="3337511"/>
            <a:ext cx="562240" cy="562240"/>
          </a:xfrm>
          <a:prstGeom prst="rect">
            <a:avLst/>
          </a:prstGeom>
        </p:spPr>
      </p:pic>
      <p:pic>
        <p:nvPicPr>
          <p:cNvPr id="17" name="Picture 16"/>
          <p:cNvPicPr>
            <a:picLocks noChangeAspect="1"/>
          </p:cNvPicPr>
          <p:nvPr/>
        </p:nvPicPr>
        <p:blipFill>
          <a:blip r:embed="rId5"/>
          <a:stretch>
            <a:fillRect/>
          </a:stretch>
        </p:blipFill>
        <p:spPr>
          <a:xfrm>
            <a:off x="2831740" y="4686395"/>
            <a:ext cx="562240" cy="562240"/>
          </a:xfrm>
          <a:prstGeom prst="rect">
            <a:avLst/>
          </a:prstGeom>
        </p:spPr>
      </p:pic>
      <p:pic>
        <p:nvPicPr>
          <p:cNvPr id="18" name="Picture 17"/>
          <p:cNvPicPr>
            <a:picLocks noChangeAspect="1"/>
          </p:cNvPicPr>
          <p:nvPr/>
        </p:nvPicPr>
        <p:blipFill>
          <a:blip r:embed="rId5"/>
          <a:stretch>
            <a:fillRect/>
          </a:stretch>
        </p:blipFill>
        <p:spPr>
          <a:xfrm>
            <a:off x="6630697" y="3446095"/>
            <a:ext cx="562240" cy="562240"/>
          </a:xfrm>
          <a:prstGeom prst="rect">
            <a:avLst/>
          </a:prstGeom>
        </p:spPr>
      </p:pic>
      <p:pic>
        <p:nvPicPr>
          <p:cNvPr id="19" name="Picture 18"/>
          <p:cNvPicPr>
            <a:picLocks noChangeAspect="1"/>
          </p:cNvPicPr>
          <p:nvPr/>
        </p:nvPicPr>
        <p:blipFill>
          <a:blip r:embed="rId5"/>
          <a:stretch>
            <a:fillRect/>
          </a:stretch>
        </p:blipFill>
        <p:spPr>
          <a:xfrm>
            <a:off x="4402590" y="3085732"/>
            <a:ext cx="562240" cy="562240"/>
          </a:xfrm>
          <a:prstGeom prst="rect">
            <a:avLst/>
          </a:prstGeom>
        </p:spPr>
      </p:pic>
      <p:pic>
        <p:nvPicPr>
          <p:cNvPr id="20" name="Picture 19"/>
          <p:cNvPicPr>
            <a:picLocks noChangeAspect="1"/>
          </p:cNvPicPr>
          <p:nvPr/>
        </p:nvPicPr>
        <p:blipFill>
          <a:blip r:embed="rId5"/>
          <a:stretch>
            <a:fillRect/>
          </a:stretch>
        </p:blipFill>
        <p:spPr>
          <a:xfrm>
            <a:off x="5260520" y="4264641"/>
            <a:ext cx="562240" cy="562240"/>
          </a:xfrm>
          <a:prstGeom prst="rect">
            <a:avLst/>
          </a:prstGeom>
        </p:spPr>
      </p:pic>
      <p:cxnSp>
        <p:nvCxnSpPr>
          <p:cNvPr id="26" name="Straight Arrow Connector 25"/>
          <p:cNvCxnSpPr>
            <a:stCxn id="16" idx="1"/>
            <a:endCxn id="30" idx="3"/>
          </p:cNvCxnSpPr>
          <p:nvPr/>
        </p:nvCxnSpPr>
        <p:spPr>
          <a:xfrm flipH="1" flipV="1">
            <a:off x="1317629" y="3125710"/>
            <a:ext cx="532646" cy="492921"/>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3393980" y="2671640"/>
            <a:ext cx="1131488" cy="77445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rotWithShape="1">
          <a:blip r:embed="rId6"/>
          <a:srcRect l="18542" t="9058" r="15126" b="7470"/>
          <a:stretch/>
        </p:blipFill>
        <p:spPr>
          <a:xfrm>
            <a:off x="7893051" y="2696740"/>
            <a:ext cx="317499" cy="640771"/>
          </a:xfrm>
          <a:prstGeom prst="rect">
            <a:avLst/>
          </a:prstGeom>
        </p:spPr>
      </p:pic>
      <p:pic>
        <p:nvPicPr>
          <p:cNvPr id="29" name="Picture 28"/>
          <p:cNvPicPr>
            <a:picLocks noChangeAspect="1"/>
          </p:cNvPicPr>
          <p:nvPr/>
        </p:nvPicPr>
        <p:blipFill rotWithShape="1">
          <a:blip r:embed="rId6"/>
          <a:srcRect l="18542" t="9058" r="15126" b="7470"/>
          <a:stretch/>
        </p:blipFill>
        <p:spPr>
          <a:xfrm>
            <a:off x="3076481" y="2480128"/>
            <a:ext cx="317499" cy="640771"/>
          </a:xfrm>
          <a:prstGeom prst="rect">
            <a:avLst/>
          </a:prstGeom>
        </p:spPr>
      </p:pic>
      <p:pic>
        <p:nvPicPr>
          <p:cNvPr id="30" name="Picture 29"/>
          <p:cNvPicPr>
            <a:picLocks noChangeAspect="1"/>
          </p:cNvPicPr>
          <p:nvPr/>
        </p:nvPicPr>
        <p:blipFill rotWithShape="1">
          <a:blip r:embed="rId6"/>
          <a:srcRect l="18542" t="9058" r="15126" b="7470"/>
          <a:stretch/>
        </p:blipFill>
        <p:spPr>
          <a:xfrm>
            <a:off x="1000130" y="2805324"/>
            <a:ext cx="317499" cy="640771"/>
          </a:xfrm>
          <a:prstGeom prst="rect">
            <a:avLst/>
          </a:prstGeom>
        </p:spPr>
      </p:pic>
      <p:cxnSp>
        <p:nvCxnSpPr>
          <p:cNvPr id="31" name="Straight Arrow Connector 30"/>
          <p:cNvCxnSpPr>
            <a:endCxn id="28" idx="1"/>
          </p:cNvCxnSpPr>
          <p:nvPr/>
        </p:nvCxnSpPr>
        <p:spPr>
          <a:xfrm flipV="1">
            <a:off x="7192937" y="3017126"/>
            <a:ext cx="700114" cy="74053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0" idx="0"/>
          </p:cNvCxnSpPr>
          <p:nvPr/>
        </p:nvCxnSpPr>
        <p:spPr>
          <a:xfrm flipV="1">
            <a:off x="1158880" y="2073094"/>
            <a:ext cx="0" cy="73223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29" idx="0"/>
          </p:cNvCxnSpPr>
          <p:nvPr/>
        </p:nvCxnSpPr>
        <p:spPr>
          <a:xfrm flipV="1">
            <a:off x="3235231" y="2073094"/>
            <a:ext cx="0" cy="40703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28" idx="0"/>
          </p:cNvCxnSpPr>
          <p:nvPr/>
        </p:nvCxnSpPr>
        <p:spPr>
          <a:xfrm flipV="1">
            <a:off x="8051801" y="2073094"/>
            <a:ext cx="0" cy="62364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5" name="Rectangle 24"/>
          <p:cNvSpPr/>
          <p:nvPr/>
        </p:nvSpPr>
        <p:spPr>
          <a:xfrm>
            <a:off x="2616863" y="3757661"/>
            <a:ext cx="2861021"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800" dirty="0"/>
              <a:t>Network </a:t>
            </a:r>
            <a:r>
              <a:rPr lang="en-US" sz="2800" dirty="0" smtClean="0"/>
              <a:t>CDN</a:t>
            </a:r>
            <a:endParaRPr lang="en-US" sz="2800" dirty="0"/>
          </a:p>
        </p:txBody>
      </p:sp>
      <p:sp>
        <p:nvSpPr>
          <p:cNvPr id="50" name="Rectangle 49"/>
          <p:cNvSpPr/>
          <p:nvPr/>
        </p:nvSpPr>
        <p:spPr>
          <a:xfrm>
            <a:off x="723654" y="1591319"/>
            <a:ext cx="7670359" cy="481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Auspice global name service</a:t>
            </a:r>
            <a:endParaRPr lang="en-US" sz="2800" dirty="0"/>
          </a:p>
        </p:txBody>
      </p:sp>
      <p:sp>
        <p:nvSpPr>
          <p:cNvPr id="34" name="Rectangle 33"/>
          <p:cNvSpPr/>
          <p:nvPr/>
        </p:nvSpPr>
        <p:spPr>
          <a:xfrm>
            <a:off x="6218298" y="536248"/>
            <a:ext cx="2530235" cy="523220"/>
          </a:xfrm>
          <a:prstGeom prst="rect">
            <a:avLst/>
          </a:prstGeom>
        </p:spPr>
        <p:txBody>
          <a:bodyPr wrap="none">
            <a:spAutoFit/>
          </a:bodyPr>
          <a:lstStyle/>
          <a:p>
            <a:r>
              <a:rPr lang="en-US" sz="2800" i="1" dirty="0" smtClean="0"/>
              <a:t>SIGCOMM 2014</a:t>
            </a:r>
            <a:endParaRPr lang="en-US" sz="2800" dirty="0"/>
          </a:p>
        </p:txBody>
      </p:sp>
    </p:spTree>
    <p:custDataLst>
      <p:tags r:id="rId1"/>
    </p:custDataLst>
    <p:extLst>
      <p:ext uri="{BB962C8B-B14F-4D97-AF65-F5344CB8AC3E}">
        <p14:creationId xmlns:p14="http://schemas.microsoft.com/office/powerpoint/2010/main" val="640728294"/>
      </p:ext>
    </p:extLst>
  </p:cSld>
  <p:clrMapOvr>
    <a:masterClrMapping/>
  </p:clrMapOvr>
  <mc:AlternateContent xmlns:mc="http://schemas.openxmlformats.org/markup-compatibility/2006" xmlns:p14="http://schemas.microsoft.com/office/powerpoint/2010/main">
    <mc:Choice Requires="p14">
      <p:transition spd="slow" p14:dur="2000" advTm="86979"/>
    </mc:Choice>
    <mc:Fallback xmlns="">
      <p:transition xmlns:p14="http://schemas.microsoft.com/office/powerpoint/2010/main" spd="slow" advTm="8697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50"/>
                                        </p:tgtEl>
                                      </p:cBhvr>
                                      <p:by x="150000" y="150000"/>
                                    </p:animScale>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loud 33"/>
          <p:cNvSpPr/>
          <p:nvPr/>
        </p:nvSpPr>
        <p:spPr>
          <a:xfrm>
            <a:off x="2356361" y="2621145"/>
            <a:ext cx="3288083" cy="2035690"/>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Poor support for mobility in Internet</a:t>
            </a:r>
            <a:endParaRPr lang="en-US" dirty="0"/>
          </a:p>
        </p:txBody>
      </p:sp>
      <p:pic>
        <p:nvPicPr>
          <p:cNvPr id="6" name="Picture 5" descr="Screen Shot 2014-08-13 at 6.12.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4284" y="3511659"/>
            <a:ext cx="797883" cy="780778"/>
          </a:xfrm>
          <a:prstGeom prst="rect">
            <a:avLst/>
          </a:prstGeom>
          <a:ln>
            <a:solidFill>
              <a:schemeClr val="tx1"/>
            </a:solidFill>
          </a:ln>
          <a:effectLst>
            <a:outerShdw blurRad="50800" dist="38100" dir="2700000" algn="tl" rotWithShape="0">
              <a:srgbClr val="000000">
                <a:alpha val="43000"/>
              </a:srgbClr>
            </a:outerShdw>
          </a:effectLst>
        </p:spPr>
      </p:pic>
      <p:cxnSp>
        <p:nvCxnSpPr>
          <p:cNvPr id="8" name="Curved Connector 7"/>
          <p:cNvCxnSpPr>
            <a:stCxn id="6" idx="1"/>
          </p:cNvCxnSpPr>
          <p:nvPr/>
        </p:nvCxnSpPr>
        <p:spPr>
          <a:xfrm rot="10800000">
            <a:off x="3964714" y="3517736"/>
            <a:ext cx="2009570" cy="384312"/>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3582040" y="3149510"/>
            <a:ext cx="374822" cy="584776"/>
          </a:xfrm>
          <a:prstGeom prst="rect">
            <a:avLst/>
          </a:prstGeom>
          <a:noFill/>
        </p:spPr>
        <p:txBody>
          <a:bodyPr wrap="none" rtlCol="0">
            <a:spAutoFit/>
          </a:bodyPr>
          <a:lstStyle/>
          <a:p>
            <a:r>
              <a:rPr lang="en-US" sz="3200" b="1" dirty="0">
                <a:solidFill>
                  <a:srgbClr val="FF0000"/>
                </a:solidFill>
              </a:rPr>
              <a:t>?</a:t>
            </a:r>
          </a:p>
        </p:txBody>
      </p:sp>
      <p:pic>
        <p:nvPicPr>
          <p:cNvPr id="10" name="Picture 9" descr="Screen Shot 2014-08-13 at 6.12.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625" y="4421724"/>
            <a:ext cx="797883" cy="780778"/>
          </a:xfrm>
          <a:prstGeom prst="rect">
            <a:avLst/>
          </a:prstGeom>
          <a:ln>
            <a:solidFill>
              <a:schemeClr val="tx1"/>
            </a:solidFill>
          </a:ln>
          <a:effectLst>
            <a:outerShdw blurRad="50800" dist="38100" dir="2700000" algn="tl" rotWithShape="0">
              <a:srgbClr val="000000">
                <a:alpha val="43000"/>
              </a:srgbClr>
            </a:outerShdw>
          </a:effectLst>
        </p:spPr>
      </p:pic>
      <p:pic>
        <p:nvPicPr>
          <p:cNvPr id="11" name="Picture 10" descr="Screen Shot 2014-08-13 at 6.12.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299" y="2304735"/>
            <a:ext cx="797883" cy="780778"/>
          </a:xfrm>
          <a:prstGeom prst="rect">
            <a:avLst/>
          </a:prstGeom>
          <a:ln>
            <a:solidFill>
              <a:schemeClr val="tx1"/>
            </a:solidFill>
          </a:ln>
          <a:effectLst>
            <a:outerShdw blurRad="50800" dist="38100" dir="2700000" algn="tl" rotWithShape="0">
              <a:srgbClr val="000000">
                <a:alpha val="43000"/>
              </a:srgbClr>
            </a:outerShdw>
          </a:effectLst>
        </p:spPr>
      </p:pic>
      <p:cxnSp>
        <p:nvCxnSpPr>
          <p:cNvPr id="13" name="Curved Connector 12"/>
          <p:cNvCxnSpPr>
            <a:endCxn id="11" idx="1"/>
          </p:cNvCxnSpPr>
          <p:nvPr/>
        </p:nvCxnSpPr>
        <p:spPr>
          <a:xfrm flipV="1">
            <a:off x="2168450" y="2695124"/>
            <a:ext cx="3751849" cy="861068"/>
          </a:xfrm>
          <a:prstGeom prst="curvedConnector3">
            <a:avLst/>
          </a:prstGeom>
          <a:ln>
            <a:tailEnd type="arrow"/>
          </a:ln>
        </p:spPr>
        <p:style>
          <a:lnRef idx="2">
            <a:schemeClr val="dk1"/>
          </a:lnRef>
          <a:fillRef idx="0">
            <a:schemeClr val="dk1"/>
          </a:fillRef>
          <a:effectRef idx="1">
            <a:schemeClr val="dk1"/>
          </a:effectRef>
          <a:fontRef idx="minor">
            <a:schemeClr val="tx1"/>
          </a:fontRef>
        </p:style>
      </p:cxnSp>
      <p:cxnSp>
        <p:nvCxnSpPr>
          <p:cNvPr id="14" name="Curved Connector 13"/>
          <p:cNvCxnSpPr>
            <a:endCxn id="10" idx="1"/>
          </p:cNvCxnSpPr>
          <p:nvPr/>
        </p:nvCxnSpPr>
        <p:spPr>
          <a:xfrm>
            <a:off x="2168450" y="3556192"/>
            <a:ext cx="2490175" cy="1255921"/>
          </a:xfrm>
          <a:prstGeom prst="curvedConnector3">
            <a:avLst/>
          </a:prstGeom>
          <a:ln>
            <a:tailEnd type="arrow"/>
          </a:ln>
        </p:spPr>
        <p:style>
          <a:lnRef idx="2">
            <a:schemeClr val="dk1"/>
          </a:lnRef>
          <a:fillRef idx="0">
            <a:schemeClr val="dk1"/>
          </a:fillRef>
          <a:effectRef idx="1">
            <a:schemeClr val="dk1"/>
          </a:effectRef>
          <a:fontRef idx="minor">
            <a:schemeClr val="tx1"/>
          </a:fontRef>
        </p:style>
      </p:cxnSp>
      <p:cxnSp>
        <p:nvCxnSpPr>
          <p:cNvPr id="17" name="Curved Connector 16"/>
          <p:cNvCxnSpPr>
            <a:endCxn id="6" idx="1"/>
          </p:cNvCxnSpPr>
          <p:nvPr/>
        </p:nvCxnSpPr>
        <p:spPr>
          <a:xfrm>
            <a:off x="2168450" y="3556192"/>
            <a:ext cx="3805834" cy="345856"/>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6937578" y="2304735"/>
            <a:ext cx="2245026" cy="461665"/>
          </a:xfrm>
          <a:prstGeom prst="rect">
            <a:avLst/>
          </a:prstGeom>
          <a:noFill/>
        </p:spPr>
        <p:txBody>
          <a:bodyPr wrap="none" rtlCol="0">
            <a:spAutoFit/>
          </a:bodyPr>
          <a:lstStyle/>
          <a:p>
            <a:r>
              <a:rPr lang="en-US" sz="2400" dirty="0" smtClean="0"/>
              <a:t>VOIP/Messaging</a:t>
            </a:r>
            <a:endParaRPr lang="en-US" sz="2400" dirty="0"/>
          </a:p>
        </p:txBody>
      </p:sp>
      <p:sp>
        <p:nvSpPr>
          <p:cNvPr id="21" name="TextBox 20"/>
          <p:cNvSpPr txBox="1"/>
          <p:nvPr/>
        </p:nvSpPr>
        <p:spPr>
          <a:xfrm>
            <a:off x="6937578" y="3443468"/>
            <a:ext cx="1653067" cy="830997"/>
          </a:xfrm>
          <a:prstGeom prst="rect">
            <a:avLst/>
          </a:prstGeom>
          <a:noFill/>
        </p:spPr>
        <p:txBody>
          <a:bodyPr wrap="none" rtlCol="0">
            <a:spAutoFit/>
          </a:bodyPr>
          <a:lstStyle/>
          <a:p>
            <a:r>
              <a:rPr lang="en-US" sz="2400" dirty="0" smtClean="0"/>
              <a:t>Notification</a:t>
            </a:r>
          </a:p>
          <a:p>
            <a:r>
              <a:rPr lang="en-US" sz="2400" dirty="0" smtClean="0"/>
              <a:t>service</a:t>
            </a:r>
            <a:endParaRPr lang="en-US" sz="2400" dirty="0"/>
          </a:p>
        </p:txBody>
      </p:sp>
      <p:sp>
        <p:nvSpPr>
          <p:cNvPr id="22" name="TextBox 21"/>
          <p:cNvSpPr txBox="1"/>
          <p:nvPr/>
        </p:nvSpPr>
        <p:spPr>
          <a:xfrm>
            <a:off x="5456508" y="4555703"/>
            <a:ext cx="1913204" cy="461665"/>
          </a:xfrm>
          <a:prstGeom prst="rect">
            <a:avLst/>
          </a:prstGeom>
          <a:noFill/>
        </p:spPr>
        <p:txBody>
          <a:bodyPr wrap="none" rtlCol="0">
            <a:spAutoFit/>
          </a:bodyPr>
          <a:lstStyle/>
          <a:p>
            <a:r>
              <a:rPr lang="en-US" sz="2400" dirty="0" smtClean="0"/>
              <a:t>Cloud storage</a:t>
            </a:r>
            <a:endParaRPr lang="en-US" sz="2400" dirty="0"/>
          </a:p>
        </p:txBody>
      </p:sp>
      <p:pic>
        <p:nvPicPr>
          <p:cNvPr id="23" name="Picture 22"/>
          <p:cNvPicPr>
            <a:picLocks noChangeAspect="1"/>
          </p:cNvPicPr>
          <p:nvPr/>
        </p:nvPicPr>
        <p:blipFill>
          <a:blip r:embed="rId5"/>
          <a:stretch>
            <a:fillRect/>
          </a:stretch>
        </p:blipFill>
        <p:spPr>
          <a:xfrm flipH="1">
            <a:off x="1600348" y="4656835"/>
            <a:ext cx="1105414" cy="554550"/>
          </a:xfrm>
          <a:prstGeom prst="rect">
            <a:avLst/>
          </a:prstGeom>
        </p:spPr>
      </p:pic>
      <p:sp>
        <p:nvSpPr>
          <p:cNvPr id="24" name="Rectangle 23"/>
          <p:cNvSpPr/>
          <p:nvPr/>
        </p:nvSpPr>
        <p:spPr>
          <a:xfrm>
            <a:off x="1664781" y="1781515"/>
            <a:ext cx="5987687" cy="523220"/>
          </a:xfrm>
          <a:prstGeom prst="rect">
            <a:avLst/>
          </a:prstGeom>
        </p:spPr>
        <p:txBody>
          <a:bodyPr wrap="none">
            <a:spAutoFit/>
          </a:bodyPr>
          <a:lstStyle/>
          <a:p>
            <a:r>
              <a:rPr lang="en-US" sz="2800" dirty="0"/>
              <a:t>Unidirectional communication initiation</a:t>
            </a:r>
          </a:p>
        </p:txBody>
      </p:sp>
      <p:sp>
        <p:nvSpPr>
          <p:cNvPr id="28" name="Rectangle 27"/>
          <p:cNvSpPr/>
          <p:nvPr/>
        </p:nvSpPr>
        <p:spPr>
          <a:xfrm>
            <a:off x="1600348" y="5454111"/>
            <a:ext cx="6116553" cy="523220"/>
          </a:xfrm>
          <a:prstGeom prst="rect">
            <a:avLst/>
          </a:prstGeom>
        </p:spPr>
        <p:txBody>
          <a:bodyPr wrap="none">
            <a:spAutoFit/>
          </a:bodyPr>
          <a:lstStyle/>
          <a:p>
            <a:r>
              <a:rPr lang="en-US" sz="2800" dirty="0"/>
              <a:t>Redundant app-specific mobility support</a:t>
            </a:r>
          </a:p>
        </p:txBody>
      </p:sp>
      <p:pic>
        <p:nvPicPr>
          <p:cNvPr id="30" name="Picture 29" descr="Screen Shot 2014-08-13 at 10.16.2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1183" y="4080888"/>
            <a:ext cx="800100" cy="575947"/>
          </a:xfrm>
          <a:prstGeom prst="rect">
            <a:avLst/>
          </a:prstGeom>
        </p:spPr>
      </p:pic>
      <p:pic>
        <p:nvPicPr>
          <p:cNvPr id="31" name="Picture 30" descr="Screen Shot 2014-08-13 at 10.17.29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6508" y="3902049"/>
            <a:ext cx="393700" cy="560497"/>
          </a:xfrm>
          <a:prstGeom prst="rect">
            <a:avLst/>
          </a:prstGeom>
        </p:spPr>
      </p:pic>
      <p:cxnSp>
        <p:nvCxnSpPr>
          <p:cNvPr id="33" name="Curved Connector 32"/>
          <p:cNvCxnSpPr>
            <a:stCxn id="30" idx="3"/>
          </p:cNvCxnSpPr>
          <p:nvPr/>
        </p:nvCxnSpPr>
        <p:spPr>
          <a:xfrm flipV="1">
            <a:off x="2481283" y="4088613"/>
            <a:ext cx="2975225" cy="280249"/>
          </a:xfrm>
          <a:prstGeom prst="curvedConnector3">
            <a:avLst>
              <a:gd name="adj1" fmla="val 50000"/>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flipV="1">
            <a:off x="2168452" y="2621145"/>
            <a:ext cx="3014659" cy="935048"/>
          </a:xfrm>
          <a:prstGeom prst="curvedConnector3">
            <a:avLst>
              <a:gd name="adj1" fmla="val 50000"/>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Explosion 1 41"/>
          <p:cNvSpPr/>
          <p:nvPr/>
        </p:nvSpPr>
        <p:spPr>
          <a:xfrm>
            <a:off x="3964713" y="3840777"/>
            <a:ext cx="680702" cy="580947"/>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Explosion 1 42"/>
          <p:cNvSpPr/>
          <p:nvPr/>
        </p:nvSpPr>
        <p:spPr>
          <a:xfrm>
            <a:off x="3205142" y="2996768"/>
            <a:ext cx="759571" cy="553167"/>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2869657" y="1741208"/>
            <a:ext cx="3494692" cy="523220"/>
          </a:xfrm>
          <a:prstGeom prst="rect">
            <a:avLst/>
          </a:prstGeom>
        </p:spPr>
        <p:txBody>
          <a:bodyPr wrap="none">
            <a:spAutoFit/>
          </a:bodyPr>
          <a:lstStyle/>
          <a:p>
            <a:r>
              <a:rPr lang="en-US" sz="2800" dirty="0"/>
              <a:t>Ungraceful disruptions</a:t>
            </a:r>
          </a:p>
        </p:txBody>
      </p:sp>
      <p:pic>
        <p:nvPicPr>
          <p:cNvPr id="41" name="Picture 40"/>
          <p:cNvPicPr>
            <a:picLocks noChangeAspect="1"/>
          </p:cNvPicPr>
          <p:nvPr/>
        </p:nvPicPr>
        <p:blipFill rotWithShape="1">
          <a:blip r:embed="rId8"/>
          <a:srcRect l="18542" t="9058" r="15126" b="7470"/>
          <a:stretch/>
        </p:blipFill>
        <p:spPr>
          <a:xfrm>
            <a:off x="5224076" y="2221214"/>
            <a:ext cx="317499" cy="640771"/>
          </a:xfrm>
          <a:prstGeom prst="rect">
            <a:avLst/>
          </a:prstGeom>
        </p:spPr>
      </p:pic>
      <p:pic>
        <p:nvPicPr>
          <p:cNvPr id="45" name="Picture 44"/>
          <p:cNvPicPr>
            <a:picLocks noChangeAspect="1"/>
          </p:cNvPicPr>
          <p:nvPr/>
        </p:nvPicPr>
        <p:blipFill rotWithShape="1">
          <a:blip r:embed="rId8"/>
          <a:srcRect l="18542" t="9058" r="15126" b="7470"/>
          <a:stretch/>
        </p:blipFill>
        <p:spPr>
          <a:xfrm>
            <a:off x="1792577" y="3229549"/>
            <a:ext cx="317499" cy="640771"/>
          </a:xfrm>
          <a:prstGeom prst="rect">
            <a:avLst/>
          </a:prstGeom>
        </p:spPr>
      </p:pic>
    </p:spTree>
    <p:custDataLst>
      <p:tags r:id="rId1"/>
    </p:custDataLst>
    <p:extLst>
      <p:ext uri="{BB962C8B-B14F-4D97-AF65-F5344CB8AC3E}">
        <p14:creationId xmlns:p14="http://schemas.microsoft.com/office/powerpoint/2010/main" val="3573250034"/>
      </p:ext>
    </p:extLst>
  </p:cSld>
  <p:clrMapOvr>
    <a:masterClrMapping/>
  </p:clrMapOvr>
  <mc:AlternateContent xmlns:mc="http://schemas.openxmlformats.org/markup-compatibility/2006" xmlns:p14="http://schemas.microsoft.com/office/powerpoint/2010/main">
    <mc:Choice Requires="p14">
      <p:transition spd="slow" p14:dur="2000" advTm="65552"/>
    </mc:Choice>
    <mc:Fallback xmlns="">
      <p:transition xmlns:p14="http://schemas.microsoft.com/office/powerpoint/2010/main" spd="slow" advTm="6555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childTnLst>
                          </p:cTn>
                        </p:par>
                        <p:par>
                          <p:cTn id="21" fill="hold">
                            <p:stCondLst>
                              <p:cond delay="0"/>
                            </p:stCondLst>
                            <p:childTnLst>
                              <p:par>
                                <p:cTn id="22" presetID="22" presetClass="entr" presetSubtype="8"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1000"/>
                                        <p:tgtEl>
                                          <p:spTgt spid="13"/>
                                        </p:tgtEl>
                                      </p:cBhvr>
                                    </p:animEffect>
                                  </p:childTnLst>
                                </p:cTn>
                              </p:par>
                              <p:par>
                                <p:cTn id="25" presetID="22" presetClass="entr" presetSubtype="8"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par>
                                <p:cTn id="28" presetID="22" presetClass="entr" presetSubtype="8"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1000"/>
                                        <p:tgtEl>
                                          <p:spTgt spid="14"/>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8"/>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4"/>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0"/>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22"/>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1"/>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6"/>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11"/>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17"/>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0"/>
                                        </p:tgtEl>
                                        <p:attrNameLst>
                                          <p:attrName>style.visibility</p:attrName>
                                        </p:attrNameLst>
                                      </p:cBhvr>
                                      <p:to>
                                        <p:strVal val="hidden"/>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childTnLst>
                                </p:cTn>
                              </p:par>
                            </p:childTnLst>
                          </p:cTn>
                        </p:par>
                        <p:par>
                          <p:cTn id="74" fill="hold">
                            <p:stCondLst>
                              <p:cond delay="0"/>
                            </p:stCondLst>
                            <p:childTnLst>
                              <p:par>
                                <p:cTn id="75" presetID="22" presetClass="entr" presetSubtype="4" fill="hold"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10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childTnLst>
                          </p:cTn>
                        </p:par>
                        <p:par>
                          <p:cTn id="83" fill="hold">
                            <p:stCondLst>
                              <p:cond delay="500"/>
                            </p:stCondLst>
                            <p:childTnLst>
                              <p:par>
                                <p:cTn id="84" presetID="1" presetClass="entr" presetSubtype="0" fill="hold" nodeType="afterEffect">
                                  <p:stCondLst>
                                    <p:cond delay="0"/>
                                  </p:stCondLst>
                                  <p:childTnLst>
                                    <p:set>
                                      <p:cBhvr>
                                        <p:cTn id="85" dur="1" fill="hold">
                                          <p:stCondLst>
                                            <p:cond delay="0"/>
                                          </p:stCondLst>
                                        </p:cTn>
                                        <p:tgtEl>
                                          <p:spTgt spid="41"/>
                                        </p:tgtEl>
                                        <p:attrNameLst>
                                          <p:attrName>style.visibility</p:attrName>
                                        </p:attrNameLst>
                                      </p:cBhvr>
                                      <p:to>
                                        <p:strVal val="visible"/>
                                      </p:to>
                                    </p:set>
                                  </p:childTnLst>
                                </p:cTn>
                              </p:par>
                            </p:childTnLst>
                          </p:cTn>
                        </p:par>
                        <p:par>
                          <p:cTn id="86" fill="hold">
                            <p:stCondLst>
                              <p:cond delay="500"/>
                            </p:stCondLst>
                            <p:childTnLst>
                              <p:par>
                                <p:cTn id="87" presetID="0" presetClass="path" presetSubtype="0" accel="50000" decel="50000" fill="hold" nodeType="afterEffect">
                                  <p:stCondLst>
                                    <p:cond delay="0"/>
                                  </p:stCondLst>
                                  <p:childTnLst>
                                    <p:animMotion origin="layout" path="M 0 0 L -0.07714 -0.19546 " pathEditMode="relative" ptsTypes="AA">
                                      <p:cBhvr>
                                        <p:cTn id="88" dur="2000" fill="hold"/>
                                        <p:tgtEl>
                                          <p:spTgt spid="23"/>
                                        </p:tgtEl>
                                        <p:attrNameLst>
                                          <p:attrName>ppt_x</p:attrName>
                                          <p:attrName>ppt_y</p:attrName>
                                        </p:attrNameLst>
                                      </p:cBhvr>
                                    </p:animMotion>
                                  </p:childTnLst>
                                </p:cTn>
                              </p:par>
                              <p:par>
                                <p:cTn id="89" presetID="0" presetClass="path" presetSubtype="0" accel="50000" decel="50000" fill="hold" nodeType="withEffect">
                                  <p:stCondLst>
                                    <p:cond delay="0"/>
                                  </p:stCondLst>
                                  <p:childTnLst>
                                    <p:animMotion origin="layout" path="M 0 0 L -0.07714 -0.19546 " pathEditMode="relative" ptsTypes="AA">
                                      <p:cBhvr>
                                        <p:cTn id="90" dur="2000" fill="hold"/>
                                        <p:tgtEl>
                                          <p:spTgt spid="30"/>
                                        </p:tgtEl>
                                        <p:attrNameLst>
                                          <p:attrName>ppt_x</p:attrName>
                                          <p:attrName>ppt_y</p:attrName>
                                        </p:attrNameLst>
                                      </p:cBhvr>
                                    </p:animMotion>
                                  </p:childTnLst>
                                </p:cTn>
                              </p:par>
                              <p:par>
                                <p:cTn id="91" presetID="0" presetClass="path" presetSubtype="0" accel="50000" decel="50000" fill="hold" nodeType="withEffect">
                                  <p:stCondLst>
                                    <p:cond delay="0"/>
                                  </p:stCondLst>
                                  <p:childTnLst>
                                    <p:animMotion origin="layout" path="M -5.53011E-6 5.51644E-6 L -0.06699 -0.19754 " pathEditMode="relative" ptsTypes="AA">
                                      <p:cBhvr>
                                        <p:cTn id="92" dur="2000" fill="hold"/>
                                        <p:tgtEl>
                                          <p:spTgt spid="45"/>
                                        </p:tgtEl>
                                        <p:attrNameLst>
                                          <p:attrName>ppt_x</p:attrName>
                                          <p:attrName>ppt_y</p:attrName>
                                        </p:attrNameLst>
                                      </p:cBhvr>
                                    </p:animMotion>
                                  </p:childTnLst>
                                </p:cTn>
                              </p:par>
                              <p:par>
                                <p:cTn id="93" presetID="1" presetClass="entr" presetSubtype="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0" grpId="0"/>
      <p:bldP spid="20" grpId="1"/>
      <p:bldP spid="21" grpId="0"/>
      <p:bldP spid="21" grpId="1"/>
      <p:bldP spid="22" grpId="0"/>
      <p:bldP spid="22" grpId="1"/>
      <p:bldP spid="24" grpId="0"/>
      <p:bldP spid="24" grpId="1"/>
      <p:bldP spid="28" grpId="0"/>
      <p:bldP spid="28" grpId="1"/>
      <p:bldP spid="42" grpId="0" animBg="1"/>
      <p:bldP spid="43" grpId="0" animBg="1"/>
      <p:bldP spid="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2690598" y="3628620"/>
            <a:ext cx="5517799" cy="1404336"/>
            <a:chOff x="7194018" y="3105239"/>
            <a:chExt cx="5517799" cy="1404336"/>
          </a:xfrm>
        </p:grpSpPr>
        <p:sp>
          <p:nvSpPr>
            <p:cNvPr id="17" name="TextBox 16"/>
            <p:cNvSpPr txBox="1"/>
            <p:nvPr/>
          </p:nvSpPr>
          <p:spPr>
            <a:xfrm>
              <a:off x="9822107" y="3105400"/>
              <a:ext cx="1675834" cy="523220"/>
            </a:xfrm>
            <a:prstGeom prst="rect">
              <a:avLst/>
            </a:prstGeom>
            <a:noFill/>
          </p:spPr>
          <p:txBody>
            <a:bodyPr wrap="none" rtlCol="0">
              <a:spAutoFit/>
            </a:bodyPr>
            <a:lstStyle/>
            <a:p>
              <a:r>
                <a:rPr lang="en-US" sz="2800" dirty="0" smtClean="0"/>
                <a:t>IP address</a:t>
              </a:r>
              <a:endParaRPr lang="en-US" sz="2800" dirty="0"/>
            </a:p>
          </p:txBody>
        </p:sp>
        <p:sp>
          <p:nvSpPr>
            <p:cNvPr id="12" name="TextBox 11"/>
            <p:cNvSpPr txBox="1"/>
            <p:nvPr/>
          </p:nvSpPr>
          <p:spPr>
            <a:xfrm>
              <a:off x="7194018" y="3971287"/>
              <a:ext cx="2326278" cy="523220"/>
            </a:xfrm>
            <a:prstGeom prst="rect">
              <a:avLst/>
            </a:prstGeom>
            <a:noFill/>
          </p:spPr>
          <p:txBody>
            <a:bodyPr wrap="none" rtlCol="0">
              <a:spAutoFit/>
            </a:bodyPr>
            <a:lstStyle/>
            <a:p>
              <a:r>
                <a:rPr lang="en-US" sz="2800" dirty="0" smtClean="0"/>
                <a:t>Name/Identity</a:t>
              </a:r>
              <a:endParaRPr lang="en-US" sz="2800" dirty="0"/>
            </a:p>
          </p:txBody>
        </p:sp>
        <p:sp>
          <p:nvSpPr>
            <p:cNvPr id="13" name="TextBox 12"/>
            <p:cNvSpPr txBox="1"/>
            <p:nvPr/>
          </p:nvSpPr>
          <p:spPr>
            <a:xfrm>
              <a:off x="9938602" y="3986355"/>
              <a:ext cx="2773215" cy="523220"/>
            </a:xfrm>
            <a:prstGeom prst="rect">
              <a:avLst/>
            </a:prstGeom>
            <a:noFill/>
          </p:spPr>
          <p:txBody>
            <a:bodyPr wrap="none" rtlCol="0">
              <a:spAutoFit/>
            </a:bodyPr>
            <a:lstStyle/>
            <a:p>
              <a:r>
                <a:rPr lang="en-US" sz="2800" dirty="0" smtClean="0"/>
                <a:t>Network location</a:t>
              </a:r>
              <a:endParaRPr lang="en-US" sz="2800" dirty="0"/>
            </a:p>
          </p:txBody>
        </p:sp>
        <p:sp>
          <p:nvSpPr>
            <p:cNvPr id="16" name="TextBox 15"/>
            <p:cNvSpPr txBox="1"/>
            <p:nvPr/>
          </p:nvSpPr>
          <p:spPr>
            <a:xfrm>
              <a:off x="7290699" y="3105239"/>
              <a:ext cx="2132916" cy="523220"/>
            </a:xfrm>
            <a:prstGeom prst="rect">
              <a:avLst/>
            </a:prstGeom>
            <a:noFill/>
          </p:spPr>
          <p:txBody>
            <a:bodyPr wrap="none" rtlCol="0">
              <a:spAutoFit/>
            </a:bodyPr>
            <a:lstStyle/>
            <a:p>
              <a:r>
                <a:rPr lang="en-US" sz="2800" dirty="0" smtClean="0"/>
                <a:t>Alice’s phone</a:t>
              </a:r>
              <a:endParaRPr lang="en-US" sz="2800" dirty="0"/>
            </a:p>
          </p:txBody>
        </p:sp>
        <p:cxnSp>
          <p:nvCxnSpPr>
            <p:cNvPr id="26" name="Straight Arrow Connector 25"/>
            <p:cNvCxnSpPr>
              <a:stCxn id="12" idx="0"/>
              <a:endCxn id="16" idx="2"/>
            </p:cNvCxnSpPr>
            <p:nvPr/>
          </p:nvCxnSpPr>
          <p:spPr>
            <a:xfrm flipV="1">
              <a:off x="8357157" y="3628459"/>
              <a:ext cx="0" cy="34282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flipV="1">
              <a:off x="10728300" y="3628620"/>
              <a:ext cx="0" cy="34282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a:xfrm>
            <a:off x="250398" y="274638"/>
            <a:ext cx="8625730" cy="1143000"/>
          </a:xfrm>
        </p:spPr>
        <p:txBody>
          <a:bodyPr>
            <a:normAutofit/>
          </a:bodyPr>
          <a:lstStyle/>
          <a:p>
            <a:r>
              <a:rPr lang="en-US" sz="3600" dirty="0" smtClean="0"/>
              <a:t>How </a:t>
            </a:r>
            <a:r>
              <a:rPr lang="en-US" sz="3600" dirty="0"/>
              <a:t>global name </a:t>
            </a:r>
            <a:r>
              <a:rPr lang="en-US" sz="3600" dirty="0" smtClean="0"/>
              <a:t>service handles mobility</a:t>
            </a:r>
            <a:endParaRPr lang="en-US" sz="3600"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24</a:t>
            </a:fld>
            <a:endParaRPr lang="en-US"/>
          </a:p>
        </p:txBody>
      </p:sp>
      <p:sp>
        <p:nvSpPr>
          <p:cNvPr id="5" name="Rectangle 4"/>
          <p:cNvSpPr/>
          <p:nvPr/>
        </p:nvSpPr>
        <p:spPr>
          <a:xfrm>
            <a:off x="2190379" y="1358373"/>
            <a:ext cx="5100320" cy="4619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G</a:t>
            </a:r>
            <a:r>
              <a:rPr lang="en-US" sz="2800" dirty="0" smtClean="0"/>
              <a:t>lobal name service (GNS)</a:t>
            </a:r>
            <a:endParaRPr lang="en-US" sz="2800" dirty="0"/>
          </a:p>
        </p:txBody>
      </p:sp>
      <p:cxnSp>
        <p:nvCxnSpPr>
          <p:cNvPr id="21" name="Straight Arrow Connector 20"/>
          <p:cNvCxnSpPr/>
          <p:nvPr/>
        </p:nvCxnSpPr>
        <p:spPr>
          <a:xfrm flipV="1">
            <a:off x="4033395" y="1854579"/>
            <a:ext cx="956192" cy="17740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4989587" y="1854580"/>
            <a:ext cx="945578" cy="1774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Rectangle 40"/>
          <p:cNvSpPr/>
          <p:nvPr/>
        </p:nvSpPr>
        <p:spPr>
          <a:xfrm>
            <a:off x="-295473" y="3627713"/>
            <a:ext cx="6360136" cy="523220"/>
          </a:xfrm>
          <a:prstGeom prst="rect">
            <a:avLst/>
          </a:prstGeom>
        </p:spPr>
        <p:txBody>
          <a:bodyPr wrap="square">
            <a:spAutoFit/>
          </a:bodyPr>
          <a:lstStyle/>
          <a:p>
            <a:pPr algn="ctr"/>
            <a:r>
              <a:rPr lang="en-US" sz="2800" dirty="0" smtClean="0">
                <a:solidFill>
                  <a:srgbClr val="3366FF"/>
                </a:solidFill>
                <a:latin typeface="Courier"/>
                <a:cs typeface="Courier"/>
              </a:rPr>
              <a:t>new Socket(</a:t>
            </a:r>
            <a:r>
              <a:rPr lang="en-US" sz="2800" dirty="0" smtClean="0">
                <a:solidFill>
                  <a:srgbClr val="3366FF"/>
                </a:solidFill>
              </a:rPr>
              <a:t>“                        ”</a:t>
            </a:r>
            <a:r>
              <a:rPr lang="en-US" sz="2800" dirty="0" smtClean="0">
                <a:solidFill>
                  <a:srgbClr val="3366FF"/>
                </a:solidFill>
                <a:latin typeface="Courier"/>
                <a:cs typeface="Courier"/>
              </a:rPr>
              <a:t>);   </a:t>
            </a:r>
            <a:endParaRPr lang="en-US" sz="2800" dirty="0">
              <a:solidFill>
                <a:srgbClr val="3366FF"/>
              </a:solidFill>
              <a:latin typeface="Courier"/>
              <a:cs typeface="Courier"/>
            </a:endParaRPr>
          </a:p>
        </p:txBody>
      </p:sp>
      <p:sp>
        <p:nvSpPr>
          <p:cNvPr id="42" name="TextBox 41"/>
          <p:cNvSpPr txBox="1"/>
          <p:nvPr/>
        </p:nvSpPr>
        <p:spPr>
          <a:xfrm>
            <a:off x="2315146" y="5346700"/>
            <a:ext cx="4473551" cy="523220"/>
          </a:xfrm>
          <a:prstGeom prst="rect">
            <a:avLst/>
          </a:prstGeom>
          <a:noFill/>
        </p:spPr>
        <p:txBody>
          <a:bodyPr wrap="none" rtlCol="0">
            <a:spAutoFit/>
          </a:bodyPr>
          <a:lstStyle/>
          <a:p>
            <a:r>
              <a:rPr lang="en-US" sz="2800" b="1" dirty="0" smtClean="0"/>
              <a:t>Name-based communication</a:t>
            </a:r>
            <a:endParaRPr lang="en-US" sz="2800" b="1" dirty="0"/>
          </a:p>
        </p:txBody>
      </p:sp>
    </p:spTree>
    <p:custDataLst>
      <p:tags r:id="rId1"/>
    </p:custDataLst>
    <p:extLst>
      <p:ext uri="{BB962C8B-B14F-4D97-AF65-F5344CB8AC3E}">
        <p14:creationId xmlns:p14="http://schemas.microsoft.com/office/powerpoint/2010/main" val="696160120"/>
      </p:ext>
    </p:extLst>
  </p:cSld>
  <p:clrMapOvr>
    <a:masterClrMapping/>
  </p:clrMapOvr>
  <mc:AlternateContent xmlns:mc="http://schemas.openxmlformats.org/markup-compatibility/2006" xmlns:p14="http://schemas.microsoft.com/office/powerpoint/2010/main">
    <mc:Choice Requires="p14">
      <p:transition spd="slow" p14:dur="2000" advTm="48466"/>
    </mc:Choice>
    <mc:Fallback xmlns="">
      <p:transition xmlns:p14="http://schemas.microsoft.com/office/powerpoint/2010/main" spd="slow" advTm="4846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22" presetClass="entr" presetSubtype="4"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1"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p:cNvPicPr>
            <a:picLocks noChangeAspect="1"/>
          </p:cNvPicPr>
          <p:nvPr/>
        </p:nvPicPr>
        <p:blipFill rotWithShape="1">
          <a:blip r:embed="rId4"/>
          <a:srcRect l="18542" t="9058" r="15126" b="7470"/>
          <a:stretch/>
        </p:blipFill>
        <p:spPr>
          <a:xfrm>
            <a:off x="7507342" y="2184239"/>
            <a:ext cx="231071" cy="466344"/>
          </a:xfrm>
          <a:prstGeom prst="rect">
            <a:avLst/>
          </a:prstGeom>
        </p:spPr>
      </p:pic>
      <p:grpSp>
        <p:nvGrpSpPr>
          <p:cNvPr id="89" name="Group 88"/>
          <p:cNvGrpSpPr/>
          <p:nvPr/>
        </p:nvGrpSpPr>
        <p:grpSpPr>
          <a:xfrm>
            <a:off x="4485979" y="2052143"/>
            <a:ext cx="2981621" cy="952500"/>
            <a:chOff x="421979" y="2260600"/>
            <a:chExt cx="2981621" cy="952500"/>
          </a:xfrm>
          <a:solidFill>
            <a:schemeClr val="bg1">
              <a:lumMod val="85000"/>
            </a:schemeClr>
          </a:solidFill>
          <a:effectLst>
            <a:outerShdw blurRad="50800" dist="38100" dir="2700000" algn="tl" rotWithShape="0">
              <a:prstClr val="black">
                <a:alpha val="40000"/>
              </a:prstClr>
            </a:outerShdw>
          </a:effectLst>
        </p:grpSpPr>
        <p:sp>
          <p:nvSpPr>
            <p:cNvPr id="90" name="Cloud 89"/>
            <p:cNvSpPr/>
            <p:nvPr/>
          </p:nvSpPr>
          <p:spPr>
            <a:xfrm>
              <a:off x="421979" y="2260600"/>
              <a:ext cx="2981621" cy="952500"/>
            </a:xfrm>
            <a:prstGeom prst="cloud">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1" name="Picture 3"/>
            <p:cNvPicPr>
              <a:picLocks noChangeAspect="1"/>
            </p:cNvPicPr>
            <p:nvPr/>
          </p:nvPicPr>
          <p:blipFill>
            <a:blip r:embed="rId5">
              <a:duotone>
                <a:prstClr val="black"/>
                <a:schemeClr val="accent1">
                  <a:tint val="45000"/>
                  <a:satMod val="400000"/>
                </a:schemeClr>
              </a:duotone>
            </a:blip>
            <a:stretch>
              <a:fillRect/>
            </a:stretch>
          </p:blipFill>
          <p:spPr>
            <a:xfrm>
              <a:off x="572754" y="2688023"/>
              <a:ext cx="177210" cy="170719"/>
            </a:xfrm>
            <a:prstGeom prst="rect">
              <a:avLst/>
            </a:prstGeom>
            <a:grpFill/>
            <a:ln>
              <a:noFill/>
            </a:ln>
          </p:spPr>
        </p:pic>
        <p:pic>
          <p:nvPicPr>
            <p:cNvPr id="92" name="Picture 3"/>
            <p:cNvPicPr>
              <a:picLocks noChangeAspect="1"/>
            </p:cNvPicPr>
            <p:nvPr/>
          </p:nvPicPr>
          <p:blipFill>
            <a:blip r:embed="rId5">
              <a:duotone>
                <a:prstClr val="black"/>
                <a:schemeClr val="accent1">
                  <a:tint val="45000"/>
                  <a:satMod val="400000"/>
                </a:schemeClr>
              </a:duotone>
            </a:blip>
            <a:stretch>
              <a:fillRect/>
            </a:stretch>
          </p:blipFill>
          <p:spPr>
            <a:xfrm>
              <a:off x="1130632" y="2506267"/>
              <a:ext cx="177210" cy="170719"/>
            </a:xfrm>
            <a:prstGeom prst="rect">
              <a:avLst/>
            </a:prstGeom>
            <a:grpFill/>
            <a:ln>
              <a:noFill/>
            </a:ln>
          </p:spPr>
        </p:pic>
        <p:pic>
          <p:nvPicPr>
            <p:cNvPr id="93" name="Picture 3"/>
            <p:cNvPicPr>
              <a:picLocks noChangeAspect="1"/>
            </p:cNvPicPr>
            <p:nvPr/>
          </p:nvPicPr>
          <p:blipFill>
            <a:blip r:embed="rId5">
              <a:duotone>
                <a:prstClr val="black"/>
                <a:schemeClr val="accent1">
                  <a:tint val="45000"/>
                  <a:satMod val="400000"/>
                </a:schemeClr>
              </a:duotone>
            </a:blip>
            <a:stretch>
              <a:fillRect/>
            </a:stretch>
          </p:blipFill>
          <p:spPr>
            <a:xfrm>
              <a:off x="1791954" y="2430282"/>
              <a:ext cx="177210" cy="170719"/>
            </a:xfrm>
            <a:prstGeom prst="rect">
              <a:avLst/>
            </a:prstGeom>
            <a:grpFill/>
            <a:ln>
              <a:noFill/>
            </a:ln>
          </p:spPr>
        </p:pic>
        <p:pic>
          <p:nvPicPr>
            <p:cNvPr id="94" name="Picture 3"/>
            <p:cNvPicPr>
              <a:picLocks noChangeAspect="1"/>
            </p:cNvPicPr>
            <p:nvPr/>
          </p:nvPicPr>
          <p:blipFill>
            <a:blip r:embed="rId5">
              <a:duotone>
                <a:prstClr val="black"/>
                <a:schemeClr val="accent1">
                  <a:tint val="45000"/>
                  <a:satMod val="400000"/>
                </a:schemeClr>
              </a:duotone>
            </a:blip>
            <a:stretch>
              <a:fillRect/>
            </a:stretch>
          </p:blipFill>
          <p:spPr>
            <a:xfrm>
              <a:off x="1283327" y="2911212"/>
              <a:ext cx="177210" cy="170719"/>
            </a:xfrm>
            <a:prstGeom prst="rect">
              <a:avLst/>
            </a:prstGeom>
            <a:grpFill/>
            <a:ln>
              <a:noFill/>
            </a:ln>
          </p:spPr>
        </p:pic>
        <p:pic>
          <p:nvPicPr>
            <p:cNvPr id="95" name="Picture 3"/>
            <p:cNvPicPr>
              <a:picLocks noChangeAspect="1"/>
            </p:cNvPicPr>
            <p:nvPr/>
          </p:nvPicPr>
          <p:blipFill>
            <a:blip r:embed="rId5">
              <a:duotone>
                <a:prstClr val="black"/>
                <a:schemeClr val="accent1">
                  <a:tint val="45000"/>
                  <a:satMod val="400000"/>
                </a:schemeClr>
              </a:duotone>
            </a:blip>
            <a:stretch>
              <a:fillRect/>
            </a:stretch>
          </p:blipFill>
          <p:spPr>
            <a:xfrm>
              <a:off x="1969164" y="2838966"/>
              <a:ext cx="177210" cy="170719"/>
            </a:xfrm>
            <a:prstGeom prst="rect">
              <a:avLst/>
            </a:prstGeom>
            <a:grpFill/>
            <a:ln>
              <a:noFill/>
            </a:ln>
          </p:spPr>
        </p:pic>
        <p:pic>
          <p:nvPicPr>
            <p:cNvPr id="96" name="Picture 3"/>
            <p:cNvPicPr>
              <a:picLocks noChangeAspect="1"/>
            </p:cNvPicPr>
            <p:nvPr/>
          </p:nvPicPr>
          <p:blipFill>
            <a:blip r:embed="rId5">
              <a:duotone>
                <a:prstClr val="black"/>
                <a:schemeClr val="accent1">
                  <a:tint val="45000"/>
                  <a:satMod val="400000"/>
                </a:schemeClr>
              </a:duotone>
            </a:blip>
            <a:stretch>
              <a:fillRect/>
            </a:stretch>
          </p:blipFill>
          <p:spPr>
            <a:xfrm>
              <a:off x="2312027" y="2481082"/>
              <a:ext cx="177210" cy="170719"/>
            </a:xfrm>
            <a:prstGeom prst="rect">
              <a:avLst/>
            </a:prstGeom>
            <a:grpFill/>
            <a:ln>
              <a:noFill/>
            </a:ln>
          </p:spPr>
        </p:pic>
        <p:pic>
          <p:nvPicPr>
            <p:cNvPr id="97" name="Picture 3"/>
            <p:cNvPicPr>
              <a:picLocks noChangeAspect="1"/>
            </p:cNvPicPr>
            <p:nvPr/>
          </p:nvPicPr>
          <p:blipFill>
            <a:blip r:embed="rId5">
              <a:duotone>
                <a:prstClr val="black"/>
                <a:schemeClr val="accent1">
                  <a:tint val="45000"/>
                  <a:satMod val="400000"/>
                </a:schemeClr>
              </a:duotone>
            </a:blip>
            <a:stretch>
              <a:fillRect/>
            </a:stretch>
          </p:blipFill>
          <p:spPr>
            <a:xfrm>
              <a:off x="2704474" y="2896013"/>
              <a:ext cx="177210" cy="170719"/>
            </a:xfrm>
            <a:prstGeom prst="rect">
              <a:avLst/>
            </a:prstGeom>
            <a:grpFill/>
            <a:ln>
              <a:noFill/>
            </a:ln>
          </p:spPr>
        </p:pic>
        <p:cxnSp>
          <p:nvCxnSpPr>
            <p:cNvPr id="98" name="Straight Connector 97"/>
            <p:cNvCxnSpPr>
              <a:stCxn id="91" idx="0"/>
              <a:endCxn id="92" idx="1"/>
            </p:cNvCxnSpPr>
            <p:nvPr/>
          </p:nvCxnSpPr>
          <p:spPr>
            <a:xfrm flipV="1">
              <a:off x="661359" y="2591627"/>
              <a:ext cx="469273" cy="96396"/>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91" idx="3"/>
              <a:endCxn id="94" idx="1"/>
            </p:cNvCxnSpPr>
            <p:nvPr/>
          </p:nvCxnSpPr>
          <p:spPr>
            <a:xfrm>
              <a:off x="749964" y="2773383"/>
              <a:ext cx="533363" cy="223189"/>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2" idx="3"/>
              <a:endCxn id="93" idx="1"/>
            </p:cNvCxnSpPr>
            <p:nvPr/>
          </p:nvCxnSpPr>
          <p:spPr>
            <a:xfrm flipV="1">
              <a:off x="1307842" y="2515642"/>
              <a:ext cx="484112" cy="75985"/>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4" idx="0"/>
              <a:endCxn id="92" idx="3"/>
            </p:cNvCxnSpPr>
            <p:nvPr/>
          </p:nvCxnSpPr>
          <p:spPr>
            <a:xfrm flipH="1" flipV="1">
              <a:off x="1307842" y="2591627"/>
              <a:ext cx="64090" cy="319585"/>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4" idx="0"/>
              <a:endCxn id="93" idx="2"/>
            </p:cNvCxnSpPr>
            <p:nvPr/>
          </p:nvCxnSpPr>
          <p:spPr>
            <a:xfrm flipV="1">
              <a:off x="1371932" y="2601001"/>
              <a:ext cx="508627" cy="310211"/>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4" idx="3"/>
              <a:endCxn id="95" idx="1"/>
            </p:cNvCxnSpPr>
            <p:nvPr/>
          </p:nvCxnSpPr>
          <p:spPr>
            <a:xfrm flipV="1">
              <a:off x="1460537" y="2924326"/>
              <a:ext cx="508627" cy="72246"/>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96" idx="1"/>
              <a:endCxn id="93" idx="3"/>
            </p:cNvCxnSpPr>
            <p:nvPr/>
          </p:nvCxnSpPr>
          <p:spPr>
            <a:xfrm flipH="1" flipV="1">
              <a:off x="1969164" y="2515642"/>
              <a:ext cx="342863" cy="50800"/>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96" idx="2"/>
              <a:endCxn id="97" idx="0"/>
            </p:cNvCxnSpPr>
            <p:nvPr/>
          </p:nvCxnSpPr>
          <p:spPr>
            <a:xfrm>
              <a:off x="2400632" y="2651801"/>
              <a:ext cx="392447" cy="244212"/>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95" idx="3"/>
              <a:endCxn id="97" idx="1"/>
            </p:cNvCxnSpPr>
            <p:nvPr/>
          </p:nvCxnSpPr>
          <p:spPr>
            <a:xfrm>
              <a:off x="2146374" y="2924326"/>
              <a:ext cx="558100" cy="57047"/>
            </a:xfrm>
            <a:prstGeom prst="line">
              <a:avLst/>
            </a:prstGeom>
            <a:grpFill/>
            <a:ln>
              <a:no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smtClean="0"/>
              <a:t>Scalable global name service (GNS)</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25</a:t>
            </a:fld>
            <a:endParaRPr lang="en-US"/>
          </a:p>
        </p:txBody>
      </p:sp>
      <p:sp>
        <p:nvSpPr>
          <p:cNvPr id="6" name="TextBox 5"/>
          <p:cNvSpPr txBox="1"/>
          <p:nvPr/>
        </p:nvSpPr>
        <p:spPr>
          <a:xfrm>
            <a:off x="396579" y="3911600"/>
            <a:ext cx="8417221" cy="224676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b="1" dirty="0"/>
              <a:t>Goal: </a:t>
            </a:r>
            <a:r>
              <a:rPr lang="en-US" sz="2800" b="1" dirty="0" smtClean="0"/>
              <a:t>A massively scalable, </a:t>
            </a:r>
            <a:r>
              <a:rPr lang="en-US" sz="2800" b="1" dirty="0"/>
              <a:t>geo-distributed </a:t>
            </a:r>
            <a:r>
              <a:rPr lang="en-US" sz="2800" b="1" dirty="0" smtClean="0"/>
              <a:t>GNS </a:t>
            </a:r>
            <a:r>
              <a:rPr lang="en-US" sz="2800" b="1" dirty="0"/>
              <a:t>to enable secure, name-based communication </a:t>
            </a:r>
            <a:r>
              <a:rPr lang="en-US" sz="2800" b="1" dirty="0" smtClean="0"/>
              <a:t>with flexible </a:t>
            </a:r>
            <a:r>
              <a:rPr lang="en-US" sz="2800" b="1" dirty="0"/>
              <a:t>endpoint principals </a:t>
            </a:r>
            <a:r>
              <a:rPr lang="en-US" sz="2800" b="1" dirty="0" smtClean="0"/>
              <a:t>with arbitrary (fixed) names </a:t>
            </a:r>
            <a:r>
              <a:rPr lang="en-US" sz="2800" b="1" dirty="0"/>
              <a:t>despite high mobility.</a:t>
            </a:r>
          </a:p>
          <a:p>
            <a:pPr algn="ctr"/>
            <a:endParaRPr lang="en-US" sz="2800" b="1" dirty="0"/>
          </a:p>
        </p:txBody>
      </p:sp>
      <p:sp>
        <p:nvSpPr>
          <p:cNvPr id="9" name="Rectangle 8"/>
          <p:cNvSpPr/>
          <p:nvPr/>
        </p:nvSpPr>
        <p:spPr>
          <a:xfrm>
            <a:off x="2005189" y="4394200"/>
            <a:ext cx="5448300" cy="444500"/>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a:p>
        </p:txBody>
      </p:sp>
      <p:sp>
        <p:nvSpPr>
          <p:cNvPr id="10" name="Rectangle 9"/>
          <p:cNvSpPr/>
          <p:nvPr/>
        </p:nvSpPr>
        <p:spPr>
          <a:xfrm>
            <a:off x="407868" y="4819650"/>
            <a:ext cx="4162721" cy="444500"/>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a:solidFill>
                <a:schemeClr val="dk1"/>
              </a:solidFill>
            </a:endParaRPr>
          </a:p>
        </p:txBody>
      </p:sp>
      <p:sp>
        <p:nvSpPr>
          <p:cNvPr id="11" name="Rectangle 10"/>
          <p:cNvSpPr/>
          <p:nvPr/>
        </p:nvSpPr>
        <p:spPr>
          <a:xfrm>
            <a:off x="5310011" y="4864100"/>
            <a:ext cx="3479800" cy="400050"/>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a:solidFill>
                <a:schemeClr val="dk1"/>
              </a:solidFill>
            </a:endParaRPr>
          </a:p>
        </p:txBody>
      </p:sp>
      <p:sp>
        <p:nvSpPr>
          <p:cNvPr id="12" name="Rectangle 11"/>
          <p:cNvSpPr/>
          <p:nvPr/>
        </p:nvSpPr>
        <p:spPr>
          <a:xfrm>
            <a:off x="4114800" y="5283200"/>
            <a:ext cx="2120900" cy="444500"/>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a:solidFill>
                <a:schemeClr val="dk1"/>
              </a:solidFill>
            </a:endParaRPr>
          </a:p>
        </p:txBody>
      </p:sp>
      <p:sp>
        <p:nvSpPr>
          <p:cNvPr id="5" name="Rectangle 4"/>
          <p:cNvSpPr/>
          <p:nvPr/>
        </p:nvSpPr>
        <p:spPr>
          <a:xfrm>
            <a:off x="266801" y="1495780"/>
            <a:ext cx="8331099" cy="404988"/>
          </a:xfrm>
          <a:prstGeom prst="rect">
            <a:avLst/>
          </a:prstGeom>
        </p:spPr>
        <p:style>
          <a:lnRef idx="1">
            <a:schemeClr val="accent6"/>
          </a:lnRef>
          <a:fillRef idx="2">
            <a:schemeClr val="accent6"/>
          </a:fillRef>
          <a:effectRef idx="1">
            <a:schemeClr val="accent6"/>
          </a:effectRef>
          <a:fontRef idx="minor">
            <a:schemeClr val="dk1"/>
          </a:fontRef>
        </p:style>
        <p:txBody>
          <a:bodyPr tIns="365760" bIns="45720" rtlCol="0" anchor="b" anchorCtr="1"/>
          <a:lstStyle/>
          <a:p>
            <a:pPr algn="ctr"/>
            <a:r>
              <a:rPr lang="en-US" sz="2400" dirty="0" smtClean="0">
                <a:solidFill>
                  <a:schemeClr val="tx1"/>
                </a:solidFill>
              </a:rPr>
              <a:t>Global name service (GNS)</a:t>
            </a:r>
            <a:endParaRPr lang="en-US" sz="2400" dirty="0">
              <a:solidFill>
                <a:schemeClr val="tx1"/>
              </a:solidFill>
            </a:endParaRPr>
          </a:p>
        </p:txBody>
      </p:sp>
      <p:grpSp>
        <p:nvGrpSpPr>
          <p:cNvPr id="132" name="Group 131"/>
          <p:cNvGrpSpPr/>
          <p:nvPr/>
        </p:nvGrpSpPr>
        <p:grpSpPr>
          <a:xfrm>
            <a:off x="1491657" y="2105442"/>
            <a:ext cx="2981621" cy="952500"/>
            <a:chOff x="421979" y="2362200"/>
            <a:chExt cx="2981621" cy="952500"/>
          </a:xfrm>
          <a:solidFill>
            <a:schemeClr val="bg1">
              <a:lumMod val="85000"/>
            </a:schemeClr>
          </a:solidFill>
        </p:grpSpPr>
        <p:sp>
          <p:nvSpPr>
            <p:cNvPr id="7" name="Cloud 6"/>
            <p:cNvSpPr/>
            <p:nvPr/>
          </p:nvSpPr>
          <p:spPr>
            <a:xfrm>
              <a:off x="421979" y="2362200"/>
              <a:ext cx="2981621" cy="952500"/>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3"/>
            <p:cNvPicPr>
              <a:picLocks noChangeAspect="1"/>
            </p:cNvPicPr>
            <p:nvPr/>
          </p:nvPicPr>
          <p:blipFill>
            <a:blip r:embed="rId5">
              <a:duotone>
                <a:prstClr val="black"/>
                <a:schemeClr val="accent1">
                  <a:tint val="45000"/>
                  <a:satMod val="400000"/>
                </a:schemeClr>
              </a:duotone>
            </a:blip>
            <a:stretch>
              <a:fillRect/>
            </a:stretch>
          </p:blipFill>
          <p:spPr>
            <a:xfrm>
              <a:off x="1042654" y="2905801"/>
              <a:ext cx="177210" cy="170719"/>
            </a:xfrm>
            <a:prstGeom prst="rect">
              <a:avLst/>
            </a:prstGeom>
            <a:grpFill/>
            <a:ln>
              <a:noFill/>
            </a:ln>
          </p:spPr>
        </p:pic>
        <p:pic>
          <p:nvPicPr>
            <p:cNvPr id="14" name="Picture 3"/>
            <p:cNvPicPr>
              <a:picLocks noChangeAspect="1"/>
            </p:cNvPicPr>
            <p:nvPr/>
          </p:nvPicPr>
          <p:blipFill>
            <a:blip r:embed="rId5">
              <a:duotone>
                <a:prstClr val="black"/>
                <a:schemeClr val="accent1">
                  <a:tint val="45000"/>
                  <a:satMod val="400000"/>
                </a:schemeClr>
              </a:duotone>
            </a:blip>
            <a:stretch>
              <a:fillRect/>
            </a:stretch>
          </p:blipFill>
          <p:spPr>
            <a:xfrm>
              <a:off x="1283327" y="2585802"/>
              <a:ext cx="177210" cy="170719"/>
            </a:xfrm>
            <a:prstGeom prst="rect">
              <a:avLst/>
            </a:prstGeom>
            <a:grpFill/>
            <a:ln>
              <a:noFill/>
            </a:ln>
          </p:spPr>
        </p:pic>
        <p:pic>
          <p:nvPicPr>
            <p:cNvPr id="15" name="Picture 3"/>
            <p:cNvPicPr>
              <a:picLocks noChangeAspect="1"/>
            </p:cNvPicPr>
            <p:nvPr/>
          </p:nvPicPr>
          <p:blipFill>
            <a:blip r:embed="rId5">
              <a:duotone>
                <a:prstClr val="black"/>
                <a:schemeClr val="accent1">
                  <a:tint val="45000"/>
                  <a:satMod val="400000"/>
                </a:schemeClr>
              </a:duotone>
            </a:blip>
            <a:stretch>
              <a:fillRect/>
            </a:stretch>
          </p:blipFill>
          <p:spPr>
            <a:xfrm>
              <a:off x="1791954" y="2430282"/>
              <a:ext cx="177210" cy="170719"/>
            </a:xfrm>
            <a:prstGeom prst="rect">
              <a:avLst/>
            </a:prstGeom>
            <a:grpFill/>
            <a:ln>
              <a:noFill/>
            </a:ln>
          </p:spPr>
        </p:pic>
        <p:pic>
          <p:nvPicPr>
            <p:cNvPr id="16" name="Picture 3"/>
            <p:cNvPicPr>
              <a:picLocks noChangeAspect="1"/>
            </p:cNvPicPr>
            <p:nvPr/>
          </p:nvPicPr>
          <p:blipFill>
            <a:blip r:embed="rId5">
              <a:duotone>
                <a:prstClr val="black"/>
                <a:schemeClr val="accent1">
                  <a:tint val="45000"/>
                  <a:satMod val="400000"/>
                </a:schemeClr>
              </a:duotone>
            </a:blip>
            <a:stretch>
              <a:fillRect/>
            </a:stretch>
          </p:blipFill>
          <p:spPr>
            <a:xfrm>
              <a:off x="1664954" y="2911212"/>
              <a:ext cx="177210" cy="170719"/>
            </a:xfrm>
            <a:prstGeom prst="rect">
              <a:avLst/>
            </a:prstGeom>
            <a:grpFill/>
            <a:ln>
              <a:noFill/>
            </a:ln>
          </p:spPr>
        </p:pic>
        <p:pic>
          <p:nvPicPr>
            <p:cNvPr id="17" name="Picture 3"/>
            <p:cNvPicPr>
              <a:picLocks noChangeAspect="1"/>
            </p:cNvPicPr>
            <p:nvPr/>
          </p:nvPicPr>
          <p:blipFill>
            <a:blip r:embed="rId5">
              <a:duotone>
                <a:prstClr val="black"/>
                <a:schemeClr val="accent1">
                  <a:tint val="45000"/>
                  <a:satMod val="400000"/>
                </a:schemeClr>
              </a:duotone>
            </a:blip>
            <a:stretch>
              <a:fillRect/>
            </a:stretch>
          </p:blipFill>
          <p:spPr>
            <a:xfrm>
              <a:off x="2133601" y="2847712"/>
              <a:ext cx="177210" cy="170719"/>
            </a:xfrm>
            <a:prstGeom prst="rect">
              <a:avLst/>
            </a:prstGeom>
            <a:grpFill/>
            <a:ln>
              <a:noFill/>
            </a:ln>
          </p:spPr>
        </p:pic>
        <p:pic>
          <p:nvPicPr>
            <p:cNvPr id="18" name="Picture 3"/>
            <p:cNvPicPr>
              <a:picLocks noChangeAspect="1"/>
            </p:cNvPicPr>
            <p:nvPr/>
          </p:nvPicPr>
          <p:blipFill>
            <a:blip r:embed="rId5">
              <a:duotone>
                <a:prstClr val="black"/>
                <a:schemeClr val="accent1">
                  <a:tint val="45000"/>
                  <a:satMod val="400000"/>
                </a:schemeClr>
              </a:duotone>
            </a:blip>
            <a:stretch>
              <a:fillRect/>
            </a:stretch>
          </p:blipFill>
          <p:spPr>
            <a:xfrm>
              <a:off x="2477127" y="2481082"/>
              <a:ext cx="177210" cy="170719"/>
            </a:xfrm>
            <a:prstGeom prst="rect">
              <a:avLst/>
            </a:prstGeom>
            <a:grpFill/>
            <a:ln>
              <a:noFill/>
            </a:ln>
          </p:spPr>
        </p:pic>
        <p:pic>
          <p:nvPicPr>
            <p:cNvPr id="19" name="Picture 3"/>
            <p:cNvPicPr>
              <a:picLocks noChangeAspect="1"/>
            </p:cNvPicPr>
            <p:nvPr/>
          </p:nvPicPr>
          <p:blipFill>
            <a:blip r:embed="rId5">
              <a:duotone>
                <a:prstClr val="black"/>
                <a:schemeClr val="accent1">
                  <a:tint val="45000"/>
                  <a:satMod val="400000"/>
                </a:schemeClr>
              </a:duotone>
            </a:blip>
            <a:stretch>
              <a:fillRect/>
            </a:stretch>
          </p:blipFill>
          <p:spPr>
            <a:xfrm>
              <a:off x="2704474" y="2896013"/>
              <a:ext cx="177210" cy="170719"/>
            </a:xfrm>
            <a:prstGeom prst="rect">
              <a:avLst/>
            </a:prstGeom>
            <a:grpFill/>
            <a:ln>
              <a:noFill/>
            </a:ln>
          </p:spPr>
        </p:pic>
        <p:cxnSp>
          <p:nvCxnSpPr>
            <p:cNvPr id="20" name="Straight Connector 19"/>
            <p:cNvCxnSpPr>
              <a:stCxn id="13" idx="0"/>
              <a:endCxn id="14" idx="1"/>
            </p:cNvCxnSpPr>
            <p:nvPr/>
          </p:nvCxnSpPr>
          <p:spPr>
            <a:xfrm flipV="1">
              <a:off x="1131259" y="2671162"/>
              <a:ext cx="152068" cy="234639"/>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3" idx="3"/>
              <a:endCxn id="16" idx="1"/>
            </p:cNvCxnSpPr>
            <p:nvPr/>
          </p:nvCxnSpPr>
          <p:spPr>
            <a:xfrm>
              <a:off x="1219864" y="2991161"/>
              <a:ext cx="445090" cy="5411"/>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4" idx="3"/>
              <a:endCxn id="15" idx="1"/>
            </p:cNvCxnSpPr>
            <p:nvPr/>
          </p:nvCxnSpPr>
          <p:spPr>
            <a:xfrm flipV="1">
              <a:off x="1460537" y="2515642"/>
              <a:ext cx="331417" cy="155520"/>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6" idx="0"/>
              <a:endCxn id="14" idx="3"/>
            </p:cNvCxnSpPr>
            <p:nvPr/>
          </p:nvCxnSpPr>
          <p:spPr>
            <a:xfrm flipH="1" flipV="1">
              <a:off x="1460537" y="2671162"/>
              <a:ext cx="293022" cy="240050"/>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6" idx="0"/>
              <a:endCxn id="15" idx="2"/>
            </p:cNvCxnSpPr>
            <p:nvPr/>
          </p:nvCxnSpPr>
          <p:spPr>
            <a:xfrm flipV="1">
              <a:off x="1753559" y="2601001"/>
              <a:ext cx="127000" cy="310211"/>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6" idx="3"/>
              <a:endCxn id="17" idx="1"/>
            </p:cNvCxnSpPr>
            <p:nvPr/>
          </p:nvCxnSpPr>
          <p:spPr>
            <a:xfrm flipV="1">
              <a:off x="1842164" y="2933072"/>
              <a:ext cx="291437" cy="63500"/>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8" idx="1"/>
              <a:endCxn id="15" idx="3"/>
            </p:cNvCxnSpPr>
            <p:nvPr/>
          </p:nvCxnSpPr>
          <p:spPr>
            <a:xfrm flipH="1" flipV="1">
              <a:off x="1969164" y="2515642"/>
              <a:ext cx="507963" cy="50800"/>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8" idx="2"/>
              <a:endCxn id="19" idx="0"/>
            </p:cNvCxnSpPr>
            <p:nvPr/>
          </p:nvCxnSpPr>
          <p:spPr>
            <a:xfrm>
              <a:off x="2565732" y="2651801"/>
              <a:ext cx="227347" cy="244212"/>
            </a:xfrm>
            <a:prstGeom prst="line">
              <a:avLst/>
            </a:prstGeom>
            <a:grpFill/>
            <a:ln>
              <a:no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7" idx="3"/>
              <a:endCxn id="19" idx="1"/>
            </p:cNvCxnSpPr>
            <p:nvPr/>
          </p:nvCxnSpPr>
          <p:spPr>
            <a:xfrm>
              <a:off x="2310811" y="2933072"/>
              <a:ext cx="393663" cy="48301"/>
            </a:xfrm>
            <a:prstGeom prst="line">
              <a:avLst/>
            </a:prstGeom>
            <a:grpFill/>
            <a:ln>
              <a:noFill/>
            </a:ln>
          </p:spPr>
          <p:style>
            <a:lnRef idx="2">
              <a:schemeClr val="accent1"/>
            </a:lnRef>
            <a:fillRef idx="0">
              <a:schemeClr val="accent1"/>
            </a:fillRef>
            <a:effectRef idx="1">
              <a:schemeClr val="accent1"/>
            </a:effectRef>
            <a:fontRef idx="minor">
              <a:schemeClr val="tx1"/>
            </a:fontRef>
          </p:style>
        </p:cxnSp>
      </p:grpSp>
      <p:cxnSp>
        <p:nvCxnSpPr>
          <p:cNvPr id="80" name="Curved Connector 79"/>
          <p:cNvCxnSpPr>
            <a:endCxn id="91" idx="1"/>
          </p:cNvCxnSpPr>
          <p:nvPr/>
        </p:nvCxnSpPr>
        <p:spPr>
          <a:xfrm flipV="1">
            <a:off x="1532535" y="2564926"/>
            <a:ext cx="3104219" cy="74329"/>
          </a:xfrm>
          <a:prstGeom prst="curvedConnector3">
            <a:avLst>
              <a:gd name="adj1" fmla="val 50000"/>
            </a:avLst>
          </a:prstGeom>
          <a:ln w="38100" cmpd="sng">
            <a:solidFill>
              <a:srgbClr val="008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91" idx="1"/>
          </p:cNvCxnSpPr>
          <p:nvPr/>
        </p:nvCxnSpPr>
        <p:spPr>
          <a:xfrm flipV="1">
            <a:off x="4636754" y="1940342"/>
            <a:ext cx="306424" cy="624584"/>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endCxn id="91" idx="3"/>
          </p:cNvCxnSpPr>
          <p:nvPr/>
        </p:nvCxnSpPr>
        <p:spPr>
          <a:xfrm flipH="1">
            <a:off x="4813964" y="1940342"/>
            <a:ext cx="313929" cy="624584"/>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9" name="Curved Connector 128"/>
          <p:cNvCxnSpPr>
            <a:stCxn id="91" idx="3"/>
          </p:cNvCxnSpPr>
          <p:nvPr/>
        </p:nvCxnSpPr>
        <p:spPr>
          <a:xfrm flipV="1">
            <a:off x="4813964" y="2414404"/>
            <a:ext cx="2653636" cy="150522"/>
          </a:xfrm>
          <a:prstGeom prst="curvedConnector3">
            <a:avLst>
              <a:gd name="adj1" fmla="val 50000"/>
            </a:avLst>
          </a:prstGeom>
          <a:ln w="38100" cmpd="sng">
            <a:solidFill>
              <a:srgbClr val="008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6731000" y="1497143"/>
            <a:ext cx="2260600" cy="1938992"/>
          </a:xfrm>
          <a:prstGeom prst="rect">
            <a:avLst/>
          </a:prstGeom>
          <a:solidFill>
            <a:schemeClr val="bg1"/>
          </a:solidFill>
          <a:ln>
            <a:solidFill>
              <a:srgbClr val="4F81BD"/>
            </a:solidFill>
          </a:ln>
        </p:spPr>
        <p:txBody>
          <a:bodyPr wrap="square" rtlCol="0">
            <a:spAutoFit/>
          </a:bodyPr>
          <a:lstStyle/>
          <a:p>
            <a:r>
              <a:rPr lang="en-US" sz="2400" dirty="0" smtClean="0"/>
              <a:t>interface </a:t>
            </a:r>
          </a:p>
          <a:p>
            <a:r>
              <a:rPr lang="en-US" sz="2400" dirty="0" smtClean="0"/>
              <a:t>device</a:t>
            </a:r>
          </a:p>
          <a:p>
            <a:r>
              <a:rPr lang="en-US" sz="2400" dirty="0" smtClean="0"/>
              <a:t>service </a:t>
            </a:r>
          </a:p>
          <a:p>
            <a:r>
              <a:rPr lang="en-US" sz="2400" dirty="0" smtClean="0"/>
              <a:t>content </a:t>
            </a:r>
          </a:p>
          <a:p>
            <a:r>
              <a:rPr lang="en-US" sz="2400" dirty="0" smtClean="0"/>
              <a:t>group of names</a:t>
            </a:r>
            <a:endParaRPr lang="en-US" sz="2400" dirty="0"/>
          </a:p>
        </p:txBody>
      </p:sp>
      <p:cxnSp>
        <p:nvCxnSpPr>
          <p:cNvPr id="72" name="Straight Arrow Connector 71"/>
          <p:cNvCxnSpPr/>
          <p:nvPr/>
        </p:nvCxnSpPr>
        <p:spPr>
          <a:xfrm flipH="1">
            <a:off x="1532535" y="1940342"/>
            <a:ext cx="63500" cy="698913"/>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V="1">
            <a:off x="1272979" y="1940342"/>
            <a:ext cx="86021" cy="698913"/>
          </a:xfrm>
          <a:prstGeom prst="straightConnector1">
            <a:avLst/>
          </a:prstGeom>
          <a:ln w="381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0" name="Elbow Connector 149"/>
          <p:cNvCxnSpPr>
            <a:endCxn id="136" idx="2"/>
          </p:cNvCxnSpPr>
          <p:nvPr/>
        </p:nvCxnSpPr>
        <p:spPr>
          <a:xfrm rot="10800000" flipH="1">
            <a:off x="407868" y="3436136"/>
            <a:ext cx="7453432" cy="1605765"/>
          </a:xfrm>
          <a:prstGeom prst="bentConnector4">
            <a:avLst>
              <a:gd name="adj1" fmla="val -3067"/>
              <a:gd name="adj2" fmla="val 66587"/>
            </a:avLst>
          </a:prstGeom>
          <a:ln w="19050" cmpd="sng">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7" name="TextBox 156"/>
          <p:cNvSpPr txBox="1"/>
          <p:nvPr/>
        </p:nvSpPr>
        <p:spPr>
          <a:xfrm>
            <a:off x="2640974" y="1432887"/>
            <a:ext cx="3601641" cy="1938992"/>
          </a:xfrm>
          <a:prstGeom prst="rect">
            <a:avLst/>
          </a:prstGeom>
          <a:solidFill>
            <a:schemeClr val="bg1"/>
          </a:solidFill>
          <a:ln>
            <a:solidFill>
              <a:schemeClr val="accent1"/>
            </a:solidFill>
          </a:ln>
        </p:spPr>
        <p:txBody>
          <a:bodyPr wrap="square" rtlCol="0">
            <a:spAutoFit/>
          </a:bodyPr>
          <a:lstStyle/>
          <a:p>
            <a:r>
              <a:rPr lang="en-US" sz="2400" dirty="0"/>
              <a:t>f</a:t>
            </a:r>
            <a:r>
              <a:rPr lang="en-US" sz="2400" dirty="0" smtClean="0"/>
              <a:t>0</a:t>
            </a:r>
            <a:r>
              <a:rPr lang="en-US" sz="2400" dirty="0"/>
              <a:t>:56:81:c1:c0:</a:t>
            </a:r>
            <a:r>
              <a:rPr lang="en-US" sz="2400" dirty="0" smtClean="0"/>
              <a:t>eb</a:t>
            </a:r>
          </a:p>
          <a:p>
            <a:r>
              <a:rPr lang="en-US" sz="2400" dirty="0"/>
              <a:t>n</a:t>
            </a:r>
            <a:r>
              <a:rPr lang="en-US" sz="2400" dirty="0" smtClean="0"/>
              <a:t>ode1.cs.umass.edu</a:t>
            </a:r>
          </a:p>
          <a:p>
            <a:r>
              <a:rPr lang="en-US" sz="2400" dirty="0" err="1"/>
              <a:t>d</a:t>
            </a:r>
            <a:r>
              <a:rPr lang="en-US" sz="2400" dirty="0" err="1" smtClean="0"/>
              <a:t>ropbox.com</a:t>
            </a:r>
            <a:endParaRPr lang="en-US" sz="2400" dirty="0" smtClean="0"/>
          </a:p>
          <a:p>
            <a:r>
              <a:rPr lang="en-US" sz="2400" dirty="0" err="1" smtClean="0"/>
              <a:t>netflix.com</a:t>
            </a:r>
            <a:r>
              <a:rPr lang="en-US" sz="2400" dirty="0" smtClean="0"/>
              <a:t>/&lt;object&gt;</a:t>
            </a:r>
          </a:p>
          <a:p>
            <a:r>
              <a:rPr lang="en-US" sz="2400" dirty="0"/>
              <a:t>d</a:t>
            </a:r>
            <a:r>
              <a:rPr lang="en-US" sz="2400" dirty="0" smtClean="0"/>
              <a:t>evices in [</a:t>
            </a:r>
            <a:r>
              <a:rPr lang="en-US" sz="2400" dirty="0" err="1" smtClean="0"/>
              <a:t>lat,long,radius</a:t>
            </a:r>
            <a:r>
              <a:rPr lang="en-US" sz="2400" dirty="0" smtClean="0"/>
              <a:t>]</a:t>
            </a:r>
            <a:endParaRPr lang="en-US" sz="2400" dirty="0"/>
          </a:p>
        </p:txBody>
      </p:sp>
      <p:cxnSp>
        <p:nvCxnSpPr>
          <p:cNvPr id="162" name="Elbow Connector 161"/>
          <p:cNvCxnSpPr>
            <a:stCxn id="6" idx="3"/>
            <a:endCxn id="157" idx="2"/>
          </p:cNvCxnSpPr>
          <p:nvPr/>
        </p:nvCxnSpPr>
        <p:spPr>
          <a:xfrm flipH="1" flipV="1">
            <a:off x="4441795" y="3371879"/>
            <a:ext cx="4372005" cy="1663106"/>
          </a:xfrm>
          <a:prstGeom prst="bentConnector4">
            <a:avLst>
              <a:gd name="adj1" fmla="val -5229"/>
              <a:gd name="adj2" fmla="val 83774"/>
            </a:avLst>
          </a:prstGeom>
          <a:ln w="19050" cmpd="sng">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1113572" y="5912945"/>
            <a:ext cx="6851894" cy="461665"/>
          </a:xfrm>
          <a:prstGeom prst="rect">
            <a:avLst/>
          </a:prstGeom>
          <a:ln w="12700" cmpd="sng">
            <a:solidFill>
              <a:srgbClr val="4F81BD"/>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10B devices, 100 addresses/day ≈ 1M updates/sec </a:t>
            </a:r>
          </a:p>
        </p:txBody>
      </p:sp>
      <p:cxnSp>
        <p:nvCxnSpPr>
          <p:cNvPr id="8" name="Elbow Connector 7"/>
          <p:cNvCxnSpPr>
            <a:endCxn id="58" idx="3"/>
          </p:cNvCxnSpPr>
          <p:nvPr/>
        </p:nvCxnSpPr>
        <p:spPr>
          <a:xfrm>
            <a:off x="6235700" y="5505450"/>
            <a:ext cx="1729766" cy="638328"/>
          </a:xfrm>
          <a:prstGeom prst="bentConnector3">
            <a:avLst>
              <a:gd name="adj1" fmla="val 113216"/>
            </a:avLst>
          </a:prstGeom>
          <a:ln>
            <a:prstDash val="sysDash"/>
            <a:tailEnd type="arrow"/>
          </a:ln>
        </p:spPr>
        <p:style>
          <a:lnRef idx="2">
            <a:schemeClr val="dk1"/>
          </a:lnRef>
          <a:fillRef idx="0">
            <a:schemeClr val="dk1"/>
          </a:fillRef>
          <a:effectRef idx="1">
            <a:schemeClr val="dk1"/>
          </a:effectRef>
          <a:fontRef idx="minor">
            <a:schemeClr val="tx1"/>
          </a:fontRef>
        </p:style>
      </p:cxnSp>
      <p:pic>
        <p:nvPicPr>
          <p:cNvPr id="62" name="Picture 61"/>
          <p:cNvPicPr>
            <a:picLocks noChangeAspect="1"/>
          </p:cNvPicPr>
          <p:nvPr/>
        </p:nvPicPr>
        <p:blipFill rotWithShape="1">
          <a:blip r:embed="rId4"/>
          <a:srcRect l="18542" t="9058" r="15126" b="7470"/>
          <a:stretch/>
        </p:blipFill>
        <p:spPr>
          <a:xfrm>
            <a:off x="1282164" y="2539744"/>
            <a:ext cx="231071" cy="466344"/>
          </a:xfrm>
          <a:prstGeom prst="rect">
            <a:avLst/>
          </a:prstGeom>
        </p:spPr>
      </p:pic>
    </p:spTree>
    <p:custDataLst>
      <p:tags r:id="rId1"/>
    </p:custDataLst>
    <p:extLst>
      <p:ext uri="{BB962C8B-B14F-4D97-AF65-F5344CB8AC3E}">
        <p14:creationId xmlns:p14="http://schemas.microsoft.com/office/powerpoint/2010/main" val="3680086139"/>
      </p:ext>
    </p:extLst>
  </p:cSld>
  <p:clrMapOvr>
    <a:masterClrMapping/>
  </p:clrMapOvr>
  <mc:AlternateContent xmlns:mc="http://schemas.openxmlformats.org/markup-compatibility/2006" xmlns:p14="http://schemas.microsoft.com/office/powerpoint/2010/main">
    <mc:Choice Requires="p14">
      <p:transition spd="slow" p14:dur="2000" advTm="63171"/>
    </mc:Choice>
    <mc:Fallback xmlns="">
      <p:transition xmlns:p14="http://schemas.microsoft.com/office/powerpoint/2010/main" spd="slow" advTm="6317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down)">
                                      <p:cBhvr>
                                        <p:cTn id="10" dur="500"/>
                                        <p:tgtEl>
                                          <p:spTgt spid="7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up)">
                                      <p:cBhvr>
                                        <p:cTn id="14" dur="500"/>
                                        <p:tgtEl>
                                          <p:spTgt spid="7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wipe(left)">
                                      <p:cBhvr>
                                        <p:cTn id="18" dur="500"/>
                                        <p:tgtEl>
                                          <p:spTgt spid="80"/>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wipe(down)">
                                      <p:cBhvr>
                                        <p:cTn id="22" dur="500"/>
                                        <p:tgtEl>
                                          <p:spTgt spid="123"/>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wipe(up)">
                                      <p:cBhvr>
                                        <p:cTn id="26" dur="500"/>
                                        <p:tgtEl>
                                          <p:spTgt spid="126"/>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down)">
                                      <p:cBhvr>
                                        <p:cTn id="30" dur="500"/>
                                        <p:tgtEl>
                                          <p:spTgt spid="1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animEffect transition="in" filter="wipe(down)">
                                      <p:cBhvr>
                                        <p:cTn id="37" dur="500"/>
                                        <p:tgtEl>
                                          <p:spTgt spid="150"/>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22" presetClass="entr" presetSubtype="4" fill="hold" nodeType="withEffect">
                                  <p:stCondLst>
                                    <p:cond delay="0"/>
                                  </p:stCondLst>
                                  <p:childTnLst>
                                    <p:set>
                                      <p:cBhvr>
                                        <p:cTn id="46" dur="1" fill="hold">
                                          <p:stCondLst>
                                            <p:cond delay="0"/>
                                          </p:stCondLst>
                                        </p:cTn>
                                        <p:tgtEl>
                                          <p:spTgt spid="162"/>
                                        </p:tgtEl>
                                        <p:attrNameLst>
                                          <p:attrName>style.visibility</p:attrName>
                                        </p:attrNameLst>
                                      </p:cBhvr>
                                      <p:to>
                                        <p:strVal val="visible"/>
                                      </p:to>
                                    </p:set>
                                    <p:animEffect transition="in" filter="wipe(down)">
                                      <p:cBhvr>
                                        <p:cTn id="47" dur="500"/>
                                        <p:tgtEl>
                                          <p:spTgt spid="162"/>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par>
                          <p:cTn id="55" fill="hold">
                            <p:stCondLst>
                              <p:cond delay="0"/>
                            </p:stCondLst>
                            <p:childTnLst>
                              <p:par>
                                <p:cTn id="56" presetID="22" presetClass="entr" presetSubtype="8"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6" grpId="0" animBg="1"/>
      <p:bldP spid="157" grpId="0" animBg="1"/>
      <p:bldP spid="5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contributions</a:t>
            </a:r>
            <a:endParaRPr lang="en-US" dirty="0"/>
          </a:p>
        </p:txBody>
      </p:sp>
      <p:sp>
        <p:nvSpPr>
          <p:cNvPr id="3" name="Content Placeholder 2"/>
          <p:cNvSpPr>
            <a:spLocks noGrp="1"/>
          </p:cNvSpPr>
          <p:nvPr>
            <p:ph idx="1"/>
          </p:nvPr>
        </p:nvSpPr>
        <p:spPr>
          <a:xfrm>
            <a:off x="457199" y="1600200"/>
            <a:ext cx="8513811" cy="4525963"/>
          </a:xfrm>
        </p:spPr>
        <p:txBody>
          <a:bodyPr/>
          <a:lstStyle/>
          <a:p>
            <a:r>
              <a:rPr lang="en-US" dirty="0"/>
              <a:t>Clean-slate naming system design</a:t>
            </a:r>
          </a:p>
          <a:p>
            <a:pPr lvl="1"/>
            <a:r>
              <a:rPr lang="en-US" dirty="0"/>
              <a:t>Arbitrary names</a:t>
            </a:r>
          </a:p>
          <a:p>
            <a:pPr lvl="1"/>
            <a:r>
              <a:rPr lang="en-US" dirty="0"/>
              <a:t>Decentralized root of trust</a:t>
            </a:r>
          </a:p>
          <a:p>
            <a:pPr lvl="1"/>
            <a:endParaRPr lang="en-US" dirty="0"/>
          </a:p>
          <a:p>
            <a:r>
              <a:rPr lang="en-US" dirty="0"/>
              <a:t>Scalable name-to-address mapping service</a:t>
            </a:r>
          </a:p>
          <a:p>
            <a:pPr lvl="1"/>
            <a:r>
              <a:rPr lang="en-US" dirty="0" smtClean="0"/>
              <a:t>Small lookup latency under high </a:t>
            </a:r>
            <a:r>
              <a:rPr lang="en-US" dirty="0"/>
              <a:t>mobility</a:t>
            </a:r>
          </a:p>
          <a:p>
            <a:pPr lvl="1"/>
            <a:r>
              <a:rPr lang="en-US" dirty="0"/>
              <a:t>Deployable in DNS</a:t>
            </a:r>
          </a:p>
        </p:txBody>
      </p:sp>
      <p:sp>
        <p:nvSpPr>
          <p:cNvPr id="4" name="Rectangle 3"/>
          <p:cNvSpPr/>
          <p:nvPr/>
        </p:nvSpPr>
        <p:spPr>
          <a:xfrm>
            <a:off x="457200" y="1600200"/>
            <a:ext cx="7015929" cy="1704664"/>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9347193"/>
      </p:ext>
    </p:extLst>
  </p:cSld>
  <p:clrMapOvr>
    <a:masterClrMapping/>
  </p:clrMapOvr>
  <mc:AlternateContent xmlns:mc="http://schemas.openxmlformats.org/markup-compatibility/2006" xmlns:p14="http://schemas.microsoft.com/office/powerpoint/2010/main">
    <mc:Choice Requires="p14">
      <p:transition spd="slow" p14:dur="2000" advTm="48872"/>
    </mc:Choice>
    <mc:Fallback xmlns="">
      <p:transition xmlns:p14="http://schemas.microsoft.com/office/powerpoint/2010/main" spd="slow" advTm="4887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201111" y="3136397"/>
            <a:ext cx="8639884" cy="3245623"/>
          </a:xfrm>
          <a:prstGeom prst="roundRect">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ounded Rectangle 47"/>
          <p:cNvSpPr/>
          <p:nvPr/>
        </p:nvSpPr>
        <p:spPr>
          <a:xfrm>
            <a:off x="245821" y="1351609"/>
            <a:ext cx="8639884" cy="1488785"/>
          </a:xfrm>
          <a:prstGeom prst="roundRect">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S</a:t>
            </a:r>
            <a:r>
              <a:rPr lang="en-US" dirty="0" smtClean="0"/>
              <a:t>ecurity</a:t>
            </a:r>
            <a:endParaRPr lang="en-US" dirty="0"/>
          </a:p>
        </p:txBody>
      </p:sp>
      <p:sp>
        <p:nvSpPr>
          <p:cNvPr id="4" name="TextBox 3"/>
          <p:cNvSpPr txBox="1"/>
          <p:nvPr/>
        </p:nvSpPr>
        <p:spPr>
          <a:xfrm>
            <a:off x="2417633" y="2395375"/>
            <a:ext cx="4326274" cy="461665"/>
          </a:xfrm>
          <a:prstGeom prst="rect">
            <a:avLst/>
          </a:prstGeom>
          <a:noFill/>
        </p:spPr>
        <p:txBody>
          <a:bodyPr wrap="none" rtlCol="0">
            <a:spAutoFit/>
          </a:bodyPr>
          <a:lstStyle/>
          <a:p>
            <a:r>
              <a:rPr lang="en-US" sz="2400" dirty="0" smtClean="0"/>
              <a:t>Domain name            IP addresses</a:t>
            </a:r>
          </a:p>
        </p:txBody>
      </p:sp>
      <p:sp>
        <p:nvSpPr>
          <p:cNvPr id="5" name="TextBox 4"/>
          <p:cNvSpPr txBox="1"/>
          <p:nvPr/>
        </p:nvSpPr>
        <p:spPr>
          <a:xfrm>
            <a:off x="713236" y="5416514"/>
            <a:ext cx="7880583" cy="461665"/>
          </a:xfrm>
          <a:prstGeom prst="rect">
            <a:avLst/>
          </a:prstGeom>
          <a:noFill/>
        </p:spPr>
        <p:txBody>
          <a:bodyPr wrap="none" rtlCol="0">
            <a:spAutoFit/>
          </a:bodyPr>
          <a:lstStyle/>
          <a:p>
            <a:r>
              <a:rPr lang="en-US" sz="2400" dirty="0" smtClean="0"/>
              <a:t>Arbitrary name                                                              IP addresses</a:t>
            </a:r>
          </a:p>
        </p:txBody>
      </p:sp>
      <p:sp>
        <p:nvSpPr>
          <p:cNvPr id="6" name="TextBox 5"/>
          <p:cNvSpPr txBox="1"/>
          <p:nvPr/>
        </p:nvSpPr>
        <p:spPr>
          <a:xfrm>
            <a:off x="3759001" y="1399924"/>
            <a:ext cx="1290556" cy="5847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smtClean="0"/>
              <a:t>DNS</a:t>
            </a:r>
            <a:endParaRPr lang="en-US" sz="3200" dirty="0"/>
          </a:p>
        </p:txBody>
      </p:sp>
      <p:sp>
        <p:nvSpPr>
          <p:cNvPr id="7" name="TextBox 6"/>
          <p:cNvSpPr txBox="1"/>
          <p:nvPr/>
        </p:nvSpPr>
        <p:spPr>
          <a:xfrm>
            <a:off x="3304591" y="5416514"/>
            <a:ext cx="2638613" cy="461665"/>
          </a:xfrm>
          <a:prstGeom prst="rect">
            <a:avLst/>
          </a:prstGeom>
          <a:noFill/>
        </p:spPr>
        <p:txBody>
          <a:bodyPr wrap="none" rtlCol="0">
            <a:spAutoFit/>
          </a:bodyPr>
          <a:lstStyle/>
          <a:p>
            <a:r>
              <a:rPr lang="en-US" sz="2400" dirty="0" smtClean="0"/>
              <a:t>Self-certifying GUID</a:t>
            </a:r>
            <a:endParaRPr lang="en-US" sz="2400" dirty="0"/>
          </a:p>
        </p:txBody>
      </p:sp>
      <p:cxnSp>
        <p:nvCxnSpPr>
          <p:cNvPr id="9" name="Straight Arrow Connector 8"/>
          <p:cNvCxnSpPr>
            <a:endCxn id="6" idx="2"/>
          </p:cNvCxnSpPr>
          <p:nvPr/>
        </p:nvCxnSpPr>
        <p:spPr>
          <a:xfrm flipV="1">
            <a:off x="3184182" y="1984700"/>
            <a:ext cx="1220097" cy="5024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2"/>
          </p:cNvCxnSpPr>
          <p:nvPr/>
        </p:nvCxnSpPr>
        <p:spPr>
          <a:xfrm>
            <a:off x="4404279" y="1984700"/>
            <a:ext cx="1249586" cy="5024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457200" y="1839791"/>
            <a:ext cx="1701495" cy="878211"/>
            <a:chOff x="6780541" y="2755490"/>
            <a:chExt cx="1486334" cy="1205307"/>
          </a:xfrm>
        </p:grpSpPr>
        <p:cxnSp>
          <p:nvCxnSpPr>
            <p:cNvPr id="14" name="Straight Connector 13"/>
            <p:cNvCxnSpPr/>
            <p:nvPr/>
          </p:nvCxnSpPr>
          <p:spPr>
            <a:xfrm flipH="1">
              <a:off x="7188869" y="2755490"/>
              <a:ext cx="428439"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617307" y="2755490"/>
              <a:ext cx="456079"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88869" y="3154985"/>
              <a:ext cx="193488"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955834" y="3154985"/>
              <a:ext cx="219216"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073387" y="3154985"/>
              <a:ext cx="193488"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840352" y="3154985"/>
              <a:ext cx="219216"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9653" y="3561302"/>
              <a:ext cx="205397"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780541" y="3561302"/>
              <a:ext cx="175293"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867990" y="3513954"/>
              <a:ext cx="205397" cy="3994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678878" y="3513954"/>
              <a:ext cx="175293" cy="399495"/>
            </a:xfrm>
            <a:prstGeom prst="line">
              <a:avLst/>
            </a:prstGeom>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432177" y="1523035"/>
            <a:ext cx="2522596"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t>Single root of trust</a:t>
            </a:r>
            <a:endParaRPr lang="en-US" sz="2400" dirty="0"/>
          </a:p>
        </p:txBody>
      </p:sp>
      <p:grpSp>
        <p:nvGrpSpPr>
          <p:cNvPr id="27" name="Group 26"/>
          <p:cNvGrpSpPr/>
          <p:nvPr/>
        </p:nvGrpSpPr>
        <p:grpSpPr>
          <a:xfrm>
            <a:off x="1600955" y="3999137"/>
            <a:ext cx="2779100" cy="827742"/>
            <a:chOff x="450097" y="969280"/>
            <a:chExt cx="2779100" cy="514021"/>
          </a:xfrm>
        </p:grpSpPr>
        <p:sp>
          <p:nvSpPr>
            <p:cNvPr id="28" name="TextBox 27"/>
            <p:cNvSpPr txBox="1"/>
            <p:nvPr/>
          </p:nvSpPr>
          <p:spPr>
            <a:xfrm>
              <a:off x="525568" y="1021636"/>
              <a:ext cx="2703629" cy="461665"/>
            </a:xfrm>
            <a:prstGeom prst="rect">
              <a:avLst/>
            </a:prstGeom>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400" dirty="0">
                <a:solidFill>
                  <a:prstClr val="black"/>
                </a:solidFill>
                <a:latin typeface="Calibri"/>
              </a:endParaRPr>
            </a:p>
          </p:txBody>
        </p:sp>
        <p:sp>
          <p:nvSpPr>
            <p:cNvPr id="29" name="TextBox 28"/>
            <p:cNvSpPr txBox="1"/>
            <p:nvPr/>
          </p:nvSpPr>
          <p:spPr>
            <a:xfrm>
              <a:off x="450097" y="969280"/>
              <a:ext cx="2703629" cy="461665"/>
            </a:xfrm>
            <a:prstGeom prst="rect">
              <a:avLst/>
            </a:prstGeom>
            <a:solidFill>
              <a:srgbClr val="FFFF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400" dirty="0">
                <a:solidFill>
                  <a:prstClr val="black"/>
                </a:solidFill>
                <a:latin typeface="Calibri"/>
              </a:endParaRPr>
            </a:p>
          </p:txBody>
        </p:sp>
      </p:grpSp>
      <p:sp>
        <p:nvSpPr>
          <p:cNvPr id="30" name="TextBox 29"/>
          <p:cNvSpPr txBox="1"/>
          <p:nvPr/>
        </p:nvSpPr>
        <p:spPr>
          <a:xfrm>
            <a:off x="1566844" y="3835694"/>
            <a:ext cx="2662999" cy="830997"/>
          </a:xfrm>
          <a:prstGeom prst="rect">
            <a:avLst/>
          </a:prstGeom>
          <a:solidFill>
            <a:srgbClr val="FFFF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solidFill>
                  <a:prstClr val="black"/>
                </a:solidFill>
                <a:latin typeface="Calibri"/>
              </a:rPr>
              <a:t>Name certification services</a:t>
            </a:r>
            <a:endParaRPr lang="en-US" sz="2400" dirty="0">
              <a:solidFill>
                <a:prstClr val="black"/>
              </a:solidFill>
              <a:latin typeface="Calibri"/>
            </a:endParaRPr>
          </a:p>
        </p:txBody>
      </p:sp>
      <p:cxnSp>
        <p:nvCxnSpPr>
          <p:cNvPr id="31" name="Straight Arrow Connector 30"/>
          <p:cNvCxnSpPr/>
          <p:nvPr/>
        </p:nvCxnSpPr>
        <p:spPr>
          <a:xfrm flipV="1">
            <a:off x="1736249" y="4742569"/>
            <a:ext cx="1136919"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832198" y="4742569"/>
            <a:ext cx="1249586"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5025333" y="3958164"/>
            <a:ext cx="3157105" cy="864070"/>
            <a:chOff x="473019" y="970324"/>
            <a:chExt cx="2781537" cy="514544"/>
          </a:xfrm>
        </p:grpSpPr>
        <p:sp>
          <p:nvSpPr>
            <p:cNvPr id="38" name="TextBox 37"/>
            <p:cNvSpPr txBox="1"/>
            <p:nvPr/>
          </p:nvSpPr>
          <p:spPr>
            <a:xfrm>
              <a:off x="550927" y="1023203"/>
              <a:ext cx="2703629" cy="46166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US" sz="2400" dirty="0">
                <a:solidFill>
                  <a:prstClr val="black"/>
                </a:solidFill>
                <a:latin typeface="Calibri"/>
              </a:endParaRPr>
            </a:p>
          </p:txBody>
        </p:sp>
        <p:sp>
          <p:nvSpPr>
            <p:cNvPr id="39" name="TextBox 38"/>
            <p:cNvSpPr txBox="1"/>
            <p:nvPr/>
          </p:nvSpPr>
          <p:spPr>
            <a:xfrm>
              <a:off x="473019" y="970324"/>
              <a:ext cx="2703629" cy="46166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US" sz="2400" dirty="0">
                <a:solidFill>
                  <a:prstClr val="black"/>
                </a:solidFill>
                <a:latin typeface="Calibri"/>
              </a:endParaRPr>
            </a:p>
          </p:txBody>
        </p:sp>
      </p:grpSp>
      <p:sp>
        <p:nvSpPr>
          <p:cNvPr id="40" name="Rectangle 39"/>
          <p:cNvSpPr/>
          <p:nvPr/>
        </p:nvSpPr>
        <p:spPr>
          <a:xfrm>
            <a:off x="4975639" y="3837956"/>
            <a:ext cx="3038158" cy="810035"/>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solidFill>
                  <a:prstClr val="black"/>
                </a:solidFill>
              </a:rPr>
              <a:t>GNS providers, e.g., Auspice</a:t>
            </a:r>
          </a:p>
        </p:txBody>
      </p:sp>
      <p:cxnSp>
        <p:nvCxnSpPr>
          <p:cNvPr id="41" name="Straight Arrow Connector 40"/>
          <p:cNvCxnSpPr/>
          <p:nvPr/>
        </p:nvCxnSpPr>
        <p:spPr>
          <a:xfrm flipV="1">
            <a:off x="5404373" y="4742569"/>
            <a:ext cx="1136919"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500322" y="4742569"/>
            <a:ext cx="1249586"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599008" y="5775744"/>
            <a:ext cx="1848884" cy="461665"/>
          </a:xfrm>
          <a:prstGeom prst="rect">
            <a:avLst/>
          </a:prstGeom>
          <a:noFill/>
        </p:spPr>
        <p:txBody>
          <a:bodyPr wrap="none" rtlCol="0">
            <a:spAutoFit/>
          </a:bodyPr>
          <a:lstStyle/>
          <a:p>
            <a:r>
              <a:rPr lang="en-US" sz="2400" dirty="0" smtClean="0"/>
              <a:t>GNS provider</a:t>
            </a:r>
            <a:endParaRPr lang="en-US" sz="2400" dirty="0"/>
          </a:p>
        </p:txBody>
      </p:sp>
      <p:sp>
        <p:nvSpPr>
          <p:cNvPr id="46" name="Left Bracket 45"/>
          <p:cNvSpPr/>
          <p:nvPr/>
        </p:nvSpPr>
        <p:spPr>
          <a:xfrm>
            <a:off x="3180443" y="5423600"/>
            <a:ext cx="348245" cy="81380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Left Bracket 46"/>
          <p:cNvSpPr/>
          <p:nvPr/>
        </p:nvSpPr>
        <p:spPr>
          <a:xfrm flipH="1">
            <a:off x="5646170" y="5477975"/>
            <a:ext cx="348245" cy="759434"/>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TextBox 49"/>
          <p:cNvSpPr txBox="1"/>
          <p:nvPr/>
        </p:nvSpPr>
        <p:spPr>
          <a:xfrm>
            <a:off x="5041541" y="1523035"/>
            <a:ext cx="1392779" cy="461665"/>
          </a:xfrm>
          <a:prstGeom prst="rect">
            <a:avLst/>
          </a:prstGeom>
          <a:noFill/>
        </p:spPr>
        <p:txBody>
          <a:bodyPr wrap="none" rtlCol="0">
            <a:spAutoFit/>
          </a:bodyPr>
          <a:lstStyle/>
          <a:p>
            <a:r>
              <a:rPr lang="en-US" sz="2400" dirty="0" smtClean="0"/>
              <a:t>+ DNSSEC</a:t>
            </a:r>
            <a:endParaRPr lang="en-US" sz="2400" dirty="0"/>
          </a:p>
        </p:txBody>
      </p:sp>
      <p:sp>
        <p:nvSpPr>
          <p:cNvPr id="3" name="TextBox 2"/>
          <p:cNvSpPr txBox="1"/>
          <p:nvPr/>
        </p:nvSpPr>
        <p:spPr>
          <a:xfrm>
            <a:off x="75807" y="5004698"/>
            <a:ext cx="2889733"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smtClean="0"/>
              <a:t>Certificate search services</a:t>
            </a:r>
            <a:endParaRPr lang="en-US" sz="2000" dirty="0"/>
          </a:p>
        </p:txBody>
      </p:sp>
      <p:sp>
        <p:nvSpPr>
          <p:cNvPr id="8" name="TextBox 7"/>
          <p:cNvSpPr txBox="1"/>
          <p:nvPr/>
        </p:nvSpPr>
        <p:spPr>
          <a:xfrm>
            <a:off x="2123125" y="3198934"/>
            <a:ext cx="4687163" cy="461665"/>
          </a:xfrm>
          <a:prstGeom prst="rect">
            <a:avLst/>
          </a:prstGeom>
          <a:noFill/>
        </p:spPr>
        <p:txBody>
          <a:bodyPr wrap="none" rtlCol="0">
            <a:spAutoFit/>
          </a:bodyPr>
          <a:lstStyle/>
          <a:p>
            <a:pPr algn="ctr"/>
            <a:r>
              <a:rPr lang="en-US" sz="2400" i="1" dirty="0" smtClean="0"/>
              <a:t>Decouple certification &amp; resolution</a:t>
            </a:r>
            <a:endParaRPr lang="en-US" sz="2400" i="1" dirty="0"/>
          </a:p>
        </p:txBody>
      </p:sp>
    </p:spTree>
    <p:custDataLst>
      <p:tags r:id="rId1"/>
    </p:custDataLst>
    <p:extLst>
      <p:ext uri="{BB962C8B-B14F-4D97-AF65-F5344CB8AC3E}">
        <p14:creationId xmlns:p14="http://schemas.microsoft.com/office/powerpoint/2010/main" val="251132023"/>
      </p:ext>
    </p:extLst>
  </p:cSld>
  <p:clrMapOvr>
    <a:masterClrMapping/>
  </p:clrMapOvr>
  <mc:AlternateContent xmlns:mc="http://schemas.openxmlformats.org/markup-compatibility/2006" xmlns:p14="http://schemas.microsoft.com/office/powerpoint/2010/main">
    <mc:Choice Requires="p14">
      <p:transition spd="slow" p14:dur="2000" advTm="166183"/>
    </mc:Choice>
    <mc:Fallback xmlns="">
      <p:transition xmlns:p14="http://schemas.microsoft.com/office/powerpoint/2010/main" spd="slow" advTm="1661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0"/>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par>
                          <p:cTn id="53" fill="hold">
                            <p:stCondLst>
                              <p:cond delay="0"/>
                            </p:stCondLst>
                            <p:childTnLst>
                              <p:par>
                                <p:cTn id="54" presetID="22" presetClass="entr" presetSubtype="4"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up)">
                                      <p:cBhvr>
                                        <p:cTn id="60" dur="500"/>
                                        <p:tgtEl>
                                          <p:spTgt spid="32"/>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46"/>
                                        </p:tgtEl>
                                        <p:attrNameLst>
                                          <p:attrName>style.visibility</p:attrName>
                                        </p:attrNameLst>
                                      </p:cBhvr>
                                      <p:to>
                                        <p:strVal val="visible"/>
                                      </p:to>
                                    </p:set>
                                  </p:childTnLst>
                                </p:cTn>
                              </p:par>
                              <p:par>
                                <p:cTn id="64" presetID="1" presetClass="entr" presetSubtype="0" fill="hold" grpId="1" nodeType="with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childTnLst>
                                </p:cTn>
                              </p:par>
                            </p:childTnLst>
                          </p:cTn>
                        </p:par>
                        <p:par>
                          <p:cTn id="74" fill="hold">
                            <p:stCondLst>
                              <p:cond delay="0"/>
                            </p:stCondLst>
                            <p:childTnLst>
                              <p:par>
                                <p:cTn id="75" presetID="22" presetClass="entr" presetSubtype="4" fill="hold"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down)">
                                      <p:cBhvr>
                                        <p:cTn id="77" dur="500"/>
                                        <p:tgtEl>
                                          <p:spTgt spid="41"/>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up)">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 grpId="0"/>
      <p:bldP spid="6" grpId="0" animBg="1"/>
      <p:bldP spid="7" grpId="0"/>
      <p:bldP spid="24" grpId="0" animBg="1"/>
      <p:bldP spid="24" grpId="1" animBg="1"/>
      <p:bldP spid="30" grpId="0" animBg="1"/>
      <p:bldP spid="40" grpId="0" animBg="1"/>
      <p:bldP spid="43" grpId="1"/>
      <p:bldP spid="46" grpId="0" animBg="1"/>
      <p:bldP spid="47" grpId="0" animBg="1"/>
      <p:bldP spid="50" grpId="0"/>
      <p:bldP spid="50" grpId="1"/>
      <p:bldP spid="3"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204850" y="3642381"/>
            <a:ext cx="8639884" cy="2811002"/>
          </a:xfrm>
          <a:prstGeom prst="roundRect">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ounded Rectangle 47"/>
          <p:cNvSpPr/>
          <p:nvPr/>
        </p:nvSpPr>
        <p:spPr>
          <a:xfrm>
            <a:off x="245821" y="1229216"/>
            <a:ext cx="8639884" cy="2143529"/>
          </a:xfrm>
          <a:prstGeom prst="roundRect">
            <a:avLst/>
          </a:prstGeom>
          <a:solidFill>
            <a:schemeClr val="bg1">
              <a:lumMod val="95000"/>
            </a:schemeClr>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F</a:t>
            </a:r>
            <a:r>
              <a:rPr lang="en-US" dirty="0" smtClean="0"/>
              <a:t>lexibility</a:t>
            </a:r>
            <a:endParaRPr lang="en-US" dirty="0"/>
          </a:p>
        </p:txBody>
      </p:sp>
      <p:sp>
        <p:nvSpPr>
          <p:cNvPr id="4" name="TextBox 3"/>
          <p:cNvSpPr txBox="1"/>
          <p:nvPr/>
        </p:nvSpPr>
        <p:spPr>
          <a:xfrm>
            <a:off x="2417232" y="2911080"/>
            <a:ext cx="4326274" cy="461665"/>
          </a:xfrm>
          <a:prstGeom prst="rect">
            <a:avLst/>
          </a:prstGeom>
          <a:noFill/>
        </p:spPr>
        <p:txBody>
          <a:bodyPr wrap="none" rtlCol="0">
            <a:spAutoFit/>
          </a:bodyPr>
          <a:lstStyle/>
          <a:p>
            <a:r>
              <a:rPr lang="en-US" sz="2400" dirty="0" smtClean="0"/>
              <a:t>Domain name            IP addresses</a:t>
            </a:r>
          </a:p>
        </p:txBody>
      </p:sp>
      <p:sp>
        <p:nvSpPr>
          <p:cNvPr id="5" name="TextBox 4"/>
          <p:cNvSpPr txBox="1"/>
          <p:nvPr/>
        </p:nvSpPr>
        <p:spPr>
          <a:xfrm>
            <a:off x="716975" y="5426680"/>
            <a:ext cx="2084525" cy="461665"/>
          </a:xfrm>
          <a:prstGeom prst="rect">
            <a:avLst/>
          </a:prstGeom>
          <a:noFill/>
        </p:spPr>
        <p:txBody>
          <a:bodyPr wrap="none" rtlCol="0">
            <a:spAutoFit/>
          </a:bodyPr>
          <a:lstStyle/>
          <a:p>
            <a:r>
              <a:rPr lang="en-US" sz="2400" dirty="0" smtClean="0"/>
              <a:t>Arbitrary name</a:t>
            </a:r>
          </a:p>
        </p:txBody>
      </p:sp>
      <p:sp>
        <p:nvSpPr>
          <p:cNvPr id="6" name="TextBox 5"/>
          <p:cNvSpPr txBox="1"/>
          <p:nvPr/>
        </p:nvSpPr>
        <p:spPr>
          <a:xfrm>
            <a:off x="3759001" y="1510460"/>
            <a:ext cx="1290556" cy="5847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smtClean="0"/>
              <a:t>DNS</a:t>
            </a:r>
            <a:endParaRPr lang="en-US" sz="3200" dirty="0"/>
          </a:p>
        </p:txBody>
      </p:sp>
      <p:sp>
        <p:nvSpPr>
          <p:cNvPr id="7" name="TextBox 6"/>
          <p:cNvSpPr txBox="1"/>
          <p:nvPr/>
        </p:nvSpPr>
        <p:spPr>
          <a:xfrm>
            <a:off x="3308330" y="5426680"/>
            <a:ext cx="2638613" cy="461665"/>
          </a:xfrm>
          <a:prstGeom prst="rect">
            <a:avLst/>
          </a:prstGeom>
          <a:noFill/>
        </p:spPr>
        <p:txBody>
          <a:bodyPr wrap="none" rtlCol="0">
            <a:spAutoFit/>
          </a:bodyPr>
          <a:lstStyle/>
          <a:p>
            <a:r>
              <a:rPr lang="en-US" sz="2400" dirty="0" smtClean="0">
                <a:solidFill>
                  <a:srgbClr val="D9D9D9"/>
                </a:solidFill>
              </a:rPr>
              <a:t>Self-certifying GUID</a:t>
            </a:r>
            <a:endParaRPr lang="en-US" sz="2400" dirty="0">
              <a:solidFill>
                <a:srgbClr val="D9D9D9"/>
              </a:solidFill>
            </a:endParaRPr>
          </a:p>
        </p:txBody>
      </p:sp>
      <p:cxnSp>
        <p:nvCxnSpPr>
          <p:cNvPr id="9" name="Straight Arrow Connector 8"/>
          <p:cNvCxnSpPr/>
          <p:nvPr/>
        </p:nvCxnSpPr>
        <p:spPr>
          <a:xfrm flipV="1">
            <a:off x="3308330" y="2095236"/>
            <a:ext cx="1136919"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2"/>
          </p:cNvCxnSpPr>
          <p:nvPr/>
        </p:nvCxnSpPr>
        <p:spPr>
          <a:xfrm>
            <a:off x="4404279" y="2095236"/>
            <a:ext cx="1249586" cy="815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1604694" y="4009303"/>
            <a:ext cx="2779100" cy="888677"/>
            <a:chOff x="450097" y="969280"/>
            <a:chExt cx="2779100" cy="339046"/>
          </a:xfrm>
        </p:grpSpPr>
        <p:sp>
          <p:nvSpPr>
            <p:cNvPr id="28" name="TextBox 27"/>
            <p:cNvSpPr txBox="1"/>
            <p:nvPr/>
          </p:nvSpPr>
          <p:spPr>
            <a:xfrm>
              <a:off x="525568" y="1021636"/>
              <a:ext cx="2703629" cy="286690"/>
            </a:xfrm>
            <a:prstGeom prst="rect">
              <a:avLst/>
            </a:prstGeom>
            <a:solidFill>
              <a:schemeClr val="bg1"/>
            </a:solidFill>
            <a:ln>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400" dirty="0">
                <a:solidFill>
                  <a:schemeClr val="bg1">
                    <a:lumMod val="65000"/>
                  </a:schemeClr>
                </a:solidFill>
                <a:latin typeface="Calibri"/>
              </a:endParaRPr>
            </a:p>
          </p:txBody>
        </p:sp>
        <p:sp>
          <p:nvSpPr>
            <p:cNvPr id="29" name="TextBox 28"/>
            <p:cNvSpPr txBox="1"/>
            <p:nvPr/>
          </p:nvSpPr>
          <p:spPr>
            <a:xfrm>
              <a:off x="450097" y="969280"/>
              <a:ext cx="2703629" cy="286690"/>
            </a:xfrm>
            <a:prstGeom prst="rect">
              <a:avLst/>
            </a:prstGeom>
            <a:solidFill>
              <a:srgbClr val="FFFFFF"/>
            </a:solidFill>
            <a:ln>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sz="2400" dirty="0">
                <a:solidFill>
                  <a:schemeClr val="bg1">
                    <a:lumMod val="65000"/>
                  </a:schemeClr>
                </a:solidFill>
                <a:latin typeface="Calibri"/>
              </a:endParaRPr>
            </a:p>
          </p:txBody>
        </p:sp>
      </p:grpSp>
      <p:sp>
        <p:nvSpPr>
          <p:cNvPr id="30" name="TextBox 29"/>
          <p:cNvSpPr txBox="1"/>
          <p:nvPr/>
        </p:nvSpPr>
        <p:spPr>
          <a:xfrm>
            <a:off x="1570583" y="3845860"/>
            <a:ext cx="2662999" cy="830997"/>
          </a:xfrm>
          <a:prstGeom prst="rect">
            <a:avLst/>
          </a:prstGeom>
          <a:solidFill>
            <a:srgbClr val="FFFFFF"/>
          </a:solidFill>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solidFill>
                  <a:schemeClr val="bg1">
                    <a:lumMod val="85000"/>
                  </a:schemeClr>
                </a:solidFill>
                <a:latin typeface="Calibri"/>
              </a:rPr>
              <a:t>Name certification services</a:t>
            </a:r>
            <a:endParaRPr lang="en-US" sz="2400" dirty="0">
              <a:solidFill>
                <a:schemeClr val="bg1">
                  <a:lumMod val="85000"/>
                </a:schemeClr>
              </a:solidFill>
              <a:latin typeface="Calibri"/>
            </a:endParaRPr>
          </a:p>
        </p:txBody>
      </p:sp>
      <p:cxnSp>
        <p:nvCxnSpPr>
          <p:cNvPr id="31" name="Straight Arrow Connector 30"/>
          <p:cNvCxnSpPr/>
          <p:nvPr/>
        </p:nvCxnSpPr>
        <p:spPr>
          <a:xfrm flipV="1">
            <a:off x="1739988" y="4752735"/>
            <a:ext cx="1136919" cy="815844"/>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835937" y="4752735"/>
            <a:ext cx="1249586" cy="815844"/>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5029072" y="3968330"/>
            <a:ext cx="3157105" cy="864070"/>
            <a:chOff x="473019" y="970324"/>
            <a:chExt cx="2781537" cy="514544"/>
          </a:xfrm>
        </p:grpSpPr>
        <p:sp>
          <p:nvSpPr>
            <p:cNvPr id="38" name="TextBox 37"/>
            <p:cNvSpPr txBox="1"/>
            <p:nvPr/>
          </p:nvSpPr>
          <p:spPr>
            <a:xfrm>
              <a:off x="550927" y="1023203"/>
              <a:ext cx="2703629" cy="46166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US" sz="2400" dirty="0">
                <a:solidFill>
                  <a:prstClr val="black"/>
                </a:solidFill>
                <a:latin typeface="Calibri"/>
              </a:endParaRPr>
            </a:p>
          </p:txBody>
        </p:sp>
        <p:sp>
          <p:nvSpPr>
            <p:cNvPr id="39" name="TextBox 38"/>
            <p:cNvSpPr txBox="1"/>
            <p:nvPr/>
          </p:nvSpPr>
          <p:spPr>
            <a:xfrm>
              <a:off x="473019" y="970324"/>
              <a:ext cx="2703629" cy="46166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US" sz="2400" dirty="0">
                <a:solidFill>
                  <a:prstClr val="black"/>
                </a:solidFill>
                <a:latin typeface="Calibri"/>
              </a:endParaRPr>
            </a:p>
          </p:txBody>
        </p:sp>
      </p:grpSp>
      <p:sp>
        <p:nvSpPr>
          <p:cNvPr id="40" name="Rectangle 39"/>
          <p:cNvSpPr/>
          <p:nvPr/>
        </p:nvSpPr>
        <p:spPr>
          <a:xfrm>
            <a:off x="4979378" y="3848122"/>
            <a:ext cx="3038158" cy="810035"/>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solidFill>
                  <a:prstClr val="black"/>
                </a:solidFill>
              </a:rPr>
              <a:t>GNS providers, e.g., Auspice</a:t>
            </a:r>
          </a:p>
        </p:txBody>
      </p:sp>
      <p:cxnSp>
        <p:nvCxnSpPr>
          <p:cNvPr id="41" name="Straight Arrow Connector 40"/>
          <p:cNvCxnSpPr/>
          <p:nvPr/>
        </p:nvCxnSpPr>
        <p:spPr>
          <a:xfrm flipV="1">
            <a:off x="5408112" y="4752735"/>
            <a:ext cx="1136919" cy="815844"/>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504061" y="4752735"/>
            <a:ext cx="1249586" cy="815844"/>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602747" y="5785910"/>
            <a:ext cx="1848884" cy="461665"/>
          </a:xfrm>
          <a:prstGeom prst="rect">
            <a:avLst/>
          </a:prstGeom>
          <a:noFill/>
        </p:spPr>
        <p:txBody>
          <a:bodyPr wrap="none" rtlCol="0">
            <a:spAutoFit/>
          </a:bodyPr>
          <a:lstStyle/>
          <a:p>
            <a:r>
              <a:rPr lang="en-US" sz="2400" dirty="0" smtClean="0">
                <a:solidFill>
                  <a:srgbClr val="D9D9D9"/>
                </a:solidFill>
              </a:rPr>
              <a:t>GNS provider</a:t>
            </a:r>
            <a:endParaRPr lang="en-US" sz="2400" dirty="0">
              <a:solidFill>
                <a:srgbClr val="D9D9D9"/>
              </a:solidFill>
            </a:endParaRPr>
          </a:p>
        </p:txBody>
      </p:sp>
      <p:sp>
        <p:nvSpPr>
          <p:cNvPr id="46" name="Left Bracket 45"/>
          <p:cNvSpPr/>
          <p:nvPr/>
        </p:nvSpPr>
        <p:spPr>
          <a:xfrm>
            <a:off x="3184182" y="5433766"/>
            <a:ext cx="348245" cy="813809"/>
          </a:xfrm>
          <a:prstGeom prst="leftBracket">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65000"/>
                </a:schemeClr>
              </a:solidFill>
            </a:endParaRPr>
          </a:p>
        </p:txBody>
      </p:sp>
      <p:sp>
        <p:nvSpPr>
          <p:cNvPr id="47" name="Left Bracket 46"/>
          <p:cNvSpPr/>
          <p:nvPr/>
        </p:nvSpPr>
        <p:spPr>
          <a:xfrm flipH="1">
            <a:off x="5649909" y="5488141"/>
            <a:ext cx="348245" cy="759434"/>
          </a:xfrm>
          <a:prstGeom prst="leftBracket">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65000"/>
                </a:schemeClr>
              </a:solidFill>
            </a:endParaRPr>
          </a:p>
        </p:txBody>
      </p:sp>
      <p:sp>
        <p:nvSpPr>
          <p:cNvPr id="3" name="Rectangle 2"/>
          <p:cNvSpPr/>
          <p:nvPr/>
        </p:nvSpPr>
        <p:spPr>
          <a:xfrm>
            <a:off x="6889656" y="5422814"/>
            <a:ext cx="1736323" cy="461665"/>
          </a:xfrm>
          <a:prstGeom prst="rect">
            <a:avLst/>
          </a:prstGeom>
        </p:spPr>
        <p:txBody>
          <a:bodyPr wrap="none">
            <a:spAutoFit/>
          </a:bodyPr>
          <a:lstStyle/>
          <a:p>
            <a:r>
              <a:rPr lang="en-US" sz="2400" dirty="0">
                <a:solidFill>
                  <a:srgbClr val="D9D9D9"/>
                </a:solidFill>
              </a:rPr>
              <a:t>IP addresses</a:t>
            </a:r>
          </a:p>
        </p:txBody>
      </p:sp>
      <p:grpSp>
        <p:nvGrpSpPr>
          <p:cNvPr id="25" name="Group 24"/>
          <p:cNvGrpSpPr/>
          <p:nvPr/>
        </p:nvGrpSpPr>
        <p:grpSpPr>
          <a:xfrm>
            <a:off x="37719" y="3929104"/>
            <a:ext cx="4802066" cy="1728410"/>
            <a:chOff x="37719" y="3929104"/>
            <a:chExt cx="4802066" cy="1728410"/>
          </a:xfrm>
        </p:grpSpPr>
        <p:sp>
          <p:nvSpPr>
            <p:cNvPr id="44" name="TextBox 43"/>
            <p:cNvSpPr txBox="1"/>
            <p:nvPr/>
          </p:nvSpPr>
          <p:spPr>
            <a:xfrm>
              <a:off x="37719" y="3929104"/>
              <a:ext cx="4802066" cy="1200328"/>
            </a:xfrm>
            <a:prstGeom prst="rect">
              <a:avLst/>
            </a:prstGeom>
            <a:ln>
              <a:tailEnd type="arrow"/>
            </a:ln>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400" dirty="0" smtClean="0">
                  <a:latin typeface="Courier"/>
                  <a:cs typeface="Courier"/>
                </a:rPr>
                <a:t>“JohnSmith2178@Amherst”</a:t>
              </a:r>
            </a:p>
            <a:p>
              <a:pPr algn="ctr"/>
              <a:r>
                <a:rPr lang="en-US" sz="2400" dirty="0" smtClean="0">
                  <a:latin typeface="Courier"/>
                  <a:cs typeface="Courier"/>
                </a:rPr>
                <a:t>“</a:t>
              </a:r>
              <a:r>
                <a:rPr lang="en-US" sz="2400" dirty="0">
                  <a:latin typeface="Courier"/>
                  <a:cs typeface="Courier"/>
                </a:rPr>
                <a:t>L</a:t>
              </a:r>
              <a:r>
                <a:rPr lang="en-US" sz="2400" dirty="0" smtClean="0">
                  <a:latin typeface="Courier"/>
                  <a:cs typeface="Courier"/>
                </a:rPr>
                <a:t>iving room chandelier”</a:t>
              </a:r>
            </a:p>
            <a:p>
              <a:pPr algn="ctr"/>
              <a:r>
                <a:rPr lang="en-US" sz="2400" dirty="0" smtClean="0">
                  <a:latin typeface="Courier"/>
                  <a:cs typeface="Courier"/>
                </a:rPr>
                <a:t>“Taxis near Times Square”</a:t>
              </a:r>
              <a:endParaRPr lang="en-US" sz="2400" dirty="0">
                <a:latin typeface="Courier"/>
                <a:cs typeface="Courier"/>
              </a:endParaRPr>
            </a:p>
          </p:txBody>
        </p:sp>
        <p:cxnSp>
          <p:nvCxnSpPr>
            <p:cNvPr id="11" name="Elbow Connector 10"/>
            <p:cNvCxnSpPr>
              <a:stCxn id="5" idx="1"/>
              <a:endCxn id="44" idx="2"/>
            </p:cNvCxnSpPr>
            <p:nvPr/>
          </p:nvCxnSpPr>
          <p:spPr>
            <a:xfrm rot="10800000" flipH="1">
              <a:off x="716974" y="5129433"/>
              <a:ext cx="1721777" cy="528081"/>
            </a:xfrm>
            <a:prstGeom prst="bentConnector4">
              <a:avLst>
                <a:gd name="adj1" fmla="val -13277"/>
                <a:gd name="adj2" fmla="val 71856"/>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5029072" y="1229216"/>
            <a:ext cx="3369853" cy="2143529"/>
            <a:chOff x="5029072" y="1229216"/>
            <a:chExt cx="3369853" cy="2143529"/>
          </a:xfrm>
        </p:grpSpPr>
        <p:grpSp>
          <p:nvGrpSpPr>
            <p:cNvPr id="53" name="Group 52"/>
            <p:cNvGrpSpPr/>
            <p:nvPr/>
          </p:nvGrpSpPr>
          <p:grpSpPr>
            <a:xfrm>
              <a:off x="7108369" y="1232635"/>
              <a:ext cx="1290556" cy="2140110"/>
              <a:chOff x="7108369" y="1232635"/>
              <a:chExt cx="1290556" cy="2140110"/>
            </a:xfrm>
          </p:grpSpPr>
          <p:sp>
            <p:nvSpPr>
              <p:cNvPr id="45" name="TextBox 44"/>
              <p:cNvSpPr txBox="1"/>
              <p:nvPr/>
            </p:nvSpPr>
            <p:spPr>
              <a:xfrm>
                <a:off x="7108369" y="1232635"/>
                <a:ext cx="129055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Root</a:t>
                </a:r>
                <a:endParaRPr lang="en-US" sz="2400" dirty="0"/>
              </a:p>
            </p:txBody>
          </p:sp>
          <p:sp>
            <p:nvSpPr>
              <p:cNvPr id="50" name="TextBox 49"/>
              <p:cNvSpPr txBox="1"/>
              <p:nvPr/>
            </p:nvSpPr>
            <p:spPr>
              <a:xfrm>
                <a:off x="7108369" y="2064668"/>
                <a:ext cx="129055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TLD</a:t>
                </a:r>
                <a:endParaRPr lang="en-US" sz="2400" dirty="0"/>
              </a:p>
            </p:txBody>
          </p:sp>
          <p:sp>
            <p:nvSpPr>
              <p:cNvPr id="51" name="TextBox 50"/>
              <p:cNvSpPr txBox="1"/>
              <p:nvPr/>
            </p:nvSpPr>
            <p:spPr>
              <a:xfrm>
                <a:off x="7108369" y="2911080"/>
                <a:ext cx="129055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Auth. NS</a:t>
                </a:r>
                <a:endParaRPr lang="en-US" sz="2400" dirty="0"/>
              </a:p>
            </p:txBody>
          </p:sp>
          <p:cxnSp>
            <p:nvCxnSpPr>
              <p:cNvPr id="33" name="Straight Arrow Connector 32"/>
              <p:cNvCxnSpPr>
                <a:stCxn id="45" idx="2"/>
                <a:endCxn id="50" idx="0"/>
              </p:cNvCxnSpPr>
              <p:nvPr/>
            </p:nvCxnSpPr>
            <p:spPr>
              <a:xfrm>
                <a:off x="7753647" y="1694300"/>
                <a:ext cx="0" cy="370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51" idx="0"/>
              </p:cNvCxnSpPr>
              <p:nvPr/>
            </p:nvCxnSpPr>
            <p:spPr>
              <a:xfrm>
                <a:off x="7753647" y="2526334"/>
                <a:ext cx="0" cy="3847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5" name="Straight Connector 54"/>
            <p:cNvCxnSpPr/>
            <p:nvPr/>
          </p:nvCxnSpPr>
          <p:spPr>
            <a:xfrm flipV="1">
              <a:off x="5029072" y="1229216"/>
              <a:ext cx="2079297" cy="281244"/>
            </a:xfrm>
            <a:prstGeom prst="line">
              <a:avLst/>
            </a:prstGeom>
            <a:ln>
              <a:solidFill>
                <a:schemeClr val="tx1"/>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049557" y="2064668"/>
              <a:ext cx="2058812" cy="1308077"/>
            </a:xfrm>
            <a:prstGeom prst="line">
              <a:avLst/>
            </a:prstGeom>
            <a:ln>
              <a:solidFill>
                <a:schemeClr val="tx1"/>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grpSp>
      <p:sp>
        <p:nvSpPr>
          <p:cNvPr id="63" name="TextBox 62"/>
          <p:cNvSpPr txBox="1"/>
          <p:nvPr/>
        </p:nvSpPr>
        <p:spPr>
          <a:xfrm>
            <a:off x="5949354" y="4200396"/>
            <a:ext cx="1356881"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400" dirty="0" smtClean="0"/>
              <a:t>Auspice</a:t>
            </a:r>
            <a:endParaRPr lang="en-US" sz="2400" dirty="0"/>
          </a:p>
        </p:txBody>
      </p:sp>
    </p:spTree>
    <p:custDataLst>
      <p:tags r:id="rId1"/>
    </p:custDataLst>
    <p:extLst>
      <p:ext uri="{BB962C8B-B14F-4D97-AF65-F5344CB8AC3E}">
        <p14:creationId xmlns:p14="http://schemas.microsoft.com/office/powerpoint/2010/main" val="2910176398"/>
      </p:ext>
    </p:extLst>
  </p:cSld>
  <p:clrMapOvr>
    <a:masterClrMapping/>
  </p:clrMapOvr>
  <mc:AlternateContent xmlns:mc="http://schemas.openxmlformats.org/markup-compatibility/2006" xmlns:p14="http://schemas.microsoft.com/office/powerpoint/2010/main">
    <mc:Choice Requires="p14">
      <p:transition spd="slow" p14:dur="2000" advTm="39740"/>
    </mc:Choice>
    <mc:Fallback xmlns="">
      <p:transition xmlns:p14="http://schemas.microsoft.com/office/powerpoint/2010/main" spd="slow" advTm="3974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2" nodeType="afterEffect">
                                  <p:stCondLst>
                                    <p:cond delay="0"/>
                                  </p:stCondLst>
                                  <p:childTnLst>
                                    <p:animMotion origin="layout" path="M 1.11022E-16 -4.81481E-6 L 0.12691 -0.18842 " pathEditMode="relative" rAng="0" ptsTypes="AA">
                                      <p:cBhvr>
                                        <p:cTn id="19" dur="2000" fill="hold"/>
                                        <p:tgtEl>
                                          <p:spTgt spid="63"/>
                                        </p:tgtEl>
                                        <p:attrNameLst>
                                          <p:attrName>ppt_x</p:attrName>
                                          <p:attrName>ppt_y</p:attrName>
                                        </p:attrNameLst>
                                      </p:cBhvr>
                                      <p:rCtr x="6337" y="-9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1" animBg="1"/>
      <p:bldP spid="63"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contributions</a:t>
            </a:r>
            <a:endParaRPr lang="en-US" dirty="0"/>
          </a:p>
        </p:txBody>
      </p:sp>
      <p:sp>
        <p:nvSpPr>
          <p:cNvPr id="3" name="Content Placeholder 2"/>
          <p:cNvSpPr>
            <a:spLocks noGrp="1"/>
          </p:cNvSpPr>
          <p:nvPr>
            <p:ph idx="1"/>
          </p:nvPr>
        </p:nvSpPr>
        <p:spPr>
          <a:xfrm>
            <a:off x="457199" y="1600200"/>
            <a:ext cx="8513811" cy="4525963"/>
          </a:xfrm>
        </p:spPr>
        <p:txBody>
          <a:bodyPr/>
          <a:lstStyle/>
          <a:p>
            <a:r>
              <a:rPr lang="en-US" dirty="0" smtClean="0"/>
              <a:t>Clean-slate naming system design</a:t>
            </a:r>
          </a:p>
          <a:p>
            <a:pPr lvl="1"/>
            <a:r>
              <a:rPr lang="en-US" dirty="0" smtClean="0"/>
              <a:t>Arbitrary names</a:t>
            </a:r>
          </a:p>
          <a:p>
            <a:pPr lvl="1"/>
            <a:r>
              <a:rPr lang="en-US" dirty="0" smtClean="0"/>
              <a:t>Decentralized root of trust</a:t>
            </a:r>
          </a:p>
          <a:p>
            <a:pPr lvl="1"/>
            <a:endParaRPr lang="en-US" dirty="0" smtClean="0"/>
          </a:p>
          <a:p>
            <a:r>
              <a:rPr lang="en-US" dirty="0"/>
              <a:t>Scalable </a:t>
            </a:r>
            <a:r>
              <a:rPr lang="en-US" dirty="0" smtClean="0"/>
              <a:t>name-to-address mapping service</a:t>
            </a:r>
          </a:p>
          <a:p>
            <a:pPr lvl="1"/>
            <a:r>
              <a:rPr lang="en-US" dirty="0" smtClean="0"/>
              <a:t>Small lookup latency under high mobility</a:t>
            </a:r>
          </a:p>
          <a:p>
            <a:pPr lvl="1"/>
            <a:r>
              <a:rPr lang="en-US" dirty="0" smtClean="0"/>
              <a:t>Deployable in DNS</a:t>
            </a:r>
            <a:endParaRPr lang="en-US" dirty="0"/>
          </a:p>
        </p:txBody>
      </p:sp>
      <p:sp>
        <p:nvSpPr>
          <p:cNvPr id="4" name="Rectangle 3"/>
          <p:cNvSpPr/>
          <p:nvPr/>
        </p:nvSpPr>
        <p:spPr>
          <a:xfrm>
            <a:off x="457199" y="3835683"/>
            <a:ext cx="7927684" cy="1562891"/>
          </a:xfrm>
          <a:prstGeom prst="rect">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72044690"/>
      </p:ext>
    </p:extLst>
  </p:cSld>
  <p:clrMapOvr>
    <a:masterClrMapping/>
  </p:clrMapOvr>
  <mc:AlternateContent xmlns:mc="http://schemas.openxmlformats.org/markup-compatibility/2006" xmlns:p14="http://schemas.microsoft.com/office/powerpoint/2010/main">
    <mc:Choice Requires="p14">
      <p:transition spd="slow" p14:dur="2000" advTm="15913"/>
    </mc:Choice>
    <mc:Fallback xmlns="">
      <p:transition xmlns:p14="http://schemas.microsoft.com/office/powerpoint/2010/main" spd="slow" advTm="15913"/>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loud 19"/>
          <p:cNvSpPr/>
          <p:nvPr/>
        </p:nvSpPr>
        <p:spPr>
          <a:xfrm>
            <a:off x="3107729" y="2116892"/>
            <a:ext cx="5870215" cy="4452770"/>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01406" y="274638"/>
            <a:ext cx="8442580" cy="1143000"/>
          </a:xfrm>
        </p:spPr>
        <p:txBody>
          <a:bodyPr>
            <a:normAutofit fontScale="90000"/>
          </a:bodyPr>
          <a:lstStyle/>
          <a:p>
            <a:r>
              <a:rPr lang="en-US" dirty="0" smtClean="0"/>
              <a:t>Network mobility of endpoint principals</a:t>
            </a:r>
            <a:endParaRPr lang="en-US" dirty="0"/>
          </a:p>
        </p:txBody>
      </p:sp>
      <p:sp>
        <p:nvSpPr>
          <p:cNvPr id="3" name="Content Placeholder 2"/>
          <p:cNvSpPr>
            <a:spLocks noGrp="1"/>
          </p:cNvSpPr>
          <p:nvPr>
            <p:ph idx="1"/>
          </p:nvPr>
        </p:nvSpPr>
        <p:spPr/>
        <p:txBody>
          <a:bodyPr/>
          <a:lstStyle/>
          <a:p>
            <a:r>
              <a:rPr lang="en-US" dirty="0" smtClean="0"/>
              <a:t>Interfaces</a:t>
            </a:r>
          </a:p>
          <a:p>
            <a:r>
              <a:rPr lang="en-US" dirty="0" smtClean="0"/>
              <a:t>Devices</a:t>
            </a:r>
          </a:p>
          <a:p>
            <a:r>
              <a:rPr lang="en-US" dirty="0" smtClean="0"/>
              <a:t>Things</a:t>
            </a:r>
          </a:p>
          <a:p>
            <a:r>
              <a:rPr lang="en-US" dirty="0" smtClean="0"/>
              <a:t>Content</a:t>
            </a:r>
          </a:p>
          <a:p>
            <a:r>
              <a:rPr lang="en-US" dirty="0" smtClean="0"/>
              <a:t>Services</a:t>
            </a:r>
          </a:p>
          <a:p>
            <a:r>
              <a:rPr lang="en-US" dirty="0" smtClean="0"/>
              <a:t>...</a:t>
            </a:r>
            <a:endParaRPr lang="en-US" dirty="0"/>
          </a:p>
          <a:p>
            <a:endParaRPr lang="en-US" dirty="0" smtClean="0"/>
          </a:p>
        </p:txBody>
      </p:sp>
      <p:sp>
        <p:nvSpPr>
          <p:cNvPr id="5" name="TextBox 4"/>
          <p:cNvSpPr txBox="1"/>
          <p:nvPr/>
        </p:nvSpPr>
        <p:spPr>
          <a:xfrm>
            <a:off x="4286644" y="1947969"/>
            <a:ext cx="1674707" cy="830997"/>
          </a:xfrm>
          <a:prstGeom prst="rect">
            <a:avLst/>
          </a:prstGeom>
          <a:noFill/>
        </p:spPr>
        <p:txBody>
          <a:bodyPr wrap="none" rtlCol="0">
            <a:spAutoFit/>
          </a:bodyPr>
          <a:lstStyle/>
          <a:p>
            <a:r>
              <a:rPr lang="en-US" sz="2400" dirty="0" smtClean="0"/>
              <a:t>Wi-Fi: IP1</a:t>
            </a:r>
          </a:p>
          <a:p>
            <a:r>
              <a:rPr lang="en-US" sz="2400" dirty="0" smtClean="0"/>
              <a:t>Cellular: IP2</a:t>
            </a:r>
            <a:endParaRPr lang="en-US" sz="2400" dirty="0"/>
          </a:p>
        </p:txBody>
      </p:sp>
      <p:sp>
        <p:nvSpPr>
          <p:cNvPr id="6" name="TextBox 5"/>
          <p:cNvSpPr txBox="1"/>
          <p:nvPr/>
        </p:nvSpPr>
        <p:spPr>
          <a:xfrm>
            <a:off x="5961351" y="1360870"/>
            <a:ext cx="1674707" cy="830997"/>
          </a:xfrm>
          <a:prstGeom prst="rect">
            <a:avLst/>
          </a:prstGeom>
          <a:noFill/>
        </p:spPr>
        <p:txBody>
          <a:bodyPr wrap="none" rtlCol="0">
            <a:spAutoFit/>
          </a:bodyPr>
          <a:lstStyle/>
          <a:p>
            <a:r>
              <a:rPr lang="en-US" sz="2400" dirty="0" smtClean="0"/>
              <a:t>Wi-Fi: IP3</a:t>
            </a:r>
          </a:p>
          <a:p>
            <a:r>
              <a:rPr lang="en-US" sz="2400" dirty="0" smtClean="0"/>
              <a:t>Cellular: IP4</a:t>
            </a:r>
            <a:endParaRPr lang="en-US" sz="2400" dirty="0"/>
          </a:p>
        </p:txBody>
      </p:sp>
      <p:pic>
        <p:nvPicPr>
          <p:cNvPr id="14" name="Picture 13"/>
          <p:cNvPicPr>
            <a:picLocks noChangeAspect="1"/>
          </p:cNvPicPr>
          <p:nvPr/>
        </p:nvPicPr>
        <p:blipFill>
          <a:blip r:embed="rId4"/>
          <a:stretch>
            <a:fillRect/>
          </a:stretch>
        </p:blipFill>
        <p:spPr>
          <a:xfrm>
            <a:off x="3822289" y="2778966"/>
            <a:ext cx="630188" cy="630188"/>
          </a:xfrm>
          <a:prstGeom prst="rect">
            <a:avLst/>
          </a:prstGeom>
        </p:spPr>
      </p:pic>
      <p:pic>
        <p:nvPicPr>
          <p:cNvPr id="15" name="Picture 14"/>
          <p:cNvPicPr>
            <a:picLocks noChangeAspect="1"/>
          </p:cNvPicPr>
          <p:nvPr/>
        </p:nvPicPr>
        <p:blipFill>
          <a:blip r:embed="rId5"/>
          <a:stretch>
            <a:fillRect/>
          </a:stretch>
        </p:blipFill>
        <p:spPr>
          <a:xfrm>
            <a:off x="7448005" y="2035144"/>
            <a:ext cx="795951" cy="795951"/>
          </a:xfrm>
          <a:prstGeom prst="rect">
            <a:avLst/>
          </a:prstGeom>
        </p:spPr>
      </p:pic>
      <p:grpSp>
        <p:nvGrpSpPr>
          <p:cNvPr id="17" name="Group 16"/>
          <p:cNvGrpSpPr/>
          <p:nvPr/>
        </p:nvGrpSpPr>
        <p:grpSpPr>
          <a:xfrm>
            <a:off x="3107730" y="1506860"/>
            <a:ext cx="1854594" cy="1115049"/>
            <a:chOff x="3107730" y="1506860"/>
            <a:chExt cx="1854594" cy="1115049"/>
          </a:xfrm>
        </p:grpSpPr>
        <p:pic>
          <p:nvPicPr>
            <p:cNvPr id="4" name="Picture 3"/>
            <p:cNvPicPr>
              <a:picLocks noChangeAspect="1"/>
            </p:cNvPicPr>
            <p:nvPr/>
          </p:nvPicPr>
          <p:blipFill rotWithShape="1">
            <a:blip r:embed="rId6"/>
            <a:srcRect l="18542" t="9058" r="15126" b="7470"/>
            <a:stretch/>
          </p:blipFill>
          <p:spPr>
            <a:xfrm>
              <a:off x="3895867" y="1981138"/>
              <a:ext cx="317499" cy="640771"/>
            </a:xfrm>
            <a:prstGeom prst="rect">
              <a:avLst/>
            </a:prstGeom>
          </p:spPr>
        </p:pic>
        <p:sp>
          <p:nvSpPr>
            <p:cNvPr id="16" name="TextBox 15"/>
            <p:cNvSpPr txBox="1"/>
            <p:nvPr/>
          </p:nvSpPr>
          <p:spPr>
            <a:xfrm>
              <a:off x="3107730" y="1506860"/>
              <a:ext cx="1854594" cy="461665"/>
            </a:xfrm>
            <a:prstGeom prst="rect">
              <a:avLst/>
            </a:prstGeom>
            <a:noFill/>
          </p:spPr>
          <p:txBody>
            <a:bodyPr wrap="none" rtlCol="0">
              <a:spAutoFit/>
            </a:bodyPr>
            <a:lstStyle/>
            <a:p>
              <a:r>
                <a:rPr lang="en-US" sz="2400" dirty="0" smtClean="0"/>
                <a:t>Alice’s phone</a:t>
              </a:r>
            </a:p>
          </p:txBody>
        </p:sp>
      </p:grpSp>
      <p:sp>
        <p:nvSpPr>
          <p:cNvPr id="10" name="TextBox 9"/>
          <p:cNvSpPr txBox="1"/>
          <p:nvPr/>
        </p:nvSpPr>
        <p:spPr>
          <a:xfrm>
            <a:off x="4286644" y="5075105"/>
            <a:ext cx="1236236" cy="830997"/>
          </a:xfrm>
          <a:prstGeom prst="rect">
            <a:avLst/>
          </a:prstGeom>
          <a:noFill/>
        </p:spPr>
        <p:txBody>
          <a:bodyPr wrap="none" rtlCol="0">
            <a:spAutoFit/>
          </a:bodyPr>
          <a:lstStyle/>
          <a:p>
            <a:r>
              <a:rPr lang="en-US" sz="2400" dirty="0" smtClean="0"/>
              <a:t>Server A</a:t>
            </a:r>
          </a:p>
          <a:p>
            <a:r>
              <a:rPr lang="en-US" sz="2400" dirty="0" smtClean="0"/>
              <a:t>IP5</a:t>
            </a:r>
            <a:endParaRPr lang="en-US" sz="2400" dirty="0"/>
          </a:p>
        </p:txBody>
      </p:sp>
      <p:sp>
        <p:nvSpPr>
          <p:cNvPr id="11" name="TextBox 10"/>
          <p:cNvSpPr txBox="1"/>
          <p:nvPr/>
        </p:nvSpPr>
        <p:spPr>
          <a:xfrm>
            <a:off x="6810073" y="5118902"/>
            <a:ext cx="1222961" cy="830997"/>
          </a:xfrm>
          <a:prstGeom prst="rect">
            <a:avLst/>
          </a:prstGeom>
          <a:noFill/>
        </p:spPr>
        <p:txBody>
          <a:bodyPr wrap="none" rtlCol="0">
            <a:spAutoFit/>
          </a:bodyPr>
          <a:lstStyle/>
          <a:p>
            <a:r>
              <a:rPr lang="en-US" sz="2400" dirty="0" smtClean="0"/>
              <a:t>Server B</a:t>
            </a:r>
          </a:p>
          <a:p>
            <a:r>
              <a:rPr lang="en-US" sz="2400" dirty="0" smtClean="0"/>
              <a:t>IP6</a:t>
            </a:r>
            <a:endParaRPr lang="en-US" sz="2400" dirty="0"/>
          </a:p>
        </p:txBody>
      </p:sp>
      <p:pic>
        <p:nvPicPr>
          <p:cNvPr id="19" name="Picture 18"/>
          <p:cNvPicPr>
            <a:picLocks noChangeAspect="1"/>
          </p:cNvPicPr>
          <p:nvPr/>
        </p:nvPicPr>
        <p:blipFill>
          <a:blip r:embed="rId7"/>
          <a:stretch>
            <a:fillRect/>
          </a:stretch>
        </p:blipFill>
        <p:spPr>
          <a:xfrm>
            <a:off x="6959536" y="4613249"/>
            <a:ext cx="676522" cy="461856"/>
          </a:xfrm>
          <a:prstGeom prst="rect">
            <a:avLst/>
          </a:prstGeom>
        </p:spPr>
      </p:pic>
      <p:pic>
        <p:nvPicPr>
          <p:cNvPr id="23" name="Picture 22"/>
          <p:cNvPicPr>
            <a:picLocks noChangeAspect="1"/>
          </p:cNvPicPr>
          <p:nvPr/>
        </p:nvPicPr>
        <p:blipFill>
          <a:blip r:embed="rId7"/>
          <a:stretch>
            <a:fillRect/>
          </a:stretch>
        </p:blipFill>
        <p:spPr>
          <a:xfrm>
            <a:off x="4439673" y="4642212"/>
            <a:ext cx="676522" cy="461856"/>
          </a:xfrm>
          <a:prstGeom prst="rect">
            <a:avLst/>
          </a:prstGeom>
        </p:spPr>
      </p:pic>
      <p:grpSp>
        <p:nvGrpSpPr>
          <p:cNvPr id="13" name="Group 12"/>
          <p:cNvGrpSpPr/>
          <p:nvPr/>
        </p:nvGrpSpPr>
        <p:grpSpPr>
          <a:xfrm>
            <a:off x="3569112" y="3877471"/>
            <a:ext cx="3250259" cy="1008395"/>
            <a:chOff x="3569112" y="3877471"/>
            <a:chExt cx="3250259" cy="1008395"/>
          </a:xfrm>
        </p:grpSpPr>
        <p:sp>
          <p:nvSpPr>
            <p:cNvPr id="8" name="Snip Single Corner Rectangle 7"/>
            <p:cNvSpPr/>
            <p:nvPr/>
          </p:nvSpPr>
          <p:spPr>
            <a:xfrm>
              <a:off x="4622696" y="4277581"/>
              <a:ext cx="614277" cy="608285"/>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3569112" y="3877471"/>
              <a:ext cx="3250259" cy="461665"/>
            </a:xfrm>
            <a:prstGeom prst="rect">
              <a:avLst/>
            </a:prstGeom>
            <a:noFill/>
          </p:spPr>
          <p:txBody>
            <a:bodyPr wrap="none" rtlCol="0">
              <a:spAutoFit/>
            </a:bodyPr>
            <a:lstStyle/>
            <a:p>
              <a:r>
                <a:rPr lang="en-US" sz="2400" dirty="0" err="1" smtClean="0"/>
                <a:t>www.dropbox.com</a:t>
              </a:r>
              <a:r>
                <a:rPr lang="en-US" sz="2400" dirty="0" smtClean="0"/>
                <a:t>/file1</a:t>
              </a:r>
            </a:p>
          </p:txBody>
        </p:sp>
      </p:grpSp>
    </p:spTree>
    <p:custDataLst>
      <p:tags r:id="rId1"/>
    </p:custDataLst>
    <p:extLst>
      <p:ext uri="{BB962C8B-B14F-4D97-AF65-F5344CB8AC3E}">
        <p14:creationId xmlns:p14="http://schemas.microsoft.com/office/powerpoint/2010/main" val="38673673"/>
      </p:ext>
    </p:extLst>
  </p:cSld>
  <p:clrMapOvr>
    <a:masterClrMapping/>
  </p:clrMapOvr>
  <mc:AlternateContent xmlns:mc="http://schemas.openxmlformats.org/markup-compatibility/2006" xmlns:p14="http://schemas.microsoft.com/office/powerpoint/2010/main">
    <mc:Choice Requires="p14">
      <p:transition spd="slow" p14:dur="2000" advTm="63530"/>
    </mc:Choice>
    <mc:Fallback xmlns="">
      <p:transition xmlns:p14="http://schemas.microsoft.com/office/powerpoint/2010/main" spd="slow" advTm="635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0" presetClass="path" presetSubtype="0" accel="50000" decel="50000" fill="hold" nodeType="afterEffect">
                                  <p:stCondLst>
                                    <p:cond delay="0"/>
                                  </p:stCondLst>
                                  <p:childTnLst>
                                    <p:animMotion origin="layout" path="M 0.00156 3.32716E-6 C 0.03543 0.05206 0.06948 0.10435 0.1103 0.08514 C 0.15112 0.06594 0.1935 -0.08816 0.24596 -0.11477 C 0.29842 -0.14137 0.36165 -0.10782 0.42487 -0.07427 " pathEditMode="relative" rAng="0" ptsTypes="aaaA">
                                      <p:cBhvr>
                                        <p:cTn id="22" dur="2000" fill="hold"/>
                                        <p:tgtEl>
                                          <p:spTgt spid="17"/>
                                        </p:tgtEl>
                                        <p:attrNameLst>
                                          <p:attrName>ppt_x</p:attrName>
                                          <p:attrName>ppt_y</p:attrName>
                                        </p:attrNameLst>
                                      </p:cBhvr>
                                      <p:rCtr x="21157" y="-1851"/>
                                    </p:animMotion>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par>
                          <p:cTn id="43" fill="hold">
                            <p:stCondLst>
                              <p:cond delay="0"/>
                            </p:stCondLst>
                            <p:childTnLst>
                              <p:par>
                                <p:cTn id="44" presetID="0" presetClass="path" presetSubtype="0" accel="50000" decel="50000" fill="hold" nodeType="afterEffect">
                                  <p:stCondLst>
                                    <p:cond delay="0"/>
                                  </p:stCondLst>
                                  <p:childTnLst>
                                    <p:animMotion origin="layout" path="M 4.38249E-6 -0.02013 C 0.04029 -0.07936 0.08059 -0.13813 0.12558 -0.13489 C 0.17057 -0.13142 0.22025 -0.06571 0.26993 -3.24387E-6 " pathEditMode="relative" rAng="0" ptsTypes="aaA">
                                      <p:cBhvr>
                                        <p:cTn id="45" dur="2000" fill="hold"/>
                                        <p:tgtEl>
                                          <p:spTgt spid="13"/>
                                        </p:tgtEl>
                                        <p:attrNameLst>
                                          <p:attrName>ppt_x</p:attrName>
                                          <p:attrName>ppt_y</p:attrName>
                                        </p:attrNameLst>
                                      </p:cBhvr>
                                      <p:rCtr x="13497" y="-4905"/>
                                    </p:animMotion>
                                  </p:childTnLst>
                                </p:cTn>
                              </p:par>
                            </p:childTnLst>
                          </p:cTn>
                        </p:par>
                        <p:par>
                          <p:cTn id="46" fill="hold">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 grpId="0"/>
      <p:bldP spid="5" grpId="1"/>
      <p:bldP spid="6" grpId="0"/>
      <p:bldP spid="10" grpId="0"/>
      <p:bldP spid="10" grpId="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replication cost</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577346" y="2847683"/>
            <a:ext cx="6002110" cy="676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2785536" y="2297203"/>
            <a:ext cx="3571861" cy="461665"/>
          </a:xfrm>
          <a:prstGeom prst="rect">
            <a:avLst/>
          </a:prstGeom>
          <a:noFill/>
        </p:spPr>
        <p:txBody>
          <a:bodyPr wrap="none" rtlCol="0">
            <a:spAutoFit/>
          </a:bodyPr>
          <a:lstStyle/>
          <a:p>
            <a:r>
              <a:rPr lang="en-US" sz="2400" dirty="0" smtClean="0"/>
              <a:t>Total capacity of all servers</a:t>
            </a:r>
            <a:endParaRPr lang="en-US" sz="2400" dirty="0"/>
          </a:p>
        </p:txBody>
      </p:sp>
      <p:grpSp>
        <p:nvGrpSpPr>
          <p:cNvPr id="26" name="Group 25"/>
          <p:cNvGrpSpPr/>
          <p:nvPr/>
        </p:nvGrpSpPr>
        <p:grpSpPr>
          <a:xfrm>
            <a:off x="1217284" y="2847683"/>
            <a:ext cx="1687481" cy="1670394"/>
            <a:chOff x="1217284" y="2847683"/>
            <a:chExt cx="1687481" cy="1670394"/>
          </a:xfrm>
        </p:grpSpPr>
        <p:sp>
          <p:nvSpPr>
            <p:cNvPr id="6" name="Rectangle 5"/>
            <p:cNvSpPr/>
            <p:nvPr/>
          </p:nvSpPr>
          <p:spPr>
            <a:xfrm>
              <a:off x="1577346" y="2847683"/>
              <a:ext cx="1044736" cy="676069"/>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217284" y="4056412"/>
              <a:ext cx="1687481" cy="461665"/>
            </a:xfrm>
            <a:prstGeom prst="rect">
              <a:avLst/>
            </a:prstGeom>
            <a:noFill/>
          </p:spPr>
          <p:txBody>
            <a:bodyPr wrap="none" rtlCol="0">
              <a:spAutoFit/>
            </a:bodyPr>
            <a:lstStyle/>
            <a:p>
              <a:r>
                <a:rPr lang="en-US" sz="2400" dirty="0" smtClean="0">
                  <a:solidFill>
                    <a:schemeClr val="accent1"/>
                  </a:solidFill>
                </a:rPr>
                <a:t>Lookup cost</a:t>
              </a:r>
              <a:endParaRPr lang="en-US" sz="2400" dirty="0">
                <a:solidFill>
                  <a:schemeClr val="accent1"/>
                </a:solidFill>
              </a:endParaRPr>
            </a:p>
          </p:txBody>
        </p:sp>
        <p:cxnSp>
          <p:nvCxnSpPr>
            <p:cNvPr id="10" name="Straight Arrow Connector 9"/>
            <p:cNvCxnSpPr/>
            <p:nvPr/>
          </p:nvCxnSpPr>
          <p:spPr>
            <a:xfrm flipV="1">
              <a:off x="2048503" y="3667161"/>
              <a:ext cx="0" cy="389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7" name="Rectangle 6"/>
          <p:cNvSpPr/>
          <p:nvPr/>
        </p:nvSpPr>
        <p:spPr>
          <a:xfrm>
            <a:off x="2622082" y="2847683"/>
            <a:ext cx="696491" cy="676069"/>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TextBox 14"/>
          <p:cNvSpPr txBox="1"/>
          <p:nvPr/>
        </p:nvSpPr>
        <p:spPr>
          <a:xfrm>
            <a:off x="2290467" y="4856111"/>
            <a:ext cx="5571357" cy="461665"/>
          </a:xfrm>
          <a:prstGeom prst="rect">
            <a:avLst/>
          </a:prstGeom>
          <a:noFill/>
        </p:spPr>
        <p:txBody>
          <a:bodyPr wrap="none" rtlCol="0">
            <a:spAutoFit/>
          </a:bodyPr>
          <a:lstStyle/>
          <a:p>
            <a:r>
              <a:rPr lang="en-US" sz="2400" dirty="0" smtClean="0">
                <a:solidFill>
                  <a:schemeClr val="accent2"/>
                </a:solidFill>
              </a:rPr>
              <a:t>Update cost (1 active replica</a:t>
            </a:r>
            <a:r>
              <a:rPr lang="en-US" sz="2400" smtClean="0">
                <a:solidFill>
                  <a:schemeClr val="accent2"/>
                </a:solidFill>
              </a:rPr>
              <a:t>/name-record</a:t>
            </a:r>
            <a:r>
              <a:rPr lang="en-US" sz="2400" dirty="0" smtClean="0">
                <a:solidFill>
                  <a:schemeClr val="accent2"/>
                </a:solidFill>
              </a:rPr>
              <a:t>)</a:t>
            </a:r>
            <a:endParaRPr lang="en-US" sz="2400" dirty="0">
              <a:solidFill>
                <a:schemeClr val="accent2"/>
              </a:solidFill>
            </a:endParaRPr>
          </a:p>
        </p:txBody>
      </p:sp>
      <p:cxnSp>
        <p:nvCxnSpPr>
          <p:cNvPr id="16" name="Straight Arrow Connector 15"/>
          <p:cNvCxnSpPr/>
          <p:nvPr/>
        </p:nvCxnSpPr>
        <p:spPr>
          <a:xfrm flipV="1">
            <a:off x="3121686" y="3667161"/>
            <a:ext cx="0" cy="1188951"/>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3326485" y="2844439"/>
            <a:ext cx="5848689" cy="2484533"/>
            <a:chOff x="3326485" y="2844439"/>
            <a:chExt cx="5848689" cy="2484533"/>
          </a:xfrm>
        </p:grpSpPr>
        <p:sp>
          <p:nvSpPr>
            <p:cNvPr id="18" name="Rectangle 17"/>
            <p:cNvSpPr/>
            <p:nvPr/>
          </p:nvSpPr>
          <p:spPr>
            <a:xfrm>
              <a:off x="3326485" y="2850724"/>
              <a:ext cx="696491" cy="676069"/>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Rectangle 18"/>
            <p:cNvSpPr/>
            <p:nvPr/>
          </p:nvSpPr>
          <p:spPr>
            <a:xfrm>
              <a:off x="4030888" y="2847683"/>
              <a:ext cx="696491" cy="676069"/>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Rectangle 19"/>
            <p:cNvSpPr/>
            <p:nvPr/>
          </p:nvSpPr>
          <p:spPr>
            <a:xfrm>
              <a:off x="4734845" y="2847480"/>
              <a:ext cx="696491" cy="676069"/>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Rectangle 20"/>
            <p:cNvSpPr/>
            <p:nvPr/>
          </p:nvSpPr>
          <p:spPr>
            <a:xfrm>
              <a:off x="5439248" y="2844439"/>
              <a:ext cx="696491" cy="676069"/>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extBox 21"/>
            <p:cNvSpPr txBox="1"/>
            <p:nvPr/>
          </p:nvSpPr>
          <p:spPr>
            <a:xfrm>
              <a:off x="3508088" y="4867307"/>
              <a:ext cx="5667086" cy="461665"/>
            </a:xfrm>
            <a:prstGeom prst="rect">
              <a:avLst/>
            </a:prstGeom>
            <a:noFill/>
          </p:spPr>
          <p:txBody>
            <a:bodyPr wrap="none" rtlCol="0">
              <a:spAutoFit/>
            </a:bodyPr>
            <a:lstStyle/>
            <a:p>
              <a:r>
                <a:rPr lang="en-US" sz="2400" dirty="0" smtClean="0">
                  <a:solidFill>
                    <a:schemeClr val="accent2"/>
                  </a:solidFill>
                </a:rPr>
                <a:t>Update cost (5 active replicas/name-record)</a:t>
              </a:r>
              <a:endParaRPr lang="en-US" sz="2400" dirty="0">
                <a:solidFill>
                  <a:schemeClr val="accent2"/>
                </a:solidFill>
              </a:endParaRPr>
            </a:p>
          </p:txBody>
        </p:sp>
        <p:cxnSp>
          <p:nvCxnSpPr>
            <p:cNvPr id="23" name="Straight Arrow Connector 22"/>
            <p:cNvCxnSpPr/>
            <p:nvPr/>
          </p:nvCxnSpPr>
          <p:spPr>
            <a:xfrm flipV="1">
              <a:off x="4339307" y="3667160"/>
              <a:ext cx="0" cy="1188951"/>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719514" y="5463298"/>
            <a:ext cx="7835899" cy="461665"/>
          </a:xfrm>
          <a:prstGeom prst="rect">
            <a:avLst/>
          </a:prstGeom>
          <a:noFill/>
        </p:spPr>
        <p:txBody>
          <a:bodyPr wrap="none" rtlCol="0">
            <a:spAutoFit/>
          </a:bodyPr>
          <a:lstStyle/>
          <a:p>
            <a:pPr lvl="0">
              <a:spcBef>
                <a:spcPct val="20000"/>
              </a:spcBef>
            </a:pPr>
            <a:r>
              <a:rPr lang="en-US" sz="2400" dirty="0" smtClean="0">
                <a:solidFill>
                  <a:prstClr val="black"/>
                </a:solidFill>
              </a:rPr>
              <a:t>Update </a:t>
            </a:r>
            <a:r>
              <a:rPr lang="en-US" sz="2400" dirty="0">
                <a:solidFill>
                  <a:prstClr val="black"/>
                </a:solidFill>
              </a:rPr>
              <a:t>cost for name </a:t>
            </a:r>
            <a:r>
              <a:rPr lang="en-US" sz="2400" i="1" dirty="0" err="1" smtClean="0">
                <a:solidFill>
                  <a:prstClr val="black"/>
                </a:solidFill>
              </a:rPr>
              <a:t>i</a:t>
            </a:r>
            <a:r>
              <a:rPr lang="en-US" sz="2400" dirty="0" smtClean="0">
                <a:solidFill>
                  <a:prstClr val="black"/>
                </a:solidFill>
              </a:rPr>
              <a:t>         #</a:t>
            </a:r>
            <a:r>
              <a:rPr lang="en-US" sz="2400" dirty="0" err="1" smtClean="0">
                <a:solidFill>
                  <a:prstClr val="black"/>
                </a:solidFill>
              </a:rPr>
              <a:t>active_replicas</a:t>
            </a:r>
            <a:r>
              <a:rPr lang="en-US" sz="2400" baseline="-25000" dirty="0" err="1" smtClean="0">
                <a:solidFill>
                  <a:prstClr val="black"/>
                </a:solidFill>
              </a:rPr>
              <a:t>i</a:t>
            </a:r>
            <a:r>
              <a:rPr lang="en-US" sz="2400" dirty="0" smtClean="0">
                <a:solidFill>
                  <a:prstClr val="black"/>
                </a:solidFill>
              </a:rPr>
              <a:t>  X   </a:t>
            </a:r>
            <a:r>
              <a:rPr lang="en-US" sz="2400" dirty="0" err="1" smtClean="0">
                <a:solidFill>
                  <a:prstClr val="black"/>
                </a:solidFill>
              </a:rPr>
              <a:t>update_rate</a:t>
            </a:r>
            <a:r>
              <a:rPr lang="en-US" sz="2400" baseline="-25000" dirty="0" err="1" smtClean="0">
                <a:solidFill>
                  <a:prstClr val="black"/>
                </a:solidFill>
              </a:rPr>
              <a:t>i</a:t>
            </a:r>
            <a:endParaRPr lang="en-US" sz="2400" dirty="0">
              <a:solidFill>
                <a:prstClr val="black"/>
              </a:solidFill>
            </a:endParaRPr>
          </a:p>
        </p:txBody>
      </p:sp>
      <p:pic>
        <p:nvPicPr>
          <p:cNvPr id="28" name="Picture 27"/>
          <p:cNvPicPr>
            <a:picLocks noChangeAspect="1"/>
          </p:cNvPicPr>
          <p:nvPr/>
        </p:nvPicPr>
        <p:blipFill>
          <a:blip r:embed="rId4"/>
          <a:stretch>
            <a:fillRect/>
          </a:stretch>
        </p:blipFill>
        <p:spPr>
          <a:xfrm>
            <a:off x="3672508" y="5463298"/>
            <a:ext cx="543583" cy="543583"/>
          </a:xfrm>
          <a:prstGeom prst="rect">
            <a:avLst/>
          </a:prstGeom>
        </p:spPr>
      </p:pic>
    </p:spTree>
    <p:custDataLst>
      <p:tags r:id="rId1"/>
    </p:custDataLst>
    <p:extLst>
      <p:ext uri="{BB962C8B-B14F-4D97-AF65-F5344CB8AC3E}">
        <p14:creationId xmlns:p14="http://schemas.microsoft.com/office/powerpoint/2010/main" val="2442640224"/>
      </p:ext>
    </p:extLst>
  </p:cSld>
  <p:clrMapOvr>
    <a:masterClrMapping/>
  </p:clrMapOvr>
  <mc:AlternateContent xmlns:mc="http://schemas.openxmlformats.org/markup-compatibility/2006" xmlns:p14="http://schemas.microsoft.com/office/powerpoint/2010/main">
    <mc:Choice Requires="p14">
      <p:transition spd="slow" p14:dur="2000" advTm="51474"/>
    </mc:Choice>
    <mc:Fallback xmlns="">
      <p:transition xmlns:p14="http://schemas.microsoft.com/office/powerpoint/2010/main" spd="slow" advTm="514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6"/>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5"/>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5" grpId="1"/>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15" y="295466"/>
            <a:ext cx="9404501" cy="1143000"/>
          </a:xfrm>
        </p:spPr>
        <p:txBody>
          <a:bodyPr>
            <a:noAutofit/>
          </a:bodyPr>
          <a:lstStyle/>
          <a:p>
            <a:r>
              <a:rPr lang="en-US" sz="3600" dirty="0" smtClean="0"/>
              <a:t>Cost-benefit tradeoff in active replication</a:t>
            </a:r>
            <a:endParaRPr lang="en-US" sz="3600" dirty="0"/>
          </a:p>
        </p:txBody>
      </p:sp>
      <p:sp>
        <p:nvSpPr>
          <p:cNvPr id="6" name="Rectangle 5"/>
          <p:cNvSpPr/>
          <p:nvPr/>
        </p:nvSpPr>
        <p:spPr>
          <a:xfrm>
            <a:off x="1542143" y="5250540"/>
            <a:ext cx="3866403" cy="126457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ectangle 6"/>
          <p:cNvSpPr/>
          <p:nvPr/>
        </p:nvSpPr>
        <p:spPr>
          <a:xfrm>
            <a:off x="1451430" y="5922224"/>
            <a:ext cx="4223350" cy="6567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1080480" y="2751172"/>
            <a:ext cx="4797806" cy="3606922"/>
            <a:chOff x="1080480" y="2751172"/>
            <a:chExt cx="4797806" cy="3606922"/>
          </a:xfrm>
        </p:grpSpPr>
        <p:cxnSp>
          <p:nvCxnSpPr>
            <p:cNvPr id="8" name="Straight Arrow Connector 7"/>
            <p:cNvCxnSpPr/>
            <p:nvPr/>
          </p:nvCxnSpPr>
          <p:spPr>
            <a:xfrm flipV="1">
              <a:off x="1542143" y="2751172"/>
              <a:ext cx="3" cy="31452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542143" y="5896429"/>
              <a:ext cx="43361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16200000">
              <a:off x="463965" y="3818262"/>
              <a:ext cx="1694695" cy="461665"/>
            </a:xfrm>
            <a:prstGeom prst="rect">
              <a:avLst/>
            </a:prstGeom>
            <a:noFill/>
          </p:spPr>
          <p:txBody>
            <a:bodyPr wrap="none" rtlCol="0">
              <a:spAutoFit/>
            </a:bodyPr>
            <a:lstStyle/>
            <a:p>
              <a:r>
                <a:rPr lang="en-US" sz="2400" dirty="0" smtClean="0"/>
                <a:t>Update cost</a:t>
              </a:r>
              <a:endParaRPr lang="en-US" sz="2400" dirty="0"/>
            </a:p>
          </p:txBody>
        </p:sp>
        <p:sp>
          <p:nvSpPr>
            <p:cNvPr id="11" name="TextBox 10"/>
            <p:cNvSpPr txBox="1"/>
            <p:nvPr/>
          </p:nvSpPr>
          <p:spPr>
            <a:xfrm>
              <a:off x="2569307" y="5896429"/>
              <a:ext cx="2839239" cy="461665"/>
            </a:xfrm>
            <a:prstGeom prst="rect">
              <a:avLst/>
            </a:prstGeom>
            <a:noFill/>
          </p:spPr>
          <p:txBody>
            <a:bodyPr wrap="none" rtlCol="0">
              <a:spAutoFit/>
            </a:bodyPr>
            <a:lstStyle/>
            <a:p>
              <a:r>
                <a:rPr lang="en-US" sz="2400" dirty="0" smtClean="0"/>
                <a:t>Name lookup latency</a:t>
              </a:r>
              <a:endParaRPr lang="en-US" sz="2400" dirty="0"/>
            </a:p>
          </p:txBody>
        </p:sp>
      </p:grpSp>
      <p:sp>
        <p:nvSpPr>
          <p:cNvPr id="12" name="Oval 11"/>
          <p:cNvSpPr/>
          <p:nvPr/>
        </p:nvSpPr>
        <p:spPr>
          <a:xfrm>
            <a:off x="5118260" y="5268684"/>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p:cNvSpPr txBox="1"/>
          <p:nvPr/>
        </p:nvSpPr>
        <p:spPr>
          <a:xfrm>
            <a:off x="4777812" y="4043008"/>
            <a:ext cx="3248587" cy="830997"/>
          </a:xfrm>
          <a:prstGeom prst="rect">
            <a:avLst/>
          </a:prstGeom>
          <a:noFill/>
        </p:spPr>
        <p:txBody>
          <a:bodyPr wrap="square" rtlCol="0">
            <a:spAutoFit/>
          </a:bodyPr>
          <a:lstStyle/>
          <a:p>
            <a:r>
              <a:rPr lang="en-US" sz="2400" dirty="0" smtClean="0"/>
              <a:t>Consistent hashing with (static) </a:t>
            </a:r>
            <a:r>
              <a:rPr lang="en-US" sz="2400" i="1" dirty="0" smtClean="0"/>
              <a:t>k</a:t>
            </a:r>
            <a:r>
              <a:rPr lang="en-US" sz="2400" dirty="0" smtClean="0"/>
              <a:t>-replication</a:t>
            </a:r>
          </a:p>
        </p:txBody>
      </p:sp>
      <p:cxnSp>
        <p:nvCxnSpPr>
          <p:cNvPr id="14" name="Straight Arrow Connector 13"/>
          <p:cNvCxnSpPr/>
          <p:nvPr/>
        </p:nvCxnSpPr>
        <p:spPr>
          <a:xfrm flipH="1">
            <a:off x="5408546" y="4909325"/>
            <a:ext cx="266234" cy="3593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2850235" y="5268683"/>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3219662" y="3621927"/>
            <a:ext cx="1350074" cy="523220"/>
          </a:xfrm>
          <a:prstGeom prst="rect">
            <a:avLst/>
          </a:prstGeom>
          <a:noFill/>
        </p:spPr>
        <p:txBody>
          <a:bodyPr wrap="none" rtlCol="0">
            <a:spAutoFit/>
          </a:bodyPr>
          <a:lstStyle/>
          <a:p>
            <a:r>
              <a:rPr lang="en-US" sz="2800" b="1" dirty="0" smtClean="0"/>
              <a:t>Auspice </a:t>
            </a:r>
            <a:endParaRPr lang="en-US" sz="2800" b="1" dirty="0"/>
          </a:p>
        </p:txBody>
      </p:sp>
      <p:cxnSp>
        <p:nvCxnSpPr>
          <p:cNvPr id="17" name="Straight Arrow Connector 16"/>
          <p:cNvCxnSpPr>
            <a:endCxn id="15" idx="0"/>
          </p:cNvCxnSpPr>
          <p:nvPr/>
        </p:nvCxnSpPr>
        <p:spPr>
          <a:xfrm flipH="1">
            <a:off x="2986596" y="4145147"/>
            <a:ext cx="908103" cy="112353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542144" y="4772339"/>
            <a:ext cx="1970311" cy="461665"/>
          </a:xfrm>
          <a:prstGeom prst="rect">
            <a:avLst/>
          </a:prstGeom>
          <a:noFill/>
        </p:spPr>
        <p:txBody>
          <a:bodyPr wrap="none" rtlCol="0">
            <a:spAutoFit/>
          </a:bodyPr>
          <a:lstStyle/>
          <a:p>
            <a:r>
              <a:rPr lang="en-US" sz="2400" dirty="0" smtClean="0"/>
              <a:t>Resource limit</a:t>
            </a:r>
            <a:endParaRPr lang="en-US" sz="2400" dirty="0"/>
          </a:p>
        </p:txBody>
      </p:sp>
      <p:sp>
        <p:nvSpPr>
          <p:cNvPr id="19" name="Slide Number Placeholder 3"/>
          <p:cNvSpPr>
            <a:spLocks noGrp="1"/>
          </p:cNvSpPr>
          <p:nvPr>
            <p:ph type="sldNum" sz="quarter" idx="12"/>
          </p:nvPr>
        </p:nvSpPr>
        <p:spPr>
          <a:xfrm>
            <a:off x="6553200" y="6356350"/>
            <a:ext cx="2133600" cy="365125"/>
          </a:xfrm>
        </p:spPr>
        <p:txBody>
          <a:bodyPr/>
          <a:lstStyle/>
          <a:p>
            <a:fld id="{6B13335D-4FC9-924F-B266-DEE7D65B61EE}" type="slidenum">
              <a:rPr lang="en-US" smtClean="0"/>
              <a:pPr/>
              <a:t>31</a:t>
            </a:fld>
            <a:endParaRPr lang="en-US"/>
          </a:p>
        </p:txBody>
      </p:sp>
      <p:sp>
        <p:nvSpPr>
          <p:cNvPr id="20" name="Oval 19"/>
          <p:cNvSpPr/>
          <p:nvPr/>
        </p:nvSpPr>
        <p:spPr>
          <a:xfrm>
            <a:off x="1959428" y="2951044"/>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TextBox 20"/>
          <p:cNvSpPr txBox="1"/>
          <p:nvPr/>
        </p:nvSpPr>
        <p:spPr>
          <a:xfrm>
            <a:off x="2799992" y="2957766"/>
            <a:ext cx="3289933" cy="461665"/>
          </a:xfrm>
          <a:prstGeom prst="rect">
            <a:avLst/>
          </a:prstGeom>
          <a:noFill/>
        </p:spPr>
        <p:txBody>
          <a:bodyPr wrap="none" rtlCol="0">
            <a:spAutoFit/>
          </a:bodyPr>
          <a:lstStyle/>
          <a:p>
            <a:r>
              <a:rPr lang="en-US" sz="2400" dirty="0" smtClean="0"/>
              <a:t>Replicate-at-all-locations</a:t>
            </a:r>
            <a:endParaRPr lang="en-US" sz="2400" dirty="0"/>
          </a:p>
        </p:txBody>
      </p:sp>
      <p:cxnSp>
        <p:nvCxnSpPr>
          <p:cNvPr id="22" name="Straight Arrow Connector 21"/>
          <p:cNvCxnSpPr/>
          <p:nvPr/>
        </p:nvCxnSpPr>
        <p:spPr>
          <a:xfrm flipH="1" flipV="1">
            <a:off x="2358572" y="3105103"/>
            <a:ext cx="441420" cy="12729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2168361" y="4635353"/>
            <a:ext cx="272721" cy="27397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4" name="Straight Arrow Connector 23"/>
          <p:cNvCxnSpPr>
            <a:stCxn id="16" idx="2"/>
            <a:endCxn id="23" idx="6"/>
          </p:cNvCxnSpPr>
          <p:nvPr/>
        </p:nvCxnSpPr>
        <p:spPr>
          <a:xfrm flipH="1">
            <a:off x="2441082" y="4145147"/>
            <a:ext cx="1453617" cy="62719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5" name="Content Placeholder 2"/>
          <p:cNvSpPr txBox="1">
            <a:spLocks/>
          </p:cNvSpPr>
          <p:nvPr/>
        </p:nvSpPr>
        <p:spPr>
          <a:xfrm>
            <a:off x="380038" y="1616280"/>
            <a:ext cx="8543049" cy="67311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charset="2"/>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Lucida Grande"/>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7" name="TextBox 26"/>
          <p:cNvSpPr txBox="1"/>
          <p:nvPr/>
        </p:nvSpPr>
        <p:spPr>
          <a:xfrm>
            <a:off x="790947" y="1789649"/>
            <a:ext cx="7789512" cy="461665"/>
          </a:xfrm>
          <a:prstGeom prst="rect">
            <a:avLst/>
          </a:prstGeom>
          <a:noFill/>
        </p:spPr>
        <p:txBody>
          <a:bodyPr wrap="none" rtlCol="0">
            <a:spAutoFit/>
          </a:bodyPr>
          <a:lstStyle/>
          <a:p>
            <a:pPr lvl="0">
              <a:spcBef>
                <a:spcPct val="20000"/>
              </a:spcBef>
            </a:pPr>
            <a:r>
              <a:rPr lang="en-US" sz="2400" dirty="0" smtClean="0">
                <a:solidFill>
                  <a:prstClr val="black"/>
                </a:solidFill>
              </a:rPr>
              <a:t>Update </a:t>
            </a:r>
            <a:r>
              <a:rPr lang="en-US" sz="2400" dirty="0">
                <a:solidFill>
                  <a:prstClr val="black"/>
                </a:solidFill>
              </a:rPr>
              <a:t>cost for name </a:t>
            </a:r>
            <a:r>
              <a:rPr lang="en-US" sz="2400" i="1" dirty="0" err="1" smtClean="0">
                <a:solidFill>
                  <a:prstClr val="black"/>
                </a:solidFill>
              </a:rPr>
              <a:t>i</a:t>
            </a:r>
            <a:r>
              <a:rPr lang="en-US" sz="2400" dirty="0" smtClean="0">
                <a:solidFill>
                  <a:prstClr val="black"/>
                </a:solidFill>
              </a:rPr>
              <a:t>         #</a:t>
            </a:r>
            <a:r>
              <a:rPr lang="en-US" sz="2400" dirty="0" err="1" smtClean="0">
                <a:solidFill>
                  <a:prstClr val="black"/>
                </a:solidFill>
              </a:rPr>
              <a:t>active_replicas</a:t>
            </a:r>
            <a:r>
              <a:rPr lang="en-US" sz="2400" baseline="-25000" dirty="0" err="1" smtClean="0">
                <a:solidFill>
                  <a:prstClr val="black"/>
                </a:solidFill>
              </a:rPr>
              <a:t>i</a:t>
            </a:r>
            <a:r>
              <a:rPr lang="en-US" sz="2400" baseline="-25000" dirty="0" smtClean="0">
                <a:solidFill>
                  <a:prstClr val="black"/>
                </a:solidFill>
              </a:rPr>
              <a:t>  </a:t>
            </a:r>
            <a:r>
              <a:rPr lang="en-US" sz="2400" dirty="0" smtClean="0">
                <a:solidFill>
                  <a:prstClr val="black"/>
                </a:solidFill>
              </a:rPr>
              <a:t> X   </a:t>
            </a:r>
            <a:r>
              <a:rPr lang="en-US" sz="2400" dirty="0" err="1" smtClean="0">
                <a:solidFill>
                  <a:prstClr val="black"/>
                </a:solidFill>
              </a:rPr>
              <a:t>update_rate</a:t>
            </a:r>
            <a:r>
              <a:rPr lang="en-US" sz="2400" baseline="-25000" dirty="0" err="1" smtClean="0">
                <a:solidFill>
                  <a:prstClr val="black"/>
                </a:solidFill>
              </a:rPr>
              <a:t>i</a:t>
            </a:r>
            <a:endParaRPr lang="en-US" sz="2400" dirty="0">
              <a:solidFill>
                <a:prstClr val="black"/>
              </a:solidFill>
            </a:endParaRPr>
          </a:p>
        </p:txBody>
      </p:sp>
      <p:pic>
        <p:nvPicPr>
          <p:cNvPr id="29" name="Picture 28"/>
          <p:cNvPicPr>
            <a:picLocks noChangeAspect="1"/>
          </p:cNvPicPr>
          <p:nvPr/>
        </p:nvPicPr>
        <p:blipFill>
          <a:blip r:embed="rId4"/>
          <a:stretch>
            <a:fillRect/>
          </a:stretch>
        </p:blipFill>
        <p:spPr>
          <a:xfrm>
            <a:off x="3785669" y="1772254"/>
            <a:ext cx="543583" cy="543583"/>
          </a:xfrm>
          <a:prstGeom prst="rect">
            <a:avLst/>
          </a:prstGeom>
        </p:spPr>
      </p:pic>
    </p:spTree>
    <p:custDataLst>
      <p:tags r:id="rId1"/>
    </p:custDataLst>
    <p:extLst>
      <p:ext uri="{BB962C8B-B14F-4D97-AF65-F5344CB8AC3E}">
        <p14:creationId xmlns:p14="http://schemas.microsoft.com/office/powerpoint/2010/main" val="702073661"/>
      </p:ext>
    </p:extLst>
  </p:cSld>
  <p:clrMapOvr>
    <a:masterClrMapping/>
  </p:clrMapOvr>
  <mc:AlternateContent xmlns:mc="http://schemas.openxmlformats.org/markup-compatibility/2006" xmlns:p14="http://schemas.microsoft.com/office/powerpoint/2010/main">
    <mc:Choice Requires="p14">
      <p:transition spd="slow" p14:dur="2000" advTm="71210"/>
    </mc:Choice>
    <mc:Fallback xmlns="">
      <p:transition xmlns:p14="http://schemas.microsoft.com/office/powerpoint/2010/main" spd="slow" advTm="7121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1.11111E-6 1.85185E-6 L 1.11111E-6 -0.09259 " pathEditMode="relative" rAng="0" ptsTypes="AA">
                                      <p:cBhvr>
                                        <p:cTn id="36" dur="2000" fill="hold"/>
                                        <p:tgtEl>
                                          <p:spTgt spid="18"/>
                                        </p:tgtEl>
                                        <p:attrNameLst>
                                          <p:attrName>ppt_x</p:attrName>
                                          <p:attrName>ppt_y</p:attrName>
                                        </p:attrNameLst>
                                      </p:cBhvr>
                                      <p:rCtr x="0" y="-4630"/>
                                    </p:animMotion>
                                  </p:childTnLst>
                                </p:cTn>
                              </p:par>
                              <p:par>
                                <p:cTn id="37" presetID="0" presetClass="path" presetSubtype="0" accel="50000" decel="50000" fill="hold" grpId="0" nodeType="withEffect">
                                  <p:stCondLst>
                                    <p:cond delay="0"/>
                                  </p:stCondLst>
                                  <p:childTnLst>
                                    <p:animMotion origin="layout" path="M -8.33333E-7 -3.7037E-6 L -8.33333E-7 -0.09282 " pathEditMode="relative" rAng="0" ptsTypes="AA">
                                      <p:cBhvr>
                                        <p:cTn id="38" dur="2000" fill="hold"/>
                                        <p:tgtEl>
                                          <p:spTgt spid="6"/>
                                        </p:tgtEl>
                                        <p:attrNameLst>
                                          <p:attrName>ppt_x</p:attrName>
                                          <p:attrName>ppt_y</p:attrName>
                                        </p:attrNameLst>
                                      </p:cBhvr>
                                      <p:rCtr x="0" y="-465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2" grpId="0" animBg="1"/>
      <p:bldP spid="13" grpId="0"/>
      <p:bldP spid="15" grpId="0" animBg="1"/>
      <p:bldP spid="15" grpId="1" animBg="1"/>
      <p:bldP spid="16" grpId="0"/>
      <p:bldP spid="18" grpId="0"/>
      <p:bldP spid="18" grpId="1"/>
      <p:bldP spid="20" grpId="0" animBg="1"/>
      <p:bldP spid="21" grpId="0"/>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loud 89"/>
          <p:cNvSpPr/>
          <p:nvPr/>
        </p:nvSpPr>
        <p:spPr>
          <a:xfrm>
            <a:off x="336871" y="2568187"/>
            <a:ext cx="8452255" cy="4193221"/>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bg1">
                  <a:lumMod val="85000"/>
                </a:schemeClr>
              </a:solidFill>
            </a:endParaRPr>
          </a:p>
        </p:txBody>
      </p:sp>
      <p:sp>
        <p:nvSpPr>
          <p:cNvPr id="38" name="Oval 37"/>
          <p:cNvSpPr/>
          <p:nvPr/>
        </p:nvSpPr>
        <p:spPr>
          <a:xfrm>
            <a:off x="4533592" y="3793106"/>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Oval 38"/>
          <p:cNvSpPr/>
          <p:nvPr/>
        </p:nvSpPr>
        <p:spPr>
          <a:xfrm>
            <a:off x="2467041" y="5688235"/>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6699772" y="6473797"/>
            <a:ext cx="2133600" cy="365125"/>
          </a:xfrm>
        </p:spPr>
        <p:txBody>
          <a:bodyPr/>
          <a:lstStyle/>
          <a:p>
            <a:fld id="{6B13335D-4FC9-924F-B266-DEE7D65B61EE}" type="slidenum">
              <a:rPr lang="en-US" smtClean="0"/>
              <a:pPr/>
              <a:t>32</a:t>
            </a:fld>
            <a:endParaRPr lang="en-US" dirty="0"/>
          </a:p>
        </p:txBody>
      </p:sp>
      <p:sp>
        <p:nvSpPr>
          <p:cNvPr id="34" name="Oval 33"/>
          <p:cNvSpPr/>
          <p:nvPr/>
        </p:nvSpPr>
        <p:spPr>
          <a:xfrm>
            <a:off x="1510849" y="3799773"/>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7" name="Group 56"/>
          <p:cNvGrpSpPr/>
          <p:nvPr/>
        </p:nvGrpSpPr>
        <p:grpSpPr>
          <a:xfrm>
            <a:off x="4311607" y="3444173"/>
            <a:ext cx="442921" cy="1044536"/>
            <a:chOff x="1900849" y="2643757"/>
            <a:chExt cx="442921" cy="1044536"/>
          </a:xfrm>
        </p:grpSpPr>
        <p:sp>
          <p:nvSpPr>
            <p:cNvPr id="58" name="Rectangle 57"/>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5</a:t>
              </a:r>
              <a:endParaRPr lang="en-US" sz="2000" b="1" baseline="-25000" dirty="0"/>
            </a:p>
          </p:txBody>
        </p:sp>
      </p:grpSp>
      <p:grpSp>
        <p:nvGrpSpPr>
          <p:cNvPr id="3" name="Group 2"/>
          <p:cNvGrpSpPr/>
          <p:nvPr/>
        </p:nvGrpSpPr>
        <p:grpSpPr>
          <a:xfrm>
            <a:off x="1182682" y="2755236"/>
            <a:ext cx="6949123" cy="3296915"/>
            <a:chOff x="1182682" y="2444431"/>
            <a:chExt cx="6949123" cy="3296915"/>
          </a:xfrm>
        </p:grpSpPr>
        <p:grpSp>
          <p:nvGrpSpPr>
            <p:cNvPr id="6" name="Group 5"/>
            <p:cNvGrpSpPr/>
            <p:nvPr/>
          </p:nvGrpSpPr>
          <p:grpSpPr>
            <a:xfrm>
              <a:off x="1182682" y="2914331"/>
              <a:ext cx="442921" cy="1149273"/>
              <a:chOff x="1900849" y="2643757"/>
              <a:chExt cx="442921" cy="1149273"/>
            </a:xfrm>
          </p:grpSpPr>
          <p:sp>
            <p:nvSpPr>
              <p:cNvPr id="30" name="Rectangle 29"/>
              <p:cNvSpPr/>
              <p:nvPr/>
            </p:nvSpPr>
            <p:spPr>
              <a:xfrm rot="16200000">
                <a:off x="1798528" y="3247788"/>
                <a:ext cx="749163"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1</a:t>
                </a:r>
                <a:endParaRPr lang="en-US" sz="2000" b="1" baseline="-25000" dirty="0"/>
              </a:p>
            </p:txBody>
          </p:sp>
        </p:grpSp>
        <p:grpSp>
          <p:nvGrpSpPr>
            <p:cNvPr id="37" name="Group 36"/>
            <p:cNvGrpSpPr/>
            <p:nvPr/>
          </p:nvGrpSpPr>
          <p:grpSpPr>
            <a:xfrm>
              <a:off x="1652582" y="2444431"/>
              <a:ext cx="442921" cy="869153"/>
              <a:chOff x="1900849" y="2643757"/>
              <a:chExt cx="442921" cy="869153"/>
            </a:xfrm>
          </p:grpSpPr>
          <p:sp>
            <p:nvSpPr>
              <p:cNvPr id="41" name="Rectangle 40"/>
              <p:cNvSpPr/>
              <p:nvPr/>
            </p:nvSpPr>
            <p:spPr>
              <a:xfrm rot="16200000">
                <a:off x="1938587" y="3107727"/>
                <a:ext cx="4690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2</a:t>
                </a:r>
                <a:endParaRPr lang="en-US" sz="2000" b="1" baseline="-25000" dirty="0"/>
              </a:p>
            </p:txBody>
          </p:sp>
        </p:grpSp>
        <p:grpSp>
          <p:nvGrpSpPr>
            <p:cNvPr id="43" name="Group 42"/>
            <p:cNvGrpSpPr/>
            <p:nvPr/>
          </p:nvGrpSpPr>
          <p:grpSpPr>
            <a:xfrm>
              <a:off x="2084836" y="3208000"/>
              <a:ext cx="442921" cy="1203248"/>
              <a:chOff x="1900849" y="2643757"/>
              <a:chExt cx="442921" cy="1203248"/>
            </a:xfrm>
          </p:grpSpPr>
          <p:sp>
            <p:nvSpPr>
              <p:cNvPr id="48" name="Rectangle 47"/>
              <p:cNvSpPr/>
              <p:nvPr/>
            </p:nvSpPr>
            <p:spPr>
              <a:xfrm rot="16200000">
                <a:off x="1771540" y="3274774"/>
                <a:ext cx="803140"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TextBox 48"/>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3</a:t>
                </a:r>
                <a:endParaRPr lang="en-US" sz="2000" b="1" baseline="-25000" dirty="0"/>
              </a:p>
            </p:txBody>
          </p:sp>
        </p:grpSp>
        <p:grpSp>
          <p:nvGrpSpPr>
            <p:cNvPr id="50" name="Group 49"/>
            <p:cNvGrpSpPr/>
            <p:nvPr/>
          </p:nvGrpSpPr>
          <p:grpSpPr>
            <a:xfrm>
              <a:off x="2362206" y="4579047"/>
              <a:ext cx="442921" cy="1044536"/>
              <a:chOff x="1900849" y="2643757"/>
              <a:chExt cx="442921" cy="1044536"/>
            </a:xfrm>
          </p:grpSpPr>
          <p:sp>
            <p:nvSpPr>
              <p:cNvPr id="51" name="Rectangle 50"/>
              <p:cNvSpPr/>
              <p:nvPr/>
            </p:nvSpPr>
            <p:spPr>
              <a:xfrm rot="16200000">
                <a:off x="1850896" y="3195419"/>
                <a:ext cx="644427"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TextBox 55"/>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4</a:t>
                </a:r>
                <a:endParaRPr lang="en-US" sz="2000" b="1" baseline="-25000" dirty="0"/>
              </a:p>
            </p:txBody>
          </p:sp>
        </p:grpSp>
        <p:grpSp>
          <p:nvGrpSpPr>
            <p:cNvPr id="60" name="Group 59"/>
            <p:cNvGrpSpPr/>
            <p:nvPr/>
          </p:nvGrpSpPr>
          <p:grpSpPr>
            <a:xfrm>
              <a:off x="4836101" y="2611100"/>
              <a:ext cx="442922" cy="927216"/>
              <a:chOff x="1900849" y="2643757"/>
              <a:chExt cx="442922" cy="851288"/>
            </a:xfrm>
          </p:grpSpPr>
          <p:sp>
            <p:nvSpPr>
              <p:cNvPr id="61" name="Rectangle 60"/>
              <p:cNvSpPr/>
              <p:nvPr/>
            </p:nvSpPr>
            <p:spPr>
              <a:xfrm rot="16200000">
                <a:off x="1947521" y="3098795"/>
                <a:ext cx="45117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TextBox 61"/>
              <p:cNvSpPr txBox="1"/>
              <p:nvPr/>
            </p:nvSpPr>
            <p:spPr>
              <a:xfrm>
                <a:off x="1900849" y="2643757"/>
                <a:ext cx="392555" cy="367346"/>
              </a:xfrm>
              <a:prstGeom prst="rect">
                <a:avLst/>
              </a:prstGeom>
              <a:noFill/>
            </p:spPr>
            <p:txBody>
              <a:bodyPr wrap="none" rtlCol="0">
                <a:spAutoFit/>
              </a:bodyPr>
              <a:lstStyle/>
              <a:p>
                <a:r>
                  <a:rPr lang="en-US" sz="2000" b="1" dirty="0" smtClean="0"/>
                  <a:t>S</a:t>
                </a:r>
                <a:r>
                  <a:rPr lang="en-US" sz="2000" b="1" baseline="-25000" dirty="0" smtClean="0"/>
                  <a:t>6</a:t>
                </a:r>
                <a:endParaRPr lang="en-US" sz="2000" b="1" baseline="-25000" dirty="0"/>
              </a:p>
            </p:txBody>
          </p:sp>
        </p:grpSp>
        <p:grpSp>
          <p:nvGrpSpPr>
            <p:cNvPr id="63" name="Group 62"/>
            <p:cNvGrpSpPr/>
            <p:nvPr/>
          </p:nvGrpSpPr>
          <p:grpSpPr>
            <a:xfrm>
              <a:off x="4943753" y="4011139"/>
              <a:ext cx="442921" cy="789461"/>
              <a:chOff x="1900849" y="2643757"/>
              <a:chExt cx="442921" cy="789461"/>
            </a:xfrm>
          </p:grpSpPr>
          <p:sp>
            <p:nvSpPr>
              <p:cNvPr id="64" name="Rectangle 63"/>
              <p:cNvSpPr/>
              <p:nvPr/>
            </p:nvSpPr>
            <p:spPr>
              <a:xfrm rot="16200000">
                <a:off x="1978434" y="3067881"/>
                <a:ext cx="389352"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7</a:t>
                </a:r>
                <a:endParaRPr lang="en-US" sz="2000" b="1" baseline="-25000" dirty="0"/>
              </a:p>
            </p:txBody>
          </p:sp>
        </p:grpSp>
        <p:grpSp>
          <p:nvGrpSpPr>
            <p:cNvPr id="66" name="Group 65"/>
            <p:cNvGrpSpPr/>
            <p:nvPr/>
          </p:nvGrpSpPr>
          <p:grpSpPr>
            <a:xfrm>
              <a:off x="5810515" y="3195300"/>
              <a:ext cx="442921" cy="698253"/>
              <a:chOff x="1900849" y="2643757"/>
              <a:chExt cx="442921" cy="698253"/>
            </a:xfrm>
          </p:grpSpPr>
          <p:sp>
            <p:nvSpPr>
              <p:cNvPr id="67" name="Rectangle 66"/>
              <p:cNvSpPr/>
              <p:nvPr/>
            </p:nvSpPr>
            <p:spPr>
              <a:xfrm rot="16200000">
                <a:off x="2024037" y="3022277"/>
                <a:ext cx="29814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8</a:t>
                </a:r>
                <a:endParaRPr lang="en-US" sz="2000" b="1" baseline="-25000" dirty="0"/>
              </a:p>
            </p:txBody>
          </p:sp>
        </p:grpSp>
        <p:grpSp>
          <p:nvGrpSpPr>
            <p:cNvPr id="69" name="Group 68"/>
            <p:cNvGrpSpPr/>
            <p:nvPr/>
          </p:nvGrpSpPr>
          <p:grpSpPr>
            <a:xfrm>
              <a:off x="7652588" y="3163610"/>
              <a:ext cx="479217" cy="899993"/>
              <a:chOff x="1900849" y="2643757"/>
              <a:chExt cx="479217" cy="899993"/>
            </a:xfrm>
          </p:grpSpPr>
          <p:sp>
            <p:nvSpPr>
              <p:cNvPr id="70" name="Rectangle 69"/>
              <p:cNvSpPr/>
              <p:nvPr/>
            </p:nvSpPr>
            <p:spPr>
              <a:xfrm rot="16200000">
                <a:off x="1923167" y="3123147"/>
                <a:ext cx="499885"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1900849" y="2643757"/>
                <a:ext cx="479217" cy="400110"/>
              </a:xfrm>
              <a:prstGeom prst="rect">
                <a:avLst/>
              </a:prstGeom>
              <a:noFill/>
            </p:spPr>
            <p:txBody>
              <a:bodyPr wrap="none" rtlCol="0">
                <a:spAutoFit/>
              </a:bodyPr>
              <a:lstStyle/>
              <a:p>
                <a:r>
                  <a:rPr lang="en-US" sz="2000" b="1" dirty="0" smtClean="0"/>
                  <a:t>S</a:t>
                </a:r>
                <a:r>
                  <a:rPr lang="en-US" sz="2000" b="1" baseline="-25000" dirty="0" smtClean="0"/>
                  <a:t>10</a:t>
                </a:r>
                <a:endParaRPr lang="en-US" sz="2000" b="1" baseline="-25000" dirty="0"/>
              </a:p>
            </p:txBody>
          </p:sp>
        </p:grpSp>
        <p:grpSp>
          <p:nvGrpSpPr>
            <p:cNvPr id="72" name="Group 71"/>
            <p:cNvGrpSpPr/>
            <p:nvPr/>
          </p:nvGrpSpPr>
          <p:grpSpPr>
            <a:xfrm>
              <a:off x="6869998" y="3431170"/>
              <a:ext cx="442921" cy="1280529"/>
              <a:chOff x="1900849" y="2643757"/>
              <a:chExt cx="442921" cy="1280529"/>
            </a:xfrm>
          </p:grpSpPr>
          <p:sp>
            <p:nvSpPr>
              <p:cNvPr id="73" name="Rectangle 72"/>
              <p:cNvSpPr/>
              <p:nvPr/>
            </p:nvSpPr>
            <p:spPr>
              <a:xfrm rot="16200000">
                <a:off x="1732899" y="3313415"/>
                <a:ext cx="880421"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1900849" y="2643757"/>
                <a:ext cx="392555" cy="400110"/>
              </a:xfrm>
              <a:prstGeom prst="rect">
                <a:avLst/>
              </a:prstGeom>
              <a:noFill/>
            </p:spPr>
            <p:txBody>
              <a:bodyPr wrap="none" rtlCol="0">
                <a:spAutoFit/>
              </a:bodyPr>
              <a:lstStyle/>
              <a:p>
                <a:r>
                  <a:rPr lang="en-US" sz="2000" b="1" dirty="0" smtClean="0"/>
                  <a:t>S</a:t>
                </a:r>
                <a:r>
                  <a:rPr lang="en-US" sz="2000" b="1" baseline="-25000" dirty="0" smtClean="0"/>
                  <a:t>9</a:t>
                </a:r>
                <a:endParaRPr lang="en-US" sz="2000" b="1" baseline="-25000" dirty="0"/>
              </a:p>
            </p:txBody>
          </p:sp>
        </p:grpSp>
        <p:grpSp>
          <p:nvGrpSpPr>
            <p:cNvPr id="75" name="Group 74"/>
            <p:cNvGrpSpPr/>
            <p:nvPr/>
          </p:nvGrpSpPr>
          <p:grpSpPr>
            <a:xfrm>
              <a:off x="6328633" y="4779739"/>
              <a:ext cx="479618" cy="961607"/>
              <a:chOff x="1900849" y="2643757"/>
              <a:chExt cx="479618" cy="961607"/>
            </a:xfrm>
          </p:grpSpPr>
          <p:sp>
            <p:nvSpPr>
              <p:cNvPr id="76" name="Rectangle 75"/>
              <p:cNvSpPr/>
              <p:nvPr/>
            </p:nvSpPr>
            <p:spPr>
              <a:xfrm rot="16200000">
                <a:off x="1892360" y="3153954"/>
                <a:ext cx="561499" cy="3413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1900849" y="2643757"/>
                <a:ext cx="479618" cy="400110"/>
              </a:xfrm>
              <a:prstGeom prst="rect">
                <a:avLst/>
              </a:prstGeom>
              <a:noFill/>
            </p:spPr>
            <p:txBody>
              <a:bodyPr wrap="none" rtlCol="0">
                <a:spAutoFit/>
              </a:bodyPr>
              <a:lstStyle/>
              <a:p>
                <a:r>
                  <a:rPr lang="en-US" sz="2000" b="1" dirty="0" smtClean="0"/>
                  <a:t>S</a:t>
                </a:r>
                <a:r>
                  <a:rPr lang="en-US" sz="2000" b="1" baseline="-25000" dirty="0" smtClean="0"/>
                  <a:t>11</a:t>
                </a:r>
                <a:endParaRPr lang="en-US" sz="2000" b="1" baseline="-25000" dirty="0"/>
              </a:p>
            </p:txBody>
          </p:sp>
        </p:grpSp>
      </p:grpSp>
      <p:sp>
        <p:nvSpPr>
          <p:cNvPr id="35" name="Oval 34"/>
          <p:cNvSpPr/>
          <p:nvPr/>
        </p:nvSpPr>
        <p:spPr>
          <a:xfrm>
            <a:off x="4333892" y="3624390"/>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6677926" y="5493352"/>
            <a:ext cx="634993" cy="639853"/>
          </a:xfrm>
          <a:prstGeom prst="ellipse">
            <a:avLst/>
          </a:prstGeom>
          <a:solidFill>
            <a:schemeClr val="accent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a:spLocks/>
          </p:cNvSpPr>
          <p:nvPr/>
        </p:nvSpPr>
        <p:spPr>
          <a:xfrm>
            <a:off x="1284282" y="3741975"/>
            <a:ext cx="328622" cy="63243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79" name="Rectangle 78"/>
          <p:cNvSpPr>
            <a:spLocks/>
          </p:cNvSpPr>
          <p:nvPr/>
        </p:nvSpPr>
        <p:spPr>
          <a:xfrm>
            <a:off x="3697282" y="2228619"/>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1" name="Rectangle 80"/>
          <p:cNvSpPr>
            <a:spLocks/>
          </p:cNvSpPr>
          <p:nvPr/>
        </p:nvSpPr>
        <p:spPr>
          <a:xfrm>
            <a:off x="3709982" y="2228619"/>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2" name="Rectangle 81"/>
          <p:cNvSpPr>
            <a:spLocks/>
          </p:cNvSpPr>
          <p:nvPr/>
        </p:nvSpPr>
        <p:spPr>
          <a:xfrm>
            <a:off x="3709982" y="2228619"/>
            <a:ext cx="328622" cy="39319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3" name="Rectangle 82"/>
          <p:cNvSpPr>
            <a:spLocks/>
          </p:cNvSpPr>
          <p:nvPr/>
        </p:nvSpPr>
        <p:spPr>
          <a:xfrm>
            <a:off x="6442932" y="5762568"/>
            <a:ext cx="328622" cy="289583"/>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7" name="Rectangle 86"/>
          <p:cNvSpPr>
            <a:spLocks/>
          </p:cNvSpPr>
          <p:nvPr/>
        </p:nvSpPr>
        <p:spPr>
          <a:xfrm>
            <a:off x="2482022" y="5594004"/>
            <a:ext cx="328622" cy="321035"/>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40" name="Oval 39"/>
          <p:cNvSpPr/>
          <p:nvPr/>
        </p:nvSpPr>
        <p:spPr>
          <a:xfrm>
            <a:off x="6869998" y="4204359"/>
            <a:ext cx="634993" cy="639853"/>
          </a:xfrm>
          <a:prstGeom prst="ellipse">
            <a:avLst/>
          </a:prstGeom>
          <a:gradFill flip="none" rotWithShape="1">
            <a:gsLst>
              <a:gs pos="0">
                <a:schemeClr val="accent6">
                  <a:tint val="100000"/>
                  <a:shade val="100000"/>
                  <a:satMod val="130000"/>
                  <a:alpha val="48000"/>
                </a:schemeClr>
              </a:gs>
              <a:gs pos="100000">
                <a:schemeClr val="accent6">
                  <a:tint val="50000"/>
                  <a:shade val="100000"/>
                  <a:satMod val="350000"/>
                  <a:alpha val="48000"/>
                </a:schemeClr>
              </a:gs>
            </a:gsLst>
            <a:lin ang="16200000" scaled="0"/>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9" name="Rectangle 88"/>
          <p:cNvSpPr>
            <a:spLocks/>
          </p:cNvSpPr>
          <p:nvPr/>
        </p:nvSpPr>
        <p:spPr>
          <a:xfrm>
            <a:off x="4326302" y="3487469"/>
            <a:ext cx="328622" cy="4960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8" name="Rectangle 87"/>
          <p:cNvSpPr>
            <a:spLocks/>
          </p:cNvSpPr>
          <p:nvPr/>
        </p:nvSpPr>
        <p:spPr>
          <a:xfrm>
            <a:off x="6984297" y="4526485"/>
            <a:ext cx="328622" cy="496019"/>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9" name="TextBox 8"/>
          <p:cNvSpPr txBox="1"/>
          <p:nvPr/>
        </p:nvSpPr>
        <p:spPr>
          <a:xfrm>
            <a:off x="234152" y="2228081"/>
            <a:ext cx="2907341" cy="52322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dirty="0" err="1" smtClean="0">
                <a:solidFill>
                  <a:srgbClr val="000000"/>
                </a:solidFill>
              </a:rPr>
              <a:t>Geolocality</a:t>
            </a:r>
            <a:r>
              <a:rPr lang="en-US" sz="2800" dirty="0" smtClean="0">
                <a:solidFill>
                  <a:srgbClr val="000000"/>
                </a:solidFill>
              </a:rPr>
              <a:t>-aware</a:t>
            </a:r>
            <a:endParaRPr lang="en-US" sz="2800" dirty="0">
              <a:solidFill>
                <a:srgbClr val="000000"/>
              </a:solidFill>
            </a:endParaRPr>
          </a:p>
        </p:txBody>
      </p:sp>
      <p:sp>
        <p:nvSpPr>
          <p:cNvPr id="91" name="TextBox 90"/>
          <p:cNvSpPr txBox="1"/>
          <p:nvPr/>
        </p:nvSpPr>
        <p:spPr>
          <a:xfrm>
            <a:off x="7070635" y="2228081"/>
            <a:ext cx="1939879" cy="52322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dirty="0" smtClean="0">
                <a:solidFill>
                  <a:srgbClr val="000000"/>
                </a:solidFill>
              </a:rPr>
              <a:t>Load-aware</a:t>
            </a:r>
            <a:endParaRPr lang="en-US" sz="2800" dirty="0">
              <a:solidFill>
                <a:srgbClr val="000000"/>
              </a:solidFill>
            </a:endParaRPr>
          </a:p>
        </p:txBody>
      </p:sp>
      <p:sp>
        <p:nvSpPr>
          <p:cNvPr id="85" name="Rectangle 84"/>
          <p:cNvSpPr>
            <a:spLocks/>
          </p:cNvSpPr>
          <p:nvPr/>
        </p:nvSpPr>
        <p:spPr>
          <a:xfrm>
            <a:off x="4562999" y="2254019"/>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4" name="Rectangle 83"/>
          <p:cNvSpPr>
            <a:spLocks/>
          </p:cNvSpPr>
          <p:nvPr/>
        </p:nvSpPr>
        <p:spPr>
          <a:xfrm>
            <a:off x="4558765" y="2254019"/>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6" name="Rectangle 85"/>
          <p:cNvSpPr>
            <a:spLocks/>
          </p:cNvSpPr>
          <p:nvPr/>
        </p:nvSpPr>
        <p:spPr>
          <a:xfrm>
            <a:off x="4560882" y="2254019"/>
            <a:ext cx="328622" cy="393190"/>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000000"/>
                </a:solidFill>
              </a:rPr>
              <a:t>j</a:t>
            </a:r>
            <a:endParaRPr lang="en-US" sz="2400" b="1" baseline="-25000" dirty="0">
              <a:solidFill>
                <a:srgbClr val="000000"/>
              </a:solidFill>
            </a:endParaRPr>
          </a:p>
        </p:txBody>
      </p:sp>
      <p:sp>
        <p:nvSpPr>
          <p:cNvPr id="80" name="Rectangle 79"/>
          <p:cNvSpPr>
            <a:spLocks/>
          </p:cNvSpPr>
          <p:nvPr/>
        </p:nvSpPr>
        <p:spPr>
          <a:xfrm>
            <a:off x="4413206" y="3958581"/>
            <a:ext cx="328622" cy="53012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a:solidFill>
                  <a:srgbClr val="000000"/>
                </a:solidFill>
              </a:rPr>
              <a:t>i</a:t>
            </a:r>
            <a:endParaRPr lang="en-US" sz="2400" b="1" baseline="-25000" dirty="0">
              <a:solidFill>
                <a:srgbClr val="000000"/>
              </a:solidFill>
            </a:endParaRPr>
          </a:p>
        </p:txBody>
      </p:sp>
      <p:sp>
        <p:nvSpPr>
          <p:cNvPr id="8" name="Explosion 1 7"/>
          <p:cNvSpPr/>
          <p:nvPr/>
        </p:nvSpPr>
        <p:spPr>
          <a:xfrm>
            <a:off x="3792662" y="3665890"/>
            <a:ext cx="769823" cy="850789"/>
          </a:xfrm>
          <a:prstGeom prst="irregularSeal1">
            <a:avLst/>
          </a:prstGeom>
          <a:solidFill>
            <a:schemeClr val="accent2">
              <a:alpha val="8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dirty="0" smtClean="0"/>
              <a:t>Demand-aware active replication</a:t>
            </a:r>
            <a:endParaRPr lang="en-US" sz="4000" dirty="0"/>
          </a:p>
        </p:txBody>
      </p:sp>
      <p:grpSp>
        <p:nvGrpSpPr>
          <p:cNvPr id="14" name="Group 13"/>
          <p:cNvGrpSpPr/>
          <p:nvPr/>
        </p:nvGrpSpPr>
        <p:grpSpPr>
          <a:xfrm>
            <a:off x="728844" y="1186805"/>
            <a:ext cx="6242754" cy="826652"/>
            <a:chOff x="728844" y="1186805"/>
            <a:chExt cx="6242754" cy="826652"/>
          </a:xfrm>
        </p:grpSpPr>
        <p:sp>
          <p:nvSpPr>
            <p:cNvPr id="7" name="TextBox 6"/>
            <p:cNvSpPr txBox="1"/>
            <p:nvPr/>
          </p:nvSpPr>
          <p:spPr>
            <a:xfrm>
              <a:off x="728844" y="1307382"/>
              <a:ext cx="4224233" cy="523220"/>
            </a:xfrm>
            <a:prstGeom prst="rect">
              <a:avLst/>
            </a:prstGeom>
            <a:noFill/>
          </p:spPr>
          <p:txBody>
            <a:bodyPr wrap="none" rtlCol="0">
              <a:spAutoFit/>
            </a:bodyPr>
            <a:lstStyle/>
            <a:p>
              <a:pPr lvl="0">
                <a:spcBef>
                  <a:spcPct val="20000"/>
                </a:spcBef>
              </a:pPr>
              <a:r>
                <a:rPr lang="en-US" sz="2800" dirty="0" smtClean="0">
                  <a:solidFill>
                    <a:prstClr val="black"/>
                  </a:solidFill>
                </a:rPr>
                <a:t> </a:t>
              </a:r>
              <a:r>
                <a:rPr lang="en-US" sz="2800" dirty="0">
                  <a:solidFill>
                    <a:prstClr val="black"/>
                  </a:solidFill>
                </a:rPr>
                <a:t>#</a:t>
              </a:r>
              <a:r>
                <a:rPr lang="en-US" sz="2800" dirty="0" err="1" smtClean="0">
                  <a:solidFill>
                    <a:prstClr val="black"/>
                  </a:solidFill>
                </a:rPr>
                <a:t>active_replicas</a:t>
              </a:r>
              <a:r>
                <a:rPr lang="en-US" sz="2800" dirty="0" smtClean="0">
                  <a:solidFill>
                    <a:prstClr val="black"/>
                  </a:solidFill>
                </a:rPr>
                <a:t> </a:t>
              </a:r>
              <a:r>
                <a:rPr lang="en-US" sz="2800" dirty="0">
                  <a:solidFill>
                    <a:prstClr val="black"/>
                  </a:solidFill>
                </a:rPr>
                <a:t>of name </a:t>
              </a:r>
              <a:r>
                <a:rPr lang="en-US" sz="2800" i="1" dirty="0" err="1" smtClean="0">
                  <a:solidFill>
                    <a:prstClr val="black"/>
                  </a:solidFill>
                </a:rPr>
                <a:t>i</a:t>
              </a:r>
              <a:endParaRPr lang="en-US" sz="2800" dirty="0">
                <a:solidFill>
                  <a:prstClr val="black"/>
                </a:solidFill>
              </a:endParaRPr>
            </a:p>
          </p:txBody>
        </p:sp>
        <p:pic>
          <p:nvPicPr>
            <p:cNvPr id="92" name="Picture 91"/>
            <p:cNvPicPr>
              <a:picLocks noChangeAspect="1"/>
            </p:cNvPicPr>
            <p:nvPr/>
          </p:nvPicPr>
          <p:blipFill>
            <a:blip r:embed="rId4"/>
            <a:stretch>
              <a:fillRect/>
            </a:stretch>
          </p:blipFill>
          <p:spPr>
            <a:xfrm>
              <a:off x="4643252" y="1369634"/>
              <a:ext cx="543583" cy="543583"/>
            </a:xfrm>
            <a:prstGeom prst="rect">
              <a:avLst/>
            </a:prstGeom>
          </p:spPr>
        </p:pic>
        <p:sp>
          <p:nvSpPr>
            <p:cNvPr id="10" name="Rectangle 9"/>
            <p:cNvSpPr/>
            <p:nvPr/>
          </p:nvSpPr>
          <p:spPr>
            <a:xfrm>
              <a:off x="5186835" y="1186805"/>
              <a:ext cx="1754557" cy="461665"/>
            </a:xfrm>
            <a:prstGeom prst="rect">
              <a:avLst/>
            </a:prstGeom>
          </p:spPr>
          <p:txBody>
            <a:bodyPr wrap="none">
              <a:spAutoFit/>
            </a:bodyPr>
            <a:lstStyle/>
            <a:p>
              <a:r>
                <a:rPr lang="en-US" sz="2400" dirty="0" err="1" smtClean="0">
                  <a:solidFill>
                    <a:prstClr val="black"/>
                  </a:solidFill>
                </a:rPr>
                <a:t>lookup_rate</a:t>
              </a:r>
              <a:r>
                <a:rPr lang="en-US" sz="2400" baseline="-25000" dirty="0" err="1" smtClean="0">
                  <a:solidFill>
                    <a:prstClr val="black"/>
                  </a:solidFill>
                </a:rPr>
                <a:t>i</a:t>
              </a:r>
              <a:endParaRPr lang="en-US" sz="2400" dirty="0"/>
            </a:p>
          </p:txBody>
        </p:sp>
        <p:sp>
          <p:nvSpPr>
            <p:cNvPr id="11" name="Rectangle 10"/>
            <p:cNvSpPr/>
            <p:nvPr/>
          </p:nvSpPr>
          <p:spPr>
            <a:xfrm>
              <a:off x="5186835" y="1551792"/>
              <a:ext cx="1784763" cy="461665"/>
            </a:xfrm>
            <a:prstGeom prst="rect">
              <a:avLst/>
            </a:prstGeom>
          </p:spPr>
          <p:txBody>
            <a:bodyPr wrap="none">
              <a:spAutoFit/>
            </a:bodyPr>
            <a:lstStyle/>
            <a:p>
              <a:r>
                <a:rPr lang="en-US" sz="2400" dirty="0" err="1">
                  <a:solidFill>
                    <a:prstClr val="black"/>
                  </a:solidFill>
                </a:rPr>
                <a:t>update_rate</a:t>
              </a:r>
              <a:r>
                <a:rPr lang="en-US" sz="2400" baseline="-25000" dirty="0" err="1">
                  <a:solidFill>
                    <a:prstClr val="black"/>
                  </a:solidFill>
                </a:rPr>
                <a:t>i</a:t>
              </a:r>
              <a:endParaRPr lang="en-US" sz="2400" dirty="0"/>
            </a:p>
          </p:txBody>
        </p:sp>
        <p:cxnSp>
          <p:nvCxnSpPr>
            <p:cNvPr id="13" name="Straight Connector 12"/>
            <p:cNvCxnSpPr/>
            <p:nvPr/>
          </p:nvCxnSpPr>
          <p:spPr>
            <a:xfrm>
              <a:off x="5169630" y="1661440"/>
              <a:ext cx="1788008" cy="0"/>
            </a:xfrm>
            <a:prstGeom prst="line">
              <a:avLst/>
            </a:prstGeom>
            <a:ln w="28575" cmpd="sng"/>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590699421"/>
      </p:ext>
    </p:extLst>
  </p:cSld>
  <p:clrMapOvr>
    <a:masterClrMapping/>
  </p:clrMapOvr>
  <mc:AlternateContent xmlns:mc="http://schemas.openxmlformats.org/markup-compatibility/2006" xmlns:p14="http://schemas.microsoft.com/office/powerpoint/2010/main">
    <mc:Choice Requires="p14">
      <p:transition spd="slow" p14:dur="2000" advTm="80678"/>
    </mc:Choice>
    <mc:Fallback xmlns="">
      <p:transition xmlns:p14="http://schemas.microsoft.com/office/powerpoint/2010/main" spd="slow" advTm="8067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2"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2"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grpId="2"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grpId="2"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repeatCount="5000" fill="hold" grpId="0" nodeType="clickEffect">
                                  <p:stCondLst>
                                    <p:cond delay="0"/>
                                  </p:stCondLst>
                                  <p:childTnLst>
                                    <p:animEffect transition="out" filter="fade">
                                      <p:cBhvr>
                                        <p:cTn id="42" dur="1000" tmFilter="0, 0; .2, .5; .8, .5; 1, 0"/>
                                        <p:tgtEl>
                                          <p:spTgt spid="34"/>
                                        </p:tgtEl>
                                      </p:cBhvr>
                                    </p:animEffect>
                                    <p:animScale>
                                      <p:cBhvr>
                                        <p:cTn id="43" dur="500" autoRev="1" fill="hold"/>
                                        <p:tgtEl>
                                          <p:spTgt spid="34"/>
                                        </p:tgtEl>
                                      </p:cBhvr>
                                      <p:by x="105000" y="105000"/>
                                    </p:animScale>
                                  </p:childTnLst>
                                </p:cTn>
                              </p:par>
                              <p:par>
                                <p:cTn id="44" presetID="26" presetClass="emph" presetSubtype="0" repeatCount="5000" fill="hold" grpId="0" nodeType="withEffect">
                                  <p:stCondLst>
                                    <p:cond delay="0"/>
                                  </p:stCondLst>
                                  <p:childTnLst>
                                    <p:animEffect transition="out" filter="fade">
                                      <p:cBhvr>
                                        <p:cTn id="45" dur="1000" tmFilter="0, 0; .2, .5; .8, .5; 1, 0"/>
                                        <p:tgtEl>
                                          <p:spTgt spid="35"/>
                                        </p:tgtEl>
                                      </p:cBhvr>
                                    </p:animEffect>
                                    <p:animScale>
                                      <p:cBhvr>
                                        <p:cTn id="46" dur="500" autoRev="1" fill="hold"/>
                                        <p:tgtEl>
                                          <p:spTgt spid="35"/>
                                        </p:tgtEl>
                                      </p:cBhvr>
                                      <p:by x="105000" y="105000"/>
                                    </p:animScale>
                                  </p:childTnLst>
                                </p:cTn>
                              </p:par>
                              <p:par>
                                <p:cTn id="47" presetID="26" presetClass="emph" presetSubtype="0" repeatCount="5000" fill="hold" grpId="0" nodeType="withEffect">
                                  <p:stCondLst>
                                    <p:cond delay="0"/>
                                  </p:stCondLst>
                                  <p:childTnLst>
                                    <p:animEffect transition="out" filter="fade">
                                      <p:cBhvr>
                                        <p:cTn id="48" dur="1000" tmFilter="0, 0; .2, .5; .8, .5; 1, 0"/>
                                        <p:tgtEl>
                                          <p:spTgt spid="36"/>
                                        </p:tgtEl>
                                      </p:cBhvr>
                                    </p:animEffect>
                                    <p:animScale>
                                      <p:cBhvr>
                                        <p:cTn id="49" dur="500" autoRev="1" fill="hold"/>
                                        <p:tgtEl>
                                          <p:spTgt spid="36"/>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0" nodeType="clickEffect">
                                  <p:stCondLst>
                                    <p:cond delay="0"/>
                                  </p:stCondLst>
                                  <p:childTnLst>
                                    <p:animMotion origin="layout" path="M -2.22222E-6 -0.00092 L -0.26528 0.25463 " pathEditMode="relative" ptsTypes="AA">
                                      <p:cBhvr>
                                        <p:cTn id="53" dur="2000" fill="hold"/>
                                        <p:tgtEl>
                                          <p:spTgt spid="79"/>
                                        </p:tgtEl>
                                        <p:attrNameLst>
                                          <p:attrName>ppt_x</p:attrName>
                                          <p:attrName>ppt_y</p:attrName>
                                        </p:attrNameLst>
                                      </p:cBhvr>
                                    </p:animMotion>
                                  </p:childTnLst>
                                </p:cTn>
                              </p:par>
                              <p:par>
                                <p:cTn id="54" presetID="0" presetClass="path" presetSubtype="0" accel="50000" decel="50000" fill="hold" grpId="0" nodeType="withEffect">
                                  <p:stCondLst>
                                    <p:cond delay="0"/>
                                  </p:stCondLst>
                                  <p:childTnLst>
                                    <p:animMotion origin="layout" path="M -1.11111E-6 -0.00092 L 0.07778 0.26875 " pathEditMode="relative" rAng="0" ptsTypes="AA">
                                      <p:cBhvr>
                                        <p:cTn id="55" dur="2000" fill="hold"/>
                                        <p:tgtEl>
                                          <p:spTgt spid="81"/>
                                        </p:tgtEl>
                                        <p:attrNameLst>
                                          <p:attrName>ppt_x</p:attrName>
                                          <p:attrName>ppt_y</p:attrName>
                                        </p:attrNameLst>
                                      </p:cBhvr>
                                      <p:rCtr x="3889" y="13472"/>
                                    </p:animMotion>
                                  </p:childTnLst>
                                </p:cTn>
                              </p:par>
                              <p:par>
                                <p:cTn id="56" presetID="0" presetClass="path" presetSubtype="0" accel="50000" decel="50000" fill="hold" grpId="0" nodeType="withEffect">
                                  <p:stCondLst>
                                    <p:cond delay="0"/>
                                  </p:stCondLst>
                                  <p:childTnLst>
                                    <p:animMotion origin="layout" path="M -1.11111E-6 -0.00092 L 0.30052 0.45672 " pathEditMode="relative" rAng="0" ptsTypes="AA">
                                      <p:cBhvr>
                                        <p:cTn id="57" dur="2000" fill="hold"/>
                                        <p:tgtEl>
                                          <p:spTgt spid="82"/>
                                        </p:tgtEl>
                                        <p:attrNameLst>
                                          <p:attrName>ppt_x</p:attrName>
                                          <p:attrName>ppt_y</p:attrName>
                                        </p:attrNameLst>
                                      </p:cBhvr>
                                      <p:rCtr x="15017" y="22870"/>
                                    </p:animMotion>
                                  </p:childTnLst>
                                </p:cTn>
                              </p:par>
                              <p:par>
                                <p:cTn id="58" presetID="1"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childTnLst>
                          </p:cTn>
                        </p:par>
                        <p:par>
                          <p:cTn id="60" fill="hold">
                            <p:stCondLst>
                              <p:cond delay="2000"/>
                            </p:stCondLst>
                            <p:childTnLst>
                              <p:par>
                                <p:cTn id="61" presetID="1" presetClass="exit" presetSubtype="0" fill="hold" grpId="1" nodeType="afterEffect">
                                  <p:stCondLst>
                                    <p:cond delay="0"/>
                                  </p:stCondLst>
                                  <p:childTnLst>
                                    <p:set>
                                      <p:cBhvr>
                                        <p:cTn id="62" dur="1" fill="hold">
                                          <p:stCondLst>
                                            <p:cond delay="0"/>
                                          </p:stCondLst>
                                        </p:cTn>
                                        <p:tgtEl>
                                          <p:spTgt spid="7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8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82"/>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8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6" presetClass="emph" presetSubtype="0" repeatCount="5000" fill="hold" grpId="0" nodeType="clickEffect">
                                  <p:stCondLst>
                                    <p:cond delay="0"/>
                                  </p:stCondLst>
                                  <p:childTnLst>
                                    <p:animEffect transition="out" filter="fade">
                                      <p:cBhvr>
                                        <p:cTn id="76" dur="500" tmFilter="0, 0; .2, .5; .8, .5; 1, 0"/>
                                        <p:tgtEl>
                                          <p:spTgt spid="40"/>
                                        </p:tgtEl>
                                      </p:cBhvr>
                                    </p:animEffect>
                                    <p:animScale>
                                      <p:cBhvr>
                                        <p:cTn id="77" dur="250" autoRev="1" fill="hold"/>
                                        <p:tgtEl>
                                          <p:spTgt spid="40"/>
                                        </p:tgtEl>
                                      </p:cBhvr>
                                      <p:by x="105000" y="105000"/>
                                    </p:animScale>
                                  </p:childTnLst>
                                </p:cTn>
                              </p:par>
                              <p:par>
                                <p:cTn id="78" presetID="26" presetClass="emph" presetSubtype="0" repeatCount="5000" fill="hold" grpId="0" nodeType="withEffect">
                                  <p:stCondLst>
                                    <p:cond delay="0"/>
                                  </p:stCondLst>
                                  <p:childTnLst>
                                    <p:animEffect transition="out" filter="fade">
                                      <p:cBhvr>
                                        <p:cTn id="79" dur="500" tmFilter="0, 0; .2, .5; .8, .5; 1, 0"/>
                                        <p:tgtEl>
                                          <p:spTgt spid="38"/>
                                        </p:tgtEl>
                                      </p:cBhvr>
                                    </p:animEffect>
                                    <p:animScale>
                                      <p:cBhvr>
                                        <p:cTn id="80" dur="250" autoRev="1" fill="hold"/>
                                        <p:tgtEl>
                                          <p:spTgt spid="38"/>
                                        </p:tgtEl>
                                      </p:cBhvr>
                                      <p:by x="105000" y="105000"/>
                                    </p:animScale>
                                  </p:childTnLst>
                                </p:cTn>
                              </p:par>
                              <p:par>
                                <p:cTn id="81" presetID="26" presetClass="emph" presetSubtype="0" repeatCount="5000" fill="hold" grpId="0" nodeType="withEffect">
                                  <p:stCondLst>
                                    <p:cond delay="0"/>
                                  </p:stCondLst>
                                  <p:childTnLst>
                                    <p:animEffect transition="out" filter="fade">
                                      <p:cBhvr>
                                        <p:cTn id="82" dur="500" tmFilter="0, 0; .2, .5; .8, .5; 1, 0"/>
                                        <p:tgtEl>
                                          <p:spTgt spid="39"/>
                                        </p:tgtEl>
                                      </p:cBhvr>
                                    </p:animEffect>
                                    <p:animScale>
                                      <p:cBhvr>
                                        <p:cTn id="83" dur="250" autoRev="1" fill="hold"/>
                                        <p:tgtEl>
                                          <p:spTgt spid="39"/>
                                        </p:tgtEl>
                                      </p:cBhvr>
                                      <p:by x="105000" y="105000"/>
                                    </p:animScale>
                                  </p:childTnLst>
                                </p:cTn>
                              </p:par>
                            </p:childTnLst>
                          </p:cTn>
                        </p:par>
                      </p:childTnLst>
                    </p:cTn>
                  </p:par>
                  <p:par>
                    <p:cTn id="84" fill="hold">
                      <p:stCondLst>
                        <p:cond delay="indefinite"/>
                      </p:stCondLst>
                      <p:childTnLst>
                        <p:par>
                          <p:cTn id="85" fill="hold">
                            <p:stCondLst>
                              <p:cond delay="0"/>
                            </p:stCondLst>
                            <p:childTnLst>
                              <p:par>
                                <p:cTn id="86" presetID="0" presetClass="path" presetSubtype="0" accel="50000" decel="50000" fill="hold" grpId="0" nodeType="clickEffect">
                                  <p:stCondLst>
                                    <p:cond delay="0"/>
                                  </p:stCondLst>
                                  <p:childTnLst>
                                    <p:animMotion origin="layout" path="M 2.22222E-6 -0.00093 L -0.22552 0.48032 " pathEditMode="relative" rAng="0" ptsTypes="AA">
                                      <p:cBhvr>
                                        <p:cTn id="87" dur="2000" fill="hold"/>
                                        <p:tgtEl>
                                          <p:spTgt spid="84"/>
                                        </p:tgtEl>
                                        <p:attrNameLst>
                                          <p:attrName>ppt_x</p:attrName>
                                          <p:attrName>ppt_y</p:attrName>
                                        </p:attrNameLst>
                                      </p:cBhvr>
                                      <p:rCtr x="-11285" y="24051"/>
                                    </p:animMotion>
                                  </p:childTnLst>
                                </p:cTn>
                              </p:par>
                              <p:par>
                                <p:cTn id="88" presetID="0" presetClass="path" presetSubtype="0" accel="50000" decel="50000" fill="hold" grpId="0" nodeType="withEffect">
                                  <p:stCondLst>
                                    <p:cond delay="0"/>
                                  </p:stCondLst>
                                  <p:childTnLst>
                                    <p:animMotion origin="layout" path="M 3.33333E-6 -0.00093 L -0.01511 0.2044 " pathEditMode="relative" rAng="0" ptsTypes="AA">
                                      <p:cBhvr>
                                        <p:cTn id="89" dur="2000" fill="hold"/>
                                        <p:tgtEl>
                                          <p:spTgt spid="85"/>
                                        </p:tgtEl>
                                        <p:attrNameLst>
                                          <p:attrName>ppt_x</p:attrName>
                                          <p:attrName>ppt_y</p:attrName>
                                        </p:attrNameLst>
                                      </p:cBhvr>
                                      <p:rCtr x="-764" y="10255"/>
                                    </p:animMotion>
                                  </p:childTnLst>
                                </p:cTn>
                              </p:par>
                              <p:par>
                                <p:cTn id="90" presetID="0" presetClass="path" presetSubtype="0" accel="50000" decel="50000" fill="hold" grpId="0" nodeType="withEffect">
                                  <p:stCondLst>
                                    <p:cond delay="0"/>
                                  </p:stCondLst>
                                  <p:childTnLst>
                                    <p:animMotion origin="layout" path="M -0.00122 -0.00093 L 0.26823 0.34699 " pathEditMode="relative" rAng="0" ptsTypes="AA">
                                      <p:cBhvr>
                                        <p:cTn id="91" dur="2000" fill="hold"/>
                                        <p:tgtEl>
                                          <p:spTgt spid="86"/>
                                        </p:tgtEl>
                                        <p:attrNameLst>
                                          <p:attrName>ppt_x</p:attrName>
                                          <p:attrName>ppt_y</p:attrName>
                                        </p:attrNameLst>
                                      </p:cBhvr>
                                      <p:rCtr x="13472" y="17384"/>
                                    </p:animMotion>
                                  </p:childTnLst>
                                </p:cTn>
                              </p:par>
                            </p:childTnLst>
                          </p:cTn>
                        </p:par>
                        <p:par>
                          <p:cTn id="92" fill="hold">
                            <p:stCondLst>
                              <p:cond delay="2000"/>
                            </p:stCondLst>
                            <p:childTnLst>
                              <p:par>
                                <p:cTn id="93" presetID="1" presetClass="exit" presetSubtype="0" fill="hold" grpId="1" nodeType="afterEffect">
                                  <p:stCondLst>
                                    <p:cond delay="0"/>
                                  </p:stCondLst>
                                  <p:childTnLst>
                                    <p:set>
                                      <p:cBhvr>
                                        <p:cTn id="94" dur="1" fill="hold">
                                          <p:stCondLst>
                                            <p:cond delay="0"/>
                                          </p:stCondLst>
                                        </p:cTn>
                                        <p:tgtEl>
                                          <p:spTgt spid="84"/>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85"/>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8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9"/>
                                        </p:tgtEl>
                                        <p:attrNameLst>
                                          <p:attrName>style.visibility</p:attrName>
                                        </p:attrNameLst>
                                      </p:cBhvr>
                                      <p:to>
                                        <p:strVal val="visible"/>
                                      </p:to>
                                    </p:set>
                                  </p:childTnLst>
                                </p:cTn>
                              </p:par>
                            </p:childTnLst>
                          </p:cTn>
                        </p:par>
                        <p:par>
                          <p:cTn id="105" fill="hold">
                            <p:stCondLst>
                              <p:cond delay="2000"/>
                            </p:stCondLst>
                            <p:childTnLst>
                              <p:par>
                                <p:cTn id="106" presetID="1" presetClass="entr" presetSubtype="0" fill="hold" grpId="1" nodeType="afterEffect">
                                  <p:stCondLst>
                                    <p:cond delay="0"/>
                                  </p:stCondLst>
                                  <p:childTnLst>
                                    <p:set>
                                      <p:cBhvr>
                                        <p:cTn id="107" dur="1" fill="hold">
                                          <p:stCondLst>
                                            <p:cond delay="0"/>
                                          </p:stCondLst>
                                        </p:cTn>
                                        <p:tgtEl>
                                          <p:spTgt spid="8"/>
                                        </p:tgtEl>
                                        <p:attrNameLst>
                                          <p:attrName>style.visibility</p:attrName>
                                        </p:attrNameLst>
                                      </p:cBhvr>
                                      <p:to>
                                        <p:strVal val="visible"/>
                                      </p:to>
                                    </p:set>
                                  </p:childTnLst>
                                </p:cTn>
                              </p:par>
                              <p:par>
                                <p:cTn id="108" presetID="26" presetClass="emph" presetSubtype="0" repeatCount="5000" fill="hold" grpId="0" nodeType="withEffect">
                                  <p:stCondLst>
                                    <p:cond delay="0"/>
                                  </p:stCondLst>
                                  <p:childTnLst>
                                    <p:animEffect transition="out" filter="fade">
                                      <p:cBhvr>
                                        <p:cTn id="109" dur="500" tmFilter="0, 0; .2, .5; .8, .5; 1, 0"/>
                                        <p:tgtEl>
                                          <p:spTgt spid="8"/>
                                        </p:tgtEl>
                                      </p:cBhvr>
                                    </p:animEffect>
                                    <p:animScale>
                                      <p:cBhvr>
                                        <p:cTn id="110" dur="250" autoRev="1" fill="hold"/>
                                        <p:tgtEl>
                                          <p:spTgt spid="8"/>
                                        </p:tgtEl>
                                      </p:cBhvr>
                                      <p:by x="105000" y="105000"/>
                                    </p:animScale>
                                  </p:childTnLst>
                                </p:cTn>
                              </p:par>
                              <p:par>
                                <p:cTn id="111" presetID="1" presetClass="entr" presetSubtype="0" fill="hold" grpId="0" nodeType="withEffect">
                                  <p:stCondLst>
                                    <p:cond delay="0"/>
                                  </p:stCondLst>
                                  <p:childTnLst>
                                    <p:set>
                                      <p:cBhvr>
                                        <p:cTn id="11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38" grpId="0" animBg="1"/>
      <p:bldP spid="38" grpId="1" animBg="1"/>
      <p:bldP spid="39" grpId="0" animBg="1"/>
      <p:bldP spid="39" grpId="1" animBg="1"/>
      <p:bldP spid="34" grpId="0" animBg="1"/>
      <p:bldP spid="34" grpId="1" animBg="1"/>
      <p:bldP spid="35" grpId="0" animBg="1"/>
      <p:bldP spid="35" grpId="1" animBg="1"/>
      <p:bldP spid="36" grpId="0" animBg="1"/>
      <p:bldP spid="36" grpId="1" animBg="1"/>
      <p:bldP spid="78" grpId="0" animBg="1"/>
      <p:bldP spid="79" grpId="0" animBg="1"/>
      <p:bldP spid="79" grpId="1" animBg="1"/>
      <p:bldP spid="79" grpId="2" animBg="1"/>
      <p:bldP spid="81" grpId="0" animBg="1"/>
      <p:bldP spid="81" grpId="1" animBg="1"/>
      <p:bldP spid="81" grpId="2" animBg="1"/>
      <p:bldP spid="82" grpId="0" animBg="1"/>
      <p:bldP spid="82" grpId="1" animBg="1"/>
      <p:bldP spid="82" grpId="2" animBg="1"/>
      <p:bldP spid="83" grpId="0" animBg="1"/>
      <p:bldP spid="87" grpId="0" animBg="1"/>
      <p:bldP spid="40" grpId="0" animBg="1"/>
      <p:bldP spid="40" grpId="1" animBg="1"/>
      <p:bldP spid="89" grpId="0" animBg="1"/>
      <p:bldP spid="88" grpId="0" animBg="1"/>
      <p:bldP spid="9" grpId="0" animBg="1"/>
      <p:bldP spid="91" grpId="0" animBg="1"/>
      <p:bldP spid="85" grpId="0" animBg="1"/>
      <p:bldP spid="85" grpId="1" animBg="1"/>
      <p:bldP spid="85" grpId="2" animBg="1"/>
      <p:bldP spid="84" grpId="0" animBg="1"/>
      <p:bldP spid="84" grpId="1" animBg="1"/>
      <p:bldP spid="84" grpId="2" animBg="1"/>
      <p:bldP spid="86" grpId="0" animBg="1"/>
      <p:bldP spid="86" grpId="1" animBg="1"/>
      <p:bldP spid="86" grpId="2" animBg="1"/>
      <p:bldP spid="80" grpId="0" animBg="1"/>
      <p:bldP spid="8" grpId="0" animBg="1"/>
      <p:bldP spid="8"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engine </a:t>
            </a:r>
            <a:endParaRPr lang="en-US" dirty="0"/>
          </a:p>
        </p:txBody>
      </p:sp>
      <p:sp>
        <p:nvSpPr>
          <p:cNvPr id="3" name="Content Placeholder 2"/>
          <p:cNvSpPr>
            <a:spLocks noGrp="1"/>
          </p:cNvSpPr>
          <p:nvPr>
            <p:ph idx="1"/>
          </p:nvPr>
        </p:nvSpPr>
        <p:spPr>
          <a:xfrm>
            <a:off x="457200" y="2995501"/>
            <a:ext cx="8229600" cy="635861"/>
          </a:xfrm>
        </p:spPr>
        <p:txBody>
          <a:bodyPr/>
          <a:lstStyle/>
          <a:p>
            <a:pPr marL="0" indent="0" algn="ctr">
              <a:buNone/>
            </a:pPr>
            <a:r>
              <a:rPr lang="en-US" dirty="0" smtClean="0"/>
              <a:t>S1   S2   S3   S4   S5   S6   S7   S8   S9   S10</a:t>
            </a:r>
            <a:endParaRPr lang="en-US" dirty="0"/>
          </a:p>
        </p:txBody>
      </p:sp>
      <p:sp>
        <p:nvSpPr>
          <p:cNvPr id="4" name="TextBox 3"/>
          <p:cNvSpPr txBox="1"/>
          <p:nvPr/>
        </p:nvSpPr>
        <p:spPr>
          <a:xfrm>
            <a:off x="439314" y="1638002"/>
            <a:ext cx="1286843" cy="523220"/>
          </a:xfrm>
          <a:prstGeom prst="rect">
            <a:avLst/>
          </a:prstGeom>
          <a:noFill/>
        </p:spPr>
        <p:txBody>
          <a:bodyPr wrap="none" rtlCol="0">
            <a:spAutoFit/>
          </a:bodyPr>
          <a:lstStyle/>
          <a:p>
            <a:r>
              <a:rPr lang="en-US" sz="2800" dirty="0" smtClean="0"/>
              <a:t>Name </a:t>
            </a:r>
            <a:r>
              <a:rPr lang="en-US" sz="2800" i="1" dirty="0" err="1" smtClean="0"/>
              <a:t>i</a:t>
            </a:r>
            <a:endParaRPr lang="en-US" sz="2800" i="1" dirty="0"/>
          </a:p>
        </p:txBody>
      </p:sp>
      <p:sp>
        <p:nvSpPr>
          <p:cNvPr id="18" name="Content Placeholder 2"/>
          <p:cNvSpPr txBox="1">
            <a:spLocks/>
          </p:cNvSpPr>
          <p:nvPr/>
        </p:nvSpPr>
        <p:spPr>
          <a:xfrm>
            <a:off x="439314" y="4856596"/>
            <a:ext cx="8229600" cy="63586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S1   S2   S3   S4   S5   S6   S7   S8   S9   S10</a:t>
            </a:r>
            <a:endParaRPr lang="en-US" dirty="0"/>
          </a:p>
        </p:txBody>
      </p:sp>
      <p:grpSp>
        <p:nvGrpSpPr>
          <p:cNvPr id="28" name="Group 27"/>
          <p:cNvGrpSpPr/>
          <p:nvPr/>
        </p:nvGrpSpPr>
        <p:grpSpPr>
          <a:xfrm>
            <a:off x="1609702" y="1523957"/>
            <a:ext cx="7433329" cy="2110560"/>
            <a:chOff x="1609702" y="1523957"/>
            <a:chExt cx="7433329" cy="2110560"/>
          </a:xfrm>
        </p:grpSpPr>
        <p:sp>
          <p:nvSpPr>
            <p:cNvPr id="7" name="Freeform 6"/>
            <p:cNvSpPr/>
            <p:nvPr/>
          </p:nvSpPr>
          <p:spPr>
            <a:xfrm>
              <a:off x="2466804" y="2706075"/>
              <a:ext cx="4027186" cy="928442"/>
            </a:xfrm>
            <a:custGeom>
              <a:avLst/>
              <a:gdLst>
                <a:gd name="connsiteX0" fmla="*/ 180261 w 4027186"/>
                <a:gd name="connsiteY0" fmla="*/ 12976 h 928442"/>
                <a:gd name="connsiteX1" fmla="*/ 1405 w 4027186"/>
                <a:gd name="connsiteY1" fmla="*/ 460188 h 928442"/>
                <a:gd name="connsiteX2" fmla="*/ 126604 w 4027186"/>
                <a:gd name="connsiteY2" fmla="*/ 889512 h 928442"/>
                <a:gd name="connsiteX3" fmla="*/ 609515 w 4027186"/>
                <a:gd name="connsiteY3" fmla="*/ 853735 h 928442"/>
                <a:gd name="connsiteX4" fmla="*/ 609515 w 4027186"/>
                <a:gd name="connsiteY4" fmla="*/ 406522 h 928442"/>
                <a:gd name="connsiteX5" fmla="*/ 1235510 w 4027186"/>
                <a:gd name="connsiteY5" fmla="*/ 370745 h 928442"/>
                <a:gd name="connsiteX6" fmla="*/ 1378595 w 4027186"/>
                <a:gd name="connsiteY6" fmla="*/ 800069 h 928442"/>
                <a:gd name="connsiteX7" fmla="*/ 1950933 w 4027186"/>
                <a:gd name="connsiteY7" fmla="*/ 835846 h 928442"/>
                <a:gd name="connsiteX8" fmla="*/ 1933047 w 4027186"/>
                <a:gd name="connsiteY8" fmla="*/ 370745 h 928442"/>
                <a:gd name="connsiteX9" fmla="*/ 3363893 w 4027186"/>
                <a:gd name="connsiteY9" fmla="*/ 370745 h 928442"/>
                <a:gd name="connsiteX10" fmla="*/ 3238694 w 4027186"/>
                <a:gd name="connsiteY10" fmla="*/ 800069 h 928442"/>
                <a:gd name="connsiteX11" fmla="*/ 3900461 w 4027186"/>
                <a:gd name="connsiteY11" fmla="*/ 889512 h 928442"/>
                <a:gd name="connsiteX12" fmla="*/ 3918346 w 4027186"/>
                <a:gd name="connsiteY12" fmla="*/ 424411 h 928442"/>
                <a:gd name="connsiteX13" fmla="*/ 2755784 w 4027186"/>
                <a:gd name="connsiteY13" fmla="*/ 138195 h 928442"/>
                <a:gd name="connsiteX14" fmla="*/ 842027 w 4027186"/>
                <a:gd name="connsiteY14" fmla="*/ 120306 h 928442"/>
                <a:gd name="connsiteX15" fmla="*/ 180261 w 4027186"/>
                <a:gd name="connsiteY15" fmla="*/ 12976 h 9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27186" h="928442">
                  <a:moveTo>
                    <a:pt x="180261" y="12976"/>
                  </a:moveTo>
                  <a:cubicBezTo>
                    <a:pt x="40157" y="69623"/>
                    <a:pt x="10348" y="314099"/>
                    <a:pt x="1405" y="460188"/>
                  </a:cubicBezTo>
                  <a:cubicBezTo>
                    <a:pt x="-7538" y="606277"/>
                    <a:pt x="25252" y="823921"/>
                    <a:pt x="126604" y="889512"/>
                  </a:cubicBezTo>
                  <a:cubicBezTo>
                    <a:pt x="227956" y="955103"/>
                    <a:pt x="529030" y="934233"/>
                    <a:pt x="609515" y="853735"/>
                  </a:cubicBezTo>
                  <a:cubicBezTo>
                    <a:pt x="690000" y="773237"/>
                    <a:pt x="505183" y="487020"/>
                    <a:pt x="609515" y="406522"/>
                  </a:cubicBezTo>
                  <a:cubicBezTo>
                    <a:pt x="713847" y="326024"/>
                    <a:pt x="1107330" y="305154"/>
                    <a:pt x="1235510" y="370745"/>
                  </a:cubicBezTo>
                  <a:cubicBezTo>
                    <a:pt x="1363690" y="436336"/>
                    <a:pt x="1259358" y="722552"/>
                    <a:pt x="1378595" y="800069"/>
                  </a:cubicBezTo>
                  <a:cubicBezTo>
                    <a:pt x="1497832" y="877586"/>
                    <a:pt x="1858524" y="907400"/>
                    <a:pt x="1950933" y="835846"/>
                  </a:cubicBezTo>
                  <a:cubicBezTo>
                    <a:pt x="2043342" y="764292"/>
                    <a:pt x="1697554" y="448262"/>
                    <a:pt x="1933047" y="370745"/>
                  </a:cubicBezTo>
                  <a:cubicBezTo>
                    <a:pt x="2168540" y="293228"/>
                    <a:pt x="3146285" y="299191"/>
                    <a:pt x="3363893" y="370745"/>
                  </a:cubicBezTo>
                  <a:cubicBezTo>
                    <a:pt x="3581501" y="442299"/>
                    <a:pt x="3149266" y="713608"/>
                    <a:pt x="3238694" y="800069"/>
                  </a:cubicBezTo>
                  <a:cubicBezTo>
                    <a:pt x="3328122" y="886530"/>
                    <a:pt x="3787186" y="952122"/>
                    <a:pt x="3900461" y="889512"/>
                  </a:cubicBezTo>
                  <a:cubicBezTo>
                    <a:pt x="4013736" y="826902"/>
                    <a:pt x="4109126" y="549631"/>
                    <a:pt x="3918346" y="424411"/>
                  </a:cubicBezTo>
                  <a:cubicBezTo>
                    <a:pt x="3727567" y="299192"/>
                    <a:pt x="3268504" y="188879"/>
                    <a:pt x="2755784" y="138195"/>
                  </a:cubicBezTo>
                  <a:cubicBezTo>
                    <a:pt x="2243064" y="87511"/>
                    <a:pt x="1265319" y="138195"/>
                    <a:pt x="842027" y="120306"/>
                  </a:cubicBezTo>
                  <a:cubicBezTo>
                    <a:pt x="418735" y="102418"/>
                    <a:pt x="320365" y="-43671"/>
                    <a:pt x="180261" y="12976"/>
                  </a:cubicBezTo>
                  <a:close/>
                </a:path>
              </a:pathLst>
            </a:custGeom>
            <a:solidFill>
              <a:schemeClr val="accent1">
                <a:lumMod val="20000"/>
                <a:lumOff val="80000"/>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985303" y="1523957"/>
              <a:ext cx="2544286" cy="461665"/>
            </a:xfrm>
            <a:prstGeom prst="rect">
              <a:avLst/>
            </a:prstGeom>
            <a:noFill/>
          </p:spPr>
          <p:txBody>
            <a:bodyPr wrap="none" rtlCol="0">
              <a:spAutoFit/>
            </a:bodyPr>
            <a:lstStyle/>
            <a:p>
              <a:r>
                <a:rPr lang="en-US" sz="2400" dirty="0" smtClean="0"/>
                <a:t>Consistent hashing</a:t>
              </a:r>
              <a:endParaRPr lang="en-US" sz="2400" dirty="0"/>
            </a:p>
          </p:txBody>
        </p:sp>
        <p:sp>
          <p:nvSpPr>
            <p:cNvPr id="20" name="Freeform 19"/>
            <p:cNvSpPr/>
            <p:nvPr/>
          </p:nvSpPr>
          <p:spPr>
            <a:xfrm>
              <a:off x="1609702" y="1985622"/>
              <a:ext cx="2682836" cy="751317"/>
            </a:xfrm>
            <a:custGeom>
              <a:avLst/>
              <a:gdLst>
                <a:gd name="connsiteX0" fmla="*/ 0 w 1647744"/>
                <a:gd name="connsiteY0" fmla="*/ 0 h 751317"/>
                <a:gd name="connsiteX1" fmla="*/ 1412960 w 1647744"/>
                <a:gd name="connsiteY1" fmla="*/ 71554 h 751317"/>
                <a:gd name="connsiteX2" fmla="*/ 1645473 w 1647744"/>
                <a:gd name="connsiteY2" fmla="*/ 751317 h 751317"/>
              </a:gdLst>
              <a:ahLst/>
              <a:cxnLst>
                <a:cxn ang="0">
                  <a:pos x="connsiteX0" y="connsiteY0"/>
                </a:cxn>
                <a:cxn ang="0">
                  <a:pos x="connsiteX1" y="connsiteY1"/>
                </a:cxn>
                <a:cxn ang="0">
                  <a:pos x="connsiteX2" y="connsiteY2"/>
                </a:cxn>
              </a:cxnLst>
              <a:rect l="l" t="t" r="r" b="b"/>
              <a:pathLst>
                <a:path w="1647744" h="751317">
                  <a:moveTo>
                    <a:pt x="0" y="0"/>
                  </a:moveTo>
                  <a:lnTo>
                    <a:pt x="1412960" y="71554"/>
                  </a:lnTo>
                  <a:cubicBezTo>
                    <a:pt x="1687205" y="196773"/>
                    <a:pt x="1645473" y="751317"/>
                    <a:pt x="1645473" y="751317"/>
                  </a:cubicBezTo>
                </a:path>
              </a:pathLst>
            </a:custGeom>
            <a:ln>
              <a:headEnd type="none"/>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TextBox 20"/>
            <p:cNvSpPr txBox="1"/>
            <p:nvPr/>
          </p:nvSpPr>
          <p:spPr>
            <a:xfrm>
              <a:off x="5136806" y="2325804"/>
              <a:ext cx="3906225" cy="461665"/>
            </a:xfrm>
            <a:prstGeom prst="rect">
              <a:avLst/>
            </a:prstGeom>
            <a:noFill/>
          </p:spPr>
          <p:txBody>
            <a:bodyPr wrap="none" rtlCol="0">
              <a:spAutoFit/>
            </a:bodyPr>
            <a:lstStyle/>
            <a:p>
              <a:r>
                <a:rPr lang="en-US" sz="2400" b="1" dirty="0" smtClean="0">
                  <a:solidFill>
                    <a:schemeClr val="accent1"/>
                  </a:solidFill>
                </a:rPr>
                <a:t>Placement engine for name </a:t>
              </a:r>
              <a:r>
                <a:rPr lang="en-US" sz="2400" b="1" i="1" dirty="0" err="1" smtClean="0">
                  <a:solidFill>
                    <a:schemeClr val="accent1"/>
                  </a:solidFill>
                </a:rPr>
                <a:t>i</a:t>
              </a:r>
              <a:endParaRPr lang="en-US" sz="2400" b="1" i="1" dirty="0">
                <a:solidFill>
                  <a:schemeClr val="accent1"/>
                </a:solidFill>
              </a:endParaRPr>
            </a:p>
          </p:txBody>
        </p:sp>
      </p:grpSp>
      <p:grpSp>
        <p:nvGrpSpPr>
          <p:cNvPr id="29" name="Group 28"/>
          <p:cNvGrpSpPr/>
          <p:nvPr/>
        </p:nvGrpSpPr>
        <p:grpSpPr>
          <a:xfrm>
            <a:off x="769785" y="3541922"/>
            <a:ext cx="8056390" cy="2068569"/>
            <a:chOff x="769785" y="3541922"/>
            <a:chExt cx="8056390" cy="2068569"/>
          </a:xfrm>
        </p:grpSpPr>
        <p:sp>
          <p:nvSpPr>
            <p:cNvPr id="22" name="Freeform 21"/>
            <p:cNvSpPr/>
            <p:nvPr/>
          </p:nvSpPr>
          <p:spPr>
            <a:xfrm>
              <a:off x="769785" y="4732322"/>
              <a:ext cx="6444446" cy="878169"/>
            </a:xfrm>
            <a:custGeom>
              <a:avLst/>
              <a:gdLst>
                <a:gd name="connsiteX0" fmla="*/ 285463 w 6444446"/>
                <a:gd name="connsiteY0" fmla="*/ 232550 h 878169"/>
                <a:gd name="connsiteX1" fmla="*/ 410662 w 6444446"/>
                <a:gd name="connsiteY1" fmla="*/ 840759 h 878169"/>
                <a:gd name="connsiteX2" fmla="*/ 1644767 w 6444446"/>
                <a:gd name="connsiteY2" fmla="*/ 751316 h 878169"/>
                <a:gd name="connsiteX3" fmla="*/ 1644767 w 6444446"/>
                <a:gd name="connsiteY3" fmla="*/ 250439 h 878169"/>
                <a:gd name="connsiteX4" fmla="*/ 3630066 w 6444446"/>
                <a:gd name="connsiteY4" fmla="*/ 214662 h 878169"/>
                <a:gd name="connsiteX5" fmla="*/ 3665837 w 6444446"/>
                <a:gd name="connsiteY5" fmla="*/ 429323 h 878169"/>
                <a:gd name="connsiteX6" fmla="*/ 3773151 w 6444446"/>
                <a:gd name="connsiteY6" fmla="*/ 733428 h 878169"/>
                <a:gd name="connsiteX7" fmla="*/ 4381260 w 6444446"/>
                <a:gd name="connsiteY7" fmla="*/ 661874 h 878169"/>
                <a:gd name="connsiteX8" fmla="*/ 4291832 w 6444446"/>
                <a:gd name="connsiteY8" fmla="*/ 268327 h 878169"/>
                <a:gd name="connsiteX9" fmla="*/ 5543822 w 6444446"/>
                <a:gd name="connsiteY9" fmla="*/ 214662 h 878169"/>
                <a:gd name="connsiteX10" fmla="*/ 5686907 w 6444446"/>
                <a:gd name="connsiteY10" fmla="*/ 679762 h 878169"/>
                <a:gd name="connsiteX11" fmla="*/ 6384444 w 6444446"/>
                <a:gd name="connsiteY11" fmla="*/ 679762 h 878169"/>
                <a:gd name="connsiteX12" fmla="*/ 6348673 w 6444446"/>
                <a:gd name="connsiteY12" fmla="*/ 143108 h 878169"/>
                <a:gd name="connsiteX13" fmla="*/ 5865763 w 6444446"/>
                <a:gd name="connsiteY13" fmla="*/ 0 h 878169"/>
                <a:gd name="connsiteX14" fmla="*/ 464319 w 6444446"/>
                <a:gd name="connsiteY14" fmla="*/ 89442 h 878169"/>
                <a:gd name="connsiteX15" fmla="*/ 285463 w 6444446"/>
                <a:gd name="connsiteY15" fmla="*/ 232550 h 87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44446" h="878169">
                  <a:moveTo>
                    <a:pt x="285463" y="232550"/>
                  </a:moveTo>
                  <a:cubicBezTo>
                    <a:pt x="276520" y="357769"/>
                    <a:pt x="184111" y="754298"/>
                    <a:pt x="410662" y="840759"/>
                  </a:cubicBezTo>
                  <a:cubicBezTo>
                    <a:pt x="637213" y="927220"/>
                    <a:pt x="1439083" y="849703"/>
                    <a:pt x="1644767" y="751316"/>
                  </a:cubicBezTo>
                  <a:cubicBezTo>
                    <a:pt x="1850451" y="652929"/>
                    <a:pt x="1313884" y="339881"/>
                    <a:pt x="1644767" y="250439"/>
                  </a:cubicBezTo>
                  <a:cubicBezTo>
                    <a:pt x="1975650" y="160997"/>
                    <a:pt x="3293221" y="184848"/>
                    <a:pt x="3630066" y="214662"/>
                  </a:cubicBezTo>
                  <a:cubicBezTo>
                    <a:pt x="3966911" y="244476"/>
                    <a:pt x="3641990" y="342862"/>
                    <a:pt x="3665837" y="429323"/>
                  </a:cubicBezTo>
                  <a:cubicBezTo>
                    <a:pt x="3689684" y="515784"/>
                    <a:pt x="3653914" y="694670"/>
                    <a:pt x="3773151" y="733428"/>
                  </a:cubicBezTo>
                  <a:cubicBezTo>
                    <a:pt x="3892388" y="772187"/>
                    <a:pt x="4294813" y="739391"/>
                    <a:pt x="4381260" y="661874"/>
                  </a:cubicBezTo>
                  <a:cubicBezTo>
                    <a:pt x="4467707" y="584357"/>
                    <a:pt x="4098072" y="342862"/>
                    <a:pt x="4291832" y="268327"/>
                  </a:cubicBezTo>
                  <a:cubicBezTo>
                    <a:pt x="4485592" y="193792"/>
                    <a:pt x="5311310" y="146090"/>
                    <a:pt x="5543822" y="214662"/>
                  </a:cubicBezTo>
                  <a:cubicBezTo>
                    <a:pt x="5776334" y="283234"/>
                    <a:pt x="5546803" y="602245"/>
                    <a:pt x="5686907" y="679762"/>
                  </a:cubicBezTo>
                  <a:cubicBezTo>
                    <a:pt x="5827011" y="757279"/>
                    <a:pt x="6274150" y="769204"/>
                    <a:pt x="6384444" y="679762"/>
                  </a:cubicBezTo>
                  <a:cubicBezTo>
                    <a:pt x="6494738" y="590320"/>
                    <a:pt x="6435120" y="256402"/>
                    <a:pt x="6348673" y="143108"/>
                  </a:cubicBezTo>
                  <a:cubicBezTo>
                    <a:pt x="6262226" y="29814"/>
                    <a:pt x="5865763" y="0"/>
                    <a:pt x="5865763" y="0"/>
                  </a:cubicBezTo>
                  <a:lnTo>
                    <a:pt x="464319" y="89442"/>
                  </a:lnTo>
                  <a:cubicBezTo>
                    <a:pt x="-468712" y="134163"/>
                    <a:pt x="294406" y="107331"/>
                    <a:pt x="285463" y="232550"/>
                  </a:cubicBezTo>
                  <a:close/>
                </a:path>
              </a:pathLst>
            </a:custGeom>
            <a:solidFill>
              <a:schemeClr val="accent2">
                <a:lumMod val="20000"/>
                <a:lumOff val="8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353662" y="4196296"/>
              <a:ext cx="3472513" cy="461665"/>
            </a:xfrm>
            <a:prstGeom prst="rect">
              <a:avLst/>
            </a:prstGeom>
            <a:noFill/>
          </p:spPr>
          <p:txBody>
            <a:bodyPr wrap="none" rtlCol="0">
              <a:spAutoFit/>
            </a:bodyPr>
            <a:lstStyle/>
            <a:p>
              <a:r>
                <a:rPr lang="en-US" sz="2400" b="1" dirty="0" smtClean="0">
                  <a:solidFill>
                    <a:schemeClr val="accent2"/>
                  </a:solidFill>
                </a:rPr>
                <a:t>Active replicas for name </a:t>
              </a:r>
              <a:r>
                <a:rPr lang="en-US" sz="2400" b="1" i="1" dirty="0" err="1" smtClean="0">
                  <a:solidFill>
                    <a:schemeClr val="accent2"/>
                  </a:solidFill>
                </a:rPr>
                <a:t>i</a:t>
              </a:r>
              <a:endParaRPr lang="en-US" sz="2400" b="1" i="1" dirty="0">
                <a:solidFill>
                  <a:schemeClr val="accent2"/>
                </a:solidFill>
              </a:endParaRPr>
            </a:p>
          </p:txBody>
        </p:sp>
        <p:sp>
          <p:nvSpPr>
            <p:cNvPr id="24" name="Freeform 23"/>
            <p:cNvSpPr/>
            <p:nvPr/>
          </p:nvSpPr>
          <p:spPr>
            <a:xfrm>
              <a:off x="5097694" y="3541922"/>
              <a:ext cx="593566" cy="1216417"/>
            </a:xfrm>
            <a:custGeom>
              <a:avLst/>
              <a:gdLst>
                <a:gd name="connsiteX0" fmla="*/ 593566 w 593566"/>
                <a:gd name="connsiteY0" fmla="*/ 0 h 1216417"/>
                <a:gd name="connsiteX1" fmla="*/ 74884 w 593566"/>
                <a:gd name="connsiteY1" fmla="*/ 518766 h 1216417"/>
                <a:gd name="connsiteX2" fmla="*/ 3342 w 593566"/>
                <a:gd name="connsiteY2" fmla="*/ 1216417 h 1216417"/>
              </a:gdLst>
              <a:ahLst/>
              <a:cxnLst>
                <a:cxn ang="0">
                  <a:pos x="connsiteX0" y="connsiteY0"/>
                </a:cxn>
                <a:cxn ang="0">
                  <a:pos x="connsiteX1" y="connsiteY1"/>
                </a:cxn>
                <a:cxn ang="0">
                  <a:pos x="connsiteX2" y="connsiteY2"/>
                </a:cxn>
              </a:cxnLst>
              <a:rect l="l" t="t" r="r" b="b"/>
              <a:pathLst>
                <a:path w="593566" h="1216417">
                  <a:moveTo>
                    <a:pt x="593566" y="0"/>
                  </a:moveTo>
                  <a:cubicBezTo>
                    <a:pt x="383410" y="158015"/>
                    <a:pt x="173255" y="316030"/>
                    <a:pt x="74884" y="518766"/>
                  </a:cubicBezTo>
                  <a:cubicBezTo>
                    <a:pt x="-23487" y="721502"/>
                    <a:pt x="3342" y="1216417"/>
                    <a:pt x="3342" y="1216417"/>
                  </a:cubicBezTo>
                </a:path>
              </a:pathLst>
            </a:custGeom>
            <a:ln>
              <a:headEnd type="none"/>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5" name="TextBox 24"/>
            <p:cNvSpPr txBox="1"/>
            <p:nvPr/>
          </p:nvSpPr>
          <p:spPr>
            <a:xfrm>
              <a:off x="3224981" y="3675187"/>
              <a:ext cx="3519413" cy="461665"/>
            </a:xfrm>
            <a:prstGeom prst="rect">
              <a:avLst/>
            </a:prstGeom>
            <a:noFill/>
          </p:spPr>
          <p:txBody>
            <a:bodyPr wrap="none" rtlCol="0">
              <a:spAutoFit/>
            </a:bodyPr>
            <a:lstStyle/>
            <a:p>
              <a:r>
                <a:rPr lang="en-US" sz="2400" dirty="0" smtClean="0"/>
                <a:t>Demand-aware replication</a:t>
              </a:r>
              <a:endParaRPr lang="en-US" sz="2400" dirty="0"/>
            </a:p>
          </p:txBody>
        </p:sp>
      </p:grpSp>
      <p:grpSp>
        <p:nvGrpSpPr>
          <p:cNvPr id="30" name="Group 29"/>
          <p:cNvGrpSpPr/>
          <p:nvPr/>
        </p:nvGrpSpPr>
        <p:grpSpPr>
          <a:xfrm>
            <a:off x="485981" y="3541920"/>
            <a:ext cx="3320591" cy="1270083"/>
            <a:chOff x="485981" y="3541920"/>
            <a:chExt cx="3320591" cy="1270083"/>
          </a:xfrm>
        </p:grpSpPr>
        <p:sp>
          <p:nvSpPr>
            <p:cNvPr id="26" name="Freeform 25"/>
            <p:cNvSpPr/>
            <p:nvPr/>
          </p:nvSpPr>
          <p:spPr>
            <a:xfrm>
              <a:off x="1609702" y="3541920"/>
              <a:ext cx="1073141" cy="1270083"/>
            </a:xfrm>
            <a:custGeom>
              <a:avLst/>
              <a:gdLst>
                <a:gd name="connsiteX0" fmla="*/ 163989 w 1576949"/>
                <a:gd name="connsiteY0" fmla="*/ 1270083 h 1270083"/>
                <a:gd name="connsiteX1" fmla="*/ 128217 w 1576949"/>
                <a:gd name="connsiteY1" fmla="*/ 411435 h 1270083"/>
                <a:gd name="connsiteX2" fmla="*/ 1576949 w 1576949"/>
                <a:gd name="connsiteY2" fmla="*/ 0 h 1270083"/>
              </a:gdLst>
              <a:ahLst/>
              <a:cxnLst>
                <a:cxn ang="0">
                  <a:pos x="connsiteX0" y="connsiteY0"/>
                </a:cxn>
                <a:cxn ang="0">
                  <a:pos x="connsiteX1" y="connsiteY1"/>
                </a:cxn>
                <a:cxn ang="0">
                  <a:pos x="connsiteX2" y="connsiteY2"/>
                </a:cxn>
              </a:cxnLst>
              <a:rect l="l" t="t" r="r" b="b"/>
              <a:pathLst>
                <a:path w="1576949" h="1270083">
                  <a:moveTo>
                    <a:pt x="163989" y="1270083"/>
                  </a:moveTo>
                  <a:cubicBezTo>
                    <a:pt x="28356" y="946599"/>
                    <a:pt x="-107276" y="623115"/>
                    <a:pt x="128217" y="411435"/>
                  </a:cubicBezTo>
                  <a:cubicBezTo>
                    <a:pt x="363710" y="199755"/>
                    <a:pt x="1576949" y="0"/>
                    <a:pt x="1576949" y="0"/>
                  </a:cubicBezTo>
                </a:path>
              </a:pathLst>
            </a:custGeom>
            <a:ln>
              <a:headEnd type="none"/>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TextBox 26"/>
            <p:cNvSpPr txBox="1"/>
            <p:nvPr/>
          </p:nvSpPr>
          <p:spPr>
            <a:xfrm>
              <a:off x="485981" y="4235000"/>
              <a:ext cx="3320591" cy="461665"/>
            </a:xfrm>
            <a:prstGeom prst="rect">
              <a:avLst/>
            </a:prstGeom>
            <a:noFill/>
          </p:spPr>
          <p:txBody>
            <a:bodyPr wrap="none" rtlCol="0">
              <a:spAutoFit/>
            </a:bodyPr>
            <a:lstStyle/>
            <a:p>
              <a:r>
                <a:rPr lang="en-US" sz="2400" dirty="0" smtClean="0"/>
                <a:t>Demand geo-distribution</a:t>
              </a:r>
              <a:endParaRPr lang="en-US" sz="2400" dirty="0"/>
            </a:p>
          </p:txBody>
        </p:sp>
      </p:grpSp>
      <p:grpSp>
        <p:nvGrpSpPr>
          <p:cNvPr id="54" name="Group 53"/>
          <p:cNvGrpSpPr/>
          <p:nvPr/>
        </p:nvGrpSpPr>
        <p:grpSpPr>
          <a:xfrm>
            <a:off x="6228248" y="4607224"/>
            <a:ext cx="2814783" cy="1653240"/>
            <a:chOff x="6228248" y="4607224"/>
            <a:chExt cx="2814783" cy="1653240"/>
          </a:xfrm>
        </p:grpSpPr>
        <p:sp>
          <p:nvSpPr>
            <p:cNvPr id="34" name="TextBox 33"/>
            <p:cNvSpPr txBox="1"/>
            <p:nvPr/>
          </p:nvSpPr>
          <p:spPr>
            <a:xfrm>
              <a:off x="6228248" y="5798799"/>
              <a:ext cx="2814783"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chemeClr val="accent2"/>
                  </a:solidFill>
                </a:rPr>
                <a:t>Flexible consistency</a:t>
              </a:r>
            </a:p>
          </p:txBody>
        </p:sp>
        <p:cxnSp>
          <p:nvCxnSpPr>
            <p:cNvPr id="49" name="Straight Arrow Connector 48"/>
            <p:cNvCxnSpPr/>
            <p:nvPr/>
          </p:nvCxnSpPr>
          <p:spPr>
            <a:xfrm>
              <a:off x="8066394" y="4607224"/>
              <a:ext cx="0" cy="11915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grpSp>
        <p:nvGrpSpPr>
          <p:cNvPr id="55" name="Group 54"/>
          <p:cNvGrpSpPr/>
          <p:nvPr/>
        </p:nvGrpSpPr>
        <p:grpSpPr>
          <a:xfrm>
            <a:off x="6137452" y="1407169"/>
            <a:ext cx="2531462" cy="918635"/>
            <a:chOff x="6137452" y="1407169"/>
            <a:chExt cx="2531462" cy="918635"/>
          </a:xfrm>
        </p:grpSpPr>
        <p:sp>
          <p:nvSpPr>
            <p:cNvPr id="32" name="TextBox 31"/>
            <p:cNvSpPr txBox="1"/>
            <p:nvPr/>
          </p:nvSpPr>
          <p:spPr>
            <a:xfrm>
              <a:off x="6137452" y="1407169"/>
              <a:ext cx="2531462" cy="461665"/>
            </a:xfrm>
            <a:prstGeom prst="rect">
              <a:avLst/>
            </a:prstGeom>
            <a:noFill/>
          </p:spPr>
          <p:txBody>
            <a:bodyPr wrap="none" rtlCol="0">
              <a:spAutoFit/>
            </a:bodyPr>
            <a:lstStyle/>
            <a:p>
              <a:pPr algn="r"/>
              <a:r>
                <a:rPr lang="en-US" sz="2400" dirty="0" smtClean="0">
                  <a:solidFill>
                    <a:schemeClr val="accent1"/>
                  </a:solidFill>
                </a:rPr>
                <a:t>Strong consistency</a:t>
              </a:r>
            </a:p>
          </p:txBody>
        </p:sp>
        <p:cxnSp>
          <p:nvCxnSpPr>
            <p:cNvPr id="52" name="Straight Arrow Connector 51"/>
            <p:cNvCxnSpPr/>
            <p:nvPr/>
          </p:nvCxnSpPr>
          <p:spPr>
            <a:xfrm flipV="1">
              <a:off x="8066394" y="1868834"/>
              <a:ext cx="0" cy="45697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Tree>
    <p:custDataLst>
      <p:tags r:id="rId1"/>
    </p:custDataLst>
    <p:extLst>
      <p:ext uri="{BB962C8B-B14F-4D97-AF65-F5344CB8AC3E}">
        <p14:creationId xmlns:p14="http://schemas.microsoft.com/office/powerpoint/2010/main" val="2536804122"/>
      </p:ext>
    </p:extLst>
  </p:cSld>
  <p:clrMapOvr>
    <a:masterClrMapping/>
  </p:clrMapOvr>
  <mc:AlternateContent xmlns:mc="http://schemas.openxmlformats.org/markup-compatibility/2006" xmlns:p14="http://schemas.microsoft.com/office/powerpoint/2010/main">
    <mc:Choice Requires="p14">
      <p:transition spd="slow" p14:dur="2000" advTm="88576"/>
    </mc:Choice>
    <mc:Fallback xmlns="">
      <p:transition xmlns:p14="http://schemas.microsoft.com/office/powerpoint/2010/main" spd="slow" advTm="8857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up)">
                                      <p:cBhvr>
                                        <p:cTn id="2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p-curv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1986696"/>
            <a:ext cx="7467599" cy="4480559"/>
          </a:xfrm>
          <a:prstGeom prst="rect">
            <a:avLst/>
          </a:prstGeom>
        </p:spPr>
      </p:pic>
      <p:sp>
        <p:nvSpPr>
          <p:cNvPr id="2" name="Title 1"/>
          <p:cNvSpPr>
            <a:spLocks noGrp="1"/>
          </p:cNvSpPr>
          <p:nvPr>
            <p:ph type="title"/>
          </p:nvPr>
        </p:nvSpPr>
        <p:spPr/>
        <p:txBody>
          <a:bodyPr>
            <a:normAutofit/>
          </a:bodyPr>
          <a:lstStyle/>
          <a:p>
            <a:r>
              <a:rPr lang="en-US" sz="4000" dirty="0" smtClean="0"/>
              <a:t>Placement schemes comparison</a:t>
            </a:r>
            <a:endParaRPr lang="en-US" sz="4000" dirty="0"/>
          </a:p>
        </p:txBody>
      </p:sp>
      <p:sp>
        <p:nvSpPr>
          <p:cNvPr id="3" name="Slide Number Placeholder 2"/>
          <p:cNvSpPr>
            <a:spLocks noGrp="1"/>
          </p:cNvSpPr>
          <p:nvPr>
            <p:ph type="sldNum" sz="quarter" idx="12"/>
          </p:nvPr>
        </p:nvSpPr>
        <p:spPr/>
        <p:txBody>
          <a:bodyPr/>
          <a:lstStyle/>
          <a:p>
            <a:fld id="{98C0AAFF-83F3-2E41-99F9-83C76866C8AD}" type="slidenum">
              <a:rPr lang="en-US" smtClean="0">
                <a:solidFill>
                  <a:prstClr val="black">
                    <a:tint val="75000"/>
                  </a:prstClr>
                </a:solidFill>
                <a:latin typeface="Calibri"/>
              </a:rPr>
              <a:pPr/>
              <a:t>34</a:t>
            </a:fld>
            <a:endParaRPr lang="en-US">
              <a:solidFill>
                <a:prstClr val="black">
                  <a:tint val="75000"/>
                </a:prstClr>
              </a:solidFill>
              <a:latin typeface="Calibri"/>
            </a:endParaRPr>
          </a:p>
        </p:txBody>
      </p:sp>
      <p:sp>
        <p:nvSpPr>
          <p:cNvPr id="6" name="Rectangle 5"/>
          <p:cNvSpPr/>
          <p:nvPr/>
        </p:nvSpPr>
        <p:spPr>
          <a:xfrm>
            <a:off x="1004046" y="2940560"/>
            <a:ext cx="7022353" cy="954107"/>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2800" dirty="0" smtClean="0">
                <a:solidFill>
                  <a:srgbClr val="000000"/>
                </a:solidFill>
              </a:rPr>
              <a:t>Auspice outperforms static placement and a DHT-based scheme</a:t>
            </a:r>
          </a:p>
        </p:txBody>
      </p:sp>
      <p:sp>
        <p:nvSpPr>
          <p:cNvPr id="4" name="TextBox 3"/>
          <p:cNvSpPr txBox="1"/>
          <p:nvPr/>
        </p:nvSpPr>
        <p:spPr>
          <a:xfrm>
            <a:off x="266701" y="1173896"/>
            <a:ext cx="8647528" cy="830997"/>
          </a:xfrm>
          <a:prstGeom prst="rect">
            <a:avLst/>
          </a:prstGeom>
          <a:noFill/>
        </p:spPr>
        <p:txBody>
          <a:bodyPr wrap="square" rtlCol="0">
            <a:spAutoFit/>
          </a:bodyPr>
          <a:lstStyle/>
          <a:p>
            <a:r>
              <a:rPr lang="en-US" sz="2400" b="1" dirty="0" err="1" smtClean="0"/>
              <a:t>Testbed</a:t>
            </a:r>
            <a:r>
              <a:rPr lang="en-US" sz="2400" b="1" dirty="0" smtClean="0"/>
              <a:t>: </a:t>
            </a:r>
            <a:r>
              <a:rPr lang="en-US" sz="2400" dirty="0" smtClean="0"/>
              <a:t>16 server cluster emulating with 80 NS an 80 local NS</a:t>
            </a:r>
          </a:p>
          <a:p>
            <a:r>
              <a:rPr lang="en-US" sz="2400" b="1" dirty="0" smtClean="0"/>
              <a:t>Workload:</a:t>
            </a:r>
            <a:r>
              <a:rPr lang="en-US" sz="2400" dirty="0" smtClean="0"/>
              <a:t> 90% mobile names (</a:t>
            </a:r>
            <a:r>
              <a:rPr lang="en-US" sz="2400" dirty="0" err="1" smtClean="0"/>
              <a:t>geolocality</a:t>
            </a:r>
            <a:r>
              <a:rPr lang="en-US" sz="2400" dirty="0" smtClean="0"/>
              <a:t> 0.75), 10% service names</a:t>
            </a:r>
          </a:p>
        </p:txBody>
      </p:sp>
      <p:cxnSp>
        <p:nvCxnSpPr>
          <p:cNvPr id="8" name="Straight Arrow Connector 7"/>
          <p:cNvCxnSpPr/>
          <p:nvPr/>
        </p:nvCxnSpPr>
        <p:spPr>
          <a:xfrm>
            <a:off x="3245556" y="4713111"/>
            <a:ext cx="14111" cy="7337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3341511" y="4176889"/>
            <a:ext cx="0" cy="536222"/>
          </a:xfrm>
          <a:prstGeom prst="straightConnector1">
            <a:avLst/>
          </a:prstGeom>
          <a:ln>
            <a:headEnd type="arrow"/>
            <a:tailEnd type="non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3426177" y="4176889"/>
            <a:ext cx="2409283" cy="461665"/>
          </a:xfrm>
          <a:prstGeom prst="rect">
            <a:avLst/>
          </a:prstGeom>
          <a:noFill/>
        </p:spPr>
        <p:txBody>
          <a:bodyPr wrap="none" rtlCol="0">
            <a:spAutoFit/>
          </a:bodyPr>
          <a:lstStyle/>
          <a:p>
            <a:r>
              <a:rPr lang="en-US" sz="2400" dirty="0" smtClean="0"/>
              <a:t>Better redirection</a:t>
            </a:r>
            <a:endParaRPr lang="en-US" sz="2400" dirty="0"/>
          </a:p>
        </p:txBody>
      </p:sp>
      <p:sp>
        <p:nvSpPr>
          <p:cNvPr id="12" name="TextBox 11"/>
          <p:cNvSpPr txBox="1"/>
          <p:nvPr/>
        </p:nvSpPr>
        <p:spPr>
          <a:xfrm>
            <a:off x="3426177" y="4790954"/>
            <a:ext cx="2357286" cy="461665"/>
          </a:xfrm>
          <a:prstGeom prst="rect">
            <a:avLst/>
          </a:prstGeom>
          <a:noFill/>
        </p:spPr>
        <p:txBody>
          <a:bodyPr wrap="none" rtlCol="0">
            <a:spAutoFit/>
          </a:bodyPr>
          <a:lstStyle/>
          <a:p>
            <a:r>
              <a:rPr lang="en-US" sz="2400" dirty="0" smtClean="0"/>
              <a:t>Better placement</a:t>
            </a:r>
            <a:endParaRPr lang="en-US" sz="2400" dirty="0"/>
          </a:p>
        </p:txBody>
      </p:sp>
    </p:spTree>
    <p:custDataLst>
      <p:tags r:id="rId1"/>
    </p:custDataLst>
    <p:extLst>
      <p:ext uri="{BB962C8B-B14F-4D97-AF65-F5344CB8AC3E}">
        <p14:creationId xmlns:p14="http://schemas.microsoft.com/office/powerpoint/2010/main" val="62263570"/>
      </p:ext>
    </p:extLst>
  </p:cSld>
  <p:clrMapOvr>
    <a:masterClrMapping/>
  </p:clrMapOvr>
  <mc:AlternateContent xmlns:mc="http://schemas.openxmlformats.org/markup-compatibility/2006" xmlns:p14="http://schemas.microsoft.com/office/powerpoint/2010/main">
    <mc:Choice Requires="p14">
      <p:transition p14:dur="0" advTm="101209"/>
    </mc:Choice>
    <mc:Fallback xmlns="">
      <p:transition xmlns:p14="http://schemas.microsoft.com/office/powerpoint/2010/main" advTm="10120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up)">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DNS comparison</a:t>
            </a:r>
            <a:endParaRPr lang="en-US" dirty="0"/>
          </a:p>
        </p:txBody>
      </p:sp>
      <p:sp>
        <p:nvSpPr>
          <p:cNvPr id="4" name="Slide Number Placeholder 3"/>
          <p:cNvSpPr>
            <a:spLocks noGrp="1"/>
          </p:cNvSpPr>
          <p:nvPr>
            <p:ph type="sldNum" sz="quarter" idx="12"/>
          </p:nvPr>
        </p:nvSpPr>
        <p:spPr/>
        <p:txBody>
          <a:bodyPr/>
          <a:lstStyle/>
          <a:p>
            <a:fld id="{6B13335D-4FC9-924F-B266-DEE7D65B61EE}" type="slidenum">
              <a:rPr lang="en-US" smtClean="0"/>
              <a:pPr/>
              <a:t>35</a:t>
            </a:fld>
            <a:endParaRPr lang="en-US" dirty="0"/>
          </a:p>
        </p:txBody>
      </p:sp>
      <p:pic>
        <p:nvPicPr>
          <p:cNvPr id="5" name="Content Placeholder 4" descr="managed-lookup.pdf"/>
          <p:cNvPicPr>
            <a:picLocks noGrp="1" noChangeAspect="1"/>
          </p:cNvPicPr>
          <p:nvPr>
            <p:ph idx="4294967295"/>
          </p:nvPr>
        </p:nvPicPr>
        <p:blipFill>
          <a:blip r:embed="rId4">
            <a:extLst>
              <a:ext uri="{28A0092B-C50C-407E-A947-70E740481C1C}">
                <a14:useLocalDpi xmlns:a14="http://schemas.microsoft.com/office/drawing/2010/main" val="0"/>
              </a:ext>
            </a:extLst>
          </a:blip>
          <a:srcRect l="-12705" r="-12705"/>
          <a:stretch>
            <a:fillRect/>
          </a:stretch>
        </p:blipFill>
        <p:spPr>
          <a:xfrm>
            <a:off x="0" y="2182813"/>
            <a:ext cx="7289800" cy="4359275"/>
          </a:xfrm>
        </p:spPr>
      </p:pic>
      <p:sp>
        <p:nvSpPr>
          <p:cNvPr id="29" name="Freeform 28"/>
          <p:cNvSpPr/>
          <p:nvPr/>
        </p:nvSpPr>
        <p:spPr>
          <a:xfrm>
            <a:off x="2726051" y="2194577"/>
            <a:ext cx="3120572" cy="709958"/>
          </a:xfrm>
          <a:custGeom>
            <a:avLst/>
            <a:gdLst>
              <a:gd name="connsiteX0" fmla="*/ 3120572 w 3120572"/>
              <a:gd name="connsiteY0" fmla="*/ 491832 h 655118"/>
              <a:gd name="connsiteX1" fmla="*/ 1542143 w 3120572"/>
              <a:gd name="connsiteY1" fmla="*/ 1975 h 655118"/>
              <a:gd name="connsiteX2" fmla="*/ 0 w 3120572"/>
              <a:gd name="connsiteY2" fmla="*/ 655118 h 655118"/>
            </a:gdLst>
            <a:ahLst/>
            <a:cxnLst>
              <a:cxn ang="0">
                <a:pos x="connsiteX0" y="connsiteY0"/>
              </a:cxn>
              <a:cxn ang="0">
                <a:pos x="connsiteX1" y="connsiteY1"/>
              </a:cxn>
              <a:cxn ang="0">
                <a:pos x="connsiteX2" y="connsiteY2"/>
              </a:cxn>
            </a:cxnLst>
            <a:rect l="l" t="t" r="r" b="b"/>
            <a:pathLst>
              <a:path w="3120572" h="655118">
                <a:moveTo>
                  <a:pt x="3120572" y="491832"/>
                </a:moveTo>
                <a:cubicBezTo>
                  <a:pt x="2591405" y="233296"/>
                  <a:pt x="2062238" y="-25239"/>
                  <a:pt x="1542143" y="1975"/>
                </a:cubicBezTo>
                <a:cubicBezTo>
                  <a:pt x="1022048" y="29189"/>
                  <a:pt x="511024" y="342153"/>
                  <a:pt x="0" y="655118"/>
                </a:cubicBezTo>
              </a:path>
            </a:pathLst>
          </a:custGeom>
          <a:ln w="57150" cmpd="sng">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TextBox 29"/>
          <p:cNvSpPr txBox="1"/>
          <p:nvPr/>
        </p:nvSpPr>
        <p:spPr>
          <a:xfrm>
            <a:off x="3378688" y="1710506"/>
            <a:ext cx="4903907" cy="461665"/>
          </a:xfrm>
          <a:prstGeom prst="rect">
            <a:avLst/>
          </a:prstGeom>
          <a:noFill/>
        </p:spPr>
        <p:txBody>
          <a:bodyPr wrap="none" rtlCol="0">
            <a:spAutoFit/>
          </a:bodyPr>
          <a:lstStyle/>
          <a:p>
            <a:r>
              <a:rPr lang="en-US" sz="2400" dirty="0" smtClean="0"/>
              <a:t>One-third update cost, similar latency</a:t>
            </a:r>
            <a:endParaRPr lang="en-US" sz="2400" dirty="0"/>
          </a:p>
        </p:txBody>
      </p:sp>
      <p:sp>
        <p:nvSpPr>
          <p:cNvPr id="32" name="TextBox 31"/>
          <p:cNvSpPr txBox="1"/>
          <p:nvPr/>
        </p:nvSpPr>
        <p:spPr>
          <a:xfrm>
            <a:off x="6419776" y="5106649"/>
            <a:ext cx="2302583" cy="830997"/>
          </a:xfrm>
          <a:prstGeom prst="rect">
            <a:avLst/>
          </a:prstGeom>
          <a:noFill/>
        </p:spPr>
        <p:txBody>
          <a:bodyPr wrap="none" rtlCol="0">
            <a:spAutoFit/>
          </a:bodyPr>
          <a:lstStyle/>
          <a:p>
            <a:r>
              <a:rPr lang="en-US" sz="2400" dirty="0" smtClean="0"/>
              <a:t>60% less latency, </a:t>
            </a:r>
          </a:p>
          <a:p>
            <a:r>
              <a:rPr lang="en-US" sz="2400" dirty="0" smtClean="0"/>
              <a:t>similar cost</a:t>
            </a:r>
            <a:endParaRPr lang="en-US" sz="2400" dirty="0"/>
          </a:p>
        </p:txBody>
      </p:sp>
      <p:cxnSp>
        <p:nvCxnSpPr>
          <p:cNvPr id="34" name="Straight Arrow Connector 33"/>
          <p:cNvCxnSpPr/>
          <p:nvPr/>
        </p:nvCxnSpPr>
        <p:spPr>
          <a:xfrm flipH="1">
            <a:off x="4722650" y="5522148"/>
            <a:ext cx="671284" cy="456407"/>
          </a:xfrm>
          <a:prstGeom prst="straightConnector1">
            <a:avLst/>
          </a:prstGeom>
          <a:ln w="57150" cmpd="sng">
            <a:prstDash val="sysDash"/>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246314" y="2612147"/>
            <a:ext cx="5976115" cy="1077218"/>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3200" dirty="0">
                <a:solidFill>
                  <a:srgbClr val="000000"/>
                </a:solidFill>
              </a:rPr>
              <a:t>Auspice reduces </a:t>
            </a:r>
            <a:r>
              <a:rPr lang="en-US" sz="3200" dirty="0" smtClean="0">
                <a:solidFill>
                  <a:srgbClr val="000000"/>
                </a:solidFill>
              </a:rPr>
              <a:t>cost/latency </a:t>
            </a:r>
            <a:r>
              <a:rPr lang="en-US" sz="3200" dirty="0">
                <a:solidFill>
                  <a:srgbClr val="000000"/>
                </a:solidFill>
              </a:rPr>
              <a:t>over </a:t>
            </a:r>
          </a:p>
          <a:p>
            <a:pPr algn="ctr"/>
            <a:r>
              <a:rPr lang="en-US" sz="3200" dirty="0" smtClean="0">
                <a:solidFill>
                  <a:srgbClr val="000000"/>
                </a:solidFill>
              </a:rPr>
              <a:t>today’s managed </a:t>
            </a:r>
            <a:r>
              <a:rPr lang="en-US" sz="3200" dirty="0">
                <a:solidFill>
                  <a:srgbClr val="000000"/>
                </a:solidFill>
              </a:rPr>
              <a:t>DNS</a:t>
            </a:r>
          </a:p>
        </p:txBody>
      </p:sp>
      <p:sp>
        <p:nvSpPr>
          <p:cNvPr id="3" name="TextBox 2"/>
          <p:cNvSpPr txBox="1"/>
          <p:nvPr/>
        </p:nvSpPr>
        <p:spPr>
          <a:xfrm>
            <a:off x="173125" y="1189923"/>
            <a:ext cx="8970875" cy="461665"/>
          </a:xfrm>
          <a:prstGeom prst="rect">
            <a:avLst/>
          </a:prstGeom>
          <a:noFill/>
        </p:spPr>
        <p:txBody>
          <a:bodyPr wrap="none" rtlCol="0">
            <a:spAutoFit/>
          </a:bodyPr>
          <a:lstStyle/>
          <a:p>
            <a:r>
              <a:rPr lang="en-US" sz="2400" dirty="0" smtClean="0"/>
              <a:t>Ultra DNS (16 replicas)  vs. Auspice 5/10/15 replicas out of 80 locations</a:t>
            </a:r>
            <a:endParaRPr lang="en-US" sz="2400" dirty="0"/>
          </a:p>
        </p:txBody>
      </p:sp>
    </p:spTree>
    <p:custDataLst>
      <p:tags r:id="rId1"/>
    </p:custDataLst>
    <p:extLst>
      <p:ext uri="{BB962C8B-B14F-4D97-AF65-F5344CB8AC3E}">
        <p14:creationId xmlns:p14="http://schemas.microsoft.com/office/powerpoint/2010/main" val="159002969"/>
      </p:ext>
    </p:extLst>
  </p:cSld>
  <p:clrMapOvr>
    <a:masterClrMapping/>
  </p:clrMapOvr>
  <mc:AlternateContent xmlns:mc="http://schemas.openxmlformats.org/markup-compatibility/2006" xmlns:p14="http://schemas.microsoft.com/office/powerpoint/2010/main">
    <mc:Choice Requires="p14">
      <p:transition spd="slow" p14:dur="2000" advTm="79435"/>
    </mc:Choice>
    <mc:Fallback xmlns="">
      <p:transition xmlns:p14="http://schemas.microsoft.com/office/powerpoint/2010/main" spd="slow" advTm="7943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22" presetClass="entr" presetSubtype="2"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par>
                                <p:cTn id="20" presetID="22" presetClass="entr" presetSubtype="2"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p:bldP spid="30" grpId="1"/>
      <p:bldP spid="32"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Auspice GNS summary</a:t>
            </a:r>
            <a:endParaRPr lang="en-US" dirty="0"/>
          </a:p>
        </p:txBody>
      </p:sp>
      <p:sp>
        <p:nvSpPr>
          <p:cNvPr id="3" name="Content Placeholder 2"/>
          <p:cNvSpPr>
            <a:spLocks noGrp="1"/>
          </p:cNvSpPr>
          <p:nvPr>
            <p:ph idx="1"/>
          </p:nvPr>
        </p:nvSpPr>
        <p:spPr>
          <a:xfrm>
            <a:off x="333079" y="1177454"/>
            <a:ext cx="8543049" cy="4080346"/>
          </a:xfrm>
        </p:spPr>
        <p:txBody>
          <a:bodyPr>
            <a:normAutofit/>
          </a:bodyPr>
          <a:lstStyle/>
          <a:p>
            <a:pPr marL="0" indent="0">
              <a:buNone/>
            </a:pPr>
            <a:r>
              <a:rPr lang="en-US" dirty="0"/>
              <a:t>E</a:t>
            </a:r>
            <a:r>
              <a:rPr lang="en-US" dirty="0" smtClean="0"/>
              <a:t>nables secure, name-based communication </a:t>
            </a:r>
          </a:p>
          <a:p>
            <a:pPr lvl="1"/>
            <a:r>
              <a:rPr lang="en-US" sz="2800" dirty="0"/>
              <a:t>a</a:t>
            </a:r>
            <a:r>
              <a:rPr lang="en-US" sz="2800" dirty="0" smtClean="0"/>
              <a:t>rbitrary name/location representation</a:t>
            </a:r>
          </a:p>
          <a:p>
            <a:pPr lvl="1"/>
            <a:r>
              <a:rPr lang="en-US" sz="2800" dirty="0"/>
              <a:t>f</a:t>
            </a:r>
            <a:r>
              <a:rPr lang="en-US" sz="2800" dirty="0" smtClean="0"/>
              <a:t>lexible endpoint principals</a:t>
            </a:r>
          </a:p>
          <a:p>
            <a:r>
              <a:rPr lang="en-US" dirty="0" smtClean="0"/>
              <a:t>Key differences from DNS for today’s Internet</a:t>
            </a:r>
          </a:p>
          <a:p>
            <a:pPr lvl="1"/>
            <a:r>
              <a:rPr lang="en-US" dirty="0" smtClean="0"/>
              <a:t>decouple certification and resolution</a:t>
            </a:r>
          </a:p>
          <a:p>
            <a:pPr lvl="1"/>
            <a:r>
              <a:rPr lang="en-US" dirty="0" smtClean="0"/>
              <a:t>active replication</a:t>
            </a:r>
          </a:p>
          <a:p>
            <a:pPr lvl="1"/>
            <a:r>
              <a:rPr lang="en-US" dirty="0" smtClean="0"/>
              <a:t>demand-aware placement</a:t>
            </a:r>
          </a:p>
          <a:p>
            <a:pPr lvl="1"/>
            <a:endParaRPr lang="en-US" dirty="0" smtClean="0"/>
          </a:p>
        </p:txBody>
      </p:sp>
      <p:sp>
        <p:nvSpPr>
          <p:cNvPr id="4" name="Slide Number Placeholder 3"/>
          <p:cNvSpPr>
            <a:spLocks noGrp="1"/>
          </p:cNvSpPr>
          <p:nvPr>
            <p:ph type="sldNum" sz="quarter" idx="12"/>
          </p:nvPr>
        </p:nvSpPr>
        <p:spPr/>
        <p:txBody>
          <a:bodyPr/>
          <a:lstStyle/>
          <a:p>
            <a:fld id="{6B13335D-4FC9-924F-B266-DEE7D65B61EE}" type="slidenum">
              <a:rPr lang="en-US" smtClean="0"/>
              <a:pPr/>
              <a:t>36</a:t>
            </a:fld>
            <a:endParaRPr lang="en-US"/>
          </a:p>
        </p:txBody>
      </p:sp>
    </p:spTree>
    <p:extLst>
      <p:ext uri="{BB962C8B-B14F-4D97-AF65-F5344CB8AC3E}">
        <p14:creationId xmlns:p14="http://schemas.microsoft.com/office/powerpoint/2010/main" val="4230782986"/>
      </p:ext>
    </p:extLst>
  </p:cSld>
  <p:clrMapOvr>
    <a:masterClrMapping/>
  </p:clrMapOvr>
  <mc:AlternateContent xmlns:mc="http://schemas.openxmlformats.org/markup-compatibility/2006" xmlns:p14="http://schemas.microsoft.com/office/powerpoint/2010/main">
    <mc:Choice Requires="p14">
      <p:transition spd="slow" p14:dur="2000" advTm="27503"/>
    </mc:Choice>
    <mc:Fallback xmlns="">
      <p:transition xmlns:p14="http://schemas.microsoft.com/office/powerpoint/2010/main" spd="slow" advTm="27503"/>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t>
            </a:r>
            <a:r>
              <a:rPr lang="en-US" dirty="0" err="1" smtClean="0"/>
              <a:t>aways</a:t>
            </a:r>
            <a:endParaRPr lang="en-US" dirty="0"/>
          </a:p>
        </p:txBody>
      </p:sp>
      <p:sp>
        <p:nvSpPr>
          <p:cNvPr id="3" name="Content Placeholder 2"/>
          <p:cNvSpPr>
            <a:spLocks noGrp="1"/>
          </p:cNvSpPr>
          <p:nvPr>
            <p:ph idx="1"/>
          </p:nvPr>
        </p:nvSpPr>
        <p:spPr>
          <a:xfrm>
            <a:off x="0" y="1600200"/>
            <a:ext cx="9144000" cy="4525963"/>
          </a:xfrm>
        </p:spPr>
        <p:txBody>
          <a:bodyPr>
            <a:noAutofit/>
          </a:bodyPr>
          <a:lstStyle/>
          <a:p>
            <a:pPr marL="0" indent="0" algn="ctr">
              <a:buNone/>
            </a:pPr>
            <a:r>
              <a:rPr lang="en-US" dirty="0" smtClean="0"/>
              <a:t>Content placement key to leverage geo-distribution</a:t>
            </a:r>
          </a:p>
          <a:p>
            <a:pPr marL="0" indent="0">
              <a:buNone/>
            </a:pPr>
            <a:endParaRPr lang="en-US" sz="3000" dirty="0"/>
          </a:p>
          <a:p>
            <a:pPr marL="457200" lvl="1" indent="0">
              <a:buNone/>
            </a:pPr>
            <a:r>
              <a:rPr lang="en-US" sz="2400" u="sng" dirty="0" smtClean="0"/>
              <a:t>Bad news</a:t>
            </a:r>
            <a:r>
              <a:rPr lang="en-US" sz="2400" i="1" u="sng" dirty="0" smtClean="0"/>
              <a:t>:</a:t>
            </a:r>
            <a:r>
              <a:rPr lang="en-US" sz="2400" dirty="0" smtClean="0"/>
              <a:t> Redirection, routing can’t redress poor placement</a:t>
            </a:r>
          </a:p>
          <a:p>
            <a:pPr marL="457200" lvl="1" indent="0">
              <a:buNone/>
            </a:pPr>
            <a:r>
              <a:rPr lang="en-US" sz="2400" u="sng" dirty="0"/>
              <a:t>Good news:</a:t>
            </a:r>
            <a:r>
              <a:rPr lang="en-US" sz="2400" b="1" dirty="0"/>
              <a:t> </a:t>
            </a:r>
            <a:r>
              <a:rPr lang="en-US" sz="2400" dirty="0"/>
              <a:t>Simple placement works well</a:t>
            </a:r>
          </a:p>
          <a:p>
            <a:endParaRPr lang="en-US" sz="3000" dirty="0" smtClean="0"/>
          </a:p>
          <a:p>
            <a:endParaRPr lang="en-US" sz="3000" dirty="0" smtClean="0"/>
          </a:p>
          <a:p>
            <a:pPr>
              <a:buFontTx/>
              <a:buChar char="-"/>
            </a:pPr>
            <a:endParaRPr lang="en-US" sz="3000" dirty="0" smtClean="0"/>
          </a:p>
          <a:p>
            <a:pPr marL="0" indent="0">
              <a:buNone/>
            </a:pPr>
            <a:endParaRPr lang="en-US" sz="3000" dirty="0" smtClean="0"/>
          </a:p>
        </p:txBody>
      </p:sp>
    </p:spTree>
    <p:extLst>
      <p:ext uri="{BB962C8B-B14F-4D97-AF65-F5344CB8AC3E}">
        <p14:creationId xmlns:p14="http://schemas.microsoft.com/office/powerpoint/2010/main" val="566373845"/>
      </p:ext>
    </p:extLst>
  </p:cSld>
  <p:clrMapOvr>
    <a:masterClrMapping/>
  </p:clrMapOvr>
  <mc:AlternateContent xmlns:mc="http://schemas.openxmlformats.org/markup-compatibility/2006" xmlns:p14="http://schemas.microsoft.com/office/powerpoint/2010/main">
    <mc:Choice Requires="p14">
      <p:transition spd="slow" p14:dur="2000" advTm="34005"/>
    </mc:Choice>
    <mc:Fallback xmlns="">
      <p:transition xmlns:p14="http://schemas.microsoft.com/office/powerpoint/2010/main" spd="slow" advTm="34005"/>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Simplify management </a:t>
            </a:r>
            <a:r>
              <a:rPr lang="en-US" sz="2800" dirty="0"/>
              <a:t>of geo-distributed </a:t>
            </a:r>
            <a:r>
              <a:rPr lang="en-US" sz="2800" dirty="0" smtClean="0"/>
              <a:t>services</a:t>
            </a:r>
          </a:p>
        </p:txBody>
      </p:sp>
      <p:sp>
        <p:nvSpPr>
          <p:cNvPr id="4" name="Cloud 3"/>
          <p:cNvSpPr/>
          <p:nvPr/>
        </p:nvSpPr>
        <p:spPr>
          <a:xfrm>
            <a:off x="774699" y="2761639"/>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Freeform 11"/>
          <p:cNvSpPr/>
          <p:nvPr/>
        </p:nvSpPr>
        <p:spPr>
          <a:xfrm>
            <a:off x="3097068" y="2972655"/>
            <a:ext cx="4591857" cy="2099439"/>
          </a:xfrm>
          <a:custGeom>
            <a:avLst/>
            <a:gdLst>
              <a:gd name="connsiteX0" fmla="*/ 186789 w 4591857"/>
              <a:gd name="connsiteY0" fmla="*/ 1236488 h 2099439"/>
              <a:gd name="connsiteX1" fmla="*/ 1021361 w 4591857"/>
              <a:gd name="connsiteY1" fmla="*/ 365631 h 2099439"/>
              <a:gd name="connsiteX2" fmla="*/ 2382075 w 4591857"/>
              <a:gd name="connsiteY2" fmla="*/ 2774 h 2099439"/>
              <a:gd name="connsiteX3" fmla="*/ 3960503 w 4591857"/>
              <a:gd name="connsiteY3" fmla="*/ 220488 h 2099439"/>
              <a:gd name="connsiteX4" fmla="*/ 4577361 w 4591857"/>
              <a:gd name="connsiteY4" fmla="*/ 619631 h 2099439"/>
              <a:gd name="connsiteX5" fmla="*/ 4305218 w 4591857"/>
              <a:gd name="connsiteY5" fmla="*/ 1145774 h 2099439"/>
              <a:gd name="connsiteX6" fmla="*/ 3307361 w 4591857"/>
              <a:gd name="connsiteY6" fmla="*/ 909916 h 2099439"/>
              <a:gd name="connsiteX7" fmla="*/ 2400218 w 4591857"/>
              <a:gd name="connsiteY7" fmla="*/ 728488 h 2099439"/>
              <a:gd name="connsiteX8" fmla="*/ 1493075 w 4591857"/>
              <a:gd name="connsiteY8" fmla="*/ 801059 h 2099439"/>
              <a:gd name="connsiteX9" fmla="*/ 1257218 w 4591857"/>
              <a:gd name="connsiteY9" fmla="*/ 1345345 h 2099439"/>
              <a:gd name="connsiteX10" fmla="*/ 1166503 w 4591857"/>
              <a:gd name="connsiteY10" fmla="*/ 2016631 h 2099439"/>
              <a:gd name="connsiteX11" fmla="*/ 41646 w 4591857"/>
              <a:gd name="connsiteY11" fmla="*/ 1998488 h 2099439"/>
              <a:gd name="connsiteX12" fmla="*/ 223075 w 4591857"/>
              <a:gd name="connsiteY12" fmla="*/ 1200202 h 2099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91857" h="2099439">
                <a:moveTo>
                  <a:pt x="186789" y="1236488"/>
                </a:moveTo>
                <a:cubicBezTo>
                  <a:pt x="421134" y="903869"/>
                  <a:pt x="655480" y="571250"/>
                  <a:pt x="1021361" y="365631"/>
                </a:cubicBezTo>
                <a:cubicBezTo>
                  <a:pt x="1387242" y="160012"/>
                  <a:pt x="1892218" y="26964"/>
                  <a:pt x="2382075" y="2774"/>
                </a:cubicBezTo>
                <a:cubicBezTo>
                  <a:pt x="2871932" y="-21416"/>
                  <a:pt x="3594622" y="117679"/>
                  <a:pt x="3960503" y="220488"/>
                </a:cubicBezTo>
                <a:cubicBezTo>
                  <a:pt x="4326384" y="323297"/>
                  <a:pt x="4519908" y="465417"/>
                  <a:pt x="4577361" y="619631"/>
                </a:cubicBezTo>
                <a:cubicBezTo>
                  <a:pt x="4634814" y="773845"/>
                  <a:pt x="4516885" y="1097393"/>
                  <a:pt x="4305218" y="1145774"/>
                </a:cubicBezTo>
                <a:lnTo>
                  <a:pt x="3307361" y="909916"/>
                </a:lnTo>
                <a:cubicBezTo>
                  <a:pt x="2989861" y="840368"/>
                  <a:pt x="2702599" y="746631"/>
                  <a:pt x="2400218" y="728488"/>
                </a:cubicBezTo>
                <a:cubicBezTo>
                  <a:pt x="2097837" y="710345"/>
                  <a:pt x="1683575" y="698250"/>
                  <a:pt x="1493075" y="801059"/>
                </a:cubicBezTo>
                <a:cubicBezTo>
                  <a:pt x="1302575" y="903868"/>
                  <a:pt x="1311647" y="1142750"/>
                  <a:pt x="1257218" y="1345345"/>
                </a:cubicBezTo>
                <a:cubicBezTo>
                  <a:pt x="1202789" y="1547940"/>
                  <a:pt x="1369098" y="1907774"/>
                  <a:pt x="1166503" y="2016631"/>
                </a:cubicBezTo>
                <a:cubicBezTo>
                  <a:pt x="963908" y="2125488"/>
                  <a:pt x="198884" y="2134559"/>
                  <a:pt x="41646" y="1998488"/>
                </a:cubicBezTo>
                <a:cubicBezTo>
                  <a:pt x="-115592" y="1862417"/>
                  <a:pt x="223075" y="1200202"/>
                  <a:pt x="223075" y="1200202"/>
                </a:cubicBezTo>
              </a:path>
            </a:pathLst>
          </a:custGeom>
          <a:solidFill>
            <a:schemeClr val="accent2">
              <a:lumMod val="20000"/>
              <a:lumOff val="80000"/>
              <a:alpha val="40000"/>
            </a:schemeClr>
          </a:solidFill>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Freeform 10"/>
          <p:cNvSpPr/>
          <p:nvPr/>
        </p:nvSpPr>
        <p:spPr>
          <a:xfrm>
            <a:off x="1955367" y="3092873"/>
            <a:ext cx="4534985" cy="1781323"/>
          </a:xfrm>
          <a:custGeom>
            <a:avLst/>
            <a:gdLst>
              <a:gd name="connsiteX0" fmla="*/ 512062 w 4534985"/>
              <a:gd name="connsiteY0" fmla="*/ 9556 h 1781323"/>
              <a:gd name="connsiteX1" fmla="*/ 1419204 w 4534985"/>
              <a:gd name="connsiteY1" fmla="*/ 317984 h 1781323"/>
              <a:gd name="connsiteX2" fmla="*/ 2362633 w 4534985"/>
              <a:gd name="connsiteY2" fmla="*/ 1043698 h 1781323"/>
              <a:gd name="connsiteX3" fmla="*/ 4086204 w 4534985"/>
              <a:gd name="connsiteY3" fmla="*/ 1043698 h 1781323"/>
              <a:gd name="connsiteX4" fmla="*/ 4503490 w 4534985"/>
              <a:gd name="connsiteY4" fmla="*/ 1660556 h 1781323"/>
              <a:gd name="connsiteX5" fmla="*/ 3451204 w 4534985"/>
              <a:gd name="connsiteY5" fmla="*/ 1769413 h 1781323"/>
              <a:gd name="connsiteX6" fmla="*/ 1963490 w 4534985"/>
              <a:gd name="connsiteY6" fmla="*/ 1751270 h 1781323"/>
              <a:gd name="connsiteX7" fmla="*/ 1165204 w 4534985"/>
              <a:gd name="connsiteY7" fmla="*/ 1714984 h 1781323"/>
              <a:gd name="connsiteX8" fmla="*/ 1001919 w 4534985"/>
              <a:gd name="connsiteY8" fmla="*/ 971127 h 1781323"/>
              <a:gd name="connsiteX9" fmla="*/ 40347 w 4534985"/>
              <a:gd name="connsiteY9" fmla="*/ 735270 h 1781323"/>
              <a:gd name="connsiteX10" fmla="*/ 221776 w 4534985"/>
              <a:gd name="connsiteY10" fmla="*/ 82127 h 1781323"/>
              <a:gd name="connsiteX11" fmla="*/ 602776 w 4534985"/>
              <a:gd name="connsiteY11" fmla="*/ 9556 h 178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4985" h="1781323">
                <a:moveTo>
                  <a:pt x="512062" y="9556"/>
                </a:moveTo>
                <a:cubicBezTo>
                  <a:pt x="811419" y="77591"/>
                  <a:pt x="1110776" y="145627"/>
                  <a:pt x="1419204" y="317984"/>
                </a:cubicBezTo>
                <a:cubicBezTo>
                  <a:pt x="1727632" y="490341"/>
                  <a:pt x="1918133" y="922746"/>
                  <a:pt x="2362633" y="1043698"/>
                </a:cubicBezTo>
                <a:cubicBezTo>
                  <a:pt x="2807133" y="1164650"/>
                  <a:pt x="3729395" y="940888"/>
                  <a:pt x="4086204" y="1043698"/>
                </a:cubicBezTo>
                <a:cubicBezTo>
                  <a:pt x="4443013" y="1146508"/>
                  <a:pt x="4609323" y="1539604"/>
                  <a:pt x="4503490" y="1660556"/>
                </a:cubicBezTo>
                <a:cubicBezTo>
                  <a:pt x="4397657" y="1781509"/>
                  <a:pt x="3874537" y="1754294"/>
                  <a:pt x="3451204" y="1769413"/>
                </a:cubicBezTo>
                <a:cubicBezTo>
                  <a:pt x="3027871" y="1784532"/>
                  <a:pt x="2344490" y="1760342"/>
                  <a:pt x="1963490" y="1751270"/>
                </a:cubicBezTo>
                <a:cubicBezTo>
                  <a:pt x="1582490" y="1742198"/>
                  <a:pt x="1325466" y="1845008"/>
                  <a:pt x="1165204" y="1714984"/>
                </a:cubicBezTo>
                <a:cubicBezTo>
                  <a:pt x="1004942" y="1584960"/>
                  <a:pt x="1189395" y="1134413"/>
                  <a:pt x="1001919" y="971127"/>
                </a:cubicBezTo>
                <a:cubicBezTo>
                  <a:pt x="814443" y="807841"/>
                  <a:pt x="170371" y="883437"/>
                  <a:pt x="40347" y="735270"/>
                </a:cubicBezTo>
                <a:cubicBezTo>
                  <a:pt x="-89677" y="587103"/>
                  <a:pt x="128038" y="203079"/>
                  <a:pt x="221776" y="82127"/>
                </a:cubicBezTo>
                <a:cubicBezTo>
                  <a:pt x="315514" y="-38825"/>
                  <a:pt x="602776" y="9556"/>
                  <a:pt x="602776" y="9556"/>
                </a:cubicBezTo>
              </a:path>
            </a:pathLst>
          </a:custGeom>
          <a:solidFill>
            <a:schemeClr val="accent1">
              <a:lumMod val="20000"/>
              <a:lumOff val="80000"/>
              <a:alpha val="3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5" name="Picture 4"/>
          <p:cNvPicPr>
            <a:picLocks noChangeAspect="1"/>
          </p:cNvPicPr>
          <p:nvPr/>
        </p:nvPicPr>
        <p:blipFill>
          <a:blip r:embed="rId4"/>
          <a:stretch>
            <a:fillRect/>
          </a:stretch>
        </p:blipFill>
        <p:spPr>
          <a:xfrm>
            <a:off x="2305126" y="3428843"/>
            <a:ext cx="543303" cy="370908"/>
          </a:xfrm>
          <a:prstGeom prst="rect">
            <a:avLst/>
          </a:prstGeom>
        </p:spPr>
      </p:pic>
      <p:pic>
        <p:nvPicPr>
          <p:cNvPr id="6" name="Picture 5"/>
          <p:cNvPicPr>
            <a:picLocks noChangeAspect="1"/>
          </p:cNvPicPr>
          <p:nvPr/>
        </p:nvPicPr>
        <p:blipFill>
          <a:blip r:embed="rId4"/>
          <a:stretch>
            <a:fillRect/>
          </a:stretch>
        </p:blipFill>
        <p:spPr>
          <a:xfrm>
            <a:off x="4729816" y="3197915"/>
            <a:ext cx="676522" cy="461856"/>
          </a:xfrm>
          <a:prstGeom prst="rect">
            <a:avLst/>
          </a:prstGeom>
        </p:spPr>
      </p:pic>
      <p:pic>
        <p:nvPicPr>
          <p:cNvPr id="7" name="Picture 6"/>
          <p:cNvPicPr>
            <a:picLocks noChangeAspect="1"/>
          </p:cNvPicPr>
          <p:nvPr/>
        </p:nvPicPr>
        <p:blipFill>
          <a:blip r:embed="rId4"/>
          <a:stretch>
            <a:fillRect/>
          </a:stretch>
        </p:blipFill>
        <p:spPr>
          <a:xfrm>
            <a:off x="3550530" y="4299701"/>
            <a:ext cx="676522" cy="461856"/>
          </a:xfrm>
          <a:prstGeom prst="rect">
            <a:avLst/>
          </a:prstGeom>
        </p:spPr>
      </p:pic>
      <p:pic>
        <p:nvPicPr>
          <p:cNvPr id="8" name="Picture 7"/>
          <p:cNvPicPr>
            <a:picLocks noChangeAspect="1"/>
          </p:cNvPicPr>
          <p:nvPr/>
        </p:nvPicPr>
        <p:blipFill>
          <a:blip r:embed="rId4"/>
          <a:stretch>
            <a:fillRect/>
          </a:stretch>
        </p:blipFill>
        <p:spPr>
          <a:xfrm>
            <a:off x="6798102" y="3428843"/>
            <a:ext cx="676522" cy="461856"/>
          </a:xfrm>
          <a:prstGeom prst="rect">
            <a:avLst/>
          </a:prstGeom>
        </p:spPr>
      </p:pic>
      <p:pic>
        <p:nvPicPr>
          <p:cNvPr id="9" name="Picture 8"/>
          <p:cNvPicPr>
            <a:picLocks noChangeAspect="1"/>
          </p:cNvPicPr>
          <p:nvPr/>
        </p:nvPicPr>
        <p:blipFill>
          <a:blip r:embed="rId4"/>
          <a:stretch>
            <a:fillRect/>
          </a:stretch>
        </p:blipFill>
        <p:spPr>
          <a:xfrm>
            <a:off x="5406338" y="4303626"/>
            <a:ext cx="676522" cy="461856"/>
          </a:xfrm>
          <a:prstGeom prst="rect">
            <a:avLst/>
          </a:prstGeom>
        </p:spPr>
      </p:pic>
      <p:sp>
        <p:nvSpPr>
          <p:cNvPr id="13" name="TextBox 12"/>
          <p:cNvSpPr txBox="1"/>
          <p:nvPr/>
        </p:nvSpPr>
        <p:spPr>
          <a:xfrm>
            <a:off x="4506632" y="4217984"/>
            <a:ext cx="1316436"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Service B</a:t>
            </a:r>
            <a:endParaRPr lang="en-US" sz="2400" dirty="0"/>
          </a:p>
        </p:txBody>
      </p:sp>
      <p:sp>
        <p:nvSpPr>
          <p:cNvPr id="14" name="TextBox 13"/>
          <p:cNvSpPr txBox="1"/>
          <p:nvPr/>
        </p:nvSpPr>
        <p:spPr>
          <a:xfrm>
            <a:off x="5470996" y="3197915"/>
            <a:ext cx="1327106"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smtClean="0"/>
              <a:t>Service A</a:t>
            </a:r>
            <a:endParaRPr lang="en-US" sz="2400" dirty="0"/>
          </a:p>
        </p:txBody>
      </p:sp>
      <p:sp>
        <p:nvSpPr>
          <p:cNvPr id="2" name="Title 1"/>
          <p:cNvSpPr>
            <a:spLocks noGrp="1"/>
          </p:cNvSpPr>
          <p:nvPr>
            <p:ph type="title"/>
          </p:nvPr>
        </p:nvSpPr>
        <p:spPr/>
        <p:txBody>
          <a:bodyPr/>
          <a:lstStyle/>
          <a:p>
            <a:r>
              <a:rPr lang="en-US" dirty="0" smtClean="0"/>
              <a:t>Future directions</a:t>
            </a:r>
            <a:endParaRPr lang="en-US" dirty="0"/>
          </a:p>
        </p:txBody>
      </p:sp>
      <p:grpSp>
        <p:nvGrpSpPr>
          <p:cNvPr id="15" name="Group 14"/>
          <p:cNvGrpSpPr/>
          <p:nvPr/>
        </p:nvGrpSpPr>
        <p:grpSpPr>
          <a:xfrm>
            <a:off x="557625" y="4045857"/>
            <a:ext cx="8011368" cy="2328492"/>
            <a:chOff x="557625" y="4045857"/>
            <a:chExt cx="8011368" cy="2328492"/>
          </a:xfrm>
        </p:grpSpPr>
        <p:sp>
          <p:nvSpPr>
            <p:cNvPr id="16" name="TextBox 15"/>
            <p:cNvSpPr txBox="1"/>
            <p:nvPr/>
          </p:nvSpPr>
          <p:spPr>
            <a:xfrm>
              <a:off x="557625" y="5912684"/>
              <a:ext cx="801136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1"/>
              <a:r>
                <a:rPr lang="en-US" sz="2400" dirty="0" smtClean="0"/>
                <a:t>Meta-service for automatic </a:t>
              </a:r>
              <a:r>
                <a:rPr lang="en-US" sz="2400" dirty="0"/>
                <a:t>deployment &amp; </a:t>
              </a:r>
              <a:r>
                <a:rPr lang="en-US" sz="2400" dirty="0" smtClean="0"/>
                <a:t>reconfiguration</a:t>
              </a:r>
              <a:endParaRPr lang="en-US" sz="2400" dirty="0"/>
            </a:p>
          </p:txBody>
        </p:sp>
        <p:cxnSp>
          <p:nvCxnSpPr>
            <p:cNvPr id="17" name="Straight Arrow Connector 16"/>
            <p:cNvCxnSpPr/>
            <p:nvPr/>
          </p:nvCxnSpPr>
          <p:spPr>
            <a:xfrm flipV="1">
              <a:off x="7011756" y="4045857"/>
              <a:ext cx="0" cy="186682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flipH="1" flipV="1">
              <a:off x="2697816" y="4045857"/>
              <a:ext cx="12726" cy="186682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Tree>
    <p:custDataLst>
      <p:tags r:id="rId1"/>
    </p:custDataLst>
    <p:extLst>
      <p:ext uri="{BB962C8B-B14F-4D97-AF65-F5344CB8AC3E}">
        <p14:creationId xmlns:p14="http://schemas.microsoft.com/office/powerpoint/2010/main" val="2164587862"/>
      </p:ext>
    </p:extLst>
  </p:cSld>
  <p:clrMapOvr>
    <a:masterClrMapping/>
  </p:clrMapOvr>
  <mc:AlternateContent xmlns:mc="http://schemas.openxmlformats.org/markup-compatibility/2006" xmlns:p14="http://schemas.microsoft.com/office/powerpoint/2010/main">
    <mc:Choice Requires="p14">
      <p:transition spd="slow" p14:dur="2000" advTm="51299"/>
    </mc:Choice>
    <mc:Fallback xmlns="">
      <p:transition xmlns:p14="http://schemas.microsoft.com/office/powerpoint/2010/main" spd="slow" advTm="5129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directions</a:t>
            </a:r>
            <a:endParaRPr lang="en-US" dirty="0"/>
          </a:p>
        </p:txBody>
      </p:sp>
      <p:sp>
        <p:nvSpPr>
          <p:cNvPr id="5" name="Cloud 4"/>
          <p:cNvSpPr/>
          <p:nvPr/>
        </p:nvSpPr>
        <p:spPr>
          <a:xfrm>
            <a:off x="942530" y="2317471"/>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5" name="Group 34"/>
          <p:cNvGrpSpPr/>
          <p:nvPr/>
        </p:nvGrpSpPr>
        <p:grpSpPr>
          <a:xfrm>
            <a:off x="942529" y="2129876"/>
            <a:ext cx="7399219" cy="3189588"/>
            <a:chOff x="942529" y="1542178"/>
            <a:chExt cx="7399219" cy="3189588"/>
          </a:xfrm>
        </p:grpSpPr>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942530" y="3636264"/>
              <a:ext cx="1116343" cy="432792"/>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4093720" y="1542178"/>
              <a:ext cx="1116343" cy="432792"/>
            </a:xfrm>
            <a:prstGeom prst="rect">
              <a:avLst/>
            </a:prstGeom>
          </p:spPr>
        </p:pic>
        <p:sp>
          <p:nvSpPr>
            <p:cNvPr id="19" name="TextBox 18"/>
            <p:cNvSpPr txBox="1"/>
            <p:nvPr/>
          </p:nvSpPr>
          <p:spPr>
            <a:xfrm>
              <a:off x="942529" y="4270101"/>
              <a:ext cx="1879391" cy="461665"/>
            </a:xfrm>
            <a:prstGeom prst="rect">
              <a:avLst/>
            </a:prstGeom>
            <a:noFill/>
          </p:spPr>
          <p:txBody>
            <a:bodyPr wrap="none" rtlCol="0">
              <a:spAutoFit/>
            </a:bodyPr>
            <a:lstStyle/>
            <a:p>
              <a:r>
                <a:rPr lang="en-US" sz="2400" dirty="0" smtClean="0"/>
                <a:t>Set top boxes</a:t>
              </a:r>
              <a:endParaRPr lang="en-US" sz="2400" dirty="0"/>
            </a:p>
          </p:txBody>
        </p:sp>
        <p:pic>
          <p:nvPicPr>
            <p:cNvPr id="24" name="Picture 23"/>
            <p:cNvPicPr>
              <a:picLocks noChangeAspect="1"/>
            </p:cNvPicPr>
            <p:nvPr/>
          </p:nvPicPr>
          <p:blipFill>
            <a:blip r:embed="rId4">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7225405" y="2143337"/>
              <a:ext cx="1116343" cy="432792"/>
            </a:xfrm>
            <a:prstGeom prst="rect">
              <a:avLst/>
            </a:prstGeom>
          </p:spPr>
        </p:pic>
        <p:cxnSp>
          <p:nvCxnSpPr>
            <p:cNvPr id="29" name="Elbow Connector 28"/>
            <p:cNvCxnSpPr>
              <a:stCxn id="7" idx="1"/>
              <a:endCxn id="19" idx="1"/>
            </p:cNvCxnSpPr>
            <p:nvPr/>
          </p:nvCxnSpPr>
          <p:spPr>
            <a:xfrm rot="10800000" flipV="1">
              <a:off x="942530" y="3852660"/>
              <a:ext cx="1" cy="648274"/>
            </a:xfrm>
            <a:prstGeom prst="bentConnector3">
              <a:avLst>
                <a:gd name="adj1" fmla="val 22860100000"/>
              </a:avLst>
            </a:prstGeom>
            <a:ln>
              <a:prstDash val="dash"/>
              <a:tailEnd type="arrow"/>
            </a:ln>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942530" y="2189006"/>
            <a:ext cx="5893916" cy="3741767"/>
            <a:chOff x="942530" y="2189006"/>
            <a:chExt cx="5893916" cy="3741767"/>
          </a:xfrm>
        </p:grpSpPr>
        <p:pic>
          <p:nvPicPr>
            <p:cNvPr id="9" name="Picture 8"/>
            <p:cNvPicPr>
              <a:picLocks noChangeAspect="1"/>
            </p:cNvPicPr>
            <p:nvPr/>
          </p:nvPicPr>
          <p:blipFill>
            <a:blip r:embed="rId8"/>
            <a:stretch>
              <a:fillRect/>
            </a:stretch>
          </p:blipFill>
          <p:spPr>
            <a:xfrm>
              <a:off x="6155389" y="2189006"/>
              <a:ext cx="500257" cy="542029"/>
            </a:xfrm>
            <a:prstGeom prst="rect">
              <a:avLst/>
            </a:prstGeom>
          </p:spPr>
        </p:pic>
        <p:pic>
          <p:nvPicPr>
            <p:cNvPr id="11" name="Picture 10"/>
            <p:cNvPicPr>
              <a:picLocks noChangeAspect="1"/>
            </p:cNvPicPr>
            <p:nvPr/>
          </p:nvPicPr>
          <p:blipFill>
            <a:blip r:embed="rId8"/>
            <a:stretch>
              <a:fillRect/>
            </a:stretch>
          </p:blipFill>
          <p:spPr>
            <a:xfrm>
              <a:off x="6336189" y="3287473"/>
              <a:ext cx="500257" cy="542029"/>
            </a:xfrm>
            <a:prstGeom prst="rect">
              <a:avLst/>
            </a:prstGeom>
          </p:spPr>
        </p:pic>
        <p:pic>
          <p:nvPicPr>
            <p:cNvPr id="20" name="Picture 19"/>
            <p:cNvPicPr>
              <a:picLocks noChangeAspect="1"/>
            </p:cNvPicPr>
            <p:nvPr/>
          </p:nvPicPr>
          <p:blipFill>
            <a:blip r:embed="rId8"/>
            <a:stretch>
              <a:fillRect/>
            </a:stretch>
          </p:blipFill>
          <p:spPr>
            <a:xfrm>
              <a:off x="1808744" y="2368742"/>
              <a:ext cx="500257" cy="542029"/>
            </a:xfrm>
            <a:prstGeom prst="rect">
              <a:avLst/>
            </a:prstGeom>
          </p:spPr>
        </p:pic>
        <p:sp>
          <p:nvSpPr>
            <p:cNvPr id="21" name="TextBox 20"/>
            <p:cNvSpPr txBox="1"/>
            <p:nvPr/>
          </p:nvSpPr>
          <p:spPr>
            <a:xfrm>
              <a:off x="942530" y="5469108"/>
              <a:ext cx="2838788" cy="461665"/>
            </a:xfrm>
            <a:prstGeom prst="rect">
              <a:avLst/>
            </a:prstGeom>
            <a:noFill/>
          </p:spPr>
          <p:txBody>
            <a:bodyPr wrap="none" rtlCol="0">
              <a:spAutoFit/>
            </a:bodyPr>
            <a:lstStyle/>
            <a:p>
              <a:r>
                <a:rPr lang="en-US" sz="2400" dirty="0" smtClean="0"/>
                <a:t>Cellular base stations</a:t>
              </a:r>
              <a:endParaRPr lang="en-US" sz="2400" dirty="0"/>
            </a:p>
          </p:txBody>
        </p:sp>
        <p:cxnSp>
          <p:nvCxnSpPr>
            <p:cNvPr id="36" name="Elbow Connector 35"/>
            <p:cNvCxnSpPr>
              <a:stCxn id="11" idx="2"/>
              <a:endCxn id="21" idx="3"/>
            </p:cNvCxnSpPr>
            <p:nvPr/>
          </p:nvCxnSpPr>
          <p:spPr>
            <a:xfrm rot="5400000">
              <a:off x="4248599" y="3362221"/>
              <a:ext cx="1870439" cy="2805000"/>
            </a:xfrm>
            <a:prstGeom prst="bentConnector2">
              <a:avLst/>
            </a:prstGeom>
            <a:ln>
              <a:prstDash val="dash"/>
              <a:tailEnd type="arrow"/>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a:off x="942530" y="2905169"/>
            <a:ext cx="6671834" cy="3562541"/>
            <a:chOff x="942530" y="2582883"/>
            <a:chExt cx="6671834" cy="3562541"/>
          </a:xfrm>
        </p:grpSpPr>
        <p:sp>
          <p:nvSpPr>
            <p:cNvPr id="23" name="TextBox 22"/>
            <p:cNvSpPr txBox="1"/>
            <p:nvPr/>
          </p:nvSpPr>
          <p:spPr>
            <a:xfrm>
              <a:off x="942530" y="5683759"/>
              <a:ext cx="1159692" cy="461665"/>
            </a:xfrm>
            <a:prstGeom prst="rect">
              <a:avLst/>
            </a:prstGeom>
            <a:noFill/>
          </p:spPr>
          <p:txBody>
            <a:bodyPr wrap="none" rtlCol="0">
              <a:spAutoFit/>
            </a:bodyPr>
            <a:lstStyle/>
            <a:p>
              <a:r>
                <a:rPr lang="en-US" sz="2400" dirty="0" smtClean="0"/>
                <a:t>Routers</a:t>
              </a:r>
              <a:endParaRPr lang="en-US" sz="2400" dirty="0"/>
            </a:p>
          </p:txBody>
        </p:sp>
        <p:pic>
          <p:nvPicPr>
            <p:cNvPr id="45" name="Picture 44"/>
            <p:cNvPicPr>
              <a:picLocks noChangeAspect="1"/>
            </p:cNvPicPr>
            <p:nvPr/>
          </p:nvPicPr>
          <p:blipFill>
            <a:blip r:embed="rId9"/>
            <a:stretch>
              <a:fillRect/>
            </a:stretch>
          </p:blipFill>
          <p:spPr>
            <a:xfrm>
              <a:off x="4043875" y="2582883"/>
              <a:ext cx="777918" cy="517315"/>
            </a:xfrm>
            <a:prstGeom prst="rect">
              <a:avLst/>
            </a:prstGeom>
          </p:spPr>
        </p:pic>
        <p:pic>
          <p:nvPicPr>
            <p:cNvPr id="47" name="Picture 46"/>
            <p:cNvPicPr>
              <a:picLocks noChangeAspect="1"/>
            </p:cNvPicPr>
            <p:nvPr/>
          </p:nvPicPr>
          <p:blipFill>
            <a:blip r:embed="rId9"/>
            <a:stretch>
              <a:fillRect/>
            </a:stretch>
          </p:blipFill>
          <p:spPr>
            <a:xfrm>
              <a:off x="6836446" y="2728528"/>
              <a:ext cx="777918" cy="517315"/>
            </a:xfrm>
            <a:prstGeom prst="rect">
              <a:avLst/>
            </a:prstGeom>
          </p:spPr>
        </p:pic>
        <p:pic>
          <p:nvPicPr>
            <p:cNvPr id="48" name="Picture 47"/>
            <p:cNvPicPr>
              <a:picLocks noChangeAspect="1"/>
            </p:cNvPicPr>
            <p:nvPr/>
          </p:nvPicPr>
          <p:blipFill>
            <a:blip r:embed="rId9"/>
            <a:stretch>
              <a:fillRect/>
            </a:stretch>
          </p:blipFill>
          <p:spPr>
            <a:xfrm>
              <a:off x="1531083" y="3066049"/>
              <a:ext cx="777918" cy="517315"/>
            </a:xfrm>
            <a:prstGeom prst="rect">
              <a:avLst/>
            </a:prstGeom>
          </p:spPr>
        </p:pic>
        <p:cxnSp>
          <p:nvCxnSpPr>
            <p:cNvPr id="49" name="Elbow Connector 48"/>
            <p:cNvCxnSpPr>
              <a:stCxn id="47" idx="2"/>
              <a:endCxn id="23" idx="3"/>
            </p:cNvCxnSpPr>
            <p:nvPr/>
          </p:nvCxnSpPr>
          <p:spPr>
            <a:xfrm rot="5400000">
              <a:off x="3329440" y="2018626"/>
              <a:ext cx="2668749" cy="5123183"/>
            </a:xfrm>
            <a:prstGeom prst="bentConnector2">
              <a:avLst/>
            </a:prstGeom>
            <a:ln>
              <a:prstDash val="dash"/>
              <a:tailEnd type="arrow"/>
            </a:ln>
          </p:spPr>
          <p:style>
            <a:lnRef idx="1">
              <a:schemeClr val="dk1"/>
            </a:lnRef>
            <a:fillRef idx="0">
              <a:schemeClr val="dk1"/>
            </a:fillRef>
            <a:effectRef idx="0">
              <a:schemeClr val="dk1"/>
            </a:effectRef>
            <a:fontRef idx="minor">
              <a:schemeClr val="tx1"/>
            </a:fontRef>
          </p:style>
        </p:cxnSp>
      </p:grpSp>
      <p:sp>
        <p:nvSpPr>
          <p:cNvPr id="40" name="Content Placeholder 2"/>
          <p:cNvSpPr>
            <a:spLocks noGrp="1"/>
          </p:cNvSpPr>
          <p:nvPr>
            <p:ph idx="1"/>
          </p:nvPr>
        </p:nvSpPr>
        <p:spPr>
          <a:xfrm>
            <a:off x="457200" y="1600200"/>
            <a:ext cx="8229600" cy="4525963"/>
          </a:xfrm>
        </p:spPr>
        <p:txBody>
          <a:bodyPr>
            <a:normAutofit/>
          </a:bodyPr>
          <a:lstStyle/>
          <a:p>
            <a:r>
              <a:rPr lang="en-US" sz="2800" dirty="0" smtClean="0"/>
              <a:t>Secure software platform for in-network computing</a:t>
            </a:r>
          </a:p>
        </p:txBody>
      </p:sp>
    </p:spTree>
    <p:custDataLst>
      <p:tags r:id="rId1"/>
    </p:custDataLst>
    <p:extLst>
      <p:ext uri="{BB962C8B-B14F-4D97-AF65-F5344CB8AC3E}">
        <p14:creationId xmlns:p14="http://schemas.microsoft.com/office/powerpoint/2010/main" val="2035284533"/>
      </p:ext>
    </p:extLst>
  </p:cSld>
  <p:clrMapOvr>
    <a:masterClrMapping/>
  </p:clrMapOvr>
  <mc:AlternateContent xmlns:mc="http://schemas.openxmlformats.org/markup-compatibility/2006" xmlns:p14="http://schemas.microsoft.com/office/powerpoint/2010/main">
    <mc:Choice Requires="p14">
      <p:transition spd="slow" p14:dur="2000" advTm="44668"/>
    </mc:Choice>
    <mc:Fallback xmlns="">
      <p:transition xmlns:p14="http://schemas.microsoft.com/office/powerpoint/2010/main" spd="slow" advTm="44668"/>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774699" y="2761639"/>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2" name="Group 41"/>
          <p:cNvGrpSpPr/>
          <p:nvPr/>
        </p:nvGrpSpPr>
        <p:grpSpPr>
          <a:xfrm>
            <a:off x="2500646" y="3368565"/>
            <a:ext cx="3482096" cy="1409304"/>
            <a:chOff x="2643387" y="2345201"/>
            <a:chExt cx="3482096" cy="1409304"/>
          </a:xfrm>
        </p:grpSpPr>
        <p:pic>
          <p:nvPicPr>
            <p:cNvPr id="49" name="Picture 48"/>
            <p:cNvPicPr>
              <a:picLocks noChangeAspect="1"/>
            </p:cNvPicPr>
            <p:nvPr/>
          </p:nvPicPr>
          <p:blipFill>
            <a:blip r:embed="rId4"/>
            <a:stretch>
              <a:fillRect/>
            </a:stretch>
          </p:blipFill>
          <p:spPr>
            <a:xfrm>
              <a:off x="5448961" y="2345201"/>
              <a:ext cx="676522" cy="461856"/>
            </a:xfrm>
            <a:prstGeom prst="rect">
              <a:avLst/>
            </a:prstGeom>
          </p:spPr>
        </p:pic>
        <p:pic>
          <p:nvPicPr>
            <p:cNvPr id="50" name="Picture 49"/>
            <p:cNvPicPr>
              <a:picLocks noChangeAspect="1"/>
            </p:cNvPicPr>
            <p:nvPr/>
          </p:nvPicPr>
          <p:blipFill>
            <a:blip r:embed="rId4"/>
            <a:stretch>
              <a:fillRect/>
            </a:stretch>
          </p:blipFill>
          <p:spPr>
            <a:xfrm>
              <a:off x="2643387" y="2576129"/>
              <a:ext cx="676522" cy="461856"/>
            </a:xfrm>
            <a:prstGeom prst="rect">
              <a:avLst/>
            </a:prstGeom>
          </p:spPr>
        </p:pic>
        <p:pic>
          <p:nvPicPr>
            <p:cNvPr id="51" name="Picture 50"/>
            <p:cNvPicPr>
              <a:picLocks noChangeAspect="1"/>
            </p:cNvPicPr>
            <p:nvPr/>
          </p:nvPicPr>
          <p:blipFill>
            <a:blip r:embed="rId4"/>
            <a:stretch>
              <a:fillRect/>
            </a:stretch>
          </p:blipFill>
          <p:spPr>
            <a:xfrm>
              <a:off x="4541378" y="3292649"/>
              <a:ext cx="676522" cy="461856"/>
            </a:xfrm>
            <a:prstGeom prst="rect">
              <a:avLst/>
            </a:prstGeom>
          </p:spPr>
        </p:pic>
      </p:grpSp>
      <p:grpSp>
        <p:nvGrpSpPr>
          <p:cNvPr id="35" name="Group 34"/>
          <p:cNvGrpSpPr/>
          <p:nvPr/>
        </p:nvGrpSpPr>
        <p:grpSpPr>
          <a:xfrm>
            <a:off x="774699" y="2593272"/>
            <a:ext cx="7399218" cy="2526878"/>
            <a:chOff x="942530" y="1542178"/>
            <a:chExt cx="7399218" cy="2526878"/>
          </a:xfrm>
        </p:grpSpPr>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942530" y="3636264"/>
              <a:ext cx="1116343" cy="432792"/>
            </a:xfrm>
            <a:prstGeom prst="rect">
              <a:avLst/>
            </a:prstGeom>
          </p:spPr>
        </p:pic>
        <p:pic>
          <p:nvPicPr>
            <p:cNvPr id="8" name="Picture 7"/>
            <p:cNvPicPr>
              <a:picLocks noChangeAspect="1"/>
            </p:cNvPicPr>
            <p:nvPr/>
          </p:nvPicPr>
          <p:blipFill>
            <a:blip r:embed="rId5">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4093720" y="1542178"/>
              <a:ext cx="1116343" cy="432792"/>
            </a:xfrm>
            <a:prstGeom prst="rect">
              <a:avLst/>
            </a:prstGeom>
          </p:spPr>
        </p:pic>
        <p:pic>
          <p:nvPicPr>
            <p:cNvPr id="24" name="Picture 23"/>
            <p:cNvPicPr>
              <a:picLocks noChangeAspect="1"/>
            </p:cNvPicPr>
            <p:nvPr/>
          </p:nvPicPr>
          <p:blipFill>
            <a:blip r:embed="rId5">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7225405" y="2143337"/>
              <a:ext cx="1116343" cy="432792"/>
            </a:xfrm>
            <a:prstGeom prst="rect">
              <a:avLst/>
            </a:prstGeom>
          </p:spPr>
        </p:pic>
      </p:grpSp>
      <p:grpSp>
        <p:nvGrpSpPr>
          <p:cNvPr id="43" name="Group 42"/>
          <p:cNvGrpSpPr/>
          <p:nvPr/>
        </p:nvGrpSpPr>
        <p:grpSpPr>
          <a:xfrm>
            <a:off x="1640913" y="2468732"/>
            <a:ext cx="5027702" cy="2411864"/>
            <a:chOff x="1808744" y="1417638"/>
            <a:chExt cx="5027702" cy="2411864"/>
          </a:xfrm>
        </p:grpSpPr>
        <p:pic>
          <p:nvPicPr>
            <p:cNvPr id="9" name="Picture 8"/>
            <p:cNvPicPr>
              <a:picLocks noChangeAspect="1"/>
            </p:cNvPicPr>
            <p:nvPr/>
          </p:nvPicPr>
          <p:blipFill>
            <a:blip r:embed="rId9"/>
            <a:stretch>
              <a:fillRect/>
            </a:stretch>
          </p:blipFill>
          <p:spPr>
            <a:xfrm>
              <a:off x="6150573" y="1417638"/>
              <a:ext cx="500257" cy="542029"/>
            </a:xfrm>
            <a:prstGeom prst="rect">
              <a:avLst/>
            </a:prstGeom>
          </p:spPr>
        </p:pic>
        <p:pic>
          <p:nvPicPr>
            <p:cNvPr id="11" name="Picture 10"/>
            <p:cNvPicPr>
              <a:picLocks noChangeAspect="1"/>
            </p:cNvPicPr>
            <p:nvPr/>
          </p:nvPicPr>
          <p:blipFill>
            <a:blip r:embed="rId9"/>
            <a:stretch>
              <a:fillRect/>
            </a:stretch>
          </p:blipFill>
          <p:spPr>
            <a:xfrm>
              <a:off x="6336189" y="3287473"/>
              <a:ext cx="500257" cy="542029"/>
            </a:xfrm>
            <a:prstGeom prst="rect">
              <a:avLst/>
            </a:prstGeom>
          </p:spPr>
        </p:pic>
        <p:pic>
          <p:nvPicPr>
            <p:cNvPr id="20" name="Picture 19"/>
            <p:cNvPicPr>
              <a:picLocks noChangeAspect="1"/>
            </p:cNvPicPr>
            <p:nvPr/>
          </p:nvPicPr>
          <p:blipFill>
            <a:blip r:embed="rId9"/>
            <a:stretch>
              <a:fillRect/>
            </a:stretch>
          </p:blipFill>
          <p:spPr>
            <a:xfrm>
              <a:off x="1808744" y="1872322"/>
              <a:ext cx="500257" cy="542029"/>
            </a:xfrm>
            <a:prstGeom prst="rect">
              <a:avLst/>
            </a:prstGeom>
          </p:spPr>
        </p:pic>
      </p:grpSp>
      <p:grpSp>
        <p:nvGrpSpPr>
          <p:cNvPr id="52" name="Group 51"/>
          <p:cNvGrpSpPr/>
          <p:nvPr/>
        </p:nvGrpSpPr>
        <p:grpSpPr>
          <a:xfrm>
            <a:off x="1363252" y="3368565"/>
            <a:ext cx="6083281" cy="1284851"/>
            <a:chOff x="1531083" y="2317471"/>
            <a:chExt cx="6083281" cy="1284851"/>
          </a:xfrm>
        </p:grpSpPr>
        <p:pic>
          <p:nvPicPr>
            <p:cNvPr id="45" name="Picture 44"/>
            <p:cNvPicPr>
              <a:picLocks noChangeAspect="1"/>
            </p:cNvPicPr>
            <p:nvPr/>
          </p:nvPicPr>
          <p:blipFill>
            <a:blip r:embed="rId10"/>
            <a:stretch>
              <a:fillRect/>
            </a:stretch>
          </p:blipFill>
          <p:spPr>
            <a:xfrm>
              <a:off x="4043875" y="2317471"/>
              <a:ext cx="777918" cy="517315"/>
            </a:xfrm>
            <a:prstGeom prst="rect">
              <a:avLst/>
            </a:prstGeom>
          </p:spPr>
        </p:pic>
        <p:pic>
          <p:nvPicPr>
            <p:cNvPr id="47" name="Picture 46"/>
            <p:cNvPicPr>
              <a:picLocks noChangeAspect="1"/>
            </p:cNvPicPr>
            <p:nvPr/>
          </p:nvPicPr>
          <p:blipFill>
            <a:blip r:embed="rId10"/>
            <a:stretch>
              <a:fillRect/>
            </a:stretch>
          </p:blipFill>
          <p:spPr>
            <a:xfrm>
              <a:off x="6836446" y="2728528"/>
              <a:ext cx="777918" cy="517315"/>
            </a:xfrm>
            <a:prstGeom prst="rect">
              <a:avLst/>
            </a:prstGeom>
          </p:spPr>
        </p:pic>
        <p:pic>
          <p:nvPicPr>
            <p:cNvPr id="48" name="Picture 47"/>
            <p:cNvPicPr>
              <a:picLocks noChangeAspect="1"/>
            </p:cNvPicPr>
            <p:nvPr/>
          </p:nvPicPr>
          <p:blipFill>
            <a:blip r:embed="rId10"/>
            <a:stretch>
              <a:fillRect/>
            </a:stretch>
          </p:blipFill>
          <p:spPr>
            <a:xfrm>
              <a:off x="1531083" y="3085007"/>
              <a:ext cx="777918" cy="517315"/>
            </a:xfrm>
            <a:prstGeom prst="rect">
              <a:avLst/>
            </a:prstGeom>
          </p:spPr>
        </p:pic>
      </p:grpSp>
      <p:pic>
        <p:nvPicPr>
          <p:cNvPr id="30" name="Picture 29"/>
          <p:cNvPicPr>
            <a:picLocks noChangeAspect="1"/>
          </p:cNvPicPr>
          <p:nvPr/>
        </p:nvPicPr>
        <p:blipFill rotWithShape="1">
          <a:blip r:embed="rId11"/>
          <a:srcRect l="18542" t="9058" r="15126" b="7470"/>
          <a:stretch/>
        </p:blipFill>
        <p:spPr>
          <a:xfrm>
            <a:off x="2864906" y="2468731"/>
            <a:ext cx="268426" cy="541733"/>
          </a:xfrm>
          <a:prstGeom prst="rect">
            <a:avLst/>
          </a:prstGeom>
        </p:spPr>
      </p:pic>
      <p:pic>
        <p:nvPicPr>
          <p:cNvPr id="31" name="Picture 30"/>
          <p:cNvPicPr>
            <a:picLocks noChangeAspect="1"/>
          </p:cNvPicPr>
          <p:nvPr/>
        </p:nvPicPr>
        <p:blipFill rotWithShape="1">
          <a:blip r:embed="rId11"/>
          <a:srcRect l="18542" t="9058" r="15126" b="7470"/>
          <a:stretch/>
        </p:blipFill>
        <p:spPr>
          <a:xfrm>
            <a:off x="7287784" y="2593272"/>
            <a:ext cx="244890" cy="494232"/>
          </a:xfrm>
          <a:prstGeom prst="rect">
            <a:avLst/>
          </a:prstGeom>
        </p:spPr>
      </p:pic>
      <p:pic>
        <p:nvPicPr>
          <p:cNvPr id="32" name="Picture 31"/>
          <p:cNvPicPr>
            <a:picLocks noChangeAspect="1"/>
          </p:cNvPicPr>
          <p:nvPr/>
        </p:nvPicPr>
        <p:blipFill rotWithShape="1">
          <a:blip r:embed="rId11"/>
          <a:srcRect l="18542" t="9058" r="15126" b="7470"/>
          <a:stretch/>
        </p:blipFill>
        <p:spPr>
          <a:xfrm>
            <a:off x="723654" y="3043951"/>
            <a:ext cx="258017" cy="520725"/>
          </a:xfrm>
          <a:prstGeom prst="rect">
            <a:avLst/>
          </a:prstGeom>
        </p:spPr>
      </p:pic>
      <p:grpSp>
        <p:nvGrpSpPr>
          <p:cNvPr id="56" name="Group 55"/>
          <p:cNvGrpSpPr/>
          <p:nvPr/>
        </p:nvGrpSpPr>
        <p:grpSpPr>
          <a:xfrm>
            <a:off x="723654" y="1591319"/>
            <a:ext cx="7670359" cy="1452632"/>
            <a:chOff x="723654" y="1591319"/>
            <a:chExt cx="7670359" cy="1452632"/>
          </a:xfrm>
        </p:grpSpPr>
        <p:sp>
          <p:nvSpPr>
            <p:cNvPr id="3" name="Rectangle 2"/>
            <p:cNvSpPr/>
            <p:nvPr/>
          </p:nvSpPr>
          <p:spPr>
            <a:xfrm>
              <a:off x="723654" y="1591319"/>
              <a:ext cx="7670359" cy="481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Services to support network mobility </a:t>
              </a:r>
              <a:endParaRPr lang="en-US" sz="2400" dirty="0"/>
            </a:p>
          </p:txBody>
        </p:sp>
        <p:cxnSp>
          <p:nvCxnSpPr>
            <p:cNvPr id="16" name="Straight Arrow Connector 15"/>
            <p:cNvCxnSpPr>
              <a:stCxn id="32" idx="0"/>
            </p:cNvCxnSpPr>
            <p:nvPr/>
          </p:nvCxnSpPr>
          <p:spPr>
            <a:xfrm flipV="1">
              <a:off x="852663" y="2073094"/>
              <a:ext cx="0" cy="97085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30" idx="0"/>
            </p:cNvCxnSpPr>
            <p:nvPr/>
          </p:nvCxnSpPr>
          <p:spPr>
            <a:xfrm flipV="1">
              <a:off x="2999119" y="2102296"/>
              <a:ext cx="0" cy="366435"/>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31" idx="0"/>
            </p:cNvCxnSpPr>
            <p:nvPr/>
          </p:nvCxnSpPr>
          <p:spPr>
            <a:xfrm flipV="1">
              <a:off x="7410229" y="2073094"/>
              <a:ext cx="0" cy="52017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grpSp>
        <p:nvGrpSpPr>
          <p:cNvPr id="66" name="Group 65"/>
          <p:cNvGrpSpPr/>
          <p:nvPr/>
        </p:nvGrpSpPr>
        <p:grpSpPr>
          <a:xfrm>
            <a:off x="557625" y="5121812"/>
            <a:ext cx="8011368" cy="1252537"/>
            <a:chOff x="557625" y="5121812"/>
            <a:chExt cx="8011368" cy="1252537"/>
          </a:xfrm>
        </p:grpSpPr>
        <p:sp>
          <p:nvSpPr>
            <p:cNvPr id="10" name="TextBox 9"/>
            <p:cNvSpPr txBox="1"/>
            <p:nvPr/>
          </p:nvSpPr>
          <p:spPr>
            <a:xfrm>
              <a:off x="557625" y="5912684"/>
              <a:ext cx="801136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1"/>
              <a:r>
                <a:rPr lang="en-US" sz="2400" dirty="0"/>
                <a:t>Meta-service for automatic deployment &amp; reconfiguration</a:t>
              </a:r>
            </a:p>
          </p:txBody>
        </p:sp>
        <p:cxnSp>
          <p:nvCxnSpPr>
            <p:cNvPr id="62" name="Straight Arrow Connector 61"/>
            <p:cNvCxnSpPr/>
            <p:nvPr/>
          </p:nvCxnSpPr>
          <p:spPr>
            <a:xfrm flipV="1">
              <a:off x="2953226" y="5226165"/>
              <a:ext cx="0" cy="65732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34" idx="4"/>
            </p:cNvCxnSpPr>
            <p:nvPr/>
          </p:nvCxnSpPr>
          <p:spPr>
            <a:xfrm flipV="1">
              <a:off x="5976722" y="5121812"/>
              <a:ext cx="0" cy="76167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grpSp>
        <p:nvGrpSpPr>
          <p:cNvPr id="55" name="Group 54"/>
          <p:cNvGrpSpPr/>
          <p:nvPr/>
        </p:nvGrpSpPr>
        <p:grpSpPr>
          <a:xfrm>
            <a:off x="374949" y="3022419"/>
            <a:ext cx="8508678" cy="2203746"/>
            <a:chOff x="374949" y="3022419"/>
            <a:chExt cx="8508678" cy="2203746"/>
          </a:xfrm>
        </p:grpSpPr>
        <p:sp>
          <p:nvSpPr>
            <p:cNvPr id="6" name="Oval 5"/>
            <p:cNvSpPr/>
            <p:nvPr/>
          </p:nvSpPr>
          <p:spPr>
            <a:xfrm>
              <a:off x="1363252" y="3022419"/>
              <a:ext cx="4023515" cy="2203746"/>
            </a:xfrm>
            <a:prstGeom prst="ellipse">
              <a:avLst/>
            </a:prstGeom>
            <a:gradFill flip="none" rotWithShape="1">
              <a:gsLst>
                <a:gs pos="0">
                  <a:schemeClr val="dk1">
                    <a:tint val="50000"/>
                    <a:satMod val="300000"/>
                    <a:alpha val="27000"/>
                  </a:schemeClr>
                </a:gs>
                <a:gs pos="35000">
                  <a:schemeClr val="dk1">
                    <a:tint val="37000"/>
                    <a:satMod val="300000"/>
                    <a:alpha val="27000"/>
                  </a:schemeClr>
                </a:gs>
                <a:gs pos="100000">
                  <a:schemeClr val="dk1">
                    <a:tint val="15000"/>
                    <a:satMod val="350000"/>
                    <a:alpha val="27000"/>
                  </a:schemeClr>
                </a:gs>
              </a:gsLst>
              <a:lin ang="16200000" scaled="1"/>
              <a:tileRect/>
            </a:gradFill>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Service A</a:t>
              </a:r>
              <a:endParaRPr lang="en-US" sz="2400" dirty="0"/>
            </a:p>
          </p:txBody>
        </p:sp>
        <p:sp>
          <p:nvSpPr>
            <p:cNvPr id="34" name="Oval 33"/>
            <p:cNvSpPr/>
            <p:nvPr/>
          </p:nvSpPr>
          <p:spPr>
            <a:xfrm>
              <a:off x="3964964" y="3118479"/>
              <a:ext cx="4023515" cy="2003333"/>
            </a:xfrm>
            <a:prstGeom prst="ellipse">
              <a:avLst/>
            </a:prstGeom>
            <a:solidFill>
              <a:schemeClr val="accent2">
                <a:lumMod val="60000"/>
                <a:lumOff val="40000"/>
                <a:alpha val="23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Service B</a:t>
              </a:r>
              <a:endParaRPr lang="en-US" sz="2400" dirty="0"/>
            </a:p>
          </p:txBody>
        </p:sp>
        <p:sp>
          <p:nvSpPr>
            <p:cNvPr id="41" name="TextBox 40"/>
            <p:cNvSpPr txBox="1"/>
            <p:nvPr/>
          </p:nvSpPr>
          <p:spPr>
            <a:xfrm>
              <a:off x="374949" y="3270342"/>
              <a:ext cx="850867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smtClean="0"/>
                <a:t>Services to leverage geo</a:t>
              </a:r>
              <a:r>
                <a:rPr lang="en-US" sz="2400" dirty="0"/>
                <a:t>-</a:t>
              </a:r>
              <a:r>
                <a:rPr lang="en-US" sz="2400" dirty="0" smtClean="0"/>
                <a:t>distributed, heterogeneous infrastructure</a:t>
              </a:r>
              <a:endParaRPr lang="en-US" sz="2400" dirty="0"/>
            </a:p>
          </p:txBody>
        </p:sp>
      </p:grpSp>
      <p:sp>
        <p:nvSpPr>
          <p:cNvPr id="2" name="Title 1"/>
          <p:cNvSpPr>
            <a:spLocks noGrp="1"/>
          </p:cNvSpPr>
          <p:nvPr>
            <p:ph type="title"/>
          </p:nvPr>
        </p:nvSpPr>
        <p:spPr/>
        <p:txBody>
          <a:bodyPr>
            <a:normAutofit fontScale="90000"/>
          </a:bodyPr>
          <a:lstStyle/>
          <a:p>
            <a:r>
              <a:rPr lang="en-US" sz="4000" dirty="0"/>
              <a:t>Research </a:t>
            </a:r>
            <a:r>
              <a:rPr lang="en-US" sz="4000" dirty="0" smtClean="0"/>
              <a:t>vision for future Internet services</a:t>
            </a:r>
            <a:endParaRPr lang="en-US" sz="4000" dirty="0"/>
          </a:p>
        </p:txBody>
      </p:sp>
    </p:spTree>
    <p:custDataLst>
      <p:tags r:id="rId1"/>
    </p:custDataLst>
    <p:extLst>
      <p:ext uri="{BB962C8B-B14F-4D97-AF65-F5344CB8AC3E}">
        <p14:creationId xmlns:p14="http://schemas.microsoft.com/office/powerpoint/2010/main" val="722461487"/>
      </p:ext>
    </p:extLst>
  </p:cSld>
  <p:clrMapOvr>
    <a:masterClrMapping/>
  </p:clrMapOvr>
  <mc:AlternateContent xmlns:mc="http://schemas.openxmlformats.org/markup-compatibility/2006" xmlns:p14="http://schemas.microsoft.com/office/powerpoint/2010/main">
    <mc:Choice Requires="p14">
      <p:transition spd="slow" p14:dur="2000" advTm="32688"/>
    </mc:Choice>
    <mc:Fallback xmlns="">
      <p:transition xmlns:p14="http://schemas.microsoft.com/office/powerpoint/2010/main" spd="slow" advTm="3268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down)">
                                      <p:cBhvr>
                                        <p:cTn id="11" dur="5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up)">
                                      <p:cBhvr>
                                        <p:cTn id="1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Energy-efficiency of computing infrastructure</a:t>
            </a:r>
          </a:p>
        </p:txBody>
      </p:sp>
      <p:sp>
        <p:nvSpPr>
          <p:cNvPr id="4" name="Cloud 3"/>
          <p:cNvSpPr/>
          <p:nvPr/>
        </p:nvSpPr>
        <p:spPr>
          <a:xfrm>
            <a:off x="774699" y="2761639"/>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305126" y="3428843"/>
            <a:ext cx="543303" cy="370908"/>
          </a:xfrm>
          <a:prstGeom prst="rect">
            <a:avLst/>
          </a:prstGeom>
        </p:spPr>
      </p:pic>
      <p:pic>
        <p:nvPicPr>
          <p:cNvPr id="6" name="Picture 5"/>
          <p:cNvPicPr>
            <a:picLocks noChangeAspect="1"/>
          </p:cNvPicPr>
          <p:nvPr/>
        </p:nvPicPr>
        <p:blipFill>
          <a:blip r:embed="rId4"/>
          <a:stretch>
            <a:fillRect/>
          </a:stretch>
        </p:blipFill>
        <p:spPr>
          <a:xfrm>
            <a:off x="4729816" y="3197915"/>
            <a:ext cx="676522" cy="461856"/>
          </a:xfrm>
          <a:prstGeom prst="rect">
            <a:avLst/>
          </a:prstGeom>
        </p:spPr>
      </p:pic>
      <p:pic>
        <p:nvPicPr>
          <p:cNvPr id="7" name="Picture 6"/>
          <p:cNvPicPr>
            <a:picLocks noChangeAspect="1"/>
          </p:cNvPicPr>
          <p:nvPr/>
        </p:nvPicPr>
        <p:blipFill>
          <a:blip r:embed="rId4"/>
          <a:stretch>
            <a:fillRect/>
          </a:stretch>
        </p:blipFill>
        <p:spPr>
          <a:xfrm>
            <a:off x="3550530" y="4299701"/>
            <a:ext cx="676522" cy="461856"/>
          </a:xfrm>
          <a:prstGeom prst="rect">
            <a:avLst/>
          </a:prstGeom>
        </p:spPr>
      </p:pic>
      <p:pic>
        <p:nvPicPr>
          <p:cNvPr id="8" name="Picture 7"/>
          <p:cNvPicPr>
            <a:picLocks noChangeAspect="1"/>
          </p:cNvPicPr>
          <p:nvPr/>
        </p:nvPicPr>
        <p:blipFill>
          <a:blip r:embed="rId4"/>
          <a:stretch>
            <a:fillRect/>
          </a:stretch>
        </p:blipFill>
        <p:spPr>
          <a:xfrm>
            <a:off x="6798102" y="3428843"/>
            <a:ext cx="676522" cy="461856"/>
          </a:xfrm>
          <a:prstGeom prst="rect">
            <a:avLst/>
          </a:prstGeom>
        </p:spPr>
      </p:pic>
      <p:pic>
        <p:nvPicPr>
          <p:cNvPr id="9" name="Picture 8"/>
          <p:cNvPicPr>
            <a:picLocks noChangeAspect="1"/>
          </p:cNvPicPr>
          <p:nvPr/>
        </p:nvPicPr>
        <p:blipFill>
          <a:blip r:embed="rId4"/>
          <a:stretch>
            <a:fillRect/>
          </a:stretch>
        </p:blipFill>
        <p:spPr>
          <a:xfrm>
            <a:off x="5406338" y="4303626"/>
            <a:ext cx="676522" cy="461856"/>
          </a:xfrm>
          <a:prstGeom prst="rect">
            <a:avLst/>
          </a:prstGeom>
        </p:spPr>
      </p:pic>
      <p:grpSp>
        <p:nvGrpSpPr>
          <p:cNvPr id="105" name="Group 104"/>
          <p:cNvGrpSpPr/>
          <p:nvPr/>
        </p:nvGrpSpPr>
        <p:grpSpPr>
          <a:xfrm>
            <a:off x="304059" y="3614297"/>
            <a:ext cx="3246471" cy="2677249"/>
            <a:chOff x="304059" y="3799750"/>
            <a:chExt cx="3246471" cy="2677249"/>
          </a:xfrm>
        </p:grpSpPr>
        <p:grpSp>
          <p:nvGrpSpPr>
            <p:cNvPr id="19" name="Group 18"/>
            <p:cNvGrpSpPr/>
            <p:nvPr/>
          </p:nvGrpSpPr>
          <p:grpSpPr>
            <a:xfrm>
              <a:off x="304059" y="4230216"/>
              <a:ext cx="3246471" cy="2246783"/>
              <a:chOff x="795338" y="1157186"/>
              <a:chExt cx="7873776" cy="4874667"/>
            </a:xfrm>
          </p:grpSpPr>
          <p:sp>
            <p:nvSpPr>
              <p:cNvPr id="20" name="Rectangle 19"/>
              <p:cNvSpPr/>
              <p:nvPr/>
            </p:nvSpPr>
            <p:spPr>
              <a:xfrm>
                <a:off x="1349254" y="1157186"/>
                <a:ext cx="6815131" cy="2154655"/>
              </a:xfrm>
              <a:prstGeom prst="rect">
                <a:avLst/>
              </a:prstGeom>
            </p:spPr>
            <p:txBody>
              <a:bodyPr wrap="none">
                <a:spAutoFit/>
              </a:bodyPr>
              <a:lstStyle/>
              <a:p>
                <a:r>
                  <a:rPr lang="en-US" sz="2400" b="1" dirty="0" smtClean="0"/>
                  <a:t>Content datacenter</a:t>
                </a:r>
              </a:p>
              <a:p>
                <a:r>
                  <a:rPr lang="en-US" sz="2400" b="1" dirty="0" smtClean="0"/>
                  <a:t> </a:t>
                </a:r>
                <a:r>
                  <a:rPr lang="en-US" sz="2400" b="1" i="1" dirty="0" smtClean="0"/>
                  <a:t>[Current work]</a:t>
                </a:r>
                <a:endParaRPr lang="en-US" sz="2400" b="1" i="1" dirty="0"/>
              </a:p>
            </p:txBody>
          </p:sp>
          <p:pic>
            <p:nvPicPr>
              <p:cNvPr id="21" name="Picture 20"/>
              <p:cNvPicPr>
                <a:picLocks noChangeAspect="1"/>
              </p:cNvPicPr>
              <p:nvPr/>
            </p:nvPicPr>
            <p:blipFill>
              <a:blip r:embed="rId5"/>
              <a:stretch>
                <a:fillRect/>
              </a:stretch>
            </p:blipFill>
            <p:spPr>
              <a:xfrm>
                <a:off x="1077596" y="4535452"/>
                <a:ext cx="1205644" cy="602822"/>
              </a:xfrm>
              <a:prstGeom prst="rect">
                <a:avLst/>
              </a:prstGeom>
            </p:spPr>
          </p:pic>
          <p:pic>
            <p:nvPicPr>
              <p:cNvPr id="22" name="Picture 21"/>
              <p:cNvPicPr>
                <a:picLocks noChangeAspect="1"/>
              </p:cNvPicPr>
              <p:nvPr/>
            </p:nvPicPr>
            <p:blipFill>
              <a:blip r:embed="rId5">
                <a:duotone>
                  <a:schemeClr val="bg2">
                    <a:shade val="45000"/>
                    <a:satMod val="135000"/>
                  </a:schemeClr>
                  <a:prstClr val="white"/>
                </a:duotone>
              </a:blip>
              <a:stretch>
                <a:fillRect/>
              </a:stretch>
            </p:blipFill>
            <p:spPr>
              <a:xfrm>
                <a:off x="7103038" y="4535452"/>
                <a:ext cx="1205644" cy="602822"/>
              </a:xfrm>
              <a:prstGeom prst="rect">
                <a:avLst/>
              </a:prstGeom>
            </p:spPr>
          </p:pic>
          <p:pic>
            <p:nvPicPr>
              <p:cNvPr id="23" name="Picture 22"/>
              <p:cNvPicPr>
                <a:picLocks noChangeAspect="1"/>
              </p:cNvPicPr>
              <p:nvPr/>
            </p:nvPicPr>
            <p:blipFill>
              <a:blip r:embed="rId5">
                <a:duotone>
                  <a:schemeClr val="bg2">
                    <a:shade val="45000"/>
                    <a:satMod val="135000"/>
                  </a:schemeClr>
                  <a:prstClr val="white"/>
                </a:duotone>
              </a:blip>
              <a:stretch>
                <a:fillRect/>
              </a:stretch>
            </p:blipFill>
            <p:spPr>
              <a:xfrm>
                <a:off x="5262343" y="4535452"/>
                <a:ext cx="1205644" cy="602822"/>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blip>
              <a:stretch>
                <a:fillRect/>
              </a:stretch>
            </p:blipFill>
            <p:spPr>
              <a:xfrm>
                <a:off x="3157049" y="4535452"/>
                <a:ext cx="1205644" cy="602822"/>
              </a:xfrm>
              <a:prstGeom prst="rect">
                <a:avLst/>
              </a:prstGeom>
            </p:spPr>
          </p:pic>
          <p:pic>
            <p:nvPicPr>
              <p:cNvPr id="25" name="Picture 24"/>
              <p:cNvPicPr>
                <a:picLocks noChangeAspect="1"/>
              </p:cNvPicPr>
              <p:nvPr/>
            </p:nvPicPr>
            <p:blipFill>
              <a:blip r:embed="rId5"/>
              <a:stretch>
                <a:fillRect/>
              </a:stretch>
            </p:blipFill>
            <p:spPr>
              <a:xfrm>
                <a:off x="3157049" y="3311841"/>
                <a:ext cx="1205644" cy="602822"/>
              </a:xfrm>
              <a:prstGeom prst="rect">
                <a:avLst/>
              </a:prstGeom>
            </p:spPr>
          </p:pic>
          <p:pic>
            <p:nvPicPr>
              <p:cNvPr id="26" name="Picture 25"/>
              <p:cNvPicPr>
                <a:picLocks noChangeAspect="1"/>
              </p:cNvPicPr>
              <p:nvPr/>
            </p:nvPicPr>
            <p:blipFill>
              <a:blip r:embed="rId5"/>
              <a:stretch>
                <a:fillRect/>
              </a:stretch>
            </p:blipFill>
            <p:spPr>
              <a:xfrm>
                <a:off x="5262343" y="3311841"/>
                <a:ext cx="1205644" cy="602822"/>
              </a:xfrm>
              <a:prstGeom prst="rect">
                <a:avLst/>
              </a:prstGeom>
            </p:spPr>
          </p:pic>
          <p:grpSp>
            <p:nvGrpSpPr>
              <p:cNvPr id="27" name="Group 26"/>
              <p:cNvGrpSpPr/>
              <p:nvPr/>
            </p:nvGrpSpPr>
            <p:grpSpPr>
              <a:xfrm>
                <a:off x="795338" y="5423306"/>
                <a:ext cx="1758710" cy="608547"/>
                <a:chOff x="524530" y="5152607"/>
                <a:chExt cx="1932171" cy="608547"/>
              </a:xfrm>
            </p:grpSpPr>
            <p:pic>
              <p:nvPicPr>
                <p:cNvPr id="71" name="Picture 70"/>
                <p:cNvPicPr>
                  <a:picLocks noChangeAspect="1"/>
                </p:cNvPicPr>
                <p:nvPr/>
              </p:nvPicPr>
              <p:blipFill>
                <a:blip r:embed="rId6"/>
                <a:stretch>
                  <a:fillRect/>
                </a:stretch>
              </p:blipFill>
              <p:spPr>
                <a:xfrm>
                  <a:off x="524530" y="5152607"/>
                  <a:ext cx="608547" cy="608547"/>
                </a:xfrm>
                <a:prstGeom prst="rect">
                  <a:avLst/>
                </a:prstGeom>
              </p:spPr>
            </p:pic>
            <p:pic>
              <p:nvPicPr>
                <p:cNvPr id="72" name="Picture 71"/>
                <p:cNvPicPr>
                  <a:picLocks noChangeAspect="1"/>
                </p:cNvPicPr>
                <p:nvPr/>
              </p:nvPicPr>
              <p:blipFill>
                <a:blip r:embed="rId6"/>
                <a:stretch>
                  <a:fillRect/>
                </a:stretch>
              </p:blipFill>
              <p:spPr>
                <a:xfrm>
                  <a:off x="974963" y="5152607"/>
                  <a:ext cx="608547" cy="608547"/>
                </a:xfrm>
                <a:prstGeom prst="rect">
                  <a:avLst/>
                </a:prstGeom>
              </p:spPr>
            </p:pic>
            <p:pic>
              <p:nvPicPr>
                <p:cNvPr id="73" name="Picture 72"/>
                <p:cNvPicPr>
                  <a:picLocks noChangeAspect="1"/>
                </p:cNvPicPr>
                <p:nvPr/>
              </p:nvPicPr>
              <p:blipFill>
                <a:blip r:embed="rId6"/>
                <a:stretch>
                  <a:fillRect/>
                </a:stretch>
              </p:blipFill>
              <p:spPr>
                <a:xfrm>
                  <a:off x="1403885" y="5152607"/>
                  <a:ext cx="608547" cy="608547"/>
                </a:xfrm>
                <a:prstGeom prst="rect">
                  <a:avLst/>
                </a:prstGeom>
              </p:spPr>
            </p:pic>
            <p:pic>
              <p:nvPicPr>
                <p:cNvPr id="74" name="Picture 73"/>
                <p:cNvPicPr>
                  <a:picLocks noChangeAspect="1"/>
                </p:cNvPicPr>
                <p:nvPr/>
              </p:nvPicPr>
              <p:blipFill>
                <a:blip r:embed="rId6"/>
                <a:stretch>
                  <a:fillRect/>
                </a:stretch>
              </p:blipFill>
              <p:spPr>
                <a:xfrm>
                  <a:off x="1848154" y="5152607"/>
                  <a:ext cx="608547" cy="608547"/>
                </a:xfrm>
                <a:prstGeom prst="rect">
                  <a:avLst/>
                </a:prstGeom>
              </p:spPr>
            </p:pic>
          </p:grpSp>
          <p:grpSp>
            <p:nvGrpSpPr>
              <p:cNvPr id="28" name="Group 27"/>
              <p:cNvGrpSpPr/>
              <p:nvPr/>
            </p:nvGrpSpPr>
            <p:grpSpPr>
              <a:xfrm>
                <a:off x="2795847" y="5423306"/>
                <a:ext cx="1758710" cy="608547"/>
                <a:chOff x="524530" y="5152607"/>
                <a:chExt cx="1932171" cy="608547"/>
              </a:xfrm>
            </p:grpSpPr>
            <p:pic>
              <p:nvPicPr>
                <p:cNvPr id="67" name="Picture 66"/>
                <p:cNvPicPr>
                  <a:picLocks noChangeAspect="1"/>
                </p:cNvPicPr>
                <p:nvPr/>
              </p:nvPicPr>
              <p:blipFill>
                <a:blip r:embed="rId6">
                  <a:duotone>
                    <a:schemeClr val="bg2">
                      <a:shade val="45000"/>
                      <a:satMod val="135000"/>
                    </a:schemeClr>
                    <a:prstClr val="white"/>
                  </a:duotone>
                </a:blip>
                <a:stretch>
                  <a:fillRect/>
                </a:stretch>
              </p:blipFill>
              <p:spPr>
                <a:xfrm>
                  <a:off x="524530" y="5152607"/>
                  <a:ext cx="608547" cy="608547"/>
                </a:xfrm>
                <a:prstGeom prst="rect">
                  <a:avLst/>
                </a:prstGeom>
              </p:spPr>
            </p:pic>
            <p:pic>
              <p:nvPicPr>
                <p:cNvPr id="68" name="Picture 67"/>
                <p:cNvPicPr>
                  <a:picLocks noChangeAspect="1"/>
                </p:cNvPicPr>
                <p:nvPr/>
              </p:nvPicPr>
              <p:blipFill>
                <a:blip r:embed="rId6">
                  <a:duotone>
                    <a:schemeClr val="bg2">
                      <a:shade val="45000"/>
                      <a:satMod val="135000"/>
                    </a:schemeClr>
                    <a:prstClr val="white"/>
                  </a:duotone>
                </a:blip>
                <a:stretch>
                  <a:fillRect/>
                </a:stretch>
              </p:blipFill>
              <p:spPr>
                <a:xfrm>
                  <a:off x="974963" y="5152607"/>
                  <a:ext cx="608547" cy="608547"/>
                </a:xfrm>
                <a:prstGeom prst="rect">
                  <a:avLst/>
                </a:prstGeom>
              </p:spPr>
            </p:pic>
            <p:pic>
              <p:nvPicPr>
                <p:cNvPr id="69" name="Picture 68"/>
                <p:cNvPicPr>
                  <a:picLocks noChangeAspect="1"/>
                </p:cNvPicPr>
                <p:nvPr/>
              </p:nvPicPr>
              <p:blipFill>
                <a:blip r:embed="rId6">
                  <a:duotone>
                    <a:schemeClr val="bg2">
                      <a:shade val="45000"/>
                      <a:satMod val="135000"/>
                    </a:schemeClr>
                    <a:prstClr val="white"/>
                  </a:duotone>
                </a:blip>
                <a:stretch>
                  <a:fillRect/>
                </a:stretch>
              </p:blipFill>
              <p:spPr>
                <a:xfrm>
                  <a:off x="1403885" y="5152607"/>
                  <a:ext cx="608547" cy="608547"/>
                </a:xfrm>
                <a:prstGeom prst="rect">
                  <a:avLst/>
                </a:prstGeom>
              </p:spPr>
            </p:pic>
            <p:pic>
              <p:nvPicPr>
                <p:cNvPr id="70" name="Picture 69"/>
                <p:cNvPicPr>
                  <a:picLocks noChangeAspect="1"/>
                </p:cNvPicPr>
                <p:nvPr/>
              </p:nvPicPr>
              <p:blipFill>
                <a:blip r:embed="rId6">
                  <a:duotone>
                    <a:schemeClr val="bg2">
                      <a:shade val="45000"/>
                      <a:satMod val="135000"/>
                    </a:schemeClr>
                    <a:prstClr val="white"/>
                  </a:duotone>
                </a:blip>
                <a:stretch>
                  <a:fillRect/>
                </a:stretch>
              </p:blipFill>
              <p:spPr>
                <a:xfrm>
                  <a:off x="1848154" y="5152607"/>
                  <a:ext cx="608547" cy="608547"/>
                </a:xfrm>
                <a:prstGeom prst="rect">
                  <a:avLst/>
                </a:prstGeom>
              </p:spPr>
            </p:pic>
          </p:grpSp>
          <p:grpSp>
            <p:nvGrpSpPr>
              <p:cNvPr id="29" name="Group 28"/>
              <p:cNvGrpSpPr/>
              <p:nvPr/>
            </p:nvGrpSpPr>
            <p:grpSpPr>
              <a:xfrm>
                <a:off x="4980085" y="5423306"/>
                <a:ext cx="1758710" cy="608547"/>
                <a:chOff x="524530" y="5152607"/>
                <a:chExt cx="1932171" cy="608547"/>
              </a:xfrm>
            </p:grpSpPr>
            <p:pic>
              <p:nvPicPr>
                <p:cNvPr id="63" name="Picture 62"/>
                <p:cNvPicPr>
                  <a:picLocks noChangeAspect="1"/>
                </p:cNvPicPr>
                <p:nvPr/>
              </p:nvPicPr>
              <p:blipFill>
                <a:blip r:embed="rId6">
                  <a:duotone>
                    <a:schemeClr val="bg2">
                      <a:shade val="45000"/>
                      <a:satMod val="135000"/>
                    </a:schemeClr>
                    <a:prstClr val="white"/>
                  </a:duotone>
                </a:blip>
                <a:stretch>
                  <a:fillRect/>
                </a:stretch>
              </p:blipFill>
              <p:spPr>
                <a:xfrm>
                  <a:off x="524530" y="5152607"/>
                  <a:ext cx="608547" cy="608547"/>
                </a:xfrm>
                <a:prstGeom prst="rect">
                  <a:avLst/>
                </a:prstGeom>
              </p:spPr>
            </p:pic>
            <p:pic>
              <p:nvPicPr>
                <p:cNvPr id="64" name="Picture 63"/>
                <p:cNvPicPr>
                  <a:picLocks noChangeAspect="1"/>
                </p:cNvPicPr>
                <p:nvPr/>
              </p:nvPicPr>
              <p:blipFill>
                <a:blip r:embed="rId6">
                  <a:duotone>
                    <a:schemeClr val="bg2">
                      <a:shade val="45000"/>
                      <a:satMod val="135000"/>
                    </a:schemeClr>
                    <a:prstClr val="white"/>
                  </a:duotone>
                </a:blip>
                <a:stretch>
                  <a:fillRect/>
                </a:stretch>
              </p:blipFill>
              <p:spPr>
                <a:xfrm>
                  <a:off x="974963" y="5152607"/>
                  <a:ext cx="608547" cy="608547"/>
                </a:xfrm>
                <a:prstGeom prst="rect">
                  <a:avLst/>
                </a:prstGeom>
              </p:spPr>
            </p:pic>
            <p:pic>
              <p:nvPicPr>
                <p:cNvPr id="65" name="Picture 64"/>
                <p:cNvPicPr>
                  <a:picLocks noChangeAspect="1"/>
                </p:cNvPicPr>
                <p:nvPr/>
              </p:nvPicPr>
              <p:blipFill>
                <a:blip r:embed="rId6">
                  <a:duotone>
                    <a:schemeClr val="bg2">
                      <a:shade val="45000"/>
                      <a:satMod val="135000"/>
                    </a:schemeClr>
                    <a:prstClr val="white"/>
                  </a:duotone>
                </a:blip>
                <a:stretch>
                  <a:fillRect/>
                </a:stretch>
              </p:blipFill>
              <p:spPr>
                <a:xfrm>
                  <a:off x="1403885" y="5152607"/>
                  <a:ext cx="608547" cy="608547"/>
                </a:xfrm>
                <a:prstGeom prst="rect">
                  <a:avLst/>
                </a:prstGeom>
              </p:spPr>
            </p:pic>
            <p:pic>
              <p:nvPicPr>
                <p:cNvPr id="66" name="Picture 65"/>
                <p:cNvPicPr>
                  <a:picLocks noChangeAspect="1"/>
                </p:cNvPicPr>
                <p:nvPr/>
              </p:nvPicPr>
              <p:blipFill>
                <a:blip r:embed="rId6">
                  <a:duotone>
                    <a:schemeClr val="bg2">
                      <a:shade val="45000"/>
                      <a:satMod val="135000"/>
                    </a:schemeClr>
                    <a:prstClr val="white"/>
                  </a:duotone>
                </a:blip>
                <a:stretch>
                  <a:fillRect/>
                </a:stretch>
              </p:blipFill>
              <p:spPr>
                <a:xfrm>
                  <a:off x="1848154" y="5152607"/>
                  <a:ext cx="608547" cy="608547"/>
                </a:xfrm>
                <a:prstGeom prst="rect">
                  <a:avLst/>
                </a:prstGeom>
              </p:spPr>
            </p:pic>
          </p:grpSp>
          <p:grpSp>
            <p:nvGrpSpPr>
              <p:cNvPr id="30" name="Group 29"/>
              <p:cNvGrpSpPr/>
              <p:nvPr/>
            </p:nvGrpSpPr>
            <p:grpSpPr>
              <a:xfrm>
                <a:off x="6910404" y="5423306"/>
                <a:ext cx="1758710" cy="608547"/>
                <a:chOff x="524530" y="5152607"/>
                <a:chExt cx="1932171" cy="608547"/>
              </a:xfrm>
            </p:grpSpPr>
            <p:pic>
              <p:nvPicPr>
                <p:cNvPr id="59" name="Picture 58"/>
                <p:cNvPicPr>
                  <a:picLocks noChangeAspect="1"/>
                </p:cNvPicPr>
                <p:nvPr/>
              </p:nvPicPr>
              <p:blipFill>
                <a:blip r:embed="rId6">
                  <a:duotone>
                    <a:schemeClr val="bg2">
                      <a:shade val="45000"/>
                      <a:satMod val="135000"/>
                    </a:schemeClr>
                    <a:prstClr val="white"/>
                  </a:duotone>
                </a:blip>
                <a:stretch>
                  <a:fillRect/>
                </a:stretch>
              </p:blipFill>
              <p:spPr>
                <a:xfrm>
                  <a:off x="524530" y="5152607"/>
                  <a:ext cx="608547" cy="608547"/>
                </a:xfrm>
                <a:prstGeom prst="rect">
                  <a:avLst/>
                </a:prstGeom>
              </p:spPr>
            </p:pic>
            <p:pic>
              <p:nvPicPr>
                <p:cNvPr id="60" name="Picture 59"/>
                <p:cNvPicPr>
                  <a:picLocks noChangeAspect="1"/>
                </p:cNvPicPr>
                <p:nvPr/>
              </p:nvPicPr>
              <p:blipFill>
                <a:blip r:embed="rId6">
                  <a:duotone>
                    <a:schemeClr val="bg2">
                      <a:shade val="45000"/>
                      <a:satMod val="135000"/>
                    </a:schemeClr>
                    <a:prstClr val="white"/>
                  </a:duotone>
                </a:blip>
                <a:stretch>
                  <a:fillRect/>
                </a:stretch>
              </p:blipFill>
              <p:spPr>
                <a:xfrm>
                  <a:off x="974963" y="5152607"/>
                  <a:ext cx="608547" cy="608547"/>
                </a:xfrm>
                <a:prstGeom prst="rect">
                  <a:avLst/>
                </a:prstGeom>
              </p:spPr>
            </p:pic>
            <p:pic>
              <p:nvPicPr>
                <p:cNvPr id="61" name="Picture 60"/>
                <p:cNvPicPr>
                  <a:picLocks noChangeAspect="1"/>
                </p:cNvPicPr>
                <p:nvPr/>
              </p:nvPicPr>
              <p:blipFill>
                <a:blip r:embed="rId6">
                  <a:duotone>
                    <a:schemeClr val="bg2">
                      <a:shade val="45000"/>
                      <a:satMod val="135000"/>
                    </a:schemeClr>
                    <a:prstClr val="white"/>
                  </a:duotone>
                </a:blip>
                <a:stretch>
                  <a:fillRect/>
                </a:stretch>
              </p:blipFill>
              <p:spPr>
                <a:xfrm>
                  <a:off x="1403885" y="5152607"/>
                  <a:ext cx="608547" cy="608547"/>
                </a:xfrm>
                <a:prstGeom prst="rect">
                  <a:avLst/>
                </a:prstGeom>
              </p:spPr>
            </p:pic>
            <p:pic>
              <p:nvPicPr>
                <p:cNvPr id="62" name="Picture 61"/>
                <p:cNvPicPr>
                  <a:picLocks noChangeAspect="1"/>
                </p:cNvPicPr>
                <p:nvPr/>
              </p:nvPicPr>
              <p:blipFill>
                <a:blip r:embed="rId6">
                  <a:duotone>
                    <a:schemeClr val="bg2">
                      <a:shade val="45000"/>
                      <a:satMod val="135000"/>
                    </a:schemeClr>
                    <a:prstClr val="white"/>
                  </a:duotone>
                </a:blip>
                <a:stretch>
                  <a:fillRect/>
                </a:stretch>
              </p:blipFill>
              <p:spPr>
                <a:xfrm>
                  <a:off x="1848154" y="5152607"/>
                  <a:ext cx="608547" cy="608547"/>
                </a:xfrm>
                <a:prstGeom prst="rect">
                  <a:avLst/>
                </a:prstGeom>
              </p:spPr>
            </p:pic>
          </p:grpSp>
          <p:grpSp>
            <p:nvGrpSpPr>
              <p:cNvPr id="31" name="Group 30"/>
              <p:cNvGrpSpPr/>
              <p:nvPr/>
            </p:nvGrpSpPr>
            <p:grpSpPr>
              <a:xfrm>
                <a:off x="1079069" y="4997145"/>
                <a:ext cx="1204795" cy="443805"/>
                <a:chOff x="1072296" y="4979501"/>
                <a:chExt cx="1204795" cy="443805"/>
              </a:xfrm>
            </p:grpSpPr>
            <p:cxnSp>
              <p:nvCxnSpPr>
                <p:cNvPr id="55" name="Straight Connector 54"/>
                <p:cNvCxnSpPr>
                  <a:stCxn id="71" idx="0"/>
                </p:cNvCxnSpPr>
                <p:nvPr/>
              </p:nvCxnSpPr>
              <p:spPr>
                <a:xfrm flipV="1">
                  <a:off x="1072296" y="4979501"/>
                  <a:ext cx="608122" cy="443805"/>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72" idx="0"/>
                </p:cNvCxnSpPr>
                <p:nvPr/>
              </p:nvCxnSpPr>
              <p:spPr>
                <a:xfrm flipV="1">
                  <a:off x="1482291" y="4979501"/>
                  <a:ext cx="198127" cy="443805"/>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73" idx="0"/>
                </p:cNvCxnSpPr>
                <p:nvPr/>
              </p:nvCxnSpPr>
              <p:spPr>
                <a:xfrm flipH="1" flipV="1">
                  <a:off x="1680418" y="4979502"/>
                  <a:ext cx="192289" cy="443804"/>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74" idx="0"/>
                </p:cNvCxnSpPr>
                <p:nvPr/>
              </p:nvCxnSpPr>
              <p:spPr>
                <a:xfrm flipH="1" flipV="1">
                  <a:off x="1680418" y="4979502"/>
                  <a:ext cx="596673" cy="443804"/>
                </a:xfrm>
                <a:prstGeom prst="line">
                  <a:avLst/>
                </a:prstGeom>
                <a:ln w="381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3118191" y="4979502"/>
                <a:ext cx="1204795" cy="443805"/>
                <a:chOff x="1072296" y="4198595"/>
                <a:chExt cx="1204795" cy="443805"/>
              </a:xfrm>
            </p:grpSpPr>
            <p:cxnSp>
              <p:nvCxnSpPr>
                <p:cNvPr id="51" name="Straight Connector 50"/>
                <p:cNvCxnSpPr/>
                <p:nvPr/>
              </p:nvCxnSpPr>
              <p:spPr>
                <a:xfrm flipV="1">
                  <a:off x="1072296" y="4198595"/>
                  <a:ext cx="608122"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482291" y="4198595"/>
                  <a:ext cx="198127"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680418" y="4198596"/>
                  <a:ext cx="192289"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1680418" y="4198596"/>
                  <a:ext cx="596673"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5263192" y="4979501"/>
                <a:ext cx="1204795" cy="443805"/>
                <a:chOff x="1072296" y="4198595"/>
                <a:chExt cx="1204795" cy="443805"/>
              </a:xfrm>
            </p:grpSpPr>
            <p:cxnSp>
              <p:nvCxnSpPr>
                <p:cNvPr id="47" name="Straight Connector 46"/>
                <p:cNvCxnSpPr/>
                <p:nvPr/>
              </p:nvCxnSpPr>
              <p:spPr>
                <a:xfrm flipV="1">
                  <a:off x="1072296" y="4198595"/>
                  <a:ext cx="608122"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1482291" y="4198595"/>
                  <a:ext cx="198127"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flipV="1">
                  <a:off x="1680418" y="4198596"/>
                  <a:ext cx="192289"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flipV="1">
                  <a:off x="1680418" y="4198596"/>
                  <a:ext cx="596673"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7207343" y="4997144"/>
                <a:ext cx="1204795" cy="443805"/>
                <a:chOff x="1072296" y="4198595"/>
                <a:chExt cx="1204795" cy="443805"/>
              </a:xfrm>
            </p:grpSpPr>
            <p:cxnSp>
              <p:nvCxnSpPr>
                <p:cNvPr id="43" name="Straight Connector 42"/>
                <p:cNvCxnSpPr/>
                <p:nvPr/>
              </p:nvCxnSpPr>
              <p:spPr>
                <a:xfrm flipV="1">
                  <a:off x="1072296" y="4198595"/>
                  <a:ext cx="608122"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1482291" y="4198595"/>
                  <a:ext cx="198127" cy="443805"/>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flipV="1">
                  <a:off x="1680418" y="4198596"/>
                  <a:ext cx="192289"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1680418" y="4198596"/>
                  <a:ext cx="596673" cy="443804"/>
                </a:xfrm>
                <a:prstGeom prst="line">
                  <a:avLst/>
                </a:prstGeom>
                <a:ln w="38100" cmpd="sng">
                  <a:solidFill>
                    <a:srgbClr val="BFBFBF"/>
                  </a:solidFill>
                </a:ln>
              </p:spPr>
              <p:style>
                <a:lnRef idx="2">
                  <a:schemeClr val="accent1"/>
                </a:lnRef>
                <a:fillRef idx="0">
                  <a:schemeClr val="accent1"/>
                </a:fillRef>
                <a:effectRef idx="1">
                  <a:schemeClr val="accent1"/>
                </a:effectRef>
                <a:fontRef idx="minor">
                  <a:schemeClr val="tx1"/>
                </a:fontRef>
              </p:style>
            </p:cxnSp>
          </p:grpSp>
          <p:cxnSp>
            <p:nvCxnSpPr>
              <p:cNvPr id="35" name="Straight Connector 34"/>
              <p:cNvCxnSpPr/>
              <p:nvPr/>
            </p:nvCxnSpPr>
            <p:spPr>
              <a:xfrm flipV="1">
                <a:off x="2025107" y="3709338"/>
                <a:ext cx="1975535" cy="97851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000642" y="3709338"/>
                <a:ext cx="0" cy="978514"/>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4000643" y="3706318"/>
                <a:ext cx="1906973" cy="981534"/>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flipV="1">
                <a:off x="5871314" y="3709338"/>
                <a:ext cx="192289" cy="978514"/>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flipV="1">
                <a:off x="4000643" y="3706317"/>
                <a:ext cx="2062960" cy="978514"/>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flipV="1">
                <a:off x="5907616" y="3706317"/>
                <a:ext cx="2005575" cy="978514"/>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flipV="1">
                <a:off x="4000642" y="3709338"/>
                <a:ext cx="3873672" cy="975493"/>
              </a:xfrm>
              <a:prstGeom prst="line">
                <a:avLst/>
              </a:prstGeom>
              <a:ln w="57150" cmpd="sng">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2025107" y="3709338"/>
                <a:ext cx="3918888" cy="978514"/>
              </a:xfrm>
              <a:prstGeom prst="line">
                <a:avLst/>
              </a:prstGeom>
              <a:ln w="57150" cmpd="sng"/>
            </p:spPr>
            <p:style>
              <a:lnRef idx="2">
                <a:schemeClr val="accent1"/>
              </a:lnRef>
              <a:fillRef idx="0">
                <a:schemeClr val="accent1"/>
              </a:fillRef>
              <a:effectRef idx="1">
                <a:schemeClr val="accent1"/>
              </a:effectRef>
              <a:fontRef idx="minor">
                <a:schemeClr val="tx1"/>
              </a:fontRef>
            </p:style>
          </p:cxnSp>
        </p:grpSp>
        <p:cxnSp>
          <p:nvCxnSpPr>
            <p:cNvPr id="75" name="Elbow Connector 74"/>
            <p:cNvCxnSpPr>
              <a:stCxn id="5" idx="1"/>
              <a:endCxn id="20" idx="0"/>
            </p:cNvCxnSpPr>
            <p:nvPr/>
          </p:nvCxnSpPr>
          <p:spPr>
            <a:xfrm rot="10800000" flipV="1">
              <a:off x="1937436" y="3799750"/>
              <a:ext cx="367691" cy="430466"/>
            </a:xfrm>
            <a:prstGeom prst="bentConnector2">
              <a:avLst/>
            </a:prstGeom>
            <a:ln w="38100" cmpd="sng">
              <a:prstDash val="sysDash"/>
              <a:tailEnd type="arrow"/>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p:txBody>
          <a:bodyPr/>
          <a:lstStyle/>
          <a:p>
            <a:r>
              <a:rPr lang="en-US" dirty="0" smtClean="0"/>
              <a:t>Future directions</a:t>
            </a:r>
            <a:endParaRPr lang="en-US" dirty="0"/>
          </a:p>
        </p:txBody>
      </p:sp>
      <p:grpSp>
        <p:nvGrpSpPr>
          <p:cNvPr id="111" name="Group 110"/>
          <p:cNvGrpSpPr/>
          <p:nvPr/>
        </p:nvGrpSpPr>
        <p:grpSpPr>
          <a:xfrm>
            <a:off x="1415675" y="2761640"/>
            <a:ext cx="7271125" cy="3027784"/>
            <a:chOff x="1415675" y="2761640"/>
            <a:chExt cx="7271125" cy="3027784"/>
          </a:xfrm>
        </p:grpSpPr>
        <p:sp>
          <p:nvSpPr>
            <p:cNvPr id="106" name="Oval 105"/>
            <p:cNvSpPr/>
            <p:nvPr/>
          </p:nvSpPr>
          <p:spPr>
            <a:xfrm>
              <a:off x="1415675" y="2761640"/>
              <a:ext cx="6394826" cy="2278822"/>
            </a:xfrm>
            <a:prstGeom prst="ellipse">
              <a:avLst/>
            </a:prstGeom>
            <a:solidFill>
              <a:schemeClr val="accent3">
                <a:lumMod val="40000"/>
                <a:lumOff val="60000"/>
                <a:alpha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6" name="Rectangle 75"/>
            <p:cNvSpPr/>
            <p:nvPr/>
          </p:nvSpPr>
          <p:spPr>
            <a:xfrm>
              <a:off x="3277841" y="3776690"/>
              <a:ext cx="3973286" cy="5230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Global energy management</a:t>
              </a:r>
              <a:endParaRPr lang="en-US" sz="2400" dirty="0"/>
            </a:p>
          </p:txBody>
        </p:sp>
        <p:sp>
          <p:nvSpPr>
            <p:cNvPr id="77" name="Rectangle 76"/>
            <p:cNvSpPr/>
            <p:nvPr/>
          </p:nvSpPr>
          <p:spPr>
            <a:xfrm>
              <a:off x="4713514" y="5313613"/>
              <a:ext cx="3973286" cy="4758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Network information plane</a:t>
              </a:r>
              <a:endParaRPr lang="en-US" sz="2400" dirty="0"/>
            </a:p>
          </p:txBody>
        </p:sp>
        <p:cxnSp>
          <p:nvCxnSpPr>
            <p:cNvPr id="109" name="Elbow Connector 108"/>
            <p:cNvCxnSpPr>
              <a:stCxn id="77" idx="3"/>
              <a:endCxn id="76" idx="3"/>
            </p:cNvCxnSpPr>
            <p:nvPr/>
          </p:nvCxnSpPr>
          <p:spPr>
            <a:xfrm flipH="1" flipV="1">
              <a:off x="7251127" y="4038196"/>
              <a:ext cx="1435673" cy="1513323"/>
            </a:xfrm>
            <a:prstGeom prst="bentConnector3">
              <a:avLst>
                <a:gd name="adj1" fmla="val -15923"/>
              </a:avLst>
            </a:prstGeom>
            <a:ln>
              <a:tailEnd type="arrow"/>
            </a:ln>
          </p:spPr>
          <p:style>
            <a:lnRef idx="2">
              <a:schemeClr val="dk1"/>
            </a:lnRef>
            <a:fillRef idx="0">
              <a:schemeClr val="dk1"/>
            </a:fillRef>
            <a:effectRef idx="1">
              <a:schemeClr val="dk1"/>
            </a:effectRef>
            <a:fontRef idx="minor">
              <a:schemeClr val="tx1"/>
            </a:fontRef>
          </p:style>
        </p:cxnSp>
      </p:grpSp>
    </p:spTree>
    <p:custDataLst>
      <p:tags r:id="rId1"/>
    </p:custDataLst>
    <p:extLst>
      <p:ext uri="{BB962C8B-B14F-4D97-AF65-F5344CB8AC3E}">
        <p14:creationId xmlns:p14="http://schemas.microsoft.com/office/powerpoint/2010/main" val="2167977313"/>
      </p:ext>
    </p:extLst>
  </p:cSld>
  <p:clrMapOvr>
    <a:masterClrMapping/>
  </p:clrMapOvr>
  <mc:AlternateContent xmlns:mc="http://schemas.openxmlformats.org/markup-compatibility/2006" xmlns:p14="http://schemas.microsoft.com/office/powerpoint/2010/main">
    <mc:Choice Requires="p14">
      <p:transition spd="slow" p14:dur="2000" advTm="107801"/>
    </mc:Choice>
    <mc:Fallback xmlns="">
      <p:transition xmlns:p14="http://schemas.microsoft.com/office/powerpoint/2010/main" spd="slow" advTm="10780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up)">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5"/>
                                        </p:tgtEl>
                                        <p:attrNameLst>
                                          <p:attrName>style.visibility</p:attrName>
                                        </p:attrNameLst>
                                      </p:cBhvr>
                                      <p:to>
                                        <p:strVal val="hidden"/>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content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0362683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User-perceived latency cost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8405462"/>
              </p:ext>
            </p:extLst>
          </p:nvPr>
        </p:nvGraphicFramePr>
        <p:xfrm>
          <a:off x="559668" y="1993281"/>
          <a:ext cx="8127132" cy="4188297"/>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p:cNvSpPr>
            <a:spLocks noGrp="1"/>
          </p:cNvSpPr>
          <p:nvPr>
            <p:ph type="sldNum" sz="quarter" idx="12"/>
          </p:nvPr>
        </p:nvSpPr>
        <p:spPr/>
        <p:txBody>
          <a:bodyPr/>
          <a:lstStyle/>
          <a:p>
            <a:fld id="{E7BC674E-6A69-EE4A-9BF8-1BDE8F8FF17D}" type="slidenum">
              <a:rPr lang="en-US" smtClean="0"/>
              <a:t>42</a:t>
            </a:fld>
            <a:endParaRPr lang="en-US"/>
          </a:p>
        </p:txBody>
      </p:sp>
      <p:sp>
        <p:nvSpPr>
          <p:cNvPr id="3" name="TextBox 2"/>
          <p:cNvSpPr txBox="1"/>
          <p:nvPr/>
        </p:nvSpPr>
        <p:spPr>
          <a:xfrm>
            <a:off x="460515" y="1418072"/>
            <a:ext cx="8421655" cy="430887"/>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rtlCol="0">
            <a:spAutoFit/>
          </a:bodyPr>
          <a:lstStyle/>
          <a:p>
            <a:r>
              <a:rPr lang="en-US" sz="2200" dirty="0" smtClean="0">
                <a:solidFill>
                  <a:srgbClr val="000000"/>
                </a:solidFill>
              </a:rPr>
              <a:t>Latency Cost = E2E propagation delay +  Link utilization dependent delay</a:t>
            </a:r>
          </a:p>
        </p:txBody>
      </p:sp>
      <p:sp>
        <p:nvSpPr>
          <p:cNvPr id="5" name="TextBox 4"/>
          <p:cNvSpPr txBox="1"/>
          <p:nvPr/>
        </p:nvSpPr>
        <p:spPr>
          <a:xfrm>
            <a:off x="5071792" y="4330901"/>
            <a:ext cx="815028"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28%</a:t>
            </a:r>
            <a:endParaRPr lang="en-US" sz="2400" dirty="0"/>
          </a:p>
        </p:txBody>
      </p:sp>
      <p:sp>
        <p:nvSpPr>
          <p:cNvPr id="7" name="Oval 6"/>
          <p:cNvSpPr/>
          <p:nvPr/>
        </p:nvSpPr>
        <p:spPr>
          <a:xfrm>
            <a:off x="5592022" y="3313745"/>
            <a:ext cx="320965" cy="544314"/>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934206" y="2518069"/>
            <a:ext cx="320965" cy="1124643"/>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592022" y="3630725"/>
            <a:ext cx="320965" cy="544314"/>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73489" y="2534618"/>
            <a:ext cx="7304464" cy="107721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rgbClr val="000000"/>
                </a:solidFill>
              </a:rPr>
              <a:t>Content placement matters tremendously in </a:t>
            </a:r>
            <a:r>
              <a:rPr lang="en-US" sz="3200" dirty="0" smtClean="0">
                <a:solidFill>
                  <a:srgbClr val="000000"/>
                </a:solidFill>
              </a:rPr>
              <a:t>NCDNs</a:t>
            </a:r>
            <a:endParaRPr lang="en-US" sz="3200" dirty="0">
              <a:solidFill>
                <a:srgbClr val="000000"/>
              </a:solidFill>
            </a:endParaRPr>
          </a:p>
        </p:txBody>
      </p:sp>
    </p:spTree>
    <p:custDataLst>
      <p:tags r:id="rId1"/>
    </p:custDataLst>
    <p:extLst>
      <p:ext uri="{BB962C8B-B14F-4D97-AF65-F5344CB8AC3E}">
        <p14:creationId xmlns:p14="http://schemas.microsoft.com/office/powerpoint/2010/main" val="2149616270"/>
      </p:ext>
    </p:extLst>
  </p:cSld>
  <p:clrMapOvr>
    <a:masterClrMapping/>
  </p:clrMapOvr>
  <mc:AlternateContent xmlns:mc="http://schemas.openxmlformats.org/markup-compatibility/2006" xmlns:p14="http://schemas.microsoft.com/office/powerpoint/2010/main">
    <mc:Choice Requires="p14">
      <p:transition p14:dur="0" advTm="3955"/>
    </mc:Choice>
    <mc:Fallback xmlns="">
      <p:transition xmlns:p14="http://schemas.microsoft.com/office/powerpoint/2010/main" advTm="395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animBg="1"/>
      <p:bldP spid="7" grpId="1" animBg="1"/>
      <p:bldP spid="10" grpId="0" animBg="1"/>
      <p:bldP spid="10" grpId="1" animBg="1"/>
      <p:bldP spid="12" grpId="0" animBg="1"/>
      <p:bldP spid="12" grpId="1"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loud 42"/>
          <p:cNvSpPr/>
          <p:nvPr/>
        </p:nvSpPr>
        <p:spPr>
          <a:xfrm>
            <a:off x="33638" y="1439050"/>
            <a:ext cx="7912101" cy="2732936"/>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60501" y="274638"/>
            <a:ext cx="8645385" cy="1143000"/>
          </a:xfrm>
        </p:spPr>
        <p:txBody>
          <a:bodyPr>
            <a:noAutofit/>
          </a:bodyPr>
          <a:lstStyle/>
          <a:p>
            <a:r>
              <a:rPr lang="en-US" sz="3600" dirty="0" smtClean="0"/>
              <a:t>Traffic </a:t>
            </a:r>
            <a:r>
              <a:rPr lang="en-US" sz="3600" dirty="0" err="1" smtClean="0"/>
              <a:t>engg</a:t>
            </a:r>
            <a:r>
              <a:rPr lang="en-US" sz="3600" dirty="0" smtClean="0"/>
              <a:t>. schemes comparison for random placement</a:t>
            </a:r>
            <a:endParaRPr lang="en-US" sz="3600" dirty="0"/>
          </a:p>
        </p:txBody>
      </p:sp>
      <p:cxnSp>
        <p:nvCxnSpPr>
          <p:cNvPr id="63" name="Straight Arrow Connector 62"/>
          <p:cNvCxnSpPr/>
          <p:nvPr/>
        </p:nvCxnSpPr>
        <p:spPr>
          <a:xfrm flipH="1">
            <a:off x="1322633" y="3849243"/>
            <a:ext cx="1048814"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H="1">
            <a:off x="2304447" y="3849243"/>
            <a:ext cx="67000"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2371447" y="3849243"/>
            <a:ext cx="715781" cy="17091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flipV="1">
            <a:off x="1578954" y="2503779"/>
            <a:ext cx="486754" cy="91287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685144" y="3279244"/>
            <a:ext cx="1884278" cy="39398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685232" y="1895229"/>
            <a:ext cx="1907055" cy="170542"/>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18001" y="1895229"/>
            <a:ext cx="1615763" cy="276820"/>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2578866" y="2151808"/>
            <a:ext cx="1119699" cy="126484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5188858" y="2503779"/>
            <a:ext cx="638628" cy="39188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98" name="Slide Number Placeholder 4"/>
          <p:cNvSpPr txBox="1">
            <a:spLocks/>
          </p:cNvSpPr>
          <p:nvPr/>
        </p:nvSpPr>
        <p:spPr>
          <a:xfrm>
            <a:off x="6535057"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7BC674E-6A69-EE4A-9BF8-1BDE8F8FF17D}" type="slidenum">
              <a:rPr lang="en-US" smtClean="0"/>
              <a:pPr/>
              <a:t>43</a:t>
            </a:fld>
            <a:endParaRPr lang="en-US"/>
          </a:p>
        </p:txBody>
      </p:sp>
      <p:pic>
        <p:nvPicPr>
          <p:cNvPr id="13" name="Picture 12"/>
          <p:cNvPicPr>
            <a:picLocks noChangeAspect="1"/>
          </p:cNvPicPr>
          <p:nvPr/>
        </p:nvPicPr>
        <p:blipFill>
          <a:blip r:embed="rId4"/>
          <a:stretch>
            <a:fillRect/>
          </a:stretch>
        </p:blipFill>
        <p:spPr>
          <a:xfrm>
            <a:off x="967472" y="1995474"/>
            <a:ext cx="940556" cy="625469"/>
          </a:xfrm>
          <a:prstGeom prst="rect">
            <a:avLst/>
          </a:prstGeom>
        </p:spPr>
      </p:pic>
      <p:pic>
        <p:nvPicPr>
          <p:cNvPr id="66" name="Picture 65"/>
          <p:cNvPicPr>
            <a:picLocks noChangeAspect="1"/>
          </p:cNvPicPr>
          <p:nvPr/>
        </p:nvPicPr>
        <p:blipFill>
          <a:blip r:embed="rId4"/>
          <a:stretch>
            <a:fillRect/>
          </a:stretch>
        </p:blipFill>
        <p:spPr>
          <a:xfrm>
            <a:off x="1880105" y="3357115"/>
            <a:ext cx="940556" cy="625469"/>
          </a:xfrm>
          <a:prstGeom prst="rect">
            <a:avLst/>
          </a:prstGeom>
        </p:spPr>
      </p:pic>
      <p:pic>
        <p:nvPicPr>
          <p:cNvPr id="70" name="Picture 69"/>
          <p:cNvPicPr>
            <a:picLocks noChangeAspect="1"/>
          </p:cNvPicPr>
          <p:nvPr/>
        </p:nvPicPr>
        <p:blipFill>
          <a:blip r:embed="rId4"/>
          <a:stretch>
            <a:fillRect/>
          </a:stretch>
        </p:blipFill>
        <p:spPr>
          <a:xfrm>
            <a:off x="3496973" y="1714765"/>
            <a:ext cx="940556" cy="625469"/>
          </a:xfrm>
          <a:prstGeom prst="rect">
            <a:avLst/>
          </a:prstGeom>
        </p:spPr>
      </p:pic>
      <p:pic>
        <p:nvPicPr>
          <p:cNvPr id="72" name="Picture 71"/>
          <p:cNvPicPr>
            <a:picLocks noChangeAspect="1"/>
          </p:cNvPicPr>
          <p:nvPr/>
        </p:nvPicPr>
        <p:blipFill>
          <a:blip r:embed="rId4"/>
          <a:stretch>
            <a:fillRect/>
          </a:stretch>
        </p:blipFill>
        <p:spPr>
          <a:xfrm>
            <a:off x="5684147" y="2135170"/>
            <a:ext cx="940556" cy="625469"/>
          </a:xfrm>
          <a:prstGeom prst="rect">
            <a:avLst/>
          </a:prstGeom>
        </p:spPr>
      </p:pic>
      <p:pic>
        <p:nvPicPr>
          <p:cNvPr id="74" name="Picture 73"/>
          <p:cNvPicPr>
            <a:picLocks noChangeAspect="1"/>
          </p:cNvPicPr>
          <p:nvPr/>
        </p:nvPicPr>
        <p:blipFill>
          <a:blip r:embed="rId4"/>
          <a:stretch>
            <a:fillRect/>
          </a:stretch>
        </p:blipFill>
        <p:spPr>
          <a:xfrm>
            <a:off x="4392706" y="2846805"/>
            <a:ext cx="940556" cy="625469"/>
          </a:xfrm>
          <a:prstGeom prst="rect">
            <a:avLst/>
          </a:prstGeom>
        </p:spPr>
      </p:pic>
      <p:pic>
        <p:nvPicPr>
          <p:cNvPr id="42" name="Picture 41"/>
          <p:cNvPicPr>
            <a:picLocks noChangeAspect="1"/>
          </p:cNvPicPr>
          <p:nvPr/>
        </p:nvPicPr>
        <p:blipFill>
          <a:blip r:embed="rId5"/>
          <a:stretch>
            <a:fillRect/>
          </a:stretch>
        </p:blipFill>
        <p:spPr>
          <a:xfrm>
            <a:off x="1141439" y="1786645"/>
            <a:ext cx="562240" cy="562240"/>
          </a:xfrm>
          <a:prstGeom prst="rect">
            <a:avLst/>
          </a:prstGeom>
        </p:spPr>
      </p:pic>
      <p:pic>
        <p:nvPicPr>
          <p:cNvPr id="44" name="Picture 43"/>
          <p:cNvPicPr>
            <a:picLocks noChangeAspect="1"/>
          </p:cNvPicPr>
          <p:nvPr/>
        </p:nvPicPr>
        <p:blipFill>
          <a:blip r:embed="rId5"/>
          <a:stretch>
            <a:fillRect/>
          </a:stretch>
        </p:blipFill>
        <p:spPr>
          <a:xfrm>
            <a:off x="2122904" y="3135529"/>
            <a:ext cx="562240" cy="562240"/>
          </a:xfrm>
          <a:prstGeom prst="rect">
            <a:avLst/>
          </a:prstGeom>
        </p:spPr>
      </p:pic>
      <p:pic>
        <p:nvPicPr>
          <p:cNvPr id="46" name="Picture 45"/>
          <p:cNvPicPr>
            <a:picLocks noChangeAspect="1"/>
          </p:cNvPicPr>
          <p:nvPr/>
        </p:nvPicPr>
        <p:blipFill>
          <a:blip r:embed="rId5"/>
          <a:stretch>
            <a:fillRect/>
          </a:stretch>
        </p:blipFill>
        <p:spPr>
          <a:xfrm>
            <a:off x="5921861" y="1895229"/>
            <a:ext cx="562240" cy="562240"/>
          </a:xfrm>
          <a:prstGeom prst="rect">
            <a:avLst/>
          </a:prstGeom>
        </p:spPr>
      </p:pic>
      <p:pic>
        <p:nvPicPr>
          <p:cNvPr id="62" name="Picture 61"/>
          <p:cNvPicPr>
            <a:picLocks noChangeAspect="1"/>
          </p:cNvPicPr>
          <p:nvPr/>
        </p:nvPicPr>
        <p:blipFill>
          <a:blip r:embed="rId5"/>
          <a:stretch>
            <a:fillRect/>
          </a:stretch>
        </p:blipFill>
        <p:spPr>
          <a:xfrm>
            <a:off x="3693754" y="1534866"/>
            <a:ext cx="562240" cy="562240"/>
          </a:xfrm>
          <a:prstGeom prst="rect">
            <a:avLst/>
          </a:prstGeom>
        </p:spPr>
      </p:pic>
      <p:pic>
        <p:nvPicPr>
          <p:cNvPr id="78" name="Picture 77"/>
          <p:cNvPicPr>
            <a:picLocks noChangeAspect="1"/>
          </p:cNvPicPr>
          <p:nvPr/>
        </p:nvPicPr>
        <p:blipFill>
          <a:blip r:embed="rId5"/>
          <a:stretch>
            <a:fillRect/>
          </a:stretch>
        </p:blipFill>
        <p:spPr>
          <a:xfrm>
            <a:off x="4551684" y="2713775"/>
            <a:ext cx="562240" cy="562240"/>
          </a:xfrm>
          <a:prstGeom prst="rect">
            <a:avLst/>
          </a:prstGeom>
        </p:spPr>
      </p:pic>
      <p:sp>
        <p:nvSpPr>
          <p:cNvPr id="5" name="Freeform 4"/>
          <p:cNvSpPr/>
          <p:nvPr/>
        </p:nvSpPr>
        <p:spPr>
          <a:xfrm>
            <a:off x="1182322" y="2207990"/>
            <a:ext cx="1151801" cy="3339370"/>
          </a:xfrm>
          <a:custGeom>
            <a:avLst/>
            <a:gdLst>
              <a:gd name="connsiteX0" fmla="*/ 327760 w 1151801"/>
              <a:gd name="connsiteY0" fmla="*/ 0 h 3339370"/>
              <a:gd name="connsiteX1" fmla="*/ 1147161 w 1151801"/>
              <a:gd name="connsiteY1" fmla="*/ 1290677 h 3339370"/>
              <a:gd name="connsiteX2" fmla="*/ 0 w 1151801"/>
              <a:gd name="connsiteY2" fmla="*/ 3339370 h 3339370"/>
            </a:gdLst>
            <a:ahLst/>
            <a:cxnLst>
              <a:cxn ang="0">
                <a:pos x="connsiteX0" y="connsiteY0"/>
              </a:cxn>
              <a:cxn ang="0">
                <a:pos x="connsiteX1" y="connsiteY1"/>
              </a:cxn>
              <a:cxn ang="0">
                <a:pos x="connsiteX2" y="connsiteY2"/>
              </a:cxn>
            </a:cxnLst>
            <a:rect l="l" t="t" r="r" b="b"/>
            <a:pathLst>
              <a:path w="1151801" h="3339370">
                <a:moveTo>
                  <a:pt x="327760" y="0"/>
                </a:moveTo>
                <a:cubicBezTo>
                  <a:pt x="764774" y="367057"/>
                  <a:pt x="1201788" y="734115"/>
                  <a:pt x="1147161" y="1290677"/>
                </a:cubicBezTo>
                <a:cubicBezTo>
                  <a:pt x="1092534" y="1847239"/>
                  <a:pt x="0" y="3339370"/>
                  <a:pt x="0" y="3339370"/>
                </a:cubicBezTo>
              </a:path>
            </a:pathLst>
          </a:custGeom>
          <a:ln>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Freeform 5"/>
          <p:cNvSpPr/>
          <p:nvPr/>
        </p:nvSpPr>
        <p:spPr>
          <a:xfrm>
            <a:off x="1477520" y="2809978"/>
            <a:ext cx="5059799" cy="2745249"/>
          </a:xfrm>
          <a:custGeom>
            <a:avLst/>
            <a:gdLst>
              <a:gd name="connsiteX0" fmla="*/ 5059799 w 5059799"/>
              <a:gd name="connsiteY0" fmla="*/ 0 h 2745249"/>
              <a:gd name="connsiteX1" fmla="*/ 3974093 w 5059799"/>
              <a:gd name="connsiteY1" fmla="*/ 676069 h 2745249"/>
              <a:gd name="connsiteX2" fmla="*/ 1229101 w 5059799"/>
              <a:gd name="connsiteY2" fmla="*/ 1188242 h 2745249"/>
              <a:gd name="connsiteX3" fmla="*/ 0 w 5059799"/>
              <a:gd name="connsiteY3" fmla="*/ 2745249 h 2745249"/>
              <a:gd name="connsiteX4" fmla="*/ 0 w 5059799"/>
              <a:gd name="connsiteY4" fmla="*/ 2745249 h 274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9799" h="2745249">
                <a:moveTo>
                  <a:pt x="5059799" y="0"/>
                </a:moveTo>
                <a:cubicBezTo>
                  <a:pt x="4836171" y="239014"/>
                  <a:pt x="4612543" y="478029"/>
                  <a:pt x="3974093" y="676069"/>
                </a:cubicBezTo>
                <a:cubicBezTo>
                  <a:pt x="3335643" y="874109"/>
                  <a:pt x="1891450" y="843379"/>
                  <a:pt x="1229101" y="1188242"/>
                </a:cubicBezTo>
                <a:cubicBezTo>
                  <a:pt x="566752" y="1533105"/>
                  <a:pt x="0" y="2745249"/>
                  <a:pt x="0" y="2745249"/>
                </a:cubicBezTo>
                <a:lnTo>
                  <a:pt x="0" y="2745249"/>
                </a:lnTo>
              </a:path>
            </a:pathLst>
          </a:custGeom>
          <a:ln>
            <a:headEnd type="none"/>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0" name="Snip Single Corner Rectangle 39"/>
          <p:cNvSpPr/>
          <p:nvPr/>
        </p:nvSpPr>
        <p:spPr>
          <a:xfrm>
            <a:off x="1090892" y="1996847"/>
            <a:ext cx="463482" cy="506932"/>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1" name="Snip Single Corner Rectangle 40"/>
          <p:cNvSpPr/>
          <p:nvPr/>
        </p:nvSpPr>
        <p:spPr>
          <a:xfrm>
            <a:off x="6161221" y="2265891"/>
            <a:ext cx="463482" cy="506932"/>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50" name="Picture 49"/>
          <p:cNvPicPr>
            <a:picLocks noChangeAspect="1"/>
          </p:cNvPicPr>
          <p:nvPr/>
        </p:nvPicPr>
        <p:blipFill rotWithShape="1">
          <a:blip r:embed="rId6"/>
          <a:srcRect l="18542" t="9058" r="15126" b="7470"/>
          <a:stretch/>
        </p:blipFill>
        <p:spPr>
          <a:xfrm>
            <a:off x="2928478" y="5558389"/>
            <a:ext cx="317499" cy="640771"/>
          </a:xfrm>
          <a:prstGeom prst="rect">
            <a:avLst/>
          </a:prstGeom>
        </p:spPr>
      </p:pic>
      <p:pic>
        <p:nvPicPr>
          <p:cNvPr id="51" name="Picture 50"/>
          <p:cNvPicPr>
            <a:picLocks noChangeAspect="1"/>
          </p:cNvPicPr>
          <p:nvPr/>
        </p:nvPicPr>
        <p:blipFill rotWithShape="1">
          <a:blip r:embed="rId6"/>
          <a:srcRect l="18542" t="9058" r="15126" b="7470"/>
          <a:stretch/>
        </p:blipFill>
        <p:spPr>
          <a:xfrm>
            <a:off x="2108041" y="5558389"/>
            <a:ext cx="317499" cy="640771"/>
          </a:xfrm>
          <a:prstGeom prst="rect">
            <a:avLst/>
          </a:prstGeom>
        </p:spPr>
      </p:pic>
      <p:pic>
        <p:nvPicPr>
          <p:cNvPr id="52" name="Picture 51"/>
          <p:cNvPicPr>
            <a:picLocks noChangeAspect="1"/>
          </p:cNvPicPr>
          <p:nvPr/>
        </p:nvPicPr>
        <p:blipFill rotWithShape="1">
          <a:blip r:embed="rId6"/>
          <a:srcRect l="18542" t="9058" r="15126" b="7470"/>
          <a:stretch/>
        </p:blipFill>
        <p:spPr>
          <a:xfrm>
            <a:off x="1196882" y="5558389"/>
            <a:ext cx="317499" cy="640771"/>
          </a:xfrm>
          <a:prstGeom prst="rect">
            <a:avLst/>
          </a:prstGeom>
        </p:spPr>
      </p:pic>
      <p:sp>
        <p:nvSpPr>
          <p:cNvPr id="3" name="TextBox 2"/>
          <p:cNvSpPr txBox="1"/>
          <p:nvPr/>
        </p:nvSpPr>
        <p:spPr>
          <a:xfrm>
            <a:off x="-1221099" y="5698042"/>
            <a:ext cx="184666" cy="369332"/>
          </a:xfrm>
          <a:prstGeom prst="rect">
            <a:avLst/>
          </a:prstGeom>
          <a:noFill/>
        </p:spPr>
        <p:txBody>
          <a:bodyPr wrap="none" rtlCol="0">
            <a:spAutoFit/>
          </a:bodyPr>
          <a:lstStyle/>
          <a:p>
            <a:endParaRPr lang="en-US" dirty="0"/>
          </a:p>
        </p:txBody>
      </p:sp>
      <p:sp>
        <p:nvSpPr>
          <p:cNvPr id="53" name="Rectangle 52"/>
          <p:cNvSpPr/>
          <p:nvPr/>
        </p:nvSpPr>
        <p:spPr>
          <a:xfrm>
            <a:off x="6161221" y="5531080"/>
            <a:ext cx="2465714" cy="523220"/>
          </a:xfrm>
          <a:prstGeom prst="rect">
            <a:avLst/>
          </a:prstGeom>
        </p:spPr>
        <p:txBody>
          <a:bodyPr wrap="none">
            <a:spAutoFit/>
          </a:bodyPr>
          <a:lstStyle/>
          <a:p>
            <a:r>
              <a:rPr lang="en-US" sz="2800" i="1" dirty="0" smtClean="0"/>
              <a:t>INFOCOM 2011</a:t>
            </a:r>
            <a:endParaRPr lang="en-US" sz="2800" dirty="0"/>
          </a:p>
        </p:txBody>
      </p:sp>
      <p:sp>
        <p:nvSpPr>
          <p:cNvPr id="58" name="TextBox 57"/>
          <p:cNvSpPr txBox="1"/>
          <p:nvPr/>
        </p:nvSpPr>
        <p:spPr>
          <a:xfrm>
            <a:off x="61455" y="2683880"/>
            <a:ext cx="9013032" cy="1191095"/>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en-US"/>
            </a:defPPr>
            <a:lvl1pPr algn="ctr">
              <a:defRPr sz="2800">
                <a:solidFill>
                  <a:srgbClr val="000000"/>
                </a:solidFill>
              </a:defRPr>
            </a:lvl1pPr>
          </a:lstStyle>
          <a:p>
            <a:pPr>
              <a:lnSpc>
                <a:spcPct val="130000"/>
              </a:lnSpc>
            </a:pPr>
            <a:r>
              <a:rPr lang="en-US" dirty="0"/>
              <a:t>All </a:t>
            </a:r>
            <a:r>
              <a:rPr lang="en-US" dirty="0" smtClean="0"/>
              <a:t>traffic </a:t>
            </a:r>
            <a:r>
              <a:rPr lang="en-US" dirty="0" err="1" smtClean="0"/>
              <a:t>engg</a:t>
            </a:r>
            <a:r>
              <a:rPr lang="en-US" dirty="0" smtClean="0"/>
              <a:t>. schemes </a:t>
            </a:r>
            <a:r>
              <a:rPr lang="en-US" dirty="0"/>
              <a:t>achieve near-optimal </a:t>
            </a:r>
            <a:r>
              <a:rPr lang="en-US" dirty="0" smtClean="0"/>
              <a:t>capacity.</a:t>
            </a:r>
          </a:p>
          <a:p>
            <a:pPr>
              <a:lnSpc>
                <a:spcPct val="130000"/>
              </a:lnSpc>
            </a:pPr>
            <a:r>
              <a:rPr lang="en-US" dirty="0" smtClean="0"/>
              <a:t>Static shortest-path routing at most 30% sub-optimal.</a:t>
            </a:r>
            <a:endParaRPr lang="en-US" dirty="0"/>
          </a:p>
        </p:txBody>
      </p:sp>
    </p:spTree>
    <p:custDataLst>
      <p:tags r:id="rId1"/>
    </p:custDataLst>
    <p:extLst>
      <p:ext uri="{BB962C8B-B14F-4D97-AF65-F5344CB8AC3E}">
        <p14:creationId xmlns:p14="http://schemas.microsoft.com/office/powerpoint/2010/main" val="405906327"/>
      </p:ext>
    </p:extLst>
  </p:cSld>
  <p:clrMapOvr>
    <a:masterClrMapping/>
  </p:clrMapOvr>
  <mc:AlternateContent xmlns:mc="http://schemas.openxmlformats.org/markup-compatibility/2006" xmlns:p14="http://schemas.microsoft.com/office/powerpoint/2010/main">
    <mc:Choice Requires="p14">
      <p:transition p14:dur="0" advTm="2519"/>
    </mc:Choice>
    <mc:Fallback xmlns="">
      <p:transition xmlns:p14="http://schemas.microsoft.com/office/powerpoint/2010/main" advTm="251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800" decel="100000"/>
                                        <p:tgtEl>
                                          <p:spTgt spid="40"/>
                                        </p:tgtEl>
                                      </p:cBhvr>
                                    </p:animEffect>
                                    <p:anim calcmode="lin" valueType="num">
                                      <p:cBhvr>
                                        <p:cTn id="8" dur="800" decel="100000" fill="hold"/>
                                        <p:tgtEl>
                                          <p:spTgt spid="40"/>
                                        </p:tgtEl>
                                        <p:attrNameLst>
                                          <p:attrName>style.rotation</p:attrName>
                                        </p:attrNameLst>
                                      </p:cBhvr>
                                      <p:tavLst>
                                        <p:tav tm="0">
                                          <p:val>
                                            <p:fltVal val="-90"/>
                                          </p:val>
                                        </p:tav>
                                        <p:tav tm="100000">
                                          <p:val>
                                            <p:fltVal val="0"/>
                                          </p:val>
                                        </p:tav>
                                      </p:tavLst>
                                    </p:anim>
                                    <p:anim calcmode="lin" valueType="num">
                                      <p:cBhvr>
                                        <p:cTn id="9" dur="800" decel="100000" fill="hold"/>
                                        <p:tgtEl>
                                          <p:spTgt spid="40"/>
                                        </p:tgtEl>
                                        <p:attrNameLst>
                                          <p:attrName>ppt_x</p:attrName>
                                        </p:attrNameLst>
                                      </p:cBhvr>
                                      <p:tavLst>
                                        <p:tav tm="0">
                                          <p:val>
                                            <p:strVal val="#ppt_x+0.4"/>
                                          </p:val>
                                        </p:tav>
                                        <p:tav tm="100000">
                                          <p:val>
                                            <p:strVal val="#ppt_x-0.05"/>
                                          </p:val>
                                        </p:tav>
                                      </p:tavLst>
                                    </p:anim>
                                    <p:anim calcmode="lin" valueType="num">
                                      <p:cBhvr>
                                        <p:cTn id="10" dur="800" decel="100000" fill="hold"/>
                                        <p:tgtEl>
                                          <p:spTgt spid="4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800" decel="100000"/>
                                        <p:tgtEl>
                                          <p:spTgt spid="41"/>
                                        </p:tgtEl>
                                      </p:cBhvr>
                                    </p:animEffect>
                                    <p:anim calcmode="lin" valueType="num">
                                      <p:cBhvr>
                                        <p:cTn id="16" dur="800" decel="100000" fill="hold"/>
                                        <p:tgtEl>
                                          <p:spTgt spid="41"/>
                                        </p:tgtEl>
                                        <p:attrNameLst>
                                          <p:attrName>style.rotation</p:attrName>
                                        </p:attrNameLst>
                                      </p:cBhvr>
                                      <p:tavLst>
                                        <p:tav tm="0">
                                          <p:val>
                                            <p:fltVal val="-90"/>
                                          </p:val>
                                        </p:tav>
                                        <p:tav tm="100000">
                                          <p:val>
                                            <p:fltVal val="0"/>
                                          </p:val>
                                        </p:tav>
                                      </p:tavLst>
                                    </p:anim>
                                    <p:anim calcmode="lin" valueType="num">
                                      <p:cBhvr>
                                        <p:cTn id="17" dur="800" decel="100000" fill="hold"/>
                                        <p:tgtEl>
                                          <p:spTgt spid="41"/>
                                        </p:tgtEl>
                                        <p:attrNameLst>
                                          <p:attrName>ppt_x</p:attrName>
                                        </p:attrNameLst>
                                      </p:cBhvr>
                                      <p:tavLst>
                                        <p:tav tm="0">
                                          <p:val>
                                            <p:strVal val="#ppt_x+0.4"/>
                                          </p:val>
                                        </p:tav>
                                        <p:tav tm="100000">
                                          <p:val>
                                            <p:strVal val="#ppt_x-0.05"/>
                                          </p:val>
                                        </p:tav>
                                      </p:tavLst>
                                    </p:anim>
                                    <p:anim calcmode="lin" valueType="num">
                                      <p:cBhvr>
                                        <p:cTn id="18" dur="800" decel="100000" fill="hold"/>
                                        <p:tgtEl>
                                          <p:spTgt spid="41"/>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1"/>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1"/>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0" grpId="0" animBg="1"/>
      <p:bldP spid="41" grpId="0" animBg="1"/>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loud 41"/>
          <p:cNvSpPr/>
          <p:nvPr/>
        </p:nvSpPr>
        <p:spPr>
          <a:xfrm>
            <a:off x="615948" y="2800515"/>
            <a:ext cx="7912101" cy="2732936"/>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Oval 60"/>
          <p:cNvSpPr/>
          <p:nvPr/>
        </p:nvSpPr>
        <p:spPr>
          <a:xfrm>
            <a:off x="1158880" y="3076842"/>
            <a:ext cx="6505223" cy="2427080"/>
          </a:xfrm>
          <a:prstGeom prst="ellipse">
            <a:avLst/>
          </a:prstGeom>
          <a:gradFill flip="none" rotWithShape="1">
            <a:gsLst>
              <a:gs pos="0">
                <a:schemeClr val="accent1">
                  <a:tint val="50000"/>
                  <a:satMod val="300000"/>
                  <a:alpha val="26000"/>
                </a:schemeClr>
              </a:gs>
              <a:gs pos="35000">
                <a:schemeClr val="accent1">
                  <a:tint val="37000"/>
                  <a:satMod val="300000"/>
                  <a:alpha val="26000"/>
                </a:schemeClr>
              </a:gs>
              <a:gs pos="100000">
                <a:schemeClr val="accent1">
                  <a:tint val="15000"/>
                  <a:satMod val="350000"/>
                  <a:alpha val="26000"/>
                </a:schemeClr>
              </a:gs>
            </a:gsLst>
            <a:lin ang="162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p:txBody>
          <a:bodyPr/>
          <a:lstStyle/>
          <a:p>
            <a:r>
              <a:rPr lang="en-US" dirty="0" smtClean="0"/>
              <a:t>This talk is about …</a:t>
            </a:r>
            <a:endParaRPr lang="en-US" dirty="0"/>
          </a:p>
        </p:txBody>
      </p:sp>
      <p:cxnSp>
        <p:nvCxnSpPr>
          <p:cNvPr id="5" name="Straight Connector 4"/>
          <p:cNvCxnSpPr/>
          <p:nvPr/>
        </p:nvCxnSpPr>
        <p:spPr>
          <a:xfrm flipH="1" flipV="1">
            <a:off x="2287790" y="4054645"/>
            <a:ext cx="486754" cy="91287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393980" y="4830110"/>
            <a:ext cx="1884278" cy="393984"/>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394068" y="3446095"/>
            <a:ext cx="1907055" cy="170542"/>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026837" y="3446095"/>
            <a:ext cx="1615763" cy="27682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287702" y="3702674"/>
            <a:ext cx="1119699" cy="1264841"/>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897694" y="4054645"/>
            <a:ext cx="638628" cy="391886"/>
          </a:xfrm>
          <a:prstGeom prst="line">
            <a:avLst/>
          </a:prstGeom>
          <a:ln w="57150" cmpd="sng"/>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4"/>
          <a:stretch>
            <a:fillRect/>
          </a:stretch>
        </p:blipFill>
        <p:spPr>
          <a:xfrm>
            <a:off x="1676308" y="3546340"/>
            <a:ext cx="940556" cy="625469"/>
          </a:xfrm>
          <a:prstGeom prst="rect">
            <a:avLst/>
          </a:prstGeom>
        </p:spPr>
      </p:pic>
      <p:pic>
        <p:nvPicPr>
          <p:cNvPr id="12" name="Picture 11"/>
          <p:cNvPicPr>
            <a:picLocks noChangeAspect="1"/>
          </p:cNvPicPr>
          <p:nvPr/>
        </p:nvPicPr>
        <p:blipFill>
          <a:blip r:embed="rId4"/>
          <a:stretch>
            <a:fillRect/>
          </a:stretch>
        </p:blipFill>
        <p:spPr>
          <a:xfrm>
            <a:off x="2588941" y="4907981"/>
            <a:ext cx="940556" cy="625469"/>
          </a:xfrm>
          <a:prstGeom prst="rect">
            <a:avLst/>
          </a:prstGeom>
        </p:spPr>
      </p:pic>
      <p:pic>
        <p:nvPicPr>
          <p:cNvPr id="13" name="Picture 12"/>
          <p:cNvPicPr>
            <a:picLocks noChangeAspect="1"/>
          </p:cNvPicPr>
          <p:nvPr/>
        </p:nvPicPr>
        <p:blipFill>
          <a:blip r:embed="rId4"/>
          <a:stretch>
            <a:fillRect/>
          </a:stretch>
        </p:blipFill>
        <p:spPr>
          <a:xfrm>
            <a:off x="4205809" y="3265631"/>
            <a:ext cx="940556" cy="625469"/>
          </a:xfrm>
          <a:prstGeom prst="rect">
            <a:avLst/>
          </a:prstGeom>
        </p:spPr>
      </p:pic>
      <p:pic>
        <p:nvPicPr>
          <p:cNvPr id="14" name="Picture 13"/>
          <p:cNvPicPr>
            <a:picLocks noChangeAspect="1"/>
          </p:cNvPicPr>
          <p:nvPr/>
        </p:nvPicPr>
        <p:blipFill>
          <a:blip r:embed="rId4"/>
          <a:stretch>
            <a:fillRect/>
          </a:stretch>
        </p:blipFill>
        <p:spPr>
          <a:xfrm>
            <a:off x="6392983" y="3686036"/>
            <a:ext cx="940556" cy="625469"/>
          </a:xfrm>
          <a:prstGeom prst="rect">
            <a:avLst/>
          </a:prstGeom>
        </p:spPr>
      </p:pic>
      <p:pic>
        <p:nvPicPr>
          <p:cNvPr id="15" name="Picture 14"/>
          <p:cNvPicPr>
            <a:picLocks noChangeAspect="1"/>
          </p:cNvPicPr>
          <p:nvPr/>
        </p:nvPicPr>
        <p:blipFill>
          <a:blip r:embed="rId4"/>
          <a:stretch>
            <a:fillRect/>
          </a:stretch>
        </p:blipFill>
        <p:spPr>
          <a:xfrm>
            <a:off x="5101542" y="4397671"/>
            <a:ext cx="940556" cy="625469"/>
          </a:xfrm>
          <a:prstGeom prst="rect">
            <a:avLst/>
          </a:prstGeom>
        </p:spPr>
      </p:pic>
      <p:pic>
        <p:nvPicPr>
          <p:cNvPr id="16" name="Picture 15"/>
          <p:cNvPicPr>
            <a:picLocks noChangeAspect="1"/>
          </p:cNvPicPr>
          <p:nvPr/>
        </p:nvPicPr>
        <p:blipFill>
          <a:blip r:embed="rId5"/>
          <a:stretch>
            <a:fillRect/>
          </a:stretch>
        </p:blipFill>
        <p:spPr>
          <a:xfrm>
            <a:off x="1850275" y="3337511"/>
            <a:ext cx="562240" cy="562240"/>
          </a:xfrm>
          <a:prstGeom prst="rect">
            <a:avLst/>
          </a:prstGeom>
        </p:spPr>
      </p:pic>
      <p:pic>
        <p:nvPicPr>
          <p:cNvPr id="17" name="Picture 16"/>
          <p:cNvPicPr>
            <a:picLocks noChangeAspect="1"/>
          </p:cNvPicPr>
          <p:nvPr/>
        </p:nvPicPr>
        <p:blipFill>
          <a:blip r:embed="rId5"/>
          <a:stretch>
            <a:fillRect/>
          </a:stretch>
        </p:blipFill>
        <p:spPr>
          <a:xfrm>
            <a:off x="2831740" y="4686395"/>
            <a:ext cx="562240" cy="562240"/>
          </a:xfrm>
          <a:prstGeom prst="rect">
            <a:avLst/>
          </a:prstGeom>
        </p:spPr>
      </p:pic>
      <p:pic>
        <p:nvPicPr>
          <p:cNvPr id="18" name="Picture 17"/>
          <p:cNvPicPr>
            <a:picLocks noChangeAspect="1"/>
          </p:cNvPicPr>
          <p:nvPr/>
        </p:nvPicPr>
        <p:blipFill>
          <a:blip r:embed="rId5"/>
          <a:stretch>
            <a:fillRect/>
          </a:stretch>
        </p:blipFill>
        <p:spPr>
          <a:xfrm>
            <a:off x="6630697" y="3446095"/>
            <a:ext cx="562240" cy="562240"/>
          </a:xfrm>
          <a:prstGeom prst="rect">
            <a:avLst/>
          </a:prstGeom>
        </p:spPr>
      </p:pic>
      <p:pic>
        <p:nvPicPr>
          <p:cNvPr id="19" name="Picture 18"/>
          <p:cNvPicPr>
            <a:picLocks noChangeAspect="1"/>
          </p:cNvPicPr>
          <p:nvPr/>
        </p:nvPicPr>
        <p:blipFill>
          <a:blip r:embed="rId5"/>
          <a:stretch>
            <a:fillRect/>
          </a:stretch>
        </p:blipFill>
        <p:spPr>
          <a:xfrm>
            <a:off x="4402590" y="3085732"/>
            <a:ext cx="562240" cy="562240"/>
          </a:xfrm>
          <a:prstGeom prst="rect">
            <a:avLst/>
          </a:prstGeom>
        </p:spPr>
      </p:pic>
      <p:pic>
        <p:nvPicPr>
          <p:cNvPr id="20" name="Picture 19"/>
          <p:cNvPicPr>
            <a:picLocks noChangeAspect="1"/>
          </p:cNvPicPr>
          <p:nvPr/>
        </p:nvPicPr>
        <p:blipFill>
          <a:blip r:embed="rId5"/>
          <a:stretch>
            <a:fillRect/>
          </a:stretch>
        </p:blipFill>
        <p:spPr>
          <a:xfrm>
            <a:off x="5260520" y="4264641"/>
            <a:ext cx="562240" cy="562240"/>
          </a:xfrm>
          <a:prstGeom prst="rect">
            <a:avLst/>
          </a:prstGeom>
        </p:spPr>
      </p:pic>
      <p:cxnSp>
        <p:nvCxnSpPr>
          <p:cNvPr id="26" name="Straight Arrow Connector 25"/>
          <p:cNvCxnSpPr>
            <a:stCxn id="16" idx="1"/>
            <a:endCxn id="30" idx="3"/>
          </p:cNvCxnSpPr>
          <p:nvPr/>
        </p:nvCxnSpPr>
        <p:spPr>
          <a:xfrm flipH="1" flipV="1">
            <a:off x="1317629" y="3125710"/>
            <a:ext cx="532646" cy="492921"/>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3393980" y="2671640"/>
            <a:ext cx="1131488" cy="77445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rotWithShape="1">
          <a:blip r:embed="rId6"/>
          <a:srcRect l="18542" t="9058" r="15126" b="7470"/>
          <a:stretch/>
        </p:blipFill>
        <p:spPr>
          <a:xfrm>
            <a:off x="7893051" y="2696740"/>
            <a:ext cx="317499" cy="640771"/>
          </a:xfrm>
          <a:prstGeom prst="rect">
            <a:avLst/>
          </a:prstGeom>
        </p:spPr>
      </p:pic>
      <p:pic>
        <p:nvPicPr>
          <p:cNvPr id="29" name="Picture 28"/>
          <p:cNvPicPr>
            <a:picLocks noChangeAspect="1"/>
          </p:cNvPicPr>
          <p:nvPr/>
        </p:nvPicPr>
        <p:blipFill rotWithShape="1">
          <a:blip r:embed="rId6"/>
          <a:srcRect l="18542" t="9058" r="15126" b="7470"/>
          <a:stretch/>
        </p:blipFill>
        <p:spPr>
          <a:xfrm>
            <a:off x="3076481" y="2480128"/>
            <a:ext cx="317499" cy="640771"/>
          </a:xfrm>
          <a:prstGeom prst="rect">
            <a:avLst/>
          </a:prstGeom>
        </p:spPr>
      </p:pic>
      <p:pic>
        <p:nvPicPr>
          <p:cNvPr id="30" name="Picture 29"/>
          <p:cNvPicPr>
            <a:picLocks noChangeAspect="1"/>
          </p:cNvPicPr>
          <p:nvPr/>
        </p:nvPicPr>
        <p:blipFill rotWithShape="1">
          <a:blip r:embed="rId6"/>
          <a:srcRect l="18542" t="9058" r="15126" b="7470"/>
          <a:stretch/>
        </p:blipFill>
        <p:spPr>
          <a:xfrm>
            <a:off x="1000130" y="2805324"/>
            <a:ext cx="317499" cy="640771"/>
          </a:xfrm>
          <a:prstGeom prst="rect">
            <a:avLst/>
          </a:prstGeom>
        </p:spPr>
      </p:pic>
      <p:cxnSp>
        <p:nvCxnSpPr>
          <p:cNvPr id="31" name="Straight Arrow Connector 30"/>
          <p:cNvCxnSpPr>
            <a:endCxn id="28" idx="1"/>
          </p:cNvCxnSpPr>
          <p:nvPr/>
        </p:nvCxnSpPr>
        <p:spPr>
          <a:xfrm flipV="1">
            <a:off x="7192937" y="3017126"/>
            <a:ext cx="700114" cy="740535"/>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723654" y="1591319"/>
            <a:ext cx="7670359" cy="1214005"/>
            <a:chOff x="723654" y="1591319"/>
            <a:chExt cx="7670359" cy="1214005"/>
          </a:xfrm>
        </p:grpSpPr>
        <p:sp>
          <p:nvSpPr>
            <p:cNvPr id="50" name="Rectangle 49"/>
            <p:cNvSpPr/>
            <p:nvPr/>
          </p:nvSpPr>
          <p:spPr>
            <a:xfrm>
              <a:off x="723654" y="1591319"/>
              <a:ext cx="7670359" cy="481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Auspice global name service</a:t>
              </a:r>
              <a:endParaRPr lang="en-US" sz="2800" dirty="0"/>
            </a:p>
          </p:txBody>
        </p:sp>
        <p:cxnSp>
          <p:nvCxnSpPr>
            <p:cNvPr id="53" name="Straight Arrow Connector 52"/>
            <p:cNvCxnSpPr>
              <a:stCxn id="30" idx="0"/>
            </p:cNvCxnSpPr>
            <p:nvPr/>
          </p:nvCxnSpPr>
          <p:spPr>
            <a:xfrm flipV="1">
              <a:off x="1158880" y="2073094"/>
              <a:ext cx="0" cy="73223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4" name="Straight Arrow Connector 53"/>
            <p:cNvCxnSpPr>
              <a:stCxn id="29" idx="0"/>
            </p:cNvCxnSpPr>
            <p:nvPr/>
          </p:nvCxnSpPr>
          <p:spPr>
            <a:xfrm flipV="1">
              <a:off x="3235231" y="2073094"/>
              <a:ext cx="0" cy="40703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28" idx="0"/>
            </p:cNvCxnSpPr>
            <p:nvPr/>
          </p:nvCxnSpPr>
          <p:spPr>
            <a:xfrm flipV="1">
              <a:off x="8051801" y="2073094"/>
              <a:ext cx="0" cy="62364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
        <p:nvSpPr>
          <p:cNvPr id="25" name="Rectangle 24"/>
          <p:cNvSpPr/>
          <p:nvPr/>
        </p:nvSpPr>
        <p:spPr>
          <a:xfrm>
            <a:off x="2616863" y="3757661"/>
            <a:ext cx="2861021"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800" dirty="0"/>
              <a:t>Network </a:t>
            </a:r>
            <a:r>
              <a:rPr lang="en-US" sz="2800" dirty="0" smtClean="0"/>
              <a:t>CDN</a:t>
            </a:r>
            <a:endParaRPr lang="en-US" sz="2800" dirty="0"/>
          </a:p>
        </p:txBody>
      </p:sp>
      <p:grpSp>
        <p:nvGrpSpPr>
          <p:cNvPr id="45" name="Group 44"/>
          <p:cNvGrpSpPr/>
          <p:nvPr/>
        </p:nvGrpSpPr>
        <p:grpSpPr>
          <a:xfrm>
            <a:off x="615948" y="1832207"/>
            <a:ext cx="2252001" cy="4479137"/>
            <a:chOff x="615948" y="1832207"/>
            <a:chExt cx="2252001" cy="4479137"/>
          </a:xfrm>
        </p:grpSpPr>
        <p:sp>
          <p:nvSpPr>
            <p:cNvPr id="35" name="TextBox 34"/>
            <p:cNvSpPr txBox="1"/>
            <p:nvPr/>
          </p:nvSpPr>
          <p:spPr>
            <a:xfrm>
              <a:off x="615948" y="5849679"/>
              <a:ext cx="2252001" cy="461665"/>
            </a:xfrm>
            <a:prstGeom prst="rect">
              <a:avLst/>
            </a:prstGeom>
            <a:noFill/>
          </p:spPr>
          <p:txBody>
            <a:bodyPr wrap="none" rtlCol="0">
              <a:spAutoFit/>
            </a:bodyPr>
            <a:lstStyle/>
            <a:p>
              <a:r>
                <a:rPr lang="en-US" sz="2400" i="1" dirty="0" smtClean="0">
                  <a:effectLst/>
                </a:rPr>
                <a:t>SIGCOMM 2014</a:t>
              </a:r>
              <a:endParaRPr lang="en-US" sz="2400" i="1" dirty="0">
                <a:effectLst/>
              </a:endParaRPr>
            </a:p>
          </p:txBody>
        </p:sp>
        <p:cxnSp>
          <p:nvCxnSpPr>
            <p:cNvPr id="21" name="Elbow Connector 20"/>
            <p:cNvCxnSpPr>
              <a:stCxn id="50" idx="1"/>
            </p:cNvCxnSpPr>
            <p:nvPr/>
          </p:nvCxnSpPr>
          <p:spPr>
            <a:xfrm rot="10800000" flipH="1" flipV="1">
              <a:off x="723654" y="1832207"/>
              <a:ext cx="952654" cy="4017472"/>
            </a:xfrm>
            <a:prstGeom prst="bentConnector4">
              <a:avLst>
                <a:gd name="adj1" fmla="val -43040"/>
                <a:gd name="adj2" fmla="val 60022"/>
              </a:avLst>
            </a:prstGeom>
            <a:ln w="12700" cmpd="sng">
              <a:prstDash val="dash"/>
              <a:tailEnd type="arrow"/>
            </a:ln>
          </p:spPr>
          <p:style>
            <a:lnRef idx="2">
              <a:schemeClr val="dk1"/>
            </a:lnRef>
            <a:fillRef idx="0">
              <a:schemeClr val="dk1"/>
            </a:fillRef>
            <a:effectRef idx="1">
              <a:schemeClr val="dk1"/>
            </a:effectRef>
            <a:fontRef idx="minor">
              <a:schemeClr val="tx1"/>
            </a:fontRef>
          </p:style>
        </p:cxnSp>
      </p:grpSp>
      <p:grpSp>
        <p:nvGrpSpPr>
          <p:cNvPr id="46" name="Group 45"/>
          <p:cNvGrpSpPr/>
          <p:nvPr/>
        </p:nvGrpSpPr>
        <p:grpSpPr>
          <a:xfrm>
            <a:off x="3200127" y="4280881"/>
            <a:ext cx="4555516" cy="2030463"/>
            <a:chOff x="3200127" y="4280881"/>
            <a:chExt cx="4555516" cy="2030463"/>
          </a:xfrm>
        </p:grpSpPr>
        <p:sp>
          <p:nvSpPr>
            <p:cNvPr id="34" name="TextBox 33"/>
            <p:cNvSpPr txBox="1"/>
            <p:nvPr/>
          </p:nvSpPr>
          <p:spPr>
            <a:xfrm>
              <a:off x="3200127" y="5849679"/>
              <a:ext cx="4555516" cy="461665"/>
            </a:xfrm>
            <a:prstGeom prst="rect">
              <a:avLst/>
            </a:prstGeom>
            <a:noFill/>
          </p:spPr>
          <p:txBody>
            <a:bodyPr wrap="none" rtlCol="0">
              <a:spAutoFit/>
            </a:bodyPr>
            <a:lstStyle/>
            <a:p>
              <a:r>
                <a:rPr lang="en-US" sz="2400" i="1" dirty="0" smtClean="0">
                  <a:effectLst/>
                </a:rPr>
                <a:t>SIGMETRICS 2013, </a:t>
              </a:r>
              <a:r>
                <a:rPr lang="en-US" sz="2400" i="1" dirty="0"/>
                <a:t>INFOCOM </a:t>
              </a:r>
              <a:r>
                <a:rPr lang="en-US" sz="2400" i="1" dirty="0" smtClean="0"/>
                <a:t>2011</a:t>
              </a:r>
              <a:endParaRPr lang="en-US" sz="2400" i="1" dirty="0"/>
            </a:p>
          </p:txBody>
        </p:sp>
        <p:cxnSp>
          <p:nvCxnSpPr>
            <p:cNvPr id="40" name="Elbow Connector 39"/>
            <p:cNvCxnSpPr>
              <a:stCxn id="25" idx="2"/>
              <a:endCxn id="34" idx="0"/>
            </p:cNvCxnSpPr>
            <p:nvPr/>
          </p:nvCxnSpPr>
          <p:spPr>
            <a:xfrm rot="16200000" flipH="1">
              <a:off x="3978230" y="4350024"/>
              <a:ext cx="1568798" cy="1430511"/>
            </a:xfrm>
            <a:prstGeom prst="bentConnector3">
              <a:avLst>
                <a:gd name="adj1" fmla="val 50000"/>
              </a:avLst>
            </a:prstGeom>
            <a:ln w="12700" cmpd="sng">
              <a:prstDash val="dash"/>
              <a:tailEnd type="arrow"/>
            </a:ln>
          </p:spPr>
          <p:style>
            <a:lnRef idx="2">
              <a:schemeClr val="dk1"/>
            </a:lnRef>
            <a:fillRef idx="0">
              <a:schemeClr val="dk1"/>
            </a:fillRef>
            <a:effectRef idx="1">
              <a:schemeClr val="dk1"/>
            </a:effectRef>
            <a:fontRef idx="minor">
              <a:schemeClr val="tx1"/>
            </a:fontRef>
          </p:style>
        </p:cxnSp>
      </p:grpSp>
    </p:spTree>
    <p:custDataLst>
      <p:tags r:id="rId1"/>
    </p:custDataLst>
    <p:extLst>
      <p:ext uri="{BB962C8B-B14F-4D97-AF65-F5344CB8AC3E}">
        <p14:creationId xmlns:p14="http://schemas.microsoft.com/office/powerpoint/2010/main" val="1112681601"/>
      </p:ext>
    </p:extLst>
  </p:cSld>
  <p:clrMapOvr>
    <a:masterClrMapping/>
  </p:clrMapOvr>
  <mc:AlternateContent xmlns:mc="http://schemas.openxmlformats.org/markup-compatibility/2006" xmlns:p14="http://schemas.microsoft.com/office/powerpoint/2010/main">
    <mc:Choice Requires="p14">
      <p:transition spd="slow" p14:dur="2000" advTm="34010"/>
    </mc:Choice>
    <mc:Fallback xmlns="">
      <p:transition xmlns:p14="http://schemas.microsoft.com/office/powerpoint/2010/main" spd="slow" advTm="3401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500"/>
                                        <p:tgtEl>
                                          <p:spTgt spid="4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up)">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942530" y="1710545"/>
            <a:ext cx="7091176" cy="2540328"/>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nvGrpSpPr>
          <p:cNvPr id="67" name="Group 66"/>
          <p:cNvGrpSpPr/>
          <p:nvPr/>
        </p:nvGrpSpPr>
        <p:grpSpPr>
          <a:xfrm>
            <a:off x="1357898" y="2364735"/>
            <a:ext cx="5745175" cy="1493866"/>
            <a:chOff x="1357898" y="2364735"/>
            <a:chExt cx="5745175" cy="1493866"/>
          </a:xfrm>
        </p:grpSpPr>
        <p:pic>
          <p:nvPicPr>
            <p:cNvPr id="57" name="Picture 56"/>
            <p:cNvPicPr>
              <a:picLocks noChangeAspect="1"/>
            </p:cNvPicPr>
            <p:nvPr/>
          </p:nvPicPr>
          <p:blipFill>
            <a:blip r:embed="rId4"/>
            <a:stretch>
              <a:fillRect/>
            </a:stretch>
          </p:blipFill>
          <p:spPr>
            <a:xfrm>
              <a:off x="4804065" y="3396745"/>
              <a:ext cx="676522" cy="461856"/>
            </a:xfrm>
            <a:prstGeom prst="rect">
              <a:avLst/>
            </a:prstGeom>
          </p:spPr>
        </p:pic>
        <p:pic>
          <p:nvPicPr>
            <p:cNvPr id="58" name="Picture 57"/>
            <p:cNvPicPr>
              <a:picLocks noChangeAspect="1"/>
            </p:cNvPicPr>
            <p:nvPr/>
          </p:nvPicPr>
          <p:blipFill>
            <a:blip r:embed="rId4"/>
            <a:stretch>
              <a:fillRect/>
            </a:stretch>
          </p:blipFill>
          <p:spPr>
            <a:xfrm>
              <a:off x="6426551" y="2364735"/>
              <a:ext cx="676522" cy="461856"/>
            </a:xfrm>
            <a:prstGeom prst="rect">
              <a:avLst/>
            </a:prstGeom>
          </p:spPr>
        </p:pic>
        <p:pic>
          <p:nvPicPr>
            <p:cNvPr id="66" name="Picture 65"/>
            <p:cNvPicPr>
              <a:picLocks noChangeAspect="1"/>
            </p:cNvPicPr>
            <p:nvPr/>
          </p:nvPicPr>
          <p:blipFill>
            <a:blip r:embed="rId4"/>
            <a:stretch>
              <a:fillRect/>
            </a:stretch>
          </p:blipFill>
          <p:spPr>
            <a:xfrm>
              <a:off x="1357898" y="2876646"/>
              <a:ext cx="676522" cy="461856"/>
            </a:xfrm>
            <a:prstGeom prst="rect">
              <a:avLst/>
            </a:prstGeom>
          </p:spPr>
        </p:pic>
      </p:grpSp>
      <p:sp>
        <p:nvSpPr>
          <p:cNvPr id="2" name="Title 1"/>
          <p:cNvSpPr>
            <a:spLocks noGrp="1"/>
          </p:cNvSpPr>
          <p:nvPr>
            <p:ph type="title"/>
          </p:nvPr>
        </p:nvSpPr>
        <p:spPr/>
        <p:txBody>
          <a:bodyPr>
            <a:noAutofit/>
          </a:bodyPr>
          <a:lstStyle/>
          <a:p>
            <a:r>
              <a:rPr lang="en-US" sz="3200" dirty="0" smtClean="0"/>
              <a:t>Degrees of freedom enabled by geo-distribution</a:t>
            </a:r>
            <a:endParaRPr lang="en-US" sz="3200" dirty="0"/>
          </a:p>
        </p:txBody>
      </p:sp>
      <p:pic>
        <p:nvPicPr>
          <p:cNvPr id="10" name="Picture 3"/>
          <p:cNvPicPr>
            <a:picLocks noChangeAspect="1"/>
          </p:cNvPicPr>
          <p:nvPr/>
        </p:nvPicPr>
        <p:blipFill>
          <a:blip r:embed="rId5">
            <a:duotone>
              <a:prstClr val="black"/>
              <a:schemeClr val="accent1">
                <a:tint val="45000"/>
                <a:satMod val="400000"/>
              </a:schemeClr>
            </a:duotone>
          </a:blip>
          <a:stretch>
            <a:fillRect/>
          </a:stretch>
        </p:blipFill>
        <p:spPr>
          <a:xfrm>
            <a:off x="2782995" y="3803735"/>
            <a:ext cx="177210" cy="170719"/>
          </a:xfrm>
          <a:prstGeom prst="rect">
            <a:avLst/>
          </a:prstGeom>
          <a:solidFill>
            <a:schemeClr val="bg1">
              <a:lumMod val="85000"/>
            </a:schemeClr>
          </a:solidFill>
          <a:ln>
            <a:noFill/>
          </a:ln>
        </p:spPr>
      </p:pic>
      <p:pic>
        <p:nvPicPr>
          <p:cNvPr id="14" name="Picture 13"/>
          <p:cNvPicPr>
            <a:picLocks noChangeAspect="1"/>
          </p:cNvPicPr>
          <p:nvPr/>
        </p:nvPicPr>
        <p:blipFill rotWithShape="1">
          <a:blip r:embed="rId6"/>
          <a:srcRect l="18542" t="9058" r="15126" b="7470"/>
          <a:stretch/>
        </p:blipFill>
        <p:spPr>
          <a:xfrm>
            <a:off x="2058541" y="4208485"/>
            <a:ext cx="317499" cy="640771"/>
          </a:xfrm>
          <a:prstGeom prst="rect">
            <a:avLst/>
          </a:prstGeom>
        </p:spPr>
      </p:pic>
      <p:sp>
        <p:nvSpPr>
          <p:cNvPr id="17" name="TextBox 16"/>
          <p:cNvSpPr txBox="1"/>
          <p:nvPr/>
        </p:nvSpPr>
        <p:spPr>
          <a:xfrm>
            <a:off x="461899" y="5248999"/>
            <a:ext cx="2249334" cy="461665"/>
          </a:xfrm>
          <a:prstGeom prst="rect">
            <a:avLst/>
          </a:prstGeom>
          <a:noFill/>
        </p:spPr>
        <p:txBody>
          <a:bodyPr wrap="none" rtlCol="0">
            <a:spAutoFit/>
          </a:bodyPr>
          <a:lstStyle/>
          <a:p>
            <a:r>
              <a:rPr lang="en-US" sz="2400" dirty="0" smtClean="0"/>
              <a:t>Network routing</a:t>
            </a:r>
            <a:endParaRPr lang="en-US" sz="2400" dirty="0"/>
          </a:p>
        </p:txBody>
      </p:sp>
      <p:sp>
        <p:nvSpPr>
          <p:cNvPr id="18" name="TextBox 17"/>
          <p:cNvSpPr txBox="1"/>
          <p:nvPr/>
        </p:nvSpPr>
        <p:spPr>
          <a:xfrm>
            <a:off x="3281577" y="5249057"/>
            <a:ext cx="2590222" cy="461665"/>
          </a:xfrm>
          <a:prstGeom prst="rect">
            <a:avLst/>
          </a:prstGeom>
          <a:noFill/>
        </p:spPr>
        <p:txBody>
          <a:bodyPr wrap="none" rtlCol="0">
            <a:spAutoFit/>
          </a:bodyPr>
          <a:lstStyle/>
          <a:p>
            <a:r>
              <a:rPr lang="en-US" sz="2400" dirty="0" smtClean="0"/>
              <a:t>Content placement</a:t>
            </a:r>
            <a:endParaRPr lang="en-US" sz="2400" dirty="0"/>
          </a:p>
        </p:txBody>
      </p:sp>
      <p:sp>
        <p:nvSpPr>
          <p:cNvPr id="19" name="TextBox 18"/>
          <p:cNvSpPr txBox="1"/>
          <p:nvPr/>
        </p:nvSpPr>
        <p:spPr>
          <a:xfrm>
            <a:off x="6199133" y="5249057"/>
            <a:ext cx="2653340" cy="461665"/>
          </a:xfrm>
          <a:prstGeom prst="rect">
            <a:avLst/>
          </a:prstGeom>
          <a:noFill/>
        </p:spPr>
        <p:txBody>
          <a:bodyPr wrap="none" rtlCol="0">
            <a:spAutoFit/>
          </a:bodyPr>
          <a:lstStyle/>
          <a:p>
            <a:r>
              <a:rPr lang="en-US" sz="2400" dirty="0" smtClean="0"/>
              <a:t>Request redirection</a:t>
            </a:r>
          </a:p>
        </p:txBody>
      </p:sp>
      <p:sp>
        <p:nvSpPr>
          <p:cNvPr id="24" name="Snip Single Corner Rectangle 23"/>
          <p:cNvSpPr/>
          <p:nvPr/>
        </p:nvSpPr>
        <p:spPr>
          <a:xfrm>
            <a:off x="6764812" y="2169333"/>
            <a:ext cx="453696" cy="462293"/>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Snip Single Corner Rectangle 24"/>
          <p:cNvSpPr/>
          <p:nvPr/>
        </p:nvSpPr>
        <p:spPr>
          <a:xfrm>
            <a:off x="1696159" y="2645281"/>
            <a:ext cx="453696" cy="462293"/>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27" name="Straight Arrow Connector 26"/>
          <p:cNvCxnSpPr>
            <a:stCxn id="14" idx="0"/>
          </p:cNvCxnSpPr>
          <p:nvPr/>
        </p:nvCxnSpPr>
        <p:spPr>
          <a:xfrm flipH="1" flipV="1">
            <a:off x="2058541" y="3129099"/>
            <a:ext cx="158750" cy="1079386"/>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a:stCxn id="14" idx="3"/>
            <a:endCxn id="69" idx="2"/>
          </p:cNvCxnSpPr>
          <p:nvPr/>
        </p:nvCxnSpPr>
        <p:spPr>
          <a:xfrm flipV="1">
            <a:off x="2376040" y="4069687"/>
            <a:ext cx="495560" cy="4591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endCxn id="73" idx="2"/>
          </p:cNvCxnSpPr>
          <p:nvPr/>
        </p:nvCxnSpPr>
        <p:spPr>
          <a:xfrm flipV="1">
            <a:off x="2960205" y="3358024"/>
            <a:ext cx="199964" cy="4457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74" idx="0"/>
          </p:cNvCxnSpPr>
          <p:nvPr/>
        </p:nvCxnSpPr>
        <p:spPr>
          <a:xfrm flipV="1">
            <a:off x="3993164" y="2631626"/>
            <a:ext cx="0" cy="2099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endCxn id="74" idx="1"/>
          </p:cNvCxnSpPr>
          <p:nvPr/>
        </p:nvCxnSpPr>
        <p:spPr>
          <a:xfrm flipV="1">
            <a:off x="3360133" y="2974598"/>
            <a:ext cx="433067" cy="1545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Rectangle 44"/>
          <p:cNvSpPr/>
          <p:nvPr/>
        </p:nvSpPr>
        <p:spPr>
          <a:xfrm>
            <a:off x="1795691" y="2199303"/>
            <a:ext cx="488510" cy="523220"/>
          </a:xfrm>
          <a:prstGeom prst="rect">
            <a:avLst/>
          </a:prstGeom>
        </p:spPr>
        <p:txBody>
          <a:bodyPr wrap="none">
            <a:spAutoFit/>
          </a:bodyPr>
          <a:lstStyle/>
          <a:p>
            <a:r>
              <a:rPr lang="en-US" sz="2800" dirty="0">
                <a:latin typeface="Zapf Dingbats"/>
                <a:ea typeface="Zapf Dingbats"/>
                <a:cs typeface="Zapf Dingbats"/>
              </a:rPr>
              <a:t>✔</a:t>
            </a:r>
            <a:endParaRPr lang="en-US" sz="2800" dirty="0"/>
          </a:p>
        </p:txBody>
      </p:sp>
      <p:sp>
        <p:nvSpPr>
          <p:cNvPr id="47" name="Rectangle 46"/>
          <p:cNvSpPr/>
          <p:nvPr/>
        </p:nvSpPr>
        <p:spPr>
          <a:xfrm>
            <a:off x="4004230" y="1676083"/>
            <a:ext cx="458003" cy="523220"/>
          </a:xfrm>
          <a:prstGeom prst="rect">
            <a:avLst/>
          </a:prstGeom>
        </p:spPr>
        <p:txBody>
          <a:bodyPr wrap="none">
            <a:spAutoFit/>
          </a:bodyPr>
          <a:lstStyle/>
          <a:p>
            <a:r>
              <a:rPr lang="en-US" sz="2800" dirty="0">
                <a:latin typeface="Zapf Dingbats"/>
                <a:ea typeface="Zapf Dingbats"/>
                <a:cs typeface="Zapf Dingbats"/>
              </a:rPr>
              <a:t>✖</a:t>
            </a:r>
            <a:endParaRPr lang="en-US" sz="2800" dirty="0"/>
          </a:p>
        </p:txBody>
      </p:sp>
      <p:sp>
        <p:nvSpPr>
          <p:cNvPr id="48" name="Rectangle 47"/>
          <p:cNvSpPr/>
          <p:nvPr/>
        </p:nvSpPr>
        <p:spPr>
          <a:xfrm>
            <a:off x="6810441" y="1710545"/>
            <a:ext cx="458003" cy="523220"/>
          </a:xfrm>
          <a:prstGeom prst="rect">
            <a:avLst/>
          </a:prstGeom>
        </p:spPr>
        <p:txBody>
          <a:bodyPr wrap="none">
            <a:spAutoFit/>
          </a:bodyPr>
          <a:lstStyle/>
          <a:p>
            <a:r>
              <a:rPr lang="en-US" sz="2800" dirty="0">
                <a:latin typeface="Zapf Dingbats"/>
                <a:ea typeface="Zapf Dingbats"/>
                <a:cs typeface="Zapf Dingbats"/>
              </a:rPr>
              <a:t>✖</a:t>
            </a:r>
            <a:endParaRPr lang="en-US" sz="2800" dirty="0"/>
          </a:p>
        </p:txBody>
      </p:sp>
      <p:pic>
        <p:nvPicPr>
          <p:cNvPr id="59" name="Picture 58"/>
          <p:cNvPicPr>
            <a:picLocks noChangeAspect="1"/>
          </p:cNvPicPr>
          <p:nvPr/>
        </p:nvPicPr>
        <p:blipFill>
          <a:blip r:embed="rId4"/>
          <a:stretch>
            <a:fillRect/>
          </a:stretch>
        </p:blipFill>
        <p:spPr>
          <a:xfrm>
            <a:off x="3665969" y="2233765"/>
            <a:ext cx="676522" cy="461856"/>
          </a:xfrm>
          <a:prstGeom prst="rect">
            <a:avLst/>
          </a:prstGeom>
        </p:spPr>
      </p:pic>
      <p:sp>
        <p:nvSpPr>
          <p:cNvPr id="13" name="Snip Single Corner Rectangle 12"/>
          <p:cNvSpPr/>
          <p:nvPr/>
        </p:nvSpPr>
        <p:spPr>
          <a:xfrm>
            <a:off x="4004230" y="2133370"/>
            <a:ext cx="453696" cy="462293"/>
          </a:xfrm>
          <a:prstGeom prst="snip1Rect">
            <a:avLst>
              <a:gd name="adj" fmla="val 26424"/>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89" name="Group 88"/>
          <p:cNvGrpSpPr/>
          <p:nvPr/>
        </p:nvGrpSpPr>
        <p:grpSpPr>
          <a:xfrm>
            <a:off x="2383067" y="2841622"/>
            <a:ext cx="1810061" cy="1228065"/>
            <a:chOff x="2383067" y="2841622"/>
            <a:chExt cx="1810061" cy="1228065"/>
          </a:xfrm>
        </p:grpSpPr>
        <p:pic>
          <p:nvPicPr>
            <p:cNvPr id="73" name="Picture 72"/>
            <p:cNvPicPr>
              <a:picLocks noChangeAspect="1"/>
            </p:cNvPicPr>
            <p:nvPr/>
          </p:nvPicPr>
          <p:blipFill>
            <a:blip r:embed="rId7"/>
            <a:stretch>
              <a:fillRect/>
            </a:stretch>
          </p:blipFill>
          <p:spPr>
            <a:xfrm>
              <a:off x="2960205" y="3092072"/>
              <a:ext cx="399928" cy="265952"/>
            </a:xfrm>
            <a:prstGeom prst="rect">
              <a:avLst/>
            </a:prstGeom>
          </p:spPr>
        </p:pic>
        <p:grpSp>
          <p:nvGrpSpPr>
            <p:cNvPr id="88" name="Group 87"/>
            <p:cNvGrpSpPr/>
            <p:nvPr/>
          </p:nvGrpSpPr>
          <p:grpSpPr>
            <a:xfrm>
              <a:off x="2383067" y="2841622"/>
              <a:ext cx="1810061" cy="1228065"/>
              <a:chOff x="2383067" y="2841622"/>
              <a:chExt cx="1810061" cy="1228065"/>
            </a:xfrm>
          </p:grpSpPr>
          <p:pic>
            <p:nvPicPr>
              <p:cNvPr id="69" name="Picture 68"/>
              <p:cNvPicPr>
                <a:picLocks noChangeAspect="1"/>
              </p:cNvPicPr>
              <p:nvPr/>
            </p:nvPicPr>
            <p:blipFill>
              <a:blip r:embed="rId7"/>
              <a:stretch>
                <a:fillRect/>
              </a:stretch>
            </p:blipFill>
            <p:spPr>
              <a:xfrm>
                <a:off x="2671636" y="3803735"/>
                <a:ext cx="399928" cy="265952"/>
              </a:xfrm>
              <a:prstGeom prst="rect">
                <a:avLst/>
              </a:prstGeom>
            </p:spPr>
          </p:pic>
          <p:pic>
            <p:nvPicPr>
              <p:cNvPr id="70" name="Picture 69"/>
              <p:cNvPicPr>
                <a:picLocks noChangeAspect="1"/>
              </p:cNvPicPr>
              <p:nvPr/>
            </p:nvPicPr>
            <p:blipFill>
              <a:blip r:embed="rId7"/>
              <a:stretch>
                <a:fillRect/>
              </a:stretch>
            </p:blipFill>
            <p:spPr>
              <a:xfrm>
                <a:off x="3100766" y="3487684"/>
                <a:ext cx="399928" cy="265952"/>
              </a:xfrm>
              <a:prstGeom prst="rect">
                <a:avLst/>
              </a:prstGeom>
            </p:spPr>
          </p:pic>
          <p:pic>
            <p:nvPicPr>
              <p:cNvPr id="71" name="Picture 70"/>
              <p:cNvPicPr>
                <a:picLocks noChangeAspect="1"/>
              </p:cNvPicPr>
              <p:nvPr/>
            </p:nvPicPr>
            <p:blipFill>
              <a:blip r:embed="rId7"/>
              <a:stretch>
                <a:fillRect/>
              </a:stretch>
            </p:blipFill>
            <p:spPr>
              <a:xfrm>
                <a:off x="3665969" y="3263769"/>
                <a:ext cx="399928" cy="265952"/>
              </a:xfrm>
              <a:prstGeom prst="rect">
                <a:avLst/>
              </a:prstGeom>
            </p:spPr>
          </p:pic>
          <p:pic>
            <p:nvPicPr>
              <p:cNvPr id="72" name="Picture 71"/>
              <p:cNvPicPr>
                <a:picLocks noChangeAspect="1"/>
              </p:cNvPicPr>
              <p:nvPr/>
            </p:nvPicPr>
            <p:blipFill>
              <a:blip r:embed="rId7"/>
              <a:stretch>
                <a:fillRect/>
              </a:stretch>
            </p:blipFill>
            <p:spPr>
              <a:xfrm>
                <a:off x="2383067" y="3354708"/>
                <a:ext cx="399928" cy="265952"/>
              </a:xfrm>
              <a:prstGeom prst="rect">
                <a:avLst/>
              </a:prstGeom>
            </p:spPr>
          </p:pic>
          <p:pic>
            <p:nvPicPr>
              <p:cNvPr id="74" name="Picture 73"/>
              <p:cNvPicPr>
                <a:picLocks noChangeAspect="1"/>
              </p:cNvPicPr>
              <p:nvPr/>
            </p:nvPicPr>
            <p:blipFill>
              <a:blip r:embed="rId7"/>
              <a:stretch>
                <a:fillRect/>
              </a:stretch>
            </p:blipFill>
            <p:spPr>
              <a:xfrm>
                <a:off x="3793200" y="2841622"/>
                <a:ext cx="399928" cy="265952"/>
              </a:xfrm>
              <a:prstGeom prst="rect">
                <a:avLst/>
              </a:prstGeom>
            </p:spPr>
          </p:pic>
        </p:grpSp>
      </p:grpSp>
    </p:spTree>
    <p:custDataLst>
      <p:tags r:id="rId1"/>
    </p:custDataLst>
    <p:extLst>
      <p:ext uri="{BB962C8B-B14F-4D97-AF65-F5344CB8AC3E}">
        <p14:creationId xmlns:p14="http://schemas.microsoft.com/office/powerpoint/2010/main" val="236336434"/>
      </p:ext>
    </p:extLst>
  </p:cSld>
  <p:clrMapOvr>
    <a:masterClrMapping/>
  </p:clrMapOvr>
  <mc:AlternateContent xmlns:mc="http://schemas.openxmlformats.org/markup-compatibility/2006" xmlns:p14="http://schemas.microsoft.com/office/powerpoint/2010/main">
    <mc:Choice Requires="p14">
      <p:transition spd="slow" p14:dur="2000" advTm="58362"/>
    </mc:Choice>
    <mc:Fallback xmlns="">
      <p:transition xmlns:p14="http://schemas.microsoft.com/office/powerpoint/2010/main" spd="slow" advTm="5836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800" decel="100000"/>
                                        <p:tgtEl>
                                          <p:spTgt spid="13"/>
                                        </p:tgtEl>
                                      </p:cBhvr>
                                    </p:animEffect>
                                    <p:anim calcmode="lin" valueType="num">
                                      <p:cBhvr>
                                        <p:cTn id="8" dur="800" decel="100000" fill="hold"/>
                                        <p:tgtEl>
                                          <p:spTgt spid="13"/>
                                        </p:tgtEl>
                                        <p:attrNameLst>
                                          <p:attrName>style.rotation</p:attrName>
                                        </p:attrNameLst>
                                      </p:cBhvr>
                                      <p:tavLst>
                                        <p:tav tm="0">
                                          <p:val>
                                            <p:fltVal val="-90"/>
                                          </p:val>
                                        </p:tav>
                                        <p:tav tm="100000">
                                          <p:val>
                                            <p:fltVal val="0"/>
                                          </p:val>
                                        </p:tav>
                                      </p:tavLst>
                                    </p:anim>
                                    <p:anim calcmode="lin" valueType="num">
                                      <p:cBhvr>
                                        <p:cTn id="9" dur="800" decel="100000" fill="hold"/>
                                        <p:tgtEl>
                                          <p:spTgt spid="13"/>
                                        </p:tgtEl>
                                        <p:attrNameLst>
                                          <p:attrName>ppt_x</p:attrName>
                                        </p:attrNameLst>
                                      </p:cBhvr>
                                      <p:tavLst>
                                        <p:tav tm="0">
                                          <p:val>
                                            <p:strVal val="#ppt_x+0.4"/>
                                          </p:val>
                                        </p:tav>
                                        <p:tav tm="100000">
                                          <p:val>
                                            <p:strVal val="#ppt_x-0.05"/>
                                          </p:val>
                                        </p:tav>
                                      </p:tavLst>
                                    </p:anim>
                                    <p:anim calcmode="lin" valueType="num">
                                      <p:cBhvr>
                                        <p:cTn id="10" dur="800" decel="100000" fill="hold"/>
                                        <p:tgtEl>
                                          <p:spTgt spid="1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1000"/>
                                        <p:tgtEl>
                                          <p:spTgt spid="7"/>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1000"/>
                                        <p:tgtEl>
                                          <p:spTgt spid="26"/>
                                        </p:tgtEl>
                                      </p:cBhvr>
                                    </p:animEffect>
                                  </p:childTnLst>
                                </p:cTn>
                              </p:par>
                            </p:childTnLst>
                          </p:cTn>
                        </p:par>
                        <p:par>
                          <p:cTn id="31" fill="hold">
                            <p:stCondLst>
                              <p:cond delay="2000"/>
                            </p:stCondLst>
                            <p:childTnLst>
                              <p:par>
                                <p:cTn id="32" presetID="22" presetClass="entr" presetSubtype="4"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1000"/>
                                        <p:tgtEl>
                                          <p:spTgt spid="29"/>
                                        </p:tgtEl>
                                      </p:cBhvr>
                                    </p:animEffect>
                                  </p:childTnLst>
                                </p:cTn>
                              </p:par>
                            </p:childTnLst>
                          </p:cTn>
                        </p:par>
                        <p:par>
                          <p:cTn id="35" fill="hold">
                            <p:stCondLst>
                              <p:cond delay="3000"/>
                            </p:stCondLst>
                            <p:childTnLst>
                              <p:par>
                                <p:cTn id="36" presetID="22" presetClass="entr" presetSubtype="4"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10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8"/>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nodeType="afterEffect">
                                  <p:stCondLst>
                                    <p:cond delay="0"/>
                                  </p:stCondLst>
                                  <p:childTnLst>
                                    <p:set>
                                      <p:cBhvr>
                                        <p:cTn id="53" dur="1" fill="hold">
                                          <p:stCondLst>
                                            <p:cond delay="0"/>
                                          </p:stCondLst>
                                        </p:cTn>
                                        <p:tgtEl>
                                          <p:spTgt spid="1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3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800" decel="100000"/>
                                        <p:tgtEl>
                                          <p:spTgt spid="24"/>
                                        </p:tgtEl>
                                      </p:cBhvr>
                                    </p:animEffect>
                                    <p:anim calcmode="lin" valueType="num">
                                      <p:cBhvr>
                                        <p:cTn id="64" dur="800" decel="100000" fill="hold"/>
                                        <p:tgtEl>
                                          <p:spTgt spid="24"/>
                                        </p:tgtEl>
                                        <p:attrNameLst>
                                          <p:attrName>style.rotation</p:attrName>
                                        </p:attrNameLst>
                                      </p:cBhvr>
                                      <p:tavLst>
                                        <p:tav tm="0">
                                          <p:val>
                                            <p:fltVal val="-90"/>
                                          </p:val>
                                        </p:tav>
                                        <p:tav tm="100000">
                                          <p:val>
                                            <p:fltVal val="0"/>
                                          </p:val>
                                        </p:tav>
                                      </p:tavLst>
                                    </p:anim>
                                    <p:anim calcmode="lin" valueType="num">
                                      <p:cBhvr>
                                        <p:cTn id="65" dur="800" decel="100000" fill="hold"/>
                                        <p:tgtEl>
                                          <p:spTgt spid="24"/>
                                        </p:tgtEl>
                                        <p:attrNameLst>
                                          <p:attrName>ppt_x</p:attrName>
                                        </p:attrNameLst>
                                      </p:cBhvr>
                                      <p:tavLst>
                                        <p:tav tm="0">
                                          <p:val>
                                            <p:strVal val="#ppt_x+0.4"/>
                                          </p:val>
                                        </p:tav>
                                        <p:tav tm="100000">
                                          <p:val>
                                            <p:strVal val="#ppt_x-0.05"/>
                                          </p:val>
                                        </p:tav>
                                      </p:tavLst>
                                    </p:anim>
                                    <p:anim calcmode="lin" valueType="num">
                                      <p:cBhvr>
                                        <p:cTn id="66" dur="800" decel="100000" fill="hold"/>
                                        <p:tgtEl>
                                          <p:spTgt spid="24"/>
                                        </p:tgtEl>
                                        <p:attrNameLst>
                                          <p:attrName>ppt_y</p:attrName>
                                        </p:attrNameLst>
                                      </p:cBhvr>
                                      <p:tavLst>
                                        <p:tav tm="0">
                                          <p:val>
                                            <p:strVal val="#ppt_y-0.4"/>
                                          </p:val>
                                        </p:tav>
                                        <p:tav tm="100000">
                                          <p:val>
                                            <p:strVal val="#ppt_y+0.1"/>
                                          </p:val>
                                        </p:tav>
                                      </p:tavLst>
                                    </p:anim>
                                    <p:anim calcmode="lin" valueType="num">
                                      <p:cBhvr>
                                        <p:cTn id="67"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68"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par>
                                <p:cTn id="69" presetID="3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800" decel="100000"/>
                                        <p:tgtEl>
                                          <p:spTgt spid="25"/>
                                        </p:tgtEl>
                                      </p:cBhvr>
                                    </p:animEffect>
                                    <p:anim calcmode="lin" valueType="num">
                                      <p:cBhvr>
                                        <p:cTn id="72" dur="800" decel="100000" fill="hold"/>
                                        <p:tgtEl>
                                          <p:spTgt spid="25"/>
                                        </p:tgtEl>
                                        <p:attrNameLst>
                                          <p:attrName>style.rotation</p:attrName>
                                        </p:attrNameLst>
                                      </p:cBhvr>
                                      <p:tavLst>
                                        <p:tav tm="0">
                                          <p:val>
                                            <p:fltVal val="-90"/>
                                          </p:val>
                                        </p:tav>
                                        <p:tav tm="100000">
                                          <p:val>
                                            <p:fltVal val="0"/>
                                          </p:val>
                                        </p:tav>
                                      </p:tavLst>
                                    </p:anim>
                                    <p:anim calcmode="lin" valueType="num">
                                      <p:cBhvr>
                                        <p:cTn id="73" dur="800" decel="100000" fill="hold"/>
                                        <p:tgtEl>
                                          <p:spTgt spid="25"/>
                                        </p:tgtEl>
                                        <p:attrNameLst>
                                          <p:attrName>ppt_x</p:attrName>
                                        </p:attrNameLst>
                                      </p:cBhvr>
                                      <p:tavLst>
                                        <p:tav tm="0">
                                          <p:val>
                                            <p:strVal val="#ppt_x+0.4"/>
                                          </p:val>
                                        </p:tav>
                                        <p:tav tm="100000">
                                          <p:val>
                                            <p:strVal val="#ppt_x-0.05"/>
                                          </p:val>
                                        </p:tav>
                                      </p:tavLst>
                                    </p:anim>
                                    <p:anim calcmode="lin" valueType="num">
                                      <p:cBhvr>
                                        <p:cTn id="74" dur="800" decel="100000" fill="hold"/>
                                        <p:tgtEl>
                                          <p:spTgt spid="25"/>
                                        </p:tgtEl>
                                        <p:attrNameLst>
                                          <p:attrName>ppt_y</p:attrName>
                                        </p:attrNameLst>
                                      </p:cBhvr>
                                      <p:tavLst>
                                        <p:tav tm="0">
                                          <p:val>
                                            <p:strVal val="#ppt_y-0.4"/>
                                          </p:val>
                                        </p:tav>
                                        <p:tav tm="100000">
                                          <p:val>
                                            <p:strVal val="#ppt_y+0.1"/>
                                          </p:val>
                                        </p:tav>
                                      </p:tavLst>
                                    </p:anim>
                                    <p:anim calcmode="lin" valueType="num">
                                      <p:cBhvr>
                                        <p:cTn id="75"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76"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par>
                          <p:cTn id="91" fill="hold">
                            <p:stCondLst>
                              <p:cond delay="0"/>
                            </p:stCondLst>
                            <p:childTnLst>
                              <p:par>
                                <p:cTn id="92" presetID="22" presetClass="entr" presetSubtype="4" fill="hold" nodeType="after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4" grpId="0" animBg="1"/>
      <p:bldP spid="25" grpId="0" animBg="1"/>
      <p:bldP spid="45" grpId="0"/>
      <p:bldP spid="47" grpId="0"/>
      <p:bldP spid="48"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Network routing/traffic engineering</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738755"/>
              </p:ext>
            </p:extLst>
          </p:nvPr>
        </p:nvGraphicFramePr>
        <p:xfrm>
          <a:off x="1256799" y="2824670"/>
          <a:ext cx="1825252" cy="1478280"/>
        </p:xfrm>
        <a:graphic>
          <a:graphicData uri="http://schemas.openxmlformats.org/drawingml/2006/table">
            <a:tbl>
              <a:tblPr firstRow="1" bandRow="1">
                <a:tableStyleId>{2D5ABB26-0587-4C30-8999-92F81FD0307C}</a:tableStyleId>
              </a:tblPr>
              <a:tblGrid>
                <a:gridCol w="456313"/>
                <a:gridCol w="456313"/>
                <a:gridCol w="456313"/>
                <a:gridCol w="456313"/>
              </a:tblGrid>
              <a:tr h="365760">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bl>
          </a:graphicData>
        </a:graphic>
      </p:graphicFrame>
      <p:sp>
        <p:nvSpPr>
          <p:cNvPr id="5" name="Right Bracket 4"/>
          <p:cNvSpPr/>
          <p:nvPr/>
        </p:nvSpPr>
        <p:spPr>
          <a:xfrm>
            <a:off x="2992869" y="2861172"/>
            <a:ext cx="178364" cy="144177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ket 5"/>
          <p:cNvSpPr/>
          <p:nvPr/>
        </p:nvSpPr>
        <p:spPr>
          <a:xfrm>
            <a:off x="1182777" y="2861171"/>
            <a:ext cx="247544" cy="1441778"/>
          </a:xfrm>
          <a:prstGeom prst="lef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31" name="Rectangle 30"/>
          <p:cNvSpPr/>
          <p:nvPr/>
        </p:nvSpPr>
        <p:spPr>
          <a:xfrm>
            <a:off x="1236774" y="4382294"/>
            <a:ext cx="1845277" cy="461665"/>
          </a:xfrm>
          <a:prstGeom prst="rect">
            <a:avLst/>
          </a:prstGeom>
        </p:spPr>
        <p:txBody>
          <a:bodyPr wrap="none">
            <a:spAutoFit/>
          </a:bodyPr>
          <a:lstStyle/>
          <a:p>
            <a:r>
              <a:rPr lang="en-US" sz="2400" dirty="0" smtClean="0"/>
              <a:t>Traffic </a:t>
            </a:r>
            <a:r>
              <a:rPr lang="en-US" sz="2400" dirty="0"/>
              <a:t>matrix    </a:t>
            </a:r>
          </a:p>
        </p:txBody>
      </p:sp>
      <p:cxnSp>
        <p:nvCxnSpPr>
          <p:cNvPr id="40" name="Straight Arrow Connector 39"/>
          <p:cNvCxnSpPr/>
          <p:nvPr/>
        </p:nvCxnSpPr>
        <p:spPr>
          <a:xfrm>
            <a:off x="3344602" y="1969594"/>
            <a:ext cx="6237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822736" y="2462573"/>
            <a:ext cx="1274708" cy="830997"/>
          </a:xfrm>
          <a:prstGeom prst="rect">
            <a:avLst/>
          </a:prstGeom>
          <a:noFill/>
        </p:spPr>
        <p:txBody>
          <a:bodyPr wrap="none" rtlCol="0">
            <a:spAutoFit/>
          </a:bodyPr>
          <a:lstStyle/>
          <a:p>
            <a:pPr algn="ctr"/>
            <a:r>
              <a:rPr lang="en-US" sz="2400" dirty="0" smtClean="0"/>
              <a:t>Network </a:t>
            </a:r>
          </a:p>
          <a:p>
            <a:pPr algn="ctr"/>
            <a:r>
              <a:rPr lang="en-US" sz="2400" dirty="0" smtClean="0"/>
              <a:t>routing</a:t>
            </a:r>
            <a:endParaRPr lang="en-US" sz="2400" dirty="0"/>
          </a:p>
        </p:txBody>
      </p:sp>
      <p:sp>
        <p:nvSpPr>
          <p:cNvPr id="50" name="TextBox 49"/>
          <p:cNvSpPr txBox="1"/>
          <p:nvPr/>
        </p:nvSpPr>
        <p:spPr>
          <a:xfrm>
            <a:off x="1275989" y="1648225"/>
            <a:ext cx="1822247" cy="510778"/>
          </a:xfrm>
          <a:prstGeom prst="round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Link capacity</a:t>
            </a:r>
            <a:endParaRPr lang="en-US" sz="2400" dirty="0"/>
          </a:p>
        </p:txBody>
      </p:sp>
      <p:sp>
        <p:nvSpPr>
          <p:cNvPr id="54" name="Rectangle 53"/>
          <p:cNvSpPr/>
          <p:nvPr/>
        </p:nvSpPr>
        <p:spPr>
          <a:xfrm>
            <a:off x="3969733" y="1657525"/>
            <a:ext cx="2218675"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endParaRPr lang="en-US" sz="2400" dirty="0" smtClean="0"/>
          </a:p>
          <a:p>
            <a:pPr algn="ctr"/>
            <a:endParaRPr lang="en-US" sz="2400" dirty="0" smtClean="0"/>
          </a:p>
          <a:p>
            <a:pPr algn="ctr"/>
            <a:r>
              <a:rPr lang="en-US" sz="2400" dirty="0"/>
              <a:t>Traffic </a:t>
            </a:r>
          </a:p>
          <a:p>
            <a:pPr algn="ctr"/>
            <a:r>
              <a:rPr lang="en-US" sz="2400" dirty="0" smtClean="0"/>
              <a:t>Engineering</a:t>
            </a:r>
          </a:p>
          <a:p>
            <a:pPr algn="ctr"/>
            <a:endParaRPr lang="en-US" sz="2400" dirty="0" smtClean="0"/>
          </a:p>
          <a:p>
            <a:pPr algn="ctr"/>
            <a:endParaRPr lang="en-US" sz="2400" dirty="0" smtClean="0"/>
          </a:p>
        </p:txBody>
      </p:sp>
      <p:cxnSp>
        <p:nvCxnSpPr>
          <p:cNvPr id="58" name="Straight Arrow Connector 57"/>
          <p:cNvCxnSpPr/>
          <p:nvPr/>
        </p:nvCxnSpPr>
        <p:spPr>
          <a:xfrm flipV="1">
            <a:off x="3344602" y="3568353"/>
            <a:ext cx="623704" cy="67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V="1">
            <a:off x="6213059" y="2861172"/>
            <a:ext cx="553233" cy="16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775063" y="3198647"/>
            <a:ext cx="3741366" cy="2486457"/>
            <a:chOff x="775063" y="3198647"/>
            <a:chExt cx="3741366" cy="2486457"/>
          </a:xfrm>
        </p:grpSpPr>
        <p:sp>
          <p:nvSpPr>
            <p:cNvPr id="46" name="Rectangle 45"/>
            <p:cNvSpPr/>
            <p:nvPr/>
          </p:nvSpPr>
          <p:spPr>
            <a:xfrm>
              <a:off x="775063" y="5223439"/>
              <a:ext cx="3741366" cy="461665"/>
            </a:xfrm>
            <a:prstGeom prst="rect">
              <a:avLst/>
            </a:prstGeom>
          </p:spPr>
          <p:txBody>
            <a:bodyPr wrap="none">
              <a:spAutoFit/>
            </a:bodyPr>
            <a:lstStyle/>
            <a:p>
              <a:r>
                <a:rPr lang="en-US" sz="2400" dirty="0" smtClean="0"/>
                <a:t>Traffic from node </a:t>
              </a:r>
              <a:r>
                <a:rPr lang="en-US" sz="2400" i="1" dirty="0" err="1"/>
                <a:t>i</a:t>
              </a:r>
              <a:r>
                <a:rPr lang="en-US" sz="2400" dirty="0"/>
                <a:t> </a:t>
              </a:r>
              <a:r>
                <a:rPr lang="en-US" sz="2400" dirty="0" smtClean="0"/>
                <a:t>to </a:t>
              </a:r>
              <a:r>
                <a:rPr lang="en-US" sz="2400" dirty="0"/>
                <a:t>node </a:t>
              </a:r>
              <a:r>
                <a:rPr lang="en-US" sz="2400" i="1" dirty="0"/>
                <a:t>j</a:t>
              </a:r>
            </a:p>
          </p:txBody>
        </p:sp>
        <p:sp>
          <p:nvSpPr>
            <p:cNvPr id="47" name="Oval 46"/>
            <p:cNvSpPr/>
            <p:nvPr/>
          </p:nvSpPr>
          <p:spPr>
            <a:xfrm>
              <a:off x="2187113" y="3198647"/>
              <a:ext cx="458633" cy="441029"/>
            </a:xfrm>
            <a:prstGeom prst="ellipse">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8" name="Straight Arrow Connector 47"/>
            <p:cNvCxnSpPr>
              <a:stCxn id="47" idx="5"/>
            </p:cNvCxnSpPr>
            <p:nvPr/>
          </p:nvCxnSpPr>
          <p:spPr>
            <a:xfrm>
              <a:off x="2578581" y="3575089"/>
              <a:ext cx="766021" cy="16483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custDataLst>
      <p:tags r:id="rId1"/>
    </p:custDataLst>
    <p:extLst>
      <p:ext uri="{BB962C8B-B14F-4D97-AF65-F5344CB8AC3E}">
        <p14:creationId xmlns:p14="http://schemas.microsoft.com/office/powerpoint/2010/main" val="3941713268"/>
      </p:ext>
    </p:extLst>
  </p:cSld>
  <p:clrMapOvr>
    <a:masterClrMapping/>
  </p:clrMapOvr>
  <mc:AlternateContent xmlns:mc="http://schemas.openxmlformats.org/markup-compatibility/2006" xmlns:p14="http://schemas.microsoft.com/office/powerpoint/2010/main">
    <mc:Choice Requires="p14">
      <p:transition spd="slow" p14:dur="2000" advTm="39392"/>
    </mc:Choice>
    <mc:Fallback xmlns="">
      <p:transition xmlns:p14="http://schemas.microsoft.com/office/powerpoint/2010/main" spd="slow" advTm="3939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cost function</a:t>
            </a:r>
            <a:endParaRPr lang="en-US" dirty="0"/>
          </a:p>
        </p:txBody>
      </p:sp>
      <p:sp>
        <p:nvSpPr>
          <p:cNvPr id="3" name="Content Placeholder 2"/>
          <p:cNvSpPr>
            <a:spLocks noGrp="1"/>
          </p:cNvSpPr>
          <p:nvPr>
            <p:ph idx="1"/>
          </p:nvPr>
        </p:nvSpPr>
        <p:spPr>
          <a:xfrm>
            <a:off x="457200" y="1411250"/>
            <a:ext cx="8229600" cy="4525963"/>
          </a:xfrm>
        </p:spPr>
        <p:txBody>
          <a:bodyPr/>
          <a:lstStyle/>
          <a:p>
            <a:r>
              <a:rPr lang="en-US" dirty="0" smtClean="0"/>
              <a:t>Convex functions of link utilization, e.g., maximum link utilization (MLU)</a:t>
            </a:r>
            <a:endParaRPr lang="en-US" dirty="0"/>
          </a:p>
        </p:txBody>
      </p:sp>
      <p:grpSp>
        <p:nvGrpSpPr>
          <p:cNvPr id="30" name="Group 29"/>
          <p:cNvGrpSpPr/>
          <p:nvPr/>
        </p:nvGrpSpPr>
        <p:grpSpPr>
          <a:xfrm>
            <a:off x="810615" y="2813688"/>
            <a:ext cx="7246358" cy="3317336"/>
            <a:chOff x="810615" y="2386497"/>
            <a:chExt cx="7246358" cy="3317336"/>
          </a:xfrm>
        </p:grpSpPr>
        <p:sp>
          <p:nvSpPr>
            <p:cNvPr id="4" name="Oval 3"/>
            <p:cNvSpPr/>
            <p:nvPr/>
          </p:nvSpPr>
          <p:spPr>
            <a:xfrm>
              <a:off x="810615" y="3805956"/>
              <a:ext cx="376328" cy="3718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endParaRPr lang="en-US" sz="2400" dirty="0"/>
            </a:p>
          </p:txBody>
        </p:sp>
        <p:sp>
          <p:nvSpPr>
            <p:cNvPr id="5" name="Oval 4"/>
            <p:cNvSpPr/>
            <p:nvPr/>
          </p:nvSpPr>
          <p:spPr>
            <a:xfrm>
              <a:off x="3542982" y="3805956"/>
              <a:ext cx="376328" cy="3718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a:t>
              </a:r>
              <a:endParaRPr lang="en-US" sz="2400" dirty="0"/>
            </a:p>
          </p:txBody>
        </p:sp>
        <p:cxnSp>
          <p:nvCxnSpPr>
            <p:cNvPr id="6" name="Curved Connector 5"/>
            <p:cNvCxnSpPr>
              <a:stCxn id="4" idx="0"/>
              <a:endCxn id="5" idx="0"/>
            </p:cNvCxnSpPr>
            <p:nvPr/>
          </p:nvCxnSpPr>
          <p:spPr>
            <a:xfrm rot="5400000" flipH="1" flipV="1">
              <a:off x="2364962" y="2439773"/>
              <a:ext cx="12700" cy="2732367"/>
            </a:xfrm>
            <a:prstGeom prst="curvedConnector3">
              <a:avLst>
                <a:gd name="adj1" fmla="val 2953709"/>
              </a:avLst>
            </a:prstGeom>
          </p:spPr>
          <p:style>
            <a:lnRef idx="2">
              <a:schemeClr val="dk1"/>
            </a:lnRef>
            <a:fillRef idx="0">
              <a:schemeClr val="dk1"/>
            </a:fillRef>
            <a:effectRef idx="1">
              <a:schemeClr val="dk1"/>
            </a:effectRef>
            <a:fontRef idx="minor">
              <a:schemeClr val="tx1"/>
            </a:fontRef>
          </p:style>
        </p:cxnSp>
        <p:cxnSp>
          <p:nvCxnSpPr>
            <p:cNvPr id="7" name="Curved Connector 6"/>
            <p:cNvCxnSpPr>
              <a:stCxn id="5" idx="3"/>
              <a:endCxn id="4" idx="4"/>
            </p:cNvCxnSpPr>
            <p:nvPr/>
          </p:nvCxnSpPr>
          <p:spPr>
            <a:xfrm rot="5400000">
              <a:off x="2271206" y="2850960"/>
              <a:ext cx="54462" cy="2599315"/>
            </a:xfrm>
            <a:prstGeom prst="curvedConnector3">
              <a:avLst>
                <a:gd name="adj1" fmla="val 908345"/>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1810737" y="3416392"/>
              <a:ext cx="1117163" cy="461665"/>
            </a:xfrm>
            <a:prstGeom prst="rect">
              <a:avLst/>
            </a:prstGeom>
            <a:noFill/>
          </p:spPr>
          <p:txBody>
            <a:bodyPr wrap="none" rtlCol="0">
              <a:spAutoFit/>
            </a:bodyPr>
            <a:lstStyle/>
            <a:p>
              <a:r>
                <a:rPr lang="en-US" sz="2400" dirty="0" smtClean="0"/>
                <a:t>1 Mbps</a:t>
              </a:r>
              <a:endParaRPr lang="en-US" sz="2400" dirty="0"/>
            </a:p>
          </p:txBody>
        </p:sp>
        <p:sp>
          <p:nvSpPr>
            <p:cNvPr id="9" name="TextBox 8"/>
            <p:cNvSpPr txBox="1"/>
            <p:nvPr/>
          </p:nvSpPr>
          <p:spPr>
            <a:xfrm>
              <a:off x="1810737" y="4080095"/>
              <a:ext cx="1117163" cy="461665"/>
            </a:xfrm>
            <a:prstGeom prst="rect">
              <a:avLst/>
            </a:prstGeom>
            <a:noFill/>
          </p:spPr>
          <p:txBody>
            <a:bodyPr wrap="none" rtlCol="0">
              <a:spAutoFit/>
            </a:bodyPr>
            <a:lstStyle/>
            <a:p>
              <a:r>
                <a:rPr lang="en-US" sz="2400" dirty="0"/>
                <a:t>3 Mbps</a:t>
              </a:r>
            </a:p>
          </p:txBody>
        </p:sp>
        <p:sp>
          <p:nvSpPr>
            <p:cNvPr id="10" name="TextBox 9"/>
            <p:cNvSpPr txBox="1"/>
            <p:nvPr/>
          </p:nvSpPr>
          <p:spPr>
            <a:xfrm>
              <a:off x="5798111" y="4632956"/>
              <a:ext cx="1350851" cy="461665"/>
            </a:xfrm>
            <a:prstGeom prst="rect">
              <a:avLst/>
            </a:prstGeom>
          </p:spPr>
          <p:txBody>
            <a:bodyPr wrap="none">
              <a:spAutoFit/>
            </a:bodyPr>
            <a:lstStyle>
              <a:defPPr>
                <a:defRPr lang="en-US"/>
              </a:defPPr>
              <a:lvl1pPr>
                <a:defRPr sz="2400" b="1">
                  <a:solidFill>
                    <a:srgbClr val="008000"/>
                  </a:solidFill>
                </a:defRPr>
              </a:lvl1pPr>
            </a:lstStyle>
            <a:p>
              <a:r>
                <a:rPr lang="en-US" b="0" dirty="0" smtClean="0">
                  <a:solidFill>
                    <a:srgbClr val="4F81BD"/>
                  </a:solidFill>
                </a:rPr>
                <a:t>1.5 Mbps</a:t>
              </a:r>
              <a:endParaRPr lang="en-US" b="0" dirty="0">
                <a:solidFill>
                  <a:srgbClr val="4F81BD"/>
                </a:solidFill>
              </a:endParaRPr>
            </a:p>
          </p:txBody>
        </p:sp>
        <p:sp>
          <p:nvSpPr>
            <p:cNvPr id="11" name="TextBox 10"/>
            <p:cNvSpPr txBox="1"/>
            <p:nvPr/>
          </p:nvSpPr>
          <p:spPr>
            <a:xfrm>
              <a:off x="1430804" y="2386497"/>
              <a:ext cx="1919816" cy="461665"/>
            </a:xfrm>
            <a:prstGeom prst="rect">
              <a:avLst/>
            </a:prstGeom>
            <a:noFill/>
          </p:spPr>
          <p:txBody>
            <a:bodyPr wrap="none" rtlCol="0">
              <a:spAutoFit/>
            </a:bodyPr>
            <a:lstStyle/>
            <a:p>
              <a:r>
                <a:rPr lang="en-US" sz="2400" b="1" dirty="0" smtClean="0"/>
                <a:t>Shortest path</a:t>
              </a:r>
              <a:endParaRPr lang="en-US" sz="2400" b="1" dirty="0"/>
            </a:p>
          </p:txBody>
        </p:sp>
        <p:sp>
          <p:nvSpPr>
            <p:cNvPr id="12" name="Rectangle 11"/>
            <p:cNvSpPr/>
            <p:nvPr/>
          </p:nvSpPr>
          <p:spPr>
            <a:xfrm>
              <a:off x="1217480" y="5242168"/>
              <a:ext cx="2364049" cy="461665"/>
            </a:xfrm>
            <a:prstGeom prst="rect">
              <a:avLst/>
            </a:prstGeom>
          </p:spPr>
          <p:txBody>
            <a:bodyPr wrap="none">
              <a:spAutoFit/>
            </a:bodyPr>
            <a:lstStyle/>
            <a:p>
              <a:r>
                <a:rPr lang="en-US" sz="2400" dirty="0" smtClean="0">
                  <a:solidFill>
                    <a:schemeClr val="accent1"/>
                  </a:solidFill>
                </a:rPr>
                <a:t>MLU = 2/3 = 0.67</a:t>
              </a:r>
              <a:endParaRPr lang="en-US" sz="2400" dirty="0">
                <a:solidFill>
                  <a:schemeClr val="accent1"/>
                </a:solidFill>
              </a:endParaRPr>
            </a:p>
          </p:txBody>
        </p:sp>
        <p:sp>
          <p:nvSpPr>
            <p:cNvPr id="13" name="TextBox 12"/>
            <p:cNvSpPr txBox="1"/>
            <p:nvPr/>
          </p:nvSpPr>
          <p:spPr>
            <a:xfrm>
              <a:off x="5593936" y="2386497"/>
              <a:ext cx="1411715" cy="461665"/>
            </a:xfrm>
            <a:prstGeom prst="rect">
              <a:avLst/>
            </a:prstGeom>
            <a:noFill/>
          </p:spPr>
          <p:txBody>
            <a:bodyPr wrap="none" rtlCol="0">
              <a:spAutoFit/>
            </a:bodyPr>
            <a:lstStyle/>
            <a:p>
              <a:r>
                <a:rPr lang="en-US" sz="2400" b="1" dirty="0" smtClean="0"/>
                <a:t>Flow split</a:t>
              </a:r>
              <a:endParaRPr lang="en-US" sz="2400" b="1" dirty="0"/>
            </a:p>
          </p:txBody>
        </p:sp>
        <p:sp>
          <p:nvSpPr>
            <p:cNvPr id="14" name="Oval 13"/>
            <p:cNvSpPr/>
            <p:nvPr/>
          </p:nvSpPr>
          <p:spPr>
            <a:xfrm>
              <a:off x="4842144" y="3767535"/>
              <a:ext cx="376328" cy="3718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endParaRPr lang="en-US" sz="2400" dirty="0"/>
            </a:p>
          </p:txBody>
        </p:sp>
        <p:sp>
          <p:nvSpPr>
            <p:cNvPr id="15" name="Oval 14"/>
            <p:cNvSpPr/>
            <p:nvPr/>
          </p:nvSpPr>
          <p:spPr>
            <a:xfrm>
              <a:off x="7574511" y="3767535"/>
              <a:ext cx="376328" cy="3718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a:t>
              </a:r>
              <a:endParaRPr lang="en-US" sz="2400" dirty="0"/>
            </a:p>
          </p:txBody>
        </p:sp>
        <p:cxnSp>
          <p:nvCxnSpPr>
            <p:cNvPr id="16" name="Curved Connector 15"/>
            <p:cNvCxnSpPr>
              <a:stCxn id="14" idx="0"/>
              <a:endCxn id="15" idx="0"/>
            </p:cNvCxnSpPr>
            <p:nvPr/>
          </p:nvCxnSpPr>
          <p:spPr>
            <a:xfrm rot="5400000" flipH="1" flipV="1">
              <a:off x="6396491" y="2401352"/>
              <a:ext cx="12700" cy="2732367"/>
            </a:xfrm>
            <a:prstGeom prst="curvedConnector3">
              <a:avLst>
                <a:gd name="adj1" fmla="val 3210094"/>
              </a:avLst>
            </a:prstGeom>
          </p:spPr>
          <p:style>
            <a:lnRef idx="2">
              <a:schemeClr val="dk1"/>
            </a:lnRef>
            <a:fillRef idx="0">
              <a:schemeClr val="dk1"/>
            </a:fillRef>
            <a:effectRef idx="1">
              <a:schemeClr val="dk1"/>
            </a:effectRef>
            <a:fontRef idx="minor">
              <a:schemeClr val="tx1"/>
            </a:fontRef>
          </p:style>
        </p:cxnSp>
        <p:cxnSp>
          <p:nvCxnSpPr>
            <p:cNvPr id="17" name="Curved Connector 16"/>
            <p:cNvCxnSpPr>
              <a:stCxn id="15" idx="3"/>
              <a:endCxn id="14" idx="4"/>
            </p:cNvCxnSpPr>
            <p:nvPr/>
          </p:nvCxnSpPr>
          <p:spPr>
            <a:xfrm rot="5400000">
              <a:off x="6302735" y="2812539"/>
              <a:ext cx="54462" cy="2599315"/>
            </a:xfrm>
            <a:prstGeom prst="curvedConnector3">
              <a:avLst>
                <a:gd name="adj1" fmla="val 878455"/>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5798111" y="3372273"/>
              <a:ext cx="1117163" cy="461665"/>
            </a:xfrm>
            <a:prstGeom prst="rect">
              <a:avLst/>
            </a:prstGeom>
            <a:noFill/>
          </p:spPr>
          <p:txBody>
            <a:bodyPr wrap="none" rtlCol="0">
              <a:spAutoFit/>
            </a:bodyPr>
            <a:lstStyle/>
            <a:p>
              <a:r>
                <a:rPr lang="en-US" sz="2400" dirty="0" smtClean="0"/>
                <a:t>1 Mbps</a:t>
              </a:r>
              <a:endParaRPr lang="en-US" sz="2400" dirty="0"/>
            </a:p>
          </p:txBody>
        </p:sp>
        <p:sp>
          <p:nvSpPr>
            <p:cNvPr id="19" name="TextBox 18"/>
            <p:cNvSpPr txBox="1"/>
            <p:nvPr/>
          </p:nvSpPr>
          <p:spPr>
            <a:xfrm>
              <a:off x="5798111" y="4060921"/>
              <a:ext cx="1117163" cy="461665"/>
            </a:xfrm>
            <a:prstGeom prst="rect">
              <a:avLst/>
            </a:prstGeom>
            <a:noFill/>
          </p:spPr>
          <p:txBody>
            <a:bodyPr wrap="none" rtlCol="0">
              <a:spAutoFit/>
            </a:bodyPr>
            <a:lstStyle/>
            <a:p>
              <a:r>
                <a:rPr lang="en-US" sz="2400" dirty="0" smtClean="0"/>
                <a:t>3 Mbps</a:t>
              </a:r>
              <a:endParaRPr lang="en-US" sz="2400" dirty="0"/>
            </a:p>
          </p:txBody>
        </p:sp>
        <p:cxnSp>
          <p:nvCxnSpPr>
            <p:cNvPr id="20" name="Curved Connector 19"/>
            <p:cNvCxnSpPr/>
            <p:nvPr/>
          </p:nvCxnSpPr>
          <p:spPr>
            <a:xfrm rot="5400000">
              <a:off x="2287202" y="2954208"/>
              <a:ext cx="54462" cy="2599315"/>
            </a:xfrm>
            <a:prstGeom prst="curvedConnector3">
              <a:avLst>
                <a:gd name="adj1" fmla="val 938241"/>
              </a:avLst>
            </a:prstGeom>
            <a:ln>
              <a:headEnd type="triangle"/>
              <a:tailEnd type="none"/>
            </a:ln>
          </p:spPr>
          <p:style>
            <a:lnRef idx="3">
              <a:schemeClr val="accent1"/>
            </a:lnRef>
            <a:fillRef idx="0">
              <a:schemeClr val="accent1"/>
            </a:fillRef>
            <a:effectRef idx="2">
              <a:schemeClr val="accent1"/>
            </a:effectRef>
            <a:fontRef idx="minor">
              <a:schemeClr val="tx1"/>
            </a:fontRef>
          </p:style>
        </p:cxnSp>
        <p:cxnSp>
          <p:nvCxnSpPr>
            <p:cNvPr id="21" name="Curved Connector 20"/>
            <p:cNvCxnSpPr/>
            <p:nvPr/>
          </p:nvCxnSpPr>
          <p:spPr>
            <a:xfrm rot="5400000">
              <a:off x="6309084" y="2912948"/>
              <a:ext cx="54462" cy="2599315"/>
            </a:xfrm>
            <a:prstGeom prst="curvedConnector3">
              <a:avLst>
                <a:gd name="adj1" fmla="val 908347"/>
              </a:avLst>
            </a:prstGeom>
            <a:ln>
              <a:headEnd type="triangle"/>
              <a:tailEnd type="none"/>
            </a:ln>
          </p:spPr>
          <p:style>
            <a:lnRef idx="3">
              <a:schemeClr val="accent1"/>
            </a:lnRef>
            <a:fillRef idx="0">
              <a:schemeClr val="accent1"/>
            </a:fillRef>
            <a:effectRef idx="2">
              <a:schemeClr val="accent1"/>
            </a:effectRef>
            <a:fontRef idx="minor">
              <a:schemeClr val="tx1"/>
            </a:fontRef>
          </p:style>
        </p:cxnSp>
        <p:cxnSp>
          <p:nvCxnSpPr>
            <p:cNvPr id="22" name="Curved Connector 21"/>
            <p:cNvCxnSpPr/>
            <p:nvPr/>
          </p:nvCxnSpPr>
          <p:spPr>
            <a:xfrm rot="5400000" flipH="1" flipV="1">
              <a:off x="6390142" y="2314399"/>
              <a:ext cx="12700" cy="2732367"/>
            </a:xfrm>
            <a:prstGeom prst="curvedConnector3">
              <a:avLst>
                <a:gd name="adj1" fmla="val 3466465"/>
              </a:avLst>
            </a:prstGeom>
            <a:ln>
              <a:headEnd type="none"/>
              <a:tailEnd type="triangle"/>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1778175" y="4692132"/>
              <a:ext cx="1117163" cy="461665"/>
            </a:xfrm>
            <a:prstGeom prst="rect">
              <a:avLst/>
            </a:prstGeom>
          </p:spPr>
          <p:txBody>
            <a:bodyPr wrap="none">
              <a:spAutoFit/>
            </a:bodyPr>
            <a:lstStyle/>
            <a:p>
              <a:r>
                <a:rPr lang="en-US" sz="2400" dirty="0" smtClean="0">
                  <a:solidFill>
                    <a:schemeClr val="accent1"/>
                  </a:solidFill>
                </a:rPr>
                <a:t>2 Mbps</a:t>
              </a:r>
              <a:endParaRPr lang="en-US" sz="2400" dirty="0">
                <a:solidFill>
                  <a:schemeClr val="accent1"/>
                </a:solidFill>
              </a:endParaRPr>
            </a:p>
          </p:txBody>
        </p:sp>
        <p:sp>
          <p:nvSpPr>
            <p:cNvPr id="28" name="TextBox 27"/>
            <p:cNvSpPr txBox="1"/>
            <p:nvPr/>
          </p:nvSpPr>
          <p:spPr>
            <a:xfrm>
              <a:off x="5654800" y="2796648"/>
              <a:ext cx="1350851" cy="461665"/>
            </a:xfrm>
            <a:prstGeom prst="rect">
              <a:avLst/>
            </a:prstGeom>
          </p:spPr>
          <p:txBody>
            <a:bodyPr wrap="none">
              <a:spAutoFit/>
            </a:bodyPr>
            <a:lstStyle>
              <a:defPPr>
                <a:defRPr lang="en-US"/>
              </a:defPPr>
              <a:lvl1pPr>
                <a:defRPr sz="2400" b="1">
                  <a:solidFill>
                    <a:srgbClr val="008000"/>
                  </a:solidFill>
                </a:defRPr>
              </a:lvl1pPr>
            </a:lstStyle>
            <a:p>
              <a:r>
                <a:rPr lang="en-US" b="0" dirty="0" smtClean="0">
                  <a:solidFill>
                    <a:srgbClr val="4F81BD"/>
                  </a:solidFill>
                </a:rPr>
                <a:t>0.5 Mbps</a:t>
              </a:r>
              <a:endParaRPr lang="en-US" b="0" dirty="0">
                <a:solidFill>
                  <a:srgbClr val="4F81BD"/>
                </a:solidFill>
              </a:endParaRPr>
            </a:p>
          </p:txBody>
        </p:sp>
        <p:sp>
          <p:nvSpPr>
            <p:cNvPr id="29" name="Rectangle 28"/>
            <p:cNvSpPr/>
            <p:nvPr/>
          </p:nvSpPr>
          <p:spPr>
            <a:xfrm>
              <a:off x="5610720" y="5242168"/>
              <a:ext cx="2446253" cy="461665"/>
            </a:xfrm>
            <a:prstGeom prst="rect">
              <a:avLst/>
            </a:prstGeom>
          </p:spPr>
          <p:txBody>
            <a:bodyPr wrap="none">
              <a:spAutoFit/>
            </a:bodyPr>
            <a:lstStyle/>
            <a:p>
              <a:r>
                <a:rPr lang="en-US" sz="2400" dirty="0" smtClean="0">
                  <a:solidFill>
                    <a:srgbClr val="4F81BD"/>
                  </a:solidFill>
                </a:rPr>
                <a:t>MLU = 0.5/1 = 0.5</a:t>
              </a:r>
              <a:endParaRPr lang="en-US" sz="2400" dirty="0">
                <a:solidFill>
                  <a:srgbClr val="4F81BD"/>
                </a:solidFill>
              </a:endParaRPr>
            </a:p>
          </p:txBody>
        </p:sp>
      </p:grpSp>
    </p:spTree>
    <p:custDataLst>
      <p:tags r:id="rId1"/>
    </p:custDataLst>
    <p:extLst>
      <p:ext uri="{BB962C8B-B14F-4D97-AF65-F5344CB8AC3E}">
        <p14:creationId xmlns:p14="http://schemas.microsoft.com/office/powerpoint/2010/main" val="3352566288"/>
      </p:ext>
    </p:extLst>
  </p:cSld>
  <p:clrMapOvr>
    <a:masterClrMapping/>
  </p:clrMapOvr>
  <mc:AlternateContent xmlns:mc="http://schemas.openxmlformats.org/markup-compatibility/2006" xmlns:p14="http://schemas.microsoft.com/office/powerpoint/2010/main">
    <mc:Choice Requires="p14">
      <p:transition spd="slow" p14:dur="2000" advTm="64867"/>
    </mc:Choice>
    <mc:Fallback xmlns="">
      <p:transition xmlns:p14="http://schemas.microsoft.com/office/powerpoint/2010/main" spd="slow" advTm="6486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loud 26"/>
          <p:cNvSpPr/>
          <p:nvPr/>
        </p:nvSpPr>
        <p:spPr>
          <a:xfrm>
            <a:off x="2165567" y="1985334"/>
            <a:ext cx="5090474" cy="1591549"/>
          </a:xfrm>
          <a:prstGeom prst="clou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2" name="Picture 41"/>
          <p:cNvPicPr>
            <a:picLocks noChangeAspect="1"/>
          </p:cNvPicPr>
          <p:nvPr/>
        </p:nvPicPr>
        <p:blipFill>
          <a:blip r:embed="rId4"/>
          <a:stretch>
            <a:fillRect/>
          </a:stretch>
        </p:blipFill>
        <p:spPr>
          <a:xfrm>
            <a:off x="4456007" y="3171647"/>
            <a:ext cx="517683" cy="353419"/>
          </a:xfrm>
          <a:prstGeom prst="rect">
            <a:avLst/>
          </a:prstGeom>
        </p:spPr>
      </p:pic>
      <p:pic>
        <p:nvPicPr>
          <p:cNvPr id="41" name="Picture 40"/>
          <p:cNvPicPr>
            <a:picLocks noChangeAspect="1"/>
          </p:cNvPicPr>
          <p:nvPr/>
        </p:nvPicPr>
        <p:blipFill>
          <a:blip r:embed="rId4"/>
          <a:stretch>
            <a:fillRect/>
          </a:stretch>
        </p:blipFill>
        <p:spPr>
          <a:xfrm>
            <a:off x="6030650" y="2495401"/>
            <a:ext cx="517683" cy="353419"/>
          </a:xfrm>
          <a:prstGeom prst="rect">
            <a:avLst/>
          </a:prstGeom>
        </p:spPr>
      </p:pic>
      <p:pic>
        <p:nvPicPr>
          <p:cNvPr id="37" name="Picture 36"/>
          <p:cNvPicPr>
            <a:picLocks noChangeAspect="1"/>
          </p:cNvPicPr>
          <p:nvPr/>
        </p:nvPicPr>
        <p:blipFill>
          <a:blip r:embed="rId4"/>
          <a:stretch>
            <a:fillRect/>
          </a:stretch>
        </p:blipFill>
        <p:spPr>
          <a:xfrm>
            <a:off x="4044766" y="2346041"/>
            <a:ext cx="517683" cy="353419"/>
          </a:xfrm>
          <a:prstGeom prst="rect">
            <a:avLst/>
          </a:prstGeom>
        </p:spPr>
      </p:pic>
      <p:pic>
        <p:nvPicPr>
          <p:cNvPr id="43" name="Picture 42"/>
          <p:cNvPicPr>
            <a:picLocks noChangeAspect="1"/>
          </p:cNvPicPr>
          <p:nvPr/>
        </p:nvPicPr>
        <p:blipFill>
          <a:blip r:embed="rId4"/>
          <a:stretch>
            <a:fillRect/>
          </a:stretch>
        </p:blipFill>
        <p:spPr>
          <a:xfrm>
            <a:off x="2992352" y="2818228"/>
            <a:ext cx="517683" cy="353419"/>
          </a:xfrm>
          <a:prstGeom prst="rect">
            <a:avLst/>
          </a:prstGeom>
        </p:spPr>
      </p:pic>
      <p:sp>
        <p:nvSpPr>
          <p:cNvPr id="2" name="Title 1"/>
          <p:cNvSpPr>
            <a:spLocks noGrp="1"/>
          </p:cNvSpPr>
          <p:nvPr>
            <p:ph type="title"/>
          </p:nvPr>
        </p:nvSpPr>
        <p:spPr/>
        <p:txBody>
          <a:bodyPr>
            <a:noAutofit/>
          </a:bodyPr>
          <a:lstStyle/>
          <a:p>
            <a:r>
              <a:rPr lang="en-US" sz="3200" dirty="0" smtClean="0"/>
              <a:t>Leveraging geo-distribution: content placement</a:t>
            </a:r>
            <a:endParaRPr lang="en-US" sz="3200" dirty="0"/>
          </a:p>
        </p:txBody>
      </p:sp>
      <p:sp>
        <p:nvSpPr>
          <p:cNvPr id="3" name="Content Placeholder 2"/>
          <p:cNvSpPr>
            <a:spLocks noGrp="1"/>
          </p:cNvSpPr>
          <p:nvPr>
            <p:ph idx="1"/>
          </p:nvPr>
        </p:nvSpPr>
        <p:spPr>
          <a:xfrm>
            <a:off x="470855" y="1600200"/>
            <a:ext cx="8229600" cy="4525963"/>
          </a:xfrm>
        </p:spPr>
        <p:txBody>
          <a:bodyPr>
            <a:normAutofit/>
          </a:bodyPr>
          <a:lstStyle/>
          <a:p>
            <a:endParaRPr lang="en-US" sz="2800" dirty="0" smtClean="0"/>
          </a:p>
          <a:p>
            <a:pPr marL="0" indent="0">
              <a:buNone/>
            </a:pPr>
            <a:endParaRPr lang="en-US" sz="2800" dirty="0"/>
          </a:p>
          <a:p>
            <a:pPr marL="0" indent="0">
              <a:buNone/>
            </a:pPr>
            <a:endParaRPr lang="en-US" sz="2800" dirty="0" smtClean="0"/>
          </a:p>
        </p:txBody>
      </p:sp>
      <p:grpSp>
        <p:nvGrpSpPr>
          <p:cNvPr id="5" name="Group 4"/>
          <p:cNvGrpSpPr/>
          <p:nvPr/>
        </p:nvGrpSpPr>
        <p:grpSpPr>
          <a:xfrm>
            <a:off x="1802500" y="3270403"/>
            <a:ext cx="726133" cy="787295"/>
            <a:chOff x="3646575" y="2997200"/>
            <a:chExt cx="726133" cy="787295"/>
          </a:xfrm>
        </p:grpSpPr>
        <p:pic>
          <p:nvPicPr>
            <p:cNvPr id="6" name="Picture 5"/>
            <p:cNvPicPr>
              <a:picLocks noChangeAspect="1"/>
            </p:cNvPicPr>
            <p:nvPr/>
          </p:nvPicPr>
          <p:blipFill rotWithShape="1">
            <a:blip r:embed="rId5"/>
            <a:srcRect l="18542" t="9058" r="15126" b="7470"/>
            <a:stretch/>
          </p:blipFill>
          <p:spPr>
            <a:xfrm>
              <a:off x="4055209" y="3060700"/>
              <a:ext cx="317499" cy="640771"/>
            </a:xfrm>
            <a:prstGeom prst="rect">
              <a:avLst/>
            </a:prstGeom>
          </p:spPr>
        </p:pic>
        <p:sp>
          <p:nvSpPr>
            <p:cNvPr id="7" name="TextBox 6"/>
            <p:cNvSpPr txBox="1"/>
            <p:nvPr/>
          </p:nvSpPr>
          <p:spPr>
            <a:xfrm rot="16200000">
              <a:off x="3483760" y="3160015"/>
              <a:ext cx="787295" cy="461665"/>
            </a:xfrm>
            <a:prstGeom prst="rect">
              <a:avLst/>
            </a:prstGeom>
            <a:noFill/>
          </p:spPr>
          <p:txBody>
            <a:bodyPr wrap="none" rtlCol="0">
              <a:spAutoFit/>
            </a:bodyPr>
            <a:lstStyle/>
            <a:p>
              <a:r>
                <a:rPr lang="en-US" sz="2400" dirty="0" smtClean="0"/>
                <a:t>Alice</a:t>
              </a:r>
              <a:endParaRPr lang="en-US" sz="2400" dirty="0"/>
            </a:p>
          </p:txBody>
        </p:sp>
      </p:grpSp>
      <p:graphicFrame>
        <p:nvGraphicFramePr>
          <p:cNvPr id="14" name="Table 13"/>
          <p:cNvGraphicFramePr>
            <a:graphicFrameLocks noGrp="1"/>
          </p:cNvGraphicFramePr>
          <p:nvPr>
            <p:extLst>
              <p:ext uri="{D42A27DB-BD31-4B8C-83A1-F6EECF244321}">
                <p14:modId xmlns:p14="http://schemas.microsoft.com/office/powerpoint/2010/main" val="826634113"/>
              </p:ext>
            </p:extLst>
          </p:nvPr>
        </p:nvGraphicFramePr>
        <p:xfrm>
          <a:off x="1059419" y="4516301"/>
          <a:ext cx="2247428" cy="1478280"/>
        </p:xfrm>
        <a:graphic>
          <a:graphicData uri="http://schemas.openxmlformats.org/drawingml/2006/table">
            <a:tbl>
              <a:tblPr firstRow="1" bandRow="1">
                <a:tableStyleId>{2D5ABB26-0587-4C30-8999-92F81FD0307C}</a:tableStyleId>
              </a:tblPr>
              <a:tblGrid>
                <a:gridCol w="561857"/>
                <a:gridCol w="561857"/>
                <a:gridCol w="561857"/>
                <a:gridCol w="561857"/>
              </a:tblGrid>
              <a:tr h="325473">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0</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418599201"/>
              </p:ext>
            </p:extLst>
          </p:nvPr>
        </p:nvGraphicFramePr>
        <p:xfrm>
          <a:off x="5714726" y="4552802"/>
          <a:ext cx="2247428" cy="1478280"/>
        </p:xfrm>
        <a:graphic>
          <a:graphicData uri="http://schemas.openxmlformats.org/drawingml/2006/table">
            <a:tbl>
              <a:tblPr firstRow="1" bandRow="1">
                <a:tableStyleId>{2D5ABB26-0587-4C30-8999-92F81FD0307C}</a:tableStyleId>
              </a:tblPr>
              <a:tblGrid>
                <a:gridCol w="561857"/>
                <a:gridCol w="561857"/>
                <a:gridCol w="561857"/>
                <a:gridCol w="561857"/>
              </a:tblGrid>
              <a:tr h="325473">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
        <p:nvSpPr>
          <p:cNvPr id="16" name="Right Bracket 15"/>
          <p:cNvSpPr/>
          <p:nvPr/>
        </p:nvSpPr>
        <p:spPr>
          <a:xfrm>
            <a:off x="3144519" y="4552802"/>
            <a:ext cx="219619" cy="144177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ight Bracket 16"/>
          <p:cNvSpPr/>
          <p:nvPr/>
        </p:nvSpPr>
        <p:spPr>
          <a:xfrm>
            <a:off x="7772459" y="4589303"/>
            <a:ext cx="219619" cy="144177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ket 17"/>
          <p:cNvSpPr/>
          <p:nvPr/>
        </p:nvSpPr>
        <p:spPr>
          <a:xfrm>
            <a:off x="985397" y="4552801"/>
            <a:ext cx="304800" cy="1441779"/>
          </a:xfrm>
          <a:prstGeom prst="lef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9" name="Left Bracket 18"/>
          <p:cNvSpPr/>
          <p:nvPr/>
        </p:nvSpPr>
        <p:spPr>
          <a:xfrm>
            <a:off x="5689610" y="4589302"/>
            <a:ext cx="304800" cy="1441779"/>
          </a:xfrm>
          <a:prstGeom prst="lef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0" name="TextBox 19"/>
          <p:cNvSpPr txBox="1"/>
          <p:nvPr/>
        </p:nvSpPr>
        <p:spPr>
          <a:xfrm>
            <a:off x="1290197" y="6195092"/>
            <a:ext cx="1430124" cy="369332"/>
          </a:xfrm>
          <a:prstGeom prst="rect">
            <a:avLst/>
          </a:prstGeom>
          <a:noFill/>
        </p:spPr>
        <p:txBody>
          <a:bodyPr wrap="none" rtlCol="0">
            <a:spAutoFit/>
          </a:bodyPr>
          <a:lstStyle/>
          <a:p>
            <a:r>
              <a:rPr lang="en-US" dirty="0" smtClean="0"/>
              <a:t>Traffic matrix</a:t>
            </a:r>
            <a:endParaRPr lang="en-US" dirty="0"/>
          </a:p>
        </p:txBody>
      </p:sp>
      <p:sp>
        <p:nvSpPr>
          <p:cNvPr id="21" name="TextBox 20"/>
          <p:cNvSpPr txBox="1"/>
          <p:nvPr/>
        </p:nvSpPr>
        <p:spPr>
          <a:xfrm>
            <a:off x="3408858" y="4640786"/>
            <a:ext cx="2238147" cy="769441"/>
          </a:xfrm>
          <a:prstGeom prst="rect">
            <a:avLst/>
          </a:prstGeom>
          <a:noFill/>
        </p:spPr>
        <p:txBody>
          <a:bodyPr wrap="square" rtlCol="0">
            <a:spAutoFit/>
          </a:bodyPr>
          <a:lstStyle/>
          <a:p>
            <a:pPr algn="ctr"/>
            <a:r>
              <a:rPr lang="en-US" sz="2200" dirty="0" smtClean="0"/>
              <a:t>Place all content at all locations</a:t>
            </a:r>
            <a:endParaRPr lang="en-US" sz="2200" dirty="0"/>
          </a:p>
        </p:txBody>
      </p:sp>
      <p:cxnSp>
        <p:nvCxnSpPr>
          <p:cNvPr id="23" name="Straight Arrow Connector 22"/>
          <p:cNvCxnSpPr/>
          <p:nvPr/>
        </p:nvCxnSpPr>
        <p:spPr>
          <a:xfrm>
            <a:off x="3537778" y="5485207"/>
            <a:ext cx="1904936" cy="95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848211" y="6204640"/>
            <a:ext cx="2113943" cy="369332"/>
          </a:xfrm>
          <a:prstGeom prst="rect">
            <a:avLst/>
          </a:prstGeom>
          <a:noFill/>
        </p:spPr>
        <p:txBody>
          <a:bodyPr wrap="none" rtlCol="0">
            <a:spAutoFit/>
          </a:bodyPr>
          <a:lstStyle/>
          <a:p>
            <a:r>
              <a:rPr lang="en-US" dirty="0" smtClean="0"/>
              <a:t>No routing problem!</a:t>
            </a:r>
            <a:endParaRPr lang="en-US" dirty="0"/>
          </a:p>
        </p:txBody>
      </p:sp>
      <p:sp>
        <p:nvSpPr>
          <p:cNvPr id="32" name="Snip Single Corner Rectangle 31"/>
          <p:cNvSpPr/>
          <p:nvPr/>
        </p:nvSpPr>
        <p:spPr>
          <a:xfrm>
            <a:off x="6411196" y="2149679"/>
            <a:ext cx="445354" cy="549781"/>
          </a:xfrm>
          <a:prstGeom prst="snip1Rect">
            <a:avLst>
              <a:gd name="adj" fmla="val 264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9" name="Straight Connector 8"/>
          <p:cNvCxnSpPr>
            <a:stCxn id="6" idx="3"/>
            <a:endCxn id="32" idx="2"/>
          </p:cNvCxnSpPr>
          <p:nvPr/>
        </p:nvCxnSpPr>
        <p:spPr>
          <a:xfrm flipV="1">
            <a:off x="2528633" y="2424570"/>
            <a:ext cx="3882563" cy="1229719"/>
          </a:xfrm>
          <a:prstGeom prst="line">
            <a:avLst/>
          </a:prstGeom>
        </p:spPr>
        <p:style>
          <a:lnRef idx="2">
            <a:schemeClr val="dk1"/>
          </a:lnRef>
          <a:fillRef idx="0">
            <a:schemeClr val="dk1"/>
          </a:fillRef>
          <a:effectRef idx="1">
            <a:schemeClr val="dk1"/>
          </a:effectRef>
          <a:fontRef idx="minor">
            <a:schemeClr val="tx1"/>
          </a:fontRef>
        </p:style>
      </p:cxnSp>
      <p:sp>
        <p:nvSpPr>
          <p:cNvPr id="25" name="Snip Single Corner Rectangle 24"/>
          <p:cNvSpPr/>
          <p:nvPr/>
        </p:nvSpPr>
        <p:spPr>
          <a:xfrm>
            <a:off x="4303608" y="2027188"/>
            <a:ext cx="445354" cy="549781"/>
          </a:xfrm>
          <a:prstGeom prst="snip1Rect">
            <a:avLst>
              <a:gd name="adj" fmla="val 264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3" name="Snip Single Corner Rectangle 32"/>
          <p:cNvSpPr/>
          <p:nvPr/>
        </p:nvSpPr>
        <p:spPr>
          <a:xfrm>
            <a:off x="3062943" y="2426506"/>
            <a:ext cx="445354" cy="549781"/>
          </a:xfrm>
          <a:prstGeom prst="snip1Rect">
            <a:avLst>
              <a:gd name="adj" fmla="val 264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Snip Single Corner Rectangle 33"/>
          <p:cNvSpPr/>
          <p:nvPr/>
        </p:nvSpPr>
        <p:spPr>
          <a:xfrm>
            <a:off x="4803274" y="2851860"/>
            <a:ext cx="445354" cy="549781"/>
          </a:xfrm>
          <a:prstGeom prst="snip1Rect">
            <a:avLst>
              <a:gd name="adj" fmla="val 264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35" name="Straight Connector 34"/>
          <p:cNvCxnSpPr>
            <a:stCxn id="6" idx="3"/>
            <a:endCxn id="33" idx="2"/>
          </p:cNvCxnSpPr>
          <p:nvPr/>
        </p:nvCxnSpPr>
        <p:spPr>
          <a:xfrm flipV="1">
            <a:off x="2528633" y="2701397"/>
            <a:ext cx="534310" cy="952892"/>
          </a:xfrm>
          <a:prstGeom prst="line">
            <a:avLst/>
          </a:prstGeom>
        </p:spPr>
        <p:style>
          <a:lnRef idx="2">
            <a:schemeClr val="dk1"/>
          </a:lnRef>
          <a:fillRef idx="0">
            <a:schemeClr val="dk1"/>
          </a:fillRef>
          <a:effectRef idx="1">
            <a:schemeClr val="dk1"/>
          </a:effectRef>
          <a:fontRef idx="minor">
            <a:schemeClr val="tx1"/>
          </a:fontRef>
        </p:style>
      </p:cxnSp>
      <p:sp>
        <p:nvSpPr>
          <p:cNvPr id="4" name="TextBox 3"/>
          <p:cNvSpPr txBox="1"/>
          <p:nvPr/>
        </p:nvSpPr>
        <p:spPr>
          <a:xfrm>
            <a:off x="2649765" y="1402888"/>
            <a:ext cx="3363872" cy="461665"/>
          </a:xfrm>
          <a:prstGeom prst="rect">
            <a:avLst/>
          </a:prstGeom>
          <a:noFill/>
        </p:spPr>
        <p:txBody>
          <a:bodyPr wrap="none" rtlCol="0">
            <a:spAutoFit/>
          </a:bodyPr>
          <a:lstStyle/>
          <a:p>
            <a:r>
              <a:rPr lang="en-US" sz="2400" dirty="0" smtClean="0"/>
              <a:t>Placement vs. redirection</a:t>
            </a:r>
            <a:endParaRPr lang="en-US" sz="2400" dirty="0"/>
          </a:p>
        </p:txBody>
      </p:sp>
      <p:sp>
        <p:nvSpPr>
          <p:cNvPr id="36" name="TextBox 35"/>
          <p:cNvSpPr txBox="1"/>
          <p:nvPr/>
        </p:nvSpPr>
        <p:spPr>
          <a:xfrm>
            <a:off x="2802165" y="3991851"/>
            <a:ext cx="2894392" cy="461665"/>
          </a:xfrm>
          <a:prstGeom prst="rect">
            <a:avLst/>
          </a:prstGeom>
          <a:noFill/>
        </p:spPr>
        <p:txBody>
          <a:bodyPr wrap="none" rtlCol="0">
            <a:spAutoFit/>
          </a:bodyPr>
          <a:lstStyle/>
          <a:p>
            <a:r>
              <a:rPr lang="en-US" sz="2400" dirty="0" smtClean="0"/>
              <a:t>Placement vs. routing</a:t>
            </a:r>
            <a:endParaRPr lang="en-US" sz="2400" dirty="0"/>
          </a:p>
        </p:txBody>
      </p:sp>
    </p:spTree>
    <p:custDataLst>
      <p:tags r:id="rId1"/>
    </p:custDataLst>
    <p:extLst>
      <p:ext uri="{BB962C8B-B14F-4D97-AF65-F5344CB8AC3E}">
        <p14:creationId xmlns:p14="http://schemas.microsoft.com/office/powerpoint/2010/main" val="2627721918"/>
      </p:ext>
    </p:extLst>
  </p:cSld>
  <p:clrMapOvr>
    <a:masterClrMapping/>
  </p:clrMapOvr>
  <mc:AlternateContent xmlns:mc="http://schemas.openxmlformats.org/markup-compatibility/2006" xmlns:p14="http://schemas.microsoft.com/office/powerpoint/2010/main">
    <mc:Choice Requires="p14">
      <p:transition spd="slow" p14:dur="2000" advTm="85927"/>
    </mc:Choice>
    <mc:Fallback xmlns="">
      <p:transition xmlns:p14="http://schemas.microsoft.com/office/powerpoint/2010/main" spd="slow" advTm="8592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800" decel="100000"/>
                                        <p:tgtEl>
                                          <p:spTgt spid="32"/>
                                        </p:tgtEl>
                                      </p:cBhvr>
                                    </p:animEffect>
                                    <p:anim calcmode="lin" valueType="num">
                                      <p:cBhvr>
                                        <p:cTn id="8" dur="800" decel="100000" fill="hold"/>
                                        <p:tgtEl>
                                          <p:spTgt spid="32"/>
                                        </p:tgtEl>
                                        <p:attrNameLst>
                                          <p:attrName>style.rotation</p:attrName>
                                        </p:attrNameLst>
                                      </p:cBhvr>
                                      <p:tavLst>
                                        <p:tav tm="0">
                                          <p:val>
                                            <p:fltVal val="-90"/>
                                          </p:val>
                                        </p:tav>
                                        <p:tav tm="100000">
                                          <p:val>
                                            <p:fltVal val="0"/>
                                          </p:val>
                                        </p:tav>
                                      </p:tavLst>
                                    </p:anim>
                                    <p:anim calcmode="lin" valueType="num">
                                      <p:cBhvr>
                                        <p:cTn id="9" dur="800" decel="100000" fill="hold"/>
                                        <p:tgtEl>
                                          <p:spTgt spid="32"/>
                                        </p:tgtEl>
                                        <p:attrNameLst>
                                          <p:attrName>ppt_x</p:attrName>
                                        </p:attrNameLst>
                                      </p:cBhvr>
                                      <p:tavLst>
                                        <p:tav tm="0">
                                          <p:val>
                                            <p:strVal val="#ppt_x+0.4"/>
                                          </p:val>
                                        </p:tav>
                                        <p:tav tm="100000">
                                          <p:val>
                                            <p:strVal val="#ppt_x-0.05"/>
                                          </p:val>
                                        </p:tav>
                                      </p:tavLst>
                                    </p:anim>
                                    <p:anim calcmode="lin" valueType="num">
                                      <p:cBhvr>
                                        <p:cTn id="10" dur="800" decel="100000" fill="hold"/>
                                        <p:tgtEl>
                                          <p:spTgt spid="3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par>
                          <p:cTn id="21" fill="hold">
                            <p:stCondLst>
                              <p:cond delay="0"/>
                            </p:stCondLst>
                            <p:childTnLst>
                              <p:par>
                                <p:cTn id="22" presetID="30" presetClass="entr" presetSubtype="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800" decel="100000"/>
                                        <p:tgtEl>
                                          <p:spTgt spid="34"/>
                                        </p:tgtEl>
                                      </p:cBhvr>
                                    </p:animEffect>
                                    <p:anim calcmode="lin" valueType="num">
                                      <p:cBhvr>
                                        <p:cTn id="25" dur="800" decel="100000" fill="hold"/>
                                        <p:tgtEl>
                                          <p:spTgt spid="34"/>
                                        </p:tgtEl>
                                        <p:attrNameLst>
                                          <p:attrName>style.rotation</p:attrName>
                                        </p:attrNameLst>
                                      </p:cBhvr>
                                      <p:tavLst>
                                        <p:tav tm="0">
                                          <p:val>
                                            <p:fltVal val="-90"/>
                                          </p:val>
                                        </p:tav>
                                        <p:tav tm="100000">
                                          <p:val>
                                            <p:fltVal val="0"/>
                                          </p:val>
                                        </p:tav>
                                      </p:tavLst>
                                    </p:anim>
                                    <p:anim calcmode="lin" valueType="num">
                                      <p:cBhvr>
                                        <p:cTn id="26" dur="800" decel="100000" fill="hold"/>
                                        <p:tgtEl>
                                          <p:spTgt spid="34"/>
                                        </p:tgtEl>
                                        <p:attrNameLst>
                                          <p:attrName>ppt_x</p:attrName>
                                        </p:attrNameLst>
                                      </p:cBhvr>
                                      <p:tavLst>
                                        <p:tav tm="0">
                                          <p:val>
                                            <p:strVal val="#ppt_x+0.4"/>
                                          </p:val>
                                        </p:tav>
                                        <p:tav tm="100000">
                                          <p:val>
                                            <p:strVal val="#ppt_x-0.05"/>
                                          </p:val>
                                        </p:tav>
                                      </p:tavLst>
                                    </p:anim>
                                    <p:anim calcmode="lin" valueType="num">
                                      <p:cBhvr>
                                        <p:cTn id="27" dur="800" decel="100000" fill="hold"/>
                                        <p:tgtEl>
                                          <p:spTgt spid="34"/>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34"/>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34"/>
                                        </p:tgtEl>
                                        <p:attrNameLst>
                                          <p:attrName>ppt_y</p:attrName>
                                        </p:attrNameLst>
                                      </p:cBhvr>
                                      <p:tavLst>
                                        <p:tav tm="0">
                                          <p:val>
                                            <p:strVal val="#ppt_y+0.1"/>
                                          </p:val>
                                        </p:tav>
                                        <p:tav tm="100000">
                                          <p:val>
                                            <p:strVal val="#ppt_y"/>
                                          </p:val>
                                        </p:tav>
                                      </p:tavLst>
                                    </p:anim>
                                  </p:childTnLst>
                                </p:cTn>
                              </p:par>
                              <p:par>
                                <p:cTn id="30" presetID="3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800" decel="100000"/>
                                        <p:tgtEl>
                                          <p:spTgt spid="33"/>
                                        </p:tgtEl>
                                      </p:cBhvr>
                                    </p:animEffect>
                                    <p:anim calcmode="lin" valueType="num">
                                      <p:cBhvr>
                                        <p:cTn id="33" dur="800" decel="100000" fill="hold"/>
                                        <p:tgtEl>
                                          <p:spTgt spid="33"/>
                                        </p:tgtEl>
                                        <p:attrNameLst>
                                          <p:attrName>style.rotation</p:attrName>
                                        </p:attrNameLst>
                                      </p:cBhvr>
                                      <p:tavLst>
                                        <p:tav tm="0">
                                          <p:val>
                                            <p:fltVal val="-90"/>
                                          </p:val>
                                        </p:tav>
                                        <p:tav tm="100000">
                                          <p:val>
                                            <p:fltVal val="0"/>
                                          </p:val>
                                        </p:tav>
                                      </p:tavLst>
                                    </p:anim>
                                    <p:anim calcmode="lin" valueType="num">
                                      <p:cBhvr>
                                        <p:cTn id="34" dur="800" decel="100000" fill="hold"/>
                                        <p:tgtEl>
                                          <p:spTgt spid="33"/>
                                        </p:tgtEl>
                                        <p:attrNameLst>
                                          <p:attrName>ppt_x</p:attrName>
                                        </p:attrNameLst>
                                      </p:cBhvr>
                                      <p:tavLst>
                                        <p:tav tm="0">
                                          <p:val>
                                            <p:strVal val="#ppt_x+0.4"/>
                                          </p:val>
                                        </p:tav>
                                        <p:tav tm="100000">
                                          <p:val>
                                            <p:strVal val="#ppt_x-0.05"/>
                                          </p:val>
                                        </p:tav>
                                      </p:tavLst>
                                    </p:anim>
                                    <p:anim calcmode="lin" valueType="num">
                                      <p:cBhvr>
                                        <p:cTn id="35" dur="800" decel="100000" fill="hold"/>
                                        <p:tgtEl>
                                          <p:spTgt spid="33"/>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33"/>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33"/>
                                        </p:tgtEl>
                                        <p:attrNameLst>
                                          <p:attrName>ppt_y</p:attrName>
                                        </p:attrNameLst>
                                      </p:cBhvr>
                                      <p:tavLst>
                                        <p:tav tm="0">
                                          <p:val>
                                            <p:strVal val="#ppt_y+0.1"/>
                                          </p:val>
                                        </p:tav>
                                        <p:tav tm="100000">
                                          <p:val>
                                            <p:strVal val="#ppt_y"/>
                                          </p:val>
                                        </p:tav>
                                      </p:tavLst>
                                    </p:anim>
                                  </p:childTnLst>
                                </p:cTn>
                              </p:par>
                              <p:par>
                                <p:cTn id="38" presetID="3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800" decel="100000"/>
                                        <p:tgtEl>
                                          <p:spTgt spid="25"/>
                                        </p:tgtEl>
                                      </p:cBhvr>
                                    </p:animEffect>
                                    <p:anim calcmode="lin" valueType="num">
                                      <p:cBhvr>
                                        <p:cTn id="41" dur="800" decel="100000" fill="hold"/>
                                        <p:tgtEl>
                                          <p:spTgt spid="25"/>
                                        </p:tgtEl>
                                        <p:attrNameLst>
                                          <p:attrName>style.rotation</p:attrName>
                                        </p:attrNameLst>
                                      </p:cBhvr>
                                      <p:tavLst>
                                        <p:tav tm="0">
                                          <p:val>
                                            <p:fltVal val="-90"/>
                                          </p:val>
                                        </p:tav>
                                        <p:tav tm="100000">
                                          <p:val>
                                            <p:fltVal val="0"/>
                                          </p:val>
                                        </p:tav>
                                      </p:tavLst>
                                    </p:anim>
                                    <p:anim calcmode="lin" valueType="num">
                                      <p:cBhvr>
                                        <p:cTn id="42" dur="800" decel="100000" fill="hold"/>
                                        <p:tgtEl>
                                          <p:spTgt spid="25"/>
                                        </p:tgtEl>
                                        <p:attrNameLst>
                                          <p:attrName>ppt_x</p:attrName>
                                        </p:attrNameLst>
                                      </p:cBhvr>
                                      <p:tavLst>
                                        <p:tav tm="0">
                                          <p:val>
                                            <p:strVal val="#ppt_x+0.4"/>
                                          </p:val>
                                        </p:tav>
                                        <p:tav tm="100000">
                                          <p:val>
                                            <p:strVal val="#ppt_x-0.05"/>
                                          </p:val>
                                        </p:tav>
                                      </p:tavLst>
                                    </p:anim>
                                    <p:anim calcmode="lin" valueType="num">
                                      <p:cBhvr>
                                        <p:cTn id="43" dur="800" decel="100000" fill="hold"/>
                                        <p:tgtEl>
                                          <p:spTgt spid="25"/>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p:bldP spid="21" grpId="0"/>
      <p:bldP spid="24" grpId="0"/>
      <p:bldP spid="32" grpId="0" animBg="1"/>
      <p:bldP spid="25" grpId="0" animBg="1"/>
      <p:bldP spid="33" grpId="0" animBg="1"/>
      <p:bldP spid="34" grpId="0" animBg="1"/>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2|8.7|25.8"/>
</p:tagLst>
</file>

<file path=ppt/tags/tag10.xml><?xml version="1.0" encoding="utf-8"?>
<p:tagLst xmlns:a="http://schemas.openxmlformats.org/drawingml/2006/main" xmlns:r="http://schemas.openxmlformats.org/officeDocument/2006/relationships" xmlns:p="http://schemas.openxmlformats.org/presentationml/2006/main">
  <p:tag name="TIMING" val="|22.9|15.8|13.1|47.7"/>
</p:tagLst>
</file>

<file path=ppt/tags/tag11.xml><?xml version="1.0" encoding="utf-8"?>
<p:tagLst xmlns:a="http://schemas.openxmlformats.org/drawingml/2006/main" xmlns:r="http://schemas.openxmlformats.org/officeDocument/2006/relationships" xmlns:p="http://schemas.openxmlformats.org/presentationml/2006/main">
  <p:tag name="TIMING" val="|30.6|12.8|4.5"/>
</p:tagLst>
</file>

<file path=ppt/tags/tag12.xml><?xml version="1.0" encoding="utf-8"?>
<p:tagLst xmlns:a="http://schemas.openxmlformats.org/drawingml/2006/main" xmlns:r="http://schemas.openxmlformats.org/officeDocument/2006/relationships" xmlns:p="http://schemas.openxmlformats.org/presentationml/2006/main">
  <p:tag name="TIMING" val="|70.9|0.8"/>
</p:tagLst>
</file>

<file path=ppt/tags/tag13.xml><?xml version="1.0" encoding="utf-8"?>
<p:tagLst xmlns:a="http://schemas.openxmlformats.org/drawingml/2006/main" xmlns:r="http://schemas.openxmlformats.org/officeDocument/2006/relationships" xmlns:p="http://schemas.openxmlformats.org/presentationml/2006/main">
  <p:tag name="TIMING" val="|12.8|14.5"/>
</p:tagLst>
</file>

<file path=ppt/tags/tag14.xml><?xml version="1.0" encoding="utf-8"?>
<p:tagLst xmlns:a="http://schemas.openxmlformats.org/drawingml/2006/main" xmlns:r="http://schemas.openxmlformats.org/officeDocument/2006/relationships" xmlns:p="http://schemas.openxmlformats.org/presentationml/2006/main">
  <p:tag name="TIMING" val="|15.8"/>
</p:tagLst>
</file>

<file path=ppt/tags/tag15.xml><?xml version="1.0" encoding="utf-8"?>
<p:tagLst xmlns:a="http://schemas.openxmlformats.org/drawingml/2006/main" xmlns:r="http://schemas.openxmlformats.org/officeDocument/2006/relationships" xmlns:p="http://schemas.openxmlformats.org/presentationml/2006/main">
  <p:tag name="TIMING" val="|11.6|4.5|6.4|5.6|10.9|9.4"/>
</p:tagLst>
</file>

<file path=ppt/tags/tag16.xml><?xml version="1.0" encoding="utf-8"?>
<p:tagLst xmlns:a="http://schemas.openxmlformats.org/drawingml/2006/main" xmlns:r="http://schemas.openxmlformats.org/officeDocument/2006/relationships" xmlns:p="http://schemas.openxmlformats.org/presentationml/2006/main">
  <p:tag name="TIMING" val="|14.3|36.4|70.2"/>
</p:tagLst>
</file>

<file path=ppt/tags/tag17.xml><?xml version="1.0" encoding="utf-8"?>
<p:tagLst xmlns:a="http://schemas.openxmlformats.org/drawingml/2006/main" xmlns:r="http://schemas.openxmlformats.org/officeDocument/2006/relationships" xmlns:p="http://schemas.openxmlformats.org/presentationml/2006/main">
  <p:tag name="TIMING" val="|0.6|0.2"/>
</p:tagLst>
</file>

<file path=ppt/tags/tag18.xml><?xml version="1.0" encoding="utf-8"?>
<p:tagLst xmlns:a="http://schemas.openxmlformats.org/drawingml/2006/main" xmlns:r="http://schemas.openxmlformats.org/officeDocument/2006/relationships" xmlns:p="http://schemas.openxmlformats.org/presentationml/2006/main">
  <p:tag name="TIMING" val="|51.1"/>
</p:tagLst>
</file>

<file path=ppt/tags/tag19.xml><?xml version="1.0" encoding="utf-8"?>
<p:tagLst xmlns:a="http://schemas.openxmlformats.org/drawingml/2006/main" xmlns:r="http://schemas.openxmlformats.org/officeDocument/2006/relationships" xmlns:p="http://schemas.openxmlformats.org/presentationml/2006/main">
  <p:tag name="TIMING" val="|6.2"/>
</p:tagLst>
</file>

<file path=ppt/tags/tag2.xml><?xml version="1.0" encoding="utf-8"?>
<p:tagLst xmlns:a="http://schemas.openxmlformats.org/drawingml/2006/main" xmlns:r="http://schemas.openxmlformats.org/officeDocument/2006/relationships" xmlns:p="http://schemas.openxmlformats.org/presentationml/2006/main">
  <p:tag name="TIMING" val="|28.6|9|6|7.1"/>
</p:tagLst>
</file>

<file path=ppt/tags/tag20.xml><?xml version="1.0" encoding="utf-8"?>
<p:tagLst xmlns:a="http://schemas.openxmlformats.org/drawingml/2006/main" xmlns:r="http://schemas.openxmlformats.org/officeDocument/2006/relationships" xmlns:p="http://schemas.openxmlformats.org/presentationml/2006/main">
  <p:tag name="TIMING" val="|21.9|2.9|13.1|17.7"/>
</p:tagLst>
</file>

<file path=ppt/tags/tag21.xml><?xml version="1.0" encoding="utf-8"?>
<p:tagLst xmlns:a="http://schemas.openxmlformats.org/drawingml/2006/main" xmlns:r="http://schemas.openxmlformats.org/officeDocument/2006/relationships" xmlns:p="http://schemas.openxmlformats.org/presentationml/2006/main">
  <p:tag name="TIMING" val="|14.7|5.7"/>
</p:tagLst>
</file>

<file path=ppt/tags/tag22.xml><?xml version="1.0" encoding="utf-8"?>
<p:tagLst xmlns:a="http://schemas.openxmlformats.org/drawingml/2006/main" xmlns:r="http://schemas.openxmlformats.org/officeDocument/2006/relationships" xmlns:p="http://schemas.openxmlformats.org/presentationml/2006/main">
  <p:tag name="TIMING" val="|3.9|13.9|11.4|12.8"/>
</p:tagLst>
</file>

<file path=ppt/tags/tag23.xml><?xml version="1.0" encoding="utf-8"?>
<p:tagLst xmlns:a="http://schemas.openxmlformats.org/drawingml/2006/main" xmlns:r="http://schemas.openxmlformats.org/officeDocument/2006/relationships" xmlns:p="http://schemas.openxmlformats.org/presentationml/2006/main">
  <p:tag name="TIMING" val="|46.6"/>
</p:tagLst>
</file>

<file path=ppt/tags/tag24.xml><?xml version="1.0" encoding="utf-8"?>
<p:tagLst xmlns:a="http://schemas.openxmlformats.org/drawingml/2006/main" xmlns:r="http://schemas.openxmlformats.org/officeDocument/2006/relationships" xmlns:p="http://schemas.openxmlformats.org/presentationml/2006/main">
  <p:tag name="TIMING" val="|8.1|5.5|5.9|3.4|21.6|12.7|21|10.9|32.2"/>
</p:tagLst>
</file>

<file path=ppt/tags/tag25.xml><?xml version="1.0" encoding="utf-8"?>
<p:tagLst xmlns:a="http://schemas.openxmlformats.org/drawingml/2006/main" xmlns:r="http://schemas.openxmlformats.org/officeDocument/2006/relationships" xmlns:p="http://schemas.openxmlformats.org/presentationml/2006/main">
  <p:tag name="TIMING" val="|4.8|18.8|9.7"/>
</p:tagLst>
</file>

<file path=ppt/tags/tag26.xml><?xml version="1.0" encoding="utf-8"?>
<p:tagLst xmlns:a="http://schemas.openxmlformats.org/drawingml/2006/main" xmlns:r="http://schemas.openxmlformats.org/officeDocument/2006/relationships" xmlns:p="http://schemas.openxmlformats.org/presentationml/2006/main">
  <p:tag name="TIMING" val="|1.3"/>
</p:tagLst>
</file>

<file path=ppt/tags/tag27.xml><?xml version="1.0" encoding="utf-8"?>
<p:tagLst xmlns:a="http://schemas.openxmlformats.org/drawingml/2006/main" xmlns:r="http://schemas.openxmlformats.org/officeDocument/2006/relationships" xmlns:p="http://schemas.openxmlformats.org/presentationml/2006/main">
  <p:tag name="TIMING" val="|11.6|7.1|17.1|4.7"/>
</p:tagLst>
</file>

<file path=ppt/tags/tag28.xml><?xml version="1.0" encoding="utf-8"?>
<p:tagLst xmlns:a="http://schemas.openxmlformats.org/drawingml/2006/main" xmlns:r="http://schemas.openxmlformats.org/officeDocument/2006/relationships" xmlns:p="http://schemas.openxmlformats.org/presentationml/2006/main">
  <p:tag name="TIMING" val="|7.4|14.9|25.2|6.5|3.3|1.5"/>
</p:tagLst>
</file>

<file path=ppt/tags/tag29.xml><?xml version="1.0" encoding="utf-8"?>
<p:tagLst xmlns:a="http://schemas.openxmlformats.org/drawingml/2006/main" xmlns:r="http://schemas.openxmlformats.org/officeDocument/2006/relationships" xmlns:p="http://schemas.openxmlformats.org/presentationml/2006/main">
  <p:tag name="TIMING" val="|27.7|6.8|4|5.8|2.1|7.2|2.3"/>
</p:tagLst>
</file>

<file path=ppt/tags/tag3.xml><?xml version="1.0" encoding="utf-8"?>
<p:tagLst xmlns:a="http://schemas.openxmlformats.org/drawingml/2006/main" xmlns:r="http://schemas.openxmlformats.org/officeDocument/2006/relationships" xmlns:p="http://schemas.openxmlformats.org/presentationml/2006/main">
  <p:tag name="TIMING" val="|5.5|8.6|6.8"/>
</p:tagLst>
</file>

<file path=ppt/tags/tag30.xml><?xml version="1.0" encoding="utf-8"?>
<p:tagLst xmlns:a="http://schemas.openxmlformats.org/drawingml/2006/main" xmlns:r="http://schemas.openxmlformats.org/officeDocument/2006/relationships" xmlns:p="http://schemas.openxmlformats.org/presentationml/2006/main">
  <p:tag name="TIMING" val="|13.3|15.9|10|20.5|12.5"/>
</p:tagLst>
</file>

<file path=ppt/tags/tag31.xml><?xml version="1.0" encoding="utf-8"?>
<p:tagLst xmlns:a="http://schemas.openxmlformats.org/drawingml/2006/main" xmlns:r="http://schemas.openxmlformats.org/officeDocument/2006/relationships" xmlns:p="http://schemas.openxmlformats.org/presentationml/2006/main">
  <p:tag name="TIMING" val="|48.5|20.7|23.7"/>
</p:tagLst>
</file>

<file path=ppt/tags/tag32.xml><?xml version="1.0" encoding="utf-8"?>
<p:tagLst xmlns:a="http://schemas.openxmlformats.org/drawingml/2006/main" xmlns:r="http://schemas.openxmlformats.org/officeDocument/2006/relationships" xmlns:p="http://schemas.openxmlformats.org/presentationml/2006/main">
  <p:tag name="TIMING" val="|42.2|20.9|9.9"/>
</p:tagLst>
</file>

<file path=ppt/tags/tag33.xml><?xml version="1.0" encoding="utf-8"?>
<p:tagLst xmlns:a="http://schemas.openxmlformats.org/drawingml/2006/main" xmlns:r="http://schemas.openxmlformats.org/officeDocument/2006/relationships" xmlns:p="http://schemas.openxmlformats.org/presentationml/2006/main">
  <p:tag name="TIMING" val="|43.3"/>
</p:tagLst>
</file>

<file path=ppt/tags/tag34.xml><?xml version="1.0" encoding="utf-8"?>
<p:tagLst xmlns:a="http://schemas.openxmlformats.org/drawingml/2006/main" xmlns:r="http://schemas.openxmlformats.org/officeDocument/2006/relationships" xmlns:p="http://schemas.openxmlformats.org/presentationml/2006/main">
  <p:tag name="TIMING" val="|6.5|7.1|32.5|13.6|12.3"/>
</p:tagLst>
</file>

<file path=ppt/tags/tag35.xml><?xml version="1.0" encoding="utf-8"?>
<p:tagLst xmlns:a="http://schemas.openxmlformats.org/drawingml/2006/main" xmlns:r="http://schemas.openxmlformats.org/officeDocument/2006/relationships" xmlns:p="http://schemas.openxmlformats.org/presentationml/2006/main">
  <p:tag name="TIMING" val="|8.2|35.3"/>
</p:tagLst>
</file>

<file path=ppt/tags/tag36.xml><?xml version="1.0" encoding="utf-8"?>
<p:tagLst xmlns:a="http://schemas.openxmlformats.org/drawingml/2006/main" xmlns:r="http://schemas.openxmlformats.org/officeDocument/2006/relationships" xmlns:p="http://schemas.openxmlformats.org/presentationml/2006/main">
  <p:tag name="TIMING" val="|2.5|0.5|0.3"/>
</p:tagLst>
</file>

<file path=ppt/tags/tag37.xml><?xml version="1.0" encoding="utf-8"?>
<p:tagLst xmlns:a="http://schemas.openxmlformats.org/drawingml/2006/main" xmlns:r="http://schemas.openxmlformats.org/officeDocument/2006/relationships" xmlns:p="http://schemas.openxmlformats.org/presentationml/2006/main">
  <p:tag name="TIMING" val="|0.1|0.3|1.2"/>
</p:tagLst>
</file>

<file path=ppt/tags/tag4.xml><?xml version="1.0" encoding="utf-8"?>
<p:tagLst xmlns:a="http://schemas.openxmlformats.org/drawingml/2006/main" xmlns:r="http://schemas.openxmlformats.org/officeDocument/2006/relationships" xmlns:p="http://schemas.openxmlformats.org/presentationml/2006/main">
  <p:tag name="TIMING" val="|17.2|9.4"/>
</p:tagLst>
</file>

<file path=ppt/tags/tag5.xml><?xml version="1.0" encoding="utf-8"?>
<p:tagLst xmlns:a="http://schemas.openxmlformats.org/drawingml/2006/main" xmlns:r="http://schemas.openxmlformats.org/officeDocument/2006/relationships" xmlns:p="http://schemas.openxmlformats.org/presentationml/2006/main">
  <p:tag name="TIMING" val="|16.8|2.8|9.9|2.6|10.1|2.3"/>
</p:tagLst>
</file>

<file path=ppt/tags/tag6.xml><?xml version="1.0" encoding="utf-8"?>
<p:tagLst xmlns:a="http://schemas.openxmlformats.org/drawingml/2006/main" xmlns:r="http://schemas.openxmlformats.org/officeDocument/2006/relationships" xmlns:p="http://schemas.openxmlformats.org/presentationml/2006/main">
  <p:tag name="TIMING" val="|12.1"/>
</p:tagLst>
</file>

<file path=ppt/tags/tag7.xml><?xml version="1.0" encoding="utf-8"?>
<p:tagLst xmlns:a="http://schemas.openxmlformats.org/drawingml/2006/main" xmlns:r="http://schemas.openxmlformats.org/officeDocument/2006/relationships" xmlns:p="http://schemas.openxmlformats.org/presentationml/2006/main">
  <p:tag name="TIMING" val="|29.6"/>
</p:tagLst>
</file>

<file path=ppt/tags/tag8.xml><?xml version="1.0" encoding="utf-8"?>
<p:tagLst xmlns:a="http://schemas.openxmlformats.org/drawingml/2006/main" xmlns:r="http://schemas.openxmlformats.org/officeDocument/2006/relationships" xmlns:p="http://schemas.openxmlformats.org/presentationml/2006/main">
  <p:tag name="TIMING" val="|16.3|12|11.7"/>
</p:tagLst>
</file>

<file path=ppt/tags/tag9.xml><?xml version="1.0" encoding="utf-8"?>
<p:tagLst xmlns:a="http://schemas.openxmlformats.org/drawingml/2006/main" xmlns:r="http://schemas.openxmlformats.org/officeDocument/2006/relationships" xmlns:p="http://schemas.openxmlformats.org/presentationml/2006/main">
  <p:tag name="TIMING" val="|4.7"/>
</p:tagLst>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11487</TotalTime>
  <Words>6640</Words>
  <Application>Microsoft Macintosh PowerPoint</Application>
  <PresentationFormat>On-screen Show (4:3)</PresentationFormat>
  <Paragraphs>905</Paragraphs>
  <Slides>43</Slides>
  <Notes>41</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Default Theme</vt:lpstr>
      <vt:lpstr>1_Office Theme</vt:lpstr>
      <vt:lpstr>Content Placement as a Key to Leveraging Geo-Distributed Infrastructures</vt:lpstr>
      <vt:lpstr>Geo-distributed, heterogeneous computing infrastructure</vt:lpstr>
      <vt:lpstr>Network mobility of endpoint principals</vt:lpstr>
      <vt:lpstr>Research vision for future Internet services</vt:lpstr>
      <vt:lpstr>This talk is about …</vt:lpstr>
      <vt:lpstr>Degrees of freedom enabled by geo-distribution</vt:lpstr>
      <vt:lpstr>Network routing/traffic engineering</vt:lpstr>
      <vt:lpstr>Network cost function</vt:lpstr>
      <vt:lpstr>Leveraging geo-distribution: content placement</vt:lpstr>
      <vt:lpstr>PowerPoint Presentation</vt:lpstr>
      <vt:lpstr>ISPs evolving to Network CDNs (NCDNs)</vt:lpstr>
      <vt:lpstr>NCDN model</vt:lpstr>
      <vt:lpstr>NCDN management problem</vt:lpstr>
      <vt:lpstr>NCDN placement routing interaction </vt:lpstr>
      <vt:lpstr>NCDN placement routing interaction </vt:lpstr>
      <vt:lpstr>NCDN joint optimization</vt:lpstr>
      <vt:lpstr>Planned NCDN management</vt:lpstr>
      <vt:lpstr>Unplanned NCDN management</vt:lpstr>
      <vt:lpstr>Network cost</vt:lpstr>
      <vt:lpstr>Traffic engg. vs. static shortest-path routing</vt:lpstr>
      <vt:lpstr>Message to NCDNs</vt:lpstr>
      <vt:lpstr>PowerPoint Presentation</vt:lpstr>
      <vt:lpstr>Poor support for mobility in Internet</vt:lpstr>
      <vt:lpstr>How global name service handles mobility</vt:lpstr>
      <vt:lpstr>Scalable global name service (GNS)</vt:lpstr>
      <vt:lpstr>Key contributions</vt:lpstr>
      <vt:lpstr>Security</vt:lpstr>
      <vt:lpstr>Flexibility</vt:lpstr>
      <vt:lpstr>Key contributions</vt:lpstr>
      <vt:lpstr>Active replication cost</vt:lpstr>
      <vt:lpstr>Cost-benefit tradeoff in active replication</vt:lpstr>
      <vt:lpstr>Demand-aware active replication</vt:lpstr>
      <vt:lpstr>Placement engine </vt:lpstr>
      <vt:lpstr>Placement schemes comparison</vt:lpstr>
      <vt:lpstr>Managed DNS comparison</vt:lpstr>
      <vt:lpstr>Auspice GNS summary</vt:lpstr>
      <vt:lpstr>Take-aways</vt:lpstr>
      <vt:lpstr>Future directions</vt:lpstr>
      <vt:lpstr>Future directions</vt:lpstr>
      <vt:lpstr>Future directions</vt:lpstr>
      <vt:lpstr>Additional content</vt:lpstr>
      <vt:lpstr>User-perceived latency cost </vt:lpstr>
      <vt:lpstr>Traffic engg. schemes comparison for random placement</vt:lpstr>
    </vt:vector>
  </TitlesOfParts>
  <Company>University of Massachusetts Amherst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Abhigyan Sharma</dc:creator>
  <cp:lastModifiedBy>Abhigyan Sharma</cp:lastModifiedBy>
  <cp:revision>573</cp:revision>
  <dcterms:created xsi:type="dcterms:W3CDTF">2015-02-20T12:04:22Z</dcterms:created>
  <dcterms:modified xsi:type="dcterms:W3CDTF">2015-07-01T00:17:13Z</dcterms:modified>
</cp:coreProperties>
</file>