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5" r:id="rId31"/>
    <p:sldId id="287" r:id="rId32"/>
    <p:sldId id="288" r:id="rId33"/>
    <p:sldId id="289" r:id="rId34"/>
    <p:sldId id="290" r:id="rId35"/>
    <p:sldId id="291" r:id="rId36"/>
    <p:sldId id="292" r:id="rId37"/>
  </p:sldIdLst>
  <p:sldSz cx="9144000" cy="6858000" type="screen4x3"/>
  <p:notesSz cx="6799263" cy="9929813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0" autoAdjust="0"/>
    <p:restoredTop sz="84737" autoAdjust="0"/>
  </p:normalViewPr>
  <p:slideViewPr>
    <p:cSldViewPr>
      <p:cViewPr varScale="1">
        <p:scale>
          <a:sx n="92" d="100"/>
          <a:sy n="92" d="100"/>
        </p:scale>
        <p:origin x="-69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666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598" y="2"/>
            <a:ext cx="2946667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3403"/>
            <a:ext cx="294666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598" y="9433403"/>
            <a:ext cx="2946667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0BCD4712-13EF-4F34-B72F-68D7461926C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1711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666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598" y="2"/>
            <a:ext cx="2946667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28" y="4716701"/>
            <a:ext cx="4987407" cy="4469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3403"/>
            <a:ext cx="294666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598" y="9433403"/>
            <a:ext cx="2946667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9" tIns="45994" rIns="91989" bIns="4599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C8F95747-FCC7-407C-B7E0-6B4E69FF79E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74558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6979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8892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1163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8601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366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8829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4248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64650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0678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56178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11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smtClean="0"/>
              <a:t>A lightweight programming language is one that is designed to have very small memory footprint, is easy to implement (important when porting a language), and/or has minimalist syntax and features. (Wikipedia)</a:t>
            </a:r>
          </a:p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28643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96290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97855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5991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85107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72326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81256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67897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8174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17040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5922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4303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59090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2314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90879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28643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AU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JSON names require double quotes. JavaScript names do not.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28643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AU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JSON names require double quotes. </a:t>
            </a:r>
            <a:r>
              <a:rPr kumimoji="1" lang="en-AU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JavaScript names do not.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2864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9548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Local JavaScript Variables: </a:t>
            </a:r>
            <a:r>
              <a:rPr kumimoji="1" lang="en-A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 variable declared (using </a:t>
            </a:r>
            <a:r>
              <a:rPr kumimoji="1" lang="en-AU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var</a:t>
            </a:r>
            <a:r>
              <a:rPr kumimoji="1" lang="en-A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within a JavaScript function becomes </a:t>
            </a:r>
            <a:r>
              <a:rPr kumimoji="1" lang="en-AU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LOCAL</a:t>
            </a:r>
            <a:r>
              <a:rPr kumimoji="1" lang="en-AU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and can only be accessed from within that function.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800" baseline="0" dirty="0" smtClean="0"/>
              <a:t>Global JavaScript Variables: </a:t>
            </a:r>
            <a:r>
              <a:rPr kumimoji="1" lang="en-AU" sz="8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Variables declared outside a function, become </a:t>
            </a:r>
            <a:r>
              <a:rPr kumimoji="1" lang="en-AU" sz="800" b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GLOBAL</a:t>
            </a:r>
            <a:r>
              <a:rPr kumimoji="1" lang="en-AU" sz="8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and all scripts and functions on the web page can access it.</a:t>
            </a:r>
          </a:p>
          <a:p>
            <a:r>
              <a:rPr lang="en-AU" sz="800" baseline="0" dirty="0" smtClean="0"/>
              <a:t>Assigning Values to Undeclared JavaScript Variables: </a:t>
            </a:r>
            <a:r>
              <a:rPr kumimoji="1" lang="en-AU" sz="8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If you assign a value to variable that has not yet been declared, the variable will automatically be declared as a </a:t>
            </a:r>
            <a:r>
              <a:rPr kumimoji="1" lang="en-AU" sz="800" b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GLOBAL</a:t>
            </a:r>
            <a:r>
              <a:rPr kumimoji="1" lang="en-AU" sz="8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variable.</a:t>
            </a:r>
          </a:p>
          <a:p>
            <a:r>
              <a:rPr kumimoji="1" lang="en-AU" sz="8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This statement:</a:t>
            </a:r>
          </a:p>
          <a:p>
            <a:r>
              <a:rPr kumimoji="1" lang="en-AU" sz="800" kern="1200" baseline="0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carname</a:t>
            </a:r>
            <a:r>
              <a:rPr kumimoji="1" lang="en-AU" sz="800" kern="1200" baseline="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="Volvo";</a:t>
            </a:r>
          </a:p>
          <a:p>
            <a:r>
              <a:rPr kumimoji="1" lang="en-AU" sz="8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will declare the variable </a:t>
            </a:r>
            <a:r>
              <a:rPr kumimoji="1" lang="en-AU" sz="800" i="1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carname</a:t>
            </a:r>
            <a:r>
              <a:rPr kumimoji="1" lang="en-AU" sz="8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as a global variable , even if it is executed inside a function.</a:t>
            </a:r>
            <a:endParaRPr lang="en-AU" sz="8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7340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C++ or Java: Array is a collection of elements having the same data type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9471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9646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1002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95747-FCC7-407C-B7E0-6B4E69FF79EB}" type="slidenum">
              <a:rPr lang="en-AU" smtClean="0"/>
              <a:pPr>
                <a:defRPr/>
              </a:pPr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3375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366107-81EB-470F-AA9F-1CB357F9B8A1}" type="datetime1">
              <a:rPr lang="en-AU" smtClean="0"/>
              <a:pPr>
                <a:defRPr/>
              </a:pPr>
              <a:t>9/02/2017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D327F-D697-46DE-A517-C5691EDCE59C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B25EA0-C546-47BB-922A-F1A71D653E1C}" type="datetime1">
              <a:rPr lang="en-AU" smtClean="0"/>
              <a:pPr>
                <a:defRPr/>
              </a:pPr>
              <a:t>9/02/2017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B5C8C6-D7E8-4BC6-9B9E-CBD33575883F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D0F47E-FECA-41D1-9273-90AE7338E824}" type="datetime1">
              <a:rPr lang="en-AU" smtClean="0"/>
              <a:pPr>
                <a:defRPr/>
              </a:pPr>
              <a:t>9/02/2017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64CCF8-747E-4835-8D31-AEA6FB83961D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9/02/2017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1A1B8B-8C08-419F-A2FE-33137DB729E8}" type="datetime1">
              <a:rPr lang="en-AU" smtClean="0"/>
              <a:pPr>
                <a:defRPr/>
              </a:pPr>
              <a:t>9/02/2017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17800-A68A-4D39-9BF9-A1DE5A55495B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9026B8-B13F-4A3B-9719-8B183DB05704}" type="datetime1">
              <a:rPr lang="en-AU" smtClean="0"/>
              <a:pPr>
                <a:defRPr/>
              </a:pPr>
              <a:t>9/02/2017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09037-E5CB-4A26-9E0A-E2CCF1E47147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A6D198-8FD2-4698-A8FA-30C07DEDD957}" type="datetime1">
              <a:rPr lang="en-AU" smtClean="0"/>
              <a:pPr>
                <a:defRPr/>
              </a:pPr>
              <a:t>9/02/2017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E5756-3644-4C5F-B7B5-EEEF2DD69F5E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EEBD1D-0C42-49CE-A034-4FDBF4758363}" type="datetime1">
              <a:rPr lang="en-AU" smtClean="0"/>
              <a:pPr>
                <a:defRPr/>
              </a:pPr>
              <a:t>9/02/2017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7C36AE-0477-42B2-B817-DA51F75A4A6D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22AEFC-F4D5-45BF-8643-E2B28DC56ADE}" type="datetime1">
              <a:rPr lang="en-AU" smtClean="0"/>
              <a:pPr>
                <a:defRPr/>
              </a:pPr>
              <a:t>9/02/2017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29E329-DD78-480F-8488-F70DF0CB8787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4A59AA-17B4-474C-AD4F-20C724DF3370}" type="datetime1">
              <a:rPr lang="en-AU" smtClean="0"/>
              <a:pPr>
                <a:defRPr/>
              </a:pPr>
              <a:t>9/02/2017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EEBA1A-2153-43DE-9004-926DE914460A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A7380A-4630-4BAB-8457-BF7518CFFA5D}" type="datetime1">
              <a:rPr lang="en-AU" smtClean="0"/>
              <a:pPr>
                <a:defRPr/>
              </a:pPr>
              <a:t>9/02/2017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8249CF-652A-44E0-9B1D-DFA6E50EAA5A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54361A3-F162-41D9-8125-22A908938EE2}" type="datetime1">
              <a:rPr lang="en-AU" smtClean="0"/>
              <a:pPr>
                <a:defRPr/>
              </a:pPr>
              <a:t>9/02/2017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43FAC2-B2A0-4BE6-B215-6332D7F3D276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untionWithNoArgument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funtionWithArguments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document_writ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changeHtmlContent.html" TargetMode="External"/><Relationship Id="rId4" Type="http://schemas.openxmlformats.org/officeDocument/2006/relationships/hyperlink" Target="button_click.html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changeHtmlImage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validate_input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AU" smtClean="0"/>
              <a:t>CP5310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dirty="0" smtClean="0"/>
              <a:t>JavaScript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7FEA71-BC93-459F-B25D-4C81C1D2CBA1}" type="datetime1">
              <a:rPr lang="en-AU" smtClean="0"/>
              <a:pPr>
                <a:defRPr/>
              </a:pPr>
              <a:t>9/02/2017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D327F-D697-46DE-A517-C5691EDCE59C}" type="slidenum">
              <a:rPr lang="en-AU" smtClean="0"/>
              <a:pPr>
                <a:defRPr/>
              </a:pPr>
              <a:t>1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AU" smtClean="0"/>
              <a:t>JavaScript Functions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48" y="1304764"/>
            <a:ext cx="8229600" cy="4932548"/>
          </a:xfrm>
        </p:spPr>
        <p:txBody>
          <a:bodyPr>
            <a:normAutofit fontScale="70000" lnSpcReduction="20000"/>
          </a:bodyPr>
          <a:lstStyle/>
          <a:p>
            <a:r>
              <a:rPr lang="en-AU" sz="2900" dirty="0" smtClean="0"/>
              <a:t>A function is written as a code block (inside curly { } braces), preceded by the </a:t>
            </a:r>
            <a:r>
              <a:rPr lang="en-AU" sz="2900" b="1" dirty="0" smtClean="0"/>
              <a:t>function</a:t>
            </a:r>
            <a:r>
              <a:rPr lang="en-AU" sz="2900" dirty="0" smtClean="0"/>
              <a:t> keyword:</a:t>
            </a:r>
          </a:p>
          <a:p>
            <a:pPr>
              <a:buNone/>
            </a:pPr>
            <a:r>
              <a:rPr lang="en-AU" sz="2600" dirty="0" smtClean="0"/>
              <a:t>	</a:t>
            </a:r>
            <a:r>
              <a:rPr lang="en-AU" sz="2300" dirty="0" smtClean="0">
                <a:latin typeface="Courier New" pitchFamily="49" charset="0"/>
                <a:cs typeface="Courier New" pitchFamily="49" charset="0"/>
              </a:rPr>
              <a:t>function </a:t>
            </a:r>
            <a:r>
              <a:rPr lang="en-AU" sz="2300" dirty="0" err="1" smtClean="0">
                <a:latin typeface="Courier New" pitchFamily="49" charset="0"/>
                <a:cs typeface="Courier New" pitchFamily="49" charset="0"/>
              </a:rPr>
              <a:t>functionname</a:t>
            </a:r>
            <a:r>
              <a:rPr lang="en-AU" sz="23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AU" sz="2300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23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AU" sz="2300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2300" dirty="0" smtClean="0">
                <a:latin typeface="Courier New" pitchFamily="49" charset="0"/>
                <a:cs typeface="Courier New" pitchFamily="49" charset="0"/>
              </a:rPr>
              <a:t>	//JavaScript statements</a:t>
            </a:r>
            <a:br>
              <a:rPr lang="en-AU" sz="2300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2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  <a:hlinkClick r:id="rId3" action="ppaction://hlinkfile"/>
              </a:rPr>
              <a:t>funtionWithNoArguments.html</a:t>
            </a:r>
            <a:endParaRPr lang="en-AU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AU" sz="2900" dirty="0" smtClean="0"/>
              <a:t>Function with parameters</a:t>
            </a:r>
          </a:p>
          <a:p>
            <a:pPr>
              <a:buNone/>
            </a:pP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2300" dirty="0" smtClean="0">
                <a:latin typeface="Courier New" pitchFamily="49" charset="0"/>
                <a:cs typeface="Courier New" pitchFamily="49" charset="0"/>
              </a:rPr>
              <a:t>function </a:t>
            </a:r>
            <a:r>
              <a:rPr lang="en-AU" sz="2300" dirty="0" err="1" smtClean="0">
                <a:latin typeface="Courier New" pitchFamily="49" charset="0"/>
                <a:cs typeface="Courier New" pitchFamily="49" charset="0"/>
              </a:rPr>
              <a:t>functionname</a:t>
            </a:r>
            <a:r>
              <a:rPr lang="en-AU" sz="2300" dirty="0" smtClean="0">
                <a:latin typeface="Courier New" pitchFamily="49" charset="0"/>
                <a:cs typeface="Courier New" pitchFamily="49" charset="0"/>
              </a:rPr>
              <a:t>(var1, var2)</a:t>
            </a:r>
            <a:br>
              <a:rPr lang="en-AU" sz="2300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23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AU" sz="2300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2300" dirty="0" smtClean="0">
                <a:latin typeface="Courier New" pitchFamily="49" charset="0"/>
                <a:cs typeface="Courier New" pitchFamily="49" charset="0"/>
              </a:rPr>
              <a:t>	//JavaScript statements</a:t>
            </a:r>
            <a:br>
              <a:rPr lang="en-AU" sz="2300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23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  <a:hlinkClick r:id="rId4" action="ppaction://hlinkfile"/>
              </a:rPr>
              <a:t>funtionWithArguments.html</a:t>
            </a:r>
            <a:endParaRPr lang="en-AU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AU" sz="2900" dirty="0" smtClean="0">
                <a:cs typeface="Courier New" pitchFamily="49" charset="0"/>
              </a:rPr>
              <a:t>Function with a returned value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AU" sz="2400" dirty="0" smtClean="0">
                <a:solidFill>
                  <a:srgbClr val="444444"/>
                </a:solidFill>
                <a:latin typeface="Courier New"/>
                <a:ea typeface="Calibri"/>
                <a:cs typeface="Times New Roman"/>
              </a:rPr>
              <a:t>	</a:t>
            </a:r>
            <a:r>
              <a:rPr lang="en-AU" sz="2300" dirty="0" smtClean="0">
                <a:solidFill>
                  <a:srgbClr val="444444"/>
                </a:solidFill>
                <a:latin typeface="Courier New"/>
                <a:ea typeface="Calibri"/>
                <a:cs typeface="Times New Roman"/>
              </a:rPr>
              <a:t>function </a:t>
            </a:r>
            <a:r>
              <a:rPr lang="en-AU" sz="2300" dirty="0" err="1" smtClean="0">
                <a:solidFill>
                  <a:srgbClr val="444444"/>
                </a:solidFill>
                <a:latin typeface="Courier New"/>
                <a:ea typeface="Calibri"/>
                <a:cs typeface="Times New Roman"/>
              </a:rPr>
              <a:t>myFunction</a:t>
            </a:r>
            <a:r>
              <a:rPr lang="en-AU" sz="2300" dirty="0" smtClean="0">
                <a:solidFill>
                  <a:srgbClr val="444444"/>
                </a:solidFill>
                <a:latin typeface="Courier New"/>
                <a:ea typeface="Calibri"/>
                <a:cs typeface="Times New Roman"/>
              </a:rPr>
              <a:t>()</a:t>
            </a:r>
            <a:br>
              <a:rPr lang="en-AU" sz="2300" dirty="0" smtClean="0">
                <a:solidFill>
                  <a:srgbClr val="444444"/>
                </a:solidFill>
                <a:latin typeface="Courier New"/>
                <a:ea typeface="Calibri"/>
                <a:cs typeface="Times New Roman"/>
              </a:rPr>
            </a:br>
            <a:r>
              <a:rPr lang="en-AU" sz="2300" dirty="0" smtClean="0">
                <a:solidFill>
                  <a:srgbClr val="444444"/>
                </a:solidFill>
                <a:latin typeface="Courier New"/>
                <a:ea typeface="Calibri"/>
                <a:cs typeface="Times New Roman"/>
              </a:rPr>
              <a:t>{</a:t>
            </a:r>
            <a:br>
              <a:rPr lang="en-AU" sz="2300" dirty="0" smtClean="0">
                <a:solidFill>
                  <a:srgbClr val="444444"/>
                </a:solidFill>
                <a:latin typeface="Courier New"/>
                <a:ea typeface="Calibri"/>
                <a:cs typeface="Times New Roman"/>
              </a:rPr>
            </a:br>
            <a:r>
              <a:rPr lang="en-AU" sz="2300" dirty="0" smtClean="0">
                <a:solidFill>
                  <a:srgbClr val="444444"/>
                </a:solidFill>
                <a:latin typeface="Courier New"/>
                <a:ea typeface="Calibri"/>
                <a:cs typeface="Times New Roman"/>
              </a:rPr>
              <a:t>	</a:t>
            </a:r>
            <a:r>
              <a:rPr lang="en-AU" sz="2300" dirty="0" err="1" smtClean="0">
                <a:solidFill>
                  <a:srgbClr val="444444"/>
                </a:solidFill>
                <a:latin typeface="Courier New"/>
                <a:ea typeface="Calibri"/>
                <a:cs typeface="Times New Roman"/>
              </a:rPr>
              <a:t>var</a:t>
            </a:r>
            <a:r>
              <a:rPr lang="en-AU" sz="2300" dirty="0" smtClean="0">
                <a:solidFill>
                  <a:srgbClr val="444444"/>
                </a:solidFill>
                <a:latin typeface="Courier New"/>
                <a:ea typeface="Calibri"/>
                <a:cs typeface="Times New Roman"/>
              </a:rPr>
              <a:t> x=5;</a:t>
            </a:r>
            <a:br>
              <a:rPr lang="en-AU" sz="2300" dirty="0" smtClean="0">
                <a:solidFill>
                  <a:srgbClr val="444444"/>
                </a:solidFill>
                <a:latin typeface="Courier New"/>
                <a:ea typeface="Calibri"/>
                <a:cs typeface="Times New Roman"/>
              </a:rPr>
            </a:br>
            <a:r>
              <a:rPr lang="en-AU" sz="2300" dirty="0" smtClean="0">
                <a:solidFill>
                  <a:srgbClr val="444444"/>
                </a:solidFill>
                <a:latin typeface="Courier New"/>
                <a:ea typeface="Calibri"/>
                <a:cs typeface="Times New Roman"/>
              </a:rPr>
              <a:t>	return x;</a:t>
            </a:r>
            <a:br>
              <a:rPr lang="en-AU" sz="2300" dirty="0" smtClean="0">
                <a:solidFill>
                  <a:srgbClr val="444444"/>
                </a:solidFill>
                <a:latin typeface="Courier New"/>
                <a:ea typeface="Calibri"/>
                <a:cs typeface="Times New Roman"/>
              </a:rPr>
            </a:br>
            <a:r>
              <a:rPr lang="en-AU" sz="2300" dirty="0" smtClean="0">
                <a:solidFill>
                  <a:srgbClr val="444444"/>
                </a:solidFill>
                <a:latin typeface="Courier New"/>
                <a:ea typeface="Calibri"/>
                <a:cs typeface="Times New Roman"/>
              </a:rPr>
              <a:t>}</a:t>
            </a:r>
            <a:endParaRPr lang="en-AU" sz="2300" dirty="0" smtClean="0">
              <a:ea typeface="Calibri"/>
              <a:cs typeface="Times New Roman"/>
            </a:endParaRPr>
          </a:p>
          <a:p>
            <a:endParaRPr lang="en-AU" sz="2400" dirty="0" smtClean="0">
              <a:cs typeface="Courier New" pitchFamily="49" charset="0"/>
            </a:endParaRPr>
          </a:p>
          <a:p>
            <a:endParaRPr lang="en-AU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9/02/2017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10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AU" smtClean="0"/>
              <a:t>JavaScript Arithmetic Operators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48" y="1160748"/>
            <a:ext cx="8229600" cy="1188132"/>
          </a:xfrm>
        </p:spPr>
        <p:txBody>
          <a:bodyPr>
            <a:normAutofit/>
          </a:bodyPr>
          <a:lstStyle/>
          <a:p>
            <a:r>
              <a:rPr lang="en-AU" sz="2200" smtClean="0"/>
              <a:t>Arithmetic operators are used to perform arithmetic between variables and/or values.</a:t>
            </a:r>
          </a:p>
          <a:p>
            <a:r>
              <a:rPr lang="en-AU" sz="2200" smtClean="0"/>
              <a:t>Given that </a:t>
            </a:r>
            <a:r>
              <a:rPr lang="en-AU" sz="2200" b="1" smtClean="0"/>
              <a:t>y=5</a:t>
            </a:r>
            <a:r>
              <a:rPr lang="en-AU" sz="2200" smtClean="0"/>
              <a:t>, the table below explains the arithmetic operators:</a:t>
            </a:r>
          </a:p>
          <a:p>
            <a:pPr>
              <a:buNone/>
            </a:pPr>
            <a:endParaRPr lang="en-AU" sz="2400" smtClean="0">
              <a:cs typeface="Courier New" pitchFamily="49" charset="0"/>
            </a:endParaRPr>
          </a:p>
          <a:p>
            <a:endParaRPr lang="en-AU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9/02/2017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11</a:t>
            </a:fld>
            <a:endParaRPr lang="en-AU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3568" y="2420888"/>
          <a:ext cx="7740860" cy="3780423"/>
        </p:xfrm>
        <a:graphic>
          <a:graphicData uri="http://schemas.openxmlformats.org/drawingml/2006/table">
            <a:tbl>
              <a:tblPr/>
              <a:tblGrid>
                <a:gridCol w="1169890"/>
                <a:gridCol w="2729455"/>
                <a:gridCol w="1281017"/>
                <a:gridCol w="1281017"/>
                <a:gridCol w="1279481"/>
              </a:tblGrid>
              <a:tr h="2923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b="1">
                          <a:solidFill>
                            <a:srgbClr val="FFFFFF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Operator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144" marR="28144" marT="28144" marB="28144">
                    <a:lnL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b="1">
                          <a:solidFill>
                            <a:srgbClr val="FFFFFF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144" marR="28144" marT="28144" marB="28144">
                    <a:lnL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b="1">
                          <a:solidFill>
                            <a:srgbClr val="FFFFFF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Example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144" marR="28144" marT="28144" marB="28144">
                    <a:lnL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b="1">
                          <a:solidFill>
                            <a:srgbClr val="FFFFFF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Result of x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144" marR="28144" marT="28144" marB="28144">
                    <a:lnL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b="1">
                          <a:solidFill>
                            <a:srgbClr val="FFFFFF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Result of y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144" marR="28144" marT="28144" marB="28144">
                    <a:lnL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38756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+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Addition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x=y+2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7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5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756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-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Subtraction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x=y-2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3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5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8756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*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Multiplication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x=y*2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10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5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756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/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Division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x=y/2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2.5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5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8756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%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Modulus (division remainder)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x=y%2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1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5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7565"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++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Increment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x=++y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6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6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8756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x=y++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5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6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87565"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--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Decrement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x=--y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4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4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756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x=y--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5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4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AU" smtClean="0"/>
              <a:t>JavaScript Assignment Operators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48" y="1160748"/>
            <a:ext cx="8229600" cy="1188132"/>
          </a:xfrm>
        </p:spPr>
        <p:txBody>
          <a:bodyPr>
            <a:normAutofit fontScale="85000" lnSpcReduction="10000"/>
          </a:bodyPr>
          <a:lstStyle/>
          <a:p>
            <a:r>
              <a:rPr lang="en-AU" sz="2400" smtClean="0"/>
              <a:t>Assignment operators are used to assign values to JavaScript variables.</a:t>
            </a:r>
            <a:endParaRPr lang="en-AU" sz="2200" smtClean="0"/>
          </a:p>
          <a:p>
            <a:r>
              <a:rPr lang="en-AU" sz="2400" smtClean="0"/>
              <a:t>Given that </a:t>
            </a:r>
            <a:r>
              <a:rPr lang="en-AU" sz="2400" b="1" smtClean="0"/>
              <a:t>x=10</a:t>
            </a:r>
            <a:r>
              <a:rPr lang="en-AU" sz="2400" smtClean="0"/>
              <a:t> and </a:t>
            </a:r>
            <a:r>
              <a:rPr lang="en-AU" sz="2400" b="1" smtClean="0"/>
              <a:t>y=5</a:t>
            </a:r>
            <a:r>
              <a:rPr lang="en-AU" sz="2400" smtClean="0"/>
              <a:t>, the table below explains the assignment operators:</a:t>
            </a:r>
            <a:endParaRPr lang="en-AU" sz="2400" smtClean="0">
              <a:cs typeface="Courier New" pitchFamily="49" charset="0"/>
            </a:endParaRPr>
          </a:p>
          <a:p>
            <a:endParaRPr lang="en-AU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9/02/2017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12</a:t>
            </a:fld>
            <a:endParaRPr lang="en-AU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35596" y="2240868"/>
          <a:ext cx="7056784" cy="3240360"/>
        </p:xfrm>
        <a:graphic>
          <a:graphicData uri="http://schemas.openxmlformats.org/drawingml/2006/table">
            <a:tbl>
              <a:tblPr/>
              <a:tblGrid>
                <a:gridCol w="1019000"/>
                <a:gridCol w="2509392"/>
                <a:gridCol w="1568017"/>
                <a:gridCol w="1960375"/>
              </a:tblGrid>
              <a:tr h="3618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b="1">
                          <a:solidFill>
                            <a:srgbClr val="FFFFFF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Operator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144" marR="28144" marT="28144" marB="28144">
                    <a:lnL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b="1">
                          <a:solidFill>
                            <a:srgbClr val="FFFFFF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Example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144" marR="28144" marT="28144" marB="28144">
                    <a:lnL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b="1">
                          <a:solidFill>
                            <a:srgbClr val="FFFFFF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Same As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144" marR="28144" marT="28144" marB="28144">
                    <a:lnL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200" b="1">
                          <a:solidFill>
                            <a:srgbClr val="FFFFFF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Result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144" marR="28144" marT="28144" marB="28144">
                    <a:lnL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47974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=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x=y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 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x=5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974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+=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x+=y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x=x+y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x=15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7974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-=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x-=y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x=x-y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x=5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974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*=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x*=y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x=x*y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x=50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7974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/=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x/=y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x=x/y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x=2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974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%=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x%=y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x=x%y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x=0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5596" y="5661248"/>
            <a:ext cx="738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smtClean="0"/>
              <a:t>If you add a number and a string, the result will be a string!</a:t>
            </a:r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AU" smtClean="0"/>
              <a:t>JavaScript Comparison Operators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48" y="1160748"/>
            <a:ext cx="8229600" cy="1188132"/>
          </a:xfrm>
        </p:spPr>
        <p:txBody>
          <a:bodyPr>
            <a:normAutofit fontScale="92500"/>
          </a:bodyPr>
          <a:lstStyle/>
          <a:p>
            <a:r>
              <a:rPr lang="en-AU" sz="2400" smtClean="0"/>
              <a:t>Comparison operators are used in logical statements to determine equality or difference between variables or values.</a:t>
            </a:r>
          </a:p>
          <a:p>
            <a:r>
              <a:rPr lang="en-AU" sz="2400" smtClean="0"/>
              <a:t>Given that </a:t>
            </a:r>
            <a:r>
              <a:rPr lang="en-AU" sz="2400" b="1" smtClean="0"/>
              <a:t>x=5</a:t>
            </a:r>
            <a:r>
              <a:rPr lang="en-AU" sz="2400" smtClean="0"/>
              <a:t>, the table below explains the comparison operators:</a:t>
            </a:r>
            <a:endParaRPr lang="en-AU" sz="2400" smtClean="0">
              <a:cs typeface="Courier New" pitchFamily="49" charset="0"/>
            </a:endParaRPr>
          </a:p>
          <a:p>
            <a:endParaRPr lang="en-AU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9/02/2017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13</a:t>
            </a:fld>
            <a:endParaRPr lang="en-AU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71600" y="2348880"/>
          <a:ext cx="7164795" cy="4006589"/>
        </p:xfrm>
        <a:graphic>
          <a:graphicData uri="http://schemas.openxmlformats.org/drawingml/2006/table">
            <a:tbl>
              <a:tblPr/>
              <a:tblGrid>
                <a:gridCol w="1195088"/>
                <a:gridCol w="3184035"/>
                <a:gridCol w="1432959"/>
                <a:gridCol w="1352713"/>
              </a:tblGrid>
              <a:tr h="2564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1200" b="1">
                          <a:solidFill>
                            <a:srgbClr val="FFFFFF"/>
                          </a:solidFill>
                          <a:latin typeface="Verdana"/>
                          <a:ea typeface="Calibri"/>
                          <a:cs typeface="Times New Roman"/>
                        </a:rPr>
                        <a:t>Operator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144" marR="28144" marT="28144" marB="28144">
                    <a:lnL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1200" b="1">
                          <a:solidFill>
                            <a:srgbClr val="FFFFFF"/>
                          </a:solidFill>
                          <a:latin typeface="Verdana"/>
                          <a:ea typeface="Calibri"/>
                          <a:cs typeface="Times New Roman"/>
                        </a:rPr>
                        <a:t>Description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144" marR="28144" marT="28144" marB="28144">
                    <a:lnL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1200" b="1">
                          <a:solidFill>
                            <a:srgbClr val="FFFFFF"/>
                          </a:solidFill>
                          <a:latin typeface="Verdana"/>
                          <a:ea typeface="Calibri"/>
                          <a:cs typeface="Times New Roman"/>
                        </a:rPr>
                        <a:t>Comparing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144" marR="28144" marT="28144" marB="28144">
                    <a:lnL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1200" b="1">
                          <a:solidFill>
                            <a:srgbClr val="FFFFFF"/>
                          </a:solidFill>
                          <a:latin typeface="Verdana"/>
                          <a:ea typeface="Calibri"/>
                          <a:cs typeface="Times New Roman"/>
                        </a:rPr>
                        <a:t>Returns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144" marR="28144" marT="28144" marB="28144">
                    <a:lnL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339999"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==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is equal to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x==8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AU" sz="1200" i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false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9999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x==5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AU" sz="1200" i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true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9999"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===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is exactly equal to (value and type)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x==="5"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AU" sz="1200" i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false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39999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x===5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AU" sz="1200" i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true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3999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!=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is not equal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x!=8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AU" sz="1200" i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true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9999"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!==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is not equal (neither value nor type)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x!=="5"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AU" sz="1200" i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true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39999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x!==5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AU" sz="1200" i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false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3999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&gt;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is greater than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x&gt;8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AU" sz="1200" i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false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999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&lt;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is less than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x&lt;8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AU" sz="1200" i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true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3999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&gt;=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is greater than or equal to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x&gt;=8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AU" sz="1200" i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false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999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&lt;=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is less than or equal to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x&lt;=8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AU" sz="1200" i="1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true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907" marR="46907" marT="65669" marB="65669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AU" smtClean="0"/>
              <a:t>JavaScript Logical Operators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48" y="1160748"/>
            <a:ext cx="8229600" cy="1188132"/>
          </a:xfrm>
        </p:spPr>
        <p:txBody>
          <a:bodyPr>
            <a:normAutofit fontScale="85000" lnSpcReduction="10000"/>
          </a:bodyPr>
          <a:lstStyle/>
          <a:p>
            <a:r>
              <a:rPr lang="en-AU" sz="2400" smtClean="0"/>
              <a:t>Logical operators are used to determine the logic between variables or values.</a:t>
            </a:r>
          </a:p>
          <a:p>
            <a:r>
              <a:rPr lang="en-AU" sz="2400" smtClean="0"/>
              <a:t>Given that </a:t>
            </a:r>
            <a:r>
              <a:rPr lang="en-AU" sz="2400" b="1" smtClean="0"/>
              <a:t>x=6 and y=3</a:t>
            </a:r>
            <a:r>
              <a:rPr lang="en-AU" sz="2400" smtClean="0"/>
              <a:t>, the table below explains the logical operators:</a:t>
            </a:r>
            <a:endParaRPr lang="en-AU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9/02/2017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14</a:t>
            </a:fld>
            <a:endParaRPr lang="en-AU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19572" y="2420888"/>
          <a:ext cx="7560840" cy="2592289"/>
        </p:xfrm>
        <a:graphic>
          <a:graphicData uri="http://schemas.openxmlformats.org/drawingml/2006/table">
            <a:tbl>
              <a:tblPr/>
              <a:tblGrid>
                <a:gridCol w="1134126"/>
                <a:gridCol w="3402378"/>
                <a:gridCol w="3024336"/>
              </a:tblGrid>
              <a:tr h="4934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1200" b="1">
                          <a:solidFill>
                            <a:srgbClr val="FFFFFF"/>
                          </a:solidFill>
                          <a:latin typeface="Verdana"/>
                          <a:ea typeface="Calibri"/>
                          <a:cs typeface="Times New Roman"/>
                        </a:rPr>
                        <a:t>Operator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330" marR="25330" marT="25330" marB="25330">
                    <a:lnL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1200" b="1">
                          <a:solidFill>
                            <a:srgbClr val="FFFFFF"/>
                          </a:solidFill>
                          <a:latin typeface="Verdana"/>
                          <a:ea typeface="Calibri"/>
                          <a:cs typeface="Times New Roman"/>
                        </a:rPr>
                        <a:t>Description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330" marR="25330" marT="25330" marB="25330">
                    <a:lnL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1200" b="1">
                          <a:solidFill>
                            <a:srgbClr val="FFFFFF"/>
                          </a:solidFill>
                          <a:latin typeface="Verdana"/>
                          <a:ea typeface="Calibri"/>
                          <a:cs typeface="Times New Roman"/>
                        </a:rPr>
                        <a:t>Example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330" marR="25330" marT="25330" marB="25330">
                    <a:lnL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69960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&amp;&amp;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6" marR="42216" marT="59102" marB="59102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and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6" marR="42216" marT="59102" marB="59102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(x &lt; 10 &amp;&amp; y &gt; 1) is true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6" marR="42216" marT="59102" marB="59102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960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||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6" marR="42216" marT="59102" marB="59102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or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6" marR="42216" marT="59102" marB="59102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(x==5 || y==5) is false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6" marR="42216" marT="59102" marB="59102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69960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!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6" marR="42216" marT="59102" marB="59102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not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6" marR="42216" marT="59102" marB="59102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000"/>
                        </a:spcAft>
                      </a:pPr>
                      <a:r>
                        <a:rPr lang="en-AU" sz="120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!(x==y) is true</a:t>
                      </a:r>
                      <a:endParaRPr lang="en-A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216" marR="42216" marT="59102" marB="59102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AU" smtClean="0"/>
              <a:t>JavaScript if statement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48" y="1304764"/>
            <a:ext cx="8229600" cy="4932548"/>
          </a:xfrm>
        </p:spPr>
        <p:txBody>
          <a:bodyPr>
            <a:normAutofit fontScale="70000" lnSpcReduction="20000"/>
          </a:bodyPr>
          <a:lstStyle/>
          <a:p>
            <a:r>
              <a:rPr lang="en-AU" sz="2900" dirty="0" smtClean="0"/>
              <a:t>Similar to Java.</a:t>
            </a:r>
          </a:p>
          <a:p>
            <a:endParaRPr lang="en-AU" sz="2600" dirty="0" smtClean="0"/>
          </a:p>
          <a:p>
            <a:pPr>
              <a:buNone/>
            </a:pPr>
            <a:r>
              <a:rPr lang="en-AU" sz="2600" dirty="0" smtClean="0"/>
              <a:t>	1. Enter the following into your text editor (</a:t>
            </a:r>
            <a:r>
              <a:rPr lang="en-AU" sz="2800" dirty="0"/>
              <a:t>Notepad++ or Dreamweaver</a:t>
            </a:r>
            <a:r>
              <a:rPr lang="en-AU" sz="2600" dirty="0" smtClean="0"/>
              <a:t>).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&lt;!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doctype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&lt;html&gt;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&lt;body&gt;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&lt;script&gt;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time = new Date().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getHours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if (time &lt; 10)  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  		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("Good morning");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 	else if (time &lt; 20)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  		 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("Good day");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  		 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("Good evening");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&lt;/script&gt;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&lt;/body&gt;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&lt;/html&gt;</a:t>
            </a:r>
          </a:p>
          <a:p>
            <a:pPr>
              <a:buNone/>
            </a:pPr>
            <a:r>
              <a:rPr lang="en-AU" sz="2400" dirty="0" smtClean="0"/>
              <a:t>	2. Save this with the file name </a:t>
            </a:r>
            <a:r>
              <a:rPr lang="en-AU" sz="2400" b="1" dirty="0" smtClean="0"/>
              <a:t>testIfStatement.html</a:t>
            </a:r>
            <a:r>
              <a:rPr lang="en-AU" sz="2400" dirty="0" smtClean="0"/>
              <a:t>.</a:t>
            </a:r>
          </a:p>
          <a:p>
            <a:pPr>
              <a:buNone/>
            </a:pPr>
            <a:r>
              <a:rPr lang="en-AU" sz="2400" dirty="0" smtClean="0"/>
              <a:t>	3. Open this file in the web browser. </a:t>
            </a:r>
          </a:p>
          <a:p>
            <a:pPr>
              <a:buNone/>
            </a:pPr>
            <a:endParaRPr lang="en-AU" sz="2400" dirty="0" smtClean="0"/>
          </a:p>
          <a:p>
            <a:endParaRPr lang="en-AU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9/02/2017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15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AU" smtClean="0"/>
              <a:t>JavaScript switch statement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48" y="1088740"/>
            <a:ext cx="8229600" cy="5256584"/>
          </a:xfrm>
        </p:spPr>
        <p:txBody>
          <a:bodyPr>
            <a:normAutofit fontScale="55000" lnSpcReduction="20000"/>
          </a:bodyPr>
          <a:lstStyle/>
          <a:p>
            <a:r>
              <a:rPr lang="en-AU" sz="3600" dirty="0" smtClean="0"/>
              <a:t>Similar to Java.</a:t>
            </a:r>
          </a:p>
          <a:p>
            <a:endParaRPr lang="en-AU" sz="2600" dirty="0" smtClean="0"/>
          </a:p>
          <a:p>
            <a:pPr>
              <a:buNone/>
            </a:pPr>
            <a:r>
              <a:rPr lang="en-AU" sz="2600" dirty="0" smtClean="0"/>
              <a:t>	</a:t>
            </a:r>
            <a:r>
              <a:rPr lang="en-AU" sz="3600" dirty="0" smtClean="0"/>
              <a:t>1. Enter the following into your text editor </a:t>
            </a:r>
            <a:r>
              <a:rPr lang="en-AU" sz="3600" dirty="0"/>
              <a:t>(Notepad++ or Dreamweaver).</a:t>
            </a:r>
            <a:endParaRPr lang="en-AU" sz="3600" dirty="0" smtClean="0"/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&lt;!</a:t>
            </a:r>
            <a:r>
              <a:rPr lang="en-AU" sz="2400" dirty="0" err="1" smtClean="0">
                <a:latin typeface="Courier New" pitchFamily="49" charset="0"/>
                <a:cs typeface="Courier New" pitchFamily="49" charset="0"/>
              </a:rPr>
              <a:t>doctype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pPr>
              <a:buNone/>
            </a:pP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	&lt;html&gt;</a:t>
            </a:r>
          </a:p>
          <a:p>
            <a:pPr>
              <a:buNone/>
            </a:pP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	&lt;body&gt;</a:t>
            </a:r>
          </a:p>
          <a:p>
            <a:pPr>
              <a:buNone/>
            </a:pP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	&lt;script&gt;</a:t>
            </a:r>
          </a:p>
          <a:p>
            <a:pPr>
              <a:buNone/>
            </a:pP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2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 animal = "cat";</a:t>
            </a:r>
          </a:p>
          <a:p>
            <a:pPr>
              <a:buNone/>
            </a:pP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	switch(animal)</a:t>
            </a:r>
          </a:p>
          <a:p>
            <a:pPr>
              <a:buNone/>
            </a:pP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	case "mouse":</a:t>
            </a:r>
          </a:p>
          <a:p>
            <a:pPr>
              <a:buNone/>
            </a:pP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24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("It's a mouse");</a:t>
            </a:r>
          </a:p>
          <a:p>
            <a:pPr>
              <a:buNone/>
            </a:pP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>
              <a:buNone/>
            </a:pP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	case "cat":</a:t>
            </a:r>
          </a:p>
          <a:p>
            <a:pPr>
              <a:buNone/>
            </a:pP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24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("It's a cat");</a:t>
            </a:r>
          </a:p>
          <a:p>
            <a:pPr>
              <a:buNone/>
            </a:pP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>
              <a:buNone/>
            </a:pP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	default:</a:t>
            </a:r>
          </a:p>
          <a:p>
            <a:pPr>
              <a:buNone/>
            </a:pP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24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("I don't know what it is");</a:t>
            </a:r>
          </a:p>
          <a:p>
            <a:pPr>
              <a:buNone/>
            </a:pP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	&lt;/script&gt;</a:t>
            </a:r>
          </a:p>
          <a:p>
            <a:pPr>
              <a:buNone/>
            </a:pP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	&lt;/body&gt;</a:t>
            </a:r>
          </a:p>
          <a:p>
            <a:pPr>
              <a:buNone/>
            </a:pP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	&lt;/html&gt;</a:t>
            </a:r>
          </a:p>
          <a:p>
            <a:pPr>
              <a:buNone/>
            </a:pPr>
            <a:r>
              <a:rPr lang="en-AU" sz="2400" dirty="0" smtClean="0"/>
              <a:t>	</a:t>
            </a:r>
            <a:r>
              <a:rPr lang="en-AU" sz="3600" dirty="0" smtClean="0"/>
              <a:t>2. Save this with the file name </a:t>
            </a:r>
            <a:r>
              <a:rPr lang="en-AU" sz="3600" b="1" dirty="0" smtClean="0"/>
              <a:t>testSwitchStatement.html</a:t>
            </a:r>
            <a:r>
              <a:rPr lang="en-AU" sz="3600" dirty="0" smtClean="0"/>
              <a:t>.</a:t>
            </a:r>
          </a:p>
          <a:p>
            <a:pPr>
              <a:buNone/>
            </a:pPr>
            <a:r>
              <a:rPr lang="en-AU" sz="3600" dirty="0" smtClean="0"/>
              <a:t>	3. Open this file in the web browser. </a:t>
            </a:r>
          </a:p>
          <a:p>
            <a:pPr>
              <a:buNone/>
            </a:pPr>
            <a:endParaRPr lang="en-AU" sz="2400" dirty="0" smtClean="0"/>
          </a:p>
          <a:p>
            <a:endParaRPr lang="en-AU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9/02/2017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16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AU" smtClean="0"/>
              <a:t>JavaScript for loop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48" y="1304764"/>
            <a:ext cx="8229600" cy="4932548"/>
          </a:xfrm>
        </p:spPr>
        <p:txBody>
          <a:bodyPr>
            <a:normAutofit fontScale="85000" lnSpcReduction="20000"/>
          </a:bodyPr>
          <a:lstStyle/>
          <a:p>
            <a:r>
              <a:rPr lang="en-AU" sz="2900" dirty="0" smtClean="0"/>
              <a:t>Similar to Java.</a:t>
            </a:r>
          </a:p>
          <a:p>
            <a:endParaRPr lang="en-AU" sz="2600" dirty="0" smtClean="0"/>
          </a:p>
          <a:p>
            <a:pPr>
              <a:buNone/>
            </a:pPr>
            <a:r>
              <a:rPr lang="en-AU" sz="2600" dirty="0" smtClean="0"/>
              <a:t>	1. Enter the following into your text editor (</a:t>
            </a:r>
            <a:r>
              <a:rPr lang="en-AU" sz="2800" dirty="0"/>
              <a:t>Notepad++ or Dreamweaver</a:t>
            </a:r>
            <a:r>
              <a:rPr lang="en-AU" sz="2600" dirty="0" smtClean="0"/>
              <a:t>).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&lt;!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doctype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&lt;html&gt;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&lt;body&gt;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&lt;script&gt;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=0;i&lt;5;i++)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 	{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 		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("The number is " + 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+ "&lt;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&gt;");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 	}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&lt;/script&gt;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&lt;/body&gt;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&lt;/html&gt;</a:t>
            </a:r>
          </a:p>
          <a:p>
            <a:pPr>
              <a:buNone/>
            </a:pPr>
            <a:r>
              <a:rPr lang="en-AU" sz="2400" dirty="0" smtClean="0"/>
              <a:t>	2. Save this with the file name </a:t>
            </a:r>
            <a:r>
              <a:rPr lang="en-AU" sz="2400" b="1" dirty="0" smtClean="0"/>
              <a:t>testForLoop.html</a:t>
            </a:r>
            <a:r>
              <a:rPr lang="en-AU" sz="2400" dirty="0" smtClean="0"/>
              <a:t>.</a:t>
            </a:r>
          </a:p>
          <a:p>
            <a:pPr>
              <a:buNone/>
            </a:pPr>
            <a:r>
              <a:rPr lang="en-AU" sz="2400" dirty="0" smtClean="0"/>
              <a:t>	3. Open this file in the web browser. </a:t>
            </a:r>
          </a:p>
          <a:p>
            <a:pPr>
              <a:buNone/>
            </a:pPr>
            <a:endParaRPr lang="en-AU" sz="2400" dirty="0" smtClean="0"/>
          </a:p>
          <a:p>
            <a:endParaRPr lang="en-AU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9/02/2017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17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AU" smtClean="0"/>
              <a:t>JavaScript for/in loop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48" y="1304764"/>
            <a:ext cx="8229600" cy="4932548"/>
          </a:xfrm>
        </p:spPr>
        <p:txBody>
          <a:bodyPr>
            <a:normAutofit fontScale="85000" lnSpcReduction="20000"/>
          </a:bodyPr>
          <a:lstStyle/>
          <a:p>
            <a:r>
              <a:rPr lang="en-AU" sz="2600" dirty="0" smtClean="0"/>
              <a:t>The JavaScript for/in statement loops through the properties of an object.</a:t>
            </a:r>
          </a:p>
          <a:p>
            <a:endParaRPr lang="en-AU" sz="2600" dirty="0" smtClean="0"/>
          </a:p>
          <a:p>
            <a:pPr>
              <a:buNone/>
            </a:pPr>
            <a:r>
              <a:rPr lang="en-AU" sz="2600" dirty="0" smtClean="0"/>
              <a:t>	</a:t>
            </a:r>
            <a:r>
              <a:rPr lang="en-AU" sz="2400" dirty="0" smtClean="0"/>
              <a:t>1. Enter the following into your text editor (Notepad if Windows).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&lt;!</a:t>
            </a:r>
            <a:r>
              <a:rPr lang="en-AU" sz="1800" dirty="0" err="1" smtClean="0">
                <a:latin typeface="Courier New" pitchFamily="49" charset="0"/>
                <a:cs typeface="Courier New" pitchFamily="49" charset="0"/>
              </a:rPr>
              <a:t>doctype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pPr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	&lt;html&gt;</a:t>
            </a:r>
          </a:p>
          <a:p>
            <a:pPr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	&lt;body&gt;</a:t>
            </a:r>
          </a:p>
          <a:p>
            <a:pPr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	&lt;script&gt;</a:t>
            </a:r>
          </a:p>
          <a:p>
            <a:pPr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 person={fname:"John",lname:"Doe",age:25}; //define an object</a:t>
            </a:r>
          </a:p>
          <a:p>
            <a:pPr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 	for (x in person)</a:t>
            </a:r>
          </a:p>
          <a:p>
            <a:pPr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18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(person[x] + "&lt;</a:t>
            </a:r>
            <a:r>
              <a:rPr lang="en-AU" sz="18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&gt;");</a:t>
            </a:r>
          </a:p>
          <a:p>
            <a:pPr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	&lt;/script&gt;</a:t>
            </a:r>
          </a:p>
          <a:p>
            <a:pPr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	&lt;/body&gt;</a:t>
            </a:r>
          </a:p>
          <a:p>
            <a:pPr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	&lt;/html&gt;</a:t>
            </a:r>
          </a:p>
          <a:p>
            <a:pPr>
              <a:buNone/>
            </a:pPr>
            <a:r>
              <a:rPr lang="en-AU" sz="2400" dirty="0" smtClean="0"/>
              <a:t>	2. Save this with the file name </a:t>
            </a:r>
            <a:r>
              <a:rPr lang="en-AU" sz="2400" b="1" dirty="0" smtClean="0"/>
              <a:t>testForInLoop.html</a:t>
            </a:r>
            <a:r>
              <a:rPr lang="en-AU" sz="2400" dirty="0" smtClean="0"/>
              <a:t>.</a:t>
            </a:r>
          </a:p>
          <a:p>
            <a:pPr>
              <a:buNone/>
            </a:pPr>
            <a:r>
              <a:rPr lang="en-AU" sz="2400" dirty="0" smtClean="0"/>
              <a:t>	3. Open this file in the web browser. </a:t>
            </a:r>
          </a:p>
          <a:p>
            <a:pPr>
              <a:buNone/>
            </a:pPr>
            <a:endParaRPr lang="en-AU" sz="2400" dirty="0" smtClean="0"/>
          </a:p>
          <a:p>
            <a:endParaRPr lang="en-AU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9/02/2017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18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AU" smtClean="0"/>
              <a:t>JavaScript while loop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48" y="1304764"/>
            <a:ext cx="8229600" cy="4932548"/>
          </a:xfrm>
        </p:spPr>
        <p:txBody>
          <a:bodyPr>
            <a:normAutofit fontScale="92500" lnSpcReduction="20000"/>
          </a:bodyPr>
          <a:lstStyle/>
          <a:p>
            <a:r>
              <a:rPr lang="en-AU" sz="2600" smtClean="0"/>
              <a:t>Similar to Java.</a:t>
            </a:r>
            <a:endParaRPr lang="en-AU" sz="2600" dirty="0" smtClean="0"/>
          </a:p>
          <a:p>
            <a:endParaRPr lang="en-AU" sz="2600" dirty="0" smtClean="0"/>
          </a:p>
          <a:p>
            <a:pPr>
              <a:buNone/>
            </a:pPr>
            <a:r>
              <a:rPr lang="en-AU" sz="2600" dirty="0" smtClean="0"/>
              <a:t>	</a:t>
            </a:r>
            <a:r>
              <a:rPr lang="en-AU" sz="2400" dirty="0" smtClean="0"/>
              <a:t>1. Enter the following into your text editor (Notepad if Windows).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&lt;!</a:t>
            </a:r>
            <a:r>
              <a:rPr lang="en-AU" sz="1800" dirty="0" err="1" smtClean="0">
                <a:latin typeface="Courier New" pitchFamily="49" charset="0"/>
                <a:cs typeface="Courier New" pitchFamily="49" charset="0"/>
              </a:rPr>
              <a:t>doctype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pPr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	&lt;html&gt;</a:t>
            </a:r>
          </a:p>
          <a:p>
            <a:pPr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	&lt;body&gt;</a:t>
            </a:r>
          </a:p>
          <a:p>
            <a:pPr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AU" sz="1800" smtClean="0">
                <a:latin typeface="Courier New" pitchFamily="49" charset="0"/>
                <a:cs typeface="Courier New" pitchFamily="49" charset="0"/>
              </a:rPr>
              <a:t>script&gt;</a:t>
            </a:r>
          </a:p>
          <a:p>
            <a:pPr>
              <a:buNone/>
            </a:pPr>
            <a:r>
              <a:rPr lang="en-AU" sz="1800" smtClean="0">
                <a:latin typeface="Courier New" pitchFamily="49" charset="0"/>
                <a:cs typeface="Courier New" pitchFamily="49" charset="0"/>
              </a:rPr>
              <a:t>	 var i = 0;</a:t>
            </a:r>
          </a:p>
          <a:p>
            <a:pPr>
              <a:buNone/>
            </a:pPr>
            <a:r>
              <a:rPr lang="en-AU" sz="1800" smtClean="0">
                <a:latin typeface="Courier New" pitchFamily="49" charset="0"/>
                <a:cs typeface="Courier New" pitchFamily="49" charset="0"/>
              </a:rPr>
              <a:t>	 while (i&lt;5) {</a:t>
            </a:r>
          </a:p>
          <a:p>
            <a:pPr>
              <a:buNone/>
            </a:pPr>
            <a:r>
              <a:rPr lang="en-AU" sz="1800" smtClean="0">
                <a:latin typeface="Courier New" pitchFamily="49" charset="0"/>
                <a:cs typeface="Courier New" pitchFamily="49" charset="0"/>
              </a:rPr>
              <a:t>		document.write("The number is " + i + "&lt;br&gt;");</a:t>
            </a:r>
          </a:p>
          <a:p>
            <a:pPr>
              <a:buNone/>
            </a:pPr>
            <a:r>
              <a:rPr lang="en-AU" sz="1800" smtClean="0">
                <a:latin typeface="Courier New" pitchFamily="49" charset="0"/>
                <a:cs typeface="Courier New" pitchFamily="49" charset="0"/>
              </a:rPr>
              <a:t>		i++; </a:t>
            </a:r>
          </a:p>
          <a:p>
            <a:pPr>
              <a:buNone/>
            </a:pPr>
            <a:r>
              <a:rPr lang="en-AU" sz="1800" smtClean="0">
                <a:latin typeface="Courier New" pitchFamily="49" charset="0"/>
                <a:cs typeface="Courier New" pitchFamily="49" charset="0"/>
              </a:rPr>
              <a:t>	} 	</a:t>
            </a:r>
          </a:p>
          <a:p>
            <a:pPr>
              <a:buNone/>
            </a:pPr>
            <a:r>
              <a:rPr lang="en-AU" sz="1800" smtClean="0">
                <a:latin typeface="Courier New" pitchFamily="49" charset="0"/>
                <a:cs typeface="Courier New" pitchFamily="49" charset="0"/>
              </a:rPr>
              <a:t>	&lt;/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script&gt;</a:t>
            </a:r>
          </a:p>
          <a:p>
            <a:pPr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	&lt;/body&gt;</a:t>
            </a:r>
          </a:p>
          <a:p>
            <a:pPr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	&lt;/html&gt;</a:t>
            </a:r>
          </a:p>
          <a:p>
            <a:pPr>
              <a:buNone/>
            </a:pPr>
            <a:r>
              <a:rPr lang="en-AU" sz="2400" dirty="0" smtClean="0"/>
              <a:t>	2. Save this with the file </a:t>
            </a:r>
            <a:r>
              <a:rPr lang="en-AU" sz="2400" smtClean="0"/>
              <a:t>name </a:t>
            </a:r>
            <a:r>
              <a:rPr lang="en-AU" sz="2400" b="1" smtClean="0"/>
              <a:t>testWhileLoop.html</a:t>
            </a:r>
            <a:r>
              <a:rPr lang="en-AU" sz="2400" smtClean="0"/>
              <a:t>.</a:t>
            </a:r>
            <a:endParaRPr lang="en-AU" sz="2400" dirty="0" smtClean="0"/>
          </a:p>
          <a:p>
            <a:pPr>
              <a:buNone/>
            </a:pPr>
            <a:r>
              <a:rPr lang="en-AU" sz="2400" dirty="0" smtClean="0"/>
              <a:t>	3. Open this file in the web browser. </a:t>
            </a:r>
          </a:p>
          <a:p>
            <a:pPr>
              <a:buNone/>
            </a:pPr>
            <a:endParaRPr lang="en-AU" sz="2400" dirty="0" smtClean="0"/>
          </a:p>
          <a:p>
            <a:endParaRPr lang="en-AU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9/02/2017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19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Introduction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sz="3000" dirty="0" smtClean="0"/>
              <a:t>A scripting language.</a:t>
            </a:r>
          </a:p>
          <a:p>
            <a:r>
              <a:rPr lang="en-AU" sz="3000" dirty="0" smtClean="0"/>
              <a:t>A lightweight programming language.</a:t>
            </a:r>
          </a:p>
          <a:p>
            <a:pPr lvl="1"/>
            <a:r>
              <a:rPr lang="en-AU" sz="2600" dirty="0" smtClean="0">
                <a:solidFill>
                  <a:prstClr val="black"/>
                </a:solidFill>
              </a:rPr>
              <a:t>Easy to learn.</a:t>
            </a:r>
            <a:endParaRPr lang="en-AU" sz="2600" dirty="0" smtClean="0"/>
          </a:p>
          <a:p>
            <a:r>
              <a:rPr lang="en-AU" sz="3000" dirty="0" smtClean="0"/>
              <a:t>Inserted into HTML pages</a:t>
            </a:r>
          </a:p>
          <a:p>
            <a:pPr lvl="1"/>
            <a:r>
              <a:rPr lang="en-AU" sz="2600" dirty="0" smtClean="0"/>
              <a:t>can be executed by all modern web browsers in order to control web pages on the client side.</a:t>
            </a:r>
          </a:p>
          <a:p>
            <a:r>
              <a:rPr lang="en-AU" dirty="0" smtClean="0"/>
              <a:t>commonly in combination with </a:t>
            </a:r>
            <a:r>
              <a:rPr lang="en-AU" b="1" dirty="0" smtClean="0"/>
              <a:t>HTML</a:t>
            </a:r>
            <a:r>
              <a:rPr lang="en-AU" dirty="0" smtClean="0"/>
              <a:t>, </a:t>
            </a:r>
            <a:r>
              <a:rPr lang="en-AU" b="1" dirty="0" smtClean="0"/>
              <a:t>CSS</a:t>
            </a:r>
            <a:r>
              <a:rPr lang="en-AU" dirty="0" smtClean="0"/>
              <a:t>, and </a:t>
            </a:r>
            <a:r>
              <a:rPr lang="en-AU" b="1" dirty="0" smtClean="0"/>
              <a:t>AJAX</a:t>
            </a:r>
            <a:endParaRPr lang="en-AU" sz="3000" dirty="0" smtClean="0"/>
          </a:p>
          <a:p>
            <a:r>
              <a:rPr lang="en-AU" sz="3000" dirty="0" smtClean="0"/>
              <a:t>Server-side programs.</a:t>
            </a:r>
          </a:p>
          <a:p>
            <a:r>
              <a:rPr lang="en-AU" sz="3000" dirty="0" smtClean="0"/>
              <a:t>Mobile applications.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D4ABB9-F91C-4386-A544-7D985031F7BF}" type="datetime1">
              <a:rPr lang="en-AU" smtClean="0"/>
              <a:pPr>
                <a:defRPr/>
              </a:pPr>
              <a:t>9/02/2017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AU" smtClean="0"/>
              <a:t>JavaScript do-while loop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48" y="1304764"/>
            <a:ext cx="8229600" cy="4932548"/>
          </a:xfrm>
        </p:spPr>
        <p:txBody>
          <a:bodyPr>
            <a:normAutofit fontScale="85000" lnSpcReduction="10000"/>
          </a:bodyPr>
          <a:lstStyle/>
          <a:p>
            <a:r>
              <a:rPr lang="en-AU" sz="2600" dirty="0" smtClean="0"/>
              <a:t>Similar to Java.</a:t>
            </a:r>
          </a:p>
          <a:p>
            <a:endParaRPr lang="en-AU" sz="2600" dirty="0" smtClean="0"/>
          </a:p>
          <a:p>
            <a:pPr>
              <a:buNone/>
            </a:pPr>
            <a:r>
              <a:rPr lang="en-AU" sz="2600" dirty="0" smtClean="0"/>
              <a:t>	</a:t>
            </a:r>
            <a:r>
              <a:rPr lang="en-AU" sz="2400" dirty="0" smtClean="0"/>
              <a:t>1. Enter the following into your text editor </a:t>
            </a:r>
            <a:r>
              <a:rPr lang="en-AU" sz="2400" dirty="0"/>
              <a:t>(Notepad++ or Dreamweaver).</a:t>
            </a:r>
            <a:endParaRPr lang="en-AU" sz="2400" dirty="0" smtClean="0"/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&lt;!</a:t>
            </a:r>
            <a:r>
              <a:rPr lang="en-AU" sz="1800" dirty="0" err="1" smtClean="0">
                <a:latin typeface="Courier New" pitchFamily="49" charset="0"/>
                <a:cs typeface="Courier New" pitchFamily="49" charset="0"/>
              </a:rPr>
              <a:t>doctype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pPr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	&lt;html&gt;</a:t>
            </a:r>
          </a:p>
          <a:p>
            <a:pPr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	&lt;body&gt;</a:t>
            </a:r>
          </a:p>
          <a:p>
            <a:pPr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	&lt;script&gt;</a:t>
            </a:r>
          </a:p>
          <a:p>
            <a:pPr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8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pPr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	do  {</a:t>
            </a:r>
            <a:br>
              <a:rPr lang="en-AU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AU" sz="18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("The number is " + </a:t>
            </a:r>
            <a:r>
              <a:rPr lang="en-AU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 + "&lt;</a:t>
            </a:r>
            <a:r>
              <a:rPr lang="en-AU" sz="18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&gt; ");</a:t>
            </a:r>
            <a:br>
              <a:rPr lang="en-AU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AU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++;</a:t>
            </a:r>
            <a:br>
              <a:rPr lang="en-AU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AU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AU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&lt;5);	</a:t>
            </a:r>
          </a:p>
          <a:p>
            <a:pPr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	&lt;/script&gt;</a:t>
            </a:r>
          </a:p>
          <a:p>
            <a:pPr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	&lt;/body&gt;</a:t>
            </a:r>
          </a:p>
          <a:p>
            <a:pPr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	&lt;/html&gt;</a:t>
            </a:r>
          </a:p>
          <a:p>
            <a:pPr>
              <a:buNone/>
            </a:pPr>
            <a:r>
              <a:rPr lang="en-AU" sz="2400" dirty="0" smtClean="0"/>
              <a:t>	2. Save this with the file name </a:t>
            </a:r>
            <a:r>
              <a:rPr lang="en-AU" sz="2400" b="1" dirty="0" smtClean="0"/>
              <a:t>testDoWhileLoop.html</a:t>
            </a:r>
            <a:r>
              <a:rPr lang="en-AU" sz="2400" dirty="0" smtClean="0"/>
              <a:t>.</a:t>
            </a:r>
          </a:p>
          <a:p>
            <a:pPr>
              <a:buNone/>
            </a:pPr>
            <a:r>
              <a:rPr lang="en-AU" sz="2400" dirty="0" smtClean="0"/>
              <a:t>	3. Open this file in the web browser. </a:t>
            </a:r>
          </a:p>
          <a:p>
            <a:pPr>
              <a:buNone/>
            </a:pPr>
            <a:endParaRPr lang="en-AU" sz="2400" dirty="0" smtClean="0"/>
          </a:p>
          <a:p>
            <a:endParaRPr lang="en-AU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9/02/2017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20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AU" smtClean="0"/>
              <a:t>JavaScript HTML DOM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48" y="1160748"/>
            <a:ext cx="8229600" cy="1332148"/>
          </a:xfrm>
        </p:spPr>
        <p:txBody>
          <a:bodyPr>
            <a:noAutofit/>
          </a:bodyPr>
          <a:lstStyle/>
          <a:p>
            <a:r>
              <a:rPr lang="en-US" sz="2000" smtClean="0"/>
              <a:t>With the HTML DOM, JavaScript can access all the elements of an HTML document.</a:t>
            </a:r>
          </a:p>
          <a:p>
            <a:r>
              <a:rPr lang="en-US" sz="2000" smtClean="0">
                <a:solidFill>
                  <a:srgbClr val="000000"/>
                </a:solidFill>
                <a:ea typeface="Calibri"/>
                <a:cs typeface="Times New Roman"/>
              </a:rPr>
              <a:t>When a web page is loaded, the browser creates a </a:t>
            </a:r>
            <a:r>
              <a:rPr lang="en-US" sz="2000" b="1" smtClean="0">
                <a:solidFill>
                  <a:srgbClr val="000000"/>
                </a:solidFill>
                <a:ea typeface="Calibri"/>
                <a:cs typeface="Times New Roman"/>
              </a:rPr>
              <a:t>D</a:t>
            </a:r>
            <a:r>
              <a:rPr lang="en-US" sz="2000" smtClean="0">
                <a:solidFill>
                  <a:srgbClr val="000000"/>
                </a:solidFill>
                <a:ea typeface="Calibri"/>
                <a:cs typeface="Times New Roman"/>
              </a:rPr>
              <a:t>ocument </a:t>
            </a:r>
            <a:r>
              <a:rPr lang="en-US" sz="2000" b="1" smtClean="0">
                <a:solidFill>
                  <a:srgbClr val="000000"/>
                </a:solidFill>
                <a:ea typeface="Calibri"/>
                <a:cs typeface="Times New Roman"/>
              </a:rPr>
              <a:t>O</a:t>
            </a:r>
            <a:r>
              <a:rPr lang="en-US" sz="2000" smtClean="0">
                <a:solidFill>
                  <a:srgbClr val="000000"/>
                </a:solidFill>
                <a:ea typeface="Calibri"/>
                <a:cs typeface="Times New Roman"/>
              </a:rPr>
              <a:t>bject </a:t>
            </a:r>
            <a:r>
              <a:rPr lang="en-US" sz="2000" b="1" smtClean="0">
                <a:solidFill>
                  <a:srgbClr val="000000"/>
                </a:solidFill>
                <a:ea typeface="Calibri"/>
                <a:cs typeface="Times New Roman"/>
              </a:rPr>
              <a:t>M</a:t>
            </a:r>
            <a:r>
              <a:rPr lang="en-US" sz="2000" smtClean="0">
                <a:solidFill>
                  <a:srgbClr val="000000"/>
                </a:solidFill>
                <a:ea typeface="Calibri"/>
                <a:cs typeface="Times New Roman"/>
              </a:rPr>
              <a:t>odel of the page.</a:t>
            </a:r>
            <a:endParaRPr lang="en-AU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9/02/2017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21</a:t>
            </a:fld>
            <a:endParaRPr lang="en-AU"/>
          </a:p>
        </p:txBody>
      </p:sp>
      <p:pic>
        <p:nvPicPr>
          <p:cNvPr id="7" name="Picture 6" descr="DOM HTML tree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2564904"/>
            <a:ext cx="5652628" cy="3564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AU" smtClean="0"/>
              <a:t>JavaScript HTML DOM (cont)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48" y="1592796"/>
            <a:ext cx="8229600" cy="2808312"/>
          </a:xfrm>
        </p:spPr>
        <p:txBody>
          <a:bodyPr>
            <a:noAutofit/>
          </a:bodyPr>
          <a:lstStyle/>
          <a:p>
            <a:pPr lvl="0"/>
            <a:r>
              <a:rPr lang="en-US" sz="2400" smtClean="0"/>
              <a:t>JavaScript can change all the HTML elements in the page</a:t>
            </a:r>
            <a:endParaRPr lang="en-AU" sz="2400" smtClean="0"/>
          </a:p>
          <a:p>
            <a:pPr lvl="0"/>
            <a:r>
              <a:rPr lang="en-US" sz="2400" smtClean="0"/>
              <a:t>JavaScript can change all the HTML attributes in the page</a:t>
            </a:r>
            <a:endParaRPr lang="en-AU" sz="2400" smtClean="0"/>
          </a:p>
          <a:p>
            <a:pPr lvl="0"/>
            <a:r>
              <a:rPr lang="en-US" sz="2400" smtClean="0"/>
              <a:t>JavaScript can change all the CSS styles in the page</a:t>
            </a:r>
            <a:endParaRPr lang="en-AU" sz="2400" smtClean="0"/>
          </a:p>
          <a:p>
            <a:pPr lvl="0"/>
            <a:r>
              <a:rPr lang="en-US" sz="2400" smtClean="0"/>
              <a:t>JavaScript can react to all the events in the page</a:t>
            </a:r>
            <a:endParaRPr lang="en-AU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9/02/2017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22</a:t>
            </a:fld>
            <a:endParaRPr lang="en-A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smtClean="0"/>
              <a:t>Finding HTML Elements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48" y="1592796"/>
            <a:ext cx="8229600" cy="3492388"/>
          </a:xfrm>
        </p:spPr>
        <p:txBody>
          <a:bodyPr>
            <a:noAutofit/>
          </a:bodyPr>
          <a:lstStyle/>
          <a:p>
            <a:pPr lvl="0"/>
            <a:r>
              <a:rPr lang="en-US" sz="2400" smtClean="0"/>
              <a:t>Finding HTML elements by id</a:t>
            </a:r>
          </a:p>
          <a:p>
            <a:pPr lvl="1">
              <a:buNone/>
            </a:pPr>
            <a:r>
              <a:rPr lang="en-US" sz="2000" smtClean="0">
                <a:solidFill>
                  <a:srgbClr val="000000"/>
                </a:solidFill>
                <a:latin typeface="Courier New"/>
                <a:ea typeface="Calibri"/>
              </a:rPr>
              <a:t>var x=document.getElementById("intro");</a:t>
            </a:r>
          </a:p>
          <a:p>
            <a:pPr lvl="1">
              <a:buNone/>
            </a:pPr>
            <a:endParaRPr lang="en-AU" sz="2000" smtClean="0"/>
          </a:p>
          <a:p>
            <a:pPr lvl="0"/>
            <a:r>
              <a:rPr lang="en-US" sz="2400" smtClean="0"/>
              <a:t>Finding HTML elements by tag name </a:t>
            </a:r>
          </a:p>
          <a:p>
            <a:pPr lvl="1">
              <a:buNone/>
            </a:pPr>
            <a:r>
              <a:rPr lang="en-US" sz="2000" smtClean="0">
                <a:solidFill>
                  <a:srgbClr val="000000"/>
                </a:solidFill>
                <a:latin typeface="Courier New"/>
                <a:ea typeface="Calibri"/>
              </a:rPr>
              <a:t>var x=document.getElementById("main");</a:t>
            </a:r>
          </a:p>
          <a:p>
            <a:pPr lvl="1">
              <a:buNone/>
            </a:pPr>
            <a:r>
              <a:rPr lang="en-US" sz="2000" smtClean="0">
                <a:solidFill>
                  <a:srgbClr val="000000"/>
                </a:solidFill>
                <a:latin typeface="Courier New"/>
              </a:rPr>
              <a:t>//</a:t>
            </a:r>
            <a:r>
              <a:rPr lang="en-US" sz="200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en-US" sz="2000" smtClean="0">
                <a:solidFill>
                  <a:srgbClr val="0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finds all &lt;p&gt; elements inside "main "</a:t>
            </a:r>
          </a:p>
          <a:p>
            <a:pPr lvl="1">
              <a:buNone/>
            </a:pPr>
            <a:r>
              <a:rPr lang="en-US" sz="2000" smtClean="0">
                <a:solidFill>
                  <a:srgbClr val="000000"/>
                </a:solidFill>
                <a:latin typeface="Courier New"/>
                <a:ea typeface="Calibri"/>
              </a:rPr>
              <a:t>var y=x.getElementsByTagName("p");</a:t>
            </a:r>
            <a:endParaRPr lang="en-AU" sz="2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9/02/2017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23</a:t>
            </a:fld>
            <a:endParaRPr lang="en-A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smtClean="0"/>
              <a:t>HTML DOM - Changing HTML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48" y="1304764"/>
            <a:ext cx="8229600" cy="4932548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err="1" smtClean="0"/>
              <a:t>document.write</a:t>
            </a:r>
            <a:r>
              <a:rPr lang="en-US" sz="2400" dirty="0" smtClean="0"/>
              <a:t>() can be used to write directly to the HTML output stream.</a:t>
            </a:r>
          </a:p>
          <a:p>
            <a:r>
              <a:rPr lang="en-AU" sz="2400" dirty="0" smtClean="0"/>
              <a:t> However, never use </a:t>
            </a:r>
            <a:r>
              <a:rPr lang="en-AU" sz="2400" dirty="0" err="1" smtClean="0"/>
              <a:t>document.write</a:t>
            </a:r>
            <a:r>
              <a:rPr lang="en-AU" sz="2400" dirty="0" smtClean="0"/>
              <a:t>() after the document is loaded. It will overwrite the document.</a:t>
            </a:r>
            <a:endParaRPr lang="en-AU" sz="2900" dirty="0" smtClean="0"/>
          </a:p>
          <a:p>
            <a:endParaRPr lang="en-AU" sz="2600" dirty="0" smtClean="0"/>
          </a:p>
          <a:p>
            <a:pPr>
              <a:buNone/>
            </a:pPr>
            <a:r>
              <a:rPr lang="en-AU" sz="2600" dirty="0" smtClean="0"/>
              <a:t>	</a:t>
            </a:r>
            <a:r>
              <a:rPr lang="en-AU" sz="2400" dirty="0" smtClean="0"/>
              <a:t>1. Enter the following into your text editor </a:t>
            </a:r>
            <a:r>
              <a:rPr lang="en-AU" sz="2400" dirty="0"/>
              <a:t>(Notepad++ or Dreamweaver).</a:t>
            </a:r>
            <a:endParaRPr lang="en-AU" sz="2400" dirty="0" smtClean="0"/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&lt;!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doctype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&lt;html&gt;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&lt;body&gt;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&lt;script&gt;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(Date());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&lt;/body&gt;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&lt;/html&gt;</a:t>
            </a:r>
          </a:p>
          <a:p>
            <a:pPr>
              <a:buNone/>
            </a:pPr>
            <a:r>
              <a:rPr lang="en-AU" sz="2400" dirty="0" smtClean="0"/>
              <a:t>	2. Save this with the file name </a:t>
            </a:r>
            <a:r>
              <a:rPr lang="en-AU" sz="2400" b="1" dirty="0" smtClean="0"/>
              <a:t>testDocumentWrite.html</a:t>
            </a:r>
            <a:r>
              <a:rPr lang="en-AU" sz="2400" dirty="0" smtClean="0"/>
              <a:t>.</a:t>
            </a:r>
          </a:p>
          <a:p>
            <a:pPr>
              <a:buNone/>
            </a:pPr>
            <a:r>
              <a:rPr lang="en-AU" sz="2400" dirty="0" smtClean="0"/>
              <a:t>	3. Open this file in the web browser. </a:t>
            </a:r>
          </a:p>
          <a:p>
            <a:pPr>
              <a:buNone/>
            </a:pPr>
            <a:endParaRPr lang="en-AU" sz="2400" dirty="0" smtClean="0"/>
          </a:p>
          <a:p>
            <a:endParaRPr lang="en-AU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9/02/2017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24</a:t>
            </a:fld>
            <a:endParaRPr lang="en-A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US" smtClean="0"/>
              <a:t>HTML DOM - Changing HTML Content</a:t>
            </a:r>
            <a:r>
              <a:rPr lang="en-AU" smtClean="0"/>
              <a:t/>
            </a:r>
            <a:br>
              <a:rPr lang="en-AU" smtClean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48" y="1304764"/>
            <a:ext cx="8229600" cy="493254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The easiest way to modify the content of an HTML element is by using the </a:t>
            </a:r>
            <a:r>
              <a:rPr lang="en-US" sz="2400" b="1" dirty="0" err="1" smtClean="0"/>
              <a:t>innerHTML</a:t>
            </a:r>
            <a:r>
              <a:rPr lang="en-US" sz="2400" dirty="0" smtClean="0"/>
              <a:t> property.</a:t>
            </a:r>
          </a:p>
          <a:p>
            <a:pPr>
              <a:buNone/>
            </a:pPr>
            <a:r>
              <a:rPr lang="en-AU" sz="2400" dirty="0" smtClean="0"/>
              <a:t>	1. Enter the following into your text editor </a:t>
            </a:r>
            <a:r>
              <a:rPr lang="en-AU" sz="2400" dirty="0"/>
              <a:t>(Notepad++ or Dreamweaver).</a:t>
            </a:r>
            <a:endParaRPr lang="en-AU" sz="2400" dirty="0" smtClean="0"/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900" dirty="0" smtClean="0">
                <a:latin typeface="Courier New" pitchFamily="49" charset="0"/>
                <a:cs typeface="Courier New" pitchFamily="49" charset="0"/>
              </a:rPr>
              <a:t>&lt;!</a:t>
            </a:r>
            <a:r>
              <a:rPr lang="en-AU" sz="1900" dirty="0" err="1" smtClean="0">
                <a:latin typeface="Courier New" pitchFamily="49" charset="0"/>
                <a:cs typeface="Courier New" pitchFamily="49" charset="0"/>
              </a:rPr>
              <a:t>doctype</a:t>
            </a:r>
            <a:r>
              <a:rPr lang="en-AU" sz="1900" dirty="0" smtClean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pPr>
              <a:buNone/>
            </a:pPr>
            <a:r>
              <a:rPr lang="en-AU" sz="1900" dirty="0" smtClean="0">
                <a:latin typeface="Courier New" pitchFamily="49" charset="0"/>
                <a:cs typeface="Courier New" pitchFamily="49" charset="0"/>
              </a:rPr>
              <a:t>	&lt;html&gt;</a:t>
            </a:r>
          </a:p>
          <a:p>
            <a:pPr>
              <a:buNone/>
            </a:pPr>
            <a:r>
              <a:rPr lang="en-AU" sz="1900" dirty="0" smtClean="0">
                <a:latin typeface="Courier New" pitchFamily="49" charset="0"/>
                <a:cs typeface="Courier New" pitchFamily="49" charset="0"/>
              </a:rPr>
              <a:t>	&lt;body&gt;</a:t>
            </a:r>
          </a:p>
          <a:p>
            <a:pPr>
              <a:buNone/>
            </a:pPr>
            <a:r>
              <a:rPr lang="en-AU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&lt;p id="p1"&gt;Hello World!&lt;/p&gt;</a:t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&lt;script&gt;</a:t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("p1").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="New text!";</a:t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&lt;/script&gt;</a:t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1900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>
              <a:buNone/>
            </a:pPr>
            <a:r>
              <a:rPr lang="en-AU" sz="1900" dirty="0" smtClean="0">
                <a:latin typeface="Courier New" pitchFamily="49" charset="0"/>
                <a:cs typeface="Courier New" pitchFamily="49" charset="0"/>
              </a:rPr>
              <a:t>	&lt;/html&gt;</a:t>
            </a:r>
          </a:p>
          <a:p>
            <a:pPr>
              <a:buNone/>
            </a:pPr>
            <a:r>
              <a:rPr lang="en-AU" sz="2400" dirty="0" smtClean="0"/>
              <a:t>	2. Save this with the file name </a:t>
            </a:r>
            <a:r>
              <a:rPr lang="en-AU" sz="2400" b="1" dirty="0" err="1" smtClean="0"/>
              <a:t>testI</a:t>
            </a:r>
            <a:r>
              <a:rPr lang="en-US" sz="2400" b="1" dirty="0" err="1" smtClean="0"/>
              <a:t>nnerHTML</a:t>
            </a:r>
            <a:r>
              <a:rPr lang="en-AU" sz="2400" b="1" dirty="0" smtClean="0"/>
              <a:t>.html</a:t>
            </a:r>
            <a:r>
              <a:rPr lang="en-AU" sz="2400" dirty="0" smtClean="0"/>
              <a:t>.</a:t>
            </a:r>
          </a:p>
          <a:p>
            <a:pPr>
              <a:buNone/>
            </a:pPr>
            <a:r>
              <a:rPr lang="en-AU" sz="2400" dirty="0" smtClean="0"/>
              <a:t>	3. Open this file in the web browser. </a:t>
            </a:r>
          </a:p>
          <a:p>
            <a:pPr>
              <a:buNone/>
            </a:pPr>
            <a:endParaRPr lang="en-AU" sz="2400" dirty="0" smtClean="0"/>
          </a:p>
          <a:p>
            <a:endParaRPr lang="en-AU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9/02/2017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25</a:t>
            </a:fld>
            <a:endParaRPr lang="en-A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US" smtClean="0"/>
              <a:t>HTML DOM - Changing HTML Attribute</a:t>
            </a:r>
            <a:r>
              <a:rPr lang="en-AU" smtClean="0"/>
              <a:t/>
            </a:r>
            <a:br>
              <a:rPr lang="en-AU" smtClean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48" y="1304764"/>
            <a:ext cx="8229600" cy="493254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change the attribute of an HTML element, use this syntax:</a:t>
            </a:r>
          </a:p>
          <a:p>
            <a:pPr lvl="1"/>
            <a:r>
              <a:rPr lang="en-US" sz="2000" dirty="0" err="1" smtClean="0"/>
              <a:t>document.getElementById</a:t>
            </a:r>
            <a:r>
              <a:rPr lang="en-US" sz="2000" dirty="0" smtClean="0"/>
              <a:t>(</a:t>
            </a:r>
            <a:r>
              <a:rPr lang="en-US" sz="2000" i="1" dirty="0" smtClean="0"/>
              <a:t>id</a:t>
            </a:r>
            <a:r>
              <a:rPr lang="en-US" sz="2000" dirty="0" smtClean="0"/>
              <a:t>).</a:t>
            </a:r>
            <a:r>
              <a:rPr lang="en-US" sz="2000" i="1" dirty="0" smtClean="0"/>
              <a:t>attribute 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i="1" dirty="0" smtClean="0"/>
              <a:t>new value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AU" sz="2400" dirty="0" smtClean="0"/>
              <a:t>	Example: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900" dirty="0" smtClean="0">
                <a:latin typeface="Courier New" pitchFamily="49" charset="0"/>
                <a:cs typeface="Courier New" pitchFamily="49" charset="0"/>
              </a:rPr>
              <a:t>&lt;!</a:t>
            </a:r>
            <a:r>
              <a:rPr lang="en-AU" sz="1900" dirty="0" err="1" smtClean="0">
                <a:latin typeface="Courier New" pitchFamily="49" charset="0"/>
                <a:cs typeface="Courier New" pitchFamily="49" charset="0"/>
              </a:rPr>
              <a:t>doctype</a:t>
            </a:r>
            <a:r>
              <a:rPr lang="en-AU" sz="1900" dirty="0" smtClean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pPr>
              <a:buNone/>
            </a:pPr>
            <a:r>
              <a:rPr lang="en-AU" sz="1900" dirty="0" smtClean="0">
                <a:latin typeface="Courier New" pitchFamily="49" charset="0"/>
                <a:cs typeface="Courier New" pitchFamily="49" charset="0"/>
              </a:rPr>
              <a:t>	&lt;html&gt;</a:t>
            </a:r>
          </a:p>
          <a:p>
            <a:pPr>
              <a:buNone/>
            </a:pPr>
            <a:r>
              <a:rPr lang="en-AU" sz="1900" dirty="0" smtClean="0">
                <a:latin typeface="Courier New" pitchFamily="49" charset="0"/>
                <a:cs typeface="Courier New" pitchFamily="49" charset="0"/>
              </a:rPr>
              <a:t>	&lt;body&gt;</a:t>
            </a:r>
          </a:p>
          <a:p>
            <a:pPr>
              <a:buNone/>
            </a:pPr>
            <a:r>
              <a:rPr lang="en-AU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id="image"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="smiley.gif"&gt;</a:t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&lt;script&gt;</a:t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("image").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="landscape.jpg";</a:t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&lt;/script&gt;</a:t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1900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>
              <a:buNone/>
            </a:pPr>
            <a:r>
              <a:rPr lang="en-AU" sz="1900" dirty="0" smtClean="0">
                <a:latin typeface="Courier New" pitchFamily="49" charset="0"/>
                <a:cs typeface="Courier New" pitchFamily="49" charset="0"/>
              </a:rPr>
              <a:t>	&lt;/html&gt;</a:t>
            </a:r>
          </a:p>
          <a:p>
            <a:pPr>
              <a:buNone/>
            </a:pPr>
            <a:r>
              <a:rPr lang="en-AU" sz="2400" dirty="0" smtClean="0"/>
              <a:t>	</a:t>
            </a:r>
          </a:p>
          <a:p>
            <a:endParaRPr lang="en-AU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9/02/2017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26</a:t>
            </a:fld>
            <a:endParaRPr lang="en-A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US" smtClean="0"/>
              <a:t>HTML DOM - Changing CSS</a:t>
            </a:r>
            <a:r>
              <a:rPr lang="en-AU" smtClean="0"/>
              <a:t/>
            </a:r>
            <a:br>
              <a:rPr lang="en-AU" smtClean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48" y="1304764"/>
            <a:ext cx="8229600" cy="493254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To change the style of an HTML element, use this syntax:</a:t>
            </a:r>
          </a:p>
          <a:p>
            <a:pPr lvl="1"/>
            <a:r>
              <a:rPr lang="en-US" sz="2000" dirty="0" err="1" smtClean="0"/>
              <a:t>document.getElementById</a:t>
            </a:r>
            <a:r>
              <a:rPr lang="en-US" sz="2000" dirty="0" smtClean="0"/>
              <a:t>(</a:t>
            </a:r>
            <a:r>
              <a:rPr lang="en-US" sz="2000" i="1" dirty="0" smtClean="0"/>
              <a:t>id</a:t>
            </a:r>
            <a:r>
              <a:rPr lang="en-US" sz="2000" dirty="0" smtClean="0"/>
              <a:t>).</a:t>
            </a:r>
            <a:r>
              <a:rPr lang="en-US" sz="2000" dirty="0" err="1" smtClean="0"/>
              <a:t>style.</a:t>
            </a:r>
            <a:r>
              <a:rPr lang="en-US" sz="2000" i="1" dirty="0" err="1" smtClean="0"/>
              <a:t>property</a:t>
            </a:r>
            <a:r>
              <a:rPr lang="en-US" sz="2000" i="1" dirty="0" smtClean="0"/>
              <a:t> </a:t>
            </a:r>
            <a:r>
              <a:rPr lang="en-US" sz="2000" dirty="0" smtClean="0"/>
              <a:t>= </a:t>
            </a:r>
            <a:r>
              <a:rPr lang="en-US" sz="2000" i="1" dirty="0" smtClean="0"/>
              <a:t>new style</a:t>
            </a:r>
            <a:r>
              <a:rPr lang="en-US" sz="2000" dirty="0" smtClean="0"/>
              <a:t>  </a:t>
            </a:r>
          </a:p>
          <a:p>
            <a:pPr lvl="1">
              <a:buNone/>
            </a:pPr>
            <a:endParaRPr lang="en-US" sz="2000" dirty="0" smtClean="0"/>
          </a:p>
          <a:p>
            <a:pPr>
              <a:buNone/>
            </a:pPr>
            <a:r>
              <a:rPr lang="en-AU" sz="2400" dirty="0" smtClean="0"/>
              <a:t>	1. Enter the following into your text editor </a:t>
            </a:r>
            <a:r>
              <a:rPr lang="en-AU" sz="2400" dirty="0"/>
              <a:t>(Notepad++ or Dreamweaver).</a:t>
            </a:r>
            <a:endParaRPr lang="en-AU" sz="2400" dirty="0" smtClean="0"/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700" dirty="0" smtClean="0">
                <a:latin typeface="Courier New" pitchFamily="49" charset="0"/>
                <a:cs typeface="Courier New" pitchFamily="49" charset="0"/>
              </a:rPr>
              <a:t>&lt;!</a:t>
            </a:r>
            <a:r>
              <a:rPr lang="en-AU" sz="1700" dirty="0" err="1" smtClean="0">
                <a:latin typeface="Courier New" pitchFamily="49" charset="0"/>
                <a:cs typeface="Courier New" pitchFamily="49" charset="0"/>
              </a:rPr>
              <a:t>doctype</a:t>
            </a:r>
            <a:r>
              <a:rPr lang="en-AU" sz="1700" dirty="0" smtClean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pPr>
              <a:buNone/>
            </a:pPr>
            <a:r>
              <a:rPr lang="en-AU" sz="1700" dirty="0" smtClean="0">
                <a:latin typeface="Courier New" pitchFamily="49" charset="0"/>
                <a:cs typeface="Courier New" pitchFamily="49" charset="0"/>
              </a:rPr>
              <a:t>	&lt;html&gt;</a:t>
            </a:r>
          </a:p>
          <a:p>
            <a:pPr>
              <a:buNone/>
            </a:pPr>
            <a:r>
              <a:rPr lang="en-AU" sz="1700" dirty="0" smtClean="0">
                <a:latin typeface="Courier New" pitchFamily="49" charset="0"/>
                <a:cs typeface="Courier New" pitchFamily="49" charset="0"/>
              </a:rPr>
              <a:t>	&lt;body&gt;</a:t>
            </a:r>
          </a:p>
          <a:p>
            <a:pPr>
              <a:buNone/>
            </a:pPr>
            <a:r>
              <a:rPr lang="en-AU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&lt;h1 id="id1"&gt;My Heading 1&lt;/h1&gt;</a:t>
            </a:r>
            <a:br>
              <a:rPr lang="en-US" sz="17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&lt;button type="button" </a:t>
            </a:r>
            <a:br>
              <a:rPr lang="en-US" sz="17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('id1').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style.color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='red'"&gt;</a:t>
            </a:r>
            <a:br>
              <a:rPr lang="en-US" sz="17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Click Me!&lt;/button&gt;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1900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>
              <a:buNone/>
            </a:pPr>
            <a:r>
              <a:rPr lang="en-AU" sz="1900" dirty="0" smtClean="0">
                <a:latin typeface="Courier New" pitchFamily="49" charset="0"/>
                <a:cs typeface="Courier New" pitchFamily="49" charset="0"/>
              </a:rPr>
              <a:t>	&lt;/html&gt;</a:t>
            </a:r>
          </a:p>
          <a:p>
            <a:pPr>
              <a:buNone/>
            </a:pPr>
            <a:r>
              <a:rPr lang="en-AU" sz="2400" dirty="0" smtClean="0"/>
              <a:t>	2. Save this with the file name </a:t>
            </a:r>
            <a:r>
              <a:rPr lang="en-AU" sz="2400" b="1" dirty="0" smtClean="0"/>
              <a:t>testChangeCSS.html</a:t>
            </a:r>
            <a:r>
              <a:rPr lang="en-AU" sz="2400" dirty="0" smtClean="0"/>
              <a:t>.</a:t>
            </a:r>
          </a:p>
          <a:p>
            <a:pPr>
              <a:buNone/>
            </a:pPr>
            <a:r>
              <a:rPr lang="en-AU" sz="2400" dirty="0" smtClean="0"/>
              <a:t>	3. Open this file in the web browser. </a:t>
            </a:r>
          </a:p>
          <a:p>
            <a:pPr>
              <a:buNone/>
            </a:pPr>
            <a:r>
              <a:rPr lang="en-AU" sz="2400" dirty="0" smtClean="0"/>
              <a:t>	</a:t>
            </a:r>
          </a:p>
          <a:p>
            <a:endParaRPr lang="en-AU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9/02/2017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27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 – Mouse Over</a:t>
            </a:r>
            <a:r>
              <a:rPr lang="en-AU" dirty="0" smtClean="0"/>
              <a:t/>
            </a:r>
            <a:br>
              <a:rPr lang="en-AU" dirty="0" smtClean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48" y="908720"/>
            <a:ext cx="8229600" cy="532859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change another image when mouse over:</a:t>
            </a:r>
          </a:p>
          <a:p>
            <a:pPr>
              <a:buNone/>
            </a:pPr>
            <a:r>
              <a:rPr lang="en-AU" sz="2400" dirty="0" smtClean="0"/>
              <a:t>	1. Create a file named example.html</a:t>
            </a:r>
            <a:r>
              <a:rPr lang="en-AU" sz="2400" dirty="0"/>
              <a:t> </a:t>
            </a:r>
            <a:r>
              <a:rPr lang="en-AU" sz="2400" dirty="0" smtClean="0"/>
              <a:t>as follows: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700" dirty="0" smtClean="0">
                <a:latin typeface="Courier New" pitchFamily="49" charset="0"/>
                <a:cs typeface="Courier New" pitchFamily="49" charset="0"/>
              </a:rPr>
              <a:t>&lt;!</a:t>
            </a:r>
            <a:r>
              <a:rPr lang="en-AU" sz="1700" dirty="0" err="1" smtClean="0">
                <a:latin typeface="Courier New" pitchFamily="49" charset="0"/>
                <a:cs typeface="Courier New" pitchFamily="49" charset="0"/>
              </a:rPr>
              <a:t>doctype</a:t>
            </a:r>
            <a:r>
              <a:rPr lang="en-AU" sz="1700" dirty="0" smtClean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pPr>
              <a:buNone/>
            </a:pPr>
            <a:r>
              <a:rPr lang="en-AU" sz="1700" dirty="0" smtClean="0">
                <a:latin typeface="Courier New" pitchFamily="49" charset="0"/>
                <a:cs typeface="Courier New" pitchFamily="49" charset="0"/>
              </a:rPr>
              <a:t>	&lt;html&gt;</a:t>
            </a:r>
          </a:p>
          <a:p>
            <a:pPr>
              <a:buNone/>
            </a:pPr>
            <a:r>
              <a:rPr lang="en-AU" sz="1700" dirty="0" smtClean="0">
                <a:latin typeface="Courier New" pitchFamily="49" charset="0"/>
                <a:cs typeface="Courier New" pitchFamily="49" charset="0"/>
              </a:rPr>
              <a:t>	&lt;body&gt;</a:t>
            </a:r>
          </a:p>
          <a:p>
            <a:pPr>
              <a:buNone/>
            </a:pPr>
            <a:r>
              <a:rPr lang="en-AU" sz="17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AU" sz="1700" dirty="0">
                <a:latin typeface="Courier New" pitchFamily="49" charset="0"/>
                <a:cs typeface="Courier New" pitchFamily="49" charset="0"/>
              </a:rPr>
              <a:t>p&gt; </a:t>
            </a:r>
            <a:endParaRPr lang="en-AU" sz="17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AU" sz="1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7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AU" sz="1700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AU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17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AU" sz="1700" dirty="0">
                <a:latin typeface="Courier New" pitchFamily="49" charset="0"/>
                <a:cs typeface="Courier New" pitchFamily="49" charset="0"/>
              </a:rPr>
              <a:t>="btn_single1.png" id="</a:t>
            </a:r>
            <a:r>
              <a:rPr lang="en-AU" sz="1700" dirty="0" err="1" smtClean="0">
                <a:latin typeface="Courier New" pitchFamily="49" charset="0"/>
                <a:cs typeface="Courier New" pitchFamily="49" charset="0"/>
              </a:rPr>
              <a:t>single_bet</a:t>
            </a:r>
            <a:r>
              <a:rPr lang="en-AU" sz="17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AU" sz="17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AU" sz="17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AU" sz="17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17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onMouseOver</a:t>
            </a:r>
            <a:r>
              <a:rPr lang="en-AU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AU" sz="17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this.src</a:t>
            </a:r>
            <a:r>
              <a:rPr lang="en-AU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='btn_single2.png'" </a:t>
            </a:r>
            <a:r>
              <a:rPr lang="en-AU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7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onMouseOut</a:t>
            </a:r>
            <a:r>
              <a:rPr lang="en-AU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AU" sz="17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this.src</a:t>
            </a:r>
            <a:r>
              <a:rPr lang="en-AU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='btn_single1.png'" </a:t>
            </a:r>
            <a:r>
              <a:rPr lang="en-AU" sz="1700" dirty="0">
                <a:latin typeface="Courier New" pitchFamily="49" charset="0"/>
                <a:cs typeface="Courier New" pitchFamily="49" charset="0"/>
              </a:rPr>
              <a:t>/&gt; </a:t>
            </a:r>
            <a:endParaRPr lang="en-AU" sz="17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AU" sz="1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7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AU" sz="1700" dirty="0">
                <a:latin typeface="Courier New" pitchFamily="49" charset="0"/>
                <a:cs typeface="Courier New" pitchFamily="49" charset="0"/>
              </a:rPr>
              <a:t>p&gt;</a:t>
            </a:r>
            <a:endParaRPr lang="en-AU" sz="17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AU" sz="1700" dirty="0" smtClean="0">
                <a:latin typeface="Courier New" pitchFamily="49" charset="0"/>
                <a:cs typeface="Courier New" pitchFamily="49" charset="0"/>
              </a:rPr>
              <a:t>	&lt;/body&gt;</a:t>
            </a:r>
          </a:p>
          <a:p>
            <a:pPr>
              <a:buNone/>
            </a:pPr>
            <a:r>
              <a:rPr lang="en-AU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700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pPr>
              <a:buNone/>
            </a:pPr>
            <a:endParaRPr lang="en-AU" sz="17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AU" sz="2400" dirty="0" smtClean="0"/>
              <a:t>	2. Open this file on the web browser to test. </a:t>
            </a:r>
          </a:p>
          <a:p>
            <a:pPr>
              <a:buNone/>
            </a:pPr>
            <a:r>
              <a:rPr lang="en-AU" sz="2400" dirty="0" smtClean="0"/>
              <a:t>	</a:t>
            </a:r>
          </a:p>
          <a:p>
            <a:endParaRPr lang="en-AU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9/02/2017</a:t>
            </a:fld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28</a:t>
            </a:fld>
            <a:endParaRPr lang="en-A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802723"/>
            <a:ext cx="1381125" cy="704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57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738" y="116632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 – Mouse Over (cont.)</a:t>
            </a:r>
            <a:r>
              <a:rPr lang="en-AU" dirty="0" smtClean="0"/>
              <a:t/>
            </a:r>
            <a:br>
              <a:rPr lang="en-AU" dirty="0" smtClean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48" y="966738"/>
            <a:ext cx="8229600" cy="527057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Similar to the &lt;</a:t>
            </a:r>
            <a:r>
              <a:rPr lang="en-US" sz="2400" dirty="0" err="1" smtClean="0"/>
              <a:t>img</a:t>
            </a:r>
            <a:r>
              <a:rPr lang="en-US" sz="2400" dirty="0" smtClean="0"/>
              <a:t>&gt; “</a:t>
            </a:r>
            <a:r>
              <a:rPr lang="en-US" sz="2400" dirty="0" err="1" smtClean="0"/>
              <a:t>single_bet</a:t>
            </a:r>
            <a:r>
              <a:rPr lang="en-US" sz="2400" dirty="0" smtClean="0"/>
              <a:t>”, create 2 more &lt;</a:t>
            </a:r>
            <a:r>
              <a:rPr lang="en-US" sz="2400" dirty="0" err="1" smtClean="0"/>
              <a:t>img</a:t>
            </a:r>
            <a:r>
              <a:rPr lang="en-US" sz="2400" dirty="0" smtClean="0"/>
              <a:t>&gt; “</a:t>
            </a:r>
            <a:r>
              <a:rPr lang="en-US" sz="2400" dirty="0" err="1" smtClean="0"/>
              <a:t>double_bet</a:t>
            </a:r>
            <a:r>
              <a:rPr lang="en-US" sz="2400" dirty="0" smtClean="0"/>
              <a:t>” and “</a:t>
            </a:r>
            <a:r>
              <a:rPr lang="en-US" sz="2400" dirty="0" err="1" smtClean="0"/>
              <a:t>triple_bet</a:t>
            </a:r>
            <a:r>
              <a:rPr lang="en-US" sz="2400" dirty="0" smtClean="0"/>
              <a:t>” (image files are all given).</a:t>
            </a:r>
            <a:endParaRPr lang="en-US" sz="2000" dirty="0" smtClean="0"/>
          </a:p>
          <a:p>
            <a:pPr>
              <a:buNone/>
            </a:pPr>
            <a:r>
              <a:rPr lang="en-AU" sz="2400" dirty="0" smtClean="0"/>
              <a:t>	1. Modify example.html to include 2 new &lt;</a:t>
            </a:r>
            <a:r>
              <a:rPr lang="en-AU" sz="2400" dirty="0" err="1" smtClean="0"/>
              <a:t>img</a:t>
            </a:r>
            <a:r>
              <a:rPr lang="en-AU" sz="2400" dirty="0" smtClean="0"/>
              <a:t>&gt;.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2400" dirty="0" smtClean="0"/>
              <a:t>	</a:t>
            </a:r>
          </a:p>
          <a:p>
            <a:pPr>
              <a:buNone/>
            </a:pPr>
            <a:r>
              <a:rPr lang="en-AU" sz="2400" dirty="0"/>
              <a:t>	</a:t>
            </a:r>
            <a:endParaRPr lang="en-AU" sz="2400" dirty="0" smtClean="0"/>
          </a:p>
          <a:p>
            <a:pPr>
              <a:buNone/>
            </a:pPr>
            <a:r>
              <a:rPr lang="en-AU" sz="2400" dirty="0"/>
              <a:t>	</a:t>
            </a:r>
            <a:endParaRPr lang="en-AU" sz="2400" dirty="0" smtClean="0"/>
          </a:p>
          <a:p>
            <a:pPr>
              <a:buNone/>
            </a:pPr>
            <a:endParaRPr lang="en-AU" sz="2400" dirty="0"/>
          </a:p>
          <a:p>
            <a:pPr>
              <a:buNone/>
            </a:pPr>
            <a:endParaRPr lang="en-AU" sz="2400" dirty="0" smtClean="0"/>
          </a:p>
          <a:p>
            <a:pPr>
              <a:buNone/>
            </a:pPr>
            <a:endParaRPr lang="en-AU" sz="2400" dirty="0"/>
          </a:p>
          <a:p>
            <a:pPr>
              <a:buNone/>
            </a:pPr>
            <a:endParaRPr lang="en-AU" sz="2400" dirty="0" smtClean="0"/>
          </a:p>
          <a:p>
            <a:pPr>
              <a:buNone/>
            </a:pPr>
            <a:r>
              <a:rPr lang="en-AU" sz="2400" dirty="0"/>
              <a:t>	</a:t>
            </a:r>
            <a:endParaRPr lang="en-AU" sz="2400" dirty="0" smtClean="0"/>
          </a:p>
          <a:p>
            <a:pPr>
              <a:buNone/>
            </a:pPr>
            <a:r>
              <a:rPr lang="en-AU" sz="2400" dirty="0"/>
              <a:t>	</a:t>
            </a:r>
            <a:r>
              <a:rPr lang="en-AU" sz="2400" dirty="0" smtClean="0"/>
              <a:t>2. Open this file on the web browser to test. </a:t>
            </a:r>
          </a:p>
          <a:p>
            <a:pPr>
              <a:buNone/>
            </a:pPr>
            <a:r>
              <a:rPr lang="en-AU" sz="2400" dirty="0" smtClean="0"/>
              <a:t>	</a:t>
            </a:r>
          </a:p>
          <a:p>
            <a:endParaRPr lang="en-AU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9/02/2017</a:t>
            </a:fld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29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78" y="2417824"/>
            <a:ext cx="8456098" cy="26673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675" y="5760107"/>
            <a:ext cx="3819525" cy="65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AU" smtClean="0"/>
              <a:t>Examples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04764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Writing Into HTML Output</a:t>
            </a:r>
          </a:p>
          <a:p>
            <a:pPr lvl="1">
              <a:buNone/>
            </a:pPr>
            <a:r>
              <a:rPr lang="en-AU" sz="18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("&lt;h1&gt;This is a heading&lt;/h1&gt;");</a:t>
            </a:r>
          </a:p>
          <a:p>
            <a:pPr lvl="1">
              <a:buNone/>
            </a:pPr>
            <a:r>
              <a:rPr lang="en-AU" sz="18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("&lt;p&gt;This is a paragraph&lt;/p&gt;");</a:t>
            </a:r>
          </a:p>
          <a:p>
            <a:pPr lvl="1">
              <a:buNone/>
            </a:pPr>
            <a:r>
              <a:rPr lang="en-AU" sz="1800" dirty="0" smtClean="0">
                <a:hlinkClick r:id="rId3" action="ppaction://hlinkfile"/>
              </a:rPr>
              <a:t>document_write.html</a:t>
            </a:r>
            <a:endParaRPr lang="en-AU" sz="1800" dirty="0" smtClean="0"/>
          </a:p>
          <a:p>
            <a:r>
              <a:rPr lang="en-AU" dirty="0" smtClean="0"/>
              <a:t>Reacting to Events</a:t>
            </a:r>
          </a:p>
          <a:p>
            <a:pPr lvl="1"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&lt;button type="button" </a:t>
            </a:r>
            <a:r>
              <a:rPr lang="en-AU" sz="1800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="alert('Welcome!')"&gt;</a:t>
            </a:r>
          </a:p>
          <a:p>
            <a:pPr lvl="1"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Click Me!</a:t>
            </a:r>
          </a:p>
          <a:p>
            <a:pPr lvl="1"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&lt;/button&gt;</a:t>
            </a:r>
          </a:p>
          <a:p>
            <a:pPr lvl="1">
              <a:buNone/>
            </a:pPr>
            <a:r>
              <a:rPr lang="en-AU" sz="1800" dirty="0" smtClean="0">
                <a:cs typeface="Courier New" pitchFamily="49" charset="0"/>
                <a:hlinkClick r:id="rId4" action="ppaction://hlinkfile"/>
              </a:rPr>
              <a:t>button_click.html</a:t>
            </a:r>
            <a:endParaRPr lang="en-AU" sz="1800" dirty="0" smtClean="0">
              <a:cs typeface="Courier New" pitchFamily="49" charset="0"/>
            </a:endParaRPr>
          </a:p>
          <a:p>
            <a:r>
              <a:rPr lang="en-AU" dirty="0" smtClean="0"/>
              <a:t>Changing HTML Content</a:t>
            </a:r>
          </a:p>
          <a:p>
            <a:pPr lvl="1"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AU" sz="1800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	x=</a:t>
            </a:r>
            <a:r>
              <a:rPr lang="en-AU" sz="1800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("demo");  // Find the element</a:t>
            </a:r>
          </a:p>
          <a:p>
            <a:pPr lvl="1"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800" dirty="0" err="1" smtClean="0">
                <a:latin typeface="Courier New" pitchFamily="49" charset="0"/>
                <a:cs typeface="Courier New" pitchFamily="49" charset="0"/>
              </a:rPr>
              <a:t>x.innerHTML</a:t>
            </a: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="Hello JavaScript!";    // Change the content</a:t>
            </a:r>
          </a:p>
          <a:p>
            <a:pPr lvl="1"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AU" sz="1800" dirty="0" smtClean="0">
                <a:cs typeface="Courier New" pitchFamily="49" charset="0"/>
                <a:hlinkClick r:id="rId5" action="ppaction://hlinkfile"/>
              </a:rPr>
              <a:t>changeHtmlContent.html</a:t>
            </a:r>
            <a:endParaRPr lang="en-AU" sz="1800" dirty="0" smtClean="0">
              <a:cs typeface="Courier New" pitchFamily="49" charset="0"/>
            </a:endParaRPr>
          </a:p>
          <a:p>
            <a:pPr lvl="1">
              <a:buNone/>
            </a:pPr>
            <a:endParaRPr lang="en-AU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AU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9/02/2017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dirty="0" smtClean="0"/>
              <a:t>EXAMPLES – </a:t>
            </a:r>
            <a:r>
              <a:rPr lang="en-AU" dirty="0" smtClean="0"/>
              <a:t>Change Cursor Shape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48" y="1304764"/>
            <a:ext cx="8229600" cy="493254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Use CSS to change the shape of your mouse pointer:</a:t>
            </a:r>
          </a:p>
          <a:p>
            <a:pPr lvl="1">
              <a:buNone/>
            </a:pPr>
            <a:r>
              <a:rPr lang="en-US" sz="1700" dirty="0" smtClean="0">
                <a:latin typeface="Courier New"/>
                <a:cs typeface="Courier New"/>
              </a:rPr>
              <a:t>#</a:t>
            </a:r>
            <a:r>
              <a:rPr lang="en-US" sz="1700" dirty="0" err="1" smtClean="0">
                <a:latin typeface="Courier New"/>
                <a:cs typeface="Courier New"/>
              </a:rPr>
              <a:t>single_bet</a:t>
            </a:r>
            <a:r>
              <a:rPr lang="en-US" sz="1700" dirty="0" smtClean="0">
                <a:latin typeface="Courier New"/>
                <a:cs typeface="Courier New"/>
              </a:rPr>
              <a:t>, #</a:t>
            </a:r>
            <a:r>
              <a:rPr lang="en-US" sz="1700" dirty="0" err="1" smtClean="0">
                <a:latin typeface="Courier New"/>
                <a:cs typeface="Courier New"/>
              </a:rPr>
              <a:t>double_bet</a:t>
            </a:r>
            <a:r>
              <a:rPr lang="en-US" sz="1700" dirty="0" smtClean="0">
                <a:latin typeface="Courier New"/>
                <a:cs typeface="Courier New"/>
              </a:rPr>
              <a:t>, #</a:t>
            </a:r>
            <a:r>
              <a:rPr lang="en-US" sz="1700" dirty="0" err="1" smtClean="0">
                <a:latin typeface="Courier New"/>
                <a:cs typeface="Courier New"/>
              </a:rPr>
              <a:t>triple_bet</a:t>
            </a:r>
            <a:r>
              <a:rPr lang="en-US" sz="1700" dirty="0" smtClean="0">
                <a:latin typeface="Courier New"/>
                <a:cs typeface="Courier New"/>
              </a:rPr>
              <a:t> { </a:t>
            </a:r>
            <a:r>
              <a:rPr lang="en-US" sz="1700" dirty="0" err="1">
                <a:latin typeface="Courier New"/>
                <a:cs typeface="Courier New"/>
              </a:rPr>
              <a:t>cursor:pointer</a:t>
            </a:r>
            <a:r>
              <a:rPr lang="en-US" sz="1700" dirty="0" smtClean="0">
                <a:latin typeface="Courier New"/>
                <a:cs typeface="Courier New"/>
              </a:rPr>
              <a:t>; }</a:t>
            </a:r>
          </a:p>
          <a:p>
            <a:pPr lvl="1">
              <a:buNone/>
            </a:pPr>
            <a:endParaRPr lang="en-US" sz="15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AU" sz="2400" dirty="0" smtClean="0"/>
              <a:t>	1. In example.html, insert the above statement between &lt;style&gt; and &lt;/style&gt; . 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700" dirty="0" smtClean="0">
                <a:latin typeface="Courier New" pitchFamily="49" charset="0"/>
                <a:cs typeface="Courier New" pitchFamily="49" charset="0"/>
              </a:rPr>
              <a:t>&lt;!</a:t>
            </a:r>
            <a:r>
              <a:rPr lang="en-AU" sz="1700" dirty="0" err="1" smtClean="0">
                <a:latin typeface="Courier New" pitchFamily="49" charset="0"/>
                <a:cs typeface="Courier New" pitchFamily="49" charset="0"/>
              </a:rPr>
              <a:t>doctype</a:t>
            </a:r>
            <a:r>
              <a:rPr lang="en-AU" sz="1700" dirty="0" smtClean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pPr>
              <a:buNone/>
            </a:pPr>
            <a:r>
              <a:rPr lang="en-AU" sz="1700" dirty="0" smtClean="0">
                <a:latin typeface="Courier New" pitchFamily="49" charset="0"/>
                <a:cs typeface="Courier New" pitchFamily="49" charset="0"/>
              </a:rPr>
              <a:t>	&lt;html&gt;</a:t>
            </a:r>
          </a:p>
          <a:p>
            <a:pPr>
              <a:buNone/>
            </a:pPr>
            <a:r>
              <a:rPr lang="en-AU" sz="1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700" b="1" dirty="0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342900" lvl="1" indent="-342900">
              <a:buNone/>
            </a:pPr>
            <a:r>
              <a:rPr lang="en-AU" sz="17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700" b="1" dirty="0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&lt;style&gt; </a:t>
            </a:r>
          </a:p>
          <a:p>
            <a:pPr marL="342900" lvl="1" indent="-342900">
              <a:buNone/>
            </a:pPr>
            <a:r>
              <a:rPr lang="en-AU" sz="17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smtClean="0">
                <a:solidFill>
                  <a:srgbClr val="003399"/>
                </a:solidFill>
                <a:latin typeface="Courier New"/>
                <a:cs typeface="Courier New"/>
              </a:rPr>
              <a:t>#</a:t>
            </a:r>
            <a:r>
              <a:rPr lang="en-US" sz="1700" b="1" dirty="0" err="1" smtClean="0">
                <a:solidFill>
                  <a:srgbClr val="003399"/>
                </a:solidFill>
                <a:latin typeface="Courier New"/>
                <a:cs typeface="Courier New"/>
              </a:rPr>
              <a:t>single_bet</a:t>
            </a:r>
            <a:r>
              <a:rPr lang="en-US" sz="1700" b="1" dirty="0">
                <a:solidFill>
                  <a:srgbClr val="003399"/>
                </a:solidFill>
                <a:latin typeface="Courier New"/>
                <a:cs typeface="Courier New"/>
              </a:rPr>
              <a:t>, #</a:t>
            </a:r>
            <a:r>
              <a:rPr lang="en-US" sz="1700" b="1" dirty="0" err="1">
                <a:solidFill>
                  <a:srgbClr val="003399"/>
                </a:solidFill>
                <a:latin typeface="Courier New"/>
                <a:cs typeface="Courier New"/>
              </a:rPr>
              <a:t>double_bet</a:t>
            </a:r>
            <a:r>
              <a:rPr lang="en-US" sz="1700" b="1" dirty="0">
                <a:solidFill>
                  <a:srgbClr val="003399"/>
                </a:solidFill>
                <a:latin typeface="Courier New"/>
                <a:cs typeface="Courier New"/>
              </a:rPr>
              <a:t>, #</a:t>
            </a:r>
            <a:r>
              <a:rPr lang="en-US" sz="1700" b="1" dirty="0" err="1" smtClean="0">
                <a:solidFill>
                  <a:srgbClr val="003399"/>
                </a:solidFill>
                <a:latin typeface="Courier New"/>
                <a:cs typeface="Courier New"/>
              </a:rPr>
              <a:t>triple_bet</a:t>
            </a:r>
            <a:r>
              <a:rPr lang="en-US" sz="1700" b="1" dirty="0" smtClean="0">
                <a:solidFill>
                  <a:srgbClr val="003399"/>
                </a:solidFill>
                <a:latin typeface="Courier New"/>
                <a:cs typeface="Courier New"/>
              </a:rPr>
              <a:t> { </a:t>
            </a:r>
            <a:r>
              <a:rPr lang="en-US" sz="1700" b="1" dirty="0" err="1">
                <a:solidFill>
                  <a:srgbClr val="003399"/>
                </a:solidFill>
                <a:latin typeface="Courier New"/>
                <a:cs typeface="Courier New"/>
              </a:rPr>
              <a:t>cursor:pointer</a:t>
            </a:r>
            <a:r>
              <a:rPr lang="en-US" sz="1700" b="1" dirty="0">
                <a:solidFill>
                  <a:srgbClr val="003399"/>
                </a:solidFill>
                <a:latin typeface="Courier New"/>
                <a:cs typeface="Courier New"/>
              </a:rPr>
              <a:t>; </a:t>
            </a:r>
            <a:r>
              <a:rPr lang="en-US" sz="1700" b="1" dirty="0" smtClean="0">
                <a:solidFill>
                  <a:srgbClr val="003399"/>
                </a:solidFill>
                <a:latin typeface="Courier New"/>
                <a:cs typeface="Courier New"/>
              </a:rPr>
              <a:t>} </a:t>
            </a:r>
          </a:p>
          <a:p>
            <a:pPr marL="342900" lvl="1" indent="-342900">
              <a:buNone/>
            </a:pPr>
            <a:r>
              <a:rPr lang="en-US" sz="1700" b="1" dirty="0">
                <a:solidFill>
                  <a:srgbClr val="003399"/>
                </a:solidFill>
                <a:latin typeface="Courier New"/>
                <a:cs typeface="Courier New"/>
              </a:rPr>
              <a:t>	</a:t>
            </a:r>
            <a:r>
              <a:rPr lang="en-US" sz="1700" b="1" dirty="0" smtClean="0">
                <a:solidFill>
                  <a:srgbClr val="003399"/>
                </a:solidFill>
                <a:latin typeface="Courier New"/>
                <a:cs typeface="Courier New"/>
              </a:rPr>
              <a:t>&lt;/style&gt;</a:t>
            </a:r>
            <a:endParaRPr lang="en-AU" sz="1700" b="1" dirty="0" smtClean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AU" sz="17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1700" b="1" dirty="0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>
              <a:buNone/>
            </a:pPr>
            <a:r>
              <a:rPr lang="en-AU" sz="1700" dirty="0" smtClean="0">
                <a:latin typeface="Courier New" pitchFamily="49" charset="0"/>
                <a:cs typeface="Courier New" pitchFamily="49" charset="0"/>
              </a:rPr>
              <a:t>	&lt;body&gt;</a:t>
            </a:r>
          </a:p>
          <a:p>
            <a:pPr>
              <a:buNone/>
            </a:pPr>
            <a:r>
              <a:rPr lang="en-AU" sz="1700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>
              <a:buNone/>
            </a:pPr>
            <a:r>
              <a:rPr lang="en-AU" sz="1700" dirty="0" smtClean="0">
                <a:latin typeface="Courier New" pitchFamily="49" charset="0"/>
                <a:cs typeface="Courier New" pitchFamily="49" charset="0"/>
              </a:rPr>
              <a:t>	&lt;/body&gt;</a:t>
            </a:r>
          </a:p>
          <a:p>
            <a:pPr>
              <a:buNone/>
            </a:pPr>
            <a:r>
              <a:rPr lang="en-AU" sz="1800" dirty="0" smtClean="0">
                <a:latin typeface="Courier New" pitchFamily="49" charset="0"/>
                <a:cs typeface="Courier New" pitchFamily="49" charset="0"/>
              </a:rPr>
              <a:t>	&lt;/html&gt;</a:t>
            </a:r>
          </a:p>
          <a:p>
            <a:pPr>
              <a:buNone/>
            </a:pPr>
            <a:r>
              <a:rPr lang="en-AU" sz="2400" dirty="0" smtClean="0"/>
              <a:t>	2. Open or refresh this file on the web browser to test. </a:t>
            </a:r>
          </a:p>
          <a:p>
            <a:pPr>
              <a:buNone/>
            </a:pPr>
            <a:r>
              <a:rPr lang="en-AU" sz="2400" dirty="0" smtClean="0"/>
              <a:t>	</a:t>
            </a:r>
          </a:p>
          <a:p>
            <a:endParaRPr lang="en-AU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9/02/2017</a:t>
            </a:fld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30</a:t>
            </a:fld>
            <a:endParaRPr lang="en-A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732" y="4449105"/>
            <a:ext cx="3619500" cy="600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06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992" y="44624"/>
            <a:ext cx="8229600" cy="850106"/>
          </a:xfrm>
        </p:spPr>
        <p:txBody>
          <a:bodyPr>
            <a:normAutofit/>
          </a:bodyPr>
          <a:lstStyle/>
          <a:p>
            <a:r>
              <a:rPr lang="en-US" dirty="0" smtClean="0"/>
              <a:t>EXAMPLES – </a:t>
            </a:r>
            <a:r>
              <a:rPr lang="en-AU" dirty="0" smtClean="0"/>
              <a:t>Change Values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48" y="894730"/>
            <a:ext cx="8229600" cy="534258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We want to do such that whenever users click on “</a:t>
            </a:r>
            <a:r>
              <a:rPr lang="en-US" sz="2400" dirty="0" err="1" smtClean="0"/>
              <a:t>sing_bet</a:t>
            </a:r>
            <a:r>
              <a:rPr lang="en-US" sz="2400" dirty="0" smtClean="0"/>
              <a:t>”, “</a:t>
            </a:r>
            <a:r>
              <a:rPr lang="en-US" sz="2400" dirty="0" err="1" smtClean="0"/>
              <a:t>double_bet</a:t>
            </a:r>
            <a:r>
              <a:rPr lang="en-US" sz="2400" dirty="0" smtClean="0"/>
              <a:t>” or “</a:t>
            </a:r>
            <a:r>
              <a:rPr lang="en-US" sz="2400" dirty="0" err="1" smtClean="0"/>
              <a:t>triple_bet</a:t>
            </a:r>
            <a:r>
              <a:rPr lang="en-US" sz="2400" dirty="0" smtClean="0"/>
              <a:t>”, the bet’s value will be displayed 50, 100 or 150.</a:t>
            </a:r>
            <a:endParaRPr lang="en-US" sz="20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AU" sz="2400" dirty="0" smtClean="0"/>
              <a:t>	1. In example.html</a:t>
            </a:r>
            <a:r>
              <a:rPr lang="en-AU" sz="2400" dirty="0"/>
              <a:t>, insert </a:t>
            </a:r>
            <a:r>
              <a:rPr lang="en-AU" sz="24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id="bet"&gt;Bet:&lt;/p</a:t>
            </a:r>
            <a:r>
              <a:rPr lang="en-AU" sz="2400" b="1" dirty="0" smtClean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AU" sz="2400" dirty="0" smtClean="0"/>
              <a:t> just before the 3 bet buttons. </a:t>
            </a:r>
          </a:p>
          <a:p>
            <a:pPr>
              <a:buNone/>
            </a:pPr>
            <a:r>
              <a:rPr lang="en-AU" sz="2400" dirty="0" smtClean="0"/>
              <a:t>	2. </a:t>
            </a:r>
            <a:r>
              <a:rPr lang="en-AU" sz="2400" dirty="0"/>
              <a:t>Insert </a:t>
            </a:r>
            <a:r>
              <a:rPr lang="en-AU" sz="2400" b="1" dirty="0" err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AU" sz="24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AU" sz="2400" b="1" dirty="0" err="1" smtClean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onClickChangeBet</a:t>
            </a:r>
            <a:r>
              <a:rPr lang="en-AU" sz="2400" b="1" dirty="0" smtClean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(X)" </a:t>
            </a:r>
            <a:r>
              <a:rPr lang="en-AU" sz="2400" dirty="0" smtClean="0"/>
              <a:t>in each &lt;</a:t>
            </a:r>
            <a:r>
              <a:rPr lang="en-AU" sz="2400" dirty="0" err="1" smtClean="0"/>
              <a:t>img</a:t>
            </a:r>
            <a:r>
              <a:rPr lang="en-AU" sz="2400" dirty="0" smtClean="0"/>
              <a:t>&gt; to handle the button’s click; X is 50, 100 or 150. 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endParaRPr lang="en-AU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A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AU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A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AU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A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AU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2400" dirty="0" smtClean="0"/>
              <a:t>	</a:t>
            </a:r>
          </a:p>
          <a:p>
            <a:endParaRPr lang="en-AU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9/02/2017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31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2121" y="3549749"/>
            <a:ext cx="7956323" cy="26875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Straight Connector 8"/>
          <p:cNvCxnSpPr/>
          <p:nvPr/>
        </p:nvCxnSpPr>
        <p:spPr>
          <a:xfrm>
            <a:off x="4824028" y="4509120"/>
            <a:ext cx="23402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60032" y="5013176"/>
            <a:ext cx="23402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932040" y="5481228"/>
            <a:ext cx="23402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15616" y="4041068"/>
            <a:ext cx="15841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21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992" y="44624"/>
            <a:ext cx="8229600" cy="850106"/>
          </a:xfrm>
        </p:spPr>
        <p:txBody>
          <a:bodyPr>
            <a:normAutofit/>
          </a:bodyPr>
          <a:lstStyle/>
          <a:p>
            <a:r>
              <a:rPr lang="en-US" dirty="0" smtClean="0"/>
              <a:t>EXAMPLES – </a:t>
            </a:r>
            <a:r>
              <a:rPr lang="en-AU" dirty="0" smtClean="0"/>
              <a:t>Change Values 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48" y="894730"/>
            <a:ext cx="8229600" cy="53425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AU" sz="2400" dirty="0" smtClean="0"/>
              <a:t>	3. Implement </a:t>
            </a:r>
            <a:r>
              <a:rPr lang="en-AU" sz="2400" b="1" dirty="0" err="1" smtClean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onClickChangeBet</a:t>
            </a:r>
            <a:r>
              <a:rPr lang="en-AU" sz="2400" b="1" dirty="0" smtClean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(bet)</a:t>
            </a:r>
            <a:r>
              <a:rPr lang="en-AU" sz="2400" dirty="0" smtClean="0"/>
              <a:t> as follows:</a:t>
            </a:r>
            <a:r>
              <a:rPr lang="en-AU" sz="6000" dirty="0" smtClean="0"/>
              <a:t>  </a:t>
            </a:r>
            <a:endParaRPr lang="en-AU" sz="2400" dirty="0" smtClean="0"/>
          </a:p>
          <a:p>
            <a:pPr>
              <a:buNone/>
            </a:pPr>
            <a:r>
              <a:rPr lang="en-AU" sz="2000" dirty="0"/>
              <a:t>	</a:t>
            </a:r>
            <a:r>
              <a:rPr lang="en-AU" sz="2000" dirty="0" smtClean="0"/>
              <a:t>function </a:t>
            </a:r>
            <a:r>
              <a:rPr lang="en-AU" sz="2000" dirty="0" err="1"/>
              <a:t>onClickChangeBet</a:t>
            </a:r>
            <a:r>
              <a:rPr lang="en-AU" sz="2000" dirty="0"/>
              <a:t>(bet) {</a:t>
            </a:r>
          </a:p>
          <a:p>
            <a:pPr>
              <a:buNone/>
            </a:pPr>
            <a:r>
              <a:rPr lang="en-AU" sz="2000" dirty="0"/>
              <a:t>	</a:t>
            </a:r>
            <a:r>
              <a:rPr lang="en-AU" sz="2000" dirty="0" err="1"/>
              <a:t>document.getElementById</a:t>
            </a:r>
            <a:r>
              <a:rPr lang="en-AU" sz="2000" dirty="0"/>
              <a:t>("bet").</a:t>
            </a:r>
            <a:r>
              <a:rPr lang="en-AU" sz="2000" dirty="0" err="1"/>
              <a:t>innerHTML</a:t>
            </a:r>
            <a:r>
              <a:rPr lang="en-AU" sz="2000" dirty="0"/>
              <a:t> = "Bet: " + </a:t>
            </a:r>
            <a:r>
              <a:rPr lang="en-AU" sz="2000" dirty="0" err="1"/>
              <a:t>bet.toString</a:t>
            </a:r>
            <a:r>
              <a:rPr lang="en-AU" sz="2000" dirty="0" smtClean="0"/>
              <a:t>();</a:t>
            </a:r>
            <a:endParaRPr lang="en-AU" sz="2000" dirty="0"/>
          </a:p>
          <a:p>
            <a:pPr>
              <a:buNone/>
            </a:pPr>
            <a:r>
              <a:rPr lang="en-AU" sz="2000" dirty="0" smtClean="0"/>
              <a:t>	}</a:t>
            </a:r>
            <a:endParaRPr lang="en-AU" sz="2000" dirty="0"/>
          </a:p>
          <a:p>
            <a:pPr>
              <a:buNone/>
            </a:pPr>
            <a:r>
              <a:rPr lang="en-AU" sz="3600" dirty="0" smtClean="0"/>
              <a:t>	</a:t>
            </a:r>
            <a:r>
              <a:rPr lang="en-AU" sz="2400" dirty="0" smtClean="0"/>
              <a:t>4. put the function between &lt;script&gt; and &lt;/script&gt;.</a:t>
            </a:r>
            <a:endParaRPr lang="en-AU" sz="3600" dirty="0" smtClean="0"/>
          </a:p>
          <a:p>
            <a:pPr>
              <a:buNone/>
            </a:pPr>
            <a:endParaRPr lang="en-AU" sz="4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AU" sz="4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AU" sz="4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AU" sz="4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AU" sz="4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9/02/2017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32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0940" y="3812257"/>
            <a:ext cx="7901520" cy="22450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4133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992" y="44624"/>
            <a:ext cx="8229600" cy="850106"/>
          </a:xfrm>
        </p:spPr>
        <p:txBody>
          <a:bodyPr>
            <a:normAutofit/>
          </a:bodyPr>
          <a:lstStyle/>
          <a:p>
            <a:r>
              <a:rPr lang="en-US" dirty="0" smtClean="0"/>
              <a:t>EXAMPLES – </a:t>
            </a:r>
            <a:r>
              <a:rPr lang="en-AU" dirty="0" smtClean="0"/>
              <a:t>Change Values 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48" y="894730"/>
            <a:ext cx="8229600" cy="53425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AU" sz="2400" dirty="0" smtClean="0"/>
              <a:t>	5. Open or refresh on the web browser to test.</a:t>
            </a:r>
            <a:r>
              <a:rPr lang="en-AU" sz="6000" dirty="0" smtClean="0"/>
              <a:t>  </a:t>
            </a:r>
            <a:endParaRPr lang="en-AU" sz="2400" dirty="0" smtClean="0"/>
          </a:p>
          <a:p>
            <a:pPr>
              <a:buNone/>
            </a:pPr>
            <a:endParaRPr lang="en-AU" sz="4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AU" sz="4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AU" sz="4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AU" sz="4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AU" sz="4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9/02/2017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33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87724" y="2057426"/>
            <a:ext cx="3676852" cy="12635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5708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JSON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sz="3000" dirty="0" smtClean="0"/>
              <a:t>What is JSON?</a:t>
            </a:r>
          </a:p>
          <a:p>
            <a:pPr lvl="1"/>
            <a:r>
              <a:rPr lang="en-AU" sz="2400" b="1" dirty="0"/>
              <a:t>J</a:t>
            </a:r>
            <a:r>
              <a:rPr lang="en-AU" sz="2400" dirty="0"/>
              <a:t>ava</a:t>
            </a:r>
            <a:r>
              <a:rPr lang="en-AU" sz="2400" b="1" dirty="0"/>
              <a:t>S</a:t>
            </a:r>
            <a:r>
              <a:rPr lang="en-AU" sz="2400" dirty="0"/>
              <a:t>cript </a:t>
            </a:r>
            <a:r>
              <a:rPr lang="en-AU" sz="2400" b="1" dirty="0"/>
              <a:t>O</a:t>
            </a:r>
            <a:r>
              <a:rPr lang="en-AU" sz="2400" dirty="0"/>
              <a:t>bject </a:t>
            </a:r>
            <a:r>
              <a:rPr lang="en-AU" sz="2400" b="1" dirty="0"/>
              <a:t>N</a:t>
            </a:r>
            <a:r>
              <a:rPr lang="en-AU" sz="2400" dirty="0"/>
              <a:t>otation</a:t>
            </a:r>
            <a:endParaRPr lang="en-AU" sz="2600" dirty="0" smtClean="0"/>
          </a:p>
          <a:p>
            <a:pPr lvl="1"/>
            <a:r>
              <a:rPr lang="en-AU" sz="2400" dirty="0"/>
              <a:t>a format for storing and transporting data</a:t>
            </a:r>
            <a:endParaRPr lang="en-AU" sz="2600" dirty="0" smtClean="0"/>
          </a:p>
          <a:p>
            <a:pPr lvl="1"/>
            <a:r>
              <a:rPr lang="en-AU" sz="2400" dirty="0"/>
              <a:t>used when data is sent from a server to a web page</a:t>
            </a:r>
            <a:endParaRPr lang="en-AU" sz="2600" dirty="0" smtClean="0"/>
          </a:p>
          <a:p>
            <a:pPr lvl="1"/>
            <a:r>
              <a:rPr lang="en-AU" sz="2400" dirty="0"/>
              <a:t>"self-describing" and easy to understand</a:t>
            </a:r>
            <a:endParaRPr lang="en-AU" sz="2600" dirty="0" smtClean="0"/>
          </a:p>
          <a:p>
            <a:r>
              <a:rPr lang="en-AU" dirty="0" smtClean="0"/>
              <a:t>JSON format is text </a:t>
            </a:r>
            <a:r>
              <a:rPr lang="en-AU" dirty="0" smtClean="0">
                <a:sym typeface="Wingdings" panose="05000000000000000000" pitchFamily="2" charset="2"/>
              </a:rPr>
              <a:t> language independent</a:t>
            </a:r>
            <a:endParaRPr lang="en-AU" sz="3000" dirty="0" smtClean="0"/>
          </a:p>
          <a:p>
            <a:r>
              <a:rPr lang="en-AU" sz="2800" dirty="0" smtClean="0"/>
              <a:t>Alternative </a:t>
            </a:r>
            <a:r>
              <a:rPr lang="en-AU" sz="2800" dirty="0"/>
              <a:t>to </a:t>
            </a:r>
            <a:r>
              <a:rPr lang="en-AU" sz="2800" dirty="0" smtClean="0"/>
              <a:t>XML</a:t>
            </a:r>
          </a:p>
          <a:p>
            <a:pPr lvl="1"/>
            <a:r>
              <a:rPr lang="en-AU" sz="2400" dirty="0"/>
              <a:t>JSON is faster and easier than XML</a:t>
            </a:r>
            <a:endParaRPr lang="en-AU" sz="2600" dirty="0" smtClean="0"/>
          </a:p>
          <a:p>
            <a:r>
              <a:rPr lang="en-AU" sz="2800" dirty="0" smtClean="0"/>
              <a:t>Common use: </a:t>
            </a:r>
            <a:r>
              <a:rPr lang="en-AU" sz="2800" dirty="0"/>
              <a:t>read data from a web server, and display the data in a web page</a:t>
            </a:r>
            <a:endParaRPr lang="en-AU" sz="3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D4ABB9-F91C-4386-A544-7D985031F7BF}" type="datetime1">
              <a:rPr lang="en-AU" smtClean="0"/>
              <a:pPr>
                <a:defRPr/>
              </a:pPr>
              <a:t>9/02/2017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906513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JSON - Syntax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TW" sz="3000" dirty="0" smtClean="0"/>
              <a:t>Simple rules</a:t>
            </a:r>
          </a:p>
          <a:p>
            <a:pPr lvl="1"/>
            <a:r>
              <a:rPr lang="en-AU" sz="2400" dirty="0"/>
              <a:t>Data is in name/value pairs</a:t>
            </a:r>
          </a:p>
          <a:p>
            <a:pPr marL="914400" lvl="2" indent="0">
              <a:buNone/>
            </a:pPr>
            <a:r>
              <a:rPr lang="en-AU" sz="2000" dirty="0"/>
              <a:t>"</a:t>
            </a:r>
            <a:r>
              <a:rPr lang="en-AU" sz="2000" dirty="0" err="1"/>
              <a:t>firstName</a:t>
            </a:r>
            <a:r>
              <a:rPr lang="en-AU" sz="2000" dirty="0"/>
              <a:t>":"John"</a:t>
            </a:r>
            <a:endParaRPr lang="en-AU" sz="2200" dirty="0" smtClean="0"/>
          </a:p>
          <a:p>
            <a:pPr lvl="1"/>
            <a:r>
              <a:rPr lang="en-AU" sz="2400" dirty="0" smtClean="0"/>
              <a:t>Objects contain </a:t>
            </a:r>
            <a:r>
              <a:rPr lang="en-AU" sz="2400" dirty="0"/>
              <a:t>multiple name/value </a:t>
            </a:r>
            <a:r>
              <a:rPr lang="en-AU" sz="2400" dirty="0" smtClean="0"/>
              <a:t>pairs</a:t>
            </a:r>
          </a:p>
          <a:p>
            <a:pPr marL="914400" lvl="2" indent="0">
              <a:buNone/>
            </a:pPr>
            <a:r>
              <a:rPr lang="en-AU" sz="2000" dirty="0"/>
              <a:t>{"</a:t>
            </a:r>
            <a:r>
              <a:rPr lang="en-AU" sz="2000" dirty="0" err="1"/>
              <a:t>firstName</a:t>
            </a:r>
            <a:r>
              <a:rPr lang="en-AU" sz="2000" dirty="0"/>
              <a:t>":"John", "</a:t>
            </a:r>
            <a:r>
              <a:rPr lang="en-AU" sz="2000" dirty="0" err="1"/>
              <a:t>lastName</a:t>
            </a:r>
            <a:r>
              <a:rPr lang="en-AU" sz="2000" dirty="0"/>
              <a:t>":"Doe"}</a:t>
            </a:r>
            <a:endParaRPr lang="en-AU" sz="2200" dirty="0" smtClean="0"/>
          </a:p>
          <a:p>
            <a:pPr lvl="1"/>
            <a:r>
              <a:rPr lang="en-AU" dirty="0" smtClean="0"/>
              <a:t>Array </a:t>
            </a:r>
            <a:r>
              <a:rPr lang="en-AU" dirty="0"/>
              <a:t>can contain </a:t>
            </a:r>
            <a:r>
              <a:rPr lang="en-AU" dirty="0" smtClean="0"/>
              <a:t>objects</a:t>
            </a:r>
          </a:p>
          <a:p>
            <a:pPr marL="914400" lvl="2" indent="0">
              <a:buNone/>
            </a:pPr>
            <a:r>
              <a:rPr lang="en-AU" sz="2000" dirty="0"/>
              <a:t>"employees":[</a:t>
            </a:r>
            <a:br>
              <a:rPr lang="en-AU" sz="2000" dirty="0"/>
            </a:br>
            <a:r>
              <a:rPr lang="en-AU" sz="2000" dirty="0"/>
              <a:t>    {"</a:t>
            </a:r>
            <a:r>
              <a:rPr lang="en-AU" sz="2000" dirty="0" err="1"/>
              <a:t>firstName</a:t>
            </a:r>
            <a:r>
              <a:rPr lang="en-AU" sz="2000" dirty="0"/>
              <a:t>":"John", "</a:t>
            </a:r>
            <a:r>
              <a:rPr lang="en-AU" sz="2000" dirty="0" err="1"/>
              <a:t>lastName</a:t>
            </a:r>
            <a:r>
              <a:rPr lang="en-AU" sz="2000" dirty="0"/>
              <a:t>":"Doe"}, </a:t>
            </a:r>
            <a:br>
              <a:rPr lang="en-AU" sz="2000" dirty="0"/>
            </a:br>
            <a:r>
              <a:rPr lang="en-AU" sz="2000" dirty="0"/>
              <a:t>    {"</a:t>
            </a:r>
            <a:r>
              <a:rPr lang="en-AU" sz="2000" dirty="0" err="1"/>
              <a:t>firstName</a:t>
            </a:r>
            <a:r>
              <a:rPr lang="en-AU" sz="2000" dirty="0"/>
              <a:t>":"Anna", "</a:t>
            </a:r>
            <a:r>
              <a:rPr lang="en-AU" sz="2000" dirty="0" err="1"/>
              <a:t>lastName</a:t>
            </a:r>
            <a:r>
              <a:rPr lang="en-AU" sz="2000" dirty="0"/>
              <a:t>":"Smith"}, </a:t>
            </a:r>
            <a:br>
              <a:rPr lang="en-AU" sz="2000" dirty="0"/>
            </a:br>
            <a:r>
              <a:rPr lang="en-AU" sz="2000" dirty="0"/>
              <a:t>    {"</a:t>
            </a:r>
            <a:r>
              <a:rPr lang="en-AU" sz="2000" dirty="0" err="1"/>
              <a:t>firstName</a:t>
            </a:r>
            <a:r>
              <a:rPr lang="en-AU" sz="2000" dirty="0"/>
              <a:t>":"Peter", "</a:t>
            </a:r>
            <a:r>
              <a:rPr lang="en-AU" sz="2000" dirty="0" err="1"/>
              <a:t>lastName</a:t>
            </a:r>
            <a:r>
              <a:rPr lang="en-AU" sz="2000" dirty="0"/>
              <a:t>":"Jones"}</a:t>
            </a:r>
            <a:br>
              <a:rPr lang="en-AU" sz="2000" dirty="0"/>
            </a:br>
            <a:r>
              <a:rPr lang="en-AU" sz="2000" dirty="0"/>
              <a:t>]</a:t>
            </a:r>
            <a:endParaRPr lang="en-AU" sz="2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D4ABB9-F91C-4386-A544-7D985031F7BF}" type="datetime1">
              <a:rPr lang="en-AU" smtClean="0"/>
              <a:pPr>
                <a:defRPr/>
              </a:pPr>
              <a:t>9/02/2017</a:t>
            </a:fld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860240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title"/>
          </p:nvPr>
        </p:nvSpPr>
        <p:spPr>
          <a:xfrm>
            <a:off x="431540" y="16097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n-AU" sz="3600" dirty="0" smtClean="0"/>
              <a:t>JSON – Convert JSON Array to JavaScript Object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D4ABB9-F91C-4386-A544-7D985031F7BF}" type="datetime1">
              <a:rPr lang="en-AU" smtClean="0"/>
              <a:pPr>
                <a:defRPr/>
              </a:pPr>
              <a:t>9/02/2017</a:t>
            </a:fld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36</a:t>
            </a:fld>
            <a:endParaRPr lang="en-A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7020780" cy="50343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55676" y="6057292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See </a:t>
            </a:r>
            <a:r>
              <a:rPr lang="en-AU" dirty="0" smtClean="0"/>
              <a:t>JSON_example.html, JSON_example2.html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9861513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AU" smtClean="0"/>
              <a:t>Examples (cont.)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04764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AU" smtClean="0"/>
              <a:t>Changing HTML Images</a:t>
            </a:r>
          </a:p>
          <a:p>
            <a:pPr lvl="1">
              <a:buNone/>
            </a:pPr>
            <a:r>
              <a:rPr lang="en-AU" sz="1800" smtClean="0">
                <a:latin typeface="Courier New" pitchFamily="49" charset="0"/>
                <a:cs typeface="Courier New" pitchFamily="49" charset="0"/>
              </a:rPr>
              <a:t>function changeImage()</a:t>
            </a:r>
          </a:p>
          <a:p>
            <a:pPr lvl="1">
              <a:buNone/>
            </a:pPr>
            <a:r>
              <a:rPr lang="en-AU" sz="18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AU" sz="1800" smtClean="0">
                <a:latin typeface="Courier New" pitchFamily="49" charset="0"/>
                <a:cs typeface="Courier New" pitchFamily="49" charset="0"/>
              </a:rPr>
              <a:t>	element=document.getElementById('myimage')</a:t>
            </a:r>
          </a:p>
          <a:p>
            <a:pPr lvl="1">
              <a:buNone/>
            </a:pPr>
            <a:r>
              <a:rPr lang="en-AU" sz="1800" smtClean="0">
                <a:latin typeface="Courier New" pitchFamily="49" charset="0"/>
                <a:cs typeface="Courier New" pitchFamily="49" charset="0"/>
              </a:rPr>
              <a:t>	if (element.src.match("bulbon"))</a:t>
            </a:r>
          </a:p>
          <a:p>
            <a:pPr lvl="1">
              <a:buNone/>
            </a:pPr>
            <a:r>
              <a:rPr lang="en-AU" sz="1800" smtClean="0">
                <a:latin typeface="Courier New" pitchFamily="49" charset="0"/>
                <a:cs typeface="Courier New" pitchFamily="49" charset="0"/>
              </a:rPr>
              <a:t>		element.src="pic_bulboff.gif";</a:t>
            </a:r>
          </a:p>
          <a:p>
            <a:pPr lvl="1">
              <a:buNone/>
            </a:pPr>
            <a:r>
              <a:rPr lang="en-AU" sz="1800" smtClean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lvl="1">
              <a:buNone/>
            </a:pPr>
            <a:r>
              <a:rPr lang="en-AU" sz="1800" smtClean="0">
                <a:latin typeface="Courier New" pitchFamily="49" charset="0"/>
                <a:cs typeface="Courier New" pitchFamily="49" charset="0"/>
              </a:rPr>
              <a:t>		element.src="pic_bulbon.gif";</a:t>
            </a:r>
          </a:p>
          <a:p>
            <a:pPr lvl="1">
              <a:buNone/>
            </a:pPr>
            <a:r>
              <a:rPr lang="en-AU" sz="180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1">
              <a:buNone/>
            </a:pPr>
            <a:r>
              <a:rPr lang="en-AU" sz="1800" smtClean="0">
                <a:hlinkClick r:id="rId3" action="ppaction://hlinkfile"/>
              </a:rPr>
              <a:t>changeHtmlImage</a:t>
            </a:r>
            <a:endParaRPr lang="en-AU" sz="1800" smtClean="0"/>
          </a:p>
          <a:p>
            <a:r>
              <a:rPr lang="en-AU" smtClean="0"/>
              <a:t>Validate User Input</a:t>
            </a:r>
          </a:p>
          <a:p>
            <a:pPr lvl="1">
              <a:buNone/>
            </a:pPr>
            <a:r>
              <a:rPr lang="en-AU" sz="1800" smtClean="0">
                <a:cs typeface="Courier New" pitchFamily="49" charset="0"/>
              </a:rPr>
              <a:t>Most commonly used</a:t>
            </a:r>
          </a:p>
          <a:p>
            <a:pPr lvl="1">
              <a:buNone/>
            </a:pPr>
            <a:r>
              <a:rPr lang="en-AU" sz="1800" smtClean="0">
                <a:cs typeface="Courier New" pitchFamily="49" charset="0"/>
                <a:hlinkClick r:id="rId4" action="ppaction://hlinkfile"/>
              </a:rPr>
              <a:t>validate_input.html</a:t>
            </a:r>
            <a:endParaRPr lang="en-AU" sz="18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AU" sz="2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9/02/2017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AU" smtClean="0"/>
              <a:t>Basic Syntax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76772"/>
            <a:ext cx="8229600" cy="4525963"/>
          </a:xfrm>
        </p:spPr>
        <p:txBody>
          <a:bodyPr>
            <a:normAutofit/>
          </a:bodyPr>
          <a:lstStyle/>
          <a:p>
            <a:r>
              <a:rPr lang="en-AU" smtClean="0"/>
              <a:t>Semicolon (;) is optional</a:t>
            </a:r>
          </a:p>
          <a:p>
            <a:r>
              <a:rPr lang="en-AU" smtClean="0"/>
              <a:t>Case sensitive</a:t>
            </a:r>
          </a:p>
          <a:p>
            <a:r>
              <a:rPr lang="en-AU" smtClean="0"/>
              <a:t>Single line comment (//…)</a:t>
            </a:r>
          </a:p>
          <a:p>
            <a:pPr lvl="1">
              <a:buNone/>
            </a:pPr>
            <a:r>
              <a:rPr lang="en-AU" sz="1500" smtClean="0">
                <a:latin typeface="Courier New" pitchFamily="49" charset="0"/>
                <a:cs typeface="Courier New" pitchFamily="49" charset="0"/>
              </a:rPr>
              <a:t>//This is a single line comment</a:t>
            </a:r>
          </a:p>
          <a:p>
            <a:r>
              <a:rPr lang="en-AU" smtClean="0"/>
              <a:t>Multi line comments /* … */</a:t>
            </a:r>
          </a:p>
          <a:p>
            <a:pPr>
              <a:buNone/>
            </a:pPr>
            <a:r>
              <a:rPr lang="en-AU" smtClean="0"/>
              <a:t>	</a:t>
            </a:r>
            <a:r>
              <a:rPr lang="en-AU" sz="1500" smtClean="0">
                <a:latin typeface="Courier New" pitchFamily="49" charset="0"/>
                <a:cs typeface="Courier New" pitchFamily="49" charset="0"/>
              </a:rPr>
              <a:t>/*</a:t>
            </a:r>
            <a:br>
              <a:rPr lang="en-AU" sz="1500" smtClean="0">
                <a:latin typeface="Courier New" pitchFamily="49" charset="0"/>
                <a:cs typeface="Courier New" pitchFamily="49" charset="0"/>
              </a:rPr>
            </a:br>
            <a:r>
              <a:rPr lang="en-AU" sz="1500" smtClean="0">
                <a:latin typeface="Courier New" pitchFamily="49" charset="0"/>
                <a:cs typeface="Courier New" pitchFamily="49" charset="0"/>
              </a:rPr>
              <a:t>The code below will write to a heading and to a paragraph,</a:t>
            </a:r>
            <a:br>
              <a:rPr lang="en-AU" sz="1500" smtClean="0">
                <a:latin typeface="Courier New" pitchFamily="49" charset="0"/>
                <a:cs typeface="Courier New" pitchFamily="49" charset="0"/>
              </a:rPr>
            </a:br>
            <a:r>
              <a:rPr lang="en-AU" sz="1500" smtClean="0">
                <a:latin typeface="Courier New" pitchFamily="49" charset="0"/>
                <a:cs typeface="Courier New" pitchFamily="49" charset="0"/>
              </a:rPr>
              <a:t>and will represent the start of my homepage:</a:t>
            </a:r>
            <a:br>
              <a:rPr lang="en-AU" sz="1500" smtClean="0">
                <a:latin typeface="Courier New" pitchFamily="49" charset="0"/>
                <a:cs typeface="Courier New" pitchFamily="49" charset="0"/>
              </a:rPr>
            </a:br>
            <a:r>
              <a:rPr lang="en-AU" sz="1500" smtClean="0">
                <a:latin typeface="Courier New" pitchFamily="49" charset="0"/>
                <a:cs typeface="Courier New" pitchFamily="49" charset="0"/>
              </a:rPr>
              <a:t>*/</a:t>
            </a:r>
            <a:r>
              <a:rPr lang="en-AU" sz="260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AU" sz="2600" smtClean="0">
                <a:latin typeface="Courier New" pitchFamily="49" charset="0"/>
                <a:cs typeface="Courier New" pitchFamily="49" charset="0"/>
              </a:rPr>
            </a:br>
            <a:r>
              <a:rPr lang="en-AU" sz="1400" smtClean="0">
                <a:latin typeface="Courier New" pitchFamily="49" charset="0"/>
                <a:cs typeface="Courier New" pitchFamily="49" charset="0"/>
              </a:rPr>
              <a:t>document.getElementById("myH1").innerHTML="Welcome to my Homepage";</a:t>
            </a:r>
          </a:p>
          <a:p>
            <a:pPr>
              <a:buNone/>
            </a:pPr>
            <a:r>
              <a:rPr lang="en-AU" sz="1400" smtClean="0"/>
              <a:t>	</a:t>
            </a:r>
            <a:r>
              <a:rPr lang="en-AU" sz="1400" smtClean="0">
                <a:latin typeface="Courier New" pitchFamily="49" charset="0"/>
                <a:cs typeface="Courier New" pitchFamily="49" charset="0"/>
              </a:rPr>
              <a:t>document.getElementById("myP").innerHTML="This is my first paragraph.";</a:t>
            </a:r>
            <a:endParaRPr lang="en-AU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9/02/2017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5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AU" dirty="0" smtClean="0"/>
              <a:t>Variables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932548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Naming rule</a:t>
            </a:r>
          </a:p>
          <a:p>
            <a:pPr lvl="1"/>
            <a:r>
              <a:rPr lang="en-AU" sz="2400" dirty="0" smtClean="0"/>
              <a:t>Variable names must begin with a letter, _ or $</a:t>
            </a:r>
          </a:p>
          <a:p>
            <a:pPr lvl="1"/>
            <a:r>
              <a:rPr lang="en-AU" sz="2400" dirty="0" smtClean="0"/>
              <a:t>Space or hyphen are prohibited </a:t>
            </a:r>
          </a:p>
          <a:p>
            <a:r>
              <a:rPr lang="en-AU" dirty="0" smtClean="0"/>
              <a:t>Use keyword </a:t>
            </a:r>
            <a:r>
              <a:rPr lang="en-AU" b="1" dirty="0" err="1" smtClean="0"/>
              <a:t>var</a:t>
            </a:r>
            <a:r>
              <a:rPr lang="en-AU" dirty="0" smtClean="0"/>
              <a:t> (optional)to define a variable</a:t>
            </a:r>
          </a:p>
          <a:p>
            <a:pPr lvl="1">
              <a:buNone/>
            </a:pP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2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400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AU" sz="2400" dirty="0" smtClean="0">
                <a:latin typeface="Courier New" pitchFamily="49" charset="0"/>
                <a:cs typeface="Courier New" pitchFamily="49" charset="0"/>
              </a:rPr>
              <a:t>="Tony";</a:t>
            </a:r>
          </a:p>
          <a:p>
            <a:r>
              <a:rPr lang="en-AU" dirty="0" smtClean="0"/>
              <a:t> JavaScript has dynamic types. This means that the same variable can be used as different types:</a:t>
            </a:r>
          </a:p>
          <a:p>
            <a:pPr lvl="1">
              <a:buNone/>
            </a:pPr>
            <a:r>
              <a:rPr lang="en-AU" dirty="0" smtClean="0"/>
              <a:t>	</a:t>
            </a:r>
            <a:r>
              <a:rPr lang="en-AU" sz="22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200" dirty="0" smtClean="0">
                <a:latin typeface="Courier New" pitchFamily="49" charset="0"/>
                <a:cs typeface="Courier New" pitchFamily="49" charset="0"/>
              </a:rPr>
              <a:t> x;         	// x is undefined</a:t>
            </a:r>
            <a:br>
              <a:rPr lang="en-AU" sz="2200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22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200" dirty="0" smtClean="0">
                <a:latin typeface="Courier New" pitchFamily="49" charset="0"/>
                <a:cs typeface="Courier New" pitchFamily="49" charset="0"/>
              </a:rPr>
              <a:t> x = 5.5;   	// Now x is a Number</a:t>
            </a:r>
            <a:br>
              <a:rPr lang="en-AU" sz="2200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22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200" dirty="0" smtClean="0">
                <a:latin typeface="Courier New" pitchFamily="49" charset="0"/>
                <a:cs typeface="Courier New" pitchFamily="49" charset="0"/>
              </a:rPr>
              <a:t> x = "John";	// Now x is a String</a:t>
            </a:r>
          </a:p>
          <a:p>
            <a:pPr lvl="1">
              <a:buNone/>
            </a:pPr>
            <a:r>
              <a:rPr lang="en-AU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22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200" dirty="0" smtClean="0">
                <a:latin typeface="Courier New" pitchFamily="49" charset="0"/>
                <a:cs typeface="Courier New" pitchFamily="49" charset="0"/>
              </a:rPr>
              <a:t> x = true;		// Now x has a Boolean value</a:t>
            </a:r>
          </a:p>
          <a:p>
            <a:pPr lvl="0"/>
            <a:r>
              <a:rPr lang="en-AU" dirty="0" smtClean="0"/>
              <a:t>All JavaScript variables are objects!</a:t>
            </a:r>
            <a:endParaRPr lang="en-AU" sz="22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AU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A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9/02/2017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6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AU" dirty="0" smtClean="0"/>
              <a:t>Array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76772"/>
            <a:ext cx="8229600" cy="4932548"/>
          </a:xfrm>
        </p:spPr>
        <p:txBody>
          <a:bodyPr>
            <a:normAutofit/>
          </a:bodyPr>
          <a:lstStyle/>
          <a:p>
            <a:r>
              <a:rPr lang="en-AU" dirty="0" smtClean="0"/>
              <a:t>Array is a collection of elements having different data types!</a:t>
            </a:r>
          </a:p>
          <a:p>
            <a:pPr lvl="1">
              <a:buNone/>
            </a:pPr>
            <a:r>
              <a:rPr lang="en-AU" sz="2000" dirty="0" smtClean="0"/>
              <a:t>	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myArr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=new Array(); </a:t>
            </a:r>
            <a:br>
              <a:rPr lang="en-AU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myArr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[0]="Saab";       </a:t>
            </a:r>
            <a:br>
              <a:rPr lang="en-AU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myArr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[1]=123;</a:t>
            </a:r>
            <a:br>
              <a:rPr lang="en-AU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myArr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[2]=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Date.now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myCars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=new Array("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Saab","Volvo","BMW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lvl="1"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myNums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= [1, 2, 3, 4, 5]; </a:t>
            </a:r>
          </a:p>
          <a:p>
            <a:r>
              <a:rPr lang="en-AU" dirty="0" smtClean="0"/>
              <a:t>Array Methods and Properties</a:t>
            </a:r>
          </a:p>
          <a:p>
            <a:pPr lvl="1">
              <a:buNone/>
            </a:pPr>
            <a:r>
              <a:rPr lang="en-AU" dirty="0" smtClean="0">
                <a:solidFill>
                  <a:srgbClr val="444444"/>
                </a:solidFill>
                <a:latin typeface="courier new"/>
              </a:rPr>
              <a:t>	</a:t>
            </a:r>
            <a:r>
              <a:rPr lang="en-AU" sz="2000" dirty="0" err="1" smtClean="0">
                <a:solidFill>
                  <a:srgbClr val="444444"/>
                </a:solidFill>
                <a:latin typeface="courier new"/>
              </a:rPr>
              <a:t>var</a:t>
            </a:r>
            <a:r>
              <a:rPr lang="en-AU" sz="2000" dirty="0" smtClean="0">
                <a:solidFill>
                  <a:srgbClr val="444444"/>
                </a:solidFill>
                <a:latin typeface="courier new"/>
              </a:rPr>
              <a:t> x=</a:t>
            </a:r>
            <a:r>
              <a:rPr lang="en-AU" sz="2000" dirty="0" err="1" smtClean="0">
                <a:solidFill>
                  <a:srgbClr val="444444"/>
                </a:solidFill>
                <a:latin typeface="courier new"/>
              </a:rPr>
              <a:t>myCars.length</a:t>
            </a:r>
            <a:r>
              <a:rPr lang="en-AU" sz="2000" dirty="0" smtClean="0">
                <a:solidFill>
                  <a:srgbClr val="444444"/>
                </a:solidFill>
                <a:latin typeface="courier new"/>
              </a:rPr>
              <a:t> // x is 3</a:t>
            </a:r>
            <a:r>
              <a:rPr lang="en-AU" sz="2000" dirty="0" smtClean="0"/>
              <a:t/>
            </a:r>
            <a:br>
              <a:rPr lang="en-AU" sz="2000" dirty="0" smtClean="0"/>
            </a:br>
            <a:r>
              <a:rPr lang="en-AU" sz="2000" dirty="0" err="1" smtClean="0">
                <a:solidFill>
                  <a:srgbClr val="444444"/>
                </a:solidFill>
                <a:latin typeface="courier new"/>
              </a:rPr>
              <a:t>var</a:t>
            </a:r>
            <a:r>
              <a:rPr lang="en-AU" sz="2000" dirty="0" smtClean="0">
                <a:solidFill>
                  <a:srgbClr val="444444"/>
                </a:solidFill>
                <a:latin typeface="courier new"/>
              </a:rPr>
              <a:t> y=</a:t>
            </a:r>
            <a:r>
              <a:rPr lang="en-AU" sz="2000" dirty="0" err="1" smtClean="0">
                <a:solidFill>
                  <a:srgbClr val="444444"/>
                </a:solidFill>
                <a:latin typeface="courier new"/>
              </a:rPr>
              <a:t>myCars.indexOf</a:t>
            </a:r>
            <a:r>
              <a:rPr lang="en-AU" sz="2000" dirty="0" smtClean="0">
                <a:solidFill>
                  <a:srgbClr val="444444"/>
                </a:solidFill>
                <a:latin typeface="courier new"/>
              </a:rPr>
              <a:t>("Volvo")// y is 1</a:t>
            </a:r>
            <a:endParaRPr lang="en-AU" sz="2000" dirty="0" smtClean="0">
              <a:solidFill>
                <a:prstClr val="black"/>
              </a:solidFill>
            </a:endParaRPr>
          </a:p>
          <a:p>
            <a:pPr lvl="1"/>
            <a:endParaRPr lang="en-AU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9/02/2017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7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AU" dirty="0" smtClean="0"/>
              <a:t>A simple JavaScript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76772"/>
            <a:ext cx="8229600" cy="5040560"/>
          </a:xfrm>
        </p:spPr>
        <p:txBody>
          <a:bodyPr>
            <a:normAutofit fontScale="70000" lnSpcReduction="20000"/>
          </a:bodyPr>
          <a:lstStyle/>
          <a:p>
            <a:r>
              <a:rPr lang="en-AU" sz="2900" dirty="0" smtClean="0"/>
              <a:t>Let’s now write a simple JavaScript program that will display the words “Hello World!” on a web page.</a:t>
            </a:r>
          </a:p>
          <a:p>
            <a:endParaRPr lang="en-AU" sz="2600" dirty="0" smtClean="0"/>
          </a:p>
          <a:p>
            <a:pPr>
              <a:buNone/>
            </a:pPr>
            <a:r>
              <a:rPr lang="en-AU" sz="2600" dirty="0" smtClean="0"/>
              <a:t>	</a:t>
            </a:r>
            <a:r>
              <a:rPr lang="en-AU" sz="2400" dirty="0" smtClean="0"/>
              <a:t>1. Enter the following into your text editor (Notepad++ or Dreamweaver).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&lt;!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doctype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&lt;html&gt;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&lt;body&gt;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&lt;title&gt;A simple JavaScript&lt;/title&gt;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&lt;script&gt;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("&lt;h1&gt;Hello World!&lt;/h1&gt;"); 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&lt;/script&gt;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&lt;/body&gt;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&lt;/html&gt;</a:t>
            </a:r>
          </a:p>
          <a:p>
            <a:pPr>
              <a:buNone/>
            </a:pPr>
            <a:r>
              <a:rPr lang="en-AU" sz="2400" dirty="0" smtClean="0"/>
              <a:t>	2. Save this with the file name </a:t>
            </a:r>
            <a:r>
              <a:rPr lang="en-AU" sz="2400" b="1" dirty="0" smtClean="0"/>
              <a:t>displayHelloWorld.html</a:t>
            </a:r>
            <a:r>
              <a:rPr lang="en-AU" sz="2400" dirty="0" smtClean="0"/>
              <a:t>.</a:t>
            </a:r>
          </a:p>
          <a:p>
            <a:pPr>
              <a:buNone/>
            </a:pPr>
            <a:r>
              <a:rPr lang="en-AU" sz="2400" dirty="0"/>
              <a:t>	</a:t>
            </a:r>
            <a:r>
              <a:rPr lang="en-AU" sz="2400" dirty="0" smtClean="0"/>
              <a:t>3. You can optionally upload the file into your remote folder. </a:t>
            </a:r>
          </a:p>
          <a:p>
            <a:pPr>
              <a:buNone/>
            </a:pPr>
            <a:r>
              <a:rPr lang="en-AU" sz="2400" dirty="0" smtClean="0"/>
              <a:t>	4. Open this file in the web browser. </a:t>
            </a:r>
          </a:p>
          <a:p>
            <a:pPr>
              <a:buNone/>
            </a:pPr>
            <a:endParaRPr lang="en-AU" sz="2400" dirty="0" smtClean="0"/>
          </a:p>
          <a:p>
            <a:r>
              <a:rPr lang="en-AU" sz="2900" dirty="0" err="1" smtClean="0"/>
              <a:t>JavaScripts</a:t>
            </a:r>
            <a:r>
              <a:rPr lang="en-AU" sz="2900" dirty="0" smtClean="0"/>
              <a:t> in HTML must be inserted between &lt;script&gt; and &lt;/script&gt; tags.</a:t>
            </a:r>
          </a:p>
          <a:p>
            <a:r>
              <a:rPr lang="en-AU" sz="2900" dirty="0" err="1" smtClean="0"/>
              <a:t>JavaScripts</a:t>
            </a:r>
            <a:r>
              <a:rPr lang="en-AU" sz="2900" dirty="0" smtClean="0"/>
              <a:t> can be put in the &lt;body&gt; and in the &lt;head&gt; section of an HTML page.</a:t>
            </a:r>
          </a:p>
          <a:p>
            <a:endParaRPr lang="en-AU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9/02/2017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AU" dirty="0" smtClean="0"/>
              <a:t>JavaScript Objects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48" y="1304764"/>
            <a:ext cx="8229600" cy="4932548"/>
          </a:xfrm>
        </p:spPr>
        <p:txBody>
          <a:bodyPr>
            <a:normAutofit fontScale="70000" lnSpcReduction="20000"/>
          </a:bodyPr>
          <a:lstStyle/>
          <a:p>
            <a:r>
              <a:rPr lang="en-AU" sz="2900" dirty="0" smtClean="0"/>
              <a:t>Almost "everything" in JavaScript is an object. Strings, Dates, Arrays, Functions etc.</a:t>
            </a:r>
          </a:p>
          <a:p>
            <a:r>
              <a:rPr lang="en-AU" sz="2900" dirty="0" smtClean="0"/>
              <a:t>You can also create your own objects. This example creates an object called "person", and adds 3 properties to it.</a:t>
            </a:r>
          </a:p>
          <a:p>
            <a:endParaRPr lang="en-AU" sz="2600" dirty="0" smtClean="0"/>
          </a:p>
          <a:p>
            <a:pPr>
              <a:buNone/>
            </a:pPr>
            <a:r>
              <a:rPr lang="en-AU" sz="2400" dirty="0" smtClean="0"/>
              <a:t>	1. Enter the following into your text editor </a:t>
            </a:r>
            <a:r>
              <a:rPr lang="en-AU" sz="2400" dirty="0"/>
              <a:t>(Notepad++ or Dreamweaver).</a:t>
            </a:r>
            <a:endParaRPr lang="en-AU" sz="2400" dirty="0" smtClean="0"/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&lt;!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doctype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&lt;html&gt;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&lt;body&gt;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&lt;script&gt;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person=new Object();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person.firstname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="John";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person.lastname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="Doe";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person.age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=50;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document.write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person.firstname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 +" is "+</a:t>
            </a:r>
            <a:r>
              <a:rPr lang="en-AU" sz="2000" dirty="0" err="1" smtClean="0">
                <a:latin typeface="Courier New" pitchFamily="49" charset="0"/>
                <a:cs typeface="Courier New" pitchFamily="49" charset="0"/>
              </a:rPr>
              <a:t>person.age</a:t>
            </a: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+" years old.");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&lt;/script&gt;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&lt;/body&gt;</a:t>
            </a:r>
          </a:p>
          <a:p>
            <a:pPr>
              <a:buNone/>
            </a:pPr>
            <a:r>
              <a:rPr lang="en-AU" sz="2000" dirty="0" smtClean="0">
                <a:latin typeface="Courier New" pitchFamily="49" charset="0"/>
                <a:cs typeface="Courier New" pitchFamily="49" charset="0"/>
              </a:rPr>
              <a:t>	&lt;/html&gt;</a:t>
            </a:r>
          </a:p>
          <a:p>
            <a:pPr>
              <a:buNone/>
            </a:pPr>
            <a:r>
              <a:rPr lang="en-AU" sz="2400" dirty="0" smtClean="0"/>
              <a:t>	2. Save this with the file name </a:t>
            </a:r>
            <a:r>
              <a:rPr lang="en-AU" sz="2400" b="1" dirty="0" smtClean="0"/>
              <a:t>creatObject.html</a:t>
            </a:r>
            <a:r>
              <a:rPr lang="en-AU" sz="2400" dirty="0" smtClean="0"/>
              <a:t>.</a:t>
            </a:r>
          </a:p>
          <a:p>
            <a:pPr>
              <a:buNone/>
            </a:pPr>
            <a:r>
              <a:rPr lang="en-AU" sz="2400" dirty="0" smtClean="0"/>
              <a:t>	3. Open this file in the web browser. </a:t>
            </a:r>
          </a:p>
          <a:p>
            <a:pPr>
              <a:buNone/>
            </a:pPr>
            <a:endParaRPr lang="en-AU" sz="2400" dirty="0" smtClean="0"/>
          </a:p>
          <a:p>
            <a:endParaRPr lang="en-AU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5EF8A-8AF8-434F-AF1B-E32A784F3589}" type="datetime1">
              <a:rPr lang="en-AU" smtClean="0"/>
              <a:pPr>
                <a:defRPr/>
              </a:pPr>
              <a:t>9/02/2017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E1907-F30A-462E-ACF9-4BC133793356}" type="slidenum">
              <a:rPr lang="en-AU" smtClean="0"/>
              <a:pPr>
                <a:defRPr/>
              </a:pPr>
              <a:t>9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3273</TotalTime>
  <Words>1215</Words>
  <Application>Microsoft Office PowerPoint</Application>
  <PresentationFormat>On-screen Show (4:3)</PresentationFormat>
  <Paragraphs>641</Paragraphs>
  <Slides>36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CP5310</vt:lpstr>
      <vt:lpstr>Introduction</vt:lpstr>
      <vt:lpstr>Examples</vt:lpstr>
      <vt:lpstr>Examples (cont.)</vt:lpstr>
      <vt:lpstr>Basic Syntax</vt:lpstr>
      <vt:lpstr>Variables</vt:lpstr>
      <vt:lpstr>Array</vt:lpstr>
      <vt:lpstr>A simple JavaScript </vt:lpstr>
      <vt:lpstr>JavaScript Objects </vt:lpstr>
      <vt:lpstr>JavaScript Functions </vt:lpstr>
      <vt:lpstr>JavaScript Arithmetic Operators</vt:lpstr>
      <vt:lpstr>JavaScript Assignment Operators</vt:lpstr>
      <vt:lpstr>JavaScript Comparison Operators</vt:lpstr>
      <vt:lpstr>JavaScript Logical Operators</vt:lpstr>
      <vt:lpstr>JavaScript if statement </vt:lpstr>
      <vt:lpstr>JavaScript switch statement </vt:lpstr>
      <vt:lpstr>JavaScript for loop</vt:lpstr>
      <vt:lpstr>JavaScript for/in loop </vt:lpstr>
      <vt:lpstr>JavaScript while loop </vt:lpstr>
      <vt:lpstr>JavaScript do-while loop </vt:lpstr>
      <vt:lpstr>JavaScript HTML DOM</vt:lpstr>
      <vt:lpstr>JavaScript HTML DOM (cont)</vt:lpstr>
      <vt:lpstr>Finding HTML Elements</vt:lpstr>
      <vt:lpstr>HTML DOM - Changing HTML</vt:lpstr>
      <vt:lpstr>HTML DOM - Changing HTML Content </vt:lpstr>
      <vt:lpstr>HTML DOM - Changing HTML Attribute </vt:lpstr>
      <vt:lpstr>HTML DOM - Changing CSS </vt:lpstr>
      <vt:lpstr>EXAMPLES – Mouse Over </vt:lpstr>
      <vt:lpstr>EXAMPLES – Mouse Over (cont.) </vt:lpstr>
      <vt:lpstr>EXAMPLES – Change Cursor Shape</vt:lpstr>
      <vt:lpstr>EXAMPLES – Change Values</vt:lpstr>
      <vt:lpstr>EXAMPLES – Change Values (cont.)</vt:lpstr>
      <vt:lpstr>EXAMPLES – Change Values (cont.)</vt:lpstr>
      <vt:lpstr>JSON</vt:lpstr>
      <vt:lpstr>JSON - Syntax</vt:lpstr>
      <vt:lpstr>JSON – Convert JSON Array to JavaScript Object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cue</dc:creator>
  <cp:lastModifiedBy>Dr. Cue Nguyen</cp:lastModifiedBy>
  <cp:revision>175</cp:revision>
  <cp:lastPrinted>2016-12-04T05:41:10Z</cp:lastPrinted>
  <dcterms:created xsi:type="dcterms:W3CDTF">1601-01-01T00:00:00Z</dcterms:created>
  <dcterms:modified xsi:type="dcterms:W3CDTF">2017-02-09T06:02:30Z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  <property fmtid="{D5CDD505-2E9C-101B-9397-08002B2CF9AE}" pid="3" name="LCID">
    <vt:i4>1033</vt:i4>
  </property>
</Properties>
</file>