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69f47437e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69f47437e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69f47437e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69f47437e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80af36b7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80af36b7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13515811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13515811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69f47437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69f47437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69f47437e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69f47437e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69f47437e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69f47437e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69f47437e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69f47437e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69f47437e_6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69f47437e_6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69f47437e_6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69f47437e_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1351581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1351581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69f47437e_6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69f47437e_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69f47437e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69f47437e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69f47437e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69f47437e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69f47437e_5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69f47437e_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69f47437e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69f47437e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69f47437e_9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69f47437e_9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69f47437e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69f47437e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69f47437e_5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69f47437e_5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69f47437e_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69f47437e_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69f47437e_9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69f47437e_9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afa721f0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afa721f0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https://7t.co/blog/3-benefits-of-predictive-analytics-for-car-insurance-companies/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69f47437e_9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69f47437e_9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69f47437e_6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b69f47437e_6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1200"/>
              </a:spcBef>
              <a:spcAft>
                <a:spcPts val="0"/>
              </a:spcAft>
              <a:buNone/>
            </a:pPr>
            <a:r>
              <a:t/>
            </a:r>
            <a:endParaRPr sz="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bb970115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bb970115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bb970115a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dbb970115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135158115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135158115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13515811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13515811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afa721f0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afa721f0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https://7t.co/blog/3-benefits-of-predictive-analytics-for-car-insurance-companies/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69f47437e_9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69f47437e_9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135158115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135158115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69f47437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69f47437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69f47437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69f47437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69f47437e_5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69f47437e_5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png"/><Relationship Id="rId4" Type="http://schemas.openxmlformats.org/officeDocument/2006/relationships/image" Target="../media/image36.png"/><Relationship Id="rId5"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31.png"/><Relationship Id="rId5" Type="http://schemas.openxmlformats.org/officeDocument/2006/relationships/image" Target="../media/image39.png"/><Relationship Id="rId6"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27.png"/><Relationship Id="rId5" Type="http://schemas.openxmlformats.org/officeDocument/2006/relationships/image" Target="../media/image30.png"/><Relationship Id="rId6"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47.png"/><Relationship Id="rId5" Type="http://schemas.openxmlformats.org/officeDocument/2006/relationships/image" Target="../media/image45.png"/><Relationship Id="rId6"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0.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0.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6.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4.png"/><Relationship Id="rId4" Type="http://schemas.openxmlformats.org/officeDocument/2006/relationships/image" Target="../media/image49.png"/><Relationship Id="rId5"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3.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Hyojinko/DataScience.git" TargetMode="External"/><Relationship Id="rId4" Type="http://schemas.openxmlformats.org/officeDocument/2006/relationships/image" Target="../media/image56.png"/><Relationship Id="rId5" Type="http://schemas.openxmlformats.org/officeDocument/2006/relationships/image" Target="../media/image55.png"/><Relationship Id="rId6" Type="http://schemas.openxmlformats.org/officeDocument/2006/relationships/image" Target="../media/image5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3.png"/><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27083" y="9608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ko" sz="5650"/>
              <a:t>Insurance customer’s claim prediction system</a:t>
            </a:r>
            <a:endParaRPr b="1" sz="5650"/>
          </a:p>
        </p:txBody>
      </p:sp>
      <p:sp>
        <p:nvSpPr>
          <p:cNvPr id="55" name="Google Shape;55;p13"/>
          <p:cNvSpPr txBox="1"/>
          <p:nvPr/>
        </p:nvSpPr>
        <p:spPr>
          <a:xfrm>
            <a:off x="6421950" y="3881400"/>
            <a:ext cx="5604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t>201632202 An geonha</a:t>
            </a:r>
            <a:endParaRPr b="1"/>
          </a:p>
          <a:p>
            <a:pPr indent="0" lvl="0" marL="0" rtl="0" algn="l">
              <a:spcBef>
                <a:spcPts val="0"/>
              </a:spcBef>
              <a:spcAft>
                <a:spcPts val="0"/>
              </a:spcAft>
              <a:buNone/>
            </a:pPr>
            <a:r>
              <a:rPr b="1" lang="ko"/>
              <a:t>201835518 </a:t>
            </a:r>
            <a:r>
              <a:rPr b="1" lang="ko">
                <a:solidFill>
                  <a:schemeClr val="dk1"/>
                </a:solidFill>
              </a:rPr>
              <a:t>Jeon Soyeong</a:t>
            </a:r>
            <a:endParaRPr b="1">
              <a:solidFill>
                <a:schemeClr val="dk1"/>
              </a:solidFill>
            </a:endParaRPr>
          </a:p>
          <a:p>
            <a:pPr indent="0" lvl="0" marL="0" rtl="0" algn="l">
              <a:spcBef>
                <a:spcPts val="0"/>
              </a:spcBef>
              <a:spcAft>
                <a:spcPts val="0"/>
              </a:spcAft>
              <a:buNone/>
            </a:pPr>
            <a:r>
              <a:rPr b="1" lang="ko">
                <a:solidFill>
                  <a:schemeClr val="dk1"/>
                </a:solidFill>
              </a:rPr>
              <a:t>201935006 Ko Hyojin</a:t>
            </a:r>
            <a:endParaRPr b="1">
              <a:solidFill>
                <a:schemeClr val="dk1"/>
              </a:solidFill>
            </a:endParaRPr>
          </a:p>
          <a:p>
            <a:pPr indent="0" lvl="0" marL="0" rtl="0" algn="l">
              <a:spcBef>
                <a:spcPts val="0"/>
              </a:spcBef>
              <a:spcAft>
                <a:spcPts val="0"/>
              </a:spcAft>
              <a:buNone/>
            </a:pPr>
            <a:r>
              <a:rPr b="1" lang="ko"/>
              <a:t>201935077 Oh yejin</a:t>
            </a:r>
            <a:endParaRPr b="1"/>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nvSpPr>
        <p:spPr>
          <a:xfrm>
            <a:off x="225650" y="105575"/>
            <a:ext cx="393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500">
                <a:latin typeface="Impact"/>
                <a:ea typeface="Impact"/>
                <a:cs typeface="Impact"/>
                <a:sym typeface="Impact"/>
              </a:rPr>
              <a:t>#Dataset Information</a:t>
            </a:r>
            <a:endParaRPr b="1" sz="2500">
              <a:latin typeface="Impact"/>
              <a:ea typeface="Impact"/>
              <a:cs typeface="Impact"/>
              <a:sym typeface="Impact"/>
            </a:endParaRPr>
          </a:p>
        </p:txBody>
      </p:sp>
      <p:sp>
        <p:nvSpPr>
          <p:cNvPr id="123" name="Google Shape;123;p22"/>
          <p:cNvSpPr/>
          <p:nvPr/>
        </p:nvSpPr>
        <p:spPr>
          <a:xfrm>
            <a:off x="206850" y="141125"/>
            <a:ext cx="31458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22"/>
          <p:cNvPicPr preferRelativeResize="0"/>
          <p:nvPr/>
        </p:nvPicPr>
        <p:blipFill>
          <a:blip r:embed="rId3">
            <a:alphaModFix/>
          </a:blip>
          <a:stretch>
            <a:fillRect/>
          </a:stretch>
        </p:blipFill>
        <p:spPr>
          <a:xfrm>
            <a:off x="1444200" y="804013"/>
            <a:ext cx="2765300" cy="2052124"/>
          </a:xfrm>
          <a:prstGeom prst="rect">
            <a:avLst/>
          </a:prstGeom>
          <a:noFill/>
          <a:ln>
            <a:noFill/>
          </a:ln>
        </p:spPr>
      </p:pic>
      <p:pic>
        <p:nvPicPr>
          <p:cNvPr id="125" name="Google Shape;125;p22"/>
          <p:cNvPicPr preferRelativeResize="0"/>
          <p:nvPr/>
        </p:nvPicPr>
        <p:blipFill>
          <a:blip r:embed="rId4">
            <a:alphaModFix/>
          </a:blip>
          <a:stretch>
            <a:fillRect/>
          </a:stretch>
        </p:blipFill>
        <p:spPr>
          <a:xfrm>
            <a:off x="4825025" y="768650"/>
            <a:ext cx="2765299" cy="2037123"/>
          </a:xfrm>
          <a:prstGeom prst="rect">
            <a:avLst/>
          </a:prstGeom>
          <a:noFill/>
          <a:ln>
            <a:noFill/>
          </a:ln>
        </p:spPr>
      </p:pic>
      <p:pic>
        <p:nvPicPr>
          <p:cNvPr id="126" name="Google Shape;126;p22"/>
          <p:cNvPicPr preferRelativeResize="0"/>
          <p:nvPr/>
        </p:nvPicPr>
        <p:blipFill>
          <a:blip r:embed="rId5">
            <a:alphaModFix/>
          </a:blip>
          <a:stretch>
            <a:fillRect/>
          </a:stretch>
        </p:blipFill>
        <p:spPr>
          <a:xfrm>
            <a:off x="1444200" y="2856124"/>
            <a:ext cx="2872793" cy="2134974"/>
          </a:xfrm>
          <a:prstGeom prst="rect">
            <a:avLst/>
          </a:prstGeom>
          <a:noFill/>
          <a:ln>
            <a:noFill/>
          </a:ln>
        </p:spPr>
      </p:pic>
      <p:pic>
        <p:nvPicPr>
          <p:cNvPr id="127" name="Google Shape;127;p22"/>
          <p:cNvPicPr preferRelativeResize="0"/>
          <p:nvPr/>
        </p:nvPicPr>
        <p:blipFill>
          <a:blip r:embed="rId6">
            <a:alphaModFix/>
          </a:blip>
          <a:stretch>
            <a:fillRect/>
          </a:stretch>
        </p:blipFill>
        <p:spPr>
          <a:xfrm>
            <a:off x="4856175" y="2856125"/>
            <a:ext cx="3032399" cy="2197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225650" y="105575"/>
            <a:ext cx="393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500">
                <a:latin typeface="Impact"/>
                <a:ea typeface="Impact"/>
                <a:cs typeface="Impact"/>
                <a:sym typeface="Impact"/>
              </a:rPr>
              <a:t>#Dataset Information</a:t>
            </a:r>
            <a:endParaRPr b="1" sz="2500">
              <a:latin typeface="Impact"/>
              <a:ea typeface="Impact"/>
              <a:cs typeface="Impact"/>
              <a:sym typeface="Impact"/>
            </a:endParaRPr>
          </a:p>
        </p:txBody>
      </p:sp>
      <p:sp>
        <p:nvSpPr>
          <p:cNvPr id="133" name="Google Shape;133;p23"/>
          <p:cNvSpPr/>
          <p:nvPr/>
        </p:nvSpPr>
        <p:spPr>
          <a:xfrm>
            <a:off x="206850" y="141125"/>
            <a:ext cx="31458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3"/>
          <p:cNvPicPr preferRelativeResize="0"/>
          <p:nvPr/>
        </p:nvPicPr>
        <p:blipFill>
          <a:blip r:embed="rId3">
            <a:alphaModFix/>
          </a:blip>
          <a:stretch>
            <a:fillRect/>
          </a:stretch>
        </p:blipFill>
        <p:spPr>
          <a:xfrm>
            <a:off x="1658200" y="2778200"/>
            <a:ext cx="2407924" cy="2238949"/>
          </a:xfrm>
          <a:prstGeom prst="rect">
            <a:avLst/>
          </a:prstGeom>
          <a:noFill/>
          <a:ln>
            <a:noFill/>
          </a:ln>
        </p:spPr>
      </p:pic>
      <p:pic>
        <p:nvPicPr>
          <p:cNvPr id="135" name="Google Shape;135;p23"/>
          <p:cNvPicPr preferRelativeResize="0"/>
          <p:nvPr/>
        </p:nvPicPr>
        <p:blipFill>
          <a:blip r:embed="rId4">
            <a:alphaModFix/>
          </a:blip>
          <a:stretch>
            <a:fillRect/>
          </a:stretch>
        </p:blipFill>
        <p:spPr>
          <a:xfrm>
            <a:off x="393150" y="801753"/>
            <a:ext cx="2578537" cy="1979851"/>
          </a:xfrm>
          <a:prstGeom prst="rect">
            <a:avLst/>
          </a:prstGeom>
          <a:noFill/>
          <a:ln>
            <a:noFill/>
          </a:ln>
        </p:spPr>
      </p:pic>
      <p:pic>
        <p:nvPicPr>
          <p:cNvPr id="136" name="Google Shape;136;p23"/>
          <p:cNvPicPr preferRelativeResize="0"/>
          <p:nvPr/>
        </p:nvPicPr>
        <p:blipFill>
          <a:blip r:embed="rId5">
            <a:alphaModFix/>
          </a:blip>
          <a:stretch>
            <a:fillRect/>
          </a:stretch>
        </p:blipFill>
        <p:spPr>
          <a:xfrm>
            <a:off x="4529550" y="2893600"/>
            <a:ext cx="2798025" cy="2008150"/>
          </a:xfrm>
          <a:prstGeom prst="rect">
            <a:avLst/>
          </a:prstGeom>
          <a:noFill/>
          <a:ln>
            <a:noFill/>
          </a:ln>
        </p:spPr>
      </p:pic>
      <p:pic>
        <p:nvPicPr>
          <p:cNvPr id="137" name="Google Shape;137;p23"/>
          <p:cNvPicPr preferRelativeResize="0"/>
          <p:nvPr/>
        </p:nvPicPr>
        <p:blipFill>
          <a:blip r:embed="rId6">
            <a:alphaModFix/>
          </a:blip>
          <a:stretch>
            <a:fillRect/>
          </a:stretch>
        </p:blipFill>
        <p:spPr>
          <a:xfrm>
            <a:off x="3013925" y="867625"/>
            <a:ext cx="2554808" cy="1913975"/>
          </a:xfrm>
          <a:prstGeom prst="rect">
            <a:avLst/>
          </a:prstGeom>
          <a:noFill/>
          <a:ln>
            <a:noFill/>
          </a:ln>
        </p:spPr>
      </p:pic>
      <p:pic>
        <p:nvPicPr>
          <p:cNvPr id="138" name="Google Shape;138;p23"/>
          <p:cNvPicPr preferRelativeResize="0"/>
          <p:nvPr/>
        </p:nvPicPr>
        <p:blipFill>
          <a:blip r:embed="rId7">
            <a:alphaModFix/>
          </a:blip>
          <a:stretch>
            <a:fillRect/>
          </a:stretch>
        </p:blipFill>
        <p:spPr>
          <a:xfrm>
            <a:off x="5610971" y="801750"/>
            <a:ext cx="2664176" cy="1979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nvSpPr>
        <p:spPr>
          <a:xfrm>
            <a:off x="225650" y="105575"/>
            <a:ext cx="393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500">
                <a:latin typeface="Impact"/>
                <a:ea typeface="Impact"/>
                <a:cs typeface="Impact"/>
                <a:sym typeface="Impact"/>
              </a:rPr>
              <a:t>#Dataset Information</a:t>
            </a:r>
            <a:endParaRPr b="1" sz="2500">
              <a:latin typeface="Impact"/>
              <a:ea typeface="Impact"/>
              <a:cs typeface="Impact"/>
              <a:sym typeface="Impact"/>
            </a:endParaRPr>
          </a:p>
        </p:txBody>
      </p:sp>
      <p:sp>
        <p:nvSpPr>
          <p:cNvPr id="144" name="Google Shape;144;p24"/>
          <p:cNvSpPr/>
          <p:nvPr/>
        </p:nvSpPr>
        <p:spPr>
          <a:xfrm>
            <a:off x="206850" y="141125"/>
            <a:ext cx="31458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4"/>
          <p:cNvPicPr preferRelativeResize="0"/>
          <p:nvPr/>
        </p:nvPicPr>
        <p:blipFill>
          <a:blip r:embed="rId3">
            <a:alphaModFix/>
          </a:blip>
          <a:stretch>
            <a:fillRect/>
          </a:stretch>
        </p:blipFill>
        <p:spPr>
          <a:xfrm>
            <a:off x="979175" y="674975"/>
            <a:ext cx="7185650" cy="436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nvSpPr>
        <p:spPr>
          <a:xfrm>
            <a:off x="225650" y="105575"/>
            <a:ext cx="393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500">
                <a:latin typeface="Impact"/>
                <a:ea typeface="Impact"/>
                <a:cs typeface="Impact"/>
                <a:sym typeface="Impact"/>
              </a:rPr>
              <a:t>#Dataset Preprocessing</a:t>
            </a:r>
            <a:endParaRPr b="1" sz="2500">
              <a:latin typeface="Impact"/>
              <a:ea typeface="Impact"/>
              <a:cs typeface="Impact"/>
              <a:sym typeface="Impact"/>
            </a:endParaRPr>
          </a:p>
        </p:txBody>
      </p:sp>
      <p:sp>
        <p:nvSpPr>
          <p:cNvPr id="151" name="Google Shape;151;p25"/>
          <p:cNvSpPr txBox="1"/>
          <p:nvPr/>
        </p:nvSpPr>
        <p:spPr>
          <a:xfrm>
            <a:off x="321825" y="1095050"/>
            <a:ext cx="6501900" cy="3401700"/>
          </a:xfrm>
          <a:prstGeom prst="rect">
            <a:avLst/>
          </a:prstGeom>
          <a:noFill/>
          <a:ln>
            <a:noFill/>
          </a:ln>
        </p:spPr>
        <p:txBody>
          <a:bodyPr anchorCtr="0" anchor="t" bIns="91425" lIns="91425" spcFirstLastPara="1" rIns="91425" wrap="square" tIns="91425">
            <a:spAutoFit/>
          </a:bodyPr>
          <a:lstStyle/>
          <a:p>
            <a:pPr indent="-349250" lvl="0" marL="457200" rtl="0" algn="l">
              <a:lnSpc>
                <a:spcPct val="200000"/>
              </a:lnSpc>
              <a:spcBef>
                <a:spcPts val="0"/>
              </a:spcBef>
              <a:spcAft>
                <a:spcPts val="0"/>
              </a:spcAft>
              <a:buSzPts val="1900"/>
              <a:buAutoNum type="arabicPeriod"/>
            </a:pPr>
            <a:r>
              <a:rPr b="1" lang="ko" sz="1900"/>
              <a:t>Data Restructuring</a:t>
            </a:r>
            <a:endParaRPr b="1" sz="1900"/>
          </a:p>
          <a:p>
            <a:pPr indent="-349250" lvl="0" marL="457200" rtl="0" algn="l">
              <a:lnSpc>
                <a:spcPct val="200000"/>
              </a:lnSpc>
              <a:spcBef>
                <a:spcPts val="0"/>
              </a:spcBef>
              <a:spcAft>
                <a:spcPts val="0"/>
              </a:spcAft>
              <a:buSzPts val="1900"/>
              <a:buAutoNum type="arabicPeriod"/>
            </a:pPr>
            <a:r>
              <a:rPr b="1" lang="ko" sz="1900"/>
              <a:t>Handle Missing Data</a:t>
            </a:r>
            <a:endParaRPr b="1" sz="1900"/>
          </a:p>
          <a:p>
            <a:pPr indent="-349250" lvl="0" marL="457200" rtl="0" algn="l">
              <a:lnSpc>
                <a:spcPct val="200000"/>
              </a:lnSpc>
              <a:spcBef>
                <a:spcPts val="0"/>
              </a:spcBef>
              <a:spcAft>
                <a:spcPts val="0"/>
              </a:spcAft>
              <a:buSzPts val="1900"/>
              <a:buAutoNum type="arabicPeriod"/>
            </a:pPr>
            <a:r>
              <a:rPr b="1" lang="ko" sz="1900"/>
              <a:t>Feature Encoding</a:t>
            </a:r>
            <a:endParaRPr b="1" sz="1900"/>
          </a:p>
          <a:p>
            <a:pPr indent="-349250" lvl="0" marL="457200" rtl="0" algn="l">
              <a:lnSpc>
                <a:spcPct val="200000"/>
              </a:lnSpc>
              <a:spcBef>
                <a:spcPts val="0"/>
              </a:spcBef>
              <a:spcAft>
                <a:spcPts val="0"/>
              </a:spcAft>
              <a:buClr>
                <a:schemeClr val="dk1"/>
              </a:buClr>
              <a:buSzPts val="1900"/>
              <a:buAutoNum type="arabicPeriod"/>
            </a:pPr>
            <a:r>
              <a:rPr b="1" lang="ko" sz="1900">
                <a:solidFill>
                  <a:schemeClr val="dk1"/>
                </a:solidFill>
              </a:rPr>
              <a:t>Splitting data into Train and Test set</a:t>
            </a:r>
            <a:endParaRPr b="1" sz="1900"/>
          </a:p>
          <a:p>
            <a:pPr indent="-349250" lvl="0" marL="457200" rtl="0" algn="l">
              <a:lnSpc>
                <a:spcPct val="200000"/>
              </a:lnSpc>
              <a:spcBef>
                <a:spcPts val="0"/>
              </a:spcBef>
              <a:spcAft>
                <a:spcPts val="0"/>
              </a:spcAft>
              <a:buSzPts val="1900"/>
              <a:buAutoNum type="arabicPeriod"/>
            </a:pPr>
            <a:r>
              <a:rPr b="1" lang="ko" sz="1900"/>
              <a:t>Feature Scaling</a:t>
            </a:r>
            <a:endParaRPr b="1" sz="1900"/>
          </a:p>
          <a:p>
            <a:pPr indent="-349250" lvl="0" marL="457200" rtl="0" algn="l">
              <a:lnSpc>
                <a:spcPct val="200000"/>
              </a:lnSpc>
              <a:spcBef>
                <a:spcPts val="0"/>
              </a:spcBef>
              <a:spcAft>
                <a:spcPts val="0"/>
              </a:spcAft>
              <a:buSzPts val="1900"/>
              <a:buAutoNum type="arabicPeriod"/>
            </a:pPr>
            <a:r>
              <a:rPr b="1" lang="ko" sz="1900"/>
              <a:t>Preprocessing result</a:t>
            </a:r>
            <a:endParaRPr b="1" sz="1900"/>
          </a:p>
        </p:txBody>
      </p:sp>
      <p:sp>
        <p:nvSpPr>
          <p:cNvPr id="152" name="Google Shape;152;p25"/>
          <p:cNvSpPr/>
          <p:nvPr/>
        </p:nvSpPr>
        <p:spPr>
          <a:xfrm>
            <a:off x="206850" y="141125"/>
            <a:ext cx="35379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nvSpPr>
        <p:spPr>
          <a:xfrm>
            <a:off x="225650" y="105575"/>
            <a:ext cx="393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500">
                <a:latin typeface="Impact"/>
                <a:ea typeface="Impact"/>
                <a:cs typeface="Impact"/>
                <a:sym typeface="Impact"/>
              </a:rPr>
              <a:t>#Dataset Preprocessing</a:t>
            </a:r>
            <a:endParaRPr b="1" sz="2500">
              <a:latin typeface="Impact"/>
              <a:ea typeface="Impact"/>
              <a:cs typeface="Impact"/>
              <a:sym typeface="Impact"/>
            </a:endParaRPr>
          </a:p>
        </p:txBody>
      </p:sp>
      <p:sp>
        <p:nvSpPr>
          <p:cNvPr id="158" name="Google Shape;158;p26"/>
          <p:cNvSpPr txBox="1"/>
          <p:nvPr/>
        </p:nvSpPr>
        <p:spPr>
          <a:xfrm>
            <a:off x="225650" y="932400"/>
            <a:ext cx="6501900" cy="1062000"/>
          </a:xfrm>
          <a:prstGeom prst="rect">
            <a:avLst/>
          </a:prstGeom>
          <a:noFill/>
          <a:ln>
            <a:noFill/>
          </a:ln>
        </p:spPr>
        <p:txBody>
          <a:bodyPr anchorCtr="0" anchor="t" bIns="91425" lIns="91425" spcFirstLastPara="1" rIns="91425" wrap="square" tIns="91425">
            <a:spAutoFit/>
          </a:bodyPr>
          <a:lstStyle/>
          <a:p>
            <a:pPr indent="-349250" lvl="0" marL="457200" rtl="0" algn="l">
              <a:lnSpc>
                <a:spcPct val="200000"/>
              </a:lnSpc>
              <a:spcBef>
                <a:spcPts val="0"/>
              </a:spcBef>
              <a:spcAft>
                <a:spcPts val="0"/>
              </a:spcAft>
              <a:buSzPts val="1900"/>
              <a:buAutoNum type="arabicPeriod"/>
            </a:pPr>
            <a:r>
              <a:rPr b="1" lang="ko" sz="1900"/>
              <a:t>Data Restructuring</a:t>
            </a:r>
            <a:endParaRPr b="1" sz="1900"/>
          </a:p>
          <a:p>
            <a:pPr indent="0" lvl="0" marL="0" rtl="0" algn="l">
              <a:lnSpc>
                <a:spcPct val="200000"/>
              </a:lnSpc>
              <a:spcBef>
                <a:spcPts val="0"/>
              </a:spcBef>
              <a:spcAft>
                <a:spcPts val="0"/>
              </a:spcAft>
              <a:buNone/>
            </a:pPr>
            <a:r>
              <a:t/>
            </a:r>
            <a:endParaRPr b="1" sz="1900"/>
          </a:p>
        </p:txBody>
      </p:sp>
      <p:sp>
        <p:nvSpPr>
          <p:cNvPr id="159" name="Google Shape;159;p26"/>
          <p:cNvSpPr/>
          <p:nvPr/>
        </p:nvSpPr>
        <p:spPr>
          <a:xfrm>
            <a:off x="206850" y="141125"/>
            <a:ext cx="35379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txBox="1"/>
          <p:nvPr>
            <p:ph idx="1" type="body"/>
          </p:nvPr>
        </p:nvSpPr>
        <p:spPr>
          <a:xfrm>
            <a:off x="141900" y="3089500"/>
            <a:ext cx="5515500" cy="12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b="1" lang="ko" sz="1480">
                <a:solidFill>
                  <a:schemeClr val="dk1"/>
                </a:solidFill>
              </a:rPr>
              <a:t>Columns with the same meaning were included twice. </a:t>
            </a:r>
            <a:endParaRPr b="1" sz="1480">
              <a:solidFill>
                <a:schemeClr val="dk1"/>
              </a:solidFill>
            </a:endParaRPr>
          </a:p>
          <a:p>
            <a:pPr indent="0" lvl="0" marL="0" rtl="0" algn="l">
              <a:spcBef>
                <a:spcPts val="1200"/>
              </a:spcBef>
              <a:spcAft>
                <a:spcPts val="0"/>
              </a:spcAft>
              <a:buSzPts val="440"/>
              <a:buNone/>
            </a:pPr>
            <a:r>
              <a:rPr b="1" lang="ko" sz="1480">
                <a:solidFill>
                  <a:schemeClr val="dk1"/>
                </a:solidFill>
              </a:rPr>
              <a:t>(Age - Age Bucket, EngineHP - EngineHP Bucket, </a:t>
            </a:r>
            <a:endParaRPr b="1" sz="1480">
              <a:solidFill>
                <a:schemeClr val="dk1"/>
              </a:solidFill>
            </a:endParaRPr>
          </a:p>
          <a:p>
            <a:pPr indent="0" lvl="0" marL="0" rtl="0" algn="l">
              <a:spcBef>
                <a:spcPts val="1200"/>
              </a:spcBef>
              <a:spcAft>
                <a:spcPts val="0"/>
              </a:spcAft>
              <a:buSzPts val="440"/>
              <a:buNone/>
            </a:pPr>
            <a:r>
              <a:rPr b="1" lang="ko" sz="1480">
                <a:solidFill>
                  <a:schemeClr val="dk1"/>
                </a:solidFill>
              </a:rPr>
              <a:t>etc,...)</a:t>
            </a:r>
            <a:endParaRPr b="1" sz="1480">
              <a:solidFill>
                <a:schemeClr val="dk1"/>
              </a:solidFill>
            </a:endParaRPr>
          </a:p>
          <a:p>
            <a:pPr indent="0" lvl="0" marL="0" rtl="0" algn="l">
              <a:spcBef>
                <a:spcPts val="1200"/>
              </a:spcBef>
              <a:spcAft>
                <a:spcPts val="1200"/>
              </a:spcAft>
              <a:buSzPts val="440"/>
              <a:buNone/>
            </a:pPr>
            <a:r>
              <a:t/>
            </a:r>
            <a:endParaRPr b="1" sz="1380">
              <a:solidFill>
                <a:schemeClr val="dk1"/>
              </a:solidFill>
            </a:endParaRPr>
          </a:p>
        </p:txBody>
      </p:sp>
      <p:sp>
        <p:nvSpPr>
          <p:cNvPr id="161" name="Google Shape;161;p26"/>
          <p:cNvSpPr txBox="1"/>
          <p:nvPr>
            <p:ph idx="1" type="body"/>
          </p:nvPr>
        </p:nvSpPr>
        <p:spPr>
          <a:xfrm>
            <a:off x="141900" y="2571750"/>
            <a:ext cx="4812900" cy="122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ko" sz="2200">
                <a:solidFill>
                  <a:schemeClr val="dk1"/>
                </a:solidFill>
              </a:rPr>
              <a:t>We remove overlapping columns.</a:t>
            </a:r>
            <a:endParaRPr b="1" sz="2300">
              <a:solidFill>
                <a:schemeClr val="dk1"/>
              </a:solidFill>
            </a:endParaRPr>
          </a:p>
        </p:txBody>
      </p:sp>
      <p:pic>
        <p:nvPicPr>
          <p:cNvPr id="162" name="Google Shape;162;p26"/>
          <p:cNvPicPr preferRelativeResize="0"/>
          <p:nvPr/>
        </p:nvPicPr>
        <p:blipFill>
          <a:blip r:embed="rId3">
            <a:alphaModFix/>
          </a:blip>
          <a:stretch>
            <a:fillRect/>
          </a:stretch>
        </p:blipFill>
        <p:spPr>
          <a:xfrm>
            <a:off x="141900" y="1851900"/>
            <a:ext cx="5358501" cy="420350"/>
          </a:xfrm>
          <a:prstGeom prst="rect">
            <a:avLst/>
          </a:prstGeom>
          <a:noFill/>
          <a:ln>
            <a:noFill/>
          </a:ln>
        </p:spPr>
      </p:pic>
      <p:pic>
        <p:nvPicPr>
          <p:cNvPr id="163" name="Google Shape;163;p26"/>
          <p:cNvPicPr preferRelativeResize="0"/>
          <p:nvPr/>
        </p:nvPicPr>
        <p:blipFill rotWithShape="1">
          <a:blip r:embed="rId4">
            <a:alphaModFix/>
          </a:blip>
          <a:srcRect b="14639" l="0" r="0" t="0"/>
          <a:stretch/>
        </p:blipFill>
        <p:spPr>
          <a:xfrm>
            <a:off x="1556400" y="4011925"/>
            <a:ext cx="6437475" cy="906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nvSpPr>
        <p:spPr>
          <a:xfrm>
            <a:off x="225650" y="105575"/>
            <a:ext cx="393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500">
                <a:latin typeface="Impact"/>
                <a:ea typeface="Impact"/>
                <a:cs typeface="Impact"/>
                <a:sym typeface="Impact"/>
              </a:rPr>
              <a:t>#Dataset Preprocessing</a:t>
            </a:r>
            <a:endParaRPr b="1" sz="2500">
              <a:latin typeface="Impact"/>
              <a:ea typeface="Impact"/>
              <a:cs typeface="Impact"/>
              <a:sym typeface="Impact"/>
            </a:endParaRPr>
          </a:p>
        </p:txBody>
      </p:sp>
      <p:sp>
        <p:nvSpPr>
          <p:cNvPr id="169" name="Google Shape;169;p27"/>
          <p:cNvSpPr txBox="1"/>
          <p:nvPr/>
        </p:nvSpPr>
        <p:spPr>
          <a:xfrm>
            <a:off x="-320200" y="911400"/>
            <a:ext cx="6501900" cy="1062000"/>
          </a:xfrm>
          <a:prstGeom prst="rect">
            <a:avLst/>
          </a:prstGeom>
          <a:noFill/>
          <a:ln>
            <a:noFill/>
          </a:ln>
        </p:spPr>
        <p:txBody>
          <a:bodyPr anchorCtr="0" anchor="t" bIns="91425" lIns="91425" spcFirstLastPara="1" rIns="91425" wrap="square" tIns="91425">
            <a:spAutoFit/>
          </a:bodyPr>
          <a:lstStyle/>
          <a:p>
            <a:pPr indent="0" lvl="0" marL="457200" rtl="0" algn="l">
              <a:lnSpc>
                <a:spcPct val="200000"/>
              </a:lnSpc>
              <a:spcBef>
                <a:spcPts val="0"/>
              </a:spcBef>
              <a:spcAft>
                <a:spcPts val="0"/>
              </a:spcAft>
              <a:buNone/>
            </a:pPr>
            <a:r>
              <a:rPr b="1" lang="ko" sz="1900"/>
              <a:t>2. Handle Missing Data</a:t>
            </a:r>
            <a:endParaRPr b="1" sz="1900"/>
          </a:p>
          <a:p>
            <a:pPr indent="0" lvl="0" marL="0" rtl="0" algn="l">
              <a:lnSpc>
                <a:spcPct val="200000"/>
              </a:lnSpc>
              <a:spcBef>
                <a:spcPts val="0"/>
              </a:spcBef>
              <a:spcAft>
                <a:spcPts val="0"/>
              </a:spcAft>
              <a:buNone/>
            </a:pPr>
            <a:r>
              <a:t/>
            </a:r>
            <a:endParaRPr b="1" sz="1900"/>
          </a:p>
        </p:txBody>
      </p:sp>
      <p:sp>
        <p:nvSpPr>
          <p:cNvPr id="170" name="Google Shape;170;p27"/>
          <p:cNvSpPr/>
          <p:nvPr/>
        </p:nvSpPr>
        <p:spPr>
          <a:xfrm>
            <a:off x="206850" y="141125"/>
            <a:ext cx="35379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txBox="1"/>
          <p:nvPr>
            <p:ph idx="1" type="body"/>
          </p:nvPr>
        </p:nvSpPr>
        <p:spPr>
          <a:xfrm>
            <a:off x="5401225" y="1764025"/>
            <a:ext cx="3237900" cy="122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b="1" lang="ko" sz="1679">
                <a:solidFill>
                  <a:schemeClr val="dk1"/>
                </a:solidFill>
              </a:rPr>
              <a:t>However, there was a problem that the score was not accurate.</a:t>
            </a:r>
            <a:endParaRPr b="1" sz="1679">
              <a:solidFill>
                <a:schemeClr val="dk1"/>
              </a:solidFill>
            </a:endParaRPr>
          </a:p>
        </p:txBody>
      </p:sp>
      <p:sp>
        <p:nvSpPr>
          <p:cNvPr id="172" name="Google Shape;172;p27"/>
          <p:cNvSpPr txBox="1"/>
          <p:nvPr>
            <p:ph idx="1" type="body"/>
          </p:nvPr>
        </p:nvSpPr>
        <p:spPr>
          <a:xfrm>
            <a:off x="131400" y="3621150"/>
            <a:ext cx="4812900" cy="122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ko" sz="2300">
                <a:solidFill>
                  <a:schemeClr val="dk1"/>
                </a:solidFill>
              </a:rPr>
              <a:t>So, we added overlapping columns again, dropped the bucket data with missing values.</a:t>
            </a:r>
            <a:endParaRPr b="1" sz="2300">
              <a:solidFill>
                <a:schemeClr val="dk1"/>
              </a:solidFill>
            </a:endParaRPr>
          </a:p>
        </p:txBody>
      </p:sp>
      <p:pic>
        <p:nvPicPr>
          <p:cNvPr id="173" name="Google Shape;173;p27"/>
          <p:cNvPicPr preferRelativeResize="0"/>
          <p:nvPr/>
        </p:nvPicPr>
        <p:blipFill>
          <a:blip r:embed="rId3">
            <a:alphaModFix/>
          </a:blip>
          <a:stretch>
            <a:fillRect/>
          </a:stretch>
        </p:blipFill>
        <p:spPr>
          <a:xfrm>
            <a:off x="131400" y="1673550"/>
            <a:ext cx="5010678" cy="170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nvSpPr>
        <p:spPr>
          <a:xfrm>
            <a:off x="225650" y="105575"/>
            <a:ext cx="393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500">
                <a:latin typeface="Impact"/>
                <a:ea typeface="Impact"/>
                <a:cs typeface="Impact"/>
                <a:sym typeface="Impact"/>
              </a:rPr>
              <a:t>#Dataset Preprocessing</a:t>
            </a:r>
            <a:endParaRPr b="1" sz="2500">
              <a:latin typeface="Impact"/>
              <a:ea typeface="Impact"/>
              <a:cs typeface="Impact"/>
              <a:sym typeface="Impact"/>
            </a:endParaRPr>
          </a:p>
        </p:txBody>
      </p:sp>
      <p:sp>
        <p:nvSpPr>
          <p:cNvPr id="179" name="Google Shape;179;p28"/>
          <p:cNvSpPr txBox="1"/>
          <p:nvPr/>
        </p:nvSpPr>
        <p:spPr>
          <a:xfrm>
            <a:off x="-141750" y="932400"/>
            <a:ext cx="6501900" cy="1062000"/>
          </a:xfrm>
          <a:prstGeom prst="rect">
            <a:avLst/>
          </a:prstGeom>
          <a:noFill/>
          <a:ln>
            <a:noFill/>
          </a:ln>
        </p:spPr>
        <p:txBody>
          <a:bodyPr anchorCtr="0" anchor="t" bIns="91425" lIns="91425" spcFirstLastPara="1" rIns="91425" wrap="square" tIns="91425">
            <a:spAutoFit/>
          </a:bodyPr>
          <a:lstStyle/>
          <a:p>
            <a:pPr indent="0" lvl="0" marL="457200" rtl="0" algn="l">
              <a:lnSpc>
                <a:spcPct val="200000"/>
              </a:lnSpc>
              <a:spcBef>
                <a:spcPts val="0"/>
              </a:spcBef>
              <a:spcAft>
                <a:spcPts val="0"/>
              </a:spcAft>
              <a:buNone/>
            </a:pPr>
            <a:r>
              <a:rPr b="1" lang="ko" sz="1900"/>
              <a:t>2. Handle Missing Data</a:t>
            </a:r>
            <a:endParaRPr b="1" sz="1900"/>
          </a:p>
          <a:p>
            <a:pPr indent="0" lvl="0" marL="0" rtl="0" algn="l">
              <a:lnSpc>
                <a:spcPct val="200000"/>
              </a:lnSpc>
              <a:spcBef>
                <a:spcPts val="0"/>
              </a:spcBef>
              <a:spcAft>
                <a:spcPts val="0"/>
              </a:spcAft>
              <a:buNone/>
            </a:pPr>
            <a:r>
              <a:t/>
            </a:r>
            <a:endParaRPr b="1" sz="1900"/>
          </a:p>
        </p:txBody>
      </p:sp>
      <p:sp>
        <p:nvSpPr>
          <p:cNvPr id="180" name="Google Shape;180;p28"/>
          <p:cNvSpPr/>
          <p:nvPr/>
        </p:nvSpPr>
        <p:spPr>
          <a:xfrm>
            <a:off x="206850" y="141125"/>
            <a:ext cx="35379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txBox="1"/>
          <p:nvPr>
            <p:ph idx="1" type="body"/>
          </p:nvPr>
        </p:nvSpPr>
        <p:spPr>
          <a:xfrm>
            <a:off x="425325" y="3043800"/>
            <a:ext cx="4812900" cy="122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ko" sz="2300">
                <a:solidFill>
                  <a:schemeClr val="dk1"/>
                </a:solidFill>
              </a:rPr>
              <a:t>And fill missing values with ‘ffill’</a:t>
            </a:r>
            <a:endParaRPr b="1" sz="2300">
              <a:solidFill>
                <a:schemeClr val="dk1"/>
              </a:solidFill>
            </a:endParaRPr>
          </a:p>
        </p:txBody>
      </p:sp>
      <p:pic>
        <p:nvPicPr>
          <p:cNvPr id="182" name="Google Shape;182;p28"/>
          <p:cNvPicPr preferRelativeResize="0"/>
          <p:nvPr/>
        </p:nvPicPr>
        <p:blipFill>
          <a:blip r:embed="rId3">
            <a:alphaModFix/>
          </a:blip>
          <a:stretch>
            <a:fillRect/>
          </a:stretch>
        </p:blipFill>
        <p:spPr>
          <a:xfrm>
            <a:off x="425325" y="1819875"/>
            <a:ext cx="5673401" cy="863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nvSpPr>
        <p:spPr>
          <a:xfrm>
            <a:off x="225650" y="105575"/>
            <a:ext cx="393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500">
                <a:latin typeface="Impact"/>
                <a:ea typeface="Impact"/>
                <a:cs typeface="Impact"/>
                <a:sym typeface="Impact"/>
              </a:rPr>
              <a:t>#Dataset Preprocessing</a:t>
            </a:r>
            <a:endParaRPr b="1" sz="2500">
              <a:latin typeface="Impact"/>
              <a:ea typeface="Impact"/>
              <a:cs typeface="Impact"/>
              <a:sym typeface="Impact"/>
            </a:endParaRPr>
          </a:p>
        </p:txBody>
      </p:sp>
      <p:sp>
        <p:nvSpPr>
          <p:cNvPr id="188" name="Google Shape;188;p29"/>
          <p:cNvSpPr txBox="1"/>
          <p:nvPr/>
        </p:nvSpPr>
        <p:spPr>
          <a:xfrm>
            <a:off x="-141750" y="932400"/>
            <a:ext cx="6501900" cy="1062000"/>
          </a:xfrm>
          <a:prstGeom prst="rect">
            <a:avLst/>
          </a:prstGeom>
          <a:noFill/>
          <a:ln>
            <a:noFill/>
          </a:ln>
        </p:spPr>
        <p:txBody>
          <a:bodyPr anchorCtr="0" anchor="t" bIns="91425" lIns="91425" spcFirstLastPara="1" rIns="91425" wrap="square" tIns="91425">
            <a:spAutoFit/>
          </a:bodyPr>
          <a:lstStyle/>
          <a:p>
            <a:pPr indent="0" lvl="0" marL="457200" rtl="0" algn="l">
              <a:lnSpc>
                <a:spcPct val="200000"/>
              </a:lnSpc>
              <a:spcBef>
                <a:spcPts val="0"/>
              </a:spcBef>
              <a:spcAft>
                <a:spcPts val="0"/>
              </a:spcAft>
              <a:buNone/>
            </a:pPr>
            <a:r>
              <a:rPr b="1" lang="ko" sz="1900"/>
              <a:t>3. Feature Encoding</a:t>
            </a:r>
            <a:endParaRPr b="1" sz="1900"/>
          </a:p>
          <a:p>
            <a:pPr indent="0" lvl="0" marL="0" rtl="0" algn="l">
              <a:lnSpc>
                <a:spcPct val="200000"/>
              </a:lnSpc>
              <a:spcBef>
                <a:spcPts val="0"/>
              </a:spcBef>
              <a:spcAft>
                <a:spcPts val="0"/>
              </a:spcAft>
              <a:buNone/>
            </a:pPr>
            <a:r>
              <a:t/>
            </a:r>
            <a:endParaRPr b="1" sz="1900"/>
          </a:p>
        </p:txBody>
      </p:sp>
      <p:sp>
        <p:nvSpPr>
          <p:cNvPr id="189" name="Google Shape;189;p29"/>
          <p:cNvSpPr/>
          <p:nvPr/>
        </p:nvSpPr>
        <p:spPr>
          <a:xfrm>
            <a:off x="206850" y="141125"/>
            <a:ext cx="35379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txBox="1"/>
          <p:nvPr>
            <p:ph idx="1" type="body"/>
          </p:nvPr>
        </p:nvSpPr>
        <p:spPr>
          <a:xfrm>
            <a:off x="299375" y="4156475"/>
            <a:ext cx="5033100" cy="122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ko" sz="2300">
                <a:solidFill>
                  <a:schemeClr val="dk1"/>
                </a:solidFill>
              </a:rPr>
              <a:t>Applying the three encoding method: Ordinal, Label, OneHot</a:t>
            </a:r>
            <a:endParaRPr b="1" sz="2300">
              <a:solidFill>
                <a:schemeClr val="dk1"/>
              </a:solidFill>
            </a:endParaRPr>
          </a:p>
        </p:txBody>
      </p:sp>
      <p:pic>
        <p:nvPicPr>
          <p:cNvPr id="191" name="Google Shape;191;p29"/>
          <p:cNvPicPr preferRelativeResize="0"/>
          <p:nvPr/>
        </p:nvPicPr>
        <p:blipFill>
          <a:blip r:embed="rId3">
            <a:alphaModFix/>
          </a:blip>
          <a:stretch>
            <a:fillRect/>
          </a:stretch>
        </p:blipFill>
        <p:spPr>
          <a:xfrm>
            <a:off x="192475" y="1453100"/>
            <a:ext cx="4646650" cy="976893"/>
          </a:xfrm>
          <a:prstGeom prst="rect">
            <a:avLst/>
          </a:prstGeom>
          <a:noFill/>
          <a:ln>
            <a:noFill/>
          </a:ln>
        </p:spPr>
      </p:pic>
      <p:pic>
        <p:nvPicPr>
          <p:cNvPr id="192" name="Google Shape;192;p29"/>
          <p:cNvPicPr preferRelativeResize="0"/>
          <p:nvPr/>
        </p:nvPicPr>
        <p:blipFill>
          <a:blip r:embed="rId4">
            <a:alphaModFix/>
          </a:blip>
          <a:stretch>
            <a:fillRect/>
          </a:stretch>
        </p:blipFill>
        <p:spPr>
          <a:xfrm>
            <a:off x="3264550" y="2251825"/>
            <a:ext cx="5748050" cy="914675"/>
          </a:xfrm>
          <a:prstGeom prst="rect">
            <a:avLst/>
          </a:prstGeom>
          <a:noFill/>
          <a:ln>
            <a:noFill/>
          </a:ln>
        </p:spPr>
      </p:pic>
      <p:pic>
        <p:nvPicPr>
          <p:cNvPr id="193" name="Google Shape;193;p29"/>
          <p:cNvPicPr preferRelativeResize="0"/>
          <p:nvPr/>
        </p:nvPicPr>
        <p:blipFill>
          <a:blip r:embed="rId5">
            <a:alphaModFix/>
          </a:blip>
          <a:stretch>
            <a:fillRect/>
          </a:stretch>
        </p:blipFill>
        <p:spPr>
          <a:xfrm>
            <a:off x="225650" y="2926350"/>
            <a:ext cx="4646649" cy="1118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nvSpPr>
        <p:spPr>
          <a:xfrm>
            <a:off x="225650" y="105575"/>
            <a:ext cx="393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500">
                <a:latin typeface="Impact"/>
                <a:ea typeface="Impact"/>
                <a:cs typeface="Impact"/>
                <a:sym typeface="Impact"/>
              </a:rPr>
              <a:t>#Dataset Preprocessing</a:t>
            </a:r>
            <a:endParaRPr b="1" sz="2500">
              <a:latin typeface="Impact"/>
              <a:ea typeface="Impact"/>
              <a:cs typeface="Impact"/>
              <a:sym typeface="Impact"/>
            </a:endParaRPr>
          </a:p>
        </p:txBody>
      </p:sp>
      <p:sp>
        <p:nvSpPr>
          <p:cNvPr id="199" name="Google Shape;199;p30"/>
          <p:cNvSpPr txBox="1"/>
          <p:nvPr/>
        </p:nvSpPr>
        <p:spPr>
          <a:xfrm>
            <a:off x="-141750" y="932400"/>
            <a:ext cx="6501900" cy="1062000"/>
          </a:xfrm>
          <a:prstGeom prst="rect">
            <a:avLst/>
          </a:prstGeom>
          <a:noFill/>
          <a:ln>
            <a:noFill/>
          </a:ln>
        </p:spPr>
        <p:txBody>
          <a:bodyPr anchorCtr="0" anchor="t" bIns="91425" lIns="91425" spcFirstLastPara="1" rIns="91425" wrap="square" tIns="91425">
            <a:spAutoFit/>
          </a:bodyPr>
          <a:lstStyle/>
          <a:p>
            <a:pPr indent="0" lvl="0" marL="457200" rtl="0" algn="l">
              <a:lnSpc>
                <a:spcPct val="200000"/>
              </a:lnSpc>
              <a:spcBef>
                <a:spcPts val="0"/>
              </a:spcBef>
              <a:spcAft>
                <a:spcPts val="0"/>
              </a:spcAft>
              <a:buNone/>
            </a:pPr>
            <a:r>
              <a:rPr b="1" lang="ko" sz="1900"/>
              <a:t>4</a:t>
            </a:r>
            <a:r>
              <a:rPr b="1" lang="ko" sz="1900"/>
              <a:t>. Splitting data into train and test set</a:t>
            </a:r>
            <a:endParaRPr b="1" sz="1900"/>
          </a:p>
          <a:p>
            <a:pPr indent="0" lvl="0" marL="0" rtl="0" algn="l">
              <a:lnSpc>
                <a:spcPct val="200000"/>
              </a:lnSpc>
              <a:spcBef>
                <a:spcPts val="0"/>
              </a:spcBef>
              <a:spcAft>
                <a:spcPts val="0"/>
              </a:spcAft>
              <a:buNone/>
            </a:pPr>
            <a:r>
              <a:t/>
            </a:r>
            <a:endParaRPr b="1" sz="1900"/>
          </a:p>
        </p:txBody>
      </p:sp>
      <p:sp>
        <p:nvSpPr>
          <p:cNvPr id="200" name="Google Shape;200;p30"/>
          <p:cNvSpPr/>
          <p:nvPr/>
        </p:nvSpPr>
        <p:spPr>
          <a:xfrm>
            <a:off x="206850" y="141125"/>
            <a:ext cx="35379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ph idx="1" type="body"/>
          </p:nvPr>
        </p:nvSpPr>
        <p:spPr>
          <a:xfrm>
            <a:off x="527550" y="3917100"/>
            <a:ext cx="6060900" cy="122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ko" sz="2300">
                <a:solidFill>
                  <a:schemeClr val="dk1"/>
                </a:solidFill>
              </a:rPr>
              <a:t>Drop the target column of the encoded data and split it into test and train set</a:t>
            </a:r>
            <a:endParaRPr b="1" sz="2300">
              <a:solidFill>
                <a:schemeClr val="dk1"/>
              </a:solidFill>
            </a:endParaRPr>
          </a:p>
        </p:txBody>
      </p:sp>
      <p:pic>
        <p:nvPicPr>
          <p:cNvPr id="202" name="Google Shape;202;p30"/>
          <p:cNvPicPr preferRelativeResize="0"/>
          <p:nvPr/>
        </p:nvPicPr>
        <p:blipFill>
          <a:blip r:embed="rId3">
            <a:alphaModFix/>
          </a:blip>
          <a:stretch>
            <a:fillRect/>
          </a:stretch>
        </p:blipFill>
        <p:spPr>
          <a:xfrm>
            <a:off x="527550" y="1643127"/>
            <a:ext cx="5591899" cy="211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nvSpPr>
        <p:spPr>
          <a:xfrm>
            <a:off x="225650" y="105575"/>
            <a:ext cx="393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500">
                <a:latin typeface="Impact"/>
                <a:ea typeface="Impact"/>
                <a:cs typeface="Impact"/>
                <a:sym typeface="Impact"/>
              </a:rPr>
              <a:t>#Dataset Preprocessing</a:t>
            </a:r>
            <a:endParaRPr b="1" sz="2500">
              <a:latin typeface="Impact"/>
              <a:ea typeface="Impact"/>
              <a:cs typeface="Impact"/>
              <a:sym typeface="Impact"/>
            </a:endParaRPr>
          </a:p>
        </p:txBody>
      </p:sp>
      <p:sp>
        <p:nvSpPr>
          <p:cNvPr id="208" name="Google Shape;208;p31"/>
          <p:cNvSpPr txBox="1"/>
          <p:nvPr/>
        </p:nvSpPr>
        <p:spPr>
          <a:xfrm>
            <a:off x="-141750" y="932400"/>
            <a:ext cx="6501900" cy="1062000"/>
          </a:xfrm>
          <a:prstGeom prst="rect">
            <a:avLst/>
          </a:prstGeom>
          <a:noFill/>
          <a:ln>
            <a:noFill/>
          </a:ln>
        </p:spPr>
        <p:txBody>
          <a:bodyPr anchorCtr="0" anchor="t" bIns="91425" lIns="91425" spcFirstLastPara="1" rIns="91425" wrap="square" tIns="91425">
            <a:spAutoFit/>
          </a:bodyPr>
          <a:lstStyle/>
          <a:p>
            <a:pPr indent="0" lvl="0" marL="457200" rtl="0" algn="l">
              <a:lnSpc>
                <a:spcPct val="200000"/>
              </a:lnSpc>
              <a:spcBef>
                <a:spcPts val="0"/>
              </a:spcBef>
              <a:spcAft>
                <a:spcPts val="0"/>
              </a:spcAft>
              <a:buNone/>
            </a:pPr>
            <a:r>
              <a:rPr b="1" lang="ko" sz="1900"/>
              <a:t>5</a:t>
            </a:r>
            <a:r>
              <a:rPr b="1" lang="ko" sz="1900"/>
              <a:t>. Feature Scaling</a:t>
            </a:r>
            <a:endParaRPr b="1" sz="1900"/>
          </a:p>
          <a:p>
            <a:pPr indent="0" lvl="0" marL="0" rtl="0" algn="l">
              <a:lnSpc>
                <a:spcPct val="200000"/>
              </a:lnSpc>
              <a:spcBef>
                <a:spcPts val="0"/>
              </a:spcBef>
              <a:spcAft>
                <a:spcPts val="0"/>
              </a:spcAft>
              <a:buNone/>
            </a:pPr>
            <a:r>
              <a:t/>
            </a:r>
            <a:endParaRPr b="1" sz="1900"/>
          </a:p>
        </p:txBody>
      </p:sp>
      <p:sp>
        <p:nvSpPr>
          <p:cNvPr id="209" name="Google Shape;209;p31"/>
          <p:cNvSpPr/>
          <p:nvPr/>
        </p:nvSpPr>
        <p:spPr>
          <a:xfrm>
            <a:off x="206850" y="141125"/>
            <a:ext cx="35379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
          <p:cNvSpPr txBox="1"/>
          <p:nvPr>
            <p:ph idx="1" type="body"/>
          </p:nvPr>
        </p:nvSpPr>
        <p:spPr>
          <a:xfrm>
            <a:off x="281575" y="3673600"/>
            <a:ext cx="5033100" cy="122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ko" sz="2300">
                <a:solidFill>
                  <a:schemeClr val="dk1"/>
                </a:solidFill>
              </a:rPr>
              <a:t>Scaling Three-way encoded data using MinMax, Robust, MaxAbs, Standard scaler</a:t>
            </a:r>
            <a:endParaRPr b="1" sz="2300">
              <a:solidFill>
                <a:schemeClr val="dk1"/>
              </a:solidFill>
            </a:endParaRPr>
          </a:p>
        </p:txBody>
      </p:sp>
      <p:pic>
        <p:nvPicPr>
          <p:cNvPr id="211" name="Google Shape;211;p31"/>
          <p:cNvPicPr preferRelativeResize="0"/>
          <p:nvPr/>
        </p:nvPicPr>
        <p:blipFill>
          <a:blip r:embed="rId3">
            <a:alphaModFix/>
          </a:blip>
          <a:stretch>
            <a:fillRect/>
          </a:stretch>
        </p:blipFill>
        <p:spPr>
          <a:xfrm>
            <a:off x="281575" y="1440250"/>
            <a:ext cx="3818775" cy="831550"/>
          </a:xfrm>
          <a:prstGeom prst="rect">
            <a:avLst/>
          </a:prstGeom>
          <a:noFill/>
          <a:ln>
            <a:noFill/>
          </a:ln>
        </p:spPr>
      </p:pic>
      <p:pic>
        <p:nvPicPr>
          <p:cNvPr id="212" name="Google Shape;212;p31"/>
          <p:cNvPicPr preferRelativeResize="0"/>
          <p:nvPr/>
        </p:nvPicPr>
        <p:blipFill>
          <a:blip r:embed="rId4">
            <a:alphaModFix/>
          </a:blip>
          <a:stretch>
            <a:fillRect/>
          </a:stretch>
        </p:blipFill>
        <p:spPr>
          <a:xfrm>
            <a:off x="4490800" y="1440250"/>
            <a:ext cx="4437424" cy="806100"/>
          </a:xfrm>
          <a:prstGeom prst="rect">
            <a:avLst/>
          </a:prstGeom>
          <a:noFill/>
          <a:ln>
            <a:noFill/>
          </a:ln>
        </p:spPr>
      </p:pic>
      <p:pic>
        <p:nvPicPr>
          <p:cNvPr id="213" name="Google Shape;213;p31"/>
          <p:cNvPicPr preferRelativeResize="0"/>
          <p:nvPr/>
        </p:nvPicPr>
        <p:blipFill>
          <a:blip r:embed="rId5">
            <a:alphaModFix/>
          </a:blip>
          <a:stretch>
            <a:fillRect/>
          </a:stretch>
        </p:blipFill>
        <p:spPr>
          <a:xfrm>
            <a:off x="4490800" y="2571750"/>
            <a:ext cx="4437424" cy="831540"/>
          </a:xfrm>
          <a:prstGeom prst="rect">
            <a:avLst/>
          </a:prstGeom>
          <a:noFill/>
          <a:ln>
            <a:noFill/>
          </a:ln>
        </p:spPr>
      </p:pic>
      <p:pic>
        <p:nvPicPr>
          <p:cNvPr id="214" name="Google Shape;214;p31"/>
          <p:cNvPicPr preferRelativeResize="0"/>
          <p:nvPr/>
        </p:nvPicPr>
        <p:blipFill>
          <a:blip r:embed="rId6">
            <a:alphaModFix/>
          </a:blip>
          <a:stretch>
            <a:fillRect/>
          </a:stretch>
        </p:blipFill>
        <p:spPr>
          <a:xfrm>
            <a:off x="299375" y="2571750"/>
            <a:ext cx="3818776" cy="831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206850" y="141125"/>
            <a:ext cx="17988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AutoNum type="arabicPeriod"/>
            </a:pPr>
            <a:r>
              <a:rPr b="1" lang="ko" sz="2000">
                <a:solidFill>
                  <a:schemeClr val="dk1"/>
                </a:solidFill>
              </a:rPr>
              <a:t>Objective</a:t>
            </a:r>
            <a:endParaRPr b="1" sz="2000">
              <a:solidFill>
                <a:schemeClr val="dk1"/>
              </a:solidFill>
            </a:endParaRPr>
          </a:p>
          <a:p>
            <a:pPr indent="-355600" lvl="0" marL="457200" rtl="0" algn="l">
              <a:spcBef>
                <a:spcPts val="0"/>
              </a:spcBef>
              <a:spcAft>
                <a:spcPts val="0"/>
              </a:spcAft>
              <a:buClr>
                <a:schemeClr val="dk1"/>
              </a:buClr>
              <a:buSzPts val="2000"/>
              <a:buAutoNum type="arabicPeriod"/>
            </a:pPr>
            <a:r>
              <a:rPr b="1" lang="ko" sz="2000">
                <a:solidFill>
                  <a:schemeClr val="dk1"/>
                </a:solidFill>
              </a:rPr>
              <a:t>Dataset Information</a:t>
            </a:r>
            <a:endParaRPr b="1" sz="2000">
              <a:solidFill>
                <a:schemeClr val="dk1"/>
              </a:solidFill>
            </a:endParaRPr>
          </a:p>
          <a:p>
            <a:pPr indent="-355600" lvl="0" marL="457200" rtl="0" algn="l">
              <a:spcBef>
                <a:spcPts val="0"/>
              </a:spcBef>
              <a:spcAft>
                <a:spcPts val="0"/>
              </a:spcAft>
              <a:buClr>
                <a:schemeClr val="dk1"/>
              </a:buClr>
              <a:buSzPts val="2000"/>
              <a:buAutoNum type="arabicPeriod"/>
            </a:pPr>
            <a:r>
              <a:rPr b="1" lang="ko" sz="2000">
                <a:solidFill>
                  <a:schemeClr val="dk1"/>
                </a:solidFill>
              </a:rPr>
              <a:t>End - to - end process</a:t>
            </a:r>
            <a:endParaRPr b="1" sz="2000">
              <a:solidFill>
                <a:schemeClr val="dk1"/>
              </a:solidFill>
            </a:endParaRPr>
          </a:p>
          <a:p>
            <a:pPr indent="-355600" lvl="0" marL="457200" rtl="0" algn="l">
              <a:spcBef>
                <a:spcPts val="0"/>
              </a:spcBef>
              <a:spcAft>
                <a:spcPts val="0"/>
              </a:spcAft>
              <a:buClr>
                <a:schemeClr val="dk1"/>
              </a:buClr>
              <a:buSzPts val="2000"/>
              <a:buAutoNum type="arabicPeriod"/>
            </a:pPr>
            <a:r>
              <a:rPr b="1" lang="ko" sz="2000">
                <a:solidFill>
                  <a:schemeClr val="dk1"/>
                </a:solidFill>
              </a:rPr>
              <a:t>Open source</a:t>
            </a:r>
            <a:endParaRPr b="1" sz="2000">
              <a:solidFill>
                <a:schemeClr val="dk1"/>
              </a:solidFill>
            </a:endParaRPr>
          </a:p>
          <a:p>
            <a:pPr indent="-355600" lvl="0" marL="457200" rtl="0" algn="l">
              <a:spcBef>
                <a:spcPts val="0"/>
              </a:spcBef>
              <a:spcAft>
                <a:spcPts val="0"/>
              </a:spcAft>
              <a:buClr>
                <a:schemeClr val="dk1"/>
              </a:buClr>
              <a:buSzPts val="2000"/>
              <a:buAutoNum type="arabicPeriod"/>
            </a:pPr>
            <a:r>
              <a:rPr b="1" lang="ko" sz="2000">
                <a:solidFill>
                  <a:schemeClr val="dk1"/>
                </a:solidFill>
              </a:rPr>
              <a:t>Result</a:t>
            </a:r>
            <a:endParaRPr b="1" sz="2000">
              <a:solidFill>
                <a:schemeClr val="dk1"/>
              </a:solidFill>
            </a:endParaRPr>
          </a:p>
          <a:p>
            <a:pPr indent="-355600" lvl="0" marL="457200" rtl="0" algn="l">
              <a:spcBef>
                <a:spcPts val="0"/>
              </a:spcBef>
              <a:spcAft>
                <a:spcPts val="0"/>
              </a:spcAft>
              <a:buClr>
                <a:schemeClr val="dk1"/>
              </a:buClr>
              <a:buSzPts val="2000"/>
              <a:buAutoNum type="arabicPeriod"/>
            </a:pPr>
            <a:r>
              <a:rPr b="1" lang="ko" sz="2000">
                <a:solidFill>
                  <a:schemeClr val="dk1"/>
                </a:solidFill>
              </a:rPr>
              <a:t>conclusion</a:t>
            </a:r>
            <a:endParaRPr b="1" sz="2000">
              <a:solidFill>
                <a:schemeClr val="dk1"/>
              </a:solidFill>
            </a:endParaRPr>
          </a:p>
        </p:txBody>
      </p:sp>
      <p:sp>
        <p:nvSpPr>
          <p:cNvPr id="62" name="Google Shape;62;p14"/>
          <p:cNvSpPr txBox="1"/>
          <p:nvPr>
            <p:ph type="title"/>
          </p:nvPr>
        </p:nvSpPr>
        <p:spPr>
          <a:xfrm>
            <a:off x="22565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#Contents</a:t>
            </a:r>
            <a:endParaRPr b="1">
              <a:latin typeface="Impact"/>
              <a:ea typeface="Impact"/>
              <a:cs typeface="Impact"/>
              <a:sym typeface="Impac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nvSpPr>
        <p:spPr>
          <a:xfrm>
            <a:off x="225650" y="105575"/>
            <a:ext cx="393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500">
                <a:latin typeface="Impact"/>
                <a:ea typeface="Impact"/>
                <a:cs typeface="Impact"/>
                <a:sym typeface="Impact"/>
              </a:rPr>
              <a:t>#Dataset Preprocessing</a:t>
            </a:r>
            <a:endParaRPr b="1" sz="2500">
              <a:latin typeface="Impact"/>
              <a:ea typeface="Impact"/>
              <a:cs typeface="Impact"/>
              <a:sym typeface="Impact"/>
            </a:endParaRPr>
          </a:p>
        </p:txBody>
      </p:sp>
      <p:sp>
        <p:nvSpPr>
          <p:cNvPr id="220" name="Google Shape;220;p32"/>
          <p:cNvSpPr txBox="1"/>
          <p:nvPr/>
        </p:nvSpPr>
        <p:spPr>
          <a:xfrm>
            <a:off x="-141750" y="932400"/>
            <a:ext cx="6501900" cy="1062000"/>
          </a:xfrm>
          <a:prstGeom prst="rect">
            <a:avLst/>
          </a:prstGeom>
          <a:noFill/>
          <a:ln>
            <a:noFill/>
          </a:ln>
        </p:spPr>
        <p:txBody>
          <a:bodyPr anchorCtr="0" anchor="t" bIns="91425" lIns="91425" spcFirstLastPara="1" rIns="91425" wrap="square" tIns="91425">
            <a:spAutoFit/>
          </a:bodyPr>
          <a:lstStyle/>
          <a:p>
            <a:pPr indent="0" lvl="0" marL="457200" rtl="0" algn="l">
              <a:lnSpc>
                <a:spcPct val="200000"/>
              </a:lnSpc>
              <a:spcBef>
                <a:spcPts val="0"/>
              </a:spcBef>
              <a:spcAft>
                <a:spcPts val="0"/>
              </a:spcAft>
              <a:buNone/>
            </a:pPr>
            <a:r>
              <a:rPr b="1" lang="ko" sz="1900"/>
              <a:t>6</a:t>
            </a:r>
            <a:r>
              <a:rPr b="1" lang="ko" sz="1900"/>
              <a:t>. Preprocessing result</a:t>
            </a:r>
            <a:endParaRPr b="1" sz="1900"/>
          </a:p>
          <a:p>
            <a:pPr indent="0" lvl="0" marL="0" rtl="0" algn="l">
              <a:lnSpc>
                <a:spcPct val="200000"/>
              </a:lnSpc>
              <a:spcBef>
                <a:spcPts val="0"/>
              </a:spcBef>
              <a:spcAft>
                <a:spcPts val="0"/>
              </a:spcAft>
              <a:buNone/>
            </a:pPr>
            <a:r>
              <a:t/>
            </a:r>
            <a:endParaRPr b="1" sz="1900"/>
          </a:p>
        </p:txBody>
      </p:sp>
      <p:sp>
        <p:nvSpPr>
          <p:cNvPr id="221" name="Google Shape;221;p32"/>
          <p:cNvSpPr/>
          <p:nvPr/>
        </p:nvSpPr>
        <p:spPr>
          <a:xfrm>
            <a:off x="206850" y="141125"/>
            <a:ext cx="35379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txBox="1"/>
          <p:nvPr>
            <p:ph idx="1" type="body"/>
          </p:nvPr>
        </p:nvSpPr>
        <p:spPr>
          <a:xfrm>
            <a:off x="281575" y="3673600"/>
            <a:ext cx="6997200" cy="122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ko" sz="2300">
                <a:solidFill>
                  <a:schemeClr val="dk1"/>
                </a:solidFill>
              </a:rPr>
              <a:t>Then, we select the most appropriate data that was encoded with label encoder and scaled with standard scaler.</a:t>
            </a:r>
            <a:endParaRPr b="1" sz="2300">
              <a:solidFill>
                <a:schemeClr val="dk1"/>
              </a:solidFill>
            </a:endParaRPr>
          </a:p>
        </p:txBody>
      </p:sp>
      <p:pic>
        <p:nvPicPr>
          <p:cNvPr id="223" name="Google Shape;223;p32"/>
          <p:cNvPicPr preferRelativeResize="0"/>
          <p:nvPr/>
        </p:nvPicPr>
        <p:blipFill>
          <a:blip r:embed="rId3">
            <a:alphaModFix/>
          </a:blip>
          <a:stretch>
            <a:fillRect/>
          </a:stretch>
        </p:blipFill>
        <p:spPr>
          <a:xfrm>
            <a:off x="475150" y="1505725"/>
            <a:ext cx="4781550" cy="1714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p:nvPr/>
        </p:nvSpPr>
        <p:spPr>
          <a:xfrm>
            <a:off x="206850" y="141125"/>
            <a:ext cx="18432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p:cNvSpPr txBox="1"/>
          <p:nvPr>
            <p:ph type="title"/>
          </p:nvPr>
        </p:nvSpPr>
        <p:spPr>
          <a:xfrm>
            <a:off x="22565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#Algorithm</a:t>
            </a:r>
            <a:endParaRPr b="1">
              <a:latin typeface="Impact"/>
              <a:ea typeface="Impact"/>
              <a:cs typeface="Impact"/>
              <a:sym typeface="Impact"/>
            </a:endParaRPr>
          </a:p>
        </p:txBody>
      </p:sp>
      <p:sp>
        <p:nvSpPr>
          <p:cNvPr id="230" name="Google Shape;230;p33"/>
          <p:cNvSpPr txBox="1"/>
          <p:nvPr/>
        </p:nvSpPr>
        <p:spPr>
          <a:xfrm>
            <a:off x="734538" y="639413"/>
            <a:ext cx="30450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sz="1500"/>
              <a:t>bagging regressor</a:t>
            </a:r>
            <a:endParaRPr b="1" sz="1500"/>
          </a:p>
          <a:p>
            <a:pPr indent="0" lvl="0" marL="0" rtl="0" algn="ctr">
              <a:lnSpc>
                <a:spcPct val="115000"/>
              </a:lnSpc>
              <a:spcBef>
                <a:spcPts val="0"/>
              </a:spcBef>
              <a:spcAft>
                <a:spcPts val="0"/>
              </a:spcAft>
              <a:buNone/>
            </a:pPr>
            <a:r>
              <a:rPr b="1" lang="ko" sz="1500"/>
              <a:t>(grid search)	</a:t>
            </a:r>
            <a:endParaRPr b="1" sz="1500">
              <a:solidFill>
                <a:schemeClr val="dk1"/>
              </a:solidFill>
            </a:endParaRPr>
          </a:p>
        </p:txBody>
      </p:sp>
      <p:sp>
        <p:nvSpPr>
          <p:cNvPr id="231" name="Google Shape;231;p33"/>
          <p:cNvSpPr txBox="1"/>
          <p:nvPr/>
        </p:nvSpPr>
        <p:spPr>
          <a:xfrm>
            <a:off x="5264088" y="411125"/>
            <a:ext cx="30000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sz="1500">
                <a:solidFill>
                  <a:schemeClr val="dk1"/>
                </a:solidFill>
              </a:rPr>
              <a:t>random forest regressor</a:t>
            </a:r>
            <a:endParaRPr b="1" sz="1500">
              <a:solidFill>
                <a:schemeClr val="dk1"/>
              </a:solidFill>
            </a:endParaRPr>
          </a:p>
          <a:p>
            <a:pPr indent="0" lvl="0" marL="0" rtl="0" algn="ctr">
              <a:lnSpc>
                <a:spcPct val="115000"/>
              </a:lnSpc>
              <a:spcBef>
                <a:spcPts val="0"/>
              </a:spcBef>
              <a:spcAft>
                <a:spcPts val="0"/>
              </a:spcAft>
              <a:buNone/>
            </a:pPr>
            <a:r>
              <a:rPr b="1" lang="ko" sz="1500">
                <a:solidFill>
                  <a:schemeClr val="dk1"/>
                </a:solidFill>
              </a:rPr>
              <a:t>(grid search)</a:t>
            </a:r>
            <a:endParaRPr b="1" sz="1500">
              <a:solidFill>
                <a:schemeClr val="dk1"/>
              </a:solidFill>
            </a:endParaRPr>
          </a:p>
        </p:txBody>
      </p:sp>
      <p:pic>
        <p:nvPicPr>
          <p:cNvPr id="232" name="Google Shape;232;p33"/>
          <p:cNvPicPr preferRelativeResize="0"/>
          <p:nvPr/>
        </p:nvPicPr>
        <p:blipFill rotWithShape="1">
          <a:blip r:embed="rId3">
            <a:alphaModFix/>
          </a:blip>
          <a:srcRect b="7054" l="0" r="0" t="0"/>
          <a:stretch/>
        </p:blipFill>
        <p:spPr>
          <a:xfrm>
            <a:off x="4381250" y="1092125"/>
            <a:ext cx="4573125" cy="2635200"/>
          </a:xfrm>
          <a:prstGeom prst="rect">
            <a:avLst/>
          </a:prstGeom>
          <a:noFill/>
          <a:ln>
            <a:noFill/>
          </a:ln>
        </p:spPr>
      </p:pic>
      <p:pic>
        <p:nvPicPr>
          <p:cNvPr id="233" name="Google Shape;233;p33"/>
          <p:cNvPicPr preferRelativeResize="0"/>
          <p:nvPr/>
        </p:nvPicPr>
        <p:blipFill>
          <a:blip r:embed="rId4">
            <a:alphaModFix/>
          </a:blip>
          <a:stretch>
            <a:fillRect/>
          </a:stretch>
        </p:blipFill>
        <p:spPr>
          <a:xfrm>
            <a:off x="159800" y="1369213"/>
            <a:ext cx="4076451" cy="1919463"/>
          </a:xfrm>
          <a:prstGeom prst="rect">
            <a:avLst/>
          </a:prstGeom>
          <a:noFill/>
          <a:ln>
            <a:noFill/>
          </a:ln>
        </p:spPr>
      </p:pic>
      <p:sp>
        <p:nvSpPr>
          <p:cNvPr id="234" name="Google Shape;234;p33"/>
          <p:cNvSpPr txBox="1"/>
          <p:nvPr/>
        </p:nvSpPr>
        <p:spPr>
          <a:xfrm>
            <a:off x="5081863" y="4548350"/>
            <a:ext cx="3171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600"/>
              <a:t>score : 0.55 </a:t>
            </a:r>
            <a:endParaRPr b="1" sz="1600"/>
          </a:p>
        </p:txBody>
      </p:sp>
      <p:sp>
        <p:nvSpPr>
          <p:cNvPr id="235" name="Google Shape;235;p33"/>
          <p:cNvSpPr txBox="1"/>
          <p:nvPr/>
        </p:nvSpPr>
        <p:spPr>
          <a:xfrm>
            <a:off x="471150" y="4463725"/>
            <a:ext cx="3171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600"/>
              <a:t>score : 0.48 </a:t>
            </a:r>
            <a:endParaRPr b="1" sz="1600"/>
          </a:p>
        </p:txBody>
      </p:sp>
      <p:pic>
        <p:nvPicPr>
          <p:cNvPr id="236" name="Google Shape;236;p33"/>
          <p:cNvPicPr preferRelativeResize="0"/>
          <p:nvPr/>
        </p:nvPicPr>
        <p:blipFill>
          <a:blip r:embed="rId5">
            <a:alphaModFix/>
          </a:blip>
          <a:stretch>
            <a:fillRect/>
          </a:stretch>
        </p:blipFill>
        <p:spPr>
          <a:xfrm>
            <a:off x="452175" y="3502995"/>
            <a:ext cx="3609745" cy="572700"/>
          </a:xfrm>
          <a:prstGeom prst="rect">
            <a:avLst/>
          </a:prstGeom>
          <a:noFill/>
          <a:ln>
            <a:noFill/>
          </a:ln>
        </p:spPr>
      </p:pic>
      <p:pic>
        <p:nvPicPr>
          <p:cNvPr id="237" name="Google Shape;237;p33"/>
          <p:cNvPicPr preferRelativeResize="0"/>
          <p:nvPr/>
        </p:nvPicPr>
        <p:blipFill>
          <a:blip r:embed="rId6">
            <a:alphaModFix/>
          </a:blip>
          <a:stretch>
            <a:fillRect/>
          </a:stretch>
        </p:blipFill>
        <p:spPr>
          <a:xfrm>
            <a:off x="4725875" y="3821195"/>
            <a:ext cx="4076451" cy="5707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p:nvPr/>
        </p:nvSpPr>
        <p:spPr>
          <a:xfrm>
            <a:off x="206850" y="141125"/>
            <a:ext cx="18432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4"/>
          <p:cNvSpPr txBox="1"/>
          <p:nvPr>
            <p:ph type="title"/>
          </p:nvPr>
        </p:nvSpPr>
        <p:spPr>
          <a:xfrm>
            <a:off x="22565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#Algorithm</a:t>
            </a:r>
            <a:endParaRPr b="1">
              <a:latin typeface="Impact"/>
              <a:ea typeface="Impact"/>
              <a:cs typeface="Impact"/>
              <a:sym typeface="Impact"/>
            </a:endParaRPr>
          </a:p>
        </p:txBody>
      </p:sp>
      <p:sp>
        <p:nvSpPr>
          <p:cNvPr id="244" name="Google Shape;244;p34"/>
          <p:cNvSpPr txBox="1"/>
          <p:nvPr/>
        </p:nvSpPr>
        <p:spPr>
          <a:xfrm>
            <a:off x="919800" y="1062100"/>
            <a:ext cx="3045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sz="1500">
                <a:solidFill>
                  <a:schemeClr val="dk1"/>
                </a:solidFill>
              </a:rPr>
              <a:t>knn regressor</a:t>
            </a:r>
            <a:endParaRPr b="1" sz="1600">
              <a:solidFill>
                <a:schemeClr val="dk1"/>
              </a:solidFill>
            </a:endParaRPr>
          </a:p>
        </p:txBody>
      </p:sp>
      <p:sp>
        <p:nvSpPr>
          <p:cNvPr id="245" name="Google Shape;245;p34"/>
          <p:cNvSpPr txBox="1"/>
          <p:nvPr/>
        </p:nvSpPr>
        <p:spPr>
          <a:xfrm>
            <a:off x="5325700" y="1062100"/>
            <a:ext cx="3000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sz="1500">
                <a:solidFill>
                  <a:schemeClr val="dk1"/>
                </a:solidFill>
              </a:rPr>
              <a:t>Linear</a:t>
            </a:r>
            <a:r>
              <a:rPr b="1" lang="ko" sz="1500">
                <a:solidFill>
                  <a:schemeClr val="dk1"/>
                </a:solidFill>
              </a:rPr>
              <a:t> regressor</a:t>
            </a:r>
            <a:endParaRPr b="1" sz="1500">
              <a:solidFill>
                <a:schemeClr val="dk1"/>
              </a:solidFill>
            </a:endParaRPr>
          </a:p>
        </p:txBody>
      </p:sp>
      <p:pic>
        <p:nvPicPr>
          <p:cNvPr id="246" name="Google Shape;246;p34"/>
          <p:cNvPicPr preferRelativeResize="0"/>
          <p:nvPr/>
        </p:nvPicPr>
        <p:blipFill>
          <a:blip r:embed="rId3">
            <a:alphaModFix/>
          </a:blip>
          <a:stretch>
            <a:fillRect/>
          </a:stretch>
        </p:blipFill>
        <p:spPr>
          <a:xfrm>
            <a:off x="4460100" y="1531175"/>
            <a:ext cx="4351725" cy="1577401"/>
          </a:xfrm>
          <a:prstGeom prst="rect">
            <a:avLst/>
          </a:prstGeom>
          <a:noFill/>
          <a:ln>
            <a:noFill/>
          </a:ln>
        </p:spPr>
      </p:pic>
      <p:pic>
        <p:nvPicPr>
          <p:cNvPr id="247" name="Google Shape;247;p34"/>
          <p:cNvPicPr preferRelativeResize="0"/>
          <p:nvPr/>
        </p:nvPicPr>
        <p:blipFill>
          <a:blip r:embed="rId4">
            <a:alphaModFix/>
          </a:blip>
          <a:stretch>
            <a:fillRect/>
          </a:stretch>
        </p:blipFill>
        <p:spPr>
          <a:xfrm>
            <a:off x="225650" y="1477600"/>
            <a:ext cx="4155300" cy="2022491"/>
          </a:xfrm>
          <a:prstGeom prst="rect">
            <a:avLst/>
          </a:prstGeom>
          <a:noFill/>
          <a:ln>
            <a:noFill/>
          </a:ln>
        </p:spPr>
      </p:pic>
      <p:sp>
        <p:nvSpPr>
          <p:cNvPr id="248" name="Google Shape;248;p34"/>
          <p:cNvSpPr txBox="1"/>
          <p:nvPr/>
        </p:nvSpPr>
        <p:spPr>
          <a:xfrm>
            <a:off x="717350" y="4301075"/>
            <a:ext cx="3171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600"/>
              <a:t>score : 0.47 </a:t>
            </a:r>
            <a:endParaRPr b="1" sz="1600"/>
          </a:p>
        </p:txBody>
      </p:sp>
      <p:sp>
        <p:nvSpPr>
          <p:cNvPr id="249" name="Google Shape;249;p34"/>
          <p:cNvSpPr txBox="1"/>
          <p:nvPr/>
        </p:nvSpPr>
        <p:spPr>
          <a:xfrm>
            <a:off x="5153788" y="4135000"/>
            <a:ext cx="3171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600"/>
              <a:t>score : 0.23 </a:t>
            </a:r>
            <a:endParaRPr b="1" sz="1600"/>
          </a:p>
        </p:txBody>
      </p:sp>
      <p:pic>
        <p:nvPicPr>
          <p:cNvPr id="250" name="Google Shape;250;p34"/>
          <p:cNvPicPr preferRelativeResize="0"/>
          <p:nvPr/>
        </p:nvPicPr>
        <p:blipFill>
          <a:blip r:embed="rId5">
            <a:alphaModFix/>
          </a:blip>
          <a:stretch>
            <a:fillRect/>
          </a:stretch>
        </p:blipFill>
        <p:spPr>
          <a:xfrm>
            <a:off x="860263" y="3656975"/>
            <a:ext cx="2886075" cy="695325"/>
          </a:xfrm>
          <a:prstGeom prst="rect">
            <a:avLst/>
          </a:prstGeom>
          <a:noFill/>
          <a:ln>
            <a:noFill/>
          </a:ln>
        </p:spPr>
      </p:pic>
      <p:pic>
        <p:nvPicPr>
          <p:cNvPr id="251" name="Google Shape;251;p34"/>
          <p:cNvPicPr preferRelativeResize="0"/>
          <p:nvPr/>
        </p:nvPicPr>
        <p:blipFill>
          <a:blip r:embed="rId6">
            <a:alphaModFix/>
          </a:blip>
          <a:stretch>
            <a:fillRect/>
          </a:stretch>
        </p:blipFill>
        <p:spPr>
          <a:xfrm>
            <a:off x="4947100" y="3343750"/>
            <a:ext cx="3757195" cy="695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p:nvPr/>
        </p:nvSpPr>
        <p:spPr>
          <a:xfrm>
            <a:off x="206850" y="141125"/>
            <a:ext cx="18432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ph type="title"/>
          </p:nvPr>
        </p:nvSpPr>
        <p:spPr>
          <a:xfrm>
            <a:off x="22565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#Algorithm</a:t>
            </a:r>
            <a:endParaRPr b="1">
              <a:latin typeface="Impact"/>
              <a:ea typeface="Impact"/>
              <a:cs typeface="Impact"/>
              <a:sym typeface="Impact"/>
            </a:endParaRPr>
          </a:p>
        </p:txBody>
      </p:sp>
      <p:sp>
        <p:nvSpPr>
          <p:cNvPr id="258" name="Google Shape;258;p35"/>
          <p:cNvSpPr txBox="1"/>
          <p:nvPr/>
        </p:nvSpPr>
        <p:spPr>
          <a:xfrm>
            <a:off x="871825" y="740625"/>
            <a:ext cx="3045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sz="1500">
                <a:solidFill>
                  <a:schemeClr val="dk1"/>
                </a:solidFill>
              </a:rPr>
              <a:t>Polynomial</a:t>
            </a:r>
            <a:r>
              <a:rPr b="1" lang="ko" sz="1500">
                <a:solidFill>
                  <a:schemeClr val="dk1"/>
                </a:solidFill>
              </a:rPr>
              <a:t> regressor</a:t>
            </a:r>
            <a:endParaRPr b="1" sz="1600">
              <a:solidFill>
                <a:schemeClr val="dk1"/>
              </a:solidFill>
            </a:endParaRPr>
          </a:p>
        </p:txBody>
      </p:sp>
      <p:sp>
        <p:nvSpPr>
          <p:cNvPr id="259" name="Google Shape;259;p35"/>
          <p:cNvSpPr txBox="1"/>
          <p:nvPr/>
        </p:nvSpPr>
        <p:spPr>
          <a:xfrm>
            <a:off x="5277725" y="740625"/>
            <a:ext cx="3000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sz="1500">
                <a:solidFill>
                  <a:schemeClr val="dk1"/>
                </a:solidFill>
              </a:rPr>
              <a:t>K-mean clustering</a:t>
            </a:r>
            <a:endParaRPr b="1" sz="1500">
              <a:solidFill>
                <a:schemeClr val="dk1"/>
              </a:solidFill>
            </a:endParaRPr>
          </a:p>
        </p:txBody>
      </p:sp>
      <p:pic>
        <p:nvPicPr>
          <p:cNvPr id="260" name="Google Shape;260;p35"/>
          <p:cNvPicPr preferRelativeResize="0"/>
          <p:nvPr/>
        </p:nvPicPr>
        <p:blipFill>
          <a:blip r:embed="rId3">
            <a:alphaModFix/>
          </a:blip>
          <a:stretch>
            <a:fillRect/>
          </a:stretch>
        </p:blipFill>
        <p:spPr>
          <a:xfrm>
            <a:off x="302463" y="1301376"/>
            <a:ext cx="4183719" cy="1991875"/>
          </a:xfrm>
          <a:prstGeom prst="rect">
            <a:avLst/>
          </a:prstGeom>
          <a:noFill/>
          <a:ln>
            <a:noFill/>
          </a:ln>
        </p:spPr>
      </p:pic>
      <p:pic>
        <p:nvPicPr>
          <p:cNvPr id="261" name="Google Shape;261;p35"/>
          <p:cNvPicPr preferRelativeResize="0"/>
          <p:nvPr/>
        </p:nvPicPr>
        <p:blipFill>
          <a:blip r:embed="rId4">
            <a:alphaModFix/>
          </a:blip>
          <a:stretch>
            <a:fillRect/>
          </a:stretch>
        </p:blipFill>
        <p:spPr>
          <a:xfrm>
            <a:off x="4713937" y="1301375"/>
            <a:ext cx="4127575" cy="1991875"/>
          </a:xfrm>
          <a:prstGeom prst="rect">
            <a:avLst/>
          </a:prstGeom>
          <a:noFill/>
          <a:ln>
            <a:noFill/>
          </a:ln>
        </p:spPr>
      </p:pic>
      <p:sp>
        <p:nvSpPr>
          <p:cNvPr id="262" name="Google Shape;262;p35"/>
          <p:cNvSpPr txBox="1"/>
          <p:nvPr/>
        </p:nvSpPr>
        <p:spPr>
          <a:xfrm>
            <a:off x="808375" y="4444575"/>
            <a:ext cx="3171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600"/>
              <a:t>score : 0.42 </a:t>
            </a:r>
            <a:endParaRPr b="1" sz="1600"/>
          </a:p>
        </p:txBody>
      </p:sp>
      <p:sp>
        <p:nvSpPr>
          <p:cNvPr id="263" name="Google Shape;263;p35"/>
          <p:cNvSpPr txBox="1"/>
          <p:nvPr/>
        </p:nvSpPr>
        <p:spPr>
          <a:xfrm>
            <a:off x="5191775" y="4444575"/>
            <a:ext cx="3171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600"/>
              <a:t>score : 0.35 </a:t>
            </a:r>
            <a:endParaRPr b="1" sz="1600"/>
          </a:p>
        </p:txBody>
      </p:sp>
      <p:pic>
        <p:nvPicPr>
          <p:cNvPr id="264" name="Google Shape;264;p35"/>
          <p:cNvPicPr preferRelativeResize="0"/>
          <p:nvPr/>
        </p:nvPicPr>
        <p:blipFill>
          <a:blip r:embed="rId5">
            <a:alphaModFix/>
          </a:blip>
          <a:stretch>
            <a:fillRect/>
          </a:stretch>
        </p:blipFill>
        <p:spPr>
          <a:xfrm>
            <a:off x="5215625" y="3379250"/>
            <a:ext cx="3124200" cy="581025"/>
          </a:xfrm>
          <a:prstGeom prst="rect">
            <a:avLst/>
          </a:prstGeom>
          <a:noFill/>
          <a:ln>
            <a:noFill/>
          </a:ln>
        </p:spPr>
      </p:pic>
      <p:pic>
        <p:nvPicPr>
          <p:cNvPr id="265" name="Google Shape;265;p35"/>
          <p:cNvPicPr preferRelativeResize="0"/>
          <p:nvPr/>
        </p:nvPicPr>
        <p:blipFill>
          <a:blip r:embed="rId6">
            <a:alphaModFix/>
          </a:blip>
          <a:stretch>
            <a:fillRect/>
          </a:stretch>
        </p:blipFill>
        <p:spPr>
          <a:xfrm>
            <a:off x="211747" y="3438497"/>
            <a:ext cx="4365150" cy="7239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p:nvPr/>
        </p:nvSpPr>
        <p:spPr>
          <a:xfrm>
            <a:off x="206850" y="141125"/>
            <a:ext cx="18432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6"/>
          <p:cNvSpPr txBox="1"/>
          <p:nvPr>
            <p:ph type="title"/>
          </p:nvPr>
        </p:nvSpPr>
        <p:spPr>
          <a:xfrm>
            <a:off x="22565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#Algorithm</a:t>
            </a:r>
            <a:endParaRPr b="1">
              <a:latin typeface="Impact"/>
              <a:ea typeface="Impact"/>
              <a:cs typeface="Impact"/>
              <a:sym typeface="Impact"/>
            </a:endParaRPr>
          </a:p>
        </p:txBody>
      </p:sp>
      <p:sp>
        <p:nvSpPr>
          <p:cNvPr id="272" name="Google Shape;272;p36"/>
          <p:cNvSpPr txBox="1"/>
          <p:nvPr/>
        </p:nvSpPr>
        <p:spPr>
          <a:xfrm>
            <a:off x="898375" y="858525"/>
            <a:ext cx="32409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sz="1500">
                <a:solidFill>
                  <a:schemeClr val="dk1"/>
                </a:solidFill>
              </a:rPr>
              <a:t>Bagging Classifier (grid search)</a:t>
            </a:r>
            <a:endParaRPr b="1" sz="1600">
              <a:solidFill>
                <a:schemeClr val="dk1"/>
              </a:solidFill>
            </a:endParaRPr>
          </a:p>
        </p:txBody>
      </p:sp>
      <p:pic>
        <p:nvPicPr>
          <p:cNvPr id="273" name="Google Shape;273;p36"/>
          <p:cNvPicPr preferRelativeResize="0"/>
          <p:nvPr/>
        </p:nvPicPr>
        <p:blipFill>
          <a:blip r:embed="rId3">
            <a:alphaModFix/>
          </a:blip>
          <a:stretch>
            <a:fillRect/>
          </a:stretch>
        </p:blipFill>
        <p:spPr>
          <a:xfrm>
            <a:off x="513025" y="1351850"/>
            <a:ext cx="5957600" cy="2618800"/>
          </a:xfrm>
          <a:prstGeom prst="rect">
            <a:avLst/>
          </a:prstGeom>
          <a:noFill/>
          <a:ln>
            <a:noFill/>
          </a:ln>
        </p:spPr>
      </p:pic>
      <p:pic>
        <p:nvPicPr>
          <p:cNvPr id="274" name="Google Shape;274;p36"/>
          <p:cNvPicPr preferRelativeResize="0"/>
          <p:nvPr/>
        </p:nvPicPr>
        <p:blipFill>
          <a:blip r:embed="rId4">
            <a:alphaModFix/>
          </a:blip>
          <a:stretch>
            <a:fillRect/>
          </a:stretch>
        </p:blipFill>
        <p:spPr>
          <a:xfrm>
            <a:off x="716675" y="4156700"/>
            <a:ext cx="4571242" cy="764300"/>
          </a:xfrm>
          <a:prstGeom prst="rect">
            <a:avLst/>
          </a:prstGeom>
          <a:noFill/>
          <a:ln>
            <a:noFill/>
          </a:ln>
        </p:spPr>
      </p:pic>
      <p:sp>
        <p:nvSpPr>
          <p:cNvPr id="275" name="Google Shape;275;p36"/>
          <p:cNvSpPr txBox="1"/>
          <p:nvPr/>
        </p:nvSpPr>
        <p:spPr>
          <a:xfrm>
            <a:off x="4909975" y="4323300"/>
            <a:ext cx="3171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600"/>
              <a:t>score : 0.47 </a:t>
            </a:r>
            <a:endParaRPr b="1"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p:nvPr/>
        </p:nvSpPr>
        <p:spPr>
          <a:xfrm>
            <a:off x="206850" y="141125"/>
            <a:ext cx="18432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7"/>
          <p:cNvSpPr txBox="1"/>
          <p:nvPr>
            <p:ph type="title"/>
          </p:nvPr>
        </p:nvSpPr>
        <p:spPr>
          <a:xfrm>
            <a:off x="22565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#Algorithm</a:t>
            </a:r>
            <a:endParaRPr b="1">
              <a:latin typeface="Impact"/>
              <a:ea typeface="Impact"/>
              <a:cs typeface="Impact"/>
              <a:sym typeface="Impact"/>
            </a:endParaRPr>
          </a:p>
        </p:txBody>
      </p:sp>
      <p:sp>
        <p:nvSpPr>
          <p:cNvPr id="282" name="Google Shape;282;p37"/>
          <p:cNvSpPr txBox="1"/>
          <p:nvPr/>
        </p:nvSpPr>
        <p:spPr>
          <a:xfrm>
            <a:off x="638425" y="756800"/>
            <a:ext cx="43662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sz="1500">
                <a:solidFill>
                  <a:schemeClr val="dk1"/>
                </a:solidFill>
              </a:rPr>
              <a:t>Random Forest Classifier (grid search)</a:t>
            </a:r>
            <a:endParaRPr b="1" sz="1500">
              <a:solidFill>
                <a:schemeClr val="dk1"/>
              </a:solidFill>
            </a:endParaRPr>
          </a:p>
        </p:txBody>
      </p:sp>
      <p:pic>
        <p:nvPicPr>
          <p:cNvPr id="283" name="Google Shape;283;p37"/>
          <p:cNvPicPr preferRelativeResize="0"/>
          <p:nvPr/>
        </p:nvPicPr>
        <p:blipFill rotWithShape="1">
          <a:blip r:embed="rId3">
            <a:alphaModFix/>
          </a:blip>
          <a:srcRect b="11197" l="0" r="0" t="0"/>
          <a:stretch/>
        </p:blipFill>
        <p:spPr>
          <a:xfrm>
            <a:off x="876325" y="1138700"/>
            <a:ext cx="5017676" cy="2633200"/>
          </a:xfrm>
          <a:prstGeom prst="rect">
            <a:avLst/>
          </a:prstGeom>
          <a:noFill/>
          <a:ln>
            <a:noFill/>
          </a:ln>
        </p:spPr>
      </p:pic>
      <p:sp>
        <p:nvSpPr>
          <p:cNvPr id="284" name="Google Shape;284;p37"/>
          <p:cNvSpPr txBox="1"/>
          <p:nvPr/>
        </p:nvSpPr>
        <p:spPr>
          <a:xfrm>
            <a:off x="7317100" y="4115250"/>
            <a:ext cx="1722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600"/>
              <a:t>score : 0.3 </a:t>
            </a:r>
            <a:endParaRPr b="1" sz="1600"/>
          </a:p>
        </p:txBody>
      </p:sp>
      <p:pic>
        <p:nvPicPr>
          <p:cNvPr id="285" name="Google Shape;285;p37"/>
          <p:cNvPicPr preferRelativeResize="0"/>
          <p:nvPr/>
        </p:nvPicPr>
        <p:blipFill>
          <a:blip r:embed="rId4">
            <a:alphaModFix/>
          </a:blip>
          <a:stretch>
            <a:fillRect/>
          </a:stretch>
        </p:blipFill>
        <p:spPr>
          <a:xfrm>
            <a:off x="154300" y="3973738"/>
            <a:ext cx="7162800" cy="866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p:nvPr/>
        </p:nvSpPr>
        <p:spPr>
          <a:xfrm>
            <a:off x="206850" y="141125"/>
            <a:ext cx="18432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
          <p:cNvSpPr txBox="1"/>
          <p:nvPr>
            <p:ph type="title"/>
          </p:nvPr>
        </p:nvSpPr>
        <p:spPr>
          <a:xfrm>
            <a:off x="22565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#Algorithm</a:t>
            </a:r>
            <a:endParaRPr b="1">
              <a:latin typeface="Impact"/>
              <a:ea typeface="Impact"/>
              <a:cs typeface="Impact"/>
              <a:sym typeface="Impact"/>
            </a:endParaRPr>
          </a:p>
        </p:txBody>
      </p:sp>
      <p:sp>
        <p:nvSpPr>
          <p:cNvPr id="292" name="Google Shape;292;p38"/>
          <p:cNvSpPr txBox="1"/>
          <p:nvPr/>
        </p:nvSpPr>
        <p:spPr>
          <a:xfrm>
            <a:off x="909075" y="772775"/>
            <a:ext cx="3045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sz="1500">
                <a:solidFill>
                  <a:schemeClr val="dk1"/>
                </a:solidFill>
              </a:rPr>
              <a:t>KNN</a:t>
            </a:r>
            <a:r>
              <a:rPr b="1" lang="ko" sz="1500">
                <a:solidFill>
                  <a:schemeClr val="dk1"/>
                </a:solidFill>
              </a:rPr>
              <a:t> Classifier</a:t>
            </a:r>
            <a:endParaRPr b="1" sz="1600">
              <a:solidFill>
                <a:schemeClr val="dk1"/>
              </a:solidFill>
            </a:endParaRPr>
          </a:p>
        </p:txBody>
      </p:sp>
      <p:pic>
        <p:nvPicPr>
          <p:cNvPr id="293" name="Google Shape;293;p38"/>
          <p:cNvPicPr preferRelativeResize="0"/>
          <p:nvPr/>
        </p:nvPicPr>
        <p:blipFill>
          <a:blip r:embed="rId3">
            <a:alphaModFix/>
          </a:blip>
          <a:stretch>
            <a:fillRect/>
          </a:stretch>
        </p:blipFill>
        <p:spPr>
          <a:xfrm>
            <a:off x="321975" y="1188275"/>
            <a:ext cx="5200650" cy="2505075"/>
          </a:xfrm>
          <a:prstGeom prst="rect">
            <a:avLst/>
          </a:prstGeom>
          <a:noFill/>
          <a:ln>
            <a:noFill/>
          </a:ln>
        </p:spPr>
      </p:pic>
      <p:pic>
        <p:nvPicPr>
          <p:cNvPr id="294" name="Google Shape;294;p38"/>
          <p:cNvPicPr preferRelativeResize="0"/>
          <p:nvPr/>
        </p:nvPicPr>
        <p:blipFill>
          <a:blip r:embed="rId4">
            <a:alphaModFix/>
          </a:blip>
          <a:stretch>
            <a:fillRect/>
          </a:stretch>
        </p:blipFill>
        <p:spPr>
          <a:xfrm>
            <a:off x="664100" y="3792174"/>
            <a:ext cx="4516400" cy="1162850"/>
          </a:xfrm>
          <a:prstGeom prst="rect">
            <a:avLst/>
          </a:prstGeom>
          <a:noFill/>
          <a:ln>
            <a:noFill/>
          </a:ln>
        </p:spPr>
      </p:pic>
      <p:sp>
        <p:nvSpPr>
          <p:cNvPr id="295" name="Google Shape;295;p38"/>
          <p:cNvSpPr txBox="1"/>
          <p:nvPr/>
        </p:nvSpPr>
        <p:spPr>
          <a:xfrm>
            <a:off x="4706375" y="4205000"/>
            <a:ext cx="3171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600"/>
              <a:t>score : 0.47 </a:t>
            </a:r>
            <a:endParaRPr b="1"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13065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#Module</a:t>
            </a:r>
            <a:endParaRPr b="1">
              <a:latin typeface="Impact"/>
              <a:ea typeface="Impact"/>
              <a:cs typeface="Impact"/>
              <a:sym typeface="Impact"/>
            </a:endParaRPr>
          </a:p>
        </p:txBody>
      </p:sp>
      <p:sp>
        <p:nvSpPr>
          <p:cNvPr id="301" name="Google Shape;301;p39"/>
          <p:cNvSpPr/>
          <p:nvPr/>
        </p:nvSpPr>
        <p:spPr>
          <a:xfrm>
            <a:off x="206850" y="141125"/>
            <a:ext cx="13254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2" name="Google Shape;302;p39"/>
          <p:cNvPicPr preferRelativeResize="0"/>
          <p:nvPr/>
        </p:nvPicPr>
        <p:blipFill>
          <a:blip r:embed="rId3">
            <a:alphaModFix/>
          </a:blip>
          <a:stretch>
            <a:fillRect/>
          </a:stretch>
        </p:blipFill>
        <p:spPr>
          <a:xfrm>
            <a:off x="43075" y="676625"/>
            <a:ext cx="6110101" cy="3441575"/>
          </a:xfrm>
          <a:prstGeom prst="rect">
            <a:avLst/>
          </a:prstGeom>
          <a:noFill/>
          <a:ln>
            <a:noFill/>
          </a:ln>
        </p:spPr>
      </p:pic>
      <p:sp>
        <p:nvSpPr>
          <p:cNvPr id="303" name="Google Shape;303;p39"/>
          <p:cNvSpPr txBox="1"/>
          <p:nvPr/>
        </p:nvSpPr>
        <p:spPr>
          <a:xfrm rot="5400000">
            <a:off x="2826625" y="4164125"/>
            <a:ext cx="543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3000"/>
              <a:t>...</a:t>
            </a:r>
            <a:endParaRPr b="1" sz="3000"/>
          </a:p>
        </p:txBody>
      </p:sp>
      <p:sp>
        <p:nvSpPr>
          <p:cNvPr id="304" name="Google Shape;304;p39"/>
          <p:cNvSpPr txBox="1"/>
          <p:nvPr/>
        </p:nvSpPr>
        <p:spPr>
          <a:xfrm>
            <a:off x="6224725" y="1260263"/>
            <a:ext cx="30450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AutoNum type="arabicPeriod"/>
            </a:pPr>
            <a:r>
              <a:rPr b="1" lang="ko" sz="1500">
                <a:solidFill>
                  <a:schemeClr val="dk1"/>
                </a:solidFill>
              </a:rPr>
              <a:t>Split the dataset</a:t>
            </a:r>
            <a:endParaRPr b="1" sz="1500">
              <a:solidFill>
                <a:schemeClr val="dk1"/>
              </a:solidFill>
            </a:endParaRPr>
          </a:p>
          <a:p>
            <a:pPr indent="0" lvl="0" marL="457200" rtl="0" algn="l">
              <a:lnSpc>
                <a:spcPct val="115000"/>
              </a:lnSpc>
              <a:spcBef>
                <a:spcPts val="0"/>
              </a:spcBef>
              <a:spcAft>
                <a:spcPts val="0"/>
              </a:spcAft>
              <a:buNone/>
            </a:pPr>
            <a:r>
              <a:rPr b="1" lang="ko" sz="1500">
                <a:solidFill>
                  <a:schemeClr val="dk1"/>
                </a:solidFill>
              </a:rPr>
              <a:t>into test and train set</a:t>
            </a:r>
            <a:endParaRPr b="1" sz="1500">
              <a:solidFill>
                <a:schemeClr val="dk1"/>
              </a:solidFill>
            </a:endParaRPr>
          </a:p>
          <a:p>
            <a:pPr indent="0" lvl="0" marL="457200" rtl="0" algn="l">
              <a:lnSpc>
                <a:spcPct val="115000"/>
              </a:lnSpc>
              <a:spcBef>
                <a:spcPts val="0"/>
              </a:spcBef>
              <a:spcAft>
                <a:spcPts val="0"/>
              </a:spcAft>
              <a:buNone/>
            </a:pPr>
            <a:r>
              <a:t/>
            </a:r>
            <a:endParaRPr b="1"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ko" sz="1500">
                <a:solidFill>
                  <a:schemeClr val="dk1"/>
                </a:solidFill>
              </a:rPr>
              <a:t>Scaling with</a:t>
            </a:r>
            <a:endParaRPr b="1" sz="1500">
              <a:solidFill>
                <a:schemeClr val="dk1"/>
              </a:solidFill>
            </a:endParaRPr>
          </a:p>
          <a:p>
            <a:pPr indent="0" lvl="0" marL="457200" rtl="0" algn="l">
              <a:lnSpc>
                <a:spcPct val="115000"/>
              </a:lnSpc>
              <a:spcBef>
                <a:spcPts val="0"/>
              </a:spcBef>
              <a:spcAft>
                <a:spcPts val="0"/>
              </a:spcAft>
              <a:buNone/>
            </a:pPr>
            <a:r>
              <a:rPr b="1" lang="ko" sz="1500">
                <a:solidFill>
                  <a:schemeClr val="dk1"/>
                </a:solidFill>
              </a:rPr>
              <a:t>MaxAbsScaler, MinMaxScaler, RobustScaler and StandardScaler</a:t>
            </a:r>
            <a:endParaRPr b="1" sz="15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13065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#Module</a:t>
            </a:r>
            <a:endParaRPr b="1">
              <a:latin typeface="Impact"/>
              <a:ea typeface="Impact"/>
              <a:cs typeface="Impact"/>
              <a:sym typeface="Impact"/>
            </a:endParaRPr>
          </a:p>
        </p:txBody>
      </p:sp>
      <p:sp>
        <p:nvSpPr>
          <p:cNvPr id="310" name="Google Shape;310;p40"/>
          <p:cNvSpPr/>
          <p:nvPr/>
        </p:nvSpPr>
        <p:spPr>
          <a:xfrm>
            <a:off x="206850" y="141125"/>
            <a:ext cx="13254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40"/>
          <p:cNvPicPr preferRelativeResize="0"/>
          <p:nvPr/>
        </p:nvPicPr>
        <p:blipFill>
          <a:blip r:embed="rId3">
            <a:alphaModFix/>
          </a:blip>
          <a:stretch>
            <a:fillRect/>
          </a:stretch>
        </p:blipFill>
        <p:spPr>
          <a:xfrm>
            <a:off x="671350" y="951376"/>
            <a:ext cx="7979899" cy="3002750"/>
          </a:xfrm>
          <a:prstGeom prst="rect">
            <a:avLst/>
          </a:prstGeom>
          <a:noFill/>
          <a:ln>
            <a:noFill/>
          </a:ln>
        </p:spPr>
      </p:pic>
      <p:sp>
        <p:nvSpPr>
          <p:cNvPr id="312" name="Google Shape;312;p40"/>
          <p:cNvSpPr txBox="1"/>
          <p:nvPr/>
        </p:nvSpPr>
        <p:spPr>
          <a:xfrm>
            <a:off x="2871900" y="4346375"/>
            <a:ext cx="3400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sz="1500">
                <a:solidFill>
                  <a:schemeClr val="dk1"/>
                </a:solidFill>
              </a:rPr>
              <a:t>3. Analyze using algorithm_module</a:t>
            </a:r>
            <a:endParaRPr b="1" sz="15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13065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#Module</a:t>
            </a:r>
            <a:endParaRPr b="1">
              <a:latin typeface="Impact"/>
              <a:ea typeface="Impact"/>
              <a:cs typeface="Impact"/>
              <a:sym typeface="Impact"/>
            </a:endParaRPr>
          </a:p>
        </p:txBody>
      </p:sp>
      <p:sp>
        <p:nvSpPr>
          <p:cNvPr id="318" name="Google Shape;318;p41"/>
          <p:cNvSpPr/>
          <p:nvPr/>
        </p:nvSpPr>
        <p:spPr>
          <a:xfrm>
            <a:off x="206850" y="141125"/>
            <a:ext cx="13254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9" name="Google Shape;319;p41"/>
          <p:cNvPicPr preferRelativeResize="0"/>
          <p:nvPr/>
        </p:nvPicPr>
        <p:blipFill>
          <a:blip r:embed="rId3">
            <a:alphaModFix/>
          </a:blip>
          <a:stretch>
            <a:fillRect/>
          </a:stretch>
        </p:blipFill>
        <p:spPr>
          <a:xfrm>
            <a:off x="39450" y="676625"/>
            <a:ext cx="3574425" cy="3317125"/>
          </a:xfrm>
          <a:prstGeom prst="rect">
            <a:avLst/>
          </a:prstGeom>
          <a:noFill/>
          <a:ln>
            <a:noFill/>
          </a:ln>
        </p:spPr>
      </p:pic>
      <p:pic>
        <p:nvPicPr>
          <p:cNvPr id="320" name="Google Shape;320;p41"/>
          <p:cNvPicPr preferRelativeResize="0"/>
          <p:nvPr/>
        </p:nvPicPr>
        <p:blipFill>
          <a:blip r:embed="rId4">
            <a:alphaModFix/>
          </a:blip>
          <a:stretch>
            <a:fillRect/>
          </a:stretch>
        </p:blipFill>
        <p:spPr>
          <a:xfrm>
            <a:off x="4719650" y="-12"/>
            <a:ext cx="4424351" cy="2626729"/>
          </a:xfrm>
          <a:prstGeom prst="rect">
            <a:avLst/>
          </a:prstGeom>
          <a:noFill/>
          <a:ln>
            <a:noFill/>
          </a:ln>
        </p:spPr>
      </p:pic>
      <p:pic>
        <p:nvPicPr>
          <p:cNvPr id="321" name="Google Shape;321;p41"/>
          <p:cNvPicPr preferRelativeResize="0"/>
          <p:nvPr/>
        </p:nvPicPr>
        <p:blipFill>
          <a:blip r:embed="rId5">
            <a:alphaModFix/>
          </a:blip>
          <a:stretch>
            <a:fillRect/>
          </a:stretch>
        </p:blipFill>
        <p:spPr>
          <a:xfrm>
            <a:off x="3613875" y="2626725"/>
            <a:ext cx="5530125" cy="1349161"/>
          </a:xfrm>
          <a:prstGeom prst="rect">
            <a:avLst/>
          </a:prstGeom>
          <a:noFill/>
          <a:ln>
            <a:noFill/>
          </a:ln>
        </p:spPr>
      </p:pic>
      <p:sp>
        <p:nvSpPr>
          <p:cNvPr id="322" name="Google Shape;322;p41"/>
          <p:cNvSpPr txBox="1"/>
          <p:nvPr/>
        </p:nvSpPr>
        <p:spPr>
          <a:xfrm>
            <a:off x="1980450" y="4065325"/>
            <a:ext cx="48210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sz="1500">
                <a:solidFill>
                  <a:schemeClr val="dk1"/>
                </a:solidFill>
              </a:rPr>
              <a:t>4. Return the best score</a:t>
            </a:r>
            <a:endParaRPr b="1" sz="1500">
              <a:solidFill>
                <a:schemeClr val="dk1"/>
              </a:solidFill>
            </a:endParaRPr>
          </a:p>
          <a:p>
            <a:pPr indent="0" lvl="0" marL="0" rtl="0" algn="l">
              <a:lnSpc>
                <a:spcPct val="115000"/>
              </a:lnSpc>
              <a:spcBef>
                <a:spcPts val="0"/>
              </a:spcBef>
              <a:spcAft>
                <a:spcPts val="0"/>
              </a:spcAft>
              <a:buNone/>
            </a:pPr>
            <a:r>
              <a:rPr b="1" lang="ko" sz="1500">
                <a:solidFill>
                  <a:schemeClr val="dk1"/>
                </a:solidFill>
              </a:rPr>
              <a:t>    using LinearRegression, PolynomialRegression,</a:t>
            </a:r>
            <a:endParaRPr b="1" sz="1500">
              <a:solidFill>
                <a:schemeClr val="dk1"/>
              </a:solidFill>
            </a:endParaRPr>
          </a:p>
          <a:p>
            <a:pPr indent="0" lvl="0" marL="0" rtl="0" algn="l">
              <a:lnSpc>
                <a:spcPct val="115000"/>
              </a:lnSpc>
              <a:spcBef>
                <a:spcPts val="0"/>
              </a:spcBef>
              <a:spcAft>
                <a:spcPts val="0"/>
              </a:spcAft>
              <a:buNone/>
            </a:pPr>
            <a:r>
              <a:rPr b="1" lang="ko" sz="1500">
                <a:solidFill>
                  <a:schemeClr val="dk1"/>
                </a:solidFill>
              </a:rPr>
              <a:t>    KNN, and RandomForest algorithms.</a:t>
            </a:r>
            <a:endParaRPr b="1"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94150" y="2051650"/>
            <a:ext cx="4812900" cy="122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ko" sz="2200">
                <a:solidFill>
                  <a:schemeClr val="dk1"/>
                </a:solidFill>
              </a:rPr>
              <a:t>Predict customer claim and select the best insurance model with the least risk</a:t>
            </a:r>
            <a:endParaRPr b="1" sz="2300">
              <a:solidFill>
                <a:schemeClr val="dk1"/>
              </a:solidFill>
            </a:endParaRPr>
          </a:p>
        </p:txBody>
      </p:sp>
      <p:sp>
        <p:nvSpPr>
          <p:cNvPr id="68" name="Google Shape;68;p15"/>
          <p:cNvSpPr txBox="1"/>
          <p:nvPr>
            <p:ph type="title"/>
          </p:nvPr>
        </p:nvSpPr>
        <p:spPr>
          <a:xfrm>
            <a:off x="22565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#Objective</a:t>
            </a:r>
            <a:endParaRPr b="1">
              <a:latin typeface="Impact"/>
              <a:ea typeface="Impact"/>
              <a:cs typeface="Impact"/>
              <a:sym typeface="Impact"/>
            </a:endParaRPr>
          </a:p>
        </p:txBody>
      </p:sp>
      <p:sp>
        <p:nvSpPr>
          <p:cNvPr id="69" name="Google Shape;69;p15"/>
          <p:cNvSpPr/>
          <p:nvPr/>
        </p:nvSpPr>
        <p:spPr>
          <a:xfrm>
            <a:off x="206850" y="141125"/>
            <a:ext cx="18432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5296975" y="1553750"/>
            <a:ext cx="3632150" cy="242264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type="title"/>
          </p:nvPr>
        </p:nvSpPr>
        <p:spPr>
          <a:xfrm>
            <a:off x="13065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#Module</a:t>
            </a:r>
            <a:endParaRPr b="1">
              <a:latin typeface="Impact"/>
              <a:ea typeface="Impact"/>
              <a:cs typeface="Impact"/>
              <a:sym typeface="Impact"/>
            </a:endParaRPr>
          </a:p>
        </p:txBody>
      </p:sp>
      <p:sp>
        <p:nvSpPr>
          <p:cNvPr id="328" name="Google Shape;328;p42"/>
          <p:cNvSpPr/>
          <p:nvPr/>
        </p:nvSpPr>
        <p:spPr>
          <a:xfrm>
            <a:off x="206850" y="141125"/>
            <a:ext cx="13254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2"/>
          <p:cNvSpPr txBox="1"/>
          <p:nvPr/>
        </p:nvSpPr>
        <p:spPr>
          <a:xfrm>
            <a:off x="-1088850" y="2098500"/>
            <a:ext cx="4821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500">
              <a:solidFill>
                <a:schemeClr val="dk1"/>
              </a:solidFill>
            </a:endParaRPr>
          </a:p>
        </p:txBody>
      </p:sp>
      <p:pic>
        <p:nvPicPr>
          <p:cNvPr id="330" name="Google Shape;330;p42"/>
          <p:cNvPicPr preferRelativeResize="0"/>
          <p:nvPr/>
        </p:nvPicPr>
        <p:blipFill>
          <a:blip r:embed="rId3">
            <a:alphaModFix/>
          </a:blip>
          <a:stretch>
            <a:fillRect/>
          </a:stretch>
        </p:blipFill>
        <p:spPr>
          <a:xfrm>
            <a:off x="206850" y="676625"/>
            <a:ext cx="4035500" cy="4395326"/>
          </a:xfrm>
          <a:prstGeom prst="rect">
            <a:avLst/>
          </a:prstGeom>
          <a:noFill/>
          <a:ln>
            <a:noFill/>
          </a:ln>
        </p:spPr>
      </p:pic>
      <p:pic>
        <p:nvPicPr>
          <p:cNvPr id="331" name="Google Shape;331;p42"/>
          <p:cNvPicPr preferRelativeResize="0"/>
          <p:nvPr/>
        </p:nvPicPr>
        <p:blipFill>
          <a:blip r:embed="rId4">
            <a:alphaModFix/>
          </a:blip>
          <a:stretch>
            <a:fillRect/>
          </a:stretch>
        </p:blipFill>
        <p:spPr>
          <a:xfrm>
            <a:off x="4437800" y="639422"/>
            <a:ext cx="4376025" cy="2557325"/>
          </a:xfrm>
          <a:prstGeom prst="rect">
            <a:avLst/>
          </a:prstGeom>
          <a:noFill/>
          <a:ln>
            <a:noFill/>
          </a:ln>
        </p:spPr>
      </p:pic>
      <p:sp>
        <p:nvSpPr>
          <p:cNvPr id="332" name="Google Shape;332;p42"/>
          <p:cNvSpPr txBox="1"/>
          <p:nvPr/>
        </p:nvSpPr>
        <p:spPr>
          <a:xfrm rot="5400000">
            <a:off x="6354313" y="67025"/>
            <a:ext cx="543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3000"/>
              <a:t>...</a:t>
            </a:r>
            <a:endParaRPr b="1" sz="3000"/>
          </a:p>
        </p:txBody>
      </p:sp>
      <p:sp>
        <p:nvSpPr>
          <p:cNvPr id="333" name="Google Shape;333;p42"/>
          <p:cNvSpPr txBox="1"/>
          <p:nvPr/>
        </p:nvSpPr>
        <p:spPr>
          <a:xfrm>
            <a:off x="5039863" y="3677225"/>
            <a:ext cx="3171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600"/>
              <a:t>Best </a:t>
            </a:r>
            <a:r>
              <a:rPr b="1" lang="ko" sz="1600"/>
              <a:t>score : 0.47</a:t>
            </a:r>
            <a:endParaRPr b="1" sz="1600"/>
          </a:p>
        </p:txBody>
      </p:sp>
      <p:sp>
        <p:nvSpPr>
          <p:cNvPr id="334" name="Google Shape;334;p42"/>
          <p:cNvSpPr txBox="1"/>
          <p:nvPr/>
        </p:nvSpPr>
        <p:spPr>
          <a:xfrm>
            <a:off x="4661450" y="4456350"/>
            <a:ext cx="420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t>https://github.com/Hyojinko/2021_datascience/blob/main/module.py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3"/>
          <p:cNvSpPr txBox="1"/>
          <p:nvPr>
            <p:ph type="title"/>
          </p:nvPr>
        </p:nvSpPr>
        <p:spPr>
          <a:xfrm>
            <a:off x="15920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#Conclusion</a:t>
            </a:r>
            <a:endParaRPr b="1">
              <a:latin typeface="Impact"/>
              <a:ea typeface="Impact"/>
              <a:cs typeface="Impact"/>
              <a:sym typeface="Impact"/>
            </a:endParaRPr>
          </a:p>
        </p:txBody>
      </p:sp>
      <p:sp>
        <p:nvSpPr>
          <p:cNvPr id="340" name="Google Shape;340;p43"/>
          <p:cNvSpPr/>
          <p:nvPr/>
        </p:nvSpPr>
        <p:spPr>
          <a:xfrm>
            <a:off x="206850" y="141125"/>
            <a:ext cx="19149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3"/>
          <p:cNvSpPr txBox="1"/>
          <p:nvPr>
            <p:ph idx="1" type="body"/>
          </p:nvPr>
        </p:nvSpPr>
        <p:spPr>
          <a:xfrm>
            <a:off x="394150" y="1710025"/>
            <a:ext cx="7530000" cy="122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35"/>
              <a:buNone/>
            </a:pPr>
            <a:r>
              <a:rPr b="1" lang="ko" sz="1947">
                <a:solidFill>
                  <a:schemeClr val="dk1"/>
                </a:solidFill>
                <a:highlight>
                  <a:srgbClr val="FDFDFD"/>
                </a:highlight>
                <a:latin typeface="Microsoft Yahei"/>
                <a:ea typeface="Microsoft Yahei"/>
                <a:cs typeface="Microsoft Yahei"/>
                <a:sym typeface="Microsoft Yahei"/>
              </a:rPr>
              <a:t> We find that even if the data seems to be related to the information we are trying to predict, if we analyze them in practice, sometimes they are not significant predictions.  Through this, I felt that it was important not only to analyze the data but also to determine what data we would need to achieve the results we wanted.</a:t>
            </a:r>
            <a:endParaRPr b="1" sz="2755">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title"/>
          </p:nvPr>
        </p:nvSpPr>
        <p:spPr>
          <a:xfrm>
            <a:off x="15920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#Conclusion</a:t>
            </a:r>
            <a:endParaRPr b="1">
              <a:latin typeface="Impact"/>
              <a:ea typeface="Impact"/>
              <a:cs typeface="Impact"/>
              <a:sym typeface="Impact"/>
            </a:endParaRPr>
          </a:p>
        </p:txBody>
      </p:sp>
      <p:sp>
        <p:nvSpPr>
          <p:cNvPr id="347" name="Google Shape;347;p44"/>
          <p:cNvSpPr/>
          <p:nvPr/>
        </p:nvSpPr>
        <p:spPr>
          <a:xfrm>
            <a:off x="206850" y="141125"/>
            <a:ext cx="19149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4"/>
          <p:cNvSpPr txBox="1"/>
          <p:nvPr>
            <p:ph idx="1" type="body"/>
          </p:nvPr>
        </p:nvSpPr>
        <p:spPr>
          <a:xfrm>
            <a:off x="408450" y="1068900"/>
            <a:ext cx="8462400" cy="317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35"/>
              <a:buNone/>
            </a:pPr>
            <a:r>
              <a:rPr b="1" lang="ko" sz="1947">
                <a:solidFill>
                  <a:schemeClr val="dk1"/>
                </a:solidFill>
                <a:highlight>
                  <a:srgbClr val="FDFDFD"/>
                </a:highlight>
                <a:latin typeface="Microsoft Yahei"/>
                <a:ea typeface="Microsoft Yahei"/>
                <a:cs typeface="Microsoft Yahei"/>
                <a:sym typeface="Microsoft Yahei"/>
              </a:rPr>
              <a:t>Feature that we can predict with this dataset</a:t>
            </a:r>
            <a:endParaRPr b="1" sz="2755">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2755">
              <a:solidFill>
                <a:schemeClr val="dk1"/>
              </a:solidFill>
            </a:endParaRPr>
          </a:p>
          <a:p>
            <a:pPr indent="-330200" lvl="0" marL="457200" rtl="0" algn="l">
              <a:lnSpc>
                <a:spcPct val="115000"/>
              </a:lnSpc>
              <a:spcBef>
                <a:spcPts val="1200"/>
              </a:spcBef>
              <a:spcAft>
                <a:spcPts val="0"/>
              </a:spcAft>
              <a:buClr>
                <a:schemeClr val="dk1"/>
              </a:buClr>
              <a:buSzPts val="1600"/>
              <a:buAutoNum type="arabicPeriod"/>
            </a:pPr>
            <a:r>
              <a:rPr b="1" lang="ko" sz="1600">
                <a:solidFill>
                  <a:schemeClr val="dk1"/>
                </a:solidFill>
                <a:highlight>
                  <a:srgbClr val="FFFFFF"/>
                </a:highlight>
              </a:rPr>
              <a:t>Whether the driver will initiate the auto insurance</a:t>
            </a:r>
            <a:endParaRPr b="1" sz="1600">
              <a:solidFill>
                <a:schemeClr val="dk1"/>
              </a:solidFill>
              <a:highlight>
                <a:srgbClr val="FFFFFF"/>
              </a:highlight>
            </a:endParaRPr>
          </a:p>
          <a:p>
            <a:pPr indent="0" lvl="0" marL="457200" rtl="0" algn="l">
              <a:lnSpc>
                <a:spcPct val="115000"/>
              </a:lnSpc>
              <a:spcBef>
                <a:spcPts val="1200"/>
              </a:spcBef>
              <a:spcAft>
                <a:spcPts val="0"/>
              </a:spcAft>
              <a:buNone/>
            </a:pPr>
            <a:r>
              <a:t/>
            </a:r>
            <a:endParaRPr b="1" sz="600">
              <a:solidFill>
                <a:schemeClr val="dk1"/>
              </a:solidFill>
              <a:highlight>
                <a:srgbClr val="FFFFFF"/>
              </a:highlight>
            </a:endParaRPr>
          </a:p>
          <a:p>
            <a:pPr indent="-330200" lvl="0" marL="457200" rtl="0" algn="l">
              <a:lnSpc>
                <a:spcPct val="115000"/>
              </a:lnSpc>
              <a:spcBef>
                <a:spcPts val="1200"/>
              </a:spcBef>
              <a:spcAft>
                <a:spcPts val="0"/>
              </a:spcAft>
              <a:buClr>
                <a:schemeClr val="dk1"/>
              </a:buClr>
              <a:buSzPts val="1600"/>
              <a:buAutoNum type="arabicPeriod"/>
            </a:pPr>
            <a:r>
              <a:rPr b="1" lang="ko" sz="1600">
                <a:solidFill>
                  <a:schemeClr val="dk1"/>
                </a:solidFill>
                <a:highlight>
                  <a:srgbClr val="FDFDFD"/>
                </a:highlight>
              </a:rPr>
              <a:t>Traffic Safety Status by State</a:t>
            </a:r>
            <a:endParaRPr b="1" sz="16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b="1" sz="2755">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000">
              <a:solidFill>
                <a:schemeClr val="dk1"/>
              </a:solidFill>
            </a:endParaRPr>
          </a:p>
          <a:p>
            <a:pPr indent="0" lvl="0" marL="0" rtl="0" algn="l">
              <a:lnSpc>
                <a:spcPct val="115000"/>
              </a:lnSpc>
              <a:spcBef>
                <a:spcPts val="1200"/>
              </a:spcBef>
              <a:spcAft>
                <a:spcPts val="0"/>
              </a:spcAft>
              <a:buSzPts val="935"/>
              <a:buNone/>
            </a:pPr>
            <a:r>
              <a:t/>
            </a:r>
            <a:endParaRPr b="1" sz="2755">
              <a:solidFill>
                <a:schemeClr val="dk1"/>
              </a:solidFill>
            </a:endParaRPr>
          </a:p>
          <a:p>
            <a:pPr indent="0" lvl="0" marL="0" rtl="0" algn="l">
              <a:lnSpc>
                <a:spcPct val="115000"/>
              </a:lnSpc>
              <a:spcBef>
                <a:spcPts val="1200"/>
              </a:spcBef>
              <a:spcAft>
                <a:spcPts val="1200"/>
              </a:spcAft>
              <a:buSzPts val="935"/>
              <a:buNone/>
            </a:pPr>
            <a:r>
              <a:t/>
            </a:r>
            <a:endParaRPr b="1" sz="2755">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5"/>
          <p:cNvSpPr txBox="1"/>
          <p:nvPr>
            <p:ph type="title"/>
          </p:nvPr>
        </p:nvSpPr>
        <p:spPr>
          <a:xfrm>
            <a:off x="15920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#Conclusion</a:t>
            </a:r>
            <a:endParaRPr b="1">
              <a:latin typeface="Impact"/>
              <a:ea typeface="Impact"/>
              <a:cs typeface="Impact"/>
              <a:sym typeface="Impact"/>
            </a:endParaRPr>
          </a:p>
        </p:txBody>
      </p:sp>
      <p:sp>
        <p:nvSpPr>
          <p:cNvPr id="354" name="Google Shape;354;p45"/>
          <p:cNvSpPr/>
          <p:nvPr/>
        </p:nvSpPr>
        <p:spPr>
          <a:xfrm>
            <a:off x="206850" y="141125"/>
            <a:ext cx="19149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5"/>
          <p:cNvSpPr txBox="1"/>
          <p:nvPr>
            <p:ph idx="1" type="body"/>
          </p:nvPr>
        </p:nvSpPr>
        <p:spPr>
          <a:xfrm>
            <a:off x="415150" y="1216675"/>
            <a:ext cx="8462400" cy="317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35"/>
              <a:buNone/>
            </a:pPr>
            <a:r>
              <a:rPr b="1" lang="ko" sz="1947">
                <a:solidFill>
                  <a:schemeClr val="dk1"/>
                </a:solidFill>
                <a:highlight>
                  <a:srgbClr val="FDFDFD"/>
                </a:highlight>
                <a:latin typeface="Microsoft Yahei"/>
                <a:ea typeface="Microsoft Yahei"/>
                <a:cs typeface="Microsoft Yahei"/>
                <a:sym typeface="Microsoft Yahei"/>
              </a:rPr>
              <a:t>The features we will add for better prediction are...</a:t>
            </a:r>
            <a:endParaRPr b="1" sz="2755">
              <a:solidFill>
                <a:schemeClr val="dk1"/>
              </a:solidFill>
            </a:endParaRPr>
          </a:p>
          <a:p>
            <a:pPr indent="0" lvl="0" marL="0" rtl="0" algn="l">
              <a:lnSpc>
                <a:spcPct val="115000"/>
              </a:lnSpc>
              <a:spcBef>
                <a:spcPts val="1200"/>
              </a:spcBef>
              <a:spcAft>
                <a:spcPts val="0"/>
              </a:spcAft>
              <a:buNone/>
            </a:pPr>
            <a:r>
              <a:t/>
            </a:r>
            <a:endParaRPr b="1" sz="3155">
              <a:solidFill>
                <a:schemeClr val="dk1"/>
              </a:solidFill>
            </a:endParaRPr>
          </a:p>
          <a:p>
            <a:pPr indent="0" lvl="0" marL="0" rtl="0" algn="l">
              <a:lnSpc>
                <a:spcPct val="115000"/>
              </a:lnSpc>
              <a:spcBef>
                <a:spcPts val="1200"/>
              </a:spcBef>
              <a:spcAft>
                <a:spcPts val="0"/>
              </a:spcAft>
              <a:buNone/>
            </a:pPr>
            <a:r>
              <a:rPr b="1" lang="ko" sz="1600">
                <a:solidFill>
                  <a:schemeClr val="dk1"/>
                </a:solidFill>
              </a:rPr>
              <a:t>1. Claims : Paid claims, Pending claims</a:t>
            </a:r>
            <a:endParaRPr b="1"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ko" sz="1600">
                <a:solidFill>
                  <a:schemeClr val="dk1"/>
                </a:solidFill>
              </a:rPr>
              <a:t>2. Coverage Types: Medical expense, Legal expense, Fine , Legligence rate</a:t>
            </a:r>
            <a:endParaRPr b="1"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ko" sz="1600">
                <a:solidFill>
                  <a:schemeClr val="dk1"/>
                </a:solidFill>
              </a:rPr>
              <a:t>3. Total insurance </a:t>
            </a:r>
            <a:endParaRPr b="1"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000">
              <a:solidFill>
                <a:schemeClr val="dk1"/>
              </a:solidFill>
            </a:endParaRPr>
          </a:p>
          <a:p>
            <a:pPr indent="0" lvl="0" marL="0" rtl="0" algn="l">
              <a:lnSpc>
                <a:spcPct val="115000"/>
              </a:lnSpc>
              <a:spcBef>
                <a:spcPts val="1200"/>
              </a:spcBef>
              <a:spcAft>
                <a:spcPts val="0"/>
              </a:spcAft>
              <a:buSzPts val="935"/>
              <a:buNone/>
            </a:pPr>
            <a:r>
              <a:t/>
            </a:r>
            <a:endParaRPr b="1" sz="2755">
              <a:solidFill>
                <a:schemeClr val="dk1"/>
              </a:solidFill>
            </a:endParaRPr>
          </a:p>
          <a:p>
            <a:pPr indent="0" lvl="0" marL="0" rtl="0" algn="l">
              <a:lnSpc>
                <a:spcPct val="115000"/>
              </a:lnSpc>
              <a:spcBef>
                <a:spcPts val="1200"/>
              </a:spcBef>
              <a:spcAft>
                <a:spcPts val="1200"/>
              </a:spcAft>
              <a:buSzPts val="935"/>
              <a:buNone/>
            </a:pPr>
            <a:r>
              <a:t/>
            </a:r>
            <a:endParaRPr b="1" sz="2755">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txBox="1"/>
          <p:nvPr>
            <p:ph type="title"/>
          </p:nvPr>
        </p:nvSpPr>
        <p:spPr>
          <a:xfrm>
            <a:off x="22565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#Role</a:t>
            </a:r>
            <a:endParaRPr b="1">
              <a:latin typeface="Impact"/>
              <a:ea typeface="Impact"/>
              <a:cs typeface="Impact"/>
              <a:sym typeface="Impact"/>
            </a:endParaRPr>
          </a:p>
        </p:txBody>
      </p:sp>
      <p:sp>
        <p:nvSpPr>
          <p:cNvPr id="361" name="Google Shape;361;p46"/>
          <p:cNvSpPr/>
          <p:nvPr/>
        </p:nvSpPr>
        <p:spPr>
          <a:xfrm>
            <a:off x="206850" y="141125"/>
            <a:ext cx="10899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46"/>
          <p:cNvPicPr preferRelativeResize="0"/>
          <p:nvPr/>
        </p:nvPicPr>
        <p:blipFill>
          <a:blip r:embed="rId3">
            <a:alphaModFix/>
          </a:blip>
          <a:stretch>
            <a:fillRect/>
          </a:stretch>
        </p:blipFill>
        <p:spPr>
          <a:xfrm>
            <a:off x="2802550" y="1088575"/>
            <a:ext cx="3366801" cy="3366801"/>
          </a:xfrm>
          <a:prstGeom prst="rect">
            <a:avLst/>
          </a:prstGeom>
          <a:noFill/>
          <a:ln>
            <a:noFill/>
          </a:ln>
        </p:spPr>
      </p:pic>
      <p:sp>
        <p:nvSpPr>
          <p:cNvPr id="363" name="Google Shape;363;p46"/>
          <p:cNvSpPr txBox="1"/>
          <p:nvPr/>
        </p:nvSpPr>
        <p:spPr>
          <a:xfrm>
            <a:off x="389425" y="941625"/>
            <a:ext cx="2570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t>Ko Hyojin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ko"/>
              <a:t>-Preprocessing</a:t>
            </a:r>
            <a:endParaRPr b="1"/>
          </a:p>
          <a:p>
            <a:pPr indent="0" lvl="0" marL="0" rtl="0" algn="l">
              <a:spcBef>
                <a:spcPts val="0"/>
              </a:spcBef>
              <a:spcAft>
                <a:spcPts val="0"/>
              </a:spcAft>
              <a:buNone/>
            </a:pPr>
            <a:r>
              <a:rPr b="1" lang="ko"/>
              <a:t>-Open source  scailing</a:t>
            </a:r>
            <a:endParaRPr b="1"/>
          </a:p>
          <a:p>
            <a:pPr indent="0" lvl="0" marL="0" rtl="0" algn="l">
              <a:spcBef>
                <a:spcPts val="0"/>
              </a:spcBef>
              <a:spcAft>
                <a:spcPts val="0"/>
              </a:spcAft>
              <a:buNone/>
            </a:pPr>
            <a:r>
              <a:rPr b="1" lang="ko"/>
              <a:t>-Graph</a:t>
            </a:r>
            <a:endParaRPr b="1"/>
          </a:p>
          <a:p>
            <a:pPr indent="0" lvl="0" marL="0" rtl="0" algn="l">
              <a:spcBef>
                <a:spcPts val="0"/>
              </a:spcBef>
              <a:spcAft>
                <a:spcPts val="0"/>
              </a:spcAft>
              <a:buNone/>
            </a:pPr>
            <a:r>
              <a:rPr b="1" lang="ko"/>
              <a:t>-Contribution : 25%</a:t>
            </a:r>
            <a:endParaRPr b="1"/>
          </a:p>
        </p:txBody>
      </p:sp>
      <p:sp>
        <p:nvSpPr>
          <p:cNvPr id="364" name="Google Shape;364;p46"/>
          <p:cNvSpPr txBox="1"/>
          <p:nvPr/>
        </p:nvSpPr>
        <p:spPr>
          <a:xfrm>
            <a:off x="389375" y="3182925"/>
            <a:ext cx="2570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t>Jeon Soyeong</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ko">
                <a:solidFill>
                  <a:schemeClr val="dk1"/>
                </a:solidFill>
              </a:rPr>
              <a:t>-Preprocessing</a:t>
            </a:r>
            <a:endParaRPr b="1">
              <a:solidFill>
                <a:schemeClr val="dk1"/>
              </a:solidFill>
            </a:endParaRPr>
          </a:p>
          <a:p>
            <a:pPr indent="0" lvl="0" marL="0" rtl="0" algn="l">
              <a:spcBef>
                <a:spcPts val="0"/>
              </a:spcBef>
              <a:spcAft>
                <a:spcPts val="0"/>
              </a:spcAft>
              <a:buClr>
                <a:schemeClr val="dk1"/>
              </a:buClr>
              <a:buSzPts val="1100"/>
              <a:buFont typeface="Arial"/>
              <a:buNone/>
            </a:pPr>
            <a:r>
              <a:rPr b="1" lang="ko">
                <a:solidFill>
                  <a:schemeClr val="dk1"/>
                </a:solidFill>
              </a:rPr>
              <a:t>- Open source algorithm</a:t>
            </a:r>
            <a:endParaRPr b="1">
              <a:solidFill>
                <a:schemeClr val="dk1"/>
              </a:solidFill>
            </a:endParaRPr>
          </a:p>
          <a:p>
            <a:pPr indent="0" lvl="0" marL="0" rtl="0" algn="l">
              <a:spcBef>
                <a:spcPts val="0"/>
              </a:spcBef>
              <a:spcAft>
                <a:spcPts val="0"/>
              </a:spcAft>
              <a:buClr>
                <a:schemeClr val="dk1"/>
              </a:buClr>
              <a:buSzPts val="1100"/>
              <a:buFont typeface="Arial"/>
              <a:buNone/>
            </a:pPr>
            <a:r>
              <a:rPr b="1" lang="ko">
                <a:solidFill>
                  <a:schemeClr val="dk1"/>
                </a:solidFill>
              </a:rPr>
              <a:t>- Analyze accuracy issue</a:t>
            </a:r>
            <a:endParaRPr b="1">
              <a:solidFill>
                <a:schemeClr val="dk1"/>
              </a:solidFill>
            </a:endParaRPr>
          </a:p>
          <a:p>
            <a:pPr indent="0" lvl="0" marL="0" rtl="0" algn="l">
              <a:spcBef>
                <a:spcPts val="0"/>
              </a:spcBef>
              <a:spcAft>
                <a:spcPts val="0"/>
              </a:spcAft>
              <a:buClr>
                <a:schemeClr val="dk1"/>
              </a:buClr>
              <a:buSzPts val="1100"/>
              <a:buFont typeface="Arial"/>
              <a:buNone/>
            </a:pPr>
            <a:r>
              <a:rPr b="1" lang="ko">
                <a:solidFill>
                  <a:schemeClr val="dk1"/>
                </a:solidFill>
              </a:rPr>
              <a:t>-Contribution : 25%</a:t>
            </a:r>
            <a:endParaRPr b="1">
              <a:solidFill>
                <a:schemeClr val="dk1"/>
              </a:solidFill>
            </a:endParaRPr>
          </a:p>
        </p:txBody>
      </p:sp>
      <p:sp>
        <p:nvSpPr>
          <p:cNvPr id="365" name="Google Shape;365;p46"/>
          <p:cNvSpPr txBox="1"/>
          <p:nvPr/>
        </p:nvSpPr>
        <p:spPr>
          <a:xfrm>
            <a:off x="6493975" y="1088575"/>
            <a:ext cx="2570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t>An Geonha</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ko"/>
              <a:t>-Preprocessing</a:t>
            </a:r>
            <a:endParaRPr b="1"/>
          </a:p>
          <a:p>
            <a:pPr indent="0" lvl="0" marL="0" rtl="0" algn="l">
              <a:spcBef>
                <a:spcPts val="0"/>
              </a:spcBef>
              <a:spcAft>
                <a:spcPts val="0"/>
              </a:spcAft>
              <a:buNone/>
            </a:pPr>
            <a:r>
              <a:rPr b="1" lang="ko"/>
              <a:t>-Grid search</a:t>
            </a:r>
            <a:endParaRPr b="1"/>
          </a:p>
          <a:p>
            <a:pPr indent="0" lvl="0" marL="0" rtl="0" algn="l">
              <a:spcBef>
                <a:spcPts val="0"/>
              </a:spcBef>
              <a:spcAft>
                <a:spcPts val="0"/>
              </a:spcAft>
              <a:buNone/>
            </a:pPr>
            <a:r>
              <a:rPr b="1" lang="ko"/>
              <a:t>-Final modify after merging</a:t>
            </a:r>
            <a:endParaRPr b="1"/>
          </a:p>
          <a:p>
            <a:pPr indent="0" lvl="0" marL="0" rtl="0" algn="l">
              <a:spcBef>
                <a:spcPts val="0"/>
              </a:spcBef>
              <a:spcAft>
                <a:spcPts val="0"/>
              </a:spcAft>
              <a:buNone/>
            </a:pPr>
            <a:r>
              <a:rPr b="1" lang="ko"/>
              <a:t>-Contribution : 25%</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366" name="Google Shape;366;p46"/>
          <p:cNvSpPr txBox="1"/>
          <p:nvPr/>
        </p:nvSpPr>
        <p:spPr>
          <a:xfrm>
            <a:off x="6424500" y="3392850"/>
            <a:ext cx="2570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t>Oh Yejin</a:t>
            </a:r>
            <a:endParaRPr b="1"/>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ko">
                <a:solidFill>
                  <a:schemeClr val="dk1"/>
                </a:solidFill>
              </a:rPr>
              <a:t>-Preprocessing</a:t>
            </a:r>
            <a:endParaRPr b="1">
              <a:solidFill>
                <a:schemeClr val="dk1"/>
              </a:solidFill>
            </a:endParaRPr>
          </a:p>
          <a:p>
            <a:pPr indent="0" lvl="0" marL="0" rtl="0" algn="l">
              <a:spcBef>
                <a:spcPts val="0"/>
              </a:spcBef>
              <a:spcAft>
                <a:spcPts val="0"/>
              </a:spcAft>
              <a:buNone/>
            </a:pPr>
            <a:r>
              <a:rPr b="1" lang="ko">
                <a:solidFill>
                  <a:schemeClr val="dk1"/>
                </a:solidFill>
              </a:rPr>
              <a:t>-Analyze accuracy issue</a:t>
            </a:r>
            <a:endParaRPr b="1">
              <a:solidFill>
                <a:schemeClr val="dk1"/>
              </a:solidFill>
            </a:endParaRPr>
          </a:p>
          <a:p>
            <a:pPr indent="0" lvl="0" marL="0" rtl="0" algn="l">
              <a:spcBef>
                <a:spcPts val="0"/>
              </a:spcBef>
              <a:spcAft>
                <a:spcPts val="0"/>
              </a:spcAft>
              <a:buNone/>
            </a:pPr>
            <a:r>
              <a:rPr b="1" lang="ko">
                <a:solidFill>
                  <a:schemeClr val="dk1"/>
                </a:solidFill>
              </a:rPr>
              <a:t>-Contribution : 25%</a:t>
            </a:r>
            <a:endParaRPr b="1">
              <a:solidFill>
                <a:schemeClr val="dk1"/>
              </a:solidFill>
            </a:endParaRPr>
          </a:p>
          <a:p>
            <a:pPr indent="0" lvl="0" marL="0" rtl="0" algn="l">
              <a:spcBef>
                <a:spcPts val="0"/>
              </a:spcBef>
              <a:spcAft>
                <a:spcPts val="0"/>
              </a:spcAft>
              <a:buNone/>
            </a:pPr>
            <a:r>
              <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47">
            <a:hlinkClick r:id="rId3"/>
          </p:cNvPr>
          <p:cNvPicPr preferRelativeResize="0"/>
          <p:nvPr/>
        </p:nvPicPr>
        <p:blipFill>
          <a:blip r:embed="rId4">
            <a:alphaModFix/>
          </a:blip>
          <a:stretch>
            <a:fillRect/>
          </a:stretch>
        </p:blipFill>
        <p:spPr>
          <a:xfrm>
            <a:off x="2506425" y="934250"/>
            <a:ext cx="915600" cy="915600"/>
          </a:xfrm>
          <a:prstGeom prst="rect">
            <a:avLst/>
          </a:prstGeom>
          <a:noFill/>
          <a:ln>
            <a:noFill/>
          </a:ln>
        </p:spPr>
      </p:pic>
      <p:sp>
        <p:nvSpPr>
          <p:cNvPr id="372" name="Google Shape;372;p47"/>
          <p:cNvSpPr txBox="1"/>
          <p:nvPr/>
        </p:nvSpPr>
        <p:spPr>
          <a:xfrm>
            <a:off x="3072000" y="934250"/>
            <a:ext cx="3000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4000">
                <a:solidFill>
                  <a:srgbClr val="3A8413"/>
                </a:solidFill>
                <a:latin typeface="Verdana"/>
                <a:ea typeface="Verdana"/>
                <a:cs typeface="Verdana"/>
                <a:sym typeface="Verdana"/>
              </a:rPr>
              <a:t>GitHub</a:t>
            </a:r>
            <a:endParaRPr/>
          </a:p>
        </p:txBody>
      </p:sp>
      <p:sp>
        <p:nvSpPr>
          <p:cNvPr id="373" name="Google Shape;373;p47"/>
          <p:cNvSpPr txBox="1"/>
          <p:nvPr>
            <p:ph type="title"/>
          </p:nvPr>
        </p:nvSpPr>
        <p:spPr>
          <a:xfrm>
            <a:off x="22565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#Documentation</a:t>
            </a:r>
            <a:endParaRPr b="1">
              <a:latin typeface="Impact"/>
              <a:ea typeface="Impact"/>
              <a:cs typeface="Impact"/>
              <a:sym typeface="Impact"/>
            </a:endParaRPr>
          </a:p>
        </p:txBody>
      </p:sp>
      <p:sp>
        <p:nvSpPr>
          <p:cNvPr id="374" name="Google Shape;374;p47"/>
          <p:cNvSpPr/>
          <p:nvPr/>
        </p:nvSpPr>
        <p:spPr>
          <a:xfrm>
            <a:off x="206850" y="141125"/>
            <a:ext cx="25683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5" name="Google Shape;375;p47"/>
          <p:cNvPicPr preferRelativeResize="0"/>
          <p:nvPr/>
        </p:nvPicPr>
        <p:blipFill>
          <a:blip r:embed="rId5">
            <a:alphaModFix/>
          </a:blip>
          <a:stretch>
            <a:fillRect/>
          </a:stretch>
        </p:blipFill>
        <p:spPr>
          <a:xfrm>
            <a:off x="2506427" y="2107475"/>
            <a:ext cx="915600" cy="915600"/>
          </a:xfrm>
          <a:prstGeom prst="rect">
            <a:avLst/>
          </a:prstGeom>
          <a:noFill/>
          <a:ln>
            <a:noFill/>
          </a:ln>
        </p:spPr>
      </p:pic>
      <p:sp>
        <p:nvSpPr>
          <p:cNvPr id="376" name="Google Shape;376;p47"/>
          <p:cNvSpPr txBox="1"/>
          <p:nvPr/>
        </p:nvSpPr>
        <p:spPr>
          <a:xfrm>
            <a:off x="3287375" y="2171550"/>
            <a:ext cx="4459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4000">
                <a:solidFill>
                  <a:srgbClr val="3A8413"/>
                </a:solidFill>
                <a:latin typeface="Verdana"/>
                <a:ea typeface="Verdana"/>
                <a:cs typeface="Verdana"/>
                <a:sym typeface="Verdana"/>
              </a:rPr>
              <a:t>Google slides</a:t>
            </a:r>
            <a:endParaRPr/>
          </a:p>
        </p:txBody>
      </p:sp>
      <p:pic>
        <p:nvPicPr>
          <p:cNvPr id="377" name="Google Shape;377;p47"/>
          <p:cNvPicPr preferRelativeResize="0"/>
          <p:nvPr/>
        </p:nvPicPr>
        <p:blipFill>
          <a:blip r:embed="rId6">
            <a:alphaModFix/>
          </a:blip>
          <a:stretch>
            <a:fillRect/>
          </a:stretch>
        </p:blipFill>
        <p:spPr>
          <a:xfrm>
            <a:off x="2555725" y="3395900"/>
            <a:ext cx="978187" cy="800401"/>
          </a:xfrm>
          <a:prstGeom prst="rect">
            <a:avLst/>
          </a:prstGeom>
          <a:noFill/>
          <a:ln>
            <a:noFill/>
          </a:ln>
        </p:spPr>
      </p:pic>
      <p:sp>
        <p:nvSpPr>
          <p:cNvPr id="378" name="Google Shape;378;p47"/>
          <p:cNvSpPr txBox="1"/>
          <p:nvPr/>
        </p:nvSpPr>
        <p:spPr>
          <a:xfrm>
            <a:off x="3422025" y="3395900"/>
            <a:ext cx="4459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4000">
                <a:solidFill>
                  <a:srgbClr val="3A8413"/>
                </a:solidFill>
                <a:latin typeface="Verdana"/>
                <a:ea typeface="Verdana"/>
                <a:cs typeface="Verdana"/>
                <a:sym typeface="Verdana"/>
              </a:rPr>
              <a:t>Google meet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22565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a:t>
            </a:r>
            <a:r>
              <a:rPr b="1" lang="ko">
                <a:latin typeface="Impact"/>
                <a:ea typeface="Impact"/>
                <a:cs typeface="Impact"/>
                <a:sym typeface="Impact"/>
              </a:rPr>
              <a:t>Objective-Benefits</a:t>
            </a:r>
            <a:endParaRPr b="1">
              <a:latin typeface="Impact"/>
              <a:ea typeface="Impact"/>
              <a:cs typeface="Impact"/>
              <a:sym typeface="Impact"/>
            </a:endParaRPr>
          </a:p>
        </p:txBody>
      </p:sp>
      <p:sp>
        <p:nvSpPr>
          <p:cNvPr id="76" name="Google Shape;76;p16"/>
          <p:cNvSpPr/>
          <p:nvPr/>
        </p:nvSpPr>
        <p:spPr>
          <a:xfrm>
            <a:off x="225650" y="141125"/>
            <a:ext cx="30234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idx="1" type="body"/>
          </p:nvPr>
        </p:nvSpPr>
        <p:spPr>
          <a:xfrm>
            <a:off x="799150" y="1231275"/>
            <a:ext cx="6985200" cy="1226400"/>
          </a:xfrm>
          <a:prstGeom prst="rect">
            <a:avLst/>
          </a:prstGeom>
        </p:spPr>
        <p:txBody>
          <a:bodyPr anchorCtr="0" anchor="t" bIns="91425" lIns="91425" spcFirstLastPara="1" rIns="91425" wrap="square" tIns="91425">
            <a:noAutofit/>
          </a:bodyPr>
          <a:lstStyle/>
          <a:p>
            <a:pPr indent="-406400" lvl="0" marL="457200" rtl="0" algn="l">
              <a:lnSpc>
                <a:spcPct val="105000"/>
              </a:lnSpc>
              <a:spcBef>
                <a:spcPts val="0"/>
              </a:spcBef>
              <a:spcAft>
                <a:spcPts val="0"/>
              </a:spcAft>
              <a:buClr>
                <a:schemeClr val="dk1"/>
              </a:buClr>
              <a:buSzPts val="2800"/>
              <a:buChar char="-"/>
            </a:pPr>
            <a:r>
              <a:rPr b="1" lang="ko" sz="2800">
                <a:solidFill>
                  <a:schemeClr val="dk1"/>
                </a:solidFill>
              </a:rPr>
              <a:t>Optimizing insurance pricing</a:t>
            </a:r>
            <a:endParaRPr b="1" sz="2800">
              <a:solidFill>
                <a:schemeClr val="dk1"/>
              </a:solidFill>
            </a:endParaRPr>
          </a:p>
          <a:p>
            <a:pPr indent="0" lvl="0" marL="457200" rtl="0" algn="l">
              <a:lnSpc>
                <a:spcPct val="105000"/>
              </a:lnSpc>
              <a:spcBef>
                <a:spcPts val="1200"/>
              </a:spcBef>
              <a:spcAft>
                <a:spcPts val="0"/>
              </a:spcAft>
              <a:buNone/>
            </a:pPr>
            <a:r>
              <a:t/>
            </a:r>
            <a:endParaRPr b="1" sz="2000">
              <a:solidFill>
                <a:schemeClr val="dk1"/>
              </a:solidFill>
            </a:endParaRPr>
          </a:p>
          <a:p>
            <a:pPr indent="-406400" lvl="0" marL="457200" rtl="0" algn="l">
              <a:lnSpc>
                <a:spcPct val="105000"/>
              </a:lnSpc>
              <a:spcBef>
                <a:spcPts val="1200"/>
              </a:spcBef>
              <a:spcAft>
                <a:spcPts val="0"/>
              </a:spcAft>
              <a:buClr>
                <a:schemeClr val="dk1"/>
              </a:buClr>
              <a:buSzPts val="2800"/>
              <a:buChar char="-"/>
            </a:pPr>
            <a:r>
              <a:rPr b="1" lang="ko" sz="2800">
                <a:solidFill>
                  <a:schemeClr val="dk1"/>
                </a:solidFill>
              </a:rPr>
              <a:t>Reducing fraudulent claims</a:t>
            </a:r>
            <a:endParaRPr b="1" sz="2800">
              <a:solidFill>
                <a:schemeClr val="dk1"/>
              </a:solidFill>
            </a:endParaRPr>
          </a:p>
          <a:p>
            <a:pPr indent="0" lvl="0" marL="457200" rtl="0" algn="l">
              <a:lnSpc>
                <a:spcPct val="105000"/>
              </a:lnSpc>
              <a:spcBef>
                <a:spcPts val="1200"/>
              </a:spcBef>
              <a:spcAft>
                <a:spcPts val="0"/>
              </a:spcAft>
              <a:buNone/>
            </a:pPr>
            <a:r>
              <a:t/>
            </a:r>
            <a:endParaRPr b="1" sz="2000">
              <a:solidFill>
                <a:schemeClr val="dk1"/>
              </a:solidFill>
            </a:endParaRPr>
          </a:p>
          <a:p>
            <a:pPr indent="-406400" lvl="0" marL="457200" rtl="0" algn="l">
              <a:lnSpc>
                <a:spcPct val="105000"/>
              </a:lnSpc>
              <a:spcBef>
                <a:spcPts val="1200"/>
              </a:spcBef>
              <a:spcAft>
                <a:spcPts val="0"/>
              </a:spcAft>
              <a:buClr>
                <a:schemeClr val="dk1"/>
              </a:buClr>
              <a:buSzPts val="2800"/>
              <a:buChar char="-"/>
            </a:pPr>
            <a:r>
              <a:rPr b="1" lang="ko" sz="2800">
                <a:solidFill>
                  <a:schemeClr val="dk1"/>
                </a:solidFill>
              </a:rPr>
              <a:t>Improving marketing by forecasting buyer behavior</a:t>
            </a:r>
            <a:endParaRPr b="1" sz="2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25650" y="10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latin typeface="Impact"/>
                <a:ea typeface="Impact"/>
                <a:cs typeface="Impact"/>
                <a:sym typeface="Impact"/>
              </a:rPr>
              <a:t>#Result</a:t>
            </a:r>
            <a:endParaRPr b="1">
              <a:latin typeface="Impact"/>
              <a:ea typeface="Impact"/>
              <a:cs typeface="Impact"/>
              <a:sym typeface="Impact"/>
            </a:endParaRPr>
          </a:p>
        </p:txBody>
      </p:sp>
      <p:sp>
        <p:nvSpPr>
          <p:cNvPr id="83" name="Google Shape;83;p17"/>
          <p:cNvSpPr/>
          <p:nvPr/>
        </p:nvSpPr>
        <p:spPr>
          <a:xfrm>
            <a:off x="206850" y="141125"/>
            <a:ext cx="13254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ph idx="1" type="body"/>
          </p:nvPr>
        </p:nvSpPr>
        <p:spPr>
          <a:xfrm>
            <a:off x="321375" y="3447500"/>
            <a:ext cx="6353100" cy="1374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ko" sz="2300">
                <a:solidFill>
                  <a:schemeClr val="dk1"/>
                </a:solidFill>
              </a:rPr>
              <a:t>After analyzing the data in various ways, the predictions of data less than 50%.</a:t>
            </a:r>
            <a:endParaRPr b="1" sz="2300">
              <a:solidFill>
                <a:schemeClr val="dk1"/>
              </a:solidFill>
            </a:endParaRPr>
          </a:p>
          <a:p>
            <a:pPr indent="0" lvl="0" marL="0" rtl="0" algn="l">
              <a:spcBef>
                <a:spcPts val="1200"/>
              </a:spcBef>
              <a:spcAft>
                <a:spcPts val="1200"/>
              </a:spcAft>
              <a:buNone/>
            </a:pPr>
            <a:r>
              <a:rPr b="1" lang="ko" sz="2300">
                <a:solidFill>
                  <a:schemeClr val="dk1"/>
                </a:solidFill>
              </a:rPr>
              <a:t>It was observed that the obtained data were not very related to the target feature.</a:t>
            </a:r>
            <a:endParaRPr b="1" sz="2300">
              <a:solidFill>
                <a:schemeClr val="dk1"/>
              </a:solidFill>
            </a:endParaRPr>
          </a:p>
        </p:txBody>
      </p:sp>
      <p:pic>
        <p:nvPicPr>
          <p:cNvPr id="85" name="Google Shape;85;p17"/>
          <p:cNvPicPr preferRelativeResize="0"/>
          <p:nvPr/>
        </p:nvPicPr>
        <p:blipFill>
          <a:blip r:embed="rId3">
            <a:alphaModFix/>
          </a:blip>
          <a:stretch>
            <a:fillRect/>
          </a:stretch>
        </p:blipFill>
        <p:spPr>
          <a:xfrm>
            <a:off x="707225" y="1884575"/>
            <a:ext cx="4591350" cy="1182150"/>
          </a:xfrm>
          <a:prstGeom prst="rect">
            <a:avLst/>
          </a:prstGeom>
          <a:noFill/>
          <a:ln>
            <a:noFill/>
          </a:ln>
        </p:spPr>
      </p:pic>
      <p:pic>
        <p:nvPicPr>
          <p:cNvPr id="86" name="Google Shape;86;p17"/>
          <p:cNvPicPr preferRelativeResize="0"/>
          <p:nvPr/>
        </p:nvPicPr>
        <p:blipFill>
          <a:blip r:embed="rId4">
            <a:alphaModFix/>
          </a:blip>
          <a:stretch>
            <a:fillRect/>
          </a:stretch>
        </p:blipFill>
        <p:spPr>
          <a:xfrm>
            <a:off x="5583850" y="374101"/>
            <a:ext cx="3101049" cy="3234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225650" y="105575"/>
            <a:ext cx="393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500">
                <a:latin typeface="Impact"/>
                <a:ea typeface="Impact"/>
                <a:cs typeface="Impact"/>
                <a:sym typeface="Impact"/>
              </a:rPr>
              <a:t>#Dataset Information</a:t>
            </a:r>
            <a:endParaRPr b="1" sz="2500">
              <a:latin typeface="Impact"/>
              <a:ea typeface="Impact"/>
              <a:cs typeface="Impact"/>
              <a:sym typeface="Impact"/>
            </a:endParaRPr>
          </a:p>
        </p:txBody>
      </p:sp>
      <p:sp>
        <p:nvSpPr>
          <p:cNvPr id="92" name="Google Shape;92;p18"/>
          <p:cNvSpPr/>
          <p:nvPr/>
        </p:nvSpPr>
        <p:spPr>
          <a:xfrm>
            <a:off x="206850" y="141125"/>
            <a:ext cx="31458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ph idx="1" type="body"/>
          </p:nvPr>
        </p:nvSpPr>
        <p:spPr>
          <a:xfrm>
            <a:off x="389750" y="953525"/>
            <a:ext cx="6985200" cy="1226400"/>
          </a:xfrm>
          <a:prstGeom prst="rect">
            <a:avLst/>
          </a:prstGeom>
        </p:spPr>
        <p:txBody>
          <a:bodyPr anchorCtr="0" anchor="t" bIns="91425" lIns="91425" spcFirstLastPara="1" rIns="91425" wrap="square" tIns="91425">
            <a:noAutofit/>
          </a:bodyPr>
          <a:lstStyle/>
          <a:p>
            <a:pPr indent="-406400" lvl="0" marL="457200" rtl="0" algn="l">
              <a:lnSpc>
                <a:spcPct val="105000"/>
              </a:lnSpc>
              <a:spcBef>
                <a:spcPts val="0"/>
              </a:spcBef>
              <a:spcAft>
                <a:spcPts val="0"/>
              </a:spcAft>
              <a:buClr>
                <a:schemeClr val="dk1"/>
              </a:buClr>
              <a:buSzPts val="2800"/>
              <a:buChar char="-"/>
            </a:pPr>
            <a:r>
              <a:rPr b="1" lang="ko" sz="2800">
                <a:solidFill>
                  <a:schemeClr val="dk1"/>
                </a:solidFill>
              </a:rPr>
              <a:t>ID</a:t>
            </a:r>
            <a:endParaRPr b="1" sz="2800">
              <a:solidFill>
                <a:schemeClr val="dk1"/>
              </a:solidFill>
            </a:endParaRPr>
          </a:p>
          <a:p>
            <a:pPr indent="-406400" lvl="0" marL="457200" rtl="0" algn="l">
              <a:lnSpc>
                <a:spcPct val="105000"/>
              </a:lnSpc>
              <a:spcBef>
                <a:spcPts val="0"/>
              </a:spcBef>
              <a:spcAft>
                <a:spcPts val="0"/>
              </a:spcAft>
              <a:buClr>
                <a:schemeClr val="dk1"/>
              </a:buClr>
              <a:buSzPts val="2800"/>
              <a:buChar char="-"/>
            </a:pPr>
            <a:r>
              <a:rPr b="1" lang="ko" sz="2800">
                <a:solidFill>
                  <a:schemeClr val="dk1"/>
                </a:solidFill>
              </a:rPr>
              <a:t>Marital Status</a:t>
            </a:r>
            <a:endParaRPr b="1" sz="2800">
              <a:solidFill>
                <a:schemeClr val="dk1"/>
              </a:solidFill>
            </a:endParaRPr>
          </a:p>
          <a:p>
            <a:pPr indent="-406400" lvl="0" marL="457200" rtl="0" algn="l">
              <a:lnSpc>
                <a:spcPct val="105000"/>
              </a:lnSpc>
              <a:spcBef>
                <a:spcPts val="0"/>
              </a:spcBef>
              <a:spcAft>
                <a:spcPts val="0"/>
              </a:spcAft>
              <a:buClr>
                <a:schemeClr val="dk1"/>
              </a:buClr>
              <a:buSzPts val="2800"/>
              <a:buChar char="-"/>
            </a:pPr>
            <a:r>
              <a:rPr b="1" lang="ko" sz="2800">
                <a:solidFill>
                  <a:schemeClr val="dk1"/>
                </a:solidFill>
              </a:rPr>
              <a:t>Credit History</a:t>
            </a:r>
            <a:endParaRPr b="1" sz="2800">
              <a:solidFill>
                <a:schemeClr val="dk1"/>
              </a:solidFill>
            </a:endParaRPr>
          </a:p>
          <a:p>
            <a:pPr indent="-406400" lvl="0" marL="457200" rtl="0" algn="l">
              <a:lnSpc>
                <a:spcPct val="105000"/>
              </a:lnSpc>
              <a:spcBef>
                <a:spcPts val="0"/>
              </a:spcBef>
              <a:spcAft>
                <a:spcPts val="0"/>
              </a:spcAft>
              <a:buClr>
                <a:schemeClr val="dk1"/>
              </a:buClr>
              <a:buSzPts val="2800"/>
              <a:buChar char="-"/>
            </a:pPr>
            <a:r>
              <a:rPr b="1" lang="ko" sz="2800">
                <a:solidFill>
                  <a:schemeClr val="dk1"/>
                </a:solidFill>
              </a:rPr>
              <a:t>Gender</a:t>
            </a:r>
            <a:endParaRPr b="1" sz="2800">
              <a:solidFill>
                <a:schemeClr val="dk1"/>
              </a:solidFill>
            </a:endParaRPr>
          </a:p>
          <a:p>
            <a:pPr indent="-406400" lvl="0" marL="457200" rtl="0" algn="l">
              <a:lnSpc>
                <a:spcPct val="105000"/>
              </a:lnSpc>
              <a:spcBef>
                <a:spcPts val="0"/>
              </a:spcBef>
              <a:spcAft>
                <a:spcPts val="0"/>
              </a:spcAft>
              <a:buClr>
                <a:schemeClr val="dk1"/>
              </a:buClr>
              <a:buSzPts val="2800"/>
              <a:buChar char="-"/>
            </a:pPr>
            <a:r>
              <a:rPr b="1" lang="ko" sz="2800">
                <a:solidFill>
                  <a:schemeClr val="dk1"/>
                </a:solidFill>
              </a:rPr>
              <a:t>Age </a:t>
            </a:r>
            <a:endParaRPr b="1" sz="2800">
              <a:solidFill>
                <a:schemeClr val="dk1"/>
              </a:solidFill>
            </a:endParaRPr>
          </a:p>
          <a:p>
            <a:pPr indent="-406400" lvl="0" marL="457200" rtl="0" algn="l">
              <a:lnSpc>
                <a:spcPct val="105000"/>
              </a:lnSpc>
              <a:spcBef>
                <a:spcPts val="0"/>
              </a:spcBef>
              <a:spcAft>
                <a:spcPts val="0"/>
              </a:spcAft>
              <a:buClr>
                <a:schemeClr val="dk1"/>
              </a:buClr>
              <a:buSzPts val="2800"/>
              <a:buChar char="-"/>
            </a:pPr>
            <a:r>
              <a:rPr b="1" lang="ko" sz="2800">
                <a:solidFill>
                  <a:schemeClr val="dk1"/>
                </a:solidFill>
              </a:rPr>
              <a:t>State</a:t>
            </a:r>
            <a:endParaRPr b="1" sz="2800">
              <a:solidFill>
                <a:schemeClr val="dk1"/>
              </a:solidFill>
            </a:endParaRPr>
          </a:p>
          <a:p>
            <a:pPr indent="-406400" lvl="0" marL="457200" rtl="0" algn="l">
              <a:lnSpc>
                <a:spcPct val="105000"/>
              </a:lnSpc>
              <a:spcBef>
                <a:spcPts val="0"/>
              </a:spcBef>
              <a:spcAft>
                <a:spcPts val="0"/>
              </a:spcAft>
              <a:buClr>
                <a:schemeClr val="dk1"/>
              </a:buClr>
              <a:buSzPts val="2800"/>
              <a:buChar char="-"/>
            </a:pPr>
            <a:r>
              <a:rPr b="1" lang="ko" sz="2800">
                <a:solidFill>
                  <a:schemeClr val="dk1"/>
                </a:solidFill>
              </a:rPr>
              <a:t>Credit History</a:t>
            </a:r>
            <a:endParaRPr b="1" sz="2800">
              <a:solidFill>
                <a:schemeClr val="dk1"/>
              </a:solidFill>
            </a:endParaRPr>
          </a:p>
          <a:p>
            <a:pPr indent="-406400" lvl="0" marL="457200" rtl="0" algn="l">
              <a:lnSpc>
                <a:spcPct val="105000"/>
              </a:lnSpc>
              <a:spcBef>
                <a:spcPts val="0"/>
              </a:spcBef>
              <a:spcAft>
                <a:spcPts val="0"/>
              </a:spcAft>
              <a:buClr>
                <a:schemeClr val="dk1"/>
              </a:buClr>
              <a:buSzPts val="2800"/>
              <a:buChar char="-"/>
            </a:pPr>
            <a:r>
              <a:rPr b="1" lang="ko" sz="2800">
                <a:solidFill>
                  <a:schemeClr val="dk1"/>
                </a:solidFill>
              </a:rPr>
              <a:t>Size of Family</a:t>
            </a:r>
            <a:endParaRPr b="1" sz="2800">
              <a:solidFill>
                <a:schemeClr val="dk1"/>
              </a:solidFill>
            </a:endParaRPr>
          </a:p>
          <a:p>
            <a:pPr indent="0" lvl="0" marL="457200" rtl="0" algn="l">
              <a:lnSpc>
                <a:spcPct val="105000"/>
              </a:lnSpc>
              <a:spcBef>
                <a:spcPts val="0"/>
              </a:spcBef>
              <a:spcAft>
                <a:spcPts val="0"/>
              </a:spcAft>
              <a:buNone/>
            </a:pPr>
            <a:r>
              <a:t/>
            </a:r>
            <a:endParaRPr b="1" sz="2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nvSpPr>
        <p:spPr>
          <a:xfrm>
            <a:off x="225650" y="105575"/>
            <a:ext cx="393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500">
                <a:latin typeface="Impact"/>
                <a:ea typeface="Impact"/>
                <a:cs typeface="Impact"/>
                <a:sym typeface="Impact"/>
              </a:rPr>
              <a:t>#Dataset Information</a:t>
            </a:r>
            <a:endParaRPr b="1" sz="2500">
              <a:latin typeface="Impact"/>
              <a:ea typeface="Impact"/>
              <a:cs typeface="Impact"/>
              <a:sym typeface="Impact"/>
            </a:endParaRPr>
          </a:p>
        </p:txBody>
      </p:sp>
      <p:sp>
        <p:nvSpPr>
          <p:cNvPr id="99" name="Google Shape;99;p19"/>
          <p:cNvSpPr/>
          <p:nvPr/>
        </p:nvSpPr>
        <p:spPr>
          <a:xfrm>
            <a:off x="206850" y="141125"/>
            <a:ext cx="31458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txBox="1"/>
          <p:nvPr>
            <p:ph idx="1" type="body"/>
          </p:nvPr>
        </p:nvSpPr>
        <p:spPr>
          <a:xfrm>
            <a:off x="402150" y="792975"/>
            <a:ext cx="6985200" cy="1226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1" sz="2800">
              <a:solidFill>
                <a:schemeClr val="dk1"/>
              </a:solidFill>
            </a:endParaRPr>
          </a:p>
          <a:p>
            <a:pPr indent="-406400" lvl="0" marL="457200" rtl="0" algn="l">
              <a:lnSpc>
                <a:spcPct val="115000"/>
              </a:lnSpc>
              <a:spcBef>
                <a:spcPts val="1200"/>
              </a:spcBef>
              <a:spcAft>
                <a:spcPts val="0"/>
              </a:spcAft>
              <a:buClr>
                <a:schemeClr val="dk1"/>
              </a:buClr>
              <a:buSzPts val="2800"/>
              <a:buChar char="-"/>
            </a:pPr>
            <a:r>
              <a:rPr b="1" lang="ko" sz="2800">
                <a:solidFill>
                  <a:schemeClr val="dk1"/>
                </a:solidFill>
              </a:rPr>
              <a:t>Vehicle Type</a:t>
            </a:r>
            <a:endParaRPr b="1" sz="2800">
              <a:solidFill>
                <a:schemeClr val="dk1"/>
              </a:solidFill>
            </a:endParaRPr>
          </a:p>
          <a:p>
            <a:pPr indent="-406400" lvl="0" marL="457200" rtl="0" algn="l">
              <a:lnSpc>
                <a:spcPct val="115000"/>
              </a:lnSpc>
              <a:spcBef>
                <a:spcPts val="0"/>
              </a:spcBef>
              <a:spcAft>
                <a:spcPts val="0"/>
              </a:spcAft>
              <a:buClr>
                <a:schemeClr val="dk1"/>
              </a:buClr>
              <a:buSzPts val="2800"/>
              <a:buChar char="-"/>
            </a:pPr>
            <a:r>
              <a:rPr b="1" lang="ko" sz="2800">
                <a:solidFill>
                  <a:schemeClr val="dk1"/>
                </a:solidFill>
              </a:rPr>
              <a:t>Engine HP</a:t>
            </a:r>
            <a:endParaRPr b="1" sz="2800">
              <a:solidFill>
                <a:schemeClr val="dk1"/>
              </a:solidFill>
            </a:endParaRPr>
          </a:p>
          <a:p>
            <a:pPr indent="-406400" lvl="0" marL="457200" rtl="0" algn="l">
              <a:lnSpc>
                <a:spcPct val="115000"/>
              </a:lnSpc>
              <a:spcBef>
                <a:spcPts val="0"/>
              </a:spcBef>
              <a:spcAft>
                <a:spcPts val="0"/>
              </a:spcAft>
              <a:buClr>
                <a:schemeClr val="dk1"/>
              </a:buClr>
              <a:buSzPts val="2800"/>
              <a:buChar char="-"/>
            </a:pPr>
            <a:r>
              <a:rPr b="1" lang="ko" sz="2800">
                <a:solidFill>
                  <a:schemeClr val="dk1"/>
                </a:solidFill>
              </a:rPr>
              <a:t>Engine HP Bucket</a:t>
            </a:r>
            <a:endParaRPr b="1" sz="2800">
              <a:solidFill>
                <a:schemeClr val="dk1"/>
              </a:solidFill>
            </a:endParaRPr>
          </a:p>
          <a:p>
            <a:pPr indent="-406400" lvl="0" marL="457200" rtl="0" algn="l">
              <a:lnSpc>
                <a:spcPct val="115000"/>
              </a:lnSpc>
              <a:spcBef>
                <a:spcPts val="0"/>
              </a:spcBef>
              <a:spcAft>
                <a:spcPts val="0"/>
              </a:spcAft>
              <a:buClr>
                <a:schemeClr val="dk1"/>
              </a:buClr>
              <a:buSzPts val="2800"/>
              <a:buChar char="-"/>
            </a:pPr>
            <a:r>
              <a:rPr b="1" lang="ko" sz="2800">
                <a:solidFill>
                  <a:schemeClr val="dk1"/>
                </a:solidFill>
              </a:rPr>
              <a:t>Miles Driven Annually</a:t>
            </a:r>
            <a:endParaRPr b="1" sz="2800">
              <a:solidFill>
                <a:schemeClr val="dk1"/>
              </a:solidFill>
            </a:endParaRPr>
          </a:p>
          <a:p>
            <a:pPr indent="-406400" lvl="0" marL="457200" rtl="0" algn="l">
              <a:lnSpc>
                <a:spcPct val="115000"/>
              </a:lnSpc>
              <a:spcBef>
                <a:spcPts val="0"/>
              </a:spcBef>
              <a:spcAft>
                <a:spcPts val="0"/>
              </a:spcAft>
              <a:buClr>
                <a:schemeClr val="dk1"/>
              </a:buClr>
              <a:buSzPts val="2800"/>
              <a:buChar char="-"/>
            </a:pPr>
            <a:r>
              <a:rPr b="1" lang="ko" sz="2800">
                <a:solidFill>
                  <a:schemeClr val="dk1"/>
                </a:solidFill>
              </a:rPr>
              <a:t>Miles Driven Annually Bucket</a:t>
            </a:r>
            <a:endParaRPr b="1" sz="2800">
              <a:solidFill>
                <a:schemeClr val="dk1"/>
              </a:solidFill>
            </a:endParaRPr>
          </a:p>
          <a:p>
            <a:pPr indent="0" lvl="0" marL="457200" rtl="0" algn="l">
              <a:lnSpc>
                <a:spcPct val="115000"/>
              </a:lnSpc>
              <a:spcBef>
                <a:spcPts val="1200"/>
              </a:spcBef>
              <a:spcAft>
                <a:spcPts val="1200"/>
              </a:spcAft>
              <a:buNone/>
            </a:pPr>
            <a:r>
              <a:t/>
            </a:r>
            <a:endParaRPr b="1" sz="2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225650" y="105575"/>
            <a:ext cx="393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500">
                <a:latin typeface="Impact"/>
                <a:ea typeface="Impact"/>
                <a:cs typeface="Impact"/>
                <a:sym typeface="Impact"/>
              </a:rPr>
              <a:t>#Dataset Information</a:t>
            </a:r>
            <a:endParaRPr b="1" sz="2500">
              <a:latin typeface="Impact"/>
              <a:ea typeface="Impact"/>
              <a:cs typeface="Impact"/>
              <a:sym typeface="Impact"/>
            </a:endParaRPr>
          </a:p>
        </p:txBody>
      </p:sp>
      <p:sp>
        <p:nvSpPr>
          <p:cNvPr id="106" name="Google Shape;106;p20"/>
          <p:cNvSpPr/>
          <p:nvPr/>
        </p:nvSpPr>
        <p:spPr>
          <a:xfrm>
            <a:off x="206850" y="141125"/>
            <a:ext cx="31458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txBox="1"/>
          <p:nvPr>
            <p:ph idx="1" type="body"/>
          </p:nvPr>
        </p:nvSpPr>
        <p:spPr>
          <a:xfrm>
            <a:off x="341600" y="861225"/>
            <a:ext cx="6985200" cy="1226400"/>
          </a:xfrm>
          <a:prstGeom prst="rect">
            <a:avLst/>
          </a:prstGeom>
        </p:spPr>
        <p:txBody>
          <a:bodyPr anchorCtr="0" anchor="t" bIns="91425" lIns="91425" spcFirstLastPara="1" rIns="91425" wrap="square" tIns="91425">
            <a:noAutofit/>
          </a:bodyPr>
          <a:lstStyle/>
          <a:p>
            <a:pPr indent="-406400" lvl="0" marL="457200" rtl="0" algn="l">
              <a:lnSpc>
                <a:spcPct val="60000"/>
              </a:lnSpc>
              <a:spcBef>
                <a:spcPts val="0"/>
              </a:spcBef>
              <a:spcAft>
                <a:spcPts val="0"/>
              </a:spcAft>
              <a:buClr>
                <a:schemeClr val="dk1"/>
              </a:buClr>
              <a:buSzPts val="2800"/>
              <a:buChar char="-"/>
            </a:pPr>
            <a:r>
              <a:rPr b="1" lang="ko" sz="2800">
                <a:solidFill>
                  <a:schemeClr val="dk1"/>
                </a:solidFill>
              </a:rPr>
              <a:t>Credit History</a:t>
            </a:r>
            <a:endParaRPr b="1" sz="2800">
              <a:solidFill>
                <a:schemeClr val="dk1"/>
              </a:solidFill>
            </a:endParaRPr>
          </a:p>
          <a:p>
            <a:pPr indent="0" lvl="0" marL="457200" rtl="0" algn="l">
              <a:lnSpc>
                <a:spcPct val="60000"/>
              </a:lnSpc>
              <a:spcBef>
                <a:spcPts val="1200"/>
              </a:spcBef>
              <a:spcAft>
                <a:spcPts val="0"/>
              </a:spcAft>
              <a:buNone/>
            </a:pPr>
            <a:r>
              <a:t/>
            </a:r>
            <a:endParaRPr b="1" sz="2800">
              <a:solidFill>
                <a:schemeClr val="dk1"/>
              </a:solidFill>
            </a:endParaRPr>
          </a:p>
          <a:p>
            <a:pPr indent="-406400" lvl="0" marL="457200" rtl="0" algn="l">
              <a:lnSpc>
                <a:spcPct val="60000"/>
              </a:lnSpc>
              <a:spcBef>
                <a:spcPts val="1200"/>
              </a:spcBef>
              <a:spcAft>
                <a:spcPts val="0"/>
              </a:spcAft>
              <a:buClr>
                <a:schemeClr val="dk1"/>
              </a:buClr>
              <a:buSzPts val="2800"/>
              <a:buChar char="-"/>
            </a:pPr>
            <a:r>
              <a:rPr b="1" lang="ko" sz="2800">
                <a:solidFill>
                  <a:schemeClr val="dk1"/>
                </a:solidFill>
              </a:rPr>
              <a:t>Years Experience</a:t>
            </a:r>
            <a:endParaRPr b="1" sz="2800">
              <a:solidFill>
                <a:schemeClr val="dk1"/>
              </a:solidFill>
            </a:endParaRPr>
          </a:p>
          <a:p>
            <a:pPr indent="0" lvl="0" marL="457200" rtl="0" algn="l">
              <a:lnSpc>
                <a:spcPct val="60000"/>
              </a:lnSpc>
              <a:spcBef>
                <a:spcPts val="1200"/>
              </a:spcBef>
              <a:spcAft>
                <a:spcPts val="0"/>
              </a:spcAft>
              <a:buNone/>
            </a:pPr>
            <a:r>
              <a:t/>
            </a:r>
            <a:endParaRPr b="1" sz="2800">
              <a:solidFill>
                <a:schemeClr val="dk1"/>
              </a:solidFill>
            </a:endParaRPr>
          </a:p>
          <a:p>
            <a:pPr indent="-406400" lvl="0" marL="457200" rtl="0" algn="l">
              <a:lnSpc>
                <a:spcPct val="60000"/>
              </a:lnSpc>
              <a:spcBef>
                <a:spcPts val="1200"/>
              </a:spcBef>
              <a:spcAft>
                <a:spcPts val="0"/>
              </a:spcAft>
              <a:buClr>
                <a:schemeClr val="dk1"/>
              </a:buClr>
              <a:buSzPts val="2800"/>
              <a:buChar char="-"/>
            </a:pPr>
            <a:r>
              <a:rPr b="1" lang="ko" sz="2800">
                <a:solidFill>
                  <a:schemeClr val="dk1"/>
                </a:solidFill>
              </a:rPr>
              <a:t>Years Experience Bucket</a:t>
            </a:r>
            <a:endParaRPr b="1" sz="2800">
              <a:solidFill>
                <a:schemeClr val="dk1"/>
              </a:solidFill>
            </a:endParaRPr>
          </a:p>
          <a:p>
            <a:pPr indent="0" lvl="0" marL="457200" rtl="0" algn="l">
              <a:lnSpc>
                <a:spcPct val="60000"/>
              </a:lnSpc>
              <a:spcBef>
                <a:spcPts val="1200"/>
              </a:spcBef>
              <a:spcAft>
                <a:spcPts val="0"/>
              </a:spcAft>
              <a:buNone/>
            </a:pPr>
            <a:r>
              <a:t/>
            </a:r>
            <a:endParaRPr b="1" sz="2800">
              <a:solidFill>
                <a:schemeClr val="dk1"/>
              </a:solidFill>
            </a:endParaRPr>
          </a:p>
          <a:p>
            <a:pPr indent="-406400" lvl="0" marL="457200" rtl="0" algn="l">
              <a:lnSpc>
                <a:spcPct val="60000"/>
              </a:lnSpc>
              <a:spcBef>
                <a:spcPts val="1200"/>
              </a:spcBef>
              <a:spcAft>
                <a:spcPts val="0"/>
              </a:spcAft>
              <a:buClr>
                <a:schemeClr val="dk1"/>
              </a:buClr>
              <a:buSzPts val="2800"/>
              <a:buChar char="-"/>
            </a:pPr>
            <a:r>
              <a:rPr b="1" lang="ko" sz="2800">
                <a:solidFill>
                  <a:schemeClr val="dk1"/>
                </a:solidFill>
              </a:rPr>
              <a:t>Annual Claims</a:t>
            </a:r>
            <a:endParaRPr b="1" sz="2800">
              <a:solidFill>
                <a:schemeClr val="dk1"/>
              </a:solidFill>
            </a:endParaRPr>
          </a:p>
          <a:p>
            <a:pPr indent="0" lvl="0" marL="457200" rtl="0" algn="l">
              <a:lnSpc>
                <a:spcPct val="60000"/>
              </a:lnSpc>
              <a:spcBef>
                <a:spcPts val="1200"/>
              </a:spcBef>
              <a:spcAft>
                <a:spcPts val="0"/>
              </a:spcAft>
              <a:buNone/>
            </a:pPr>
            <a:r>
              <a:t/>
            </a:r>
            <a:endParaRPr b="1" sz="2800">
              <a:solidFill>
                <a:schemeClr val="dk1"/>
              </a:solidFill>
            </a:endParaRPr>
          </a:p>
          <a:p>
            <a:pPr indent="-406400" lvl="0" marL="457200" rtl="0" algn="l">
              <a:lnSpc>
                <a:spcPct val="60000"/>
              </a:lnSpc>
              <a:spcBef>
                <a:spcPts val="1200"/>
              </a:spcBef>
              <a:spcAft>
                <a:spcPts val="0"/>
              </a:spcAft>
              <a:buClr>
                <a:schemeClr val="dk1"/>
              </a:buClr>
              <a:buSzPts val="2800"/>
              <a:buChar char="-"/>
            </a:pPr>
            <a:r>
              <a:rPr b="1" lang="ko" sz="2800">
                <a:solidFill>
                  <a:schemeClr val="dk1"/>
                </a:solidFill>
              </a:rPr>
              <a:t>Target</a:t>
            </a:r>
            <a:endParaRPr b="1" sz="2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225650" y="105575"/>
            <a:ext cx="393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500">
                <a:latin typeface="Impact"/>
                <a:ea typeface="Impact"/>
                <a:cs typeface="Impact"/>
                <a:sym typeface="Impact"/>
              </a:rPr>
              <a:t>#Dataset Information</a:t>
            </a:r>
            <a:endParaRPr b="1" sz="2500">
              <a:latin typeface="Impact"/>
              <a:ea typeface="Impact"/>
              <a:cs typeface="Impact"/>
              <a:sym typeface="Impact"/>
            </a:endParaRPr>
          </a:p>
        </p:txBody>
      </p:sp>
      <p:sp>
        <p:nvSpPr>
          <p:cNvPr id="113" name="Google Shape;113;p21"/>
          <p:cNvSpPr/>
          <p:nvPr/>
        </p:nvSpPr>
        <p:spPr>
          <a:xfrm>
            <a:off x="206850" y="141125"/>
            <a:ext cx="3145800" cy="498300"/>
          </a:xfrm>
          <a:prstGeom prst="snip1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21"/>
          <p:cNvPicPr preferRelativeResize="0"/>
          <p:nvPr/>
        </p:nvPicPr>
        <p:blipFill>
          <a:blip r:embed="rId3">
            <a:alphaModFix/>
          </a:blip>
          <a:stretch>
            <a:fillRect/>
          </a:stretch>
        </p:blipFill>
        <p:spPr>
          <a:xfrm>
            <a:off x="4501600" y="792012"/>
            <a:ext cx="3094599" cy="2271726"/>
          </a:xfrm>
          <a:prstGeom prst="rect">
            <a:avLst/>
          </a:prstGeom>
          <a:noFill/>
          <a:ln>
            <a:noFill/>
          </a:ln>
        </p:spPr>
      </p:pic>
      <p:pic>
        <p:nvPicPr>
          <p:cNvPr id="115" name="Google Shape;115;p21"/>
          <p:cNvPicPr preferRelativeResize="0"/>
          <p:nvPr/>
        </p:nvPicPr>
        <p:blipFill>
          <a:blip r:embed="rId4">
            <a:alphaModFix/>
          </a:blip>
          <a:stretch>
            <a:fillRect/>
          </a:stretch>
        </p:blipFill>
        <p:spPr>
          <a:xfrm>
            <a:off x="1265250" y="812332"/>
            <a:ext cx="3094600" cy="2231104"/>
          </a:xfrm>
          <a:prstGeom prst="rect">
            <a:avLst/>
          </a:prstGeom>
          <a:noFill/>
          <a:ln>
            <a:noFill/>
          </a:ln>
        </p:spPr>
      </p:pic>
      <p:pic>
        <p:nvPicPr>
          <p:cNvPr id="116" name="Google Shape;116;p21"/>
          <p:cNvPicPr preferRelativeResize="0"/>
          <p:nvPr/>
        </p:nvPicPr>
        <p:blipFill>
          <a:blip r:embed="rId5">
            <a:alphaModFix/>
          </a:blip>
          <a:stretch>
            <a:fillRect/>
          </a:stretch>
        </p:blipFill>
        <p:spPr>
          <a:xfrm>
            <a:off x="3249375" y="3045938"/>
            <a:ext cx="5392512" cy="1953725"/>
          </a:xfrm>
          <a:prstGeom prst="rect">
            <a:avLst/>
          </a:prstGeom>
          <a:noFill/>
          <a:ln>
            <a:noFill/>
          </a:ln>
        </p:spPr>
      </p:pic>
      <p:pic>
        <p:nvPicPr>
          <p:cNvPr id="117" name="Google Shape;117;p21"/>
          <p:cNvPicPr preferRelativeResize="0"/>
          <p:nvPr/>
        </p:nvPicPr>
        <p:blipFill rotWithShape="1">
          <a:blip r:embed="rId6">
            <a:alphaModFix/>
          </a:blip>
          <a:srcRect b="2680" l="0" r="0" t="-2679"/>
          <a:stretch/>
        </p:blipFill>
        <p:spPr>
          <a:xfrm>
            <a:off x="644175" y="2998650"/>
            <a:ext cx="2605201" cy="20010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