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11"/>
  </p:notesMasterIdLst>
  <p:sldIdLst>
    <p:sldId id="259" r:id="rId2"/>
    <p:sldId id="266" r:id="rId3"/>
    <p:sldId id="257" r:id="rId4"/>
    <p:sldId id="260" r:id="rId5"/>
    <p:sldId id="262" r:id="rId6"/>
    <p:sldId id="263" r:id="rId7"/>
    <p:sldId id="265" r:id="rId8"/>
    <p:sldId id="267" r:id="rId9"/>
    <p:sldId id="268" r:id="rId10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2"/>
    <p:restoredTop sz="95574"/>
  </p:normalViewPr>
  <p:slideViewPr>
    <p:cSldViewPr snapToGrid="0" snapToObjects="1">
      <p:cViewPr>
        <p:scale>
          <a:sx n="62" d="100"/>
          <a:sy n="62" d="100"/>
        </p:scale>
        <p:origin x="528" y="-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948C0-EC5C-9E41-9DEE-622318C4F48C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2AACD-DBFF-E94A-B9E6-6AAF40FB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1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2AACD-DBFF-E94A-B9E6-6AAF40FB9D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7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Referring to:</a:t>
            </a:r>
          </a:p>
          <a:p>
            <a:r>
              <a:rPr lang="en-US" dirty="0"/>
              <a:t>Krishnan, Hui, and Long, “Finite Strain Crack Tip Fields in Soft Incompressible Solids”, Langmuir (2008) </a:t>
            </a:r>
          </a:p>
          <a:p>
            <a:endParaRPr lang="en-US" dirty="0"/>
          </a:p>
          <a:p>
            <a:r>
              <a:rPr lang="en-US" dirty="0"/>
              <a:t>Top Left: If we consider the full range of dependence on C1 on stretch according to Figure 3 of paper above</a:t>
            </a:r>
          </a:p>
          <a:p>
            <a:r>
              <a:rPr lang="en-US" dirty="0"/>
              <a:t>Top Right: Same as top left except the first element (accounting for 8 points) has been removed. Motivated by the uncertainty around the crack tip. Note that the phase field is plotted 5 elements vertically above the center line and 5 elements horizontally past the center point.</a:t>
            </a:r>
          </a:p>
          <a:p>
            <a:r>
              <a:rPr lang="en-US" dirty="0"/>
              <a:t>Bottom Left: If we consider one value of C1 approximated from Figure 3. This is approximately 1.25 based on the stretch of 1.36 that we have.</a:t>
            </a:r>
          </a:p>
          <a:p>
            <a:r>
              <a:rPr lang="en-US" dirty="0"/>
              <a:t>Bottom Right: Same as bottom left except the first element (accounting for 8 points) has been removed.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2AACD-DBFF-E94A-B9E6-6AAF40FB9D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94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2AACD-DBFF-E94A-B9E6-6AAF40FB9D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16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2AACD-DBFF-E94A-B9E6-6AAF40FB9D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37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2AACD-DBFF-E94A-B9E6-6AAF40FB9D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6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8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0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7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2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2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1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3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0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1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6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C334-3C7E-A547-98D3-27A91BE7814D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2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10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5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8B3810-84BC-8C4D-93C1-BA481AE63D63}"/>
              </a:ext>
            </a:extLst>
          </p:cNvPr>
          <p:cNvSpPr/>
          <p:nvPr/>
        </p:nvSpPr>
        <p:spPr>
          <a:xfrm>
            <a:off x="1935352" y="5505577"/>
            <a:ext cx="9066509" cy="233286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16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14FE5D-6731-F643-AFC6-02D216370507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935352" y="6626983"/>
            <a:ext cx="4707609" cy="450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E71E85-93A0-5F4E-BD4E-B9DDAD85C364}"/>
              </a:ext>
            </a:extLst>
          </p:cNvPr>
          <p:cNvCxnSpPr>
            <a:cxnSpLocks/>
          </p:cNvCxnSpPr>
          <p:nvPr/>
        </p:nvCxnSpPr>
        <p:spPr>
          <a:xfrm>
            <a:off x="11507491" y="5505577"/>
            <a:ext cx="0" cy="23328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D97155-AEB4-BD4A-9D1A-1F51A319DE35}"/>
              </a:ext>
            </a:extLst>
          </p:cNvPr>
          <p:cNvCxnSpPr>
            <a:cxnSpLocks/>
          </p:cNvCxnSpPr>
          <p:nvPr/>
        </p:nvCxnSpPr>
        <p:spPr>
          <a:xfrm>
            <a:off x="1935348" y="9058436"/>
            <a:ext cx="90665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162398-6342-6B4D-BC94-286F18EBC218}"/>
              </a:ext>
            </a:extLst>
          </p:cNvPr>
          <p:cNvSpPr txBox="1"/>
          <p:nvPr/>
        </p:nvSpPr>
        <p:spPr>
          <a:xfrm>
            <a:off x="6041433" y="9113650"/>
            <a:ext cx="1203056" cy="52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13" dirty="0"/>
              <a:t>2L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6DC30A-8BD4-BB47-BF71-4EA1C22A5C75}"/>
              </a:ext>
            </a:extLst>
          </p:cNvPr>
          <p:cNvSpPr txBox="1"/>
          <p:nvPr/>
        </p:nvSpPr>
        <p:spPr>
          <a:xfrm>
            <a:off x="11179121" y="6401916"/>
            <a:ext cx="1203056" cy="52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13" dirty="0"/>
              <a:t>2h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2EEBF8-2B2F-8646-A2BA-902096459FF5}"/>
              </a:ext>
            </a:extLst>
          </p:cNvPr>
          <p:cNvCxnSpPr>
            <a:cxnSpLocks/>
          </p:cNvCxnSpPr>
          <p:nvPr/>
        </p:nvCxnSpPr>
        <p:spPr>
          <a:xfrm>
            <a:off x="1935351" y="7091928"/>
            <a:ext cx="470761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47BBB15-02E4-9A41-872B-C254CF449D4F}"/>
              </a:ext>
            </a:extLst>
          </p:cNvPr>
          <p:cNvSpPr txBox="1"/>
          <p:nvPr/>
        </p:nvSpPr>
        <p:spPr>
          <a:xfrm>
            <a:off x="3687628" y="7161372"/>
            <a:ext cx="1203056" cy="52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13" dirty="0"/>
              <a:t>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88038E-F1DF-6F45-B1E4-F488A2E46F50}"/>
              </a:ext>
            </a:extLst>
          </p:cNvPr>
          <p:cNvCxnSpPr>
            <a:cxnSpLocks/>
          </p:cNvCxnSpPr>
          <p:nvPr/>
        </p:nvCxnSpPr>
        <p:spPr>
          <a:xfrm>
            <a:off x="6642961" y="6626978"/>
            <a:ext cx="81947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05AB6C-BC21-824C-AD42-EEDB6E0514C3}"/>
              </a:ext>
            </a:extLst>
          </p:cNvPr>
          <p:cNvCxnSpPr>
            <a:cxnSpLocks/>
          </p:cNvCxnSpPr>
          <p:nvPr/>
        </p:nvCxnSpPr>
        <p:spPr>
          <a:xfrm flipV="1">
            <a:off x="6642961" y="5807506"/>
            <a:ext cx="8718" cy="81947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678A38-1EA6-C141-934B-4F6BD94CC013}"/>
              </a:ext>
            </a:extLst>
          </p:cNvPr>
          <p:cNvCxnSpPr>
            <a:cxnSpLocks/>
          </p:cNvCxnSpPr>
          <p:nvPr/>
        </p:nvCxnSpPr>
        <p:spPr>
          <a:xfrm flipH="1" flipV="1">
            <a:off x="6601546" y="4863912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BFBC15E-7DB6-9C41-B070-AA17B5822540}"/>
              </a:ext>
            </a:extLst>
          </p:cNvPr>
          <p:cNvSpPr txBox="1"/>
          <p:nvPr/>
        </p:nvSpPr>
        <p:spPr>
          <a:xfrm>
            <a:off x="6209225" y="4345100"/>
            <a:ext cx="793320" cy="52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13" dirty="0"/>
              <a:t>𝚫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7FECF9-EAF2-F94A-AA31-24F5DCF0B626}"/>
              </a:ext>
            </a:extLst>
          </p:cNvPr>
          <p:cNvCxnSpPr/>
          <p:nvPr/>
        </p:nvCxnSpPr>
        <p:spPr>
          <a:xfrm flipH="1" flipV="1">
            <a:off x="11001857" y="4905461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46B325-5CF9-6A4D-96FB-9787A8E37029}"/>
              </a:ext>
            </a:extLst>
          </p:cNvPr>
          <p:cNvCxnSpPr/>
          <p:nvPr/>
        </p:nvCxnSpPr>
        <p:spPr>
          <a:xfrm flipH="1" flipV="1">
            <a:off x="1935351" y="4896167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72EE08-229E-164C-8ED8-4807B2BFE5B1}"/>
              </a:ext>
            </a:extLst>
          </p:cNvPr>
          <p:cNvCxnSpPr/>
          <p:nvPr/>
        </p:nvCxnSpPr>
        <p:spPr>
          <a:xfrm flipH="1" flipV="1">
            <a:off x="4268449" y="4904304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7A611E-2236-A241-B732-D04D138CEA19}"/>
              </a:ext>
            </a:extLst>
          </p:cNvPr>
          <p:cNvCxnSpPr/>
          <p:nvPr/>
        </p:nvCxnSpPr>
        <p:spPr>
          <a:xfrm flipH="1" flipV="1">
            <a:off x="8818775" y="4901818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51AA88-1163-7B4F-ACED-3A90EA182DF9}"/>
              </a:ext>
            </a:extLst>
          </p:cNvPr>
          <p:cNvCxnSpPr/>
          <p:nvPr/>
        </p:nvCxnSpPr>
        <p:spPr>
          <a:xfrm flipH="1" flipV="1">
            <a:off x="3112257" y="4896167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497B31-7279-6F4A-96C5-3D707EAA8D51}"/>
              </a:ext>
            </a:extLst>
          </p:cNvPr>
          <p:cNvCxnSpPr/>
          <p:nvPr/>
        </p:nvCxnSpPr>
        <p:spPr>
          <a:xfrm flipH="1" flipV="1">
            <a:off x="5445354" y="4863912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3CF204-77C3-E744-8D27-6D3842F250D8}"/>
              </a:ext>
            </a:extLst>
          </p:cNvPr>
          <p:cNvCxnSpPr/>
          <p:nvPr/>
        </p:nvCxnSpPr>
        <p:spPr>
          <a:xfrm flipH="1" flipV="1">
            <a:off x="7757737" y="4874962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276F18-A461-4B48-9D0A-3F0DFE71E7C9}"/>
              </a:ext>
            </a:extLst>
          </p:cNvPr>
          <p:cNvCxnSpPr/>
          <p:nvPr/>
        </p:nvCxnSpPr>
        <p:spPr>
          <a:xfrm flipH="1" flipV="1">
            <a:off x="9910316" y="4901818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6D7ABC-D119-FC40-9BAA-3ADC015B759A}"/>
              </a:ext>
            </a:extLst>
          </p:cNvPr>
          <p:cNvCxnSpPr>
            <a:cxnSpLocks/>
          </p:cNvCxnSpPr>
          <p:nvPr/>
        </p:nvCxnSpPr>
        <p:spPr>
          <a:xfrm flipH="1">
            <a:off x="1935351" y="7814712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21D0953-F36A-2343-8356-177503DA54F7}"/>
              </a:ext>
            </a:extLst>
          </p:cNvPr>
          <p:cNvCxnSpPr>
            <a:cxnSpLocks/>
          </p:cNvCxnSpPr>
          <p:nvPr/>
        </p:nvCxnSpPr>
        <p:spPr>
          <a:xfrm flipH="1">
            <a:off x="6642956" y="7826054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6576FC-87E9-C446-A69F-59293E9F94B2}"/>
              </a:ext>
            </a:extLst>
          </p:cNvPr>
          <p:cNvCxnSpPr>
            <a:cxnSpLocks/>
          </p:cNvCxnSpPr>
          <p:nvPr/>
        </p:nvCxnSpPr>
        <p:spPr>
          <a:xfrm flipH="1">
            <a:off x="11001859" y="7788558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85CE37-2688-A343-A469-FFEB6CB3233C}"/>
              </a:ext>
            </a:extLst>
          </p:cNvPr>
          <p:cNvCxnSpPr>
            <a:cxnSpLocks/>
          </p:cNvCxnSpPr>
          <p:nvPr/>
        </p:nvCxnSpPr>
        <p:spPr>
          <a:xfrm flipH="1">
            <a:off x="8822408" y="7814712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BD254B8-3C43-A549-BAF5-A20EF4A1F79E}"/>
              </a:ext>
            </a:extLst>
          </p:cNvPr>
          <p:cNvCxnSpPr>
            <a:cxnSpLocks/>
          </p:cNvCxnSpPr>
          <p:nvPr/>
        </p:nvCxnSpPr>
        <p:spPr>
          <a:xfrm flipH="1">
            <a:off x="4287703" y="7814712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708F9DE-9FAA-824C-B865-1A63B03791CF}"/>
              </a:ext>
            </a:extLst>
          </p:cNvPr>
          <p:cNvCxnSpPr>
            <a:cxnSpLocks/>
          </p:cNvCxnSpPr>
          <p:nvPr/>
        </p:nvCxnSpPr>
        <p:spPr>
          <a:xfrm flipH="1">
            <a:off x="3110076" y="7814712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3DE8B4-35D9-C143-8302-983A891ABD3D}"/>
              </a:ext>
            </a:extLst>
          </p:cNvPr>
          <p:cNvCxnSpPr>
            <a:cxnSpLocks/>
          </p:cNvCxnSpPr>
          <p:nvPr/>
        </p:nvCxnSpPr>
        <p:spPr>
          <a:xfrm flipH="1">
            <a:off x="5465329" y="7814712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E47AC6-572D-FB48-87CF-58D32D2CC251}"/>
              </a:ext>
            </a:extLst>
          </p:cNvPr>
          <p:cNvCxnSpPr>
            <a:cxnSpLocks/>
          </p:cNvCxnSpPr>
          <p:nvPr/>
        </p:nvCxnSpPr>
        <p:spPr>
          <a:xfrm flipH="1">
            <a:off x="7741395" y="7799595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12CEA3-C820-1F40-B8DC-AA35D4844728}"/>
              </a:ext>
            </a:extLst>
          </p:cNvPr>
          <p:cNvCxnSpPr>
            <a:cxnSpLocks/>
          </p:cNvCxnSpPr>
          <p:nvPr/>
        </p:nvCxnSpPr>
        <p:spPr>
          <a:xfrm flipH="1">
            <a:off x="9833671" y="7811220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56BA089-3101-C645-8036-4CEE229873A0}"/>
              </a:ext>
            </a:extLst>
          </p:cNvPr>
          <p:cNvSpPr txBox="1"/>
          <p:nvPr/>
        </p:nvSpPr>
        <p:spPr>
          <a:xfrm>
            <a:off x="6246296" y="8481047"/>
            <a:ext cx="793320" cy="52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13" dirty="0"/>
              <a:t>𝚫</a:t>
            </a:r>
          </a:p>
        </p:txBody>
      </p:sp>
    </p:spTree>
    <p:extLst>
      <p:ext uri="{BB962C8B-B14F-4D97-AF65-F5344CB8AC3E}">
        <p14:creationId xmlns:p14="http://schemas.microsoft.com/office/powerpoint/2010/main" val="86036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386AF9D-CEF1-C747-9F57-14A85271F9AB}"/>
              </a:ext>
            </a:extLst>
          </p:cNvPr>
          <p:cNvSpPr/>
          <p:nvPr/>
        </p:nvSpPr>
        <p:spPr>
          <a:xfrm>
            <a:off x="4305806" y="1726752"/>
            <a:ext cx="4572000" cy="457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5EBC33-73B2-2449-AE3B-537B1E952532}"/>
              </a:ext>
            </a:extLst>
          </p:cNvPr>
          <p:cNvCxnSpPr>
            <a:cxnSpLocks/>
          </p:cNvCxnSpPr>
          <p:nvPr/>
        </p:nvCxnSpPr>
        <p:spPr>
          <a:xfrm>
            <a:off x="4744720" y="5405153"/>
            <a:ext cx="18288" cy="537454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C6DABC-B064-BC49-B88D-6FB61A83515C}"/>
              </a:ext>
            </a:extLst>
          </p:cNvPr>
          <p:cNvCxnSpPr>
            <a:cxnSpLocks/>
          </p:cNvCxnSpPr>
          <p:nvPr/>
        </p:nvCxnSpPr>
        <p:spPr>
          <a:xfrm>
            <a:off x="8402320" y="5405153"/>
            <a:ext cx="18288" cy="54814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7EDDAD-F953-E24A-9637-A2A3D9D7525E}"/>
              </a:ext>
            </a:extLst>
          </p:cNvPr>
          <p:cNvCxnSpPr>
            <a:cxnSpLocks/>
          </p:cNvCxnSpPr>
          <p:nvPr/>
        </p:nvCxnSpPr>
        <p:spPr>
          <a:xfrm>
            <a:off x="6066802" y="7988782"/>
            <a:ext cx="10500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237A77-BA69-004E-9143-8C96AE953928}"/>
              </a:ext>
            </a:extLst>
          </p:cNvPr>
          <p:cNvSpPr/>
          <p:nvPr/>
        </p:nvSpPr>
        <p:spPr>
          <a:xfrm>
            <a:off x="3020299" y="361823"/>
            <a:ext cx="8193024" cy="5023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473805-7345-2648-AE30-C22E1A381BC2}"/>
              </a:ext>
            </a:extLst>
          </p:cNvPr>
          <p:cNvSpPr/>
          <p:nvPr/>
        </p:nvSpPr>
        <p:spPr>
          <a:xfrm>
            <a:off x="4336194" y="9881157"/>
            <a:ext cx="4572000" cy="457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96BCF4-CE19-5B4D-AEE5-60FD330CF723}"/>
              </a:ext>
            </a:extLst>
          </p:cNvPr>
          <p:cNvSpPr/>
          <p:nvPr/>
        </p:nvSpPr>
        <p:spPr>
          <a:xfrm>
            <a:off x="2477008" y="10779693"/>
            <a:ext cx="8193024" cy="4788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743404-7F12-C748-9E4E-38A8368956B8}"/>
              </a:ext>
            </a:extLst>
          </p:cNvPr>
          <p:cNvSpPr txBox="1"/>
          <p:nvPr/>
        </p:nvSpPr>
        <p:spPr>
          <a:xfrm>
            <a:off x="5990279" y="11302585"/>
            <a:ext cx="1203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2L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83C8F-1D60-5D43-9D88-D5F72EF96D20}"/>
              </a:ext>
            </a:extLst>
          </p:cNvPr>
          <p:cNvSpPr txBox="1"/>
          <p:nvPr/>
        </p:nvSpPr>
        <p:spPr>
          <a:xfrm>
            <a:off x="8542528" y="7883280"/>
            <a:ext cx="1203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2h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FB839C-5BFA-284D-AEE4-BFF34B551591}"/>
              </a:ext>
            </a:extLst>
          </p:cNvPr>
          <p:cNvCxnSpPr>
            <a:cxnSpLocks/>
          </p:cNvCxnSpPr>
          <p:nvPr/>
        </p:nvCxnSpPr>
        <p:spPr>
          <a:xfrm>
            <a:off x="8808720" y="5400216"/>
            <a:ext cx="0" cy="537947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06E918-15F3-224B-904E-A974C9CB6FA1}"/>
              </a:ext>
            </a:extLst>
          </p:cNvPr>
          <p:cNvCxnSpPr>
            <a:cxnSpLocks/>
          </p:cNvCxnSpPr>
          <p:nvPr/>
        </p:nvCxnSpPr>
        <p:spPr>
          <a:xfrm>
            <a:off x="4744720" y="11225902"/>
            <a:ext cx="36576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0BA2B0-514F-0F48-8AF4-F1F55661FFDF}"/>
              </a:ext>
            </a:extLst>
          </p:cNvPr>
          <p:cNvCxnSpPr>
            <a:cxnSpLocks/>
          </p:cNvCxnSpPr>
          <p:nvPr/>
        </p:nvCxnSpPr>
        <p:spPr>
          <a:xfrm>
            <a:off x="6573520" y="4012752"/>
            <a:ext cx="1359408" cy="17267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245829B-F4C5-A740-8F77-64B15541D537}"/>
              </a:ext>
            </a:extLst>
          </p:cNvPr>
          <p:cNvSpPr/>
          <p:nvPr/>
        </p:nvSpPr>
        <p:spPr>
          <a:xfrm>
            <a:off x="4305806" y="1712044"/>
            <a:ext cx="4572000" cy="4572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49F114-8C1A-114B-954B-01A873B12F47}"/>
              </a:ext>
            </a:extLst>
          </p:cNvPr>
          <p:cNvSpPr txBox="1"/>
          <p:nvPr/>
        </p:nvSpPr>
        <p:spPr>
          <a:xfrm>
            <a:off x="6698319" y="4030602"/>
            <a:ext cx="1203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8F6D238-D21A-0A46-BE90-0684919F4CDF}"/>
              </a:ext>
            </a:extLst>
          </p:cNvPr>
          <p:cNvCxnSpPr>
            <a:cxnSpLocks/>
          </p:cNvCxnSpPr>
          <p:nvPr/>
        </p:nvCxnSpPr>
        <p:spPr>
          <a:xfrm>
            <a:off x="6066802" y="8377114"/>
            <a:ext cx="10500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CCD7F89-E87A-EC42-A461-BA89882EC0E0}"/>
              </a:ext>
            </a:extLst>
          </p:cNvPr>
          <p:cNvSpPr txBox="1"/>
          <p:nvPr/>
        </p:nvSpPr>
        <p:spPr>
          <a:xfrm>
            <a:off x="6016583" y="8328069"/>
            <a:ext cx="1203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4246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5A68F8-9D05-D348-86B3-E4E5B98A6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782" y="3214048"/>
            <a:ext cx="4672416" cy="3508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3A622A-98E6-2041-B30B-D3A185643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354" y="3214049"/>
            <a:ext cx="4672419" cy="3508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36168E-B2C1-3442-B484-C48DFFA83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354" y="6818843"/>
            <a:ext cx="4885610" cy="37219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FA62C1-2BFE-164E-A40F-E9C33DADC0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9781" y="6818843"/>
            <a:ext cx="4672419" cy="372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3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antenna&#10;&#10;Description automatically generated">
            <a:extLst>
              <a:ext uri="{FF2B5EF4-FFF2-40B4-BE49-F238E27FC236}">
                <a16:creationId xmlns:a16="http://schemas.microsoft.com/office/drawing/2014/main" id="{FDB27B41-A099-404D-987C-08CDFE618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02" y="1991505"/>
            <a:ext cx="6539298" cy="3552786"/>
          </a:xfrm>
          <a:prstGeom prst="rect">
            <a:avLst/>
          </a:prstGeom>
        </p:spPr>
      </p:pic>
      <p:pic>
        <p:nvPicPr>
          <p:cNvPr id="10" name="Picture 9" descr="Chart, diagram&#10;&#10;Description automatically generated">
            <a:extLst>
              <a:ext uri="{FF2B5EF4-FFF2-40B4-BE49-F238E27FC236}">
                <a16:creationId xmlns:a16="http://schemas.microsoft.com/office/drawing/2014/main" id="{2D836D4F-E2AC-BE41-B13E-F4D6EE958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02" y="5569389"/>
            <a:ext cx="6539298" cy="490447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60F277-11FF-2046-9954-59008633935C}"/>
              </a:ext>
            </a:extLst>
          </p:cNvPr>
          <p:cNvCxnSpPr>
            <a:cxnSpLocks/>
          </p:cNvCxnSpPr>
          <p:nvPr/>
        </p:nvCxnSpPr>
        <p:spPr>
          <a:xfrm>
            <a:off x="4574326" y="7543800"/>
            <a:ext cx="167407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6706DE-0CCF-C649-B9B2-FD1E55DDF073}"/>
              </a:ext>
            </a:extLst>
          </p:cNvPr>
          <p:cNvCxnSpPr>
            <a:cxnSpLocks/>
          </p:cNvCxnSpPr>
          <p:nvPr/>
        </p:nvCxnSpPr>
        <p:spPr>
          <a:xfrm>
            <a:off x="4574326" y="7543800"/>
            <a:ext cx="0" cy="20652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63307A-AB0B-804D-ACEB-3662861BAEA5}"/>
              </a:ext>
            </a:extLst>
          </p:cNvPr>
          <p:cNvCxnSpPr>
            <a:cxnSpLocks/>
          </p:cNvCxnSpPr>
          <p:nvPr/>
        </p:nvCxnSpPr>
        <p:spPr>
          <a:xfrm>
            <a:off x="6226628" y="7543800"/>
            <a:ext cx="0" cy="154577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252865-B2CD-0E49-B4FE-868D68753C4D}"/>
              </a:ext>
            </a:extLst>
          </p:cNvPr>
          <p:cNvSpPr txBox="1"/>
          <p:nvPr/>
        </p:nvSpPr>
        <p:spPr>
          <a:xfrm>
            <a:off x="4393581" y="7186611"/>
            <a:ext cx="2051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Width of Phase Field</a:t>
            </a:r>
          </a:p>
        </p:txBody>
      </p:sp>
      <p:pic>
        <p:nvPicPr>
          <p:cNvPr id="39" name="Picture 3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E695E0-C809-6542-B3CC-9386D570BA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95" r="19066" b="27332"/>
          <a:stretch/>
        </p:blipFill>
        <p:spPr>
          <a:xfrm>
            <a:off x="7057944" y="3471163"/>
            <a:ext cx="3679330" cy="1627307"/>
          </a:xfrm>
          <a:prstGeom prst="rect">
            <a:avLst/>
          </a:prstGeom>
        </p:spPr>
      </p:pic>
      <p:pic>
        <p:nvPicPr>
          <p:cNvPr id="41" name="Picture 4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58D1445-782A-2344-9AC2-825C49214A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295" r="19066" b="27332"/>
          <a:stretch/>
        </p:blipFill>
        <p:spPr>
          <a:xfrm>
            <a:off x="7057943" y="5230694"/>
            <a:ext cx="3679330" cy="1627306"/>
          </a:xfrm>
          <a:prstGeom prst="rect">
            <a:avLst/>
          </a:prstGeom>
        </p:spPr>
      </p:pic>
      <p:pic>
        <p:nvPicPr>
          <p:cNvPr id="43" name="Picture 42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9D4CBF83-701E-B840-8C73-E83E211E73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45" t="6295" r="19017" b="27332"/>
          <a:stretch/>
        </p:blipFill>
        <p:spPr>
          <a:xfrm>
            <a:off x="7057942" y="7128765"/>
            <a:ext cx="3643087" cy="1627307"/>
          </a:xfrm>
          <a:prstGeom prst="rect">
            <a:avLst/>
          </a:prstGeom>
        </p:spPr>
      </p:pic>
      <p:pic>
        <p:nvPicPr>
          <p:cNvPr id="45" name="Picture 44" descr="Rectangle&#10;&#10;Description automatically generated with medium confidence">
            <a:extLst>
              <a:ext uri="{FF2B5EF4-FFF2-40B4-BE49-F238E27FC236}">
                <a16:creationId xmlns:a16="http://schemas.microsoft.com/office/drawing/2014/main" id="{1B6C246E-010F-2247-9A19-796B748389C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245" r="19197" b="25927"/>
          <a:stretch/>
        </p:blipFill>
        <p:spPr>
          <a:xfrm>
            <a:off x="7053018" y="8872298"/>
            <a:ext cx="3684255" cy="1643304"/>
          </a:xfrm>
          <a:prstGeom prst="rect">
            <a:avLst/>
          </a:prstGeom>
        </p:spPr>
      </p:pic>
      <p:pic>
        <p:nvPicPr>
          <p:cNvPr id="47" name="Picture 46" descr="A picture containing icon&#10;&#10;Description automatically generated">
            <a:extLst>
              <a:ext uri="{FF2B5EF4-FFF2-40B4-BE49-F238E27FC236}">
                <a16:creationId xmlns:a16="http://schemas.microsoft.com/office/drawing/2014/main" id="{37125610-5074-6245-B13C-8E80E925E00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41" t="3713" r="19546" b="31335"/>
          <a:stretch/>
        </p:blipFill>
        <p:spPr>
          <a:xfrm>
            <a:off x="7053019" y="1838631"/>
            <a:ext cx="3679330" cy="1662724"/>
          </a:xfrm>
          <a:prstGeom prst="rect">
            <a:avLst/>
          </a:prstGeom>
        </p:spPr>
      </p:pic>
      <p:pic>
        <p:nvPicPr>
          <p:cNvPr id="50" name="Picture 49" descr="Icon&#10;&#10;Description automatically generated with medium confidence">
            <a:extLst>
              <a:ext uri="{FF2B5EF4-FFF2-40B4-BE49-F238E27FC236}">
                <a16:creationId xmlns:a16="http://schemas.microsoft.com/office/drawing/2014/main" id="{7686BD83-8119-4F40-B4E2-D3A8A934D28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5661" t="60743"/>
          <a:stretch/>
        </p:blipFill>
        <p:spPr>
          <a:xfrm>
            <a:off x="10927369" y="1991505"/>
            <a:ext cx="951132" cy="1479658"/>
          </a:xfrm>
          <a:prstGeom prst="rect">
            <a:avLst/>
          </a:prstGeom>
        </p:spPr>
      </p:pic>
      <p:pic>
        <p:nvPicPr>
          <p:cNvPr id="52" name="Picture 5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277BAAF-1AB3-8243-BDA6-D528C06AA2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046" t="59577" r="3236"/>
          <a:stretch/>
        </p:blipFill>
        <p:spPr>
          <a:xfrm>
            <a:off x="10742198" y="4284816"/>
            <a:ext cx="1438507" cy="1995134"/>
          </a:xfrm>
          <a:prstGeom prst="rect">
            <a:avLst/>
          </a:prstGeom>
        </p:spPr>
      </p:pic>
      <p:pic>
        <p:nvPicPr>
          <p:cNvPr id="55" name="Picture 54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9EC0EB4B-BC39-7843-900A-58D426CB57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0017" t="58884" r="3065"/>
          <a:stretch/>
        </p:blipFill>
        <p:spPr>
          <a:xfrm>
            <a:off x="10900971" y="7878133"/>
            <a:ext cx="1517019" cy="198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1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antenna&#10;&#10;Description automatically generated">
            <a:extLst>
              <a:ext uri="{FF2B5EF4-FFF2-40B4-BE49-F238E27FC236}">
                <a16:creationId xmlns:a16="http://schemas.microsoft.com/office/drawing/2014/main" id="{FDB27B41-A099-404D-987C-08CDFE618B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12" b="5107"/>
          <a:stretch/>
        </p:blipFill>
        <p:spPr>
          <a:xfrm>
            <a:off x="329588" y="2327234"/>
            <a:ext cx="6539298" cy="3207491"/>
          </a:xfrm>
          <a:prstGeom prst="rect">
            <a:avLst/>
          </a:prstGeom>
        </p:spPr>
      </p:pic>
      <p:pic>
        <p:nvPicPr>
          <p:cNvPr id="10" name="Picture 9" descr="Chart, diagram&#10;&#10;Description automatically generated">
            <a:extLst>
              <a:ext uri="{FF2B5EF4-FFF2-40B4-BE49-F238E27FC236}">
                <a16:creationId xmlns:a16="http://schemas.microsoft.com/office/drawing/2014/main" id="{2D836D4F-E2AC-BE41-B13E-F4D6EE958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02" y="5569389"/>
            <a:ext cx="6539298" cy="490447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60F277-11FF-2046-9954-59008633935C}"/>
              </a:ext>
            </a:extLst>
          </p:cNvPr>
          <p:cNvCxnSpPr>
            <a:cxnSpLocks/>
          </p:cNvCxnSpPr>
          <p:nvPr/>
        </p:nvCxnSpPr>
        <p:spPr>
          <a:xfrm>
            <a:off x="4574326" y="7543800"/>
            <a:ext cx="167407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6706DE-0CCF-C649-B9B2-FD1E55DDF073}"/>
              </a:ext>
            </a:extLst>
          </p:cNvPr>
          <p:cNvCxnSpPr>
            <a:cxnSpLocks/>
          </p:cNvCxnSpPr>
          <p:nvPr/>
        </p:nvCxnSpPr>
        <p:spPr>
          <a:xfrm>
            <a:off x="4574326" y="7543800"/>
            <a:ext cx="0" cy="20652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63307A-AB0B-804D-ACEB-3662861BAEA5}"/>
              </a:ext>
            </a:extLst>
          </p:cNvPr>
          <p:cNvCxnSpPr>
            <a:cxnSpLocks/>
          </p:cNvCxnSpPr>
          <p:nvPr/>
        </p:nvCxnSpPr>
        <p:spPr>
          <a:xfrm>
            <a:off x="6226628" y="7543800"/>
            <a:ext cx="0" cy="154577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252865-B2CD-0E49-B4FE-868D68753C4D}"/>
              </a:ext>
            </a:extLst>
          </p:cNvPr>
          <p:cNvSpPr txBox="1"/>
          <p:nvPr/>
        </p:nvSpPr>
        <p:spPr>
          <a:xfrm>
            <a:off x="4393581" y="7186611"/>
            <a:ext cx="2051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Width of Phase Field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B83DA35-441B-A843-A4AB-424EF9B7D6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052" b="45265"/>
          <a:stretch/>
        </p:blipFill>
        <p:spPr>
          <a:xfrm>
            <a:off x="6858000" y="5569389"/>
            <a:ext cx="5664200" cy="1177768"/>
          </a:xfrm>
          <a:prstGeom prst="rect">
            <a:avLst/>
          </a:prstGeom>
        </p:spPr>
      </p:pic>
      <p:pic>
        <p:nvPicPr>
          <p:cNvPr id="5" name="Picture 4" descr="Graphical user interface, application, background pattern&#10;&#10;Description automatically generated">
            <a:extLst>
              <a:ext uri="{FF2B5EF4-FFF2-40B4-BE49-F238E27FC236}">
                <a16:creationId xmlns:a16="http://schemas.microsoft.com/office/drawing/2014/main" id="{BD92A362-AC99-D745-8D24-2414FDDAB8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051" b="45265"/>
          <a:stretch/>
        </p:blipFill>
        <p:spPr>
          <a:xfrm>
            <a:off x="6849300" y="6746252"/>
            <a:ext cx="5672900" cy="1179576"/>
          </a:xfrm>
          <a:prstGeom prst="rect">
            <a:avLst/>
          </a:prstGeom>
        </p:spPr>
      </p:pic>
      <p:pic>
        <p:nvPicPr>
          <p:cNvPr id="8" name="Picture 7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CEFFC43C-ACD3-D840-9B5C-3DF81FBD6E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053" b="46797"/>
          <a:stretch/>
        </p:blipFill>
        <p:spPr>
          <a:xfrm>
            <a:off x="6849300" y="8157864"/>
            <a:ext cx="5664200" cy="1138234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DD54E6-29B9-E641-8B72-3F18DBDC7CD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052" b="45265"/>
          <a:stretch/>
        </p:blipFill>
        <p:spPr>
          <a:xfrm>
            <a:off x="6858000" y="9296098"/>
            <a:ext cx="5664200" cy="1177765"/>
          </a:xfrm>
          <a:prstGeom prst="rect">
            <a:avLst/>
          </a:prstGeom>
        </p:spPr>
      </p:pic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B1501931-193C-5E45-9A49-99894587B0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941" t="3713" r="19546" b="31335"/>
          <a:stretch/>
        </p:blipFill>
        <p:spPr>
          <a:xfrm>
            <a:off x="7053768" y="2706175"/>
            <a:ext cx="4921418" cy="2224035"/>
          </a:xfrm>
          <a:prstGeom prst="rect">
            <a:avLst/>
          </a:prstGeom>
        </p:spPr>
      </p:pic>
      <p:pic>
        <p:nvPicPr>
          <p:cNvPr id="26" name="Picture 25" descr="Icon&#10;&#10;Description automatically generated with medium confidence">
            <a:extLst>
              <a:ext uri="{FF2B5EF4-FFF2-40B4-BE49-F238E27FC236}">
                <a16:creationId xmlns:a16="http://schemas.microsoft.com/office/drawing/2014/main" id="{C329B863-7D82-D94D-9955-DA203146081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5661" t="60743"/>
          <a:stretch/>
        </p:blipFill>
        <p:spPr>
          <a:xfrm>
            <a:off x="11925878" y="2862090"/>
            <a:ext cx="1249646" cy="1944050"/>
          </a:xfrm>
          <a:prstGeom prst="rect">
            <a:avLst/>
          </a:prstGeom>
        </p:spPr>
      </p:pic>
      <p:pic>
        <p:nvPicPr>
          <p:cNvPr id="27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0FB261-B384-3E42-8349-503CABFE7B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907" t="59823" r="2744" b="-400"/>
          <a:stretch/>
        </p:blipFill>
        <p:spPr>
          <a:xfrm>
            <a:off x="12522200" y="5569389"/>
            <a:ext cx="759033" cy="1235174"/>
          </a:xfrm>
          <a:prstGeom prst="rect">
            <a:avLst/>
          </a:prstGeom>
        </p:spPr>
      </p:pic>
      <p:pic>
        <p:nvPicPr>
          <p:cNvPr id="29" name="Picture 28" descr="Graphical user interface, application, background pattern&#10;&#10;Description automatically generated">
            <a:extLst>
              <a:ext uri="{FF2B5EF4-FFF2-40B4-BE49-F238E27FC236}">
                <a16:creationId xmlns:a16="http://schemas.microsoft.com/office/drawing/2014/main" id="{244C6139-13EE-B141-9E1B-56E4E084F1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321" t="58909" r="2523" b="-39"/>
          <a:stretch/>
        </p:blipFill>
        <p:spPr>
          <a:xfrm>
            <a:off x="12522200" y="6747157"/>
            <a:ext cx="759033" cy="1168888"/>
          </a:xfrm>
          <a:prstGeom prst="rect">
            <a:avLst/>
          </a:prstGeom>
        </p:spPr>
      </p:pic>
      <p:pic>
        <p:nvPicPr>
          <p:cNvPr id="31" name="Picture 30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D820BD89-895E-CF45-A2FE-78940E7CB74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5395" t="60073" r="2445" b="-824"/>
          <a:stretch/>
        </p:blipFill>
        <p:spPr>
          <a:xfrm>
            <a:off x="12513500" y="8155832"/>
            <a:ext cx="759033" cy="1157741"/>
          </a:xfrm>
          <a:prstGeom prst="rect">
            <a:avLst/>
          </a:prstGeom>
        </p:spPr>
      </p:pic>
      <p:pic>
        <p:nvPicPr>
          <p:cNvPr id="32" name="Picture 3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37DC92E-D5C7-524A-ABCF-F4D1D34E824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5906" t="60120" r="2341" b="-115"/>
          <a:stretch/>
        </p:blipFill>
        <p:spPr>
          <a:xfrm>
            <a:off x="12522200" y="9296098"/>
            <a:ext cx="759033" cy="11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diagram&#10;&#10;Description automatically generated">
            <a:extLst>
              <a:ext uri="{FF2B5EF4-FFF2-40B4-BE49-F238E27FC236}">
                <a16:creationId xmlns:a16="http://schemas.microsoft.com/office/drawing/2014/main" id="{2D836D4F-E2AC-BE41-B13E-F4D6EE958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02" y="5569389"/>
            <a:ext cx="6539298" cy="4904474"/>
          </a:xfrm>
          <a:prstGeom prst="rect">
            <a:avLst/>
          </a:prstGeom>
        </p:spPr>
      </p:pic>
      <p:pic>
        <p:nvPicPr>
          <p:cNvPr id="7" name="Picture 6" descr="A picture containing antenna&#10;&#10;Description automatically generated">
            <a:extLst>
              <a:ext uri="{FF2B5EF4-FFF2-40B4-BE49-F238E27FC236}">
                <a16:creationId xmlns:a16="http://schemas.microsoft.com/office/drawing/2014/main" id="{FDB27B41-A099-404D-987C-08CDFE618B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12" b="5107"/>
          <a:stretch/>
        </p:blipFill>
        <p:spPr>
          <a:xfrm>
            <a:off x="965870" y="2639327"/>
            <a:ext cx="5903016" cy="289539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60F277-11FF-2046-9954-59008633935C}"/>
              </a:ext>
            </a:extLst>
          </p:cNvPr>
          <p:cNvCxnSpPr>
            <a:cxnSpLocks/>
          </p:cNvCxnSpPr>
          <p:nvPr/>
        </p:nvCxnSpPr>
        <p:spPr>
          <a:xfrm>
            <a:off x="4574326" y="7543800"/>
            <a:ext cx="167407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6706DE-0CCF-C649-B9B2-FD1E55DDF073}"/>
              </a:ext>
            </a:extLst>
          </p:cNvPr>
          <p:cNvCxnSpPr>
            <a:cxnSpLocks/>
          </p:cNvCxnSpPr>
          <p:nvPr/>
        </p:nvCxnSpPr>
        <p:spPr>
          <a:xfrm>
            <a:off x="4574326" y="7543800"/>
            <a:ext cx="0" cy="20652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63307A-AB0B-804D-ACEB-3662861BAEA5}"/>
              </a:ext>
            </a:extLst>
          </p:cNvPr>
          <p:cNvCxnSpPr>
            <a:cxnSpLocks/>
          </p:cNvCxnSpPr>
          <p:nvPr/>
        </p:nvCxnSpPr>
        <p:spPr>
          <a:xfrm>
            <a:off x="6226628" y="7543800"/>
            <a:ext cx="0" cy="154577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252865-B2CD-0E49-B4FE-868D68753C4D}"/>
              </a:ext>
            </a:extLst>
          </p:cNvPr>
          <p:cNvSpPr txBox="1"/>
          <p:nvPr/>
        </p:nvSpPr>
        <p:spPr>
          <a:xfrm>
            <a:off x="4393581" y="7186611"/>
            <a:ext cx="2051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Width of Phase Field</a:t>
            </a:r>
          </a:p>
        </p:txBody>
      </p:sp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B1501931-193C-5E45-9A49-99894587B0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41" t="3713" r="19546" b="31335"/>
          <a:stretch/>
        </p:blipFill>
        <p:spPr>
          <a:xfrm>
            <a:off x="6971718" y="2296782"/>
            <a:ext cx="3736121" cy="1688388"/>
          </a:xfrm>
          <a:prstGeom prst="rect">
            <a:avLst/>
          </a:prstGeom>
        </p:spPr>
      </p:pic>
      <p:pic>
        <p:nvPicPr>
          <p:cNvPr id="26" name="Picture 25" descr="Icon&#10;&#10;Description automatically generated with medium confidence">
            <a:extLst>
              <a:ext uri="{FF2B5EF4-FFF2-40B4-BE49-F238E27FC236}">
                <a16:creationId xmlns:a16="http://schemas.microsoft.com/office/drawing/2014/main" id="{C329B863-7D82-D94D-9955-DA20314608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5661" t="60743"/>
          <a:stretch/>
        </p:blipFill>
        <p:spPr>
          <a:xfrm>
            <a:off x="10747351" y="2460174"/>
            <a:ext cx="980276" cy="1524996"/>
          </a:xfrm>
          <a:prstGeom prst="rect">
            <a:avLst/>
          </a:prstGeom>
        </p:spPr>
      </p:pic>
      <p:pic>
        <p:nvPicPr>
          <p:cNvPr id="18" name="Picture 1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0CEDA68-F581-4D46-AD71-5460F5F631A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338" r="14175" b="21577"/>
          <a:stretch/>
        </p:blipFill>
        <p:spPr>
          <a:xfrm>
            <a:off x="6971718" y="4173023"/>
            <a:ext cx="3629248" cy="1570498"/>
          </a:xfrm>
          <a:prstGeom prst="rect">
            <a:avLst/>
          </a:prstGeom>
        </p:spPr>
      </p:pic>
      <p:pic>
        <p:nvPicPr>
          <p:cNvPr id="19" name="Picture 18" descr="Background pattern&#10;&#10;Description automatically generated">
            <a:extLst>
              <a:ext uri="{FF2B5EF4-FFF2-40B4-BE49-F238E27FC236}">
                <a16:creationId xmlns:a16="http://schemas.microsoft.com/office/drawing/2014/main" id="{A28EAD3B-E36B-4E40-9F97-6B1710A1424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339" r="14174" b="21577"/>
          <a:stretch/>
        </p:blipFill>
        <p:spPr>
          <a:xfrm>
            <a:off x="6971718" y="5748233"/>
            <a:ext cx="3640135" cy="1575210"/>
          </a:xfrm>
          <a:prstGeom prst="rect">
            <a:avLst/>
          </a:prstGeom>
        </p:spPr>
      </p:pic>
      <p:pic>
        <p:nvPicPr>
          <p:cNvPr id="20" name="Picture 19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8F90C46-483C-6241-8C26-F30BD5220B1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339" r="14174" b="21577"/>
          <a:stretch/>
        </p:blipFill>
        <p:spPr>
          <a:xfrm>
            <a:off x="6971718" y="7323443"/>
            <a:ext cx="3640135" cy="1575210"/>
          </a:xfrm>
          <a:prstGeom prst="rect">
            <a:avLst/>
          </a:prstGeom>
        </p:spPr>
      </p:pic>
      <p:pic>
        <p:nvPicPr>
          <p:cNvPr id="21" name="Picture 20" descr="Shape&#10;&#10;Description automatically generated">
            <a:extLst>
              <a:ext uri="{FF2B5EF4-FFF2-40B4-BE49-F238E27FC236}">
                <a16:creationId xmlns:a16="http://schemas.microsoft.com/office/drawing/2014/main" id="{C31C4D7D-0250-AB46-BE33-65E85CF2ADC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338" r="14175" b="21577"/>
          <a:stretch/>
        </p:blipFill>
        <p:spPr>
          <a:xfrm>
            <a:off x="6982606" y="8898653"/>
            <a:ext cx="3640139" cy="1575210"/>
          </a:xfrm>
          <a:prstGeom prst="rect">
            <a:avLst/>
          </a:prstGeom>
        </p:spPr>
      </p:pic>
      <p:pic>
        <p:nvPicPr>
          <p:cNvPr id="22" name="Picture 2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E12A2F7-1AFE-364C-826C-1F725FB927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6157" t="60932" r="2470"/>
          <a:stretch/>
        </p:blipFill>
        <p:spPr>
          <a:xfrm>
            <a:off x="10751610" y="4173023"/>
            <a:ext cx="980276" cy="1532619"/>
          </a:xfrm>
          <a:prstGeom prst="rect">
            <a:avLst/>
          </a:prstGeom>
        </p:spPr>
      </p:pic>
      <p:pic>
        <p:nvPicPr>
          <p:cNvPr id="23" name="Picture 22" descr="Background pattern&#10;&#10;Description automatically generated">
            <a:extLst>
              <a:ext uri="{FF2B5EF4-FFF2-40B4-BE49-F238E27FC236}">
                <a16:creationId xmlns:a16="http://schemas.microsoft.com/office/drawing/2014/main" id="{EE443CB3-8267-2E41-A74F-6297FC265FF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6157" t="60932" r="2470"/>
          <a:stretch/>
        </p:blipFill>
        <p:spPr>
          <a:xfrm>
            <a:off x="10751609" y="5790823"/>
            <a:ext cx="980277" cy="1532619"/>
          </a:xfrm>
          <a:prstGeom prst="rect">
            <a:avLst/>
          </a:prstGeom>
        </p:spPr>
      </p:pic>
      <p:pic>
        <p:nvPicPr>
          <p:cNvPr id="33" name="Picture 32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3918B7E-214F-5140-9DED-A2AF2E34CB4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6158" t="60932" r="2322"/>
          <a:stretch/>
        </p:blipFill>
        <p:spPr>
          <a:xfrm>
            <a:off x="10747351" y="7366035"/>
            <a:ext cx="992952" cy="1532618"/>
          </a:xfrm>
          <a:prstGeom prst="rect">
            <a:avLst/>
          </a:prstGeom>
        </p:spPr>
      </p:pic>
      <p:pic>
        <p:nvPicPr>
          <p:cNvPr id="34" name="Picture 33" descr="Shape&#10;&#10;Description automatically generated">
            <a:extLst>
              <a:ext uri="{FF2B5EF4-FFF2-40B4-BE49-F238E27FC236}">
                <a16:creationId xmlns:a16="http://schemas.microsoft.com/office/drawing/2014/main" id="{AE8A5D2C-95A6-1A43-8784-5F51FF18511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86157" t="60932" r="2470"/>
          <a:stretch/>
        </p:blipFill>
        <p:spPr>
          <a:xfrm>
            <a:off x="10752031" y="8941241"/>
            <a:ext cx="980276" cy="153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9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diagram&#10;&#10;Description automatically generated">
            <a:extLst>
              <a:ext uri="{FF2B5EF4-FFF2-40B4-BE49-F238E27FC236}">
                <a16:creationId xmlns:a16="http://schemas.microsoft.com/office/drawing/2014/main" id="{2D836D4F-E2AC-BE41-B13E-F4D6EE958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991" y="1796407"/>
            <a:ext cx="6539298" cy="490447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60F277-11FF-2046-9954-59008633935C}"/>
              </a:ext>
            </a:extLst>
          </p:cNvPr>
          <p:cNvCxnSpPr>
            <a:cxnSpLocks/>
          </p:cNvCxnSpPr>
          <p:nvPr/>
        </p:nvCxnSpPr>
        <p:spPr>
          <a:xfrm>
            <a:off x="10973503" y="3684248"/>
            <a:ext cx="167407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6706DE-0CCF-C649-B9B2-FD1E55DDF073}"/>
              </a:ext>
            </a:extLst>
          </p:cNvPr>
          <p:cNvCxnSpPr>
            <a:cxnSpLocks/>
          </p:cNvCxnSpPr>
          <p:nvPr/>
        </p:nvCxnSpPr>
        <p:spPr>
          <a:xfrm>
            <a:off x="10995275" y="3684248"/>
            <a:ext cx="0" cy="20652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63307A-AB0B-804D-ACEB-3662861BAEA5}"/>
              </a:ext>
            </a:extLst>
          </p:cNvPr>
          <p:cNvCxnSpPr>
            <a:cxnSpLocks/>
          </p:cNvCxnSpPr>
          <p:nvPr/>
        </p:nvCxnSpPr>
        <p:spPr>
          <a:xfrm>
            <a:off x="12647577" y="3684248"/>
            <a:ext cx="0" cy="154577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252865-B2CD-0E49-B4FE-868D68753C4D}"/>
              </a:ext>
            </a:extLst>
          </p:cNvPr>
          <p:cNvSpPr txBox="1"/>
          <p:nvPr/>
        </p:nvSpPr>
        <p:spPr>
          <a:xfrm>
            <a:off x="10814530" y="3327059"/>
            <a:ext cx="2051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Width of Phase Field</a:t>
            </a:r>
          </a:p>
        </p:txBody>
      </p:sp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B1501931-193C-5E45-9A49-99894587B0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41" t="3713" r="19546" b="31335"/>
          <a:stretch/>
        </p:blipFill>
        <p:spPr>
          <a:xfrm>
            <a:off x="792208" y="4797274"/>
            <a:ext cx="4331816" cy="1957588"/>
          </a:xfrm>
          <a:prstGeom prst="rect">
            <a:avLst/>
          </a:prstGeom>
        </p:spPr>
      </p:pic>
      <p:pic>
        <p:nvPicPr>
          <p:cNvPr id="18" name="Picture 1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0CEDA68-F581-4D46-AD71-5460F5F631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38" r="14175" b="21577"/>
          <a:stretch/>
        </p:blipFill>
        <p:spPr>
          <a:xfrm>
            <a:off x="761728" y="6948257"/>
            <a:ext cx="4331816" cy="1874523"/>
          </a:xfrm>
          <a:prstGeom prst="rect">
            <a:avLst/>
          </a:prstGeom>
        </p:spPr>
      </p:pic>
      <p:pic>
        <p:nvPicPr>
          <p:cNvPr id="19" name="Picture 18" descr="Background pattern&#10;&#10;Description automatically generated">
            <a:extLst>
              <a:ext uri="{FF2B5EF4-FFF2-40B4-BE49-F238E27FC236}">
                <a16:creationId xmlns:a16="http://schemas.microsoft.com/office/drawing/2014/main" id="{A28EAD3B-E36B-4E40-9F97-6B1710A142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39" r="14174" b="21577"/>
          <a:stretch/>
        </p:blipFill>
        <p:spPr>
          <a:xfrm>
            <a:off x="7337406" y="6968222"/>
            <a:ext cx="4331814" cy="1874523"/>
          </a:xfrm>
          <a:prstGeom prst="rect">
            <a:avLst/>
          </a:prstGeom>
        </p:spPr>
      </p:pic>
      <p:pic>
        <p:nvPicPr>
          <p:cNvPr id="20" name="Picture 19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8F90C46-483C-6241-8C26-F30BD5220B1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339" r="14174" b="21577"/>
          <a:stretch/>
        </p:blipFill>
        <p:spPr>
          <a:xfrm>
            <a:off x="761728" y="8908415"/>
            <a:ext cx="4331814" cy="1874523"/>
          </a:xfrm>
          <a:prstGeom prst="rect">
            <a:avLst/>
          </a:prstGeom>
        </p:spPr>
      </p:pic>
      <p:pic>
        <p:nvPicPr>
          <p:cNvPr id="21" name="Picture 20" descr="Shape&#10;&#10;Description automatically generated">
            <a:extLst>
              <a:ext uri="{FF2B5EF4-FFF2-40B4-BE49-F238E27FC236}">
                <a16:creationId xmlns:a16="http://schemas.microsoft.com/office/drawing/2014/main" id="{C31C4D7D-0250-AB46-BE33-65E85CF2ADC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338" r="14175" b="21577"/>
          <a:stretch/>
        </p:blipFill>
        <p:spPr>
          <a:xfrm>
            <a:off x="7337406" y="8908415"/>
            <a:ext cx="4331814" cy="1874521"/>
          </a:xfrm>
          <a:prstGeom prst="rect">
            <a:avLst/>
          </a:prstGeom>
        </p:spPr>
      </p:pic>
      <p:pic>
        <p:nvPicPr>
          <p:cNvPr id="22" name="Picture 2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E12A2F7-1AFE-364C-826C-1F725FB927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157" t="60932" r="2470"/>
          <a:stretch/>
        </p:blipFill>
        <p:spPr>
          <a:xfrm>
            <a:off x="5205028" y="6947410"/>
            <a:ext cx="1158258" cy="1810886"/>
          </a:xfrm>
          <a:prstGeom prst="rect">
            <a:avLst/>
          </a:prstGeom>
        </p:spPr>
      </p:pic>
      <p:pic>
        <p:nvPicPr>
          <p:cNvPr id="23" name="Picture 22" descr="Background pattern&#10;&#10;Description automatically generated">
            <a:extLst>
              <a:ext uri="{FF2B5EF4-FFF2-40B4-BE49-F238E27FC236}">
                <a16:creationId xmlns:a16="http://schemas.microsoft.com/office/drawing/2014/main" id="{EE443CB3-8267-2E41-A74F-6297FC265F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6157" t="60932" r="2470"/>
          <a:stretch/>
        </p:blipFill>
        <p:spPr>
          <a:xfrm>
            <a:off x="11753461" y="6968222"/>
            <a:ext cx="1184009" cy="1851144"/>
          </a:xfrm>
          <a:prstGeom prst="rect">
            <a:avLst/>
          </a:prstGeom>
        </p:spPr>
      </p:pic>
      <p:pic>
        <p:nvPicPr>
          <p:cNvPr id="33" name="Picture 32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3918B7E-214F-5140-9DED-A2AF2E34CB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6158" t="60932" r="2834"/>
          <a:stretch/>
        </p:blipFill>
        <p:spPr>
          <a:xfrm>
            <a:off x="5205028" y="8908415"/>
            <a:ext cx="1158258" cy="1870980"/>
          </a:xfrm>
          <a:prstGeom prst="rect">
            <a:avLst/>
          </a:prstGeom>
        </p:spPr>
      </p:pic>
      <p:pic>
        <p:nvPicPr>
          <p:cNvPr id="34" name="Picture 33" descr="Shape&#10;&#10;Description automatically generated">
            <a:extLst>
              <a:ext uri="{FF2B5EF4-FFF2-40B4-BE49-F238E27FC236}">
                <a16:creationId xmlns:a16="http://schemas.microsoft.com/office/drawing/2014/main" id="{AE8A5D2C-95A6-1A43-8784-5F51FF1851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6157" t="60932" r="2470"/>
          <a:stretch/>
        </p:blipFill>
        <p:spPr>
          <a:xfrm>
            <a:off x="11753462" y="8896725"/>
            <a:ext cx="1184008" cy="1851144"/>
          </a:xfrm>
          <a:prstGeom prst="rect">
            <a:avLst/>
          </a:prstGeom>
        </p:spPr>
      </p:pic>
      <p:pic>
        <p:nvPicPr>
          <p:cNvPr id="27" name="Picture 26" descr="A picture containing antenna&#10;&#10;Description automatically generated">
            <a:extLst>
              <a:ext uri="{FF2B5EF4-FFF2-40B4-BE49-F238E27FC236}">
                <a16:creationId xmlns:a16="http://schemas.microsoft.com/office/drawing/2014/main" id="{A441117B-5A0D-024A-B2F4-C63B35DC2A9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612" b="5107"/>
          <a:stretch/>
        </p:blipFill>
        <p:spPr>
          <a:xfrm>
            <a:off x="548640" y="1827939"/>
            <a:ext cx="6156028" cy="3019499"/>
          </a:xfrm>
          <a:prstGeom prst="rect">
            <a:avLst/>
          </a:prstGeom>
        </p:spPr>
      </p:pic>
      <p:pic>
        <p:nvPicPr>
          <p:cNvPr id="26" name="Picture 25" descr="Icon&#10;&#10;Description automatically generated with medium confidence">
            <a:extLst>
              <a:ext uri="{FF2B5EF4-FFF2-40B4-BE49-F238E27FC236}">
                <a16:creationId xmlns:a16="http://schemas.microsoft.com/office/drawing/2014/main" id="{C329B863-7D82-D94D-9955-DA203146081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5661" t="60743"/>
          <a:stretch/>
        </p:blipFill>
        <p:spPr>
          <a:xfrm>
            <a:off x="5181057" y="4861710"/>
            <a:ext cx="1182229" cy="18391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D68879-A35D-5142-97E4-B659B5F52FA4}"/>
                  </a:ext>
                </a:extLst>
              </p:cNvPr>
              <p:cNvSpPr txBox="1"/>
              <p:nvPr/>
            </p:nvSpPr>
            <p:spPr>
              <a:xfrm>
                <a:off x="5893727" y="7660492"/>
                <a:ext cx="511679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D68879-A35D-5142-97E4-B659B5F52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727" y="7660492"/>
                <a:ext cx="511679" cy="384721"/>
              </a:xfrm>
              <a:prstGeom prst="rect">
                <a:avLst/>
              </a:prstGeom>
              <a:blipFill>
                <a:blip r:embed="rId11"/>
                <a:stretch>
                  <a:fillRect l="-14634" r="-4878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302A30-4DDC-7F40-9E40-274E8E156704}"/>
                  </a:ext>
                </a:extLst>
              </p:cNvPr>
              <p:cNvSpPr txBox="1"/>
              <p:nvPr/>
            </p:nvSpPr>
            <p:spPr>
              <a:xfrm>
                <a:off x="3964700" y="300792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302A30-4DDC-7F40-9E40-274E8E156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700" y="3007922"/>
                <a:ext cx="276101" cy="276999"/>
              </a:xfrm>
              <a:prstGeom prst="rect">
                <a:avLst/>
              </a:prstGeom>
              <a:blipFill>
                <a:blip r:embed="rId12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2203B0C-DC50-1441-AA7F-B78DB1748E81}"/>
                  </a:ext>
                </a:extLst>
              </p:cNvPr>
              <p:cNvSpPr txBox="1"/>
              <p:nvPr/>
            </p:nvSpPr>
            <p:spPr>
              <a:xfrm>
                <a:off x="3409827" y="248938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2203B0C-DC50-1441-AA7F-B78DB1748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827" y="2489381"/>
                <a:ext cx="281423" cy="276999"/>
              </a:xfrm>
              <a:prstGeom prst="rect">
                <a:avLst/>
              </a:prstGeom>
              <a:blipFill>
                <a:blip r:embed="rId13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03D4E71-55FB-5148-B215-6FF1FE5A0C73}"/>
                  </a:ext>
                </a:extLst>
              </p:cNvPr>
              <p:cNvSpPr txBox="1"/>
              <p:nvPr/>
            </p:nvSpPr>
            <p:spPr>
              <a:xfrm>
                <a:off x="12510032" y="7660492"/>
                <a:ext cx="511679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03D4E71-55FB-5148-B215-6FF1FE5A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0032" y="7660492"/>
                <a:ext cx="511679" cy="384721"/>
              </a:xfrm>
              <a:prstGeom prst="rect">
                <a:avLst/>
              </a:prstGeom>
              <a:blipFill>
                <a:blip r:embed="rId14"/>
                <a:stretch>
                  <a:fillRect l="-11905" r="-4762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E65BB7-0B51-1D46-A228-61C2EEDF9AF8}"/>
                  </a:ext>
                </a:extLst>
              </p:cNvPr>
              <p:cNvSpPr txBox="1"/>
              <p:nvPr/>
            </p:nvSpPr>
            <p:spPr>
              <a:xfrm>
                <a:off x="5886290" y="9629936"/>
                <a:ext cx="519116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E65BB7-0B51-1D46-A228-61C2EEDF9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290" y="9629936"/>
                <a:ext cx="519116" cy="384721"/>
              </a:xfrm>
              <a:prstGeom prst="rect">
                <a:avLst/>
              </a:prstGeom>
              <a:blipFill>
                <a:blip r:embed="rId15"/>
                <a:stretch>
                  <a:fillRect l="-14286" r="-4762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A1D42D6-7CBF-E74C-8DDD-C410133E1FCB}"/>
                  </a:ext>
                </a:extLst>
              </p:cNvPr>
              <p:cNvSpPr txBox="1"/>
              <p:nvPr/>
            </p:nvSpPr>
            <p:spPr>
              <a:xfrm>
                <a:off x="12451077" y="9629935"/>
                <a:ext cx="519116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A1D42D6-7CBF-E74C-8DDD-C410133E1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1077" y="9629935"/>
                <a:ext cx="519116" cy="384721"/>
              </a:xfrm>
              <a:prstGeom prst="rect">
                <a:avLst/>
              </a:prstGeom>
              <a:blipFill>
                <a:blip r:embed="rId16"/>
                <a:stretch>
                  <a:fillRect l="-14286" r="-4762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C1D79B5-B3B3-7243-BB4B-CB02F5A06F49}"/>
              </a:ext>
            </a:extLst>
          </p:cNvPr>
          <p:cNvSpPr txBox="1"/>
          <p:nvPr/>
        </p:nvSpPr>
        <p:spPr>
          <a:xfrm>
            <a:off x="175562" y="4272047"/>
            <a:ext cx="1240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223F57-9852-6142-A055-0372A9CE351D}"/>
              </a:ext>
            </a:extLst>
          </p:cNvPr>
          <p:cNvSpPr txBox="1"/>
          <p:nvPr/>
        </p:nvSpPr>
        <p:spPr>
          <a:xfrm>
            <a:off x="175562" y="6138082"/>
            <a:ext cx="1240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8F0385-5F3D-0F4C-B7ED-9AAE29BD270D}"/>
              </a:ext>
            </a:extLst>
          </p:cNvPr>
          <p:cNvSpPr txBox="1"/>
          <p:nvPr/>
        </p:nvSpPr>
        <p:spPr>
          <a:xfrm>
            <a:off x="6447715" y="6135194"/>
            <a:ext cx="1240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9D8427-F76C-A447-8F79-C9E9134E59DB}"/>
              </a:ext>
            </a:extLst>
          </p:cNvPr>
          <p:cNvSpPr txBox="1"/>
          <p:nvPr/>
        </p:nvSpPr>
        <p:spPr>
          <a:xfrm>
            <a:off x="197966" y="10154211"/>
            <a:ext cx="1240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17528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6FDDB792-2DF6-094D-99A8-FEE2A2F84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1191507"/>
            <a:ext cx="3478068" cy="6485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B6F377-D5A2-B842-A6F3-65BF4A922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927" y="2646803"/>
            <a:ext cx="6337510" cy="50297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1EDCA5-1E2F-D646-BCEA-23759B3AD5BC}"/>
              </a:ext>
            </a:extLst>
          </p:cNvPr>
          <p:cNvSpPr/>
          <p:nvPr/>
        </p:nvSpPr>
        <p:spPr>
          <a:xfrm>
            <a:off x="1530350" y="955963"/>
            <a:ext cx="3392424" cy="1690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art&#10;&#10;Description automatically generated with low confidence">
            <a:extLst>
              <a:ext uri="{FF2B5EF4-FFF2-40B4-BE49-F238E27FC236}">
                <a16:creationId xmlns:a16="http://schemas.microsoft.com/office/drawing/2014/main" id="{416868A4-589A-F049-A7B3-D789496823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63" r="32685" b="14275"/>
          <a:stretch/>
        </p:blipFill>
        <p:spPr>
          <a:xfrm>
            <a:off x="1842080" y="7912117"/>
            <a:ext cx="2898083" cy="4425340"/>
          </a:xfrm>
          <a:prstGeom prst="rect">
            <a:avLst/>
          </a:prstGeom>
        </p:spPr>
      </p:pic>
      <p:pic>
        <p:nvPicPr>
          <p:cNvPr id="16" name="Picture 15" descr="A picture containing text, ax, vector graphics&#10;&#10;Description automatically generated">
            <a:extLst>
              <a:ext uri="{FF2B5EF4-FFF2-40B4-BE49-F238E27FC236}">
                <a16:creationId xmlns:a16="http://schemas.microsoft.com/office/drawing/2014/main" id="{F96C902E-3086-D947-99C5-48CC9593A6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372" r="24878" b="14275"/>
          <a:stretch/>
        </p:blipFill>
        <p:spPr>
          <a:xfrm>
            <a:off x="4740163" y="7912117"/>
            <a:ext cx="2898083" cy="4425340"/>
          </a:xfrm>
          <a:prstGeom prst="rect">
            <a:avLst/>
          </a:prstGeom>
        </p:spPr>
      </p:pic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64DB8537-E9C7-1B4F-A8A3-DA05C5956F3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372" r="24878" b="14275"/>
          <a:stretch/>
        </p:blipFill>
        <p:spPr>
          <a:xfrm>
            <a:off x="7638246" y="7912117"/>
            <a:ext cx="2898083" cy="4425340"/>
          </a:xfrm>
          <a:prstGeom prst="rect">
            <a:avLst/>
          </a:prstGeom>
        </p:spPr>
      </p:pic>
      <p:pic>
        <p:nvPicPr>
          <p:cNvPr id="19" name="Picture 18" descr="A picture containing shape&#10;&#10;Description automatically generated">
            <a:extLst>
              <a:ext uri="{FF2B5EF4-FFF2-40B4-BE49-F238E27FC236}">
                <a16:creationId xmlns:a16="http://schemas.microsoft.com/office/drawing/2014/main" id="{CEBA0BF1-3AEF-F344-8382-4C84B019F44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980" t="62376" r="-259" b="-1023"/>
          <a:stretch/>
        </p:blipFill>
        <p:spPr>
          <a:xfrm>
            <a:off x="10582560" y="9075898"/>
            <a:ext cx="1526630" cy="24840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8F2FE10-A32C-2A4E-A264-41352FD0A4C2}"/>
              </a:ext>
            </a:extLst>
          </p:cNvPr>
          <p:cNvSpPr txBox="1"/>
          <p:nvPr/>
        </p:nvSpPr>
        <p:spPr>
          <a:xfrm>
            <a:off x="1228195" y="6858000"/>
            <a:ext cx="1240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B5BA10-F87A-9C48-A16E-16D0C613D56B}"/>
              </a:ext>
            </a:extLst>
          </p:cNvPr>
          <p:cNvSpPr txBox="1"/>
          <p:nvPr/>
        </p:nvSpPr>
        <p:spPr>
          <a:xfrm>
            <a:off x="4948876" y="6858000"/>
            <a:ext cx="1240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D7F03B-38CB-5845-BDEE-75DAC9AD68B8}"/>
              </a:ext>
            </a:extLst>
          </p:cNvPr>
          <p:cNvSpPr txBox="1"/>
          <p:nvPr/>
        </p:nvSpPr>
        <p:spPr>
          <a:xfrm>
            <a:off x="1228195" y="11559904"/>
            <a:ext cx="1240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36671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84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1325</TotalTime>
  <Words>200</Words>
  <Application>Microsoft Macintosh PowerPoint</Application>
  <PresentationFormat>Custom</PresentationFormat>
  <Paragraphs>38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ia267</dc:creator>
  <cp:keywords/>
  <dc:description/>
  <cp:lastModifiedBy>ia267</cp:lastModifiedBy>
  <cp:revision>19</cp:revision>
  <dcterms:created xsi:type="dcterms:W3CDTF">2021-06-04T01:42:43Z</dcterms:created>
  <dcterms:modified xsi:type="dcterms:W3CDTF">2021-06-05T01:20:44Z</dcterms:modified>
  <cp:category/>
</cp:coreProperties>
</file>