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15769-FDFC-4752-99B3-173646BBE0D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51FE3-9644-44AE-BF09-6515D8C5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71011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0227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1251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2275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3299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4323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5347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6371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7395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8419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89443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72035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90467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91491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92515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93539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94563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95587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96611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214019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4556" y="1143177"/>
            <a:ext cx="4447355" cy="3086295"/>
          </a:xfrm>
          <a:ln>
            <a:miter lim="800000"/>
          </a:ln>
        </p:spPr>
      </p:sp>
      <p:sp>
        <p:nvSpPr>
          <p:cNvPr id="215043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4556" y="1143177"/>
            <a:ext cx="4447355" cy="3086295"/>
          </a:xfrm>
          <a:ln>
            <a:miter lim="800000"/>
          </a:ln>
        </p:spPr>
      </p:sp>
      <p:sp>
        <p:nvSpPr>
          <p:cNvPr id="216067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73059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4556" y="1143177"/>
            <a:ext cx="4447355" cy="3086295"/>
          </a:xfrm>
          <a:ln>
            <a:miter lim="800000"/>
          </a:ln>
        </p:spPr>
      </p:sp>
      <p:sp>
        <p:nvSpPr>
          <p:cNvPr id="217091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4556" y="1143177"/>
            <a:ext cx="4447355" cy="3086295"/>
          </a:xfrm>
          <a:ln>
            <a:miter lim="800000"/>
          </a:ln>
        </p:spPr>
      </p:sp>
      <p:sp>
        <p:nvSpPr>
          <p:cNvPr id="218115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74083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75107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r>
              <a:rPr lang="zh-CN" altLang="en-US" dirty="0"/>
              <a:t>以订货单</a:t>
            </a:r>
            <a:r>
              <a:rPr lang="en-US" altLang="zh-CN" dirty="0"/>
              <a:t>OB</a:t>
            </a:r>
            <a:r>
              <a:rPr lang="zh-CN" altLang="en-US" dirty="0"/>
              <a:t>为中心，将系统分为左右两个主回路，左边的是正反馈结构，称决定销售员的战略决策回路；邮编的负反馈结构，称为库存和交货率调整的战略回路。</a:t>
            </a:r>
          </a:p>
          <a:p>
            <a:pPr lvl="0" eaLnBrk="1" hangingPunct="1"/>
            <a:r>
              <a:rPr lang="zh-CN" altLang="en-US" dirty="0"/>
              <a:t>进入的订单</a:t>
            </a:r>
            <a:r>
              <a:rPr lang="en-US" altLang="zh-CN" dirty="0"/>
              <a:t>OE</a:t>
            </a:r>
            <a:r>
              <a:rPr lang="zh-CN" altLang="en-US" dirty="0"/>
              <a:t>被存入为满足订货的挤压</a:t>
            </a:r>
            <a:r>
              <a:rPr lang="en-US" altLang="zh-CN" dirty="0"/>
              <a:t>BL</a:t>
            </a:r>
            <a:r>
              <a:rPr lang="zh-CN" altLang="en-US" dirty="0"/>
              <a:t>当中，</a:t>
            </a:r>
            <a:r>
              <a:rPr lang="en-US" altLang="zh-CN" dirty="0"/>
              <a:t>BL</a:t>
            </a:r>
            <a:r>
              <a:rPr lang="zh-CN" altLang="en-US" dirty="0"/>
              <a:t>由于订单的完成而减少，挤压对交货率之比</a:t>
            </a:r>
            <a:r>
              <a:rPr lang="en-US" altLang="zh-CN" dirty="0"/>
              <a:t>DDI</a:t>
            </a:r>
            <a:r>
              <a:rPr lang="zh-CN" altLang="en-US" dirty="0"/>
              <a:t>表示即将发生的交货延迟，在交货延迟</a:t>
            </a:r>
            <a:r>
              <a:rPr lang="en-US" altLang="zh-CN" dirty="0"/>
              <a:t>DDR</a:t>
            </a:r>
            <a:r>
              <a:rPr lang="zh-CN" altLang="en-US" dirty="0"/>
              <a:t>与</a:t>
            </a:r>
            <a:r>
              <a:rPr lang="en-US" altLang="zh-CN" dirty="0"/>
              <a:t>DDI</a:t>
            </a:r>
            <a:r>
              <a:rPr lang="zh-CN" altLang="en-US" dirty="0"/>
              <a:t>之间，有交货延迟变化量，以表示企业估计与市场情况的差距。</a:t>
            </a:r>
          </a:p>
          <a:p>
            <a:pPr lvl="0" eaLnBrk="1" hangingPunct="1"/>
            <a:r>
              <a:rPr lang="zh-CN" altLang="en-US" dirty="0"/>
              <a:t>当销售人员多到足以销售现有产品的时候，负反馈回路作为一个整体会导致订单的总量</a:t>
            </a:r>
            <a:r>
              <a:rPr lang="en-US" altLang="zh-CN" dirty="0"/>
              <a:t>OB</a:t>
            </a:r>
            <a:r>
              <a:rPr lang="zh-CN" altLang="en-US" dirty="0"/>
              <a:t>调在一个最佳值，使进入的订单量</a:t>
            </a:r>
            <a:r>
              <a:rPr lang="en-US" altLang="zh-CN" dirty="0"/>
              <a:t>OE</a:t>
            </a:r>
            <a:r>
              <a:rPr lang="zh-CN" altLang="en-US" dirty="0"/>
              <a:t>等于最大的交货率</a:t>
            </a:r>
            <a:r>
              <a:rPr lang="en-US" altLang="zh-CN" dirty="0"/>
              <a:t>DR</a:t>
            </a:r>
            <a:r>
              <a:rPr lang="zh-CN" altLang="en-US" dirty="0"/>
              <a:t>。</a:t>
            </a:r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76131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r>
              <a:rPr lang="zh-CN" altLang="en-US" dirty="0"/>
              <a:t>以订货单</a:t>
            </a:r>
            <a:r>
              <a:rPr lang="en-US" altLang="zh-CN" dirty="0"/>
              <a:t>OB</a:t>
            </a:r>
            <a:r>
              <a:rPr lang="zh-CN" altLang="en-US" dirty="0"/>
              <a:t>为中心，将系统分为左右两个主回路，左边的是正反馈结构，称决定销售员的战略决策回路；邮编的负反馈结构，称为库存和交货率调整的战略回路。</a:t>
            </a:r>
          </a:p>
          <a:p>
            <a:pPr lvl="0" eaLnBrk="1" hangingPunct="1"/>
            <a:r>
              <a:rPr lang="zh-CN" altLang="en-US" dirty="0"/>
              <a:t>进入的订单</a:t>
            </a:r>
            <a:r>
              <a:rPr lang="en-US" altLang="zh-CN" dirty="0"/>
              <a:t>OE</a:t>
            </a:r>
            <a:r>
              <a:rPr lang="zh-CN" altLang="en-US" dirty="0"/>
              <a:t>被存入为满足订货的挤压</a:t>
            </a:r>
            <a:r>
              <a:rPr lang="en-US" altLang="zh-CN" dirty="0"/>
              <a:t>BL</a:t>
            </a:r>
            <a:r>
              <a:rPr lang="zh-CN" altLang="en-US" dirty="0"/>
              <a:t>当中，</a:t>
            </a:r>
            <a:r>
              <a:rPr lang="en-US" altLang="zh-CN" dirty="0"/>
              <a:t>BL</a:t>
            </a:r>
            <a:r>
              <a:rPr lang="zh-CN" altLang="en-US" dirty="0"/>
              <a:t>由于订单的完成而减少，挤压对交货率之比</a:t>
            </a:r>
            <a:r>
              <a:rPr lang="en-US" altLang="zh-CN" dirty="0"/>
              <a:t>DDI</a:t>
            </a:r>
            <a:r>
              <a:rPr lang="zh-CN" altLang="en-US" dirty="0"/>
              <a:t>表示即将发生的交货延迟，在交货延迟</a:t>
            </a:r>
            <a:r>
              <a:rPr lang="en-US" altLang="zh-CN" dirty="0"/>
              <a:t>DDR</a:t>
            </a:r>
            <a:r>
              <a:rPr lang="zh-CN" altLang="en-US" dirty="0"/>
              <a:t>与</a:t>
            </a:r>
            <a:r>
              <a:rPr lang="en-US" altLang="zh-CN" dirty="0"/>
              <a:t>DDI</a:t>
            </a:r>
            <a:r>
              <a:rPr lang="zh-CN" altLang="en-US" dirty="0"/>
              <a:t>之间，有交货延迟变化量，以表示企业估计与市场情况的差距。</a:t>
            </a:r>
          </a:p>
          <a:p>
            <a:pPr lvl="0" eaLnBrk="1" hangingPunct="1"/>
            <a:r>
              <a:rPr lang="zh-CN" altLang="en-US" dirty="0"/>
              <a:t>当销售人员多到足以销售现有产品的时候，负反馈回路作为一个整体会导致订单的总量</a:t>
            </a:r>
            <a:r>
              <a:rPr lang="en-US" altLang="zh-CN" dirty="0"/>
              <a:t>OB</a:t>
            </a:r>
            <a:r>
              <a:rPr lang="zh-CN" altLang="en-US" dirty="0"/>
              <a:t>调在一个最佳值，使进入的订单量</a:t>
            </a:r>
            <a:r>
              <a:rPr lang="en-US" altLang="zh-CN" dirty="0"/>
              <a:t>OE</a:t>
            </a:r>
            <a:r>
              <a:rPr lang="zh-CN" altLang="en-US" dirty="0"/>
              <a:t>等于最大的交货率</a:t>
            </a:r>
            <a:r>
              <a:rPr lang="en-US" altLang="zh-CN" dirty="0"/>
              <a:t>DR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77155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78179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3000"/>
            <a:ext cx="4116387" cy="3086100"/>
          </a:xfrm>
          <a:ln>
            <a:miter lim="800000"/>
          </a:ln>
        </p:spPr>
      </p:sp>
      <p:sp>
        <p:nvSpPr>
          <p:cNvPr id="179203" name="文本占位符 2"/>
          <p:cNvSpPr>
            <a:spLocks noGrp="1"/>
          </p:cNvSpPr>
          <p:nvPr>
            <p:ph type="body"/>
          </p:nvPr>
        </p:nvSpPr>
        <p:spPr>
          <a:xfrm>
            <a:off x="685034" y="4401091"/>
            <a:ext cx="5486400" cy="3599732"/>
          </a:xfrm>
          <a:ln/>
        </p:spPr>
        <p:txBody>
          <a:bodyPr wrap="square" lIns="84390" tIns="42195" rIns="84390" bIns="4219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8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9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7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1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1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E67F-7FBF-4C55-AA2C-8E81DA3B3C9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647D-54B7-44E9-BC44-B3654F134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0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系统反馈结构</a:t>
            </a:r>
          </a:p>
        </p:txBody>
      </p:sp>
      <p:sp>
        <p:nvSpPr>
          <p:cNvPr id="5530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55299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</a:p>
        </p:txBody>
      </p:sp>
      <p:pic>
        <p:nvPicPr>
          <p:cNvPr id="5530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1689100"/>
            <a:ext cx="8458200" cy="189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1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3613150"/>
            <a:ext cx="6602412" cy="2281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5597525" y="3184525"/>
            <a:ext cx="2185988" cy="4476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1300" y="2079625"/>
            <a:ext cx="1776413" cy="36830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43463" y="2047875"/>
            <a:ext cx="1776413" cy="36830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64517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4515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5.3.2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量纲</a:t>
            </a:r>
          </a:p>
        </p:txBody>
      </p:sp>
      <p:pic>
        <p:nvPicPr>
          <p:cNvPr id="6451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1714500"/>
            <a:ext cx="7983538" cy="11779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4808538" y="2527300"/>
            <a:ext cx="3567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96900" y="2843213"/>
            <a:ext cx="3328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65546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5539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6554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743075"/>
            <a:ext cx="7883525" cy="326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1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75" y="5135563"/>
            <a:ext cx="6931025" cy="279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5542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428625"/>
            <a:ext cx="3894138" cy="117157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矩形 7"/>
          <p:cNvSpPr/>
          <p:nvPr/>
        </p:nvSpPr>
        <p:spPr>
          <a:xfrm>
            <a:off x="4254500" y="3217863"/>
            <a:ext cx="449263" cy="407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4927600" y="3889375"/>
            <a:ext cx="1409700" cy="461963"/>
          </a:xfrm>
          <a:prstGeom prst="wedgeEllipseCallout">
            <a:avLst>
              <a:gd name="adj1" fmla="val -85726"/>
              <a:gd name="adj2" fmla="val -978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LEVEL.J</a:t>
            </a:r>
          </a:p>
        </p:txBody>
      </p:sp>
      <p:sp>
        <p:nvSpPr>
          <p:cNvPr id="10" name="椭圆形标注 9"/>
          <p:cNvSpPr/>
          <p:nvPr/>
        </p:nvSpPr>
        <p:spPr>
          <a:xfrm>
            <a:off x="5278438" y="5638800"/>
            <a:ext cx="2173288" cy="461963"/>
          </a:xfrm>
          <a:prstGeom prst="wedgeEllipseCallout">
            <a:avLst>
              <a:gd name="adj1" fmla="val -40300"/>
              <a:gd name="adj2" fmla="val -921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比如出生率和死亡率</a:t>
            </a:r>
          </a:p>
        </p:txBody>
      </p:sp>
    </p:spTree>
    <p:extLst>
      <p:ext uri="{BB962C8B-B14F-4D97-AF65-F5344CB8AC3E}">
        <p14:creationId xmlns:p14="http://schemas.microsoft.com/office/powerpoint/2010/main" val="26742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66567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6563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6656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663825"/>
            <a:ext cx="8472488" cy="22494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058863" y="4989513"/>
            <a:ext cx="6335713" cy="793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1375" y="1935163"/>
            <a:ext cx="76358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800" cap="none" spc="100" normalizeH="0" baseline="0" noProof="1">
                <a:latin typeface="+mn-lt"/>
                <a:ea typeface="+mn-ea"/>
                <a:cs typeface="+mn-cs"/>
              </a:rPr>
              <a:t>LEVEL.K=LEVEL.J+(DT)(RATE.JK)</a:t>
            </a:r>
            <a:endParaRPr kumimoji="0" lang="en-US" altLang="zh-CN" sz="2400" kern="1800" cap="none" spc="100" normalizeH="0" baseline="0" noProof="1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3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67590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7587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6758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708150"/>
            <a:ext cx="8562975" cy="434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839788" y="2452688"/>
            <a:ext cx="3797300" cy="1674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1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68619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8611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6861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428625"/>
            <a:ext cx="3894138" cy="117157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861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771650"/>
            <a:ext cx="8278813" cy="2578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525588" y="2820988"/>
            <a:ext cx="4443413" cy="409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8615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4454525"/>
            <a:ext cx="8250237" cy="120491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2025650" y="4378325"/>
            <a:ext cx="3851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617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" y="5708650"/>
            <a:ext cx="8196263" cy="10334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968500" y="6022975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281738" y="3609975"/>
            <a:ext cx="1130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16275" y="5238750"/>
            <a:ext cx="54276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3075" y="5632450"/>
            <a:ext cx="6365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46150" y="6391275"/>
            <a:ext cx="7508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3388" y="6761163"/>
            <a:ext cx="3835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69637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9635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69636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8" y="1625600"/>
            <a:ext cx="7372350" cy="51689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57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066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0659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066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635125"/>
            <a:ext cx="8356600" cy="5064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圆角矩形 13"/>
          <p:cNvSpPr/>
          <p:nvPr/>
        </p:nvSpPr>
        <p:spPr>
          <a:xfrm>
            <a:off x="4868863" y="658813"/>
            <a:ext cx="3836988" cy="830263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注意：总结四种基本的速率变量的分支结构</a:t>
            </a:r>
          </a:p>
        </p:txBody>
      </p:sp>
    </p:spTree>
    <p:extLst>
      <p:ext uri="{BB962C8B-B14F-4D97-AF65-F5344CB8AC3E}">
        <p14:creationId xmlns:p14="http://schemas.microsoft.com/office/powerpoint/2010/main" val="36403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1686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1683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168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724025"/>
            <a:ext cx="6691312" cy="196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5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75" y="3654425"/>
            <a:ext cx="5710238" cy="32051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331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2709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2707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2708" name="图片 5"/>
          <p:cNvPicPr>
            <a:picLocks noChangeAspect="1"/>
          </p:cNvPicPr>
          <p:nvPr/>
        </p:nvPicPr>
        <p:blipFill>
          <a:blip r:embed="rId3"/>
          <a:srcRect l="9900" t="8665" r="15097"/>
          <a:stretch>
            <a:fillRect/>
          </a:stretch>
        </p:blipFill>
        <p:spPr>
          <a:xfrm>
            <a:off x="990600" y="1654175"/>
            <a:ext cx="6923088" cy="4732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723900" y="4191000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积压调整时间</a:t>
            </a:r>
          </a:p>
        </p:txBody>
      </p:sp>
      <p:sp>
        <p:nvSpPr>
          <p:cNvPr id="3" name="矩形 2"/>
          <p:cNvSpPr/>
          <p:nvPr/>
        </p:nvSpPr>
        <p:spPr>
          <a:xfrm>
            <a:off x="3286125" y="2857500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积压调整</a:t>
            </a:r>
          </a:p>
        </p:txBody>
      </p:sp>
      <p:sp>
        <p:nvSpPr>
          <p:cNvPr id="4" name="矩形 3"/>
          <p:cNvSpPr/>
          <p:nvPr/>
        </p:nvSpPr>
        <p:spPr>
          <a:xfrm>
            <a:off x="531813" y="1830388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订单积压</a:t>
            </a:r>
          </a:p>
        </p:txBody>
      </p:sp>
      <p:sp>
        <p:nvSpPr>
          <p:cNvPr id="5" name="矩形 4"/>
          <p:cNvSpPr/>
          <p:nvPr/>
        </p:nvSpPr>
        <p:spPr>
          <a:xfrm>
            <a:off x="2497138" y="1843088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期望积压</a:t>
            </a:r>
          </a:p>
        </p:txBody>
      </p:sp>
      <p:sp>
        <p:nvSpPr>
          <p:cNvPr id="6" name="矩形 5"/>
          <p:cNvSpPr/>
          <p:nvPr/>
        </p:nvSpPr>
        <p:spPr>
          <a:xfrm>
            <a:off x="3335338" y="4725988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生产率</a:t>
            </a:r>
          </a:p>
        </p:txBody>
      </p:sp>
      <p:sp>
        <p:nvSpPr>
          <p:cNvPr id="7" name="矩形 6"/>
          <p:cNvSpPr/>
          <p:nvPr/>
        </p:nvSpPr>
        <p:spPr>
          <a:xfrm>
            <a:off x="4668838" y="2778125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存储调整</a:t>
            </a:r>
          </a:p>
        </p:txBody>
      </p:sp>
      <p:sp>
        <p:nvSpPr>
          <p:cNvPr id="8" name="矩形 7"/>
          <p:cNvSpPr/>
          <p:nvPr/>
        </p:nvSpPr>
        <p:spPr>
          <a:xfrm>
            <a:off x="5372100" y="176371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期望存储</a:t>
            </a:r>
          </a:p>
        </p:txBody>
      </p:sp>
      <p:sp>
        <p:nvSpPr>
          <p:cNvPr id="10" name="矩形 9"/>
          <p:cNvSpPr/>
          <p:nvPr/>
        </p:nvSpPr>
        <p:spPr>
          <a:xfrm>
            <a:off x="7472363" y="2225675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存储调整时间</a:t>
            </a:r>
          </a:p>
        </p:txBody>
      </p:sp>
      <p:sp>
        <p:nvSpPr>
          <p:cNvPr id="11" name="矩形 10"/>
          <p:cNvSpPr/>
          <p:nvPr/>
        </p:nvSpPr>
        <p:spPr>
          <a:xfrm>
            <a:off x="6702425" y="3462338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提货率</a:t>
            </a:r>
          </a:p>
        </p:txBody>
      </p:sp>
      <p:sp>
        <p:nvSpPr>
          <p:cNvPr id="12" name="矩形 11"/>
          <p:cNvSpPr/>
          <p:nvPr/>
        </p:nvSpPr>
        <p:spPr>
          <a:xfrm>
            <a:off x="5013325" y="4054475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存储量</a:t>
            </a:r>
          </a:p>
        </p:txBody>
      </p:sp>
      <p:sp>
        <p:nvSpPr>
          <p:cNvPr id="13" name="矩形 12"/>
          <p:cNvSpPr/>
          <p:nvPr/>
        </p:nvSpPr>
        <p:spPr>
          <a:xfrm>
            <a:off x="5880100" y="4922838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平均提货率</a:t>
            </a:r>
          </a:p>
        </p:txBody>
      </p:sp>
      <p:sp>
        <p:nvSpPr>
          <p:cNvPr id="14" name="矩形 13"/>
          <p:cNvSpPr/>
          <p:nvPr/>
        </p:nvSpPr>
        <p:spPr>
          <a:xfrm>
            <a:off x="5646738" y="5975350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平均提货率时间</a:t>
            </a:r>
          </a:p>
        </p:txBody>
      </p:sp>
    </p:spTree>
    <p:extLst>
      <p:ext uri="{BB962C8B-B14F-4D97-AF65-F5344CB8AC3E}">
        <p14:creationId xmlns:p14="http://schemas.microsoft.com/office/powerpoint/2010/main" val="10064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3733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3731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373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668463"/>
            <a:ext cx="8466138" cy="46021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27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系统反馈结构</a:t>
            </a:r>
          </a:p>
        </p:txBody>
      </p:sp>
      <p:sp>
        <p:nvSpPr>
          <p:cNvPr id="56325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56323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</a:p>
        </p:txBody>
      </p:sp>
      <p:pic>
        <p:nvPicPr>
          <p:cNvPr id="5632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735138"/>
            <a:ext cx="8340725" cy="42846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070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4759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4755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5.3.5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475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3" y="1774825"/>
            <a:ext cx="7567612" cy="344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8" y="2273300"/>
            <a:ext cx="7999412" cy="18224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893888" y="2624138"/>
            <a:ext cx="505142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06513" y="3763963"/>
            <a:ext cx="727868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09613" y="4141788"/>
            <a:ext cx="42957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5785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5779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5.3.5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578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1746250"/>
            <a:ext cx="8286750" cy="38528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1485900" y="2492375"/>
            <a:ext cx="704215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7525" y="2882900"/>
            <a:ext cx="80375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3075" y="3233738"/>
            <a:ext cx="543083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7825" y="3995738"/>
            <a:ext cx="8334375" cy="156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5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6806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6803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5.3.5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680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635125"/>
            <a:ext cx="7199313" cy="383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5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75" y="4899025"/>
            <a:ext cx="3608388" cy="18859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425450" y="2197100"/>
            <a:ext cx="385762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452813" y="2527300"/>
            <a:ext cx="56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51325" y="3522663"/>
            <a:ext cx="1201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7829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7827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5.3.6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782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724025"/>
            <a:ext cx="8351838" cy="38703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342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8854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8851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5.3.6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885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8" y="1778000"/>
            <a:ext cx="5357812" cy="2138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3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3952875"/>
            <a:ext cx="7091363" cy="25781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963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79880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79875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5.3.6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7987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3" y="1706563"/>
            <a:ext cx="8623300" cy="39719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/>
        </p:nvCxnSpPr>
        <p:spPr>
          <a:xfrm>
            <a:off x="1590675" y="2452688"/>
            <a:ext cx="39306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93838" y="4070350"/>
            <a:ext cx="39306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49375" y="5310188"/>
            <a:ext cx="27479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8090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80899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5.3.6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8090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701800"/>
            <a:ext cx="6202362" cy="306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01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038" y="4819650"/>
            <a:ext cx="2338387" cy="4222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34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81927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81923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5.3.6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初值方程（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方程）</a:t>
            </a:r>
          </a:p>
        </p:txBody>
      </p:sp>
      <p:pic>
        <p:nvPicPr>
          <p:cNvPr id="8192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781175"/>
            <a:ext cx="7702550" cy="42037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/>
        </p:nvCxnSpPr>
        <p:spPr>
          <a:xfrm>
            <a:off x="4572000" y="3506788"/>
            <a:ext cx="3111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弧形箭头 7"/>
          <p:cNvSpPr/>
          <p:nvPr/>
        </p:nvSpPr>
        <p:spPr>
          <a:xfrm>
            <a:off x="7720013" y="3349625"/>
            <a:ext cx="211138" cy="6461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28" name="TextBox 1"/>
          <p:cNvSpPr txBox="1"/>
          <p:nvPr/>
        </p:nvSpPr>
        <p:spPr>
          <a:xfrm>
            <a:off x="4125913" y="4716463"/>
            <a:ext cx="3803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</a:rPr>
              <a:t>FC</a:t>
            </a:r>
            <a:r>
              <a:rPr lang="zh-CN" altLang="en-US" b="1" dirty="0">
                <a:latin typeface="Calibri" panose="020F0502020204030204" pitchFamily="34" charset="0"/>
                <a:sym typeface="Wingdings" panose="05000000000000000000" pitchFamily="2" charset="2"/>
              </a:rPr>
              <a:t>：（增长人口</a:t>
            </a:r>
            <a:r>
              <a:rPr lang="en-US" altLang="zh-CN" b="1" dirty="0">
                <a:latin typeface="Calibri" panose="020F0502020204030204" pitchFamily="34" charset="0"/>
                <a:sym typeface="Wingdings" panose="05000000000000000000" pitchFamily="2" charset="2"/>
              </a:rPr>
              <a:t>-</a:t>
            </a:r>
            <a:r>
              <a:rPr lang="zh-CN" altLang="en-US" b="1" dirty="0">
                <a:latin typeface="Calibri" panose="020F0502020204030204" pitchFamily="34" charset="0"/>
                <a:sym typeface="Wingdings" panose="05000000000000000000" pitchFamily="2" charset="2"/>
              </a:rPr>
              <a:t>死亡人口）</a:t>
            </a:r>
            <a:r>
              <a:rPr lang="en-US" altLang="zh-CN" b="1" dirty="0">
                <a:latin typeface="Calibri" panose="020F0502020204030204" pitchFamily="34" charset="0"/>
                <a:sym typeface="Wingdings" panose="05000000000000000000" pitchFamily="2" charset="2"/>
              </a:rPr>
              <a:t>/</a:t>
            </a:r>
            <a:r>
              <a:rPr lang="zh-CN" altLang="en-US" b="1" dirty="0">
                <a:latin typeface="Calibri" panose="020F0502020204030204" pitchFamily="34" charset="0"/>
                <a:sym typeface="Wingdings" panose="05000000000000000000" pitchFamily="2" charset="2"/>
              </a:rPr>
              <a:t>总人口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/>
          <p:nvPr/>
        </p:nvSpPr>
        <p:spPr>
          <a:xfrm>
            <a:off x="3041650" y="452438"/>
            <a:ext cx="3352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一阶负反馈回路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2947" name="Group 3"/>
          <p:cNvGrpSpPr/>
          <p:nvPr/>
        </p:nvGrpSpPr>
        <p:grpSpPr>
          <a:xfrm>
            <a:off x="0" y="784225"/>
            <a:ext cx="4572000" cy="2438400"/>
            <a:chOff x="2187" y="9916"/>
            <a:chExt cx="3945" cy="2245"/>
          </a:xfrm>
        </p:grpSpPr>
        <p:sp>
          <p:nvSpPr>
            <p:cNvPr id="83051" name="Line 4"/>
            <p:cNvSpPr/>
            <p:nvPr/>
          </p:nvSpPr>
          <p:spPr>
            <a:xfrm flipH="1" flipV="1">
              <a:off x="4917" y="11286"/>
              <a:ext cx="260" cy="48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83052" name="Group 5"/>
            <p:cNvGrpSpPr/>
            <p:nvPr/>
          </p:nvGrpSpPr>
          <p:grpSpPr>
            <a:xfrm>
              <a:off x="2187" y="9916"/>
              <a:ext cx="3945" cy="2245"/>
              <a:chOff x="2187" y="10019"/>
              <a:chExt cx="3945" cy="2245"/>
            </a:xfrm>
          </p:grpSpPr>
          <p:grpSp>
            <p:nvGrpSpPr>
              <p:cNvPr id="83053" name="Group 6"/>
              <p:cNvGrpSpPr/>
              <p:nvPr/>
            </p:nvGrpSpPr>
            <p:grpSpPr>
              <a:xfrm>
                <a:off x="2187" y="10019"/>
                <a:ext cx="3026" cy="1920"/>
                <a:chOff x="2447" y="9983"/>
                <a:chExt cx="3026" cy="1920"/>
              </a:xfrm>
            </p:grpSpPr>
            <p:sp>
              <p:nvSpPr>
                <p:cNvPr id="83055" name="Oval 7"/>
                <p:cNvSpPr/>
                <p:nvPr/>
              </p:nvSpPr>
              <p:spPr>
                <a:xfrm>
                  <a:off x="3487" y="10242"/>
                  <a:ext cx="910" cy="426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18000" tIns="0" rIns="18000" bIns="0"/>
                <a:lstStyle/>
                <a:p>
                  <a:pPr algn="just" eaLnBrk="0" hangingPunct="0"/>
                  <a:r>
                    <a:rPr lang="zh-CN" altLang="en-US" dirty="0">
                      <a:solidFill>
                        <a:schemeClr val="tx2"/>
                      </a:solidFill>
                      <a:latin typeface="Calibri" panose="020F0502020204030204" pitchFamily="34" charset="0"/>
                    </a:rPr>
                    <a:t>库存量</a:t>
                  </a:r>
                </a:p>
              </p:txBody>
            </p:sp>
            <p:sp>
              <p:nvSpPr>
                <p:cNvPr id="83056" name="Oval 8"/>
                <p:cNvSpPr/>
                <p:nvPr/>
              </p:nvSpPr>
              <p:spPr>
                <a:xfrm>
                  <a:off x="4594" y="10779"/>
                  <a:ext cx="713" cy="674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18000" tIns="0" rIns="18000" bIns="0"/>
                <a:lstStyle/>
                <a:p>
                  <a:pPr algn="ctr" eaLnBrk="0" hangingPunct="0"/>
                  <a:r>
                    <a:rPr lang="zh-CN" altLang="en-US" dirty="0">
                      <a:solidFill>
                        <a:schemeClr val="tx2"/>
                      </a:solidFill>
                      <a:latin typeface="Calibri" panose="020F0502020204030204" pitchFamily="34" charset="0"/>
                    </a:rPr>
                    <a:t>库存</a:t>
                  </a:r>
                </a:p>
                <a:p>
                  <a:pPr algn="ctr" eaLnBrk="0" hangingPunct="0"/>
                  <a:r>
                    <a:rPr lang="zh-CN" altLang="en-US" dirty="0">
                      <a:solidFill>
                        <a:schemeClr val="tx2"/>
                      </a:solidFill>
                      <a:latin typeface="Calibri" panose="020F0502020204030204" pitchFamily="34" charset="0"/>
                    </a:rPr>
                    <a:t>差额</a:t>
                  </a:r>
                </a:p>
              </p:txBody>
            </p:sp>
            <p:sp>
              <p:nvSpPr>
                <p:cNvPr id="83057" name="Oval 9"/>
                <p:cNvSpPr/>
                <p:nvPr/>
              </p:nvSpPr>
              <p:spPr>
                <a:xfrm>
                  <a:off x="2447" y="10731"/>
                  <a:ext cx="713" cy="674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18000" tIns="0" rIns="18000" bIns="0"/>
                <a:lstStyle/>
                <a:p>
                  <a:pPr algn="ctr" eaLnBrk="0" hangingPunct="0"/>
                  <a:r>
                    <a:rPr lang="zh-CN" altLang="en-US" dirty="0">
                      <a:solidFill>
                        <a:schemeClr val="tx2"/>
                      </a:solidFill>
                      <a:latin typeface="Calibri" panose="020F0502020204030204" pitchFamily="34" charset="0"/>
                    </a:rPr>
                    <a:t>订货量</a:t>
                  </a:r>
                </a:p>
              </p:txBody>
            </p:sp>
            <p:sp>
              <p:nvSpPr>
                <p:cNvPr id="83058" name="Text Box 10"/>
                <p:cNvSpPr txBox="1"/>
                <p:nvPr/>
              </p:nvSpPr>
              <p:spPr>
                <a:xfrm>
                  <a:off x="3749" y="11239"/>
                  <a:ext cx="520" cy="6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83059" name="Arc 11"/>
                <p:cNvSpPr/>
                <p:nvPr/>
              </p:nvSpPr>
              <p:spPr>
                <a:xfrm rot="-4917314">
                  <a:off x="3025" y="10358"/>
                  <a:ext cx="390" cy="486"/>
                </a:xfrm>
                <a:custGeom>
                  <a:avLst/>
                  <a:gdLst>
                    <a:gd name="txL" fmla="*/ 0 w 21600"/>
                    <a:gd name="txT" fmla="*/ 0 h 21468"/>
                    <a:gd name="txR" fmla="*/ 21600 w 21600"/>
                    <a:gd name="txB" fmla="*/ 21468 h 21468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468" fill="none">
                      <a:moveTo>
                        <a:pt x="2380" y="-1"/>
                      </a:moveTo>
                      <a:cubicBezTo>
                        <a:pt x="13321" y="1212"/>
                        <a:pt x="21600" y="10459"/>
                        <a:pt x="21600" y="21468"/>
                      </a:cubicBezTo>
                    </a:path>
                    <a:path w="21600" h="21468" stroke="0">
                      <a:moveTo>
                        <a:pt x="2380" y="-1"/>
                      </a:moveTo>
                      <a:cubicBezTo>
                        <a:pt x="13321" y="1212"/>
                        <a:pt x="21600" y="10459"/>
                        <a:pt x="21600" y="21468"/>
                      </a:cubicBezTo>
                      <a:lnTo>
                        <a:pt x="0" y="21468"/>
                      </a:lnTo>
                      <a:lnTo>
                        <a:pt x="2380" y="-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60" name="Arc 12"/>
                <p:cNvSpPr/>
                <p:nvPr/>
              </p:nvSpPr>
              <p:spPr>
                <a:xfrm rot="-810606">
                  <a:off x="4445" y="10357"/>
                  <a:ext cx="390" cy="486"/>
                </a:xfrm>
                <a:custGeom>
                  <a:avLst/>
                  <a:gdLst>
                    <a:gd name="txL" fmla="*/ 0 w 21600"/>
                    <a:gd name="txT" fmla="*/ 0 h 21468"/>
                    <a:gd name="txR" fmla="*/ 21600 w 21600"/>
                    <a:gd name="txB" fmla="*/ 21468 h 21468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468" fill="none">
                      <a:moveTo>
                        <a:pt x="2380" y="-1"/>
                      </a:moveTo>
                      <a:cubicBezTo>
                        <a:pt x="13321" y="1212"/>
                        <a:pt x="21600" y="10459"/>
                        <a:pt x="21600" y="21468"/>
                      </a:cubicBezTo>
                    </a:path>
                    <a:path w="21600" h="21468" stroke="0">
                      <a:moveTo>
                        <a:pt x="2380" y="-1"/>
                      </a:moveTo>
                      <a:cubicBezTo>
                        <a:pt x="13321" y="1212"/>
                        <a:pt x="21600" y="10459"/>
                        <a:pt x="21600" y="21468"/>
                      </a:cubicBezTo>
                      <a:lnTo>
                        <a:pt x="0" y="21468"/>
                      </a:lnTo>
                      <a:lnTo>
                        <a:pt x="2380" y="-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61" name="Text Box 13"/>
                <p:cNvSpPr txBox="1"/>
                <p:nvPr/>
              </p:nvSpPr>
              <p:spPr>
                <a:xfrm>
                  <a:off x="3227" y="10731"/>
                  <a:ext cx="1170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(—)</a:t>
                  </a:r>
                </a:p>
              </p:txBody>
            </p:sp>
            <p:sp>
              <p:nvSpPr>
                <p:cNvPr id="83062" name="Freeform 14"/>
                <p:cNvSpPr/>
                <p:nvPr/>
              </p:nvSpPr>
              <p:spPr>
                <a:xfrm>
                  <a:off x="3084" y="11244"/>
                  <a:ext cx="1560" cy="212"/>
                </a:xfrm>
                <a:custGeom>
                  <a:avLst/>
                  <a:gdLst>
                    <a:gd name="txL" fmla="*/ 0 w 1560"/>
                    <a:gd name="txT" fmla="*/ 0 h 212"/>
                    <a:gd name="txR" fmla="*/ 1560 w 1560"/>
                    <a:gd name="txB" fmla="*/ 212 h 212"/>
                  </a:gdLst>
                  <a:ahLst/>
                  <a:cxnLst>
                    <a:cxn ang="0">
                      <a:pos x="0" y="0"/>
                    </a:cxn>
                    <a:cxn ang="0">
                      <a:pos x="468" y="168"/>
                    </a:cxn>
                    <a:cxn ang="0">
                      <a:pos x="1140" y="192"/>
                    </a:cxn>
                    <a:cxn ang="0">
                      <a:pos x="1560" y="48"/>
                    </a:cxn>
                  </a:cxnLst>
                  <a:rect l="txL" t="txT" r="txR" b="txB"/>
                  <a:pathLst>
                    <a:path w="1560" h="212">
                      <a:moveTo>
                        <a:pt x="0" y="0"/>
                      </a:moveTo>
                      <a:cubicBezTo>
                        <a:pt x="78" y="28"/>
                        <a:pt x="278" y="136"/>
                        <a:pt x="468" y="168"/>
                      </a:cubicBezTo>
                      <a:cubicBezTo>
                        <a:pt x="658" y="200"/>
                        <a:pt x="958" y="212"/>
                        <a:pt x="1140" y="192"/>
                      </a:cubicBezTo>
                      <a:cubicBezTo>
                        <a:pt x="1322" y="172"/>
                        <a:pt x="1473" y="78"/>
                        <a:pt x="1560" y="48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63" name="Text Box 15"/>
                <p:cNvSpPr txBox="1"/>
                <p:nvPr/>
              </p:nvSpPr>
              <p:spPr>
                <a:xfrm>
                  <a:off x="2493" y="11280"/>
                  <a:ext cx="780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R1</a:t>
                  </a:r>
                </a:p>
              </p:txBody>
            </p:sp>
            <p:sp>
              <p:nvSpPr>
                <p:cNvPr id="83064" name="Text Box 16"/>
                <p:cNvSpPr txBox="1"/>
                <p:nvPr/>
              </p:nvSpPr>
              <p:spPr>
                <a:xfrm>
                  <a:off x="4693" y="11335"/>
                  <a:ext cx="780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83065" name="Text Box 17"/>
                <p:cNvSpPr txBox="1"/>
                <p:nvPr/>
              </p:nvSpPr>
              <p:spPr>
                <a:xfrm>
                  <a:off x="4245" y="9983"/>
                  <a:ext cx="780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83066" name="Text Box 18"/>
                <p:cNvSpPr txBox="1"/>
                <p:nvPr/>
              </p:nvSpPr>
              <p:spPr>
                <a:xfrm>
                  <a:off x="4657" y="10242"/>
                  <a:ext cx="780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—</a:t>
                  </a:r>
                </a:p>
              </p:txBody>
            </p:sp>
            <p:sp>
              <p:nvSpPr>
                <p:cNvPr id="83067" name="Text Box 19"/>
                <p:cNvSpPr txBox="1"/>
                <p:nvPr/>
              </p:nvSpPr>
              <p:spPr>
                <a:xfrm>
                  <a:off x="2707" y="10079"/>
                  <a:ext cx="520" cy="65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</p:txBody>
            </p:sp>
          </p:grpSp>
          <p:sp>
            <p:nvSpPr>
              <p:cNvPr id="83054" name="Text Box 20"/>
              <p:cNvSpPr txBox="1"/>
              <p:nvPr/>
            </p:nvSpPr>
            <p:spPr>
              <a:xfrm>
                <a:off x="4572" y="11775"/>
                <a:ext cx="1560" cy="4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期望库存</a:t>
                </a:r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</p:grpSp>
      <p:grpSp>
        <p:nvGrpSpPr>
          <p:cNvPr id="82948" name="Group 21"/>
          <p:cNvGrpSpPr/>
          <p:nvPr/>
        </p:nvGrpSpPr>
        <p:grpSpPr>
          <a:xfrm>
            <a:off x="4865688" y="493713"/>
            <a:ext cx="4548187" cy="2895600"/>
            <a:chOff x="5437" y="9427"/>
            <a:chExt cx="4396" cy="2814"/>
          </a:xfrm>
        </p:grpSpPr>
        <p:sp>
          <p:nvSpPr>
            <p:cNvPr id="83027" name="Text Box 22"/>
            <p:cNvSpPr txBox="1"/>
            <p:nvPr/>
          </p:nvSpPr>
          <p:spPr>
            <a:xfrm>
              <a:off x="8793" y="9427"/>
              <a:ext cx="1040" cy="48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83028" name="Arc 23"/>
            <p:cNvSpPr/>
            <p:nvPr/>
          </p:nvSpPr>
          <p:spPr>
            <a:xfrm rot="-10738384" flipH="1">
              <a:off x="8579" y="9518"/>
              <a:ext cx="436" cy="814"/>
            </a:xfrm>
            <a:custGeom>
              <a:avLst/>
              <a:gdLst>
                <a:gd name="txL" fmla="*/ 0 w 17375"/>
                <a:gd name="txT" fmla="*/ 0 h 21461"/>
                <a:gd name="txR" fmla="*/ 17375 w 17375"/>
                <a:gd name="txB" fmla="*/ 21461 h 2146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7375" h="21461" fill="none">
                  <a:moveTo>
                    <a:pt x="2444" y="-1"/>
                  </a:moveTo>
                  <a:cubicBezTo>
                    <a:pt x="8402" y="678"/>
                    <a:pt x="13811" y="3803"/>
                    <a:pt x="17374" y="8628"/>
                  </a:cubicBezTo>
                </a:path>
                <a:path w="17375" h="21461" stroke="0">
                  <a:moveTo>
                    <a:pt x="2444" y="-1"/>
                  </a:moveTo>
                  <a:cubicBezTo>
                    <a:pt x="8402" y="678"/>
                    <a:pt x="13811" y="3803"/>
                    <a:pt x="17374" y="8628"/>
                  </a:cubicBezTo>
                  <a:lnTo>
                    <a:pt x="0" y="21461"/>
                  </a:lnTo>
                  <a:lnTo>
                    <a:pt x="2444" y="-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dash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29" name="Text Box 24"/>
            <p:cNvSpPr txBox="1"/>
            <p:nvPr/>
          </p:nvSpPr>
          <p:spPr>
            <a:xfrm>
              <a:off x="5437" y="11093"/>
              <a:ext cx="3120" cy="11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r>
                <a:rPr lang="zh-CN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              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Z</a:t>
              </a:r>
            </a:p>
            <a:p>
              <a:pPr algn="just" eaLnBrk="0" hangingPunct="0"/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（订货调整时间，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83030" name="AutoShape 25"/>
            <p:cNvSpPr/>
            <p:nvPr/>
          </p:nvSpPr>
          <p:spPr>
            <a:xfrm>
              <a:off x="6239" y="10206"/>
              <a:ext cx="260" cy="652"/>
            </a:xfrm>
            <a:prstGeom prst="flowChartMagneticTap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3031" name="AutoShape 26"/>
            <p:cNvSpPr/>
            <p:nvPr/>
          </p:nvSpPr>
          <p:spPr>
            <a:xfrm>
              <a:off x="7149" y="10362"/>
              <a:ext cx="209" cy="333"/>
            </a:xfrm>
            <a:prstGeom prst="flowChartCollat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83032" name="Text Box 27"/>
            <p:cNvSpPr txBox="1"/>
            <p:nvPr/>
          </p:nvSpPr>
          <p:spPr>
            <a:xfrm>
              <a:off x="8189" y="10369"/>
              <a:ext cx="477" cy="41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3033" name="Line 28"/>
            <p:cNvSpPr/>
            <p:nvPr/>
          </p:nvSpPr>
          <p:spPr>
            <a:xfrm>
              <a:off x="6499" y="10532"/>
              <a:ext cx="169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034" name="Text Box 29"/>
            <p:cNvSpPr txBox="1"/>
            <p:nvPr/>
          </p:nvSpPr>
          <p:spPr>
            <a:xfrm>
              <a:off x="6971" y="9952"/>
              <a:ext cx="1040" cy="48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r>
                <a:rPr lang="zh-CN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R1</a:t>
              </a:r>
            </a:p>
          </p:txBody>
        </p:sp>
        <p:grpSp>
          <p:nvGrpSpPr>
            <p:cNvPr id="83035" name="Group 30"/>
            <p:cNvGrpSpPr/>
            <p:nvPr/>
          </p:nvGrpSpPr>
          <p:grpSpPr>
            <a:xfrm>
              <a:off x="8969" y="9837"/>
              <a:ext cx="260" cy="163"/>
              <a:chOff x="8639" y="10079"/>
              <a:chExt cx="260" cy="163"/>
            </a:xfrm>
          </p:grpSpPr>
          <p:sp>
            <p:nvSpPr>
              <p:cNvPr id="83049" name="AutoShape 31"/>
              <p:cNvSpPr/>
              <p:nvPr/>
            </p:nvSpPr>
            <p:spPr>
              <a:xfrm>
                <a:off x="8687" y="10079"/>
                <a:ext cx="130" cy="163"/>
              </a:xfrm>
              <a:custGeom>
                <a:avLst/>
                <a:gdLst>
                  <a:gd name="txL" fmla="*/ 3157 w 21600"/>
                  <a:gd name="txT" fmla="*/ 3180 h 21600"/>
                  <a:gd name="txR" fmla="*/ 18443 w 21600"/>
                  <a:gd name="txB" fmla="*/ 1842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50" name="Line 32"/>
              <p:cNvSpPr/>
              <p:nvPr/>
            </p:nvSpPr>
            <p:spPr>
              <a:xfrm>
                <a:off x="8639" y="10158"/>
                <a:ext cx="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3036" name="Arc 33"/>
            <p:cNvSpPr/>
            <p:nvPr/>
          </p:nvSpPr>
          <p:spPr>
            <a:xfrm rot="-10738384" flipH="1">
              <a:off x="7854" y="10489"/>
              <a:ext cx="499" cy="818"/>
            </a:xfrm>
            <a:custGeom>
              <a:avLst/>
              <a:gdLst>
                <a:gd name="txL" fmla="*/ 0 w 19893"/>
                <a:gd name="txT" fmla="*/ 0 h 21588"/>
                <a:gd name="txR" fmla="*/ 19893 w 19893"/>
                <a:gd name="txB" fmla="*/ 21588 h 2158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9893" h="21588" fill="none">
                  <a:moveTo>
                    <a:pt x="733" y="0"/>
                  </a:moveTo>
                  <a:cubicBezTo>
                    <a:pt x="9140" y="286"/>
                    <a:pt x="16615" y="5425"/>
                    <a:pt x="19892" y="13172"/>
                  </a:cubicBezTo>
                </a:path>
                <a:path w="19893" h="21588" stroke="0">
                  <a:moveTo>
                    <a:pt x="733" y="0"/>
                  </a:moveTo>
                  <a:cubicBezTo>
                    <a:pt x="9140" y="286"/>
                    <a:pt x="16615" y="5425"/>
                    <a:pt x="19892" y="13172"/>
                  </a:cubicBezTo>
                  <a:lnTo>
                    <a:pt x="0" y="21588"/>
                  </a:lnTo>
                  <a:lnTo>
                    <a:pt x="7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dash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7" name="Oval 34"/>
            <p:cNvSpPr/>
            <p:nvPr/>
          </p:nvSpPr>
          <p:spPr>
            <a:xfrm>
              <a:off x="7409" y="11184"/>
              <a:ext cx="369" cy="36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just" eaLnBrk="0" hangingPunct="0"/>
              <a:endParaRPr lang="zh-CN" altLang="zh-CN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038" name="Text Box 35"/>
            <p:cNvSpPr txBox="1"/>
            <p:nvPr/>
          </p:nvSpPr>
          <p:spPr>
            <a:xfrm>
              <a:off x="7409" y="11124"/>
              <a:ext cx="780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3039" name="Text Box 36"/>
            <p:cNvSpPr txBox="1"/>
            <p:nvPr/>
          </p:nvSpPr>
          <p:spPr>
            <a:xfrm>
              <a:off x="8127" y="10357"/>
              <a:ext cx="780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83040" name="Text Box 37"/>
            <p:cNvSpPr txBox="1"/>
            <p:nvPr/>
          </p:nvSpPr>
          <p:spPr>
            <a:xfrm>
              <a:off x="7161" y="10769"/>
              <a:ext cx="780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endParaRPr lang="zh-CN" altLang="zh-CN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41" name="Arc 38"/>
            <p:cNvSpPr/>
            <p:nvPr/>
          </p:nvSpPr>
          <p:spPr>
            <a:xfrm rot="-4022086" flipH="1">
              <a:off x="7260" y="10632"/>
              <a:ext cx="460" cy="818"/>
            </a:xfrm>
            <a:custGeom>
              <a:avLst/>
              <a:gdLst>
                <a:gd name="txL" fmla="*/ 0 w 18338"/>
                <a:gd name="txT" fmla="*/ 0 h 21588"/>
                <a:gd name="txR" fmla="*/ 18338 w 18338"/>
                <a:gd name="txB" fmla="*/ 21588 h 2158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8338" h="21588" fill="none">
                  <a:moveTo>
                    <a:pt x="733" y="0"/>
                  </a:moveTo>
                  <a:cubicBezTo>
                    <a:pt x="7931" y="245"/>
                    <a:pt x="14533" y="4060"/>
                    <a:pt x="18338" y="10174"/>
                  </a:cubicBezTo>
                </a:path>
                <a:path w="18338" h="21588" stroke="0">
                  <a:moveTo>
                    <a:pt x="733" y="0"/>
                  </a:moveTo>
                  <a:cubicBezTo>
                    <a:pt x="7931" y="245"/>
                    <a:pt x="14533" y="4060"/>
                    <a:pt x="18338" y="10174"/>
                  </a:cubicBezTo>
                  <a:lnTo>
                    <a:pt x="0" y="21588"/>
                  </a:lnTo>
                  <a:lnTo>
                    <a:pt x="7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dash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2" name="Line 39"/>
            <p:cNvSpPr/>
            <p:nvPr/>
          </p:nvSpPr>
          <p:spPr>
            <a:xfrm>
              <a:off x="6605" y="11220"/>
              <a:ext cx="2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43" name="Line 40"/>
            <p:cNvSpPr/>
            <p:nvPr/>
          </p:nvSpPr>
          <p:spPr>
            <a:xfrm flipV="1">
              <a:off x="6759" y="10757"/>
              <a:ext cx="371" cy="37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  <p:grpSp>
          <p:nvGrpSpPr>
            <p:cNvPr id="83044" name="Group 41"/>
            <p:cNvGrpSpPr/>
            <p:nvPr/>
          </p:nvGrpSpPr>
          <p:grpSpPr>
            <a:xfrm>
              <a:off x="8035" y="10985"/>
              <a:ext cx="780" cy="815"/>
              <a:chOff x="6997" y="11220"/>
              <a:chExt cx="780" cy="815"/>
            </a:xfrm>
          </p:grpSpPr>
          <p:sp>
            <p:nvSpPr>
              <p:cNvPr id="83047" name="Text Box 42"/>
              <p:cNvSpPr txBox="1"/>
              <p:nvPr/>
            </p:nvSpPr>
            <p:spPr>
              <a:xfrm>
                <a:off x="6997" y="11220"/>
                <a:ext cx="780" cy="8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just" eaLnBrk="0" hangingPunct="0"/>
                <a:endParaRPr lang="zh-CN" altLang="zh-CN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48" name="Line 43"/>
              <p:cNvSpPr/>
              <p:nvPr/>
            </p:nvSpPr>
            <p:spPr>
              <a:xfrm>
                <a:off x="7127" y="11908"/>
                <a:ext cx="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3045" name="Line 44"/>
            <p:cNvSpPr/>
            <p:nvPr/>
          </p:nvSpPr>
          <p:spPr>
            <a:xfrm flipH="1" flipV="1">
              <a:off x="7787" y="11474"/>
              <a:ext cx="390" cy="1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83046" name="Text Box 45"/>
            <p:cNvSpPr txBox="1"/>
            <p:nvPr/>
          </p:nvSpPr>
          <p:spPr>
            <a:xfrm>
              <a:off x="8317" y="11546"/>
              <a:ext cx="1302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6000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82949" name="Text Box 46"/>
          <p:cNvSpPr txBox="1"/>
          <p:nvPr/>
        </p:nvSpPr>
        <p:spPr>
          <a:xfrm>
            <a:off x="6029325" y="1998663"/>
            <a:ext cx="533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2950" name="Text Box 47"/>
          <p:cNvSpPr txBox="1"/>
          <p:nvPr/>
        </p:nvSpPr>
        <p:spPr>
          <a:xfrm>
            <a:off x="7645400" y="2473325"/>
            <a:ext cx="533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2951" name="Text Box 48"/>
          <p:cNvSpPr txBox="1"/>
          <p:nvPr/>
        </p:nvSpPr>
        <p:spPr>
          <a:xfrm>
            <a:off x="6731000" y="2070100"/>
            <a:ext cx="533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2952" name="Text Box 49"/>
          <p:cNvSpPr txBox="1"/>
          <p:nvPr/>
        </p:nvSpPr>
        <p:spPr>
          <a:xfrm>
            <a:off x="7723188" y="1604963"/>
            <a:ext cx="533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2953" name="Text Box 50"/>
          <p:cNvSpPr txBox="1"/>
          <p:nvPr/>
        </p:nvSpPr>
        <p:spPr>
          <a:xfrm>
            <a:off x="265113" y="3117850"/>
            <a:ext cx="2362200" cy="32305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 I•</a:t>
            </a: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K=I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J+DT*R1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JK</a:t>
            </a:r>
            <a:endParaRPr lang="en-US" altLang="zh-CN" sz="2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  I=1000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R  R1•</a:t>
            </a: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KL=D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K/Z</a:t>
            </a:r>
            <a:endParaRPr lang="en-US" altLang="zh-CN" sz="2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  D•</a:t>
            </a: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K=Y-I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 b="1" dirty="0">
                <a:solidFill>
                  <a:srgbClr val="0000CC"/>
                </a:solidFill>
                <a:latin typeface="宋体" panose="02010600030101010101" pitchFamily="2" charset="-122"/>
              </a:rPr>
              <a:t>K</a:t>
            </a:r>
            <a:endParaRPr lang="en-US" altLang="zh-CN" sz="2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  Z=5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  Y=6000</a:t>
            </a:r>
          </a:p>
          <a:p>
            <a:pPr>
              <a:spcBef>
                <a:spcPct val="50000"/>
              </a:spcBef>
            </a:pPr>
            <a:endParaRPr lang="en-US" altLang="zh-CN" sz="2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2954" name="Group 51"/>
          <p:cNvGrpSpPr/>
          <p:nvPr/>
        </p:nvGrpSpPr>
        <p:grpSpPr>
          <a:xfrm>
            <a:off x="2522538" y="3178175"/>
            <a:ext cx="3541712" cy="3067050"/>
            <a:chOff x="-3" y="-3"/>
            <a:chExt cx="1575" cy="1945"/>
          </a:xfrm>
        </p:grpSpPr>
        <p:grpSp>
          <p:nvGrpSpPr>
            <p:cNvPr id="82965" name="Group 52"/>
            <p:cNvGrpSpPr/>
            <p:nvPr/>
          </p:nvGrpSpPr>
          <p:grpSpPr>
            <a:xfrm>
              <a:off x="0" y="0"/>
              <a:ext cx="1569" cy="1939"/>
              <a:chOff x="0" y="0"/>
              <a:chExt cx="1569" cy="1939"/>
            </a:xfrm>
          </p:grpSpPr>
          <p:grpSp>
            <p:nvGrpSpPr>
              <p:cNvPr id="82967" name="Group 53"/>
              <p:cNvGrpSpPr/>
              <p:nvPr/>
            </p:nvGrpSpPr>
            <p:grpSpPr>
              <a:xfrm>
                <a:off x="0" y="0"/>
                <a:ext cx="285" cy="403"/>
                <a:chOff x="0" y="0"/>
                <a:chExt cx="285" cy="403"/>
              </a:xfrm>
            </p:grpSpPr>
            <p:sp>
              <p:nvSpPr>
                <p:cNvPr id="83025" name="Rectangle 54"/>
                <p:cNvSpPr/>
                <p:nvPr/>
              </p:nvSpPr>
              <p:spPr>
                <a:xfrm>
                  <a:off x="43" y="0"/>
                  <a:ext cx="199" cy="40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 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26" name="Rectangle 55"/>
                <p:cNvSpPr/>
                <p:nvPr/>
              </p:nvSpPr>
              <p:spPr>
                <a:xfrm>
                  <a:off x="0" y="0"/>
                  <a:ext cx="285" cy="40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68" name="Group 56"/>
              <p:cNvGrpSpPr/>
              <p:nvPr/>
            </p:nvGrpSpPr>
            <p:grpSpPr>
              <a:xfrm>
                <a:off x="285" y="0"/>
                <a:ext cx="428" cy="403"/>
                <a:chOff x="285" y="0"/>
                <a:chExt cx="428" cy="403"/>
              </a:xfrm>
            </p:grpSpPr>
            <p:sp>
              <p:nvSpPr>
                <p:cNvPr id="83023" name="Rectangle 57"/>
                <p:cNvSpPr/>
                <p:nvPr/>
              </p:nvSpPr>
              <p:spPr>
                <a:xfrm>
                  <a:off x="328" y="0"/>
                  <a:ext cx="342" cy="40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I</a:t>
                  </a:r>
                </a:p>
                <a:p>
                  <a:pPr algn="ctr" eaLnBrk="0" hangingPunct="0"/>
                  <a:endParaRPr lang="zh-CN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24" name="Rectangle 58"/>
                <p:cNvSpPr/>
                <p:nvPr/>
              </p:nvSpPr>
              <p:spPr>
                <a:xfrm>
                  <a:off x="285" y="0"/>
                  <a:ext cx="428" cy="40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69" name="Group 59"/>
              <p:cNvGrpSpPr/>
              <p:nvPr/>
            </p:nvGrpSpPr>
            <p:grpSpPr>
              <a:xfrm>
                <a:off x="713" y="0"/>
                <a:ext cx="428" cy="403"/>
                <a:chOff x="713" y="0"/>
                <a:chExt cx="428" cy="403"/>
              </a:xfrm>
            </p:grpSpPr>
            <p:sp>
              <p:nvSpPr>
                <p:cNvPr id="83021" name="Rectangle 60"/>
                <p:cNvSpPr/>
                <p:nvPr/>
              </p:nvSpPr>
              <p:spPr>
                <a:xfrm>
                  <a:off x="756" y="0"/>
                  <a:ext cx="342" cy="40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D</a:t>
                  </a:r>
                </a:p>
                <a:p>
                  <a:pPr algn="ctr" eaLnBrk="0" hangingPunct="0"/>
                  <a:endParaRPr lang="zh-CN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22" name="Rectangle 61"/>
                <p:cNvSpPr/>
                <p:nvPr/>
              </p:nvSpPr>
              <p:spPr>
                <a:xfrm>
                  <a:off x="713" y="0"/>
                  <a:ext cx="428" cy="40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0" name="Group 62"/>
              <p:cNvGrpSpPr/>
              <p:nvPr/>
            </p:nvGrpSpPr>
            <p:grpSpPr>
              <a:xfrm>
                <a:off x="1141" y="0"/>
                <a:ext cx="428" cy="403"/>
                <a:chOff x="1141" y="0"/>
                <a:chExt cx="428" cy="403"/>
              </a:xfrm>
            </p:grpSpPr>
            <p:sp>
              <p:nvSpPr>
                <p:cNvPr id="83019" name="Rectangle 63"/>
                <p:cNvSpPr/>
                <p:nvPr/>
              </p:nvSpPr>
              <p:spPr>
                <a:xfrm>
                  <a:off x="1184" y="0"/>
                  <a:ext cx="342" cy="40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solidFill>
                        <a:srgbClr val="C00000"/>
                      </a:solidFill>
                      <a:latin typeface="Calibri" panose="020F0502020204030204" pitchFamily="34" charset="0"/>
                    </a:rPr>
                    <a:t>R1</a:t>
                  </a:r>
                </a:p>
                <a:p>
                  <a:pPr algn="ctr" eaLnBrk="0" hangingPunct="0"/>
                  <a:endParaRPr lang="zh-CN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20" name="Rectangle 64"/>
                <p:cNvSpPr/>
                <p:nvPr/>
              </p:nvSpPr>
              <p:spPr>
                <a:xfrm>
                  <a:off x="1141" y="0"/>
                  <a:ext cx="428" cy="40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1" name="Group 65"/>
              <p:cNvGrpSpPr/>
              <p:nvPr/>
            </p:nvGrpSpPr>
            <p:grpSpPr>
              <a:xfrm>
                <a:off x="0" y="403"/>
                <a:ext cx="285" cy="384"/>
                <a:chOff x="0" y="403"/>
                <a:chExt cx="285" cy="384"/>
              </a:xfrm>
            </p:grpSpPr>
            <p:sp>
              <p:nvSpPr>
                <p:cNvPr id="83017" name="Rectangle 66"/>
                <p:cNvSpPr/>
                <p:nvPr/>
              </p:nvSpPr>
              <p:spPr>
                <a:xfrm>
                  <a:off x="43" y="403"/>
                  <a:ext cx="199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18" name="Rectangle 67"/>
                <p:cNvSpPr/>
                <p:nvPr/>
              </p:nvSpPr>
              <p:spPr>
                <a:xfrm>
                  <a:off x="0" y="403"/>
                  <a:ext cx="285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2" name="Group 68"/>
              <p:cNvGrpSpPr/>
              <p:nvPr/>
            </p:nvGrpSpPr>
            <p:grpSpPr>
              <a:xfrm>
                <a:off x="285" y="403"/>
                <a:ext cx="428" cy="384"/>
                <a:chOff x="285" y="403"/>
                <a:chExt cx="428" cy="384"/>
              </a:xfrm>
            </p:grpSpPr>
            <p:sp>
              <p:nvSpPr>
                <p:cNvPr id="83015" name="Rectangle 69"/>
                <p:cNvSpPr/>
                <p:nvPr/>
              </p:nvSpPr>
              <p:spPr>
                <a:xfrm>
                  <a:off x="328" y="403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1000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16" name="Rectangle 70"/>
                <p:cNvSpPr/>
                <p:nvPr/>
              </p:nvSpPr>
              <p:spPr>
                <a:xfrm>
                  <a:off x="285" y="403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3" name="Group 71"/>
              <p:cNvGrpSpPr/>
              <p:nvPr/>
            </p:nvGrpSpPr>
            <p:grpSpPr>
              <a:xfrm>
                <a:off x="713" y="403"/>
                <a:ext cx="428" cy="384"/>
                <a:chOff x="713" y="403"/>
                <a:chExt cx="428" cy="384"/>
              </a:xfrm>
            </p:grpSpPr>
            <p:sp>
              <p:nvSpPr>
                <p:cNvPr id="83013" name="Rectangle 72"/>
                <p:cNvSpPr/>
                <p:nvPr/>
              </p:nvSpPr>
              <p:spPr>
                <a:xfrm>
                  <a:off x="756" y="403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5000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14" name="Rectangle 73"/>
                <p:cNvSpPr/>
                <p:nvPr/>
              </p:nvSpPr>
              <p:spPr>
                <a:xfrm>
                  <a:off x="713" y="403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4" name="Group 74"/>
              <p:cNvGrpSpPr/>
              <p:nvPr/>
            </p:nvGrpSpPr>
            <p:grpSpPr>
              <a:xfrm>
                <a:off x="1141" y="403"/>
                <a:ext cx="428" cy="384"/>
                <a:chOff x="1141" y="403"/>
                <a:chExt cx="428" cy="384"/>
              </a:xfrm>
            </p:grpSpPr>
            <p:sp>
              <p:nvSpPr>
                <p:cNvPr id="83011" name="Rectangle 75"/>
                <p:cNvSpPr/>
                <p:nvPr/>
              </p:nvSpPr>
              <p:spPr>
                <a:xfrm>
                  <a:off x="1184" y="403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solidFill>
                        <a:srgbClr val="C00000"/>
                      </a:solidFill>
                      <a:latin typeface="Calibri" panose="020F0502020204030204" pitchFamily="34" charset="0"/>
                    </a:rPr>
                    <a:t>1000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12" name="Rectangle 76"/>
                <p:cNvSpPr/>
                <p:nvPr/>
              </p:nvSpPr>
              <p:spPr>
                <a:xfrm>
                  <a:off x="1141" y="403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5" name="Group 77"/>
              <p:cNvGrpSpPr/>
              <p:nvPr/>
            </p:nvGrpSpPr>
            <p:grpSpPr>
              <a:xfrm>
                <a:off x="0" y="787"/>
                <a:ext cx="285" cy="384"/>
                <a:chOff x="0" y="787"/>
                <a:chExt cx="285" cy="384"/>
              </a:xfrm>
            </p:grpSpPr>
            <p:sp>
              <p:nvSpPr>
                <p:cNvPr id="83009" name="Rectangle 78"/>
                <p:cNvSpPr/>
                <p:nvPr/>
              </p:nvSpPr>
              <p:spPr>
                <a:xfrm>
                  <a:off x="43" y="787"/>
                  <a:ext cx="199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1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10" name="Rectangle 79"/>
                <p:cNvSpPr/>
                <p:nvPr/>
              </p:nvSpPr>
              <p:spPr>
                <a:xfrm>
                  <a:off x="0" y="787"/>
                  <a:ext cx="285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6" name="Group 80"/>
              <p:cNvGrpSpPr/>
              <p:nvPr/>
            </p:nvGrpSpPr>
            <p:grpSpPr>
              <a:xfrm>
                <a:off x="285" y="787"/>
                <a:ext cx="428" cy="384"/>
                <a:chOff x="285" y="787"/>
                <a:chExt cx="428" cy="384"/>
              </a:xfrm>
            </p:grpSpPr>
            <p:sp>
              <p:nvSpPr>
                <p:cNvPr id="83007" name="Rectangle 81"/>
                <p:cNvSpPr/>
                <p:nvPr/>
              </p:nvSpPr>
              <p:spPr>
                <a:xfrm>
                  <a:off x="328" y="787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2000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08" name="Rectangle 82"/>
                <p:cNvSpPr/>
                <p:nvPr/>
              </p:nvSpPr>
              <p:spPr>
                <a:xfrm>
                  <a:off x="285" y="787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7" name="Group 83"/>
              <p:cNvGrpSpPr/>
              <p:nvPr/>
            </p:nvGrpSpPr>
            <p:grpSpPr>
              <a:xfrm>
                <a:off x="713" y="787"/>
                <a:ext cx="428" cy="384"/>
                <a:chOff x="713" y="787"/>
                <a:chExt cx="428" cy="384"/>
              </a:xfrm>
            </p:grpSpPr>
            <p:sp>
              <p:nvSpPr>
                <p:cNvPr id="83005" name="Rectangle 84"/>
                <p:cNvSpPr/>
                <p:nvPr/>
              </p:nvSpPr>
              <p:spPr>
                <a:xfrm>
                  <a:off x="756" y="787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4000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06" name="Rectangle 85"/>
                <p:cNvSpPr/>
                <p:nvPr/>
              </p:nvSpPr>
              <p:spPr>
                <a:xfrm>
                  <a:off x="713" y="787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8" name="Group 86"/>
              <p:cNvGrpSpPr/>
              <p:nvPr/>
            </p:nvGrpSpPr>
            <p:grpSpPr>
              <a:xfrm>
                <a:off x="1141" y="787"/>
                <a:ext cx="428" cy="384"/>
                <a:chOff x="1141" y="787"/>
                <a:chExt cx="428" cy="384"/>
              </a:xfrm>
            </p:grpSpPr>
            <p:sp>
              <p:nvSpPr>
                <p:cNvPr id="83003" name="Rectangle 87"/>
                <p:cNvSpPr/>
                <p:nvPr/>
              </p:nvSpPr>
              <p:spPr>
                <a:xfrm>
                  <a:off x="1184" y="787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solidFill>
                        <a:srgbClr val="C00000"/>
                      </a:solidFill>
                      <a:latin typeface="Calibri" panose="020F0502020204030204" pitchFamily="34" charset="0"/>
                    </a:rPr>
                    <a:t>800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04" name="Rectangle 88"/>
                <p:cNvSpPr/>
                <p:nvPr/>
              </p:nvSpPr>
              <p:spPr>
                <a:xfrm>
                  <a:off x="1141" y="787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79" name="Group 89"/>
              <p:cNvGrpSpPr/>
              <p:nvPr/>
            </p:nvGrpSpPr>
            <p:grpSpPr>
              <a:xfrm>
                <a:off x="0" y="1171"/>
                <a:ext cx="285" cy="384"/>
                <a:chOff x="0" y="1171"/>
                <a:chExt cx="285" cy="384"/>
              </a:xfrm>
            </p:grpSpPr>
            <p:sp>
              <p:nvSpPr>
                <p:cNvPr id="83001" name="Rectangle 90"/>
                <p:cNvSpPr/>
                <p:nvPr/>
              </p:nvSpPr>
              <p:spPr>
                <a:xfrm>
                  <a:off x="43" y="1171"/>
                  <a:ext cx="199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2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02" name="Rectangle 91"/>
                <p:cNvSpPr/>
                <p:nvPr/>
              </p:nvSpPr>
              <p:spPr>
                <a:xfrm>
                  <a:off x="0" y="1171"/>
                  <a:ext cx="285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80" name="Group 92"/>
              <p:cNvGrpSpPr/>
              <p:nvPr/>
            </p:nvGrpSpPr>
            <p:grpSpPr>
              <a:xfrm>
                <a:off x="285" y="1171"/>
                <a:ext cx="428" cy="384"/>
                <a:chOff x="285" y="1171"/>
                <a:chExt cx="428" cy="384"/>
              </a:xfrm>
            </p:grpSpPr>
            <p:sp>
              <p:nvSpPr>
                <p:cNvPr id="82999" name="Rectangle 93"/>
                <p:cNvSpPr/>
                <p:nvPr/>
              </p:nvSpPr>
              <p:spPr>
                <a:xfrm>
                  <a:off x="328" y="1171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2800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3000" name="Rectangle 94"/>
                <p:cNvSpPr/>
                <p:nvPr/>
              </p:nvSpPr>
              <p:spPr>
                <a:xfrm>
                  <a:off x="285" y="1171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81" name="Group 95"/>
              <p:cNvGrpSpPr/>
              <p:nvPr/>
            </p:nvGrpSpPr>
            <p:grpSpPr>
              <a:xfrm>
                <a:off x="713" y="1171"/>
                <a:ext cx="428" cy="384"/>
                <a:chOff x="713" y="1171"/>
                <a:chExt cx="428" cy="384"/>
              </a:xfrm>
            </p:grpSpPr>
            <p:sp>
              <p:nvSpPr>
                <p:cNvPr id="82997" name="Rectangle 96"/>
                <p:cNvSpPr/>
                <p:nvPr/>
              </p:nvSpPr>
              <p:spPr>
                <a:xfrm>
                  <a:off x="756" y="1171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Calibri" panose="020F0502020204030204" pitchFamily="34" charset="0"/>
                    </a:rPr>
                    <a:t>3200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2998" name="Rectangle 97"/>
                <p:cNvSpPr/>
                <p:nvPr/>
              </p:nvSpPr>
              <p:spPr>
                <a:xfrm>
                  <a:off x="713" y="1171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82" name="Group 98"/>
              <p:cNvGrpSpPr/>
              <p:nvPr/>
            </p:nvGrpSpPr>
            <p:grpSpPr>
              <a:xfrm>
                <a:off x="1141" y="1171"/>
                <a:ext cx="428" cy="384"/>
                <a:chOff x="1141" y="1171"/>
                <a:chExt cx="428" cy="384"/>
              </a:xfrm>
            </p:grpSpPr>
            <p:sp>
              <p:nvSpPr>
                <p:cNvPr id="82995" name="Rectangle 99"/>
                <p:cNvSpPr/>
                <p:nvPr/>
              </p:nvSpPr>
              <p:spPr>
                <a:xfrm>
                  <a:off x="1184" y="1171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solidFill>
                        <a:srgbClr val="C00000"/>
                      </a:solidFill>
                      <a:latin typeface="Calibri" panose="020F0502020204030204" pitchFamily="34" charset="0"/>
                    </a:rPr>
                    <a:t>640</a:t>
                  </a: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2996" name="Rectangle 100"/>
                <p:cNvSpPr/>
                <p:nvPr/>
              </p:nvSpPr>
              <p:spPr>
                <a:xfrm>
                  <a:off x="1141" y="1171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83" name="Group 101"/>
              <p:cNvGrpSpPr/>
              <p:nvPr/>
            </p:nvGrpSpPr>
            <p:grpSpPr>
              <a:xfrm>
                <a:off x="0" y="1555"/>
                <a:ext cx="285" cy="384"/>
                <a:chOff x="0" y="1555"/>
                <a:chExt cx="285" cy="384"/>
              </a:xfrm>
            </p:grpSpPr>
            <p:sp>
              <p:nvSpPr>
                <p:cNvPr id="82993" name="Rectangle 102"/>
                <p:cNvSpPr/>
                <p:nvPr/>
              </p:nvSpPr>
              <p:spPr>
                <a:xfrm>
                  <a:off x="43" y="1555"/>
                  <a:ext cx="199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宋体" panose="02010600030101010101" pitchFamily="2" charset="-122"/>
                    </a:rPr>
                    <a:t>┆</a:t>
                  </a:r>
                  <a:endParaRPr lang="en-US" altLang="zh-CN" sz="2000" dirty="0">
                    <a:latin typeface="Calibri" panose="020F0502020204030204" pitchFamily="34" charset="0"/>
                  </a:endParaRP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2994" name="Rectangle 103"/>
                <p:cNvSpPr/>
                <p:nvPr/>
              </p:nvSpPr>
              <p:spPr>
                <a:xfrm>
                  <a:off x="0" y="1555"/>
                  <a:ext cx="285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84" name="Group 104"/>
              <p:cNvGrpSpPr/>
              <p:nvPr/>
            </p:nvGrpSpPr>
            <p:grpSpPr>
              <a:xfrm>
                <a:off x="285" y="1555"/>
                <a:ext cx="428" cy="384"/>
                <a:chOff x="285" y="1555"/>
                <a:chExt cx="428" cy="384"/>
              </a:xfrm>
            </p:grpSpPr>
            <p:sp>
              <p:nvSpPr>
                <p:cNvPr id="82991" name="Rectangle 105"/>
                <p:cNvSpPr/>
                <p:nvPr/>
              </p:nvSpPr>
              <p:spPr>
                <a:xfrm>
                  <a:off x="328" y="1555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宋体" panose="02010600030101010101" pitchFamily="2" charset="-122"/>
                    </a:rPr>
                    <a:t>┆</a:t>
                  </a:r>
                  <a:endParaRPr lang="en-US" altLang="zh-CN" sz="2000" dirty="0">
                    <a:latin typeface="Calibri" panose="020F0502020204030204" pitchFamily="34" charset="0"/>
                  </a:endParaRP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2992" name="Rectangle 106"/>
                <p:cNvSpPr/>
                <p:nvPr/>
              </p:nvSpPr>
              <p:spPr>
                <a:xfrm>
                  <a:off x="285" y="1555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85" name="Group 107"/>
              <p:cNvGrpSpPr/>
              <p:nvPr/>
            </p:nvGrpSpPr>
            <p:grpSpPr>
              <a:xfrm>
                <a:off x="713" y="1555"/>
                <a:ext cx="428" cy="384"/>
                <a:chOff x="713" y="1555"/>
                <a:chExt cx="428" cy="384"/>
              </a:xfrm>
            </p:grpSpPr>
            <p:sp>
              <p:nvSpPr>
                <p:cNvPr id="82989" name="Rectangle 108"/>
                <p:cNvSpPr/>
                <p:nvPr/>
              </p:nvSpPr>
              <p:spPr>
                <a:xfrm>
                  <a:off x="756" y="1555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宋体" panose="02010600030101010101" pitchFamily="2" charset="-122"/>
                    </a:rPr>
                    <a:t>┆</a:t>
                  </a:r>
                  <a:endParaRPr lang="en-US" altLang="zh-CN" sz="2000" dirty="0">
                    <a:latin typeface="Calibri" panose="020F0502020204030204" pitchFamily="34" charset="0"/>
                  </a:endParaRP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2990" name="Rectangle 109"/>
                <p:cNvSpPr/>
                <p:nvPr/>
              </p:nvSpPr>
              <p:spPr>
                <a:xfrm>
                  <a:off x="713" y="1555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986" name="Group 110"/>
              <p:cNvGrpSpPr/>
              <p:nvPr/>
            </p:nvGrpSpPr>
            <p:grpSpPr>
              <a:xfrm>
                <a:off x="1141" y="1555"/>
                <a:ext cx="428" cy="384"/>
                <a:chOff x="1141" y="1555"/>
                <a:chExt cx="428" cy="384"/>
              </a:xfrm>
            </p:grpSpPr>
            <p:sp>
              <p:nvSpPr>
                <p:cNvPr id="82987" name="Rectangle 111"/>
                <p:cNvSpPr/>
                <p:nvPr/>
              </p:nvSpPr>
              <p:spPr>
                <a:xfrm>
                  <a:off x="1184" y="1555"/>
                  <a:ext cx="342" cy="38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000" dirty="0">
                      <a:latin typeface="宋体" panose="02010600030101010101" pitchFamily="2" charset="-122"/>
                    </a:rPr>
                    <a:t>┆</a:t>
                  </a:r>
                  <a:endParaRPr lang="en-US" altLang="zh-CN" sz="2000" dirty="0">
                    <a:latin typeface="Calibri" panose="020F0502020204030204" pitchFamily="34" charset="0"/>
                  </a:endParaRPr>
                </a:p>
                <a:p>
                  <a:pPr algn="ctr" eaLnBrk="0" hangingPunct="0"/>
                  <a:endParaRPr lang="en-US" altLang="zh-CN" sz="2000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82988" name="Rectangle 112"/>
                <p:cNvSpPr/>
                <p:nvPr/>
              </p:nvSpPr>
              <p:spPr>
                <a:xfrm>
                  <a:off x="1141" y="1555"/>
                  <a:ext cx="428" cy="384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2966" name="Rectangle 113"/>
            <p:cNvSpPr/>
            <p:nvPr/>
          </p:nvSpPr>
          <p:spPr>
            <a:xfrm>
              <a:off x="-3" y="-3"/>
              <a:ext cx="1575" cy="1945"/>
            </a:xfrm>
            <a:prstGeom prst="rect">
              <a:avLst/>
            </a:prstGeom>
            <a:noFill/>
            <a:ln w="11112" cap="sq" cmpd="sng">
              <a:solidFill>
                <a:srgbClr val="A0A0A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82955" name="Line 115"/>
          <p:cNvSpPr/>
          <p:nvPr/>
        </p:nvSpPr>
        <p:spPr>
          <a:xfrm>
            <a:off x="6570663" y="3006725"/>
            <a:ext cx="0" cy="20447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82956" name="Line 116"/>
          <p:cNvSpPr/>
          <p:nvPr/>
        </p:nvSpPr>
        <p:spPr>
          <a:xfrm>
            <a:off x="6570663" y="5051425"/>
            <a:ext cx="23463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7" name="Freeform 117"/>
          <p:cNvSpPr/>
          <p:nvPr/>
        </p:nvSpPr>
        <p:spPr>
          <a:xfrm>
            <a:off x="6584950" y="3654425"/>
            <a:ext cx="1703388" cy="973138"/>
          </a:xfrm>
          <a:custGeom>
            <a:avLst/>
            <a:gdLst>
              <a:gd name="txL" fmla="*/ 0 w 2076"/>
              <a:gd name="txT" fmla="*/ 0 h 1008"/>
              <a:gd name="txR" fmla="*/ 2076 w 2076"/>
              <a:gd name="txB" fmla="*/ 1008 h 100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076" h="1008">
                <a:moveTo>
                  <a:pt x="2076" y="0"/>
                </a:moveTo>
                <a:cubicBezTo>
                  <a:pt x="2014" y="6"/>
                  <a:pt x="1832" y="14"/>
                  <a:pt x="1704" y="36"/>
                </a:cubicBezTo>
                <a:cubicBezTo>
                  <a:pt x="1576" y="58"/>
                  <a:pt x="1414" y="102"/>
                  <a:pt x="1308" y="132"/>
                </a:cubicBezTo>
                <a:cubicBezTo>
                  <a:pt x="1202" y="162"/>
                  <a:pt x="1146" y="184"/>
                  <a:pt x="1068" y="216"/>
                </a:cubicBezTo>
                <a:cubicBezTo>
                  <a:pt x="990" y="248"/>
                  <a:pt x="920" y="282"/>
                  <a:pt x="840" y="324"/>
                </a:cubicBezTo>
                <a:cubicBezTo>
                  <a:pt x="760" y="366"/>
                  <a:pt x="666" y="420"/>
                  <a:pt x="588" y="468"/>
                </a:cubicBezTo>
                <a:cubicBezTo>
                  <a:pt x="510" y="516"/>
                  <a:pt x="422" y="574"/>
                  <a:pt x="372" y="612"/>
                </a:cubicBezTo>
                <a:cubicBezTo>
                  <a:pt x="322" y="650"/>
                  <a:pt x="314" y="674"/>
                  <a:pt x="288" y="696"/>
                </a:cubicBezTo>
                <a:cubicBezTo>
                  <a:pt x="262" y="718"/>
                  <a:pt x="242" y="720"/>
                  <a:pt x="216" y="744"/>
                </a:cubicBezTo>
                <a:cubicBezTo>
                  <a:pt x="190" y="768"/>
                  <a:pt x="168" y="796"/>
                  <a:pt x="132" y="840"/>
                </a:cubicBezTo>
                <a:cubicBezTo>
                  <a:pt x="96" y="884"/>
                  <a:pt x="27" y="973"/>
                  <a:pt x="0" y="1008"/>
                </a:cubicBez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58" name="Text Box 118"/>
          <p:cNvSpPr txBox="1"/>
          <p:nvPr/>
        </p:nvSpPr>
        <p:spPr>
          <a:xfrm>
            <a:off x="6561138" y="2890838"/>
            <a:ext cx="852487" cy="4714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2959" name="Text Box 119"/>
          <p:cNvSpPr txBox="1"/>
          <p:nvPr/>
        </p:nvSpPr>
        <p:spPr>
          <a:xfrm>
            <a:off x="8840788" y="4838700"/>
            <a:ext cx="852487" cy="473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2960" name="Text Box 120"/>
          <p:cNvSpPr txBox="1"/>
          <p:nvPr/>
        </p:nvSpPr>
        <p:spPr>
          <a:xfrm>
            <a:off x="5949950" y="3324225"/>
            <a:ext cx="852488" cy="4714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6000</a:t>
            </a:r>
          </a:p>
        </p:txBody>
      </p:sp>
      <p:sp>
        <p:nvSpPr>
          <p:cNvPr id="82961" name="Text Box 121"/>
          <p:cNvSpPr txBox="1"/>
          <p:nvPr/>
        </p:nvSpPr>
        <p:spPr>
          <a:xfrm>
            <a:off x="6302375" y="4770438"/>
            <a:ext cx="852488" cy="4714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962" name="Text Box 122"/>
          <p:cNvSpPr txBox="1"/>
          <p:nvPr/>
        </p:nvSpPr>
        <p:spPr>
          <a:xfrm>
            <a:off x="6165850" y="5208588"/>
            <a:ext cx="3198813" cy="827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/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一阶负反馈（简单</a:t>
            </a:r>
          </a:p>
          <a:p>
            <a:pPr eaLnBrk="0" hangingPunct="0"/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库存控制）系统输</a:t>
            </a:r>
          </a:p>
          <a:p>
            <a:pPr eaLnBrk="0" hangingPunct="0"/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出特性曲线</a:t>
            </a:r>
          </a:p>
        </p:txBody>
      </p:sp>
      <p:sp>
        <p:nvSpPr>
          <p:cNvPr id="82963" name="Line 123"/>
          <p:cNvSpPr/>
          <p:nvPr/>
        </p:nvSpPr>
        <p:spPr>
          <a:xfrm>
            <a:off x="6562725" y="3508375"/>
            <a:ext cx="2025650" cy="0"/>
          </a:xfrm>
          <a:prstGeom prst="line">
            <a:avLst/>
          </a:prstGeom>
          <a:ln w="9525" cap="rnd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2964" name="Text Box 124"/>
          <p:cNvSpPr txBox="1"/>
          <p:nvPr/>
        </p:nvSpPr>
        <p:spPr>
          <a:xfrm>
            <a:off x="5962650" y="4338638"/>
            <a:ext cx="852488" cy="4714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3695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系统动力学模型</a:t>
            </a:r>
          </a:p>
        </p:txBody>
      </p:sp>
      <p:sp>
        <p:nvSpPr>
          <p:cNvPr id="101380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101379" name="文本框 4"/>
          <p:cNvSpPr txBox="1"/>
          <p:nvPr/>
        </p:nvSpPr>
        <p:spPr>
          <a:xfrm>
            <a:off x="460375" y="1146175"/>
            <a:ext cx="534035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系统动力学建模举例</a:t>
            </a:r>
          </a:p>
        </p:txBody>
      </p:sp>
      <p:pic>
        <p:nvPicPr>
          <p:cNvPr id="10138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055813"/>
            <a:ext cx="7583488" cy="4605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382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1698625"/>
            <a:ext cx="4014787" cy="36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2092325" y="262096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工厂未交给批发部的订货量（件）</a:t>
            </a:r>
          </a:p>
        </p:txBody>
      </p:sp>
      <p:sp>
        <p:nvSpPr>
          <p:cNvPr id="10" name="矩形 9"/>
          <p:cNvSpPr/>
          <p:nvPr/>
        </p:nvSpPr>
        <p:spPr>
          <a:xfrm>
            <a:off x="296863" y="4524375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工厂已交给批发部的订货量（件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762125" y="364966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工厂应交给批发部的订货量（件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</a:t>
            </a:r>
          </a:p>
        </p:txBody>
      </p:sp>
      <p:sp>
        <p:nvSpPr>
          <p:cNvPr id="12" name="矩形 11"/>
          <p:cNvSpPr/>
          <p:nvPr/>
        </p:nvSpPr>
        <p:spPr>
          <a:xfrm>
            <a:off x="2241550" y="5026025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工厂最大的交货速度（件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</a:t>
            </a:r>
          </a:p>
        </p:txBody>
      </p:sp>
      <p:sp>
        <p:nvSpPr>
          <p:cNvPr id="13" name="矩形 12"/>
          <p:cNvSpPr/>
          <p:nvPr/>
        </p:nvSpPr>
        <p:spPr>
          <a:xfrm>
            <a:off x="1876425" y="438626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工厂最大 交货速度（件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</a:t>
            </a:r>
          </a:p>
        </p:txBody>
      </p:sp>
      <p:sp>
        <p:nvSpPr>
          <p:cNvPr id="14" name="矩形 13"/>
          <p:cNvSpPr/>
          <p:nvPr/>
        </p:nvSpPr>
        <p:spPr>
          <a:xfrm>
            <a:off x="3390900" y="4051300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工厂最短交货时间（周）</a:t>
            </a:r>
          </a:p>
        </p:txBody>
      </p:sp>
      <p:sp>
        <p:nvSpPr>
          <p:cNvPr id="15" name="矩形 14"/>
          <p:cNvSpPr/>
          <p:nvPr/>
        </p:nvSpPr>
        <p:spPr>
          <a:xfrm>
            <a:off x="3598863" y="3432175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工厂交货延迟的参照时间（周）</a:t>
            </a:r>
          </a:p>
        </p:txBody>
      </p:sp>
      <p:sp>
        <p:nvSpPr>
          <p:cNvPr id="18" name="矩形 17"/>
          <p:cNvSpPr/>
          <p:nvPr/>
        </p:nvSpPr>
        <p:spPr>
          <a:xfrm>
            <a:off x="5021263" y="2636838"/>
            <a:ext cx="1017588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工厂未交给批发部订货的期望值（件）</a:t>
            </a:r>
          </a:p>
        </p:txBody>
      </p:sp>
      <p:sp>
        <p:nvSpPr>
          <p:cNvPr id="19" name="矩形 18"/>
          <p:cNvSpPr/>
          <p:nvPr/>
        </p:nvSpPr>
        <p:spPr>
          <a:xfrm>
            <a:off x="3819525" y="4556125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期望库存（件）</a:t>
            </a:r>
          </a:p>
        </p:txBody>
      </p:sp>
      <p:sp>
        <p:nvSpPr>
          <p:cNvPr id="20" name="矩形 19"/>
          <p:cNvSpPr/>
          <p:nvPr/>
        </p:nvSpPr>
        <p:spPr>
          <a:xfrm>
            <a:off x="5110163" y="4046538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期望库存的比例系数</a:t>
            </a:r>
          </a:p>
        </p:txBody>
      </p:sp>
      <p:sp>
        <p:nvSpPr>
          <p:cNvPr id="21" name="矩形 20"/>
          <p:cNvSpPr/>
          <p:nvPr/>
        </p:nvSpPr>
        <p:spPr>
          <a:xfrm>
            <a:off x="2943225" y="2070100"/>
            <a:ext cx="1019175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工厂收到批发部订货的平均值（件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</a:t>
            </a:r>
          </a:p>
        </p:txBody>
      </p:sp>
      <p:sp>
        <p:nvSpPr>
          <p:cNvPr id="22" name="矩形 21"/>
          <p:cNvSpPr/>
          <p:nvPr/>
        </p:nvSpPr>
        <p:spPr>
          <a:xfrm>
            <a:off x="4900613" y="1928813"/>
            <a:ext cx="1019175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计算平均值的参考时间（周）</a:t>
            </a:r>
          </a:p>
        </p:txBody>
      </p:sp>
      <p:sp>
        <p:nvSpPr>
          <p:cNvPr id="23" name="矩形 22"/>
          <p:cNvSpPr/>
          <p:nvPr/>
        </p:nvSpPr>
        <p:spPr>
          <a:xfrm>
            <a:off x="4843463" y="3467100"/>
            <a:ext cx="1017588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工厂待给线上订货的期望值（件）</a:t>
            </a:r>
          </a:p>
        </p:txBody>
      </p:sp>
      <p:sp>
        <p:nvSpPr>
          <p:cNvPr id="24" name="矩形 23"/>
          <p:cNvSpPr/>
          <p:nvPr/>
        </p:nvSpPr>
        <p:spPr>
          <a:xfrm>
            <a:off x="2730500" y="609441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工厂的库存量（件）</a:t>
            </a:r>
          </a:p>
        </p:txBody>
      </p:sp>
      <p:sp>
        <p:nvSpPr>
          <p:cNvPr id="25" name="矩形 24"/>
          <p:cNvSpPr/>
          <p:nvPr/>
        </p:nvSpPr>
        <p:spPr>
          <a:xfrm>
            <a:off x="3654425" y="6391275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在制产品加工时间（周）</a:t>
            </a:r>
          </a:p>
        </p:txBody>
      </p:sp>
      <p:sp>
        <p:nvSpPr>
          <p:cNvPr id="26" name="矩形 25"/>
          <p:cNvSpPr/>
          <p:nvPr/>
        </p:nvSpPr>
        <p:spPr>
          <a:xfrm>
            <a:off x="4476750" y="6350000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工厂入库产品（件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</a:t>
            </a:r>
          </a:p>
        </p:txBody>
      </p:sp>
      <p:sp>
        <p:nvSpPr>
          <p:cNvPr id="27" name="矩形 26"/>
          <p:cNvSpPr/>
          <p:nvPr/>
        </p:nvSpPr>
        <p:spPr>
          <a:xfrm>
            <a:off x="4773613" y="5381625"/>
            <a:ext cx="900113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在制中的订货量（件）</a:t>
            </a:r>
          </a:p>
        </p:txBody>
      </p:sp>
      <p:sp>
        <p:nvSpPr>
          <p:cNvPr id="28" name="矩形 27"/>
          <p:cNvSpPr/>
          <p:nvPr/>
        </p:nvSpPr>
        <p:spPr>
          <a:xfrm>
            <a:off x="5500688" y="580866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工厂产品制造（件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</a:t>
            </a: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>
          <a:xfrm>
            <a:off x="7327900" y="5087938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工厂库存调整时间（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</a:t>
            </a: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6970713" y="417036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工厂应完成的制造任务（件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</a:t>
            </a: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</p:txBody>
      </p:sp>
      <p:sp>
        <p:nvSpPr>
          <p:cNvPr id="31" name="矩形 30"/>
          <p:cNvSpPr/>
          <p:nvPr/>
        </p:nvSpPr>
        <p:spPr>
          <a:xfrm>
            <a:off x="5380038" y="6535738"/>
            <a:ext cx="966788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工厂最大生产能力（件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</a:t>
            </a: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</p:txBody>
      </p:sp>
      <p:sp>
        <p:nvSpPr>
          <p:cNvPr id="32" name="矩形 31"/>
          <p:cNvSpPr/>
          <p:nvPr/>
        </p:nvSpPr>
        <p:spPr>
          <a:xfrm>
            <a:off x="6396038" y="3760788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待给线上的订货差额（件）</a:t>
            </a:r>
          </a:p>
        </p:txBody>
      </p:sp>
      <p:sp>
        <p:nvSpPr>
          <p:cNvPr id="33" name="矩形 32"/>
          <p:cNvSpPr/>
          <p:nvPr/>
        </p:nvSpPr>
        <p:spPr>
          <a:xfrm>
            <a:off x="5699125" y="4632325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库存差额（件）</a:t>
            </a:r>
          </a:p>
        </p:txBody>
      </p:sp>
      <p:sp>
        <p:nvSpPr>
          <p:cNvPr id="34" name="矩形 33"/>
          <p:cNvSpPr/>
          <p:nvPr/>
        </p:nvSpPr>
        <p:spPr>
          <a:xfrm>
            <a:off x="6640513" y="2908300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未交订货差额（件）</a:t>
            </a:r>
          </a:p>
        </p:txBody>
      </p:sp>
      <p:sp>
        <p:nvSpPr>
          <p:cNvPr id="35" name="矩形 34"/>
          <p:cNvSpPr/>
          <p:nvPr/>
        </p:nvSpPr>
        <p:spPr>
          <a:xfrm>
            <a:off x="5446713" y="574675"/>
            <a:ext cx="2873375" cy="1057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工厂延迟交货时间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F18C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是一个常数，其数值由以下确定：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F18C=F16A-F17C</a:t>
            </a:r>
          </a:p>
        </p:txBody>
      </p:sp>
      <p:sp>
        <p:nvSpPr>
          <p:cNvPr id="36" name="矩形 35"/>
          <p:cNvSpPr/>
          <p:nvPr/>
        </p:nvSpPr>
        <p:spPr>
          <a:xfrm>
            <a:off x="117475" y="3009900"/>
            <a:ext cx="900113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工厂收到 批发部门的订货（件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</a:t>
            </a:r>
          </a:p>
        </p:txBody>
      </p:sp>
      <p:sp>
        <p:nvSpPr>
          <p:cNvPr id="37" name="矩形 36"/>
          <p:cNvSpPr/>
          <p:nvPr/>
        </p:nvSpPr>
        <p:spPr>
          <a:xfrm>
            <a:off x="7977188" y="4222750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工厂收到 批发部门的订货（件</a:t>
            </a: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周）</a:t>
            </a:r>
          </a:p>
        </p:txBody>
      </p:sp>
    </p:spTree>
    <p:extLst>
      <p:ext uri="{BB962C8B-B14F-4D97-AF65-F5344CB8AC3E}">
        <p14:creationId xmlns:p14="http://schemas.microsoft.com/office/powerpoint/2010/main" val="5462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系统反馈结构</a:t>
            </a:r>
          </a:p>
        </p:txBody>
      </p:sp>
      <p:sp>
        <p:nvSpPr>
          <p:cNvPr id="57349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57347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</a:p>
        </p:txBody>
      </p:sp>
      <p:pic>
        <p:nvPicPr>
          <p:cNvPr id="5734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851025"/>
            <a:ext cx="8718550" cy="23510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516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系统动力学模型</a:t>
            </a:r>
          </a:p>
        </p:txBody>
      </p:sp>
      <p:sp>
        <p:nvSpPr>
          <p:cNvPr id="102403" name="文本框 4"/>
          <p:cNvSpPr txBox="1"/>
          <p:nvPr/>
        </p:nvSpPr>
        <p:spPr>
          <a:xfrm>
            <a:off x="460375" y="1146175"/>
            <a:ext cx="534035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系统动力学建模举例</a:t>
            </a:r>
          </a:p>
        </p:txBody>
      </p:sp>
      <p:pic>
        <p:nvPicPr>
          <p:cNvPr id="10240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" y="1714500"/>
            <a:ext cx="8313738" cy="412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561138" y="3019425"/>
            <a:ext cx="1606550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初值方程</a:t>
            </a:r>
          </a:p>
        </p:txBody>
      </p:sp>
      <p:sp>
        <p:nvSpPr>
          <p:cNvPr id="7" name="矩形 6"/>
          <p:cNvSpPr/>
          <p:nvPr/>
        </p:nvSpPr>
        <p:spPr>
          <a:xfrm>
            <a:off x="3305175" y="4086225"/>
            <a:ext cx="1606550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选择函数</a:t>
            </a:r>
          </a:p>
        </p:txBody>
      </p:sp>
      <p:pic>
        <p:nvPicPr>
          <p:cNvPr id="102407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125" y="612775"/>
            <a:ext cx="3789363" cy="7715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9615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系统动力学模型</a:t>
            </a:r>
          </a:p>
        </p:txBody>
      </p:sp>
      <p:sp>
        <p:nvSpPr>
          <p:cNvPr id="103427" name="文本框 4"/>
          <p:cNvSpPr txBox="1"/>
          <p:nvPr/>
        </p:nvSpPr>
        <p:spPr>
          <a:xfrm>
            <a:off x="460375" y="1146175"/>
            <a:ext cx="534035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系统动力学建模举例</a:t>
            </a:r>
          </a:p>
        </p:txBody>
      </p:sp>
      <p:pic>
        <p:nvPicPr>
          <p:cNvPr id="10342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724025"/>
            <a:ext cx="7721600" cy="42084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896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系统动力学模型</a:t>
            </a:r>
          </a:p>
        </p:txBody>
      </p:sp>
      <p:sp>
        <p:nvSpPr>
          <p:cNvPr id="104451" name="文本框 4"/>
          <p:cNvSpPr txBox="1"/>
          <p:nvPr/>
        </p:nvSpPr>
        <p:spPr>
          <a:xfrm>
            <a:off x="460375" y="1146175"/>
            <a:ext cx="534035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系统动力学建模举例</a:t>
            </a:r>
          </a:p>
        </p:txBody>
      </p:sp>
      <p:pic>
        <p:nvPicPr>
          <p:cNvPr id="10445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1657350"/>
            <a:ext cx="7799387" cy="272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3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5" y="4445000"/>
            <a:ext cx="7700963" cy="1117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818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系统动力学模型</a:t>
            </a:r>
          </a:p>
        </p:txBody>
      </p:sp>
      <p:sp>
        <p:nvSpPr>
          <p:cNvPr id="105475" name="文本框 4"/>
          <p:cNvSpPr txBox="1"/>
          <p:nvPr/>
        </p:nvSpPr>
        <p:spPr>
          <a:xfrm>
            <a:off x="460375" y="1146175"/>
            <a:ext cx="534035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系统动力学建模举例</a:t>
            </a:r>
          </a:p>
        </p:txBody>
      </p:sp>
      <p:pic>
        <p:nvPicPr>
          <p:cNvPr id="10547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1725613"/>
            <a:ext cx="7972425" cy="25447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897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系统反馈结构</a:t>
            </a:r>
          </a:p>
        </p:txBody>
      </p:sp>
      <p:sp>
        <p:nvSpPr>
          <p:cNvPr id="58374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58371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</a:p>
        </p:txBody>
      </p:sp>
      <p:pic>
        <p:nvPicPr>
          <p:cNvPr id="5837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8" y="1727200"/>
            <a:ext cx="8458200" cy="151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3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25" y="3263900"/>
            <a:ext cx="6640513" cy="35067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580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系统反馈结构</a:t>
            </a:r>
          </a:p>
        </p:txBody>
      </p:sp>
      <p:sp>
        <p:nvSpPr>
          <p:cNvPr id="59399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59395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</a:p>
        </p:txBody>
      </p:sp>
      <p:pic>
        <p:nvPicPr>
          <p:cNvPr id="5939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8" y="1854200"/>
            <a:ext cx="8821737" cy="3189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圆角矩形 12"/>
          <p:cNvSpPr/>
          <p:nvPr/>
        </p:nvSpPr>
        <p:spPr>
          <a:xfrm>
            <a:off x="125413" y="4576763"/>
            <a:ext cx="3836988" cy="1871663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该系统有两个主回路，一个正反馈结构和一个负反馈结构，另外还有三个负反馈子回路。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订货信息的状况是整个系统分析的主要内容。（以市场为导向）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0425" y="5189538"/>
            <a:ext cx="4073525" cy="1476375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当销售人员多到足以销售现有产品的时候，负反馈回路作为一个整体会导致将订单的总量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OB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调整在一个最佳值，使进入订单量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OE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等于最大的交货率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DR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679825" y="352425"/>
            <a:ext cx="4960938" cy="1277938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进入订单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OE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被存入未满足订货的积压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BL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之中，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BL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由于订单的完成而减少，积压对交货率之比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DDI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表示即将发生的交货延迟，在交货延迟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DDR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与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DDI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之间，有交货延迟变化量，表示企业估计与市场情况的差距。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57163" y="4065588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销售员调整时间</a:t>
            </a:r>
          </a:p>
        </p:txBody>
      </p:sp>
      <p:sp>
        <p:nvSpPr>
          <p:cNvPr id="5" name="矩形 4"/>
          <p:cNvSpPr/>
          <p:nvPr/>
        </p:nvSpPr>
        <p:spPr>
          <a:xfrm>
            <a:off x="185738" y="2176463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销售员人数</a:t>
            </a:r>
          </a:p>
        </p:txBody>
      </p:sp>
      <p:sp>
        <p:nvSpPr>
          <p:cNvPr id="7" name="矩形 6"/>
          <p:cNvSpPr/>
          <p:nvPr/>
        </p:nvSpPr>
        <p:spPr>
          <a:xfrm>
            <a:off x="2225675" y="2535238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登记订单</a:t>
            </a:r>
          </a:p>
        </p:txBody>
      </p:sp>
      <p:sp>
        <p:nvSpPr>
          <p:cNvPr id="8" name="矩形 7"/>
          <p:cNvSpPr/>
          <p:nvPr/>
        </p:nvSpPr>
        <p:spPr>
          <a:xfrm>
            <a:off x="2771775" y="3297238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预算收益</a:t>
            </a:r>
          </a:p>
        </p:txBody>
      </p:sp>
      <p:sp>
        <p:nvSpPr>
          <p:cNvPr id="9" name="矩形 8"/>
          <p:cNvSpPr/>
          <p:nvPr/>
        </p:nvSpPr>
        <p:spPr>
          <a:xfrm>
            <a:off x="1571625" y="3295650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需销售员数</a:t>
            </a:r>
          </a:p>
        </p:txBody>
      </p:sp>
      <p:sp>
        <p:nvSpPr>
          <p:cNvPr id="10" name="矩形 9"/>
          <p:cNvSpPr/>
          <p:nvPr/>
        </p:nvSpPr>
        <p:spPr>
          <a:xfrm>
            <a:off x="566738" y="3330575"/>
            <a:ext cx="677863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雇佣销售员数</a:t>
            </a:r>
          </a:p>
        </p:txBody>
      </p:sp>
      <p:sp>
        <p:nvSpPr>
          <p:cNvPr id="11" name="矩形 10"/>
          <p:cNvSpPr/>
          <p:nvPr/>
        </p:nvSpPr>
        <p:spPr>
          <a:xfrm>
            <a:off x="1258888" y="4062413"/>
            <a:ext cx="677863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销售员工资</a:t>
            </a:r>
          </a:p>
        </p:txBody>
      </p:sp>
      <p:sp>
        <p:nvSpPr>
          <p:cNvPr id="12" name="矩形 11"/>
          <p:cNvSpPr/>
          <p:nvPr/>
        </p:nvSpPr>
        <p:spPr>
          <a:xfrm>
            <a:off x="2470150" y="4048125"/>
            <a:ext cx="796925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销售收入</a:t>
            </a:r>
          </a:p>
        </p:txBody>
      </p:sp>
      <p:sp>
        <p:nvSpPr>
          <p:cNvPr id="14" name="矩形 13"/>
          <p:cNvSpPr/>
          <p:nvPr/>
        </p:nvSpPr>
        <p:spPr>
          <a:xfrm>
            <a:off x="3932238" y="2555875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销售效果</a:t>
            </a:r>
          </a:p>
        </p:txBody>
      </p:sp>
      <p:sp>
        <p:nvSpPr>
          <p:cNvPr id="15" name="矩形 14"/>
          <p:cNvSpPr/>
          <p:nvPr/>
        </p:nvSpPr>
        <p:spPr>
          <a:xfrm>
            <a:off x="7796213" y="2333625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交货延迟</a:t>
            </a:r>
          </a:p>
        </p:txBody>
      </p:sp>
      <p:sp>
        <p:nvSpPr>
          <p:cNvPr id="16" name="矩形 15"/>
          <p:cNvSpPr/>
          <p:nvPr/>
        </p:nvSpPr>
        <p:spPr>
          <a:xfrm>
            <a:off x="3697288" y="3303588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进入的订单</a:t>
            </a:r>
          </a:p>
        </p:txBody>
      </p:sp>
      <p:sp>
        <p:nvSpPr>
          <p:cNvPr id="17" name="矩形 16"/>
          <p:cNvSpPr/>
          <p:nvPr/>
        </p:nvSpPr>
        <p:spPr>
          <a:xfrm>
            <a:off x="4618038" y="4014788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订单积压</a:t>
            </a:r>
          </a:p>
        </p:txBody>
      </p:sp>
      <p:sp>
        <p:nvSpPr>
          <p:cNvPr id="18" name="矩形 17"/>
          <p:cNvSpPr/>
          <p:nvPr/>
        </p:nvSpPr>
        <p:spPr>
          <a:xfrm>
            <a:off x="5399088" y="2863850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完成订单</a:t>
            </a:r>
          </a:p>
        </p:txBody>
      </p:sp>
      <p:sp>
        <p:nvSpPr>
          <p:cNvPr id="19" name="矩形 18"/>
          <p:cNvSpPr/>
          <p:nvPr/>
        </p:nvSpPr>
        <p:spPr>
          <a:xfrm>
            <a:off x="6981825" y="3505200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交货率</a:t>
            </a:r>
          </a:p>
        </p:txBody>
      </p:sp>
      <p:sp>
        <p:nvSpPr>
          <p:cNvPr id="20" name="矩形 19"/>
          <p:cNvSpPr/>
          <p:nvPr/>
        </p:nvSpPr>
        <p:spPr>
          <a:xfrm>
            <a:off x="6853238" y="4632325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积压对交货率之比</a:t>
            </a:r>
          </a:p>
        </p:txBody>
      </p:sp>
      <p:sp>
        <p:nvSpPr>
          <p:cNvPr id="21" name="矩形 20"/>
          <p:cNvSpPr/>
          <p:nvPr/>
        </p:nvSpPr>
        <p:spPr>
          <a:xfrm>
            <a:off x="8059738" y="4667250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识别交货所需时间</a:t>
            </a:r>
          </a:p>
        </p:txBody>
      </p:sp>
      <p:sp>
        <p:nvSpPr>
          <p:cNvPr id="22" name="矩形 21"/>
          <p:cNvSpPr/>
          <p:nvPr/>
        </p:nvSpPr>
        <p:spPr>
          <a:xfrm>
            <a:off x="8204200" y="3311525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交货延迟变化量</a:t>
            </a:r>
          </a:p>
        </p:txBody>
      </p:sp>
    </p:spTree>
    <p:extLst>
      <p:ext uri="{BB962C8B-B14F-4D97-AF65-F5344CB8AC3E}">
        <p14:creationId xmlns:p14="http://schemas.microsoft.com/office/powerpoint/2010/main" val="2748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系统反馈结构</a:t>
            </a:r>
          </a:p>
        </p:txBody>
      </p:sp>
      <p:sp>
        <p:nvSpPr>
          <p:cNvPr id="60421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0419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5.2.3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</a:p>
        </p:txBody>
      </p:sp>
      <p:pic>
        <p:nvPicPr>
          <p:cNvPr id="6042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1841500"/>
            <a:ext cx="8050212" cy="403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327150" y="1722438"/>
            <a:ext cx="1006475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雇佣销售员数</a:t>
            </a:r>
          </a:p>
        </p:txBody>
      </p:sp>
      <p:sp>
        <p:nvSpPr>
          <p:cNvPr id="4" name="矩形 3"/>
          <p:cNvSpPr/>
          <p:nvPr/>
        </p:nvSpPr>
        <p:spPr>
          <a:xfrm>
            <a:off x="80963" y="2882900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销售员调整时间</a:t>
            </a:r>
          </a:p>
        </p:txBody>
      </p:sp>
      <p:sp>
        <p:nvSpPr>
          <p:cNvPr id="5" name="矩形 4"/>
          <p:cNvSpPr/>
          <p:nvPr/>
        </p:nvSpPr>
        <p:spPr>
          <a:xfrm>
            <a:off x="2379663" y="190341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销售员人数</a:t>
            </a:r>
          </a:p>
        </p:txBody>
      </p:sp>
      <p:sp>
        <p:nvSpPr>
          <p:cNvPr id="6" name="矩形 5"/>
          <p:cNvSpPr/>
          <p:nvPr/>
        </p:nvSpPr>
        <p:spPr>
          <a:xfrm>
            <a:off x="3603625" y="2395538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登记的订单</a:t>
            </a:r>
          </a:p>
        </p:txBody>
      </p:sp>
      <p:sp>
        <p:nvSpPr>
          <p:cNvPr id="7" name="矩形 6"/>
          <p:cNvSpPr/>
          <p:nvPr/>
        </p:nvSpPr>
        <p:spPr>
          <a:xfrm>
            <a:off x="2620963" y="2914650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预算收益</a:t>
            </a:r>
          </a:p>
        </p:txBody>
      </p:sp>
      <p:sp>
        <p:nvSpPr>
          <p:cNvPr id="8" name="矩形 7"/>
          <p:cNvSpPr/>
          <p:nvPr/>
        </p:nvSpPr>
        <p:spPr>
          <a:xfrm>
            <a:off x="990600" y="3319463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需销售员数</a:t>
            </a:r>
          </a:p>
        </p:txBody>
      </p:sp>
      <p:sp>
        <p:nvSpPr>
          <p:cNvPr id="9" name="矩形 8"/>
          <p:cNvSpPr/>
          <p:nvPr/>
        </p:nvSpPr>
        <p:spPr>
          <a:xfrm>
            <a:off x="803275" y="3968750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销售员工资</a:t>
            </a:r>
          </a:p>
        </p:txBody>
      </p:sp>
      <p:sp>
        <p:nvSpPr>
          <p:cNvPr id="10" name="矩形 9"/>
          <p:cNvSpPr/>
          <p:nvPr/>
        </p:nvSpPr>
        <p:spPr>
          <a:xfrm>
            <a:off x="3206750" y="3992563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销售收入</a:t>
            </a:r>
          </a:p>
        </p:txBody>
      </p:sp>
      <p:sp>
        <p:nvSpPr>
          <p:cNvPr id="11" name="矩形 10"/>
          <p:cNvSpPr/>
          <p:nvPr/>
        </p:nvSpPr>
        <p:spPr>
          <a:xfrm>
            <a:off x="3787775" y="526891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进入的订单</a:t>
            </a:r>
          </a:p>
        </p:txBody>
      </p:sp>
      <p:sp>
        <p:nvSpPr>
          <p:cNvPr id="12" name="矩形 11"/>
          <p:cNvSpPr/>
          <p:nvPr/>
        </p:nvSpPr>
        <p:spPr>
          <a:xfrm>
            <a:off x="4633913" y="4402138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订单积压</a:t>
            </a:r>
          </a:p>
        </p:txBody>
      </p:sp>
      <p:sp>
        <p:nvSpPr>
          <p:cNvPr id="13" name="矩形 12"/>
          <p:cNvSpPr/>
          <p:nvPr/>
        </p:nvSpPr>
        <p:spPr>
          <a:xfrm>
            <a:off x="5740400" y="5260975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完成订单</a:t>
            </a:r>
          </a:p>
        </p:txBody>
      </p:sp>
      <p:sp>
        <p:nvSpPr>
          <p:cNvPr id="14" name="矩形 13"/>
          <p:cNvSpPr/>
          <p:nvPr/>
        </p:nvSpPr>
        <p:spPr>
          <a:xfrm>
            <a:off x="7643813" y="4081463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交货率</a:t>
            </a:r>
          </a:p>
        </p:txBody>
      </p:sp>
      <p:sp>
        <p:nvSpPr>
          <p:cNvPr id="15" name="矩形 14"/>
          <p:cNvSpPr/>
          <p:nvPr/>
        </p:nvSpPr>
        <p:spPr>
          <a:xfrm>
            <a:off x="6073775" y="3124200"/>
            <a:ext cx="900113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即将发生的交货延迟</a:t>
            </a:r>
          </a:p>
        </p:txBody>
      </p:sp>
      <p:sp>
        <p:nvSpPr>
          <p:cNvPr id="16" name="矩形 15"/>
          <p:cNvSpPr/>
          <p:nvPr/>
        </p:nvSpPr>
        <p:spPr>
          <a:xfrm>
            <a:off x="7823200" y="3463925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识别交货所需时间</a:t>
            </a:r>
          </a:p>
        </p:txBody>
      </p:sp>
      <p:sp>
        <p:nvSpPr>
          <p:cNvPr id="17" name="矩形 16"/>
          <p:cNvSpPr/>
          <p:nvPr/>
        </p:nvSpPr>
        <p:spPr>
          <a:xfrm>
            <a:off x="7196138" y="1714500"/>
            <a:ext cx="901700" cy="27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交货延迟变化量</a:t>
            </a:r>
          </a:p>
        </p:txBody>
      </p:sp>
      <p:sp>
        <p:nvSpPr>
          <p:cNvPr id="18" name="矩形 17"/>
          <p:cNvSpPr/>
          <p:nvPr/>
        </p:nvSpPr>
        <p:spPr>
          <a:xfrm>
            <a:off x="6121400" y="1892300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交货延迟</a:t>
            </a:r>
          </a:p>
        </p:txBody>
      </p:sp>
      <p:sp>
        <p:nvSpPr>
          <p:cNvPr id="19" name="矩形 18"/>
          <p:cNvSpPr/>
          <p:nvPr/>
        </p:nvSpPr>
        <p:spPr>
          <a:xfrm>
            <a:off x="4549775" y="1876425"/>
            <a:ext cx="901700" cy="274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销售效果</a:t>
            </a:r>
          </a:p>
        </p:txBody>
      </p:sp>
    </p:spTree>
    <p:extLst>
      <p:ext uri="{BB962C8B-B14F-4D97-AF65-F5344CB8AC3E}">
        <p14:creationId xmlns:p14="http://schemas.microsoft.com/office/powerpoint/2010/main" val="28626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ctrTitle"/>
          </p:nvPr>
        </p:nvSpPr>
        <p:spPr>
          <a:xfrm>
            <a:off x="1116013" y="1474788"/>
            <a:ext cx="6858000" cy="1201737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4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  <a:endParaRPr lang="en-US" altLang="zh-CN" sz="4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44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1443" name="副标题 2"/>
          <p:cNvSpPr>
            <a:spLocks noGrp="1"/>
          </p:cNvSpPr>
          <p:nvPr/>
        </p:nvSpPr>
        <p:spPr>
          <a:xfrm>
            <a:off x="1117600" y="2836863"/>
            <a:ext cx="6858000" cy="26304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8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系统动力学</a:t>
            </a:r>
            <a:r>
              <a:rPr lang="zh-CN" altLang="en-US" sz="2200" u="sng" dirty="0">
                <a:latin typeface="楷体" panose="02010609060101010101" pitchFamily="49" charset="-122"/>
                <a:ea typeface="楷体" panose="02010609060101010101" pitchFamily="49" charset="-122"/>
              </a:rPr>
              <a:t>流图描绘了复杂系统的组织结构及信息的流动通道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，但是在描绘定性因果关系的基础上，还需要把</a:t>
            </a:r>
            <a:r>
              <a:rPr lang="zh-CN" altLang="en-US" sz="2200" u="sng" dirty="0">
                <a:latin typeface="楷体" panose="02010609060101010101" pitchFamily="49" charset="-122"/>
                <a:ea typeface="楷体" panose="02010609060101010101" pitchFamily="49" charset="-122"/>
              </a:rPr>
              <a:t>流图转换成数学方程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。系统动力学方程形成的过程，就是把</a:t>
            </a:r>
            <a:r>
              <a:rPr lang="zh-CN" altLang="en-US" sz="22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流图转换成描述变量间函数关系的数学模拟方程的公式化过程</a:t>
            </a:r>
            <a:r>
              <a:rPr lang="zh-CN" altLang="en-US" sz="2200" u="sng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215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6247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2467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5.3.1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时间标记</a:t>
            </a:r>
          </a:p>
        </p:txBody>
      </p:sp>
      <p:pic>
        <p:nvPicPr>
          <p:cNvPr id="6246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676400"/>
            <a:ext cx="7405688" cy="49831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直接连接符 11"/>
          <p:cNvCxnSpPr/>
          <p:nvPr/>
        </p:nvCxnSpPr>
        <p:spPr>
          <a:xfrm>
            <a:off x="874713" y="2724150"/>
            <a:ext cx="630396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47725" y="2079625"/>
            <a:ext cx="4640263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691313" y="4359275"/>
            <a:ext cx="2135188" cy="738188"/>
          </a:xfrm>
          <a:prstGeom prst="wedgeRoundRectCallout">
            <a:avLst>
              <a:gd name="adj1" fmla="val -94613"/>
              <a:gd name="adj2" fmla="val 9862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JK=KL=DT</a:t>
            </a:r>
          </a:p>
        </p:txBody>
      </p:sp>
    </p:spTree>
    <p:extLst>
      <p:ext uri="{BB962C8B-B14F-4D97-AF65-F5344CB8AC3E}">
        <p14:creationId xmlns:p14="http://schemas.microsoft.com/office/powerpoint/2010/main" val="11398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ctrTitle"/>
          </p:nvPr>
        </p:nvSpPr>
        <p:spPr>
          <a:xfrm>
            <a:off x="431800" y="347663"/>
            <a:ext cx="5553075" cy="712787"/>
          </a:xfrm>
          <a:ln/>
        </p:spPr>
        <p:txBody>
          <a:bodyPr vert="horz" wrap="square" lIns="91440" tIns="45720" rIns="91440" bIns="45720" anchor="b"/>
          <a:lstStyle/>
          <a:p>
            <a:pPr algn="l" eaLnBrk="1" hangingPunct="1"/>
            <a:r>
              <a:rPr lang="en-US" altLang="zh-CN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</a:t>
            </a:r>
            <a:r>
              <a:rPr lang="zh-CN" altLang="en-US" sz="3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系统动力学方程基础</a:t>
            </a:r>
          </a:p>
        </p:txBody>
      </p:sp>
      <p:sp>
        <p:nvSpPr>
          <p:cNvPr id="63500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63491" name="文本框 4"/>
          <p:cNvSpPr txBox="1"/>
          <p:nvPr/>
        </p:nvSpPr>
        <p:spPr>
          <a:xfrm>
            <a:off x="460375" y="1146175"/>
            <a:ext cx="534035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5.3.1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时间标记</a:t>
            </a:r>
          </a:p>
        </p:txBody>
      </p:sp>
      <p:pic>
        <p:nvPicPr>
          <p:cNvPr id="6349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3" y="1689100"/>
            <a:ext cx="7966075" cy="1855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3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5" y="3608388"/>
            <a:ext cx="2368550" cy="51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276600" y="3195638"/>
            <a:ext cx="3419475" cy="4270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3495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" y="4084638"/>
            <a:ext cx="7997825" cy="2528887"/>
          </a:xfrm>
          <a:prstGeom prst="rect">
            <a:avLst/>
          </a:prstGeom>
          <a:noFill/>
          <a:ln w="34925" cap="flat" cmpd="dbl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pic>
      <p:cxnSp>
        <p:nvCxnSpPr>
          <p:cNvPr id="10" name="直接连接符 9"/>
          <p:cNvCxnSpPr/>
          <p:nvPr/>
        </p:nvCxnSpPr>
        <p:spPr>
          <a:xfrm>
            <a:off x="1125538" y="4451350"/>
            <a:ext cx="36703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81088" y="5567363"/>
            <a:ext cx="227806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237163" y="238125"/>
            <a:ext cx="3836988" cy="1712913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模型的数字模拟过程就是由过去值逐步计算出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JK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区间的速率值、状态变量的当前值以及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KL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区间的速率值和状态变量的未来值。</a:t>
            </a:r>
          </a:p>
        </p:txBody>
      </p:sp>
      <p:sp>
        <p:nvSpPr>
          <p:cNvPr id="17" name="左弧形箭头 16"/>
          <p:cNvSpPr/>
          <p:nvPr/>
        </p:nvSpPr>
        <p:spPr>
          <a:xfrm rot="10440000">
            <a:off x="8331200" y="1501775"/>
            <a:ext cx="658813" cy="25320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3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1326</Words>
  <Application>Microsoft Office PowerPoint</Application>
  <PresentationFormat>全屏显示(4:3)</PresentationFormat>
  <Paragraphs>243</Paragraphs>
  <Slides>33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5.2 系统反馈结构</vt:lpstr>
      <vt:lpstr>5.2 系统反馈结构</vt:lpstr>
      <vt:lpstr>5.2 系统反馈结构</vt:lpstr>
      <vt:lpstr>5.2 系统反馈结构</vt:lpstr>
      <vt:lpstr>5.2 系统反馈结构</vt:lpstr>
      <vt:lpstr>5.2 系统反馈结构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5.3 系统动力学方程基础</vt:lpstr>
      <vt:lpstr>PowerPoint 演示文稿</vt:lpstr>
      <vt:lpstr>5.4 系统动力学模型</vt:lpstr>
      <vt:lpstr>5.4 系统动力学模型</vt:lpstr>
      <vt:lpstr>5.4 系统动力学模型</vt:lpstr>
      <vt:lpstr>5.4 系统动力学模型</vt:lpstr>
      <vt:lpstr>5.4 系统动力学模型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系统反馈结构</dc:title>
  <dc:creator>Windows 用户</dc:creator>
  <cp:lastModifiedBy>Windows 用户</cp:lastModifiedBy>
  <cp:revision>1</cp:revision>
  <dcterms:created xsi:type="dcterms:W3CDTF">2019-01-10T14:09:49Z</dcterms:created>
  <dcterms:modified xsi:type="dcterms:W3CDTF">2019-01-10T14:15:50Z</dcterms:modified>
</cp:coreProperties>
</file>