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69"/>
  </p:notesMasterIdLst>
  <p:sldIdLst>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8" r:id="rId24"/>
    <p:sldId id="317" r:id="rId25"/>
    <p:sldId id="319" r:id="rId26"/>
    <p:sldId id="320" r:id="rId27"/>
    <p:sldId id="321" r:id="rId28"/>
    <p:sldId id="322" r:id="rId29"/>
    <p:sldId id="323" r:id="rId30"/>
    <p:sldId id="269" r:id="rId31"/>
    <p:sldId id="270" r:id="rId32"/>
    <p:sldId id="271" r:id="rId33"/>
    <p:sldId id="272"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73" r:id="rId49"/>
    <p:sldId id="274" r:id="rId50"/>
    <p:sldId id="275" r:id="rId51"/>
    <p:sldId id="276" r:id="rId52"/>
    <p:sldId id="291" r:id="rId53"/>
    <p:sldId id="292" r:id="rId54"/>
    <p:sldId id="293" r:id="rId55"/>
    <p:sldId id="294" r:id="rId56"/>
    <p:sldId id="257" r:id="rId57"/>
    <p:sldId id="258" r:id="rId58"/>
    <p:sldId id="259" r:id="rId59"/>
    <p:sldId id="260" r:id="rId60"/>
    <p:sldId id="261" r:id="rId61"/>
    <p:sldId id="262" r:id="rId62"/>
    <p:sldId id="263" r:id="rId63"/>
    <p:sldId id="264" r:id="rId64"/>
    <p:sldId id="265" r:id="rId65"/>
    <p:sldId id="266" r:id="rId66"/>
    <p:sldId id="267" r:id="rId67"/>
    <p:sldId id="268"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4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66.wmf"/><Relationship Id="rId5" Type="http://schemas.openxmlformats.org/officeDocument/2006/relationships/image" Target="../media/image80.wmf"/><Relationship Id="rId4" Type="http://schemas.openxmlformats.org/officeDocument/2006/relationships/image" Target="../media/image7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8.wmf"/><Relationship Id="rId4" Type="http://schemas.openxmlformats.org/officeDocument/2006/relationships/image" Target="../media/image107.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image" Target="../media/image1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emf"/><Relationship Id="rId1" Type="http://schemas.openxmlformats.org/officeDocument/2006/relationships/image" Target="../media/image116.wmf"/><Relationship Id="rId4" Type="http://schemas.openxmlformats.org/officeDocument/2006/relationships/image" Target="../media/image119.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FB33DD-CA4F-4E18-B517-3C6D6AE5D654}" type="datetimeFigureOut">
              <a:rPr lang="zh-CN" altLang="en-US" smtClean="0"/>
              <a:t>2019/1/10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AAD4C8-D45F-42FB-A2C6-AE68A4CDEEB0}" type="slidenum">
              <a:rPr lang="zh-CN" altLang="en-US" smtClean="0"/>
              <a:t>‹#›</a:t>
            </a:fld>
            <a:endParaRPr lang="zh-CN" altLang="en-US"/>
          </a:p>
        </p:txBody>
      </p:sp>
    </p:spTree>
    <p:extLst>
      <p:ext uri="{BB962C8B-B14F-4D97-AF65-F5344CB8AC3E}">
        <p14:creationId xmlns:p14="http://schemas.microsoft.com/office/powerpoint/2010/main" val="253936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1</a:t>
            </a:fld>
            <a:endParaRPr lang="en-US" altLang="zh-CN" dirty="0">
              <a:latin typeface="Arial" panose="020B0604020202020204" pitchFamily="34" charset="0"/>
            </a:endParaRPr>
          </a:p>
        </p:txBody>
      </p:sp>
      <p:sp>
        <p:nvSpPr>
          <p:cNvPr id="164867" name="Rectangle 2"/>
          <p:cNvSpPr>
            <a:spLocks noGrp="1" noRot="1" noChangeAspect="1" noTextEdit="1"/>
          </p:cNvSpPr>
          <p:nvPr>
            <p:ph type="sldImg"/>
          </p:nvPr>
        </p:nvSpPr>
        <p:spPr>
          <a:xfrm>
            <a:off x="1143000" y="685800"/>
            <a:ext cx="4572000" cy="3429000"/>
          </a:xfrm>
          <a:ln/>
        </p:spPr>
      </p:sp>
      <p:sp>
        <p:nvSpPr>
          <p:cNvPr id="164868" name="Rectangle 3"/>
          <p:cNvSpPr>
            <a:spLocks noGrp="1"/>
          </p:cNvSpPr>
          <p:nvPr>
            <p:ph type="body" idx="1"/>
          </p:nvPr>
        </p:nvSpPr>
        <p:spPr>
          <a:ln/>
        </p:spPr>
        <p:txBody>
          <a:bodyPr wrap="square" lIns="91431" tIns="45716" rIns="91431" bIns="45716" anchor="t"/>
          <a:lstStyle/>
          <a:p>
            <a:pPr lvl="0" eaLnBrk="1" hangingPunct="1"/>
            <a:r>
              <a:rPr lang="zh-CN" altLang="en-US" dirty="0"/>
              <a:t>注意</a:t>
            </a:r>
            <a:r>
              <a:rPr lang="en-US" altLang="zh-CN" dirty="0"/>
              <a:t>Y</a:t>
            </a:r>
            <a:r>
              <a:rPr lang="zh-CN" altLang="en-US" dirty="0"/>
              <a:t>是列向量，而</a:t>
            </a:r>
            <a:r>
              <a:rPr lang="en-US" altLang="zh-CN" dirty="0"/>
              <a:t>T</a:t>
            </a:r>
            <a:r>
              <a:rPr lang="zh-CN" altLang="en-US" dirty="0"/>
              <a:t>是</a:t>
            </a:r>
            <a:r>
              <a:rPr lang="en-US" altLang="zh-CN" dirty="0"/>
              <a:t>P×P</a:t>
            </a:r>
            <a:r>
              <a:rPr lang="zh-CN" altLang="en-US" dirty="0"/>
              <a:t>的方阵！</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15</a:t>
            </a:fld>
            <a:endParaRPr lang="en-US" altLang="zh-CN" dirty="0">
              <a:latin typeface="Arial" panose="020B0604020202020204" pitchFamily="34" charset="0"/>
            </a:endParaRPr>
          </a:p>
        </p:txBody>
      </p:sp>
      <p:sp>
        <p:nvSpPr>
          <p:cNvPr id="174083" name="Rectangle 2"/>
          <p:cNvSpPr>
            <a:spLocks noGrp="1" noRot="1" noChangeAspect="1" noTextEdit="1"/>
          </p:cNvSpPr>
          <p:nvPr>
            <p:ph type="sldImg"/>
          </p:nvPr>
        </p:nvSpPr>
        <p:spPr>
          <a:xfrm>
            <a:off x="1143000" y="685800"/>
            <a:ext cx="4572000" cy="3429000"/>
          </a:xfrm>
          <a:ln/>
        </p:spPr>
      </p:sp>
      <p:sp>
        <p:nvSpPr>
          <p:cNvPr id="174084" name="Rectangle 3"/>
          <p:cNvSpPr>
            <a:spLocks noGrp="1"/>
          </p:cNvSpPr>
          <p:nvPr>
            <p:ph type="body" idx="1"/>
          </p:nvPr>
        </p:nvSpPr>
        <p:spPr>
          <a:ln/>
        </p:spPr>
        <p:txBody>
          <a:bodyPr wrap="square" lIns="91431" tIns="45716" rIns="91431" bIns="45716" anchor="t"/>
          <a:lstStyle/>
          <a:p>
            <a:pPr lvl="0" eaLnBrk="1" hangingPunct="1"/>
            <a:r>
              <a:rPr lang="zh-CN" altLang="en-US" dirty="0"/>
              <a:t>回忆第四章</a:t>
            </a:r>
            <a:r>
              <a:rPr lang="en-US" altLang="zh-CN" dirty="0"/>
              <a:t>Fisher</a:t>
            </a:r>
            <a:r>
              <a:rPr lang="zh-CN" altLang="en-US" dirty="0"/>
              <a:t>判别，也同样存在类似的概念“累积贡献率”。公式也与此处的</a:t>
            </a:r>
            <a:r>
              <a:rPr lang="en-US" altLang="zh-CN" dirty="0"/>
              <a:t>6.23</a:t>
            </a:r>
            <a:r>
              <a:rPr lang="zh-CN" altLang="en-US" dirty="0"/>
              <a:t>相同！</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16</a:t>
            </a:fld>
            <a:endParaRPr lang="en-US" altLang="zh-CN" dirty="0">
              <a:latin typeface="Arial" panose="020B0604020202020204" pitchFamily="34" charset="0"/>
            </a:endParaRPr>
          </a:p>
        </p:txBody>
      </p:sp>
      <p:sp>
        <p:nvSpPr>
          <p:cNvPr id="175107" name="Rectangle 2"/>
          <p:cNvSpPr>
            <a:spLocks noGrp="1" noRot="1" noChangeAspect="1" noTextEdit="1"/>
          </p:cNvSpPr>
          <p:nvPr>
            <p:ph type="sldImg"/>
          </p:nvPr>
        </p:nvSpPr>
        <p:spPr>
          <a:xfrm>
            <a:off x="1143000" y="685800"/>
            <a:ext cx="4572000" cy="3429000"/>
          </a:xfrm>
          <a:ln/>
        </p:spPr>
      </p:sp>
      <p:sp>
        <p:nvSpPr>
          <p:cNvPr id="175108" name="Rectangle 3"/>
          <p:cNvSpPr>
            <a:spLocks noGrp="1"/>
          </p:cNvSpPr>
          <p:nvPr>
            <p:ph type="body" idx="1"/>
          </p:nvPr>
        </p:nvSpPr>
        <p:spPr>
          <a:ln/>
        </p:spPr>
        <p:txBody>
          <a:bodyPr wrap="square" lIns="91431" tIns="45716" rIns="91431" bIns="45716" anchor="t"/>
          <a:lstStyle/>
          <a:p>
            <a:pPr lvl="0" eaLnBrk="1" hangingPunct="1"/>
            <a:r>
              <a:rPr lang="en-US" altLang="zh-CN" dirty="0"/>
              <a:t>70</a:t>
            </a:r>
            <a:r>
              <a:rPr lang="zh-CN" altLang="en-US" dirty="0"/>
              <a:t>％这个下限，来自于</a:t>
            </a:r>
            <a:r>
              <a:rPr lang="en-US" altLang="zh-CN" dirty="0"/>
              <a:t>《</a:t>
            </a:r>
            <a:r>
              <a:rPr lang="zh-CN" altLang="en-US" dirty="0"/>
              <a:t>高惠璇</a:t>
            </a:r>
            <a:r>
              <a:rPr lang="en-US" altLang="zh-CN" dirty="0"/>
              <a:t>》P271</a:t>
            </a:r>
            <a:r>
              <a:rPr lang="zh-CN" altLang="en-US" dirty="0"/>
              <a:t>，</a:t>
            </a:r>
            <a:r>
              <a:rPr lang="en-US" altLang="zh-CN" dirty="0"/>
              <a:t>90</a:t>
            </a:r>
            <a:r>
              <a:rPr lang="zh-CN" altLang="en-US" dirty="0"/>
              <a:t>％这个上限，来源于</a:t>
            </a:r>
            <a:r>
              <a:rPr lang="en-US" altLang="zh-CN" dirty="0"/>
              <a:t>《</a:t>
            </a:r>
            <a:r>
              <a:rPr lang="zh-CN" altLang="en-US" dirty="0"/>
              <a:t>王学民</a:t>
            </a:r>
            <a:r>
              <a:rPr lang="en-US" altLang="zh-CN" dirty="0"/>
              <a:t>》P237</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19</a:t>
            </a:fld>
            <a:endParaRPr lang="en-US" altLang="zh-CN" dirty="0">
              <a:latin typeface="Arial" panose="020B0604020202020204" pitchFamily="34" charset="0"/>
            </a:endParaRPr>
          </a:p>
        </p:txBody>
      </p:sp>
      <p:sp>
        <p:nvSpPr>
          <p:cNvPr id="176131" name="Rectangle 2"/>
          <p:cNvSpPr>
            <a:spLocks noGrp="1" noRot="1" noChangeAspect="1" noTextEdit="1"/>
          </p:cNvSpPr>
          <p:nvPr>
            <p:ph type="sldImg"/>
          </p:nvPr>
        </p:nvSpPr>
        <p:spPr>
          <a:xfrm>
            <a:off x="1143000" y="685800"/>
            <a:ext cx="4572000" cy="3429000"/>
          </a:xfrm>
          <a:ln/>
        </p:spPr>
      </p:sp>
      <p:sp>
        <p:nvSpPr>
          <p:cNvPr id="176132" name="Rectangle 3"/>
          <p:cNvSpPr>
            <a:spLocks noGrp="1"/>
          </p:cNvSpPr>
          <p:nvPr>
            <p:ph type="body" idx="1"/>
          </p:nvPr>
        </p:nvSpPr>
        <p:spPr>
          <a:ln/>
        </p:spPr>
        <p:txBody>
          <a:bodyPr wrap="square" lIns="91431" tIns="45716" rIns="91431" bIns="45716" anchor="t"/>
          <a:lstStyle/>
          <a:p>
            <a:pPr lvl="0" eaLnBrk="1" hangingPunct="1"/>
            <a:r>
              <a:rPr lang="zh-CN" altLang="en-US" b="1" dirty="0"/>
              <a:t>第一段内容，见第二章课件</a:t>
            </a:r>
            <a:r>
              <a:rPr lang="en-US" altLang="zh-CN" b="1" dirty="0"/>
              <a:t>P28</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32</a:t>
            </a:fld>
            <a:endParaRPr lang="zh-CN" altLang="en-US" sz="1200" dirty="0"/>
          </a:p>
        </p:txBody>
      </p:sp>
      <p:sp>
        <p:nvSpPr>
          <p:cNvPr id="181251" name="Rectangle 2"/>
          <p:cNvSpPr>
            <a:spLocks noGrp="1" noRot="1" noChangeAspect="1" noTextEdit="1"/>
          </p:cNvSpPr>
          <p:nvPr>
            <p:ph type="sldImg"/>
          </p:nvPr>
        </p:nvSpPr>
        <p:spPr>
          <a:ln/>
        </p:spPr>
      </p:sp>
      <p:sp>
        <p:nvSpPr>
          <p:cNvPr id="181252" name="Rectangle 3"/>
          <p:cNvSpPr>
            <a:spLocks noGrp="1"/>
          </p:cNvSpPr>
          <p:nvPr>
            <p:ph type="body" idx="1"/>
          </p:nvPr>
        </p:nvSpPr>
        <p:spPr>
          <a:ln/>
        </p:spPr>
        <p:txBody>
          <a:bodyPr wrap="square" lIns="91440" tIns="45720" rIns="91440" bIns="45720" anchor="t"/>
          <a:lstStyle/>
          <a:p>
            <a:pPr lvl="0" eaLnBrk="1" hangingPunct="1"/>
            <a:r>
              <a:rPr lang="zh-CN" altLang="en-US" dirty="0"/>
              <a:t>建立了递阶层次结构后，上下层次之间元素的隶属关系就被确定了。</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33</a:t>
            </a:fld>
            <a:endParaRPr lang="zh-CN" altLang="en-US" sz="1200" dirty="0"/>
          </a:p>
        </p:txBody>
      </p:sp>
      <p:sp>
        <p:nvSpPr>
          <p:cNvPr id="186371" name="Rectangle 2"/>
          <p:cNvSpPr>
            <a:spLocks noGrp="1" noRot="1" noChangeAspect="1" noTextEdit="1"/>
          </p:cNvSpPr>
          <p:nvPr>
            <p:ph type="sldImg"/>
          </p:nvPr>
        </p:nvSpPr>
        <p:spPr>
          <a:ln/>
        </p:spPr>
      </p:sp>
      <p:sp>
        <p:nvSpPr>
          <p:cNvPr id="186372" name="Rectangle 3"/>
          <p:cNvSpPr>
            <a:spLocks noGrp="1"/>
          </p:cNvSpPr>
          <p:nvPr>
            <p:ph type="body" idx="1"/>
          </p:nvPr>
        </p:nvSpPr>
        <p:spPr>
          <a:ln/>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34</a:t>
            </a:fld>
            <a:endParaRPr lang="zh-CN" altLang="en-US" sz="1200" dirty="0"/>
          </a:p>
        </p:txBody>
      </p:sp>
      <p:sp>
        <p:nvSpPr>
          <p:cNvPr id="187395" name="Rectangle 2"/>
          <p:cNvSpPr>
            <a:spLocks noGrp="1" noRot="1" noChangeAspect="1" noTextEdit="1"/>
          </p:cNvSpPr>
          <p:nvPr>
            <p:ph type="sldImg"/>
          </p:nvPr>
        </p:nvSpPr>
        <p:spPr>
          <a:ln/>
        </p:spPr>
      </p:sp>
      <p:sp>
        <p:nvSpPr>
          <p:cNvPr id="187396" name="Rectangle 3"/>
          <p:cNvSpPr>
            <a:spLocks noGrp="1"/>
          </p:cNvSpPr>
          <p:nvPr>
            <p:ph type="body" idx="1"/>
          </p:nvPr>
        </p:nvSpPr>
        <p:spPr>
          <a:ln/>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35</a:t>
            </a:fld>
            <a:endParaRPr lang="zh-CN" altLang="en-US" sz="1200" dirty="0"/>
          </a:p>
        </p:txBody>
      </p:sp>
      <p:sp>
        <p:nvSpPr>
          <p:cNvPr id="188419" name="Rectangle 2"/>
          <p:cNvSpPr>
            <a:spLocks noGrp="1" noRot="1" noChangeAspect="1" noTextEdit="1"/>
          </p:cNvSpPr>
          <p:nvPr>
            <p:ph type="sldImg"/>
          </p:nvPr>
        </p:nvSpPr>
        <p:spPr>
          <a:ln/>
        </p:spPr>
      </p:sp>
      <p:sp>
        <p:nvSpPr>
          <p:cNvPr id="188420" name="Rectangle 3"/>
          <p:cNvSpPr>
            <a:spLocks noGrp="1"/>
          </p:cNvSpPr>
          <p:nvPr>
            <p:ph type="body" idx="1"/>
          </p:nvPr>
        </p:nvSpPr>
        <p:spPr>
          <a:ln/>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36</a:t>
            </a:fld>
            <a:endParaRPr lang="zh-CN" altLang="en-US" sz="1200" dirty="0"/>
          </a:p>
        </p:txBody>
      </p:sp>
      <p:sp>
        <p:nvSpPr>
          <p:cNvPr id="189443" name="Rectangle 2"/>
          <p:cNvSpPr>
            <a:spLocks noGrp="1" noRot="1" noChangeAspect="1" noTextEdit="1"/>
          </p:cNvSpPr>
          <p:nvPr>
            <p:ph type="sldImg"/>
          </p:nvPr>
        </p:nvSpPr>
        <p:spPr>
          <a:ln/>
        </p:spPr>
      </p:sp>
      <p:sp>
        <p:nvSpPr>
          <p:cNvPr id="189444" name="Rectangle 3"/>
          <p:cNvSpPr>
            <a:spLocks noGrp="1"/>
          </p:cNvSpPr>
          <p:nvPr>
            <p:ph type="body" idx="1"/>
          </p:nvPr>
        </p:nvSpPr>
        <p:spPr>
          <a:ln/>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37</a:t>
            </a:fld>
            <a:endParaRPr lang="zh-CN" altLang="en-US" sz="1200" dirty="0"/>
          </a:p>
        </p:txBody>
      </p:sp>
      <p:sp>
        <p:nvSpPr>
          <p:cNvPr id="190467" name="Rectangle 2"/>
          <p:cNvSpPr>
            <a:spLocks noGrp="1" noRot="1" noChangeAspect="1" noTextEdit="1"/>
          </p:cNvSpPr>
          <p:nvPr>
            <p:ph type="sldImg"/>
          </p:nvPr>
        </p:nvSpPr>
        <p:spPr>
          <a:ln/>
        </p:spPr>
      </p:sp>
      <p:sp>
        <p:nvSpPr>
          <p:cNvPr id="190468" name="Rectangle 3"/>
          <p:cNvSpPr>
            <a:spLocks noGrp="1"/>
          </p:cNvSpPr>
          <p:nvPr>
            <p:ph type="body" idx="1"/>
          </p:nvPr>
        </p:nvSpPr>
        <p:spPr>
          <a:ln/>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38</a:t>
            </a:fld>
            <a:endParaRPr lang="zh-CN" altLang="en-US" sz="1200" dirty="0"/>
          </a:p>
        </p:txBody>
      </p:sp>
      <p:sp>
        <p:nvSpPr>
          <p:cNvPr id="191491" name="Rectangle 2"/>
          <p:cNvSpPr>
            <a:spLocks noGrp="1" noRot="1" noChangeAspect="1" noTextEdit="1"/>
          </p:cNvSpPr>
          <p:nvPr>
            <p:ph type="sldImg"/>
          </p:nvPr>
        </p:nvSpPr>
        <p:spPr>
          <a:ln/>
        </p:spPr>
      </p:sp>
      <p:sp>
        <p:nvSpPr>
          <p:cNvPr id="191492" name="Rectangle 3"/>
          <p:cNvSpPr>
            <a:spLocks noGrp="1"/>
          </p:cNvSpPr>
          <p:nvPr>
            <p:ph type="body" idx="1"/>
          </p:nvPr>
        </p:nvSpPr>
        <p:spPr>
          <a:ln/>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4</a:t>
            </a:fld>
            <a:endParaRPr lang="en-US" altLang="zh-CN" dirty="0">
              <a:latin typeface="Arial" panose="020B0604020202020204" pitchFamily="34" charset="0"/>
            </a:endParaRPr>
          </a:p>
        </p:txBody>
      </p:sp>
      <p:sp>
        <p:nvSpPr>
          <p:cNvPr id="165891" name="Rectangle 2"/>
          <p:cNvSpPr>
            <a:spLocks noGrp="1" noRot="1" noChangeAspect="1" noTextEdit="1"/>
          </p:cNvSpPr>
          <p:nvPr>
            <p:ph type="sldImg"/>
          </p:nvPr>
        </p:nvSpPr>
        <p:spPr>
          <a:xfrm>
            <a:off x="1143000" y="685800"/>
            <a:ext cx="4572000" cy="3429000"/>
          </a:xfrm>
          <a:ln/>
        </p:spPr>
      </p:sp>
      <p:sp>
        <p:nvSpPr>
          <p:cNvPr id="165892" name="Rectangle 3"/>
          <p:cNvSpPr>
            <a:spLocks noGrp="1"/>
          </p:cNvSpPr>
          <p:nvPr>
            <p:ph type="body" idx="1"/>
          </p:nvPr>
        </p:nvSpPr>
        <p:spPr>
          <a:ln/>
        </p:spPr>
        <p:txBody>
          <a:bodyPr wrap="square" lIns="91431" tIns="45716" rIns="91431" bIns="45716" anchor="t"/>
          <a:lstStyle/>
          <a:p>
            <a:pPr lvl="0" eaLnBrk="1" hangingPunct="1"/>
            <a:r>
              <a:rPr lang="zh-CN" altLang="en-US" dirty="0"/>
              <a:t>矩阵微商公式，见</a:t>
            </a:r>
            <a:r>
              <a:rPr lang="en-US" altLang="zh-CN" dirty="0"/>
              <a:t>《</a:t>
            </a:r>
            <a:r>
              <a:rPr lang="zh-CN" altLang="en-US" dirty="0"/>
              <a:t>于秀林 任雪松</a:t>
            </a:r>
            <a:r>
              <a:rPr lang="en-US" altLang="zh-CN" dirty="0"/>
              <a:t>》P278</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39</a:t>
            </a:fld>
            <a:endParaRPr lang="zh-CN" altLang="en-US" sz="1200" dirty="0"/>
          </a:p>
        </p:txBody>
      </p:sp>
      <p:sp>
        <p:nvSpPr>
          <p:cNvPr id="192515" name="Rectangle 2"/>
          <p:cNvSpPr>
            <a:spLocks noGrp="1" noRot="1" noChangeAspect="1" noTextEdit="1"/>
          </p:cNvSpPr>
          <p:nvPr>
            <p:ph type="sldImg"/>
          </p:nvPr>
        </p:nvSpPr>
        <p:spPr>
          <a:ln/>
        </p:spPr>
      </p:sp>
      <p:sp>
        <p:nvSpPr>
          <p:cNvPr id="192516" name="Rectangle 3"/>
          <p:cNvSpPr>
            <a:spLocks noGrp="1"/>
          </p:cNvSpPr>
          <p:nvPr>
            <p:ph type="body" idx="1"/>
          </p:nvPr>
        </p:nvSpPr>
        <p:spPr>
          <a:ln/>
        </p:spPr>
        <p:txBody>
          <a:bodyPr wrap="square" lIns="91440" tIns="45720" rIns="91440" bIns="45720" anchor="t"/>
          <a:lstStyle/>
          <a:p>
            <a:pPr lvl="0" eaLnBrk="1" hangingPunct="1"/>
            <a:r>
              <a:rPr lang="zh-CN" altLang="en-US" dirty="0"/>
              <a:t>特征根法</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47</a:t>
            </a:fld>
            <a:endParaRPr lang="zh-CN" altLang="en-US" sz="1200" dirty="0"/>
          </a:p>
        </p:txBody>
      </p:sp>
      <p:sp>
        <p:nvSpPr>
          <p:cNvPr id="182275" name="Rectangle 2"/>
          <p:cNvSpPr>
            <a:spLocks noGrp="1" noRot="1" noChangeAspect="1" noTextEdit="1"/>
          </p:cNvSpPr>
          <p:nvPr>
            <p:ph type="sldImg"/>
          </p:nvPr>
        </p:nvSpPr>
        <p:spPr>
          <a:ln/>
        </p:spPr>
      </p:sp>
      <p:sp>
        <p:nvSpPr>
          <p:cNvPr id="182276" name="Rectangle 3"/>
          <p:cNvSpPr>
            <a:spLocks noGrp="1"/>
          </p:cNvSpPr>
          <p:nvPr>
            <p:ph type="body" idx="1"/>
          </p:nvPr>
        </p:nvSpPr>
        <p:spPr>
          <a:ln/>
        </p:spPr>
        <p:txBody>
          <a:bodyPr wrap="square" lIns="91440" tIns="45720" rIns="91440" bIns="45720" anchor="t"/>
          <a:lstStyle/>
          <a:p>
            <a:pPr lvl="0" eaLnBrk="1" hangingPunct="1"/>
            <a:r>
              <a:rPr lang="zh-CN" altLang="en-US" dirty="0"/>
              <a:t>建立了递阶层次结构后，上下层次之间元素的隶属关系就被确定了。</a:t>
            </a:r>
          </a:p>
          <a:p>
            <a:pPr lvl="0" eaLnBrk="1" hangingPunct="1"/>
            <a:r>
              <a:rPr lang="zh-CN" altLang="en-US" dirty="0"/>
              <a:t>如果</a:t>
            </a:r>
            <a:r>
              <a:rPr lang="en-US" altLang="zh-CN" dirty="0"/>
              <a:t>u1</a:t>
            </a:r>
            <a:r>
              <a:rPr lang="zh-CN" altLang="en-US" dirty="0"/>
              <a:t>等可以直接定量确定（如利润、消耗材料量等）。但大多数经济问题较复杂，元素的权重不容易直接获得这时需要通过适当的方法到处权重。</a:t>
            </a:r>
          </a:p>
          <a:p>
            <a:pPr lvl="0" eaLnBrk="1" hangingPunct="1"/>
            <a:r>
              <a:rPr lang="zh-CN" altLang="en-US" dirty="0"/>
              <a:t>ＡＨＰ方法就是利用两两比较的方法导出权重。</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48</a:t>
            </a:fld>
            <a:endParaRPr lang="zh-CN" altLang="en-US" sz="1200" dirty="0"/>
          </a:p>
        </p:txBody>
      </p:sp>
      <p:sp>
        <p:nvSpPr>
          <p:cNvPr id="183299" name="Rectangle 2"/>
          <p:cNvSpPr>
            <a:spLocks noGrp="1" noRot="1" noChangeAspect="1" noTextEdit="1"/>
          </p:cNvSpPr>
          <p:nvPr>
            <p:ph type="sldImg"/>
          </p:nvPr>
        </p:nvSpPr>
        <p:spPr>
          <a:ln/>
        </p:spPr>
      </p:sp>
      <p:sp>
        <p:nvSpPr>
          <p:cNvPr id="183300" name="Rectangle 3"/>
          <p:cNvSpPr>
            <a:spLocks noGrp="1"/>
          </p:cNvSpPr>
          <p:nvPr>
            <p:ph type="body" idx="1"/>
          </p:nvPr>
        </p:nvSpPr>
        <p:spPr>
          <a:ln/>
        </p:spPr>
        <p:txBody>
          <a:bodyPr wrap="square" lIns="91440" tIns="45720" rIns="91440" bIns="45720" anchor="t"/>
          <a:lstStyle/>
          <a:p>
            <a:pPr lvl="0" eaLnBrk="1" hangingPunct="1"/>
            <a:r>
              <a:rPr lang="zh-CN" altLang="en-US" dirty="0"/>
              <a:t>建立了递阶层次结构后，上下层次之间元素的隶属关系就被确定了。</a:t>
            </a:r>
          </a:p>
          <a:p>
            <a:pPr lvl="0" eaLnBrk="1" hangingPunct="1"/>
            <a:r>
              <a:rPr lang="zh-CN" altLang="en-US" dirty="0"/>
              <a:t>如果</a:t>
            </a:r>
            <a:r>
              <a:rPr lang="en-US" altLang="zh-CN" dirty="0"/>
              <a:t>u1</a:t>
            </a:r>
            <a:r>
              <a:rPr lang="zh-CN" altLang="en-US" dirty="0"/>
              <a:t>等可以直接定量确定（如利润、消耗材料量等）。但大多数经济问题较复杂，元素的权重不容易直接获得这时需要通过适当的方法到处权重。</a:t>
            </a:r>
          </a:p>
          <a:p>
            <a:pPr lvl="0" eaLnBrk="1" hangingPunct="1"/>
            <a:r>
              <a:rPr lang="zh-CN" altLang="en-US" dirty="0"/>
              <a:t>ＡＨＰ方法就是利用两两比较的方法导出权重。</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49</a:t>
            </a:fld>
            <a:endParaRPr lang="zh-CN" altLang="en-US" sz="1200" dirty="0"/>
          </a:p>
        </p:txBody>
      </p:sp>
      <p:sp>
        <p:nvSpPr>
          <p:cNvPr id="184323" name="Rectangle 2"/>
          <p:cNvSpPr>
            <a:spLocks noGrp="1" noRot="1" noChangeAspect="1" noTextEdit="1"/>
          </p:cNvSpPr>
          <p:nvPr>
            <p:ph type="sldImg"/>
          </p:nvPr>
        </p:nvSpPr>
        <p:spPr>
          <a:ln/>
        </p:spPr>
      </p:sp>
      <p:sp>
        <p:nvSpPr>
          <p:cNvPr id="184324" name="Rectangle 3"/>
          <p:cNvSpPr>
            <a:spLocks noGrp="1"/>
          </p:cNvSpPr>
          <p:nvPr>
            <p:ph type="body" idx="1"/>
          </p:nvPr>
        </p:nvSpPr>
        <p:spPr>
          <a:ln/>
        </p:spPr>
        <p:txBody>
          <a:bodyPr wrap="square" lIns="91440" tIns="45720" rIns="91440" bIns="45720" anchor="t"/>
          <a:lstStyle/>
          <a:p>
            <a:pPr lvl="0" eaLnBrk="1" hangingPunct="1"/>
            <a:r>
              <a:rPr lang="zh-CN" altLang="en-US" dirty="0"/>
              <a:t>建立了递阶层次结构后，上下层次之间元素的隶属关系就被确定了。</a:t>
            </a:r>
          </a:p>
          <a:p>
            <a:pPr lvl="0" eaLnBrk="1" hangingPunct="1"/>
            <a:r>
              <a:rPr lang="zh-CN" altLang="en-US" dirty="0"/>
              <a:t>如果</a:t>
            </a:r>
            <a:r>
              <a:rPr lang="en-US" altLang="zh-CN" dirty="0"/>
              <a:t>u1</a:t>
            </a:r>
            <a:r>
              <a:rPr lang="zh-CN" altLang="en-US" dirty="0"/>
              <a:t>等可以直接定量确定（如利润、消耗材料量等）。但大多数经济问题较复杂，元素的权重不容易直接获得这时需要通过适当的方法到处权重。</a:t>
            </a:r>
          </a:p>
          <a:p>
            <a:pPr lvl="0" eaLnBrk="1" hangingPunct="1"/>
            <a:r>
              <a:rPr lang="zh-CN" altLang="en-US" dirty="0"/>
              <a:t>ＡＨＰ方法就是利用两两比较的方法导出权重。</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50</a:t>
            </a:fld>
            <a:endParaRPr lang="zh-CN" altLang="en-US" sz="1200" dirty="0"/>
          </a:p>
        </p:txBody>
      </p:sp>
      <p:sp>
        <p:nvSpPr>
          <p:cNvPr id="185347" name="Rectangle 2"/>
          <p:cNvSpPr>
            <a:spLocks noGrp="1" noRot="1" noChangeAspect="1" noTextEdit="1"/>
          </p:cNvSpPr>
          <p:nvPr>
            <p:ph type="sldImg"/>
          </p:nvPr>
        </p:nvSpPr>
        <p:spPr>
          <a:ln/>
        </p:spPr>
      </p:sp>
      <p:sp>
        <p:nvSpPr>
          <p:cNvPr id="185348" name="Rectangle 3"/>
          <p:cNvSpPr>
            <a:spLocks noGrp="1"/>
          </p:cNvSpPr>
          <p:nvPr>
            <p:ph type="body" idx="1"/>
          </p:nvPr>
        </p:nvSpPr>
        <p:spPr>
          <a:ln/>
        </p:spPr>
        <p:txBody>
          <a:bodyPr wrap="square" lIns="91440" tIns="45720" rIns="91440" bIns="45720" anchor="t"/>
          <a:lstStyle/>
          <a:p>
            <a:pPr lvl="0" eaLnBrk="1" hangingPunct="1"/>
            <a:r>
              <a:rPr lang="en-US" altLang="zh-CN" dirty="0"/>
              <a:t>n-1</a:t>
            </a:r>
            <a:r>
              <a:rPr lang="zh-CN" altLang="en-US" dirty="0"/>
              <a:t>次判断，强调进行</a:t>
            </a:r>
            <a:r>
              <a:rPr lang="en-US" altLang="zh-CN" dirty="0"/>
              <a:t>n</a:t>
            </a:r>
            <a:r>
              <a:rPr lang="zh-CN" altLang="en-US" dirty="0"/>
              <a:t>（</a:t>
            </a:r>
            <a:r>
              <a:rPr lang="en-US" altLang="zh-CN" dirty="0"/>
              <a:t>n-1</a:t>
            </a:r>
            <a:r>
              <a:rPr lang="zh-CN" altLang="en-US" dirty="0"/>
              <a:t>）</a:t>
            </a:r>
            <a:r>
              <a:rPr lang="en-US" altLang="zh-CN" dirty="0"/>
              <a:t>/2</a:t>
            </a:r>
            <a:r>
              <a:rPr lang="zh-CN" altLang="en-US" dirty="0"/>
              <a:t>次判断。</a:t>
            </a:r>
          </a:p>
          <a:p>
            <a:pPr lvl="0" eaLnBrk="1" hangingPunct="1"/>
            <a:r>
              <a:rPr lang="zh-CN" altLang="en-US" dirty="0"/>
              <a:t>舍弃两两比较的精髓。</a:t>
            </a:r>
          </a:p>
          <a:p>
            <a:pPr lvl="0" eaLnBrk="1" hangingPunct="1"/>
            <a:r>
              <a:rPr lang="zh-CN" altLang="en-US" dirty="0"/>
              <a:t>设想</a:t>
            </a:r>
            <a:r>
              <a:rPr lang="en-US" altLang="zh-CN" dirty="0"/>
              <a:t>n-1</a:t>
            </a:r>
            <a:r>
              <a:rPr lang="zh-CN" altLang="en-US" dirty="0"/>
              <a:t>次判断决定元素的排序，那么其中任何一个判断错误必将导致不合理的排序。</a:t>
            </a:r>
          </a:p>
          <a:p>
            <a:pPr lvl="0" eaLnBrk="1" hangingPunct="1"/>
            <a:r>
              <a:rPr lang="zh-CN" altLang="en-US" dirty="0"/>
              <a:t>进行</a:t>
            </a:r>
            <a:r>
              <a:rPr lang="en-US" altLang="zh-CN" dirty="0"/>
              <a:t>n</a:t>
            </a:r>
            <a:r>
              <a:rPr lang="zh-CN" altLang="en-US" dirty="0"/>
              <a:t>（</a:t>
            </a:r>
            <a:r>
              <a:rPr lang="en-US" altLang="zh-CN" dirty="0"/>
              <a:t>n-1</a:t>
            </a:r>
            <a:r>
              <a:rPr lang="zh-CN" altLang="en-US" dirty="0"/>
              <a:t>）</a:t>
            </a:r>
            <a:r>
              <a:rPr lang="en-US" altLang="zh-CN" dirty="0"/>
              <a:t>/2</a:t>
            </a:r>
            <a:r>
              <a:rPr lang="zh-CN" altLang="en-US" dirty="0"/>
              <a:t>次判断，则可以集中决策者提供的更多信息，在人们通过不同角度的反复比较中，最终导出一个较合理的反应决策者的判断的排序。</a:t>
            </a:r>
          </a:p>
          <a:p>
            <a:pPr lvl="0" eaLnBrk="1" hangingPunct="1"/>
            <a:r>
              <a:rPr lang="zh-CN" altLang="en-US" dirty="0"/>
              <a:t>同时由于人的认识是复杂的、多样的，用</a:t>
            </a:r>
            <a:r>
              <a:rPr lang="en-US" altLang="zh-CN" dirty="0"/>
              <a:t>n</a:t>
            </a:r>
            <a:r>
              <a:rPr lang="zh-CN" altLang="en-US" dirty="0"/>
              <a:t>（</a:t>
            </a:r>
            <a:r>
              <a:rPr lang="en-US" altLang="zh-CN" dirty="0"/>
              <a:t>n-1</a:t>
            </a:r>
            <a:r>
              <a:rPr lang="zh-CN" altLang="en-US" dirty="0"/>
              <a:t>）</a:t>
            </a:r>
            <a:r>
              <a:rPr lang="en-US" altLang="zh-CN" dirty="0"/>
              <a:t>/2</a:t>
            </a:r>
            <a:r>
              <a:rPr lang="zh-CN" altLang="en-US" dirty="0"/>
              <a:t>次判断可以避免系统性判断错误，降低个别判断失误的影响。</a:t>
            </a:r>
          </a:p>
          <a:p>
            <a:pPr lvl="0" eaLnBrk="1" hangingPunct="1"/>
            <a:r>
              <a:rPr lang="zh-CN" altLang="en-US" dirty="0"/>
              <a:t>因此，并不要求判断矩阵是一致性的，而希望每个比较能独立进行。</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54</a:t>
            </a:fld>
            <a:endParaRPr lang="zh-CN" altLang="en-US" sz="1200" dirty="0"/>
          </a:p>
        </p:txBody>
      </p:sp>
      <p:sp>
        <p:nvSpPr>
          <p:cNvPr id="193539" name="Rectangle 2"/>
          <p:cNvSpPr>
            <a:spLocks noGrp="1" noRot="1" noChangeAspect="1" noTextEdit="1"/>
          </p:cNvSpPr>
          <p:nvPr>
            <p:ph type="sldImg"/>
          </p:nvPr>
        </p:nvSpPr>
        <p:spPr>
          <a:ln/>
        </p:spPr>
      </p:sp>
      <p:sp>
        <p:nvSpPr>
          <p:cNvPr id="193540" name="Rectangle 3"/>
          <p:cNvSpPr>
            <a:spLocks noGrp="1"/>
          </p:cNvSpPr>
          <p:nvPr>
            <p:ph type="body" idx="1"/>
          </p:nvPr>
        </p:nvSpPr>
        <p:spPr>
          <a:ln/>
        </p:spPr>
        <p:txBody>
          <a:bodyPr wrap="square" lIns="91440" tIns="45720" rIns="91440" bIns="45720" anchor="t"/>
          <a:lstStyle/>
          <a:p>
            <a:pPr lvl="0" eaLnBrk="1" hangingPunct="1"/>
            <a:r>
              <a:rPr lang="zh-CN" altLang="en-US" dirty="0"/>
              <a:t>我们得到的仅仅是一组元素对其上一层中某元素的权重向量。</a:t>
            </a:r>
          </a:p>
          <a:p>
            <a:pPr lvl="0" eaLnBrk="1" hangingPunct="1"/>
            <a:r>
              <a:rPr lang="zh-CN" altLang="en-US" dirty="0"/>
              <a:t>我们最终是要得到各元素对于总目标的相对权重，特别是要得到最底层中各方案对于目标的排序权重，“合成权重”。</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5</a:t>
            </a:fld>
            <a:endParaRPr lang="en-US" altLang="zh-CN" dirty="0">
              <a:latin typeface="Arial" panose="020B0604020202020204" pitchFamily="34" charset="0"/>
            </a:endParaRPr>
          </a:p>
        </p:txBody>
      </p:sp>
      <p:sp>
        <p:nvSpPr>
          <p:cNvPr id="166915" name="Rectangle 2"/>
          <p:cNvSpPr>
            <a:spLocks noGrp="1" noRot="1" noChangeAspect="1" noTextEdit="1"/>
          </p:cNvSpPr>
          <p:nvPr>
            <p:ph type="sldImg"/>
          </p:nvPr>
        </p:nvSpPr>
        <p:spPr>
          <a:xfrm>
            <a:off x="1143000" y="685800"/>
            <a:ext cx="4572000" cy="3429000"/>
          </a:xfrm>
          <a:ln/>
        </p:spPr>
      </p:sp>
      <p:sp>
        <p:nvSpPr>
          <p:cNvPr id="166916" name="Rectangle 3"/>
          <p:cNvSpPr>
            <a:spLocks noGrp="1"/>
          </p:cNvSpPr>
          <p:nvPr>
            <p:ph type="body" idx="1"/>
          </p:nvPr>
        </p:nvSpPr>
        <p:spPr>
          <a:ln/>
        </p:spPr>
        <p:txBody>
          <a:bodyPr wrap="square" lIns="91431" tIns="45716" rIns="91431" bIns="45716" anchor="t"/>
          <a:lstStyle/>
          <a:p>
            <a:pPr lvl="0" eaLnBrk="1" hangingPunct="1"/>
            <a:r>
              <a:rPr lang="zh-CN" altLang="en-US" dirty="0"/>
              <a:t>矩阵微商公式，见</a:t>
            </a:r>
            <a:r>
              <a:rPr lang="en-US" altLang="zh-CN" dirty="0"/>
              <a:t>《</a:t>
            </a:r>
            <a:r>
              <a:rPr lang="zh-CN" altLang="en-US" dirty="0"/>
              <a:t>于秀林 任雪松</a:t>
            </a:r>
            <a:r>
              <a:rPr lang="en-US" altLang="zh-CN" dirty="0"/>
              <a:t>》P278</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8</a:t>
            </a:fld>
            <a:endParaRPr lang="en-US" altLang="zh-CN" dirty="0">
              <a:latin typeface="Arial" panose="020B0604020202020204" pitchFamily="34" charset="0"/>
            </a:endParaRPr>
          </a:p>
        </p:txBody>
      </p:sp>
      <p:sp>
        <p:nvSpPr>
          <p:cNvPr id="167939" name="Rectangle 2"/>
          <p:cNvSpPr>
            <a:spLocks noGrp="1" noRot="1" noChangeAspect="1" noTextEdit="1"/>
          </p:cNvSpPr>
          <p:nvPr>
            <p:ph type="sldImg"/>
          </p:nvPr>
        </p:nvSpPr>
        <p:spPr>
          <a:xfrm>
            <a:off x="1143000" y="685800"/>
            <a:ext cx="4572000" cy="3429000"/>
          </a:xfrm>
          <a:ln/>
        </p:spPr>
      </p:sp>
      <p:sp>
        <p:nvSpPr>
          <p:cNvPr id="167940" name="Rectangle 3"/>
          <p:cNvSpPr>
            <a:spLocks noGrp="1"/>
          </p:cNvSpPr>
          <p:nvPr>
            <p:ph type="body" idx="1"/>
          </p:nvPr>
        </p:nvSpPr>
        <p:spPr>
          <a:ln/>
        </p:spPr>
        <p:txBody>
          <a:bodyPr wrap="square" lIns="91431" tIns="45716" rIns="91431" bIns="45716" anchor="t"/>
          <a:lstStyle/>
          <a:p>
            <a:pPr lvl="0" eaLnBrk="1" hangingPunct="1"/>
            <a:r>
              <a:rPr lang="zh-CN" altLang="en-US" dirty="0"/>
              <a:t>定理的证明，见</a:t>
            </a:r>
            <a:r>
              <a:rPr lang="en-US" altLang="zh-CN" dirty="0"/>
              <a:t>《</a:t>
            </a:r>
            <a:r>
              <a:rPr lang="zh-CN" altLang="en-US" dirty="0"/>
              <a:t>高惠璇</a:t>
            </a:r>
            <a:r>
              <a:rPr lang="en-US" altLang="zh-CN" dirty="0"/>
              <a:t>》P268</a:t>
            </a:r>
          </a:p>
          <a:p>
            <a:pPr lvl="0" eaLnBrk="1" hangingPunct="1"/>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9</a:t>
            </a:fld>
            <a:endParaRPr lang="en-US" altLang="zh-CN" dirty="0">
              <a:latin typeface="Arial" panose="020B0604020202020204" pitchFamily="34" charset="0"/>
            </a:endParaRPr>
          </a:p>
        </p:txBody>
      </p:sp>
      <p:sp>
        <p:nvSpPr>
          <p:cNvPr id="168963" name="Rectangle 2"/>
          <p:cNvSpPr>
            <a:spLocks noGrp="1" noRot="1" noChangeAspect="1" noTextEdit="1"/>
          </p:cNvSpPr>
          <p:nvPr>
            <p:ph type="sldImg"/>
          </p:nvPr>
        </p:nvSpPr>
        <p:spPr>
          <a:xfrm>
            <a:off x="1143000" y="685800"/>
            <a:ext cx="4572000" cy="3429000"/>
          </a:xfrm>
          <a:ln/>
        </p:spPr>
      </p:sp>
      <p:sp>
        <p:nvSpPr>
          <p:cNvPr id="168964" name="Rectangle 3"/>
          <p:cNvSpPr>
            <a:spLocks noGrp="1"/>
          </p:cNvSpPr>
          <p:nvPr>
            <p:ph type="body" idx="1"/>
          </p:nvPr>
        </p:nvSpPr>
        <p:spPr>
          <a:ln/>
        </p:spPr>
        <p:txBody>
          <a:bodyPr wrap="square" lIns="91431" tIns="45716" rIns="91431" bIns="45716" anchor="t"/>
          <a:lstStyle/>
          <a:p>
            <a:pPr lvl="0" eaLnBrk="1" hangingPunct="1"/>
            <a:r>
              <a:rPr lang="zh-CN" altLang="en-US" dirty="0"/>
              <a:t>本页来源于</a:t>
            </a:r>
            <a:r>
              <a:rPr lang="en-US" altLang="zh-CN" dirty="0"/>
              <a:t>《</a:t>
            </a:r>
            <a:r>
              <a:rPr lang="zh-CN" altLang="en-US" dirty="0"/>
              <a:t>何晓群本科多元统计</a:t>
            </a:r>
            <a:r>
              <a:rPr lang="en-US" altLang="zh-CN" dirty="0"/>
              <a:t>》P154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11</a:t>
            </a:fld>
            <a:endParaRPr lang="en-US" altLang="zh-CN" dirty="0">
              <a:latin typeface="Arial" panose="020B0604020202020204" pitchFamily="34" charset="0"/>
            </a:endParaRPr>
          </a:p>
        </p:txBody>
      </p:sp>
      <p:sp>
        <p:nvSpPr>
          <p:cNvPr id="169987" name="Rectangle 2"/>
          <p:cNvSpPr>
            <a:spLocks noGrp="1" noRot="1" noChangeAspect="1" noTextEdit="1"/>
          </p:cNvSpPr>
          <p:nvPr>
            <p:ph type="sldImg"/>
          </p:nvPr>
        </p:nvSpPr>
        <p:spPr>
          <a:xfrm>
            <a:off x="1143000" y="685800"/>
            <a:ext cx="4572000" cy="3429000"/>
          </a:xfrm>
          <a:ln/>
        </p:spPr>
      </p:sp>
      <p:sp>
        <p:nvSpPr>
          <p:cNvPr id="169988" name="Rectangle 3"/>
          <p:cNvSpPr>
            <a:spLocks noGrp="1"/>
          </p:cNvSpPr>
          <p:nvPr>
            <p:ph type="body" idx="1"/>
          </p:nvPr>
        </p:nvSpPr>
        <p:spPr>
          <a:ln/>
        </p:spPr>
        <p:txBody>
          <a:bodyPr wrap="square" lIns="91431" tIns="45716" rIns="91431" bIns="45716"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12</a:t>
            </a:fld>
            <a:endParaRPr lang="en-US" altLang="zh-CN" dirty="0">
              <a:latin typeface="Arial" panose="020B0604020202020204" pitchFamily="34" charset="0"/>
            </a:endParaRPr>
          </a:p>
        </p:txBody>
      </p:sp>
      <p:sp>
        <p:nvSpPr>
          <p:cNvPr id="171011" name="Rectangle 2"/>
          <p:cNvSpPr>
            <a:spLocks noGrp="1" noRot="1" noChangeAspect="1" noTextEdit="1"/>
          </p:cNvSpPr>
          <p:nvPr>
            <p:ph type="sldImg"/>
          </p:nvPr>
        </p:nvSpPr>
        <p:spPr>
          <a:xfrm>
            <a:off x="1143000" y="685800"/>
            <a:ext cx="4572000" cy="3429000"/>
          </a:xfrm>
          <a:ln/>
        </p:spPr>
      </p:sp>
      <p:sp>
        <p:nvSpPr>
          <p:cNvPr id="171012" name="Rectangle 3"/>
          <p:cNvSpPr>
            <a:spLocks noGrp="1"/>
          </p:cNvSpPr>
          <p:nvPr>
            <p:ph type="body" idx="1"/>
          </p:nvPr>
        </p:nvSpPr>
        <p:spPr>
          <a:ln/>
        </p:spPr>
        <p:txBody>
          <a:bodyPr wrap="square" lIns="91431" tIns="45716" rIns="91431" bIns="45716" anchor="t"/>
          <a:lstStyle/>
          <a:p>
            <a:pPr lvl="0" eaLnBrk="1" hangingPunct="1"/>
            <a:r>
              <a:rPr lang="zh-CN" altLang="en-US" dirty="0"/>
              <a:t>基本性质，来自</a:t>
            </a:r>
            <a:r>
              <a:rPr lang="en-US" altLang="zh-CN" dirty="0"/>
              <a:t>《</a:t>
            </a:r>
            <a:r>
              <a:rPr lang="zh-CN" altLang="en-US" dirty="0"/>
              <a:t>王学民</a:t>
            </a:r>
            <a:r>
              <a:rPr lang="en-US" altLang="zh-CN" dirty="0"/>
              <a:t>》P16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13</a:t>
            </a:fld>
            <a:endParaRPr lang="en-US" altLang="zh-CN" dirty="0">
              <a:latin typeface="Arial" panose="020B0604020202020204" pitchFamily="34" charset="0"/>
            </a:endParaRPr>
          </a:p>
        </p:txBody>
      </p:sp>
      <p:sp>
        <p:nvSpPr>
          <p:cNvPr id="172035" name="Rectangle 2"/>
          <p:cNvSpPr>
            <a:spLocks noGrp="1" noRot="1" noChangeAspect="1" noTextEdit="1"/>
          </p:cNvSpPr>
          <p:nvPr>
            <p:ph type="sldImg"/>
          </p:nvPr>
        </p:nvSpPr>
        <p:spPr>
          <a:xfrm>
            <a:off x="1143000" y="685800"/>
            <a:ext cx="4572000" cy="3429000"/>
          </a:xfrm>
          <a:ln/>
        </p:spPr>
      </p:sp>
      <p:sp>
        <p:nvSpPr>
          <p:cNvPr id="172036" name="Rectangle 3"/>
          <p:cNvSpPr>
            <a:spLocks noGrp="1"/>
          </p:cNvSpPr>
          <p:nvPr>
            <p:ph type="body" idx="1"/>
          </p:nvPr>
        </p:nvSpPr>
        <p:spPr>
          <a:ln/>
        </p:spPr>
        <p:txBody>
          <a:bodyPr wrap="square" lIns="91431" tIns="45716" rIns="91431" bIns="45716" anchor="t"/>
          <a:lstStyle/>
          <a:p>
            <a:pPr lvl="0" eaLnBrk="1" hangingPunct="1"/>
            <a:r>
              <a:rPr lang="zh-CN" altLang="en-US" dirty="0"/>
              <a:t>证明的原因：对于方阵</a:t>
            </a:r>
            <a:r>
              <a:rPr lang="en-US" altLang="zh-CN" dirty="0"/>
              <a:t>A</a:t>
            </a:r>
            <a:r>
              <a:rPr lang="zh-CN" altLang="en-US" dirty="0"/>
              <a:t>、</a:t>
            </a:r>
            <a:r>
              <a:rPr lang="en-US" altLang="zh-CN" dirty="0"/>
              <a:t>B</a:t>
            </a:r>
            <a:r>
              <a:rPr lang="zh-CN" altLang="en-US" dirty="0"/>
              <a:t>，有：</a:t>
            </a:r>
            <a:r>
              <a:rPr lang="en-US" altLang="zh-CN" dirty="0"/>
              <a:t>tr(AB)</a:t>
            </a:r>
            <a:r>
              <a:rPr lang="zh-CN" altLang="en-US" dirty="0"/>
              <a:t>＝</a:t>
            </a:r>
            <a:r>
              <a:rPr lang="en-US" altLang="zh-CN" dirty="0"/>
              <a:t>tr</a:t>
            </a:r>
            <a:r>
              <a:rPr lang="zh-CN" altLang="en-US" dirty="0"/>
              <a:t>（</a:t>
            </a:r>
            <a:r>
              <a:rPr lang="en-US" altLang="zh-CN" dirty="0"/>
              <a:t>BA</a:t>
            </a:r>
            <a:r>
              <a:rPr lang="zh-CN" altLang="en-US" dirty="0"/>
              <a:t>）；</a:t>
            </a:r>
            <a:r>
              <a:rPr lang="en-US" altLang="zh-CN" dirty="0"/>
              <a:t>T</a:t>
            </a:r>
            <a:r>
              <a:rPr lang="zh-CN" altLang="en-US" dirty="0"/>
              <a:t>又是正交矩阵，所以</a:t>
            </a:r>
            <a:r>
              <a:rPr lang="en-US" altLang="zh-CN" dirty="0"/>
              <a:t>TT’</a:t>
            </a:r>
            <a:r>
              <a:rPr lang="zh-CN" altLang="en-US" dirty="0"/>
              <a:t>＝</a:t>
            </a:r>
            <a:r>
              <a:rPr lang="en-US" altLang="zh-CN" dirty="0"/>
              <a:t>I</a:t>
            </a:r>
            <a:r>
              <a:rPr lang="zh-CN" altLang="en-US" dirty="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p:cNvSpPr>
          <p:nvPr>
            <p:ph type="sldNum" sz="quarter"/>
          </p:nvPr>
        </p:nvSpPr>
        <p:spPr>
          <a:xfrm>
            <a:off x="3884463" y="8685878"/>
            <a:ext cx="2972004" cy="456704"/>
          </a:xfrm>
          <a:prstGeom prst="rect">
            <a:avLst/>
          </a:prstGeom>
          <a:noFill/>
          <a:ln w="9525">
            <a:noFill/>
          </a:ln>
        </p:spPr>
        <p:txBody>
          <a:bodyPr lIns="91431" tIns="45716" rIns="91431" bIns="45716" anchor="b"/>
          <a:lstStyle/>
          <a:p>
            <a:pPr defTabSz="914423"/>
            <a:fld id="{9A0DB2DC-4C9A-4742-B13C-FB6460FD3503}" type="slidenum">
              <a:rPr lang="en-US" altLang="zh-CN" dirty="0">
                <a:latin typeface="Arial" panose="020B0604020202020204" pitchFamily="34" charset="0"/>
              </a:rPr>
              <a:pPr defTabSz="914423"/>
              <a:t>14</a:t>
            </a:fld>
            <a:endParaRPr lang="en-US" altLang="zh-CN" dirty="0">
              <a:latin typeface="Arial" panose="020B0604020202020204" pitchFamily="34" charset="0"/>
            </a:endParaRPr>
          </a:p>
        </p:txBody>
      </p:sp>
      <p:sp>
        <p:nvSpPr>
          <p:cNvPr id="173059" name="Rectangle 2"/>
          <p:cNvSpPr>
            <a:spLocks noGrp="1" noRot="1" noChangeAspect="1" noTextEdit="1"/>
          </p:cNvSpPr>
          <p:nvPr>
            <p:ph type="sldImg"/>
          </p:nvPr>
        </p:nvSpPr>
        <p:spPr>
          <a:xfrm>
            <a:off x="1143000" y="685800"/>
            <a:ext cx="4572000" cy="3429000"/>
          </a:xfrm>
          <a:ln/>
        </p:spPr>
      </p:sp>
      <p:sp>
        <p:nvSpPr>
          <p:cNvPr id="173060" name="Rectangle 3"/>
          <p:cNvSpPr>
            <a:spLocks noGrp="1"/>
          </p:cNvSpPr>
          <p:nvPr>
            <p:ph type="body" idx="1"/>
          </p:nvPr>
        </p:nvSpPr>
        <p:spPr>
          <a:ln/>
        </p:spPr>
        <p:txBody>
          <a:bodyPr wrap="square" lIns="91431" tIns="45716" rIns="91431" bIns="45716"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350255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253379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3567153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8292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1"/>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
        <p:nvSpPr>
          <p:cNvPr id="8" name="日期占位符 7"/>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50280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85427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
        <p:nvSpPr>
          <p:cNvPr id="9" name="日期占位符 8"/>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28578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2369484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976655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3633186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209675"/>
            <a:ext cx="4194175" cy="5349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9675"/>
            <a:ext cx="4194175" cy="5349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187286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1988273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50820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2327443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3825184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18552700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9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1411753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427616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273050"/>
            <a:ext cx="2174875" cy="6286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73050"/>
            <a:ext cx="6376988" cy="6286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4189370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71813" y="273050"/>
            <a:ext cx="5934075" cy="4333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209675"/>
            <a:ext cx="4194175" cy="5349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9675"/>
            <a:ext cx="4194175" cy="5349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947584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71813" y="273050"/>
            <a:ext cx="5934075" cy="4333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209675"/>
            <a:ext cx="4194175" cy="5349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09675"/>
            <a:ext cx="4194175" cy="259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60813"/>
            <a:ext cx="4194175" cy="2598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p:txBody>
          <a:bodyPr/>
          <a:lstStyle/>
          <a:p>
            <a:fld id="{9A0DB2DC-4C9A-4742-B13C-FB6460FD3503}" type="slidenum">
              <a:rPr lang="en-US" altLang="zh-CN" dirty="0">
                <a:solidFill>
                  <a:srgbClr val="080808"/>
                </a:solidFill>
              </a:rPr>
              <a:pPr/>
              <a:t>‹#›</a:t>
            </a:fld>
            <a:endParaRPr lang="en-US" altLang="zh-CN" dirty="0">
              <a:solidFill>
                <a:srgbClr val="080808"/>
              </a:solidFill>
            </a:endParaRPr>
          </a:p>
        </p:txBody>
      </p:sp>
    </p:spTree>
    <p:extLst>
      <p:ext uri="{BB962C8B-B14F-4D97-AF65-F5344CB8AC3E}">
        <p14:creationId xmlns:p14="http://schemas.microsoft.com/office/powerpoint/2010/main" val="142062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307767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341120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181605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132086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132535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284410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7A54D6-2DAA-4421-B627-2154C7070C65}" type="datetimeFigureOut">
              <a:rPr lang="zh-CN" altLang="en-US" smtClean="0"/>
              <a:t>2019/1/10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392685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jpe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A54D6-2DAA-4421-B627-2154C7070C65}" type="datetimeFigureOut">
              <a:rPr lang="zh-CN" altLang="en-US" smtClean="0"/>
              <a:t>2019/1/10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5C789-1688-4D2F-B8B9-BD7C77C8BFF5}" type="slidenum">
              <a:rPr lang="zh-CN" altLang="en-US" smtClean="0"/>
              <a:t>‹#›</a:t>
            </a:fld>
            <a:endParaRPr lang="zh-CN" altLang="en-US"/>
          </a:p>
        </p:txBody>
      </p:sp>
    </p:spTree>
    <p:extLst>
      <p:ext uri="{BB962C8B-B14F-4D97-AF65-F5344CB8AC3E}">
        <p14:creationId xmlns:p14="http://schemas.microsoft.com/office/powerpoint/2010/main" val="2633487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p:cNvSpPr>
          <p:nvPr>
            <p:ph type="title"/>
          </p:nvPr>
        </p:nvSpPr>
        <p:spPr>
          <a:xfrm>
            <a:off x="3071813" y="273050"/>
            <a:ext cx="5934075" cy="433388"/>
          </a:xfrm>
          <a:prstGeom prst="rect">
            <a:avLst/>
          </a:prstGeom>
          <a:noFill/>
          <a:ln w="9525">
            <a:noFill/>
          </a:ln>
        </p:spPr>
        <p:txBody>
          <a:bodyPr anchor="ctr">
            <a:spAutoFit/>
          </a:bodyPr>
          <a:lstStyle/>
          <a:p>
            <a:pPr lvl="0"/>
            <a:r>
              <a:rPr lang="zh-CN" altLang="en-US" dirty="0"/>
              <a:t>单击此处编辑母版标题样式</a:t>
            </a:r>
          </a:p>
        </p:txBody>
      </p:sp>
      <p:sp>
        <p:nvSpPr>
          <p:cNvPr id="1027" name="Rectangle 3"/>
          <p:cNvSpPr>
            <a:spLocks noGrp="1" noRot="1" noChangeAspect="1"/>
          </p:cNvSpPr>
          <p:nvPr>
            <p:ph type="body" idx="1"/>
          </p:nvPr>
        </p:nvSpPr>
        <p:spPr>
          <a:xfrm>
            <a:off x="301625" y="1209675"/>
            <a:ext cx="8540750" cy="53498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322" name="Rectangle 10"/>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latin typeface="Arial" panose="020B0604020202020204" pitchFamily="34" charset="0"/>
              </a:defRPr>
            </a:lvl1pPr>
          </a:lstStyle>
          <a:p>
            <a:pPr fontAlgn="base">
              <a:spcBef>
                <a:spcPct val="0"/>
              </a:spcBef>
              <a:spcAft>
                <a:spcPct val="0"/>
              </a:spcAft>
            </a:pPr>
            <a:fld id="{9A0DB2DC-4C9A-4742-B13C-FB6460FD3503}" type="slidenum">
              <a:rPr lang="en-US" altLang="zh-CN" dirty="0">
                <a:solidFill>
                  <a:srgbClr val="080808"/>
                </a:solidFill>
              </a:rPr>
              <a:pPr fontAlgn="base">
                <a:spcBef>
                  <a:spcPct val="0"/>
                </a:spcBef>
                <a:spcAft>
                  <a:spcPct val="0"/>
                </a:spcAft>
              </a:pPr>
              <a:t>‹#›</a:t>
            </a:fld>
            <a:endParaRPr lang="en-US" altLang="zh-CN" dirty="0">
              <a:solidFill>
                <a:srgbClr val="080808"/>
              </a:solidFill>
            </a:endParaRPr>
          </a:p>
        </p:txBody>
      </p:sp>
    </p:spTree>
    <p:extLst>
      <p:ext uri="{BB962C8B-B14F-4D97-AF65-F5344CB8AC3E}">
        <p14:creationId xmlns:p14="http://schemas.microsoft.com/office/powerpoint/2010/main" val="41692742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sldNum="0" hdr="0" ftr="0" dt="0"/>
  <p:txStyles>
    <p:titleStyle>
      <a:lvl1pPr algn="l" rtl="0" eaLnBrk="0" fontAlgn="base" hangingPunct="0">
        <a:lnSpc>
          <a:spcPct val="80000"/>
        </a:lnSpc>
        <a:spcBef>
          <a:spcPct val="0"/>
        </a:spcBef>
        <a:spcAft>
          <a:spcPct val="0"/>
        </a:spcAft>
        <a:defRPr sz="2800" b="1">
          <a:solidFill>
            <a:schemeClr val="tx2"/>
          </a:solidFill>
          <a:latin typeface="+mj-lt"/>
          <a:ea typeface="+mj-ea"/>
          <a:cs typeface="+mj-cs"/>
        </a:defRPr>
      </a:lvl1pPr>
      <a:lvl2pPr algn="l" rtl="0" eaLnBrk="0" fontAlgn="base" hangingPunct="0">
        <a:lnSpc>
          <a:spcPct val="80000"/>
        </a:lnSpc>
        <a:spcBef>
          <a:spcPct val="0"/>
        </a:spcBef>
        <a:spcAft>
          <a:spcPct val="0"/>
        </a:spcAft>
        <a:defRPr sz="2800" b="1">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80000"/>
        </a:lnSpc>
        <a:spcBef>
          <a:spcPct val="0"/>
        </a:spcBef>
        <a:spcAft>
          <a:spcPct val="0"/>
        </a:spcAft>
        <a:defRPr sz="2800" b="1">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80000"/>
        </a:lnSpc>
        <a:spcBef>
          <a:spcPct val="0"/>
        </a:spcBef>
        <a:spcAft>
          <a:spcPct val="0"/>
        </a:spcAft>
        <a:defRPr sz="2800" b="1">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80000"/>
        </a:lnSpc>
        <a:spcBef>
          <a:spcPct val="0"/>
        </a:spcBef>
        <a:spcAft>
          <a:spcPct val="0"/>
        </a:spcAft>
        <a:defRPr sz="2800" b="1">
          <a:solidFill>
            <a:schemeClr val="tx2"/>
          </a:solidFill>
          <a:latin typeface="Times New Roman" panose="02020603050405020304" pitchFamily="18" charset="0"/>
          <a:ea typeface="宋体" panose="02010600030101010101" pitchFamily="2" charset="-122"/>
        </a:defRPr>
      </a:lvl5pPr>
      <a:lvl6pPr marL="457200" algn="l" rtl="0" fontAlgn="base">
        <a:lnSpc>
          <a:spcPct val="80000"/>
        </a:lnSpc>
        <a:spcBef>
          <a:spcPct val="0"/>
        </a:spcBef>
        <a:spcAft>
          <a:spcPct val="0"/>
        </a:spcAft>
        <a:defRPr sz="2800" b="1">
          <a:solidFill>
            <a:schemeClr val="tx2"/>
          </a:solidFill>
          <a:latin typeface="Times New Roman" panose="02020603050405020304" pitchFamily="18" charset="0"/>
          <a:ea typeface="宋体" panose="02010600030101010101" pitchFamily="2" charset="-122"/>
        </a:defRPr>
      </a:lvl6pPr>
      <a:lvl7pPr marL="914400" algn="l" rtl="0" fontAlgn="base">
        <a:lnSpc>
          <a:spcPct val="80000"/>
        </a:lnSpc>
        <a:spcBef>
          <a:spcPct val="0"/>
        </a:spcBef>
        <a:spcAft>
          <a:spcPct val="0"/>
        </a:spcAft>
        <a:defRPr sz="2800" b="1">
          <a:solidFill>
            <a:schemeClr val="tx2"/>
          </a:solidFill>
          <a:latin typeface="Times New Roman" panose="02020603050405020304" pitchFamily="18" charset="0"/>
          <a:ea typeface="宋体" panose="02010600030101010101" pitchFamily="2" charset="-122"/>
        </a:defRPr>
      </a:lvl7pPr>
      <a:lvl8pPr marL="1371600" algn="l" rtl="0" fontAlgn="base">
        <a:lnSpc>
          <a:spcPct val="80000"/>
        </a:lnSpc>
        <a:spcBef>
          <a:spcPct val="0"/>
        </a:spcBef>
        <a:spcAft>
          <a:spcPct val="0"/>
        </a:spcAft>
        <a:defRPr sz="2800" b="1">
          <a:solidFill>
            <a:schemeClr val="tx2"/>
          </a:solidFill>
          <a:latin typeface="Times New Roman" panose="02020603050405020304" pitchFamily="18" charset="0"/>
          <a:ea typeface="宋体" panose="02010600030101010101" pitchFamily="2" charset="-122"/>
        </a:defRPr>
      </a:lvl8pPr>
      <a:lvl9pPr marL="1828800" algn="l" rtl="0" fontAlgn="base">
        <a:lnSpc>
          <a:spcPct val="80000"/>
        </a:lnSpc>
        <a:spcBef>
          <a:spcPct val="0"/>
        </a:spcBef>
        <a:spcAft>
          <a:spcPct val="0"/>
        </a:spcAft>
        <a:defRPr sz="28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90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90000"/>
        <a:buFont typeface="Wingdings" panose="05000000000000000000" pitchFamily="2" charset="2"/>
        <a:buChar char=""/>
        <a:defRPr sz="2200" b="1">
          <a:solidFill>
            <a:schemeClr val="tx1"/>
          </a:solidFill>
          <a:latin typeface="+mn-lt"/>
          <a:ea typeface="+mn-ea"/>
        </a:defRPr>
      </a:lvl2pPr>
      <a:lvl3pPr marL="1143000" indent="-228600" algn="l" rtl="0" eaLnBrk="0" fontAlgn="base" hangingPunct="0">
        <a:spcBef>
          <a:spcPct val="20000"/>
        </a:spcBef>
        <a:spcAft>
          <a:spcPct val="0"/>
        </a:spcAft>
        <a:buClr>
          <a:schemeClr val="bg1"/>
        </a:buClr>
        <a:buSzPct val="80000"/>
        <a:buFont typeface="Wingdings" panose="05000000000000000000" pitchFamily="2" charset="2"/>
        <a:buChar char="n"/>
        <a:defRPr sz="2200" b="1">
          <a:solidFill>
            <a:schemeClr val="tx1"/>
          </a:solidFill>
          <a:latin typeface="+mn-lt"/>
          <a:ea typeface="+mn-ea"/>
        </a:defRPr>
      </a:lvl3pPr>
      <a:lvl4pPr marL="1600200" indent="-228600" algn="l" rtl="0" eaLnBrk="0" fontAlgn="base" hangingPunct="0">
        <a:spcBef>
          <a:spcPct val="20000"/>
        </a:spcBef>
        <a:spcAft>
          <a:spcPct val="0"/>
        </a:spcAft>
        <a:buClr>
          <a:srgbClr val="FF9966"/>
        </a:buClr>
        <a:buSzPct val="90000"/>
        <a:buFont typeface="Wingdings" panose="05000000000000000000" pitchFamily="2" charset="2"/>
        <a:buChar char="ü"/>
        <a:defRPr sz="2200" b="1">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1600" b="1">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anose="05020102010507070707" pitchFamily="18" charset="2"/>
        <a:buChar char="¡"/>
        <a:defRPr sz="1600" b="1">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anose="05020102010507070707" pitchFamily="18" charset="2"/>
        <a:buChar char="¡"/>
        <a:defRPr sz="1600" b="1">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anose="05020102010507070707" pitchFamily="18" charset="2"/>
        <a:buChar char="¡"/>
        <a:defRPr sz="1600" b="1">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anose="05020102010507070707" pitchFamily="18"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7.e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8.e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7.bin"/><Relationship Id="rId18" Type="http://schemas.openxmlformats.org/officeDocument/2006/relationships/image" Target="../media/image34.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1.wmf"/><Relationship Id="rId17" Type="http://schemas.openxmlformats.org/officeDocument/2006/relationships/oleObject" Target="../embeddings/oleObject29.bin"/><Relationship Id="rId2" Type="http://schemas.openxmlformats.org/officeDocument/2006/relationships/slideLayout" Target="../slideLayouts/slideLayout22.xml"/><Relationship Id="rId16" Type="http://schemas.openxmlformats.org/officeDocument/2006/relationships/image" Target="../media/image33.wmf"/><Relationship Id="rId1" Type="http://schemas.openxmlformats.org/officeDocument/2006/relationships/vmlDrawing" Target="../drawings/vmlDrawing19.vml"/><Relationship Id="rId6" Type="http://schemas.openxmlformats.org/officeDocument/2006/relationships/image" Target="../media/image28.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5.bin"/><Relationship Id="rId14"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6.wmf"/><Relationship Id="rId5" Type="http://schemas.openxmlformats.org/officeDocument/2006/relationships/oleObject" Target="../embeddings/oleObject31.bin"/><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41.wmf"/><Relationship Id="rId5" Type="http://schemas.openxmlformats.org/officeDocument/2006/relationships/oleObject" Target="../embeddings/oleObject36.bin"/><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4.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44.emf"/><Relationship Id="rId4" Type="http://schemas.openxmlformats.org/officeDocument/2006/relationships/oleObject" Target="../embeddings/oleObject39.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41.bin"/><Relationship Id="rId5" Type="http://schemas.openxmlformats.org/officeDocument/2006/relationships/image" Target="../media/image45.wmf"/><Relationship Id="rId4" Type="http://schemas.openxmlformats.org/officeDocument/2006/relationships/oleObject" Target="../embeddings/oleObject4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43.bin"/><Relationship Id="rId5" Type="http://schemas.openxmlformats.org/officeDocument/2006/relationships/image" Target="../media/image47.wmf"/><Relationship Id="rId4" Type="http://schemas.openxmlformats.org/officeDocument/2006/relationships/oleObject" Target="../embeddings/oleObject4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49.wmf"/><Relationship Id="rId4" Type="http://schemas.openxmlformats.org/officeDocument/2006/relationships/oleObject" Target="../embeddings/oleObject44.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50.wmf"/><Relationship Id="rId4" Type="http://schemas.openxmlformats.org/officeDocument/2006/relationships/oleObject" Target="../embeddings/oleObject45.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5.wmf"/><Relationship Id="rId3" Type="http://schemas.openxmlformats.org/officeDocument/2006/relationships/notesSlide" Target="../notesSlides/notesSlide18.xml"/><Relationship Id="rId7" Type="http://schemas.openxmlformats.org/officeDocument/2006/relationships/image" Target="../media/image52.wmf"/><Relationship Id="rId12"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47.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3.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52.bin"/><Relationship Id="rId5" Type="http://schemas.openxmlformats.org/officeDocument/2006/relationships/image" Target="../media/image56.wmf"/><Relationship Id="rId4" Type="http://schemas.openxmlformats.org/officeDocument/2006/relationships/oleObject" Target="../embeddings/oleObject51.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20.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54.bin"/><Relationship Id="rId11" Type="http://schemas.openxmlformats.org/officeDocument/2006/relationships/image" Target="../media/image55.wmf"/><Relationship Id="rId5" Type="http://schemas.openxmlformats.org/officeDocument/2006/relationships/image" Target="../media/image51.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8.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59.wmf"/></Relationships>
</file>

<file path=ppt/slides/_rels/slide4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image" Target="../media/image61.wmf"/><Relationship Id="rId5" Type="http://schemas.openxmlformats.org/officeDocument/2006/relationships/oleObject" Target="../embeddings/oleObject59.bin"/><Relationship Id="rId4" Type="http://schemas.openxmlformats.org/officeDocument/2006/relationships/image" Target="../media/image60.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4.xml"/><Relationship Id="rId1" Type="http://schemas.openxmlformats.org/officeDocument/2006/relationships/vmlDrawing" Target="../drawings/vmlDrawing35.vml"/><Relationship Id="rId6" Type="http://schemas.openxmlformats.org/officeDocument/2006/relationships/image" Target="../media/image64.wmf"/><Relationship Id="rId5" Type="http://schemas.openxmlformats.org/officeDocument/2006/relationships/oleObject" Target="../embeddings/oleObject62.bin"/><Relationship Id="rId4" Type="http://schemas.openxmlformats.org/officeDocument/2006/relationships/image" Target="../media/image6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2.xml"/><Relationship Id="rId1" Type="http://schemas.openxmlformats.org/officeDocument/2006/relationships/vmlDrawing" Target="../drawings/vmlDrawing36.vml"/><Relationship Id="rId4" Type="http://schemas.openxmlformats.org/officeDocument/2006/relationships/image" Target="../media/image6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image" Target="../media/image66.wmf"/><Relationship Id="rId5" Type="http://schemas.openxmlformats.org/officeDocument/2006/relationships/oleObject" Target="../embeddings/oleObject65.bin"/><Relationship Id="rId4" Type="http://schemas.openxmlformats.org/officeDocument/2006/relationships/image" Target="../media/image62.wmf"/></Relationships>
</file>

<file path=ppt/slides/_rels/slide45.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1.wmf"/><Relationship Id="rId2" Type="http://schemas.openxmlformats.org/officeDocument/2006/relationships/slideLayout" Target="../slideLayouts/slideLayout15.xml"/><Relationship Id="rId1" Type="http://schemas.openxmlformats.org/officeDocument/2006/relationships/vmlDrawing" Target="../drawings/vmlDrawing38.vml"/><Relationship Id="rId6" Type="http://schemas.openxmlformats.org/officeDocument/2006/relationships/image" Target="../media/image68.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9.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72.emf"/><Relationship Id="rId4" Type="http://schemas.openxmlformats.org/officeDocument/2006/relationships/oleObject" Target="../embeddings/oleObject7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23.xml"/><Relationship Id="rId7" Type="http://schemas.openxmlformats.org/officeDocument/2006/relationships/image" Target="../media/image74.wmf"/><Relationship Id="rId2" Type="http://schemas.openxmlformats.org/officeDocument/2006/relationships/slideLayout" Target="../slideLayouts/slideLayout14.xml"/><Relationship Id="rId1" Type="http://schemas.openxmlformats.org/officeDocument/2006/relationships/vmlDrawing" Target="../drawings/vmlDrawing40.vml"/><Relationship Id="rId6" Type="http://schemas.openxmlformats.org/officeDocument/2006/relationships/oleObject" Target="../embeddings/oleObject73.bin"/><Relationship Id="rId5" Type="http://schemas.openxmlformats.org/officeDocument/2006/relationships/image" Target="../media/image73.wmf"/><Relationship Id="rId4" Type="http://schemas.openxmlformats.org/officeDocument/2006/relationships/oleObject" Target="../embeddings/oleObject72.bin"/><Relationship Id="rId9" Type="http://schemas.openxmlformats.org/officeDocument/2006/relationships/image" Target="../media/image75.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76.wmf"/><Relationship Id="rId4" Type="http://schemas.openxmlformats.org/officeDocument/2006/relationships/oleObject" Target="../embeddings/oleObject75.bin"/></Relationships>
</file>

<file path=ppt/slides/_rels/slide51.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0.wmf"/><Relationship Id="rId2" Type="http://schemas.openxmlformats.org/officeDocument/2006/relationships/slideLayout" Target="../slideLayouts/slideLayout13.xml"/><Relationship Id="rId1" Type="http://schemas.openxmlformats.org/officeDocument/2006/relationships/vmlDrawing" Target="../drawings/vmlDrawing42.vml"/><Relationship Id="rId6" Type="http://schemas.openxmlformats.org/officeDocument/2006/relationships/image" Target="../media/image77.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79.wmf"/><Relationship Id="rId4" Type="http://schemas.openxmlformats.org/officeDocument/2006/relationships/image" Target="../media/image66.wmf"/><Relationship Id="rId9" Type="http://schemas.openxmlformats.org/officeDocument/2006/relationships/oleObject" Target="../embeddings/oleObject79.bin"/><Relationship Id="rId14" Type="http://schemas.openxmlformats.org/officeDocument/2006/relationships/oleObject" Target="../embeddings/oleObject82.bin"/></Relationships>
</file>

<file path=ppt/slides/_rels/slide52.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13.xml"/><Relationship Id="rId1" Type="http://schemas.openxmlformats.org/officeDocument/2006/relationships/vmlDrawing" Target="../drawings/vmlDrawing43.vml"/><Relationship Id="rId6" Type="http://schemas.openxmlformats.org/officeDocument/2006/relationships/image" Target="../media/image82.wmf"/><Relationship Id="rId5" Type="http://schemas.openxmlformats.org/officeDocument/2006/relationships/oleObject" Target="../embeddings/oleObject84.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86.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86.png"/><Relationship Id="rId4" Type="http://schemas.openxmlformats.org/officeDocument/2006/relationships/image" Target="../media/image85.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1.wmf"/><Relationship Id="rId2" Type="http://schemas.openxmlformats.org/officeDocument/2006/relationships/slideLayout" Target="../slideLayouts/slideLayout7.xml"/><Relationship Id="rId16" Type="http://schemas.openxmlformats.org/officeDocument/2006/relationships/image" Target="../media/image93.wmf"/><Relationship Id="rId1" Type="http://schemas.openxmlformats.org/officeDocument/2006/relationships/vmlDrawing" Target="../drawings/vmlDrawing45.vml"/><Relationship Id="rId6" Type="http://schemas.openxmlformats.org/officeDocument/2006/relationships/image" Target="../media/image88.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91.bin"/><Relationship Id="rId14" Type="http://schemas.openxmlformats.org/officeDocument/2006/relationships/image" Target="../media/image92.wmf"/></Relationships>
</file>

<file path=ppt/slides/_rels/slide56.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98.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95.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98.bin"/></Relationships>
</file>

<file path=ppt/slides/_rels/slide57.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03.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00.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3.bin"/></Relationships>
</file>

<file path=ppt/slides/_rels/slide58.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08.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05.wmf"/><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8.bin"/></Relationships>
</file>

<file path=ppt/slides/_rels/slide5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12.xml"/><Relationship Id="rId1" Type="http://schemas.openxmlformats.org/officeDocument/2006/relationships/vmlDrawing" Target="../drawings/vmlDrawing49.vml"/><Relationship Id="rId6" Type="http://schemas.openxmlformats.org/officeDocument/2006/relationships/image" Target="../media/image111.emf"/><Relationship Id="rId5" Type="http://schemas.openxmlformats.org/officeDocument/2006/relationships/oleObject" Target="../embeddings/oleObject111.bin"/><Relationship Id="rId4" Type="http://schemas.openxmlformats.org/officeDocument/2006/relationships/image" Target="../media/image110.wmf"/></Relationships>
</file>

<file path=ppt/slides/_rels/slide62.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13.xml"/><Relationship Id="rId1" Type="http://schemas.openxmlformats.org/officeDocument/2006/relationships/vmlDrawing" Target="../drawings/vmlDrawing50.vml"/><Relationship Id="rId6" Type="http://schemas.openxmlformats.org/officeDocument/2006/relationships/image" Target="../media/image113.wmf"/><Relationship Id="rId5" Type="http://schemas.openxmlformats.org/officeDocument/2006/relationships/oleObject" Target="../embeddings/oleObject113.bin"/><Relationship Id="rId4" Type="http://schemas.openxmlformats.org/officeDocument/2006/relationships/image" Target="../media/image112.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12.xml"/><Relationship Id="rId1" Type="http://schemas.openxmlformats.org/officeDocument/2006/relationships/vmlDrawing" Target="../drawings/vmlDrawing51.vml"/><Relationship Id="rId4" Type="http://schemas.openxmlformats.org/officeDocument/2006/relationships/image" Target="../media/image115.wmf"/></Relationships>
</file>

<file path=ppt/slides/_rels/slide64.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13.xml"/><Relationship Id="rId1" Type="http://schemas.openxmlformats.org/officeDocument/2006/relationships/vmlDrawing" Target="../drawings/vmlDrawing52.vml"/><Relationship Id="rId6" Type="http://schemas.openxmlformats.org/officeDocument/2006/relationships/image" Target="../media/image117.emf"/><Relationship Id="rId5" Type="http://schemas.openxmlformats.org/officeDocument/2006/relationships/oleObject" Target="../embeddings/oleObject117.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19.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12.xml"/><Relationship Id="rId1" Type="http://schemas.openxmlformats.org/officeDocument/2006/relationships/vmlDrawing" Target="../drawings/vmlDrawing53.vml"/><Relationship Id="rId4" Type="http://schemas.openxmlformats.org/officeDocument/2006/relationships/image" Target="../media/image120.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a:t>
            </a:fld>
            <a:endParaRPr lang="en-US" altLang="zh-CN" sz="1400" b="0" dirty="0">
              <a:latin typeface="Arial" panose="020B0604020202020204" pitchFamily="34" charset="0"/>
            </a:endParaRPr>
          </a:p>
        </p:txBody>
      </p:sp>
      <p:sp>
        <p:nvSpPr>
          <p:cNvPr id="65539" name="Rectangle 2"/>
          <p:cNvSpPr>
            <a:spLocks noGrp="1" noRot="1"/>
          </p:cNvSpPr>
          <p:nvPr>
            <p:ph type="title"/>
          </p:nvPr>
        </p:nvSpPr>
        <p:spPr>
          <a:ln/>
        </p:spPr>
        <p:txBody>
          <a:bodyPr vert="horz" wrap="square" lIns="91440" tIns="45720" rIns="91440" bIns="45720" anchor="ctr">
            <a:spAutoFit/>
          </a:bodyPr>
          <a:lstStyle/>
          <a:p>
            <a:pPr eaLnBrk="1" hangingPunct="1"/>
            <a:r>
              <a:rPr lang="zh-CN" altLang="en-US" dirty="0"/>
              <a:t>二、主成分的求解</a:t>
            </a:r>
          </a:p>
        </p:txBody>
      </p:sp>
      <p:sp>
        <p:nvSpPr>
          <p:cNvPr id="65540" name="Rectangle 6"/>
          <p:cNvSpPr>
            <a:spLocks noGrp="1" noRot="1" noChangeAspect="1"/>
          </p:cNvSpPr>
          <p:nvPr>
            <p:ph idx="1"/>
          </p:nvPr>
        </p:nvSpPr>
        <p:spPr>
          <a:ln/>
        </p:spPr>
        <p:txBody>
          <a:bodyPr vert="horz" wrap="square" lIns="91440" tIns="45720" rIns="91440" bIns="45720" anchor="t"/>
          <a:lstStyle/>
          <a:p>
            <a:pPr eaLnBrk="1" hangingPunct="1"/>
            <a:r>
              <a:rPr lang="en-US" altLang="zh-CN" dirty="0"/>
              <a:t>      </a:t>
            </a:r>
          </a:p>
        </p:txBody>
      </p:sp>
      <p:graphicFrame>
        <p:nvGraphicFramePr>
          <p:cNvPr id="65541" name="Object 4"/>
          <p:cNvGraphicFramePr>
            <a:graphicFrameLocks noGrp="1" noChangeAspect="1"/>
          </p:cNvGraphicFramePr>
          <p:nvPr>
            <p:ph idx="1"/>
          </p:nvPr>
        </p:nvGraphicFramePr>
        <p:xfrm>
          <a:off x="754063" y="1235075"/>
          <a:ext cx="8389937" cy="5432425"/>
        </p:xfrm>
        <a:graphic>
          <a:graphicData uri="http://schemas.openxmlformats.org/presentationml/2006/ole">
            <mc:AlternateContent xmlns:mc="http://schemas.openxmlformats.org/markup-compatibility/2006">
              <mc:Choice xmlns:v="urn:schemas-microsoft-com:vml" Requires="v">
                <p:oleObj spid="_x0000_s32771" r:id="rId4" imgW="3572510" imgH="2313305" progId="Word.Document.8">
                  <p:embed/>
                </p:oleObj>
              </mc:Choice>
              <mc:Fallback>
                <p:oleObj r:id="rId4" imgW="3572510" imgH="2313305" progId="Word.Document.8">
                  <p:embed/>
                  <p:pic>
                    <p:nvPicPr>
                      <p:cNvPr id="0" name=""/>
                      <p:cNvPicPr/>
                      <p:nvPr/>
                    </p:nvPicPr>
                    <p:blipFill>
                      <a:blip r:embed="rId5"/>
                      <a:srcRect/>
                      <a:stretch>
                        <a:fillRect/>
                      </a:stretch>
                    </p:blipFill>
                    <p:spPr>
                      <a:xfrm>
                        <a:off x="754063" y="1235075"/>
                        <a:ext cx="8389937" cy="5432425"/>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712863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10</a:t>
            </a:fld>
            <a:endParaRPr lang="en-US" altLang="zh-CN" sz="1400" b="0" dirty="0">
              <a:latin typeface="Arial" panose="020B0604020202020204" pitchFamily="34" charset="0"/>
            </a:endParaRPr>
          </a:p>
        </p:txBody>
      </p:sp>
      <p:sp>
        <p:nvSpPr>
          <p:cNvPr id="75779" name="Rectangle 2"/>
          <p:cNvSpPr>
            <a:spLocks noGrp="1" noRot="1"/>
          </p:cNvSpPr>
          <p:nvPr>
            <p:ph type="title"/>
          </p:nvPr>
        </p:nvSpPr>
        <p:spPr>
          <a:xfrm>
            <a:off x="3071813" y="249238"/>
            <a:ext cx="5934075" cy="482600"/>
          </a:xfrm>
          <a:ln/>
        </p:spPr>
        <p:txBody>
          <a:bodyPr vert="horz" wrap="square" lIns="91440" tIns="45720" rIns="91440" bIns="45720" anchor="ctr">
            <a:spAutoFit/>
          </a:bodyPr>
          <a:lstStyle/>
          <a:p>
            <a:pPr eaLnBrk="1" hangingPunct="1"/>
            <a:r>
              <a:rPr lang="zh-CN" altLang="en-US" sz="3200" dirty="0"/>
              <a:t>第三节  主成分的性质</a:t>
            </a:r>
            <a:r>
              <a:rPr lang="zh-CN" altLang="en-US" dirty="0"/>
              <a:t> </a:t>
            </a:r>
          </a:p>
        </p:txBody>
      </p:sp>
      <p:grpSp>
        <p:nvGrpSpPr>
          <p:cNvPr id="75780" name="Group 4"/>
          <p:cNvGrpSpPr/>
          <p:nvPr/>
        </p:nvGrpSpPr>
        <p:grpSpPr>
          <a:xfrm>
            <a:off x="571500" y="1557338"/>
            <a:ext cx="4044950" cy="1008062"/>
            <a:chOff x="367" y="817"/>
            <a:chExt cx="2548" cy="635"/>
          </a:xfrm>
        </p:grpSpPr>
        <p:pic>
          <p:nvPicPr>
            <p:cNvPr id="75785" name="Picture 5"/>
            <p:cNvPicPr/>
            <p:nvPr/>
          </p:nvPicPr>
          <p:blipFill>
            <a:blip r:embed="rId2"/>
            <a:stretch>
              <a:fillRect/>
            </a:stretch>
          </p:blipFill>
          <p:spPr>
            <a:xfrm>
              <a:off x="367" y="817"/>
              <a:ext cx="714" cy="635"/>
            </a:xfrm>
            <a:prstGeom prst="rect">
              <a:avLst/>
            </a:prstGeom>
            <a:noFill/>
            <a:ln w="9525">
              <a:noFill/>
            </a:ln>
          </p:spPr>
        </p:pic>
        <p:sp>
          <p:nvSpPr>
            <p:cNvPr id="75786" name="Rectangle 6">
              <a:hlinkClick r:id="" action="ppaction://noaction"/>
            </p:cNvPr>
            <p:cNvSpPr/>
            <p:nvPr/>
          </p:nvSpPr>
          <p:spPr>
            <a:xfrm>
              <a:off x="540" y="971"/>
              <a:ext cx="2375" cy="327"/>
            </a:xfrm>
            <a:prstGeom prst="rect">
              <a:avLst/>
            </a:prstGeom>
            <a:noFill/>
            <a:ln w="9525">
              <a:noFill/>
            </a:ln>
          </p:spPr>
          <p:txBody>
            <a:bodyPr wrap="none">
              <a:spAutoFit/>
            </a:bodyPr>
            <a:lstStyle/>
            <a:p>
              <a:pPr algn="l"/>
              <a:r>
                <a:rPr lang="zh-CN" altLang="en-US" sz="2800" dirty="0">
                  <a:solidFill>
                    <a:srgbClr val="FFFFFF"/>
                  </a:solidFill>
                  <a:latin typeface="Arial" panose="020B0604020202020204" pitchFamily="34" charset="0"/>
                </a:rPr>
                <a:t>一   </a:t>
              </a:r>
              <a:r>
                <a:rPr lang="zh-CN" altLang="en-US" sz="2800" dirty="0">
                  <a:latin typeface="Times New Roman" panose="02020603050405020304" pitchFamily="18" charset="0"/>
                </a:rPr>
                <a:t>主成分的一般性质</a:t>
              </a:r>
              <a:r>
                <a:rPr lang="zh-CN" altLang="en-US" dirty="0">
                  <a:latin typeface="Times New Roman" panose="02020603050405020304" pitchFamily="18" charset="0"/>
                </a:rPr>
                <a:t> </a:t>
              </a:r>
            </a:p>
          </p:txBody>
        </p:sp>
      </p:grpSp>
      <p:grpSp>
        <p:nvGrpSpPr>
          <p:cNvPr id="75781" name="Group 7"/>
          <p:cNvGrpSpPr/>
          <p:nvPr/>
        </p:nvGrpSpPr>
        <p:grpSpPr>
          <a:xfrm>
            <a:off x="571500" y="2925763"/>
            <a:ext cx="4400550" cy="1008062"/>
            <a:chOff x="367" y="1389"/>
            <a:chExt cx="2772" cy="635"/>
          </a:xfrm>
        </p:grpSpPr>
        <p:pic>
          <p:nvPicPr>
            <p:cNvPr id="75783" name="Picture 8"/>
            <p:cNvPicPr/>
            <p:nvPr/>
          </p:nvPicPr>
          <p:blipFill>
            <a:blip r:embed="rId2"/>
            <a:stretch>
              <a:fillRect/>
            </a:stretch>
          </p:blipFill>
          <p:spPr>
            <a:xfrm>
              <a:off x="367" y="1389"/>
              <a:ext cx="714" cy="635"/>
            </a:xfrm>
            <a:prstGeom prst="rect">
              <a:avLst/>
            </a:prstGeom>
            <a:noFill/>
            <a:ln w="9525">
              <a:noFill/>
            </a:ln>
          </p:spPr>
        </p:pic>
        <p:sp>
          <p:nvSpPr>
            <p:cNvPr id="75784" name="Rectangle 9">
              <a:hlinkClick r:id="" action="ppaction://noaction"/>
            </p:cNvPr>
            <p:cNvSpPr/>
            <p:nvPr/>
          </p:nvSpPr>
          <p:spPr>
            <a:xfrm>
              <a:off x="549" y="1538"/>
              <a:ext cx="2590" cy="327"/>
            </a:xfrm>
            <a:prstGeom prst="rect">
              <a:avLst/>
            </a:prstGeom>
            <a:noFill/>
            <a:ln w="9525">
              <a:noFill/>
            </a:ln>
          </p:spPr>
          <p:txBody>
            <a:bodyPr wrap="none">
              <a:spAutoFit/>
            </a:bodyPr>
            <a:lstStyle/>
            <a:p>
              <a:pPr algn="l"/>
              <a:r>
                <a:rPr lang="zh-CN" altLang="en-US" sz="2800" dirty="0">
                  <a:solidFill>
                    <a:srgbClr val="FFFFFF"/>
                  </a:solidFill>
                  <a:latin typeface="Arial" panose="020B0604020202020204" pitchFamily="34" charset="0"/>
                </a:rPr>
                <a:t>二   </a:t>
              </a:r>
              <a:r>
                <a:rPr lang="zh-CN" altLang="en-US" sz="2800" dirty="0">
                  <a:latin typeface="Times New Roman" panose="02020603050405020304" pitchFamily="18" charset="0"/>
                </a:rPr>
                <a:t>主成分的方差贡献率</a:t>
              </a:r>
              <a:r>
                <a:rPr lang="zh-CN" altLang="en-US" dirty="0">
                  <a:latin typeface="Times New Roman" panose="02020603050405020304" pitchFamily="18" charset="0"/>
                </a:rPr>
                <a:t> </a:t>
              </a:r>
            </a:p>
          </p:txBody>
        </p:sp>
      </p:grpSp>
      <p:pic>
        <p:nvPicPr>
          <p:cNvPr id="75782" name="Picture 14" descr="蝴蝶2"/>
          <p:cNvPicPr>
            <a:picLocks noChangeAspect="1"/>
          </p:cNvPicPr>
          <p:nvPr/>
        </p:nvPicPr>
        <p:blipFill>
          <a:blip r:embed="rId3"/>
          <a:stretch>
            <a:fillRect/>
          </a:stretch>
        </p:blipFill>
        <p:spPr>
          <a:xfrm>
            <a:off x="6011863" y="4149725"/>
            <a:ext cx="2244725" cy="2565400"/>
          </a:xfrm>
          <a:prstGeom prst="rect">
            <a:avLst/>
          </a:prstGeom>
          <a:noFill/>
          <a:ln w="9525">
            <a:noFill/>
          </a:ln>
        </p:spPr>
      </p:pic>
    </p:spTree>
    <p:extLst>
      <p:ext uri="{BB962C8B-B14F-4D97-AF65-F5344CB8AC3E}">
        <p14:creationId xmlns:p14="http://schemas.microsoft.com/office/powerpoint/2010/main" val="4263642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11</a:t>
            </a:fld>
            <a:endParaRPr lang="en-US" altLang="zh-CN" sz="1400" b="0" dirty="0">
              <a:latin typeface="Arial" panose="020B0604020202020204" pitchFamily="34" charset="0"/>
            </a:endParaRPr>
          </a:p>
        </p:txBody>
      </p:sp>
      <p:sp>
        <p:nvSpPr>
          <p:cNvPr id="76803" name="Rectangle 2"/>
          <p:cNvSpPr>
            <a:spLocks noGrp="1" noRot="1"/>
          </p:cNvSpPr>
          <p:nvPr>
            <p:ph type="title"/>
          </p:nvPr>
        </p:nvSpPr>
        <p:spPr>
          <a:ln/>
        </p:spPr>
        <p:txBody>
          <a:bodyPr vert="horz" wrap="square" lIns="91440" tIns="45720" rIns="91440" bIns="45720" anchor="ctr">
            <a:spAutoFit/>
          </a:bodyPr>
          <a:lstStyle/>
          <a:p>
            <a:pPr eaLnBrk="1" hangingPunct="1"/>
            <a:r>
              <a:rPr lang="en-US" altLang="zh-CN" dirty="0"/>
              <a:t> </a:t>
            </a:r>
            <a:r>
              <a:rPr lang="zh-CN" altLang="en-US" dirty="0"/>
              <a:t>一、主成分的一般性质 </a:t>
            </a:r>
          </a:p>
        </p:txBody>
      </p:sp>
      <p:sp>
        <p:nvSpPr>
          <p:cNvPr id="76804" name="Rectangle 6"/>
          <p:cNvSpPr>
            <a:spLocks noGrp="1" noRot="1" noChangeAspect="1"/>
          </p:cNvSpPr>
          <p:nvPr>
            <p:ph idx="1"/>
          </p:nvPr>
        </p:nvSpPr>
        <p:spPr>
          <a:ln/>
        </p:spPr>
        <p:txBody>
          <a:bodyPr vert="horz" wrap="square" lIns="91440" tIns="45720" rIns="91440" bIns="45720" anchor="t"/>
          <a:lstStyle/>
          <a:p>
            <a:pPr eaLnBrk="1" hangingPunct="1"/>
            <a:r>
              <a:rPr lang="en-US" altLang="zh-CN" dirty="0"/>
              <a:t>     </a:t>
            </a:r>
          </a:p>
        </p:txBody>
      </p:sp>
      <p:graphicFrame>
        <p:nvGraphicFramePr>
          <p:cNvPr id="76805" name="Object 4"/>
          <p:cNvGraphicFramePr>
            <a:graphicFrameLocks noGrp="1" noChangeAspect="1"/>
          </p:cNvGraphicFramePr>
          <p:nvPr>
            <p:ph idx="1"/>
          </p:nvPr>
        </p:nvGraphicFramePr>
        <p:xfrm>
          <a:off x="765175" y="1274763"/>
          <a:ext cx="8097838" cy="4987925"/>
        </p:xfrm>
        <a:graphic>
          <a:graphicData uri="http://schemas.openxmlformats.org/presentationml/2006/ole">
            <mc:AlternateContent xmlns:mc="http://schemas.openxmlformats.org/markup-compatibility/2006">
              <mc:Choice xmlns:v="urn:schemas-microsoft-com:vml" Requires="v">
                <p:oleObj spid="_x0000_s40963" r:id="rId4" imgW="3569335" imgH="2197735" progId="Word.Document.8">
                  <p:embed/>
                </p:oleObj>
              </mc:Choice>
              <mc:Fallback>
                <p:oleObj r:id="rId4" imgW="3569335" imgH="2197735" progId="Word.Document.8">
                  <p:embed/>
                  <p:pic>
                    <p:nvPicPr>
                      <p:cNvPr id="0" name=""/>
                      <p:cNvPicPr/>
                      <p:nvPr/>
                    </p:nvPicPr>
                    <p:blipFill>
                      <a:blip r:embed="rId5"/>
                      <a:srcRect/>
                      <a:stretch>
                        <a:fillRect/>
                      </a:stretch>
                    </p:blipFill>
                    <p:spPr>
                      <a:xfrm>
                        <a:off x="765175" y="1274763"/>
                        <a:ext cx="8097838" cy="4987925"/>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3076684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12</a:t>
            </a:fld>
            <a:endParaRPr lang="en-US" altLang="zh-CN" sz="1400" b="0" dirty="0">
              <a:latin typeface="Arial" panose="020B0604020202020204" pitchFamily="34" charset="0"/>
            </a:endParaRPr>
          </a:p>
        </p:txBody>
      </p:sp>
      <p:sp>
        <p:nvSpPr>
          <p:cNvPr id="77827" name="Rectangle 2"/>
          <p:cNvSpPr>
            <a:spLocks noGrp="1" noRot="1"/>
          </p:cNvSpPr>
          <p:nvPr>
            <p:ph type="title"/>
          </p:nvPr>
        </p:nvSpPr>
        <p:spPr>
          <a:ln/>
        </p:spPr>
        <p:txBody>
          <a:bodyPr vert="horz" wrap="square" lIns="91440" tIns="45720" rIns="91440" bIns="45720" anchor="ctr">
            <a:spAutoFit/>
          </a:bodyPr>
          <a:lstStyle/>
          <a:p>
            <a:pPr eaLnBrk="1" hangingPunct="1"/>
            <a:r>
              <a:rPr lang="en-US" altLang="zh-CN" dirty="0"/>
              <a:t> </a:t>
            </a:r>
            <a:r>
              <a:rPr lang="zh-CN" altLang="en-US" dirty="0"/>
              <a:t>一、主成分的一般性质 </a:t>
            </a:r>
          </a:p>
        </p:txBody>
      </p:sp>
      <p:sp>
        <p:nvSpPr>
          <p:cNvPr id="77828" name="Rectangle 3"/>
          <p:cNvSpPr>
            <a:spLocks noGrp="1" noRot="1" noChangeAspect="1"/>
          </p:cNvSpPr>
          <p:nvPr>
            <p:ph idx="1"/>
          </p:nvPr>
        </p:nvSpPr>
        <p:spPr>
          <a:ln/>
        </p:spPr>
        <p:txBody>
          <a:bodyPr vert="horz" wrap="square" lIns="91440" tIns="45720" rIns="91440" bIns="45720" anchor="t"/>
          <a:lstStyle/>
          <a:p>
            <a:pPr eaLnBrk="1" hangingPunct="1"/>
            <a:r>
              <a:rPr lang="en-US" altLang="zh-CN" dirty="0"/>
              <a:t>     </a:t>
            </a:r>
          </a:p>
        </p:txBody>
      </p:sp>
      <p:graphicFrame>
        <p:nvGraphicFramePr>
          <p:cNvPr id="77829" name="Object 4"/>
          <p:cNvGraphicFramePr>
            <a:graphicFrameLocks noGrp="1" noChangeAspect="1"/>
          </p:cNvGraphicFramePr>
          <p:nvPr>
            <p:ph idx="1"/>
          </p:nvPr>
        </p:nvGraphicFramePr>
        <p:xfrm>
          <a:off x="849313" y="1387475"/>
          <a:ext cx="7627937" cy="4433888"/>
        </p:xfrm>
        <a:graphic>
          <a:graphicData uri="http://schemas.openxmlformats.org/presentationml/2006/ole">
            <mc:AlternateContent xmlns:mc="http://schemas.openxmlformats.org/markup-compatibility/2006">
              <mc:Choice xmlns:v="urn:schemas-microsoft-com:vml" Requires="v">
                <p:oleObj spid="_x0000_s41987" r:id="rId4" imgW="3615055" imgH="2102485" progId="Word.Document.8">
                  <p:embed/>
                </p:oleObj>
              </mc:Choice>
              <mc:Fallback>
                <p:oleObj r:id="rId4" imgW="3615055" imgH="2102485" progId="Word.Document.8">
                  <p:embed/>
                  <p:pic>
                    <p:nvPicPr>
                      <p:cNvPr id="0" name=""/>
                      <p:cNvPicPr/>
                      <p:nvPr/>
                    </p:nvPicPr>
                    <p:blipFill>
                      <a:blip r:embed="rId5"/>
                      <a:srcRect/>
                      <a:stretch>
                        <a:fillRect/>
                      </a:stretch>
                    </p:blipFill>
                    <p:spPr>
                      <a:xfrm>
                        <a:off x="849313" y="1387475"/>
                        <a:ext cx="7627937" cy="4433888"/>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51804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13</a:t>
            </a:fld>
            <a:endParaRPr lang="en-US" altLang="zh-CN" sz="1400" b="0" dirty="0">
              <a:latin typeface="Arial" panose="020B0604020202020204" pitchFamily="34" charset="0"/>
            </a:endParaRPr>
          </a:p>
        </p:txBody>
      </p:sp>
      <p:sp>
        <p:nvSpPr>
          <p:cNvPr id="78851" name="Rectangle 7"/>
          <p:cNvSpPr>
            <a:spLocks noGrp="1" noRot="1"/>
          </p:cNvSpPr>
          <p:nvPr>
            <p:ph type="title"/>
          </p:nvPr>
        </p:nvSpPr>
        <p:spPr>
          <a:ln/>
        </p:spPr>
        <p:txBody>
          <a:bodyPr vert="horz" wrap="square" lIns="91440" tIns="45720" rIns="91440" bIns="45720" anchor="ctr">
            <a:spAutoFit/>
          </a:bodyPr>
          <a:lstStyle/>
          <a:p>
            <a:pPr eaLnBrk="1" hangingPunct="1"/>
            <a:r>
              <a:rPr lang="zh-CN" altLang="en-US" dirty="0"/>
              <a:t>性质</a:t>
            </a:r>
            <a:r>
              <a:rPr lang="en-US" altLang="zh-CN" dirty="0"/>
              <a:t>2</a:t>
            </a:r>
          </a:p>
        </p:txBody>
      </p:sp>
      <p:graphicFrame>
        <p:nvGraphicFramePr>
          <p:cNvPr id="78852" name="Object 4"/>
          <p:cNvGraphicFramePr>
            <a:graphicFrameLocks noGrp="1" noChangeAspect="1"/>
          </p:cNvGraphicFramePr>
          <p:nvPr>
            <p:ph idx="1"/>
          </p:nvPr>
        </p:nvGraphicFramePr>
        <p:xfrm>
          <a:off x="842963" y="1277938"/>
          <a:ext cx="7707312" cy="5529262"/>
        </p:xfrm>
        <a:graphic>
          <a:graphicData uri="http://schemas.openxmlformats.org/presentationml/2006/ole">
            <mc:AlternateContent xmlns:mc="http://schemas.openxmlformats.org/markup-compatibility/2006">
              <mc:Choice xmlns:v="urn:schemas-microsoft-com:vml" Requires="v">
                <p:oleObj spid="_x0000_s43011" r:id="rId4" imgW="3772535" imgH="2708275" progId="Word.Document.8">
                  <p:embed/>
                </p:oleObj>
              </mc:Choice>
              <mc:Fallback>
                <p:oleObj r:id="rId4" imgW="3772535" imgH="2708275" progId="Word.Document.8">
                  <p:embed/>
                  <p:pic>
                    <p:nvPicPr>
                      <p:cNvPr id="0" name=""/>
                      <p:cNvPicPr/>
                      <p:nvPr/>
                    </p:nvPicPr>
                    <p:blipFill>
                      <a:blip r:embed="rId5"/>
                      <a:srcRect/>
                      <a:stretch>
                        <a:fillRect/>
                      </a:stretch>
                    </p:blipFill>
                    <p:spPr>
                      <a:xfrm>
                        <a:off x="842963" y="1277938"/>
                        <a:ext cx="7707312" cy="5529262"/>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1349071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14</a:t>
            </a:fld>
            <a:endParaRPr lang="en-US" altLang="zh-CN" sz="1400" b="0" dirty="0">
              <a:latin typeface="Arial" panose="020B0604020202020204" pitchFamily="34" charset="0"/>
            </a:endParaRPr>
          </a:p>
        </p:txBody>
      </p:sp>
      <p:sp>
        <p:nvSpPr>
          <p:cNvPr id="79875" name="Rectangle 2"/>
          <p:cNvSpPr>
            <a:spLocks noGrp="1" noRot="1"/>
          </p:cNvSpPr>
          <p:nvPr>
            <p:ph type="title"/>
          </p:nvPr>
        </p:nvSpPr>
        <p:spPr>
          <a:ln/>
        </p:spPr>
        <p:txBody>
          <a:bodyPr vert="horz" wrap="square" lIns="91440" tIns="45720" rIns="91440" bIns="45720" anchor="ctr">
            <a:spAutoFit/>
          </a:bodyPr>
          <a:lstStyle/>
          <a:p>
            <a:pPr eaLnBrk="1" hangingPunct="1"/>
            <a:r>
              <a:rPr lang="zh-CN" altLang="en-US" dirty="0"/>
              <a:t>性质</a:t>
            </a:r>
            <a:r>
              <a:rPr lang="en-US" altLang="zh-CN" dirty="0"/>
              <a:t>2</a:t>
            </a:r>
          </a:p>
        </p:txBody>
      </p:sp>
      <p:graphicFrame>
        <p:nvGraphicFramePr>
          <p:cNvPr id="79876" name="Object 3"/>
          <p:cNvGraphicFramePr>
            <a:graphicFrameLocks noGrp="1" noChangeAspect="1"/>
          </p:cNvGraphicFramePr>
          <p:nvPr>
            <p:ph idx="1"/>
          </p:nvPr>
        </p:nvGraphicFramePr>
        <p:xfrm>
          <a:off x="393700" y="1311275"/>
          <a:ext cx="8694738" cy="4973638"/>
        </p:xfrm>
        <a:graphic>
          <a:graphicData uri="http://schemas.openxmlformats.org/presentationml/2006/ole">
            <mc:AlternateContent xmlns:mc="http://schemas.openxmlformats.org/markup-compatibility/2006">
              <mc:Choice xmlns:v="urn:schemas-microsoft-com:vml" Requires="v">
                <p:oleObj spid="_x0000_s44035" r:id="rId4" imgW="3852545" imgH="2203450" progId="Word.Document.8">
                  <p:embed/>
                </p:oleObj>
              </mc:Choice>
              <mc:Fallback>
                <p:oleObj r:id="rId4" imgW="3852545" imgH="2203450" progId="Word.Document.8">
                  <p:embed/>
                  <p:pic>
                    <p:nvPicPr>
                      <p:cNvPr id="0" name=""/>
                      <p:cNvPicPr/>
                      <p:nvPr/>
                    </p:nvPicPr>
                    <p:blipFill>
                      <a:blip r:embed="rId5"/>
                      <a:srcRect/>
                      <a:stretch>
                        <a:fillRect/>
                      </a:stretch>
                    </p:blipFill>
                    <p:spPr>
                      <a:xfrm>
                        <a:off x="393700" y="1311275"/>
                        <a:ext cx="8694738" cy="4973638"/>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3712604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15</a:t>
            </a:fld>
            <a:endParaRPr lang="en-US" altLang="zh-CN" sz="1400" b="0" dirty="0">
              <a:latin typeface="Arial" panose="020B0604020202020204" pitchFamily="34" charset="0"/>
            </a:endParaRPr>
          </a:p>
        </p:txBody>
      </p:sp>
      <p:sp>
        <p:nvSpPr>
          <p:cNvPr id="80899" name="Rectangle 2"/>
          <p:cNvSpPr>
            <a:spLocks noGrp="1" noRot="1"/>
          </p:cNvSpPr>
          <p:nvPr>
            <p:ph type="title"/>
          </p:nvPr>
        </p:nvSpPr>
        <p:spPr>
          <a:ln/>
        </p:spPr>
        <p:txBody>
          <a:bodyPr vert="horz" wrap="square" lIns="91440" tIns="45720" rIns="91440" bIns="45720" anchor="ctr">
            <a:spAutoFit/>
          </a:bodyPr>
          <a:lstStyle/>
          <a:p>
            <a:pPr eaLnBrk="1" hangingPunct="1"/>
            <a:r>
              <a:rPr lang="zh-CN" altLang="en-US" dirty="0"/>
              <a:t>二、主成分的方差贡献率</a:t>
            </a:r>
          </a:p>
        </p:txBody>
      </p:sp>
      <p:sp>
        <p:nvSpPr>
          <p:cNvPr id="80900" name="Rectangle 6"/>
          <p:cNvSpPr>
            <a:spLocks noGrp="1" noRot="1" noChangeAspect="1"/>
          </p:cNvSpPr>
          <p:nvPr>
            <p:ph idx="1"/>
          </p:nvPr>
        </p:nvSpPr>
        <p:spPr>
          <a:ln/>
        </p:spPr>
        <p:txBody>
          <a:bodyPr vert="horz" wrap="square" lIns="91440" tIns="45720" rIns="91440" bIns="45720" anchor="t"/>
          <a:lstStyle/>
          <a:p>
            <a:pPr eaLnBrk="1" hangingPunct="1"/>
            <a:r>
              <a:rPr lang="en-US" altLang="zh-CN" dirty="0"/>
              <a:t>        </a:t>
            </a:r>
          </a:p>
        </p:txBody>
      </p:sp>
      <p:graphicFrame>
        <p:nvGraphicFramePr>
          <p:cNvPr id="80901" name="Object 4"/>
          <p:cNvGraphicFramePr>
            <a:graphicFrameLocks noGrp="1" noChangeAspect="1"/>
          </p:cNvGraphicFramePr>
          <p:nvPr>
            <p:ph idx="1"/>
          </p:nvPr>
        </p:nvGraphicFramePr>
        <p:xfrm>
          <a:off x="831850" y="1212850"/>
          <a:ext cx="7932738" cy="5624513"/>
        </p:xfrm>
        <a:graphic>
          <a:graphicData uri="http://schemas.openxmlformats.org/presentationml/2006/ole">
            <mc:AlternateContent xmlns:mc="http://schemas.openxmlformats.org/markup-compatibility/2006">
              <mc:Choice xmlns:v="urn:schemas-microsoft-com:vml" Requires="v">
                <p:oleObj spid="_x0000_s45059" r:id="rId4" imgW="3535045" imgH="2508250" progId="Word.Document.8">
                  <p:embed/>
                </p:oleObj>
              </mc:Choice>
              <mc:Fallback>
                <p:oleObj r:id="rId4" imgW="3535045" imgH="2508250" progId="Word.Document.8">
                  <p:embed/>
                  <p:pic>
                    <p:nvPicPr>
                      <p:cNvPr id="0" name=""/>
                      <p:cNvPicPr/>
                      <p:nvPr/>
                    </p:nvPicPr>
                    <p:blipFill>
                      <a:blip r:embed="rId5"/>
                      <a:srcRect/>
                      <a:stretch>
                        <a:fillRect/>
                      </a:stretch>
                    </p:blipFill>
                    <p:spPr>
                      <a:xfrm>
                        <a:off x="831850" y="1212850"/>
                        <a:ext cx="7932738" cy="5624513"/>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52998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16</a:t>
            </a:fld>
            <a:endParaRPr lang="en-US" altLang="zh-CN" sz="1400" b="0" dirty="0">
              <a:latin typeface="Arial" panose="020B0604020202020204" pitchFamily="34" charset="0"/>
            </a:endParaRPr>
          </a:p>
        </p:txBody>
      </p:sp>
      <p:sp>
        <p:nvSpPr>
          <p:cNvPr id="81923" name="Rectangle 7"/>
          <p:cNvSpPr>
            <a:spLocks noGrp="1" noRot="1"/>
          </p:cNvSpPr>
          <p:nvPr>
            <p:ph type="title"/>
          </p:nvPr>
        </p:nvSpPr>
        <p:spPr>
          <a:ln/>
        </p:spPr>
        <p:txBody>
          <a:bodyPr vert="horz" wrap="square" lIns="91440" tIns="45720" rIns="91440" bIns="45720" anchor="ctr">
            <a:spAutoFit/>
          </a:bodyPr>
          <a:lstStyle/>
          <a:p>
            <a:pPr eaLnBrk="1" hangingPunct="1"/>
            <a:endParaRPr lang="zh-CN" altLang="zh-CN" dirty="0"/>
          </a:p>
        </p:txBody>
      </p:sp>
      <p:sp>
        <p:nvSpPr>
          <p:cNvPr id="81924" name="Rectangle 8"/>
          <p:cNvSpPr>
            <a:spLocks noGrp="1" noRot="1" noChangeAspect="1"/>
          </p:cNvSpPr>
          <p:nvPr>
            <p:ph idx="1"/>
          </p:nvPr>
        </p:nvSpPr>
        <p:spPr>
          <a:ln/>
        </p:spPr>
        <p:txBody>
          <a:bodyPr vert="horz" wrap="square" lIns="91440" tIns="45720" rIns="91440" bIns="45720" anchor="t"/>
          <a:lstStyle/>
          <a:p>
            <a:pPr eaLnBrk="1" hangingPunct="1"/>
            <a:r>
              <a:rPr lang="en-US" altLang="zh-CN" dirty="0"/>
              <a:t>       </a:t>
            </a:r>
          </a:p>
        </p:txBody>
      </p:sp>
      <p:graphicFrame>
        <p:nvGraphicFramePr>
          <p:cNvPr id="81925" name="Object 4"/>
          <p:cNvGraphicFramePr>
            <a:graphicFrameLocks noGrp="1" noChangeAspect="1"/>
          </p:cNvGraphicFramePr>
          <p:nvPr>
            <p:ph idx="1"/>
          </p:nvPr>
        </p:nvGraphicFramePr>
        <p:xfrm>
          <a:off x="969963" y="1223963"/>
          <a:ext cx="7920037" cy="5273675"/>
        </p:xfrm>
        <a:graphic>
          <a:graphicData uri="http://schemas.openxmlformats.org/presentationml/2006/ole">
            <mc:AlternateContent xmlns:mc="http://schemas.openxmlformats.org/markup-compatibility/2006">
              <mc:Choice xmlns:v="urn:schemas-microsoft-com:vml" Requires="v">
                <p:oleObj spid="_x0000_s46083" r:id="rId4" imgW="3803650" imgH="2533015" progId="Word.Document.8">
                  <p:embed/>
                </p:oleObj>
              </mc:Choice>
              <mc:Fallback>
                <p:oleObj r:id="rId4" imgW="3803650" imgH="2533015" progId="Word.Document.8">
                  <p:embed/>
                  <p:pic>
                    <p:nvPicPr>
                      <p:cNvPr id="0" name=""/>
                      <p:cNvPicPr/>
                      <p:nvPr/>
                    </p:nvPicPr>
                    <p:blipFill>
                      <a:blip r:embed="rId5"/>
                      <a:srcRect/>
                      <a:stretch>
                        <a:fillRect/>
                      </a:stretch>
                    </p:blipFill>
                    <p:spPr>
                      <a:xfrm>
                        <a:off x="969963" y="1223963"/>
                        <a:ext cx="7920037" cy="5273675"/>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463244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17</a:t>
            </a:fld>
            <a:endParaRPr lang="en-US" altLang="zh-CN" sz="1400" b="0" dirty="0">
              <a:latin typeface="Arial" panose="020B0604020202020204" pitchFamily="34" charset="0"/>
            </a:endParaRPr>
          </a:p>
        </p:txBody>
      </p:sp>
      <p:sp>
        <p:nvSpPr>
          <p:cNvPr id="82947" name="Rectangle 2"/>
          <p:cNvSpPr>
            <a:spLocks noGrp="1" noRot="1"/>
          </p:cNvSpPr>
          <p:nvPr>
            <p:ph type="title"/>
          </p:nvPr>
        </p:nvSpPr>
        <p:spPr>
          <a:xfrm>
            <a:off x="3071813" y="296863"/>
            <a:ext cx="5934075" cy="387350"/>
          </a:xfrm>
          <a:ln/>
        </p:spPr>
        <p:txBody>
          <a:bodyPr vert="horz" wrap="square" lIns="91440" tIns="45720" rIns="91440" bIns="45720" anchor="ctr">
            <a:spAutoFit/>
          </a:bodyPr>
          <a:lstStyle/>
          <a:p>
            <a:pPr eaLnBrk="1" hangingPunct="1"/>
            <a:r>
              <a:rPr lang="zh-CN" altLang="en-US" sz="2400" dirty="0"/>
              <a:t>第四节  主成分方法应用中应注意的问题 </a:t>
            </a:r>
          </a:p>
        </p:txBody>
      </p:sp>
      <p:grpSp>
        <p:nvGrpSpPr>
          <p:cNvPr id="82948" name="Group 4"/>
          <p:cNvGrpSpPr/>
          <p:nvPr/>
        </p:nvGrpSpPr>
        <p:grpSpPr>
          <a:xfrm>
            <a:off x="571500" y="1557338"/>
            <a:ext cx="5354638" cy="1008062"/>
            <a:chOff x="367" y="817"/>
            <a:chExt cx="3373" cy="635"/>
          </a:xfrm>
        </p:grpSpPr>
        <p:pic>
          <p:nvPicPr>
            <p:cNvPr id="82953" name="Picture 5"/>
            <p:cNvPicPr/>
            <p:nvPr/>
          </p:nvPicPr>
          <p:blipFill>
            <a:blip r:embed="rId2"/>
            <a:stretch>
              <a:fillRect/>
            </a:stretch>
          </p:blipFill>
          <p:spPr>
            <a:xfrm>
              <a:off x="367" y="817"/>
              <a:ext cx="714" cy="635"/>
            </a:xfrm>
            <a:prstGeom prst="rect">
              <a:avLst/>
            </a:prstGeom>
            <a:noFill/>
            <a:ln w="9525">
              <a:noFill/>
            </a:ln>
          </p:spPr>
        </p:pic>
        <p:sp>
          <p:nvSpPr>
            <p:cNvPr id="82954" name="Rectangle 6">
              <a:hlinkClick r:id="" action="ppaction://noaction"/>
            </p:cNvPr>
            <p:cNvSpPr/>
            <p:nvPr/>
          </p:nvSpPr>
          <p:spPr>
            <a:xfrm>
              <a:off x="540" y="971"/>
              <a:ext cx="3200" cy="327"/>
            </a:xfrm>
            <a:prstGeom prst="rect">
              <a:avLst/>
            </a:prstGeom>
            <a:noFill/>
            <a:ln w="9525">
              <a:noFill/>
            </a:ln>
          </p:spPr>
          <p:txBody>
            <a:bodyPr wrap="none">
              <a:spAutoFit/>
            </a:bodyPr>
            <a:lstStyle/>
            <a:p>
              <a:pPr algn="l"/>
              <a:r>
                <a:rPr lang="zh-CN" altLang="en-US" sz="2800" dirty="0">
                  <a:solidFill>
                    <a:srgbClr val="FFFFFF"/>
                  </a:solidFill>
                  <a:latin typeface="Arial" panose="020B0604020202020204" pitchFamily="34" charset="0"/>
                </a:rPr>
                <a:t>一   </a:t>
              </a:r>
              <a:r>
                <a:rPr lang="zh-CN" altLang="en-US" sz="2800" dirty="0">
                  <a:latin typeface="Times New Roman" panose="02020603050405020304" pitchFamily="18" charset="0"/>
                </a:rPr>
                <a:t>使用相关矩阵</a:t>
              </a:r>
              <a:r>
                <a:rPr lang="en-US" altLang="zh-CN" sz="2800" dirty="0">
                  <a:latin typeface="Times New Roman" panose="02020603050405020304" pitchFamily="18" charset="0"/>
                </a:rPr>
                <a:t>R</a:t>
              </a:r>
              <a:r>
                <a:rPr lang="zh-CN" altLang="en-US" sz="2800" dirty="0">
                  <a:latin typeface="Times New Roman" panose="02020603050405020304" pitchFamily="18" charset="0"/>
                </a:rPr>
                <a:t>计算主成分</a:t>
              </a:r>
              <a:r>
                <a:rPr lang="zh-CN" altLang="en-US" dirty="0">
                  <a:latin typeface="Times New Roman" panose="02020603050405020304" pitchFamily="18" charset="0"/>
                </a:rPr>
                <a:t> </a:t>
              </a:r>
            </a:p>
          </p:txBody>
        </p:sp>
      </p:grpSp>
      <p:grpSp>
        <p:nvGrpSpPr>
          <p:cNvPr id="82949" name="Group 7"/>
          <p:cNvGrpSpPr/>
          <p:nvPr/>
        </p:nvGrpSpPr>
        <p:grpSpPr>
          <a:xfrm>
            <a:off x="571500" y="2852738"/>
            <a:ext cx="4756150" cy="1008062"/>
            <a:chOff x="367" y="1389"/>
            <a:chExt cx="2996" cy="635"/>
          </a:xfrm>
        </p:grpSpPr>
        <p:pic>
          <p:nvPicPr>
            <p:cNvPr id="82951" name="Picture 8"/>
            <p:cNvPicPr/>
            <p:nvPr/>
          </p:nvPicPr>
          <p:blipFill>
            <a:blip r:embed="rId2"/>
            <a:stretch>
              <a:fillRect/>
            </a:stretch>
          </p:blipFill>
          <p:spPr>
            <a:xfrm>
              <a:off x="367" y="1389"/>
              <a:ext cx="714" cy="635"/>
            </a:xfrm>
            <a:prstGeom prst="rect">
              <a:avLst/>
            </a:prstGeom>
            <a:noFill/>
            <a:ln w="9525">
              <a:noFill/>
            </a:ln>
          </p:spPr>
        </p:pic>
        <p:sp>
          <p:nvSpPr>
            <p:cNvPr id="82952" name="Rectangle 9">
              <a:hlinkClick r:id="" action="ppaction://noaction"/>
            </p:cNvPr>
            <p:cNvSpPr/>
            <p:nvPr/>
          </p:nvSpPr>
          <p:spPr>
            <a:xfrm>
              <a:off x="549" y="1538"/>
              <a:ext cx="2814" cy="327"/>
            </a:xfrm>
            <a:prstGeom prst="rect">
              <a:avLst/>
            </a:prstGeom>
            <a:noFill/>
            <a:ln w="9525">
              <a:noFill/>
            </a:ln>
          </p:spPr>
          <p:txBody>
            <a:bodyPr wrap="none">
              <a:spAutoFit/>
            </a:bodyPr>
            <a:lstStyle/>
            <a:p>
              <a:pPr algn="l"/>
              <a:r>
                <a:rPr lang="zh-CN" altLang="en-US" sz="2800" dirty="0">
                  <a:solidFill>
                    <a:srgbClr val="FFFFFF"/>
                  </a:solidFill>
                  <a:latin typeface="Arial" panose="020B0604020202020204" pitchFamily="34" charset="0"/>
                </a:rPr>
                <a:t>二   </a:t>
              </a:r>
              <a:r>
                <a:rPr lang="zh-CN" altLang="en-US" sz="2800" dirty="0">
                  <a:latin typeface="Times New Roman" panose="02020603050405020304" pitchFamily="18" charset="0"/>
                </a:rPr>
                <a:t>主成分分析的应用领域</a:t>
              </a:r>
              <a:r>
                <a:rPr lang="zh-CN" altLang="en-US" dirty="0">
                  <a:latin typeface="Times New Roman" panose="02020603050405020304" pitchFamily="18" charset="0"/>
                </a:rPr>
                <a:t> </a:t>
              </a:r>
            </a:p>
          </p:txBody>
        </p:sp>
      </p:grpSp>
      <p:pic>
        <p:nvPicPr>
          <p:cNvPr id="82950" name="Picture 13" descr="独轮车"/>
          <p:cNvPicPr>
            <a:picLocks noChangeAspect="1"/>
          </p:cNvPicPr>
          <p:nvPr/>
        </p:nvPicPr>
        <p:blipFill>
          <a:blip r:embed="rId3"/>
          <a:stretch>
            <a:fillRect/>
          </a:stretch>
        </p:blipFill>
        <p:spPr>
          <a:xfrm>
            <a:off x="6156325" y="4365625"/>
            <a:ext cx="2663825" cy="2078038"/>
          </a:xfrm>
          <a:prstGeom prst="rect">
            <a:avLst/>
          </a:prstGeom>
          <a:noFill/>
          <a:ln w="9525">
            <a:noFill/>
          </a:ln>
        </p:spPr>
      </p:pic>
    </p:spTree>
    <p:extLst>
      <p:ext uri="{BB962C8B-B14F-4D97-AF65-F5344CB8AC3E}">
        <p14:creationId xmlns:p14="http://schemas.microsoft.com/office/powerpoint/2010/main" val="122495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18</a:t>
            </a:fld>
            <a:endParaRPr lang="en-US" altLang="zh-CN" sz="1400" b="0" dirty="0">
              <a:latin typeface="Arial" panose="020B0604020202020204" pitchFamily="34" charset="0"/>
            </a:endParaRPr>
          </a:p>
        </p:txBody>
      </p:sp>
      <p:sp>
        <p:nvSpPr>
          <p:cNvPr id="83971" name="Rectangle 2"/>
          <p:cNvSpPr>
            <a:spLocks noGrp="1" noRot="1"/>
          </p:cNvSpPr>
          <p:nvPr>
            <p:ph type="title"/>
          </p:nvPr>
        </p:nvSpPr>
        <p:spPr>
          <a:ln/>
        </p:spPr>
        <p:txBody>
          <a:bodyPr vert="horz" wrap="square" lIns="91440" tIns="45720" rIns="91440" bIns="45720" anchor="ctr">
            <a:spAutoFit/>
          </a:bodyPr>
          <a:lstStyle/>
          <a:p>
            <a:pPr eaLnBrk="1" hangingPunct="1"/>
            <a:r>
              <a:rPr lang="zh-CN" altLang="en-US" dirty="0"/>
              <a:t>一、</a:t>
            </a:r>
            <a:r>
              <a:rPr lang="zh-CN" altLang="en-US" dirty="0">
                <a:solidFill>
                  <a:schemeClr val="tx1"/>
                </a:solidFill>
              </a:rPr>
              <a:t>使用相关矩阵</a:t>
            </a:r>
            <a:r>
              <a:rPr lang="en-US" altLang="zh-CN" dirty="0">
                <a:solidFill>
                  <a:schemeClr val="tx1"/>
                </a:solidFill>
              </a:rPr>
              <a:t>R</a:t>
            </a:r>
            <a:r>
              <a:rPr lang="zh-CN" altLang="en-US" dirty="0">
                <a:solidFill>
                  <a:schemeClr val="tx1"/>
                </a:solidFill>
              </a:rPr>
              <a:t>计算主成分</a:t>
            </a:r>
            <a:r>
              <a:rPr lang="zh-CN" altLang="en-US" dirty="0"/>
              <a:t> </a:t>
            </a:r>
          </a:p>
        </p:txBody>
      </p:sp>
      <p:sp>
        <p:nvSpPr>
          <p:cNvPr id="83972" name="Rectangle 5"/>
          <p:cNvSpPr>
            <a:spLocks noGrp="1" noRot="1" noChangeAspect="1"/>
          </p:cNvSpPr>
          <p:nvPr>
            <p:ph idx="1"/>
          </p:nvPr>
        </p:nvSpPr>
        <p:spPr>
          <a:xfrm>
            <a:off x="323850" y="1319213"/>
            <a:ext cx="8540750" cy="5349875"/>
          </a:xfrm>
          <a:ln/>
        </p:spPr>
        <p:txBody>
          <a:bodyPr vert="horz" wrap="square" lIns="91440" tIns="45720" rIns="91440" bIns="45720" anchor="t"/>
          <a:lstStyle/>
          <a:p>
            <a:pPr eaLnBrk="1" hangingPunct="1"/>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en-US" altLang="zh-CN" dirty="0"/>
              <a:t> </a:t>
            </a:r>
          </a:p>
        </p:txBody>
      </p:sp>
      <p:graphicFrame>
        <p:nvGraphicFramePr>
          <p:cNvPr id="83973" name="Object 3"/>
          <p:cNvGraphicFramePr>
            <a:graphicFrameLocks noGrp="1" noChangeAspect="1"/>
          </p:cNvGraphicFramePr>
          <p:nvPr>
            <p:ph idx="1"/>
          </p:nvPr>
        </p:nvGraphicFramePr>
        <p:xfrm>
          <a:off x="784225" y="1284288"/>
          <a:ext cx="7885113" cy="5135562"/>
        </p:xfrm>
        <a:graphic>
          <a:graphicData uri="http://schemas.openxmlformats.org/presentationml/2006/ole">
            <mc:AlternateContent xmlns:mc="http://schemas.openxmlformats.org/markup-compatibility/2006">
              <mc:Choice xmlns:v="urn:schemas-microsoft-com:vml" Requires="v">
                <p:oleObj spid="_x0000_s47107" r:id="rId3" imgW="3533775" imgH="2302510" progId="Word.Document.8">
                  <p:embed/>
                </p:oleObj>
              </mc:Choice>
              <mc:Fallback>
                <p:oleObj r:id="rId3" imgW="3533775" imgH="2302510" progId="Word.Document.8">
                  <p:embed/>
                  <p:pic>
                    <p:nvPicPr>
                      <p:cNvPr id="0" name=""/>
                      <p:cNvPicPr/>
                      <p:nvPr/>
                    </p:nvPicPr>
                    <p:blipFill>
                      <a:blip r:embed="rId4"/>
                      <a:srcRect/>
                      <a:stretch>
                        <a:fillRect/>
                      </a:stretch>
                    </p:blipFill>
                    <p:spPr>
                      <a:xfrm>
                        <a:off x="784225" y="1284288"/>
                        <a:ext cx="7885113" cy="5135562"/>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1903677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19</a:t>
            </a:fld>
            <a:endParaRPr lang="en-US" altLang="zh-CN" sz="1400" b="0" dirty="0">
              <a:latin typeface="Arial" panose="020B0604020202020204" pitchFamily="34" charset="0"/>
            </a:endParaRPr>
          </a:p>
        </p:txBody>
      </p:sp>
      <p:sp>
        <p:nvSpPr>
          <p:cNvPr id="84995" name="Rectangle 3"/>
          <p:cNvSpPr>
            <a:spLocks noGrp="1" noRot="1" noChangeAspect="1"/>
          </p:cNvSpPr>
          <p:nvPr>
            <p:ph idx="1"/>
          </p:nvPr>
        </p:nvSpPr>
        <p:spPr>
          <a:ln/>
        </p:spPr>
        <p:txBody>
          <a:bodyPr vert="horz" wrap="square" lIns="91440" tIns="45720" rIns="91440" bIns="45720" anchor="t"/>
          <a:lstStyle/>
          <a:p>
            <a:pPr eaLnBrk="1" hangingPunct="1"/>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r>
              <a:rPr lang="en-US" altLang="zh-CN" dirty="0"/>
              <a:t>          </a:t>
            </a:r>
          </a:p>
        </p:txBody>
      </p:sp>
      <p:graphicFrame>
        <p:nvGraphicFramePr>
          <p:cNvPr id="84996" name="Object 4"/>
          <p:cNvGraphicFramePr>
            <a:graphicFrameLocks noGrp="1" noChangeAspect="1"/>
          </p:cNvGraphicFramePr>
          <p:nvPr>
            <p:ph idx="1"/>
          </p:nvPr>
        </p:nvGraphicFramePr>
        <p:xfrm>
          <a:off x="763588" y="1116013"/>
          <a:ext cx="8258175" cy="5629275"/>
        </p:xfrm>
        <a:graphic>
          <a:graphicData uri="http://schemas.openxmlformats.org/presentationml/2006/ole">
            <mc:AlternateContent xmlns:mc="http://schemas.openxmlformats.org/markup-compatibility/2006">
              <mc:Choice xmlns:v="urn:schemas-microsoft-com:vml" Requires="v">
                <p:oleObj spid="_x0000_s48131" r:id="rId4" imgW="3716655" imgH="2534285" progId="Word.Document.8">
                  <p:embed/>
                </p:oleObj>
              </mc:Choice>
              <mc:Fallback>
                <p:oleObj r:id="rId4" imgW="3716655" imgH="2534285" progId="Word.Document.8">
                  <p:embed/>
                  <p:pic>
                    <p:nvPicPr>
                      <p:cNvPr id="0" name=""/>
                      <p:cNvPicPr/>
                      <p:nvPr/>
                    </p:nvPicPr>
                    <p:blipFill>
                      <a:blip r:embed="rId5"/>
                      <a:srcRect/>
                      <a:stretch>
                        <a:fillRect/>
                      </a:stretch>
                    </p:blipFill>
                    <p:spPr>
                      <a:xfrm>
                        <a:off x="763588" y="1116013"/>
                        <a:ext cx="8258175" cy="5629275"/>
                      </a:xfrm>
                      <a:prstGeom prst="rect">
                        <a:avLst/>
                      </a:prstGeom>
                      <a:noFill/>
                      <a:ln w="38100">
                        <a:miter/>
                      </a:ln>
                    </p:spPr>
                  </p:pic>
                </p:oleObj>
              </mc:Fallback>
            </mc:AlternateContent>
          </a:graphicData>
        </a:graphic>
      </p:graphicFrame>
      <p:sp>
        <p:nvSpPr>
          <p:cNvPr id="84997" name="Rectangle 6"/>
          <p:cNvSpPr>
            <a:spLocks noGrp="1" noRot="1"/>
          </p:cNvSpPr>
          <p:nvPr>
            <p:ph type="title"/>
          </p:nvPr>
        </p:nvSpPr>
        <p:spPr>
          <a:ln/>
        </p:spPr>
        <p:txBody>
          <a:bodyPr vert="horz" wrap="square" lIns="91440" tIns="45720" rIns="91440" bIns="45720" anchor="ctr">
            <a:spAutoFit/>
          </a:bodyPr>
          <a:lstStyle/>
          <a:p>
            <a:pPr eaLnBrk="1" hangingPunct="1"/>
            <a:r>
              <a:rPr lang="zh-CN" altLang="en-US" dirty="0"/>
              <a:t>一、使用相关矩阵</a:t>
            </a:r>
            <a:r>
              <a:rPr lang="en-US" altLang="zh-CN" dirty="0"/>
              <a:t>R</a:t>
            </a:r>
            <a:r>
              <a:rPr lang="zh-CN" altLang="en-US" dirty="0"/>
              <a:t>计算主成分 </a:t>
            </a:r>
          </a:p>
        </p:txBody>
      </p:sp>
    </p:spTree>
    <p:extLst>
      <p:ext uri="{BB962C8B-B14F-4D97-AF65-F5344CB8AC3E}">
        <p14:creationId xmlns:p14="http://schemas.microsoft.com/office/powerpoint/2010/main" val="1180879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2</a:t>
            </a:fld>
            <a:endParaRPr lang="en-US" altLang="zh-CN" sz="1400" b="0" dirty="0">
              <a:latin typeface="Arial" panose="020B0604020202020204" pitchFamily="34" charset="0"/>
            </a:endParaRPr>
          </a:p>
        </p:txBody>
      </p:sp>
      <p:sp>
        <p:nvSpPr>
          <p:cNvPr id="66563" name="Rectangle 7"/>
          <p:cNvSpPr>
            <a:spLocks noGrp="1" noRot="1"/>
          </p:cNvSpPr>
          <p:nvPr>
            <p:ph type="title"/>
          </p:nvPr>
        </p:nvSpPr>
        <p:spPr>
          <a:ln/>
        </p:spPr>
        <p:txBody>
          <a:bodyPr vert="horz" wrap="square" lIns="91440" tIns="45720" rIns="91440" bIns="45720" anchor="ctr">
            <a:spAutoFit/>
          </a:bodyPr>
          <a:lstStyle/>
          <a:p>
            <a:pPr eaLnBrk="1" hangingPunct="1"/>
            <a:endParaRPr lang="zh-CN" altLang="zh-CN" dirty="0"/>
          </a:p>
        </p:txBody>
      </p:sp>
      <p:sp>
        <p:nvSpPr>
          <p:cNvPr id="66564" name="Rectangle 8"/>
          <p:cNvSpPr>
            <a:spLocks noGrp="1" noRot="1" noChangeAspect="1"/>
          </p:cNvSpPr>
          <p:nvPr>
            <p:ph idx="1"/>
          </p:nvPr>
        </p:nvSpPr>
        <p:spPr>
          <a:ln/>
        </p:spPr>
        <p:txBody>
          <a:bodyPr vert="horz" wrap="square" lIns="91440" tIns="45720" rIns="91440" bIns="45720" anchor="t"/>
          <a:lstStyle/>
          <a:p>
            <a:pPr eaLnBrk="1" hangingPunct="1"/>
            <a:r>
              <a:rPr lang="en-US" altLang="zh-CN" dirty="0"/>
              <a:t>      </a:t>
            </a:r>
          </a:p>
        </p:txBody>
      </p:sp>
      <p:graphicFrame>
        <p:nvGraphicFramePr>
          <p:cNvPr id="66565" name="Object 4"/>
          <p:cNvGraphicFramePr>
            <a:graphicFrameLocks noGrp="1" noChangeAspect="1"/>
          </p:cNvGraphicFramePr>
          <p:nvPr>
            <p:ph idx="1"/>
          </p:nvPr>
        </p:nvGraphicFramePr>
        <p:xfrm>
          <a:off x="722313" y="1277938"/>
          <a:ext cx="8162925" cy="4619625"/>
        </p:xfrm>
        <a:graphic>
          <a:graphicData uri="http://schemas.openxmlformats.org/presentationml/2006/ole">
            <mc:AlternateContent xmlns:mc="http://schemas.openxmlformats.org/markup-compatibility/2006">
              <mc:Choice xmlns:v="urn:schemas-microsoft-com:vml" Requires="v">
                <p:oleObj spid="_x0000_s33795" r:id="rId3" imgW="3642360" imgH="2060575" progId="Word.Document.8">
                  <p:embed/>
                </p:oleObj>
              </mc:Choice>
              <mc:Fallback>
                <p:oleObj r:id="rId3" imgW="3642360" imgH="2060575" progId="Word.Document.8">
                  <p:embed/>
                  <p:pic>
                    <p:nvPicPr>
                      <p:cNvPr id="0" name=""/>
                      <p:cNvPicPr/>
                      <p:nvPr/>
                    </p:nvPicPr>
                    <p:blipFill>
                      <a:blip r:embed="rId4"/>
                      <a:srcRect/>
                      <a:stretch>
                        <a:fillRect/>
                      </a:stretch>
                    </p:blipFill>
                    <p:spPr>
                      <a:xfrm>
                        <a:off x="722313" y="1277938"/>
                        <a:ext cx="8162925" cy="4619625"/>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2896483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ln/>
        </p:spPr>
        <p:txBody>
          <a:bodyPr vert="horz" wrap="square" lIns="91440" tIns="45720" rIns="91440" bIns="45720" anchor="ctr">
            <a:spAutoFit/>
          </a:bodyPr>
          <a:lstStyle/>
          <a:p>
            <a:pPr marL="457200" indent="-457200" eaLnBrk="1" hangingPunct="1">
              <a:buFont typeface="Wingdings" panose="05000000000000000000" pitchFamily="2" charset="2"/>
              <a:buChar char="Ø"/>
            </a:pPr>
            <a:r>
              <a:rPr lang="zh-CN" altLang="en-US" dirty="0"/>
              <a:t>原始数据标准化</a:t>
            </a:r>
          </a:p>
        </p:txBody>
      </p:sp>
      <p:graphicFrame>
        <p:nvGraphicFramePr>
          <p:cNvPr id="86019" name="对象 4"/>
          <p:cNvGraphicFramePr>
            <a:graphicFrameLocks noChangeAspect="1"/>
          </p:cNvGraphicFramePr>
          <p:nvPr/>
        </p:nvGraphicFramePr>
        <p:xfrm>
          <a:off x="2771775" y="1412875"/>
          <a:ext cx="2736850" cy="1720850"/>
        </p:xfrm>
        <a:graphic>
          <a:graphicData uri="http://schemas.openxmlformats.org/presentationml/2006/ole">
            <mc:AlternateContent xmlns:mc="http://schemas.openxmlformats.org/markup-compatibility/2006">
              <mc:Choice xmlns:v="urn:schemas-microsoft-com:vml" Requires="v">
                <p:oleObj spid="_x0000_s49157" r:id="rId3" imgW="786765" imgH="495300" progId="Equation.3">
                  <p:embed/>
                </p:oleObj>
              </mc:Choice>
              <mc:Fallback>
                <p:oleObj r:id="rId3" imgW="786765" imgH="495300" progId="Equation.3">
                  <p:embed/>
                  <p:pic>
                    <p:nvPicPr>
                      <p:cNvPr id="0" name=""/>
                      <p:cNvPicPr/>
                      <p:nvPr/>
                    </p:nvPicPr>
                    <p:blipFill>
                      <a:blip r:embed="rId4"/>
                      <a:stretch>
                        <a:fillRect/>
                      </a:stretch>
                    </p:blipFill>
                    <p:spPr>
                      <a:xfrm>
                        <a:off x="2771775" y="1412875"/>
                        <a:ext cx="2736850" cy="1720850"/>
                      </a:xfrm>
                      <a:prstGeom prst="rect">
                        <a:avLst/>
                      </a:prstGeom>
                      <a:noFill/>
                      <a:ln w="38100">
                        <a:noFill/>
                        <a:miter/>
                      </a:ln>
                    </p:spPr>
                  </p:pic>
                </p:oleObj>
              </mc:Fallback>
            </mc:AlternateContent>
          </a:graphicData>
        </a:graphic>
      </p:graphicFrame>
      <p:graphicFrame>
        <p:nvGraphicFramePr>
          <p:cNvPr id="86020" name="对象 5"/>
          <p:cNvGraphicFramePr>
            <a:graphicFrameLocks noChangeAspect="1"/>
          </p:cNvGraphicFramePr>
          <p:nvPr/>
        </p:nvGraphicFramePr>
        <p:xfrm>
          <a:off x="3132138" y="3573463"/>
          <a:ext cx="2058987" cy="1079500"/>
        </p:xfrm>
        <a:graphic>
          <a:graphicData uri="http://schemas.openxmlformats.org/presentationml/2006/ole">
            <mc:AlternateContent xmlns:mc="http://schemas.openxmlformats.org/markup-compatibility/2006">
              <mc:Choice xmlns:v="urn:schemas-microsoft-com:vml" Requires="v">
                <p:oleObj spid="_x0000_s49158" r:id="rId5" imgW="774065" imgH="406400" progId="Equation.3">
                  <p:embed/>
                </p:oleObj>
              </mc:Choice>
              <mc:Fallback>
                <p:oleObj r:id="rId5" imgW="774065" imgH="406400" progId="Equation.3">
                  <p:embed/>
                  <p:pic>
                    <p:nvPicPr>
                      <p:cNvPr id="0" name=""/>
                      <p:cNvPicPr/>
                      <p:nvPr/>
                    </p:nvPicPr>
                    <p:blipFill>
                      <a:blip r:embed="rId6"/>
                      <a:stretch>
                        <a:fillRect/>
                      </a:stretch>
                    </p:blipFill>
                    <p:spPr>
                      <a:xfrm>
                        <a:off x="3132138" y="3573463"/>
                        <a:ext cx="2058987" cy="1079500"/>
                      </a:xfrm>
                      <a:prstGeom prst="rect">
                        <a:avLst/>
                      </a:prstGeom>
                      <a:noFill/>
                      <a:ln w="38100">
                        <a:noFill/>
                        <a:miter/>
                      </a:ln>
                    </p:spPr>
                  </p:pic>
                </p:oleObj>
              </mc:Fallback>
            </mc:AlternateContent>
          </a:graphicData>
        </a:graphic>
      </p:graphicFrame>
      <p:graphicFrame>
        <p:nvGraphicFramePr>
          <p:cNvPr id="86021" name="对象 7"/>
          <p:cNvGraphicFramePr>
            <a:graphicFrameLocks noChangeAspect="1"/>
          </p:cNvGraphicFramePr>
          <p:nvPr/>
        </p:nvGraphicFramePr>
        <p:xfrm>
          <a:off x="2051050" y="5157788"/>
          <a:ext cx="4248150" cy="1150937"/>
        </p:xfrm>
        <a:graphic>
          <a:graphicData uri="http://schemas.openxmlformats.org/presentationml/2006/ole">
            <mc:AlternateContent xmlns:mc="http://schemas.openxmlformats.org/markup-compatibility/2006">
              <mc:Choice xmlns:v="urn:schemas-microsoft-com:vml" Requires="v">
                <p:oleObj spid="_x0000_s49159" r:id="rId7" imgW="1497965" imgH="406400" progId="Equation.3">
                  <p:embed/>
                </p:oleObj>
              </mc:Choice>
              <mc:Fallback>
                <p:oleObj r:id="rId7" imgW="1497965" imgH="406400" progId="Equation.3">
                  <p:embed/>
                  <p:pic>
                    <p:nvPicPr>
                      <p:cNvPr id="0" name=""/>
                      <p:cNvPicPr/>
                      <p:nvPr/>
                    </p:nvPicPr>
                    <p:blipFill>
                      <a:blip r:embed="rId8"/>
                      <a:stretch>
                        <a:fillRect/>
                      </a:stretch>
                    </p:blipFill>
                    <p:spPr>
                      <a:xfrm>
                        <a:off x="2051050" y="5157788"/>
                        <a:ext cx="4248150" cy="1150937"/>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8700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1"/>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21</a:t>
            </a:fld>
            <a:endParaRPr lang="en-US" altLang="zh-CN" sz="1400" b="0" dirty="0">
              <a:latin typeface="Arial" panose="020B0604020202020204" pitchFamily="34" charset="0"/>
            </a:endParaRPr>
          </a:p>
        </p:txBody>
      </p:sp>
      <p:sp>
        <p:nvSpPr>
          <p:cNvPr id="87043" name="Rectangle 3"/>
          <p:cNvSpPr/>
          <p:nvPr/>
        </p:nvSpPr>
        <p:spPr>
          <a:xfrm>
            <a:off x="323850" y="1196975"/>
            <a:ext cx="6629400" cy="461963"/>
          </a:xfrm>
          <a:prstGeom prst="rect">
            <a:avLst/>
          </a:prstGeom>
          <a:noFill/>
          <a:ln w="9525">
            <a:noFill/>
          </a:ln>
        </p:spPr>
        <p:txBody>
          <a:bodyPr>
            <a:spAutoFit/>
          </a:bodyPr>
          <a:lstStyle/>
          <a:p>
            <a:pPr marL="342900" indent="-342900">
              <a:buSzPct val="70000"/>
              <a:buFont typeface="Wingdings" panose="05000000000000000000" pitchFamily="2" charset="2"/>
              <a:buChar char="Ø"/>
            </a:pPr>
            <a:r>
              <a:rPr lang="zh-CN" altLang="en-US" dirty="0">
                <a:latin typeface="Times New Roman" panose="02020603050405020304" pitchFamily="18" charset="0"/>
                <a:ea typeface="黑体" panose="02010609060101010101" pitchFamily="49" charset="-122"/>
              </a:rPr>
              <a:t>计算相关系数矩阵</a:t>
            </a:r>
          </a:p>
        </p:txBody>
      </p:sp>
      <p:graphicFrame>
        <p:nvGraphicFramePr>
          <p:cNvPr id="87044" name="Object 4"/>
          <p:cNvGraphicFramePr>
            <a:graphicFrameLocks noChangeAspect="1"/>
          </p:cNvGraphicFramePr>
          <p:nvPr/>
        </p:nvGraphicFramePr>
        <p:xfrm>
          <a:off x="1042988" y="1658938"/>
          <a:ext cx="4392612" cy="2144712"/>
        </p:xfrm>
        <a:graphic>
          <a:graphicData uri="http://schemas.openxmlformats.org/presentationml/2006/ole">
            <mc:AlternateContent xmlns:mc="http://schemas.openxmlformats.org/markup-compatibility/2006">
              <mc:Choice xmlns:v="urn:schemas-microsoft-com:vml" Requires="v">
                <p:oleObj spid="_x0000_s50180" r:id="rId3" imgW="1536700" imgH="939800" progId="Word.Document.8">
                  <p:embed/>
                </p:oleObj>
              </mc:Choice>
              <mc:Fallback>
                <p:oleObj r:id="rId3" imgW="1536700" imgH="939800" progId="Word.Document.8">
                  <p:embed/>
                  <p:pic>
                    <p:nvPicPr>
                      <p:cNvPr id="0" name=""/>
                      <p:cNvPicPr/>
                      <p:nvPr/>
                    </p:nvPicPr>
                    <p:blipFill>
                      <a:blip r:embed="rId4"/>
                      <a:stretch>
                        <a:fillRect/>
                      </a:stretch>
                    </p:blipFill>
                    <p:spPr>
                      <a:xfrm>
                        <a:off x="1042988" y="1658938"/>
                        <a:ext cx="4392612" cy="2144712"/>
                      </a:xfrm>
                      <a:prstGeom prst="rect">
                        <a:avLst/>
                      </a:prstGeom>
                      <a:solidFill>
                        <a:schemeClr val="folHlink"/>
                      </a:solidFill>
                      <a:ln w="38100">
                        <a:noFill/>
                        <a:miter/>
                      </a:ln>
                    </p:spPr>
                  </p:pic>
                </p:oleObj>
              </mc:Fallback>
            </mc:AlternateContent>
          </a:graphicData>
        </a:graphic>
      </p:graphicFrame>
      <p:sp>
        <p:nvSpPr>
          <p:cNvPr id="87045" name="Rectangle 5"/>
          <p:cNvSpPr/>
          <p:nvPr/>
        </p:nvSpPr>
        <p:spPr>
          <a:xfrm>
            <a:off x="755650" y="5589588"/>
            <a:ext cx="7964488" cy="492125"/>
          </a:xfrm>
          <a:prstGeom prst="rect">
            <a:avLst/>
          </a:prstGeom>
          <a:noFill/>
          <a:ln w="9525">
            <a:noFill/>
          </a:ln>
        </p:spPr>
        <p:txBody>
          <a:bodyPr wrap="none">
            <a:spAutoFit/>
          </a:bodyPr>
          <a:lstStyle/>
          <a:p>
            <a:r>
              <a:rPr lang="en-US" altLang="zh-CN" sz="2600" dirty="0">
                <a:latin typeface="Times New Roman" panose="02020603050405020304" pitchFamily="18" charset="0"/>
              </a:rPr>
              <a:t>r</a:t>
            </a:r>
            <a:r>
              <a:rPr lang="en-US" altLang="zh-CN" sz="2600" baseline="-30000" dirty="0">
                <a:latin typeface="Times New Roman" panose="02020603050405020304" pitchFamily="18" charset="0"/>
              </a:rPr>
              <a:t>ij</a:t>
            </a:r>
            <a:r>
              <a:rPr lang="zh-CN" altLang="en-US" sz="2600" dirty="0">
                <a:latin typeface="Times New Roman" panose="02020603050405020304" pitchFamily="18" charset="0"/>
              </a:rPr>
              <a:t>（</a:t>
            </a:r>
            <a:r>
              <a:rPr lang="en-US" altLang="zh-CN" sz="2600" dirty="0">
                <a:latin typeface="Times New Roman" panose="02020603050405020304" pitchFamily="18" charset="0"/>
              </a:rPr>
              <a:t>i</a:t>
            </a:r>
            <a:r>
              <a:rPr lang="zh-CN" altLang="en-US" sz="2600" dirty="0">
                <a:latin typeface="Times New Roman" panose="02020603050405020304" pitchFamily="18" charset="0"/>
              </a:rPr>
              <a:t>，</a:t>
            </a:r>
            <a:r>
              <a:rPr lang="en-US" altLang="zh-CN" sz="2600" dirty="0">
                <a:latin typeface="Times New Roman" panose="02020603050405020304" pitchFamily="18" charset="0"/>
              </a:rPr>
              <a:t>j=1</a:t>
            </a: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a:t>
            </a:r>
            <a:r>
              <a:rPr lang="en-US" altLang="zh-CN" sz="2600" dirty="0">
                <a:latin typeface="Times New Roman" panose="02020603050405020304" pitchFamily="18" charset="0"/>
              </a:rPr>
              <a:t>…</a:t>
            </a:r>
            <a:r>
              <a:rPr lang="zh-CN" altLang="en-US" sz="2600" dirty="0">
                <a:latin typeface="Times New Roman" panose="02020603050405020304" pitchFamily="18" charset="0"/>
              </a:rPr>
              <a:t>，</a:t>
            </a:r>
            <a:r>
              <a:rPr lang="en-US" altLang="zh-CN" sz="2600" dirty="0">
                <a:latin typeface="Times New Roman" panose="02020603050405020304" pitchFamily="18" charset="0"/>
              </a:rPr>
              <a:t>p</a:t>
            </a:r>
            <a:r>
              <a:rPr lang="zh-CN" altLang="en-US" sz="2600" dirty="0">
                <a:latin typeface="Times New Roman" panose="02020603050405020304" pitchFamily="18" charset="0"/>
              </a:rPr>
              <a:t>）为原变量</a:t>
            </a:r>
            <a:r>
              <a:rPr lang="en-US" altLang="zh-CN" sz="2600" dirty="0">
                <a:latin typeface="Times New Roman" panose="02020603050405020304" pitchFamily="18" charset="0"/>
              </a:rPr>
              <a:t>x</a:t>
            </a:r>
            <a:r>
              <a:rPr lang="en-US" altLang="zh-CN" sz="2600" baseline="-30000" dirty="0">
                <a:latin typeface="Times New Roman" panose="02020603050405020304" pitchFamily="18" charset="0"/>
              </a:rPr>
              <a:t>i</a:t>
            </a:r>
            <a:r>
              <a:rPr lang="zh-CN" altLang="en-US" sz="2600" dirty="0">
                <a:latin typeface="Times New Roman" panose="02020603050405020304" pitchFamily="18" charset="0"/>
              </a:rPr>
              <a:t>与</a:t>
            </a:r>
            <a:r>
              <a:rPr lang="en-US" altLang="zh-CN" sz="2600" dirty="0">
                <a:latin typeface="Times New Roman" panose="02020603050405020304" pitchFamily="18" charset="0"/>
              </a:rPr>
              <a:t>x</a:t>
            </a:r>
            <a:r>
              <a:rPr lang="en-US" altLang="zh-CN" sz="2600" baseline="-30000" dirty="0">
                <a:latin typeface="Times New Roman" panose="02020603050405020304" pitchFamily="18" charset="0"/>
              </a:rPr>
              <a:t>j</a:t>
            </a:r>
            <a:r>
              <a:rPr lang="zh-CN" altLang="en-US" sz="2600" dirty="0">
                <a:latin typeface="Times New Roman" panose="02020603050405020304" pitchFamily="18" charset="0"/>
              </a:rPr>
              <a:t>的相关系数 。</a:t>
            </a:r>
          </a:p>
        </p:txBody>
      </p:sp>
      <p:graphicFrame>
        <p:nvGraphicFramePr>
          <p:cNvPr id="87046" name="对象 5"/>
          <p:cNvGraphicFramePr>
            <a:graphicFrameLocks noChangeAspect="1"/>
          </p:cNvGraphicFramePr>
          <p:nvPr/>
        </p:nvGraphicFramePr>
        <p:xfrm>
          <a:off x="4500563" y="3429000"/>
          <a:ext cx="4414837" cy="1935163"/>
        </p:xfrm>
        <a:graphic>
          <a:graphicData uri="http://schemas.openxmlformats.org/presentationml/2006/ole">
            <mc:AlternateContent xmlns:mc="http://schemas.openxmlformats.org/markup-compatibility/2006">
              <mc:Choice xmlns:v="urn:schemas-microsoft-com:vml" Requires="v">
                <p:oleObj spid="_x0000_s50181" r:id="rId5" imgW="1993900" imgH="889000" progId="Equation.3">
                  <p:embed/>
                </p:oleObj>
              </mc:Choice>
              <mc:Fallback>
                <p:oleObj r:id="rId5" imgW="1993900" imgH="889000" progId="Equation.3">
                  <p:embed/>
                  <p:pic>
                    <p:nvPicPr>
                      <p:cNvPr id="0" name=""/>
                      <p:cNvPicPr/>
                      <p:nvPr/>
                    </p:nvPicPr>
                    <p:blipFill>
                      <a:blip r:embed="rId6"/>
                      <a:stretch>
                        <a:fillRect/>
                      </a:stretch>
                    </p:blipFill>
                    <p:spPr>
                      <a:xfrm>
                        <a:off x="4500563" y="3429000"/>
                        <a:ext cx="4414837" cy="193516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622139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1"/>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algn="r" eaLnBrk="1" hangingPunct="1"/>
            <a:fld id="{9A0DB2DC-4C9A-4742-B13C-FB6460FD3503}" type="slidenum">
              <a:rPr lang="en-US" altLang="zh-CN" sz="1400" b="0" dirty="0">
                <a:solidFill>
                  <a:srgbClr val="080808"/>
                </a:solidFill>
                <a:latin typeface="Arial" panose="020B0604020202020204" pitchFamily="34" charset="0"/>
              </a:rPr>
              <a:pPr algn="r" eaLnBrk="1" hangingPunct="1"/>
              <a:t>22</a:t>
            </a:fld>
            <a:endParaRPr lang="en-US" altLang="zh-CN" sz="1400" b="0" dirty="0">
              <a:solidFill>
                <a:srgbClr val="080808"/>
              </a:solidFill>
              <a:latin typeface="Arial" panose="020B0604020202020204" pitchFamily="34" charset="0"/>
            </a:endParaRPr>
          </a:p>
        </p:txBody>
      </p:sp>
      <p:sp>
        <p:nvSpPr>
          <p:cNvPr id="3" name="Text Box 2"/>
          <p:cNvSpPr txBox="1">
            <a:spLocks noChangeArrowheads="1"/>
          </p:cNvSpPr>
          <p:nvPr/>
        </p:nvSpPr>
        <p:spPr bwMode="auto">
          <a:xfrm>
            <a:off x="684213" y="1196975"/>
            <a:ext cx="77724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40000"/>
              </a:lnSpc>
              <a:spcBef>
                <a:spcPct val="40000"/>
              </a:spcBef>
              <a:spcAft>
                <a:spcPct val="0"/>
              </a:spcAft>
              <a:buClr>
                <a:srgbClr val="F08C28"/>
              </a:buClr>
              <a:buSzPct val="70000"/>
              <a:buFont typeface="Wingdings" panose="05000000000000000000" pitchFamily="2" charset="2"/>
              <a:buChar char="Ø"/>
              <a:defRPr/>
            </a:pPr>
            <a:r>
              <a:rPr kumimoji="1" lang="zh-CN" altLang="en-US" sz="2400" b="1" dirty="0">
                <a:solidFill>
                  <a:srgbClr val="080808"/>
                </a:solidFill>
                <a:effectLst>
                  <a:outerShdw blurRad="38100" dist="38100" dir="2700000" algn="tl">
                    <a:srgbClr val="000000"/>
                  </a:outerShdw>
                </a:effectLst>
                <a:ea typeface="黑体" panose="02010609060101010101" pitchFamily="49" charset="-122"/>
              </a:rPr>
              <a:t>计算特征值与特征向量</a:t>
            </a:r>
          </a:p>
          <a:p>
            <a:pPr fontAlgn="base">
              <a:lnSpc>
                <a:spcPct val="140000"/>
              </a:lnSpc>
              <a:spcBef>
                <a:spcPct val="40000"/>
              </a:spcBef>
              <a:spcAft>
                <a:spcPct val="0"/>
              </a:spcAft>
              <a:buClr>
                <a:srgbClr val="CC3300"/>
              </a:buClr>
              <a:buFont typeface="Wingdings" panose="05000000000000000000" pitchFamily="2" charset="2"/>
              <a:buNone/>
              <a:defRPr/>
            </a:pPr>
            <a:r>
              <a:rPr kumimoji="1" lang="zh-CN" altLang="en-US" sz="2400" b="1" dirty="0">
                <a:solidFill>
                  <a:srgbClr val="080808"/>
                </a:solidFill>
                <a:effectLst>
                  <a:outerShdw blurRad="38100" dist="38100" dir="2700000" algn="tl">
                    <a:srgbClr val="000000"/>
                  </a:outerShdw>
                </a:effectLst>
              </a:rPr>
              <a:t> </a:t>
            </a:r>
            <a:r>
              <a:rPr kumimoji="1" lang="zh-CN" altLang="en-US" sz="2400" b="1" dirty="0">
                <a:solidFill>
                  <a:srgbClr val="D11364"/>
                </a:solidFill>
                <a:effectLst>
                  <a:outerShdw blurRad="38100" dist="38100" dir="2700000" algn="tl">
                    <a:srgbClr val="000000"/>
                  </a:outerShdw>
                </a:effectLst>
              </a:rPr>
              <a:t>①</a:t>
            </a:r>
            <a:r>
              <a:rPr kumimoji="1" lang="zh-CN" altLang="en-US" sz="2400" b="1" dirty="0">
                <a:solidFill>
                  <a:srgbClr val="080808"/>
                </a:solidFill>
                <a:effectLst>
                  <a:outerShdw blurRad="38100" dist="38100" dir="2700000" algn="tl">
                    <a:srgbClr val="000000"/>
                  </a:outerShdw>
                </a:effectLst>
              </a:rPr>
              <a:t> 解特征方程　　　　 ，求出特征值，并使其按大小顺序排列，即 </a:t>
            </a:r>
          </a:p>
          <a:p>
            <a:pPr fontAlgn="base">
              <a:lnSpc>
                <a:spcPct val="140000"/>
              </a:lnSpc>
              <a:spcBef>
                <a:spcPct val="40000"/>
              </a:spcBef>
              <a:spcAft>
                <a:spcPct val="0"/>
              </a:spcAft>
              <a:buClr>
                <a:srgbClr val="CC3300"/>
              </a:buClr>
              <a:buSzPct val="60000"/>
              <a:buFont typeface="Wingdings" panose="05000000000000000000" pitchFamily="2" charset="2"/>
              <a:buNone/>
              <a:defRPr/>
            </a:pPr>
            <a:r>
              <a:rPr kumimoji="1" lang="zh-CN" altLang="en-US" sz="2400" b="1" dirty="0">
                <a:solidFill>
                  <a:srgbClr val="D11364"/>
                </a:solidFill>
                <a:effectLst>
                  <a:outerShdw blurRad="38100" dist="38100" dir="2700000" algn="tl">
                    <a:srgbClr val="000000"/>
                  </a:outerShdw>
                </a:effectLst>
              </a:rPr>
              <a:t> ②</a:t>
            </a:r>
            <a:r>
              <a:rPr kumimoji="1" lang="zh-CN" altLang="en-US" sz="2400" b="1" dirty="0">
                <a:solidFill>
                  <a:srgbClr val="080808"/>
                </a:solidFill>
                <a:effectLst>
                  <a:outerShdw blurRad="38100" dist="38100" dir="2700000" algn="tl">
                    <a:srgbClr val="000000"/>
                  </a:outerShdw>
                </a:effectLst>
              </a:rPr>
              <a:t> 分别求出对应于特征值　  的特征向量 </a:t>
            </a:r>
          </a:p>
          <a:p>
            <a:pPr fontAlgn="base">
              <a:lnSpc>
                <a:spcPct val="140000"/>
              </a:lnSpc>
              <a:spcBef>
                <a:spcPct val="40000"/>
              </a:spcBef>
              <a:spcAft>
                <a:spcPct val="0"/>
              </a:spcAft>
              <a:buClr>
                <a:srgbClr val="CC3300"/>
              </a:buClr>
              <a:buSzPct val="60000"/>
              <a:buFont typeface="Wingdings" panose="05000000000000000000" pitchFamily="2" charset="2"/>
              <a:buNone/>
              <a:defRPr/>
            </a:pPr>
            <a:r>
              <a:rPr kumimoji="1" lang="zh-CN" altLang="en-US" sz="2400" b="1" dirty="0">
                <a:solidFill>
                  <a:srgbClr val="080808"/>
                </a:solidFill>
                <a:effectLst>
                  <a:outerShdw blurRad="38100" dist="38100" dir="2700000" algn="tl">
                    <a:srgbClr val="000000"/>
                  </a:outerShdw>
                </a:effectLst>
              </a:rPr>
              <a:t>　                   要求 　　</a:t>
            </a:r>
            <a:r>
              <a:rPr kumimoji="1" lang="en-US" altLang="zh-CN" sz="2400" b="1" dirty="0">
                <a:solidFill>
                  <a:srgbClr val="080808"/>
                </a:solidFill>
                <a:effectLst>
                  <a:outerShdw blurRad="38100" dist="38100" dir="2700000" algn="tl">
                    <a:srgbClr val="000000"/>
                  </a:outerShdw>
                </a:effectLst>
              </a:rPr>
              <a:t>=1</a:t>
            </a:r>
            <a:r>
              <a:rPr kumimoji="1" lang="zh-CN" altLang="en-US" sz="2400" b="1" dirty="0">
                <a:solidFill>
                  <a:srgbClr val="080808"/>
                </a:solidFill>
                <a:effectLst>
                  <a:outerShdw blurRad="38100" dist="38100" dir="2700000" algn="tl">
                    <a:srgbClr val="000000"/>
                  </a:outerShdw>
                </a:effectLst>
              </a:rPr>
              <a:t>，即　　　　　，其中　表示向量      的第</a:t>
            </a:r>
            <a:r>
              <a:rPr kumimoji="1" lang="en-US" altLang="zh-CN" sz="2400" b="1" dirty="0">
                <a:solidFill>
                  <a:srgbClr val="080808"/>
                </a:solidFill>
                <a:effectLst>
                  <a:outerShdw blurRad="38100" dist="38100" dir="2700000" algn="tl">
                    <a:srgbClr val="000000"/>
                  </a:outerShdw>
                </a:effectLst>
              </a:rPr>
              <a:t>j</a:t>
            </a:r>
            <a:r>
              <a:rPr kumimoji="1" lang="zh-CN" altLang="en-US" sz="2400" b="1" dirty="0">
                <a:solidFill>
                  <a:srgbClr val="080808"/>
                </a:solidFill>
                <a:effectLst>
                  <a:outerShdw blurRad="38100" dist="38100" dir="2700000" algn="tl">
                    <a:srgbClr val="000000"/>
                  </a:outerShdw>
                </a:effectLst>
              </a:rPr>
              <a:t>个分量。</a:t>
            </a:r>
          </a:p>
        </p:txBody>
      </p:sp>
      <p:graphicFrame>
        <p:nvGraphicFramePr>
          <p:cNvPr id="88068" name="Object 3"/>
          <p:cNvGraphicFramePr>
            <a:graphicFrameLocks noChangeAspect="1"/>
          </p:cNvGraphicFramePr>
          <p:nvPr/>
        </p:nvGraphicFramePr>
        <p:xfrm>
          <a:off x="2987675" y="1916113"/>
          <a:ext cx="1387475" cy="433387"/>
        </p:xfrm>
        <a:graphic>
          <a:graphicData uri="http://schemas.openxmlformats.org/presentationml/2006/ole">
            <mc:AlternateContent xmlns:mc="http://schemas.openxmlformats.org/markup-compatibility/2006">
              <mc:Choice xmlns:v="urn:schemas-microsoft-com:vml" Requires="v">
                <p:oleObj spid="_x0000_s51210" r:id="rId3" imgW="774065" imgH="241300" progId="Equation.3">
                  <p:embed/>
                </p:oleObj>
              </mc:Choice>
              <mc:Fallback>
                <p:oleObj r:id="rId3" imgW="774065" imgH="241300" progId="Equation.3">
                  <p:embed/>
                  <p:pic>
                    <p:nvPicPr>
                      <p:cNvPr id="0" name=""/>
                      <p:cNvPicPr/>
                      <p:nvPr/>
                    </p:nvPicPr>
                    <p:blipFill>
                      <a:blip r:embed="rId4"/>
                      <a:stretch>
                        <a:fillRect/>
                      </a:stretch>
                    </p:blipFill>
                    <p:spPr>
                      <a:xfrm>
                        <a:off x="2987675" y="1916113"/>
                        <a:ext cx="1387475" cy="433387"/>
                      </a:xfrm>
                      <a:prstGeom prst="rect">
                        <a:avLst/>
                      </a:prstGeom>
                      <a:solidFill>
                        <a:schemeClr val="folHlink"/>
                      </a:solidFill>
                      <a:ln w="38100">
                        <a:noFill/>
                        <a:miter/>
                      </a:ln>
                    </p:spPr>
                  </p:pic>
                </p:oleObj>
              </mc:Fallback>
            </mc:AlternateContent>
          </a:graphicData>
        </a:graphic>
      </p:graphicFrame>
      <p:graphicFrame>
        <p:nvGraphicFramePr>
          <p:cNvPr id="88069" name="Object 4"/>
          <p:cNvGraphicFramePr>
            <a:graphicFrameLocks noChangeAspect="1"/>
          </p:cNvGraphicFramePr>
          <p:nvPr/>
        </p:nvGraphicFramePr>
        <p:xfrm>
          <a:off x="2644775" y="2420938"/>
          <a:ext cx="1943100" cy="381000"/>
        </p:xfrm>
        <a:graphic>
          <a:graphicData uri="http://schemas.openxmlformats.org/presentationml/2006/ole">
            <mc:AlternateContent xmlns:mc="http://schemas.openxmlformats.org/markup-compatibility/2006">
              <mc:Choice xmlns:v="urn:schemas-microsoft-com:vml" Requires="v">
                <p:oleObj spid="_x0000_s51211" r:id="rId5" imgW="1308100" imgH="241300" progId="Equation.3">
                  <p:embed/>
                </p:oleObj>
              </mc:Choice>
              <mc:Fallback>
                <p:oleObj r:id="rId5" imgW="1308100" imgH="241300" progId="Equation.3">
                  <p:embed/>
                  <p:pic>
                    <p:nvPicPr>
                      <p:cNvPr id="0" name=""/>
                      <p:cNvPicPr/>
                      <p:nvPr/>
                    </p:nvPicPr>
                    <p:blipFill>
                      <a:blip r:embed="rId6"/>
                      <a:stretch>
                        <a:fillRect/>
                      </a:stretch>
                    </p:blipFill>
                    <p:spPr>
                      <a:xfrm>
                        <a:off x="2644775" y="2420938"/>
                        <a:ext cx="1943100" cy="381000"/>
                      </a:xfrm>
                      <a:prstGeom prst="rect">
                        <a:avLst/>
                      </a:prstGeom>
                      <a:solidFill>
                        <a:schemeClr val="folHlink"/>
                      </a:solidFill>
                      <a:ln w="38100">
                        <a:noFill/>
                        <a:miter/>
                      </a:ln>
                    </p:spPr>
                  </p:pic>
                </p:oleObj>
              </mc:Fallback>
            </mc:AlternateContent>
          </a:graphicData>
        </a:graphic>
      </p:graphicFrame>
      <p:graphicFrame>
        <p:nvGraphicFramePr>
          <p:cNvPr id="88070" name="Object 5"/>
          <p:cNvGraphicFramePr>
            <a:graphicFrameLocks noChangeAspect="1"/>
          </p:cNvGraphicFramePr>
          <p:nvPr/>
        </p:nvGraphicFramePr>
        <p:xfrm>
          <a:off x="4422775" y="3141663"/>
          <a:ext cx="296863" cy="419100"/>
        </p:xfrm>
        <a:graphic>
          <a:graphicData uri="http://schemas.openxmlformats.org/presentationml/2006/ole">
            <mc:AlternateContent xmlns:mc="http://schemas.openxmlformats.org/markup-compatibility/2006">
              <mc:Choice xmlns:v="urn:schemas-microsoft-com:vml" Requires="v">
                <p:oleObj spid="_x0000_s51212" r:id="rId7" imgW="165100" imgH="228600" progId="Equation.3">
                  <p:embed/>
                </p:oleObj>
              </mc:Choice>
              <mc:Fallback>
                <p:oleObj r:id="rId7" imgW="165100" imgH="228600" progId="Equation.3">
                  <p:embed/>
                  <p:pic>
                    <p:nvPicPr>
                      <p:cNvPr id="0" name=""/>
                      <p:cNvPicPr/>
                      <p:nvPr/>
                    </p:nvPicPr>
                    <p:blipFill>
                      <a:blip r:embed="rId8"/>
                      <a:stretch>
                        <a:fillRect/>
                      </a:stretch>
                    </p:blipFill>
                    <p:spPr>
                      <a:xfrm>
                        <a:off x="4422775" y="3141663"/>
                        <a:ext cx="296863" cy="419100"/>
                      </a:xfrm>
                      <a:prstGeom prst="rect">
                        <a:avLst/>
                      </a:prstGeom>
                      <a:solidFill>
                        <a:schemeClr val="folHlink"/>
                      </a:solidFill>
                      <a:ln w="38100">
                        <a:noFill/>
                        <a:miter/>
                      </a:ln>
                    </p:spPr>
                  </p:pic>
                </p:oleObj>
              </mc:Fallback>
            </mc:AlternateContent>
          </a:graphicData>
        </a:graphic>
      </p:graphicFrame>
      <p:graphicFrame>
        <p:nvGraphicFramePr>
          <p:cNvPr id="88071" name="Object 6"/>
          <p:cNvGraphicFramePr>
            <a:graphicFrameLocks noChangeAspect="1"/>
          </p:cNvGraphicFramePr>
          <p:nvPr/>
        </p:nvGraphicFramePr>
        <p:xfrm>
          <a:off x="539750" y="3789363"/>
          <a:ext cx="1981200" cy="423862"/>
        </p:xfrm>
        <a:graphic>
          <a:graphicData uri="http://schemas.openxmlformats.org/presentationml/2006/ole">
            <mc:AlternateContent xmlns:mc="http://schemas.openxmlformats.org/markup-compatibility/2006">
              <mc:Choice xmlns:v="urn:schemas-microsoft-com:vml" Requires="v">
                <p:oleObj spid="_x0000_s51213" r:id="rId9" imgW="990600" imgH="228600" progId="Equation.3">
                  <p:embed/>
                </p:oleObj>
              </mc:Choice>
              <mc:Fallback>
                <p:oleObj r:id="rId9" imgW="990600" imgH="228600" progId="Equation.3">
                  <p:embed/>
                  <p:pic>
                    <p:nvPicPr>
                      <p:cNvPr id="0" name=""/>
                      <p:cNvPicPr/>
                      <p:nvPr/>
                    </p:nvPicPr>
                    <p:blipFill>
                      <a:blip r:embed="rId10"/>
                      <a:stretch>
                        <a:fillRect/>
                      </a:stretch>
                    </p:blipFill>
                    <p:spPr>
                      <a:xfrm>
                        <a:off x="539750" y="3789363"/>
                        <a:ext cx="1981200" cy="423862"/>
                      </a:xfrm>
                      <a:prstGeom prst="rect">
                        <a:avLst/>
                      </a:prstGeom>
                      <a:solidFill>
                        <a:schemeClr val="folHlink"/>
                      </a:solidFill>
                      <a:ln w="38100">
                        <a:noFill/>
                        <a:miter/>
                      </a:ln>
                    </p:spPr>
                  </p:pic>
                </p:oleObj>
              </mc:Fallback>
            </mc:AlternateContent>
          </a:graphicData>
        </a:graphic>
      </p:graphicFrame>
      <p:graphicFrame>
        <p:nvGraphicFramePr>
          <p:cNvPr id="88072" name="Object 7"/>
          <p:cNvGraphicFramePr>
            <a:graphicFrameLocks noChangeAspect="1"/>
          </p:cNvGraphicFramePr>
          <p:nvPr/>
        </p:nvGraphicFramePr>
        <p:xfrm>
          <a:off x="3348038" y="3789363"/>
          <a:ext cx="457200" cy="457200"/>
        </p:xfrm>
        <a:graphic>
          <a:graphicData uri="http://schemas.openxmlformats.org/presentationml/2006/ole">
            <mc:AlternateContent xmlns:mc="http://schemas.openxmlformats.org/markup-compatibility/2006">
              <mc:Choice xmlns:v="urn:schemas-microsoft-com:vml" Requires="v">
                <p:oleObj spid="_x0000_s51214" r:id="rId11" imgW="241300" imgH="254000" progId="Equation.3">
                  <p:embed/>
                </p:oleObj>
              </mc:Choice>
              <mc:Fallback>
                <p:oleObj r:id="rId11" imgW="241300" imgH="254000" progId="Equation.3">
                  <p:embed/>
                  <p:pic>
                    <p:nvPicPr>
                      <p:cNvPr id="0" name=""/>
                      <p:cNvPicPr/>
                      <p:nvPr/>
                    </p:nvPicPr>
                    <p:blipFill>
                      <a:blip r:embed="rId12"/>
                      <a:stretch>
                        <a:fillRect/>
                      </a:stretch>
                    </p:blipFill>
                    <p:spPr>
                      <a:xfrm>
                        <a:off x="3348038" y="3789363"/>
                        <a:ext cx="457200" cy="457200"/>
                      </a:xfrm>
                      <a:prstGeom prst="rect">
                        <a:avLst/>
                      </a:prstGeom>
                      <a:solidFill>
                        <a:schemeClr val="folHlink"/>
                      </a:solidFill>
                      <a:ln w="38100">
                        <a:noFill/>
                        <a:miter/>
                      </a:ln>
                    </p:spPr>
                  </p:pic>
                </p:oleObj>
              </mc:Fallback>
            </mc:AlternateContent>
          </a:graphicData>
        </a:graphic>
      </p:graphicFrame>
      <p:graphicFrame>
        <p:nvGraphicFramePr>
          <p:cNvPr id="88073" name="Object 8"/>
          <p:cNvGraphicFramePr>
            <a:graphicFrameLocks noChangeAspect="1"/>
          </p:cNvGraphicFramePr>
          <p:nvPr/>
        </p:nvGraphicFramePr>
        <p:xfrm>
          <a:off x="4932363" y="3716338"/>
          <a:ext cx="1447800" cy="817562"/>
        </p:xfrm>
        <a:graphic>
          <a:graphicData uri="http://schemas.openxmlformats.org/presentationml/2006/ole">
            <mc:AlternateContent xmlns:mc="http://schemas.openxmlformats.org/markup-compatibility/2006">
              <mc:Choice xmlns:v="urn:schemas-microsoft-com:vml" Requires="v">
                <p:oleObj spid="_x0000_s51215" r:id="rId13" imgW="584200" imgH="457200" progId="Equation.3">
                  <p:embed/>
                </p:oleObj>
              </mc:Choice>
              <mc:Fallback>
                <p:oleObj r:id="rId13" imgW="584200" imgH="457200" progId="Equation.3">
                  <p:embed/>
                  <p:pic>
                    <p:nvPicPr>
                      <p:cNvPr id="0" name=""/>
                      <p:cNvPicPr/>
                      <p:nvPr/>
                    </p:nvPicPr>
                    <p:blipFill>
                      <a:blip r:embed="rId14"/>
                      <a:stretch>
                        <a:fillRect/>
                      </a:stretch>
                    </p:blipFill>
                    <p:spPr>
                      <a:xfrm>
                        <a:off x="4932363" y="3716338"/>
                        <a:ext cx="1447800" cy="817562"/>
                      </a:xfrm>
                      <a:prstGeom prst="rect">
                        <a:avLst/>
                      </a:prstGeom>
                      <a:solidFill>
                        <a:schemeClr val="folHlink"/>
                      </a:solidFill>
                      <a:ln w="38100">
                        <a:noFill/>
                        <a:miter/>
                      </a:ln>
                    </p:spPr>
                  </p:pic>
                </p:oleObj>
              </mc:Fallback>
            </mc:AlternateContent>
          </a:graphicData>
        </a:graphic>
      </p:graphicFrame>
      <p:graphicFrame>
        <p:nvGraphicFramePr>
          <p:cNvPr id="88074" name="Object 9"/>
          <p:cNvGraphicFramePr>
            <a:graphicFrameLocks noChangeAspect="1"/>
          </p:cNvGraphicFramePr>
          <p:nvPr/>
        </p:nvGraphicFramePr>
        <p:xfrm>
          <a:off x="7235825" y="3789363"/>
          <a:ext cx="339725" cy="500062"/>
        </p:xfrm>
        <a:graphic>
          <a:graphicData uri="http://schemas.openxmlformats.org/presentationml/2006/ole">
            <mc:AlternateContent xmlns:mc="http://schemas.openxmlformats.org/markup-compatibility/2006">
              <mc:Choice xmlns:v="urn:schemas-microsoft-com:vml" Requires="v">
                <p:oleObj spid="_x0000_s51216" r:id="rId15" imgW="165100" imgH="241300" progId="Equation.3">
                  <p:embed/>
                </p:oleObj>
              </mc:Choice>
              <mc:Fallback>
                <p:oleObj r:id="rId15" imgW="165100" imgH="241300" progId="Equation.3">
                  <p:embed/>
                  <p:pic>
                    <p:nvPicPr>
                      <p:cNvPr id="0" name=""/>
                      <p:cNvPicPr/>
                      <p:nvPr/>
                    </p:nvPicPr>
                    <p:blipFill>
                      <a:blip r:embed="rId16"/>
                      <a:stretch>
                        <a:fillRect/>
                      </a:stretch>
                    </p:blipFill>
                    <p:spPr>
                      <a:xfrm>
                        <a:off x="7235825" y="3789363"/>
                        <a:ext cx="339725" cy="500062"/>
                      </a:xfrm>
                      <a:prstGeom prst="rect">
                        <a:avLst/>
                      </a:prstGeom>
                      <a:solidFill>
                        <a:schemeClr val="folHlink"/>
                      </a:solidFill>
                      <a:ln w="38100">
                        <a:noFill/>
                        <a:miter/>
                      </a:ln>
                    </p:spPr>
                  </p:pic>
                </p:oleObj>
              </mc:Fallback>
            </mc:AlternateContent>
          </a:graphicData>
        </a:graphic>
      </p:graphicFrame>
      <p:graphicFrame>
        <p:nvGraphicFramePr>
          <p:cNvPr id="88075" name="Object 10"/>
          <p:cNvGraphicFramePr>
            <a:graphicFrameLocks noChangeAspect="1"/>
          </p:cNvGraphicFramePr>
          <p:nvPr/>
        </p:nvGraphicFramePr>
        <p:xfrm>
          <a:off x="1474788" y="4346575"/>
          <a:ext cx="287337" cy="473075"/>
        </p:xfrm>
        <a:graphic>
          <a:graphicData uri="http://schemas.openxmlformats.org/presentationml/2006/ole">
            <mc:AlternateContent xmlns:mc="http://schemas.openxmlformats.org/markup-compatibility/2006">
              <mc:Choice xmlns:v="urn:schemas-microsoft-com:vml" Requires="v">
                <p:oleObj spid="_x0000_s51217" r:id="rId17" imgW="139700" imgH="228600" progId="Equation.3">
                  <p:embed/>
                </p:oleObj>
              </mc:Choice>
              <mc:Fallback>
                <p:oleObj r:id="rId17" imgW="139700" imgH="228600" progId="Equation.3">
                  <p:embed/>
                  <p:pic>
                    <p:nvPicPr>
                      <p:cNvPr id="0" name=""/>
                      <p:cNvPicPr/>
                      <p:nvPr/>
                    </p:nvPicPr>
                    <p:blipFill>
                      <a:blip r:embed="rId18"/>
                      <a:stretch>
                        <a:fillRect/>
                      </a:stretch>
                    </p:blipFill>
                    <p:spPr>
                      <a:xfrm>
                        <a:off x="1474788" y="4346575"/>
                        <a:ext cx="287337" cy="473075"/>
                      </a:xfrm>
                      <a:prstGeom prst="rect">
                        <a:avLst/>
                      </a:prstGeom>
                      <a:solidFill>
                        <a:schemeClr val="folHlink"/>
                      </a:solidFill>
                      <a:ln w="38100">
                        <a:noFill/>
                        <a:miter/>
                      </a:ln>
                    </p:spPr>
                  </p:pic>
                </p:oleObj>
              </mc:Fallback>
            </mc:AlternateContent>
          </a:graphicData>
        </a:graphic>
      </p:graphicFrame>
    </p:spTree>
    <p:extLst>
      <p:ext uri="{BB962C8B-B14F-4D97-AF65-F5344CB8AC3E}">
        <p14:creationId xmlns:p14="http://schemas.microsoft.com/office/powerpoint/2010/main" val="2526019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1"/>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23</a:t>
            </a:fld>
            <a:endParaRPr lang="en-US" altLang="zh-CN" sz="1400" b="0" dirty="0">
              <a:latin typeface="Arial" panose="020B0604020202020204" pitchFamily="34" charset="0"/>
            </a:endParaRPr>
          </a:p>
        </p:txBody>
      </p:sp>
      <p:sp>
        <p:nvSpPr>
          <p:cNvPr id="4" name="Rectangle 2"/>
          <p:cNvSpPr>
            <a:spLocks noChangeArrowheads="1"/>
          </p:cNvSpPr>
          <p:nvPr/>
        </p:nvSpPr>
        <p:spPr bwMode="auto">
          <a:xfrm>
            <a:off x="971550" y="1208088"/>
            <a:ext cx="73914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defRPr/>
            </a:pPr>
            <a:r>
              <a:rPr kumimoji="1"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cs typeface="+mn-cs"/>
              </a:rPr>
              <a:t>3.</a:t>
            </a:r>
            <a:r>
              <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cs typeface="+mn-cs"/>
              </a:rPr>
              <a:t>计算主成分贡献率及累计贡献率</a:t>
            </a:r>
          </a:p>
          <a:p>
            <a:pPr marL="457200" marR="0" lvl="1" indent="0" algn="l" defTabSz="914400" rtl="0" eaLnBrk="1" fontAlgn="base" latinLnBrk="0" hangingPunct="1">
              <a:lnSpc>
                <a:spcPct val="100000"/>
              </a:lnSpc>
              <a:spcBef>
                <a:spcPct val="0"/>
              </a:spcBef>
              <a:spcAft>
                <a:spcPct val="0"/>
              </a:spcAft>
              <a:buClr>
                <a:srgbClr val="F08C28"/>
              </a:buClr>
              <a:buSzTx/>
              <a:buFontTx/>
              <a:buChar char="•"/>
              <a:defRPr/>
            </a:pPr>
            <a:r>
              <a:rPr kumimoji="1"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楷体_GB2312" charset="-122"/>
                <a:ea typeface="宋体" panose="02010600030101010101" pitchFamily="2" charset="-122"/>
                <a:cs typeface="+mn-cs"/>
              </a:rPr>
              <a:t>贡献率</a:t>
            </a:r>
            <a:r>
              <a:rPr kumimoji="1"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楷体_GB2312" charset="-122"/>
                <a:ea typeface="宋体" panose="02010600030101010101" pitchFamily="2" charset="-122"/>
                <a:cs typeface="+mn-cs"/>
              </a:rPr>
              <a:t>:</a:t>
            </a:r>
          </a:p>
          <a:p>
            <a:pPr marL="457200" marR="0" lvl="1" indent="0" algn="l" defTabSz="914400" rtl="0" eaLnBrk="1" fontAlgn="base" latinLnBrk="0" hangingPunct="1">
              <a:lnSpc>
                <a:spcPct val="100000"/>
              </a:lnSpc>
              <a:spcBef>
                <a:spcPct val="0"/>
              </a:spcBef>
              <a:spcAft>
                <a:spcPct val="0"/>
              </a:spcAft>
              <a:buClr>
                <a:srgbClr val="F08C28"/>
              </a:buClr>
              <a:buSzTx/>
              <a:buFontTx/>
              <a:buChar char="•"/>
              <a:defRPr/>
            </a:pPr>
            <a:endParaRPr kumimoji="1"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楷体_GB2312" charset="-122"/>
              <a:ea typeface="宋体" panose="02010600030101010101" pitchFamily="2" charset="-122"/>
              <a:cs typeface="+mn-cs"/>
            </a:endParaRPr>
          </a:p>
          <a:p>
            <a:pPr marL="457200" marR="0" lvl="1" indent="0" algn="l" defTabSz="914400" rtl="0" eaLnBrk="1" fontAlgn="base" latinLnBrk="0" hangingPunct="1">
              <a:lnSpc>
                <a:spcPct val="100000"/>
              </a:lnSpc>
              <a:spcBef>
                <a:spcPct val="0"/>
              </a:spcBef>
              <a:spcAft>
                <a:spcPct val="0"/>
              </a:spcAft>
              <a:buClr>
                <a:srgbClr val="F08C28"/>
              </a:buClr>
              <a:buSzTx/>
              <a:buFontTx/>
              <a:buChar char="•"/>
              <a:defRPr/>
            </a:pPr>
            <a:endParaRPr kumimoji="1"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楷体_GB2312" charset="-122"/>
              <a:ea typeface="宋体" panose="02010600030101010101" pitchFamily="2" charset="-122"/>
              <a:cs typeface="+mn-cs"/>
            </a:endParaRPr>
          </a:p>
          <a:p>
            <a:pPr marL="457200" marR="0" lvl="1" indent="0" algn="l" defTabSz="914400" rtl="0" eaLnBrk="1" fontAlgn="base" latinLnBrk="0" hangingPunct="1">
              <a:lnSpc>
                <a:spcPct val="100000"/>
              </a:lnSpc>
              <a:spcBef>
                <a:spcPct val="100000"/>
              </a:spcBef>
              <a:spcAft>
                <a:spcPct val="0"/>
              </a:spcAft>
              <a:buClr>
                <a:srgbClr val="F08C28"/>
              </a:buClr>
              <a:buSzTx/>
              <a:buFontTx/>
              <a:buNone/>
              <a:defRPr/>
            </a:pPr>
            <a:r>
              <a:rPr kumimoji="1"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楷体_GB2312" charset="-122"/>
                <a:ea typeface="宋体" panose="02010600030101010101" pitchFamily="2" charset="-122"/>
                <a:cs typeface="+mn-cs"/>
              </a:rPr>
              <a:t>累计贡献率</a:t>
            </a:r>
            <a:r>
              <a:rPr kumimoji="1"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楷体_GB2312" charset="-122"/>
                <a:ea typeface="宋体" panose="02010600030101010101" pitchFamily="2" charset="-122"/>
                <a:cs typeface="+mn-cs"/>
              </a:rPr>
              <a:t>:</a:t>
            </a:r>
          </a:p>
          <a:p>
            <a:pPr marL="457200" marR="0" lvl="1" indent="0" algn="ctr" defTabSz="914400" rtl="0" eaLnBrk="1" fontAlgn="base" latinLnBrk="0" hangingPunct="1">
              <a:lnSpc>
                <a:spcPct val="100000"/>
              </a:lnSpc>
              <a:spcBef>
                <a:spcPct val="0"/>
              </a:spcBef>
              <a:spcAft>
                <a:spcPct val="0"/>
              </a:spcAft>
              <a:buClr>
                <a:srgbClr val="F08C28"/>
              </a:buClr>
              <a:buSzTx/>
              <a:buFontTx/>
              <a:buChar char="•"/>
              <a:defRPr/>
            </a:pPr>
            <a:endParaRPr kumimoji="1"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楷体_GB2312" charset="-122"/>
              <a:ea typeface="宋体" panose="02010600030101010101" pitchFamily="2" charset="-122"/>
              <a:cs typeface="+mn-cs"/>
            </a:endParaRPr>
          </a:p>
          <a:p>
            <a:pPr marL="457200" marR="0" lvl="1" indent="0" algn="ctr" defTabSz="914400" rtl="0" eaLnBrk="1" fontAlgn="base" latinLnBrk="0" hangingPunct="1">
              <a:lnSpc>
                <a:spcPct val="100000"/>
              </a:lnSpc>
              <a:spcBef>
                <a:spcPct val="0"/>
              </a:spcBef>
              <a:spcAft>
                <a:spcPct val="0"/>
              </a:spcAft>
              <a:buClr>
                <a:schemeClr val="hlink"/>
              </a:buClr>
              <a:buSzTx/>
              <a:buFontTx/>
              <a:buChar char="•"/>
              <a:defRPr/>
            </a:pPr>
            <a:endParaRPr kumimoji="1"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楷体_GB2312" charset="-122"/>
              <a:ea typeface="宋体" panose="02010600030101010101" pitchFamily="2" charset="-122"/>
              <a:cs typeface="+mn-cs"/>
            </a:endParaRPr>
          </a:p>
          <a:p>
            <a:pPr marL="457200" marR="0" lvl="1" indent="0" algn="ctr" defTabSz="914400" rtl="0" eaLnBrk="1" fontAlgn="base" latinLnBrk="0" hangingPunct="1">
              <a:lnSpc>
                <a:spcPct val="100000"/>
              </a:lnSpc>
              <a:spcBef>
                <a:spcPct val="0"/>
              </a:spcBef>
              <a:spcAft>
                <a:spcPct val="0"/>
              </a:spcAft>
              <a:buClr>
                <a:schemeClr val="hlink"/>
              </a:buClr>
              <a:buSzTx/>
              <a:buFontTx/>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p>
        </p:txBody>
      </p:sp>
      <p:graphicFrame>
        <p:nvGraphicFramePr>
          <p:cNvPr id="89092" name="对象 4"/>
          <p:cNvGraphicFramePr>
            <a:graphicFrameLocks noChangeAspect="1"/>
          </p:cNvGraphicFramePr>
          <p:nvPr/>
        </p:nvGraphicFramePr>
        <p:xfrm>
          <a:off x="3492500" y="1738313"/>
          <a:ext cx="3240088" cy="1177925"/>
        </p:xfrm>
        <a:graphic>
          <a:graphicData uri="http://schemas.openxmlformats.org/presentationml/2006/ole">
            <mc:AlternateContent xmlns:mc="http://schemas.openxmlformats.org/markup-compatibility/2006">
              <mc:Choice xmlns:v="urn:schemas-microsoft-com:vml" Requires="v">
                <p:oleObj spid="_x0000_s52229" r:id="rId3" imgW="1460500" imgH="647700" progId="Equation.3">
                  <p:embed/>
                </p:oleObj>
              </mc:Choice>
              <mc:Fallback>
                <p:oleObj r:id="rId3" imgW="1460500" imgH="647700" progId="Equation.3">
                  <p:embed/>
                  <p:pic>
                    <p:nvPicPr>
                      <p:cNvPr id="0" name=""/>
                      <p:cNvPicPr/>
                      <p:nvPr/>
                    </p:nvPicPr>
                    <p:blipFill>
                      <a:blip r:embed="rId4"/>
                      <a:stretch>
                        <a:fillRect/>
                      </a:stretch>
                    </p:blipFill>
                    <p:spPr>
                      <a:xfrm>
                        <a:off x="3492500" y="1738313"/>
                        <a:ext cx="3240088" cy="1177925"/>
                      </a:xfrm>
                      <a:prstGeom prst="rect">
                        <a:avLst/>
                      </a:prstGeom>
                      <a:gradFill rotWithShape="1">
                        <a:gsLst>
                          <a:gs pos="0">
                            <a:schemeClr val="folHlink"/>
                          </a:gs>
                          <a:gs pos="100000">
                            <a:srgbClr val="CCECFF"/>
                          </a:gs>
                        </a:gsLst>
                        <a:lin ang="5400000" scaled="1"/>
                        <a:tileRect/>
                      </a:gradFill>
                      <a:ln w="38100">
                        <a:noFill/>
                        <a:miter/>
                      </a:ln>
                    </p:spPr>
                  </p:pic>
                </p:oleObj>
              </mc:Fallback>
            </mc:AlternateContent>
          </a:graphicData>
        </a:graphic>
      </p:graphicFrame>
      <p:graphicFrame>
        <p:nvGraphicFramePr>
          <p:cNvPr id="89093" name="对象 5"/>
          <p:cNvGraphicFramePr>
            <a:graphicFrameLocks noChangeAspect="1"/>
          </p:cNvGraphicFramePr>
          <p:nvPr/>
        </p:nvGraphicFramePr>
        <p:xfrm>
          <a:off x="3492500" y="3157538"/>
          <a:ext cx="3097213" cy="1501775"/>
        </p:xfrm>
        <a:graphic>
          <a:graphicData uri="http://schemas.openxmlformats.org/presentationml/2006/ole">
            <mc:AlternateContent xmlns:mc="http://schemas.openxmlformats.org/markup-compatibility/2006">
              <mc:Choice xmlns:v="urn:schemas-microsoft-com:vml" Requires="v">
                <p:oleObj spid="_x0000_s52230" r:id="rId5" imgW="1459865" imgH="850265" progId="Equation.3">
                  <p:embed/>
                </p:oleObj>
              </mc:Choice>
              <mc:Fallback>
                <p:oleObj r:id="rId5" imgW="1459865" imgH="850265" progId="Equation.3">
                  <p:embed/>
                  <p:pic>
                    <p:nvPicPr>
                      <p:cNvPr id="0" name=""/>
                      <p:cNvPicPr/>
                      <p:nvPr/>
                    </p:nvPicPr>
                    <p:blipFill>
                      <a:blip r:embed="rId6"/>
                      <a:stretch>
                        <a:fillRect/>
                      </a:stretch>
                    </p:blipFill>
                    <p:spPr>
                      <a:xfrm>
                        <a:off x="3492500" y="3157538"/>
                        <a:ext cx="3097213" cy="1501775"/>
                      </a:xfrm>
                      <a:prstGeom prst="rect">
                        <a:avLst/>
                      </a:prstGeom>
                      <a:gradFill rotWithShape="1">
                        <a:gsLst>
                          <a:gs pos="0">
                            <a:srgbClr val="CCECFF"/>
                          </a:gs>
                          <a:gs pos="100000">
                            <a:schemeClr val="folHlink"/>
                          </a:gs>
                        </a:gsLst>
                        <a:lin ang="5400000" scaled="1"/>
                        <a:tileRect/>
                      </a:gradFill>
                      <a:ln w="38100">
                        <a:noFill/>
                        <a:miter/>
                      </a:ln>
                    </p:spPr>
                  </p:pic>
                </p:oleObj>
              </mc:Fallback>
            </mc:AlternateContent>
          </a:graphicData>
        </a:graphic>
      </p:graphicFrame>
      <p:sp>
        <p:nvSpPr>
          <p:cNvPr id="7" name="Rectangle 2"/>
          <p:cNvSpPr>
            <a:spLocks noChangeArrowheads="1"/>
          </p:cNvSpPr>
          <p:nvPr/>
        </p:nvSpPr>
        <p:spPr bwMode="auto">
          <a:xfrm>
            <a:off x="0" y="4724400"/>
            <a:ext cx="7315200" cy="182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ctr" defTabSz="914400" rtl="0" eaLnBrk="1" fontAlgn="base" latinLnBrk="0" hangingPunct="1">
              <a:lnSpc>
                <a:spcPct val="135000"/>
              </a:lnSpc>
              <a:spcBef>
                <a:spcPct val="0"/>
              </a:spcBef>
              <a:spcAft>
                <a:spcPct val="0"/>
              </a:spcAft>
              <a:buClr>
                <a:schemeClr val="hlink"/>
              </a:buClr>
              <a:buSzTx/>
              <a:buFontTx/>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一般选取累计贡献率达</a:t>
            </a:r>
            <a:r>
              <a:rPr kumimoji="1"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80%~90%</a:t>
            </a:r>
            <a:r>
              <a:rPr kumimoji="1"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的特征值                    所对应的第一，第二，</a:t>
            </a:r>
            <a:r>
              <a:rPr kumimoji="1"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，第</a:t>
            </a:r>
            <a:r>
              <a:rPr kumimoji="1"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 </a:t>
            </a:r>
            <a:r>
              <a:rPr kumimoji="1"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个主成分。</a:t>
            </a:r>
          </a:p>
        </p:txBody>
      </p:sp>
      <p:graphicFrame>
        <p:nvGraphicFramePr>
          <p:cNvPr id="89095" name="Object 3"/>
          <p:cNvGraphicFramePr>
            <a:graphicFrameLocks noChangeAspect="1"/>
          </p:cNvGraphicFramePr>
          <p:nvPr/>
        </p:nvGraphicFramePr>
        <p:xfrm>
          <a:off x="7092950" y="4724400"/>
          <a:ext cx="1524000" cy="433388"/>
        </p:xfrm>
        <a:graphic>
          <a:graphicData uri="http://schemas.openxmlformats.org/presentationml/2006/ole">
            <mc:AlternateContent xmlns:mc="http://schemas.openxmlformats.org/markup-compatibility/2006">
              <mc:Choice xmlns:v="urn:schemas-microsoft-com:vml" Requires="v">
                <p:oleObj spid="_x0000_s52231" r:id="rId7" imgW="838200" imgH="228600" progId="Equation.3">
                  <p:embed/>
                </p:oleObj>
              </mc:Choice>
              <mc:Fallback>
                <p:oleObj r:id="rId7" imgW="838200" imgH="228600" progId="Equation.3">
                  <p:embed/>
                  <p:pic>
                    <p:nvPicPr>
                      <p:cNvPr id="0" name=""/>
                      <p:cNvPicPr/>
                      <p:nvPr/>
                    </p:nvPicPr>
                    <p:blipFill>
                      <a:blip r:embed="rId8"/>
                      <a:stretch>
                        <a:fillRect/>
                      </a:stretch>
                    </p:blipFill>
                    <p:spPr>
                      <a:xfrm>
                        <a:off x="7092950" y="4724400"/>
                        <a:ext cx="1524000" cy="433388"/>
                      </a:xfrm>
                      <a:prstGeom prst="rect">
                        <a:avLst/>
                      </a:prstGeom>
                      <a:solidFill>
                        <a:schemeClr val="folHlink"/>
                      </a:solidFill>
                      <a:ln w="38100">
                        <a:noFill/>
                        <a:miter/>
                      </a:ln>
                    </p:spPr>
                  </p:pic>
                </p:oleObj>
              </mc:Fallback>
            </mc:AlternateContent>
          </a:graphicData>
        </a:graphic>
      </p:graphicFrame>
    </p:spTree>
    <p:extLst>
      <p:ext uri="{BB962C8B-B14F-4D97-AF65-F5344CB8AC3E}">
        <p14:creationId xmlns:p14="http://schemas.microsoft.com/office/powerpoint/2010/main" val="911268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1"/>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24</a:t>
            </a:fld>
            <a:endParaRPr lang="en-US" altLang="zh-CN" sz="1400" b="0" dirty="0">
              <a:latin typeface="Arial" panose="020B0604020202020204" pitchFamily="34" charset="0"/>
            </a:endParaRPr>
          </a:p>
        </p:txBody>
      </p:sp>
      <p:graphicFrame>
        <p:nvGraphicFramePr>
          <p:cNvPr id="90115" name="Object 9"/>
          <p:cNvGraphicFramePr>
            <a:graphicFrameLocks noChangeAspect="1"/>
          </p:cNvGraphicFramePr>
          <p:nvPr/>
        </p:nvGraphicFramePr>
        <p:xfrm>
          <a:off x="1979613" y="2630488"/>
          <a:ext cx="3887787" cy="596900"/>
        </p:xfrm>
        <a:graphic>
          <a:graphicData uri="http://schemas.openxmlformats.org/presentationml/2006/ole">
            <mc:AlternateContent xmlns:mc="http://schemas.openxmlformats.org/markup-compatibility/2006">
              <mc:Choice xmlns:v="urn:schemas-microsoft-com:vml" Requires="v">
                <p:oleObj spid="_x0000_s53252" r:id="rId3" imgW="2032000" imgH="266700" progId="Word.Document.8">
                  <p:embed/>
                </p:oleObj>
              </mc:Choice>
              <mc:Fallback>
                <p:oleObj r:id="rId3" imgW="2032000" imgH="266700" progId="Word.Document.8">
                  <p:embed/>
                  <p:pic>
                    <p:nvPicPr>
                      <p:cNvPr id="0" name=""/>
                      <p:cNvPicPr/>
                      <p:nvPr/>
                    </p:nvPicPr>
                    <p:blipFill>
                      <a:blip r:embed="rId4"/>
                      <a:stretch>
                        <a:fillRect/>
                      </a:stretch>
                    </p:blipFill>
                    <p:spPr>
                      <a:xfrm>
                        <a:off x="1979613" y="2630488"/>
                        <a:ext cx="3887787" cy="596900"/>
                      </a:xfrm>
                      <a:prstGeom prst="rect">
                        <a:avLst/>
                      </a:prstGeom>
                      <a:gradFill rotWithShape="1">
                        <a:gsLst>
                          <a:gs pos="0">
                            <a:schemeClr val="folHlink"/>
                          </a:gs>
                          <a:gs pos="100000">
                            <a:srgbClr val="CCECFF"/>
                          </a:gs>
                        </a:gsLst>
                        <a:lin ang="5400000" scaled="1"/>
                        <a:tileRect/>
                      </a:gradFill>
                      <a:ln w="38100">
                        <a:noFill/>
                        <a:miter/>
                      </a:ln>
                    </p:spPr>
                  </p:pic>
                </p:oleObj>
              </mc:Fallback>
            </mc:AlternateContent>
          </a:graphicData>
        </a:graphic>
      </p:graphicFrame>
      <p:graphicFrame>
        <p:nvGraphicFramePr>
          <p:cNvPr id="90116" name="Object 10"/>
          <p:cNvGraphicFramePr>
            <a:graphicFrameLocks noChangeAspect="1"/>
          </p:cNvGraphicFramePr>
          <p:nvPr/>
        </p:nvGraphicFramePr>
        <p:xfrm>
          <a:off x="2268538" y="4076700"/>
          <a:ext cx="3671887" cy="2098675"/>
        </p:xfrm>
        <a:graphic>
          <a:graphicData uri="http://schemas.openxmlformats.org/presentationml/2006/ole">
            <mc:AlternateContent xmlns:mc="http://schemas.openxmlformats.org/markup-compatibility/2006">
              <mc:Choice xmlns:v="urn:schemas-microsoft-com:vml" Requires="v">
                <p:oleObj spid="_x0000_s53253" r:id="rId5" imgW="1587500" imgH="939800" progId="Equation.3">
                  <p:embed/>
                </p:oleObj>
              </mc:Choice>
              <mc:Fallback>
                <p:oleObj r:id="rId5" imgW="1587500" imgH="939800" progId="Equation.3">
                  <p:embed/>
                  <p:pic>
                    <p:nvPicPr>
                      <p:cNvPr id="0" name=""/>
                      <p:cNvPicPr/>
                      <p:nvPr/>
                    </p:nvPicPr>
                    <p:blipFill>
                      <a:blip r:embed="rId6"/>
                      <a:stretch>
                        <a:fillRect/>
                      </a:stretch>
                    </p:blipFill>
                    <p:spPr>
                      <a:xfrm>
                        <a:off x="2268538" y="4076700"/>
                        <a:ext cx="3671887" cy="2098675"/>
                      </a:xfrm>
                      <a:prstGeom prst="rect">
                        <a:avLst/>
                      </a:prstGeom>
                      <a:gradFill rotWithShape="1">
                        <a:gsLst>
                          <a:gs pos="0">
                            <a:srgbClr val="CCECFF"/>
                          </a:gs>
                          <a:gs pos="100000">
                            <a:schemeClr val="folHlink"/>
                          </a:gs>
                        </a:gsLst>
                        <a:lin ang="5400000" scaled="1"/>
                        <a:tileRect/>
                      </a:gradFill>
                      <a:ln w="38100">
                        <a:noFill/>
                        <a:miter/>
                      </a:ln>
                    </p:spPr>
                  </p:pic>
                </p:oleObj>
              </mc:Fallback>
            </mc:AlternateContent>
          </a:graphicData>
        </a:graphic>
      </p:graphicFrame>
      <p:sp>
        <p:nvSpPr>
          <p:cNvPr id="90117" name="Rectangle 11">
            <a:hlinkClick r:id="" action="ppaction://noaction"/>
          </p:cNvPr>
          <p:cNvSpPr/>
          <p:nvPr/>
        </p:nvSpPr>
        <p:spPr>
          <a:xfrm>
            <a:off x="1020763" y="3227388"/>
            <a:ext cx="3051175" cy="492125"/>
          </a:xfrm>
          <a:prstGeom prst="rect">
            <a:avLst/>
          </a:prstGeom>
          <a:noFill/>
          <a:ln w="9525">
            <a:noFill/>
          </a:ln>
        </p:spPr>
        <p:txBody>
          <a:bodyPr wrap="none">
            <a:spAutoFit/>
          </a:bodyPr>
          <a:lstStyle/>
          <a:p>
            <a:pPr>
              <a:buClr>
                <a:schemeClr val="hlink"/>
              </a:buClr>
              <a:buSzPct val="70000"/>
              <a:buFont typeface="Wingdings" panose="05000000000000000000" pitchFamily="2" charset="2"/>
              <a:buChar char="Ø"/>
            </a:pPr>
            <a:r>
              <a:rPr lang="zh-CN" altLang="en-US" sz="2600" dirty="0">
                <a:solidFill>
                  <a:srgbClr val="C00000"/>
                </a:solidFill>
                <a:latin typeface="黑体" panose="02010609060101010101" pitchFamily="49" charset="-122"/>
                <a:ea typeface="黑体" panose="02010609060101010101" pitchFamily="49" charset="-122"/>
              </a:rPr>
              <a:t>各主成分的得分：</a:t>
            </a:r>
          </a:p>
        </p:txBody>
      </p:sp>
      <p:sp>
        <p:nvSpPr>
          <p:cNvPr id="90118" name="Rectangle 12"/>
          <p:cNvSpPr/>
          <p:nvPr/>
        </p:nvSpPr>
        <p:spPr>
          <a:xfrm>
            <a:off x="3276600" y="188913"/>
            <a:ext cx="2716213" cy="492125"/>
          </a:xfrm>
          <a:prstGeom prst="rect">
            <a:avLst/>
          </a:prstGeom>
          <a:noFill/>
          <a:ln w="9525">
            <a:noFill/>
          </a:ln>
        </p:spPr>
        <p:txBody>
          <a:bodyPr wrap="none">
            <a:spAutoFit/>
          </a:bodyPr>
          <a:lstStyle/>
          <a:p>
            <a:pPr>
              <a:buClr>
                <a:schemeClr val="tx1"/>
              </a:buClr>
              <a:buSzPct val="70000"/>
              <a:buFont typeface="Wingdings" panose="05000000000000000000" pitchFamily="2" charset="2"/>
              <a:buChar char="Ø"/>
            </a:pPr>
            <a:r>
              <a:rPr lang="zh-CN" altLang="en-US" sz="2600" dirty="0">
                <a:solidFill>
                  <a:srgbClr val="C00000"/>
                </a:solidFill>
                <a:latin typeface="黑体" panose="02010609060101010101" pitchFamily="49" charset="-122"/>
                <a:ea typeface="黑体" panose="02010609060101010101" pitchFamily="49" charset="-122"/>
              </a:rPr>
              <a:t>计算主成分载荷</a:t>
            </a:r>
          </a:p>
        </p:txBody>
      </p:sp>
      <p:sp>
        <p:nvSpPr>
          <p:cNvPr id="90119" name="TextBox 1"/>
          <p:cNvSpPr txBox="1"/>
          <p:nvPr/>
        </p:nvSpPr>
        <p:spPr>
          <a:xfrm>
            <a:off x="595313" y="1196975"/>
            <a:ext cx="7469187" cy="1200150"/>
          </a:xfrm>
          <a:prstGeom prst="rect">
            <a:avLst/>
          </a:prstGeom>
          <a:noFill/>
          <a:ln w="9525">
            <a:noFill/>
          </a:ln>
        </p:spPr>
        <p:txBody>
          <a:bodyPr wrap="none">
            <a:spAutoFit/>
          </a:bodyPr>
          <a:lstStyle/>
          <a:p>
            <a:pPr algn="l"/>
            <a:r>
              <a:rPr lang="zh-CN" altLang="en-US" dirty="0">
                <a:latin typeface="Times New Roman" panose="02020603050405020304" pitchFamily="18" charset="0"/>
              </a:rPr>
              <a:t>一般主成分计算中无法直接计算出</a:t>
            </a:r>
            <a:r>
              <a:rPr lang="en-US" altLang="zh-CN" dirty="0">
                <a:latin typeface="Times New Roman" panose="02020603050405020304" pitchFamily="18" charset="0"/>
              </a:rPr>
              <a:t>eij,</a:t>
            </a:r>
            <a:r>
              <a:rPr lang="zh-CN" altLang="en-US" dirty="0">
                <a:latin typeface="Times New Roman" panose="02020603050405020304" pitchFamily="18" charset="0"/>
              </a:rPr>
              <a:t>因此需要通过</a:t>
            </a:r>
            <a:endParaRPr lang="en-US" altLang="zh-CN" dirty="0">
              <a:latin typeface="Times New Roman" panose="02020603050405020304" pitchFamily="18" charset="0"/>
            </a:endParaRPr>
          </a:p>
          <a:p>
            <a:pPr algn="l"/>
            <a:r>
              <a:rPr lang="zh-CN" altLang="en-US" dirty="0">
                <a:latin typeface="Times New Roman" panose="02020603050405020304" pitchFamily="18" charset="0"/>
              </a:rPr>
              <a:t>主成分载荷计算</a:t>
            </a:r>
            <a:r>
              <a:rPr lang="en-US" altLang="zh-CN" dirty="0">
                <a:latin typeface="Times New Roman" panose="02020603050405020304" pitchFamily="18" charset="0"/>
              </a:rPr>
              <a:t>eij. </a:t>
            </a:r>
            <a:r>
              <a:rPr lang="zh-CN" altLang="en-US" dirty="0">
                <a:solidFill>
                  <a:srgbClr val="C00000"/>
                </a:solidFill>
                <a:latin typeface="Times New Roman" panose="02020603050405020304" pitchFamily="18" charset="0"/>
              </a:rPr>
              <a:t>主成分载荷就是主成分与原始变量</a:t>
            </a:r>
            <a:endParaRPr lang="en-US" altLang="zh-CN" dirty="0">
              <a:solidFill>
                <a:srgbClr val="C00000"/>
              </a:solidFill>
              <a:latin typeface="Times New Roman" panose="02020603050405020304" pitchFamily="18" charset="0"/>
            </a:endParaRPr>
          </a:p>
          <a:p>
            <a:pPr algn="l"/>
            <a:r>
              <a:rPr lang="zh-CN" altLang="en-US" dirty="0">
                <a:solidFill>
                  <a:srgbClr val="C00000"/>
                </a:solidFill>
                <a:latin typeface="Times New Roman" panose="02020603050405020304" pitchFamily="18" charset="0"/>
              </a:rPr>
              <a:t>的相关系数。</a:t>
            </a:r>
          </a:p>
        </p:txBody>
      </p:sp>
    </p:spTree>
    <p:extLst>
      <p:ext uri="{BB962C8B-B14F-4D97-AF65-F5344CB8AC3E}">
        <p14:creationId xmlns:p14="http://schemas.microsoft.com/office/powerpoint/2010/main" val="1781466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a:ln/>
        </p:spPr>
        <p:txBody>
          <a:bodyPr vert="horz" wrap="square" lIns="91440" tIns="45720" rIns="91440" bIns="45720" anchor="ctr">
            <a:spAutoFit/>
          </a:bodyPr>
          <a:lstStyle/>
          <a:p>
            <a:pPr eaLnBrk="1" hangingPunct="1"/>
            <a:r>
              <a:rPr lang="zh-CN" altLang="en-US" dirty="0"/>
              <a:t>一个简单例子</a:t>
            </a:r>
          </a:p>
        </p:txBody>
      </p:sp>
      <p:sp>
        <p:nvSpPr>
          <p:cNvPr id="91139" name="Rectangle 3"/>
          <p:cNvSpPr>
            <a:spLocks noGrp="1"/>
          </p:cNvSpPr>
          <p:nvPr>
            <p:ph type="body" sz="half" idx="1"/>
          </p:nvPr>
        </p:nvSpPr>
        <p:spPr>
          <a:xfrm>
            <a:off x="468313" y="1341438"/>
            <a:ext cx="8675687" cy="1108075"/>
          </a:xfrm>
          <a:ln/>
        </p:spPr>
        <p:txBody>
          <a:bodyPr vert="horz" wrap="square" lIns="91440" tIns="45720" rIns="91440" bIns="45720" anchor="t"/>
          <a:lstStyle/>
          <a:p>
            <a:pPr eaLnBrk="1" hangingPunct="1">
              <a:buNone/>
            </a:pPr>
            <a:r>
              <a:rPr lang="zh-CN" altLang="en-US" sz="2800" dirty="0"/>
              <a:t>例</a:t>
            </a:r>
            <a:r>
              <a:rPr lang="en-US" altLang="zh-CN" sz="2800" dirty="0"/>
              <a:t>1. </a:t>
            </a:r>
            <a:r>
              <a:rPr lang="zh-CN" altLang="en-US" sz="2800" dirty="0"/>
              <a:t>测得</a:t>
            </a:r>
            <a:r>
              <a:rPr lang="en-US" altLang="zh-CN" sz="2800" dirty="0"/>
              <a:t>10</a:t>
            </a:r>
            <a:r>
              <a:rPr lang="zh-CN" altLang="en-US" sz="2800" dirty="0"/>
              <a:t>名幼儿的身高，体重如下表，求主成分。</a:t>
            </a:r>
          </a:p>
        </p:txBody>
      </p:sp>
      <p:graphicFrame>
        <p:nvGraphicFramePr>
          <p:cNvPr id="162932" name="Group 116"/>
          <p:cNvGraphicFramePr>
            <a:graphicFrameLocks noGrp="1"/>
          </p:cNvGraphicFramePr>
          <p:nvPr>
            <p:ph sz="half" idx="1"/>
          </p:nvPr>
        </p:nvGraphicFramePr>
        <p:xfrm>
          <a:off x="468313" y="1916113"/>
          <a:ext cx="7920037" cy="4637088"/>
        </p:xfrm>
        <a:graphic>
          <a:graphicData uri="http://schemas.openxmlformats.org/drawingml/2006/table">
            <a:tbl>
              <a:tblPr/>
              <a:tblGrid>
                <a:gridCol w="2389187"/>
                <a:gridCol w="2767013"/>
                <a:gridCol w="2763837"/>
              </a:tblGrid>
              <a:tr h="430272">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对象号</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x1 </a:t>
                      </a: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体重</a:t>
                      </a: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(kg)</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x2 </a:t>
                      </a: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身高</a:t>
                      </a: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(cm)</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16.3</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108</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13.0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88</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a:noFill/>
                    </a:lnT>
                    <a:lnB>
                      <a:noFill/>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18.3</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111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a:noFill/>
                    </a:lnT>
                    <a:lnB>
                      <a:noFill/>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15.0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95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a:noFill/>
                    </a:lnT>
                    <a:lnB>
                      <a:noFill/>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11.9</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88</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a:noFill/>
                    </a:lnT>
                    <a:lnB>
                      <a:noFill/>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14.4</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95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a:noFill/>
                    </a:lnT>
                    <a:lnB>
                      <a:noFill/>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7</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13.5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94</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a:noFill/>
                    </a:lnT>
                    <a:lnB>
                      <a:noFill/>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12.1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88</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a:noFill/>
                    </a:lnT>
                    <a:lnB>
                      <a:noFill/>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13.3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93</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a:noFill/>
                    </a:lnT>
                    <a:lnB>
                      <a:noFill/>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13.5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95</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均数</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14.13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95.5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50568">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标准差</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1.965847</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8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7.989577</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85728622"/>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p:cNvSpPr>
          <p:nvPr>
            <p:ph type="body" sz="half" idx="1"/>
          </p:nvPr>
        </p:nvSpPr>
        <p:spPr>
          <a:xfrm>
            <a:off x="250825" y="1196975"/>
            <a:ext cx="7993063" cy="1152525"/>
          </a:xfrm>
          <a:ln/>
        </p:spPr>
        <p:txBody>
          <a:bodyPr vert="horz" wrap="square" lIns="91440" tIns="45720" rIns="91440" bIns="45720" anchor="t"/>
          <a:lstStyle/>
          <a:p>
            <a:pPr eaLnBrk="1" hangingPunct="1"/>
            <a:r>
              <a:rPr lang="en-US" altLang="zh-CN" sz="2800" dirty="0"/>
              <a:t>1.</a:t>
            </a:r>
            <a:r>
              <a:rPr lang="zh-CN" altLang="en-US" sz="2800" dirty="0"/>
              <a:t>求相关系数矩阵</a:t>
            </a:r>
            <a:r>
              <a:rPr lang="en-US" altLang="zh-CN" sz="2800" dirty="0"/>
              <a:t>R</a:t>
            </a:r>
          </a:p>
          <a:p>
            <a:pPr eaLnBrk="1" hangingPunct="1"/>
            <a:r>
              <a:rPr lang="en-US" altLang="zh-CN" sz="2800" dirty="0"/>
              <a:t>r</a:t>
            </a:r>
            <a:r>
              <a:rPr lang="en-US" altLang="zh-CN" sz="2800" baseline="-25000" dirty="0"/>
              <a:t>11</a:t>
            </a:r>
            <a:r>
              <a:rPr lang="en-US" altLang="zh-CN" sz="2800" dirty="0"/>
              <a:t>=r</a:t>
            </a:r>
            <a:r>
              <a:rPr lang="en-US" altLang="zh-CN" sz="2800" baseline="-25000" dirty="0"/>
              <a:t>22</a:t>
            </a:r>
            <a:r>
              <a:rPr lang="en-US" altLang="zh-CN" sz="2800" dirty="0"/>
              <a:t>=1, r</a:t>
            </a:r>
            <a:r>
              <a:rPr lang="en-US" altLang="zh-CN" sz="2800" baseline="-25000" dirty="0"/>
              <a:t>12</a:t>
            </a:r>
            <a:r>
              <a:rPr lang="en-US" altLang="zh-CN" sz="2800" dirty="0"/>
              <a:t>=r</a:t>
            </a:r>
            <a:r>
              <a:rPr lang="en-US" altLang="zh-CN" sz="2800" baseline="-25000" dirty="0"/>
              <a:t>21</a:t>
            </a:r>
            <a:r>
              <a:rPr lang="en-US" altLang="zh-CN" sz="2800" dirty="0"/>
              <a:t>=0.9547</a:t>
            </a:r>
          </a:p>
        </p:txBody>
      </p:sp>
      <p:graphicFrame>
        <p:nvGraphicFramePr>
          <p:cNvPr id="92163" name="Object 4"/>
          <p:cNvGraphicFramePr>
            <a:graphicFrameLocks noGrp="1" noChangeAspect="1"/>
          </p:cNvGraphicFramePr>
          <p:nvPr>
            <p:ph sz="quarter" idx="2"/>
          </p:nvPr>
        </p:nvGraphicFramePr>
        <p:xfrm>
          <a:off x="5292725" y="1935163"/>
          <a:ext cx="3384550" cy="1096962"/>
        </p:xfrm>
        <a:graphic>
          <a:graphicData uri="http://schemas.openxmlformats.org/presentationml/2006/ole">
            <mc:AlternateContent xmlns:mc="http://schemas.openxmlformats.org/markup-compatibility/2006">
              <mc:Choice xmlns:v="urn:schemas-microsoft-com:vml" Requires="v">
                <p:oleObj spid="_x0000_s54276" r:id="rId3" imgW="1409700" imgH="457200" progId="Equation.3">
                  <p:embed/>
                </p:oleObj>
              </mc:Choice>
              <mc:Fallback>
                <p:oleObj r:id="rId3" imgW="1409700" imgH="457200" progId="Equation.3">
                  <p:embed/>
                  <p:pic>
                    <p:nvPicPr>
                      <p:cNvPr id="0" name=""/>
                      <p:cNvPicPr/>
                      <p:nvPr/>
                    </p:nvPicPr>
                    <p:blipFill>
                      <a:blip r:embed="rId4"/>
                      <a:srcRect/>
                      <a:stretch>
                        <a:fillRect/>
                      </a:stretch>
                    </p:blipFill>
                    <p:spPr>
                      <a:xfrm>
                        <a:off x="5292725" y="1935163"/>
                        <a:ext cx="3384550" cy="1096962"/>
                      </a:xfrm>
                      <a:prstGeom prst="rect">
                        <a:avLst/>
                      </a:prstGeom>
                      <a:noFill/>
                      <a:ln w="38100">
                        <a:miter/>
                      </a:ln>
                    </p:spPr>
                  </p:pic>
                </p:oleObj>
              </mc:Fallback>
            </mc:AlternateContent>
          </a:graphicData>
        </a:graphic>
      </p:graphicFrame>
      <p:sp>
        <p:nvSpPr>
          <p:cNvPr id="92164" name="Rectangle 8"/>
          <p:cNvSpPr/>
          <p:nvPr/>
        </p:nvSpPr>
        <p:spPr>
          <a:xfrm>
            <a:off x="468313" y="2997200"/>
            <a:ext cx="7283450" cy="1181100"/>
          </a:xfrm>
          <a:prstGeom prst="rect">
            <a:avLst/>
          </a:prstGeom>
          <a:noFill/>
          <a:ln w="9525">
            <a:noFill/>
          </a:ln>
        </p:spPr>
        <p:txBody>
          <a:bodyPr/>
          <a:lstStyle/>
          <a:p>
            <a:pPr marL="342900" indent="-342900" algn="l">
              <a:spcBef>
                <a:spcPct val="20000"/>
              </a:spcBef>
              <a:buChar char="•"/>
            </a:pPr>
            <a:r>
              <a:rPr lang="en-US" altLang="zh-CN" sz="2800" dirty="0">
                <a:latin typeface="Times New Roman" panose="02020603050405020304" pitchFamily="18" charset="0"/>
              </a:rPr>
              <a:t>2.</a:t>
            </a:r>
            <a:r>
              <a:rPr lang="zh-CN" altLang="en-US" sz="2800" dirty="0">
                <a:latin typeface="Times New Roman" panose="02020603050405020304" pitchFamily="18" charset="0"/>
              </a:rPr>
              <a:t>求</a:t>
            </a:r>
            <a:r>
              <a:rPr lang="en-US" altLang="zh-CN" sz="2800" dirty="0">
                <a:latin typeface="Times New Roman" panose="02020603050405020304" pitchFamily="18" charset="0"/>
              </a:rPr>
              <a:t>R</a:t>
            </a:r>
            <a:r>
              <a:rPr lang="zh-CN" altLang="en-US" sz="2800" dirty="0">
                <a:latin typeface="Times New Roman" panose="02020603050405020304" pitchFamily="18" charset="0"/>
              </a:rPr>
              <a:t>的特征根，解方程：</a:t>
            </a:r>
          </a:p>
        </p:txBody>
      </p:sp>
      <p:graphicFrame>
        <p:nvGraphicFramePr>
          <p:cNvPr id="92165" name="Object 9"/>
          <p:cNvGraphicFramePr>
            <a:graphicFrameLocks noGrp="1" noChangeAspect="1"/>
          </p:cNvGraphicFramePr>
          <p:nvPr>
            <p:ph sz="quarter" idx="3"/>
          </p:nvPr>
        </p:nvGraphicFramePr>
        <p:xfrm>
          <a:off x="2484438" y="3662363"/>
          <a:ext cx="2808287" cy="990600"/>
        </p:xfrm>
        <a:graphic>
          <a:graphicData uri="http://schemas.openxmlformats.org/presentationml/2006/ole">
            <mc:AlternateContent xmlns:mc="http://schemas.openxmlformats.org/markup-compatibility/2006">
              <mc:Choice xmlns:v="urn:schemas-microsoft-com:vml" Requires="v">
                <p:oleObj spid="_x0000_s54277" r:id="rId5" imgW="1295400" imgH="457200" progId="Equation.3">
                  <p:embed/>
                </p:oleObj>
              </mc:Choice>
              <mc:Fallback>
                <p:oleObj r:id="rId5" imgW="1295400" imgH="457200" progId="Equation.3">
                  <p:embed/>
                  <p:pic>
                    <p:nvPicPr>
                      <p:cNvPr id="0" name=""/>
                      <p:cNvPicPr/>
                      <p:nvPr/>
                    </p:nvPicPr>
                    <p:blipFill>
                      <a:blip r:embed="rId6"/>
                      <a:srcRect/>
                      <a:stretch>
                        <a:fillRect/>
                      </a:stretch>
                    </p:blipFill>
                    <p:spPr>
                      <a:xfrm>
                        <a:off x="2484438" y="3662363"/>
                        <a:ext cx="2808287" cy="990600"/>
                      </a:xfrm>
                      <a:prstGeom prst="rect">
                        <a:avLst/>
                      </a:prstGeom>
                      <a:noFill/>
                      <a:ln w="38100">
                        <a:miter/>
                      </a:ln>
                    </p:spPr>
                  </p:pic>
                </p:oleObj>
              </mc:Fallback>
            </mc:AlternateContent>
          </a:graphicData>
        </a:graphic>
      </p:graphicFrame>
      <p:sp>
        <p:nvSpPr>
          <p:cNvPr id="92166" name="Rectangle 12"/>
          <p:cNvSpPr/>
          <p:nvPr/>
        </p:nvSpPr>
        <p:spPr>
          <a:xfrm>
            <a:off x="250825" y="4797425"/>
            <a:ext cx="7283450" cy="1181100"/>
          </a:xfrm>
          <a:prstGeom prst="rect">
            <a:avLst/>
          </a:prstGeom>
          <a:noFill/>
          <a:ln w="9525">
            <a:noFill/>
          </a:ln>
        </p:spPr>
        <p:txBody>
          <a:bodyPr/>
          <a:lstStyle/>
          <a:p>
            <a:pPr marL="342900" indent="-342900">
              <a:spcBef>
                <a:spcPct val="20000"/>
              </a:spcBef>
              <a:buChar char="•"/>
            </a:pPr>
            <a:r>
              <a:rPr lang="zh-CN" altLang="en-US" sz="2800" dirty="0">
                <a:latin typeface="Times New Roman" panose="02020603050405020304" pitchFamily="18" charset="0"/>
              </a:rPr>
              <a:t>即（</a:t>
            </a:r>
            <a:r>
              <a:rPr lang="en-US" altLang="zh-CN" sz="2800" dirty="0">
                <a:latin typeface="Times New Roman" panose="02020603050405020304" pitchFamily="18" charset="0"/>
              </a:rPr>
              <a:t>1-λ</a:t>
            </a:r>
            <a:r>
              <a:rPr lang="zh-CN" altLang="en-US" sz="2800" dirty="0">
                <a:latin typeface="Times New Roman" panose="02020603050405020304" pitchFamily="18" charset="0"/>
              </a:rPr>
              <a:t>）*（</a:t>
            </a:r>
            <a:r>
              <a:rPr lang="en-US" altLang="zh-CN" sz="2800" dirty="0">
                <a:latin typeface="Times New Roman" panose="02020603050405020304" pitchFamily="18" charset="0"/>
              </a:rPr>
              <a:t>1-λ</a:t>
            </a:r>
            <a:r>
              <a:rPr lang="zh-CN" altLang="en-US" sz="2800" dirty="0">
                <a:latin typeface="Times New Roman" panose="02020603050405020304" pitchFamily="18" charset="0"/>
              </a:rPr>
              <a:t>）</a:t>
            </a:r>
            <a:r>
              <a:rPr lang="en-US" altLang="zh-CN" sz="2800" dirty="0">
                <a:latin typeface="Times New Roman" panose="02020603050405020304" pitchFamily="18" charset="0"/>
              </a:rPr>
              <a:t>-0.9547*0.9547=0</a:t>
            </a:r>
          </a:p>
          <a:p>
            <a:pPr marL="342900" indent="-342900">
              <a:spcBef>
                <a:spcPct val="20000"/>
              </a:spcBef>
              <a:buChar char="•"/>
            </a:pPr>
            <a:r>
              <a:rPr lang="zh-CN" altLang="en-US" sz="2800" dirty="0">
                <a:latin typeface="Times New Roman" panose="02020603050405020304" pitchFamily="18" charset="0"/>
              </a:rPr>
              <a:t>得两个根 </a:t>
            </a:r>
            <a:r>
              <a:rPr lang="en-US" altLang="zh-CN" sz="2800" dirty="0">
                <a:latin typeface="Times New Roman" panose="02020603050405020304" pitchFamily="18" charset="0"/>
              </a:rPr>
              <a:t>1.9547</a:t>
            </a:r>
            <a:r>
              <a:rPr lang="zh-CN" altLang="en-US" sz="2800" dirty="0">
                <a:latin typeface="Times New Roman" panose="02020603050405020304" pitchFamily="18" charset="0"/>
              </a:rPr>
              <a:t>和</a:t>
            </a:r>
            <a:r>
              <a:rPr lang="en-US" altLang="zh-CN" sz="2800" dirty="0">
                <a:latin typeface="Times New Roman" panose="02020603050405020304" pitchFamily="18" charset="0"/>
              </a:rPr>
              <a:t>0.0453</a:t>
            </a:r>
            <a:r>
              <a:rPr lang="zh-CN" altLang="en-US" sz="2800" dirty="0">
                <a:latin typeface="Times New Roman" panose="02020603050405020304" pitchFamily="18" charset="0"/>
              </a:rPr>
              <a:t>，记为： </a:t>
            </a:r>
          </a:p>
          <a:p>
            <a:pPr marL="342900" indent="-342900">
              <a:spcBef>
                <a:spcPct val="20000"/>
              </a:spcBef>
              <a:buChar char="•"/>
            </a:pPr>
            <a:r>
              <a:rPr lang="en-US" altLang="zh-CN" sz="2800" dirty="0">
                <a:latin typeface="Times New Roman" panose="02020603050405020304" pitchFamily="18" charset="0"/>
              </a:rPr>
              <a:t> λ</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=1.9547</a:t>
            </a:r>
            <a:r>
              <a:rPr lang="zh-CN" altLang="en-US" sz="2800" dirty="0">
                <a:latin typeface="Times New Roman" panose="02020603050405020304" pitchFamily="18" charset="0"/>
              </a:rPr>
              <a:t>，</a:t>
            </a:r>
            <a:r>
              <a:rPr lang="en-US" altLang="zh-CN" sz="2800" dirty="0">
                <a:latin typeface="Times New Roman" panose="02020603050405020304" pitchFamily="18" charset="0"/>
              </a:rPr>
              <a:t>λ</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=0.0453</a:t>
            </a:r>
          </a:p>
        </p:txBody>
      </p:sp>
    </p:spTree>
    <p:extLst>
      <p:ext uri="{BB962C8B-B14F-4D97-AF65-F5344CB8AC3E}">
        <p14:creationId xmlns:p14="http://schemas.microsoft.com/office/powerpoint/2010/main" val="1258758941"/>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p:cNvSpPr>
          <p:nvPr>
            <p:ph idx="1"/>
          </p:nvPr>
        </p:nvSpPr>
        <p:spPr>
          <a:xfrm>
            <a:off x="466725" y="1220788"/>
            <a:ext cx="8229600" cy="5616575"/>
          </a:xfrm>
          <a:ln/>
        </p:spPr>
        <p:txBody>
          <a:bodyPr vert="horz" wrap="square" lIns="91440" tIns="45720" rIns="91440" bIns="45720" anchor="t"/>
          <a:lstStyle/>
          <a:p>
            <a:pPr eaLnBrk="1" hangingPunct="1">
              <a:lnSpc>
                <a:spcPct val="80000"/>
              </a:lnSpc>
            </a:pPr>
            <a:r>
              <a:rPr lang="en-US" altLang="zh-CN" sz="2800" dirty="0"/>
              <a:t>3.</a:t>
            </a:r>
            <a:r>
              <a:rPr lang="zh-CN" altLang="en-US" sz="2800" dirty="0"/>
              <a:t>求特征向量</a:t>
            </a:r>
            <a:endParaRPr lang="en-US" altLang="zh-CN" sz="2800" baseline="-25000" dirty="0"/>
          </a:p>
          <a:p>
            <a:pPr eaLnBrk="1" hangingPunct="1">
              <a:lnSpc>
                <a:spcPct val="80000"/>
              </a:lnSpc>
            </a:pPr>
            <a:r>
              <a:rPr lang="zh-CN" altLang="en-US" sz="2800" dirty="0"/>
              <a:t>（</a:t>
            </a:r>
            <a:r>
              <a:rPr lang="en-US" altLang="zh-CN" sz="2800" dirty="0"/>
              <a:t>R-λI</a:t>
            </a:r>
            <a:r>
              <a:rPr lang="zh-CN" altLang="en-US" sz="2800" dirty="0"/>
              <a:t>）</a:t>
            </a:r>
            <a:r>
              <a:rPr lang="en-US" altLang="zh-CN" sz="2800" dirty="0"/>
              <a:t>T=0</a:t>
            </a:r>
          </a:p>
          <a:p>
            <a:pPr eaLnBrk="1" hangingPunct="1">
              <a:lnSpc>
                <a:spcPct val="80000"/>
              </a:lnSpc>
            </a:pPr>
            <a:r>
              <a:rPr lang="en-US" altLang="zh-CN" sz="2800" dirty="0"/>
              <a:t>λ</a:t>
            </a:r>
            <a:r>
              <a:rPr lang="en-US" altLang="zh-CN" sz="2800" baseline="-25000" dirty="0"/>
              <a:t>1</a:t>
            </a:r>
            <a:r>
              <a:rPr lang="en-US" altLang="zh-CN" sz="2800" dirty="0"/>
              <a:t>=1.9547</a:t>
            </a:r>
            <a:r>
              <a:rPr lang="zh-CN" altLang="en-US" sz="2800" dirty="0"/>
              <a:t>所对应的特征向量用下式解：</a:t>
            </a:r>
          </a:p>
          <a:p>
            <a:pPr eaLnBrk="1" hangingPunct="1">
              <a:lnSpc>
                <a:spcPct val="80000"/>
              </a:lnSpc>
              <a:buNone/>
            </a:pPr>
            <a:r>
              <a:rPr lang="en-US" altLang="zh-CN" sz="2800" dirty="0"/>
              <a:t>       t</a:t>
            </a:r>
            <a:r>
              <a:rPr lang="en-US" altLang="zh-CN" sz="2800" baseline="-25000" dirty="0"/>
              <a:t>11</a:t>
            </a:r>
            <a:r>
              <a:rPr lang="en-US" altLang="zh-CN" sz="2800" dirty="0"/>
              <a:t>+0.9547t</a:t>
            </a:r>
            <a:r>
              <a:rPr lang="en-US" altLang="zh-CN" sz="2800" baseline="-25000" dirty="0"/>
              <a:t>12</a:t>
            </a:r>
            <a:r>
              <a:rPr lang="en-US" altLang="zh-CN" sz="2800" dirty="0"/>
              <a:t>=1.9547t</a:t>
            </a:r>
            <a:r>
              <a:rPr lang="en-US" altLang="zh-CN" sz="2800" baseline="-25000" dirty="0"/>
              <a:t>11</a:t>
            </a:r>
          </a:p>
          <a:p>
            <a:pPr eaLnBrk="1" hangingPunct="1">
              <a:lnSpc>
                <a:spcPct val="80000"/>
              </a:lnSpc>
              <a:buNone/>
            </a:pPr>
            <a:r>
              <a:rPr lang="en-US" altLang="zh-CN" sz="2800" dirty="0"/>
              <a:t>       0.9547t</a:t>
            </a:r>
            <a:r>
              <a:rPr lang="en-US" altLang="zh-CN" sz="2800" baseline="-25000" dirty="0"/>
              <a:t>11</a:t>
            </a:r>
            <a:r>
              <a:rPr lang="en-US" altLang="zh-CN" sz="2800" dirty="0"/>
              <a:t>+t</a:t>
            </a:r>
            <a:r>
              <a:rPr lang="en-US" altLang="zh-CN" sz="2800" baseline="-25000" dirty="0"/>
              <a:t>12</a:t>
            </a:r>
            <a:r>
              <a:rPr lang="en-US" altLang="zh-CN" sz="2800" dirty="0"/>
              <a:t>=1.9547t</a:t>
            </a:r>
            <a:r>
              <a:rPr lang="en-US" altLang="zh-CN" sz="2800" baseline="-25000" dirty="0"/>
              <a:t>12</a:t>
            </a:r>
          </a:p>
          <a:p>
            <a:pPr eaLnBrk="1" hangingPunct="1">
              <a:lnSpc>
                <a:spcPct val="80000"/>
              </a:lnSpc>
              <a:buNone/>
            </a:pPr>
            <a:r>
              <a:rPr lang="en-US" altLang="zh-CN" sz="2800" dirty="0"/>
              <a:t>       t</a:t>
            </a:r>
            <a:r>
              <a:rPr lang="en-US" altLang="zh-CN" sz="2800" baseline="-25000" dirty="0"/>
              <a:t>11</a:t>
            </a:r>
            <a:r>
              <a:rPr lang="en-US" altLang="zh-CN" sz="2800" baseline="30000" dirty="0"/>
              <a:t>2</a:t>
            </a:r>
            <a:r>
              <a:rPr lang="en-US" altLang="zh-CN" sz="2800" dirty="0"/>
              <a:t>+t</a:t>
            </a:r>
            <a:r>
              <a:rPr lang="en-US" altLang="zh-CN" sz="2800" baseline="-25000" dirty="0"/>
              <a:t>12</a:t>
            </a:r>
            <a:r>
              <a:rPr lang="en-US" altLang="zh-CN" sz="2800" baseline="30000" dirty="0"/>
              <a:t>2</a:t>
            </a:r>
            <a:r>
              <a:rPr lang="en-US" altLang="zh-CN" sz="2800" dirty="0"/>
              <a:t>=1</a:t>
            </a:r>
          </a:p>
          <a:p>
            <a:pPr eaLnBrk="1" hangingPunct="1">
              <a:lnSpc>
                <a:spcPct val="80000"/>
              </a:lnSpc>
              <a:buNone/>
            </a:pPr>
            <a:endParaRPr lang="en-US" altLang="zh-CN" sz="2800" dirty="0"/>
          </a:p>
          <a:p>
            <a:pPr eaLnBrk="1" hangingPunct="1">
              <a:lnSpc>
                <a:spcPct val="80000"/>
              </a:lnSpc>
              <a:buNone/>
            </a:pPr>
            <a:r>
              <a:rPr lang="zh-CN" altLang="en-US" sz="2800" dirty="0"/>
              <a:t>    得</a:t>
            </a:r>
            <a:r>
              <a:rPr lang="en-US" altLang="zh-CN" sz="2800" dirty="0"/>
              <a:t>t</a:t>
            </a:r>
            <a:r>
              <a:rPr lang="en-US" altLang="zh-CN" sz="2800" baseline="-25000" dirty="0"/>
              <a:t>11</a:t>
            </a:r>
            <a:r>
              <a:rPr lang="en-US" altLang="zh-CN" sz="2800" dirty="0"/>
              <a:t>=0.7071, t</a:t>
            </a:r>
            <a:r>
              <a:rPr lang="en-US" altLang="zh-CN" sz="2800" baseline="-25000" dirty="0"/>
              <a:t>12</a:t>
            </a:r>
            <a:r>
              <a:rPr lang="en-US" altLang="zh-CN" sz="2800" dirty="0"/>
              <a:t>=0.7071, </a:t>
            </a:r>
            <a:r>
              <a:rPr lang="zh-CN" altLang="en-US" sz="2800" dirty="0"/>
              <a:t>第一主成分为：</a:t>
            </a:r>
          </a:p>
          <a:p>
            <a:pPr eaLnBrk="1" hangingPunct="1">
              <a:lnSpc>
                <a:spcPct val="80000"/>
              </a:lnSpc>
              <a:buNone/>
            </a:pPr>
            <a:r>
              <a:rPr lang="en-US" altLang="zh-CN" sz="2800" dirty="0"/>
              <a:t>F</a:t>
            </a:r>
            <a:r>
              <a:rPr lang="en-US" altLang="zh-CN" sz="2800" baseline="-25000" dirty="0"/>
              <a:t>1</a:t>
            </a:r>
            <a:r>
              <a:rPr lang="en-US" altLang="zh-CN" sz="2800" dirty="0"/>
              <a:t>=0.7071X </a:t>
            </a:r>
            <a:r>
              <a:rPr lang="en-US" altLang="zh-CN" sz="2800" baseline="-25000" dirty="0"/>
              <a:t>1</a:t>
            </a:r>
            <a:r>
              <a:rPr lang="en-US" altLang="zh-CN" sz="2800" dirty="0"/>
              <a:t>+0.7071X</a:t>
            </a:r>
            <a:r>
              <a:rPr lang="en-US" altLang="zh-CN" sz="2800" baseline="-25000" dirty="0"/>
              <a:t>2</a:t>
            </a:r>
          </a:p>
          <a:p>
            <a:pPr eaLnBrk="1" hangingPunct="1">
              <a:lnSpc>
                <a:spcPct val="80000"/>
              </a:lnSpc>
              <a:buNone/>
            </a:pPr>
            <a:endParaRPr lang="en-US" altLang="zh-CN" sz="2800" baseline="-25000" dirty="0"/>
          </a:p>
          <a:p>
            <a:pPr eaLnBrk="1" hangingPunct="1">
              <a:lnSpc>
                <a:spcPct val="80000"/>
              </a:lnSpc>
              <a:buNone/>
            </a:pPr>
            <a:endParaRPr lang="en-US" altLang="zh-CN" sz="2800" baseline="-25000" dirty="0"/>
          </a:p>
          <a:p>
            <a:pPr eaLnBrk="1" hangingPunct="1">
              <a:lnSpc>
                <a:spcPct val="80000"/>
              </a:lnSpc>
              <a:buNone/>
            </a:pPr>
            <a:r>
              <a:rPr lang="zh-CN" altLang="en-US" sz="2800" dirty="0"/>
              <a:t>      同样的方法，用</a:t>
            </a:r>
            <a:r>
              <a:rPr lang="en-US" altLang="zh-CN" sz="2800" dirty="0"/>
              <a:t>λ</a:t>
            </a:r>
            <a:r>
              <a:rPr lang="en-US" altLang="zh-CN" sz="2800" baseline="-25000" dirty="0"/>
              <a:t>2</a:t>
            </a:r>
            <a:r>
              <a:rPr lang="en-US" altLang="zh-CN" sz="2800" dirty="0"/>
              <a:t>=0.0453</a:t>
            </a:r>
            <a:r>
              <a:rPr lang="zh-CN" altLang="en-US" sz="2800" dirty="0"/>
              <a:t>可计算出第二主成分，此处略。</a:t>
            </a:r>
            <a:r>
              <a:rPr lang="en-US" altLang="zh-CN" sz="2800" dirty="0">
                <a:solidFill>
                  <a:srgbClr val="FF0000"/>
                </a:solidFill>
              </a:rPr>
              <a:t>(</a:t>
            </a:r>
            <a:r>
              <a:rPr lang="zh-CN" altLang="en-US" sz="2800" dirty="0">
                <a:solidFill>
                  <a:srgbClr val="FF0000"/>
                </a:solidFill>
              </a:rPr>
              <a:t>验证系数平方和</a:t>
            </a:r>
            <a:r>
              <a:rPr lang="en-US" altLang="zh-CN" sz="2800" dirty="0">
                <a:solidFill>
                  <a:srgbClr val="FF0000"/>
                </a:solidFill>
              </a:rPr>
              <a:t>=1</a:t>
            </a:r>
            <a:r>
              <a:rPr lang="zh-CN" altLang="en-US" sz="2800" dirty="0">
                <a:solidFill>
                  <a:srgbClr val="FF0000"/>
                </a:solidFill>
              </a:rPr>
              <a:t>）</a:t>
            </a:r>
          </a:p>
        </p:txBody>
      </p:sp>
      <p:sp>
        <p:nvSpPr>
          <p:cNvPr id="93187" name="AutoShape 5"/>
          <p:cNvSpPr/>
          <p:nvPr/>
        </p:nvSpPr>
        <p:spPr>
          <a:xfrm>
            <a:off x="971550" y="2492375"/>
            <a:ext cx="144463" cy="1223963"/>
          </a:xfrm>
          <a:prstGeom prst="leftBrace">
            <a:avLst>
              <a:gd name="adj1" fmla="val 70604"/>
              <a:gd name="adj2" fmla="val 50681"/>
            </a:avLst>
          </a:prstGeom>
          <a:noFill/>
          <a:ln w="19050"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74572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28</a:t>
            </a:fld>
            <a:endParaRPr lang="en-US" altLang="zh-CN" sz="1400" b="0" dirty="0">
              <a:latin typeface="Arial" panose="020B0604020202020204" pitchFamily="34" charset="0"/>
            </a:endParaRPr>
          </a:p>
        </p:txBody>
      </p:sp>
      <p:sp>
        <p:nvSpPr>
          <p:cNvPr id="94211" name="Rectangle 3"/>
          <p:cNvSpPr>
            <a:spLocks noGrp="1" noRot="1" noChangeAspect="1"/>
          </p:cNvSpPr>
          <p:nvPr>
            <p:ph idx="1"/>
          </p:nvPr>
        </p:nvSpPr>
        <p:spPr>
          <a:ln/>
        </p:spPr>
        <p:txBody>
          <a:bodyPr vert="horz" wrap="square" lIns="91440" tIns="45720" rIns="91440" bIns="45720" anchor="t">
            <a:normAutofit fontScale="92500"/>
          </a:bodyPr>
          <a:lstStyle/>
          <a:p>
            <a:pPr eaLnBrk="1" hangingPunct="1"/>
            <a:r>
              <a:rPr lang="zh-CN" altLang="en-US" dirty="0"/>
              <a:t>我们认为，如果各指标之间的数量级相差悬殊，特别是各指标有不同的物理量纲的话，较为合理的做法是使用</a:t>
            </a:r>
            <a:r>
              <a:rPr lang="en-US" altLang="zh-CN" i="1" dirty="0"/>
              <a:t>R</a:t>
            </a:r>
            <a:r>
              <a:rPr lang="zh-CN" altLang="en-US" dirty="0"/>
              <a:t>代替</a:t>
            </a:r>
            <a:r>
              <a:rPr lang="zh-CN" altLang="en-US" i="1" dirty="0">
                <a:sym typeface="Symbol" panose="05050102010706020507" pitchFamily="18" charset="2"/>
              </a:rPr>
              <a:t>∑</a:t>
            </a:r>
            <a:r>
              <a:rPr lang="zh-CN" altLang="en-US" dirty="0"/>
              <a:t>。对于研究经济问题所涉及的变量单位大都不统一，</a:t>
            </a:r>
            <a:r>
              <a:rPr lang="zh-CN" altLang="en-US" dirty="0">
                <a:solidFill>
                  <a:schemeClr val="accent2"/>
                </a:solidFill>
              </a:rPr>
              <a:t>采用</a:t>
            </a:r>
            <a:r>
              <a:rPr lang="en-US" altLang="zh-CN" i="1" dirty="0">
                <a:solidFill>
                  <a:schemeClr val="accent2"/>
                </a:solidFill>
              </a:rPr>
              <a:t>R</a:t>
            </a:r>
            <a:r>
              <a:rPr lang="zh-CN" altLang="en-US" dirty="0">
                <a:solidFill>
                  <a:schemeClr val="accent2"/>
                </a:solidFill>
              </a:rPr>
              <a:t>代替</a:t>
            </a:r>
            <a:r>
              <a:rPr lang="zh-CN" altLang="en-US" i="1" dirty="0">
                <a:solidFill>
                  <a:schemeClr val="accent2"/>
                </a:solidFill>
              </a:rPr>
              <a:t>∑</a:t>
            </a:r>
            <a:r>
              <a:rPr lang="zh-CN" altLang="en-US" dirty="0">
                <a:solidFill>
                  <a:schemeClr val="accent2"/>
                </a:solidFill>
              </a:rPr>
              <a:t>后，可以看作是用标准化的数据做分析，</a:t>
            </a:r>
            <a:r>
              <a:rPr lang="zh-CN" altLang="en-US" dirty="0"/>
              <a:t>这样使得主成分有现实经济意义，不仅便于剖析实际问题，又可以避免突出数值大的变量。</a:t>
            </a:r>
          </a:p>
          <a:p>
            <a:pPr eaLnBrk="1" hangingPunct="1"/>
            <a:r>
              <a:rPr lang="zh-CN" altLang="en-US" dirty="0"/>
              <a:t>因此，在后续内容中，我们默认使用相关系数矩阵</a:t>
            </a:r>
            <a:r>
              <a:rPr lang="en-US" altLang="zh-CN" dirty="0"/>
              <a:t>R</a:t>
            </a:r>
            <a:r>
              <a:rPr lang="zh-CN" altLang="en-US" dirty="0"/>
              <a:t>求解主成分。</a:t>
            </a:r>
          </a:p>
        </p:txBody>
      </p:sp>
      <p:sp>
        <p:nvSpPr>
          <p:cNvPr id="94212" name="标题 1"/>
          <p:cNvSpPr>
            <a:spLocks noGrp="1"/>
          </p:cNvSpPr>
          <p:nvPr>
            <p:ph type="title"/>
          </p:nvPr>
        </p:nvSpPr>
        <p:spPr>
          <a:ln/>
        </p:spPr>
        <p:txBody>
          <a:bodyPr vert="horz" wrap="square" lIns="91440" tIns="45720" rIns="91440" bIns="45720" anchor="ctr">
            <a:spAutoFit/>
          </a:bodyPr>
          <a:lstStyle/>
          <a:p>
            <a:pPr eaLnBrk="1" hangingPunct="1"/>
            <a:endParaRPr lang="zh-CN" altLang="en-US" dirty="0"/>
          </a:p>
        </p:txBody>
      </p:sp>
    </p:spTree>
    <p:extLst>
      <p:ext uri="{BB962C8B-B14F-4D97-AF65-F5344CB8AC3E}">
        <p14:creationId xmlns:p14="http://schemas.microsoft.com/office/powerpoint/2010/main" val="3797446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292100" y="482600"/>
            <a:ext cx="8229600" cy="722313"/>
          </a:xfrm>
          <a:ln/>
        </p:spPr>
        <p:txBody>
          <a:bodyPr vert="horz" wrap="square" lIns="91440" tIns="45720" rIns="91440" bIns="45720" anchor="ctr"/>
          <a:lstStyle/>
          <a:p>
            <a:pPr eaLnBrk="1" hangingPunct="1"/>
            <a:r>
              <a:rPr lang="zh-CN" altLang="en-US" sz="4000" b="1" dirty="0">
                <a:solidFill>
                  <a:srgbClr val="FF0000"/>
                </a:solidFill>
              </a:rPr>
              <a:t>第二节 </a:t>
            </a:r>
            <a:r>
              <a:rPr lang="en-US" altLang="zh-CN" sz="4000" b="1" dirty="0">
                <a:solidFill>
                  <a:srgbClr val="FF0000"/>
                </a:solidFill>
              </a:rPr>
              <a:t>AHP</a:t>
            </a:r>
            <a:r>
              <a:rPr lang="zh-CN" altLang="en-US" sz="4000" b="1" dirty="0">
                <a:solidFill>
                  <a:srgbClr val="FF0000"/>
                </a:solidFill>
              </a:rPr>
              <a:t>的基本方法与步骤</a:t>
            </a:r>
          </a:p>
        </p:txBody>
      </p:sp>
      <p:sp>
        <p:nvSpPr>
          <p:cNvPr id="44035" name="Rectangle 3"/>
          <p:cNvSpPr>
            <a:spLocks noGrp="1"/>
          </p:cNvSpPr>
          <p:nvPr>
            <p:ph idx="1"/>
          </p:nvPr>
        </p:nvSpPr>
        <p:spPr>
          <a:xfrm>
            <a:off x="250825" y="1557338"/>
            <a:ext cx="8893175" cy="4603750"/>
          </a:xfrm>
          <a:ln/>
        </p:spPr>
        <p:txBody>
          <a:bodyPr vert="horz" wrap="square" lIns="91440" tIns="45720" rIns="91440" bIns="45720" anchor="t"/>
          <a:lstStyle/>
          <a:p>
            <a:pPr marL="609600" indent="-609600" eaLnBrk="1" hangingPunct="1">
              <a:lnSpc>
                <a:spcPct val="125000"/>
              </a:lnSpc>
              <a:spcBef>
                <a:spcPct val="60000"/>
              </a:spcBef>
              <a:buNone/>
            </a:pPr>
            <a:r>
              <a:rPr lang="zh-CN" altLang="en-US" sz="2800" b="1" dirty="0">
                <a:solidFill>
                  <a:srgbClr val="0033CC"/>
                </a:solidFill>
                <a:latin typeface="华文楷体" panose="02010600040101010101" pitchFamily="2" charset="-122"/>
                <a:ea typeface="华文楷体" panose="02010600040101010101" pitchFamily="2" charset="-122"/>
              </a:rPr>
              <a:t>运用</a:t>
            </a:r>
            <a:r>
              <a:rPr lang="en-US" altLang="zh-CN" sz="2800" b="1" dirty="0">
                <a:solidFill>
                  <a:srgbClr val="0033CC"/>
                </a:solidFill>
                <a:latin typeface="华文楷体" panose="02010600040101010101" pitchFamily="2" charset="-122"/>
                <a:ea typeface="华文楷体" panose="02010600040101010101" pitchFamily="2" charset="-122"/>
              </a:rPr>
              <a:t>AHP</a:t>
            </a:r>
            <a:r>
              <a:rPr lang="zh-CN" altLang="en-US" sz="2800" b="1" dirty="0">
                <a:solidFill>
                  <a:srgbClr val="0033CC"/>
                </a:solidFill>
                <a:latin typeface="华文楷体" panose="02010600040101010101" pitchFamily="2" charset="-122"/>
                <a:ea typeface="华文楷体" panose="02010600040101010101" pitchFamily="2" charset="-122"/>
              </a:rPr>
              <a:t>进行决策时，大体可分为</a:t>
            </a:r>
            <a:r>
              <a:rPr lang="en-US" altLang="zh-CN" sz="2800" b="1" dirty="0">
                <a:solidFill>
                  <a:srgbClr val="0033CC"/>
                </a:solidFill>
                <a:latin typeface="华文楷体" panose="02010600040101010101" pitchFamily="2" charset="-122"/>
                <a:ea typeface="华文楷体" panose="02010600040101010101" pitchFamily="2" charset="-122"/>
              </a:rPr>
              <a:t>4</a:t>
            </a:r>
            <a:r>
              <a:rPr lang="zh-CN" altLang="en-US" sz="2800" b="1" dirty="0">
                <a:solidFill>
                  <a:srgbClr val="0033CC"/>
                </a:solidFill>
                <a:latin typeface="华文楷体" panose="02010600040101010101" pitchFamily="2" charset="-122"/>
                <a:ea typeface="华文楷体" panose="02010600040101010101" pitchFamily="2" charset="-122"/>
              </a:rPr>
              <a:t>个步骤进行：</a:t>
            </a:r>
          </a:p>
          <a:p>
            <a:pPr marL="609600" indent="-609600" eaLnBrk="1" hangingPunct="1">
              <a:lnSpc>
                <a:spcPct val="125000"/>
              </a:lnSpc>
              <a:spcBef>
                <a:spcPct val="60000"/>
              </a:spcBef>
              <a:buClr>
                <a:srgbClr val="FF0000"/>
              </a:buClr>
              <a:buFont typeface="Wingdings" panose="05000000000000000000" pitchFamily="2" charset="2"/>
              <a:buAutoNum type="circleNumDbPlain"/>
            </a:pPr>
            <a:r>
              <a:rPr lang="zh-CN" altLang="en-US" sz="2400" b="1" dirty="0">
                <a:latin typeface="华文楷体" panose="02010600040101010101" pitchFamily="2" charset="-122"/>
                <a:ea typeface="华文楷体" panose="02010600040101010101" pitchFamily="2" charset="-122"/>
              </a:rPr>
              <a:t>分析系统中各元素之间的关系，建立系统的递阶层级结构；</a:t>
            </a:r>
          </a:p>
          <a:p>
            <a:pPr marL="609600" indent="-609600" eaLnBrk="1" hangingPunct="1">
              <a:lnSpc>
                <a:spcPct val="125000"/>
              </a:lnSpc>
              <a:spcBef>
                <a:spcPct val="60000"/>
              </a:spcBef>
              <a:buClr>
                <a:srgbClr val="FF0000"/>
              </a:buClr>
              <a:buFont typeface="Wingdings" panose="05000000000000000000" pitchFamily="2" charset="2"/>
              <a:buAutoNum type="circleNumDbPlain"/>
            </a:pPr>
            <a:r>
              <a:rPr lang="zh-CN" altLang="en-US" sz="2400" b="1" dirty="0">
                <a:latin typeface="华文楷体" panose="02010600040101010101" pitchFamily="2" charset="-122"/>
                <a:ea typeface="华文楷体" panose="02010600040101010101" pitchFamily="2" charset="-122"/>
              </a:rPr>
              <a:t>对同一层次的各元素关于上一层次中某一准则的重要性进行两两比较，构造两两比较判断矩阵；</a:t>
            </a:r>
          </a:p>
          <a:p>
            <a:pPr marL="609600" indent="-609600" eaLnBrk="1" hangingPunct="1">
              <a:lnSpc>
                <a:spcPct val="125000"/>
              </a:lnSpc>
              <a:spcBef>
                <a:spcPct val="60000"/>
              </a:spcBef>
              <a:buClr>
                <a:srgbClr val="FF0000"/>
              </a:buClr>
              <a:buFont typeface="Wingdings" panose="05000000000000000000" pitchFamily="2" charset="2"/>
              <a:buAutoNum type="circleNumDbPlain"/>
            </a:pPr>
            <a:r>
              <a:rPr lang="zh-CN" altLang="en-US" sz="2400" b="1" dirty="0">
                <a:latin typeface="华文楷体" panose="02010600040101010101" pitchFamily="2" charset="-122"/>
                <a:ea typeface="华文楷体" panose="02010600040101010101" pitchFamily="2" charset="-122"/>
              </a:rPr>
              <a:t>由判断矩阵计算被比较元素对于该准则的相对权重；</a:t>
            </a:r>
          </a:p>
          <a:p>
            <a:pPr marL="609600" indent="-609600" eaLnBrk="1" hangingPunct="1">
              <a:lnSpc>
                <a:spcPct val="125000"/>
              </a:lnSpc>
              <a:spcBef>
                <a:spcPct val="60000"/>
              </a:spcBef>
              <a:buClr>
                <a:srgbClr val="FF0000"/>
              </a:buClr>
              <a:buFont typeface="Wingdings" panose="05000000000000000000" pitchFamily="2" charset="2"/>
              <a:buAutoNum type="circleNumDbPlain"/>
            </a:pPr>
            <a:r>
              <a:rPr lang="zh-CN" altLang="en-US" sz="2400" b="1" dirty="0">
                <a:latin typeface="华文楷体" panose="02010600040101010101" pitchFamily="2" charset="-122"/>
                <a:ea typeface="华文楷体" panose="02010600040101010101" pitchFamily="2" charset="-122"/>
              </a:rPr>
              <a:t>计算各层元素对系统目标的合成权重，并进行排序。</a:t>
            </a:r>
          </a:p>
        </p:txBody>
      </p:sp>
      <p:pic>
        <p:nvPicPr>
          <p:cNvPr id="44036" name="Picture 5" descr="Aqua16">
            <a:hlinkClick r:id="rId2" action="ppaction://hlinksldjump"/>
          </p:cNvPr>
          <p:cNvPicPr>
            <a:picLocks noChangeAspect="1"/>
          </p:cNvPicPr>
          <p:nvPr/>
        </p:nvPicPr>
        <p:blipFill>
          <a:blip r:embed="rId3"/>
          <a:stretch>
            <a:fillRect/>
          </a:stretch>
        </p:blipFill>
        <p:spPr>
          <a:xfrm>
            <a:off x="7667625" y="5661025"/>
            <a:ext cx="503238" cy="498475"/>
          </a:xfrm>
          <a:prstGeom prst="rect">
            <a:avLst/>
          </a:prstGeom>
          <a:noFill/>
          <a:ln w="9525">
            <a:noFill/>
          </a:ln>
        </p:spPr>
      </p:pic>
    </p:spTree>
    <p:extLst>
      <p:ext uri="{BB962C8B-B14F-4D97-AF65-F5344CB8AC3E}">
        <p14:creationId xmlns:p14="http://schemas.microsoft.com/office/powerpoint/2010/main" val="228843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3</a:t>
            </a:fld>
            <a:endParaRPr lang="en-US" altLang="zh-CN" sz="1400" b="0" dirty="0">
              <a:latin typeface="Arial" panose="020B0604020202020204" pitchFamily="34" charset="0"/>
            </a:endParaRPr>
          </a:p>
        </p:txBody>
      </p:sp>
      <p:sp>
        <p:nvSpPr>
          <p:cNvPr id="67587" name="Rectangle 8"/>
          <p:cNvSpPr>
            <a:spLocks noGrp="1" noRot="1" noChangeAspect="1"/>
          </p:cNvSpPr>
          <p:nvPr>
            <p:ph idx="1"/>
          </p:nvPr>
        </p:nvSpPr>
        <p:spPr>
          <a:xfrm>
            <a:off x="639763" y="1209675"/>
            <a:ext cx="8540750" cy="5349875"/>
          </a:xfrm>
          <a:ln/>
        </p:spPr>
        <p:txBody>
          <a:bodyPr vert="horz" wrap="square" lIns="91440" tIns="45720" rIns="91440" bIns="45720" anchor="t">
            <a:normAutofit fontScale="92500" lnSpcReduction="20000"/>
          </a:bodyPr>
          <a:lstStyle/>
          <a:p>
            <a:pPr eaLnBrk="1" hangingPunct="1"/>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en-US" altLang="zh-CN" dirty="0"/>
              <a:t>       </a:t>
            </a:r>
          </a:p>
        </p:txBody>
      </p:sp>
      <p:graphicFrame>
        <p:nvGraphicFramePr>
          <p:cNvPr id="67588" name="Object 4"/>
          <p:cNvGraphicFramePr>
            <a:graphicFrameLocks noGrp="1" noChangeAspect="1"/>
          </p:cNvGraphicFramePr>
          <p:nvPr>
            <p:ph idx="1"/>
          </p:nvPr>
        </p:nvGraphicFramePr>
        <p:xfrm>
          <a:off x="106363" y="1211263"/>
          <a:ext cx="8955087" cy="6472237"/>
        </p:xfrm>
        <a:graphic>
          <a:graphicData uri="http://schemas.openxmlformats.org/presentationml/2006/ole">
            <mc:AlternateContent xmlns:mc="http://schemas.openxmlformats.org/markup-compatibility/2006">
              <mc:Choice xmlns:v="urn:schemas-microsoft-com:vml" Requires="v">
                <p:oleObj spid="_x0000_s34819" r:id="rId3" imgW="3990975" imgH="2868930" progId="Word.Document.8">
                  <p:embed/>
                </p:oleObj>
              </mc:Choice>
              <mc:Fallback>
                <p:oleObj r:id="rId3" imgW="3990975" imgH="2868930" progId="Word.Document.8">
                  <p:embed/>
                  <p:pic>
                    <p:nvPicPr>
                      <p:cNvPr id="0" name=""/>
                      <p:cNvPicPr/>
                      <p:nvPr/>
                    </p:nvPicPr>
                    <p:blipFill>
                      <a:blip r:embed="rId4"/>
                      <a:srcRect/>
                      <a:stretch>
                        <a:fillRect/>
                      </a:stretch>
                    </p:blipFill>
                    <p:spPr>
                      <a:xfrm>
                        <a:off x="106363" y="1211263"/>
                        <a:ext cx="8955087" cy="6472237"/>
                      </a:xfrm>
                      <a:prstGeom prst="rect">
                        <a:avLst/>
                      </a:prstGeom>
                      <a:noFill/>
                      <a:ln w="38100">
                        <a:miter/>
                      </a:ln>
                    </p:spPr>
                  </p:pic>
                </p:oleObj>
              </mc:Fallback>
            </mc:AlternateContent>
          </a:graphicData>
        </a:graphic>
      </p:graphicFrame>
      <p:sp>
        <p:nvSpPr>
          <p:cNvPr id="67589" name="标题 6"/>
          <p:cNvSpPr>
            <a:spLocks noGrp="1"/>
          </p:cNvSpPr>
          <p:nvPr>
            <p:ph type="title"/>
          </p:nvPr>
        </p:nvSpPr>
        <p:spPr>
          <a:xfrm>
            <a:off x="1187450" y="4132263"/>
            <a:ext cx="6121400" cy="1303337"/>
          </a:xfrm>
          <a:ln/>
        </p:spPr>
        <p:txBody>
          <a:bodyPr vert="horz" wrap="square" lIns="91440" tIns="45720" rIns="91440" bIns="45720" anchor="ctr">
            <a:spAutoFit/>
          </a:bodyPr>
          <a:lstStyle/>
          <a:p>
            <a:pPr eaLnBrk="1" hangingPunct="1">
              <a:lnSpc>
                <a:spcPct val="150000"/>
              </a:lnSpc>
            </a:pPr>
            <a:r>
              <a:rPr lang="zh-CN" altLang="en-US" i="1" dirty="0"/>
              <a:t>举例：</a:t>
            </a:r>
            <a:r>
              <a:rPr lang="zh-CN" altLang="en-US" dirty="0"/>
              <a:t>若</a:t>
            </a:r>
            <a:r>
              <a:rPr lang="en-US" altLang="zh-CN" i="1" dirty="0"/>
              <a:t>F</a:t>
            </a:r>
            <a:r>
              <a:rPr lang="en-US" altLang="zh-CN" baseline="-25000" dirty="0"/>
              <a:t>1</a:t>
            </a:r>
            <a:r>
              <a:rPr lang="en-US" altLang="zh-CN" dirty="0"/>
              <a:t>=</a:t>
            </a:r>
            <a:r>
              <a:rPr lang="en-US" altLang="zh-CN" i="1" dirty="0"/>
              <a:t>T</a:t>
            </a:r>
            <a:r>
              <a:rPr lang="en-US" altLang="zh-CN" baseline="-25000" dirty="0"/>
              <a:t>11</a:t>
            </a:r>
            <a:r>
              <a:rPr lang="en-US" altLang="zh-CN" i="1" dirty="0"/>
              <a:t>X</a:t>
            </a:r>
            <a:r>
              <a:rPr lang="en-US" altLang="zh-CN" baseline="-25000" dirty="0"/>
              <a:t>1</a:t>
            </a:r>
            <a:r>
              <a:rPr lang="en-US" altLang="zh-CN" dirty="0"/>
              <a:t>+</a:t>
            </a:r>
            <a:r>
              <a:rPr lang="en-US" altLang="zh-CN" i="1" dirty="0"/>
              <a:t>T</a:t>
            </a:r>
            <a:r>
              <a:rPr lang="en-US" altLang="zh-CN" baseline="-25000" dirty="0"/>
              <a:t>12</a:t>
            </a:r>
            <a:r>
              <a:rPr lang="en-US" altLang="zh-CN" i="1" dirty="0"/>
              <a:t>X</a:t>
            </a:r>
            <a:r>
              <a:rPr lang="en-US" altLang="zh-CN" baseline="-25000" dirty="0"/>
              <a:t>2</a:t>
            </a:r>
            <a:r>
              <a:rPr lang="en-US" altLang="zh-CN" dirty="0"/>
              <a:t>+ … +</a:t>
            </a:r>
            <a:r>
              <a:rPr lang="en-US" altLang="zh-CN" i="1" dirty="0"/>
              <a:t>T</a:t>
            </a:r>
            <a:r>
              <a:rPr lang="en-US" altLang="zh-CN" baseline="-25000" dirty="0"/>
              <a:t>1p</a:t>
            </a:r>
            <a:r>
              <a:rPr lang="en-US" altLang="zh-CN" i="1" dirty="0"/>
              <a:t>X</a:t>
            </a:r>
            <a:r>
              <a:rPr lang="en-US" altLang="zh-CN" baseline="-25000" dirty="0"/>
              <a:t>p,</a:t>
            </a:r>
            <a:r>
              <a:rPr lang="en-US" altLang="zh-CN" i="1" dirty="0"/>
              <a:t> </a:t>
            </a:r>
            <a:r>
              <a:rPr lang="zh-CN" altLang="en-US" i="1" dirty="0"/>
              <a:t>则约束：</a:t>
            </a:r>
            <a:r>
              <a:rPr lang="en-US" altLang="zh-CN" i="1" dirty="0"/>
              <a:t>T</a:t>
            </a:r>
            <a:r>
              <a:rPr lang="en-US" altLang="zh-CN" baseline="-25000" dirty="0"/>
              <a:t>11</a:t>
            </a:r>
            <a:r>
              <a:rPr lang="en-US" altLang="zh-CN" i="1" baseline="30000" dirty="0"/>
              <a:t>2</a:t>
            </a:r>
            <a:r>
              <a:rPr lang="en-US" altLang="zh-CN" dirty="0"/>
              <a:t>+</a:t>
            </a:r>
            <a:r>
              <a:rPr lang="en-US" altLang="zh-CN" i="1" dirty="0"/>
              <a:t>T</a:t>
            </a:r>
            <a:r>
              <a:rPr lang="en-US" altLang="zh-CN" baseline="-25000" dirty="0"/>
              <a:t>12</a:t>
            </a:r>
            <a:r>
              <a:rPr lang="en-US" altLang="zh-CN" i="1" baseline="30000" dirty="0"/>
              <a:t>2</a:t>
            </a:r>
            <a:r>
              <a:rPr lang="en-US" altLang="zh-CN" dirty="0"/>
              <a:t>+ … +</a:t>
            </a:r>
            <a:r>
              <a:rPr lang="en-US" altLang="zh-CN" i="1" dirty="0"/>
              <a:t>T</a:t>
            </a:r>
            <a:r>
              <a:rPr lang="en-US" altLang="zh-CN" baseline="-25000" dirty="0"/>
              <a:t>1p</a:t>
            </a:r>
            <a:r>
              <a:rPr lang="en-US" altLang="zh-CN" i="1" baseline="30000" dirty="0"/>
              <a:t>2</a:t>
            </a:r>
            <a:r>
              <a:rPr lang="en-US" altLang="zh-CN" dirty="0"/>
              <a:t>=1</a:t>
            </a:r>
            <a:endParaRPr lang="zh-CN" altLang="en-US" dirty="0"/>
          </a:p>
        </p:txBody>
      </p:sp>
    </p:spTree>
    <p:extLst>
      <p:ext uri="{BB962C8B-B14F-4D97-AF65-F5344CB8AC3E}">
        <p14:creationId xmlns:p14="http://schemas.microsoft.com/office/powerpoint/2010/main" val="1347232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323850" y="404813"/>
            <a:ext cx="8229600" cy="544512"/>
          </a:xfrm>
          <a:ln/>
        </p:spPr>
        <p:txBody>
          <a:bodyPr vert="horz" wrap="square" lIns="91440" tIns="45720" rIns="91440" bIns="45720" anchor="ctr">
            <a:normAutofit fontScale="90000"/>
          </a:bodyPr>
          <a:lstStyle/>
          <a:p>
            <a:pPr eaLnBrk="1" hangingPunct="1"/>
            <a:r>
              <a:rPr lang="zh-CN" altLang="en-US" sz="3600" b="1" dirty="0">
                <a:solidFill>
                  <a:srgbClr val="0033CC"/>
                </a:solidFill>
              </a:rPr>
              <a:t>一、递阶层次结构的建立</a:t>
            </a:r>
          </a:p>
        </p:txBody>
      </p:sp>
      <p:sp>
        <p:nvSpPr>
          <p:cNvPr id="45059" name="Rectangle 3"/>
          <p:cNvSpPr>
            <a:spLocks noGrp="1"/>
          </p:cNvSpPr>
          <p:nvPr>
            <p:ph idx="1"/>
          </p:nvPr>
        </p:nvSpPr>
        <p:spPr>
          <a:xfrm>
            <a:off x="0" y="1085850"/>
            <a:ext cx="9144000" cy="2012950"/>
          </a:xfrm>
          <a:ln/>
        </p:spPr>
        <p:txBody>
          <a:bodyPr vert="horz" wrap="square" lIns="91440" tIns="45720" rIns="91440" bIns="45720" anchor="t"/>
          <a:lstStyle/>
          <a:p>
            <a:pPr marL="609600" indent="-609600" eaLnBrk="1" hangingPunct="1">
              <a:buClr>
                <a:srgbClr val="FF0000"/>
              </a:buClr>
              <a:buFont typeface="Wingdings" panose="05000000000000000000" pitchFamily="2" charset="2"/>
              <a:buAutoNum type="circleNumDbPlain"/>
            </a:pPr>
            <a:r>
              <a:rPr lang="zh-CN" altLang="en-US" sz="2400" b="1" dirty="0">
                <a:solidFill>
                  <a:srgbClr val="6600CC"/>
                </a:solidFill>
                <a:ea typeface="华文楷体" panose="02010600040101010101" pitchFamily="2" charset="-122"/>
              </a:rPr>
              <a:t>最高层</a:t>
            </a:r>
            <a:r>
              <a:rPr lang="zh-CN" altLang="en-US" sz="2400" b="1" dirty="0">
                <a:ea typeface="华文楷体" panose="02010600040101010101" pitchFamily="2" charset="-122"/>
              </a:rPr>
              <a:t>：问题的预定目标或理想结果，也称</a:t>
            </a:r>
            <a:r>
              <a:rPr lang="zh-CN" altLang="en-US" sz="2400" b="1" dirty="0">
                <a:solidFill>
                  <a:srgbClr val="FF0000"/>
                </a:solidFill>
                <a:ea typeface="华文楷体" panose="02010600040101010101" pitchFamily="2" charset="-122"/>
              </a:rPr>
              <a:t>目标层</a:t>
            </a:r>
            <a:r>
              <a:rPr lang="zh-CN" altLang="en-US" sz="2400" b="1" dirty="0">
                <a:ea typeface="华文楷体" panose="02010600040101010101" pitchFamily="2" charset="-122"/>
              </a:rPr>
              <a:t>；</a:t>
            </a:r>
          </a:p>
          <a:p>
            <a:pPr marL="609600" indent="-609600" eaLnBrk="1" hangingPunct="1">
              <a:buClr>
                <a:srgbClr val="FF0000"/>
              </a:buClr>
              <a:buFont typeface="Wingdings" panose="05000000000000000000" pitchFamily="2" charset="2"/>
              <a:buAutoNum type="circleNumDbPlain"/>
            </a:pPr>
            <a:r>
              <a:rPr lang="zh-CN" altLang="en-US" sz="2400" b="1" dirty="0">
                <a:solidFill>
                  <a:srgbClr val="6600CC"/>
                </a:solidFill>
                <a:ea typeface="华文楷体" panose="02010600040101010101" pitchFamily="2" charset="-122"/>
              </a:rPr>
              <a:t>中间层</a:t>
            </a:r>
            <a:r>
              <a:rPr lang="zh-CN" altLang="en-US" sz="2400" b="1" dirty="0">
                <a:ea typeface="华文楷体" panose="02010600040101010101" pitchFamily="2" charset="-122"/>
              </a:rPr>
              <a:t>：包括为了实现目标所涉及的中间环节，也可以由若干层次组成，包括所考虑的准则、子准则，也称为</a:t>
            </a:r>
            <a:r>
              <a:rPr lang="zh-CN" altLang="en-US" sz="2400" b="1" dirty="0">
                <a:solidFill>
                  <a:srgbClr val="FF0000"/>
                </a:solidFill>
                <a:ea typeface="华文楷体" panose="02010600040101010101" pitchFamily="2" charset="-122"/>
              </a:rPr>
              <a:t>准则层</a:t>
            </a:r>
            <a:r>
              <a:rPr lang="zh-CN" altLang="en-US" sz="2400" b="1" dirty="0">
                <a:ea typeface="华文楷体" panose="02010600040101010101" pitchFamily="2" charset="-122"/>
              </a:rPr>
              <a:t>；</a:t>
            </a:r>
          </a:p>
          <a:p>
            <a:pPr marL="609600" indent="-609600" eaLnBrk="1" hangingPunct="1">
              <a:buClr>
                <a:srgbClr val="FF0000"/>
              </a:buClr>
              <a:buFont typeface="Wingdings" panose="05000000000000000000" pitchFamily="2" charset="2"/>
              <a:buAutoNum type="circleNumDbPlain"/>
            </a:pPr>
            <a:r>
              <a:rPr lang="zh-CN" altLang="en-US" sz="2400" b="1" dirty="0">
                <a:solidFill>
                  <a:srgbClr val="6600CC"/>
                </a:solidFill>
                <a:ea typeface="华文楷体" panose="02010600040101010101" pitchFamily="2" charset="-122"/>
              </a:rPr>
              <a:t>最底层</a:t>
            </a:r>
            <a:r>
              <a:rPr lang="zh-CN" altLang="en-US" sz="2400" b="1" dirty="0">
                <a:ea typeface="华文楷体" panose="02010600040101010101" pitchFamily="2" charset="-122"/>
              </a:rPr>
              <a:t>：实现目标的各种措施、决策方案等，也称为</a:t>
            </a:r>
            <a:r>
              <a:rPr lang="zh-CN" altLang="en-US" sz="2400" b="1" dirty="0">
                <a:solidFill>
                  <a:srgbClr val="FF0000"/>
                </a:solidFill>
                <a:ea typeface="华文楷体" panose="02010600040101010101" pitchFamily="2" charset="-122"/>
              </a:rPr>
              <a:t>方案层</a:t>
            </a:r>
            <a:r>
              <a:rPr lang="zh-CN" altLang="en-US" sz="2400" b="1" dirty="0">
                <a:ea typeface="华文楷体" panose="02010600040101010101" pitchFamily="2" charset="-122"/>
              </a:rPr>
              <a:t>。</a:t>
            </a:r>
          </a:p>
          <a:p>
            <a:pPr marL="609600" indent="-609600" eaLnBrk="1" hangingPunct="1">
              <a:buClr>
                <a:srgbClr val="FF0000"/>
              </a:buClr>
              <a:buFont typeface="Wingdings" panose="05000000000000000000" pitchFamily="2" charset="2"/>
              <a:buAutoNum type="circleNumDbPlain"/>
            </a:pPr>
            <a:endParaRPr lang="zh-CN" altLang="en-US" sz="2400" b="1" dirty="0"/>
          </a:p>
        </p:txBody>
      </p:sp>
      <p:graphicFrame>
        <p:nvGraphicFramePr>
          <p:cNvPr id="45060" name="Object 4"/>
          <p:cNvGraphicFramePr>
            <a:graphicFrameLocks noChangeAspect="1"/>
          </p:cNvGraphicFramePr>
          <p:nvPr/>
        </p:nvGraphicFramePr>
        <p:xfrm>
          <a:off x="1600200" y="3074988"/>
          <a:ext cx="6561138" cy="3249612"/>
        </p:xfrm>
        <a:graphic>
          <a:graphicData uri="http://schemas.openxmlformats.org/presentationml/2006/ole">
            <mc:AlternateContent xmlns:mc="http://schemas.openxmlformats.org/markup-compatibility/2006">
              <mc:Choice xmlns:v="urn:schemas-microsoft-com:vml" Requires="v">
                <p:oleObj spid="_x0000_s1027" r:id="rId3" imgW="8424545" imgH="4173855" progId="Visio.Drawing.11">
                  <p:embed/>
                </p:oleObj>
              </mc:Choice>
              <mc:Fallback>
                <p:oleObj r:id="rId3" imgW="8424545" imgH="4173855" progId="Visio.Drawing.11">
                  <p:embed/>
                  <p:pic>
                    <p:nvPicPr>
                      <p:cNvPr id="0" name=""/>
                      <p:cNvPicPr/>
                      <p:nvPr/>
                    </p:nvPicPr>
                    <p:blipFill>
                      <a:blip r:embed="rId4"/>
                      <a:stretch>
                        <a:fillRect/>
                      </a:stretch>
                    </p:blipFill>
                    <p:spPr>
                      <a:xfrm>
                        <a:off x="1600200" y="3074988"/>
                        <a:ext cx="6561138" cy="3249612"/>
                      </a:xfrm>
                      <a:prstGeom prst="rect">
                        <a:avLst/>
                      </a:prstGeom>
                      <a:noFill/>
                      <a:ln w="38100">
                        <a:noFill/>
                        <a:miter/>
                      </a:ln>
                    </p:spPr>
                  </p:pic>
                </p:oleObj>
              </mc:Fallback>
            </mc:AlternateContent>
          </a:graphicData>
        </a:graphic>
      </p:graphicFrame>
      <p:sp>
        <p:nvSpPr>
          <p:cNvPr id="45061" name="Text Box 5"/>
          <p:cNvSpPr txBox="1"/>
          <p:nvPr/>
        </p:nvSpPr>
        <p:spPr>
          <a:xfrm>
            <a:off x="3535363" y="6296025"/>
            <a:ext cx="2470150" cy="396875"/>
          </a:xfrm>
          <a:prstGeom prst="rect">
            <a:avLst/>
          </a:prstGeom>
          <a:noFill/>
          <a:ln w="19050">
            <a:noFill/>
          </a:ln>
        </p:spPr>
        <p:txBody>
          <a:bodyPr wrap="none">
            <a:spAutoFit/>
          </a:bodyPr>
          <a:lstStyle/>
          <a:p>
            <a:pPr algn="ctr" eaLnBrk="0" hangingPunct="0">
              <a:spcBef>
                <a:spcPct val="50000"/>
              </a:spcBef>
            </a:pPr>
            <a:r>
              <a:rPr lang="zh-CN" altLang="en-US" sz="2000" b="1" dirty="0">
                <a:latin typeface="Times New Roman" panose="02020603050405020304" pitchFamily="18" charset="0"/>
              </a:rPr>
              <a:t>递阶层次结构示意图</a:t>
            </a:r>
          </a:p>
        </p:txBody>
      </p:sp>
    </p:spTree>
    <p:extLst>
      <p:ext uri="{BB962C8B-B14F-4D97-AF65-F5344CB8AC3E}">
        <p14:creationId xmlns:p14="http://schemas.microsoft.com/office/powerpoint/2010/main" val="1920888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p:nvPr/>
        </p:nvSpPr>
        <p:spPr>
          <a:xfrm>
            <a:off x="222250" y="223838"/>
            <a:ext cx="3549650" cy="457200"/>
          </a:xfrm>
          <a:prstGeom prst="rect">
            <a:avLst/>
          </a:prstGeom>
          <a:noFill/>
          <a:ln w="19050">
            <a:noFill/>
          </a:ln>
        </p:spPr>
        <p:txBody>
          <a:bodyPr>
            <a:spAutoFit/>
          </a:bodyPr>
          <a:lstStyle/>
          <a:p>
            <a:pPr algn="ctr" eaLnBrk="0" hangingPunct="0">
              <a:spcBef>
                <a:spcPct val="50000"/>
              </a:spcBef>
            </a:pPr>
            <a:r>
              <a:rPr lang="zh-CN" altLang="en-US" sz="2400" b="1" dirty="0">
                <a:solidFill>
                  <a:srgbClr val="FF0000"/>
                </a:solidFill>
                <a:latin typeface="Times New Roman" panose="02020603050405020304" pitchFamily="18" charset="0"/>
              </a:rPr>
              <a:t>例：</a:t>
            </a:r>
            <a:r>
              <a:rPr lang="zh-CN" altLang="en-US" sz="2400" b="1" dirty="0">
                <a:latin typeface="Times New Roman" panose="02020603050405020304" pitchFamily="18" charset="0"/>
              </a:rPr>
              <a:t>过河效益分析</a:t>
            </a:r>
          </a:p>
        </p:txBody>
      </p:sp>
      <p:sp>
        <p:nvSpPr>
          <p:cNvPr id="46083" name="Text Box 4"/>
          <p:cNvSpPr txBox="1"/>
          <p:nvPr/>
        </p:nvSpPr>
        <p:spPr>
          <a:xfrm>
            <a:off x="7850188" y="796925"/>
            <a:ext cx="950912" cy="396875"/>
          </a:xfrm>
          <a:prstGeom prst="rect">
            <a:avLst/>
          </a:prstGeom>
          <a:noFill/>
          <a:ln w="19050">
            <a:noFill/>
          </a:ln>
        </p:spPr>
        <p:txBody>
          <a:bodyPr wrap="none">
            <a:spAutoFit/>
          </a:bodyPr>
          <a:lstStyle/>
          <a:p>
            <a:pPr algn="ctr" eaLnBrk="0" hangingPunct="0">
              <a:spcBef>
                <a:spcPct val="50000"/>
              </a:spcBef>
            </a:pPr>
            <a:r>
              <a:rPr lang="zh-CN" altLang="en-US" sz="2000" b="1" dirty="0">
                <a:solidFill>
                  <a:srgbClr val="FF0000"/>
                </a:solidFill>
                <a:latin typeface="Times New Roman" panose="02020603050405020304" pitchFamily="18" charset="0"/>
              </a:rPr>
              <a:t>目标层</a:t>
            </a:r>
          </a:p>
        </p:txBody>
      </p:sp>
      <p:sp>
        <p:nvSpPr>
          <p:cNvPr id="46084" name="Text Box 5"/>
          <p:cNvSpPr txBox="1"/>
          <p:nvPr/>
        </p:nvSpPr>
        <p:spPr>
          <a:xfrm>
            <a:off x="7972425" y="3413125"/>
            <a:ext cx="950913" cy="396875"/>
          </a:xfrm>
          <a:prstGeom prst="rect">
            <a:avLst/>
          </a:prstGeom>
          <a:noFill/>
          <a:ln w="19050">
            <a:noFill/>
          </a:ln>
        </p:spPr>
        <p:txBody>
          <a:bodyPr wrap="none">
            <a:spAutoFit/>
          </a:bodyPr>
          <a:lstStyle/>
          <a:p>
            <a:pPr algn="ctr" eaLnBrk="0" hangingPunct="0">
              <a:spcBef>
                <a:spcPct val="50000"/>
              </a:spcBef>
            </a:pPr>
            <a:r>
              <a:rPr lang="zh-CN" altLang="en-US" sz="2000" b="1" dirty="0">
                <a:solidFill>
                  <a:srgbClr val="FF0000"/>
                </a:solidFill>
                <a:latin typeface="Times New Roman" panose="02020603050405020304" pitchFamily="18" charset="0"/>
              </a:rPr>
              <a:t>准则层</a:t>
            </a:r>
          </a:p>
        </p:txBody>
      </p:sp>
      <p:sp>
        <p:nvSpPr>
          <p:cNvPr id="46085" name="Text Box 6"/>
          <p:cNvSpPr txBox="1"/>
          <p:nvPr/>
        </p:nvSpPr>
        <p:spPr>
          <a:xfrm>
            <a:off x="8015288" y="5762625"/>
            <a:ext cx="950912" cy="396875"/>
          </a:xfrm>
          <a:prstGeom prst="rect">
            <a:avLst/>
          </a:prstGeom>
          <a:noFill/>
          <a:ln w="19050">
            <a:noFill/>
          </a:ln>
        </p:spPr>
        <p:txBody>
          <a:bodyPr wrap="none">
            <a:spAutoFit/>
          </a:bodyPr>
          <a:lstStyle/>
          <a:p>
            <a:pPr algn="ctr" eaLnBrk="0" hangingPunct="0">
              <a:spcBef>
                <a:spcPct val="50000"/>
              </a:spcBef>
            </a:pPr>
            <a:r>
              <a:rPr lang="zh-CN" altLang="en-US" sz="2000" b="1" dirty="0">
                <a:solidFill>
                  <a:srgbClr val="FF0000"/>
                </a:solidFill>
                <a:latin typeface="Times New Roman" panose="02020603050405020304" pitchFamily="18" charset="0"/>
              </a:rPr>
              <a:t>方案层</a:t>
            </a:r>
          </a:p>
        </p:txBody>
      </p:sp>
      <p:graphicFrame>
        <p:nvGraphicFramePr>
          <p:cNvPr id="46086" name="Object 3"/>
          <p:cNvGraphicFramePr>
            <a:graphicFrameLocks noChangeAspect="1"/>
          </p:cNvGraphicFramePr>
          <p:nvPr/>
        </p:nvGraphicFramePr>
        <p:xfrm>
          <a:off x="971550" y="908050"/>
          <a:ext cx="6550025" cy="5573713"/>
        </p:xfrm>
        <a:graphic>
          <a:graphicData uri="http://schemas.openxmlformats.org/presentationml/2006/ole">
            <mc:AlternateContent xmlns:mc="http://schemas.openxmlformats.org/markup-compatibility/2006">
              <mc:Choice xmlns:v="urn:schemas-microsoft-com:vml" Requires="v">
                <p:oleObj spid="_x0000_s2051" r:id="rId3" imgW="9855200" imgH="8394700" progId="Visio.Drawing.11">
                  <p:embed/>
                </p:oleObj>
              </mc:Choice>
              <mc:Fallback>
                <p:oleObj r:id="rId3" imgW="9855200" imgH="8394700" progId="Visio.Drawing.11">
                  <p:embed/>
                  <p:pic>
                    <p:nvPicPr>
                      <p:cNvPr id="0" name=""/>
                      <p:cNvPicPr/>
                      <p:nvPr/>
                    </p:nvPicPr>
                    <p:blipFill>
                      <a:blip r:embed="rId4"/>
                      <a:stretch>
                        <a:fillRect/>
                      </a:stretch>
                    </p:blipFill>
                    <p:spPr>
                      <a:xfrm>
                        <a:off x="971550" y="908050"/>
                        <a:ext cx="6550025" cy="557371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066164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444500"/>
            <a:ext cx="8509000" cy="557213"/>
          </a:xfrm>
          <a:ln/>
        </p:spPr>
        <p:txBody>
          <a:bodyPr vert="horz" wrap="square" lIns="91440" tIns="45720" rIns="91440" bIns="45720" anchor="ctr">
            <a:normAutofit fontScale="90000"/>
          </a:bodyPr>
          <a:lstStyle/>
          <a:p>
            <a:pPr eaLnBrk="1" hangingPunct="1"/>
            <a:r>
              <a:rPr lang="zh-CN" altLang="en-US" sz="3600" b="1" dirty="0">
                <a:solidFill>
                  <a:srgbClr val="0033CC"/>
                </a:solidFill>
              </a:rPr>
              <a:t>二、构造两两比较判断矩阵</a:t>
            </a:r>
          </a:p>
        </p:txBody>
      </p:sp>
      <p:graphicFrame>
        <p:nvGraphicFramePr>
          <p:cNvPr id="47107" name="Object 3"/>
          <p:cNvGraphicFramePr>
            <a:graphicFrameLocks noChangeAspect="1"/>
          </p:cNvGraphicFramePr>
          <p:nvPr/>
        </p:nvGraphicFramePr>
        <p:xfrm>
          <a:off x="985838" y="1081088"/>
          <a:ext cx="6550025" cy="5573712"/>
        </p:xfrm>
        <a:graphic>
          <a:graphicData uri="http://schemas.openxmlformats.org/presentationml/2006/ole">
            <mc:AlternateContent xmlns:mc="http://schemas.openxmlformats.org/markup-compatibility/2006">
              <mc:Choice xmlns:v="urn:schemas-microsoft-com:vml" Requires="v">
                <p:oleObj spid="_x0000_s3075" r:id="rId4" imgW="9855200" imgH="8394700" progId="Visio.Drawing.11">
                  <p:embed/>
                </p:oleObj>
              </mc:Choice>
              <mc:Fallback>
                <p:oleObj r:id="rId4" imgW="9855200" imgH="8394700" progId="Visio.Drawing.11">
                  <p:embed/>
                  <p:pic>
                    <p:nvPicPr>
                      <p:cNvPr id="0" name=""/>
                      <p:cNvPicPr/>
                      <p:nvPr/>
                    </p:nvPicPr>
                    <p:blipFill>
                      <a:blip r:embed="rId5"/>
                      <a:stretch>
                        <a:fillRect/>
                      </a:stretch>
                    </p:blipFill>
                    <p:spPr>
                      <a:xfrm>
                        <a:off x="985838" y="1081088"/>
                        <a:ext cx="6550025" cy="5573712"/>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284848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63500" y="482600"/>
            <a:ext cx="8509000" cy="557213"/>
          </a:xfrm>
          <a:ln/>
        </p:spPr>
        <p:txBody>
          <a:bodyPr vert="horz" wrap="square" lIns="91440" tIns="45720" rIns="91440" bIns="45720" anchor="ctr">
            <a:normAutofit fontScale="90000"/>
          </a:bodyPr>
          <a:lstStyle/>
          <a:p>
            <a:pPr eaLnBrk="1" hangingPunct="1"/>
            <a:r>
              <a:rPr lang="zh-CN" altLang="en-US" sz="3600" b="1" dirty="0">
                <a:solidFill>
                  <a:srgbClr val="0033CC"/>
                </a:solidFill>
              </a:rPr>
              <a:t>三、单一准则下元素相对权重的计算</a:t>
            </a:r>
          </a:p>
        </p:txBody>
      </p:sp>
      <p:grpSp>
        <p:nvGrpSpPr>
          <p:cNvPr id="52227" name="Group 4"/>
          <p:cNvGrpSpPr/>
          <p:nvPr/>
        </p:nvGrpSpPr>
        <p:grpSpPr>
          <a:xfrm>
            <a:off x="273050" y="1373188"/>
            <a:ext cx="3721100" cy="2098675"/>
            <a:chOff x="2236" y="953"/>
            <a:chExt cx="2344" cy="1322"/>
          </a:xfrm>
        </p:grpSpPr>
        <p:sp>
          <p:nvSpPr>
            <p:cNvPr id="52266" name="Line 5"/>
            <p:cNvSpPr/>
            <p:nvPr/>
          </p:nvSpPr>
          <p:spPr>
            <a:xfrm flipH="1">
              <a:off x="2480" y="1344"/>
              <a:ext cx="928" cy="536"/>
            </a:xfrm>
            <a:prstGeom prst="line">
              <a:avLst/>
            </a:prstGeom>
            <a:ln w="19050" cap="flat" cmpd="sng">
              <a:solidFill>
                <a:schemeClr val="tx1"/>
              </a:solidFill>
              <a:prstDash val="solid"/>
              <a:headEnd type="none" w="med" len="med"/>
              <a:tailEnd type="none" w="med" len="med"/>
            </a:ln>
          </p:spPr>
        </p:sp>
        <p:sp>
          <p:nvSpPr>
            <p:cNvPr id="52267" name="Line 6"/>
            <p:cNvSpPr/>
            <p:nvPr/>
          </p:nvSpPr>
          <p:spPr>
            <a:xfrm flipH="1">
              <a:off x="3248" y="1344"/>
              <a:ext cx="176" cy="520"/>
            </a:xfrm>
            <a:prstGeom prst="line">
              <a:avLst/>
            </a:prstGeom>
            <a:ln w="19050" cap="flat" cmpd="sng">
              <a:solidFill>
                <a:schemeClr val="tx1"/>
              </a:solidFill>
              <a:prstDash val="solid"/>
              <a:headEnd type="none" w="med" len="med"/>
              <a:tailEnd type="none" w="med" len="med"/>
            </a:ln>
          </p:spPr>
        </p:sp>
        <p:sp>
          <p:nvSpPr>
            <p:cNvPr id="52268" name="Line 7"/>
            <p:cNvSpPr/>
            <p:nvPr/>
          </p:nvSpPr>
          <p:spPr>
            <a:xfrm>
              <a:off x="3440" y="1328"/>
              <a:ext cx="256" cy="472"/>
            </a:xfrm>
            <a:prstGeom prst="line">
              <a:avLst/>
            </a:prstGeom>
            <a:ln w="19050" cap="flat" cmpd="sng">
              <a:solidFill>
                <a:schemeClr val="tx1"/>
              </a:solidFill>
              <a:prstDash val="solid"/>
              <a:headEnd type="none" w="med" len="med"/>
              <a:tailEnd type="none" w="med" len="med"/>
            </a:ln>
          </p:spPr>
        </p:sp>
        <p:sp>
          <p:nvSpPr>
            <p:cNvPr id="52269" name="Line 8"/>
            <p:cNvSpPr/>
            <p:nvPr/>
          </p:nvSpPr>
          <p:spPr>
            <a:xfrm>
              <a:off x="3432" y="1336"/>
              <a:ext cx="888" cy="536"/>
            </a:xfrm>
            <a:prstGeom prst="line">
              <a:avLst/>
            </a:prstGeom>
            <a:ln w="19050" cap="flat" cmpd="sng">
              <a:solidFill>
                <a:schemeClr val="tx1"/>
              </a:solidFill>
              <a:prstDash val="solid"/>
              <a:headEnd type="none" w="med" len="med"/>
              <a:tailEnd type="none" w="med" len="med"/>
            </a:ln>
          </p:spPr>
        </p:sp>
        <p:sp>
          <p:nvSpPr>
            <p:cNvPr id="52270" name="Text Box 9"/>
            <p:cNvSpPr txBox="1"/>
            <p:nvPr/>
          </p:nvSpPr>
          <p:spPr>
            <a:xfrm>
              <a:off x="3140" y="953"/>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dirty="0">
                  <a:solidFill>
                    <a:srgbClr val="FF0000"/>
                  </a:solidFill>
                  <a:latin typeface="Times New Roman" panose="02020603050405020304" pitchFamily="18" charset="0"/>
                </a:rPr>
                <a:t>C</a:t>
              </a:r>
            </a:p>
          </p:txBody>
        </p:sp>
        <p:sp>
          <p:nvSpPr>
            <p:cNvPr id="52271" name="Text Box 10"/>
            <p:cNvSpPr txBox="1"/>
            <p:nvPr/>
          </p:nvSpPr>
          <p:spPr>
            <a:xfrm>
              <a:off x="2236" y="1881"/>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i="1" dirty="0">
                  <a:solidFill>
                    <a:srgbClr val="FF0000"/>
                  </a:solidFill>
                  <a:latin typeface="Times New Roman" panose="02020603050405020304" pitchFamily="18" charset="0"/>
                </a:rPr>
                <a:t>u</a:t>
              </a:r>
              <a:r>
                <a:rPr lang="en-US" altLang="zh-CN" sz="2400" b="1" baseline="-25000" dirty="0">
                  <a:solidFill>
                    <a:srgbClr val="FF0000"/>
                  </a:solidFill>
                  <a:latin typeface="Times New Roman" panose="02020603050405020304" pitchFamily="18" charset="0"/>
                </a:rPr>
                <a:t>1</a:t>
              </a:r>
            </a:p>
          </p:txBody>
        </p:sp>
        <p:sp>
          <p:nvSpPr>
            <p:cNvPr id="52272" name="Text Box 11"/>
            <p:cNvSpPr txBox="1"/>
            <p:nvPr/>
          </p:nvSpPr>
          <p:spPr>
            <a:xfrm>
              <a:off x="2964" y="1857"/>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i="1" dirty="0">
                  <a:solidFill>
                    <a:srgbClr val="FF0000"/>
                  </a:solidFill>
                  <a:latin typeface="Times New Roman" panose="02020603050405020304" pitchFamily="18" charset="0"/>
                </a:rPr>
                <a:t>u</a:t>
              </a:r>
              <a:r>
                <a:rPr lang="en-US" altLang="zh-CN" sz="2400" b="1" baseline="-25000" dirty="0">
                  <a:solidFill>
                    <a:srgbClr val="FF0000"/>
                  </a:solidFill>
                  <a:latin typeface="Times New Roman" panose="02020603050405020304" pitchFamily="18" charset="0"/>
                </a:rPr>
                <a:t>2</a:t>
              </a:r>
            </a:p>
          </p:txBody>
        </p:sp>
        <p:sp>
          <p:nvSpPr>
            <p:cNvPr id="52273" name="Text Box 12"/>
            <p:cNvSpPr txBox="1"/>
            <p:nvPr/>
          </p:nvSpPr>
          <p:spPr>
            <a:xfrm>
              <a:off x="4060" y="1841"/>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i="1" dirty="0">
                  <a:solidFill>
                    <a:srgbClr val="FF0000"/>
                  </a:solidFill>
                  <a:latin typeface="Times New Roman" panose="02020603050405020304" pitchFamily="18" charset="0"/>
                </a:rPr>
                <a:t>u</a:t>
              </a:r>
              <a:r>
                <a:rPr lang="en-US" altLang="zh-CN" sz="2400" b="1" baseline="-25000" dirty="0">
                  <a:solidFill>
                    <a:srgbClr val="FF0000"/>
                  </a:solidFill>
                  <a:latin typeface="Times New Roman" panose="02020603050405020304" pitchFamily="18" charset="0"/>
                </a:rPr>
                <a:t>n</a:t>
              </a:r>
            </a:p>
          </p:txBody>
        </p:sp>
        <p:sp>
          <p:nvSpPr>
            <p:cNvPr id="52274" name="Text Box 13"/>
            <p:cNvSpPr txBox="1"/>
            <p:nvPr/>
          </p:nvSpPr>
          <p:spPr>
            <a:xfrm>
              <a:off x="3526" y="1804"/>
              <a:ext cx="476" cy="365"/>
            </a:xfrm>
            <a:prstGeom prst="rect">
              <a:avLst/>
            </a:prstGeom>
            <a:noFill/>
            <a:ln w="19050">
              <a:noFill/>
            </a:ln>
          </p:spPr>
          <p:txBody>
            <a:bodyPr>
              <a:spAutoFit/>
            </a:bodyPr>
            <a:lstStyle/>
            <a:p>
              <a:pPr algn="ctr" eaLnBrk="0" hangingPunct="0">
                <a:spcBef>
                  <a:spcPct val="50000"/>
                </a:spcBef>
              </a:pPr>
              <a:r>
                <a:rPr lang="en-US" altLang="zh-CN" sz="3200" b="1" dirty="0">
                  <a:latin typeface="Times New Roman" panose="02020603050405020304" pitchFamily="18" charset="0"/>
                </a:rPr>
                <a:t>…</a:t>
              </a:r>
            </a:p>
          </p:txBody>
        </p:sp>
      </p:grpSp>
      <p:graphicFrame>
        <p:nvGraphicFramePr>
          <p:cNvPr id="509966" name="Group 14"/>
          <p:cNvGraphicFramePr>
            <a:graphicFrameLocks noGrp="1"/>
          </p:cNvGraphicFramePr>
          <p:nvPr/>
        </p:nvGraphicFramePr>
        <p:xfrm>
          <a:off x="4267200" y="1320800"/>
          <a:ext cx="4546600" cy="2520950"/>
        </p:xfrm>
        <a:graphic>
          <a:graphicData uri="http://schemas.openxmlformats.org/drawingml/2006/table">
            <a:tbl>
              <a:tblPr/>
              <a:tblGrid>
                <a:gridCol w="965200"/>
                <a:gridCol w="749300"/>
                <a:gridCol w="749300"/>
                <a:gridCol w="1041400"/>
                <a:gridCol w="1041400"/>
              </a:tblGrid>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Ｃ</a:t>
                      </a:r>
                    </a:p>
                  </a:txBody>
                  <a:tcPr marL="0" marR="0" marT="0" marB="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p>
                  </a:txBody>
                  <a:tcPr marL="0" marR="0" marT="0" marB="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12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1n</a:t>
                      </a: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21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22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2n</a:t>
                      </a: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n1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n2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nn</a:t>
                      </a: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2262" name="Text Box 66"/>
          <p:cNvSpPr txBox="1"/>
          <p:nvPr/>
        </p:nvSpPr>
        <p:spPr>
          <a:xfrm>
            <a:off x="165100" y="4562475"/>
            <a:ext cx="7818438" cy="457200"/>
          </a:xfrm>
          <a:prstGeom prst="rect">
            <a:avLst/>
          </a:prstGeom>
          <a:noFill/>
          <a:ln w="19050">
            <a:noFill/>
          </a:ln>
        </p:spPr>
        <p:txBody>
          <a:bodyPr>
            <a:spAutoFit/>
          </a:bodyPr>
          <a:lstStyle/>
          <a:p>
            <a:pPr eaLnBrk="0" hangingPunct="0">
              <a:spcBef>
                <a:spcPct val="50000"/>
              </a:spcBef>
            </a:pPr>
            <a:r>
              <a:rPr lang="zh-CN" altLang="en-US" sz="2400" b="1" dirty="0">
                <a:solidFill>
                  <a:srgbClr val="0000CC"/>
                </a:solidFill>
                <a:latin typeface="Times New Roman" panose="02020603050405020304" pitchFamily="18" charset="0"/>
              </a:rPr>
              <a:t>求出各元素相对于准则 </a:t>
            </a:r>
            <a:r>
              <a:rPr lang="en-US" altLang="zh-CN" sz="2400" b="1" dirty="0">
                <a:solidFill>
                  <a:srgbClr val="FF0000"/>
                </a:solidFill>
                <a:latin typeface="Times New Roman" panose="02020603050405020304" pitchFamily="18" charset="0"/>
              </a:rPr>
              <a:t>C </a:t>
            </a:r>
            <a:r>
              <a:rPr lang="zh-CN" altLang="en-US" sz="2400" b="1" dirty="0">
                <a:solidFill>
                  <a:srgbClr val="0000CC"/>
                </a:solidFill>
                <a:latin typeface="Times New Roman" panose="02020603050405020304" pitchFamily="18" charset="0"/>
              </a:rPr>
              <a:t>的相对权重：</a:t>
            </a:r>
          </a:p>
        </p:txBody>
      </p:sp>
      <p:graphicFrame>
        <p:nvGraphicFramePr>
          <p:cNvPr id="52263" name="Object 67"/>
          <p:cNvGraphicFramePr>
            <a:graphicFrameLocks noChangeAspect="1"/>
          </p:cNvGraphicFramePr>
          <p:nvPr/>
        </p:nvGraphicFramePr>
        <p:xfrm>
          <a:off x="5595938" y="4464050"/>
          <a:ext cx="2413000" cy="669925"/>
        </p:xfrm>
        <a:graphic>
          <a:graphicData uri="http://schemas.openxmlformats.org/presentationml/2006/ole">
            <mc:AlternateContent xmlns:mc="http://schemas.openxmlformats.org/markup-compatibility/2006">
              <mc:Choice xmlns:v="urn:schemas-microsoft-com:vml" Requires="v">
                <p:oleObj spid="_x0000_s13316" r:id="rId4" imgW="685800" imgH="190500" progId="Equation.DSMT4">
                  <p:embed/>
                </p:oleObj>
              </mc:Choice>
              <mc:Fallback>
                <p:oleObj r:id="rId4" imgW="685800" imgH="190500" progId="Equation.DSMT4">
                  <p:embed/>
                  <p:pic>
                    <p:nvPicPr>
                      <p:cNvPr id="0" name=""/>
                      <p:cNvPicPr/>
                      <p:nvPr/>
                    </p:nvPicPr>
                    <p:blipFill>
                      <a:blip r:embed="rId5"/>
                      <a:stretch>
                        <a:fillRect/>
                      </a:stretch>
                    </p:blipFill>
                    <p:spPr>
                      <a:xfrm>
                        <a:off x="5595938" y="4464050"/>
                        <a:ext cx="2413000" cy="669925"/>
                      </a:xfrm>
                      <a:prstGeom prst="rect">
                        <a:avLst/>
                      </a:prstGeom>
                      <a:noFill/>
                      <a:ln w="38100">
                        <a:noFill/>
                        <a:miter/>
                      </a:ln>
                    </p:spPr>
                  </p:pic>
                </p:oleObj>
              </mc:Fallback>
            </mc:AlternateContent>
          </a:graphicData>
        </a:graphic>
      </p:graphicFrame>
      <p:graphicFrame>
        <p:nvGraphicFramePr>
          <p:cNvPr id="52264" name="Object 68"/>
          <p:cNvGraphicFramePr>
            <a:graphicFrameLocks noChangeAspect="1"/>
          </p:cNvGraphicFramePr>
          <p:nvPr/>
        </p:nvGraphicFramePr>
        <p:xfrm>
          <a:off x="1930400" y="5114925"/>
          <a:ext cx="3709988" cy="715963"/>
        </p:xfrm>
        <a:graphic>
          <a:graphicData uri="http://schemas.openxmlformats.org/presentationml/2006/ole">
            <mc:AlternateContent xmlns:mc="http://schemas.openxmlformats.org/markup-compatibility/2006">
              <mc:Choice xmlns:v="urn:schemas-microsoft-com:vml" Requires="v">
                <p:oleObj spid="_x0000_s13317" r:id="rId6" imgW="1054100" imgH="203200" progId="Equation.DSMT4">
                  <p:embed/>
                </p:oleObj>
              </mc:Choice>
              <mc:Fallback>
                <p:oleObj r:id="rId6" imgW="1054100" imgH="203200" progId="Equation.DSMT4">
                  <p:embed/>
                  <p:pic>
                    <p:nvPicPr>
                      <p:cNvPr id="0" name=""/>
                      <p:cNvPicPr/>
                      <p:nvPr/>
                    </p:nvPicPr>
                    <p:blipFill>
                      <a:blip r:embed="rId7"/>
                      <a:stretch>
                        <a:fillRect/>
                      </a:stretch>
                    </p:blipFill>
                    <p:spPr>
                      <a:xfrm>
                        <a:off x="1930400" y="5114925"/>
                        <a:ext cx="3709988" cy="715963"/>
                      </a:xfrm>
                      <a:prstGeom prst="rect">
                        <a:avLst/>
                      </a:prstGeom>
                      <a:noFill/>
                      <a:ln w="38100">
                        <a:noFill/>
                        <a:miter/>
                      </a:ln>
                    </p:spPr>
                  </p:pic>
                </p:oleObj>
              </mc:Fallback>
            </mc:AlternateContent>
          </a:graphicData>
        </a:graphic>
      </p:graphicFrame>
      <p:sp>
        <p:nvSpPr>
          <p:cNvPr id="52265" name="Text Box 69"/>
          <p:cNvSpPr txBox="1"/>
          <p:nvPr/>
        </p:nvSpPr>
        <p:spPr>
          <a:xfrm>
            <a:off x="207963" y="5222875"/>
            <a:ext cx="7818437" cy="457200"/>
          </a:xfrm>
          <a:prstGeom prst="rect">
            <a:avLst/>
          </a:prstGeom>
          <a:noFill/>
          <a:ln w="19050">
            <a:noFill/>
          </a:ln>
        </p:spPr>
        <p:txBody>
          <a:bodyPr>
            <a:spAutoFit/>
          </a:bodyPr>
          <a:lstStyle/>
          <a:p>
            <a:pPr eaLnBrk="0" hangingPunct="0">
              <a:spcBef>
                <a:spcPct val="50000"/>
              </a:spcBef>
            </a:pPr>
            <a:r>
              <a:rPr lang="zh-CN" altLang="en-US" sz="2400" b="1" dirty="0">
                <a:solidFill>
                  <a:srgbClr val="0000CC"/>
                </a:solidFill>
                <a:latin typeface="Times New Roman" panose="02020603050405020304" pitchFamily="18" charset="0"/>
              </a:rPr>
              <a:t>向量形式：</a:t>
            </a:r>
          </a:p>
        </p:txBody>
      </p:sp>
    </p:spTree>
    <p:extLst>
      <p:ext uri="{BB962C8B-B14F-4D97-AF65-F5344CB8AC3E}">
        <p14:creationId xmlns:p14="http://schemas.microsoft.com/office/powerpoint/2010/main" val="1628566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63500" y="482600"/>
            <a:ext cx="8509000" cy="557213"/>
          </a:xfrm>
          <a:ln/>
        </p:spPr>
        <p:txBody>
          <a:bodyPr vert="horz" wrap="square" lIns="91440" tIns="45720" rIns="91440" bIns="45720" anchor="ctr">
            <a:normAutofit fontScale="90000"/>
          </a:bodyPr>
          <a:lstStyle/>
          <a:p>
            <a:pPr eaLnBrk="1" hangingPunct="1"/>
            <a:r>
              <a:rPr lang="zh-CN" altLang="en-US" sz="3600" b="1" dirty="0">
                <a:solidFill>
                  <a:srgbClr val="0033CC"/>
                </a:solidFill>
                <a:ea typeface="华文楷体" panose="02010600040101010101" pitchFamily="2" charset="-122"/>
              </a:rPr>
              <a:t>（一）权重计算方法</a:t>
            </a:r>
          </a:p>
        </p:txBody>
      </p:sp>
      <p:sp>
        <p:nvSpPr>
          <p:cNvPr id="53251" name="Rectangle 4"/>
          <p:cNvSpPr>
            <a:spLocks noGrp="1"/>
          </p:cNvSpPr>
          <p:nvPr>
            <p:ph idx="1"/>
          </p:nvPr>
        </p:nvSpPr>
        <p:spPr>
          <a:xfrm>
            <a:off x="301625" y="1136650"/>
            <a:ext cx="8596313" cy="5289550"/>
          </a:xfrm>
          <a:ln/>
        </p:spPr>
        <p:txBody>
          <a:bodyPr vert="horz" wrap="square" lIns="91440" tIns="45720" rIns="91440" bIns="45720" anchor="t"/>
          <a:lstStyle/>
          <a:p>
            <a:pPr eaLnBrk="1" hangingPunct="1">
              <a:buNone/>
            </a:pPr>
            <a:r>
              <a:rPr lang="en-US" altLang="zh-CN" sz="2800" b="1" dirty="0">
                <a:solidFill>
                  <a:schemeClr val="accent2"/>
                </a:solidFill>
              </a:rPr>
              <a:t>1</a:t>
            </a:r>
            <a:r>
              <a:rPr lang="zh-CN" altLang="en-US" sz="2800" b="1" dirty="0">
                <a:solidFill>
                  <a:schemeClr val="accent2"/>
                </a:solidFill>
              </a:rPr>
              <a:t>、和法（每一列归一化后近似权重）</a:t>
            </a:r>
          </a:p>
          <a:p>
            <a:pPr eaLnBrk="1" hangingPunct="1"/>
            <a:endParaRPr lang="zh-CN" altLang="en-US" sz="2400" b="1" dirty="0">
              <a:solidFill>
                <a:schemeClr val="accent2"/>
              </a:solidFill>
            </a:endParaRPr>
          </a:p>
          <a:p>
            <a:pPr eaLnBrk="1" hangingPunct="1"/>
            <a:endParaRPr lang="zh-CN" altLang="en-US" sz="2400" dirty="0"/>
          </a:p>
          <a:p>
            <a:pPr eaLnBrk="1" hangingPunct="1"/>
            <a:endParaRPr lang="zh-CN" altLang="en-US" sz="2400" dirty="0"/>
          </a:p>
          <a:p>
            <a:pPr eaLnBrk="1" hangingPunct="1"/>
            <a:endParaRPr lang="zh-CN" altLang="en-US" sz="2400" dirty="0"/>
          </a:p>
        </p:txBody>
      </p:sp>
      <p:sp>
        <p:nvSpPr>
          <p:cNvPr id="53252" name="Rectangle 5"/>
          <p:cNvSpPr/>
          <p:nvPr/>
        </p:nvSpPr>
        <p:spPr>
          <a:xfrm>
            <a:off x="419100" y="1825625"/>
            <a:ext cx="5410200" cy="457200"/>
          </a:xfrm>
          <a:prstGeom prst="rect">
            <a:avLst/>
          </a:prstGeom>
          <a:noFill/>
          <a:ln w="19050">
            <a:noFill/>
          </a:ln>
        </p:spPr>
        <p:txBody>
          <a:bodyPr>
            <a:spAutoFit/>
          </a:bodyPr>
          <a:lstStyle/>
          <a:p>
            <a:pPr>
              <a:spcBef>
                <a:spcPct val="20000"/>
              </a:spcBef>
              <a:buClr>
                <a:schemeClr val="bg2"/>
              </a:buClr>
              <a:buSzPct val="75000"/>
              <a:buFont typeface="Wingdings" panose="05000000000000000000" pitchFamily="2" charset="2"/>
              <a:buNone/>
            </a:pPr>
            <a:r>
              <a:rPr lang="zh-CN" altLang="en-US" sz="2400" b="1" dirty="0">
                <a:solidFill>
                  <a:srgbClr val="FF0000"/>
                </a:solidFill>
                <a:latin typeface="Arial" panose="020B0604020202020204" pitchFamily="34" charset="0"/>
              </a:rPr>
              <a:t>第一步：</a:t>
            </a:r>
            <a:r>
              <a:rPr lang="en-US" altLang="zh-CN" sz="2400" b="1" dirty="0">
                <a:solidFill>
                  <a:srgbClr val="FF0000"/>
                </a:solidFill>
                <a:latin typeface="Times New Roman" panose="02020603050405020304" pitchFamily="18" charset="0"/>
              </a:rPr>
              <a:t>A </a:t>
            </a:r>
            <a:r>
              <a:rPr lang="zh-CN" altLang="en-US" sz="2400" b="1" dirty="0">
                <a:solidFill>
                  <a:srgbClr val="0000CC"/>
                </a:solidFill>
                <a:latin typeface="Arial" panose="020B0604020202020204" pitchFamily="34" charset="0"/>
              </a:rPr>
              <a:t>的元素按列归一化；</a:t>
            </a:r>
          </a:p>
        </p:txBody>
      </p:sp>
      <p:graphicFrame>
        <p:nvGraphicFramePr>
          <p:cNvPr id="53253" name="Object 6"/>
          <p:cNvGraphicFramePr>
            <a:graphicFrameLocks noChangeAspect="1"/>
          </p:cNvGraphicFramePr>
          <p:nvPr/>
        </p:nvGraphicFramePr>
        <p:xfrm>
          <a:off x="4635500" y="1873250"/>
          <a:ext cx="4162425" cy="2954338"/>
        </p:xfrm>
        <a:graphic>
          <a:graphicData uri="http://schemas.openxmlformats.org/presentationml/2006/ole">
            <mc:AlternateContent xmlns:mc="http://schemas.openxmlformats.org/markup-compatibility/2006">
              <mc:Choice xmlns:v="urn:schemas-microsoft-com:vml" Requires="v">
                <p:oleObj spid="_x0000_s14340" r:id="rId4" imgW="1091565" imgH="774065" progId="Equation.DSMT4">
                  <p:embed/>
                </p:oleObj>
              </mc:Choice>
              <mc:Fallback>
                <p:oleObj r:id="rId4" imgW="1091565" imgH="774065" progId="Equation.DSMT4">
                  <p:embed/>
                  <p:pic>
                    <p:nvPicPr>
                      <p:cNvPr id="0" name=""/>
                      <p:cNvPicPr/>
                      <p:nvPr/>
                    </p:nvPicPr>
                    <p:blipFill>
                      <a:blip r:embed="rId5"/>
                      <a:stretch>
                        <a:fillRect/>
                      </a:stretch>
                    </p:blipFill>
                    <p:spPr>
                      <a:xfrm>
                        <a:off x="4635500" y="1873250"/>
                        <a:ext cx="4162425" cy="2954338"/>
                      </a:xfrm>
                      <a:prstGeom prst="rect">
                        <a:avLst/>
                      </a:prstGeom>
                      <a:noFill/>
                      <a:ln w="38100">
                        <a:noFill/>
                        <a:miter/>
                      </a:ln>
                    </p:spPr>
                  </p:pic>
                </p:oleObj>
              </mc:Fallback>
            </mc:AlternateContent>
          </a:graphicData>
        </a:graphic>
      </p:graphicFrame>
      <p:graphicFrame>
        <p:nvGraphicFramePr>
          <p:cNvPr id="53254" name="Object 7"/>
          <p:cNvGraphicFramePr>
            <a:graphicFrameLocks noChangeAspect="1"/>
          </p:cNvGraphicFramePr>
          <p:nvPr/>
        </p:nvGraphicFramePr>
        <p:xfrm>
          <a:off x="4760913" y="4700588"/>
          <a:ext cx="4092575" cy="1098550"/>
        </p:xfrm>
        <a:graphic>
          <a:graphicData uri="http://schemas.openxmlformats.org/presentationml/2006/ole">
            <mc:AlternateContent xmlns:mc="http://schemas.openxmlformats.org/markup-compatibility/2006">
              <mc:Choice xmlns:v="urn:schemas-microsoft-com:vml" Requires="v">
                <p:oleObj spid="_x0000_s14341" r:id="rId6" imgW="1371600" imgH="368300" progId="Equation.DSMT4">
                  <p:embed/>
                </p:oleObj>
              </mc:Choice>
              <mc:Fallback>
                <p:oleObj r:id="rId6" imgW="1371600" imgH="368300" progId="Equation.DSMT4">
                  <p:embed/>
                  <p:pic>
                    <p:nvPicPr>
                      <p:cNvPr id="0" name=""/>
                      <p:cNvPicPr/>
                      <p:nvPr/>
                    </p:nvPicPr>
                    <p:blipFill>
                      <a:blip r:embed="rId7"/>
                      <a:stretch>
                        <a:fillRect/>
                      </a:stretch>
                    </p:blipFill>
                    <p:spPr>
                      <a:xfrm>
                        <a:off x="4760913" y="4700588"/>
                        <a:ext cx="4092575" cy="109855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479205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p:nvPr/>
        </p:nvSpPr>
        <p:spPr>
          <a:xfrm>
            <a:off x="0" y="1152525"/>
            <a:ext cx="4394200" cy="457200"/>
          </a:xfrm>
          <a:prstGeom prst="rect">
            <a:avLst/>
          </a:prstGeom>
          <a:noFill/>
          <a:ln w="19050">
            <a:noFill/>
          </a:ln>
        </p:spPr>
        <p:txBody>
          <a:bodyPr>
            <a:spAutoFit/>
          </a:bodyPr>
          <a:lstStyle/>
          <a:p>
            <a:pPr>
              <a:spcBef>
                <a:spcPct val="20000"/>
              </a:spcBef>
              <a:buClr>
                <a:schemeClr val="bg2"/>
              </a:buClr>
              <a:buSzPct val="75000"/>
              <a:buFont typeface="Wingdings" panose="05000000000000000000" pitchFamily="2" charset="2"/>
              <a:buNone/>
            </a:pPr>
            <a:r>
              <a:rPr lang="zh-CN" altLang="en-US" sz="2400" b="1" dirty="0">
                <a:solidFill>
                  <a:srgbClr val="FF0000"/>
                </a:solidFill>
                <a:latin typeface="Arial" panose="020B0604020202020204" pitchFamily="34" charset="0"/>
              </a:rPr>
              <a:t>第一步：</a:t>
            </a:r>
            <a:r>
              <a:rPr lang="en-US" altLang="zh-CN" sz="2400" b="1" dirty="0">
                <a:solidFill>
                  <a:srgbClr val="FF0000"/>
                </a:solidFill>
                <a:latin typeface="Times New Roman" panose="02020603050405020304" pitchFamily="18" charset="0"/>
              </a:rPr>
              <a:t>A</a:t>
            </a:r>
            <a:r>
              <a:rPr lang="zh-CN" altLang="en-US" sz="2400" b="1" dirty="0">
                <a:solidFill>
                  <a:srgbClr val="0000CC"/>
                </a:solidFill>
                <a:latin typeface="Arial" panose="020B0604020202020204" pitchFamily="34" charset="0"/>
              </a:rPr>
              <a:t>的元素按列归一化；</a:t>
            </a:r>
          </a:p>
        </p:txBody>
      </p:sp>
      <p:graphicFrame>
        <p:nvGraphicFramePr>
          <p:cNvPr id="54275" name="Object 5"/>
          <p:cNvGraphicFramePr>
            <a:graphicFrameLocks noChangeAspect="1"/>
          </p:cNvGraphicFramePr>
          <p:nvPr/>
        </p:nvGraphicFramePr>
        <p:xfrm>
          <a:off x="4383088" y="949325"/>
          <a:ext cx="4405312" cy="5167313"/>
        </p:xfrm>
        <a:graphic>
          <a:graphicData uri="http://schemas.openxmlformats.org/presentationml/2006/ole">
            <mc:AlternateContent xmlns:mc="http://schemas.openxmlformats.org/markup-compatibility/2006">
              <mc:Choice xmlns:v="urn:schemas-microsoft-com:vml" Requires="v">
                <p:oleObj spid="_x0000_s15363" r:id="rId4" imgW="1549400" imgH="1816100" progId="Equation.DSMT4">
                  <p:embed/>
                </p:oleObj>
              </mc:Choice>
              <mc:Fallback>
                <p:oleObj r:id="rId4" imgW="1549400" imgH="1816100" progId="Equation.DSMT4">
                  <p:embed/>
                  <p:pic>
                    <p:nvPicPr>
                      <p:cNvPr id="0" name=""/>
                      <p:cNvPicPr/>
                      <p:nvPr/>
                    </p:nvPicPr>
                    <p:blipFill>
                      <a:blip r:embed="rId5"/>
                      <a:stretch>
                        <a:fillRect/>
                      </a:stretch>
                    </p:blipFill>
                    <p:spPr>
                      <a:xfrm>
                        <a:off x="4383088" y="949325"/>
                        <a:ext cx="4405312" cy="516731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68671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p:nvPr/>
        </p:nvSpPr>
        <p:spPr>
          <a:xfrm>
            <a:off x="76200" y="1203325"/>
            <a:ext cx="5410200" cy="895350"/>
          </a:xfrm>
          <a:prstGeom prst="rect">
            <a:avLst/>
          </a:prstGeom>
          <a:noFill/>
          <a:ln w="19050">
            <a:noFill/>
          </a:ln>
        </p:spPr>
        <p:txBody>
          <a:bodyPr>
            <a:spAutoFit/>
          </a:bodyPr>
          <a:lstStyle/>
          <a:p>
            <a:pPr>
              <a:spcBef>
                <a:spcPct val="20000"/>
              </a:spcBef>
              <a:buClr>
                <a:schemeClr val="bg2"/>
              </a:buClr>
              <a:buSzPct val="75000"/>
              <a:buFont typeface="Wingdings" panose="05000000000000000000" pitchFamily="2" charset="2"/>
              <a:buNone/>
            </a:pPr>
            <a:r>
              <a:rPr lang="zh-CN" altLang="en-US" sz="2400" b="1" dirty="0">
                <a:solidFill>
                  <a:srgbClr val="FF0000"/>
                </a:solidFill>
                <a:latin typeface="Arial" panose="020B0604020202020204" pitchFamily="34" charset="0"/>
              </a:rPr>
              <a:t>第二步：</a:t>
            </a:r>
            <a:r>
              <a:rPr lang="zh-CN" altLang="en-US" sz="2400" b="1" dirty="0">
                <a:solidFill>
                  <a:srgbClr val="0000CC"/>
                </a:solidFill>
                <a:latin typeface="Arial" panose="020B0604020202020204" pitchFamily="34" charset="0"/>
              </a:rPr>
              <a:t>将归一化后的</a:t>
            </a:r>
          </a:p>
          <a:p>
            <a:pPr>
              <a:spcBef>
                <a:spcPct val="20000"/>
              </a:spcBef>
              <a:buClr>
                <a:schemeClr val="bg2"/>
              </a:buClr>
              <a:buSzPct val="75000"/>
              <a:buFont typeface="Wingdings" panose="05000000000000000000" pitchFamily="2" charset="2"/>
              <a:buNone/>
            </a:pPr>
            <a:r>
              <a:rPr lang="zh-CN" altLang="en-US" sz="2400" b="1" dirty="0">
                <a:solidFill>
                  <a:srgbClr val="0000CC"/>
                </a:solidFill>
                <a:latin typeface="Arial" panose="020B0604020202020204" pitchFamily="34" charset="0"/>
              </a:rPr>
              <a:t>               各行相加；</a:t>
            </a:r>
          </a:p>
        </p:txBody>
      </p:sp>
      <p:graphicFrame>
        <p:nvGraphicFramePr>
          <p:cNvPr id="55299" name="Object 5"/>
          <p:cNvGraphicFramePr>
            <a:graphicFrameLocks noChangeAspect="1"/>
          </p:cNvGraphicFramePr>
          <p:nvPr/>
        </p:nvGraphicFramePr>
        <p:xfrm>
          <a:off x="3492500" y="908050"/>
          <a:ext cx="5138738" cy="5167313"/>
        </p:xfrm>
        <a:graphic>
          <a:graphicData uri="http://schemas.openxmlformats.org/presentationml/2006/ole">
            <mc:AlternateContent xmlns:mc="http://schemas.openxmlformats.org/markup-compatibility/2006">
              <mc:Choice xmlns:v="urn:schemas-microsoft-com:vml" Requires="v">
                <p:oleObj spid="_x0000_s16387" r:id="rId4" imgW="1828800" imgH="1816100" progId="Equation.DSMT4">
                  <p:embed/>
                </p:oleObj>
              </mc:Choice>
              <mc:Fallback>
                <p:oleObj r:id="rId4" imgW="1828800" imgH="1816100" progId="Equation.DSMT4">
                  <p:embed/>
                  <p:pic>
                    <p:nvPicPr>
                      <p:cNvPr id="0" name=""/>
                      <p:cNvPicPr/>
                      <p:nvPr/>
                    </p:nvPicPr>
                    <p:blipFill>
                      <a:blip r:embed="rId5"/>
                      <a:stretch>
                        <a:fillRect/>
                      </a:stretch>
                    </p:blipFill>
                    <p:spPr>
                      <a:xfrm>
                        <a:off x="3492500" y="908050"/>
                        <a:ext cx="5138738" cy="5167313"/>
                      </a:xfrm>
                      <a:prstGeom prst="rect">
                        <a:avLst/>
                      </a:prstGeom>
                      <a:noFill/>
                      <a:ln w="38100">
                        <a:noFill/>
                        <a:miter/>
                      </a:ln>
                    </p:spPr>
                  </p:pic>
                </p:oleObj>
              </mc:Fallback>
            </mc:AlternateContent>
          </a:graphicData>
        </a:graphic>
      </p:graphicFrame>
      <p:sp>
        <p:nvSpPr>
          <p:cNvPr id="55300" name="Rectangle 13"/>
          <p:cNvSpPr/>
          <p:nvPr/>
        </p:nvSpPr>
        <p:spPr>
          <a:xfrm>
            <a:off x="250825" y="3284538"/>
            <a:ext cx="3025775" cy="1187450"/>
          </a:xfrm>
          <a:prstGeom prst="rect">
            <a:avLst/>
          </a:prstGeom>
          <a:noFill/>
          <a:ln w="19050">
            <a:noFill/>
          </a:ln>
        </p:spPr>
        <p:txBody>
          <a:bodyPr>
            <a:spAutoFit/>
          </a:bodyPr>
          <a:lstStyle/>
          <a:p>
            <a:pPr>
              <a:spcBef>
                <a:spcPct val="20000"/>
              </a:spcBef>
              <a:buClr>
                <a:schemeClr val="bg2"/>
              </a:buClr>
              <a:buSzPct val="75000"/>
              <a:buFont typeface="Wingdings" panose="05000000000000000000" pitchFamily="2" charset="2"/>
              <a:buNone/>
            </a:pPr>
            <a:r>
              <a:rPr lang="zh-CN" altLang="en-US" sz="2400" b="1" dirty="0">
                <a:solidFill>
                  <a:srgbClr val="FF0000"/>
                </a:solidFill>
                <a:latin typeface="Arial" panose="020B0604020202020204" pitchFamily="34" charset="0"/>
              </a:rPr>
              <a:t>第三步：</a:t>
            </a:r>
            <a:r>
              <a:rPr lang="zh-CN" altLang="en-US" sz="2400" b="1" dirty="0">
                <a:solidFill>
                  <a:srgbClr val="0000CC"/>
                </a:solidFill>
                <a:latin typeface="Arial" panose="020B0604020202020204" pitchFamily="34" charset="0"/>
              </a:rPr>
              <a:t>将相加后的结果除以 </a:t>
            </a:r>
            <a:r>
              <a:rPr lang="en-US" altLang="zh-CN" sz="2400" b="1" i="1" dirty="0">
                <a:solidFill>
                  <a:srgbClr val="FF0000"/>
                </a:solidFill>
                <a:latin typeface="Times New Roman" panose="02020603050405020304" pitchFamily="18" charset="0"/>
              </a:rPr>
              <a:t>n </a:t>
            </a:r>
            <a:r>
              <a:rPr lang="zh-CN" altLang="en-US" sz="2400" b="1" dirty="0">
                <a:solidFill>
                  <a:srgbClr val="0000CC"/>
                </a:solidFill>
                <a:latin typeface="Arial" panose="020B0604020202020204" pitchFamily="34" charset="0"/>
              </a:rPr>
              <a:t>即得权重向量。</a:t>
            </a:r>
          </a:p>
        </p:txBody>
      </p:sp>
    </p:spTree>
    <p:extLst>
      <p:ext uri="{BB962C8B-B14F-4D97-AF65-F5344CB8AC3E}">
        <p14:creationId xmlns:p14="http://schemas.microsoft.com/office/powerpoint/2010/main" val="3905071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p:cNvSpPr>
          <p:nvPr>
            <p:ph idx="1"/>
          </p:nvPr>
        </p:nvSpPr>
        <p:spPr>
          <a:xfrm>
            <a:off x="177800" y="539750"/>
            <a:ext cx="5954713" cy="476250"/>
          </a:xfrm>
          <a:ln/>
        </p:spPr>
        <p:txBody>
          <a:bodyPr vert="horz" wrap="square" lIns="91440" tIns="45720" rIns="91440" bIns="45720" anchor="t"/>
          <a:lstStyle/>
          <a:p>
            <a:pPr eaLnBrk="1" hangingPunct="1">
              <a:lnSpc>
                <a:spcPct val="90000"/>
              </a:lnSpc>
              <a:buNone/>
            </a:pPr>
            <a:r>
              <a:rPr lang="zh-CN" altLang="en-US" sz="2800" b="1" dirty="0">
                <a:solidFill>
                  <a:schemeClr val="accent2"/>
                </a:solidFill>
              </a:rPr>
              <a:t>例：各型号汽车对于动力指标的权重</a:t>
            </a:r>
          </a:p>
          <a:p>
            <a:pPr eaLnBrk="1" hangingPunct="1">
              <a:lnSpc>
                <a:spcPct val="90000"/>
              </a:lnSpc>
            </a:pPr>
            <a:endParaRPr lang="zh-CN" altLang="en-US" sz="2400" b="1" dirty="0">
              <a:solidFill>
                <a:schemeClr val="accent2"/>
              </a:solidFill>
            </a:endParaRPr>
          </a:p>
          <a:p>
            <a:pPr eaLnBrk="1" hangingPunct="1">
              <a:lnSpc>
                <a:spcPct val="90000"/>
              </a:lnSpc>
            </a:pPr>
            <a:endParaRPr lang="zh-CN" altLang="en-US" sz="2400" dirty="0"/>
          </a:p>
          <a:p>
            <a:pPr eaLnBrk="1" hangingPunct="1">
              <a:lnSpc>
                <a:spcPct val="90000"/>
              </a:lnSpc>
            </a:pPr>
            <a:endParaRPr lang="zh-CN" altLang="en-US" sz="2400" dirty="0"/>
          </a:p>
          <a:p>
            <a:pPr eaLnBrk="1" hangingPunct="1">
              <a:lnSpc>
                <a:spcPct val="90000"/>
              </a:lnSpc>
            </a:pPr>
            <a:endParaRPr lang="zh-CN" altLang="en-US" sz="2400" dirty="0"/>
          </a:p>
        </p:txBody>
      </p:sp>
      <p:graphicFrame>
        <p:nvGraphicFramePr>
          <p:cNvPr id="520196" name="Group 4"/>
          <p:cNvGraphicFramePr>
            <a:graphicFrameLocks noGrp="1"/>
          </p:cNvGraphicFramePr>
          <p:nvPr/>
        </p:nvGraphicFramePr>
        <p:xfrm>
          <a:off x="546100" y="1104900"/>
          <a:ext cx="3505200" cy="2057400"/>
        </p:xfrm>
        <a:graphic>
          <a:graphicData uri="http://schemas.openxmlformats.org/drawingml/2006/table">
            <a:tbl>
              <a:tblPr/>
              <a:tblGrid>
                <a:gridCol w="965200"/>
                <a:gridCol w="812800"/>
                <a:gridCol w="685800"/>
                <a:gridCol w="1041400"/>
              </a:tblGrid>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动力</a:t>
                      </a:r>
                    </a:p>
                  </a:txBody>
                  <a:tcPr marL="0" marR="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奔驰</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本田</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桑坦纳</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奔驰</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本田</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桑坦纳</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6346" name="AutoShape 43"/>
          <p:cNvSpPr/>
          <p:nvPr/>
        </p:nvSpPr>
        <p:spPr>
          <a:xfrm>
            <a:off x="4241800" y="1968500"/>
            <a:ext cx="622300" cy="304800"/>
          </a:xfrm>
          <a:prstGeom prst="rightArrow">
            <a:avLst>
              <a:gd name="adj1" fmla="val 50000"/>
              <a:gd name="adj2" fmla="val 51041"/>
            </a:avLst>
          </a:prstGeom>
          <a:solidFill>
            <a:srgbClr val="CCFFFF"/>
          </a:solidFill>
          <a:ln w="19050" cap="flat" cmpd="sng">
            <a:solidFill>
              <a:schemeClr val="tx1"/>
            </a:solidFill>
            <a:prstDash val="solid"/>
            <a:miter/>
            <a:headEnd type="none" w="med" len="med"/>
            <a:tailEnd type="none" w="med" len="med"/>
          </a:ln>
        </p:spPr>
        <p:txBody>
          <a:bodyPr wrap="none" anchor="ctr">
            <a:spAutoFit/>
          </a:bodyPr>
          <a:lstStyle/>
          <a:p>
            <a:endParaRPr lang="zh-CN" altLang="en-US" dirty="0">
              <a:latin typeface="Arial" panose="020B0604020202020204" pitchFamily="34" charset="0"/>
            </a:endParaRPr>
          </a:p>
        </p:txBody>
      </p:sp>
      <p:graphicFrame>
        <p:nvGraphicFramePr>
          <p:cNvPr id="56347" name="Object 44"/>
          <p:cNvGraphicFramePr>
            <a:graphicFrameLocks noChangeAspect="1"/>
          </p:cNvGraphicFramePr>
          <p:nvPr/>
        </p:nvGraphicFramePr>
        <p:xfrm>
          <a:off x="5002213" y="1271588"/>
          <a:ext cx="3074987" cy="1762125"/>
        </p:xfrm>
        <a:graphic>
          <a:graphicData uri="http://schemas.openxmlformats.org/presentationml/2006/ole">
            <mc:AlternateContent xmlns:mc="http://schemas.openxmlformats.org/markup-compatibility/2006">
              <mc:Choice xmlns:v="urn:schemas-microsoft-com:vml" Requires="v">
                <p:oleObj spid="_x0000_s17415" r:id="rId4" imgW="1041400" imgH="596900" progId="Equation.DSMT4">
                  <p:embed/>
                </p:oleObj>
              </mc:Choice>
              <mc:Fallback>
                <p:oleObj r:id="rId4" imgW="1041400" imgH="596900" progId="Equation.DSMT4">
                  <p:embed/>
                  <p:pic>
                    <p:nvPicPr>
                      <p:cNvPr id="0" name=""/>
                      <p:cNvPicPr/>
                      <p:nvPr/>
                    </p:nvPicPr>
                    <p:blipFill>
                      <a:blip r:embed="rId5"/>
                      <a:stretch>
                        <a:fillRect/>
                      </a:stretch>
                    </p:blipFill>
                    <p:spPr>
                      <a:xfrm>
                        <a:off x="5002213" y="1271588"/>
                        <a:ext cx="3074987" cy="1762125"/>
                      </a:xfrm>
                      <a:prstGeom prst="rect">
                        <a:avLst/>
                      </a:prstGeom>
                      <a:noFill/>
                      <a:ln w="38100">
                        <a:noFill/>
                        <a:miter/>
                      </a:ln>
                    </p:spPr>
                  </p:pic>
                </p:oleObj>
              </mc:Fallback>
            </mc:AlternateContent>
          </a:graphicData>
        </a:graphic>
      </p:graphicFrame>
      <p:graphicFrame>
        <p:nvGraphicFramePr>
          <p:cNvPr id="56348" name="Object 45"/>
          <p:cNvGraphicFramePr>
            <a:graphicFrameLocks noChangeAspect="1"/>
          </p:cNvGraphicFramePr>
          <p:nvPr/>
        </p:nvGraphicFramePr>
        <p:xfrm>
          <a:off x="463550" y="3303588"/>
          <a:ext cx="2398713" cy="1762125"/>
        </p:xfrm>
        <a:graphic>
          <a:graphicData uri="http://schemas.openxmlformats.org/presentationml/2006/ole">
            <mc:AlternateContent xmlns:mc="http://schemas.openxmlformats.org/markup-compatibility/2006">
              <mc:Choice xmlns:v="urn:schemas-microsoft-com:vml" Requires="v">
                <p:oleObj spid="_x0000_s17416" r:id="rId6" imgW="812800" imgH="596900" progId="Equation.DSMT4">
                  <p:embed/>
                </p:oleObj>
              </mc:Choice>
              <mc:Fallback>
                <p:oleObj r:id="rId6" imgW="812800" imgH="596900" progId="Equation.DSMT4">
                  <p:embed/>
                  <p:pic>
                    <p:nvPicPr>
                      <p:cNvPr id="0" name=""/>
                      <p:cNvPicPr/>
                      <p:nvPr/>
                    </p:nvPicPr>
                    <p:blipFill>
                      <a:blip r:embed="rId7"/>
                      <a:stretch>
                        <a:fillRect/>
                      </a:stretch>
                    </p:blipFill>
                    <p:spPr>
                      <a:xfrm>
                        <a:off x="463550" y="3303588"/>
                        <a:ext cx="2398713" cy="1762125"/>
                      </a:xfrm>
                      <a:prstGeom prst="rect">
                        <a:avLst/>
                      </a:prstGeom>
                      <a:noFill/>
                      <a:ln w="38100">
                        <a:noFill/>
                        <a:miter/>
                      </a:ln>
                    </p:spPr>
                  </p:pic>
                </p:oleObj>
              </mc:Fallback>
            </mc:AlternateContent>
          </a:graphicData>
        </a:graphic>
      </p:graphicFrame>
      <p:sp>
        <p:nvSpPr>
          <p:cNvPr id="56349" name="AutoShape 46"/>
          <p:cNvSpPr/>
          <p:nvPr/>
        </p:nvSpPr>
        <p:spPr>
          <a:xfrm>
            <a:off x="2857500" y="4076700"/>
            <a:ext cx="1841500" cy="215900"/>
          </a:xfrm>
          <a:prstGeom prst="rightArrow">
            <a:avLst>
              <a:gd name="adj1" fmla="val 50000"/>
              <a:gd name="adj2" fmla="val 213235"/>
            </a:avLst>
          </a:prstGeom>
          <a:solidFill>
            <a:srgbClr val="CCFFFF"/>
          </a:solidFill>
          <a:ln w="19050" cap="flat" cmpd="sng">
            <a:solidFill>
              <a:schemeClr val="tx1"/>
            </a:solidFill>
            <a:prstDash val="solid"/>
            <a:miter/>
            <a:headEnd type="none" w="med" len="med"/>
            <a:tailEnd type="none" w="med" len="med"/>
          </a:ln>
        </p:spPr>
        <p:txBody>
          <a:bodyPr anchor="ctr">
            <a:spAutoFit/>
          </a:bodyPr>
          <a:lstStyle/>
          <a:p>
            <a:endParaRPr lang="zh-CN" altLang="en-US" dirty="0">
              <a:latin typeface="Arial" panose="020B0604020202020204" pitchFamily="34" charset="0"/>
            </a:endParaRPr>
          </a:p>
        </p:txBody>
      </p:sp>
      <p:sp>
        <p:nvSpPr>
          <p:cNvPr id="56350" name="Rectangle 47"/>
          <p:cNvSpPr/>
          <p:nvPr/>
        </p:nvSpPr>
        <p:spPr>
          <a:xfrm>
            <a:off x="2851150" y="3636963"/>
            <a:ext cx="1462088" cy="396875"/>
          </a:xfrm>
          <a:prstGeom prst="rect">
            <a:avLst/>
          </a:prstGeom>
          <a:noFill/>
          <a:ln w="19050">
            <a:noFill/>
          </a:ln>
        </p:spPr>
        <p:txBody>
          <a:bodyPr wrap="none">
            <a:spAutoFit/>
          </a:bodyPr>
          <a:lstStyle/>
          <a:p>
            <a:pPr algn="ctr" eaLnBrk="0" hangingPunct="0">
              <a:spcBef>
                <a:spcPct val="50000"/>
              </a:spcBef>
            </a:pPr>
            <a:r>
              <a:rPr lang="zh-CN" altLang="en-US" sz="2000" b="1" dirty="0">
                <a:solidFill>
                  <a:srgbClr val="0000CC"/>
                </a:solidFill>
                <a:latin typeface="Times New Roman" panose="02020603050405020304" pitchFamily="18" charset="0"/>
              </a:rPr>
              <a:t>按列归一化</a:t>
            </a:r>
          </a:p>
        </p:txBody>
      </p:sp>
      <p:graphicFrame>
        <p:nvGraphicFramePr>
          <p:cNvPr id="56351" name="Object 48"/>
          <p:cNvGraphicFramePr>
            <a:graphicFrameLocks noChangeAspect="1"/>
          </p:cNvGraphicFramePr>
          <p:nvPr/>
        </p:nvGraphicFramePr>
        <p:xfrm>
          <a:off x="4816475" y="3176588"/>
          <a:ext cx="3522663" cy="1762125"/>
        </p:xfrm>
        <a:graphic>
          <a:graphicData uri="http://schemas.openxmlformats.org/presentationml/2006/ole">
            <mc:AlternateContent xmlns:mc="http://schemas.openxmlformats.org/markup-compatibility/2006">
              <mc:Choice xmlns:v="urn:schemas-microsoft-com:vml" Requires="v">
                <p:oleObj spid="_x0000_s17417" r:id="rId8" imgW="1193800" imgH="596900" progId="Equation.DSMT4">
                  <p:embed/>
                </p:oleObj>
              </mc:Choice>
              <mc:Fallback>
                <p:oleObj r:id="rId8" imgW="1193800" imgH="596900" progId="Equation.DSMT4">
                  <p:embed/>
                  <p:pic>
                    <p:nvPicPr>
                      <p:cNvPr id="0" name=""/>
                      <p:cNvPicPr/>
                      <p:nvPr/>
                    </p:nvPicPr>
                    <p:blipFill>
                      <a:blip r:embed="rId9"/>
                      <a:stretch>
                        <a:fillRect/>
                      </a:stretch>
                    </p:blipFill>
                    <p:spPr>
                      <a:xfrm>
                        <a:off x="4816475" y="3176588"/>
                        <a:ext cx="3522663" cy="1762125"/>
                      </a:xfrm>
                      <a:prstGeom prst="rect">
                        <a:avLst/>
                      </a:prstGeom>
                      <a:noFill/>
                      <a:ln w="38100">
                        <a:noFill/>
                        <a:miter/>
                      </a:ln>
                    </p:spPr>
                  </p:pic>
                </p:oleObj>
              </mc:Fallback>
            </mc:AlternateContent>
          </a:graphicData>
        </a:graphic>
      </p:graphicFrame>
      <p:sp>
        <p:nvSpPr>
          <p:cNvPr id="56352" name="AutoShape 49"/>
          <p:cNvSpPr/>
          <p:nvPr/>
        </p:nvSpPr>
        <p:spPr>
          <a:xfrm>
            <a:off x="254000" y="6083300"/>
            <a:ext cx="1841500" cy="215900"/>
          </a:xfrm>
          <a:prstGeom prst="rightArrow">
            <a:avLst>
              <a:gd name="adj1" fmla="val 50000"/>
              <a:gd name="adj2" fmla="val 213235"/>
            </a:avLst>
          </a:prstGeom>
          <a:solidFill>
            <a:srgbClr val="CCFFFF"/>
          </a:solidFill>
          <a:ln w="19050" cap="flat" cmpd="sng">
            <a:solidFill>
              <a:schemeClr val="tx1"/>
            </a:solidFill>
            <a:prstDash val="solid"/>
            <a:miter/>
            <a:headEnd type="none" w="med" len="med"/>
            <a:tailEnd type="none" w="med" len="med"/>
          </a:ln>
        </p:spPr>
        <p:txBody>
          <a:bodyPr anchor="ctr">
            <a:spAutoFit/>
          </a:bodyPr>
          <a:lstStyle/>
          <a:p>
            <a:endParaRPr lang="zh-CN" altLang="en-US" dirty="0">
              <a:latin typeface="Arial" panose="020B0604020202020204" pitchFamily="34" charset="0"/>
            </a:endParaRPr>
          </a:p>
        </p:txBody>
      </p:sp>
      <p:sp>
        <p:nvSpPr>
          <p:cNvPr id="56353" name="Rectangle 50"/>
          <p:cNvSpPr/>
          <p:nvPr/>
        </p:nvSpPr>
        <p:spPr>
          <a:xfrm>
            <a:off x="273050" y="5591175"/>
            <a:ext cx="1409700" cy="457200"/>
          </a:xfrm>
          <a:prstGeom prst="rect">
            <a:avLst/>
          </a:prstGeom>
          <a:noFill/>
          <a:ln w="19050">
            <a:noFill/>
          </a:ln>
        </p:spPr>
        <p:txBody>
          <a:bodyPr wrap="none">
            <a:spAutoFit/>
          </a:bodyPr>
          <a:lstStyle/>
          <a:p>
            <a:pPr algn="ctr" eaLnBrk="0" hangingPunct="0">
              <a:spcBef>
                <a:spcPct val="50000"/>
              </a:spcBef>
            </a:pPr>
            <a:r>
              <a:rPr lang="zh-CN" altLang="en-US" sz="2400" b="1" dirty="0">
                <a:solidFill>
                  <a:srgbClr val="0000CC"/>
                </a:solidFill>
                <a:latin typeface="Arial" panose="020B0604020202020204" pitchFamily="34" charset="0"/>
              </a:rPr>
              <a:t>各行相加</a:t>
            </a:r>
          </a:p>
        </p:txBody>
      </p:sp>
      <p:graphicFrame>
        <p:nvGraphicFramePr>
          <p:cNvPr id="56354" name="Object 51"/>
          <p:cNvGraphicFramePr>
            <a:graphicFrameLocks noChangeAspect="1"/>
          </p:cNvGraphicFramePr>
          <p:nvPr/>
        </p:nvGraphicFramePr>
        <p:xfrm>
          <a:off x="2100263" y="5095875"/>
          <a:ext cx="1536700" cy="1762125"/>
        </p:xfrm>
        <a:graphic>
          <a:graphicData uri="http://schemas.openxmlformats.org/presentationml/2006/ole">
            <mc:AlternateContent xmlns:mc="http://schemas.openxmlformats.org/markup-compatibility/2006">
              <mc:Choice xmlns:v="urn:schemas-microsoft-com:vml" Requires="v">
                <p:oleObj spid="_x0000_s17418" r:id="rId10" imgW="520700" imgH="596900" progId="Equation.DSMT4">
                  <p:embed/>
                </p:oleObj>
              </mc:Choice>
              <mc:Fallback>
                <p:oleObj r:id="rId10" imgW="520700" imgH="596900" progId="Equation.DSMT4">
                  <p:embed/>
                  <p:pic>
                    <p:nvPicPr>
                      <p:cNvPr id="0" name=""/>
                      <p:cNvPicPr/>
                      <p:nvPr/>
                    </p:nvPicPr>
                    <p:blipFill>
                      <a:blip r:embed="rId11"/>
                      <a:stretch>
                        <a:fillRect/>
                      </a:stretch>
                    </p:blipFill>
                    <p:spPr>
                      <a:xfrm>
                        <a:off x="2100263" y="5095875"/>
                        <a:ext cx="1536700" cy="1762125"/>
                      </a:xfrm>
                      <a:prstGeom prst="rect">
                        <a:avLst/>
                      </a:prstGeom>
                      <a:noFill/>
                      <a:ln w="38100">
                        <a:noFill/>
                        <a:miter/>
                      </a:ln>
                    </p:spPr>
                  </p:pic>
                </p:oleObj>
              </mc:Fallback>
            </mc:AlternateContent>
          </a:graphicData>
        </a:graphic>
      </p:graphicFrame>
      <p:sp>
        <p:nvSpPr>
          <p:cNvPr id="56355" name="AutoShape 52"/>
          <p:cNvSpPr/>
          <p:nvPr/>
        </p:nvSpPr>
        <p:spPr>
          <a:xfrm>
            <a:off x="3683000" y="6146800"/>
            <a:ext cx="2844800" cy="177800"/>
          </a:xfrm>
          <a:prstGeom prst="rightArrow">
            <a:avLst>
              <a:gd name="adj1" fmla="val 50000"/>
              <a:gd name="adj2" fmla="val 400000"/>
            </a:avLst>
          </a:prstGeom>
          <a:solidFill>
            <a:srgbClr val="CCFFFF"/>
          </a:solidFill>
          <a:ln w="19050" cap="flat" cmpd="sng">
            <a:solidFill>
              <a:schemeClr val="tx1"/>
            </a:solidFill>
            <a:prstDash val="solid"/>
            <a:miter/>
            <a:headEnd type="none" w="med" len="med"/>
            <a:tailEnd type="none" w="med" len="med"/>
          </a:ln>
        </p:spPr>
        <p:txBody>
          <a:bodyPr anchor="ctr">
            <a:spAutoFit/>
          </a:bodyPr>
          <a:lstStyle/>
          <a:p>
            <a:endParaRPr lang="zh-CN" altLang="en-US" dirty="0">
              <a:latin typeface="Arial" panose="020B0604020202020204" pitchFamily="34" charset="0"/>
            </a:endParaRPr>
          </a:p>
        </p:txBody>
      </p:sp>
      <p:sp>
        <p:nvSpPr>
          <p:cNvPr id="56356" name="Rectangle 53"/>
          <p:cNvSpPr/>
          <p:nvPr/>
        </p:nvSpPr>
        <p:spPr>
          <a:xfrm>
            <a:off x="3551238" y="5726113"/>
            <a:ext cx="2805112" cy="457200"/>
          </a:xfrm>
          <a:prstGeom prst="rect">
            <a:avLst/>
          </a:prstGeom>
          <a:noFill/>
          <a:ln w="19050">
            <a:noFill/>
          </a:ln>
        </p:spPr>
        <p:txBody>
          <a:bodyPr wrap="none">
            <a:spAutoFit/>
          </a:bodyPr>
          <a:lstStyle/>
          <a:p>
            <a:pPr algn="ctr" eaLnBrk="0" hangingPunct="0">
              <a:spcBef>
                <a:spcPct val="50000"/>
              </a:spcBef>
            </a:pPr>
            <a:r>
              <a:rPr lang="zh-CN" altLang="en-US" sz="2400" b="1" dirty="0">
                <a:solidFill>
                  <a:srgbClr val="0000CC"/>
                </a:solidFill>
                <a:latin typeface="Arial" panose="020B0604020202020204" pitchFamily="34" charset="0"/>
              </a:rPr>
              <a:t>相加后的向量除以</a:t>
            </a:r>
            <a:r>
              <a:rPr lang="en-US" altLang="zh-CN" sz="2400" b="1" i="1" dirty="0">
                <a:solidFill>
                  <a:srgbClr val="0000CC"/>
                </a:solidFill>
                <a:latin typeface="Times New Roman" panose="02020603050405020304" pitchFamily="18" charset="0"/>
              </a:rPr>
              <a:t>n</a:t>
            </a:r>
          </a:p>
        </p:txBody>
      </p:sp>
      <p:graphicFrame>
        <p:nvGraphicFramePr>
          <p:cNvPr id="56357" name="Object 54"/>
          <p:cNvGraphicFramePr>
            <a:graphicFrameLocks noChangeAspect="1"/>
          </p:cNvGraphicFramePr>
          <p:nvPr/>
        </p:nvGraphicFramePr>
        <p:xfrm>
          <a:off x="6543675" y="5070475"/>
          <a:ext cx="1947863" cy="1762125"/>
        </p:xfrm>
        <a:graphic>
          <a:graphicData uri="http://schemas.openxmlformats.org/presentationml/2006/ole">
            <mc:AlternateContent xmlns:mc="http://schemas.openxmlformats.org/markup-compatibility/2006">
              <mc:Choice xmlns:v="urn:schemas-microsoft-com:vml" Requires="v">
                <p:oleObj spid="_x0000_s17419" r:id="rId12" imgW="660400" imgH="596900" progId="Equation.DSMT4">
                  <p:embed/>
                </p:oleObj>
              </mc:Choice>
              <mc:Fallback>
                <p:oleObj r:id="rId12" imgW="660400" imgH="596900" progId="Equation.DSMT4">
                  <p:embed/>
                  <p:pic>
                    <p:nvPicPr>
                      <p:cNvPr id="0" name=""/>
                      <p:cNvPicPr/>
                      <p:nvPr/>
                    </p:nvPicPr>
                    <p:blipFill>
                      <a:blip r:embed="rId13"/>
                      <a:stretch>
                        <a:fillRect/>
                      </a:stretch>
                    </p:blipFill>
                    <p:spPr>
                      <a:xfrm>
                        <a:off x="6543675" y="5070475"/>
                        <a:ext cx="1947863" cy="17621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104549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p:cNvSpPr>
          <p:nvPr>
            <p:ph idx="1"/>
          </p:nvPr>
        </p:nvSpPr>
        <p:spPr>
          <a:xfrm>
            <a:off x="547688" y="549275"/>
            <a:ext cx="8596312" cy="476250"/>
          </a:xfrm>
          <a:ln/>
        </p:spPr>
        <p:txBody>
          <a:bodyPr vert="horz" wrap="square" lIns="91440" tIns="45720" rIns="91440" bIns="45720" anchor="t"/>
          <a:lstStyle/>
          <a:p>
            <a:pPr eaLnBrk="1" hangingPunct="1">
              <a:lnSpc>
                <a:spcPct val="90000"/>
              </a:lnSpc>
              <a:buNone/>
            </a:pPr>
            <a:r>
              <a:rPr lang="en-US" altLang="zh-CN" sz="2800" b="1" dirty="0">
                <a:solidFill>
                  <a:schemeClr val="accent2"/>
                </a:solidFill>
              </a:rPr>
              <a:t>2</a:t>
            </a:r>
            <a:r>
              <a:rPr lang="zh-CN" altLang="en-US" sz="2800" b="1" dirty="0">
                <a:solidFill>
                  <a:schemeClr val="accent2"/>
                </a:solidFill>
              </a:rPr>
              <a:t>、方根法</a:t>
            </a:r>
          </a:p>
          <a:p>
            <a:pPr eaLnBrk="1" hangingPunct="1">
              <a:lnSpc>
                <a:spcPct val="90000"/>
              </a:lnSpc>
            </a:pPr>
            <a:endParaRPr lang="zh-CN" altLang="en-US" sz="2800" b="1" dirty="0">
              <a:solidFill>
                <a:schemeClr val="accent2"/>
              </a:solidFill>
            </a:endParaRPr>
          </a:p>
          <a:p>
            <a:pPr eaLnBrk="1" hangingPunct="1">
              <a:lnSpc>
                <a:spcPct val="90000"/>
              </a:lnSpc>
            </a:pPr>
            <a:endParaRPr lang="zh-CN" altLang="en-US" sz="2400" dirty="0"/>
          </a:p>
          <a:p>
            <a:pPr eaLnBrk="1" hangingPunct="1">
              <a:lnSpc>
                <a:spcPct val="90000"/>
              </a:lnSpc>
            </a:pPr>
            <a:endParaRPr lang="zh-CN" altLang="en-US" sz="2400" dirty="0"/>
          </a:p>
        </p:txBody>
      </p:sp>
      <p:sp>
        <p:nvSpPr>
          <p:cNvPr id="57347" name="Rectangle 4"/>
          <p:cNvSpPr/>
          <p:nvPr/>
        </p:nvSpPr>
        <p:spPr>
          <a:xfrm>
            <a:off x="317500" y="1190625"/>
            <a:ext cx="8496300" cy="3597275"/>
          </a:xfrm>
          <a:prstGeom prst="rect">
            <a:avLst/>
          </a:prstGeom>
          <a:noFill/>
          <a:ln w="19050">
            <a:noFill/>
          </a:ln>
        </p:spPr>
        <p:txBody>
          <a:bodyPr>
            <a:spAutoFit/>
          </a:bodyPr>
          <a:lstStyle/>
          <a:p>
            <a:pPr>
              <a:spcBef>
                <a:spcPct val="20000"/>
              </a:spcBef>
              <a:buClr>
                <a:schemeClr val="bg2"/>
              </a:buClr>
              <a:buSzPct val="75000"/>
              <a:buFont typeface="Wingdings" panose="05000000000000000000" pitchFamily="2" charset="2"/>
              <a:buNone/>
            </a:pPr>
            <a:r>
              <a:rPr lang="zh-CN" altLang="en-US" sz="2400" b="1" dirty="0">
                <a:solidFill>
                  <a:srgbClr val="FF0000"/>
                </a:solidFill>
                <a:latin typeface="Arial" panose="020B0604020202020204" pitchFamily="34" charset="0"/>
              </a:rPr>
              <a:t>第一步</a:t>
            </a:r>
            <a:r>
              <a:rPr lang="zh-CN" altLang="en-US" sz="2400" b="1" dirty="0">
                <a:solidFill>
                  <a:srgbClr val="0000CC"/>
                </a:solidFill>
                <a:latin typeface="Arial" panose="020B0604020202020204" pitchFamily="34" charset="0"/>
              </a:rPr>
              <a:t>：将判断矩阵</a:t>
            </a:r>
            <a:r>
              <a:rPr lang="en-US" altLang="zh-CN" sz="2400" b="1" dirty="0">
                <a:solidFill>
                  <a:srgbClr val="FF0000"/>
                </a:solidFill>
                <a:latin typeface="Times New Roman" panose="02020603050405020304" pitchFamily="18" charset="0"/>
              </a:rPr>
              <a:t>A</a:t>
            </a:r>
            <a:r>
              <a:rPr lang="zh-CN" altLang="en-US" sz="2400" b="1" dirty="0">
                <a:solidFill>
                  <a:srgbClr val="0000CC"/>
                </a:solidFill>
                <a:latin typeface="Arial" panose="020B0604020202020204" pitchFamily="34" charset="0"/>
              </a:rPr>
              <a:t>的每一行元素相乘后求其 </a:t>
            </a:r>
            <a:r>
              <a:rPr lang="en-US" altLang="zh-CN" sz="2400" b="1" dirty="0">
                <a:solidFill>
                  <a:srgbClr val="FF0000"/>
                </a:solidFill>
                <a:latin typeface="Arial" panose="020B0604020202020204" pitchFamily="34" charset="0"/>
              </a:rPr>
              <a:t>1/</a:t>
            </a:r>
            <a:r>
              <a:rPr lang="en-US" altLang="zh-CN" sz="2400" b="1" i="1" dirty="0">
                <a:solidFill>
                  <a:srgbClr val="FF0000"/>
                </a:solidFill>
                <a:latin typeface="Times New Roman" panose="02020603050405020304" pitchFamily="18" charset="0"/>
              </a:rPr>
              <a:t>n</a:t>
            </a:r>
            <a:r>
              <a:rPr lang="en-US" altLang="zh-CN" sz="2400" b="1" dirty="0">
                <a:solidFill>
                  <a:srgbClr val="FF0000"/>
                </a:solidFill>
                <a:latin typeface="Arial" panose="020B0604020202020204" pitchFamily="34" charset="0"/>
              </a:rPr>
              <a:t> </a:t>
            </a:r>
            <a:r>
              <a:rPr lang="zh-CN" altLang="en-US" sz="2400" b="1" dirty="0">
                <a:solidFill>
                  <a:srgbClr val="0000CC"/>
                </a:solidFill>
                <a:latin typeface="Arial" panose="020B0604020202020204" pitchFamily="34" charset="0"/>
              </a:rPr>
              <a:t>次根即：</a:t>
            </a:r>
            <a:br>
              <a:rPr lang="zh-CN" altLang="en-US" sz="2400" b="1" dirty="0">
                <a:solidFill>
                  <a:srgbClr val="0000CC"/>
                </a:solidFill>
                <a:latin typeface="Arial" panose="020B0604020202020204" pitchFamily="34" charset="0"/>
              </a:rPr>
            </a:br>
            <a:r>
              <a:rPr lang="zh-CN" altLang="en-US" sz="2400" b="1" dirty="0">
                <a:solidFill>
                  <a:srgbClr val="0000CC"/>
                </a:solidFill>
                <a:latin typeface="Arial" panose="020B0604020202020204" pitchFamily="34" charset="0"/>
              </a:rPr>
              <a:t>		</a:t>
            </a:r>
            <a:br>
              <a:rPr lang="zh-CN" altLang="en-US" sz="2400" b="1" dirty="0">
                <a:solidFill>
                  <a:srgbClr val="0000CC"/>
                </a:solidFill>
                <a:latin typeface="Arial" panose="020B0604020202020204" pitchFamily="34" charset="0"/>
              </a:rPr>
            </a:br>
            <a:r>
              <a:rPr lang="zh-CN" altLang="en-US" sz="2400" b="1" dirty="0">
                <a:solidFill>
                  <a:srgbClr val="0000CC"/>
                </a:solidFill>
                <a:latin typeface="Arial" panose="020B0604020202020204" pitchFamily="34" charset="0"/>
              </a:rPr>
              <a:t/>
            </a:r>
            <a:br>
              <a:rPr lang="zh-CN" altLang="en-US" sz="2400" b="1" dirty="0">
                <a:solidFill>
                  <a:srgbClr val="0000CC"/>
                </a:solidFill>
                <a:latin typeface="Arial" panose="020B0604020202020204" pitchFamily="34" charset="0"/>
              </a:rPr>
            </a:br>
            <a:r>
              <a:rPr lang="zh-CN" altLang="en-US" sz="2400" b="1" dirty="0">
                <a:solidFill>
                  <a:srgbClr val="0000CC"/>
                </a:solidFill>
                <a:latin typeface="Arial" panose="020B0604020202020204" pitchFamily="34" charset="0"/>
              </a:rPr>
              <a:t/>
            </a:r>
            <a:br>
              <a:rPr lang="zh-CN" altLang="en-US" sz="2400" b="1" dirty="0">
                <a:solidFill>
                  <a:srgbClr val="0000CC"/>
                </a:solidFill>
                <a:latin typeface="Arial" panose="020B0604020202020204" pitchFamily="34" charset="0"/>
              </a:rPr>
            </a:br>
            <a:r>
              <a:rPr lang="zh-CN" altLang="en-US" sz="2400" b="1" dirty="0">
                <a:solidFill>
                  <a:srgbClr val="0000CC"/>
                </a:solidFill>
                <a:latin typeface="Arial" panose="020B0604020202020204" pitchFamily="34" charset="0"/>
              </a:rPr>
              <a:t/>
            </a:r>
            <a:br>
              <a:rPr lang="zh-CN" altLang="en-US" sz="2400" b="1" dirty="0">
                <a:solidFill>
                  <a:srgbClr val="0000CC"/>
                </a:solidFill>
                <a:latin typeface="Arial" panose="020B0604020202020204" pitchFamily="34" charset="0"/>
              </a:rPr>
            </a:br>
            <a:endParaRPr lang="zh-CN" altLang="en-US" sz="2400" b="1" dirty="0">
              <a:solidFill>
                <a:srgbClr val="0000CC"/>
              </a:solidFill>
              <a:latin typeface="Arial" panose="020B0604020202020204" pitchFamily="34" charset="0"/>
            </a:endParaRPr>
          </a:p>
          <a:p>
            <a:pPr>
              <a:spcBef>
                <a:spcPct val="20000"/>
              </a:spcBef>
              <a:buClr>
                <a:schemeClr val="bg2"/>
              </a:buClr>
              <a:buSzPct val="75000"/>
              <a:buFont typeface="Wingdings" panose="05000000000000000000" pitchFamily="2" charset="2"/>
              <a:buNone/>
            </a:pPr>
            <a:r>
              <a:rPr lang="zh-CN" altLang="en-US" sz="2400" b="1" dirty="0">
                <a:solidFill>
                  <a:srgbClr val="FF0000"/>
                </a:solidFill>
                <a:latin typeface="Arial" panose="020B0604020202020204" pitchFamily="34" charset="0"/>
              </a:rPr>
              <a:t>第二步</a:t>
            </a:r>
            <a:r>
              <a:rPr lang="zh-CN" altLang="en-US" sz="2400" b="1" dirty="0">
                <a:solidFill>
                  <a:srgbClr val="0000CC"/>
                </a:solidFill>
                <a:latin typeface="Arial" panose="020B0604020202020204" pitchFamily="34" charset="0"/>
              </a:rPr>
              <a:t>：对矩阵进行归一化处理，即：</a:t>
            </a:r>
          </a:p>
          <a:p>
            <a:pPr>
              <a:spcBef>
                <a:spcPct val="20000"/>
              </a:spcBef>
              <a:buClr>
                <a:schemeClr val="bg2"/>
              </a:buClr>
              <a:buSzPct val="75000"/>
              <a:buFont typeface="Wingdings" panose="05000000000000000000" pitchFamily="2" charset="2"/>
              <a:buNone/>
            </a:pPr>
            <a:endParaRPr lang="zh-CN" altLang="en-US" sz="2400" b="1" dirty="0">
              <a:solidFill>
                <a:srgbClr val="0000CC"/>
              </a:solidFill>
              <a:latin typeface="Arial" panose="020B0604020202020204" pitchFamily="34" charset="0"/>
            </a:endParaRPr>
          </a:p>
          <a:p>
            <a:pPr>
              <a:spcBef>
                <a:spcPct val="20000"/>
              </a:spcBef>
              <a:buClr>
                <a:schemeClr val="bg2"/>
              </a:buClr>
              <a:buSzPct val="75000"/>
              <a:buFont typeface="Wingdings" panose="05000000000000000000" pitchFamily="2" charset="2"/>
              <a:buNone/>
            </a:pPr>
            <a:endParaRPr lang="zh-CN" altLang="en-US" sz="2400" b="1" dirty="0">
              <a:solidFill>
                <a:srgbClr val="0000CC"/>
              </a:solidFill>
              <a:latin typeface="Arial" panose="020B0604020202020204" pitchFamily="34" charset="0"/>
            </a:endParaRPr>
          </a:p>
        </p:txBody>
      </p:sp>
      <p:graphicFrame>
        <p:nvGraphicFramePr>
          <p:cNvPr id="57348" name="Object 5"/>
          <p:cNvGraphicFramePr>
            <a:graphicFrameLocks noChangeAspect="1"/>
          </p:cNvGraphicFramePr>
          <p:nvPr/>
        </p:nvGraphicFramePr>
        <p:xfrm>
          <a:off x="1573213" y="1714500"/>
          <a:ext cx="5665787" cy="1574800"/>
        </p:xfrm>
        <a:graphic>
          <a:graphicData uri="http://schemas.openxmlformats.org/presentationml/2006/ole">
            <mc:AlternateContent xmlns:mc="http://schemas.openxmlformats.org/markup-compatibility/2006">
              <mc:Choice xmlns:v="urn:schemas-microsoft-com:vml" Requires="v">
                <p:oleObj spid="_x0000_s18436" r:id="rId4" imgW="1600200" imgH="444500" progId="Equation.DSMT4">
                  <p:embed/>
                </p:oleObj>
              </mc:Choice>
              <mc:Fallback>
                <p:oleObj r:id="rId4" imgW="1600200" imgH="444500" progId="Equation.DSMT4">
                  <p:embed/>
                  <p:pic>
                    <p:nvPicPr>
                      <p:cNvPr id="0" name=""/>
                      <p:cNvPicPr/>
                      <p:nvPr/>
                    </p:nvPicPr>
                    <p:blipFill>
                      <a:blip r:embed="rId5"/>
                      <a:stretch>
                        <a:fillRect/>
                      </a:stretch>
                    </p:blipFill>
                    <p:spPr>
                      <a:xfrm>
                        <a:off x="1573213" y="1714500"/>
                        <a:ext cx="5665787" cy="1574800"/>
                      </a:xfrm>
                      <a:prstGeom prst="rect">
                        <a:avLst/>
                      </a:prstGeom>
                      <a:noFill/>
                      <a:ln w="38100">
                        <a:noFill/>
                        <a:miter/>
                      </a:ln>
                    </p:spPr>
                  </p:pic>
                </p:oleObj>
              </mc:Fallback>
            </mc:AlternateContent>
          </a:graphicData>
        </a:graphic>
      </p:graphicFrame>
      <p:graphicFrame>
        <p:nvGraphicFramePr>
          <p:cNvPr id="57349" name="Object 6"/>
          <p:cNvGraphicFramePr>
            <a:graphicFrameLocks noChangeAspect="1"/>
          </p:cNvGraphicFramePr>
          <p:nvPr/>
        </p:nvGraphicFramePr>
        <p:xfrm>
          <a:off x="2627313" y="4067175"/>
          <a:ext cx="2159000" cy="2025650"/>
        </p:xfrm>
        <a:graphic>
          <a:graphicData uri="http://schemas.openxmlformats.org/presentationml/2006/ole">
            <mc:AlternateContent xmlns:mc="http://schemas.openxmlformats.org/markup-compatibility/2006">
              <mc:Choice xmlns:v="urn:schemas-microsoft-com:vml" Requires="v">
                <p:oleObj spid="_x0000_s18437" r:id="rId6" imgW="609600" imgH="571500" progId="Equation.DSMT4">
                  <p:embed/>
                </p:oleObj>
              </mc:Choice>
              <mc:Fallback>
                <p:oleObj r:id="rId6" imgW="609600" imgH="571500" progId="Equation.DSMT4">
                  <p:embed/>
                  <p:pic>
                    <p:nvPicPr>
                      <p:cNvPr id="0" name=""/>
                      <p:cNvPicPr/>
                      <p:nvPr/>
                    </p:nvPicPr>
                    <p:blipFill>
                      <a:blip r:embed="rId7"/>
                      <a:stretch>
                        <a:fillRect/>
                      </a:stretch>
                    </p:blipFill>
                    <p:spPr>
                      <a:xfrm>
                        <a:off x="2627313" y="4067175"/>
                        <a:ext cx="2159000" cy="202565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822942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p:cNvSpPr>
          <p:nvPr>
            <p:ph idx="1"/>
          </p:nvPr>
        </p:nvSpPr>
        <p:spPr>
          <a:xfrm>
            <a:off x="177800" y="539750"/>
            <a:ext cx="5954713" cy="476250"/>
          </a:xfrm>
          <a:ln/>
        </p:spPr>
        <p:txBody>
          <a:bodyPr vert="horz" wrap="square" lIns="91440" tIns="45720" rIns="91440" bIns="45720" anchor="t"/>
          <a:lstStyle/>
          <a:p>
            <a:pPr eaLnBrk="1" hangingPunct="1">
              <a:lnSpc>
                <a:spcPct val="90000"/>
              </a:lnSpc>
              <a:buNone/>
            </a:pPr>
            <a:r>
              <a:rPr lang="zh-CN" altLang="en-US" sz="2800" b="1" dirty="0"/>
              <a:t>例：各型号汽车对于动力指标的权重</a:t>
            </a:r>
          </a:p>
          <a:p>
            <a:pPr eaLnBrk="1" hangingPunct="1">
              <a:lnSpc>
                <a:spcPct val="90000"/>
              </a:lnSpc>
            </a:pPr>
            <a:endParaRPr lang="zh-CN" altLang="en-US" sz="2400" b="1" dirty="0"/>
          </a:p>
          <a:p>
            <a:pPr eaLnBrk="1" hangingPunct="1">
              <a:lnSpc>
                <a:spcPct val="90000"/>
              </a:lnSpc>
            </a:pPr>
            <a:endParaRPr lang="zh-CN" altLang="en-US" sz="2400" b="1" dirty="0"/>
          </a:p>
          <a:p>
            <a:pPr eaLnBrk="1" hangingPunct="1">
              <a:lnSpc>
                <a:spcPct val="90000"/>
              </a:lnSpc>
            </a:pPr>
            <a:endParaRPr lang="zh-CN" altLang="en-US" sz="2400" b="1" dirty="0"/>
          </a:p>
          <a:p>
            <a:pPr eaLnBrk="1" hangingPunct="1">
              <a:lnSpc>
                <a:spcPct val="90000"/>
              </a:lnSpc>
            </a:pPr>
            <a:endParaRPr lang="zh-CN" altLang="en-US" sz="2400" b="1" dirty="0"/>
          </a:p>
        </p:txBody>
      </p:sp>
      <p:graphicFrame>
        <p:nvGraphicFramePr>
          <p:cNvPr id="524292" name="Group 4"/>
          <p:cNvGraphicFramePr>
            <a:graphicFrameLocks noGrp="1"/>
          </p:cNvGraphicFramePr>
          <p:nvPr/>
        </p:nvGraphicFramePr>
        <p:xfrm>
          <a:off x="546100" y="1104900"/>
          <a:ext cx="3505200" cy="2057400"/>
        </p:xfrm>
        <a:graphic>
          <a:graphicData uri="http://schemas.openxmlformats.org/drawingml/2006/table">
            <a:tbl>
              <a:tblPr/>
              <a:tblGrid>
                <a:gridCol w="965200"/>
                <a:gridCol w="812800"/>
                <a:gridCol w="685800"/>
                <a:gridCol w="1041400"/>
              </a:tblGrid>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动力</a:t>
                      </a:r>
                    </a:p>
                  </a:txBody>
                  <a:tcPr marL="0" marR="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奔驰</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本田</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桑坦纳</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奔驰</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本田</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桑坦纳</a:t>
                      </a:r>
                    </a:p>
                  </a:txBody>
                  <a:tcPr marL="0" marR="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8394" name="AutoShape 43"/>
          <p:cNvSpPr/>
          <p:nvPr/>
        </p:nvSpPr>
        <p:spPr>
          <a:xfrm>
            <a:off x="4241800" y="1968500"/>
            <a:ext cx="622300" cy="304800"/>
          </a:xfrm>
          <a:prstGeom prst="rightArrow">
            <a:avLst>
              <a:gd name="adj1" fmla="val 50000"/>
              <a:gd name="adj2" fmla="val 51041"/>
            </a:avLst>
          </a:prstGeom>
          <a:solidFill>
            <a:srgbClr val="CCFFFF"/>
          </a:solidFill>
          <a:ln w="19050" cap="flat" cmpd="sng">
            <a:solidFill>
              <a:schemeClr val="tx1"/>
            </a:solidFill>
            <a:prstDash val="solid"/>
            <a:miter/>
            <a:headEnd type="none" w="med" len="med"/>
            <a:tailEnd type="none" w="med" len="med"/>
          </a:ln>
        </p:spPr>
        <p:txBody>
          <a:bodyPr wrap="none" anchor="ctr">
            <a:spAutoFit/>
          </a:bodyPr>
          <a:lstStyle/>
          <a:p>
            <a:endParaRPr lang="zh-CN" altLang="en-US" dirty="0">
              <a:latin typeface="Arial" panose="020B0604020202020204" pitchFamily="34" charset="0"/>
            </a:endParaRPr>
          </a:p>
        </p:txBody>
      </p:sp>
      <p:graphicFrame>
        <p:nvGraphicFramePr>
          <p:cNvPr id="58395" name="Object 44"/>
          <p:cNvGraphicFramePr>
            <a:graphicFrameLocks noChangeAspect="1"/>
          </p:cNvGraphicFramePr>
          <p:nvPr/>
        </p:nvGraphicFramePr>
        <p:xfrm>
          <a:off x="5002213" y="1271588"/>
          <a:ext cx="3074987" cy="1762125"/>
        </p:xfrm>
        <a:graphic>
          <a:graphicData uri="http://schemas.openxmlformats.org/presentationml/2006/ole">
            <mc:AlternateContent xmlns:mc="http://schemas.openxmlformats.org/markup-compatibility/2006">
              <mc:Choice xmlns:v="urn:schemas-microsoft-com:vml" Requires="v">
                <p:oleObj spid="_x0000_s19462" r:id="rId4" imgW="1041400" imgH="596900" progId="Equation.DSMT4">
                  <p:embed/>
                </p:oleObj>
              </mc:Choice>
              <mc:Fallback>
                <p:oleObj r:id="rId4" imgW="1041400" imgH="596900" progId="Equation.DSMT4">
                  <p:embed/>
                  <p:pic>
                    <p:nvPicPr>
                      <p:cNvPr id="0" name=""/>
                      <p:cNvPicPr/>
                      <p:nvPr/>
                    </p:nvPicPr>
                    <p:blipFill>
                      <a:blip r:embed="rId5"/>
                      <a:stretch>
                        <a:fillRect/>
                      </a:stretch>
                    </p:blipFill>
                    <p:spPr>
                      <a:xfrm>
                        <a:off x="5002213" y="1271588"/>
                        <a:ext cx="3074987" cy="1762125"/>
                      </a:xfrm>
                      <a:prstGeom prst="rect">
                        <a:avLst/>
                      </a:prstGeom>
                      <a:noFill/>
                      <a:ln w="38100">
                        <a:noFill/>
                        <a:miter/>
                      </a:ln>
                    </p:spPr>
                  </p:pic>
                </p:oleObj>
              </mc:Fallback>
            </mc:AlternateContent>
          </a:graphicData>
        </a:graphic>
      </p:graphicFrame>
      <p:graphicFrame>
        <p:nvGraphicFramePr>
          <p:cNvPr id="58396" name="Object 45"/>
          <p:cNvGraphicFramePr>
            <a:graphicFrameLocks noChangeAspect="1"/>
          </p:cNvGraphicFramePr>
          <p:nvPr/>
        </p:nvGraphicFramePr>
        <p:xfrm>
          <a:off x="273050" y="3303588"/>
          <a:ext cx="2398713" cy="1762125"/>
        </p:xfrm>
        <a:graphic>
          <a:graphicData uri="http://schemas.openxmlformats.org/presentationml/2006/ole">
            <mc:AlternateContent xmlns:mc="http://schemas.openxmlformats.org/markup-compatibility/2006">
              <mc:Choice xmlns:v="urn:schemas-microsoft-com:vml" Requires="v">
                <p:oleObj spid="_x0000_s19463" r:id="rId6" imgW="812800" imgH="596900" progId="Equation.DSMT4">
                  <p:embed/>
                </p:oleObj>
              </mc:Choice>
              <mc:Fallback>
                <p:oleObj r:id="rId6" imgW="812800" imgH="596900" progId="Equation.DSMT4">
                  <p:embed/>
                  <p:pic>
                    <p:nvPicPr>
                      <p:cNvPr id="0" name=""/>
                      <p:cNvPicPr/>
                      <p:nvPr/>
                    </p:nvPicPr>
                    <p:blipFill>
                      <a:blip r:embed="rId7"/>
                      <a:stretch>
                        <a:fillRect/>
                      </a:stretch>
                    </p:blipFill>
                    <p:spPr>
                      <a:xfrm>
                        <a:off x="273050" y="3303588"/>
                        <a:ext cx="2398713" cy="1762125"/>
                      </a:xfrm>
                      <a:prstGeom prst="rect">
                        <a:avLst/>
                      </a:prstGeom>
                      <a:noFill/>
                      <a:ln w="38100">
                        <a:noFill/>
                        <a:miter/>
                      </a:ln>
                    </p:spPr>
                  </p:pic>
                </p:oleObj>
              </mc:Fallback>
            </mc:AlternateContent>
          </a:graphicData>
        </a:graphic>
      </p:graphicFrame>
      <p:grpSp>
        <p:nvGrpSpPr>
          <p:cNvPr id="58397" name="Group 46"/>
          <p:cNvGrpSpPr/>
          <p:nvPr/>
        </p:nvGrpSpPr>
        <p:grpSpPr>
          <a:xfrm>
            <a:off x="2635250" y="3654425"/>
            <a:ext cx="2055813" cy="638175"/>
            <a:chOff x="1660" y="2302"/>
            <a:chExt cx="1295" cy="402"/>
          </a:xfrm>
        </p:grpSpPr>
        <p:sp>
          <p:nvSpPr>
            <p:cNvPr id="58403" name="AutoShape 47"/>
            <p:cNvSpPr/>
            <p:nvPr/>
          </p:nvSpPr>
          <p:spPr>
            <a:xfrm>
              <a:off x="1680" y="2568"/>
              <a:ext cx="1160" cy="136"/>
            </a:xfrm>
            <a:prstGeom prst="rightArrow">
              <a:avLst>
                <a:gd name="adj1" fmla="val 50000"/>
                <a:gd name="adj2" fmla="val 213235"/>
              </a:avLst>
            </a:prstGeom>
            <a:solidFill>
              <a:srgbClr val="CCFFFF"/>
            </a:solidFill>
            <a:ln w="19050" cap="flat" cmpd="sng">
              <a:solidFill>
                <a:schemeClr val="tx1"/>
              </a:solidFill>
              <a:prstDash val="solid"/>
              <a:miter/>
              <a:headEnd type="none" w="med" len="med"/>
              <a:tailEnd type="none" w="med" len="med"/>
            </a:ln>
          </p:spPr>
          <p:txBody>
            <a:bodyPr anchor="ctr">
              <a:spAutoFit/>
            </a:bodyPr>
            <a:lstStyle/>
            <a:p>
              <a:endParaRPr lang="zh-CN" altLang="en-US" dirty="0">
                <a:latin typeface="Arial" panose="020B0604020202020204" pitchFamily="34" charset="0"/>
              </a:endParaRPr>
            </a:p>
          </p:txBody>
        </p:sp>
        <p:sp>
          <p:nvSpPr>
            <p:cNvPr id="58404" name="Rectangle 48"/>
            <p:cNvSpPr/>
            <p:nvPr/>
          </p:nvSpPr>
          <p:spPr>
            <a:xfrm>
              <a:off x="1660" y="2302"/>
              <a:ext cx="1295" cy="250"/>
            </a:xfrm>
            <a:prstGeom prst="rect">
              <a:avLst/>
            </a:prstGeom>
            <a:noFill/>
            <a:ln w="19050">
              <a:noFill/>
            </a:ln>
          </p:spPr>
          <p:txBody>
            <a:bodyPr wrap="none">
              <a:spAutoFit/>
            </a:bodyPr>
            <a:lstStyle/>
            <a:p>
              <a:pPr algn="ctr" eaLnBrk="0" hangingPunct="0">
                <a:spcBef>
                  <a:spcPct val="50000"/>
                </a:spcBef>
              </a:pPr>
              <a:r>
                <a:rPr lang="zh-CN" altLang="en-US" sz="2000" b="1" dirty="0">
                  <a:solidFill>
                    <a:srgbClr val="0000CC"/>
                  </a:solidFill>
                  <a:latin typeface="Times New Roman" panose="02020603050405020304" pitchFamily="18" charset="0"/>
                </a:rPr>
                <a:t>按行相乘求</a:t>
              </a:r>
              <a:r>
                <a:rPr lang="en-US" altLang="zh-CN" sz="2000" b="1" dirty="0">
                  <a:solidFill>
                    <a:srgbClr val="0000CC"/>
                  </a:solidFill>
                  <a:latin typeface="Times New Roman" panose="02020603050405020304" pitchFamily="18" charset="0"/>
                </a:rPr>
                <a:t>1/n</a:t>
              </a:r>
              <a:r>
                <a:rPr lang="zh-CN" altLang="en-US" sz="2000" b="1" dirty="0">
                  <a:solidFill>
                    <a:srgbClr val="0000CC"/>
                  </a:solidFill>
                  <a:latin typeface="Times New Roman" panose="02020603050405020304" pitchFamily="18" charset="0"/>
                </a:rPr>
                <a:t>方</a:t>
              </a:r>
            </a:p>
          </p:txBody>
        </p:sp>
      </p:grpSp>
      <p:graphicFrame>
        <p:nvGraphicFramePr>
          <p:cNvPr id="58398" name="Object 49"/>
          <p:cNvGraphicFramePr>
            <a:graphicFrameLocks noChangeAspect="1"/>
          </p:cNvGraphicFramePr>
          <p:nvPr/>
        </p:nvGraphicFramePr>
        <p:xfrm>
          <a:off x="4911725" y="3240088"/>
          <a:ext cx="2062163" cy="1762125"/>
        </p:xfrm>
        <a:graphic>
          <a:graphicData uri="http://schemas.openxmlformats.org/presentationml/2006/ole">
            <mc:AlternateContent xmlns:mc="http://schemas.openxmlformats.org/markup-compatibility/2006">
              <mc:Choice xmlns:v="urn:schemas-microsoft-com:vml" Requires="v">
                <p:oleObj spid="_x0000_s19464" r:id="rId8" imgW="698500" imgH="596900" progId="Equation.DSMT4">
                  <p:embed/>
                </p:oleObj>
              </mc:Choice>
              <mc:Fallback>
                <p:oleObj r:id="rId8" imgW="698500" imgH="596900" progId="Equation.DSMT4">
                  <p:embed/>
                  <p:pic>
                    <p:nvPicPr>
                      <p:cNvPr id="0" name=""/>
                      <p:cNvPicPr/>
                      <p:nvPr/>
                    </p:nvPicPr>
                    <p:blipFill>
                      <a:blip r:embed="rId9"/>
                      <a:stretch>
                        <a:fillRect/>
                      </a:stretch>
                    </p:blipFill>
                    <p:spPr>
                      <a:xfrm>
                        <a:off x="4911725" y="3240088"/>
                        <a:ext cx="2062163" cy="1762125"/>
                      </a:xfrm>
                      <a:prstGeom prst="rect">
                        <a:avLst/>
                      </a:prstGeom>
                      <a:noFill/>
                      <a:ln w="38100">
                        <a:noFill/>
                        <a:miter/>
                      </a:ln>
                    </p:spPr>
                  </p:pic>
                </p:oleObj>
              </mc:Fallback>
            </mc:AlternateContent>
          </a:graphicData>
        </a:graphic>
      </p:graphicFrame>
      <p:grpSp>
        <p:nvGrpSpPr>
          <p:cNvPr id="58399" name="Group 50"/>
          <p:cNvGrpSpPr/>
          <p:nvPr/>
        </p:nvGrpSpPr>
        <p:grpSpPr>
          <a:xfrm>
            <a:off x="1816100" y="5426075"/>
            <a:ext cx="1841500" cy="708025"/>
            <a:chOff x="1144" y="3418"/>
            <a:chExt cx="1160" cy="446"/>
          </a:xfrm>
        </p:grpSpPr>
        <p:sp>
          <p:nvSpPr>
            <p:cNvPr id="58401" name="AutoShape 51"/>
            <p:cNvSpPr/>
            <p:nvPr/>
          </p:nvSpPr>
          <p:spPr>
            <a:xfrm>
              <a:off x="1144" y="3728"/>
              <a:ext cx="1160" cy="136"/>
            </a:xfrm>
            <a:prstGeom prst="rightArrow">
              <a:avLst>
                <a:gd name="adj1" fmla="val 50000"/>
                <a:gd name="adj2" fmla="val 213235"/>
              </a:avLst>
            </a:prstGeom>
            <a:solidFill>
              <a:srgbClr val="CCFFFF"/>
            </a:solidFill>
            <a:ln w="19050" cap="flat" cmpd="sng">
              <a:solidFill>
                <a:schemeClr val="tx1"/>
              </a:solidFill>
              <a:prstDash val="solid"/>
              <a:miter/>
              <a:headEnd type="none" w="med" len="med"/>
              <a:tailEnd type="none" w="med" len="med"/>
            </a:ln>
          </p:spPr>
          <p:txBody>
            <a:bodyPr anchor="ctr">
              <a:spAutoFit/>
            </a:bodyPr>
            <a:lstStyle/>
            <a:p>
              <a:endParaRPr lang="zh-CN" altLang="en-US" dirty="0">
                <a:latin typeface="Arial" panose="020B0604020202020204" pitchFamily="34" charset="0"/>
              </a:endParaRPr>
            </a:p>
          </p:txBody>
        </p:sp>
        <p:sp>
          <p:nvSpPr>
            <p:cNvPr id="58402" name="Rectangle 52"/>
            <p:cNvSpPr/>
            <p:nvPr/>
          </p:nvSpPr>
          <p:spPr>
            <a:xfrm>
              <a:off x="1159" y="3418"/>
              <a:ext cx="888" cy="288"/>
            </a:xfrm>
            <a:prstGeom prst="rect">
              <a:avLst/>
            </a:prstGeom>
            <a:noFill/>
            <a:ln w="19050">
              <a:noFill/>
            </a:ln>
          </p:spPr>
          <p:txBody>
            <a:bodyPr wrap="none">
              <a:spAutoFit/>
            </a:bodyPr>
            <a:lstStyle/>
            <a:p>
              <a:pPr algn="ctr" eaLnBrk="0" hangingPunct="0">
                <a:spcBef>
                  <a:spcPct val="50000"/>
                </a:spcBef>
              </a:pPr>
              <a:r>
                <a:rPr lang="zh-CN" altLang="en-US" sz="2400" b="1" dirty="0">
                  <a:solidFill>
                    <a:srgbClr val="0000CC"/>
                  </a:solidFill>
                  <a:latin typeface="Arial" panose="020B0604020202020204" pitchFamily="34" charset="0"/>
                </a:rPr>
                <a:t>归一处理</a:t>
              </a:r>
            </a:p>
          </p:txBody>
        </p:sp>
      </p:grpSp>
      <p:graphicFrame>
        <p:nvGraphicFramePr>
          <p:cNvPr id="58400" name="Object 53"/>
          <p:cNvGraphicFramePr>
            <a:graphicFrameLocks noChangeAspect="1"/>
          </p:cNvGraphicFramePr>
          <p:nvPr/>
        </p:nvGraphicFramePr>
        <p:xfrm>
          <a:off x="3724275" y="5095875"/>
          <a:ext cx="1947863" cy="1762125"/>
        </p:xfrm>
        <a:graphic>
          <a:graphicData uri="http://schemas.openxmlformats.org/presentationml/2006/ole">
            <mc:AlternateContent xmlns:mc="http://schemas.openxmlformats.org/markup-compatibility/2006">
              <mc:Choice xmlns:v="urn:schemas-microsoft-com:vml" Requires="v">
                <p:oleObj spid="_x0000_s19465" r:id="rId10" imgW="660400" imgH="596900" progId="Equation.DSMT4">
                  <p:embed/>
                </p:oleObj>
              </mc:Choice>
              <mc:Fallback>
                <p:oleObj r:id="rId10" imgW="660400" imgH="596900" progId="Equation.DSMT4">
                  <p:embed/>
                  <p:pic>
                    <p:nvPicPr>
                      <p:cNvPr id="0" name=""/>
                      <p:cNvPicPr/>
                      <p:nvPr/>
                    </p:nvPicPr>
                    <p:blipFill>
                      <a:blip r:embed="rId11"/>
                      <a:stretch>
                        <a:fillRect/>
                      </a:stretch>
                    </p:blipFill>
                    <p:spPr>
                      <a:xfrm>
                        <a:off x="3724275" y="5095875"/>
                        <a:ext cx="1947863" cy="17621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74141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4</a:t>
            </a:fld>
            <a:endParaRPr lang="en-US" altLang="zh-CN" sz="1400" b="0" dirty="0">
              <a:latin typeface="Arial" panose="020B0604020202020204" pitchFamily="34" charset="0"/>
            </a:endParaRPr>
          </a:p>
        </p:txBody>
      </p:sp>
      <p:sp>
        <p:nvSpPr>
          <p:cNvPr id="68611" name="Rectangle 7"/>
          <p:cNvSpPr>
            <a:spLocks noGrp="1" noRot="1"/>
          </p:cNvSpPr>
          <p:nvPr>
            <p:ph type="title"/>
          </p:nvPr>
        </p:nvSpPr>
        <p:spPr>
          <a:ln/>
        </p:spPr>
        <p:txBody>
          <a:bodyPr vert="horz" wrap="square" lIns="91440" tIns="45720" rIns="91440" bIns="45720" anchor="ctr">
            <a:spAutoFit/>
          </a:bodyPr>
          <a:lstStyle/>
          <a:p>
            <a:pPr eaLnBrk="1" hangingPunct="1"/>
            <a:r>
              <a:rPr lang="zh-CN" altLang="en-US" dirty="0"/>
              <a:t>第一主成分的求解*</a:t>
            </a:r>
          </a:p>
        </p:txBody>
      </p:sp>
      <p:sp>
        <p:nvSpPr>
          <p:cNvPr id="68612" name="Rectangle 8"/>
          <p:cNvSpPr>
            <a:spLocks noGrp="1" noRot="1" noChangeAspect="1"/>
          </p:cNvSpPr>
          <p:nvPr>
            <p:ph idx="1"/>
          </p:nvPr>
        </p:nvSpPr>
        <p:spPr>
          <a:ln/>
        </p:spPr>
        <p:txBody>
          <a:bodyPr vert="horz" wrap="square" lIns="91440" tIns="45720" rIns="91440" bIns="45720" anchor="t"/>
          <a:lstStyle/>
          <a:p>
            <a:pPr eaLnBrk="1" hangingPunct="1"/>
            <a:r>
              <a:rPr lang="en-US" altLang="zh-CN" dirty="0"/>
              <a:t>       </a:t>
            </a:r>
          </a:p>
        </p:txBody>
      </p:sp>
      <p:graphicFrame>
        <p:nvGraphicFramePr>
          <p:cNvPr id="68613" name="Object 4"/>
          <p:cNvGraphicFramePr>
            <a:graphicFrameLocks noGrp="1" noChangeAspect="1"/>
          </p:cNvGraphicFramePr>
          <p:nvPr>
            <p:ph idx="1"/>
          </p:nvPr>
        </p:nvGraphicFramePr>
        <p:xfrm>
          <a:off x="831850" y="1357313"/>
          <a:ext cx="8370888" cy="4979987"/>
        </p:xfrm>
        <a:graphic>
          <a:graphicData uri="http://schemas.openxmlformats.org/presentationml/2006/ole">
            <mc:AlternateContent xmlns:mc="http://schemas.openxmlformats.org/markup-compatibility/2006">
              <mc:Choice xmlns:v="urn:schemas-microsoft-com:vml" Requires="v">
                <p:oleObj spid="_x0000_s35843" r:id="rId4" imgW="3816350" imgH="2270760" progId="Word.Document.8">
                  <p:embed/>
                </p:oleObj>
              </mc:Choice>
              <mc:Fallback>
                <p:oleObj r:id="rId4" imgW="3816350" imgH="2270760" progId="Word.Document.8">
                  <p:embed/>
                  <p:pic>
                    <p:nvPicPr>
                      <p:cNvPr id="0" name=""/>
                      <p:cNvPicPr/>
                      <p:nvPr/>
                    </p:nvPicPr>
                    <p:blipFill>
                      <a:blip r:embed="rId5"/>
                      <a:srcRect/>
                      <a:stretch>
                        <a:fillRect/>
                      </a:stretch>
                    </p:blipFill>
                    <p:spPr>
                      <a:xfrm>
                        <a:off x="831850" y="1357313"/>
                        <a:ext cx="8370888" cy="4979987"/>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3117325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p:cNvSpPr>
          <p:nvPr>
            <p:ph type="title"/>
          </p:nvPr>
        </p:nvSpPr>
        <p:spPr>
          <a:xfrm>
            <a:off x="468313" y="404813"/>
            <a:ext cx="8229600" cy="1371600"/>
          </a:xfrm>
          <a:ln/>
        </p:spPr>
        <p:txBody>
          <a:bodyPr vert="horz" wrap="square" lIns="91440" tIns="45720" rIns="91440" bIns="45720" anchor="ctr">
            <a:normAutofit fontScale="90000"/>
          </a:bodyPr>
          <a:lstStyle/>
          <a:p>
            <a:pPr eaLnBrk="1" hangingPunct="1"/>
            <a:r>
              <a:rPr lang="en-US" altLang="zh-CN" b="1" dirty="0">
                <a:solidFill>
                  <a:schemeClr val="accent2"/>
                </a:solidFill>
              </a:rPr>
              <a:t>3</a:t>
            </a:r>
            <a:r>
              <a:rPr lang="zh-CN" altLang="en-US" b="1" dirty="0">
                <a:solidFill>
                  <a:schemeClr val="accent2"/>
                </a:solidFill>
              </a:rPr>
              <a:t>、特征向量法</a:t>
            </a:r>
            <a:br>
              <a:rPr lang="zh-CN" altLang="en-US" b="1" dirty="0">
                <a:solidFill>
                  <a:schemeClr val="accent2"/>
                </a:solidFill>
              </a:rPr>
            </a:br>
            <a:endParaRPr lang="zh-CN" altLang="en-US" b="1" dirty="0">
              <a:solidFill>
                <a:schemeClr val="accent2"/>
              </a:solidFill>
            </a:endParaRPr>
          </a:p>
        </p:txBody>
      </p:sp>
      <p:graphicFrame>
        <p:nvGraphicFramePr>
          <p:cNvPr id="59395" name="Object 6"/>
          <p:cNvGraphicFramePr>
            <a:graphicFrameLocks noGrp="1" noChangeAspect="1"/>
          </p:cNvGraphicFramePr>
          <p:nvPr>
            <p:ph idx="1"/>
          </p:nvPr>
        </p:nvGraphicFramePr>
        <p:xfrm>
          <a:off x="611188" y="1989138"/>
          <a:ext cx="7831137" cy="2154237"/>
        </p:xfrm>
        <a:graphic>
          <a:graphicData uri="http://schemas.openxmlformats.org/presentationml/2006/ole">
            <mc:AlternateContent xmlns:mc="http://schemas.openxmlformats.org/markup-compatibility/2006">
              <mc:Choice xmlns:v="urn:schemas-microsoft-com:vml" Requires="v">
                <p:oleObj spid="_x0000_s20483" r:id="rId3" imgW="3416300" imgH="939800" progId="Equation.DSMT4">
                  <p:embed/>
                </p:oleObj>
              </mc:Choice>
              <mc:Fallback>
                <p:oleObj r:id="rId3" imgW="3416300" imgH="939800" progId="Equation.DSMT4">
                  <p:embed/>
                  <p:pic>
                    <p:nvPicPr>
                      <p:cNvPr id="0" name=""/>
                      <p:cNvPicPr/>
                      <p:nvPr/>
                    </p:nvPicPr>
                    <p:blipFill>
                      <a:blip r:embed="rId4"/>
                      <a:srcRect/>
                      <a:stretch>
                        <a:fillRect/>
                      </a:stretch>
                    </p:blipFill>
                    <p:spPr>
                      <a:xfrm>
                        <a:off x="611188" y="1989138"/>
                        <a:ext cx="7831137" cy="2154237"/>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2147021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body" sz="half" idx="1"/>
          </p:nvPr>
        </p:nvSpPr>
        <p:spPr>
          <a:xfrm>
            <a:off x="611188" y="908050"/>
            <a:ext cx="8002587" cy="4959350"/>
          </a:xfrm>
          <a:ln/>
        </p:spPr>
        <p:txBody>
          <a:bodyPr vert="horz" wrap="square" lIns="91440" tIns="45720" rIns="91440" bIns="45720" anchor="t">
            <a:normAutofit lnSpcReduction="10000"/>
          </a:bodyPr>
          <a:lstStyle/>
          <a:p>
            <a:pPr eaLnBrk="1" hangingPunct="1">
              <a:buNone/>
            </a:pPr>
            <a:r>
              <a:rPr lang="zh-CN" altLang="en-US" b="1" dirty="0">
                <a:solidFill>
                  <a:schemeClr val="accent2"/>
                </a:solidFill>
              </a:rPr>
              <a:t>   </a:t>
            </a:r>
            <a:r>
              <a:rPr lang="en-US" altLang="zh-CN" b="1" dirty="0">
                <a:solidFill>
                  <a:schemeClr val="accent2"/>
                </a:solidFill>
              </a:rPr>
              <a:t>3</a:t>
            </a:r>
            <a:r>
              <a:rPr lang="zh-CN" altLang="en-US" b="1" dirty="0">
                <a:solidFill>
                  <a:schemeClr val="accent2"/>
                </a:solidFill>
              </a:rPr>
              <a:t>、特征向量法</a:t>
            </a:r>
            <a:br>
              <a:rPr lang="zh-CN" altLang="en-US" b="1" dirty="0">
                <a:solidFill>
                  <a:schemeClr val="accent2"/>
                </a:solidFill>
              </a:rPr>
            </a:br>
            <a:r>
              <a:rPr lang="zh-CN" altLang="en-US" sz="2800" b="1" dirty="0"/>
              <a:t>现以测量物体重量为例，设有</a:t>
            </a:r>
            <a:r>
              <a:rPr lang="en-US" altLang="zh-CN" sz="2800" b="1" dirty="0"/>
              <a:t>n</a:t>
            </a:r>
            <a:r>
              <a:rPr lang="zh-CN" altLang="en-US" sz="2800" b="1" dirty="0"/>
              <a:t>个物体</a:t>
            </a:r>
            <a:r>
              <a:rPr lang="en-US" altLang="zh-CN" sz="2800" b="1" dirty="0"/>
              <a:t>A</a:t>
            </a:r>
            <a:r>
              <a:rPr lang="en-US" altLang="zh-CN" sz="2800" b="1" baseline="-25000" dirty="0"/>
              <a:t>1</a:t>
            </a:r>
            <a:r>
              <a:rPr lang="zh-CN" altLang="en-US" sz="2800" b="1" dirty="0"/>
              <a:t>，</a:t>
            </a:r>
            <a:r>
              <a:rPr lang="en-US" altLang="zh-CN" sz="2800" b="1" dirty="0"/>
              <a:t>A</a:t>
            </a:r>
            <a:r>
              <a:rPr lang="en-US" altLang="zh-CN" sz="2800" b="1" baseline="-25000" dirty="0"/>
              <a:t>2</a:t>
            </a:r>
            <a:r>
              <a:rPr lang="en-US" altLang="zh-CN" sz="2800" b="1" dirty="0"/>
              <a:t> ,…</a:t>
            </a:r>
            <a:r>
              <a:rPr lang="zh-CN" altLang="en-US" sz="2800" b="1" dirty="0"/>
              <a:t>，</a:t>
            </a:r>
            <a:r>
              <a:rPr lang="en-US" altLang="zh-CN" sz="2800" b="1" dirty="0"/>
              <a:t>A</a:t>
            </a:r>
            <a:r>
              <a:rPr lang="en-US" altLang="zh-CN" sz="2800" b="1" baseline="-25000" dirty="0"/>
              <a:t>n</a:t>
            </a:r>
            <a:r>
              <a:rPr lang="zh-CN" altLang="en-US" sz="2800" b="1" dirty="0"/>
              <a:t>，其重量分别为</a:t>
            </a:r>
            <a:endParaRPr lang="en-US" altLang="zh-CN" sz="2800" b="1" dirty="0"/>
          </a:p>
          <a:p>
            <a:pPr eaLnBrk="1" hangingPunct="1">
              <a:buNone/>
            </a:pPr>
            <a:r>
              <a:rPr lang="zh-CN" altLang="en-US" sz="2800" b="1" dirty="0"/>
              <a:t>把</a:t>
            </a:r>
            <a:r>
              <a:rPr lang="en-US" altLang="zh-CN" sz="2800" b="1" dirty="0"/>
              <a:t>n</a:t>
            </a:r>
            <a:r>
              <a:rPr lang="zh-CN" altLang="en-US" sz="2800" b="1" dirty="0"/>
              <a:t>个物体的重量两两对比可得如下</a:t>
            </a:r>
            <a:r>
              <a:rPr lang="en-US" altLang="zh-CN" sz="2800" b="1" dirty="0"/>
              <a:t>n x n</a:t>
            </a:r>
            <a:r>
              <a:rPr lang="zh-CN" altLang="en-US" sz="2800" b="1" dirty="0"/>
              <a:t>矩阵。</a:t>
            </a:r>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r>
              <a:rPr lang="zh-CN" altLang="en-US" sz="2800" b="1" dirty="0"/>
              <a:t>很显然，</a:t>
            </a:r>
          </a:p>
          <a:p>
            <a:pPr eaLnBrk="1" hangingPunct="1">
              <a:buNone/>
            </a:pPr>
            <a:endParaRPr lang="zh-CN" altLang="en-US" sz="2400" b="1" dirty="0">
              <a:solidFill>
                <a:schemeClr val="accent2"/>
              </a:solidFill>
            </a:endParaRPr>
          </a:p>
        </p:txBody>
      </p:sp>
      <p:graphicFrame>
        <p:nvGraphicFramePr>
          <p:cNvPr id="60419" name="Object 3"/>
          <p:cNvGraphicFramePr>
            <a:graphicFrameLocks noGrp="1" noChangeAspect="1"/>
          </p:cNvGraphicFramePr>
          <p:nvPr>
            <p:ph sz="quarter" idx="2"/>
          </p:nvPr>
        </p:nvGraphicFramePr>
        <p:xfrm>
          <a:off x="900113" y="3141663"/>
          <a:ext cx="7273925" cy="1928812"/>
        </p:xfrm>
        <a:graphic>
          <a:graphicData uri="http://schemas.openxmlformats.org/presentationml/2006/ole">
            <mc:AlternateContent xmlns:mc="http://schemas.openxmlformats.org/markup-compatibility/2006">
              <mc:Choice xmlns:v="urn:schemas-microsoft-com:vml" Requires="v">
                <p:oleObj spid="_x0000_s21509" r:id="rId3" imgW="3543300" imgH="939800" progId="Equation.DSMT4">
                  <p:embed/>
                </p:oleObj>
              </mc:Choice>
              <mc:Fallback>
                <p:oleObj r:id="rId3" imgW="3543300" imgH="939800" progId="Equation.DSMT4">
                  <p:embed/>
                  <p:pic>
                    <p:nvPicPr>
                      <p:cNvPr id="0" name=""/>
                      <p:cNvPicPr/>
                      <p:nvPr/>
                    </p:nvPicPr>
                    <p:blipFill>
                      <a:blip r:embed="rId4"/>
                      <a:srcRect/>
                      <a:stretch>
                        <a:fillRect/>
                      </a:stretch>
                    </p:blipFill>
                    <p:spPr>
                      <a:xfrm>
                        <a:off x="900113" y="3141663"/>
                        <a:ext cx="7273925" cy="1928812"/>
                      </a:xfrm>
                      <a:prstGeom prst="rect">
                        <a:avLst/>
                      </a:prstGeom>
                      <a:noFill/>
                      <a:ln w="38100">
                        <a:miter/>
                      </a:ln>
                    </p:spPr>
                  </p:pic>
                </p:oleObj>
              </mc:Fallback>
            </mc:AlternateContent>
          </a:graphicData>
        </a:graphic>
      </p:graphicFrame>
      <p:graphicFrame>
        <p:nvGraphicFramePr>
          <p:cNvPr id="60420" name="Object 4"/>
          <p:cNvGraphicFramePr>
            <a:graphicFrameLocks noChangeAspect="1"/>
          </p:cNvGraphicFramePr>
          <p:nvPr/>
        </p:nvGraphicFramePr>
        <p:xfrm>
          <a:off x="5219700" y="1916113"/>
          <a:ext cx="1728788" cy="527050"/>
        </p:xfrm>
        <a:graphic>
          <a:graphicData uri="http://schemas.openxmlformats.org/presentationml/2006/ole">
            <mc:AlternateContent xmlns:mc="http://schemas.openxmlformats.org/markup-compatibility/2006">
              <mc:Choice xmlns:v="urn:schemas-microsoft-com:vml" Requires="v">
                <p:oleObj spid="_x0000_s21510" r:id="rId5" imgW="749300" imgH="228600" progId="Equation.DSMT4">
                  <p:embed/>
                </p:oleObj>
              </mc:Choice>
              <mc:Fallback>
                <p:oleObj r:id="rId5" imgW="749300" imgH="228600" progId="Equation.DSMT4">
                  <p:embed/>
                  <p:pic>
                    <p:nvPicPr>
                      <p:cNvPr id="0" name=""/>
                      <p:cNvPicPr/>
                      <p:nvPr/>
                    </p:nvPicPr>
                    <p:blipFill>
                      <a:blip r:embed="rId6"/>
                      <a:stretch>
                        <a:fillRect/>
                      </a:stretch>
                    </p:blipFill>
                    <p:spPr>
                      <a:xfrm>
                        <a:off x="5219700" y="1916113"/>
                        <a:ext cx="1728788" cy="527050"/>
                      </a:xfrm>
                      <a:prstGeom prst="rect">
                        <a:avLst/>
                      </a:prstGeom>
                      <a:noFill/>
                      <a:ln w="38100">
                        <a:noFill/>
                        <a:miter/>
                      </a:ln>
                    </p:spPr>
                  </p:pic>
                </p:oleObj>
              </mc:Fallback>
            </mc:AlternateContent>
          </a:graphicData>
        </a:graphic>
      </p:graphicFrame>
      <p:graphicFrame>
        <p:nvGraphicFramePr>
          <p:cNvPr id="60421" name="Object 5"/>
          <p:cNvGraphicFramePr>
            <a:graphicFrameLocks noGrp="1" noChangeAspect="1"/>
          </p:cNvGraphicFramePr>
          <p:nvPr>
            <p:ph sz="quarter" idx="3"/>
          </p:nvPr>
        </p:nvGraphicFramePr>
        <p:xfrm>
          <a:off x="2700338" y="5516563"/>
          <a:ext cx="3887787" cy="844550"/>
        </p:xfrm>
        <a:graphic>
          <a:graphicData uri="http://schemas.openxmlformats.org/presentationml/2006/ole">
            <mc:AlternateContent xmlns:mc="http://schemas.openxmlformats.org/markup-compatibility/2006">
              <mc:Choice xmlns:v="urn:schemas-microsoft-com:vml" Requires="v">
                <p:oleObj spid="_x0000_s21511" r:id="rId7" imgW="2044700" imgH="444500" progId="Equation.DSMT4">
                  <p:embed/>
                </p:oleObj>
              </mc:Choice>
              <mc:Fallback>
                <p:oleObj r:id="rId7" imgW="2044700" imgH="444500" progId="Equation.DSMT4">
                  <p:embed/>
                  <p:pic>
                    <p:nvPicPr>
                      <p:cNvPr id="0" name=""/>
                      <p:cNvPicPr/>
                      <p:nvPr/>
                    </p:nvPicPr>
                    <p:blipFill>
                      <a:blip r:embed="rId8"/>
                      <a:srcRect/>
                      <a:stretch>
                        <a:fillRect/>
                      </a:stretch>
                    </p:blipFill>
                    <p:spPr>
                      <a:xfrm>
                        <a:off x="2700338" y="5516563"/>
                        <a:ext cx="3887787" cy="844550"/>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214065354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ln/>
        </p:spPr>
        <p:txBody>
          <a:bodyPr vert="horz" wrap="square" lIns="91440" tIns="45720" rIns="91440" bIns="45720" anchor="ctr"/>
          <a:lstStyle/>
          <a:p>
            <a:pPr eaLnBrk="1" hangingPunct="1"/>
            <a:r>
              <a:rPr lang="zh-CN" altLang="en-US" sz="4000" b="1" dirty="0"/>
              <a:t>如果用                     右乘</a:t>
            </a:r>
            <a:r>
              <a:rPr lang="en-US" altLang="zh-CN" sz="4000" b="1" dirty="0"/>
              <a:t>A</a:t>
            </a:r>
            <a:r>
              <a:rPr lang="zh-CN" altLang="en-US" sz="4000" b="1" dirty="0"/>
              <a:t>，则可得</a:t>
            </a:r>
          </a:p>
        </p:txBody>
      </p:sp>
      <p:graphicFrame>
        <p:nvGraphicFramePr>
          <p:cNvPr id="61443" name="Object 3"/>
          <p:cNvGraphicFramePr>
            <a:graphicFrameLocks noGrp="1" noChangeAspect="1"/>
          </p:cNvGraphicFramePr>
          <p:nvPr>
            <p:ph sz="half" idx="1"/>
          </p:nvPr>
        </p:nvGraphicFramePr>
        <p:xfrm>
          <a:off x="2268538" y="836613"/>
          <a:ext cx="2735262" cy="565150"/>
        </p:xfrm>
        <a:graphic>
          <a:graphicData uri="http://schemas.openxmlformats.org/presentationml/2006/ole">
            <mc:AlternateContent xmlns:mc="http://schemas.openxmlformats.org/markup-compatibility/2006">
              <mc:Choice xmlns:v="urn:schemas-microsoft-com:vml" Requires="v">
                <p:oleObj spid="_x0000_s22532" r:id="rId3" imgW="1168400" imgH="241300" progId="Equation.DSMT4">
                  <p:embed/>
                </p:oleObj>
              </mc:Choice>
              <mc:Fallback>
                <p:oleObj r:id="rId3" imgW="1168400" imgH="241300" progId="Equation.DSMT4">
                  <p:embed/>
                  <p:pic>
                    <p:nvPicPr>
                      <p:cNvPr id="0" name=""/>
                      <p:cNvPicPr/>
                      <p:nvPr/>
                    </p:nvPicPr>
                    <p:blipFill>
                      <a:blip r:embed="rId4"/>
                      <a:srcRect/>
                      <a:stretch>
                        <a:fillRect/>
                      </a:stretch>
                    </p:blipFill>
                    <p:spPr>
                      <a:xfrm>
                        <a:off x="2268538" y="836613"/>
                        <a:ext cx="2735262" cy="565150"/>
                      </a:xfrm>
                      <a:prstGeom prst="rect">
                        <a:avLst/>
                      </a:prstGeom>
                      <a:noFill/>
                      <a:ln w="38100">
                        <a:miter/>
                      </a:ln>
                    </p:spPr>
                  </p:pic>
                </p:oleObj>
              </mc:Fallback>
            </mc:AlternateContent>
          </a:graphicData>
        </a:graphic>
      </p:graphicFrame>
      <p:graphicFrame>
        <p:nvGraphicFramePr>
          <p:cNvPr id="61444" name="Object 4"/>
          <p:cNvGraphicFramePr>
            <a:graphicFrameLocks noGrp="1" noChangeAspect="1"/>
          </p:cNvGraphicFramePr>
          <p:nvPr>
            <p:ph sz="half" idx="2"/>
          </p:nvPr>
        </p:nvGraphicFramePr>
        <p:xfrm>
          <a:off x="1116013" y="1844675"/>
          <a:ext cx="6840537" cy="2311400"/>
        </p:xfrm>
        <a:graphic>
          <a:graphicData uri="http://schemas.openxmlformats.org/presentationml/2006/ole">
            <mc:AlternateContent xmlns:mc="http://schemas.openxmlformats.org/markup-compatibility/2006">
              <mc:Choice xmlns:v="urn:schemas-microsoft-com:vml" Requires="v">
                <p:oleObj spid="_x0000_s22533" r:id="rId5" imgW="2781300" imgH="939800" progId="Equation.DSMT4">
                  <p:embed/>
                </p:oleObj>
              </mc:Choice>
              <mc:Fallback>
                <p:oleObj r:id="rId5" imgW="2781300" imgH="939800" progId="Equation.DSMT4">
                  <p:embed/>
                  <p:pic>
                    <p:nvPicPr>
                      <p:cNvPr id="0" name=""/>
                      <p:cNvPicPr/>
                      <p:nvPr/>
                    </p:nvPicPr>
                    <p:blipFill>
                      <a:blip r:embed="rId6"/>
                      <a:srcRect/>
                      <a:stretch>
                        <a:fillRect/>
                      </a:stretch>
                    </p:blipFill>
                    <p:spPr>
                      <a:xfrm>
                        <a:off x="1116013" y="1844675"/>
                        <a:ext cx="6840537" cy="2311400"/>
                      </a:xfrm>
                      <a:prstGeom prst="rect">
                        <a:avLst/>
                      </a:prstGeom>
                      <a:noFill/>
                      <a:ln w="38100">
                        <a:miter/>
                      </a:ln>
                    </p:spPr>
                  </p:pic>
                </p:oleObj>
              </mc:Fallback>
            </mc:AlternateContent>
          </a:graphicData>
        </a:graphic>
      </p:graphicFrame>
      <p:sp>
        <p:nvSpPr>
          <p:cNvPr id="61445" name="Rectangle 5"/>
          <p:cNvSpPr/>
          <p:nvPr/>
        </p:nvSpPr>
        <p:spPr>
          <a:xfrm>
            <a:off x="684213" y="4508500"/>
            <a:ext cx="8229600" cy="1371600"/>
          </a:xfrm>
          <a:prstGeom prst="rect">
            <a:avLst/>
          </a:prstGeom>
          <a:noFill/>
          <a:ln w="9525">
            <a:noFill/>
          </a:ln>
        </p:spPr>
        <p:txBody>
          <a:bodyPr anchor="ctr"/>
          <a:lstStyle/>
          <a:p>
            <a:r>
              <a:rPr lang="zh-CN" altLang="en-US" sz="4000" b="1" dirty="0">
                <a:latin typeface="Arial" panose="020B0604020202020204" pitchFamily="34" charset="0"/>
              </a:rPr>
              <a:t>即：</a:t>
            </a:r>
            <a:r>
              <a:rPr lang="en-US" altLang="zh-CN" sz="4000" dirty="0">
                <a:latin typeface="Arial" panose="020B0604020202020204" pitchFamily="34" charset="0"/>
              </a:rPr>
              <a:t>AW=nW  </a:t>
            </a:r>
            <a:r>
              <a:rPr lang="zh-CN" altLang="en-US" sz="4000" dirty="0">
                <a:latin typeface="Arial" panose="020B0604020202020204" pitchFamily="34" charset="0"/>
              </a:rPr>
              <a:t>或 </a:t>
            </a:r>
            <a:r>
              <a:rPr lang="en-US" altLang="zh-CN" sz="4000" dirty="0">
                <a:latin typeface="Arial" panose="020B0604020202020204" pitchFamily="34" charset="0"/>
              </a:rPr>
              <a:t>(A-nI)W=0</a:t>
            </a:r>
            <a:br>
              <a:rPr lang="en-US" altLang="zh-CN" sz="4000" dirty="0">
                <a:latin typeface="Arial" panose="020B0604020202020204" pitchFamily="34" charset="0"/>
              </a:rPr>
            </a:br>
            <a:endParaRPr lang="en-US" altLang="zh-CN" sz="4000" dirty="0">
              <a:latin typeface="Arial" panose="020B0604020202020204" pitchFamily="34" charset="0"/>
            </a:endParaRPr>
          </a:p>
        </p:txBody>
      </p:sp>
    </p:spTree>
    <p:extLst>
      <p:ext uri="{BB962C8B-B14F-4D97-AF65-F5344CB8AC3E}">
        <p14:creationId xmlns:p14="http://schemas.microsoft.com/office/powerpoint/2010/main" val="2281839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body" sz="half" idx="1"/>
          </p:nvPr>
        </p:nvSpPr>
        <p:spPr>
          <a:xfrm>
            <a:off x="457200" y="1412875"/>
            <a:ext cx="8075613" cy="4454525"/>
          </a:xfrm>
          <a:ln/>
        </p:spPr>
        <p:txBody>
          <a:bodyPr vert="horz" wrap="square" lIns="91440" tIns="45720" rIns="91440" bIns="45720" anchor="t"/>
          <a:lstStyle/>
          <a:p>
            <a:pPr eaLnBrk="1" hangingPunct="1"/>
            <a:r>
              <a:rPr lang="en-US" altLang="zh-CN" sz="2800" dirty="0"/>
              <a:t>  </a:t>
            </a:r>
            <a:r>
              <a:rPr lang="en-US" altLang="zh-CN" sz="2800" b="1" dirty="0"/>
              <a:t>(A-nI)W=0</a:t>
            </a:r>
            <a:r>
              <a:rPr lang="en-US" altLang="zh-CN" sz="2400" b="1" dirty="0"/>
              <a:t/>
            </a:r>
            <a:br>
              <a:rPr lang="en-US" altLang="zh-CN" sz="2400" b="1" dirty="0"/>
            </a:br>
            <a:r>
              <a:rPr lang="zh-CN" altLang="en-US" sz="2800" b="1" dirty="0"/>
              <a:t>即是矩阵的特征根方程，</a:t>
            </a:r>
            <a:r>
              <a:rPr lang="en-US" altLang="zh-CN" sz="2800" b="1" dirty="0"/>
              <a:t>n</a:t>
            </a:r>
            <a:r>
              <a:rPr lang="zh-CN" altLang="en-US" sz="2800" b="1" dirty="0"/>
              <a:t>是其中的一个特征根，</a:t>
            </a:r>
            <a:r>
              <a:rPr lang="en-US" altLang="zh-CN" sz="2800" b="1" dirty="0"/>
              <a:t>(</a:t>
            </a:r>
            <a:r>
              <a:rPr lang="zh-CN" altLang="en-US" sz="2800" b="1" dirty="0"/>
              <a:t>一般用   表示</a:t>
            </a:r>
            <a:r>
              <a:rPr lang="en-US" altLang="zh-CN" sz="2800" b="1" dirty="0"/>
              <a:t>),w</a:t>
            </a:r>
            <a:r>
              <a:rPr lang="zh-CN" altLang="en-US" sz="2800" b="1" dirty="0"/>
              <a:t>就是矩阵</a:t>
            </a:r>
            <a:r>
              <a:rPr lang="en-US" altLang="zh-CN" sz="2800" b="1" dirty="0"/>
              <a:t>A</a:t>
            </a:r>
            <a:r>
              <a:rPr lang="zh-CN" altLang="en-US" sz="2800" b="1" dirty="0"/>
              <a:t>的对应于特征根</a:t>
            </a:r>
            <a:r>
              <a:rPr lang="en-US" altLang="zh-CN" sz="2800" b="1" dirty="0"/>
              <a:t>n</a:t>
            </a:r>
            <a:r>
              <a:rPr lang="zh-CN" altLang="en-US" sz="2800" b="1" dirty="0"/>
              <a:t>的特征向量，如果已知</a:t>
            </a:r>
            <a:r>
              <a:rPr lang="en-US" altLang="zh-CN" sz="2800" b="1" dirty="0"/>
              <a:t>A</a:t>
            </a:r>
            <a:r>
              <a:rPr lang="zh-CN" altLang="en-US" sz="2800" b="1" dirty="0"/>
              <a:t>，就可以通过求解矩阵</a:t>
            </a:r>
            <a:r>
              <a:rPr lang="en-US" altLang="zh-CN" sz="2800" b="1" dirty="0"/>
              <a:t>A</a:t>
            </a:r>
            <a:r>
              <a:rPr lang="zh-CN" altLang="en-US" sz="2800" b="1" dirty="0"/>
              <a:t>的特征根的方法找到</a:t>
            </a:r>
            <a:r>
              <a:rPr lang="en-US" altLang="zh-CN" sz="2800" b="1" dirty="0"/>
              <a:t>W</a:t>
            </a:r>
            <a:r>
              <a:rPr lang="zh-CN" altLang="en-US" sz="2800" b="1" dirty="0"/>
              <a:t>的相对值。</a:t>
            </a:r>
            <a:br>
              <a:rPr lang="zh-CN" altLang="en-US" sz="2800" b="1" dirty="0"/>
            </a:br>
            <a:endParaRPr lang="zh-CN" altLang="en-US" sz="2800" b="1" dirty="0"/>
          </a:p>
        </p:txBody>
      </p:sp>
      <p:graphicFrame>
        <p:nvGraphicFramePr>
          <p:cNvPr id="62467" name="Object 3"/>
          <p:cNvGraphicFramePr>
            <a:graphicFrameLocks noGrp="1" noChangeAspect="1"/>
          </p:cNvGraphicFramePr>
          <p:nvPr>
            <p:ph sz="half" idx="2"/>
          </p:nvPr>
        </p:nvGraphicFramePr>
        <p:xfrm>
          <a:off x="2124075" y="2349500"/>
          <a:ext cx="339725" cy="431800"/>
        </p:xfrm>
        <a:graphic>
          <a:graphicData uri="http://schemas.openxmlformats.org/presentationml/2006/ole">
            <mc:AlternateContent xmlns:mc="http://schemas.openxmlformats.org/markup-compatibility/2006">
              <mc:Choice xmlns:v="urn:schemas-microsoft-com:vml" Requires="v">
                <p:oleObj spid="_x0000_s23555" r:id="rId3" imgW="139700" imgH="177800" progId="Equation.DSMT4">
                  <p:embed/>
                </p:oleObj>
              </mc:Choice>
              <mc:Fallback>
                <p:oleObj r:id="rId3" imgW="139700" imgH="177800" progId="Equation.DSMT4">
                  <p:embed/>
                  <p:pic>
                    <p:nvPicPr>
                      <p:cNvPr id="0" name=""/>
                      <p:cNvPicPr/>
                      <p:nvPr/>
                    </p:nvPicPr>
                    <p:blipFill>
                      <a:blip r:embed="rId4"/>
                      <a:srcRect/>
                      <a:stretch>
                        <a:fillRect/>
                      </a:stretch>
                    </p:blipFill>
                    <p:spPr>
                      <a:xfrm>
                        <a:off x="2124075" y="2349500"/>
                        <a:ext cx="339725" cy="431800"/>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3014719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ln/>
        </p:spPr>
        <p:txBody>
          <a:bodyPr vert="horz" wrap="square" lIns="91440" tIns="45720" rIns="91440" bIns="45720" anchor="ctr">
            <a:normAutofit fontScale="90000"/>
          </a:bodyPr>
          <a:lstStyle/>
          <a:p>
            <a:pPr eaLnBrk="1" hangingPunct="1"/>
            <a:r>
              <a:rPr lang="en-US" altLang="zh-CN" sz="4000" dirty="0"/>
              <a:t>  </a:t>
            </a:r>
            <a:br>
              <a:rPr lang="en-US" altLang="zh-CN" sz="4000" dirty="0"/>
            </a:br>
            <a:endParaRPr lang="zh-CN" altLang="en-US" dirty="0"/>
          </a:p>
        </p:txBody>
      </p:sp>
      <p:graphicFrame>
        <p:nvGraphicFramePr>
          <p:cNvPr id="63491" name="Object 3"/>
          <p:cNvGraphicFramePr>
            <a:graphicFrameLocks noGrp="1" noChangeAspect="1"/>
          </p:cNvGraphicFramePr>
          <p:nvPr>
            <p:ph sz="half" idx="1"/>
          </p:nvPr>
        </p:nvGraphicFramePr>
        <p:xfrm>
          <a:off x="2627313" y="3141663"/>
          <a:ext cx="4465637" cy="1081087"/>
        </p:xfrm>
        <a:graphic>
          <a:graphicData uri="http://schemas.openxmlformats.org/presentationml/2006/ole">
            <mc:AlternateContent xmlns:mc="http://schemas.openxmlformats.org/markup-compatibility/2006">
              <mc:Choice xmlns:v="urn:schemas-microsoft-com:vml" Requires="v">
                <p:oleObj spid="_x0000_s24580" r:id="rId3" imgW="2044700" imgH="444500" progId="Equation.DSMT4">
                  <p:embed/>
                </p:oleObj>
              </mc:Choice>
              <mc:Fallback>
                <p:oleObj r:id="rId3" imgW="2044700" imgH="444500" progId="Equation.DSMT4">
                  <p:embed/>
                  <p:pic>
                    <p:nvPicPr>
                      <p:cNvPr id="0" name=""/>
                      <p:cNvPicPr/>
                      <p:nvPr/>
                    </p:nvPicPr>
                    <p:blipFill>
                      <a:blip r:embed="rId4"/>
                      <a:srcRect/>
                      <a:stretch>
                        <a:fillRect/>
                      </a:stretch>
                    </p:blipFill>
                    <p:spPr>
                      <a:xfrm>
                        <a:off x="2627313" y="3141663"/>
                        <a:ext cx="4465637" cy="1081087"/>
                      </a:xfrm>
                      <a:prstGeom prst="rect">
                        <a:avLst/>
                      </a:prstGeom>
                      <a:noFill/>
                      <a:ln w="38100">
                        <a:miter/>
                      </a:ln>
                    </p:spPr>
                  </p:pic>
                </p:oleObj>
              </mc:Fallback>
            </mc:AlternateContent>
          </a:graphicData>
        </a:graphic>
      </p:graphicFrame>
      <p:sp>
        <p:nvSpPr>
          <p:cNvPr id="63492" name="Rectangle 4"/>
          <p:cNvSpPr/>
          <p:nvPr/>
        </p:nvSpPr>
        <p:spPr>
          <a:xfrm>
            <a:off x="827088" y="1412875"/>
            <a:ext cx="7704137" cy="4362450"/>
          </a:xfrm>
          <a:prstGeom prst="rect">
            <a:avLst/>
          </a:prstGeom>
          <a:noFill/>
          <a:ln w="9525">
            <a:noFill/>
          </a:ln>
        </p:spPr>
        <p:txBody>
          <a:bodyPr>
            <a:spAutoFit/>
          </a:bodyPr>
          <a:lstStyle/>
          <a:p>
            <a:r>
              <a:rPr lang="zh-CN" altLang="en-US" sz="2800" b="1" dirty="0">
                <a:latin typeface="Arial" panose="020B0604020202020204" pitchFamily="34" charset="0"/>
              </a:rPr>
              <a:t>把物体重量的这个性质用在目标的重要性上，可以得出这样的启示：先用两两对比法构造出判断矩阵</a:t>
            </a:r>
            <a:r>
              <a:rPr lang="en-US" altLang="zh-CN" sz="2800" b="1" dirty="0">
                <a:latin typeface="Arial" panose="020B0604020202020204" pitchFamily="34" charset="0"/>
              </a:rPr>
              <a:t>A</a:t>
            </a:r>
            <a:r>
              <a:rPr lang="zh-CN" altLang="en-US" sz="2800" b="1" dirty="0">
                <a:latin typeface="Arial" panose="020B0604020202020204" pitchFamily="34" charset="0"/>
              </a:rPr>
              <a:t>，然后</a:t>
            </a:r>
            <a:r>
              <a:rPr lang="zh-CN" altLang="en-US" sz="2800" b="1" dirty="0">
                <a:solidFill>
                  <a:schemeClr val="accent2"/>
                </a:solidFill>
                <a:latin typeface="Arial" panose="020B0604020202020204" pitchFamily="34" charset="0"/>
              </a:rPr>
              <a:t>通过求它的特征根及特征向量的方法算出</a:t>
            </a:r>
            <a:r>
              <a:rPr lang="en-US" altLang="zh-CN" sz="2800" b="1" dirty="0">
                <a:solidFill>
                  <a:schemeClr val="accent2"/>
                </a:solidFill>
                <a:latin typeface="Arial" panose="020B0604020202020204" pitchFamily="34" charset="0"/>
              </a:rPr>
              <a:t>W</a:t>
            </a:r>
            <a:r>
              <a:rPr lang="zh-CN" altLang="en-US" sz="2800" b="1" dirty="0">
                <a:latin typeface="Arial" panose="020B0604020202020204" pitchFamily="34" charset="0"/>
              </a:rPr>
              <a:t>，此向量</a:t>
            </a:r>
            <a:r>
              <a:rPr lang="en-US" altLang="zh-CN" sz="2800" b="1" dirty="0">
                <a:latin typeface="Arial" panose="020B0604020202020204" pitchFamily="34" charset="0"/>
              </a:rPr>
              <a:t>W</a:t>
            </a:r>
            <a:r>
              <a:rPr lang="zh-CN" altLang="en-US" sz="2800" b="1" dirty="0">
                <a:latin typeface="Arial" panose="020B0604020202020204" pitchFamily="34" charset="0"/>
              </a:rPr>
              <a:t>即为各目标的权系数。当矩阵完全满足                                               时，</a:t>
            </a:r>
          </a:p>
          <a:p>
            <a:endParaRPr lang="zh-CN" altLang="en-US" sz="2800" b="1" dirty="0">
              <a:latin typeface="Arial" panose="020B0604020202020204" pitchFamily="34" charset="0"/>
            </a:endParaRPr>
          </a:p>
          <a:p>
            <a:endParaRPr lang="zh-CN" altLang="en-US" sz="2800" b="1" dirty="0">
              <a:latin typeface="Arial" panose="020B0604020202020204" pitchFamily="34" charset="0"/>
            </a:endParaRPr>
          </a:p>
          <a:p>
            <a:r>
              <a:rPr lang="zh-CN" altLang="en-US" sz="2800" b="1" dirty="0">
                <a:solidFill>
                  <a:srgbClr val="0033CC"/>
                </a:solidFill>
                <a:latin typeface="Arial" panose="020B0604020202020204" pitchFamily="34" charset="0"/>
              </a:rPr>
              <a:t>我们称这个判断矩阵具有完全的一致性，此时这个矩阵的最大特征根只有一个，即              其余特征根为零。</a:t>
            </a:r>
          </a:p>
        </p:txBody>
      </p:sp>
      <p:graphicFrame>
        <p:nvGraphicFramePr>
          <p:cNvPr id="63493" name="Object 5"/>
          <p:cNvGraphicFramePr>
            <a:graphicFrameLocks noGrp="1" noChangeAspect="1"/>
          </p:cNvGraphicFramePr>
          <p:nvPr>
            <p:ph sz="half" idx="2"/>
          </p:nvPr>
        </p:nvGraphicFramePr>
        <p:xfrm>
          <a:off x="6372225" y="5013325"/>
          <a:ext cx="1152525" cy="493713"/>
        </p:xfrm>
        <a:graphic>
          <a:graphicData uri="http://schemas.openxmlformats.org/presentationml/2006/ole">
            <mc:AlternateContent xmlns:mc="http://schemas.openxmlformats.org/markup-compatibility/2006">
              <mc:Choice xmlns:v="urn:schemas-microsoft-com:vml" Requires="v">
                <p:oleObj spid="_x0000_s24581" r:id="rId5" imgW="533400" imgH="228600" progId="Equation.DSMT4">
                  <p:embed/>
                </p:oleObj>
              </mc:Choice>
              <mc:Fallback>
                <p:oleObj r:id="rId5" imgW="533400" imgH="228600" progId="Equation.DSMT4">
                  <p:embed/>
                  <p:pic>
                    <p:nvPicPr>
                      <p:cNvPr id="0" name=""/>
                      <p:cNvPicPr/>
                      <p:nvPr/>
                    </p:nvPicPr>
                    <p:blipFill>
                      <a:blip r:embed="rId6"/>
                      <a:srcRect/>
                      <a:stretch>
                        <a:fillRect/>
                      </a:stretch>
                    </p:blipFill>
                    <p:spPr>
                      <a:xfrm>
                        <a:off x="6372225" y="5013325"/>
                        <a:ext cx="1152525" cy="493713"/>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159292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p:cNvSpPr>
          <p:nvPr>
            <p:ph type="title" sz="quarter"/>
          </p:nvPr>
        </p:nvSpPr>
        <p:spPr>
          <a:ln/>
        </p:spPr>
        <p:txBody>
          <a:bodyPr vert="horz" wrap="square" lIns="91440" tIns="45720" rIns="91440" bIns="45720" anchor="ctr"/>
          <a:lstStyle/>
          <a:p>
            <a:pPr eaLnBrk="1" hangingPunct="1"/>
            <a:r>
              <a:rPr lang="zh-CN" altLang="en-US" sz="2800" b="1" dirty="0">
                <a:solidFill>
                  <a:srgbClr val="0033CC"/>
                </a:solidFill>
              </a:rPr>
              <a:t>例：求矩阵</a:t>
            </a:r>
            <a:r>
              <a:rPr lang="en-US" altLang="zh-CN" sz="2800" b="1" dirty="0">
                <a:solidFill>
                  <a:srgbClr val="0033CC"/>
                </a:solidFill>
              </a:rPr>
              <a:t>A</a:t>
            </a:r>
            <a:r>
              <a:rPr lang="zh-CN" altLang="en-US" sz="2800" b="1" dirty="0">
                <a:solidFill>
                  <a:srgbClr val="0033CC"/>
                </a:solidFill>
              </a:rPr>
              <a:t>的特征根和特征向量</a:t>
            </a:r>
            <a:br>
              <a:rPr lang="zh-CN" altLang="en-US" sz="2800" b="1" dirty="0">
                <a:solidFill>
                  <a:srgbClr val="0033CC"/>
                </a:solidFill>
              </a:rPr>
            </a:br>
            <a:endParaRPr lang="zh-CN" altLang="en-US" sz="2800" b="1" dirty="0">
              <a:solidFill>
                <a:srgbClr val="0033CC"/>
              </a:solidFill>
            </a:endParaRPr>
          </a:p>
        </p:txBody>
      </p:sp>
      <p:graphicFrame>
        <p:nvGraphicFramePr>
          <p:cNvPr id="64515" name="Object 7"/>
          <p:cNvGraphicFramePr>
            <a:graphicFrameLocks noGrp="1" noChangeAspect="1"/>
          </p:cNvGraphicFramePr>
          <p:nvPr>
            <p:ph sz="quarter" idx="1"/>
          </p:nvPr>
        </p:nvGraphicFramePr>
        <p:xfrm>
          <a:off x="1187450" y="2924175"/>
          <a:ext cx="4176713" cy="1147763"/>
        </p:xfrm>
        <a:graphic>
          <a:graphicData uri="http://schemas.openxmlformats.org/presentationml/2006/ole">
            <mc:AlternateContent xmlns:mc="http://schemas.openxmlformats.org/markup-compatibility/2006">
              <mc:Choice xmlns:v="urn:schemas-microsoft-com:vml" Requires="v">
                <p:oleObj spid="_x0000_s25607" r:id="rId3" imgW="1663700" imgH="457200" progId="Equation.DSMT4">
                  <p:embed/>
                </p:oleObj>
              </mc:Choice>
              <mc:Fallback>
                <p:oleObj r:id="rId3" imgW="1663700" imgH="457200" progId="Equation.DSMT4">
                  <p:embed/>
                  <p:pic>
                    <p:nvPicPr>
                      <p:cNvPr id="0" name=""/>
                      <p:cNvPicPr/>
                      <p:nvPr/>
                    </p:nvPicPr>
                    <p:blipFill>
                      <a:blip r:embed="rId4"/>
                      <a:srcRect/>
                      <a:stretch>
                        <a:fillRect/>
                      </a:stretch>
                    </p:blipFill>
                    <p:spPr>
                      <a:xfrm>
                        <a:off x="1187450" y="2924175"/>
                        <a:ext cx="4176713" cy="1147763"/>
                      </a:xfrm>
                      <a:prstGeom prst="rect">
                        <a:avLst/>
                      </a:prstGeom>
                      <a:noFill/>
                      <a:ln w="38100">
                        <a:miter/>
                      </a:ln>
                    </p:spPr>
                  </p:pic>
                </p:oleObj>
              </mc:Fallback>
            </mc:AlternateContent>
          </a:graphicData>
        </a:graphic>
      </p:graphicFrame>
      <p:graphicFrame>
        <p:nvGraphicFramePr>
          <p:cNvPr id="64516" name="Object 4"/>
          <p:cNvGraphicFramePr>
            <a:graphicFrameLocks noGrp="1" noChangeAspect="1"/>
          </p:cNvGraphicFramePr>
          <p:nvPr>
            <p:ph sz="quarter" idx="2"/>
          </p:nvPr>
        </p:nvGraphicFramePr>
        <p:xfrm>
          <a:off x="1258888" y="1484313"/>
          <a:ext cx="2233612" cy="1181100"/>
        </p:xfrm>
        <a:graphic>
          <a:graphicData uri="http://schemas.openxmlformats.org/presentationml/2006/ole">
            <mc:AlternateContent xmlns:mc="http://schemas.openxmlformats.org/markup-compatibility/2006">
              <mc:Choice xmlns:v="urn:schemas-microsoft-com:vml" Requires="v">
                <p:oleObj spid="_x0000_s25608" r:id="rId5" imgW="862965" imgH="457200" progId="Equation.DSMT4">
                  <p:embed/>
                </p:oleObj>
              </mc:Choice>
              <mc:Fallback>
                <p:oleObj r:id="rId5" imgW="862965" imgH="457200" progId="Equation.DSMT4">
                  <p:embed/>
                  <p:pic>
                    <p:nvPicPr>
                      <p:cNvPr id="0" name=""/>
                      <p:cNvPicPr/>
                      <p:nvPr/>
                    </p:nvPicPr>
                    <p:blipFill>
                      <a:blip r:embed="rId6"/>
                      <a:srcRect/>
                      <a:stretch>
                        <a:fillRect/>
                      </a:stretch>
                    </p:blipFill>
                    <p:spPr>
                      <a:xfrm>
                        <a:off x="1258888" y="1484313"/>
                        <a:ext cx="2233612" cy="1181100"/>
                      </a:xfrm>
                      <a:prstGeom prst="rect">
                        <a:avLst/>
                      </a:prstGeom>
                      <a:noFill/>
                      <a:ln w="38100">
                        <a:miter/>
                      </a:ln>
                    </p:spPr>
                  </p:pic>
                </p:oleObj>
              </mc:Fallback>
            </mc:AlternateContent>
          </a:graphicData>
        </a:graphic>
      </p:graphicFrame>
      <p:graphicFrame>
        <p:nvGraphicFramePr>
          <p:cNvPr id="64517" name="Object 9"/>
          <p:cNvGraphicFramePr>
            <a:graphicFrameLocks noGrp="1" noChangeAspect="1"/>
          </p:cNvGraphicFramePr>
          <p:nvPr>
            <p:ph sz="quarter" idx="3"/>
          </p:nvPr>
        </p:nvGraphicFramePr>
        <p:xfrm>
          <a:off x="6156325" y="3141663"/>
          <a:ext cx="1295400" cy="625475"/>
        </p:xfrm>
        <a:graphic>
          <a:graphicData uri="http://schemas.openxmlformats.org/presentationml/2006/ole">
            <mc:AlternateContent xmlns:mc="http://schemas.openxmlformats.org/markup-compatibility/2006">
              <mc:Choice xmlns:v="urn:schemas-microsoft-com:vml" Requires="v">
                <p:oleObj spid="_x0000_s25609" r:id="rId7" imgW="368300" imgH="177800" progId="Equation.DSMT4">
                  <p:embed/>
                </p:oleObj>
              </mc:Choice>
              <mc:Fallback>
                <p:oleObj r:id="rId7" imgW="368300" imgH="177800" progId="Equation.DSMT4">
                  <p:embed/>
                  <p:pic>
                    <p:nvPicPr>
                      <p:cNvPr id="0" name=""/>
                      <p:cNvPicPr/>
                      <p:nvPr/>
                    </p:nvPicPr>
                    <p:blipFill>
                      <a:blip r:embed="rId8"/>
                      <a:srcRect/>
                      <a:stretch>
                        <a:fillRect/>
                      </a:stretch>
                    </p:blipFill>
                    <p:spPr>
                      <a:xfrm>
                        <a:off x="6156325" y="3141663"/>
                        <a:ext cx="1295400" cy="625475"/>
                      </a:xfrm>
                      <a:prstGeom prst="rect">
                        <a:avLst/>
                      </a:prstGeom>
                      <a:noFill/>
                      <a:ln w="38100">
                        <a:miter/>
                      </a:ln>
                    </p:spPr>
                  </p:pic>
                </p:oleObj>
              </mc:Fallback>
            </mc:AlternateContent>
          </a:graphicData>
        </a:graphic>
      </p:graphicFrame>
      <p:graphicFrame>
        <p:nvGraphicFramePr>
          <p:cNvPr id="64518" name="Object 11"/>
          <p:cNvGraphicFramePr>
            <a:graphicFrameLocks noGrp="1" noChangeAspect="1"/>
          </p:cNvGraphicFramePr>
          <p:nvPr>
            <p:ph sz="quarter" idx="4"/>
          </p:nvPr>
        </p:nvGraphicFramePr>
        <p:xfrm>
          <a:off x="1187450" y="4221163"/>
          <a:ext cx="4105275" cy="1266825"/>
        </p:xfrm>
        <a:graphic>
          <a:graphicData uri="http://schemas.openxmlformats.org/presentationml/2006/ole">
            <mc:AlternateContent xmlns:mc="http://schemas.openxmlformats.org/markup-compatibility/2006">
              <mc:Choice xmlns:v="urn:schemas-microsoft-com:vml" Requires="v">
                <p:oleObj spid="_x0000_s25610" r:id="rId9" imgW="1562100" imgH="482600" progId="Equation.DSMT4">
                  <p:embed/>
                </p:oleObj>
              </mc:Choice>
              <mc:Fallback>
                <p:oleObj r:id="rId9" imgW="1562100" imgH="482600" progId="Equation.DSMT4">
                  <p:embed/>
                  <p:pic>
                    <p:nvPicPr>
                      <p:cNvPr id="0" name=""/>
                      <p:cNvPicPr/>
                      <p:nvPr/>
                    </p:nvPicPr>
                    <p:blipFill>
                      <a:blip r:embed="rId10"/>
                      <a:srcRect/>
                      <a:stretch>
                        <a:fillRect/>
                      </a:stretch>
                    </p:blipFill>
                    <p:spPr>
                      <a:xfrm>
                        <a:off x="1187450" y="4221163"/>
                        <a:ext cx="4105275" cy="1266825"/>
                      </a:xfrm>
                      <a:prstGeom prst="rect">
                        <a:avLst/>
                      </a:prstGeom>
                      <a:noFill/>
                      <a:ln w="38100">
                        <a:miter/>
                      </a:ln>
                    </p:spPr>
                  </p:pic>
                </p:oleObj>
              </mc:Fallback>
            </mc:AlternateContent>
          </a:graphicData>
        </a:graphic>
      </p:graphicFrame>
      <p:graphicFrame>
        <p:nvGraphicFramePr>
          <p:cNvPr id="64519" name="Object 13"/>
          <p:cNvGraphicFramePr>
            <a:graphicFrameLocks noChangeAspect="1"/>
          </p:cNvGraphicFramePr>
          <p:nvPr/>
        </p:nvGraphicFramePr>
        <p:xfrm>
          <a:off x="6084888" y="4292600"/>
          <a:ext cx="2016125" cy="1125538"/>
        </p:xfrm>
        <a:graphic>
          <a:graphicData uri="http://schemas.openxmlformats.org/presentationml/2006/ole">
            <mc:AlternateContent xmlns:mc="http://schemas.openxmlformats.org/markup-compatibility/2006">
              <mc:Choice xmlns:v="urn:schemas-microsoft-com:vml" Requires="v">
                <p:oleObj spid="_x0000_s25611" r:id="rId11" imgW="698500" imgH="482600" progId="Equation.DSMT4">
                  <p:embed/>
                </p:oleObj>
              </mc:Choice>
              <mc:Fallback>
                <p:oleObj r:id="rId11" imgW="698500" imgH="482600" progId="Equation.DSMT4">
                  <p:embed/>
                  <p:pic>
                    <p:nvPicPr>
                      <p:cNvPr id="0" name=""/>
                      <p:cNvPicPr/>
                      <p:nvPr/>
                    </p:nvPicPr>
                    <p:blipFill>
                      <a:blip r:embed="rId12"/>
                      <a:stretch>
                        <a:fillRect/>
                      </a:stretch>
                    </p:blipFill>
                    <p:spPr>
                      <a:xfrm>
                        <a:off x="6084888" y="4292600"/>
                        <a:ext cx="2016125" cy="112553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2432140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152400" y="469900"/>
            <a:ext cx="8229600" cy="506413"/>
          </a:xfrm>
          <a:ln/>
        </p:spPr>
        <p:txBody>
          <a:bodyPr vert="horz" wrap="square" lIns="91440" tIns="45720" rIns="91440" bIns="45720" anchor="ctr">
            <a:normAutofit fontScale="90000"/>
          </a:bodyPr>
          <a:lstStyle/>
          <a:p>
            <a:pPr eaLnBrk="1" hangingPunct="1"/>
            <a:r>
              <a:rPr lang="zh-CN" altLang="en-US" sz="3600" b="1" dirty="0">
                <a:solidFill>
                  <a:srgbClr val="FF0000"/>
                </a:solidFill>
              </a:rPr>
              <a:t>（二）一致性检验</a:t>
            </a:r>
          </a:p>
        </p:txBody>
      </p:sp>
      <p:sp>
        <p:nvSpPr>
          <p:cNvPr id="65539" name="Rectangle 3"/>
          <p:cNvSpPr>
            <a:spLocks noGrp="1"/>
          </p:cNvSpPr>
          <p:nvPr>
            <p:ph idx="1"/>
          </p:nvPr>
        </p:nvSpPr>
        <p:spPr>
          <a:xfrm>
            <a:off x="190500" y="1187450"/>
            <a:ext cx="8763000" cy="5441950"/>
          </a:xfrm>
          <a:ln/>
        </p:spPr>
        <p:txBody>
          <a:bodyPr vert="horz" wrap="square" lIns="91440" tIns="45720" rIns="91440" bIns="45720" anchor="t"/>
          <a:lstStyle/>
          <a:p>
            <a:pPr eaLnBrk="1" hangingPunct="1"/>
            <a:r>
              <a:rPr lang="zh-CN" altLang="en-US" sz="2400" b="1" dirty="0">
                <a:latin typeface="华文楷体" panose="02010600040101010101" pitchFamily="2" charset="-122"/>
                <a:ea typeface="华文楷体" panose="02010600040101010101" pitchFamily="2" charset="-122"/>
              </a:rPr>
              <a:t>判断矩阵是计算排序权向量的根据， 因此要求判断矩阵具有一致性。</a:t>
            </a:r>
          </a:p>
          <a:p>
            <a:pPr eaLnBrk="1" hangingPunct="1"/>
            <a:endParaRPr lang="zh-CN" altLang="en-US" sz="2400" b="1" dirty="0">
              <a:latin typeface="华文楷体" panose="02010600040101010101" pitchFamily="2" charset="-122"/>
              <a:ea typeface="华文楷体" panose="02010600040101010101" pitchFamily="2" charset="-122"/>
            </a:endParaRPr>
          </a:p>
          <a:p>
            <a:pPr eaLnBrk="1" hangingPunct="1"/>
            <a:endParaRPr lang="zh-CN" altLang="en-US" sz="2400" b="1" dirty="0">
              <a:latin typeface="华文楷体" panose="02010600040101010101" pitchFamily="2" charset="-122"/>
              <a:ea typeface="华文楷体" panose="02010600040101010101" pitchFamily="2" charset="-122"/>
            </a:endParaRPr>
          </a:p>
          <a:p>
            <a:pPr eaLnBrk="1" hangingPunct="1"/>
            <a:endParaRPr lang="zh-CN" altLang="en-US" sz="2400" b="1" dirty="0">
              <a:latin typeface="华文楷体" panose="02010600040101010101" pitchFamily="2" charset="-122"/>
              <a:ea typeface="华文楷体" panose="02010600040101010101" pitchFamily="2" charset="-122"/>
            </a:endParaRPr>
          </a:p>
          <a:p>
            <a:pPr eaLnBrk="1" hangingPunct="1"/>
            <a:endParaRPr lang="zh-CN" altLang="en-US" sz="2400" b="1" dirty="0">
              <a:latin typeface="华文楷体" panose="02010600040101010101" pitchFamily="2" charset="-122"/>
              <a:ea typeface="华文楷体" panose="02010600040101010101" pitchFamily="2" charset="-122"/>
            </a:endParaRPr>
          </a:p>
          <a:p>
            <a:pPr eaLnBrk="1" hangingPunct="1"/>
            <a:endParaRPr lang="zh-CN" altLang="en-US" sz="2400" b="1" dirty="0">
              <a:latin typeface="华文楷体" panose="02010600040101010101" pitchFamily="2" charset="-122"/>
              <a:ea typeface="华文楷体" panose="02010600040101010101" pitchFamily="2" charset="-122"/>
            </a:endParaRPr>
          </a:p>
          <a:p>
            <a:pPr eaLnBrk="1" hangingPunct="1"/>
            <a:r>
              <a:rPr lang="zh-CN" altLang="en-US" sz="2400" b="1" dirty="0">
                <a:latin typeface="华文楷体" panose="02010600040101010101" pitchFamily="2" charset="-122"/>
                <a:ea typeface="华文楷体" panose="02010600040101010101" pitchFamily="2" charset="-122"/>
              </a:rPr>
              <a:t>排序向量的计算方法都是一种近似算法。当判断矩阵偏离一致性过大时，这种近似估计的可靠程度也就值得怀疑。</a:t>
            </a:r>
          </a:p>
          <a:p>
            <a:pPr eaLnBrk="1" hangingPunct="1"/>
            <a:endParaRPr lang="zh-CN" altLang="en-US" sz="2400" b="1" dirty="0">
              <a:latin typeface="华文楷体" panose="02010600040101010101" pitchFamily="2" charset="-122"/>
              <a:ea typeface="华文楷体" panose="02010600040101010101" pitchFamily="2" charset="-122"/>
            </a:endParaRPr>
          </a:p>
        </p:txBody>
      </p:sp>
      <p:grpSp>
        <p:nvGrpSpPr>
          <p:cNvPr id="65540" name="Group 5"/>
          <p:cNvGrpSpPr/>
          <p:nvPr/>
        </p:nvGrpSpPr>
        <p:grpSpPr>
          <a:xfrm>
            <a:off x="827088" y="2276475"/>
            <a:ext cx="2462212" cy="1574800"/>
            <a:chOff x="536" y="1957"/>
            <a:chExt cx="1551" cy="992"/>
          </a:xfrm>
        </p:grpSpPr>
        <p:sp>
          <p:nvSpPr>
            <p:cNvPr id="65542" name="Text Box 6"/>
            <p:cNvSpPr txBox="1"/>
            <p:nvPr/>
          </p:nvSpPr>
          <p:spPr>
            <a:xfrm>
              <a:off x="627" y="1957"/>
              <a:ext cx="1460" cy="288"/>
            </a:xfrm>
            <a:prstGeom prst="rect">
              <a:avLst/>
            </a:prstGeom>
            <a:noFill/>
            <a:ln w="19050">
              <a:noFill/>
            </a:ln>
          </p:spPr>
          <p:txBody>
            <a:bodyPr wrap="none">
              <a:spAutoFit/>
            </a:bodyPr>
            <a:lstStyle/>
            <a:p>
              <a:pPr algn="ctr" eaLnBrk="0" hangingPunct="0">
                <a:spcBef>
                  <a:spcPct val="50000"/>
                </a:spcBef>
              </a:pPr>
              <a:r>
                <a:rPr lang="zh-CN" altLang="en-US" sz="2400" b="1" dirty="0">
                  <a:latin typeface="Times New Roman" panose="02020603050405020304" pitchFamily="18" charset="0"/>
                </a:rPr>
                <a:t>甲比乙极端重要</a:t>
              </a:r>
            </a:p>
          </p:txBody>
        </p:sp>
        <p:sp>
          <p:nvSpPr>
            <p:cNvPr id="65543" name="Text Box 7"/>
            <p:cNvSpPr txBox="1"/>
            <p:nvPr/>
          </p:nvSpPr>
          <p:spPr>
            <a:xfrm>
              <a:off x="620" y="2309"/>
              <a:ext cx="1460" cy="288"/>
            </a:xfrm>
            <a:prstGeom prst="rect">
              <a:avLst/>
            </a:prstGeom>
            <a:noFill/>
            <a:ln w="19050">
              <a:noFill/>
            </a:ln>
          </p:spPr>
          <p:txBody>
            <a:bodyPr wrap="none">
              <a:spAutoFit/>
            </a:bodyPr>
            <a:lstStyle/>
            <a:p>
              <a:pPr algn="ctr" eaLnBrk="0" hangingPunct="0">
                <a:spcBef>
                  <a:spcPct val="50000"/>
                </a:spcBef>
              </a:pPr>
              <a:r>
                <a:rPr lang="zh-CN" altLang="en-US" sz="2400" b="1" dirty="0">
                  <a:latin typeface="Times New Roman" panose="02020603050405020304" pitchFamily="18" charset="0"/>
                </a:rPr>
                <a:t>乙比丙极端重要</a:t>
              </a:r>
            </a:p>
          </p:txBody>
        </p:sp>
        <p:sp>
          <p:nvSpPr>
            <p:cNvPr id="65544" name="Text Box 8"/>
            <p:cNvSpPr txBox="1"/>
            <p:nvPr/>
          </p:nvSpPr>
          <p:spPr>
            <a:xfrm>
              <a:off x="613" y="2661"/>
              <a:ext cx="1460" cy="288"/>
            </a:xfrm>
            <a:prstGeom prst="rect">
              <a:avLst/>
            </a:prstGeom>
            <a:noFill/>
            <a:ln w="19050">
              <a:noFill/>
            </a:ln>
          </p:spPr>
          <p:txBody>
            <a:bodyPr wrap="none">
              <a:spAutoFit/>
            </a:bodyPr>
            <a:lstStyle/>
            <a:p>
              <a:pPr algn="ctr" eaLnBrk="0" hangingPunct="0">
                <a:spcBef>
                  <a:spcPct val="50000"/>
                </a:spcBef>
              </a:pPr>
              <a:r>
                <a:rPr lang="zh-CN" altLang="en-US" sz="2400" b="1" dirty="0">
                  <a:latin typeface="Times New Roman" panose="02020603050405020304" pitchFamily="18" charset="0"/>
                </a:rPr>
                <a:t>丙比甲极端重要</a:t>
              </a:r>
            </a:p>
          </p:txBody>
        </p:sp>
        <p:sp>
          <p:nvSpPr>
            <p:cNvPr id="65545" name="AutoShape 9"/>
            <p:cNvSpPr/>
            <p:nvPr/>
          </p:nvSpPr>
          <p:spPr>
            <a:xfrm>
              <a:off x="536" y="2096"/>
              <a:ext cx="128" cy="768"/>
            </a:xfrm>
            <a:prstGeom prst="leftBrace">
              <a:avLst>
                <a:gd name="adj1" fmla="val 50000"/>
                <a:gd name="adj2" fmla="val 50000"/>
              </a:avLst>
            </a:prstGeom>
            <a:noFill/>
            <a:ln w="28575" cap="flat" cmpd="sng">
              <a:solidFill>
                <a:srgbClr val="FF0000"/>
              </a:solidFill>
              <a:prstDash val="solid"/>
              <a:headEnd type="none" w="med" len="med"/>
              <a:tailEnd type="none" w="med" len="med"/>
            </a:ln>
          </p:spPr>
          <p:txBody>
            <a:bodyPr anchor="ctr">
              <a:spAutoFit/>
            </a:bodyPr>
            <a:lstStyle/>
            <a:p>
              <a:endParaRPr lang="zh-CN" altLang="en-US" dirty="0">
                <a:latin typeface="Arial" panose="020B0604020202020204" pitchFamily="34" charset="0"/>
              </a:endParaRPr>
            </a:p>
          </p:txBody>
        </p:sp>
      </p:grpSp>
      <p:sp>
        <p:nvSpPr>
          <p:cNvPr id="65541" name="AutoShape 10"/>
          <p:cNvSpPr/>
          <p:nvPr/>
        </p:nvSpPr>
        <p:spPr>
          <a:xfrm>
            <a:off x="3563938" y="2133600"/>
            <a:ext cx="3757612" cy="1489075"/>
          </a:xfrm>
          <a:prstGeom prst="irregularSeal2">
            <a:avLst/>
          </a:prstGeom>
          <a:solidFill>
            <a:srgbClr val="CCFFFF"/>
          </a:solidFill>
          <a:ln w="19050" cap="flat" cmpd="sng">
            <a:solidFill>
              <a:srgbClr val="FF0000"/>
            </a:solidFill>
            <a:prstDash val="solid"/>
            <a:miter/>
            <a:headEnd type="none" w="med" len="med"/>
            <a:tailEnd type="none" w="med" len="med"/>
          </a:ln>
        </p:spPr>
        <p:txBody>
          <a:bodyPr anchor="ctr">
            <a:spAutoFit/>
          </a:bodyPr>
          <a:lstStyle/>
          <a:p>
            <a:pPr algn="ctr" eaLnBrk="0" hangingPunct="0">
              <a:spcBef>
                <a:spcPct val="50000"/>
              </a:spcBef>
            </a:pPr>
            <a:r>
              <a:rPr lang="zh-CN" altLang="en-US" sz="2000" b="1" dirty="0">
                <a:latin typeface="Times New Roman" panose="02020603050405020304" pitchFamily="18" charset="0"/>
              </a:rPr>
              <a:t>违反常识、经不起推敲</a:t>
            </a:r>
          </a:p>
        </p:txBody>
      </p:sp>
    </p:spTree>
    <p:extLst>
      <p:ext uri="{BB962C8B-B14F-4D97-AF65-F5344CB8AC3E}">
        <p14:creationId xmlns:p14="http://schemas.microsoft.com/office/powerpoint/2010/main" val="3761783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3"/>
          <p:cNvGraphicFramePr>
            <a:graphicFrameLocks noChangeAspect="1"/>
          </p:cNvGraphicFramePr>
          <p:nvPr/>
        </p:nvGraphicFramePr>
        <p:xfrm>
          <a:off x="414338" y="1374775"/>
          <a:ext cx="2649537" cy="3635375"/>
        </p:xfrm>
        <a:graphic>
          <a:graphicData uri="http://schemas.openxmlformats.org/presentationml/2006/ole">
            <mc:AlternateContent xmlns:mc="http://schemas.openxmlformats.org/markup-compatibility/2006">
              <mc:Choice xmlns:v="urn:schemas-microsoft-com:vml" Requires="v">
                <p:oleObj spid="_x0000_s26627" r:id="rId4" imgW="2483485" imgH="3379470" progId="Visio.Drawing.11">
                  <p:embed/>
                </p:oleObj>
              </mc:Choice>
              <mc:Fallback>
                <p:oleObj r:id="rId4" imgW="2483485" imgH="3379470" progId="Visio.Drawing.11">
                  <p:embed/>
                  <p:pic>
                    <p:nvPicPr>
                      <p:cNvPr id="0" name=""/>
                      <p:cNvPicPr/>
                      <p:nvPr/>
                    </p:nvPicPr>
                    <p:blipFill>
                      <a:blip r:embed="rId5"/>
                      <a:stretch>
                        <a:fillRect/>
                      </a:stretch>
                    </p:blipFill>
                    <p:spPr>
                      <a:xfrm>
                        <a:off x="414338" y="1374775"/>
                        <a:ext cx="2649537" cy="3635375"/>
                      </a:xfrm>
                      <a:prstGeom prst="rect">
                        <a:avLst/>
                      </a:prstGeom>
                      <a:noFill/>
                      <a:ln w="38100">
                        <a:noFill/>
                        <a:miter/>
                      </a:ln>
                    </p:spPr>
                  </p:pic>
                </p:oleObj>
              </mc:Fallback>
            </mc:AlternateContent>
          </a:graphicData>
        </a:graphic>
      </p:graphicFrame>
      <p:grpSp>
        <p:nvGrpSpPr>
          <p:cNvPr id="48131" name="Group 4"/>
          <p:cNvGrpSpPr/>
          <p:nvPr/>
        </p:nvGrpSpPr>
        <p:grpSpPr>
          <a:xfrm>
            <a:off x="3803650" y="1017588"/>
            <a:ext cx="3721100" cy="2098675"/>
            <a:chOff x="2236" y="953"/>
            <a:chExt cx="2344" cy="1322"/>
          </a:xfrm>
        </p:grpSpPr>
        <p:sp>
          <p:nvSpPr>
            <p:cNvPr id="48167" name="Line 5"/>
            <p:cNvSpPr/>
            <p:nvPr/>
          </p:nvSpPr>
          <p:spPr>
            <a:xfrm flipH="1">
              <a:off x="2480" y="1344"/>
              <a:ext cx="928" cy="536"/>
            </a:xfrm>
            <a:prstGeom prst="line">
              <a:avLst/>
            </a:prstGeom>
            <a:ln w="19050" cap="flat" cmpd="sng">
              <a:solidFill>
                <a:schemeClr val="tx1"/>
              </a:solidFill>
              <a:prstDash val="solid"/>
              <a:headEnd type="none" w="med" len="med"/>
              <a:tailEnd type="none" w="med" len="med"/>
            </a:ln>
          </p:spPr>
        </p:sp>
        <p:sp>
          <p:nvSpPr>
            <p:cNvPr id="48168" name="Line 6"/>
            <p:cNvSpPr/>
            <p:nvPr/>
          </p:nvSpPr>
          <p:spPr>
            <a:xfrm flipH="1">
              <a:off x="3248" y="1344"/>
              <a:ext cx="176" cy="520"/>
            </a:xfrm>
            <a:prstGeom prst="line">
              <a:avLst/>
            </a:prstGeom>
            <a:ln w="19050" cap="flat" cmpd="sng">
              <a:solidFill>
                <a:schemeClr val="tx1"/>
              </a:solidFill>
              <a:prstDash val="solid"/>
              <a:headEnd type="none" w="med" len="med"/>
              <a:tailEnd type="none" w="med" len="med"/>
            </a:ln>
          </p:spPr>
        </p:sp>
        <p:sp>
          <p:nvSpPr>
            <p:cNvPr id="48169" name="Line 7"/>
            <p:cNvSpPr/>
            <p:nvPr/>
          </p:nvSpPr>
          <p:spPr>
            <a:xfrm>
              <a:off x="3440" y="1328"/>
              <a:ext cx="256" cy="472"/>
            </a:xfrm>
            <a:prstGeom prst="line">
              <a:avLst/>
            </a:prstGeom>
            <a:ln w="19050" cap="flat" cmpd="sng">
              <a:solidFill>
                <a:schemeClr val="tx1"/>
              </a:solidFill>
              <a:prstDash val="solid"/>
              <a:headEnd type="none" w="med" len="med"/>
              <a:tailEnd type="none" w="med" len="med"/>
            </a:ln>
          </p:spPr>
        </p:sp>
        <p:sp>
          <p:nvSpPr>
            <p:cNvPr id="48170" name="Line 8"/>
            <p:cNvSpPr/>
            <p:nvPr/>
          </p:nvSpPr>
          <p:spPr>
            <a:xfrm>
              <a:off x="3432" y="1336"/>
              <a:ext cx="888" cy="536"/>
            </a:xfrm>
            <a:prstGeom prst="line">
              <a:avLst/>
            </a:prstGeom>
            <a:ln w="19050" cap="flat" cmpd="sng">
              <a:solidFill>
                <a:schemeClr val="tx1"/>
              </a:solidFill>
              <a:prstDash val="solid"/>
              <a:headEnd type="none" w="med" len="med"/>
              <a:tailEnd type="none" w="med" len="med"/>
            </a:ln>
          </p:spPr>
        </p:sp>
        <p:sp>
          <p:nvSpPr>
            <p:cNvPr id="48171" name="Text Box 9"/>
            <p:cNvSpPr txBox="1"/>
            <p:nvPr/>
          </p:nvSpPr>
          <p:spPr>
            <a:xfrm>
              <a:off x="3140" y="953"/>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dirty="0">
                  <a:solidFill>
                    <a:srgbClr val="FF0000"/>
                  </a:solidFill>
                  <a:latin typeface="Times New Roman" panose="02020603050405020304" pitchFamily="18" charset="0"/>
                </a:rPr>
                <a:t>C</a:t>
              </a:r>
            </a:p>
          </p:txBody>
        </p:sp>
        <p:sp>
          <p:nvSpPr>
            <p:cNvPr id="48172" name="Text Box 10"/>
            <p:cNvSpPr txBox="1"/>
            <p:nvPr/>
          </p:nvSpPr>
          <p:spPr>
            <a:xfrm>
              <a:off x="2236" y="1881"/>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i="1" dirty="0">
                  <a:solidFill>
                    <a:srgbClr val="FF0000"/>
                  </a:solidFill>
                  <a:latin typeface="Times New Roman" panose="02020603050405020304" pitchFamily="18" charset="0"/>
                </a:rPr>
                <a:t>u</a:t>
              </a:r>
              <a:r>
                <a:rPr lang="en-US" altLang="zh-CN" sz="2400" b="1" baseline="-25000" dirty="0">
                  <a:solidFill>
                    <a:srgbClr val="FF0000"/>
                  </a:solidFill>
                  <a:latin typeface="Times New Roman" panose="02020603050405020304" pitchFamily="18" charset="0"/>
                </a:rPr>
                <a:t>1</a:t>
              </a:r>
            </a:p>
          </p:txBody>
        </p:sp>
        <p:sp>
          <p:nvSpPr>
            <p:cNvPr id="48173" name="Text Box 11"/>
            <p:cNvSpPr txBox="1"/>
            <p:nvPr/>
          </p:nvSpPr>
          <p:spPr>
            <a:xfrm>
              <a:off x="2964" y="1857"/>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i="1" dirty="0">
                  <a:solidFill>
                    <a:srgbClr val="FF0000"/>
                  </a:solidFill>
                  <a:latin typeface="Times New Roman" panose="02020603050405020304" pitchFamily="18" charset="0"/>
                </a:rPr>
                <a:t>u</a:t>
              </a:r>
              <a:r>
                <a:rPr lang="en-US" altLang="zh-CN" sz="2400" b="1" baseline="-25000" dirty="0">
                  <a:solidFill>
                    <a:srgbClr val="FF0000"/>
                  </a:solidFill>
                  <a:latin typeface="Times New Roman" panose="02020603050405020304" pitchFamily="18" charset="0"/>
                </a:rPr>
                <a:t>2</a:t>
              </a:r>
            </a:p>
          </p:txBody>
        </p:sp>
        <p:sp>
          <p:nvSpPr>
            <p:cNvPr id="48174" name="Text Box 12"/>
            <p:cNvSpPr txBox="1"/>
            <p:nvPr/>
          </p:nvSpPr>
          <p:spPr>
            <a:xfrm>
              <a:off x="4060" y="1841"/>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i="1" dirty="0">
                  <a:solidFill>
                    <a:srgbClr val="FF0000"/>
                  </a:solidFill>
                  <a:latin typeface="Times New Roman" panose="02020603050405020304" pitchFamily="18" charset="0"/>
                </a:rPr>
                <a:t>u</a:t>
              </a:r>
              <a:r>
                <a:rPr lang="en-US" altLang="zh-CN" sz="2400" b="1" baseline="-25000" dirty="0">
                  <a:solidFill>
                    <a:srgbClr val="FF0000"/>
                  </a:solidFill>
                  <a:latin typeface="Times New Roman" panose="02020603050405020304" pitchFamily="18" charset="0"/>
                </a:rPr>
                <a:t>n</a:t>
              </a:r>
            </a:p>
          </p:txBody>
        </p:sp>
        <p:sp>
          <p:nvSpPr>
            <p:cNvPr id="48175" name="Text Box 13"/>
            <p:cNvSpPr txBox="1"/>
            <p:nvPr/>
          </p:nvSpPr>
          <p:spPr>
            <a:xfrm>
              <a:off x="3526" y="1804"/>
              <a:ext cx="476" cy="365"/>
            </a:xfrm>
            <a:prstGeom prst="rect">
              <a:avLst/>
            </a:prstGeom>
            <a:noFill/>
            <a:ln w="19050">
              <a:noFill/>
            </a:ln>
          </p:spPr>
          <p:txBody>
            <a:bodyPr>
              <a:spAutoFit/>
            </a:bodyPr>
            <a:lstStyle/>
            <a:p>
              <a:pPr algn="ctr" eaLnBrk="0" hangingPunct="0">
                <a:spcBef>
                  <a:spcPct val="50000"/>
                </a:spcBef>
              </a:pPr>
              <a:r>
                <a:rPr lang="en-US" altLang="zh-CN" sz="3200" b="1" dirty="0">
                  <a:latin typeface="Times New Roman" panose="02020603050405020304" pitchFamily="18" charset="0"/>
                </a:rPr>
                <a:t>…</a:t>
              </a:r>
            </a:p>
          </p:txBody>
        </p:sp>
      </p:grpSp>
      <p:graphicFrame>
        <p:nvGraphicFramePr>
          <p:cNvPr id="501774" name="Group 14"/>
          <p:cNvGraphicFramePr>
            <a:graphicFrameLocks noGrp="1"/>
          </p:cNvGraphicFramePr>
          <p:nvPr/>
        </p:nvGraphicFramePr>
        <p:xfrm>
          <a:off x="3644900" y="3721100"/>
          <a:ext cx="4546600" cy="2571750"/>
        </p:xfrm>
        <a:graphic>
          <a:graphicData uri="http://schemas.openxmlformats.org/drawingml/2006/table">
            <a:tbl>
              <a:tblPr/>
              <a:tblGrid>
                <a:gridCol w="965200"/>
                <a:gridCol w="749300"/>
                <a:gridCol w="749300"/>
                <a:gridCol w="1041400"/>
                <a:gridCol w="1041400"/>
              </a:tblGrid>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Ｃ</a:t>
                      </a:r>
                    </a:p>
                  </a:txBody>
                  <a:tcPr marL="0" marR="0" marT="0" marB="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p>
                  </a:txBody>
                  <a:tcPr marL="0" marR="0" marT="0" marB="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8166" name="Text Box 66"/>
          <p:cNvSpPr txBox="1"/>
          <p:nvPr/>
        </p:nvSpPr>
        <p:spPr>
          <a:xfrm>
            <a:off x="5221288" y="3311525"/>
            <a:ext cx="1206500" cy="396875"/>
          </a:xfrm>
          <a:prstGeom prst="rect">
            <a:avLst/>
          </a:prstGeom>
          <a:noFill/>
          <a:ln w="19050">
            <a:noFill/>
          </a:ln>
        </p:spPr>
        <p:txBody>
          <a:bodyPr wrap="none">
            <a:spAutoFit/>
          </a:bodyPr>
          <a:lstStyle/>
          <a:p>
            <a:pPr algn="ctr" eaLnBrk="0" hangingPunct="0">
              <a:spcBef>
                <a:spcPct val="50000"/>
              </a:spcBef>
            </a:pPr>
            <a:r>
              <a:rPr lang="zh-CN" altLang="en-US" sz="2000" b="1" dirty="0">
                <a:solidFill>
                  <a:schemeClr val="bg2"/>
                </a:solidFill>
                <a:latin typeface="Times New Roman" panose="02020603050405020304" pitchFamily="18" charset="0"/>
              </a:rPr>
              <a:t>判断矩阵</a:t>
            </a:r>
          </a:p>
        </p:txBody>
      </p:sp>
    </p:spTree>
    <p:extLst>
      <p:ext uri="{BB962C8B-B14F-4D97-AF65-F5344CB8AC3E}">
        <p14:creationId xmlns:p14="http://schemas.microsoft.com/office/powerpoint/2010/main" val="2655553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3"/>
          <p:cNvGrpSpPr/>
          <p:nvPr/>
        </p:nvGrpSpPr>
        <p:grpSpPr>
          <a:xfrm>
            <a:off x="3803650" y="1017588"/>
            <a:ext cx="3721100" cy="2098675"/>
            <a:chOff x="2236" y="953"/>
            <a:chExt cx="2344" cy="1322"/>
          </a:xfrm>
        </p:grpSpPr>
        <p:sp>
          <p:nvSpPr>
            <p:cNvPr id="49219" name="Line 4"/>
            <p:cNvSpPr/>
            <p:nvPr/>
          </p:nvSpPr>
          <p:spPr>
            <a:xfrm flipH="1">
              <a:off x="2480" y="1344"/>
              <a:ext cx="928" cy="536"/>
            </a:xfrm>
            <a:prstGeom prst="line">
              <a:avLst/>
            </a:prstGeom>
            <a:ln w="19050" cap="flat" cmpd="sng">
              <a:solidFill>
                <a:schemeClr val="tx1"/>
              </a:solidFill>
              <a:prstDash val="solid"/>
              <a:headEnd type="none" w="med" len="med"/>
              <a:tailEnd type="none" w="med" len="med"/>
            </a:ln>
          </p:spPr>
        </p:sp>
        <p:sp>
          <p:nvSpPr>
            <p:cNvPr id="49220" name="Line 5"/>
            <p:cNvSpPr/>
            <p:nvPr/>
          </p:nvSpPr>
          <p:spPr>
            <a:xfrm flipH="1">
              <a:off x="3248" y="1344"/>
              <a:ext cx="176" cy="520"/>
            </a:xfrm>
            <a:prstGeom prst="line">
              <a:avLst/>
            </a:prstGeom>
            <a:ln w="19050" cap="flat" cmpd="sng">
              <a:solidFill>
                <a:schemeClr val="tx1"/>
              </a:solidFill>
              <a:prstDash val="solid"/>
              <a:headEnd type="none" w="med" len="med"/>
              <a:tailEnd type="none" w="med" len="med"/>
            </a:ln>
          </p:spPr>
        </p:sp>
        <p:sp>
          <p:nvSpPr>
            <p:cNvPr id="49221" name="Line 6"/>
            <p:cNvSpPr/>
            <p:nvPr/>
          </p:nvSpPr>
          <p:spPr>
            <a:xfrm>
              <a:off x="3440" y="1328"/>
              <a:ext cx="256" cy="472"/>
            </a:xfrm>
            <a:prstGeom prst="line">
              <a:avLst/>
            </a:prstGeom>
            <a:ln w="19050" cap="flat" cmpd="sng">
              <a:solidFill>
                <a:schemeClr val="tx1"/>
              </a:solidFill>
              <a:prstDash val="solid"/>
              <a:headEnd type="none" w="med" len="med"/>
              <a:tailEnd type="none" w="med" len="med"/>
            </a:ln>
          </p:spPr>
        </p:sp>
        <p:sp>
          <p:nvSpPr>
            <p:cNvPr id="49222" name="Line 7"/>
            <p:cNvSpPr/>
            <p:nvPr/>
          </p:nvSpPr>
          <p:spPr>
            <a:xfrm>
              <a:off x="3432" y="1336"/>
              <a:ext cx="888" cy="536"/>
            </a:xfrm>
            <a:prstGeom prst="line">
              <a:avLst/>
            </a:prstGeom>
            <a:ln w="19050" cap="flat" cmpd="sng">
              <a:solidFill>
                <a:schemeClr val="tx1"/>
              </a:solidFill>
              <a:prstDash val="solid"/>
              <a:headEnd type="none" w="med" len="med"/>
              <a:tailEnd type="none" w="med" len="med"/>
            </a:ln>
          </p:spPr>
        </p:sp>
        <p:sp>
          <p:nvSpPr>
            <p:cNvPr id="49223" name="Text Box 8"/>
            <p:cNvSpPr txBox="1"/>
            <p:nvPr/>
          </p:nvSpPr>
          <p:spPr>
            <a:xfrm>
              <a:off x="3140" y="953"/>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dirty="0">
                  <a:solidFill>
                    <a:srgbClr val="FF0000"/>
                  </a:solidFill>
                  <a:latin typeface="Times New Roman" panose="02020603050405020304" pitchFamily="18" charset="0"/>
                </a:rPr>
                <a:t>C</a:t>
              </a:r>
            </a:p>
          </p:txBody>
        </p:sp>
        <p:sp>
          <p:nvSpPr>
            <p:cNvPr id="49224" name="Text Box 9"/>
            <p:cNvSpPr txBox="1"/>
            <p:nvPr/>
          </p:nvSpPr>
          <p:spPr>
            <a:xfrm>
              <a:off x="2236" y="1881"/>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i="1" dirty="0">
                  <a:solidFill>
                    <a:srgbClr val="FF0000"/>
                  </a:solidFill>
                  <a:latin typeface="Times New Roman" panose="02020603050405020304" pitchFamily="18" charset="0"/>
                </a:rPr>
                <a:t>u</a:t>
              </a:r>
              <a:r>
                <a:rPr lang="en-US" altLang="zh-CN" sz="2400" b="1" baseline="-25000" dirty="0">
                  <a:solidFill>
                    <a:srgbClr val="FF0000"/>
                  </a:solidFill>
                  <a:latin typeface="Times New Roman" panose="02020603050405020304" pitchFamily="18" charset="0"/>
                </a:rPr>
                <a:t>1</a:t>
              </a:r>
            </a:p>
          </p:txBody>
        </p:sp>
        <p:sp>
          <p:nvSpPr>
            <p:cNvPr id="49225" name="Text Box 10"/>
            <p:cNvSpPr txBox="1"/>
            <p:nvPr/>
          </p:nvSpPr>
          <p:spPr>
            <a:xfrm>
              <a:off x="2964" y="1857"/>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i="1" dirty="0">
                  <a:solidFill>
                    <a:srgbClr val="FF0000"/>
                  </a:solidFill>
                  <a:latin typeface="Times New Roman" panose="02020603050405020304" pitchFamily="18" charset="0"/>
                </a:rPr>
                <a:t>u</a:t>
              </a:r>
              <a:r>
                <a:rPr lang="en-US" altLang="zh-CN" sz="2400" b="1" baseline="-25000" dirty="0">
                  <a:solidFill>
                    <a:srgbClr val="FF0000"/>
                  </a:solidFill>
                  <a:latin typeface="Times New Roman" panose="02020603050405020304" pitchFamily="18" charset="0"/>
                </a:rPr>
                <a:t>2</a:t>
              </a:r>
            </a:p>
          </p:txBody>
        </p:sp>
        <p:sp>
          <p:nvSpPr>
            <p:cNvPr id="49226" name="Text Box 11"/>
            <p:cNvSpPr txBox="1"/>
            <p:nvPr/>
          </p:nvSpPr>
          <p:spPr>
            <a:xfrm>
              <a:off x="4060" y="1841"/>
              <a:ext cx="520" cy="394"/>
            </a:xfrm>
            <a:prstGeom prst="rect">
              <a:avLst/>
            </a:prstGeom>
            <a:solidFill>
              <a:srgbClr val="CCFFFF"/>
            </a:solidFill>
            <a:ln w="19050">
              <a:noFill/>
            </a:ln>
          </p:spPr>
          <p:txBody>
            <a:bodyPr wrap="none" anchor="ctr" anchorCtr="1"/>
            <a:lstStyle/>
            <a:p>
              <a:pPr algn="ctr" eaLnBrk="0" hangingPunct="0">
                <a:spcBef>
                  <a:spcPct val="50000"/>
                </a:spcBef>
              </a:pPr>
              <a:r>
                <a:rPr lang="en-US" altLang="zh-CN" sz="2400" b="1" i="1" dirty="0">
                  <a:solidFill>
                    <a:srgbClr val="FF0000"/>
                  </a:solidFill>
                  <a:latin typeface="Times New Roman" panose="02020603050405020304" pitchFamily="18" charset="0"/>
                </a:rPr>
                <a:t>u</a:t>
              </a:r>
              <a:r>
                <a:rPr lang="en-US" altLang="zh-CN" sz="2400" b="1" baseline="-25000" dirty="0">
                  <a:solidFill>
                    <a:srgbClr val="FF0000"/>
                  </a:solidFill>
                  <a:latin typeface="Times New Roman" panose="02020603050405020304" pitchFamily="18" charset="0"/>
                </a:rPr>
                <a:t>n</a:t>
              </a:r>
            </a:p>
          </p:txBody>
        </p:sp>
        <p:sp>
          <p:nvSpPr>
            <p:cNvPr id="49227" name="Text Box 12"/>
            <p:cNvSpPr txBox="1"/>
            <p:nvPr/>
          </p:nvSpPr>
          <p:spPr>
            <a:xfrm>
              <a:off x="3526" y="1804"/>
              <a:ext cx="476" cy="365"/>
            </a:xfrm>
            <a:prstGeom prst="rect">
              <a:avLst/>
            </a:prstGeom>
            <a:noFill/>
            <a:ln w="19050">
              <a:noFill/>
            </a:ln>
          </p:spPr>
          <p:txBody>
            <a:bodyPr>
              <a:spAutoFit/>
            </a:bodyPr>
            <a:lstStyle/>
            <a:p>
              <a:pPr algn="ctr" eaLnBrk="0" hangingPunct="0">
                <a:spcBef>
                  <a:spcPct val="50000"/>
                </a:spcBef>
              </a:pPr>
              <a:r>
                <a:rPr lang="en-US" altLang="zh-CN" sz="3200" b="1" dirty="0">
                  <a:latin typeface="Times New Roman" panose="02020603050405020304" pitchFamily="18" charset="0"/>
                </a:rPr>
                <a:t>…</a:t>
              </a:r>
            </a:p>
          </p:txBody>
        </p:sp>
      </p:grpSp>
      <p:graphicFrame>
        <p:nvGraphicFramePr>
          <p:cNvPr id="503821" name="Group 13"/>
          <p:cNvGraphicFramePr>
            <a:graphicFrameLocks noGrp="1"/>
          </p:cNvGraphicFramePr>
          <p:nvPr/>
        </p:nvGraphicFramePr>
        <p:xfrm>
          <a:off x="3644900" y="3721100"/>
          <a:ext cx="4546600" cy="2571750"/>
        </p:xfrm>
        <a:graphic>
          <a:graphicData uri="http://schemas.openxmlformats.org/drawingml/2006/table">
            <a:tbl>
              <a:tblPr/>
              <a:tblGrid>
                <a:gridCol w="965200"/>
                <a:gridCol w="749300"/>
                <a:gridCol w="749300"/>
                <a:gridCol w="1041400"/>
                <a:gridCol w="1041400"/>
              </a:tblGrid>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Ｃ</a:t>
                      </a:r>
                    </a:p>
                  </a:txBody>
                  <a:tcPr marL="0" marR="0" marT="0" marB="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p>
                  </a:txBody>
                  <a:tcPr marL="0" marR="0" marT="0" marB="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9189" name="Text Box 65"/>
          <p:cNvSpPr txBox="1"/>
          <p:nvPr/>
        </p:nvSpPr>
        <p:spPr>
          <a:xfrm>
            <a:off x="5221288" y="3311525"/>
            <a:ext cx="1206500" cy="396875"/>
          </a:xfrm>
          <a:prstGeom prst="rect">
            <a:avLst/>
          </a:prstGeom>
          <a:noFill/>
          <a:ln w="19050">
            <a:noFill/>
          </a:ln>
        </p:spPr>
        <p:txBody>
          <a:bodyPr wrap="none">
            <a:spAutoFit/>
          </a:bodyPr>
          <a:lstStyle/>
          <a:p>
            <a:pPr algn="ctr" eaLnBrk="0" hangingPunct="0">
              <a:spcBef>
                <a:spcPct val="50000"/>
              </a:spcBef>
            </a:pPr>
            <a:r>
              <a:rPr lang="zh-CN" altLang="en-US" sz="2000" b="1" dirty="0">
                <a:solidFill>
                  <a:schemeClr val="bg2"/>
                </a:solidFill>
                <a:latin typeface="Times New Roman" panose="02020603050405020304" pitchFamily="18" charset="0"/>
              </a:rPr>
              <a:t>判断矩阵</a:t>
            </a:r>
          </a:p>
        </p:txBody>
      </p:sp>
      <p:graphicFrame>
        <p:nvGraphicFramePr>
          <p:cNvPr id="503875" name="Group 67"/>
          <p:cNvGraphicFramePr>
            <a:graphicFrameLocks noGrp="1"/>
          </p:cNvGraphicFramePr>
          <p:nvPr/>
        </p:nvGraphicFramePr>
        <p:xfrm>
          <a:off x="241300" y="1550988"/>
          <a:ext cx="3289300" cy="4389439"/>
        </p:xfrm>
        <a:graphic>
          <a:graphicData uri="http://schemas.openxmlformats.org/drawingml/2006/table">
            <a:tbl>
              <a:tblPr/>
              <a:tblGrid>
                <a:gridCol w="1016000"/>
                <a:gridCol w="2273300"/>
              </a:tblGrid>
              <a:tr h="70109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判断</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尺度</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定义</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6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同样重要</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6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比</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稍微重要</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6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5</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比</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重要</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6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7</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比</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重要的多</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6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9</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比</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绝对重要</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0109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6</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8</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介于上述两个相邻</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判断尺度之间</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05912">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倒数</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比</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的重要性比为</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，则</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B</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比</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a:t>
                      </a: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的重要性</a:t>
                      </a:r>
                      <a:r>
                        <a:rPr kumimoji="0"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210404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5859" name="Group 3"/>
          <p:cNvGraphicFramePr>
            <a:graphicFrameLocks noGrp="1"/>
          </p:cNvGraphicFramePr>
          <p:nvPr/>
        </p:nvGraphicFramePr>
        <p:xfrm>
          <a:off x="1968500" y="1447800"/>
          <a:ext cx="4546600" cy="2520950"/>
        </p:xfrm>
        <a:graphic>
          <a:graphicData uri="http://schemas.openxmlformats.org/drawingml/2006/table">
            <a:tbl>
              <a:tblPr/>
              <a:tblGrid>
                <a:gridCol w="965200"/>
                <a:gridCol w="749300"/>
                <a:gridCol w="749300"/>
                <a:gridCol w="1041400"/>
                <a:gridCol w="1041400"/>
              </a:tblGrid>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Ｃ</a:t>
                      </a:r>
                    </a:p>
                  </a:txBody>
                  <a:tcPr marL="0" marR="0" marT="0" marB="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p>
                  </a:txBody>
                  <a:tcPr marL="0" marR="0" marT="0" marB="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12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1n</a:t>
                      </a: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21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22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2n</a:t>
                      </a: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n1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n2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0" lang="en-US" altLang="zh-CN" sz="2400" b="0"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nn</a:t>
                      </a:r>
                    </a:p>
                  </a:txBody>
                  <a:tcPr marL="0" marR="0" marT="0" marB="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0212" name="Text Box 55"/>
          <p:cNvSpPr txBox="1"/>
          <p:nvPr/>
        </p:nvSpPr>
        <p:spPr>
          <a:xfrm>
            <a:off x="3481388" y="1012825"/>
            <a:ext cx="1206500" cy="396875"/>
          </a:xfrm>
          <a:prstGeom prst="rect">
            <a:avLst/>
          </a:prstGeom>
          <a:noFill/>
          <a:ln w="19050">
            <a:noFill/>
          </a:ln>
        </p:spPr>
        <p:txBody>
          <a:bodyPr wrap="none">
            <a:spAutoFit/>
          </a:bodyPr>
          <a:lstStyle/>
          <a:p>
            <a:pPr algn="ctr" eaLnBrk="0" hangingPunct="0">
              <a:spcBef>
                <a:spcPct val="50000"/>
              </a:spcBef>
            </a:pPr>
            <a:r>
              <a:rPr lang="zh-CN" altLang="en-US" sz="2000" b="1" dirty="0">
                <a:solidFill>
                  <a:schemeClr val="bg2"/>
                </a:solidFill>
                <a:latin typeface="Times New Roman" panose="02020603050405020304" pitchFamily="18" charset="0"/>
              </a:rPr>
              <a:t>判断矩阵</a:t>
            </a:r>
          </a:p>
        </p:txBody>
      </p:sp>
      <p:graphicFrame>
        <p:nvGraphicFramePr>
          <p:cNvPr id="50213" name="Object 57"/>
          <p:cNvGraphicFramePr>
            <a:graphicFrameLocks noChangeAspect="1"/>
          </p:cNvGraphicFramePr>
          <p:nvPr/>
        </p:nvGraphicFramePr>
        <p:xfrm>
          <a:off x="476250" y="4165600"/>
          <a:ext cx="1778000" cy="606425"/>
        </p:xfrm>
        <a:graphic>
          <a:graphicData uri="http://schemas.openxmlformats.org/presentationml/2006/ole">
            <mc:AlternateContent xmlns:mc="http://schemas.openxmlformats.org/markup-compatibility/2006">
              <mc:Choice xmlns:v="urn:schemas-microsoft-com:vml" Requires="v">
                <p:oleObj spid="_x0000_s27653" r:id="rId4" imgW="596900" imgH="203200" progId="Equation.DSMT4">
                  <p:embed/>
                </p:oleObj>
              </mc:Choice>
              <mc:Fallback>
                <p:oleObj r:id="rId4" imgW="596900" imgH="203200" progId="Equation.DSMT4">
                  <p:embed/>
                  <p:pic>
                    <p:nvPicPr>
                      <p:cNvPr id="0" name=""/>
                      <p:cNvPicPr/>
                      <p:nvPr/>
                    </p:nvPicPr>
                    <p:blipFill>
                      <a:blip r:embed="rId5"/>
                      <a:stretch>
                        <a:fillRect/>
                      </a:stretch>
                    </p:blipFill>
                    <p:spPr>
                      <a:xfrm>
                        <a:off x="476250" y="4165600"/>
                        <a:ext cx="1778000" cy="606425"/>
                      </a:xfrm>
                      <a:prstGeom prst="rect">
                        <a:avLst/>
                      </a:prstGeom>
                      <a:noFill/>
                      <a:ln w="38100">
                        <a:noFill/>
                        <a:miter/>
                      </a:ln>
                    </p:spPr>
                  </p:pic>
                </p:oleObj>
              </mc:Fallback>
            </mc:AlternateContent>
          </a:graphicData>
        </a:graphic>
      </p:graphicFrame>
      <p:sp>
        <p:nvSpPr>
          <p:cNvPr id="50214" name="Text Box 58"/>
          <p:cNvSpPr txBox="1"/>
          <p:nvPr/>
        </p:nvSpPr>
        <p:spPr>
          <a:xfrm>
            <a:off x="2227263" y="4206875"/>
            <a:ext cx="6751637" cy="457200"/>
          </a:xfrm>
          <a:prstGeom prst="rect">
            <a:avLst/>
          </a:prstGeom>
          <a:noFill/>
          <a:ln w="19050">
            <a:noFill/>
          </a:ln>
        </p:spPr>
        <p:txBody>
          <a:bodyPr>
            <a:spAutoFit/>
          </a:bodyPr>
          <a:lstStyle/>
          <a:p>
            <a:pPr algn="ctr" eaLnBrk="0" hangingPunct="0">
              <a:spcBef>
                <a:spcPct val="50000"/>
              </a:spcBef>
            </a:pPr>
            <a:r>
              <a:rPr lang="en-US" altLang="zh-CN" sz="2400" b="1" i="1" dirty="0">
                <a:solidFill>
                  <a:srgbClr val="FF0000"/>
                </a:solidFill>
                <a:latin typeface="Times New Roman" panose="02020603050405020304" pitchFamily="18" charset="0"/>
              </a:rPr>
              <a:t>a</a:t>
            </a:r>
            <a:r>
              <a:rPr lang="en-US" altLang="zh-CN" sz="2400" b="1" i="1" baseline="-25000" dirty="0">
                <a:solidFill>
                  <a:srgbClr val="FF0000"/>
                </a:solidFill>
                <a:latin typeface="Times New Roman" panose="02020603050405020304" pitchFamily="18" charset="0"/>
              </a:rPr>
              <a:t>ij  </a:t>
            </a:r>
            <a:r>
              <a:rPr lang="zh-CN" altLang="en-US" sz="2400" b="1" dirty="0">
                <a:solidFill>
                  <a:srgbClr val="0000CC"/>
                </a:solidFill>
                <a:latin typeface="Times New Roman" panose="02020603050405020304" pitchFamily="18" charset="0"/>
              </a:rPr>
              <a:t>是元素 </a:t>
            </a:r>
            <a:r>
              <a:rPr lang="en-US" altLang="zh-CN" sz="2400" b="1" i="1" dirty="0">
                <a:solidFill>
                  <a:srgbClr val="FF0000"/>
                </a:solidFill>
                <a:latin typeface="Times New Roman" panose="02020603050405020304" pitchFamily="18" charset="0"/>
              </a:rPr>
              <a:t>u</a:t>
            </a:r>
            <a:r>
              <a:rPr lang="en-US" altLang="zh-CN" sz="2400" b="1" i="1" baseline="-25000" dirty="0">
                <a:solidFill>
                  <a:srgbClr val="FF0000"/>
                </a:solidFill>
                <a:latin typeface="Times New Roman" panose="02020603050405020304" pitchFamily="18" charset="0"/>
              </a:rPr>
              <a:t>i</a:t>
            </a:r>
            <a:r>
              <a:rPr lang="en-US" altLang="zh-CN" sz="2400" b="1" i="1" baseline="-25000" dirty="0">
                <a:solidFill>
                  <a:srgbClr val="0000CC"/>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与 </a:t>
            </a:r>
            <a:r>
              <a:rPr lang="en-US" altLang="zh-CN" sz="2400" b="1" i="1" dirty="0">
                <a:solidFill>
                  <a:srgbClr val="FF0000"/>
                </a:solidFill>
                <a:latin typeface="Times New Roman" panose="02020603050405020304" pitchFamily="18" charset="0"/>
              </a:rPr>
              <a:t>u</a:t>
            </a:r>
            <a:r>
              <a:rPr lang="en-US" altLang="zh-CN" sz="2400" b="1" i="1" baseline="-25000" dirty="0">
                <a:solidFill>
                  <a:srgbClr val="FF0000"/>
                </a:solidFill>
                <a:latin typeface="Times New Roman" panose="02020603050405020304" pitchFamily="18" charset="0"/>
              </a:rPr>
              <a:t>j </a:t>
            </a:r>
            <a:r>
              <a:rPr lang="zh-CN" altLang="en-US" sz="2400" b="1" dirty="0">
                <a:solidFill>
                  <a:srgbClr val="0000CC"/>
                </a:solidFill>
                <a:latin typeface="Times New Roman" panose="02020603050405020304" pitchFamily="18" charset="0"/>
              </a:rPr>
              <a:t>相对于</a:t>
            </a:r>
            <a:r>
              <a:rPr lang="en-US" altLang="zh-CN" sz="2400" b="1" dirty="0">
                <a:solidFill>
                  <a:srgbClr val="0000CC"/>
                </a:solidFill>
                <a:latin typeface="Times New Roman" panose="02020603050405020304" pitchFamily="18" charset="0"/>
              </a:rPr>
              <a:t>C</a:t>
            </a:r>
            <a:r>
              <a:rPr lang="zh-CN" altLang="en-US" sz="2400" b="1" dirty="0">
                <a:solidFill>
                  <a:srgbClr val="0000CC"/>
                </a:solidFill>
                <a:latin typeface="Times New Roman" panose="02020603050405020304" pitchFamily="18" charset="0"/>
              </a:rPr>
              <a:t>的重要性的比例标度</a:t>
            </a:r>
          </a:p>
        </p:txBody>
      </p:sp>
      <p:sp>
        <p:nvSpPr>
          <p:cNvPr id="50215" name="Text Box 59"/>
          <p:cNvSpPr txBox="1"/>
          <p:nvPr/>
        </p:nvSpPr>
        <p:spPr>
          <a:xfrm>
            <a:off x="322263" y="4803775"/>
            <a:ext cx="4198937" cy="457200"/>
          </a:xfrm>
          <a:prstGeom prst="rect">
            <a:avLst/>
          </a:prstGeom>
          <a:noFill/>
          <a:ln w="19050">
            <a:noFill/>
          </a:ln>
        </p:spPr>
        <p:txBody>
          <a:bodyPr>
            <a:spAutoFit/>
          </a:bodyPr>
          <a:lstStyle/>
          <a:p>
            <a:pPr eaLnBrk="0" hangingPunct="0">
              <a:spcBef>
                <a:spcPct val="50000"/>
              </a:spcBef>
            </a:pPr>
            <a:r>
              <a:rPr lang="zh-CN" altLang="en-US" sz="2400" b="1" dirty="0">
                <a:solidFill>
                  <a:srgbClr val="0000CC"/>
                </a:solidFill>
                <a:latin typeface="Times New Roman" panose="02020603050405020304" pitchFamily="18" charset="0"/>
              </a:rPr>
              <a:t>判断矩阵具有下述性质：</a:t>
            </a:r>
          </a:p>
        </p:txBody>
      </p:sp>
      <p:graphicFrame>
        <p:nvGraphicFramePr>
          <p:cNvPr id="50216" name="Object 60"/>
          <p:cNvGraphicFramePr>
            <a:graphicFrameLocks noChangeAspect="1"/>
          </p:cNvGraphicFramePr>
          <p:nvPr/>
        </p:nvGraphicFramePr>
        <p:xfrm>
          <a:off x="1258888" y="5157788"/>
          <a:ext cx="4654550" cy="1174750"/>
        </p:xfrm>
        <a:graphic>
          <a:graphicData uri="http://schemas.openxmlformats.org/presentationml/2006/ole">
            <mc:AlternateContent xmlns:mc="http://schemas.openxmlformats.org/markup-compatibility/2006">
              <mc:Choice xmlns:v="urn:schemas-microsoft-com:vml" Requires="v">
                <p:oleObj spid="_x0000_s27654" r:id="rId6" imgW="1562100" imgH="393700" progId="Equation.DSMT4">
                  <p:embed/>
                </p:oleObj>
              </mc:Choice>
              <mc:Fallback>
                <p:oleObj r:id="rId6" imgW="1562100" imgH="393700" progId="Equation.DSMT4">
                  <p:embed/>
                  <p:pic>
                    <p:nvPicPr>
                      <p:cNvPr id="0" name=""/>
                      <p:cNvPicPr/>
                      <p:nvPr/>
                    </p:nvPicPr>
                    <p:blipFill>
                      <a:blip r:embed="rId7"/>
                      <a:stretch>
                        <a:fillRect/>
                      </a:stretch>
                    </p:blipFill>
                    <p:spPr>
                      <a:xfrm>
                        <a:off x="1258888" y="5157788"/>
                        <a:ext cx="4654550" cy="1174750"/>
                      </a:xfrm>
                      <a:prstGeom prst="rect">
                        <a:avLst/>
                      </a:prstGeom>
                      <a:noFill/>
                      <a:ln w="38100">
                        <a:noFill/>
                        <a:miter/>
                      </a:ln>
                    </p:spPr>
                  </p:pic>
                </p:oleObj>
              </mc:Fallback>
            </mc:AlternateContent>
          </a:graphicData>
        </a:graphic>
      </p:graphicFrame>
      <p:sp>
        <p:nvSpPr>
          <p:cNvPr id="50217" name="AutoShape 61"/>
          <p:cNvSpPr/>
          <p:nvPr/>
        </p:nvSpPr>
        <p:spPr>
          <a:xfrm>
            <a:off x="2959100" y="2070100"/>
            <a:ext cx="3340100" cy="1981200"/>
          </a:xfrm>
          <a:prstGeom prst="bracketPair">
            <a:avLst>
              <a:gd name="adj" fmla="val 16667"/>
            </a:avLst>
          </a:prstGeom>
          <a:noFill/>
          <a:ln w="41275" cap="flat" cmpd="sng">
            <a:solidFill>
              <a:schemeClr val="bg2"/>
            </a:solidFill>
            <a:prstDash val="solid"/>
            <a:headEnd type="none" w="med" len="med"/>
            <a:tailEnd type="none" w="med" len="med"/>
          </a:ln>
        </p:spPr>
        <p:txBody>
          <a:bodyPr wrap="none" anchor="ctr">
            <a:spAutoFit/>
          </a:bodyPr>
          <a:lstStyle/>
          <a:p>
            <a:endParaRPr lang="zh-CN" altLang="en-US" dirty="0">
              <a:latin typeface="Arial" panose="020B0604020202020204" pitchFamily="34" charset="0"/>
            </a:endParaRPr>
          </a:p>
        </p:txBody>
      </p:sp>
      <p:graphicFrame>
        <p:nvGraphicFramePr>
          <p:cNvPr id="50218" name="Object 63"/>
          <p:cNvGraphicFramePr>
            <a:graphicFrameLocks noGrp="1" noChangeAspect="1"/>
          </p:cNvGraphicFramePr>
          <p:nvPr>
            <p:ph/>
          </p:nvPr>
        </p:nvGraphicFramePr>
        <p:xfrm>
          <a:off x="6372225" y="5229225"/>
          <a:ext cx="1223963" cy="996950"/>
        </p:xfrm>
        <a:graphic>
          <a:graphicData uri="http://schemas.openxmlformats.org/presentationml/2006/ole">
            <mc:AlternateContent xmlns:mc="http://schemas.openxmlformats.org/markup-compatibility/2006">
              <mc:Choice xmlns:v="urn:schemas-microsoft-com:vml" Requires="v">
                <p:oleObj spid="_x0000_s27655" r:id="rId8" imgW="546100" imgH="444500" progId="Equation.DSMT4">
                  <p:embed/>
                </p:oleObj>
              </mc:Choice>
              <mc:Fallback>
                <p:oleObj r:id="rId8" imgW="546100" imgH="444500" progId="Equation.DSMT4">
                  <p:embed/>
                  <p:pic>
                    <p:nvPicPr>
                      <p:cNvPr id="0" name=""/>
                      <p:cNvPicPr/>
                      <p:nvPr/>
                    </p:nvPicPr>
                    <p:blipFill>
                      <a:blip r:embed="rId9"/>
                      <a:srcRect/>
                      <a:stretch>
                        <a:fillRect/>
                      </a:stretch>
                    </p:blipFill>
                    <p:spPr>
                      <a:xfrm>
                        <a:off x="6372225" y="5229225"/>
                        <a:ext cx="1223963" cy="996950"/>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203429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a:t>
            </a:fld>
            <a:endParaRPr lang="en-US" altLang="zh-CN" sz="1400" b="0" dirty="0">
              <a:latin typeface="Arial" panose="020B0604020202020204" pitchFamily="34" charset="0"/>
            </a:endParaRPr>
          </a:p>
        </p:txBody>
      </p:sp>
      <p:sp>
        <p:nvSpPr>
          <p:cNvPr id="69635" name="Rectangle 3"/>
          <p:cNvSpPr>
            <a:spLocks noGrp="1" noRot="1" noChangeAspect="1"/>
          </p:cNvSpPr>
          <p:nvPr>
            <p:ph idx="1"/>
          </p:nvPr>
        </p:nvSpPr>
        <p:spPr>
          <a:ln/>
        </p:spPr>
        <p:txBody>
          <a:bodyPr vert="horz" wrap="square" lIns="91440" tIns="45720" rIns="91440" bIns="45720" anchor="t"/>
          <a:lstStyle/>
          <a:p>
            <a:pPr eaLnBrk="1" hangingPunct="1"/>
            <a:r>
              <a:rPr lang="en-US" altLang="zh-CN" dirty="0"/>
              <a:t>       </a:t>
            </a:r>
          </a:p>
        </p:txBody>
      </p:sp>
      <p:graphicFrame>
        <p:nvGraphicFramePr>
          <p:cNvPr id="69636" name="Object 4"/>
          <p:cNvGraphicFramePr>
            <a:graphicFrameLocks noGrp="1" noChangeAspect="1"/>
          </p:cNvGraphicFramePr>
          <p:nvPr>
            <p:ph idx="1"/>
          </p:nvPr>
        </p:nvGraphicFramePr>
        <p:xfrm>
          <a:off x="760413" y="1141413"/>
          <a:ext cx="8312150" cy="5589587"/>
        </p:xfrm>
        <a:graphic>
          <a:graphicData uri="http://schemas.openxmlformats.org/presentationml/2006/ole">
            <mc:AlternateContent xmlns:mc="http://schemas.openxmlformats.org/markup-compatibility/2006">
              <mc:Choice xmlns:v="urn:schemas-microsoft-com:vml" Requires="v">
                <p:oleObj spid="_x0000_s36867" r:id="rId4" imgW="3945255" imgH="2655570" progId="Word.Document.8">
                  <p:embed/>
                </p:oleObj>
              </mc:Choice>
              <mc:Fallback>
                <p:oleObj r:id="rId4" imgW="3945255" imgH="2655570" progId="Word.Document.8">
                  <p:embed/>
                  <p:pic>
                    <p:nvPicPr>
                      <p:cNvPr id="0" name=""/>
                      <p:cNvPicPr/>
                      <p:nvPr/>
                    </p:nvPicPr>
                    <p:blipFill>
                      <a:blip r:embed="rId5"/>
                      <a:srcRect/>
                      <a:stretch>
                        <a:fillRect/>
                      </a:stretch>
                    </p:blipFill>
                    <p:spPr>
                      <a:xfrm>
                        <a:off x="760413" y="1141413"/>
                        <a:ext cx="8312150" cy="5589587"/>
                      </a:xfrm>
                      <a:prstGeom prst="rect">
                        <a:avLst/>
                      </a:prstGeom>
                      <a:noFill/>
                      <a:ln w="38100">
                        <a:miter/>
                      </a:ln>
                    </p:spPr>
                  </p:pic>
                </p:oleObj>
              </mc:Fallback>
            </mc:AlternateContent>
          </a:graphicData>
        </a:graphic>
      </p:graphicFrame>
      <p:sp>
        <p:nvSpPr>
          <p:cNvPr id="69637" name="Rectangle 6"/>
          <p:cNvSpPr>
            <a:spLocks noGrp="1" noRot="1"/>
          </p:cNvSpPr>
          <p:nvPr>
            <p:ph type="title"/>
          </p:nvPr>
        </p:nvSpPr>
        <p:spPr>
          <a:ln/>
        </p:spPr>
        <p:txBody>
          <a:bodyPr vert="horz" wrap="square" lIns="91440" tIns="45720" rIns="91440" bIns="45720" anchor="ctr">
            <a:spAutoFit/>
          </a:bodyPr>
          <a:lstStyle/>
          <a:p>
            <a:pPr eaLnBrk="1" hangingPunct="1"/>
            <a:r>
              <a:rPr lang="zh-CN" altLang="en-US" dirty="0"/>
              <a:t>第一主成分的求解*</a:t>
            </a:r>
          </a:p>
        </p:txBody>
      </p:sp>
    </p:spTree>
    <p:extLst>
      <p:ext uri="{BB962C8B-B14F-4D97-AF65-F5344CB8AC3E}">
        <p14:creationId xmlns:p14="http://schemas.microsoft.com/office/powerpoint/2010/main" val="41432591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6"/>
          <p:cNvSpPr txBox="1"/>
          <p:nvPr/>
        </p:nvSpPr>
        <p:spPr>
          <a:xfrm>
            <a:off x="323850" y="1557338"/>
            <a:ext cx="6154738" cy="2100262"/>
          </a:xfrm>
          <a:prstGeom prst="rect">
            <a:avLst/>
          </a:prstGeom>
          <a:noFill/>
          <a:ln w="19050">
            <a:noFill/>
          </a:ln>
        </p:spPr>
        <p:txBody>
          <a:bodyPr>
            <a:spAutoFit/>
          </a:bodyPr>
          <a:lstStyle/>
          <a:p>
            <a:pPr eaLnBrk="0" hangingPunct="0">
              <a:spcBef>
                <a:spcPct val="50000"/>
              </a:spcBef>
            </a:pPr>
            <a:r>
              <a:rPr lang="zh-CN" altLang="en-US" sz="2400" b="1" dirty="0">
                <a:solidFill>
                  <a:srgbClr val="FF0000"/>
                </a:solidFill>
                <a:latin typeface="Times New Roman" panose="02020603050405020304" pitchFamily="18" charset="0"/>
              </a:rPr>
              <a:t>例：</a:t>
            </a:r>
          </a:p>
          <a:p>
            <a:pPr eaLnBrk="0" hangingPunct="0">
              <a:spcBef>
                <a:spcPct val="50000"/>
              </a:spcBef>
            </a:pPr>
            <a:r>
              <a:rPr lang="zh-CN" altLang="en-US" sz="2400" b="1" i="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u</a:t>
            </a:r>
            <a:r>
              <a:rPr lang="en-US" altLang="zh-CN" sz="2400" b="1" i="1" baseline="-25000"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与 </a:t>
            </a:r>
            <a:r>
              <a:rPr lang="en-US" altLang="zh-CN" sz="2400" b="1" i="1" dirty="0">
                <a:solidFill>
                  <a:srgbClr val="FF0000"/>
                </a:solidFill>
                <a:latin typeface="Times New Roman" panose="02020603050405020304" pitchFamily="18" charset="0"/>
              </a:rPr>
              <a:t>u</a:t>
            </a:r>
            <a:r>
              <a:rPr lang="en-US" altLang="zh-CN" sz="2400" b="1" i="1" baseline="-25000" dirty="0">
                <a:solidFill>
                  <a:srgbClr val="FF0000"/>
                </a:solidFill>
                <a:latin typeface="Times New Roman" panose="02020603050405020304" pitchFamily="18" charset="0"/>
              </a:rPr>
              <a:t>j </a:t>
            </a:r>
            <a:r>
              <a:rPr lang="zh-CN" altLang="en-US" sz="2400" b="1" dirty="0">
                <a:solidFill>
                  <a:srgbClr val="0000CC"/>
                </a:solidFill>
                <a:latin typeface="Times New Roman" panose="02020603050405020304" pitchFamily="18" charset="0"/>
              </a:rPr>
              <a:t>相比重要性比例标度为</a:t>
            </a:r>
            <a:r>
              <a:rPr lang="en-US" altLang="zh-CN" sz="2400" b="1" dirty="0">
                <a:solidFill>
                  <a:srgbClr val="FF0000"/>
                </a:solidFill>
                <a:latin typeface="Times New Roman" panose="02020603050405020304" pitchFamily="18" charset="0"/>
              </a:rPr>
              <a:t>3</a:t>
            </a:r>
            <a:r>
              <a:rPr lang="zh-CN" altLang="en-US" sz="2400" b="1" dirty="0">
                <a:solidFill>
                  <a:srgbClr val="0000CC"/>
                </a:solidFill>
                <a:latin typeface="Times New Roman" panose="02020603050405020304" pitchFamily="18" charset="0"/>
              </a:rPr>
              <a:t>；</a:t>
            </a:r>
          </a:p>
          <a:p>
            <a:pPr eaLnBrk="0" hangingPunct="0">
              <a:spcBef>
                <a:spcPct val="50000"/>
              </a:spcBef>
            </a:pPr>
            <a:r>
              <a:rPr lang="zh-CN" altLang="en-US" sz="2400" b="1" dirty="0">
                <a:solidFill>
                  <a:srgbClr val="0000CC"/>
                </a:solidFill>
                <a:latin typeface="Times New Roman" panose="02020603050405020304" pitchFamily="18" charset="0"/>
              </a:rPr>
              <a:t>            而</a:t>
            </a:r>
            <a:r>
              <a:rPr lang="en-US" altLang="zh-CN" sz="2400" b="1" i="1" dirty="0">
                <a:solidFill>
                  <a:srgbClr val="FF0000"/>
                </a:solidFill>
                <a:latin typeface="Times New Roman" panose="02020603050405020304" pitchFamily="18" charset="0"/>
              </a:rPr>
              <a:t>u</a:t>
            </a:r>
            <a:r>
              <a:rPr lang="en-US" altLang="zh-CN" sz="2400" b="1" i="1" baseline="-25000"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与 </a:t>
            </a:r>
            <a:r>
              <a:rPr lang="en-US" altLang="zh-CN" sz="2400" b="1" i="1" dirty="0">
                <a:solidFill>
                  <a:srgbClr val="FF0000"/>
                </a:solidFill>
                <a:latin typeface="Times New Roman" panose="02020603050405020304" pitchFamily="18" charset="0"/>
              </a:rPr>
              <a:t>u</a:t>
            </a:r>
            <a:r>
              <a:rPr lang="en-US" altLang="zh-CN" sz="2400" b="1" i="1" baseline="-25000" dirty="0">
                <a:solidFill>
                  <a:srgbClr val="FF0000"/>
                </a:solidFill>
                <a:latin typeface="Times New Roman" panose="02020603050405020304" pitchFamily="18" charset="0"/>
              </a:rPr>
              <a:t>k </a:t>
            </a:r>
            <a:r>
              <a:rPr lang="zh-CN" altLang="en-US" sz="2400" b="1" dirty="0">
                <a:solidFill>
                  <a:srgbClr val="0000CC"/>
                </a:solidFill>
                <a:latin typeface="Times New Roman" panose="02020603050405020304" pitchFamily="18" charset="0"/>
              </a:rPr>
              <a:t>相比重要性比例标度为</a:t>
            </a:r>
            <a:r>
              <a:rPr lang="en-US" altLang="zh-CN" sz="2400" b="1" dirty="0">
                <a:solidFill>
                  <a:srgbClr val="FF0000"/>
                </a:solidFill>
                <a:latin typeface="Times New Roman" panose="02020603050405020304" pitchFamily="18" charset="0"/>
              </a:rPr>
              <a:t>2</a:t>
            </a:r>
            <a:r>
              <a:rPr lang="zh-CN" altLang="en-US" sz="2400" b="1" dirty="0">
                <a:solidFill>
                  <a:srgbClr val="0000CC"/>
                </a:solidFill>
                <a:latin typeface="Times New Roman" panose="02020603050405020304" pitchFamily="18" charset="0"/>
              </a:rPr>
              <a:t>；</a:t>
            </a:r>
          </a:p>
          <a:p>
            <a:pPr eaLnBrk="0" hangingPunct="0">
              <a:spcBef>
                <a:spcPct val="50000"/>
              </a:spcBef>
            </a:pPr>
            <a:r>
              <a:rPr lang="zh-CN" altLang="en-US" sz="2400" b="1" dirty="0">
                <a:solidFill>
                  <a:srgbClr val="0000CC"/>
                </a:solidFill>
                <a:latin typeface="Times New Roman" panose="02020603050405020304" pitchFamily="18" charset="0"/>
              </a:rPr>
              <a:t>如果认为</a:t>
            </a:r>
            <a:r>
              <a:rPr lang="en-US" altLang="zh-CN" sz="2400" b="1" i="1" dirty="0">
                <a:solidFill>
                  <a:srgbClr val="FF0000"/>
                </a:solidFill>
                <a:latin typeface="Times New Roman" panose="02020603050405020304" pitchFamily="18" charset="0"/>
              </a:rPr>
              <a:t>u</a:t>
            </a:r>
            <a:r>
              <a:rPr lang="en-US" altLang="zh-CN" sz="2400" b="1" i="1" baseline="-25000"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与 </a:t>
            </a:r>
            <a:r>
              <a:rPr lang="en-US" altLang="zh-CN" sz="2400" b="1" i="1" dirty="0">
                <a:solidFill>
                  <a:srgbClr val="FF0000"/>
                </a:solidFill>
                <a:latin typeface="Times New Roman" panose="02020603050405020304" pitchFamily="18" charset="0"/>
              </a:rPr>
              <a:t>u</a:t>
            </a:r>
            <a:r>
              <a:rPr lang="en-US" altLang="zh-CN" sz="2400" b="1" i="1" baseline="-25000" dirty="0">
                <a:solidFill>
                  <a:srgbClr val="FF0000"/>
                </a:solidFill>
                <a:latin typeface="Times New Roman" panose="02020603050405020304" pitchFamily="18" charset="0"/>
              </a:rPr>
              <a:t>k </a:t>
            </a:r>
            <a:r>
              <a:rPr lang="zh-CN" altLang="en-US" sz="2400" b="1" dirty="0">
                <a:solidFill>
                  <a:srgbClr val="0000CC"/>
                </a:solidFill>
                <a:latin typeface="Times New Roman" panose="02020603050405020304" pitchFamily="18" charset="0"/>
              </a:rPr>
              <a:t>相比重要性比例标度为</a:t>
            </a:r>
            <a:r>
              <a:rPr lang="en-US" altLang="zh-CN" sz="2400" b="1" dirty="0">
                <a:solidFill>
                  <a:srgbClr val="FF0000"/>
                </a:solidFill>
                <a:latin typeface="Times New Roman" panose="02020603050405020304" pitchFamily="18" charset="0"/>
              </a:rPr>
              <a:t>6</a:t>
            </a:r>
            <a:r>
              <a:rPr lang="zh-CN" altLang="en-US" sz="2400" b="1" dirty="0">
                <a:solidFill>
                  <a:srgbClr val="FF0000"/>
                </a:solidFill>
                <a:latin typeface="Times New Roman" panose="02020603050405020304" pitchFamily="18" charset="0"/>
              </a:rPr>
              <a:t>：</a:t>
            </a:r>
            <a:endParaRPr lang="zh-CN" altLang="en-US" sz="2400" b="1" dirty="0">
              <a:solidFill>
                <a:srgbClr val="0000CC"/>
              </a:solidFill>
              <a:latin typeface="Times New Roman" panose="02020603050405020304" pitchFamily="18" charset="0"/>
            </a:endParaRPr>
          </a:p>
        </p:txBody>
      </p:sp>
      <p:sp>
        <p:nvSpPr>
          <p:cNvPr id="51203" name="AutoShape 7"/>
          <p:cNvSpPr/>
          <p:nvPr/>
        </p:nvSpPr>
        <p:spPr>
          <a:xfrm>
            <a:off x="6300788" y="2636838"/>
            <a:ext cx="622300" cy="495300"/>
          </a:xfrm>
          <a:prstGeom prst="rightArrow">
            <a:avLst>
              <a:gd name="adj1" fmla="val 50000"/>
              <a:gd name="adj2" fmla="val 31410"/>
            </a:avLst>
          </a:prstGeom>
          <a:solidFill>
            <a:srgbClr val="CCFFFF"/>
          </a:solidFill>
          <a:ln w="19050" cap="flat" cmpd="sng">
            <a:solidFill>
              <a:schemeClr val="tx1"/>
            </a:solidFill>
            <a:prstDash val="solid"/>
            <a:miter/>
            <a:headEnd type="none" w="med" len="med"/>
            <a:tailEnd type="none" w="med" len="med"/>
          </a:ln>
        </p:spPr>
        <p:txBody>
          <a:bodyPr wrap="none" anchor="ctr">
            <a:spAutoFit/>
          </a:bodyPr>
          <a:lstStyle/>
          <a:p>
            <a:endParaRPr lang="zh-CN" altLang="en-US" dirty="0">
              <a:latin typeface="Arial" panose="020B0604020202020204" pitchFamily="34" charset="0"/>
            </a:endParaRPr>
          </a:p>
        </p:txBody>
      </p:sp>
      <p:graphicFrame>
        <p:nvGraphicFramePr>
          <p:cNvPr id="51204" name="Object 8"/>
          <p:cNvGraphicFramePr>
            <a:graphicFrameLocks noChangeAspect="1"/>
          </p:cNvGraphicFramePr>
          <p:nvPr/>
        </p:nvGraphicFramePr>
        <p:xfrm>
          <a:off x="7100888" y="2565400"/>
          <a:ext cx="2043112" cy="604838"/>
        </p:xfrm>
        <a:graphic>
          <a:graphicData uri="http://schemas.openxmlformats.org/presentationml/2006/ole">
            <mc:AlternateContent xmlns:mc="http://schemas.openxmlformats.org/markup-compatibility/2006">
              <mc:Choice xmlns:v="urn:schemas-microsoft-com:vml" Requires="v">
                <p:oleObj spid="_x0000_s28675" r:id="rId4" imgW="685800" imgH="203200" progId="Equation.DSMT4">
                  <p:embed/>
                </p:oleObj>
              </mc:Choice>
              <mc:Fallback>
                <p:oleObj r:id="rId4" imgW="685800" imgH="203200" progId="Equation.DSMT4">
                  <p:embed/>
                  <p:pic>
                    <p:nvPicPr>
                      <p:cNvPr id="0" name=""/>
                      <p:cNvPicPr/>
                      <p:nvPr/>
                    </p:nvPicPr>
                    <p:blipFill>
                      <a:blip r:embed="rId5"/>
                      <a:stretch>
                        <a:fillRect/>
                      </a:stretch>
                    </p:blipFill>
                    <p:spPr>
                      <a:xfrm>
                        <a:off x="7100888" y="2565400"/>
                        <a:ext cx="2043112" cy="604838"/>
                      </a:xfrm>
                      <a:prstGeom prst="rect">
                        <a:avLst/>
                      </a:prstGeom>
                      <a:noFill/>
                      <a:ln w="38100">
                        <a:noFill/>
                        <a:miter/>
                      </a:ln>
                    </p:spPr>
                  </p:pic>
                </p:oleObj>
              </mc:Fallback>
            </mc:AlternateContent>
          </a:graphicData>
        </a:graphic>
      </p:graphicFrame>
      <p:sp>
        <p:nvSpPr>
          <p:cNvPr id="51205" name="Text Box 9"/>
          <p:cNvSpPr txBox="1"/>
          <p:nvPr/>
        </p:nvSpPr>
        <p:spPr>
          <a:xfrm>
            <a:off x="0" y="3860800"/>
            <a:ext cx="8910638" cy="1004888"/>
          </a:xfrm>
          <a:prstGeom prst="rect">
            <a:avLst/>
          </a:prstGeom>
          <a:noFill/>
          <a:ln w="19050">
            <a:noFill/>
          </a:ln>
        </p:spPr>
        <p:txBody>
          <a:bodyPr>
            <a:spAutoFit/>
          </a:bodyPr>
          <a:lstStyle/>
          <a:p>
            <a:pPr eaLnBrk="0" hangingPunct="0">
              <a:spcBef>
                <a:spcPct val="50000"/>
              </a:spcBef>
            </a:pPr>
            <a:endParaRPr lang="zh-CN" altLang="en-US" sz="2400" b="1" dirty="0">
              <a:solidFill>
                <a:srgbClr val="0000CC"/>
              </a:solidFill>
              <a:latin typeface="Times New Roman" panose="02020603050405020304" pitchFamily="18" charset="0"/>
            </a:endParaRPr>
          </a:p>
          <a:p>
            <a:pPr eaLnBrk="0" hangingPunct="0">
              <a:spcBef>
                <a:spcPct val="50000"/>
              </a:spcBef>
            </a:pPr>
            <a:r>
              <a:rPr lang="zh-CN" altLang="en-US" sz="2400" b="1" dirty="0">
                <a:solidFill>
                  <a:srgbClr val="0000CC"/>
                </a:solidFill>
                <a:latin typeface="Times New Roman" panose="02020603050405020304" pitchFamily="18" charset="0"/>
              </a:rPr>
              <a:t>当上式对 </a:t>
            </a:r>
            <a:r>
              <a:rPr lang="en-US" altLang="zh-CN" sz="2400" b="1" dirty="0">
                <a:solidFill>
                  <a:srgbClr val="FF0000"/>
                </a:solidFill>
                <a:latin typeface="Times New Roman" panose="02020603050405020304" pitchFamily="18" charset="0"/>
              </a:rPr>
              <a:t>A </a:t>
            </a:r>
            <a:r>
              <a:rPr lang="zh-CN" altLang="en-US" sz="2400" b="1" dirty="0">
                <a:solidFill>
                  <a:srgbClr val="0000CC"/>
                </a:solidFill>
                <a:latin typeface="Times New Roman" panose="02020603050405020304" pitchFamily="18" charset="0"/>
              </a:rPr>
              <a:t>的所有元素均成立时，判断矩阵 </a:t>
            </a:r>
            <a:r>
              <a:rPr lang="en-US" altLang="zh-CN" sz="2400" b="1" dirty="0">
                <a:solidFill>
                  <a:srgbClr val="FF0000"/>
                </a:solidFill>
                <a:latin typeface="Times New Roman" panose="02020603050405020304" pitchFamily="18" charset="0"/>
              </a:rPr>
              <a:t>A</a:t>
            </a:r>
            <a:r>
              <a:rPr lang="en-US" altLang="zh-CN" sz="2400" b="1" dirty="0">
                <a:solidFill>
                  <a:srgbClr val="0000CC"/>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成为</a:t>
            </a:r>
            <a:r>
              <a:rPr lang="zh-CN" altLang="en-US" sz="2400" b="1" dirty="0">
                <a:solidFill>
                  <a:srgbClr val="FF0000"/>
                </a:solidFill>
                <a:latin typeface="Times New Roman" panose="02020603050405020304" pitchFamily="18" charset="0"/>
              </a:rPr>
              <a:t>一致性矩阵</a:t>
            </a:r>
            <a:r>
              <a:rPr lang="zh-CN" altLang="en-US" sz="2400" b="1" dirty="0">
                <a:solidFill>
                  <a:srgbClr val="0000CC"/>
                </a:solidFill>
                <a:latin typeface="Times New Roman" panose="02020603050405020304" pitchFamily="18" charset="0"/>
              </a:rPr>
              <a:t>。</a:t>
            </a:r>
          </a:p>
        </p:txBody>
      </p:sp>
    </p:spTree>
    <p:extLst>
      <p:ext uri="{BB962C8B-B14F-4D97-AF65-F5344CB8AC3E}">
        <p14:creationId xmlns:p14="http://schemas.microsoft.com/office/powerpoint/2010/main" val="541751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body" sz="half" idx="1"/>
          </p:nvPr>
        </p:nvSpPr>
        <p:spPr>
          <a:xfrm>
            <a:off x="457200" y="1196975"/>
            <a:ext cx="7931150" cy="4968875"/>
          </a:xfrm>
          <a:ln/>
        </p:spPr>
        <p:txBody>
          <a:bodyPr vert="horz" wrap="square" lIns="91440" tIns="45720" rIns="91440" bIns="45720" anchor="t"/>
          <a:lstStyle/>
          <a:p>
            <a:pPr eaLnBrk="1" hangingPunct="1"/>
            <a:r>
              <a:rPr lang="zh-CN" altLang="en-US" sz="2400" dirty="0"/>
              <a:t> </a:t>
            </a:r>
            <a:r>
              <a:rPr lang="zh-CN" altLang="en-US" sz="2800" b="1" dirty="0">
                <a:solidFill>
                  <a:srgbClr val="0033CC"/>
                </a:solidFill>
              </a:rPr>
              <a:t>一致性检验</a:t>
            </a:r>
            <a:r>
              <a:rPr lang="zh-CN" altLang="en-US" sz="2800" b="1" dirty="0"/>
              <a:t>：只有当矩阵完全一致时，判断矩阵</a:t>
            </a:r>
            <a:r>
              <a:rPr lang="en-US" altLang="zh-CN" sz="2800" b="1" dirty="0"/>
              <a:t>A</a:t>
            </a:r>
            <a:r>
              <a:rPr lang="zh-CN" altLang="en-US" sz="2800" b="1" dirty="0"/>
              <a:t>才存在               ，而不一致时，               即可用                这个差值大小来检验一致性的程度，一般用          这个一致性指标，       愈小，说明一致性愈大。      </a:t>
            </a:r>
            <a:r>
              <a:rPr lang="zh-CN" altLang="en-US" sz="2800" b="1" dirty="0">
                <a:solidFill>
                  <a:srgbClr val="FF6600"/>
                </a:solidFill>
                <a:latin typeface="Times New Roman" panose="02020603050405020304" pitchFamily="18" charset="0"/>
              </a:rPr>
              <a:t>（</a:t>
            </a:r>
            <a:r>
              <a:rPr lang="en-US" altLang="zh-CN" sz="2800" b="1" dirty="0">
                <a:solidFill>
                  <a:srgbClr val="FF6600"/>
                </a:solidFill>
                <a:latin typeface="Times New Roman" panose="02020603050405020304" pitchFamily="18" charset="0"/>
              </a:rPr>
              <a:t>consistency index</a:t>
            </a:r>
            <a:r>
              <a:rPr lang="zh-CN" altLang="en-US" sz="2800" b="1" dirty="0">
                <a:solidFill>
                  <a:srgbClr val="FF6600"/>
                </a:solidFill>
                <a:latin typeface="Times New Roman" panose="02020603050405020304" pitchFamily="18" charset="0"/>
              </a:rPr>
              <a:t>）</a:t>
            </a:r>
            <a:r>
              <a:rPr lang="zh-CN" altLang="en-US" sz="2800" dirty="0">
                <a:latin typeface="Times New Roman" panose="02020603050405020304" pitchFamily="18" charset="0"/>
              </a:rPr>
              <a:t/>
            </a:r>
            <a:br>
              <a:rPr lang="zh-CN" altLang="en-US" sz="2800" dirty="0">
                <a:latin typeface="Times New Roman" panose="02020603050405020304" pitchFamily="18" charset="0"/>
              </a:rPr>
            </a:br>
            <a:endParaRPr lang="zh-CN" altLang="en-US" sz="28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buNone/>
            </a:pPr>
            <a:r>
              <a:rPr lang="zh-CN" altLang="en-US" sz="2400" dirty="0"/>
              <a:t>                                  </a:t>
            </a:r>
          </a:p>
        </p:txBody>
      </p:sp>
      <p:graphicFrame>
        <p:nvGraphicFramePr>
          <p:cNvPr id="66563" name="Object 3"/>
          <p:cNvGraphicFramePr>
            <a:graphicFrameLocks noGrp="1" noChangeAspect="1"/>
          </p:cNvGraphicFramePr>
          <p:nvPr>
            <p:ph sz="quarter" idx="3"/>
          </p:nvPr>
        </p:nvGraphicFramePr>
        <p:xfrm>
          <a:off x="2627313" y="1628775"/>
          <a:ext cx="1223962" cy="523875"/>
        </p:xfrm>
        <a:graphic>
          <a:graphicData uri="http://schemas.openxmlformats.org/presentationml/2006/ole">
            <mc:AlternateContent xmlns:mc="http://schemas.openxmlformats.org/markup-compatibility/2006">
              <mc:Choice xmlns:v="urn:schemas-microsoft-com:vml" Requires="v">
                <p:oleObj spid="_x0000_s29705" r:id="rId3" imgW="533400" imgH="228600" progId="Equation.DSMT4">
                  <p:embed/>
                </p:oleObj>
              </mc:Choice>
              <mc:Fallback>
                <p:oleObj r:id="rId3" imgW="533400" imgH="228600" progId="Equation.DSMT4">
                  <p:embed/>
                  <p:pic>
                    <p:nvPicPr>
                      <p:cNvPr id="0" name=""/>
                      <p:cNvPicPr/>
                      <p:nvPr/>
                    </p:nvPicPr>
                    <p:blipFill>
                      <a:blip r:embed="rId4"/>
                      <a:srcRect/>
                      <a:stretch>
                        <a:fillRect/>
                      </a:stretch>
                    </p:blipFill>
                    <p:spPr>
                      <a:xfrm>
                        <a:off x="2627313" y="1628775"/>
                        <a:ext cx="1223962" cy="523875"/>
                      </a:xfrm>
                      <a:prstGeom prst="rect">
                        <a:avLst/>
                      </a:prstGeom>
                      <a:noFill/>
                      <a:ln w="38100">
                        <a:miter/>
                      </a:ln>
                    </p:spPr>
                  </p:pic>
                </p:oleObj>
              </mc:Fallback>
            </mc:AlternateContent>
          </a:graphicData>
        </a:graphic>
      </p:graphicFrame>
      <p:graphicFrame>
        <p:nvGraphicFramePr>
          <p:cNvPr id="66564" name="Object 4"/>
          <p:cNvGraphicFramePr>
            <a:graphicFrameLocks noGrp="1" noChangeAspect="1"/>
          </p:cNvGraphicFramePr>
          <p:nvPr>
            <p:ph sz="quarter" idx="2"/>
          </p:nvPr>
        </p:nvGraphicFramePr>
        <p:xfrm>
          <a:off x="6372225" y="1557338"/>
          <a:ext cx="1296988" cy="555625"/>
        </p:xfrm>
        <a:graphic>
          <a:graphicData uri="http://schemas.openxmlformats.org/presentationml/2006/ole">
            <mc:AlternateContent xmlns:mc="http://schemas.openxmlformats.org/markup-compatibility/2006">
              <mc:Choice xmlns:v="urn:schemas-microsoft-com:vml" Requires="v">
                <p:oleObj spid="_x0000_s29706" r:id="rId5" imgW="533400" imgH="228600" progId="Equation.DSMT4">
                  <p:embed/>
                </p:oleObj>
              </mc:Choice>
              <mc:Fallback>
                <p:oleObj r:id="rId5" imgW="533400" imgH="228600" progId="Equation.DSMT4">
                  <p:embed/>
                  <p:pic>
                    <p:nvPicPr>
                      <p:cNvPr id="0" name=""/>
                      <p:cNvPicPr/>
                      <p:nvPr/>
                    </p:nvPicPr>
                    <p:blipFill>
                      <a:blip r:embed="rId6"/>
                      <a:srcRect/>
                      <a:stretch>
                        <a:fillRect/>
                      </a:stretch>
                    </p:blipFill>
                    <p:spPr>
                      <a:xfrm>
                        <a:off x="6372225" y="1557338"/>
                        <a:ext cx="1296988" cy="555625"/>
                      </a:xfrm>
                      <a:prstGeom prst="rect">
                        <a:avLst/>
                      </a:prstGeom>
                      <a:noFill/>
                      <a:ln w="38100">
                        <a:miter/>
                      </a:ln>
                    </p:spPr>
                  </p:pic>
                </p:oleObj>
              </mc:Fallback>
            </mc:AlternateContent>
          </a:graphicData>
        </a:graphic>
      </p:graphicFrame>
      <p:graphicFrame>
        <p:nvGraphicFramePr>
          <p:cNvPr id="66565" name="Object 5"/>
          <p:cNvGraphicFramePr>
            <a:graphicFrameLocks noChangeAspect="1"/>
          </p:cNvGraphicFramePr>
          <p:nvPr/>
        </p:nvGraphicFramePr>
        <p:xfrm>
          <a:off x="2051050" y="2060575"/>
          <a:ext cx="1441450" cy="539750"/>
        </p:xfrm>
        <a:graphic>
          <a:graphicData uri="http://schemas.openxmlformats.org/presentationml/2006/ole">
            <mc:AlternateContent xmlns:mc="http://schemas.openxmlformats.org/markup-compatibility/2006">
              <mc:Choice xmlns:v="urn:schemas-microsoft-com:vml" Requires="v">
                <p:oleObj spid="_x0000_s29707" r:id="rId7" imgW="609600" imgH="228600" progId="Equation.DSMT4">
                  <p:embed/>
                </p:oleObj>
              </mc:Choice>
              <mc:Fallback>
                <p:oleObj r:id="rId7" imgW="609600" imgH="228600" progId="Equation.DSMT4">
                  <p:embed/>
                  <p:pic>
                    <p:nvPicPr>
                      <p:cNvPr id="0" name=""/>
                      <p:cNvPicPr/>
                      <p:nvPr/>
                    </p:nvPicPr>
                    <p:blipFill>
                      <a:blip r:embed="rId8"/>
                      <a:stretch>
                        <a:fillRect/>
                      </a:stretch>
                    </p:blipFill>
                    <p:spPr>
                      <a:xfrm>
                        <a:off x="2051050" y="2060575"/>
                        <a:ext cx="1441450" cy="539750"/>
                      </a:xfrm>
                      <a:prstGeom prst="rect">
                        <a:avLst/>
                      </a:prstGeom>
                      <a:noFill/>
                      <a:ln w="38100">
                        <a:noFill/>
                        <a:miter/>
                      </a:ln>
                    </p:spPr>
                  </p:pic>
                </p:oleObj>
              </mc:Fallback>
            </mc:AlternateContent>
          </a:graphicData>
        </a:graphic>
      </p:graphicFrame>
      <p:graphicFrame>
        <p:nvGraphicFramePr>
          <p:cNvPr id="66566" name="Object 6"/>
          <p:cNvGraphicFramePr>
            <a:graphicFrameLocks noChangeAspect="1"/>
          </p:cNvGraphicFramePr>
          <p:nvPr/>
        </p:nvGraphicFramePr>
        <p:xfrm>
          <a:off x="2484438" y="3860800"/>
          <a:ext cx="2663825" cy="1147763"/>
        </p:xfrm>
        <a:graphic>
          <a:graphicData uri="http://schemas.openxmlformats.org/presentationml/2006/ole">
            <mc:AlternateContent xmlns:mc="http://schemas.openxmlformats.org/markup-compatibility/2006">
              <mc:Choice xmlns:v="urn:schemas-microsoft-com:vml" Requires="v">
                <p:oleObj spid="_x0000_s29708" r:id="rId9" imgW="914400" imgH="393700" progId="Equation.DSMT4">
                  <p:embed/>
                </p:oleObj>
              </mc:Choice>
              <mc:Fallback>
                <p:oleObj r:id="rId9" imgW="914400" imgH="393700" progId="Equation.DSMT4">
                  <p:embed/>
                  <p:pic>
                    <p:nvPicPr>
                      <p:cNvPr id="0" name=""/>
                      <p:cNvPicPr/>
                      <p:nvPr/>
                    </p:nvPicPr>
                    <p:blipFill>
                      <a:blip r:embed="rId10"/>
                      <a:stretch>
                        <a:fillRect/>
                      </a:stretch>
                    </p:blipFill>
                    <p:spPr>
                      <a:xfrm>
                        <a:off x="2484438" y="3860800"/>
                        <a:ext cx="2663825" cy="1147763"/>
                      </a:xfrm>
                      <a:prstGeom prst="rect">
                        <a:avLst/>
                      </a:prstGeom>
                      <a:noFill/>
                      <a:ln w="38100">
                        <a:noFill/>
                        <a:miter/>
                      </a:ln>
                    </p:spPr>
                  </p:pic>
                </p:oleObj>
              </mc:Fallback>
            </mc:AlternateContent>
          </a:graphicData>
        </a:graphic>
      </p:graphicFrame>
      <p:graphicFrame>
        <p:nvGraphicFramePr>
          <p:cNvPr id="66567" name="Object 7"/>
          <p:cNvGraphicFramePr>
            <a:graphicFrameLocks noChangeAspect="1"/>
          </p:cNvGraphicFramePr>
          <p:nvPr/>
        </p:nvGraphicFramePr>
        <p:xfrm>
          <a:off x="3276600" y="2492375"/>
          <a:ext cx="644525" cy="411163"/>
        </p:xfrm>
        <a:graphic>
          <a:graphicData uri="http://schemas.openxmlformats.org/presentationml/2006/ole">
            <mc:AlternateContent xmlns:mc="http://schemas.openxmlformats.org/markup-compatibility/2006">
              <mc:Choice xmlns:v="urn:schemas-microsoft-com:vml" Requires="v">
                <p:oleObj spid="_x0000_s29709" r:id="rId11" imgW="279400" imgH="177800" progId="Equation.DSMT4">
                  <p:embed/>
                </p:oleObj>
              </mc:Choice>
              <mc:Fallback>
                <p:oleObj r:id="rId11" imgW="279400" imgH="177800" progId="Equation.DSMT4">
                  <p:embed/>
                  <p:pic>
                    <p:nvPicPr>
                      <p:cNvPr id="0" name=""/>
                      <p:cNvPicPr/>
                      <p:nvPr/>
                    </p:nvPicPr>
                    <p:blipFill>
                      <a:blip r:embed="rId12"/>
                      <a:stretch>
                        <a:fillRect/>
                      </a:stretch>
                    </p:blipFill>
                    <p:spPr>
                      <a:xfrm>
                        <a:off x="3276600" y="2492375"/>
                        <a:ext cx="644525" cy="411163"/>
                      </a:xfrm>
                      <a:prstGeom prst="rect">
                        <a:avLst/>
                      </a:prstGeom>
                      <a:noFill/>
                      <a:ln w="38100">
                        <a:noFill/>
                        <a:miter/>
                      </a:ln>
                    </p:spPr>
                  </p:pic>
                </p:oleObj>
              </mc:Fallback>
            </mc:AlternateContent>
          </a:graphicData>
        </a:graphic>
      </p:graphicFrame>
      <p:graphicFrame>
        <p:nvGraphicFramePr>
          <p:cNvPr id="66568" name="Object 8"/>
          <p:cNvGraphicFramePr>
            <a:graphicFrameLocks noChangeAspect="1"/>
          </p:cNvGraphicFramePr>
          <p:nvPr/>
        </p:nvGraphicFramePr>
        <p:xfrm>
          <a:off x="6804025" y="2565400"/>
          <a:ext cx="719138" cy="457200"/>
        </p:xfrm>
        <a:graphic>
          <a:graphicData uri="http://schemas.openxmlformats.org/presentationml/2006/ole">
            <mc:AlternateContent xmlns:mc="http://schemas.openxmlformats.org/markup-compatibility/2006">
              <mc:Choice xmlns:v="urn:schemas-microsoft-com:vml" Requires="v">
                <p:oleObj spid="_x0000_s29710" r:id="rId13" imgW="279400" imgH="177800" progId="Equation.DSMT4">
                  <p:embed/>
                </p:oleObj>
              </mc:Choice>
              <mc:Fallback>
                <p:oleObj r:id="rId13" imgW="279400" imgH="177800" progId="Equation.DSMT4">
                  <p:embed/>
                  <p:pic>
                    <p:nvPicPr>
                      <p:cNvPr id="0" name=""/>
                      <p:cNvPicPr/>
                      <p:nvPr/>
                    </p:nvPicPr>
                    <p:blipFill>
                      <a:blip r:embed="rId12"/>
                      <a:stretch>
                        <a:fillRect/>
                      </a:stretch>
                    </p:blipFill>
                    <p:spPr>
                      <a:xfrm>
                        <a:off x="6804025" y="2565400"/>
                        <a:ext cx="719138" cy="457200"/>
                      </a:xfrm>
                      <a:prstGeom prst="rect">
                        <a:avLst/>
                      </a:prstGeom>
                      <a:noFill/>
                      <a:ln w="38100">
                        <a:noFill/>
                        <a:miter/>
                      </a:ln>
                    </p:spPr>
                  </p:pic>
                </p:oleObj>
              </mc:Fallback>
            </mc:AlternateContent>
          </a:graphicData>
        </a:graphic>
      </p:graphicFrame>
      <p:sp>
        <p:nvSpPr>
          <p:cNvPr id="66569" name="Rectangle 9"/>
          <p:cNvSpPr>
            <a:spLocks noGrp="1"/>
          </p:cNvSpPr>
          <p:nvPr>
            <p:ph type="title"/>
          </p:nvPr>
        </p:nvSpPr>
        <p:spPr>
          <a:xfrm>
            <a:off x="152400" y="469900"/>
            <a:ext cx="8229600" cy="506413"/>
          </a:xfrm>
          <a:ln/>
        </p:spPr>
        <p:txBody>
          <a:bodyPr vert="horz" wrap="square" lIns="91440" tIns="45720" rIns="91440" bIns="45720" anchor="ctr">
            <a:normAutofit fontScale="90000"/>
          </a:bodyPr>
          <a:lstStyle/>
          <a:p>
            <a:pPr eaLnBrk="1" hangingPunct="1"/>
            <a:r>
              <a:rPr lang="zh-CN" altLang="en-US" sz="3600" b="1" dirty="0">
                <a:solidFill>
                  <a:srgbClr val="0033CC"/>
                </a:solidFill>
              </a:rPr>
              <a:t>（二）一致性检验</a:t>
            </a:r>
          </a:p>
        </p:txBody>
      </p:sp>
      <p:graphicFrame>
        <p:nvGraphicFramePr>
          <p:cNvPr id="66570" name="Object 10"/>
          <p:cNvGraphicFramePr>
            <a:graphicFrameLocks noChangeAspect="1"/>
          </p:cNvGraphicFramePr>
          <p:nvPr/>
        </p:nvGraphicFramePr>
        <p:xfrm>
          <a:off x="3635375" y="2997200"/>
          <a:ext cx="644525" cy="411163"/>
        </p:xfrm>
        <a:graphic>
          <a:graphicData uri="http://schemas.openxmlformats.org/presentationml/2006/ole">
            <mc:AlternateContent xmlns:mc="http://schemas.openxmlformats.org/markup-compatibility/2006">
              <mc:Choice xmlns:v="urn:schemas-microsoft-com:vml" Requires="v">
                <p:oleObj spid="_x0000_s29711" r:id="rId14" imgW="279400" imgH="177800" progId="Equation.DSMT4">
                  <p:embed/>
                </p:oleObj>
              </mc:Choice>
              <mc:Fallback>
                <p:oleObj r:id="rId14" imgW="279400" imgH="177800" progId="Equation.DSMT4">
                  <p:embed/>
                  <p:pic>
                    <p:nvPicPr>
                      <p:cNvPr id="0" name=""/>
                      <p:cNvPicPr/>
                      <p:nvPr/>
                    </p:nvPicPr>
                    <p:blipFill>
                      <a:blip r:embed="rId12"/>
                      <a:stretch>
                        <a:fillRect/>
                      </a:stretch>
                    </p:blipFill>
                    <p:spPr>
                      <a:xfrm>
                        <a:off x="3635375" y="2997200"/>
                        <a:ext cx="644525" cy="41116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0764673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body" sz="half" idx="1"/>
          </p:nvPr>
        </p:nvSpPr>
        <p:spPr>
          <a:xfrm>
            <a:off x="468313" y="765175"/>
            <a:ext cx="7786687" cy="4525963"/>
          </a:xfrm>
          <a:ln/>
        </p:spPr>
        <p:txBody>
          <a:bodyPr vert="horz" wrap="square" lIns="91440" tIns="45720" rIns="91440" bIns="45720" anchor="t"/>
          <a:lstStyle/>
          <a:p>
            <a:pPr eaLnBrk="1" hangingPunct="1"/>
            <a:r>
              <a:rPr lang="zh-CN" altLang="en-US" sz="2800" b="1" dirty="0"/>
              <a:t>考虑到一致性偏差还可能是随机原因造成的，在检验判断矩阵是否具有满意的一致性时，还得将       与平均随机一致性指标  </a:t>
            </a:r>
            <a:r>
              <a:rPr lang="en-US" altLang="zh-CN" sz="2800" b="1" dirty="0"/>
              <a:t>    </a:t>
            </a:r>
            <a:r>
              <a:rPr lang="zh-CN" altLang="en-US" sz="2800" b="1" dirty="0"/>
              <a:t>进行比较，得出检验数         ，即</a:t>
            </a:r>
          </a:p>
          <a:p>
            <a:pPr eaLnBrk="1" hangingPunct="1"/>
            <a:endParaRPr lang="zh-CN" altLang="en-US" sz="2800" b="1" dirty="0"/>
          </a:p>
          <a:p>
            <a:pPr eaLnBrk="1" hangingPunct="1">
              <a:buNone/>
            </a:pPr>
            <a:r>
              <a:rPr lang="en-US" altLang="zh-CN" sz="2800" b="1" dirty="0">
                <a:solidFill>
                  <a:srgbClr val="FF0000"/>
                </a:solidFill>
                <a:latin typeface="Times New Roman" panose="02020603050405020304" pitchFamily="18" charset="0"/>
              </a:rPr>
              <a:t>    R.I.</a:t>
            </a:r>
            <a:r>
              <a:rPr lang="zh-CN" altLang="en-US" sz="2800" b="1" dirty="0">
                <a:solidFill>
                  <a:srgbClr val="FF6600"/>
                </a:solidFill>
                <a:latin typeface="Times New Roman" panose="02020603050405020304" pitchFamily="18" charset="0"/>
              </a:rPr>
              <a:t>（</a:t>
            </a:r>
            <a:r>
              <a:rPr lang="en-US" altLang="zh-CN" sz="2800" b="1" dirty="0">
                <a:solidFill>
                  <a:srgbClr val="FF6600"/>
                </a:solidFill>
                <a:latin typeface="Times New Roman" panose="02020603050405020304" pitchFamily="18" charset="0"/>
              </a:rPr>
              <a:t>random index</a:t>
            </a:r>
            <a:r>
              <a:rPr lang="zh-CN" altLang="en-US" sz="2800" b="1" dirty="0">
                <a:solidFill>
                  <a:srgbClr val="FF6600"/>
                </a:solidFill>
                <a:latin typeface="Times New Roman" panose="02020603050405020304" pitchFamily="18" charset="0"/>
              </a:rPr>
              <a:t>）</a:t>
            </a:r>
            <a:r>
              <a:rPr lang="zh-CN" altLang="en-US" sz="2800" b="1" dirty="0"/>
              <a:t> 与判断矩阵的阶数有关，一般阶数愈大，出现一致性随机偏离的可能性也愈大，一般有如下数据。</a:t>
            </a:r>
          </a:p>
          <a:p>
            <a:pPr eaLnBrk="1" hangingPunct="1"/>
            <a:endParaRPr lang="zh-CN" altLang="en-US" sz="2800" b="1" dirty="0"/>
          </a:p>
        </p:txBody>
      </p:sp>
      <p:graphicFrame>
        <p:nvGraphicFramePr>
          <p:cNvPr id="67587" name="Object 3"/>
          <p:cNvGraphicFramePr>
            <a:graphicFrameLocks noGrp="1" noChangeAspect="1"/>
          </p:cNvGraphicFramePr>
          <p:nvPr>
            <p:ph sz="quarter" idx="2"/>
          </p:nvPr>
        </p:nvGraphicFramePr>
        <p:xfrm>
          <a:off x="1692275" y="1700213"/>
          <a:ext cx="576263" cy="366712"/>
        </p:xfrm>
        <a:graphic>
          <a:graphicData uri="http://schemas.openxmlformats.org/presentationml/2006/ole">
            <mc:AlternateContent xmlns:mc="http://schemas.openxmlformats.org/markup-compatibility/2006">
              <mc:Choice xmlns:v="urn:schemas-microsoft-com:vml" Requires="v">
                <p:oleObj spid="_x0000_s30726" r:id="rId3" imgW="279400" imgH="177800" progId="Equation.DSMT4">
                  <p:embed/>
                </p:oleObj>
              </mc:Choice>
              <mc:Fallback>
                <p:oleObj r:id="rId3" imgW="279400" imgH="177800" progId="Equation.DSMT4">
                  <p:embed/>
                  <p:pic>
                    <p:nvPicPr>
                      <p:cNvPr id="0" name=""/>
                      <p:cNvPicPr/>
                      <p:nvPr/>
                    </p:nvPicPr>
                    <p:blipFill>
                      <a:blip r:embed="rId4"/>
                      <a:srcRect/>
                      <a:stretch>
                        <a:fillRect/>
                      </a:stretch>
                    </p:blipFill>
                    <p:spPr>
                      <a:xfrm>
                        <a:off x="1692275" y="1700213"/>
                        <a:ext cx="576263" cy="366712"/>
                      </a:xfrm>
                      <a:prstGeom prst="rect">
                        <a:avLst/>
                      </a:prstGeom>
                      <a:noFill/>
                      <a:ln w="38100">
                        <a:miter/>
                      </a:ln>
                    </p:spPr>
                  </p:pic>
                </p:oleObj>
              </mc:Fallback>
            </mc:AlternateContent>
          </a:graphicData>
        </a:graphic>
      </p:graphicFrame>
      <p:graphicFrame>
        <p:nvGraphicFramePr>
          <p:cNvPr id="67588" name="Object 4"/>
          <p:cNvGraphicFramePr>
            <a:graphicFrameLocks noGrp="1" noChangeAspect="1"/>
          </p:cNvGraphicFramePr>
          <p:nvPr>
            <p:ph sz="quarter" idx="3"/>
          </p:nvPr>
        </p:nvGraphicFramePr>
        <p:xfrm>
          <a:off x="2771775" y="2133600"/>
          <a:ext cx="647700" cy="377825"/>
        </p:xfrm>
        <a:graphic>
          <a:graphicData uri="http://schemas.openxmlformats.org/presentationml/2006/ole">
            <mc:AlternateContent xmlns:mc="http://schemas.openxmlformats.org/markup-compatibility/2006">
              <mc:Choice xmlns:v="urn:schemas-microsoft-com:vml" Requires="v">
                <p:oleObj spid="_x0000_s30727" r:id="rId5" imgW="304165" imgH="177800" progId="Equation.DSMT4">
                  <p:embed/>
                </p:oleObj>
              </mc:Choice>
              <mc:Fallback>
                <p:oleObj r:id="rId5" imgW="304165" imgH="177800" progId="Equation.DSMT4">
                  <p:embed/>
                  <p:pic>
                    <p:nvPicPr>
                      <p:cNvPr id="0" name=""/>
                      <p:cNvPicPr/>
                      <p:nvPr/>
                    </p:nvPicPr>
                    <p:blipFill>
                      <a:blip r:embed="rId6"/>
                      <a:srcRect/>
                      <a:stretch>
                        <a:fillRect/>
                      </a:stretch>
                    </p:blipFill>
                    <p:spPr>
                      <a:xfrm>
                        <a:off x="2771775" y="2133600"/>
                        <a:ext cx="647700" cy="377825"/>
                      </a:xfrm>
                      <a:prstGeom prst="rect">
                        <a:avLst/>
                      </a:prstGeom>
                      <a:noFill/>
                      <a:ln w="38100">
                        <a:miter/>
                      </a:ln>
                    </p:spPr>
                  </p:pic>
                </p:oleObj>
              </mc:Fallback>
            </mc:AlternateContent>
          </a:graphicData>
        </a:graphic>
      </p:graphicFrame>
      <p:graphicFrame>
        <p:nvGraphicFramePr>
          <p:cNvPr id="67589" name="Object 5"/>
          <p:cNvGraphicFramePr>
            <a:graphicFrameLocks noChangeAspect="1"/>
          </p:cNvGraphicFramePr>
          <p:nvPr/>
        </p:nvGraphicFramePr>
        <p:xfrm>
          <a:off x="5435600" y="2133600"/>
          <a:ext cx="2239963" cy="836613"/>
        </p:xfrm>
        <a:graphic>
          <a:graphicData uri="http://schemas.openxmlformats.org/presentationml/2006/ole">
            <mc:AlternateContent xmlns:mc="http://schemas.openxmlformats.org/markup-compatibility/2006">
              <mc:Choice xmlns:v="urn:schemas-microsoft-com:vml" Requires="v">
                <p:oleObj spid="_x0000_s30728" r:id="rId7" imgW="1054100" imgH="393700" progId="Equation.DSMT4">
                  <p:embed/>
                </p:oleObj>
              </mc:Choice>
              <mc:Fallback>
                <p:oleObj r:id="rId7" imgW="1054100" imgH="393700" progId="Equation.DSMT4">
                  <p:embed/>
                  <p:pic>
                    <p:nvPicPr>
                      <p:cNvPr id="0" name=""/>
                      <p:cNvPicPr/>
                      <p:nvPr/>
                    </p:nvPicPr>
                    <p:blipFill>
                      <a:blip r:embed="rId8"/>
                      <a:stretch>
                        <a:fillRect/>
                      </a:stretch>
                    </p:blipFill>
                    <p:spPr>
                      <a:xfrm>
                        <a:off x="5435600" y="2133600"/>
                        <a:ext cx="2239963" cy="836613"/>
                      </a:xfrm>
                      <a:prstGeom prst="rect">
                        <a:avLst/>
                      </a:prstGeom>
                      <a:noFill/>
                      <a:ln w="38100">
                        <a:noFill/>
                        <a:miter/>
                      </a:ln>
                    </p:spPr>
                  </p:pic>
                </p:oleObj>
              </mc:Fallback>
            </mc:AlternateContent>
          </a:graphicData>
        </a:graphic>
      </p:graphicFrame>
      <p:graphicFrame>
        <p:nvGraphicFramePr>
          <p:cNvPr id="67590" name="Object 6"/>
          <p:cNvGraphicFramePr>
            <a:graphicFrameLocks noChangeAspect="1"/>
          </p:cNvGraphicFramePr>
          <p:nvPr/>
        </p:nvGraphicFramePr>
        <p:xfrm>
          <a:off x="5867400" y="1700213"/>
          <a:ext cx="649288" cy="414337"/>
        </p:xfrm>
        <a:graphic>
          <a:graphicData uri="http://schemas.openxmlformats.org/presentationml/2006/ole">
            <mc:AlternateContent xmlns:mc="http://schemas.openxmlformats.org/markup-compatibility/2006">
              <mc:Choice xmlns:v="urn:schemas-microsoft-com:vml" Requires="v">
                <p:oleObj spid="_x0000_s30729" r:id="rId9" imgW="279400" imgH="177800" progId="Equation.DSMT4">
                  <p:embed/>
                </p:oleObj>
              </mc:Choice>
              <mc:Fallback>
                <p:oleObj r:id="rId9" imgW="279400" imgH="177800" progId="Equation.DSMT4">
                  <p:embed/>
                  <p:pic>
                    <p:nvPicPr>
                      <p:cNvPr id="0" name=""/>
                      <p:cNvPicPr/>
                      <p:nvPr/>
                    </p:nvPicPr>
                    <p:blipFill>
                      <a:blip r:embed="rId10"/>
                      <a:stretch>
                        <a:fillRect/>
                      </a:stretch>
                    </p:blipFill>
                    <p:spPr>
                      <a:xfrm>
                        <a:off x="5867400" y="1700213"/>
                        <a:ext cx="649288" cy="414337"/>
                      </a:xfrm>
                      <a:prstGeom prst="rect">
                        <a:avLst/>
                      </a:prstGeom>
                      <a:noFill/>
                      <a:ln w="38100">
                        <a:noFill/>
                        <a:miter/>
                      </a:ln>
                    </p:spPr>
                  </p:pic>
                </p:oleObj>
              </mc:Fallback>
            </mc:AlternateContent>
          </a:graphicData>
        </a:graphic>
      </p:graphicFrame>
      <p:graphicFrame>
        <p:nvGraphicFramePr>
          <p:cNvPr id="24638" name="Group 62"/>
          <p:cNvGraphicFramePr>
            <a:graphicFrameLocks noGrp="1"/>
          </p:cNvGraphicFramePr>
          <p:nvPr/>
        </p:nvGraphicFramePr>
        <p:xfrm>
          <a:off x="611188" y="4508500"/>
          <a:ext cx="8077200" cy="920779"/>
        </p:xfrm>
        <a:graphic>
          <a:graphicData uri="http://schemas.openxmlformats.org/drawingml/2006/table">
            <a:tbl>
              <a:tblPr/>
              <a:tblGrid>
                <a:gridCol w="633412"/>
                <a:gridCol w="376238"/>
                <a:gridCol w="504825"/>
                <a:gridCol w="504825"/>
                <a:gridCol w="504825"/>
                <a:gridCol w="504825"/>
                <a:gridCol w="504825"/>
                <a:gridCol w="504825"/>
                <a:gridCol w="504825"/>
                <a:gridCol w="504825"/>
                <a:gridCol w="504825"/>
                <a:gridCol w="504825"/>
                <a:gridCol w="504825"/>
                <a:gridCol w="504825"/>
                <a:gridCol w="504825"/>
                <a:gridCol w="504825"/>
              </a:tblGrid>
              <a:tr h="40273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维数：</a:t>
                      </a:r>
                    </a:p>
                  </a:txBody>
                  <a:tcPr marT="45663" marB="45663"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p>
                  </a:txBody>
                  <a:tcPr marT="45663" marB="45663"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01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R.I.</a:t>
                      </a:r>
                    </a:p>
                  </a:txBody>
                  <a:tcPr marT="45663" marB="45663"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0.5</a:t>
                      </a:r>
                      <a:r>
                        <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r>
                        <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90</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1.12</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r>
                        <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r>
                        <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1.41</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1.46</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1.49</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1.52</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1.54</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1.56</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1.58</a:t>
                      </a:r>
                    </a:p>
                  </a:txBody>
                  <a:tcPr marT="45663" marB="4566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1.59</a:t>
                      </a:r>
                    </a:p>
                  </a:txBody>
                  <a:tcPr marT="45663" marB="45663"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59980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idx="1"/>
          </p:nvPr>
        </p:nvSpPr>
        <p:spPr>
          <a:xfrm>
            <a:off x="611188" y="404813"/>
            <a:ext cx="7772400" cy="5638800"/>
          </a:xfrm>
          <a:ln/>
        </p:spPr>
        <p:txBody>
          <a:bodyPr vert="horz" wrap="square" lIns="91440" tIns="45720" rIns="91440" bIns="45720" anchor="t"/>
          <a:lstStyle/>
          <a:p>
            <a:pPr marL="0" indent="0" eaLnBrk="1" hangingPunct="1">
              <a:buNone/>
            </a:pPr>
            <a:r>
              <a:rPr lang="zh-CN" altLang="en-US" sz="3600" b="1" dirty="0">
                <a:solidFill>
                  <a:schemeClr val="accent2"/>
                </a:solidFill>
              </a:rPr>
              <a:t>单层次判断矩阵</a:t>
            </a:r>
            <a:r>
              <a:rPr lang="en-US" altLang="zh-CN" sz="3600" b="1" dirty="0">
                <a:solidFill>
                  <a:schemeClr val="accent2"/>
                </a:solidFill>
              </a:rPr>
              <a:t>A</a:t>
            </a:r>
            <a:r>
              <a:rPr lang="zh-CN" altLang="en-US" sz="3600" b="1" dirty="0">
                <a:solidFill>
                  <a:schemeClr val="accent2"/>
                </a:solidFill>
              </a:rPr>
              <a:t>的一致性检验</a:t>
            </a:r>
          </a:p>
          <a:p>
            <a:pPr marL="0" indent="0" eaLnBrk="1" hangingPunct="1">
              <a:lnSpc>
                <a:spcPct val="110000"/>
              </a:lnSpc>
              <a:spcBef>
                <a:spcPct val="50000"/>
              </a:spcBef>
              <a:buNone/>
            </a:pPr>
            <a:r>
              <a:rPr lang="zh-CN" altLang="en-US" sz="2800" b="1" dirty="0"/>
              <a:t>进行一致性检验的步骤如下：</a:t>
            </a:r>
          </a:p>
          <a:p>
            <a:pPr marL="0" indent="0" eaLnBrk="1" hangingPunct="1">
              <a:lnSpc>
                <a:spcPct val="110000"/>
              </a:lnSpc>
              <a:spcBef>
                <a:spcPct val="50000"/>
              </a:spcBef>
              <a:buNone/>
            </a:pPr>
            <a:r>
              <a:rPr lang="zh-CN" altLang="en-US" sz="2800" b="1" dirty="0"/>
              <a:t>（</a:t>
            </a:r>
            <a:r>
              <a:rPr lang="en-US" altLang="zh-CN" sz="2800" b="1" dirty="0"/>
              <a:t>a）</a:t>
            </a:r>
            <a:r>
              <a:rPr lang="zh-CN" altLang="en-US" sz="2800" b="1" dirty="0"/>
              <a:t>计算一致性指标</a:t>
            </a:r>
            <a:r>
              <a:rPr lang="en-US" altLang="zh-CN" sz="2800" b="1" i="1" dirty="0"/>
              <a:t>C.I.</a:t>
            </a:r>
            <a:r>
              <a:rPr lang="en-US" altLang="zh-CN" sz="2800" b="1" dirty="0"/>
              <a:t>：                         ，</a:t>
            </a:r>
            <a:r>
              <a:rPr lang="zh-CN" altLang="en-US" sz="2800" b="1" dirty="0"/>
              <a:t>式中</a:t>
            </a:r>
            <a:r>
              <a:rPr lang="en-US" altLang="zh-CN" sz="2800" b="1" dirty="0"/>
              <a:t>n</a:t>
            </a:r>
            <a:r>
              <a:rPr lang="zh-CN" altLang="en-US" sz="2800" b="1" dirty="0"/>
              <a:t>为判断矩阵阶数。</a:t>
            </a:r>
          </a:p>
          <a:p>
            <a:pPr marL="0" indent="0" eaLnBrk="1" hangingPunct="1">
              <a:lnSpc>
                <a:spcPct val="110000"/>
              </a:lnSpc>
              <a:spcBef>
                <a:spcPct val="50000"/>
              </a:spcBef>
              <a:buNone/>
            </a:pPr>
            <a:r>
              <a:rPr lang="zh-CN" altLang="en-US" sz="2800" b="1" dirty="0"/>
              <a:t>（</a:t>
            </a:r>
            <a:r>
              <a:rPr lang="en-US" altLang="zh-CN" sz="2800" b="1" dirty="0"/>
              <a:t>b）</a:t>
            </a:r>
            <a:r>
              <a:rPr lang="zh-CN" altLang="en-US" sz="2800" b="1" dirty="0"/>
              <a:t>计算平均随机一致性指标</a:t>
            </a:r>
            <a:r>
              <a:rPr lang="en-US" altLang="zh-CN" sz="2800" b="1" i="1" dirty="0"/>
              <a:t>R.I.</a:t>
            </a:r>
            <a:endParaRPr lang="zh-CN" altLang="en-US" sz="2800" b="1" i="1" dirty="0"/>
          </a:p>
          <a:p>
            <a:pPr marL="0" indent="0" eaLnBrk="1" hangingPunct="1">
              <a:lnSpc>
                <a:spcPct val="110000"/>
              </a:lnSpc>
              <a:buNone/>
            </a:pPr>
            <a:r>
              <a:rPr lang="zh-CN" altLang="en-US" sz="2800" b="1" dirty="0"/>
              <a:t>（</a:t>
            </a:r>
            <a:r>
              <a:rPr lang="en-US" altLang="zh-CN" sz="2800" b="1" dirty="0"/>
              <a:t>c）</a:t>
            </a:r>
            <a:r>
              <a:rPr lang="zh-CN" altLang="en-US" sz="2800" b="1" dirty="0"/>
              <a:t>计算一致性比例</a:t>
            </a:r>
            <a:r>
              <a:rPr lang="en-US" altLang="zh-CN" sz="2800" b="1" i="1" dirty="0"/>
              <a:t>C.R.</a:t>
            </a:r>
            <a:r>
              <a:rPr lang="en-US" altLang="zh-CN" sz="2800" b="1" dirty="0"/>
              <a:t>： </a:t>
            </a:r>
            <a:r>
              <a:rPr lang="en-US" altLang="zh-CN" sz="2800" b="1" i="1" dirty="0"/>
              <a:t>C.R.</a:t>
            </a:r>
            <a:r>
              <a:rPr lang="en-US" altLang="zh-CN" sz="2800" b="1" dirty="0"/>
              <a:t>＝ </a:t>
            </a:r>
            <a:r>
              <a:rPr lang="en-US" altLang="zh-CN" sz="2800" b="1" i="1" dirty="0"/>
              <a:t>C.I./ R.I.</a:t>
            </a:r>
            <a:endParaRPr lang="en-US" altLang="zh-CN" sz="2800" b="1" dirty="0"/>
          </a:p>
          <a:p>
            <a:pPr marL="0" indent="0" eaLnBrk="1" hangingPunct="1">
              <a:lnSpc>
                <a:spcPct val="110000"/>
              </a:lnSpc>
              <a:buNone/>
            </a:pPr>
            <a:r>
              <a:rPr lang="zh-CN" altLang="en-US" sz="2800" b="1" dirty="0"/>
              <a:t>当</a:t>
            </a:r>
            <a:r>
              <a:rPr lang="en-US" altLang="zh-CN" sz="2800" b="1" i="1" dirty="0"/>
              <a:t>C.R.</a:t>
            </a:r>
            <a:r>
              <a:rPr lang="en-US" altLang="zh-CN" sz="2800" b="1" dirty="0"/>
              <a:t>&lt;0.1</a:t>
            </a:r>
            <a:r>
              <a:rPr lang="zh-CN" altLang="en-US" sz="2800" b="1" dirty="0"/>
              <a:t>时，一般认为判断矩阵的一致性是可以接受的。</a:t>
            </a:r>
            <a:endParaRPr lang="en-US" altLang="zh-CN" sz="2800" b="1" dirty="0"/>
          </a:p>
        </p:txBody>
      </p:sp>
      <p:graphicFrame>
        <p:nvGraphicFramePr>
          <p:cNvPr id="68611" name="Object 4"/>
          <p:cNvGraphicFramePr>
            <a:graphicFrameLocks noChangeAspect="1"/>
          </p:cNvGraphicFramePr>
          <p:nvPr/>
        </p:nvGraphicFramePr>
        <p:xfrm>
          <a:off x="5003800" y="2276475"/>
          <a:ext cx="2016125" cy="852488"/>
        </p:xfrm>
        <a:graphic>
          <a:graphicData uri="http://schemas.openxmlformats.org/presentationml/2006/ole">
            <mc:AlternateContent xmlns:mc="http://schemas.openxmlformats.org/markup-compatibility/2006">
              <mc:Choice xmlns:v="urn:schemas-microsoft-com:vml" Requires="v">
                <p:oleObj spid="_x0000_s31747" r:id="rId3" imgW="926465" imgH="393700" progId="Equation.3">
                  <p:embed/>
                </p:oleObj>
              </mc:Choice>
              <mc:Fallback>
                <p:oleObj r:id="rId3" imgW="926465" imgH="393700" progId="Equation.3">
                  <p:embed/>
                  <p:pic>
                    <p:nvPicPr>
                      <p:cNvPr id="0" name=""/>
                      <p:cNvPicPr/>
                      <p:nvPr/>
                    </p:nvPicPr>
                    <p:blipFill>
                      <a:blip r:embed="rId4"/>
                      <a:stretch>
                        <a:fillRect/>
                      </a:stretch>
                    </p:blipFill>
                    <p:spPr>
                      <a:xfrm>
                        <a:off x="5003800" y="2276475"/>
                        <a:ext cx="2016125" cy="852488"/>
                      </a:xfrm>
                      <a:prstGeom prst="rect">
                        <a:avLst/>
                      </a:prstGeom>
                      <a:noFill/>
                      <a:ln w="38100">
                        <a:noFill/>
                        <a:miter/>
                      </a:ln>
                    </p:spPr>
                  </p:pic>
                </p:oleObj>
              </mc:Fallback>
            </mc:AlternateContent>
          </a:graphicData>
        </a:graphic>
      </p:graphicFrame>
      <p:pic>
        <p:nvPicPr>
          <p:cNvPr id="68612" name="Picture 4"/>
          <p:cNvPicPr>
            <a:picLocks noChangeAspect="1"/>
          </p:cNvPicPr>
          <p:nvPr/>
        </p:nvPicPr>
        <p:blipFill>
          <a:blip r:embed="rId5"/>
          <a:stretch>
            <a:fillRect/>
          </a:stretch>
        </p:blipFill>
        <p:spPr>
          <a:xfrm>
            <a:off x="2411413" y="4724400"/>
            <a:ext cx="6343650" cy="1800225"/>
          </a:xfrm>
          <a:prstGeom prst="rect">
            <a:avLst/>
          </a:prstGeom>
          <a:noFill/>
          <a:ln w="9525">
            <a:noFill/>
          </a:ln>
        </p:spPr>
      </p:pic>
    </p:spTree>
    <p:extLst>
      <p:ext uri="{BB962C8B-B14F-4D97-AF65-F5344CB8AC3E}">
        <p14:creationId xmlns:p14="http://schemas.microsoft.com/office/powerpoint/2010/main" val="49449850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101600" y="520700"/>
            <a:ext cx="8229600" cy="722313"/>
          </a:xfrm>
          <a:ln/>
        </p:spPr>
        <p:txBody>
          <a:bodyPr vert="horz" wrap="square" lIns="91440" tIns="45720" rIns="91440" bIns="45720" anchor="ctr"/>
          <a:lstStyle/>
          <a:p>
            <a:pPr eaLnBrk="1" hangingPunct="1"/>
            <a:r>
              <a:rPr lang="zh-CN" altLang="en-US" sz="3600" b="1" dirty="0">
                <a:solidFill>
                  <a:srgbClr val="0033CC"/>
                </a:solidFill>
              </a:rPr>
              <a:t>四、计算各层元素对目标层的合成权重</a:t>
            </a:r>
          </a:p>
        </p:txBody>
      </p:sp>
      <p:grpSp>
        <p:nvGrpSpPr>
          <p:cNvPr id="69635" name="Group 4"/>
          <p:cNvGrpSpPr/>
          <p:nvPr/>
        </p:nvGrpSpPr>
        <p:grpSpPr>
          <a:xfrm>
            <a:off x="1125538" y="1646238"/>
            <a:ext cx="6472237" cy="2574925"/>
            <a:chOff x="853" y="293"/>
            <a:chExt cx="4077" cy="1622"/>
          </a:xfrm>
        </p:grpSpPr>
        <p:sp>
          <p:nvSpPr>
            <p:cNvPr id="69636" name="Rectangle 5"/>
            <p:cNvSpPr/>
            <p:nvPr/>
          </p:nvSpPr>
          <p:spPr>
            <a:xfrm>
              <a:off x="2013" y="293"/>
              <a:ext cx="1658" cy="294"/>
            </a:xfrm>
            <a:prstGeom prst="rect">
              <a:avLst/>
            </a:prstGeom>
            <a:noFill/>
            <a:ln w="9525" cap="flat" cmpd="sng">
              <a:solidFill>
                <a:schemeClr val="tx1"/>
              </a:solidFill>
              <a:prstDash val="solid"/>
              <a:miter/>
              <a:headEnd type="none" w="med" len="med"/>
              <a:tailEnd type="none" w="med" len="med"/>
            </a:ln>
          </p:spPr>
          <p:txBody>
            <a:bodyPr wrap="none" anchor="ctr">
              <a:spAutoFit/>
            </a:bodyPr>
            <a:lstStyle/>
            <a:p>
              <a:pPr algn="ctr" eaLnBrk="0" hangingPunct="0">
                <a:spcBef>
                  <a:spcPct val="50000"/>
                </a:spcBef>
              </a:pPr>
              <a:r>
                <a:rPr lang="zh-CN" altLang="en-US" sz="2400" b="1" dirty="0">
                  <a:latin typeface="Times New Roman" panose="02020603050405020304" pitchFamily="18" charset="0"/>
                </a:rPr>
                <a:t>选择最满意的汽车</a:t>
              </a:r>
            </a:p>
          </p:txBody>
        </p:sp>
        <p:sp>
          <p:nvSpPr>
            <p:cNvPr id="69637" name="Rectangle 6"/>
            <p:cNvSpPr/>
            <p:nvPr/>
          </p:nvSpPr>
          <p:spPr>
            <a:xfrm>
              <a:off x="853" y="941"/>
              <a:ext cx="892" cy="294"/>
            </a:xfrm>
            <a:prstGeom prst="rect">
              <a:avLst/>
            </a:prstGeom>
            <a:noFill/>
            <a:ln w="9525" cap="flat" cmpd="sng">
              <a:solidFill>
                <a:schemeClr val="tx1"/>
              </a:solidFill>
              <a:prstDash val="solid"/>
              <a:miter/>
              <a:headEnd type="none" w="med" len="med"/>
              <a:tailEnd type="none" w="med" len="med"/>
            </a:ln>
          </p:spPr>
          <p:txBody>
            <a:bodyPr anchor="ctr">
              <a:spAutoFit/>
            </a:bodyPr>
            <a:lstStyle/>
            <a:p>
              <a:pPr algn="ctr" eaLnBrk="0" hangingPunct="0">
                <a:spcBef>
                  <a:spcPct val="50000"/>
                </a:spcBef>
              </a:pPr>
              <a:r>
                <a:rPr lang="zh-CN" altLang="en-US" sz="2400" b="1" dirty="0">
                  <a:latin typeface="Times New Roman" panose="02020603050405020304" pitchFamily="18" charset="0"/>
                </a:rPr>
                <a:t>价格</a:t>
              </a:r>
            </a:p>
          </p:txBody>
        </p:sp>
        <p:sp>
          <p:nvSpPr>
            <p:cNvPr id="69638" name="Rectangle 7"/>
            <p:cNvSpPr/>
            <p:nvPr/>
          </p:nvSpPr>
          <p:spPr>
            <a:xfrm>
              <a:off x="1821" y="933"/>
              <a:ext cx="892" cy="294"/>
            </a:xfrm>
            <a:prstGeom prst="rect">
              <a:avLst/>
            </a:prstGeom>
            <a:noFill/>
            <a:ln w="9525" cap="flat" cmpd="sng">
              <a:solidFill>
                <a:schemeClr val="tx1"/>
              </a:solidFill>
              <a:prstDash val="solid"/>
              <a:miter/>
              <a:headEnd type="none" w="med" len="med"/>
              <a:tailEnd type="none" w="med" len="med"/>
            </a:ln>
          </p:spPr>
          <p:txBody>
            <a:bodyPr anchor="ctr">
              <a:spAutoFit/>
            </a:bodyPr>
            <a:lstStyle/>
            <a:p>
              <a:pPr algn="ctr" eaLnBrk="0" hangingPunct="0">
                <a:spcBef>
                  <a:spcPct val="50000"/>
                </a:spcBef>
              </a:pPr>
              <a:r>
                <a:rPr lang="zh-CN" altLang="en-US" sz="2400" b="1" dirty="0">
                  <a:latin typeface="Times New Roman" panose="02020603050405020304" pitchFamily="18" charset="0"/>
                </a:rPr>
                <a:t>油耗</a:t>
              </a:r>
            </a:p>
          </p:txBody>
        </p:sp>
        <p:sp>
          <p:nvSpPr>
            <p:cNvPr id="69639" name="Rectangle 8"/>
            <p:cNvSpPr/>
            <p:nvPr/>
          </p:nvSpPr>
          <p:spPr>
            <a:xfrm>
              <a:off x="2753" y="941"/>
              <a:ext cx="1231" cy="294"/>
            </a:xfrm>
            <a:prstGeom prst="rect">
              <a:avLst/>
            </a:prstGeom>
            <a:noFill/>
            <a:ln w="9525" cap="flat" cmpd="sng">
              <a:solidFill>
                <a:schemeClr val="tx1"/>
              </a:solidFill>
              <a:prstDash val="solid"/>
              <a:miter/>
              <a:headEnd type="none" w="med" len="med"/>
              <a:tailEnd type="none" w="med" len="med"/>
            </a:ln>
          </p:spPr>
          <p:txBody>
            <a:bodyPr anchor="ctr">
              <a:spAutoFit/>
            </a:bodyPr>
            <a:lstStyle/>
            <a:p>
              <a:pPr algn="ctr" eaLnBrk="0" hangingPunct="0">
                <a:spcBef>
                  <a:spcPct val="50000"/>
                </a:spcBef>
              </a:pPr>
              <a:r>
                <a:rPr lang="zh-CN" altLang="en-US" sz="2400" b="1" dirty="0">
                  <a:latin typeface="Times New Roman" panose="02020603050405020304" pitchFamily="18" charset="0"/>
                </a:rPr>
                <a:t>舒适度</a:t>
              </a:r>
            </a:p>
          </p:txBody>
        </p:sp>
        <p:sp>
          <p:nvSpPr>
            <p:cNvPr id="69640" name="Rectangle 9"/>
            <p:cNvSpPr/>
            <p:nvPr/>
          </p:nvSpPr>
          <p:spPr>
            <a:xfrm>
              <a:off x="4038" y="933"/>
              <a:ext cx="892" cy="294"/>
            </a:xfrm>
            <a:prstGeom prst="rect">
              <a:avLst/>
            </a:prstGeom>
            <a:noFill/>
            <a:ln w="9525" cap="flat" cmpd="sng">
              <a:solidFill>
                <a:schemeClr val="tx1"/>
              </a:solidFill>
              <a:prstDash val="solid"/>
              <a:miter/>
              <a:headEnd type="none" w="med" len="med"/>
              <a:tailEnd type="none" w="med" len="med"/>
            </a:ln>
          </p:spPr>
          <p:txBody>
            <a:bodyPr anchor="ctr">
              <a:spAutoFit/>
            </a:bodyPr>
            <a:lstStyle/>
            <a:p>
              <a:pPr algn="ctr" eaLnBrk="0" hangingPunct="0">
                <a:spcBef>
                  <a:spcPct val="50000"/>
                </a:spcBef>
              </a:pPr>
              <a:r>
                <a:rPr lang="zh-CN" altLang="en-US" sz="2400" b="1" dirty="0">
                  <a:latin typeface="Times New Roman" panose="02020603050405020304" pitchFamily="18" charset="0"/>
                </a:rPr>
                <a:t>动力</a:t>
              </a:r>
            </a:p>
          </p:txBody>
        </p:sp>
        <p:sp>
          <p:nvSpPr>
            <p:cNvPr id="69641" name="Rectangle 10"/>
            <p:cNvSpPr/>
            <p:nvPr/>
          </p:nvSpPr>
          <p:spPr>
            <a:xfrm>
              <a:off x="1309" y="1613"/>
              <a:ext cx="676" cy="294"/>
            </a:xfrm>
            <a:prstGeom prst="rect">
              <a:avLst/>
            </a:prstGeom>
            <a:noFill/>
            <a:ln w="9525" cap="flat" cmpd="sng">
              <a:solidFill>
                <a:schemeClr val="tx1"/>
              </a:solidFill>
              <a:prstDash val="solid"/>
              <a:miter/>
              <a:headEnd type="none" w="med" len="med"/>
              <a:tailEnd type="none" w="med" len="med"/>
            </a:ln>
          </p:spPr>
          <p:txBody>
            <a:bodyPr anchor="ctr">
              <a:spAutoFit/>
            </a:bodyPr>
            <a:lstStyle/>
            <a:p>
              <a:pPr algn="ctr" eaLnBrk="0" hangingPunct="0">
                <a:spcBef>
                  <a:spcPct val="50000"/>
                </a:spcBef>
              </a:pPr>
              <a:r>
                <a:rPr lang="zh-CN" altLang="en-US" sz="2400" b="1" dirty="0">
                  <a:latin typeface="Times New Roman" panose="02020603050405020304" pitchFamily="18" charset="0"/>
                </a:rPr>
                <a:t>奔驰</a:t>
              </a:r>
            </a:p>
          </p:txBody>
        </p:sp>
        <p:sp>
          <p:nvSpPr>
            <p:cNvPr id="69642" name="Rectangle 11"/>
            <p:cNvSpPr/>
            <p:nvPr/>
          </p:nvSpPr>
          <p:spPr>
            <a:xfrm>
              <a:off x="2581" y="1621"/>
              <a:ext cx="676" cy="294"/>
            </a:xfrm>
            <a:prstGeom prst="rect">
              <a:avLst/>
            </a:prstGeom>
            <a:noFill/>
            <a:ln w="9525" cap="flat" cmpd="sng">
              <a:solidFill>
                <a:schemeClr val="tx1"/>
              </a:solidFill>
              <a:prstDash val="solid"/>
              <a:miter/>
              <a:headEnd type="none" w="med" len="med"/>
              <a:tailEnd type="none" w="med" len="med"/>
            </a:ln>
          </p:spPr>
          <p:txBody>
            <a:bodyPr anchor="ctr">
              <a:spAutoFit/>
            </a:bodyPr>
            <a:lstStyle/>
            <a:p>
              <a:pPr algn="ctr" eaLnBrk="0" hangingPunct="0">
                <a:spcBef>
                  <a:spcPct val="50000"/>
                </a:spcBef>
              </a:pPr>
              <a:r>
                <a:rPr lang="zh-CN" altLang="en-US" sz="2400" b="1" dirty="0">
                  <a:latin typeface="Times New Roman" panose="02020603050405020304" pitchFamily="18" charset="0"/>
                </a:rPr>
                <a:t>本田</a:t>
              </a:r>
            </a:p>
          </p:txBody>
        </p:sp>
        <p:sp>
          <p:nvSpPr>
            <p:cNvPr id="69643" name="Rectangle 12"/>
            <p:cNvSpPr/>
            <p:nvPr/>
          </p:nvSpPr>
          <p:spPr>
            <a:xfrm>
              <a:off x="3717" y="1613"/>
              <a:ext cx="909" cy="294"/>
            </a:xfrm>
            <a:prstGeom prst="rect">
              <a:avLst/>
            </a:prstGeom>
            <a:noFill/>
            <a:ln w="9525" cap="flat" cmpd="sng">
              <a:solidFill>
                <a:schemeClr val="tx1"/>
              </a:solidFill>
              <a:prstDash val="solid"/>
              <a:miter/>
              <a:headEnd type="none" w="med" len="med"/>
              <a:tailEnd type="none" w="med" len="med"/>
            </a:ln>
          </p:spPr>
          <p:txBody>
            <a:bodyPr anchor="ctr">
              <a:spAutoFit/>
            </a:bodyPr>
            <a:lstStyle/>
            <a:p>
              <a:pPr algn="ctr" eaLnBrk="0" hangingPunct="0">
                <a:spcBef>
                  <a:spcPct val="50000"/>
                </a:spcBef>
              </a:pPr>
              <a:r>
                <a:rPr lang="zh-CN" altLang="en-US" sz="2400" b="1" dirty="0">
                  <a:latin typeface="Times New Roman" panose="02020603050405020304" pitchFamily="18" charset="0"/>
                </a:rPr>
                <a:t>桑坦纳</a:t>
              </a:r>
            </a:p>
          </p:txBody>
        </p:sp>
        <p:sp>
          <p:nvSpPr>
            <p:cNvPr id="69644" name="Line 13"/>
            <p:cNvSpPr/>
            <p:nvPr/>
          </p:nvSpPr>
          <p:spPr>
            <a:xfrm flipH="1">
              <a:off x="1247" y="593"/>
              <a:ext cx="1512" cy="348"/>
            </a:xfrm>
            <a:prstGeom prst="line">
              <a:avLst/>
            </a:prstGeom>
            <a:ln w="19050" cap="flat" cmpd="sng">
              <a:solidFill>
                <a:schemeClr val="tx1"/>
              </a:solidFill>
              <a:prstDash val="solid"/>
              <a:headEnd type="none" w="med" len="med"/>
              <a:tailEnd type="none" w="med" len="med"/>
            </a:ln>
          </p:spPr>
        </p:sp>
        <p:sp>
          <p:nvSpPr>
            <p:cNvPr id="69645" name="Line 14"/>
            <p:cNvSpPr/>
            <p:nvPr/>
          </p:nvSpPr>
          <p:spPr>
            <a:xfrm flipH="1">
              <a:off x="2272" y="592"/>
              <a:ext cx="484" cy="344"/>
            </a:xfrm>
            <a:prstGeom prst="line">
              <a:avLst/>
            </a:prstGeom>
            <a:ln w="19050" cap="flat" cmpd="sng">
              <a:solidFill>
                <a:schemeClr val="tx1"/>
              </a:solidFill>
              <a:prstDash val="solid"/>
              <a:headEnd type="none" w="med" len="med"/>
              <a:tailEnd type="none" w="med" len="med"/>
            </a:ln>
          </p:spPr>
        </p:sp>
        <p:sp>
          <p:nvSpPr>
            <p:cNvPr id="69646" name="Line 15"/>
            <p:cNvSpPr/>
            <p:nvPr/>
          </p:nvSpPr>
          <p:spPr>
            <a:xfrm>
              <a:off x="2752" y="592"/>
              <a:ext cx="488" cy="348"/>
            </a:xfrm>
            <a:prstGeom prst="line">
              <a:avLst/>
            </a:prstGeom>
            <a:ln w="19050" cap="flat" cmpd="sng">
              <a:solidFill>
                <a:schemeClr val="tx1"/>
              </a:solidFill>
              <a:prstDash val="solid"/>
              <a:headEnd type="none" w="med" len="med"/>
              <a:tailEnd type="none" w="med" len="med"/>
            </a:ln>
          </p:spPr>
        </p:sp>
        <p:sp>
          <p:nvSpPr>
            <p:cNvPr id="69647" name="Line 16"/>
            <p:cNvSpPr/>
            <p:nvPr/>
          </p:nvSpPr>
          <p:spPr>
            <a:xfrm>
              <a:off x="2752" y="592"/>
              <a:ext cx="1692" cy="340"/>
            </a:xfrm>
            <a:prstGeom prst="line">
              <a:avLst/>
            </a:prstGeom>
            <a:ln w="19050" cap="flat" cmpd="sng">
              <a:solidFill>
                <a:schemeClr val="tx1"/>
              </a:solidFill>
              <a:prstDash val="solid"/>
              <a:headEnd type="none" w="med" len="med"/>
              <a:tailEnd type="none" w="med" len="med"/>
            </a:ln>
          </p:spPr>
        </p:sp>
        <p:sp>
          <p:nvSpPr>
            <p:cNvPr id="69648" name="Line 17"/>
            <p:cNvSpPr/>
            <p:nvPr/>
          </p:nvSpPr>
          <p:spPr>
            <a:xfrm>
              <a:off x="1180" y="1232"/>
              <a:ext cx="352" cy="376"/>
            </a:xfrm>
            <a:prstGeom prst="line">
              <a:avLst/>
            </a:prstGeom>
            <a:ln w="19050" cap="flat" cmpd="sng">
              <a:solidFill>
                <a:schemeClr val="tx1"/>
              </a:solidFill>
              <a:prstDash val="solid"/>
              <a:headEnd type="none" w="med" len="med"/>
              <a:tailEnd type="none" w="med" len="med"/>
            </a:ln>
          </p:spPr>
        </p:sp>
        <p:sp>
          <p:nvSpPr>
            <p:cNvPr id="69649" name="Line 18"/>
            <p:cNvSpPr/>
            <p:nvPr/>
          </p:nvSpPr>
          <p:spPr>
            <a:xfrm>
              <a:off x="1176" y="1232"/>
              <a:ext cx="1668" cy="388"/>
            </a:xfrm>
            <a:prstGeom prst="line">
              <a:avLst/>
            </a:prstGeom>
            <a:ln w="19050" cap="flat" cmpd="sng">
              <a:solidFill>
                <a:schemeClr val="tx1"/>
              </a:solidFill>
              <a:prstDash val="solid"/>
              <a:headEnd type="none" w="med" len="med"/>
              <a:tailEnd type="none" w="med" len="med"/>
            </a:ln>
          </p:spPr>
        </p:sp>
        <p:sp>
          <p:nvSpPr>
            <p:cNvPr id="69650" name="Line 19"/>
            <p:cNvSpPr/>
            <p:nvPr/>
          </p:nvSpPr>
          <p:spPr>
            <a:xfrm>
              <a:off x="1172" y="1232"/>
              <a:ext cx="2900" cy="380"/>
            </a:xfrm>
            <a:prstGeom prst="line">
              <a:avLst/>
            </a:prstGeom>
            <a:ln w="19050" cap="flat" cmpd="sng">
              <a:solidFill>
                <a:schemeClr val="tx1"/>
              </a:solidFill>
              <a:prstDash val="solid"/>
              <a:headEnd type="none" w="med" len="med"/>
              <a:tailEnd type="none" w="med" len="med"/>
            </a:ln>
          </p:spPr>
        </p:sp>
        <p:sp>
          <p:nvSpPr>
            <p:cNvPr id="69651" name="Line 20"/>
            <p:cNvSpPr/>
            <p:nvPr/>
          </p:nvSpPr>
          <p:spPr>
            <a:xfrm flipH="1">
              <a:off x="1528" y="1220"/>
              <a:ext cx="708" cy="388"/>
            </a:xfrm>
            <a:prstGeom prst="line">
              <a:avLst/>
            </a:prstGeom>
            <a:ln w="19050" cap="flat" cmpd="sng">
              <a:solidFill>
                <a:schemeClr val="tx1"/>
              </a:solidFill>
              <a:prstDash val="solid"/>
              <a:headEnd type="none" w="med" len="med"/>
              <a:tailEnd type="none" w="med" len="med"/>
            </a:ln>
          </p:spPr>
        </p:sp>
        <p:sp>
          <p:nvSpPr>
            <p:cNvPr id="69652" name="Line 21"/>
            <p:cNvSpPr/>
            <p:nvPr/>
          </p:nvSpPr>
          <p:spPr>
            <a:xfrm>
              <a:off x="2232" y="1216"/>
              <a:ext cx="608" cy="404"/>
            </a:xfrm>
            <a:prstGeom prst="line">
              <a:avLst/>
            </a:prstGeom>
            <a:ln w="19050" cap="flat" cmpd="sng">
              <a:solidFill>
                <a:schemeClr val="tx1"/>
              </a:solidFill>
              <a:prstDash val="solid"/>
              <a:headEnd type="none" w="med" len="med"/>
              <a:tailEnd type="none" w="med" len="med"/>
            </a:ln>
          </p:spPr>
        </p:sp>
        <p:sp>
          <p:nvSpPr>
            <p:cNvPr id="69653" name="Line 22"/>
            <p:cNvSpPr/>
            <p:nvPr/>
          </p:nvSpPr>
          <p:spPr>
            <a:xfrm>
              <a:off x="2228" y="1212"/>
              <a:ext cx="1840" cy="400"/>
            </a:xfrm>
            <a:prstGeom prst="line">
              <a:avLst/>
            </a:prstGeom>
            <a:ln w="19050" cap="flat" cmpd="sng">
              <a:solidFill>
                <a:schemeClr val="tx1"/>
              </a:solidFill>
              <a:prstDash val="solid"/>
              <a:headEnd type="none" w="med" len="med"/>
              <a:tailEnd type="none" w="med" len="med"/>
            </a:ln>
          </p:spPr>
        </p:sp>
        <p:sp>
          <p:nvSpPr>
            <p:cNvPr id="69654" name="Line 23"/>
            <p:cNvSpPr/>
            <p:nvPr/>
          </p:nvSpPr>
          <p:spPr>
            <a:xfrm flipH="1">
              <a:off x="1528" y="1232"/>
              <a:ext cx="1820" cy="380"/>
            </a:xfrm>
            <a:prstGeom prst="line">
              <a:avLst/>
            </a:prstGeom>
            <a:ln w="19050" cap="flat" cmpd="sng">
              <a:solidFill>
                <a:schemeClr val="tx1"/>
              </a:solidFill>
              <a:prstDash val="solid"/>
              <a:headEnd type="none" w="med" len="med"/>
              <a:tailEnd type="none" w="med" len="med"/>
            </a:ln>
          </p:spPr>
        </p:sp>
        <p:sp>
          <p:nvSpPr>
            <p:cNvPr id="69655" name="Line 24"/>
            <p:cNvSpPr/>
            <p:nvPr/>
          </p:nvSpPr>
          <p:spPr>
            <a:xfrm flipH="1">
              <a:off x="2832" y="1228"/>
              <a:ext cx="524" cy="392"/>
            </a:xfrm>
            <a:prstGeom prst="line">
              <a:avLst/>
            </a:prstGeom>
            <a:ln w="19050" cap="flat" cmpd="sng">
              <a:solidFill>
                <a:schemeClr val="tx1"/>
              </a:solidFill>
              <a:prstDash val="solid"/>
              <a:headEnd type="none" w="med" len="med"/>
              <a:tailEnd type="none" w="med" len="med"/>
            </a:ln>
          </p:spPr>
        </p:sp>
        <p:sp>
          <p:nvSpPr>
            <p:cNvPr id="69656" name="Line 25"/>
            <p:cNvSpPr/>
            <p:nvPr/>
          </p:nvSpPr>
          <p:spPr>
            <a:xfrm>
              <a:off x="3356" y="1228"/>
              <a:ext cx="716" cy="388"/>
            </a:xfrm>
            <a:prstGeom prst="line">
              <a:avLst/>
            </a:prstGeom>
            <a:ln w="19050" cap="flat" cmpd="sng">
              <a:solidFill>
                <a:schemeClr val="tx1"/>
              </a:solidFill>
              <a:prstDash val="solid"/>
              <a:headEnd type="none" w="med" len="med"/>
              <a:tailEnd type="none" w="med" len="med"/>
            </a:ln>
          </p:spPr>
        </p:sp>
        <p:sp>
          <p:nvSpPr>
            <p:cNvPr id="69657" name="Line 26"/>
            <p:cNvSpPr/>
            <p:nvPr/>
          </p:nvSpPr>
          <p:spPr>
            <a:xfrm flipH="1">
              <a:off x="1544" y="1228"/>
              <a:ext cx="2924" cy="384"/>
            </a:xfrm>
            <a:prstGeom prst="line">
              <a:avLst/>
            </a:prstGeom>
            <a:ln w="19050" cap="flat" cmpd="sng">
              <a:solidFill>
                <a:schemeClr val="tx1"/>
              </a:solidFill>
              <a:prstDash val="solid"/>
              <a:headEnd type="none" w="med" len="med"/>
              <a:tailEnd type="none" w="med" len="med"/>
            </a:ln>
          </p:spPr>
        </p:sp>
        <p:sp>
          <p:nvSpPr>
            <p:cNvPr id="69658" name="Line 27"/>
            <p:cNvSpPr/>
            <p:nvPr/>
          </p:nvSpPr>
          <p:spPr>
            <a:xfrm flipH="1">
              <a:off x="2828" y="1228"/>
              <a:ext cx="1644" cy="392"/>
            </a:xfrm>
            <a:prstGeom prst="line">
              <a:avLst/>
            </a:prstGeom>
            <a:ln w="19050" cap="flat" cmpd="sng">
              <a:solidFill>
                <a:schemeClr val="tx1"/>
              </a:solidFill>
              <a:prstDash val="solid"/>
              <a:headEnd type="none" w="med" len="med"/>
              <a:tailEnd type="none" w="med" len="med"/>
            </a:ln>
          </p:spPr>
        </p:sp>
        <p:sp>
          <p:nvSpPr>
            <p:cNvPr id="69659" name="Line 28"/>
            <p:cNvSpPr/>
            <p:nvPr/>
          </p:nvSpPr>
          <p:spPr>
            <a:xfrm flipH="1">
              <a:off x="4068" y="1232"/>
              <a:ext cx="404" cy="380"/>
            </a:xfrm>
            <a:prstGeom prst="line">
              <a:avLst/>
            </a:prstGeom>
            <a:ln w="19050" cap="flat" cmpd="sng">
              <a:solidFill>
                <a:schemeClr val="tx1"/>
              </a:solidFill>
              <a:prstDash val="solid"/>
              <a:headEnd type="none" w="med" len="med"/>
              <a:tailEnd type="none" w="med" len="med"/>
            </a:ln>
          </p:spPr>
        </p:sp>
      </p:grpSp>
    </p:spTree>
    <p:extLst>
      <p:ext uri="{BB962C8B-B14F-4D97-AF65-F5344CB8AC3E}">
        <p14:creationId xmlns:p14="http://schemas.microsoft.com/office/powerpoint/2010/main" val="1807821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7"/>
          <p:cNvSpPr txBox="1">
            <a:spLocks noGrp="1"/>
          </p:cNvSpPr>
          <p:nvPr/>
        </p:nvSpPr>
        <p:spPr>
          <a:xfrm>
            <a:off x="6553200" y="6245225"/>
            <a:ext cx="2133600" cy="476250"/>
          </a:xfrm>
          <a:prstGeom prst="rect">
            <a:avLst/>
          </a:prstGeom>
          <a:noFill/>
          <a:ln w="9525">
            <a:noFill/>
          </a:ln>
        </p:spPr>
        <p:txBody>
          <a:bodyPr/>
          <a:lstStyle/>
          <a:p>
            <a:pPr algn="r"/>
            <a:fld id="{9A0DB2DC-4C9A-4742-B13C-FB6460FD3503}" type="slidenum">
              <a:rPr lang="en-US" altLang="zh-CN" sz="1400" dirty="0">
                <a:latin typeface="Arial" panose="020B0604020202020204" pitchFamily="34" charset="0"/>
              </a:rPr>
              <a:t>55</a:t>
            </a:fld>
            <a:endParaRPr lang="en-US" altLang="zh-CN" sz="1400" dirty="0">
              <a:latin typeface="Arial" panose="020B0604020202020204" pitchFamily="34" charset="0"/>
            </a:endParaRPr>
          </a:p>
        </p:txBody>
      </p:sp>
      <p:grpSp>
        <p:nvGrpSpPr>
          <p:cNvPr id="135171" name="Group 3"/>
          <p:cNvGrpSpPr/>
          <p:nvPr/>
        </p:nvGrpSpPr>
        <p:grpSpPr>
          <a:xfrm>
            <a:off x="5867400" y="1676400"/>
            <a:ext cx="2057400" cy="519113"/>
            <a:chOff x="0" y="0"/>
            <a:chExt cx="1296" cy="327"/>
          </a:xfrm>
        </p:grpSpPr>
        <p:sp>
          <p:nvSpPr>
            <p:cNvPr id="135182" name="Text Box 20"/>
            <p:cNvSpPr txBox="1"/>
            <p:nvPr/>
          </p:nvSpPr>
          <p:spPr>
            <a:xfrm>
              <a:off x="0" y="0"/>
              <a:ext cx="1296" cy="327"/>
            </a:xfrm>
            <a:prstGeom prst="rect">
              <a:avLst/>
            </a:prstGeom>
            <a:solidFill>
              <a:schemeClr val="accent1"/>
            </a:solidFill>
            <a:ln w="9525">
              <a:noFill/>
            </a:ln>
          </p:spPr>
          <p:txBody>
            <a:bodyPr>
              <a:spAutoFit/>
            </a:bodyPr>
            <a:lstStyle/>
            <a:p>
              <a:r>
                <a:rPr lang="en-US" altLang="zh-CN" sz="2800" b="1" dirty="0">
                  <a:latin typeface="Arial" panose="020B0604020202020204" pitchFamily="34" charset="0"/>
                </a:rPr>
                <a:t>   </a:t>
              </a:r>
              <a:r>
                <a:rPr lang="zh-CN" altLang="en-US" sz="2800" b="1" dirty="0">
                  <a:latin typeface="Arial" panose="020B0604020202020204" pitchFamily="34" charset="0"/>
                </a:rPr>
                <a:t>表示取大</a:t>
              </a:r>
            </a:p>
          </p:txBody>
        </p:sp>
        <p:graphicFrame>
          <p:nvGraphicFramePr>
            <p:cNvPr id="135183" name="Object 5"/>
            <p:cNvGraphicFramePr>
              <a:graphicFrameLocks noChangeAspect="1"/>
            </p:cNvGraphicFramePr>
            <p:nvPr/>
          </p:nvGraphicFramePr>
          <p:xfrm>
            <a:off x="48" y="96"/>
            <a:ext cx="168" cy="136"/>
          </p:xfrm>
          <a:graphic>
            <a:graphicData uri="http://schemas.openxmlformats.org/presentationml/2006/ole">
              <mc:AlternateContent xmlns:mc="http://schemas.openxmlformats.org/markup-compatibility/2006">
                <mc:Choice xmlns:v="urn:schemas-microsoft-com:vml" Requires="v">
                  <p:oleObj spid="_x0000_s4105" r:id="rId3" imgW="267335" imgH="216535" progId="Equation.3">
                    <p:embed/>
                  </p:oleObj>
                </mc:Choice>
                <mc:Fallback>
                  <p:oleObj r:id="rId3" imgW="267335" imgH="216535" progId="Equation.3">
                    <p:embed/>
                    <p:pic>
                      <p:nvPicPr>
                        <p:cNvPr id="0" name=""/>
                        <p:cNvPicPr/>
                        <p:nvPr/>
                      </p:nvPicPr>
                      <p:blipFill>
                        <a:blip r:embed="rId4"/>
                        <a:stretch>
                          <a:fillRect/>
                        </a:stretch>
                      </p:blipFill>
                      <p:spPr>
                        <a:xfrm>
                          <a:off x="48" y="96"/>
                          <a:ext cx="168" cy="136"/>
                        </a:xfrm>
                        <a:prstGeom prst="rect">
                          <a:avLst/>
                        </a:prstGeom>
                        <a:noFill/>
                        <a:ln w="38100">
                          <a:noFill/>
                          <a:miter/>
                        </a:ln>
                      </p:spPr>
                    </p:pic>
                  </p:oleObj>
                </mc:Fallback>
              </mc:AlternateContent>
            </a:graphicData>
          </a:graphic>
        </p:graphicFrame>
      </p:grpSp>
      <p:sp>
        <p:nvSpPr>
          <p:cNvPr id="135172" name="Rectangle 2"/>
          <p:cNvSpPr>
            <a:spLocks noGrp="1"/>
          </p:cNvSpPr>
          <p:nvPr>
            <p:ph type="title" idx="4294967295"/>
          </p:nvPr>
        </p:nvSpPr>
        <p:spPr>
          <a:ln/>
        </p:spPr>
        <p:txBody>
          <a:bodyPr vert="horz" wrap="square" lIns="91440" tIns="45720" rIns="91440" bIns="45720" anchor="ctr"/>
          <a:lstStyle/>
          <a:p>
            <a:pPr eaLnBrk="1" hangingPunct="1"/>
            <a:r>
              <a:rPr lang="zh-CN" altLang="x-none" b="1" dirty="0"/>
              <a:t>四个主要的模糊算子</a:t>
            </a:r>
          </a:p>
        </p:txBody>
      </p:sp>
      <p:sp>
        <p:nvSpPr>
          <p:cNvPr id="135173" name="Rectangle 3"/>
          <p:cNvSpPr>
            <a:spLocks noGrp="1"/>
          </p:cNvSpPr>
          <p:nvPr>
            <p:ph type="body" sz="half" idx="4294967295"/>
          </p:nvPr>
        </p:nvSpPr>
        <p:spPr>
          <a:xfrm>
            <a:off x="457200" y="1600200"/>
            <a:ext cx="4038600" cy="4525963"/>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eaLnBrk="1" hangingPunct="1">
              <a:buNone/>
            </a:pPr>
            <a:r>
              <a:rPr lang="en-US" altLang="zh-CN" dirty="0"/>
              <a:t>(1)                 </a:t>
            </a:r>
            <a:r>
              <a:rPr lang="zh-CN" altLang="en-US" b="1" dirty="0"/>
              <a:t>算子</a:t>
            </a:r>
          </a:p>
        </p:txBody>
      </p:sp>
      <p:grpSp>
        <p:nvGrpSpPr>
          <p:cNvPr id="135174" name="Group 8"/>
          <p:cNvGrpSpPr/>
          <p:nvPr/>
        </p:nvGrpSpPr>
        <p:grpSpPr>
          <a:xfrm>
            <a:off x="3810000" y="1676400"/>
            <a:ext cx="2057400" cy="519113"/>
            <a:chOff x="0" y="0"/>
            <a:chExt cx="1296" cy="327"/>
          </a:xfrm>
        </p:grpSpPr>
        <p:sp>
          <p:nvSpPr>
            <p:cNvPr id="135180" name="Text Box 14"/>
            <p:cNvSpPr txBox="1"/>
            <p:nvPr/>
          </p:nvSpPr>
          <p:spPr>
            <a:xfrm>
              <a:off x="0" y="0"/>
              <a:ext cx="1296" cy="327"/>
            </a:xfrm>
            <a:prstGeom prst="rect">
              <a:avLst/>
            </a:prstGeom>
            <a:solidFill>
              <a:schemeClr val="accent1"/>
            </a:solidFill>
            <a:ln w="9525">
              <a:noFill/>
            </a:ln>
          </p:spPr>
          <p:txBody>
            <a:bodyPr>
              <a:spAutoFit/>
            </a:bodyPr>
            <a:lstStyle/>
            <a:p>
              <a:r>
                <a:rPr lang="en-US" altLang="zh-CN" sz="2800" b="1" dirty="0">
                  <a:latin typeface="Arial" panose="020B0604020202020204" pitchFamily="34" charset="0"/>
                </a:rPr>
                <a:t>   </a:t>
              </a:r>
              <a:r>
                <a:rPr lang="zh-CN" altLang="en-US" sz="2800" b="1" dirty="0">
                  <a:latin typeface="Arial" panose="020B0604020202020204" pitchFamily="34" charset="0"/>
                </a:rPr>
                <a:t>表示取小</a:t>
              </a:r>
            </a:p>
          </p:txBody>
        </p:sp>
        <p:graphicFrame>
          <p:nvGraphicFramePr>
            <p:cNvPr id="135181" name="Object 10"/>
            <p:cNvGraphicFramePr>
              <a:graphicFrameLocks noChangeAspect="1"/>
            </p:cNvGraphicFramePr>
            <p:nvPr/>
          </p:nvGraphicFramePr>
          <p:xfrm>
            <a:off x="48" y="96"/>
            <a:ext cx="168" cy="136"/>
          </p:xfrm>
          <a:graphic>
            <a:graphicData uri="http://schemas.openxmlformats.org/presentationml/2006/ole">
              <mc:AlternateContent xmlns:mc="http://schemas.openxmlformats.org/markup-compatibility/2006">
                <mc:Choice xmlns:v="urn:schemas-microsoft-com:vml" Requires="v">
                  <p:oleObj spid="_x0000_s4106" r:id="rId5" imgW="267335" imgH="216535" progId="Equation.3">
                    <p:embed/>
                  </p:oleObj>
                </mc:Choice>
                <mc:Fallback>
                  <p:oleObj r:id="rId5" imgW="267335" imgH="216535" progId="Equation.3">
                    <p:embed/>
                    <p:pic>
                      <p:nvPicPr>
                        <p:cNvPr id="0" name=""/>
                        <p:cNvPicPr/>
                        <p:nvPr/>
                      </p:nvPicPr>
                      <p:blipFill>
                        <a:blip r:embed="rId6"/>
                        <a:stretch>
                          <a:fillRect/>
                        </a:stretch>
                      </p:blipFill>
                      <p:spPr>
                        <a:xfrm>
                          <a:off x="48" y="96"/>
                          <a:ext cx="168" cy="136"/>
                        </a:xfrm>
                        <a:prstGeom prst="rect">
                          <a:avLst/>
                        </a:prstGeom>
                        <a:noFill/>
                        <a:ln w="38100">
                          <a:noFill/>
                          <a:miter/>
                        </a:ln>
                      </p:spPr>
                    </p:pic>
                  </p:oleObj>
                </mc:Fallback>
              </mc:AlternateContent>
            </a:graphicData>
          </a:graphic>
        </p:graphicFrame>
      </p:grpSp>
      <p:graphicFrame>
        <p:nvGraphicFramePr>
          <p:cNvPr id="135175" name="Object 11"/>
          <p:cNvGraphicFramePr>
            <a:graphicFrameLocks noChangeAspect="1"/>
          </p:cNvGraphicFramePr>
          <p:nvPr/>
        </p:nvGraphicFramePr>
        <p:xfrm>
          <a:off x="1143000" y="1600200"/>
          <a:ext cx="1400175" cy="501650"/>
        </p:xfrm>
        <a:graphic>
          <a:graphicData uri="http://schemas.openxmlformats.org/presentationml/2006/ole">
            <mc:AlternateContent xmlns:mc="http://schemas.openxmlformats.org/markup-compatibility/2006">
              <mc:Choice xmlns:v="urn:schemas-microsoft-com:vml" Requires="v">
                <p:oleObj spid="_x0000_s4107" r:id="rId7" imgW="559435" imgH="203200" progId="Equation.3">
                  <p:embed/>
                </p:oleObj>
              </mc:Choice>
              <mc:Fallback>
                <p:oleObj r:id="rId7" imgW="559435" imgH="203200" progId="Equation.3">
                  <p:embed/>
                  <p:pic>
                    <p:nvPicPr>
                      <p:cNvPr id="0" name=""/>
                      <p:cNvPicPr/>
                      <p:nvPr/>
                    </p:nvPicPr>
                    <p:blipFill>
                      <a:blip r:embed="rId8"/>
                      <a:stretch>
                        <a:fillRect/>
                      </a:stretch>
                    </p:blipFill>
                    <p:spPr>
                      <a:xfrm>
                        <a:off x="1143000" y="1600200"/>
                        <a:ext cx="1400175" cy="501650"/>
                      </a:xfrm>
                      <a:prstGeom prst="rect">
                        <a:avLst/>
                      </a:prstGeom>
                      <a:noFill/>
                      <a:ln w="38100">
                        <a:noFill/>
                        <a:miter/>
                      </a:ln>
                    </p:spPr>
                  </p:pic>
                </p:oleObj>
              </mc:Fallback>
            </mc:AlternateContent>
          </a:graphicData>
        </a:graphic>
      </p:graphicFrame>
      <p:graphicFrame>
        <p:nvGraphicFramePr>
          <p:cNvPr id="135176" name="Object 12"/>
          <p:cNvGraphicFramePr>
            <a:graphicFrameLocks noChangeAspect="1"/>
          </p:cNvGraphicFramePr>
          <p:nvPr/>
        </p:nvGraphicFramePr>
        <p:xfrm>
          <a:off x="842963" y="2757488"/>
          <a:ext cx="7645400" cy="938212"/>
        </p:xfrm>
        <a:graphic>
          <a:graphicData uri="http://schemas.openxmlformats.org/presentationml/2006/ole">
            <mc:AlternateContent xmlns:mc="http://schemas.openxmlformats.org/markup-compatibility/2006">
              <mc:Choice xmlns:v="urn:schemas-microsoft-com:vml" Requires="v">
                <p:oleObj spid="_x0000_s4108" r:id="rId9" imgW="3492500" imgH="431800" progId="Equation.3">
                  <p:embed/>
                </p:oleObj>
              </mc:Choice>
              <mc:Fallback>
                <p:oleObj r:id="rId9" imgW="3492500" imgH="431800" progId="Equation.3">
                  <p:embed/>
                  <p:pic>
                    <p:nvPicPr>
                      <p:cNvPr id="0" name=""/>
                      <p:cNvPicPr/>
                      <p:nvPr/>
                    </p:nvPicPr>
                    <p:blipFill>
                      <a:blip r:embed="rId10"/>
                      <a:stretch>
                        <a:fillRect/>
                      </a:stretch>
                    </p:blipFill>
                    <p:spPr>
                      <a:xfrm>
                        <a:off x="842963" y="2757488"/>
                        <a:ext cx="7645400" cy="938212"/>
                      </a:xfrm>
                      <a:prstGeom prst="rect">
                        <a:avLst/>
                      </a:prstGeom>
                      <a:noFill/>
                      <a:ln w="38100">
                        <a:noFill/>
                        <a:miter/>
                      </a:ln>
                    </p:spPr>
                  </p:pic>
                </p:oleObj>
              </mc:Fallback>
            </mc:AlternateContent>
          </a:graphicData>
        </a:graphic>
      </p:graphicFrame>
      <p:graphicFrame>
        <p:nvGraphicFramePr>
          <p:cNvPr id="135177" name="Object 13"/>
          <p:cNvGraphicFramePr>
            <a:graphicFrameLocks noChangeAspect="1"/>
          </p:cNvGraphicFramePr>
          <p:nvPr/>
        </p:nvGraphicFramePr>
        <p:xfrm>
          <a:off x="741363" y="4475163"/>
          <a:ext cx="2185987" cy="477837"/>
        </p:xfrm>
        <a:graphic>
          <a:graphicData uri="http://schemas.openxmlformats.org/presentationml/2006/ole">
            <mc:AlternateContent xmlns:mc="http://schemas.openxmlformats.org/markup-compatibility/2006">
              <mc:Choice xmlns:v="urn:schemas-microsoft-com:vml" Requires="v">
                <p:oleObj spid="_x0000_s4109" r:id="rId11" imgW="1003300" imgH="215900" progId="Equation.3">
                  <p:embed/>
                </p:oleObj>
              </mc:Choice>
              <mc:Fallback>
                <p:oleObj r:id="rId11" imgW="1003300" imgH="215900" progId="Equation.3">
                  <p:embed/>
                  <p:pic>
                    <p:nvPicPr>
                      <p:cNvPr id="0" name=""/>
                      <p:cNvPicPr/>
                      <p:nvPr/>
                    </p:nvPicPr>
                    <p:blipFill>
                      <a:blip r:embed="rId12"/>
                      <a:stretch>
                        <a:fillRect/>
                      </a:stretch>
                    </p:blipFill>
                    <p:spPr>
                      <a:xfrm>
                        <a:off x="741363" y="4475163"/>
                        <a:ext cx="2185987" cy="477837"/>
                      </a:xfrm>
                      <a:prstGeom prst="rect">
                        <a:avLst/>
                      </a:prstGeom>
                      <a:noFill/>
                      <a:ln w="38100">
                        <a:noFill/>
                        <a:miter/>
                      </a:ln>
                    </p:spPr>
                  </p:pic>
                </p:oleObj>
              </mc:Fallback>
            </mc:AlternateContent>
          </a:graphicData>
        </a:graphic>
      </p:graphicFrame>
      <p:graphicFrame>
        <p:nvGraphicFramePr>
          <p:cNvPr id="135178" name="Object 14"/>
          <p:cNvGraphicFramePr>
            <a:graphicFrameLocks noChangeAspect="1"/>
          </p:cNvGraphicFramePr>
          <p:nvPr/>
        </p:nvGraphicFramePr>
        <p:xfrm>
          <a:off x="3048000" y="4114800"/>
          <a:ext cx="2413000" cy="1182688"/>
        </p:xfrm>
        <a:graphic>
          <a:graphicData uri="http://schemas.openxmlformats.org/presentationml/2006/ole">
            <mc:AlternateContent xmlns:mc="http://schemas.openxmlformats.org/markup-compatibility/2006">
              <mc:Choice xmlns:v="urn:schemas-microsoft-com:vml" Requires="v">
                <p:oleObj spid="_x0000_s4110" r:id="rId13" imgW="1460500" imgH="711200" progId="Equation.3">
                  <p:embed/>
                </p:oleObj>
              </mc:Choice>
              <mc:Fallback>
                <p:oleObj r:id="rId13" imgW="1460500" imgH="711200" progId="Equation.3">
                  <p:embed/>
                  <p:pic>
                    <p:nvPicPr>
                      <p:cNvPr id="0" name=""/>
                      <p:cNvPicPr/>
                      <p:nvPr/>
                    </p:nvPicPr>
                    <p:blipFill>
                      <a:blip r:embed="rId14"/>
                      <a:stretch>
                        <a:fillRect/>
                      </a:stretch>
                    </p:blipFill>
                    <p:spPr>
                      <a:xfrm>
                        <a:off x="3048000" y="4114800"/>
                        <a:ext cx="2413000" cy="1182688"/>
                      </a:xfrm>
                      <a:prstGeom prst="rect">
                        <a:avLst/>
                      </a:prstGeom>
                      <a:noFill/>
                      <a:ln w="38100">
                        <a:noFill/>
                        <a:miter/>
                      </a:ln>
                    </p:spPr>
                  </p:pic>
                </p:oleObj>
              </mc:Fallback>
            </mc:AlternateContent>
          </a:graphicData>
        </a:graphic>
      </p:graphicFrame>
      <p:graphicFrame>
        <p:nvGraphicFramePr>
          <p:cNvPr id="135179" name="Object 15"/>
          <p:cNvGraphicFramePr>
            <a:graphicFrameLocks noChangeAspect="1"/>
          </p:cNvGraphicFramePr>
          <p:nvPr/>
        </p:nvGraphicFramePr>
        <p:xfrm>
          <a:off x="5632450" y="4419600"/>
          <a:ext cx="2824163" cy="427038"/>
        </p:xfrm>
        <a:graphic>
          <a:graphicData uri="http://schemas.openxmlformats.org/presentationml/2006/ole">
            <mc:AlternateContent xmlns:mc="http://schemas.openxmlformats.org/markup-compatibility/2006">
              <mc:Choice xmlns:v="urn:schemas-microsoft-com:vml" Requires="v">
                <p:oleObj spid="_x0000_s4111" r:id="rId15" imgW="1447800" imgH="215900" progId="Equation.3">
                  <p:embed/>
                </p:oleObj>
              </mc:Choice>
              <mc:Fallback>
                <p:oleObj r:id="rId15" imgW="1447800" imgH="215900" progId="Equation.3">
                  <p:embed/>
                  <p:pic>
                    <p:nvPicPr>
                      <p:cNvPr id="0" name=""/>
                      <p:cNvPicPr/>
                      <p:nvPr/>
                    </p:nvPicPr>
                    <p:blipFill>
                      <a:blip r:embed="rId16"/>
                      <a:stretch>
                        <a:fillRect/>
                      </a:stretch>
                    </p:blipFill>
                    <p:spPr>
                      <a:xfrm>
                        <a:off x="5632450" y="4419600"/>
                        <a:ext cx="2824163" cy="42703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113610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7"/>
          <p:cNvSpPr txBox="1">
            <a:spLocks noGrp="1"/>
          </p:cNvSpPr>
          <p:nvPr/>
        </p:nvSpPr>
        <p:spPr>
          <a:xfrm>
            <a:off x="6553200" y="6245225"/>
            <a:ext cx="2133600" cy="476250"/>
          </a:xfrm>
          <a:prstGeom prst="rect">
            <a:avLst/>
          </a:prstGeom>
          <a:noFill/>
          <a:ln w="9525">
            <a:noFill/>
          </a:ln>
        </p:spPr>
        <p:txBody>
          <a:bodyPr/>
          <a:lstStyle/>
          <a:p>
            <a:pPr algn="r"/>
            <a:fld id="{9A0DB2DC-4C9A-4742-B13C-FB6460FD3503}" type="slidenum">
              <a:rPr lang="en-US" altLang="zh-CN" sz="1400" dirty="0">
                <a:latin typeface="Arial" panose="020B0604020202020204" pitchFamily="34" charset="0"/>
              </a:rPr>
              <a:t>56</a:t>
            </a:fld>
            <a:endParaRPr lang="en-US" altLang="zh-CN" sz="1400" dirty="0">
              <a:latin typeface="Arial" panose="020B0604020202020204" pitchFamily="34" charset="0"/>
            </a:endParaRPr>
          </a:p>
        </p:txBody>
      </p:sp>
      <p:sp>
        <p:nvSpPr>
          <p:cNvPr id="136195" name="Rectangle 3"/>
          <p:cNvSpPr>
            <a:spLocks noGrp="1"/>
          </p:cNvSpPr>
          <p:nvPr>
            <p:ph type="body" sz="half" idx="4294967295"/>
          </p:nvPr>
        </p:nvSpPr>
        <p:spPr>
          <a:xfrm>
            <a:off x="457200" y="1600200"/>
            <a:ext cx="4041775" cy="4525963"/>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eaLnBrk="1" hangingPunct="1">
              <a:buNone/>
            </a:pPr>
            <a:r>
              <a:rPr lang="en-US" altLang="zh-CN" dirty="0"/>
              <a:t>(2)</a:t>
            </a:r>
          </a:p>
        </p:txBody>
      </p:sp>
      <p:graphicFrame>
        <p:nvGraphicFramePr>
          <p:cNvPr id="136196" name="Object 4"/>
          <p:cNvGraphicFramePr>
            <a:graphicFrameLocks noGrp="1" noChangeAspect="1"/>
          </p:cNvGraphicFramePr>
          <p:nvPr>
            <p:ph sz="quarter" idx="4294967295"/>
          </p:nvPr>
        </p:nvGraphicFramePr>
        <p:xfrm>
          <a:off x="1219200" y="1676400"/>
          <a:ext cx="1973263" cy="493713"/>
        </p:xfrm>
        <a:graphic>
          <a:graphicData uri="http://schemas.openxmlformats.org/presentationml/2006/ole">
            <mc:AlternateContent xmlns:mc="http://schemas.openxmlformats.org/markup-compatibility/2006">
              <mc:Choice xmlns:v="urn:schemas-microsoft-com:vml" Requires="v">
                <p:oleObj spid="_x0000_s5127" r:id="rId3" imgW="813435" imgH="203200" progId="Equation.3">
                  <p:embed/>
                </p:oleObj>
              </mc:Choice>
              <mc:Fallback>
                <p:oleObj r:id="rId3" imgW="813435" imgH="203200" progId="Equation.3">
                  <p:embed/>
                  <p:pic>
                    <p:nvPicPr>
                      <p:cNvPr id="0" name=""/>
                      <p:cNvPicPr/>
                      <p:nvPr/>
                    </p:nvPicPr>
                    <p:blipFill>
                      <a:blip r:embed="rId4"/>
                      <a:srcRect/>
                      <a:stretch>
                        <a:fillRect/>
                      </a:stretch>
                    </p:blipFill>
                    <p:spPr>
                      <a:xfrm>
                        <a:off x="1219200" y="1676400"/>
                        <a:ext cx="1973263" cy="493713"/>
                      </a:xfrm>
                      <a:prstGeom prst="rect">
                        <a:avLst/>
                      </a:prstGeom>
                      <a:noFill/>
                      <a:ln w="38100">
                        <a:miter/>
                      </a:ln>
                    </p:spPr>
                  </p:pic>
                </p:oleObj>
              </mc:Fallback>
            </mc:AlternateContent>
          </a:graphicData>
        </a:graphic>
      </p:graphicFrame>
      <p:graphicFrame>
        <p:nvGraphicFramePr>
          <p:cNvPr id="136197" name="Object 5"/>
          <p:cNvGraphicFramePr>
            <a:graphicFrameLocks noChangeAspect="1"/>
          </p:cNvGraphicFramePr>
          <p:nvPr/>
        </p:nvGraphicFramePr>
        <p:xfrm>
          <a:off x="671513" y="4170363"/>
          <a:ext cx="2185987" cy="477837"/>
        </p:xfrm>
        <a:graphic>
          <a:graphicData uri="http://schemas.openxmlformats.org/presentationml/2006/ole">
            <mc:AlternateContent xmlns:mc="http://schemas.openxmlformats.org/markup-compatibility/2006">
              <mc:Choice xmlns:v="urn:schemas-microsoft-com:vml" Requires="v">
                <p:oleObj spid="_x0000_s5128" r:id="rId5" imgW="1003300" imgH="215900" progId="Equation.3">
                  <p:embed/>
                </p:oleObj>
              </mc:Choice>
              <mc:Fallback>
                <p:oleObj r:id="rId5" imgW="1003300" imgH="215900" progId="Equation.3">
                  <p:embed/>
                  <p:pic>
                    <p:nvPicPr>
                      <p:cNvPr id="0" name=""/>
                      <p:cNvPicPr/>
                      <p:nvPr/>
                    </p:nvPicPr>
                    <p:blipFill>
                      <a:blip r:embed="rId6"/>
                      <a:stretch>
                        <a:fillRect/>
                      </a:stretch>
                    </p:blipFill>
                    <p:spPr>
                      <a:xfrm>
                        <a:off x="671513" y="4170363"/>
                        <a:ext cx="2185987" cy="477837"/>
                      </a:xfrm>
                      <a:prstGeom prst="rect">
                        <a:avLst/>
                      </a:prstGeom>
                      <a:noFill/>
                      <a:ln w="38100">
                        <a:noFill/>
                        <a:miter/>
                      </a:ln>
                    </p:spPr>
                  </p:pic>
                </p:oleObj>
              </mc:Fallback>
            </mc:AlternateContent>
          </a:graphicData>
        </a:graphic>
      </p:graphicFrame>
      <p:graphicFrame>
        <p:nvGraphicFramePr>
          <p:cNvPr id="136198" name="Object 6"/>
          <p:cNvGraphicFramePr>
            <a:graphicFrameLocks noChangeAspect="1"/>
          </p:cNvGraphicFramePr>
          <p:nvPr/>
        </p:nvGraphicFramePr>
        <p:xfrm>
          <a:off x="2819400" y="3810000"/>
          <a:ext cx="2571750" cy="1260475"/>
        </p:xfrm>
        <a:graphic>
          <a:graphicData uri="http://schemas.openxmlformats.org/presentationml/2006/ole">
            <mc:AlternateContent xmlns:mc="http://schemas.openxmlformats.org/markup-compatibility/2006">
              <mc:Choice xmlns:v="urn:schemas-microsoft-com:vml" Requires="v">
                <p:oleObj spid="_x0000_s5129" r:id="rId7" imgW="1460500" imgH="711200" progId="Equation.3">
                  <p:embed/>
                </p:oleObj>
              </mc:Choice>
              <mc:Fallback>
                <p:oleObj r:id="rId7" imgW="1460500" imgH="711200" progId="Equation.3">
                  <p:embed/>
                  <p:pic>
                    <p:nvPicPr>
                      <p:cNvPr id="0" name=""/>
                      <p:cNvPicPr/>
                      <p:nvPr/>
                    </p:nvPicPr>
                    <p:blipFill>
                      <a:blip r:embed="rId8"/>
                      <a:stretch>
                        <a:fillRect/>
                      </a:stretch>
                    </p:blipFill>
                    <p:spPr>
                      <a:xfrm>
                        <a:off x="2819400" y="3810000"/>
                        <a:ext cx="2571750" cy="1260475"/>
                      </a:xfrm>
                      <a:prstGeom prst="rect">
                        <a:avLst/>
                      </a:prstGeom>
                      <a:noFill/>
                      <a:ln w="38100">
                        <a:noFill/>
                        <a:miter/>
                      </a:ln>
                    </p:spPr>
                  </p:pic>
                </p:oleObj>
              </mc:Fallback>
            </mc:AlternateContent>
          </a:graphicData>
        </a:graphic>
      </p:graphicFrame>
      <p:graphicFrame>
        <p:nvGraphicFramePr>
          <p:cNvPr id="136199" name="Object 7"/>
          <p:cNvGraphicFramePr>
            <a:graphicFrameLocks noGrp="1" noChangeAspect="1"/>
          </p:cNvGraphicFramePr>
          <p:nvPr>
            <p:ph sz="quarter" idx="4294967295"/>
          </p:nvPr>
        </p:nvGraphicFramePr>
        <p:xfrm>
          <a:off x="1219200" y="2438400"/>
          <a:ext cx="6621463" cy="958850"/>
        </p:xfrm>
        <a:graphic>
          <a:graphicData uri="http://schemas.openxmlformats.org/presentationml/2006/ole">
            <mc:AlternateContent xmlns:mc="http://schemas.openxmlformats.org/markup-compatibility/2006">
              <mc:Choice xmlns:v="urn:schemas-microsoft-com:vml" Requires="v">
                <p:oleObj spid="_x0000_s5130" r:id="rId9" imgW="3072130" imgH="444500" progId="Equation.3">
                  <p:embed/>
                </p:oleObj>
              </mc:Choice>
              <mc:Fallback>
                <p:oleObj r:id="rId9" imgW="3072130" imgH="444500" progId="Equation.3">
                  <p:embed/>
                  <p:pic>
                    <p:nvPicPr>
                      <p:cNvPr id="0" name=""/>
                      <p:cNvPicPr/>
                      <p:nvPr/>
                    </p:nvPicPr>
                    <p:blipFill>
                      <a:blip r:embed="rId10"/>
                      <a:srcRect/>
                      <a:stretch>
                        <a:fillRect/>
                      </a:stretch>
                    </p:blipFill>
                    <p:spPr>
                      <a:xfrm>
                        <a:off x="1219200" y="2438400"/>
                        <a:ext cx="6621463" cy="958850"/>
                      </a:xfrm>
                      <a:prstGeom prst="rect">
                        <a:avLst/>
                      </a:prstGeom>
                      <a:noFill/>
                      <a:ln w="38100">
                        <a:miter/>
                      </a:ln>
                    </p:spPr>
                  </p:pic>
                </p:oleObj>
              </mc:Fallback>
            </mc:AlternateContent>
          </a:graphicData>
        </a:graphic>
      </p:graphicFrame>
      <p:graphicFrame>
        <p:nvGraphicFramePr>
          <p:cNvPr id="136200" name="Object 8"/>
          <p:cNvGraphicFramePr>
            <a:graphicFrameLocks noChangeAspect="1"/>
          </p:cNvGraphicFramePr>
          <p:nvPr/>
        </p:nvGraphicFramePr>
        <p:xfrm>
          <a:off x="5334000" y="4191000"/>
          <a:ext cx="3340100" cy="419100"/>
        </p:xfrm>
        <a:graphic>
          <a:graphicData uri="http://schemas.openxmlformats.org/presentationml/2006/ole">
            <mc:AlternateContent xmlns:mc="http://schemas.openxmlformats.org/markup-compatibility/2006">
              <mc:Choice xmlns:v="urn:schemas-microsoft-com:vml" Requires="v">
                <p:oleObj spid="_x0000_s5131" r:id="rId11" imgW="1751330" imgH="215900" progId="Equation.3">
                  <p:embed/>
                </p:oleObj>
              </mc:Choice>
              <mc:Fallback>
                <p:oleObj r:id="rId11" imgW="1751330" imgH="215900" progId="Equation.3">
                  <p:embed/>
                  <p:pic>
                    <p:nvPicPr>
                      <p:cNvPr id="0" name=""/>
                      <p:cNvPicPr/>
                      <p:nvPr/>
                    </p:nvPicPr>
                    <p:blipFill>
                      <a:blip r:embed="rId12"/>
                      <a:stretch>
                        <a:fillRect/>
                      </a:stretch>
                    </p:blipFill>
                    <p:spPr>
                      <a:xfrm>
                        <a:off x="5334000" y="4191000"/>
                        <a:ext cx="3340100" cy="419100"/>
                      </a:xfrm>
                      <a:prstGeom prst="rect">
                        <a:avLst/>
                      </a:prstGeom>
                      <a:noFill/>
                      <a:ln w="38100">
                        <a:noFill/>
                        <a:miter/>
                      </a:ln>
                    </p:spPr>
                  </p:pic>
                </p:oleObj>
              </mc:Fallback>
            </mc:AlternateContent>
          </a:graphicData>
        </a:graphic>
      </p:graphicFrame>
      <p:grpSp>
        <p:nvGrpSpPr>
          <p:cNvPr id="136201" name="Group 9"/>
          <p:cNvGrpSpPr/>
          <p:nvPr/>
        </p:nvGrpSpPr>
        <p:grpSpPr>
          <a:xfrm>
            <a:off x="4267200" y="1676400"/>
            <a:ext cx="2057400" cy="519113"/>
            <a:chOff x="0" y="0"/>
            <a:chExt cx="1296" cy="327"/>
          </a:xfrm>
        </p:grpSpPr>
        <p:sp>
          <p:nvSpPr>
            <p:cNvPr id="136202" name="Text Box 11"/>
            <p:cNvSpPr txBox="1"/>
            <p:nvPr/>
          </p:nvSpPr>
          <p:spPr>
            <a:xfrm>
              <a:off x="0" y="0"/>
              <a:ext cx="1296" cy="327"/>
            </a:xfrm>
            <a:prstGeom prst="rect">
              <a:avLst/>
            </a:prstGeom>
            <a:solidFill>
              <a:schemeClr val="accent1"/>
            </a:solidFill>
            <a:ln w="9525">
              <a:noFill/>
            </a:ln>
          </p:spPr>
          <p:txBody>
            <a:bodyPr>
              <a:spAutoFit/>
            </a:bodyPr>
            <a:lstStyle/>
            <a:p>
              <a:r>
                <a:rPr lang="en-US" altLang="zh-CN" sz="2800" b="1" dirty="0">
                  <a:latin typeface="Arial" panose="020B0604020202020204" pitchFamily="34" charset="0"/>
                </a:rPr>
                <a:t>   </a:t>
              </a:r>
              <a:r>
                <a:rPr lang="zh-CN" altLang="en-US" sz="2800" b="1" dirty="0">
                  <a:latin typeface="Arial" panose="020B0604020202020204" pitchFamily="34" charset="0"/>
                </a:rPr>
                <a:t>表示相乘</a:t>
              </a:r>
            </a:p>
          </p:txBody>
        </p:sp>
        <p:sp>
          <p:nvSpPr>
            <p:cNvPr id="136203" name="AutoShape 14"/>
            <p:cNvSpPr/>
            <p:nvPr/>
          </p:nvSpPr>
          <p:spPr>
            <a:xfrm>
              <a:off x="96" y="144"/>
              <a:ext cx="48" cy="48"/>
            </a:xfrm>
            <a:prstGeom prst="flowChartConnector">
              <a:avLst/>
            </a:prstGeom>
            <a:solidFill>
              <a:schemeClr val="tx2"/>
            </a:solid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spTree>
    <p:extLst>
      <p:ext uri="{BB962C8B-B14F-4D97-AF65-F5344CB8AC3E}">
        <p14:creationId xmlns:p14="http://schemas.microsoft.com/office/powerpoint/2010/main" val="966520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7"/>
          <p:cNvSpPr txBox="1">
            <a:spLocks noGrp="1"/>
          </p:cNvSpPr>
          <p:nvPr/>
        </p:nvSpPr>
        <p:spPr>
          <a:xfrm>
            <a:off x="6553200" y="6245225"/>
            <a:ext cx="2133600" cy="476250"/>
          </a:xfrm>
          <a:prstGeom prst="rect">
            <a:avLst/>
          </a:prstGeom>
          <a:noFill/>
          <a:ln w="9525">
            <a:noFill/>
          </a:ln>
        </p:spPr>
        <p:txBody>
          <a:bodyPr/>
          <a:lstStyle/>
          <a:p>
            <a:pPr algn="r"/>
            <a:fld id="{9A0DB2DC-4C9A-4742-B13C-FB6460FD3503}" type="slidenum">
              <a:rPr lang="en-US" altLang="zh-CN" sz="1400" dirty="0">
                <a:latin typeface="Arial" panose="020B0604020202020204" pitchFamily="34" charset="0"/>
              </a:rPr>
              <a:t>57</a:t>
            </a:fld>
            <a:endParaRPr lang="en-US" altLang="zh-CN" sz="1400" dirty="0">
              <a:latin typeface="Arial" panose="020B0604020202020204" pitchFamily="34" charset="0"/>
            </a:endParaRPr>
          </a:p>
        </p:txBody>
      </p:sp>
      <p:sp>
        <p:nvSpPr>
          <p:cNvPr id="137219" name="Text Box 10"/>
          <p:cNvSpPr txBox="1"/>
          <p:nvPr/>
        </p:nvSpPr>
        <p:spPr>
          <a:xfrm>
            <a:off x="4419600" y="1676400"/>
            <a:ext cx="2209800" cy="519113"/>
          </a:xfrm>
          <a:prstGeom prst="rect">
            <a:avLst/>
          </a:prstGeom>
          <a:solidFill>
            <a:schemeClr val="accent1"/>
          </a:solidFill>
          <a:ln w="9525">
            <a:noFill/>
          </a:ln>
        </p:spPr>
        <p:txBody>
          <a:bodyPr>
            <a:spAutoFit/>
          </a:bodyPr>
          <a:lstStyle/>
          <a:p>
            <a:r>
              <a:rPr lang="en-US" altLang="zh-CN" sz="2800" b="1" dirty="0">
                <a:latin typeface="Arial" panose="020B0604020202020204" pitchFamily="34" charset="0"/>
              </a:rPr>
              <a:t>⊕</a:t>
            </a:r>
            <a:r>
              <a:rPr lang="zh-CN" altLang="en-US" sz="2800" b="1" dirty="0">
                <a:latin typeface="Arial" panose="020B0604020202020204" pitchFamily="34" charset="0"/>
              </a:rPr>
              <a:t>表示相加</a:t>
            </a:r>
          </a:p>
        </p:txBody>
      </p:sp>
      <p:sp>
        <p:nvSpPr>
          <p:cNvPr id="137220" name="Rectangle 3"/>
          <p:cNvSpPr>
            <a:spLocks noGrp="1"/>
          </p:cNvSpPr>
          <p:nvPr>
            <p:ph type="body" sz="half" idx="4294967295"/>
          </p:nvPr>
        </p:nvSpPr>
        <p:spPr>
          <a:xfrm>
            <a:off x="457200" y="1600200"/>
            <a:ext cx="4041775" cy="4525963"/>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eaLnBrk="1" hangingPunct="1">
              <a:buNone/>
            </a:pPr>
            <a:r>
              <a:rPr lang="en-US" altLang="zh-CN" dirty="0"/>
              <a:t>(3)</a:t>
            </a:r>
          </a:p>
        </p:txBody>
      </p:sp>
      <p:graphicFrame>
        <p:nvGraphicFramePr>
          <p:cNvPr id="137221" name="Object 5"/>
          <p:cNvGraphicFramePr>
            <a:graphicFrameLocks noChangeAspect="1"/>
          </p:cNvGraphicFramePr>
          <p:nvPr/>
        </p:nvGraphicFramePr>
        <p:xfrm>
          <a:off x="609600" y="4343400"/>
          <a:ext cx="2185988" cy="477838"/>
        </p:xfrm>
        <a:graphic>
          <a:graphicData uri="http://schemas.openxmlformats.org/presentationml/2006/ole">
            <mc:AlternateContent xmlns:mc="http://schemas.openxmlformats.org/markup-compatibility/2006">
              <mc:Choice xmlns:v="urn:schemas-microsoft-com:vml" Requires="v">
                <p:oleObj spid="_x0000_s6151" r:id="rId3" imgW="1003300" imgH="215900" progId="Equation.3">
                  <p:embed/>
                </p:oleObj>
              </mc:Choice>
              <mc:Fallback>
                <p:oleObj r:id="rId3" imgW="1003300" imgH="215900" progId="Equation.3">
                  <p:embed/>
                  <p:pic>
                    <p:nvPicPr>
                      <p:cNvPr id="0" name=""/>
                      <p:cNvPicPr/>
                      <p:nvPr/>
                    </p:nvPicPr>
                    <p:blipFill>
                      <a:blip r:embed="rId4"/>
                      <a:stretch>
                        <a:fillRect/>
                      </a:stretch>
                    </p:blipFill>
                    <p:spPr>
                      <a:xfrm>
                        <a:off x="609600" y="4343400"/>
                        <a:ext cx="2185988" cy="477838"/>
                      </a:xfrm>
                      <a:prstGeom prst="rect">
                        <a:avLst/>
                      </a:prstGeom>
                      <a:noFill/>
                      <a:ln w="38100">
                        <a:noFill/>
                        <a:miter/>
                      </a:ln>
                    </p:spPr>
                  </p:pic>
                </p:oleObj>
              </mc:Fallback>
            </mc:AlternateContent>
          </a:graphicData>
        </a:graphic>
      </p:graphicFrame>
      <p:graphicFrame>
        <p:nvGraphicFramePr>
          <p:cNvPr id="137222" name="Object 6"/>
          <p:cNvGraphicFramePr>
            <a:graphicFrameLocks noChangeAspect="1"/>
          </p:cNvGraphicFramePr>
          <p:nvPr/>
        </p:nvGraphicFramePr>
        <p:xfrm>
          <a:off x="2819400" y="3886200"/>
          <a:ext cx="2813050" cy="1379538"/>
        </p:xfrm>
        <a:graphic>
          <a:graphicData uri="http://schemas.openxmlformats.org/presentationml/2006/ole">
            <mc:AlternateContent xmlns:mc="http://schemas.openxmlformats.org/markup-compatibility/2006">
              <mc:Choice xmlns:v="urn:schemas-microsoft-com:vml" Requires="v">
                <p:oleObj spid="_x0000_s6152" r:id="rId5" imgW="1460500" imgH="711200" progId="Equation.3">
                  <p:embed/>
                </p:oleObj>
              </mc:Choice>
              <mc:Fallback>
                <p:oleObj r:id="rId5" imgW="1460500" imgH="711200" progId="Equation.3">
                  <p:embed/>
                  <p:pic>
                    <p:nvPicPr>
                      <p:cNvPr id="0" name=""/>
                      <p:cNvPicPr/>
                      <p:nvPr/>
                    </p:nvPicPr>
                    <p:blipFill>
                      <a:blip r:embed="rId6"/>
                      <a:stretch>
                        <a:fillRect/>
                      </a:stretch>
                    </p:blipFill>
                    <p:spPr>
                      <a:xfrm>
                        <a:off x="2819400" y="3886200"/>
                        <a:ext cx="2813050" cy="1379538"/>
                      </a:xfrm>
                      <a:prstGeom prst="rect">
                        <a:avLst/>
                      </a:prstGeom>
                      <a:noFill/>
                      <a:ln w="38100">
                        <a:noFill/>
                        <a:miter/>
                      </a:ln>
                    </p:spPr>
                  </p:pic>
                </p:oleObj>
              </mc:Fallback>
            </mc:AlternateContent>
          </a:graphicData>
        </a:graphic>
      </p:graphicFrame>
      <p:graphicFrame>
        <p:nvGraphicFramePr>
          <p:cNvPr id="137223" name="Object 7"/>
          <p:cNvGraphicFramePr>
            <a:graphicFrameLocks noChangeAspect="1"/>
          </p:cNvGraphicFramePr>
          <p:nvPr/>
        </p:nvGraphicFramePr>
        <p:xfrm>
          <a:off x="5638800" y="4318000"/>
          <a:ext cx="2895600" cy="438150"/>
        </p:xfrm>
        <a:graphic>
          <a:graphicData uri="http://schemas.openxmlformats.org/presentationml/2006/ole">
            <mc:AlternateContent xmlns:mc="http://schemas.openxmlformats.org/markup-compatibility/2006">
              <mc:Choice xmlns:v="urn:schemas-microsoft-com:vml" Requires="v">
                <p:oleObj spid="_x0000_s6153" r:id="rId7" imgW="1447800" imgH="215900" progId="Equation.3">
                  <p:embed/>
                </p:oleObj>
              </mc:Choice>
              <mc:Fallback>
                <p:oleObj r:id="rId7" imgW="1447800" imgH="215900" progId="Equation.3">
                  <p:embed/>
                  <p:pic>
                    <p:nvPicPr>
                      <p:cNvPr id="0" name=""/>
                      <p:cNvPicPr/>
                      <p:nvPr/>
                    </p:nvPicPr>
                    <p:blipFill>
                      <a:blip r:embed="rId8"/>
                      <a:stretch>
                        <a:fillRect/>
                      </a:stretch>
                    </p:blipFill>
                    <p:spPr>
                      <a:xfrm>
                        <a:off x="5638800" y="4318000"/>
                        <a:ext cx="2895600" cy="438150"/>
                      </a:xfrm>
                      <a:prstGeom prst="rect">
                        <a:avLst/>
                      </a:prstGeom>
                      <a:noFill/>
                      <a:ln w="38100">
                        <a:noFill/>
                        <a:miter/>
                      </a:ln>
                    </p:spPr>
                  </p:pic>
                </p:oleObj>
              </mc:Fallback>
            </mc:AlternateContent>
          </a:graphicData>
        </a:graphic>
      </p:graphicFrame>
      <p:graphicFrame>
        <p:nvGraphicFramePr>
          <p:cNvPr id="137224" name="Object 8"/>
          <p:cNvGraphicFramePr>
            <a:graphicFrameLocks noChangeAspect="1"/>
          </p:cNvGraphicFramePr>
          <p:nvPr/>
        </p:nvGraphicFramePr>
        <p:xfrm>
          <a:off x="1295400" y="1600200"/>
          <a:ext cx="2043113" cy="611188"/>
        </p:xfrm>
        <a:graphic>
          <a:graphicData uri="http://schemas.openxmlformats.org/presentationml/2006/ole">
            <mc:AlternateContent xmlns:mc="http://schemas.openxmlformats.org/markup-compatibility/2006">
              <mc:Choice xmlns:v="urn:schemas-microsoft-com:vml" Requires="v">
                <p:oleObj spid="_x0000_s6154" r:id="rId9" imgW="673735" imgH="203200" progId="Equation.3">
                  <p:embed/>
                </p:oleObj>
              </mc:Choice>
              <mc:Fallback>
                <p:oleObj r:id="rId9" imgW="673735" imgH="203200" progId="Equation.3">
                  <p:embed/>
                  <p:pic>
                    <p:nvPicPr>
                      <p:cNvPr id="0" name=""/>
                      <p:cNvPicPr/>
                      <p:nvPr/>
                    </p:nvPicPr>
                    <p:blipFill>
                      <a:blip r:embed="rId10"/>
                      <a:stretch>
                        <a:fillRect/>
                      </a:stretch>
                    </p:blipFill>
                    <p:spPr>
                      <a:xfrm>
                        <a:off x="1295400" y="1600200"/>
                        <a:ext cx="2043113" cy="611188"/>
                      </a:xfrm>
                      <a:prstGeom prst="rect">
                        <a:avLst/>
                      </a:prstGeom>
                      <a:noFill/>
                      <a:ln w="38100">
                        <a:noFill/>
                        <a:miter/>
                      </a:ln>
                    </p:spPr>
                  </p:pic>
                </p:oleObj>
              </mc:Fallback>
            </mc:AlternateContent>
          </a:graphicData>
        </a:graphic>
      </p:graphicFrame>
      <p:graphicFrame>
        <p:nvGraphicFramePr>
          <p:cNvPr id="137225" name="Object 9"/>
          <p:cNvGraphicFramePr>
            <a:graphicFrameLocks noChangeAspect="1"/>
          </p:cNvGraphicFramePr>
          <p:nvPr/>
        </p:nvGraphicFramePr>
        <p:xfrm>
          <a:off x="1544638" y="2570163"/>
          <a:ext cx="5159375" cy="993775"/>
        </p:xfrm>
        <a:graphic>
          <a:graphicData uri="http://schemas.openxmlformats.org/presentationml/2006/ole">
            <mc:AlternateContent xmlns:mc="http://schemas.openxmlformats.org/markup-compatibility/2006">
              <mc:Choice xmlns:v="urn:schemas-microsoft-com:vml" Requires="v">
                <p:oleObj spid="_x0000_s6155" r:id="rId11" imgW="2388870" imgH="457200" progId="Equation.3">
                  <p:embed/>
                </p:oleObj>
              </mc:Choice>
              <mc:Fallback>
                <p:oleObj r:id="rId11" imgW="2388870" imgH="457200" progId="Equation.3">
                  <p:embed/>
                  <p:pic>
                    <p:nvPicPr>
                      <p:cNvPr id="0" name=""/>
                      <p:cNvPicPr/>
                      <p:nvPr/>
                    </p:nvPicPr>
                    <p:blipFill>
                      <a:blip r:embed="rId12"/>
                      <a:stretch>
                        <a:fillRect/>
                      </a:stretch>
                    </p:blipFill>
                    <p:spPr>
                      <a:xfrm>
                        <a:off x="1544638" y="2570163"/>
                        <a:ext cx="5159375" cy="99377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422326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7"/>
          <p:cNvSpPr txBox="1">
            <a:spLocks noGrp="1"/>
          </p:cNvSpPr>
          <p:nvPr/>
        </p:nvSpPr>
        <p:spPr>
          <a:xfrm>
            <a:off x="6553200" y="6245225"/>
            <a:ext cx="2133600" cy="476250"/>
          </a:xfrm>
          <a:prstGeom prst="rect">
            <a:avLst/>
          </a:prstGeom>
          <a:noFill/>
          <a:ln w="9525">
            <a:noFill/>
          </a:ln>
        </p:spPr>
        <p:txBody>
          <a:bodyPr/>
          <a:lstStyle/>
          <a:p>
            <a:pPr algn="r"/>
            <a:fld id="{9A0DB2DC-4C9A-4742-B13C-FB6460FD3503}" type="slidenum">
              <a:rPr lang="en-US" altLang="zh-CN" sz="1400" dirty="0">
                <a:latin typeface="Arial" panose="020B0604020202020204" pitchFamily="34" charset="0"/>
              </a:rPr>
              <a:t>58</a:t>
            </a:fld>
            <a:endParaRPr lang="en-US" altLang="zh-CN" sz="1400" dirty="0">
              <a:latin typeface="Arial" panose="020B0604020202020204" pitchFamily="34" charset="0"/>
            </a:endParaRPr>
          </a:p>
        </p:txBody>
      </p:sp>
      <p:sp>
        <p:nvSpPr>
          <p:cNvPr id="138243" name="Rectangle 3"/>
          <p:cNvSpPr>
            <a:spLocks noGrp="1"/>
          </p:cNvSpPr>
          <p:nvPr>
            <p:ph type="body" sz="half" idx="4294967295"/>
          </p:nvPr>
        </p:nvSpPr>
        <p:spPr>
          <a:xfrm>
            <a:off x="457200" y="1600200"/>
            <a:ext cx="4041775" cy="4525963"/>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eaLnBrk="1" hangingPunct="1">
              <a:buNone/>
            </a:pPr>
            <a:r>
              <a:rPr lang="en-US" altLang="zh-CN" dirty="0"/>
              <a:t>(4)</a:t>
            </a:r>
          </a:p>
        </p:txBody>
      </p:sp>
      <p:graphicFrame>
        <p:nvGraphicFramePr>
          <p:cNvPr id="138244" name="Object 4"/>
          <p:cNvGraphicFramePr>
            <a:graphicFrameLocks noChangeAspect="1"/>
          </p:cNvGraphicFramePr>
          <p:nvPr/>
        </p:nvGraphicFramePr>
        <p:xfrm>
          <a:off x="665163" y="4398963"/>
          <a:ext cx="2185987" cy="477837"/>
        </p:xfrm>
        <a:graphic>
          <a:graphicData uri="http://schemas.openxmlformats.org/presentationml/2006/ole">
            <mc:AlternateContent xmlns:mc="http://schemas.openxmlformats.org/markup-compatibility/2006">
              <mc:Choice xmlns:v="urn:schemas-microsoft-com:vml" Requires="v">
                <p:oleObj spid="_x0000_s7175" r:id="rId3" imgW="1003300" imgH="215900" progId="Equation.3">
                  <p:embed/>
                </p:oleObj>
              </mc:Choice>
              <mc:Fallback>
                <p:oleObj r:id="rId3" imgW="1003300" imgH="215900" progId="Equation.3">
                  <p:embed/>
                  <p:pic>
                    <p:nvPicPr>
                      <p:cNvPr id="0" name=""/>
                      <p:cNvPicPr/>
                      <p:nvPr/>
                    </p:nvPicPr>
                    <p:blipFill>
                      <a:blip r:embed="rId4"/>
                      <a:stretch>
                        <a:fillRect/>
                      </a:stretch>
                    </p:blipFill>
                    <p:spPr>
                      <a:xfrm>
                        <a:off x="665163" y="4398963"/>
                        <a:ext cx="2185987" cy="477837"/>
                      </a:xfrm>
                      <a:prstGeom prst="rect">
                        <a:avLst/>
                      </a:prstGeom>
                      <a:noFill/>
                      <a:ln w="38100">
                        <a:noFill/>
                        <a:miter/>
                      </a:ln>
                    </p:spPr>
                  </p:pic>
                </p:oleObj>
              </mc:Fallback>
            </mc:AlternateContent>
          </a:graphicData>
        </a:graphic>
      </p:graphicFrame>
      <p:sp>
        <p:nvSpPr>
          <p:cNvPr id="138245" name="Rectangle 5"/>
          <p:cNvSpPr/>
          <p:nvPr/>
        </p:nvSpPr>
        <p:spPr>
          <a:xfrm>
            <a:off x="0" y="3071813"/>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38246" name="Object 6"/>
          <p:cNvGraphicFramePr>
            <a:graphicFrameLocks noChangeAspect="1"/>
          </p:cNvGraphicFramePr>
          <p:nvPr/>
        </p:nvGraphicFramePr>
        <p:xfrm>
          <a:off x="2895600" y="4038600"/>
          <a:ext cx="2489200" cy="1220788"/>
        </p:xfrm>
        <a:graphic>
          <a:graphicData uri="http://schemas.openxmlformats.org/presentationml/2006/ole">
            <mc:AlternateContent xmlns:mc="http://schemas.openxmlformats.org/markup-compatibility/2006">
              <mc:Choice xmlns:v="urn:schemas-microsoft-com:vml" Requires="v">
                <p:oleObj spid="_x0000_s7176" r:id="rId5" imgW="1460500" imgH="711200" progId="Equation.3">
                  <p:embed/>
                </p:oleObj>
              </mc:Choice>
              <mc:Fallback>
                <p:oleObj r:id="rId5" imgW="1460500" imgH="711200" progId="Equation.3">
                  <p:embed/>
                  <p:pic>
                    <p:nvPicPr>
                      <p:cNvPr id="0" name=""/>
                      <p:cNvPicPr/>
                      <p:nvPr/>
                    </p:nvPicPr>
                    <p:blipFill>
                      <a:blip r:embed="rId6"/>
                      <a:stretch>
                        <a:fillRect/>
                      </a:stretch>
                    </p:blipFill>
                    <p:spPr>
                      <a:xfrm>
                        <a:off x="2895600" y="4038600"/>
                        <a:ext cx="2489200" cy="1220788"/>
                      </a:xfrm>
                      <a:prstGeom prst="rect">
                        <a:avLst/>
                      </a:prstGeom>
                      <a:noFill/>
                      <a:ln w="38100">
                        <a:noFill/>
                        <a:miter/>
                      </a:ln>
                    </p:spPr>
                  </p:pic>
                </p:oleObj>
              </mc:Fallback>
            </mc:AlternateContent>
          </a:graphicData>
        </a:graphic>
      </p:graphicFrame>
      <p:graphicFrame>
        <p:nvGraphicFramePr>
          <p:cNvPr id="138247" name="Object 7"/>
          <p:cNvGraphicFramePr>
            <a:graphicFrameLocks noChangeAspect="1"/>
          </p:cNvGraphicFramePr>
          <p:nvPr/>
        </p:nvGraphicFramePr>
        <p:xfrm>
          <a:off x="5357813" y="4419600"/>
          <a:ext cx="3449637" cy="438150"/>
        </p:xfrm>
        <a:graphic>
          <a:graphicData uri="http://schemas.openxmlformats.org/presentationml/2006/ole">
            <mc:AlternateContent xmlns:mc="http://schemas.openxmlformats.org/markup-compatibility/2006">
              <mc:Choice xmlns:v="urn:schemas-microsoft-com:vml" Requires="v">
                <p:oleObj spid="_x0000_s7177" r:id="rId7" imgW="1726565" imgH="215900" progId="Equation.3">
                  <p:embed/>
                </p:oleObj>
              </mc:Choice>
              <mc:Fallback>
                <p:oleObj r:id="rId7" imgW="1726565" imgH="215900" progId="Equation.3">
                  <p:embed/>
                  <p:pic>
                    <p:nvPicPr>
                      <p:cNvPr id="0" name=""/>
                      <p:cNvPicPr/>
                      <p:nvPr/>
                    </p:nvPicPr>
                    <p:blipFill>
                      <a:blip r:embed="rId8"/>
                      <a:stretch>
                        <a:fillRect/>
                      </a:stretch>
                    </p:blipFill>
                    <p:spPr>
                      <a:xfrm>
                        <a:off x="5357813" y="4419600"/>
                        <a:ext cx="3449637" cy="438150"/>
                      </a:xfrm>
                      <a:prstGeom prst="rect">
                        <a:avLst/>
                      </a:prstGeom>
                      <a:noFill/>
                      <a:ln w="38100">
                        <a:noFill/>
                        <a:miter/>
                      </a:ln>
                    </p:spPr>
                  </p:pic>
                </p:oleObj>
              </mc:Fallback>
            </mc:AlternateContent>
          </a:graphicData>
        </a:graphic>
      </p:graphicFrame>
      <p:graphicFrame>
        <p:nvGraphicFramePr>
          <p:cNvPr id="138248" name="Object 8"/>
          <p:cNvGraphicFramePr>
            <a:graphicFrameLocks noChangeAspect="1"/>
          </p:cNvGraphicFramePr>
          <p:nvPr/>
        </p:nvGraphicFramePr>
        <p:xfrm>
          <a:off x="1295400" y="1600200"/>
          <a:ext cx="1938338" cy="601663"/>
        </p:xfrm>
        <a:graphic>
          <a:graphicData uri="http://schemas.openxmlformats.org/presentationml/2006/ole">
            <mc:AlternateContent xmlns:mc="http://schemas.openxmlformats.org/markup-compatibility/2006">
              <mc:Choice xmlns:v="urn:schemas-microsoft-com:vml" Requires="v">
                <p:oleObj spid="_x0000_s7178" r:id="rId9" imgW="648335" imgH="203200" progId="Equation.3">
                  <p:embed/>
                </p:oleObj>
              </mc:Choice>
              <mc:Fallback>
                <p:oleObj r:id="rId9" imgW="648335" imgH="203200" progId="Equation.3">
                  <p:embed/>
                  <p:pic>
                    <p:nvPicPr>
                      <p:cNvPr id="0" name=""/>
                      <p:cNvPicPr/>
                      <p:nvPr/>
                    </p:nvPicPr>
                    <p:blipFill>
                      <a:blip r:embed="rId10"/>
                      <a:stretch>
                        <a:fillRect/>
                      </a:stretch>
                    </p:blipFill>
                    <p:spPr>
                      <a:xfrm>
                        <a:off x="1295400" y="1600200"/>
                        <a:ext cx="1938338" cy="601663"/>
                      </a:xfrm>
                      <a:prstGeom prst="rect">
                        <a:avLst/>
                      </a:prstGeom>
                      <a:noFill/>
                      <a:ln w="38100">
                        <a:noFill/>
                        <a:miter/>
                      </a:ln>
                    </p:spPr>
                  </p:pic>
                </p:oleObj>
              </mc:Fallback>
            </mc:AlternateContent>
          </a:graphicData>
        </a:graphic>
      </p:graphicFrame>
      <p:graphicFrame>
        <p:nvGraphicFramePr>
          <p:cNvPr id="138249" name="Object 9"/>
          <p:cNvGraphicFramePr>
            <a:graphicFrameLocks noChangeAspect="1"/>
          </p:cNvGraphicFramePr>
          <p:nvPr/>
        </p:nvGraphicFramePr>
        <p:xfrm>
          <a:off x="1943100" y="2574925"/>
          <a:ext cx="4641850" cy="1090613"/>
        </p:xfrm>
        <a:graphic>
          <a:graphicData uri="http://schemas.openxmlformats.org/presentationml/2006/ole">
            <mc:AlternateContent xmlns:mc="http://schemas.openxmlformats.org/markup-compatibility/2006">
              <mc:Choice xmlns:v="urn:schemas-microsoft-com:vml" Requires="v">
                <p:oleObj spid="_x0000_s7179" r:id="rId11" imgW="1956435" imgH="457200" progId="Equation.3">
                  <p:embed/>
                </p:oleObj>
              </mc:Choice>
              <mc:Fallback>
                <p:oleObj r:id="rId11" imgW="1956435" imgH="457200" progId="Equation.3">
                  <p:embed/>
                  <p:pic>
                    <p:nvPicPr>
                      <p:cNvPr id="0" name=""/>
                      <p:cNvPicPr/>
                      <p:nvPr/>
                    </p:nvPicPr>
                    <p:blipFill>
                      <a:blip r:embed="rId12"/>
                      <a:stretch>
                        <a:fillRect/>
                      </a:stretch>
                    </p:blipFill>
                    <p:spPr>
                      <a:xfrm>
                        <a:off x="1943100" y="2574925"/>
                        <a:ext cx="4641850" cy="109061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735450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txBox="1">
            <a:spLocks noGrp="1"/>
          </p:cNvSpPr>
          <p:nvPr/>
        </p:nvSpPr>
        <p:spPr>
          <a:xfrm>
            <a:off x="6553200" y="6245225"/>
            <a:ext cx="2133600" cy="476250"/>
          </a:xfrm>
          <a:prstGeom prst="rect">
            <a:avLst/>
          </a:prstGeom>
          <a:noFill/>
          <a:ln w="9525">
            <a:noFill/>
          </a:ln>
        </p:spPr>
        <p:txBody>
          <a:bodyPr/>
          <a:lstStyle/>
          <a:p>
            <a:pPr algn="r"/>
            <a:fld id="{9A0DB2DC-4C9A-4742-B13C-FB6460FD3503}" type="slidenum">
              <a:rPr lang="en-US" altLang="zh-CN" sz="1400" dirty="0">
                <a:latin typeface="Arial" panose="020B0604020202020204" pitchFamily="34" charset="0"/>
              </a:rPr>
              <a:t>59</a:t>
            </a:fld>
            <a:endParaRPr lang="en-US" altLang="zh-CN" sz="1400" dirty="0">
              <a:latin typeface="Arial" panose="020B0604020202020204" pitchFamily="34" charset="0"/>
            </a:endParaRPr>
          </a:p>
        </p:txBody>
      </p:sp>
      <p:sp>
        <p:nvSpPr>
          <p:cNvPr id="139267" name="Rectangle 3"/>
          <p:cNvSpPr>
            <a:spLocks noGrp="1"/>
          </p:cNvSpPr>
          <p:nvPr>
            <p:ph type="body" idx="4294967295"/>
          </p:nvPr>
        </p:nvSpPr>
        <p:spPr>
          <a:ln/>
        </p:spPr>
        <p:txBody>
          <a:bodyPr vert="horz" wrap="square" lIns="91440" tIns="45720" rIns="91440" bIns="45720" anchor="t"/>
          <a:lstStyle/>
          <a:p>
            <a:pPr eaLnBrk="1" hangingPunct="1">
              <a:buNone/>
            </a:pPr>
            <a:r>
              <a:rPr lang="zh-CN" altLang="x-none" dirty="0">
                <a:ea typeface="黑体" panose="02010609060101010101" pitchFamily="49" charset="-122"/>
              </a:rPr>
              <a:t>以上四个算子在综合评价中的特点是</a:t>
            </a:r>
          </a:p>
        </p:txBody>
      </p:sp>
      <p:sp>
        <p:nvSpPr>
          <p:cNvPr id="139268" name="Rectangle 4"/>
          <p:cNvSpPr/>
          <p:nvPr/>
        </p:nvSpPr>
        <p:spPr>
          <a:xfrm>
            <a:off x="1966913" y="2559050"/>
            <a:ext cx="1028700" cy="0"/>
          </a:xfrm>
          <a:prstGeom prst="rect">
            <a:avLst/>
          </a:prstGeom>
          <a:noFill/>
          <a:ln w="9525">
            <a:noFill/>
          </a:ln>
        </p:spPr>
        <p:txBody>
          <a:bodyPr wrap="none">
            <a:spAutoFit/>
          </a:bodyPr>
          <a:lstStyle/>
          <a:p>
            <a:endParaRPr lang="zh-CN" altLang="en-US" dirty="0">
              <a:latin typeface="Arial" panose="020B0604020202020204" pitchFamily="34" charset="0"/>
            </a:endParaRPr>
          </a:p>
        </p:txBody>
      </p:sp>
      <p:sp>
        <p:nvSpPr>
          <p:cNvPr id="139269" name="Rectangle 5"/>
          <p:cNvSpPr/>
          <p:nvPr/>
        </p:nvSpPr>
        <p:spPr>
          <a:xfrm>
            <a:off x="1966913" y="2559050"/>
            <a:ext cx="1143000" cy="0"/>
          </a:xfrm>
          <a:prstGeom prst="rect">
            <a:avLst/>
          </a:prstGeom>
          <a:noFill/>
          <a:ln w="9525">
            <a:noFill/>
          </a:ln>
        </p:spPr>
        <p:txBody>
          <a:bodyPr wrap="none">
            <a:spAutoFit/>
          </a:bodyPr>
          <a:lstStyle/>
          <a:p>
            <a:endParaRPr lang="zh-CN" altLang="en-US" dirty="0">
              <a:latin typeface="Arial" panose="020B0604020202020204" pitchFamily="34" charset="0"/>
            </a:endParaRPr>
          </a:p>
        </p:txBody>
      </p:sp>
      <p:sp>
        <p:nvSpPr>
          <p:cNvPr id="139270"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139271" name="Picture 7"/>
          <p:cNvPicPr>
            <a:picLocks noChangeAspect="1"/>
          </p:cNvPicPr>
          <p:nvPr/>
        </p:nvPicPr>
        <p:blipFill>
          <a:blip r:embed="rId2"/>
          <a:stretch>
            <a:fillRect/>
          </a:stretch>
        </p:blipFill>
        <p:spPr>
          <a:xfrm>
            <a:off x="228600" y="2514600"/>
            <a:ext cx="8497888" cy="3175000"/>
          </a:xfrm>
          <a:prstGeom prst="rect">
            <a:avLst/>
          </a:prstGeom>
          <a:noFill/>
          <a:ln w="9525">
            <a:noFill/>
          </a:ln>
        </p:spPr>
      </p:pic>
    </p:spTree>
    <p:extLst>
      <p:ext uri="{BB962C8B-B14F-4D97-AF65-F5344CB8AC3E}">
        <p14:creationId xmlns:p14="http://schemas.microsoft.com/office/powerpoint/2010/main" val="254246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6</a:t>
            </a:fld>
            <a:endParaRPr lang="en-US" altLang="zh-CN" sz="1400" b="0" dirty="0">
              <a:latin typeface="Arial" panose="020B0604020202020204" pitchFamily="34" charset="0"/>
            </a:endParaRPr>
          </a:p>
        </p:txBody>
      </p:sp>
      <p:sp>
        <p:nvSpPr>
          <p:cNvPr id="71683" name="Rectangle 2"/>
          <p:cNvSpPr>
            <a:spLocks noGrp="1" noRot="1" noChangeAspect="1"/>
          </p:cNvSpPr>
          <p:nvPr>
            <p:ph idx="1"/>
          </p:nvPr>
        </p:nvSpPr>
        <p:spPr>
          <a:ln/>
        </p:spPr>
        <p:txBody>
          <a:bodyPr vert="horz" wrap="square" lIns="91440" tIns="45720" rIns="91440" bIns="45720" anchor="t"/>
          <a:lstStyle/>
          <a:p>
            <a:pPr eaLnBrk="1" hangingPunct="1"/>
            <a:r>
              <a:rPr lang="en-US" altLang="zh-CN" dirty="0"/>
              <a:t>      </a:t>
            </a:r>
          </a:p>
        </p:txBody>
      </p:sp>
      <p:graphicFrame>
        <p:nvGraphicFramePr>
          <p:cNvPr id="71684" name="Object 3"/>
          <p:cNvGraphicFramePr>
            <a:graphicFrameLocks noGrp="1" noChangeAspect="1"/>
          </p:cNvGraphicFramePr>
          <p:nvPr>
            <p:ph idx="1"/>
          </p:nvPr>
        </p:nvGraphicFramePr>
        <p:xfrm>
          <a:off x="719138" y="1306513"/>
          <a:ext cx="8269287" cy="5235575"/>
        </p:xfrm>
        <a:graphic>
          <a:graphicData uri="http://schemas.openxmlformats.org/presentationml/2006/ole">
            <mc:AlternateContent xmlns:mc="http://schemas.openxmlformats.org/markup-compatibility/2006">
              <mc:Choice xmlns:v="urn:schemas-microsoft-com:vml" Requires="v">
                <p:oleObj spid="_x0000_s37891" r:id="rId3" imgW="4028440" imgH="2550795" progId="Word.Document.8">
                  <p:embed/>
                </p:oleObj>
              </mc:Choice>
              <mc:Fallback>
                <p:oleObj r:id="rId3" imgW="4028440" imgH="2550795" progId="Word.Document.8">
                  <p:embed/>
                  <p:pic>
                    <p:nvPicPr>
                      <p:cNvPr id="0" name=""/>
                      <p:cNvPicPr/>
                      <p:nvPr/>
                    </p:nvPicPr>
                    <p:blipFill>
                      <a:blip r:embed="rId4"/>
                      <a:srcRect/>
                      <a:stretch>
                        <a:fillRect/>
                      </a:stretch>
                    </p:blipFill>
                    <p:spPr>
                      <a:xfrm>
                        <a:off x="719138" y="1306513"/>
                        <a:ext cx="8269287" cy="5235575"/>
                      </a:xfrm>
                      <a:prstGeom prst="rect">
                        <a:avLst/>
                      </a:prstGeom>
                      <a:noFill/>
                      <a:ln w="38100">
                        <a:miter/>
                      </a:ln>
                    </p:spPr>
                  </p:pic>
                </p:oleObj>
              </mc:Fallback>
            </mc:AlternateContent>
          </a:graphicData>
        </a:graphic>
      </p:graphicFrame>
      <p:sp>
        <p:nvSpPr>
          <p:cNvPr id="71685" name="Rectangle 4"/>
          <p:cNvSpPr>
            <a:spLocks noGrp="1" noRot="1"/>
          </p:cNvSpPr>
          <p:nvPr>
            <p:ph type="title"/>
          </p:nvPr>
        </p:nvSpPr>
        <p:spPr>
          <a:ln/>
        </p:spPr>
        <p:txBody>
          <a:bodyPr vert="horz" wrap="square" lIns="91440" tIns="45720" rIns="91440" bIns="45720" anchor="ctr">
            <a:spAutoFit/>
          </a:bodyPr>
          <a:lstStyle/>
          <a:p>
            <a:pPr eaLnBrk="1" hangingPunct="1"/>
            <a:r>
              <a:rPr lang="zh-CN" altLang="en-US" dirty="0"/>
              <a:t>第二主成分的求解*</a:t>
            </a:r>
          </a:p>
        </p:txBody>
      </p:sp>
    </p:spTree>
    <p:extLst>
      <p:ext uri="{BB962C8B-B14F-4D97-AF65-F5344CB8AC3E}">
        <p14:creationId xmlns:p14="http://schemas.microsoft.com/office/powerpoint/2010/main" val="33638658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a:ln/>
        </p:spPr>
        <p:txBody>
          <a:bodyPr vert="horz" wrap="square" lIns="91440" tIns="45720" rIns="91440" bIns="45720" anchor="ctr"/>
          <a:lstStyle/>
          <a:p>
            <a:pPr eaLnBrk="1" hangingPunct="1"/>
            <a:r>
              <a:rPr lang="zh-CN" altLang="en-US" sz="3600" b="1" dirty="0">
                <a:solidFill>
                  <a:srgbClr val="FF0000"/>
                </a:solidFill>
              </a:rPr>
              <a:t>四、实例分析</a:t>
            </a:r>
          </a:p>
        </p:txBody>
      </p:sp>
      <p:sp>
        <p:nvSpPr>
          <p:cNvPr id="140291" name="Rectangle 3"/>
          <p:cNvSpPr>
            <a:spLocks noGrp="1"/>
          </p:cNvSpPr>
          <p:nvPr>
            <p:ph idx="1"/>
          </p:nvPr>
        </p:nvSpPr>
        <p:spPr>
          <a:ln/>
        </p:spPr>
        <p:txBody>
          <a:bodyPr vert="horz" wrap="square" lIns="91440" tIns="45720" rIns="91440" bIns="45720" anchor="t"/>
          <a:lstStyle/>
          <a:p>
            <a:pPr eaLnBrk="1" hangingPunct="1"/>
            <a:r>
              <a:rPr lang="zh-CN" altLang="en-US" sz="2800" b="1" dirty="0">
                <a:latin typeface="华文楷体" panose="02010600040101010101" pitchFamily="2" charset="-122"/>
                <a:ea typeface="华文楷体" panose="02010600040101010101" pitchFamily="2" charset="-122"/>
              </a:rPr>
              <a:t>某服装厂生产某种服装，欲了解顾客对该种服装的欢迎程度。现采用模糊综合评价法来解决这个问题。</a:t>
            </a:r>
          </a:p>
          <a:p>
            <a:pPr eaLnBrk="1" hangingPunct="1">
              <a:buNone/>
            </a:pPr>
            <a:r>
              <a:rPr lang="en-US" altLang="zh-CN" sz="2800" b="1" dirty="0">
                <a:latin typeface="华文楷体" panose="02010600040101010101" pitchFamily="2" charset="-122"/>
                <a:ea typeface="华文楷体" panose="02010600040101010101" pitchFamily="2" charset="-122"/>
              </a:rPr>
              <a:t>    </a:t>
            </a:r>
            <a:r>
              <a:rPr lang="en-US" altLang="zh-CN" sz="2800" b="1" dirty="0">
                <a:solidFill>
                  <a:srgbClr val="0033CC"/>
                </a:solidFill>
                <a:latin typeface="华文楷体" panose="02010600040101010101" pitchFamily="2" charset="-122"/>
                <a:ea typeface="华文楷体" panose="02010600040101010101" pitchFamily="2" charset="-122"/>
              </a:rPr>
              <a:t>1</a:t>
            </a:r>
            <a:r>
              <a:rPr lang="zh-CN" altLang="en-US" sz="2800" b="1" dirty="0">
                <a:solidFill>
                  <a:srgbClr val="0033CC"/>
                </a:solidFill>
                <a:latin typeface="华文楷体" panose="02010600040101010101" pitchFamily="2" charset="-122"/>
                <a:ea typeface="华文楷体" panose="02010600040101010101" pitchFamily="2" charset="-122"/>
              </a:rPr>
              <a:t>、确定模糊综合评判指标</a:t>
            </a:r>
          </a:p>
          <a:p>
            <a:pPr algn="ctr" eaLnBrk="1" hangingPunct="1">
              <a:buNone/>
            </a:pPr>
            <a:r>
              <a:rPr lang="zh-CN" altLang="en-US" sz="2800" b="1" dirty="0">
                <a:latin typeface="华文楷体" panose="02010600040101010101" pitchFamily="2" charset="-122"/>
                <a:ea typeface="华文楷体" panose="02010600040101010101" pitchFamily="2" charset="-122"/>
              </a:rPr>
              <a:t>取</a:t>
            </a:r>
            <a:r>
              <a:rPr lang="en-US" altLang="zh-CN" sz="2800" b="1" i="1" dirty="0">
                <a:latin typeface="华文楷体" panose="02010600040101010101" pitchFamily="2" charset="-122"/>
                <a:ea typeface="华文楷体" panose="02010600040101010101" pitchFamily="2" charset="-122"/>
              </a:rPr>
              <a:t>U</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花色，式样，价格，耐用度，舒适度</a:t>
            </a:r>
            <a:r>
              <a:rPr lang="en-US" altLang="zh-CN" sz="2800" b="1" dirty="0">
                <a:latin typeface="华文楷体" panose="02010600040101010101" pitchFamily="2" charset="-122"/>
                <a:ea typeface="华文楷体" panose="02010600040101010101" pitchFamily="2" charset="-122"/>
              </a:rPr>
              <a:t>}</a:t>
            </a:r>
          </a:p>
          <a:p>
            <a:pPr eaLnBrk="1" hangingPunct="1">
              <a:buNone/>
            </a:pPr>
            <a:r>
              <a:rPr lang="zh-CN" altLang="en-US" sz="2800" b="1" dirty="0">
                <a:latin typeface="华文楷体" panose="02010600040101010101" pitchFamily="2" charset="-122"/>
                <a:ea typeface="华文楷体" panose="02010600040101010101" pitchFamily="2" charset="-122"/>
              </a:rPr>
              <a:t>    </a:t>
            </a:r>
            <a:r>
              <a:rPr lang="en-US" altLang="zh-CN" sz="2800" b="1" dirty="0">
                <a:solidFill>
                  <a:srgbClr val="0033CC"/>
                </a:solidFill>
                <a:latin typeface="华文楷体" panose="02010600040101010101" pitchFamily="2" charset="-122"/>
                <a:ea typeface="华文楷体" panose="02010600040101010101" pitchFamily="2" charset="-122"/>
              </a:rPr>
              <a:t>2</a:t>
            </a:r>
            <a:r>
              <a:rPr lang="zh-CN" altLang="en-US" sz="2800" b="1" dirty="0">
                <a:solidFill>
                  <a:srgbClr val="0033CC"/>
                </a:solidFill>
                <a:latin typeface="华文楷体" panose="02010600040101010101" pitchFamily="2" charset="-122"/>
                <a:ea typeface="华文楷体" panose="02010600040101010101" pitchFamily="2" charset="-122"/>
              </a:rPr>
              <a:t>、建立综合评判的评价集</a:t>
            </a:r>
          </a:p>
          <a:p>
            <a:pPr eaLnBrk="1" hangingPunct="1">
              <a:buNone/>
            </a:pPr>
            <a:r>
              <a:rPr lang="zh-CN" altLang="en-US" sz="2800" b="1" dirty="0">
                <a:latin typeface="华文楷体" panose="02010600040101010101" pitchFamily="2" charset="-122"/>
                <a:ea typeface="华文楷体" panose="02010600040101010101" pitchFamily="2" charset="-122"/>
              </a:rPr>
              <a:t>      取</a:t>
            </a:r>
            <a:r>
              <a:rPr lang="en-US" altLang="zh-CN" sz="2800" b="1" i="1" dirty="0">
                <a:latin typeface="华文楷体" panose="02010600040101010101" pitchFamily="2" charset="-122"/>
                <a:ea typeface="华文楷体" panose="02010600040101010101" pitchFamily="2" charset="-122"/>
              </a:rPr>
              <a:t>V</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很欢迎，欢迎，一般，不欢迎</a:t>
            </a:r>
            <a:r>
              <a:rPr lang="en-US" altLang="zh-CN"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044887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p:cNvSpPr>
          <p:nvPr>
            <p:ph type="body" sz="half" idx="1"/>
          </p:nvPr>
        </p:nvSpPr>
        <p:spPr>
          <a:xfrm>
            <a:off x="457200" y="620713"/>
            <a:ext cx="8291513" cy="6048375"/>
          </a:xfrm>
          <a:ln/>
        </p:spPr>
        <p:txBody>
          <a:bodyPr vert="horz" wrap="square" lIns="91440" tIns="45720" rIns="91440" bIns="45720" anchor="t"/>
          <a:lstStyle/>
          <a:p>
            <a:pPr eaLnBrk="1" hangingPunct="1">
              <a:lnSpc>
                <a:spcPct val="90000"/>
              </a:lnSpc>
              <a:buNone/>
            </a:pPr>
            <a:r>
              <a:rPr lang="zh-CN" altLang="en-US" sz="2400" dirty="0"/>
              <a:t>   </a:t>
            </a:r>
            <a:r>
              <a:rPr lang="en-US" altLang="zh-CN" sz="2800" b="1" dirty="0">
                <a:solidFill>
                  <a:srgbClr val="0033CC"/>
                </a:solidFill>
                <a:latin typeface="华文楷体" panose="02010600040101010101" pitchFamily="2" charset="-122"/>
                <a:ea typeface="华文楷体" panose="02010600040101010101" pitchFamily="2" charset="-122"/>
              </a:rPr>
              <a:t>3</a:t>
            </a:r>
            <a:r>
              <a:rPr lang="zh-CN" altLang="en-US" sz="2800" b="1" dirty="0">
                <a:solidFill>
                  <a:srgbClr val="0033CC"/>
                </a:solidFill>
                <a:latin typeface="华文楷体" panose="02010600040101010101" pitchFamily="2" charset="-122"/>
                <a:ea typeface="华文楷体" panose="02010600040101010101" pitchFamily="2" charset="-122"/>
              </a:rPr>
              <a:t>、进行单因素模糊评判，并求得评判矩阵</a:t>
            </a:r>
            <a:r>
              <a:rPr lang="zh-CN" altLang="en-US" sz="2400" b="1" dirty="0">
                <a:latin typeface="华文楷体" panose="02010600040101010101" pitchFamily="2" charset="-122"/>
                <a:ea typeface="华文楷体" panose="02010600040101010101" pitchFamily="2" charset="-122"/>
              </a:rPr>
              <a:t>    </a:t>
            </a:r>
          </a:p>
          <a:p>
            <a:pPr eaLnBrk="1" hangingPunct="1">
              <a:lnSpc>
                <a:spcPct val="90000"/>
              </a:lnSpc>
              <a:buNone/>
            </a:pPr>
            <a:r>
              <a:rPr lang="en-US" altLang="zh-CN" sz="2800" b="1" dirty="0">
                <a:latin typeface="华文楷体" panose="02010600040101010101" pitchFamily="2" charset="-122"/>
                <a:ea typeface="华文楷体" panose="02010600040101010101" pitchFamily="2" charset="-122"/>
              </a:rPr>
              <a:t>   R</a:t>
            </a:r>
            <a:r>
              <a:rPr lang="en-US" altLang="zh-CN" b="1" baseline="-25000" dirty="0">
                <a:latin typeface="华文楷体" panose="02010600040101010101" pitchFamily="2" charset="-122"/>
                <a:ea typeface="华文楷体" panose="02010600040101010101" pitchFamily="2" charset="-122"/>
              </a:rPr>
              <a:t>1</a:t>
            </a:r>
            <a:r>
              <a:rPr lang="en-US" altLang="zh-CN" sz="2800" b="1" dirty="0">
                <a:latin typeface="华文楷体" panose="02010600040101010101" pitchFamily="2" charset="-122"/>
                <a:ea typeface="华文楷体" panose="02010600040101010101" pitchFamily="2" charset="-122"/>
              </a:rPr>
              <a:t>=(0.2,0.5,0.3,0.0) </a:t>
            </a:r>
          </a:p>
          <a:p>
            <a:pPr eaLnBrk="1" hangingPunct="1">
              <a:lnSpc>
                <a:spcPct val="90000"/>
              </a:lnSpc>
              <a:buNone/>
            </a:pPr>
            <a:r>
              <a:rPr lang="en-US" altLang="zh-CN" sz="2800" b="1" dirty="0">
                <a:latin typeface="华文楷体" panose="02010600040101010101" pitchFamily="2" charset="-122"/>
                <a:ea typeface="华文楷体" panose="02010600040101010101" pitchFamily="2" charset="-122"/>
              </a:rPr>
              <a:t>   R</a:t>
            </a:r>
            <a:r>
              <a:rPr lang="en-US" altLang="zh-CN" b="1" baseline="-25000" dirty="0">
                <a:latin typeface="华文楷体" panose="02010600040101010101" pitchFamily="2" charset="-122"/>
                <a:ea typeface="华文楷体" panose="02010600040101010101" pitchFamily="2" charset="-122"/>
              </a:rPr>
              <a:t>2</a:t>
            </a:r>
            <a:r>
              <a:rPr lang="en-US" altLang="zh-CN" sz="2800" b="1" dirty="0">
                <a:latin typeface="华文楷体" panose="02010600040101010101" pitchFamily="2" charset="-122"/>
                <a:ea typeface="华文楷体" panose="02010600040101010101" pitchFamily="2" charset="-122"/>
              </a:rPr>
              <a:t>=(0.1,0.3,0.5,0.1)</a:t>
            </a:r>
          </a:p>
          <a:p>
            <a:pPr eaLnBrk="1" hangingPunct="1">
              <a:lnSpc>
                <a:spcPct val="90000"/>
              </a:lnSpc>
              <a:buNone/>
            </a:pPr>
            <a:r>
              <a:rPr lang="en-US" altLang="zh-CN" sz="2800" b="1" dirty="0">
                <a:latin typeface="华文楷体" panose="02010600040101010101" pitchFamily="2" charset="-122"/>
                <a:ea typeface="华文楷体" panose="02010600040101010101" pitchFamily="2" charset="-122"/>
              </a:rPr>
              <a:t>   R</a:t>
            </a:r>
            <a:r>
              <a:rPr lang="en-US" altLang="zh-CN" b="1" baseline="-25000" dirty="0">
                <a:latin typeface="华文楷体" panose="02010600040101010101" pitchFamily="2" charset="-122"/>
                <a:ea typeface="华文楷体" panose="02010600040101010101" pitchFamily="2" charset="-122"/>
              </a:rPr>
              <a:t>3</a:t>
            </a:r>
            <a:r>
              <a:rPr lang="en-US" altLang="zh-CN" sz="2800" b="1" dirty="0">
                <a:latin typeface="华文楷体" panose="02010600040101010101" pitchFamily="2" charset="-122"/>
                <a:ea typeface="华文楷体" panose="02010600040101010101" pitchFamily="2" charset="-122"/>
              </a:rPr>
              <a:t>=(0.0,0.1,0.6,0.3)</a:t>
            </a:r>
          </a:p>
          <a:p>
            <a:pPr eaLnBrk="1" hangingPunct="1">
              <a:lnSpc>
                <a:spcPct val="90000"/>
              </a:lnSpc>
              <a:buNone/>
            </a:pPr>
            <a:r>
              <a:rPr lang="en-US" altLang="zh-CN" sz="2800" b="1" dirty="0">
                <a:latin typeface="华文楷体" panose="02010600040101010101" pitchFamily="2" charset="-122"/>
                <a:ea typeface="华文楷体" panose="02010600040101010101" pitchFamily="2" charset="-122"/>
              </a:rPr>
              <a:t>   R</a:t>
            </a:r>
            <a:r>
              <a:rPr lang="en-US" altLang="zh-CN" b="1" baseline="-25000" dirty="0">
                <a:latin typeface="华文楷体" panose="02010600040101010101" pitchFamily="2" charset="-122"/>
                <a:ea typeface="华文楷体" panose="02010600040101010101" pitchFamily="2" charset="-122"/>
              </a:rPr>
              <a:t>4</a:t>
            </a:r>
            <a:r>
              <a:rPr lang="en-US" altLang="zh-CN" sz="2800" b="1" dirty="0">
                <a:latin typeface="华文楷体" panose="02010600040101010101" pitchFamily="2" charset="-122"/>
                <a:ea typeface="华文楷体" panose="02010600040101010101" pitchFamily="2" charset="-122"/>
              </a:rPr>
              <a:t>=(0.0,0.4,0.5,0.1)</a:t>
            </a:r>
          </a:p>
          <a:p>
            <a:pPr eaLnBrk="1" hangingPunct="1">
              <a:lnSpc>
                <a:spcPct val="90000"/>
              </a:lnSpc>
              <a:buNone/>
            </a:pPr>
            <a:r>
              <a:rPr lang="en-US" altLang="zh-CN" sz="2800" b="1" dirty="0">
                <a:latin typeface="华文楷体" panose="02010600040101010101" pitchFamily="2" charset="-122"/>
                <a:ea typeface="华文楷体" panose="02010600040101010101" pitchFamily="2" charset="-122"/>
              </a:rPr>
              <a:t>   R</a:t>
            </a:r>
            <a:r>
              <a:rPr lang="en-US" altLang="zh-CN" b="1" baseline="-25000" dirty="0">
                <a:latin typeface="华文楷体" panose="02010600040101010101" pitchFamily="2" charset="-122"/>
                <a:ea typeface="华文楷体" panose="02010600040101010101" pitchFamily="2" charset="-122"/>
              </a:rPr>
              <a:t>5</a:t>
            </a:r>
            <a:r>
              <a:rPr lang="en-US" altLang="zh-CN" sz="2800" b="1" dirty="0">
                <a:latin typeface="华文楷体" panose="02010600040101010101" pitchFamily="2" charset="-122"/>
                <a:ea typeface="华文楷体" panose="02010600040101010101" pitchFamily="2" charset="-122"/>
              </a:rPr>
              <a:t>=(0.5,0.3,0.2,0.0)</a:t>
            </a:r>
            <a:endParaRPr lang="zh-CN" altLang="en-US" sz="2400" b="1" dirty="0">
              <a:latin typeface="华文楷体" panose="02010600040101010101" pitchFamily="2" charset="-122"/>
              <a:ea typeface="华文楷体" panose="02010600040101010101" pitchFamily="2" charset="-122"/>
            </a:endParaRPr>
          </a:p>
          <a:p>
            <a:pPr eaLnBrk="1" hangingPunct="1">
              <a:lnSpc>
                <a:spcPct val="90000"/>
              </a:lnSpc>
              <a:buNone/>
            </a:pPr>
            <a:endParaRPr lang="zh-CN" altLang="en-US" sz="2400" b="1" dirty="0">
              <a:latin typeface="华文楷体" panose="02010600040101010101" pitchFamily="2" charset="-122"/>
              <a:ea typeface="华文楷体" panose="02010600040101010101" pitchFamily="2" charset="-122"/>
            </a:endParaRPr>
          </a:p>
          <a:p>
            <a:pPr eaLnBrk="1" hangingPunct="1">
              <a:lnSpc>
                <a:spcPct val="90000"/>
              </a:lnSpc>
              <a:buNone/>
            </a:pPr>
            <a:r>
              <a:rPr lang="en-US" altLang="zh-CN" sz="2400" b="1" dirty="0">
                <a:latin typeface="华文楷体" panose="02010600040101010101" pitchFamily="2" charset="-122"/>
                <a:ea typeface="华文楷体" panose="02010600040101010101" pitchFamily="2" charset="-122"/>
              </a:rPr>
              <a:t> </a:t>
            </a:r>
            <a:r>
              <a:rPr lang="en-US" altLang="zh-CN" sz="2800" b="1" dirty="0">
                <a:solidFill>
                  <a:srgbClr val="0033CC"/>
                </a:solidFill>
                <a:latin typeface="华文楷体" panose="02010600040101010101" pitchFamily="2" charset="-122"/>
                <a:ea typeface="华文楷体" panose="02010600040101010101" pitchFamily="2" charset="-122"/>
              </a:rPr>
              <a:t>4</a:t>
            </a:r>
            <a:r>
              <a:rPr lang="zh-CN" altLang="en-US" sz="2800" b="1" dirty="0">
                <a:solidFill>
                  <a:srgbClr val="0033CC"/>
                </a:solidFill>
                <a:latin typeface="华文楷体" panose="02010600040101010101" pitchFamily="2" charset="-122"/>
                <a:ea typeface="华文楷体" panose="02010600040101010101" pitchFamily="2" charset="-122"/>
              </a:rPr>
              <a:t>、建立评判模型，进行综合评判</a:t>
            </a:r>
          </a:p>
          <a:p>
            <a:pPr eaLnBrk="1" hangingPunct="1">
              <a:lnSpc>
                <a:spcPct val="90000"/>
              </a:lnSpc>
              <a:buNone/>
            </a:pPr>
            <a:r>
              <a:rPr lang="zh-CN" altLang="en-US" sz="2400" b="1" dirty="0">
                <a:latin typeface="华文楷体" panose="02010600040101010101" pitchFamily="2" charset="-122"/>
                <a:ea typeface="华文楷体" panose="02010600040101010101" pitchFamily="2" charset="-122"/>
              </a:rPr>
              <a:t>由于对服装的评判，不同层次、不同年龄、不同性别的观点</a:t>
            </a:r>
          </a:p>
          <a:p>
            <a:pPr eaLnBrk="1" hangingPunct="1">
              <a:lnSpc>
                <a:spcPct val="90000"/>
              </a:lnSpc>
              <a:buNone/>
            </a:pPr>
            <a:r>
              <a:rPr lang="zh-CN" altLang="en-US" sz="2400" b="1" dirty="0">
                <a:latin typeface="华文楷体" panose="02010600040101010101" pitchFamily="2" charset="-122"/>
                <a:ea typeface="华文楷体" panose="02010600040101010101" pitchFamily="2" charset="-122"/>
              </a:rPr>
              <a:t>各不相同 ，故本例选定某类</a:t>
            </a:r>
            <a:r>
              <a:rPr lang="zh-CN" altLang="en-US" sz="2400" b="1" dirty="0">
                <a:solidFill>
                  <a:srgbClr val="FF0000"/>
                </a:solidFill>
                <a:latin typeface="华文楷体" panose="02010600040101010101" pitchFamily="2" charset="-122"/>
                <a:ea typeface="华文楷体" panose="02010600040101010101" pitchFamily="2" charset="-122"/>
              </a:rPr>
              <a:t>男顾客</a:t>
            </a:r>
            <a:r>
              <a:rPr lang="zh-CN" altLang="en-US" sz="2400" b="1" dirty="0">
                <a:latin typeface="华文楷体" panose="02010600040101010101" pitchFamily="2" charset="-122"/>
                <a:ea typeface="华文楷体" panose="02010600040101010101" pitchFamily="2" charset="-122"/>
              </a:rPr>
              <a:t>。经了解，他们比较</a:t>
            </a:r>
          </a:p>
          <a:p>
            <a:pPr eaLnBrk="1" hangingPunct="1">
              <a:lnSpc>
                <a:spcPct val="90000"/>
              </a:lnSpc>
              <a:buNone/>
            </a:pPr>
            <a:r>
              <a:rPr lang="zh-CN" altLang="en-US" sz="2400" b="1" dirty="0">
                <a:latin typeface="华文楷体" panose="02010600040101010101" pitchFamily="2" charset="-122"/>
                <a:ea typeface="华文楷体" panose="02010600040101010101" pitchFamily="2" charset="-122"/>
              </a:rPr>
              <a:t>侧重于舒适度和耐用度，而不太讲究花色和样式，对各因素</a:t>
            </a:r>
          </a:p>
          <a:p>
            <a:pPr eaLnBrk="1" hangingPunct="1">
              <a:lnSpc>
                <a:spcPct val="90000"/>
              </a:lnSpc>
              <a:buNone/>
            </a:pPr>
            <a:r>
              <a:rPr lang="zh-CN" altLang="en-US" sz="2400" b="1" dirty="0">
                <a:latin typeface="华文楷体" panose="02010600040101010101" pitchFamily="2" charset="-122"/>
                <a:ea typeface="华文楷体" panose="02010600040101010101" pitchFamily="2" charset="-122"/>
              </a:rPr>
              <a:t>的权数可确定如下：</a:t>
            </a:r>
          </a:p>
          <a:p>
            <a:pPr eaLnBrk="1" hangingPunct="1">
              <a:lnSpc>
                <a:spcPct val="90000"/>
              </a:lnSpc>
              <a:buNone/>
            </a:pPr>
            <a:r>
              <a:rPr lang="en-US" altLang="zh-CN" sz="2400" b="1" i="1" dirty="0">
                <a:latin typeface="华文楷体" panose="02010600040101010101" pitchFamily="2" charset="-122"/>
                <a:ea typeface="华文楷体" panose="02010600040101010101" pitchFamily="2" charset="-122"/>
              </a:rPr>
              <a:t>                               A</a:t>
            </a:r>
            <a:r>
              <a:rPr lang="en-US" altLang="zh-CN" sz="2400" b="1" dirty="0">
                <a:latin typeface="华文楷体" panose="02010600040101010101" pitchFamily="2" charset="-122"/>
                <a:ea typeface="华文楷体" panose="02010600040101010101" pitchFamily="2" charset="-122"/>
              </a:rPr>
              <a:t>=(0.10</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0.10</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0.15</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0.30</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0.35)</a:t>
            </a:r>
            <a:endParaRPr lang="zh-CN" altLang="en-US" sz="2400" b="1" dirty="0">
              <a:latin typeface="华文楷体" panose="02010600040101010101" pitchFamily="2" charset="-122"/>
              <a:ea typeface="华文楷体" panose="02010600040101010101" pitchFamily="2" charset="-122"/>
            </a:endParaRPr>
          </a:p>
          <a:p>
            <a:pPr eaLnBrk="1" hangingPunct="1">
              <a:lnSpc>
                <a:spcPct val="90000"/>
              </a:lnSpc>
              <a:buNone/>
            </a:pPr>
            <a:endParaRPr lang="zh-CN" altLang="en-US" sz="2400" b="1" dirty="0">
              <a:latin typeface="华文楷体" panose="02010600040101010101" pitchFamily="2" charset="-122"/>
              <a:ea typeface="华文楷体" panose="02010600040101010101" pitchFamily="2" charset="-122"/>
            </a:endParaRPr>
          </a:p>
        </p:txBody>
      </p:sp>
      <p:graphicFrame>
        <p:nvGraphicFramePr>
          <p:cNvPr id="141315" name="Object 4"/>
          <p:cNvGraphicFramePr>
            <a:graphicFrameLocks noGrp="1" noChangeAspect="1"/>
          </p:cNvGraphicFramePr>
          <p:nvPr>
            <p:ph sz="half" idx="2"/>
          </p:nvPr>
        </p:nvGraphicFramePr>
        <p:xfrm>
          <a:off x="7451725" y="692150"/>
          <a:ext cx="319088" cy="346075"/>
        </p:xfrm>
        <a:graphic>
          <a:graphicData uri="http://schemas.openxmlformats.org/presentationml/2006/ole">
            <mc:AlternateContent xmlns:mc="http://schemas.openxmlformats.org/markup-compatibility/2006">
              <mc:Choice xmlns:v="urn:schemas-microsoft-com:vml" Requires="v">
                <p:oleObj spid="_x0000_s8196" r:id="rId3" imgW="152400" imgH="165100" progId="Equation.DSMT4">
                  <p:embed/>
                </p:oleObj>
              </mc:Choice>
              <mc:Fallback>
                <p:oleObj r:id="rId3" imgW="152400" imgH="165100" progId="Equation.DSMT4">
                  <p:embed/>
                  <p:pic>
                    <p:nvPicPr>
                      <p:cNvPr id="0" name=""/>
                      <p:cNvPicPr/>
                      <p:nvPr/>
                    </p:nvPicPr>
                    <p:blipFill>
                      <a:blip r:embed="rId4"/>
                      <a:srcRect/>
                      <a:stretch>
                        <a:fillRect/>
                      </a:stretch>
                    </p:blipFill>
                    <p:spPr>
                      <a:xfrm>
                        <a:off x="7451725" y="692150"/>
                        <a:ext cx="319088" cy="346075"/>
                      </a:xfrm>
                      <a:prstGeom prst="rect">
                        <a:avLst/>
                      </a:prstGeom>
                      <a:noFill/>
                      <a:ln w="38100">
                        <a:miter/>
                      </a:ln>
                    </p:spPr>
                  </p:pic>
                </p:oleObj>
              </mc:Fallback>
            </mc:AlternateContent>
          </a:graphicData>
        </a:graphic>
      </p:graphicFrame>
      <p:grpSp>
        <p:nvGrpSpPr>
          <p:cNvPr id="2" name="Group 7"/>
          <p:cNvGrpSpPr/>
          <p:nvPr/>
        </p:nvGrpSpPr>
        <p:grpSpPr>
          <a:xfrm>
            <a:off x="3851275" y="1196975"/>
            <a:ext cx="3778250" cy="2427288"/>
            <a:chOff x="340" y="1199"/>
            <a:chExt cx="2071" cy="994"/>
          </a:xfrm>
        </p:grpSpPr>
        <p:sp>
          <p:nvSpPr>
            <p:cNvPr id="141317" name="Rectangle 8"/>
            <p:cNvSpPr/>
            <p:nvPr/>
          </p:nvSpPr>
          <p:spPr>
            <a:xfrm>
              <a:off x="340" y="1608"/>
              <a:ext cx="1043" cy="187"/>
            </a:xfrm>
            <a:prstGeom prst="rect">
              <a:avLst/>
            </a:prstGeom>
            <a:noFill/>
            <a:ln w="9525">
              <a:noFill/>
            </a:ln>
          </p:spPr>
          <p:txBody>
            <a:bodyPr anchor="ctr">
              <a:spAutoFit/>
            </a:bodyPr>
            <a:lstStyle/>
            <a:p>
              <a:pPr algn="ctr">
                <a:buClr>
                  <a:schemeClr val="accent2"/>
                </a:buClr>
                <a:buFont typeface="Wingdings" panose="05000000000000000000" pitchFamily="2" charset="2"/>
                <a:buNone/>
              </a:pPr>
              <a:r>
                <a:rPr lang="zh-CN" altLang="en-US" sz="2400" dirty="0">
                  <a:latin typeface="Times New Roman" panose="02020603050405020304" pitchFamily="18" charset="0"/>
                  <a:ea typeface="楷体_GB2312" pitchFamily="49" charset="-122"/>
                </a:rPr>
                <a:t>设</a:t>
              </a:r>
              <a:r>
                <a:rPr lang="en-US" altLang="zh-CN" sz="2400" i="1" dirty="0">
                  <a:latin typeface="Times New Roman" panose="02020603050405020304" pitchFamily="18" charset="0"/>
                  <a:ea typeface="楷体_GB2312" pitchFamily="49" charset="-122"/>
                </a:rPr>
                <a:t>R</a:t>
              </a:r>
              <a:r>
                <a:rPr lang="en-US" altLang="zh-CN"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r</a:t>
              </a:r>
              <a:r>
                <a:rPr lang="en-US" altLang="zh-CN" sz="2400" i="1" baseline="-25000" dirty="0">
                  <a:latin typeface="Times New Roman" panose="02020603050405020304" pitchFamily="18" charset="0"/>
                  <a:ea typeface="楷体_GB2312" pitchFamily="49" charset="-122"/>
                </a:rPr>
                <a:t>ij</a:t>
              </a:r>
              <a:r>
                <a:rPr lang="en-US" altLang="zh-CN" sz="2400" dirty="0">
                  <a:latin typeface="Times New Roman" panose="02020603050405020304" pitchFamily="18" charset="0"/>
                  <a:ea typeface="楷体_GB2312" pitchFamily="49" charset="-122"/>
                </a:rPr>
                <a:t>)=</a:t>
              </a:r>
            </a:p>
          </p:txBody>
        </p:sp>
        <p:graphicFrame>
          <p:nvGraphicFramePr>
            <p:cNvPr id="141318" name="Object 9"/>
            <p:cNvGraphicFramePr>
              <a:graphicFrameLocks noChangeAspect="1"/>
            </p:cNvGraphicFramePr>
            <p:nvPr/>
          </p:nvGraphicFramePr>
          <p:xfrm>
            <a:off x="1216" y="1199"/>
            <a:ext cx="1195" cy="994"/>
          </p:xfrm>
          <a:graphic>
            <a:graphicData uri="http://schemas.openxmlformats.org/presentationml/2006/ole">
              <mc:AlternateContent xmlns:mc="http://schemas.openxmlformats.org/markup-compatibility/2006">
                <mc:Choice xmlns:v="urn:schemas-microsoft-com:vml" Requires="v">
                  <p:oleObj spid="_x0000_s8197" r:id="rId5" imgW="1254760" imgH="1040130" progId="Equation.DSMT4">
                    <p:embed/>
                  </p:oleObj>
                </mc:Choice>
                <mc:Fallback>
                  <p:oleObj r:id="rId5" imgW="1254760" imgH="1040130" progId="Equation.DSMT4">
                    <p:embed/>
                    <p:pic>
                      <p:nvPicPr>
                        <p:cNvPr id="0" name=""/>
                        <p:cNvPicPr/>
                        <p:nvPr/>
                      </p:nvPicPr>
                      <p:blipFill>
                        <a:blip r:embed="rId6">
                          <a:clrChange>
                            <a:clrFrom>
                              <a:srgbClr val="000000"/>
                            </a:clrFrom>
                            <a:clrTo>
                              <a:srgbClr val="000000"/>
                            </a:clrTo>
                          </a:clrChange>
                        </a:blip>
                        <a:stretch>
                          <a:fillRect/>
                        </a:stretch>
                      </p:blipFill>
                      <p:spPr>
                        <a:xfrm>
                          <a:off x="1216" y="1199"/>
                          <a:ext cx="1195" cy="994"/>
                        </a:xfrm>
                        <a:prstGeom prst="rect">
                          <a:avLst/>
                        </a:prstGeom>
                        <a:noFill/>
                        <a:ln w="38100">
                          <a:noFill/>
                          <a:miter/>
                        </a:ln>
                      </p:spPr>
                    </p:pic>
                  </p:oleObj>
                </mc:Fallback>
              </mc:AlternateContent>
            </a:graphicData>
          </a:graphic>
        </p:graphicFrame>
      </p:grpSp>
    </p:spTree>
    <p:extLst>
      <p:ext uri="{BB962C8B-B14F-4D97-AF65-F5344CB8AC3E}">
        <p14:creationId xmlns:p14="http://schemas.microsoft.com/office/powerpoint/2010/main" val="52711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p:cNvSpPr>
          <p:nvPr>
            <p:ph type="body" sz="half" idx="1"/>
          </p:nvPr>
        </p:nvSpPr>
        <p:spPr>
          <a:xfrm>
            <a:off x="457200" y="620713"/>
            <a:ext cx="8002588" cy="5246687"/>
          </a:xfrm>
          <a:ln/>
        </p:spPr>
        <p:txBody>
          <a:bodyPr vert="horz" wrap="square" lIns="91440" tIns="45720" rIns="91440" bIns="45720" anchor="t"/>
          <a:lstStyle/>
          <a:p>
            <a:pPr eaLnBrk="1" hangingPunct="1"/>
            <a:r>
              <a:rPr lang="zh-CN" altLang="en-US" sz="2800" b="1" dirty="0">
                <a:solidFill>
                  <a:srgbClr val="0033CC"/>
                </a:solidFill>
              </a:rPr>
              <a:t>由此确定评判模型：</a:t>
            </a:r>
          </a:p>
          <a:p>
            <a:pPr eaLnBrk="1" hangingPunct="1">
              <a:buNone/>
            </a:pPr>
            <a:endParaRPr lang="zh-CN" altLang="en-US" sz="2800" b="1" dirty="0">
              <a:solidFill>
                <a:srgbClr val="0033CC"/>
              </a:solidFill>
            </a:endParaRPr>
          </a:p>
          <a:p>
            <a:pPr eaLnBrk="1" hangingPunct="1">
              <a:buNone/>
            </a:pPr>
            <a:endParaRPr lang="zh-CN" altLang="en-US" sz="2800" b="1" dirty="0">
              <a:solidFill>
                <a:srgbClr val="0033CC"/>
              </a:solidFill>
            </a:endParaRPr>
          </a:p>
          <a:p>
            <a:pPr eaLnBrk="1" hangingPunct="1">
              <a:buNone/>
            </a:pPr>
            <a:endParaRPr lang="zh-CN" altLang="en-US" sz="2800" dirty="0"/>
          </a:p>
          <a:p>
            <a:pPr eaLnBrk="1" hangingPunct="1">
              <a:buNone/>
            </a:pPr>
            <a:endParaRPr lang="zh-CN" altLang="en-US" sz="2800" dirty="0"/>
          </a:p>
          <a:p>
            <a:pPr eaLnBrk="1" hangingPunct="1">
              <a:buNone/>
            </a:pPr>
            <a:endParaRPr lang="zh-CN" altLang="en-US" sz="2800" dirty="0"/>
          </a:p>
          <a:p>
            <a:pPr eaLnBrk="1" hangingPunct="1">
              <a:buNone/>
            </a:pPr>
            <a:endParaRPr lang="zh-CN" altLang="en-US" sz="2800" dirty="0"/>
          </a:p>
          <a:p>
            <a:pPr eaLnBrk="1" hangingPunct="1">
              <a:buNone/>
            </a:pPr>
            <a:endParaRPr lang="zh-CN" altLang="en-US" sz="2800" dirty="0"/>
          </a:p>
          <a:p>
            <a:pPr eaLnBrk="1" hangingPunct="1">
              <a:buNone/>
            </a:pPr>
            <a:endParaRPr lang="zh-CN" altLang="en-US" sz="2800" dirty="0"/>
          </a:p>
          <a:p>
            <a:pPr eaLnBrk="1" hangingPunct="1">
              <a:buNone/>
            </a:pPr>
            <a:endParaRPr lang="zh-CN" altLang="en-US" sz="2800" dirty="0"/>
          </a:p>
        </p:txBody>
      </p:sp>
      <p:graphicFrame>
        <p:nvGraphicFramePr>
          <p:cNvPr id="227332" name="Object 4"/>
          <p:cNvGraphicFramePr>
            <a:graphicFrameLocks noGrp="1" noChangeAspect="1"/>
          </p:cNvGraphicFramePr>
          <p:nvPr>
            <p:ph sz="quarter" idx="2"/>
          </p:nvPr>
        </p:nvGraphicFramePr>
        <p:xfrm>
          <a:off x="4067175" y="730250"/>
          <a:ext cx="1296988" cy="352425"/>
        </p:xfrm>
        <a:graphic>
          <a:graphicData uri="http://schemas.openxmlformats.org/presentationml/2006/ole">
            <mc:AlternateContent xmlns:mc="http://schemas.openxmlformats.org/markup-compatibility/2006">
              <mc:Choice xmlns:v="urn:schemas-microsoft-com:vml" Requires="v">
                <p:oleObj spid="_x0000_s9221" r:id="rId3" imgW="537845" imgH="116840" progId="Equation.DSMT4">
                  <p:embed/>
                </p:oleObj>
              </mc:Choice>
              <mc:Fallback>
                <p:oleObj r:id="rId3" imgW="537845" imgH="116840" progId="Equation.DSMT4">
                  <p:embed/>
                  <p:pic>
                    <p:nvPicPr>
                      <p:cNvPr id="0" name=""/>
                      <p:cNvPicPr/>
                      <p:nvPr/>
                    </p:nvPicPr>
                    <p:blipFill>
                      <a:blip r:embed="rId4">
                        <a:clrChange>
                          <a:clrFrom>
                            <a:srgbClr val="000000"/>
                          </a:clrFrom>
                          <a:clrTo>
                            <a:srgbClr val="000000"/>
                          </a:clrTo>
                        </a:clrChange>
                      </a:blip>
                      <a:srcRect/>
                      <a:stretch>
                        <a:fillRect/>
                      </a:stretch>
                    </p:blipFill>
                    <p:spPr>
                      <a:xfrm>
                        <a:off x="4067175" y="730250"/>
                        <a:ext cx="1296988" cy="352425"/>
                      </a:xfrm>
                      <a:prstGeom prst="rect">
                        <a:avLst/>
                      </a:prstGeom>
                      <a:noFill/>
                      <a:ln w="38100">
                        <a:miter/>
                      </a:ln>
                    </p:spPr>
                  </p:pic>
                </p:oleObj>
              </mc:Fallback>
            </mc:AlternateContent>
          </a:graphicData>
        </a:graphic>
      </p:graphicFrame>
      <p:graphicFrame>
        <p:nvGraphicFramePr>
          <p:cNvPr id="142340" name="Object 354"/>
          <p:cNvGraphicFramePr>
            <a:graphicFrameLocks noGrp="1" noChangeAspect="1"/>
          </p:cNvGraphicFramePr>
          <p:nvPr>
            <p:ph sz="quarter" idx="3"/>
          </p:nvPr>
        </p:nvGraphicFramePr>
        <p:xfrm>
          <a:off x="5267325" y="4629150"/>
          <a:ext cx="2800350" cy="608013"/>
        </p:xfrm>
        <a:graphic>
          <a:graphicData uri="http://schemas.openxmlformats.org/presentationml/2006/ole">
            <mc:AlternateContent xmlns:mc="http://schemas.openxmlformats.org/markup-compatibility/2006">
              <mc:Choice xmlns:v="urn:schemas-microsoft-com:vml" Requires="v">
                <p:oleObj spid="_x0000_s9222" r:id="rId5" imgW="434975" imgH="676910" progId="Equation.DSMT4">
                  <p:embed/>
                </p:oleObj>
              </mc:Choice>
              <mc:Fallback>
                <p:oleObj r:id="rId5" imgW="434975" imgH="676910" progId="Equation.DSMT4">
                  <p:embed/>
                  <p:pic>
                    <p:nvPicPr>
                      <p:cNvPr id="0" name=""/>
                      <p:cNvPicPr/>
                      <p:nvPr/>
                    </p:nvPicPr>
                    <p:blipFill>
                      <a:blip r:embed="rId6"/>
                      <a:srcRect/>
                      <a:stretch>
                        <a:fillRect/>
                      </a:stretch>
                    </p:blipFill>
                    <p:spPr>
                      <a:xfrm>
                        <a:off x="5267325" y="4629150"/>
                        <a:ext cx="2800350" cy="608013"/>
                      </a:xfrm>
                      <a:prstGeom prst="rect">
                        <a:avLst/>
                      </a:prstGeom>
                      <a:noFill/>
                      <a:ln w="38100">
                        <a:miter/>
                      </a:ln>
                    </p:spPr>
                  </p:pic>
                </p:oleObj>
              </mc:Fallback>
            </mc:AlternateContent>
          </a:graphicData>
        </a:graphic>
      </p:graphicFrame>
      <p:graphicFrame>
        <p:nvGraphicFramePr>
          <p:cNvPr id="142341" name="Object 358"/>
          <p:cNvGraphicFramePr>
            <a:graphicFrameLocks noChangeAspect="1"/>
          </p:cNvGraphicFramePr>
          <p:nvPr/>
        </p:nvGraphicFramePr>
        <p:xfrm>
          <a:off x="1403350" y="1489075"/>
          <a:ext cx="6121400" cy="3235325"/>
        </p:xfrm>
        <a:graphic>
          <a:graphicData uri="http://schemas.openxmlformats.org/presentationml/2006/ole">
            <mc:AlternateContent xmlns:mc="http://schemas.openxmlformats.org/markup-compatibility/2006">
              <mc:Choice xmlns:v="urn:schemas-microsoft-com:vml" Requires="v">
                <p:oleObj spid="_x0000_s9223" r:id="rId7" imgW="2971800" imgH="1600200" progId="Equation.DSMT4">
                  <p:embed/>
                </p:oleObj>
              </mc:Choice>
              <mc:Fallback>
                <p:oleObj r:id="rId7" imgW="2971800" imgH="1600200" progId="Equation.DSMT4">
                  <p:embed/>
                  <p:pic>
                    <p:nvPicPr>
                      <p:cNvPr id="0" name=""/>
                      <p:cNvPicPr/>
                      <p:nvPr/>
                    </p:nvPicPr>
                    <p:blipFill>
                      <a:blip r:embed="rId8"/>
                      <a:stretch>
                        <a:fillRect/>
                      </a:stretch>
                    </p:blipFill>
                    <p:spPr>
                      <a:xfrm>
                        <a:off x="1403350" y="1489075"/>
                        <a:ext cx="6121400" cy="32353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97825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checkerboard(across)">
                                      <p:cBhvr>
                                        <p:cTn id="7" dur="5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p:cNvSpPr>
          <p:nvPr>
            <p:ph type="body" sz="half" idx="1"/>
          </p:nvPr>
        </p:nvSpPr>
        <p:spPr>
          <a:xfrm>
            <a:off x="457200" y="692150"/>
            <a:ext cx="8435975" cy="5175250"/>
          </a:xfrm>
          <a:ln/>
        </p:spPr>
        <p:txBody>
          <a:bodyPr vert="horz" wrap="square" lIns="91440" tIns="45720" rIns="91440" bIns="45720" anchor="t"/>
          <a:lstStyle/>
          <a:p>
            <a:pPr eaLnBrk="1" hangingPunct="1">
              <a:lnSpc>
                <a:spcPct val="80000"/>
              </a:lnSpc>
              <a:buNone/>
            </a:pPr>
            <a:r>
              <a:rPr lang="zh-CN" altLang="en-US" sz="2800" dirty="0"/>
              <a:t>  </a:t>
            </a:r>
            <a:r>
              <a:rPr lang="en-US" altLang="zh-CN" sz="2800" b="1" dirty="0">
                <a:solidFill>
                  <a:srgbClr val="0033CC"/>
                </a:solidFill>
                <a:latin typeface="华文楷体" panose="02010600040101010101" pitchFamily="2" charset="-122"/>
                <a:ea typeface="华文楷体" panose="02010600040101010101" pitchFamily="2" charset="-122"/>
              </a:rPr>
              <a:t>5</a:t>
            </a:r>
            <a:r>
              <a:rPr lang="zh-CN" altLang="en-US" sz="2800" b="1" dirty="0">
                <a:solidFill>
                  <a:srgbClr val="0033CC"/>
                </a:solidFill>
                <a:latin typeface="华文楷体" panose="02010600040101010101" pitchFamily="2" charset="-122"/>
                <a:ea typeface="华文楷体" panose="02010600040101010101" pitchFamily="2" charset="-122"/>
              </a:rPr>
              <a:t>、评判指标处理法</a:t>
            </a:r>
          </a:p>
          <a:p>
            <a:pPr eaLnBrk="1" hangingPunct="1">
              <a:lnSpc>
                <a:spcPct val="80000"/>
              </a:lnSpc>
              <a:buNone/>
            </a:pPr>
            <a:r>
              <a:rPr lang="zh-CN" altLang="en-US" sz="2400" b="1" dirty="0">
                <a:latin typeface="华文楷体" panose="02010600040101010101" pitchFamily="2" charset="-122"/>
                <a:ea typeface="华文楷体" panose="02010600040101010101" pitchFamily="2" charset="-122"/>
              </a:rPr>
              <a:t>   将上述指标归一化得，</a:t>
            </a:r>
          </a:p>
          <a:p>
            <a:pPr eaLnBrk="1" hangingPunct="1">
              <a:lnSpc>
                <a:spcPct val="80000"/>
              </a:lnSpc>
              <a:buNone/>
            </a:pPr>
            <a:endParaRPr lang="zh-CN" altLang="en-US" sz="2400" b="1" dirty="0">
              <a:latin typeface="华文楷体" panose="02010600040101010101" pitchFamily="2" charset="-122"/>
              <a:ea typeface="华文楷体" panose="02010600040101010101" pitchFamily="2" charset="-122"/>
            </a:endParaRPr>
          </a:p>
          <a:p>
            <a:pPr eaLnBrk="1" hangingPunct="1">
              <a:lnSpc>
                <a:spcPct val="80000"/>
              </a:lnSpc>
              <a:buNone/>
            </a:pPr>
            <a:endParaRPr lang="zh-CN" altLang="en-US" sz="2400" b="1" dirty="0">
              <a:latin typeface="华文楷体" panose="02010600040101010101" pitchFamily="2" charset="-122"/>
              <a:ea typeface="华文楷体" panose="02010600040101010101" pitchFamily="2" charset="-122"/>
            </a:endParaRPr>
          </a:p>
          <a:p>
            <a:pPr eaLnBrk="1" hangingPunct="1">
              <a:lnSpc>
                <a:spcPct val="80000"/>
              </a:lnSpc>
              <a:buNone/>
            </a:pPr>
            <a:r>
              <a:rPr lang="zh-CN" altLang="en-US" sz="2400" b="1" dirty="0">
                <a:latin typeface="华文楷体" panose="02010600040101010101" pitchFamily="2" charset="-122"/>
                <a:ea typeface="华文楷体" panose="02010600040101010101" pitchFamily="2" charset="-122"/>
              </a:rPr>
              <a:t>结果表明，</a:t>
            </a:r>
            <a:r>
              <a:rPr lang="zh-CN" altLang="en-US" sz="2400" b="1" dirty="0">
                <a:solidFill>
                  <a:srgbClr val="FF0000"/>
                </a:solidFill>
                <a:latin typeface="华文楷体" panose="02010600040101010101" pitchFamily="2" charset="-122"/>
                <a:ea typeface="华文楷体" panose="02010600040101010101" pitchFamily="2" charset="-122"/>
              </a:rPr>
              <a:t>这种服装在男顾客中，</a:t>
            </a:r>
            <a:r>
              <a:rPr lang="en-US" altLang="zh-CN" sz="2400" b="1" dirty="0">
                <a:solidFill>
                  <a:srgbClr val="FF0000"/>
                </a:solidFill>
                <a:latin typeface="华文楷体" panose="02010600040101010101" pitchFamily="2" charset="-122"/>
                <a:ea typeface="华文楷体" panose="02010600040101010101" pitchFamily="2" charset="-122"/>
              </a:rPr>
              <a:t>32%</a:t>
            </a:r>
            <a:r>
              <a:rPr lang="zh-CN" altLang="en-US" sz="2400" b="1" dirty="0">
                <a:solidFill>
                  <a:srgbClr val="FF0000"/>
                </a:solidFill>
                <a:latin typeface="华文楷体" panose="02010600040101010101" pitchFamily="2" charset="-122"/>
                <a:ea typeface="华文楷体" panose="02010600040101010101" pitchFamily="2" charset="-122"/>
              </a:rPr>
              <a:t>的人“很欢迎”，</a:t>
            </a:r>
            <a:r>
              <a:rPr lang="en-US" altLang="zh-CN" sz="2400" b="1" dirty="0">
                <a:solidFill>
                  <a:srgbClr val="FF0000"/>
                </a:solidFill>
                <a:latin typeface="华文楷体" panose="02010600040101010101" pitchFamily="2" charset="-122"/>
                <a:ea typeface="华文楷体" panose="02010600040101010101" pitchFamily="2" charset="-122"/>
              </a:rPr>
              <a:t>27%</a:t>
            </a:r>
          </a:p>
          <a:p>
            <a:pPr eaLnBrk="1" hangingPunct="1">
              <a:lnSpc>
                <a:spcPct val="80000"/>
              </a:lnSpc>
              <a:buNone/>
            </a:pPr>
            <a:r>
              <a:rPr lang="zh-CN" altLang="en-US" sz="2400" b="1" dirty="0">
                <a:solidFill>
                  <a:srgbClr val="FF0000"/>
                </a:solidFill>
                <a:latin typeface="华文楷体" panose="02010600040101010101" pitchFamily="2" charset="-122"/>
                <a:ea typeface="华文楷体" panose="02010600040101010101" pitchFamily="2" charset="-122"/>
              </a:rPr>
              <a:t>的人“欢迎”，</a:t>
            </a:r>
            <a:r>
              <a:rPr lang="en-US" altLang="zh-CN" sz="2400" b="1" dirty="0">
                <a:solidFill>
                  <a:srgbClr val="FF0000"/>
                </a:solidFill>
                <a:latin typeface="华文楷体" panose="02010600040101010101" pitchFamily="2" charset="-122"/>
                <a:ea typeface="华文楷体" panose="02010600040101010101" pitchFamily="2" charset="-122"/>
              </a:rPr>
              <a:t>27%</a:t>
            </a:r>
            <a:r>
              <a:rPr lang="zh-CN" altLang="en-US" sz="2400" b="1" dirty="0">
                <a:solidFill>
                  <a:srgbClr val="FF0000"/>
                </a:solidFill>
                <a:latin typeface="华文楷体" panose="02010600040101010101" pitchFamily="2" charset="-122"/>
                <a:ea typeface="华文楷体" panose="02010600040101010101" pitchFamily="2" charset="-122"/>
              </a:rPr>
              <a:t>的人态度“一般”，</a:t>
            </a:r>
            <a:r>
              <a:rPr lang="en-US" altLang="zh-CN" sz="2400" b="1" dirty="0">
                <a:solidFill>
                  <a:srgbClr val="FF0000"/>
                </a:solidFill>
                <a:latin typeface="华文楷体" panose="02010600040101010101" pitchFamily="2" charset="-122"/>
                <a:ea typeface="华文楷体" panose="02010600040101010101" pitchFamily="2" charset="-122"/>
              </a:rPr>
              <a:t>14%</a:t>
            </a:r>
            <a:r>
              <a:rPr lang="zh-CN" altLang="en-US" sz="2400" b="1" dirty="0">
                <a:solidFill>
                  <a:srgbClr val="FF0000"/>
                </a:solidFill>
                <a:latin typeface="华文楷体" panose="02010600040101010101" pitchFamily="2" charset="-122"/>
                <a:ea typeface="华文楷体" panose="02010600040101010101" pitchFamily="2" charset="-122"/>
              </a:rPr>
              <a:t>的人“不欢迎”。</a:t>
            </a:r>
          </a:p>
          <a:p>
            <a:pPr eaLnBrk="1" hangingPunct="1">
              <a:lnSpc>
                <a:spcPct val="80000"/>
              </a:lnSpc>
              <a:buNone/>
            </a:pPr>
            <a:endParaRPr lang="zh-CN" altLang="en-US" sz="2400" b="1" dirty="0">
              <a:solidFill>
                <a:srgbClr val="FF0000"/>
              </a:solidFill>
              <a:latin typeface="华文楷体" panose="02010600040101010101" pitchFamily="2" charset="-122"/>
              <a:ea typeface="华文楷体" panose="02010600040101010101" pitchFamily="2" charset="-122"/>
            </a:endParaRPr>
          </a:p>
          <a:p>
            <a:pPr eaLnBrk="1" hangingPunct="1">
              <a:lnSpc>
                <a:spcPct val="80000"/>
              </a:lnSpc>
              <a:buNone/>
            </a:pPr>
            <a:r>
              <a:rPr lang="zh-CN" altLang="en-US" sz="2400" b="1" dirty="0">
                <a:latin typeface="华文楷体" panose="02010600040101010101" pitchFamily="2" charset="-122"/>
                <a:ea typeface="华文楷体" panose="02010600040101010101" pitchFamily="2" charset="-122"/>
              </a:rPr>
              <a:t>如果评判者是</a:t>
            </a:r>
            <a:r>
              <a:rPr lang="zh-CN" altLang="en-US" sz="2400" b="1" dirty="0">
                <a:solidFill>
                  <a:srgbClr val="0033CC"/>
                </a:solidFill>
                <a:latin typeface="华文楷体" panose="02010600040101010101" pitchFamily="2" charset="-122"/>
                <a:ea typeface="华文楷体" panose="02010600040101010101" pitchFamily="2" charset="-122"/>
              </a:rPr>
              <a:t>女顾客</a:t>
            </a:r>
            <a:r>
              <a:rPr lang="zh-CN" altLang="en-US" sz="2400" b="1" dirty="0">
                <a:latin typeface="华文楷体" panose="02010600040101010101" pitchFamily="2" charset="-122"/>
                <a:ea typeface="华文楷体" panose="02010600040101010101" pitchFamily="2" charset="-122"/>
              </a:rPr>
              <a:t>，由于她们特别看中花色和样式，故各因</a:t>
            </a:r>
          </a:p>
          <a:p>
            <a:pPr eaLnBrk="1" hangingPunct="1">
              <a:lnSpc>
                <a:spcPct val="80000"/>
              </a:lnSpc>
              <a:buNone/>
            </a:pPr>
            <a:r>
              <a:rPr lang="zh-CN" altLang="en-US" sz="2400" b="1" dirty="0">
                <a:latin typeface="华文楷体" panose="02010600040101010101" pitchFamily="2" charset="-122"/>
                <a:ea typeface="华文楷体" panose="02010600040101010101" pitchFamily="2" charset="-122"/>
              </a:rPr>
              <a:t>素的权为；</a:t>
            </a:r>
            <a:r>
              <a:rPr lang="en-US" altLang="zh-CN" sz="2400" b="1" dirty="0">
                <a:latin typeface="华文楷体" panose="02010600040101010101" pitchFamily="2" charset="-122"/>
                <a:ea typeface="华文楷体" panose="02010600040101010101" pitchFamily="2" charset="-122"/>
              </a:rPr>
              <a:t>A=(0.30,0.35,0.10,0.10,0.05)</a:t>
            </a:r>
          </a:p>
          <a:p>
            <a:pPr eaLnBrk="1" hangingPunct="1">
              <a:lnSpc>
                <a:spcPct val="80000"/>
              </a:lnSpc>
              <a:buNone/>
            </a:pPr>
            <a:r>
              <a:rPr lang="zh-CN" altLang="en-US" sz="2400" b="1" dirty="0">
                <a:latin typeface="华文楷体" panose="02010600040101010101" pitchFamily="2" charset="-122"/>
                <a:ea typeface="华文楷体" panose="02010600040101010101" pitchFamily="2" charset="-122"/>
              </a:rPr>
              <a:t>则综合评判的结果为：</a:t>
            </a:r>
            <a:r>
              <a:rPr lang="en-US" altLang="zh-CN" sz="2400" b="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0.20,0.30,0.35,0.10</a:t>
            </a:r>
            <a:r>
              <a:rPr lang="zh-CN" altLang="en-US" sz="2400" b="1" dirty="0">
                <a:latin typeface="华文楷体" panose="02010600040101010101" pitchFamily="2" charset="-122"/>
                <a:ea typeface="华文楷体" panose="02010600040101010101" pitchFamily="2" charset="-122"/>
              </a:rPr>
              <a:t>）</a:t>
            </a:r>
          </a:p>
          <a:p>
            <a:pPr eaLnBrk="1" hangingPunct="1">
              <a:lnSpc>
                <a:spcPct val="80000"/>
              </a:lnSpc>
              <a:buNone/>
            </a:pPr>
            <a:r>
              <a:rPr lang="zh-CN" altLang="en-US" sz="2400" b="1" dirty="0">
                <a:latin typeface="华文楷体" panose="02010600040101010101" pitchFamily="2" charset="-122"/>
                <a:ea typeface="华文楷体" panose="02010600040101010101" pitchFamily="2" charset="-122"/>
              </a:rPr>
              <a:t>将上述评判指标归一化得</a:t>
            </a:r>
            <a:r>
              <a:rPr lang="en-US" altLang="zh-CN" sz="2400" b="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0.21,0.315,0.37.0.105</a:t>
            </a:r>
            <a:r>
              <a:rPr lang="zh-CN" altLang="en-US" sz="2400" b="1" dirty="0">
                <a:latin typeface="华文楷体" panose="02010600040101010101" pitchFamily="2" charset="-122"/>
                <a:ea typeface="华文楷体" panose="02010600040101010101" pitchFamily="2" charset="-122"/>
              </a:rPr>
              <a:t>）</a:t>
            </a:r>
          </a:p>
          <a:p>
            <a:pPr eaLnBrk="1" hangingPunct="1">
              <a:lnSpc>
                <a:spcPct val="80000"/>
              </a:lnSpc>
              <a:buNone/>
            </a:pPr>
            <a:r>
              <a:rPr lang="zh-CN" altLang="en-US" sz="2400" b="1" dirty="0">
                <a:latin typeface="华文楷体" panose="02010600040101010101" pitchFamily="2" charset="-122"/>
                <a:ea typeface="华文楷体" panose="02010600040101010101" pitchFamily="2" charset="-122"/>
              </a:rPr>
              <a:t>这表明，</a:t>
            </a:r>
            <a:r>
              <a:rPr lang="zh-CN" altLang="en-US" sz="2400" b="1" dirty="0">
                <a:solidFill>
                  <a:srgbClr val="FF0000"/>
                </a:solidFill>
                <a:latin typeface="华文楷体" panose="02010600040101010101" pitchFamily="2" charset="-122"/>
                <a:ea typeface="华文楷体" panose="02010600040101010101" pitchFamily="2" charset="-122"/>
              </a:rPr>
              <a:t>这种服装在女顾客中，</a:t>
            </a:r>
            <a:r>
              <a:rPr lang="en-US" altLang="zh-CN" sz="2400" b="1" dirty="0">
                <a:solidFill>
                  <a:srgbClr val="FF0000"/>
                </a:solidFill>
                <a:latin typeface="华文楷体" panose="02010600040101010101" pitchFamily="2" charset="-122"/>
                <a:ea typeface="华文楷体" panose="02010600040101010101" pitchFamily="2" charset="-122"/>
              </a:rPr>
              <a:t>21%</a:t>
            </a:r>
            <a:r>
              <a:rPr lang="zh-CN" altLang="en-US" sz="2400" b="1" dirty="0">
                <a:solidFill>
                  <a:srgbClr val="FF0000"/>
                </a:solidFill>
                <a:latin typeface="华文楷体" panose="02010600040101010101" pitchFamily="2" charset="-122"/>
                <a:ea typeface="华文楷体" panose="02010600040101010101" pitchFamily="2" charset="-122"/>
              </a:rPr>
              <a:t>的人“很欢迎”，</a:t>
            </a:r>
            <a:r>
              <a:rPr lang="en-US" altLang="zh-CN" sz="2400" b="1" dirty="0">
                <a:solidFill>
                  <a:srgbClr val="FF0000"/>
                </a:solidFill>
                <a:latin typeface="华文楷体" panose="02010600040101010101" pitchFamily="2" charset="-122"/>
                <a:ea typeface="华文楷体" panose="02010600040101010101" pitchFamily="2" charset="-122"/>
              </a:rPr>
              <a:t>31.5%</a:t>
            </a:r>
            <a:r>
              <a:rPr lang="zh-CN" altLang="en-US" sz="2400" b="1" dirty="0">
                <a:solidFill>
                  <a:srgbClr val="FF0000"/>
                </a:solidFill>
                <a:latin typeface="华文楷体" panose="02010600040101010101" pitchFamily="2" charset="-122"/>
                <a:ea typeface="华文楷体" panose="02010600040101010101" pitchFamily="2" charset="-122"/>
              </a:rPr>
              <a:t>的人“欢迎”，</a:t>
            </a:r>
            <a:r>
              <a:rPr lang="en-US" altLang="zh-CN" sz="2400" b="1" dirty="0">
                <a:solidFill>
                  <a:srgbClr val="FF0000"/>
                </a:solidFill>
                <a:latin typeface="华文楷体" panose="02010600040101010101" pitchFamily="2" charset="-122"/>
                <a:ea typeface="华文楷体" panose="02010600040101010101" pitchFamily="2" charset="-122"/>
              </a:rPr>
              <a:t>37%</a:t>
            </a:r>
            <a:r>
              <a:rPr lang="zh-CN" altLang="en-US" sz="2400" b="1" dirty="0">
                <a:solidFill>
                  <a:srgbClr val="FF0000"/>
                </a:solidFill>
                <a:latin typeface="华文楷体" panose="02010600040101010101" pitchFamily="2" charset="-122"/>
                <a:ea typeface="华文楷体" panose="02010600040101010101" pitchFamily="2" charset="-122"/>
              </a:rPr>
              <a:t>的人态度“一般”，</a:t>
            </a:r>
            <a:r>
              <a:rPr lang="en-US" altLang="zh-CN" sz="2400" b="1" dirty="0">
                <a:solidFill>
                  <a:srgbClr val="FF0000"/>
                </a:solidFill>
                <a:latin typeface="华文楷体" panose="02010600040101010101" pitchFamily="2" charset="-122"/>
                <a:ea typeface="华文楷体" panose="02010600040101010101" pitchFamily="2" charset="-122"/>
              </a:rPr>
              <a:t>10.5%</a:t>
            </a:r>
            <a:r>
              <a:rPr lang="zh-CN" altLang="en-US" sz="2400" b="1" dirty="0">
                <a:solidFill>
                  <a:srgbClr val="FF0000"/>
                </a:solidFill>
                <a:latin typeface="华文楷体" panose="02010600040101010101" pitchFamily="2" charset="-122"/>
                <a:ea typeface="华文楷体" panose="02010600040101010101" pitchFamily="2" charset="-122"/>
              </a:rPr>
              <a:t>的人“不欢迎”。</a:t>
            </a:r>
          </a:p>
        </p:txBody>
      </p:sp>
      <p:graphicFrame>
        <p:nvGraphicFramePr>
          <p:cNvPr id="143363" name="Object 4"/>
          <p:cNvGraphicFramePr>
            <a:graphicFrameLocks noGrp="1" noChangeAspect="1"/>
          </p:cNvGraphicFramePr>
          <p:nvPr>
            <p:ph sz="half" idx="2"/>
          </p:nvPr>
        </p:nvGraphicFramePr>
        <p:xfrm>
          <a:off x="1908175" y="1665288"/>
          <a:ext cx="3887788" cy="468312"/>
        </p:xfrm>
        <a:graphic>
          <a:graphicData uri="http://schemas.openxmlformats.org/presentationml/2006/ole">
            <mc:AlternateContent xmlns:mc="http://schemas.openxmlformats.org/markup-compatibility/2006">
              <mc:Choice xmlns:v="urn:schemas-microsoft-com:vml" Requires="v">
                <p:oleObj spid="_x0000_s10243" r:id="rId3" imgW="1676400" imgH="203200" progId="Equation.DSMT4">
                  <p:embed/>
                </p:oleObj>
              </mc:Choice>
              <mc:Fallback>
                <p:oleObj r:id="rId3" imgW="1676400" imgH="203200" progId="Equation.DSMT4">
                  <p:embed/>
                  <p:pic>
                    <p:nvPicPr>
                      <p:cNvPr id="0" name=""/>
                      <p:cNvPicPr/>
                      <p:nvPr/>
                    </p:nvPicPr>
                    <p:blipFill>
                      <a:blip r:embed="rId4"/>
                      <a:srcRect/>
                      <a:stretch>
                        <a:fillRect/>
                      </a:stretch>
                    </p:blipFill>
                    <p:spPr>
                      <a:xfrm>
                        <a:off x="1908175" y="1665288"/>
                        <a:ext cx="3887788" cy="468312"/>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156166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a:ln/>
        </p:spPr>
        <p:txBody>
          <a:bodyPr vert="horz" wrap="square" lIns="91440" tIns="45720" rIns="91440" bIns="45720" anchor="ctr"/>
          <a:lstStyle/>
          <a:p>
            <a:pPr eaLnBrk="1" hangingPunct="1"/>
            <a:r>
              <a:rPr lang="zh-CN" altLang="en-US" sz="3600" b="1" dirty="0">
                <a:solidFill>
                  <a:srgbClr val="FF0000"/>
                </a:solidFill>
              </a:rPr>
              <a:t>五、步骤总结</a:t>
            </a:r>
          </a:p>
        </p:txBody>
      </p:sp>
      <p:sp>
        <p:nvSpPr>
          <p:cNvPr id="144387" name="Rectangle 3"/>
          <p:cNvSpPr>
            <a:spLocks noGrp="1"/>
          </p:cNvSpPr>
          <p:nvPr>
            <p:ph type="body" sz="half" idx="1"/>
          </p:nvPr>
        </p:nvSpPr>
        <p:spPr>
          <a:xfrm>
            <a:off x="468313" y="1700213"/>
            <a:ext cx="8280400" cy="5157787"/>
          </a:xfrm>
          <a:ln/>
        </p:spPr>
        <p:txBody>
          <a:bodyPr vert="horz" wrap="square" lIns="91440" tIns="45720" rIns="91440" bIns="45720" anchor="t"/>
          <a:lstStyle/>
          <a:p>
            <a:pPr eaLnBrk="1" hangingPunct="1">
              <a:lnSpc>
                <a:spcPct val="80000"/>
              </a:lnSpc>
            </a:pPr>
            <a:r>
              <a:rPr lang="zh-CN" altLang="en-US" sz="2800" b="1" dirty="0">
                <a:solidFill>
                  <a:srgbClr val="0033CC"/>
                </a:solidFill>
                <a:latin typeface="华文楷体" panose="02010600040101010101" pitchFamily="2" charset="-122"/>
                <a:ea typeface="华文楷体" panose="02010600040101010101" pitchFamily="2" charset="-122"/>
              </a:rPr>
              <a:t>（</a:t>
            </a:r>
            <a:r>
              <a:rPr lang="en-US" altLang="zh-CN" sz="2800" b="1" dirty="0">
                <a:solidFill>
                  <a:srgbClr val="0033CC"/>
                </a:solidFill>
                <a:latin typeface="华文楷体" panose="02010600040101010101" pitchFamily="2" charset="-122"/>
                <a:ea typeface="华文楷体" panose="02010600040101010101" pitchFamily="2" charset="-122"/>
              </a:rPr>
              <a:t>1</a:t>
            </a:r>
            <a:r>
              <a:rPr lang="zh-CN" altLang="en-US" sz="2800" b="1" dirty="0">
                <a:solidFill>
                  <a:srgbClr val="0033CC"/>
                </a:solidFill>
                <a:latin typeface="华文楷体" panose="02010600040101010101" pitchFamily="2" charset="-122"/>
                <a:ea typeface="华文楷体" panose="02010600040101010101" pitchFamily="2" charset="-122"/>
              </a:rPr>
              <a:t>）给出备择的对象集</a:t>
            </a:r>
            <a:r>
              <a:rPr lang="zh-CN" altLang="en-US"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pPr eaLnBrk="1" hangingPunct="1">
              <a:lnSpc>
                <a:spcPct val="80000"/>
              </a:lnSpc>
            </a:pPr>
            <a:r>
              <a:rPr lang="zh-CN" altLang="en-US" sz="2400" b="1" dirty="0">
                <a:latin typeface="华文楷体" panose="02010600040101010101" pitchFamily="2" charset="-122"/>
                <a:ea typeface="华文楷体" panose="02010600040101010101" pitchFamily="2" charset="-122"/>
              </a:rPr>
              <a:t>（</a:t>
            </a:r>
            <a:r>
              <a:rPr lang="en-US" altLang="zh-CN" sz="2800" b="1" dirty="0">
                <a:solidFill>
                  <a:srgbClr val="0033CC"/>
                </a:solidFill>
                <a:latin typeface="华文楷体" panose="02010600040101010101" pitchFamily="2" charset="-122"/>
                <a:ea typeface="华文楷体" panose="02010600040101010101" pitchFamily="2" charset="-122"/>
              </a:rPr>
              <a:t>2</a:t>
            </a:r>
            <a:r>
              <a:rPr lang="zh-CN" altLang="en-US" sz="2800" b="1" dirty="0">
                <a:solidFill>
                  <a:srgbClr val="0033CC"/>
                </a:solidFill>
                <a:latin typeface="华文楷体" panose="02010600040101010101" pitchFamily="2" charset="-122"/>
                <a:ea typeface="华文楷体" panose="02010600040101010101" pitchFamily="2" charset="-122"/>
              </a:rPr>
              <a:t>）找出指标集</a:t>
            </a:r>
            <a:r>
              <a:rPr lang="zh-CN" altLang="en-US" sz="2400" b="1" dirty="0">
                <a:latin typeface="华文楷体" panose="02010600040101010101" pitchFamily="2" charset="-122"/>
                <a:ea typeface="华文楷体" panose="02010600040101010101" pitchFamily="2" charset="-122"/>
              </a:rPr>
              <a:t>： </a:t>
            </a:r>
          </a:p>
          <a:p>
            <a:pPr eaLnBrk="1" hangingPunct="1">
              <a:lnSpc>
                <a:spcPct val="80000"/>
              </a:lnSpc>
            </a:pPr>
            <a:endParaRPr lang="zh-CN" altLang="en-US" sz="2400" b="1" dirty="0">
              <a:latin typeface="华文楷体" panose="02010600040101010101" pitchFamily="2" charset="-122"/>
              <a:ea typeface="华文楷体" panose="02010600040101010101" pitchFamily="2" charset="-122"/>
            </a:endParaRPr>
          </a:p>
          <a:p>
            <a:pPr eaLnBrk="1" hangingPunct="1">
              <a:lnSpc>
                <a:spcPct val="80000"/>
              </a:lnSpc>
              <a:buNone/>
            </a:pPr>
            <a:endParaRPr lang="zh-CN" altLang="en-US" sz="2400" b="1" dirty="0">
              <a:latin typeface="华文楷体" panose="02010600040101010101" pitchFamily="2" charset="-122"/>
              <a:ea typeface="华文楷体" panose="02010600040101010101" pitchFamily="2" charset="-122"/>
            </a:endParaRPr>
          </a:p>
          <a:p>
            <a:pPr eaLnBrk="1" hangingPunct="1">
              <a:lnSpc>
                <a:spcPct val="80000"/>
              </a:lnSpc>
              <a:buNone/>
            </a:pPr>
            <a:r>
              <a:rPr lang="zh-CN" altLang="en-US" sz="2400" b="1" dirty="0">
                <a:latin typeface="华文楷体" panose="02010600040101010101" pitchFamily="2" charset="-122"/>
                <a:ea typeface="华文楷体" panose="02010600040101010101" pitchFamily="2" charset="-122"/>
              </a:rPr>
              <a:t>表明我们对被评判事物从哪些方面来进行评判描述。</a:t>
            </a:r>
          </a:p>
          <a:p>
            <a:pPr eaLnBrk="1" hangingPunct="1">
              <a:lnSpc>
                <a:spcPct val="80000"/>
              </a:lnSpc>
            </a:pPr>
            <a:r>
              <a:rPr lang="zh-CN" altLang="en-US" sz="2400" b="1" dirty="0">
                <a:latin typeface="华文楷体" panose="02010600040101010101" pitchFamily="2" charset="-122"/>
                <a:ea typeface="华文楷体" panose="02010600040101010101" pitchFamily="2" charset="-122"/>
              </a:rPr>
              <a:t> </a:t>
            </a:r>
            <a:r>
              <a:rPr lang="zh-CN" altLang="en-US" sz="2400" b="1" dirty="0">
                <a:solidFill>
                  <a:srgbClr val="0033CC"/>
                </a:solidFill>
                <a:latin typeface="华文楷体" panose="02010600040101010101" pitchFamily="2" charset="-122"/>
                <a:ea typeface="华文楷体" panose="02010600040101010101" pitchFamily="2" charset="-122"/>
              </a:rPr>
              <a:t>（</a:t>
            </a:r>
            <a:r>
              <a:rPr lang="en-US" altLang="zh-CN" sz="2800" b="1" dirty="0">
                <a:solidFill>
                  <a:srgbClr val="0033CC"/>
                </a:solidFill>
                <a:latin typeface="华文楷体" panose="02010600040101010101" pitchFamily="2" charset="-122"/>
                <a:ea typeface="华文楷体" panose="02010600040101010101" pitchFamily="2" charset="-122"/>
              </a:rPr>
              <a:t>3</a:t>
            </a:r>
            <a:r>
              <a:rPr lang="zh-CN" altLang="en-US" sz="2800" b="1" dirty="0">
                <a:solidFill>
                  <a:srgbClr val="0033CC"/>
                </a:solidFill>
                <a:latin typeface="华文楷体" panose="02010600040101010101" pitchFamily="2" charset="-122"/>
                <a:ea typeface="华文楷体" panose="02010600040101010101" pitchFamily="2" charset="-122"/>
              </a:rPr>
              <a:t>）</a:t>
            </a:r>
            <a:r>
              <a:rPr lang="zh-CN" altLang="en-US" sz="2400" b="1" dirty="0">
                <a:solidFill>
                  <a:srgbClr val="0033CC"/>
                </a:solidFill>
                <a:latin typeface="华文楷体" panose="02010600040101010101" pitchFamily="2" charset="-122"/>
                <a:ea typeface="华文楷体" panose="02010600040101010101" pitchFamily="2" charset="-122"/>
              </a:rPr>
              <a:t>找出评语集（可称等级集）：</a:t>
            </a:r>
          </a:p>
          <a:p>
            <a:pPr eaLnBrk="1" hangingPunct="1">
              <a:lnSpc>
                <a:spcPct val="80000"/>
              </a:lnSpc>
            </a:pPr>
            <a:endParaRPr lang="en-US" altLang="zh-CN" sz="2400" b="1" dirty="0">
              <a:solidFill>
                <a:srgbClr val="0033CC"/>
              </a:solidFill>
              <a:latin typeface="华文楷体" panose="02010600040101010101" pitchFamily="2" charset="-122"/>
              <a:ea typeface="华文楷体" panose="02010600040101010101" pitchFamily="2" charset="-122"/>
            </a:endParaRPr>
          </a:p>
          <a:p>
            <a:pPr eaLnBrk="1" hangingPunct="1">
              <a:lnSpc>
                <a:spcPct val="80000"/>
              </a:lnSpc>
            </a:pPr>
            <a:endParaRPr lang="zh-CN" altLang="en-US" sz="2400" b="1" dirty="0">
              <a:latin typeface="华文楷体" panose="02010600040101010101" pitchFamily="2" charset="-122"/>
              <a:ea typeface="华文楷体" panose="02010600040101010101" pitchFamily="2" charset="-122"/>
            </a:endParaRPr>
          </a:p>
          <a:p>
            <a:pPr eaLnBrk="1" hangingPunct="1">
              <a:lnSpc>
                <a:spcPct val="80000"/>
              </a:lnSpc>
            </a:pPr>
            <a:r>
              <a:rPr lang="zh-CN" altLang="en-US" sz="2400" b="1" dirty="0">
                <a:solidFill>
                  <a:srgbClr val="0033CC"/>
                </a:solidFill>
                <a:latin typeface="华文楷体" panose="02010600040101010101" pitchFamily="2" charset="-122"/>
                <a:ea typeface="华文楷体" panose="02010600040101010101" pitchFamily="2" charset="-122"/>
              </a:rPr>
              <a:t>（</a:t>
            </a:r>
            <a:r>
              <a:rPr lang="en-US" altLang="zh-CN" sz="2400" b="1" dirty="0">
                <a:solidFill>
                  <a:srgbClr val="0033CC"/>
                </a:solidFill>
                <a:latin typeface="华文楷体" panose="02010600040101010101" pitchFamily="2" charset="-122"/>
                <a:ea typeface="华文楷体" panose="02010600040101010101" pitchFamily="2" charset="-122"/>
              </a:rPr>
              <a:t>4</a:t>
            </a:r>
            <a:r>
              <a:rPr lang="zh-CN" altLang="en-US" sz="2400" b="1" dirty="0">
                <a:solidFill>
                  <a:srgbClr val="0033CC"/>
                </a:solidFill>
                <a:latin typeface="华文楷体" panose="02010600040101010101" pitchFamily="2" charset="-122"/>
                <a:ea typeface="华文楷体" panose="02010600040101010101" pitchFamily="2" charset="-122"/>
              </a:rPr>
              <a:t>）确定评判矩阵（评判的基础环节）：</a:t>
            </a:r>
            <a:endParaRPr lang="en-US" altLang="zh-CN" sz="2400" b="1" dirty="0">
              <a:solidFill>
                <a:srgbClr val="0033CC"/>
              </a:solidFill>
              <a:latin typeface="华文楷体" panose="02010600040101010101" pitchFamily="2" charset="-122"/>
              <a:ea typeface="华文楷体" panose="02010600040101010101" pitchFamily="2" charset="-122"/>
            </a:endParaRPr>
          </a:p>
          <a:p>
            <a:pPr eaLnBrk="1" hangingPunct="1">
              <a:lnSpc>
                <a:spcPct val="80000"/>
              </a:lnSpc>
              <a:buNone/>
            </a:pPr>
            <a:r>
              <a:rPr lang="en-US" altLang="zh-CN" sz="2400" b="1" dirty="0">
                <a:latin typeface="华文楷体" panose="02010600040101010101" pitchFamily="2" charset="-122"/>
                <a:ea typeface="华文楷体" panose="02010600040101010101" pitchFamily="2" charset="-122"/>
              </a:rPr>
              <a:t> </a:t>
            </a:r>
          </a:p>
          <a:p>
            <a:pPr eaLnBrk="1" hangingPunct="1">
              <a:lnSpc>
                <a:spcPct val="80000"/>
              </a:lnSpc>
              <a:buNone/>
            </a:pPr>
            <a:endParaRPr lang="en-US" altLang="zh-CN" sz="2400" b="1" dirty="0">
              <a:latin typeface="华文楷体" panose="02010600040101010101" pitchFamily="2" charset="-122"/>
              <a:ea typeface="华文楷体" panose="02010600040101010101" pitchFamily="2" charset="-122"/>
            </a:endParaRPr>
          </a:p>
          <a:p>
            <a:pPr eaLnBrk="1" hangingPunct="1">
              <a:lnSpc>
                <a:spcPct val="80000"/>
              </a:lnSpc>
              <a:buNone/>
            </a:pPr>
            <a:endParaRPr lang="zh-CN" altLang="en-US" sz="2400" dirty="0"/>
          </a:p>
          <a:p>
            <a:pPr eaLnBrk="1" hangingPunct="1">
              <a:lnSpc>
                <a:spcPct val="80000"/>
              </a:lnSpc>
              <a:buNone/>
            </a:pPr>
            <a:r>
              <a:rPr lang="zh-CN" altLang="en-US" sz="2400" dirty="0"/>
              <a:t>                                                                   </a:t>
            </a:r>
          </a:p>
          <a:p>
            <a:pPr eaLnBrk="1" hangingPunct="1">
              <a:lnSpc>
                <a:spcPct val="80000"/>
              </a:lnSpc>
              <a:buNone/>
            </a:pPr>
            <a:endParaRPr lang="zh-CN" altLang="en-US" sz="2400" dirty="0"/>
          </a:p>
          <a:p>
            <a:pPr eaLnBrk="1" hangingPunct="1">
              <a:lnSpc>
                <a:spcPct val="80000"/>
              </a:lnSpc>
              <a:buNone/>
            </a:pPr>
            <a:endParaRPr lang="zh-CN" altLang="en-US" sz="2400" dirty="0"/>
          </a:p>
        </p:txBody>
      </p:sp>
      <p:graphicFrame>
        <p:nvGraphicFramePr>
          <p:cNvPr id="144388" name="Object 4"/>
          <p:cNvGraphicFramePr>
            <a:graphicFrameLocks noGrp="1" noChangeAspect="1"/>
          </p:cNvGraphicFramePr>
          <p:nvPr>
            <p:ph sz="quarter" idx="2"/>
          </p:nvPr>
        </p:nvGraphicFramePr>
        <p:xfrm>
          <a:off x="4716463" y="1628775"/>
          <a:ext cx="2232025" cy="457200"/>
        </p:xfrm>
        <a:graphic>
          <a:graphicData uri="http://schemas.openxmlformats.org/presentationml/2006/ole">
            <mc:AlternateContent xmlns:mc="http://schemas.openxmlformats.org/markup-compatibility/2006">
              <mc:Choice xmlns:v="urn:schemas-microsoft-com:vml" Requires="v">
                <p:oleObj spid="_x0000_s11270" r:id="rId3" imgW="1117600" imgH="228600" progId="Equation.DSMT4">
                  <p:embed/>
                </p:oleObj>
              </mc:Choice>
              <mc:Fallback>
                <p:oleObj r:id="rId3" imgW="1117600" imgH="228600" progId="Equation.DSMT4">
                  <p:embed/>
                  <p:pic>
                    <p:nvPicPr>
                      <p:cNvPr id="0" name=""/>
                      <p:cNvPicPr/>
                      <p:nvPr/>
                    </p:nvPicPr>
                    <p:blipFill>
                      <a:blip r:embed="rId4"/>
                      <a:srcRect/>
                      <a:stretch>
                        <a:fillRect/>
                      </a:stretch>
                    </p:blipFill>
                    <p:spPr>
                      <a:xfrm>
                        <a:off x="4716463" y="1628775"/>
                        <a:ext cx="2232025" cy="457200"/>
                      </a:xfrm>
                      <a:prstGeom prst="rect">
                        <a:avLst/>
                      </a:prstGeom>
                      <a:noFill/>
                      <a:ln w="38100">
                        <a:miter/>
                      </a:ln>
                    </p:spPr>
                  </p:pic>
                </p:oleObj>
              </mc:Fallback>
            </mc:AlternateContent>
          </a:graphicData>
        </a:graphic>
      </p:graphicFrame>
      <p:graphicFrame>
        <p:nvGraphicFramePr>
          <p:cNvPr id="232454" name="Object 6"/>
          <p:cNvGraphicFramePr>
            <a:graphicFrameLocks noGrp="1" noChangeAspect="1"/>
          </p:cNvGraphicFramePr>
          <p:nvPr>
            <p:ph sz="quarter" idx="3"/>
          </p:nvPr>
        </p:nvGraphicFramePr>
        <p:xfrm>
          <a:off x="2195513" y="2492375"/>
          <a:ext cx="2894012" cy="657225"/>
        </p:xfrm>
        <a:graphic>
          <a:graphicData uri="http://schemas.openxmlformats.org/presentationml/2006/ole">
            <mc:AlternateContent xmlns:mc="http://schemas.openxmlformats.org/markup-compatibility/2006">
              <mc:Choice xmlns:v="urn:schemas-microsoft-com:vml" Requires="v">
                <p:oleObj spid="_x0000_s11271" r:id="rId5" imgW="1012825" imgH="206375" progId="Equation.DSMT4">
                  <p:embed/>
                </p:oleObj>
              </mc:Choice>
              <mc:Fallback>
                <p:oleObj r:id="rId5" imgW="1012825" imgH="206375" progId="Equation.DSMT4">
                  <p:embed/>
                  <p:pic>
                    <p:nvPicPr>
                      <p:cNvPr id="0" name=""/>
                      <p:cNvPicPr/>
                      <p:nvPr/>
                    </p:nvPicPr>
                    <p:blipFill>
                      <a:blip r:embed="rId6">
                        <a:clrChange>
                          <a:clrFrom>
                            <a:srgbClr val="000000"/>
                          </a:clrFrom>
                          <a:clrTo>
                            <a:srgbClr val="000000"/>
                          </a:clrTo>
                        </a:clrChange>
                      </a:blip>
                      <a:srcRect/>
                      <a:stretch>
                        <a:fillRect/>
                      </a:stretch>
                    </p:blipFill>
                    <p:spPr>
                      <a:xfrm>
                        <a:off x="2195513" y="2492375"/>
                        <a:ext cx="2894012" cy="657225"/>
                      </a:xfrm>
                      <a:prstGeom prst="rect">
                        <a:avLst/>
                      </a:prstGeom>
                      <a:noFill/>
                      <a:ln w="38100">
                        <a:miter/>
                      </a:ln>
                    </p:spPr>
                  </p:pic>
                </p:oleObj>
              </mc:Fallback>
            </mc:AlternateContent>
          </a:graphicData>
        </a:graphic>
      </p:graphicFrame>
      <p:graphicFrame>
        <p:nvGraphicFramePr>
          <p:cNvPr id="144390" name="Object 8"/>
          <p:cNvGraphicFramePr>
            <a:graphicFrameLocks noChangeAspect="1"/>
          </p:cNvGraphicFramePr>
          <p:nvPr/>
        </p:nvGraphicFramePr>
        <p:xfrm>
          <a:off x="2411413" y="4005263"/>
          <a:ext cx="2571750" cy="619125"/>
        </p:xfrm>
        <a:graphic>
          <a:graphicData uri="http://schemas.openxmlformats.org/presentationml/2006/ole">
            <mc:AlternateContent xmlns:mc="http://schemas.openxmlformats.org/markup-compatibility/2006">
              <mc:Choice xmlns:v="urn:schemas-microsoft-com:vml" Requires="v">
                <p:oleObj spid="_x0000_s11272" r:id="rId7" imgW="1054100" imgH="254000" progId="Equation.DSMT4">
                  <p:embed/>
                </p:oleObj>
              </mc:Choice>
              <mc:Fallback>
                <p:oleObj r:id="rId7" imgW="1054100" imgH="254000" progId="Equation.DSMT4">
                  <p:embed/>
                  <p:pic>
                    <p:nvPicPr>
                      <p:cNvPr id="0" name=""/>
                      <p:cNvPicPr/>
                      <p:nvPr/>
                    </p:nvPicPr>
                    <p:blipFill>
                      <a:blip r:embed="rId8"/>
                      <a:stretch>
                        <a:fillRect/>
                      </a:stretch>
                    </p:blipFill>
                    <p:spPr>
                      <a:xfrm>
                        <a:off x="2411413" y="4005263"/>
                        <a:ext cx="2571750" cy="619125"/>
                      </a:xfrm>
                      <a:prstGeom prst="rect">
                        <a:avLst/>
                      </a:prstGeom>
                      <a:noFill/>
                      <a:ln w="38100">
                        <a:noFill/>
                        <a:miter/>
                      </a:ln>
                    </p:spPr>
                  </p:pic>
                </p:oleObj>
              </mc:Fallback>
            </mc:AlternateContent>
          </a:graphicData>
        </a:graphic>
      </p:graphicFrame>
      <p:graphicFrame>
        <p:nvGraphicFramePr>
          <p:cNvPr id="144391" name="Object 10"/>
          <p:cNvGraphicFramePr>
            <a:graphicFrameLocks noChangeAspect="1"/>
          </p:cNvGraphicFramePr>
          <p:nvPr/>
        </p:nvGraphicFramePr>
        <p:xfrm>
          <a:off x="2843213" y="5084763"/>
          <a:ext cx="1800225" cy="646112"/>
        </p:xfrm>
        <a:graphic>
          <a:graphicData uri="http://schemas.openxmlformats.org/presentationml/2006/ole">
            <mc:AlternateContent xmlns:mc="http://schemas.openxmlformats.org/markup-compatibility/2006">
              <mc:Choice xmlns:v="urn:schemas-microsoft-com:vml" Requires="v">
                <p:oleObj spid="_x0000_s11273" r:id="rId9" imgW="673100" imgH="241300" progId="Equation.DSMT4">
                  <p:embed/>
                </p:oleObj>
              </mc:Choice>
              <mc:Fallback>
                <p:oleObj r:id="rId9" imgW="673100" imgH="241300" progId="Equation.DSMT4">
                  <p:embed/>
                  <p:pic>
                    <p:nvPicPr>
                      <p:cNvPr id="0" name=""/>
                      <p:cNvPicPr/>
                      <p:nvPr/>
                    </p:nvPicPr>
                    <p:blipFill>
                      <a:blip r:embed="rId10"/>
                      <a:stretch>
                        <a:fillRect/>
                      </a:stretch>
                    </p:blipFill>
                    <p:spPr>
                      <a:xfrm>
                        <a:off x="2843213" y="5084763"/>
                        <a:ext cx="1800225" cy="646112"/>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18592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32454"/>
                                        </p:tgtEl>
                                        <p:attrNameLst>
                                          <p:attrName>style.visibility</p:attrName>
                                        </p:attrNameLst>
                                      </p:cBhvr>
                                      <p:to>
                                        <p:strVal val="visible"/>
                                      </p:to>
                                    </p:set>
                                    <p:animEffect transition="in" filter="barn(inHorizontal)">
                                      <p:cBhvr>
                                        <p:cTn id="7" dur="500"/>
                                        <p:tgtEl>
                                          <p:spTgt spid="232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p:cNvSpPr>
          <p:nvPr>
            <p:ph type="body" sz="half" idx="1"/>
          </p:nvPr>
        </p:nvSpPr>
        <p:spPr>
          <a:xfrm>
            <a:off x="539750" y="1196975"/>
            <a:ext cx="8218488" cy="4608513"/>
          </a:xfrm>
          <a:ln/>
        </p:spPr>
        <p:txBody>
          <a:bodyPr vert="horz" wrap="square" lIns="91440" tIns="45720" rIns="91440" bIns="45720" anchor="t"/>
          <a:lstStyle/>
          <a:p>
            <a:pPr eaLnBrk="1" hangingPunct="1">
              <a:lnSpc>
                <a:spcPct val="90000"/>
              </a:lnSpc>
            </a:pPr>
            <a:endParaRPr lang="zh-CN" altLang="en-US" sz="2800" dirty="0"/>
          </a:p>
          <a:p>
            <a:pPr eaLnBrk="1" hangingPunct="1">
              <a:lnSpc>
                <a:spcPct val="90000"/>
              </a:lnSpc>
            </a:pPr>
            <a:r>
              <a:rPr lang="zh-CN" altLang="en-US" sz="2800" b="1" dirty="0">
                <a:solidFill>
                  <a:srgbClr val="0033CC"/>
                </a:solidFill>
                <a:latin typeface="华文楷体" panose="02010600040101010101" pitchFamily="2" charset="-122"/>
                <a:ea typeface="华文楷体" panose="02010600040101010101" pitchFamily="2" charset="-122"/>
              </a:rPr>
              <a:t>（</a:t>
            </a:r>
            <a:r>
              <a:rPr lang="en-US" altLang="zh-CN" sz="2800" b="1" dirty="0">
                <a:solidFill>
                  <a:srgbClr val="0033CC"/>
                </a:solidFill>
                <a:latin typeface="华文楷体" panose="02010600040101010101" pitchFamily="2" charset="-122"/>
                <a:ea typeface="华文楷体" panose="02010600040101010101" pitchFamily="2" charset="-122"/>
              </a:rPr>
              <a:t>5</a:t>
            </a:r>
            <a:r>
              <a:rPr lang="zh-CN" altLang="en-US" sz="2800" b="1" dirty="0">
                <a:solidFill>
                  <a:srgbClr val="0033CC"/>
                </a:solidFill>
                <a:latin typeface="华文楷体" panose="02010600040101010101" pitchFamily="2" charset="-122"/>
                <a:ea typeface="华文楷体" panose="02010600040101010101" pitchFamily="2" charset="-122"/>
              </a:rPr>
              <a:t>）确定权数向量：</a:t>
            </a:r>
          </a:p>
          <a:p>
            <a:pPr eaLnBrk="1" hangingPunct="1">
              <a:lnSpc>
                <a:spcPct val="90000"/>
              </a:lnSpc>
              <a:buNone/>
            </a:pPr>
            <a:r>
              <a:rPr lang="zh-CN" altLang="en-US" sz="2800" b="1" dirty="0">
                <a:latin typeface="华文楷体" panose="02010600040101010101" pitchFamily="2" charset="-122"/>
                <a:ea typeface="华文楷体" panose="02010600040101010101" pitchFamily="2" charset="-122"/>
              </a:rPr>
              <a:t>    一种是由具有权威性的专家及具有代表性的人按因素的重要程度来商定；另一种方法是通过数学方法来确定。现在通常是凭经验给出权重 。         </a:t>
            </a:r>
          </a:p>
          <a:p>
            <a:pPr eaLnBrk="1" hangingPunct="1">
              <a:lnSpc>
                <a:spcPct val="90000"/>
              </a:lnSpc>
            </a:pPr>
            <a:r>
              <a:rPr lang="zh-CN" altLang="en-US" sz="2800" b="1" dirty="0">
                <a:solidFill>
                  <a:srgbClr val="0033CC"/>
                </a:solidFill>
                <a:latin typeface="华文楷体" panose="02010600040101010101" pitchFamily="2" charset="-122"/>
                <a:ea typeface="华文楷体" panose="02010600040101010101" pitchFamily="2" charset="-122"/>
              </a:rPr>
              <a:t>（</a:t>
            </a:r>
            <a:r>
              <a:rPr lang="en-US" altLang="zh-CN" sz="2800" b="1" dirty="0">
                <a:solidFill>
                  <a:srgbClr val="0033CC"/>
                </a:solidFill>
                <a:latin typeface="华文楷体" panose="02010600040101010101" pitchFamily="2" charset="-122"/>
                <a:ea typeface="华文楷体" panose="02010600040101010101" pitchFamily="2" charset="-122"/>
              </a:rPr>
              <a:t>6</a:t>
            </a:r>
            <a:r>
              <a:rPr lang="zh-CN" altLang="en-US" sz="2800" b="1" dirty="0">
                <a:solidFill>
                  <a:srgbClr val="0033CC"/>
                </a:solidFill>
                <a:latin typeface="华文楷体" panose="02010600040101010101" pitchFamily="2" charset="-122"/>
                <a:ea typeface="华文楷体" panose="02010600040101010101" pitchFamily="2" charset="-122"/>
              </a:rPr>
              <a:t>）选择适当的合成算法：</a:t>
            </a:r>
            <a:r>
              <a:rPr lang="zh-CN" altLang="en-US" sz="2800" b="1" dirty="0">
                <a:latin typeface="华文楷体" panose="02010600040101010101" pitchFamily="2" charset="-122"/>
                <a:ea typeface="华文楷体" panose="02010600040101010101" pitchFamily="2" charset="-122"/>
              </a:rPr>
              <a:t>常用算法：</a:t>
            </a:r>
            <a:r>
              <a:rPr lang="zh-CN" altLang="en-US" sz="2800" b="1" dirty="0">
                <a:solidFill>
                  <a:srgbClr val="0099FF"/>
                </a:solidFill>
                <a:latin typeface="华文楷体" panose="02010600040101010101" pitchFamily="2" charset="-122"/>
                <a:ea typeface="华文楷体" panose="02010600040101010101" pitchFamily="2" charset="-122"/>
              </a:rPr>
              <a:t>加权平均法、最大隶属度法和主因素突出法（查德算子）</a:t>
            </a:r>
            <a:r>
              <a:rPr lang="zh-CN" altLang="en-US" sz="28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45411" name="Object 4"/>
          <p:cNvGraphicFramePr>
            <a:graphicFrameLocks noGrp="1" noChangeAspect="1"/>
          </p:cNvGraphicFramePr>
          <p:nvPr>
            <p:ph sz="half" idx="2"/>
          </p:nvPr>
        </p:nvGraphicFramePr>
        <p:xfrm>
          <a:off x="4356100" y="1628775"/>
          <a:ext cx="2520950" cy="509588"/>
        </p:xfrm>
        <a:graphic>
          <a:graphicData uri="http://schemas.openxmlformats.org/presentationml/2006/ole">
            <mc:AlternateContent xmlns:mc="http://schemas.openxmlformats.org/markup-compatibility/2006">
              <mc:Choice xmlns:v="urn:schemas-microsoft-com:vml" Requires="v">
                <p:oleObj spid="_x0000_s12291" r:id="rId3" imgW="1130300" imgH="228600" progId="Equation.DSMT4">
                  <p:embed/>
                </p:oleObj>
              </mc:Choice>
              <mc:Fallback>
                <p:oleObj r:id="rId3" imgW="1130300" imgH="228600" progId="Equation.DSMT4">
                  <p:embed/>
                  <p:pic>
                    <p:nvPicPr>
                      <p:cNvPr id="0" name=""/>
                      <p:cNvPicPr/>
                      <p:nvPr/>
                    </p:nvPicPr>
                    <p:blipFill>
                      <a:blip r:embed="rId4"/>
                      <a:srcRect/>
                      <a:stretch>
                        <a:fillRect/>
                      </a:stretch>
                    </p:blipFill>
                    <p:spPr>
                      <a:xfrm>
                        <a:off x="4356100" y="1628775"/>
                        <a:ext cx="2520950" cy="509588"/>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4161157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p:cNvSpPr>
          <p:nvPr>
            <p:ph idx="1"/>
          </p:nvPr>
        </p:nvSpPr>
        <p:spPr>
          <a:ln/>
        </p:spPr>
        <p:txBody>
          <a:bodyPr vert="horz" wrap="square" lIns="91440" tIns="45720" rIns="91440" bIns="45720" anchor="t"/>
          <a:lstStyle/>
          <a:p>
            <a:pPr eaLnBrk="1" hangingPunct="1"/>
            <a:r>
              <a:rPr lang="zh-CN" altLang="en-US" b="1" dirty="0">
                <a:solidFill>
                  <a:srgbClr val="0033CC"/>
                </a:solidFill>
                <a:latin typeface="华文楷体" panose="02010600040101010101" pitchFamily="2" charset="-122"/>
                <a:ea typeface="华文楷体" panose="02010600040101010101" pitchFamily="2" charset="-122"/>
              </a:rPr>
              <a:t>（</a:t>
            </a:r>
            <a:r>
              <a:rPr lang="en-US" altLang="zh-CN" b="1" dirty="0">
                <a:solidFill>
                  <a:srgbClr val="0033CC"/>
                </a:solidFill>
                <a:latin typeface="华文楷体" panose="02010600040101010101" pitchFamily="2" charset="-122"/>
                <a:ea typeface="华文楷体" panose="02010600040101010101" pitchFamily="2" charset="-122"/>
              </a:rPr>
              <a:t>7</a:t>
            </a:r>
            <a:r>
              <a:rPr lang="zh-CN" altLang="en-US" b="1" dirty="0">
                <a:solidFill>
                  <a:srgbClr val="0033CC"/>
                </a:solidFill>
                <a:latin typeface="华文楷体" panose="02010600040101010101" pitchFamily="2" charset="-122"/>
                <a:ea typeface="华文楷体" panose="02010600040101010101" pitchFamily="2" charset="-122"/>
              </a:rPr>
              <a:t>）计算评判指标：</a:t>
            </a:r>
            <a:r>
              <a:rPr lang="zh-CN" altLang="en-US" b="1" dirty="0">
                <a:latin typeface="华文楷体" panose="02010600040101010101" pitchFamily="2" charset="-122"/>
                <a:ea typeface="华文楷体" panose="02010600040101010101" pitchFamily="2" charset="-122"/>
              </a:rPr>
              <a:t>模糊综合评价的结果是被评事物对各等级模糊子集的隶属度，它一般是一个</a:t>
            </a:r>
            <a:r>
              <a:rPr lang="zh-CN" altLang="en-US" b="1" dirty="0">
                <a:solidFill>
                  <a:srgbClr val="0033CC"/>
                </a:solidFill>
                <a:latin typeface="华文楷体" panose="02010600040101010101" pitchFamily="2" charset="-122"/>
                <a:ea typeface="华文楷体" panose="02010600040101010101" pitchFamily="2" charset="-122"/>
              </a:rPr>
              <a:t>模糊向量</a:t>
            </a:r>
            <a:r>
              <a:rPr lang="zh-CN" altLang="en-US" b="1" dirty="0">
                <a:latin typeface="华文楷体" panose="02010600040101010101" pitchFamily="2" charset="-122"/>
                <a:ea typeface="华文楷体" panose="02010600040101010101" pitchFamily="2" charset="-122"/>
              </a:rPr>
              <a:t>，而不是一个点值，因而它能提供的信息比其他方法更丰富。若对多个事物比较并排序，就需要进一步处理，即计算每个评价对象的综合分值，按大小排序，按序择优。</a:t>
            </a:r>
            <a:endParaRPr lang="zh-CN" altLang="en-US" sz="2800" b="1" dirty="0">
              <a:latin typeface="华文楷体" panose="02010600040101010101" pitchFamily="2" charset="-122"/>
              <a:ea typeface="华文楷体" panose="02010600040101010101" pitchFamily="2" charset="-122"/>
            </a:endParaRPr>
          </a:p>
          <a:p>
            <a:pPr eaLnBrk="1" hangingPunct="1"/>
            <a:endParaRPr lang="zh-CN" altLang="en-US"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2907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7</a:t>
            </a:fld>
            <a:endParaRPr lang="en-US" altLang="zh-CN" sz="1400" b="0" dirty="0">
              <a:latin typeface="Arial" panose="020B0604020202020204" pitchFamily="34" charset="0"/>
            </a:endParaRPr>
          </a:p>
        </p:txBody>
      </p:sp>
      <p:sp>
        <p:nvSpPr>
          <p:cNvPr id="72707" name="Rectangle 7"/>
          <p:cNvSpPr>
            <a:spLocks noGrp="1" noRot="1"/>
          </p:cNvSpPr>
          <p:nvPr>
            <p:ph type="title"/>
          </p:nvPr>
        </p:nvSpPr>
        <p:spPr>
          <a:ln/>
        </p:spPr>
        <p:txBody>
          <a:bodyPr vert="horz" wrap="square" lIns="91440" tIns="45720" rIns="91440" bIns="45720" anchor="ctr">
            <a:spAutoFit/>
          </a:bodyPr>
          <a:lstStyle/>
          <a:p>
            <a:pPr eaLnBrk="1" hangingPunct="1"/>
            <a:r>
              <a:rPr lang="zh-CN" altLang="en-US" dirty="0"/>
              <a:t>第</a:t>
            </a:r>
            <a:r>
              <a:rPr lang="en-US" altLang="zh-CN" dirty="0"/>
              <a:t>i</a:t>
            </a:r>
            <a:r>
              <a:rPr lang="zh-CN" altLang="en-US" dirty="0"/>
              <a:t>主成分的求解*</a:t>
            </a:r>
          </a:p>
        </p:txBody>
      </p:sp>
      <p:sp>
        <p:nvSpPr>
          <p:cNvPr id="72708" name="Rectangle 8"/>
          <p:cNvSpPr>
            <a:spLocks noGrp="1" noRot="1" noChangeAspect="1"/>
          </p:cNvSpPr>
          <p:nvPr>
            <p:ph idx="1"/>
          </p:nvPr>
        </p:nvSpPr>
        <p:spPr>
          <a:xfrm>
            <a:off x="301625" y="1268413"/>
            <a:ext cx="8540750" cy="5349875"/>
          </a:xfrm>
          <a:ln/>
        </p:spPr>
        <p:txBody>
          <a:bodyPr vert="horz" wrap="square" lIns="91440" tIns="45720" rIns="91440" bIns="45720" anchor="t"/>
          <a:lstStyle/>
          <a:p>
            <a:pPr eaLnBrk="1" hangingPunct="1"/>
            <a:r>
              <a:rPr lang="en-US" altLang="zh-CN" dirty="0"/>
              <a:t>      </a:t>
            </a:r>
          </a:p>
        </p:txBody>
      </p:sp>
      <p:graphicFrame>
        <p:nvGraphicFramePr>
          <p:cNvPr id="72709" name="Object 4"/>
          <p:cNvGraphicFramePr>
            <a:graphicFrameLocks noGrp="1" noChangeAspect="1"/>
          </p:cNvGraphicFramePr>
          <p:nvPr>
            <p:ph idx="1"/>
          </p:nvPr>
        </p:nvGraphicFramePr>
        <p:xfrm>
          <a:off x="858838" y="1195388"/>
          <a:ext cx="7904162" cy="5402262"/>
        </p:xfrm>
        <a:graphic>
          <a:graphicData uri="http://schemas.openxmlformats.org/presentationml/2006/ole">
            <mc:AlternateContent xmlns:mc="http://schemas.openxmlformats.org/markup-compatibility/2006">
              <mc:Choice xmlns:v="urn:schemas-microsoft-com:vml" Requires="v">
                <p:oleObj spid="_x0000_s38915" r:id="rId3" imgW="4556760" imgH="3115310" progId="Word.Document.8">
                  <p:embed/>
                </p:oleObj>
              </mc:Choice>
              <mc:Fallback>
                <p:oleObj r:id="rId3" imgW="4556760" imgH="3115310" progId="Word.Document.8">
                  <p:embed/>
                  <p:pic>
                    <p:nvPicPr>
                      <p:cNvPr id="0" name=""/>
                      <p:cNvPicPr/>
                      <p:nvPr/>
                    </p:nvPicPr>
                    <p:blipFill>
                      <a:blip r:embed="rId4"/>
                      <a:srcRect/>
                      <a:stretch>
                        <a:fillRect/>
                      </a:stretch>
                    </p:blipFill>
                    <p:spPr>
                      <a:xfrm>
                        <a:off x="858838" y="1195388"/>
                        <a:ext cx="7904162" cy="5402262"/>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3087077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8</a:t>
            </a:fld>
            <a:endParaRPr lang="en-US" altLang="zh-CN" sz="1400" b="0" dirty="0">
              <a:latin typeface="Arial" panose="020B0604020202020204" pitchFamily="34" charset="0"/>
            </a:endParaRPr>
          </a:p>
        </p:txBody>
      </p:sp>
      <p:sp>
        <p:nvSpPr>
          <p:cNvPr id="73731" name="Rectangle 7"/>
          <p:cNvSpPr>
            <a:spLocks noGrp="1" noRot="1"/>
          </p:cNvSpPr>
          <p:nvPr>
            <p:ph type="title"/>
          </p:nvPr>
        </p:nvSpPr>
        <p:spPr>
          <a:ln/>
        </p:spPr>
        <p:txBody>
          <a:bodyPr vert="horz" wrap="square" lIns="91440" tIns="45720" rIns="91440" bIns="45720" anchor="ctr">
            <a:spAutoFit/>
          </a:bodyPr>
          <a:lstStyle/>
          <a:p>
            <a:pPr eaLnBrk="1" hangingPunct="1"/>
            <a:r>
              <a:rPr lang="zh-CN" altLang="en-US" dirty="0"/>
              <a:t>定理</a:t>
            </a:r>
            <a:r>
              <a:rPr lang="en-US" altLang="zh-CN" dirty="0"/>
              <a:t>6.1</a:t>
            </a:r>
          </a:p>
        </p:txBody>
      </p:sp>
      <p:sp>
        <p:nvSpPr>
          <p:cNvPr id="73732" name="Rectangle 8"/>
          <p:cNvSpPr>
            <a:spLocks noGrp="1" noRot="1" noChangeAspect="1"/>
          </p:cNvSpPr>
          <p:nvPr>
            <p:ph idx="1"/>
          </p:nvPr>
        </p:nvSpPr>
        <p:spPr>
          <a:xfrm>
            <a:off x="301625" y="1463675"/>
            <a:ext cx="8540750" cy="4989513"/>
          </a:xfrm>
          <a:ln/>
        </p:spPr>
        <p:txBody>
          <a:bodyPr vert="horz" wrap="square" lIns="91440" tIns="45720" rIns="91440" bIns="45720" anchor="t"/>
          <a:lstStyle/>
          <a:p>
            <a:pPr eaLnBrk="1" hangingPunct="1"/>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en-US" altLang="zh-CN" dirty="0"/>
              <a:t>      </a:t>
            </a:r>
          </a:p>
        </p:txBody>
      </p:sp>
      <p:graphicFrame>
        <p:nvGraphicFramePr>
          <p:cNvPr id="73733" name="Object 4"/>
          <p:cNvGraphicFramePr>
            <a:graphicFrameLocks noGrp="1" noChangeAspect="1"/>
          </p:cNvGraphicFramePr>
          <p:nvPr>
            <p:ph idx="1"/>
          </p:nvPr>
        </p:nvGraphicFramePr>
        <p:xfrm>
          <a:off x="534988" y="1282700"/>
          <a:ext cx="8489950" cy="4084638"/>
        </p:xfrm>
        <a:graphic>
          <a:graphicData uri="http://schemas.openxmlformats.org/presentationml/2006/ole">
            <mc:AlternateContent xmlns:mc="http://schemas.openxmlformats.org/markup-compatibility/2006">
              <mc:Choice xmlns:v="urn:schemas-microsoft-com:vml" Requires="v">
                <p:oleObj spid="_x0000_s39939" r:id="rId4" imgW="3606165" imgH="1736725" progId="Word.Document.8">
                  <p:embed/>
                </p:oleObj>
              </mc:Choice>
              <mc:Fallback>
                <p:oleObj r:id="rId4" imgW="3606165" imgH="1736725" progId="Word.Document.8">
                  <p:embed/>
                  <p:pic>
                    <p:nvPicPr>
                      <p:cNvPr id="0" name=""/>
                      <p:cNvPicPr/>
                      <p:nvPr/>
                    </p:nvPicPr>
                    <p:blipFill>
                      <a:blip r:embed="rId5"/>
                      <a:srcRect/>
                      <a:stretch>
                        <a:fillRect/>
                      </a:stretch>
                    </p:blipFill>
                    <p:spPr>
                      <a:xfrm>
                        <a:off x="534988" y="1282700"/>
                        <a:ext cx="8489950" cy="4084638"/>
                      </a:xfrm>
                      <a:prstGeom prst="rect">
                        <a:avLst/>
                      </a:prstGeom>
                      <a:noFill/>
                      <a:ln w="38100">
                        <a:miter/>
                      </a:ln>
                    </p:spPr>
                  </p:pic>
                </p:oleObj>
              </mc:Fallback>
            </mc:AlternateContent>
          </a:graphicData>
        </a:graphic>
      </p:graphicFrame>
      <p:pic>
        <p:nvPicPr>
          <p:cNvPr id="73734" name="Picture 7"/>
          <p:cNvPicPr>
            <a:picLocks noChangeAspect="1"/>
          </p:cNvPicPr>
          <p:nvPr/>
        </p:nvPicPr>
        <p:blipFill>
          <a:blip r:embed="rId6"/>
          <a:stretch>
            <a:fillRect/>
          </a:stretch>
        </p:blipFill>
        <p:spPr>
          <a:xfrm>
            <a:off x="539750" y="4581525"/>
            <a:ext cx="8064500" cy="2162175"/>
          </a:xfrm>
          <a:prstGeom prst="rect">
            <a:avLst/>
          </a:prstGeom>
          <a:noFill/>
          <a:ln w="9525">
            <a:noFill/>
          </a:ln>
        </p:spPr>
      </p:pic>
    </p:spTree>
    <p:extLst>
      <p:ext uri="{BB962C8B-B14F-4D97-AF65-F5344CB8AC3E}">
        <p14:creationId xmlns:p14="http://schemas.microsoft.com/office/powerpoint/2010/main" val="57496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txBox="1">
            <a:spLocks noGrp="1"/>
          </p:cNvSpPr>
          <p:nvPr>
            <p:ph type="sldNum" sz="quarter" idx="10"/>
          </p:nvPr>
        </p:nvSpPr>
        <p:spPr>
          <a:ln/>
        </p:spPr>
        <p:txBody>
          <a:bodyPr/>
          <a:lstStyle>
            <a:lvl1pPr marL="0" lvl="0" indent="0" algn="ctr"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9</a:t>
            </a:fld>
            <a:endParaRPr lang="en-US" altLang="zh-CN" sz="1400" b="0" dirty="0">
              <a:latin typeface="Arial" panose="020B0604020202020204" pitchFamily="34" charset="0"/>
            </a:endParaRPr>
          </a:p>
        </p:txBody>
      </p:sp>
      <p:sp>
        <p:nvSpPr>
          <p:cNvPr id="74755" name="Rectangle 2"/>
          <p:cNvSpPr>
            <a:spLocks noGrp="1" noRot="1"/>
          </p:cNvSpPr>
          <p:nvPr>
            <p:ph type="title"/>
          </p:nvPr>
        </p:nvSpPr>
        <p:spPr>
          <a:xfrm>
            <a:off x="3071813" y="103188"/>
            <a:ext cx="5934075" cy="774700"/>
          </a:xfrm>
          <a:ln/>
        </p:spPr>
        <p:txBody>
          <a:bodyPr vert="horz" wrap="square" lIns="91440" tIns="45720" rIns="91440" bIns="45720" anchor="ctr">
            <a:spAutoFit/>
          </a:bodyPr>
          <a:lstStyle/>
          <a:p>
            <a:pPr eaLnBrk="1" hangingPunct="1"/>
            <a:r>
              <a:rPr lang="zh-CN" altLang="en-US" dirty="0"/>
              <a:t>主成分分析不要求数据来自于正态总体</a:t>
            </a:r>
          </a:p>
        </p:txBody>
      </p:sp>
      <p:sp>
        <p:nvSpPr>
          <p:cNvPr id="74756" name="Rectangle 3"/>
          <p:cNvSpPr>
            <a:spLocks noGrp="1" noRot="1" noChangeAspect="1"/>
          </p:cNvSpPr>
          <p:nvPr>
            <p:ph idx="1"/>
          </p:nvPr>
        </p:nvSpPr>
        <p:spPr>
          <a:ln/>
        </p:spPr>
        <p:txBody>
          <a:bodyPr vert="horz" wrap="square" lIns="91440" tIns="45720" rIns="91440" bIns="45720" anchor="t">
            <a:normAutofit fontScale="77500" lnSpcReduction="20000"/>
          </a:bodyPr>
          <a:lstStyle/>
          <a:p>
            <a:pPr eaLnBrk="1" hangingPunct="1"/>
            <a:r>
              <a:rPr lang="zh-CN" altLang="en-US" dirty="0"/>
              <a:t>从上面的分析可以看到，</a:t>
            </a:r>
            <a:r>
              <a:rPr lang="zh-CN" altLang="en-US" dirty="0">
                <a:solidFill>
                  <a:schemeClr val="accent2"/>
                </a:solidFill>
              </a:rPr>
              <a:t>主成分分析与其他多元统计方法不同，它不要求数据来自正态总体</a:t>
            </a:r>
            <a:r>
              <a:rPr lang="zh-CN" altLang="en-US" dirty="0"/>
              <a:t>；</a:t>
            </a:r>
          </a:p>
          <a:p>
            <a:pPr eaLnBrk="1" hangingPunct="1"/>
            <a:r>
              <a:rPr lang="zh-CN" altLang="en-US" dirty="0"/>
              <a:t>实际上，主成分分析就是</a:t>
            </a:r>
            <a:r>
              <a:rPr lang="zh-CN" altLang="en-US" u="sng" dirty="0">
                <a:solidFill>
                  <a:schemeClr val="folHlink"/>
                </a:solidFill>
              </a:rPr>
              <a:t>对数据协方差矩阵结构的分析</a:t>
            </a:r>
            <a:r>
              <a:rPr lang="zh-CN" altLang="en-US" dirty="0"/>
              <a:t>。主要用到的技术，是矩阵的运算、矩阵对角化和矩阵特征值的计算等；</a:t>
            </a:r>
          </a:p>
          <a:p>
            <a:pPr eaLnBrk="1" hangingPunct="1"/>
            <a:r>
              <a:rPr lang="zh-CN" altLang="en-US" dirty="0"/>
              <a:t>我们知道，对于多元随机向量来说，其协差阵或相关矩阵都是非负定的，这样，主成分分析的操作步骤就很简单：求出协差阵或相关阵的特征值和相应的标准正交特征向量，进而就得到主成分，实现了缩减数据维度的目的；</a:t>
            </a:r>
          </a:p>
          <a:p>
            <a:pPr eaLnBrk="1" hangingPunct="1"/>
            <a:r>
              <a:rPr lang="zh-CN" altLang="en-US" dirty="0"/>
              <a:t>主成分分析的这个特性大大拓展了其应用范围，</a:t>
            </a:r>
            <a:r>
              <a:rPr lang="en-US" altLang="zh-CN" dirty="0"/>
              <a:t>——</a:t>
            </a:r>
            <a:r>
              <a:rPr lang="zh-CN" altLang="en-US" dirty="0"/>
              <a:t>对于多元数据，只要涉及降维的处理，我们都可以尝试用主成分分析，而不用花太多精力考虑其分布情况。</a:t>
            </a:r>
          </a:p>
        </p:txBody>
      </p:sp>
    </p:spTree>
    <p:extLst>
      <p:ext uri="{BB962C8B-B14F-4D97-AF65-F5344CB8AC3E}">
        <p14:creationId xmlns:p14="http://schemas.microsoft.com/office/powerpoint/2010/main" val="3511963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砖雕艺术">
  <a:themeElements>
    <a:clrScheme name="砖雕艺术 9">
      <a:dk1>
        <a:srgbClr val="080808"/>
      </a:dk1>
      <a:lt1>
        <a:srgbClr val="009999"/>
      </a:lt1>
      <a:dk2>
        <a:srgbClr val="0039AC"/>
      </a:dk2>
      <a:lt2>
        <a:srgbClr val="6699FF"/>
      </a:lt2>
      <a:accent1>
        <a:srgbClr val="FFFF99"/>
      </a:accent1>
      <a:accent2>
        <a:srgbClr val="D11364"/>
      </a:accent2>
      <a:accent3>
        <a:srgbClr val="AACACA"/>
      </a:accent3>
      <a:accent4>
        <a:srgbClr val="060606"/>
      </a:accent4>
      <a:accent5>
        <a:srgbClr val="FFFFCA"/>
      </a:accent5>
      <a:accent6>
        <a:srgbClr val="BD105A"/>
      </a:accent6>
      <a:hlink>
        <a:srgbClr val="D11364"/>
      </a:hlink>
      <a:folHlink>
        <a:srgbClr val="CC3300"/>
      </a:folHlink>
    </a:clrScheme>
    <a:fontScheme name="砖雕艺术">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A0A0A0"/>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A0A0A0"/>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
      <a:clrScheme name="砖雕艺术 9">
        <a:dk1>
          <a:srgbClr val="080808"/>
        </a:dk1>
        <a:lt1>
          <a:srgbClr val="009999"/>
        </a:lt1>
        <a:dk2>
          <a:srgbClr val="0039AC"/>
        </a:dk2>
        <a:lt2>
          <a:srgbClr val="6699FF"/>
        </a:lt2>
        <a:accent1>
          <a:srgbClr val="FFFF99"/>
        </a:accent1>
        <a:accent2>
          <a:srgbClr val="D11364"/>
        </a:accent2>
        <a:accent3>
          <a:srgbClr val="AACACA"/>
        </a:accent3>
        <a:accent4>
          <a:srgbClr val="060606"/>
        </a:accent4>
        <a:accent5>
          <a:srgbClr val="FFFFCA"/>
        </a:accent5>
        <a:accent6>
          <a:srgbClr val="BD105A"/>
        </a:accent6>
        <a:hlink>
          <a:srgbClr val="D11364"/>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3042</Words>
  <Application>Microsoft Office PowerPoint</Application>
  <PresentationFormat>全屏显示(4:3)</PresentationFormat>
  <Paragraphs>575</Paragraphs>
  <Slides>66</Slides>
  <Notes>25</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66</vt:i4>
      </vt:variant>
    </vt:vector>
  </HeadingPairs>
  <TitlesOfParts>
    <vt:vector size="72" baseType="lpstr">
      <vt:lpstr>Office 主题​​</vt:lpstr>
      <vt:lpstr>砖雕艺术</vt:lpstr>
      <vt:lpstr>Microsoft 公式 3.0</vt:lpstr>
      <vt:lpstr>Equation.DSMT4</vt:lpstr>
      <vt:lpstr>Visio.Drawing.11</vt:lpstr>
      <vt:lpstr>Microsoft Word 97 - 2003 文档</vt:lpstr>
      <vt:lpstr>二、主成分的求解</vt:lpstr>
      <vt:lpstr>PowerPoint 演示文稿</vt:lpstr>
      <vt:lpstr>举例：若F1=T11X1+T12X2+ … +T1pXp, 则约束：T112+T122+ … +T1p2=1</vt:lpstr>
      <vt:lpstr>第一主成分的求解*</vt:lpstr>
      <vt:lpstr>第一主成分的求解*</vt:lpstr>
      <vt:lpstr>第二主成分的求解*</vt:lpstr>
      <vt:lpstr>第i主成分的求解*</vt:lpstr>
      <vt:lpstr>定理6.1</vt:lpstr>
      <vt:lpstr>主成分分析不要求数据来自于正态总体</vt:lpstr>
      <vt:lpstr>第三节  主成分的性质 </vt:lpstr>
      <vt:lpstr> 一、主成分的一般性质 </vt:lpstr>
      <vt:lpstr> 一、主成分的一般性质 </vt:lpstr>
      <vt:lpstr>性质2</vt:lpstr>
      <vt:lpstr>性质2</vt:lpstr>
      <vt:lpstr>二、主成分的方差贡献率</vt:lpstr>
      <vt:lpstr>PowerPoint 演示文稿</vt:lpstr>
      <vt:lpstr>第四节  主成分方法应用中应注意的问题 </vt:lpstr>
      <vt:lpstr>一、使用相关矩阵R计算主成分 </vt:lpstr>
      <vt:lpstr>一、使用相关矩阵R计算主成分 </vt:lpstr>
      <vt:lpstr>原始数据标准化</vt:lpstr>
      <vt:lpstr>PowerPoint 演示文稿</vt:lpstr>
      <vt:lpstr>PowerPoint 演示文稿</vt:lpstr>
      <vt:lpstr>PowerPoint 演示文稿</vt:lpstr>
      <vt:lpstr>PowerPoint 演示文稿</vt:lpstr>
      <vt:lpstr>一个简单例子</vt:lpstr>
      <vt:lpstr>PowerPoint 演示文稿</vt:lpstr>
      <vt:lpstr>PowerPoint 演示文稿</vt:lpstr>
      <vt:lpstr>PowerPoint 演示文稿</vt:lpstr>
      <vt:lpstr>第二节 AHP的基本方法与步骤</vt:lpstr>
      <vt:lpstr>一、递阶层次结构的建立</vt:lpstr>
      <vt:lpstr>PowerPoint 演示文稿</vt:lpstr>
      <vt:lpstr>二、构造两两比较判断矩阵</vt:lpstr>
      <vt:lpstr>三、单一准则下元素相对权重的计算</vt:lpstr>
      <vt:lpstr>（一）权重计算方法</vt:lpstr>
      <vt:lpstr>PowerPoint 演示文稿</vt:lpstr>
      <vt:lpstr>PowerPoint 演示文稿</vt:lpstr>
      <vt:lpstr>PowerPoint 演示文稿</vt:lpstr>
      <vt:lpstr>PowerPoint 演示文稿</vt:lpstr>
      <vt:lpstr>PowerPoint 演示文稿</vt:lpstr>
      <vt:lpstr>3、特征向量法 </vt:lpstr>
      <vt:lpstr>PowerPoint 演示文稿</vt:lpstr>
      <vt:lpstr>如果用                     右乘A，则可得</vt:lpstr>
      <vt:lpstr>PowerPoint 演示文稿</vt:lpstr>
      <vt:lpstr>   </vt:lpstr>
      <vt:lpstr>例：求矩阵A的特征根和特征向量 </vt:lpstr>
      <vt:lpstr>（二）一致性检验</vt:lpstr>
      <vt:lpstr>PowerPoint 演示文稿</vt:lpstr>
      <vt:lpstr>PowerPoint 演示文稿</vt:lpstr>
      <vt:lpstr>PowerPoint 演示文稿</vt:lpstr>
      <vt:lpstr>PowerPoint 演示文稿</vt:lpstr>
      <vt:lpstr>（二）一致性检验</vt:lpstr>
      <vt:lpstr>PowerPoint 演示文稿</vt:lpstr>
      <vt:lpstr>PowerPoint 演示文稿</vt:lpstr>
      <vt:lpstr>四、计算各层元素对目标层的合成权重</vt:lpstr>
      <vt:lpstr>四个主要的模糊算子</vt:lpstr>
      <vt:lpstr>PowerPoint 演示文稿</vt:lpstr>
      <vt:lpstr>PowerPoint 演示文稿</vt:lpstr>
      <vt:lpstr>PowerPoint 演示文稿</vt:lpstr>
      <vt:lpstr>PowerPoint 演示文稿</vt:lpstr>
      <vt:lpstr>四、实例分析</vt:lpstr>
      <vt:lpstr>PowerPoint 演示文稿</vt:lpstr>
      <vt:lpstr>PowerPoint 演示文稿</vt:lpstr>
      <vt:lpstr>PowerPoint 演示文稿</vt:lpstr>
      <vt:lpstr>五、步骤总结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4</cp:revision>
  <dcterms:created xsi:type="dcterms:W3CDTF">2019-01-10T05:14:37Z</dcterms:created>
  <dcterms:modified xsi:type="dcterms:W3CDTF">2019-01-10T08:24:57Z</dcterms:modified>
</cp:coreProperties>
</file>