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6" r:id="rId6"/>
    <p:sldId id="285" r:id="rId7"/>
    <p:sldId id="286" r:id="rId8"/>
    <p:sldId id="287" r:id="rId9"/>
    <p:sldId id="267" r:id="rId10"/>
    <p:sldId id="261" r:id="rId11"/>
    <p:sldId id="262" r:id="rId12"/>
    <p:sldId id="263" r:id="rId13"/>
    <p:sldId id="264" r:id="rId14"/>
    <p:sldId id="265" r:id="rId15"/>
    <p:sldId id="268" r:id="rId16"/>
    <p:sldId id="269" r:id="rId17"/>
    <p:sldId id="270" r:id="rId18"/>
    <p:sldId id="272" r:id="rId19"/>
    <p:sldId id="273" r:id="rId20"/>
    <p:sldId id="274" r:id="rId21"/>
    <p:sldId id="275" r:id="rId22"/>
    <p:sldId id="276" r:id="rId23"/>
    <p:sldId id="301" r:id="rId24"/>
    <p:sldId id="277" r:id="rId25"/>
    <p:sldId id="278" r:id="rId26"/>
    <p:sldId id="279" r:id="rId27"/>
    <p:sldId id="280" r:id="rId28"/>
    <p:sldId id="281" r:id="rId29"/>
    <p:sldId id="294" r:id="rId30"/>
    <p:sldId id="297" r:id="rId31"/>
    <p:sldId id="296" r:id="rId32"/>
    <p:sldId id="271" r:id="rId33"/>
    <p:sldId id="282" r:id="rId34"/>
    <p:sldId id="289" r:id="rId35"/>
    <p:sldId id="290" r:id="rId36"/>
    <p:sldId id="299" r:id="rId37"/>
    <p:sldId id="284" r:id="rId38"/>
    <p:sldId id="292" r:id="rId39"/>
    <p:sldId id="300" r:id="rId40"/>
    <p:sldId id="293" r:id="rId41"/>
    <p:sldId id="283" r:id="rId42"/>
    <p:sldId id="298" r:id="rId43"/>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33"/>
    <p:restoredTop sz="94571"/>
  </p:normalViewPr>
  <p:slideViewPr>
    <p:cSldViewPr snapToGrid="0" snapToObjects="1">
      <p:cViewPr varScale="1">
        <p:scale>
          <a:sx n="146" d="100"/>
          <a:sy n="146"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E3EA-9BE5-FC40-ADCC-BF132287FF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B4EB6A4-8E2F-1447-934A-E6E54F8E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D25CE81-3915-C547-BE8A-01FC6CA54938}"/>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297226FA-1C9A-674F-9152-E66E6D0033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CBE5F4-FD33-3242-8475-F8EFD2FDBAA1}"/>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18625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A8B6-5C7B-0D4F-A41D-CC5B29A065E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374F5D7-26B4-7F4F-8EAE-0CADF440CAA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AF767F-5341-C747-B469-92A59C91A647}"/>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96F6F58E-C742-624F-A4F0-0C9D9973B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1494AB-B809-D642-A178-017FBB30394A}"/>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237253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3ACE6-72DA-B948-978F-7D38398BB49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590EFF3-6E5F-1D4E-A0DE-8351489B980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1DBA8A6-1F6B-9D48-AED4-1EB41D015041}"/>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5862B081-FCEF-5C44-9216-FBFE8F6BA1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A547D2-7B90-8744-990E-9114246C2574}"/>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2450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B42F-DAA0-2F48-9FAB-059D2838F5E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6609CE5-F4A4-FF4E-AB7C-8C5986479B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A4BCBD5-8C63-6946-9238-4F9BD7D80FB7}"/>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52B32376-6C56-F244-973D-E22DF3FE0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C8C0E-1B53-824B-BDB7-956C512BFD43}"/>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327682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357F-4250-0348-B004-E8DE8AF61B9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3E2CE84-6238-BF4D-9B34-CF1F40F27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622F1E-78A5-8640-93FF-479E1EB840E3}"/>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CFF58C71-A9EC-7D49-AC2B-08644E92C1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CA36CD-E3A4-114D-AE4C-8C2F97731708}"/>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62207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EF01-EB44-8E4E-88FB-D5EA35845D0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F07216B-C4BC-3A48-B1CB-23817C9F4B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F3C7F44-7415-8647-B334-A1885D2FBC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5E23437-5734-ED42-AC88-92B61C5B09C8}"/>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6" name="Footer Placeholder 5">
            <a:extLst>
              <a:ext uri="{FF2B5EF4-FFF2-40B4-BE49-F238E27FC236}">
                <a16:creationId xmlns:a16="http://schemas.microsoft.com/office/drawing/2014/main" id="{6401E490-B1E8-E047-8741-4355F9F189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6BC0C1-E66D-8647-808E-4266CEF0A743}"/>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10080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AADE-841D-F842-896E-13F18DEA980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BC16BF0-A41D-6B48-A35D-A4823EA10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63F8FC-6AEE-E840-80EE-F57DFF3D34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99388E8-6F72-644B-BF77-8CBE078EB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D9F97A-AB65-C940-8583-6CC3EFA110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F7CE9EB-4697-9B47-A816-66B6598F9791}"/>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8" name="Footer Placeholder 7">
            <a:extLst>
              <a:ext uri="{FF2B5EF4-FFF2-40B4-BE49-F238E27FC236}">
                <a16:creationId xmlns:a16="http://schemas.microsoft.com/office/drawing/2014/main" id="{0DC487DD-2373-B44A-A08E-949FE89466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C6220E-8B7C-8143-B321-C8954DDB5FF3}"/>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121260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5E9C-A7B6-E845-A293-1D60ABC729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4337F4F-1865-8F49-A2A3-E79C6EA723D8}"/>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4" name="Footer Placeholder 3">
            <a:extLst>
              <a:ext uri="{FF2B5EF4-FFF2-40B4-BE49-F238E27FC236}">
                <a16:creationId xmlns:a16="http://schemas.microsoft.com/office/drawing/2014/main" id="{581E03EC-2783-E549-AFBD-9786D67C68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6AD83E-F6ED-4C4C-A8C8-6B3D82BEF37D}"/>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32190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AC83F-A9D7-9642-8077-CB643FA7679B}"/>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3" name="Footer Placeholder 2">
            <a:extLst>
              <a:ext uri="{FF2B5EF4-FFF2-40B4-BE49-F238E27FC236}">
                <a16:creationId xmlns:a16="http://schemas.microsoft.com/office/drawing/2014/main" id="{7EEACDFA-3028-A244-B0C7-EC27242F00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74D2B8-F9A0-4641-B8F0-BC0BAAF45CD3}"/>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183732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5244-72AD-554A-8C56-43518ECE89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32B8285-9114-FB43-85F6-4B3E9C38B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C234CD8-A803-EC4E-83BC-41E84166E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82C8A-A6C5-CB4C-B52C-15F4460E6BDF}"/>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6" name="Footer Placeholder 5">
            <a:extLst>
              <a:ext uri="{FF2B5EF4-FFF2-40B4-BE49-F238E27FC236}">
                <a16:creationId xmlns:a16="http://schemas.microsoft.com/office/drawing/2014/main" id="{33ACE81A-1E9F-1A4C-B024-FCBF912E5D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C9915F-408B-4C41-B6B6-6C064F2FAB26}"/>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32284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3172-1634-8F49-87EC-1BDA0D660D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1C3D6B-CB0A-D244-AB1A-A7A8E0369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FE7571-D6B0-F843-ACBC-B2CBDF7D5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35DCCC-5B70-5A48-A6EE-6D18F767D8E9}"/>
              </a:ext>
            </a:extLst>
          </p:cNvPr>
          <p:cNvSpPr>
            <a:spLocks noGrp="1"/>
          </p:cNvSpPr>
          <p:nvPr>
            <p:ph type="dt" sz="half" idx="10"/>
          </p:nvPr>
        </p:nvSpPr>
        <p:spPr/>
        <p:txBody>
          <a:bodyPr/>
          <a:lstStyle/>
          <a:p>
            <a:fld id="{524BFB2A-C27E-AC43-B688-C4AC5C4CF568}" type="datetimeFigureOut">
              <a:rPr lang="en-GB" smtClean="0"/>
              <a:t>08/09/2021</a:t>
            </a:fld>
            <a:endParaRPr lang="en-GB"/>
          </a:p>
        </p:txBody>
      </p:sp>
      <p:sp>
        <p:nvSpPr>
          <p:cNvPr id="6" name="Footer Placeholder 5">
            <a:extLst>
              <a:ext uri="{FF2B5EF4-FFF2-40B4-BE49-F238E27FC236}">
                <a16:creationId xmlns:a16="http://schemas.microsoft.com/office/drawing/2014/main" id="{B827F7AF-0CA8-5743-8E1A-A91586E820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A1AE5-8A5B-C940-9FCD-1F19813E6018}"/>
              </a:ext>
            </a:extLst>
          </p:cNvPr>
          <p:cNvSpPr>
            <a:spLocks noGrp="1"/>
          </p:cNvSpPr>
          <p:nvPr>
            <p:ph type="sldNum" sz="quarter" idx="12"/>
          </p:nvPr>
        </p:nvSpPr>
        <p:spPr/>
        <p:txBody>
          <a:bodyPr/>
          <a:lstStyle/>
          <a:p>
            <a:fld id="{047BC837-CCEC-5F48-A91A-799DA8C2288C}" type="slidenum">
              <a:rPr lang="en-GB" smtClean="0"/>
              <a:t>‹#›</a:t>
            </a:fld>
            <a:endParaRPr lang="en-GB"/>
          </a:p>
        </p:txBody>
      </p:sp>
    </p:spTree>
    <p:extLst>
      <p:ext uri="{BB962C8B-B14F-4D97-AF65-F5344CB8AC3E}">
        <p14:creationId xmlns:p14="http://schemas.microsoft.com/office/powerpoint/2010/main" val="138131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0633F-D327-5E4E-ADB2-FF76D6BAE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416B498-90BD-AF43-A42C-177E617A7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1AD414-15AA-6643-AEBF-A92B43C96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BFB2A-C27E-AC43-B688-C4AC5C4CF568}" type="datetimeFigureOut">
              <a:rPr lang="en-GB" smtClean="0"/>
              <a:t>08/09/2021</a:t>
            </a:fld>
            <a:endParaRPr lang="en-GB"/>
          </a:p>
        </p:txBody>
      </p:sp>
      <p:sp>
        <p:nvSpPr>
          <p:cNvPr id="5" name="Footer Placeholder 4">
            <a:extLst>
              <a:ext uri="{FF2B5EF4-FFF2-40B4-BE49-F238E27FC236}">
                <a16:creationId xmlns:a16="http://schemas.microsoft.com/office/drawing/2014/main" id="{1FC50BFE-E502-6441-B936-6D4B01154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EED6E4-CA6E-944C-85AE-3400D311C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BC837-CCEC-5F48-A91A-799DA8C2288C}" type="slidenum">
              <a:rPr lang="en-GB" smtClean="0"/>
              <a:t>‹#›</a:t>
            </a:fld>
            <a:endParaRPr lang="en-GB"/>
          </a:p>
        </p:txBody>
      </p:sp>
    </p:spTree>
    <p:extLst>
      <p:ext uri="{BB962C8B-B14F-4D97-AF65-F5344CB8AC3E}">
        <p14:creationId xmlns:p14="http://schemas.microsoft.com/office/powerpoint/2010/main" val="267442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dkm@cas.a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CAA-EDUX/NLP-E2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3A68-9064-134E-8669-D62AB9CEDC12}"/>
              </a:ext>
            </a:extLst>
          </p:cNvPr>
          <p:cNvSpPr>
            <a:spLocks noGrp="1"/>
          </p:cNvSpPr>
          <p:nvPr>
            <p:ph type="ctrTitle"/>
          </p:nvPr>
        </p:nvSpPr>
        <p:spPr>
          <a:xfrm>
            <a:off x="1524000" y="1122363"/>
            <a:ext cx="9144000" cy="1343435"/>
          </a:xfrm>
        </p:spPr>
        <p:txBody>
          <a:bodyPr/>
          <a:lstStyle/>
          <a:p>
            <a:r>
              <a:rPr lang="en-GB" dirty="0"/>
              <a:t>Natural Language Processing</a:t>
            </a:r>
          </a:p>
        </p:txBody>
      </p:sp>
      <p:sp>
        <p:nvSpPr>
          <p:cNvPr id="3" name="Subtitle 2">
            <a:extLst>
              <a:ext uri="{FF2B5EF4-FFF2-40B4-BE49-F238E27FC236}">
                <a16:creationId xmlns:a16="http://schemas.microsoft.com/office/drawing/2014/main" id="{31C60987-4580-8843-B9ED-65753DBECCBE}"/>
              </a:ext>
            </a:extLst>
          </p:cNvPr>
          <p:cNvSpPr>
            <a:spLocks noGrp="1"/>
          </p:cNvSpPr>
          <p:nvPr>
            <p:ph type="subTitle" idx="1"/>
          </p:nvPr>
        </p:nvSpPr>
        <p:spPr>
          <a:xfrm>
            <a:off x="1524000" y="3086484"/>
            <a:ext cx="9144000" cy="1655762"/>
          </a:xfrm>
        </p:spPr>
        <p:txBody>
          <a:bodyPr>
            <a:normAutofit lnSpcReduction="10000"/>
          </a:bodyPr>
          <a:lstStyle/>
          <a:p>
            <a:r>
              <a:rPr lang="en-GB"/>
              <a:t>Lecture </a:t>
            </a:r>
            <a:r>
              <a:rPr lang="en-GB" dirty="0"/>
              <a:t>1: Introductions</a:t>
            </a:r>
          </a:p>
          <a:p>
            <a:endParaRPr lang="en-GB" dirty="0"/>
          </a:p>
          <a:p>
            <a:r>
              <a:rPr lang="en-GB" dirty="0"/>
              <a:t>Ross Deans Kristensen-McLachlan</a:t>
            </a:r>
          </a:p>
          <a:p>
            <a:r>
              <a:rPr lang="en-GB" dirty="0">
                <a:hlinkClick r:id="rId2"/>
              </a:rPr>
              <a:t>rdkm@cas.au.dk</a:t>
            </a:r>
            <a:endParaRPr lang="en-GB" dirty="0"/>
          </a:p>
          <a:p>
            <a:endParaRPr lang="en-GB" dirty="0"/>
          </a:p>
        </p:txBody>
      </p:sp>
    </p:spTree>
    <p:extLst>
      <p:ext uri="{BB962C8B-B14F-4D97-AF65-F5344CB8AC3E}">
        <p14:creationId xmlns:p14="http://schemas.microsoft.com/office/powerpoint/2010/main" val="84511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F0B-C5F5-9847-B21C-10E8577C443E}"/>
              </a:ext>
            </a:extLst>
          </p:cNvPr>
          <p:cNvSpPr>
            <a:spLocks noGrp="1"/>
          </p:cNvSpPr>
          <p:nvPr>
            <p:ph type="title"/>
          </p:nvPr>
        </p:nvSpPr>
        <p:spPr/>
        <p:txBody>
          <a:bodyPr/>
          <a:lstStyle/>
          <a:p>
            <a:r>
              <a:rPr lang="en-GB" dirty="0"/>
              <a:t>Academic goals</a:t>
            </a:r>
          </a:p>
        </p:txBody>
      </p:sp>
      <p:sp>
        <p:nvSpPr>
          <p:cNvPr id="3" name="Content Placeholder 2">
            <a:extLst>
              <a:ext uri="{FF2B5EF4-FFF2-40B4-BE49-F238E27FC236}">
                <a16:creationId xmlns:a16="http://schemas.microsoft.com/office/drawing/2014/main" id="{69E17B7C-7EFE-4844-A14C-2B1D6C5AD35F}"/>
              </a:ext>
            </a:extLst>
          </p:cNvPr>
          <p:cNvSpPr>
            <a:spLocks noGrp="1"/>
          </p:cNvSpPr>
          <p:nvPr>
            <p:ph idx="1"/>
          </p:nvPr>
        </p:nvSpPr>
        <p:spPr/>
        <p:txBody>
          <a:bodyPr>
            <a:normAutofit/>
          </a:bodyPr>
          <a:lstStyle/>
          <a:p>
            <a:endParaRPr lang="en-GB" dirty="0"/>
          </a:p>
          <a:p>
            <a:r>
              <a:rPr lang="en-GB" dirty="0"/>
              <a:t>Knowledge:</a:t>
            </a:r>
          </a:p>
          <a:p>
            <a:endParaRPr lang="en-GB" dirty="0"/>
          </a:p>
          <a:p>
            <a:pPr lvl="1"/>
            <a:r>
              <a:rPr lang="en-GB" dirty="0"/>
              <a:t>contrast different natural language processing methods in terms of their strengths and weaknesses in different use contexts</a:t>
            </a:r>
          </a:p>
          <a:p>
            <a:pPr lvl="1"/>
            <a:r>
              <a:rPr lang="en-GB" dirty="0"/>
              <a:t>explain how formal analysis of natural language can provide insights into human cognition and behaviour</a:t>
            </a:r>
          </a:p>
          <a:p>
            <a:pPr lvl="1"/>
            <a:r>
              <a:rPr lang="en-GB" dirty="0"/>
              <a:t>discuss ethical and philosophical issues connected to natural language processing software and technology.</a:t>
            </a:r>
          </a:p>
          <a:p>
            <a:endParaRPr lang="en-GB" dirty="0"/>
          </a:p>
        </p:txBody>
      </p:sp>
    </p:spTree>
    <p:extLst>
      <p:ext uri="{BB962C8B-B14F-4D97-AF65-F5344CB8AC3E}">
        <p14:creationId xmlns:p14="http://schemas.microsoft.com/office/powerpoint/2010/main" val="22431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F0B-C5F5-9847-B21C-10E8577C443E}"/>
              </a:ext>
            </a:extLst>
          </p:cNvPr>
          <p:cNvSpPr>
            <a:spLocks noGrp="1"/>
          </p:cNvSpPr>
          <p:nvPr>
            <p:ph type="title"/>
          </p:nvPr>
        </p:nvSpPr>
        <p:spPr/>
        <p:txBody>
          <a:bodyPr/>
          <a:lstStyle/>
          <a:p>
            <a:r>
              <a:rPr lang="en-GB" dirty="0"/>
              <a:t>Academic goals</a:t>
            </a:r>
          </a:p>
        </p:txBody>
      </p:sp>
      <p:sp>
        <p:nvSpPr>
          <p:cNvPr id="3" name="Content Placeholder 2">
            <a:extLst>
              <a:ext uri="{FF2B5EF4-FFF2-40B4-BE49-F238E27FC236}">
                <a16:creationId xmlns:a16="http://schemas.microsoft.com/office/drawing/2014/main" id="{69E17B7C-7EFE-4844-A14C-2B1D6C5AD35F}"/>
              </a:ext>
            </a:extLst>
          </p:cNvPr>
          <p:cNvSpPr>
            <a:spLocks noGrp="1"/>
          </p:cNvSpPr>
          <p:nvPr>
            <p:ph idx="1"/>
          </p:nvPr>
        </p:nvSpPr>
        <p:spPr/>
        <p:txBody>
          <a:bodyPr>
            <a:normAutofit/>
          </a:bodyPr>
          <a:lstStyle/>
          <a:p>
            <a:pPr marL="0" indent="0">
              <a:buNone/>
            </a:pPr>
            <a:endParaRPr lang="en-GB" dirty="0"/>
          </a:p>
          <a:p>
            <a:r>
              <a:rPr lang="en-GB" dirty="0"/>
              <a:t>Skills:</a:t>
            </a:r>
          </a:p>
          <a:p>
            <a:endParaRPr lang="en-GB" dirty="0"/>
          </a:p>
          <a:p>
            <a:pPr lvl="1"/>
            <a:r>
              <a:rPr lang="en-GB" dirty="0"/>
              <a:t>identify relevant data sources for specific research and applied questions</a:t>
            </a:r>
          </a:p>
          <a:p>
            <a:pPr lvl="1"/>
            <a:r>
              <a:rPr lang="en-GB" dirty="0"/>
              <a:t>correctly choose and apply tools for analysing natural language data.</a:t>
            </a:r>
          </a:p>
        </p:txBody>
      </p:sp>
    </p:spTree>
    <p:extLst>
      <p:ext uri="{BB962C8B-B14F-4D97-AF65-F5344CB8AC3E}">
        <p14:creationId xmlns:p14="http://schemas.microsoft.com/office/powerpoint/2010/main" val="210268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F0B-C5F5-9847-B21C-10E8577C443E}"/>
              </a:ext>
            </a:extLst>
          </p:cNvPr>
          <p:cNvSpPr>
            <a:spLocks noGrp="1"/>
          </p:cNvSpPr>
          <p:nvPr>
            <p:ph type="title"/>
          </p:nvPr>
        </p:nvSpPr>
        <p:spPr/>
        <p:txBody>
          <a:bodyPr/>
          <a:lstStyle/>
          <a:p>
            <a:r>
              <a:rPr lang="en-GB" dirty="0"/>
              <a:t>Academic goals</a:t>
            </a:r>
          </a:p>
        </p:txBody>
      </p:sp>
      <p:sp>
        <p:nvSpPr>
          <p:cNvPr id="3" name="Content Placeholder 2">
            <a:extLst>
              <a:ext uri="{FF2B5EF4-FFF2-40B4-BE49-F238E27FC236}">
                <a16:creationId xmlns:a16="http://schemas.microsoft.com/office/drawing/2014/main" id="{69E17B7C-7EFE-4844-A14C-2B1D6C5AD35F}"/>
              </a:ext>
            </a:extLst>
          </p:cNvPr>
          <p:cNvSpPr>
            <a:spLocks noGrp="1"/>
          </p:cNvSpPr>
          <p:nvPr>
            <p:ph idx="1"/>
          </p:nvPr>
        </p:nvSpPr>
        <p:spPr/>
        <p:txBody>
          <a:bodyPr>
            <a:normAutofit/>
          </a:bodyPr>
          <a:lstStyle/>
          <a:p>
            <a:endParaRPr lang="en-GB" dirty="0"/>
          </a:p>
          <a:p>
            <a:r>
              <a:rPr lang="en-GB" dirty="0"/>
              <a:t>Competences:</a:t>
            </a:r>
          </a:p>
          <a:p>
            <a:pPr marL="0" indent="0">
              <a:buNone/>
            </a:pPr>
            <a:endParaRPr lang="en-GB" dirty="0"/>
          </a:p>
          <a:p>
            <a:pPr lvl="1"/>
            <a:r>
              <a:rPr lang="en-GB" dirty="0"/>
              <a:t>critically reflect on and discuss theoretical and empirical implications of using natural language processing techniques</a:t>
            </a:r>
          </a:p>
          <a:p>
            <a:pPr lvl="1"/>
            <a:r>
              <a:rPr lang="en-GB" dirty="0"/>
              <a:t>justify the choice between relevant methods and analyses used for specific research questions within the field of natural language processing</a:t>
            </a:r>
          </a:p>
          <a:p>
            <a:pPr lvl="1"/>
            <a:r>
              <a:rPr lang="en-GB" dirty="0"/>
              <a:t>clear oral presentation of complex analyses.</a:t>
            </a:r>
          </a:p>
        </p:txBody>
      </p:sp>
    </p:spTree>
    <p:extLst>
      <p:ext uri="{BB962C8B-B14F-4D97-AF65-F5344CB8AC3E}">
        <p14:creationId xmlns:p14="http://schemas.microsoft.com/office/powerpoint/2010/main" val="64013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F0B-C5F5-9847-B21C-10E8577C443E}"/>
              </a:ext>
            </a:extLst>
          </p:cNvPr>
          <p:cNvSpPr>
            <a:spLocks noGrp="1"/>
          </p:cNvSpPr>
          <p:nvPr>
            <p:ph type="title"/>
          </p:nvPr>
        </p:nvSpPr>
        <p:spPr/>
        <p:txBody>
          <a:bodyPr/>
          <a:lstStyle/>
          <a:p>
            <a:r>
              <a:rPr lang="en-GB" dirty="0"/>
              <a:t>Syllabus</a:t>
            </a:r>
          </a:p>
        </p:txBody>
      </p:sp>
      <p:graphicFrame>
        <p:nvGraphicFramePr>
          <p:cNvPr id="7" name="Content Placeholder 6">
            <a:extLst>
              <a:ext uri="{FF2B5EF4-FFF2-40B4-BE49-F238E27FC236}">
                <a16:creationId xmlns:a16="http://schemas.microsoft.com/office/drawing/2014/main" id="{7451B8E4-6D31-3044-9157-83672075270F}"/>
              </a:ext>
            </a:extLst>
          </p:cNvPr>
          <p:cNvGraphicFramePr>
            <a:graphicFrameLocks noGrp="1"/>
          </p:cNvGraphicFramePr>
          <p:nvPr>
            <p:ph idx="1"/>
            <p:extLst>
              <p:ext uri="{D42A27DB-BD31-4B8C-83A1-F6EECF244321}">
                <p14:modId xmlns:p14="http://schemas.microsoft.com/office/powerpoint/2010/main" val="4123626051"/>
              </p:ext>
            </p:extLst>
          </p:nvPr>
        </p:nvGraphicFramePr>
        <p:xfrm>
          <a:off x="477078" y="1705678"/>
          <a:ext cx="10876720" cy="4486276"/>
        </p:xfrm>
        <a:graphic>
          <a:graphicData uri="http://schemas.openxmlformats.org/drawingml/2006/table">
            <a:tbl>
              <a:tblPr/>
              <a:tblGrid>
                <a:gridCol w="2175344">
                  <a:extLst>
                    <a:ext uri="{9D8B030D-6E8A-4147-A177-3AD203B41FA5}">
                      <a16:colId xmlns:a16="http://schemas.microsoft.com/office/drawing/2014/main" val="1341682852"/>
                    </a:ext>
                  </a:extLst>
                </a:gridCol>
                <a:gridCol w="2175344">
                  <a:extLst>
                    <a:ext uri="{9D8B030D-6E8A-4147-A177-3AD203B41FA5}">
                      <a16:colId xmlns:a16="http://schemas.microsoft.com/office/drawing/2014/main" val="529313692"/>
                    </a:ext>
                  </a:extLst>
                </a:gridCol>
                <a:gridCol w="2175344">
                  <a:extLst>
                    <a:ext uri="{9D8B030D-6E8A-4147-A177-3AD203B41FA5}">
                      <a16:colId xmlns:a16="http://schemas.microsoft.com/office/drawing/2014/main" val="3763156273"/>
                    </a:ext>
                  </a:extLst>
                </a:gridCol>
                <a:gridCol w="2175344">
                  <a:extLst>
                    <a:ext uri="{9D8B030D-6E8A-4147-A177-3AD203B41FA5}">
                      <a16:colId xmlns:a16="http://schemas.microsoft.com/office/drawing/2014/main" val="1491645956"/>
                    </a:ext>
                  </a:extLst>
                </a:gridCol>
                <a:gridCol w="2175344">
                  <a:extLst>
                    <a:ext uri="{9D8B030D-6E8A-4147-A177-3AD203B41FA5}">
                      <a16:colId xmlns:a16="http://schemas.microsoft.com/office/drawing/2014/main" val="640396722"/>
                    </a:ext>
                  </a:extLst>
                </a:gridCol>
              </a:tblGrid>
              <a:tr h="167711">
                <a:tc>
                  <a:txBody>
                    <a:bodyPr/>
                    <a:lstStyle/>
                    <a:p>
                      <a:pPr algn="ctr"/>
                      <a:r>
                        <a:rPr lang="en-GB" sz="800" b="1" dirty="0"/>
                        <a:t>Week</a:t>
                      </a:r>
                    </a:p>
                  </a:txBody>
                  <a:tcPr marL="40667" marR="40667" marT="20333" marB="20333" anchor="ctr">
                    <a:lnL>
                      <a:noFill/>
                    </a:lnL>
                    <a:lnR>
                      <a:noFill/>
                    </a:lnR>
                    <a:lnT>
                      <a:noFill/>
                    </a:lnT>
                    <a:lnB>
                      <a:noFill/>
                    </a:lnB>
                  </a:tcPr>
                </a:tc>
                <a:tc>
                  <a:txBody>
                    <a:bodyPr/>
                    <a:lstStyle/>
                    <a:p>
                      <a:pPr algn="ctr"/>
                      <a:r>
                        <a:rPr lang="en-GB" sz="800" b="1" dirty="0"/>
                        <a:t>Session</a:t>
                      </a:r>
                    </a:p>
                  </a:txBody>
                  <a:tcPr marL="40667" marR="40667" marT="20333" marB="20333" anchor="ctr">
                    <a:lnL>
                      <a:noFill/>
                    </a:lnL>
                    <a:lnR>
                      <a:noFill/>
                    </a:lnR>
                    <a:lnT>
                      <a:noFill/>
                    </a:lnT>
                    <a:lnB>
                      <a:noFill/>
                    </a:lnB>
                  </a:tcPr>
                </a:tc>
                <a:tc>
                  <a:txBody>
                    <a:bodyPr/>
                    <a:lstStyle/>
                    <a:p>
                      <a:r>
                        <a:rPr lang="en-GB" sz="800" b="1" dirty="0"/>
                        <a:t>Lecture</a:t>
                      </a:r>
                    </a:p>
                  </a:txBody>
                  <a:tcPr marL="40667" marR="40667" marT="20333" marB="20333" anchor="ctr">
                    <a:lnL>
                      <a:noFill/>
                    </a:lnL>
                    <a:lnR>
                      <a:noFill/>
                    </a:lnR>
                    <a:lnT>
                      <a:noFill/>
                    </a:lnT>
                    <a:lnB>
                      <a:noFill/>
                    </a:lnB>
                  </a:tcPr>
                </a:tc>
                <a:tc>
                  <a:txBody>
                    <a:bodyPr/>
                    <a:lstStyle/>
                    <a:p>
                      <a:r>
                        <a:rPr lang="en-GB" sz="800" b="1" dirty="0"/>
                        <a:t>Classroom</a:t>
                      </a:r>
                    </a:p>
                  </a:txBody>
                  <a:tcPr marL="40667" marR="40667" marT="20333" marB="20333" anchor="ctr">
                    <a:lnL>
                      <a:noFill/>
                    </a:lnL>
                    <a:lnR>
                      <a:noFill/>
                    </a:lnR>
                    <a:lnT>
                      <a:noFill/>
                    </a:lnT>
                    <a:lnB>
                      <a:noFill/>
                    </a:lnB>
                  </a:tcPr>
                </a:tc>
                <a:tc>
                  <a:txBody>
                    <a:bodyPr/>
                    <a:lstStyle/>
                    <a:p>
                      <a:r>
                        <a:rPr lang="en-GB" sz="800" b="1" dirty="0"/>
                        <a:t>Reading</a:t>
                      </a:r>
                    </a:p>
                  </a:txBody>
                  <a:tcPr marL="40667" marR="40667" marT="20333" marB="20333" anchor="ctr">
                    <a:lnL>
                      <a:noFill/>
                    </a:lnL>
                    <a:lnR>
                      <a:noFill/>
                    </a:lnR>
                    <a:lnT>
                      <a:noFill/>
                    </a:lnT>
                    <a:lnB>
                      <a:noFill/>
                    </a:lnB>
                  </a:tcPr>
                </a:tc>
                <a:extLst>
                  <a:ext uri="{0D108BD9-81ED-4DB2-BD59-A6C34878D82A}">
                    <a16:rowId xmlns:a16="http://schemas.microsoft.com/office/drawing/2014/main" val="3812633793"/>
                  </a:ext>
                </a:extLst>
              </a:tr>
              <a:tr h="293495">
                <a:tc>
                  <a:txBody>
                    <a:bodyPr/>
                    <a:lstStyle/>
                    <a:p>
                      <a:pPr algn="ctr"/>
                      <a:r>
                        <a:rPr lang="en-DK" sz="800" dirty="0"/>
                        <a:t>36</a:t>
                      </a:r>
                    </a:p>
                  </a:txBody>
                  <a:tcPr marL="40667" marR="40667" marT="20333" marB="20333" anchor="ctr">
                    <a:lnL>
                      <a:noFill/>
                    </a:lnL>
                    <a:lnR>
                      <a:noFill/>
                    </a:lnR>
                    <a:lnT>
                      <a:noFill/>
                    </a:lnT>
                    <a:lnB>
                      <a:noFill/>
                    </a:lnB>
                  </a:tcPr>
                </a:tc>
                <a:tc>
                  <a:txBody>
                    <a:bodyPr/>
                    <a:lstStyle/>
                    <a:p>
                      <a:pPr algn="ctr"/>
                      <a:r>
                        <a:rPr lang="en-DK" sz="800"/>
                        <a:t>1</a:t>
                      </a:r>
                    </a:p>
                  </a:txBody>
                  <a:tcPr marL="40667" marR="40667" marT="20333" marB="20333" anchor="ctr">
                    <a:lnL>
                      <a:noFill/>
                    </a:lnL>
                    <a:lnR>
                      <a:noFill/>
                    </a:lnR>
                    <a:lnT>
                      <a:noFill/>
                    </a:lnT>
                    <a:lnB>
                      <a:noFill/>
                    </a:lnB>
                  </a:tcPr>
                </a:tc>
                <a:tc>
                  <a:txBody>
                    <a:bodyPr/>
                    <a:lstStyle/>
                    <a:p>
                      <a:r>
                        <a:rPr lang="en-GB" sz="800"/>
                        <a:t>Introductions</a:t>
                      </a:r>
                    </a:p>
                  </a:txBody>
                  <a:tcPr marL="40667" marR="40667" marT="20333" marB="20333" anchor="ctr">
                    <a:lnL>
                      <a:noFill/>
                    </a:lnL>
                    <a:lnR>
                      <a:noFill/>
                    </a:lnR>
                    <a:lnT>
                      <a:noFill/>
                    </a:lnT>
                    <a:lnB>
                      <a:noFill/>
                    </a:lnB>
                  </a:tcPr>
                </a:tc>
                <a:tc>
                  <a:txBody>
                    <a:bodyPr/>
                    <a:lstStyle/>
                    <a:p>
                      <a:r>
                        <a:rPr lang="en-GB" sz="800" dirty="0"/>
                        <a:t>Work stack - Slack, UCloud, Github</a:t>
                      </a:r>
                    </a:p>
                  </a:txBody>
                  <a:tcPr marL="40667" marR="40667" marT="20333" marB="20333" anchor="ctr">
                    <a:lnL>
                      <a:noFill/>
                    </a:lnL>
                    <a:lnR>
                      <a:noFill/>
                    </a:lnR>
                    <a:lnT>
                      <a:noFill/>
                    </a:lnT>
                    <a:lnB>
                      <a:noFill/>
                    </a:lnB>
                  </a:tcPr>
                </a:tc>
                <a:tc>
                  <a:txBody>
                    <a:bodyPr/>
                    <a:lstStyle/>
                    <a:p>
                      <a:r>
                        <a:rPr lang="en-DK" sz="800"/>
                        <a:t>--</a:t>
                      </a:r>
                    </a:p>
                  </a:txBody>
                  <a:tcPr marL="40667" marR="40667" marT="20333" marB="20333" anchor="ctr">
                    <a:lnL>
                      <a:noFill/>
                    </a:lnL>
                    <a:lnR>
                      <a:noFill/>
                    </a:lnR>
                    <a:lnT>
                      <a:noFill/>
                    </a:lnT>
                    <a:lnB>
                      <a:noFill/>
                    </a:lnB>
                  </a:tcPr>
                </a:tc>
                <a:extLst>
                  <a:ext uri="{0D108BD9-81ED-4DB2-BD59-A6C34878D82A}">
                    <a16:rowId xmlns:a16="http://schemas.microsoft.com/office/drawing/2014/main" val="400593610"/>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2</a:t>
                      </a:r>
                    </a:p>
                  </a:txBody>
                  <a:tcPr marL="40667" marR="40667" marT="20333" marB="20333" anchor="ctr">
                    <a:lnL>
                      <a:noFill/>
                    </a:lnL>
                    <a:lnR>
                      <a:noFill/>
                    </a:lnR>
                    <a:lnT>
                      <a:noFill/>
                    </a:lnT>
                    <a:lnB>
                      <a:noFill/>
                    </a:lnB>
                  </a:tcPr>
                </a:tc>
                <a:tc>
                  <a:txBody>
                    <a:bodyPr/>
                    <a:lstStyle/>
                    <a:p>
                      <a:r>
                        <a:rPr lang="en-GB" sz="800"/>
                        <a:t>Simple text processing</a:t>
                      </a:r>
                    </a:p>
                  </a:txBody>
                  <a:tcPr marL="40667" marR="40667" marT="20333" marB="20333" anchor="ctr">
                    <a:lnL>
                      <a:noFill/>
                    </a:lnL>
                    <a:lnR>
                      <a:noFill/>
                    </a:lnR>
                    <a:lnT>
                      <a:noFill/>
                    </a:lnT>
                    <a:lnB>
                      <a:noFill/>
                    </a:lnB>
                  </a:tcPr>
                </a:tc>
                <a:tc>
                  <a:txBody>
                    <a:bodyPr/>
                    <a:lstStyle/>
                    <a:p>
                      <a:r>
                        <a:rPr lang="en-GB" sz="800"/>
                        <a:t>Tokenization, word counts, collocation</a:t>
                      </a:r>
                    </a:p>
                  </a:txBody>
                  <a:tcPr marL="40667" marR="40667" marT="20333" marB="20333" anchor="ctr">
                    <a:lnL>
                      <a:noFill/>
                    </a:lnL>
                    <a:lnR>
                      <a:noFill/>
                    </a:lnR>
                    <a:lnT>
                      <a:noFill/>
                    </a:lnT>
                    <a:lnB>
                      <a:noFill/>
                    </a:lnB>
                  </a:tcPr>
                </a:tc>
                <a:tc>
                  <a:txBody>
                    <a:bodyPr/>
                    <a:lstStyle/>
                    <a:p>
                      <a:r>
                        <a:rPr lang="en-GB" sz="800" i="1"/>
                        <a:t>Hunston 2002, Chapters 1,2 4</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007624616"/>
                  </a:ext>
                </a:extLst>
              </a:tr>
              <a:tr h="545061">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3</a:t>
                      </a:r>
                    </a:p>
                  </a:txBody>
                  <a:tcPr marL="40667" marR="40667" marT="20333" marB="20333" anchor="ctr">
                    <a:lnL>
                      <a:noFill/>
                    </a:lnL>
                    <a:lnR>
                      <a:noFill/>
                    </a:lnR>
                    <a:lnT>
                      <a:noFill/>
                    </a:lnT>
                    <a:lnB>
                      <a:noFill/>
                    </a:lnB>
                  </a:tcPr>
                </a:tc>
                <a:tc>
                  <a:txBody>
                    <a:bodyPr/>
                    <a:lstStyle/>
                    <a:p>
                      <a:r>
                        <a:rPr lang="en-GB" sz="800"/>
                        <a:t>From text processing to NLP</a:t>
                      </a:r>
                    </a:p>
                  </a:txBody>
                  <a:tcPr marL="40667" marR="40667" marT="20333" marB="20333" anchor="ctr">
                    <a:lnL>
                      <a:noFill/>
                    </a:lnL>
                    <a:lnR>
                      <a:noFill/>
                    </a:lnR>
                    <a:lnT>
                      <a:noFill/>
                    </a:lnT>
                    <a:lnB>
                      <a:noFill/>
                    </a:lnB>
                  </a:tcPr>
                </a:tc>
                <a:tc>
                  <a:txBody>
                    <a:bodyPr/>
                    <a:lstStyle/>
                    <a:p>
                      <a:r>
                        <a:rPr lang="en-GB" sz="800"/>
                        <a:t>Lemmatization, part-of-speech, dependencies</a:t>
                      </a:r>
                    </a:p>
                  </a:txBody>
                  <a:tcPr marL="40667" marR="40667" marT="20333" marB="20333" anchor="ctr">
                    <a:lnL>
                      <a:noFill/>
                    </a:lnL>
                    <a:lnR>
                      <a:noFill/>
                    </a:lnR>
                    <a:lnT>
                      <a:noFill/>
                    </a:lnT>
                    <a:lnB>
                      <a:noFill/>
                    </a:lnB>
                  </a:tcPr>
                </a:tc>
                <a:tc>
                  <a:txBody>
                    <a:bodyPr/>
                    <a:lstStyle/>
                    <a:p>
                      <a:r>
                        <a:rPr lang="en-GB" sz="800" i="1"/>
                        <a:t>spaCy documentation, Enevoldsen et al 2021</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2396065852"/>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4</a:t>
                      </a:r>
                    </a:p>
                  </a:txBody>
                  <a:tcPr marL="40667" marR="40667" marT="20333" marB="20333" anchor="ctr">
                    <a:lnL>
                      <a:noFill/>
                    </a:lnL>
                    <a:lnR>
                      <a:noFill/>
                    </a:lnR>
                    <a:lnT>
                      <a:noFill/>
                    </a:lnT>
                    <a:lnB>
                      <a:noFill/>
                    </a:lnB>
                  </a:tcPr>
                </a:tc>
                <a:tc>
                  <a:txBody>
                    <a:bodyPr/>
                    <a:lstStyle/>
                    <a:p>
                      <a:r>
                        <a:rPr lang="en-GB" sz="800"/>
                        <a:t>Classification 1</a:t>
                      </a:r>
                    </a:p>
                  </a:txBody>
                  <a:tcPr marL="40667" marR="40667" marT="20333" marB="20333" anchor="ctr">
                    <a:lnL>
                      <a:noFill/>
                    </a:lnL>
                    <a:lnR>
                      <a:noFill/>
                    </a:lnR>
                    <a:lnT>
                      <a:noFill/>
                    </a:lnT>
                    <a:lnB>
                      <a:noFill/>
                    </a:lnB>
                  </a:tcPr>
                </a:tc>
                <a:tc>
                  <a:txBody>
                    <a:bodyPr/>
                    <a:lstStyle/>
                    <a:p>
                      <a:r>
                        <a:rPr lang="en-GB" sz="800"/>
                        <a:t>Logistic regression and vectorization</a:t>
                      </a:r>
                    </a:p>
                  </a:txBody>
                  <a:tcPr marL="40667" marR="40667" marT="20333" marB="20333" anchor="ctr">
                    <a:lnL>
                      <a:noFill/>
                    </a:lnL>
                    <a:lnR>
                      <a:noFill/>
                    </a:lnR>
                    <a:lnT>
                      <a:noFill/>
                    </a:lnT>
                    <a:lnB>
                      <a:noFill/>
                    </a:lnB>
                  </a:tcPr>
                </a:tc>
                <a:tc>
                  <a:txBody>
                    <a:bodyPr/>
                    <a:lstStyle/>
                    <a:p>
                      <a:r>
                        <a:rPr lang="en-GB" sz="800" i="1"/>
                        <a:t>Jurafsky &amp; Martin 2020, Chapter 5</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086728276"/>
                  </a:ext>
                </a:extLst>
              </a:tr>
              <a:tr h="419278">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5</a:t>
                      </a:r>
                    </a:p>
                  </a:txBody>
                  <a:tcPr marL="40667" marR="40667" marT="20333" marB="20333" anchor="ctr">
                    <a:lnL>
                      <a:noFill/>
                    </a:lnL>
                    <a:lnR>
                      <a:noFill/>
                    </a:lnR>
                    <a:lnT>
                      <a:noFill/>
                    </a:lnT>
                    <a:lnB>
                      <a:noFill/>
                    </a:lnB>
                  </a:tcPr>
                </a:tc>
                <a:tc>
                  <a:txBody>
                    <a:bodyPr/>
                    <a:lstStyle/>
                    <a:p>
                      <a:r>
                        <a:rPr lang="en-GB" sz="800" dirty="0"/>
                        <a:t>Classification 2</a:t>
                      </a:r>
                    </a:p>
                  </a:txBody>
                  <a:tcPr marL="40667" marR="40667" marT="20333" marB="20333" anchor="ctr">
                    <a:lnL>
                      <a:noFill/>
                    </a:lnL>
                    <a:lnR>
                      <a:noFill/>
                    </a:lnR>
                    <a:lnT>
                      <a:noFill/>
                    </a:lnT>
                    <a:lnB>
                      <a:noFill/>
                    </a:lnB>
                  </a:tcPr>
                </a:tc>
                <a:tc>
                  <a:txBody>
                    <a:bodyPr/>
                    <a:lstStyle/>
                    <a:p>
                      <a:r>
                        <a:rPr lang="en-GB" sz="800"/>
                        <a:t>Neural networks with pytorch</a:t>
                      </a:r>
                    </a:p>
                  </a:txBody>
                  <a:tcPr marL="40667" marR="40667" marT="20333" marB="20333" anchor="ctr">
                    <a:lnL>
                      <a:noFill/>
                    </a:lnL>
                    <a:lnR>
                      <a:noFill/>
                    </a:lnR>
                    <a:lnT>
                      <a:noFill/>
                    </a:lnT>
                    <a:lnB>
                      <a:noFill/>
                    </a:lnB>
                  </a:tcPr>
                </a:tc>
                <a:tc>
                  <a:txBody>
                    <a:bodyPr/>
                    <a:lstStyle/>
                    <a:p>
                      <a:r>
                        <a:rPr lang="en-GB" sz="800" i="1"/>
                        <a:t>Nielsen 2019, Chapter 1 (and throughout!)</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2906632619"/>
                  </a:ext>
                </a:extLst>
              </a:tr>
              <a:tr h="419278">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dirty="0"/>
                        <a:t>6</a:t>
                      </a:r>
                    </a:p>
                  </a:txBody>
                  <a:tcPr marL="40667" marR="40667" marT="20333" marB="20333" anchor="ctr">
                    <a:lnL>
                      <a:noFill/>
                    </a:lnL>
                    <a:lnR>
                      <a:noFill/>
                    </a:lnR>
                    <a:lnT>
                      <a:noFill/>
                    </a:lnT>
                    <a:lnB>
                      <a:noFill/>
                    </a:lnB>
                  </a:tcPr>
                </a:tc>
                <a:tc>
                  <a:txBody>
                    <a:bodyPr/>
                    <a:lstStyle/>
                    <a:p>
                      <a:r>
                        <a:rPr lang="en-GB" sz="800"/>
                        <a:t>Word embeddings</a:t>
                      </a:r>
                    </a:p>
                  </a:txBody>
                  <a:tcPr marL="40667" marR="40667" marT="20333" marB="20333" anchor="ctr">
                    <a:lnL>
                      <a:noFill/>
                    </a:lnL>
                    <a:lnR>
                      <a:noFill/>
                    </a:lnR>
                    <a:lnT>
                      <a:noFill/>
                    </a:lnT>
                    <a:lnB>
                      <a:noFill/>
                    </a:lnB>
                  </a:tcPr>
                </a:tc>
                <a:tc>
                  <a:txBody>
                    <a:bodyPr/>
                    <a:lstStyle/>
                    <a:p>
                      <a:r>
                        <a:rPr lang="en-GB" sz="800"/>
                        <a:t>Named Entity Recognition</a:t>
                      </a:r>
                    </a:p>
                  </a:txBody>
                  <a:tcPr marL="40667" marR="40667" marT="20333" marB="20333" anchor="ctr">
                    <a:lnL>
                      <a:noFill/>
                    </a:lnL>
                    <a:lnR>
                      <a:noFill/>
                    </a:lnR>
                    <a:lnT>
                      <a:noFill/>
                    </a:lnT>
                    <a:lnB>
                      <a:noFill/>
                    </a:lnB>
                  </a:tcPr>
                </a:tc>
                <a:tc>
                  <a:txBody>
                    <a:bodyPr/>
                    <a:lstStyle/>
                    <a:p>
                      <a:r>
                        <a:rPr lang="en-GB" sz="800" i="1"/>
                        <a:t>Mikolov et al 2013; Pennington et al 2014</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288387504"/>
                  </a:ext>
                </a:extLst>
              </a:tr>
              <a:tr h="167711">
                <a:tc>
                  <a:txBody>
                    <a:bodyPr/>
                    <a:lstStyle/>
                    <a:p>
                      <a:pPr algn="ctr"/>
                      <a:r>
                        <a:rPr lang="en-GB" sz="800" dirty="0"/>
                        <a:t>BREAK</a:t>
                      </a:r>
                    </a:p>
                  </a:txBody>
                  <a:tcPr marL="40667" marR="40667" marT="20333" marB="20333" anchor="ctr">
                    <a:lnL>
                      <a:noFill/>
                    </a:lnL>
                    <a:lnR>
                      <a:noFill/>
                    </a:lnR>
                    <a:lnT>
                      <a:noFill/>
                    </a:lnT>
                    <a:lnB>
                      <a:noFill/>
                    </a:lnB>
                  </a:tcPr>
                </a:tc>
                <a:tc>
                  <a:txBody>
                    <a:bodyPr/>
                    <a:lstStyle/>
                    <a:p>
                      <a:pPr algn="ctr"/>
                      <a:r>
                        <a:rPr lang="en-DK" sz="800" dirty="0"/>
                        <a:t>BREAK</a:t>
                      </a:r>
                    </a:p>
                  </a:txBody>
                  <a:tcPr marL="40667" marR="40667" marT="20333" marB="20333" anchor="ctr">
                    <a:lnL>
                      <a:noFill/>
                    </a:lnL>
                    <a:lnR>
                      <a:noFill/>
                    </a:lnR>
                    <a:lnT>
                      <a:noFill/>
                    </a:lnT>
                    <a:lnB>
                      <a:noFill/>
                    </a:lnB>
                  </a:tcPr>
                </a:tc>
                <a:tc>
                  <a:txBody>
                    <a:bodyPr/>
                    <a:lstStyle/>
                    <a:p>
                      <a:r>
                        <a:rPr lang="en-DK" sz="800" dirty="0"/>
                        <a:t>BREAK</a:t>
                      </a:r>
                    </a:p>
                  </a:txBody>
                  <a:tcPr marL="40667" marR="40667" marT="20333" marB="20333" anchor="ctr">
                    <a:lnL>
                      <a:noFill/>
                    </a:lnL>
                    <a:lnR>
                      <a:noFill/>
                    </a:lnR>
                    <a:lnT>
                      <a:noFill/>
                    </a:lnT>
                    <a:lnB>
                      <a:noFill/>
                    </a:lnB>
                  </a:tcPr>
                </a:tc>
                <a:tc>
                  <a:txBody>
                    <a:bodyPr/>
                    <a:lstStyle/>
                    <a:p>
                      <a:r>
                        <a:rPr lang="en-DK" sz="800" dirty="0"/>
                        <a:t>BREAK</a:t>
                      </a:r>
                    </a:p>
                  </a:txBody>
                  <a:tcPr marL="40667" marR="40667" marT="20333" marB="20333" anchor="ctr">
                    <a:lnL>
                      <a:noFill/>
                    </a:lnL>
                    <a:lnR>
                      <a:noFill/>
                    </a:lnR>
                    <a:lnT>
                      <a:noFill/>
                    </a:lnT>
                    <a:lnB>
                      <a:noFill/>
                    </a:lnB>
                  </a:tcPr>
                </a:tc>
                <a:tc>
                  <a:txBody>
                    <a:bodyPr/>
                    <a:lstStyle/>
                    <a:p>
                      <a:r>
                        <a:rPr lang="en-DK" sz="800" dirty="0"/>
                        <a:t>BREAK</a:t>
                      </a:r>
                    </a:p>
                  </a:txBody>
                  <a:tcPr marL="40667" marR="40667" marT="20333" marB="20333" anchor="ctr">
                    <a:lnL>
                      <a:noFill/>
                    </a:lnL>
                    <a:lnR>
                      <a:noFill/>
                    </a:lnR>
                    <a:lnT>
                      <a:noFill/>
                    </a:lnT>
                    <a:lnB>
                      <a:noFill/>
                    </a:lnB>
                  </a:tcPr>
                </a:tc>
                <a:extLst>
                  <a:ext uri="{0D108BD9-81ED-4DB2-BD59-A6C34878D82A}">
                    <a16:rowId xmlns:a16="http://schemas.microsoft.com/office/drawing/2014/main" val="2700326221"/>
                  </a:ext>
                </a:extLst>
              </a:tr>
              <a:tr h="545061">
                <a:tc>
                  <a:txBody>
                    <a:bodyPr/>
                    <a:lstStyle/>
                    <a:p>
                      <a:pPr algn="ctr"/>
                      <a:r>
                        <a:rPr lang="en-DK" sz="800"/>
                        <a:t>43</a:t>
                      </a:r>
                    </a:p>
                  </a:txBody>
                  <a:tcPr marL="40667" marR="40667" marT="20333" marB="20333" anchor="ctr">
                    <a:lnL>
                      <a:noFill/>
                    </a:lnL>
                    <a:lnR>
                      <a:noFill/>
                    </a:lnR>
                    <a:lnT>
                      <a:noFill/>
                    </a:lnT>
                    <a:lnB>
                      <a:noFill/>
                    </a:lnB>
                  </a:tcPr>
                </a:tc>
                <a:tc>
                  <a:txBody>
                    <a:bodyPr/>
                    <a:lstStyle/>
                    <a:p>
                      <a:pPr algn="ctr"/>
                      <a:r>
                        <a:rPr lang="en-DK" sz="800"/>
                        <a:t>7</a:t>
                      </a:r>
                    </a:p>
                  </a:txBody>
                  <a:tcPr marL="40667" marR="40667" marT="20333" marB="20333" anchor="ctr">
                    <a:lnL>
                      <a:noFill/>
                    </a:lnL>
                    <a:lnR>
                      <a:noFill/>
                    </a:lnR>
                    <a:lnT>
                      <a:noFill/>
                    </a:lnT>
                    <a:lnB>
                      <a:noFill/>
                    </a:lnB>
                  </a:tcPr>
                </a:tc>
                <a:tc>
                  <a:txBody>
                    <a:bodyPr/>
                    <a:lstStyle/>
                    <a:p>
                      <a:r>
                        <a:rPr lang="en-GB" sz="800"/>
                        <a:t>Language Modelling 1</a:t>
                      </a:r>
                    </a:p>
                  </a:txBody>
                  <a:tcPr marL="40667" marR="40667" marT="20333" marB="20333" anchor="ctr">
                    <a:lnL>
                      <a:noFill/>
                    </a:lnL>
                    <a:lnR>
                      <a:noFill/>
                    </a:lnR>
                    <a:lnT>
                      <a:noFill/>
                    </a:lnT>
                    <a:lnB>
                      <a:noFill/>
                    </a:lnB>
                  </a:tcPr>
                </a:tc>
                <a:tc>
                  <a:txBody>
                    <a:bodyPr/>
                    <a:lstStyle/>
                    <a:p>
                      <a:r>
                        <a:rPr lang="en-GB" sz="800"/>
                        <a:t>Recurrent Neural Networks, Long short-term memory networks</a:t>
                      </a:r>
                    </a:p>
                  </a:txBody>
                  <a:tcPr marL="40667" marR="40667" marT="20333" marB="20333" anchor="ctr">
                    <a:lnL>
                      <a:noFill/>
                    </a:lnL>
                    <a:lnR>
                      <a:noFill/>
                    </a:lnR>
                    <a:lnT>
                      <a:noFill/>
                    </a:lnT>
                    <a:lnB>
                      <a:noFill/>
                    </a:lnB>
                  </a:tcPr>
                </a:tc>
                <a:tc>
                  <a:txBody>
                    <a:bodyPr/>
                    <a:lstStyle/>
                    <a:p>
                      <a:r>
                        <a:rPr lang="en-GB" sz="800" i="1"/>
                        <a:t>Urban &amp; Gates 2020</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798522946"/>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8</a:t>
                      </a:r>
                    </a:p>
                  </a:txBody>
                  <a:tcPr marL="40667" marR="40667" marT="20333" marB="20333" anchor="ctr">
                    <a:lnL>
                      <a:noFill/>
                    </a:lnL>
                    <a:lnR>
                      <a:noFill/>
                    </a:lnR>
                    <a:lnT>
                      <a:noFill/>
                    </a:lnT>
                    <a:lnB>
                      <a:noFill/>
                    </a:lnB>
                  </a:tcPr>
                </a:tc>
                <a:tc>
                  <a:txBody>
                    <a:bodyPr/>
                    <a:lstStyle/>
                    <a:p>
                      <a:r>
                        <a:rPr lang="en-GB" sz="800" dirty="0"/>
                        <a:t>Language Modelling 2</a:t>
                      </a:r>
                    </a:p>
                  </a:txBody>
                  <a:tcPr marL="40667" marR="40667" marT="20333" marB="20333" anchor="ctr">
                    <a:lnL>
                      <a:noFill/>
                    </a:lnL>
                    <a:lnR>
                      <a:noFill/>
                    </a:lnR>
                    <a:lnT>
                      <a:noFill/>
                    </a:lnT>
                    <a:lnB>
                      <a:noFill/>
                    </a:lnB>
                  </a:tcPr>
                </a:tc>
                <a:tc>
                  <a:txBody>
                    <a:bodyPr/>
                    <a:lstStyle/>
                    <a:p>
                      <a:r>
                        <a:rPr lang="en-GB" sz="800"/>
                        <a:t>Attention</a:t>
                      </a:r>
                    </a:p>
                  </a:txBody>
                  <a:tcPr marL="40667" marR="40667" marT="20333" marB="20333" anchor="ctr">
                    <a:lnL>
                      <a:noFill/>
                    </a:lnL>
                    <a:lnR>
                      <a:noFill/>
                    </a:lnR>
                    <a:lnT>
                      <a:noFill/>
                    </a:lnT>
                    <a:lnB>
                      <a:noFill/>
                    </a:lnB>
                  </a:tcPr>
                </a:tc>
                <a:tc>
                  <a:txBody>
                    <a:bodyPr/>
                    <a:lstStyle/>
                    <a:p>
                      <a:r>
                        <a:rPr lang="en-GB" sz="800" i="1"/>
                        <a:t>Vaswani et al 2017; Lindsay et al 2020</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2534853792"/>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9</a:t>
                      </a:r>
                    </a:p>
                  </a:txBody>
                  <a:tcPr marL="40667" marR="40667" marT="20333" marB="20333" anchor="ctr">
                    <a:lnL>
                      <a:noFill/>
                    </a:lnL>
                    <a:lnR>
                      <a:noFill/>
                    </a:lnR>
                    <a:lnT>
                      <a:noFill/>
                    </a:lnT>
                    <a:lnB>
                      <a:noFill/>
                    </a:lnB>
                  </a:tcPr>
                </a:tc>
                <a:tc>
                  <a:txBody>
                    <a:bodyPr/>
                    <a:lstStyle/>
                    <a:p>
                      <a:r>
                        <a:rPr lang="en-GB" sz="800"/>
                        <a:t>BERT</a:t>
                      </a:r>
                    </a:p>
                  </a:txBody>
                  <a:tcPr marL="40667" marR="40667" marT="20333" marB="20333" anchor="ctr">
                    <a:lnL>
                      <a:noFill/>
                    </a:lnL>
                    <a:lnR>
                      <a:noFill/>
                    </a:lnR>
                    <a:lnT>
                      <a:noFill/>
                    </a:lnT>
                    <a:lnB>
                      <a:noFill/>
                    </a:lnB>
                  </a:tcPr>
                </a:tc>
                <a:tc>
                  <a:txBody>
                    <a:bodyPr/>
                    <a:lstStyle/>
                    <a:p>
                      <a:r>
                        <a:rPr lang="en-GB" sz="800"/>
                        <a:t>Implementing (parts of) BERT</a:t>
                      </a:r>
                    </a:p>
                  </a:txBody>
                  <a:tcPr marL="40667" marR="40667" marT="20333" marB="20333" anchor="ctr">
                    <a:lnL>
                      <a:noFill/>
                    </a:lnL>
                    <a:lnR>
                      <a:noFill/>
                    </a:lnR>
                    <a:lnT>
                      <a:noFill/>
                    </a:lnT>
                    <a:lnB>
                      <a:noFill/>
                    </a:lnB>
                  </a:tcPr>
                </a:tc>
                <a:tc>
                  <a:txBody>
                    <a:bodyPr/>
                    <a:lstStyle/>
                    <a:p>
                      <a:r>
                        <a:rPr lang="en-GB" sz="800" i="1"/>
                        <a:t>Devlin et al 2019</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4158532170"/>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10</a:t>
                      </a:r>
                    </a:p>
                  </a:txBody>
                  <a:tcPr marL="40667" marR="40667" marT="20333" marB="20333" anchor="ctr">
                    <a:lnL>
                      <a:noFill/>
                    </a:lnL>
                    <a:lnR>
                      <a:noFill/>
                    </a:lnR>
                    <a:lnT>
                      <a:noFill/>
                    </a:lnT>
                    <a:lnB>
                      <a:noFill/>
                    </a:lnB>
                  </a:tcPr>
                </a:tc>
                <a:tc>
                  <a:txBody>
                    <a:bodyPr/>
                    <a:lstStyle/>
                    <a:p>
                      <a:r>
                        <a:rPr lang="en-GB" sz="800" b="1" i="1" u="sng" dirty="0"/>
                        <a:t>Project presentations</a:t>
                      </a:r>
                    </a:p>
                  </a:txBody>
                  <a:tcPr marL="40667" marR="40667" marT="20333" marB="20333" anchor="ctr">
                    <a:lnL>
                      <a:noFill/>
                    </a:lnL>
                    <a:lnR>
                      <a:noFill/>
                    </a:lnR>
                    <a:lnT>
                      <a:noFill/>
                    </a:lnT>
                    <a:lnB>
                      <a:noFill/>
                    </a:lnB>
                  </a:tcPr>
                </a:tc>
                <a:tc>
                  <a:txBody>
                    <a:bodyPr/>
                    <a:lstStyle/>
                    <a:p>
                      <a:r>
                        <a:rPr lang="en-GB" sz="800"/>
                        <a:t>Implementing (parts of) BERT</a:t>
                      </a:r>
                    </a:p>
                  </a:txBody>
                  <a:tcPr marL="40667" marR="40667" marT="20333" marB="20333" anchor="ctr">
                    <a:lnL>
                      <a:noFill/>
                    </a:lnL>
                    <a:lnR>
                      <a:noFill/>
                    </a:lnR>
                    <a:lnT>
                      <a:noFill/>
                    </a:lnT>
                    <a:lnB>
                      <a:noFill/>
                    </a:lnB>
                  </a:tcPr>
                </a:tc>
                <a:tc>
                  <a:txBody>
                    <a:bodyPr/>
                    <a:lstStyle/>
                    <a:p>
                      <a:r>
                        <a:rPr lang="en-GB" sz="800" i="1"/>
                        <a:t>Ettinger 2020; Rogers et al 2020</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262271564"/>
                  </a:ext>
                </a:extLst>
              </a:tr>
              <a:tr h="167711">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11</a:t>
                      </a:r>
                    </a:p>
                  </a:txBody>
                  <a:tcPr marL="40667" marR="40667" marT="20333" marB="20333" anchor="ctr">
                    <a:lnL>
                      <a:noFill/>
                    </a:lnL>
                    <a:lnR>
                      <a:noFill/>
                    </a:lnR>
                    <a:lnT>
                      <a:noFill/>
                    </a:lnT>
                    <a:lnB>
                      <a:noFill/>
                    </a:lnB>
                  </a:tcPr>
                </a:tc>
                <a:tc>
                  <a:txBody>
                    <a:bodyPr/>
                    <a:lstStyle/>
                    <a:p>
                      <a:r>
                        <a:rPr lang="en-GB" sz="800"/>
                        <a:t>More BERT</a:t>
                      </a:r>
                    </a:p>
                  </a:txBody>
                  <a:tcPr marL="40667" marR="40667" marT="20333" marB="20333" anchor="ctr">
                    <a:lnL>
                      <a:noFill/>
                    </a:lnL>
                    <a:lnR>
                      <a:noFill/>
                    </a:lnR>
                    <a:lnT>
                      <a:noFill/>
                    </a:lnT>
                    <a:lnB>
                      <a:noFill/>
                    </a:lnB>
                  </a:tcPr>
                </a:tc>
                <a:tc>
                  <a:txBody>
                    <a:bodyPr/>
                    <a:lstStyle/>
                    <a:p>
                      <a:r>
                        <a:rPr lang="en-GB" sz="800"/>
                        <a:t>Exploring layers</a:t>
                      </a:r>
                    </a:p>
                  </a:txBody>
                  <a:tcPr marL="40667" marR="40667" marT="20333" marB="20333" anchor="ctr">
                    <a:lnL>
                      <a:noFill/>
                    </a:lnL>
                    <a:lnR>
                      <a:noFill/>
                    </a:lnR>
                    <a:lnT>
                      <a:noFill/>
                    </a:lnT>
                    <a:lnB>
                      <a:noFill/>
                    </a:lnB>
                  </a:tcPr>
                </a:tc>
                <a:tc>
                  <a:txBody>
                    <a:bodyPr/>
                    <a:lstStyle/>
                    <a:p>
                      <a:r>
                        <a:rPr lang="en-GB" sz="800" i="1"/>
                        <a:t>Coenen et al 2019</a:t>
                      </a:r>
                      <a:endParaRPr lang="en-GB" sz="800"/>
                    </a:p>
                  </a:txBody>
                  <a:tcPr marL="40667" marR="40667" marT="20333" marB="20333" anchor="ctr">
                    <a:lnL>
                      <a:noFill/>
                    </a:lnL>
                    <a:lnR>
                      <a:noFill/>
                    </a:lnR>
                    <a:lnT>
                      <a:noFill/>
                    </a:lnT>
                    <a:lnB>
                      <a:noFill/>
                    </a:lnB>
                  </a:tcPr>
                </a:tc>
                <a:extLst>
                  <a:ext uri="{0D108BD9-81ED-4DB2-BD59-A6C34878D82A}">
                    <a16:rowId xmlns:a16="http://schemas.microsoft.com/office/drawing/2014/main" val="3634228677"/>
                  </a:ext>
                </a:extLst>
              </a:tr>
              <a:tr h="293495">
                <a:tc>
                  <a:txBody>
                    <a:bodyPr/>
                    <a:lstStyle/>
                    <a:p>
                      <a:pPr algn="ctr"/>
                      <a:endParaRPr lang="en-DK" sz="800"/>
                    </a:p>
                  </a:txBody>
                  <a:tcPr marL="40667" marR="40667" marT="20333" marB="20333" anchor="ctr">
                    <a:lnL>
                      <a:noFill/>
                    </a:lnL>
                    <a:lnR>
                      <a:noFill/>
                    </a:lnR>
                    <a:lnT>
                      <a:noFill/>
                    </a:lnT>
                    <a:lnB>
                      <a:noFill/>
                    </a:lnB>
                  </a:tcPr>
                </a:tc>
                <a:tc>
                  <a:txBody>
                    <a:bodyPr/>
                    <a:lstStyle/>
                    <a:p>
                      <a:pPr algn="ctr"/>
                      <a:r>
                        <a:rPr lang="en-DK" sz="800"/>
                        <a:t>12</a:t>
                      </a:r>
                    </a:p>
                  </a:txBody>
                  <a:tcPr marL="40667" marR="40667" marT="20333" marB="20333" anchor="ctr">
                    <a:lnL>
                      <a:noFill/>
                    </a:lnL>
                    <a:lnR>
                      <a:noFill/>
                    </a:lnR>
                    <a:lnT>
                      <a:noFill/>
                    </a:lnT>
                    <a:lnB>
                      <a:noFill/>
                    </a:lnB>
                  </a:tcPr>
                </a:tc>
                <a:tc>
                  <a:txBody>
                    <a:bodyPr/>
                    <a:lstStyle/>
                    <a:p>
                      <a:r>
                        <a:rPr lang="en-GB" sz="800"/>
                        <a:t>Data bias and ethics</a:t>
                      </a:r>
                    </a:p>
                  </a:txBody>
                  <a:tcPr marL="40667" marR="40667" marT="20333" marB="20333" anchor="ctr">
                    <a:lnL>
                      <a:noFill/>
                    </a:lnL>
                    <a:lnR>
                      <a:noFill/>
                    </a:lnR>
                    <a:lnT>
                      <a:noFill/>
                    </a:lnT>
                    <a:lnB>
                      <a:noFill/>
                    </a:lnB>
                  </a:tcPr>
                </a:tc>
                <a:tc>
                  <a:txBody>
                    <a:bodyPr/>
                    <a:lstStyle/>
                    <a:p>
                      <a:r>
                        <a:rPr lang="en-GB" sz="800"/>
                        <a:t>Augmentation and data bias</a:t>
                      </a:r>
                    </a:p>
                  </a:txBody>
                  <a:tcPr marL="40667" marR="40667" marT="20333" marB="20333" anchor="ctr">
                    <a:lnL>
                      <a:noFill/>
                    </a:lnL>
                    <a:lnR>
                      <a:noFill/>
                    </a:lnR>
                    <a:lnT>
                      <a:noFill/>
                    </a:lnT>
                    <a:lnB>
                      <a:noFill/>
                    </a:lnB>
                  </a:tcPr>
                </a:tc>
                <a:tc>
                  <a:txBody>
                    <a:bodyPr/>
                    <a:lstStyle/>
                    <a:p>
                      <a:r>
                        <a:rPr lang="en-GB" sz="800" i="1" dirty="0"/>
                        <a:t>van </a:t>
                      </a:r>
                      <a:r>
                        <a:rPr lang="en-GB" sz="800" i="1" dirty="0" err="1"/>
                        <a:t>Miltenburg</a:t>
                      </a:r>
                      <a:r>
                        <a:rPr lang="en-GB" sz="800" i="1" dirty="0"/>
                        <a:t> et al 2021</a:t>
                      </a:r>
                      <a:endParaRPr lang="en-GB" sz="800" dirty="0"/>
                    </a:p>
                  </a:txBody>
                  <a:tcPr marL="40667" marR="40667" marT="20333" marB="20333" anchor="ctr">
                    <a:lnL>
                      <a:noFill/>
                    </a:lnL>
                    <a:lnR>
                      <a:noFill/>
                    </a:lnR>
                    <a:lnT>
                      <a:noFill/>
                    </a:lnT>
                    <a:lnB>
                      <a:noFill/>
                    </a:lnB>
                  </a:tcPr>
                </a:tc>
                <a:extLst>
                  <a:ext uri="{0D108BD9-81ED-4DB2-BD59-A6C34878D82A}">
                    <a16:rowId xmlns:a16="http://schemas.microsoft.com/office/drawing/2014/main" val="2930042220"/>
                  </a:ext>
                </a:extLst>
              </a:tr>
            </a:tbl>
          </a:graphicData>
        </a:graphic>
      </p:graphicFrame>
    </p:spTree>
    <p:extLst>
      <p:ext uri="{BB962C8B-B14F-4D97-AF65-F5344CB8AC3E}">
        <p14:creationId xmlns:p14="http://schemas.microsoft.com/office/powerpoint/2010/main" val="171067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CBD08-A903-7846-A6E4-D261DCCF3267}"/>
              </a:ext>
            </a:extLst>
          </p:cNvPr>
          <p:cNvSpPr>
            <a:spLocks noGrp="1"/>
          </p:cNvSpPr>
          <p:nvPr>
            <p:ph type="title"/>
          </p:nvPr>
        </p:nvSpPr>
        <p:spPr/>
        <p:txBody>
          <a:bodyPr/>
          <a:lstStyle/>
          <a:p>
            <a:pPr algn="ctr"/>
            <a:r>
              <a:rPr lang="en-GB" dirty="0"/>
              <a:t>Break</a:t>
            </a:r>
          </a:p>
        </p:txBody>
      </p:sp>
      <p:sp>
        <p:nvSpPr>
          <p:cNvPr id="5" name="Text Placeholder 4">
            <a:extLst>
              <a:ext uri="{FF2B5EF4-FFF2-40B4-BE49-F238E27FC236}">
                <a16:creationId xmlns:a16="http://schemas.microsoft.com/office/drawing/2014/main" id="{D745A77B-1482-304D-A380-CC4A7D330D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571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FF6103-2938-814C-BCBF-B85CDAB3A6E1}"/>
              </a:ext>
            </a:extLst>
          </p:cNvPr>
          <p:cNvSpPr>
            <a:spLocks noGrp="1"/>
          </p:cNvSpPr>
          <p:nvPr>
            <p:ph type="title"/>
          </p:nvPr>
        </p:nvSpPr>
        <p:spPr/>
        <p:txBody>
          <a:bodyPr/>
          <a:lstStyle/>
          <a:p>
            <a:pPr algn="ctr"/>
            <a:r>
              <a:rPr lang="en-GB" dirty="0"/>
              <a:t>Any questions?</a:t>
            </a:r>
          </a:p>
        </p:txBody>
      </p:sp>
      <p:sp>
        <p:nvSpPr>
          <p:cNvPr id="8" name="Text Placeholder 7">
            <a:extLst>
              <a:ext uri="{FF2B5EF4-FFF2-40B4-BE49-F238E27FC236}">
                <a16:creationId xmlns:a16="http://schemas.microsoft.com/office/drawing/2014/main" id="{9307C589-A61C-2848-812A-8AB98F165D3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181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FF6103-2938-814C-BCBF-B85CDAB3A6E1}"/>
              </a:ext>
            </a:extLst>
          </p:cNvPr>
          <p:cNvSpPr>
            <a:spLocks noGrp="1"/>
          </p:cNvSpPr>
          <p:nvPr>
            <p:ph type="title"/>
          </p:nvPr>
        </p:nvSpPr>
        <p:spPr/>
        <p:txBody>
          <a:bodyPr/>
          <a:lstStyle/>
          <a:p>
            <a:r>
              <a:rPr lang="en-GB" dirty="0"/>
              <a:t>Introducing NLP</a:t>
            </a:r>
          </a:p>
        </p:txBody>
      </p:sp>
      <p:sp>
        <p:nvSpPr>
          <p:cNvPr id="2" name="Content Placeholder 1">
            <a:extLst>
              <a:ext uri="{FF2B5EF4-FFF2-40B4-BE49-F238E27FC236}">
                <a16:creationId xmlns:a16="http://schemas.microsoft.com/office/drawing/2014/main" id="{CE35723F-4B27-134B-AEFD-D0B3A095DB7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8277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FF6103-2938-814C-BCBF-B85CDAB3A6E1}"/>
              </a:ext>
            </a:extLst>
          </p:cNvPr>
          <p:cNvSpPr>
            <a:spLocks noGrp="1"/>
          </p:cNvSpPr>
          <p:nvPr>
            <p:ph type="title"/>
          </p:nvPr>
        </p:nvSpPr>
        <p:spPr/>
        <p:txBody>
          <a:bodyPr/>
          <a:lstStyle/>
          <a:p>
            <a:r>
              <a:rPr lang="en-GB" dirty="0"/>
              <a:t>Introducing NLP</a:t>
            </a:r>
          </a:p>
        </p:txBody>
      </p:sp>
      <p:sp>
        <p:nvSpPr>
          <p:cNvPr id="2" name="Content Placeholder 1">
            <a:extLst>
              <a:ext uri="{FF2B5EF4-FFF2-40B4-BE49-F238E27FC236}">
                <a16:creationId xmlns:a16="http://schemas.microsoft.com/office/drawing/2014/main" id="{CE35723F-4B27-134B-AEFD-D0B3A095DB71}"/>
              </a:ext>
            </a:extLst>
          </p:cNvPr>
          <p:cNvSpPr>
            <a:spLocks noGrp="1"/>
          </p:cNvSpPr>
          <p:nvPr>
            <p:ph idx="1"/>
          </p:nvPr>
        </p:nvSpPr>
        <p:spPr/>
        <p:txBody>
          <a:bodyPr/>
          <a:lstStyle/>
          <a:p>
            <a:r>
              <a:rPr lang="en-GB" dirty="0"/>
              <a:t>The pre-history NLP</a:t>
            </a:r>
          </a:p>
          <a:p>
            <a:pPr marL="0" indent="0">
              <a:buNone/>
            </a:pPr>
            <a:endParaRPr lang="en-GB" dirty="0"/>
          </a:p>
          <a:p>
            <a:r>
              <a:rPr lang="en-GB" dirty="0"/>
              <a:t>NLP and cognitive science(s)</a:t>
            </a:r>
          </a:p>
          <a:p>
            <a:endParaRPr lang="en-GB" dirty="0"/>
          </a:p>
          <a:p>
            <a:r>
              <a:rPr lang="en-GB" dirty="0"/>
              <a:t>What are we actually doing here?</a:t>
            </a:r>
          </a:p>
        </p:txBody>
      </p:sp>
    </p:spTree>
    <p:extLst>
      <p:ext uri="{BB962C8B-B14F-4D97-AF65-F5344CB8AC3E}">
        <p14:creationId xmlns:p14="http://schemas.microsoft.com/office/powerpoint/2010/main" val="80640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7F0C-5E42-7247-832E-1B555CB96310}"/>
              </a:ext>
            </a:extLst>
          </p:cNvPr>
          <p:cNvSpPr>
            <a:spLocks noGrp="1"/>
          </p:cNvSpPr>
          <p:nvPr>
            <p:ph type="title"/>
          </p:nvPr>
        </p:nvSpPr>
        <p:spPr/>
        <p:txBody>
          <a:bodyPr/>
          <a:lstStyle/>
          <a:p>
            <a:r>
              <a:rPr lang="en-GB" dirty="0"/>
              <a:t>The pre-history of NLP</a:t>
            </a:r>
          </a:p>
        </p:txBody>
      </p:sp>
      <p:sp>
        <p:nvSpPr>
          <p:cNvPr id="3" name="Content Placeholder 2">
            <a:extLst>
              <a:ext uri="{FF2B5EF4-FFF2-40B4-BE49-F238E27FC236}">
                <a16:creationId xmlns:a16="http://schemas.microsoft.com/office/drawing/2014/main" id="{9177BDFA-7F4B-A34B-9610-F3F132CF4605}"/>
              </a:ext>
            </a:extLst>
          </p:cNvPr>
          <p:cNvSpPr>
            <a:spLocks noGrp="1"/>
          </p:cNvSpPr>
          <p:nvPr>
            <p:ph idx="1"/>
          </p:nvPr>
        </p:nvSpPr>
        <p:spPr/>
        <p:txBody>
          <a:bodyPr>
            <a:normAutofit/>
          </a:bodyPr>
          <a:lstStyle/>
          <a:p>
            <a:r>
              <a:rPr lang="en-GB" i="1" dirty="0"/>
              <a:t>Weaver’s memorandum (1949)</a:t>
            </a:r>
          </a:p>
          <a:p>
            <a:endParaRPr lang="en-GB" i="1" dirty="0"/>
          </a:p>
          <a:p>
            <a:r>
              <a:rPr lang="en-GB" i="1" dirty="0"/>
              <a:t>Chomsky’s Syntactic Structures (1957)</a:t>
            </a:r>
          </a:p>
          <a:p>
            <a:pPr marL="0" indent="0">
              <a:buNone/>
            </a:pPr>
            <a:endParaRPr lang="en-GB" i="1" dirty="0"/>
          </a:p>
          <a:p>
            <a:r>
              <a:rPr lang="en-GB" i="1" dirty="0"/>
              <a:t>The first AI winter (Late 1970s)</a:t>
            </a:r>
          </a:p>
          <a:p>
            <a:endParaRPr lang="en-GB" i="1" dirty="0"/>
          </a:p>
          <a:p>
            <a:r>
              <a:rPr lang="en-GB" i="1" dirty="0"/>
              <a:t>Statistical models (Late 80s-Early 90s)</a:t>
            </a:r>
          </a:p>
        </p:txBody>
      </p:sp>
    </p:spTree>
    <p:extLst>
      <p:ext uri="{BB962C8B-B14F-4D97-AF65-F5344CB8AC3E}">
        <p14:creationId xmlns:p14="http://schemas.microsoft.com/office/powerpoint/2010/main" val="342422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43E9-7DC1-DA41-A4C5-8C7FCA7A74F7}"/>
              </a:ext>
            </a:extLst>
          </p:cNvPr>
          <p:cNvSpPr>
            <a:spLocks noGrp="1"/>
          </p:cNvSpPr>
          <p:nvPr>
            <p:ph type="title"/>
          </p:nvPr>
        </p:nvSpPr>
        <p:spPr/>
        <p:txBody>
          <a:bodyPr/>
          <a:lstStyle/>
          <a:p>
            <a:r>
              <a:rPr lang="en-GB" dirty="0"/>
              <a:t>Weaver’s Memorandum (1949)</a:t>
            </a:r>
          </a:p>
        </p:txBody>
      </p:sp>
      <p:sp>
        <p:nvSpPr>
          <p:cNvPr id="3" name="Content Placeholder 2">
            <a:extLst>
              <a:ext uri="{FF2B5EF4-FFF2-40B4-BE49-F238E27FC236}">
                <a16:creationId xmlns:a16="http://schemas.microsoft.com/office/drawing/2014/main" id="{DE77C745-F8CB-2640-974E-5B7C1A9A6AB5}"/>
              </a:ext>
            </a:extLst>
          </p:cNvPr>
          <p:cNvSpPr>
            <a:spLocks noGrp="1"/>
          </p:cNvSpPr>
          <p:nvPr>
            <p:ph idx="1"/>
          </p:nvPr>
        </p:nvSpPr>
        <p:spPr>
          <a:xfrm>
            <a:off x="838200" y="1628078"/>
            <a:ext cx="4432610" cy="4548885"/>
          </a:xfrm>
        </p:spPr>
        <p:txBody>
          <a:bodyPr>
            <a:normAutofit fontScale="92500" lnSpcReduction="20000"/>
          </a:bodyPr>
          <a:lstStyle/>
          <a:p>
            <a:r>
              <a:rPr lang="en-GB" dirty="0"/>
              <a:t>Weaver was a pioneer in information science </a:t>
            </a:r>
          </a:p>
          <a:p>
            <a:pPr lvl="1"/>
            <a:r>
              <a:rPr lang="en-GB" dirty="0"/>
              <a:t>Along with Claude Shannon, he gives his name to the Shannon-Weaver model of communication</a:t>
            </a:r>
          </a:p>
          <a:p>
            <a:pPr lvl="1"/>
            <a:endParaRPr lang="en-GB" dirty="0"/>
          </a:p>
          <a:p>
            <a:r>
              <a:rPr lang="en-GB" dirty="0"/>
              <a:t>In the late 40s, Weaver suggested that computers could be used for automated natural language translation</a:t>
            </a:r>
          </a:p>
          <a:p>
            <a:endParaRPr lang="en-GB" dirty="0"/>
          </a:p>
          <a:p>
            <a:r>
              <a:rPr lang="en-GB" dirty="0"/>
              <a:t>In this short paper, Weaver made four proposals</a:t>
            </a:r>
          </a:p>
        </p:txBody>
      </p:sp>
      <p:pic>
        <p:nvPicPr>
          <p:cNvPr id="1026" name="Picture 2">
            <a:extLst>
              <a:ext uri="{FF2B5EF4-FFF2-40B4-BE49-F238E27FC236}">
                <a16:creationId xmlns:a16="http://schemas.microsoft.com/office/drawing/2014/main" id="{0FCFEC32-4EAE-274A-8166-A6C65B5C3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27" y="2405178"/>
            <a:ext cx="5753842" cy="299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3D46-C646-3D42-A7D1-F64FA9227019}"/>
              </a:ext>
            </a:extLst>
          </p:cNvPr>
          <p:cNvSpPr>
            <a:spLocks noGrp="1"/>
          </p:cNvSpPr>
          <p:nvPr>
            <p:ph type="title"/>
          </p:nvPr>
        </p:nvSpPr>
        <p:spPr/>
        <p:txBody>
          <a:bodyPr/>
          <a:lstStyle/>
          <a:p>
            <a:r>
              <a:rPr lang="en-GB" dirty="0"/>
              <a:t>Plan for today</a:t>
            </a:r>
          </a:p>
        </p:txBody>
      </p:sp>
      <p:sp>
        <p:nvSpPr>
          <p:cNvPr id="3" name="Content Placeholder 2">
            <a:extLst>
              <a:ext uri="{FF2B5EF4-FFF2-40B4-BE49-F238E27FC236}">
                <a16:creationId xmlns:a16="http://schemas.microsoft.com/office/drawing/2014/main" id="{B9AE8EA5-4079-0049-9345-7550273F244D}"/>
              </a:ext>
            </a:extLst>
          </p:cNvPr>
          <p:cNvSpPr>
            <a:spLocks noGrp="1"/>
          </p:cNvSpPr>
          <p:nvPr>
            <p:ph idx="1"/>
          </p:nvPr>
        </p:nvSpPr>
        <p:spPr/>
        <p:txBody>
          <a:bodyPr/>
          <a:lstStyle/>
          <a:p>
            <a:r>
              <a:rPr lang="en-GB" dirty="0"/>
              <a:t>Introducing ourselves</a:t>
            </a:r>
          </a:p>
          <a:p>
            <a:pPr lvl="1"/>
            <a:r>
              <a:rPr lang="en-GB" dirty="0"/>
              <a:t>Who am I and who are you?</a:t>
            </a:r>
          </a:p>
          <a:p>
            <a:pPr lvl="1"/>
            <a:endParaRPr lang="en-GB" dirty="0"/>
          </a:p>
          <a:p>
            <a:r>
              <a:rPr lang="en-GB" dirty="0"/>
              <a:t>Introducing the course</a:t>
            </a:r>
          </a:p>
          <a:p>
            <a:pPr lvl="1"/>
            <a:r>
              <a:rPr lang="en-GB" dirty="0"/>
              <a:t>Course structure, </a:t>
            </a:r>
            <a:r>
              <a:rPr lang="en-GB" i="1" dirty="0" err="1"/>
              <a:t>studieordning</a:t>
            </a:r>
            <a:r>
              <a:rPr lang="en-GB" dirty="0"/>
              <a:t>, exam, etc</a:t>
            </a:r>
          </a:p>
          <a:p>
            <a:pPr lvl="1"/>
            <a:endParaRPr lang="en-GB" dirty="0"/>
          </a:p>
          <a:p>
            <a:r>
              <a:rPr lang="en-GB" dirty="0"/>
              <a:t>Introducing NLP</a:t>
            </a:r>
          </a:p>
          <a:p>
            <a:pPr lvl="1"/>
            <a:r>
              <a:rPr lang="en-GB" dirty="0"/>
              <a:t>What is it? And why won’t people shut up about it?</a:t>
            </a:r>
          </a:p>
        </p:txBody>
      </p:sp>
    </p:spTree>
    <p:extLst>
      <p:ext uri="{BB962C8B-B14F-4D97-AF65-F5344CB8AC3E}">
        <p14:creationId xmlns:p14="http://schemas.microsoft.com/office/powerpoint/2010/main" val="9097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4145-1EF5-D14E-96EA-1717F33920A0}"/>
              </a:ext>
            </a:extLst>
          </p:cNvPr>
          <p:cNvSpPr>
            <a:spLocks noGrp="1"/>
          </p:cNvSpPr>
          <p:nvPr>
            <p:ph type="title"/>
          </p:nvPr>
        </p:nvSpPr>
        <p:spPr/>
        <p:txBody>
          <a:bodyPr/>
          <a:lstStyle/>
          <a:p>
            <a:r>
              <a:rPr lang="en-GB" dirty="0"/>
              <a:t>Four proposals</a:t>
            </a:r>
          </a:p>
        </p:txBody>
      </p:sp>
      <p:sp>
        <p:nvSpPr>
          <p:cNvPr id="3" name="Content Placeholder 2">
            <a:extLst>
              <a:ext uri="{FF2B5EF4-FFF2-40B4-BE49-F238E27FC236}">
                <a16:creationId xmlns:a16="http://schemas.microsoft.com/office/drawing/2014/main" id="{985A6891-DD52-F44D-BBF1-785E85DBFAD9}"/>
              </a:ext>
            </a:extLst>
          </p:cNvPr>
          <p:cNvSpPr>
            <a:spLocks noGrp="1"/>
          </p:cNvSpPr>
          <p:nvPr>
            <p:ph idx="1"/>
          </p:nvPr>
        </p:nvSpPr>
        <p:spPr/>
        <p:txBody>
          <a:bodyPr/>
          <a:lstStyle/>
          <a:p>
            <a:r>
              <a:rPr lang="en-GB" dirty="0"/>
              <a:t>1. Words can be disambiguated from </a:t>
            </a:r>
            <a:r>
              <a:rPr lang="en-GB" i="1" dirty="0"/>
              <a:t>context</a:t>
            </a:r>
          </a:p>
          <a:p>
            <a:endParaRPr lang="en-GB" dirty="0"/>
          </a:p>
          <a:p>
            <a:r>
              <a:rPr lang="en-GB" dirty="0"/>
              <a:t>2. Translation could be address as a problem of </a:t>
            </a:r>
            <a:r>
              <a:rPr lang="en-GB" i="1" dirty="0"/>
              <a:t>formal logic</a:t>
            </a:r>
          </a:p>
          <a:p>
            <a:endParaRPr lang="en-GB" dirty="0"/>
          </a:p>
          <a:p>
            <a:r>
              <a:rPr lang="en-GB" dirty="0"/>
              <a:t>3. Methods from </a:t>
            </a:r>
            <a:r>
              <a:rPr lang="en-GB" i="1" dirty="0"/>
              <a:t>cryptography</a:t>
            </a:r>
            <a:r>
              <a:rPr lang="en-GB" dirty="0"/>
              <a:t> could be useful for machine translation </a:t>
            </a:r>
          </a:p>
          <a:p>
            <a:endParaRPr lang="en-GB" dirty="0"/>
          </a:p>
          <a:p>
            <a:r>
              <a:rPr lang="en-GB" dirty="0"/>
              <a:t>4. </a:t>
            </a:r>
            <a:r>
              <a:rPr lang="en-GB" i="1" dirty="0"/>
              <a:t>Linguistic universals </a:t>
            </a:r>
            <a:r>
              <a:rPr lang="en-GB" dirty="0"/>
              <a:t>exist and these can be exploited to make translation simpler </a:t>
            </a:r>
          </a:p>
        </p:txBody>
      </p:sp>
    </p:spTree>
    <p:extLst>
      <p:ext uri="{BB962C8B-B14F-4D97-AF65-F5344CB8AC3E}">
        <p14:creationId xmlns:p14="http://schemas.microsoft.com/office/powerpoint/2010/main" val="44237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4B8A-0D1D-F343-9D49-2B5293A62814}"/>
              </a:ext>
            </a:extLst>
          </p:cNvPr>
          <p:cNvSpPr>
            <a:spLocks noGrp="1"/>
          </p:cNvSpPr>
          <p:nvPr>
            <p:ph type="title"/>
          </p:nvPr>
        </p:nvSpPr>
        <p:spPr/>
        <p:txBody>
          <a:bodyPr/>
          <a:lstStyle/>
          <a:p>
            <a:r>
              <a:rPr lang="en-GB" dirty="0"/>
              <a:t>Some problems</a:t>
            </a:r>
          </a:p>
        </p:txBody>
      </p:sp>
      <p:sp>
        <p:nvSpPr>
          <p:cNvPr id="3" name="Content Placeholder 2">
            <a:extLst>
              <a:ext uri="{FF2B5EF4-FFF2-40B4-BE49-F238E27FC236}">
                <a16:creationId xmlns:a16="http://schemas.microsoft.com/office/drawing/2014/main" id="{32739FF6-ADC1-114E-8A35-CFB7B6B3F6EA}"/>
              </a:ext>
            </a:extLst>
          </p:cNvPr>
          <p:cNvSpPr>
            <a:spLocks noGrp="1"/>
          </p:cNvSpPr>
          <p:nvPr>
            <p:ph idx="1"/>
          </p:nvPr>
        </p:nvSpPr>
        <p:spPr/>
        <p:txBody>
          <a:bodyPr>
            <a:normAutofit fontScale="92500" lnSpcReduction="10000"/>
          </a:bodyPr>
          <a:lstStyle/>
          <a:p>
            <a:r>
              <a:rPr lang="en-GB" dirty="0"/>
              <a:t>Perhaps unsurprisingly, this wasn’t terribly successful</a:t>
            </a:r>
          </a:p>
          <a:p>
            <a:endParaRPr lang="en-GB" dirty="0"/>
          </a:p>
          <a:p>
            <a:r>
              <a:rPr lang="en-GB" dirty="0"/>
              <a:t>It was cumbersome and time consuming to perform and the results were often nonsensical</a:t>
            </a:r>
          </a:p>
          <a:p>
            <a:endParaRPr lang="en-GB" dirty="0"/>
          </a:p>
          <a:p>
            <a:r>
              <a:rPr lang="en-GB" dirty="0"/>
              <a:t>Lexical and grammatical ambiguities in natural language weren’t taken into account</a:t>
            </a:r>
          </a:p>
          <a:p>
            <a:endParaRPr lang="en-GB" dirty="0"/>
          </a:p>
          <a:p>
            <a:r>
              <a:rPr lang="en-GB" dirty="0"/>
              <a:t>One of the main problems with early experiments was that they lacked an adequate </a:t>
            </a:r>
            <a:r>
              <a:rPr lang="en-GB" i="1" dirty="0"/>
              <a:t>theory of language</a:t>
            </a:r>
          </a:p>
          <a:p>
            <a:endParaRPr lang="en-GB" i="1" dirty="0"/>
          </a:p>
        </p:txBody>
      </p:sp>
    </p:spTree>
    <p:extLst>
      <p:ext uri="{BB962C8B-B14F-4D97-AF65-F5344CB8AC3E}">
        <p14:creationId xmlns:p14="http://schemas.microsoft.com/office/powerpoint/2010/main" val="3777893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93A6-1882-594B-B684-374C128F5E0C}"/>
              </a:ext>
            </a:extLst>
          </p:cNvPr>
          <p:cNvSpPr>
            <a:spLocks noGrp="1"/>
          </p:cNvSpPr>
          <p:nvPr>
            <p:ph type="title"/>
          </p:nvPr>
        </p:nvSpPr>
        <p:spPr/>
        <p:txBody>
          <a:bodyPr/>
          <a:lstStyle/>
          <a:p>
            <a:r>
              <a:rPr lang="en-GB" dirty="0"/>
              <a:t>Chomsky’s </a:t>
            </a:r>
            <a:r>
              <a:rPr lang="en-GB" i="1" dirty="0"/>
              <a:t>Syntactic Structures (1957)</a:t>
            </a:r>
            <a:endParaRPr lang="en-GB" dirty="0"/>
          </a:p>
        </p:txBody>
      </p:sp>
      <p:sp>
        <p:nvSpPr>
          <p:cNvPr id="7" name="Content Placeholder 6">
            <a:extLst>
              <a:ext uri="{FF2B5EF4-FFF2-40B4-BE49-F238E27FC236}">
                <a16:creationId xmlns:a16="http://schemas.microsoft.com/office/drawing/2014/main" id="{37661E52-BC72-A640-B7B7-52DD1DFFAA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1381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93A6-1882-594B-B684-374C128F5E0C}"/>
              </a:ext>
            </a:extLst>
          </p:cNvPr>
          <p:cNvSpPr>
            <a:spLocks noGrp="1"/>
          </p:cNvSpPr>
          <p:nvPr>
            <p:ph type="title"/>
          </p:nvPr>
        </p:nvSpPr>
        <p:spPr/>
        <p:txBody>
          <a:bodyPr/>
          <a:lstStyle/>
          <a:p>
            <a:r>
              <a:rPr lang="en-GB" dirty="0"/>
              <a:t>Chomsky’s </a:t>
            </a:r>
            <a:r>
              <a:rPr lang="en-GB" i="1" dirty="0"/>
              <a:t>Syntactic Structures (1957)</a:t>
            </a:r>
            <a:endParaRPr lang="en-GB" dirty="0"/>
          </a:p>
        </p:txBody>
      </p:sp>
      <p:sp>
        <p:nvSpPr>
          <p:cNvPr id="3" name="Content Placeholder 2">
            <a:extLst>
              <a:ext uri="{FF2B5EF4-FFF2-40B4-BE49-F238E27FC236}">
                <a16:creationId xmlns:a16="http://schemas.microsoft.com/office/drawing/2014/main" id="{3E102BCB-854A-C745-8789-341B89FEAD0E}"/>
              </a:ext>
            </a:extLst>
          </p:cNvPr>
          <p:cNvSpPr>
            <a:spLocks noGrp="1"/>
          </p:cNvSpPr>
          <p:nvPr>
            <p:ph idx="1"/>
          </p:nvPr>
        </p:nvSpPr>
        <p:spPr>
          <a:xfrm>
            <a:off x="838200" y="1825625"/>
            <a:ext cx="5257800" cy="4194175"/>
          </a:xfrm>
        </p:spPr>
        <p:txBody>
          <a:bodyPr>
            <a:normAutofit fontScale="77500" lnSpcReduction="20000"/>
          </a:bodyPr>
          <a:lstStyle/>
          <a:p>
            <a:r>
              <a:rPr lang="en-GB" dirty="0"/>
              <a:t>Chomsky argued that grammar was essentially a system of rules</a:t>
            </a:r>
          </a:p>
          <a:p>
            <a:endParaRPr lang="en-GB" dirty="0"/>
          </a:p>
          <a:p>
            <a:r>
              <a:rPr lang="en-GB" dirty="0"/>
              <a:t>These rules generate exactly all possible combinations of</a:t>
            </a:r>
            <a:r>
              <a:rPr lang="en-GB" i="1" dirty="0"/>
              <a:t> any</a:t>
            </a:r>
            <a:r>
              <a:rPr lang="en-GB" dirty="0"/>
              <a:t> grammatical sentences in any given language</a:t>
            </a:r>
          </a:p>
          <a:p>
            <a:endParaRPr lang="en-GB" dirty="0"/>
          </a:p>
          <a:p>
            <a:r>
              <a:rPr lang="en-GB" dirty="0"/>
              <a:t>The task of linguistics was to uncover and formalise this system of rules for any given language (and for Language generally)</a:t>
            </a:r>
          </a:p>
          <a:p>
            <a:endParaRPr lang="en-GB" dirty="0"/>
          </a:p>
          <a:p>
            <a:r>
              <a:rPr lang="en-GB" dirty="0"/>
              <a:t>For this to be the case, Chomsky assumes…</a:t>
            </a:r>
          </a:p>
        </p:txBody>
      </p:sp>
      <p:pic>
        <p:nvPicPr>
          <p:cNvPr id="4098" name="Picture 2">
            <a:extLst>
              <a:ext uri="{FF2B5EF4-FFF2-40B4-BE49-F238E27FC236}">
                <a16:creationId xmlns:a16="http://schemas.microsoft.com/office/drawing/2014/main" id="{4E4E290A-A168-5C46-A3B7-4AF11866F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279" y="2108358"/>
            <a:ext cx="4795521" cy="2641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2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93A6-1882-594B-B684-374C128F5E0C}"/>
              </a:ext>
            </a:extLst>
          </p:cNvPr>
          <p:cNvSpPr>
            <a:spLocks noGrp="1"/>
          </p:cNvSpPr>
          <p:nvPr>
            <p:ph type="title"/>
          </p:nvPr>
        </p:nvSpPr>
        <p:spPr/>
        <p:txBody>
          <a:bodyPr/>
          <a:lstStyle/>
          <a:p>
            <a:r>
              <a:rPr lang="en-GB" dirty="0"/>
              <a:t>Chomsky’s </a:t>
            </a:r>
            <a:r>
              <a:rPr lang="en-GB" i="1" dirty="0"/>
              <a:t>Syntactic Structures (1957)</a:t>
            </a:r>
            <a:endParaRPr lang="en-GB" dirty="0"/>
          </a:p>
        </p:txBody>
      </p:sp>
      <p:sp>
        <p:nvSpPr>
          <p:cNvPr id="3" name="Content Placeholder 2">
            <a:extLst>
              <a:ext uri="{FF2B5EF4-FFF2-40B4-BE49-F238E27FC236}">
                <a16:creationId xmlns:a16="http://schemas.microsoft.com/office/drawing/2014/main" id="{3E102BCB-854A-C745-8789-341B89FEAD0E}"/>
              </a:ext>
            </a:extLst>
          </p:cNvPr>
          <p:cNvSpPr>
            <a:spLocks noGrp="1"/>
          </p:cNvSpPr>
          <p:nvPr>
            <p:ph idx="1"/>
          </p:nvPr>
        </p:nvSpPr>
        <p:spPr>
          <a:xfrm>
            <a:off x="838200" y="1825625"/>
            <a:ext cx="5257800" cy="4194175"/>
          </a:xfrm>
        </p:spPr>
        <p:txBody>
          <a:bodyPr>
            <a:normAutofit/>
          </a:bodyPr>
          <a:lstStyle/>
          <a:p>
            <a:r>
              <a:rPr lang="en-GB" dirty="0"/>
              <a:t>1. A grammatical sentence need not be included in any existing corpus</a:t>
            </a:r>
          </a:p>
          <a:p>
            <a:endParaRPr lang="en-GB" dirty="0"/>
          </a:p>
          <a:p>
            <a:r>
              <a:rPr lang="en-GB" dirty="0"/>
              <a:t>2. It need not be semantically meaningful</a:t>
            </a:r>
          </a:p>
          <a:p>
            <a:endParaRPr lang="en-GB" dirty="0"/>
          </a:p>
          <a:p>
            <a:r>
              <a:rPr lang="en-GB" dirty="0"/>
              <a:t>3. It does not need to be statistically likely</a:t>
            </a:r>
          </a:p>
        </p:txBody>
      </p:sp>
      <p:pic>
        <p:nvPicPr>
          <p:cNvPr id="4098" name="Picture 2">
            <a:extLst>
              <a:ext uri="{FF2B5EF4-FFF2-40B4-BE49-F238E27FC236}">
                <a16:creationId xmlns:a16="http://schemas.microsoft.com/office/drawing/2014/main" id="{4E4E290A-A168-5C46-A3B7-4AF11866F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279" y="2108358"/>
            <a:ext cx="4795521" cy="2641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11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A06C-2F12-E54B-B8D8-688520D8468C}"/>
              </a:ext>
            </a:extLst>
          </p:cNvPr>
          <p:cNvSpPr>
            <a:spLocks noGrp="1"/>
          </p:cNvSpPr>
          <p:nvPr>
            <p:ph type="title"/>
          </p:nvPr>
        </p:nvSpPr>
        <p:spPr/>
        <p:txBody>
          <a:bodyPr/>
          <a:lstStyle/>
          <a:p>
            <a:r>
              <a:rPr lang="en-GB" dirty="0"/>
              <a:t>Chomsky’s </a:t>
            </a:r>
            <a:r>
              <a:rPr lang="en-GB" i="1" dirty="0"/>
              <a:t>Syntactic Structures (1957)</a:t>
            </a:r>
          </a:p>
        </p:txBody>
      </p:sp>
      <p:sp>
        <p:nvSpPr>
          <p:cNvPr id="3" name="Content Placeholder 2">
            <a:extLst>
              <a:ext uri="{FF2B5EF4-FFF2-40B4-BE49-F238E27FC236}">
                <a16:creationId xmlns:a16="http://schemas.microsoft.com/office/drawing/2014/main" id="{6014B010-26E2-B643-B884-472558B57B39}"/>
              </a:ext>
            </a:extLst>
          </p:cNvPr>
          <p:cNvSpPr>
            <a:spLocks noGrp="1"/>
          </p:cNvSpPr>
          <p:nvPr>
            <p:ph idx="1"/>
          </p:nvPr>
        </p:nvSpPr>
        <p:spPr/>
        <p:txBody>
          <a:bodyPr/>
          <a:lstStyle/>
          <a:p>
            <a:pPr marL="0" indent="0">
              <a:buNone/>
            </a:pPr>
            <a:endParaRPr lang="en-GB" dirty="0"/>
          </a:p>
          <a:p>
            <a:pPr marL="0" indent="0">
              <a:buNone/>
            </a:pPr>
            <a:r>
              <a:rPr lang="en-GB" dirty="0"/>
              <a:t>“Despite the undeniable interest and importance of semantic and statistical studies of language, they appear to have no direct relevance to the problem of determining or characterizing the set of grammatical utterances. I think we are forced to conclude that grammar is autonomous and independent of meaning, and that probabilistic models give no particular insight into some of the basic problems of syntactic structure”</a:t>
            </a:r>
          </a:p>
          <a:p>
            <a:pPr marL="0" indent="0" algn="r">
              <a:buNone/>
            </a:pPr>
            <a:r>
              <a:rPr lang="en-GB" dirty="0"/>
              <a:t>Chomsky (1957:17)</a:t>
            </a:r>
          </a:p>
          <a:p>
            <a:endParaRPr lang="en-GB" dirty="0"/>
          </a:p>
        </p:txBody>
      </p:sp>
    </p:spTree>
    <p:extLst>
      <p:ext uri="{BB962C8B-B14F-4D97-AF65-F5344CB8AC3E}">
        <p14:creationId xmlns:p14="http://schemas.microsoft.com/office/powerpoint/2010/main" val="206123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8E6F-AA1A-C743-BC3E-4AA6ADCAED0E}"/>
              </a:ext>
            </a:extLst>
          </p:cNvPr>
          <p:cNvSpPr>
            <a:spLocks noGrp="1"/>
          </p:cNvSpPr>
          <p:nvPr>
            <p:ph type="title"/>
          </p:nvPr>
        </p:nvSpPr>
        <p:spPr/>
        <p:txBody>
          <a:bodyPr/>
          <a:lstStyle/>
          <a:p>
            <a:r>
              <a:rPr lang="en-GB" dirty="0"/>
              <a:t>The First AI winter (1970s-ish)</a:t>
            </a:r>
          </a:p>
        </p:txBody>
      </p:sp>
      <p:sp>
        <p:nvSpPr>
          <p:cNvPr id="3" name="Content Placeholder 2">
            <a:extLst>
              <a:ext uri="{FF2B5EF4-FFF2-40B4-BE49-F238E27FC236}">
                <a16:creationId xmlns:a16="http://schemas.microsoft.com/office/drawing/2014/main" id="{B3ED0B6F-40D6-4249-BFCF-2B91CF1D38E5}"/>
              </a:ext>
            </a:extLst>
          </p:cNvPr>
          <p:cNvSpPr>
            <a:spLocks noGrp="1"/>
          </p:cNvSpPr>
          <p:nvPr>
            <p:ph idx="1"/>
          </p:nvPr>
        </p:nvSpPr>
        <p:spPr/>
        <p:txBody>
          <a:bodyPr>
            <a:normAutofit fontScale="92500" lnSpcReduction="20000"/>
          </a:bodyPr>
          <a:lstStyle/>
          <a:p>
            <a:r>
              <a:rPr lang="en-GB" dirty="0"/>
              <a:t>Chomsky insisted that grammar and semantics were separate. The goal of linguistics should be to model grammar</a:t>
            </a:r>
          </a:p>
          <a:p>
            <a:endParaRPr lang="en-GB" dirty="0"/>
          </a:p>
          <a:p>
            <a:r>
              <a:rPr lang="en-GB" dirty="0"/>
              <a:t>Naturally, this resulted in a huge effort to computationally represent meaning. Many argued that Chomsky was </a:t>
            </a:r>
            <a:r>
              <a:rPr lang="en-GB" i="1" dirty="0"/>
              <a:t>too</a:t>
            </a:r>
            <a:r>
              <a:rPr lang="en-GB" dirty="0"/>
              <a:t> syntactic</a:t>
            </a:r>
          </a:p>
          <a:p>
            <a:pPr marL="0" indent="0">
              <a:buNone/>
            </a:pPr>
            <a:endParaRPr lang="en-GB" dirty="0"/>
          </a:p>
          <a:p>
            <a:r>
              <a:rPr lang="en-GB" dirty="0"/>
              <a:t>Around the same time, </a:t>
            </a:r>
            <a:r>
              <a:rPr lang="en-GB" dirty="0" err="1"/>
              <a:t>Minksy</a:t>
            </a:r>
            <a:r>
              <a:rPr lang="en-GB" dirty="0"/>
              <a:t> &amp; </a:t>
            </a:r>
            <a:r>
              <a:rPr lang="en-GB" dirty="0" err="1"/>
              <a:t>Papert</a:t>
            </a:r>
            <a:r>
              <a:rPr lang="en-GB" dirty="0"/>
              <a:t> (1969) wrote what was - at the time - considered a crushing blow to the connectionist paradigm in AI (i.e. neural nets)</a:t>
            </a:r>
          </a:p>
          <a:p>
            <a:pPr marL="0" indent="0">
              <a:buNone/>
            </a:pPr>
            <a:endParaRPr lang="en-GB" dirty="0"/>
          </a:p>
          <a:p>
            <a:r>
              <a:rPr lang="en-GB" dirty="0"/>
              <a:t>It’s difficult to summarise everything that went on in this period but a good example is </a:t>
            </a:r>
            <a:r>
              <a:rPr lang="en-GB" dirty="0" err="1"/>
              <a:t>Schank</a:t>
            </a:r>
            <a:r>
              <a:rPr lang="en-GB" dirty="0"/>
              <a:t> &amp; Abelson’s (1977) Script Theory</a:t>
            </a:r>
          </a:p>
        </p:txBody>
      </p:sp>
    </p:spTree>
    <p:extLst>
      <p:ext uri="{BB962C8B-B14F-4D97-AF65-F5344CB8AC3E}">
        <p14:creationId xmlns:p14="http://schemas.microsoft.com/office/powerpoint/2010/main" val="186261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11C3-91A1-8849-B16D-797C1C9CE5DD}"/>
              </a:ext>
            </a:extLst>
          </p:cNvPr>
          <p:cNvSpPr>
            <a:spLocks noGrp="1"/>
          </p:cNvSpPr>
          <p:nvPr>
            <p:ph type="title"/>
          </p:nvPr>
        </p:nvSpPr>
        <p:spPr/>
        <p:txBody>
          <a:bodyPr/>
          <a:lstStyle/>
          <a:p>
            <a:r>
              <a:rPr lang="en-GB" dirty="0" err="1"/>
              <a:t>Schank</a:t>
            </a:r>
            <a:r>
              <a:rPr lang="en-GB" dirty="0"/>
              <a:t> &amp; Abelson (1977)</a:t>
            </a:r>
          </a:p>
        </p:txBody>
      </p:sp>
      <p:pic>
        <p:nvPicPr>
          <p:cNvPr id="6146" name="Picture 2">
            <a:extLst>
              <a:ext uri="{FF2B5EF4-FFF2-40B4-BE49-F238E27FC236}">
                <a16:creationId xmlns:a16="http://schemas.microsoft.com/office/drawing/2014/main" id="{2F882D71-4FF5-A84B-B396-FD64B858CD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6744" y="1690688"/>
            <a:ext cx="2948671"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EC5B8B-D09C-9A4F-BF1F-ED31D2DB0392}"/>
              </a:ext>
            </a:extLst>
          </p:cNvPr>
          <p:cNvSpPr txBox="1"/>
          <p:nvPr/>
        </p:nvSpPr>
        <p:spPr>
          <a:xfrm>
            <a:off x="838201" y="1690688"/>
            <a:ext cx="5324706" cy="4247317"/>
          </a:xfrm>
          <a:prstGeom prst="rect">
            <a:avLst/>
          </a:prstGeom>
          <a:noFill/>
        </p:spPr>
        <p:txBody>
          <a:bodyPr wrap="square" rtlCol="0">
            <a:spAutoFit/>
          </a:bodyPr>
          <a:lstStyle/>
          <a:p>
            <a:pPr marL="285750" indent="-285750">
              <a:buFont typeface="Arial" panose="020B0604020202020204" pitchFamily="34" charset="0"/>
              <a:buChar char="•"/>
            </a:pPr>
            <a:r>
              <a:rPr lang="en-GB" dirty="0" err="1"/>
              <a:t>Schank</a:t>
            </a:r>
            <a:r>
              <a:rPr lang="en-GB" dirty="0"/>
              <a:t> &amp; Abelson (and others) began to develop a cognitive psychological theory based around the notion of scripts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Scripts are structured, organised representation of a stereotyped sequence of events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structure scripts allow AI to understand aspects of language which go beyond syntactic processing and approach the level of </a:t>
            </a:r>
            <a:r>
              <a:rPr lang="en-GB" i="1" dirty="0"/>
              <a:t>discourse</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Scenario mapping theory, Sanford &amp; Garrod (1981); </a:t>
            </a:r>
          </a:p>
          <a:p>
            <a:pPr marL="285750" indent="-285750">
              <a:buFont typeface="Arial" panose="020B0604020202020204" pitchFamily="34" charset="0"/>
              <a:buChar char="•"/>
            </a:pPr>
            <a:r>
              <a:rPr lang="en-GB" dirty="0"/>
              <a:t>Mental models, Johnson-Laird (1983); </a:t>
            </a:r>
          </a:p>
          <a:p>
            <a:pPr marL="285750" indent="-285750">
              <a:buFont typeface="Arial" panose="020B0604020202020204" pitchFamily="34" charset="0"/>
              <a:buChar char="•"/>
            </a:pPr>
            <a:r>
              <a:rPr lang="en-GB" dirty="0"/>
              <a:t>Rhetorical processing framework, Sanford &amp; Emmott (2012)</a:t>
            </a:r>
          </a:p>
        </p:txBody>
      </p:sp>
    </p:spTree>
    <p:extLst>
      <p:ext uri="{BB962C8B-B14F-4D97-AF65-F5344CB8AC3E}">
        <p14:creationId xmlns:p14="http://schemas.microsoft.com/office/powerpoint/2010/main" val="190634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34C-BF81-7F4F-9C49-2E2DC753DE1C}"/>
              </a:ext>
            </a:extLst>
          </p:cNvPr>
          <p:cNvSpPr>
            <a:spLocks noGrp="1"/>
          </p:cNvSpPr>
          <p:nvPr>
            <p:ph type="title"/>
          </p:nvPr>
        </p:nvSpPr>
        <p:spPr/>
        <p:txBody>
          <a:bodyPr/>
          <a:lstStyle/>
          <a:p>
            <a:r>
              <a:rPr lang="en-GB" dirty="0"/>
              <a:t>Statistical models (Late 80s, early 90s)</a:t>
            </a:r>
          </a:p>
        </p:txBody>
      </p:sp>
      <p:sp>
        <p:nvSpPr>
          <p:cNvPr id="3" name="Content Placeholder 2">
            <a:extLst>
              <a:ext uri="{FF2B5EF4-FFF2-40B4-BE49-F238E27FC236}">
                <a16:creationId xmlns:a16="http://schemas.microsoft.com/office/drawing/2014/main" id="{64ADA55D-6AE5-844E-90B2-81CC8DFAEB64}"/>
              </a:ext>
            </a:extLst>
          </p:cNvPr>
          <p:cNvSpPr>
            <a:spLocks noGrp="1"/>
          </p:cNvSpPr>
          <p:nvPr>
            <p:ph idx="1"/>
          </p:nvPr>
        </p:nvSpPr>
        <p:spPr/>
        <p:txBody>
          <a:bodyPr>
            <a:normAutofit/>
          </a:bodyPr>
          <a:lstStyle/>
          <a:p>
            <a:r>
              <a:rPr lang="en-GB" dirty="0"/>
              <a:t>Scripts/schemata/scenarios/frames are (usually) context specific</a:t>
            </a:r>
          </a:p>
          <a:p>
            <a:endParaRPr lang="en-GB" dirty="0"/>
          </a:p>
        </p:txBody>
      </p:sp>
    </p:spTree>
    <p:extLst>
      <p:ext uri="{BB962C8B-B14F-4D97-AF65-F5344CB8AC3E}">
        <p14:creationId xmlns:p14="http://schemas.microsoft.com/office/powerpoint/2010/main" val="1170013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34C-BF81-7F4F-9C49-2E2DC753DE1C}"/>
              </a:ext>
            </a:extLst>
          </p:cNvPr>
          <p:cNvSpPr>
            <a:spLocks noGrp="1"/>
          </p:cNvSpPr>
          <p:nvPr>
            <p:ph type="title"/>
          </p:nvPr>
        </p:nvSpPr>
        <p:spPr/>
        <p:txBody>
          <a:bodyPr/>
          <a:lstStyle/>
          <a:p>
            <a:r>
              <a:rPr lang="en-GB" dirty="0"/>
              <a:t>Statistical models (Late 80s, early 90s)</a:t>
            </a:r>
          </a:p>
        </p:txBody>
      </p:sp>
      <p:sp>
        <p:nvSpPr>
          <p:cNvPr id="3" name="Content Placeholder 2">
            <a:extLst>
              <a:ext uri="{FF2B5EF4-FFF2-40B4-BE49-F238E27FC236}">
                <a16:creationId xmlns:a16="http://schemas.microsoft.com/office/drawing/2014/main" id="{64ADA55D-6AE5-844E-90B2-81CC8DFAEB64}"/>
              </a:ext>
            </a:extLst>
          </p:cNvPr>
          <p:cNvSpPr>
            <a:spLocks noGrp="1"/>
          </p:cNvSpPr>
          <p:nvPr>
            <p:ph idx="1"/>
          </p:nvPr>
        </p:nvSpPr>
        <p:spPr/>
        <p:txBody>
          <a:bodyPr>
            <a:normAutofit/>
          </a:bodyPr>
          <a:lstStyle/>
          <a:p>
            <a:r>
              <a:rPr lang="en-GB" dirty="0"/>
              <a:t>Scripts/schemata/scenarios/frames are (usually) context specific</a:t>
            </a:r>
          </a:p>
          <a:p>
            <a:endParaRPr lang="en-GB" dirty="0"/>
          </a:p>
          <a:p>
            <a:r>
              <a:rPr lang="en-GB" dirty="0"/>
              <a:t>From an AI or NLP perspective, this means we need to have some kind of representation of every possible context we are likely to encounter</a:t>
            </a:r>
          </a:p>
          <a:p>
            <a:endParaRPr lang="en-GB" dirty="0"/>
          </a:p>
        </p:txBody>
      </p:sp>
    </p:spTree>
    <p:extLst>
      <p:ext uri="{BB962C8B-B14F-4D97-AF65-F5344CB8AC3E}">
        <p14:creationId xmlns:p14="http://schemas.microsoft.com/office/powerpoint/2010/main" val="79299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6B6F-F232-9946-8221-3B699CD73964}"/>
              </a:ext>
            </a:extLst>
          </p:cNvPr>
          <p:cNvSpPr>
            <a:spLocks noGrp="1"/>
          </p:cNvSpPr>
          <p:nvPr>
            <p:ph type="title"/>
          </p:nvPr>
        </p:nvSpPr>
        <p:spPr/>
        <p:txBody>
          <a:bodyPr/>
          <a:lstStyle/>
          <a:p>
            <a:r>
              <a:rPr lang="en-GB" dirty="0"/>
              <a:t>Introducing ourselves</a:t>
            </a:r>
          </a:p>
        </p:txBody>
      </p:sp>
      <p:sp>
        <p:nvSpPr>
          <p:cNvPr id="3" name="Content Placeholder 2">
            <a:extLst>
              <a:ext uri="{FF2B5EF4-FFF2-40B4-BE49-F238E27FC236}">
                <a16:creationId xmlns:a16="http://schemas.microsoft.com/office/drawing/2014/main" id="{13D6D62C-5AFF-C347-BA40-67CC2C714450}"/>
              </a:ext>
            </a:extLst>
          </p:cNvPr>
          <p:cNvSpPr>
            <a:spLocks noGrp="1"/>
          </p:cNvSpPr>
          <p:nvPr>
            <p:ph idx="1"/>
          </p:nvPr>
        </p:nvSpPr>
        <p:spPr/>
        <p:txBody>
          <a:bodyPr/>
          <a:lstStyle/>
          <a:p>
            <a:r>
              <a:rPr lang="en-GB" dirty="0"/>
              <a:t>Tell me…</a:t>
            </a:r>
          </a:p>
          <a:p>
            <a:endParaRPr lang="en-GB" dirty="0"/>
          </a:p>
          <a:p>
            <a:pPr lvl="1"/>
            <a:r>
              <a:rPr lang="en-GB" dirty="0"/>
              <a:t>Your name (and any preferred name)</a:t>
            </a:r>
          </a:p>
          <a:p>
            <a:pPr lvl="1"/>
            <a:endParaRPr lang="en-GB" dirty="0"/>
          </a:p>
          <a:p>
            <a:pPr lvl="1"/>
            <a:r>
              <a:rPr lang="en-GB" dirty="0"/>
              <a:t>Any experiences you have of NLP (previous research, work experience)</a:t>
            </a:r>
          </a:p>
          <a:p>
            <a:pPr lvl="1"/>
            <a:endParaRPr lang="en-GB" dirty="0"/>
          </a:p>
          <a:p>
            <a:pPr lvl="1"/>
            <a:r>
              <a:rPr lang="en-GB" dirty="0"/>
              <a:t>Your main interest in cognitive science</a:t>
            </a:r>
          </a:p>
          <a:p>
            <a:pPr lvl="1"/>
            <a:endParaRPr lang="en-GB" dirty="0"/>
          </a:p>
          <a:p>
            <a:pPr lvl="1"/>
            <a:r>
              <a:rPr lang="en-GB" dirty="0"/>
              <a:t>And another interest you have!</a:t>
            </a:r>
          </a:p>
          <a:p>
            <a:pPr marL="457200" lvl="1" indent="0">
              <a:buNone/>
            </a:pPr>
            <a:endParaRPr lang="en-GB" dirty="0"/>
          </a:p>
        </p:txBody>
      </p:sp>
    </p:spTree>
    <p:extLst>
      <p:ext uri="{BB962C8B-B14F-4D97-AF65-F5344CB8AC3E}">
        <p14:creationId xmlns:p14="http://schemas.microsoft.com/office/powerpoint/2010/main" val="354440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34C-BF81-7F4F-9C49-2E2DC753DE1C}"/>
              </a:ext>
            </a:extLst>
          </p:cNvPr>
          <p:cNvSpPr>
            <a:spLocks noGrp="1"/>
          </p:cNvSpPr>
          <p:nvPr>
            <p:ph type="title"/>
          </p:nvPr>
        </p:nvSpPr>
        <p:spPr/>
        <p:txBody>
          <a:bodyPr/>
          <a:lstStyle/>
          <a:p>
            <a:r>
              <a:rPr lang="en-GB" dirty="0"/>
              <a:t>Statistical models (Late 80s, early 90s)</a:t>
            </a:r>
          </a:p>
        </p:txBody>
      </p:sp>
      <p:sp>
        <p:nvSpPr>
          <p:cNvPr id="3" name="Content Placeholder 2">
            <a:extLst>
              <a:ext uri="{FF2B5EF4-FFF2-40B4-BE49-F238E27FC236}">
                <a16:creationId xmlns:a16="http://schemas.microsoft.com/office/drawing/2014/main" id="{64ADA55D-6AE5-844E-90B2-81CC8DFAEB64}"/>
              </a:ext>
            </a:extLst>
          </p:cNvPr>
          <p:cNvSpPr>
            <a:spLocks noGrp="1"/>
          </p:cNvSpPr>
          <p:nvPr>
            <p:ph idx="1"/>
          </p:nvPr>
        </p:nvSpPr>
        <p:spPr/>
        <p:txBody>
          <a:bodyPr>
            <a:normAutofit/>
          </a:bodyPr>
          <a:lstStyle/>
          <a:p>
            <a:r>
              <a:rPr lang="en-GB" dirty="0"/>
              <a:t>Scripts/schemata/scenarios/frames are (usually) context specific</a:t>
            </a:r>
          </a:p>
          <a:p>
            <a:endParaRPr lang="en-GB" dirty="0"/>
          </a:p>
          <a:p>
            <a:r>
              <a:rPr lang="en-GB" dirty="0"/>
              <a:t>From an AI or NLP perspective, this means we need to have some kind of representation of every possible context we are likely to encounter</a:t>
            </a:r>
          </a:p>
          <a:p>
            <a:endParaRPr lang="en-GB" dirty="0"/>
          </a:p>
          <a:p>
            <a:r>
              <a:rPr lang="en-GB" dirty="0"/>
              <a:t>From an engineering perspective, computers should </a:t>
            </a:r>
            <a:r>
              <a:rPr lang="en-GB" i="1" dirty="0"/>
              <a:t>learn</a:t>
            </a:r>
            <a:r>
              <a:rPr lang="en-GB" dirty="0"/>
              <a:t> from language data, rather than us hand-coding knowledge representations ahead of time</a:t>
            </a:r>
          </a:p>
          <a:p>
            <a:endParaRPr lang="en-GB" dirty="0"/>
          </a:p>
          <a:p>
            <a:endParaRPr lang="en-GB" dirty="0"/>
          </a:p>
        </p:txBody>
      </p:sp>
    </p:spTree>
    <p:extLst>
      <p:ext uri="{BB962C8B-B14F-4D97-AF65-F5344CB8AC3E}">
        <p14:creationId xmlns:p14="http://schemas.microsoft.com/office/powerpoint/2010/main" val="898996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34C-BF81-7F4F-9C49-2E2DC753DE1C}"/>
              </a:ext>
            </a:extLst>
          </p:cNvPr>
          <p:cNvSpPr>
            <a:spLocks noGrp="1"/>
          </p:cNvSpPr>
          <p:nvPr>
            <p:ph type="title"/>
          </p:nvPr>
        </p:nvSpPr>
        <p:spPr/>
        <p:txBody>
          <a:bodyPr/>
          <a:lstStyle/>
          <a:p>
            <a:r>
              <a:rPr lang="en-GB" dirty="0"/>
              <a:t>Statistical models (Late 80s, early 90s)</a:t>
            </a:r>
          </a:p>
        </p:txBody>
      </p:sp>
      <p:sp>
        <p:nvSpPr>
          <p:cNvPr id="3" name="Content Placeholder 2">
            <a:extLst>
              <a:ext uri="{FF2B5EF4-FFF2-40B4-BE49-F238E27FC236}">
                <a16:creationId xmlns:a16="http://schemas.microsoft.com/office/drawing/2014/main" id="{64ADA55D-6AE5-844E-90B2-81CC8DFAEB64}"/>
              </a:ext>
            </a:extLst>
          </p:cNvPr>
          <p:cNvSpPr>
            <a:spLocks noGrp="1"/>
          </p:cNvSpPr>
          <p:nvPr>
            <p:ph idx="1"/>
          </p:nvPr>
        </p:nvSpPr>
        <p:spPr/>
        <p:txBody>
          <a:bodyPr>
            <a:normAutofit/>
          </a:bodyPr>
          <a:lstStyle/>
          <a:p>
            <a:endParaRPr lang="en-GB" dirty="0"/>
          </a:p>
          <a:p>
            <a:pPr marL="0" indent="0">
              <a:buNone/>
            </a:pPr>
            <a:r>
              <a:rPr lang="en-GB" dirty="0"/>
              <a:t>“Rather than starting off by dividing sentences into grammatical and ungrammatical ones, we instead ask, </a:t>
            </a:r>
            <a:r>
              <a:rPr lang="en-GB" i="1" dirty="0"/>
              <a:t>What are the common patterns that occur in language use? […] While practical utility is something different from the validity of a theory, the usefulness of statistical models of language tends to confirm that there is something right about the basic approach”</a:t>
            </a:r>
            <a:endParaRPr lang="en-GB" dirty="0"/>
          </a:p>
          <a:p>
            <a:pPr marL="0" indent="0">
              <a:buNone/>
            </a:pPr>
            <a:endParaRPr lang="en-GB" dirty="0"/>
          </a:p>
          <a:p>
            <a:pPr marL="0" indent="0" algn="r">
              <a:buNone/>
            </a:pPr>
            <a:r>
              <a:rPr lang="en-GB" dirty="0"/>
              <a:t>Manning &amp; </a:t>
            </a:r>
            <a:r>
              <a:rPr lang="en-GB" dirty="0" err="1"/>
              <a:t>Schütze</a:t>
            </a:r>
            <a:r>
              <a:rPr lang="en-GB" dirty="0"/>
              <a:t> (1999:4)</a:t>
            </a:r>
          </a:p>
        </p:txBody>
      </p:sp>
    </p:spTree>
    <p:extLst>
      <p:ext uri="{BB962C8B-B14F-4D97-AF65-F5344CB8AC3E}">
        <p14:creationId xmlns:p14="http://schemas.microsoft.com/office/powerpoint/2010/main" val="50137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AD5-4C81-E042-8DC9-9B07F4150324}"/>
              </a:ext>
            </a:extLst>
          </p:cNvPr>
          <p:cNvSpPr>
            <a:spLocks noGrp="1"/>
          </p:cNvSpPr>
          <p:nvPr>
            <p:ph type="title"/>
          </p:nvPr>
        </p:nvSpPr>
        <p:spPr>
          <a:xfrm>
            <a:off x="838200" y="365125"/>
            <a:ext cx="10515600" cy="1325563"/>
          </a:xfrm>
        </p:spPr>
        <p:txBody>
          <a:bodyPr/>
          <a:lstStyle/>
          <a:p>
            <a:r>
              <a:rPr lang="en-GB" dirty="0"/>
              <a:t>NLP and cognitive science(s)</a:t>
            </a:r>
          </a:p>
        </p:txBody>
      </p:sp>
      <p:sp>
        <p:nvSpPr>
          <p:cNvPr id="4" name="Content Placeholder 3">
            <a:extLst>
              <a:ext uri="{FF2B5EF4-FFF2-40B4-BE49-F238E27FC236}">
                <a16:creationId xmlns:a16="http://schemas.microsoft.com/office/drawing/2014/main" id="{E5E38EEF-28E7-1249-8E63-A639E30FCCF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894210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AD5-4C81-E042-8DC9-9B07F4150324}"/>
              </a:ext>
            </a:extLst>
          </p:cNvPr>
          <p:cNvSpPr>
            <a:spLocks noGrp="1"/>
          </p:cNvSpPr>
          <p:nvPr>
            <p:ph type="title"/>
          </p:nvPr>
        </p:nvSpPr>
        <p:spPr>
          <a:xfrm>
            <a:off x="838200" y="365125"/>
            <a:ext cx="10515600" cy="1325563"/>
          </a:xfrm>
        </p:spPr>
        <p:txBody>
          <a:bodyPr/>
          <a:lstStyle/>
          <a:p>
            <a:r>
              <a:rPr lang="en-GB" dirty="0"/>
              <a:t>NLP and cognitive science(s)</a:t>
            </a:r>
          </a:p>
        </p:txBody>
      </p:sp>
      <p:sp>
        <p:nvSpPr>
          <p:cNvPr id="4" name="Content Placeholder 3">
            <a:extLst>
              <a:ext uri="{FF2B5EF4-FFF2-40B4-BE49-F238E27FC236}">
                <a16:creationId xmlns:a16="http://schemas.microsoft.com/office/drawing/2014/main" id="{E5E38EEF-28E7-1249-8E63-A639E30FCCF9}"/>
              </a:ext>
            </a:extLst>
          </p:cNvPr>
          <p:cNvSpPr>
            <a:spLocks noGrp="1"/>
          </p:cNvSpPr>
          <p:nvPr>
            <p:ph idx="1"/>
          </p:nvPr>
        </p:nvSpPr>
        <p:spPr/>
        <p:txBody>
          <a:bodyPr/>
          <a:lstStyle/>
          <a:p>
            <a:r>
              <a:rPr lang="en-GB" dirty="0"/>
              <a:t>It’s… complicated</a:t>
            </a:r>
          </a:p>
        </p:txBody>
      </p:sp>
    </p:spTree>
    <p:extLst>
      <p:ext uri="{BB962C8B-B14F-4D97-AF65-F5344CB8AC3E}">
        <p14:creationId xmlns:p14="http://schemas.microsoft.com/office/powerpoint/2010/main" val="826120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AD5-4C81-E042-8DC9-9B07F4150324}"/>
              </a:ext>
            </a:extLst>
          </p:cNvPr>
          <p:cNvSpPr>
            <a:spLocks noGrp="1"/>
          </p:cNvSpPr>
          <p:nvPr>
            <p:ph type="title"/>
          </p:nvPr>
        </p:nvSpPr>
        <p:spPr>
          <a:xfrm>
            <a:off x="838200" y="365125"/>
            <a:ext cx="10515600" cy="1325563"/>
          </a:xfrm>
        </p:spPr>
        <p:txBody>
          <a:bodyPr/>
          <a:lstStyle/>
          <a:p>
            <a:r>
              <a:rPr lang="en-GB" dirty="0"/>
              <a:t>NLP and cognitive science(s)</a:t>
            </a:r>
          </a:p>
        </p:txBody>
      </p:sp>
      <p:sp>
        <p:nvSpPr>
          <p:cNvPr id="4" name="Content Placeholder 3">
            <a:extLst>
              <a:ext uri="{FF2B5EF4-FFF2-40B4-BE49-F238E27FC236}">
                <a16:creationId xmlns:a16="http://schemas.microsoft.com/office/drawing/2014/main" id="{E5E38EEF-28E7-1249-8E63-A639E30FCCF9}"/>
              </a:ext>
            </a:extLst>
          </p:cNvPr>
          <p:cNvSpPr>
            <a:spLocks noGrp="1"/>
          </p:cNvSpPr>
          <p:nvPr>
            <p:ph idx="1"/>
          </p:nvPr>
        </p:nvSpPr>
        <p:spPr/>
        <p:txBody>
          <a:bodyPr>
            <a:normAutofit/>
          </a:bodyPr>
          <a:lstStyle/>
          <a:p>
            <a:r>
              <a:rPr lang="en-GB" dirty="0"/>
              <a:t>It’s… complicated</a:t>
            </a:r>
          </a:p>
          <a:p>
            <a:endParaRPr lang="en-GB" dirty="0"/>
          </a:p>
          <a:p>
            <a:r>
              <a:rPr lang="en-GB" dirty="0"/>
              <a:t>NLP does not strictly commit to any cognitive theory</a:t>
            </a:r>
          </a:p>
          <a:p>
            <a:pPr lvl="1"/>
            <a:r>
              <a:rPr lang="en-GB" dirty="0"/>
              <a:t>Broadly speaking ‘connectionist’. But what does that mean?</a:t>
            </a:r>
          </a:p>
          <a:p>
            <a:pPr lvl="1"/>
            <a:endParaRPr lang="en-GB" dirty="0"/>
          </a:p>
        </p:txBody>
      </p:sp>
    </p:spTree>
    <p:extLst>
      <p:ext uri="{BB962C8B-B14F-4D97-AF65-F5344CB8AC3E}">
        <p14:creationId xmlns:p14="http://schemas.microsoft.com/office/powerpoint/2010/main" val="1748894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AD5-4C81-E042-8DC9-9B07F4150324}"/>
              </a:ext>
            </a:extLst>
          </p:cNvPr>
          <p:cNvSpPr>
            <a:spLocks noGrp="1"/>
          </p:cNvSpPr>
          <p:nvPr>
            <p:ph type="title"/>
          </p:nvPr>
        </p:nvSpPr>
        <p:spPr>
          <a:xfrm>
            <a:off x="838200" y="365125"/>
            <a:ext cx="10515600" cy="1325563"/>
          </a:xfrm>
        </p:spPr>
        <p:txBody>
          <a:bodyPr/>
          <a:lstStyle/>
          <a:p>
            <a:r>
              <a:rPr lang="en-GB" dirty="0"/>
              <a:t>NLP and cognitive science(s)</a:t>
            </a:r>
          </a:p>
        </p:txBody>
      </p:sp>
      <p:sp>
        <p:nvSpPr>
          <p:cNvPr id="4" name="Content Placeholder 3">
            <a:extLst>
              <a:ext uri="{FF2B5EF4-FFF2-40B4-BE49-F238E27FC236}">
                <a16:creationId xmlns:a16="http://schemas.microsoft.com/office/drawing/2014/main" id="{E5E38EEF-28E7-1249-8E63-A639E30FCCF9}"/>
              </a:ext>
            </a:extLst>
          </p:cNvPr>
          <p:cNvSpPr>
            <a:spLocks noGrp="1"/>
          </p:cNvSpPr>
          <p:nvPr>
            <p:ph idx="1"/>
          </p:nvPr>
        </p:nvSpPr>
        <p:spPr/>
        <p:txBody>
          <a:bodyPr>
            <a:normAutofit/>
          </a:bodyPr>
          <a:lstStyle/>
          <a:p>
            <a:r>
              <a:rPr lang="en-GB" dirty="0"/>
              <a:t>It’s… complicated</a:t>
            </a:r>
          </a:p>
          <a:p>
            <a:endParaRPr lang="en-GB" dirty="0"/>
          </a:p>
          <a:p>
            <a:r>
              <a:rPr lang="en-GB" dirty="0"/>
              <a:t>NLP does not strictly commit to any cognitive theory</a:t>
            </a:r>
          </a:p>
          <a:p>
            <a:pPr lvl="1"/>
            <a:r>
              <a:rPr lang="en-GB" dirty="0"/>
              <a:t>Broadly speaking ‘connectionist’. But what does that mean?</a:t>
            </a:r>
          </a:p>
          <a:p>
            <a:pPr lvl="1"/>
            <a:endParaRPr lang="en-GB" dirty="0"/>
          </a:p>
          <a:p>
            <a:r>
              <a:rPr lang="en-GB" dirty="0"/>
              <a:t>Neither NLP or cognitive science are monolithic practices</a:t>
            </a:r>
          </a:p>
          <a:p>
            <a:pPr lvl="1"/>
            <a:endParaRPr lang="en-GB" dirty="0"/>
          </a:p>
        </p:txBody>
      </p:sp>
    </p:spTree>
    <p:extLst>
      <p:ext uri="{BB962C8B-B14F-4D97-AF65-F5344CB8AC3E}">
        <p14:creationId xmlns:p14="http://schemas.microsoft.com/office/powerpoint/2010/main" val="2872562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AD5-4C81-E042-8DC9-9B07F4150324}"/>
              </a:ext>
            </a:extLst>
          </p:cNvPr>
          <p:cNvSpPr>
            <a:spLocks noGrp="1"/>
          </p:cNvSpPr>
          <p:nvPr>
            <p:ph type="title"/>
          </p:nvPr>
        </p:nvSpPr>
        <p:spPr>
          <a:xfrm>
            <a:off x="838200" y="365125"/>
            <a:ext cx="10515600" cy="1325563"/>
          </a:xfrm>
        </p:spPr>
        <p:txBody>
          <a:bodyPr/>
          <a:lstStyle/>
          <a:p>
            <a:r>
              <a:rPr lang="en-GB" dirty="0"/>
              <a:t>NLP and cognitive science(s)</a:t>
            </a:r>
          </a:p>
        </p:txBody>
      </p:sp>
      <p:sp>
        <p:nvSpPr>
          <p:cNvPr id="4" name="Content Placeholder 3">
            <a:extLst>
              <a:ext uri="{FF2B5EF4-FFF2-40B4-BE49-F238E27FC236}">
                <a16:creationId xmlns:a16="http://schemas.microsoft.com/office/drawing/2014/main" id="{E5E38EEF-28E7-1249-8E63-A639E30FCCF9}"/>
              </a:ext>
            </a:extLst>
          </p:cNvPr>
          <p:cNvSpPr>
            <a:spLocks noGrp="1"/>
          </p:cNvSpPr>
          <p:nvPr>
            <p:ph idx="1"/>
          </p:nvPr>
        </p:nvSpPr>
        <p:spPr/>
        <p:txBody>
          <a:bodyPr>
            <a:normAutofit lnSpcReduction="10000"/>
          </a:bodyPr>
          <a:lstStyle/>
          <a:p>
            <a:r>
              <a:rPr lang="en-GB" dirty="0"/>
              <a:t>It’s… complicated</a:t>
            </a:r>
          </a:p>
          <a:p>
            <a:endParaRPr lang="en-GB" dirty="0"/>
          </a:p>
          <a:p>
            <a:r>
              <a:rPr lang="en-GB" dirty="0"/>
              <a:t>NLP does not strictly commit to any cognitive theory</a:t>
            </a:r>
          </a:p>
          <a:p>
            <a:pPr lvl="1"/>
            <a:r>
              <a:rPr lang="en-GB" dirty="0"/>
              <a:t>Broadly speaking ‘connectionist’. But what does that mean?</a:t>
            </a:r>
          </a:p>
          <a:p>
            <a:pPr lvl="1"/>
            <a:endParaRPr lang="en-GB" dirty="0"/>
          </a:p>
          <a:p>
            <a:r>
              <a:rPr lang="en-GB" dirty="0"/>
              <a:t>Neither NLP or cognitive science are monolithic practices</a:t>
            </a:r>
          </a:p>
          <a:p>
            <a:pPr lvl="1"/>
            <a:endParaRPr lang="en-GB" dirty="0"/>
          </a:p>
          <a:p>
            <a:r>
              <a:rPr lang="en-GB" dirty="0"/>
              <a:t>NLP and computational linguistics share a similar domain but different goals</a:t>
            </a:r>
          </a:p>
          <a:p>
            <a:pPr lvl="1"/>
            <a:r>
              <a:rPr lang="en-GB" dirty="0"/>
              <a:t>Think of the physicist vs the engineer</a:t>
            </a:r>
          </a:p>
        </p:txBody>
      </p:sp>
    </p:spTree>
    <p:extLst>
      <p:ext uri="{BB962C8B-B14F-4D97-AF65-F5344CB8AC3E}">
        <p14:creationId xmlns:p14="http://schemas.microsoft.com/office/powerpoint/2010/main" val="3043498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2623-E883-B742-8D2D-2C0FCB92A497}"/>
              </a:ext>
            </a:extLst>
          </p:cNvPr>
          <p:cNvSpPr>
            <a:spLocks noGrp="1"/>
          </p:cNvSpPr>
          <p:nvPr>
            <p:ph type="title"/>
          </p:nvPr>
        </p:nvSpPr>
        <p:spPr/>
        <p:txBody>
          <a:bodyPr/>
          <a:lstStyle/>
          <a:p>
            <a:r>
              <a:rPr lang="en-GB" dirty="0"/>
              <a:t>So what are we doing here?</a:t>
            </a:r>
          </a:p>
        </p:txBody>
      </p:sp>
      <p:sp>
        <p:nvSpPr>
          <p:cNvPr id="3" name="Content Placeholder 2">
            <a:extLst>
              <a:ext uri="{FF2B5EF4-FFF2-40B4-BE49-F238E27FC236}">
                <a16:creationId xmlns:a16="http://schemas.microsoft.com/office/drawing/2014/main" id="{26D9B737-4705-3941-8A99-9C1657DD01C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48196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2623-E883-B742-8D2D-2C0FCB92A497}"/>
              </a:ext>
            </a:extLst>
          </p:cNvPr>
          <p:cNvSpPr>
            <a:spLocks noGrp="1"/>
          </p:cNvSpPr>
          <p:nvPr>
            <p:ph type="title"/>
          </p:nvPr>
        </p:nvSpPr>
        <p:spPr/>
        <p:txBody>
          <a:bodyPr/>
          <a:lstStyle/>
          <a:p>
            <a:r>
              <a:rPr lang="en-GB" dirty="0"/>
              <a:t>So what are we doing here?</a:t>
            </a:r>
          </a:p>
        </p:txBody>
      </p:sp>
      <p:sp>
        <p:nvSpPr>
          <p:cNvPr id="3" name="Content Placeholder 2">
            <a:extLst>
              <a:ext uri="{FF2B5EF4-FFF2-40B4-BE49-F238E27FC236}">
                <a16:creationId xmlns:a16="http://schemas.microsoft.com/office/drawing/2014/main" id="{26D9B737-4705-3941-8A99-9C1657DD01CA}"/>
              </a:ext>
            </a:extLst>
          </p:cNvPr>
          <p:cNvSpPr>
            <a:spLocks noGrp="1"/>
          </p:cNvSpPr>
          <p:nvPr>
            <p:ph idx="1"/>
          </p:nvPr>
        </p:nvSpPr>
        <p:spPr/>
        <p:txBody>
          <a:bodyPr/>
          <a:lstStyle/>
          <a:p>
            <a:r>
              <a:rPr lang="en-GB" dirty="0"/>
              <a:t>Well, we’re doing natural language processing!</a:t>
            </a:r>
          </a:p>
        </p:txBody>
      </p:sp>
    </p:spTree>
    <p:extLst>
      <p:ext uri="{BB962C8B-B14F-4D97-AF65-F5344CB8AC3E}">
        <p14:creationId xmlns:p14="http://schemas.microsoft.com/office/powerpoint/2010/main" val="1843995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2623-E883-B742-8D2D-2C0FCB92A497}"/>
              </a:ext>
            </a:extLst>
          </p:cNvPr>
          <p:cNvSpPr>
            <a:spLocks noGrp="1"/>
          </p:cNvSpPr>
          <p:nvPr>
            <p:ph type="title"/>
          </p:nvPr>
        </p:nvSpPr>
        <p:spPr/>
        <p:txBody>
          <a:bodyPr/>
          <a:lstStyle/>
          <a:p>
            <a:r>
              <a:rPr lang="en-GB" dirty="0"/>
              <a:t>So what are we doing here?</a:t>
            </a:r>
          </a:p>
        </p:txBody>
      </p:sp>
      <p:sp>
        <p:nvSpPr>
          <p:cNvPr id="3" name="Content Placeholder 2">
            <a:extLst>
              <a:ext uri="{FF2B5EF4-FFF2-40B4-BE49-F238E27FC236}">
                <a16:creationId xmlns:a16="http://schemas.microsoft.com/office/drawing/2014/main" id="{26D9B737-4705-3941-8A99-9C1657DD01CA}"/>
              </a:ext>
            </a:extLst>
          </p:cNvPr>
          <p:cNvSpPr>
            <a:spLocks noGrp="1"/>
          </p:cNvSpPr>
          <p:nvPr>
            <p:ph idx="1"/>
          </p:nvPr>
        </p:nvSpPr>
        <p:spPr/>
        <p:txBody>
          <a:bodyPr/>
          <a:lstStyle/>
          <a:p>
            <a:r>
              <a:rPr lang="en-GB" dirty="0"/>
              <a:t>Well, we’re doing natural language processing!</a:t>
            </a:r>
          </a:p>
          <a:p>
            <a:endParaRPr lang="en-GB" dirty="0"/>
          </a:p>
          <a:p>
            <a:r>
              <a:rPr lang="en-GB" dirty="0"/>
              <a:t>We’ll primarily be working in the dominant paradigm of deep learning and neural language models</a:t>
            </a:r>
          </a:p>
          <a:p>
            <a:endParaRPr lang="en-GB" dirty="0"/>
          </a:p>
          <a:p>
            <a:endParaRPr lang="en-GB" dirty="0"/>
          </a:p>
        </p:txBody>
      </p:sp>
    </p:spTree>
    <p:extLst>
      <p:ext uri="{BB962C8B-B14F-4D97-AF65-F5344CB8AC3E}">
        <p14:creationId xmlns:p14="http://schemas.microsoft.com/office/powerpoint/2010/main" val="90777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F709-C189-F84D-AAE8-6E9DB7C2091A}"/>
              </a:ext>
            </a:extLst>
          </p:cNvPr>
          <p:cNvSpPr>
            <a:spLocks noGrp="1"/>
          </p:cNvSpPr>
          <p:nvPr>
            <p:ph type="title"/>
          </p:nvPr>
        </p:nvSpPr>
        <p:spPr/>
        <p:txBody>
          <a:bodyPr/>
          <a:lstStyle/>
          <a:p>
            <a:r>
              <a:rPr lang="en-GB" dirty="0"/>
              <a:t>Introducing the course</a:t>
            </a:r>
          </a:p>
        </p:txBody>
      </p:sp>
      <p:sp>
        <p:nvSpPr>
          <p:cNvPr id="3" name="Content Placeholder 2">
            <a:extLst>
              <a:ext uri="{FF2B5EF4-FFF2-40B4-BE49-F238E27FC236}">
                <a16:creationId xmlns:a16="http://schemas.microsoft.com/office/drawing/2014/main" id="{265A5771-A3E5-DB49-9B09-42F5D3BAC466}"/>
              </a:ext>
            </a:extLst>
          </p:cNvPr>
          <p:cNvSpPr>
            <a:spLocks noGrp="1"/>
          </p:cNvSpPr>
          <p:nvPr>
            <p:ph idx="1"/>
          </p:nvPr>
        </p:nvSpPr>
        <p:spPr/>
        <p:txBody>
          <a:bodyPr/>
          <a:lstStyle/>
          <a:p>
            <a:r>
              <a:rPr lang="en-GB" dirty="0"/>
              <a:t>Lectures &amp; classrooms</a:t>
            </a:r>
          </a:p>
          <a:p>
            <a:pPr marL="0" indent="0">
              <a:buNone/>
            </a:pPr>
            <a:endParaRPr lang="en-GB" dirty="0"/>
          </a:p>
          <a:p>
            <a:r>
              <a:rPr lang="en-GB" dirty="0"/>
              <a:t>Exam format</a:t>
            </a:r>
          </a:p>
          <a:p>
            <a:endParaRPr lang="en-GB" dirty="0"/>
          </a:p>
          <a:p>
            <a:r>
              <a:rPr lang="en-GB" dirty="0"/>
              <a:t>Academic goals</a:t>
            </a:r>
          </a:p>
          <a:p>
            <a:endParaRPr lang="en-GB" dirty="0"/>
          </a:p>
          <a:p>
            <a:r>
              <a:rPr lang="en-GB" dirty="0"/>
              <a:t>Syllabus</a:t>
            </a:r>
          </a:p>
          <a:p>
            <a:endParaRPr lang="en-GB" dirty="0"/>
          </a:p>
        </p:txBody>
      </p:sp>
    </p:spTree>
    <p:extLst>
      <p:ext uri="{BB962C8B-B14F-4D97-AF65-F5344CB8AC3E}">
        <p14:creationId xmlns:p14="http://schemas.microsoft.com/office/powerpoint/2010/main" val="13509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2623-E883-B742-8D2D-2C0FCB92A497}"/>
              </a:ext>
            </a:extLst>
          </p:cNvPr>
          <p:cNvSpPr>
            <a:spLocks noGrp="1"/>
          </p:cNvSpPr>
          <p:nvPr>
            <p:ph type="title"/>
          </p:nvPr>
        </p:nvSpPr>
        <p:spPr/>
        <p:txBody>
          <a:bodyPr/>
          <a:lstStyle/>
          <a:p>
            <a:r>
              <a:rPr lang="en-GB" dirty="0"/>
              <a:t>So what are we doing here?</a:t>
            </a:r>
          </a:p>
        </p:txBody>
      </p:sp>
      <p:sp>
        <p:nvSpPr>
          <p:cNvPr id="3" name="Content Placeholder 2">
            <a:extLst>
              <a:ext uri="{FF2B5EF4-FFF2-40B4-BE49-F238E27FC236}">
                <a16:creationId xmlns:a16="http://schemas.microsoft.com/office/drawing/2014/main" id="{26D9B737-4705-3941-8A99-9C1657DD01CA}"/>
              </a:ext>
            </a:extLst>
          </p:cNvPr>
          <p:cNvSpPr>
            <a:spLocks noGrp="1"/>
          </p:cNvSpPr>
          <p:nvPr>
            <p:ph idx="1"/>
          </p:nvPr>
        </p:nvSpPr>
        <p:spPr/>
        <p:txBody>
          <a:bodyPr/>
          <a:lstStyle/>
          <a:p>
            <a:r>
              <a:rPr lang="en-GB" dirty="0"/>
              <a:t>Well, we’re doing natural language processing!</a:t>
            </a:r>
          </a:p>
          <a:p>
            <a:endParaRPr lang="en-GB" dirty="0"/>
          </a:p>
          <a:p>
            <a:r>
              <a:rPr lang="en-GB" dirty="0"/>
              <a:t>We’ll primarily be working in the dominant paradigm of deep learning and neural language models</a:t>
            </a:r>
          </a:p>
          <a:p>
            <a:endParaRPr lang="en-GB" dirty="0"/>
          </a:p>
          <a:p>
            <a:r>
              <a:rPr lang="en-GB" dirty="0"/>
              <a:t>We’ll be learning how to build these models from scratch </a:t>
            </a:r>
            <a:r>
              <a:rPr lang="en-GB" i="1" dirty="0"/>
              <a:t>and </a:t>
            </a:r>
            <a:r>
              <a:rPr lang="en-GB" dirty="0"/>
              <a:t>how can we fine tune these models for specific purposes</a:t>
            </a:r>
          </a:p>
          <a:p>
            <a:endParaRPr lang="en-GB" dirty="0"/>
          </a:p>
        </p:txBody>
      </p:sp>
    </p:spTree>
    <p:extLst>
      <p:ext uri="{BB962C8B-B14F-4D97-AF65-F5344CB8AC3E}">
        <p14:creationId xmlns:p14="http://schemas.microsoft.com/office/powerpoint/2010/main" val="3786440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73AB-4ED6-664F-B65A-EAB682CBEC12}"/>
              </a:ext>
            </a:extLst>
          </p:cNvPr>
          <p:cNvSpPr>
            <a:spLocks noGrp="1"/>
          </p:cNvSpPr>
          <p:nvPr>
            <p:ph type="title"/>
          </p:nvPr>
        </p:nvSpPr>
        <p:spPr/>
        <p:txBody>
          <a:bodyPr/>
          <a:lstStyle/>
          <a:p>
            <a:pPr algn="ctr"/>
            <a:r>
              <a:rPr lang="en-GB" dirty="0"/>
              <a:t>Questions?</a:t>
            </a:r>
          </a:p>
        </p:txBody>
      </p:sp>
      <p:sp>
        <p:nvSpPr>
          <p:cNvPr id="3" name="Text Placeholder 2">
            <a:extLst>
              <a:ext uri="{FF2B5EF4-FFF2-40B4-BE49-F238E27FC236}">
                <a16:creationId xmlns:a16="http://schemas.microsoft.com/office/drawing/2014/main" id="{14153532-2097-0C43-8391-AB71E09B283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55743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73AB-4ED6-664F-B65A-EAB682CBEC12}"/>
              </a:ext>
            </a:extLst>
          </p:cNvPr>
          <p:cNvSpPr>
            <a:spLocks noGrp="1"/>
          </p:cNvSpPr>
          <p:nvPr>
            <p:ph type="title"/>
          </p:nvPr>
        </p:nvSpPr>
        <p:spPr/>
        <p:txBody>
          <a:bodyPr/>
          <a:lstStyle/>
          <a:p>
            <a:r>
              <a:rPr lang="en-GB" dirty="0"/>
              <a:t>Bibliography</a:t>
            </a:r>
          </a:p>
        </p:txBody>
      </p:sp>
      <p:sp>
        <p:nvSpPr>
          <p:cNvPr id="5" name="Content Placeholder 4">
            <a:extLst>
              <a:ext uri="{FF2B5EF4-FFF2-40B4-BE49-F238E27FC236}">
                <a16:creationId xmlns:a16="http://schemas.microsoft.com/office/drawing/2014/main" id="{137C65DD-1090-6846-9A01-1F1CA44DEF1C}"/>
              </a:ext>
            </a:extLst>
          </p:cNvPr>
          <p:cNvSpPr>
            <a:spLocks noGrp="1"/>
          </p:cNvSpPr>
          <p:nvPr>
            <p:ph idx="1"/>
          </p:nvPr>
        </p:nvSpPr>
        <p:spPr/>
        <p:txBody>
          <a:bodyPr>
            <a:normAutofit fontScale="47500" lnSpcReduction="20000"/>
          </a:bodyPr>
          <a:lstStyle/>
          <a:p>
            <a:pPr marL="0" indent="0">
              <a:buNone/>
            </a:pPr>
            <a:r>
              <a:rPr lang="en-GB" b="1" dirty="0"/>
              <a:t>Chomsky, N. (1957). </a:t>
            </a:r>
            <a:r>
              <a:rPr lang="en-GB" i="1" dirty="0"/>
              <a:t>Syntactic Structures. </a:t>
            </a:r>
            <a:r>
              <a:rPr lang="en-GB" dirty="0"/>
              <a:t>The Hague: Mouton de Gruyter.</a:t>
            </a:r>
          </a:p>
          <a:p>
            <a:pPr marL="0" indent="0">
              <a:buNone/>
            </a:pPr>
            <a:endParaRPr lang="en-GB" dirty="0"/>
          </a:p>
          <a:p>
            <a:pPr marL="0" indent="0">
              <a:buNone/>
            </a:pPr>
            <a:r>
              <a:rPr lang="en-GB" b="1" dirty="0"/>
              <a:t>Johnson-Laird, P.N. (1983). </a:t>
            </a:r>
            <a:r>
              <a:rPr lang="en-GB" i="1" dirty="0"/>
              <a:t>Mental Models</a:t>
            </a:r>
            <a:r>
              <a:rPr lang="en-GB" dirty="0"/>
              <a:t>. Cambridge: Cambridge University Press. </a:t>
            </a:r>
          </a:p>
          <a:p>
            <a:pPr marL="0" indent="0">
              <a:buNone/>
            </a:pPr>
            <a:endParaRPr lang="en-GB" dirty="0"/>
          </a:p>
          <a:p>
            <a:pPr marL="0" indent="0">
              <a:buNone/>
            </a:pPr>
            <a:r>
              <a:rPr lang="en-GB" b="1" dirty="0"/>
              <a:t>Manning, C.D. &amp; </a:t>
            </a:r>
            <a:r>
              <a:rPr lang="en-GB" b="1" dirty="0" err="1"/>
              <a:t>Schütze</a:t>
            </a:r>
            <a:r>
              <a:rPr lang="en-GB" b="1" dirty="0"/>
              <a:t>, H. (1999). </a:t>
            </a:r>
            <a:r>
              <a:rPr lang="en-GB" i="1" dirty="0"/>
              <a:t>Foundations of Statistical Natural language Processing</a:t>
            </a:r>
            <a:r>
              <a:rPr lang="en-GB" dirty="0"/>
              <a:t>. Cambridge, MA: MIT Press.</a:t>
            </a:r>
          </a:p>
          <a:p>
            <a:pPr marL="0" indent="0">
              <a:buNone/>
            </a:pPr>
            <a:endParaRPr lang="en-GB" dirty="0"/>
          </a:p>
          <a:p>
            <a:pPr marL="0" indent="0">
              <a:buNone/>
            </a:pPr>
            <a:r>
              <a:rPr lang="en-GB" b="1" dirty="0" err="1"/>
              <a:t>Minksy</a:t>
            </a:r>
            <a:r>
              <a:rPr lang="en-GB" b="1" dirty="0"/>
              <a:t>, M. &amp; </a:t>
            </a:r>
            <a:r>
              <a:rPr lang="en-GB" b="1" dirty="0" err="1"/>
              <a:t>Papert</a:t>
            </a:r>
            <a:r>
              <a:rPr lang="en-GB" b="1" dirty="0"/>
              <a:t>, S. (1969). </a:t>
            </a:r>
            <a:r>
              <a:rPr lang="en-GB" i="1" dirty="0" err="1"/>
              <a:t>Perceptrons</a:t>
            </a:r>
            <a:r>
              <a:rPr lang="en-GB" i="1" dirty="0"/>
              <a:t>. </a:t>
            </a:r>
            <a:r>
              <a:rPr lang="en-GB" dirty="0"/>
              <a:t>Cambridge, MA: MIT Press.</a:t>
            </a:r>
          </a:p>
          <a:p>
            <a:pPr marL="0" indent="0">
              <a:buNone/>
            </a:pPr>
            <a:endParaRPr lang="en-GB" dirty="0"/>
          </a:p>
          <a:p>
            <a:pPr marL="0" indent="0">
              <a:buNone/>
            </a:pPr>
            <a:r>
              <a:rPr lang="en-GB" b="1" dirty="0"/>
              <a:t>Sanford, A.J. &amp; Emmott, C. (2012). </a:t>
            </a:r>
            <a:r>
              <a:rPr lang="en-GB" i="1" dirty="0"/>
              <a:t>Mind, Brain and Narrative</a:t>
            </a:r>
            <a:r>
              <a:rPr lang="en-GB" dirty="0"/>
              <a:t>. Cambridge: Cambridge University Press. </a:t>
            </a:r>
          </a:p>
          <a:p>
            <a:pPr marL="0" indent="0">
              <a:buNone/>
            </a:pPr>
            <a:endParaRPr lang="en-GB" dirty="0"/>
          </a:p>
          <a:p>
            <a:pPr marL="0" indent="0">
              <a:buNone/>
            </a:pPr>
            <a:r>
              <a:rPr lang="en-GB" b="1" dirty="0"/>
              <a:t>Sanford, A. &amp; Garrod, S.C. (1981). </a:t>
            </a:r>
            <a:r>
              <a:rPr lang="en-GB" i="1" dirty="0"/>
              <a:t>Understanding Written Language: Explorations in Comprehension Beyond the Sentence</a:t>
            </a:r>
            <a:r>
              <a:rPr lang="en-GB" dirty="0"/>
              <a:t>. Chichester: John Wiley &amp; Sons. </a:t>
            </a:r>
          </a:p>
          <a:p>
            <a:pPr marL="0" indent="0">
              <a:buNone/>
            </a:pPr>
            <a:endParaRPr lang="en-GB" dirty="0"/>
          </a:p>
          <a:p>
            <a:pPr marL="0" indent="0">
              <a:buNone/>
            </a:pPr>
            <a:r>
              <a:rPr lang="en-GB" b="1" dirty="0" err="1"/>
              <a:t>Schank</a:t>
            </a:r>
            <a:r>
              <a:rPr lang="en-GB" b="1" dirty="0"/>
              <a:t>, R.C. &amp; Abelson, R.P. (1977). </a:t>
            </a:r>
            <a:r>
              <a:rPr lang="en-GB" i="1" dirty="0"/>
              <a:t>Scripts, Plans, Goals, and Understanding: An Inquiry into Human Knowledge Structures. </a:t>
            </a:r>
            <a:r>
              <a:rPr lang="en-GB" dirty="0"/>
              <a:t>Hillsdale, NJ: Psychology Press.</a:t>
            </a:r>
          </a:p>
          <a:p>
            <a:pPr marL="0" indent="0">
              <a:buNone/>
            </a:pPr>
            <a:endParaRPr lang="en-GB" dirty="0"/>
          </a:p>
          <a:p>
            <a:pPr marL="0" indent="0">
              <a:buNone/>
            </a:pPr>
            <a:r>
              <a:rPr lang="en-GB" b="1" dirty="0"/>
              <a:t>Weaver, W. (1949). </a:t>
            </a:r>
            <a:r>
              <a:rPr lang="en-GB" dirty="0"/>
              <a:t>‘Translation’, Reproduced in: </a:t>
            </a:r>
            <a:r>
              <a:rPr lang="en-GB" i="1" dirty="0"/>
              <a:t>Locke, W.N.; Booth, D.A., eds. (1955), Machine Translation of Languages. </a:t>
            </a:r>
            <a:r>
              <a:rPr lang="en-GB" dirty="0"/>
              <a:t>Cambridge, MA: MIT Press, 15–23.</a:t>
            </a:r>
          </a:p>
        </p:txBody>
      </p:sp>
    </p:spTree>
    <p:extLst>
      <p:ext uri="{BB962C8B-B14F-4D97-AF65-F5344CB8AC3E}">
        <p14:creationId xmlns:p14="http://schemas.microsoft.com/office/powerpoint/2010/main" val="357302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3720-84AD-6849-8025-7DD8BD4F4B02}"/>
              </a:ext>
            </a:extLst>
          </p:cNvPr>
          <p:cNvSpPr>
            <a:spLocks noGrp="1"/>
          </p:cNvSpPr>
          <p:nvPr>
            <p:ph type="title"/>
          </p:nvPr>
        </p:nvSpPr>
        <p:spPr/>
        <p:txBody>
          <a:bodyPr/>
          <a:lstStyle/>
          <a:p>
            <a:r>
              <a:rPr lang="en-GB" dirty="0"/>
              <a:t>Lectures &amp; classrooms</a:t>
            </a:r>
          </a:p>
        </p:txBody>
      </p:sp>
      <p:sp>
        <p:nvSpPr>
          <p:cNvPr id="3" name="Content Placeholder 2">
            <a:extLst>
              <a:ext uri="{FF2B5EF4-FFF2-40B4-BE49-F238E27FC236}">
                <a16:creationId xmlns:a16="http://schemas.microsoft.com/office/drawing/2014/main" id="{166AD6AB-8E2D-3443-99D3-E49D29440C2C}"/>
              </a:ext>
            </a:extLst>
          </p:cNvPr>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217187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3720-84AD-6849-8025-7DD8BD4F4B02}"/>
              </a:ext>
            </a:extLst>
          </p:cNvPr>
          <p:cNvSpPr>
            <a:spLocks noGrp="1"/>
          </p:cNvSpPr>
          <p:nvPr>
            <p:ph type="title"/>
          </p:nvPr>
        </p:nvSpPr>
        <p:spPr/>
        <p:txBody>
          <a:bodyPr/>
          <a:lstStyle/>
          <a:p>
            <a:r>
              <a:rPr lang="en-GB" dirty="0"/>
              <a:t>Lectures &amp; classrooms</a:t>
            </a:r>
          </a:p>
        </p:txBody>
      </p:sp>
      <p:sp>
        <p:nvSpPr>
          <p:cNvPr id="3" name="Content Placeholder 2">
            <a:extLst>
              <a:ext uri="{FF2B5EF4-FFF2-40B4-BE49-F238E27FC236}">
                <a16:creationId xmlns:a16="http://schemas.microsoft.com/office/drawing/2014/main" id="{166AD6AB-8E2D-3443-99D3-E49D29440C2C}"/>
              </a:ext>
            </a:extLst>
          </p:cNvPr>
          <p:cNvSpPr>
            <a:spLocks noGrp="1"/>
          </p:cNvSpPr>
          <p:nvPr>
            <p:ph idx="1"/>
          </p:nvPr>
        </p:nvSpPr>
        <p:spPr/>
        <p:txBody>
          <a:bodyPr>
            <a:normAutofit/>
          </a:bodyPr>
          <a:lstStyle/>
          <a:p>
            <a:r>
              <a:rPr lang="en-GB" dirty="0"/>
              <a:t>Lectures are generally more theoretical and conceptual</a:t>
            </a:r>
          </a:p>
          <a:p>
            <a:pPr lvl="1"/>
            <a:r>
              <a:rPr lang="en-GB" dirty="0"/>
              <a:t>How do we understand this model?</a:t>
            </a:r>
          </a:p>
          <a:p>
            <a:endParaRPr lang="en-GB" dirty="0"/>
          </a:p>
        </p:txBody>
      </p:sp>
    </p:spTree>
    <p:extLst>
      <p:ext uri="{BB962C8B-B14F-4D97-AF65-F5344CB8AC3E}">
        <p14:creationId xmlns:p14="http://schemas.microsoft.com/office/powerpoint/2010/main" val="193381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3720-84AD-6849-8025-7DD8BD4F4B02}"/>
              </a:ext>
            </a:extLst>
          </p:cNvPr>
          <p:cNvSpPr>
            <a:spLocks noGrp="1"/>
          </p:cNvSpPr>
          <p:nvPr>
            <p:ph type="title"/>
          </p:nvPr>
        </p:nvSpPr>
        <p:spPr/>
        <p:txBody>
          <a:bodyPr/>
          <a:lstStyle/>
          <a:p>
            <a:r>
              <a:rPr lang="en-GB" dirty="0"/>
              <a:t>Lectures &amp; classrooms</a:t>
            </a:r>
          </a:p>
        </p:txBody>
      </p:sp>
      <p:sp>
        <p:nvSpPr>
          <p:cNvPr id="3" name="Content Placeholder 2">
            <a:extLst>
              <a:ext uri="{FF2B5EF4-FFF2-40B4-BE49-F238E27FC236}">
                <a16:creationId xmlns:a16="http://schemas.microsoft.com/office/drawing/2014/main" id="{166AD6AB-8E2D-3443-99D3-E49D29440C2C}"/>
              </a:ext>
            </a:extLst>
          </p:cNvPr>
          <p:cNvSpPr>
            <a:spLocks noGrp="1"/>
          </p:cNvSpPr>
          <p:nvPr>
            <p:ph idx="1"/>
          </p:nvPr>
        </p:nvSpPr>
        <p:spPr/>
        <p:txBody>
          <a:bodyPr>
            <a:normAutofit/>
          </a:bodyPr>
          <a:lstStyle/>
          <a:p>
            <a:r>
              <a:rPr lang="en-GB" dirty="0"/>
              <a:t>Lectures are generally more theoretical and conceptual</a:t>
            </a:r>
          </a:p>
          <a:p>
            <a:pPr lvl="1"/>
            <a:r>
              <a:rPr lang="en-GB" dirty="0"/>
              <a:t>How do we understand this model?</a:t>
            </a:r>
          </a:p>
          <a:p>
            <a:endParaRPr lang="en-GB" dirty="0"/>
          </a:p>
          <a:p>
            <a:r>
              <a:rPr lang="en-GB" dirty="0"/>
              <a:t>Classrooms are generally more practical and applied</a:t>
            </a:r>
          </a:p>
          <a:p>
            <a:pPr lvl="1"/>
            <a:r>
              <a:rPr lang="en-GB" dirty="0"/>
              <a:t>How do we actually implement or use this model?</a:t>
            </a:r>
          </a:p>
          <a:p>
            <a:pPr lvl="1"/>
            <a:endParaRPr lang="en-GB" dirty="0"/>
          </a:p>
        </p:txBody>
      </p:sp>
    </p:spTree>
    <p:extLst>
      <p:ext uri="{BB962C8B-B14F-4D97-AF65-F5344CB8AC3E}">
        <p14:creationId xmlns:p14="http://schemas.microsoft.com/office/powerpoint/2010/main" val="43044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3720-84AD-6849-8025-7DD8BD4F4B02}"/>
              </a:ext>
            </a:extLst>
          </p:cNvPr>
          <p:cNvSpPr>
            <a:spLocks noGrp="1"/>
          </p:cNvSpPr>
          <p:nvPr>
            <p:ph type="title"/>
          </p:nvPr>
        </p:nvSpPr>
        <p:spPr/>
        <p:txBody>
          <a:bodyPr/>
          <a:lstStyle/>
          <a:p>
            <a:r>
              <a:rPr lang="en-GB" dirty="0"/>
              <a:t>Lectures &amp; classrooms</a:t>
            </a:r>
          </a:p>
        </p:txBody>
      </p:sp>
      <p:sp>
        <p:nvSpPr>
          <p:cNvPr id="3" name="Content Placeholder 2">
            <a:extLst>
              <a:ext uri="{FF2B5EF4-FFF2-40B4-BE49-F238E27FC236}">
                <a16:creationId xmlns:a16="http://schemas.microsoft.com/office/drawing/2014/main" id="{166AD6AB-8E2D-3443-99D3-E49D29440C2C}"/>
              </a:ext>
            </a:extLst>
          </p:cNvPr>
          <p:cNvSpPr>
            <a:spLocks noGrp="1"/>
          </p:cNvSpPr>
          <p:nvPr>
            <p:ph idx="1"/>
          </p:nvPr>
        </p:nvSpPr>
        <p:spPr/>
        <p:txBody>
          <a:bodyPr>
            <a:normAutofit/>
          </a:bodyPr>
          <a:lstStyle/>
          <a:p>
            <a:r>
              <a:rPr lang="en-GB" dirty="0"/>
              <a:t>Lectures are generally more theoretical and conceptual</a:t>
            </a:r>
          </a:p>
          <a:p>
            <a:pPr lvl="1"/>
            <a:r>
              <a:rPr lang="en-GB" dirty="0"/>
              <a:t>How do we understand this model?</a:t>
            </a:r>
          </a:p>
          <a:p>
            <a:endParaRPr lang="en-GB" dirty="0"/>
          </a:p>
          <a:p>
            <a:r>
              <a:rPr lang="en-GB" dirty="0"/>
              <a:t>Classrooms are generally more practical and applied</a:t>
            </a:r>
          </a:p>
          <a:p>
            <a:pPr lvl="1"/>
            <a:r>
              <a:rPr lang="en-GB" dirty="0"/>
              <a:t>How do we actually implement or use this model?</a:t>
            </a:r>
          </a:p>
          <a:p>
            <a:pPr lvl="1"/>
            <a:endParaRPr lang="en-GB" dirty="0"/>
          </a:p>
          <a:p>
            <a:r>
              <a:rPr lang="en-GB" dirty="0"/>
              <a:t>In both cases, the main source of content is GitHub</a:t>
            </a:r>
          </a:p>
          <a:p>
            <a:pPr lvl="1"/>
            <a:r>
              <a:rPr lang="en-GB" dirty="0">
                <a:hlinkClick r:id="rId2"/>
              </a:rPr>
              <a:t>https://github.com/CHCAA-EDUX/NLP-E21</a:t>
            </a:r>
            <a:endParaRPr lang="en-GB" dirty="0"/>
          </a:p>
          <a:p>
            <a:pPr lvl="1"/>
            <a:r>
              <a:rPr lang="en-GB" dirty="0"/>
              <a:t>Brightspace will be kept synchronised</a:t>
            </a:r>
          </a:p>
        </p:txBody>
      </p:sp>
    </p:spTree>
    <p:extLst>
      <p:ext uri="{BB962C8B-B14F-4D97-AF65-F5344CB8AC3E}">
        <p14:creationId xmlns:p14="http://schemas.microsoft.com/office/powerpoint/2010/main" val="276239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9CE1-C136-F543-89D2-30E9DD34B454}"/>
              </a:ext>
            </a:extLst>
          </p:cNvPr>
          <p:cNvSpPr>
            <a:spLocks noGrp="1"/>
          </p:cNvSpPr>
          <p:nvPr>
            <p:ph type="title"/>
          </p:nvPr>
        </p:nvSpPr>
        <p:spPr/>
        <p:txBody>
          <a:bodyPr/>
          <a:lstStyle/>
          <a:p>
            <a:r>
              <a:rPr lang="en-GB" dirty="0"/>
              <a:t>Exam format</a:t>
            </a:r>
          </a:p>
        </p:txBody>
      </p:sp>
      <p:sp>
        <p:nvSpPr>
          <p:cNvPr id="3" name="Content Placeholder 2">
            <a:extLst>
              <a:ext uri="{FF2B5EF4-FFF2-40B4-BE49-F238E27FC236}">
                <a16:creationId xmlns:a16="http://schemas.microsoft.com/office/drawing/2014/main" id="{97FA4AD8-31CA-7845-82ED-4FF6B75AA5E1}"/>
              </a:ext>
            </a:extLst>
          </p:cNvPr>
          <p:cNvSpPr>
            <a:spLocks noGrp="1"/>
          </p:cNvSpPr>
          <p:nvPr>
            <p:ph idx="1"/>
          </p:nvPr>
        </p:nvSpPr>
        <p:spPr/>
        <p:txBody>
          <a:bodyPr>
            <a:normAutofit/>
          </a:bodyPr>
          <a:lstStyle/>
          <a:p>
            <a:r>
              <a:rPr lang="en-GB" sz="2000" dirty="0"/>
              <a:t>The exam is an individual oral exam based on a written synopsis. The duration is 30 minutes including the student’s presentation of the synopsis project, followed by dialogue with the examinators and assessment. </a:t>
            </a:r>
            <a:br>
              <a:rPr lang="en-GB" sz="2000" dirty="0"/>
            </a:br>
            <a:endParaRPr lang="en-GB" sz="2000" dirty="0"/>
          </a:p>
          <a:p>
            <a:r>
              <a:rPr lang="en-GB" sz="2000" dirty="0"/>
              <a:t>The synopsis can be done as an individual or group assignment. If it is done as a group assignment, the final product must (</a:t>
            </a:r>
            <a:r>
              <a:rPr lang="en-GB" sz="2000" dirty="0" err="1"/>
              <a:t>i</a:t>
            </a:r>
            <a:r>
              <a:rPr lang="en-GB" sz="2000" dirty="0"/>
              <a:t>) form a coherent text and (ii) be organized so that it is possible to make individual assessments of the students contributing. In other words, the contribution of each individual student to the whole assignment must be clearly delineated (excluding the introduction, conclusion and bibliography).</a:t>
            </a:r>
            <a:br>
              <a:rPr lang="en-GB" sz="2000" dirty="0"/>
            </a:br>
            <a:endParaRPr lang="en-GB" sz="2000" dirty="0"/>
          </a:p>
          <a:p>
            <a:r>
              <a:rPr lang="en-GB" sz="2000" dirty="0"/>
              <a:t>A maximum of three students can take part in a group assignment.</a:t>
            </a:r>
            <a:br>
              <a:rPr lang="en-GB" sz="2000" dirty="0"/>
            </a:br>
            <a:r>
              <a:rPr lang="en-GB" sz="2000" dirty="0"/>
              <a:t>Length of individual synopsis: 4-7 standard pages (not including code and figures)</a:t>
            </a:r>
            <a:br>
              <a:rPr lang="en-GB" sz="2000" dirty="0"/>
            </a:br>
            <a:r>
              <a:rPr lang="en-GB" sz="2000" dirty="0"/>
              <a:t>Length of synopsis for 2 students: 8-14 standard (not including code and figures)</a:t>
            </a:r>
            <a:br>
              <a:rPr lang="en-GB" sz="2000" dirty="0"/>
            </a:br>
            <a:r>
              <a:rPr lang="en-GB" sz="2000" dirty="0"/>
              <a:t>Length of synopsis for 3 students: 12-21 standard (not including code and figures)</a:t>
            </a:r>
          </a:p>
        </p:txBody>
      </p:sp>
    </p:spTree>
    <p:extLst>
      <p:ext uri="{BB962C8B-B14F-4D97-AF65-F5344CB8AC3E}">
        <p14:creationId xmlns:p14="http://schemas.microsoft.com/office/powerpoint/2010/main" val="168209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1978</Words>
  <Application>Microsoft Macintosh PowerPoint</Application>
  <PresentationFormat>Widescreen</PresentationFormat>
  <Paragraphs>286</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Natural Language Processing</vt:lpstr>
      <vt:lpstr>Plan for today</vt:lpstr>
      <vt:lpstr>Introducing ourselves</vt:lpstr>
      <vt:lpstr>Introducing the course</vt:lpstr>
      <vt:lpstr>Lectures &amp; classrooms</vt:lpstr>
      <vt:lpstr>Lectures &amp; classrooms</vt:lpstr>
      <vt:lpstr>Lectures &amp; classrooms</vt:lpstr>
      <vt:lpstr>Lectures &amp; classrooms</vt:lpstr>
      <vt:lpstr>Exam format</vt:lpstr>
      <vt:lpstr>Academic goals</vt:lpstr>
      <vt:lpstr>Academic goals</vt:lpstr>
      <vt:lpstr>Academic goals</vt:lpstr>
      <vt:lpstr>Syllabus</vt:lpstr>
      <vt:lpstr>Break</vt:lpstr>
      <vt:lpstr>Any questions?</vt:lpstr>
      <vt:lpstr>Introducing NLP</vt:lpstr>
      <vt:lpstr>Introducing NLP</vt:lpstr>
      <vt:lpstr>The pre-history of NLP</vt:lpstr>
      <vt:lpstr>Weaver’s Memorandum (1949)</vt:lpstr>
      <vt:lpstr>Four proposals</vt:lpstr>
      <vt:lpstr>Some problems</vt:lpstr>
      <vt:lpstr>Chomsky’s Syntactic Structures (1957)</vt:lpstr>
      <vt:lpstr>Chomsky’s Syntactic Structures (1957)</vt:lpstr>
      <vt:lpstr>Chomsky’s Syntactic Structures (1957)</vt:lpstr>
      <vt:lpstr>Chomsky’s Syntactic Structures (1957)</vt:lpstr>
      <vt:lpstr>The First AI winter (1970s-ish)</vt:lpstr>
      <vt:lpstr>Schank &amp; Abelson (1977)</vt:lpstr>
      <vt:lpstr>Statistical models (Late 80s, early 90s)</vt:lpstr>
      <vt:lpstr>Statistical models (Late 80s, early 90s)</vt:lpstr>
      <vt:lpstr>Statistical models (Late 80s, early 90s)</vt:lpstr>
      <vt:lpstr>Statistical models (Late 80s, early 90s)</vt:lpstr>
      <vt:lpstr>NLP and cognitive science(s)</vt:lpstr>
      <vt:lpstr>NLP and cognitive science(s)</vt:lpstr>
      <vt:lpstr>NLP and cognitive science(s)</vt:lpstr>
      <vt:lpstr>NLP and cognitive science(s)</vt:lpstr>
      <vt:lpstr>NLP and cognitive science(s)</vt:lpstr>
      <vt:lpstr>So what are we doing here?</vt:lpstr>
      <vt:lpstr>So what are we doing here?</vt:lpstr>
      <vt:lpstr>So what are we doing here?</vt:lpstr>
      <vt:lpstr>So what are we doing here?</vt:lpstr>
      <vt:lpstr>Questions?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Ross Deans Kristensen-McLachlan</dc:creator>
  <cp:lastModifiedBy>Ross Deans Kristensen-McLachlan</cp:lastModifiedBy>
  <cp:revision>17</cp:revision>
  <dcterms:created xsi:type="dcterms:W3CDTF">2021-09-07T17:41:17Z</dcterms:created>
  <dcterms:modified xsi:type="dcterms:W3CDTF">2021-09-08T12:16:42Z</dcterms:modified>
</cp:coreProperties>
</file>