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78"/>
    <p:restoredTop sz="94660"/>
  </p:normalViewPr>
  <p:slideViewPr>
    <p:cSldViewPr snapToGrid="0">
      <p:cViewPr varScale="1">
        <p:scale>
          <a:sx n="100" d="100"/>
          <a:sy n="100" d="100"/>
        </p:scale>
        <p:origin x="6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65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704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2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63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6/10/24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83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6/10/24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8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6/10/24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5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6/10/24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82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6/10/24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66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6/10/24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47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6/10/24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687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BB887A-DB02-4431-8FDF-F517505C9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F33FF16-08F4-9081-1E51-1E6DC4062B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02406" y="557783"/>
            <a:ext cx="5852698" cy="3130807"/>
          </a:xfrm>
        </p:spPr>
        <p:txBody>
          <a:bodyPr>
            <a:normAutofit/>
          </a:bodyPr>
          <a:lstStyle/>
          <a:p>
            <a:r>
              <a:rPr lang="en-GB" dirty="0"/>
              <a:t>STANDBY: Facebook field study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A5AE9565-5FE8-6749-E98C-BCC4EA64F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02406" y="3902206"/>
            <a:ext cx="5852698" cy="2240529"/>
          </a:xfrm>
        </p:spPr>
        <p:txBody>
          <a:bodyPr>
            <a:normAutofit/>
          </a:bodyPr>
          <a:lstStyle/>
          <a:p>
            <a:r>
              <a:rPr lang="en-GB" dirty="0"/>
              <a:t>Presentation by Ida Dencker</a:t>
            </a:r>
          </a:p>
        </p:txBody>
      </p:sp>
      <p:pic>
        <p:nvPicPr>
          <p:cNvPr id="4" name="Picture 3" descr="Et abstrakt genetiske begreb">
            <a:extLst>
              <a:ext uri="{FF2B5EF4-FFF2-40B4-BE49-F238E27FC236}">
                <a16:creationId xmlns:a16="http://schemas.microsoft.com/office/drawing/2014/main" id="{42538FC2-D4D3-7967-2E68-C741D97346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62" r="5869"/>
          <a:stretch/>
        </p:blipFill>
        <p:spPr>
          <a:xfrm>
            <a:off x="20" y="10"/>
            <a:ext cx="5710632" cy="6857990"/>
          </a:xfrm>
          <a:custGeom>
            <a:avLst/>
            <a:gdLst/>
            <a:ahLst/>
            <a:cxnLst/>
            <a:rect l="l" t="t" r="r" b="b"/>
            <a:pathLst>
              <a:path w="5710652" h="6858000">
                <a:moveTo>
                  <a:pt x="4831301" y="0"/>
                </a:moveTo>
                <a:lnTo>
                  <a:pt x="5696109" y="0"/>
                </a:lnTo>
                <a:lnTo>
                  <a:pt x="5706418" y="42969"/>
                </a:lnTo>
                <a:cubicBezTo>
                  <a:pt x="5714414" y="100391"/>
                  <a:pt x="5711283" y="160329"/>
                  <a:pt x="5695333" y="219852"/>
                </a:cubicBezTo>
                <a:cubicBezTo>
                  <a:pt x="5631536" y="457945"/>
                  <a:pt x="5386806" y="599240"/>
                  <a:pt x="5148712" y="535443"/>
                </a:cubicBezTo>
                <a:cubicBezTo>
                  <a:pt x="4940381" y="479621"/>
                  <a:pt x="4806160" y="285271"/>
                  <a:pt x="4818599" y="78052"/>
                </a:cubicBezTo>
                <a:close/>
                <a:moveTo>
                  <a:pt x="0" y="0"/>
                </a:moveTo>
                <a:lnTo>
                  <a:pt x="545808" y="0"/>
                </a:lnTo>
                <a:lnTo>
                  <a:pt x="4212872" y="0"/>
                </a:lnTo>
                <a:lnTo>
                  <a:pt x="4204748" y="184996"/>
                </a:lnTo>
                <a:cubicBezTo>
                  <a:pt x="4203390" y="263520"/>
                  <a:pt x="4204263" y="341910"/>
                  <a:pt x="4207775" y="419995"/>
                </a:cubicBezTo>
                <a:cubicBezTo>
                  <a:pt x="4220964" y="709488"/>
                  <a:pt x="4449625" y="891535"/>
                  <a:pt x="4655737" y="1068099"/>
                </a:cubicBezTo>
                <a:cubicBezTo>
                  <a:pt x="5169527" y="1508061"/>
                  <a:pt x="5344373" y="2032158"/>
                  <a:pt x="5103604" y="2589405"/>
                </a:cubicBezTo>
                <a:cubicBezTo>
                  <a:pt x="5010230" y="2805523"/>
                  <a:pt x="4828675" y="2993264"/>
                  <a:pt x="4657611" y="3164269"/>
                </a:cubicBezTo>
                <a:cubicBezTo>
                  <a:pt x="4198817" y="3622744"/>
                  <a:pt x="4217616" y="4154456"/>
                  <a:pt x="4499219" y="4641255"/>
                </a:cubicBezTo>
                <a:cubicBezTo>
                  <a:pt x="4699839" y="4986832"/>
                  <a:pt x="4940395" y="5311556"/>
                  <a:pt x="5110950" y="5670858"/>
                </a:cubicBezTo>
                <a:cubicBezTo>
                  <a:pt x="5277001" y="6019042"/>
                  <a:pt x="5375520" y="6366409"/>
                  <a:pt x="5396522" y="6707670"/>
                </a:cubicBezTo>
                <a:lnTo>
                  <a:pt x="539889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97592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E82F8A2-7D68-8749-8E1B-6989BB6AC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60916"/>
            <a:ext cx="5480813" cy="1282667"/>
          </a:xfrm>
        </p:spPr>
        <p:txBody>
          <a:bodyPr anchor="b">
            <a:normAutofit/>
          </a:bodyPr>
          <a:lstStyle/>
          <a:p>
            <a:r>
              <a:rPr lang="en-GB" dirty="0"/>
              <a:t>The data </a:t>
            </a:r>
          </a:p>
        </p:txBody>
      </p:sp>
      <p:pic>
        <p:nvPicPr>
          <p:cNvPr id="5" name="Billede 4" descr="Et billede, der indeholder tekst, skærmbillede, pattedyr&#10;&#10;Automatisk genereret beskrivelse">
            <a:extLst>
              <a:ext uri="{FF2B5EF4-FFF2-40B4-BE49-F238E27FC236}">
                <a16:creationId xmlns:a16="http://schemas.microsoft.com/office/drawing/2014/main" id="{5C8D2D83-DF5B-0598-686A-F7E1EED6DF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88" r="-2" b="18619"/>
          <a:stretch/>
        </p:blipFill>
        <p:spPr>
          <a:xfrm>
            <a:off x="0" y="-15567"/>
            <a:ext cx="5242562" cy="4293415"/>
          </a:xfrm>
          <a:custGeom>
            <a:avLst/>
            <a:gdLst/>
            <a:ahLst/>
            <a:cxnLst/>
            <a:rect l="l" t="t" r="r" b="b"/>
            <a:pathLst>
              <a:path w="6734174" h="5514977">
                <a:moveTo>
                  <a:pt x="1077007" y="4987440"/>
                </a:moveTo>
                <a:cubicBezTo>
                  <a:pt x="1094537" y="4990273"/>
                  <a:pt x="1112073" y="4996453"/>
                  <a:pt x="1128635" y="5006199"/>
                </a:cubicBezTo>
                <a:cubicBezTo>
                  <a:pt x="1194883" y="5045182"/>
                  <a:pt x="1220457" y="5126442"/>
                  <a:pt x="1185757" y="5187698"/>
                </a:cubicBezTo>
                <a:cubicBezTo>
                  <a:pt x="1151058" y="5248954"/>
                  <a:pt x="1069223" y="5267011"/>
                  <a:pt x="1002975" y="5228028"/>
                </a:cubicBezTo>
                <a:cubicBezTo>
                  <a:pt x="936728" y="5189045"/>
                  <a:pt x="911153" y="5107785"/>
                  <a:pt x="945853" y="5046529"/>
                </a:cubicBezTo>
                <a:cubicBezTo>
                  <a:pt x="963203" y="5015901"/>
                  <a:pt x="992337" y="4996072"/>
                  <a:pt x="1025413" y="4988775"/>
                </a:cubicBezTo>
                <a:cubicBezTo>
                  <a:pt x="1041952" y="4985125"/>
                  <a:pt x="1059476" y="4984609"/>
                  <a:pt x="1077007" y="4987440"/>
                </a:cubicBezTo>
                <a:close/>
                <a:moveTo>
                  <a:pt x="474762" y="4590962"/>
                </a:moveTo>
                <a:cubicBezTo>
                  <a:pt x="500491" y="4587824"/>
                  <a:pt x="527063" y="4588310"/>
                  <a:pt x="553642" y="4592604"/>
                </a:cubicBezTo>
                <a:cubicBezTo>
                  <a:pt x="589081" y="4598329"/>
                  <a:pt x="624531" y="4610823"/>
                  <a:pt x="658012" y="4630525"/>
                </a:cubicBezTo>
                <a:cubicBezTo>
                  <a:pt x="791935" y="4709331"/>
                  <a:pt x="843635" y="4873604"/>
                  <a:pt x="773488" y="4997438"/>
                </a:cubicBezTo>
                <a:cubicBezTo>
                  <a:pt x="703339" y="5121271"/>
                  <a:pt x="537907" y="5157774"/>
                  <a:pt x="403983" y="5078968"/>
                </a:cubicBezTo>
                <a:cubicBezTo>
                  <a:pt x="270060" y="5000162"/>
                  <a:pt x="218360" y="4835889"/>
                  <a:pt x="288508" y="4712055"/>
                </a:cubicBezTo>
                <a:cubicBezTo>
                  <a:pt x="327966" y="4642398"/>
                  <a:pt x="397573" y="4600375"/>
                  <a:pt x="474762" y="4590962"/>
                </a:cubicBezTo>
                <a:close/>
                <a:moveTo>
                  <a:pt x="0" y="0"/>
                </a:moveTo>
                <a:lnTo>
                  <a:pt x="952983" y="0"/>
                </a:lnTo>
                <a:lnTo>
                  <a:pt x="2081055" y="0"/>
                </a:lnTo>
                <a:lnTo>
                  <a:pt x="2263577" y="150988"/>
                </a:lnTo>
                <a:cubicBezTo>
                  <a:pt x="2504052" y="338565"/>
                  <a:pt x="2728791" y="577550"/>
                  <a:pt x="2992530" y="694885"/>
                </a:cubicBezTo>
                <a:cubicBezTo>
                  <a:pt x="3318395" y="839609"/>
                  <a:pt x="3657608" y="716866"/>
                  <a:pt x="3970058" y="592698"/>
                </a:cubicBezTo>
                <a:cubicBezTo>
                  <a:pt x="4331373" y="448982"/>
                  <a:pt x="4690914" y="359985"/>
                  <a:pt x="5084944" y="488161"/>
                </a:cubicBezTo>
                <a:cubicBezTo>
                  <a:pt x="5565424" y="644433"/>
                  <a:pt x="5733507" y="1009888"/>
                  <a:pt x="5669311" y="1444982"/>
                </a:cubicBezTo>
                <a:cubicBezTo>
                  <a:pt x="5633326" y="1688985"/>
                  <a:pt x="5552663" y="1922553"/>
                  <a:pt x="5493314" y="2161331"/>
                </a:cubicBezTo>
                <a:cubicBezTo>
                  <a:pt x="5439656" y="2378561"/>
                  <a:pt x="5495983" y="2579198"/>
                  <a:pt x="5660990" y="2721315"/>
                </a:cubicBezTo>
                <a:cubicBezTo>
                  <a:pt x="5835491" y="2871524"/>
                  <a:pt x="6009868" y="3023606"/>
                  <a:pt x="6194694" y="3156288"/>
                </a:cubicBezTo>
                <a:cubicBezTo>
                  <a:pt x="6992820" y="3729094"/>
                  <a:pt x="6788369" y="4727029"/>
                  <a:pt x="6332492" y="5124196"/>
                </a:cubicBezTo>
                <a:cubicBezTo>
                  <a:pt x="5760173" y="5622336"/>
                  <a:pt x="5107042" y="5619729"/>
                  <a:pt x="4441677" y="5255068"/>
                </a:cubicBezTo>
                <a:cubicBezTo>
                  <a:pt x="4173482" y="5108729"/>
                  <a:pt x="3929482" y="4905798"/>
                  <a:pt x="3670848" y="4735132"/>
                </a:cubicBezTo>
                <a:cubicBezTo>
                  <a:pt x="3306542" y="4495539"/>
                  <a:pt x="2914030" y="4470019"/>
                  <a:pt x="2584477" y="4836478"/>
                </a:cubicBezTo>
                <a:cubicBezTo>
                  <a:pt x="2461558" y="4973117"/>
                  <a:pt x="2326491" y="5118013"/>
                  <a:pt x="2168844" y="5190252"/>
                </a:cubicBezTo>
                <a:cubicBezTo>
                  <a:pt x="1762360" y="5376523"/>
                  <a:pt x="1372544" y="5223527"/>
                  <a:pt x="1038433" y="4794945"/>
                </a:cubicBezTo>
                <a:cubicBezTo>
                  <a:pt x="904350" y="4623011"/>
                  <a:pt x="765802" y="4432532"/>
                  <a:pt x="552043" y="4416221"/>
                </a:cubicBezTo>
                <a:cubicBezTo>
                  <a:pt x="379074" y="4403135"/>
                  <a:pt x="204522" y="4409418"/>
                  <a:pt x="31608" y="4426144"/>
                </a:cubicBezTo>
                <a:lnTo>
                  <a:pt x="0" y="4429791"/>
                </a:lnTo>
                <a:close/>
              </a:path>
            </a:pathLst>
          </a:custGeom>
        </p:spPr>
      </p:pic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FB430C1-5FD7-D735-72D0-329993A57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9350" y="810562"/>
            <a:ext cx="5353050" cy="5033021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GB" dirty="0"/>
              <a:t>Collected 1601 Facebook posts from 77 Danish local politicians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GB" dirty="0"/>
              <a:t>Collected over 9 weeks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GB" dirty="0"/>
              <a:t>27 from </a:t>
            </a:r>
            <a:r>
              <a:rPr lang="en-GB" dirty="0" err="1"/>
              <a:t>Århus</a:t>
            </a:r>
            <a:r>
              <a:rPr lang="en-GB" dirty="0"/>
              <a:t>, 50 from Copenhagen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GB" dirty="0"/>
              <a:t>11 politicians participated in the intervention part of the study</a:t>
            </a:r>
          </a:p>
          <a:p>
            <a:pPr marL="571500" lvl="1" indent="-342900">
              <a:lnSpc>
                <a:spcPct val="100000"/>
              </a:lnSpc>
              <a:buFontTx/>
              <a:buChar char="-"/>
            </a:pPr>
            <a:r>
              <a:rPr lang="en-GB" dirty="0"/>
              <a:t>Instructed to post a comment encouraging people to speak up against hateful comments</a:t>
            </a:r>
          </a:p>
          <a:p>
            <a:pPr marL="571500" lvl="1" indent="-342900">
              <a:lnSpc>
                <a:spcPct val="100000"/>
              </a:lnSpc>
              <a:buFontTx/>
              <a:buChar char="-"/>
            </a:pPr>
            <a:endParaRPr lang="en-GB" dirty="0"/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GB" dirty="0"/>
              <a:t>51 intervention posts, 1550 control post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GB" dirty="0"/>
              <a:t>After cleaning the data,  13102 comments remain (489 intervention comments, 12613 control comments)</a:t>
            </a:r>
          </a:p>
        </p:txBody>
      </p:sp>
    </p:spTree>
    <p:extLst>
      <p:ext uri="{BB962C8B-B14F-4D97-AF65-F5344CB8AC3E}">
        <p14:creationId xmlns:p14="http://schemas.microsoft.com/office/powerpoint/2010/main" val="1338757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005EB-CA98-D979-013F-AB4920D91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C588703-DBC3-7A3C-59F5-C1574FF0E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Main question: Is there a difference in the comments when the intervention is applied compared to when it is not?</a:t>
            </a:r>
          </a:p>
          <a:p>
            <a:endParaRPr lang="en-GB" dirty="0"/>
          </a:p>
          <a:p>
            <a:r>
              <a:rPr lang="en-GB" dirty="0"/>
              <a:t>Is there a difference across the two municipalities? Is the commenting different in </a:t>
            </a:r>
            <a:r>
              <a:rPr lang="en-GB" dirty="0" err="1"/>
              <a:t>Århus</a:t>
            </a:r>
            <a:r>
              <a:rPr lang="en-GB" dirty="0"/>
              <a:t> compared to Copenhagen?</a:t>
            </a:r>
          </a:p>
          <a:p>
            <a:endParaRPr lang="en-GB" dirty="0"/>
          </a:p>
          <a:p>
            <a:r>
              <a:rPr lang="en-GB" dirty="0"/>
              <a:t>Are there general tendencies in the commenting on the politician’s posts? Do people generally comment negatively, aggressively, encouraging etc.? </a:t>
            </a:r>
          </a:p>
        </p:txBody>
      </p:sp>
    </p:spTree>
    <p:extLst>
      <p:ext uri="{BB962C8B-B14F-4D97-AF65-F5344CB8AC3E}">
        <p14:creationId xmlns:p14="http://schemas.microsoft.com/office/powerpoint/2010/main" val="573959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14DC83-2264-E6BB-7FCA-146E12805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step: sentiment analysis 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A7D09B2-3CB7-051D-49E7-60A455D21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way of quantifying the comments (extracting attitude/sentiment/emotion)</a:t>
            </a:r>
          </a:p>
          <a:p>
            <a:endParaRPr lang="en-GB" dirty="0"/>
          </a:p>
          <a:p>
            <a:pPr marL="457200" indent="-457200">
              <a:buAutoNum type="arabicPeriod"/>
            </a:pPr>
            <a:r>
              <a:rPr lang="en-GB" dirty="0"/>
              <a:t>VADER: neg, </a:t>
            </a:r>
            <a:r>
              <a:rPr lang="en-GB" dirty="0" err="1"/>
              <a:t>pos</a:t>
            </a:r>
            <a:r>
              <a:rPr lang="en-GB" dirty="0"/>
              <a:t>, neu, compound score</a:t>
            </a:r>
          </a:p>
          <a:p>
            <a:pPr marL="457200" indent="-457200">
              <a:buAutoNum type="arabicPeriod"/>
            </a:pPr>
            <a:r>
              <a:rPr lang="en-GB" dirty="0"/>
              <a:t>ROBERTA: neg, </a:t>
            </a:r>
            <a:r>
              <a:rPr lang="en-GB" dirty="0" err="1"/>
              <a:t>pos</a:t>
            </a:r>
            <a:r>
              <a:rPr lang="en-GB" dirty="0"/>
              <a:t>, neu, compound score</a:t>
            </a:r>
          </a:p>
          <a:p>
            <a:pPr marL="457200" indent="-457200">
              <a:buAutoNum type="arabicPeriod"/>
            </a:pPr>
            <a:r>
              <a:rPr lang="en-GB" dirty="0"/>
              <a:t>DANISH BERT: 9 labels e.g. </a:t>
            </a:r>
            <a:r>
              <a:rPr lang="en-GB" dirty="0" err="1"/>
              <a:t>tillid</a:t>
            </a:r>
            <a:r>
              <a:rPr lang="en-GB" dirty="0"/>
              <a:t>/accept, </a:t>
            </a:r>
            <a:r>
              <a:rPr lang="en-GB" dirty="0" err="1"/>
              <a:t>foragt</a:t>
            </a:r>
            <a:r>
              <a:rPr lang="en-GB" dirty="0"/>
              <a:t>/</a:t>
            </a:r>
            <a:r>
              <a:rPr lang="en-GB" dirty="0" err="1"/>
              <a:t>modvilje</a:t>
            </a:r>
            <a:r>
              <a:rPr lang="en-GB" dirty="0"/>
              <a:t>, </a:t>
            </a:r>
            <a:r>
              <a:rPr lang="en-GB" dirty="0" err="1"/>
              <a:t>glæde</a:t>
            </a:r>
            <a:r>
              <a:rPr lang="en-GB" dirty="0"/>
              <a:t>/</a:t>
            </a:r>
            <a:r>
              <a:rPr lang="en-GB" dirty="0" err="1"/>
              <a:t>sindsro</a:t>
            </a:r>
            <a:r>
              <a:rPr lang="en-GB" dirty="0"/>
              <a:t> </a:t>
            </a:r>
          </a:p>
          <a:p>
            <a:pPr marL="457200" indent="-457200">
              <a:buAutoNum type="arabicPeriod"/>
            </a:pPr>
            <a:r>
              <a:rPr lang="en-GB" dirty="0"/>
              <a:t>Attack: 2 labels: linguistic attack/no linguistic attack</a:t>
            </a:r>
          </a:p>
          <a:p>
            <a:pPr marL="457200" indent="-457200">
              <a:buAutoNum type="arabicPeriod"/>
            </a:pPr>
            <a:r>
              <a:rPr lang="en-GB" dirty="0"/>
              <a:t>Rec-</a:t>
            </a:r>
            <a:r>
              <a:rPr lang="en-GB" dirty="0" err="1"/>
              <a:t>nition</a:t>
            </a:r>
            <a:r>
              <a:rPr lang="en-GB" dirty="0"/>
              <a:t>: 2 labels: appreciative language/no appreciative language</a:t>
            </a:r>
          </a:p>
        </p:txBody>
      </p:sp>
    </p:spTree>
    <p:extLst>
      <p:ext uri="{BB962C8B-B14F-4D97-AF65-F5344CB8AC3E}">
        <p14:creationId xmlns:p14="http://schemas.microsoft.com/office/powerpoint/2010/main" val="78092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DB42550-816C-46EF-A001-C1237A5C2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3110DF80-7755-48B5-8B8F-47C1B9CE5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2140699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0C55FC7-E59E-5F84-CF21-3A7F34E06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2"/>
            <a:ext cx="5910470" cy="1625875"/>
          </a:xfrm>
        </p:spPr>
        <p:txBody>
          <a:bodyPr anchor="ctr">
            <a:normAutofit/>
          </a:bodyPr>
          <a:lstStyle/>
          <a:p>
            <a:r>
              <a:rPr lang="en-GB" dirty="0"/>
              <a:t>1: Visualising the sentiment scores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25AB4AD-B5B3-66C7-3414-7B6816643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4998" y="552782"/>
            <a:ext cx="4887402" cy="1625876"/>
          </a:xfrm>
        </p:spPr>
        <p:txBody>
          <a:bodyPr anchor="ctr">
            <a:normAutofit/>
          </a:bodyPr>
          <a:lstStyle/>
          <a:p>
            <a:r>
              <a:rPr lang="en-GB" dirty="0"/>
              <a:t>Mean Roberta compound score is 0,13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Neutral, leaning towards positive </a:t>
            </a:r>
          </a:p>
        </p:txBody>
      </p:sp>
      <p:pic>
        <p:nvPicPr>
          <p:cNvPr id="15" name="Billede 14" descr="Et billede, der indeholder tekst, diagram, linje/række, Font/skrifttype&#10;&#10;Automatisk genereret beskrivelse">
            <a:extLst>
              <a:ext uri="{FF2B5EF4-FFF2-40B4-BE49-F238E27FC236}">
                <a16:creationId xmlns:a16="http://schemas.microsoft.com/office/drawing/2014/main" id="{5EF38E08-55B3-6D2D-75E4-7662A0601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1923" y="3311090"/>
            <a:ext cx="3266615" cy="3201282"/>
          </a:xfrm>
          <a:prstGeom prst="rect">
            <a:avLst/>
          </a:prstGeom>
        </p:spPr>
      </p:pic>
      <p:pic>
        <p:nvPicPr>
          <p:cNvPr id="9" name="Billede 8" descr="Et billede, der indeholder tekst, skærmbillede, cirkel, diagram&#10;&#10;Automatisk genereret beskrivelse">
            <a:extLst>
              <a:ext uri="{FF2B5EF4-FFF2-40B4-BE49-F238E27FC236}">
                <a16:creationId xmlns:a16="http://schemas.microsoft.com/office/drawing/2014/main" id="{DA2B2A0B-5C9A-97A6-7EFC-2DAA41984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629" y="3766574"/>
            <a:ext cx="3475694" cy="2745798"/>
          </a:xfrm>
          <a:prstGeom prst="rect">
            <a:avLst/>
          </a:prstGeom>
        </p:spPr>
      </p:pic>
      <p:pic>
        <p:nvPicPr>
          <p:cNvPr id="11" name="Billede 10" descr="Et billede, der indeholder tekst, skærmbillede, diagram, cirkel&#10;&#10;Automatisk genereret beskrivelse">
            <a:extLst>
              <a:ext uri="{FF2B5EF4-FFF2-40B4-BE49-F238E27FC236}">
                <a16:creationId xmlns:a16="http://schemas.microsoft.com/office/drawing/2014/main" id="{1C1BFE73-026B-57AA-0E2D-CE54ACB2EB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3766574"/>
            <a:ext cx="3475694" cy="263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38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6">
            <a:extLst>
              <a:ext uri="{FF2B5EF4-FFF2-40B4-BE49-F238E27FC236}">
                <a16:creationId xmlns:a16="http://schemas.microsoft.com/office/drawing/2014/main" id="{35877B0F-9A0F-4245-A013-D0E0E84F3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28">
            <a:extLst>
              <a:ext uri="{FF2B5EF4-FFF2-40B4-BE49-F238E27FC236}">
                <a16:creationId xmlns:a16="http://schemas.microsoft.com/office/drawing/2014/main" id="{A12D28EC-5908-4B38-A2A5-C51708906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001684"/>
          </a:xfrm>
          <a:custGeom>
            <a:avLst/>
            <a:gdLst>
              <a:gd name="connsiteX0" fmla="*/ 8930642 w 12188952"/>
              <a:gd name="connsiteY0" fmla="*/ 3558117 h 4001684"/>
              <a:gd name="connsiteX1" fmla="*/ 9143134 w 12188952"/>
              <a:gd name="connsiteY1" fmla="*/ 3680745 h 4001684"/>
              <a:gd name="connsiteX2" fmla="*/ 9043549 w 12188952"/>
              <a:gd name="connsiteY2" fmla="*/ 3978361 h 4001684"/>
              <a:gd name="connsiteX3" fmla="*/ 8745984 w 12188952"/>
              <a:gd name="connsiteY3" fmla="*/ 3878632 h 4001684"/>
              <a:gd name="connsiteX4" fmla="*/ 8845568 w 12188952"/>
              <a:gd name="connsiteY4" fmla="*/ 3581017 h 4001684"/>
              <a:gd name="connsiteX5" fmla="*/ 8930642 w 12188952"/>
              <a:gd name="connsiteY5" fmla="*/ 3558117 h 4001684"/>
              <a:gd name="connsiteX6" fmla="*/ 9842642 w 12188952"/>
              <a:gd name="connsiteY6" fmla="*/ 3003126 h 4001684"/>
              <a:gd name="connsiteX7" fmla="*/ 10272210 w 12188952"/>
              <a:gd name="connsiteY7" fmla="*/ 3251028 h 4001684"/>
              <a:gd name="connsiteX8" fmla="*/ 10070896 w 12188952"/>
              <a:gd name="connsiteY8" fmla="*/ 3852675 h 4001684"/>
              <a:gd name="connsiteX9" fmla="*/ 9469346 w 12188952"/>
              <a:gd name="connsiteY9" fmla="*/ 3651069 h 4001684"/>
              <a:gd name="connsiteX10" fmla="*/ 9670660 w 12188952"/>
              <a:gd name="connsiteY10" fmla="*/ 3049421 h 4001684"/>
              <a:gd name="connsiteX11" fmla="*/ 9842642 w 12188952"/>
              <a:gd name="connsiteY11" fmla="*/ 3003126 h 4001684"/>
              <a:gd name="connsiteX12" fmla="*/ 0 w 12188952"/>
              <a:gd name="connsiteY12" fmla="*/ 0 h 4001684"/>
              <a:gd name="connsiteX13" fmla="*/ 12188952 w 12188952"/>
              <a:gd name="connsiteY13" fmla="*/ 0 h 4001684"/>
              <a:gd name="connsiteX14" fmla="*/ 12188952 w 12188952"/>
              <a:gd name="connsiteY14" fmla="*/ 2656104 h 4001684"/>
              <a:gd name="connsiteX15" fmla="*/ 12124015 w 12188952"/>
              <a:gd name="connsiteY15" fmla="*/ 2695096 h 4001684"/>
              <a:gd name="connsiteX16" fmla="*/ 11077457 w 12188952"/>
              <a:gd name="connsiteY16" fmla="*/ 2786108 h 4001684"/>
              <a:gd name="connsiteX17" fmla="*/ 9867246 w 12188952"/>
              <a:gd name="connsiteY17" fmla="*/ 2635975 h 4001684"/>
              <a:gd name="connsiteX18" fmla="*/ 8994802 w 12188952"/>
              <a:gd name="connsiteY18" fmla="*/ 3162761 h 4001684"/>
              <a:gd name="connsiteX19" fmla="*/ 6994655 w 12188952"/>
              <a:gd name="connsiteY19" fmla="*/ 3620020 h 4001684"/>
              <a:gd name="connsiteX20" fmla="*/ 6287534 w 12188952"/>
              <a:gd name="connsiteY20" fmla="*/ 2998582 h 4001684"/>
              <a:gd name="connsiteX21" fmla="*/ 4392596 w 12188952"/>
              <a:gd name="connsiteY21" fmla="*/ 2676727 h 4001684"/>
              <a:gd name="connsiteX22" fmla="*/ 3014500 w 12188952"/>
              <a:gd name="connsiteY22" fmla="*/ 3384605 h 4001684"/>
              <a:gd name="connsiteX23" fmla="*/ 86414 w 12188952"/>
              <a:gd name="connsiteY23" fmla="*/ 3187688 h 4001684"/>
              <a:gd name="connsiteX24" fmla="*/ 0 w 12188952"/>
              <a:gd name="connsiteY24" fmla="*/ 3124949 h 4001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88952" h="4001684">
                <a:moveTo>
                  <a:pt x="8930642" y="3558117"/>
                </a:moveTo>
                <a:cubicBezTo>
                  <a:pt x="9016941" y="3552764"/>
                  <a:pt x="9102130" y="3598453"/>
                  <a:pt x="9143134" y="3680745"/>
                </a:cubicBezTo>
                <a:cubicBezTo>
                  <a:pt x="9197806" y="3790470"/>
                  <a:pt x="9153221" y="3923716"/>
                  <a:pt x="9043549" y="3978361"/>
                </a:cubicBezTo>
                <a:cubicBezTo>
                  <a:pt x="8933879" y="4033005"/>
                  <a:pt x="8800655" y="3988356"/>
                  <a:pt x="8745984" y="3878632"/>
                </a:cubicBezTo>
                <a:cubicBezTo>
                  <a:pt x="8691311" y="3768908"/>
                  <a:pt x="8735897" y="3635662"/>
                  <a:pt x="8845568" y="3581017"/>
                </a:cubicBezTo>
                <a:cubicBezTo>
                  <a:pt x="8872986" y="3567356"/>
                  <a:pt x="8901875" y="3559900"/>
                  <a:pt x="8930642" y="3558117"/>
                </a:cubicBezTo>
                <a:close/>
                <a:moveTo>
                  <a:pt x="9842642" y="3003126"/>
                </a:moveTo>
                <a:cubicBezTo>
                  <a:pt x="10017101" y="2992306"/>
                  <a:pt x="10189318" y="3084669"/>
                  <a:pt x="10272210" y="3251028"/>
                </a:cubicBezTo>
                <a:cubicBezTo>
                  <a:pt x="10382732" y="3472841"/>
                  <a:pt x="10292600" y="3742208"/>
                  <a:pt x="10070896" y="3852675"/>
                </a:cubicBezTo>
                <a:cubicBezTo>
                  <a:pt x="9849191" y="3963143"/>
                  <a:pt x="9579867" y="3872881"/>
                  <a:pt x="9469346" y="3651069"/>
                </a:cubicBezTo>
                <a:cubicBezTo>
                  <a:pt x="9358824" y="3429256"/>
                  <a:pt x="9448956" y="3159889"/>
                  <a:pt x="9670660" y="3049421"/>
                </a:cubicBezTo>
                <a:cubicBezTo>
                  <a:pt x="9726087" y="3021804"/>
                  <a:pt x="9784490" y="3006732"/>
                  <a:pt x="9842642" y="3003126"/>
                </a:cubicBez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2656104"/>
                </a:lnTo>
                <a:lnTo>
                  <a:pt x="12124015" y="2695096"/>
                </a:lnTo>
                <a:cubicBezTo>
                  <a:pt x="11792041" y="2865921"/>
                  <a:pt x="11443617" y="2861635"/>
                  <a:pt x="11077457" y="2786108"/>
                </a:cubicBezTo>
                <a:cubicBezTo>
                  <a:pt x="10679189" y="2704243"/>
                  <a:pt x="10271734" y="2642664"/>
                  <a:pt x="9867246" y="2635975"/>
                </a:cubicBezTo>
                <a:cubicBezTo>
                  <a:pt x="9492336" y="2629994"/>
                  <a:pt x="9239136" y="2910712"/>
                  <a:pt x="8994802" y="3162761"/>
                </a:cubicBezTo>
                <a:cubicBezTo>
                  <a:pt x="8385954" y="3791061"/>
                  <a:pt x="7695268" y="3975125"/>
                  <a:pt x="6994655" y="3620020"/>
                </a:cubicBezTo>
                <a:cubicBezTo>
                  <a:pt x="6722938" y="3482305"/>
                  <a:pt x="6494843" y="3233009"/>
                  <a:pt x="6287534" y="2998582"/>
                </a:cubicBezTo>
                <a:cubicBezTo>
                  <a:pt x="5731733" y="2369874"/>
                  <a:pt x="5043559" y="2351882"/>
                  <a:pt x="4392596" y="2676727"/>
                </a:cubicBezTo>
                <a:cubicBezTo>
                  <a:pt x="3930423" y="2908250"/>
                  <a:pt x="3492022" y="3192987"/>
                  <a:pt x="3014500" y="3384605"/>
                </a:cubicBezTo>
                <a:cubicBezTo>
                  <a:pt x="1977820" y="3802792"/>
                  <a:pt x="973242" y="3783869"/>
                  <a:pt x="86414" y="3187688"/>
                </a:cubicBezTo>
                <a:lnTo>
                  <a:pt x="0" y="31249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DAFE30B-B5DB-214D-70E1-43D915AB7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429000"/>
            <a:ext cx="5934075" cy="2790825"/>
          </a:xfrm>
        </p:spPr>
        <p:txBody>
          <a:bodyPr anchor="ctr">
            <a:normAutofit/>
          </a:bodyPr>
          <a:lstStyle/>
          <a:p>
            <a:r>
              <a:rPr lang="en-GB" dirty="0"/>
              <a:t>2: Differences in municipalities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A40692A-53FB-C6E3-BF73-9A73CA5EF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2404" y="3429000"/>
            <a:ext cx="4669996" cy="2790825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endParaRPr lang="en-GB" sz="1900" dirty="0"/>
          </a:p>
          <a:p>
            <a:pPr>
              <a:lnSpc>
                <a:spcPct val="100000"/>
              </a:lnSpc>
            </a:pPr>
            <a:endParaRPr lang="en-GB" sz="1900" dirty="0"/>
          </a:p>
          <a:p>
            <a:pPr>
              <a:lnSpc>
                <a:spcPct val="100000"/>
              </a:lnSpc>
            </a:pPr>
            <a:r>
              <a:rPr lang="en-GB" sz="1900" dirty="0"/>
              <a:t>Compound score ranges from -1 to +1 </a:t>
            </a:r>
          </a:p>
          <a:p>
            <a:pPr>
              <a:lnSpc>
                <a:spcPct val="100000"/>
              </a:lnSpc>
            </a:pPr>
            <a:endParaRPr lang="en-GB" sz="1900" dirty="0"/>
          </a:p>
          <a:p>
            <a:pPr>
              <a:lnSpc>
                <a:spcPct val="100000"/>
              </a:lnSpc>
            </a:pPr>
            <a:r>
              <a:rPr lang="en-GB" sz="1900" dirty="0"/>
              <a:t>Conclusion: the comments from </a:t>
            </a:r>
            <a:r>
              <a:rPr lang="en-GB" sz="1900" dirty="0" err="1"/>
              <a:t>Århus</a:t>
            </a:r>
            <a:r>
              <a:rPr lang="en-GB" sz="1900" dirty="0"/>
              <a:t> are more positive than for Copenhagen</a:t>
            </a:r>
          </a:p>
        </p:txBody>
      </p:sp>
      <p:pic>
        <p:nvPicPr>
          <p:cNvPr id="9" name="Billede 8" descr="Et billede, der indeholder tekst, skærmbillede, diagram, Rektangel&#10;&#10;Automatisk genereret beskrivelse">
            <a:extLst>
              <a:ext uri="{FF2B5EF4-FFF2-40B4-BE49-F238E27FC236}">
                <a16:creationId xmlns:a16="http://schemas.microsoft.com/office/drawing/2014/main" id="{EA2B1D3D-C554-2D42-4EE0-1138EDF78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7081" y="239688"/>
            <a:ext cx="2621108" cy="2241048"/>
          </a:xfrm>
          <a:prstGeom prst="rect">
            <a:avLst/>
          </a:prstGeom>
        </p:spPr>
      </p:pic>
      <p:pic>
        <p:nvPicPr>
          <p:cNvPr id="5" name="Billede 4" descr="Et billede, der indeholder tekst, diagram, Kurve, skærmbillede&#10;&#10;Automatisk genereret beskrivelse">
            <a:extLst>
              <a:ext uri="{FF2B5EF4-FFF2-40B4-BE49-F238E27FC236}">
                <a16:creationId xmlns:a16="http://schemas.microsoft.com/office/drawing/2014/main" id="{5979F5DE-C3E6-D70E-6F59-538FDA51E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89" y="373038"/>
            <a:ext cx="2948748" cy="2241048"/>
          </a:xfrm>
          <a:prstGeom prst="rect">
            <a:avLst/>
          </a:prstGeom>
        </p:spPr>
      </p:pic>
      <p:pic>
        <p:nvPicPr>
          <p:cNvPr id="7" name="Billede 6" descr="Et billede, der indeholder tekst, diagram, Kurve, skærmbillede&#10;&#10;Automatisk genereret beskrivelse">
            <a:extLst>
              <a:ext uri="{FF2B5EF4-FFF2-40B4-BE49-F238E27FC236}">
                <a16:creationId xmlns:a16="http://schemas.microsoft.com/office/drawing/2014/main" id="{E6DDFE5F-479E-BBA8-72F1-0D70E2B006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4526" y="239688"/>
            <a:ext cx="2988064" cy="224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53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64E4A9-D8D0-4AE7-99BD-EFE51D6EB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FD62F46-8DC3-4EDF-BDEF-27C439C6F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336253" cy="6858001"/>
          </a:xfrm>
          <a:custGeom>
            <a:avLst/>
            <a:gdLst>
              <a:gd name="connsiteX0" fmla="*/ 5721063 w 6336253"/>
              <a:gd name="connsiteY0" fmla="*/ 3536635 h 6858001"/>
              <a:gd name="connsiteX1" fmla="*/ 6230651 w 6336253"/>
              <a:gd name="connsiteY1" fmla="*/ 4046223 h 6858001"/>
              <a:gd name="connsiteX2" fmla="*/ 5721063 w 6336253"/>
              <a:gd name="connsiteY2" fmla="*/ 4555811 h 6858001"/>
              <a:gd name="connsiteX3" fmla="*/ 5211475 w 6336253"/>
              <a:gd name="connsiteY3" fmla="*/ 4046223 h 6858001"/>
              <a:gd name="connsiteX4" fmla="*/ 5721063 w 6336253"/>
              <a:gd name="connsiteY4" fmla="*/ 3536635 h 6858001"/>
              <a:gd name="connsiteX5" fmla="*/ 5456902 w 6336253"/>
              <a:gd name="connsiteY5" fmla="*/ 0 h 6858001"/>
              <a:gd name="connsiteX6" fmla="*/ 6321710 w 6336253"/>
              <a:gd name="connsiteY6" fmla="*/ 0 h 6858001"/>
              <a:gd name="connsiteX7" fmla="*/ 6332019 w 6336253"/>
              <a:gd name="connsiteY7" fmla="*/ 42969 h 6858001"/>
              <a:gd name="connsiteX8" fmla="*/ 6320934 w 6336253"/>
              <a:gd name="connsiteY8" fmla="*/ 219852 h 6858001"/>
              <a:gd name="connsiteX9" fmla="*/ 5774313 w 6336253"/>
              <a:gd name="connsiteY9" fmla="*/ 535443 h 6858001"/>
              <a:gd name="connsiteX10" fmla="*/ 5444200 w 6336253"/>
              <a:gd name="connsiteY10" fmla="*/ 78052 h 6858001"/>
              <a:gd name="connsiteX11" fmla="*/ 609600 w 6336253"/>
              <a:gd name="connsiteY11" fmla="*/ 0 h 6858001"/>
              <a:gd name="connsiteX12" fmla="*/ 1171409 w 6336253"/>
              <a:gd name="connsiteY12" fmla="*/ 0 h 6858001"/>
              <a:gd name="connsiteX13" fmla="*/ 4838473 w 6336253"/>
              <a:gd name="connsiteY13" fmla="*/ 0 h 6858001"/>
              <a:gd name="connsiteX14" fmla="*/ 4830349 w 6336253"/>
              <a:gd name="connsiteY14" fmla="*/ 184996 h 6858001"/>
              <a:gd name="connsiteX15" fmla="*/ 4833376 w 6336253"/>
              <a:gd name="connsiteY15" fmla="*/ 419995 h 6858001"/>
              <a:gd name="connsiteX16" fmla="*/ 5281338 w 6336253"/>
              <a:gd name="connsiteY16" fmla="*/ 1068099 h 6858001"/>
              <a:gd name="connsiteX17" fmla="*/ 5729205 w 6336253"/>
              <a:gd name="connsiteY17" fmla="*/ 2589405 h 6858001"/>
              <a:gd name="connsiteX18" fmla="*/ 5283212 w 6336253"/>
              <a:gd name="connsiteY18" fmla="*/ 3164269 h 6858001"/>
              <a:gd name="connsiteX19" fmla="*/ 5124820 w 6336253"/>
              <a:gd name="connsiteY19" fmla="*/ 4641255 h 6858001"/>
              <a:gd name="connsiteX20" fmla="*/ 5736551 w 6336253"/>
              <a:gd name="connsiteY20" fmla="*/ 5670858 h 6858001"/>
              <a:gd name="connsiteX21" fmla="*/ 6022123 w 6336253"/>
              <a:gd name="connsiteY21" fmla="*/ 6707670 h 6858001"/>
              <a:gd name="connsiteX22" fmla="*/ 6024496 w 6336253"/>
              <a:gd name="connsiteY22" fmla="*/ 6858000 h 6858001"/>
              <a:gd name="connsiteX23" fmla="*/ 2242268 w 6336253"/>
              <a:gd name="connsiteY23" fmla="*/ 6858000 h 6858001"/>
              <a:gd name="connsiteX24" fmla="*/ 2242268 w 6336253"/>
              <a:gd name="connsiteY24" fmla="*/ 6858001 h 6858001"/>
              <a:gd name="connsiteX25" fmla="*/ 0 w 6336253"/>
              <a:gd name="connsiteY25" fmla="*/ 6858001 h 6858001"/>
              <a:gd name="connsiteX26" fmla="*/ 0 w 6336253"/>
              <a:gd name="connsiteY26" fmla="*/ 1 h 6858001"/>
              <a:gd name="connsiteX27" fmla="*/ 609600 w 6336253"/>
              <a:gd name="connsiteY27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336253" h="6858001">
                <a:moveTo>
                  <a:pt x="5721063" y="3536635"/>
                </a:moveTo>
                <a:cubicBezTo>
                  <a:pt x="6002501" y="3536635"/>
                  <a:pt x="6230651" y="3764785"/>
                  <a:pt x="6230651" y="4046223"/>
                </a:cubicBezTo>
                <a:cubicBezTo>
                  <a:pt x="6230651" y="4327661"/>
                  <a:pt x="6002501" y="4555811"/>
                  <a:pt x="5721063" y="4555811"/>
                </a:cubicBezTo>
                <a:cubicBezTo>
                  <a:pt x="5439625" y="4555811"/>
                  <a:pt x="5211475" y="4327661"/>
                  <a:pt x="5211475" y="4046223"/>
                </a:cubicBezTo>
                <a:cubicBezTo>
                  <a:pt x="5211475" y="3764785"/>
                  <a:pt x="5439625" y="3536635"/>
                  <a:pt x="5721063" y="3536635"/>
                </a:cubicBezTo>
                <a:close/>
                <a:moveTo>
                  <a:pt x="5456902" y="0"/>
                </a:moveTo>
                <a:lnTo>
                  <a:pt x="6321710" y="0"/>
                </a:lnTo>
                <a:lnTo>
                  <a:pt x="6332019" y="42969"/>
                </a:lnTo>
                <a:cubicBezTo>
                  <a:pt x="6340015" y="100391"/>
                  <a:pt x="6336884" y="160329"/>
                  <a:pt x="6320934" y="219852"/>
                </a:cubicBezTo>
                <a:cubicBezTo>
                  <a:pt x="6257137" y="457945"/>
                  <a:pt x="6012407" y="599240"/>
                  <a:pt x="5774313" y="535443"/>
                </a:cubicBezTo>
                <a:cubicBezTo>
                  <a:pt x="5565982" y="479621"/>
                  <a:pt x="5431761" y="285271"/>
                  <a:pt x="5444200" y="78052"/>
                </a:cubicBezTo>
                <a:close/>
                <a:moveTo>
                  <a:pt x="609600" y="0"/>
                </a:moveTo>
                <a:lnTo>
                  <a:pt x="1171409" y="0"/>
                </a:lnTo>
                <a:lnTo>
                  <a:pt x="4838473" y="0"/>
                </a:lnTo>
                <a:lnTo>
                  <a:pt x="4830349" y="184996"/>
                </a:lnTo>
                <a:cubicBezTo>
                  <a:pt x="4828991" y="263520"/>
                  <a:pt x="4829864" y="341910"/>
                  <a:pt x="4833376" y="419995"/>
                </a:cubicBezTo>
                <a:cubicBezTo>
                  <a:pt x="4846565" y="709488"/>
                  <a:pt x="5075226" y="891535"/>
                  <a:pt x="5281338" y="1068099"/>
                </a:cubicBezTo>
                <a:cubicBezTo>
                  <a:pt x="5795128" y="1508061"/>
                  <a:pt x="5969974" y="2032158"/>
                  <a:pt x="5729205" y="2589405"/>
                </a:cubicBezTo>
                <a:cubicBezTo>
                  <a:pt x="5635831" y="2805523"/>
                  <a:pt x="5454276" y="2993264"/>
                  <a:pt x="5283212" y="3164269"/>
                </a:cubicBezTo>
                <a:cubicBezTo>
                  <a:pt x="4824418" y="3622744"/>
                  <a:pt x="4843217" y="4154456"/>
                  <a:pt x="5124820" y="4641255"/>
                </a:cubicBezTo>
                <a:cubicBezTo>
                  <a:pt x="5325440" y="4986832"/>
                  <a:pt x="5565996" y="5311556"/>
                  <a:pt x="5736551" y="5670858"/>
                </a:cubicBezTo>
                <a:cubicBezTo>
                  <a:pt x="5902602" y="6019042"/>
                  <a:pt x="6001121" y="6366409"/>
                  <a:pt x="6022123" y="6707670"/>
                </a:cubicBezTo>
                <a:lnTo>
                  <a:pt x="6024496" y="6858000"/>
                </a:lnTo>
                <a:lnTo>
                  <a:pt x="2242268" y="6858000"/>
                </a:lnTo>
                <a:lnTo>
                  <a:pt x="2242268" y="6858001"/>
                </a:lnTo>
                <a:lnTo>
                  <a:pt x="0" y="6858001"/>
                </a:lnTo>
                <a:lnTo>
                  <a:pt x="0" y="1"/>
                </a:lnTo>
                <a:lnTo>
                  <a:pt x="609600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3BC8686-353D-8C46-361D-2910AD877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6458" y="552782"/>
            <a:ext cx="5125941" cy="193674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dirty="0"/>
              <a:t>3: (Changed) sentiment in intervention?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112231E-8E46-9B16-2687-73B166F2E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6458" y="2735229"/>
            <a:ext cx="5125941" cy="348459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GB" sz="1700" b="0" i="0" u="none" strike="noStrike" dirty="0">
                <a:effectLst/>
              </a:rPr>
              <a:t>Is there a difference in </a:t>
            </a:r>
            <a:r>
              <a:rPr lang="en-GB" sz="1700" dirty="0"/>
              <a:t>sentiment </a:t>
            </a:r>
            <a:r>
              <a:rPr lang="en-GB" sz="1700" b="0" i="0" u="none" strike="noStrike" dirty="0">
                <a:effectLst/>
              </a:rPr>
              <a:t>when the politician has encouraged ‘good tone’ (intervention group) compared to when they have not (control group)?</a:t>
            </a:r>
          </a:p>
          <a:p>
            <a:pPr>
              <a:lnSpc>
                <a:spcPct val="100000"/>
              </a:lnSpc>
            </a:pPr>
            <a:endParaRPr lang="en-GB" sz="1700" dirty="0"/>
          </a:p>
          <a:p>
            <a:pPr>
              <a:lnSpc>
                <a:spcPct val="100000"/>
              </a:lnSpc>
            </a:pPr>
            <a:r>
              <a:rPr lang="en-GB" sz="1700" dirty="0"/>
              <a:t>Multilevel model results: when the compound score increase with 1 (more positive sentiment) the log odds of the intervention being yes decreases: i.e. more positive sentiment entails a lower probability of the intervention being present </a:t>
            </a:r>
          </a:p>
          <a:p>
            <a:pPr>
              <a:lnSpc>
                <a:spcPct val="100000"/>
              </a:lnSpc>
            </a:pPr>
            <a:endParaRPr lang="en-GB" sz="1700" dirty="0"/>
          </a:p>
          <a:p>
            <a:pPr>
              <a:lnSpc>
                <a:spcPct val="100000"/>
              </a:lnSpc>
            </a:pPr>
            <a:r>
              <a:rPr lang="en-GB" sz="1700" dirty="0"/>
              <a:t>Conclusion: intervention did not work as intended in terms of sentiment</a:t>
            </a:r>
          </a:p>
          <a:p>
            <a:pPr>
              <a:lnSpc>
                <a:spcPct val="100000"/>
              </a:lnSpc>
            </a:pPr>
            <a:r>
              <a:rPr lang="en-GB" sz="1700" dirty="0"/>
              <a:t>- Backfire effect</a:t>
            </a:r>
          </a:p>
        </p:txBody>
      </p:sp>
      <p:pic>
        <p:nvPicPr>
          <p:cNvPr id="5" name="Billede 4" descr="Et billede, der indeholder tekst, skærmbillede, diagram, linje/række&#10;&#10;Automatisk genereret beskrivelse">
            <a:extLst>
              <a:ext uri="{FF2B5EF4-FFF2-40B4-BE49-F238E27FC236}">
                <a16:creationId xmlns:a16="http://schemas.microsoft.com/office/drawing/2014/main" id="{24F0E6B8-6CE1-2936-231E-EFE834C08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54" y="1260819"/>
            <a:ext cx="4600913" cy="433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822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9CB873-DB0C-4B3B-B64E-6281EB64B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EAF0B16-2C86-4308-9FAC-0CDA7BF36F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40638" y="-1"/>
            <a:ext cx="4751362" cy="6858001"/>
            <a:chOff x="7440638" y="-1"/>
            <a:chExt cx="4751362" cy="6858001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CDDC44E-7C2C-4797-B58C-143013BFE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97514" y="-1"/>
              <a:ext cx="3591440" cy="2710941"/>
            </a:xfrm>
            <a:custGeom>
              <a:avLst/>
              <a:gdLst>
                <a:gd name="connsiteX0" fmla="*/ 245858 w 3275541"/>
                <a:gd name="connsiteY0" fmla="*/ 319793 h 2472490"/>
                <a:gd name="connsiteX1" fmla="*/ 436025 w 3275541"/>
                <a:gd name="connsiteY1" fmla="*/ 509960 h 2472490"/>
                <a:gd name="connsiteX2" fmla="*/ 245858 w 3275541"/>
                <a:gd name="connsiteY2" fmla="*/ 700128 h 2472490"/>
                <a:gd name="connsiteX3" fmla="*/ 55691 w 3275541"/>
                <a:gd name="connsiteY3" fmla="*/ 509960 h 2472490"/>
                <a:gd name="connsiteX4" fmla="*/ 245858 w 3275541"/>
                <a:gd name="connsiteY4" fmla="*/ 319793 h 2472490"/>
                <a:gd name="connsiteX5" fmla="*/ 110513 w 3275541"/>
                <a:gd name="connsiteY5" fmla="*/ 0 h 2472490"/>
                <a:gd name="connsiteX6" fmla="*/ 3275541 w 3275541"/>
                <a:gd name="connsiteY6" fmla="*/ 0 h 2472490"/>
                <a:gd name="connsiteX7" fmla="*/ 3275541 w 3275541"/>
                <a:gd name="connsiteY7" fmla="*/ 1904601 h 2472490"/>
                <a:gd name="connsiteX8" fmla="*/ 3265630 w 3275541"/>
                <a:gd name="connsiteY8" fmla="*/ 1900212 h 2472490"/>
                <a:gd name="connsiteX9" fmla="*/ 3080272 w 3275541"/>
                <a:gd name="connsiteY9" fmla="*/ 1891416 h 2472490"/>
                <a:gd name="connsiteX10" fmla="*/ 2510672 w 3275541"/>
                <a:gd name="connsiteY10" fmla="*/ 2409786 h 2472490"/>
                <a:gd name="connsiteX11" fmla="*/ 1889347 w 3275541"/>
                <a:gd name="connsiteY11" fmla="*/ 2376841 h 2472490"/>
                <a:gd name="connsiteX12" fmla="*/ 1407876 w 3275541"/>
                <a:gd name="connsiteY12" fmla="*/ 1966857 h 2472490"/>
                <a:gd name="connsiteX13" fmla="*/ 305272 w 3275541"/>
                <a:gd name="connsiteY13" fmla="*/ 2070372 h 2472490"/>
                <a:gd name="connsiteX14" fmla="*/ 2919 w 3275541"/>
                <a:gd name="connsiteY14" fmla="*/ 1417210 h 2472490"/>
                <a:gd name="connsiteX15" fmla="*/ 557676 w 3275541"/>
                <a:gd name="connsiteY15" fmla="*/ 507079 h 2472490"/>
                <a:gd name="connsiteX16" fmla="*/ 126470 w 3275541"/>
                <a:gd name="connsiteY16" fmla="*/ 24916 h 2472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275541" h="2472490">
                  <a:moveTo>
                    <a:pt x="245858" y="319793"/>
                  </a:moveTo>
                  <a:cubicBezTo>
                    <a:pt x="350884" y="319793"/>
                    <a:pt x="436025" y="404934"/>
                    <a:pt x="436025" y="509960"/>
                  </a:cubicBezTo>
                  <a:cubicBezTo>
                    <a:pt x="436025" y="614987"/>
                    <a:pt x="350884" y="700128"/>
                    <a:pt x="245858" y="700128"/>
                  </a:cubicBezTo>
                  <a:cubicBezTo>
                    <a:pt x="140832" y="700128"/>
                    <a:pt x="55691" y="614987"/>
                    <a:pt x="55691" y="509960"/>
                  </a:cubicBezTo>
                  <a:cubicBezTo>
                    <a:pt x="55691" y="404934"/>
                    <a:pt x="140832" y="319793"/>
                    <a:pt x="245858" y="319793"/>
                  </a:cubicBezTo>
                  <a:close/>
                  <a:moveTo>
                    <a:pt x="110513" y="0"/>
                  </a:moveTo>
                  <a:lnTo>
                    <a:pt x="3275541" y="0"/>
                  </a:lnTo>
                  <a:lnTo>
                    <a:pt x="3275541" y="1904601"/>
                  </a:lnTo>
                  <a:lnTo>
                    <a:pt x="3265630" y="1900212"/>
                  </a:lnTo>
                  <a:cubicBezTo>
                    <a:pt x="3208751" y="1880840"/>
                    <a:pt x="3148547" y="1873953"/>
                    <a:pt x="3080272" y="1891416"/>
                  </a:cubicBezTo>
                  <a:cubicBezTo>
                    <a:pt x="2853649" y="1949381"/>
                    <a:pt x="2804564" y="2254634"/>
                    <a:pt x="2510672" y="2409786"/>
                  </a:cubicBezTo>
                  <a:cubicBezTo>
                    <a:pt x="2290975" y="2525813"/>
                    <a:pt x="2100321" y="2460597"/>
                    <a:pt x="1889347" y="2376841"/>
                  </a:cubicBezTo>
                  <a:cubicBezTo>
                    <a:pt x="1604315" y="2263554"/>
                    <a:pt x="1647557" y="2072207"/>
                    <a:pt x="1407876" y="1966857"/>
                  </a:cubicBezTo>
                  <a:cubicBezTo>
                    <a:pt x="998013" y="1786630"/>
                    <a:pt x="650919" y="2247501"/>
                    <a:pt x="305272" y="2070372"/>
                  </a:cubicBezTo>
                  <a:cubicBezTo>
                    <a:pt x="92028" y="1960980"/>
                    <a:pt x="-19896" y="1655221"/>
                    <a:pt x="2919" y="1417210"/>
                  </a:cubicBezTo>
                  <a:cubicBezTo>
                    <a:pt x="47300" y="955530"/>
                    <a:pt x="588164" y="843432"/>
                    <a:pt x="557676" y="507079"/>
                  </a:cubicBezTo>
                  <a:cubicBezTo>
                    <a:pt x="536548" y="273980"/>
                    <a:pt x="263531" y="184342"/>
                    <a:pt x="126470" y="249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79D85DE-CAD3-4967-8430-DBC3AC0A49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57951" y="4114632"/>
              <a:ext cx="3334049" cy="2743368"/>
            </a:xfrm>
            <a:custGeom>
              <a:avLst/>
              <a:gdLst>
                <a:gd name="connsiteX0" fmla="*/ 2601260 w 3334049"/>
                <a:gd name="connsiteY0" fmla="*/ 1064 h 2743368"/>
                <a:gd name="connsiteX1" fmla="*/ 2847029 w 3334049"/>
                <a:gd name="connsiteY1" fmla="*/ 64154 h 2743368"/>
                <a:gd name="connsiteX2" fmla="*/ 3185879 w 3334049"/>
                <a:gd name="connsiteY2" fmla="*/ 346990 h 2743368"/>
                <a:gd name="connsiteX3" fmla="*/ 3288897 w 3334049"/>
                <a:gd name="connsiteY3" fmla="*/ 442388 h 2743368"/>
                <a:gd name="connsiteX4" fmla="*/ 3334049 w 3334049"/>
                <a:gd name="connsiteY4" fmla="*/ 471072 h 2743368"/>
                <a:gd name="connsiteX5" fmla="*/ 3334049 w 3334049"/>
                <a:gd name="connsiteY5" fmla="*/ 2743368 h 2743368"/>
                <a:gd name="connsiteX6" fmla="*/ 345799 w 3334049"/>
                <a:gd name="connsiteY6" fmla="*/ 2743368 h 2743368"/>
                <a:gd name="connsiteX7" fmla="*/ 305164 w 3334049"/>
                <a:gd name="connsiteY7" fmla="*/ 2702684 h 2743368"/>
                <a:gd name="connsiteX8" fmla="*/ 19 w 3334049"/>
                <a:gd name="connsiteY8" fmla="*/ 1782229 h 2743368"/>
                <a:gd name="connsiteX9" fmla="*/ 63152 w 3334049"/>
                <a:gd name="connsiteY9" fmla="*/ 1396508 h 2743368"/>
                <a:gd name="connsiteX10" fmla="*/ 474891 w 3334049"/>
                <a:gd name="connsiteY10" fmla="*/ 723735 h 2743368"/>
                <a:gd name="connsiteX11" fmla="*/ 960496 w 3334049"/>
                <a:gd name="connsiteY11" fmla="*/ 637964 h 2743368"/>
                <a:gd name="connsiteX12" fmla="*/ 1526048 w 3334049"/>
                <a:gd name="connsiteY12" fmla="*/ 666068 h 2743368"/>
                <a:gd name="connsiteX13" fmla="*/ 1923556 w 3334049"/>
                <a:gd name="connsiteY13" fmla="*/ 369440 h 2743368"/>
                <a:gd name="connsiteX14" fmla="*/ 2601260 w 3334049"/>
                <a:gd name="connsiteY14" fmla="*/ 1064 h 2743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334049" h="2743368">
                  <a:moveTo>
                    <a:pt x="2601260" y="1064"/>
                  </a:moveTo>
                  <a:cubicBezTo>
                    <a:pt x="2682028" y="5824"/>
                    <a:pt x="2764118" y="26593"/>
                    <a:pt x="2847029" y="64154"/>
                  </a:cubicBezTo>
                  <a:cubicBezTo>
                    <a:pt x="2975650" y="122421"/>
                    <a:pt x="3085770" y="237985"/>
                    <a:pt x="3185879" y="346990"/>
                  </a:cubicBezTo>
                  <a:cubicBezTo>
                    <a:pt x="3219455" y="383541"/>
                    <a:pt x="3253843" y="415249"/>
                    <a:pt x="3288897" y="442388"/>
                  </a:cubicBezTo>
                  <a:lnTo>
                    <a:pt x="3334049" y="471072"/>
                  </a:lnTo>
                  <a:lnTo>
                    <a:pt x="3334049" y="2743368"/>
                  </a:lnTo>
                  <a:lnTo>
                    <a:pt x="345799" y="2743368"/>
                  </a:lnTo>
                  <a:lnTo>
                    <a:pt x="305164" y="2702684"/>
                  </a:lnTo>
                  <a:cubicBezTo>
                    <a:pt x="104459" y="2477031"/>
                    <a:pt x="2425" y="2154454"/>
                    <a:pt x="19" y="1782229"/>
                  </a:cubicBezTo>
                  <a:cubicBezTo>
                    <a:pt x="-995" y="1655152"/>
                    <a:pt x="41000" y="1525356"/>
                    <a:pt x="63152" y="1396508"/>
                  </a:cubicBezTo>
                  <a:cubicBezTo>
                    <a:pt x="129704" y="1122318"/>
                    <a:pt x="237010" y="877560"/>
                    <a:pt x="474891" y="723735"/>
                  </a:cubicBezTo>
                  <a:cubicBezTo>
                    <a:pt x="626647" y="625660"/>
                    <a:pt x="788918" y="614384"/>
                    <a:pt x="960496" y="637964"/>
                  </a:cubicBezTo>
                  <a:cubicBezTo>
                    <a:pt x="1146780" y="663470"/>
                    <a:pt x="1337707" y="678412"/>
                    <a:pt x="1526048" y="666068"/>
                  </a:cubicBezTo>
                  <a:cubicBezTo>
                    <a:pt x="1700514" y="654573"/>
                    <a:pt x="1813947" y="504701"/>
                    <a:pt x="1923556" y="369440"/>
                  </a:cubicBezTo>
                  <a:cubicBezTo>
                    <a:pt x="2128544" y="116603"/>
                    <a:pt x="2358955" y="-13214"/>
                    <a:pt x="2601260" y="106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FCF1440-44A6-4323-B99F-A6E7EF36B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1107820">
              <a:off x="7440638" y="2266118"/>
              <a:ext cx="3091133" cy="2549251"/>
            </a:xfrm>
            <a:custGeom>
              <a:avLst/>
              <a:gdLst>
                <a:gd name="connsiteX0" fmla="*/ 423535 w 6666587"/>
                <a:gd name="connsiteY0" fmla="*/ 3916402 h 6019077"/>
                <a:gd name="connsiteX1" fmla="*/ 840979 w 6666587"/>
                <a:gd name="connsiteY1" fmla="*/ 4333846 h 6019077"/>
                <a:gd name="connsiteX2" fmla="*/ 423535 w 6666587"/>
                <a:gd name="connsiteY2" fmla="*/ 4751290 h 6019077"/>
                <a:gd name="connsiteX3" fmla="*/ 6091 w 6666587"/>
                <a:gd name="connsiteY3" fmla="*/ 4333846 h 6019077"/>
                <a:gd name="connsiteX4" fmla="*/ 423535 w 6666587"/>
                <a:gd name="connsiteY4" fmla="*/ 3916402 h 6019077"/>
                <a:gd name="connsiteX5" fmla="*/ 1989784 w 6666587"/>
                <a:gd name="connsiteY5" fmla="*/ 453 h 6019077"/>
                <a:gd name="connsiteX6" fmla="*/ 3353284 w 6666587"/>
                <a:gd name="connsiteY6" fmla="*/ 490276 h 6019077"/>
                <a:gd name="connsiteX7" fmla="*/ 4064420 w 6666587"/>
                <a:gd name="connsiteY7" fmla="*/ 570858 h 6019077"/>
                <a:gd name="connsiteX8" fmla="*/ 4534574 w 6666587"/>
                <a:gd name="connsiteY8" fmla="*/ 410362 h 6019077"/>
                <a:gd name="connsiteX9" fmla="*/ 6611024 w 6666587"/>
                <a:gd name="connsiteY9" fmla="*/ 1727288 h 6019077"/>
                <a:gd name="connsiteX10" fmla="*/ 5833213 w 6666587"/>
                <a:gd name="connsiteY10" fmla="*/ 3683152 h 6019077"/>
                <a:gd name="connsiteX11" fmla="*/ 5553844 w 6666587"/>
                <a:gd name="connsiteY11" fmla="*/ 4357712 h 6019077"/>
                <a:gd name="connsiteX12" fmla="*/ 5556320 w 6666587"/>
                <a:gd name="connsiteY12" fmla="*/ 4369809 h 6019077"/>
                <a:gd name="connsiteX13" fmla="*/ 4814609 w 6666587"/>
                <a:gd name="connsiteY13" fmla="*/ 5547766 h 6019077"/>
                <a:gd name="connsiteX14" fmla="*/ 4227964 w 6666587"/>
                <a:gd name="connsiteY14" fmla="*/ 5523668 h 6019077"/>
                <a:gd name="connsiteX15" fmla="*/ 3597314 w 6666587"/>
                <a:gd name="connsiteY15" fmla="*/ 5649017 h 6019077"/>
                <a:gd name="connsiteX16" fmla="*/ 2945899 w 6666587"/>
                <a:gd name="connsiteY16" fmla="*/ 5979915 h 6019077"/>
                <a:gd name="connsiteX17" fmla="*/ 1124434 w 6666587"/>
                <a:gd name="connsiteY17" fmla="*/ 4860537 h 6019077"/>
                <a:gd name="connsiteX18" fmla="*/ 1096906 w 6666587"/>
                <a:gd name="connsiteY18" fmla="*/ 4273607 h 6019077"/>
                <a:gd name="connsiteX19" fmla="*/ 1096811 w 6666587"/>
                <a:gd name="connsiteY19" fmla="*/ 4273607 h 6019077"/>
                <a:gd name="connsiteX20" fmla="*/ 835635 w 6666587"/>
                <a:gd name="connsiteY20" fmla="*/ 3666959 h 6019077"/>
                <a:gd name="connsiteX21" fmla="*/ 198 w 6666587"/>
                <a:gd name="connsiteY21" fmla="*/ 2032755 h 6019077"/>
                <a:gd name="connsiteX22" fmla="*/ 1068902 w 6666587"/>
                <a:gd name="connsiteY22" fmla="*/ 239197 h 6019077"/>
                <a:gd name="connsiteX23" fmla="*/ 1989784 w 6666587"/>
                <a:gd name="connsiteY23" fmla="*/ 453 h 601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666587" h="6019077">
                  <a:moveTo>
                    <a:pt x="423535" y="3916402"/>
                  </a:moveTo>
                  <a:cubicBezTo>
                    <a:pt x="654083" y="3916402"/>
                    <a:pt x="840979" y="4103298"/>
                    <a:pt x="840979" y="4333846"/>
                  </a:cubicBezTo>
                  <a:cubicBezTo>
                    <a:pt x="840979" y="4564394"/>
                    <a:pt x="654083" y="4751290"/>
                    <a:pt x="423535" y="4751290"/>
                  </a:cubicBezTo>
                  <a:cubicBezTo>
                    <a:pt x="192987" y="4751290"/>
                    <a:pt x="6091" y="4564394"/>
                    <a:pt x="6091" y="4333846"/>
                  </a:cubicBezTo>
                  <a:cubicBezTo>
                    <a:pt x="6091" y="4103298"/>
                    <a:pt x="192987" y="3916402"/>
                    <a:pt x="423535" y="3916402"/>
                  </a:cubicBezTo>
                  <a:close/>
                  <a:moveTo>
                    <a:pt x="1989784" y="453"/>
                  </a:moveTo>
                  <a:cubicBezTo>
                    <a:pt x="2497478" y="-10315"/>
                    <a:pt x="2981154" y="171129"/>
                    <a:pt x="3353284" y="490276"/>
                  </a:cubicBezTo>
                  <a:cubicBezTo>
                    <a:pt x="3551212" y="660012"/>
                    <a:pt x="3831724" y="688587"/>
                    <a:pt x="4064420" y="570858"/>
                  </a:cubicBezTo>
                  <a:cubicBezTo>
                    <a:pt x="4212915" y="495876"/>
                    <a:pt x="4371221" y="441862"/>
                    <a:pt x="4534574" y="410362"/>
                  </a:cubicBezTo>
                  <a:cubicBezTo>
                    <a:pt x="5462118" y="230434"/>
                    <a:pt x="6378519" y="811936"/>
                    <a:pt x="6611024" y="1727288"/>
                  </a:cubicBezTo>
                  <a:cubicBezTo>
                    <a:pt x="6802477" y="2478877"/>
                    <a:pt x="6488532" y="3268281"/>
                    <a:pt x="5833213" y="3683152"/>
                  </a:cubicBezTo>
                  <a:cubicBezTo>
                    <a:pt x="5607374" y="3826122"/>
                    <a:pt x="5498790" y="4096251"/>
                    <a:pt x="5553844" y="4357712"/>
                  </a:cubicBezTo>
                  <a:cubicBezTo>
                    <a:pt x="5554702" y="4361713"/>
                    <a:pt x="5555464" y="4365714"/>
                    <a:pt x="5556320" y="4369809"/>
                  </a:cubicBezTo>
                  <a:cubicBezTo>
                    <a:pt x="5659953" y="4893779"/>
                    <a:pt x="5332103" y="5414416"/>
                    <a:pt x="4814609" y="5547766"/>
                  </a:cubicBezTo>
                  <a:cubicBezTo>
                    <a:pt x="4620966" y="5597963"/>
                    <a:pt x="4416845" y="5589571"/>
                    <a:pt x="4227964" y="5523668"/>
                  </a:cubicBezTo>
                  <a:cubicBezTo>
                    <a:pt x="4011556" y="5448039"/>
                    <a:pt x="3770574" y="5498998"/>
                    <a:pt x="3597314" y="5649017"/>
                  </a:cubicBezTo>
                  <a:cubicBezTo>
                    <a:pt x="3410434" y="5810799"/>
                    <a:pt x="3186786" y="5924404"/>
                    <a:pt x="2945899" y="5979915"/>
                  </a:cubicBezTo>
                  <a:cubicBezTo>
                    <a:pt x="2138465" y="6167081"/>
                    <a:pt x="1321601" y="5665304"/>
                    <a:pt x="1124434" y="4860537"/>
                  </a:cubicBezTo>
                  <a:cubicBezTo>
                    <a:pt x="1077094" y="4668551"/>
                    <a:pt x="1067759" y="4469174"/>
                    <a:pt x="1096906" y="4273607"/>
                  </a:cubicBezTo>
                  <a:lnTo>
                    <a:pt x="1096811" y="4273607"/>
                  </a:lnTo>
                  <a:cubicBezTo>
                    <a:pt x="1131958" y="4039101"/>
                    <a:pt x="1027278" y="3806500"/>
                    <a:pt x="835635" y="3666959"/>
                  </a:cubicBezTo>
                  <a:cubicBezTo>
                    <a:pt x="344241" y="3309105"/>
                    <a:pt x="9723" y="2729604"/>
                    <a:pt x="198" y="2032755"/>
                  </a:cubicBezTo>
                  <a:cubicBezTo>
                    <a:pt x="-10375" y="1282185"/>
                    <a:pt x="402152" y="583907"/>
                    <a:pt x="1068902" y="239197"/>
                  </a:cubicBezTo>
                  <a:cubicBezTo>
                    <a:pt x="1371905" y="82570"/>
                    <a:pt x="1685168" y="6914"/>
                    <a:pt x="1989784" y="45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45B6770E-CBEC-31F7-8B41-1664E7C28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2"/>
            <a:ext cx="7422471" cy="1154711"/>
          </a:xfrm>
        </p:spPr>
        <p:txBody>
          <a:bodyPr>
            <a:normAutofit/>
          </a:bodyPr>
          <a:lstStyle/>
          <a:p>
            <a:r>
              <a:rPr lang="en-GB" dirty="0"/>
              <a:t>Why this backfire effect?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9FB28FD-D2D5-EB13-1DD2-33593B390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953348"/>
            <a:ext cx="5992365" cy="4571438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1200" dirty="0"/>
              <a:t>What type of posts are the intervention posts?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GB" sz="1200" dirty="0"/>
              <a:t>Subject like LGBT+, racism, </a:t>
            </a:r>
            <a:r>
              <a:rPr lang="en-GB" sz="1200" dirty="0" err="1"/>
              <a:t>Lynetteholmen</a:t>
            </a:r>
            <a:r>
              <a:rPr lang="en-GB" sz="1200" dirty="0"/>
              <a:t>, wokeness, municipal budgets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GB" sz="1200" dirty="0"/>
              <a:t>Possible that politicians deliberately commented the intervention on these posts</a:t>
            </a:r>
          </a:p>
          <a:p>
            <a:pPr>
              <a:lnSpc>
                <a:spcPct val="100000"/>
              </a:lnSpc>
            </a:pPr>
            <a:endParaRPr lang="en-GB" sz="1200" dirty="0"/>
          </a:p>
          <a:p>
            <a:pPr>
              <a:lnSpc>
                <a:spcPct val="100000"/>
              </a:lnSpc>
            </a:pPr>
            <a:r>
              <a:rPr lang="en-GB" sz="1200" dirty="0"/>
              <a:t>Are users triggered by the intervention itself?</a:t>
            </a:r>
          </a:p>
          <a:p>
            <a:pPr>
              <a:lnSpc>
                <a:spcPct val="100000"/>
              </a:lnSpc>
            </a:pPr>
            <a:endParaRPr lang="en-GB" sz="1200" dirty="0"/>
          </a:p>
          <a:p>
            <a:pPr>
              <a:lnSpc>
                <a:spcPct val="100000"/>
              </a:lnSpc>
            </a:pPr>
            <a:r>
              <a:rPr lang="en-GB" sz="1200" dirty="0"/>
              <a:t>Randomness: when accounting for </a:t>
            </a:r>
            <a:r>
              <a:rPr lang="en-GB" sz="1200" dirty="0" err="1"/>
              <a:t>nestedness</a:t>
            </a:r>
            <a:r>
              <a:rPr lang="en-GB" sz="1200" dirty="0"/>
              <a:t>: no </a:t>
            </a:r>
            <a:r>
              <a:rPr lang="en-GB" sz="1200" dirty="0" err="1"/>
              <a:t>sigg</a:t>
            </a:r>
            <a:r>
              <a:rPr lang="en-GB" sz="1200" dirty="0"/>
              <a:t>. Effect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GB" sz="1200" dirty="0"/>
              <a:t>Intervention data is not sufficient</a:t>
            </a:r>
          </a:p>
        </p:txBody>
      </p:sp>
      <p:pic>
        <p:nvPicPr>
          <p:cNvPr id="9" name="Billede 8" descr="Et billede, der indeholder tekst, skærmbillede, Ansigt, Website&#10;&#10;Automatisk genereret beskrivelse">
            <a:extLst>
              <a:ext uri="{FF2B5EF4-FFF2-40B4-BE49-F238E27FC236}">
                <a16:creationId xmlns:a16="http://schemas.microsoft.com/office/drawing/2014/main" id="{DEEC21F4-E507-9EA1-47E7-0D8ECE102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7823" y="4668177"/>
            <a:ext cx="1386750" cy="2544497"/>
          </a:xfrm>
          <a:prstGeom prst="rect">
            <a:avLst/>
          </a:prstGeom>
        </p:spPr>
      </p:pic>
      <p:pic>
        <p:nvPicPr>
          <p:cNvPr id="7" name="Billede 6" descr="Et billede, der indeholder tekst, skærmbillede, Font/skrifttype&#10;&#10;Automatisk genereret beskrivelse">
            <a:extLst>
              <a:ext uri="{FF2B5EF4-FFF2-40B4-BE49-F238E27FC236}">
                <a16:creationId xmlns:a16="http://schemas.microsoft.com/office/drawing/2014/main" id="{F93D831D-5861-1CA9-4B20-842F15DEF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3360" y="-2"/>
            <a:ext cx="1401882" cy="2279485"/>
          </a:xfrm>
          <a:prstGeom prst="rect">
            <a:avLst/>
          </a:prstGeom>
        </p:spPr>
      </p:pic>
      <p:pic>
        <p:nvPicPr>
          <p:cNvPr id="5" name="Billede 4" descr="Et billede, der indeholder tekst, skærmbillede, Ansigt&#10;&#10;Automatisk genereret beskrivelse">
            <a:extLst>
              <a:ext uri="{FF2B5EF4-FFF2-40B4-BE49-F238E27FC236}">
                <a16:creationId xmlns:a16="http://schemas.microsoft.com/office/drawing/2014/main" id="{BF95168A-D4B3-9183-CAD0-C3B1F9B700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6972" y="2596774"/>
            <a:ext cx="1281955" cy="179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671264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8842</TotalTime>
  <Words>422</Words>
  <Application>Microsoft Macintosh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8</vt:i4>
      </vt:variant>
    </vt:vector>
  </HeadingPairs>
  <TitlesOfParts>
    <vt:vector size="12" baseType="lpstr">
      <vt:lpstr>Arial</vt:lpstr>
      <vt:lpstr>Avenir Next LT Pro</vt:lpstr>
      <vt:lpstr>Posterama</vt:lpstr>
      <vt:lpstr>SplashVTI</vt:lpstr>
      <vt:lpstr>STANDBY: Facebook field study</vt:lpstr>
      <vt:lpstr>The data </vt:lpstr>
      <vt:lpstr>Questions</vt:lpstr>
      <vt:lpstr>First step: sentiment analysis </vt:lpstr>
      <vt:lpstr>1: Visualising the sentiment scores</vt:lpstr>
      <vt:lpstr>2: Differences in municipalities</vt:lpstr>
      <vt:lpstr>3: (Changed) sentiment in intervention?</vt:lpstr>
      <vt:lpstr>Why this backfire effect?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Ida Dencker</dc:creator>
  <cp:lastModifiedBy>Ida Dencker</cp:lastModifiedBy>
  <cp:revision>8</cp:revision>
  <dcterms:created xsi:type="dcterms:W3CDTF">2024-06-05T07:22:41Z</dcterms:created>
  <dcterms:modified xsi:type="dcterms:W3CDTF">2024-06-11T14:50:45Z</dcterms:modified>
</cp:coreProperties>
</file>