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4660"/>
  </p:normalViewPr>
  <p:slideViewPr>
    <p:cSldViewPr snapToGrid="0">
      <p:cViewPr varScale="1">
        <p:scale>
          <a:sx n="100" d="100"/>
          <a:sy n="100" d="100"/>
        </p:scale>
        <p:origin x="88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3FF16-08F4-9081-1E51-1E6DC4062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GB" dirty="0"/>
              <a:t>STANDBY: Facebook field study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E9565-5FE8-6749-E98C-BCC4EA6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GB" dirty="0"/>
              <a:t>Presentation by Ida Dencker</a:t>
            </a:r>
          </a:p>
        </p:txBody>
      </p:sp>
      <p:pic>
        <p:nvPicPr>
          <p:cNvPr id="4" name="Picture 3" descr="Et abstrakt genetiske begreb">
            <a:extLst>
              <a:ext uri="{FF2B5EF4-FFF2-40B4-BE49-F238E27FC236}">
                <a16:creationId xmlns:a16="http://schemas.microsoft.com/office/drawing/2014/main" id="{42538FC2-D4D3-7967-2E68-C741D973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r="5869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75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2F8A2-7D68-8749-8E1B-6989BB6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r>
              <a:rPr lang="en-GB" dirty="0"/>
              <a:t>The data </a:t>
            </a:r>
          </a:p>
        </p:txBody>
      </p:sp>
      <p:pic>
        <p:nvPicPr>
          <p:cNvPr id="5" name="Billede 4" descr="Et billede, der indeholder tekst, skærmbillede, pattedyr&#10;&#10;Automatisk genereret beskrivelse">
            <a:extLst>
              <a:ext uri="{FF2B5EF4-FFF2-40B4-BE49-F238E27FC236}">
                <a16:creationId xmlns:a16="http://schemas.microsoft.com/office/drawing/2014/main" id="{5C8D2D83-DF5B-0598-686A-F7E1EED6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r="-2" b="18619"/>
          <a:stretch/>
        </p:blipFill>
        <p:spPr>
          <a:xfrm>
            <a:off x="0" y="-15567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430C1-5FD7-D735-72D0-329993A5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1601 Facebook posts from 77 Danish local politicians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over 9 weeks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27 from </a:t>
            </a:r>
            <a:r>
              <a:rPr lang="en-GB" dirty="0" err="1"/>
              <a:t>Århus</a:t>
            </a:r>
            <a:r>
              <a:rPr lang="en-GB" dirty="0"/>
              <a:t>, 50 from Copenhagen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11 politicians participated in the intervention part of the study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r>
              <a:rPr lang="en-GB" dirty="0"/>
              <a:t>Instructed to post a comment encouraging people to speak up against hateful comments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endParaRPr lang="en-GB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51 intervention posts, 1550 control post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After cleaning the data,  13102 comments remain (489 intervention comments, 12613 control comments)</a:t>
            </a:r>
          </a:p>
        </p:txBody>
      </p:sp>
    </p:spTree>
    <p:extLst>
      <p:ext uri="{BB962C8B-B14F-4D97-AF65-F5344CB8AC3E}">
        <p14:creationId xmlns:p14="http://schemas.microsoft.com/office/powerpoint/2010/main" val="1338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005EB-CA98-D979-013F-AB4920D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588703-DBC3-7A3C-59F5-C1574FF0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question: Is there a difference in the comments when the intervention is applied compared to when it is not?</a:t>
            </a:r>
          </a:p>
          <a:p>
            <a:endParaRPr lang="en-GB" dirty="0"/>
          </a:p>
          <a:p>
            <a:r>
              <a:rPr lang="en-GB" dirty="0"/>
              <a:t>Is there a difference across the two municipalities? Is the commenting different in </a:t>
            </a:r>
            <a:r>
              <a:rPr lang="en-GB" dirty="0" err="1"/>
              <a:t>Århus</a:t>
            </a:r>
            <a:r>
              <a:rPr lang="en-GB" dirty="0"/>
              <a:t> compared to Copenhagen?</a:t>
            </a:r>
          </a:p>
          <a:p>
            <a:endParaRPr lang="en-GB" dirty="0"/>
          </a:p>
          <a:p>
            <a:r>
              <a:rPr lang="en-GB" dirty="0"/>
              <a:t>Are there general tendencies in the commenting on the politician’s posts? Do people generally comment negatively, aggressively, encouraging etc.? </a:t>
            </a:r>
          </a:p>
        </p:txBody>
      </p:sp>
    </p:spTree>
    <p:extLst>
      <p:ext uri="{BB962C8B-B14F-4D97-AF65-F5344CB8AC3E}">
        <p14:creationId xmlns:p14="http://schemas.microsoft.com/office/powerpoint/2010/main" val="573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4DC83-2264-E6BB-7FCA-146E1280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step: sentiment 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7D09B2-3CB7-051D-49E7-60A455D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way of quantifying the comments (extracting attitude/sentiment/emotion)</a:t>
            </a:r>
          </a:p>
          <a:p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VADER: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ROBERTA: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DANISH BERT: 9 labels e.g. </a:t>
            </a:r>
            <a:r>
              <a:rPr lang="en-GB" dirty="0" err="1"/>
              <a:t>tillid</a:t>
            </a:r>
            <a:r>
              <a:rPr lang="en-GB" dirty="0"/>
              <a:t>/accept, </a:t>
            </a:r>
            <a:r>
              <a:rPr lang="en-GB" dirty="0" err="1"/>
              <a:t>foragt</a:t>
            </a:r>
            <a:r>
              <a:rPr lang="en-GB" dirty="0"/>
              <a:t>/</a:t>
            </a:r>
            <a:r>
              <a:rPr lang="en-GB" dirty="0" err="1"/>
              <a:t>modvilje</a:t>
            </a:r>
            <a:r>
              <a:rPr lang="en-GB" dirty="0"/>
              <a:t>, </a:t>
            </a:r>
            <a:r>
              <a:rPr lang="en-GB" dirty="0" err="1"/>
              <a:t>glæde</a:t>
            </a:r>
            <a:r>
              <a:rPr lang="en-GB" dirty="0"/>
              <a:t>/</a:t>
            </a:r>
            <a:r>
              <a:rPr lang="en-GB" dirty="0" err="1"/>
              <a:t>sindsro</a:t>
            </a:r>
            <a:r>
              <a:rPr lang="en-GB" dirty="0"/>
              <a:t> </a:t>
            </a:r>
          </a:p>
          <a:p>
            <a:pPr marL="457200" indent="-457200">
              <a:buAutoNum type="arabicPeriod"/>
            </a:pPr>
            <a:r>
              <a:rPr lang="en-GB" dirty="0"/>
              <a:t>Attack: 2 labels: linguistic attack/no linguistic attack</a:t>
            </a:r>
          </a:p>
          <a:p>
            <a:pPr marL="457200" indent="-457200">
              <a:buAutoNum type="arabicPeriod"/>
            </a:pPr>
            <a:r>
              <a:rPr lang="en-GB" dirty="0"/>
              <a:t>Rec-</a:t>
            </a:r>
            <a:r>
              <a:rPr lang="en-GB" dirty="0" err="1"/>
              <a:t>nition</a:t>
            </a:r>
            <a:r>
              <a:rPr lang="en-GB" dirty="0"/>
              <a:t>: 2 labels: appreciative language/no appreciative language</a:t>
            </a:r>
          </a:p>
        </p:txBody>
      </p:sp>
    </p:spTree>
    <p:extLst>
      <p:ext uri="{BB962C8B-B14F-4D97-AF65-F5344CB8AC3E}">
        <p14:creationId xmlns:p14="http://schemas.microsoft.com/office/powerpoint/2010/main" val="78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55FC7-E59E-5F84-CF21-3A7F34E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GB" dirty="0"/>
              <a:t>1: Visualising the sentiment scores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AB4AD-B5B3-66C7-3414-7B68166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en-GB" dirty="0"/>
              <a:t>Mean Roberta compound score is 0,13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Neutral, leaning towards positive </a:t>
            </a:r>
          </a:p>
        </p:txBody>
      </p:sp>
      <p:pic>
        <p:nvPicPr>
          <p:cNvPr id="15" name="Billede 14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5EF38E08-55B3-6D2D-75E4-7662A060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23" y="3311090"/>
            <a:ext cx="3266615" cy="3201282"/>
          </a:xfrm>
          <a:prstGeom prst="rect">
            <a:avLst/>
          </a:prstGeom>
        </p:spPr>
      </p:pic>
      <p:pic>
        <p:nvPicPr>
          <p:cNvPr id="9" name="Billede 8" descr="Et billede, der indeholder tekst, skærmbillede, cirkel, diagram&#10;&#10;Automatisk genereret beskrivelse">
            <a:extLst>
              <a:ext uri="{FF2B5EF4-FFF2-40B4-BE49-F238E27FC236}">
                <a16:creationId xmlns:a16="http://schemas.microsoft.com/office/drawing/2014/main" id="{DA2B2A0B-5C9A-97A6-7EFC-2DAA4198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9" y="3766574"/>
            <a:ext cx="3475694" cy="2745798"/>
          </a:xfrm>
          <a:prstGeom prst="rect">
            <a:avLst/>
          </a:prstGeom>
        </p:spPr>
      </p:pic>
      <p:pic>
        <p:nvPicPr>
          <p:cNvPr id="11" name="Billede 10" descr="Et billede, der indeholder tekst, skærmbillede, diagram, cirkel&#10;&#10;Automatisk genereret beskrivelse">
            <a:extLst>
              <a:ext uri="{FF2B5EF4-FFF2-40B4-BE49-F238E27FC236}">
                <a16:creationId xmlns:a16="http://schemas.microsoft.com/office/drawing/2014/main" id="{1C1BFE73-026B-57AA-0E2D-CE54ACB2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66574"/>
            <a:ext cx="3475694" cy="2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5877B0F-9A0F-4245-A013-D0E0E84F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12D28EC-5908-4B38-A2A5-C5170890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001684"/>
          </a:xfrm>
          <a:custGeom>
            <a:avLst/>
            <a:gdLst>
              <a:gd name="connsiteX0" fmla="*/ 8930642 w 12188952"/>
              <a:gd name="connsiteY0" fmla="*/ 3558117 h 4001684"/>
              <a:gd name="connsiteX1" fmla="*/ 9143134 w 12188952"/>
              <a:gd name="connsiteY1" fmla="*/ 3680745 h 4001684"/>
              <a:gd name="connsiteX2" fmla="*/ 9043549 w 12188952"/>
              <a:gd name="connsiteY2" fmla="*/ 3978361 h 4001684"/>
              <a:gd name="connsiteX3" fmla="*/ 8745984 w 12188952"/>
              <a:gd name="connsiteY3" fmla="*/ 3878632 h 4001684"/>
              <a:gd name="connsiteX4" fmla="*/ 8845568 w 12188952"/>
              <a:gd name="connsiteY4" fmla="*/ 3581017 h 4001684"/>
              <a:gd name="connsiteX5" fmla="*/ 8930642 w 12188952"/>
              <a:gd name="connsiteY5" fmla="*/ 3558117 h 4001684"/>
              <a:gd name="connsiteX6" fmla="*/ 9842642 w 12188952"/>
              <a:gd name="connsiteY6" fmla="*/ 3003126 h 4001684"/>
              <a:gd name="connsiteX7" fmla="*/ 10272210 w 12188952"/>
              <a:gd name="connsiteY7" fmla="*/ 3251028 h 4001684"/>
              <a:gd name="connsiteX8" fmla="*/ 10070896 w 12188952"/>
              <a:gd name="connsiteY8" fmla="*/ 3852675 h 4001684"/>
              <a:gd name="connsiteX9" fmla="*/ 9469346 w 12188952"/>
              <a:gd name="connsiteY9" fmla="*/ 3651069 h 4001684"/>
              <a:gd name="connsiteX10" fmla="*/ 9670660 w 12188952"/>
              <a:gd name="connsiteY10" fmla="*/ 3049421 h 4001684"/>
              <a:gd name="connsiteX11" fmla="*/ 9842642 w 12188952"/>
              <a:gd name="connsiteY11" fmla="*/ 3003126 h 4001684"/>
              <a:gd name="connsiteX12" fmla="*/ 0 w 12188952"/>
              <a:gd name="connsiteY12" fmla="*/ 0 h 4001684"/>
              <a:gd name="connsiteX13" fmla="*/ 12188952 w 12188952"/>
              <a:gd name="connsiteY13" fmla="*/ 0 h 4001684"/>
              <a:gd name="connsiteX14" fmla="*/ 12188952 w 12188952"/>
              <a:gd name="connsiteY14" fmla="*/ 2656104 h 4001684"/>
              <a:gd name="connsiteX15" fmla="*/ 12124015 w 12188952"/>
              <a:gd name="connsiteY15" fmla="*/ 2695096 h 4001684"/>
              <a:gd name="connsiteX16" fmla="*/ 11077457 w 12188952"/>
              <a:gd name="connsiteY16" fmla="*/ 2786108 h 4001684"/>
              <a:gd name="connsiteX17" fmla="*/ 9867246 w 12188952"/>
              <a:gd name="connsiteY17" fmla="*/ 2635975 h 4001684"/>
              <a:gd name="connsiteX18" fmla="*/ 8994802 w 12188952"/>
              <a:gd name="connsiteY18" fmla="*/ 3162761 h 4001684"/>
              <a:gd name="connsiteX19" fmla="*/ 6994655 w 12188952"/>
              <a:gd name="connsiteY19" fmla="*/ 3620020 h 4001684"/>
              <a:gd name="connsiteX20" fmla="*/ 6287534 w 12188952"/>
              <a:gd name="connsiteY20" fmla="*/ 2998582 h 4001684"/>
              <a:gd name="connsiteX21" fmla="*/ 4392596 w 12188952"/>
              <a:gd name="connsiteY21" fmla="*/ 2676727 h 4001684"/>
              <a:gd name="connsiteX22" fmla="*/ 3014500 w 12188952"/>
              <a:gd name="connsiteY22" fmla="*/ 3384605 h 4001684"/>
              <a:gd name="connsiteX23" fmla="*/ 86414 w 12188952"/>
              <a:gd name="connsiteY23" fmla="*/ 3187688 h 4001684"/>
              <a:gd name="connsiteX24" fmla="*/ 0 w 12188952"/>
              <a:gd name="connsiteY24" fmla="*/ 3124949 h 40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4001684">
                <a:moveTo>
                  <a:pt x="8930642" y="3558117"/>
                </a:moveTo>
                <a:cubicBezTo>
                  <a:pt x="9016941" y="3552764"/>
                  <a:pt x="9102130" y="3598453"/>
                  <a:pt x="9143134" y="3680745"/>
                </a:cubicBezTo>
                <a:cubicBezTo>
                  <a:pt x="9197806" y="3790470"/>
                  <a:pt x="9153221" y="3923716"/>
                  <a:pt x="9043549" y="3978361"/>
                </a:cubicBezTo>
                <a:cubicBezTo>
                  <a:pt x="8933879" y="4033005"/>
                  <a:pt x="8800655" y="3988356"/>
                  <a:pt x="8745984" y="3878632"/>
                </a:cubicBezTo>
                <a:cubicBezTo>
                  <a:pt x="8691311" y="3768908"/>
                  <a:pt x="8735897" y="3635662"/>
                  <a:pt x="8845568" y="3581017"/>
                </a:cubicBezTo>
                <a:cubicBezTo>
                  <a:pt x="8872986" y="3567356"/>
                  <a:pt x="8901875" y="3559900"/>
                  <a:pt x="8930642" y="3558117"/>
                </a:cubicBezTo>
                <a:close/>
                <a:moveTo>
                  <a:pt x="9842642" y="3003126"/>
                </a:moveTo>
                <a:cubicBezTo>
                  <a:pt x="10017101" y="2992306"/>
                  <a:pt x="10189318" y="3084669"/>
                  <a:pt x="10272210" y="3251028"/>
                </a:cubicBezTo>
                <a:cubicBezTo>
                  <a:pt x="10382732" y="3472841"/>
                  <a:pt x="10292600" y="3742208"/>
                  <a:pt x="10070896" y="3852675"/>
                </a:cubicBezTo>
                <a:cubicBezTo>
                  <a:pt x="9849191" y="3963143"/>
                  <a:pt x="9579867" y="3872881"/>
                  <a:pt x="9469346" y="3651069"/>
                </a:cubicBezTo>
                <a:cubicBezTo>
                  <a:pt x="9358824" y="3429256"/>
                  <a:pt x="9448956" y="3159889"/>
                  <a:pt x="9670660" y="3049421"/>
                </a:cubicBezTo>
                <a:cubicBezTo>
                  <a:pt x="9726087" y="3021804"/>
                  <a:pt x="9784490" y="3006732"/>
                  <a:pt x="9842642" y="3003126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2656104"/>
                </a:lnTo>
                <a:lnTo>
                  <a:pt x="12124015" y="2695096"/>
                </a:lnTo>
                <a:cubicBezTo>
                  <a:pt x="11792041" y="2865921"/>
                  <a:pt x="11443617" y="2861635"/>
                  <a:pt x="11077457" y="2786108"/>
                </a:cubicBezTo>
                <a:cubicBezTo>
                  <a:pt x="10679189" y="2704243"/>
                  <a:pt x="10271734" y="2642664"/>
                  <a:pt x="9867246" y="2635975"/>
                </a:cubicBezTo>
                <a:cubicBezTo>
                  <a:pt x="9492336" y="2629994"/>
                  <a:pt x="9239136" y="2910712"/>
                  <a:pt x="8994802" y="3162761"/>
                </a:cubicBezTo>
                <a:cubicBezTo>
                  <a:pt x="8385954" y="3791061"/>
                  <a:pt x="7695268" y="3975125"/>
                  <a:pt x="6994655" y="3620020"/>
                </a:cubicBezTo>
                <a:cubicBezTo>
                  <a:pt x="6722938" y="3482305"/>
                  <a:pt x="6494843" y="3233009"/>
                  <a:pt x="6287534" y="2998582"/>
                </a:cubicBezTo>
                <a:cubicBezTo>
                  <a:pt x="5731733" y="2369874"/>
                  <a:pt x="5043559" y="2351882"/>
                  <a:pt x="4392596" y="2676727"/>
                </a:cubicBezTo>
                <a:cubicBezTo>
                  <a:pt x="3930423" y="2908250"/>
                  <a:pt x="3492022" y="3192987"/>
                  <a:pt x="3014500" y="3384605"/>
                </a:cubicBezTo>
                <a:cubicBezTo>
                  <a:pt x="1977820" y="3802792"/>
                  <a:pt x="973242" y="3783869"/>
                  <a:pt x="86414" y="3187688"/>
                </a:cubicBezTo>
                <a:lnTo>
                  <a:pt x="0" y="3124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FE30B-B5DB-214D-70E1-43D915A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0"/>
            <a:ext cx="5934075" cy="2790825"/>
          </a:xfrm>
        </p:spPr>
        <p:txBody>
          <a:bodyPr anchor="ctr">
            <a:normAutofit/>
          </a:bodyPr>
          <a:lstStyle/>
          <a:p>
            <a:r>
              <a:rPr lang="en-GB" dirty="0"/>
              <a:t>2: Differences in municipalities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0692A-53FB-C6E3-BF73-9A73CA5E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3429000"/>
            <a:ext cx="4669996" cy="27908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Compound score ranges from -1 to +1 </a:t>
            </a:r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Conclusion: the comments from </a:t>
            </a:r>
            <a:r>
              <a:rPr lang="en-GB" sz="1900" dirty="0" err="1"/>
              <a:t>Århus</a:t>
            </a:r>
            <a:r>
              <a:rPr lang="en-GB" sz="1900" dirty="0"/>
              <a:t> are more positive than for Copenhagen</a:t>
            </a:r>
          </a:p>
        </p:txBody>
      </p:sp>
      <p:pic>
        <p:nvPicPr>
          <p:cNvPr id="9" name="Billede 8" descr="Et billede, der indeholder tekst, skærmbillede, diagram, Rektangel&#10;&#10;Automatisk genereret beskrivelse">
            <a:extLst>
              <a:ext uri="{FF2B5EF4-FFF2-40B4-BE49-F238E27FC236}">
                <a16:creationId xmlns:a16="http://schemas.microsoft.com/office/drawing/2014/main" id="{EA2B1D3D-C554-2D42-4EE0-1138EDF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81" y="239688"/>
            <a:ext cx="2621108" cy="2241048"/>
          </a:xfrm>
          <a:prstGeom prst="rect">
            <a:avLst/>
          </a:prstGeom>
        </p:spPr>
      </p:pic>
      <p:pic>
        <p:nvPicPr>
          <p:cNvPr id="5" name="Billede 4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5979F5DE-C3E6-D70E-6F59-538FDA5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9" y="373038"/>
            <a:ext cx="2948748" cy="2241048"/>
          </a:xfrm>
          <a:prstGeom prst="rect">
            <a:avLst/>
          </a:prstGeom>
        </p:spPr>
      </p:pic>
      <p:pic>
        <p:nvPicPr>
          <p:cNvPr id="7" name="Billede 6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E6DDFE5F-479E-BBA8-72F1-0D70E2B0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26" y="239688"/>
            <a:ext cx="2988064" cy="2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C8686-353D-8C46-361D-2910AD8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3: (Changed) sentiment in intervention?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2231E-8E46-9B16-2687-73B166F2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700" b="0" i="0" u="none" strike="noStrike" dirty="0">
                <a:effectLst/>
              </a:rPr>
              <a:t>Is there a difference in </a:t>
            </a:r>
            <a:r>
              <a:rPr lang="en-GB" sz="1700" dirty="0"/>
              <a:t>sentiment </a:t>
            </a:r>
            <a:r>
              <a:rPr lang="en-GB" sz="1700" b="0" i="0" u="none" strike="noStrike" dirty="0">
                <a:effectLst/>
              </a:rPr>
              <a:t>when the politician has encouraged ‘good tone’ (intervention group) compared to when they have not (control group)?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Multilevel model results: when the compound score increase with 1 (more positive sentiment) the log odds of the intervention being yes decreases: i.e. more positive sentiment entails a lower probability of the intervention being present 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Conclusion: intervention did not work as intended in terms of sentiment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- Backfire effect</a:t>
            </a:r>
          </a:p>
        </p:txBody>
      </p:sp>
      <p:pic>
        <p:nvPicPr>
          <p:cNvPr id="5" name="Billede 4" descr="Et billede, der indeholder tekst, skærmbillede, diagram, linje/række&#10;&#10;Automatisk genereret beskrivelse">
            <a:extLst>
              <a:ext uri="{FF2B5EF4-FFF2-40B4-BE49-F238E27FC236}">
                <a16:creationId xmlns:a16="http://schemas.microsoft.com/office/drawing/2014/main" id="{24F0E6B8-6CE1-2936-231E-EFE834C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1260819"/>
            <a:ext cx="4600913" cy="4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B6770E-CBEC-31F7-8B41-1664E7C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/>
          </a:bodyPr>
          <a:lstStyle/>
          <a:p>
            <a:r>
              <a:rPr lang="en-GB" dirty="0"/>
              <a:t>Why this backfire effect?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FB28FD-D2D5-EB13-1DD2-33593B39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53348"/>
            <a:ext cx="5992365" cy="457143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What type of posts are the intervention posts?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Subject like LGBT+, racism, </a:t>
            </a:r>
            <a:r>
              <a:rPr lang="en-GB" sz="1200" dirty="0" err="1"/>
              <a:t>Lynetteholmen</a:t>
            </a:r>
            <a:r>
              <a:rPr lang="en-GB" sz="1200" dirty="0"/>
              <a:t>, wokeness, municipal budgets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Possible that politicians deliberately commented the intervention on these posts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Are users triggered by the intervention itself?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Randomness: when accounting for </a:t>
            </a:r>
            <a:r>
              <a:rPr lang="en-GB" sz="1200" dirty="0" err="1"/>
              <a:t>nestedness</a:t>
            </a:r>
            <a:r>
              <a:rPr lang="en-GB" sz="1200" dirty="0"/>
              <a:t>: no </a:t>
            </a:r>
            <a:r>
              <a:rPr lang="en-GB" sz="1200" dirty="0" err="1"/>
              <a:t>sigg</a:t>
            </a:r>
            <a:r>
              <a:rPr lang="en-GB" sz="1200" dirty="0"/>
              <a:t>. Effect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Intervention data is not sufficient</a:t>
            </a:r>
          </a:p>
        </p:txBody>
      </p:sp>
      <p:pic>
        <p:nvPicPr>
          <p:cNvPr id="9" name="Billede 8" descr="Et billede, der indeholder tekst, skærmbillede, Ansigt, Website&#10;&#10;Automatisk genereret beskrivelse">
            <a:extLst>
              <a:ext uri="{FF2B5EF4-FFF2-40B4-BE49-F238E27FC236}">
                <a16:creationId xmlns:a16="http://schemas.microsoft.com/office/drawing/2014/main" id="{DEEC21F4-E507-9EA1-47E7-0D8ECE10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23" y="4668177"/>
            <a:ext cx="1386750" cy="2544497"/>
          </a:xfrm>
          <a:prstGeom prst="rect">
            <a:avLst/>
          </a:prstGeom>
        </p:spPr>
      </p:pic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F93D831D-5861-1CA9-4B20-842F15DE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60" y="-2"/>
            <a:ext cx="1401882" cy="2279485"/>
          </a:xfrm>
          <a:prstGeom prst="rect">
            <a:avLst/>
          </a:prstGeom>
        </p:spPr>
      </p:pic>
      <p:pic>
        <p:nvPicPr>
          <p:cNvPr id="5" name="Billede 4" descr="Et billede, der indeholder tekst, skærmbillede, Ansigt&#10;&#10;Automatisk genereret beskrivelse">
            <a:extLst>
              <a:ext uri="{FF2B5EF4-FFF2-40B4-BE49-F238E27FC236}">
                <a16:creationId xmlns:a16="http://schemas.microsoft.com/office/drawing/2014/main" id="{BF95168A-D4B3-9183-CAD0-C3B1F9B7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72" y="2596774"/>
            <a:ext cx="1281955" cy="17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2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8843</TotalTime>
  <Words>422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STANDBY: Facebook field study</vt:lpstr>
      <vt:lpstr>The data </vt:lpstr>
      <vt:lpstr>Questions</vt:lpstr>
      <vt:lpstr>First step: sentiment analysis </vt:lpstr>
      <vt:lpstr>1: Visualising the sentiment scores</vt:lpstr>
      <vt:lpstr>2: Differences in municipalities</vt:lpstr>
      <vt:lpstr>3: (Changed) sentiment in intervention?</vt:lpstr>
      <vt:lpstr>Why this backfire effect?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 Dencker</dc:creator>
  <cp:lastModifiedBy>Ida Dencker</cp:lastModifiedBy>
  <cp:revision>8</cp:revision>
  <dcterms:created xsi:type="dcterms:W3CDTF">2024-06-05T07:22:41Z</dcterms:created>
  <dcterms:modified xsi:type="dcterms:W3CDTF">2024-06-17T11:38:42Z</dcterms:modified>
</cp:coreProperties>
</file>