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1"/>
    <p:restoredTop sz="94660"/>
  </p:normalViewPr>
  <p:slideViewPr>
    <p:cSldViewPr snapToGrid="0">
      <p:cViewPr>
        <p:scale>
          <a:sx n="108" d="100"/>
          <a:sy n="108" d="100"/>
        </p:scale>
        <p:origin x="-6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3FF16-08F4-9081-1E51-1E6DC4062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 fontScale="90000"/>
          </a:bodyPr>
          <a:lstStyle/>
          <a:p>
            <a:r>
              <a:rPr lang="da-DK" dirty="0"/>
              <a:t>STANDBY: Facebook studie  med lokalpolitikere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E9565-5FE8-6749-E98C-BCC4EA64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da-DK" dirty="0"/>
              <a:t>Præsentation af Ida Dencker</a:t>
            </a:r>
          </a:p>
        </p:txBody>
      </p:sp>
      <p:pic>
        <p:nvPicPr>
          <p:cNvPr id="4" name="Picture 3" descr="Et abstrakt genetiske begreb">
            <a:extLst>
              <a:ext uri="{FF2B5EF4-FFF2-40B4-BE49-F238E27FC236}">
                <a16:creationId xmlns:a16="http://schemas.microsoft.com/office/drawing/2014/main" id="{42538FC2-D4D3-7967-2E68-C741D973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r="5869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75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82F8A2-7D68-8749-8E1B-6989BB6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0916"/>
            <a:ext cx="5480813" cy="1282667"/>
          </a:xfrm>
        </p:spPr>
        <p:txBody>
          <a:bodyPr anchor="b">
            <a:normAutofit/>
          </a:bodyPr>
          <a:lstStyle/>
          <a:p>
            <a:r>
              <a:rPr lang="en-GB" dirty="0"/>
              <a:t>Data </a:t>
            </a:r>
          </a:p>
        </p:txBody>
      </p:sp>
      <p:pic>
        <p:nvPicPr>
          <p:cNvPr id="5" name="Billede 4" descr="Et billede, der indeholder tekst, skærmbillede, pattedyr&#10;&#10;Automatisk genereret beskrivelse">
            <a:extLst>
              <a:ext uri="{FF2B5EF4-FFF2-40B4-BE49-F238E27FC236}">
                <a16:creationId xmlns:a16="http://schemas.microsoft.com/office/drawing/2014/main" id="{5C8D2D83-DF5B-0598-686A-F7E1EED6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r="-2" b="18619"/>
          <a:stretch/>
        </p:blipFill>
        <p:spPr>
          <a:xfrm>
            <a:off x="0" y="267501"/>
            <a:ext cx="5242562" cy="429341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B430C1-5FD7-D735-72D0-329993A5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810562"/>
            <a:ext cx="5353050" cy="503302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Samlet 1601 Facebook opslag fra 77 danske lokalpolitikere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Data samlet over 9 uger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27 fra Århus, 50 fra København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11 politikere tog del i interventionsforsøget 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r>
              <a:rPr lang="da-DK" dirty="0"/>
              <a:t>Skulle poste en kommentar som opfordrer brugere til at sige fra overfor hadefuldt indhold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51 intervention opslag, 1550 kontrol opslag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Efter sortering af data: 13102 kommentarer i alt (489 intervention kommentarer, 12613 kontrol kommentarer)</a:t>
            </a:r>
          </a:p>
        </p:txBody>
      </p:sp>
    </p:spTree>
    <p:extLst>
      <p:ext uri="{BB962C8B-B14F-4D97-AF65-F5344CB8AC3E}">
        <p14:creationId xmlns:p14="http://schemas.microsoft.com/office/powerpoint/2010/main" val="13387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005EB-CA98-D979-013F-AB4920D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Undersøgelsesformål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588703-DBC3-7A3C-59F5-C1574FF0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Er der en forskel I kommentarerne på interventionsopslagene sammenholdt med kontrolopslagene?</a:t>
            </a:r>
          </a:p>
          <a:p>
            <a:endParaRPr lang="da-DK" dirty="0"/>
          </a:p>
          <a:p>
            <a:r>
              <a:rPr lang="da-DK" dirty="0"/>
              <a:t>Er der forskel på kommenteringen i de 2 kommuner? </a:t>
            </a:r>
          </a:p>
          <a:p>
            <a:endParaRPr lang="da-DK" dirty="0"/>
          </a:p>
          <a:p>
            <a:r>
              <a:rPr lang="da-DK" dirty="0"/>
              <a:t>Hvilke generelle tendenser ser vi i kommenteringen af politikernes opslag? Kommenterer brugere generel i en negativ, aggressiv, opmuntrende tone?</a:t>
            </a:r>
          </a:p>
        </p:txBody>
      </p:sp>
    </p:spTree>
    <p:extLst>
      <p:ext uri="{BB962C8B-B14F-4D97-AF65-F5344CB8AC3E}">
        <p14:creationId xmlns:p14="http://schemas.microsoft.com/office/powerpoint/2010/main" val="5739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4DC83-2264-E6BB-7FCA-146E1280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Indledende step: </a:t>
            </a:r>
            <a:r>
              <a:rPr lang="da-DK" dirty="0" err="1"/>
              <a:t>sentiment</a:t>
            </a:r>
            <a:r>
              <a:rPr lang="da-DK" dirty="0"/>
              <a:t> analyse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7D09B2-3CB7-051D-49E7-60A455D2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måde at kvantificere kommentarer (tildele kommentarer en følelse som skala/label)</a:t>
            </a:r>
          </a:p>
          <a:p>
            <a:endParaRPr lang="da-DK" dirty="0"/>
          </a:p>
          <a:p>
            <a:pPr marL="457200" indent="-457200">
              <a:buAutoNum type="arabicPeriod"/>
            </a:pPr>
            <a:r>
              <a:rPr lang="da-DK" dirty="0"/>
              <a:t>VADER: neg, pos, </a:t>
            </a:r>
            <a:r>
              <a:rPr lang="da-DK" dirty="0" err="1"/>
              <a:t>neu</a:t>
            </a:r>
            <a:r>
              <a:rPr lang="da-DK" dirty="0"/>
              <a:t>, sammensat score fra -1 til 1</a:t>
            </a:r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r>
              <a:rPr lang="da-DK" dirty="0"/>
              <a:t>ROBERTA: neg, pos, </a:t>
            </a:r>
            <a:r>
              <a:rPr lang="da-DK" dirty="0" err="1"/>
              <a:t>neu</a:t>
            </a:r>
            <a:r>
              <a:rPr lang="da-DK" dirty="0"/>
              <a:t>, sammensat score fra -1 til 1</a:t>
            </a:r>
          </a:p>
          <a:p>
            <a:pPr marL="457200" indent="-457200">
              <a:buAutoNum type="arabicPeriod"/>
            </a:pPr>
            <a:r>
              <a:rPr lang="da-DK" dirty="0"/>
              <a:t>Dansk BERT: 1 af 9 labels fx tillid/accept, foragt/modvilje, glæde/sindsro </a:t>
            </a:r>
          </a:p>
          <a:p>
            <a:pPr marL="457200" indent="-457200">
              <a:buAutoNum type="arabicPeriod"/>
            </a:pPr>
            <a:r>
              <a:rPr lang="da-DK" dirty="0"/>
              <a:t>Attack: 1 af 2 labels: sprogligt angreb/ikke sprogligt angreb</a:t>
            </a:r>
          </a:p>
          <a:p>
            <a:pPr marL="457200" indent="-457200">
              <a:buAutoNum type="arabicPeriod"/>
            </a:pPr>
            <a:r>
              <a:rPr lang="da-DK" dirty="0" err="1"/>
              <a:t>Rec-nition</a:t>
            </a:r>
            <a:r>
              <a:rPr lang="da-DK" dirty="0"/>
              <a:t>: 1 af 2 labels: anerkendende sprog/ikke anerkendende sprog </a:t>
            </a:r>
          </a:p>
        </p:txBody>
      </p:sp>
    </p:spTree>
    <p:extLst>
      <p:ext uri="{BB962C8B-B14F-4D97-AF65-F5344CB8AC3E}">
        <p14:creationId xmlns:p14="http://schemas.microsoft.com/office/powerpoint/2010/main" val="78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55FC7-E59E-5F84-CF21-3A7F34E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da-DK" dirty="0"/>
              <a:t>1: Visualisering af </a:t>
            </a:r>
            <a:r>
              <a:rPr lang="da-DK" dirty="0" err="1"/>
              <a:t>sentiment</a:t>
            </a:r>
            <a:r>
              <a:rPr lang="da-DK" dirty="0"/>
              <a:t> 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AB4AD-B5B3-66C7-3414-7B68166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da-DK" dirty="0"/>
              <a:t>Gennemsnit for den sammensatte Roberta score er 0,13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Neutral, hælder imod positiv</a:t>
            </a:r>
          </a:p>
        </p:txBody>
      </p:sp>
      <p:pic>
        <p:nvPicPr>
          <p:cNvPr id="15" name="Billede 14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5EF38E08-55B3-6D2D-75E4-7662A060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23" y="3311090"/>
            <a:ext cx="3266615" cy="3201282"/>
          </a:xfrm>
          <a:prstGeom prst="rect">
            <a:avLst/>
          </a:prstGeom>
        </p:spPr>
      </p:pic>
      <p:pic>
        <p:nvPicPr>
          <p:cNvPr id="9" name="Billede 8" descr="Et billede, der indeholder tekst, skærmbillede, cirkel, diagram&#10;&#10;Automatisk genereret beskrivelse">
            <a:extLst>
              <a:ext uri="{FF2B5EF4-FFF2-40B4-BE49-F238E27FC236}">
                <a16:creationId xmlns:a16="http://schemas.microsoft.com/office/drawing/2014/main" id="{DA2B2A0B-5C9A-97A6-7EFC-2DAA4198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9" y="3766574"/>
            <a:ext cx="3475694" cy="2745798"/>
          </a:xfrm>
          <a:prstGeom prst="rect">
            <a:avLst/>
          </a:prstGeom>
        </p:spPr>
      </p:pic>
      <p:pic>
        <p:nvPicPr>
          <p:cNvPr id="11" name="Billede 10" descr="Et billede, der indeholder tekst, skærmbillede, diagram, cirkel&#10;&#10;Automatisk genereret beskrivelse">
            <a:extLst>
              <a:ext uri="{FF2B5EF4-FFF2-40B4-BE49-F238E27FC236}">
                <a16:creationId xmlns:a16="http://schemas.microsoft.com/office/drawing/2014/main" id="{1C1BFE73-026B-57AA-0E2D-CE54ACB2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5" y="3766574"/>
            <a:ext cx="3475694" cy="2632837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8030E242-27B5-2AD5-474C-8054ACFB0EEF}"/>
              </a:ext>
            </a:extLst>
          </p:cNvPr>
          <p:cNvSpPr txBox="1"/>
          <p:nvPr/>
        </p:nvSpPr>
        <p:spPr>
          <a:xfrm>
            <a:off x="6922279" y="4056663"/>
            <a:ext cx="156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Mega fedt!</a:t>
            </a:r>
          </a:p>
          <a:p>
            <a:r>
              <a:rPr lang="da-DK" sz="800" dirty="0"/>
              <a:t>God bedring</a:t>
            </a:r>
          </a:p>
          <a:p>
            <a:r>
              <a:rPr lang="da-DK" sz="800" dirty="0"/>
              <a:t>Stort tillykke, så fortjent!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3FB2584-D46D-F8F3-7784-A51B528BE8B7}"/>
              </a:ext>
            </a:extLst>
          </p:cNvPr>
          <p:cNvSpPr txBox="1"/>
          <p:nvPr/>
        </p:nvSpPr>
        <p:spPr>
          <a:xfrm>
            <a:off x="75291" y="6250762"/>
            <a:ext cx="228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" dirty="0"/>
              <a:t>Det er under alt kritik, at..</a:t>
            </a:r>
          </a:p>
          <a:p>
            <a:r>
              <a:rPr lang="da-DK" sz="700" dirty="0"/>
              <a:t>Simpelthen så ulækkert at man..</a:t>
            </a:r>
          </a:p>
          <a:p>
            <a:r>
              <a:rPr lang="da-DK" sz="700" dirty="0"/>
              <a:t>nej, det gør han bestemt ikke</a:t>
            </a:r>
          </a:p>
          <a:p>
            <a:r>
              <a:rPr lang="da-DK" sz="700" dirty="0"/>
              <a:t>Nå, jeg vil nu hellere have haft en socialdemokrat…</a:t>
            </a:r>
          </a:p>
        </p:txBody>
      </p:sp>
    </p:spTree>
    <p:extLst>
      <p:ext uri="{BB962C8B-B14F-4D97-AF65-F5344CB8AC3E}">
        <p14:creationId xmlns:p14="http://schemas.microsoft.com/office/powerpoint/2010/main" val="663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5877B0F-9A0F-4245-A013-D0E0E84F3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12D28EC-5908-4B38-A2A5-C5170890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001684"/>
          </a:xfrm>
          <a:custGeom>
            <a:avLst/>
            <a:gdLst>
              <a:gd name="connsiteX0" fmla="*/ 8930642 w 12188952"/>
              <a:gd name="connsiteY0" fmla="*/ 3558117 h 4001684"/>
              <a:gd name="connsiteX1" fmla="*/ 9143134 w 12188952"/>
              <a:gd name="connsiteY1" fmla="*/ 3680745 h 4001684"/>
              <a:gd name="connsiteX2" fmla="*/ 9043549 w 12188952"/>
              <a:gd name="connsiteY2" fmla="*/ 3978361 h 4001684"/>
              <a:gd name="connsiteX3" fmla="*/ 8745984 w 12188952"/>
              <a:gd name="connsiteY3" fmla="*/ 3878632 h 4001684"/>
              <a:gd name="connsiteX4" fmla="*/ 8845568 w 12188952"/>
              <a:gd name="connsiteY4" fmla="*/ 3581017 h 4001684"/>
              <a:gd name="connsiteX5" fmla="*/ 8930642 w 12188952"/>
              <a:gd name="connsiteY5" fmla="*/ 3558117 h 4001684"/>
              <a:gd name="connsiteX6" fmla="*/ 9842642 w 12188952"/>
              <a:gd name="connsiteY6" fmla="*/ 3003126 h 4001684"/>
              <a:gd name="connsiteX7" fmla="*/ 10272210 w 12188952"/>
              <a:gd name="connsiteY7" fmla="*/ 3251028 h 4001684"/>
              <a:gd name="connsiteX8" fmla="*/ 10070896 w 12188952"/>
              <a:gd name="connsiteY8" fmla="*/ 3852675 h 4001684"/>
              <a:gd name="connsiteX9" fmla="*/ 9469346 w 12188952"/>
              <a:gd name="connsiteY9" fmla="*/ 3651069 h 4001684"/>
              <a:gd name="connsiteX10" fmla="*/ 9670660 w 12188952"/>
              <a:gd name="connsiteY10" fmla="*/ 3049421 h 4001684"/>
              <a:gd name="connsiteX11" fmla="*/ 9842642 w 12188952"/>
              <a:gd name="connsiteY11" fmla="*/ 3003126 h 4001684"/>
              <a:gd name="connsiteX12" fmla="*/ 0 w 12188952"/>
              <a:gd name="connsiteY12" fmla="*/ 0 h 4001684"/>
              <a:gd name="connsiteX13" fmla="*/ 12188952 w 12188952"/>
              <a:gd name="connsiteY13" fmla="*/ 0 h 4001684"/>
              <a:gd name="connsiteX14" fmla="*/ 12188952 w 12188952"/>
              <a:gd name="connsiteY14" fmla="*/ 2656104 h 4001684"/>
              <a:gd name="connsiteX15" fmla="*/ 12124015 w 12188952"/>
              <a:gd name="connsiteY15" fmla="*/ 2695096 h 4001684"/>
              <a:gd name="connsiteX16" fmla="*/ 11077457 w 12188952"/>
              <a:gd name="connsiteY16" fmla="*/ 2786108 h 4001684"/>
              <a:gd name="connsiteX17" fmla="*/ 9867246 w 12188952"/>
              <a:gd name="connsiteY17" fmla="*/ 2635975 h 4001684"/>
              <a:gd name="connsiteX18" fmla="*/ 8994802 w 12188952"/>
              <a:gd name="connsiteY18" fmla="*/ 3162761 h 4001684"/>
              <a:gd name="connsiteX19" fmla="*/ 6994655 w 12188952"/>
              <a:gd name="connsiteY19" fmla="*/ 3620020 h 4001684"/>
              <a:gd name="connsiteX20" fmla="*/ 6287534 w 12188952"/>
              <a:gd name="connsiteY20" fmla="*/ 2998582 h 4001684"/>
              <a:gd name="connsiteX21" fmla="*/ 4392596 w 12188952"/>
              <a:gd name="connsiteY21" fmla="*/ 2676727 h 4001684"/>
              <a:gd name="connsiteX22" fmla="*/ 3014500 w 12188952"/>
              <a:gd name="connsiteY22" fmla="*/ 3384605 h 4001684"/>
              <a:gd name="connsiteX23" fmla="*/ 86414 w 12188952"/>
              <a:gd name="connsiteY23" fmla="*/ 3187688 h 4001684"/>
              <a:gd name="connsiteX24" fmla="*/ 0 w 12188952"/>
              <a:gd name="connsiteY24" fmla="*/ 3124949 h 40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4001684">
                <a:moveTo>
                  <a:pt x="8930642" y="3558117"/>
                </a:moveTo>
                <a:cubicBezTo>
                  <a:pt x="9016941" y="3552764"/>
                  <a:pt x="9102130" y="3598453"/>
                  <a:pt x="9143134" y="3680745"/>
                </a:cubicBezTo>
                <a:cubicBezTo>
                  <a:pt x="9197806" y="3790470"/>
                  <a:pt x="9153221" y="3923716"/>
                  <a:pt x="9043549" y="3978361"/>
                </a:cubicBezTo>
                <a:cubicBezTo>
                  <a:pt x="8933879" y="4033005"/>
                  <a:pt x="8800655" y="3988356"/>
                  <a:pt x="8745984" y="3878632"/>
                </a:cubicBezTo>
                <a:cubicBezTo>
                  <a:pt x="8691311" y="3768908"/>
                  <a:pt x="8735897" y="3635662"/>
                  <a:pt x="8845568" y="3581017"/>
                </a:cubicBezTo>
                <a:cubicBezTo>
                  <a:pt x="8872986" y="3567356"/>
                  <a:pt x="8901875" y="3559900"/>
                  <a:pt x="8930642" y="3558117"/>
                </a:cubicBezTo>
                <a:close/>
                <a:moveTo>
                  <a:pt x="9842642" y="3003126"/>
                </a:moveTo>
                <a:cubicBezTo>
                  <a:pt x="10017101" y="2992306"/>
                  <a:pt x="10189318" y="3084669"/>
                  <a:pt x="10272210" y="3251028"/>
                </a:cubicBezTo>
                <a:cubicBezTo>
                  <a:pt x="10382732" y="3472841"/>
                  <a:pt x="10292600" y="3742208"/>
                  <a:pt x="10070896" y="3852675"/>
                </a:cubicBezTo>
                <a:cubicBezTo>
                  <a:pt x="9849191" y="3963143"/>
                  <a:pt x="9579867" y="3872881"/>
                  <a:pt x="9469346" y="3651069"/>
                </a:cubicBezTo>
                <a:cubicBezTo>
                  <a:pt x="9358824" y="3429256"/>
                  <a:pt x="9448956" y="3159889"/>
                  <a:pt x="9670660" y="3049421"/>
                </a:cubicBezTo>
                <a:cubicBezTo>
                  <a:pt x="9726087" y="3021804"/>
                  <a:pt x="9784490" y="3006732"/>
                  <a:pt x="9842642" y="3003126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2656104"/>
                </a:lnTo>
                <a:lnTo>
                  <a:pt x="12124015" y="2695096"/>
                </a:lnTo>
                <a:cubicBezTo>
                  <a:pt x="11792041" y="2865921"/>
                  <a:pt x="11443617" y="2861635"/>
                  <a:pt x="11077457" y="2786108"/>
                </a:cubicBezTo>
                <a:cubicBezTo>
                  <a:pt x="10679189" y="2704243"/>
                  <a:pt x="10271734" y="2642664"/>
                  <a:pt x="9867246" y="2635975"/>
                </a:cubicBezTo>
                <a:cubicBezTo>
                  <a:pt x="9492336" y="2629994"/>
                  <a:pt x="9239136" y="2910712"/>
                  <a:pt x="8994802" y="3162761"/>
                </a:cubicBezTo>
                <a:cubicBezTo>
                  <a:pt x="8385954" y="3791061"/>
                  <a:pt x="7695268" y="3975125"/>
                  <a:pt x="6994655" y="3620020"/>
                </a:cubicBezTo>
                <a:cubicBezTo>
                  <a:pt x="6722938" y="3482305"/>
                  <a:pt x="6494843" y="3233009"/>
                  <a:pt x="6287534" y="2998582"/>
                </a:cubicBezTo>
                <a:cubicBezTo>
                  <a:pt x="5731733" y="2369874"/>
                  <a:pt x="5043559" y="2351882"/>
                  <a:pt x="4392596" y="2676727"/>
                </a:cubicBezTo>
                <a:cubicBezTo>
                  <a:pt x="3930423" y="2908250"/>
                  <a:pt x="3492022" y="3192987"/>
                  <a:pt x="3014500" y="3384605"/>
                </a:cubicBezTo>
                <a:cubicBezTo>
                  <a:pt x="1977820" y="3802792"/>
                  <a:pt x="973242" y="3783869"/>
                  <a:pt x="86414" y="3187688"/>
                </a:cubicBezTo>
                <a:lnTo>
                  <a:pt x="0" y="31249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AFE30B-B5DB-214D-70E1-43D915A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0"/>
            <a:ext cx="5934075" cy="2790825"/>
          </a:xfrm>
        </p:spPr>
        <p:txBody>
          <a:bodyPr anchor="ctr">
            <a:normAutofit/>
          </a:bodyPr>
          <a:lstStyle/>
          <a:p>
            <a:r>
              <a:rPr lang="da-DK" dirty="0"/>
              <a:t>2: Forskelle for kommuner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40692A-53FB-C6E3-BF73-9A73CA5E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3429000"/>
            <a:ext cx="4669996" cy="27908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endParaRPr lang="da-DK" sz="1900" dirty="0"/>
          </a:p>
          <a:p>
            <a:pPr>
              <a:lnSpc>
                <a:spcPct val="100000"/>
              </a:lnSpc>
            </a:pPr>
            <a:r>
              <a:rPr lang="da-DK" sz="1900" dirty="0"/>
              <a:t>Resultater for den sammensatte score (som er mellem -1 to +1)</a:t>
            </a:r>
          </a:p>
          <a:p>
            <a:pPr>
              <a:lnSpc>
                <a:spcPct val="100000"/>
              </a:lnSpc>
            </a:pPr>
            <a:endParaRPr lang="da-DK" sz="1900" dirty="0"/>
          </a:p>
          <a:p>
            <a:pPr>
              <a:lnSpc>
                <a:spcPct val="100000"/>
              </a:lnSpc>
            </a:pPr>
            <a:r>
              <a:rPr lang="da-DK" sz="1900" dirty="0"/>
              <a:t>Konklusionen: kommentarerne fra Århus er mere positive end for København</a:t>
            </a:r>
          </a:p>
        </p:txBody>
      </p:sp>
      <p:pic>
        <p:nvPicPr>
          <p:cNvPr id="9" name="Billede 8" descr="Et billede, der indeholder tekst, skærmbillede, diagram, Rektangel&#10;&#10;Automatisk genereret beskrivelse">
            <a:extLst>
              <a:ext uri="{FF2B5EF4-FFF2-40B4-BE49-F238E27FC236}">
                <a16:creationId xmlns:a16="http://schemas.microsoft.com/office/drawing/2014/main" id="{EA2B1D3D-C554-2D42-4EE0-1138EDF7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81" y="239688"/>
            <a:ext cx="2621108" cy="2241048"/>
          </a:xfrm>
          <a:prstGeom prst="rect">
            <a:avLst/>
          </a:prstGeom>
        </p:spPr>
      </p:pic>
      <p:pic>
        <p:nvPicPr>
          <p:cNvPr id="5" name="Billede 4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5979F5DE-C3E6-D70E-6F59-538FDA51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9" y="239688"/>
            <a:ext cx="2948748" cy="2241048"/>
          </a:xfrm>
          <a:prstGeom prst="rect">
            <a:avLst/>
          </a:prstGeom>
        </p:spPr>
      </p:pic>
      <p:pic>
        <p:nvPicPr>
          <p:cNvPr id="7" name="Billede 6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E6DDFE5F-479E-BBA8-72F1-0D70E2B0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26" y="239688"/>
            <a:ext cx="2988064" cy="2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C8686-353D-8C46-361D-2910AD8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dirty="0"/>
              <a:t>3: (forandret) </a:t>
            </a:r>
            <a:r>
              <a:rPr lang="da-DK" dirty="0" err="1"/>
              <a:t>sentiment</a:t>
            </a:r>
            <a:r>
              <a:rPr lang="da-DK" dirty="0"/>
              <a:t> for interventionen?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12231E-8E46-9B16-2687-73B166F2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da-DK" sz="1700" b="0" i="0" u="none" strike="noStrike" dirty="0">
                <a:effectLst/>
              </a:rPr>
              <a:t>Er der en forandring i </a:t>
            </a:r>
            <a:r>
              <a:rPr lang="da-DK" sz="1700" b="0" i="0" u="none" strike="noStrike" dirty="0" err="1">
                <a:effectLst/>
              </a:rPr>
              <a:t>sentiment</a:t>
            </a:r>
            <a:r>
              <a:rPr lang="da-DK" sz="1700" b="0" i="0" u="none" strike="noStrike" dirty="0">
                <a:effectLst/>
              </a:rPr>
              <a:t> når politikerne har opfordret brugere til at holde en god tone og sige fra overfor had (intervention) sammenholdt med når de ikke har (kontrol)?</a:t>
            </a:r>
          </a:p>
          <a:p>
            <a:pPr>
              <a:lnSpc>
                <a:spcPct val="100000"/>
              </a:lnSpc>
            </a:pPr>
            <a:endParaRPr lang="da-DK" sz="1700" dirty="0"/>
          </a:p>
          <a:p>
            <a:pPr>
              <a:lnSpc>
                <a:spcPct val="100000"/>
              </a:lnSpc>
            </a:pPr>
            <a:r>
              <a:rPr lang="da-DK" sz="1700" dirty="0"/>
              <a:t>Forskellige regressionsmodeller viser at når den sammensatte score stiger med 1 (mere positiv kommentar) falder sandsynlighed for at kommentaren stammer fra et interventionsopslag</a:t>
            </a:r>
          </a:p>
          <a:p>
            <a:pPr>
              <a:lnSpc>
                <a:spcPct val="100000"/>
              </a:lnSpc>
            </a:pPr>
            <a:endParaRPr lang="da-DK" sz="1700" dirty="0"/>
          </a:p>
          <a:p>
            <a:pPr>
              <a:lnSpc>
                <a:spcPct val="100000"/>
              </a:lnSpc>
            </a:pPr>
            <a:r>
              <a:rPr lang="da-DK" sz="1700" dirty="0"/>
              <a:t>Konklusionen: intervention havde ikke den effekt man ellers kunne forvente</a:t>
            </a:r>
          </a:p>
          <a:p>
            <a:pPr>
              <a:lnSpc>
                <a:spcPct val="100000"/>
              </a:lnSpc>
            </a:pPr>
            <a:r>
              <a:rPr lang="da-DK" sz="1700" dirty="0"/>
              <a:t>- </a:t>
            </a:r>
            <a:r>
              <a:rPr lang="da-DK" sz="1700" dirty="0" err="1"/>
              <a:t>Backfire</a:t>
            </a:r>
            <a:r>
              <a:rPr lang="da-DK" sz="1700" dirty="0"/>
              <a:t> effekt </a:t>
            </a:r>
          </a:p>
        </p:txBody>
      </p:sp>
      <p:pic>
        <p:nvPicPr>
          <p:cNvPr id="5" name="Billede 4" descr="Et billede, der indeholder tekst, skærmbillede, diagram, linje/række&#10;&#10;Automatisk genereret beskrivelse">
            <a:extLst>
              <a:ext uri="{FF2B5EF4-FFF2-40B4-BE49-F238E27FC236}">
                <a16:creationId xmlns:a16="http://schemas.microsoft.com/office/drawing/2014/main" id="{24F0E6B8-6CE1-2936-231E-EFE834C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1260819"/>
            <a:ext cx="4600913" cy="43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CB873-DB0C-4B3B-B64E-6281EB64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F0B16-2C86-4308-9FAC-0CDA7BF36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40638" y="-1"/>
            <a:ext cx="4751362" cy="6858001"/>
            <a:chOff x="7440638" y="-1"/>
            <a:chExt cx="4751362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DDC44E-7C2C-4797-B58C-143013BF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7514" y="-1"/>
              <a:ext cx="3591440" cy="2710941"/>
            </a:xfrm>
            <a:custGeom>
              <a:avLst/>
              <a:gdLst>
                <a:gd name="connsiteX0" fmla="*/ 245858 w 3275541"/>
                <a:gd name="connsiteY0" fmla="*/ 319793 h 2472490"/>
                <a:gd name="connsiteX1" fmla="*/ 436025 w 3275541"/>
                <a:gd name="connsiteY1" fmla="*/ 509960 h 2472490"/>
                <a:gd name="connsiteX2" fmla="*/ 245858 w 3275541"/>
                <a:gd name="connsiteY2" fmla="*/ 700128 h 2472490"/>
                <a:gd name="connsiteX3" fmla="*/ 55691 w 3275541"/>
                <a:gd name="connsiteY3" fmla="*/ 509960 h 2472490"/>
                <a:gd name="connsiteX4" fmla="*/ 245858 w 3275541"/>
                <a:gd name="connsiteY4" fmla="*/ 319793 h 2472490"/>
                <a:gd name="connsiteX5" fmla="*/ 110513 w 3275541"/>
                <a:gd name="connsiteY5" fmla="*/ 0 h 2472490"/>
                <a:gd name="connsiteX6" fmla="*/ 3275541 w 3275541"/>
                <a:gd name="connsiteY6" fmla="*/ 0 h 2472490"/>
                <a:gd name="connsiteX7" fmla="*/ 3275541 w 3275541"/>
                <a:gd name="connsiteY7" fmla="*/ 1904601 h 2472490"/>
                <a:gd name="connsiteX8" fmla="*/ 3265630 w 3275541"/>
                <a:gd name="connsiteY8" fmla="*/ 1900212 h 2472490"/>
                <a:gd name="connsiteX9" fmla="*/ 3080272 w 3275541"/>
                <a:gd name="connsiteY9" fmla="*/ 1891416 h 2472490"/>
                <a:gd name="connsiteX10" fmla="*/ 2510672 w 3275541"/>
                <a:gd name="connsiteY10" fmla="*/ 2409786 h 2472490"/>
                <a:gd name="connsiteX11" fmla="*/ 1889347 w 3275541"/>
                <a:gd name="connsiteY11" fmla="*/ 2376841 h 2472490"/>
                <a:gd name="connsiteX12" fmla="*/ 1407876 w 3275541"/>
                <a:gd name="connsiteY12" fmla="*/ 1966857 h 2472490"/>
                <a:gd name="connsiteX13" fmla="*/ 305272 w 3275541"/>
                <a:gd name="connsiteY13" fmla="*/ 2070372 h 2472490"/>
                <a:gd name="connsiteX14" fmla="*/ 2919 w 3275541"/>
                <a:gd name="connsiteY14" fmla="*/ 1417210 h 2472490"/>
                <a:gd name="connsiteX15" fmla="*/ 557676 w 3275541"/>
                <a:gd name="connsiteY15" fmla="*/ 507079 h 2472490"/>
                <a:gd name="connsiteX16" fmla="*/ 126470 w 3275541"/>
                <a:gd name="connsiteY16" fmla="*/ 24916 h 2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5541" h="2472490">
                  <a:moveTo>
                    <a:pt x="245858" y="319793"/>
                  </a:moveTo>
                  <a:cubicBezTo>
                    <a:pt x="350884" y="319793"/>
                    <a:pt x="436025" y="404934"/>
                    <a:pt x="436025" y="509960"/>
                  </a:cubicBezTo>
                  <a:cubicBezTo>
                    <a:pt x="436025" y="614987"/>
                    <a:pt x="350884" y="700128"/>
                    <a:pt x="245858" y="700128"/>
                  </a:cubicBezTo>
                  <a:cubicBezTo>
                    <a:pt x="140832" y="700128"/>
                    <a:pt x="55691" y="614987"/>
                    <a:pt x="55691" y="509960"/>
                  </a:cubicBezTo>
                  <a:cubicBezTo>
                    <a:pt x="55691" y="404934"/>
                    <a:pt x="140832" y="319793"/>
                    <a:pt x="245858" y="319793"/>
                  </a:cubicBezTo>
                  <a:close/>
                  <a:moveTo>
                    <a:pt x="110513" y="0"/>
                  </a:moveTo>
                  <a:lnTo>
                    <a:pt x="3275541" y="0"/>
                  </a:lnTo>
                  <a:lnTo>
                    <a:pt x="3275541" y="1904601"/>
                  </a:lnTo>
                  <a:lnTo>
                    <a:pt x="3265630" y="1900212"/>
                  </a:lnTo>
                  <a:cubicBezTo>
                    <a:pt x="3208751" y="1880840"/>
                    <a:pt x="3148547" y="1873953"/>
                    <a:pt x="3080272" y="1891416"/>
                  </a:cubicBezTo>
                  <a:cubicBezTo>
                    <a:pt x="2853649" y="1949381"/>
                    <a:pt x="2804564" y="2254634"/>
                    <a:pt x="2510672" y="2409786"/>
                  </a:cubicBezTo>
                  <a:cubicBezTo>
                    <a:pt x="2290975" y="2525813"/>
                    <a:pt x="2100321" y="2460597"/>
                    <a:pt x="1889347" y="2376841"/>
                  </a:cubicBezTo>
                  <a:cubicBezTo>
                    <a:pt x="1604315" y="2263554"/>
                    <a:pt x="1647557" y="2072207"/>
                    <a:pt x="1407876" y="1966857"/>
                  </a:cubicBezTo>
                  <a:cubicBezTo>
                    <a:pt x="998013" y="1786630"/>
                    <a:pt x="650919" y="2247501"/>
                    <a:pt x="305272" y="2070372"/>
                  </a:cubicBezTo>
                  <a:cubicBezTo>
                    <a:pt x="92028" y="1960980"/>
                    <a:pt x="-19896" y="1655221"/>
                    <a:pt x="2919" y="1417210"/>
                  </a:cubicBezTo>
                  <a:cubicBezTo>
                    <a:pt x="47300" y="955530"/>
                    <a:pt x="588164" y="843432"/>
                    <a:pt x="557676" y="507079"/>
                  </a:cubicBezTo>
                  <a:cubicBezTo>
                    <a:pt x="536548" y="273980"/>
                    <a:pt x="263531" y="184342"/>
                    <a:pt x="126470" y="249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9D85DE-CAD3-4967-8430-DBC3AC0A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57951" y="4114632"/>
              <a:ext cx="3334049" cy="2743368"/>
            </a:xfrm>
            <a:custGeom>
              <a:avLst/>
              <a:gdLst>
                <a:gd name="connsiteX0" fmla="*/ 2601260 w 3334049"/>
                <a:gd name="connsiteY0" fmla="*/ 1064 h 2743368"/>
                <a:gd name="connsiteX1" fmla="*/ 2847029 w 3334049"/>
                <a:gd name="connsiteY1" fmla="*/ 64154 h 2743368"/>
                <a:gd name="connsiteX2" fmla="*/ 3185879 w 3334049"/>
                <a:gd name="connsiteY2" fmla="*/ 346990 h 2743368"/>
                <a:gd name="connsiteX3" fmla="*/ 3288897 w 3334049"/>
                <a:gd name="connsiteY3" fmla="*/ 442388 h 2743368"/>
                <a:gd name="connsiteX4" fmla="*/ 3334049 w 3334049"/>
                <a:gd name="connsiteY4" fmla="*/ 471072 h 2743368"/>
                <a:gd name="connsiteX5" fmla="*/ 3334049 w 3334049"/>
                <a:gd name="connsiteY5" fmla="*/ 2743368 h 2743368"/>
                <a:gd name="connsiteX6" fmla="*/ 345799 w 3334049"/>
                <a:gd name="connsiteY6" fmla="*/ 2743368 h 2743368"/>
                <a:gd name="connsiteX7" fmla="*/ 305164 w 3334049"/>
                <a:gd name="connsiteY7" fmla="*/ 2702684 h 2743368"/>
                <a:gd name="connsiteX8" fmla="*/ 19 w 3334049"/>
                <a:gd name="connsiteY8" fmla="*/ 1782229 h 2743368"/>
                <a:gd name="connsiteX9" fmla="*/ 63152 w 3334049"/>
                <a:gd name="connsiteY9" fmla="*/ 1396508 h 2743368"/>
                <a:gd name="connsiteX10" fmla="*/ 474891 w 3334049"/>
                <a:gd name="connsiteY10" fmla="*/ 723735 h 2743368"/>
                <a:gd name="connsiteX11" fmla="*/ 960496 w 3334049"/>
                <a:gd name="connsiteY11" fmla="*/ 637964 h 2743368"/>
                <a:gd name="connsiteX12" fmla="*/ 1526048 w 3334049"/>
                <a:gd name="connsiteY12" fmla="*/ 666068 h 2743368"/>
                <a:gd name="connsiteX13" fmla="*/ 1923556 w 3334049"/>
                <a:gd name="connsiteY13" fmla="*/ 369440 h 2743368"/>
                <a:gd name="connsiteX14" fmla="*/ 2601260 w 3334049"/>
                <a:gd name="connsiteY14" fmla="*/ 1064 h 274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4049" h="2743368">
                  <a:moveTo>
                    <a:pt x="2601260" y="1064"/>
                  </a:moveTo>
                  <a:cubicBezTo>
                    <a:pt x="2682028" y="5824"/>
                    <a:pt x="2764118" y="26593"/>
                    <a:pt x="2847029" y="64154"/>
                  </a:cubicBezTo>
                  <a:cubicBezTo>
                    <a:pt x="2975650" y="122421"/>
                    <a:pt x="3085770" y="237985"/>
                    <a:pt x="3185879" y="346990"/>
                  </a:cubicBezTo>
                  <a:cubicBezTo>
                    <a:pt x="3219455" y="383541"/>
                    <a:pt x="3253843" y="415249"/>
                    <a:pt x="3288897" y="442388"/>
                  </a:cubicBezTo>
                  <a:lnTo>
                    <a:pt x="3334049" y="471072"/>
                  </a:lnTo>
                  <a:lnTo>
                    <a:pt x="3334049" y="2743368"/>
                  </a:lnTo>
                  <a:lnTo>
                    <a:pt x="345799" y="2743368"/>
                  </a:lnTo>
                  <a:lnTo>
                    <a:pt x="305164" y="2702684"/>
                  </a:lnTo>
                  <a:cubicBezTo>
                    <a:pt x="104459" y="2477031"/>
                    <a:pt x="2425" y="2154454"/>
                    <a:pt x="19" y="1782229"/>
                  </a:cubicBezTo>
                  <a:cubicBezTo>
                    <a:pt x="-995" y="1655152"/>
                    <a:pt x="41000" y="1525356"/>
                    <a:pt x="63152" y="1396508"/>
                  </a:cubicBezTo>
                  <a:cubicBezTo>
                    <a:pt x="129704" y="1122318"/>
                    <a:pt x="237010" y="877560"/>
                    <a:pt x="474891" y="723735"/>
                  </a:cubicBezTo>
                  <a:cubicBezTo>
                    <a:pt x="626647" y="625660"/>
                    <a:pt x="788918" y="614384"/>
                    <a:pt x="960496" y="637964"/>
                  </a:cubicBezTo>
                  <a:cubicBezTo>
                    <a:pt x="1146780" y="663470"/>
                    <a:pt x="1337707" y="678412"/>
                    <a:pt x="1526048" y="666068"/>
                  </a:cubicBezTo>
                  <a:cubicBezTo>
                    <a:pt x="1700514" y="654573"/>
                    <a:pt x="1813947" y="504701"/>
                    <a:pt x="1923556" y="369440"/>
                  </a:cubicBezTo>
                  <a:cubicBezTo>
                    <a:pt x="2128544" y="116603"/>
                    <a:pt x="2358955" y="-13214"/>
                    <a:pt x="2601260" y="10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CF1440-44A6-4323-B99F-A6E7EF36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07820">
              <a:off x="7440638" y="2266118"/>
              <a:ext cx="3091133" cy="2549251"/>
            </a:xfrm>
            <a:custGeom>
              <a:avLst/>
              <a:gdLst>
                <a:gd name="connsiteX0" fmla="*/ 423535 w 6666587"/>
                <a:gd name="connsiteY0" fmla="*/ 3916402 h 6019077"/>
                <a:gd name="connsiteX1" fmla="*/ 840979 w 6666587"/>
                <a:gd name="connsiteY1" fmla="*/ 4333846 h 6019077"/>
                <a:gd name="connsiteX2" fmla="*/ 423535 w 6666587"/>
                <a:gd name="connsiteY2" fmla="*/ 4751290 h 6019077"/>
                <a:gd name="connsiteX3" fmla="*/ 6091 w 6666587"/>
                <a:gd name="connsiteY3" fmla="*/ 4333846 h 6019077"/>
                <a:gd name="connsiteX4" fmla="*/ 423535 w 6666587"/>
                <a:gd name="connsiteY4" fmla="*/ 3916402 h 6019077"/>
                <a:gd name="connsiteX5" fmla="*/ 1989784 w 6666587"/>
                <a:gd name="connsiteY5" fmla="*/ 453 h 6019077"/>
                <a:gd name="connsiteX6" fmla="*/ 3353284 w 6666587"/>
                <a:gd name="connsiteY6" fmla="*/ 490276 h 6019077"/>
                <a:gd name="connsiteX7" fmla="*/ 4064420 w 6666587"/>
                <a:gd name="connsiteY7" fmla="*/ 570858 h 6019077"/>
                <a:gd name="connsiteX8" fmla="*/ 4534574 w 6666587"/>
                <a:gd name="connsiteY8" fmla="*/ 410362 h 6019077"/>
                <a:gd name="connsiteX9" fmla="*/ 6611024 w 6666587"/>
                <a:gd name="connsiteY9" fmla="*/ 1727288 h 6019077"/>
                <a:gd name="connsiteX10" fmla="*/ 5833213 w 6666587"/>
                <a:gd name="connsiteY10" fmla="*/ 3683152 h 6019077"/>
                <a:gd name="connsiteX11" fmla="*/ 5553844 w 6666587"/>
                <a:gd name="connsiteY11" fmla="*/ 4357712 h 6019077"/>
                <a:gd name="connsiteX12" fmla="*/ 5556320 w 6666587"/>
                <a:gd name="connsiteY12" fmla="*/ 4369809 h 6019077"/>
                <a:gd name="connsiteX13" fmla="*/ 4814609 w 6666587"/>
                <a:gd name="connsiteY13" fmla="*/ 5547766 h 6019077"/>
                <a:gd name="connsiteX14" fmla="*/ 4227964 w 6666587"/>
                <a:gd name="connsiteY14" fmla="*/ 5523668 h 6019077"/>
                <a:gd name="connsiteX15" fmla="*/ 3597314 w 6666587"/>
                <a:gd name="connsiteY15" fmla="*/ 5649017 h 6019077"/>
                <a:gd name="connsiteX16" fmla="*/ 2945899 w 6666587"/>
                <a:gd name="connsiteY16" fmla="*/ 5979915 h 6019077"/>
                <a:gd name="connsiteX17" fmla="*/ 1124434 w 6666587"/>
                <a:gd name="connsiteY17" fmla="*/ 4860537 h 6019077"/>
                <a:gd name="connsiteX18" fmla="*/ 1096906 w 6666587"/>
                <a:gd name="connsiteY18" fmla="*/ 4273607 h 6019077"/>
                <a:gd name="connsiteX19" fmla="*/ 1096811 w 6666587"/>
                <a:gd name="connsiteY19" fmla="*/ 4273607 h 6019077"/>
                <a:gd name="connsiteX20" fmla="*/ 835635 w 6666587"/>
                <a:gd name="connsiteY20" fmla="*/ 3666959 h 6019077"/>
                <a:gd name="connsiteX21" fmla="*/ 198 w 6666587"/>
                <a:gd name="connsiteY21" fmla="*/ 2032755 h 6019077"/>
                <a:gd name="connsiteX22" fmla="*/ 1068902 w 6666587"/>
                <a:gd name="connsiteY22" fmla="*/ 239197 h 6019077"/>
                <a:gd name="connsiteX23" fmla="*/ 1989784 w 6666587"/>
                <a:gd name="connsiteY23" fmla="*/ 453 h 60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6587" h="6019077">
                  <a:moveTo>
                    <a:pt x="423535" y="3916402"/>
                  </a:moveTo>
                  <a:cubicBezTo>
                    <a:pt x="654083" y="3916402"/>
                    <a:pt x="840979" y="4103298"/>
                    <a:pt x="840979" y="4333846"/>
                  </a:cubicBezTo>
                  <a:cubicBezTo>
                    <a:pt x="840979" y="4564394"/>
                    <a:pt x="654083" y="4751290"/>
                    <a:pt x="423535" y="4751290"/>
                  </a:cubicBezTo>
                  <a:cubicBezTo>
                    <a:pt x="192987" y="4751290"/>
                    <a:pt x="6091" y="4564394"/>
                    <a:pt x="6091" y="4333846"/>
                  </a:cubicBezTo>
                  <a:cubicBezTo>
                    <a:pt x="6091" y="4103298"/>
                    <a:pt x="192987" y="3916402"/>
                    <a:pt x="423535" y="3916402"/>
                  </a:cubicBezTo>
                  <a:close/>
                  <a:moveTo>
                    <a:pt x="1989784" y="453"/>
                  </a:moveTo>
                  <a:cubicBezTo>
                    <a:pt x="2497478" y="-10315"/>
                    <a:pt x="2981154" y="171129"/>
                    <a:pt x="3353284" y="490276"/>
                  </a:cubicBezTo>
                  <a:cubicBezTo>
                    <a:pt x="3551212" y="660012"/>
                    <a:pt x="3831724" y="688587"/>
                    <a:pt x="4064420" y="570858"/>
                  </a:cubicBezTo>
                  <a:cubicBezTo>
                    <a:pt x="4212915" y="495876"/>
                    <a:pt x="4371221" y="441862"/>
                    <a:pt x="4534574" y="410362"/>
                  </a:cubicBezTo>
                  <a:cubicBezTo>
                    <a:pt x="5462118" y="230434"/>
                    <a:pt x="6378519" y="811936"/>
                    <a:pt x="6611024" y="1727288"/>
                  </a:cubicBezTo>
                  <a:cubicBezTo>
                    <a:pt x="6802477" y="2478877"/>
                    <a:pt x="6488532" y="3268281"/>
                    <a:pt x="5833213" y="3683152"/>
                  </a:cubicBezTo>
                  <a:cubicBezTo>
                    <a:pt x="5607374" y="3826122"/>
                    <a:pt x="5498790" y="4096251"/>
                    <a:pt x="5553844" y="4357712"/>
                  </a:cubicBezTo>
                  <a:cubicBezTo>
                    <a:pt x="5554702" y="4361713"/>
                    <a:pt x="5555464" y="4365714"/>
                    <a:pt x="5556320" y="4369809"/>
                  </a:cubicBezTo>
                  <a:cubicBezTo>
                    <a:pt x="5659953" y="4893779"/>
                    <a:pt x="5332103" y="5414416"/>
                    <a:pt x="4814609" y="5547766"/>
                  </a:cubicBezTo>
                  <a:cubicBezTo>
                    <a:pt x="4620966" y="5597963"/>
                    <a:pt x="4416845" y="5589571"/>
                    <a:pt x="4227964" y="5523668"/>
                  </a:cubicBezTo>
                  <a:cubicBezTo>
                    <a:pt x="4011556" y="5448039"/>
                    <a:pt x="3770574" y="5498998"/>
                    <a:pt x="3597314" y="5649017"/>
                  </a:cubicBezTo>
                  <a:cubicBezTo>
                    <a:pt x="3410434" y="5810799"/>
                    <a:pt x="3186786" y="5924404"/>
                    <a:pt x="2945899" y="5979915"/>
                  </a:cubicBezTo>
                  <a:cubicBezTo>
                    <a:pt x="2138465" y="6167081"/>
                    <a:pt x="1321601" y="5665304"/>
                    <a:pt x="1124434" y="4860537"/>
                  </a:cubicBezTo>
                  <a:cubicBezTo>
                    <a:pt x="1077094" y="4668551"/>
                    <a:pt x="1067759" y="4469174"/>
                    <a:pt x="1096906" y="4273607"/>
                  </a:cubicBezTo>
                  <a:lnTo>
                    <a:pt x="1096811" y="4273607"/>
                  </a:lnTo>
                  <a:cubicBezTo>
                    <a:pt x="1131958" y="4039101"/>
                    <a:pt x="1027278" y="3806500"/>
                    <a:pt x="835635" y="3666959"/>
                  </a:cubicBezTo>
                  <a:cubicBezTo>
                    <a:pt x="344241" y="3309105"/>
                    <a:pt x="9723" y="2729604"/>
                    <a:pt x="198" y="2032755"/>
                  </a:cubicBezTo>
                  <a:cubicBezTo>
                    <a:pt x="-10375" y="1282185"/>
                    <a:pt x="402152" y="583907"/>
                    <a:pt x="1068902" y="239197"/>
                  </a:cubicBezTo>
                  <a:cubicBezTo>
                    <a:pt x="1371905" y="82570"/>
                    <a:pt x="1685168" y="6914"/>
                    <a:pt x="1989784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B6770E-CBEC-31F7-8B41-1664E7C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7422471" cy="1154711"/>
          </a:xfrm>
        </p:spPr>
        <p:txBody>
          <a:bodyPr>
            <a:normAutofit fontScale="90000"/>
          </a:bodyPr>
          <a:lstStyle/>
          <a:p>
            <a:r>
              <a:rPr lang="da-DK" dirty="0"/>
              <a:t>Hvad kan forklare denne </a:t>
            </a:r>
            <a:r>
              <a:rPr lang="da-DK" dirty="0" err="1"/>
              <a:t>backfire</a:t>
            </a:r>
            <a:r>
              <a:rPr lang="da-DK" dirty="0"/>
              <a:t> effekt?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FB28FD-D2D5-EB13-1DD2-33593B39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53348"/>
            <a:ext cx="5992365" cy="457143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1200" dirty="0"/>
              <a:t>Hvilke slags opslag er interventionsopslagene?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sz="1200" dirty="0"/>
              <a:t>Emner som LGBT+, racisme, Lynetteholmen, </a:t>
            </a:r>
            <a:r>
              <a:rPr lang="da-DK" sz="1200" dirty="0" err="1"/>
              <a:t>wokeness</a:t>
            </a:r>
            <a:r>
              <a:rPr lang="da-DK" sz="1200" dirty="0"/>
              <a:t>, kommunale budgetter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sz="1200" dirty="0"/>
              <a:t>Muligt at interventionen bevidst blev implementeret på netop sådanne opslag</a:t>
            </a:r>
          </a:p>
          <a:p>
            <a:pPr>
              <a:lnSpc>
                <a:spcPct val="100000"/>
              </a:lnSpc>
            </a:pPr>
            <a:endParaRPr lang="da-DK" sz="1200" dirty="0"/>
          </a:p>
          <a:p>
            <a:pPr>
              <a:lnSpc>
                <a:spcPct val="100000"/>
              </a:lnSpc>
            </a:pPr>
            <a:r>
              <a:rPr lang="da-DK" sz="1200" dirty="0"/>
              <a:t>Bliver brugere provokeret af selve interventionen?</a:t>
            </a:r>
          </a:p>
          <a:p>
            <a:pPr>
              <a:lnSpc>
                <a:spcPct val="100000"/>
              </a:lnSpc>
            </a:pPr>
            <a:endParaRPr lang="da-DK" sz="1200" dirty="0"/>
          </a:p>
          <a:p>
            <a:pPr>
              <a:lnSpc>
                <a:spcPct val="100000"/>
              </a:lnSpc>
            </a:pPr>
            <a:r>
              <a:rPr lang="da-DK" sz="1200" dirty="0"/>
              <a:t>Tilfældigheder: når der er taget højde for datastrukturen viser regressionsmodellerne ingen signifikante resultater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sz="1200" dirty="0"/>
              <a:t>Mængden af interventionsdata er ikke tilstrækkelig til at kunne drage endelige konklusioner </a:t>
            </a:r>
          </a:p>
        </p:txBody>
      </p:sp>
      <p:pic>
        <p:nvPicPr>
          <p:cNvPr id="9" name="Billede 8" descr="Et billede, der indeholder tekst, skærmbillede, Ansigt, Website&#10;&#10;Automatisk genereret beskrivelse">
            <a:extLst>
              <a:ext uri="{FF2B5EF4-FFF2-40B4-BE49-F238E27FC236}">
                <a16:creationId xmlns:a16="http://schemas.microsoft.com/office/drawing/2014/main" id="{DEEC21F4-E507-9EA1-47E7-0D8ECE10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23" y="4668177"/>
            <a:ext cx="1386750" cy="2544497"/>
          </a:xfrm>
          <a:prstGeom prst="rect">
            <a:avLst/>
          </a:prstGeom>
        </p:spPr>
      </p:pic>
      <p:pic>
        <p:nvPicPr>
          <p:cNvPr id="7" name="Billede 6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F93D831D-5861-1CA9-4B20-842F15DE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60" y="-2"/>
            <a:ext cx="1401882" cy="2279485"/>
          </a:xfrm>
          <a:prstGeom prst="rect">
            <a:avLst/>
          </a:prstGeom>
        </p:spPr>
      </p:pic>
      <p:pic>
        <p:nvPicPr>
          <p:cNvPr id="5" name="Billede 4" descr="Et billede, der indeholder tekst, skærmbillede, Ansigt&#10;&#10;Automatisk genereret beskrivelse">
            <a:extLst>
              <a:ext uri="{FF2B5EF4-FFF2-40B4-BE49-F238E27FC236}">
                <a16:creationId xmlns:a16="http://schemas.microsoft.com/office/drawing/2014/main" id="{BF95168A-D4B3-9183-CAD0-C3B1F9B7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72" y="2596774"/>
            <a:ext cx="1281955" cy="17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126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460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STANDBY: Facebook studie  med lokalpolitikere</vt:lpstr>
      <vt:lpstr>Data </vt:lpstr>
      <vt:lpstr>Undersøgelsesformål</vt:lpstr>
      <vt:lpstr>Indledende step: sentiment analyse </vt:lpstr>
      <vt:lpstr>1: Visualisering af sentiment resultater</vt:lpstr>
      <vt:lpstr>2: Forskelle for kommuner</vt:lpstr>
      <vt:lpstr>3: (forandret) sentiment for interventionen?</vt:lpstr>
      <vt:lpstr>Hvad kan forklare denne backfire effekt?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 Dencker</dc:creator>
  <cp:lastModifiedBy>Ida Dencker</cp:lastModifiedBy>
  <cp:revision>14</cp:revision>
  <dcterms:created xsi:type="dcterms:W3CDTF">2024-06-05T07:22:41Z</dcterms:created>
  <dcterms:modified xsi:type="dcterms:W3CDTF">2024-06-27T10:27:09Z</dcterms:modified>
</cp:coreProperties>
</file>