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58" r:id="rId3"/>
    <p:sldId id="540" r:id="rId4"/>
    <p:sldId id="542" r:id="rId5"/>
    <p:sldId id="550" r:id="rId6"/>
    <p:sldId id="545" r:id="rId7"/>
    <p:sldId id="546" r:id="rId8"/>
    <p:sldId id="549" r:id="rId9"/>
    <p:sldId id="547" r:id="rId10"/>
    <p:sldId id="548" r:id="rId11"/>
    <p:sldId id="543" r:id="rId12"/>
    <p:sldId id="551" r:id="rId13"/>
    <p:sldId id="553" r:id="rId14"/>
    <p:sldId id="554" r:id="rId15"/>
    <p:sldId id="538" r:id="rId16"/>
    <p:sldId id="556" r:id="rId17"/>
    <p:sldId id="555" r:id="rId18"/>
    <p:sldId id="260" r:id="rId19"/>
  </p:sldIdLst>
  <p:sldSz cx="12188825" cy="6858000"/>
  <p:notesSz cx="6858000" cy="9144000"/>
  <p:embeddedFontLst>
    <p:embeddedFont>
      <p:font typeface="AU Passata" panose="020B0503030502030804" pitchFamily="34" charset="77"/>
      <p:regular r:id="rId22"/>
      <p:bold r:id="rId23"/>
    </p:embeddedFont>
    <p:embeddedFont>
      <p:font typeface="AU Passata Light" panose="020B0303030902030804" pitchFamily="34" charset="77"/>
      <p:regular r:id="rId24"/>
      <p:bold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23AD0-78DC-BB4A-8431-EA25871C1239}" v="16" dt="2024-06-10T14:34:59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5275" autoAdjust="0"/>
  </p:normalViewPr>
  <p:slideViewPr>
    <p:cSldViewPr snapToObjects="1" showGuides="1">
      <p:cViewPr varScale="1">
        <p:scale>
          <a:sx n="94" d="100"/>
          <a:sy n="94" d="100"/>
        </p:scale>
        <p:origin x="1520" y="1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indekilde" userId="bdc351ef-c715-4942-8117-2ab6fdc5bd1f" providerId="ADAL" clId="{E2F23AD0-78DC-BB4A-8431-EA25871C1239}"/>
    <pc:docChg chg="undo custSel addSld delSld modSld sldOrd modMainMaster">
      <pc:chgData name="Lasse Lindekilde" userId="bdc351ef-c715-4942-8117-2ab6fdc5bd1f" providerId="ADAL" clId="{E2F23AD0-78DC-BB4A-8431-EA25871C1239}" dt="2024-06-12T06:19:07.392" v="5336" actId="20577"/>
      <pc:docMkLst>
        <pc:docMk/>
      </pc:docMkLst>
      <pc:sldChg chg="modSp mod">
        <pc:chgData name="Lasse Lindekilde" userId="bdc351ef-c715-4942-8117-2ab6fdc5bd1f" providerId="ADAL" clId="{E2F23AD0-78DC-BB4A-8431-EA25871C1239}" dt="2024-06-10T12:45:34.844" v="2797" actId="1076"/>
        <pc:sldMkLst>
          <pc:docMk/>
          <pc:sldMk cId="3535925220" sldId="258"/>
        </pc:sldMkLst>
        <pc:spChg chg="mod">
          <ac:chgData name="Lasse Lindekilde" userId="bdc351ef-c715-4942-8117-2ab6fdc5bd1f" providerId="ADAL" clId="{E2F23AD0-78DC-BB4A-8431-EA25871C1239}" dt="2024-06-10T08:23:46.499" v="74" actId="15"/>
          <ac:spMkLst>
            <pc:docMk/>
            <pc:sldMk cId="3535925220" sldId="258"/>
            <ac:spMk id="5" creationId="{00000000-0000-0000-0000-000000000000}"/>
          </ac:spMkLst>
        </pc:spChg>
        <pc:spChg chg="mod">
          <ac:chgData name="Lasse Lindekilde" userId="bdc351ef-c715-4942-8117-2ab6fdc5bd1f" providerId="ADAL" clId="{E2F23AD0-78DC-BB4A-8431-EA25871C1239}" dt="2024-06-10T12:45:34.844" v="2797" actId="1076"/>
          <ac:spMkLst>
            <pc:docMk/>
            <pc:sldMk cId="3535925220" sldId="258"/>
            <ac:spMk id="7" creationId="{BCFF8263-3C3E-02F0-AF10-4B80CB845F5D}"/>
          </ac:spMkLst>
        </pc:spChg>
      </pc:sldChg>
      <pc:sldChg chg="modSp mod">
        <pc:chgData name="Lasse Lindekilde" userId="bdc351ef-c715-4942-8117-2ab6fdc5bd1f" providerId="ADAL" clId="{E2F23AD0-78DC-BB4A-8431-EA25871C1239}" dt="2024-06-10T08:21:36.138" v="16" actId="20577"/>
        <pc:sldMkLst>
          <pc:docMk/>
          <pc:sldMk cId="948320703" sldId="261"/>
        </pc:sldMkLst>
        <pc:spChg chg="mod">
          <ac:chgData name="Lasse Lindekilde" userId="bdc351ef-c715-4942-8117-2ab6fdc5bd1f" providerId="ADAL" clId="{E2F23AD0-78DC-BB4A-8431-EA25871C1239}" dt="2024-06-10T08:21:36.138" v="16" actId="20577"/>
          <ac:spMkLst>
            <pc:docMk/>
            <pc:sldMk cId="948320703" sldId="261"/>
            <ac:spMk id="2" creationId="{00000000-0000-0000-0000-000000000000}"/>
          </ac:spMkLst>
        </pc:spChg>
      </pc:sldChg>
      <pc:sldChg chg="del">
        <pc:chgData name="Lasse Lindekilde" userId="bdc351ef-c715-4942-8117-2ab6fdc5bd1f" providerId="ADAL" clId="{E2F23AD0-78DC-BB4A-8431-EA25871C1239}" dt="2024-06-10T09:52:38.870" v="1705" actId="2696"/>
        <pc:sldMkLst>
          <pc:docMk/>
          <pc:sldMk cId="2174974939" sldId="537"/>
        </pc:sldMkLst>
      </pc:sldChg>
      <pc:sldChg chg="modSp mod">
        <pc:chgData name="Lasse Lindekilde" userId="bdc351ef-c715-4942-8117-2ab6fdc5bd1f" providerId="ADAL" clId="{E2F23AD0-78DC-BB4A-8431-EA25871C1239}" dt="2024-06-12T06:19:07.392" v="5336" actId="20577"/>
        <pc:sldMkLst>
          <pc:docMk/>
          <pc:sldMk cId="2173647784" sldId="538"/>
        </pc:sldMkLst>
        <pc:spChg chg="mod">
          <ac:chgData name="Lasse Lindekilde" userId="bdc351ef-c715-4942-8117-2ab6fdc5bd1f" providerId="ADAL" clId="{E2F23AD0-78DC-BB4A-8431-EA25871C1239}" dt="2024-06-12T06:19:07.392" v="5336" actId="20577"/>
          <ac:spMkLst>
            <pc:docMk/>
            <pc:sldMk cId="2173647784" sldId="538"/>
            <ac:spMk id="3" creationId="{7B9D95DC-64DE-DE53-1C8B-20917DC82D08}"/>
          </ac:spMkLst>
        </pc:spChg>
      </pc:sldChg>
      <pc:sldChg chg="del">
        <pc:chgData name="Lasse Lindekilde" userId="bdc351ef-c715-4942-8117-2ab6fdc5bd1f" providerId="ADAL" clId="{E2F23AD0-78DC-BB4A-8431-EA25871C1239}" dt="2024-06-10T14:24:00.243" v="3918" actId="2696"/>
        <pc:sldMkLst>
          <pc:docMk/>
          <pc:sldMk cId="1115893007" sldId="539"/>
        </pc:sldMkLst>
      </pc:sldChg>
      <pc:sldChg chg="modSp new mod">
        <pc:chgData name="Lasse Lindekilde" userId="bdc351ef-c715-4942-8117-2ab6fdc5bd1f" providerId="ADAL" clId="{E2F23AD0-78DC-BB4A-8431-EA25871C1239}" dt="2024-06-10T12:37:59.704" v="2631" actId="20577"/>
        <pc:sldMkLst>
          <pc:docMk/>
          <pc:sldMk cId="3727515229" sldId="540"/>
        </pc:sldMkLst>
        <pc:spChg chg="mod">
          <ac:chgData name="Lasse Lindekilde" userId="bdc351ef-c715-4942-8117-2ab6fdc5bd1f" providerId="ADAL" clId="{E2F23AD0-78DC-BB4A-8431-EA25871C1239}" dt="2024-06-10T08:25:03.432" v="107" actId="20577"/>
          <ac:spMkLst>
            <pc:docMk/>
            <pc:sldMk cId="3727515229" sldId="540"/>
            <ac:spMk id="2" creationId="{D94F3086-5F3F-9B08-CEC7-3FFDCA2A4501}"/>
          </ac:spMkLst>
        </pc:spChg>
        <pc:spChg chg="mod">
          <ac:chgData name="Lasse Lindekilde" userId="bdc351ef-c715-4942-8117-2ab6fdc5bd1f" providerId="ADAL" clId="{E2F23AD0-78DC-BB4A-8431-EA25871C1239}" dt="2024-06-10T12:37:59.704" v="2631" actId="20577"/>
          <ac:spMkLst>
            <pc:docMk/>
            <pc:sldMk cId="3727515229" sldId="540"/>
            <ac:spMk id="3" creationId="{0258408F-7491-760B-C16F-E709691EC7A6}"/>
          </ac:spMkLst>
        </pc:spChg>
      </pc:sldChg>
      <pc:sldChg chg="modSp new del mod">
        <pc:chgData name="Lasse Lindekilde" userId="bdc351ef-c715-4942-8117-2ab6fdc5bd1f" providerId="ADAL" clId="{E2F23AD0-78DC-BB4A-8431-EA25871C1239}" dt="2024-06-10T08:26:52.515" v="197" actId="2696"/>
        <pc:sldMkLst>
          <pc:docMk/>
          <pc:sldMk cId="1698753203" sldId="541"/>
        </pc:sldMkLst>
        <pc:spChg chg="mod">
          <ac:chgData name="Lasse Lindekilde" userId="bdc351ef-c715-4942-8117-2ab6fdc5bd1f" providerId="ADAL" clId="{E2F23AD0-78DC-BB4A-8431-EA25871C1239}" dt="2024-06-10T08:25:14.980" v="120" actId="20577"/>
          <ac:spMkLst>
            <pc:docMk/>
            <pc:sldMk cId="1698753203" sldId="541"/>
            <ac:spMk id="2" creationId="{54A29F7B-4B7C-CCFA-890E-D2C9AC6189B0}"/>
          </ac:spMkLst>
        </pc:spChg>
      </pc:sldChg>
      <pc:sldChg chg="modSp new mod">
        <pc:chgData name="Lasse Lindekilde" userId="bdc351ef-c715-4942-8117-2ab6fdc5bd1f" providerId="ADAL" clId="{E2F23AD0-78DC-BB4A-8431-EA25871C1239}" dt="2024-06-10T19:34:12.174" v="4768" actId="20577"/>
        <pc:sldMkLst>
          <pc:docMk/>
          <pc:sldMk cId="1707371771" sldId="542"/>
        </pc:sldMkLst>
        <pc:spChg chg="mod">
          <ac:chgData name="Lasse Lindekilde" userId="bdc351ef-c715-4942-8117-2ab6fdc5bd1f" providerId="ADAL" clId="{E2F23AD0-78DC-BB4A-8431-EA25871C1239}" dt="2024-06-10T08:26:32.843" v="180" actId="20577"/>
          <ac:spMkLst>
            <pc:docMk/>
            <pc:sldMk cId="1707371771" sldId="542"/>
            <ac:spMk id="2" creationId="{578C2C06-247E-509B-68B5-266DC74BFD44}"/>
          </ac:spMkLst>
        </pc:spChg>
        <pc:spChg chg="mod">
          <ac:chgData name="Lasse Lindekilde" userId="bdc351ef-c715-4942-8117-2ab6fdc5bd1f" providerId="ADAL" clId="{E2F23AD0-78DC-BB4A-8431-EA25871C1239}" dt="2024-06-10T19:34:12.174" v="4768" actId="20577"/>
          <ac:spMkLst>
            <pc:docMk/>
            <pc:sldMk cId="1707371771" sldId="542"/>
            <ac:spMk id="3" creationId="{B8324EB6-37B5-C694-DD33-3FB9EEE4B5BD}"/>
          </ac:spMkLst>
        </pc:spChg>
      </pc:sldChg>
      <pc:sldChg chg="modSp new mod">
        <pc:chgData name="Lasse Lindekilde" userId="bdc351ef-c715-4942-8117-2ab6fdc5bd1f" providerId="ADAL" clId="{E2F23AD0-78DC-BB4A-8431-EA25871C1239}" dt="2024-06-10T19:29:49.965" v="4757" actId="790"/>
        <pc:sldMkLst>
          <pc:docMk/>
          <pc:sldMk cId="954099715" sldId="543"/>
        </pc:sldMkLst>
        <pc:spChg chg="mod">
          <ac:chgData name="Lasse Lindekilde" userId="bdc351ef-c715-4942-8117-2ab6fdc5bd1f" providerId="ADAL" clId="{E2F23AD0-78DC-BB4A-8431-EA25871C1239}" dt="2024-06-10T08:27:04.514" v="230" actId="20577"/>
          <ac:spMkLst>
            <pc:docMk/>
            <pc:sldMk cId="954099715" sldId="543"/>
            <ac:spMk id="2" creationId="{D2BE9EFE-72C6-D9DA-EFD5-DEEF436F9AD5}"/>
          </ac:spMkLst>
        </pc:spChg>
        <pc:spChg chg="mod">
          <ac:chgData name="Lasse Lindekilde" userId="bdc351ef-c715-4942-8117-2ab6fdc5bd1f" providerId="ADAL" clId="{E2F23AD0-78DC-BB4A-8431-EA25871C1239}" dt="2024-06-10T19:29:49.965" v="4757" actId="790"/>
          <ac:spMkLst>
            <pc:docMk/>
            <pc:sldMk cId="954099715" sldId="543"/>
            <ac:spMk id="3" creationId="{845A996C-7B60-CDC5-43C1-094B21E7A967}"/>
          </ac:spMkLst>
        </pc:spChg>
      </pc:sldChg>
      <pc:sldChg chg="modSp new del mod">
        <pc:chgData name="Lasse Lindekilde" userId="bdc351ef-c715-4942-8117-2ab6fdc5bd1f" providerId="ADAL" clId="{E2F23AD0-78DC-BB4A-8431-EA25871C1239}" dt="2024-06-10T14:27:07.283" v="3975" actId="2696"/>
        <pc:sldMkLst>
          <pc:docMk/>
          <pc:sldMk cId="1732467766" sldId="544"/>
        </pc:sldMkLst>
        <pc:spChg chg="mod">
          <ac:chgData name="Lasse Lindekilde" userId="bdc351ef-c715-4942-8117-2ab6fdc5bd1f" providerId="ADAL" clId="{E2F23AD0-78DC-BB4A-8431-EA25871C1239}" dt="2024-06-10T08:30:08.673" v="297" actId="20577"/>
          <ac:spMkLst>
            <pc:docMk/>
            <pc:sldMk cId="1732467766" sldId="544"/>
            <ac:spMk id="2" creationId="{48973E1B-9B52-F918-D12B-513A5BD8A598}"/>
          </ac:spMkLst>
        </pc:spChg>
        <pc:spChg chg="mod">
          <ac:chgData name="Lasse Lindekilde" userId="bdc351ef-c715-4942-8117-2ab6fdc5bd1f" providerId="ADAL" clId="{E2F23AD0-78DC-BB4A-8431-EA25871C1239}" dt="2024-06-10T08:30:57.357" v="310" actId="113"/>
          <ac:spMkLst>
            <pc:docMk/>
            <pc:sldMk cId="1732467766" sldId="544"/>
            <ac:spMk id="3" creationId="{1094C91C-D510-D4BE-9E41-3E6BF5DA2E23}"/>
          </ac:spMkLst>
        </pc:spChg>
      </pc:sldChg>
      <pc:sldChg chg="addSp delSp modSp new mod ord">
        <pc:chgData name="Lasse Lindekilde" userId="bdc351ef-c715-4942-8117-2ab6fdc5bd1f" providerId="ADAL" clId="{E2F23AD0-78DC-BB4A-8431-EA25871C1239}" dt="2024-06-11T15:00:07.810" v="4780" actId="20577"/>
        <pc:sldMkLst>
          <pc:docMk/>
          <pc:sldMk cId="2996750017" sldId="545"/>
        </pc:sldMkLst>
        <pc:spChg chg="mod">
          <ac:chgData name="Lasse Lindekilde" userId="bdc351ef-c715-4942-8117-2ab6fdc5bd1f" providerId="ADAL" clId="{E2F23AD0-78DC-BB4A-8431-EA25871C1239}" dt="2024-06-10T10:59:06.628" v="1920" actId="1076"/>
          <ac:spMkLst>
            <pc:docMk/>
            <pc:sldMk cId="2996750017" sldId="545"/>
            <ac:spMk id="2" creationId="{66895DF3-227B-01F9-6638-BAB1E3F9D48E}"/>
          </ac:spMkLst>
        </pc:spChg>
        <pc:spChg chg="del mod">
          <ac:chgData name="Lasse Lindekilde" userId="bdc351ef-c715-4942-8117-2ab6fdc5bd1f" providerId="ADAL" clId="{E2F23AD0-78DC-BB4A-8431-EA25871C1239}" dt="2024-06-10T08:44:01.075" v="664" actId="478"/>
          <ac:spMkLst>
            <pc:docMk/>
            <pc:sldMk cId="2996750017" sldId="545"/>
            <ac:spMk id="3" creationId="{42257284-1E3F-B367-DAB9-0B3A7C76E142}"/>
          </ac:spMkLst>
        </pc:spChg>
        <pc:spChg chg="add del mod">
          <ac:chgData name="Lasse Lindekilde" userId="bdc351ef-c715-4942-8117-2ab6fdc5bd1f" providerId="ADAL" clId="{E2F23AD0-78DC-BB4A-8431-EA25871C1239}" dt="2024-06-10T09:15:12.584" v="1306"/>
          <ac:spMkLst>
            <pc:docMk/>
            <pc:sldMk cId="2996750017" sldId="545"/>
            <ac:spMk id="6" creationId="{6879190E-B096-82F5-6E7A-A4A53023800B}"/>
          </ac:spMkLst>
        </pc:spChg>
        <pc:spChg chg="add del mod">
          <ac:chgData name="Lasse Lindekilde" userId="bdc351ef-c715-4942-8117-2ab6fdc5bd1f" providerId="ADAL" clId="{E2F23AD0-78DC-BB4A-8431-EA25871C1239}" dt="2024-06-10T08:44:03.679" v="665" actId="478"/>
          <ac:spMkLst>
            <pc:docMk/>
            <pc:sldMk cId="2996750017" sldId="545"/>
            <ac:spMk id="8" creationId="{E04AFB01-F235-52C6-E463-44C302D5A730}"/>
          </ac:spMkLst>
        </pc:spChg>
        <pc:graphicFrameChg chg="add mod modGraphic">
          <ac:chgData name="Lasse Lindekilde" userId="bdc351ef-c715-4942-8117-2ab6fdc5bd1f" providerId="ADAL" clId="{E2F23AD0-78DC-BB4A-8431-EA25871C1239}" dt="2024-06-11T15:00:07.810" v="4780" actId="20577"/>
          <ac:graphicFrameMkLst>
            <pc:docMk/>
            <pc:sldMk cId="2996750017" sldId="545"/>
            <ac:graphicFrameMk id="5" creationId="{FD1B3162-3772-4ED9-6C5C-02BFA111E26D}"/>
          </ac:graphicFrameMkLst>
        </pc:graphicFrameChg>
      </pc:sldChg>
      <pc:sldChg chg="addSp delSp modSp new mod ord">
        <pc:chgData name="Lasse Lindekilde" userId="bdc351ef-c715-4942-8117-2ab6fdc5bd1f" providerId="ADAL" clId="{E2F23AD0-78DC-BB4A-8431-EA25871C1239}" dt="2024-06-10T19:30:54.915" v="4758" actId="20577"/>
        <pc:sldMkLst>
          <pc:docMk/>
          <pc:sldMk cId="491622701" sldId="546"/>
        </pc:sldMkLst>
        <pc:spChg chg="mod">
          <ac:chgData name="Lasse Lindekilde" userId="bdc351ef-c715-4942-8117-2ab6fdc5bd1f" providerId="ADAL" clId="{E2F23AD0-78DC-BB4A-8431-EA25871C1239}" dt="2024-06-10T09:15:37.315" v="1308"/>
          <ac:spMkLst>
            <pc:docMk/>
            <pc:sldMk cId="491622701" sldId="546"/>
            <ac:spMk id="2" creationId="{6592C778-C656-EDA7-BA83-0F828CE3C12C}"/>
          </ac:spMkLst>
        </pc:spChg>
        <pc:spChg chg="mod">
          <ac:chgData name="Lasse Lindekilde" userId="bdc351ef-c715-4942-8117-2ab6fdc5bd1f" providerId="ADAL" clId="{E2F23AD0-78DC-BB4A-8431-EA25871C1239}" dt="2024-06-10T19:30:54.915" v="4758" actId="20577"/>
          <ac:spMkLst>
            <pc:docMk/>
            <pc:sldMk cId="491622701" sldId="546"/>
            <ac:spMk id="3" creationId="{85B397EC-C7B5-A58F-42AE-06500703850F}"/>
          </ac:spMkLst>
        </pc:spChg>
        <pc:spChg chg="add del mod">
          <ac:chgData name="Lasse Lindekilde" userId="bdc351ef-c715-4942-8117-2ab6fdc5bd1f" providerId="ADAL" clId="{E2F23AD0-78DC-BB4A-8431-EA25871C1239}" dt="2024-06-10T12:29:31.198" v="2408"/>
          <ac:spMkLst>
            <pc:docMk/>
            <pc:sldMk cId="491622701" sldId="546"/>
            <ac:spMk id="5" creationId="{71BA5FDB-942C-BC9F-2EAF-CDF3E0EDB2B1}"/>
          </ac:spMkLst>
        </pc:spChg>
      </pc:sldChg>
      <pc:sldChg chg="modSp new mod">
        <pc:chgData name="Lasse Lindekilde" userId="bdc351ef-c715-4942-8117-2ab6fdc5bd1f" providerId="ADAL" clId="{E2F23AD0-78DC-BB4A-8431-EA25871C1239}" dt="2024-06-10T14:03:37.701" v="3226" actId="313"/>
        <pc:sldMkLst>
          <pc:docMk/>
          <pc:sldMk cId="2560584048" sldId="547"/>
        </pc:sldMkLst>
        <pc:spChg chg="mod">
          <ac:chgData name="Lasse Lindekilde" userId="bdc351ef-c715-4942-8117-2ab6fdc5bd1f" providerId="ADAL" clId="{E2F23AD0-78DC-BB4A-8431-EA25871C1239}" dt="2024-06-10T09:53:03.591" v="1732" actId="20577"/>
          <ac:spMkLst>
            <pc:docMk/>
            <pc:sldMk cId="2560584048" sldId="547"/>
            <ac:spMk id="2" creationId="{C3839AB3-E6E8-3592-B167-872000F57AD3}"/>
          </ac:spMkLst>
        </pc:spChg>
        <pc:spChg chg="mod">
          <ac:chgData name="Lasse Lindekilde" userId="bdc351ef-c715-4942-8117-2ab6fdc5bd1f" providerId="ADAL" clId="{E2F23AD0-78DC-BB4A-8431-EA25871C1239}" dt="2024-06-10T14:03:37.701" v="3226" actId="313"/>
          <ac:spMkLst>
            <pc:docMk/>
            <pc:sldMk cId="2560584048" sldId="547"/>
            <ac:spMk id="3" creationId="{37256CB6-E441-ED42-5A8D-7ABD7F2F76B4}"/>
          </ac:spMkLst>
        </pc:spChg>
      </pc:sldChg>
      <pc:sldChg chg="modSp new mod">
        <pc:chgData name="Lasse Lindekilde" userId="bdc351ef-c715-4942-8117-2ab6fdc5bd1f" providerId="ADAL" clId="{E2F23AD0-78DC-BB4A-8431-EA25871C1239}" dt="2024-06-10T14:03:54.475" v="3228" actId="313"/>
        <pc:sldMkLst>
          <pc:docMk/>
          <pc:sldMk cId="1575059708" sldId="548"/>
        </pc:sldMkLst>
        <pc:spChg chg="mod">
          <ac:chgData name="Lasse Lindekilde" userId="bdc351ef-c715-4942-8117-2ab6fdc5bd1f" providerId="ADAL" clId="{E2F23AD0-78DC-BB4A-8431-EA25871C1239}" dt="2024-06-10T09:55:49.129" v="1818" actId="20577"/>
          <ac:spMkLst>
            <pc:docMk/>
            <pc:sldMk cId="1575059708" sldId="548"/>
            <ac:spMk id="2" creationId="{F48F0ED3-059F-C80D-BAAE-F2B06627589A}"/>
          </ac:spMkLst>
        </pc:spChg>
        <pc:spChg chg="mod">
          <ac:chgData name="Lasse Lindekilde" userId="bdc351ef-c715-4942-8117-2ab6fdc5bd1f" providerId="ADAL" clId="{E2F23AD0-78DC-BB4A-8431-EA25871C1239}" dt="2024-06-10T14:03:54.475" v="3228" actId="313"/>
          <ac:spMkLst>
            <pc:docMk/>
            <pc:sldMk cId="1575059708" sldId="548"/>
            <ac:spMk id="3" creationId="{202DC93A-4442-09DC-AFC8-941CA8075A0C}"/>
          </ac:spMkLst>
        </pc:spChg>
      </pc:sldChg>
      <pc:sldChg chg="modSp new mod">
        <pc:chgData name="Lasse Lindekilde" userId="bdc351ef-c715-4942-8117-2ab6fdc5bd1f" providerId="ADAL" clId="{E2F23AD0-78DC-BB4A-8431-EA25871C1239}" dt="2024-06-10T14:52:21.477" v="4740" actId="20577"/>
        <pc:sldMkLst>
          <pc:docMk/>
          <pc:sldMk cId="1177462382" sldId="549"/>
        </pc:sldMkLst>
        <pc:spChg chg="mod">
          <ac:chgData name="Lasse Lindekilde" userId="bdc351ef-c715-4942-8117-2ab6fdc5bd1f" providerId="ADAL" clId="{E2F23AD0-78DC-BB4A-8431-EA25871C1239}" dt="2024-06-10T12:31:40.946" v="2446" actId="20577"/>
          <ac:spMkLst>
            <pc:docMk/>
            <pc:sldMk cId="1177462382" sldId="549"/>
            <ac:spMk id="2" creationId="{C8C2B44E-2CB7-4F7C-257F-1513ECB48ED0}"/>
          </ac:spMkLst>
        </pc:spChg>
        <pc:spChg chg="mod">
          <ac:chgData name="Lasse Lindekilde" userId="bdc351ef-c715-4942-8117-2ab6fdc5bd1f" providerId="ADAL" clId="{E2F23AD0-78DC-BB4A-8431-EA25871C1239}" dt="2024-06-10T14:52:21.477" v="4740" actId="20577"/>
          <ac:spMkLst>
            <pc:docMk/>
            <pc:sldMk cId="1177462382" sldId="549"/>
            <ac:spMk id="3" creationId="{2F2DDD2A-80B9-0C98-82E3-D4411F4DEA0D}"/>
          </ac:spMkLst>
        </pc:spChg>
      </pc:sldChg>
      <pc:sldChg chg="addSp delSp modSp new mod">
        <pc:chgData name="Lasse Lindekilde" userId="bdc351ef-c715-4942-8117-2ab6fdc5bd1f" providerId="ADAL" clId="{E2F23AD0-78DC-BB4A-8431-EA25871C1239}" dt="2024-06-10T14:02:09.482" v="3224" actId="1076"/>
        <pc:sldMkLst>
          <pc:docMk/>
          <pc:sldMk cId="1251288843" sldId="550"/>
        </pc:sldMkLst>
        <pc:spChg chg="del">
          <ac:chgData name="Lasse Lindekilde" userId="bdc351ef-c715-4942-8117-2ab6fdc5bd1f" providerId="ADAL" clId="{E2F23AD0-78DC-BB4A-8431-EA25871C1239}" dt="2024-06-10T14:01:44.468" v="3219"/>
          <ac:spMkLst>
            <pc:docMk/>
            <pc:sldMk cId="1251288843" sldId="550"/>
            <ac:spMk id="3" creationId="{5ECCCFAE-629D-203D-E007-64DF38CCA89D}"/>
          </ac:spMkLst>
        </pc:spChg>
        <pc:picChg chg="add mod">
          <ac:chgData name="Lasse Lindekilde" userId="bdc351ef-c715-4942-8117-2ab6fdc5bd1f" providerId="ADAL" clId="{E2F23AD0-78DC-BB4A-8431-EA25871C1239}" dt="2024-06-10T14:02:09.482" v="3224" actId="1076"/>
          <ac:picMkLst>
            <pc:docMk/>
            <pc:sldMk cId="1251288843" sldId="550"/>
            <ac:picMk id="6" creationId="{CF36ED36-9DA5-00B8-1E81-94FF10CC3DC9}"/>
          </ac:picMkLst>
        </pc:picChg>
      </pc:sldChg>
      <pc:sldChg chg="addSp modSp new mod">
        <pc:chgData name="Lasse Lindekilde" userId="bdc351ef-c715-4942-8117-2ab6fdc5bd1f" providerId="ADAL" clId="{E2F23AD0-78DC-BB4A-8431-EA25871C1239}" dt="2024-06-12T06:11:22.933" v="4804" actId="20577"/>
        <pc:sldMkLst>
          <pc:docMk/>
          <pc:sldMk cId="2112577059" sldId="551"/>
        </pc:sldMkLst>
        <pc:spChg chg="mod">
          <ac:chgData name="Lasse Lindekilde" userId="bdc351ef-c715-4942-8117-2ab6fdc5bd1f" providerId="ADAL" clId="{E2F23AD0-78DC-BB4A-8431-EA25871C1239}" dt="2024-06-10T14:07:35.907" v="3282" actId="255"/>
          <ac:spMkLst>
            <pc:docMk/>
            <pc:sldMk cId="2112577059" sldId="551"/>
            <ac:spMk id="2" creationId="{0FA9C45A-E657-DA15-1023-FC3F42A0D91F}"/>
          </ac:spMkLst>
        </pc:spChg>
        <pc:spChg chg="mod">
          <ac:chgData name="Lasse Lindekilde" userId="bdc351ef-c715-4942-8117-2ab6fdc5bd1f" providerId="ADAL" clId="{E2F23AD0-78DC-BB4A-8431-EA25871C1239}" dt="2024-06-12T06:11:22.933" v="4804" actId="20577"/>
          <ac:spMkLst>
            <pc:docMk/>
            <pc:sldMk cId="2112577059" sldId="551"/>
            <ac:spMk id="3" creationId="{ED8D292A-14C9-2EE9-DE93-D42B389DF5EC}"/>
          </ac:spMkLst>
        </pc:spChg>
        <pc:picChg chg="add mod">
          <ac:chgData name="Lasse Lindekilde" userId="bdc351ef-c715-4942-8117-2ab6fdc5bd1f" providerId="ADAL" clId="{E2F23AD0-78DC-BB4A-8431-EA25871C1239}" dt="2024-06-10T14:28:00.063" v="3984" actId="1076"/>
          <ac:picMkLst>
            <pc:docMk/>
            <pc:sldMk cId="2112577059" sldId="551"/>
            <ac:picMk id="5" creationId="{F83D28A8-87D5-602C-4695-90413B558D59}"/>
          </ac:picMkLst>
        </pc:picChg>
      </pc:sldChg>
      <pc:sldChg chg="addSp delSp modSp new del mod">
        <pc:chgData name="Lasse Lindekilde" userId="bdc351ef-c715-4942-8117-2ab6fdc5bd1f" providerId="ADAL" clId="{E2F23AD0-78DC-BB4A-8431-EA25871C1239}" dt="2024-06-10T14:28:02.020" v="3985" actId="2696"/>
        <pc:sldMkLst>
          <pc:docMk/>
          <pc:sldMk cId="1345644514" sldId="552"/>
        </pc:sldMkLst>
        <pc:picChg chg="add del mod">
          <ac:chgData name="Lasse Lindekilde" userId="bdc351ef-c715-4942-8117-2ab6fdc5bd1f" providerId="ADAL" clId="{E2F23AD0-78DC-BB4A-8431-EA25871C1239}" dt="2024-06-10T14:27:50.740" v="3982" actId="21"/>
          <ac:picMkLst>
            <pc:docMk/>
            <pc:sldMk cId="1345644514" sldId="552"/>
            <ac:picMk id="5" creationId="{3B616A21-15B8-A12D-CBF3-82DEA9676D59}"/>
          </ac:picMkLst>
        </pc:picChg>
      </pc:sldChg>
      <pc:sldChg chg="modSp new mod">
        <pc:chgData name="Lasse Lindekilde" userId="bdc351ef-c715-4942-8117-2ab6fdc5bd1f" providerId="ADAL" clId="{E2F23AD0-78DC-BB4A-8431-EA25871C1239}" dt="2024-06-12T06:17:34.080" v="5297" actId="20577"/>
        <pc:sldMkLst>
          <pc:docMk/>
          <pc:sldMk cId="1091795314" sldId="553"/>
        </pc:sldMkLst>
        <pc:spChg chg="mod">
          <ac:chgData name="Lasse Lindekilde" userId="bdc351ef-c715-4942-8117-2ab6fdc5bd1f" providerId="ADAL" clId="{E2F23AD0-78DC-BB4A-8431-EA25871C1239}" dt="2024-06-12T06:17:34.080" v="5297" actId="20577"/>
          <ac:spMkLst>
            <pc:docMk/>
            <pc:sldMk cId="1091795314" sldId="553"/>
            <ac:spMk id="3" creationId="{97F2B4A8-351D-4577-0468-B69780E4D3C7}"/>
          </ac:spMkLst>
        </pc:spChg>
      </pc:sldChg>
      <pc:sldChg chg="modSp new mod">
        <pc:chgData name="Lasse Lindekilde" userId="bdc351ef-c715-4942-8117-2ab6fdc5bd1f" providerId="ADAL" clId="{E2F23AD0-78DC-BB4A-8431-EA25871C1239}" dt="2024-06-12T06:18:27.822" v="5328" actId="20577"/>
        <pc:sldMkLst>
          <pc:docMk/>
          <pc:sldMk cId="2456566984" sldId="554"/>
        </pc:sldMkLst>
        <pc:spChg chg="mod">
          <ac:chgData name="Lasse Lindekilde" userId="bdc351ef-c715-4942-8117-2ab6fdc5bd1f" providerId="ADAL" clId="{E2F23AD0-78DC-BB4A-8431-EA25871C1239}" dt="2024-06-12T06:18:27.822" v="5328" actId="20577"/>
          <ac:spMkLst>
            <pc:docMk/>
            <pc:sldMk cId="2456566984" sldId="554"/>
            <ac:spMk id="3" creationId="{3F65BE55-5623-0901-DD86-983A5213738E}"/>
          </ac:spMkLst>
        </pc:spChg>
      </pc:sldChg>
      <pc:sldMasterChg chg="modSp mod modSldLayout">
        <pc:chgData name="Lasse Lindekilde" userId="bdc351ef-c715-4942-8117-2ab6fdc5bd1f" providerId="ADAL" clId="{E2F23AD0-78DC-BB4A-8431-EA25871C1239}" dt="2024-06-10T14:26:12.600" v="3974" actId="20577"/>
        <pc:sldMasterMkLst>
          <pc:docMk/>
          <pc:sldMasterMk cId="0" sldId="2147483648"/>
        </pc:sldMasterMkLst>
        <pc:spChg chg="mod">
          <ac:chgData name="Lasse Lindekilde" userId="bdc351ef-c715-4942-8117-2ab6fdc5bd1f" providerId="ADAL" clId="{E2F23AD0-78DC-BB4A-8431-EA25871C1239}" dt="2024-06-10T14:26:12.600" v="3974" actId="20577"/>
          <ac:spMkLst>
            <pc:docMk/>
            <pc:sldMasterMk cId="0" sldId="2147483648"/>
            <ac:spMk id="27" creationId="{00000000-0000-0000-0000-000000000000}"/>
          </ac:spMkLst>
        </pc:spChg>
        <pc:sldLayoutChg chg="modSp mod">
          <pc:chgData name="Lasse Lindekilde" userId="bdc351ef-c715-4942-8117-2ab6fdc5bd1f" providerId="ADAL" clId="{E2F23AD0-78DC-BB4A-8431-EA25871C1239}" dt="2024-06-10T14:25:52.270" v="3961" actId="20577"/>
          <pc:sldLayoutMkLst>
            <pc:docMk/>
            <pc:sldMasterMk cId="0" sldId="2147483648"/>
            <pc:sldLayoutMk cId="0" sldId="2147483659"/>
          </pc:sldLayoutMkLst>
          <pc:spChg chg="mod">
            <ac:chgData name="Lasse Lindekilde" userId="bdc351ef-c715-4942-8117-2ab6fdc5bd1f" providerId="ADAL" clId="{E2F23AD0-78DC-BB4A-8431-EA25871C1239}" dt="2024-06-10T14:25:52.270" v="3961" actId="20577"/>
            <ac:spMkLst>
              <pc:docMk/>
              <pc:sldMasterMk cId="0" sldId="2147483648"/>
              <pc:sldLayoutMk cId="0" sldId="2147483659"/>
              <ac:spMk id="3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33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51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74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kern="1200" cap="all" baseline="0" dirty="0">
                <a:solidFill>
                  <a:schemeClr val="bg1"/>
                </a:solidFill>
                <a:latin typeface="AU Passata" pitchFamily="34" charset="0"/>
                <a:ea typeface="+mn-ea"/>
                <a:cs typeface="+mn-cs"/>
              </a:rPr>
              <a:t>11-12. JUNE 2024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5001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Lasse Lindekilde</a:t>
            </a:r>
          </a:p>
        </p:txBody>
      </p:sp>
      <p:pic>
        <p:nvPicPr>
          <p:cNvPr id="906534973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" name="Logo BS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6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Statskundskab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4" name="Logo BS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02" y="2229266"/>
            <a:ext cx="2397621" cy="2399468"/>
          </a:xfrm>
          <a:prstGeom prst="rect">
            <a:avLst/>
          </a:prstGeom>
        </p:spPr>
      </p:pic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4901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7" name="Logo BS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2520000"/>
            <a:ext cx="1650375" cy="1650375"/>
          </a:xfrm>
          <a:prstGeom prst="rect">
            <a:avLst/>
          </a:prstGeom>
        </p:spPr>
      </p:pic>
      <p:sp>
        <p:nvSpPr>
          <p:cNvPr id="6" name="OFF_logo2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86965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932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0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Aarhus Universitet</a:t>
            </a:r>
          </a:p>
        </p:txBody>
      </p:sp>
      <p:sp>
        <p:nvSpPr>
          <p:cNvPr id="10" name="OFF_logo1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49523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224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1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Institut for Statskundskab</a:t>
            </a:r>
          </a:p>
        </p:txBody>
      </p:sp>
      <p:sp>
        <p:nvSpPr>
          <p:cNvPr id="9" name="Date Placeholder 1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11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2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19. april 2022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Lasse Lindekilde</a:t>
            </a:r>
          </a:p>
        </p:txBody>
      </p:sp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807386750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Logo BS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Statskundskab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19. april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Lasse Lindekilde</a:t>
            </a:r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09906012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6" name="Logo BS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Statskundskab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185877390" name="SecondaryLogo_sort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5001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Lasse Lindekilde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11-12. JUNE 2024</a:t>
            </a:r>
          </a:p>
        </p:txBody>
      </p:sp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503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tx1"/>
                </a:solidFill>
                <a:latin typeface="+mn-lt"/>
              </a:rPr>
              <a:t>
Aarhus Universitet</a:t>
            </a: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Statskundskab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pic>
        <p:nvPicPr>
          <p:cNvPr id="15" name="Logo BSS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200"/>
          </a:xfrm>
          <a:prstGeom prst="rect">
            <a:avLst/>
          </a:prstGeom>
        </p:spPr>
      </p:pic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8000" y="6580800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7B83056-E73A-4EB1-8793-61FB59C07FBC}" type="datetimeFigureOut">
              <a:rPr lang="da-DK" smtClean="0"/>
              <a:pPr/>
              <a:t>14.06.2024</a:t>
            </a:fld>
            <a:r>
              <a:rPr lang="da-DK"/>
              <a:t>19-04-2022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9" r:id="rId18"/>
    <p:sldLayoutId id="2147483658" r:id="rId19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s.ruc.dk/democracyanddigitalcitizenship/event-programme" TargetMode="External"/><Relationship Id="rId3" Type="http://schemas.openxmlformats.org/officeDocument/2006/relationships/hyperlink" Target="https://www.canva.com/design/DAFys-5MXY4/QWA7NJ6lXRGztezTgSg_nQ/view?utm_content=DAFys-5MXY4&amp;utm_campaign=designshare&amp;utm_medium=link&amp;utm_source=editor#3" TargetMode="External"/><Relationship Id="rId7" Type="http://schemas.openxmlformats.org/officeDocument/2006/relationships/hyperlink" Target="https://docs.google.com/document/d/1B-TfrizqaxLXPCFnXls3LoWKp7gndOdO9GQVfOxfAZA/ed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nvention2.allacademic.com/one/apsa/apsa23/index.php?PHPSESSID=src8a1dsard4h7v3o8ked185qt&amp;cmd=Online+Program+Search&amp;program_focus=fulltext_search&amp;search_mode=content&amp;offset=0&amp;search_text=lindekilde" TargetMode="External"/><Relationship Id="rId5" Type="http://schemas.openxmlformats.org/officeDocument/2006/relationships/hyperlink" Target="https://static1.squarespace.com/static/64478e65484b4d594154b3d2/t/65b35e1ae637fd468875b484/1706253851223/NOPSA+Preliminary+conference+program.pdf" TargetMode="External"/><Relationship Id="rId4" Type="http://schemas.openxmlformats.org/officeDocument/2006/relationships/hyperlink" Target="https://tinyurl.com/yr7hplze" TargetMode="External"/><Relationship Id="rId9" Type="http://schemas.openxmlformats.org/officeDocument/2006/relationships/hyperlink" Target="https://ecpr.eu/Events/AcademicProgramme/Programme?EventID=18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0144929X.2023.2282653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re.au.dk/ws/portalfiles/portal/271291115/Danskernes_oplevelse_af_had_pa_de_sociale_medier_Rapport_Aarhus_Universitet_.pdf" TargetMode="External"/><Relationship Id="rId2" Type="http://schemas.openxmlformats.org/officeDocument/2006/relationships/hyperlink" Target="https://faa.dk/debat/kronik-hvem-skal-goere-noget-ved-had-i-kommentarsporene-paa-sociale-medier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nteractingminds.au.dk/podcast" TargetMode="External"/><Relationship Id="rId4" Type="http://schemas.openxmlformats.org/officeDocument/2006/relationships/hyperlink" Target="https://jyllands-posten.dk/debat/kronik/ECE14148504/hadet-paa-sociale-medier-rammer-al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4249" y="1578976"/>
            <a:ext cx="10220325" cy="3434786"/>
          </a:xfrm>
        </p:spPr>
        <p:txBody>
          <a:bodyPr/>
          <a:lstStyle/>
          <a:p>
            <a:pPr algn="ctr"/>
            <a:r>
              <a:rPr lang="da-DK" sz="3200" dirty="0"/>
              <a:t>STANDBY workshop </a:t>
            </a:r>
            <a:br>
              <a:rPr lang="da-DK" sz="3200" dirty="0"/>
            </a:br>
            <a:br>
              <a:rPr lang="da-DK" sz="3200" dirty="0"/>
            </a:br>
            <a:r>
              <a:rPr lang="da-DK" sz="3200" dirty="0"/>
              <a:t>Klitgården</a:t>
            </a:r>
            <a:br>
              <a:rPr lang="da-DK" sz="3200" dirty="0"/>
            </a:br>
            <a:br>
              <a:rPr lang="da-DK" sz="3200" dirty="0"/>
            </a:br>
            <a:br>
              <a:rPr lang="da-DK" sz="2400" dirty="0"/>
            </a:br>
            <a:r>
              <a:rPr lang="da-DK" sz="2400" dirty="0"/>
              <a:t>June 11-12 2024</a:t>
            </a:r>
            <a:br>
              <a:rPr lang="da-DK" sz="2400" dirty="0"/>
            </a:br>
            <a:br>
              <a:rPr lang="da-DK" sz="2400" dirty="0"/>
            </a:br>
            <a:br>
              <a:rPr lang="da-DK" sz="2400" dirty="0"/>
            </a:br>
            <a:endParaRPr lang="da-DK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F0ED3-059F-C80D-BAAE-F2B06627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Taking</a:t>
            </a:r>
            <a:r>
              <a:rPr lang="da-DK" dirty="0"/>
              <a:t> </a:t>
            </a:r>
            <a:r>
              <a:rPr lang="da-DK" dirty="0" err="1"/>
              <a:t>stock</a:t>
            </a:r>
            <a:r>
              <a:rPr lang="da-DK" dirty="0"/>
              <a:t> of standby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2DC93A-4442-09DC-AFC8-941CA807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50" y="1268760"/>
            <a:ext cx="10220325" cy="4521366"/>
          </a:xfrm>
        </p:spPr>
        <p:txBody>
          <a:bodyPr/>
          <a:lstStyle/>
          <a:p>
            <a:pPr>
              <a:buNone/>
            </a:pPr>
            <a:r>
              <a:rPr lang="da-DK" b="1" dirty="0"/>
              <a:t>ACHIEVEMENTS</a:t>
            </a:r>
            <a:endParaRPr lang="da-DK" dirty="0"/>
          </a:p>
          <a:p>
            <a:pPr>
              <a:buNone/>
            </a:pPr>
            <a:r>
              <a:rPr lang="en-AU" i="1" dirty="0"/>
              <a:t>Academic dissemination</a:t>
            </a:r>
            <a:r>
              <a:rPr lang="en-AU" dirty="0"/>
              <a:t>:</a:t>
            </a:r>
          </a:p>
          <a:p>
            <a:pPr algn="l" rtl="0" fontAlgn="base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STANDBY participation at 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MCBC Conference 2024: </a:t>
            </a:r>
            <a:r>
              <a:rPr lang="en-US" sz="1200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Behaviour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Change – Achieving Impact using </a:t>
            </a:r>
            <a:r>
              <a:rPr lang="en-US" sz="1200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Behavioural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Science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February 26 – 28. ‘Masterclass: Mitigating Online Hate: Mobilizing Bystander Reactions’. </a:t>
            </a:r>
            <a:r>
              <a:rPr lang="en-US" sz="12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3"/>
              </a:rPr>
              <a:t>https://www.canva.com/design/DAFys-5MXY4/QWA7NJ6lXRGztezTgSg_nQ/view?utm_content=DAFys-5MXY4&amp;utm_campaign=designshare&amp;utm_medium=link&amp;utm_source=editor#3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</a:p>
          <a:p>
            <a:pPr algn="l" rtl="0" fontAlgn="base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STANDBY participation at 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Midwestern Political Science Association Annual Conference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2024, April 4-7, Chicago: “The consequences of cross-partisan bystander reactions: Mitigating adverse consequences of partisan hostility on social media”: </a:t>
            </a:r>
            <a:r>
              <a:rPr lang="en-US" sz="12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4"/>
              </a:rPr>
              <a:t>https://tinyurl.com/yr7hplze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 </a:t>
            </a:r>
          </a:p>
          <a:p>
            <a:pPr algn="l" rtl="0" fontAlgn="base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STANDBY participation at 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European Political Science Association Annual Conference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2024, July 4-6, Cologne: “The consequences of cross-partisan bystander reactions: Mitigating adverse consequences of partisan hostility on social media” </a:t>
            </a:r>
          </a:p>
          <a:p>
            <a:pPr algn="l" rtl="0" fontAlgn="base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STANDBY participation 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Nordic Political Science Congress 2024,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June 25-28, Bergen University: ‘Standing up to Hate(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): Exploring the Motivations of Online Counter Speakers: </a:t>
            </a:r>
            <a:r>
              <a:rPr lang="en-US" sz="12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5"/>
              </a:rPr>
              <a:t>NOPSA+Preliminary+conference+program.pdf (squarespace.com)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 </a:t>
            </a:r>
          </a:p>
          <a:p>
            <a:pPr algn="l" rtl="0" fontAlgn="base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STANDBY participation 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Democracy &amp; Digital Citizenship Conference Series 2024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September 3 – 4, University of Southern Denmark, Odense: TMH to provide details - paper title, link to conference program </a:t>
            </a:r>
          </a:p>
          <a:p>
            <a:pPr algn="l" rtl="0" fontAlgn="base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STANDBY participation at 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American Political Science Annual Conference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2023, August 31 – September 3, Los Angeles: ‘Mobilizing Pro-social Bystander Reactions to Online Hate Speech’ &amp; ´Partisan Differences in Reactions to Online Hate Speech’: </a:t>
            </a:r>
            <a:r>
              <a:rPr lang="en-US" sz="12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6"/>
              </a:rPr>
              <a:t>https://convention2.allacademic.com/one/apsa/apsa23/index.php?PHPSESSID=src8a1dsard4h7v3o8ked185qt&amp;cmd=Online+Program+Search&amp;program_focus=fulltext_search&amp;search_mode=content&amp;offset=0&amp;search_text=lindekilde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</a:p>
          <a:p>
            <a:pPr algn="l" rtl="0" fontAlgn="base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STANDBY participation at 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Danish Political Science Association Annual Conference 2022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October 27-28,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Nyborg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Strand Hotel: ‘Pro-social bystander reactions to online political hostility among Danish social media users’ &amp; ‘Standing up to haters: Exploring the motivations of online counter-speakers’: </a:t>
            </a:r>
            <a:r>
              <a:rPr lang="en-US" sz="12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7"/>
              </a:rPr>
              <a:t>https://docs.google.com/document/d/1B-TfrizqaxLXPCFnXls3LoWKp7gndOdO9GQVfOxfAZA/edit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</a:p>
          <a:p>
            <a:pPr algn="l" rtl="0" fontAlgn="base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STANDBY participation 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Democracy &amp; Digital Citizenship Conference Series 2022,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September 29 – 30, Roskilde University: ‘Standing up to haters: Exploring the motivations of online counter-speakers’ &amp; ‘Pro-social bystander reactions to online political hostility among Danish social media users’: </a:t>
            </a:r>
            <a:r>
              <a:rPr lang="en-US" sz="12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8"/>
              </a:rPr>
              <a:t>https://events.ruc.dk/democracyanddigitalcitizenship/event-programme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 </a:t>
            </a:r>
          </a:p>
          <a:p>
            <a:pPr algn="l" rtl="0" fontAlgn="base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STANDBY participation at </a:t>
            </a:r>
            <a:r>
              <a:rPr lang="en-US" sz="1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European Consortium for Political Research General Conference 2022,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August 22-26, Innsbruck: ‘The Devil is in the Detail: Reconceptualizing Bystander Reactions to Online Hate Speech’: </a:t>
            </a:r>
            <a:r>
              <a:rPr lang="en-US" sz="12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9"/>
              </a:rPr>
              <a:t>Academic Programme - ECPR General Conference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240941-5110-D74C-9CB4-4FA9B16B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4504-BBEE-B64D-B8AC-1DED4A59EAFE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15750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E9EFE-72C6-D9DA-EFD5-DEEF436F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Taking</a:t>
            </a:r>
            <a:r>
              <a:rPr lang="da-DK" dirty="0"/>
              <a:t> </a:t>
            </a:r>
            <a:r>
              <a:rPr lang="da-DK" dirty="0" err="1"/>
              <a:t>stock</a:t>
            </a:r>
            <a:r>
              <a:rPr lang="da-DK" dirty="0"/>
              <a:t> of standby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5A996C-7B60-CDC5-43C1-094B21E7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Navigating the overall project plan and organic developments of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Balancing exploring new ideas and implementing old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Securing research time among other obligations.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Making the most of all the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Daily project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7060F7-E33E-E90D-1D16-1D2BCEBB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1E7-71DA-4644-B2B4-1B4675F3B599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95409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9C45A-E657-DA15-1023-FC3F42A0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err="1"/>
              <a:t>Next</a:t>
            </a:r>
            <a:r>
              <a:rPr lang="da-DK" sz="3200" dirty="0"/>
              <a:t> steps and </a:t>
            </a:r>
            <a:r>
              <a:rPr lang="da-DK" sz="3200" dirty="0" err="1"/>
              <a:t>priorities</a:t>
            </a:r>
            <a:r>
              <a:rPr lang="da-DK" sz="3200" dirty="0"/>
              <a:t> for the coming </a:t>
            </a:r>
            <a:r>
              <a:rPr lang="da-DK" sz="3200" dirty="0" err="1"/>
              <a:t>year</a:t>
            </a:r>
            <a:endParaRPr lang="da-DK" sz="3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8D292A-14C9-2EE9-DE93-D42B389D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1600" u="sng" dirty="0"/>
              <a:t>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Finishing and submitting: 1) interview paper; 2) intervention paper; 3) consequences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Revising conjoint </a:t>
            </a:r>
            <a:r>
              <a:rPr lang="en-AU" sz="1600" dirty="0" err="1">
                <a:solidFill>
                  <a:srgbClr val="FF0000"/>
                </a:solidFill>
              </a:rPr>
              <a:t>registrered</a:t>
            </a:r>
            <a:r>
              <a:rPr lang="en-AU" sz="1600" dirty="0">
                <a:solidFill>
                  <a:srgbClr val="FF0000"/>
                </a:solidFill>
              </a:rPr>
              <a:t> report and resubmit when reviews are in (JR to lead if not yet on leave, otherwise LL to lead). APSR or PNAS Nexus as places to resubmit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Drafting paper on pro-social bystander profile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Content for STANDBYCOMMS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Writing up of field experiment with local politicians (Ida)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FF0000"/>
              </a:solidFill>
            </a:endParaRP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17F9A6-51C2-A87A-6E33-19CBFA1E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6D32-880C-3147-B6C9-DF31A7B90EA8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  <p:pic>
        <p:nvPicPr>
          <p:cNvPr id="5" name="Pladsholder til indhold 5" descr="Et billede, der indeholder tekst, Font/skrifttype, nummer/tal, linje/række&#10;&#10;Automatisk genereret beskrivelse">
            <a:extLst>
              <a:ext uri="{FF2B5EF4-FFF2-40B4-BE49-F238E27FC236}">
                <a16:creationId xmlns:a16="http://schemas.microsoft.com/office/drawing/2014/main" id="{F83D28A8-87D5-602C-4695-90413B558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815" y="4121472"/>
            <a:ext cx="1183619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257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D902-ACEF-01FF-153B-C4E03A9D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F2B4A8-351D-4577-0468-B69780E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1600" u="sng" dirty="0"/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Analysis of annotated US Twitter dataset (profiling pro-social bystanders). </a:t>
            </a:r>
            <a:r>
              <a:rPr lang="en-AU" sz="1600" dirty="0">
                <a:solidFill>
                  <a:srgbClr val="FF0000"/>
                </a:solidFill>
              </a:rPr>
              <a:t>(Christian will start looking at this next. Meeting to be arranged about the specific analyses, when data has been merged and pre-processed)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Testing Perspective API Bridging classifiers against our annotated dataset. </a:t>
            </a:r>
            <a:r>
              <a:rPr lang="en-AU" sz="1600" dirty="0">
                <a:solidFill>
                  <a:srgbClr val="FF0000"/>
                </a:solidFill>
              </a:rPr>
              <a:t>(Simon and Ida will start working on this)</a:t>
            </a:r>
            <a:endParaRPr lang="en-AU" sz="1600" dirty="0"/>
          </a:p>
          <a:p>
            <a:pPr marL="774900" lvl="1" indent="-342900"/>
            <a:r>
              <a:rPr lang="en-AU" sz="1600" dirty="0"/>
              <a:t>Scoring US tweets using classifiers (own pro-social classifier; Google API Bridging classifiers)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Scoring Danish tweets using ‘</a:t>
            </a:r>
            <a:r>
              <a:rPr lang="en-AU" sz="1600" dirty="0" err="1"/>
              <a:t>Anerkendende</a:t>
            </a:r>
            <a:r>
              <a:rPr lang="en-AU" sz="1600" dirty="0"/>
              <a:t> tale’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Analysing Danish Twitter data, E-</a:t>
            </a:r>
            <a:r>
              <a:rPr lang="en-AU" sz="1600" dirty="0" err="1"/>
              <a:t>boks</a:t>
            </a:r>
            <a:r>
              <a:rPr lang="en-AU" sz="1600" dirty="0"/>
              <a:t> survey and administrative data for pro-social bystander profile paper. </a:t>
            </a:r>
            <a:r>
              <a:rPr lang="en-AU" sz="1600" dirty="0">
                <a:solidFill>
                  <a:srgbClr val="FF0000"/>
                </a:solidFill>
              </a:rPr>
              <a:t>(Tanja will keep trying to actual gain access to the administrative data).</a:t>
            </a:r>
            <a:endParaRPr lang="en-A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Analysing study 2 survey experiment for consequences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Analysing data from second field experiment.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Development of Danish version of our own classifier?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dirty="0"/>
          </a:p>
          <a:p>
            <a:endParaRPr lang="da-DK" b="1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36DE22-A9E9-3AB0-5C09-E68C7A9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7675-613A-F644-82CD-215F6122A04D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109179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7DD14-70CB-A405-7D75-DC010F2A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65BE55-5623-0901-DD86-983A5213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sz="1600" u="sng" dirty="0"/>
              <a:t>New data </a:t>
            </a:r>
            <a:r>
              <a:rPr lang="da-DK" sz="1600" u="sng" dirty="0" err="1"/>
              <a:t>collection</a:t>
            </a:r>
            <a:endParaRPr lang="da-DK" sz="1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Conjoint study!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Study 2 for consequences paper </a:t>
            </a:r>
            <a:r>
              <a:rPr lang="en-AU" sz="1600" dirty="0">
                <a:solidFill>
                  <a:srgbClr val="FF0000"/>
                </a:solidFill>
              </a:rPr>
              <a:t>(Jesper plans to field this before going on leave)</a:t>
            </a:r>
            <a:endParaRPr lang="en-A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X API data collection for twitter conversation tree paper:</a:t>
            </a:r>
            <a:r>
              <a:rPr lang="en-AU" sz="1600" dirty="0">
                <a:solidFill>
                  <a:srgbClr val="FF0000"/>
                </a:solidFill>
              </a:rPr>
              <a:t> (Simon will try to find time to set this up in August)</a:t>
            </a:r>
            <a:endParaRPr lang="en-AU" sz="1600" dirty="0"/>
          </a:p>
          <a:p>
            <a:pPr marL="774900" lvl="1" indent="-342900"/>
            <a:r>
              <a:rPr lang="en-AU" sz="1600" dirty="0"/>
              <a:t>Identifying users (US </a:t>
            </a:r>
            <a:r>
              <a:rPr lang="en-AU" sz="1600" dirty="0" err="1"/>
              <a:t>newsoutlets</a:t>
            </a:r>
            <a:r>
              <a:rPr lang="en-AU" sz="1600" dirty="0"/>
              <a:t> + politicians)</a:t>
            </a:r>
          </a:p>
          <a:p>
            <a:pPr marL="774900" lvl="1" indent="-342900"/>
            <a:r>
              <a:rPr lang="en-AU" sz="1600" dirty="0"/>
              <a:t>Sample from those</a:t>
            </a:r>
          </a:p>
          <a:p>
            <a:pPr marL="774900" lvl="1" indent="-342900"/>
            <a:r>
              <a:rPr lang="en-AU" sz="1600" dirty="0"/>
              <a:t>Pull tweets from conversation ID (1 mill. tweets pr. Month)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Field experiment of intervention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AU" sz="1600" dirty="0"/>
              <a:t>Google jigsaw? </a:t>
            </a:r>
            <a:r>
              <a:rPr lang="en-AU" sz="1600" dirty="0">
                <a:solidFill>
                  <a:srgbClr val="FF0000"/>
                </a:solidFill>
              </a:rPr>
              <a:t>If this materializes it will take priority to get ready to collect data, which means shortening the video and formulate the ‘lift’ questions. 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AU" sz="1600" dirty="0"/>
              <a:t>Collaboration with AMOS/Nordic Safe Cities?  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AU" sz="1600" dirty="0"/>
              <a:t>Collaboration with news outlet?</a:t>
            </a:r>
          </a:p>
          <a:p>
            <a:pPr marL="774900" lvl="1" indent="-342900">
              <a:buFont typeface="Wingdings" pitchFamily="2" charset="2"/>
              <a:buChar char="Ø"/>
            </a:pPr>
            <a:endParaRPr lang="en-AU" sz="1600" dirty="0"/>
          </a:p>
          <a:p>
            <a:pPr lvl="1" indent="0">
              <a:buNone/>
            </a:pPr>
            <a:endParaRPr lang="en-AU" sz="1600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F3DAA4-DFE0-7DA7-C0C7-E6D07867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B72-3D91-E649-871E-3BA7118950A7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245656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27ADA-9A40-561F-A03F-B5E0BE73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Organization: work-flows, meetings etc.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9D95DC-64DE-DE53-1C8B-20917DC8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50" y="1484784"/>
            <a:ext cx="10220325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/>
              <a:t>SharePoint; O-drive; website? </a:t>
            </a:r>
            <a:r>
              <a:rPr lang="en-AU" sz="1800" dirty="0">
                <a:solidFill>
                  <a:srgbClr val="FF0000"/>
                </a:solidFill>
              </a:rPr>
              <a:t>CH to have access to O-drive.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/>
              <a:t>Weekly meetings next semester? Format? Agenda &amp; minutes? </a:t>
            </a:r>
            <a:r>
              <a:rPr lang="en-AU" sz="1800" dirty="0">
                <a:solidFill>
                  <a:srgbClr val="FF0000"/>
                </a:solidFill>
              </a:rPr>
              <a:t>Meetings next semester will be on Monday 10 -12. We will continue with the format of more focused meetings with fewer agenda items. Lasse promised to try and implement a system of keeping minutes of meetings. </a:t>
            </a:r>
            <a:endParaRPr lang="en-A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/>
              <a:t>One-on-one status meetings? </a:t>
            </a:r>
            <a:r>
              <a:rPr lang="en-AU" sz="1800" dirty="0">
                <a:solidFill>
                  <a:srgbClr val="FF0000"/>
                </a:solidFill>
              </a:rPr>
              <a:t>To be continued</a:t>
            </a:r>
          </a:p>
          <a:p>
            <a:pPr>
              <a:buNone/>
            </a:pPr>
            <a:endParaRPr lang="en-A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/>
              <a:t>Conference participation?</a:t>
            </a:r>
          </a:p>
          <a:p>
            <a:pPr marL="774900" lvl="1" indent="-342900"/>
            <a:r>
              <a:rPr lang="en-AU" sz="1800" dirty="0"/>
              <a:t>EPSA; Democracy &amp; Digital Citizenship; DPSA; “</a:t>
            </a:r>
            <a:r>
              <a:rPr lang="en-AU" sz="1800" dirty="0" err="1">
                <a:solidFill>
                  <a:srgbClr val="FF0000"/>
                </a:solidFill>
              </a:rPr>
              <a:t>Comptext</a:t>
            </a:r>
            <a:r>
              <a:rPr lang="en-AU" sz="1800" dirty="0">
                <a:solidFill>
                  <a:srgbClr val="FF0000"/>
                </a:solidFill>
              </a:rPr>
              <a:t>” in May 2025 (call for papers in November 2024): APSA in Vancouver September 2025 (call for papers in January 2025)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EA3634-CD5D-FA86-7A58-8CCCC69F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AD6-A25F-AC4A-AA37-0742A5B38FC0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217364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C8B9A-EF14-D255-3429-98263359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DB8D162-9F7D-0BAC-A2EE-C01DE93F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Inhouse guests/workshops? </a:t>
            </a:r>
            <a:r>
              <a:rPr lang="en-AU" sz="2000" dirty="0">
                <a:solidFill>
                  <a:srgbClr val="FF0000"/>
                </a:solidFill>
              </a:rPr>
              <a:t>We decided not to take up the webinar series again, but prioritize inhouse guests like van </a:t>
            </a:r>
            <a:r>
              <a:rPr lang="en-AU" sz="2000" dirty="0" err="1">
                <a:solidFill>
                  <a:srgbClr val="FF0000"/>
                </a:solidFill>
              </a:rPr>
              <a:t>Bavel</a:t>
            </a:r>
            <a:r>
              <a:rPr lang="en-AU" sz="2000" dirty="0">
                <a:solidFill>
                  <a:srgbClr val="FF0000"/>
                </a:solidFill>
              </a:rPr>
              <a:t>, if possible.</a:t>
            </a:r>
          </a:p>
          <a:p>
            <a:pPr>
              <a:buNone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Stay abroad?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STANDBYCOMMS: Workshop with </a:t>
            </a:r>
            <a:r>
              <a:rPr lang="en-AU" sz="2000" dirty="0" err="1"/>
              <a:t>Savhannah</a:t>
            </a:r>
            <a:r>
              <a:rPr lang="en-AU" sz="2000" dirty="0"/>
              <a:t> late August/start September. </a:t>
            </a:r>
            <a:r>
              <a:rPr lang="en-AU" sz="2000" dirty="0">
                <a:solidFill>
                  <a:srgbClr val="FF0000"/>
                </a:solidFill>
              </a:rPr>
              <a:t>LL to reach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We decided to try and implement a system so that it is possible to track when Ida and Christian are available to help out on different tasks</a:t>
            </a:r>
            <a:r>
              <a:rPr lang="en-AU" sz="2000">
                <a:solidFill>
                  <a:srgbClr val="FF0000"/>
                </a:solidFill>
              </a:rPr>
              <a:t>. </a:t>
            </a: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679C9A-3C6A-53F6-B6DF-04B381BD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ADDA-BE43-5F41-92CA-3366AC595916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373737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949E-6D17-AD5E-689E-CA65198B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01DC0C-95C4-C363-4AB9-47393C35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Tentative dates for </a:t>
            </a:r>
            <a:r>
              <a:rPr lang="da-DK" dirty="0" err="1">
                <a:solidFill>
                  <a:srgbClr val="FF0000"/>
                </a:solidFill>
              </a:rPr>
              <a:t>project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members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ending</a:t>
            </a:r>
            <a:r>
              <a:rPr lang="da-DK" dirty="0">
                <a:solidFill>
                  <a:srgbClr val="FF0000"/>
                </a:solidFill>
              </a:rPr>
              <a:t> on the </a:t>
            </a:r>
            <a:r>
              <a:rPr lang="da-DK" dirty="0" err="1">
                <a:solidFill>
                  <a:srgbClr val="FF0000"/>
                </a:solidFill>
              </a:rPr>
              <a:t>project</a:t>
            </a:r>
            <a:r>
              <a:rPr lang="da-DK" dirty="0">
                <a:solidFill>
                  <a:srgbClr val="FF0000"/>
                </a:solidFill>
              </a:rPr>
              <a:t>/</a:t>
            </a:r>
            <a:r>
              <a:rPr lang="da-DK" dirty="0" err="1">
                <a:solidFill>
                  <a:srgbClr val="FF0000"/>
                </a:solidFill>
              </a:rPr>
              <a:t>finishing</a:t>
            </a:r>
            <a:r>
              <a:rPr lang="da-DK" dirty="0">
                <a:solidFill>
                  <a:srgbClr val="FF0000"/>
                </a:solidFill>
              </a:rPr>
              <a:t> studies:</a:t>
            </a:r>
          </a:p>
          <a:p>
            <a:endParaRPr lang="da-DK" dirty="0">
              <a:solidFill>
                <a:srgbClr val="FF0000"/>
              </a:solidFill>
            </a:endParaRPr>
          </a:p>
          <a:p>
            <a:r>
              <a:rPr lang="da-DK" dirty="0">
                <a:solidFill>
                  <a:srgbClr val="FF0000"/>
                </a:solidFill>
              </a:rPr>
              <a:t>Kristoffer: May 2025</a:t>
            </a:r>
          </a:p>
          <a:p>
            <a:r>
              <a:rPr lang="da-DK" dirty="0">
                <a:solidFill>
                  <a:srgbClr val="FF0000"/>
                </a:solidFill>
              </a:rPr>
              <a:t>Tanja: December 2025</a:t>
            </a:r>
          </a:p>
          <a:p>
            <a:r>
              <a:rPr lang="da-DK" dirty="0">
                <a:solidFill>
                  <a:srgbClr val="FF0000"/>
                </a:solidFill>
              </a:rPr>
              <a:t>Simon: April 2027</a:t>
            </a:r>
          </a:p>
          <a:p>
            <a:r>
              <a:rPr lang="da-DK" dirty="0">
                <a:solidFill>
                  <a:srgbClr val="FF0000"/>
                </a:solidFill>
              </a:rPr>
              <a:t>Christian: </a:t>
            </a:r>
            <a:r>
              <a:rPr lang="da-DK" dirty="0" err="1">
                <a:solidFill>
                  <a:srgbClr val="FF0000"/>
                </a:solidFill>
              </a:rPr>
              <a:t>July</a:t>
            </a:r>
            <a:r>
              <a:rPr lang="da-DK" dirty="0">
                <a:solidFill>
                  <a:srgbClr val="FF0000"/>
                </a:solidFill>
              </a:rPr>
              <a:t> 2025 (</a:t>
            </a:r>
            <a:r>
              <a:rPr lang="da-DK" dirty="0" err="1">
                <a:solidFill>
                  <a:srgbClr val="FF0000"/>
                </a:solidFill>
              </a:rPr>
              <a:t>possibly</a:t>
            </a:r>
            <a:r>
              <a:rPr lang="da-DK" dirty="0">
                <a:solidFill>
                  <a:srgbClr val="FF0000"/>
                </a:solidFill>
              </a:rPr>
              <a:t> 6 </a:t>
            </a:r>
            <a:r>
              <a:rPr lang="da-DK" dirty="0" err="1">
                <a:solidFill>
                  <a:srgbClr val="FF0000"/>
                </a:solidFill>
              </a:rPr>
              <a:t>months</a:t>
            </a:r>
            <a:r>
              <a:rPr lang="da-DK" dirty="0">
                <a:solidFill>
                  <a:srgbClr val="FF0000"/>
                </a:solidFill>
              </a:rPr>
              <a:t> longer)</a:t>
            </a:r>
          </a:p>
          <a:p>
            <a:r>
              <a:rPr lang="da-DK" dirty="0">
                <a:solidFill>
                  <a:srgbClr val="FF0000"/>
                </a:solidFill>
              </a:rPr>
              <a:t>Ida: June 2027</a:t>
            </a:r>
          </a:p>
          <a:p>
            <a:r>
              <a:rPr lang="da-DK" dirty="0">
                <a:solidFill>
                  <a:srgbClr val="FF0000"/>
                </a:solidFill>
              </a:rPr>
              <a:t>Jesper: </a:t>
            </a:r>
            <a:r>
              <a:rPr lang="da-DK" dirty="0" err="1">
                <a:solidFill>
                  <a:srgbClr val="FF0000"/>
                </a:solidFill>
              </a:rPr>
              <a:t>February</a:t>
            </a:r>
            <a:r>
              <a:rPr lang="da-DK" dirty="0">
                <a:solidFill>
                  <a:srgbClr val="FF0000"/>
                </a:solidFill>
              </a:rPr>
              <a:t> 2027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19A01C-B09F-8AEC-D1FD-68AE7CE5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DD2C-46FA-1D49-99C3-ADF1F50F851E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99150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/>
              <a:t>Workshop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477788" y="1166018"/>
            <a:ext cx="5483275" cy="5071294"/>
          </a:xfrm>
        </p:spPr>
        <p:txBody>
          <a:bodyPr/>
          <a:lstStyle/>
          <a:p>
            <a:r>
              <a:rPr lang="en-US" sz="1800" u="sng" dirty="0"/>
              <a:t>Tuesday June 11</a:t>
            </a:r>
            <a:endParaRPr lang="da-DK" sz="1200" dirty="0"/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12.00: Arrival and check-in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12.30 – 13.15: Lunch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13.15 – 14.15: Taking stock: Project goals, achievements &amp; milestones (Lasse)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14.30 – 15.30: Walk on the beach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15.45 – 16.45: Field experiment with local politicians: First findings (Ida)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17.00 – 18.30: Access to social media data: possibilities and priorities (Simon)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74900" lvl="1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 Developer API access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74900" lvl="1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Merged Twitter datasets (US/Danish)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74900" lvl="1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Classifier development and alternatives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18.30 – 19.15: Dinner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19.30 - : Optional fishing! (bring practical clothing/footwear) 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CFF8263-3C3E-02F0-AF10-4B80CB845F5D}"/>
              </a:ext>
            </a:extLst>
          </p:cNvPr>
          <p:cNvSpPr txBox="1">
            <a:spLocks/>
          </p:cNvSpPr>
          <p:nvPr/>
        </p:nvSpPr>
        <p:spPr bwMode="auto">
          <a:xfrm>
            <a:off x="6742484" y="836712"/>
            <a:ext cx="5256584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Font typeface="Arial" panose="020B0604020202020204" pitchFamily="34" charset="0"/>
              <a:buNone/>
            </a:pPr>
            <a:endParaRPr lang="da-DK" sz="1800" kern="0" dirty="0"/>
          </a:p>
          <a:p>
            <a:r>
              <a:rPr lang="en-US" sz="1800" u="sng" dirty="0"/>
              <a:t>Wednesday June 12</a:t>
            </a: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(optional morning fishing!)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8.30 – 9.00: Breakfast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9.15 – 10.30: Discussion of STANDBYCOMMS (Kristoffer &amp; Lasse)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74900" lvl="1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Sampling of interviewees and interview guide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74900" lvl="1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Potential collab. with Nordic Safe Cities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10.45 – 12.15: Next steps &amp; priorities for coming year (all)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74900" lvl="1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Revisit overview of papers 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74900" lvl="1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Priorities and division of </a:t>
            </a:r>
            <a:r>
              <a:rPr lang="en-US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74900" lvl="1" indent="-342900">
              <a:buFont typeface="Symbol" pitchFamily="2" charset="2"/>
              <a:buChar char=""/>
            </a:pPr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Organization: workflows, meetings etc. 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12.30 – 13.00: Lunch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13.00: Departure</a:t>
            </a:r>
            <a:endParaRPr lang="da-DK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da-DK" kern="0" dirty="0"/>
          </a:p>
          <a:p>
            <a:pPr marL="457200" indent="-457200">
              <a:buFont typeface="+mj-lt"/>
              <a:buAutoNum type="arabicPeriod"/>
            </a:pPr>
            <a:endParaRPr lang="da-DK" kern="0" dirty="0"/>
          </a:p>
          <a:p>
            <a:pPr marL="457200" indent="-457200">
              <a:buFont typeface="+mj-lt"/>
              <a:buAutoNum type="arabicPeriod"/>
            </a:pPr>
            <a:endParaRPr lang="da-DK" kern="0" dirty="0"/>
          </a:p>
          <a:p>
            <a:pPr marL="457200" indent="-457200">
              <a:buFont typeface="+mj-lt"/>
              <a:buAutoNum type="arabicPeriod"/>
            </a:pPr>
            <a:endParaRPr lang="da-DK" kern="0" dirty="0"/>
          </a:p>
          <a:p>
            <a:pPr marL="457200" indent="-457200">
              <a:buFont typeface="+mj-lt"/>
              <a:buAutoNum type="arabicPeriod"/>
            </a:pPr>
            <a:endParaRPr lang="da-DK" kern="0" dirty="0"/>
          </a:p>
          <a:p>
            <a:pPr marL="457200" indent="-457200">
              <a:buFont typeface="+mj-lt"/>
              <a:buAutoNum type="arabicPeriod"/>
            </a:pPr>
            <a:endParaRPr lang="da-DK" kern="0" dirty="0"/>
          </a:p>
          <a:p>
            <a:pPr marL="457200" indent="-457200">
              <a:buFont typeface="+mj-lt"/>
              <a:buAutoNum type="arabicPeriod"/>
            </a:pPr>
            <a:endParaRPr lang="da-DK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F3086-5F3F-9B08-CEC7-3FFDCA2A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Taking</a:t>
            </a:r>
            <a:r>
              <a:rPr lang="da-DK" dirty="0"/>
              <a:t> </a:t>
            </a:r>
            <a:r>
              <a:rPr lang="da-DK" dirty="0" err="1"/>
              <a:t>stock</a:t>
            </a:r>
            <a:r>
              <a:rPr lang="da-DK" dirty="0"/>
              <a:t> of standby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58408F-7491-760B-C16F-E709691E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OVERALL PROJECT OBJECTIVE &amp; WORK PACKAGES</a:t>
            </a:r>
          </a:p>
          <a:p>
            <a:endParaRPr lang="da-DK" b="1" dirty="0"/>
          </a:p>
          <a:p>
            <a:r>
              <a:rPr lang="da-DK" b="1" dirty="0" err="1"/>
              <a:t>Objective</a:t>
            </a:r>
            <a:r>
              <a:rPr lang="da-DK" b="1" dirty="0"/>
              <a:t> : </a:t>
            </a:r>
            <a:r>
              <a:rPr lang="en-AU" dirty="0"/>
              <a:t>Advancing a new research agenda that fundamentally shifts attention from explaining anti-social behaviour online to explaining when and why bystanders to online political hostility react pro-socially and with what consequences.</a:t>
            </a:r>
          </a:p>
          <a:p>
            <a:endParaRPr lang="en-AU" sz="2000" dirty="0"/>
          </a:p>
          <a:p>
            <a:r>
              <a:rPr lang="en-AU" sz="2000" b="1" dirty="0"/>
              <a:t>WP1</a:t>
            </a:r>
            <a:r>
              <a:rPr lang="en-AU" sz="2000" dirty="0"/>
              <a:t>: Conceptualizing and mapping pro-social bystander reactions</a:t>
            </a:r>
          </a:p>
          <a:p>
            <a:r>
              <a:rPr lang="en-AU" sz="2000" b="1" dirty="0"/>
              <a:t>WP2</a:t>
            </a:r>
            <a:r>
              <a:rPr lang="en-AU" sz="2000" dirty="0"/>
              <a:t>: Testing causes of pro-social bystander reactions</a:t>
            </a:r>
          </a:p>
          <a:p>
            <a:r>
              <a:rPr lang="en-AU" sz="2000" b="1" dirty="0"/>
              <a:t>WP3</a:t>
            </a:r>
            <a:r>
              <a:rPr lang="en-AU" sz="2000" dirty="0"/>
              <a:t>: Testing consequences of pro-social bystander reactions</a:t>
            </a:r>
          </a:p>
          <a:p>
            <a:r>
              <a:rPr lang="en-AU" sz="2000" b="1" dirty="0"/>
              <a:t>WP4</a:t>
            </a:r>
            <a:r>
              <a:rPr lang="en-AU" sz="2000" dirty="0"/>
              <a:t>: Testing interventions to mobilize pro-social bystander reactions</a:t>
            </a:r>
          </a:p>
          <a:p>
            <a:endParaRPr lang="en-AU" dirty="0"/>
          </a:p>
          <a:p>
            <a:endParaRPr lang="da-DK" b="1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519026-E7F5-9297-B723-516EEEE5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7E00-86FF-5E4B-9F35-E9403914EB6D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372751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C2C06-247E-509B-68B5-266DC74B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Taking</a:t>
            </a:r>
            <a:r>
              <a:rPr lang="da-DK" dirty="0"/>
              <a:t> </a:t>
            </a:r>
            <a:r>
              <a:rPr lang="da-DK" dirty="0" err="1"/>
              <a:t>stock</a:t>
            </a:r>
            <a:r>
              <a:rPr lang="da-DK" dirty="0"/>
              <a:t> of standby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324EB6-37B5-C694-DD33-3FB9EEE4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50" y="1168316"/>
            <a:ext cx="10220325" cy="4996987"/>
          </a:xfrm>
        </p:spPr>
        <p:txBody>
          <a:bodyPr/>
          <a:lstStyle/>
          <a:p>
            <a:r>
              <a:rPr lang="en-AU" b="1" dirty="0"/>
              <a:t>ACHIEVEMENTS</a:t>
            </a:r>
          </a:p>
          <a:p>
            <a:endParaRPr lang="en-AU" b="1" dirty="0"/>
          </a:p>
          <a:p>
            <a:pPr>
              <a:buNone/>
            </a:pPr>
            <a:r>
              <a:rPr lang="en-AU" i="1"/>
              <a:t>Project management</a:t>
            </a:r>
            <a:endParaRPr lang="en-AU" dirty="0"/>
          </a:p>
          <a:p>
            <a:pPr>
              <a:buNone/>
            </a:pPr>
            <a:r>
              <a:rPr lang="en-AU" dirty="0"/>
              <a:t>Ethical deliverables; two </a:t>
            </a:r>
            <a:r>
              <a:rPr lang="en-AU" dirty="0" err="1"/>
              <a:t>DoW</a:t>
            </a:r>
            <a:r>
              <a:rPr lang="en-AU" dirty="0"/>
              <a:t> amendments; First financial report; Mid-term scientific report; six months COVID-19 related project extension (new deadline = 28/2 2027).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None/>
            </a:pPr>
            <a:r>
              <a:rPr lang="en-AU" i="1" dirty="0"/>
              <a:t>Publications</a:t>
            </a:r>
            <a:endParaRPr lang="en-AU" dirty="0"/>
          </a:p>
          <a:p>
            <a:pPr>
              <a:buNone/>
            </a:pPr>
            <a:r>
              <a:rPr lang="da-DK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	Hansen, T., Lindekilde, L., Karg, S. T., Bang Petersen, M. &amp; S. H. Rasmussen (2024). 	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’Combatting Online Hate: Crowd-moderation and the Public Goods Problem’, 	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Communications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r>
              <a:rPr lang="da-DK" dirty="0">
                <a:effectLst/>
              </a:rPr>
              <a:t> </a:t>
            </a:r>
            <a:endParaRPr lang="en-AU" dirty="0"/>
          </a:p>
          <a:p>
            <a:pPr>
              <a:buNone/>
            </a:pP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	Hansen, T. M., Karg, S. &amp; L. Lindekilde (2023). ’The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Devil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is in the Detail: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Reconceptualizing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	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Bystander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Reactions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to Online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Political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Hostility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’, </a:t>
            </a:r>
            <a:r>
              <a:rPr lang="da-DK" sz="1800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Behaviour</a:t>
            </a:r>
            <a:r>
              <a:rPr lang="da-DK" sz="18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&amp; Information Technology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	</a:t>
            </a:r>
            <a:r>
              <a:rPr lang="da-DK" sz="1800" b="0" i="0" u="sng" strike="noStrike" dirty="0">
                <a:solidFill>
                  <a:srgbClr val="0078D7"/>
                </a:solidFill>
                <a:effectLst/>
                <a:highlight>
                  <a:srgbClr val="FFFFFF"/>
                </a:highlight>
                <a:hlinkClick r:id="rId2"/>
              </a:rPr>
              <a:t>https://doi.org/10.1080/0144929X.2023.2282653</a:t>
            </a:r>
            <a:r>
              <a:rPr lang="da-DK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. </a:t>
            </a:r>
            <a:endParaRPr lang="da-DK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	Lindekilde, L., &amp; Rasmussen, J. (2022). ’Had, humor og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bystander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-reaktioner: danske unges 	reaktioner på politisk hadefulde memes’. </a:t>
            </a:r>
            <a:r>
              <a:rPr lang="da-DK" sz="1800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Politica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 54(2), 170-203. 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668D6F9-8C2D-6AEB-7852-B3FBB4F6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60A4-03F4-7C49-85F0-E870B68D951D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170737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394E3-0941-9C10-FA66-5A640BD5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ladsholder til indhold 5" descr="Et billede, der indeholder tekst, Font/skrifttype, nummer/tal, linje/række&#10;&#10;Automatisk genereret beskrivelse">
            <a:extLst>
              <a:ext uri="{FF2B5EF4-FFF2-40B4-BE49-F238E27FC236}">
                <a16:creationId xmlns:a16="http://schemas.microsoft.com/office/drawing/2014/main" id="{CF36ED36-9DA5-00B8-1E81-94FF10CC3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4" y="1700808"/>
            <a:ext cx="11836195" cy="252028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CF9A65-CD52-E8C0-98AE-8BBB4244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F648-ECF1-5048-A30D-BBA4F51F27B5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125128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95DF3-227B-01F9-6638-BAB1E3F9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43" y="313894"/>
            <a:ext cx="11556000" cy="752101"/>
          </a:xfrm>
        </p:spPr>
        <p:txBody>
          <a:bodyPr/>
          <a:lstStyle/>
          <a:p>
            <a:r>
              <a:rPr lang="da-DK" sz="2000" b="0" dirty="0" err="1">
                <a:latin typeface="+mn-lt"/>
              </a:rPr>
              <a:t>Table</a:t>
            </a:r>
            <a:r>
              <a:rPr lang="da-DK" sz="2000" b="0" dirty="0">
                <a:latin typeface="+mn-lt"/>
              </a:rPr>
              <a:t> 1. </a:t>
            </a:r>
            <a:r>
              <a:rPr lang="da-DK" sz="2000" b="0" dirty="0" err="1">
                <a:latin typeface="+mn-lt"/>
              </a:rPr>
              <a:t>Collected</a:t>
            </a:r>
            <a:r>
              <a:rPr lang="da-DK" sz="2000" b="0" dirty="0">
                <a:latin typeface="+mn-lt"/>
              </a:rPr>
              <a:t> data, </a:t>
            </a:r>
            <a:r>
              <a:rPr lang="da-DK" sz="2000" b="0" dirty="0" err="1">
                <a:latin typeface="+mn-lt"/>
              </a:rPr>
              <a:t>reused</a:t>
            </a:r>
            <a:r>
              <a:rPr lang="da-DK" sz="2000" b="0" dirty="0">
                <a:latin typeface="+mn-lt"/>
              </a:rPr>
              <a:t> data &amp; data </a:t>
            </a:r>
            <a:r>
              <a:rPr lang="da-DK" sz="2000" b="0" dirty="0" err="1">
                <a:latin typeface="+mn-lt"/>
              </a:rPr>
              <a:t>collection</a:t>
            </a:r>
            <a:r>
              <a:rPr lang="da-DK" sz="2000" b="0" dirty="0">
                <a:latin typeface="+mn-lt"/>
              </a:rPr>
              <a:t> </a:t>
            </a:r>
            <a:r>
              <a:rPr lang="da-DK" sz="2000" b="0" dirty="0" err="1">
                <a:latin typeface="+mn-lt"/>
              </a:rPr>
              <a:t>planned</a:t>
            </a:r>
            <a:br>
              <a:rPr lang="da-DK" sz="2000" b="0" dirty="0">
                <a:latin typeface="+mn-lt"/>
              </a:rPr>
            </a:br>
            <a:endParaRPr lang="da-DK" sz="2000" b="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9CF74F-9F6D-B9C1-9753-3076EA9B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EC94-71F6-5841-8C85-7FD0323B5DB4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FD1B3162-3772-4ED9-6C5C-02BFA111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06807"/>
              </p:ext>
            </p:extLst>
          </p:nvPr>
        </p:nvGraphicFramePr>
        <p:xfrm>
          <a:off x="992543" y="841643"/>
          <a:ext cx="10293150" cy="5827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7653">
                  <a:extLst>
                    <a:ext uri="{9D8B030D-6E8A-4147-A177-3AD203B41FA5}">
                      <a16:colId xmlns:a16="http://schemas.microsoft.com/office/drawing/2014/main" val="196968458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0797094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306285170"/>
                    </a:ext>
                  </a:extLst>
                </a:gridCol>
                <a:gridCol w="2454977">
                  <a:extLst>
                    <a:ext uri="{9D8B030D-6E8A-4147-A177-3AD203B41FA5}">
                      <a16:colId xmlns:a16="http://schemas.microsoft.com/office/drawing/2014/main" val="1488968547"/>
                    </a:ext>
                  </a:extLst>
                </a:gridCol>
              </a:tblGrid>
              <a:tr h="373794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200" dirty="0">
                          <a:effectLst/>
                        </a:rPr>
                        <a:t>Dataset</a:t>
                      </a:r>
                      <a:endParaRPr lang="da-D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200" dirty="0" err="1">
                          <a:effectLst/>
                        </a:rPr>
                        <a:t>Number</a:t>
                      </a:r>
                      <a:r>
                        <a:rPr lang="da-DK" sz="1200" dirty="0">
                          <a:effectLst/>
                        </a:rPr>
                        <a:t> of respondents/data points</a:t>
                      </a:r>
                      <a:endParaRPr lang="da-D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200">
                          <a:effectLst/>
                        </a:rPr>
                        <a:t>Data </a:t>
                      </a:r>
                    </a:p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200">
                          <a:effectLst/>
                        </a:rPr>
                        <a:t>collection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200" dirty="0">
                          <a:effectLst/>
                        </a:rPr>
                        <a:t>Status</a:t>
                      </a:r>
                      <a:endParaRPr lang="da-D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230678"/>
                  </a:ext>
                </a:extLst>
              </a:tr>
              <a:tr h="264598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Survey of Danish social media users.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</a:rPr>
                        <a:t>~24,000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Via e-Boks (public, digital mail account).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</a:rPr>
                        <a:t>Completed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5851809"/>
                  </a:ext>
                </a:extLst>
              </a:tr>
              <a:tr h="354826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Panel survey with national representative US sample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</a:rPr>
                        <a:t>~4,000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>
                          <a:effectLst/>
                          <a:latin typeface="+mn-lt"/>
                        </a:rPr>
                        <a:t>YouGov.</a:t>
                      </a:r>
                      <a:endParaRPr lang="da-DK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</a:rPr>
                        <a:t>Completed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849172"/>
                  </a:ext>
                </a:extLst>
              </a:tr>
              <a:tr h="251047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Survey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US samples (WP3 + WP4)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1200 + 1200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Prolific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412993"/>
                  </a:ext>
                </a:extLst>
              </a:tr>
              <a:tr h="281424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Survey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national US sample (WP3)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Prolific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74063"/>
                  </a:ext>
                </a:extLst>
              </a:tr>
              <a:tr h="342644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Surveys with national representative samples (US,UK, DK, Germany). (WP2)</a:t>
                      </a:r>
                      <a:endParaRPr lang="da-DK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~12,000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YouGov.</a:t>
                      </a:r>
                      <a:endParaRPr lang="da-DK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886767"/>
                  </a:ext>
                </a:extLst>
              </a:tr>
              <a:tr h="461057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Interviews with pro-social bystanders to online political hostility + interviews with haters 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+ 25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Contact on Facebook or Twitter via Messenger or Direct Message.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06233"/>
                  </a:ext>
                </a:extLst>
              </a:tr>
              <a:tr h="363458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Interviews with end-users of intervention (STANDBYCOMMS)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 via e-mail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ongoing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459096"/>
                  </a:ext>
                </a:extLst>
              </a:tr>
              <a:tr h="394890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Survey of US Twitter users.</a:t>
                      </a:r>
                      <a:endParaRPr lang="da-DK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1,956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collected by YouGov for the ROPH-project. 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doi:10.7910/DVN/AH6AZK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324868"/>
                  </a:ext>
                </a:extLst>
              </a:tr>
              <a:tr h="342644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Scraped tweets from US Twitter users.</a:t>
                      </a:r>
                      <a:endParaRPr lang="da-DK" sz="1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~25,000,000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 provided Twitter handles and the Twitter API within the ROPH-project. 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doi:10.7910/DVN/AH6AZK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799820"/>
                  </a:ext>
                </a:extLst>
              </a:tr>
              <a:tr h="543927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Scraped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tweets from DK Twitter users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</a:rPr>
                        <a:t>~9,000.000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tabLst>
                          <a:tab pos="3684270" algn="l"/>
                        </a:tabLst>
                      </a:pP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684270" algn="l"/>
                        </a:tabLst>
                        <a:defRPr/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 provided Twitter handles + combining names with Twitter handles via API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432660"/>
                  </a:ext>
                </a:extLst>
              </a:tr>
              <a:tr h="422135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on Facebook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13,102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684270" algn="l"/>
                        </a:tabLst>
                        <a:defRPr/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Manuel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scraping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 posts +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by research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assistants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3752"/>
                  </a:ext>
                </a:extLst>
              </a:tr>
              <a:tr h="434213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Linked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survey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tweets and administrative data for Danish social media users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>
                          <a:effectLst/>
                          <a:latin typeface="+mn-lt"/>
                        </a:rPr>
                        <a:t>~8,000</a:t>
                      </a:r>
                      <a:endParaRPr lang="da-DK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684270" algn="l"/>
                        </a:tabLst>
                        <a:defRPr/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Importing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survey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data and twitter data to Danmarks Statistik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optained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pre-processing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668194"/>
                  </a:ext>
                </a:extLst>
              </a:tr>
              <a:tr h="434213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Developer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Many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millions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684270" algn="l"/>
                        </a:tabLst>
                        <a:defRPr/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Via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optained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401788"/>
                  </a:ext>
                </a:extLst>
              </a:tr>
              <a:tr h="562846"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 </a:t>
                      </a:r>
                      <a:r>
                        <a:rPr lang="da-DK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</a:t>
                      </a: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on YouTube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Millions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684270" algn="l"/>
                        </a:tabLst>
                        <a:defRPr/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Google Jigsaw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3684270" algn="l"/>
                        </a:tabLst>
                      </a:pPr>
                      <a:r>
                        <a:rPr lang="da-DK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🙏 🙏 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24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75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2C778-C656-EDA7-BA83-0F828CE3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Taking</a:t>
            </a:r>
            <a:r>
              <a:rPr lang="da-DK" dirty="0"/>
              <a:t> </a:t>
            </a:r>
            <a:r>
              <a:rPr lang="da-DK" dirty="0" err="1"/>
              <a:t>stock</a:t>
            </a:r>
            <a:r>
              <a:rPr lang="da-DK" dirty="0"/>
              <a:t> of standby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B397EC-C7B5-A58F-42AE-06500703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50" y="1124744"/>
            <a:ext cx="10220325" cy="5213012"/>
          </a:xfrm>
        </p:spPr>
        <p:txBody>
          <a:bodyPr/>
          <a:lstStyle/>
          <a:p>
            <a:r>
              <a:rPr lang="en-AU" b="1" dirty="0"/>
              <a:t>ACHIEVEMENTS</a:t>
            </a:r>
          </a:p>
          <a:p>
            <a:endParaRPr lang="en-AU" sz="1400" b="1" dirty="0"/>
          </a:p>
          <a:p>
            <a:r>
              <a:rPr lang="en-AU" i="1" dirty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/>
              <a:t>Developed, pilot-tested and implemented Mock Social Media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/>
              <a:t>Development of classifier for pro-social bystander reactions.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AU" sz="1800" dirty="0"/>
              <a:t>Annotation of </a:t>
            </a:r>
            <a:r>
              <a:rPr lang="en-A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</a:t>
            </a:r>
            <a:r>
              <a:rPr lang="en-AU" sz="1800" dirty="0">
                <a:effectLst/>
              </a:rPr>
              <a:t>10.000 tweets from US Twitter dataset.</a:t>
            </a:r>
            <a:endParaRPr lang="en-A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/>
              <a:t>Development of whiteboard animated video intervention (English &amp; Danish).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200" dirty="0"/>
          </a:p>
          <a:p>
            <a:pPr>
              <a:buNone/>
            </a:pPr>
            <a:r>
              <a:rPr lang="en-AU" i="1" dirty="0"/>
              <a:t>Theory &amp;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>
                <a:ea typeface="Calibri" panose="020F0502020204030204" pitchFamily="34" charset="0"/>
              </a:rPr>
              <a:t>I</a:t>
            </a:r>
            <a:r>
              <a:rPr lang="en-AU" sz="1800" kern="0" dirty="0">
                <a:effectLst/>
                <a:ea typeface="Calibri" panose="020F0502020204030204" pitchFamily="34" charset="0"/>
              </a:rPr>
              <a:t>ntroduced a comprehensive typology of pro-social bystander reactions</a:t>
            </a:r>
            <a:r>
              <a:rPr lang="en-AU" sz="1800" kern="0" dirty="0">
                <a:ea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>
                <a:ea typeface="Calibri" panose="020F0502020204030204" pitchFamily="34" charset="0"/>
              </a:rPr>
              <a:t>D</a:t>
            </a:r>
            <a:r>
              <a:rPr lang="en-AU" sz="1800" kern="0" dirty="0">
                <a:effectLst/>
                <a:ea typeface="Calibri" panose="020F0502020204030204" pitchFamily="34" charset="0"/>
              </a:rPr>
              <a:t>evised empirical tests of key drivers of pro-social bystander reactions (</a:t>
            </a:r>
            <a:r>
              <a:rPr lang="en-AU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severity of the content, shared identity with the victim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en-AU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prior reactions).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>
                <a:ea typeface="Calibri" panose="020F0502020204030204" pitchFamily="34" charset="0"/>
              </a:rPr>
              <a:t>D</a:t>
            </a:r>
            <a:r>
              <a:rPr lang="en-AU" sz="1800" dirty="0">
                <a:effectLst/>
                <a:ea typeface="Calibri" panose="020F0502020204030204" pitchFamily="34" charset="0"/>
              </a:rPr>
              <a:t>evised and tested a theoretical argument stating that at an aggregate level the achievement of an enjoyable online debate constitutes a public goods problem.</a:t>
            </a:r>
            <a:r>
              <a:rPr lang="en-AU" sz="1800" dirty="0"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/>
              <a:t>Identified the relevance of partisanship for motivation of BOTH online haters and bystanders.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ACB9B9-717F-8997-616C-A2DBFA8C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A6F4-0C77-8E49-B7FE-43BFE17EAF6D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49162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2B44E-2CB7-4F7C-257F-1513ECB4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Tacking</a:t>
            </a:r>
            <a:r>
              <a:rPr lang="da-DK" dirty="0"/>
              <a:t> </a:t>
            </a:r>
            <a:r>
              <a:rPr lang="da-DK" dirty="0" err="1"/>
              <a:t>stock</a:t>
            </a:r>
            <a:r>
              <a:rPr lang="da-DK" dirty="0"/>
              <a:t> of standby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2DDD2A-80B9-0C98-82E3-D4411F4D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ACHIEVEMENTS</a:t>
            </a:r>
          </a:p>
          <a:p>
            <a:endParaRPr lang="da-DK" dirty="0"/>
          </a:p>
          <a:p>
            <a:r>
              <a:rPr lang="da-DK" i="1" dirty="0"/>
              <a:t>Funding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€150.000 ERC Proof-of-Concept Grant (STANDBYCOMMS).</a:t>
            </a:r>
          </a:p>
          <a:p>
            <a:endParaRPr lang="en-AU" dirty="0"/>
          </a:p>
          <a:p>
            <a:r>
              <a:rPr lang="en-AU" i="1" dirty="0"/>
              <a:t>Networking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Melbourne Centre for </a:t>
            </a:r>
            <a:r>
              <a:rPr lang="da-DK" dirty="0" err="1"/>
              <a:t>Behaviour</a:t>
            </a:r>
            <a:r>
              <a:rPr lang="da-DK" dirty="0"/>
              <a:t>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STANDBY Webinar Series: </a:t>
            </a:r>
            <a:r>
              <a:rPr lang="da-DK" dirty="0" err="1"/>
              <a:t>Obermaier</a:t>
            </a:r>
            <a:r>
              <a:rPr lang="da-DK" dirty="0"/>
              <a:t>; </a:t>
            </a:r>
            <a:r>
              <a:rPr lang="da-DK" dirty="0" err="1"/>
              <a:t>Willhelm</a:t>
            </a:r>
            <a:r>
              <a:rPr lang="da-DK" dirty="0"/>
              <a:t>; </a:t>
            </a:r>
            <a:r>
              <a:rPr lang="da-DK" dirty="0" err="1"/>
              <a:t>Buerger</a:t>
            </a:r>
            <a:r>
              <a:rPr lang="da-DK" dirty="0"/>
              <a:t>; </a:t>
            </a:r>
            <a:r>
              <a:rPr lang="da-DK" dirty="0" err="1"/>
              <a:t>Gilardi</a:t>
            </a:r>
            <a:r>
              <a:rPr lang="da-DK" dirty="0"/>
              <a:t>; </a:t>
            </a:r>
            <a:r>
              <a:rPr lang="da-DK" dirty="0" err="1"/>
              <a:t>Settle</a:t>
            </a:r>
            <a:r>
              <a:rPr lang="da-DK" dirty="0"/>
              <a:t>; Rathje; </a:t>
            </a:r>
            <a:r>
              <a:rPr lang="da-DK" dirty="0" err="1"/>
              <a:t>Derczynski</a:t>
            </a:r>
            <a:r>
              <a:rPr lang="da-DK" dirty="0"/>
              <a:t>; Garland; Nexø Nielsen.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AMOS/Nordic </a:t>
            </a:r>
            <a:r>
              <a:rPr lang="da-DK" dirty="0" err="1"/>
              <a:t>Safe</a:t>
            </a:r>
            <a:r>
              <a:rPr lang="da-DK" dirty="0"/>
              <a:t> </a:t>
            </a:r>
            <a:r>
              <a:rPr lang="da-DK" dirty="0" err="1"/>
              <a:t>Cities</a:t>
            </a:r>
            <a:r>
              <a:rPr lang="da-DK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Google Jigsaw?</a:t>
            </a:r>
          </a:p>
          <a:p>
            <a:pPr>
              <a:buNone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5A820C-9A43-5AA0-525E-730A0B0D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F32-070C-0940-8E83-989C245497A7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11774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39AB3-E6E8-3592-B167-872000F5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Taking</a:t>
            </a:r>
            <a:r>
              <a:rPr lang="da-DK" dirty="0"/>
              <a:t> </a:t>
            </a:r>
            <a:r>
              <a:rPr lang="da-DK" dirty="0" err="1"/>
              <a:t>stock</a:t>
            </a:r>
            <a:r>
              <a:rPr lang="da-DK" dirty="0"/>
              <a:t> of standby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256CB6-E441-ED42-5A8D-7ABD7F2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0"/>
            <a:ext cx="10220325" cy="4720275"/>
          </a:xfrm>
        </p:spPr>
        <p:txBody>
          <a:bodyPr/>
          <a:lstStyle/>
          <a:p>
            <a:r>
              <a:rPr lang="da-DK" b="1" dirty="0"/>
              <a:t>ACHIEVEMENTS</a:t>
            </a:r>
          </a:p>
          <a:p>
            <a:endParaRPr lang="da-DK" b="1" dirty="0"/>
          </a:p>
          <a:p>
            <a:pPr>
              <a:buNone/>
            </a:pPr>
            <a:r>
              <a:rPr lang="en-AU" i="1" dirty="0"/>
              <a:t>Public dissemination</a:t>
            </a:r>
            <a:r>
              <a:rPr lang="en-AU" dirty="0"/>
              <a:t>:</a:t>
            </a:r>
          </a:p>
          <a:p>
            <a:pPr lvl="1">
              <a:buNone/>
            </a:pP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Hansen, T. M. (2024). ‘Hvem skal gøre noget ved had i kommentarsporet på sociale medier?’, Op-ed, </a:t>
            </a:r>
            <a:r>
              <a:rPr lang="da-DK" sz="18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Fyns Amts Avis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da-DK" sz="18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2"/>
              </a:rPr>
              <a:t>https://faa.dk/debat/kronik-hvem-skal-goere-noget-ved-had-i-kommentarsporene-paa-sociale-medier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</a:p>
          <a:p>
            <a:pPr lvl="1">
              <a:buNone/>
            </a:pP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Andresen, M. J. et al. (2022). ’Danskernes oplevelse af had på sociale medier´. Research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da-DK" sz="18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3"/>
              </a:rPr>
              <a:t>https://pure.au.dk/ws/portalfiles/portal/271291115/Danskernes_oplevelse_af_had_pa_de_sociale_medier_Rapport_Aarhus_Universitet_.pdf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</a:p>
          <a:p>
            <a:pPr lvl="1">
              <a:buNone/>
            </a:pP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Bang Petersen, M. et al. (2022). ‘Hadet på sociale medier rammer alle’, Op-ed 17-08-2022, </a:t>
            </a:r>
            <a:r>
              <a:rPr lang="da-DK" sz="18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Jyllands-Posten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da-DK" sz="18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4"/>
              </a:rPr>
              <a:t>https://jyllands-posten.dk/debat/kronik/ECE14148504/hadet-paa-sociale-medier-rammer-alle/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</a:p>
          <a:p>
            <a:pPr lvl="1">
              <a:buNone/>
            </a:pP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Karg, S. &amp; L. Lindekilde (2022). ‘Online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hostility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Understanding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pro-social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bystander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reactions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and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their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consequences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’, Podcast, </a:t>
            </a:r>
            <a:r>
              <a:rPr lang="da-DK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Interacting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Minds Center, Aarhus University: </a:t>
            </a:r>
            <a:r>
              <a:rPr lang="da-DK" sz="1800" b="0" i="0" u="sng" strike="noStrike" dirty="0">
                <a:solidFill>
                  <a:srgbClr val="0563C1"/>
                </a:solidFill>
                <a:effectLst/>
                <a:highlight>
                  <a:srgbClr val="FFFFFF"/>
                </a:highlight>
                <a:hlinkClick r:id="rId5"/>
              </a:rPr>
              <a:t>https://interactingminds.au.dk/podcast</a:t>
            </a:r>
            <a:r>
              <a:rPr lang="da-DK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F48F83-34E1-AE74-1FDB-26B82B9A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9A73-6125-D94B-AADB-25538B3B9C7B}" type="datetime1">
              <a:rPr lang="da-DK" smtClean="0"/>
              <a:t>14.06.2024</a:t>
            </a:fld>
            <a:r>
              <a:rPr lang="da-DK"/>
              <a:t>19-04-2022</a:t>
            </a:r>
          </a:p>
        </p:txBody>
      </p:sp>
    </p:spTree>
    <p:extLst>
      <p:ext uri="{BB962C8B-B14F-4D97-AF65-F5344CB8AC3E}">
        <p14:creationId xmlns:p14="http://schemas.microsoft.com/office/powerpoint/2010/main" val="2560584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4036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497340"/>
</p:tagLst>
</file>

<file path=ppt/theme/theme1.xml><?xml version="1.0" encoding="utf-8"?>
<a:theme xmlns:a="http://schemas.openxmlformats.org/drawingml/2006/main" name="BSS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2202</Words>
  <Application>Microsoft Macintosh PowerPoint</Application>
  <PresentationFormat>Brugerdefineret</PresentationFormat>
  <Paragraphs>253</Paragraphs>
  <Slides>18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7" baseType="lpstr">
      <vt:lpstr>Arial</vt:lpstr>
      <vt:lpstr>Times New Roman</vt:lpstr>
      <vt:lpstr>Georgia</vt:lpstr>
      <vt:lpstr>Calibri</vt:lpstr>
      <vt:lpstr>Wingdings</vt:lpstr>
      <vt:lpstr>Symbol</vt:lpstr>
      <vt:lpstr>AU Passata Light</vt:lpstr>
      <vt:lpstr>AU Passata</vt:lpstr>
      <vt:lpstr>BSS 16:9</vt:lpstr>
      <vt:lpstr>STANDBY workshop   Klitgården   June 11-12 2024   </vt:lpstr>
      <vt:lpstr>Workshop Program</vt:lpstr>
      <vt:lpstr>Taking stock of standby</vt:lpstr>
      <vt:lpstr>Taking stock of standby</vt:lpstr>
      <vt:lpstr>PowerPoint-præsentation</vt:lpstr>
      <vt:lpstr>Table 1. Collected data, reused data &amp; data collection planned </vt:lpstr>
      <vt:lpstr>Taking stock of standby</vt:lpstr>
      <vt:lpstr>Tacking stock of standby</vt:lpstr>
      <vt:lpstr>Taking stock of standby</vt:lpstr>
      <vt:lpstr>Taking stock of standby</vt:lpstr>
      <vt:lpstr>Taking stock of standby</vt:lpstr>
      <vt:lpstr>Next steps and priorities for the coming year</vt:lpstr>
      <vt:lpstr>PowerPoint-præsentation</vt:lpstr>
      <vt:lpstr>PowerPoint-præsentation</vt:lpstr>
      <vt:lpstr>Organization: work-flows, meetings etc.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2024-06-14T15:49:06Z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636116758097597385</vt:lpwstr>
  </property>
  <property fmtid="{D5CDD505-2E9C-101B-9397-08002B2CF9AE}" pid="59" name="UserProfileId">
    <vt:lpwstr>637859702474642858</vt:lpwstr>
  </property>
  <property fmtid="{D5CDD505-2E9C-101B-9397-08002B2CF9AE}" pid="60" name="TemplafyTimeStamp">
    <vt:lpwstr>2017-03-02T07:52:54.0768626Z</vt:lpwstr>
  </property>
  <property fmtid="{D5CDD505-2E9C-101B-9397-08002B2CF9AE}" pid="61" name="OfficeID">
    <vt:lpwstr>3400</vt:lpwstr>
  </property>
  <property fmtid="{D5CDD505-2E9C-101B-9397-08002B2CF9AE}" pid="62" name="colorthemechange">
    <vt:lpwstr>True</vt:lpwstr>
  </property>
</Properties>
</file>