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3011150" cy="73152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9/24/2020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24.09.2020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Title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Text</a:t>
            </a:r>
          </a:p>
          <a:p>
            <a:pPr lvl="1"/>
            <a:r>
              <a:t>Level 2</a:t>
            </a:r>
          </a:p>
          <a:p>
            <a:pPr lvl="2"/>
            <a:r>
              <a:t>Level 3</a:t>
            </a:r>
          </a:p>
          <a:p>
            <a:pPr lvl="3"/>
            <a:r>
              <a:t>Level 4</a:t>
            </a:r>
          </a:p>
          <a:p>
            <a:pPr lvl="4"/>
            <a:r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en-US" smtClean="0"/>
              <a:t>9/24/2020</a:t>
            </a:fld>
            <a:endParaRPr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l="359" t="643" r="1509" b="643"/>
          <a:stretch>
            <a:fillRect/>
          </a:stretch>
        </a:blipFill>
        <a:effectLst/>
      </p:bgPr>
    </p:bg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6315075" y="161925"/>
            <a:ext cx="6593152" cy="1428750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r" hangingPunct="0">
              <a:lnSpc>
                <a:spcPct val="83333"/>
              </a:lnSpc>
              <a:spcBef>
                <a:spcPct val="6667"/>
              </a:spcBef>
            </a:pPr>
            <a:r>
              <a:rPr sz="3750">
                <a:solidFill>
                  <a:srgbClr val="B7455B"/>
                </a:solidFill>
                <a:latin typeface="Lato"/>
                <a:ea typeface="+mn-ea"/>
                <a:cs typeface="Lato"/>
              </a:rPr>
              <a:t>SENSOR</a:t>
            </a:r>
          </a:p>
          <a:p>
            <a:pPr algn="r" hangingPunct="0">
              <a:lnSpc>
                <a:spcPct val="83333"/>
              </a:lnSpc>
            </a:pPr>
            <a:r>
              <a:rPr sz="3750">
                <a:solidFill>
                  <a:srgbClr val="B7455B"/>
                </a:solidFill>
                <a:latin typeface="Lato"/>
                <a:ea typeface="+mn-ea"/>
                <a:cs typeface="Lato"/>
              </a:rPr>
              <a:t>EMBEDDINGS TO </a:t>
            </a:r>
          </a:p>
          <a:p>
            <a:pPr algn="r" hangingPunct="0">
              <a:lnSpc>
                <a:spcPct val="83333"/>
              </a:lnSpc>
            </a:pPr>
            <a:r>
              <a:rPr sz="3750">
                <a:solidFill>
                  <a:srgbClr val="B7455B"/>
                </a:solidFill>
                <a:latin typeface="Lato"/>
                <a:ea typeface="+mn-ea"/>
                <a:cs typeface="Lato"/>
              </a:rPr>
              <a:t>IMPROVE RECOGNITION</a:t>
            </a:r>
          </a:p>
        </p:txBody>
      </p:sp>
      <p:sp>
        <p:nvSpPr>
          <p:cNvPr id="3" name="title"/>
          <p:cNvSpPr/>
          <p:nvPr/>
        </p:nvSpPr>
        <p:spPr>
          <a:xfrm>
            <a:off x="8857546" y="1752600"/>
            <a:ext cx="4054921" cy="1371600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r" hangingPunct="0">
              <a:lnSpc>
                <a:spcPct val="83333"/>
              </a:lnSpc>
              <a:spcBef>
                <a:spcPct val="6667"/>
              </a:spcBef>
            </a:pPr>
            <a:r>
              <a:rPr sz="2700">
                <a:solidFill>
                  <a:srgbClr val="5A96F6"/>
                </a:solidFill>
                <a:latin typeface="Lato"/>
                <a:ea typeface="+mn-ea"/>
                <a:cs typeface="Lato"/>
              </a:rPr>
              <a:t>Jagdishkumar Katariya</a:t>
            </a:r>
          </a:p>
          <a:p>
            <a:pPr algn="r" hangingPunct="0">
              <a:lnSpc>
                <a:spcPct val="83333"/>
              </a:lnSpc>
            </a:pPr>
            <a:r>
              <a:rPr sz="2700">
                <a:solidFill>
                  <a:srgbClr val="5A96F6"/>
                </a:solidFill>
                <a:latin typeface="Lato"/>
                <a:ea typeface="+mn-ea"/>
                <a:cs typeface="Lato"/>
              </a:rPr>
              <a:t>Justin Kim</a:t>
            </a:r>
          </a:p>
          <a:p>
            <a:pPr algn="r" hangingPunct="0">
              <a:lnSpc>
                <a:spcPct val="83333"/>
              </a:lnSpc>
            </a:pPr>
            <a:r>
              <a:rPr sz="2700">
                <a:solidFill>
                  <a:srgbClr val="5A96F6"/>
                </a:solidFill>
                <a:latin typeface="Lato"/>
                <a:ea typeface="+mn-ea"/>
                <a:cs typeface="Lato"/>
              </a:rPr>
              <a:t>Theo Medeiros</a:t>
            </a:r>
          </a:p>
          <a:p>
            <a:pPr algn="r" hangingPunct="0">
              <a:lnSpc>
                <a:spcPct val="83333"/>
              </a:lnSpc>
            </a:pPr>
            <a:r>
              <a:rPr sz="2700">
                <a:solidFill>
                  <a:srgbClr val="5A96F6"/>
                </a:solidFill>
                <a:latin typeface="Lato"/>
                <a:ea typeface="+mn-ea"/>
                <a:cs typeface="Lato"/>
              </a:rPr>
              <a:t>Ryan Moye</a:t>
            </a:r>
          </a:p>
        </p:txBody>
      </p:sp>
      <p:pic>
        <p:nvPicPr>
          <p:cNvPr id="4" name="unt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1666880" y="6134100"/>
            <a:ext cx="1344270" cy="11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BAEE-F3D8-48D3-9442-C9CBDAAA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322D3A"/>
                </a:solidFill>
                <a:latin typeface="Roboto"/>
                <a:ea typeface="+mn-ea"/>
              </a:rPr>
              <a:t>Variance Explained: PCA vs Autoencoder</a:t>
            </a:r>
          </a:p>
        </p:txBody>
      </p:sp>
      <p:pic>
        <p:nvPicPr>
          <p:cNvPr id="5" name="unt">
            <a:extLst>
              <a:ext uri="{FF2B5EF4-FFF2-40B4-BE49-F238E27FC236}">
                <a16:creationId xmlns:a16="http://schemas.microsoft.com/office/drawing/2014/main" id="{B12A3FC7-7B95-44D3-8397-891A1B96FE0C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pic>
        <p:nvPicPr>
          <p:cNvPr id="9" name="Google Shape;129;p21">
            <a:extLst>
              <a:ext uri="{FF2B5EF4-FFF2-40B4-BE49-F238E27FC236}">
                <a16:creationId xmlns:a16="http://schemas.microsoft.com/office/drawing/2014/main" id="{DB4CBD2E-4C64-4493-9981-FCB12D18D08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32" y="1690688"/>
            <a:ext cx="6337935" cy="5624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63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113E-32FB-4864-A07E-458D5E0D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322D3A"/>
                </a:solidFill>
                <a:latin typeface="Roboto"/>
                <a:ea typeface="+mn-ea"/>
              </a:rPr>
              <a:t>Future Steps for the Project</a:t>
            </a:r>
          </a:p>
        </p:txBody>
      </p:sp>
      <p:sp>
        <p:nvSpPr>
          <p:cNvPr id="4" name="Google Shape;135;p22">
            <a:extLst>
              <a:ext uri="{FF2B5EF4-FFF2-40B4-BE49-F238E27FC236}">
                <a16:creationId xmlns:a16="http://schemas.microsoft.com/office/drawing/2014/main" id="{1E0B767F-CC6C-4B4B-8366-22E93D9B48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 of the PCA and Autoencoder model to a larger dataset with more activities represented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Reframing window sizes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the reduced representations for classification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Tuning the autoencoder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13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-24"/>
          <p:cNvPicPr/>
          <p:nvPr/>
        </p:nvPicPr>
        <p:blipFill rotWithShape="1">
          <a:blip r:embed="rId3"/>
          <a:stretch>
            <a:fillRect/>
          </a:stretch>
        </p:blipFill>
        <p:spPr>
          <a:xfrm rot="2700000">
            <a:off x="3649938" y="5953125"/>
            <a:ext cx="819150" cy="66675"/>
          </a:xfrm>
          <a:prstGeom prst="rect">
            <a:avLst/>
          </a:prstGeom>
        </p:spPr>
      </p:pic>
      <p:pic>
        <p:nvPicPr>
          <p:cNvPr id="3" name="Line-24"/>
          <p:cNvPicPr/>
          <p:nvPr/>
        </p:nvPicPr>
        <p:blipFill rotWithShape="1">
          <a:blip r:embed="rId4"/>
          <a:stretch>
            <a:fillRect/>
          </a:stretch>
        </p:blipFill>
        <p:spPr>
          <a:xfrm rot="1500000">
            <a:off x="4207289" y="5093847"/>
            <a:ext cx="919525" cy="238125"/>
          </a:xfrm>
          <a:prstGeom prst="rect">
            <a:avLst/>
          </a:prstGeom>
        </p:spPr>
      </p:pic>
      <p:pic>
        <p:nvPicPr>
          <p:cNvPr id="4" name="Line-24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492680" y="4200525"/>
            <a:ext cx="888951" cy="238125"/>
          </a:xfrm>
          <a:prstGeom prst="rect">
            <a:avLst/>
          </a:prstGeom>
        </p:spPr>
      </p:pic>
      <p:pic>
        <p:nvPicPr>
          <p:cNvPr id="5" name="Line-24"/>
          <p:cNvPicPr/>
          <p:nvPr/>
        </p:nvPicPr>
        <p:blipFill rotWithShape="1">
          <a:blip r:embed="rId3"/>
          <a:stretch>
            <a:fillRect/>
          </a:stretch>
        </p:blipFill>
        <p:spPr>
          <a:xfrm rot="-1500000">
            <a:off x="4319115" y="3497278"/>
            <a:ext cx="819150" cy="66675"/>
          </a:xfrm>
          <a:prstGeom prst="rect">
            <a:avLst/>
          </a:prstGeom>
        </p:spPr>
      </p:pic>
      <p:pic>
        <p:nvPicPr>
          <p:cNvPr id="6" name="Line-24"/>
          <p:cNvPicPr/>
          <p:nvPr/>
        </p:nvPicPr>
        <p:blipFill rotWithShape="1">
          <a:blip r:embed="rId3"/>
          <a:stretch>
            <a:fillRect/>
          </a:stretch>
        </p:blipFill>
        <p:spPr>
          <a:xfrm rot="-2700000">
            <a:off x="3762583" y="2643942"/>
            <a:ext cx="819150" cy="66675"/>
          </a:xfrm>
          <a:prstGeom prst="rect">
            <a:avLst/>
          </a:prstGeom>
        </p:spPr>
      </p:pic>
      <p:pic>
        <p:nvPicPr>
          <p:cNvPr id="7" name="Shape-55"/>
          <p:cNvPicPr/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857375" y="3371850"/>
            <a:ext cx="3581400" cy="1790700"/>
          </a:xfrm>
          <a:prstGeom prst="rect">
            <a:avLst/>
          </a:prstGeom>
        </p:spPr>
      </p:pic>
      <p:sp>
        <p:nvSpPr>
          <p:cNvPr id="8" name="Body text copy"/>
          <p:cNvSpPr/>
          <p:nvPr/>
        </p:nvSpPr>
        <p:spPr>
          <a:xfrm>
            <a:off x="1014413" y="0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121212"/>
                </a:solidFill>
                <a:latin typeface="Lato"/>
                <a:ea typeface="+mn-ea"/>
                <a:cs typeface="Lato"/>
              </a:rPr>
              <a:t>Data Understanding</a:t>
            </a:r>
          </a:p>
        </p:txBody>
      </p:sp>
      <p:pic>
        <p:nvPicPr>
          <p:cNvPr id="9" name="Shape-19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19200" y="2695575"/>
            <a:ext cx="3133725" cy="3133725"/>
          </a:xfrm>
          <a:prstGeom prst="rect">
            <a:avLst/>
          </a:prstGeom>
        </p:spPr>
      </p:pic>
      <p:pic>
        <p:nvPicPr>
          <p:cNvPr id="10" name="2020_net_28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2127680" y="4057650"/>
            <a:ext cx="1333500" cy="1376172"/>
          </a:xfrm>
          <a:prstGeom prst="rect">
            <a:avLst/>
          </a:prstGeom>
        </p:spPr>
      </p:pic>
      <p:sp>
        <p:nvSpPr>
          <p:cNvPr id="11" name="Body text copy"/>
          <p:cNvSpPr/>
          <p:nvPr/>
        </p:nvSpPr>
        <p:spPr>
          <a:xfrm>
            <a:off x="1657350" y="3171825"/>
            <a:ext cx="2238375" cy="54292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400" b="1">
                <a:solidFill>
                  <a:srgbClr val="FFFFFF"/>
                </a:solidFill>
                <a:latin typeface="Roboto"/>
                <a:ea typeface="+mn-ea"/>
                <a:cs typeface="Roboto"/>
              </a:rPr>
              <a:t>HAR Dataset</a:t>
            </a:r>
          </a:p>
        </p:txBody>
      </p:sp>
      <p:pic>
        <p:nvPicPr>
          <p:cNvPr id="12" name="Shape-19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4867275" y="2802382"/>
            <a:ext cx="895350" cy="895350"/>
          </a:xfrm>
          <a:prstGeom prst="rect">
            <a:avLst/>
          </a:prstGeom>
        </p:spPr>
      </p:pic>
      <p:sp>
        <p:nvSpPr>
          <p:cNvPr id="13" name="Body text copy"/>
          <p:cNvSpPr/>
          <p:nvPr/>
        </p:nvSpPr>
        <p:spPr>
          <a:xfrm>
            <a:off x="5048805" y="2945536"/>
            <a:ext cx="533400" cy="60007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775">
                <a:solidFill>
                  <a:srgbClr val="FFFFFF"/>
                </a:solidFill>
                <a:latin typeface="Lato"/>
                <a:ea typeface="+mn-ea"/>
                <a:cs typeface="Lato"/>
              </a:rPr>
              <a:t>2</a:t>
            </a:r>
          </a:p>
        </p:txBody>
      </p:sp>
      <p:pic>
        <p:nvPicPr>
          <p:cNvPr id="14" name="Shape-19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4124325" y="1809750"/>
            <a:ext cx="895350" cy="895350"/>
          </a:xfrm>
          <a:prstGeom prst="rect">
            <a:avLst/>
          </a:prstGeom>
        </p:spPr>
      </p:pic>
      <p:sp>
        <p:nvSpPr>
          <p:cNvPr id="15" name="Body text copy"/>
          <p:cNvSpPr/>
          <p:nvPr/>
        </p:nvSpPr>
        <p:spPr>
          <a:xfrm>
            <a:off x="4303361" y="1963958"/>
            <a:ext cx="533400" cy="60007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775">
                <a:solidFill>
                  <a:srgbClr val="FFFFFF"/>
                </a:solidFill>
                <a:latin typeface="Lato"/>
                <a:ea typeface="+mn-ea"/>
                <a:cs typeface="Lato"/>
              </a:rPr>
              <a:t>1</a:t>
            </a:r>
          </a:p>
        </p:txBody>
      </p:sp>
      <p:pic>
        <p:nvPicPr>
          <p:cNvPr id="16" name="Shape-19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5133975" y="3904299"/>
            <a:ext cx="895350" cy="895350"/>
          </a:xfrm>
          <a:prstGeom prst="rect">
            <a:avLst/>
          </a:prstGeom>
        </p:spPr>
      </p:pic>
      <p:sp>
        <p:nvSpPr>
          <p:cNvPr id="17" name="Body text copy"/>
          <p:cNvSpPr/>
          <p:nvPr/>
        </p:nvSpPr>
        <p:spPr>
          <a:xfrm>
            <a:off x="5331390" y="4037351"/>
            <a:ext cx="533400" cy="60007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775">
                <a:solidFill>
                  <a:srgbClr val="FFFFFF"/>
                </a:solidFill>
                <a:latin typeface="Lato"/>
                <a:ea typeface="+mn-ea"/>
                <a:cs typeface="Lato"/>
              </a:rPr>
              <a:t>3</a:t>
            </a:r>
          </a:p>
        </p:txBody>
      </p:sp>
      <p:pic>
        <p:nvPicPr>
          <p:cNvPr id="18" name="Shape-19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4127474" y="6010275"/>
            <a:ext cx="895350" cy="895350"/>
          </a:xfrm>
          <a:prstGeom prst="rect">
            <a:avLst/>
          </a:prstGeom>
        </p:spPr>
      </p:pic>
      <p:sp>
        <p:nvSpPr>
          <p:cNvPr id="19" name="Body text copy"/>
          <p:cNvSpPr/>
          <p:nvPr/>
        </p:nvSpPr>
        <p:spPr>
          <a:xfrm>
            <a:off x="4312829" y="6157064"/>
            <a:ext cx="533400" cy="60007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775">
                <a:solidFill>
                  <a:srgbClr val="FFFFFF"/>
                </a:solidFill>
                <a:latin typeface="Lato"/>
                <a:ea typeface="+mn-ea"/>
                <a:cs typeface="Lato"/>
              </a:rPr>
              <a:t>5</a:t>
            </a:r>
          </a:p>
        </p:txBody>
      </p:sp>
      <p:sp>
        <p:nvSpPr>
          <p:cNvPr id="20" name="Body text copy"/>
          <p:cNvSpPr/>
          <p:nvPr/>
        </p:nvSpPr>
        <p:spPr>
          <a:xfrm>
            <a:off x="5143447" y="1809750"/>
            <a:ext cx="7174646" cy="5334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292929"/>
                </a:solidFill>
                <a:latin typeface="Roboto"/>
                <a:ea typeface="+mn-ea"/>
                <a:cs typeface="Roboto"/>
              </a:rPr>
              <a:t>We are using the Human Activity Recognition (HAR) Dataset.</a:t>
            </a:r>
          </a:p>
        </p:txBody>
      </p:sp>
      <p:sp>
        <p:nvSpPr>
          <p:cNvPr id="21" name="Body text copy"/>
          <p:cNvSpPr/>
          <p:nvPr/>
        </p:nvSpPr>
        <p:spPr>
          <a:xfrm>
            <a:off x="5873912" y="2809875"/>
            <a:ext cx="6682995" cy="5334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292929"/>
                </a:solidFill>
                <a:latin typeface="Roboto"/>
                <a:ea typeface="+mn-ea"/>
                <a:cs typeface="Roboto"/>
              </a:rPr>
              <a:t>This dataset consists of 561 variables and 7351 observations</a:t>
            </a:r>
          </a:p>
        </p:txBody>
      </p:sp>
      <p:sp>
        <p:nvSpPr>
          <p:cNvPr id="22" name="Body text copy"/>
          <p:cNvSpPr/>
          <p:nvPr/>
        </p:nvSpPr>
        <p:spPr>
          <a:xfrm>
            <a:off x="6035201" y="3914775"/>
            <a:ext cx="6608087" cy="8763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The data is separated into a test and train file which contains the x, y, and z accelerometer and gyroscope data.</a:t>
            </a:r>
          </a:p>
        </p:txBody>
      </p:sp>
      <p:sp>
        <p:nvSpPr>
          <p:cNvPr id="23" name="Body text copy"/>
          <p:cNvSpPr/>
          <p:nvPr/>
        </p:nvSpPr>
        <p:spPr>
          <a:xfrm>
            <a:off x="5768879" y="5067300"/>
            <a:ext cx="7399625" cy="1047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292929"/>
                </a:solidFill>
                <a:latin typeface="Roboto"/>
                <a:ea typeface="+mn-ea"/>
                <a:cs typeface="Roboto"/>
              </a:rPr>
              <a:t>Some of the movements include Standing, Walking, Walking upstairs, Walking downstairs, Laying, and Sitting</a:t>
            </a:r>
            <a:r>
              <a:rPr sz="2250">
                <a:solidFill>
                  <a:srgbClr val="292929"/>
                </a:solidFill>
                <a:latin typeface="Roboto"/>
                <a:ea typeface="+mn-ea"/>
                <a:cs typeface="Roboto"/>
              </a:rPr>
              <a:t>.</a:t>
            </a:r>
          </a:p>
        </p:txBody>
      </p:sp>
      <p:sp>
        <p:nvSpPr>
          <p:cNvPr id="24" name="Body text copy copy 1"/>
          <p:cNvSpPr/>
          <p:nvPr/>
        </p:nvSpPr>
        <p:spPr>
          <a:xfrm>
            <a:off x="3887252" y="619125"/>
            <a:ext cx="5247134" cy="523875"/>
          </a:xfrm>
          <a:prstGeom prst="rect">
            <a:avLst/>
          </a:prstGeom>
        </p:spPr>
        <p:txBody>
          <a:bodyPr spcFirstLastPara="0" lIns="95250" tIns="47625" rIns="95250" bIns="0" anchor="t"/>
          <a:lstStyle/>
          <a:p>
            <a:pPr algn="ctr" hangingPunct="0">
              <a:lnSpc>
                <a:spcPct val="125000"/>
              </a:lnSpc>
            </a:pPr>
            <a:r>
              <a:rPr sz="225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Human Activity Recognition (HAR)</a:t>
            </a:r>
          </a:p>
        </p:txBody>
      </p:sp>
      <p:pic>
        <p:nvPicPr>
          <p:cNvPr id="25" name="Shape-19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4801627" y="5057775"/>
            <a:ext cx="895350" cy="895350"/>
          </a:xfrm>
          <a:prstGeom prst="rect">
            <a:avLst/>
          </a:prstGeom>
        </p:spPr>
      </p:pic>
      <p:sp>
        <p:nvSpPr>
          <p:cNvPr id="26" name="Body text copy"/>
          <p:cNvSpPr/>
          <p:nvPr/>
        </p:nvSpPr>
        <p:spPr>
          <a:xfrm>
            <a:off x="4989517" y="5190827"/>
            <a:ext cx="533400" cy="600075"/>
          </a:xfrm>
          <a:prstGeom prst="rect">
            <a:avLst/>
          </a:prstGeom>
        </p:spPr>
        <p:txBody>
          <a:bodyPr spcFirstLastPara="0" lIns="85725" tIns="85725" rIns="85725" bIns="0" anchor="t"/>
          <a:lstStyle/>
          <a:p>
            <a:pPr algn="ctr" hangingPunct="0">
              <a:lnSpc>
                <a:spcPct val="100000"/>
              </a:lnSpc>
            </a:pPr>
            <a:r>
              <a:rPr sz="2775">
                <a:solidFill>
                  <a:srgbClr val="FFFFFF"/>
                </a:solidFill>
                <a:latin typeface="Lato"/>
                <a:ea typeface="+mn-ea"/>
                <a:cs typeface="Lato"/>
              </a:rPr>
              <a:t>4</a:t>
            </a:r>
          </a:p>
        </p:txBody>
      </p:sp>
      <p:sp>
        <p:nvSpPr>
          <p:cNvPr id="27" name="Body text copy copy 2"/>
          <p:cNvSpPr/>
          <p:nvPr/>
        </p:nvSpPr>
        <p:spPr>
          <a:xfrm>
            <a:off x="5155090" y="6096000"/>
            <a:ext cx="7399625" cy="8763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292929"/>
                </a:solidFill>
                <a:latin typeface="Roboto"/>
                <a:ea typeface="+mn-ea"/>
                <a:cs typeface="Roboto"/>
              </a:rPr>
              <a:t>The movements were collected using an android smartphone and used its accelerometer/gyroscope data to gather the test and train data.</a:t>
            </a:r>
          </a:p>
        </p:txBody>
      </p:sp>
      <p:pic>
        <p:nvPicPr>
          <p:cNvPr id="28" name="unt copy 1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11836491" y="0"/>
            <a:ext cx="1166151" cy="9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952500" y="219075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Dimensionality Reduction</a:t>
            </a:r>
          </a:p>
        </p:txBody>
      </p:sp>
      <p:graphicFrame>
        <p:nvGraphicFramePr>
          <p:cNvPr id="3" name="Table 1"/>
          <p:cNvGraphicFramePr/>
          <p:nvPr/>
        </p:nvGraphicFramePr>
        <p:xfrm>
          <a:off x="1714500" y="1019175"/>
          <a:ext cx="10039350" cy="5848350"/>
        </p:xfrm>
        <a:graphic>
          <a:graphicData uri="http://schemas.openxmlformats.org/drawingml/2006/table">
            <a:tbl>
              <a:tblPr firstRow="1" bandRow="1">
                <a:tableStyleId>{ECEABFD6-DEF5-4B08-A064-399E52D03A91}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700">
                          <a:latin typeface="Lato"/>
                          <a:ea typeface="+mn-ea"/>
                          <a:cs typeface="Lato"/>
                        </a:rPr>
                        <a:t>PCA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700">
                          <a:latin typeface="Lato"/>
                          <a:ea typeface="+mn-ea"/>
                          <a:cs typeface="Lato"/>
                        </a:rPr>
                        <a:t>Autoencoders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Convert the correlations of multiple datasets into a 2d graph 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Autoencoders are divided into two parts, an encoder and a decoder.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Takes in multiple cells of data and translate it into a coordinate plane where the axis labels the principal components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The encoder takes an input of size n and reduces it to size m, where m &lt;= n.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Visually see each color coded cells and determine its relation to each other.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sz="2250">
                          <a:latin typeface="Lato"/>
                          <a:ea typeface="+mn-ea"/>
                          <a:cs typeface="Lato"/>
                        </a:rPr>
                        <a:t>The decoder reconstructs the data into the original n-space and then checked for accuracy.</a:t>
                      </a:r>
                    </a:p>
                  </a:txBody>
                  <a:tcPr anchor="ctr">
                    <a:lnL w="9525" cmpd="sng">
                      <a:solidFill>
                        <a:srgbClr val="DAE4EA"/>
                      </a:solidFill>
                    </a:lnL>
                    <a:lnR w="9525" cmpd="sng">
                      <a:solidFill>
                        <a:srgbClr val="DAE4EA"/>
                      </a:solidFill>
                    </a:lnR>
                    <a:lnT w="9525" cmpd="sng">
                      <a:solidFill>
                        <a:srgbClr val="DAE4EA"/>
                      </a:solidFill>
                    </a:lnT>
                    <a:lnB w="9525" cmpd="sng">
                      <a:solidFill>
                        <a:srgbClr val="DAE4EA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un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952500" y="219075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Dimensionality Reduction (PCA)</a:t>
            </a:r>
          </a:p>
        </p:txBody>
      </p:sp>
      <p:pic>
        <p:nvPicPr>
          <p:cNvPr id="3" name="un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pic>
        <p:nvPicPr>
          <p:cNvPr id="4" name="image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090416" y="1133475"/>
            <a:ext cx="6830318" cy="55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952500" y="219075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sz="3600" dirty="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Dimensionality Reduction (PCA)</a:t>
            </a:r>
          </a:p>
        </p:txBody>
      </p:sp>
      <p:pic>
        <p:nvPicPr>
          <p:cNvPr id="3" name="un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pic>
        <p:nvPicPr>
          <p:cNvPr id="4" name="confusion_matrix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311826" y="962025"/>
            <a:ext cx="5871429" cy="58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952500" y="219075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Dimensionality Reduction (PCA)</a:t>
            </a:r>
          </a:p>
        </p:txBody>
      </p:sp>
      <p:pic>
        <p:nvPicPr>
          <p:cNvPr id="3" name="un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pic>
        <p:nvPicPr>
          <p:cNvPr id="4" name="image.png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09782" y="1339387"/>
            <a:ext cx="11238326" cy="52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imeline copy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952500" y="219075"/>
            <a:ext cx="10982325" cy="733425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00000"/>
              </a:lnSpc>
            </a:pPr>
            <a:r>
              <a:rPr lang="en-US" sz="3600" dirty="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Confusion Matrix </a:t>
            </a:r>
            <a:r>
              <a:rPr sz="3600" dirty="0">
                <a:solidFill>
                  <a:srgbClr val="322D3A"/>
                </a:solidFill>
                <a:latin typeface="Roboto"/>
                <a:ea typeface="+mn-ea"/>
                <a:cs typeface="Roboto"/>
              </a:rPr>
              <a:t>(PCA)</a:t>
            </a:r>
          </a:p>
        </p:txBody>
      </p:sp>
      <p:pic>
        <p:nvPicPr>
          <p:cNvPr id="3" name="un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pic>
        <p:nvPicPr>
          <p:cNvPr id="8" name="Google Shape;104;p18">
            <a:extLst>
              <a:ext uri="{FF2B5EF4-FFF2-40B4-BE49-F238E27FC236}">
                <a16:creationId xmlns:a16="http://schemas.microsoft.com/office/drawing/2014/main" id="{09110211-1EF5-43FB-8E66-E55CB016A65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050"/>
          <a:stretch/>
        </p:blipFill>
        <p:spPr>
          <a:xfrm>
            <a:off x="271900" y="1457375"/>
            <a:ext cx="5233550" cy="47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8">
            <a:extLst>
              <a:ext uri="{FF2B5EF4-FFF2-40B4-BE49-F238E27FC236}">
                <a16:creationId xmlns:a16="http://schemas.microsoft.com/office/drawing/2014/main" id="{3DDF3159-62AB-48B6-872B-511ED6510398}"/>
              </a:ext>
            </a:extLst>
          </p:cNvPr>
          <p:cNvSpPr txBox="1"/>
          <p:nvPr/>
        </p:nvSpPr>
        <p:spPr>
          <a:xfrm>
            <a:off x="1027100" y="6304350"/>
            <a:ext cx="389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Confusion matrix for 2 components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" name="Google Shape;106;p18">
            <a:extLst>
              <a:ext uri="{FF2B5EF4-FFF2-40B4-BE49-F238E27FC236}">
                <a16:creationId xmlns:a16="http://schemas.microsoft.com/office/drawing/2014/main" id="{83365DF6-28F0-40E2-98AA-82A6CE1DAFD2}"/>
              </a:ext>
            </a:extLst>
          </p:cNvPr>
          <p:cNvSpPr txBox="1"/>
          <p:nvPr/>
        </p:nvSpPr>
        <p:spPr>
          <a:xfrm>
            <a:off x="7390701" y="6333525"/>
            <a:ext cx="389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Confusion matrix for 100 components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4" name="Google Shape;103;p18">
            <a:extLst>
              <a:ext uri="{FF2B5EF4-FFF2-40B4-BE49-F238E27FC236}">
                <a16:creationId xmlns:a16="http://schemas.microsoft.com/office/drawing/2014/main" id="{50B4787B-1775-43CD-84F8-AC168F8965E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575" y="1295401"/>
            <a:ext cx="5676900" cy="489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nt">
            <a:extLst>
              <a:ext uri="{FF2B5EF4-FFF2-40B4-BE49-F238E27FC236}">
                <a16:creationId xmlns:a16="http://schemas.microsoft.com/office/drawing/2014/main" id="{7E9FAF75-1D88-4837-86F6-08828D5A6F69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sp>
        <p:nvSpPr>
          <p:cNvPr id="6" name="Google Shape;112;p19">
            <a:extLst>
              <a:ext uri="{FF2B5EF4-FFF2-40B4-BE49-F238E27FC236}">
                <a16:creationId xmlns:a16="http://schemas.microsoft.com/office/drawing/2014/main" id="{945406AA-4283-40A3-A4CA-DE79C050C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ctr"/>
            <a:r>
              <a:rPr lang="en" sz="3600" dirty="0">
                <a:solidFill>
                  <a:srgbClr val="322D3A"/>
                </a:solidFill>
                <a:latin typeface="Roboto"/>
                <a:ea typeface="+mn-ea"/>
              </a:rPr>
              <a:t>Example of an Autoencoder Model</a:t>
            </a:r>
            <a:endParaRPr sz="3600" dirty="0">
              <a:solidFill>
                <a:srgbClr val="322D3A"/>
              </a:solidFill>
              <a:latin typeface="Roboto"/>
              <a:ea typeface="+mn-ea"/>
            </a:endParaRPr>
          </a:p>
        </p:txBody>
      </p:sp>
      <p:pic>
        <p:nvPicPr>
          <p:cNvPr id="8" name="Google Shape;114;p19">
            <a:extLst>
              <a:ext uri="{FF2B5EF4-FFF2-40B4-BE49-F238E27FC236}">
                <a16:creationId xmlns:a16="http://schemas.microsoft.com/office/drawing/2014/main" id="{2395310A-EE5A-4DF8-863E-883CB927FB9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51" y="1690688"/>
            <a:ext cx="582184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3;p19">
            <a:extLst>
              <a:ext uri="{FF2B5EF4-FFF2-40B4-BE49-F238E27FC236}">
                <a16:creationId xmlns:a16="http://schemas.microsoft.com/office/drawing/2014/main" id="{96551E42-F778-496C-B780-99E64FFFE8C3}"/>
              </a:ext>
            </a:extLst>
          </p:cNvPr>
          <p:cNvSpPr txBox="1">
            <a:spLocks/>
          </p:cNvSpPr>
          <p:nvPr/>
        </p:nvSpPr>
        <p:spPr>
          <a:xfrm>
            <a:off x="376223" y="6143381"/>
            <a:ext cx="5324800" cy="424960"/>
          </a:xfrm>
          <a:prstGeom prst="rect">
            <a:avLst/>
          </a:prstGeom>
        </p:spPr>
        <p:txBody>
          <a:bodyPr spcFirstLastPara="1" vert="horz" wrap="square" lIns="130027" tIns="130027" rIns="130027" bIns="130027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276"/>
              </a:spcAft>
              <a:buFont typeface="Arial" panose="020B0604020202020204" pitchFamily="34" charset="0"/>
              <a:buNone/>
            </a:pPr>
            <a:r>
              <a:rPr lang="en-US" sz="1991" dirty="0"/>
              <a:t>Autoencoder Representation</a:t>
            </a:r>
          </a:p>
        </p:txBody>
      </p:sp>
      <p:pic>
        <p:nvPicPr>
          <p:cNvPr id="11" name="Google Shape;115;p19">
            <a:extLst>
              <a:ext uri="{FF2B5EF4-FFF2-40B4-BE49-F238E27FC236}">
                <a16:creationId xmlns:a16="http://schemas.microsoft.com/office/drawing/2014/main" id="{8E8E719E-BCF0-4C08-B06B-6D52C14935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023" y="1629438"/>
            <a:ext cx="7080223" cy="441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16;p19">
            <a:extLst>
              <a:ext uri="{FF2B5EF4-FFF2-40B4-BE49-F238E27FC236}">
                <a16:creationId xmlns:a16="http://schemas.microsoft.com/office/drawing/2014/main" id="{36DE9466-711B-4E25-8A86-1AA22C548ED6}"/>
              </a:ext>
            </a:extLst>
          </p:cNvPr>
          <p:cNvSpPr txBox="1"/>
          <p:nvPr/>
        </p:nvSpPr>
        <p:spPr>
          <a:xfrm>
            <a:off x="6933157" y="6254506"/>
            <a:ext cx="4266667" cy="42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defTabSz="1300460">
              <a:lnSpc>
                <a:spcPct val="115000"/>
              </a:lnSpc>
              <a:spcAft>
                <a:spcPts val="2276"/>
              </a:spcAft>
              <a:buClr>
                <a:srgbClr val="000000"/>
              </a:buClr>
            </a:pPr>
            <a:r>
              <a:rPr lang="en" sz="1991" dirty="0">
                <a:sym typeface="Open Sans"/>
              </a:rPr>
              <a:t>Autoencoder to test Har Dataset</a:t>
            </a:r>
            <a:endParaRPr sz="1991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1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0CE3-264C-445E-BBEB-4CF0CA7E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22D3A"/>
                </a:solidFill>
                <a:latin typeface="Roboto"/>
                <a:ea typeface="+mn-ea"/>
              </a:rPr>
              <a:t>Predicted Outcome of the Autoencoder</a:t>
            </a:r>
          </a:p>
        </p:txBody>
      </p:sp>
      <p:pic>
        <p:nvPicPr>
          <p:cNvPr id="5" name="unt">
            <a:extLst>
              <a:ext uri="{FF2B5EF4-FFF2-40B4-BE49-F238E27FC236}">
                <a16:creationId xmlns:a16="http://schemas.microsoft.com/office/drawing/2014/main" id="{90E367E8-990F-44B1-815F-CA6A59FFF395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844999" y="66675"/>
            <a:ext cx="1166151" cy="962075"/>
          </a:xfrm>
          <a:prstGeom prst="rect">
            <a:avLst/>
          </a:prstGeom>
        </p:spPr>
      </p:pic>
      <p:sp>
        <p:nvSpPr>
          <p:cNvPr id="6" name="Google Shape;122;p20">
            <a:extLst>
              <a:ext uri="{FF2B5EF4-FFF2-40B4-BE49-F238E27FC236}">
                <a16:creationId xmlns:a16="http://schemas.microsoft.com/office/drawing/2014/main" id="{1A7DD242-61DB-4253-85ED-B3E6D8FBF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PCA is linear and therefore not always capable of representing the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Autoencoder is typically non-linear and therefore better at representing the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predicted that the autoencoder would have a higher explained variance compared to the PCA implementation with the same latent dimensions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766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666666"/>
      </a:hlink>
      <a:folHlink>
        <a:srgbClr val="666666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666666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Custom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Roboto</vt:lpstr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an Autoencoder Model</vt:lpstr>
      <vt:lpstr>Predicted Outcome of the Autoencoder</vt:lpstr>
      <vt:lpstr>Variance Explained: PCA vs Autoencoder</vt:lpstr>
      <vt:lpstr>Future Steps for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6</cp:revision>
  <dcterms:created xsi:type="dcterms:W3CDTF">2020-09-09T17:49:17Z</dcterms:created>
  <dcterms:modified xsi:type="dcterms:W3CDTF">2020-09-24T23:19:27Z</dcterms:modified>
</cp:coreProperties>
</file>