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256" r:id="rId2"/>
    <p:sldId id="273" r:id="rId3"/>
    <p:sldId id="257" r:id="rId4"/>
    <p:sldId id="260" r:id="rId5"/>
    <p:sldId id="269" r:id="rId6"/>
    <p:sldId id="301" r:id="rId7"/>
    <p:sldId id="302" r:id="rId8"/>
    <p:sldId id="303" r:id="rId9"/>
    <p:sldId id="283" r:id="rId10"/>
    <p:sldId id="275" r:id="rId11"/>
    <p:sldId id="271" r:id="rId12"/>
    <p:sldId id="304" r:id="rId13"/>
    <p:sldId id="270" r:id="rId14"/>
    <p:sldId id="272" r:id="rId15"/>
    <p:sldId id="305" r:id="rId16"/>
    <p:sldId id="274" r:id="rId17"/>
    <p:sldId id="306" r:id="rId18"/>
    <p:sldId id="277" r:id="rId19"/>
    <p:sldId id="286" r:id="rId20"/>
    <p:sldId id="307" r:id="rId21"/>
    <p:sldId id="276" r:id="rId22"/>
    <p:sldId id="279" r:id="rId23"/>
    <p:sldId id="308" r:id="rId24"/>
    <p:sldId id="280" r:id="rId25"/>
    <p:sldId id="284" r:id="rId26"/>
    <p:sldId id="282" r:id="rId27"/>
    <p:sldId id="310" r:id="rId28"/>
    <p:sldId id="309" r:id="rId29"/>
    <p:sldId id="311" r:id="rId30"/>
    <p:sldId id="312" r:id="rId31"/>
    <p:sldId id="278" r:id="rId32"/>
    <p:sldId id="287" r:id="rId33"/>
    <p:sldId id="335" r:id="rId34"/>
    <p:sldId id="334" r:id="rId35"/>
    <p:sldId id="289" r:id="rId36"/>
    <p:sldId id="288" r:id="rId37"/>
    <p:sldId id="293" r:id="rId38"/>
    <p:sldId id="295" r:id="rId39"/>
    <p:sldId id="296" r:id="rId40"/>
    <p:sldId id="332" r:id="rId41"/>
    <p:sldId id="299" r:id="rId42"/>
    <p:sldId id="333" r:id="rId43"/>
    <p:sldId id="291" r:id="rId44"/>
    <p:sldId id="330" r:id="rId45"/>
    <p:sldId id="331" r:id="rId46"/>
    <p:sldId id="314" r:id="rId47"/>
    <p:sldId id="326" r:id="rId48"/>
    <p:sldId id="290" r:id="rId49"/>
    <p:sldId id="340" r:id="rId50"/>
    <p:sldId id="327" r:id="rId51"/>
    <p:sldId id="328" r:id="rId52"/>
    <p:sldId id="338" r:id="rId53"/>
    <p:sldId id="339" r:id="rId54"/>
    <p:sldId id="329" r:id="rId55"/>
    <p:sldId id="337" r:id="rId56"/>
    <p:sldId id="33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0A7FE1-8D30-43E2-8ADA-3BB180407C94}">
          <p14:sldIdLst>
            <p14:sldId id="256"/>
            <p14:sldId id="273"/>
            <p14:sldId id="257"/>
          </p14:sldIdLst>
        </p14:section>
        <p14:section name="Array" id="{CC4D5013-EE66-4389-9F64-DC67B89DD1D4}">
          <p14:sldIdLst>
            <p14:sldId id="260"/>
            <p14:sldId id="269"/>
            <p14:sldId id="301"/>
            <p14:sldId id="302"/>
            <p14:sldId id="303"/>
            <p14:sldId id="283"/>
            <p14:sldId id="275"/>
            <p14:sldId id="271"/>
            <p14:sldId id="304"/>
            <p14:sldId id="270"/>
            <p14:sldId id="272"/>
            <p14:sldId id="305"/>
            <p14:sldId id="274"/>
            <p14:sldId id="306"/>
            <p14:sldId id="277"/>
            <p14:sldId id="286"/>
            <p14:sldId id="307"/>
            <p14:sldId id="276"/>
            <p14:sldId id="279"/>
            <p14:sldId id="308"/>
            <p14:sldId id="280"/>
            <p14:sldId id="284"/>
            <p14:sldId id="282"/>
            <p14:sldId id="310"/>
            <p14:sldId id="309"/>
            <p14:sldId id="311"/>
            <p14:sldId id="312"/>
          </p14:sldIdLst>
        </p14:section>
        <p14:section name="ArrayList" id="{7F2C73C9-1B79-4CC5-95D1-8C65BBE84B7A}">
          <p14:sldIdLst>
            <p14:sldId id="278"/>
            <p14:sldId id="287"/>
            <p14:sldId id="335"/>
            <p14:sldId id="334"/>
            <p14:sldId id="289"/>
            <p14:sldId id="288"/>
            <p14:sldId id="293"/>
            <p14:sldId id="295"/>
            <p14:sldId id="296"/>
            <p14:sldId id="332"/>
            <p14:sldId id="299"/>
            <p14:sldId id="333"/>
            <p14:sldId id="291"/>
            <p14:sldId id="330"/>
            <p14:sldId id="331"/>
            <p14:sldId id="314"/>
            <p14:sldId id="326"/>
            <p14:sldId id="290"/>
            <p14:sldId id="340"/>
            <p14:sldId id="327"/>
            <p14:sldId id="328"/>
            <p14:sldId id="338"/>
            <p14:sldId id="339"/>
            <p14:sldId id="329"/>
            <p14:sldId id="337"/>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F1173B32-8B34-4DD1-B439-7EEC6C88149B}"/>
    <pc:docChg chg="custSel modSld">
      <pc:chgData name="Joonho Kim" userId="494aa8befea4f3b1" providerId="LiveId" clId="{F1173B32-8B34-4DD1-B439-7EEC6C88149B}" dt="2018-10-04T17:39:02.670" v="1" actId="27636"/>
      <pc:docMkLst>
        <pc:docMk/>
      </pc:docMkLst>
      <pc:sldChg chg="modSp">
        <pc:chgData name="Joonho Kim" userId="494aa8befea4f3b1" providerId="LiveId" clId="{F1173B32-8B34-4DD1-B439-7EEC6C88149B}" dt="2018-10-04T17:39:02.670" v="1" actId="27636"/>
        <pc:sldMkLst>
          <pc:docMk/>
          <pc:sldMk cId="35784225" sldId="256"/>
        </pc:sldMkLst>
        <pc:spChg chg="mod">
          <ac:chgData name="Joonho Kim" userId="494aa8befea4f3b1" providerId="LiveId" clId="{F1173B32-8B34-4DD1-B439-7EEC6C88149B}" dt="2018-10-04T17:39:02.670" v="1" actId="27636"/>
          <ac:spMkLst>
            <pc:docMk/>
            <pc:sldMk cId="35784225" sldId="256"/>
            <ac:spMk id="3" creationId="{00000000-0000-0000-0000-000000000000}"/>
          </ac:spMkLst>
        </pc:spChg>
      </pc:sldChg>
    </pc:docChg>
  </pc:docChgLst>
  <pc:docChgLst>
    <pc:chgData userId="494aa8befea4f3b1" providerId="LiveId" clId="{5D3D1384-A89F-4462-933E-127D9936DCB7}"/>
  </pc:docChgLst>
  <pc:docChgLst>
    <pc:chgData userId="494aa8befea4f3b1" providerId="LiveId" clId="{EC832AE4-4227-4600-81D2-3765287041AD}"/>
  </pc:docChgLst>
  <pc:docChgLst>
    <pc:chgData name="Joonho Kim" userId="494aa8befea4f3b1" providerId="LiveId" clId="{5D3D1384-A89F-4462-933E-127D9936DCB7}"/>
  </pc:docChgLst>
  <pc:docChgLst>
    <pc:chgData name="Joonho Kim" userId="494aa8befea4f3b1" providerId="LiveId" clId="{EC832AE4-4227-4600-81D2-3765287041AD}"/>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10/4/2018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10/4/2018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660935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0F3CF8A8-90B5-49A0-BAEF-71D15CAEC03D}" type="datetime1">
              <a:rPr lang="en-US" smtClean="0"/>
              <a:t>10/4/2018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6867F7D-3F14-4524-8394-BB75AB0EAF49}"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67EC206-053C-4FE0-90BF-68A8AA5BD44F}"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B316778-0838-4538-A5BA-7AC14F93822D}"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4553DC-13B7-453F-9433-674490691B73}" type="datetime1">
              <a:rPr lang="en-US" smtClean="0"/>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54DB10D-23CA-4608-AEFF-C1112B5C58B6}" type="datetime1">
              <a:rPr lang="en-US" smtClean="0"/>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BAA163-E5A9-4D3D-8600-CB0D3CCAF799}" type="datetime1">
              <a:rPr lang="en-US" smtClean="0"/>
              <a:t>10/4/2018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6D0A53F-C7DD-4664-AD0D-E23935AA661F}" type="datetime1">
              <a:rPr lang="en-US" smtClean="0"/>
              <a:t>10/4/2018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7C7EF-5DC7-4C56-B923-856EE8D86EF5}" type="datetime1">
              <a:rPr lang="en-US" smtClean="0"/>
              <a:t>10/4/2018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87FA6B-4FDB-49A2-8498-E80970D91F4D}" type="datetime1">
              <a:rPr lang="en-US" smtClean="0"/>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C13F31-2E17-4633-8355-7773A9991CEC}" type="datetime1">
              <a:rPr lang="en-US" smtClean="0"/>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35B1B990-EC02-421E-87B0-AD766F905431}" type="datetime1">
              <a:rPr lang="en-US" smtClean="0"/>
              <a:t>10/4/2018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and </a:t>
            </a:r>
            <a:r>
              <a:rPr lang="en-US" dirty="0" err="1"/>
              <a:t>ArrayList</a:t>
            </a:r>
            <a:endParaRPr lang="en-US" dirty="0"/>
          </a:p>
        </p:txBody>
      </p:sp>
      <p:sp>
        <p:nvSpPr>
          <p:cNvPr id="3" name="Subtitle 2"/>
          <p:cNvSpPr>
            <a:spLocks noGrp="1"/>
          </p:cNvSpPr>
          <p:nvPr>
            <p:ph type="subTitle" idx="1"/>
          </p:nvPr>
        </p:nvSpPr>
        <p:spPr/>
        <p:txBody>
          <a:bodyPr>
            <a:normAutofit/>
          </a:bodyPr>
          <a:lstStyle/>
          <a:p>
            <a:r>
              <a:rPr lang="en-US"/>
              <a:t>Joonho Kim</a:t>
            </a:r>
            <a:endParaRPr lang="en-US" sz="2200" dirty="0"/>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E0A1-5870-4E4D-80C8-0B46E6142268}"/>
              </a:ext>
            </a:extLst>
          </p:cNvPr>
          <p:cNvSpPr>
            <a:spLocks noGrp="1"/>
          </p:cNvSpPr>
          <p:nvPr>
            <p:ph type="title"/>
          </p:nvPr>
        </p:nvSpPr>
        <p:spPr/>
        <p:txBody>
          <a:bodyPr/>
          <a:lstStyle/>
          <a:p>
            <a:r>
              <a:rPr lang="en-US" dirty="0"/>
              <a:t>Array Visualization</a:t>
            </a:r>
          </a:p>
        </p:txBody>
      </p:sp>
      <p:sp>
        <p:nvSpPr>
          <p:cNvPr id="4" name="Slide Number Placeholder 3">
            <a:extLst>
              <a:ext uri="{FF2B5EF4-FFF2-40B4-BE49-F238E27FC236}">
                <a16:creationId xmlns:a16="http://schemas.microsoft.com/office/drawing/2014/main" id="{2C6DEB7E-0F8C-4A34-AD44-B735ED71A5D9}"/>
              </a:ext>
            </a:extLst>
          </p:cNvPr>
          <p:cNvSpPr>
            <a:spLocks noGrp="1"/>
          </p:cNvSpPr>
          <p:nvPr>
            <p:ph type="sldNum" sz="quarter" idx="12"/>
          </p:nvPr>
        </p:nvSpPr>
        <p:spPr/>
        <p:txBody>
          <a:bodyPr/>
          <a:lstStyle/>
          <a:p>
            <a:fld id="{8FDBFFB2-86D9-4B8F-A59A-553A60B94BBE}" type="slidenum">
              <a:rPr lang="en-US" smtClean="0"/>
              <a:t>10</a:t>
            </a:fld>
            <a:endParaRPr lang="en-US"/>
          </a:p>
        </p:txBody>
      </p:sp>
      <p:graphicFrame>
        <p:nvGraphicFramePr>
          <p:cNvPr id="9" name="Content Placeholder 8">
            <a:extLst>
              <a:ext uri="{FF2B5EF4-FFF2-40B4-BE49-F238E27FC236}">
                <a16:creationId xmlns:a16="http://schemas.microsoft.com/office/drawing/2014/main" id="{AC629EBA-329B-4986-B950-A2FC4E142502}"/>
              </a:ext>
            </a:extLst>
          </p:cNvPr>
          <p:cNvGraphicFramePr>
            <a:graphicFrameLocks noGrp="1"/>
          </p:cNvGraphicFramePr>
          <p:nvPr>
            <p:ph idx="1"/>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tc>
                  <a:txBody>
                    <a:bodyPr/>
                    <a:lstStyle/>
                    <a:p>
                      <a:pPr fontAlgn="ctr"/>
                      <a:r>
                        <a:rPr lang="en-US" sz="1800" b="1" dirty="0">
                          <a:effectLst/>
                        </a:rPr>
                        <a:t> k</a:t>
                      </a:r>
                    </a:p>
                  </a:txBody>
                  <a:tcPr marL="76200" marR="76200" marT="76200" marB="76200" anchor="ctr"/>
                </a:tc>
                <a:tc>
                  <a:txBody>
                    <a:bodyPr/>
                    <a:lstStyle/>
                    <a:p>
                      <a:pPr fontAlgn="ctr"/>
                      <a:r>
                        <a:rPr lang="en-US" sz="1800" b="1" dirty="0">
                          <a:effectLst/>
                        </a:rPr>
                        <a:t> l</a:t>
                      </a:r>
                    </a:p>
                  </a:txBody>
                  <a:tcPr marL="76200" marR="76200" marT="76200" marB="76200" anchor="ctr"/>
                </a:tc>
                <a:tc>
                  <a:txBody>
                    <a:bodyPr/>
                    <a:lstStyle/>
                    <a:p>
                      <a:pPr fontAlgn="ctr"/>
                      <a:r>
                        <a:rPr lang="en-US" sz="1800" b="1" dirty="0">
                          <a:effectLst/>
                        </a:rPr>
                        <a:t> m</a:t>
                      </a:r>
                    </a:p>
                  </a:txBody>
                  <a:tcPr marL="76200" marR="76200" marT="76200" marB="76200" anchor="ctr"/>
                </a:tc>
                <a:tc>
                  <a:txBody>
                    <a:bodyPr/>
                    <a:lstStyle/>
                    <a:p>
                      <a:pPr fontAlgn="ctr"/>
                      <a:r>
                        <a:rPr lang="en-US" sz="1800" b="1" dirty="0">
                          <a:effectLst/>
                        </a:rPr>
                        <a:t> n</a:t>
                      </a:r>
                    </a:p>
                  </a:txBody>
                  <a:tcPr marL="76200" marR="76200" marT="76200" marB="76200" anchor="ctr"/>
                </a:tc>
                <a:tc>
                  <a:txBody>
                    <a:bodyPr/>
                    <a:lstStyle/>
                    <a:p>
                      <a:pPr fontAlgn="ctr"/>
                      <a:r>
                        <a:rPr lang="en-US" sz="1800" b="1" dirty="0">
                          <a:effectLst/>
                        </a:rPr>
                        <a:t> o</a:t>
                      </a:r>
                    </a:p>
                  </a:txBody>
                  <a:tcPr marL="76200" marR="76200" marT="76200" marB="76200" anchor="ctr"/>
                </a:tc>
                <a:tc>
                  <a:txBody>
                    <a:bodyPr/>
                    <a:lstStyle/>
                    <a:p>
                      <a:pPr fontAlgn="ctr"/>
                      <a:r>
                        <a:rPr lang="en-US" sz="1800" b="1" dirty="0">
                          <a:effectLst/>
                        </a:rPr>
                        <a:t> p</a:t>
                      </a:r>
                    </a:p>
                  </a:txBody>
                  <a:tcPr marL="76200" marR="76200" marT="76200" marB="76200" anchor="ctr"/>
                </a:tc>
                <a:tc>
                  <a:txBody>
                    <a:bodyPr/>
                    <a:lstStyle/>
                    <a:p>
                      <a:pPr fontAlgn="ctr"/>
                      <a:r>
                        <a:rPr lang="en-US" sz="1800" b="1" dirty="0">
                          <a:effectLst/>
                        </a:rPr>
                        <a:t> q</a:t>
                      </a:r>
                    </a:p>
                  </a:txBody>
                  <a:tcPr marL="76200" marR="76200" marT="76200" marB="76200" anchor="ctr"/>
                </a:tc>
                <a:tc>
                  <a:txBody>
                    <a:bodyPr/>
                    <a:lstStyle/>
                    <a:p>
                      <a:pPr fontAlgn="ctr"/>
                      <a:r>
                        <a:rPr lang="en-US" sz="1800" b="1" dirty="0">
                          <a:effectLst/>
                        </a:rPr>
                        <a:t> r</a:t>
                      </a:r>
                    </a:p>
                  </a:txBody>
                  <a:tcPr marL="76200" marR="76200" marT="76200" marB="76200" anchor="ctr"/>
                </a:tc>
                <a:tc>
                  <a:txBody>
                    <a:bodyPr/>
                    <a:lstStyle/>
                    <a:p>
                      <a:pPr fontAlgn="ctr"/>
                      <a:r>
                        <a:rPr lang="en-US" sz="1800" b="1" dirty="0">
                          <a:effectLst/>
                        </a:rPr>
                        <a:t> s</a:t>
                      </a:r>
                    </a:p>
                  </a:txBody>
                  <a:tcPr marL="76200" marR="76200" marT="76200" marB="76200" anchor="ctr"/>
                </a:tc>
                <a:tc>
                  <a:txBody>
                    <a:bodyPr/>
                    <a:lstStyle/>
                    <a:p>
                      <a:pPr fontAlgn="ctr"/>
                      <a:r>
                        <a:rPr lang="en-US" sz="1800" b="1" dirty="0">
                          <a:effectLst/>
                        </a:rPr>
                        <a:t> 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13" name="TextBox 12">
            <a:extLst>
              <a:ext uri="{FF2B5EF4-FFF2-40B4-BE49-F238E27FC236}">
                <a16:creationId xmlns:a16="http://schemas.microsoft.com/office/drawing/2014/main" id="{8571A9A1-15A4-4B96-977C-8319BFE1DB8C}"/>
              </a:ext>
            </a:extLst>
          </p:cNvPr>
          <p:cNvSpPr txBox="1"/>
          <p:nvPr/>
        </p:nvSpPr>
        <p:spPr>
          <a:xfrm>
            <a:off x="2553056" y="4107276"/>
            <a:ext cx="1025730" cy="369332"/>
          </a:xfrm>
          <a:prstGeom prst="rect">
            <a:avLst/>
          </a:prstGeom>
          <a:noFill/>
        </p:spPr>
        <p:txBody>
          <a:bodyPr wrap="none" rtlCol="0">
            <a:spAutoFit/>
          </a:bodyPr>
          <a:lstStyle/>
          <a:p>
            <a:r>
              <a:rPr lang="en-US" dirty="0"/>
              <a:t>Element</a:t>
            </a:r>
          </a:p>
        </p:txBody>
      </p:sp>
      <p:sp>
        <p:nvSpPr>
          <p:cNvPr id="14" name="TextBox 13">
            <a:extLst>
              <a:ext uri="{FF2B5EF4-FFF2-40B4-BE49-F238E27FC236}">
                <a16:creationId xmlns:a16="http://schemas.microsoft.com/office/drawing/2014/main" id="{E5D4BC49-F447-484B-A417-D98B3BBC24FC}"/>
              </a:ext>
            </a:extLst>
          </p:cNvPr>
          <p:cNvSpPr txBox="1"/>
          <p:nvPr/>
        </p:nvSpPr>
        <p:spPr>
          <a:xfrm>
            <a:off x="1089923" y="4107276"/>
            <a:ext cx="580608" cy="369332"/>
          </a:xfrm>
          <a:prstGeom prst="rect">
            <a:avLst/>
          </a:prstGeom>
          <a:noFill/>
        </p:spPr>
        <p:txBody>
          <a:bodyPr wrap="none" rtlCol="0">
            <a:spAutoFit/>
          </a:bodyPr>
          <a:lstStyle/>
          <a:p>
            <a:r>
              <a:rPr lang="en-US" dirty="0"/>
              <a:t>Cell</a:t>
            </a:r>
          </a:p>
        </p:txBody>
      </p:sp>
      <p:sp>
        <p:nvSpPr>
          <p:cNvPr id="15" name="TextBox 14">
            <a:extLst>
              <a:ext uri="{FF2B5EF4-FFF2-40B4-BE49-F238E27FC236}">
                <a16:creationId xmlns:a16="http://schemas.microsoft.com/office/drawing/2014/main" id="{EC3092E8-D5F1-4BE8-B940-A52B6D53EF35}"/>
              </a:ext>
            </a:extLst>
          </p:cNvPr>
          <p:cNvSpPr txBox="1"/>
          <p:nvPr/>
        </p:nvSpPr>
        <p:spPr>
          <a:xfrm>
            <a:off x="1011504" y="1646569"/>
            <a:ext cx="737446" cy="369332"/>
          </a:xfrm>
          <a:prstGeom prst="rect">
            <a:avLst/>
          </a:prstGeom>
          <a:noFill/>
        </p:spPr>
        <p:txBody>
          <a:bodyPr wrap="none" rtlCol="0">
            <a:spAutoFit/>
          </a:bodyPr>
          <a:lstStyle/>
          <a:p>
            <a:r>
              <a:rPr lang="en-US" dirty="0"/>
              <a:t>Index</a:t>
            </a:r>
          </a:p>
        </p:txBody>
      </p:sp>
      <p:cxnSp>
        <p:nvCxnSpPr>
          <p:cNvPr id="19" name="Straight Arrow Connector 18">
            <a:extLst>
              <a:ext uri="{FF2B5EF4-FFF2-40B4-BE49-F238E27FC236}">
                <a16:creationId xmlns:a16="http://schemas.microsoft.com/office/drawing/2014/main" id="{1CF9B379-7372-452E-8945-4770770197A9}"/>
              </a:ext>
            </a:extLst>
          </p:cNvPr>
          <p:cNvCxnSpPr>
            <a:cxnSpLocks/>
            <a:stCxn id="15" idx="2"/>
          </p:cNvCxnSpPr>
          <p:nvPr/>
        </p:nvCxnSpPr>
        <p:spPr>
          <a:xfrm>
            <a:off x="1380227" y="2015901"/>
            <a:ext cx="0" cy="4559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Left Brace 20">
            <a:extLst>
              <a:ext uri="{FF2B5EF4-FFF2-40B4-BE49-F238E27FC236}">
                <a16:creationId xmlns:a16="http://schemas.microsoft.com/office/drawing/2014/main" id="{00A1AF92-F8F0-4ECA-969C-609F4DB7A712}"/>
              </a:ext>
            </a:extLst>
          </p:cNvPr>
          <p:cNvSpPr/>
          <p:nvPr/>
        </p:nvSpPr>
        <p:spPr>
          <a:xfrm>
            <a:off x="852854" y="3077584"/>
            <a:ext cx="158650" cy="389068"/>
          </a:xfrm>
          <a:prstGeom prst="lef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60D1A36B-351E-445F-9A78-400AA1B2A54D}"/>
              </a:ext>
            </a:extLst>
          </p:cNvPr>
          <p:cNvCxnSpPr>
            <a:cxnSpLocks/>
            <a:stCxn id="21" idx="1"/>
            <a:endCxn id="14" idx="1"/>
          </p:cNvCxnSpPr>
          <p:nvPr/>
        </p:nvCxnSpPr>
        <p:spPr>
          <a:xfrm rot="10800000" flipH="1" flipV="1">
            <a:off x="852853" y="3272118"/>
            <a:ext cx="237069" cy="1019824"/>
          </a:xfrm>
          <a:prstGeom prst="bentConnector3">
            <a:avLst>
              <a:gd name="adj1" fmla="val -96428"/>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FDED4BD9-9926-48D0-A405-3AC89691E7D5}"/>
              </a:ext>
            </a:extLst>
          </p:cNvPr>
          <p:cNvCxnSpPr>
            <a:cxnSpLocks/>
          </p:cNvCxnSpPr>
          <p:nvPr/>
        </p:nvCxnSpPr>
        <p:spPr>
          <a:xfrm flipV="1">
            <a:off x="1380227" y="3429000"/>
            <a:ext cx="0" cy="35303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458F65EB-3029-4E46-9C28-5B5A40754F82}"/>
              </a:ext>
            </a:extLst>
          </p:cNvPr>
          <p:cNvCxnSpPr>
            <a:stCxn id="13" idx="0"/>
          </p:cNvCxnSpPr>
          <p:nvPr/>
        </p:nvCxnSpPr>
        <p:spPr>
          <a:xfrm rot="16200000" flipV="1">
            <a:off x="2060451" y="3101806"/>
            <a:ext cx="325246" cy="168569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812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92A9-A7F9-41DE-80E2-8F46E1BD7D42}"/>
              </a:ext>
            </a:extLst>
          </p:cNvPr>
          <p:cNvSpPr>
            <a:spLocks noGrp="1"/>
          </p:cNvSpPr>
          <p:nvPr>
            <p:ph type="title"/>
          </p:nvPr>
        </p:nvSpPr>
        <p:spPr/>
        <p:txBody>
          <a:bodyPr/>
          <a:lstStyle/>
          <a:p>
            <a:r>
              <a:rPr lang="en-US" dirty="0"/>
              <a:t>Array Length and Capacity</a:t>
            </a:r>
          </a:p>
        </p:txBody>
      </p:sp>
      <p:sp>
        <p:nvSpPr>
          <p:cNvPr id="3" name="Content Placeholder 2">
            <a:extLst>
              <a:ext uri="{FF2B5EF4-FFF2-40B4-BE49-F238E27FC236}">
                <a16:creationId xmlns:a16="http://schemas.microsoft.com/office/drawing/2014/main" id="{B066CEF9-FD84-47DF-A62C-7245B0E781DE}"/>
              </a:ext>
            </a:extLst>
          </p:cNvPr>
          <p:cNvSpPr>
            <a:spLocks noGrp="1"/>
          </p:cNvSpPr>
          <p:nvPr>
            <p:ph idx="1"/>
          </p:nvPr>
        </p:nvSpPr>
        <p:spPr/>
        <p:txBody>
          <a:bodyPr>
            <a:normAutofit/>
          </a:bodyPr>
          <a:lstStyle/>
          <a:p>
            <a:r>
              <a:rPr lang="en-US" dirty="0"/>
              <a:t>Since the length of an array determines the maximum number of items that can be stored in the array, we refer to the length of an array as its </a:t>
            </a:r>
            <a:r>
              <a:rPr lang="en-US" b="1" dirty="0"/>
              <a:t>capacity</a:t>
            </a:r>
            <a:r>
              <a:rPr lang="en-US" dirty="0"/>
              <a:t>.  The length of an array is established when the array is created, and length is </a:t>
            </a:r>
            <a:r>
              <a:rPr lang="en-US" i="1" dirty="0"/>
              <a:t>fixed</a:t>
            </a:r>
            <a:r>
              <a:rPr lang="en-US" dirty="0"/>
              <a:t>.</a:t>
            </a:r>
          </a:p>
        </p:txBody>
      </p:sp>
      <p:sp>
        <p:nvSpPr>
          <p:cNvPr id="4" name="Slide Number Placeholder 3">
            <a:extLst>
              <a:ext uri="{FF2B5EF4-FFF2-40B4-BE49-F238E27FC236}">
                <a16:creationId xmlns:a16="http://schemas.microsoft.com/office/drawing/2014/main" id="{22FCB829-FED2-4279-A1EA-FC2C9AA1A31A}"/>
              </a:ext>
            </a:extLst>
          </p:cNvPr>
          <p:cNvSpPr>
            <a:spLocks noGrp="1"/>
          </p:cNvSpPr>
          <p:nvPr>
            <p:ph type="sldNum" sz="quarter" idx="12"/>
          </p:nvPr>
        </p:nvSpPr>
        <p:spPr/>
        <p:txBody>
          <a:bodyPr/>
          <a:lstStyle/>
          <a:p>
            <a:fld id="{8FDBFFB2-86D9-4B8F-A59A-553A60B94BBE}" type="slidenum">
              <a:rPr lang="en-US" smtClean="0"/>
              <a:t>11</a:t>
            </a:fld>
            <a:endParaRPr lang="en-US"/>
          </a:p>
        </p:txBody>
      </p:sp>
    </p:spTree>
    <p:extLst>
      <p:ext uri="{BB962C8B-B14F-4D97-AF65-F5344CB8AC3E}">
        <p14:creationId xmlns:p14="http://schemas.microsoft.com/office/powerpoint/2010/main" val="280617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92A9-A7F9-41DE-80E2-8F46E1BD7D42}"/>
              </a:ext>
            </a:extLst>
          </p:cNvPr>
          <p:cNvSpPr>
            <a:spLocks noGrp="1"/>
          </p:cNvSpPr>
          <p:nvPr>
            <p:ph type="title"/>
          </p:nvPr>
        </p:nvSpPr>
        <p:spPr/>
        <p:txBody>
          <a:bodyPr/>
          <a:lstStyle/>
          <a:p>
            <a:r>
              <a:rPr lang="en-US" dirty="0"/>
              <a:t>Array Length and Capacity</a:t>
            </a:r>
          </a:p>
        </p:txBody>
      </p:sp>
      <p:sp>
        <p:nvSpPr>
          <p:cNvPr id="3" name="Content Placeholder 2">
            <a:extLst>
              <a:ext uri="{FF2B5EF4-FFF2-40B4-BE49-F238E27FC236}">
                <a16:creationId xmlns:a16="http://schemas.microsoft.com/office/drawing/2014/main" id="{B066CEF9-FD84-47DF-A62C-7245B0E781DE}"/>
              </a:ext>
            </a:extLst>
          </p:cNvPr>
          <p:cNvSpPr>
            <a:spLocks noGrp="1"/>
          </p:cNvSpPr>
          <p:nvPr>
            <p:ph idx="1"/>
          </p:nvPr>
        </p:nvSpPr>
        <p:spPr/>
        <p:txBody>
          <a:bodyPr>
            <a:normAutofit/>
          </a:bodyPr>
          <a:lstStyle/>
          <a:p>
            <a:r>
              <a:rPr lang="en-US" dirty="0"/>
              <a:t>Since the length of an array determines the maximum number of items that can be stored in the array, we refer to the length of an array as its </a:t>
            </a:r>
            <a:r>
              <a:rPr lang="en-US" b="1" dirty="0"/>
              <a:t>capacity</a:t>
            </a:r>
            <a:r>
              <a:rPr lang="en-US" dirty="0"/>
              <a:t>.  The length of an array is established when the array is created, and length is </a:t>
            </a:r>
            <a:r>
              <a:rPr lang="en-US" i="1" dirty="0"/>
              <a:t>fixed</a:t>
            </a:r>
            <a:r>
              <a:rPr lang="en-US" dirty="0"/>
              <a:t>.</a:t>
            </a:r>
          </a:p>
          <a:p>
            <a:r>
              <a:rPr lang="en-US" dirty="0"/>
              <a:t>In Java, the length of an array can be accessed by calling </a:t>
            </a:r>
            <a:r>
              <a:rPr lang="en-US" dirty="0" err="1">
                <a:latin typeface="Courier New" panose="02070309020205020404" pitchFamily="49" charset="0"/>
                <a:cs typeface="Courier New" panose="02070309020205020404" pitchFamily="49" charset="0"/>
              </a:rPr>
              <a:t>arr.length</a:t>
            </a:r>
            <a:r>
              <a:rPr lang="en-US" dirty="0">
                <a:cs typeface="Courier New" panose="02070309020205020404" pitchFamily="49" charset="0"/>
              </a:rPr>
              <a:t>.  This means there are a total of </a:t>
            </a:r>
            <a:r>
              <a:rPr lang="en-US" dirty="0" err="1">
                <a:latin typeface="Courier New" panose="02070309020205020404" pitchFamily="49" charset="0"/>
                <a:cs typeface="Courier New" panose="02070309020205020404" pitchFamily="49" charset="0"/>
              </a:rPr>
              <a:t>arr.length</a:t>
            </a:r>
            <a:r>
              <a:rPr lang="en-US" dirty="0">
                <a:cs typeface="Courier New" panose="02070309020205020404" pitchFamily="49" charset="0"/>
              </a:rPr>
              <a:t> indices: (</a:t>
            </a:r>
            <a:r>
              <a:rPr lang="en-US" dirty="0">
                <a:latin typeface="Courier New" panose="02070309020205020404" pitchFamily="49" charset="0"/>
                <a:cs typeface="Courier New" panose="02070309020205020404" pitchFamily="49" charset="0"/>
              </a:rPr>
              <a:t>0, 1, 2, … arr.length-1</a:t>
            </a:r>
            <a:r>
              <a:rPr lang="en-US" dirty="0">
                <a:cs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22FCB829-FED2-4279-A1EA-FC2C9AA1A31A}"/>
              </a:ext>
            </a:extLst>
          </p:cNvPr>
          <p:cNvSpPr>
            <a:spLocks noGrp="1"/>
          </p:cNvSpPr>
          <p:nvPr>
            <p:ph type="sldNum" sz="quarter" idx="12"/>
          </p:nvPr>
        </p:nvSpPr>
        <p:spPr/>
        <p:txBody>
          <a:bodyPr/>
          <a:lstStyle/>
          <a:p>
            <a:fld id="{8FDBFFB2-86D9-4B8F-A59A-553A60B94BBE}" type="slidenum">
              <a:rPr lang="en-US" smtClean="0"/>
              <a:t>12</a:t>
            </a:fld>
            <a:endParaRPr lang="en-US"/>
          </a:p>
        </p:txBody>
      </p:sp>
    </p:spTree>
    <p:extLst>
      <p:ext uri="{BB962C8B-B14F-4D97-AF65-F5344CB8AC3E}">
        <p14:creationId xmlns:p14="http://schemas.microsoft.com/office/powerpoint/2010/main" val="422329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E0A1-5870-4E4D-80C8-0B46E6142268}"/>
              </a:ext>
            </a:extLst>
          </p:cNvPr>
          <p:cNvSpPr>
            <a:spLocks noGrp="1"/>
          </p:cNvSpPr>
          <p:nvPr>
            <p:ph type="title"/>
          </p:nvPr>
        </p:nvSpPr>
        <p:spPr/>
        <p:txBody>
          <a:bodyPr/>
          <a:lstStyle/>
          <a:p>
            <a:r>
              <a:rPr lang="en-US" dirty="0"/>
              <a:t>Array Visualization</a:t>
            </a:r>
          </a:p>
        </p:txBody>
      </p:sp>
      <p:sp>
        <p:nvSpPr>
          <p:cNvPr id="4" name="Slide Number Placeholder 3">
            <a:extLst>
              <a:ext uri="{FF2B5EF4-FFF2-40B4-BE49-F238E27FC236}">
                <a16:creationId xmlns:a16="http://schemas.microsoft.com/office/drawing/2014/main" id="{2C6DEB7E-0F8C-4A34-AD44-B735ED71A5D9}"/>
              </a:ext>
            </a:extLst>
          </p:cNvPr>
          <p:cNvSpPr>
            <a:spLocks noGrp="1"/>
          </p:cNvSpPr>
          <p:nvPr>
            <p:ph type="sldNum" sz="quarter" idx="12"/>
          </p:nvPr>
        </p:nvSpPr>
        <p:spPr/>
        <p:txBody>
          <a:bodyPr/>
          <a:lstStyle/>
          <a:p>
            <a:fld id="{8FDBFFB2-86D9-4B8F-A59A-553A60B94BBE}" type="slidenum">
              <a:rPr lang="en-US" smtClean="0"/>
              <a:t>13</a:t>
            </a:fld>
            <a:endParaRPr lang="en-US"/>
          </a:p>
        </p:txBody>
      </p:sp>
      <p:graphicFrame>
        <p:nvGraphicFramePr>
          <p:cNvPr id="9" name="Content Placeholder 8">
            <a:extLst>
              <a:ext uri="{FF2B5EF4-FFF2-40B4-BE49-F238E27FC236}">
                <a16:creationId xmlns:a16="http://schemas.microsoft.com/office/drawing/2014/main" id="{AC629EBA-329B-4986-B950-A2FC4E142502}"/>
              </a:ext>
            </a:extLst>
          </p:cNvPr>
          <p:cNvGraphicFramePr>
            <a:graphicFrameLocks noGrp="1"/>
          </p:cNvGraphicFramePr>
          <p:nvPr>
            <p:ph idx="1"/>
            <p:extLst>
              <p:ext uri="{D42A27DB-BD31-4B8C-83A1-F6EECF244321}">
                <p14:modId xmlns:p14="http://schemas.microsoft.com/office/powerpoint/2010/main" val="483705215"/>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tc>
                  <a:txBody>
                    <a:bodyPr/>
                    <a:lstStyle/>
                    <a:p>
                      <a:pPr fontAlgn="ctr"/>
                      <a:r>
                        <a:rPr lang="en-US" sz="1800" b="1" dirty="0">
                          <a:effectLst/>
                        </a:rPr>
                        <a:t> k</a:t>
                      </a:r>
                    </a:p>
                  </a:txBody>
                  <a:tcPr marL="76200" marR="76200" marT="76200" marB="76200" anchor="ctr"/>
                </a:tc>
                <a:tc>
                  <a:txBody>
                    <a:bodyPr/>
                    <a:lstStyle/>
                    <a:p>
                      <a:pPr fontAlgn="ctr"/>
                      <a:r>
                        <a:rPr lang="en-US" sz="1800" b="1" dirty="0">
                          <a:effectLst/>
                        </a:rPr>
                        <a:t> l</a:t>
                      </a:r>
                    </a:p>
                  </a:txBody>
                  <a:tcPr marL="76200" marR="76200" marT="76200" marB="76200" anchor="ctr"/>
                </a:tc>
                <a:tc>
                  <a:txBody>
                    <a:bodyPr/>
                    <a:lstStyle/>
                    <a:p>
                      <a:pPr fontAlgn="ctr"/>
                      <a:r>
                        <a:rPr lang="en-US" sz="1800" b="1" dirty="0">
                          <a:effectLst/>
                        </a:rPr>
                        <a:t> m</a:t>
                      </a:r>
                    </a:p>
                  </a:txBody>
                  <a:tcPr marL="76200" marR="76200" marT="76200" marB="76200" anchor="ctr"/>
                </a:tc>
                <a:tc>
                  <a:txBody>
                    <a:bodyPr/>
                    <a:lstStyle/>
                    <a:p>
                      <a:pPr fontAlgn="ctr"/>
                      <a:r>
                        <a:rPr lang="en-US" sz="1800" b="1" dirty="0">
                          <a:effectLst/>
                        </a:rPr>
                        <a:t> n</a:t>
                      </a:r>
                    </a:p>
                  </a:txBody>
                  <a:tcPr marL="76200" marR="76200" marT="76200" marB="76200" anchor="ctr"/>
                </a:tc>
                <a:tc>
                  <a:txBody>
                    <a:bodyPr/>
                    <a:lstStyle/>
                    <a:p>
                      <a:pPr fontAlgn="ctr"/>
                      <a:r>
                        <a:rPr lang="en-US" sz="1800" b="1" dirty="0">
                          <a:effectLst/>
                        </a:rPr>
                        <a:t> o</a:t>
                      </a:r>
                    </a:p>
                  </a:txBody>
                  <a:tcPr marL="76200" marR="76200" marT="76200" marB="76200" anchor="ctr"/>
                </a:tc>
                <a:tc>
                  <a:txBody>
                    <a:bodyPr/>
                    <a:lstStyle/>
                    <a:p>
                      <a:pPr fontAlgn="ctr"/>
                      <a:r>
                        <a:rPr lang="en-US" sz="1800" b="1" dirty="0">
                          <a:effectLst/>
                        </a:rPr>
                        <a:t> p</a:t>
                      </a:r>
                    </a:p>
                  </a:txBody>
                  <a:tcPr marL="76200" marR="76200" marT="76200" marB="76200" anchor="ctr"/>
                </a:tc>
                <a:tc>
                  <a:txBody>
                    <a:bodyPr/>
                    <a:lstStyle/>
                    <a:p>
                      <a:pPr fontAlgn="ctr"/>
                      <a:r>
                        <a:rPr lang="en-US" sz="1800" b="1" dirty="0">
                          <a:effectLst/>
                        </a:rPr>
                        <a:t> q</a:t>
                      </a:r>
                    </a:p>
                  </a:txBody>
                  <a:tcPr marL="76200" marR="76200" marT="76200" marB="76200" anchor="ctr"/>
                </a:tc>
                <a:tc>
                  <a:txBody>
                    <a:bodyPr/>
                    <a:lstStyle/>
                    <a:p>
                      <a:pPr fontAlgn="ctr"/>
                      <a:r>
                        <a:rPr lang="en-US" sz="1800" b="1" dirty="0">
                          <a:effectLst/>
                        </a:rPr>
                        <a:t> r</a:t>
                      </a:r>
                    </a:p>
                  </a:txBody>
                  <a:tcPr marL="76200" marR="76200" marT="76200" marB="76200" anchor="ctr"/>
                </a:tc>
                <a:tc>
                  <a:txBody>
                    <a:bodyPr/>
                    <a:lstStyle/>
                    <a:p>
                      <a:pPr fontAlgn="ctr"/>
                      <a:r>
                        <a:rPr lang="en-US" sz="1800" b="1" dirty="0">
                          <a:effectLst/>
                        </a:rPr>
                        <a:t> s</a:t>
                      </a:r>
                    </a:p>
                  </a:txBody>
                  <a:tcPr marL="76200" marR="76200" marT="76200" marB="76200" anchor="ctr"/>
                </a:tc>
                <a:tc>
                  <a:txBody>
                    <a:bodyPr/>
                    <a:lstStyle/>
                    <a:p>
                      <a:pPr fontAlgn="ctr"/>
                      <a:r>
                        <a:rPr lang="en-US" sz="1800" b="1" dirty="0">
                          <a:effectLst/>
                        </a:rPr>
                        <a:t> 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13" name="TextBox 12">
            <a:extLst>
              <a:ext uri="{FF2B5EF4-FFF2-40B4-BE49-F238E27FC236}">
                <a16:creationId xmlns:a16="http://schemas.microsoft.com/office/drawing/2014/main" id="{8571A9A1-15A4-4B96-977C-8319BFE1DB8C}"/>
              </a:ext>
            </a:extLst>
          </p:cNvPr>
          <p:cNvSpPr txBox="1"/>
          <p:nvPr/>
        </p:nvSpPr>
        <p:spPr>
          <a:xfrm>
            <a:off x="2553056" y="4107276"/>
            <a:ext cx="1025730" cy="369332"/>
          </a:xfrm>
          <a:prstGeom prst="rect">
            <a:avLst/>
          </a:prstGeom>
          <a:noFill/>
        </p:spPr>
        <p:txBody>
          <a:bodyPr wrap="none" rtlCol="0">
            <a:spAutoFit/>
          </a:bodyPr>
          <a:lstStyle/>
          <a:p>
            <a:r>
              <a:rPr lang="en-US" dirty="0"/>
              <a:t>Element</a:t>
            </a:r>
          </a:p>
        </p:txBody>
      </p:sp>
      <p:sp>
        <p:nvSpPr>
          <p:cNvPr id="14" name="TextBox 13">
            <a:extLst>
              <a:ext uri="{FF2B5EF4-FFF2-40B4-BE49-F238E27FC236}">
                <a16:creationId xmlns:a16="http://schemas.microsoft.com/office/drawing/2014/main" id="{E5D4BC49-F447-484B-A417-D98B3BBC24FC}"/>
              </a:ext>
            </a:extLst>
          </p:cNvPr>
          <p:cNvSpPr txBox="1"/>
          <p:nvPr/>
        </p:nvSpPr>
        <p:spPr>
          <a:xfrm>
            <a:off x="1089923" y="4107276"/>
            <a:ext cx="580608" cy="369332"/>
          </a:xfrm>
          <a:prstGeom prst="rect">
            <a:avLst/>
          </a:prstGeom>
          <a:noFill/>
        </p:spPr>
        <p:txBody>
          <a:bodyPr wrap="none" rtlCol="0">
            <a:spAutoFit/>
          </a:bodyPr>
          <a:lstStyle/>
          <a:p>
            <a:r>
              <a:rPr lang="en-US" dirty="0"/>
              <a:t>Cell</a:t>
            </a:r>
          </a:p>
        </p:txBody>
      </p:sp>
      <p:sp>
        <p:nvSpPr>
          <p:cNvPr id="15" name="TextBox 14">
            <a:extLst>
              <a:ext uri="{FF2B5EF4-FFF2-40B4-BE49-F238E27FC236}">
                <a16:creationId xmlns:a16="http://schemas.microsoft.com/office/drawing/2014/main" id="{EC3092E8-D5F1-4BE8-B940-A52B6D53EF35}"/>
              </a:ext>
            </a:extLst>
          </p:cNvPr>
          <p:cNvSpPr txBox="1"/>
          <p:nvPr/>
        </p:nvSpPr>
        <p:spPr>
          <a:xfrm>
            <a:off x="1011504" y="1646569"/>
            <a:ext cx="737446" cy="369332"/>
          </a:xfrm>
          <a:prstGeom prst="rect">
            <a:avLst/>
          </a:prstGeom>
          <a:noFill/>
        </p:spPr>
        <p:txBody>
          <a:bodyPr wrap="none" rtlCol="0">
            <a:spAutoFit/>
          </a:bodyPr>
          <a:lstStyle/>
          <a:p>
            <a:r>
              <a:rPr lang="en-US" dirty="0"/>
              <a:t>Index</a:t>
            </a:r>
          </a:p>
        </p:txBody>
      </p:sp>
      <p:cxnSp>
        <p:nvCxnSpPr>
          <p:cNvPr id="19" name="Straight Arrow Connector 18">
            <a:extLst>
              <a:ext uri="{FF2B5EF4-FFF2-40B4-BE49-F238E27FC236}">
                <a16:creationId xmlns:a16="http://schemas.microsoft.com/office/drawing/2014/main" id="{1CF9B379-7372-452E-8945-4770770197A9}"/>
              </a:ext>
            </a:extLst>
          </p:cNvPr>
          <p:cNvCxnSpPr>
            <a:cxnSpLocks/>
            <a:stCxn id="15" idx="2"/>
          </p:cNvCxnSpPr>
          <p:nvPr/>
        </p:nvCxnSpPr>
        <p:spPr>
          <a:xfrm>
            <a:off x="1380227" y="2015901"/>
            <a:ext cx="0" cy="4559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Left Brace 20">
            <a:extLst>
              <a:ext uri="{FF2B5EF4-FFF2-40B4-BE49-F238E27FC236}">
                <a16:creationId xmlns:a16="http://schemas.microsoft.com/office/drawing/2014/main" id="{00A1AF92-F8F0-4ECA-969C-609F4DB7A712}"/>
              </a:ext>
            </a:extLst>
          </p:cNvPr>
          <p:cNvSpPr/>
          <p:nvPr/>
        </p:nvSpPr>
        <p:spPr>
          <a:xfrm>
            <a:off x="852854" y="3077584"/>
            <a:ext cx="158650" cy="389068"/>
          </a:xfrm>
          <a:prstGeom prst="lef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60D1A36B-351E-445F-9A78-400AA1B2A54D}"/>
              </a:ext>
            </a:extLst>
          </p:cNvPr>
          <p:cNvCxnSpPr>
            <a:cxnSpLocks/>
            <a:stCxn id="21" idx="1"/>
            <a:endCxn id="14" idx="1"/>
          </p:cNvCxnSpPr>
          <p:nvPr/>
        </p:nvCxnSpPr>
        <p:spPr>
          <a:xfrm rot="10800000" flipH="1" flipV="1">
            <a:off x="852853" y="3272118"/>
            <a:ext cx="237069" cy="1019824"/>
          </a:xfrm>
          <a:prstGeom prst="bentConnector3">
            <a:avLst>
              <a:gd name="adj1" fmla="val -96428"/>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FDED4BD9-9926-48D0-A405-3AC89691E7D5}"/>
              </a:ext>
            </a:extLst>
          </p:cNvPr>
          <p:cNvCxnSpPr>
            <a:cxnSpLocks/>
          </p:cNvCxnSpPr>
          <p:nvPr/>
        </p:nvCxnSpPr>
        <p:spPr>
          <a:xfrm flipV="1">
            <a:off x="1380227" y="3429000"/>
            <a:ext cx="0" cy="35303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458F65EB-3029-4E46-9C28-5B5A40754F82}"/>
              </a:ext>
            </a:extLst>
          </p:cNvPr>
          <p:cNvCxnSpPr>
            <a:stCxn id="13" idx="0"/>
          </p:cNvCxnSpPr>
          <p:nvPr/>
        </p:nvCxnSpPr>
        <p:spPr>
          <a:xfrm rot="16200000" flipV="1">
            <a:off x="2060451" y="3101806"/>
            <a:ext cx="325246" cy="1685694"/>
          </a:xfrm>
          <a:prstGeom prst="bentConnector2">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987CCBBB-88A8-42BC-BCDF-6EEC586DAEC9}"/>
              </a:ext>
            </a:extLst>
          </p:cNvPr>
          <p:cNvSpPr txBox="1"/>
          <p:nvPr/>
        </p:nvSpPr>
        <p:spPr>
          <a:xfrm>
            <a:off x="4410923" y="4107276"/>
            <a:ext cx="3370153" cy="369332"/>
          </a:xfrm>
          <a:prstGeom prst="rect">
            <a:avLst/>
          </a:prstGeom>
          <a:noFill/>
        </p:spPr>
        <p:txBody>
          <a:bodyPr wrap="none" rtlCol="0">
            <a:spAutoFit/>
          </a:bodyPr>
          <a:lstStyle/>
          <a:p>
            <a:r>
              <a:rPr lang="en-US" dirty="0"/>
              <a:t>Array of </a:t>
            </a:r>
            <a:r>
              <a:rPr lang="en-US" dirty="0">
                <a:latin typeface="Courier New" panose="02070309020205020404" pitchFamily="49" charset="0"/>
                <a:cs typeface="Courier New" panose="02070309020205020404" pitchFamily="49" charset="0"/>
              </a:rPr>
              <a:t>chars </a:t>
            </a:r>
            <a:r>
              <a:rPr lang="en-US" dirty="0">
                <a:cs typeface="Courier New" panose="02070309020205020404" pitchFamily="49" charset="0"/>
              </a:rPr>
              <a:t>of length 20</a:t>
            </a:r>
          </a:p>
        </p:txBody>
      </p:sp>
    </p:spTree>
    <p:extLst>
      <p:ext uri="{BB962C8B-B14F-4D97-AF65-F5344CB8AC3E}">
        <p14:creationId xmlns:p14="http://schemas.microsoft.com/office/powerpoint/2010/main" val="45238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Syntax: Creation</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lstStyle/>
          <a:p>
            <a:r>
              <a:rPr lang="en-US" dirty="0"/>
              <a:t>In Java, you can create an array in two ways:</a:t>
            </a:r>
          </a:p>
          <a:p>
            <a:pPr lvl="1"/>
            <a:r>
              <a:rPr lang="en-US" dirty="0"/>
              <a:t>Array Literal:      </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{3, 16, 12, 4};</a:t>
            </a:r>
          </a:p>
          <a:p>
            <a:pPr lvl="1"/>
            <a:r>
              <a:rPr lang="en-US" dirty="0">
                <a:cs typeface="Courier New" panose="02070309020205020404" pitchFamily="49" charset="0"/>
              </a:rPr>
              <a:t>Array Declaration: </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new int[4];</a:t>
            </a:r>
          </a:p>
          <a:p>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14</a:t>
            </a:fld>
            <a:endParaRPr lang="en-US"/>
          </a:p>
        </p:txBody>
      </p:sp>
    </p:spTree>
    <p:extLst>
      <p:ext uri="{BB962C8B-B14F-4D97-AF65-F5344CB8AC3E}">
        <p14:creationId xmlns:p14="http://schemas.microsoft.com/office/powerpoint/2010/main" val="7692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Syntax: Creation</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lstStyle/>
          <a:p>
            <a:r>
              <a:rPr lang="en-US" dirty="0"/>
              <a:t>In Java, you can create an array in two ways:</a:t>
            </a:r>
          </a:p>
          <a:p>
            <a:pPr lvl="1"/>
            <a:r>
              <a:rPr lang="en-US" dirty="0"/>
              <a:t>Array Literal:      </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{3, 16, 12, 4};</a:t>
            </a:r>
          </a:p>
          <a:p>
            <a:pPr lvl="1"/>
            <a:r>
              <a:rPr lang="en-US" dirty="0">
                <a:cs typeface="Courier New" panose="02070309020205020404" pitchFamily="49" charset="0"/>
              </a:rPr>
              <a:t>Array Declaration: </a:t>
            </a: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new int[4];</a:t>
            </a:r>
          </a:p>
          <a:p>
            <a:r>
              <a:rPr lang="en-US" dirty="0">
                <a:cs typeface="Courier New" panose="02070309020205020404" pitchFamily="49" charset="0"/>
              </a:rPr>
              <a:t>The length of these arrays is 4.</a:t>
            </a:r>
          </a:p>
          <a:p>
            <a:pPr lvl="1"/>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int N = </a:t>
            </a:r>
            <a:r>
              <a:rPr lang="en-US" dirty="0" err="1">
                <a:latin typeface="Courier New" panose="02070309020205020404" pitchFamily="49" charset="0"/>
                <a:cs typeface="Courier New" panose="02070309020205020404" pitchFamily="49" charset="0"/>
              </a:rPr>
              <a:t>myArray.length</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4</a:t>
            </a:r>
            <a:endParaRPr lang="en-US" dirty="0">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15</a:t>
            </a:fld>
            <a:endParaRPr lang="en-US"/>
          </a:p>
        </p:txBody>
      </p:sp>
    </p:spTree>
    <p:extLst>
      <p:ext uri="{BB962C8B-B14F-4D97-AF65-F5344CB8AC3E}">
        <p14:creationId xmlns:p14="http://schemas.microsoft.com/office/powerpoint/2010/main" val="91582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Syntax: Accessing/Setting Elements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lstStyle/>
          <a:p>
            <a:r>
              <a:rPr lang="en-US" dirty="0">
                <a:cs typeface="Courier New" panose="02070309020205020404" pitchFamily="49" charset="0"/>
              </a:rPr>
              <a:t>You can set and access elements in an array by using square brackets</a:t>
            </a:r>
          </a:p>
          <a:p>
            <a:pPr lvl="1"/>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{3, 16, 12, 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int value =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[2]; // </a:t>
            </a:r>
            <a:r>
              <a:rPr lang="en-US" i="1" dirty="0">
                <a:latin typeface="Courier New" panose="02070309020205020404" pitchFamily="49" charset="0"/>
                <a:cs typeface="Courier New" panose="02070309020205020404" pitchFamily="49" charset="0"/>
              </a:rPr>
              <a:t>value = 12</a:t>
            </a:r>
            <a:br>
              <a:rPr lang="en-US" i="1"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[0] = 10;        // </a:t>
            </a:r>
            <a:r>
              <a:rPr lang="en-US" i="1" dirty="0" err="1">
                <a:latin typeface="Courier New" panose="02070309020205020404" pitchFamily="49" charset="0"/>
                <a:cs typeface="Courier New" panose="02070309020205020404" pitchFamily="49" charset="0"/>
              </a:rPr>
              <a:t>myArray</a:t>
            </a:r>
            <a:r>
              <a:rPr lang="en-US" i="1" dirty="0">
                <a:latin typeface="Courier New" panose="02070309020205020404" pitchFamily="49" charset="0"/>
                <a:cs typeface="Courier New" panose="02070309020205020404" pitchFamily="49" charset="0"/>
              </a:rPr>
              <a:t> = {10, 16, 12, 4}</a:t>
            </a:r>
            <a:r>
              <a:rPr lang="en-US" dirty="0">
                <a:latin typeface="Courier New" panose="02070309020205020404" pitchFamily="49" charset="0"/>
                <a:cs typeface="Courier New" panose="02070309020205020404" pitchFamily="49" charset="0"/>
              </a:rPr>
              <a:t>  </a:t>
            </a:r>
            <a:endParaRPr lang="en-US" dirty="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16</a:t>
            </a:fld>
            <a:endParaRPr lang="en-US"/>
          </a:p>
        </p:txBody>
      </p:sp>
    </p:spTree>
    <p:extLst>
      <p:ext uri="{BB962C8B-B14F-4D97-AF65-F5344CB8AC3E}">
        <p14:creationId xmlns:p14="http://schemas.microsoft.com/office/powerpoint/2010/main" val="25226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Syntax: Accessing/Setting Elements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lstStyle/>
          <a:p>
            <a:r>
              <a:rPr lang="en-US" dirty="0">
                <a:cs typeface="Courier New" panose="02070309020205020404" pitchFamily="49" charset="0"/>
              </a:rPr>
              <a:t>You can set and access elements in an array by using square brackets</a:t>
            </a:r>
          </a:p>
          <a:p>
            <a:pPr lvl="1"/>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{3, 16, 12, 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int value =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[2]; // </a:t>
            </a:r>
            <a:r>
              <a:rPr lang="en-US" i="1" dirty="0">
                <a:latin typeface="Courier New" panose="02070309020205020404" pitchFamily="49" charset="0"/>
                <a:cs typeface="Courier New" panose="02070309020205020404" pitchFamily="49" charset="0"/>
              </a:rPr>
              <a:t>value = 12</a:t>
            </a:r>
            <a:br>
              <a:rPr lang="en-US" i="1"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[0] = 10;        // </a:t>
            </a:r>
            <a:r>
              <a:rPr lang="en-US" i="1" dirty="0" err="1">
                <a:latin typeface="Courier New" panose="02070309020205020404" pitchFamily="49" charset="0"/>
                <a:cs typeface="Courier New" panose="02070309020205020404" pitchFamily="49" charset="0"/>
              </a:rPr>
              <a:t>myArray</a:t>
            </a:r>
            <a:r>
              <a:rPr lang="en-US" i="1" dirty="0">
                <a:latin typeface="Courier New" panose="02070309020205020404" pitchFamily="49" charset="0"/>
                <a:cs typeface="Courier New" panose="02070309020205020404" pitchFamily="49" charset="0"/>
              </a:rPr>
              <a:t> = {10, 16, 12, 4}</a:t>
            </a:r>
            <a:r>
              <a:rPr lang="en-US" dirty="0">
                <a:latin typeface="Courier New" panose="02070309020205020404" pitchFamily="49" charset="0"/>
                <a:cs typeface="Courier New" panose="02070309020205020404" pitchFamily="49" charset="0"/>
              </a:rPr>
              <a:t>  </a:t>
            </a:r>
            <a:endParaRPr lang="en-US" dirty="0">
              <a:cs typeface="Courier New" panose="02070309020205020404" pitchFamily="49" charset="0"/>
            </a:endParaRPr>
          </a:p>
          <a:p>
            <a:r>
              <a:rPr lang="en-US" dirty="0">
                <a:cs typeface="Courier New" panose="02070309020205020404" pitchFamily="49" charset="0"/>
              </a:rPr>
              <a:t>You cannot set and access elements at negative indices or indices greater-than or equal to an array’s capacity.</a:t>
            </a:r>
          </a:p>
          <a:p>
            <a:pPr lvl="1"/>
            <a:r>
              <a:rPr lang="en-US" dirty="0">
                <a:latin typeface="Courier New" panose="02070309020205020404" pitchFamily="49" charset="0"/>
                <a:cs typeface="Courier New" panose="02070309020205020404" pitchFamily="49" charset="0"/>
              </a:rPr>
              <a:t>int x =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[-2];         // </a:t>
            </a:r>
            <a:r>
              <a:rPr lang="en-US" dirty="0" err="1">
                <a:latin typeface="Courier New" panose="02070309020205020404" pitchFamily="49" charset="0"/>
                <a:cs typeface="Courier New" panose="02070309020205020404" pitchFamily="49" charset="0"/>
              </a:rPr>
              <a:t>ArrayIndexOutOfBoundsException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myArray.length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ArrayIndexOutOfBoundsException</a:t>
            </a:r>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17</a:t>
            </a:fld>
            <a:endParaRPr lang="en-US"/>
          </a:p>
        </p:txBody>
      </p:sp>
    </p:spTree>
    <p:extLst>
      <p:ext uri="{BB962C8B-B14F-4D97-AF65-F5344CB8AC3E}">
        <p14:creationId xmlns:p14="http://schemas.microsoft.com/office/powerpoint/2010/main" val="198078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E0A1-5870-4E4D-80C8-0B46E6142268}"/>
              </a:ext>
            </a:extLst>
          </p:cNvPr>
          <p:cNvSpPr>
            <a:spLocks noGrp="1"/>
          </p:cNvSpPr>
          <p:nvPr>
            <p:ph type="title"/>
          </p:nvPr>
        </p:nvSpPr>
        <p:spPr/>
        <p:txBody>
          <a:bodyPr/>
          <a:lstStyle/>
          <a:p>
            <a:r>
              <a:rPr lang="en-US" dirty="0"/>
              <a:t>Array Visualization</a:t>
            </a:r>
          </a:p>
        </p:txBody>
      </p:sp>
      <p:sp>
        <p:nvSpPr>
          <p:cNvPr id="4" name="Slide Number Placeholder 3">
            <a:extLst>
              <a:ext uri="{FF2B5EF4-FFF2-40B4-BE49-F238E27FC236}">
                <a16:creationId xmlns:a16="http://schemas.microsoft.com/office/drawing/2014/main" id="{2C6DEB7E-0F8C-4A34-AD44-B735ED71A5D9}"/>
              </a:ext>
            </a:extLst>
          </p:cNvPr>
          <p:cNvSpPr>
            <a:spLocks noGrp="1"/>
          </p:cNvSpPr>
          <p:nvPr>
            <p:ph type="sldNum" sz="quarter" idx="12"/>
          </p:nvPr>
        </p:nvSpPr>
        <p:spPr/>
        <p:txBody>
          <a:bodyPr/>
          <a:lstStyle/>
          <a:p>
            <a:fld id="{8FDBFFB2-86D9-4B8F-A59A-553A60B94BBE}" type="slidenum">
              <a:rPr lang="en-US" smtClean="0"/>
              <a:t>18</a:t>
            </a:fld>
            <a:endParaRPr lang="en-US"/>
          </a:p>
        </p:txBody>
      </p:sp>
      <p:graphicFrame>
        <p:nvGraphicFramePr>
          <p:cNvPr id="9" name="Content Placeholder 8">
            <a:extLst>
              <a:ext uri="{FF2B5EF4-FFF2-40B4-BE49-F238E27FC236}">
                <a16:creationId xmlns:a16="http://schemas.microsoft.com/office/drawing/2014/main" id="{AC629EBA-329B-4986-B950-A2FC4E142502}"/>
              </a:ext>
            </a:extLst>
          </p:cNvPr>
          <p:cNvGraphicFramePr>
            <a:graphicFrameLocks noGrp="1"/>
          </p:cNvGraphicFramePr>
          <p:nvPr>
            <p:ph idx="1"/>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tc>
                  <a:txBody>
                    <a:bodyPr/>
                    <a:lstStyle/>
                    <a:p>
                      <a:pPr fontAlgn="ctr"/>
                      <a:r>
                        <a:rPr lang="en-US" sz="1800" b="1" dirty="0">
                          <a:effectLst/>
                        </a:rPr>
                        <a:t> k</a:t>
                      </a:r>
                    </a:p>
                  </a:txBody>
                  <a:tcPr marL="76200" marR="76200" marT="76200" marB="76200" anchor="ctr"/>
                </a:tc>
                <a:tc>
                  <a:txBody>
                    <a:bodyPr/>
                    <a:lstStyle/>
                    <a:p>
                      <a:pPr fontAlgn="ctr"/>
                      <a:r>
                        <a:rPr lang="en-US" sz="1800" b="1" dirty="0">
                          <a:effectLst/>
                        </a:rPr>
                        <a:t> l</a:t>
                      </a:r>
                    </a:p>
                  </a:txBody>
                  <a:tcPr marL="76200" marR="76200" marT="76200" marB="76200" anchor="ctr"/>
                </a:tc>
                <a:tc>
                  <a:txBody>
                    <a:bodyPr/>
                    <a:lstStyle/>
                    <a:p>
                      <a:pPr fontAlgn="ctr"/>
                      <a:r>
                        <a:rPr lang="en-US" sz="1800" b="1" dirty="0">
                          <a:effectLst/>
                        </a:rPr>
                        <a:t> m</a:t>
                      </a:r>
                    </a:p>
                  </a:txBody>
                  <a:tcPr marL="76200" marR="76200" marT="76200" marB="76200" anchor="ctr"/>
                </a:tc>
                <a:tc>
                  <a:txBody>
                    <a:bodyPr/>
                    <a:lstStyle/>
                    <a:p>
                      <a:pPr fontAlgn="ctr"/>
                      <a:r>
                        <a:rPr lang="en-US" sz="1800" b="1" dirty="0">
                          <a:effectLst/>
                        </a:rPr>
                        <a:t> n</a:t>
                      </a:r>
                    </a:p>
                  </a:txBody>
                  <a:tcPr marL="76200" marR="76200" marT="76200" marB="76200" anchor="ctr"/>
                </a:tc>
                <a:tc>
                  <a:txBody>
                    <a:bodyPr/>
                    <a:lstStyle/>
                    <a:p>
                      <a:pPr fontAlgn="ctr"/>
                      <a:r>
                        <a:rPr lang="en-US" sz="1800" b="1" dirty="0">
                          <a:effectLst/>
                        </a:rPr>
                        <a:t> o</a:t>
                      </a:r>
                    </a:p>
                  </a:txBody>
                  <a:tcPr marL="76200" marR="76200" marT="76200" marB="76200" anchor="ctr"/>
                </a:tc>
                <a:tc>
                  <a:txBody>
                    <a:bodyPr/>
                    <a:lstStyle/>
                    <a:p>
                      <a:pPr fontAlgn="ctr"/>
                      <a:r>
                        <a:rPr lang="en-US" sz="1800" b="1" dirty="0">
                          <a:effectLst/>
                        </a:rPr>
                        <a:t> p</a:t>
                      </a:r>
                    </a:p>
                  </a:txBody>
                  <a:tcPr marL="76200" marR="76200" marT="76200" marB="76200" anchor="ctr"/>
                </a:tc>
                <a:tc>
                  <a:txBody>
                    <a:bodyPr/>
                    <a:lstStyle/>
                    <a:p>
                      <a:pPr fontAlgn="ctr"/>
                      <a:r>
                        <a:rPr lang="en-US" sz="1800" b="1" dirty="0">
                          <a:effectLst/>
                        </a:rPr>
                        <a:t> q</a:t>
                      </a:r>
                    </a:p>
                  </a:txBody>
                  <a:tcPr marL="76200" marR="76200" marT="76200" marB="76200" anchor="ctr"/>
                </a:tc>
                <a:tc>
                  <a:txBody>
                    <a:bodyPr/>
                    <a:lstStyle/>
                    <a:p>
                      <a:pPr fontAlgn="ctr"/>
                      <a:r>
                        <a:rPr lang="en-US" sz="1800" b="1" dirty="0">
                          <a:effectLst/>
                        </a:rPr>
                        <a:t> r</a:t>
                      </a:r>
                    </a:p>
                  </a:txBody>
                  <a:tcPr marL="76200" marR="76200" marT="76200" marB="76200" anchor="ctr"/>
                </a:tc>
                <a:tc>
                  <a:txBody>
                    <a:bodyPr/>
                    <a:lstStyle/>
                    <a:p>
                      <a:pPr fontAlgn="ctr"/>
                      <a:r>
                        <a:rPr lang="en-US" sz="1800" b="1" dirty="0">
                          <a:effectLst/>
                        </a:rPr>
                        <a:t> s</a:t>
                      </a:r>
                    </a:p>
                  </a:txBody>
                  <a:tcPr marL="76200" marR="76200" marT="76200" marB="76200" anchor="ctr"/>
                </a:tc>
                <a:tc>
                  <a:txBody>
                    <a:bodyPr/>
                    <a:lstStyle/>
                    <a:p>
                      <a:pPr fontAlgn="ctr"/>
                      <a:r>
                        <a:rPr lang="en-US" sz="1800" b="1" dirty="0">
                          <a:effectLst/>
                        </a:rPr>
                        <a:t> 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16" name="TextBox 15">
            <a:extLst>
              <a:ext uri="{FF2B5EF4-FFF2-40B4-BE49-F238E27FC236}">
                <a16:creationId xmlns:a16="http://schemas.microsoft.com/office/drawing/2014/main" id="{EFDEB8FF-218B-4BCB-8828-35E15BBC7D5D}"/>
              </a:ext>
            </a:extLst>
          </p:cNvPr>
          <p:cNvSpPr txBox="1"/>
          <p:nvPr/>
        </p:nvSpPr>
        <p:spPr>
          <a:xfrm>
            <a:off x="1124740" y="3980590"/>
            <a:ext cx="528542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’,…,‘t’};</a:t>
            </a:r>
          </a:p>
        </p:txBody>
      </p:sp>
      <p:sp>
        <p:nvSpPr>
          <p:cNvPr id="17" name="TextBox 16">
            <a:extLst>
              <a:ext uri="{FF2B5EF4-FFF2-40B4-BE49-F238E27FC236}">
                <a16:creationId xmlns:a16="http://schemas.microsoft.com/office/drawing/2014/main" id="{ABF72502-9136-445A-90FC-B3C3276A479B}"/>
              </a:ext>
            </a:extLst>
          </p:cNvPr>
          <p:cNvSpPr txBox="1"/>
          <p:nvPr/>
        </p:nvSpPr>
        <p:spPr>
          <a:xfrm>
            <a:off x="6410161" y="3980590"/>
            <a:ext cx="4320413"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new char[20];</a:t>
            </a:r>
          </a:p>
          <a:p>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[0] = ‘a’;</a:t>
            </a:r>
          </a:p>
          <a:p>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[1] = ‘b’;</a:t>
            </a:r>
          </a:p>
          <a:p>
            <a:r>
              <a:rPr lang="en-US" dirty="0">
                <a:latin typeface="Courier New" panose="02070309020205020404" pitchFamily="49" charset="0"/>
                <a:cs typeface="Courier New" panose="02070309020205020404" pitchFamily="49" charset="0"/>
              </a:rPr>
              <a:t>…</a:t>
            </a:r>
          </a:p>
        </p:txBody>
      </p:sp>
      <p:cxnSp>
        <p:nvCxnSpPr>
          <p:cNvPr id="5" name="Straight Connector 4">
            <a:extLst>
              <a:ext uri="{FF2B5EF4-FFF2-40B4-BE49-F238E27FC236}">
                <a16:creationId xmlns:a16="http://schemas.microsoft.com/office/drawing/2014/main" id="{071E5FA9-CB8A-4E83-B71A-FDB3D7B08B33}"/>
              </a:ext>
            </a:extLst>
          </p:cNvPr>
          <p:cNvCxnSpPr>
            <a:cxnSpLocks/>
          </p:cNvCxnSpPr>
          <p:nvPr/>
        </p:nvCxnSpPr>
        <p:spPr>
          <a:xfrm>
            <a:off x="6410161" y="3628463"/>
            <a:ext cx="0" cy="2236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E989BA2B-3416-49E6-8CD4-DC9FFF935A17}"/>
              </a:ext>
            </a:extLst>
          </p:cNvPr>
          <p:cNvSpPr txBox="1">
            <a:spLocks/>
          </p:cNvSpPr>
          <p:nvPr/>
        </p:nvSpPr>
        <p:spPr>
          <a:xfrm>
            <a:off x="1124740" y="3628463"/>
            <a:ext cx="4572000" cy="352127"/>
          </a:xfrm>
          <a:prstGeom prst="rect">
            <a:avLst/>
          </a:prstGeom>
        </p:spPr>
        <p:txBody>
          <a:bodyPr vert="horz" lIns="91440" tIns="45720" rIns="91440" bIns="45720" rtlCol="0">
            <a:normAutofit lnSpcReduction="10000"/>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dirty="0"/>
              <a:t>Array Literal</a:t>
            </a:r>
          </a:p>
        </p:txBody>
      </p:sp>
      <p:sp>
        <p:nvSpPr>
          <p:cNvPr id="20" name="Text Placeholder 4">
            <a:extLst>
              <a:ext uri="{FF2B5EF4-FFF2-40B4-BE49-F238E27FC236}">
                <a16:creationId xmlns:a16="http://schemas.microsoft.com/office/drawing/2014/main" id="{E4B38787-A994-42E0-903D-9DF41891A6B4}"/>
              </a:ext>
            </a:extLst>
          </p:cNvPr>
          <p:cNvSpPr txBox="1">
            <a:spLocks/>
          </p:cNvSpPr>
          <p:nvPr/>
        </p:nvSpPr>
        <p:spPr>
          <a:xfrm>
            <a:off x="6410161" y="3631489"/>
            <a:ext cx="4572000" cy="349101"/>
          </a:xfrm>
          <a:prstGeom prst="rect">
            <a:avLst/>
          </a:prstGeom>
        </p:spPr>
        <p:txBody>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None/>
            </a:pPr>
            <a:r>
              <a:rPr lang="en-US" dirty="0"/>
              <a:t>Array Declaration + Setting</a:t>
            </a:r>
          </a:p>
        </p:txBody>
      </p:sp>
      <p:cxnSp>
        <p:nvCxnSpPr>
          <p:cNvPr id="22" name="Straight Connector 21">
            <a:extLst>
              <a:ext uri="{FF2B5EF4-FFF2-40B4-BE49-F238E27FC236}">
                <a16:creationId xmlns:a16="http://schemas.microsoft.com/office/drawing/2014/main" id="{36AC9A9C-5DF5-436A-9FC0-7B3B188F2465}"/>
              </a:ext>
            </a:extLst>
          </p:cNvPr>
          <p:cNvCxnSpPr>
            <a:cxnSpLocks/>
          </p:cNvCxnSpPr>
          <p:nvPr/>
        </p:nvCxnSpPr>
        <p:spPr>
          <a:xfrm flipH="1">
            <a:off x="1209840" y="3966953"/>
            <a:ext cx="9772321" cy="136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12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of Objects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a:xfrm>
            <a:off x="2208213" y="1600200"/>
            <a:ext cx="9372600" cy="4114800"/>
          </a:xfrm>
        </p:spPr>
        <p:txBody>
          <a:bodyPr/>
          <a:lstStyle/>
          <a:p>
            <a:r>
              <a:rPr lang="en-US" dirty="0">
                <a:cs typeface="Courier New" panose="02070309020205020404" pitchFamily="49" charset="0"/>
              </a:rPr>
              <a:t>Arrays can also hold class types.  The elements would instead of references to their objects or null.</a:t>
            </a:r>
          </a:p>
          <a:p>
            <a:pPr lvl="1"/>
            <a:r>
              <a:rPr lang="en-US" dirty="0">
                <a:latin typeface="Courier New" panose="02070309020205020404" pitchFamily="49" charset="0"/>
                <a:cs typeface="Courier New" panose="02070309020205020404" pitchFamily="49" charset="0"/>
              </a:rPr>
              <a:t>Being[] beings = new Being[4];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beings[0] = new Being(“Jack”);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beings[1] = new Being(“Jill”);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beings[3] = new Being(“</a:t>
            </a:r>
            <a:r>
              <a:rPr lang="en-US" dirty="0" err="1">
                <a:latin typeface="Courier New" panose="02070309020205020404" pitchFamily="49" charset="0"/>
                <a:cs typeface="Courier New" panose="02070309020205020404" pitchFamily="49" charset="0"/>
              </a:rPr>
              <a:t>Pupper</a:t>
            </a:r>
            <a:r>
              <a:rPr lang="en-US" dirty="0">
                <a:latin typeface="Courier New" panose="02070309020205020404" pitchFamily="49" charset="0"/>
                <a:cs typeface="Courier New" panose="02070309020205020404" pitchFamily="49" charset="0"/>
              </a:rPr>
              <a:t>”);</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19</a:t>
            </a:fld>
            <a:endParaRPr lang="en-US"/>
          </a:p>
        </p:txBody>
      </p:sp>
    </p:spTree>
    <p:extLst>
      <p:ext uri="{BB962C8B-B14F-4D97-AF65-F5344CB8AC3E}">
        <p14:creationId xmlns:p14="http://schemas.microsoft.com/office/powerpoint/2010/main" val="180614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65C9-24FA-492C-A52B-879E69032B00}"/>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7CF46EAF-89B5-40FE-8218-3E442A552F32}"/>
              </a:ext>
            </a:extLst>
          </p:cNvPr>
          <p:cNvSpPr>
            <a:spLocks noGrp="1"/>
          </p:cNvSpPr>
          <p:nvPr>
            <p:ph idx="1"/>
          </p:nvPr>
        </p:nvSpPr>
        <p:spPr/>
        <p:txBody>
          <a:bodyPr/>
          <a:lstStyle/>
          <a:p>
            <a:r>
              <a:rPr lang="en-US" dirty="0"/>
              <a:t>There will be questions on these slides.  Please have a clean piece of paper to write your answers.  Write your name on the top right corner for our record.  At the end of lecture, we will collect these pieces of paper for your participation grade.</a:t>
            </a:r>
          </a:p>
          <a:p>
            <a:r>
              <a:rPr lang="en-US" dirty="0"/>
              <a:t>Scribes should get ready to scribe.</a:t>
            </a:r>
          </a:p>
        </p:txBody>
      </p:sp>
      <p:sp>
        <p:nvSpPr>
          <p:cNvPr id="4" name="Slide Number Placeholder 3">
            <a:extLst>
              <a:ext uri="{FF2B5EF4-FFF2-40B4-BE49-F238E27FC236}">
                <a16:creationId xmlns:a16="http://schemas.microsoft.com/office/drawing/2014/main" id="{206961D8-610B-4848-B641-A35B0273B48A}"/>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220374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of Objects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a:xfrm>
            <a:off x="2208213" y="1600200"/>
            <a:ext cx="9372600" cy="4114800"/>
          </a:xfrm>
        </p:spPr>
        <p:txBody>
          <a:bodyPr/>
          <a:lstStyle/>
          <a:p>
            <a:r>
              <a:rPr lang="en-US" dirty="0">
                <a:cs typeface="Courier New" panose="02070309020205020404" pitchFamily="49" charset="0"/>
              </a:rPr>
              <a:t>Arrays can also hold class types.  The elements would instead of references to their objects or null.</a:t>
            </a:r>
          </a:p>
          <a:p>
            <a:pPr lvl="1"/>
            <a:r>
              <a:rPr lang="en-US" dirty="0">
                <a:latin typeface="Courier New" panose="02070309020205020404" pitchFamily="49" charset="0"/>
                <a:cs typeface="Courier New" panose="02070309020205020404" pitchFamily="49" charset="0"/>
              </a:rPr>
              <a:t>Being[] beings = new Being[4];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beings[0] = new Being(“Jack”);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beings[1] = new Being(“Jill”);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beings[3] = new Being(“</a:t>
            </a:r>
            <a:r>
              <a:rPr lang="en-US" dirty="0" err="1">
                <a:latin typeface="Courier New" panose="02070309020205020404" pitchFamily="49" charset="0"/>
                <a:cs typeface="Courier New" panose="02070309020205020404" pitchFamily="49" charset="0"/>
              </a:rPr>
              <a:t>Pupper</a:t>
            </a:r>
            <a:r>
              <a:rPr lang="en-US" dirty="0">
                <a:latin typeface="Courier New" panose="02070309020205020404" pitchFamily="49" charset="0"/>
                <a:cs typeface="Courier New" panose="02070309020205020404" pitchFamily="49" charset="0"/>
              </a:rPr>
              <a:t>”);</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20</a:t>
            </a:fld>
            <a:endParaRPr lang="en-US"/>
          </a:p>
        </p:txBody>
      </p:sp>
      <p:graphicFrame>
        <p:nvGraphicFramePr>
          <p:cNvPr id="5" name="Content Placeholder 8">
            <a:extLst>
              <a:ext uri="{FF2B5EF4-FFF2-40B4-BE49-F238E27FC236}">
                <a16:creationId xmlns:a16="http://schemas.microsoft.com/office/drawing/2014/main" id="{7A4F07AB-3C2C-426A-A2DF-89BF18BC16AC}"/>
              </a:ext>
            </a:extLst>
          </p:cNvPr>
          <p:cNvGraphicFramePr>
            <a:graphicFrameLocks/>
          </p:cNvGraphicFramePr>
          <p:nvPr>
            <p:extLst/>
          </p:nvPr>
        </p:nvGraphicFramePr>
        <p:xfrm>
          <a:off x="4906009" y="3754316"/>
          <a:ext cx="1988504"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Oval 6">
            <a:extLst>
              <a:ext uri="{FF2B5EF4-FFF2-40B4-BE49-F238E27FC236}">
                <a16:creationId xmlns:a16="http://schemas.microsoft.com/office/drawing/2014/main" id="{74389EFD-3204-47D2-AB99-A6DBC7DE6B3B}"/>
              </a:ext>
            </a:extLst>
          </p:cNvPr>
          <p:cNvSpPr/>
          <p:nvPr/>
        </p:nvSpPr>
        <p:spPr>
          <a:xfrm>
            <a:off x="284162" y="4712481"/>
            <a:ext cx="1002324" cy="764931"/>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Jack</a:t>
            </a:r>
          </a:p>
        </p:txBody>
      </p:sp>
      <p:sp>
        <p:nvSpPr>
          <p:cNvPr id="10" name="Oval 9">
            <a:extLst>
              <a:ext uri="{FF2B5EF4-FFF2-40B4-BE49-F238E27FC236}">
                <a16:creationId xmlns:a16="http://schemas.microsoft.com/office/drawing/2014/main" id="{824A816D-7CD9-4498-B857-9F97FE67074E}"/>
              </a:ext>
            </a:extLst>
          </p:cNvPr>
          <p:cNvSpPr/>
          <p:nvPr/>
        </p:nvSpPr>
        <p:spPr>
          <a:xfrm>
            <a:off x="1219076" y="5059439"/>
            <a:ext cx="1002324" cy="764931"/>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Jill</a:t>
            </a:r>
          </a:p>
        </p:txBody>
      </p:sp>
      <p:sp>
        <p:nvSpPr>
          <p:cNvPr id="11" name="Oval 10">
            <a:extLst>
              <a:ext uri="{FF2B5EF4-FFF2-40B4-BE49-F238E27FC236}">
                <a16:creationId xmlns:a16="http://schemas.microsoft.com/office/drawing/2014/main" id="{633D59ED-841D-40E1-9ABB-24F870780DE3}"/>
              </a:ext>
            </a:extLst>
          </p:cNvPr>
          <p:cNvSpPr/>
          <p:nvPr/>
        </p:nvSpPr>
        <p:spPr>
          <a:xfrm>
            <a:off x="10181492" y="5862003"/>
            <a:ext cx="1104107" cy="764931"/>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Pupper</a:t>
            </a:r>
            <a:endParaRPr lang="en-US" sz="1400" dirty="0">
              <a:solidFill>
                <a:schemeClr val="tx1"/>
              </a:solidFill>
            </a:endParaRPr>
          </a:p>
        </p:txBody>
      </p:sp>
      <p:cxnSp>
        <p:nvCxnSpPr>
          <p:cNvPr id="13" name="Straight Arrow Connector 12">
            <a:extLst>
              <a:ext uri="{FF2B5EF4-FFF2-40B4-BE49-F238E27FC236}">
                <a16:creationId xmlns:a16="http://schemas.microsoft.com/office/drawing/2014/main" id="{EBA414E5-1BCB-45D0-A89A-62BA461F601A}"/>
              </a:ext>
            </a:extLst>
          </p:cNvPr>
          <p:cNvCxnSpPr>
            <a:cxnSpLocks/>
          </p:cNvCxnSpPr>
          <p:nvPr/>
        </p:nvCxnSpPr>
        <p:spPr>
          <a:xfrm flipH="1">
            <a:off x="1063869" y="4472695"/>
            <a:ext cx="3982917" cy="49276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B54F315-47EC-48E6-B921-976F0BB1A622}"/>
              </a:ext>
            </a:extLst>
          </p:cNvPr>
          <p:cNvCxnSpPr>
            <a:cxnSpLocks/>
          </p:cNvCxnSpPr>
          <p:nvPr/>
        </p:nvCxnSpPr>
        <p:spPr>
          <a:xfrm flipH="1">
            <a:off x="1978147" y="4510454"/>
            <a:ext cx="3730994" cy="8470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49F6261-4528-4FEE-AFC8-AC3AFAC3FD1D}"/>
              </a:ext>
            </a:extLst>
          </p:cNvPr>
          <p:cNvCxnSpPr>
            <a:cxnSpLocks/>
          </p:cNvCxnSpPr>
          <p:nvPr/>
        </p:nvCxnSpPr>
        <p:spPr>
          <a:xfrm>
            <a:off x="6688017" y="4503859"/>
            <a:ext cx="3678114" cy="162437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2167E9-28DF-4563-A001-F5FD393BAC6C}"/>
              </a:ext>
            </a:extLst>
          </p:cNvPr>
          <p:cNvSpPr txBox="1"/>
          <p:nvPr/>
        </p:nvSpPr>
        <p:spPr>
          <a:xfrm>
            <a:off x="5871403" y="4232608"/>
            <a:ext cx="594944" cy="369332"/>
          </a:xfrm>
          <a:prstGeom prst="rect">
            <a:avLst/>
          </a:prstGeom>
          <a:noFill/>
        </p:spPr>
        <p:txBody>
          <a:bodyPr wrap="square" rtlCol="0">
            <a:spAutoFit/>
          </a:bodyPr>
          <a:lstStyle/>
          <a:p>
            <a:r>
              <a:rPr lang="en-US" dirty="0"/>
              <a:t>null</a:t>
            </a:r>
          </a:p>
        </p:txBody>
      </p:sp>
    </p:spTree>
    <p:extLst>
      <p:ext uri="{BB962C8B-B14F-4D97-AF65-F5344CB8AC3E}">
        <p14:creationId xmlns:p14="http://schemas.microsoft.com/office/powerpoint/2010/main" val="3467536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Usage: Loops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lstStyle/>
          <a:p>
            <a:r>
              <a:rPr lang="en-US" dirty="0">
                <a:cs typeface="Courier New" panose="02070309020205020404" pitchFamily="49" charset="0"/>
              </a:rPr>
              <a:t>Arrays are commonly paired with loops to store or find values in arrays</a:t>
            </a: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21</a:t>
            </a:fld>
            <a:endParaRPr lang="en-US"/>
          </a:p>
        </p:txBody>
      </p:sp>
    </p:spTree>
    <p:extLst>
      <p:ext uri="{BB962C8B-B14F-4D97-AF65-F5344CB8AC3E}">
        <p14:creationId xmlns:p14="http://schemas.microsoft.com/office/powerpoint/2010/main" val="343121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E0A1-5870-4E4D-80C8-0B46E6142268}"/>
              </a:ext>
            </a:extLst>
          </p:cNvPr>
          <p:cNvSpPr>
            <a:spLocks noGrp="1"/>
          </p:cNvSpPr>
          <p:nvPr>
            <p:ph type="title"/>
          </p:nvPr>
        </p:nvSpPr>
        <p:spPr/>
        <p:txBody>
          <a:bodyPr/>
          <a:lstStyle/>
          <a:p>
            <a:r>
              <a:rPr lang="en-US" dirty="0"/>
              <a:t>Array Visualization</a:t>
            </a:r>
          </a:p>
        </p:txBody>
      </p:sp>
      <p:sp>
        <p:nvSpPr>
          <p:cNvPr id="4" name="Slide Number Placeholder 3">
            <a:extLst>
              <a:ext uri="{FF2B5EF4-FFF2-40B4-BE49-F238E27FC236}">
                <a16:creationId xmlns:a16="http://schemas.microsoft.com/office/drawing/2014/main" id="{2C6DEB7E-0F8C-4A34-AD44-B735ED71A5D9}"/>
              </a:ext>
            </a:extLst>
          </p:cNvPr>
          <p:cNvSpPr>
            <a:spLocks noGrp="1"/>
          </p:cNvSpPr>
          <p:nvPr>
            <p:ph type="sldNum" sz="quarter" idx="12"/>
          </p:nvPr>
        </p:nvSpPr>
        <p:spPr/>
        <p:txBody>
          <a:bodyPr/>
          <a:lstStyle/>
          <a:p>
            <a:fld id="{8FDBFFB2-86D9-4B8F-A59A-553A60B94BBE}" type="slidenum">
              <a:rPr lang="en-US" smtClean="0"/>
              <a:t>22</a:t>
            </a:fld>
            <a:endParaRPr lang="en-US"/>
          </a:p>
        </p:txBody>
      </p:sp>
      <p:graphicFrame>
        <p:nvGraphicFramePr>
          <p:cNvPr id="9" name="Content Placeholder 8">
            <a:extLst>
              <a:ext uri="{FF2B5EF4-FFF2-40B4-BE49-F238E27FC236}">
                <a16:creationId xmlns:a16="http://schemas.microsoft.com/office/drawing/2014/main" id="{AC629EBA-329B-4986-B950-A2FC4E142502}"/>
              </a:ext>
            </a:extLst>
          </p:cNvPr>
          <p:cNvGraphicFramePr>
            <a:graphicFrameLocks noGrp="1"/>
          </p:cNvGraphicFramePr>
          <p:nvPr>
            <p:ph idx="1"/>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tc>
                  <a:txBody>
                    <a:bodyPr/>
                    <a:lstStyle/>
                    <a:p>
                      <a:pPr fontAlgn="ctr"/>
                      <a:r>
                        <a:rPr lang="en-US" sz="1800" b="1" dirty="0">
                          <a:effectLst/>
                        </a:rPr>
                        <a:t> k</a:t>
                      </a:r>
                    </a:p>
                  </a:txBody>
                  <a:tcPr marL="76200" marR="76200" marT="76200" marB="76200" anchor="ctr"/>
                </a:tc>
                <a:tc>
                  <a:txBody>
                    <a:bodyPr/>
                    <a:lstStyle/>
                    <a:p>
                      <a:pPr fontAlgn="ctr"/>
                      <a:r>
                        <a:rPr lang="en-US" sz="1800" b="1" dirty="0">
                          <a:effectLst/>
                        </a:rPr>
                        <a:t> l</a:t>
                      </a:r>
                    </a:p>
                  </a:txBody>
                  <a:tcPr marL="76200" marR="76200" marT="76200" marB="76200" anchor="ctr"/>
                </a:tc>
                <a:tc>
                  <a:txBody>
                    <a:bodyPr/>
                    <a:lstStyle/>
                    <a:p>
                      <a:pPr fontAlgn="ctr"/>
                      <a:r>
                        <a:rPr lang="en-US" sz="1800" b="1" dirty="0">
                          <a:effectLst/>
                        </a:rPr>
                        <a:t> m</a:t>
                      </a:r>
                    </a:p>
                  </a:txBody>
                  <a:tcPr marL="76200" marR="76200" marT="76200" marB="76200" anchor="ctr"/>
                </a:tc>
                <a:tc>
                  <a:txBody>
                    <a:bodyPr/>
                    <a:lstStyle/>
                    <a:p>
                      <a:pPr fontAlgn="ctr"/>
                      <a:r>
                        <a:rPr lang="en-US" sz="1800" b="1" dirty="0">
                          <a:effectLst/>
                        </a:rPr>
                        <a:t> n</a:t>
                      </a:r>
                    </a:p>
                  </a:txBody>
                  <a:tcPr marL="76200" marR="76200" marT="76200" marB="76200" anchor="ctr"/>
                </a:tc>
                <a:tc>
                  <a:txBody>
                    <a:bodyPr/>
                    <a:lstStyle/>
                    <a:p>
                      <a:pPr fontAlgn="ctr"/>
                      <a:r>
                        <a:rPr lang="en-US" sz="1800" b="1" dirty="0">
                          <a:effectLst/>
                        </a:rPr>
                        <a:t> o</a:t>
                      </a:r>
                    </a:p>
                  </a:txBody>
                  <a:tcPr marL="76200" marR="76200" marT="76200" marB="76200" anchor="ctr"/>
                </a:tc>
                <a:tc>
                  <a:txBody>
                    <a:bodyPr/>
                    <a:lstStyle/>
                    <a:p>
                      <a:pPr fontAlgn="ctr"/>
                      <a:r>
                        <a:rPr lang="en-US" sz="1800" b="1" dirty="0">
                          <a:effectLst/>
                        </a:rPr>
                        <a:t> p</a:t>
                      </a:r>
                    </a:p>
                  </a:txBody>
                  <a:tcPr marL="76200" marR="76200" marT="76200" marB="76200" anchor="ctr"/>
                </a:tc>
                <a:tc>
                  <a:txBody>
                    <a:bodyPr/>
                    <a:lstStyle/>
                    <a:p>
                      <a:pPr fontAlgn="ctr"/>
                      <a:r>
                        <a:rPr lang="en-US" sz="1800" b="1" dirty="0">
                          <a:effectLst/>
                        </a:rPr>
                        <a:t> q</a:t>
                      </a:r>
                    </a:p>
                  </a:txBody>
                  <a:tcPr marL="76200" marR="76200" marT="76200" marB="76200" anchor="ctr"/>
                </a:tc>
                <a:tc>
                  <a:txBody>
                    <a:bodyPr/>
                    <a:lstStyle/>
                    <a:p>
                      <a:pPr fontAlgn="ctr"/>
                      <a:r>
                        <a:rPr lang="en-US" sz="1800" b="1" dirty="0">
                          <a:effectLst/>
                        </a:rPr>
                        <a:t> r</a:t>
                      </a:r>
                    </a:p>
                  </a:txBody>
                  <a:tcPr marL="76200" marR="76200" marT="76200" marB="76200" anchor="ctr"/>
                </a:tc>
                <a:tc>
                  <a:txBody>
                    <a:bodyPr/>
                    <a:lstStyle/>
                    <a:p>
                      <a:pPr fontAlgn="ctr"/>
                      <a:r>
                        <a:rPr lang="en-US" sz="1800" b="1" dirty="0">
                          <a:effectLst/>
                        </a:rPr>
                        <a:t> s</a:t>
                      </a:r>
                    </a:p>
                  </a:txBody>
                  <a:tcPr marL="76200" marR="76200" marT="76200" marB="76200" anchor="ctr"/>
                </a:tc>
                <a:tc>
                  <a:txBody>
                    <a:bodyPr/>
                    <a:lstStyle/>
                    <a:p>
                      <a:pPr fontAlgn="ctr"/>
                      <a:r>
                        <a:rPr lang="en-US" sz="1800" b="1" dirty="0">
                          <a:effectLst/>
                        </a:rPr>
                        <a:t> 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16" name="TextBox 15">
            <a:extLst>
              <a:ext uri="{FF2B5EF4-FFF2-40B4-BE49-F238E27FC236}">
                <a16:creationId xmlns:a16="http://schemas.microsoft.com/office/drawing/2014/main" id="{EFDEB8FF-218B-4BCB-8828-35E15BBC7D5D}"/>
              </a:ext>
            </a:extLst>
          </p:cNvPr>
          <p:cNvSpPr txBox="1"/>
          <p:nvPr/>
        </p:nvSpPr>
        <p:spPr>
          <a:xfrm>
            <a:off x="2208213" y="3616121"/>
            <a:ext cx="5974713"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 = new char[20];</a:t>
            </a:r>
          </a:p>
          <a:p>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myArray.length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(char) (‘a’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0590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Usage: Loops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lstStyle/>
          <a:p>
            <a:r>
              <a:rPr lang="en-US" dirty="0">
                <a:cs typeface="Courier New" panose="02070309020205020404" pitchFamily="49" charset="0"/>
              </a:rPr>
              <a:t>Arrays are commonly paired with loops to store or find values in arrays</a:t>
            </a: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23</a:t>
            </a:fld>
            <a:endParaRPr lang="en-US"/>
          </a:p>
        </p:txBody>
      </p:sp>
    </p:spTree>
    <p:extLst>
      <p:ext uri="{BB962C8B-B14F-4D97-AF65-F5344CB8AC3E}">
        <p14:creationId xmlns:p14="http://schemas.microsoft.com/office/powerpoint/2010/main" val="133090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Usage: Loops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normAutofit/>
          </a:bodyPr>
          <a:lstStyle/>
          <a:p>
            <a:r>
              <a:rPr lang="en-US" dirty="0">
                <a:cs typeface="Courier New" panose="02070309020205020404" pitchFamily="49" charset="0"/>
              </a:rPr>
              <a:t>Arrays are commonly paired with loops to store or find values in arrays</a:t>
            </a:r>
          </a:p>
          <a:p>
            <a:r>
              <a:rPr lang="en-US" dirty="0">
                <a:highlight>
                  <a:srgbClr val="FFFF00"/>
                </a:highlight>
                <a:cs typeface="Courier New" panose="02070309020205020404" pitchFamily="49" charset="0"/>
              </a:rPr>
              <a:t>QUESTION:</a:t>
            </a:r>
            <a:r>
              <a:rPr lang="en-US" dirty="0">
                <a:cs typeface="Courier New" panose="02070309020205020404" pitchFamily="49" charset="0"/>
              </a:rPr>
              <a:t> Populate an int array of size N where each element is equal to its index.  </a:t>
            </a:r>
            <a:r>
              <a:rPr lang="en-US" b="1" dirty="0">
                <a:cs typeface="Courier New" panose="02070309020205020404" pitchFamily="49" charset="0"/>
              </a:rPr>
              <a:t>Please complete this code on your paper.</a:t>
            </a:r>
          </a:p>
          <a:p>
            <a:pPr lvl="1"/>
            <a:r>
              <a:rPr lang="en-US" dirty="0">
                <a:latin typeface="Courier New" panose="02070309020205020404" pitchFamily="49" charset="0"/>
                <a:cs typeface="Courier New" panose="02070309020205020404" pitchFamily="49" charset="0"/>
              </a:rPr>
              <a:t>public int[] </a:t>
            </a:r>
            <a:r>
              <a:rPr lang="en-US" dirty="0" err="1">
                <a:latin typeface="Courier New" panose="02070309020205020404" pitchFamily="49" charset="0"/>
                <a:cs typeface="Courier New" panose="02070309020205020404" pitchFamily="49" charset="0"/>
              </a:rPr>
              <a:t>createIntArray</a:t>
            </a:r>
            <a:r>
              <a:rPr lang="en-US" dirty="0">
                <a:latin typeface="Courier New" panose="02070309020205020404" pitchFamily="49" charset="0"/>
                <a:cs typeface="Courier New" panose="02070309020205020404" pitchFamily="49" charset="0"/>
              </a:rPr>
              <a:t>(int 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	// TODO: Student code please</a:t>
            </a:r>
          </a:p>
          <a:p>
            <a:pPr lvl="1"/>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 }</a:t>
            </a:r>
          </a:p>
          <a:p>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24</a:t>
            </a:fld>
            <a:endParaRPr lang="en-US"/>
          </a:p>
        </p:txBody>
      </p:sp>
    </p:spTree>
    <p:extLst>
      <p:ext uri="{BB962C8B-B14F-4D97-AF65-F5344CB8AC3E}">
        <p14:creationId xmlns:p14="http://schemas.microsoft.com/office/powerpoint/2010/main" val="402396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B3F5-1558-4989-8C06-4FD555824A89}"/>
              </a:ext>
            </a:extLst>
          </p:cNvPr>
          <p:cNvSpPr>
            <a:spLocks noGrp="1"/>
          </p:cNvSpPr>
          <p:nvPr>
            <p:ph type="title"/>
          </p:nvPr>
        </p:nvSpPr>
        <p:spPr/>
        <p:txBody>
          <a:bodyPr/>
          <a:lstStyle/>
          <a:p>
            <a:r>
              <a:rPr lang="en-US" dirty="0"/>
              <a:t>Array Usage: Loops</a:t>
            </a:r>
          </a:p>
        </p:txBody>
      </p:sp>
      <p:sp>
        <p:nvSpPr>
          <p:cNvPr id="3" name="Content Placeholder 2">
            <a:extLst>
              <a:ext uri="{FF2B5EF4-FFF2-40B4-BE49-F238E27FC236}">
                <a16:creationId xmlns:a16="http://schemas.microsoft.com/office/drawing/2014/main" id="{7D0C33EA-E06A-4DE4-AD70-ADA84ACC527D}"/>
              </a:ext>
            </a:extLst>
          </p:cNvPr>
          <p:cNvSpPr>
            <a:spLocks noGrp="1"/>
          </p:cNvSpPr>
          <p:nvPr>
            <p:ph idx="1"/>
          </p:nvPr>
        </p:nvSpPr>
        <p:spPr/>
        <p:txBody>
          <a:bodyPr>
            <a:normAutofit/>
          </a:bodyPr>
          <a:lstStyle/>
          <a:p>
            <a:r>
              <a:rPr lang="en-US" dirty="0">
                <a:cs typeface="Courier New" panose="02070309020205020404" pitchFamily="49" charset="0"/>
              </a:rPr>
              <a:t>Arrays are commonly paired with loops to store or find values in arrays</a:t>
            </a:r>
          </a:p>
          <a:p>
            <a:r>
              <a:rPr lang="en-US" dirty="0">
                <a:highlight>
                  <a:srgbClr val="FFFF00"/>
                </a:highlight>
                <a:cs typeface="Courier New" panose="02070309020205020404" pitchFamily="49" charset="0"/>
              </a:rPr>
              <a:t>QUESTION:</a:t>
            </a:r>
            <a:r>
              <a:rPr lang="en-US" dirty="0">
                <a:cs typeface="Courier New" panose="02070309020205020404" pitchFamily="49" charset="0"/>
              </a:rPr>
              <a:t> Populate an int array of size N where each element is equal to its index.  </a:t>
            </a:r>
            <a:r>
              <a:rPr lang="en-US" b="1" dirty="0">
                <a:cs typeface="Courier New" panose="02070309020205020404" pitchFamily="49" charset="0"/>
              </a:rPr>
              <a:t>Please complete this code on your paper.</a:t>
            </a:r>
          </a:p>
          <a:p>
            <a:pPr lvl="1"/>
            <a:r>
              <a:rPr lang="en-US" dirty="0">
                <a:latin typeface="Courier New" panose="02070309020205020404" pitchFamily="49" charset="0"/>
                <a:cs typeface="Courier New" panose="02070309020205020404" pitchFamily="49" charset="0"/>
              </a:rPr>
              <a:t>public int[] </a:t>
            </a:r>
            <a:r>
              <a:rPr lang="en-US" dirty="0" err="1">
                <a:latin typeface="Courier New" panose="02070309020205020404" pitchFamily="49" charset="0"/>
                <a:cs typeface="Courier New" panose="02070309020205020404" pitchFamily="49" charset="0"/>
              </a:rPr>
              <a:t>createIntArray</a:t>
            </a:r>
            <a:r>
              <a:rPr lang="en-US" dirty="0">
                <a:latin typeface="Courier New" panose="02070309020205020404" pitchFamily="49" charset="0"/>
                <a:cs typeface="Courier New" panose="02070309020205020404" pitchFamily="49" charset="0"/>
              </a:rPr>
              <a:t>(int 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nn-NO" dirty="0">
                <a:latin typeface="Courier New" panose="02070309020205020404" pitchFamily="49" charset="0"/>
                <a:cs typeface="Courier New" panose="02070309020205020404" pitchFamily="49" charset="0"/>
              </a:rPr>
              <a:t>int[] arr = new int[n];</a:t>
            </a:r>
            <a:br>
              <a:rPr lang="nn-NO" dirty="0">
                <a:latin typeface="Courier New" panose="02070309020205020404" pitchFamily="49" charset="0"/>
                <a:cs typeface="Courier New" panose="02070309020205020404" pitchFamily="49" charset="0"/>
              </a:rPr>
            </a:br>
            <a:br>
              <a:rPr lang="nn-NO" dirty="0">
                <a:latin typeface="Courier New" panose="02070309020205020404" pitchFamily="49" charset="0"/>
                <a:cs typeface="Courier New" panose="02070309020205020404" pitchFamily="49" charset="0"/>
              </a:rPr>
            </a:br>
            <a:r>
              <a:rPr lang="nn-NO" dirty="0">
                <a:latin typeface="Courier New" panose="02070309020205020404" pitchFamily="49" charset="0"/>
                <a:cs typeface="Courier New" panose="02070309020205020404" pitchFamily="49" charset="0"/>
              </a:rPr>
              <a:t>    for (int i = 0; i &lt; arr.length; ++i) {</a:t>
            </a:r>
            <a:br>
              <a:rPr lang="nn-NO" dirty="0">
                <a:latin typeface="Courier New" panose="02070309020205020404" pitchFamily="49" charset="0"/>
                <a:cs typeface="Courier New" panose="02070309020205020404" pitchFamily="49" charset="0"/>
              </a:rPr>
            </a:br>
            <a:r>
              <a:rPr lang="nn-NO" dirty="0">
                <a:latin typeface="Courier New" panose="02070309020205020404" pitchFamily="49" charset="0"/>
                <a:cs typeface="Courier New" panose="02070309020205020404" pitchFamily="49" charset="0"/>
              </a:rPr>
              <a:t>        arr[i] = i;</a:t>
            </a:r>
            <a:br>
              <a:rPr lang="nn-NO" dirty="0">
                <a:latin typeface="Courier New" panose="02070309020205020404" pitchFamily="49" charset="0"/>
                <a:cs typeface="Courier New" panose="02070309020205020404" pitchFamily="49" charset="0"/>
              </a:rPr>
            </a:br>
            <a:r>
              <a:rPr lang="nn-NO" dirty="0">
                <a:latin typeface="Courier New" panose="02070309020205020404" pitchFamily="49" charset="0"/>
                <a:cs typeface="Courier New" panose="02070309020205020404" pitchFamily="49" charset="0"/>
              </a:rPr>
              <a:t>    }</a:t>
            </a:r>
            <a:br>
              <a:rPr lang="nn-NO" dirty="0">
                <a:latin typeface="Courier New" panose="02070309020205020404" pitchFamily="49" charset="0"/>
                <a:cs typeface="Courier New" panose="02070309020205020404" pitchFamily="49" charset="0"/>
              </a:rPr>
            </a:br>
            <a:r>
              <a:rPr lang="nn-NO" dirty="0">
                <a:latin typeface="Courier New" panose="02070309020205020404" pitchFamily="49" charset="0"/>
                <a:cs typeface="Courier New" panose="02070309020205020404" pitchFamily="49" charset="0"/>
              </a:rPr>
              <a:t>    return arr;</a:t>
            </a:r>
            <a:endParaRPr lang="en-US" dirty="0">
              <a:latin typeface="Courier New" panose="02070309020205020404" pitchFamily="49" charset="0"/>
              <a:cs typeface="Courier New" panose="02070309020205020404" pitchFamily="49" charset="0"/>
            </a:endParaRPr>
          </a:p>
          <a:p>
            <a:pPr marL="365760" lvl="1" indent="0">
              <a:buNone/>
            </a:pPr>
            <a:r>
              <a:rPr lang="en-US" dirty="0">
                <a:latin typeface="Courier New" panose="02070309020205020404" pitchFamily="49" charset="0"/>
                <a:cs typeface="Courier New" panose="02070309020205020404" pitchFamily="49" charset="0"/>
              </a:rPr>
              <a:t> }</a:t>
            </a:r>
          </a:p>
          <a:p>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F0BA685-247B-459B-98F6-6926C67273C9}"/>
              </a:ext>
            </a:extLst>
          </p:cNvPr>
          <p:cNvSpPr>
            <a:spLocks noGrp="1"/>
          </p:cNvSpPr>
          <p:nvPr>
            <p:ph type="sldNum" sz="quarter" idx="12"/>
          </p:nvPr>
        </p:nvSpPr>
        <p:spPr/>
        <p:txBody>
          <a:bodyPr/>
          <a:lstStyle/>
          <a:p>
            <a:fld id="{8FDBFFB2-86D9-4B8F-A59A-553A60B94BBE}" type="slidenum">
              <a:rPr lang="en-US" smtClean="0"/>
              <a:t>25</a:t>
            </a:fld>
            <a:endParaRPr lang="en-US"/>
          </a:p>
        </p:txBody>
      </p:sp>
    </p:spTree>
    <p:extLst>
      <p:ext uri="{BB962C8B-B14F-4D97-AF65-F5344CB8AC3E}">
        <p14:creationId xmlns:p14="http://schemas.microsoft.com/office/powerpoint/2010/main" val="4200320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a:t>Array Analysis</a:t>
            </a:r>
          </a:p>
        </p:txBody>
      </p:sp>
      <p:sp>
        <p:nvSpPr>
          <p:cNvPr id="3" name="Text Placeholder 2">
            <a:extLst>
              <a:ext uri="{FF2B5EF4-FFF2-40B4-BE49-F238E27FC236}">
                <a16:creationId xmlns:a16="http://schemas.microsoft.com/office/drawing/2014/main" id="{9F9F0009-4BF9-4FE7-8953-388CB530B0B5}"/>
              </a:ext>
            </a:extLst>
          </p:cNvPr>
          <p:cNvSpPr>
            <a:spLocks noGrp="1"/>
          </p:cNvSpPr>
          <p:nvPr>
            <p:ph type="body" idx="1"/>
          </p:nvPr>
        </p:nvSpPr>
        <p:spPr/>
        <p:txBody>
          <a:bodyPr/>
          <a:lstStyle/>
          <a:p>
            <a:r>
              <a:rPr lang="en-US" dirty="0">
                <a:solidFill>
                  <a:srgbClr val="00B050"/>
                </a:solidFill>
              </a:rPr>
              <a:t>Pros</a:t>
            </a:r>
          </a:p>
        </p:txBody>
      </p:sp>
      <p:sp>
        <p:nvSpPr>
          <p:cNvPr id="4" name="Content Placeholder 3">
            <a:extLst>
              <a:ext uri="{FF2B5EF4-FFF2-40B4-BE49-F238E27FC236}">
                <a16:creationId xmlns:a16="http://schemas.microsoft.com/office/drawing/2014/main" id="{B95F92F4-C1CE-4070-A706-E1BD4FC69175}"/>
              </a:ext>
            </a:extLst>
          </p:cNvPr>
          <p:cNvSpPr>
            <a:spLocks noGrp="1"/>
          </p:cNvSpPr>
          <p:nvPr>
            <p:ph sz="half" idx="2"/>
          </p:nvPr>
        </p:nvSpPr>
        <p:spPr/>
        <p:txBody>
          <a:bodyPr/>
          <a:lstStyle/>
          <a:p>
            <a:endParaRPr lang="en-US" dirty="0"/>
          </a:p>
        </p:txBody>
      </p:sp>
      <p:sp>
        <p:nvSpPr>
          <p:cNvPr id="5" name="Text Placeholder 4">
            <a:extLst>
              <a:ext uri="{FF2B5EF4-FFF2-40B4-BE49-F238E27FC236}">
                <a16:creationId xmlns:a16="http://schemas.microsoft.com/office/drawing/2014/main" id="{14383164-63A4-4BAB-BA09-4101012FDD85}"/>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1B27723F-4116-48DA-9E06-C90E2552D4B5}"/>
              </a:ext>
            </a:extLst>
          </p:cNvPr>
          <p:cNvSpPr>
            <a:spLocks noGrp="1"/>
          </p:cNvSpPr>
          <p:nvPr>
            <p:ph sz="quarter" idx="4"/>
          </p:nvPr>
        </p:nvSpPr>
        <p:spPr/>
        <p:txBody>
          <a:bodyPr/>
          <a:lstStyle/>
          <a:p>
            <a:endParaRPr lang="en-US" dirty="0"/>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26</a:t>
            </a:fld>
            <a:endParaRPr lang="en-US"/>
          </a:p>
        </p:txBody>
      </p:sp>
    </p:spTree>
    <p:extLst>
      <p:ext uri="{BB962C8B-B14F-4D97-AF65-F5344CB8AC3E}">
        <p14:creationId xmlns:p14="http://schemas.microsoft.com/office/powerpoint/2010/main" val="3915324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a:t>Array Analysis</a:t>
            </a:r>
          </a:p>
        </p:txBody>
      </p:sp>
      <p:sp>
        <p:nvSpPr>
          <p:cNvPr id="3" name="Text Placeholder 2">
            <a:extLst>
              <a:ext uri="{FF2B5EF4-FFF2-40B4-BE49-F238E27FC236}">
                <a16:creationId xmlns:a16="http://schemas.microsoft.com/office/drawing/2014/main" id="{9F9F0009-4BF9-4FE7-8953-388CB530B0B5}"/>
              </a:ext>
            </a:extLst>
          </p:cNvPr>
          <p:cNvSpPr>
            <a:spLocks noGrp="1"/>
          </p:cNvSpPr>
          <p:nvPr>
            <p:ph type="body" idx="1"/>
          </p:nvPr>
        </p:nvSpPr>
        <p:spPr/>
        <p:txBody>
          <a:bodyPr/>
          <a:lstStyle/>
          <a:p>
            <a:r>
              <a:rPr lang="en-US" dirty="0">
                <a:solidFill>
                  <a:srgbClr val="00B050"/>
                </a:solidFill>
              </a:rPr>
              <a:t>Pros</a:t>
            </a:r>
          </a:p>
        </p:txBody>
      </p:sp>
      <p:sp>
        <p:nvSpPr>
          <p:cNvPr id="4" name="Content Placeholder 3">
            <a:extLst>
              <a:ext uri="{FF2B5EF4-FFF2-40B4-BE49-F238E27FC236}">
                <a16:creationId xmlns:a16="http://schemas.microsoft.com/office/drawing/2014/main" id="{B95F92F4-C1CE-4070-A706-E1BD4FC69175}"/>
              </a:ext>
            </a:extLst>
          </p:cNvPr>
          <p:cNvSpPr>
            <a:spLocks noGrp="1"/>
          </p:cNvSpPr>
          <p:nvPr>
            <p:ph sz="half" idx="2"/>
          </p:nvPr>
        </p:nvSpPr>
        <p:spPr/>
        <p:txBody>
          <a:bodyPr/>
          <a:lstStyle/>
          <a:p>
            <a:r>
              <a:rPr lang="en-US" dirty="0"/>
              <a:t>Constant time setting and accessing of elements</a:t>
            </a:r>
          </a:p>
          <a:p>
            <a:r>
              <a:rPr lang="en-US" dirty="0"/>
              <a:t>Very simple</a:t>
            </a:r>
          </a:p>
          <a:p>
            <a:endParaRPr lang="en-US" dirty="0"/>
          </a:p>
        </p:txBody>
      </p:sp>
      <p:sp>
        <p:nvSpPr>
          <p:cNvPr id="5" name="Text Placeholder 4">
            <a:extLst>
              <a:ext uri="{FF2B5EF4-FFF2-40B4-BE49-F238E27FC236}">
                <a16:creationId xmlns:a16="http://schemas.microsoft.com/office/drawing/2014/main" id="{14383164-63A4-4BAB-BA09-4101012FDD85}"/>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1B27723F-4116-48DA-9E06-C90E2552D4B5}"/>
              </a:ext>
            </a:extLst>
          </p:cNvPr>
          <p:cNvSpPr>
            <a:spLocks noGrp="1"/>
          </p:cNvSpPr>
          <p:nvPr>
            <p:ph sz="quarter" idx="4"/>
          </p:nvPr>
        </p:nvSpPr>
        <p:spPr/>
        <p:txBody>
          <a:bodyPr/>
          <a:lstStyle/>
          <a:p>
            <a:endParaRPr lang="en-US" dirty="0"/>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27</a:t>
            </a:fld>
            <a:endParaRPr lang="en-US"/>
          </a:p>
        </p:txBody>
      </p:sp>
    </p:spTree>
    <p:extLst>
      <p:ext uri="{BB962C8B-B14F-4D97-AF65-F5344CB8AC3E}">
        <p14:creationId xmlns:p14="http://schemas.microsoft.com/office/powerpoint/2010/main" val="416469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a:t>Array Analysis</a:t>
            </a:r>
          </a:p>
        </p:txBody>
      </p:sp>
      <p:sp>
        <p:nvSpPr>
          <p:cNvPr id="3" name="Text Placeholder 2">
            <a:extLst>
              <a:ext uri="{FF2B5EF4-FFF2-40B4-BE49-F238E27FC236}">
                <a16:creationId xmlns:a16="http://schemas.microsoft.com/office/drawing/2014/main" id="{9F9F0009-4BF9-4FE7-8953-388CB530B0B5}"/>
              </a:ext>
            </a:extLst>
          </p:cNvPr>
          <p:cNvSpPr>
            <a:spLocks noGrp="1"/>
          </p:cNvSpPr>
          <p:nvPr>
            <p:ph type="body" idx="1"/>
          </p:nvPr>
        </p:nvSpPr>
        <p:spPr/>
        <p:txBody>
          <a:bodyPr/>
          <a:lstStyle/>
          <a:p>
            <a:r>
              <a:rPr lang="en-US" dirty="0">
                <a:solidFill>
                  <a:srgbClr val="00B050"/>
                </a:solidFill>
              </a:rPr>
              <a:t>Pros</a:t>
            </a:r>
          </a:p>
        </p:txBody>
      </p:sp>
      <p:sp>
        <p:nvSpPr>
          <p:cNvPr id="4" name="Content Placeholder 3">
            <a:extLst>
              <a:ext uri="{FF2B5EF4-FFF2-40B4-BE49-F238E27FC236}">
                <a16:creationId xmlns:a16="http://schemas.microsoft.com/office/drawing/2014/main" id="{B95F92F4-C1CE-4070-A706-E1BD4FC69175}"/>
              </a:ext>
            </a:extLst>
          </p:cNvPr>
          <p:cNvSpPr>
            <a:spLocks noGrp="1"/>
          </p:cNvSpPr>
          <p:nvPr>
            <p:ph sz="half" idx="2"/>
          </p:nvPr>
        </p:nvSpPr>
        <p:spPr/>
        <p:txBody>
          <a:bodyPr/>
          <a:lstStyle/>
          <a:p>
            <a:r>
              <a:rPr lang="en-US" dirty="0"/>
              <a:t>Constant time setting and accessing of elements</a:t>
            </a:r>
          </a:p>
          <a:p>
            <a:r>
              <a:rPr lang="en-US" dirty="0"/>
              <a:t>Very simple</a:t>
            </a:r>
          </a:p>
          <a:p>
            <a:endParaRPr lang="en-US" dirty="0"/>
          </a:p>
        </p:txBody>
      </p:sp>
      <p:sp>
        <p:nvSpPr>
          <p:cNvPr id="5" name="Text Placeholder 4">
            <a:extLst>
              <a:ext uri="{FF2B5EF4-FFF2-40B4-BE49-F238E27FC236}">
                <a16:creationId xmlns:a16="http://schemas.microsoft.com/office/drawing/2014/main" id="{14383164-63A4-4BAB-BA09-4101012FDD85}"/>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1B27723F-4116-48DA-9E06-C90E2552D4B5}"/>
              </a:ext>
            </a:extLst>
          </p:cNvPr>
          <p:cNvSpPr>
            <a:spLocks noGrp="1"/>
          </p:cNvSpPr>
          <p:nvPr>
            <p:ph sz="quarter" idx="4"/>
          </p:nvPr>
        </p:nvSpPr>
        <p:spPr/>
        <p:txBody>
          <a:bodyPr/>
          <a:lstStyle/>
          <a:p>
            <a:r>
              <a:rPr lang="en-US" dirty="0"/>
              <a:t>Fixed size: </a:t>
            </a:r>
            <a:r>
              <a:rPr lang="en-US" i="1" dirty="0"/>
              <a:t>what if I want my array to hold more than allowed?</a:t>
            </a:r>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28</a:t>
            </a:fld>
            <a:endParaRPr lang="en-US"/>
          </a:p>
        </p:txBody>
      </p:sp>
    </p:spTree>
    <p:extLst>
      <p:ext uri="{BB962C8B-B14F-4D97-AF65-F5344CB8AC3E}">
        <p14:creationId xmlns:p14="http://schemas.microsoft.com/office/powerpoint/2010/main" val="1608004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a:t>Array Analysis</a:t>
            </a:r>
          </a:p>
        </p:txBody>
      </p:sp>
      <p:sp>
        <p:nvSpPr>
          <p:cNvPr id="3" name="Text Placeholder 2">
            <a:extLst>
              <a:ext uri="{FF2B5EF4-FFF2-40B4-BE49-F238E27FC236}">
                <a16:creationId xmlns:a16="http://schemas.microsoft.com/office/drawing/2014/main" id="{9F9F0009-4BF9-4FE7-8953-388CB530B0B5}"/>
              </a:ext>
            </a:extLst>
          </p:cNvPr>
          <p:cNvSpPr>
            <a:spLocks noGrp="1"/>
          </p:cNvSpPr>
          <p:nvPr>
            <p:ph type="body" idx="1"/>
          </p:nvPr>
        </p:nvSpPr>
        <p:spPr/>
        <p:txBody>
          <a:bodyPr/>
          <a:lstStyle/>
          <a:p>
            <a:r>
              <a:rPr lang="en-US" dirty="0">
                <a:solidFill>
                  <a:srgbClr val="00B050"/>
                </a:solidFill>
              </a:rPr>
              <a:t>Pros</a:t>
            </a:r>
          </a:p>
        </p:txBody>
      </p:sp>
      <p:sp>
        <p:nvSpPr>
          <p:cNvPr id="4" name="Content Placeholder 3">
            <a:extLst>
              <a:ext uri="{FF2B5EF4-FFF2-40B4-BE49-F238E27FC236}">
                <a16:creationId xmlns:a16="http://schemas.microsoft.com/office/drawing/2014/main" id="{B95F92F4-C1CE-4070-A706-E1BD4FC69175}"/>
              </a:ext>
            </a:extLst>
          </p:cNvPr>
          <p:cNvSpPr>
            <a:spLocks noGrp="1"/>
          </p:cNvSpPr>
          <p:nvPr>
            <p:ph sz="half" idx="2"/>
          </p:nvPr>
        </p:nvSpPr>
        <p:spPr/>
        <p:txBody>
          <a:bodyPr/>
          <a:lstStyle/>
          <a:p>
            <a:r>
              <a:rPr lang="en-US" dirty="0"/>
              <a:t>Constant time setting and accessing of elements</a:t>
            </a:r>
          </a:p>
          <a:p>
            <a:r>
              <a:rPr lang="en-US" dirty="0"/>
              <a:t>Very simple</a:t>
            </a:r>
          </a:p>
          <a:p>
            <a:endParaRPr lang="en-US" dirty="0"/>
          </a:p>
        </p:txBody>
      </p:sp>
      <p:sp>
        <p:nvSpPr>
          <p:cNvPr id="5" name="Text Placeholder 4">
            <a:extLst>
              <a:ext uri="{FF2B5EF4-FFF2-40B4-BE49-F238E27FC236}">
                <a16:creationId xmlns:a16="http://schemas.microsoft.com/office/drawing/2014/main" id="{14383164-63A4-4BAB-BA09-4101012FDD85}"/>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1B27723F-4116-48DA-9E06-C90E2552D4B5}"/>
              </a:ext>
            </a:extLst>
          </p:cNvPr>
          <p:cNvSpPr>
            <a:spLocks noGrp="1"/>
          </p:cNvSpPr>
          <p:nvPr>
            <p:ph sz="quarter" idx="4"/>
          </p:nvPr>
        </p:nvSpPr>
        <p:spPr/>
        <p:txBody>
          <a:bodyPr/>
          <a:lstStyle/>
          <a:p>
            <a:r>
              <a:rPr lang="en-US" dirty="0"/>
              <a:t>Fixed size: </a:t>
            </a:r>
            <a:r>
              <a:rPr lang="en-US" i="1" dirty="0"/>
              <a:t>what if I want my array to hold more than allowed?</a:t>
            </a:r>
          </a:p>
          <a:p>
            <a:pPr lvl="1"/>
            <a:r>
              <a:rPr lang="en-US" dirty="0"/>
              <a:t>We would need to create a larger array and copy elements from our old array to the new array.</a:t>
            </a:r>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29</a:t>
            </a:fld>
            <a:endParaRPr lang="en-US"/>
          </a:p>
        </p:txBody>
      </p:sp>
    </p:spTree>
    <p:extLst>
      <p:ext uri="{BB962C8B-B14F-4D97-AF65-F5344CB8AC3E}">
        <p14:creationId xmlns:p14="http://schemas.microsoft.com/office/powerpoint/2010/main" val="327715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727CAE-A849-426B-856C-B856EC6D96D7}"/>
              </a:ext>
            </a:extLst>
          </p:cNvPr>
          <p:cNvSpPr>
            <a:spLocks noGrp="1"/>
          </p:cNvSpPr>
          <p:nvPr>
            <p:ph type="sldNum" sz="quarter" idx="12"/>
          </p:nvPr>
        </p:nvSpPr>
        <p:spPr/>
        <p:txBody>
          <a:bodyPr/>
          <a:lstStyle/>
          <a:p>
            <a:fld id="{8FDBFFB2-86D9-4B8F-A59A-553A60B94BBE}" type="slidenum">
              <a:rPr lang="en-US" smtClean="0"/>
              <a:t>3</a:t>
            </a:fld>
            <a:endParaRPr lang="en-US"/>
          </a:p>
        </p:txBody>
      </p:sp>
      <p:sp>
        <p:nvSpPr>
          <p:cNvPr id="2" name="Title 1"/>
          <p:cNvSpPr>
            <a:spLocks noGrp="1"/>
          </p:cNvSpPr>
          <p:nvPr>
            <p:ph type="title" idx="4294967295"/>
          </p:nvPr>
        </p:nvSpPr>
        <p:spPr>
          <a:xfrm>
            <a:off x="2819400" y="304800"/>
            <a:ext cx="9372600" cy="1200150"/>
          </a:xfrm>
        </p:spPr>
        <p:txBody>
          <a:bodyPr/>
          <a:lstStyle/>
          <a:p>
            <a:r>
              <a:rPr lang="fr-FR" dirty="0"/>
              <a:t>Schedule</a:t>
            </a:r>
            <a:endParaRPr lang="en-US" dirty="0"/>
          </a:p>
        </p:txBody>
      </p:sp>
      <p:sp>
        <p:nvSpPr>
          <p:cNvPr id="3" name="Content Placeholder 2"/>
          <p:cNvSpPr>
            <a:spLocks noGrp="1"/>
          </p:cNvSpPr>
          <p:nvPr>
            <p:ph idx="4294967295"/>
          </p:nvPr>
        </p:nvSpPr>
        <p:spPr>
          <a:xfrm>
            <a:off x="2819400" y="1600200"/>
            <a:ext cx="9372600" cy="4114800"/>
          </a:xfrm>
        </p:spPr>
        <p:txBody>
          <a:bodyPr/>
          <a:lstStyle/>
          <a:p>
            <a:pPr marL="45720" indent="0">
              <a:buNone/>
            </a:pPr>
            <a:r>
              <a:rPr lang="en-US" dirty="0"/>
              <a:t>Array</a:t>
            </a:r>
          </a:p>
          <a:p>
            <a:pPr marL="45720" indent="0">
              <a:buNone/>
            </a:pPr>
            <a:r>
              <a:rPr lang="en-US" dirty="0" err="1"/>
              <a:t>ArrayList</a:t>
            </a:r>
            <a:endParaRPr lang="en-US" dirty="0"/>
          </a:p>
        </p:txBody>
      </p:sp>
    </p:spTree>
    <p:extLst>
      <p:ext uri="{BB962C8B-B14F-4D97-AF65-F5344CB8AC3E}">
        <p14:creationId xmlns:p14="http://schemas.microsoft.com/office/powerpoint/2010/main" val="2083928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a:t>Array Analysis</a:t>
            </a:r>
          </a:p>
        </p:txBody>
      </p:sp>
      <p:sp>
        <p:nvSpPr>
          <p:cNvPr id="3" name="Text Placeholder 2">
            <a:extLst>
              <a:ext uri="{FF2B5EF4-FFF2-40B4-BE49-F238E27FC236}">
                <a16:creationId xmlns:a16="http://schemas.microsoft.com/office/drawing/2014/main" id="{9F9F0009-4BF9-4FE7-8953-388CB530B0B5}"/>
              </a:ext>
            </a:extLst>
          </p:cNvPr>
          <p:cNvSpPr>
            <a:spLocks noGrp="1"/>
          </p:cNvSpPr>
          <p:nvPr>
            <p:ph type="body" idx="1"/>
          </p:nvPr>
        </p:nvSpPr>
        <p:spPr/>
        <p:txBody>
          <a:bodyPr/>
          <a:lstStyle/>
          <a:p>
            <a:r>
              <a:rPr lang="en-US" dirty="0">
                <a:solidFill>
                  <a:srgbClr val="00B050"/>
                </a:solidFill>
              </a:rPr>
              <a:t>Pros</a:t>
            </a:r>
          </a:p>
        </p:txBody>
      </p:sp>
      <p:sp>
        <p:nvSpPr>
          <p:cNvPr id="4" name="Content Placeholder 3">
            <a:extLst>
              <a:ext uri="{FF2B5EF4-FFF2-40B4-BE49-F238E27FC236}">
                <a16:creationId xmlns:a16="http://schemas.microsoft.com/office/drawing/2014/main" id="{B95F92F4-C1CE-4070-A706-E1BD4FC69175}"/>
              </a:ext>
            </a:extLst>
          </p:cNvPr>
          <p:cNvSpPr>
            <a:spLocks noGrp="1"/>
          </p:cNvSpPr>
          <p:nvPr>
            <p:ph sz="half" idx="2"/>
          </p:nvPr>
        </p:nvSpPr>
        <p:spPr/>
        <p:txBody>
          <a:bodyPr/>
          <a:lstStyle/>
          <a:p>
            <a:r>
              <a:rPr lang="en-US" dirty="0"/>
              <a:t>Constant time setting and accessing of elements</a:t>
            </a:r>
          </a:p>
          <a:p>
            <a:r>
              <a:rPr lang="en-US" dirty="0"/>
              <a:t>Very simple</a:t>
            </a:r>
          </a:p>
          <a:p>
            <a:endParaRPr lang="en-US" dirty="0"/>
          </a:p>
          <a:p>
            <a:endParaRPr lang="en-US" dirty="0"/>
          </a:p>
        </p:txBody>
      </p:sp>
      <p:sp>
        <p:nvSpPr>
          <p:cNvPr id="5" name="Text Placeholder 4">
            <a:extLst>
              <a:ext uri="{FF2B5EF4-FFF2-40B4-BE49-F238E27FC236}">
                <a16:creationId xmlns:a16="http://schemas.microsoft.com/office/drawing/2014/main" id="{14383164-63A4-4BAB-BA09-4101012FDD85}"/>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1B27723F-4116-48DA-9E06-C90E2552D4B5}"/>
              </a:ext>
            </a:extLst>
          </p:cNvPr>
          <p:cNvSpPr>
            <a:spLocks noGrp="1"/>
          </p:cNvSpPr>
          <p:nvPr>
            <p:ph sz="quarter" idx="4"/>
          </p:nvPr>
        </p:nvSpPr>
        <p:spPr/>
        <p:txBody>
          <a:bodyPr/>
          <a:lstStyle/>
          <a:p>
            <a:r>
              <a:rPr lang="en-US" dirty="0"/>
              <a:t>Fixed size: </a:t>
            </a:r>
            <a:r>
              <a:rPr lang="en-US" i="1" dirty="0"/>
              <a:t>what if I want my array to hold more than allowed?</a:t>
            </a:r>
          </a:p>
          <a:p>
            <a:pPr lvl="1"/>
            <a:r>
              <a:rPr lang="en-US" dirty="0"/>
              <a:t>We would need to create a larger array and copy elements from our old array to the new array.</a:t>
            </a:r>
          </a:p>
          <a:p>
            <a:r>
              <a:rPr lang="en-US" dirty="0"/>
              <a:t>Implement our own methods to manipulate Array.</a:t>
            </a:r>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30</a:t>
            </a:fld>
            <a:endParaRPr lang="en-US"/>
          </a:p>
        </p:txBody>
      </p:sp>
    </p:spTree>
    <p:extLst>
      <p:ext uri="{BB962C8B-B14F-4D97-AF65-F5344CB8AC3E}">
        <p14:creationId xmlns:p14="http://schemas.microsoft.com/office/powerpoint/2010/main" val="420576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252E71-4F64-4D4E-B8D2-1480470AFC55}"/>
              </a:ext>
            </a:extLst>
          </p:cNvPr>
          <p:cNvSpPr>
            <a:spLocks noGrp="1"/>
          </p:cNvSpPr>
          <p:nvPr>
            <p:ph type="sldNum" sz="quarter" idx="12"/>
          </p:nvPr>
        </p:nvSpPr>
        <p:spPr/>
        <p:txBody>
          <a:bodyPr/>
          <a:lstStyle/>
          <a:p>
            <a:fld id="{8FDBFFB2-86D9-4B8F-A59A-553A60B94BBE}" type="slidenum">
              <a:rPr lang="en-US" smtClean="0"/>
              <a:t>31</a:t>
            </a:fld>
            <a:endParaRPr lang="en-US"/>
          </a:p>
        </p:txBody>
      </p:sp>
    </p:spTree>
    <p:extLst>
      <p:ext uri="{BB962C8B-B14F-4D97-AF65-F5344CB8AC3E}">
        <p14:creationId xmlns:p14="http://schemas.microsoft.com/office/powerpoint/2010/main" val="2946947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325FF0-EAA1-435F-AA45-2D09BB2449B7}"/>
              </a:ext>
            </a:extLst>
          </p:cNvPr>
          <p:cNvSpPr>
            <a:spLocks noGrp="1"/>
          </p:cNvSpPr>
          <p:nvPr>
            <p:ph type="title"/>
          </p:nvPr>
        </p:nvSpPr>
        <p:spPr/>
        <p:txBody>
          <a:bodyPr/>
          <a:lstStyle/>
          <a:p>
            <a:r>
              <a:rPr lang="en-US" dirty="0" err="1"/>
              <a:t>ArrayList</a:t>
            </a:r>
            <a:r>
              <a:rPr lang="en-US" dirty="0"/>
              <a:t> Definition</a:t>
            </a:r>
          </a:p>
        </p:txBody>
      </p:sp>
      <p:sp>
        <p:nvSpPr>
          <p:cNvPr id="6" name="Content Placeholder 5">
            <a:extLst>
              <a:ext uri="{FF2B5EF4-FFF2-40B4-BE49-F238E27FC236}">
                <a16:creationId xmlns:a16="http://schemas.microsoft.com/office/drawing/2014/main" id="{10CECE34-8178-4E3E-891F-2E8746F9854E}"/>
              </a:ext>
            </a:extLst>
          </p:cNvPr>
          <p:cNvSpPr>
            <a:spLocks noGrp="1"/>
          </p:cNvSpPr>
          <p:nvPr>
            <p:ph idx="1"/>
          </p:nvPr>
        </p:nvSpPr>
        <p:spPr/>
        <p:txBody>
          <a:bodyPr/>
          <a:lstStyle/>
          <a:p>
            <a:r>
              <a:rPr lang="en-US" dirty="0" err="1"/>
              <a:t>ArrayList</a:t>
            </a:r>
            <a:r>
              <a:rPr lang="en-US" dirty="0"/>
              <a:t> is a Java List implementation of a resizable array.  When the array gets full, the backing array will create a new array of size </a:t>
            </a:r>
            <a:r>
              <a:rPr lang="en-US" dirty="0">
                <a:latin typeface="Courier New" panose="02070309020205020404" pitchFamily="49" charset="0"/>
                <a:cs typeface="Courier New" panose="02070309020205020404" pitchFamily="49" charset="0"/>
              </a:rPr>
              <a:t>(1.5*</a:t>
            </a:r>
            <a:r>
              <a:rPr lang="en-US" dirty="0" err="1">
                <a:latin typeface="Courier New" panose="02070309020205020404" pitchFamily="49" charset="0"/>
                <a:cs typeface="Courier New" panose="02070309020205020404" pitchFamily="49" charset="0"/>
              </a:rPr>
              <a:t>oldArray.length</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in Java</a:t>
            </a:r>
            <a:r>
              <a:rPr lang="en-US" dirty="0">
                <a:latin typeface="Courier New" panose="02070309020205020404" pitchFamily="49" charset="0"/>
                <a:cs typeface="Courier New" panose="02070309020205020404" pitchFamily="49" charset="0"/>
              </a:rPr>
              <a:t>)</a:t>
            </a:r>
            <a:r>
              <a:rPr lang="en-US" dirty="0"/>
              <a:t> and copy elements from the old array to the new array.</a:t>
            </a:r>
          </a:p>
        </p:txBody>
      </p:sp>
      <p:sp>
        <p:nvSpPr>
          <p:cNvPr id="4" name="Slide Number Placeholder 3">
            <a:extLst>
              <a:ext uri="{FF2B5EF4-FFF2-40B4-BE49-F238E27FC236}">
                <a16:creationId xmlns:a16="http://schemas.microsoft.com/office/drawing/2014/main" id="{F5BA7965-1DCF-476C-A7E8-C9FF0BF36E59}"/>
              </a:ext>
            </a:extLst>
          </p:cNvPr>
          <p:cNvSpPr>
            <a:spLocks noGrp="1"/>
          </p:cNvSpPr>
          <p:nvPr>
            <p:ph type="sldNum" sz="quarter" idx="12"/>
          </p:nvPr>
        </p:nvSpPr>
        <p:spPr/>
        <p:txBody>
          <a:bodyPr/>
          <a:lstStyle/>
          <a:p>
            <a:fld id="{8FDBFFB2-86D9-4B8F-A59A-553A60B94BBE}" type="slidenum">
              <a:rPr lang="en-US" smtClean="0"/>
              <a:t>32</a:t>
            </a:fld>
            <a:endParaRPr lang="en-US"/>
          </a:p>
        </p:txBody>
      </p:sp>
    </p:spTree>
    <p:extLst>
      <p:ext uri="{BB962C8B-B14F-4D97-AF65-F5344CB8AC3E}">
        <p14:creationId xmlns:p14="http://schemas.microsoft.com/office/powerpoint/2010/main" val="1001374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325FF0-EAA1-435F-AA45-2D09BB2449B7}"/>
              </a:ext>
            </a:extLst>
          </p:cNvPr>
          <p:cNvSpPr>
            <a:spLocks noGrp="1"/>
          </p:cNvSpPr>
          <p:nvPr>
            <p:ph type="title"/>
          </p:nvPr>
        </p:nvSpPr>
        <p:spPr/>
        <p:txBody>
          <a:bodyPr/>
          <a:lstStyle/>
          <a:p>
            <a:r>
              <a:rPr lang="en-US" dirty="0" err="1"/>
              <a:t>ArrayList</a:t>
            </a:r>
            <a:r>
              <a:rPr lang="en-US" dirty="0"/>
              <a:t> Definition</a:t>
            </a:r>
          </a:p>
        </p:txBody>
      </p:sp>
      <p:sp>
        <p:nvSpPr>
          <p:cNvPr id="6" name="Content Placeholder 5">
            <a:extLst>
              <a:ext uri="{FF2B5EF4-FFF2-40B4-BE49-F238E27FC236}">
                <a16:creationId xmlns:a16="http://schemas.microsoft.com/office/drawing/2014/main" id="{10CECE34-8178-4E3E-891F-2E8746F9854E}"/>
              </a:ext>
            </a:extLst>
          </p:cNvPr>
          <p:cNvSpPr>
            <a:spLocks noGrp="1"/>
          </p:cNvSpPr>
          <p:nvPr>
            <p:ph idx="1"/>
          </p:nvPr>
        </p:nvSpPr>
        <p:spPr/>
        <p:txBody>
          <a:bodyPr/>
          <a:lstStyle/>
          <a:p>
            <a:r>
              <a:rPr lang="en-US" dirty="0" err="1"/>
              <a:t>ArrayList</a:t>
            </a:r>
            <a:r>
              <a:rPr lang="en-US" dirty="0"/>
              <a:t> is a Java List implementation of a resizable array.  When the array gets full, the backing array will create a new array of size </a:t>
            </a:r>
            <a:r>
              <a:rPr lang="en-US" dirty="0">
                <a:latin typeface="Courier New" panose="02070309020205020404" pitchFamily="49" charset="0"/>
                <a:cs typeface="Courier New" panose="02070309020205020404" pitchFamily="49" charset="0"/>
              </a:rPr>
              <a:t>(1.5*</a:t>
            </a:r>
            <a:r>
              <a:rPr lang="en-US" dirty="0" err="1">
                <a:latin typeface="Courier New" panose="02070309020205020404" pitchFamily="49" charset="0"/>
                <a:cs typeface="Courier New" panose="02070309020205020404" pitchFamily="49" charset="0"/>
              </a:rPr>
              <a:t>oldArray.length</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in Java</a:t>
            </a:r>
            <a:r>
              <a:rPr lang="en-US" dirty="0">
                <a:latin typeface="Courier New" panose="02070309020205020404" pitchFamily="49" charset="0"/>
                <a:cs typeface="Courier New" panose="02070309020205020404" pitchFamily="49" charset="0"/>
              </a:rPr>
              <a:t>)</a:t>
            </a:r>
            <a:r>
              <a:rPr lang="en-US" dirty="0"/>
              <a:t> and copy elements from the old array to the new array.</a:t>
            </a:r>
          </a:p>
          <a:p>
            <a:r>
              <a:rPr lang="en-US" dirty="0"/>
              <a:t>Whereas an array can hold both primitive and class types, an </a:t>
            </a:r>
            <a:r>
              <a:rPr lang="en-US" dirty="0" err="1"/>
              <a:t>ArrayList</a:t>
            </a:r>
            <a:r>
              <a:rPr lang="en-US" dirty="0"/>
              <a:t> can only hold class types.</a:t>
            </a:r>
          </a:p>
        </p:txBody>
      </p:sp>
      <p:sp>
        <p:nvSpPr>
          <p:cNvPr id="4" name="Slide Number Placeholder 3">
            <a:extLst>
              <a:ext uri="{FF2B5EF4-FFF2-40B4-BE49-F238E27FC236}">
                <a16:creationId xmlns:a16="http://schemas.microsoft.com/office/drawing/2014/main" id="{F5BA7965-1DCF-476C-A7E8-C9FF0BF36E59}"/>
              </a:ext>
            </a:extLst>
          </p:cNvPr>
          <p:cNvSpPr>
            <a:spLocks noGrp="1"/>
          </p:cNvSpPr>
          <p:nvPr>
            <p:ph type="sldNum" sz="quarter" idx="12"/>
          </p:nvPr>
        </p:nvSpPr>
        <p:spPr/>
        <p:txBody>
          <a:bodyPr/>
          <a:lstStyle/>
          <a:p>
            <a:fld id="{8FDBFFB2-86D9-4B8F-A59A-553A60B94BBE}" type="slidenum">
              <a:rPr lang="en-US" smtClean="0"/>
              <a:t>33</a:t>
            </a:fld>
            <a:endParaRPr lang="en-US"/>
          </a:p>
        </p:txBody>
      </p:sp>
    </p:spTree>
    <p:extLst>
      <p:ext uri="{BB962C8B-B14F-4D97-AF65-F5344CB8AC3E}">
        <p14:creationId xmlns:p14="http://schemas.microsoft.com/office/powerpoint/2010/main" val="134165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325FF0-EAA1-435F-AA45-2D09BB2449B7}"/>
              </a:ext>
            </a:extLst>
          </p:cNvPr>
          <p:cNvSpPr>
            <a:spLocks noGrp="1"/>
          </p:cNvSpPr>
          <p:nvPr>
            <p:ph type="title"/>
          </p:nvPr>
        </p:nvSpPr>
        <p:spPr/>
        <p:txBody>
          <a:bodyPr/>
          <a:lstStyle/>
          <a:p>
            <a:r>
              <a:rPr lang="en-US" dirty="0" err="1"/>
              <a:t>ArrayList</a:t>
            </a:r>
            <a:r>
              <a:rPr lang="en-US" dirty="0"/>
              <a:t> Definition</a:t>
            </a:r>
          </a:p>
        </p:txBody>
      </p:sp>
      <p:sp>
        <p:nvSpPr>
          <p:cNvPr id="6" name="Content Placeholder 5">
            <a:extLst>
              <a:ext uri="{FF2B5EF4-FFF2-40B4-BE49-F238E27FC236}">
                <a16:creationId xmlns:a16="http://schemas.microsoft.com/office/drawing/2014/main" id="{10CECE34-8178-4E3E-891F-2E8746F9854E}"/>
              </a:ext>
            </a:extLst>
          </p:cNvPr>
          <p:cNvSpPr>
            <a:spLocks noGrp="1"/>
          </p:cNvSpPr>
          <p:nvPr>
            <p:ph idx="1"/>
          </p:nvPr>
        </p:nvSpPr>
        <p:spPr/>
        <p:txBody>
          <a:bodyPr/>
          <a:lstStyle/>
          <a:p>
            <a:r>
              <a:rPr lang="en-US" dirty="0" err="1"/>
              <a:t>ArrayList</a:t>
            </a:r>
            <a:r>
              <a:rPr lang="en-US" dirty="0"/>
              <a:t> is a Java List implementation of a resizable array.  When the array gets full, the backing array will create a new array of size </a:t>
            </a:r>
            <a:r>
              <a:rPr lang="en-US" dirty="0">
                <a:latin typeface="Courier New" panose="02070309020205020404" pitchFamily="49" charset="0"/>
                <a:cs typeface="Courier New" panose="02070309020205020404" pitchFamily="49" charset="0"/>
              </a:rPr>
              <a:t>(1.5*</a:t>
            </a:r>
            <a:r>
              <a:rPr lang="en-US" dirty="0" err="1">
                <a:latin typeface="Courier New" panose="02070309020205020404" pitchFamily="49" charset="0"/>
                <a:cs typeface="Courier New" panose="02070309020205020404" pitchFamily="49" charset="0"/>
              </a:rPr>
              <a:t>oldArray.length</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in Java</a:t>
            </a:r>
            <a:r>
              <a:rPr lang="en-US" dirty="0">
                <a:latin typeface="Courier New" panose="02070309020205020404" pitchFamily="49" charset="0"/>
                <a:cs typeface="Courier New" panose="02070309020205020404" pitchFamily="49" charset="0"/>
              </a:rPr>
              <a:t>)</a:t>
            </a:r>
            <a:r>
              <a:rPr lang="en-US" dirty="0"/>
              <a:t> and copy elements from the old array to the new array.</a:t>
            </a:r>
          </a:p>
          <a:p>
            <a:r>
              <a:rPr lang="en-US" dirty="0"/>
              <a:t>Whereas an array can hold both primitive and class types, an </a:t>
            </a:r>
            <a:r>
              <a:rPr lang="en-US" dirty="0" err="1"/>
              <a:t>ArrayList</a:t>
            </a:r>
            <a:r>
              <a:rPr lang="en-US" dirty="0"/>
              <a:t> can only hold class types.</a:t>
            </a:r>
          </a:p>
          <a:p>
            <a:r>
              <a:rPr lang="en-US" dirty="0" err="1"/>
              <a:t>ArrayList</a:t>
            </a:r>
            <a:r>
              <a:rPr lang="en-US" dirty="0"/>
              <a:t> comes with methods (</a:t>
            </a:r>
            <a:r>
              <a:rPr lang="en-US" dirty="0">
                <a:latin typeface="Courier New" panose="02070309020205020404" pitchFamily="49" charset="0"/>
                <a:cs typeface="Courier New" panose="02070309020205020404" pitchFamily="49" charset="0"/>
              </a:rPr>
              <a:t>add(), remove(), contains()</a:t>
            </a:r>
            <a:r>
              <a:rPr lang="en-US" dirty="0"/>
              <a:t>, etc.) to interface with the backing array.</a:t>
            </a:r>
          </a:p>
        </p:txBody>
      </p:sp>
      <p:sp>
        <p:nvSpPr>
          <p:cNvPr id="4" name="Slide Number Placeholder 3">
            <a:extLst>
              <a:ext uri="{FF2B5EF4-FFF2-40B4-BE49-F238E27FC236}">
                <a16:creationId xmlns:a16="http://schemas.microsoft.com/office/drawing/2014/main" id="{F5BA7965-1DCF-476C-A7E8-C9FF0BF36E59}"/>
              </a:ext>
            </a:extLst>
          </p:cNvPr>
          <p:cNvSpPr>
            <a:spLocks noGrp="1"/>
          </p:cNvSpPr>
          <p:nvPr>
            <p:ph type="sldNum" sz="quarter" idx="12"/>
          </p:nvPr>
        </p:nvSpPr>
        <p:spPr/>
        <p:txBody>
          <a:bodyPr/>
          <a:lstStyle/>
          <a:p>
            <a:fld id="{8FDBFFB2-86D9-4B8F-A59A-553A60B94BBE}" type="slidenum">
              <a:rPr lang="en-US" smtClean="0"/>
              <a:t>34</a:t>
            </a:fld>
            <a:endParaRPr lang="en-US"/>
          </a:p>
        </p:txBody>
      </p:sp>
    </p:spTree>
    <p:extLst>
      <p:ext uri="{BB962C8B-B14F-4D97-AF65-F5344CB8AC3E}">
        <p14:creationId xmlns:p14="http://schemas.microsoft.com/office/powerpoint/2010/main" val="3483199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325FF0-EAA1-435F-AA45-2D09BB2449B7}"/>
              </a:ext>
            </a:extLst>
          </p:cNvPr>
          <p:cNvSpPr>
            <a:spLocks noGrp="1"/>
          </p:cNvSpPr>
          <p:nvPr>
            <p:ph type="title"/>
          </p:nvPr>
        </p:nvSpPr>
        <p:spPr/>
        <p:txBody>
          <a:bodyPr/>
          <a:lstStyle/>
          <a:p>
            <a:r>
              <a:rPr lang="en-US" dirty="0" err="1"/>
              <a:t>ArrayList</a:t>
            </a:r>
            <a:r>
              <a:rPr lang="en-US" dirty="0"/>
              <a:t> Syntax: Instantiation</a:t>
            </a:r>
          </a:p>
        </p:txBody>
      </p:sp>
      <p:sp>
        <p:nvSpPr>
          <p:cNvPr id="6" name="Content Placeholder 5">
            <a:extLst>
              <a:ext uri="{FF2B5EF4-FFF2-40B4-BE49-F238E27FC236}">
                <a16:creationId xmlns:a16="http://schemas.microsoft.com/office/drawing/2014/main" id="{10CECE34-8178-4E3E-891F-2E8746F9854E}"/>
              </a:ext>
            </a:extLst>
          </p:cNvPr>
          <p:cNvSpPr>
            <a:spLocks noGrp="1"/>
          </p:cNvSpPr>
          <p:nvPr>
            <p:ph idx="1"/>
          </p:nvPr>
        </p:nvSpPr>
        <p:spPr/>
        <p:txBody>
          <a:bodyPr/>
          <a:lstStyle/>
          <a:p>
            <a:r>
              <a:rPr lang="en-US" dirty="0"/>
              <a:t>To implement an </a:t>
            </a:r>
            <a:r>
              <a:rPr lang="en-US" dirty="0" err="1"/>
              <a:t>ArrayList</a:t>
            </a:r>
            <a:r>
              <a:rPr lang="en-US" dirty="0"/>
              <a:t>, instantiate it like any other class.</a:t>
            </a:r>
          </a:p>
          <a:p>
            <a:pPr lvl="1"/>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&lt;String&gt; list = new </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&lt;&gt;();</a:t>
            </a:r>
          </a:p>
          <a:p>
            <a:pPr lvl="1"/>
            <a:r>
              <a:rPr lang="en-US" dirty="0">
                <a:cs typeface="Courier New" panose="02070309020205020404" pitchFamily="49" charset="0"/>
              </a:rPr>
              <a:t>List now has a backing array of length 10 (default).</a:t>
            </a:r>
          </a:p>
        </p:txBody>
      </p:sp>
      <p:sp>
        <p:nvSpPr>
          <p:cNvPr id="4" name="Slide Number Placeholder 3">
            <a:extLst>
              <a:ext uri="{FF2B5EF4-FFF2-40B4-BE49-F238E27FC236}">
                <a16:creationId xmlns:a16="http://schemas.microsoft.com/office/drawing/2014/main" id="{F5BA7965-1DCF-476C-A7E8-C9FF0BF36E59}"/>
              </a:ext>
            </a:extLst>
          </p:cNvPr>
          <p:cNvSpPr>
            <a:spLocks noGrp="1"/>
          </p:cNvSpPr>
          <p:nvPr>
            <p:ph type="sldNum" sz="quarter" idx="12"/>
          </p:nvPr>
        </p:nvSpPr>
        <p:spPr/>
        <p:txBody>
          <a:bodyPr/>
          <a:lstStyle/>
          <a:p>
            <a:fld id="{8FDBFFB2-86D9-4B8F-A59A-553A60B94BBE}" type="slidenum">
              <a:rPr lang="en-US" smtClean="0"/>
              <a:t>35</a:t>
            </a:fld>
            <a:endParaRPr lang="en-US"/>
          </a:p>
        </p:txBody>
      </p:sp>
    </p:spTree>
    <p:extLst>
      <p:ext uri="{BB962C8B-B14F-4D97-AF65-F5344CB8AC3E}">
        <p14:creationId xmlns:p14="http://schemas.microsoft.com/office/powerpoint/2010/main" val="2587927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Add(E e)</a:t>
            </a:r>
          </a:p>
        </p:txBody>
      </p:sp>
      <p:sp>
        <p:nvSpPr>
          <p:cNvPr id="3" name="Content Placeholder 2">
            <a:extLst>
              <a:ext uri="{FF2B5EF4-FFF2-40B4-BE49-F238E27FC236}">
                <a16:creationId xmlns:a16="http://schemas.microsoft.com/office/drawing/2014/main" id="{E40F842E-DFB2-4813-935F-7A54E27D1B10}"/>
              </a:ext>
            </a:extLst>
          </p:cNvPr>
          <p:cNvSpPr>
            <a:spLocks noGrp="1"/>
          </p:cNvSpPr>
          <p:nvPr>
            <p:ph idx="1"/>
          </p:nvPr>
        </p:nvSpPr>
        <p:spPr/>
        <p:txBody>
          <a:bodyPr/>
          <a:lstStyle/>
          <a:p>
            <a:r>
              <a:rPr lang="en-US" dirty="0"/>
              <a:t>This method will add an element to the end of the </a:t>
            </a:r>
            <a:r>
              <a:rPr lang="en-US" dirty="0" err="1"/>
              <a:t>ArrayList</a:t>
            </a:r>
            <a:r>
              <a:rPr lang="en-US" dirty="0"/>
              <a:t>.  The end of the </a:t>
            </a:r>
            <a:r>
              <a:rPr lang="en-US" dirty="0" err="1"/>
              <a:t>ArrayList</a:t>
            </a:r>
            <a:r>
              <a:rPr lang="en-US" dirty="0"/>
              <a:t> is the first unused cell in the array.</a:t>
            </a:r>
          </a:p>
          <a:p>
            <a:pPr lvl="1"/>
            <a:r>
              <a:rPr lang="en-US" dirty="0" err="1"/>
              <a:t>list.add</a:t>
            </a:r>
            <a:r>
              <a:rPr lang="en-US" dirty="0"/>
              <a:t>(“a”);</a:t>
            </a:r>
          </a:p>
          <a:p>
            <a:pPr lvl="1"/>
            <a:r>
              <a:rPr lang="en-US" dirty="0" err="1"/>
              <a:t>list.add</a:t>
            </a:r>
            <a:r>
              <a:rPr lang="en-US" dirty="0"/>
              <a:t>(“b”);</a:t>
            </a:r>
          </a:p>
          <a:p>
            <a:r>
              <a:rPr lang="en-US" dirty="0"/>
              <a:t>If the backing array is full, the </a:t>
            </a:r>
            <a:r>
              <a:rPr lang="en-US" dirty="0" err="1"/>
              <a:t>ArrayList</a:t>
            </a:r>
            <a:r>
              <a:rPr lang="en-US" dirty="0"/>
              <a:t> will automatically resize.</a:t>
            </a:r>
          </a:p>
          <a:p>
            <a:endParaRPr lang="en-US" dirty="0"/>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36</a:t>
            </a:fld>
            <a:endParaRPr lang="en-US"/>
          </a:p>
        </p:txBody>
      </p:sp>
    </p:spTree>
    <p:extLst>
      <p:ext uri="{BB962C8B-B14F-4D97-AF65-F5344CB8AC3E}">
        <p14:creationId xmlns:p14="http://schemas.microsoft.com/office/powerpoint/2010/main" val="1970221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Add(E e) w/ Resize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37</a:t>
            </a:fld>
            <a:endParaRPr lang="en-US"/>
          </a:p>
        </p:txBody>
      </p:sp>
      <p:graphicFrame>
        <p:nvGraphicFramePr>
          <p:cNvPr id="5" name="Content Placeholder 8">
            <a:extLst>
              <a:ext uri="{FF2B5EF4-FFF2-40B4-BE49-F238E27FC236}">
                <a16:creationId xmlns:a16="http://schemas.microsoft.com/office/drawing/2014/main" id="{3102C07F-7AED-4120-BE6F-8558512C20A7}"/>
              </a:ext>
            </a:extLst>
          </p:cNvPr>
          <p:cNvGraphicFramePr>
            <a:graphicFrameLocks/>
          </p:cNvGraphicFramePr>
          <p:nvPr>
            <p:extLst>
              <p:ext uri="{D42A27DB-BD31-4B8C-83A1-F6EECF244321}">
                <p14:modId xmlns:p14="http://schemas.microsoft.com/office/powerpoint/2010/main" val="2221181262"/>
              </p:ext>
            </p:extLst>
          </p:nvPr>
        </p:nvGraphicFramePr>
        <p:xfrm>
          <a:off x="3332953" y="1971732"/>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CD0AA878-CC6E-48FB-9AC3-C8618DA4094E}"/>
              </a:ext>
            </a:extLst>
          </p:cNvPr>
          <p:cNvSpPr txBox="1"/>
          <p:nvPr/>
        </p:nvSpPr>
        <p:spPr>
          <a:xfrm>
            <a:off x="2208213" y="2213786"/>
            <a:ext cx="1161152" cy="369332"/>
          </a:xfrm>
          <a:prstGeom prst="rect">
            <a:avLst/>
          </a:prstGeom>
          <a:noFill/>
        </p:spPr>
        <p:txBody>
          <a:bodyPr wrap="none" rtlCol="0">
            <a:spAutoFit/>
          </a:bodyPr>
          <a:lstStyle/>
          <a:p>
            <a:r>
              <a:rPr lang="en-US" dirty="0"/>
              <a:t>List array</a:t>
            </a:r>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05216"/>
            <a:ext cx="3792961"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(“k”);</a:t>
            </a:r>
          </a:p>
        </p:txBody>
      </p:sp>
    </p:spTree>
    <p:extLst>
      <p:ext uri="{BB962C8B-B14F-4D97-AF65-F5344CB8AC3E}">
        <p14:creationId xmlns:p14="http://schemas.microsoft.com/office/powerpoint/2010/main" val="3391148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Add(E e) w/ Resize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38</a:t>
            </a:fld>
            <a:endParaRPr lang="en-US"/>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05216"/>
            <a:ext cx="3792961"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(“k”);</a:t>
            </a:r>
          </a:p>
        </p:txBody>
      </p:sp>
      <p:graphicFrame>
        <p:nvGraphicFramePr>
          <p:cNvPr id="11" name="Content Placeholder 8">
            <a:extLst>
              <a:ext uri="{FF2B5EF4-FFF2-40B4-BE49-F238E27FC236}">
                <a16:creationId xmlns:a16="http://schemas.microsoft.com/office/drawing/2014/main" id="{49B73FAB-D7EF-4CB8-862C-F3358F35A5F7}"/>
              </a:ext>
            </a:extLst>
          </p:cNvPr>
          <p:cNvGraphicFramePr>
            <a:graphicFrameLocks/>
          </p:cNvGraphicFramePr>
          <p:nvPr>
            <p:extLst>
              <p:ext uri="{D42A27DB-BD31-4B8C-83A1-F6EECF244321}">
                <p14:modId xmlns:p14="http://schemas.microsoft.com/office/powerpoint/2010/main" val="1975145611"/>
              </p:ext>
            </p:extLst>
          </p:nvPr>
        </p:nvGraphicFramePr>
        <p:xfrm>
          <a:off x="3332953" y="1971732"/>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14" name="TextBox 13">
            <a:extLst>
              <a:ext uri="{FF2B5EF4-FFF2-40B4-BE49-F238E27FC236}">
                <a16:creationId xmlns:a16="http://schemas.microsoft.com/office/drawing/2014/main" id="{8F76116D-2F78-4672-9678-82D596B11D83}"/>
              </a:ext>
            </a:extLst>
          </p:cNvPr>
          <p:cNvSpPr txBox="1"/>
          <p:nvPr/>
        </p:nvSpPr>
        <p:spPr>
          <a:xfrm>
            <a:off x="2208213" y="2213786"/>
            <a:ext cx="1161152" cy="369332"/>
          </a:xfrm>
          <a:prstGeom prst="rect">
            <a:avLst/>
          </a:prstGeom>
          <a:noFill/>
        </p:spPr>
        <p:txBody>
          <a:bodyPr wrap="none" rtlCol="0">
            <a:spAutoFit/>
          </a:bodyPr>
          <a:lstStyle/>
          <a:p>
            <a:r>
              <a:rPr lang="en-US" dirty="0"/>
              <a:t>List array</a:t>
            </a:r>
          </a:p>
        </p:txBody>
      </p:sp>
      <p:graphicFrame>
        <p:nvGraphicFramePr>
          <p:cNvPr id="16" name="Content Placeholder 8">
            <a:extLst>
              <a:ext uri="{FF2B5EF4-FFF2-40B4-BE49-F238E27FC236}">
                <a16:creationId xmlns:a16="http://schemas.microsoft.com/office/drawing/2014/main" id="{FB804572-D70A-4E49-848E-6B9707BF5E71}"/>
              </a:ext>
            </a:extLst>
          </p:cNvPr>
          <p:cNvGraphicFramePr>
            <a:graphicFrameLocks/>
          </p:cNvGraphicFramePr>
          <p:nvPr>
            <p:extLst>
              <p:ext uri="{D42A27DB-BD31-4B8C-83A1-F6EECF244321}">
                <p14:modId xmlns:p14="http://schemas.microsoft.com/office/powerpoint/2010/main" val="4231563089"/>
              </p:ext>
            </p:extLst>
          </p:nvPr>
        </p:nvGraphicFramePr>
        <p:xfrm>
          <a:off x="3360241" y="3587700"/>
          <a:ext cx="745689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2" name="TextBox 21">
            <a:extLst>
              <a:ext uri="{FF2B5EF4-FFF2-40B4-BE49-F238E27FC236}">
                <a16:creationId xmlns:a16="http://schemas.microsoft.com/office/drawing/2014/main" id="{6F40CE00-E298-41A4-9391-515368FE09AA}"/>
              </a:ext>
            </a:extLst>
          </p:cNvPr>
          <p:cNvSpPr txBox="1"/>
          <p:nvPr/>
        </p:nvSpPr>
        <p:spPr>
          <a:xfrm>
            <a:off x="2039578" y="3826530"/>
            <a:ext cx="1362937" cy="369332"/>
          </a:xfrm>
          <a:prstGeom prst="rect">
            <a:avLst/>
          </a:prstGeom>
          <a:noFill/>
        </p:spPr>
        <p:txBody>
          <a:bodyPr wrap="none" rtlCol="0">
            <a:spAutoFit/>
          </a:bodyPr>
          <a:lstStyle/>
          <a:p>
            <a:r>
              <a:rPr lang="en-US" dirty="0"/>
              <a:t>Temp array</a:t>
            </a:r>
          </a:p>
        </p:txBody>
      </p:sp>
    </p:spTree>
    <p:extLst>
      <p:ext uri="{BB962C8B-B14F-4D97-AF65-F5344CB8AC3E}">
        <p14:creationId xmlns:p14="http://schemas.microsoft.com/office/powerpoint/2010/main" val="3389058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Add(E e) w/ Resize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39</a:t>
            </a:fld>
            <a:endParaRPr lang="en-US"/>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05216"/>
            <a:ext cx="3792961"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(“k”);</a:t>
            </a:r>
          </a:p>
        </p:txBody>
      </p:sp>
      <p:graphicFrame>
        <p:nvGraphicFramePr>
          <p:cNvPr id="9" name="Content Placeholder 8">
            <a:extLst>
              <a:ext uri="{FF2B5EF4-FFF2-40B4-BE49-F238E27FC236}">
                <a16:creationId xmlns:a16="http://schemas.microsoft.com/office/drawing/2014/main" id="{4087A063-D126-483C-94C5-031B58C9F848}"/>
              </a:ext>
            </a:extLst>
          </p:cNvPr>
          <p:cNvGraphicFramePr>
            <a:graphicFrameLocks/>
          </p:cNvGraphicFramePr>
          <p:nvPr>
            <p:extLst>
              <p:ext uri="{D42A27DB-BD31-4B8C-83A1-F6EECF244321}">
                <p14:modId xmlns:p14="http://schemas.microsoft.com/office/powerpoint/2010/main" val="3300485527"/>
              </p:ext>
            </p:extLst>
          </p:nvPr>
        </p:nvGraphicFramePr>
        <p:xfrm>
          <a:off x="3360241" y="3587700"/>
          <a:ext cx="745689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cxnSp>
        <p:nvCxnSpPr>
          <p:cNvPr id="8" name="Straight Arrow Connector 7">
            <a:extLst>
              <a:ext uri="{FF2B5EF4-FFF2-40B4-BE49-F238E27FC236}">
                <a16:creationId xmlns:a16="http://schemas.microsoft.com/office/drawing/2014/main" id="{1466FCBB-B31F-45DE-BFC1-C57579B966CE}"/>
              </a:ext>
            </a:extLst>
          </p:cNvPr>
          <p:cNvCxnSpPr>
            <a:cxnSpLocks/>
          </p:cNvCxnSpPr>
          <p:nvPr/>
        </p:nvCxnSpPr>
        <p:spPr>
          <a:xfrm>
            <a:off x="3582743"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939567-C008-46AE-92A0-EE927A7EFC45}"/>
              </a:ext>
            </a:extLst>
          </p:cNvPr>
          <p:cNvCxnSpPr>
            <a:cxnSpLocks/>
          </p:cNvCxnSpPr>
          <p:nvPr/>
        </p:nvCxnSpPr>
        <p:spPr>
          <a:xfrm>
            <a:off x="4078043"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5F9690-196B-4C4A-AD71-AFA34A098F8F}"/>
              </a:ext>
            </a:extLst>
          </p:cNvPr>
          <p:cNvCxnSpPr>
            <a:cxnSpLocks/>
          </p:cNvCxnSpPr>
          <p:nvPr/>
        </p:nvCxnSpPr>
        <p:spPr>
          <a:xfrm>
            <a:off x="4562301"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BEC5BE-6F3A-4D30-BAC0-3B06C128A79D}"/>
              </a:ext>
            </a:extLst>
          </p:cNvPr>
          <p:cNvCxnSpPr>
            <a:cxnSpLocks/>
          </p:cNvCxnSpPr>
          <p:nvPr/>
        </p:nvCxnSpPr>
        <p:spPr>
          <a:xfrm>
            <a:off x="5062782"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273C5ED-0D84-42F3-BD91-81938347E1CC}"/>
              </a:ext>
            </a:extLst>
          </p:cNvPr>
          <p:cNvCxnSpPr>
            <a:cxnSpLocks/>
          </p:cNvCxnSpPr>
          <p:nvPr/>
        </p:nvCxnSpPr>
        <p:spPr>
          <a:xfrm>
            <a:off x="5590320"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8">
            <a:extLst>
              <a:ext uri="{FF2B5EF4-FFF2-40B4-BE49-F238E27FC236}">
                <a16:creationId xmlns:a16="http://schemas.microsoft.com/office/drawing/2014/main" id="{EEFABAA3-5BC3-4793-9534-32E7C0771C97}"/>
              </a:ext>
            </a:extLst>
          </p:cNvPr>
          <p:cNvGraphicFramePr>
            <a:graphicFrameLocks/>
          </p:cNvGraphicFramePr>
          <p:nvPr>
            <p:extLst>
              <p:ext uri="{D42A27DB-BD31-4B8C-83A1-F6EECF244321}">
                <p14:modId xmlns:p14="http://schemas.microsoft.com/office/powerpoint/2010/main" val="718293195"/>
              </p:ext>
            </p:extLst>
          </p:nvPr>
        </p:nvGraphicFramePr>
        <p:xfrm>
          <a:off x="3332953" y="1971732"/>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18" name="TextBox 17">
            <a:extLst>
              <a:ext uri="{FF2B5EF4-FFF2-40B4-BE49-F238E27FC236}">
                <a16:creationId xmlns:a16="http://schemas.microsoft.com/office/drawing/2014/main" id="{83BB2F00-0394-4BD2-A42D-BA5F22BE4812}"/>
              </a:ext>
            </a:extLst>
          </p:cNvPr>
          <p:cNvSpPr txBox="1"/>
          <p:nvPr/>
        </p:nvSpPr>
        <p:spPr>
          <a:xfrm>
            <a:off x="2208213" y="2213786"/>
            <a:ext cx="1161152" cy="369332"/>
          </a:xfrm>
          <a:prstGeom prst="rect">
            <a:avLst/>
          </a:prstGeom>
          <a:noFill/>
        </p:spPr>
        <p:txBody>
          <a:bodyPr wrap="none" rtlCol="0">
            <a:spAutoFit/>
          </a:bodyPr>
          <a:lstStyle/>
          <a:p>
            <a:r>
              <a:rPr lang="en-US" dirty="0"/>
              <a:t>List array</a:t>
            </a:r>
          </a:p>
        </p:txBody>
      </p:sp>
      <p:sp>
        <p:nvSpPr>
          <p:cNvPr id="19" name="TextBox 18">
            <a:extLst>
              <a:ext uri="{FF2B5EF4-FFF2-40B4-BE49-F238E27FC236}">
                <a16:creationId xmlns:a16="http://schemas.microsoft.com/office/drawing/2014/main" id="{461BB958-E0DA-4795-AF8B-7DD634DD7959}"/>
              </a:ext>
            </a:extLst>
          </p:cNvPr>
          <p:cNvSpPr txBox="1"/>
          <p:nvPr/>
        </p:nvSpPr>
        <p:spPr>
          <a:xfrm>
            <a:off x="2039578" y="3826530"/>
            <a:ext cx="1362937" cy="369332"/>
          </a:xfrm>
          <a:prstGeom prst="rect">
            <a:avLst/>
          </a:prstGeom>
          <a:noFill/>
        </p:spPr>
        <p:txBody>
          <a:bodyPr wrap="none" rtlCol="0">
            <a:spAutoFit/>
          </a:bodyPr>
          <a:lstStyle/>
          <a:p>
            <a:r>
              <a:rPr lang="en-US" dirty="0"/>
              <a:t>Temp array</a:t>
            </a:r>
          </a:p>
        </p:txBody>
      </p:sp>
    </p:spTree>
    <p:extLst>
      <p:ext uri="{BB962C8B-B14F-4D97-AF65-F5344CB8AC3E}">
        <p14:creationId xmlns:p14="http://schemas.microsoft.com/office/powerpoint/2010/main" val="22767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Text Placeholder 2"/>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252E71-4F64-4D4E-B8D2-1480470AFC55}"/>
              </a:ext>
            </a:extLst>
          </p:cNvPr>
          <p:cNvSpPr>
            <a:spLocks noGrp="1"/>
          </p:cNvSpPr>
          <p:nvPr>
            <p:ph type="sldNum" sz="quarter" idx="12"/>
          </p:nvPr>
        </p:nvSpPr>
        <p:spPr/>
        <p:txBody>
          <a:bodyPr/>
          <a:lstStyle/>
          <a:p>
            <a:fld id="{8FDBFFB2-86D9-4B8F-A59A-553A60B94BBE}" type="slidenum">
              <a:rPr lang="en-US" smtClean="0"/>
              <a:t>4</a:t>
            </a:fld>
            <a:endParaRPr lang="en-US"/>
          </a:p>
        </p:txBody>
      </p:sp>
    </p:spTree>
    <p:extLst>
      <p:ext uri="{BB962C8B-B14F-4D97-AF65-F5344CB8AC3E}">
        <p14:creationId xmlns:p14="http://schemas.microsoft.com/office/powerpoint/2010/main" val="4274568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Add(E e) w/ Resize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40</a:t>
            </a:fld>
            <a:endParaRPr lang="en-US"/>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05216"/>
            <a:ext cx="3792961"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(“k”);</a:t>
            </a:r>
          </a:p>
        </p:txBody>
      </p:sp>
      <p:graphicFrame>
        <p:nvGraphicFramePr>
          <p:cNvPr id="9" name="Content Placeholder 8">
            <a:extLst>
              <a:ext uri="{FF2B5EF4-FFF2-40B4-BE49-F238E27FC236}">
                <a16:creationId xmlns:a16="http://schemas.microsoft.com/office/drawing/2014/main" id="{4087A063-D126-483C-94C5-031B58C9F848}"/>
              </a:ext>
            </a:extLst>
          </p:cNvPr>
          <p:cNvGraphicFramePr>
            <a:graphicFrameLocks/>
          </p:cNvGraphicFramePr>
          <p:nvPr>
            <p:extLst>
              <p:ext uri="{D42A27DB-BD31-4B8C-83A1-F6EECF244321}">
                <p14:modId xmlns:p14="http://schemas.microsoft.com/office/powerpoint/2010/main" val="2373092900"/>
              </p:ext>
            </p:extLst>
          </p:nvPr>
        </p:nvGraphicFramePr>
        <p:xfrm>
          <a:off x="3360241" y="3587700"/>
          <a:ext cx="745689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cxnSp>
        <p:nvCxnSpPr>
          <p:cNvPr id="8" name="Straight Arrow Connector 7">
            <a:extLst>
              <a:ext uri="{FF2B5EF4-FFF2-40B4-BE49-F238E27FC236}">
                <a16:creationId xmlns:a16="http://schemas.microsoft.com/office/drawing/2014/main" id="{1466FCBB-B31F-45DE-BFC1-C57579B966CE}"/>
              </a:ext>
            </a:extLst>
          </p:cNvPr>
          <p:cNvCxnSpPr>
            <a:cxnSpLocks/>
          </p:cNvCxnSpPr>
          <p:nvPr/>
        </p:nvCxnSpPr>
        <p:spPr>
          <a:xfrm>
            <a:off x="3582743"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D939567-C008-46AE-92A0-EE927A7EFC45}"/>
              </a:ext>
            </a:extLst>
          </p:cNvPr>
          <p:cNvCxnSpPr>
            <a:cxnSpLocks/>
          </p:cNvCxnSpPr>
          <p:nvPr/>
        </p:nvCxnSpPr>
        <p:spPr>
          <a:xfrm>
            <a:off x="4078043"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5F9690-196B-4C4A-AD71-AFA34A098F8F}"/>
              </a:ext>
            </a:extLst>
          </p:cNvPr>
          <p:cNvCxnSpPr>
            <a:cxnSpLocks/>
          </p:cNvCxnSpPr>
          <p:nvPr/>
        </p:nvCxnSpPr>
        <p:spPr>
          <a:xfrm>
            <a:off x="4562301"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BEC5BE-6F3A-4D30-BAC0-3B06C128A79D}"/>
              </a:ext>
            </a:extLst>
          </p:cNvPr>
          <p:cNvCxnSpPr>
            <a:cxnSpLocks/>
          </p:cNvCxnSpPr>
          <p:nvPr/>
        </p:nvCxnSpPr>
        <p:spPr>
          <a:xfrm>
            <a:off x="5062782"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273C5ED-0D84-42F3-BD91-81938347E1CC}"/>
              </a:ext>
            </a:extLst>
          </p:cNvPr>
          <p:cNvCxnSpPr>
            <a:cxnSpLocks/>
          </p:cNvCxnSpPr>
          <p:nvPr/>
        </p:nvCxnSpPr>
        <p:spPr>
          <a:xfrm>
            <a:off x="5590320" y="2782710"/>
            <a:ext cx="0" cy="733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8">
            <a:extLst>
              <a:ext uri="{FF2B5EF4-FFF2-40B4-BE49-F238E27FC236}">
                <a16:creationId xmlns:a16="http://schemas.microsoft.com/office/drawing/2014/main" id="{EEFABAA3-5BC3-4793-9534-32E7C0771C97}"/>
              </a:ext>
            </a:extLst>
          </p:cNvPr>
          <p:cNvGraphicFramePr>
            <a:graphicFrameLocks/>
          </p:cNvGraphicFramePr>
          <p:nvPr>
            <p:extLst/>
          </p:nvPr>
        </p:nvGraphicFramePr>
        <p:xfrm>
          <a:off x="3332953" y="1971732"/>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18" name="TextBox 17">
            <a:extLst>
              <a:ext uri="{FF2B5EF4-FFF2-40B4-BE49-F238E27FC236}">
                <a16:creationId xmlns:a16="http://schemas.microsoft.com/office/drawing/2014/main" id="{83BB2F00-0394-4BD2-A42D-BA5F22BE4812}"/>
              </a:ext>
            </a:extLst>
          </p:cNvPr>
          <p:cNvSpPr txBox="1"/>
          <p:nvPr/>
        </p:nvSpPr>
        <p:spPr>
          <a:xfrm>
            <a:off x="2208213" y="2213786"/>
            <a:ext cx="1161152" cy="369332"/>
          </a:xfrm>
          <a:prstGeom prst="rect">
            <a:avLst/>
          </a:prstGeom>
          <a:noFill/>
        </p:spPr>
        <p:txBody>
          <a:bodyPr wrap="none" rtlCol="0">
            <a:spAutoFit/>
          </a:bodyPr>
          <a:lstStyle/>
          <a:p>
            <a:r>
              <a:rPr lang="en-US" dirty="0"/>
              <a:t>List array</a:t>
            </a:r>
          </a:p>
        </p:txBody>
      </p:sp>
      <p:sp>
        <p:nvSpPr>
          <p:cNvPr id="19" name="TextBox 18">
            <a:extLst>
              <a:ext uri="{FF2B5EF4-FFF2-40B4-BE49-F238E27FC236}">
                <a16:creationId xmlns:a16="http://schemas.microsoft.com/office/drawing/2014/main" id="{461BB958-E0DA-4795-AF8B-7DD634DD7959}"/>
              </a:ext>
            </a:extLst>
          </p:cNvPr>
          <p:cNvSpPr txBox="1"/>
          <p:nvPr/>
        </p:nvSpPr>
        <p:spPr>
          <a:xfrm>
            <a:off x="2039578" y="3826530"/>
            <a:ext cx="1362937" cy="369332"/>
          </a:xfrm>
          <a:prstGeom prst="rect">
            <a:avLst/>
          </a:prstGeom>
          <a:noFill/>
        </p:spPr>
        <p:txBody>
          <a:bodyPr wrap="none" rtlCol="0">
            <a:spAutoFit/>
          </a:bodyPr>
          <a:lstStyle/>
          <a:p>
            <a:r>
              <a:rPr lang="en-US" dirty="0"/>
              <a:t>Temp array</a:t>
            </a:r>
          </a:p>
        </p:txBody>
      </p:sp>
    </p:spTree>
    <p:extLst>
      <p:ext uri="{BB962C8B-B14F-4D97-AF65-F5344CB8AC3E}">
        <p14:creationId xmlns:p14="http://schemas.microsoft.com/office/powerpoint/2010/main" val="612063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Add(E e) w/ Resize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41</a:t>
            </a:fld>
            <a:endParaRPr lang="en-US"/>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05216"/>
            <a:ext cx="3792961"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(“k”);</a:t>
            </a:r>
          </a:p>
        </p:txBody>
      </p:sp>
      <p:sp>
        <p:nvSpPr>
          <p:cNvPr id="18" name="TextBox 17">
            <a:extLst>
              <a:ext uri="{FF2B5EF4-FFF2-40B4-BE49-F238E27FC236}">
                <a16:creationId xmlns:a16="http://schemas.microsoft.com/office/drawing/2014/main" id="{3525AFFE-8D26-4879-B9D9-8F53DEE7909E}"/>
              </a:ext>
            </a:extLst>
          </p:cNvPr>
          <p:cNvSpPr txBox="1"/>
          <p:nvPr/>
        </p:nvSpPr>
        <p:spPr>
          <a:xfrm>
            <a:off x="2208213" y="2213786"/>
            <a:ext cx="1161152" cy="369332"/>
          </a:xfrm>
          <a:prstGeom prst="rect">
            <a:avLst/>
          </a:prstGeom>
          <a:noFill/>
        </p:spPr>
        <p:txBody>
          <a:bodyPr wrap="none" rtlCol="0">
            <a:spAutoFit/>
          </a:bodyPr>
          <a:lstStyle/>
          <a:p>
            <a:r>
              <a:rPr lang="en-US" dirty="0"/>
              <a:t>List array</a:t>
            </a:r>
          </a:p>
        </p:txBody>
      </p:sp>
      <p:graphicFrame>
        <p:nvGraphicFramePr>
          <p:cNvPr id="10" name="Content Placeholder 8">
            <a:extLst>
              <a:ext uri="{FF2B5EF4-FFF2-40B4-BE49-F238E27FC236}">
                <a16:creationId xmlns:a16="http://schemas.microsoft.com/office/drawing/2014/main" id="{6BD0DBA0-9B86-4531-8AC2-6FB41F39D0DF}"/>
              </a:ext>
            </a:extLst>
          </p:cNvPr>
          <p:cNvGraphicFramePr>
            <a:graphicFrameLocks/>
          </p:cNvGraphicFramePr>
          <p:nvPr>
            <p:extLst>
              <p:ext uri="{D42A27DB-BD31-4B8C-83A1-F6EECF244321}">
                <p14:modId xmlns:p14="http://schemas.microsoft.com/office/powerpoint/2010/main" val="3925846811"/>
              </p:ext>
            </p:extLst>
          </p:nvPr>
        </p:nvGraphicFramePr>
        <p:xfrm>
          <a:off x="3332953" y="1971732"/>
          <a:ext cx="745689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Tree>
    <p:extLst>
      <p:ext uri="{BB962C8B-B14F-4D97-AF65-F5344CB8AC3E}">
        <p14:creationId xmlns:p14="http://schemas.microsoft.com/office/powerpoint/2010/main" val="1571495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Add(E e) w/ Resize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42</a:t>
            </a:fld>
            <a:endParaRPr lang="en-US"/>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05216"/>
            <a:ext cx="3792961"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(“k”);</a:t>
            </a:r>
          </a:p>
        </p:txBody>
      </p:sp>
      <p:sp>
        <p:nvSpPr>
          <p:cNvPr id="18" name="TextBox 17">
            <a:extLst>
              <a:ext uri="{FF2B5EF4-FFF2-40B4-BE49-F238E27FC236}">
                <a16:creationId xmlns:a16="http://schemas.microsoft.com/office/drawing/2014/main" id="{3525AFFE-8D26-4879-B9D9-8F53DEE7909E}"/>
              </a:ext>
            </a:extLst>
          </p:cNvPr>
          <p:cNvSpPr txBox="1"/>
          <p:nvPr/>
        </p:nvSpPr>
        <p:spPr>
          <a:xfrm>
            <a:off x="2208213" y="2213786"/>
            <a:ext cx="1161152" cy="369332"/>
          </a:xfrm>
          <a:prstGeom prst="rect">
            <a:avLst/>
          </a:prstGeom>
          <a:noFill/>
        </p:spPr>
        <p:txBody>
          <a:bodyPr wrap="none" rtlCol="0">
            <a:spAutoFit/>
          </a:bodyPr>
          <a:lstStyle/>
          <a:p>
            <a:r>
              <a:rPr lang="en-US" dirty="0"/>
              <a:t>List array</a:t>
            </a:r>
          </a:p>
        </p:txBody>
      </p:sp>
      <p:graphicFrame>
        <p:nvGraphicFramePr>
          <p:cNvPr id="10" name="Content Placeholder 8">
            <a:extLst>
              <a:ext uri="{FF2B5EF4-FFF2-40B4-BE49-F238E27FC236}">
                <a16:creationId xmlns:a16="http://schemas.microsoft.com/office/drawing/2014/main" id="{6BD0DBA0-9B86-4531-8AC2-6FB41F39D0DF}"/>
              </a:ext>
            </a:extLst>
          </p:cNvPr>
          <p:cNvGraphicFramePr>
            <a:graphicFrameLocks/>
          </p:cNvGraphicFramePr>
          <p:nvPr>
            <p:extLst>
              <p:ext uri="{D42A27DB-BD31-4B8C-83A1-F6EECF244321}">
                <p14:modId xmlns:p14="http://schemas.microsoft.com/office/powerpoint/2010/main" val="1439967681"/>
              </p:ext>
            </p:extLst>
          </p:nvPr>
        </p:nvGraphicFramePr>
        <p:xfrm>
          <a:off x="3332953" y="1971732"/>
          <a:ext cx="745689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r>
                        <a:rPr lang="en-US" sz="1800" b="1" dirty="0">
                          <a:effectLst/>
                        </a:rPr>
                        <a:t> g</a:t>
                      </a:r>
                    </a:p>
                  </a:txBody>
                  <a:tcPr marL="76200" marR="76200" marT="76200" marB="76200" anchor="ctr"/>
                </a:tc>
                <a:tc>
                  <a:txBody>
                    <a:bodyPr/>
                    <a:lstStyle/>
                    <a:p>
                      <a:pPr fontAlgn="ctr"/>
                      <a:r>
                        <a:rPr lang="en-US" sz="1800" b="1" dirty="0">
                          <a:effectLst/>
                        </a:rPr>
                        <a:t> h</a:t>
                      </a:r>
                    </a:p>
                  </a:txBody>
                  <a:tcPr marL="76200" marR="76200" marT="76200" marB="76200" anchor="ctr"/>
                </a:tc>
                <a:tc>
                  <a:txBody>
                    <a:bodyPr/>
                    <a:lstStyle/>
                    <a:p>
                      <a:pPr fontAlgn="ctr"/>
                      <a:r>
                        <a:rPr lang="en-US" sz="1800" b="1" dirty="0">
                          <a:effectLst/>
                        </a:rPr>
                        <a:t> </a:t>
                      </a:r>
                      <a:r>
                        <a:rPr lang="en-US" sz="1800" b="1" dirty="0" err="1">
                          <a:effectLst/>
                        </a:rPr>
                        <a:t>i</a:t>
                      </a:r>
                      <a:endParaRPr lang="en-US" sz="1800" b="1" dirty="0">
                        <a:effectLst/>
                      </a:endParaRPr>
                    </a:p>
                  </a:txBody>
                  <a:tcPr marL="76200" marR="76200" marT="76200" marB="76200" anchor="ctr"/>
                </a:tc>
                <a:tc>
                  <a:txBody>
                    <a:bodyPr/>
                    <a:lstStyle/>
                    <a:p>
                      <a:pPr fontAlgn="ctr"/>
                      <a:r>
                        <a:rPr lang="en-US" sz="1800" b="1" dirty="0">
                          <a:effectLst/>
                        </a:rPr>
                        <a:t> j</a:t>
                      </a:r>
                    </a:p>
                  </a:txBody>
                  <a:tcPr marL="76200" marR="76200" marT="76200" marB="76200" anchor="ctr"/>
                </a:tc>
                <a:tc>
                  <a:txBody>
                    <a:bodyPr/>
                    <a:lstStyle/>
                    <a:p>
                      <a:pPr fontAlgn="ctr"/>
                      <a:r>
                        <a:rPr lang="en-US" sz="1800" b="1" dirty="0">
                          <a:effectLst/>
                        </a:rPr>
                        <a:t> k</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cxnSp>
        <p:nvCxnSpPr>
          <p:cNvPr id="7" name="Straight Arrow Connector 6">
            <a:extLst>
              <a:ext uri="{FF2B5EF4-FFF2-40B4-BE49-F238E27FC236}">
                <a16:creationId xmlns:a16="http://schemas.microsoft.com/office/drawing/2014/main" id="{60B66E1E-96B1-4C66-92F0-C66D0CF25B0E}"/>
              </a:ext>
            </a:extLst>
          </p:cNvPr>
          <p:cNvCxnSpPr>
            <a:cxnSpLocks/>
          </p:cNvCxnSpPr>
          <p:nvPr/>
        </p:nvCxnSpPr>
        <p:spPr>
          <a:xfrm flipV="1">
            <a:off x="8558420" y="2875201"/>
            <a:ext cx="0" cy="413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9D71C75-445F-46B0-9F3B-C6F8920CF272}"/>
              </a:ext>
            </a:extLst>
          </p:cNvPr>
          <p:cNvSpPr/>
          <p:nvPr/>
        </p:nvSpPr>
        <p:spPr>
          <a:xfrm>
            <a:off x="8408379" y="3244334"/>
            <a:ext cx="300082" cy="369332"/>
          </a:xfrm>
          <a:prstGeom prst="rect">
            <a:avLst/>
          </a:prstGeom>
        </p:spPr>
        <p:txBody>
          <a:bodyPr wrap="none">
            <a:spAutoFit/>
          </a:bodyPr>
          <a:lstStyle/>
          <a:p>
            <a:r>
              <a:rPr lang="en-US" b="1" dirty="0">
                <a:cs typeface="Courier New" panose="02070309020205020404" pitchFamily="49" charset="0"/>
              </a:rPr>
              <a:t>k</a:t>
            </a:r>
            <a:endParaRPr lang="en-US" b="1" dirty="0"/>
          </a:p>
        </p:txBody>
      </p:sp>
    </p:spTree>
    <p:extLst>
      <p:ext uri="{BB962C8B-B14F-4D97-AF65-F5344CB8AC3E}">
        <p14:creationId xmlns:p14="http://schemas.microsoft.com/office/powerpoint/2010/main" val="2731882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Add(int index, E e)</a:t>
            </a:r>
          </a:p>
        </p:txBody>
      </p:sp>
      <p:sp>
        <p:nvSpPr>
          <p:cNvPr id="3" name="Content Placeholder 2">
            <a:extLst>
              <a:ext uri="{FF2B5EF4-FFF2-40B4-BE49-F238E27FC236}">
                <a16:creationId xmlns:a16="http://schemas.microsoft.com/office/drawing/2014/main" id="{E40F842E-DFB2-4813-935F-7A54E27D1B10}"/>
              </a:ext>
            </a:extLst>
          </p:cNvPr>
          <p:cNvSpPr>
            <a:spLocks noGrp="1"/>
          </p:cNvSpPr>
          <p:nvPr>
            <p:ph idx="1"/>
          </p:nvPr>
        </p:nvSpPr>
        <p:spPr/>
        <p:txBody>
          <a:bodyPr/>
          <a:lstStyle/>
          <a:p>
            <a:r>
              <a:rPr lang="en-US" dirty="0"/>
              <a:t>This method will insert a new element into array[index].  All elements previously at index </a:t>
            </a:r>
            <a:r>
              <a:rPr lang="en-US" dirty="0" err="1"/>
              <a:t>index</a:t>
            </a:r>
            <a:r>
              <a:rPr lang="en-US" dirty="0"/>
              <a:t> and after will be shifted to the next cell to accommodate the new element.</a:t>
            </a:r>
          </a:p>
          <a:p>
            <a:pPr lvl="1"/>
            <a:r>
              <a:rPr lang="en-US" dirty="0"/>
              <a:t>This is more of an insertion method.</a:t>
            </a:r>
          </a:p>
          <a:p>
            <a:r>
              <a:rPr lang="en-US" dirty="0"/>
              <a:t>If the backing array were full, we would resize first, and then add.</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43</a:t>
            </a:fld>
            <a:endParaRPr lang="en-US"/>
          </a:p>
        </p:txBody>
      </p:sp>
    </p:spTree>
    <p:extLst>
      <p:ext uri="{BB962C8B-B14F-4D97-AF65-F5344CB8AC3E}">
        <p14:creationId xmlns:p14="http://schemas.microsoft.com/office/powerpoint/2010/main" val="3922563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Add(int index, E 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44</a:t>
            </a:fld>
            <a:endParaRPr lang="en-US"/>
          </a:p>
        </p:txBody>
      </p:sp>
      <p:graphicFrame>
        <p:nvGraphicFramePr>
          <p:cNvPr id="5" name="Content Placeholder 8">
            <a:extLst>
              <a:ext uri="{FF2B5EF4-FFF2-40B4-BE49-F238E27FC236}">
                <a16:creationId xmlns:a16="http://schemas.microsoft.com/office/drawing/2014/main" id="{3102C07F-7AED-4120-BE6F-8558512C20A7}"/>
              </a:ext>
            </a:extLst>
          </p:cNvPr>
          <p:cNvGraphicFramePr>
            <a:graphicFrameLocks/>
          </p:cNvGraphicFramePr>
          <p:nvPr>
            <p:extLst/>
          </p:nvPr>
        </p:nvGraphicFramePr>
        <p:xfrm>
          <a:off x="3332953" y="2042539"/>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CD0AA878-CC6E-48FB-9AC3-C8618DA4094E}"/>
              </a:ext>
            </a:extLst>
          </p:cNvPr>
          <p:cNvSpPr txBox="1"/>
          <p:nvPr/>
        </p:nvSpPr>
        <p:spPr>
          <a:xfrm>
            <a:off x="2208213" y="2284593"/>
            <a:ext cx="1161152" cy="369332"/>
          </a:xfrm>
          <a:prstGeom prst="rect">
            <a:avLst/>
          </a:prstGeom>
          <a:noFill/>
        </p:spPr>
        <p:txBody>
          <a:bodyPr wrap="none" rtlCol="0">
            <a:spAutoFit/>
          </a:bodyPr>
          <a:lstStyle/>
          <a:p>
            <a:r>
              <a:rPr lang="en-US" dirty="0"/>
              <a:t>List array</a:t>
            </a:r>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76023"/>
            <a:ext cx="4206536"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(3, “k”);</a:t>
            </a:r>
          </a:p>
        </p:txBody>
      </p:sp>
    </p:spTree>
    <p:extLst>
      <p:ext uri="{BB962C8B-B14F-4D97-AF65-F5344CB8AC3E}">
        <p14:creationId xmlns:p14="http://schemas.microsoft.com/office/powerpoint/2010/main" val="3687453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Add(int index, E 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45</a:t>
            </a:fld>
            <a:endParaRPr lang="en-US"/>
          </a:p>
        </p:txBody>
      </p:sp>
      <p:graphicFrame>
        <p:nvGraphicFramePr>
          <p:cNvPr id="5" name="Content Placeholder 8">
            <a:extLst>
              <a:ext uri="{FF2B5EF4-FFF2-40B4-BE49-F238E27FC236}">
                <a16:creationId xmlns:a16="http://schemas.microsoft.com/office/drawing/2014/main" id="{3102C07F-7AED-4120-BE6F-8558512C20A7}"/>
              </a:ext>
            </a:extLst>
          </p:cNvPr>
          <p:cNvGraphicFramePr>
            <a:graphicFrameLocks/>
          </p:cNvGraphicFramePr>
          <p:nvPr>
            <p:extLst/>
          </p:nvPr>
        </p:nvGraphicFramePr>
        <p:xfrm>
          <a:off x="3332953" y="2042539"/>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CD0AA878-CC6E-48FB-9AC3-C8618DA4094E}"/>
              </a:ext>
            </a:extLst>
          </p:cNvPr>
          <p:cNvSpPr txBox="1"/>
          <p:nvPr/>
        </p:nvSpPr>
        <p:spPr>
          <a:xfrm>
            <a:off x="2208213" y="2284593"/>
            <a:ext cx="1161152" cy="369332"/>
          </a:xfrm>
          <a:prstGeom prst="rect">
            <a:avLst/>
          </a:prstGeom>
          <a:noFill/>
        </p:spPr>
        <p:txBody>
          <a:bodyPr wrap="none" rtlCol="0">
            <a:spAutoFit/>
          </a:bodyPr>
          <a:lstStyle/>
          <a:p>
            <a:r>
              <a:rPr lang="en-US" dirty="0"/>
              <a:t>List array</a:t>
            </a:r>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76023"/>
            <a:ext cx="4206536"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(3, “k”);</a:t>
            </a:r>
          </a:p>
        </p:txBody>
      </p:sp>
      <p:graphicFrame>
        <p:nvGraphicFramePr>
          <p:cNvPr id="12" name="Content Placeholder 8">
            <a:extLst>
              <a:ext uri="{FF2B5EF4-FFF2-40B4-BE49-F238E27FC236}">
                <a16:creationId xmlns:a16="http://schemas.microsoft.com/office/drawing/2014/main" id="{61B89179-B19B-4CF7-B022-A26D56BDC724}"/>
              </a:ext>
            </a:extLst>
          </p:cNvPr>
          <p:cNvGraphicFramePr>
            <a:graphicFrameLocks/>
          </p:cNvGraphicFramePr>
          <p:nvPr>
            <p:extLst/>
          </p:nvPr>
        </p:nvGraphicFramePr>
        <p:xfrm>
          <a:off x="3332953" y="3138033"/>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13" name="TextBox 12">
            <a:extLst>
              <a:ext uri="{FF2B5EF4-FFF2-40B4-BE49-F238E27FC236}">
                <a16:creationId xmlns:a16="http://schemas.microsoft.com/office/drawing/2014/main" id="{BD8CAD5A-485A-4C1D-9711-BE7DE1C4ECF9}"/>
              </a:ext>
            </a:extLst>
          </p:cNvPr>
          <p:cNvSpPr txBox="1"/>
          <p:nvPr/>
        </p:nvSpPr>
        <p:spPr>
          <a:xfrm>
            <a:off x="2208213" y="3380087"/>
            <a:ext cx="1161152" cy="369332"/>
          </a:xfrm>
          <a:prstGeom prst="rect">
            <a:avLst/>
          </a:prstGeom>
          <a:noFill/>
        </p:spPr>
        <p:txBody>
          <a:bodyPr wrap="none" rtlCol="0">
            <a:spAutoFit/>
          </a:bodyPr>
          <a:lstStyle/>
          <a:p>
            <a:r>
              <a:rPr lang="en-US" dirty="0"/>
              <a:t>List array</a:t>
            </a:r>
          </a:p>
        </p:txBody>
      </p:sp>
      <p:sp>
        <p:nvSpPr>
          <p:cNvPr id="16" name="Arc 15">
            <a:extLst>
              <a:ext uri="{FF2B5EF4-FFF2-40B4-BE49-F238E27FC236}">
                <a16:creationId xmlns:a16="http://schemas.microsoft.com/office/drawing/2014/main" id="{E5314A39-6440-4DF8-935D-64FDF8E59635}"/>
              </a:ext>
            </a:extLst>
          </p:cNvPr>
          <p:cNvSpPr/>
          <p:nvPr/>
        </p:nvSpPr>
        <p:spPr>
          <a:xfrm rot="10800000">
            <a:off x="6095088" y="3838161"/>
            <a:ext cx="448397" cy="413238"/>
          </a:xfrm>
          <a:prstGeom prst="arc">
            <a:avLst>
              <a:gd name="adj1" fmla="val 10954186"/>
              <a:gd name="adj2" fmla="val 51823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6D1762B-81D7-437A-99D2-BCDA8AF359A0}"/>
              </a:ext>
            </a:extLst>
          </p:cNvPr>
          <p:cNvCxnSpPr>
            <a:cxnSpLocks/>
            <a:stCxn id="16" idx="0"/>
          </p:cNvCxnSpPr>
          <p:nvPr/>
        </p:nvCxnSpPr>
        <p:spPr>
          <a:xfrm flipV="1">
            <a:off x="6543220" y="3926617"/>
            <a:ext cx="265" cy="12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E883616F-917F-46AD-9AE2-0FCA0F3CC68A}"/>
              </a:ext>
            </a:extLst>
          </p:cNvPr>
          <p:cNvSpPr/>
          <p:nvPr/>
        </p:nvSpPr>
        <p:spPr>
          <a:xfrm rot="10800000">
            <a:off x="5532452" y="3848211"/>
            <a:ext cx="448397" cy="413238"/>
          </a:xfrm>
          <a:prstGeom prst="arc">
            <a:avLst>
              <a:gd name="adj1" fmla="val 10954186"/>
              <a:gd name="adj2" fmla="val 51823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AD412C9-718F-419F-AD18-3A2B154E0757}"/>
              </a:ext>
            </a:extLst>
          </p:cNvPr>
          <p:cNvCxnSpPr>
            <a:cxnSpLocks/>
            <a:stCxn id="18" idx="0"/>
          </p:cNvCxnSpPr>
          <p:nvPr/>
        </p:nvCxnSpPr>
        <p:spPr>
          <a:xfrm flipV="1">
            <a:off x="5980584" y="3936667"/>
            <a:ext cx="265" cy="12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0556BFDA-6D91-4227-9ED9-1812BF88CDDF}"/>
              </a:ext>
            </a:extLst>
          </p:cNvPr>
          <p:cNvSpPr/>
          <p:nvPr/>
        </p:nvSpPr>
        <p:spPr>
          <a:xfrm rot="10800000">
            <a:off x="5048845" y="3842910"/>
            <a:ext cx="448397" cy="413238"/>
          </a:xfrm>
          <a:prstGeom prst="arc">
            <a:avLst>
              <a:gd name="adj1" fmla="val 10954186"/>
              <a:gd name="adj2" fmla="val 51823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0E23ABA9-519F-4F2E-9C4A-8B3BC1E69769}"/>
              </a:ext>
            </a:extLst>
          </p:cNvPr>
          <p:cNvCxnSpPr>
            <a:cxnSpLocks/>
            <a:stCxn id="20" idx="0"/>
          </p:cNvCxnSpPr>
          <p:nvPr/>
        </p:nvCxnSpPr>
        <p:spPr>
          <a:xfrm flipV="1">
            <a:off x="5496977" y="3931366"/>
            <a:ext cx="265" cy="12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997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Add(int index, E 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46</a:t>
            </a:fld>
            <a:endParaRPr lang="en-US"/>
          </a:p>
        </p:txBody>
      </p:sp>
      <p:graphicFrame>
        <p:nvGraphicFramePr>
          <p:cNvPr id="5" name="Content Placeholder 8">
            <a:extLst>
              <a:ext uri="{FF2B5EF4-FFF2-40B4-BE49-F238E27FC236}">
                <a16:creationId xmlns:a16="http://schemas.microsoft.com/office/drawing/2014/main" id="{3102C07F-7AED-4120-BE6F-8558512C20A7}"/>
              </a:ext>
            </a:extLst>
          </p:cNvPr>
          <p:cNvGraphicFramePr>
            <a:graphicFrameLocks/>
          </p:cNvGraphicFramePr>
          <p:nvPr>
            <p:extLst>
              <p:ext uri="{D42A27DB-BD31-4B8C-83A1-F6EECF244321}">
                <p14:modId xmlns:p14="http://schemas.microsoft.com/office/powerpoint/2010/main" val="1210658441"/>
              </p:ext>
            </p:extLst>
          </p:nvPr>
        </p:nvGraphicFramePr>
        <p:xfrm>
          <a:off x="3332953" y="2042539"/>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CD0AA878-CC6E-48FB-9AC3-C8618DA4094E}"/>
              </a:ext>
            </a:extLst>
          </p:cNvPr>
          <p:cNvSpPr txBox="1"/>
          <p:nvPr/>
        </p:nvSpPr>
        <p:spPr>
          <a:xfrm>
            <a:off x="2208213" y="2284593"/>
            <a:ext cx="1161152" cy="369332"/>
          </a:xfrm>
          <a:prstGeom prst="rect">
            <a:avLst/>
          </a:prstGeom>
          <a:noFill/>
        </p:spPr>
        <p:txBody>
          <a:bodyPr wrap="none" rtlCol="0">
            <a:spAutoFit/>
          </a:bodyPr>
          <a:lstStyle/>
          <a:p>
            <a:r>
              <a:rPr lang="en-US" dirty="0"/>
              <a:t>List array</a:t>
            </a:r>
          </a:p>
        </p:txBody>
      </p:sp>
      <p:sp>
        <p:nvSpPr>
          <p:cNvPr id="3" name="TextBox 2">
            <a:extLst>
              <a:ext uri="{FF2B5EF4-FFF2-40B4-BE49-F238E27FC236}">
                <a16:creationId xmlns:a16="http://schemas.microsoft.com/office/drawing/2014/main" id="{D1169D28-3377-4385-ABA5-8103AFC0169B}"/>
              </a:ext>
            </a:extLst>
          </p:cNvPr>
          <p:cNvSpPr txBox="1"/>
          <p:nvPr/>
        </p:nvSpPr>
        <p:spPr>
          <a:xfrm>
            <a:off x="2208213" y="1576023"/>
            <a:ext cx="4206536" cy="369332"/>
          </a:xfrm>
          <a:prstGeom prst="rect">
            <a:avLst/>
          </a:prstGeom>
          <a:noFill/>
        </p:spPr>
        <p:txBody>
          <a:bodyPr wrap="none" rtlCol="0">
            <a:spAutoFit/>
          </a:bodyPr>
          <a:lstStyle/>
          <a:p>
            <a:r>
              <a:rPr lang="en-US" dirty="0"/>
              <a:t>Assume we call </a:t>
            </a:r>
            <a:r>
              <a:rPr lang="en-US" dirty="0" err="1">
                <a:latin typeface="Courier New" panose="02070309020205020404" pitchFamily="49" charset="0"/>
                <a:cs typeface="Courier New" panose="02070309020205020404" pitchFamily="49" charset="0"/>
              </a:rPr>
              <a:t>list.add</a:t>
            </a:r>
            <a:r>
              <a:rPr lang="en-US" dirty="0">
                <a:latin typeface="Courier New" panose="02070309020205020404" pitchFamily="49" charset="0"/>
                <a:cs typeface="Courier New" panose="02070309020205020404" pitchFamily="49" charset="0"/>
              </a:rPr>
              <a:t>(3, “k”);</a:t>
            </a:r>
          </a:p>
        </p:txBody>
      </p:sp>
      <p:graphicFrame>
        <p:nvGraphicFramePr>
          <p:cNvPr id="12" name="Content Placeholder 8">
            <a:extLst>
              <a:ext uri="{FF2B5EF4-FFF2-40B4-BE49-F238E27FC236}">
                <a16:creationId xmlns:a16="http://schemas.microsoft.com/office/drawing/2014/main" id="{61B89179-B19B-4CF7-B022-A26D56BDC724}"/>
              </a:ext>
            </a:extLst>
          </p:cNvPr>
          <p:cNvGraphicFramePr>
            <a:graphicFrameLocks/>
          </p:cNvGraphicFramePr>
          <p:nvPr>
            <p:extLst>
              <p:ext uri="{D42A27DB-BD31-4B8C-83A1-F6EECF244321}">
                <p14:modId xmlns:p14="http://schemas.microsoft.com/office/powerpoint/2010/main" val="2920366836"/>
              </p:ext>
            </p:extLst>
          </p:nvPr>
        </p:nvGraphicFramePr>
        <p:xfrm>
          <a:off x="3332953" y="3138033"/>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13" name="TextBox 12">
            <a:extLst>
              <a:ext uri="{FF2B5EF4-FFF2-40B4-BE49-F238E27FC236}">
                <a16:creationId xmlns:a16="http://schemas.microsoft.com/office/drawing/2014/main" id="{BD8CAD5A-485A-4C1D-9711-BE7DE1C4ECF9}"/>
              </a:ext>
            </a:extLst>
          </p:cNvPr>
          <p:cNvSpPr txBox="1"/>
          <p:nvPr/>
        </p:nvSpPr>
        <p:spPr>
          <a:xfrm>
            <a:off x="2208213" y="3380087"/>
            <a:ext cx="1161152" cy="369332"/>
          </a:xfrm>
          <a:prstGeom prst="rect">
            <a:avLst/>
          </a:prstGeom>
          <a:noFill/>
        </p:spPr>
        <p:txBody>
          <a:bodyPr wrap="none" rtlCol="0">
            <a:spAutoFit/>
          </a:bodyPr>
          <a:lstStyle/>
          <a:p>
            <a:r>
              <a:rPr lang="en-US" dirty="0"/>
              <a:t>List array</a:t>
            </a:r>
          </a:p>
        </p:txBody>
      </p:sp>
      <p:sp>
        <p:nvSpPr>
          <p:cNvPr id="16" name="Arc 15">
            <a:extLst>
              <a:ext uri="{FF2B5EF4-FFF2-40B4-BE49-F238E27FC236}">
                <a16:creationId xmlns:a16="http://schemas.microsoft.com/office/drawing/2014/main" id="{E5314A39-6440-4DF8-935D-64FDF8E59635}"/>
              </a:ext>
            </a:extLst>
          </p:cNvPr>
          <p:cNvSpPr/>
          <p:nvPr/>
        </p:nvSpPr>
        <p:spPr>
          <a:xfrm rot="10800000">
            <a:off x="6095088" y="3838161"/>
            <a:ext cx="448397" cy="413238"/>
          </a:xfrm>
          <a:prstGeom prst="arc">
            <a:avLst>
              <a:gd name="adj1" fmla="val 10954186"/>
              <a:gd name="adj2" fmla="val 51823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6D1762B-81D7-437A-99D2-BCDA8AF359A0}"/>
              </a:ext>
            </a:extLst>
          </p:cNvPr>
          <p:cNvCxnSpPr>
            <a:cxnSpLocks/>
            <a:stCxn id="16" idx="0"/>
          </p:cNvCxnSpPr>
          <p:nvPr/>
        </p:nvCxnSpPr>
        <p:spPr>
          <a:xfrm flipV="1">
            <a:off x="6543220" y="3926617"/>
            <a:ext cx="265" cy="12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E883616F-917F-46AD-9AE2-0FCA0F3CC68A}"/>
              </a:ext>
            </a:extLst>
          </p:cNvPr>
          <p:cNvSpPr/>
          <p:nvPr/>
        </p:nvSpPr>
        <p:spPr>
          <a:xfrm rot="10800000">
            <a:off x="5532452" y="3848211"/>
            <a:ext cx="448397" cy="413238"/>
          </a:xfrm>
          <a:prstGeom prst="arc">
            <a:avLst>
              <a:gd name="adj1" fmla="val 10954186"/>
              <a:gd name="adj2" fmla="val 51823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AD412C9-718F-419F-AD18-3A2B154E0757}"/>
              </a:ext>
            </a:extLst>
          </p:cNvPr>
          <p:cNvCxnSpPr>
            <a:cxnSpLocks/>
            <a:stCxn id="18" idx="0"/>
          </p:cNvCxnSpPr>
          <p:nvPr/>
        </p:nvCxnSpPr>
        <p:spPr>
          <a:xfrm flipV="1">
            <a:off x="5980584" y="3936667"/>
            <a:ext cx="265" cy="12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0556BFDA-6D91-4227-9ED9-1812BF88CDDF}"/>
              </a:ext>
            </a:extLst>
          </p:cNvPr>
          <p:cNvSpPr/>
          <p:nvPr/>
        </p:nvSpPr>
        <p:spPr>
          <a:xfrm rot="10800000">
            <a:off x="5048845" y="3842910"/>
            <a:ext cx="448397" cy="413238"/>
          </a:xfrm>
          <a:prstGeom prst="arc">
            <a:avLst>
              <a:gd name="adj1" fmla="val 10954186"/>
              <a:gd name="adj2" fmla="val 51823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0E23ABA9-519F-4F2E-9C4A-8B3BC1E69769}"/>
              </a:ext>
            </a:extLst>
          </p:cNvPr>
          <p:cNvCxnSpPr>
            <a:cxnSpLocks/>
            <a:stCxn id="20" idx="0"/>
          </p:cNvCxnSpPr>
          <p:nvPr/>
        </p:nvCxnSpPr>
        <p:spPr>
          <a:xfrm flipV="1">
            <a:off x="5496977" y="3931366"/>
            <a:ext cx="265" cy="128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8">
            <a:extLst>
              <a:ext uri="{FF2B5EF4-FFF2-40B4-BE49-F238E27FC236}">
                <a16:creationId xmlns:a16="http://schemas.microsoft.com/office/drawing/2014/main" id="{92A3D8BE-3E4A-410D-B6BD-7300BDD93047}"/>
              </a:ext>
            </a:extLst>
          </p:cNvPr>
          <p:cNvGraphicFramePr>
            <a:graphicFrameLocks/>
          </p:cNvGraphicFramePr>
          <p:nvPr>
            <p:extLst>
              <p:ext uri="{D42A27DB-BD31-4B8C-83A1-F6EECF244321}">
                <p14:modId xmlns:p14="http://schemas.microsoft.com/office/powerpoint/2010/main" val="1840144141"/>
              </p:ext>
            </p:extLst>
          </p:nvPr>
        </p:nvGraphicFramePr>
        <p:xfrm>
          <a:off x="3369365" y="4339855"/>
          <a:ext cx="497126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fontAlgn="ctr"/>
                      <a:r>
                        <a:rPr lang="en-US" sz="1800" b="1" dirty="0">
                          <a:effectLst/>
                        </a:rPr>
                        <a:t> a</a:t>
                      </a:r>
                    </a:p>
                  </a:txBody>
                  <a:tcPr marL="76200" marR="76200" marT="76200" marB="76200" anchor="ctr"/>
                </a:tc>
                <a:tc>
                  <a:txBody>
                    <a:bodyPr/>
                    <a:lstStyle/>
                    <a:p>
                      <a:pPr fontAlgn="ctr"/>
                      <a:r>
                        <a:rPr lang="en-US" sz="1800" b="1" dirty="0">
                          <a:effectLst/>
                        </a:rPr>
                        <a:t> b</a:t>
                      </a:r>
                    </a:p>
                  </a:txBody>
                  <a:tcPr marL="76200" marR="76200" marT="76200" marB="76200" anchor="ctr"/>
                </a:tc>
                <a:tc>
                  <a:txBody>
                    <a:bodyPr/>
                    <a:lstStyle/>
                    <a:p>
                      <a:pPr fontAlgn="ctr"/>
                      <a:r>
                        <a:rPr lang="en-US" sz="1800" b="1" dirty="0">
                          <a:effectLst/>
                        </a:rPr>
                        <a:t> c</a:t>
                      </a:r>
                    </a:p>
                  </a:txBody>
                  <a:tcPr marL="76200" marR="76200" marT="76200" marB="76200" anchor="ctr"/>
                </a:tc>
                <a:tc>
                  <a:txBody>
                    <a:bodyPr/>
                    <a:lstStyle/>
                    <a:p>
                      <a:pPr fontAlgn="ctr"/>
                      <a:r>
                        <a:rPr lang="en-US" sz="1800" b="1" dirty="0">
                          <a:effectLst/>
                        </a:rPr>
                        <a:t> k</a:t>
                      </a:r>
                    </a:p>
                  </a:txBody>
                  <a:tcPr marL="76200" marR="76200" marT="76200" marB="76200" anchor="ctr"/>
                </a:tc>
                <a:tc>
                  <a:txBody>
                    <a:bodyPr/>
                    <a:lstStyle/>
                    <a:p>
                      <a:pPr fontAlgn="ctr"/>
                      <a:r>
                        <a:rPr lang="en-US" sz="1800" b="1" dirty="0">
                          <a:effectLst/>
                        </a:rPr>
                        <a:t> d</a:t>
                      </a:r>
                    </a:p>
                  </a:txBody>
                  <a:tcPr marL="76200" marR="76200" marT="76200" marB="76200" anchor="ctr"/>
                </a:tc>
                <a:tc>
                  <a:txBody>
                    <a:bodyPr/>
                    <a:lstStyle/>
                    <a:p>
                      <a:pPr fontAlgn="ctr"/>
                      <a:r>
                        <a:rPr lang="en-US" sz="1800" b="1" dirty="0">
                          <a:effectLst/>
                        </a:rPr>
                        <a:t> e</a:t>
                      </a:r>
                    </a:p>
                  </a:txBody>
                  <a:tcPr marL="76200" marR="76200" marT="76200" marB="76200" anchor="ctr"/>
                </a:tc>
                <a:tc>
                  <a:txBody>
                    <a:bodyPr/>
                    <a:lstStyle/>
                    <a:p>
                      <a:pPr fontAlgn="ctr"/>
                      <a:r>
                        <a:rPr lang="en-US" sz="1800" b="1" dirty="0">
                          <a:effectLst/>
                        </a:rPr>
                        <a:t> f</a:t>
                      </a: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tc>
                  <a:txBody>
                    <a:bodyPr/>
                    <a:lstStyle/>
                    <a:p>
                      <a:pP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4" name="TextBox 23">
            <a:extLst>
              <a:ext uri="{FF2B5EF4-FFF2-40B4-BE49-F238E27FC236}">
                <a16:creationId xmlns:a16="http://schemas.microsoft.com/office/drawing/2014/main" id="{D81F4082-B9EB-406C-AC78-1E5EF9D59B0C}"/>
              </a:ext>
            </a:extLst>
          </p:cNvPr>
          <p:cNvSpPr txBox="1"/>
          <p:nvPr/>
        </p:nvSpPr>
        <p:spPr>
          <a:xfrm>
            <a:off x="2244625" y="4581909"/>
            <a:ext cx="1161152" cy="369332"/>
          </a:xfrm>
          <a:prstGeom prst="rect">
            <a:avLst/>
          </a:prstGeom>
          <a:noFill/>
        </p:spPr>
        <p:txBody>
          <a:bodyPr wrap="none" rtlCol="0">
            <a:spAutoFit/>
          </a:bodyPr>
          <a:lstStyle/>
          <a:p>
            <a:r>
              <a:rPr lang="en-US" dirty="0"/>
              <a:t>List array</a:t>
            </a:r>
          </a:p>
        </p:txBody>
      </p:sp>
      <p:cxnSp>
        <p:nvCxnSpPr>
          <p:cNvPr id="25" name="Straight Arrow Connector 24">
            <a:extLst>
              <a:ext uri="{FF2B5EF4-FFF2-40B4-BE49-F238E27FC236}">
                <a16:creationId xmlns:a16="http://schemas.microsoft.com/office/drawing/2014/main" id="{61982C5D-E99C-4738-A2BC-DB2270C00357}"/>
              </a:ext>
            </a:extLst>
          </p:cNvPr>
          <p:cNvCxnSpPr>
            <a:cxnSpLocks/>
          </p:cNvCxnSpPr>
          <p:nvPr/>
        </p:nvCxnSpPr>
        <p:spPr>
          <a:xfrm flipV="1">
            <a:off x="5111836" y="5261651"/>
            <a:ext cx="0" cy="413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EBAFA1E-F215-45D3-8B0C-177763EE4618}"/>
              </a:ext>
            </a:extLst>
          </p:cNvPr>
          <p:cNvSpPr/>
          <p:nvPr/>
        </p:nvSpPr>
        <p:spPr>
          <a:xfrm>
            <a:off x="4961795" y="5630784"/>
            <a:ext cx="300082" cy="369332"/>
          </a:xfrm>
          <a:prstGeom prst="rect">
            <a:avLst/>
          </a:prstGeom>
        </p:spPr>
        <p:txBody>
          <a:bodyPr wrap="none">
            <a:spAutoFit/>
          </a:bodyPr>
          <a:lstStyle/>
          <a:p>
            <a:r>
              <a:rPr lang="en-US" b="1" dirty="0">
                <a:cs typeface="Courier New" panose="02070309020205020404" pitchFamily="49" charset="0"/>
              </a:rPr>
              <a:t>k</a:t>
            </a:r>
            <a:endParaRPr lang="en-US" b="1" dirty="0"/>
          </a:p>
        </p:txBody>
      </p:sp>
    </p:spTree>
    <p:extLst>
      <p:ext uri="{BB962C8B-B14F-4D97-AF65-F5344CB8AC3E}">
        <p14:creationId xmlns:p14="http://schemas.microsoft.com/office/powerpoint/2010/main" val="320178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68B1-4B8A-4D41-AED6-E93693F1FE42}"/>
              </a:ext>
            </a:extLst>
          </p:cNvPr>
          <p:cNvSpPr>
            <a:spLocks noGrp="1"/>
          </p:cNvSpPr>
          <p:nvPr>
            <p:ph type="title"/>
          </p:nvPr>
        </p:nvSpPr>
        <p:spPr/>
        <p:txBody>
          <a:bodyPr/>
          <a:lstStyle/>
          <a:p>
            <a:r>
              <a:rPr lang="en-US" dirty="0" err="1"/>
              <a:t>ArrayList</a:t>
            </a:r>
            <a:r>
              <a:rPr lang="en-US" dirty="0"/>
              <a:t> Syntax: Add(int index, E e)</a:t>
            </a:r>
          </a:p>
        </p:txBody>
      </p:sp>
      <p:sp>
        <p:nvSpPr>
          <p:cNvPr id="3" name="Content Placeholder 2">
            <a:extLst>
              <a:ext uri="{FF2B5EF4-FFF2-40B4-BE49-F238E27FC236}">
                <a16:creationId xmlns:a16="http://schemas.microsoft.com/office/drawing/2014/main" id="{06BFCA7C-72D0-45CE-99B6-E88E0640BC40}"/>
              </a:ext>
            </a:extLst>
          </p:cNvPr>
          <p:cNvSpPr>
            <a:spLocks noGrp="1"/>
          </p:cNvSpPr>
          <p:nvPr>
            <p:ph idx="1"/>
          </p:nvPr>
        </p:nvSpPr>
        <p:spPr>
          <a:xfrm>
            <a:off x="2208213" y="1600200"/>
            <a:ext cx="9372600" cy="4114800"/>
          </a:xfrm>
        </p:spPr>
        <p:txBody>
          <a:bodyPr/>
          <a:lstStyle/>
          <a:p>
            <a:pPr marL="45720" indent="0">
              <a:buNone/>
            </a:pPr>
            <a:r>
              <a:rPr lang="en-US" b="1" dirty="0">
                <a:latin typeface="Courier New" panose="02070309020205020404" pitchFamily="49" charset="0"/>
                <a:cs typeface="Courier New" panose="02070309020205020404" pitchFamily="49" charset="0"/>
              </a:rPr>
              <a:t>procedure</a:t>
            </a:r>
            <a:r>
              <a:rPr lang="en-US" dirty="0">
                <a:latin typeface="Courier New" panose="02070309020205020404" pitchFamily="49" charset="0"/>
                <a:cs typeface="Courier New" panose="02070309020205020404" pitchFamily="49" charset="0"/>
              </a:rPr>
              <a:t> Add(</a:t>
            </a:r>
            <a:r>
              <a:rPr lang="en-US" dirty="0" err="1">
                <a:latin typeface="Courier New" panose="02070309020205020404" pitchFamily="49" charset="0"/>
                <a:cs typeface="Courier New" panose="02070309020205020404" pitchFamily="49" charset="0"/>
              </a:rPr>
              <a:t>i,e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size &gt;= </a:t>
            </a:r>
            <a:r>
              <a:rPr lang="en-US" dirty="0" err="1">
                <a:latin typeface="Courier New" panose="02070309020205020404" pitchFamily="49" charset="0"/>
                <a:cs typeface="Courier New" panose="02070309020205020404" pitchFamily="49" charset="0"/>
              </a:rPr>
              <a:t>arr.len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then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Regrow the array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 if</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j ← [size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[j + 1]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 for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size ← size + 1</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end procedure</a:t>
            </a:r>
          </a:p>
        </p:txBody>
      </p:sp>
      <p:sp>
        <p:nvSpPr>
          <p:cNvPr id="4" name="Slide Number Placeholder 3">
            <a:extLst>
              <a:ext uri="{FF2B5EF4-FFF2-40B4-BE49-F238E27FC236}">
                <a16:creationId xmlns:a16="http://schemas.microsoft.com/office/drawing/2014/main" id="{D0F0BDF2-54A7-47CC-8D74-3C6D567D0ED5}"/>
              </a:ext>
            </a:extLst>
          </p:cNvPr>
          <p:cNvSpPr>
            <a:spLocks noGrp="1"/>
          </p:cNvSpPr>
          <p:nvPr>
            <p:ph type="sldNum" sz="quarter" idx="12"/>
          </p:nvPr>
        </p:nvSpPr>
        <p:spPr/>
        <p:txBody>
          <a:bodyPr/>
          <a:lstStyle/>
          <a:p>
            <a:fld id="{8FDBFFB2-86D9-4B8F-A59A-553A60B94BBE}" type="slidenum">
              <a:rPr lang="en-US" smtClean="0"/>
              <a:t>47</a:t>
            </a:fld>
            <a:endParaRPr lang="en-US"/>
          </a:p>
        </p:txBody>
      </p:sp>
      <p:sp>
        <p:nvSpPr>
          <p:cNvPr id="6" name="Right Brace 5">
            <a:extLst>
              <a:ext uri="{FF2B5EF4-FFF2-40B4-BE49-F238E27FC236}">
                <a16:creationId xmlns:a16="http://schemas.microsoft.com/office/drawing/2014/main" id="{3E101057-514F-433B-9772-CF9B3250E644}"/>
              </a:ext>
            </a:extLst>
          </p:cNvPr>
          <p:cNvSpPr/>
          <p:nvPr/>
        </p:nvSpPr>
        <p:spPr>
          <a:xfrm>
            <a:off x="6894513" y="1996580"/>
            <a:ext cx="167780" cy="55367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5E347F9-711F-445F-B68A-2C6FFEDD6258}"/>
              </a:ext>
            </a:extLst>
          </p:cNvPr>
          <p:cNvSpPr txBox="1"/>
          <p:nvPr/>
        </p:nvSpPr>
        <p:spPr>
          <a:xfrm>
            <a:off x="7154570" y="2088750"/>
            <a:ext cx="2097248" cy="369332"/>
          </a:xfrm>
          <a:prstGeom prst="rect">
            <a:avLst/>
          </a:prstGeom>
          <a:noFill/>
        </p:spPr>
        <p:txBody>
          <a:bodyPr wrap="square" rtlCol="0">
            <a:spAutoFit/>
          </a:bodyPr>
          <a:lstStyle/>
          <a:p>
            <a:r>
              <a:rPr lang="en-US" dirty="0"/>
              <a:t>Regrows array</a:t>
            </a:r>
          </a:p>
        </p:txBody>
      </p:sp>
      <p:sp>
        <p:nvSpPr>
          <p:cNvPr id="8" name="Right Brace 7">
            <a:extLst>
              <a:ext uri="{FF2B5EF4-FFF2-40B4-BE49-F238E27FC236}">
                <a16:creationId xmlns:a16="http://schemas.microsoft.com/office/drawing/2014/main" id="{F4AB0CF9-1572-4A46-BA7E-812C4AF8B659}"/>
              </a:ext>
            </a:extLst>
          </p:cNvPr>
          <p:cNvSpPr/>
          <p:nvPr/>
        </p:nvSpPr>
        <p:spPr>
          <a:xfrm>
            <a:off x="6894513" y="2852865"/>
            <a:ext cx="167780" cy="55367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70445FF-6F00-4A29-839B-6A46D82A968C}"/>
              </a:ext>
            </a:extLst>
          </p:cNvPr>
          <p:cNvSpPr txBox="1"/>
          <p:nvPr/>
        </p:nvSpPr>
        <p:spPr>
          <a:xfrm>
            <a:off x="7154570" y="2945035"/>
            <a:ext cx="3398780" cy="369332"/>
          </a:xfrm>
          <a:prstGeom prst="rect">
            <a:avLst/>
          </a:prstGeom>
          <a:noFill/>
        </p:spPr>
        <p:txBody>
          <a:bodyPr wrap="square" rtlCol="0">
            <a:spAutoFit/>
          </a:bodyPr>
          <a:lstStyle/>
          <a:p>
            <a:r>
              <a:rPr lang="en-US" dirty="0"/>
              <a:t>Shifts elements back</a:t>
            </a:r>
          </a:p>
        </p:txBody>
      </p:sp>
      <p:sp>
        <p:nvSpPr>
          <p:cNvPr id="10" name="Right Brace 9">
            <a:extLst>
              <a:ext uri="{FF2B5EF4-FFF2-40B4-BE49-F238E27FC236}">
                <a16:creationId xmlns:a16="http://schemas.microsoft.com/office/drawing/2014/main" id="{3FF7F565-9168-4A17-A0E0-CCBEECDC8B73}"/>
              </a:ext>
            </a:extLst>
          </p:cNvPr>
          <p:cNvSpPr/>
          <p:nvPr/>
        </p:nvSpPr>
        <p:spPr>
          <a:xfrm>
            <a:off x="6894513" y="3616980"/>
            <a:ext cx="167780" cy="55367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C3D3452D-20E2-4D0C-8FE2-4A5CAF118F02}"/>
              </a:ext>
            </a:extLst>
          </p:cNvPr>
          <p:cNvSpPr txBox="1"/>
          <p:nvPr/>
        </p:nvSpPr>
        <p:spPr>
          <a:xfrm>
            <a:off x="7154570" y="3709150"/>
            <a:ext cx="3717562" cy="369332"/>
          </a:xfrm>
          <a:prstGeom prst="rect">
            <a:avLst/>
          </a:prstGeom>
          <a:noFill/>
        </p:spPr>
        <p:txBody>
          <a:bodyPr wrap="square" rtlCol="0">
            <a:spAutoFit/>
          </a:bodyPr>
          <a:lstStyle/>
          <a:p>
            <a:r>
              <a:rPr lang="en-US" dirty="0"/>
              <a:t>Inserts data and increments size</a:t>
            </a:r>
          </a:p>
        </p:txBody>
      </p:sp>
    </p:spTree>
    <p:extLst>
      <p:ext uri="{BB962C8B-B14F-4D97-AF65-F5344CB8AC3E}">
        <p14:creationId xmlns:p14="http://schemas.microsoft.com/office/powerpoint/2010/main" val="3561266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Remove(int index)</a:t>
            </a:r>
          </a:p>
        </p:txBody>
      </p:sp>
      <p:sp>
        <p:nvSpPr>
          <p:cNvPr id="3" name="Content Placeholder 2">
            <a:extLst>
              <a:ext uri="{FF2B5EF4-FFF2-40B4-BE49-F238E27FC236}">
                <a16:creationId xmlns:a16="http://schemas.microsoft.com/office/drawing/2014/main" id="{E40F842E-DFB2-4813-935F-7A54E27D1B10}"/>
              </a:ext>
            </a:extLst>
          </p:cNvPr>
          <p:cNvSpPr>
            <a:spLocks noGrp="1"/>
          </p:cNvSpPr>
          <p:nvPr>
            <p:ph idx="1"/>
          </p:nvPr>
        </p:nvSpPr>
        <p:spPr/>
        <p:txBody>
          <a:bodyPr/>
          <a:lstStyle/>
          <a:p>
            <a:r>
              <a:rPr lang="en-US" dirty="0"/>
              <a:t>This method will remove the element at array[index].  All elements at index </a:t>
            </a:r>
            <a:r>
              <a:rPr lang="en-US" dirty="0" err="1"/>
              <a:t>index</a:t>
            </a:r>
            <a:r>
              <a:rPr lang="en-US" dirty="0"/>
              <a:t> and after will be shifted to the previous cell to fill the hole.</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48</a:t>
            </a:fld>
            <a:endParaRPr lang="en-US"/>
          </a:p>
        </p:txBody>
      </p:sp>
    </p:spTree>
    <p:extLst>
      <p:ext uri="{BB962C8B-B14F-4D97-AF65-F5344CB8AC3E}">
        <p14:creationId xmlns:p14="http://schemas.microsoft.com/office/powerpoint/2010/main" val="2171594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840-F342-49E2-9815-0DB5A0E2AF82}"/>
              </a:ext>
            </a:extLst>
          </p:cNvPr>
          <p:cNvSpPr>
            <a:spLocks noGrp="1"/>
          </p:cNvSpPr>
          <p:nvPr>
            <p:ph type="title"/>
          </p:nvPr>
        </p:nvSpPr>
        <p:spPr/>
        <p:txBody>
          <a:bodyPr/>
          <a:lstStyle/>
          <a:p>
            <a:r>
              <a:rPr lang="en-US" dirty="0" err="1"/>
              <a:t>ArrayList</a:t>
            </a:r>
            <a:r>
              <a:rPr lang="en-US" dirty="0"/>
              <a:t> Syntax: Remove(int index)</a:t>
            </a:r>
          </a:p>
        </p:txBody>
      </p:sp>
      <p:sp>
        <p:nvSpPr>
          <p:cNvPr id="3" name="Content Placeholder 2">
            <a:extLst>
              <a:ext uri="{FF2B5EF4-FFF2-40B4-BE49-F238E27FC236}">
                <a16:creationId xmlns:a16="http://schemas.microsoft.com/office/drawing/2014/main" id="{E40F842E-DFB2-4813-935F-7A54E27D1B10}"/>
              </a:ext>
            </a:extLst>
          </p:cNvPr>
          <p:cNvSpPr>
            <a:spLocks noGrp="1"/>
          </p:cNvSpPr>
          <p:nvPr>
            <p:ph idx="1"/>
          </p:nvPr>
        </p:nvSpPr>
        <p:spPr/>
        <p:txBody>
          <a:bodyPr/>
          <a:lstStyle/>
          <a:p>
            <a:r>
              <a:rPr lang="en-US" dirty="0"/>
              <a:t>This method will remove the element at array[index].  All elements at index </a:t>
            </a:r>
            <a:r>
              <a:rPr lang="en-US" dirty="0" err="1"/>
              <a:t>index</a:t>
            </a:r>
            <a:r>
              <a:rPr lang="en-US" dirty="0"/>
              <a:t> and after will be shifted to the previous cell to fill the hole.</a:t>
            </a:r>
          </a:p>
          <a:p>
            <a:r>
              <a:rPr lang="en-US" dirty="0"/>
              <a:t>There is no resizing with remove.  Instead, a user can call </a:t>
            </a:r>
            <a:r>
              <a:rPr lang="en-US" dirty="0" err="1">
                <a:latin typeface="Courier New" panose="02070309020205020404" pitchFamily="49" charset="0"/>
                <a:cs typeface="Courier New" panose="02070309020205020404" pitchFamily="49" charset="0"/>
              </a:rPr>
              <a:t>trimToSize</a:t>
            </a:r>
            <a:r>
              <a:rPr lang="en-US" dirty="0">
                <a:latin typeface="Courier New" panose="02070309020205020404" pitchFamily="49" charset="0"/>
                <a:cs typeface="Courier New" panose="02070309020205020404" pitchFamily="49" charset="0"/>
              </a:rPr>
              <a:t>()</a:t>
            </a:r>
            <a:r>
              <a:rPr lang="en-US" dirty="0"/>
              <a:t> to reduce the size of the backing array.</a:t>
            </a:r>
          </a:p>
        </p:txBody>
      </p:sp>
      <p:sp>
        <p:nvSpPr>
          <p:cNvPr id="4" name="Slide Number Placeholder 3">
            <a:extLst>
              <a:ext uri="{FF2B5EF4-FFF2-40B4-BE49-F238E27FC236}">
                <a16:creationId xmlns:a16="http://schemas.microsoft.com/office/drawing/2014/main" id="{B132A0AF-DDFD-4F89-BC05-37697A23D708}"/>
              </a:ext>
            </a:extLst>
          </p:cNvPr>
          <p:cNvSpPr>
            <a:spLocks noGrp="1"/>
          </p:cNvSpPr>
          <p:nvPr>
            <p:ph type="sldNum" sz="quarter" idx="12"/>
          </p:nvPr>
        </p:nvSpPr>
        <p:spPr/>
        <p:txBody>
          <a:bodyPr/>
          <a:lstStyle/>
          <a:p>
            <a:fld id="{8FDBFFB2-86D9-4B8F-A59A-553A60B94BBE}" type="slidenum">
              <a:rPr lang="en-US" smtClean="0"/>
              <a:t>49</a:t>
            </a:fld>
            <a:endParaRPr lang="en-US"/>
          </a:p>
        </p:txBody>
      </p:sp>
    </p:spTree>
    <p:extLst>
      <p:ext uri="{BB962C8B-B14F-4D97-AF65-F5344CB8AC3E}">
        <p14:creationId xmlns:p14="http://schemas.microsoft.com/office/powerpoint/2010/main" val="108151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92A9-A7F9-41DE-80E2-8F46E1BD7D42}"/>
              </a:ext>
            </a:extLst>
          </p:cNvPr>
          <p:cNvSpPr>
            <a:spLocks noGrp="1"/>
          </p:cNvSpPr>
          <p:nvPr>
            <p:ph type="title"/>
          </p:nvPr>
        </p:nvSpPr>
        <p:spPr/>
        <p:txBody>
          <a:bodyPr/>
          <a:lstStyle/>
          <a:p>
            <a:r>
              <a:rPr lang="en-US" dirty="0"/>
              <a:t>Array Definition</a:t>
            </a:r>
          </a:p>
        </p:txBody>
      </p:sp>
      <p:sp>
        <p:nvSpPr>
          <p:cNvPr id="3" name="Content Placeholder 2">
            <a:extLst>
              <a:ext uri="{FF2B5EF4-FFF2-40B4-BE49-F238E27FC236}">
                <a16:creationId xmlns:a16="http://schemas.microsoft.com/office/drawing/2014/main" id="{B066CEF9-FD84-47DF-A62C-7245B0E781DE}"/>
              </a:ext>
            </a:extLst>
          </p:cNvPr>
          <p:cNvSpPr>
            <a:spLocks noGrp="1"/>
          </p:cNvSpPr>
          <p:nvPr>
            <p:ph idx="1"/>
          </p:nvPr>
        </p:nvSpPr>
        <p:spPr/>
        <p:txBody>
          <a:bodyPr>
            <a:normAutofit/>
          </a:bodyPr>
          <a:lstStyle/>
          <a:p>
            <a:r>
              <a:rPr lang="en-US" dirty="0"/>
              <a:t>An </a:t>
            </a:r>
            <a:r>
              <a:rPr lang="en-US" b="1" dirty="0"/>
              <a:t>array</a:t>
            </a:r>
            <a:r>
              <a:rPr lang="en-US" dirty="0"/>
              <a:t> is a contiguous collection of variables all of the same type.  These types can be both Java primitive types or Java class types.</a:t>
            </a:r>
          </a:p>
          <a:p>
            <a:pPr lvl="1"/>
            <a:endParaRPr lang="en-US" dirty="0"/>
          </a:p>
        </p:txBody>
      </p:sp>
      <p:sp>
        <p:nvSpPr>
          <p:cNvPr id="4" name="Slide Number Placeholder 3">
            <a:extLst>
              <a:ext uri="{FF2B5EF4-FFF2-40B4-BE49-F238E27FC236}">
                <a16:creationId xmlns:a16="http://schemas.microsoft.com/office/drawing/2014/main" id="{22FCB829-FED2-4279-A1EA-FC2C9AA1A31A}"/>
              </a:ext>
            </a:extLst>
          </p:cNvPr>
          <p:cNvSpPr>
            <a:spLocks noGrp="1"/>
          </p:cNvSpPr>
          <p:nvPr>
            <p:ph type="sldNum" sz="quarter" idx="12"/>
          </p:nvPr>
        </p:nvSpPr>
        <p:spPr/>
        <p:txBody>
          <a:bodyPr/>
          <a:lstStyle/>
          <a:p>
            <a:fld id="{8FDBFFB2-86D9-4B8F-A59A-553A60B94BBE}" type="slidenum">
              <a:rPr lang="en-US" smtClean="0"/>
              <a:t>5</a:t>
            </a:fld>
            <a:endParaRPr lang="en-US"/>
          </a:p>
        </p:txBody>
      </p:sp>
    </p:spTree>
    <p:extLst>
      <p:ext uri="{BB962C8B-B14F-4D97-AF65-F5344CB8AC3E}">
        <p14:creationId xmlns:p14="http://schemas.microsoft.com/office/powerpoint/2010/main" val="3933828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68B1-4B8A-4D41-AED6-E93693F1FE42}"/>
              </a:ext>
            </a:extLst>
          </p:cNvPr>
          <p:cNvSpPr>
            <a:spLocks noGrp="1"/>
          </p:cNvSpPr>
          <p:nvPr>
            <p:ph type="title"/>
          </p:nvPr>
        </p:nvSpPr>
        <p:spPr/>
        <p:txBody>
          <a:bodyPr/>
          <a:lstStyle/>
          <a:p>
            <a:r>
              <a:rPr lang="en-US" dirty="0" err="1"/>
              <a:t>ArrayList</a:t>
            </a:r>
            <a:r>
              <a:rPr lang="en-US" dirty="0"/>
              <a:t> Syntax: Remove(int index)</a:t>
            </a:r>
          </a:p>
        </p:txBody>
      </p:sp>
      <p:sp>
        <p:nvSpPr>
          <p:cNvPr id="3" name="Content Placeholder 2">
            <a:extLst>
              <a:ext uri="{FF2B5EF4-FFF2-40B4-BE49-F238E27FC236}">
                <a16:creationId xmlns:a16="http://schemas.microsoft.com/office/drawing/2014/main" id="{06BFCA7C-72D0-45CE-99B6-E88E0640BC40}"/>
              </a:ext>
            </a:extLst>
          </p:cNvPr>
          <p:cNvSpPr>
            <a:spLocks noGrp="1"/>
          </p:cNvSpPr>
          <p:nvPr>
            <p:ph idx="1"/>
          </p:nvPr>
        </p:nvSpPr>
        <p:spPr/>
        <p:txBody>
          <a:bodyPr/>
          <a:lstStyle/>
          <a:p>
            <a:pPr marL="45720" indent="0">
              <a:buNone/>
            </a:pPr>
            <a:r>
              <a:rPr lang="en-US" b="1" dirty="0">
                <a:latin typeface="Courier New" panose="02070309020205020404" pitchFamily="49" charset="0"/>
                <a:cs typeface="Courier New" panose="02070309020205020404" pitchFamily="49" charset="0"/>
              </a:rPr>
              <a:t>procedure</a:t>
            </a:r>
            <a:r>
              <a:rPr lang="en-US" dirty="0">
                <a:latin typeface="Courier New" panose="02070309020205020404" pitchFamily="49" charset="0"/>
                <a:cs typeface="Courier New" panose="02070309020205020404" pitchFamily="49" charset="0"/>
              </a:rPr>
              <a:t> Remove(</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item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j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size-2] </a:t>
            </a:r>
            <a:r>
              <a:rPr lang="en-US" b="1" dirty="0">
                <a:latin typeface="Courier New" panose="02070309020205020404" pitchFamily="49" charset="0"/>
                <a:cs typeface="Courier New" panose="02070309020205020404" pitchFamily="49" charset="0"/>
              </a:rPr>
              <a:t>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[j]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[j+1]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 for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size ← size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item</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end procedure</a:t>
            </a:r>
          </a:p>
        </p:txBody>
      </p:sp>
      <p:sp>
        <p:nvSpPr>
          <p:cNvPr id="4" name="Slide Number Placeholder 3">
            <a:extLst>
              <a:ext uri="{FF2B5EF4-FFF2-40B4-BE49-F238E27FC236}">
                <a16:creationId xmlns:a16="http://schemas.microsoft.com/office/drawing/2014/main" id="{D0F0BDF2-54A7-47CC-8D74-3C6D567D0ED5}"/>
              </a:ext>
            </a:extLst>
          </p:cNvPr>
          <p:cNvSpPr>
            <a:spLocks noGrp="1"/>
          </p:cNvSpPr>
          <p:nvPr>
            <p:ph type="sldNum" sz="quarter" idx="12"/>
          </p:nvPr>
        </p:nvSpPr>
        <p:spPr/>
        <p:txBody>
          <a:bodyPr/>
          <a:lstStyle/>
          <a:p>
            <a:fld id="{8FDBFFB2-86D9-4B8F-A59A-553A60B94BBE}" type="slidenum">
              <a:rPr lang="en-US" smtClean="0"/>
              <a:t>50</a:t>
            </a:fld>
            <a:endParaRPr lang="en-US"/>
          </a:p>
        </p:txBody>
      </p:sp>
      <p:sp>
        <p:nvSpPr>
          <p:cNvPr id="5" name="Right Brace 4">
            <a:extLst>
              <a:ext uri="{FF2B5EF4-FFF2-40B4-BE49-F238E27FC236}">
                <a16:creationId xmlns:a16="http://schemas.microsoft.com/office/drawing/2014/main" id="{7FA8ED34-2DAD-4456-8781-8A85774D8E02}"/>
              </a:ext>
            </a:extLst>
          </p:cNvPr>
          <p:cNvSpPr/>
          <p:nvPr/>
        </p:nvSpPr>
        <p:spPr>
          <a:xfrm>
            <a:off x="6894513" y="1940717"/>
            <a:ext cx="167780" cy="45908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1A63811-BF49-4895-9A92-A5439E6342FE}"/>
              </a:ext>
            </a:extLst>
          </p:cNvPr>
          <p:cNvSpPr txBox="1"/>
          <p:nvPr/>
        </p:nvSpPr>
        <p:spPr>
          <a:xfrm>
            <a:off x="7154570" y="1847094"/>
            <a:ext cx="2635382" cy="646331"/>
          </a:xfrm>
          <a:prstGeom prst="rect">
            <a:avLst/>
          </a:prstGeom>
          <a:noFill/>
        </p:spPr>
        <p:txBody>
          <a:bodyPr wrap="square" rtlCol="0">
            <a:spAutoFit/>
          </a:bodyPr>
          <a:lstStyle/>
          <a:p>
            <a:r>
              <a:rPr lang="en-US" dirty="0"/>
              <a:t>Saves and deletes removed value </a:t>
            </a:r>
          </a:p>
        </p:txBody>
      </p:sp>
      <p:sp>
        <p:nvSpPr>
          <p:cNvPr id="7" name="Right Brace 6">
            <a:extLst>
              <a:ext uri="{FF2B5EF4-FFF2-40B4-BE49-F238E27FC236}">
                <a16:creationId xmlns:a16="http://schemas.microsoft.com/office/drawing/2014/main" id="{1BAFE9FD-6A5E-4D6F-8773-4AE621700078}"/>
              </a:ext>
            </a:extLst>
          </p:cNvPr>
          <p:cNvSpPr/>
          <p:nvPr/>
        </p:nvSpPr>
        <p:spPr>
          <a:xfrm>
            <a:off x="6894513" y="2618303"/>
            <a:ext cx="167780" cy="55367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025390E-D511-410D-AD51-AA581D88733D}"/>
              </a:ext>
            </a:extLst>
          </p:cNvPr>
          <p:cNvSpPr txBox="1"/>
          <p:nvPr/>
        </p:nvSpPr>
        <p:spPr>
          <a:xfrm>
            <a:off x="7154570" y="2704604"/>
            <a:ext cx="3398780" cy="369332"/>
          </a:xfrm>
          <a:prstGeom prst="rect">
            <a:avLst/>
          </a:prstGeom>
          <a:noFill/>
        </p:spPr>
        <p:txBody>
          <a:bodyPr wrap="square" rtlCol="0">
            <a:spAutoFit/>
          </a:bodyPr>
          <a:lstStyle/>
          <a:p>
            <a:r>
              <a:rPr lang="en-US" dirty="0"/>
              <a:t>Shifts elements forward</a:t>
            </a:r>
          </a:p>
        </p:txBody>
      </p:sp>
      <p:sp>
        <p:nvSpPr>
          <p:cNvPr id="9" name="Right Brace 8">
            <a:extLst>
              <a:ext uri="{FF2B5EF4-FFF2-40B4-BE49-F238E27FC236}">
                <a16:creationId xmlns:a16="http://schemas.microsoft.com/office/drawing/2014/main" id="{4C6228C3-AFF7-40C2-9734-5ED0131C80FE}"/>
              </a:ext>
            </a:extLst>
          </p:cNvPr>
          <p:cNvSpPr/>
          <p:nvPr/>
        </p:nvSpPr>
        <p:spPr>
          <a:xfrm>
            <a:off x="6894513" y="3380763"/>
            <a:ext cx="167780" cy="55367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3F05A7C-7F47-48F6-893F-6B604FA8E594}"/>
              </a:ext>
            </a:extLst>
          </p:cNvPr>
          <p:cNvSpPr txBox="1"/>
          <p:nvPr/>
        </p:nvSpPr>
        <p:spPr>
          <a:xfrm>
            <a:off x="7154570" y="3472933"/>
            <a:ext cx="3717562" cy="369332"/>
          </a:xfrm>
          <a:prstGeom prst="rect">
            <a:avLst/>
          </a:prstGeom>
          <a:noFill/>
        </p:spPr>
        <p:txBody>
          <a:bodyPr wrap="square" rtlCol="0">
            <a:spAutoFit/>
          </a:bodyPr>
          <a:lstStyle/>
          <a:p>
            <a:r>
              <a:rPr lang="en-US" dirty="0"/>
              <a:t>Decrements size</a:t>
            </a:r>
          </a:p>
        </p:txBody>
      </p:sp>
    </p:spTree>
    <p:extLst>
      <p:ext uri="{BB962C8B-B14F-4D97-AF65-F5344CB8AC3E}">
        <p14:creationId xmlns:p14="http://schemas.microsoft.com/office/powerpoint/2010/main" val="2668290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68B1-4B8A-4D41-AED6-E93693F1FE42}"/>
              </a:ext>
            </a:extLst>
          </p:cNvPr>
          <p:cNvSpPr>
            <a:spLocks noGrp="1"/>
          </p:cNvSpPr>
          <p:nvPr>
            <p:ph type="title"/>
          </p:nvPr>
        </p:nvSpPr>
        <p:spPr/>
        <p:txBody>
          <a:bodyPr/>
          <a:lstStyle/>
          <a:p>
            <a:r>
              <a:rPr lang="en-US" dirty="0" err="1"/>
              <a:t>ArrayList</a:t>
            </a:r>
            <a:r>
              <a:rPr lang="en-US" dirty="0"/>
              <a:t> Syntax: Remove(int index)</a:t>
            </a:r>
          </a:p>
        </p:txBody>
      </p:sp>
      <p:sp>
        <p:nvSpPr>
          <p:cNvPr id="3" name="Content Placeholder 2">
            <a:extLst>
              <a:ext uri="{FF2B5EF4-FFF2-40B4-BE49-F238E27FC236}">
                <a16:creationId xmlns:a16="http://schemas.microsoft.com/office/drawing/2014/main" id="{06BFCA7C-72D0-45CE-99B6-E88E0640BC40}"/>
              </a:ext>
            </a:extLst>
          </p:cNvPr>
          <p:cNvSpPr>
            <a:spLocks noGrp="1"/>
          </p:cNvSpPr>
          <p:nvPr>
            <p:ph idx="1"/>
          </p:nvPr>
        </p:nvSpPr>
        <p:spPr/>
        <p:txBody>
          <a:bodyPr/>
          <a:lstStyle/>
          <a:p>
            <a:pPr marL="45720" indent="0">
              <a:buNone/>
            </a:pPr>
            <a:r>
              <a:rPr lang="en-US" b="1" dirty="0">
                <a:latin typeface="Courier New" panose="02070309020205020404" pitchFamily="49" charset="0"/>
                <a:cs typeface="Courier New" panose="02070309020205020404" pitchFamily="49" charset="0"/>
              </a:rPr>
              <a:t>procedure</a:t>
            </a:r>
            <a:r>
              <a:rPr lang="en-US" dirty="0">
                <a:latin typeface="Courier New" panose="02070309020205020404" pitchFamily="49" charset="0"/>
                <a:cs typeface="Courier New" panose="02070309020205020404" pitchFamily="49" charset="0"/>
              </a:rPr>
              <a:t> Remove(</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item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j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size-2] </a:t>
            </a:r>
            <a:r>
              <a:rPr lang="en-US" b="1" dirty="0">
                <a:latin typeface="Courier New" panose="02070309020205020404" pitchFamily="49" charset="0"/>
                <a:cs typeface="Courier New" panose="02070309020205020404" pitchFamily="49" charset="0"/>
              </a:rPr>
              <a:t>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[j]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[j+1]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 for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size ← size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item</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end procedure</a:t>
            </a:r>
          </a:p>
        </p:txBody>
      </p:sp>
      <p:sp>
        <p:nvSpPr>
          <p:cNvPr id="4" name="Slide Number Placeholder 3">
            <a:extLst>
              <a:ext uri="{FF2B5EF4-FFF2-40B4-BE49-F238E27FC236}">
                <a16:creationId xmlns:a16="http://schemas.microsoft.com/office/drawing/2014/main" id="{D0F0BDF2-54A7-47CC-8D74-3C6D567D0ED5}"/>
              </a:ext>
            </a:extLst>
          </p:cNvPr>
          <p:cNvSpPr>
            <a:spLocks noGrp="1"/>
          </p:cNvSpPr>
          <p:nvPr>
            <p:ph type="sldNum" sz="quarter" idx="12"/>
          </p:nvPr>
        </p:nvSpPr>
        <p:spPr/>
        <p:txBody>
          <a:bodyPr/>
          <a:lstStyle/>
          <a:p>
            <a:fld id="{8FDBFFB2-86D9-4B8F-A59A-553A60B94BBE}" type="slidenum">
              <a:rPr lang="en-US" smtClean="0"/>
              <a:t>51</a:t>
            </a:fld>
            <a:endParaRPr lang="en-US"/>
          </a:p>
        </p:txBody>
      </p:sp>
      <p:sp>
        <p:nvSpPr>
          <p:cNvPr id="5" name="Rectangle 4">
            <a:extLst>
              <a:ext uri="{FF2B5EF4-FFF2-40B4-BE49-F238E27FC236}">
                <a16:creationId xmlns:a16="http://schemas.microsoft.com/office/drawing/2014/main" id="{551D1456-07FA-4947-BDE5-E760DFBB8B4F}"/>
              </a:ext>
            </a:extLst>
          </p:cNvPr>
          <p:cNvSpPr/>
          <p:nvPr/>
        </p:nvSpPr>
        <p:spPr>
          <a:xfrm>
            <a:off x="4726269" y="4364576"/>
            <a:ext cx="5257518" cy="1200329"/>
          </a:xfrm>
          <a:prstGeom prst="rect">
            <a:avLst/>
          </a:prstGeom>
        </p:spPr>
        <p:txBody>
          <a:bodyPr wrap="square">
            <a:spAutoFit/>
          </a:bodyPr>
          <a:lstStyle/>
          <a:p>
            <a:r>
              <a:rPr lang="en-US" dirty="0">
                <a:cs typeface="Courier New" panose="02070309020205020404" pitchFamily="49" charset="0"/>
              </a:rPr>
              <a:t>Notice how </a:t>
            </a:r>
            <a:r>
              <a:rPr lang="en-US" dirty="0" err="1">
                <a:cs typeface="Courier New" panose="02070309020205020404" pitchFamily="49" charset="0"/>
              </a:rPr>
              <a:t>arr</a:t>
            </a:r>
            <a:r>
              <a:rPr lang="en-US" dirty="0">
                <a:cs typeface="Courier New" panose="02070309020205020404" pitchFamily="49" charset="0"/>
              </a:rPr>
              <a:t>[size-1] is not overwritten.  Another add() call will overwrite this last value.  This value also can’t be accessed because of size.</a:t>
            </a:r>
            <a:endParaRPr lang="en-US" dirty="0"/>
          </a:p>
        </p:txBody>
      </p:sp>
      <p:sp>
        <p:nvSpPr>
          <p:cNvPr id="6" name="Right Brace 5">
            <a:extLst>
              <a:ext uri="{FF2B5EF4-FFF2-40B4-BE49-F238E27FC236}">
                <a16:creationId xmlns:a16="http://schemas.microsoft.com/office/drawing/2014/main" id="{227277B4-A7A7-44B4-BFBD-5976649138D7}"/>
              </a:ext>
            </a:extLst>
          </p:cNvPr>
          <p:cNvSpPr/>
          <p:nvPr/>
        </p:nvSpPr>
        <p:spPr>
          <a:xfrm>
            <a:off x="6894513" y="1940717"/>
            <a:ext cx="167780" cy="45908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E4F7D57-8280-4428-8E55-83BBDD9FE6DC}"/>
              </a:ext>
            </a:extLst>
          </p:cNvPr>
          <p:cNvSpPr txBox="1"/>
          <p:nvPr/>
        </p:nvSpPr>
        <p:spPr>
          <a:xfrm>
            <a:off x="7154570" y="1847094"/>
            <a:ext cx="2635382" cy="646331"/>
          </a:xfrm>
          <a:prstGeom prst="rect">
            <a:avLst/>
          </a:prstGeom>
          <a:noFill/>
        </p:spPr>
        <p:txBody>
          <a:bodyPr wrap="square" rtlCol="0">
            <a:spAutoFit/>
          </a:bodyPr>
          <a:lstStyle/>
          <a:p>
            <a:r>
              <a:rPr lang="en-US" dirty="0"/>
              <a:t>Saves and deletes removed value </a:t>
            </a:r>
          </a:p>
        </p:txBody>
      </p:sp>
      <p:sp>
        <p:nvSpPr>
          <p:cNvPr id="8" name="Right Brace 7">
            <a:extLst>
              <a:ext uri="{FF2B5EF4-FFF2-40B4-BE49-F238E27FC236}">
                <a16:creationId xmlns:a16="http://schemas.microsoft.com/office/drawing/2014/main" id="{5E065333-F8A8-4BE2-B685-58F34D395495}"/>
              </a:ext>
            </a:extLst>
          </p:cNvPr>
          <p:cNvSpPr/>
          <p:nvPr/>
        </p:nvSpPr>
        <p:spPr>
          <a:xfrm>
            <a:off x="6894513" y="2618303"/>
            <a:ext cx="167780" cy="55367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EE0151B-92B5-45EA-8CD6-19BAC25E05F5}"/>
              </a:ext>
            </a:extLst>
          </p:cNvPr>
          <p:cNvSpPr txBox="1"/>
          <p:nvPr/>
        </p:nvSpPr>
        <p:spPr>
          <a:xfrm>
            <a:off x="7154570" y="2704604"/>
            <a:ext cx="3398780" cy="369332"/>
          </a:xfrm>
          <a:prstGeom prst="rect">
            <a:avLst/>
          </a:prstGeom>
          <a:noFill/>
        </p:spPr>
        <p:txBody>
          <a:bodyPr wrap="square" rtlCol="0">
            <a:spAutoFit/>
          </a:bodyPr>
          <a:lstStyle/>
          <a:p>
            <a:r>
              <a:rPr lang="en-US" dirty="0"/>
              <a:t>Shifts elements forward</a:t>
            </a:r>
          </a:p>
        </p:txBody>
      </p:sp>
      <p:sp>
        <p:nvSpPr>
          <p:cNvPr id="10" name="Right Brace 9">
            <a:extLst>
              <a:ext uri="{FF2B5EF4-FFF2-40B4-BE49-F238E27FC236}">
                <a16:creationId xmlns:a16="http://schemas.microsoft.com/office/drawing/2014/main" id="{B621634A-DA5F-46C5-A841-DD498A5B87F6}"/>
              </a:ext>
            </a:extLst>
          </p:cNvPr>
          <p:cNvSpPr/>
          <p:nvPr/>
        </p:nvSpPr>
        <p:spPr>
          <a:xfrm>
            <a:off x="6894513" y="3380763"/>
            <a:ext cx="167780" cy="55367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6255E7C-0D6D-4B39-A92E-472B8BDF94BC}"/>
              </a:ext>
            </a:extLst>
          </p:cNvPr>
          <p:cNvSpPr txBox="1"/>
          <p:nvPr/>
        </p:nvSpPr>
        <p:spPr>
          <a:xfrm>
            <a:off x="7154570" y="3472933"/>
            <a:ext cx="3717562" cy="369332"/>
          </a:xfrm>
          <a:prstGeom prst="rect">
            <a:avLst/>
          </a:prstGeom>
          <a:noFill/>
        </p:spPr>
        <p:txBody>
          <a:bodyPr wrap="square" rtlCol="0">
            <a:spAutoFit/>
          </a:bodyPr>
          <a:lstStyle/>
          <a:p>
            <a:r>
              <a:rPr lang="en-US" dirty="0"/>
              <a:t>Decrements size</a:t>
            </a:r>
          </a:p>
        </p:txBody>
      </p:sp>
    </p:spTree>
    <p:extLst>
      <p:ext uri="{BB962C8B-B14F-4D97-AF65-F5344CB8AC3E}">
        <p14:creationId xmlns:p14="http://schemas.microsoft.com/office/powerpoint/2010/main" val="2067275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err="1"/>
              <a:t>ArrayList</a:t>
            </a:r>
            <a:r>
              <a:rPr lang="en-US" dirty="0"/>
              <a:t> Complexity</a:t>
            </a:r>
          </a:p>
        </p:txBody>
      </p:sp>
      <p:sp>
        <p:nvSpPr>
          <p:cNvPr id="16" name="Content Placeholder 15">
            <a:extLst>
              <a:ext uri="{FF2B5EF4-FFF2-40B4-BE49-F238E27FC236}">
                <a16:creationId xmlns:a16="http://schemas.microsoft.com/office/drawing/2014/main" id="{E3168681-5A74-4EF0-BB77-DCB41FC7194A}"/>
              </a:ext>
            </a:extLst>
          </p:cNvPr>
          <p:cNvSpPr>
            <a:spLocks noGrp="1"/>
          </p:cNvSpPr>
          <p:nvPr>
            <p:ph idx="1"/>
          </p:nvPr>
        </p:nvSpPr>
        <p:spPr/>
        <p:txBody>
          <a:bodyPr/>
          <a:lstStyle/>
          <a:p>
            <a:r>
              <a:rPr lang="en-US" dirty="0"/>
              <a:t>Accessing and setting elements is a cost of O(1) because it uses backing array.</a:t>
            </a:r>
          </a:p>
          <a:p>
            <a:pPr lvl="1"/>
            <a:endParaRPr lang="en-US" dirty="0"/>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52</a:t>
            </a:fld>
            <a:endParaRPr lang="en-US"/>
          </a:p>
        </p:txBody>
      </p:sp>
    </p:spTree>
    <p:extLst>
      <p:ext uri="{BB962C8B-B14F-4D97-AF65-F5344CB8AC3E}">
        <p14:creationId xmlns:p14="http://schemas.microsoft.com/office/powerpoint/2010/main" val="2584478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err="1"/>
              <a:t>ArrayList</a:t>
            </a:r>
            <a:r>
              <a:rPr lang="en-US" dirty="0"/>
              <a:t> Complexity</a:t>
            </a:r>
          </a:p>
        </p:txBody>
      </p:sp>
      <p:sp>
        <p:nvSpPr>
          <p:cNvPr id="16" name="Content Placeholder 15">
            <a:extLst>
              <a:ext uri="{FF2B5EF4-FFF2-40B4-BE49-F238E27FC236}">
                <a16:creationId xmlns:a16="http://schemas.microsoft.com/office/drawing/2014/main" id="{E3168681-5A74-4EF0-BB77-DCB41FC7194A}"/>
              </a:ext>
            </a:extLst>
          </p:cNvPr>
          <p:cNvSpPr>
            <a:spLocks noGrp="1"/>
          </p:cNvSpPr>
          <p:nvPr>
            <p:ph idx="1"/>
          </p:nvPr>
        </p:nvSpPr>
        <p:spPr/>
        <p:txBody>
          <a:bodyPr/>
          <a:lstStyle/>
          <a:p>
            <a:r>
              <a:rPr lang="en-US" dirty="0"/>
              <a:t>Accessing and setting elements is a cost of O(1) because it uses backing array.</a:t>
            </a:r>
          </a:p>
          <a:p>
            <a:r>
              <a:rPr lang="en-US" dirty="0"/>
              <a:t>Adding and removing from the back is O(1)</a:t>
            </a:r>
          </a:p>
          <a:p>
            <a:pPr lvl="1"/>
            <a:r>
              <a:rPr lang="en-US" dirty="0"/>
              <a:t>But adding w/ a resize is O(n).</a:t>
            </a:r>
          </a:p>
          <a:p>
            <a:pPr lvl="1"/>
            <a:endParaRPr lang="en-US" dirty="0"/>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53</a:t>
            </a:fld>
            <a:endParaRPr lang="en-US"/>
          </a:p>
        </p:txBody>
      </p:sp>
    </p:spTree>
    <p:extLst>
      <p:ext uri="{BB962C8B-B14F-4D97-AF65-F5344CB8AC3E}">
        <p14:creationId xmlns:p14="http://schemas.microsoft.com/office/powerpoint/2010/main" val="1645718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err="1"/>
              <a:t>ArrayList</a:t>
            </a:r>
            <a:r>
              <a:rPr lang="en-US" dirty="0"/>
              <a:t> Complexity</a:t>
            </a:r>
          </a:p>
        </p:txBody>
      </p:sp>
      <p:sp>
        <p:nvSpPr>
          <p:cNvPr id="16" name="Content Placeholder 15">
            <a:extLst>
              <a:ext uri="{FF2B5EF4-FFF2-40B4-BE49-F238E27FC236}">
                <a16:creationId xmlns:a16="http://schemas.microsoft.com/office/drawing/2014/main" id="{E3168681-5A74-4EF0-BB77-DCB41FC7194A}"/>
              </a:ext>
            </a:extLst>
          </p:cNvPr>
          <p:cNvSpPr>
            <a:spLocks noGrp="1"/>
          </p:cNvSpPr>
          <p:nvPr>
            <p:ph idx="1"/>
          </p:nvPr>
        </p:nvSpPr>
        <p:spPr/>
        <p:txBody>
          <a:bodyPr/>
          <a:lstStyle/>
          <a:p>
            <a:r>
              <a:rPr lang="en-US" dirty="0"/>
              <a:t>Accessing and setting elements is a cost of O(1) because it uses backing array.</a:t>
            </a:r>
          </a:p>
          <a:p>
            <a:r>
              <a:rPr lang="en-US" dirty="0"/>
              <a:t>Adding and removing from the back is O(1)</a:t>
            </a:r>
          </a:p>
          <a:p>
            <a:pPr lvl="1"/>
            <a:r>
              <a:rPr lang="en-US" dirty="0"/>
              <a:t>But adding w/ a resize is O(n).</a:t>
            </a:r>
          </a:p>
          <a:p>
            <a:pPr lvl="2"/>
            <a:r>
              <a:rPr lang="en-US" dirty="0"/>
              <a:t>This O(n) add operation happens rarely, but once it does happen, the next n adds are O(1) (assuming our resize doubles the array length), so we say adding to the back is </a:t>
            </a:r>
            <a:r>
              <a:rPr lang="en-US" i="1" dirty="0"/>
              <a:t>amortized</a:t>
            </a:r>
            <a:r>
              <a:rPr lang="en-US" dirty="0"/>
              <a:t> O(1).</a:t>
            </a:r>
          </a:p>
          <a:p>
            <a:pPr lvl="1"/>
            <a:endParaRPr lang="en-US" dirty="0"/>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54</a:t>
            </a:fld>
            <a:endParaRPr lang="en-US"/>
          </a:p>
        </p:txBody>
      </p:sp>
    </p:spTree>
    <p:extLst>
      <p:ext uri="{BB962C8B-B14F-4D97-AF65-F5344CB8AC3E}">
        <p14:creationId xmlns:p14="http://schemas.microsoft.com/office/powerpoint/2010/main" val="435011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err="1"/>
              <a:t>ArrayList</a:t>
            </a:r>
            <a:r>
              <a:rPr lang="en-US" dirty="0"/>
              <a:t> Complexity</a:t>
            </a:r>
          </a:p>
        </p:txBody>
      </p:sp>
      <p:sp>
        <p:nvSpPr>
          <p:cNvPr id="16" name="Content Placeholder 15">
            <a:extLst>
              <a:ext uri="{FF2B5EF4-FFF2-40B4-BE49-F238E27FC236}">
                <a16:creationId xmlns:a16="http://schemas.microsoft.com/office/drawing/2014/main" id="{E3168681-5A74-4EF0-BB77-DCB41FC7194A}"/>
              </a:ext>
            </a:extLst>
          </p:cNvPr>
          <p:cNvSpPr>
            <a:spLocks noGrp="1"/>
          </p:cNvSpPr>
          <p:nvPr>
            <p:ph idx="1"/>
          </p:nvPr>
        </p:nvSpPr>
        <p:spPr/>
        <p:txBody>
          <a:bodyPr/>
          <a:lstStyle/>
          <a:p>
            <a:r>
              <a:rPr lang="en-US" dirty="0"/>
              <a:t>Accessing and setting elements is a cost of O(1) because it uses backing array.</a:t>
            </a:r>
          </a:p>
          <a:p>
            <a:r>
              <a:rPr lang="en-US" dirty="0"/>
              <a:t>Adding and removing from the back is O(1)</a:t>
            </a:r>
          </a:p>
          <a:p>
            <a:pPr lvl="1"/>
            <a:r>
              <a:rPr lang="en-US" dirty="0"/>
              <a:t>But adding w/ a resize is O(n).</a:t>
            </a:r>
          </a:p>
          <a:p>
            <a:pPr lvl="2"/>
            <a:r>
              <a:rPr lang="en-US" dirty="0"/>
              <a:t>This O(n) add operation happens rarely, but once it does happen, the next n adds are O(1) (assuming our resize doubles the array length), so we say adding to the back is </a:t>
            </a:r>
            <a:r>
              <a:rPr lang="en-US" i="1" dirty="0"/>
              <a:t>amortized</a:t>
            </a:r>
            <a:r>
              <a:rPr lang="en-US" dirty="0"/>
              <a:t> O(1).</a:t>
            </a:r>
          </a:p>
          <a:p>
            <a:r>
              <a:rPr lang="en-US" dirty="0"/>
              <a:t>Adding and Removing from anywhere other than the back of the </a:t>
            </a:r>
            <a:r>
              <a:rPr lang="en-US" dirty="0" err="1"/>
              <a:t>ArrayList</a:t>
            </a:r>
            <a:r>
              <a:rPr lang="en-US" dirty="0"/>
              <a:t> is a cost of O(n) because of shifting elements.</a:t>
            </a:r>
          </a:p>
          <a:p>
            <a:pPr lvl="1"/>
            <a:endParaRPr lang="en-US" dirty="0"/>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55</a:t>
            </a:fld>
            <a:endParaRPr lang="en-US"/>
          </a:p>
        </p:txBody>
      </p:sp>
    </p:spTree>
    <p:extLst>
      <p:ext uri="{BB962C8B-B14F-4D97-AF65-F5344CB8AC3E}">
        <p14:creationId xmlns:p14="http://schemas.microsoft.com/office/powerpoint/2010/main" val="3177705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356-8699-4B5B-99DD-4C63445CF980}"/>
              </a:ext>
            </a:extLst>
          </p:cNvPr>
          <p:cNvSpPr>
            <a:spLocks noGrp="1"/>
          </p:cNvSpPr>
          <p:nvPr>
            <p:ph type="title"/>
          </p:nvPr>
        </p:nvSpPr>
        <p:spPr/>
        <p:txBody>
          <a:bodyPr/>
          <a:lstStyle/>
          <a:p>
            <a:r>
              <a:rPr lang="en-US" dirty="0" err="1"/>
              <a:t>ArrayList</a:t>
            </a:r>
            <a:r>
              <a:rPr lang="en-US" dirty="0"/>
              <a:t> Complexity</a:t>
            </a:r>
          </a:p>
        </p:txBody>
      </p:sp>
      <p:sp>
        <p:nvSpPr>
          <p:cNvPr id="16" name="Content Placeholder 15">
            <a:extLst>
              <a:ext uri="{FF2B5EF4-FFF2-40B4-BE49-F238E27FC236}">
                <a16:creationId xmlns:a16="http://schemas.microsoft.com/office/drawing/2014/main" id="{E3168681-5A74-4EF0-BB77-DCB41FC7194A}"/>
              </a:ext>
            </a:extLst>
          </p:cNvPr>
          <p:cNvSpPr>
            <a:spLocks noGrp="1"/>
          </p:cNvSpPr>
          <p:nvPr>
            <p:ph idx="1"/>
          </p:nvPr>
        </p:nvSpPr>
        <p:spPr/>
        <p:txBody>
          <a:bodyPr/>
          <a:lstStyle/>
          <a:p>
            <a:r>
              <a:rPr lang="en-US" dirty="0"/>
              <a:t>Accessing and setting elements is a cost of O(1) because it uses backing array.</a:t>
            </a:r>
          </a:p>
          <a:p>
            <a:r>
              <a:rPr lang="en-US" dirty="0"/>
              <a:t>Adding and removing from the back is O(1)</a:t>
            </a:r>
          </a:p>
          <a:p>
            <a:pPr lvl="1"/>
            <a:r>
              <a:rPr lang="en-US" dirty="0"/>
              <a:t>But adding w/ a resize is O(n).</a:t>
            </a:r>
          </a:p>
          <a:p>
            <a:pPr lvl="2"/>
            <a:r>
              <a:rPr lang="en-US" dirty="0"/>
              <a:t>This O(n) add operation happens rarely, but once it does happen, the next n adds are O(1) (assuming our resize doubles the array length), so we say adding to the back is </a:t>
            </a:r>
            <a:r>
              <a:rPr lang="en-US" i="1" dirty="0"/>
              <a:t>amortized</a:t>
            </a:r>
            <a:r>
              <a:rPr lang="en-US" dirty="0"/>
              <a:t> O(1).</a:t>
            </a:r>
          </a:p>
          <a:p>
            <a:r>
              <a:rPr lang="en-US" dirty="0"/>
              <a:t>Adding and Removing from anywhere other than the back of the </a:t>
            </a:r>
            <a:r>
              <a:rPr lang="en-US" dirty="0" err="1"/>
              <a:t>ArrayList</a:t>
            </a:r>
            <a:r>
              <a:rPr lang="en-US" dirty="0"/>
              <a:t> is a cost of O(n) because of shifting elements.</a:t>
            </a:r>
          </a:p>
          <a:p>
            <a:r>
              <a:rPr lang="en-US" dirty="0"/>
              <a:t>Searching is O(n).</a:t>
            </a:r>
          </a:p>
          <a:p>
            <a:pPr lvl="1"/>
            <a:endParaRPr lang="en-US" dirty="0"/>
          </a:p>
        </p:txBody>
      </p:sp>
      <p:sp>
        <p:nvSpPr>
          <p:cNvPr id="7" name="Slide Number Placeholder 6">
            <a:extLst>
              <a:ext uri="{FF2B5EF4-FFF2-40B4-BE49-F238E27FC236}">
                <a16:creationId xmlns:a16="http://schemas.microsoft.com/office/drawing/2014/main" id="{EF0E50AB-4A39-49EE-91A4-2C3A4A35E852}"/>
              </a:ext>
            </a:extLst>
          </p:cNvPr>
          <p:cNvSpPr>
            <a:spLocks noGrp="1"/>
          </p:cNvSpPr>
          <p:nvPr>
            <p:ph type="sldNum" sz="quarter" idx="12"/>
          </p:nvPr>
        </p:nvSpPr>
        <p:spPr/>
        <p:txBody>
          <a:bodyPr/>
          <a:lstStyle/>
          <a:p>
            <a:fld id="{8FDBFFB2-86D9-4B8F-A59A-553A60B94BBE}" type="slidenum">
              <a:rPr lang="en-US" smtClean="0"/>
              <a:t>56</a:t>
            </a:fld>
            <a:endParaRPr lang="en-US"/>
          </a:p>
        </p:txBody>
      </p:sp>
    </p:spTree>
    <p:extLst>
      <p:ext uri="{BB962C8B-B14F-4D97-AF65-F5344CB8AC3E}">
        <p14:creationId xmlns:p14="http://schemas.microsoft.com/office/powerpoint/2010/main" val="155249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92A9-A7F9-41DE-80E2-8F46E1BD7D42}"/>
              </a:ext>
            </a:extLst>
          </p:cNvPr>
          <p:cNvSpPr>
            <a:spLocks noGrp="1"/>
          </p:cNvSpPr>
          <p:nvPr>
            <p:ph type="title"/>
          </p:nvPr>
        </p:nvSpPr>
        <p:spPr/>
        <p:txBody>
          <a:bodyPr/>
          <a:lstStyle/>
          <a:p>
            <a:r>
              <a:rPr lang="en-US" dirty="0"/>
              <a:t>Array Definition</a:t>
            </a:r>
          </a:p>
        </p:txBody>
      </p:sp>
      <p:sp>
        <p:nvSpPr>
          <p:cNvPr id="3" name="Content Placeholder 2">
            <a:extLst>
              <a:ext uri="{FF2B5EF4-FFF2-40B4-BE49-F238E27FC236}">
                <a16:creationId xmlns:a16="http://schemas.microsoft.com/office/drawing/2014/main" id="{B066CEF9-FD84-47DF-A62C-7245B0E781DE}"/>
              </a:ext>
            </a:extLst>
          </p:cNvPr>
          <p:cNvSpPr>
            <a:spLocks noGrp="1"/>
          </p:cNvSpPr>
          <p:nvPr>
            <p:ph idx="1"/>
          </p:nvPr>
        </p:nvSpPr>
        <p:spPr/>
        <p:txBody>
          <a:bodyPr>
            <a:normAutofit/>
          </a:bodyPr>
          <a:lstStyle/>
          <a:p>
            <a:r>
              <a:rPr lang="en-US" dirty="0"/>
              <a:t>An </a:t>
            </a:r>
            <a:r>
              <a:rPr lang="en-US" b="1" dirty="0"/>
              <a:t>array</a:t>
            </a:r>
            <a:r>
              <a:rPr lang="en-US" dirty="0"/>
              <a:t> is a contiguous collection of variables all of the same type.  These types can be both Java primitive types or Java class types.</a:t>
            </a:r>
          </a:p>
          <a:p>
            <a:r>
              <a:rPr lang="en-US" dirty="0"/>
              <a:t>A </a:t>
            </a:r>
            <a:r>
              <a:rPr lang="en-US" b="1" dirty="0"/>
              <a:t>cell </a:t>
            </a:r>
            <a:r>
              <a:rPr lang="en-US" dirty="0"/>
              <a:t>in an array is a container for a single value of data often called an </a:t>
            </a:r>
            <a:r>
              <a:rPr lang="en-US" b="1" dirty="0"/>
              <a:t>element</a:t>
            </a:r>
            <a:r>
              <a:rPr lang="en-US" dirty="0"/>
              <a:t>.</a:t>
            </a:r>
          </a:p>
          <a:p>
            <a:pPr lvl="1"/>
            <a:endParaRPr lang="en-US" dirty="0"/>
          </a:p>
        </p:txBody>
      </p:sp>
      <p:sp>
        <p:nvSpPr>
          <p:cNvPr id="4" name="Slide Number Placeholder 3">
            <a:extLst>
              <a:ext uri="{FF2B5EF4-FFF2-40B4-BE49-F238E27FC236}">
                <a16:creationId xmlns:a16="http://schemas.microsoft.com/office/drawing/2014/main" id="{22FCB829-FED2-4279-A1EA-FC2C9AA1A31A}"/>
              </a:ext>
            </a:extLst>
          </p:cNvPr>
          <p:cNvSpPr>
            <a:spLocks noGrp="1"/>
          </p:cNvSpPr>
          <p:nvPr>
            <p:ph type="sldNum" sz="quarter" idx="12"/>
          </p:nvPr>
        </p:nvSpPr>
        <p:spPr/>
        <p:txBody>
          <a:bodyPr/>
          <a:lstStyle/>
          <a:p>
            <a:fld id="{8FDBFFB2-86D9-4B8F-A59A-553A60B94BBE}" type="slidenum">
              <a:rPr lang="en-US" smtClean="0"/>
              <a:t>6</a:t>
            </a:fld>
            <a:endParaRPr lang="en-US"/>
          </a:p>
        </p:txBody>
      </p:sp>
    </p:spTree>
    <p:extLst>
      <p:ext uri="{BB962C8B-B14F-4D97-AF65-F5344CB8AC3E}">
        <p14:creationId xmlns:p14="http://schemas.microsoft.com/office/powerpoint/2010/main" val="2238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92A9-A7F9-41DE-80E2-8F46E1BD7D42}"/>
              </a:ext>
            </a:extLst>
          </p:cNvPr>
          <p:cNvSpPr>
            <a:spLocks noGrp="1"/>
          </p:cNvSpPr>
          <p:nvPr>
            <p:ph type="title"/>
          </p:nvPr>
        </p:nvSpPr>
        <p:spPr/>
        <p:txBody>
          <a:bodyPr/>
          <a:lstStyle/>
          <a:p>
            <a:r>
              <a:rPr lang="en-US" dirty="0"/>
              <a:t>Array Definition</a:t>
            </a:r>
          </a:p>
        </p:txBody>
      </p:sp>
      <p:sp>
        <p:nvSpPr>
          <p:cNvPr id="3" name="Content Placeholder 2">
            <a:extLst>
              <a:ext uri="{FF2B5EF4-FFF2-40B4-BE49-F238E27FC236}">
                <a16:creationId xmlns:a16="http://schemas.microsoft.com/office/drawing/2014/main" id="{B066CEF9-FD84-47DF-A62C-7245B0E781DE}"/>
              </a:ext>
            </a:extLst>
          </p:cNvPr>
          <p:cNvSpPr>
            <a:spLocks noGrp="1"/>
          </p:cNvSpPr>
          <p:nvPr>
            <p:ph idx="1"/>
          </p:nvPr>
        </p:nvSpPr>
        <p:spPr/>
        <p:txBody>
          <a:bodyPr>
            <a:normAutofit/>
          </a:bodyPr>
          <a:lstStyle/>
          <a:p>
            <a:r>
              <a:rPr lang="en-US" dirty="0"/>
              <a:t>An </a:t>
            </a:r>
            <a:r>
              <a:rPr lang="en-US" b="1" dirty="0"/>
              <a:t>array</a:t>
            </a:r>
            <a:r>
              <a:rPr lang="en-US" dirty="0"/>
              <a:t> is a contiguous collection of variables all of the same type.  These types can be both Java primitive types or Java class types.</a:t>
            </a:r>
          </a:p>
          <a:p>
            <a:r>
              <a:rPr lang="en-US" dirty="0"/>
              <a:t>A </a:t>
            </a:r>
            <a:r>
              <a:rPr lang="en-US" b="1" dirty="0"/>
              <a:t>cell </a:t>
            </a:r>
            <a:r>
              <a:rPr lang="en-US" dirty="0"/>
              <a:t>in an array is a container for a single value of data often called an </a:t>
            </a:r>
            <a:r>
              <a:rPr lang="en-US" b="1" dirty="0"/>
              <a:t>element</a:t>
            </a:r>
            <a:r>
              <a:rPr lang="en-US" dirty="0"/>
              <a:t>.</a:t>
            </a:r>
          </a:p>
          <a:p>
            <a:r>
              <a:rPr lang="en-US" dirty="0"/>
              <a:t>Each cell has a numeric location called an </a:t>
            </a:r>
            <a:r>
              <a:rPr lang="en-US" b="1" dirty="0"/>
              <a:t>index.  </a:t>
            </a:r>
            <a:r>
              <a:rPr lang="en-US" dirty="0"/>
              <a:t>Indices begin with 0, 1, 2, and so on.</a:t>
            </a:r>
          </a:p>
          <a:p>
            <a:pPr lvl="1"/>
            <a:endParaRPr lang="en-US" dirty="0"/>
          </a:p>
        </p:txBody>
      </p:sp>
      <p:sp>
        <p:nvSpPr>
          <p:cNvPr id="4" name="Slide Number Placeholder 3">
            <a:extLst>
              <a:ext uri="{FF2B5EF4-FFF2-40B4-BE49-F238E27FC236}">
                <a16:creationId xmlns:a16="http://schemas.microsoft.com/office/drawing/2014/main" id="{22FCB829-FED2-4279-A1EA-FC2C9AA1A31A}"/>
              </a:ext>
            </a:extLst>
          </p:cNvPr>
          <p:cNvSpPr>
            <a:spLocks noGrp="1"/>
          </p:cNvSpPr>
          <p:nvPr>
            <p:ph type="sldNum" sz="quarter" idx="12"/>
          </p:nvPr>
        </p:nvSpPr>
        <p:spPr/>
        <p:txBody>
          <a:bodyPr/>
          <a:lstStyle/>
          <a:p>
            <a:fld id="{8FDBFFB2-86D9-4B8F-A59A-553A60B94BBE}" type="slidenum">
              <a:rPr lang="en-US" smtClean="0"/>
              <a:t>7</a:t>
            </a:fld>
            <a:endParaRPr lang="en-US"/>
          </a:p>
        </p:txBody>
      </p:sp>
    </p:spTree>
    <p:extLst>
      <p:ext uri="{BB962C8B-B14F-4D97-AF65-F5344CB8AC3E}">
        <p14:creationId xmlns:p14="http://schemas.microsoft.com/office/powerpoint/2010/main" val="379231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92A9-A7F9-41DE-80E2-8F46E1BD7D42}"/>
              </a:ext>
            </a:extLst>
          </p:cNvPr>
          <p:cNvSpPr>
            <a:spLocks noGrp="1"/>
          </p:cNvSpPr>
          <p:nvPr>
            <p:ph type="title"/>
          </p:nvPr>
        </p:nvSpPr>
        <p:spPr/>
        <p:txBody>
          <a:bodyPr/>
          <a:lstStyle/>
          <a:p>
            <a:r>
              <a:rPr lang="en-US" dirty="0"/>
              <a:t>Array Definition</a:t>
            </a:r>
          </a:p>
        </p:txBody>
      </p:sp>
      <p:sp>
        <p:nvSpPr>
          <p:cNvPr id="3" name="Content Placeholder 2">
            <a:extLst>
              <a:ext uri="{FF2B5EF4-FFF2-40B4-BE49-F238E27FC236}">
                <a16:creationId xmlns:a16="http://schemas.microsoft.com/office/drawing/2014/main" id="{B066CEF9-FD84-47DF-A62C-7245B0E781DE}"/>
              </a:ext>
            </a:extLst>
          </p:cNvPr>
          <p:cNvSpPr>
            <a:spLocks noGrp="1"/>
          </p:cNvSpPr>
          <p:nvPr>
            <p:ph idx="1"/>
          </p:nvPr>
        </p:nvSpPr>
        <p:spPr/>
        <p:txBody>
          <a:bodyPr>
            <a:normAutofit/>
          </a:bodyPr>
          <a:lstStyle/>
          <a:p>
            <a:r>
              <a:rPr lang="en-US" dirty="0"/>
              <a:t>An </a:t>
            </a:r>
            <a:r>
              <a:rPr lang="en-US" b="1" dirty="0"/>
              <a:t>array</a:t>
            </a:r>
            <a:r>
              <a:rPr lang="en-US" dirty="0"/>
              <a:t> is a contiguous collection of variables all of the same type.  These types can be both Java primitive types or Java class types.</a:t>
            </a:r>
          </a:p>
          <a:p>
            <a:r>
              <a:rPr lang="en-US" dirty="0"/>
              <a:t>A </a:t>
            </a:r>
            <a:r>
              <a:rPr lang="en-US" b="1" dirty="0"/>
              <a:t>cell </a:t>
            </a:r>
            <a:r>
              <a:rPr lang="en-US" dirty="0"/>
              <a:t>in an array is a container for a single value of data often called an </a:t>
            </a:r>
            <a:r>
              <a:rPr lang="en-US" b="1" dirty="0"/>
              <a:t>element</a:t>
            </a:r>
            <a:r>
              <a:rPr lang="en-US" dirty="0"/>
              <a:t>.</a:t>
            </a:r>
          </a:p>
          <a:p>
            <a:r>
              <a:rPr lang="en-US" dirty="0"/>
              <a:t>Each cell has a numeric location called an </a:t>
            </a:r>
            <a:r>
              <a:rPr lang="en-US" b="1" dirty="0"/>
              <a:t>index.  </a:t>
            </a:r>
            <a:r>
              <a:rPr lang="en-US" dirty="0"/>
              <a:t>Indices begin with 0, 1, 2, and so on.</a:t>
            </a:r>
          </a:p>
          <a:p>
            <a:r>
              <a:rPr lang="en-US" dirty="0"/>
              <a:t>Example of a real array is mailboxes at a post office</a:t>
            </a:r>
          </a:p>
          <a:p>
            <a:pPr lvl="1"/>
            <a:r>
              <a:rPr lang="en-US" dirty="0"/>
              <a:t>Cell = mailbox</a:t>
            </a:r>
          </a:p>
          <a:p>
            <a:pPr lvl="1"/>
            <a:r>
              <a:rPr lang="en-US" dirty="0"/>
              <a:t>Element = mail</a:t>
            </a:r>
          </a:p>
          <a:p>
            <a:pPr lvl="1"/>
            <a:r>
              <a:rPr lang="en-US" dirty="0"/>
              <a:t>Index = mailbox number</a:t>
            </a:r>
          </a:p>
          <a:p>
            <a:pPr lvl="1"/>
            <a:endParaRPr lang="en-US" dirty="0"/>
          </a:p>
        </p:txBody>
      </p:sp>
      <p:sp>
        <p:nvSpPr>
          <p:cNvPr id="4" name="Slide Number Placeholder 3">
            <a:extLst>
              <a:ext uri="{FF2B5EF4-FFF2-40B4-BE49-F238E27FC236}">
                <a16:creationId xmlns:a16="http://schemas.microsoft.com/office/drawing/2014/main" id="{22FCB829-FED2-4279-A1EA-FC2C9AA1A31A}"/>
              </a:ext>
            </a:extLst>
          </p:cNvPr>
          <p:cNvSpPr>
            <a:spLocks noGrp="1"/>
          </p:cNvSpPr>
          <p:nvPr>
            <p:ph type="sldNum" sz="quarter" idx="12"/>
          </p:nvPr>
        </p:nvSpPr>
        <p:spPr/>
        <p:txBody>
          <a:bodyPr/>
          <a:lstStyle/>
          <a:p>
            <a:fld id="{8FDBFFB2-86D9-4B8F-A59A-553A60B94BBE}" type="slidenum">
              <a:rPr lang="en-US" smtClean="0"/>
              <a:t>8</a:t>
            </a:fld>
            <a:endParaRPr lang="en-US"/>
          </a:p>
        </p:txBody>
      </p:sp>
    </p:spTree>
    <p:extLst>
      <p:ext uri="{BB962C8B-B14F-4D97-AF65-F5344CB8AC3E}">
        <p14:creationId xmlns:p14="http://schemas.microsoft.com/office/powerpoint/2010/main" val="411597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4D30BD-1B5B-401C-BFD0-306A53C79346}"/>
              </a:ext>
            </a:extLst>
          </p:cNvPr>
          <p:cNvSpPr>
            <a:spLocks noGrp="1"/>
          </p:cNvSpPr>
          <p:nvPr>
            <p:ph type="sldNum" sz="quarter" idx="12"/>
          </p:nvPr>
        </p:nvSpPr>
        <p:spPr/>
        <p:txBody>
          <a:bodyPr/>
          <a:lstStyle/>
          <a:p>
            <a:fld id="{8FDBFFB2-86D9-4B8F-A59A-553A60B94BBE}" type="slidenum">
              <a:rPr lang="en-US" smtClean="0"/>
              <a:t>9</a:t>
            </a:fld>
            <a:endParaRPr lang="en-US"/>
          </a:p>
        </p:txBody>
      </p:sp>
      <p:sp>
        <p:nvSpPr>
          <p:cNvPr id="3" name="Content Placeholder 2">
            <a:extLst>
              <a:ext uri="{FF2B5EF4-FFF2-40B4-BE49-F238E27FC236}">
                <a16:creationId xmlns:a16="http://schemas.microsoft.com/office/drawing/2014/main" id="{B7576F14-B97D-41A2-A064-AAE1F859D632}"/>
              </a:ext>
            </a:extLst>
          </p:cNvPr>
          <p:cNvSpPr>
            <a:spLocks noGrp="1"/>
          </p:cNvSpPr>
          <p:nvPr>
            <p:ph idx="4294967295"/>
          </p:nvPr>
        </p:nvSpPr>
        <p:spPr>
          <a:xfrm>
            <a:off x="4656398" y="5750807"/>
            <a:ext cx="3349870" cy="240323"/>
          </a:xfrm>
        </p:spPr>
        <p:txBody>
          <a:bodyPr>
            <a:normAutofit lnSpcReduction="10000"/>
          </a:bodyPr>
          <a:lstStyle/>
          <a:p>
            <a:pPr marL="45720" indent="0">
              <a:buNone/>
            </a:pPr>
            <a:r>
              <a:rPr lang="en-US" sz="1200" i="1" dirty="0"/>
              <a:t>Source: http://mailbox-planet.com/</a:t>
            </a:r>
          </a:p>
        </p:txBody>
      </p:sp>
      <p:pic>
        <p:nvPicPr>
          <p:cNvPr id="5122" name="Picture 2" descr="http://mailbox-planet.com/wp-content/uploads/2013/03/mailbox-planet-mailbox-rentals.jpg">
            <a:extLst>
              <a:ext uri="{FF2B5EF4-FFF2-40B4-BE49-F238E27FC236}">
                <a16:creationId xmlns:a16="http://schemas.microsoft.com/office/drawing/2014/main" id="{7F7D4D99-22A4-4026-9308-E0827F6C6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596" y="866870"/>
            <a:ext cx="5317604" cy="4133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881814"/>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1763</TotalTime>
  <Words>2602</Words>
  <Application>Microsoft Office PowerPoint</Application>
  <PresentationFormat>Widescreen</PresentationFormat>
  <Paragraphs>744</Paragraphs>
  <Slides>56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Courier New</vt:lpstr>
      <vt:lpstr>Euphemia</vt:lpstr>
      <vt:lpstr>Wingdings</vt:lpstr>
      <vt:lpstr>Children Playing 16x9</vt:lpstr>
      <vt:lpstr>Array and ArrayList</vt:lpstr>
      <vt:lpstr>Instructions</vt:lpstr>
      <vt:lpstr>Schedule</vt:lpstr>
      <vt:lpstr>Array</vt:lpstr>
      <vt:lpstr>Array Definition</vt:lpstr>
      <vt:lpstr>Array Definition</vt:lpstr>
      <vt:lpstr>Array Definition</vt:lpstr>
      <vt:lpstr>Array Definition</vt:lpstr>
      <vt:lpstr>PowerPoint Presentation</vt:lpstr>
      <vt:lpstr>Array Visualization</vt:lpstr>
      <vt:lpstr>Array Length and Capacity</vt:lpstr>
      <vt:lpstr>Array Length and Capacity</vt:lpstr>
      <vt:lpstr>Array Visualization</vt:lpstr>
      <vt:lpstr>Array Syntax: Creation</vt:lpstr>
      <vt:lpstr>Array Syntax: Creation</vt:lpstr>
      <vt:lpstr>Array Syntax: Accessing/Setting Elements</vt:lpstr>
      <vt:lpstr>Array Syntax: Accessing/Setting Elements</vt:lpstr>
      <vt:lpstr>Array Visualization</vt:lpstr>
      <vt:lpstr>Array of Objects</vt:lpstr>
      <vt:lpstr>Array of Objects</vt:lpstr>
      <vt:lpstr>Array Usage: Loops</vt:lpstr>
      <vt:lpstr>Array Visualization</vt:lpstr>
      <vt:lpstr>Array Usage: Loops</vt:lpstr>
      <vt:lpstr>Array Usage: Loops</vt:lpstr>
      <vt:lpstr>Array Usage: Loops</vt:lpstr>
      <vt:lpstr>Array Analysis</vt:lpstr>
      <vt:lpstr>Array Analysis</vt:lpstr>
      <vt:lpstr>Array Analysis</vt:lpstr>
      <vt:lpstr>Array Analysis</vt:lpstr>
      <vt:lpstr>Array Analysis</vt:lpstr>
      <vt:lpstr>ArrayList</vt:lpstr>
      <vt:lpstr>ArrayList Definition</vt:lpstr>
      <vt:lpstr>ArrayList Definition</vt:lpstr>
      <vt:lpstr>ArrayList Definition</vt:lpstr>
      <vt:lpstr>ArrayList Syntax: Instantiation</vt:lpstr>
      <vt:lpstr>ArrayList Syntax: Add(E e)</vt:lpstr>
      <vt:lpstr>ArrayList Syntax: Add(E e) w/ Resize</vt:lpstr>
      <vt:lpstr>ArrayList Syntax: Add(E e) w/ Resize</vt:lpstr>
      <vt:lpstr>ArrayList Syntax: Add(E e) w/ Resize</vt:lpstr>
      <vt:lpstr>ArrayList Syntax: Add(E e) w/ Resize</vt:lpstr>
      <vt:lpstr>ArrayList Syntax: Add(E e) w/ Resize</vt:lpstr>
      <vt:lpstr>ArrayList Syntax: Add(E e) w/ Resize</vt:lpstr>
      <vt:lpstr>ArrayList Syntax: Add(int index, E e)</vt:lpstr>
      <vt:lpstr>ArrayList Syntax: Add(int index, E e)</vt:lpstr>
      <vt:lpstr>ArrayList Syntax: Add(int index, E e)</vt:lpstr>
      <vt:lpstr>ArrayList Syntax: Add(int index, E e)</vt:lpstr>
      <vt:lpstr>ArrayList Syntax: Add(int index, E e)</vt:lpstr>
      <vt:lpstr>ArrayList Syntax: Remove(int index)</vt:lpstr>
      <vt:lpstr>ArrayList Syntax: Remove(int index)</vt:lpstr>
      <vt:lpstr>ArrayList Syntax: Remove(int index)</vt:lpstr>
      <vt:lpstr>ArrayList Syntax: Remove(int index)</vt:lpstr>
      <vt:lpstr>ArrayList Complexity</vt:lpstr>
      <vt:lpstr>ArrayList Complexity</vt:lpstr>
      <vt:lpstr>ArrayList Complexity</vt:lpstr>
      <vt:lpstr>ArrayList Complexity</vt:lpstr>
      <vt:lpstr>ArrayList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ArrayLists</dc:title>
  <dc:creator>Joonho Kim</dc:creator>
  <cp:lastModifiedBy>Joonho Kim</cp:lastModifiedBy>
  <cp:revision>23</cp:revision>
  <dcterms:created xsi:type="dcterms:W3CDTF">2018-05-12T21:28:01Z</dcterms:created>
  <dcterms:modified xsi:type="dcterms:W3CDTF">2018-10-04T17:39:03Z</dcterms:modified>
</cp:coreProperties>
</file>