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2"/>
  </p:notesMasterIdLst>
  <p:handoutMasterIdLst>
    <p:handoutMasterId r:id="rId193"/>
  </p:handoutMasterIdLst>
  <p:sldIdLst>
    <p:sldId id="256" r:id="rId2"/>
    <p:sldId id="257" r:id="rId3"/>
    <p:sldId id="258" r:id="rId4"/>
    <p:sldId id="269" r:id="rId5"/>
    <p:sldId id="259" r:id="rId6"/>
    <p:sldId id="265" r:id="rId7"/>
    <p:sldId id="272" r:id="rId8"/>
    <p:sldId id="344" r:id="rId9"/>
    <p:sldId id="277" r:id="rId10"/>
    <p:sldId id="268" r:id="rId11"/>
    <p:sldId id="345" r:id="rId12"/>
    <p:sldId id="271" r:id="rId13"/>
    <p:sldId id="278" r:id="rId14"/>
    <p:sldId id="279" r:id="rId15"/>
    <p:sldId id="280" r:id="rId16"/>
    <p:sldId id="283" r:id="rId17"/>
    <p:sldId id="346" r:id="rId18"/>
    <p:sldId id="281" r:id="rId19"/>
    <p:sldId id="285" r:id="rId20"/>
    <p:sldId id="286" r:id="rId21"/>
    <p:sldId id="260" r:id="rId22"/>
    <p:sldId id="266" r:id="rId23"/>
    <p:sldId id="347" r:id="rId24"/>
    <p:sldId id="287" r:id="rId25"/>
    <p:sldId id="288" r:id="rId26"/>
    <p:sldId id="348" r:id="rId27"/>
    <p:sldId id="349" r:id="rId28"/>
    <p:sldId id="350" r:id="rId29"/>
    <p:sldId id="289" r:id="rId30"/>
    <p:sldId id="290" r:id="rId31"/>
    <p:sldId id="291" r:id="rId32"/>
    <p:sldId id="292" r:id="rId33"/>
    <p:sldId id="293" r:id="rId34"/>
    <p:sldId id="294" r:id="rId35"/>
    <p:sldId id="364" r:id="rId36"/>
    <p:sldId id="332" r:id="rId37"/>
    <p:sldId id="295" r:id="rId38"/>
    <p:sldId id="352" r:id="rId39"/>
    <p:sldId id="351" r:id="rId40"/>
    <p:sldId id="353" r:id="rId41"/>
    <p:sldId id="354" r:id="rId42"/>
    <p:sldId id="355" r:id="rId43"/>
    <p:sldId id="296" r:id="rId44"/>
    <p:sldId id="297" r:id="rId45"/>
    <p:sldId id="298" r:id="rId46"/>
    <p:sldId id="299" r:id="rId47"/>
    <p:sldId id="300" r:id="rId48"/>
    <p:sldId id="301" r:id="rId49"/>
    <p:sldId id="302" r:id="rId50"/>
    <p:sldId id="303" r:id="rId51"/>
    <p:sldId id="306" r:id="rId52"/>
    <p:sldId id="308" r:id="rId53"/>
    <p:sldId id="309" r:id="rId54"/>
    <p:sldId id="310" r:id="rId55"/>
    <p:sldId id="311" r:id="rId56"/>
    <p:sldId id="365" r:id="rId57"/>
    <p:sldId id="304" r:id="rId58"/>
    <p:sldId id="312" r:id="rId59"/>
    <p:sldId id="331" r:id="rId60"/>
    <p:sldId id="313" r:id="rId61"/>
    <p:sldId id="356" r:id="rId62"/>
    <p:sldId id="357" r:id="rId63"/>
    <p:sldId id="314" r:id="rId64"/>
    <p:sldId id="315" r:id="rId65"/>
    <p:sldId id="316" r:id="rId66"/>
    <p:sldId id="317" r:id="rId67"/>
    <p:sldId id="318" r:id="rId68"/>
    <p:sldId id="319" r:id="rId69"/>
    <p:sldId id="366" r:id="rId70"/>
    <p:sldId id="330" r:id="rId71"/>
    <p:sldId id="320" r:id="rId72"/>
    <p:sldId id="358" r:id="rId73"/>
    <p:sldId id="359" r:id="rId74"/>
    <p:sldId id="360" r:id="rId75"/>
    <p:sldId id="321" r:id="rId76"/>
    <p:sldId id="322" r:id="rId77"/>
    <p:sldId id="323" r:id="rId78"/>
    <p:sldId id="324" r:id="rId79"/>
    <p:sldId id="325" r:id="rId80"/>
    <p:sldId id="326" r:id="rId81"/>
    <p:sldId id="329" r:id="rId82"/>
    <p:sldId id="327" r:id="rId83"/>
    <p:sldId id="361" r:id="rId84"/>
    <p:sldId id="328" r:id="rId85"/>
    <p:sldId id="362" r:id="rId86"/>
    <p:sldId id="363" r:id="rId87"/>
    <p:sldId id="333" r:id="rId88"/>
    <p:sldId id="334" r:id="rId89"/>
    <p:sldId id="371" r:id="rId90"/>
    <p:sldId id="367" r:id="rId91"/>
    <p:sldId id="368" r:id="rId92"/>
    <p:sldId id="369" r:id="rId93"/>
    <p:sldId id="372" r:id="rId94"/>
    <p:sldId id="370" r:id="rId95"/>
    <p:sldId id="373" r:id="rId96"/>
    <p:sldId id="335" r:id="rId97"/>
    <p:sldId id="336" r:id="rId98"/>
    <p:sldId id="337" r:id="rId99"/>
    <p:sldId id="338" r:id="rId100"/>
    <p:sldId id="339" r:id="rId101"/>
    <p:sldId id="340" r:id="rId102"/>
    <p:sldId id="342" r:id="rId103"/>
    <p:sldId id="374" r:id="rId104"/>
    <p:sldId id="343" r:id="rId105"/>
    <p:sldId id="381" r:id="rId106"/>
    <p:sldId id="380" r:id="rId107"/>
    <p:sldId id="379" r:id="rId108"/>
    <p:sldId id="375" r:id="rId109"/>
    <p:sldId id="376" r:id="rId110"/>
    <p:sldId id="377" r:id="rId111"/>
    <p:sldId id="378" r:id="rId112"/>
    <p:sldId id="460" r:id="rId113"/>
    <p:sldId id="382" r:id="rId114"/>
    <p:sldId id="383" r:id="rId115"/>
    <p:sldId id="384" r:id="rId116"/>
    <p:sldId id="388" r:id="rId117"/>
    <p:sldId id="386" r:id="rId118"/>
    <p:sldId id="389" r:id="rId119"/>
    <p:sldId id="390" r:id="rId120"/>
    <p:sldId id="261" r:id="rId121"/>
    <p:sldId id="391" r:id="rId122"/>
    <p:sldId id="392" r:id="rId123"/>
    <p:sldId id="396" r:id="rId124"/>
    <p:sldId id="395" r:id="rId125"/>
    <p:sldId id="394" r:id="rId126"/>
    <p:sldId id="397" r:id="rId127"/>
    <p:sldId id="398" r:id="rId128"/>
    <p:sldId id="399" r:id="rId129"/>
    <p:sldId id="400" r:id="rId130"/>
    <p:sldId id="401" r:id="rId131"/>
    <p:sldId id="402" r:id="rId132"/>
    <p:sldId id="403" r:id="rId133"/>
    <p:sldId id="404" r:id="rId134"/>
    <p:sldId id="405" r:id="rId135"/>
    <p:sldId id="406" r:id="rId136"/>
    <p:sldId id="408" r:id="rId137"/>
    <p:sldId id="409" r:id="rId138"/>
    <p:sldId id="410" r:id="rId139"/>
    <p:sldId id="411" r:id="rId140"/>
    <p:sldId id="412" r:id="rId141"/>
    <p:sldId id="413" r:id="rId142"/>
    <p:sldId id="432" r:id="rId143"/>
    <p:sldId id="417" r:id="rId144"/>
    <p:sldId id="420" r:id="rId145"/>
    <p:sldId id="419" r:id="rId146"/>
    <p:sldId id="418" r:id="rId147"/>
    <p:sldId id="415" r:id="rId148"/>
    <p:sldId id="416" r:id="rId149"/>
    <p:sldId id="421" r:id="rId150"/>
    <p:sldId id="422" r:id="rId151"/>
    <p:sldId id="423" r:id="rId152"/>
    <p:sldId id="424" r:id="rId153"/>
    <p:sldId id="426" r:id="rId154"/>
    <p:sldId id="425" r:id="rId155"/>
    <p:sldId id="427" r:id="rId156"/>
    <p:sldId id="428" r:id="rId157"/>
    <p:sldId id="430" r:id="rId158"/>
    <p:sldId id="431" r:id="rId159"/>
    <p:sldId id="429" r:id="rId160"/>
    <p:sldId id="440" r:id="rId161"/>
    <p:sldId id="441" r:id="rId162"/>
    <p:sldId id="443" r:id="rId163"/>
    <p:sldId id="444" r:id="rId164"/>
    <p:sldId id="442" r:id="rId165"/>
    <p:sldId id="433" r:id="rId166"/>
    <p:sldId id="434" r:id="rId167"/>
    <p:sldId id="435" r:id="rId168"/>
    <p:sldId id="436" r:id="rId169"/>
    <p:sldId id="437" r:id="rId170"/>
    <p:sldId id="438" r:id="rId171"/>
    <p:sldId id="439" r:id="rId172"/>
    <p:sldId id="447" r:id="rId173"/>
    <p:sldId id="445" r:id="rId174"/>
    <p:sldId id="446" r:id="rId175"/>
    <p:sldId id="448" r:id="rId176"/>
    <p:sldId id="449" r:id="rId177"/>
    <p:sldId id="450" r:id="rId178"/>
    <p:sldId id="451" r:id="rId179"/>
    <p:sldId id="452" r:id="rId180"/>
    <p:sldId id="453" r:id="rId181"/>
    <p:sldId id="454" r:id="rId182"/>
    <p:sldId id="456" r:id="rId183"/>
    <p:sldId id="455" r:id="rId184"/>
    <p:sldId id="458" r:id="rId185"/>
    <p:sldId id="262" r:id="rId186"/>
    <p:sldId id="464" r:id="rId187"/>
    <p:sldId id="462" r:id="rId188"/>
    <p:sldId id="461" r:id="rId189"/>
    <p:sldId id="459" r:id="rId190"/>
    <p:sldId id="466" r:id="rId1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81E042-24D3-42DC-B742-A50EB64467CE}">
          <p14:sldIdLst>
            <p14:sldId id="256"/>
            <p14:sldId id="257"/>
            <p14:sldId id="258"/>
            <p14:sldId id="269"/>
          </p14:sldIdLst>
        </p14:section>
        <p14:section name="Node" id="{E60C2BBF-86B9-4DE3-88A0-56875DC09FF5}">
          <p14:sldIdLst>
            <p14:sldId id="259"/>
            <p14:sldId id="265"/>
            <p14:sldId id="272"/>
            <p14:sldId id="344"/>
            <p14:sldId id="277"/>
            <p14:sldId id="268"/>
            <p14:sldId id="345"/>
            <p14:sldId id="271"/>
            <p14:sldId id="278"/>
            <p14:sldId id="279"/>
            <p14:sldId id="280"/>
            <p14:sldId id="283"/>
            <p14:sldId id="346"/>
            <p14:sldId id="281"/>
            <p14:sldId id="285"/>
            <p14:sldId id="286"/>
          </p14:sldIdLst>
        </p14:section>
        <p14:section name="Singly Linked List" id="{9BCD97B9-F807-4F89-A756-BAFA5A89DCB6}">
          <p14:sldIdLst>
            <p14:sldId id="260"/>
            <p14:sldId id="266"/>
            <p14:sldId id="347"/>
            <p14:sldId id="287"/>
            <p14:sldId id="288"/>
            <p14:sldId id="348"/>
            <p14:sldId id="349"/>
            <p14:sldId id="350"/>
            <p14:sldId id="289"/>
            <p14:sldId id="290"/>
            <p14:sldId id="291"/>
            <p14:sldId id="292"/>
            <p14:sldId id="293"/>
            <p14:sldId id="294"/>
            <p14:sldId id="364"/>
            <p14:sldId id="332"/>
            <p14:sldId id="295"/>
            <p14:sldId id="352"/>
            <p14:sldId id="351"/>
            <p14:sldId id="353"/>
            <p14:sldId id="354"/>
            <p14:sldId id="355"/>
            <p14:sldId id="296"/>
            <p14:sldId id="297"/>
            <p14:sldId id="298"/>
            <p14:sldId id="299"/>
            <p14:sldId id="300"/>
            <p14:sldId id="301"/>
            <p14:sldId id="302"/>
            <p14:sldId id="303"/>
            <p14:sldId id="306"/>
            <p14:sldId id="308"/>
            <p14:sldId id="309"/>
            <p14:sldId id="310"/>
            <p14:sldId id="311"/>
            <p14:sldId id="365"/>
            <p14:sldId id="304"/>
            <p14:sldId id="312"/>
            <p14:sldId id="331"/>
            <p14:sldId id="313"/>
            <p14:sldId id="356"/>
            <p14:sldId id="357"/>
            <p14:sldId id="314"/>
            <p14:sldId id="315"/>
            <p14:sldId id="316"/>
            <p14:sldId id="317"/>
            <p14:sldId id="318"/>
            <p14:sldId id="319"/>
            <p14:sldId id="366"/>
            <p14:sldId id="330"/>
            <p14:sldId id="320"/>
            <p14:sldId id="358"/>
            <p14:sldId id="359"/>
            <p14:sldId id="360"/>
            <p14:sldId id="321"/>
            <p14:sldId id="322"/>
            <p14:sldId id="323"/>
            <p14:sldId id="324"/>
            <p14:sldId id="325"/>
            <p14:sldId id="326"/>
            <p14:sldId id="329"/>
            <p14:sldId id="327"/>
            <p14:sldId id="361"/>
            <p14:sldId id="328"/>
            <p14:sldId id="362"/>
            <p14:sldId id="363"/>
            <p14:sldId id="333"/>
            <p14:sldId id="334"/>
            <p14:sldId id="371"/>
            <p14:sldId id="367"/>
            <p14:sldId id="368"/>
            <p14:sldId id="369"/>
            <p14:sldId id="372"/>
            <p14:sldId id="370"/>
            <p14:sldId id="373"/>
            <p14:sldId id="335"/>
            <p14:sldId id="336"/>
            <p14:sldId id="337"/>
            <p14:sldId id="338"/>
            <p14:sldId id="339"/>
            <p14:sldId id="340"/>
            <p14:sldId id="342"/>
            <p14:sldId id="374"/>
            <p14:sldId id="343"/>
            <p14:sldId id="381"/>
            <p14:sldId id="380"/>
            <p14:sldId id="379"/>
            <p14:sldId id="375"/>
            <p14:sldId id="376"/>
            <p14:sldId id="377"/>
            <p14:sldId id="378"/>
            <p14:sldId id="460"/>
            <p14:sldId id="382"/>
            <p14:sldId id="383"/>
            <p14:sldId id="384"/>
          </p14:sldIdLst>
        </p14:section>
        <p14:section name="Lecture Break" id="{15725A57-4040-4467-B739-E24E3A9DDF58}">
          <p14:sldIdLst>
            <p14:sldId id="388"/>
            <p14:sldId id="386"/>
            <p14:sldId id="389"/>
            <p14:sldId id="390"/>
          </p14:sldIdLst>
        </p14:section>
        <p14:section name="Doubly Linked List" id="{04F625CB-BD75-4CDE-88E3-3FB1CE5FF362}">
          <p14:sldIdLst>
            <p14:sldId id="261"/>
            <p14:sldId id="391"/>
            <p14:sldId id="392"/>
            <p14:sldId id="396"/>
            <p14:sldId id="395"/>
            <p14:sldId id="394"/>
            <p14:sldId id="397"/>
            <p14:sldId id="398"/>
            <p14:sldId id="399"/>
            <p14:sldId id="400"/>
            <p14:sldId id="401"/>
            <p14:sldId id="402"/>
            <p14:sldId id="403"/>
            <p14:sldId id="404"/>
            <p14:sldId id="405"/>
            <p14:sldId id="406"/>
            <p14:sldId id="408"/>
            <p14:sldId id="409"/>
            <p14:sldId id="410"/>
            <p14:sldId id="411"/>
            <p14:sldId id="412"/>
            <p14:sldId id="413"/>
            <p14:sldId id="432"/>
            <p14:sldId id="417"/>
            <p14:sldId id="420"/>
            <p14:sldId id="419"/>
            <p14:sldId id="418"/>
            <p14:sldId id="415"/>
            <p14:sldId id="416"/>
            <p14:sldId id="421"/>
            <p14:sldId id="422"/>
            <p14:sldId id="423"/>
            <p14:sldId id="424"/>
            <p14:sldId id="426"/>
            <p14:sldId id="425"/>
            <p14:sldId id="427"/>
            <p14:sldId id="428"/>
            <p14:sldId id="430"/>
            <p14:sldId id="431"/>
            <p14:sldId id="429"/>
            <p14:sldId id="440"/>
            <p14:sldId id="441"/>
            <p14:sldId id="443"/>
            <p14:sldId id="444"/>
            <p14:sldId id="442"/>
            <p14:sldId id="433"/>
            <p14:sldId id="434"/>
            <p14:sldId id="435"/>
            <p14:sldId id="436"/>
            <p14:sldId id="437"/>
            <p14:sldId id="438"/>
            <p14:sldId id="439"/>
            <p14:sldId id="447"/>
            <p14:sldId id="445"/>
            <p14:sldId id="446"/>
            <p14:sldId id="448"/>
            <p14:sldId id="449"/>
            <p14:sldId id="450"/>
            <p14:sldId id="451"/>
            <p14:sldId id="452"/>
            <p14:sldId id="453"/>
            <p14:sldId id="454"/>
            <p14:sldId id="456"/>
            <p14:sldId id="455"/>
            <p14:sldId id="458"/>
          </p14:sldIdLst>
        </p14:section>
        <p14:section name="Circularly Linked List" id="{D2A14BAB-93D4-4C29-9031-D9294132D3C1}">
          <p14:sldIdLst>
            <p14:sldId id="262"/>
            <p14:sldId id="464"/>
            <p14:sldId id="462"/>
            <p14:sldId id="461"/>
            <p14:sldId id="459"/>
            <p14:sldId id="4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6" autoAdjust="0"/>
    <p:restoredTop sz="94660"/>
  </p:normalViewPr>
  <p:slideViewPr>
    <p:cSldViewPr snapToGrid="0">
      <p:cViewPr varScale="1">
        <p:scale>
          <a:sx n="86" d="100"/>
          <a:sy n="86" d="100"/>
        </p:scale>
        <p:origin x="922"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microsoft.com/office/2016/11/relationships/changesInfo" Target="changesInfos/changesInfo1.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nho Kim" userId="494aa8befea4f3b1" providerId="LiveId" clId="{C09363C4-DAB7-4F71-934E-62743EA68C17}"/>
    <pc:docChg chg="custSel modSld">
      <pc:chgData name="Joonho Kim" userId="494aa8befea4f3b1" providerId="LiveId" clId="{C09363C4-DAB7-4F71-934E-62743EA68C17}" dt="2018-10-04T17:39:19.403" v="1" actId="27636"/>
      <pc:docMkLst>
        <pc:docMk/>
      </pc:docMkLst>
      <pc:sldChg chg="modSp">
        <pc:chgData name="Joonho Kim" userId="494aa8befea4f3b1" providerId="LiveId" clId="{C09363C4-DAB7-4F71-934E-62743EA68C17}" dt="2018-10-04T17:39:19.403" v="1" actId="27636"/>
        <pc:sldMkLst>
          <pc:docMk/>
          <pc:sldMk cId="35784225" sldId="256"/>
        </pc:sldMkLst>
        <pc:spChg chg="mod">
          <ac:chgData name="Joonho Kim" userId="494aa8befea4f3b1" providerId="LiveId" clId="{C09363C4-DAB7-4F71-934E-62743EA68C17}" dt="2018-10-04T17:39:19.403" v="1" actId="27636"/>
          <ac:spMkLst>
            <pc:docMk/>
            <pc:sldMk cId="35784225" sldId="25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10/4/2018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10/4/2018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66093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117</a:t>
            </a:fld>
            <a:endParaRPr lang="en-US"/>
          </a:p>
        </p:txBody>
      </p:sp>
    </p:spTree>
    <p:extLst>
      <p:ext uri="{BB962C8B-B14F-4D97-AF65-F5344CB8AC3E}">
        <p14:creationId xmlns:p14="http://schemas.microsoft.com/office/powerpoint/2010/main" val="291674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56D9C1DE-1591-47F4-A34D-43B3C530F134}" type="datetime1">
              <a:rPr lang="en-US" smtClean="0"/>
              <a:t>10/4/2018</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C590451-F094-4654-80AE-65455640218A}" type="datetime1">
              <a:rPr lang="en-US" smtClean="0"/>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D1E417-3FE6-433C-94B6-142178A20B68}" type="datetime1">
              <a:rPr lang="en-US" smtClean="0"/>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C6C48E-7073-42B0-84EB-45FFED9A812A}" type="datetime1">
              <a:rPr lang="en-US" smtClean="0"/>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3E775-FDC7-4C39-995A-6E38DD46CCE1}" type="datetime1">
              <a:rPr lang="en-US" smtClean="0"/>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B56A94A-D189-4396-9DCF-21CADF983ECD}" type="datetime1">
              <a:rPr lang="en-US" smtClean="0"/>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5724B22A-167C-4C31-B94D-24AF4ECF7DA7}" type="datetime1">
              <a:rPr lang="en-US" smtClean="0"/>
              <a:t>10/4/2018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217B4D-1285-4887-B05D-1502D28CB306}" type="datetime1">
              <a:rPr lang="en-US" smtClean="0"/>
              <a:t>10/4/2018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C274A-DF40-441B-ACBC-2DF87CD97CF8}" type="datetime1">
              <a:rPr lang="en-US" smtClean="0"/>
              <a:t>10/4/2018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ED5F3C-B43F-40D0-B485-AA5868E9AA50}" type="datetime1">
              <a:rPr lang="en-US" smtClean="0"/>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A4A438-34B8-4C23-A650-617C866E9873}" type="datetime1">
              <a:rPr lang="en-US" smtClean="0"/>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2AFFCFD7-113C-43CA-BAB5-F31C88BF96AF}" type="datetime1">
              <a:rPr lang="en-US" smtClean="0"/>
              <a:t>10/4/2018</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Linked Lists</a:t>
            </a:r>
          </a:p>
        </p:txBody>
      </p:sp>
      <p:sp>
        <p:nvSpPr>
          <p:cNvPr id="3" name="Subtitle 2"/>
          <p:cNvSpPr>
            <a:spLocks noGrp="1"/>
          </p:cNvSpPr>
          <p:nvPr>
            <p:ph type="subTitle" idx="1"/>
          </p:nvPr>
        </p:nvSpPr>
        <p:spPr/>
        <p:txBody>
          <a:bodyPr>
            <a:normAutofit/>
          </a:bodyPr>
          <a:lstStyle/>
          <a:p>
            <a:r>
              <a:rPr lang="en-US"/>
              <a:t>Joonho Kim</a:t>
            </a:r>
            <a:endParaRPr lang="en-US" dirty="0"/>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a:t>Node Connections</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a:xfrm>
            <a:off x="2208213" y="1600200"/>
            <a:ext cx="9372600" cy="4114800"/>
          </a:xfrm>
        </p:spPr>
        <p:txBody>
          <a:bodyPr/>
          <a:lstStyle/>
          <a:p>
            <a:r>
              <a:rPr lang="en-US" dirty="0"/>
              <a:t>A node’s pointer can be used to connect itself to another node.</a:t>
            </a:r>
          </a:p>
          <a:p>
            <a:r>
              <a:rPr lang="en-US" dirty="0">
                <a:highlight>
                  <a:srgbClr val="FFFF00"/>
                </a:highlight>
              </a:rPr>
              <a:t>One your paper</a:t>
            </a:r>
            <a:r>
              <a:rPr lang="en-US" dirty="0"/>
              <a:t>, write code that create two Nodes and have one node point to the other.</a:t>
            </a:r>
          </a:p>
          <a:p>
            <a:pPr marL="45720" indent="0">
              <a:buNone/>
            </a:pPr>
            <a:endParaRPr lang="en-US" dirty="0">
              <a:latin typeface="Courier New" panose="02070309020205020404" pitchFamily="49" charset="0"/>
              <a:cs typeface="Courier New" panose="02070309020205020404" pitchFamily="49" charset="0"/>
            </a:endParaRPr>
          </a:p>
          <a:p>
            <a:pPr marL="45720" indent="0">
              <a:buNone/>
            </a:pPr>
            <a:r>
              <a:rPr lang="en-US" dirty="0">
                <a:latin typeface="Courier New" panose="02070309020205020404" pitchFamily="49" charset="0"/>
                <a:cs typeface="Courier New" panose="02070309020205020404" pitchFamily="49" charset="0"/>
              </a:rPr>
              <a:t>// TODO</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10</a:t>
            </a:fld>
            <a:endParaRPr lang="en-US"/>
          </a:p>
        </p:txBody>
      </p:sp>
    </p:spTree>
    <p:extLst>
      <p:ext uri="{BB962C8B-B14F-4D97-AF65-F5344CB8AC3E}">
        <p14:creationId xmlns:p14="http://schemas.microsoft.com/office/powerpoint/2010/main" val="35123598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Add(int, E)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100</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a:endCxn id="31" idx="1"/>
          </p:cNvCxnSpPr>
          <p:nvPr/>
        </p:nvCxnSpPr>
        <p:spPr>
          <a:xfrm>
            <a:off x="5726388"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BEDBA0-9C6D-493D-B4EE-827C0A1EF123}"/>
              </a:ext>
            </a:extLst>
          </p:cNvPr>
          <p:cNvSpPr txBox="1"/>
          <p:nvPr/>
        </p:nvSpPr>
        <p:spPr>
          <a:xfrm>
            <a:off x="4930296" y="3462553"/>
            <a:ext cx="1165704" cy="369332"/>
          </a:xfrm>
          <a:prstGeom prst="rect">
            <a:avLst/>
          </a:prstGeom>
          <a:noFill/>
        </p:spPr>
        <p:txBody>
          <a:bodyPr wrap="none" rtlCol="0">
            <a:spAutoFit/>
          </a:bodyPr>
          <a:lstStyle/>
          <a:p>
            <a:r>
              <a:rPr lang="en-US" dirty="0" err="1"/>
              <a:t>newNode</a:t>
            </a:r>
            <a:endParaRPr lang="en-US" dirty="0"/>
          </a:p>
        </p:txBody>
      </p:sp>
      <p:cxnSp>
        <p:nvCxnSpPr>
          <p:cNvPr id="22" name="Straight Arrow Connector 21">
            <a:extLst>
              <a:ext uri="{FF2B5EF4-FFF2-40B4-BE49-F238E27FC236}">
                <a16:creationId xmlns:a16="http://schemas.microsoft.com/office/drawing/2014/main" id="{050CBAA7-8CA8-4928-A3CB-5B7456D8864E}"/>
              </a:ext>
            </a:extLst>
          </p:cNvPr>
          <p:cNvCxnSpPr>
            <a:cxnSpLocks/>
          </p:cNvCxnSpPr>
          <p:nvPr/>
        </p:nvCxnSpPr>
        <p:spPr>
          <a:xfrm flipV="1">
            <a:off x="5494717" y="3151671"/>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E7B25B3-614E-4C4A-ABA1-B532E1B86ACB}"/>
              </a:ext>
            </a:extLst>
          </p:cNvPr>
          <p:cNvSpPr txBox="1"/>
          <p:nvPr/>
        </p:nvSpPr>
        <p:spPr>
          <a:xfrm>
            <a:off x="3720398" y="3429000"/>
            <a:ext cx="716863" cy="369332"/>
          </a:xfrm>
          <a:prstGeom prst="rect">
            <a:avLst/>
          </a:prstGeom>
          <a:noFill/>
        </p:spPr>
        <p:txBody>
          <a:bodyPr wrap="none" rtlCol="0">
            <a:spAutoFit/>
          </a:bodyPr>
          <a:lstStyle/>
          <a:p>
            <a:r>
              <a:rPr lang="en-US" dirty="0"/>
              <a:t>temp</a:t>
            </a:r>
          </a:p>
        </p:txBody>
      </p:sp>
      <p:cxnSp>
        <p:nvCxnSpPr>
          <p:cNvPr id="24" name="Straight Arrow Connector 23">
            <a:extLst>
              <a:ext uri="{FF2B5EF4-FFF2-40B4-BE49-F238E27FC236}">
                <a16:creationId xmlns:a16="http://schemas.microsoft.com/office/drawing/2014/main" id="{852CDA41-8927-4124-896C-66AB1BC46CE9}"/>
              </a:ext>
            </a:extLst>
          </p:cNvPr>
          <p:cNvCxnSpPr>
            <a:cxnSpLocks/>
          </p:cNvCxnSpPr>
          <p:nvPr/>
        </p:nvCxnSpPr>
        <p:spPr>
          <a:xfrm flipV="1">
            <a:off x="4071430" y="3151671"/>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5E46343F-12F5-4609-9B59-0EF5745ACE86}"/>
              </a:ext>
            </a:extLst>
          </p:cNvPr>
          <p:cNvSpPr/>
          <p:nvPr/>
        </p:nvSpPr>
        <p:spPr>
          <a:xfrm>
            <a:off x="643731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2" name="Rectangle 31">
            <a:extLst>
              <a:ext uri="{FF2B5EF4-FFF2-40B4-BE49-F238E27FC236}">
                <a16:creationId xmlns:a16="http://schemas.microsoft.com/office/drawing/2014/main" id="{3D685800-5763-40A1-A48D-46B139689FD4}"/>
              </a:ext>
            </a:extLst>
          </p:cNvPr>
          <p:cNvSpPr/>
          <p:nvPr/>
        </p:nvSpPr>
        <p:spPr>
          <a:xfrm>
            <a:off x="6905630"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F019530-87CE-4772-8B45-23D2B7B6BBFD}"/>
              </a:ext>
            </a:extLst>
          </p:cNvPr>
          <p:cNvCxnSpPr>
            <a:cxnSpLocks/>
          </p:cNvCxnSpPr>
          <p:nvPr/>
        </p:nvCxnSpPr>
        <p:spPr>
          <a:xfrm>
            <a:off x="7136088" y="2793478"/>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0DCF39A-6A36-4671-A245-AB5B7E6D8FD6}"/>
              </a:ext>
            </a:extLst>
          </p:cNvPr>
          <p:cNvCxnSpPr>
            <a:cxnSpLocks/>
          </p:cNvCxnSpPr>
          <p:nvPr/>
        </p:nvCxnSpPr>
        <p:spPr>
          <a:xfrm>
            <a:off x="6881853" y="2151640"/>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D61411AD-B50A-47B0-A270-B5453F49A129}"/>
              </a:ext>
            </a:extLst>
          </p:cNvPr>
          <p:cNvSpPr txBox="1"/>
          <p:nvPr/>
        </p:nvSpPr>
        <p:spPr>
          <a:xfrm>
            <a:off x="6641951" y="1780016"/>
            <a:ext cx="508473" cy="369332"/>
          </a:xfrm>
          <a:prstGeom prst="rect">
            <a:avLst/>
          </a:prstGeom>
          <a:noFill/>
        </p:spPr>
        <p:txBody>
          <a:bodyPr wrap="none" rtlCol="0">
            <a:spAutoFit/>
          </a:bodyPr>
          <a:lstStyle/>
          <a:p>
            <a:r>
              <a:rPr lang="en-US" dirty="0"/>
              <a:t>tail</a:t>
            </a:r>
          </a:p>
        </p:txBody>
      </p:sp>
    </p:spTree>
    <p:extLst>
      <p:ext uri="{BB962C8B-B14F-4D97-AF65-F5344CB8AC3E}">
        <p14:creationId xmlns:p14="http://schemas.microsoft.com/office/powerpoint/2010/main" val="13525123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Add(int, E)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101</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a:endCxn id="31" idx="1"/>
          </p:cNvCxnSpPr>
          <p:nvPr/>
        </p:nvCxnSpPr>
        <p:spPr>
          <a:xfrm>
            <a:off x="5726388"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46343F-12F5-4609-9B59-0EF5745ACE86}"/>
              </a:ext>
            </a:extLst>
          </p:cNvPr>
          <p:cNvSpPr/>
          <p:nvPr/>
        </p:nvSpPr>
        <p:spPr>
          <a:xfrm>
            <a:off x="643731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2" name="Rectangle 31">
            <a:extLst>
              <a:ext uri="{FF2B5EF4-FFF2-40B4-BE49-F238E27FC236}">
                <a16:creationId xmlns:a16="http://schemas.microsoft.com/office/drawing/2014/main" id="{3D685800-5763-40A1-A48D-46B139689FD4}"/>
              </a:ext>
            </a:extLst>
          </p:cNvPr>
          <p:cNvSpPr/>
          <p:nvPr/>
        </p:nvSpPr>
        <p:spPr>
          <a:xfrm>
            <a:off x="6905630"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F019530-87CE-4772-8B45-23D2B7B6BBFD}"/>
              </a:ext>
            </a:extLst>
          </p:cNvPr>
          <p:cNvCxnSpPr>
            <a:cxnSpLocks/>
          </p:cNvCxnSpPr>
          <p:nvPr/>
        </p:nvCxnSpPr>
        <p:spPr>
          <a:xfrm>
            <a:off x="7136088" y="2793478"/>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0DCF39A-6A36-4671-A245-AB5B7E6D8FD6}"/>
              </a:ext>
            </a:extLst>
          </p:cNvPr>
          <p:cNvCxnSpPr>
            <a:cxnSpLocks/>
          </p:cNvCxnSpPr>
          <p:nvPr/>
        </p:nvCxnSpPr>
        <p:spPr>
          <a:xfrm>
            <a:off x="6881853" y="2151640"/>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D61411AD-B50A-47B0-A270-B5453F49A129}"/>
              </a:ext>
            </a:extLst>
          </p:cNvPr>
          <p:cNvSpPr txBox="1"/>
          <p:nvPr/>
        </p:nvSpPr>
        <p:spPr>
          <a:xfrm>
            <a:off x="6641951" y="1780016"/>
            <a:ext cx="508473" cy="369332"/>
          </a:xfrm>
          <a:prstGeom prst="rect">
            <a:avLst/>
          </a:prstGeom>
          <a:noFill/>
        </p:spPr>
        <p:txBody>
          <a:bodyPr wrap="none" rtlCol="0">
            <a:spAutoFit/>
          </a:bodyPr>
          <a:lstStyle/>
          <a:p>
            <a:r>
              <a:rPr lang="en-US" dirty="0"/>
              <a:t>tail</a:t>
            </a:r>
          </a:p>
        </p:txBody>
      </p:sp>
    </p:spTree>
    <p:extLst>
      <p:ext uri="{BB962C8B-B14F-4D97-AF65-F5344CB8AC3E}">
        <p14:creationId xmlns:p14="http://schemas.microsoft.com/office/powerpoint/2010/main" val="11314771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r>
              <a:rPr lang="en-US" dirty="0"/>
              <a:t>Allocate a new node with data and next reference.</a:t>
            </a:r>
          </a:p>
          <a:p>
            <a:pPr lvl="1"/>
            <a:r>
              <a:rPr lang="en-US" dirty="0"/>
              <a:t>If index is 0 or size, call </a:t>
            </a:r>
            <a:r>
              <a:rPr lang="en-US" dirty="0" err="1"/>
              <a:t>addToHead</a:t>
            </a:r>
            <a:r>
              <a:rPr lang="en-US" dirty="0"/>
              <a:t>() or </a:t>
            </a:r>
            <a:r>
              <a:rPr lang="en-US" dirty="0" err="1"/>
              <a:t>addToTail</a:t>
            </a:r>
            <a:r>
              <a:rPr lang="en-US" dirty="0"/>
              <a:t>().</a:t>
            </a:r>
          </a:p>
          <a:p>
            <a:pPr lvl="1"/>
            <a:r>
              <a:rPr lang="en-US" dirty="0"/>
              <a:t>If not, have a temp reference to head.</a:t>
            </a:r>
          </a:p>
          <a:p>
            <a:pPr lvl="1"/>
            <a:r>
              <a:rPr lang="en-US" dirty="0"/>
              <a:t>Set temp = </a:t>
            </a:r>
            <a:r>
              <a:rPr lang="en-US" dirty="0" err="1"/>
              <a:t>temp.next</a:t>
            </a:r>
            <a:r>
              <a:rPr lang="en-US" dirty="0"/>
              <a:t> for index – 1 times.  This gets the (index-1)’</a:t>
            </a:r>
            <a:r>
              <a:rPr lang="en-US" dirty="0" err="1"/>
              <a:t>th</a:t>
            </a:r>
            <a:r>
              <a:rPr lang="en-US" dirty="0"/>
              <a:t> node.</a:t>
            </a:r>
          </a:p>
          <a:p>
            <a:pPr lvl="1"/>
            <a:r>
              <a:rPr lang="en-US" dirty="0">
                <a:highlight>
                  <a:srgbClr val="FFFF00"/>
                </a:highlight>
              </a:rPr>
              <a:t>We found our spot, how do we insert our new node?</a:t>
            </a:r>
          </a:p>
          <a:p>
            <a:pPr lvl="2"/>
            <a:r>
              <a:rPr lang="en-US" dirty="0"/>
              <a:t>Set the new node’s next reference to temp’s next reference.</a:t>
            </a:r>
          </a:p>
          <a:p>
            <a:pPr lvl="2"/>
            <a:r>
              <a:rPr lang="en-US" dirty="0"/>
              <a:t>Set temp’s next reference to new node.</a:t>
            </a:r>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102</a:t>
            </a:fld>
            <a:endParaRPr lang="en-US"/>
          </a:p>
        </p:txBody>
      </p:sp>
    </p:spTree>
    <p:extLst>
      <p:ext uri="{BB962C8B-B14F-4D97-AF65-F5344CB8AC3E}">
        <p14:creationId xmlns:p14="http://schemas.microsoft.com/office/powerpoint/2010/main" val="33271681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r>
              <a:rPr lang="en-US" dirty="0"/>
              <a:t>Allocate a new node with data and next reference.</a:t>
            </a:r>
          </a:p>
          <a:p>
            <a:pPr lvl="1"/>
            <a:r>
              <a:rPr lang="en-US" dirty="0"/>
              <a:t>If index is 0 or size, call </a:t>
            </a:r>
            <a:r>
              <a:rPr lang="en-US" dirty="0" err="1"/>
              <a:t>addToHead</a:t>
            </a:r>
            <a:r>
              <a:rPr lang="en-US" dirty="0"/>
              <a:t>() or </a:t>
            </a:r>
            <a:r>
              <a:rPr lang="en-US" dirty="0" err="1"/>
              <a:t>addToTail</a:t>
            </a:r>
            <a:r>
              <a:rPr lang="en-US" dirty="0"/>
              <a:t>().</a:t>
            </a:r>
          </a:p>
          <a:p>
            <a:pPr lvl="1"/>
            <a:r>
              <a:rPr lang="en-US" dirty="0"/>
              <a:t>If not, have a temp reference to head.</a:t>
            </a:r>
          </a:p>
          <a:p>
            <a:pPr lvl="1"/>
            <a:r>
              <a:rPr lang="en-US" dirty="0"/>
              <a:t>Set temp = </a:t>
            </a:r>
            <a:r>
              <a:rPr lang="en-US" dirty="0" err="1"/>
              <a:t>temp.next</a:t>
            </a:r>
            <a:r>
              <a:rPr lang="en-US" dirty="0"/>
              <a:t> for index – 1 times.  This gets the (index-1)’</a:t>
            </a:r>
            <a:r>
              <a:rPr lang="en-US" dirty="0" err="1"/>
              <a:t>th</a:t>
            </a:r>
            <a:r>
              <a:rPr lang="en-US" dirty="0"/>
              <a:t> node.</a:t>
            </a:r>
          </a:p>
          <a:p>
            <a:pPr lvl="1"/>
            <a:r>
              <a:rPr lang="en-US" dirty="0">
                <a:highlight>
                  <a:srgbClr val="FFFF00"/>
                </a:highlight>
              </a:rPr>
              <a:t>We found our spot, how do we insert our new node?</a:t>
            </a:r>
          </a:p>
          <a:p>
            <a:pPr lvl="2"/>
            <a:r>
              <a:rPr lang="en-US" dirty="0"/>
              <a:t>Set the new node’s next reference to temp’s next reference.</a:t>
            </a:r>
          </a:p>
          <a:p>
            <a:pPr lvl="2"/>
            <a:r>
              <a:rPr lang="en-US" dirty="0"/>
              <a:t>Set temp’s next reference to new node.</a:t>
            </a:r>
          </a:p>
          <a:p>
            <a:r>
              <a:rPr lang="en-US" dirty="0"/>
              <a:t>This add takes linear time O(n).</a:t>
            </a:r>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103</a:t>
            </a:fld>
            <a:endParaRPr lang="en-US"/>
          </a:p>
        </p:txBody>
      </p:sp>
    </p:spTree>
    <p:extLst>
      <p:ext uri="{BB962C8B-B14F-4D97-AF65-F5344CB8AC3E}">
        <p14:creationId xmlns:p14="http://schemas.microsoft.com/office/powerpoint/2010/main" val="34507874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Remove(int index)</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remove a value at index </a:t>
            </a:r>
            <a:r>
              <a:rPr lang="en-US" dirty="0" err="1"/>
              <a:t>index</a:t>
            </a:r>
            <a:r>
              <a:rPr lang="en-US" dirty="0"/>
              <a:t>.</a:t>
            </a:r>
          </a:p>
          <a:p>
            <a:r>
              <a:rPr lang="en-US" dirty="0"/>
              <a:t>The steps are very similar to add, except…</a:t>
            </a:r>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104</a:t>
            </a:fld>
            <a:endParaRPr lang="en-US"/>
          </a:p>
        </p:txBody>
      </p:sp>
    </p:spTree>
    <p:extLst>
      <p:ext uri="{BB962C8B-B14F-4D97-AF65-F5344CB8AC3E}">
        <p14:creationId xmlns:p14="http://schemas.microsoft.com/office/powerpoint/2010/main" val="23697829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Remove(int index)</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remove a value at index </a:t>
            </a:r>
            <a:r>
              <a:rPr lang="en-US" dirty="0" err="1"/>
              <a:t>index</a:t>
            </a:r>
            <a:r>
              <a:rPr lang="en-US" dirty="0"/>
              <a:t>.</a:t>
            </a:r>
          </a:p>
          <a:p>
            <a:r>
              <a:rPr lang="en-US" dirty="0"/>
              <a:t>The steps are very similar to add, except…</a:t>
            </a:r>
          </a:p>
          <a:p>
            <a:pPr lvl="1"/>
            <a:r>
              <a:rPr lang="en-US" dirty="0"/>
              <a:t>With our temp node, we stop at node @ index-1.</a:t>
            </a:r>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105</a:t>
            </a:fld>
            <a:endParaRPr lang="en-US"/>
          </a:p>
        </p:txBody>
      </p:sp>
    </p:spTree>
    <p:extLst>
      <p:ext uri="{BB962C8B-B14F-4D97-AF65-F5344CB8AC3E}">
        <p14:creationId xmlns:p14="http://schemas.microsoft.com/office/powerpoint/2010/main" val="14789228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Remove(int index)</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remove a value at index </a:t>
            </a:r>
            <a:r>
              <a:rPr lang="en-US" dirty="0" err="1"/>
              <a:t>index</a:t>
            </a:r>
            <a:r>
              <a:rPr lang="en-US" dirty="0"/>
              <a:t>.</a:t>
            </a:r>
          </a:p>
          <a:p>
            <a:r>
              <a:rPr lang="en-US" dirty="0"/>
              <a:t>The steps are very similar to add, except…</a:t>
            </a:r>
          </a:p>
          <a:p>
            <a:pPr lvl="1"/>
            <a:r>
              <a:rPr lang="en-US" dirty="0"/>
              <a:t>With our temp node, we stop at node @ index-1.</a:t>
            </a:r>
          </a:p>
          <a:p>
            <a:pPr lvl="1"/>
            <a:r>
              <a:rPr lang="en-US" dirty="0"/>
              <a:t>We set </a:t>
            </a:r>
            <a:r>
              <a:rPr lang="en-US" dirty="0" err="1"/>
              <a:t>temp.next</a:t>
            </a:r>
            <a:r>
              <a:rPr lang="en-US" dirty="0"/>
              <a:t> = </a:t>
            </a:r>
            <a:r>
              <a:rPr lang="en-US" dirty="0" err="1"/>
              <a:t>temp.next.next</a:t>
            </a:r>
            <a:r>
              <a:rPr lang="en-US" dirty="0"/>
              <a:t>;</a:t>
            </a:r>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106</a:t>
            </a:fld>
            <a:endParaRPr lang="en-US"/>
          </a:p>
        </p:txBody>
      </p:sp>
    </p:spTree>
    <p:extLst>
      <p:ext uri="{BB962C8B-B14F-4D97-AF65-F5344CB8AC3E}">
        <p14:creationId xmlns:p14="http://schemas.microsoft.com/office/powerpoint/2010/main" val="22129750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Remove(int index)</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remove a value at index </a:t>
            </a:r>
            <a:r>
              <a:rPr lang="en-US" dirty="0" err="1"/>
              <a:t>index</a:t>
            </a:r>
            <a:r>
              <a:rPr lang="en-US" dirty="0"/>
              <a:t>.</a:t>
            </a:r>
          </a:p>
          <a:p>
            <a:r>
              <a:rPr lang="en-US" dirty="0"/>
              <a:t>The steps are very similar to add, except…</a:t>
            </a:r>
          </a:p>
          <a:p>
            <a:pPr lvl="1"/>
            <a:r>
              <a:rPr lang="en-US" dirty="0"/>
              <a:t>With our temp node, we stop at node @ index-1.</a:t>
            </a:r>
          </a:p>
          <a:p>
            <a:pPr lvl="1"/>
            <a:r>
              <a:rPr lang="en-US" dirty="0"/>
              <a:t>We set </a:t>
            </a:r>
            <a:r>
              <a:rPr lang="en-US" dirty="0" err="1"/>
              <a:t>temp.next</a:t>
            </a:r>
            <a:r>
              <a:rPr lang="en-US" dirty="0"/>
              <a:t> = </a:t>
            </a:r>
            <a:r>
              <a:rPr lang="en-US" dirty="0" err="1"/>
              <a:t>temp.next.next</a:t>
            </a:r>
            <a:r>
              <a:rPr lang="en-US" dirty="0"/>
              <a:t>;</a:t>
            </a:r>
          </a:p>
          <a:p>
            <a:pPr lvl="1"/>
            <a:r>
              <a:rPr lang="en-US" dirty="0"/>
              <a:t>The removed node is garbage collected</a:t>
            </a:r>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107</a:t>
            </a:fld>
            <a:endParaRPr lang="en-US"/>
          </a:p>
        </p:txBody>
      </p:sp>
    </p:spTree>
    <p:extLst>
      <p:ext uri="{BB962C8B-B14F-4D97-AF65-F5344CB8AC3E}">
        <p14:creationId xmlns:p14="http://schemas.microsoft.com/office/powerpoint/2010/main" val="31105181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Remove(int)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108</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a:endCxn id="31" idx="1"/>
          </p:cNvCxnSpPr>
          <p:nvPr/>
        </p:nvCxnSpPr>
        <p:spPr>
          <a:xfrm>
            <a:off x="5726388"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46343F-12F5-4609-9B59-0EF5745ACE86}"/>
              </a:ext>
            </a:extLst>
          </p:cNvPr>
          <p:cNvSpPr/>
          <p:nvPr/>
        </p:nvSpPr>
        <p:spPr>
          <a:xfrm>
            <a:off x="643731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2" name="Rectangle 31">
            <a:extLst>
              <a:ext uri="{FF2B5EF4-FFF2-40B4-BE49-F238E27FC236}">
                <a16:creationId xmlns:a16="http://schemas.microsoft.com/office/drawing/2014/main" id="{3D685800-5763-40A1-A48D-46B139689FD4}"/>
              </a:ext>
            </a:extLst>
          </p:cNvPr>
          <p:cNvSpPr/>
          <p:nvPr/>
        </p:nvSpPr>
        <p:spPr>
          <a:xfrm>
            <a:off x="6905630"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F019530-87CE-4772-8B45-23D2B7B6BBFD}"/>
              </a:ext>
            </a:extLst>
          </p:cNvPr>
          <p:cNvCxnSpPr>
            <a:cxnSpLocks/>
          </p:cNvCxnSpPr>
          <p:nvPr/>
        </p:nvCxnSpPr>
        <p:spPr>
          <a:xfrm>
            <a:off x="7136088" y="2793478"/>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0DCF39A-6A36-4671-A245-AB5B7E6D8FD6}"/>
              </a:ext>
            </a:extLst>
          </p:cNvPr>
          <p:cNvCxnSpPr>
            <a:cxnSpLocks/>
          </p:cNvCxnSpPr>
          <p:nvPr/>
        </p:nvCxnSpPr>
        <p:spPr>
          <a:xfrm>
            <a:off x="6881853" y="2151640"/>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D61411AD-B50A-47B0-A270-B5453F49A129}"/>
              </a:ext>
            </a:extLst>
          </p:cNvPr>
          <p:cNvSpPr txBox="1"/>
          <p:nvPr/>
        </p:nvSpPr>
        <p:spPr>
          <a:xfrm>
            <a:off x="6641951" y="1780016"/>
            <a:ext cx="508473" cy="369332"/>
          </a:xfrm>
          <a:prstGeom prst="rect">
            <a:avLst/>
          </a:prstGeom>
          <a:noFill/>
        </p:spPr>
        <p:txBody>
          <a:bodyPr wrap="none" rtlCol="0">
            <a:spAutoFit/>
          </a:bodyPr>
          <a:lstStyle/>
          <a:p>
            <a:r>
              <a:rPr lang="en-US" dirty="0"/>
              <a:t>tail</a:t>
            </a:r>
          </a:p>
        </p:txBody>
      </p:sp>
      <p:sp>
        <p:nvSpPr>
          <p:cNvPr id="20" name="TextBox 19">
            <a:extLst>
              <a:ext uri="{FF2B5EF4-FFF2-40B4-BE49-F238E27FC236}">
                <a16:creationId xmlns:a16="http://schemas.microsoft.com/office/drawing/2014/main" id="{10DDAB33-E247-49E3-BE89-1EC0763ED44B}"/>
              </a:ext>
            </a:extLst>
          </p:cNvPr>
          <p:cNvSpPr txBox="1"/>
          <p:nvPr/>
        </p:nvSpPr>
        <p:spPr>
          <a:xfrm>
            <a:off x="2310698" y="3410347"/>
            <a:ext cx="716863" cy="369332"/>
          </a:xfrm>
          <a:prstGeom prst="rect">
            <a:avLst/>
          </a:prstGeom>
          <a:noFill/>
        </p:spPr>
        <p:txBody>
          <a:bodyPr wrap="none" rtlCol="0">
            <a:spAutoFit/>
          </a:bodyPr>
          <a:lstStyle/>
          <a:p>
            <a:r>
              <a:rPr lang="en-US" dirty="0"/>
              <a:t>temp</a:t>
            </a:r>
          </a:p>
        </p:txBody>
      </p:sp>
      <p:cxnSp>
        <p:nvCxnSpPr>
          <p:cNvPr id="22" name="Straight Arrow Connector 21">
            <a:extLst>
              <a:ext uri="{FF2B5EF4-FFF2-40B4-BE49-F238E27FC236}">
                <a16:creationId xmlns:a16="http://schemas.microsoft.com/office/drawing/2014/main" id="{9E1FF2A7-EB42-492F-9668-71D3AB97193E}"/>
              </a:ext>
            </a:extLst>
          </p:cNvPr>
          <p:cNvCxnSpPr>
            <a:cxnSpLocks/>
          </p:cNvCxnSpPr>
          <p:nvPr/>
        </p:nvCxnSpPr>
        <p:spPr>
          <a:xfrm flipV="1">
            <a:off x="2661730" y="3133018"/>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99174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Remove(int)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109</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a:endCxn id="31" idx="1"/>
          </p:cNvCxnSpPr>
          <p:nvPr/>
        </p:nvCxnSpPr>
        <p:spPr>
          <a:xfrm>
            <a:off x="5726388"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46343F-12F5-4609-9B59-0EF5745ACE86}"/>
              </a:ext>
            </a:extLst>
          </p:cNvPr>
          <p:cNvSpPr/>
          <p:nvPr/>
        </p:nvSpPr>
        <p:spPr>
          <a:xfrm>
            <a:off x="643731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2" name="Rectangle 31">
            <a:extLst>
              <a:ext uri="{FF2B5EF4-FFF2-40B4-BE49-F238E27FC236}">
                <a16:creationId xmlns:a16="http://schemas.microsoft.com/office/drawing/2014/main" id="{3D685800-5763-40A1-A48D-46B139689FD4}"/>
              </a:ext>
            </a:extLst>
          </p:cNvPr>
          <p:cNvSpPr/>
          <p:nvPr/>
        </p:nvSpPr>
        <p:spPr>
          <a:xfrm>
            <a:off x="6905630"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F019530-87CE-4772-8B45-23D2B7B6BBFD}"/>
              </a:ext>
            </a:extLst>
          </p:cNvPr>
          <p:cNvCxnSpPr>
            <a:cxnSpLocks/>
          </p:cNvCxnSpPr>
          <p:nvPr/>
        </p:nvCxnSpPr>
        <p:spPr>
          <a:xfrm>
            <a:off x="7136088" y="2793478"/>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0DCF39A-6A36-4671-A245-AB5B7E6D8FD6}"/>
              </a:ext>
            </a:extLst>
          </p:cNvPr>
          <p:cNvCxnSpPr>
            <a:cxnSpLocks/>
          </p:cNvCxnSpPr>
          <p:nvPr/>
        </p:nvCxnSpPr>
        <p:spPr>
          <a:xfrm>
            <a:off x="6881853" y="2151640"/>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D61411AD-B50A-47B0-A270-B5453F49A129}"/>
              </a:ext>
            </a:extLst>
          </p:cNvPr>
          <p:cNvSpPr txBox="1"/>
          <p:nvPr/>
        </p:nvSpPr>
        <p:spPr>
          <a:xfrm>
            <a:off x="6641951" y="1780016"/>
            <a:ext cx="508473" cy="369332"/>
          </a:xfrm>
          <a:prstGeom prst="rect">
            <a:avLst/>
          </a:prstGeom>
          <a:noFill/>
        </p:spPr>
        <p:txBody>
          <a:bodyPr wrap="none" rtlCol="0">
            <a:spAutoFit/>
          </a:bodyPr>
          <a:lstStyle/>
          <a:p>
            <a:r>
              <a:rPr lang="en-US" dirty="0"/>
              <a:t>tail</a:t>
            </a:r>
          </a:p>
        </p:txBody>
      </p:sp>
      <p:sp>
        <p:nvSpPr>
          <p:cNvPr id="20" name="TextBox 19">
            <a:extLst>
              <a:ext uri="{FF2B5EF4-FFF2-40B4-BE49-F238E27FC236}">
                <a16:creationId xmlns:a16="http://schemas.microsoft.com/office/drawing/2014/main" id="{10DDAB33-E247-49E3-BE89-1EC0763ED44B}"/>
              </a:ext>
            </a:extLst>
          </p:cNvPr>
          <p:cNvSpPr txBox="1"/>
          <p:nvPr/>
        </p:nvSpPr>
        <p:spPr>
          <a:xfrm>
            <a:off x="3720398" y="3442542"/>
            <a:ext cx="716863" cy="369332"/>
          </a:xfrm>
          <a:prstGeom prst="rect">
            <a:avLst/>
          </a:prstGeom>
          <a:noFill/>
        </p:spPr>
        <p:txBody>
          <a:bodyPr wrap="none" rtlCol="0">
            <a:spAutoFit/>
          </a:bodyPr>
          <a:lstStyle/>
          <a:p>
            <a:r>
              <a:rPr lang="en-US" dirty="0"/>
              <a:t>temp</a:t>
            </a:r>
          </a:p>
        </p:txBody>
      </p:sp>
      <p:cxnSp>
        <p:nvCxnSpPr>
          <p:cNvPr id="22" name="Straight Arrow Connector 21">
            <a:extLst>
              <a:ext uri="{FF2B5EF4-FFF2-40B4-BE49-F238E27FC236}">
                <a16:creationId xmlns:a16="http://schemas.microsoft.com/office/drawing/2014/main" id="{9E1FF2A7-EB42-492F-9668-71D3AB97193E}"/>
              </a:ext>
            </a:extLst>
          </p:cNvPr>
          <p:cNvCxnSpPr>
            <a:cxnSpLocks/>
          </p:cNvCxnSpPr>
          <p:nvPr/>
        </p:nvCxnSpPr>
        <p:spPr>
          <a:xfrm flipV="1">
            <a:off x="4071430" y="3165213"/>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789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a:t>Node Connections</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a:xfrm>
            <a:off x="2208213" y="1600200"/>
            <a:ext cx="9372600" cy="4114800"/>
          </a:xfrm>
        </p:spPr>
        <p:txBody>
          <a:bodyPr/>
          <a:lstStyle/>
          <a:p>
            <a:r>
              <a:rPr lang="en-US" dirty="0"/>
              <a:t>A node’s pointer can be used to connect itself to another node.</a:t>
            </a:r>
          </a:p>
          <a:p>
            <a:r>
              <a:rPr lang="en-US" dirty="0">
                <a:highlight>
                  <a:srgbClr val="FFFF00"/>
                </a:highlight>
              </a:rPr>
              <a:t>One your paper</a:t>
            </a:r>
            <a:r>
              <a:rPr lang="en-US" dirty="0"/>
              <a:t>, write code that create two Nodes and have one node point to the other.</a:t>
            </a:r>
          </a:p>
          <a:p>
            <a:pPr marL="45720" indent="0">
              <a:buNone/>
            </a:pPr>
            <a:r>
              <a:rPr lang="en-US" dirty="0" err="1">
                <a:latin typeface="Courier New" panose="02070309020205020404" pitchFamily="49" charset="0"/>
                <a:cs typeface="Courier New" panose="02070309020205020404" pitchFamily="49" charset="0"/>
              </a:rPr>
              <a:t>IntNode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nodeA</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IntNode</a:t>
            </a:r>
            <a:r>
              <a:rPr lang="en-US" dirty="0">
                <a:latin typeface="Courier New" panose="02070309020205020404" pitchFamily="49" charset="0"/>
                <a:cs typeface="Courier New" panose="02070309020205020404" pitchFamily="49" charset="0"/>
              </a:rPr>
              <a:t>(20);</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IntNode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nodeB</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IntNode</a:t>
            </a:r>
            <a:r>
              <a:rPr lang="en-US" dirty="0">
                <a:latin typeface="Courier New" panose="02070309020205020404" pitchFamily="49" charset="0"/>
                <a:cs typeface="Courier New" panose="02070309020205020404" pitchFamily="49" charset="0"/>
              </a:rPr>
              <a:t>(30);</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nodeA.next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nodeB</a:t>
            </a:r>
            <a:r>
              <a:rPr lang="en-US" dirty="0">
                <a:latin typeface="Courier New" panose="02070309020205020404" pitchFamily="49" charset="0"/>
                <a:cs typeface="Courier New" panose="02070309020205020404" pitchFamily="49" charset="0"/>
              </a:rPr>
              <a:t>;</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11</a:t>
            </a:fld>
            <a:endParaRPr lang="en-US"/>
          </a:p>
        </p:txBody>
      </p:sp>
    </p:spTree>
    <p:extLst>
      <p:ext uri="{BB962C8B-B14F-4D97-AF65-F5344CB8AC3E}">
        <p14:creationId xmlns:p14="http://schemas.microsoft.com/office/powerpoint/2010/main" val="12555609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Remove(int)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110</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p:cNvCxnSpPr>
          <p:nvPr/>
        </p:nvCxnSpPr>
        <p:spPr>
          <a:xfrm flipV="1">
            <a:off x="4325020" y="1946246"/>
            <a:ext cx="1043934" cy="8472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a:endCxn id="31" idx="1"/>
          </p:cNvCxnSpPr>
          <p:nvPr/>
        </p:nvCxnSpPr>
        <p:spPr>
          <a:xfrm>
            <a:off x="5726388"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46343F-12F5-4609-9B59-0EF5745ACE86}"/>
              </a:ext>
            </a:extLst>
          </p:cNvPr>
          <p:cNvSpPr/>
          <p:nvPr/>
        </p:nvSpPr>
        <p:spPr>
          <a:xfrm>
            <a:off x="643731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2" name="Rectangle 31">
            <a:extLst>
              <a:ext uri="{FF2B5EF4-FFF2-40B4-BE49-F238E27FC236}">
                <a16:creationId xmlns:a16="http://schemas.microsoft.com/office/drawing/2014/main" id="{3D685800-5763-40A1-A48D-46B139689FD4}"/>
              </a:ext>
            </a:extLst>
          </p:cNvPr>
          <p:cNvSpPr/>
          <p:nvPr/>
        </p:nvSpPr>
        <p:spPr>
          <a:xfrm>
            <a:off x="6905630"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F019530-87CE-4772-8B45-23D2B7B6BBFD}"/>
              </a:ext>
            </a:extLst>
          </p:cNvPr>
          <p:cNvCxnSpPr>
            <a:cxnSpLocks/>
          </p:cNvCxnSpPr>
          <p:nvPr/>
        </p:nvCxnSpPr>
        <p:spPr>
          <a:xfrm>
            <a:off x="7136088" y="2793478"/>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0DCF39A-6A36-4671-A245-AB5B7E6D8FD6}"/>
              </a:ext>
            </a:extLst>
          </p:cNvPr>
          <p:cNvCxnSpPr>
            <a:cxnSpLocks/>
          </p:cNvCxnSpPr>
          <p:nvPr/>
        </p:nvCxnSpPr>
        <p:spPr>
          <a:xfrm>
            <a:off x="6881853" y="2151640"/>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D61411AD-B50A-47B0-A270-B5453F49A129}"/>
              </a:ext>
            </a:extLst>
          </p:cNvPr>
          <p:cNvSpPr txBox="1"/>
          <p:nvPr/>
        </p:nvSpPr>
        <p:spPr>
          <a:xfrm>
            <a:off x="6641951" y="1780016"/>
            <a:ext cx="508473" cy="369332"/>
          </a:xfrm>
          <a:prstGeom prst="rect">
            <a:avLst/>
          </a:prstGeom>
          <a:noFill/>
        </p:spPr>
        <p:txBody>
          <a:bodyPr wrap="none" rtlCol="0">
            <a:spAutoFit/>
          </a:bodyPr>
          <a:lstStyle/>
          <a:p>
            <a:r>
              <a:rPr lang="en-US" dirty="0"/>
              <a:t>tail</a:t>
            </a:r>
          </a:p>
        </p:txBody>
      </p:sp>
      <p:sp>
        <p:nvSpPr>
          <p:cNvPr id="20" name="TextBox 19">
            <a:extLst>
              <a:ext uri="{FF2B5EF4-FFF2-40B4-BE49-F238E27FC236}">
                <a16:creationId xmlns:a16="http://schemas.microsoft.com/office/drawing/2014/main" id="{10DDAB33-E247-49E3-BE89-1EC0763ED44B}"/>
              </a:ext>
            </a:extLst>
          </p:cNvPr>
          <p:cNvSpPr txBox="1"/>
          <p:nvPr/>
        </p:nvSpPr>
        <p:spPr>
          <a:xfrm>
            <a:off x="3720398" y="3442542"/>
            <a:ext cx="716863" cy="369332"/>
          </a:xfrm>
          <a:prstGeom prst="rect">
            <a:avLst/>
          </a:prstGeom>
          <a:noFill/>
        </p:spPr>
        <p:txBody>
          <a:bodyPr wrap="none" rtlCol="0">
            <a:spAutoFit/>
          </a:bodyPr>
          <a:lstStyle/>
          <a:p>
            <a:r>
              <a:rPr lang="en-US" dirty="0"/>
              <a:t>temp</a:t>
            </a:r>
          </a:p>
        </p:txBody>
      </p:sp>
      <p:cxnSp>
        <p:nvCxnSpPr>
          <p:cNvPr id="22" name="Straight Arrow Connector 21">
            <a:extLst>
              <a:ext uri="{FF2B5EF4-FFF2-40B4-BE49-F238E27FC236}">
                <a16:creationId xmlns:a16="http://schemas.microsoft.com/office/drawing/2014/main" id="{9E1FF2A7-EB42-492F-9668-71D3AB97193E}"/>
              </a:ext>
            </a:extLst>
          </p:cNvPr>
          <p:cNvCxnSpPr>
            <a:cxnSpLocks/>
          </p:cNvCxnSpPr>
          <p:nvPr/>
        </p:nvCxnSpPr>
        <p:spPr>
          <a:xfrm flipV="1">
            <a:off x="4071430" y="3165213"/>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756FAC7-8DAD-411E-AB36-3EE8DCC00170}"/>
              </a:ext>
            </a:extLst>
          </p:cNvPr>
          <p:cNvCxnSpPr>
            <a:cxnSpLocks/>
            <a:endCxn id="31" idx="1"/>
          </p:cNvCxnSpPr>
          <p:nvPr/>
        </p:nvCxnSpPr>
        <p:spPr>
          <a:xfrm>
            <a:off x="5368954" y="1964682"/>
            <a:ext cx="1068359" cy="8287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6353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Remove(int)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111</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p:cNvCxnSpPr>
          <p:nvPr/>
        </p:nvCxnSpPr>
        <p:spPr>
          <a:xfrm flipV="1">
            <a:off x="4325020" y="1946246"/>
            <a:ext cx="1043934" cy="8472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a:endCxn id="31" idx="1"/>
          </p:cNvCxnSpPr>
          <p:nvPr/>
        </p:nvCxnSpPr>
        <p:spPr>
          <a:xfrm>
            <a:off x="5726388"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46343F-12F5-4609-9B59-0EF5745ACE86}"/>
              </a:ext>
            </a:extLst>
          </p:cNvPr>
          <p:cNvSpPr/>
          <p:nvPr/>
        </p:nvSpPr>
        <p:spPr>
          <a:xfrm>
            <a:off x="643731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2" name="Rectangle 31">
            <a:extLst>
              <a:ext uri="{FF2B5EF4-FFF2-40B4-BE49-F238E27FC236}">
                <a16:creationId xmlns:a16="http://schemas.microsoft.com/office/drawing/2014/main" id="{3D685800-5763-40A1-A48D-46B139689FD4}"/>
              </a:ext>
            </a:extLst>
          </p:cNvPr>
          <p:cNvSpPr/>
          <p:nvPr/>
        </p:nvSpPr>
        <p:spPr>
          <a:xfrm>
            <a:off x="6905630"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F019530-87CE-4772-8B45-23D2B7B6BBFD}"/>
              </a:ext>
            </a:extLst>
          </p:cNvPr>
          <p:cNvCxnSpPr>
            <a:cxnSpLocks/>
          </p:cNvCxnSpPr>
          <p:nvPr/>
        </p:nvCxnSpPr>
        <p:spPr>
          <a:xfrm>
            <a:off x="7136088" y="2793478"/>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0DCF39A-6A36-4671-A245-AB5B7E6D8FD6}"/>
              </a:ext>
            </a:extLst>
          </p:cNvPr>
          <p:cNvCxnSpPr>
            <a:cxnSpLocks/>
          </p:cNvCxnSpPr>
          <p:nvPr/>
        </p:nvCxnSpPr>
        <p:spPr>
          <a:xfrm>
            <a:off x="6881853" y="2151640"/>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D61411AD-B50A-47B0-A270-B5453F49A129}"/>
              </a:ext>
            </a:extLst>
          </p:cNvPr>
          <p:cNvSpPr txBox="1"/>
          <p:nvPr/>
        </p:nvSpPr>
        <p:spPr>
          <a:xfrm>
            <a:off x="6641951" y="1780016"/>
            <a:ext cx="508473" cy="369332"/>
          </a:xfrm>
          <a:prstGeom prst="rect">
            <a:avLst/>
          </a:prstGeom>
          <a:noFill/>
        </p:spPr>
        <p:txBody>
          <a:bodyPr wrap="none" rtlCol="0">
            <a:spAutoFit/>
          </a:bodyPr>
          <a:lstStyle/>
          <a:p>
            <a:r>
              <a:rPr lang="en-US" dirty="0"/>
              <a:t>tail</a:t>
            </a:r>
          </a:p>
        </p:txBody>
      </p:sp>
      <p:sp>
        <p:nvSpPr>
          <p:cNvPr id="20" name="TextBox 19">
            <a:extLst>
              <a:ext uri="{FF2B5EF4-FFF2-40B4-BE49-F238E27FC236}">
                <a16:creationId xmlns:a16="http://schemas.microsoft.com/office/drawing/2014/main" id="{10DDAB33-E247-49E3-BE89-1EC0763ED44B}"/>
              </a:ext>
            </a:extLst>
          </p:cNvPr>
          <p:cNvSpPr txBox="1"/>
          <p:nvPr/>
        </p:nvSpPr>
        <p:spPr>
          <a:xfrm>
            <a:off x="3720398" y="3442542"/>
            <a:ext cx="716863" cy="369332"/>
          </a:xfrm>
          <a:prstGeom prst="rect">
            <a:avLst/>
          </a:prstGeom>
          <a:noFill/>
        </p:spPr>
        <p:txBody>
          <a:bodyPr wrap="none" rtlCol="0">
            <a:spAutoFit/>
          </a:bodyPr>
          <a:lstStyle/>
          <a:p>
            <a:r>
              <a:rPr lang="en-US" dirty="0"/>
              <a:t>temp</a:t>
            </a:r>
          </a:p>
        </p:txBody>
      </p:sp>
      <p:cxnSp>
        <p:nvCxnSpPr>
          <p:cNvPr id="22" name="Straight Arrow Connector 21">
            <a:extLst>
              <a:ext uri="{FF2B5EF4-FFF2-40B4-BE49-F238E27FC236}">
                <a16:creationId xmlns:a16="http://schemas.microsoft.com/office/drawing/2014/main" id="{9E1FF2A7-EB42-492F-9668-71D3AB97193E}"/>
              </a:ext>
            </a:extLst>
          </p:cNvPr>
          <p:cNvCxnSpPr>
            <a:cxnSpLocks/>
          </p:cNvCxnSpPr>
          <p:nvPr/>
        </p:nvCxnSpPr>
        <p:spPr>
          <a:xfrm flipV="1">
            <a:off x="4071430" y="3165213"/>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756FAC7-8DAD-411E-AB36-3EE8DCC00170}"/>
              </a:ext>
            </a:extLst>
          </p:cNvPr>
          <p:cNvCxnSpPr>
            <a:cxnSpLocks/>
            <a:endCxn id="31" idx="1"/>
          </p:cNvCxnSpPr>
          <p:nvPr/>
        </p:nvCxnSpPr>
        <p:spPr>
          <a:xfrm>
            <a:off x="5368954" y="1964682"/>
            <a:ext cx="1068359" cy="8287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Summing Junction 22">
            <a:extLst>
              <a:ext uri="{FF2B5EF4-FFF2-40B4-BE49-F238E27FC236}">
                <a16:creationId xmlns:a16="http://schemas.microsoft.com/office/drawing/2014/main" id="{AF5571CB-86D0-48C3-BEF5-F3FF3F9E2C62}"/>
              </a:ext>
            </a:extLst>
          </p:cNvPr>
          <p:cNvSpPr/>
          <p:nvPr/>
        </p:nvSpPr>
        <p:spPr>
          <a:xfrm>
            <a:off x="4996552" y="2322300"/>
            <a:ext cx="1009439" cy="998354"/>
          </a:xfrm>
          <a:prstGeom prst="flowChartSummingJuncti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6021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Remove(int)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112</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5726388"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0DCF39A-6A36-4671-A245-AB5B7E6D8FD6}"/>
              </a:ext>
            </a:extLst>
          </p:cNvPr>
          <p:cNvCxnSpPr>
            <a:cxnSpLocks/>
          </p:cNvCxnSpPr>
          <p:nvPr/>
        </p:nvCxnSpPr>
        <p:spPr>
          <a:xfrm>
            <a:off x="5457817" y="2151640"/>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D61411AD-B50A-47B0-A270-B5453F49A129}"/>
              </a:ext>
            </a:extLst>
          </p:cNvPr>
          <p:cNvSpPr txBox="1"/>
          <p:nvPr/>
        </p:nvSpPr>
        <p:spPr>
          <a:xfrm>
            <a:off x="5217915" y="1780016"/>
            <a:ext cx="508473" cy="369332"/>
          </a:xfrm>
          <a:prstGeom prst="rect">
            <a:avLst/>
          </a:prstGeom>
          <a:noFill/>
        </p:spPr>
        <p:txBody>
          <a:bodyPr wrap="none" rtlCol="0">
            <a:spAutoFit/>
          </a:bodyPr>
          <a:lstStyle/>
          <a:p>
            <a:r>
              <a:rPr lang="en-US" dirty="0"/>
              <a:t>tail</a:t>
            </a:r>
          </a:p>
        </p:txBody>
      </p:sp>
    </p:spTree>
    <p:extLst>
      <p:ext uri="{BB962C8B-B14F-4D97-AF65-F5344CB8AC3E}">
        <p14:creationId xmlns:p14="http://schemas.microsoft.com/office/powerpoint/2010/main" val="28270675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Remove(int index)</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remove a value at index </a:t>
            </a:r>
            <a:r>
              <a:rPr lang="en-US" dirty="0" err="1"/>
              <a:t>index</a:t>
            </a:r>
            <a:r>
              <a:rPr lang="en-US" dirty="0"/>
              <a:t>.</a:t>
            </a:r>
          </a:p>
          <a:p>
            <a:r>
              <a:rPr lang="en-US" dirty="0"/>
              <a:t>The steps are very similar to add, except…</a:t>
            </a:r>
          </a:p>
          <a:p>
            <a:pPr lvl="1"/>
            <a:r>
              <a:rPr lang="en-US" dirty="0"/>
              <a:t>With our temp node, we stop at node @ index-1.</a:t>
            </a:r>
          </a:p>
          <a:p>
            <a:pPr lvl="1"/>
            <a:r>
              <a:rPr lang="en-US" dirty="0"/>
              <a:t>We set </a:t>
            </a:r>
            <a:r>
              <a:rPr lang="en-US" dirty="0" err="1"/>
              <a:t>temp.next</a:t>
            </a:r>
            <a:r>
              <a:rPr lang="en-US" dirty="0"/>
              <a:t> = </a:t>
            </a:r>
            <a:r>
              <a:rPr lang="en-US" dirty="0" err="1"/>
              <a:t>temp.next.next</a:t>
            </a:r>
            <a:r>
              <a:rPr lang="en-US" dirty="0"/>
              <a:t>;</a:t>
            </a:r>
          </a:p>
          <a:p>
            <a:pPr lvl="1"/>
            <a:r>
              <a:rPr lang="en-US" dirty="0"/>
              <a:t>The removed node is garbage collected</a:t>
            </a: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113</a:t>
            </a:fld>
            <a:endParaRPr lang="en-US"/>
          </a:p>
        </p:txBody>
      </p:sp>
    </p:spTree>
    <p:extLst>
      <p:ext uri="{BB962C8B-B14F-4D97-AF65-F5344CB8AC3E}">
        <p14:creationId xmlns:p14="http://schemas.microsoft.com/office/powerpoint/2010/main" val="32742848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Remove(int index)</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remove a value at index </a:t>
            </a:r>
            <a:r>
              <a:rPr lang="en-US" dirty="0" err="1"/>
              <a:t>index</a:t>
            </a:r>
            <a:r>
              <a:rPr lang="en-US" dirty="0"/>
              <a:t>.</a:t>
            </a:r>
          </a:p>
          <a:p>
            <a:r>
              <a:rPr lang="en-US" dirty="0"/>
              <a:t>The steps are very similar to add, except…</a:t>
            </a:r>
          </a:p>
          <a:p>
            <a:pPr lvl="1"/>
            <a:r>
              <a:rPr lang="en-US" dirty="0"/>
              <a:t>With our temp node, we stop at node @ index-1.</a:t>
            </a:r>
          </a:p>
          <a:p>
            <a:pPr lvl="1"/>
            <a:r>
              <a:rPr lang="en-US" dirty="0"/>
              <a:t>We set </a:t>
            </a:r>
            <a:r>
              <a:rPr lang="en-US" dirty="0" err="1"/>
              <a:t>temp.next</a:t>
            </a:r>
            <a:r>
              <a:rPr lang="en-US" dirty="0"/>
              <a:t> = </a:t>
            </a:r>
            <a:r>
              <a:rPr lang="en-US" dirty="0" err="1"/>
              <a:t>temp.next.next</a:t>
            </a:r>
            <a:r>
              <a:rPr lang="en-US" dirty="0"/>
              <a:t>;</a:t>
            </a:r>
          </a:p>
          <a:p>
            <a:pPr lvl="1"/>
            <a:r>
              <a:rPr lang="en-US" dirty="0"/>
              <a:t>The removed node is garbage collected</a:t>
            </a:r>
          </a:p>
          <a:p>
            <a:r>
              <a:rPr lang="en-US" dirty="0"/>
              <a:t>This is also O(n).</a:t>
            </a:r>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114</a:t>
            </a:fld>
            <a:endParaRPr lang="en-US"/>
          </a:p>
        </p:txBody>
      </p:sp>
    </p:spTree>
    <p:extLst>
      <p:ext uri="{BB962C8B-B14F-4D97-AF65-F5344CB8AC3E}">
        <p14:creationId xmlns:p14="http://schemas.microsoft.com/office/powerpoint/2010/main" val="35765642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Linked List Syntax</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SinglyLinkedList</a:t>
            </a:r>
            <a:r>
              <a:rPr lang="en-US" dirty="0">
                <a:latin typeface="Courier New" panose="02070309020205020404" pitchFamily="49" charset="0"/>
                <a:cs typeface="Courier New" panose="02070309020205020404" pitchFamily="49" charset="0"/>
              </a:rPr>
              <a:t>&lt;E&gt;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Node&lt;E&gt; head, tail;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size;</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Methods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SinglyLinkedList</a:t>
            </a:r>
            <a:r>
              <a:rPr lang="en-US" dirty="0">
                <a:latin typeface="Courier New" panose="02070309020205020404" pitchFamily="49" charset="0"/>
                <a:cs typeface="Courier New" panose="02070309020205020404" pitchFamily="49" charset="0"/>
              </a:rPr>
              <a:t>&lt;Integer&gt; </a:t>
            </a:r>
            <a:r>
              <a:rPr lang="en-US" dirty="0" err="1">
                <a:latin typeface="Courier New" panose="02070309020205020404" pitchFamily="49" charset="0"/>
                <a:cs typeface="Courier New" panose="02070309020205020404" pitchFamily="49" charset="0"/>
              </a:rPr>
              <a:t>sll</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SinglyLinkedList</a:t>
            </a:r>
            <a:r>
              <a:rPr lang="en-US" dirty="0">
                <a:latin typeface="Courier New" panose="02070309020205020404" pitchFamily="49" charset="0"/>
                <a:cs typeface="Courier New" panose="02070309020205020404" pitchFamily="49" charset="0"/>
              </a:rPr>
              <a:t>&lt;&gt;();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sll.addToHead</a:t>
            </a:r>
            <a:r>
              <a:rPr lang="en-US" dirty="0">
                <a:latin typeface="Courier New" panose="02070309020205020404" pitchFamily="49" charset="0"/>
                <a:cs typeface="Courier New" panose="02070309020205020404" pitchFamily="49" charset="0"/>
              </a:rPr>
              <a:t>(10);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more stuff here </a:t>
            </a:r>
            <a:r>
              <a:rPr lang="en-US" dirty="0" err="1">
                <a:latin typeface="Courier New" panose="02070309020205020404" pitchFamily="49" charset="0"/>
                <a:cs typeface="Courier New" panose="02070309020205020404" pitchFamily="49" charset="0"/>
              </a:rPr>
              <a:t>etc</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r>
              <a:rPr lang="en-US" dirty="0" err="1">
                <a:latin typeface="Courier New" panose="02070309020205020404" pitchFamily="49" charset="0"/>
                <a:cs typeface="Courier New" panose="02070309020205020404" pitchFamily="49" charset="0"/>
              </a:rPr>
              <a:t>sll.addToHead</a:t>
            </a:r>
            <a:r>
              <a:rPr lang="en-US" dirty="0">
                <a:latin typeface="Courier New" panose="02070309020205020404" pitchFamily="49" charset="0"/>
                <a:cs typeface="Courier New" panose="02070309020205020404" pitchFamily="49" charset="0"/>
              </a:rPr>
              <a:t>(10);</a:t>
            </a:r>
            <a:endParaRPr lang="en-US" dirty="0"/>
          </a:p>
        </p:txBody>
      </p:sp>
    </p:spTree>
    <p:extLst>
      <p:ext uri="{BB962C8B-B14F-4D97-AF65-F5344CB8AC3E}">
        <p14:creationId xmlns:p14="http://schemas.microsoft.com/office/powerpoint/2010/main" val="10780270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5/15 Lecture ENDED HERE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pPr marL="45720" indent="0">
              <a:buNone/>
            </a:pPr>
            <a:r>
              <a:rPr lang="en-US" dirty="0">
                <a:cs typeface="Courier New" panose="02070309020205020404" pitchFamily="49" charset="0"/>
              </a:rPr>
              <a:t>Joonho should start here next time</a:t>
            </a:r>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r>
              <a:rPr lang="en-US" dirty="0" err="1">
                <a:latin typeface="Courier New" panose="02070309020205020404" pitchFamily="49" charset="0"/>
                <a:cs typeface="Courier New" panose="02070309020205020404" pitchFamily="49" charset="0"/>
              </a:rPr>
              <a:t>sll.addToHead</a:t>
            </a:r>
            <a:r>
              <a:rPr lang="en-US" dirty="0">
                <a:latin typeface="Courier New" panose="02070309020205020404" pitchFamily="49" charset="0"/>
                <a:cs typeface="Courier New" panose="02070309020205020404" pitchFamily="49" charset="0"/>
              </a:rPr>
              <a:t>(10);</a:t>
            </a:r>
            <a:endParaRPr lang="en-US" dirty="0"/>
          </a:p>
        </p:txBody>
      </p:sp>
    </p:spTree>
    <p:extLst>
      <p:ext uri="{BB962C8B-B14F-4D97-AF65-F5344CB8AC3E}">
        <p14:creationId xmlns:p14="http://schemas.microsoft.com/office/powerpoint/2010/main" val="28706199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There will be </a:t>
            </a:r>
            <a:r>
              <a:rPr lang="en-US" dirty="0">
                <a:highlight>
                  <a:srgbClr val="FFFF00"/>
                </a:highlight>
              </a:rPr>
              <a:t>questions</a:t>
            </a:r>
            <a:r>
              <a:rPr lang="en-US" dirty="0"/>
              <a:t> on these slides.  Please have a clean piece of paper to write your answers.  Write your name on the top right corner for our record.  At the end of lecture, we will collect these pieces of paper for your participation grade.</a:t>
            </a:r>
          </a:p>
          <a:p>
            <a:r>
              <a:rPr lang="en-US" dirty="0"/>
              <a:t>Scribes should get ready to scribe.</a:t>
            </a:r>
          </a:p>
          <a:p>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117</a:t>
            </a:fld>
            <a:endParaRPr lang="en-US"/>
          </a:p>
        </p:txBody>
      </p:sp>
    </p:spTree>
    <p:extLst>
      <p:ext uri="{BB962C8B-B14F-4D97-AF65-F5344CB8AC3E}">
        <p14:creationId xmlns:p14="http://schemas.microsoft.com/office/powerpoint/2010/main" val="32067172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30F3-39E2-43C8-A298-C120ADD77881}"/>
              </a:ext>
            </a:extLst>
          </p:cNvPr>
          <p:cNvSpPr>
            <a:spLocks noGrp="1"/>
          </p:cNvSpPr>
          <p:nvPr>
            <p:ph type="title"/>
          </p:nvPr>
        </p:nvSpPr>
        <p:spPr/>
        <p:txBody>
          <a:bodyPr/>
          <a:lstStyle/>
          <a:p>
            <a:r>
              <a:rPr lang="en-US" dirty="0"/>
              <a:t>Recap from last time</a:t>
            </a:r>
          </a:p>
        </p:txBody>
      </p:sp>
      <p:sp>
        <p:nvSpPr>
          <p:cNvPr id="3" name="Content Placeholder 2">
            <a:extLst>
              <a:ext uri="{FF2B5EF4-FFF2-40B4-BE49-F238E27FC236}">
                <a16:creationId xmlns:a16="http://schemas.microsoft.com/office/drawing/2014/main" id="{E6A2C44C-ED58-4224-B05F-482139E8FFEB}"/>
              </a:ext>
            </a:extLst>
          </p:cNvPr>
          <p:cNvSpPr>
            <a:spLocks noGrp="1"/>
          </p:cNvSpPr>
          <p:nvPr>
            <p:ph idx="1"/>
          </p:nvPr>
        </p:nvSpPr>
        <p:spPr/>
        <p:txBody>
          <a:bodyPr/>
          <a:lstStyle/>
          <a:p>
            <a:r>
              <a:rPr lang="en-US" dirty="0">
                <a:highlight>
                  <a:srgbClr val="FFFF00"/>
                </a:highlight>
                <a:cs typeface="Courier New" panose="02070309020205020404" pitchFamily="49" charset="0"/>
              </a:rPr>
              <a:t>Take a couple of minutes to write down important concepts you remember from last lecture.  Write these in simplified terms.</a:t>
            </a:r>
          </a:p>
          <a:p>
            <a:r>
              <a:rPr lang="en-US" dirty="0"/>
              <a:t>Topics</a:t>
            </a:r>
          </a:p>
          <a:p>
            <a:pPr lvl="1"/>
            <a:r>
              <a:rPr lang="en-US" dirty="0"/>
              <a:t>Arrays</a:t>
            </a:r>
          </a:p>
          <a:p>
            <a:pPr lvl="1"/>
            <a:r>
              <a:rPr lang="en-US" dirty="0" err="1"/>
              <a:t>ArrayList</a:t>
            </a:r>
            <a:endParaRPr lang="en-US" dirty="0"/>
          </a:p>
          <a:p>
            <a:pPr lvl="1"/>
            <a:r>
              <a:rPr lang="en-US" dirty="0"/>
              <a:t>Nodes</a:t>
            </a:r>
          </a:p>
          <a:p>
            <a:pPr lvl="1"/>
            <a:r>
              <a:rPr lang="en-US" dirty="0"/>
              <a:t>Singly Linked List</a:t>
            </a:r>
          </a:p>
        </p:txBody>
      </p:sp>
      <p:sp>
        <p:nvSpPr>
          <p:cNvPr id="4" name="Slide Number Placeholder 3">
            <a:extLst>
              <a:ext uri="{FF2B5EF4-FFF2-40B4-BE49-F238E27FC236}">
                <a16:creationId xmlns:a16="http://schemas.microsoft.com/office/drawing/2014/main" id="{81ED75B9-17AC-4D12-A626-2A3AFA9B5DAB}"/>
              </a:ext>
            </a:extLst>
          </p:cNvPr>
          <p:cNvSpPr>
            <a:spLocks noGrp="1"/>
          </p:cNvSpPr>
          <p:nvPr>
            <p:ph type="sldNum" sz="quarter" idx="12"/>
          </p:nvPr>
        </p:nvSpPr>
        <p:spPr/>
        <p:txBody>
          <a:bodyPr/>
          <a:lstStyle/>
          <a:p>
            <a:fld id="{8FDBFFB2-86D9-4B8F-A59A-553A60B94BBE}" type="slidenum">
              <a:rPr lang="en-US" smtClean="0"/>
              <a:t>118</a:t>
            </a:fld>
            <a:endParaRPr lang="en-US"/>
          </a:p>
        </p:txBody>
      </p:sp>
    </p:spTree>
    <p:extLst>
      <p:ext uri="{BB962C8B-B14F-4D97-AF65-F5344CB8AC3E}">
        <p14:creationId xmlns:p14="http://schemas.microsoft.com/office/powerpoint/2010/main" val="458744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30F3-39E2-43C8-A298-C120ADD77881}"/>
              </a:ext>
            </a:extLst>
          </p:cNvPr>
          <p:cNvSpPr>
            <a:spLocks noGrp="1"/>
          </p:cNvSpPr>
          <p:nvPr>
            <p:ph type="title"/>
          </p:nvPr>
        </p:nvSpPr>
        <p:spPr/>
        <p:txBody>
          <a:bodyPr/>
          <a:lstStyle/>
          <a:p>
            <a:r>
              <a:rPr lang="en-US" dirty="0"/>
              <a:t>Some Important Ideas</a:t>
            </a:r>
          </a:p>
        </p:txBody>
      </p:sp>
      <p:sp>
        <p:nvSpPr>
          <p:cNvPr id="3" name="Content Placeholder 2">
            <a:extLst>
              <a:ext uri="{FF2B5EF4-FFF2-40B4-BE49-F238E27FC236}">
                <a16:creationId xmlns:a16="http://schemas.microsoft.com/office/drawing/2014/main" id="{E6A2C44C-ED58-4224-B05F-482139E8FFEB}"/>
              </a:ext>
            </a:extLst>
          </p:cNvPr>
          <p:cNvSpPr>
            <a:spLocks noGrp="1"/>
          </p:cNvSpPr>
          <p:nvPr>
            <p:ph idx="1"/>
          </p:nvPr>
        </p:nvSpPr>
        <p:spPr/>
        <p:txBody>
          <a:bodyPr/>
          <a:lstStyle/>
          <a:p>
            <a:r>
              <a:rPr lang="en-US" dirty="0"/>
              <a:t>Topics</a:t>
            </a:r>
          </a:p>
          <a:p>
            <a:pPr lvl="1"/>
            <a:r>
              <a:rPr lang="en-US" dirty="0"/>
              <a:t>Arrays – A data structure that holds a contiguous sequence of the same data</a:t>
            </a:r>
          </a:p>
          <a:p>
            <a:pPr lvl="2"/>
            <a:r>
              <a:rPr lang="en-US" dirty="0"/>
              <a:t>Quick access and fixed size.</a:t>
            </a:r>
          </a:p>
          <a:p>
            <a:pPr lvl="1"/>
            <a:r>
              <a:rPr lang="en-US" dirty="0" err="1"/>
              <a:t>ArrayList</a:t>
            </a:r>
            <a:r>
              <a:rPr lang="en-US" dirty="0"/>
              <a:t> – A dynamic array class that is backed by an array</a:t>
            </a:r>
          </a:p>
          <a:p>
            <a:pPr lvl="2"/>
            <a:r>
              <a:rPr lang="en-US" dirty="0"/>
              <a:t>A class that includes add/remove/search methods.  This makes working with an array easier.</a:t>
            </a:r>
          </a:p>
          <a:p>
            <a:pPr lvl="1"/>
            <a:r>
              <a:rPr lang="en-US" dirty="0"/>
              <a:t>Nodes - An object that holds data and possible connection to another node</a:t>
            </a:r>
          </a:p>
          <a:p>
            <a:pPr lvl="1"/>
            <a:r>
              <a:rPr lang="en-US" dirty="0"/>
              <a:t>Singly Linked List – A unidirectional chain of nodes with a reference to the first and last nodes.</a:t>
            </a:r>
          </a:p>
          <a:p>
            <a:pPr lvl="2"/>
            <a:r>
              <a:rPr lang="en-US" dirty="0"/>
              <a:t>Instead of shifting data like in an array, we adjust node pointers.</a:t>
            </a:r>
          </a:p>
        </p:txBody>
      </p:sp>
      <p:sp>
        <p:nvSpPr>
          <p:cNvPr id="4" name="Slide Number Placeholder 3">
            <a:extLst>
              <a:ext uri="{FF2B5EF4-FFF2-40B4-BE49-F238E27FC236}">
                <a16:creationId xmlns:a16="http://schemas.microsoft.com/office/drawing/2014/main" id="{81ED75B9-17AC-4D12-A626-2A3AFA9B5DAB}"/>
              </a:ext>
            </a:extLst>
          </p:cNvPr>
          <p:cNvSpPr>
            <a:spLocks noGrp="1"/>
          </p:cNvSpPr>
          <p:nvPr>
            <p:ph type="sldNum" sz="quarter" idx="12"/>
          </p:nvPr>
        </p:nvSpPr>
        <p:spPr/>
        <p:txBody>
          <a:bodyPr/>
          <a:lstStyle/>
          <a:p>
            <a:fld id="{8FDBFFB2-86D9-4B8F-A59A-553A60B94BBE}" type="slidenum">
              <a:rPr lang="en-US" smtClean="0"/>
              <a:t>119</a:t>
            </a:fld>
            <a:endParaRPr lang="en-US"/>
          </a:p>
        </p:txBody>
      </p:sp>
    </p:spTree>
    <p:extLst>
      <p:ext uri="{BB962C8B-B14F-4D97-AF65-F5344CB8AC3E}">
        <p14:creationId xmlns:p14="http://schemas.microsoft.com/office/powerpoint/2010/main" val="8323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12</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p:cNvCxnSpPr>
          <p:nvPr/>
        </p:nvCxnSpPr>
        <p:spPr>
          <a:xfrm>
            <a:off x="29153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865943" cy="369332"/>
          </a:xfrm>
          <a:prstGeom prst="rect">
            <a:avLst/>
          </a:prstGeom>
          <a:noFill/>
        </p:spPr>
        <p:txBody>
          <a:bodyPr wrap="none" rtlCol="0">
            <a:spAutoFit/>
          </a:bodyPr>
          <a:lstStyle/>
          <a:p>
            <a:r>
              <a:rPr lang="en-US" dirty="0" err="1"/>
              <a:t>nodeA</a:t>
            </a:r>
            <a:endParaRPr lang="en-US" dirty="0"/>
          </a:p>
        </p:txBody>
      </p: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33E7FE6-B0E0-4B85-B27C-469E6252103F}"/>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7" name="Rectangle 16">
            <a:extLst>
              <a:ext uri="{FF2B5EF4-FFF2-40B4-BE49-F238E27FC236}">
                <a16:creationId xmlns:a16="http://schemas.microsoft.com/office/drawing/2014/main" id="{67BDEDA5-B0DF-47F6-803A-FB7D27DDC78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C15B5595-F778-453D-82E8-4526E6539AB6}"/>
              </a:ext>
            </a:extLst>
          </p:cNvPr>
          <p:cNvCxnSpPr>
            <a:cxnSpLocks/>
          </p:cNvCxnSpPr>
          <p:nvPr/>
        </p:nvCxnSpPr>
        <p:spPr>
          <a:xfrm>
            <a:off x="43250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56C0EF-D3FF-413E-9BD9-C997B36756C3}"/>
              </a:ext>
            </a:extLst>
          </p:cNvPr>
          <p:cNvSpPr txBox="1"/>
          <p:nvPr/>
        </p:nvSpPr>
        <p:spPr>
          <a:xfrm>
            <a:off x="3703568" y="1780016"/>
            <a:ext cx="862737" cy="369332"/>
          </a:xfrm>
          <a:prstGeom prst="rect">
            <a:avLst/>
          </a:prstGeom>
          <a:noFill/>
        </p:spPr>
        <p:txBody>
          <a:bodyPr wrap="none" rtlCol="0">
            <a:spAutoFit/>
          </a:bodyPr>
          <a:lstStyle/>
          <a:p>
            <a:r>
              <a:rPr lang="en-US" dirty="0" err="1"/>
              <a:t>nodeB</a:t>
            </a:r>
            <a:endParaRPr lang="en-US" dirty="0"/>
          </a:p>
        </p:txBody>
      </p:sp>
      <p:cxnSp>
        <p:nvCxnSpPr>
          <p:cNvPr id="21" name="Straight Arrow Connector 20">
            <a:extLst>
              <a:ext uri="{FF2B5EF4-FFF2-40B4-BE49-F238E27FC236}">
                <a16:creationId xmlns:a16="http://schemas.microsoft.com/office/drawing/2014/main" id="{AF414992-AA62-427E-BD47-F9B935D690EB}"/>
              </a:ext>
            </a:extLst>
          </p:cNvPr>
          <p:cNvCxnSpPr>
            <a:cxnSpLocks/>
          </p:cNvCxnSpPr>
          <p:nvPr/>
        </p:nvCxnSpPr>
        <p:spPr>
          <a:xfrm>
            <a:off x="4086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70128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DB9C-A280-42C6-8918-93CF3D65E40D}"/>
              </a:ext>
            </a:extLst>
          </p:cNvPr>
          <p:cNvSpPr>
            <a:spLocks noGrp="1"/>
          </p:cNvSpPr>
          <p:nvPr>
            <p:ph type="title"/>
          </p:nvPr>
        </p:nvSpPr>
        <p:spPr/>
        <p:txBody>
          <a:bodyPr/>
          <a:lstStyle/>
          <a:p>
            <a:r>
              <a:rPr lang="en-US" dirty="0"/>
              <a:t>Doubly Linked List</a:t>
            </a:r>
          </a:p>
        </p:txBody>
      </p:sp>
      <p:sp>
        <p:nvSpPr>
          <p:cNvPr id="4" name="Text Placeholder 3">
            <a:extLst>
              <a:ext uri="{FF2B5EF4-FFF2-40B4-BE49-F238E27FC236}">
                <a16:creationId xmlns:a16="http://schemas.microsoft.com/office/drawing/2014/main" id="{5DF8C098-91FD-46CE-A468-FD56E48E2FE7}"/>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90BE57-2DA8-4795-954B-F55CCDA66609}"/>
              </a:ext>
            </a:extLst>
          </p:cNvPr>
          <p:cNvSpPr>
            <a:spLocks noGrp="1"/>
          </p:cNvSpPr>
          <p:nvPr>
            <p:ph type="sldNum" sz="quarter" idx="12"/>
          </p:nvPr>
        </p:nvSpPr>
        <p:spPr/>
        <p:txBody>
          <a:bodyPr/>
          <a:lstStyle/>
          <a:p>
            <a:fld id="{8FDBFFB2-86D9-4B8F-A59A-553A60B94BBE}" type="slidenum">
              <a:rPr lang="en-US" smtClean="0"/>
              <a:t>120</a:t>
            </a:fld>
            <a:endParaRPr lang="en-US"/>
          </a:p>
        </p:txBody>
      </p:sp>
    </p:spTree>
    <p:extLst>
      <p:ext uri="{BB962C8B-B14F-4D97-AF65-F5344CB8AC3E}">
        <p14:creationId xmlns:p14="http://schemas.microsoft.com/office/powerpoint/2010/main" val="14579686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4F794A-97B0-4BB2-99AD-CF05F36D3DFA}"/>
              </a:ext>
            </a:extLst>
          </p:cNvPr>
          <p:cNvSpPr>
            <a:spLocks noGrp="1"/>
          </p:cNvSpPr>
          <p:nvPr>
            <p:ph type="title"/>
          </p:nvPr>
        </p:nvSpPr>
        <p:spPr/>
        <p:txBody>
          <a:bodyPr/>
          <a:lstStyle/>
          <a:p>
            <a:r>
              <a:rPr lang="en-US" dirty="0"/>
              <a:t>Doubly Linked List Definition</a:t>
            </a:r>
          </a:p>
        </p:txBody>
      </p:sp>
      <p:sp>
        <p:nvSpPr>
          <p:cNvPr id="6" name="Content Placeholder 5">
            <a:extLst>
              <a:ext uri="{FF2B5EF4-FFF2-40B4-BE49-F238E27FC236}">
                <a16:creationId xmlns:a16="http://schemas.microsoft.com/office/drawing/2014/main" id="{B5CCCDF7-31A6-4547-A3F0-4357460FFCFD}"/>
              </a:ext>
            </a:extLst>
          </p:cNvPr>
          <p:cNvSpPr>
            <a:spLocks noGrp="1"/>
          </p:cNvSpPr>
          <p:nvPr>
            <p:ph idx="1"/>
          </p:nvPr>
        </p:nvSpPr>
        <p:spPr/>
        <p:txBody>
          <a:bodyPr/>
          <a:lstStyle/>
          <a:p>
            <a:r>
              <a:rPr lang="en-US" dirty="0"/>
              <a:t>A doubly linked list is a version of a linked list where each node stores data and a reference to 2 nodes: next and previous.  The next reference points to a node coming after while the previous reference points to a node coming before.</a:t>
            </a:r>
          </a:p>
        </p:txBody>
      </p:sp>
      <p:sp>
        <p:nvSpPr>
          <p:cNvPr id="4" name="Slide Number Placeholder 3">
            <a:extLst>
              <a:ext uri="{FF2B5EF4-FFF2-40B4-BE49-F238E27FC236}">
                <a16:creationId xmlns:a16="http://schemas.microsoft.com/office/drawing/2014/main" id="{C3C9141E-7D15-44CB-B88D-4CA70E307BD2}"/>
              </a:ext>
            </a:extLst>
          </p:cNvPr>
          <p:cNvSpPr>
            <a:spLocks noGrp="1"/>
          </p:cNvSpPr>
          <p:nvPr>
            <p:ph type="sldNum" sz="quarter" idx="12"/>
          </p:nvPr>
        </p:nvSpPr>
        <p:spPr/>
        <p:txBody>
          <a:bodyPr/>
          <a:lstStyle/>
          <a:p>
            <a:fld id="{8FDBFFB2-86D9-4B8F-A59A-553A60B94BBE}" type="slidenum">
              <a:rPr lang="en-US" smtClean="0"/>
              <a:t>121</a:t>
            </a:fld>
            <a:endParaRPr lang="en-US"/>
          </a:p>
        </p:txBody>
      </p:sp>
    </p:spTree>
    <p:extLst>
      <p:ext uri="{BB962C8B-B14F-4D97-AF65-F5344CB8AC3E}">
        <p14:creationId xmlns:p14="http://schemas.microsoft.com/office/powerpoint/2010/main" val="11211757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4F794A-97B0-4BB2-99AD-CF05F36D3DFA}"/>
              </a:ext>
            </a:extLst>
          </p:cNvPr>
          <p:cNvSpPr>
            <a:spLocks noGrp="1"/>
          </p:cNvSpPr>
          <p:nvPr>
            <p:ph type="title"/>
          </p:nvPr>
        </p:nvSpPr>
        <p:spPr/>
        <p:txBody>
          <a:bodyPr/>
          <a:lstStyle/>
          <a:p>
            <a:r>
              <a:rPr lang="en-US" dirty="0"/>
              <a:t>Doubly Linked List Definition</a:t>
            </a:r>
          </a:p>
        </p:txBody>
      </p:sp>
      <p:sp>
        <p:nvSpPr>
          <p:cNvPr id="6" name="Content Placeholder 5">
            <a:extLst>
              <a:ext uri="{FF2B5EF4-FFF2-40B4-BE49-F238E27FC236}">
                <a16:creationId xmlns:a16="http://schemas.microsoft.com/office/drawing/2014/main" id="{B5CCCDF7-31A6-4547-A3F0-4357460FFCFD}"/>
              </a:ext>
            </a:extLst>
          </p:cNvPr>
          <p:cNvSpPr>
            <a:spLocks noGrp="1"/>
          </p:cNvSpPr>
          <p:nvPr>
            <p:ph idx="1"/>
          </p:nvPr>
        </p:nvSpPr>
        <p:spPr/>
        <p:txBody>
          <a:bodyPr/>
          <a:lstStyle/>
          <a:p>
            <a:r>
              <a:rPr lang="en-US" dirty="0"/>
              <a:t>A doubly linked list is a version of a linked list where each node stores data and a reference to 2 nodes: next and previous.  The next reference points to a node coming after while the previous reference points to a node coming before.</a:t>
            </a:r>
          </a:p>
        </p:txBody>
      </p:sp>
      <p:sp>
        <p:nvSpPr>
          <p:cNvPr id="4" name="Slide Number Placeholder 3">
            <a:extLst>
              <a:ext uri="{FF2B5EF4-FFF2-40B4-BE49-F238E27FC236}">
                <a16:creationId xmlns:a16="http://schemas.microsoft.com/office/drawing/2014/main" id="{C3C9141E-7D15-44CB-B88D-4CA70E307BD2}"/>
              </a:ext>
            </a:extLst>
          </p:cNvPr>
          <p:cNvSpPr>
            <a:spLocks noGrp="1"/>
          </p:cNvSpPr>
          <p:nvPr>
            <p:ph type="sldNum" sz="quarter" idx="12"/>
          </p:nvPr>
        </p:nvSpPr>
        <p:spPr/>
        <p:txBody>
          <a:bodyPr/>
          <a:lstStyle/>
          <a:p>
            <a:fld id="{8FDBFFB2-86D9-4B8F-A59A-553A60B94BBE}" type="slidenum">
              <a:rPr lang="en-US" smtClean="0"/>
              <a:t>122</a:t>
            </a:fld>
            <a:endParaRPr lang="en-US"/>
          </a:p>
        </p:txBody>
      </p:sp>
      <p:sp>
        <p:nvSpPr>
          <p:cNvPr id="7" name="Rectangle 6">
            <a:extLst>
              <a:ext uri="{FF2B5EF4-FFF2-40B4-BE49-F238E27FC236}">
                <a16:creationId xmlns:a16="http://schemas.microsoft.com/office/drawing/2014/main" id="{B757D723-AF82-47E2-B962-EA4C6DE8FD6B}"/>
              </a:ext>
            </a:extLst>
          </p:cNvPr>
          <p:cNvSpPr/>
          <p:nvPr/>
        </p:nvSpPr>
        <p:spPr>
          <a:xfrm>
            <a:off x="3227699" y="377047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8" name="Rectangle 7">
            <a:extLst>
              <a:ext uri="{FF2B5EF4-FFF2-40B4-BE49-F238E27FC236}">
                <a16:creationId xmlns:a16="http://schemas.microsoft.com/office/drawing/2014/main" id="{ADBE9C9F-A919-4501-95B0-13C264F8B31A}"/>
              </a:ext>
            </a:extLst>
          </p:cNvPr>
          <p:cNvSpPr/>
          <p:nvPr/>
        </p:nvSpPr>
        <p:spPr>
          <a:xfrm>
            <a:off x="3688616" y="377047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C5547E88-2F76-4211-9890-72911D981960}"/>
              </a:ext>
            </a:extLst>
          </p:cNvPr>
          <p:cNvCxnSpPr>
            <a:cxnSpLocks/>
          </p:cNvCxnSpPr>
          <p:nvPr/>
        </p:nvCxnSpPr>
        <p:spPr>
          <a:xfrm>
            <a:off x="3934806" y="4023118"/>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DD2B70-6CFE-4E75-8A9E-CD538AF6DDBB}"/>
              </a:ext>
            </a:extLst>
          </p:cNvPr>
          <p:cNvSpPr txBox="1"/>
          <p:nvPr/>
        </p:nvSpPr>
        <p:spPr>
          <a:xfrm>
            <a:off x="2459882" y="3077367"/>
            <a:ext cx="1066446" cy="369332"/>
          </a:xfrm>
          <a:prstGeom prst="rect">
            <a:avLst/>
          </a:prstGeom>
          <a:noFill/>
        </p:spPr>
        <p:txBody>
          <a:bodyPr wrap="none" rtlCol="0">
            <a:spAutoFit/>
          </a:bodyPr>
          <a:lstStyle/>
          <a:p>
            <a:r>
              <a:rPr lang="en-US" dirty="0"/>
              <a:t>previous</a:t>
            </a:r>
          </a:p>
        </p:txBody>
      </p:sp>
      <p:cxnSp>
        <p:nvCxnSpPr>
          <p:cNvPr id="11" name="Straight Arrow Connector 10">
            <a:extLst>
              <a:ext uri="{FF2B5EF4-FFF2-40B4-BE49-F238E27FC236}">
                <a16:creationId xmlns:a16="http://schemas.microsoft.com/office/drawing/2014/main" id="{E99BE38D-DA1A-4115-9C9F-4BC8B43C7A44}"/>
              </a:ext>
            </a:extLst>
          </p:cNvPr>
          <p:cNvCxnSpPr>
            <a:cxnSpLocks/>
          </p:cNvCxnSpPr>
          <p:nvPr/>
        </p:nvCxnSpPr>
        <p:spPr>
          <a:xfrm>
            <a:off x="2993105" y="3429042"/>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5505BBD-C5C1-4F1E-A8F2-D6D99E2E0C36}"/>
              </a:ext>
            </a:extLst>
          </p:cNvPr>
          <p:cNvSpPr/>
          <p:nvPr/>
        </p:nvSpPr>
        <p:spPr>
          <a:xfrm>
            <a:off x="2766782" y="377047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C92C38F9-441A-4EB3-973B-195FB7193DAA}"/>
              </a:ext>
            </a:extLst>
          </p:cNvPr>
          <p:cNvCxnSpPr>
            <a:cxnSpLocks/>
          </p:cNvCxnSpPr>
          <p:nvPr/>
        </p:nvCxnSpPr>
        <p:spPr>
          <a:xfrm flipH="1">
            <a:off x="2655339" y="4023116"/>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BD7398E-ED5C-4D71-9515-6344C5FC0CA0}"/>
              </a:ext>
            </a:extLst>
          </p:cNvPr>
          <p:cNvSpPr txBox="1"/>
          <p:nvPr/>
        </p:nvSpPr>
        <p:spPr>
          <a:xfrm>
            <a:off x="3615837" y="3077367"/>
            <a:ext cx="628698" cy="369332"/>
          </a:xfrm>
          <a:prstGeom prst="rect">
            <a:avLst/>
          </a:prstGeom>
          <a:noFill/>
        </p:spPr>
        <p:txBody>
          <a:bodyPr wrap="none" rtlCol="0">
            <a:spAutoFit/>
          </a:bodyPr>
          <a:lstStyle/>
          <a:p>
            <a:r>
              <a:rPr lang="en-US" dirty="0"/>
              <a:t>next</a:t>
            </a:r>
          </a:p>
        </p:txBody>
      </p:sp>
      <p:cxnSp>
        <p:nvCxnSpPr>
          <p:cNvPr id="15" name="Straight Arrow Connector 14">
            <a:extLst>
              <a:ext uri="{FF2B5EF4-FFF2-40B4-BE49-F238E27FC236}">
                <a16:creationId xmlns:a16="http://schemas.microsoft.com/office/drawing/2014/main" id="{B82051E0-2DB4-4C69-B47C-7D558F332270}"/>
              </a:ext>
            </a:extLst>
          </p:cNvPr>
          <p:cNvCxnSpPr>
            <a:cxnSpLocks/>
          </p:cNvCxnSpPr>
          <p:nvPr/>
        </p:nvCxnSpPr>
        <p:spPr>
          <a:xfrm>
            <a:off x="3934806" y="3429042"/>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3B18D5A-2D3E-416E-A938-E5131E69DD7E}"/>
              </a:ext>
            </a:extLst>
          </p:cNvPr>
          <p:cNvSpPr txBox="1"/>
          <p:nvPr/>
        </p:nvSpPr>
        <p:spPr>
          <a:xfrm>
            <a:off x="3148022" y="4654890"/>
            <a:ext cx="658450" cy="369332"/>
          </a:xfrm>
          <a:prstGeom prst="rect">
            <a:avLst/>
          </a:prstGeom>
          <a:noFill/>
        </p:spPr>
        <p:txBody>
          <a:bodyPr wrap="none" rtlCol="0">
            <a:spAutoFit/>
          </a:bodyPr>
          <a:lstStyle/>
          <a:p>
            <a:r>
              <a:rPr lang="en-US" dirty="0"/>
              <a:t>data</a:t>
            </a:r>
          </a:p>
        </p:txBody>
      </p:sp>
      <p:cxnSp>
        <p:nvCxnSpPr>
          <p:cNvPr id="17" name="Straight Arrow Connector 16">
            <a:extLst>
              <a:ext uri="{FF2B5EF4-FFF2-40B4-BE49-F238E27FC236}">
                <a16:creationId xmlns:a16="http://schemas.microsoft.com/office/drawing/2014/main" id="{9BB7DAA0-1DF3-415C-BAA1-46DEEBFD790F}"/>
              </a:ext>
            </a:extLst>
          </p:cNvPr>
          <p:cNvCxnSpPr>
            <a:cxnSpLocks/>
          </p:cNvCxnSpPr>
          <p:nvPr/>
        </p:nvCxnSpPr>
        <p:spPr>
          <a:xfrm flipV="1">
            <a:off x="3477247" y="4350128"/>
            <a:ext cx="0" cy="3103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2871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4F794A-97B0-4BB2-99AD-CF05F36D3DFA}"/>
              </a:ext>
            </a:extLst>
          </p:cNvPr>
          <p:cNvSpPr>
            <a:spLocks noGrp="1"/>
          </p:cNvSpPr>
          <p:nvPr>
            <p:ph type="title"/>
          </p:nvPr>
        </p:nvSpPr>
        <p:spPr/>
        <p:txBody>
          <a:bodyPr/>
          <a:lstStyle/>
          <a:p>
            <a:r>
              <a:rPr lang="en-US" dirty="0"/>
              <a:t>Doubly Linked List Code</a:t>
            </a:r>
          </a:p>
        </p:txBody>
      </p:sp>
      <p:sp>
        <p:nvSpPr>
          <p:cNvPr id="6" name="Content Placeholder 5">
            <a:extLst>
              <a:ext uri="{FF2B5EF4-FFF2-40B4-BE49-F238E27FC236}">
                <a16:creationId xmlns:a16="http://schemas.microsoft.com/office/drawing/2014/main" id="{B5CCCDF7-31A6-4547-A3F0-4357460FFCFD}"/>
              </a:ext>
            </a:extLst>
          </p:cNvPr>
          <p:cNvSpPr>
            <a:spLocks noGrp="1"/>
          </p:cNvSpPr>
          <p:nvPr>
            <p:ph idx="1"/>
          </p:nvPr>
        </p:nvSpPr>
        <p:spPr/>
        <p:txBody>
          <a:bodyPr>
            <a:normAutofit/>
          </a:bodyPr>
          <a:lstStyle/>
          <a:p>
            <a:r>
              <a:rPr lang="en-US" dirty="0">
                <a:highlight>
                  <a:srgbClr val="FFFF00"/>
                </a:highlight>
              </a:rPr>
              <a:t>On your paper, create a generic node class that holds Integer data and these two node references.  Once created, instantiate two node objects and have both connected.</a:t>
            </a:r>
          </a:p>
          <a:p>
            <a:r>
              <a:rPr lang="en-US" dirty="0">
                <a:latin typeface="Courier New" panose="02070309020205020404" pitchFamily="49" charset="0"/>
                <a:cs typeface="Courier New" panose="02070309020205020404" pitchFamily="49" charset="0"/>
              </a:rPr>
              <a:t>public class Node&lt;E&gt;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//TODO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TODO</a:t>
            </a:r>
          </a:p>
        </p:txBody>
      </p:sp>
      <p:sp>
        <p:nvSpPr>
          <p:cNvPr id="4" name="Slide Number Placeholder 3">
            <a:extLst>
              <a:ext uri="{FF2B5EF4-FFF2-40B4-BE49-F238E27FC236}">
                <a16:creationId xmlns:a16="http://schemas.microsoft.com/office/drawing/2014/main" id="{C3C9141E-7D15-44CB-B88D-4CA70E307BD2}"/>
              </a:ext>
            </a:extLst>
          </p:cNvPr>
          <p:cNvSpPr>
            <a:spLocks noGrp="1"/>
          </p:cNvSpPr>
          <p:nvPr>
            <p:ph type="sldNum" sz="quarter" idx="12"/>
          </p:nvPr>
        </p:nvSpPr>
        <p:spPr/>
        <p:txBody>
          <a:bodyPr/>
          <a:lstStyle/>
          <a:p>
            <a:fld id="{8FDBFFB2-86D9-4B8F-A59A-553A60B94BBE}" type="slidenum">
              <a:rPr lang="en-US" smtClean="0"/>
              <a:t>123</a:t>
            </a:fld>
            <a:endParaRPr lang="en-US"/>
          </a:p>
        </p:txBody>
      </p:sp>
    </p:spTree>
    <p:extLst>
      <p:ext uri="{BB962C8B-B14F-4D97-AF65-F5344CB8AC3E}">
        <p14:creationId xmlns:p14="http://schemas.microsoft.com/office/powerpoint/2010/main" val="9285454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4F794A-97B0-4BB2-99AD-CF05F36D3DFA}"/>
              </a:ext>
            </a:extLst>
          </p:cNvPr>
          <p:cNvSpPr>
            <a:spLocks noGrp="1"/>
          </p:cNvSpPr>
          <p:nvPr>
            <p:ph type="title"/>
          </p:nvPr>
        </p:nvSpPr>
        <p:spPr/>
        <p:txBody>
          <a:bodyPr/>
          <a:lstStyle/>
          <a:p>
            <a:r>
              <a:rPr lang="en-US" dirty="0"/>
              <a:t>Doubly Linked List Code</a:t>
            </a:r>
          </a:p>
        </p:txBody>
      </p:sp>
      <p:sp>
        <p:nvSpPr>
          <p:cNvPr id="6" name="Content Placeholder 5">
            <a:extLst>
              <a:ext uri="{FF2B5EF4-FFF2-40B4-BE49-F238E27FC236}">
                <a16:creationId xmlns:a16="http://schemas.microsoft.com/office/drawing/2014/main" id="{B5CCCDF7-31A6-4547-A3F0-4357460FFCFD}"/>
              </a:ext>
            </a:extLst>
          </p:cNvPr>
          <p:cNvSpPr>
            <a:spLocks noGrp="1"/>
          </p:cNvSpPr>
          <p:nvPr>
            <p:ph idx="1"/>
          </p:nvPr>
        </p:nvSpPr>
        <p:spPr>
          <a:xfrm>
            <a:off x="2208213" y="1600200"/>
            <a:ext cx="9372600" cy="4481818"/>
          </a:xfrm>
        </p:spPr>
        <p:txBody>
          <a:bodyPr>
            <a:normAutofit/>
          </a:bodyPr>
          <a:lstStyle/>
          <a:p>
            <a:r>
              <a:rPr lang="en-US" dirty="0">
                <a:highlight>
                  <a:srgbClr val="FFFF00"/>
                </a:highlight>
              </a:rPr>
              <a:t>On your paper, create a node class that holds int data and these two node references.  Once created, instantiate two node objects and have both connected.</a:t>
            </a:r>
          </a:p>
          <a:p>
            <a:r>
              <a:rPr lang="en-US" dirty="0">
                <a:latin typeface="Courier New" panose="02070309020205020404" pitchFamily="49" charset="0"/>
                <a:cs typeface="Courier New" panose="02070309020205020404" pitchFamily="49" charset="0"/>
              </a:rPr>
              <a:t>public class Node&lt;E&gt;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data;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Node&lt;E&gt; </a:t>
            </a:r>
            <a:r>
              <a:rPr lang="en-US" dirty="0" err="1">
                <a:latin typeface="Courier New" panose="02070309020205020404" pitchFamily="49" charset="0"/>
                <a:cs typeface="Courier New" panose="02070309020205020404" pitchFamily="49" charset="0"/>
              </a:rPr>
              <a:t>prev</a:t>
            </a:r>
            <a:r>
              <a:rPr lang="en-US" dirty="0">
                <a:latin typeface="Courier New" panose="02070309020205020404" pitchFamily="49" charset="0"/>
                <a:cs typeface="Courier New" panose="02070309020205020404" pitchFamily="49" charset="0"/>
              </a:rPr>
              <a:t>, next;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public Node(E data) { </a:t>
            </a:r>
            <a:r>
              <a:rPr lang="en-US" dirty="0" err="1">
                <a:latin typeface="Courier New" panose="02070309020205020404" pitchFamily="49" charset="0"/>
                <a:cs typeface="Courier New" panose="02070309020205020404" pitchFamily="49" charset="0"/>
              </a:rPr>
              <a:t>this.data</a:t>
            </a:r>
            <a:r>
              <a:rPr lang="en-US" dirty="0">
                <a:latin typeface="Courier New" panose="02070309020205020404" pitchFamily="49" charset="0"/>
                <a:cs typeface="Courier New" panose="02070309020205020404" pitchFamily="49" charset="0"/>
              </a:rPr>
              <a:t> = data;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Node&lt;Integer&gt; </a:t>
            </a:r>
            <a:r>
              <a:rPr lang="en-US" dirty="0" err="1">
                <a:latin typeface="Courier New" panose="02070309020205020404" pitchFamily="49" charset="0"/>
                <a:cs typeface="Courier New" panose="02070309020205020404" pitchFamily="49" charset="0"/>
              </a:rPr>
              <a:t>nodeA</a:t>
            </a:r>
            <a:r>
              <a:rPr lang="en-US" dirty="0">
                <a:latin typeface="Courier New" panose="02070309020205020404" pitchFamily="49" charset="0"/>
                <a:cs typeface="Courier New" panose="02070309020205020404" pitchFamily="49" charset="0"/>
              </a:rPr>
              <a:t> = new Node&lt;&gt;(20);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Node&lt;Integer&gt; </a:t>
            </a:r>
            <a:r>
              <a:rPr lang="en-US" dirty="0" err="1">
                <a:latin typeface="Courier New" panose="02070309020205020404" pitchFamily="49" charset="0"/>
                <a:cs typeface="Courier New" panose="02070309020205020404" pitchFamily="49" charset="0"/>
              </a:rPr>
              <a:t>nodeB</a:t>
            </a:r>
            <a:r>
              <a:rPr lang="en-US" dirty="0">
                <a:latin typeface="Courier New" panose="02070309020205020404" pitchFamily="49" charset="0"/>
                <a:cs typeface="Courier New" panose="02070309020205020404" pitchFamily="49" charset="0"/>
              </a:rPr>
              <a:t> = new Node&lt;&gt;(30);</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nodeA.next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nodeB</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nodeB.prev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nodeA</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3C9141E-7D15-44CB-B88D-4CA70E307BD2}"/>
              </a:ext>
            </a:extLst>
          </p:cNvPr>
          <p:cNvSpPr>
            <a:spLocks noGrp="1"/>
          </p:cNvSpPr>
          <p:nvPr>
            <p:ph type="sldNum" sz="quarter" idx="12"/>
          </p:nvPr>
        </p:nvSpPr>
        <p:spPr/>
        <p:txBody>
          <a:bodyPr/>
          <a:lstStyle/>
          <a:p>
            <a:fld id="{8FDBFFB2-86D9-4B8F-A59A-553A60B94BBE}" type="slidenum">
              <a:rPr lang="en-US" smtClean="0"/>
              <a:t>124</a:t>
            </a:fld>
            <a:endParaRPr lang="en-US"/>
          </a:p>
        </p:txBody>
      </p:sp>
    </p:spTree>
    <p:extLst>
      <p:ext uri="{BB962C8B-B14F-4D97-AF65-F5344CB8AC3E}">
        <p14:creationId xmlns:p14="http://schemas.microsoft.com/office/powerpoint/2010/main" val="23307443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125</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308823" y="1780016"/>
            <a:ext cx="865943" cy="369332"/>
          </a:xfrm>
          <a:prstGeom prst="rect">
            <a:avLst/>
          </a:prstGeom>
          <a:noFill/>
        </p:spPr>
        <p:txBody>
          <a:bodyPr wrap="none" rtlCol="0">
            <a:spAutoFit/>
          </a:bodyPr>
          <a:lstStyle/>
          <a:p>
            <a:r>
              <a:rPr lang="en-US" dirty="0" err="1"/>
              <a:t>nodeA</a:t>
            </a:r>
            <a:endParaRPr lang="en-US" dirty="0"/>
          </a:p>
        </p:txBody>
      </p:sp>
      <p:cxnSp>
        <p:nvCxnSpPr>
          <p:cNvPr id="31" name="Straight Arrow Connector 30">
            <a:extLst>
              <a:ext uri="{FF2B5EF4-FFF2-40B4-BE49-F238E27FC236}">
                <a16:creationId xmlns:a16="http://schemas.microsoft.com/office/drawing/2014/main" id="{C32AC1D0-C7F2-441B-801A-EB2D69100DF5}"/>
              </a:ext>
            </a:extLst>
          </p:cNvPr>
          <p:cNvCxnSpPr>
            <a:cxnSpLocks/>
          </p:cNvCxnSpPr>
          <p:nvPr/>
        </p:nvCxnSpPr>
        <p:spPr>
          <a:xfrm>
            <a:off x="2691486"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8DDA0C4-527A-47B0-9D25-64B7A811AB6C}"/>
              </a:ext>
            </a:extLst>
          </p:cNvPr>
          <p:cNvSpPr txBox="1"/>
          <p:nvPr/>
        </p:nvSpPr>
        <p:spPr>
          <a:xfrm>
            <a:off x="4155697" y="1780016"/>
            <a:ext cx="862737" cy="369332"/>
          </a:xfrm>
          <a:prstGeom prst="rect">
            <a:avLst/>
          </a:prstGeom>
          <a:noFill/>
        </p:spPr>
        <p:txBody>
          <a:bodyPr wrap="none" rtlCol="0">
            <a:spAutoFit/>
          </a:bodyPr>
          <a:lstStyle/>
          <a:p>
            <a:r>
              <a:rPr lang="en-US" dirty="0" err="1"/>
              <a:t>nodeB</a:t>
            </a:r>
            <a:endParaRPr lang="en-US" dirty="0"/>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4538360"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2467659" y="25876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2928576"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2006742"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a:off x="1837859" y="2747988"/>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4311327" y="25876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4772244"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5073037" y="2957716"/>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3850410"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3245976" y="2957716"/>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3676309" y="2745785"/>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EC246B5-8E59-4301-8C23-1EE84D6A6813}"/>
              </a:ext>
            </a:extLst>
          </p:cNvPr>
          <p:cNvSpPr txBox="1"/>
          <p:nvPr/>
        </p:nvSpPr>
        <p:spPr>
          <a:xfrm>
            <a:off x="6096000" y="3429000"/>
            <a:ext cx="5423280"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Node&lt;Integer&gt; </a:t>
            </a:r>
            <a:r>
              <a:rPr lang="en-US" dirty="0" err="1">
                <a:latin typeface="Courier New" panose="02070309020205020404" pitchFamily="49" charset="0"/>
                <a:cs typeface="Courier New" panose="02070309020205020404" pitchFamily="49" charset="0"/>
              </a:rPr>
              <a:t>nodeA</a:t>
            </a:r>
            <a:r>
              <a:rPr lang="en-US" dirty="0">
                <a:latin typeface="Courier New" panose="02070309020205020404" pitchFamily="49" charset="0"/>
                <a:cs typeface="Courier New" panose="02070309020205020404" pitchFamily="49" charset="0"/>
              </a:rPr>
              <a:t> = new Node&lt;&gt;(20);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Node&lt;Integer&gt; </a:t>
            </a:r>
            <a:r>
              <a:rPr lang="en-US" dirty="0" err="1">
                <a:latin typeface="Courier New" panose="02070309020205020404" pitchFamily="49" charset="0"/>
                <a:cs typeface="Courier New" panose="02070309020205020404" pitchFamily="49" charset="0"/>
              </a:rPr>
              <a:t>nodeB</a:t>
            </a:r>
            <a:r>
              <a:rPr lang="en-US" dirty="0">
                <a:latin typeface="Courier New" panose="02070309020205020404" pitchFamily="49" charset="0"/>
                <a:cs typeface="Courier New" panose="02070309020205020404" pitchFamily="49" charset="0"/>
              </a:rPr>
              <a:t> = new Node&lt;&gt;(30);</a:t>
            </a:r>
            <a:br>
              <a:rPr lang="en-US" dirty="0">
                <a:latin typeface="Courier New" panose="02070309020205020404" pitchFamily="49" charset="0"/>
                <a:cs typeface="Courier New" panose="02070309020205020404" pitchFamily="49" charset="0"/>
              </a:rPr>
            </a:br>
            <a:endParaRPr lang="en-US" dirty="0"/>
          </a:p>
        </p:txBody>
      </p:sp>
    </p:spTree>
    <p:extLst>
      <p:ext uri="{BB962C8B-B14F-4D97-AF65-F5344CB8AC3E}">
        <p14:creationId xmlns:p14="http://schemas.microsoft.com/office/powerpoint/2010/main" val="42144609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126</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308823" y="1780016"/>
            <a:ext cx="865943" cy="369332"/>
          </a:xfrm>
          <a:prstGeom prst="rect">
            <a:avLst/>
          </a:prstGeom>
          <a:noFill/>
        </p:spPr>
        <p:txBody>
          <a:bodyPr wrap="none" rtlCol="0">
            <a:spAutoFit/>
          </a:bodyPr>
          <a:lstStyle/>
          <a:p>
            <a:r>
              <a:rPr lang="en-US" dirty="0" err="1"/>
              <a:t>nodeA</a:t>
            </a:r>
            <a:endParaRPr lang="en-US" dirty="0"/>
          </a:p>
        </p:txBody>
      </p:sp>
      <p:cxnSp>
        <p:nvCxnSpPr>
          <p:cNvPr id="31" name="Straight Arrow Connector 30">
            <a:extLst>
              <a:ext uri="{FF2B5EF4-FFF2-40B4-BE49-F238E27FC236}">
                <a16:creationId xmlns:a16="http://schemas.microsoft.com/office/drawing/2014/main" id="{C32AC1D0-C7F2-441B-801A-EB2D69100DF5}"/>
              </a:ext>
            </a:extLst>
          </p:cNvPr>
          <p:cNvCxnSpPr>
            <a:cxnSpLocks/>
          </p:cNvCxnSpPr>
          <p:nvPr/>
        </p:nvCxnSpPr>
        <p:spPr>
          <a:xfrm>
            <a:off x="2691486"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8DDA0C4-527A-47B0-9D25-64B7A811AB6C}"/>
              </a:ext>
            </a:extLst>
          </p:cNvPr>
          <p:cNvSpPr txBox="1"/>
          <p:nvPr/>
        </p:nvSpPr>
        <p:spPr>
          <a:xfrm>
            <a:off x="4155697" y="1780016"/>
            <a:ext cx="862737" cy="369332"/>
          </a:xfrm>
          <a:prstGeom prst="rect">
            <a:avLst/>
          </a:prstGeom>
          <a:noFill/>
        </p:spPr>
        <p:txBody>
          <a:bodyPr wrap="none" rtlCol="0">
            <a:spAutoFit/>
          </a:bodyPr>
          <a:lstStyle/>
          <a:p>
            <a:r>
              <a:rPr lang="en-US" dirty="0" err="1"/>
              <a:t>nodeB</a:t>
            </a:r>
            <a:endParaRPr lang="en-US" dirty="0"/>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4538360"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2467659" y="25876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2928576"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2006742"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a:off x="1837859" y="2747988"/>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4311327" y="25876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4772244"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5073037" y="2957716"/>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3850410"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3245976" y="295771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3676309" y="2745785"/>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CED1C35-6607-43C1-8EE1-84595017AC99}"/>
              </a:ext>
            </a:extLst>
          </p:cNvPr>
          <p:cNvSpPr txBox="1"/>
          <p:nvPr/>
        </p:nvSpPr>
        <p:spPr>
          <a:xfrm>
            <a:off x="6096000" y="3429000"/>
            <a:ext cx="5423280"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Node&lt;Integer&gt; </a:t>
            </a:r>
            <a:r>
              <a:rPr lang="en-US" dirty="0" err="1">
                <a:latin typeface="Courier New" panose="02070309020205020404" pitchFamily="49" charset="0"/>
                <a:cs typeface="Courier New" panose="02070309020205020404" pitchFamily="49" charset="0"/>
              </a:rPr>
              <a:t>nodeA</a:t>
            </a:r>
            <a:r>
              <a:rPr lang="en-US" dirty="0">
                <a:latin typeface="Courier New" panose="02070309020205020404" pitchFamily="49" charset="0"/>
                <a:cs typeface="Courier New" panose="02070309020205020404" pitchFamily="49" charset="0"/>
              </a:rPr>
              <a:t> = new Node&lt;&gt;(20);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Node&lt;Integer&gt; </a:t>
            </a:r>
            <a:r>
              <a:rPr lang="en-US" dirty="0" err="1">
                <a:latin typeface="Courier New" panose="02070309020205020404" pitchFamily="49" charset="0"/>
                <a:cs typeface="Courier New" panose="02070309020205020404" pitchFamily="49" charset="0"/>
              </a:rPr>
              <a:t>nodeB</a:t>
            </a:r>
            <a:r>
              <a:rPr lang="en-US" dirty="0">
                <a:latin typeface="Courier New" panose="02070309020205020404" pitchFamily="49" charset="0"/>
                <a:cs typeface="Courier New" panose="02070309020205020404" pitchFamily="49" charset="0"/>
              </a:rPr>
              <a:t> = new Node&lt;&gt;(30);</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nodeA.next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nodeB</a:t>
            </a:r>
            <a:r>
              <a:rPr lang="en-US" dirty="0">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26066870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127</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308823" y="1780016"/>
            <a:ext cx="865943" cy="369332"/>
          </a:xfrm>
          <a:prstGeom prst="rect">
            <a:avLst/>
          </a:prstGeom>
          <a:noFill/>
        </p:spPr>
        <p:txBody>
          <a:bodyPr wrap="none" rtlCol="0">
            <a:spAutoFit/>
          </a:bodyPr>
          <a:lstStyle/>
          <a:p>
            <a:r>
              <a:rPr lang="en-US" dirty="0" err="1"/>
              <a:t>nodeA</a:t>
            </a:r>
            <a:endParaRPr lang="en-US" dirty="0"/>
          </a:p>
        </p:txBody>
      </p:sp>
      <p:cxnSp>
        <p:nvCxnSpPr>
          <p:cNvPr id="31" name="Straight Arrow Connector 30">
            <a:extLst>
              <a:ext uri="{FF2B5EF4-FFF2-40B4-BE49-F238E27FC236}">
                <a16:creationId xmlns:a16="http://schemas.microsoft.com/office/drawing/2014/main" id="{C32AC1D0-C7F2-441B-801A-EB2D69100DF5}"/>
              </a:ext>
            </a:extLst>
          </p:cNvPr>
          <p:cNvCxnSpPr>
            <a:cxnSpLocks/>
          </p:cNvCxnSpPr>
          <p:nvPr/>
        </p:nvCxnSpPr>
        <p:spPr>
          <a:xfrm>
            <a:off x="2691486"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8DDA0C4-527A-47B0-9D25-64B7A811AB6C}"/>
              </a:ext>
            </a:extLst>
          </p:cNvPr>
          <p:cNvSpPr txBox="1"/>
          <p:nvPr/>
        </p:nvSpPr>
        <p:spPr>
          <a:xfrm>
            <a:off x="4155697" y="1780016"/>
            <a:ext cx="862737" cy="369332"/>
          </a:xfrm>
          <a:prstGeom prst="rect">
            <a:avLst/>
          </a:prstGeom>
          <a:noFill/>
        </p:spPr>
        <p:txBody>
          <a:bodyPr wrap="none" rtlCol="0">
            <a:spAutoFit/>
          </a:bodyPr>
          <a:lstStyle/>
          <a:p>
            <a:r>
              <a:rPr lang="en-US" dirty="0" err="1"/>
              <a:t>nodeB</a:t>
            </a:r>
            <a:endParaRPr lang="en-US" dirty="0"/>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4538360"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2467659" y="25876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2928576"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2006742"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a:off x="1837859" y="2747988"/>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4311327" y="25876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4772244"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5073037" y="2957716"/>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3850410"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3245976" y="295771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3389493" y="2745785"/>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A17FD3-F30E-4038-8542-32BB4ACAC498}"/>
              </a:ext>
            </a:extLst>
          </p:cNvPr>
          <p:cNvSpPr txBox="1"/>
          <p:nvPr/>
        </p:nvSpPr>
        <p:spPr>
          <a:xfrm>
            <a:off x="6096000" y="3429000"/>
            <a:ext cx="5423280"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Node&lt;Integer&gt; </a:t>
            </a:r>
            <a:r>
              <a:rPr lang="en-US" dirty="0" err="1">
                <a:latin typeface="Courier New" panose="02070309020205020404" pitchFamily="49" charset="0"/>
                <a:cs typeface="Courier New" panose="02070309020205020404" pitchFamily="49" charset="0"/>
              </a:rPr>
              <a:t>nodeA</a:t>
            </a:r>
            <a:r>
              <a:rPr lang="en-US" dirty="0">
                <a:latin typeface="Courier New" panose="02070309020205020404" pitchFamily="49" charset="0"/>
                <a:cs typeface="Courier New" panose="02070309020205020404" pitchFamily="49" charset="0"/>
              </a:rPr>
              <a:t> = new Node&lt;&gt;(20);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Node&lt;Integer&gt; </a:t>
            </a:r>
            <a:r>
              <a:rPr lang="en-US" dirty="0" err="1">
                <a:latin typeface="Courier New" panose="02070309020205020404" pitchFamily="49" charset="0"/>
                <a:cs typeface="Courier New" panose="02070309020205020404" pitchFamily="49" charset="0"/>
              </a:rPr>
              <a:t>nodeB</a:t>
            </a:r>
            <a:r>
              <a:rPr lang="en-US" dirty="0">
                <a:latin typeface="Courier New" panose="02070309020205020404" pitchFamily="49" charset="0"/>
                <a:cs typeface="Courier New" panose="02070309020205020404" pitchFamily="49" charset="0"/>
              </a:rPr>
              <a:t> = new Node&lt;&gt;(30);</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nodeA.next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nodeB</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nodeB.prev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nodeA</a:t>
            </a:r>
            <a:r>
              <a:rPr lang="en-US" dirty="0">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29680743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C161-7D2A-42E8-9CA9-B3147546BF57}"/>
              </a:ext>
            </a:extLst>
          </p:cNvPr>
          <p:cNvSpPr>
            <a:spLocks noGrp="1"/>
          </p:cNvSpPr>
          <p:nvPr>
            <p:ph type="title"/>
          </p:nvPr>
        </p:nvSpPr>
        <p:spPr/>
        <p:txBody>
          <a:bodyPr/>
          <a:lstStyle/>
          <a:p>
            <a:r>
              <a:rPr lang="en-US" dirty="0"/>
              <a:t>Adding to Head and Tal</a:t>
            </a:r>
          </a:p>
        </p:txBody>
      </p:sp>
      <p:sp>
        <p:nvSpPr>
          <p:cNvPr id="3" name="Content Placeholder 2">
            <a:extLst>
              <a:ext uri="{FF2B5EF4-FFF2-40B4-BE49-F238E27FC236}">
                <a16:creationId xmlns:a16="http://schemas.microsoft.com/office/drawing/2014/main" id="{63D2F177-DD55-4D84-88E1-0E7D9847488B}"/>
              </a:ext>
            </a:extLst>
          </p:cNvPr>
          <p:cNvSpPr>
            <a:spLocks noGrp="1"/>
          </p:cNvSpPr>
          <p:nvPr>
            <p:ph idx="1"/>
          </p:nvPr>
        </p:nvSpPr>
        <p:spPr/>
        <p:txBody>
          <a:bodyPr/>
          <a:lstStyle/>
          <a:p>
            <a:r>
              <a:rPr lang="en-US" dirty="0"/>
              <a:t>The process of adding to the head or tail of a Doubly Linked list is the same except:</a:t>
            </a:r>
          </a:p>
        </p:txBody>
      </p:sp>
      <p:sp>
        <p:nvSpPr>
          <p:cNvPr id="4" name="Slide Number Placeholder 3">
            <a:extLst>
              <a:ext uri="{FF2B5EF4-FFF2-40B4-BE49-F238E27FC236}">
                <a16:creationId xmlns:a16="http://schemas.microsoft.com/office/drawing/2014/main" id="{E8FB7F50-001B-43D5-A279-70D92D27A32B}"/>
              </a:ext>
            </a:extLst>
          </p:cNvPr>
          <p:cNvSpPr>
            <a:spLocks noGrp="1"/>
          </p:cNvSpPr>
          <p:nvPr>
            <p:ph type="sldNum" sz="quarter" idx="12"/>
          </p:nvPr>
        </p:nvSpPr>
        <p:spPr/>
        <p:txBody>
          <a:bodyPr/>
          <a:lstStyle/>
          <a:p>
            <a:fld id="{8FDBFFB2-86D9-4B8F-A59A-553A60B94BBE}" type="slidenum">
              <a:rPr lang="en-US" smtClean="0"/>
              <a:t>128</a:t>
            </a:fld>
            <a:endParaRPr lang="en-US"/>
          </a:p>
        </p:txBody>
      </p:sp>
    </p:spTree>
    <p:extLst>
      <p:ext uri="{BB962C8B-B14F-4D97-AF65-F5344CB8AC3E}">
        <p14:creationId xmlns:p14="http://schemas.microsoft.com/office/powerpoint/2010/main" val="751253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C161-7D2A-42E8-9CA9-B3147546BF57}"/>
              </a:ext>
            </a:extLst>
          </p:cNvPr>
          <p:cNvSpPr>
            <a:spLocks noGrp="1"/>
          </p:cNvSpPr>
          <p:nvPr>
            <p:ph type="title"/>
          </p:nvPr>
        </p:nvSpPr>
        <p:spPr/>
        <p:txBody>
          <a:bodyPr/>
          <a:lstStyle/>
          <a:p>
            <a:r>
              <a:rPr lang="en-US" dirty="0"/>
              <a:t>Adding to Head and Tal</a:t>
            </a:r>
          </a:p>
        </p:txBody>
      </p:sp>
      <p:sp>
        <p:nvSpPr>
          <p:cNvPr id="3" name="Content Placeholder 2">
            <a:extLst>
              <a:ext uri="{FF2B5EF4-FFF2-40B4-BE49-F238E27FC236}">
                <a16:creationId xmlns:a16="http://schemas.microsoft.com/office/drawing/2014/main" id="{63D2F177-DD55-4D84-88E1-0E7D9847488B}"/>
              </a:ext>
            </a:extLst>
          </p:cNvPr>
          <p:cNvSpPr>
            <a:spLocks noGrp="1"/>
          </p:cNvSpPr>
          <p:nvPr>
            <p:ph idx="1"/>
          </p:nvPr>
        </p:nvSpPr>
        <p:spPr/>
        <p:txBody>
          <a:bodyPr/>
          <a:lstStyle/>
          <a:p>
            <a:r>
              <a:rPr lang="en-US" dirty="0"/>
              <a:t>The process of adding to the head or tail of a Doubly Linked list is the same except:</a:t>
            </a:r>
          </a:p>
          <a:p>
            <a:pPr lvl="1"/>
            <a:r>
              <a:rPr lang="en-US" dirty="0"/>
              <a:t>When adding to head, the old head’s previous reference must point to the new head.</a:t>
            </a:r>
          </a:p>
        </p:txBody>
      </p:sp>
      <p:sp>
        <p:nvSpPr>
          <p:cNvPr id="4" name="Slide Number Placeholder 3">
            <a:extLst>
              <a:ext uri="{FF2B5EF4-FFF2-40B4-BE49-F238E27FC236}">
                <a16:creationId xmlns:a16="http://schemas.microsoft.com/office/drawing/2014/main" id="{E8FB7F50-001B-43D5-A279-70D92D27A32B}"/>
              </a:ext>
            </a:extLst>
          </p:cNvPr>
          <p:cNvSpPr>
            <a:spLocks noGrp="1"/>
          </p:cNvSpPr>
          <p:nvPr>
            <p:ph type="sldNum" sz="quarter" idx="12"/>
          </p:nvPr>
        </p:nvSpPr>
        <p:spPr/>
        <p:txBody>
          <a:bodyPr/>
          <a:lstStyle/>
          <a:p>
            <a:fld id="{8FDBFFB2-86D9-4B8F-A59A-553A60B94BBE}" type="slidenum">
              <a:rPr lang="en-US" smtClean="0"/>
              <a:t>129</a:t>
            </a:fld>
            <a:endParaRPr lang="en-US"/>
          </a:p>
        </p:txBody>
      </p:sp>
    </p:spTree>
    <p:extLst>
      <p:ext uri="{BB962C8B-B14F-4D97-AF65-F5344CB8AC3E}">
        <p14:creationId xmlns:p14="http://schemas.microsoft.com/office/powerpoint/2010/main" val="100182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a:endCxn id="15"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865943" cy="369332"/>
          </a:xfrm>
          <a:prstGeom prst="rect">
            <a:avLst/>
          </a:prstGeom>
          <a:noFill/>
        </p:spPr>
        <p:txBody>
          <a:bodyPr wrap="none" rtlCol="0">
            <a:spAutoFit/>
          </a:bodyPr>
          <a:lstStyle/>
          <a:p>
            <a:r>
              <a:rPr lang="en-US" dirty="0" err="1"/>
              <a:t>nodeA</a:t>
            </a:r>
            <a:endParaRPr lang="en-US" dirty="0"/>
          </a:p>
        </p:txBody>
      </p: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33E7FE6-B0E0-4B85-B27C-469E6252103F}"/>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7" name="Rectangle 16">
            <a:extLst>
              <a:ext uri="{FF2B5EF4-FFF2-40B4-BE49-F238E27FC236}">
                <a16:creationId xmlns:a16="http://schemas.microsoft.com/office/drawing/2014/main" id="{67BDEDA5-B0DF-47F6-803A-FB7D27DDC78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C15B5595-F778-453D-82E8-4526E6539AB6}"/>
              </a:ext>
            </a:extLst>
          </p:cNvPr>
          <p:cNvCxnSpPr>
            <a:cxnSpLocks/>
          </p:cNvCxnSpPr>
          <p:nvPr/>
        </p:nvCxnSpPr>
        <p:spPr>
          <a:xfrm>
            <a:off x="43250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56C0EF-D3FF-413E-9BD9-C997B36756C3}"/>
              </a:ext>
            </a:extLst>
          </p:cNvPr>
          <p:cNvSpPr txBox="1"/>
          <p:nvPr/>
        </p:nvSpPr>
        <p:spPr>
          <a:xfrm>
            <a:off x="3703568" y="1780016"/>
            <a:ext cx="862737" cy="369332"/>
          </a:xfrm>
          <a:prstGeom prst="rect">
            <a:avLst/>
          </a:prstGeom>
          <a:noFill/>
        </p:spPr>
        <p:txBody>
          <a:bodyPr wrap="none" rtlCol="0">
            <a:spAutoFit/>
          </a:bodyPr>
          <a:lstStyle/>
          <a:p>
            <a:r>
              <a:rPr lang="en-US" dirty="0" err="1"/>
              <a:t>nodeB</a:t>
            </a:r>
            <a:endParaRPr lang="en-US" dirty="0"/>
          </a:p>
        </p:txBody>
      </p:sp>
      <p:cxnSp>
        <p:nvCxnSpPr>
          <p:cNvPr id="21" name="Straight Arrow Connector 20">
            <a:extLst>
              <a:ext uri="{FF2B5EF4-FFF2-40B4-BE49-F238E27FC236}">
                <a16:creationId xmlns:a16="http://schemas.microsoft.com/office/drawing/2014/main" id="{AF414992-AA62-427E-BD47-F9B935D690EB}"/>
              </a:ext>
            </a:extLst>
          </p:cNvPr>
          <p:cNvCxnSpPr>
            <a:cxnSpLocks/>
          </p:cNvCxnSpPr>
          <p:nvPr/>
        </p:nvCxnSpPr>
        <p:spPr>
          <a:xfrm>
            <a:off x="4086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80915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C161-7D2A-42E8-9CA9-B3147546BF57}"/>
              </a:ext>
            </a:extLst>
          </p:cNvPr>
          <p:cNvSpPr>
            <a:spLocks noGrp="1"/>
          </p:cNvSpPr>
          <p:nvPr>
            <p:ph type="title"/>
          </p:nvPr>
        </p:nvSpPr>
        <p:spPr/>
        <p:txBody>
          <a:bodyPr/>
          <a:lstStyle/>
          <a:p>
            <a:r>
              <a:rPr lang="en-US" dirty="0"/>
              <a:t>Adding to Head and Tal</a:t>
            </a:r>
          </a:p>
        </p:txBody>
      </p:sp>
      <p:sp>
        <p:nvSpPr>
          <p:cNvPr id="3" name="Content Placeholder 2">
            <a:extLst>
              <a:ext uri="{FF2B5EF4-FFF2-40B4-BE49-F238E27FC236}">
                <a16:creationId xmlns:a16="http://schemas.microsoft.com/office/drawing/2014/main" id="{63D2F177-DD55-4D84-88E1-0E7D9847488B}"/>
              </a:ext>
            </a:extLst>
          </p:cNvPr>
          <p:cNvSpPr>
            <a:spLocks noGrp="1"/>
          </p:cNvSpPr>
          <p:nvPr>
            <p:ph idx="1"/>
          </p:nvPr>
        </p:nvSpPr>
        <p:spPr/>
        <p:txBody>
          <a:bodyPr/>
          <a:lstStyle/>
          <a:p>
            <a:r>
              <a:rPr lang="en-US" dirty="0"/>
              <a:t>The process of adding to the head or tail of a Doubly Linked list is the same except:</a:t>
            </a:r>
          </a:p>
          <a:p>
            <a:pPr lvl="1"/>
            <a:r>
              <a:rPr lang="en-US" dirty="0"/>
              <a:t>When adding to head, the old head’s previous reference must point to the new head.</a:t>
            </a:r>
          </a:p>
          <a:p>
            <a:pPr lvl="1"/>
            <a:r>
              <a:rPr lang="en-US" dirty="0"/>
              <a:t>When adding to tail, the new tails previous reference must point to the old tail.</a:t>
            </a:r>
          </a:p>
        </p:txBody>
      </p:sp>
      <p:sp>
        <p:nvSpPr>
          <p:cNvPr id="4" name="Slide Number Placeholder 3">
            <a:extLst>
              <a:ext uri="{FF2B5EF4-FFF2-40B4-BE49-F238E27FC236}">
                <a16:creationId xmlns:a16="http://schemas.microsoft.com/office/drawing/2014/main" id="{E8FB7F50-001B-43D5-A279-70D92D27A32B}"/>
              </a:ext>
            </a:extLst>
          </p:cNvPr>
          <p:cNvSpPr>
            <a:spLocks noGrp="1"/>
          </p:cNvSpPr>
          <p:nvPr>
            <p:ph type="sldNum" sz="quarter" idx="12"/>
          </p:nvPr>
        </p:nvSpPr>
        <p:spPr/>
        <p:txBody>
          <a:bodyPr/>
          <a:lstStyle/>
          <a:p>
            <a:fld id="{8FDBFFB2-86D9-4B8F-A59A-553A60B94BBE}" type="slidenum">
              <a:rPr lang="en-US" smtClean="0"/>
              <a:t>130</a:t>
            </a:fld>
            <a:endParaRPr lang="en-US"/>
          </a:p>
        </p:txBody>
      </p:sp>
    </p:spTree>
    <p:extLst>
      <p:ext uri="{BB962C8B-B14F-4D97-AF65-F5344CB8AC3E}">
        <p14:creationId xmlns:p14="http://schemas.microsoft.com/office/powerpoint/2010/main" val="219073415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AddToHead</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131</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308823" y="1780016"/>
            <a:ext cx="740908" cy="369332"/>
          </a:xfrm>
          <a:prstGeom prst="rect">
            <a:avLst/>
          </a:prstGeom>
          <a:noFill/>
        </p:spPr>
        <p:txBody>
          <a:bodyPr wrap="none" rtlCol="0">
            <a:spAutoFit/>
          </a:bodyPr>
          <a:lstStyle/>
          <a:p>
            <a:r>
              <a:rPr lang="en-US" dirty="0"/>
              <a:t>Head</a:t>
            </a:r>
          </a:p>
        </p:txBody>
      </p:sp>
      <p:cxnSp>
        <p:nvCxnSpPr>
          <p:cNvPr id="31" name="Straight Arrow Connector 30">
            <a:extLst>
              <a:ext uri="{FF2B5EF4-FFF2-40B4-BE49-F238E27FC236}">
                <a16:creationId xmlns:a16="http://schemas.microsoft.com/office/drawing/2014/main" id="{C32AC1D0-C7F2-441B-801A-EB2D69100DF5}"/>
              </a:ext>
            </a:extLst>
          </p:cNvPr>
          <p:cNvCxnSpPr>
            <a:cxnSpLocks/>
          </p:cNvCxnSpPr>
          <p:nvPr/>
        </p:nvCxnSpPr>
        <p:spPr>
          <a:xfrm>
            <a:off x="2691486"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8DDA0C4-527A-47B0-9D25-64B7A811AB6C}"/>
              </a:ext>
            </a:extLst>
          </p:cNvPr>
          <p:cNvSpPr txBox="1"/>
          <p:nvPr/>
        </p:nvSpPr>
        <p:spPr>
          <a:xfrm>
            <a:off x="4155697" y="1780016"/>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4538360"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2467659" y="25876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2928576"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2006742"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a:off x="1837859" y="2747988"/>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4311327" y="25876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4772244"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5073037" y="2957716"/>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3850410"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3245976" y="295771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3389493" y="2745785"/>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623535"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1084452"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162618"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6265" y="2747985"/>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1401852" y="2957713"/>
            <a:ext cx="312856"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E268B0F-B45C-428E-ABF1-23ABF2706F94}"/>
              </a:ext>
            </a:extLst>
          </p:cNvPr>
          <p:cNvSpPr txBox="1"/>
          <p:nvPr/>
        </p:nvSpPr>
        <p:spPr>
          <a:xfrm>
            <a:off x="331501" y="1780016"/>
            <a:ext cx="1165704" cy="369332"/>
          </a:xfrm>
          <a:prstGeom prst="rect">
            <a:avLst/>
          </a:prstGeom>
          <a:noFill/>
        </p:spPr>
        <p:txBody>
          <a:bodyPr wrap="none" rtlCol="0">
            <a:spAutoFit/>
          </a:bodyPr>
          <a:lstStyle/>
          <a:p>
            <a:r>
              <a:rPr lang="en-US" dirty="0" err="1"/>
              <a:t>newNode</a:t>
            </a:r>
            <a:endParaRPr lang="en-US" dirty="0"/>
          </a:p>
        </p:txBody>
      </p: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853993" y="2149348"/>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69001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AddToHead</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132</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308823" y="1780016"/>
            <a:ext cx="740908" cy="369332"/>
          </a:xfrm>
          <a:prstGeom prst="rect">
            <a:avLst/>
          </a:prstGeom>
          <a:noFill/>
        </p:spPr>
        <p:txBody>
          <a:bodyPr wrap="none" rtlCol="0">
            <a:spAutoFit/>
          </a:bodyPr>
          <a:lstStyle/>
          <a:p>
            <a:r>
              <a:rPr lang="en-US" dirty="0"/>
              <a:t>Head</a:t>
            </a:r>
          </a:p>
        </p:txBody>
      </p:sp>
      <p:cxnSp>
        <p:nvCxnSpPr>
          <p:cNvPr id="31" name="Straight Arrow Connector 30">
            <a:extLst>
              <a:ext uri="{FF2B5EF4-FFF2-40B4-BE49-F238E27FC236}">
                <a16:creationId xmlns:a16="http://schemas.microsoft.com/office/drawing/2014/main" id="{C32AC1D0-C7F2-441B-801A-EB2D69100DF5}"/>
              </a:ext>
            </a:extLst>
          </p:cNvPr>
          <p:cNvCxnSpPr>
            <a:cxnSpLocks/>
          </p:cNvCxnSpPr>
          <p:nvPr/>
        </p:nvCxnSpPr>
        <p:spPr>
          <a:xfrm>
            <a:off x="2691486"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8DDA0C4-527A-47B0-9D25-64B7A811AB6C}"/>
              </a:ext>
            </a:extLst>
          </p:cNvPr>
          <p:cNvSpPr txBox="1"/>
          <p:nvPr/>
        </p:nvSpPr>
        <p:spPr>
          <a:xfrm>
            <a:off x="4155697" y="1780016"/>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4538360"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2467659" y="25876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2928576"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2006742"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a:off x="1837859" y="2747988"/>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4311327" y="25876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4772244"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5073037" y="2957716"/>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3850410"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3245976" y="295771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3389493" y="2745785"/>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623535"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1084452"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162618"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6265" y="2747985"/>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1401852" y="2957713"/>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E268B0F-B45C-428E-ABF1-23ABF2706F94}"/>
              </a:ext>
            </a:extLst>
          </p:cNvPr>
          <p:cNvSpPr txBox="1"/>
          <p:nvPr/>
        </p:nvSpPr>
        <p:spPr>
          <a:xfrm>
            <a:off x="331501" y="1780016"/>
            <a:ext cx="1165704" cy="369332"/>
          </a:xfrm>
          <a:prstGeom prst="rect">
            <a:avLst/>
          </a:prstGeom>
          <a:noFill/>
        </p:spPr>
        <p:txBody>
          <a:bodyPr wrap="none" rtlCol="0">
            <a:spAutoFit/>
          </a:bodyPr>
          <a:lstStyle/>
          <a:p>
            <a:r>
              <a:rPr lang="en-US" dirty="0" err="1"/>
              <a:t>newNode</a:t>
            </a:r>
            <a:endParaRPr lang="en-US" dirty="0"/>
          </a:p>
        </p:txBody>
      </p: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853993" y="2149348"/>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09979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AddToHead</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133</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308823" y="1780016"/>
            <a:ext cx="740908" cy="369332"/>
          </a:xfrm>
          <a:prstGeom prst="rect">
            <a:avLst/>
          </a:prstGeom>
          <a:noFill/>
        </p:spPr>
        <p:txBody>
          <a:bodyPr wrap="none" rtlCol="0">
            <a:spAutoFit/>
          </a:bodyPr>
          <a:lstStyle/>
          <a:p>
            <a:r>
              <a:rPr lang="en-US" dirty="0"/>
              <a:t>Head</a:t>
            </a:r>
          </a:p>
        </p:txBody>
      </p:sp>
      <p:cxnSp>
        <p:nvCxnSpPr>
          <p:cNvPr id="31" name="Straight Arrow Connector 30">
            <a:extLst>
              <a:ext uri="{FF2B5EF4-FFF2-40B4-BE49-F238E27FC236}">
                <a16:creationId xmlns:a16="http://schemas.microsoft.com/office/drawing/2014/main" id="{C32AC1D0-C7F2-441B-801A-EB2D69100DF5}"/>
              </a:ext>
            </a:extLst>
          </p:cNvPr>
          <p:cNvCxnSpPr>
            <a:cxnSpLocks/>
          </p:cNvCxnSpPr>
          <p:nvPr/>
        </p:nvCxnSpPr>
        <p:spPr>
          <a:xfrm>
            <a:off x="2691486"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8DDA0C4-527A-47B0-9D25-64B7A811AB6C}"/>
              </a:ext>
            </a:extLst>
          </p:cNvPr>
          <p:cNvSpPr txBox="1"/>
          <p:nvPr/>
        </p:nvSpPr>
        <p:spPr>
          <a:xfrm>
            <a:off x="4155697" y="1780016"/>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4538360"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2467659" y="25876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2928576"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2006742"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1545369" y="2745785"/>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4311327" y="25876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4772244"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5073037" y="2957716"/>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3850410"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3245976" y="295771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3389493" y="2745785"/>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623535"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1084452"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162618"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6265" y="2747985"/>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1401852" y="2957713"/>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E268B0F-B45C-428E-ABF1-23ABF2706F94}"/>
              </a:ext>
            </a:extLst>
          </p:cNvPr>
          <p:cNvSpPr txBox="1"/>
          <p:nvPr/>
        </p:nvSpPr>
        <p:spPr>
          <a:xfrm>
            <a:off x="331501" y="1780016"/>
            <a:ext cx="1165704" cy="369332"/>
          </a:xfrm>
          <a:prstGeom prst="rect">
            <a:avLst/>
          </a:prstGeom>
          <a:noFill/>
        </p:spPr>
        <p:txBody>
          <a:bodyPr wrap="none" rtlCol="0">
            <a:spAutoFit/>
          </a:bodyPr>
          <a:lstStyle/>
          <a:p>
            <a:r>
              <a:rPr lang="en-US" dirty="0" err="1"/>
              <a:t>newNode</a:t>
            </a:r>
            <a:endParaRPr lang="en-US" dirty="0"/>
          </a:p>
        </p:txBody>
      </p: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853993" y="2149348"/>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841393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AddToHead</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134</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308823" y="1780016"/>
            <a:ext cx="740908" cy="369332"/>
          </a:xfrm>
          <a:prstGeom prst="rect">
            <a:avLst/>
          </a:prstGeom>
          <a:noFill/>
        </p:spPr>
        <p:txBody>
          <a:bodyPr wrap="none" rtlCol="0">
            <a:spAutoFit/>
          </a:bodyPr>
          <a:lstStyle/>
          <a:p>
            <a:r>
              <a:rPr lang="en-US" dirty="0"/>
              <a:t>Head</a:t>
            </a:r>
          </a:p>
        </p:txBody>
      </p:sp>
      <p:cxnSp>
        <p:nvCxnSpPr>
          <p:cNvPr id="31" name="Straight Arrow Connector 30">
            <a:extLst>
              <a:ext uri="{FF2B5EF4-FFF2-40B4-BE49-F238E27FC236}">
                <a16:creationId xmlns:a16="http://schemas.microsoft.com/office/drawing/2014/main" id="{C32AC1D0-C7F2-441B-801A-EB2D69100DF5}"/>
              </a:ext>
            </a:extLst>
          </p:cNvPr>
          <p:cNvCxnSpPr>
            <a:cxnSpLocks/>
          </p:cNvCxnSpPr>
          <p:nvPr/>
        </p:nvCxnSpPr>
        <p:spPr>
          <a:xfrm flipH="1">
            <a:off x="956345" y="2151641"/>
            <a:ext cx="1735141" cy="3315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8DDA0C4-527A-47B0-9D25-64B7A811AB6C}"/>
              </a:ext>
            </a:extLst>
          </p:cNvPr>
          <p:cNvSpPr txBox="1"/>
          <p:nvPr/>
        </p:nvSpPr>
        <p:spPr>
          <a:xfrm>
            <a:off x="4155697" y="1780016"/>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4538360"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2467659" y="25876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2928576"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2006742"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1545369" y="2745785"/>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4311327" y="25876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4772244"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5073037" y="2957716"/>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3850410"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3245976" y="295771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3389493" y="2745785"/>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623535"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1084452"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162618"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6265" y="2747985"/>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1401852" y="2957713"/>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E268B0F-B45C-428E-ABF1-23ABF2706F94}"/>
              </a:ext>
            </a:extLst>
          </p:cNvPr>
          <p:cNvSpPr txBox="1"/>
          <p:nvPr/>
        </p:nvSpPr>
        <p:spPr>
          <a:xfrm>
            <a:off x="331501" y="1780016"/>
            <a:ext cx="1165704" cy="369332"/>
          </a:xfrm>
          <a:prstGeom prst="rect">
            <a:avLst/>
          </a:prstGeom>
          <a:noFill/>
        </p:spPr>
        <p:txBody>
          <a:bodyPr wrap="none" rtlCol="0">
            <a:spAutoFit/>
          </a:bodyPr>
          <a:lstStyle/>
          <a:p>
            <a:r>
              <a:rPr lang="en-US" dirty="0" err="1"/>
              <a:t>newNode</a:t>
            </a:r>
            <a:endParaRPr lang="en-US" dirty="0"/>
          </a:p>
        </p:txBody>
      </p: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853993" y="2149348"/>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03814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AddToHead</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135</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534716" y="1801445"/>
            <a:ext cx="740908" cy="369332"/>
          </a:xfrm>
          <a:prstGeom prst="rect">
            <a:avLst/>
          </a:prstGeom>
          <a:noFill/>
        </p:spPr>
        <p:txBody>
          <a:bodyPr wrap="none" rtlCol="0">
            <a:spAutoFit/>
          </a:bodyPr>
          <a:lstStyle/>
          <a:p>
            <a:r>
              <a:rPr lang="en-US" dirty="0"/>
              <a:t>Head</a:t>
            </a:r>
          </a:p>
        </p:txBody>
      </p:sp>
      <p:sp>
        <p:nvSpPr>
          <p:cNvPr id="32" name="TextBox 31">
            <a:extLst>
              <a:ext uri="{FF2B5EF4-FFF2-40B4-BE49-F238E27FC236}">
                <a16:creationId xmlns:a16="http://schemas.microsoft.com/office/drawing/2014/main" id="{08DDA0C4-527A-47B0-9D25-64B7A811AB6C}"/>
              </a:ext>
            </a:extLst>
          </p:cNvPr>
          <p:cNvSpPr txBox="1"/>
          <p:nvPr/>
        </p:nvSpPr>
        <p:spPr>
          <a:xfrm>
            <a:off x="4155697" y="1780016"/>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4538360"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2467659" y="25876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2928576"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2006742" y="258762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1545369" y="2745785"/>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4311327" y="25876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4772244"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5073037" y="2957716"/>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3850410"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3245976" y="295771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3389493" y="2745785"/>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623535" y="258762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1084452"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162618" y="258761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6265" y="2747985"/>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1401852" y="2957713"/>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853993" y="2149348"/>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823381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AddToHead</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136</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2" name="TextBox 31">
            <a:extLst>
              <a:ext uri="{FF2B5EF4-FFF2-40B4-BE49-F238E27FC236}">
                <a16:creationId xmlns:a16="http://schemas.microsoft.com/office/drawing/2014/main" id="{08DDA0C4-527A-47B0-9D25-64B7A811AB6C}"/>
              </a:ext>
            </a:extLst>
          </p:cNvPr>
          <p:cNvSpPr txBox="1"/>
          <p:nvPr/>
        </p:nvSpPr>
        <p:spPr>
          <a:xfrm>
            <a:off x="6201292" y="1782053"/>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6583955" y="2153678"/>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453637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AddToTail</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137</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2" name="TextBox 31">
            <a:extLst>
              <a:ext uri="{FF2B5EF4-FFF2-40B4-BE49-F238E27FC236}">
                <a16:creationId xmlns:a16="http://schemas.microsoft.com/office/drawing/2014/main" id="{08DDA0C4-527A-47B0-9D25-64B7A811AB6C}"/>
              </a:ext>
            </a:extLst>
          </p:cNvPr>
          <p:cNvSpPr txBox="1"/>
          <p:nvPr/>
        </p:nvSpPr>
        <p:spPr>
          <a:xfrm>
            <a:off x="6201292" y="1782053"/>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6583955" y="2153678"/>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a:off x="7570790" y="2747824"/>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7839691" y="1802418"/>
            <a:ext cx="1165704" cy="369332"/>
          </a:xfrm>
          <a:prstGeom prst="rect">
            <a:avLst/>
          </a:prstGeom>
          <a:noFill/>
        </p:spPr>
        <p:txBody>
          <a:bodyPr wrap="none" rtlCol="0">
            <a:spAutoFit/>
          </a:bodyPr>
          <a:lstStyle/>
          <a:p>
            <a:r>
              <a:rPr lang="en-US" dirty="0" err="1"/>
              <a:t>newNode</a:t>
            </a:r>
            <a:endParaRPr lang="en-US" dirty="0"/>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324170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AddToTail</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138</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2" name="TextBox 31">
            <a:extLst>
              <a:ext uri="{FF2B5EF4-FFF2-40B4-BE49-F238E27FC236}">
                <a16:creationId xmlns:a16="http://schemas.microsoft.com/office/drawing/2014/main" id="{08DDA0C4-527A-47B0-9D25-64B7A811AB6C}"/>
              </a:ext>
            </a:extLst>
          </p:cNvPr>
          <p:cNvSpPr txBox="1"/>
          <p:nvPr/>
        </p:nvSpPr>
        <p:spPr>
          <a:xfrm>
            <a:off x="6201292" y="1782053"/>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6583955" y="2153678"/>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7839691" y="1802418"/>
            <a:ext cx="1165704" cy="369332"/>
          </a:xfrm>
          <a:prstGeom prst="rect">
            <a:avLst/>
          </a:prstGeom>
          <a:noFill/>
        </p:spPr>
        <p:txBody>
          <a:bodyPr wrap="none" rtlCol="0">
            <a:spAutoFit/>
          </a:bodyPr>
          <a:lstStyle/>
          <a:p>
            <a:r>
              <a:rPr lang="en-US" dirty="0" err="1"/>
              <a:t>newNode</a:t>
            </a:r>
            <a:endParaRPr lang="en-US" dirty="0"/>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95750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AddToTail</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139</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2" name="TextBox 31">
            <a:extLst>
              <a:ext uri="{FF2B5EF4-FFF2-40B4-BE49-F238E27FC236}">
                <a16:creationId xmlns:a16="http://schemas.microsoft.com/office/drawing/2014/main" id="{08DDA0C4-527A-47B0-9D25-64B7A811AB6C}"/>
              </a:ext>
            </a:extLst>
          </p:cNvPr>
          <p:cNvSpPr txBox="1"/>
          <p:nvPr/>
        </p:nvSpPr>
        <p:spPr>
          <a:xfrm>
            <a:off x="6201292" y="1782053"/>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6583955" y="2153678"/>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7839691" y="1802418"/>
            <a:ext cx="1165704" cy="369332"/>
          </a:xfrm>
          <a:prstGeom prst="rect">
            <a:avLst/>
          </a:prstGeom>
          <a:noFill/>
        </p:spPr>
        <p:txBody>
          <a:bodyPr wrap="none" rtlCol="0">
            <a:spAutoFit/>
          </a:bodyPr>
          <a:lstStyle/>
          <a:p>
            <a:r>
              <a:rPr lang="en-US" dirty="0" err="1"/>
              <a:t>newNode</a:t>
            </a:r>
            <a:endParaRPr lang="en-US" dirty="0"/>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130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14</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a:endCxn id="15"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865943" cy="369332"/>
          </a:xfrm>
          <a:prstGeom prst="rect">
            <a:avLst/>
          </a:prstGeom>
          <a:noFill/>
        </p:spPr>
        <p:txBody>
          <a:bodyPr wrap="none" rtlCol="0">
            <a:spAutoFit/>
          </a:bodyPr>
          <a:lstStyle/>
          <a:p>
            <a:r>
              <a:rPr lang="en-US" dirty="0" err="1"/>
              <a:t>nodeA</a:t>
            </a:r>
            <a:endParaRPr lang="en-US" dirty="0"/>
          </a:p>
        </p:txBody>
      </p: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33E7FE6-B0E0-4B85-B27C-469E6252103F}"/>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7" name="Rectangle 16">
            <a:extLst>
              <a:ext uri="{FF2B5EF4-FFF2-40B4-BE49-F238E27FC236}">
                <a16:creationId xmlns:a16="http://schemas.microsoft.com/office/drawing/2014/main" id="{67BDEDA5-B0DF-47F6-803A-FB7D27DDC78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C15B5595-F778-453D-82E8-4526E6539AB6}"/>
              </a:ext>
            </a:extLst>
          </p:cNvPr>
          <p:cNvCxnSpPr>
            <a:cxnSpLocks/>
          </p:cNvCxnSpPr>
          <p:nvPr/>
        </p:nvCxnSpPr>
        <p:spPr>
          <a:xfrm>
            <a:off x="43250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56C0EF-D3FF-413E-9BD9-C997B36756C3}"/>
              </a:ext>
            </a:extLst>
          </p:cNvPr>
          <p:cNvSpPr txBox="1"/>
          <p:nvPr/>
        </p:nvSpPr>
        <p:spPr>
          <a:xfrm>
            <a:off x="3703568" y="1780016"/>
            <a:ext cx="862737" cy="369332"/>
          </a:xfrm>
          <a:prstGeom prst="rect">
            <a:avLst/>
          </a:prstGeom>
          <a:noFill/>
        </p:spPr>
        <p:txBody>
          <a:bodyPr wrap="none" rtlCol="0">
            <a:spAutoFit/>
          </a:bodyPr>
          <a:lstStyle/>
          <a:p>
            <a:r>
              <a:rPr lang="en-US" dirty="0" err="1"/>
              <a:t>nodeB</a:t>
            </a:r>
            <a:endParaRPr lang="en-US" dirty="0"/>
          </a:p>
        </p:txBody>
      </p:sp>
      <p:cxnSp>
        <p:nvCxnSpPr>
          <p:cNvPr id="21" name="Straight Arrow Connector 20">
            <a:extLst>
              <a:ext uri="{FF2B5EF4-FFF2-40B4-BE49-F238E27FC236}">
                <a16:creationId xmlns:a16="http://schemas.microsoft.com/office/drawing/2014/main" id="{AF414992-AA62-427E-BD47-F9B935D690EB}"/>
              </a:ext>
            </a:extLst>
          </p:cNvPr>
          <p:cNvCxnSpPr>
            <a:cxnSpLocks/>
          </p:cNvCxnSpPr>
          <p:nvPr/>
        </p:nvCxnSpPr>
        <p:spPr>
          <a:xfrm>
            <a:off x="4086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DDC2D120-877E-4794-BABE-08E31B12A710}"/>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9" name="Rectangle 18">
            <a:extLst>
              <a:ext uri="{FF2B5EF4-FFF2-40B4-BE49-F238E27FC236}">
                <a16:creationId xmlns:a16="http://schemas.microsoft.com/office/drawing/2014/main" id="{55E65D9B-A0F6-478A-BDBD-3F21C34654B4}"/>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3525851A-F8CC-4AF7-BD63-125756F7A553}"/>
              </a:ext>
            </a:extLst>
          </p:cNvPr>
          <p:cNvCxnSpPr>
            <a:cxnSpLocks/>
          </p:cNvCxnSpPr>
          <p:nvPr/>
        </p:nvCxnSpPr>
        <p:spPr>
          <a:xfrm>
            <a:off x="57347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433D-47EE-45E0-9060-18DEC68DC378}"/>
              </a:ext>
            </a:extLst>
          </p:cNvPr>
          <p:cNvSpPr txBox="1"/>
          <p:nvPr/>
        </p:nvSpPr>
        <p:spPr>
          <a:xfrm>
            <a:off x="5113268" y="1780016"/>
            <a:ext cx="873957" cy="369332"/>
          </a:xfrm>
          <a:prstGeom prst="rect">
            <a:avLst/>
          </a:prstGeom>
          <a:noFill/>
        </p:spPr>
        <p:txBody>
          <a:bodyPr wrap="none" rtlCol="0">
            <a:spAutoFit/>
          </a:bodyPr>
          <a:lstStyle/>
          <a:p>
            <a:r>
              <a:rPr lang="en-US" dirty="0" err="1"/>
              <a:t>nodeC</a:t>
            </a:r>
            <a:endParaRPr lang="en-US" dirty="0"/>
          </a:p>
        </p:txBody>
      </p:sp>
      <p:cxnSp>
        <p:nvCxnSpPr>
          <p:cNvPr id="24" name="Straight Arrow Connector 23">
            <a:extLst>
              <a:ext uri="{FF2B5EF4-FFF2-40B4-BE49-F238E27FC236}">
                <a16:creationId xmlns:a16="http://schemas.microsoft.com/office/drawing/2014/main" id="{0FCB6E2A-A0D0-4F0E-B382-6FE63E72975B}"/>
              </a:ext>
            </a:extLst>
          </p:cNvPr>
          <p:cNvCxnSpPr>
            <a:cxnSpLocks/>
          </p:cNvCxnSpPr>
          <p:nvPr/>
        </p:nvCxnSpPr>
        <p:spPr>
          <a:xfrm>
            <a:off x="54959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79160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AddToTail</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140</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2" name="TextBox 31">
            <a:extLst>
              <a:ext uri="{FF2B5EF4-FFF2-40B4-BE49-F238E27FC236}">
                <a16:creationId xmlns:a16="http://schemas.microsoft.com/office/drawing/2014/main" id="{08DDA0C4-527A-47B0-9D25-64B7A811AB6C}"/>
              </a:ext>
            </a:extLst>
          </p:cNvPr>
          <p:cNvSpPr txBox="1"/>
          <p:nvPr/>
        </p:nvSpPr>
        <p:spPr>
          <a:xfrm>
            <a:off x="6201292" y="1782053"/>
            <a:ext cx="541046" cy="369332"/>
          </a:xfrm>
          <a:prstGeom prst="rect">
            <a:avLst/>
          </a:prstGeom>
          <a:noFill/>
        </p:spPr>
        <p:txBody>
          <a:bodyPr wrap="none" rtlCol="0">
            <a:spAutoFit/>
          </a:bodyPr>
          <a:lstStyle/>
          <a:p>
            <a:r>
              <a:rPr lang="en-US" dirty="0"/>
              <a:t>Tail</a:t>
            </a:r>
          </a:p>
        </p:txBody>
      </p:sp>
      <p:cxnSp>
        <p:nvCxnSpPr>
          <p:cNvPr id="33" name="Straight Arrow Connector 32">
            <a:extLst>
              <a:ext uri="{FF2B5EF4-FFF2-40B4-BE49-F238E27FC236}">
                <a16:creationId xmlns:a16="http://schemas.microsoft.com/office/drawing/2014/main" id="{3D1E2815-C97F-4AA1-A717-AF1BAF4BEDF2}"/>
              </a:ext>
            </a:extLst>
          </p:cNvPr>
          <p:cNvCxnSpPr>
            <a:cxnSpLocks/>
          </p:cNvCxnSpPr>
          <p:nvPr/>
        </p:nvCxnSpPr>
        <p:spPr>
          <a:xfrm>
            <a:off x="6583955" y="2153678"/>
            <a:ext cx="1838588" cy="2727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7839691" y="1802418"/>
            <a:ext cx="1165704" cy="369332"/>
          </a:xfrm>
          <a:prstGeom prst="rect">
            <a:avLst/>
          </a:prstGeom>
          <a:noFill/>
        </p:spPr>
        <p:txBody>
          <a:bodyPr wrap="none" rtlCol="0">
            <a:spAutoFit/>
          </a:bodyPr>
          <a:lstStyle/>
          <a:p>
            <a:r>
              <a:rPr lang="en-US" dirty="0" err="1"/>
              <a:t>newNode</a:t>
            </a:r>
            <a:endParaRPr lang="en-US" dirty="0"/>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06051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AddToTail</a:t>
            </a:r>
            <a:r>
              <a:rPr lang="en-US" dirty="0"/>
              <a:t> ()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141</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56300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C161-7D2A-42E8-9CA9-B3147546BF57}"/>
              </a:ext>
            </a:extLst>
          </p:cNvPr>
          <p:cNvSpPr>
            <a:spLocks noGrp="1"/>
          </p:cNvSpPr>
          <p:nvPr>
            <p:ph type="title"/>
          </p:nvPr>
        </p:nvSpPr>
        <p:spPr/>
        <p:txBody>
          <a:bodyPr/>
          <a:lstStyle/>
          <a:p>
            <a:r>
              <a:rPr lang="en-US" dirty="0"/>
              <a:t>Adding to Head and Tal</a:t>
            </a:r>
          </a:p>
        </p:txBody>
      </p:sp>
      <p:sp>
        <p:nvSpPr>
          <p:cNvPr id="3" name="Content Placeholder 2">
            <a:extLst>
              <a:ext uri="{FF2B5EF4-FFF2-40B4-BE49-F238E27FC236}">
                <a16:creationId xmlns:a16="http://schemas.microsoft.com/office/drawing/2014/main" id="{63D2F177-DD55-4D84-88E1-0E7D9847488B}"/>
              </a:ext>
            </a:extLst>
          </p:cNvPr>
          <p:cNvSpPr>
            <a:spLocks noGrp="1"/>
          </p:cNvSpPr>
          <p:nvPr>
            <p:ph idx="1"/>
          </p:nvPr>
        </p:nvSpPr>
        <p:spPr/>
        <p:txBody>
          <a:bodyPr/>
          <a:lstStyle/>
          <a:p>
            <a:r>
              <a:rPr lang="en-US" dirty="0"/>
              <a:t>The process of adding to the head or tail of a Doubly Linked list is the same except:</a:t>
            </a:r>
          </a:p>
          <a:p>
            <a:pPr lvl="1"/>
            <a:r>
              <a:rPr lang="en-US" dirty="0"/>
              <a:t>When adding to head, the old head’s previous reference must point to the new head.</a:t>
            </a:r>
          </a:p>
          <a:p>
            <a:pPr lvl="1"/>
            <a:r>
              <a:rPr lang="en-US" dirty="0"/>
              <a:t>When adding to tail, the new tails previous reference must point to the old tail.</a:t>
            </a:r>
          </a:p>
          <a:p>
            <a:r>
              <a:rPr lang="en-US" dirty="0"/>
              <a:t>Both operations are O(1).</a:t>
            </a:r>
          </a:p>
        </p:txBody>
      </p:sp>
      <p:sp>
        <p:nvSpPr>
          <p:cNvPr id="4" name="Slide Number Placeholder 3">
            <a:extLst>
              <a:ext uri="{FF2B5EF4-FFF2-40B4-BE49-F238E27FC236}">
                <a16:creationId xmlns:a16="http://schemas.microsoft.com/office/drawing/2014/main" id="{E8FB7F50-001B-43D5-A279-70D92D27A32B}"/>
              </a:ext>
            </a:extLst>
          </p:cNvPr>
          <p:cNvSpPr>
            <a:spLocks noGrp="1"/>
          </p:cNvSpPr>
          <p:nvPr>
            <p:ph type="sldNum" sz="quarter" idx="12"/>
          </p:nvPr>
        </p:nvSpPr>
        <p:spPr/>
        <p:txBody>
          <a:bodyPr/>
          <a:lstStyle/>
          <a:p>
            <a:fld id="{8FDBFFB2-86D9-4B8F-A59A-553A60B94BBE}" type="slidenum">
              <a:rPr lang="en-US" smtClean="0"/>
              <a:t>142</a:t>
            </a:fld>
            <a:endParaRPr lang="en-US"/>
          </a:p>
        </p:txBody>
      </p:sp>
    </p:spTree>
    <p:extLst>
      <p:ext uri="{BB962C8B-B14F-4D97-AF65-F5344CB8AC3E}">
        <p14:creationId xmlns:p14="http://schemas.microsoft.com/office/powerpoint/2010/main" val="7261362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8D90-AA5A-40C3-A0B3-F8488FE55BCF}"/>
              </a:ext>
            </a:extLst>
          </p:cNvPr>
          <p:cNvSpPr>
            <a:spLocks noGrp="1"/>
          </p:cNvSpPr>
          <p:nvPr>
            <p:ph type="title"/>
          </p:nvPr>
        </p:nvSpPr>
        <p:spPr/>
        <p:txBody>
          <a:bodyPr/>
          <a:lstStyle/>
          <a:p>
            <a:r>
              <a:rPr lang="en-US" dirty="0"/>
              <a:t>Removing Head/Tail</a:t>
            </a:r>
          </a:p>
        </p:txBody>
      </p:sp>
      <p:sp>
        <p:nvSpPr>
          <p:cNvPr id="3" name="Content Placeholder 2">
            <a:extLst>
              <a:ext uri="{FF2B5EF4-FFF2-40B4-BE49-F238E27FC236}">
                <a16:creationId xmlns:a16="http://schemas.microsoft.com/office/drawing/2014/main" id="{61EF8954-9BEF-459A-BB18-17C97C589A91}"/>
              </a:ext>
            </a:extLst>
          </p:cNvPr>
          <p:cNvSpPr>
            <a:spLocks noGrp="1"/>
          </p:cNvSpPr>
          <p:nvPr>
            <p:ph idx="1"/>
          </p:nvPr>
        </p:nvSpPr>
        <p:spPr/>
        <p:txBody>
          <a:bodyPr/>
          <a:lstStyle/>
          <a:p>
            <a:r>
              <a:rPr lang="en-US" dirty="0"/>
              <a:t>Removing the head is very similar to a singly linked list except…</a:t>
            </a:r>
          </a:p>
        </p:txBody>
      </p:sp>
      <p:sp>
        <p:nvSpPr>
          <p:cNvPr id="4" name="Slide Number Placeholder 3">
            <a:extLst>
              <a:ext uri="{FF2B5EF4-FFF2-40B4-BE49-F238E27FC236}">
                <a16:creationId xmlns:a16="http://schemas.microsoft.com/office/drawing/2014/main" id="{DD1ECCCA-5CE9-4FBF-96E5-8860E12E0769}"/>
              </a:ext>
            </a:extLst>
          </p:cNvPr>
          <p:cNvSpPr>
            <a:spLocks noGrp="1"/>
          </p:cNvSpPr>
          <p:nvPr>
            <p:ph type="sldNum" sz="quarter" idx="12"/>
          </p:nvPr>
        </p:nvSpPr>
        <p:spPr/>
        <p:txBody>
          <a:bodyPr/>
          <a:lstStyle/>
          <a:p>
            <a:fld id="{8FDBFFB2-86D9-4B8F-A59A-553A60B94BBE}" type="slidenum">
              <a:rPr lang="en-US" smtClean="0"/>
              <a:t>143</a:t>
            </a:fld>
            <a:endParaRPr lang="en-US"/>
          </a:p>
        </p:txBody>
      </p:sp>
    </p:spTree>
    <p:extLst>
      <p:ext uri="{BB962C8B-B14F-4D97-AF65-F5344CB8AC3E}">
        <p14:creationId xmlns:p14="http://schemas.microsoft.com/office/powerpoint/2010/main" val="320324429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8D90-AA5A-40C3-A0B3-F8488FE55BCF}"/>
              </a:ext>
            </a:extLst>
          </p:cNvPr>
          <p:cNvSpPr>
            <a:spLocks noGrp="1"/>
          </p:cNvSpPr>
          <p:nvPr>
            <p:ph type="title"/>
          </p:nvPr>
        </p:nvSpPr>
        <p:spPr/>
        <p:txBody>
          <a:bodyPr/>
          <a:lstStyle/>
          <a:p>
            <a:r>
              <a:rPr lang="en-US" dirty="0"/>
              <a:t>Removing Head/Tail</a:t>
            </a:r>
          </a:p>
        </p:txBody>
      </p:sp>
      <p:sp>
        <p:nvSpPr>
          <p:cNvPr id="3" name="Content Placeholder 2">
            <a:extLst>
              <a:ext uri="{FF2B5EF4-FFF2-40B4-BE49-F238E27FC236}">
                <a16:creationId xmlns:a16="http://schemas.microsoft.com/office/drawing/2014/main" id="{61EF8954-9BEF-459A-BB18-17C97C589A91}"/>
              </a:ext>
            </a:extLst>
          </p:cNvPr>
          <p:cNvSpPr>
            <a:spLocks noGrp="1"/>
          </p:cNvSpPr>
          <p:nvPr>
            <p:ph idx="1"/>
          </p:nvPr>
        </p:nvSpPr>
        <p:spPr/>
        <p:txBody>
          <a:bodyPr/>
          <a:lstStyle/>
          <a:p>
            <a:r>
              <a:rPr lang="en-US" dirty="0"/>
              <a:t>Removing the head is very similar to a singly linked list except…</a:t>
            </a:r>
          </a:p>
          <a:p>
            <a:pPr lvl="1"/>
            <a:r>
              <a:rPr lang="en-US" dirty="0"/>
              <a:t>Your new head’s previous reference will point to null.</a:t>
            </a:r>
          </a:p>
        </p:txBody>
      </p:sp>
      <p:sp>
        <p:nvSpPr>
          <p:cNvPr id="4" name="Slide Number Placeholder 3">
            <a:extLst>
              <a:ext uri="{FF2B5EF4-FFF2-40B4-BE49-F238E27FC236}">
                <a16:creationId xmlns:a16="http://schemas.microsoft.com/office/drawing/2014/main" id="{DD1ECCCA-5CE9-4FBF-96E5-8860E12E0769}"/>
              </a:ext>
            </a:extLst>
          </p:cNvPr>
          <p:cNvSpPr>
            <a:spLocks noGrp="1"/>
          </p:cNvSpPr>
          <p:nvPr>
            <p:ph type="sldNum" sz="quarter" idx="12"/>
          </p:nvPr>
        </p:nvSpPr>
        <p:spPr/>
        <p:txBody>
          <a:bodyPr/>
          <a:lstStyle/>
          <a:p>
            <a:fld id="{8FDBFFB2-86D9-4B8F-A59A-553A60B94BBE}" type="slidenum">
              <a:rPr lang="en-US" smtClean="0"/>
              <a:t>144</a:t>
            </a:fld>
            <a:endParaRPr lang="en-US"/>
          </a:p>
        </p:txBody>
      </p:sp>
    </p:spTree>
    <p:extLst>
      <p:ext uri="{BB962C8B-B14F-4D97-AF65-F5344CB8AC3E}">
        <p14:creationId xmlns:p14="http://schemas.microsoft.com/office/powerpoint/2010/main" val="41281647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8D90-AA5A-40C3-A0B3-F8488FE55BCF}"/>
              </a:ext>
            </a:extLst>
          </p:cNvPr>
          <p:cNvSpPr>
            <a:spLocks noGrp="1"/>
          </p:cNvSpPr>
          <p:nvPr>
            <p:ph type="title"/>
          </p:nvPr>
        </p:nvSpPr>
        <p:spPr/>
        <p:txBody>
          <a:bodyPr/>
          <a:lstStyle/>
          <a:p>
            <a:r>
              <a:rPr lang="en-US" dirty="0"/>
              <a:t>Removing Head/Tail</a:t>
            </a:r>
          </a:p>
        </p:txBody>
      </p:sp>
      <p:sp>
        <p:nvSpPr>
          <p:cNvPr id="3" name="Content Placeholder 2">
            <a:extLst>
              <a:ext uri="{FF2B5EF4-FFF2-40B4-BE49-F238E27FC236}">
                <a16:creationId xmlns:a16="http://schemas.microsoft.com/office/drawing/2014/main" id="{61EF8954-9BEF-459A-BB18-17C97C589A91}"/>
              </a:ext>
            </a:extLst>
          </p:cNvPr>
          <p:cNvSpPr>
            <a:spLocks noGrp="1"/>
          </p:cNvSpPr>
          <p:nvPr>
            <p:ph idx="1"/>
          </p:nvPr>
        </p:nvSpPr>
        <p:spPr/>
        <p:txBody>
          <a:bodyPr/>
          <a:lstStyle/>
          <a:p>
            <a:r>
              <a:rPr lang="en-US" dirty="0"/>
              <a:t>Removing the head is very similar to a singly linked list except…</a:t>
            </a:r>
          </a:p>
          <a:p>
            <a:pPr lvl="1"/>
            <a:r>
              <a:rPr lang="en-US" dirty="0"/>
              <a:t>Your new head’s previous reference will point to null.</a:t>
            </a:r>
          </a:p>
          <a:p>
            <a:r>
              <a:rPr lang="en-US" dirty="0"/>
              <a:t>Removing the tail is a lot easier now</a:t>
            </a:r>
          </a:p>
        </p:txBody>
      </p:sp>
      <p:sp>
        <p:nvSpPr>
          <p:cNvPr id="4" name="Slide Number Placeholder 3">
            <a:extLst>
              <a:ext uri="{FF2B5EF4-FFF2-40B4-BE49-F238E27FC236}">
                <a16:creationId xmlns:a16="http://schemas.microsoft.com/office/drawing/2014/main" id="{DD1ECCCA-5CE9-4FBF-96E5-8860E12E0769}"/>
              </a:ext>
            </a:extLst>
          </p:cNvPr>
          <p:cNvSpPr>
            <a:spLocks noGrp="1"/>
          </p:cNvSpPr>
          <p:nvPr>
            <p:ph type="sldNum" sz="quarter" idx="12"/>
          </p:nvPr>
        </p:nvSpPr>
        <p:spPr/>
        <p:txBody>
          <a:bodyPr/>
          <a:lstStyle/>
          <a:p>
            <a:fld id="{8FDBFFB2-86D9-4B8F-A59A-553A60B94BBE}" type="slidenum">
              <a:rPr lang="en-US" smtClean="0"/>
              <a:t>145</a:t>
            </a:fld>
            <a:endParaRPr lang="en-US"/>
          </a:p>
        </p:txBody>
      </p:sp>
    </p:spTree>
    <p:extLst>
      <p:ext uri="{BB962C8B-B14F-4D97-AF65-F5344CB8AC3E}">
        <p14:creationId xmlns:p14="http://schemas.microsoft.com/office/powerpoint/2010/main" val="333595409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8D90-AA5A-40C3-A0B3-F8488FE55BCF}"/>
              </a:ext>
            </a:extLst>
          </p:cNvPr>
          <p:cNvSpPr>
            <a:spLocks noGrp="1"/>
          </p:cNvSpPr>
          <p:nvPr>
            <p:ph type="title"/>
          </p:nvPr>
        </p:nvSpPr>
        <p:spPr/>
        <p:txBody>
          <a:bodyPr/>
          <a:lstStyle/>
          <a:p>
            <a:r>
              <a:rPr lang="en-US" dirty="0"/>
              <a:t>Removing Head/Tail</a:t>
            </a:r>
          </a:p>
        </p:txBody>
      </p:sp>
      <p:sp>
        <p:nvSpPr>
          <p:cNvPr id="3" name="Content Placeholder 2">
            <a:extLst>
              <a:ext uri="{FF2B5EF4-FFF2-40B4-BE49-F238E27FC236}">
                <a16:creationId xmlns:a16="http://schemas.microsoft.com/office/drawing/2014/main" id="{61EF8954-9BEF-459A-BB18-17C97C589A91}"/>
              </a:ext>
            </a:extLst>
          </p:cNvPr>
          <p:cNvSpPr>
            <a:spLocks noGrp="1"/>
          </p:cNvSpPr>
          <p:nvPr>
            <p:ph idx="1"/>
          </p:nvPr>
        </p:nvSpPr>
        <p:spPr/>
        <p:txBody>
          <a:bodyPr/>
          <a:lstStyle/>
          <a:p>
            <a:r>
              <a:rPr lang="en-US" dirty="0"/>
              <a:t>Removing the head is very similar to a singly linked list except…</a:t>
            </a:r>
          </a:p>
          <a:p>
            <a:pPr lvl="1"/>
            <a:r>
              <a:rPr lang="en-US" dirty="0"/>
              <a:t>Your new head’s previous reference will point to null.</a:t>
            </a:r>
          </a:p>
          <a:p>
            <a:r>
              <a:rPr lang="en-US" dirty="0"/>
              <a:t>Removing the tail is a lot easier now</a:t>
            </a:r>
          </a:p>
          <a:p>
            <a:pPr lvl="1"/>
            <a:r>
              <a:rPr lang="en-US" dirty="0"/>
              <a:t>Previously with a singly linked list, we had to find the tail’s previous reference…</a:t>
            </a:r>
          </a:p>
        </p:txBody>
      </p:sp>
      <p:sp>
        <p:nvSpPr>
          <p:cNvPr id="4" name="Slide Number Placeholder 3">
            <a:extLst>
              <a:ext uri="{FF2B5EF4-FFF2-40B4-BE49-F238E27FC236}">
                <a16:creationId xmlns:a16="http://schemas.microsoft.com/office/drawing/2014/main" id="{DD1ECCCA-5CE9-4FBF-96E5-8860E12E0769}"/>
              </a:ext>
            </a:extLst>
          </p:cNvPr>
          <p:cNvSpPr>
            <a:spLocks noGrp="1"/>
          </p:cNvSpPr>
          <p:nvPr>
            <p:ph type="sldNum" sz="quarter" idx="12"/>
          </p:nvPr>
        </p:nvSpPr>
        <p:spPr/>
        <p:txBody>
          <a:bodyPr/>
          <a:lstStyle/>
          <a:p>
            <a:fld id="{8FDBFFB2-86D9-4B8F-A59A-553A60B94BBE}" type="slidenum">
              <a:rPr lang="en-US" smtClean="0"/>
              <a:t>146</a:t>
            </a:fld>
            <a:endParaRPr lang="en-US"/>
          </a:p>
        </p:txBody>
      </p:sp>
    </p:spTree>
    <p:extLst>
      <p:ext uri="{BB962C8B-B14F-4D97-AF65-F5344CB8AC3E}">
        <p14:creationId xmlns:p14="http://schemas.microsoft.com/office/powerpoint/2010/main" val="25972306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8D90-AA5A-40C3-A0B3-F8488FE55BCF}"/>
              </a:ext>
            </a:extLst>
          </p:cNvPr>
          <p:cNvSpPr>
            <a:spLocks noGrp="1"/>
          </p:cNvSpPr>
          <p:nvPr>
            <p:ph type="title"/>
          </p:nvPr>
        </p:nvSpPr>
        <p:spPr/>
        <p:txBody>
          <a:bodyPr/>
          <a:lstStyle/>
          <a:p>
            <a:r>
              <a:rPr lang="en-US" dirty="0"/>
              <a:t>Removing Head/Tail</a:t>
            </a:r>
          </a:p>
        </p:txBody>
      </p:sp>
      <p:sp>
        <p:nvSpPr>
          <p:cNvPr id="3" name="Content Placeholder 2">
            <a:extLst>
              <a:ext uri="{FF2B5EF4-FFF2-40B4-BE49-F238E27FC236}">
                <a16:creationId xmlns:a16="http://schemas.microsoft.com/office/drawing/2014/main" id="{61EF8954-9BEF-459A-BB18-17C97C589A91}"/>
              </a:ext>
            </a:extLst>
          </p:cNvPr>
          <p:cNvSpPr>
            <a:spLocks noGrp="1"/>
          </p:cNvSpPr>
          <p:nvPr>
            <p:ph idx="1"/>
          </p:nvPr>
        </p:nvSpPr>
        <p:spPr/>
        <p:txBody>
          <a:bodyPr/>
          <a:lstStyle/>
          <a:p>
            <a:r>
              <a:rPr lang="en-US" dirty="0"/>
              <a:t>Removing the head is very similar to a singly linked list except…</a:t>
            </a:r>
          </a:p>
          <a:p>
            <a:pPr lvl="1"/>
            <a:r>
              <a:rPr lang="en-US" dirty="0"/>
              <a:t>Your new head’s previous reference will point to null.</a:t>
            </a:r>
          </a:p>
          <a:p>
            <a:r>
              <a:rPr lang="en-US" dirty="0"/>
              <a:t>Removing the tail is a lot easier now</a:t>
            </a:r>
          </a:p>
          <a:p>
            <a:pPr lvl="1"/>
            <a:r>
              <a:rPr lang="en-US" dirty="0"/>
              <a:t>Previously with a singly linked list, we had to find the tail’s previous reference…</a:t>
            </a:r>
          </a:p>
          <a:p>
            <a:pPr lvl="2"/>
            <a:r>
              <a:rPr lang="en-US" dirty="0"/>
              <a:t>We have that now.</a:t>
            </a:r>
          </a:p>
        </p:txBody>
      </p:sp>
      <p:sp>
        <p:nvSpPr>
          <p:cNvPr id="4" name="Slide Number Placeholder 3">
            <a:extLst>
              <a:ext uri="{FF2B5EF4-FFF2-40B4-BE49-F238E27FC236}">
                <a16:creationId xmlns:a16="http://schemas.microsoft.com/office/drawing/2014/main" id="{DD1ECCCA-5CE9-4FBF-96E5-8860E12E0769}"/>
              </a:ext>
            </a:extLst>
          </p:cNvPr>
          <p:cNvSpPr>
            <a:spLocks noGrp="1"/>
          </p:cNvSpPr>
          <p:nvPr>
            <p:ph type="sldNum" sz="quarter" idx="12"/>
          </p:nvPr>
        </p:nvSpPr>
        <p:spPr/>
        <p:txBody>
          <a:bodyPr/>
          <a:lstStyle/>
          <a:p>
            <a:fld id="{8FDBFFB2-86D9-4B8F-A59A-553A60B94BBE}" type="slidenum">
              <a:rPr lang="en-US" smtClean="0"/>
              <a:t>147</a:t>
            </a:fld>
            <a:endParaRPr lang="en-US"/>
          </a:p>
        </p:txBody>
      </p:sp>
    </p:spTree>
    <p:extLst>
      <p:ext uri="{BB962C8B-B14F-4D97-AF65-F5344CB8AC3E}">
        <p14:creationId xmlns:p14="http://schemas.microsoft.com/office/powerpoint/2010/main" val="27663228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148</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29017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149</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1848581" cy="2987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353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15</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a:endCxn id="15"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865943" cy="369332"/>
          </a:xfrm>
          <a:prstGeom prst="rect">
            <a:avLst/>
          </a:prstGeom>
          <a:noFill/>
        </p:spPr>
        <p:txBody>
          <a:bodyPr wrap="none" rtlCol="0">
            <a:spAutoFit/>
          </a:bodyPr>
          <a:lstStyle/>
          <a:p>
            <a:r>
              <a:rPr lang="en-US" dirty="0" err="1"/>
              <a:t>nodeA</a:t>
            </a:r>
            <a:endParaRPr lang="en-US" dirty="0"/>
          </a:p>
        </p:txBody>
      </p: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33E7FE6-B0E0-4B85-B27C-469E6252103F}"/>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7" name="Rectangle 16">
            <a:extLst>
              <a:ext uri="{FF2B5EF4-FFF2-40B4-BE49-F238E27FC236}">
                <a16:creationId xmlns:a16="http://schemas.microsoft.com/office/drawing/2014/main" id="{67BDEDA5-B0DF-47F6-803A-FB7D27DDC78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C15B5595-F778-453D-82E8-4526E6539AB6}"/>
              </a:ext>
            </a:extLst>
          </p:cNvPr>
          <p:cNvCxnSpPr>
            <a:cxnSpLocks/>
            <a:endCxn id="14"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56C0EF-D3FF-413E-9BD9-C997B36756C3}"/>
              </a:ext>
            </a:extLst>
          </p:cNvPr>
          <p:cNvSpPr txBox="1"/>
          <p:nvPr/>
        </p:nvSpPr>
        <p:spPr>
          <a:xfrm>
            <a:off x="3703568" y="1780016"/>
            <a:ext cx="862737" cy="369332"/>
          </a:xfrm>
          <a:prstGeom prst="rect">
            <a:avLst/>
          </a:prstGeom>
          <a:noFill/>
        </p:spPr>
        <p:txBody>
          <a:bodyPr wrap="none" rtlCol="0">
            <a:spAutoFit/>
          </a:bodyPr>
          <a:lstStyle/>
          <a:p>
            <a:r>
              <a:rPr lang="en-US" dirty="0" err="1"/>
              <a:t>nodeB</a:t>
            </a:r>
            <a:endParaRPr lang="en-US" dirty="0"/>
          </a:p>
        </p:txBody>
      </p:sp>
      <p:cxnSp>
        <p:nvCxnSpPr>
          <p:cNvPr id="21" name="Straight Arrow Connector 20">
            <a:extLst>
              <a:ext uri="{FF2B5EF4-FFF2-40B4-BE49-F238E27FC236}">
                <a16:creationId xmlns:a16="http://schemas.microsoft.com/office/drawing/2014/main" id="{AF414992-AA62-427E-BD47-F9B935D690EB}"/>
              </a:ext>
            </a:extLst>
          </p:cNvPr>
          <p:cNvCxnSpPr>
            <a:cxnSpLocks/>
          </p:cNvCxnSpPr>
          <p:nvPr/>
        </p:nvCxnSpPr>
        <p:spPr>
          <a:xfrm>
            <a:off x="4086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DDC2D120-877E-4794-BABE-08E31B12A710}"/>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9" name="Rectangle 18">
            <a:extLst>
              <a:ext uri="{FF2B5EF4-FFF2-40B4-BE49-F238E27FC236}">
                <a16:creationId xmlns:a16="http://schemas.microsoft.com/office/drawing/2014/main" id="{55E65D9B-A0F6-478A-BDBD-3F21C34654B4}"/>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3525851A-F8CC-4AF7-BD63-125756F7A553}"/>
              </a:ext>
            </a:extLst>
          </p:cNvPr>
          <p:cNvCxnSpPr>
            <a:cxnSpLocks/>
          </p:cNvCxnSpPr>
          <p:nvPr/>
        </p:nvCxnSpPr>
        <p:spPr>
          <a:xfrm>
            <a:off x="57347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433D-47EE-45E0-9060-18DEC68DC378}"/>
              </a:ext>
            </a:extLst>
          </p:cNvPr>
          <p:cNvSpPr txBox="1"/>
          <p:nvPr/>
        </p:nvSpPr>
        <p:spPr>
          <a:xfrm>
            <a:off x="5113268" y="1780016"/>
            <a:ext cx="873957" cy="369332"/>
          </a:xfrm>
          <a:prstGeom prst="rect">
            <a:avLst/>
          </a:prstGeom>
          <a:noFill/>
        </p:spPr>
        <p:txBody>
          <a:bodyPr wrap="none" rtlCol="0">
            <a:spAutoFit/>
          </a:bodyPr>
          <a:lstStyle/>
          <a:p>
            <a:r>
              <a:rPr lang="en-US" dirty="0" err="1"/>
              <a:t>nodeC</a:t>
            </a:r>
            <a:endParaRPr lang="en-US" dirty="0"/>
          </a:p>
        </p:txBody>
      </p:sp>
      <p:cxnSp>
        <p:nvCxnSpPr>
          <p:cNvPr id="24" name="Straight Arrow Connector 23">
            <a:extLst>
              <a:ext uri="{FF2B5EF4-FFF2-40B4-BE49-F238E27FC236}">
                <a16:creationId xmlns:a16="http://schemas.microsoft.com/office/drawing/2014/main" id="{0FCB6E2A-A0D0-4F0E-B382-6FE63E72975B}"/>
              </a:ext>
            </a:extLst>
          </p:cNvPr>
          <p:cNvCxnSpPr>
            <a:cxnSpLocks/>
          </p:cNvCxnSpPr>
          <p:nvPr/>
        </p:nvCxnSpPr>
        <p:spPr>
          <a:xfrm>
            <a:off x="54959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092837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150</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867325" y="2747822"/>
            <a:ext cx="353895" cy="2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1848581" cy="2987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19904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151</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867325" y="2747822"/>
            <a:ext cx="353895" cy="2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1848581" cy="2987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Flowchart: Summing Junction 31">
            <a:extLst>
              <a:ext uri="{FF2B5EF4-FFF2-40B4-BE49-F238E27FC236}">
                <a16:creationId xmlns:a16="http://schemas.microsoft.com/office/drawing/2014/main" id="{26B7B749-FB08-48C7-805F-7E898B636482}"/>
              </a:ext>
            </a:extLst>
          </p:cNvPr>
          <p:cNvSpPr/>
          <p:nvPr/>
        </p:nvSpPr>
        <p:spPr>
          <a:xfrm>
            <a:off x="2303417" y="2279192"/>
            <a:ext cx="1009439" cy="998354"/>
          </a:xfrm>
          <a:prstGeom prst="flowChartSummingJuncti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1094F67-6510-4617-9EF3-E81C025D8CDF}"/>
              </a:ext>
            </a:extLst>
          </p:cNvPr>
          <p:cNvSpPr txBox="1"/>
          <p:nvPr/>
        </p:nvSpPr>
        <p:spPr>
          <a:xfrm>
            <a:off x="1935560" y="3681197"/>
            <a:ext cx="2754592" cy="369332"/>
          </a:xfrm>
          <a:prstGeom prst="rect">
            <a:avLst/>
          </a:prstGeom>
          <a:noFill/>
        </p:spPr>
        <p:txBody>
          <a:bodyPr wrap="square" rtlCol="0">
            <a:spAutoFit/>
          </a:bodyPr>
          <a:lstStyle/>
          <a:p>
            <a:r>
              <a:rPr lang="en-US" dirty="0"/>
              <a:t>Garbage Collected</a:t>
            </a:r>
          </a:p>
        </p:txBody>
      </p:sp>
    </p:spTree>
    <p:extLst>
      <p:ext uri="{BB962C8B-B14F-4D97-AF65-F5344CB8AC3E}">
        <p14:creationId xmlns:p14="http://schemas.microsoft.com/office/powerpoint/2010/main" val="38493258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152</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72717" y="2747822"/>
            <a:ext cx="648504" cy="2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flipV="1">
            <a:off x="7118632" y="2959750"/>
            <a:ext cx="34757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3196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6276793" y="180348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6578875" y="21836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04274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153</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72717" y="2747822"/>
            <a:ext cx="648504" cy="2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flipV="1">
            <a:off x="7118632" y="2959750"/>
            <a:ext cx="34757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3196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6276793" y="180348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6578875" y="21836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168013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154</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72717" y="2747822"/>
            <a:ext cx="648504" cy="2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flipV="1">
            <a:off x="7118632" y="2959750"/>
            <a:ext cx="34757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3196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6276793" y="180348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flipH="1">
            <a:off x="4781725" y="2183647"/>
            <a:ext cx="1797150" cy="2874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857237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155</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72717" y="2747822"/>
            <a:ext cx="648504" cy="2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flipV="1">
            <a:off x="7118632" y="2959750"/>
            <a:ext cx="34757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32066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3196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6276793" y="180348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flipH="1">
            <a:off x="4781725" y="2183647"/>
            <a:ext cx="1797150" cy="2874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Flowchart: Summing Junction 23">
            <a:extLst>
              <a:ext uri="{FF2B5EF4-FFF2-40B4-BE49-F238E27FC236}">
                <a16:creationId xmlns:a16="http://schemas.microsoft.com/office/drawing/2014/main" id="{38ABE33F-814B-4BAB-9F66-CAD2A099687D}"/>
              </a:ext>
            </a:extLst>
          </p:cNvPr>
          <p:cNvSpPr/>
          <p:nvPr/>
        </p:nvSpPr>
        <p:spPr>
          <a:xfrm>
            <a:off x="6071593" y="2311232"/>
            <a:ext cx="1009439" cy="998354"/>
          </a:xfrm>
          <a:prstGeom prst="flowChartSummingJuncti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1801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156</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72717" y="2747822"/>
            <a:ext cx="648504" cy="2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32066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3196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4513254" y="1814313"/>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a:stCxn id="31" idx="2"/>
          </p:cNvCxnSpPr>
          <p:nvPr/>
        </p:nvCxnSpPr>
        <p:spPr>
          <a:xfrm flipH="1">
            <a:off x="4781725" y="2183645"/>
            <a:ext cx="2052" cy="2874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56792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8D90-AA5A-40C3-A0B3-F8488FE55BCF}"/>
              </a:ext>
            </a:extLst>
          </p:cNvPr>
          <p:cNvSpPr>
            <a:spLocks noGrp="1"/>
          </p:cNvSpPr>
          <p:nvPr>
            <p:ph type="title"/>
          </p:nvPr>
        </p:nvSpPr>
        <p:spPr/>
        <p:txBody>
          <a:bodyPr/>
          <a:lstStyle/>
          <a:p>
            <a:r>
              <a:rPr lang="en-US" dirty="0"/>
              <a:t>Removing Head/Tail</a:t>
            </a:r>
          </a:p>
        </p:txBody>
      </p:sp>
      <p:sp>
        <p:nvSpPr>
          <p:cNvPr id="3" name="Content Placeholder 2">
            <a:extLst>
              <a:ext uri="{FF2B5EF4-FFF2-40B4-BE49-F238E27FC236}">
                <a16:creationId xmlns:a16="http://schemas.microsoft.com/office/drawing/2014/main" id="{61EF8954-9BEF-459A-BB18-17C97C589A91}"/>
              </a:ext>
            </a:extLst>
          </p:cNvPr>
          <p:cNvSpPr>
            <a:spLocks noGrp="1"/>
          </p:cNvSpPr>
          <p:nvPr>
            <p:ph idx="1"/>
          </p:nvPr>
        </p:nvSpPr>
        <p:spPr/>
        <p:txBody>
          <a:bodyPr/>
          <a:lstStyle/>
          <a:p>
            <a:r>
              <a:rPr lang="en-US" dirty="0"/>
              <a:t>Removing the head is very similar to a singly linked list except…</a:t>
            </a:r>
          </a:p>
          <a:p>
            <a:pPr lvl="1"/>
            <a:r>
              <a:rPr lang="en-US" dirty="0"/>
              <a:t>Your new head’s previous reference will point to null.</a:t>
            </a:r>
          </a:p>
          <a:p>
            <a:r>
              <a:rPr lang="en-US" dirty="0"/>
              <a:t>Removing the tail is a lot easier now</a:t>
            </a:r>
          </a:p>
          <a:p>
            <a:pPr lvl="1"/>
            <a:r>
              <a:rPr lang="en-US" dirty="0"/>
              <a:t>Previously with a singly linked list, we had to find the tail’s previous reference…</a:t>
            </a:r>
          </a:p>
          <a:p>
            <a:pPr lvl="2"/>
            <a:r>
              <a:rPr lang="en-US" dirty="0"/>
              <a:t>We have that now.</a:t>
            </a:r>
          </a:p>
        </p:txBody>
      </p:sp>
      <p:sp>
        <p:nvSpPr>
          <p:cNvPr id="4" name="Slide Number Placeholder 3">
            <a:extLst>
              <a:ext uri="{FF2B5EF4-FFF2-40B4-BE49-F238E27FC236}">
                <a16:creationId xmlns:a16="http://schemas.microsoft.com/office/drawing/2014/main" id="{DD1ECCCA-5CE9-4FBF-96E5-8860E12E0769}"/>
              </a:ext>
            </a:extLst>
          </p:cNvPr>
          <p:cNvSpPr>
            <a:spLocks noGrp="1"/>
          </p:cNvSpPr>
          <p:nvPr>
            <p:ph type="sldNum" sz="quarter" idx="12"/>
          </p:nvPr>
        </p:nvSpPr>
        <p:spPr/>
        <p:txBody>
          <a:bodyPr/>
          <a:lstStyle/>
          <a:p>
            <a:fld id="{8FDBFFB2-86D9-4B8F-A59A-553A60B94BBE}" type="slidenum">
              <a:rPr lang="en-US" smtClean="0"/>
              <a:t>157</a:t>
            </a:fld>
            <a:endParaRPr lang="en-US"/>
          </a:p>
        </p:txBody>
      </p:sp>
    </p:spTree>
    <p:extLst>
      <p:ext uri="{BB962C8B-B14F-4D97-AF65-F5344CB8AC3E}">
        <p14:creationId xmlns:p14="http://schemas.microsoft.com/office/powerpoint/2010/main" val="357947905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8D90-AA5A-40C3-A0B3-F8488FE55BCF}"/>
              </a:ext>
            </a:extLst>
          </p:cNvPr>
          <p:cNvSpPr>
            <a:spLocks noGrp="1"/>
          </p:cNvSpPr>
          <p:nvPr>
            <p:ph type="title"/>
          </p:nvPr>
        </p:nvSpPr>
        <p:spPr/>
        <p:txBody>
          <a:bodyPr/>
          <a:lstStyle/>
          <a:p>
            <a:r>
              <a:rPr lang="en-US" dirty="0"/>
              <a:t>Removing Head/Tail</a:t>
            </a:r>
          </a:p>
        </p:txBody>
      </p:sp>
      <p:sp>
        <p:nvSpPr>
          <p:cNvPr id="3" name="Content Placeholder 2">
            <a:extLst>
              <a:ext uri="{FF2B5EF4-FFF2-40B4-BE49-F238E27FC236}">
                <a16:creationId xmlns:a16="http://schemas.microsoft.com/office/drawing/2014/main" id="{61EF8954-9BEF-459A-BB18-17C97C589A91}"/>
              </a:ext>
            </a:extLst>
          </p:cNvPr>
          <p:cNvSpPr>
            <a:spLocks noGrp="1"/>
          </p:cNvSpPr>
          <p:nvPr>
            <p:ph idx="1"/>
          </p:nvPr>
        </p:nvSpPr>
        <p:spPr/>
        <p:txBody>
          <a:bodyPr/>
          <a:lstStyle/>
          <a:p>
            <a:r>
              <a:rPr lang="en-US" dirty="0"/>
              <a:t>Removing the head is very similar to a singly linked list except…</a:t>
            </a:r>
          </a:p>
          <a:p>
            <a:pPr lvl="1"/>
            <a:r>
              <a:rPr lang="en-US" dirty="0"/>
              <a:t>Your new head’s previous reference will point to null.</a:t>
            </a:r>
          </a:p>
          <a:p>
            <a:r>
              <a:rPr lang="en-US" dirty="0"/>
              <a:t>Removing the tail is a lot easier now</a:t>
            </a:r>
          </a:p>
          <a:p>
            <a:pPr lvl="1"/>
            <a:r>
              <a:rPr lang="en-US" dirty="0"/>
              <a:t>Previously with a singly linked list, we had to find the tail’s previous reference…</a:t>
            </a:r>
          </a:p>
          <a:p>
            <a:pPr lvl="2"/>
            <a:r>
              <a:rPr lang="en-US" dirty="0"/>
              <a:t>We have that now.</a:t>
            </a:r>
          </a:p>
          <a:p>
            <a:r>
              <a:rPr lang="en-US" dirty="0"/>
              <a:t>Both operations are O(1).</a:t>
            </a:r>
          </a:p>
        </p:txBody>
      </p:sp>
      <p:sp>
        <p:nvSpPr>
          <p:cNvPr id="4" name="Slide Number Placeholder 3">
            <a:extLst>
              <a:ext uri="{FF2B5EF4-FFF2-40B4-BE49-F238E27FC236}">
                <a16:creationId xmlns:a16="http://schemas.microsoft.com/office/drawing/2014/main" id="{DD1ECCCA-5CE9-4FBF-96E5-8860E12E0769}"/>
              </a:ext>
            </a:extLst>
          </p:cNvPr>
          <p:cNvSpPr>
            <a:spLocks noGrp="1"/>
          </p:cNvSpPr>
          <p:nvPr>
            <p:ph type="sldNum" sz="quarter" idx="12"/>
          </p:nvPr>
        </p:nvSpPr>
        <p:spPr/>
        <p:txBody>
          <a:bodyPr/>
          <a:lstStyle/>
          <a:p>
            <a:fld id="{8FDBFFB2-86D9-4B8F-A59A-553A60B94BBE}" type="slidenum">
              <a:rPr lang="en-US" smtClean="0"/>
              <a:t>158</a:t>
            </a:fld>
            <a:endParaRPr lang="en-US"/>
          </a:p>
        </p:txBody>
      </p:sp>
    </p:spTree>
    <p:extLst>
      <p:ext uri="{BB962C8B-B14F-4D97-AF65-F5344CB8AC3E}">
        <p14:creationId xmlns:p14="http://schemas.microsoft.com/office/powerpoint/2010/main" val="14377300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lstStyle/>
          <a:p>
            <a:r>
              <a:rPr lang="en-US" dirty="0"/>
              <a:t>When we want to add and remove from within the list, we have to handle more references.</a:t>
            </a:r>
          </a:p>
          <a:p>
            <a:pPr lvl="2"/>
            <a:endParaRPr lang="en-US" dirty="0"/>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159</a:t>
            </a:fld>
            <a:endParaRPr lang="en-US"/>
          </a:p>
        </p:txBody>
      </p:sp>
    </p:spTree>
    <p:extLst>
      <p:ext uri="{BB962C8B-B14F-4D97-AF65-F5344CB8AC3E}">
        <p14:creationId xmlns:p14="http://schemas.microsoft.com/office/powerpoint/2010/main" val="56795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16</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a:endCxn id="15"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865943" cy="369332"/>
          </a:xfrm>
          <a:prstGeom prst="rect">
            <a:avLst/>
          </a:prstGeom>
          <a:noFill/>
        </p:spPr>
        <p:txBody>
          <a:bodyPr wrap="none" rtlCol="0">
            <a:spAutoFit/>
          </a:bodyPr>
          <a:lstStyle/>
          <a:p>
            <a:r>
              <a:rPr lang="en-US" dirty="0" err="1"/>
              <a:t>nodeA</a:t>
            </a:r>
            <a:endParaRPr lang="en-US" dirty="0"/>
          </a:p>
        </p:txBody>
      </p: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33E7FE6-B0E0-4B85-B27C-469E6252103F}"/>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7" name="Rectangle 16">
            <a:extLst>
              <a:ext uri="{FF2B5EF4-FFF2-40B4-BE49-F238E27FC236}">
                <a16:creationId xmlns:a16="http://schemas.microsoft.com/office/drawing/2014/main" id="{67BDEDA5-B0DF-47F6-803A-FB7D27DDC78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C15B5595-F778-453D-82E8-4526E6539AB6}"/>
              </a:ext>
            </a:extLst>
          </p:cNvPr>
          <p:cNvCxnSpPr>
            <a:cxnSpLocks/>
            <a:endCxn id="14"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56C0EF-D3FF-413E-9BD9-C997B36756C3}"/>
              </a:ext>
            </a:extLst>
          </p:cNvPr>
          <p:cNvSpPr txBox="1"/>
          <p:nvPr/>
        </p:nvSpPr>
        <p:spPr>
          <a:xfrm>
            <a:off x="3703568" y="1780016"/>
            <a:ext cx="862737" cy="369332"/>
          </a:xfrm>
          <a:prstGeom prst="rect">
            <a:avLst/>
          </a:prstGeom>
          <a:noFill/>
        </p:spPr>
        <p:txBody>
          <a:bodyPr wrap="none" rtlCol="0">
            <a:spAutoFit/>
          </a:bodyPr>
          <a:lstStyle/>
          <a:p>
            <a:r>
              <a:rPr lang="en-US" dirty="0" err="1"/>
              <a:t>nodeB</a:t>
            </a:r>
            <a:endParaRPr lang="en-US" dirty="0"/>
          </a:p>
        </p:txBody>
      </p:sp>
      <p:cxnSp>
        <p:nvCxnSpPr>
          <p:cNvPr id="21" name="Straight Arrow Connector 20">
            <a:extLst>
              <a:ext uri="{FF2B5EF4-FFF2-40B4-BE49-F238E27FC236}">
                <a16:creationId xmlns:a16="http://schemas.microsoft.com/office/drawing/2014/main" id="{AF414992-AA62-427E-BD47-F9B935D690EB}"/>
              </a:ext>
            </a:extLst>
          </p:cNvPr>
          <p:cNvCxnSpPr>
            <a:cxnSpLocks/>
          </p:cNvCxnSpPr>
          <p:nvPr/>
        </p:nvCxnSpPr>
        <p:spPr>
          <a:xfrm>
            <a:off x="4086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DDC2D120-877E-4794-BABE-08E31B12A710}"/>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9" name="Rectangle 18">
            <a:extLst>
              <a:ext uri="{FF2B5EF4-FFF2-40B4-BE49-F238E27FC236}">
                <a16:creationId xmlns:a16="http://schemas.microsoft.com/office/drawing/2014/main" id="{55E65D9B-A0F6-478A-BDBD-3F21C34654B4}"/>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3525851A-F8CC-4AF7-BD63-125756F7A553}"/>
              </a:ext>
            </a:extLst>
          </p:cNvPr>
          <p:cNvCxnSpPr>
            <a:cxnSpLocks/>
          </p:cNvCxnSpPr>
          <p:nvPr/>
        </p:nvCxnSpPr>
        <p:spPr>
          <a:xfrm>
            <a:off x="57347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433D-47EE-45E0-9060-18DEC68DC378}"/>
              </a:ext>
            </a:extLst>
          </p:cNvPr>
          <p:cNvSpPr txBox="1"/>
          <p:nvPr/>
        </p:nvSpPr>
        <p:spPr>
          <a:xfrm>
            <a:off x="5113268" y="1780016"/>
            <a:ext cx="873957" cy="369332"/>
          </a:xfrm>
          <a:prstGeom prst="rect">
            <a:avLst/>
          </a:prstGeom>
          <a:noFill/>
        </p:spPr>
        <p:txBody>
          <a:bodyPr wrap="none" rtlCol="0">
            <a:spAutoFit/>
          </a:bodyPr>
          <a:lstStyle/>
          <a:p>
            <a:r>
              <a:rPr lang="en-US" dirty="0" err="1"/>
              <a:t>nodeC</a:t>
            </a:r>
            <a:endParaRPr lang="en-US" dirty="0"/>
          </a:p>
        </p:txBody>
      </p:sp>
      <p:cxnSp>
        <p:nvCxnSpPr>
          <p:cNvPr id="24" name="Straight Arrow Connector 23">
            <a:extLst>
              <a:ext uri="{FF2B5EF4-FFF2-40B4-BE49-F238E27FC236}">
                <a16:creationId xmlns:a16="http://schemas.microsoft.com/office/drawing/2014/main" id="{0FCB6E2A-A0D0-4F0E-B382-6FE63E72975B}"/>
              </a:ext>
            </a:extLst>
          </p:cNvPr>
          <p:cNvCxnSpPr>
            <a:cxnSpLocks/>
          </p:cNvCxnSpPr>
          <p:nvPr/>
        </p:nvCxnSpPr>
        <p:spPr>
          <a:xfrm>
            <a:off x="54959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7A2BBA9A-C34E-42F3-A519-F1E7BC5BAD42}"/>
              </a:ext>
            </a:extLst>
          </p:cNvPr>
          <p:cNvSpPr txBox="1"/>
          <p:nvPr/>
        </p:nvSpPr>
        <p:spPr>
          <a:xfrm>
            <a:off x="2113264" y="3366119"/>
            <a:ext cx="7894799" cy="646331"/>
          </a:xfrm>
          <a:prstGeom prst="rect">
            <a:avLst/>
          </a:prstGeom>
          <a:noFill/>
        </p:spPr>
        <p:txBody>
          <a:bodyPr wrap="square" rtlCol="0">
            <a:spAutoFit/>
          </a:bodyPr>
          <a:lstStyle/>
          <a:p>
            <a:r>
              <a:rPr lang="en-US" dirty="0"/>
              <a:t>We don’t want to track references to all nodes (</a:t>
            </a:r>
            <a:r>
              <a:rPr lang="en-US" dirty="0" err="1"/>
              <a:t>nodeA</a:t>
            </a:r>
            <a:r>
              <a:rPr lang="en-US" dirty="0"/>
              <a:t>, </a:t>
            </a:r>
            <a:r>
              <a:rPr lang="en-US" dirty="0" err="1"/>
              <a:t>nodeB</a:t>
            </a:r>
            <a:r>
              <a:rPr lang="en-US" dirty="0"/>
              <a:t>, </a:t>
            </a:r>
            <a:r>
              <a:rPr lang="en-US" dirty="0" err="1"/>
              <a:t>nodeC</a:t>
            </a:r>
            <a:r>
              <a:rPr lang="en-US" dirty="0"/>
              <a:t>). Which reference should we keep?</a:t>
            </a:r>
          </a:p>
        </p:txBody>
      </p:sp>
    </p:spTree>
    <p:extLst>
      <p:ext uri="{BB962C8B-B14F-4D97-AF65-F5344CB8AC3E}">
        <p14:creationId xmlns:p14="http://schemas.microsoft.com/office/powerpoint/2010/main" val="79127339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lstStyle/>
          <a:p>
            <a:r>
              <a:rPr lang="en-US" dirty="0"/>
              <a:t>When we want to add and remove from within the list, we have to handle more references.</a:t>
            </a:r>
          </a:p>
          <a:p>
            <a:pPr lvl="1"/>
            <a:r>
              <a:rPr lang="en-US" dirty="0"/>
              <a:t>With adding:</a:t>
            </a:r>
          </a:p>
          <a:p>
            <a:pPr lvl="2"/>
            <a:endParaRPr lang="en-US" dirty="0"/>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160</a:t>
            </a:fld>
            <a:endParaRPr lang="en-US"/>
          </a:p>
        </p:txBody>
      </p:sp>
    </p:spTree>
    <p:extLst>
      <p:ext uri="{BB962C8B-B14F-4D97-AF65-F5344CB8AC3E}">
        <p14:creationId xmlns:p14="http://schemas.microsoft.com/office/powerpoint/2010/main" val="23923831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endParaRPr lang="en-US" dirty="0"/>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161</a:t>
            </a:fld>
            <a:endParaRPr lang="en-US"/>
          </a:p>
        </p:txBody>
      </p:sp>
    </p:spTree>
    <p:extLst>
      <p:ext uri="{BB962C8B-B14F-4D97-AF65-F5344CB8AC3E}">
        <p14:creationId xmlns:p14="http://schemas.microsoft.com/office/powerpoint/2010/main" val="73054551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endParaRPr lang="en-US" dirty="0"/>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162</a:t>
            </a:fld>
            <a:endParaRPr lang="en-US"/>
          </a:p>
        </p:txBody>
      </p:sp>
    </p:spTree>
    <p:extLst>
      <p:ext uri="{BB962C8B-B14F-4D97-AF65-F5344CB8AC3E}">
        <p14:creationId xmlns:p14="http://schemas.microsoft.com/office/powerpoint/2010/main" val="18186935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r>
              <a:rPr lang="en-US" dirty="0">
                <a:highlight>
                  <a:srgbClr val="FFFF00"/>
                </a:highlight>
              </a:rPr>
              <a:t>How do we insert our </a:t>
            </a:r>
            <a:r>
              <a:rPr lang="en-US" dirty="0" err="1">
                <a:highlight>
                  <a:srgbClr val="FFFF00"/>
                </a:highlight>
              </a:rPr>
              <a:t>newNode</a:t>
            </a:r>
            <a:r>
              <a:rPr lang="en-US" dirty="0">
                <a:highlight>
                  <a:srgbClr val="FFFF00"/>
                </a:highlight>
              </a:rPr>
              <a:t> after temp?</a:t>
            </a:r>
          </a:p>
          <a:p>
            <a:pPr lvl="2"/>
            <a:endParaRPr lang="en-US" dirty="0"/>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163</a:t>
            </a:fld>
            <a:endParaRPr lang="en-US"/>
          </a:p>
        </p:txBody>
      </p:sp>
    </p:spTree>
    <p:extLst>
      <p:ext uri="{BB962C8B-B14F-4D97-AF65-F5344CB8AC3E}">
        <p14:creationId xmlns:p14="http://schemas.microsoft.com/office/powerpoint/2010/main" val="64048932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r>
              <a:rPr lang="en-US" dirty="0">
                <a:highlight>
                  <a:srgbClr val="FFFF00"/>
                </a:highlight>
              </a:rPr>
              <a:t>How do we insert our </a:t>
            </a:r>
            <a:r>
              <a:rPr lang="en-US" dirty="0" err="1">
                <a:highlight>
                  <a:srgbClr val="FFFF00"/>
                </a:highlight>
              </a:rPr>
              <a:t>newNode</a:t>
            </a:r>
            <a:r>
              <a:rPr lang="en-US" dirty="0">
                <a:highlight>
                  <a:srgbClr val="FFFF00"/>
                </a:highlight>
              </a:rPr>
              <a:t> after temp?</a:t>
            </a:r>
          </a:p>
          <a:p>
            <a:pPr lvl="3"/>
            <a:r>
              <a:rPr lang="en-US" dirty="0" err="1"/>
              <a:t>newNode.next</a:t>
            </a:r>
            <a:r>
              <a:rPr lang="en-US" dirty="0"/>
              <a:t> = </a:t>
            </a:r>
            <a:r>
              <a:rPr lang="en-US" dirty="0" err="1"/>
              <a:t>temp.next</a:t>
            </a:r>
            <a:r>
              <a:rPr lang="en-US" dirty="0"/>
              <a:t>;</a:t>
            </a:r>
          </a:p>
          <a:p>
            <a:pPr lvl="3"/>
            <a:r>
              <a:rPr lang="en-US" dirty="0" err="1"/>
              <a:t>newNode.prev</a:t>
            </a:r>
            <a:r>
              <a:rPr lang="en-US" dirty="0"/>
              <a:t> = temp;</a:t>
            </a:r>
          </a:p>
          <a:p>
            <a:pPr lvl="3"/>
            <a:r>
              <a:rPr lang="en-US" dirty="0" err="1"/>
              <a:t>temp.next.prev</a:t>
            </a:r>
            <a:r>
              <a:rPr lang="en-US" dirty="0"/>
              <a:t> = </a:t>
            </a:r>
            <a:r>
              <a:rPr lang="en-US" dirty="0" err="1"/>
              <a:t>newNode</a:t>
            </a:r>
            <a:r>
              <a:rPr lang="en-US" dirty="0"/>
              <a:t>;</a:t>
            </a:r>
          </a:p>
          <a:p>
            <a:pPr lvl="3"/>
            <a:r>
              <a:rPr lang="en-US" dirty="0" err="1"/>
              <a:t>temp.next</a:t>
            </a:r>
            <a:r>
              <a:rPr lang="en-US" dirty="0"/>
              <a:t> = </a:t>
            </a:r>
            <a:r>
              <a:rPr lang="en-US" dirty="0" err="1"/>
              <a:t>newNode</a:t>
            </a:r>
            <a:r>
              <a:rPr lang="en-US" dirty="0"/>
              <a:t>;</a:t>
            </a:r>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164</a:t>
            </a:fld>
            <a:endParaRPr lang="en-US"/>
          </a:p>
        </p:txBody>
      </p:sp>
    </p:spTree>
    <p:extLst>
      <p:ext uri="{BB962C8B-B14F-4D97-AF65-F5344CB8AC3E}">
        <p14:creationId xmlns:p14="http://schemas.microsoft.com/office/powerpoint/2010/main" val="36753444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Add(index, 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165</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5435088" y="376304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5896005"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4974171"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p:cNvCxnSpPr>
          <p:nvPr/>
        </p:nvCxnSpPr>
        <p:spPr>
          <a:xfrm flipH="1" flipV="1">
            <a:off x="4512798" y="3921210"/>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p:cNvCxnSpPr>
          <p:nvPr/>
        </p:nvCxnSpPr>
        <p:spPr>
          <a:xfrm>
            <a:off x="6213405" y="4133141"/>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CA6DFC5-D5E5-4D6C-BF7B-854573C7C921}"/>
              </a:ext>
            </a:extLst>
          </p:cNvPr>
          <p:cNvSpPr txBox="1"/>
          <p:nvPr/>
        </p:nvSpPr>
        <p:spPr>
          <a:xfrm>
            <a:off x="4396932" y="1803482"/>
            <a:ext cx="740903" cy="369332"/>
          </a:xfrm>
          <a:prstGeom prst="rect">
            <a:avLst/>
          </a:prstGeom>
          <a:noFill/>
        </p:spPr>
        <p:txBody>
          <a:bodyPr wrap="square" rtlCol="0">
            <a:spAutoFit/>
          </a:bodyPr>
          <a:lstStyle/>
          <a:p>
            <a:r>
              <a:rPr lang="en-US" dirty="0"/>
              <a:t>temp</a:t>
            </a:r>
          </a:p>
        </p:txBody>
      </p:sp>
      <p:cxnSp>
        <p:nvCxnSpPr>
          <p:cNvPr id="51" name="Straight Arrow Connector 50">
            <a:extLst>
              <a:ext uri="{FF2B5EF4-FFF2-40B4-BE49-F238E27FC236}">
                <a16:creationId xmlns:a16="http://schemas.microsoft.com/office/drawing/2014/main" id="{915687F4-0337-4BEC-BD12-393A97CE3F0D}"/>
              </a:ext>
            </a:extLst>
          </p:cNvPr>
          <p:cNvCxnSpPr>
            <a:cxnSpLocks/>
          </p:cNvCxnSpPr>
          <p:nvPr/>
        </p:nvCxnSpPr>
        <p:spPr>
          <a:xfrm>
            <a:off x="474371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DB096C1B-1514-4A12-A8A9-C0AF5E8C9E02}"/>
              </a:ext>
            </a:extLst>
          </p:cNvPr>
          <p:cNvSpPr txBox="1"/>
          <p:nvPr/>
        </p:nvSpPr>
        <p:spPr>
          <a:xfrm>
            <a:off x="5095601" y="4647976"/>
            <a:ext cx="1261321" cy="369332"/>
          </a:xfrm>
          <a:prstGeom prst="rect">
            <a:avLst/>
          </a:prstGeom>
          <a:noFill/>
        </p:spPr>
        <p:txBody>
          <a:bodyPr wrap="square" rtlCol="0">
            <a:spAutoFit/>
          </a:bodyPr>
          <a:lstStyle/>
          <a:p>
            <a:r>
              <a:rPr lang="en-US" dirty="0" err="1"/>
              <a:t>newNode</a:t>
            </a:r>
            <a:endParaRPr lang="en-US" dirty="0"/>
          </a:p>
        </p:txBody>
      </p:sp>
      <p:cxnSp>
        <p:nvCxnSpPr>
          <p:cNvPr id="53" name="Straight Arrow Connector 52">
            <a:extLst>
              <a:ext uri="{FF2B5EF4-FFF2-40B4-BE49-F238E27FC236}">
                <a16:creationId xmlns:a16="http://schemas.microsoft.com/office/drawing/2014/main" id="{3493A1CA-3041-4B10-9F98-417206B8E634}"/>
              </a:ext>
            </a:extLst>
          </p:cNvPr>
          <p:cNvCxnSpPr>
            <a:cxnSpLocks/>
          </p:cNvCxnSpPr>
          <p:nvPr/>
        </p:nvCxnSpPr>
        <p:spPr>
          <a:xfrm flipV="1">
            <a:off x="5661669" y="4268340"/>
            <a:ext cx="0" cy="3307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339117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Add(index, 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166</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5435088" y="376304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5896005"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4974171"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p:cNvCxnSpPr>
          <p:nvPr/>
        </p:nvCxnSpPr>
        <p:spPr>
          <a:xfrm flipH="1" flipV="1">
            <a:off x="4512798" y="3921210"/>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a:endCxn id="42" idx="2"/>
          </p:cNvCxnSpPr>
          <p:nvPr/>
        </p:nvCxnSpPr>
        <p:spPr>
          <a:xfrm flipH="1" flipV="1">
            <a:off x="6126464" y="3094951"/>
            <a:ext cx="86942" cy="10381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CA6DFC5-D5E5-4D6C-BF7B-854573C7C921}"/>
              </a:ext>
            </a:extLst>
          </p:cNvPr>
          <p:cNvSpPr txBox="1"/>
          <p:nvPr/>
        </p:nvSpPr>
        <p:spPr>
          <a:xfrm>
            <a:off x="4396932" y="1803482"/>
            <a:ext cx="740903" cy="369332"/>
          </a:xfrm>
          <a:prstGeom prst="rect">
            <a:avLst/>
          </a:prstGeom>
          <a:noFill/>
        </p:spPr>
        <p:txBody>
          <a:bodyPr wrap="square" rtlCol="0">
            <a:spAutoFit/>
          </a:bodyPr>
          <a:lstStyle/>
          <a:p>
            <a:r>
              <a:rPr lang="en-US" dirty="0"/>
              <a:t>temp</a:t>
            </a:r>
          </a:p>
        </p:txBody>
      </p:sp>
      <p:cxnSp>
        <p:nvCxnSpPr>
          <p:cNvPr id="51" name="Straight Arrow Connector 50">
            <a:extLst>
              <a:ext uri="{FF2B5EF4-FFF2-40B4-BE49-F238E27FC236}">
                <a16:creationId xmlns:a16="http://schemas.microsoft.com/office/drawing/2014/main" id="{915687F4-0337-4BEC-BD12-393A97CE3F0D}"/>
              </a:ext>
            </a:extLst>
          </p:cNvPr>
          <p:cNvCxnSpPr>
            <a:cxnSpLocks/>
          </p:cNvCxnSpPr>
          <p:nvPr/>
        </p:nvCxnSpPr>
        <p:spPr>
          <a:xfrm>
            <a:off x="474371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C5E408-EE09-43FE-B113-E7D9D8B97A2D}"/>
              </a:ext>
            </a:extLst>
          </p:cNvPr>
          <p:cNvSpPr txBox="1"/>
          <p:nvPr/>
        </p:nvSpPr>
        <p:spPr>
          <a:xfrm>
            <a:off x="5095601" y="4647976"/>
            <a:ext cx="1261321" cy="369332"/>
          </a:xfrm>
          <a:prstGeom prst="rect">
            <a:avLst/>
          </a:prstGeom>
          <a:noFill/>
        </p:spPr>
        <p:txBody>
          <a:bodyPr wrap="square" rtlCol="0">
            <a:spAutoFit/>
          </a:bodyPr>
          <a:lstStyle/>
          <a:p>
            <a:r>
              <a:rPr lang="en-US" dirty="0" err="1"/>
              <a:t>newNode</a:t>
            </a:r>
            <a:endParaRPr lang="en-US" dirty="0"/>
          </a:p>
        </p:txBody>
      </p:sp>
      <p:cxnSp>
        <p:nvCxnSpPr>
          <p:cNvPr id="52" name="Straight Arrow Connector 51">
            <a:extLst>
              <a:ext uri="{FF2B5EF4-FFF2-40B4-BE49-F238E27FC236}">
                <a16:creationId xmlns:a16="http://schemas.microsoft.com/office/drawing/2014/main" id="{96B46D18-C8F2-4AF8-9440-E898FF6D113E}"/>
              </a:ext>
            </a:extLst>
          </p:cNvPr>
          <p:cNvCxnSpPr>
            <a:cxnSpLocks/>
          </p:cNvCxnSpPr>
          <p:nvPr/>
        </p:nvCxnSpPr>
        <p:spPr>
          <a:xfrm flipV="1">
            <a:off x="5661669" y="4268340"/>
            <a:ext cx="0" cy="3307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322965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Add(index, 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167</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5435088" y="376304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5896005"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4974171"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a:endCxn id="35" idx="2"/>
          </p:cNvCxnSpPr>
          <p:nvPr/>
        </p:nvCxnSpPr>
        <p:spPr>
          <a:xfrm flipV="1">
            <a:off x="5143054" y="3094952"/>
            <a:ext cx="61576" cy="8284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a:endCxn id="42" idx="2"/>
          </p:cNvCxnSpPr>
          <p:nvPr/>
        </p:nvCxnSpPr>
        <p:spPr>
          <a:xfrm flipH="1" flipV="1">
            <a:off x="6126464" y="3094951"/>
            <a:ext cx="86942" cy="10381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CA6DFC5-D5E5-4D6C-BF7B-854573C7C921}"/>
              </a:ext>
            </a:extLst>
          </p:cNvPr>
          <p:cNvSpPr txBox="1"/>
          <p:nvPr/>
        </p:nvSpPr>
        <p:spPr>
          <a:xfrm>
            <a:off x="4396932" y="1803482"/>
            <a:ext cx="740903" cy="369332"/>
          </a:xfrm>
          <a:prstGeom prst="rect">
            <a:avLst/>
          </a:prstGeom>
          <a:noFill/>
        </p:spPr>
        <p:txBody>
          <a:bodyPr wrap="square" rtlCol="0">
            <a:spAutoFit/>
          </a:bodyPr>
          <a:lstStyle/>
          <a:p>
            <a:r>
              <a:rPr lang="en-US" dirty="0"/>
              <a:t>temp</a:t>
            </a:r>
          </a:p>
        </p:txBody>
      </p:sp>
      <p:cxnSp>
        <p:nvCxnSpPr>
          <p:cNvPr id="51" name="Straight Arrow Connector 50">
            <a:extLst>
              <a:ext uri="{FF2B5EF4-FFF2-40B4-BE49-F238E27FC236}">
                <a16:creationId xmlns:a16="http://schemas.microsoft.com/office/drawing/2014/main" id="{915687F4-0337-4BEC-BD12-393A97CE3F0D}"/>
              </a:ext>
            </a:extLst>
          </p:cNvPr>
          <p:cNvCxnSpPr>
            <a:cxnSpLocks/>
          </p:cNvCxnSpPr>
          <p:nvPr/>
        </p:nvCxnSpPr>
        <p:spPr>
          <a:xfrm>
            <a:off x="474371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61BC1818-2860-4DC3-B16F-BF823EC93426}"/>
              </a:ext>
            </a:extLst>
          </p:cNvPr>
          <p:cNvSpPr txBox="1"/>
          <p:nvPr/>
        </p:nvSpPr>
        <p:spPr>
          <a:xfrm>
            <a:off x="5095601" y="4647976"/>
            <a:ext cx="1261321" cy="369332"/>
          </a:xfrm>
          <a:prstGeom prst="rect">
            <a:avLst/>
          </a:prstGeom>
          <a:noFill/>
        </p:spPr>
        <p:txBody>
          <a:bodyPr wrap="square" rtlCol="0">
            <a:spAutoFit/>
          </a:bodyPr>
          <a:lstStyle/>
          <a:p>
            <a:r>
              <a:rPr lang="en-US" dirty="0" err="1"/>
              <a:t>newNode</a:t>
            </a:r>
            <a:endParaRPr lang="en-US" dirty="0"/>
          </a:p>
        </p:txBody>
      </p:sp>
      <p:cxnSp>
        <p:nvCxnSpPr>
          <p:cNvPr id="52" name="Straight Arrow Connector 51">
            <a:extLst>
              <a:ext uri="{FF2B5EF4-FFF2-40B4-BE49-F238E27FC236}">
                <a16:creationId xmlns:a16="http://schemas.microsoft.com/office/drawing/2014/main" id="{29F7A321-CBBA-4651-9FDA-CB0889262058}"/>
              </a:ext>
            </a:extLst>
          </p:cNvPr>
          <p:cNvCxnSpPr>
            <a:cxnSpLocks/>
          </p:cNvCxnSpPr>
          <p:nvPr/>
        </p:nvCxnSpPr>
        <p:spPr>
          <a:xfrm flipV="1">
            <a:off x="5661669" y="4268340"/>
            <a:ext cx="0" cy="3307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327321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Add(index, 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168</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a:endCxn id="48" idx="0"/>
          </p:cNvCxnSpPr>
          <p:nvPr/>
        </p:nvCxnSpPr>
        <p:spPr>
          <a:xfrm flipH="1">
            <a:off x="5204630" y="2959753"/>
            <a:ext cx="86942" cy="8032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5435088" y="376304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5896005"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4974171"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a:endCxn id="35" idx="2"/>
          </p:cNvCxnSpPr>
          <p:nvPr/>
        </p:nvCxnSpPr>
        <p:spPr>
          <a:xfrm flipV="1">
            <a:off x="5143054" y="3094952"/>
            <a:ext cx="61576" cy="8284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a:endCxn id="42" idx="2"/>
          </p:cNvCxnSpPr>
          <p:nvPr/>
        </p:nvCxnSpPr>
        <p:spPr>
          <a:xfrm flipH="1" flipV="1">
            <a:off x="6126464" y="3094951"/>
            <a:ext cx="86942" cy="10381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CA6DFC5-D5E5-4D6C-BF7B-854573C7C921}"/>
              </a:ext>
            </a:extLst>
          </p:cNvPr>
          <p:cNvSpPr txBox="1"/>
          <p:nvPr/>
        </p:nvSpPr>
        <p:spPr>
          <a:xfrm>
            <a:off x="4396932" y="1803482"/>
            <a:ext cx="740903" cy="369332"/>
          </a:xfrm>
          <a:prstGeom prst="rect">
            <a:avLst/>
          </a:prstGeom>
          <a:noFill/>
        </p:spPr>
        <p:txBody>
          <a:bodyPr wrap="square" rtlCol="0">
            <a:spAutoFit/>
          </a:bodyPr>
          <a:lstStyle/>
          <a:p>
            <a:r>
              <a:rPr lang="en-US" dirty="0"/>
              <a:t>temp</a:t>
            </a:r>
          </a:p>
        </p:txBody>
      </p:sp>
      <p:cxnSp>
        <p:nvCxnSpPr>
          <p:cNvPr id="51" name="Straight Arrow Connector 50">
            <a:extLst>
              <a:ext uri="{FF2B5EF4-FFF2-40B4-BE49-F238E27FC236}">
                <a16:creationId xmlns:a16="http://schemas.microsoft.com/office/drawing/2014/main" id="{915687F4-0337-4BEC-BD12-393A97CE3F0D}"/>
              </a:ext>
            </a:extLst>
          </p:cNvPr>
          <p:cNvCxnSpPr>
            <a:cxnSpLocks/>
          </p:cNvCxnSpPr>
          <p:nvPr/>
        </p:nvCxnSpPr>
        <p:spPr>
          <a:xfrm>
            <a:off x="474371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4FCE9A9-74D3-49C4-A409-C8DCEF95EA98}"/>
              </a:ext>
            </a:extLst>
          </p:cNvPr>
          <p:cNvSpPr txBox="1"/>
          <p:nvPr/>
        </p:nvSpPr>
        <p:spPr>
          <a:xfrm>
            <a:off x="5095601" y="4647976"/>
            <a:ext cx="1261321" cy="369332"/>
          </a:xfrm>
          <a:prstGeom prst="rect">
            <a:avLst/>
          </a:prstGeom>
          <a:noFill/>
        </p:spPr>
        <p:txBody>
          <a:bodyPr wrap="square" rtlCol="0">
            <a:spAutoFit/>
          </a:bodyPr>
          <a:lstStyle/>
          <a:p>
            <a:r>
              <a:rPr lang="en-US" dirty="0" err="1"/>
              <a:t>newNode</a:t>
            </a:r>
            <a:endParaRPr lang="en-US" dirty="0"/>
          </a:p>
        </p:txBody>
      </p:sp>
      <p:cxnSp>
        <p:nvCxnSpPr>
          <p:cNvPr id="52" name="Straight Arrow Connector 51">
            <a:extLst>
              <a:ext uri="{FF2B5EF4-FFF2-40B4-BE49-F238E27FC236}">
                <a16:creationId xmlns:a16="http://schemas.microsoft.com/office/drawing/2014/main" id="{F32B6374-6AF5-4D8C-BCEA-A173E2AD49DB}"/>
              </a:ext>
            </a:extLst>
          </p:cNvPr>
          <p:cNvCxnSpPr>
            <a:cxnSpLocks/>
          </p:cNvCxnSpPr>
          <p:nvPr/>
        </p:nvCxnSpPr>
        <p:spPr>
          <a:xfrm flipV="1">
            <a:off x="5661669" y="4268340"/>
            <a:ext cx="0" cy="3307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80520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Add(index, 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169</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a:endCxn id="48" idx="0"/>
          </p:cNvCxnSpPr>
          <p:nvPr/>
        </p:nvCxnSpPr>
        <p:spPr>
          <a:xfrm flipH="1">
            <a:off x="5204630" y="2959753"/>
            <a:ext cx="86942" cy="8032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a:endCxn id="47" idx="0"/>
          </p:cNvCxnSpPr>
          <p:nvPr/>
        </p:nvCxnSpPr>
        <p:spPr>
          <a:xfrm>
            <a:off x="6059670" y="2747822"/>
            <a:ext cx="66794" cy="10152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5435088" y="376304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5896005"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4974171" y="376304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a:endCxn id="35" idx="2"/>
          </p:cNvCxnSpPr>
          <p:nvPr/>
        </p:nvCxnSpPr>
        <p:spPr>
          <a:xfrm flipV="1">
            <a:off x="5143054" y="3094952"/>
            <a:ext cx="61576" cy="8284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a:endCxn id="42" idx="2"/>
          </p:cNvCxnSpPr>
          <p:nvPr/>
        </p:nvCxnSpPr>
        <p:spPr>
          <a:xfrm flipH="1" flipV="1">
            <a:off x="6126464" y="3094951"/>
            <a:ext cx="86942" cy="10381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CA6DFC5-D5E5-4D6C-BF7B-854573C7C921}"/>
              </a:ext>
            </a:extLst>
          </p:cNvPr>
          <p:cNvSpPr txBox="1"/>
          <p:nvPr/>
        </p:nvSpPr>
        <p:spPr>
          <a:xfrm>
            <a:off x="4396932" y="1803482"/>
            <a:ext cx="740903" cy="369332"/>
          </a:xfrm>
          <a:prstGeom prst="rect">
            <a:avLst/>
          </a:prstGeom>
          <a:noFill/>
        </p:spPr>
        <p:txBody>
          <a:bodyPr wrap="square" rtlCol="0">
            <a:spAutoFit/>
          </a:bodyPr>
          <a:lstStyle/>
          <a:p>
            <a:r>
              <a:rPr lang="en-US" dirty="0"/>
              <a:t>temp</a:t>
            </a:r>
          </a:p>
        </p:txBody>
      </p:sp>
      <p:cxnSp>
        <p:nvCxnSpPr>
          <p:cNvPr id="51" name="Straight Arrow Connector 50">
            <a:extLst>
              <a:ext uri="{FF2B5EF4-FFF2-40B4-BE49-F238E27FC236}">
                <a16:creationId xmlns:a16="http://schemas.microsoft.com/office/drawing/2014/main" id="{915687F4-0337-4BEC-BD12-393A97CE3F0D}"/>
              </a:ext>
            </a:extLst>
          </p:cNvPr>
          <p:cNvCxnSpPr>
            <a:cxnSpLocks/>
          </p:cNvCxnSpPr>
          <p:nvPr/>
        </p:nvCxnSpPr>
        <p:spPr>
          <a:xfrm>
            <a:off x="474371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B8A102C0-946B-4FB1-BF75-5BF1DCE638B3}"/>
              </a:ext>
            </a:extLst>
          </p:cNvPr>
          <p:cNvSpPr txBox="1"/>
          <p:nvPr/>
        </p:nvSpPr>
        <p:spPr>
          <a:xfrm>
            <a:off x="5095601" y="4647976"/>
            <a:ext cx="1261321" cy="369332"/>
          </a:xfrm>
          <a:prstGeom prst="rect">
            <a:avLst/>
          </a:prstGeom>
          <a:noFill/>
        </p:spPr>
        <p:txBody>
          <a:bodyPr wrap="square" rtlCol="0">
            <a:spAutoFit/>
          </a:bodyPr>
          <a:lstStyle/>
          <a:p>
            <a:r>
              <a:rPr lang="en-US" dirty="0" err="1"/>
              <a:t>newNode</a:t>
            </a:r>
            <a:endParaRPr lang="en-US" dirty="0"/>
          </a:p>
        </p:txBody>
      </p:sp>
      <p:cxnSp>
        <p:nvCxnSpPr>
          <p:cNvPr id="52" name="Straight Arrow Connector 51">
            <a:extLst>
              <a:ext uri="{FF2B5EF4-FFF2-40B4-BE49-F238E27FC236}">
                <a16:creationId xmlns:a16="http://schemas.microsoft.com/office/drawing/2014/main" id="{CBC955F7-A87D-4423-BDC2-B5511D58B120}"/>
              </a:ext>
            </a:extLst>
          </p:cNvPr>
          <p:cNvCxnSpPr>
            <a:cxnSpLocks/>
          </p:cNvCxnSpPr>
          <p:nvPr/>
        </p:nvCxnSpPr>
        <p:spPr>
          <a:xfrm flipV="1">
            <a:off x="5661669" y="4268340"/>
            <a:ext cx="0" cy="3307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31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17</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a:endCxn id="15"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865943" cy="369332"/>
          </a:xfrm>
          <a:prstGeom prst="rect">
            <a:avLst/>
          </a:prstGeom>
          <a:noFill/>
        </p:spPr>
        <p:txBody>
          <a:bodyPr wrap="none" rtlCol="0">
            <a:spAutoFit/>
          </a:bodyPr>
          <a:lstStyle/>
          <a:p>
            <a:r>
              <a:rPr lang="en-US" dirty="0" err="1"/>
              <a:t>nodeA</a:t>
            </a:r>
            <a:endParaRPr lang="en-US" dirty="0"/>
          </a:p>
        </p:txBody>
      </p: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33E7FE6-B0E0-4B85-B27C-469E6252103F}"/>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7" name="Rectangle 16">
            <a:extLst>
              <a:ext uri="{FF2B5EF4-FFF2-40B4-BE49-F238E27FC236}">
                <a16:creationId xmlns:a16="http://schemas.microsoft.com/office/drawing/2014/main" id="{67BDEDA5-B0DF-47F6-803A-FB7D27DDC78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C15B5595-F778-453D-82E8-4526E6539AB6}"/>
              </a:ext>
            </a:extLst>
          </p:cNvPr>
          <p:cNvCxnSpPr>
            <a:cxnSpLocks/>
            <a:endCxn id="14"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56C0EF-D3FF-413E-9BD9-C997B36756C3}"/>
              </a:ext>
            </a:extLst>
          </p:cNvPr>
          <p:cNvSpPr txBox="1"/>
          <p:nvPr/>
        </p:nvSpPr>
        <p:spPr>
          <a:xfrm>
            <a:off x="3703568" y="1780016"/>
            <a:ext cx="862737" cy="369332"/>
          </a:xfrm>
          <a:prstGeom prst="rect">
            <a:avLst/>
          </a:prstGeom>
          <a:noFill/>
        </p:spPr>
        <p:txBody>
          <a:bodyPr wrap="none" rtlCol="0">
            <a:spAutoFit/>
          </a:bodyPr>
          <a:lstStyle/>
          <a:p>
            <a:r>
              <a:rPr lang="en-US" dirty="0" err="1"/>
              <a:t>nodeB</a:t>
            </a:r>
            <a:endParaRPr lang="en-US" dirty="0"/>
          </a:p>
        </p:txBody>
      </p:sp>
      <p:cxnSp>
        <p:nvCxnSpPr>
          <p:cNvPr id="21" name="Straight Arrow Connector 20">
            <a:extLst>
              <a:ext uri="{FF2B5EF4-FFF2-40B4-BE49-F238E27FC236}">
                <a16:creationId xmlns:a16="http://schemas.microsoft.com/office/drawing/2014/main" id="{AF414992-AA62-427E-BD47-F9B935D690EB}"/>
              </a:ext>
            </a:extLst>
          </p:cNvPr>
          <p:cNvCxnSpPr>
            <a:cxnSpLocks/>
          </p:cNvCxnSpPr>
          <p:nvPr/>
        </p:nvCxnSpPr>
        <p:spPr>
          <a:xfrm>
            <a:off x="4086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DDC2D120-877E-4794-BABE-08E31B12A710}"/>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9" name="Rectangle 18">
            <a:extLst>
              <a:ext uri="{FF2B5EF4-FFF2-40B4-BE49-F238E27FC236}">
                <a16:creationId xmlns:a16="http://schemas.microsoft.com/office/drawing/2014/main" id="{55E65D9B-A0F6-478A-BDBD-3F21C34654B4}"/>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3525851A-F8CC-4AF7-BD63-125756F7A553}"/>
              </a:ext>
            </a:extLst>
          </p:cNvPr>
          <p:cNvCxnSpPr>
            <a:cxnSpLocks/>
          </p:cNvCxnSpPr>
          <p:nvPr/>
        </p:nvCxnSpPr>
        <p:spPr>
          <a:xfrm>
            <a:off x="57347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433D-47EE-45E0-9060-18DEC68DC378}"/>
              </a:ext>
            </a:extLst>
          </p:cNvPr>
          <p:cNvSpPr txBox="1"/>
          <p:nvPr/>
        </p:nvSpPr>
        <p:spPr>
          <a:xfrm>
            <a:off x="5113268" y="1780016"/>
            <a:ext cx="873957" cy="369332"/>
          </a:xfrm>
          <a:prstGeom prst="rect">
            <a:avLst/>
          </a:prstGeom>
          <a:noFill/>
        </p:spPr>
        <p:txBody>
          <a:bodyPr wrap="none" rtlCol="0">
            <a:spAutoFit/>
          </a:bodyPr>
          <a:lstStyle/>
          <a:p>
            <a:r>
              <a:rPr lang="en-US" dirty="0" err="1"/>
              <a:t>nodeC</a:t>
            </a:r>
            <a:endParaRPr lang="en-US" dirty="0"/>
          </a:p>
        </p:txBody>
      </p:sp>
      <p:cxnSp>
        <p:nvCxnSpPr>
          <p:cNvPr id="24" name="Straight Arrow Connector 23">
            <a:extLst>
              <a:ext uri="{FF2B5EF4-FFF2-40B4-BE49-F238E27FC236}">
                <a16:creationId xmlns:a16="http://schemas.microsoft.com/office/drawing/2014/main" id="{0FCB6E2A-A0D0-4F0E-B382-6FE63E72975B}"/>
              </a:ext>
            </a:extLst>
          </p:cNvPr>
          <p:cNvCxnSpPr>
            <a:cxnSpLocks/>
          </p:cNvCxnSpPr>
          <p:nvPr/>
        </p:nvCxnSpPr>
        <p:spPr>
          <a:xfrm>
            <a:off x="54959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CBEEE99D-8339-43B2-AF9A-D9235C9AD454}"/>
              </a:ext>
            </a:extLst>
          </p:cNvPr>
          <p:cNvSpPr/>
          <p:nvPr/>
        </p:nvSpPr>
        <p:spPr>
          <a:xfrm>
            <a:off x="2113264" y="1708524"/>
            <a:ext cx="1222116" cy="5123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016CE9F-B27F-42A4-B570-5533AF7474D5}"/>
              </a:ext>
            </a:extLst>
          </p:cNvPr>
          <p:cNvSpPr/>
          <p:nvPr/>
        </p:nvSpPr>
        <p:spPr>
          <a:xfrm>
            <a:off x="3494358" y="1699740"/>
            <a:ext cx="1222116" cy="5123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458B68C-DA3F-422B-95A9-32A6E5661336}"/>
              </a:ext>
            </a:extLst>
          </p:cNvPr>
          <p:cNvSpPr/>
          <p:nvPr/>
        </p:nvSpPr>
        <p:spPr>
          <a:xfrm>
            <a:off x="5007818" y="1708524"/>
            <a:ext cx="1222116" cy="5123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D973FB2-4430-45CB-9715-80C1DFDF3299}"/>
              </a:ext>
            </a:extLst>
          </p:cNvPr>
          <p:cNvSpPr txBox="1"/>
          <p:nvPr/>
        </p:nvSpPr>
        <p:spPr>
          <a:xfrm>
            <a:off x="2113264" y="3366119"/>
            <a:ext cx="7894799" cy="646331"/>
          </a:xfrm>
          <a:prstGeom prst="rect">
            <a:avLst/>
          </a:prstGeom>
          <a:noFill/>
        </p:spPr>
        <p:txBody>
          <a:bodyPr wrap="square" rtlCol="0">
            <a:spAutoFit/>
          </a:bodyPr>
          <a:lstStyle/>
          <a:p>
            <a:r>
              <a:rPr lang="en-US" dirty="0"/>
              <a:t>We don’t want to track references to all nodes (</a:t>
            </a:r>
            <a:r>
              <a:rPr lang="en-US" dirty="0" err="1"/>
              <a:t>nodeA</a:t>
            </a:r>
            <a:r>
              <a:rPr lang="en-US" dirty="0"/>
              <a:t>, </a:t>
            </a:r>
            <a:r>
              <a:rPr lang="en-US" dirty="0" err="1"/>
              <a:t>nodeB</a:t>
            </a:r>
            <a:r>
              <a:rPr lang="en-US" dirty="0"/>
              <a:t>, </a:t>
            </a:r>
            <a:r>
              <a:rPr lang="en-US" dirty="0" err="1"/>
              <a:t>nodeC</a:t>
            </a:r>
            <a:r>
              <a:rPr lang="en-US" dirty="0"/>
              <a:t>). Which reference should we keep?</a:t>
            </a:r>
          </a:p>
        </p:txBody>
      </p:sp>
    </p:spTree>
    <p:extLst>
      <p:ext uri="{BB962C8B-B14F-4D97-AF65-F5344CB8AC3E}">
        <p14:creationId xmlns:p14="http://schemas.microsoft.com/office/powerpoint/2010/main" val="240054109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Add(index, 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170</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8213077"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8673994"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8974787" y="2959751"/>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7752160"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7291243" y="2747820"/>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10056745"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10517662"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10725839" y="2959747"/>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9595828"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9134911" y="2747820"/>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9976616" y="1790291"/>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10278698" y="217510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6357150" y="256926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6818067"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5896233"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p:cNvCxnSpPr>
          <p:nvPr/>
        </p:nvCxnSpPr>
        <p:spPr>
          <a:xfrm flipH="1" flipV="1">
            <a:off x="5434860" y="2727425"/>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p:cNvCxnSpPr>
          <p:nvPr/>
        </p:nvCxnSpPr>
        <p:spPr>
          <a:xfrm>
            <a:off x="7135467" y="293935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CA6DFC5-D5E5-4D6C-BF7B-854573C7C921}"/>
              </a:ext>
            </a:extLst>
          </p:cNvPr>
          <p:cNvSpPr txBox="1"/>
          <p:nvPr/>
        </p:nvSpPr>
        <p:spPr>
          <a:xfrm>
            <a:off x="4396932" y="1803482"/>
            <a:ext cx="740903" cy="369332"/>
          </a:xfrm>
          <a:prstGeom prst="rect">
            <a:avLst/>
          </a:prstGeom>
          <a:noFill/>
        </p:spPr>
        <p:txBody>
          <a:bodyPr wrap="square" rtlCol="0">
            <a:spAutoFit/>
          </a:bodyPr>
          <a:lstStyle/>
          <a:p>
            <a:r>
              <a:rPr lang="en-US" dirty="0"/>
              <a:t>temp</a:t>
            </a:r>
          </a:p>
        </p:txBody>
      </p:sp>
      <p:cxnSp>
        <p:nvCxnSpPr>
          <p:cNvPr id="51" name="Straight Arrow Connector 50">
            <a:extLst>
              <a:ext uri="{FF2B5EF4-FFF2-40B4-BE49-F238E27FC236}">
                <a16:creationId xmlns:a16="http://schemas.microsoft.com/office/drawing/2014/main" id="{915687F4-0337-4BEC-BD12-393A97CE3F0D}"/>
              </a:ext>
            </a:extLst>
          </p:cNvPr>
          <p:cNvCxnSpPr>
            <a:cxnSpLocks/>
          </p:cNvCxnSpPr>
          <p:nvPr/>
        </p:nvCxnSpPr>
        <p:spPr>
          <a:xfrm>
            <a:off x="474371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09B7D9C-1777-4B3D-AE76-D548E4D9A1CF}"/>
              </a:ext>
            </a:extLst>
          </p:cNvPr>
          <p:cNvSpPr txBox="1"/>
          <p:nvPr/>
        </p:nvSpPr>
        <p:spPr>
          <a:xfrm>
            <a:off x="6029922" y="3582505"/>
            <a:ext cx="1261321" cy="369332"/>
          </a:xfrm>
          <a:prstGeom prst="rect">
            <a:avLst/>
          </a:prstGeom>
          <a:noFill/>
        </p:spPr>
        <p:txBody>
          <a:bodyPr wrap="square" rtlCol="0">
            <a:spAutoFit/>
          </a:bodyPr>
          <a:lstStyle/>
          <a:p>
            <a:r>
              <a:rPr lang="en-US" dirty="0" err="1"/>
              <a:t>newNode</a:t>
            </a:r>
            <a:endParaRPr lang="en-US" dirty="0"/>
          </a:p>
        </p:txBody>
      </p:sp>
      <p:cxnSp>
        <p:nvCxnSpPr>
          <p:cNvPr id="52" name="Straight Arrow Connector 51">
            <a:extLst>
              <a:ext uri="{FF2B5EF4-FFF2-40B4-BE49-F238E27FC236}">
                <a16:creationId xmlns:a16="http://schemas.microsoft.com/office/drawing/2014/main" id="{C0852945-B4A1-41F9-8E02-D0CB7718F620}"/>
              </a:ext>
            </a:extLst>
          </p:cNvPr>
          <p:cNvCxnSpPr>
            <a:cxnSpLocks/>
          </p:cNvCxnSpPr>
          <p:nvPr/>
        </p:nvCxnSpPr>
        <p:spPr>
          <a:xfrm flipV="1">
            <a:off x="6595990" y="3202869"/>
            <a:ext cx="0" cy="3307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783503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Add(index, 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171</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8213077"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8673994"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8974787" y="2959751"/>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7752160"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7291243" y="2747820"/>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10056745"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10517662"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10725839" y="2959747"/>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9595828"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9134911" y="2747820"/>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9976616" y="1790291"/>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10278698" y="217510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6357150" y="256926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6818067"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5896233"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p:cNvCxnSpPr>
          <p:nvPr/>
        </p:nvCxnSpPr>
        <p:spPr>
          <a:xfrm flipH="1" flipV="1">
            <a:off x="5434860" y="2727425"/>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p:cNvCxnSpPr>
          <p:nvPr/>
        </p:nvCxnSpPr>
        <p:spPr>
          <a:xfrm>
            <a:off x="7135467" y="293935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13446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r>
              <a:rPr lang="en-US" dirty="0">
                <a:highlight>
                  <a:srgbClr val="FFFF00"/>
                </a:highlight>
              </a:rPr>
              <a:t>How do we insert our </a:t>
            </a:r>
            <a:r>
              <a:rPr lang="en-US" dirty="0" err="1">
                <a:highlight>
                  <a:srgbClr val="FFFF00"/>
                </a:highlight>
              </a:rPr>
              <a:t>newNode</a:t>
            </a:r>
            <a:r>
              <a:rPr lang="en-US" dirty="0">
                <a:highlight>
                  <a:srgbClr val="FFFF00"/>
                </a:highlight>
              </a:rPr>
              <a:t> after temp?</a:t>
            </a:r>
          </a:p>
          <a:p>
            <a:pPr lvl="3"/>
            <a:r>
              <a:rPr lang="en-US" dirty="0" err="1"/>
              <a:t>newNode.next</a:t>
            </a:r>
            <a:r>
              <a:rPr lang="en-US" dirty="0"/>
              <a:t> = </a:t>
            </a:r>
            <a:r>
              <a:rPr lang="en-US" dirty="0" err="1"/>
              <a:t>temp.next</a:t>
            </a:r>
            <a:r>
              <a:rPr lang="en-US" dirty="0"/>
              <a:t>;</a:t>
            </a:r>
          </a:p>
          <a:p>
            <a:pPr lvl="3"/>
            <a:r>
              <a:rPr lang="en-US" dirty="0" err="1"/>
              <a:t>newNode.prev</a:t>
            </a:r>
            <a:r>
              <a:rPr lang="en-US" dirty="0"/>
              <a:t> = temp;</a:t>
            </a:r>
          </a:p>
          <a:p>
            <a:pPr lvl="3"/>
            <a:r>
              <a:rPr lang="en-US" dirty="0" err="1"/>
              <a:t>temp.next.prev</a:t>
            </a:r>
            <a:r>
              <a:rPr lang="en-US" dirty="0"/>
              <a:t> = </a:t>
            </a:r>
            <a:r>
              <a:rPr lang="en-US" dirty="0" err="1"/>
              <a:t>newNode</a:t>
            </a:r>
            <a:r>
              <a:rPr lang="en-US" dirty="0"/>
              <a:t>;</a:t>
            </a:r>
          </a:p>
          <a:p>
            <a:pPr lvl="3"/>
            <a:r>
              <a:rPr lang="en-US" dirty="0" err="1"/>
              <a:t>temp.next</a:t>
            </a:r>
            <a:r>
              <a:rPr lang="en-US" dirty="0"/>
              <a:t> = </a:t>
            </a:r>
            <a:r>
              <a:rPr lang="en-US" dirty="0" err="1"/>
              <a:t>newNode</a:t>
            </a:r>
            <a:r>
              <a:rPr lang="en-US" dirty="0"/>
              <a:t>;</a:t>
            </a:r>
          </a:p>
          <a:p>
            <a:pPr lvl="2"/>
            <a:endParaRPr lang="en-US" dirty="0"/>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172</a:t>
            </a:fld>
            <a:endParaRPr lang="en-US"/>
          </a:p>
        </p:txBody>
      </p:sp>
    </p:spTree>
    <p:extLst>
      <p:ext uri="{BB962C8B-B14F-4D97-AF65-F5344CB8AC3E}">
        <p14:creationId xmlns:p14="http://schemas.microsoft.com/office/powerpoint/2010/main" val="322123854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normAutofit/>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r>
              <a:rPr lang="en-US" dirty="0">
                <a:highlight>
                  <a:srgbClr val="FFFF00"/>
                </a:highlight>
              </a:rPr>
              <a:t>How do we insert our </a:t>
            </a:r>
            <a:r>
              <a:rPr lang="en-US" dirty="0" err="1">
                <a:highlight>
                  <a:srgbClr val="FFFF00"/>
                </a:highlight>
              </a:rPr>
              <a:t>newNode</a:t>
            </a:r>
            <a:r>
              <a:rPr lang="en-US" dirty="0">
                <a:highlight>
                  <a:srgbClr val="FFFF00"/>
                </a:highlight>
              </a:rPr>
              <a:t> after temp?</a:t>
            </a:r>
          </a:p>
          <a:p>
            <a:pPr lvl="3"/>
            <a:r>
              <a:rPr lang="en-US" dirty="0" err="1"/>
              <a:t>newNode.next</a:t>
            </a:r>
            <a:r>
              <a:rPr lang="en-US" dirty="0"/>
              <a:t> = </a:t>
            </a:r>
            <a:r>
              <a:rPr lang="en-US" dirty="0" err="1"/>
              <a:t>temp.next</a:t>
            </a:r>
            <a:r>
              <a:rPr lang="en-US" dirty="0"/>
              <a:t>;</a:t>
            </a:r>
          </a:p>
          <a:p>
            <a:pPr lvl="3"/>
            <a:r>
              <a:rPr lang="en-US" dirty="0" err="1"/>
              <a:t>newNode.prev</a:t>
            </a:r>
            <a:r>
              <a:rPr lang="en-US" dirty="0"/>
              <a:t> = temp;</a:t>
            </a:r>
          </a:p>
          <a:p>
            <a:pPr lvl="3"/>
            <a:r>
              <a:rPr lang="en-US" dirty="0" err="1"/>
              <a:t>temp.next.prev</a:t>
            </a:r>
            <a:r>
              <a:rPr lang="en-US" dirty="0"/>
              <a:t> = </a:t>
            </a:r>
            <a:r>
              <a:rPr lang="en-US" dirty="0" err="1"/>
              <a:t>newNode</a:t>
            </a:r>
            <a:r>
              <a:rPr lang="en-US" dirty="0"/>
              <a:t>;</a:t>
            </a:r>
          </a:p>
          <a:p>
            <a:pPr lvl="3"/>
            <a:r>
              <a:rPr lang="en-US" dirty="0" err="1"/>
              <a:t>temp.next</a:t>
            </a:r>
            <a:r>
              <a:rPr lang="en-US" dirty="0"/>
              <a:t> = </a:t>
            </a:r>
            <a:r>
              <a:rPr lang="en-US" dirty="0" err="1"/>
              <a:t>newNode</a:t>
            </a:r>
            <a:r>
              <a:rPr lang="en-US" dirty="0"/>
              <a:t>;</a:t>
            </a:r>
          </a:p>
          <a:p>
            <a:pPr lvl="2"/>
            <a:r>
              <a:rPr lang="en-US" dirty="0"/>
              <a:t>With removing:</a:t>
            </a:r>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173</a:t>
            </a:fld>
            <a:endParaRPr lang="en-US"/>
          </a:p>
        </p:txBody>
      </p:sp>
    </p:spTree>
    <p:extLst>
      <p:ext uri="{BB962C8B-B14F-4D97-AF65-F5344CB8AC3E}">
        <p14:creationId xmlns:p14="http://schemas.microsoft.com/office/powerpoint/2010/main" val="381295738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normAutofit/>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r>
              <a:rPr lang="en-US" dirty="0">
                <a:highlight>
                  <a:srgbClr val="FFFF00"/>
                </a:highlight>
              </a:rPr>
              <a:t>How do we insert our </a:t>
            </a:r>
            <a:r>
              <a:rPr lang="en-US" dirty="0" err="1">
                <a:highlight>
                  <a:srgbClr val="FFFF00"/>
                </a:highlight>
              </a:rPr>
              <a:t>newNode</a:t>
            </a:r>
            <a:r>
              <a:rPr lang="en-US" dirty="0">
                <a:highlight>
                  <a:srgbClr val="FFFF00"/>
                </a:highlight>
              </a:rPr>
              <a:t> after temp?</a:t>
            </a:r>
          </a:p>
          <a:p>
            <a:pPr lvl="3"/>
            <a:r>
              <a:rPr lang="en-US" dirty="0" err="1"/>
              <a:t>newNode.next</a:t>
            </a:r>
            <a:r>
              <a:rPr lang="en-US" dirty="0"/>
              <a:t> = </a:t>
            </a:r>
            <a:r>
              <a:rPr lang="en-US" dirty="0" err="1"/>
              <a:t>temp.next</a:t>
            </a:r>
            <a:r>
              <a:rPr lang="en-US" dirty="0"/>
              <a:t>;</a:t>
            </a:r>
          </a:p>
          <a:p>
            <a:pPr lvl="3"/>
            <a:r>
              <a:rPr lang="en-US" dirty="0" err="1"/>
              <a:t>newNode.prev</a:t>
            </a:r>
            <a:r>
              <a:rPr lang="en-US" dirty="0"/>
              <a:t> = temp;</a:t>
            </a:r>
          </a:p>
          <a:p>
            <a:pPr lvl="3"/>
            <a:r>
              <a:rPr lang="en-US" dirty="0" err="1"/>
              <a:t>temp.next.prev</a:t>
            </a:r>
            <a:r>
              <a:rPr lang="en-US" dirty="0"/>
              <a:t> = </a:t>
            </a:r>
            <a:r>
              <a:rPr lang="en-US" dirty="0" err="1"/>
              <a:t>newNode</a:t>
            </a:r>
            <a:r>
              <a:rPr lang="en-US" dirty="0"/>
              <a:t>;</a:t>
            </a:r>
          </a:p>
          <a:p>
            <a:pPr lvl="3"/>
            <a:r>
              <a:rPr lang="en-US" dirty="0" err="1"/>
              <a:t>temp.next</a:t>
            </a:r>
            <a:r>
              <a:rPr lang="en-US" dirty="0"/>
              <a:t> = </a:t>
            </a:r>
            <a:r>
              <a:rPr lang="en-US" dirty="0" err="1"/>
              <a:t>newNode</a:t>
            </a:r>
            <a:r>
              <a:rPr lang="en-US" dirty="0"/>
              <a:t>;</a:t>
            </a:r>
          </a:p>
          <a:p>
            <a:pPr lvl="1"/>
            <a:r>
              <a:rPr lang="en-US" dirty="0"/>
              <a:t>With removing:</a:t>
            </a:r>
          </a:p>
          <a:p>
            <a:pPr lvl="2"/>
            <a:r>
              <a:rPr lang="en-US" dirty="0"/>
              <a:t>We find the node we want to remove (temp)</a:t>
            </a:r>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174</a:t>
            </a:fld>
            <a:endParaRPr lang="en-US"/>
          </a:p>
        </p:txBody>
      </p:sp>
    </p:spTree>
    <p:extLst>
      <p:ext uri="{BB962C8B-B14F-4D97-AF65-F5344CB8AC3E}">
        <p14:creationId xmlns:p14="http://schemas.microsoft.com/office/powerpoint/2010/main" val="35948945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normAutofit lnSpcReduction="10000"/>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r>
              <a:rPr lang="en-US" dirty="0">
                <a:highlight>
                  <a:srgbClr val="FFFF00"/>
                </a:highlight>
              </a:rPr>
              <a:t>How do we insert our </a:t>
            </a:r>
            <a:r>
              <a:rPr lang="en-US" dirty="0" err="1">
                <a:highlight>
                  <a:srgbClr val="FFFF00"/>
                </a:highlight>
              </a:rPr>
              <a:t>newNode</a:t>
            </a:r>
            <a:r>
              <a:rPr lang="en-US" dirty="0">
                <a:highlight>
                  <a:srgbClr val="FFFF00"/>
                </a:highlight>
              </a:rPr>
              <a:t> after temp?</a:t>
            </a:r>
          </a:p>
          <a:p>
            <a:pPr lvl="3"/>
            <a:r>
              <a:rPr lang="en-US" dirty="0" err="1"/>
              <a:t>newNode.next</a:t>
            </a:r>
            <a:r>
              <a:rPr lang="en-US" dirty="0"/>
              <a:t> = </a:t>
            </a:r>
            <a:r>
              <a:rPr lang="en-US" dirty="0" err="1"/>
              <a:t>temp.next</a:t>
            </a:r>
            <a:r>
              <a:rPr lang="en-US" dirty="0"/>
              <a:t>;</a:t>
            </a:r>
          </a:p>
          <a:p>
            <a:pPr lvl="3"/>
            <a:r>
              <a:rPr lang="en-US" dirty="0" err="1"/>
              <a:t>newNode.prev</a:t>
            </a:r>
            <a:r>
              <a:rPr lang="en-US" dirty="0"/>
              <a:t> = temp;</a:t>
            </a:r>
          </a:p>
          <a:p>
            <a:pPr lvl="3"/>
            <a:r>
              <a:rPr lang="en-US" dirty="0" err="1"/>
              <a:t>temp.next.prev</a:t>
            </a:r>
            <a:r>
              <a:rPr lang="en-US" dirty="0"/>
              <a:t> = </a:t>
            </a:r>
            <a:r>
              <a:rPr lang="en-US" dirty="0" err="1"/>
              <a:t>newNode</a:t>
            </a:r>
            <a:r>
              <a:rPr lang="en-US" dirty="0"/>
              <a:t>;</a:t>
            </a:r>
          </a:p>
          <a:p>
            <a:pPr lvl="3"/>
            <a:r>
              <a:rPr lang="en-US" dirty="0" err="1"/>
              <a:t>temp.next</a:t>
            </a:r>
            <a:r>
              <a:rPr lang="en-US" dirty="0"/>
              <a:t> = </a:t>
            </a:r>
            <a:r>
              <a:rPr lang="en-US" dirty="0" err="1"/>
              <a:t>newNode</a:t>
            </a:r>
            <a:r>
              <a:rPr lang="en-US" dirty="0"/>
              <a:t>;</a:t>
            </a:r>
          </a:p>
          <a:p>
            <a:pPr lvl="1"/>
            <a:r>
              <a:rPr lang="en-US" dirty="0"/>
              <a:t>With removing:</a:t>
            </a:r>
          </a:p>
          <a:p>
            <a:pPr lvl="2"/>
            <a:r>
              <a:rPr lang="en-US" dirty="0"/>
              <a:t>We find the node we want to remove (temp) by traversing from head.</a:t>
            </a:r>
          </a:p>
          <a:p>
            <a:pPr lvl="2"/>
            <a:r>
              <a:rPr lang="en-US" dirty="0">
                <a:highlight>
                  <a:srgbClr val="FFFF00"/>
                </a:highlight>
              </a:rPr>
              <a:t>How do we remove our temp?</a:t>
            </a:r>
            <a:endParaRPr lang="en-US" dirty="0"/>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175</a:t>
            </a:fld>
            <a:endParaRPr lang="en-US"/>
          </a:p>
        </p:txBody>
      </p:sp>
    </p:spTree>
    <p:extLst>
      <p:ext uri="{BB962C8B-B14F-4D97-AF65-F5344CB8AC3E}">
        <p14:creationId xmlns:p14="http://schemas.microsoft.com/office/powerpoint/2010/main" val="223528378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normAutofit fontScale="92500" lnSpcReduction="20000"/>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r>
              <a:rPr lang="en-US" dirty="0">
                <a:highlight>
                  <a:srgbClr val="FFFF00"/>
                </a:highlight>
              </a:rPr>
              <a:t>How do we insert our </a:t>
            </a:r>
            <a:r>
              <a:rPr lang="en-US" dirty="0" err="1">
                <a:highlight>
                  <a:srgbClr val="FFFF00"/>
                </a:highlight>
              </a:rPr>
              <a:t>newNode</a:t>
            </a:r>
            <a:r>
              <a:rPr lang="en-US" dirty="0">
                <a:highlight>
                  <a:srgbClr val="FFFF00"/>
                </a:highlight>
              </a:rPr>
              <a:t> after temp?</a:t>
            </a:r>
          </a:p>
          <a:p>
            <a:pPr lvl="3"/>
            <a:r>
              <a:rPr lang="en-US" dirty="0" err="1"/>
              <a:t>newNode.next</a:t>
            </a:r>
            <a:r>
              <a:rPr lang="en-US" dirty="0"/>
              <a:t> = </a:t>
            </a:r>
            <a:r>
              <a:rPr lang="en-US" dirty="0" err="1"/>
              <a:t>temp.next</a:t>
            </a:r>
            <a:r>
              <a:rPr lang="en-US" dirty="0"/>
              <a:t>;</a:t>
            </a:r>
          </a:p>
          <a:p>
            <a:pPr lvl="3"/>
            <a:r>
              <a:rPr lang="en-US" dirty="0" err="1"/>
              <a:t>newNode.prev</a:t>
            </a:r>
            <a:r>
              <a:rPr lang="en-US" dirty="0"/>
              <a:t> = temp;</a:t>
            </a:r>
          </a:p>
          <a:p>
            <a:pPr lvl="3"/>
            <a:r>
              <a:rPr lang="en-US" dirty="0" err="1"/>
              <a:t>temp.next.prev</a:t>
            </a:r>
            <a:r>
              <a:rPr lang="en-US" dirty="0"/>
              <a:t> = </a:t>
            </a:r>
            <a:r>
              <a:rPr lang="en-US" dirty="0" err="1"/>
              <a:t>newNode</a:t>
            </a:r>
            <a:r>
              <a:rPr lang="en-US" dirty="0"/>
              <a:t>;</a:t>
            </a:r>
          </a:p>
          <a:p>
            <a:pPr lvl="3"/>
            <a:r>
              <a:rPr lang="en-US" dirty="0" err="1"/>
              <a:t>temp.next</a:t>
            </a:r>
            <a:r>
              <a:rPr lang="en-US" dirty="0"/>
              <a:t> = </a:t>
            </a:r>
            <a:r>
              <a:rPr lang="en-US" dirty="0" err="1"/>
              <a:t>newNode</a:t>
            </a:r>
            <a:r>
              <a:rPr lang="en-US" dirty="0"/>
              <a:t>;</a:t>
            </a:r>
          </a:p>
          <a:p>
            <a:pPr lvl="1"/>
            <a:r>
              <a:rPr lang="en-US" dirty="0"/>
              <a:t>With removing:</a:t>
            </a:r>
          </a:p>
          <a:p>
            <a:pPr lvl="2"/>
            <a:r>
              <a:rPr lang="en-US" dirty="0"/>
              <a:t>We find the node we want to remove (temp) by traversing from head.</a:t>
            </a:r>
          </a:p>
          <a:p>
            <a:pPr lvl="2"/>
            <a:r>
              <a:rPr lang="en-US" dirty="0">
                <a:highlight>
                  <a:srgbClr val="FFFF00"/>
                </a:highlight>
              </a:rPr>
              <a:t>How do we remove our temp?</a:t>
            </a:r>
          </a:p>
          <a:p>
            <a:pPr lvl="3"/>
            <a:r>
              <a:rPr lang="en-US" dirty="0" err="1"/>
              <a:t>temp.prev.next</a:t>
            </a:r>
            <a:r>
              <a:rPr lang="en-US" dirty="0"/>
              <a:t> = </a:t>
            </a:r>
            <a:r>
              <a:rPr lang="en-US" dirty="0" err="1"/>
              <a:t>temp.next</a:t>
            </a:r>
            <a:r>
              <a:rPr lang="en-US" dirty="0"/>
              <a:t>;</a:t>
            </a:r>
          </a:p>
          <a:p>
            <a:pPr lvl="3"/>
            <a:r>
              <a:rPr lang="en-US" dirty="0" err="1"/>
              <a:t>temp.next.prev</a:t>
            </a:r>
            <a:r>
              <a:rPr lang="en-US" dirty="0"/>
              <a:t> = </a:t>
            </a:r>
            <a:r>
              <a:rPr lang="en-US" dirty="0" err="1"/>
              <a:t>temp.prev</a:t>
            </a:r>
            <a:r>
              <a:rPr lang="en-US" dirty="0"/>
              <a:t>;</a:t>
            </a:r>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176</a:t>
            </a:fld>
            <a:endParaRPr lang="en-US"/>
          </a:p>
        </p:txBody>
      </p:sp>
    </p:spTree>
    <p:extLst>
      <p:ext uri="{BB962C8B-B14F-4D97-AF65-F5344CB8AC3E}">
        <p14:creationId xmlns:p14="http://schemas.microsoft.com/office/powerpoint/2010/main" val="208794381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Remove(index)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177</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8213077"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8673994"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8974787" y="2959751"/>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7752160"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7291243" y="2747820"/>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10056745"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10517662"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10725839" y="2959747"/>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9595828"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9134911" y="2747820"/>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9976616" y="1790291"/>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10278698" y="217510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6357150" y="256926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6818067"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5896233"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p:cNvCxnSpPr>
          <p:nvPr/>
        </p:nvCxnSpPr>
        <p:spPr>
          <a:xfrm flipH="1" flipV="1">
            <a:off x="5434860" y="2727425"/>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p:cNvCxnSpPr>
          <p:nvPr/>
        </p:nvCxnSpPr>
        <p:spPr>
          <a:xfrm>
            <a:off x="7135467" y="293935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50C9CC8-7073-436C-A888-B906DA4C1B94}"/>
              </a:ext>
            </a:extLst>
          </p:cNvPr>
          <p:cNvSpPr txBox="1"/>
          <p:nvPr/>
        </p:nvSpPr>
        <p:spPr>
          <a:xfrm>
            <a:off x="6218692" y="1803482"/>
            <a:ext cx="740903" cy="369332"/>
          </a:xfrm>
          <a:prstGeom prst="rect">
            <a:avLst/>
          </a:prstGeom>
          <a:noFill/>
        </p:spPr>
        <p:txBody>
          <a:bodyPr wrap="square" rtlCol="0">
            <a:spAutoFit/>
          </a:bodyPr>
          <a:lstStyle/>
          <a:p>
            <a:r>
              <a:rPr lang="en-US" dirty="0"/>
              <a:t>temp</a:t>
            </a:r>
          </a:p>
        </p:txBody>
      </p:sp>
      <p:cxnSp>
        <p:nvCxnSpPr>
          <p:cNvPr id="43" name="Straight Arrow Connector 42">
            <a:extLst>
              <a:ext uri="{FF2B5EF4-FFF2-40B4-BE49-F238E27FC236}">
                <a16:creationId xmlns:a16="http://schemas.microsoft.com/office/drawing/2014/main" id="{D62772E8-0F19-4941-A049-2032C8EDAF66}"/>
              </a:ext>
            </a:extLst>
          </p:cNvPr>
          <p:cNvCxnSpPr>
            <a:cxnSpLocks/>
          </p:cNvCxnSpPr>
          <p:nvPr/>
        </p:nvCxnSpPr>
        <p:spPr>
          <a:xfrm>
            <a:off x="656547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40810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Remove(index)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178</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8213077"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8673994"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8974787" y="2959751"/>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7752160"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7291243" y="2747820"/>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10056745"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10517662"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10725839" y="2959747"/>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9595828"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9134911" y="2747820"/>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9976616" y="1790291"/>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10278698" y="217510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6357150" y="256926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6818067"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5896233"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p:cNvCxnSpPr>
          <p:nvPr/>
        </p:nvCxnSpPr>
        <p:spPr>
          <a:xfrm flipH="1" flipV="1">
            <a:off x="5434860" y="2727425"/>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p:cNvCxnSpPr>
          <p:nvPr/>
        </p:nvCxnSpPr>
        <p:spPr>
          <a:xfrm>
            <a:off x="7135467" y="293935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50C9CC8-7073-436C-A888-B906DA4C1B94}"/>
              </a:ext>
            </a:extLst>
          </p:cNvPr>
          <p:cNvSpPr txBox="1"/>
          <p:nvPr/>
        </p:nvSpPr>
        <p:spPr>
          <a:xfrm>
            <a:off x="6218692" y="1803482"/>
            <a:ext cx="740903" cy="369332"/>
          </a:xfrm>
          <a:prstGeom prst="rect">
            <a:avLst/>
          </a:prstGeom>
          <a:noFill/>
        </p:spPr>
        <p:txBody>
          <a:bodyPr wrap="square" rtlCol="0">
            <a:spAutoFit/>
          </a:bodyPr>
          <a:lstStyle/>
          <a:p>
            <a:r>
              <a:rPr lang="en-US" dirty="0"/>
              <a:t>temp</a:t>
            </a:r>
          </a:p>
        </p:txBody>
      </p:sp>
      <p:cxnSp>
        <p:nvCxnSpPr>
          <p:cNvPr id="43" name="Straight Arrow Connector 42">
            <a:extLst>
              <a:ext uri="{FF2B5EF4-FFF2-40B4-BE49-F238E27FC236}">
                <a16:creationId xmlns:a16="http://schemas.microsoft.com/office/drawing/2014/main" id="{D62772E8-0F19-4941-A049-2032C8EDAF66}"/>
              </a:ext>
            </a:extLst>
          </p:cNvPr>
          <p:cNvCxnSpPr>
            <a:cxnSpLocks/>
          </p:cNvCxnSpPr>
          <p:nvPr/>
        </p:nvCxnSpPr>
        <p:spPr>
          <a:xfrm>
            <a:off x="656547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7E0BE0DA-7D94-45F7-B5C2-CD1733FEE1A7}"/>
              </a:ext>
            </a:extLst>
          </p:cNvPr>
          <p:cNvCxnSpPr>
            <a:cxnSpLocks/>
          </p:cNvCxnSpPr>
          <p:nvPr/>
        </p:nvCxnSpPr>
        <p:spPr>
          <a:xfrm flipV="1">
            <a:off x="6818067" y="2977946"/>
            <a:ext cx="934093" cy="8893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8CF600-2974-41C9-815A-2817DA78BA27}"/>
              </a:ext>
            </a:extLst>
          </p:cNvPr>
          <p:cNvCxnSpPr>
            <a:stCxn id="35" idx="3"/>
          </p:cNvCxnSpPr>
          <p:nvPr/>
        </p:nvCxnSpPr>
        <p:spPr>
          <a:xfrm>
            <a:off x="5435088" y="2842306"/>
            <a:ext cx="1382979" cy="1025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0931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Remove(index)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179</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8213077"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8673994"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8974787" y="2959751"/>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7752160"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10056745"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10517662"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10725839" y="2959747"/>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9595828"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9134911" y="2747820"/>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9976616" y="1790291"/>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10278698" y="217510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6357150" y="256926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6818067"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5896233"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p:cNvCxnSpPr>
          <p:nvPr/>
        </p:nvCxnSpPr>
        <p:spPr>
          <a:xfrm flipH="1" flipV="1">
            <a:off x="5434860" y="2727425"/>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p:cNvCxnSpPr>
          <p:nvPr/>
        </p:nvCxnSpPr>
        <p:spPr>
          <a:xfrm>
            <a:off x="7135467" y="293935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50C9CC8-7073-436C-A888-B906DA4C1B94}"/>
              </a:ext>
            </a:extLst>
          </p:cNvPr>
          <p:cNvSpPr txBox="1"/>
          <p:nvPr/>
        </p:nvSpPr>
        <p:spPr>
          <a:xfrm>
            <a:off x="6218692" y="1803482"/>
            <a:ext cx="740903" cy="369332"/>
          </a:xfrm>
          <a:prstGeom prst="rect">
            <a:avLst/>
          </a:prstGeom>
          <a:noFill/>
        </p:spPr>
        <p:txBody>
          <a:bodyPr wrap="square" rtlCol="0">
            <a:spAutoFit/>
          </a:bodyPr>
          <a:lstStyle/>
          <a:p>
            <a:r>
              <a:rPr lang="en-US" dirty="0"/>
              <a:t>temp</a:t>
            </a:r>
          </a:p>
        </p:txBody>
      </p:sp>
      <p:cxnSp>
        <p:nvCxnSpPr>
          <p:cNvPr id="43" name="Straight Arrow Connector 42">
            <a:extLst>
              <a:ext uri="{FF2B5EF4-FFF2-40B4-BE49-F238E27FC236}">
                <a16:creationId xmlns:a16="http://schemas.microsoft.com/office/drawing/2014/main" id="{D62772E8-0F19-4941-A049-2032C8EDAF66}"/>
              </a:ext>
            </a:extLst>
          </p:cNvPr>
          <p:cNvCxnSpPr>
            <a:cxnSpLocks/>
          </p:cNvCxnSpPr>
          <p:nvPr/>
        </p:nvCxnSpPr>
        <p:spPr>
          <a:xfrm>
            <a:off x="656547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0BA6D650-6D11-48D2-A0E8-BBACED3BB350}"/>
              </a:ext>
            </a:extLst>
          </p:cNvPr>
          <p:cNvCxnSpPr>
            <a:cxnSpLocks/>
          </p:cNvCxnSpPr>
          <p:nvPr/>
        </p:nvCxnSpPr>
        <p:spPr>
          <a:xfrm flipH="1">
            <a:off x="5412119" y="1610684"/>
            <a:ext cx="1148400" cy="11209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3C37DA-B8F0-41ED-B0B1-6629BA805D7D}"/>
              </a:ext>
            </a:extLst>
          </p:cNvPr>
          <p:cNvCxnSpPr>
            <a:cxnSpLocks/>
          </p:cNvCxnSpPr>
          <p:nvPr/>
        </p:nvCxnSpPr>
        <p:spPr>
          <a:xfrm>
            <a:off x="6549231" y="1610684"/>
            <a:ext cx="1232591" cy="11343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11B2C88-54DE-423A-A26F-D8AC8EB1F6B9}"/>
              </a:ext>
            </a:extLst>
          </p:cNvPr>
          <p:cNvCxnSpPr>
            <a:cxnSpLocks/>
          </p:cNvCxnSpPr>
          <p:nvPr/>
        </p:nvCxnSpPr>
        <p:spPr>
          <a:xfrm flipV="1">
            <a:off x="6818067" y="2977946"/>
            <a:ext cx="934093" cy="8893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A122291-6034-4A22-99AF-338BDFEDD6DF}"/>
              </a:ext>
            </a:extLst>
          </p:cNvPr>
          <p:cNvCxnSpPr/>
          <p:nvPr/>
        </p:nvCxnSpPr>
        <p:spPr>
          <a:xfrm>
            <a:off x="5435088" y="2842306"/>
            <a:ext cx="1382979" cy="1025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59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18</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a:endCxn id="15"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865943" cy="369332"/>
          </a:xfrm>
          <a:prstGeom prst="rect">
            <a:avLst/>
          </a:prstGeom>
          <a:noFill/>
        </p:spPr>
        <p:txBody>
          <a:bodyPr wrap="none" rtlCol="0">
            <a:spAutoFit/>
          </a:bodyPr>
          <a:lstStyle/>
          <a:p>
            <a:r>
              <a:rPr lang="en-US" dirty="0" err="1"/>
              <a:t>nodeA</a:t>
            </a:r>
            <a:endParaRPr lang="en-US" dirty="0"/>
          </a:p>
        </p:txBody>
      </p: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33E7FE6-B0E0-4B85-B27C-469E6252103F}"/>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7" name="Rectangle 16">
            <a:extLst>
              <a:ext uri="{FF2B5EF4-FFF2-40B4-BE49-F238E27FC236}">
                <a16:creationId xmlns:a16="http://schemas.microsoft.com/office/drawing/2014/main" id="{67BDEDA5-B0DF-47F6-803A-FB7D27DDC78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C15B5595-F778-453D-82E8-4526E6539AB6}"/>
              </a:ext>
            </a:extLst>
          </p:cNvPr>
          <p:cNvCxnSpPr>
            <a:cxnSpLocks/>
            <a:endCxn id="14"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56C0EF-D3FF-413E-9BD9-C997B36756C3}"/>
              </a:ext>
            </a:extLst>
          </p:cNvPr>
          <p:cNvSpPr txBox="1"/>
          <p:nvPr/>
        </p:nvSpPr>
        <p:spPr>
          <a:xfrm>
            <a:off x="3703568" y="1780016"/>
            <a:ext cx="862737" cy="369332"/>
          </a:xfrm>
          <a:prstGeom prst="rect">
            <a:avLst/>
          </a:prstGeom>
          <a:noFill/>
        </p:spPr>
        <p:txBody>
          <a:bodyPr wrap="none" rtlCol="0">
            <a:spAutoFit/>
          </a:bodyPr>
          <a:lstStyle/>
          <a:p>
            <a:r>
              <a:rPr lang="en-US" dirty="0" err="1"/>
              <a:t>nodeB</a:t>
            </a:r>
            <a:endParaRPr lang="en-US" dirty="0"/>
          </a:p>
        </p:txBody>
      </p:sp>
      <p:cxnSp>
        <p:nvCxnSpPr>
          <p:cNvPr id="21" name="Straight Arrow Connector 20">
            <a:extLst>
              <a:ext uri="{FF2B5EF4-FFF2-40B4-BE49-F238E27FC236}">
                <a16:creationId xmlns:a16="http://schemas.microsoft.com/office/drawing/2014/main" id="{AF414992-AA62-427E-BD47-F9B935D690EB}"/>
              </a:ext>
            </a:extLst>
          </p:cNvPr>
          <p:cNvCxnSpPr>
            <a:cxnSpLocks/>
          </p:cNvCxnSpPr>
          <p:nvPr/>
        </p:nvCxnSpPr>
        <p:spPr>
          <a:xfrm>
            <a:off x="4086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DDC2D120-877E-4794-BABE-08E31B12A710}"/>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9" name="Rectangle 18">
            <a:extLst>
              <a:ext uri="{FF2B5EF4-FFF2-40B4-BE49-F238E27FC236}">
                <a16:creationId xmlns:a16="http://schemas.microsoft.com/office/drawing/2014/main" id="{55E65D9B-A0F6-478A-BDBD-3F21C34654B4}"/>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3525851A-F8CC-4AF7-BD63-125756F7A553}"/>
              </a:ext>
            </a:extLst>
          </p:cNvPr>
          <p:cNvCxnSpPr>
            <a:cxnSpLocks/>
          </p:cNvCxnSpPr>
          <p:nvPr/>
        </p:nvCxnSpPr>
        <p:spPr>
          <a:xfrm>
            <a:off x="57347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433D-47EE-45E0-9060-18DEC68DC378}"/>
              </a:ext>
            </a:extLst>
          </p:cNvPr>
          <p:cNvSpPr txBox="1"/>
          <p:nvPr/>
        </p:nvSpPr>
        <p:spPr>
          <a:xfrm>
            <a:off x="5113268" y="1780016"/>
            <a:ext cx="873957" cy="369332"/>
          </a:xfrm>
          <a:prstGeom prst="rect">
            <a:avLst/>
          </a:prstGeom>
          <a:noFill/>
        </p:spPr>
        <p:txBody>
          <a:bodyPr wrap="none" rtlCol="0">
            <a:spAutoFit/>
          </a:bodyPr>
          <a:lstStyle/>
          <a:p>
            <a:r>
              <a:rPr lang="en-US" dirty="0" err="1"/>
              <a:t>nodeC</a:t>
            </a:r>
            <a:endParaRPr lang="en-US" dirty="0"/>
          </a:p>
        </p:txBody>
      </p:sp>
      <p:cxnSp>
        <p:nvCxnSpPr>
          <p:cNvPr id="24" name="Straight Arrow Connector 23">
            <a:extLst>
              <a:ext uri="{FF2B5EF4-FFF2-40B4-BE49-F238E27FC236}">
                <a16:creationId xmlns:a16="http://schemas.microsoft.com/office/drawing/2014/main" id="{0FCB6E2A-A0D0-4F0E-B382-6FE63E72975B}"/>
              </a:ext>
            </a:extLst>
          </p:cNvPr>
          <p:cNvCxnSpPr>
            <a:cxnSpLocks/>
          </p:cNvCxnSpPr>
          <p:nvPr/>
        </p:nvCxnSpPr>
        <p:spPr>
          <a:xfrm>
            <a:off x="54959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D54E31B0-66EC-410E-A2B4-EAF418049BFE}"/>
              </a:ext>
            </a:extLst>
          </p:cNvPr>
          <p:cNvSpPr/>
          <p:nvPr/>
        </p:nvSpPr>
        <p:spPr>
          <a:xfrm>
            <a:off x="2113264" y="1708524"/>
            <a:ext cx="1222116" cy="51231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7B14DCC-FA17-455F-94BC-AB9EEE561144}"/>
              </a:ext>
            </a:extLst>
          </p:cNvPr>
          <p:cNvSpPr txBox="1"/>
          <p:nvPr/>
        </p:nvSpPr>
        <p:spPr>
          <a:xfrm>
            <a:off x="2113264" y="3366119"/>
            <a:ext cx="7894799" cy="646331"/>
          </a:xfrm>
          <a:prstGeom prst="rect">
            <a:avLst/>
          </a:prstGeom>
          <a:noFill/>
        </p:spPr>
        <p:txBody>
          <a:bodyPr wrap="square" rtlCol="0">
            <a:spAutoFit/>
          </a:bodyPr>
          <a:lstStyle/>
          <a:p>
            <a:r>
              <a:rPr lang="en-US" dirty="0"/>
              <a:t>We don’t want to track references to all nodes (</a:t>
            </a:r>
            <a:r>
              <a:rPr lang="en-US" dirty="0" err="1"/>
              <a:t>nodeA</a:t>
            </a:r>
            <a:r>
              <a:rPr lang="en-US" dirty="0"/>
              <a:t>, </a:t>
            </a:r>
            <a:r>
              <a:rPr lang="en-US" dirty="0" err="1"/>
              <a:t>nodeB</a:t>
            </a:r>
            <a:r>
              <a:rPr lang="en-US" dirty="0"/>
              <a:t>, </a:t>
            </a:r>
            <a:r>
              <a:rPr lang="en-US" dirty="0" err="1"/>
              <a:t>nodeC</a:t>
            </a:r>
            <a:r>
              <a:rPr lang="en-US" dirty="0"/>
              <a:t>). Which reference should we keep?</a:t>
            </a:r>
          </a:p>
        </p:txBody>
      </p:sp>
    </p:spTree>
    <p:extLst>
      <p:ext uri="{BB962C8B-B14F-4D97-AF65-F5344CB8AC3E}">
        <p14:creationId xmlns:p14="http://schemas.microsoft.com/office/powerpoint/2010/main" val="399495953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Remove(index)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180</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8213077"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8673994"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8974787" y="2959751"/>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7752160"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10056745"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10517662"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10725839" y="2959747"/>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9595828" y="258965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9134911" y="2747820"/>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9976616" y="1790291"/>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10278698" y="217510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91C35F1C-00C6-47A6-9FAE-A4C9D36A6AF8}"/>
              </a:ext>
            </a:extLst>
          </p:cNvPr>
          <p:cNvSpPr/>
          <p:nvPr/>
        </p:nvSpPr>
        <p:spPr>
          <a:xfrm>
            <a:off x="6357150" y="256926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25</a:t>
            </a:r>
          </a:p>
        </p:txBody>
      </p:sp>
      <p:sp>
        <p:nvSpPr>
          <p:cNvPr id="47" name="Rectangle 46">
            <a:extLst>
              <a:ext uri="{FF2B5EF4-FFF2-40B4-BE49-F238E27FC236}">
                <a16:creationId xmlns:a16="http://schemas.microsoft.com/office/drawing/2014/main" id="{C44C577A-2047-407E-AD3A-A40C5F2F6756}"/>
              </a:ext>
            </a:extLst>
          </p:cNvPr>
          <p:cNvSpPr/>
          <p:nvPr/>
        </p:nvSpPr>
        <p:spPr>
          <a:xfrm>
            <a:off x="6818067"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A5C5119-4027-4420-AC36-E4DC2DFF1A4E}"/>
              </a:ext>
            </a:extLst>
          </p:cNvPr>
          <p:cNvSpPr/>
          <p:nvPr/>
        </p:nvSpPr>
        <p:spPr>
          <a:xfrm>
            <a:off x="5896233" y="256926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87256BA2-A849-4041-A57B-0131A25F1A04}"/>
              </a:ext>
            </a:extLst>
          </p:cNvPr>
          <p:cNvCxnSpPr>
            <a:cxnSpLocks/>
          </p:cNvCxnSpPr>
          <p:nvPr/>
        </p:nvCxnSpPr>
        <p:spPr>
          <a:xfrm flipH="1" flipV="1">
            <a:off x="5434860" y="2727425"/>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7ED49EF-F3CD-42C7-A320-20CA5C2FF0D3}"/>
              </a:ext>
            </a:extLst>
          </p:cNvPr>
          <p:cNvCxnSpPr>
            <a:cxnSpLocks/>
          </p:cNvCxnSpPr>
          <p:nvPr/>
        </p:nvCxnSpPr>
        <p:spPr>
          <a:xfrm>
            <a:off x="7135467" y="2939356"/>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50C9CC8-7073-436C-A888-B906DA4C1B94}"/>
              </a:ext>
            </a:extLst>
          </p:cNvPr>
          <p:cNvSpPr txBox="1"/>
          <p:nvPr/>
        </p:nvSpPr>
        <p:spPr>
          <a:xfrm>
            <a:off x="6218692" y="1803482"/>
            <a:ext cx="740903" cy="369332"/>
          </a:xfrm>
          <a:prstGeom prst="rect">
            <a:avLst/>
          </a:prstGeom>
          <a:noFill/>
        </p:spPr>
        <p:txBody>
          <a:bodyPr wrap="square" rtlCol="0">
            <a:spAutoFit/>
          </a:bodyPr>
          <a:lstStyle/>
          <a:p>
            <a:r>
              <a:rPr lang="en-US" dirty="0"/>
              <a:t>temp</a:t>
            </a:r>
          </a:p>
        </p:txBody>
      </p:sp>
      <p:cxnSp>
        <p:nvCxnSpPr>
          <p:cNvPr id="43" name="Straight Arrow Connector 42">
            <a:extLst>
              <a:ext uri="{FF2B5EF4-FFF2-40B4-BE49-F238E27FC236}">
                <a16:creationId xmlns:a16="http://schemas.microsoft.com/office/drawing/2014/main" id="{D62772E8-0F19-4941-A049-2032C8EDAF66}"/>
              </a:ext>
            </a:extLst>
          </p:cNvPr>
          <p:cNvCxnSpPr>
            <a:cxnSpLocks/>
          </p:cNvCxnSpPr>
          <p:nvPr/>
        </p:nvCxnSpPr>
        <p:spPr>
          <a:xfrm>
            <a:off x="6565471" y="213326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0BA6D650-6D11-48D2-A0E8-BBACED3BB350}"/>
              </a:ext>
            </a:extLst>
          </p:cNvPr>
          <p:cNvCxnSpPr>
            <a:cxnSpLocks/>
          </p:cNvCxnSpPr>
          <p:nvPr/>
        </p:nvCxnSpPr>
        <p:spPr>
          <a:xfrm flipH="1">
            <a:off x="5412119" y="1610684"/>
            <a:ext cx="1148400" cy="11209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3C37DA-B8F0-41ED-B0B1-6629BA805D7D}"/>
              </a:ext>
            </a:extLst>
          </p:cNvPr>
          <p:cNvCxnSpPr>
            <a:cxnSpLocks/>
          </p:cNvCxnSpPr>
          <p:nvPr/>
        </p:nvCxnSpPr>
        <p:spPr>
          <a:xfrm>
            <a:off x="6549231" y="1610684"/>
            <a:ext cx="1232591" cy="11343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11B2C88-54DE-423A-A26F-D8AC8EB1F6B9}"/>
              </a:ext>
            </a:extLst>
          </p:cNvPr>
          <p:cNvCxnSpPr>
            <a:cxnSpLocks/>
          </p:cNvCxnSpPr>
          <p:nvPr/>
        </p:nvCxnSpPr>
        <p:spPr>
          <a:xfrm flipV="1">
            <a:off x="6818067" y="2977946"/>
            <a:ext cx="934093" cy="8893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A122291-6034-4A22-99AF-338BDFEDD6DF}"/>
              </a:ext>
            </a:extLst>
          </p:cNvPr>
          <p:cNvCxnSpPr/>
          <p:nvPr/>
        </p:nvCxnSpPr>
        <p:spPr>
          <a:xfrm>
            <a:off x="5435088" y="2842306"/>
            <a:ext cx="1382979" cy="1025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lowchart: Summing Junction 43">
            <a:extLst>
              <a:ext uri="{FF2B5EF4-FFF2-40B4-BE49-F238E27FC236}">
                <a16:creationId xmlns:a16="http://schemas.microsoft.com/office/drawing/2014/main" id="{EF5F4D6D-FACC-4E22-9779-74772D7C036D}"/>
              </a:ext>
            </a:extLst>
          </p:cNvPr>
          <p:cNvSpPr/>
          <p:nvPr/>
        </p:nvSpPr>
        <p:spPr>
          <a:xfrm>
            <a:off x="6096000" y="2308454"/>
            <a:ext cx="1009439" cy="998354"/>
          </a:xfrm>
          <a:prstGeom prst="flowChartSummingJuncti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77013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Remove(index)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181</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2039330" y="2750022"/>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8962300" y="2959751"/>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987250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normAutofit fontScale="92500" lnSpcReduction="20000"/>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r>
              <a:rPr lang="en-US" dirty="0">
                <a:highlight>
                  <a:srgbClr val="FFFF00"/>
                </a:highlight>
              </a:rPr>
              <a:t>How do we insert our </a:t>
            </a:r>
            <a:r>
              <a:rPr lang="en-US" dirty="0" err="1">
                <a:highlight>
                  <a:srgbClr val="FFFF00"/>
                </a:highlight>
              </a:rPr>
              <a:t>newNode</a:t>
            </a:r>
            <a:r>
              <a:rPr lang="en-US" dirty="0">
                <a:highlight>
                  <a:srgbClr val="FFFF00"/>
                </a:highlight>
              </a:rPr>
              <a:t> after temp?</a:t>
            </a:r>
          </a:p>
          <a:p>
            <a:pPr lvl="3"/>
            <a:r>
              <a:rPr lang="en-US" dirty="0" err="1"/>
              <a:t>newNode.next</a:t>
            </a:r>
            <a:r>
              <a:rPr lang="en-US" dirty="0"/>
              <a:t> = </a:t>
            </a:r>
            <a:r>
              <a:rPr lang="en-US" dirty="0" err="1"/>
              <a:t>temp.next</a:t>
            </a:r>
            <a:r>
              <a:rPr lang="en-US" dirty="0"/>
              <a:t>;</a:t>
            </a:r>
          </a:p>
          <a:p>
            <a:pPr lvl="3"/>
            <a:r>
              <a:rPr lang="en-US" dirty="0" err="1"/>
              <a:t>newNode.prev</a:t>
            </a:r>
            <a:r>
              <a:rPr lang="en-US" dirty="0"/>
              <a:t> = temp;</a:t>
            </a:r>
          </a:p>
          <a:p>
            <a:pPr lvl="3"/>
            <a:r>
              <a:rPr lang="en-US" dirty="0" err="1"/>
              <a:t>temp.next.prev</a:t>
            </a:r>
            <a:r>
              <a:rPr lang="en-US" dirty="0"/>
              <a:t> = </a:t>
            </a:r>
            <a:r>
              <a:rPr lang="en-US" dirty="0" err="1"/>
              <a:t>newNode</a:t>
            </a:r>
            <a:r>
              <a:rPr lang="en-US" dirty="0"/>
              <a:t>;</a:t>
            </a:r>
          </a:p>
          <a:p>
            <a:pPr lvl="3"/>
            <a:r>
              <a:rPr lang="en-US" dirty="0" err="1"/>
              <a:t>temp.next</a:t>
            </a:r>
            <a:r>
              <a:rPr lang="en-US" dirty="0"/>
              <a:t> = </a:t>
            </a:r>
            <a:r>
              <a:rPr lang="en-US" dirty="0" err="1"/>
              <a:t>newNode</a:t>
            </a:r>
            <a:r>
              <a:rPr lang="en-US" dirty="0"/>
              <a:t>;</a:t>
            </a:r>
          </a:p>
          <a:p>
            <a:pPr lvl="1"/>
            <a:r>
              <a:rPr lang="en-US" dirty="0"/>
              <a:t>With removing:</a:t>
            </a:r>
          </a:p>
          <a:p>
            <a:pPr lvl="2"/>
            <a:r>
              <a:rPr lang="en-US" dirty="0"/>
              <a:t>We find the node we want to remove (temp) by traversing from head.</a:t>
            </a:r>
          </a:p>
          <a:p>
            <a:pPr lvl="2"/>
            <a:r>
              <a:rPr lang="en-US" dirty="0">
                <a:highlight>
                  <a:srgbClr val="FFFF00"/>
                </a:highlight>
              </a:rPr>
              <a:t>How do we remove our temp?</a:t>
            </a:r>
          </a:p>
          <a:p>
            <a:pPr lvl="3"/>
            <a:r>
              <a:rPr lang="en-US" dirty="0" err="1"/>
              <a:t>temp.prev.next</a:t>
            </a:r>
            <a:r>
              <a:rPr lang="en-US" dirty="0"/>
              <a:t> = </a:t>
            </a:r>
            <a:r>
              <a:rPr lang="en-US" dirty="0" err="1"/>
              <a:t>temp.next</a:t>
            </a:r>
            <a:r>
              <a:rPr lang="en-US" dirty="0"/>
              <a:t>;</a:t>
            </a:r>
          </a:p>
          <a:p>
            <a:pPr lvl="3"/>
            <a:r>
              <a:rPr lang="en-US" dirty="0" err="1"/>
              <a:t>temp.next.prev</a:t>
            </a:r>
            <a:r>
              <a:rPr lang="en-US" dirty="0"/>
              <a:t> = </a:t>
            </a:r>
            <a:r>
              <a:rPr lang="en-US" dirty="0" err="1"/>
              <a:t>temp.prev</a:t>
            </a:r>
            <a:r>
              <a:rPr lang="en-US" dirty="0"/>
              <a:t>;</a:t>
            </a:r>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182</a:t>
            </a:fld>
            <a:endParaRPr lang="en-US"/>
          </a:p>
        </p:txBody>
      </p:sp>
    </p:spTree>
    <p:extLst>
      <p:ext uri="{BB962C8B-B14F-4D97-AF65-F5344CB8AC3E}">
        <p14:creationId xmlns:p14="http://schemas.microsoft.com/office/powerpoint/2010/main" val="30137381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Add and Remove from Within the List</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normAutofit fontScale="85000" lnSpcReduction="20000"/>
          </a:bodyPr>
          <a:lstStyle/>
          <a:p>
            <a:r>
              <a:rPr lang="en-US" dirty="0"/>
              <a:t>When we want to add and remove from within the list, we have to handle more references.</a:t>
            </a:r>
          </a:p>
          <a:p>
            <a:pPr lvl="1"/>
            <a:r>
              <a:rPr lang="en-US" dirty="0"/>
              <a:t>With adding:</a:t>
            </a:r>
          </a:p>
          <a:p>
            <a:pPr lvl="2"/>
            <a:r>
              <a:rPr lang="en-US" dirty="0"/>
              <a:t>We create a </a:t>
            </a:r>
            <a:r>
              <a:rPr lang="en-US" dirty="0" err="1"/>
              <a:t>newNode</a:t>
            </a:r>
            <a:r>
              <a:rPr lang="en-US" dirty="0"/>
              <a:t> with data and null </a:t>
            </a:r>
            <a:r>
              <a:rPr lang="en-US" dirty="0" err="1"/>
              <a:t>prev</a:t>
            </a:r>
            <a:r>
              <a:rPr lang="en-US" dirty="0"/>
              <a:t>/next references.</a:t>
            </a:r>
          </a:p>
          <a:p>
            <a:pPr lvl="2"/>
            <a:r>
              <a:rPr lang="en-US" dirty="0"/>
              <a:t>We find the node we want to add after (temp) by traversing from head.</a:t>
            </a:r>
          </a:p>
          <a:p>
            <a:pPr lvl="2"/>
            <a:r>
              <a:rPr lang="en-US" dirty="0">
                <a:highlight>
                  <a:srgbClr val="FFFF00"/>
                </a:highlight>
              </a:rPr>
              <a:t>How do we insert our </a:t>
            </a:r>
            <a:r>
              <a:rPr lang="en-US" dirty="0" err="1">
                <a:highlight>
                  <a:srgbClr val="FFFF00"/>
                </a:highlight>
              </a:rPr>
              <a:t>newNode</a:t>
            </a:r>
            <a:r>
              <a:rPr lang="en-US" dirty="0">
                <a:highlight>
                  <a:srgbClr val="FFFF00"/>
                </a:highlight>
              </a:rPr>
              <a:t> after temp?</a:t>
            </a:r>
          </a:p>
          <a:p>
            <a:pPr lvl="3"/>
            <a:r>
              <a:rPr lang="en-US" dirty="0" err="1"/>
              <a:t>newNode.next</a:t>
            </a:r>
            <a:r>
              <a:rPr lang="en-US" dirty="0"/>
              <a:t> = </a:t>
            </a:r>
            <a:r>
              <a:rPr lang="en-US" dirty="0" err="1"/>
              <a:t>temp.next</a:t>
            </a:r>
            <a:r>
              <a:rPr lang="en-US" dirty="0"/>
              <a:t>;</a:t>
            </a:r>
          </a:p>
          <a:p>
            <a:pPr lvl="3"/>
            <a:r>
              <a:rPr lang="en-US" dirty="0" err="1"/>
              <a:t>newNode.prev</a:t>
            </a:r>
            <a:r>
              <a:rPr lang="en-US" dirty="0"/>
              <a:t> = temp;</a:t>
            </a:r>
          </a:p>
          <a:p>
            <a:pPr lvl="3"/>
            <a:r>
              <a:rPr lang="en-US" dirty="0" err="1"/>
              <a:t>temp.next.prev</a:t>
            </a:r>
            <a:r>
              <a:rPr lang="en-US" dirty="0"/>
              <a:t> = </a:t>
            </a:r>
            <a:r>
              <a:rPr lang="en-US" dirty="0" err="1"/>
              <a:t>newNode</a:t>
            </a:r>
            <a:r>
              <a:rPr lang="en-US" dirty="0"/>
              <a:t>;</a:t>
            </a:r>
          </a:p>
          <a:p>
            <a:pPr lvl="3"/>
            <a:r>
              <a:rPr lang="en-US" dirty="0" err="1"/>
              <a:t>temp.next</a:t>
            </a:r>
            <a:r>
              <a:rPr lang="en-US" dirty="0"/>
              <a:t> = </a:t>
            </a:r>
            <a:r>
              <a:rPr lang="en-US" dirty="0" err="1"/>
              <a:t>newNode</a:t>
            </a:r>
            <a:r>
              <a:rPr lang="en-US" dirty="0"/>
              <a:t>;</a:t>
            </a:r>
          </a:p>
          <a:p>
            <a:pPr lvl="1"/>
            <a:r>
              <a:rPr lang="en-US" dirty="0"/>
              <a:t>With removing:</a:t>
            </a:r>
          </a:p>
          <a:p>
            <a:pPr lvl="2"/>
            <a:r>
              <a:rPr lang="en-US" dirty="0"/>
              <a:t>We find the node we want to remove (temp) by traversing from head.</a:t>
            </a:r>
          </a:p>
          <a:p>
            <a:pPr lvl="2"/>
            <a:r>
              <a:rPr lang="en-US" dirty="0">
                <a:highlight>
                  <a:srgbClr val="FFFF00"/>
                </a:highlight>
              </a:rPr>
              <a:t>How do we remove our temp?</a:t>
            </a:r>
          </a:p>
          <a:p>
            <a:pPr lvl="3"/>
            <a:r>
              <a:rPr lang="en-US" dirty="0" err="1"/>
              <a:t>temp.prev.next</a:t>
            </a:r>
            <a:r>
              <a:rPr lang="en-US" dirty="0"/>
              <a:t> = </a:t>
            </a:r>
            <a:r>
              <a:rPr lang="en-US" dirty="0" err="1"/>
              <a:t>temp.next</a:t>
            </a:r>
            <a:r>
              <a:rPr lang="en-US" dirty="0"/>
              <a:t>;</a:t>
            </a:r>
          </a:p>
          <a:p>
            <a:pPr lvl="3"/>
            <a:r>
              <a:rPr lang="en-US" dirty="0" err="1"/>
              <a:t>temp.next.prev</a:t>
            </a:r>
            <a:r>
              <a:rPr lang="en-US" dirty="0"/>
              <a:t> = </a:t>
            </a:r>
            <a:r>
              <a:rPr lang="en-US" dirty="0" err="1"/>
              <a:t>temp.prev</a:t>
            </a:r>
            <a:r>
              <a:rPr lang="en-US" dirty="0"/>
              <a:t>;</a:t>
            </a:r>
          </a:p>
          <a:p>
            <a:r>
              <a:rPr lang="en-US" dirty="0"/>
              <a:t>Both are O(n) operations</a:t>
            </a:r>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183</a:t>
            </a:fld>
            <a:endParaRPr lang="en-US"/>
          </a:p>
        </p:txBody>
      </p:sp>
    </p:spTree>
    <p:extLst>
      <p:ext uri="{BB962C8B-B14F-4D97-AF65-F5344CB8AC3E}">
        <p14:creationId xmlns:p14="http://schemas.microsoft.com/office/powerpoint/2010/main" val="144171098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097E-7569-4C3B-8DAC-B643340EC383}"/>
              </a:ext>
            </a:extLst>
          </p:cNvPr>
          <p:cNvSpPr>
            <a:spLocks noGrp="1"/>
          </p:cNvSpPr>
          <p:nvPr>
            <p:ph type="title"/>
          </p:nvPr>
        </p:nvSpPr>
        <p:spPr/>
        <p:txBody>
          <a:bodyPr/>
          <a:lstStyle/>
          <a:p>
            <a:r>
              <a:rPr lang="en-US" dirty="0"/>
              <a:t>Doubly Linked List Analysis</a:t>
            </a:r>
          </a:p>
        </p:txBody>
      </p:sp>
      <p:sp>
        <p:nvSpPr>
          <p:cNvPr id="3" name="Content Placeholder 2">
            <a:extLst>
              <a:ext uri="{FF2B5EF4-FFF2-40B4-BE49-F238E27FC236}">
                <a16:creationId xmlns:a16="http://schemas.microsoft.com/office/drawing/2014/main" id="{A2821AB4-E9E0-4104-A7DC-32201E01B935}"/>
              </a:ext>
            </a:extLst>
          </p:cNvPr>
          <p:cNvSpPr>
            <a:spLocks noGrp="1"/>
          </p:cNvSpPr>
          <p:nvPr>
            <p:ph idx="1"/>
          </p:nvPr>
        </p:nvSpPr>
        <p:spPr/>
        <p:txBody>
          <a:bodyPr>
            <a:normAutofit/>
          </a:bodyPr>
          <a:lstStyle/>
          <a:p>
            <a:r>
              <a:rPr lang="en-US" dirty="0"/>
              <a:t>Compared to </a:t>
            </a:r>
            <a:r>
              <a:rPr lang="en-US" dirty="0" err="1"/>
              <a:t>ArrayList</a:t>
            </a:r>
            <a:r>
              <a:rPr lang="en-US" dirty="0"/>
              <a:t>, Doubly Linked Lists are more dynamic.</a:t>
            </a:r>
          </a:p>
          <a:p>
            <a:r>
              <a:rPr lang="en-US" dirty="0"/>
              <a:t>Accessing or searching any linked list is a cost of O(n).</a:t>
            </a:r>
          </a:p>
          <a:p>
            <a:r>
              <a:rPr lang="en-US" dirty="0"/>
              <a:t>Adding or removing from the head/tail is O(1).</a:t>
            </a:r>
          </a:p>
          <a:p>
            <a:r>
              <a:rPr lang="en-US" dirty="0"/>
              <a:t>Doubly Linked Lists are useful when you have to manipulate data.</a:t>
            </a:r>
          </a:p>
          <a:p>
            <a:r>
              <a:rPr lang="en-US" dirty="0"/>
              <a:t>Doubly linked lists are used for browser history, undo history, or programs that require maintaining any history.</a:t>
            </a:r>
          </a:p>
          <a:p>
            <a:r>
              <a:rPr lang="en-US" dirty="0"/>
              <a:t>Although we have to store more references (</a:t>
            </a:r>
            <a:r>
              <a:rPr lang="en-US" dirty="0" err="1"/>
              <a:t>prev</a:t>
            </a:r>
            <a:r>
              <a:rPr lang="en-US" dirty="0"/>
              <a:t>) compared to singly linked lists, the reference makes operations a lot easier.</a:t>
            </a:r>
          </a:p>
        </p:txBody>
      </p:sp>
      <p:sp>
        <p:nvSpPr>
          <p:cNvPr id="4" name="Slide Number Placeholder 3">
            <a:extLst>
              <a:ext uri="{FF2B5EF4-FFF2-40B4-BE49-F238E27FC236}">
                <a16:creationId xmlns:a16="http://schemas.microsoft.com/office/drawing/2014/main" id="{2A43F674-D302-4588-81BB-D1423C27AB94}"/>
              </a:ext>
            </a:extLst>
          </p:cNvPr>
          <p:cNvSpPr>
            <a:spLocks noGrp="1"/>
          </p:cNvSpPr>
          <p:nvPr>
            <p:ph type="sldNum" sz="quarter" idx="12"/>
          </p:nvPr>
        </p:nvSpPr>
        <p:spPr/>
        <p:txBody>
          <a:bodyPr/>
          <a:lstStyle/>
          <a:p>
            <a:fld id="{8FDBFFB2-86D9-4B8F-A59A-553A60B94BBE}" type="slidenum">
              <a:rPr lang="en-US" smtClean="0"/>
              <a:t>184</a:t>
            </a:fld>
            <a:endParaRPr lang="en-US"/>
          </a:p>
        </p:txBody>
      </p:sp>
    </p:spTree>
    <p:extLst>
      <p:ext uri="{BB962C8B-B14F-4D97-AF65-F5344CB8AC3E}">
        <p14:creationId xmlns:p14="http://schemas.microsoft.com/office/powerpoint/2010/main" val="121375741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DB9C-A280-42C6-8918-93CF3D65E40D}"/>
              </a:ext>
            </a:extLst>
          </p:cNvPr>
          <p:cNvSpPr>
            <a:spLocks noGrp="1"/>
          </p:cNvSpPr>
          <p:nvPr>
            <p:ph type="title"/>
          </p:nvPr>
        </p:nvSpPr>
        <p:spPr/>
        <p:txBody>
          <a:bodyPr/>
          <a:lstStyle/>
          <a:p>
            <a:r>
              <a:rPr lang="en-US" dirty="0"/>
              <a:t>Circularly Linked List</a:t>
            </a:r>
          </a:p>
        </p:txBody>
      </p:sp>
      <p:sp>
        <p:nvSpPr>
          <p:cNvPr id="4" name="Text Placeholder 3">
            <a:extLst>
              <a:ext uri="{FF2B5EF4-FFF2-40B4-BE49-F238E27FC236}">
                <a16:creationId xmlns:a16="http://schemas.microsoft.com/office/drawing/2014/main" id="{5DF8C098-91FD-46CE-A468-FD56E48E2FE7}"/>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6EA1726-B62C-4C7E-9736-7B829ADD2229}"/>
              </a:ext>
            </a:extLst>
          </p:cNvPr>
          <p:cNvSpPr>
            <a:spLocks noGrp="1"/>
          </p:cNvSpPr>
          <p:nvPr>
            <p:ph type="sldNum" sz="quarter" idx="12"/>
          </p:nvPr>
        </p:nvSpPr>
        <p:spPr/>
        <p:txBody>
          <a:bodyPr/>
          <a:lstStyle/>
          <a:p>
            <a:fld id="{8FDBFFB2-86D9-4B8F-A59A-553A60B94BBE}" type="slidenum">
              <a:rPr lang="en-US" smtClean="0"/>
              <a:t>185</a:t>
            </a:fld>
            <a:endParaRPr lang="en-US"/>
          </a:p>
        </p:txBody>
      </p:sp>
    </p:spTree>
    <p:extLst>
      <p:ext uri="{BB962C8B-B14F-4D97-AF65-F5344CB8AC3E}">
        <p14:creationId xmlns:p14="http://schemas.microsoft.com/office/powerpoint/2010/main" val="228350411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14D20B-5AF1-4ADB-99E3-15848EE89CA5}"/>
              </a:ext>
            </a:extLst>
          </p:cNvPr>
          <p:cNvSpPr>
            <a:spLocks noGrp="1"/>
          </p:cNvSpPr>
          <p:nvPr>
            <p:ph type="title"/>
          </p:nvPr>
        </p:nvSpPr>
        <p:spPr/>
        <p:txBody>
          <a:bodyPr/>
          <a:lstStyle/>
          <a:p>
            <a:r>
              <a:rPr lang="en-US" dirty="0"/>
              <a:t>Circularly Linked Lists</a:t>
            </a:r>
          </a:p>
        </p:txBody>
      </p:sp>
      <p:sp>
        <p:nvSpPr>
          <p:cNvPr id="6" name="Content Placeholder 5">
            <a:extLst>
              <a:ext uri="{FF2B5EF4-FFF2-40B4-BE49-F238E27FC236}">
                <a16:creationId xmlns:a16="http://schemas.microsoft.com/office/drawing/2014/main" id="{A97E4298-5755-4911-BD85-0169243DBBEB}"/>
              </a:ext>
            </a:extLst>
          </p:cNvPr>
          <p:cNvSpPr>
            <a:spLocks noGrp="1"/>
          </p:cNvSpPr>
          <p:nvPr>
            <p:ph idx="1"/>
          </p:nvPr>
        </p:nvSpPr>
        <p:spPr/>
        <p:txBody>
          <a:bodyPr/>
          <a:lstStyle/>
          <a:p>
            <a:r>
              <a:rPr lang="en-US" dirty="0"/>
              <a:t>Circularly Linked List is a more complicated Linked list where the tail points to the head, (with a previous pointer, the head will point to the tail).</a:t>
            </a:r>
          </a:p>
        </p:txBody>
      </p:sp>
      <p:sp>
        <p:nvSpPr>
          <p:cNvPr id="4" name="Slide Number Placeholder 3">
            <a:extLst>
              <a:ext uri="{FF2B5EF4-FFF2-40B4-BE49-F238E27FC236}">
                <a16:creationId xmlns:a16="http://schemas.microsoft.com/office/drawing/2014/main" id="{B9DB398A-231A-4586-AFC4-C564DCF81792}"/>
              </a:ext>
            </a:extLst>
          </p:cNvPr>
          <p:cNvSpPr>
            <a:spLocks noGrp="1"/>
          </p:cNvSpPr>
          <p:nvPr>
            <p:ph type="sldNum" sz="quarter" idx="12"/>
          </p:nvPr>
        </p:nvSpPr>
        <p:spPr/>
        <p:txBody>
          <a:bodyPr/>
          <a:lstStyle/>
          <a:p>
            <a:fld id="{8FDBFFB2-86D9-4B8F-A59A-553A60B94BBE}" type="slidenum">
              <a:rPr lang="en-US" smtClean="0"/>
              <a:t>186</a:t>
            </a:fld>
            <a:endParaRPr lang="en-US"/>
          </a:p>
        </p:txBody>
      </p:sp>
    </p:spTree>
    <p:extLst>
      <p:ext uri="{BB962C8B-B14F-4D97-AF65-F5344CB8AC3E}">
        <p14:creationId xmlns:p14="http://schemas.microsoft.com/office/powerpoint/2010/main" val="236554071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14D20B-5AF1-4ADB-99E3-15848EE89CA5}"/>
              </a:ext>
            </a:extLst>
          </p:cNvPr>
          <p:cNvSpPr>
            <a:spLocks noGrp="1"/>
          </p:cNvSpPr>
          <p:nvPr>
            <p:ph type="title"/>
          </p:nvPr>
        </p:nvSpPr>
        <p:spPr/>
        <p:txBody>
          <a:bodyPr/>
          <a:lstStyle/>
          <a:p>
            <a:r>
              <a:rPr lang="en-US" dirty="0"/>
              <a:t>Circularly Linked Lists</a:t>
            </a:r>
          </a:p>
        </p:txBody>
      </p:sp>
      <p:sp>
        <p:nvSpPr>
          <p:cNvPr id="6" name="Content Placeholder 5">
            <a:extLst>
              <a:ext uri="{FF2B5EF4-FFF2-40B4-BE49-F238E27FC236}">
                <a16:creationId xmlns:a16="http://schemas.microsoft.com/office/drawing/2014/main" id="{A97E4298-5755-4911-BD85-0169243DBBEB}"/>
              </a:ext>
            </a:extLst>
          </p:cNvPr>
          <p:cNvSpPr>
            <a:spLocks noGrp="1"/>
          </p:cNvSpPr>
          <p:nvPr>
            <p:ph idx="1"/>
          </p:nvPr>
        </p:nvSpPr>
        <p:spPr/>
        <p:txBody>
          <a:bodyPr/>
          <a:lstStyle/>
          <a:p>
            <a:r>
              <a:rPr lang="en-US" dirty="0"/>
              <a:t>Circularly Linked List is a more complicated Linked list where the tail points to the head, (with a previous pointer, the head will point to the tail).</a:t>
            </a:r>
          </a:p>
          <a:p>
            <a:r>
              <a:rPr lang="en-US" dirty="0"/>
              <a:t>Adding and removing behave the same way as with singly/doubly linked lists.</a:t>
            </a:r>
          </a:p>
          <a:p>
            <a:endParaRPr lang="en-US" dirty="0"/>
          </a:p>
        </p:txBody>
      </p:sp>
      <p:sp>
        <p:nvSpPr>
          <p:cNvPr id="4" name="Slide Number Placeholder 3">
            <a:extLst>
              <a:ext uri="{FF2B5EF4-FFF2-40B4-BE49-F238E27FC236}">
                <a16:creationId xmlns:a16="http://schemas.microsoft.com/office/drawing/2014/main" id="{B9DB398A-231A-4586-AFC4-C564DCF81792}"/>
              </a:ext>
            </a:extLst>
          </p:cNvPr>
          <p:cNvSpPr>
            <a:spLocks noGrp="1"/>
          </p:cNvSpPr>
          <p:nvPr>
            <p:ph type="sldNum" sz="quarter" idx="12"/>
          </p:nvPr>
        </p:nvSpPr>
        <p:spPr/>
        <p:txBody>
          <a:bodyPr/>
          <a:lstStyle/>
          <a:p>
            <a:fld id="{8FDBFFB2-86D9-4B8F-A59A-553A60B94BBE}" type="slidenum">
              <a:rPr lang="en-US" smtClean="0"/>
              <a:t>187</a:t>
            </a:fld>
            <a:endParaRPr lang="en-US"/>
          </a:p>
        </p:txBody>
      </p:sp>
    </p:spTree>
    <p:extLst>
      <p:ext uri="{BB962C8B-B14F-4D97-AF65-F5344CB8AC3E}">
        <p14:creationId xmlns:p14="http://schemas.microsoft.com/office/powerpoint/2010/main" val="303526650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18E4-DBFE-4C6F-8D33-04AAA88C3082}"/>
              </a:ext>
            </a:extLst>
          </p:cNvPr>
          <p:cNvSpPr>
            <a:spLocks noGrp="1"/>
          </p:cNvSpPr>
          <p:nvPr>
            <p:ph type="title"/>
          </p:nvPr>
        </p:nvSpPr>
        <p:spPr/>
        <p:txBody>
          <a:bodyPr/>
          <a:lstStyle/>
          <a:p>
            <a:r>
              <a:rPr lang="en-US" dirty="0"/>
              <a:t>Circularly Linked List w/ single pointer</a:t>
            </a:r>
          </a:p>
        </p:txBody>
      </p:sp>
      <p:sp>
        <p:nvSpPr>
          <p:cNvPr id="4" name="Slide Number Placeholder 3">
            <a:extLst>
              <a:ext uri="{FF2B5EF4-FFF2-40B4-BE49-F238E27FC236}">
                <a16:creationId xmlns:a16="http://schemas.microsoft.com/office/drawing/2014/main" id="{47A2C506-C3BC-4A98-B0F8-78C7F681D396}"/>
              </a:ext>
            </a:extLst>
          </p:cNvPr>
          <p:cNvSpPr>
            <a:spLocks noGrp="1"/>
          </p:cNvSpPr>
          <p:nvPr>
            <p:ph type="sldNum" sz="quarter" idx="12"/>
          </p:nvPr>
        </p:nvSpPr>
        <p:spPr/>
        <p:txBody>
          <a:bodyPr/>
          <a:lstStyle/>
          <a:p>
            <a:fld id="{8FDBFFB2-86D9-4B8F-A59A-553A60B94BBE}" type="slidenum">
              <a:rPr lang="en-US" smtClean="0"/>
              <a:t>188</a:t>
            </a:fld>
            <a:endParaRPr lang="en-US"/>
          </a:p>
        </p:txBody>
      </p:sp>
      <p:sp>
        <p:nvSpPr>
          <p:cNvPr id="23" name="TextBox 22">
            <a:extLst>
              <a:ext uri="{FF2B5EF4-FFF2-40B4-BE49-F238E27FC236}">
                <a16:creationId xmlns:a16="http://schemas.microsoft.com/office/drawing/2014/main" id="{D0BC04FB-B651-4B41-8E1C-277D6568A3D3}"/>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24" name="Straight Arrow Connector 23">
            <a:extLst>
              <a:ext uri="{FF2B5EF4-FFF2-40B4-BE49-F238E27FC236}">
                <a16:creationId xmlns:a16="http://schemas.microsoft.com/office/drawing/2014/main" id="{310AAC2A-6A6E-44F2-864A-DE2F2A70EA0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A812643E-4FA7-4353-B5CA-014E92858805}"/>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6" name="Rectangle 25">
            <a:extLst>
              <a:ext uri="{FF2B5EF4-FFF2-40B4-BE49-F238E27FC236}">
                <a16:creationId xmlns:a16="http://schemas.microsoft.com/office/drawing/2014/main" id="{216C2F62-88B3-430A-8B1B-C8FD27B0008C}"/>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0FC6078E-A546-4142-BA62-89D682B1074C}"/>
              </a:ext>
            </a:extLst>
          </p:cNvPr>
          <p:cNvCxnSpPr>
            <a:cxnSpLocks/>
            <a:endCxn id="28"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63387EF-32D2-4F65-9F6E-44B207EEA886}"/>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9" name="Rectangle 28">
            <a:extLst>
              <a:ext uri="{FF2B5EF4-FFF2-40B4-BE49-F238E27FC236}">
                <a16:creationId xmlns:a16="http://schemas.microsoft.com/office/drawing/2014/main" id="{6C1A0FBE-C5D0-4AF9-B339-5C349596A517}"/>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0" name="Straight Arrow Connector 29">
            <a:extLst>
              <a:ext uri="{FF2B5EF4-FFF2-40B4-BE49-F238E27FC236}">
                <a16:creationId xmlns:a16="http://schemas.microsoft.com/office/drawing/2014/main" id="{2F505215-6B4C-46E3-B9FE-E6F7D9786FCA}"/>
              </a:ext>
            </a:extLst>
          </p:cNvPr>
          <p:cNvCxnSpPr>
            <a:cxnSpLocks/>
            <a:endCxn id="31"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BDE5512-CFFF-4D02-96B4-9BFDFD441F13}"/>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2" name="Rectangle 31">
            <a:extLst>
              <a:ext uri="{FF2B5EF4-FFF2-40B4-BE49-F238E27FC236}">
                <a16:creationId xmlns:a16="http://schemas.microsoft.com/office/drawing/2014/main" id="{F6D36354-59FF-41A5-955C-7FD0B0BDB64A}"/>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AB550B60-DDC1-4370-8484-5D6D5EE4871F}"/>
              </a:ext>
            </a:extLst>
          </p:cNvPr>
          <p:cNvCxnSpPr>
            <a:cxnSpLocks/>
            <a:endCxn id="34" idx="1"/>
          </p:cNvCxnSpPr>
          <p:nvPr/>
        </p:nvCxnSpPr>
        <p:spPr>
          <a:xfrm>
            <a:off x="5726388"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196C3F5-FD50-4509-B438-A0F9686468E4}"/>
              </a:ext>
            </a:extLst>
          </p:cNvPr>
          <p:cNvSpPr/>
          <p:nvPr/>
        </p:nvSpPr>
        <p:spPr>
          <a:xfrm>
            <a:off x="643731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5" name="Rectangle 34">
            <a:extLst>
              <a:ext uri="{FF2B5EF4-FFF2-40B4-BE49-F238E27FC236}">
                <a16:creationId xmlns:a16="http://schemas.microsoft.com/office/drawing/2014/main" id="{7E535A0B-D39E-4102-9C70-38E03E1ECA72}"/>
              </a:ext>
            </a:extLst>
          </p:cNvPr>
          <p:cNvSpPr/>
          <p:nvPr/>
        </p:nvSpPr>
        <p:spPr>
          <a:xfrm>
            <a:off x="6905630"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FECE1783-1CAF-4E0A-B08B-5E2532439340}"/>
              </a:ext>
            </a:extLst>
          </p:cNvPr>
          <p:cNvCxnSpPr>
            <a:cxnSpLocks/>
            <a:stCxn id="41" idx="50"/>
          </p:cNvCxnSpPr>
          <p:nvPr/>
        </p:nvCxnSpPr>
        <p:spPr>
          <a:xfrm flipV="1">
            <a:off x="1825034" y="2793479"/>
            <a:ext cx="383179" cy="345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824A371-685E-4E04-B8D4-5102A68FEAD3}"/>
              </a:ext>
            </a:extLst>
          </p:cNvPr>
          <p:cNvCxnSpPr>
            <a:cxnSpLocks/>
          </p:cNvCxnSpPr>
          <p:nvPr/>
        </p:nvCxnSpPr>
        <p:spPr>
          <a:xfrm>
            <a:off x="6881853" y="2151640"/>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0A5407FA-9FD2-474A-928C-C65710B2DA22}"/>
              </a:ext>
            </a:extLst>
          </p:cNvPr>
          <p:cNvSpPr txBox="1"/>
          <p:nvPr/>
        </p:nvSpPr>
        <p:spPr>
          <a:xfrm>
            <a:off x="6641951" y="1780016"/>
            <a:ext cx="508473" cy="369332"/>
          </a:xfrm>
          <a:prstGeom prst="rect">
            <a:avLst/>
          </a:prstGeom>
          <a:noFill/>
        </p:spPr>
        <p:txBody>
          <a:bodyPr wrap="none" rtlCol="0">
            <a:spAutoFit/>
          </a:bodyPr>
          <a:lstStyle/>
          <a:p>
            <a:r>
              <a:rPr lang="en-US" dirty="0"/>
              <a:t>tail</a:t>
            </a:r>
          </a:p>
        </p:txBody>
      </p:sp>
      <p:sp>
        <p:nvSpPr>
          <p:cNvPr id="41" name="Freeform: Shape 40">
            <a:extLst>
              <a:ext uri="{FF2B5EF4-FFF2-40B4-BE49-F238E27FC236}">
                <a16:creationId xmlns:a16="http://schemas.microsoft.com/office/drawing/2014/main" id="{BE41511E-0E6F-4504-82F9-678C1864FF50}"/>
              </a:ext>
            </a:extLst>
          </p:cNvPr>
          <p:cNvSpPr/>
          <p:nvPr/>
        </p:nvSpPr>
        <p:spPr>
          <a:xfrm>
            <a:off x="1661037" y="2793479"/>
            <a:ext cx="5972945" cy="897677"/>
          </a:xfrm>
          <a:custGeom>
            <a:avLst/>
            <a:gdLst>
              <a:gd name="connsiteX0" fmla="*/ 5519956 w 5805182"/>
              <a:gd name="connsiteY0" fmla="*/ 0 h 872455"/>
              <a:gd name="connsiteX1" fmla="*/ 5561901 w 5805182"/>
              <a:gd name="connsiteY1" fmla="*/ 16778 h 872455"/>
              <a:gd name="connsiteX2" fmla="*/ 5612235 w 5805182"/>
              <a:gd name="connsiteY2" fmla="*/ 33556 h 872455"/>
              <a:gd name="connsiteX3" fmla="*/ 5654180 w 5805182"/>
              <a:gd name="connsiteY3" fmla="*/ 50334 h 872455"/>
              <a:gd name="connsiteX4" fmla="*/ 5712903 w 5805182"/>
              <a:gd name="connsiteY4" fmla="*/ 67112 h 872455"/>
              <a:gd name="connsiteX5" fmla="*/ 5763237 w 5805182"/>
              <a:gd name="connsiteY5" fmla="*/ 92279 h 872455"/>
              <a:gd name="connsiteX6" fmla="*/ 5771626 w 5805182"/>
              <a:gd name="connsiteY6" fmla="*/ 117446 h 872455"/>
              <a:gd name="connsiteX7" fmla="*/ 5788404 w 5805182"/>
              <a:gd name="connsiteY7" fmla="*/ 142613 h 872455"/>
              <a:gd name="connsiteX8" fmla="*/ 5805182 w 5805182"/>
              <a:gd name="connsiteY8" fmla="*/ 192947 h 872455"/>
              <a:gd name="connsiteX9" fmla="*/ 5796793 w 5805182"/>
              <a:gd name="connsiteY9" fmla="*/ 369116 h 872455"/>
              <a:gd name="connsiteX10" fmla="*/ 5780015 w 5805182"/>
              <a:gd name="connsiteY10" fmla="*/ 444616 h 872455"/>
              <a:gd name="connsiteX11" fmla="*/ 5771626 w 5805182"/>
              <a:gd name="connsiteY11" fmla="*/ 486561 h 872455"/>
              <a:gd name="connsiteX12" fmla="*/ 5729681 w 5805182"/>
              <a:gd name="connsiteY12" fmla="*/ 562062 h 872455"/>
              <a:gd name="connsiteX13" fmla="*/ 5704514 w 5805182"/>
              <a:gd name="connsiteY13" fmla="*/ 604007 h 872455"/>
              <a:gd name="connsiteX14" fmla="*/ 5645791 w 5805182"/>
              <a:gd name="connsiteY14" fmla="*/ 679508 h 872455"/>
              <a:gd name="connsiteX15" fmla="*/ 5629013 w 5805182"/>
              <a:gd name="connsiteY15" fmla="*/ 704675 h 872455"/>
              <a:gd name="connsiteX16" fmla="*/ 5603846 w 5805182"/>
              <a:gd name="connsiteY16" fmla="*/ 721453 h 872455"/>
              <a:gd name="connsiteX17" fmla="*/ 5570290 w 5805182"/>
              <a:gd name="connsiteY17" fmla="*/ 755009 h 872455"/>
              <a:gd name="connsiteX18" fmla="*/ 5536734 w 5805182"/>
              <a:gd name="connsiteY18" fmla="*/ 771787 h 872455"/>
              <a:gd name="connsiteX19" fmla="*/ 5494789 w 5805182"/>
              <a:gd name="connsiteY19" fmla="*/ 796954 h 872455"/>
              <a:gd name="connsiteX20" fmla="*/ 5427677 w 5805182"/>
              <a:gd name="connsiteY20" fmla="*/ 822121 h 872455"/>
              <a:gd name="connsiteX21" fmla="*/ 5394121 w 5805182"/>
              <a:gd name="connsiteY21" fmla="*/ 830510 h 872455"/>
              <a:gd name="connsiteX22" fmla="*/ 5352176 w 5805182"/>
              <a:gd name="connsiteY22" fmla="*/ 847288 h 872455"/>
              <a:gd name="connsiteX23" fmla="*/ 5251508 w 5805182"/>
              <a:gd name="connsiteY23" fmla="*/ 864066 h 872455"/>
              <a:gd name="connsiteX24" fmla="*/ 4555222 w 5805182"/>
              <a:gd name="connsiteY24" fmla="*/ 855677 h 872455"/>
              <a:gd name="connsiteX25" fmla="*/ 3414319 w 5805182"/>
              <a:gd name="connsiteY25" fmla="*/ 872455 h 872455"/>
              <a:gd name="connsiteX26" fmla="*/ 2265028 w 5805182"/>
              <a:gd name="connsiteY26" fmla="*/ 864066 h 872455"/>
              <a:gd name="connsiteX27" fmla="*/ 1837189 w 5805182"/>
              <a:gd name="connsiteY27" fmla="*/ 847288 h 872455"/>
              <a:gd name="connsiteX28" fmla="*/ 1585519 w 5805182"/>
              <a:gd name="connsiteY28" fmla="*/ 822121 h 872455"/>
              <a:gd name="connsiteX29" fmla="*/ 1468073 w 5805182"/>
              <a:gd name="connsiteY29" fmla="*/ 813732 h 872455"/>
              <a:gd name="connsiteX30" fmla="*/ 981512 w 5805182"/>
              <a:gd name="connsiteY30" fmla="*/ 796954 h 872455"/>
              <a:gd name="connsiteX31" fmla="*/ 679508 w 5805182"/>
              <a:gd name="connsiteY31" fmla="*/ 780176 h 872455"/>
              <a:gd name="connsiteX32" fmla="*/ 536895 w 5805182"/>
              <a:gd name="connsiteY32" fmla="*/ 763398 h 872455"/>
              <a:gd name="connsiteX33" fmla="*/ 427839 w 5805182"/>
              <a:gd name="connsiteY33" fmla="*/ 738231 h 872455"/>
              <a:gd name="connsiteX34" fmla="*/ 360727 w 5805182"/>
              <a:gd name="connsiteY34" fmla="*/ 721453 h 872455"/>
              <a:gd name="connsiteX35" fmla="*/ 318782 w 5805182"/>
              <a:gd name="connsiteY35" fmla="*/ 704675 h 872455"/>
              <a:gd name="connsiteX36" fmla="*/ 251670 w 5805182"/>
              <a:gd name="connsiteY36" fmla="*/ 687897 h 872455"/>
              <a:gd name="connsiteX37" fmla="*/ 192947 w 5805182"/>
              <a:gd name="connsiteY37" fmla="*/ 662730 h 872455"/>
              <a:gd name="connsiteX38" fmla="*/ 159391 w 5805182"/>
              <a:gd name="connsiteY38" fmla="*/ 645952 h 872455"/>
              <a:gd name="connsiteX39" fmla="*/ 134224 w 5805182"/>
              <a:gd name="connsiteY39" fmla="*/ 637563 h 872455"/>
              <a:gd name="connsiteX40" fmla="*/ 83890 w 5805182"/>
              <a:gd name="connsiteY40" fmla="*/ 612396 h 872455"/>
              <a:gd name="connsiteX41" fmla="*/ 33556 w 5805182"/>
              <a:gd name="connsiteY41" fmla="*/ 536895 h 872455"/>
              <a:gd name="connsiteX42" fmla="*/ 16778 w 5805182"/>
              <a:gd name="connsiteY42" fmla="*/ 511728 h 872455"/>
              <a:gd name="connsiteX43" fmla="*/ 0 w 5805182"/>
              <a:gd name="connsiteY43" fmla="*/ 436227 h 872455"/>
              <a:gd name="connsiteX44" fmla="*/ 8389 w 5805182"/>
              <a:gd name="connsiteY44" fmla="*/ 251670 h 872455"/>
              <a:gd name="connsiteX45" fmla="*/ 41945 w 5805182"/>
              <a:gd name="connsiteY45" fmla="*/ 176169 h 872455"/>
              <a:gd name="connsiteX46" fmla="*/ 67112 w 5805182"/>
              <a:gd name="connsiteY46" fmla="*/ 167780 h 872455"/>
              <a:gd name="connsiteX47" fmla="*/ 100668 w 5805182"/>
              <a:gd name="connsiteY47" fmla="*/ 134224 h 872455"/>
              <a:gd name="connsiteX48" fmla="*/ 109057 w 5805182"/>
              <a:gd name="connsiteY48" fmla="*/ 109057 h 872455"/>
              <a:gd name="connsiteX49" fmla="*/ 134224 w 5805182"/>
              <a:gd name="connsiteY49" fmla="*/ 92279 h 872455"/>
              <a:gd name="connsiteX50" fmla="*/ 159391 w 5805182"/>
              <a:gd name="connsiteY50" fmla="*/ 33556 h 87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805182" h="872455">
                <a:moveTo>
                  <a:pt x="5519956" y="0"/>
                </a:moveTo>
                <a:cubicBezTo>
                  <a:pt x="5533938" y="5593"/>
                  <a:pt x="5547749" y="11632"/>
                  <a:pt x="5561901" y="16778"/>
                </a:cubicBezTo>
                <a:cubicBezTo>
                  <a:pt x="5578522" y="22822"/>
                  <a:pt x="5595814" y="26988"/>
                  <a:pt x="5612235" y="33556"/>
                </a:cubicBezTo>
                <a:cubicBezTo>
                  <a:pt x="5626217" y="39149"/>
                  <a:pt x="5639894" y="45572"/>
                  <a:pt x="5654180" y="50334"/>
                </a:cubicBezTo>
                <a:cubicBezTo>
                  <a:pt x="5670307" y="55710"/>
                  <a:pt x="5696745" y="59033"/>
                  <a:pt x="5712903" y="67112"/>
                </a:cubicBezTo>
                <a:cubicBezTo>
                  <a:pt x="5777952" y="99637"/>
                  <a:pt x="5699979" y="71193"/>
                  <a:pt x="5763237" y="92279"/>
                </a:cubicBezTo>
                <a:cubicBezTo>
                  <a:pt x="5766033" y="100668"/>
                  <a:pt x="5767671" y="109537"/>
                  <a:pt x="5771626" y="117446"/>
                </a:cubicBezTo>
                <a:cubicBezTo>
                  <a:pt x="5776135" y="126464"/>
                  <a:pt x="5784309" y="133400"/>
                  <a:pt x="5788404" y="142613"/>
                </a:cubicBezTo>
                <a:cubicBezTo>
                  <a:pt x="5795587" y="158774"/>
                  <a:pt x="5805182" y="192947"/>
                  <a:pt x="5805182" y="192947"/>
                </a:cubicBezTo>
                <a:cubicBezTo>
                  <a:pt x="5802386" y="251670"/>
                  <a:pt x="5801302" y="310500"/>
                  <a:pt x="5796793" y="369116"/>
                </a:cubicBezTo>
                <a:cubicBezTo>
                  <a:pt x="5795305" y="388462"/>
                  <a:pt x="5784453" y="424643"/>
                  <a:pt x="5780015" y="444616"/>
                </a:cubicBezTo>
                <a:cubicBezTo>
                  <a:pt x="5776922" y="458535"/>
                  <a:pt x="5776499" y="473161"/>
                  <a:pt x="5771626" y="486561"/>
                </a:cubicBezTo>
                <a:cubicBezTo>
                  <a:pt x="5756906" y="527041"/>
                  <a:pt x="5748826" y="531431"/>
                  <a:pt x="5729681" y="562062"/>
                </a:cubicBezTo>
                <a:cubicBezTo>
                  <a:pt x="5721039" y="575889"/>
                  <a:pt x="5713991" y="590739"/>
                  <a:pt x="5704514" y="604007"/>
                </a:cubicBezTo>
                <a:cubicBezTo>
                  <a:pt x="5685982" y="629951"/>
                  <a:pt x="5663477" y="652980"/>
                  <a:pt x="5645791" y="679508"/>
                </a:cubicBezTo>
                <a:cubicBezTo>
                  <a:pt x="5640198" y="687897"/>
                  <a:pt x="5636142" y="697546"/>
                  <a:pt x="5629013" y="704675"/>
                </a:cubicBezTo>
                <a:cubicBezTo>
                  <a:pt x="5621884" y="711804"/>
                  <a:pt x="5611501" y="714892"/>
                  <a:pt x="5603846" y="721453"/>
                </a:cubicBezTo>
                <a:cubicBezTo>
                  <a:pt x="5591836" y="731748"/>
                  <a:pt x="5582945" y="745518"/>
                  <a:pt x="5570290" y="755009"/>
                </a:cubicBezTo>
                <a:cubicBezTo>
                  <a:pt x="5560286" y="762512"/>
                  <a:pt x="5547666" y="765714"/>
                  <a:pt x="5536734" y="771787"/>
                </a:cubicBezTo>
                <a:cubicBezTo>
                  <a:pt x="5522481" y="779706"/>
                  <a:pt x="5509373" y="789662"/>
                  <a:pt x="5494789" y="796954"/>
                </a:cubicBezTo>
                <a:cubicBezTo>
                  <a:pt x="5482970" y="802864"/>
                  <a:pt x="5444618" y="817281"/>
                  <a:pt x="5427677" y="822121"/>
                </a:cubicBezTo>
                <a:cubicBezTo>
                  <a:pt x="5416591" y="825288"/>
                  <a:pt x="5405059" y="826864"/>
                  <a:pt x="5394121" y="830510"/>
                </a:cubicBezTo>
                <a:cubicBezTo>
                  <a:pt x="5379835" y="835272"/>
                  <a:pt x="5366834" y="843839"/>
                  <a:pt x="5352176" y="847288"/>
                </a:cubicBezTo>
                <a:cubicBezTo>
                  <a:pt x="5319061" y="855080"/>
                  <a:pt x="5251508" y="864066"/>
                  <a:pt x="5251508" y="864066"/>
                </a:cubicBezTo>
                <a:lnTo>
                  <a:pt x="4555222" y="855677"/>
                </a:lnTo>
                <a:cubicBezTo>
                  <a:pt x="3570709" y="855677"/>
                  <a:pt x="3846321" y="833182"/>
                  <a:pt x="3414319" y="872455"/>
                </a:cubicBezTo>
                <a:lnTo>
                  <a:pt x="2265028" y="864066"/>
                </a:lnTo>
                <a:cubicBezTo>
                  <a:pt x="1975778" y="860779"/>
                  <a:pt x="2024479" y="862895"/>
                  <a:pt x="1837189" y="847288"/>
                </a:cubicBezTo>
                <a:cubicBezTo>
                  <a:pt x="1733290" y="821313"/>
                  <a:pt x="1812605" y="839152"/>
                  <a:pt x="1585519" y="822121"/>
                </a:cubicBezTo>
                <a:cubicBezTo>
                  <a:pt x="1546381" y="819186"/>
                  <a:pt x="1507307" y="814792"/>
                  <a:pt x="1468073" y="813732"/>
                </a:cubicBezTo>
                <a:cubicBezTo>
                  <a:pt x="1195263" y="806359"/>
                  <a:pt x="1206338" y="808787"/>
                  <a:pt x="981512" y="796954"/>
                </a:cubicBezTo>
                <a:cubicBezTo>
                  <a:pt x="880828" y="791655"/>
                  <a:pt x="779715" y="791310"/>
                  <a:pt x="679508" y="780176"/>
                </a:cubicBezTo>
                <a:cubicBezTo>
                  <a:pt x="581600" y="769297"/>
                  <a:pt x="629133" y="774928"/>
                  <a:pt x="536895" y="763398"/>
                </a:cubicBezTo>
                <a:cubicBezTo>
                  <a:pt x="467454" y="740251"/>
                  <a:pt x="575932" y="775254"/>
                  <a:pt x="427839" y="738231"/>
                </a:cubicBezTo>
                <a:cubicBezTo>
                  <a:pt x="405468" y="732638"/>
                  <a:pt x="382137" y="730017"/>
                  <a:pt x="360727" y="721453"/>
                </a:cubicBezTo>
                <a:cubicBezTo>
                  <a:pt x="346745" y="715860"/>
                  <a:pt x="333175" y="709104"/>
                  <a:pt x="318782" y="704675"/>
                </a:cubicBezTo>
                <a:cubicBezTo>
                  <a:pt x="296743" y="697894"/>
                  <a:pt x="272295" y="698209"/>
                  <a:pt x="251670" y="687897"/>
                </a:cubicBezTo>
                <a:cubicBezTo>
                  <a:pt x="140379" y="632251"/>
                  <a:pt x="279352" y="699761"/>
                  <a:pt x="192947" y="662730"/>
                </a:cubicBezTo>
                <a:cubicBezTo>
                  <a:pt x="181453" y="657804"/>
                  <a:pt x="170885" y="650878"/>
                  <a:pt x="159391" y="645952"/>
                </a:cubicBezTo>
                <a:cubicBezTo>
                  <a:pt x="151263" y="642469"/>
                  <a:pt x="142133" y="641518"/>
                  <a:pt x="134224" y="637563"/>
                </a:cubicBezTo>
                <a:cubicBezTo>
                  <a:pt x="69175" y="605038"/>
                  <a:pt x="147148" y="633482"/>
                  <a:pt x="83890" y="612396"/>
                </a:cubicBezTo>
                <a:lnTo>
                  <a:pt x="33556" y="536895"/>
                </a:lnTo>
                <a:lnTo>
                  <a:pt x="16778" y="511728"/>
                </a:lnTo>
                <a:cubicBezTo>
                  <a:pt x="13543" y="498786"/>
                  <a:pt x="0" y="446877"/>
                  <a:pt x="0" y="436227"/>
                </a:cubicBezTo>
                <a:cubicBezTo>
                  <a:pt x="0" y="374644"/>
                  <a:pt x="1828" y="312902"/>
                  <a:pt x="8389" y="251670"/>
                </a:cubicBezTo>
                <a:cubicBezTo>
                  <a:pt x="9711" y="239334"/>
                  <a:pt x="25986" y="188936"/>
                  <a:pt x="41945" y="176169"/>
                </a:cubicBezTo>
                <a:cubicBezTo>
                  <a:pt x="48850" y="170645"/>
                  <a:pt x="58723" y="170576"/>
                  <a:pt x="67112" y="167780"/>
                </a:cubicBezTo>
                <a:cubicBezTo>
                  <a:pt x="89483" y="100668"/>
                  <a:pt x="55927" y="178965"/>
                  <a:pt x="100668" y="134224"/>
                </a:cubicBezTo>
                <a:cubicBezTo>
                  <a:pt x="106921" y="127971"/>
                  <a:pt x="103533" y="115962"/>
                  <a:pt x="109057" y="109057"/>
                </a:cubicBezTo>
                <a:cubicBezTo>
                  <a:pt x="115355" y="101184"/>
                  <a:pt x="125835" y="97872"/>
                  <a:pt x="134224" y="92279"/>
                </a:cubicBezTo>
                <a:cubicBezTo>
                  <a:pt x="152253" y="38193"/>
                  <a:pt x="138496" y="54451"/>
                  <a:pt x="159391" y="3355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663140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Circularly Linked List w/ double reference</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189</a:t>
            </a:fld>
            <a:endParaRPr lang="en-US"/>
          </a:p>
        </p:txBody>
      </p:sp>
      <p:sp>
        <p:nvSpPr>
          <p:cNvPr id="30" name="TextBox 29">
            <a:extLst>
              <a:ext uri="{FF2B5EF4-FFF2-40B4-BE49-F238E27FC236}">
                <a16:creationId xmlns:a16="http://schemas.microsoft.com/office/drawing/2014/main" id="{E834E8CF-1A4E-4BE8-BA56-B85D1FAB27F2}"/>
              </a:ext>
            </a:extLst>
          </p:cNvPr>
          <p:cNvSpPr txBox="1"/>
          <p:nvPr/>
        </p:nvSpPr>
        <p:spPr>
          <a:xfrm>
            <a:off x="2580311" y="1803482"/>
            <a:ext cx="740908" cy="369332"/>
          </a:xfrm>
          <a:prstGeom prst="rect">
            <a:avLst/>
          </a:prstGeom>
          <a:noFill/>
        </p:spPr>
        <p:txBody>
          <a:bodyPr wrap="none" rtlCol="0">
            <a:spAutoFit/>
          </a:bodyPr>
          <a:lstStyle/>
          <a:p>
            <a:r>
              <a:rPr lang="en-US" dirty="0"/>
              <a:t>Head</a:t>
            </a:r>
          </a:p>
        </p:txBody>
      </p:sp>
      <p:sp>
        <p:nvSpPr>
          <p:cNvPr id="34" name="Rectangle 33">
            <a:extLst>
              <a:ext uri="{FF2B5EF4-FFF2-40B4-BE49-F238E27FC236}">
                <a16:creationId xmlns:a16="http://schemas.microsoft.com/office/drawing/2014/main" id="{9A9C4838-4B22-45D3-91E6-CEA74ABE880F}"/>
              </a:ext>
            </a:extLst>
          </p:cNvPr>
          <p:cNvSpPr/>
          <p:nvPr/>
        </p:nvSpPr>
        <p:spPr>
          <a:xfrm>
            <a:off x="4513254" y="2589661"/>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5" name="Rectangle 34">
            <a:extLst>
              <a:ext uri="{FF2B5EF4-FFF2-40B4-BE49-F238E27FC236}">
                <a16:creationId xmlns:a16="http://schemas.microsoft.com/office/drawing/2014/main" id="{5BADCC4A-4F59-4D0D-8199-D0AE20503CAC}"/>
              </a:ext>
            </a:extLst>
          </p:cNvPr>
          <p:cNvSpPr/>
          <p:nvPr/>
        </p:nvSpPr>
        <p:spPr>
          <a:xfrm>
            <a:off x="4974171"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A6EE223-8463-44D3-826F-04EE24A0D589}"/>
              </a:ext>
            </a:extLst>
          </p:cNvPr>
          <p:cNvSpPr/>
          <p:nvPr/>
        </p:nvSpPr>
        <p:spPr>
          <a:xfrm>
            <a:off x="4052337" y="258965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0BF9AD9-3928-496A-8E81-9F001A2B32F9}"/>
              </a:ext>
            </a:extLst>
          </p:cNvPr>
          <p:cNvCxnSpPr>
            <a:cxnSpLocks/>
          </p:cNvCxnSpPr>
          <p:nvPr/>
        </p:nvCxnSpPr>
        <p:spPr>
          <a:xfrm flipH="1" flipV="1">
            <a:off x="3590964" y="2747822"/>
            <a:ext cx="630256" cy="22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EC7CFAA-CBC5-4C80-87B0-9B785A077525}"/>
              </a:ext>
            </a:extLst>
          </p:cNvPr>
          <p:cNvSpPr/>
          <p:nvPr/>
        </p:nvSpPr>
        <p:spPr>
          <a:xfrm>
            <a:off x="6356922" y="258966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0" name="Rectangle 39">
            <a:extLst>
              <a:ext uri="{FF2B5EF4-FFF2-40B4-BE49-F238E27FC236}">
                <a16:creationId xmlns:a16="http://schemas.microsoft.com/office/drawing/2014/main" id="{3D27CC1E-12B9-4697-B96D-DF246A644A5F}"/>
              </a:ext>
            </a:extLst>
          </p:cNvPr>
          <p:cNvSpPr/>
          <p:nvPr/>
        </p:nvSpPr>
        <p:spPr>
          <a:xfrm>
            <a:off x="6817839"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BAAD3FCE-CCCE-4561-82EC-E1DDEDC1F40D}"/>
              </a:ext>
            </a:extLst>
          </p:cNvPr>
          <p:cNvCxnSpPr>
            <a:cxnSpLocks/>
          </p:cNvCxnSpPr>
          <p:nvPr/>
        </p:nvCxnSpPr>
        <p:spPr>
          <a:xfrm>
            <a:off x="7118632" y="2959753"/>
            <a:ext cx="6210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41B4E56-93E2-4698-AEE3-B266FE37C205}"/>
              </a:ext>
            </a:extLst>
          </p:cNvPr>
          <p:cNvSpPr/>
          <p:nvPr/>
        </p:nvSpPr>
        <p:spPr>
          <a:xfrm>
            <a:off x="5896005"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5751415C-9F4C-4850-9032-75577473590F}"/>
              </a:ext>
            </a:extLst>
          </p:cNvPr>
          <p:cNvCxnSpPr>
            <a:cxnSpLocks/>
          </p:cNvCxnSpPr>
          <p:nvPr/>
        </p:nvCxnSpPr>
        <p:spPr>
          <a:xfrm>
            <a:off x="5291571" y="2959753"/>
            <a:ext cx="604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7A5636-A4EB-4C6F-BC2A-89D2FEE4725C}"/>
              </a:ext>
            </a:extLst>
          </p:cNvPr>
          <p:cNvCxnSpPr>
            <a:cxnSpLocks/>
          </p:cNvCxnSpPr>
          <p:nvPr/>
        </p:nvCxnSpPr>
        <p:spPr>
          <a:xfrm flipH="1">
            <a:off x="5435088" y="2747822"/>
            <a:ext cx="6245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6C68090-227C-44F0-9F50-BD2C894BA408}"/>
              </a:ext>
            </a:extLst>
          </p:cNvPr>
          <p:cNvSpPr/>
          <p:nvPr/>
        </p:nvSpPr>
        <p:spPr>
          <a:xfrm>
            <a:off x="266913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35513B45-9F19-4562-A0CA-A21BE185733A}"/>
              </a:ext>
            </a:extLst>
          </p:cNvPr>
          <p:cNvSpPr/>
          <p:nvPr/>
        </p:nvSpPr>
        <p:spPr>
          <a:xfrm>
            <a:off x="313004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E192669-5EB0-4E06-A1AC-9D5EA71FF42C}"/>
              </a:ext>
            </a:extLst>
          </p:cNvPr>
          <p:cNvSpPr/>
          <p:nvPr/>
        </p:nvSpPr>
        <p:spPr>
          <a:xfrm>
            <a:off x="220821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A88EB857-1ED8-4197-BED7-37031665E25D}"/>
              </a:ext>
            </a:extLst>
          </p:cNvPr>
          <p:cNvCxnSpPr>
            <a:cxnSpLocks/>
          </p:cNvCxnSpPr>
          <p:nvPr/>
        </p:nvCxnSpPr>
        <p:spPr>
          <a:xfrm>
            <a:off x="3447447" y="2959750"/>
            <a:ext cx="604890" cy="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F9890-527B-45B0-AA50-7CA2EF84D67A}"/>
              </a:ext>
            </a:extLst>
          </p:cNvPr>
          <p:cNvCxnSpPr>
            <a:cxnSpLocks/>
          </p:cNvCxnSpPr>
          <p:nvPr/>
        </p:nvCxnSpPr>
        <p:spPr>
          <a:xfrm>
            <a:off x="2899588" y="2151385"/>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99E23C8F-F542-4760-946F-29917BD33972}"/>
              </a:ext>
            </a:extLst>
          </p:cNvPr>
          <p:cNvSpPr/>
          <p:nvPr/>
        </p:nvSpPr>
        <p:spPr>
          <a:xfrm>
            <a:off x="8200590" y="258965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5" name="Rectangle 24">
            <a:extLst>
              <a:ext uri="{FF2B5EF4-FFF2-40B4-BE49-F238E27FC236}">
                <a16:creationId xmlns:a16="http://schemas.microsoft.com/office/drawing/2014/main" id="{43357420-8629-44FC-AADB-32BF0E3DAD03}"/>
              </a:ext>
            </a:extLst>
          </p:cNvPr>
          <p:cNvSpPr/>
          <p:nvPr/>
        </p:nvSpPr>
        <p:spPr>
          <a:xfrm>
            <a:off x="8661507"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8BE11A20-91F9-47AA-B8D0-D1DFC0C54CD8}"/>
              </a:ext>
            </a:extLst>
          </p:cNvPr>
          <p:cNvCxnSpPr>
            <a:cxnSpLocks/>
          </p:cNvCxnSpPr>
          <p:nvPr/>
        </p:nvCxnSpPr>
        <p:spPr>
          <a:xfrm>
            <a:off x="1984568" y="295975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34D3817-49C4-495B-88CA-F65643C9030D}"/>
              </a:ext>
            </a:extLst>
          </p:cNvPr>
          <p:cNvSpPr/>
          <p:nvPr/>
        </p:nvSpPr>
        <p:spPr>
          <a:xfrm>
            <a:off x="7739673" y="258965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DD0E6E4-10C5-4BCD-88BC-3220C8D7C48E}"/>
              </a:ext>
            </a:extLst>
          </p:cNvPr>
          <p:cNvCxnSpPr>
            <a:cxnSpLocks/>
          </p:cNvCxnSpPr>
          <p:nvPr/>
        </p:nvCxnSpPr>
        <p:spPr>
          <a:xfrm flipH="1" flipV="1">
            <a:off x="7278756" y="2747822"/>
            <a:ext cx="629800"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45198F-A4B9-4DE4-BAD1-B8388DA39B29}"/>
              </a:ext>
            </a:extLst>
          </p:cNvPr>
          <p:cNvSpPr txBox="1"/>
          <p:nvPr/>
        </p:nvSpPr>
        <p:spPr>
          <a:xfrm>
            <a:off x="8120461" y="1794942"/>
            <a:ext cx="541046" cy="369332"/>
          </a:xfrm>
          <a:prstGeom prst="rect">
            <a:avLst/>
          </a:prstGeom>
          <a:noFill/>
        </p:spPr>
        <p:txBody>
          <a:bodyPr wrap="none" rtlCol="0">
            <a:spAutoFit/>
          </a:bodyPr>
          <a:lstStyle/>
          <a:p>
            <a:r>
              <a:rPr lang="en-US" dirty="0"/>
              <a:t>Tail</a:t>
            </a:r>
          </a:p>
        </p:txBody>
      </p:sp>
      <p:cxnSp>
        <p:nvCxnSpPr>
          <p:cNvPr id="36" name="Straight Arrow Connector 35">
            <a:extLst>
              <a:ext uri="{FF2B5EF4-FFF2-40B4-BE49-F238E27FC236}">
                <a16:creationId xmlns:a16="http://schemas.microsoft.com/office/drawing/2014/main" id="{A43D1445-8449-4BAA-8105-6AD34345759A}"/>
              </a:ext>
            </a:extLst>
          </p:cNvPr>
          <p:cNvCxnSpPr>
            <a:cxnSpLocks/>
          </p:cNvCxnSpPr>
          <p:nvPr/>
        </p:nvCxnSpPr>
        <p:spPr>
          <a:xfrm>
            <a:off x="8422543" y="217510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Freeform: Shape 8">
            <a:extLst>
              <a:ext uri="{FF2B5EF4-FFF2-40B4-BE49-F238E27FC236}">
                <a16:creationId xmlns:a16="http://schemas.microsoft.com/office/drawing/2014/main" id="{04DD2853-F0D0-4741-8CC1-11DF253D2BA8}"/>
              </a:ext>
            </a:extLst>
          </p:cNvPr>
          <p:cNvSpPr/>
          <p:nvPr/>
        </p:nvSpPr>
        <p:spPr>
          <a:xfrm>
            <a:off x="1585518" y="2919369"/>
            <a:ext cx="7894041" cy="1040235"/>
          </a:xfrm>
          <a:custGeom>
            <a:avLst/>
            <a:gdLst>
              <a:gd name="connsiteX0" fmla="*/ 7466202 w 7935986"/>
              <a:gd name="connsiteY0" fmla="*/ 0 h 1040235"/>
              <a:gd name="connsiteX1" fmla="*/ 7650760 w 7935986"/>
              <a:gd name="connsiteY1" fmla="*/ 16778 h 1040235"/>
              <a:gd name="connsiteX2" fmla="*/ 7684316 w 7935986"/>
              <a:gd name="connsiteY2" fmla="*/ 25167 h 1040235"/>
              <a:gd name="connsiteX3" fmla="*/ 7726261 w 7935986"/>
              <a:gd name="connsiteY3" fmla="*/ 33556 h 1040235"/>
              <a:gd name="connsiteX4" fmla="*/ 7776595 w 7935986"/>
              <a:gd name="connsiteY4" fmla="*/ 50334 h 1040235"/>
              <a:gd name="connsiteX5" fmla="*/ 7801762 w 7935986"/>
              <a:gd name="connsiteY5" fmla="*/ 58723 h 1040235"/>
              <a:gd name="connsiteX6" fmla="*/ 7826929 w 7935986"/>
              <a:gd name="connsiteY6" fmla="*/ 75501 h 1040235"/>
              <a:gd name="connsiteX7" fmla="*/ 7877263 w 7935986"/>
              <a:gd name="connsiteY7" fmla="*/ 92279 h 1040235"/>
              <a:gd name="connsiteX8" fmla="*/ 7935986 w 7935986"/>
              <a:gd name="connsiteY8" fmla="*/ 176169 h 1040235"/>
              <a:gd name="connsiteX9" fmla="*/ 7927597 w 7935986"/>
              <a:gd name="connsiteY9" fmla="*/ 360726 h 1040235"/>
              <a:gd name="connsiteX10" fmla="*/ 7902430 w 7935986"/>
              <a:gd name="connsiteY10" fmla="*/ 411060 h 1040235"/>
              <a:gd name="connsiteX11" fmla="*/ 7894041 w 7935986"/>
              <a:gd name="connsiteY11" fmla="*/ 436227 h 1040235"/>
              <a:gd name="connsiteX12" fmla="*/ 7877263 w 7935986"/>
              <a:gd name="connsiteY12" fmla="*/ 461394 h 1040235"/>
              <a:gd name="connsiteX13" fmla="*/ 7868874 w 7935986"/>
              <a:gd name="connsiteY13" fmla="*/ 486561 h 1040235"/>
              <a:gd name="connsiteX14" fmla="*/ 7843707 w 7935986"/>
              <a:gd name="connsiteY14" fmla="*/ 511728 h 1040235"/>
              <a:gd name="connsiteX15" fmla="*/ 7810151 w 7935986"/>
              <a:gd name="connsiteY15" fmla="*/ 553673 h 1040235"/>
              <a:gd name="connsiteX16" fmla="*/ 7776595 w 7935986"/>
              <a:gd name="connsiteY16" fmla="*/ 604007 h 1040235"/>
              <a:gd name="connsiteX17" fmla="*/ 7743039 w 7935986"/>
              <a:gd name="connsiteY17" fmla="*/ 620785 h 1040235"/>
              <a:gd name="connsiteX18" fmla="*/ 7709483 w 7935986"/>
              <a:gd name="connsiteY18" fmla="*/ 645952 h 1040235"/>
              <a:gd name="connsiteX19" fmla="*/ 7642371 w 7935986"/>
              <a:gd name="connsiteY19" fmla="*/ 679508 h 1040235"/>
              <a:gd name="connsiteX20" fmla="*/ 7583648 w 7935986"/>
              <a:gd name="connsiteY20" fmla="*/ 713064 h 1040235"/>
              <a:gd name="connsiteX21" fmla="*/ 7558481 w 7935986"/>
              <a:gd name="connsiteY21" fmla="*/ 721453 h 1040235"/>
              <a:gd name="connsiteX22" fmla="*/ 7516536 w 7935986"/>
              <a:gd name="connsiteY22" fmla="*/ 738231 h 1040235"/>
              <a:gd name="connsiteX23" fmla="*/ 7482980 w 7935986"/>
              <a:gd name="connsiteY23" fmla="*/ 746620 h 1040235"/>
              <a:gd name="connsiteX24" fmla="*/ 7432646 w 7935986"/>
              <a:gd name="connsiteY24" fmla="*/ 763398 h 1040235"/>
              <a:gd name="connsiteX25" fmla="*/ 7365534 w 7935986"/>
              <a:gd name="connsiteY25" fmla="*/ 780176 h 1040235"/>
              <a:gd name="connsiteX26" fmla="*/ 7331978 w 7935986"/>
              <a:gd name="connsiteY26" fmla="*/ 796954 h 1040235"/>
              <a:gd name="connsiteX27" fmla="*/ 7290033 w 7935986"/>
              <a:gd name="connsiteY27" fmla="*/ 805343 h 1040235"/>
              <a:gd name="connsiteX28" fmla="*/ 7256477 w 7935986"/>
              <a:gd name="connsiteY28" fmla="*/ 813732 h 1040235"/>
              <a:gd name="connsiteX29" fmla="*/ 7214532 w 7935986"/>
              <a:gd name="connsiteY29" fmla="*/ 830510 h 1040235"/>
              <a:gd name="connsiteX30" fmla="*/ 7130643 w 7935986"/>
              <a:gd name="connsiteY30" fmla="*/ 847288 h 1040235"/>
              <a:gd name="connsiteX31" fmla="*/ 7021586 w 7935986"/>
              <a:gd name="connsiteY31" fmla="*/ 880844 h 1040235"/>
              <a:gd name="connsiteX32" fmla="*/ 6971252 w 7935986"/>
              <a:gd name="connsiteY32" fmla="*/ 897622 h 1040235"/>
              <a:gd name="connsiteX33" fmla="*/ 6870584 w 7935986"/>
              <a:gd name="connsiteY33" fmla="*/ 914400 h 1040235"/>
              <a:gd name="connsiteX34" fmla="*/ 6769916 w 7935986"/>
              <a:gd name="connsiteY34" fmla="*/ 939567 h 1040235"/>
              <a:gd name="connsiteX35" fmla="*/ 6677637 w 7935986"/>
              <a:gd name="connsiteY35" fmla="*/ 956345 h 1040235"/>
              <a:gd name="connsiteX36" fmla="*/ 6568580 w 7935986"/>
              <a:gd name="connsiteY36" fmla="*/ 973123 h 1040235"/>
              <a:gd name="connsiteX37" fmla="*/ 6526635 w 7935986"/>
              <a:gd name="connsiteY37" fmla="*/ 981512 h 1040235"/>
              <a:gd name="connsiteX38" fmla="*/ 6459523 w 7935986"/>
              <a:gd name="connsiteY38" fmla="*/ 989901 h 1040235"/>
              <a:gd name="connsiteX39" fmla="*/ 6425967 w 7935986"/>
              <a:gd name="connsiteY39" fmla="*/ 998290 h 1040235"/>
              <a:gd name="connsiteX40" fmla="*/ 6090408 w 7935986"/>
              <a:gd name="connsiteY40" fmla="*/ 1023457 h 1040235"/>
              <a:gd name="connsiteX41" fmla="*/ 6014907 w 7935986"/>
              <a:gd name="connsiteY41" fmla="*/ 1031846 h 1040235"/>
              <a:gd name="connsiteX42" fmla="*/ 5629013 w 7935986"/>
              <a:gd name="connsiteY42" fmla="*/ 1040235 h 1040235"/>
              <a:gd name="connsiteX43" fmla="*/ 3464654 w 7935986"/>
              <a:gd name="connsiteY43" fmla="*/ 1023457 h 1040235"/>
              <a:gd name="connsiteX44" fmla="*/ 3145872 w 7935986"/>
              <a:gd name="connsiteY44" fmla="*/ 1015068 h 1040235"/>
              <a:gd name="connsiteX45" fmla="*/ 2617365 w 7935986"/>
              <a:gd name="connsiteY45" fmla="*/ 1006679 h 1040235"/>
              <a:gd name="connsiteX46" fmla="*/ 2399252 w 7935986"/>
              <a:gd name="connsiteY46" fmla="*/ 998290 h 1040235"/>
              <a:gd name="connsiteX47" fmla="*/ 2265028 w 7935986"/>
              <a:gd name="connsiteY47" fmla="*/ 989901 h 1040235"/>
              <a:gd name="connsiteX48" fmla="*/ 2063692 w 7935986"/>
              <a:gd name="connsiteY48" fmla="*/ 981512 h 1040235"/>
              <a:gd name="connsiteX49" fmla="*/ 1820411 w 7935986"/>
              <a:gd name="connsiteY49" fmla="*/ 964734 h 1040235"/>
              <a:gd name="connsiteX50" fmla="*/ 1434518 w 7935986"/>
              <a:gd name="connsiteY50" fmla="*/ 956345 h 1040235"/>
              <a:gd name="connsiteX51" fmla="*/ 1342239 w 7935986"/>
              <a:gd name="connsiteY51" fmla="*/ 947956 h 1040235"/>
              <a:gd name="connsiteX52" fmla="*/ 1216404 w 7935986"/>
              <a:gd name="connsiteY52" fmla="*/ 939567 h 1040235"/>
              <a:gd name="connsiteX53" fmla="*/ 1073791 w 7935986"/>
              <a:gd name="connsiteY53" fmla="*/ 922789 h 1040235"/>
              <a:gd name="connsiteX54" fmla="*/ 872455 w 7935986"/>
              <a:gd name="connsiteY54" fmla="*/ 906011 h 1040235"/>
              <a:gd name="connsiteX55" fmla="*/ 780176 w 7935986"/>
              <a:gd name="connsiteY55" fmla="*/ 889233 h 1040235"/>
              <a:gd name="connsiteX56" fmla="*/ 704676 w 7935986"/>
              <a:gd name="connsiteY56" fmla="*/ 880844 h 1040235"/>
              <a:gd name="connsiteX57" fmla="*/ 503340 w 7935986"/>
              <a:gd name="connsiteY57" fmla="*/ 838899 h 1040235"/>
              <a:gd name="connsiteX58" fmla="*/ 385894 w 7935986"/>
              <a:gd name="connsiteY58" fmla="*/ 813732 h 1040235"/>
              <a:gd name="connsiteX59" fmla="*/ 268448 w 7935986"/>
              <a:gd name="connsiteY59" fmla="*/ 771787 h 1040235"/>
              <a:gd name="connsiteX60" fmla="*/ 176169 w 7935986"/>
              <a:gd name="connsiteY60" fmla="*/ 738231 h 1040235"/>
              <a:gd name="connsiteX61" fmla="*/ 142613 w 7935986"/>
              <a:gd name="connsiteY61" fmla="*/ 721453 h 1040235"/>
              <a:gd name="connsiteX62" fmla="*/ 75501 w 7935986"/>
              <a:gd name="connsiteY62" fmla="*/ 637563 h 1040235"/>
              <a:gd name="connsiteX63" fmla="*/ 58723 w 7935986"/>
              <a:gd name="connsiteY63" fmla="*/ 612396 h 1040235"/>
              <a:gd name="connsiteX64" fmla="*/ 33556 w 7935986"/>
              <a:gd name="connsiteY64" fmla="*/ 562062 h 1040235"/>
              <a:gd name="connsiteX65" fmla="*/ 25167 w 7935986"/>
              <a:gd name="connsiteY65" fmla="*/ 528506 h 1040235"/>
              <a:gd name="connsiteX66" fmla="*/ 8389 w 7935986"/>
              <a:gd name="connsiteY66" fmla="*/ 494950 h 1040235"/>
              <a:gd name="connsiteX67" fmla="*/ 0 w 7935986"/>
              <a:gd name="connsiteY67" fmla="*/ 469783 h 1040235"/>
              <a:gd name="connsiteX68" fmla="*/ 8389 w 7935986"/>
              <a:gd name="connsiteY68" fmla="*/ 260059 h 1040235"/>
              <a:gd name="connsiteX69" fmla="*/ 16778 w 7935986"/>
              <a:gd name="connsiteY69" fmla="*/ 234892 h 1040235"/>
              <a:gd name="connsiteX70" fmla="*/ 50334 w 7935986"/>
              <a:gd name="connsiteY70" fmla="*/ 184558 h 1040235"/>
              <a:gd name="connsiteX71" fmla="*/ 67112 w 7935986"/>
              <a:gd name="connsiteY71" fmla="*/ 159391 h 1040235"/>
              <a:gd name="connsiteX72" fmla="*/ 117446 w 7935986"/>
              <a:gd name="connsiteY72" fmla="*/ 125835 h 1040235"/>
              <a:gd name="connsiteX73" fmla="*/ 209725 w 7935986"/>
              <a:gd name="connsiteY73" fmla="*/ 92279 h 1040235"/>
              <a:gd name="connsiteX74" fmla="*/ 234892 w 7935986"/>
              <a:gd name="connsiteY74" fmla="*/ 83890 h 1040235"/>
              <a:gd name="connsiteX75" fmla="*/ 260059 w 7935986"/>
              <a:gd name="connsiteY75" fmla="*/ 75501 h 1040235"/>
              <a:gd name="connsiteX76" fmla="*/ 302004 w 7935986"/>
              <a:gd name="connsiteY76" fmla="*/ 67112 h 1040235"/>
              <a:gd name="connsiteX77" fmla="*/ 335560 w 7935986"/>
              <a:gd name="connsiteY77" fmla="*/ 58723 h 1040235"/>
              <a:gd name="connsiteX78" fmla="*/ 360727 w 7935986"/>
              <a:gd name="connsiteY78" fmla="*/ 50334 h 1040235"/>
              <a:gd name="connsiteX79" fmla="*/ 436228 w 7935986"/>
              <a:gd name="connsiteY79" fmla="*/ 50334 h 104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7935986" h="1040235">
                <a:moveTo>
                  <a:pt x="7466202" y="0"/>
                </a:moveTo>
                <a:cubicBezTo>
                  <a:pt x="7511125" y="3456"/>
                  <a:pt x="7601099" y="9138"/>
                  <a:pt x="7650760" y="16778"/>
                </a:cubicBezTo>
                <a:cubicBezTo>
                  <a:pt x="7662156" y="18531"/>
                  <a:pt x="7673061" y="22666"/>
                  <a:pt x="7684316" y="25167"/>
                </a:cubicBezTo>
                <a:cubicBezTo>
                  <a:pt x="7698235" y="28260"/>
                  <a:pt x="7712505" y="29804"/>
                  <a:pt x="7726261" y="33556"/>
                </a:cubicBezTo>
                <a:cubicBezTo>
                  <a:pt x="7743323" y="38209"/>
                  <a:pt x="7759817" y="44741"/>
                  <a:pt x="7776595" y="50334"/>
                </a:cubicBezTo>
                <a:cubicBezTo>
                  <a:pt x="7784984" y="53130"/>
                  <a:pt x="7794404" y="53818"/>
                  <a:pt x="7801762" y="58723"/>
                </a:cubicBezTo>
                <a:cubicBezTo>
                  <a:pt x="7810151" y="64316"/>
                  <a:pt x="7817716" y="71406"/>
                  <a:pt x="7826929" y="75501"/>
                </a:cubicBezTo>
                <a:cubicBezTo>
                  <a:pt x="7843090" y="82684"/>
                  <a:pt x="7877263" y="92279"/>
                  <a:pt x="7877263" y="92279"/>
                </a:cubicBezTo>
                <a:cubicBezTo>
                  <a:pt x="7935750" y="150766"/>
                  <a:pt x="7921842" y="119594"/>
                  <a:pt x="7935986" y="176169"/>
                </a:cubicBezTo>
                <a:cubicBezTo>
                  <a:pt x="7933190" y="237688"/>
                  <a:pt x="7932508" y="299340"/>
                  <a:pt x="7927597" y="360726"/>
                </a:cubicBezTo>
                <a:cubicBezTo>
                  <a:pt x="7925589" y="385828"/>
                  <a:pt x="7913203" y="389515"/>
                  <a:pt x="7902430" y="411060"/>
                </a:cubicBezTo>
                <a:cubicBezTo>
                  <a:pt x="7898475" y="418969"/>
                  <a:pt x="7897996" y="428318"/>
                  <a:pt x="7894041" y="436227"/>
                </a:cubicBezTo>
                <a:cubicBezTo>
                  <a:pt x="7889532" y="445245"/>
                  <a:pt x="7881772" y="452376"/>
                  <a:pt x="7877263" y="461394"/>
                </a:cubicBezTo>
                <a:cubicBezTo>
                  <a:pt x="7873308" y="469303"/>
                  <a:pt x="7873779" y="479203"/>
                  <a:pt x="7868874" y="486561"/>
                </a:cubicBezTo>
                <a:cubicBezTo>
                  <a:pt x="7862293" y="496432"/>
                  <a:pt x="7852096" y="503339"/>
                  <a:pt x="7843707" y="511728"/>
                </a:cubicBezTo>
                <a:cubicBezTo>
                  <a:pt x="7822621" y="574986"/>
                  <a:pt x="7853517" y="499465"/>
                  <a:pt x="7810151" y="553673"/>
                </a:cubicBezTo>
                <a:cubicBezTo>
                  <a:pt x="7770841" y="602811"/>
                  <a:pt x="7844466" y="555527"/>
                  <a:pt x="7776595" y="604007"/>
                </a:cubicBezTo>
                <a:cubicBezTo>
                  <a:pt x="7766419" y="611276"/>
                  <a:pt x="7753644" y="614157"/>
                  <a:pt x="7743039" y="620785"/>
                </a:cubicBezTo>
                <a:cubicBezTo>
                  <a:pt x="7731183" y="628195"/>
                  <a:pt x="7721560" y="638907"/>
                  <a:pt x="7709483" y="645952"/>
                </a:cubicBezTo>
                <a:cubicBezTo>
                  <a:pt x="7687879" y="658554"/>
                  <a:pt x="7663182" y="665634"/>
                  <a:pt x="7642371" y="679508"/>
                </a:cubicBezTo>
                <a:cubicBezTo>
                  <a:pt x="7617096" y="696358"/>
                  <a:pt x="7613450" y="700292"/>
                  <a:pt x="7583648" y="713064"/>
                </a:cubicBezTo>
                <a:cubicBezTo>
                  <a:pt x="7575520" y="716547"/>
                  <a:pt x="7566761" y="718348"/>
                  <a:pt x="7558481" y="721453"/>
                </a:cubicBezTo>
                <a:cubicBezTo>
                  <a:pt x="7544381" y="726740"/>
                  <a:pt x="7530822" y="733469"/>
                  <a:pt x="7516536" y="738231"/>
                </a:cubicBezTo>
                <a:cubicBezTo>
                  <a:pt x="7505598" y="741877"/>
                  <a:pt x="7494023" y="743307"/>
                  <a:pt x="7482980" y="746620"/>
                </a:cubicBezTo>
                <a:cubicBezTo>
                  <a:pt x="7466040" y="751702"/>
                  <a:pt x="7449651" y="758539"/>
                  <a:pt x="7432646" y="763398"/>
                </a:cubicBezTo>
                <a:cubicBezTo>
                  <a:pt x="7410474" y="769733"/>
                  <a:pt x="7386159" y="769864"/>
                  <a:pt x="7365534" y="780176"/>
                </a:cubicBezTo>
                <a:cubicBezTo>
                  <a:pt x="7354349" y="785769"/>
                  <a:pt x="7343842" y="792999"/>
                  <a:pt x="7331978" y="796954"/>
                </a:cubicBezTo>
                <a:cubicBezTo>
                  <a:pt x="7318451" y="801463"/>
                  <a:pt x="7303952" y="802250"/>
                  <a:pt x="7290033" y="805343"/>
                </a:cubicBezTo>
                <a:cubicBezTo>
                  <a:pt x="7278778" y="807844"/>
                  <a:pt x="7267415" y="810086"/>
                  <a:pt x="7256477" y="813732"/>
                </a:cubicBezTo>
                <a:cubicBezTo>
                  <a:pt x="7242191" y="818494"/>
                  <a:pt x="7229082" y="826630"/>
                  <a:pt x="7214532" y="830510"/>
                </a:cubicBezTo>
                <a:cubicBezTo>
                  <a:pt x="7186978" y="837858"/>
                  <a:pt x="7157120" y="836697"/>
                  <a:pt x="7130643" y="847288"/>
                </a:cubicBezTo>
                <a:cubicBezTo>
                  <a:pt x="7050611" y="879301"/>
                  <a:pt x="7128845" y="850199"/>
                  <a:pt x="7021586" y="880844"/>
                </a:cubicBezTo>
                <a:cubicBezTo>
                  <a:pt x="7004581" y="885703"/>
                  <a:pt x="6988516" y="893785"/>
                  <a:pt x="6971252" y="897622"/>
                </a:cubicBezTo>
                <a:cubicBezTo>
                  <a:pt x="6938043" y="905002"/>
                  <a:pt x="6870584" y="914400"/>
                  <a:pt x="6870584" y="914400"/>
                </a:cubicBezTo>
                <a:cubicBezTo>
                  <a:pt x="6804558" y="940810"/>
                  <a:pt x="6851060" y="926043"/>
                  <a:pt x="6769916" y="939567"/>
                </a:cubicBezTo>
                <a:cubicBezTo>
                  <a:pt x="6612853" y="965744"/>
                  <a:pt x="6859466" y="928371"/>
                  <a:pt x="6677637" y="956345"/>
                </a:cubicBezTo>
                <a:cubicBezTo>
                  <a:pt x="6616366" y="965771"/>
                  <a:pt x="6626125" y="962660"/>
                  <a:pt x="6568580" y="973123"/>
                </a:cubicBezTo>
                <a:cubicBezTo>
                  <a:pt x="6554551" y="975674"/>
                  <a:pt x="6540728" y="979344"/>
                  <a:pt x="6526635" y="981512"/>
                </a:cubicBezTo>
                <a:cubicBezTo>
                  <a:pt x="6504352" y="984940"/>
                  <a:pt x="6481761" y="986195"/>
                  <a:pt x="6459523" y="989901"/>
                </a:cubicBezTo>
                <a:cubicBezTo>
                  <a:pt x="6448150" y="991796"/>
                  <a:pt x="6437426" y="997017"/>
                  <a:pt x="6425967" y="998290"/>
                </a:cubicBezTo>
                <a:cubicBezTo>
                  <a:pt x="6206807" y="1022641"/>
                  <a:pt x="6281809" y="1008734"/>
                  <a:pt x="6090408" y="1023457"/>
                </a:cubicBezTo>
                <a:cubicBezTo>
                  <a:pt x="6065161" y="1025399"/>
                  <a:pt x="6040212" y="1030926"/>
                  <a:pt x="6014907" y="1031846"/>
                </a:cubicBezTo>
                <a:cubicBezTo>
                  <a:pt x="5886330" y="1036522"/>
                  <a:pt x="5757644" y="1037439"/>
                  <a:pt x="5629013" y="1040235"/>
                </a:cubicBezTo>
                <a:lnTo>
                  <a:pt x="3464654" y="1023457"/>
                </a:lnTo>
                <a:cubicBezTo>
                  <a:pt x="3358361" y="1022499"/>
                  <a:pt x="3252149" y="1017172"/>
                  <a:pt x="3145872" y="1015068"/>
                </a:cubicBezTo>
                <a:lnTo>
                  <a:pt x="2617365" y="1006679"/>
                </a:lnTo>
                <a:lnTo>
                  <a:pt x="2399252" y="998290"/>
                </a:lnTo>
                <a:cubicBezTo>
                  <a:pt x="2354474" y="996158"/>
                  <a:pt x="2309801" y="992140"/>
                  <a:pt x="2265028" y="989901"/>
                </a:cubicBezTo>
                <a:lnTo>
                  <a:pt x="2063692" y="981512"/>
                </a:lnTo>
                <a:cubicBezTo>
                  <a:pt x="1966598" y="972685"/>
                  <a:pt x="1928169" y="968101"/>
                  <a:pt x="1820411" y="964734"/>
                </a:cubicBezTo>
                <a:lnTo>
                  <a:pt x="1434518" y="956345"/>
                </a:lnTo>
                <a:lnTo>
                  <a:pt x="1342239" y="947956"/>
                </a:lnTo>
                <a:cubicBezTo>
                  <a:pt x="1300325" y="944732"/>
                  <a:pt x="1258259" y="943491"/>
                  <a:pt x="1216404" y="939567"/>
                </a:cubicBezTo>
                <a:cubicBezTo>
                  <a:pt x="1168747" y="935099"/>
                  <a:pt x="1121384" y="927888"/>
                  <a:pt x="1073791" y="922789"/>
                </a:cubicBezTo>
                <a:cubicBezTo>
                  <a:pt x="1014279" y="916413"/>
                  <a:pt x="930766" y="910496"/>
                  <a:pt x="872455" y="906011"/>
                </a:cubicBezTo>
                <a:cubicBezTo>
                  <a:pt x="841695" y="900418"/>
                  <a:pt x="811094" y="893871"/>
                  <a:pt x="780176" y="889233"/>
                </a:cubicBezTo>
                <a:cubicBezTo>
                  <a:pt x="755135" y="885477"/>
                  <a:pt x="729589" y="885374"/>
                  <a:pt x="704676" y="880844"/>
                </a:cubicBezTo>
                <a:cubicBezTo>
                  <a:pt x="637229" y="868581"/>
                  <a:pt x="569846" y="855526"/>
                  <a:pt x="503340" y="838899"/>
                </a:cubicBezTo>
                <a:cubicBezTo>
                  <a:pt x="419726" y="817996"/>
                  <a:pt x="458973" y="825912"/>
                  <a:pt x="385894" y="813732"/>
                </a:cubicBezTo>
                <a:cubicBezTo>
                  <a:pt x="267034" y="762792"/>
                  <a:pt x="387248" y="811387"/>
                  <a:pt x="268448" y="771787"/>
                </a:cubicBezTo>
                <a:cubicBezTo>
                  <a:pt x="237397" y="761437"/>
                  <a:pt x="206558" y="750387"/>
                  <a:pt x="176169" y="738231"/>
                </a:cubicBezTo>
                <a:cubicBezTo>
                  <a:pt x="164558" y="733587"/>
                  <a:pt x="152617" y="728956"/>
                  <a:pt x="142613" y="721453"/>
                </a:cubicBezTo>
                <a:cubicBezTo>
                  <a:pt x="110737" y="697546"/>
                  <a:pt x="97514" y="670583"/>
                  <a:pt x="75501" y="637563"/>
                </a:cubicBezTo>
                <a:cubicBezTo>
                  <a:pt x="69908" y="629174"/>
                  <a:pt x="61911" y="621961"/>
                  <a:pt x="58723" y="612396"/>
                </a:cubicBezTo>
                <a:cubicBezTo>
                  <a:pt x="47146" y="577664"/>
                  <a:pt x="55239" y="594587"/>
                  <a:pt x="33556" y="562062"/>
                </a:cubicBezTo>
                <a:cubicBezTo>
                  <a:pt x="30760" y="550877"/>
                  <a:pt x="29215" y="539301"/>
                  <a:pt x="25167" y="528506"/>
                </a:cubicBezTo>
                <a:cubicBezTo>
                  <a:pt x="20776" y="516797"/>
                  <a:pt x="13315" y="506444"/>
                  <a:pt x="8389" y="494950"/>
                </a:cubicBezTo>
                <a:cubicBezTo>
                  <a:pt x="4906" y="486822"/>
                  <a:pt x="2796" y="478172"/>
                  <a:pt x="0" y="469783"/>
                </a:cubicBezTo>
                <a:cubicBezTo>
                  <a:pt x="2796" y="399875"/>
                  <a:pt x="3404" y="329845"/>
                  <a:pt x="8389" y="260059"/>
                </a:cubicBezTo>
                <a:cubicBezTo>
                  <a:pt x="9019" y="251239"/>
                  <a:pt x="12484" y="242622"/>
                  <a:pt x="16778" y="234892"/>
                </a:cubicBezTo>
                <a:cubicBezTo>
                  <a:pt x="26571" y="217265"/>
                  <a:pt x="39149" y="201336"/>
                  <a:pt x="50334" y="184558"/>
                </a:cubicBezTo>
                <a:cubicBezTo>
                  <a:pt x="55927" y="176169"/>
                  <a:pt x="58723" y="164984"/>
                  <a:pt x="67112" y="159391"/>
                </a:cubicBezTo>
                <a:cubicBezTo>
                  <a:pt x="83890" y="148206"/>
                  <a:pt x="98724" y="133324"/>
                  <a:pt x="117446" y="125835"/>
                </a:cubicBezTo>
                <a:cubicBezTo>
                  <a:pt x="175812" y="102489"/>
                  <a:pt x="145105" y="113819"/>
                  <a:pt x="209725" y="92279"/>
                </a:cubicBezTo>
                <a:lnTo>
                  <a:pt x="234892" y="83890"/>
                </a:lnTo>
                <a:cubicBezTo>
                  <a:pt x="243281" y="81094"/>
                  <a:pt x="251388" y="77235"/>
                  <a:pt x="260059" y="75501"/>
                </a:cubicBezTo>
                <a:cubicBezTo>
                  <a:pt x="274041" y="72705"/>
                  <a:pt x="288085" y="70205"/>
                  <a:pt x="302004" y="67112"/>
                </a:cubicBezTo>
                <a:cubicBezTo>
                  <a:pt x="313259" y="64611"/>
                  <a:pt x="324474" y="61890"/>
                  <a:pt x="335560" y="58723"/>
                </a:cubicBezTo>
                <a:cubicBezTo>
                  <a:pt x="344063" y="56294"/>
                  <a:pt x="351915" y="51068"/>
                  <a:pt x="360727" y="50334"/>
                </a:cubicBezTo>
                <a:cubicBezTo>
                  <a:pt x="385807" y="48244"/>
                  <a:pt x="411061" y="50334"/>
                  <a:pt x="436228" y="50334"/>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0865CB5B-ACFF-4C68-AA33-5B5008C44AB4}"/>
              </a:ext>
            </a:extLst>
          </p:cNvPr>
          <p:cNvCxnSpPr>
            <a:cxnSpLocks/>
          </p:cNvCxnSpPr>
          <p:nvPr/>
        </p:nvCxnSpPr>
        <p:spPr>
          <a:xfrm flipH="1">
            <a:off x="8980616" y="2737866"/>
            <a:ext cx="3377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14B69E9A-3B38-44E6-BF7F-6516CCDFCCDB}"/>
              </a:ext>
            </a:extLst>
          </p:cNvPr>
          <p:cNvSpPr/>
          <p:nvPr/>
        </p:nvSpPr>
        <p:spPr>
          <a:xfrm>
            <a:off x="1733626" y="1537875"/>
            <a:ext cx="7779490" cy="1207329"/>
          </a:xfrm>
          <a:custGeom>
            <a:avLst/>
            <a:gdLst>
              <a:gd name="connsiteX0" fmla="*/ 506235 w 7779490"/>
              <a:gd name="connsiteY0" fmla="*/ 1196936 h 1207329"/>
              <a:gd name="connsiteX1" fmla="*/ 464290 w 7779490"/>
              <a:gd name="connsiteY1" fmla="*/ 1180158 h 1207329"/>
              <a:gd name="connsiteX2" fmla="*/ 447512 w 7779490"/>
              <a:gd name="connsiteY2" fmla="*/ 1154991 h 1207329"/>
              <a:gd name="connsiteX3" fmla="*/ 397178 w 7779490"/>
              <a:gd name="connsiteY3" fmla="*/ 1138213 h 1207329"/>
              <a:gd name="connsiteX4" fmla="*/ 246176 w 7779490"/>
              <a:gd name="connsiteY4" fmla="*/ 1037545 h 1207329"/>
              <a:gd name="connsiteX5" fmla="*/ 221009 w 7779490"/>
              <a:gd name="connsiteY5" fmla="*/ 1020767 h 1207329"/>
              <a:gd name="connsiteX6" fmla="*/ 195842 w 7779490"/>
              <a:gd name="connsiteY6" fmla="*/ 1003989 h 1207329"/>
              <a:gd name="connsiteX7" fmla="*/ 170675 w 7779490"/>
              <a:gd name="connsiteY7" fmla="*/ 995600 h 1207329"/>
              <a:gd name="connsiteX8" fmla="*/ 111952 w 7779490"/>
              <a:gd name="connsiteY8" fmla="*/ 953655 h 1207329"/>
              <a:gd name="connsiteX9" fmla="*/ 70007 w 7779490"/>
              <a:gd name="connsiteY9" fmla="*/ 911710 h 1207329"/>
              <a:gd name="connsiteX10" fmla="*/ 53229 w 7779490"/>
              <a:gd name="connsiteY10" fmla="*/ 861376 h 1207329"/>
              <a:gd name="connsiteX11" fmla="*/ 36451 w 7779490"/>
              <a:gd name="connsiteY11" fmla="*/ 836209 h 1207329"/>
              <a:gd name="connsiteX12" fmla="*/ 28062 w 7779490"/>
              <a:gd name="connsiteY12" fmla="*/ 811042 h 1207329"/>
              <a:gd name="connsiteX13" fmla="*/ 11284 w 7779490"/>
              <a:gd name="connsiteY13" fmla="*/ 777486 h 1207329"/>
              <a:gd name="connsiteX14" fmla="*/ 11284 w 7779490"/>
              <a:gd name="connsiteY14" fmla="*/ 609707 h 1207329"/>
              <a:gd name="connsiteX15" fmla="*/ 44840 w 7779490"/>
              <a:gd name="connsiteY15" fmla="*/ 534206 h 1207329"/>
              <a:gd name="connsiteX16" fmla="*/ 78396 w 7779490"/>
              <a:gd name="connsiteY16" fmla="*/ 458705 h 1207329"/>
              <a:gd name="connsiteX17" fmla="*/ 103563 w 7779490"/>
              <a:gd name="connsiteY17" fmla="*/ 433538 h 1207329"/>
              <a:gd name="connsiteX18" fmla="*/ 120341 w 7779490"/>
              <a:gd name="connsiteY18" fmla="*/ 408371 h 1207329"/>
              <a:gd name="connsiteX19" fmla="*/ 195842 w 7779490"/>
              <a:gd name="connsiteY19" fmla="*/ 366426 h 1207329"/>
              <a:gd name="connsiteX20" fmla="*/ 246176 w 7779490"/>
              <a:gd name="connsiteY20" fmla="*/ 332870 h 1207329"/>
              <a:gd name="connsiteX21" fmla="*/ 346844 w 7779490"/>
              <a:gd name="connsiteY21" fmla="*/ 299314 h 1207329"/>
              <a:gd name="connsiteX22" fmla="*/ 372011 w 7779490"/>
              <a:gd name="connsiteY22" fmla="*/ 290925 h 1207329"/>
              <a:gd name="connsiteX23" fmla="*/ 397178 w 7779490"/>
              <a:gd name="connsiteY23" fmla="*/ 282536 h 1207329"/>
              <a:gd name="connsiteX24" fmla="*/ 464290 w 7779490"/>
              <a:gd name="connsiteY24" fmla="*/ 274147 h 1207329"/>
              <a:gd name="connsiteX25" fmla="*/ 523013 w 7779490"/>
              <a:gd name="connsiteY25" fmla="*/ 265758 h 1207329"/>
              <a:gd name="connsiteX26" fmla="*/ 598513 w 7779490"/>
              <a:gd name="connsiteY26" fmla="*/ 257369 h 1207329"/>
              <a:gd name="connsiteX27" fmla="*/ 699181 w 7779490"/>
              <a:gd name="connsiteY27" fmla="*/ 240591 h 1207329"/>
              <a:gd name="connsiteX28" fmla="*/ 732737 w 7779490"/>
              <a:gd name="connsiteY28" fmla="*/ 232202 h 1207329"/>
              <a:gd name="connsiteX29" fmla="*/ 799849 w 7779490"/>
              <a:gd name="connsiteY29" fmla="*/ 223813 h 1207329"/>
              <a:gd name="connsiteX30" fmla="*/ 833405 w 7779490"/>
              <a:gd name="connsiteY30" fmla="*/ 215424 h 1207329"/>
              <a:gd name="connsiteX31" fmla="*/ 908906 w 7779490"/>
              <a:gd name="connsiteY31" fmla="*/ 207035 h 1207329"/>
              <a:gd name="connsiteX32" fmla="*/ 1168965 w 7779490"/>
              <a:gd name="connsiteY32" fmla="*/ 190257 h 1207329"/>
              <a:gd name="connsiteX33" fmla="*/ 1236077 w 7779490"/>
              <a:gd name="connsiteY33" fmla="*/ 181868 h 1207329"/>
              <a:gd name="connsiteX34" fmla="*/ 1328356 w 7779490"/>
              <a:gd name="connsiteY34" fmla="*/ 173479 h 1207329"/>
              <a:gd name="connsiteX35" fmla="*/ 1563247 w 7779490"/>
              <a:gd name="connsiteY35" fmla="*/ 165090 h 1207329"/>
              <a:gd name="connsiteX36" fmla="*/ 1714249 w 7779490"/>
              <a:gd name="connsiteY36" fmla="*/ 156701 h 1207329"/>
              <a:gd name="connsiteX37" fmla="*/ 2301479 w 7779490"/>
              <a:gd name="connsiteY37" fmla="*/ 131534 h 1207329"/>
              <a:gd name="connsiteX38" fmla="*/ 2435702 w 7779490"/>
              <a:gd name="connsiteY38" fmla="*/ 123145 h 1207329"/>
              <a:gd name="connsiteX39" fmla="*/ 2603482 w 7779490"/>
              <a:gd name="connsiteY39" fmla="*/ 106367 h 1207329"/>
              <a:gd name="connsiteX40" fmla="*/ 2662205 w 7779490"/>
              <a:gd name="connsiteY40" fmla="*/ 97978 h 1207329"/>
              <a:gd name="connsiteX41" fmla="*/ 2913875 w 7779490"/>
              <a:gd name="connsiteY41" fmla="*/ 89589 h 1207329"/>
              <a:gd name="connsiteX42" fmla="*/ 3224268 w 7779490"/>
              <a:gd name="connsiteY42" fmla="*/ 72811 h 1207329"/>
              <a:gd name="connsiteX43" fmla="*/ 3274602 w 7779490"/>
              <a:gd name="connsiteY43" fmla="*/ 64422 h 1207329"/>
              <a:gd name="connsiteX44" fmla="*/ 3937332 w 7779490"/>
              <a:gd name="connsiteY44" fmla="*/ 47644 h 1207329"/>
              <a:gd name="connsiteX45" fmla="*/ 6152025 w 7779490"/>
              <a:gd name="connsiteY45" fmla="*/ 47644 h 1207329"/>
              <a:gd name="connsiteX46" fmla="*/ 6311416 w 7779490"/>
              <a:gd name="connsiteY46" fmla="*/ 64422 h 1207329"/>
              <a:gd name="connsiteX47" fmla="*/ 6445640 w 7779490"/>
              <a:gd name="connsiteY47" fmla="*/ 81200 h 1207329"/>
              <a:gd name="connsiteX48" fmla="*/ 6571475 w 7779490"/>
              <a:gd name="connsiteY48" fmla="*/ 97978 h 1207329"/>
              <a:gd name="connsiteX49" fmla="*/ 6638587 w 7779490"/>
              <a:gd name="connsiteY49" fmla="*/ 106367 h 1207329"/>
              <a:gd name="connsiteX50" fmla="*/ 6747644 w 7779490"/>
              <a:gd name="connsiteY50" fmla="*/ 131534 h 1207329"/>
              <a:gd name="connsiteX51" fmla="*/ 6814756 w 7779490"/>
              <a:gd name="connsiteY51" fmla="*/ 139923 h 1207329"/>
              <a:gd name="connsiteX52" fmla="*/ 6948980 w 7779490"/>
              <a:gd name="connsiteY52" fmla="*/ 165090 h 1207329"/>
              <a:gd name="connsiteX53" fmla="*/ 7074814 w 7779490"/>
              <a:gd name="connsiteY53" fmla="*/ 215424 h 1207329"/>
              <a:gd name="connsiteX54" fmla="*/ 7108370 w 7779490"/>
              <a:gd name="connsiteY54" fmla="*/ 232202 h 1207329"/>
              <a:gd name="connsiteX55" fmla="*/ 7141926 w 7779490"/>
              <a:gd name="connsiteY55" fmla="*/ 257369 h 1207329"/>
              <a:gd name="connsiteX56" fmla="*/ 7242594 w 7779490"/>
              <a:gd name="connsiteY56" fmla="*/ 299314 h 1207329"/>
              <a:gd name="connsiteX57" fmla="*/ 7292928 w 7779490"/>
              <a:gd name="connsiteY57" fmla="*/ 324481 h 1207329"/>
              <a:gd name="connsiteX58" fmla="*/ 7427152 w 7779490"/>
              <a:gd name="connsiteY58" fmla="*/ 374815 h 1207329"/>
              <a:gd name="connsiteX59" fmla="*/ 7452319 w 7779490"/>
              <a:gd name="connsiteY59" fmla="*/ 391593 h 1207329"/>
              <a:gd name="connsiteX60" fmla="*/ 7536209 w 7779490"/>
              <a:gd name="connsiteY60" fmla="*/ 433538 h 1207329"/>
              <a:gd name="connsiteX61" fmla="*/ 7594932 w 7779490"/>
              <a:gd name="connsiteY61" fmla="*/ 475483 h 1207329"/>
              <a:gd name="connsiteX62" fmla="*/ 7645266 w 7779490"/>
              <a:gd name="connsiteY62" fmla="*/ 550984 h 1207329"/>
              <a:gd name="connsiteX63" fmla="*/ 7662044 w 7779490"/>
              <a:gd name="connsiteY63" fmla="*/ 576151 h 1207329"/>
              <a:gd name="connsiteX64" fmla="*/ 7678822 w 7779490"/>
              <a:gd name="connsiteY64" fmla="*/ 609707 h 1207329"/>
              <a:gd name="connsiteX65" fmla="*/ 7695600 w 7779490"/>
              <a:gd name="connsiteY65" fmla="*/ 634874 h 1207329"/>
              <a:gd name="connsiteX66" fmla="*/ 7720767 w 7779490"/>
              <a:gd name="connsiteY66" fmla="*/ 693597 h 1207329"/>
              <a:gd name="connsiteX67" fmla="*/ 7737545 w 7779490"/>
              <a:gd name="connsiteY67" fmla="*/ 727153 h 1207329"/>
              <a:gd name="connsiteX68" fmla="*/ 7754323 w 7779490"/>
              <a:gd name="connsiteY68" fmla="*/ 785875 h 1207329"/>
              <a:gd name="connsiteX69" fmla="*/ 7771101 w 7779490"/>
              <a:gd name="connsiteY69" fmla="*/ 844598 h 1207329"/>
              <a:gd name="connsiteX70" fmla="*/ 7779490 w 7779490"/>
              <a:gd name="connsiteY70" fmla="*/ 911710 h 1207329"/>
              <a:gd name="connsiteX71" fmla="*/ 7771101 w 7779490"/>
              <a:gd name="connsiteY71" fmla="*/ 1104657 h 1207329"/>
              <a:gd name="connsiteX72" fmla="*/ 7754323 w 7779490"/>
              <a:gd name="connsiteY72" fmla="*/ 1129824 h 1207329"/>
              <a:gd name="connsiteX73" fmla="*/ 7745934 w 7779490"/>
              <a:gd name="connsiteY73" fmla="*/ 1154991 h 1207329"/>
              <a:gd name="connsiteX74" fmla="*/ 7695600 w 7779490"/>
              <a:gd name="connsiteY74" fmla="*/ 1205325 h 1207329"/>
              <a:gd name="connsiteX75" fmla="*/ 7586543 w 7779490"/>
              <a:gd name="connsiteY75" fmla="*/ 1205325 h 120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779490" h="1207329">
                <a:moveTo>
                  <a:pt x="506235" y="1196936"/>
                </a:moveTo>
                <a:cubicBezTo>
                  <a:pt x="492253" y="1191343"/>
                  <a:pt x="476544" y="1188911"/>
                  <a:pt x="464290" y="1180158"/>
                </a:cubicBezTo>
                <a:cubicBezTo>
                  <a:pt x="456086" y="1174298"/>
                  <a:pt x="456062" y="1160335"/>
                  <a:pt x="447512" y="1154991"/>
                </a:cubicBezTo>
                <a:cubicBezTo>
                  <a:pt x="432515" y="1145618"/>
                  <a:pt x="411893" y="1148023"/>
                  <a:pt x="397178" y="1138213"/>
                </a:cubicBezTo>
                <a:lnTo>
                  <a:pt x="246176" y="1037545"/>
                </a:lnTo>
                <a:lnTo>
                  <a:pt x="221009" y="1020767"/>
                </a:lnTo>
                <a:cubicBezTo>
                  <a:pt x="212620" y="1015174"/>
                  <a:pt x="205407" y="1007177"/>
                  <a:pt x="195842" y="1003989"/>
                </a:cubicBezTo>
                <a:cubicBezTo>
                  <a:pt x="187453" y="1001193"/>
                  <a:pt x="178584" y="999555"/>
                  <a:pt x="170675" y="995600"/>
                </a:cubicBezTo>
                <a:cubicBezTo>
                  <a:pt x="161148" y="990837"/>
                  <a:pt x="115752" y="957455"/>
                  <a:pt x="111952" y="953655"/>
                </a:cubicBezTo>
                <a:cubicBezTo>
                  <a:pt x="56025" y="897728"/>
                  <a:pt x="137119" y="956451"/>
                  <a:pt x="70007" y="911710"/>
                </a:cubicBezTo>
                <a:cubicBezTo>
                  <a:pt x="64414" y="894932"/>
                  <a:pt x="63039" y="876091"/>
                  <a:pt x="53229" y="861376"/>
                </a:cubicBezTo>
                <a:cubicBezTo>
                  <a:pt x="47636" y="852987"/>
                  <a:pt x="40960" y="845227"/>
                  <a:pt x="36451" y="836209"/>
                </a:cubicBezTo>
                <a:cubicBezTo>
                  <a:pt x="32496" y="828300"/>
                  <a:pt x="31545" y="819170"/>
                  <a:pt x="28062" y="811042"/>
                </a:cubicBezTo>
                <a:cubicBezTo>
                  <a:pt x="23136" y="799548"/>
                  <a:pt x="16877" y="788671"/>
                  <a:pt x="11284" y="777486"/>
                </a:cubicBezTo>
                <a:cubicBezTo>
                  <a:pt x="-3238" y="704877"/>
                  <a:pt x="-4278" y="718644"/>
                  <a:pt x="11284" y="609707"/>
                </a:cubicBezTo>
                <a:cubicBezTo>
                  <a:pt x="21801" y="536091"/>
                  <a:pt x="23639" y="581908"/>
                  <a:pt x="44840" y="534206"/>
                </a:cubicBezTo>
                <a:cubicBezTo>
                  <a:pt x="65743" y="487175"/>
                  <a:pt x="51274" y="491251"/>
                  <a:pt x="78396" y="458705"/>
                </a:cubicBezTo>
                <a:cubicBezTo>
                  <a:pt x="85991" y="449591"/>
                  <a:pt x="95968" y="442652"/>
                  <a:pt x="103563" y="433538"/>
                </a:cubicBezTo>
                <a:cubicBezTo>
                  <a:pt x="110018" y="425793"/>
                  <a:pt x="112753" y="415010"/>
                  <a:pt x="120341" y="408371"/>
                </a:cubicBezTo>
                <a:cubicBezTo>
                  <a:pt x="210677" y="329327"/>
                  <a:pt x="137230" y="398988"/>
                  <a:pt x="195842" y="366426"/>
                </a:cubicBezTo>
                <a:cubicBezTo>
                  <a:pt x="213469" y="356633"/>
                  <a:pt x="227046" y="339247"/>
                  <a:pt x="246176" y="332870"/>
                </a:cubicBezTo>
                <a:lnTo>
                  <a:pt x="346844" y="299314"/>
                </a:lnTo>
                <a:lnTo>
                  <a:pt x="372011" y="290925"/>
                </a:lnTo>
                <a:cubicBezTo>
                  <a:pt x="380400" y="288129"/>
                  <a:pt x="388404" y="283633"/>
                  <a:pt x="397178" y="282536"/>
                </a:cubicBezTo>
                <a:lnTo>
                  <a:pt x="464290" y="274147"/>
                </a:lnTo>
                <a:lnTo>
                  <a:pt x="523013" y="265758"/>
                </a:lnTo>
                <a:cubicBezTo>
                  <a:pt x="548139" y="262617"/>
                  <a:pt x="573346" y="260165"/>
                  <a:pt x="598513" y="257369"/>
                </a:cubicBezTo>
                <a:cubicBezTo>
                  <a:pt x="654711" y="238636"/>
                  <a:pt x="594822" y="256646"/>
                  <a:pt x="699181" y="240591"/>
                </a:cubicBezTo>
                <a:cubicBezTo>
                  <a:pt x="710577" y="238838"/>
                  <a:pt x="721364" y="234097"/>
                  <a:pt x="732737" y="232202"/>
                </a:cubicBezTo>
                <a:cubicBezTo>
                  <a:pt x="754975" y="228496"/>
                  <a:pt x="777611" y="227519"/>
                  <a:pt x="799849" y="223813"/>
                </a:cubicBezTo>
                <a:cubicBezTo>
                  <a:pt x="811222" y="221918"/>
                  <a:pt x="822009" y="217177"/>
                  <a:pt x="833405" y="215424"/>
                </a:cubicBezTo>
                <a:cubicBezTo>
                  <a:pt x="858432" y="211574"/>
                  <a:pt x="883739" y="209831"/>
                  <a:pt x="908906" y="207035"/>
                </a:cubicBezTo>
                <a:cubicBezTo>
                  <a:pt x="1010365" y="173215"/>
                  <a:pt x="907827" y="204765"/>
                  <a:pt x="1168965" y="190257"/>
                </a:cubicBezTo>
                <a:cubicBezTo>
                  <a:pt x="1191475" y="189006"/>
                  <a:pt x="1213656" y="184228"/>
                  <a:pt x="1236077" y="181868"/>
                </a:cubicBezTo>
                <a:cubicBezTo>
                  <a:pt x="1266794" y="178635"/>
                  <a:pt x="1297510" y="175061"/>
                  <a:pt x="1328356" y="173479"/>
                </a:cubicBezTo>
                <a:cubicBezTo>
                  <a:pt x="1406600" y="169466"/>
                  <a:pt x="1484974" y="168493"/>
                  <a:pt x="1563247" y="165090"/>
                </a:cubicBezTo>
                <a:cubicBezTo>
                  <a:pt x="1613611" y="162900"/>
                  <a:pt x="1663915" y="159497"/>
                  <a:pt x="1714249" y="156701"/>
                </a:cubicBezTo>
                <a:cubicBezTo>
                  <a:pt x="1956985" y="116245"/>
                  <a:pt x="1581410" y="176539"/>
                  <a:pt x="2301479" y="131534"/>
                </a:cubicBezTo>
                <a:lnTo>
                  <a:pt x="2435702" y="123145"/>
                </a:lnTo>
                <a:cubicBezTo>
                  <a:pt x="2544168" y="105067"/>
                  <a:pt x="2424266" y="123435"/>
                  <a:pt x="2603482" y="106367"/>
                </a:cubicBezTo>
                <a:cubicBezTo>
                  <a:pt x="2623166" y="104492"/>
                  <a:pt x="2642461" y="99045"/>
                  <a:pt x="2662205" y="97978"/>
                </a:cubicBezTo>
                <a:cubicBezTo>
                  <a:pt x="2746019" y="93448"/>
                  <a:pt x="2829985" y="92385"/>
                  <a:pt x="2913875" y="89589"/>
                </a:cubicBezTo>
                <a:cubicBezTo>
                  <a:pt x="3104412" y="68418"/>
                  <a:pt x="2849072" y="94881"/>
                  <a:pt x="3224268" y="72811"/>
                </a:cubicBezTo>
                <a:cubicBezTo>
                  <a:pt x="3241248" y="71812"/>
                  <a:pt x="3257603" y="65022"/>
                  <a:pt x="3274602" y="64422"/>
                </a:cubicBezTo>
                <a:lnTo>
                  <a:pt x="3937332" y="47644"/>
                </a:lnTo>
                <a:cubicBezTo>
                  <a:pt x="4668143" y="-56758"/>
                  <a:pt x="5413814" y="42155"/>
                  <a:pt x="6152025" y="47644"/>
                </a:cubicBezTo>
                <a:cubicBezTo>
                  <a:pt x="6213953" y="48104"/>
                  <a:pt x="6253679" y="56891"/>
                  <a:pt x="6311416" y="64422"/>
                </a:cubicBezTo>
                <a:lnTo>
                  <a:pt x="6445640" y="81200"/>
                </a:lnTo>
                <a:lnTo>
                  <a:pt x="6571475" y="97978"/>
                </a:lnTo>
                <a:cubicBezTo>
                  <a:pt x="6593830" y="100894"/>
                  <a:pt x="6616349" y="102661"/>
                  <a:pt x="6638587" y="106367"/>
                </a:cubicBezTo>
                <a:cubicBezTo>
                  <a:pt x="6870307" y="144987"/>
                  <a:pt x="6479508" y="77907"/>
                  <a:pt x="6747644" y="131534"/>
                </a:cubicBezTo>
                <a:cubicBezTo>
                  <a:pt x="6769751" y="135955"/>
                  <a:pt x="6792597" y="135768"/>
                  <a:pt x="6814756" y="139923"/>
                </a:cubicBezTo>
                <a:cubicBezTo>
                  <a:pt x="6992723" y="173292"/>
                  <a:pt x="6771988" y="142966"/>
                  <a:pt x="6948980" y="165090"/>
                </a:cubicBezTo>
                <a:cubicBezTo>
                  <a:pt x="6990925" y="181868"/>
                  <a:pt x="7034408" y="195221"/>
                  <a:pt x="7074814" y="215424"/>
                </a:cubicBezTo>
                <a:cubicBezTo>
                  <a:pt x="7085999" y="221017"/>
                  <a:pt x="7097765" y="225574"/>
                  <a:pt x="7108370" y="232202"/>
                </a:cubicBezTo>
                <a:cubicBezTo>
                  <a:pt x="7120226" y="239612"/>
                  <a:pt x="7129420" y="251116"/>
                  <a:pt x="7141926" y="257369"/>
                </a:cubicBezTo>
                <a:cubicBezTo>
                  <a:pt x="7174441" y="273626"/>
                  <a:pt x="7210079" y="283057"/>
                  <a:pt x="7242594" y="299314"/>
                </a:cubicBezTo>
                <a:cubicBezTo>
                  <a:pt x="7259372" y="307703"/>
                  <a:pt x="7275613" y="317266"/>
                  <a:pt x="7292928" y="324481"/>
                </a:cubicBezTo>
                <a:cubicBezTo>
                  <a:pt x="7335304" y="342138"/>
                  <a:pt x="7389049" y="349413"/>
                  <a:pt x="7427152" y="374815"/>
                </a:cubicBezTo>
                <a:cubicBezTo>
                  <a:pt x="7435541" y="380408"/>
                  <a:pt x="7443442" y="386813"/>
                  <a:pt x="7452319" y="391593"/>
                </a:cubicBezTo>
                <a:cubicBezTo>
                  <a:pt x="7479846" y="406415"/>
                  <a:pt x="7511198" y="414780"/>
                  <a:pt x="7536209" y="433538"/>
                </a:cubicBezTo>
                <a:cubicBezTo>
                  <a:pt x="7577831" y="464754"/>
                  <a:pt x="7558132" y="450949"/>
                  <a:pt x="7594932" y="475483"/>
                </a:cubicBezTo>
                <a:lnTo>
                  <a:pt x="7645266" y="550984"/>
                </a:lnTo>
                <a:cubicBezTo>
                  <a:pt x="7650859" y="559373"/>
                  <a:pt x="7657535" y="567133"/>
                  <a:pt x="7662044" y="576151"/>
                </a:cubicBezTo>
                <a:cubicBezTo>
                  <a:pt x="7667637" y="587336"/>
                  <a:pt x="7672617" y="598849"/>
                  <a:pt x="7678822" y="609707"/>
                </a:cubicBezTo>
                <a:cubicBezTo>
                  <a:pt x="7683824" y="618461"/>
                  <a:pt x="7690598" y="626120"/>
                  <a:pt x="7695600" y="634874"/>
                </a:cubicBezTo>
                <a:cubicBezTo>
                  <a:pt x="7727397" y="690520"/>
                  <a:pt x="7700599" y="646539"/>
                  <a:pt x="7720767" y="693597"/>
                </a:cubicBezTo>
                <a:cubicBezTo>
                  <a:pt x="7725693" y="705091"/>
                  <a:pt x="7732619" y="715659"/>
                  <a:pt x="7737545" y="727153"/>
                </a:cubicBezTo>
                <a:cubicBezTo>
                  <a:pt x="7746166" y="747269"/>
                  <a:pt x="7748241" y="764587"/>
                  <a:pt x="7754323" y="785875"/>
                </a:cubicBezTo>
                <a:cubicBezTo>
                  <a:pt x="7762302" y="813801"/>
                  <a:pt x="7765856" y="813128"/>
                  <a:pt x="7771101" y="844598"/>
                </a:cubicBezTo>
                <a:cubicBezTo>
                  <a:pt x="7774807" y="866836"/>
                  <a:pt x="7776694" y="889339"/>
                  <a:pt x="7779490" y="911710"/>
                </a:cubicBezTo>
                <a:cubicBezTo>
                  <a:pt x="7776694" y="976026"/>
                  <a:pt x="7778480" y="1040705"/>
                  <a:pt x="7771101" y="1104657"/>
                </a:cubicBezTo>
                <a:cubicBezTo>
                  <a:pt x="7769945" y="1114673"/>
                  <a:pt x="7758832" y="1120806"/>
                  <a:pt x="7754323" y="1129824"/>
                </a:cubicBezTo>
                <a:cubicBezTo>
                  <a:pt x="7750368" y="1137733"/>
                  <a:pt x="7750321" y="1147313"/>
                  <a:pt x="7745934" y="1154991"/>
                </a:cubicBezTo>
                <a:cubicBezTo>
                  <a:pt x="7739733" y="1165843"/>
                  <a:pt x="7714362" y="1202980"/>
                  <a:pt x="7695600" y="1205325"/>
                </a:cubicBezTo>
                <a:cubicBezTo>
                  <a:pt x="7659528" y="1209834"/>
                  <a:pt x="7622895" y="1205325"/>
                  <a:pt x="7586543" y="1205325"/>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643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19</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a:endCxn id="15"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865943" cy="369332"/>
          </a:xfrm>
          <a:prstGeom prst="rect">
            <a:avLst/>
          </a:prstGeom>
          <a:noFill/>
        </p:spPr>
        <p:txBody>
          <a:bodyPr wrap="none" rtlCol="0">
            <a:spAutoFit/>
          </a:bodyPr>
          <a:lstStyle/>
          <a:p>
            <a:r>
              <a:rPr lang="en-US" dirty="0" err="1"/>
              <a:t>nodeA</a:t>
            </a:r>
            <a:endParaRPr lang="en-US" dirty="0"/>
          </a:p>
        </p:txBody>
      </p: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33E7FE6-B0E0-4B85-B27C-469E6252103F}"/>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7" name="Rectangle 16">
            <a:extLst>
              <a:ext uri="{FF2B5EF4-FFF2-40B4-BE49-F238E27FC236}">
                <a16:creationId xmlns:a16="http://schemas.microsoft.com/office/drawing/2014/main" id="{67BDEDA5-B0DF-47F6-803A-FB7D27DDC78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C15B5595-F778-453D-82E8-4526E6539AB6}"/>
              </a:ext>
            </a:extLst>
          </p:cNvPr>
          <p:cNvCxnSpPr>
            <a:cxnSpLocks/>
            <a:endCxn id="14"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DC2D120-877E-4794-BABE-08E31B12A710}"/>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9" name="Rectangle 18">
            <a:extLst>
              <a:ext uri="{FF2B5EF4-FFF2-40B4-BE49-F238E27FC236}">
                <a16:creationId xmlns:a16="http://schemas.microsoft.com/office/drawing/2014/main" id="{55E65D9B-A0F6-478A-BDBD-3F21C34654B4}"/>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3525851A-F8CC-4AF7-BD63-125756F7A553}"/>
              </a:ext>
            </a:extLst>
          </p:cNvPr>
          <p:cNvCxnSpPr>
            <a:cxnSpLocks/>
          </p:cNvCxnSpPr>
          <p:nvPr/>
        </p:nvCxnSpPr>
        <p:spPr>
          <a:xfrm>
            <a:off x="57347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54E31B0-66EC-410E-A2B4-EAF418049BFE}"/>
              </a:ext>
            </a:extLst>
          </p:cNvPr>
          <p:cNvSpPr/>
          <p:nvPr/>
        </p:nvSpPr>
        <p:spPr>
          <a:xfrm>
            <a:off x="2113264" y="1708524"/>
            <a:ext cx="1222116" cy="51231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D55C63F-B1CA-4D1C-8191-8C86B4CDFF3F}"/>
              </a:ext>
            </a:extLst>
          </p:cNvPr>
          <p:cNvSpPr txBox="1"/>
          <p:nvPr/>
        </p:nvSpPr>
        <p:spPr>
          <a:xfrm>
            <a:off x="2113264" y="3366119"/>
            <a:ext cx="7894799" cy="646331"/>
          </a:xfrm>
          <a:prstGeom prst="rect">
            <a:avLst/>
          </a:prstGeom>
          <a:noFill/>
        </p:spPr>
        <p:txBody>
          <a:bodyPr wrap="square" rtlCol="0">
            <a:spAutoFit/>
          </a:bodyPr>
          <a:lstStyle/>
          <a:p>
            <a:r>
              <a:rPr lang="en-US" dirty="0"/>
              <a:t>We don’t want to track references to all nodes (</a:t>
            </a:r>
            <a:r>
              <a:rPr lang="en-US" dirty="0" err="1"/>
              <a:t>nodeA</a:t>
            </a:r>
            <a:r>
              <a:rPr lang="en-US" dirty="0"/>
              <a:t>, </a:t>
            </a:r>
            <a:r>
              <a:rPr lang="en-US" dirty="0" err="1"/>
              <a:t>nodeB</a:t>
            </a:r>
            <a:r>
              <a:rPr lang="en-US" dirty="0"/>
              <a:t>, </a:t>
            </a:r>
            <a:r>
              <a:rPr lang="en-US" dirty="0" err="1"/>
              <a:t>nodeC</a:t>
            </a:r>
            <a:r>
              <a:rPr lang="en-US" dirty="0"/>
              <a:t>). Which reference should we keep?</a:t>
            </a:r>
          </a:p>
        </p:txBody>
      </p:sp>
    </p:spTree>
    <p:extLst>
      <p:ext uri="{BB962C8B-B14F-4D97-AF65-F5344CB8AC3E}">
        <p14:creationId xmlns:p14="http://schemas.microsoft.com/office/powerpoint/2010/main" val="159663435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14D20B-5AF1-4ADB-99E3-15848EE89CA5}"/>
              </a:ext>
            </a:extLst>
          </p:cNvPr>
          <p:cNvSpPr>
            <a:spLocks noGrp="1"/>
          </p:cNvSpPr>
          <p:nvPr>
            <p:ph type="title"/>
          </p:nvPr>
        </p:nvSpPr>
        <p:spPr/>
        <p:txBody>
          <a:bodyPr/>
          <a:lstStyle/>
          <a:p>
            <a:r>
              <a:rPr lang="en-US" dirty="0"/>
              <a:t>Circularly Linked Lists</a:t>
            </a:r>
          </a:p>
        </p:txBody>
      </p:sp>
      <p:sp>
        <p:nvSpPr>
          <p:cNvPr id="6" name="Content Placeholder 5">
            <a:extLst>
              <a:ext uri="{FF2B5EF4-FFF2-40B4-BE49-F238E27FC236}">
                <a16:creationId xmlns:a16="http://schemas.microsoft.com/office/drawing/2014/main" id="{A97E4298-5755-4911-BD85-0169243DBBEB}"/>
              </a:ext>
            </a:extLst>
          </p:cNvPr>
          <p:cNvSpPr>
            <a:spLocks noGrp="1"/>
          </p:cNvSpPr>
          <p:nvPr>
            <p:ph idx="1"/>
          </p:nvPr>
        </p:nvSpPr>
        <p:spPr/>
        <p:txBody>
          <a:bodyPr/>
          <a:lstStyle/>
          <a:p>
            <a:r>
              <a:rPr lang="en-US" dirty="0"/>
              <a:t>Circularly Linked List is a more complicated Linked list where the tail points to the head, (with a previous pointer, the head will point to the tail).</a:t>
            </a:r>
          </a:p>
          <a:p>
            <a:r>
              <a:rPr lang="en-US" dirty="0"/>
              <a:t>Adding and removing behave the same way as with singly/doubly linked lists.</a:t>
            </a:r>
          </a:p>
          <a:p>
            <a:r>
              <a:rPr lang="en-US" dirty="0"/>
              <a:t>This can be used for a music playlist, or any program that requires a loop.</a:t>
            </a:r>
          </a:p>
          <a:p>
            <a:r>
              <a:rPr lang="en-US" dirty="0"/>
              <a:t>Same cost as regular linked lists.</a:t>
            </a:r>
          </a:p>
          <a:p>
            <a:endParaRPr lang="en-US" dirty="0"/>
          </a:p>
        </p:txBody>
      </p:sp>
      <p:sp>
        <p:nvSpPr>
          <p:cNvPr id="4" name="Slide Number Placeholder 3">
            <a:extLst>
              <a:ext uri="{FF2B5EF4-FFF2-40B4-BE49-F238E27FC236}">
                <a16:creationId xmlns:a16="http://schemas.microsoft.com/office/drawing/2014/main" id="{B9DB398A-231A-4586-AFC4-C564DCF81792}"/>
              </a:ext>
            </a:extLst>
          </p:cNvPr>
          <p:cNvSpPr>
            <a:spLocks noGrp="1"/>
          </p:cNvSpPr>
          <p:nvPr>
            <p:ph type="sldNum" sz="quarter" idx="12"/>
          </p:nvPr>
        </p:nvSpPr>
        <p:spPr/>
        <p:txBody>
          <a:bodyPr/>
          <a:lstStyle/>
          <a:p>
            <a:fld id="{8FDBFFB2-86D9-4B8F-A59A-553A60B94BBE}" type="slidenum">
              <a:rPr lang="en-US" smtClean="0"/>
              <a:t>190</a:t>
            </a:fld>
            <a:endParaRPr lang="en-US"/>
          </a:p>
        </p:txBody>
      </p:sp>
    </p:spTree>
    <p:extLst>
      <p:ext uri="{BB962C8B-B14F-4D97-AF65-F5344CB8AC3E}">
        <p14:creationId xmlns:p14="http://schemas.microsoft.com/office/powerpoint/2010/main" val="86851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There will be </a:t>
            </a:r>
            <a:r>
              <a:rPr lang="en-US" dirty="0">
                <a:highlight>
                  <a:srgbClr val="FFFF00"/>
                </a:highlight>
              </a:rPr>
              <a:t>questions</a:t>
            </a:r>
            <a:r>
              <a:rPr lang="en-US" dirty="0"/>
              <a:t> on these slides.  Please have a clean piece of paper to write your answers.  Write your name on the top right corner for our record.  At the end of lecture, we will collect these pieces of paper for your participation grade.</a:t>
            </a:r>
          </a:p>
          <a:p>
            <a:r>
              <a:rPr lang="en-US" dirty="0"/>
              <a:t>Scribes should get ready to scribe.</a:t>
            </a:r>
          </a:p>
          <a:p>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2</a:t>
            </a:fld>
            <a:endParaRPr lang="en-US"/>
          </a:p>
        </p:txBody>
      </p:sp>
    </p:spTree>
    <p:extLst>
      <p:ext uri="{BB962C8B-B14F-4D97-AF65-F5344CB8AC3E}">
        <p14:creationId xmlns:p14="http://schemas.microsoft.com/office/powerpoint/2010/main" val="2083928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20</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a:endCxn id="15"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865943" cy="369332"/>
          </a:xfrm>
          <a:prstGeom prst="rect">
            <a:avLst/>
          </a:prstGeom>
          <a:noFill/>
        </p:spPr>
        <p:txBody>
          <a:bodyPr wrap="none" rtlCol="0">
            <a:spAutoFit/>
          </a:bodyPr>
          <a:lstStyle/>
          <a:p>
            <a:r>
              <a:rPr lang="en-US" dirty="0" err="1"/>
              <a:t>nodeA</a:t>
            </a:r>
            <a:endParaRPr lang="en-US" dirty="0"/>
          </a:p>
        </p:txBody>
      </p: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33E7FE6-B0E0-4B85-B27C-469E6252103F}"/>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7" name="Rectangle 16">
            <a:extLst>
              <a:ext uri="{FF2B5EF4-FFF2-40B4-BE49-F238E27FC236}">
                <a16:creationId xmlns:a16="http://schemas.microsoft.com/office/drawing/2014/main" id="{67BDEDA5-B0DF-47F6-803A-FB7D27DDC78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C15B5595-F778-453D-82E8-4526E6539AB6}"/>
              </a:ext>
            </a:extLst>
          </p:cNvPr>
          <p:cNvCxnSpPr>
            <a:cxnSpLocks/>
            <a:endCxn id="14"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DC2D120-877E-4794-BABE-08E31B12A710}"/>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9" name="Rectangle 18">
            <a:extLst>
              <a:ext uri="{FF2B5EF4-FFF2-40B4-BE49-F238E27FC236}">
                <a16:creationId xmlns:a16="http://schemas.microsoft.com/office/drawing/2014/main" id="{55E65D9B-A0F6-478A-BDBD-3F21C34654B4}"/>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3525851A-F8CC-4AF7-BD63-125756F7A553}"/>
              </a:ext>
            </a:extLst>
          </p:cNvPr>
          <p:cNvCxnSpPr>
            <a:cxnSpLocks/>
          </p:cNvCxnSpPr>
          <p:nvPr/>
        </p:nvCxnSpPr>
        <p:spPr>
          <a:xfrm>
            <a:off x="57347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08759D4-6301-4FAB-B21B-53E96F2AB5E1}"/>
              </a:ext>
            </a:extLst>
          </p:cNvPr>
          <p:cNvSpPr txBox="1"/>
          <p:nvPr/>
        </p:nvSpPr>
        <p:spPr>
          <a:xfrm>
            <a:off x="2113264" y="3366119"/>
            <a:ext cx="8096138" cy="1200329"/>
          </a:xfrm>
          <a:prstGeom prst="rect">
            <a:avLst/>
          </a:prstGeom>
          <a:noFill/>
        </p:spPr>
        <p:txBody>
          <a:bodyPr wrap="square" rtlCol="0">
            <a:spAutoFit/>
          </a:bodyPr>
          <a:lstStyle/>
          <a:p>
            <a:r>
              <a:rPr lang="en-US" dirty="0"/>
              <a:t>We don’t want to track references to all nodes (</a:t>
            </a:r>
            <a:r>
              <a:rPr lang="en-US" dirty="0" err="1"/>
              <a:t>nodeA</a:t>
            </a:r>
            <a:r>
              <a:rPr lang="en-US" dirty="0"/>
              <a:t>, </a:t>
            </a:r>
            <a:r>
              <a:rPr lang="en-US" dirty="0" err="1"/>
              <a:t>nodeB</a:t>
            </a:r>
            <a:r>
              <a:rPr lang="en-US" dirty="0"/>
              <a:t>, </a:t>
            </a:r>
            <a:r>
              <a:rPr lang="en-US" dirty="0" err="1"/>
              <a:t>nodeC</a:t>
            </a:r>
            <a:r>
              <a:rPr lang="en-US" dirty="0"/>
              <a:t>). Which reference should we keep?</a:t>
            </a:r>
          </a:p>
          <a:p>
            <a:endParaRPr lang="en-US" dirty="0"/>
          </a:p>
          <a:p>
            <a:r>
              <a:rPr lang="en-US" dirty="0"/>
              <a:t>With </a:t>
            </a:r>
            <a:r>
              <a:rPr lang="en-US" dirty="0" err="1"/>
              <a:t>nodeA</a:t>
            </a:r>
            <a:r>
              <a:rPr lang="en-US" dirty="0"/>
              <a:t>, we can still access every node in this chain.</a:t>
            </a:r>
          </a:p>
        </p:txBody>
      </p:sp>
      <p:sp>
        <p:nvSpPr>
          <p:cNvPr id="21" name="Oval 20">
            <a:extLst>
              <a:ext uri="{FF2B5EF4-FFF2-40B4-BE49-F238E27FC236}">
                <a16:creationId xmlns:a16="http://schemas.microsoft.com/office/drawing/2014/main" id="{CFD31D24-25F0-424A-808D-BFF894C74A74}"/>
              </a:ext>
            </a:extLst>
          </p:cNvPr>
          <p:cNvSpPr/>
          <p:nvPr/>
        </p:nvSpPr>
        <p:spPr>
          <a:xfrm>
            <a:off x="2113264" y="1708524"/>
            <a:ext cx="1222116" cy="51231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20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DB9C-A280-42C6-8918-93CF3D65E40D}"/>
              </a:ext>
            </a:extLst>
          </p:cNvPr>
          <p:cNvSpPr>
            <a:spLocks noGrp="1"/>
          </p:cNvSpPr>
          <p:nvPr>
            <p:ph type="title"/>
          </p:nvPr>
        </p:nvSpPr>
        <p:spPr/>
        <p:txBody>
          <a:bodyPr/>
          <a:lstStyle/>
          <a:p>
            <a:r>
              <a:rPr lang="en-US" dirty="0"/>
              <a:t>Singly Linked List</a:t>
            </a:r>
          </a:p>
        </p:txBody>
      </p:sp>
      <p:sp>
        <p:nvSpPr>
          <p:cNvPr id="4" name="Text Placeholder 3">
            <a:extLst>
              <a:ext uri="{FF2B5EF4-FFF2-40B4-BE49-F238E27FC236}">
                <a16:creationId xmlns:a16="http://schemas.microsoft.com/office/drawing/2014/main" id="{5DF8C098-91FD-46CE-A468-FD56E48E2FE7}"/>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03B99BAB-0D54-4FA3-BF47-F71CADCC7D4E}"/>
              </a:ext>
            </a:extLst>
          </p:cNvPr>
          <p:cNvSpPr>
            <a:spLocks noGrp="1"/>
          </p:cNvSpPr>
          <p:nvPr>
            <p:ph type="sldNum" sz="quarter" idx="12"/>
          </p:nvPr>
        </p:nvSpPr>
        <p:spPr/>
        <p:txBody>
          <a:bodyPr/>
          <a:lstStyle/>
          <a:p>
            <a:fld id="{8FDBFFB2-86D9-4B8F-A59A-553A60B94BBE}" type="slidenum">
              <a:rPr lang="en-US" smtClean="0"/>
              <a:t>21</a:t>
            </a:fld>
            <a:endParaRPr lang="en-US"/>
          </a:p>
        </p:txBody>
      </p:sp>
    </p:spTree>
    <p:extLst>
      <p:ext uri="{BB962C8B-B14F-4D97-AF65-F5344CB8AC3E}">
        <p14:creationId xmlns:p14="http://schemas.microsoft.com/office/powerpoint/2010/main" val="230576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a:t>Singly Linked List Definition</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p:txBody>
          <a:bodyPr/>
          <a:lstStyle/>
          <a:p>
            <a:r>
              <a:rPr lang="en-US" dirty="0"/>
              <a:t>A singly linked list is a data structure consisting of a sequence of nodes.  Each node has a </a:t>
            </a:r>
            <a:r>
              <a:rPr lang="en-US" b="1" dirty="0"/>
              <a:t>single pointer </a:t>
            </a:r>
            <a:r>
              <a:rPr lang="en-US" dirty="0"/>
              <a:t>to another node (typically called </a:t>
            </a:r>
            <a:r>
              <a:rPr lang="en-US" b="1" dirty="0"/>
              <a:t>next</a:t>
            </a:r>
            <a:r>
              <a:rPr lang="en-US" dirty="0"/>
              <a:t>).</a:t>
            </a:r>
          </a:p>
          <a:p>
            <a:endParaRPr lang="en-US" b="1" dirty="0"/>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22</a:t>
            </a:fld>
            <a:endParaRPr lang="en-US"/>
          </a:p>
        </p:txBody>
      </p:sp>
    </p:spTree>
    <p:extLst>
      <p:ext uri="{BB962C8B-B14F-4D97-AF65-F5344CB8AC3E}">
        <p14:creationId xmlns:p14="http://schemas.microsoft.com/office/powerpoint/2010/main" val="2272646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a:t>Singly Linked List Definition</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p:txBody>
          <a:bodyPr/>
          <a:lstStyle/>
          <a:p>
            <a:r>
              <a:rPr lang="en-US" dirty="0"/>
              <a:t>A singly linked list is a data structure consisting of a sequence of nodes.  Each node has a </a:t>
            </a:r>
            <a:r>
              <a:rPr lang="en-US" b="1" dirty="0"/>
              <a:t>single pointer </a:t>
            </a:r>
            <a:r>
              <a:rPr lang="en-US" dirty="0"/>
              <a:t>to another node (typically called </a:t>
            </a:r>
            <a:r>
              <a:rPr lang="en-US" b="1" dirty="0"/>
              <a:t>next</a:t>
            </a:r>
            <a:r>
              <a:rPr lang="en-US" dirty="0"/>
              <a:t>).</a:t>
            </a:r>
          </a:p>
          <a:p>
            <a:r>
              <a:rPr lang="en-US" dirty="0"/>
              <a:t>The reference to the first node of the sequence is called the </a:t>
            </a:r>
            <a:r>
              <a:rPr lang="en-US" b="1" dirty="0"/>
              <a:t>head.</a:t>
            </a:r>
          </a:p>
          <a:p>
            <a:endParaRPr lang="en-US" b="1" dirty="0"/>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23</a:t>
            </a:fld>
            <a:endParaRPr lang="en-US"/>
          </a:p>
        </p:txBody>
      </p:sp>
    </p:spTree>
    <p:extLst>
      <p:ext uri="{BB962C8B-B14F-4D97-AF65-F5344CB8AC3E}">
        <p14:creationId xmlns:p14="http://schemas.microsoft.com/office/powerpoint/2010/main" val="270448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a:t>Singly Linked List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24</a:t>
            </a:fld>
            <a:endParaRPr lang="en-US"/>
          </a:p>
        </p:txBody>
      </p:sp>
      <p:sp>
        <p:nvSpPr>
          <p:cNvPr id="7" name="Rectangle 6">
            <a:extLst>
              <a:ext uri="{FF2B5EF4-FFF2-40B4-BE49-F238E27FC236}">
                <a16:creationId xmlns:a16="http://schemas.microsoft.com/office/drawing/2014/main" id="{4EE0CC2E-735E-4163-9A22-CB0B5D2EFA19}"/>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8" name="Rectangle 7">
            <a:extLst>
              <a:ext uri="{FF2B5EF4-FFF2-40B4-BE49-F238E27FC236}">
                <a16:creationId xmlns:a16="http://schemas.microsoft.com/office/drawing/2014/main" id="{FEB7C2AF-EF95-49CC-A696-94BE4496B9A3}"/>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85A5CC0F-F2C8-452E-82F0-553411E6B98B}"/>
              </a:ext>
            </a:extLst>
          </p:cNvPr>
          <p:cNvCxnSpPr>
            <a:cxnSpLocks/>
            <a:endCxn id="12"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9001616-41CD-4993-8D39-E1064A2DF97F}"/>
              </a:ext>
            </a:extLst>
          </p:cNvPr>
          <p:cNvSpPr txBox="1"/>
          <p:nvPr/>
        </p:nvSpPr>
        <p:spPr>
          <a:xfrm>
            <a:off x="2293868" y="1780016"/>
            <a:ext cx="712054" cy="369332"/>
          </a:xfrm>
          <a:prstGeom prst="rect">
            <a:avLst/>
          </a:prstGeom>
          <a:noFill/>
        </p:spPr>
        <p:txBody>
          <a:bodyPr wrap="none" rtlCol="0">
            <a:spAutoFit/>
          </a:bodyPr>
          <a:lstStyle/>
          <a:p>
            <a:r>
              <a:rPr lang="en-US" dirty="0"/>
              <a:t>head</a:t>
            </a:r>
          </a:p>
        </p:txBody>
      </p:sp>
      <p:cxnSp>
        <p:nvCxnSpPr>
          <p:cNvPr id="11" name="Straight Arrow Connector 10">
            <a:extLst>
              <a:ext uri="{FF2B5EF4-FFF2-40B4-BE49-F238E27FC236}">
                <a16:creationId xmlns:a16="http://schemas.microsoft.com/office/drawing/2014/main" id="{507F352F-826E-4551-983E-4D5570CF73E8}"/>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19E0CB5-DBE5-43B6-8FD1-F5B22FCE2F49}"/>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3" name="Rectangle 12">
            <a:extLst>
              <a:ext uri="{FF2B5EF4-FFF2-40B4-BE49-F238E27FC236}">
                <a16:creationId xmlns:a16="http://schemas.microsoft.com/office/drawing/2014/main" id="{60FCB683-81A8-4F72-AFFC-44C58C7D5571}"/>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AF6C01B0-3ACE-45C4-8BF4-7B67A69C6BC4}"/>
              </a:ext>
            </a:extLst>
          </p:cNvPr>
          <p:cNvCxnSpPr>
            <a:cxnSpLocks/>
            <a:endCxn id="15"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09BEB8C-252D-4B55-A71D-C892D3A27E33}"/>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6" name="Rectangle 15">
            <a:extLst>
              <a:ext uri="{FF2B5EF4-FFF2-40B4-BE49-F238E27FC236}">
                <a16:creationId xmlns:a16="http://schemas.microsoft.com/office/drawing/2014/main" id="{BC2CFA6C-6A7C-4283-84E5-6F6661C33CA5}"/>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A400532A-B66A-4FD4-9CB0-44665E5AFF13}"/>
              </a:ext>
            </a:extLst>
          </p:cNvPr>
          <p:cNvCxnSpPr>
            <a:cxnSpLocks/>
          </p:cNvCxnSpPr>
          <p:nvPr/>
        </p:nvCxnSpPr>
        <p:spPr>
          <a:xfrm>
            <a:off x="5732347" y="2785922"/>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235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err="1"/>
              <a:t>AddToHead</a:t>
            </a:r>
            <a:r>
              <a:rPr lang="en-US" dirty="0"/>
              <a:t>()</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p:txBody>
          <a:bodyPr/>
          <a:lstStyle/>
          <a:p>
            <a:r>
              <a:rPr lang="en-US" dirty="0"/>
              <a:t>This method will add a new value before head.</a:t>
            </a:r>
          </a:p>
          <a:p>
            <a:r>
              <a:rPr lang="en-US" dirty="0"/>
              <a:t>Steps:</a:t>
            </a:r>
          </a:p>
          <a:p>
            <a:endParaRPr lang="en-US" b="1" dirty="0"/>
          </a:p>
          <a:p>
            <a:endParaRPr lang="en-US" b="1" dirty="0"/>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25</a:t>
            </a:fld>
            <a:endParaRPr lang="en-US"/>
          </a:p>
        </p:txBody>
      </p:sp>
    </p:spTree>
    <p:extLst>
      <p:ext uri="{BB962C8B-B14F-4D97-AF65-F5344CB8AC3E}">
        <p14:creationId xmlns:p14="http://schemas.microsoft.com/office/powerpoint/2010/main" val="3608625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err="1"/>
              <a:t>AddToHead</a:t>
            </a:r>
            <a:r>
              <a:rPr lang="en-US" dirty="0"/>
              <a:t>()</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p:txBody>
          <a:bodyPr/>
          <a:lstStyle/>
          <a:p>
            <a:r>
              <a:rPr lang="en-US" dirty="0"/>
              <a:t>This method will add a new value before head.</a:t>
            </a:r>
          </a:p>
          <a:p>
            <a:r>
              <a:rPr lang="en-US" dirty="0"/>
              <a:t>Steps:</a:t>
            </a:r>
          </a:p>
          <a:p>
            <a:pPr lvl="1"/>
            <a:r>
              <a:rPr lang="en-US" dirty="0"/>
              <a:t>Allocate a new node with data and next reference.</a:t>
            </a:r>
          </a:p>
          <a:p>
            <a:endParaRPr lang="en-US" b="1" dirty="0"/>
          </a:p>
          <a:p>
            <a:endParaRPr lang="en-US" b="1" dirty="0"/>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26</a:t>
            </a:fld>
            <a:endParaRPr lang="en-US"/>
          </a:p>
        </p:txBody>
      </p:sp>
    </p:spTree>
    <p:extLst>
      <p:ext uri="{BB962C8B-B14F-4D97-AF65-F5344CB8AC3E}">
        <p14:creationId xmlns:p14="http://schemas.microsoft.com/office/powerpoint/2010/main" val="1157122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err="1"/>
              <a:t>AddToHead</a:t>
            </a:r>
            <a:r>
              <a:rPr lang="en-US" dirty="0"/>
              <a:t>()</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p:txBody>
          <a:bodyPr/>
          <a:lstStyle/>
          <a:p>
            <a:r>
              <a:rPr lang="en-US" dirty="0"/>
              <a:t>This method will add a new value before head.</a:t>
            </a:r>
          </a:p>
          <a:p>
            <a:r>
              <a:rPr lang="en-US" dirty="0"/>
              <a:t>Steps:</a:t>
            </a:r>
          </a:p>
          <a:p>
            <a:pPr lvl="1"/>
            <a:r>
              <a:rPr lang="en-US" dirty="0"/>
              <a:t>Allocate a new node with data and next reference.</a:t>
            </a:r>
          </a:p>
          <a:p>
            <a:pPr lvl="1"/>
            <a:r>
              <a:rPr lang="en-US" dirty="0"/>
              <a:t>Have the new node’s next reference point to the old head.</a:t>
            </a:r>
          </a:p>
          <a:p>
            <a:endParaRPr lang="en-US" b="1" dirty="0"/>
          </a:p>
          <a:p>
            <a:endParaRPr lang="en-US" b="1" dirty="0"/>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27</a:t>
            </a:fld>
            <a:endParaRPr lang="en-US"/>
          </a:p>
        </p:txBody>
      </p:sp>
    </p:spTree>
    <p:extLst>
      <p:ext uri="{BB962C8B-B14F-4D97-AF65-F5344CB8AC3E}">
        <p14:creationId xmlns:p14="http://schemas.microsoft.com/office/powerpoint/2010/main" val="2264947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err="1"/>
              <a:t>AddToHead</a:t>
            </a:r>
            <a:r>
              <a:rPr lang="en-US" dirty="0"/>
              <a:t>()</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p:txBody>
          <a:bodyPr/>
          <a:lstStyle/>
          <a:p>
            <a:r>
              <a:rPr lang="en-US" dirty="0"/>
              <a:t>This method will add a new value before head.</a:t>
            </a:r>
          </a:p>
          <a:p>
            <a:r>
              <a:rPr lang="en-US" dirty="0"/>
              <a:t>Steps:</a:t>
            </a:r>
          </a:p>
          <a:p>
            <a:pPr lvl="1"/>
            <a:r>
              <a:rPr lang="en-US" dirty="0"/>
              <a:t>Allocate a new node with data and next reference.</a:t>
            </a:r>
          </a:p>
          <a:p>
            <a:pPr lvl="1"/>
            <a:r>
              <a:rPr lang="en-US" dirty="0"/>
              <a:t>Have the new node’s next reference point to the old head.</a:t>
            </a:r>
          </a:p>
          <a:p>
            <a:pPr lvl="1"/>
            <a:r>
              <a:rPr lang="en-US" dirty="0"/>
              <a:t>Have the head reference point to the new node.</a:t>
            </a:r>
          </a:p>
          <a:p>
            <a:endParaRPr lang="en-US" b="1" dirty="0"/>
          </a:p>
          <a:p>
            <a:endParaRPr lang="en-US" b="1" dirty="0"/>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28</a:t>
            </a:fld>
            <a:endParaRPr lang="en-US"/>
          </a:p>
        </p:txBody>
      </p:sp>
    </p:spTree>
    <p:extLst>
      <p:ext uri="{BB962C8B-B14F-4D97-AF65-F5344CB8AC3E}">
        <p14:creationId xmlns:p14="http://schemas.microsoft.com/office/powerpoint/2010/main" val="3038396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29</a:t>
            </a:fld>
            <a:endParaRPr lang="en-US"/>
          </a:p>
        </p:txBody>
      </p:sp>
      <p:sp>
        <p:nvSpPr>
          <p:cNvPr id="36" name="Rectangle 35">
            <a:extLst>
              <a:ext uri="{FF2B5EF4-FFF2-40B4-BE49-F238E27FC236}">
                <a16:creationId xmlns:a16="http://schemas.microsoft.com/office/drawing/2014/main" id="{2B6FC8C5-8E89-438D-9F45-AC9FE76F1CF2}"/>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37" name="Rectangle 36">
            <a:extLst>
              <a:ext uri="{FF2B5EF4-FFF2-40B4-BE49-F238E27FC236}">
                <a16:creationId xmlns:a16="http://schemas.microsoft.com/office/drawing/2014/main" id="{F7DC21E6-20E2-446D-B704-6C85A7CB0C0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7C674A62-9C19-47CE-AE3D-4E3E4F6BD8AC}"/>
              </a:ext>
            </a:extLst>
          </p:cNvPr>
          <p:cNvCxnSpPr>
            <a:cxnSpLocks/>
            <a:endCxn id="41"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DDAB317-3369-4505-A7AE-54399AC4C9E6}"/>
              </a:ext>
            </a:extLst>
          </p:cNvPr>
          <p:cNvSpPr txBox="1"/>
          <p:nvPr/>
        </p:nvSpPr>
        <p:spPr>
          <a:xfrm>
            <a:off x="2293868" y="1780016"/>
            <a:ext cx="712054" cy="369332"/>
          </a:xfrm>
          <a:prstGeom prst="rect">
            <a:avLst/>
          </a:prstGeom>
          <a:noFill/>
        </p:spPr>
        <p:txBody>
          <a:bodyPr wrap="none" rtlCol="0">
            <a:spAutoFit/>
          </a:bodyPr>
          <a:lstStyle/>
          <a:p>
            <a:r>
              <a:rPr lang="en-US" dirty="0"/>
              <a:t>head</a:t>
            </a:r>
          </a:p>
        </p:txBody>
      </p:sp>
      <p:cxnSp>
        <p:nvCxnSpPr>
          <p:cNvPr id="40" name="Straight Arrow Connector 39">
            <a:extLst>
              <a:ext uri="{FF2B5EF4-FFF2-40B4-BE49-F238E27FC236}">
                <a16:creationId xmlns:a16="http://schemas.microsoft.com/office/drawing/2014/main" id="{6C59C017-F10A-434F-B1BB-3F7ABF82AC18}"/>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7E5C5D82-9B07-444B-BCDB-C251E1117FC1}"/>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42" name="Rectangle 41">
            <a:extLst>
              <a:ext uri="{FF2B5EF4-FFF2-40B4-BE49-F238E27FC236}">
                <a16:creationId xmlns:a16="http://schemas.microsoft.com/office/drawing/2014/main" id="{A556B385-2DAA-4E61-A27A-E6F21166A8F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3" name="Straight Arrow Connector 42">
            <a:extLst>
              <a:ext uri="{FF2B5EF4-FFF2-40B4-BE49-F238E27FC236}">
                <a16:creationId xmlns:a16="http://schemas.microsoft.com/office/drawing/2014/main" id="{64835219-66DE-4433-8BCC-32B5FD3D6018}"/>
              </a:ext>
            </a:extLst>
          </p:cNvPr>
          <p:cNvCxnSpPr>
            <a:cxnSpLocks/>
            <a:endCxn id="44"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585C986A-B53B-4A7D-8E16-E869D79AC25D}"/>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45" name="Rectangle 44">
            <a:extLst>
              <a:ext uri="{FF2B5EF4-FFF2-40B4-BE49-F238E27FC236}">
                <a16:creationId xmlns:a16="http://schemas.microsoft.com/office/drawing/2014/main" id="{929533CA-EACB-4D3D-9A73-90212BA60FFF}"/>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EABC4365-3428-42E5-876C-1668FC14C387}"/>
              </a:ext>
            </a:extLst>
          </p:cNvPr>
          <p:cNvCxnSpPr>
            <a:cxnSpLocks/>
          </p:cNvCxnSpPr>
          <p:nvPr/>
        </p:nvCxnSpPr>
        <p:spPr>
          <a:xfrm>
            <a:off x="5732347" y="2785922"/>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20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8B07-FC69-4F76-8649-7639D73C4850}"/>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FB64F171-6BB7-4E6B-AF2C-9F6B3C37C206}"/>
              </a:ext>
            </a:extLst>
          </p:cNvPr>
          <p:cNvSpPr>
            <a:spLocks noGrp="1"/>
          </p:cNvSpPr>
          <p:nvPr>
            <p:ph idx="1"/>
          </p:nvPr>
        </p:nvSpPr>
        <p:spPr/>
        <p:txBody>
          <a:bodyPr/>
          <a:lstStyle/>
          <a:p>
            <a:r>
              <a:rPr lang="en-US" dirty="0"/>
              <a:t>Nodes</a:t>
            </a:r>
          </a:p>
          <a:p>
            <a:r>
              <a:rPr lang="en-US" dirty="0"/>
              <a:t>Singly Linked Lists</a:t>
            </a:r>
          </a:p>
          <a:p>
            <a:r>
              <a:rPr lang="en-US" dirty="0"/>
              <a:t>Doubly Linked Lists</a:t>
            </a:r>
          </a:p>
          <a:p>
            <a:r>
              <a:rPr lang="en-US" dirty="0"/>
              <a:t>Circularly Linked Lists</a:t>
            </a:r>
          </a:p>
        </p:txBody>
      </p:sp>
      <p:sp>
        <p:nvSpPr>
          <p:cNvPr id="4" name="Slide Number Placeholder 3">
            <a:extLst>
              <a:ext uri="{FF2B5EF4-FFF2-40B4-BE49-F238E27FC236}">
                <a16:creationId xmlns:a16="http://schemas.microsoft.com/office/drawing/2014/main" id="{B40BD46E-0FDC-49CE-8F75-9B37778EEBF2}"/>
              </a:ext>
            </a:extLst>
          </p:cNvPr>
          <p:cNvSpPr>
            <a:spLocks noGrp="1"/>
          </p:cNvSpPr>
          <p:nvPr>
            <p:ph type="sldNum" sz="quarter" idx="12"/>
          </p:nvPr>
        </p:nvSpPr>
        <p:spPr/>
        <p:txBody>
          <a:bodyPr/>
          <a:lstStyle/>
          <a:p>
            <a:fld id="{8FDBFFB2-86D9-4B8F-A59A-553A60B94BBE}" type="slidenum">
              <a:rPr lang="en-US" smtClean="0"/>
              <a:t>3</a:t>
            </a:fld>
            <a:endParaRPr lang="en-US"/>
          </a:p>
        </p:txBody>
      </p:sp>
    </p:spTree>
    <p:extLst>
      <p:ext uri="{BB962C8B-B14F-4D97-AF65-F5344CB8AC3E}">
        <p14:creationId xmlns:p14="http://schemas.microsoft.com/office/powerpoint/2010/main" val="3156278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30</a:t>
            </a:fld>
            <a:endParaRPr lang="en-US"/>
          </a:p>
        </p:txBody>
      </p:sp>
      <p:sp>
        <p:nvSpPr>
          <p:cNvPr id="19" name="Rectangle 18">
            <a:extLst>
              <a:ext uri="{FF2B5EF4-FFF2-40B4-BE49-F238E27FC236}">
                <a16:creationId xmlns:a16="http://schemas.microsoft.com/office/drawing/2014/main" id="{ECBA7B26-E149-4005-A635-2AAC81C66C63}"/>
              </a:ext>
            </a:extLst>
          </p:cNvPr>
          <p:cNvSpPr/>
          <p:nvPr/>
        </p:nvSpPr>
        <p:spPr>
          <a:xfrm>
            <a:off x="804588"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23677861-39C6-484E-A82B-F41AB6C372D7}"/>
              </a:ext>
            </a:extLst>
          </p:cNvPr>
          <p:cNvSpPr/>
          <p:nvPr/>
        </p:nvSpPr>
        <p:spPr>
          <a:xfrm>
            <a:off x="1272905"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9291B38B-DD45-4E46-8DFE-53591CF30E4E}"/>
              </a:ext>
            </a:extLst>
          </p:cNvPr>
          <p:cNvCxnSpPr>
            <a:cxnSpLocks/>
          </p:cNvCxnSpPr>
          <p:nvPr/>
        </p:nvCxnSpPr>
        <p:spPr>
          <a:xfrm>
            <a:off x="1511695" y="2793479"/>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7FF7AF-885B-44F6-BB16-0D68B5B86CC0}"/>
              </a:ext>
            </a:extLst>
          </p:cNvPr>
          <p:cNvSpPr txBox="1"/>
          <p:nvPr/>
        </p:nvSpPr>
        <p:spPr>
          <a:xfrm>
            <a:off x="709289" y="1780016"/>
            <a:ext cx="1165704" cy="369332"/>
          </a:xfrm>
          <a:prstGeom prst="rect">
            <a:avLst/>
          </a:prstGeom>
          <a:noFill/>
        </p:spPr>
        <p:txBody>
          <a:bodyPr wrap="none" rtlCol="0">
            <a:spAutoFit/>
          </a:bodyPr>
          <a:lstStyle/>
          <a:p>
            <a:r>
              <a:rPr lang="en-US" dirty="0" err="1"/>
              <a:t>newNode</a:t>
            </a:r>
            <a:endParaRPr lang="en-US" dirty="0"/>
          </a:p>
        </p:txBody>
      </p:sp>
      <p:cxnSp>
        <p:nvCxnSpPr>
          <p:cNvPr id="23" name="Straight Arrow Connector 22">
            <a:extLst>
              <a:ext uri="{FF2B5EF4-FFF2-40B4-BE49-F238E27FC236}">
                <a16:creationId xmlns:a16="http://schemas.microsoft.com/office/drawing/2014/main" id="{15E62F49-6B44-4C80-BD2C-604F5765A16E}"/>
              </a:ext>
            </a:extLst>
          </p:cNvPr>
          <p:cNvCxnSpPr>
            <a:cxnSpLocks/>
          </p:cNvCxnSpPr>
          <p:nvPr/>
        </p:nvCxnSpPr>
        <p:spPr>
          <a:xfrm>
            <a:off x="129214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5530777-25B7-4B1F-A0D4-7B06C90CE42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5" name="Rectangle 24">
            <a:extLst>
              <a:ext uri="{FF2B5EF4-FFF2-40B4-BE49-F238E27FC236}">
                <a16:creationId xmlns:a16="http://schemas.microsoft.com/office/drawing/2014/main" id="{47644F71-FB02-4ED0-80EE-7A1B7FE6DF1F}"/>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17196527-A2A6-4AC5-9649-B4146C543CA1}"/>
              </a:ext>
            </a:extLst>
          </p:cNvPr>
          <p:cNvCxnSpPr>
            <a:cxnSpLocks/>
            <a:endCxn id="29"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6600532-2A33-4652-B639-0088A1A3F05A}"/>
              </a:ext>
            </a:extLst>
          </p:cNvPr>
          <p:cNvSpPr txBox="1"/>
          <p:nvPr/>
        </p:nvSpPr>
        <p:spPr>
          <a:xfrm>
            <a:off x="2293868" y="1780016"/>
            <a:ext cx="712054" cy="369332"/>
          </a:xfrm>
          <a:prstGeom prst="rect">
            <a:avLst/>
          </a:prstGeom>
          <a:noFill/>
        </p:spPr>
        <p:txBody>
          <a:bodyPr wrap="none" rtlCol="0">
            <a:spAutoFit/>
          </a:bodyPr>
          <a:lstStyle/>
          <a:p>
            <a:r>
              <a:rPr lang="en-US" dirty="0"/>
              <a:t>head</a:t>
            </a:r>
          </a:p>
        </p:txBody>
      </p:sp>
      <p:cxnSp>
        <p:nvCxnSpPr>
          <p:cNvPr id="28" name="Straight Arrow Connector 27">
            <a:extLst>
              <a:ext uri="{FF2B5EF4-FFF2-40B4-BE49-F238E27FC236}">
                <a16:creationId xmlns:a16="http://schemas.microsoft.com/office/drawing/2014/main" id="{AFE431A7-F256-450A-8052-563CE29D8D3E}"/>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5B47715-CB57-4C8D-9108-6168421D42B2}"/>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0" name="Rectangle 29">
            <a:extLst>
              <a:ext uri="{FF2B5EF4-FFF2-40B4-BE49-F238E27FC236}">
                <a16:creationId xmlns:a16="http://schemas.microsoft.com/office/drawing/2014/main" id="{9CC4DFBA-241F-44C6-B1D2-85504161E59D}"/>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05835186-51E0-4BAE-A3E3-10271CCF3A36}"/>
              </a:ext>
            </a:extLst>
          </p:cNvPr>
          <p:cNvCxnSpPr>
            <a:cxnSpLocks/>
            <a:endCxn id="32"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283F1D4-0D16-44A0-B39C-5DDCD17F5938}"/>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3" name="Rectangle 32">
            <a:extLst>
              <a:ext uri="{FF2B5EF4-FFF2-40B4-BE49-F238E27FC236}">
                <a16:creationId xmlns:a16="http://schemas.microsoft.com/office/drawing/2014/main" id="{5E70D7EA-366F-4E81-98C9-565FEAA147E0}"/>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2F0425E1-0438-4D53-A113-3B2141B8F878}"/>
              </a:ext>
            </a:extLst>
          </p:cNvPr>
          <p:cNvCxnSpPr>
            <a:cxnSpLocks/>
          </p:cNvCxnSpPr>
          <p:nvPr/>
        </p:nvCxnSpPr>
        <p:spPr>
          <a:xfrm>
            <a:off x="5732347" y="2785922"/>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374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31</a:t>
            </a:fld>
            <a:endParaRPr lang="en-US"/>
          </a:p>
        </p:txBody>
      </p:sp>
      <p:sp>
        <p:nvSpPr>
          <p:cNvPr id="19" name="Rectangle 18">
            <a:extLst>
              <a:ext uri="{FF2B5EF4-FFF2-40B4-BE49-F238E27FC236}">
                <a16:creationId xmlns:a16="http://schemas.microsoft.com/office/drawing/2014/main" id="{ECBA7B26-E149-4005-A635-2AAC81C66C63}"/>
              </a:ext>
            </a:extLst>
          </p:cNvPr>
          <p:cNvSpPr/>
          <p:nvPr/>
        </p:nvSpPr>
        <p:spPr>
          <a:xfrm>
            <a:off x="80525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23677861-39C6-484E-A82B-F41AB6C372D7}"/>
              </a:ext>
            </a:extLst>
          </p:cNvPr>
          <p:cNvSpPr/>
          <p:nvPr/>
        </p:nvSpPr>
        <p:spPr>
          <a:xfrm>
            <a:off x="127356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9291B38B-DD45-4E46-8DFE-53591CF30E4E}"/>
              </a:ext>
            </a:extLst>
          </p:cNvPr>
          <p:cNvCxnSpPr>
            <a:cxnSpLocks/>
          </p:cNvCxnSpPr>
          <p:nvPr/>
        </p:nvCxnSpPr>
        <p:spPr>
          <a:xfrm flipV="1">
            <a:off x="1512358" y="2778369"/>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7FF7AF-885B-44F6-BB16-0D68B5B86CC0}"/>
              </a:ext>
            </a:extLst>
          </p:cNvPr>
          <p:cNvSpPr txBox="1"/>
          <p:nvPr/>
        </p:nvSpPr>
        <p:spPr>
          <a:xfrm>
            <a:off x="709289" y="1780016"/>
            <a:ext cx="1165704" cy="369332"/>
          </a:xfrm>
          <a:prstGeom prst="rect">
            <a:avLst/>
          </a:prstGeom>
          <a:noFill/>
        </p:spPr>
        <p:txBody>
          <a:bodyPr wrap="none" rtlCol="0">
            <a:spAutoFit/>
          </a:bodyPr>
          <a:lstStyle/>
          <a:p>
            <a:r>
              <a:rPr lang="en-US" dirty="0" err="1"/>
              <a:t>newNode</a:t>
            </a:r>
            <a:endParaRPr lang="en-US" dirty="0"/>
          </a:p>
        </p:txBody>
      </p:sp>
      <p:cxnSp>
        <p:nvCxnSpPr>
          <p:cNvPr id="23" name="Straight Arrow Connector 22">
            <a:extLst>
              <a:ext uri="{FF2B5EF4-FFF2-40B4-BE49-F238E27FC236}">
                <a16:creationId xmlns:a16="http://schemas.microsoft.com/office/drawing/2014/main" id="{15E62F49-6B44-4C80-BD2C-604F5765A16E}"/>
              </a:ext>
            </a:extLst>
          </p:cNvPr>
          <p:cNvCxnSpPr>
            <a:cxnSpLocks/>
          </p:cNvCxnSpPr>
          <p:nvPr/>
        </p:nvCxnSpPr>
        <p:spPr>
          <a:xfrm>
            <a:off x="129214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33B9D45D-0F4A-4284-8D6E-32B3A000875F}"/>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5" name="Rectangle 24">
            <a:extLst>
              <a:ext uri="{FF2B5EF4-FFF2-40B4-BE49-F238E27FC236}">
                <a16:creationId xmlns:a16="http://schemas.microsoft.com/office/drawing/2014/main" id="{6D77279E-FE2F-4B90-9D00-099272E68D62}"/>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4A36462F-C154-4CA1-AB60-A0CF5BA5F40D}"/>
              </a:ext>
            </a:extLst>
          </p:cNvPr>
          <p:cNvCxnSpPr>
            <a:cxnSpLocks/>
            <a:endCxn id="29"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C3B173F-A55D-44DF-ACAF-674CDD9168F2}"/>
              </a:ext>
            </a:extLst>
          </p:cNvPr>
          <p:cNvSpPr txBox="1"/>
          <p:nvPr/>
        </p:nvSpPr>
        <p:spPr>
          <a:xfrm>
            <a:off x="2293868" y="1780016"/>
            <a:ext cx="712054" cy="369332"/>
          </a:xfrm>
          <a:prstGeom prst="rect">
            <a:avLst/>
          </a:prstGeom>
          <a:noFill/>
        </p:spPr>
        <p:txBody>
          <a:bodyPr wrap="none" rtlCol="0">
            <a:spAutoFit/>
          </a:bodyPr>
          <a:lstStyle/>
          <a:p>
            <a:r>
              <a:rPr lang="en-US" dirty="0"/>
              <a:t>head</a:t>
            </a:r>
          </a:p>
        </p:txBody>
      </p:sp>
      <p:cxnSp>
        <p:nvCxnSpPr>
          <p:cNvPr id="28" name="Straight Arrow Connector 27">
            <a:extLst>
              <a:ext uri="{FF2B5EF4-FFF2-40B4-BE49-F238E27FC236}">
                <a16:creationId xmlns:a16="http://schemas.microsoft.com/office/drawing/2014/main" id="{DB830C66-86D4-4797-9220-9DFD03664E37}"/>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92639D54-2CD9-4EE6-8919-D52B334AD628}"/>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0" name="Rectangle 29">
            <a:extLst>
              <a:ext uri="{FF2B5EF4-FFF2-40B4-BE49-F238E27FC236}">
                <a16:creationId xmlns:a16="http://schemas.microsoft.com/office/drawing/2014/main" id="{130A42F5-3232-4C05-B5C8-F6A6E941BB7F}"/>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3C508C6D-3B1F-4920-8678-AD9878239998}"/>
              </a:ext>
            </a:extLst>
          </p:cNvPr>
          <p:cNvCxnSpPr>
            <a:cxnSpLocks/>
            <a:endCxn id="32"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085B01A-4731-47D7-9BC6-EF59105E66DD}"/>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3" name="Rectangle 32">
            <a:extLst>
              <a:ext uri="{FF2B5EF4-FFF2-40B4-BE49-F238E27FC236}">
                <a16:creationId xmlns:a16="http://schemas.microsoft.com/office/drawing/2014/main" id="{98BD1E65-3CF2-47B9-BE54-5464FF7C798A}"/>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82BD47E2-3BF7-45E6-BE0A-FCCAAA45EABD}"/>
              </a:ext>
            </a:extLst>
          </p:cNvPr>
          <p:cNvCxnSpPr>
            <a:cxnSpLocks/>
          </p:cNvCxnSpPr>
          <p:nvPr/>
        </p:nvCxnSpPr>
        <p:spPr>
          <a:xfrm>
            <a:off x="5732347" y="2785922"/>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202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32</a:t>
            </a:fld>
            <a:endParaRPr lang="en-US"/>
          </a:p>
        </p:txBody>
      </p:sp>
      <p:cxnSp>
        <p:nvCxnSpPr>
          <p:cNvPr id="9" name="Straight Arrow Connector 8">
            <a:extLst>
              <a:ext uri="{FF2B5EF4-FFF2-40B4-BE49-F238E27FC236}">
                <a16:creationId xmlns:a16="http://schemas.microsoft.com/office/drawing/2014/main" id="{B5A3BA86-A1E3-47D1-BB14-909E17E5923D}"/>
              </a:ext>
            </a:extLst>
          </p:cNvPr>
          <p:cNvCxnSpPr>
            <a:cxnSpLocks/>
          </p:cNvCxnSpPr>
          <p:nvPr/>
        </p:nvCxnSpPr>
        <p:spPr>
          <a:xfrm flipH="1">
            <a:off x="1292141" y="2151641"/>
            <a:ext cx="138439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ECBA7B26-E149-4005-A635-2AAC81C66C63}"/>
              </a:ext>
            </a:extLst>
          </p:cNvPr>
          <p:cNvSpPr/>
          <p:nvPr/>
        </p:nvSpPr>
        <p:spPr>
          <a:xfrm>
            <a:off x="805251"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23677861-39C6-484E-A82B-F41AB6C372D7}"/>
              </a:ext>
            </a:extLst>
          </p:cNvPr>
          <p:cNvSpPr/>
          <p:nvPr/>
        </p:nvSpPr>
        <p:spPr>
          <a:xfrm>
            <a:off x="1273568"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9291B38B-DD45-4E46-8DFE-53591CF30E4E}"/>
              </a:ext>
            </a:extLst>
          </p:cNvPr>
          <p:cNvCxnSpPr>
            <a:cxnSpLocks/>
          </p:cNvCxnSpPr>
          <p:nvPr/>
        </p:nvCxnSpPr>
        <p:spPr>
          <a:xfrm flipV="1">
            <a:off x="1512358"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7FF7AF-885B-44F6-BB16-0D68B5B86CC0}"/>
              </a:ext>
            </a:extLst>
          </p:cNvPr>
          <p:cNvSpPr txBox="1"/>
          <p:nvPr/>
        </p:nvSpPr>
        <p:spPr>
          <a:xfrm>
            <a:off x="709289" y="1780016"/>
            <a:ext cx="1165704" cy="369332"/>
          </a:xfrm>
          <a:prstGeom prst="rect">
            <a:avLst/>
          </a:prstGeom>
          <a:noFill/>
        </p:spPr>
        <p:txBody>
          <a:bodyPr wrap="none" rtlCol="0">
            <a:spAutoFit/>
          </a:bodyPr>
          <a:lstStyle/>
          <a:p>
            <a:r>
              <a:rPr lang="en-US" dirty="0" err="1"/>
              <a:t>newNode</a:t>
            </a:r>
            <a:endParaRPr lang="en-US" dirty="0"/>
          </a:p>
        </p:txBody>
      </p:sp>
      <p:cxnSp>
        <p:nvCxnSpPr>
          <p:cNvPr id="23" name="Straight Arrow Connector 22">
            <a:extLst>
              <a:ext uri="{FF2B5EF4-FFF2-40B4-BE49-F238E27FC236}">
                <a16:creationId xmlns:a16="http://schemas.microsoft.com/office/drawing/2014/main" id="{15E62F49-6B44-4C80-BD2C-604F5765A16E}"/>
              </a:ext>
            </a:extLst>
          </p:cNvPr>
          <p:cNvCxnSpPr>
            <a:cxnSpLocks/>
          </p:cNvCxnSpPr>
          <p:nvPr/>
        </p:nvCxnSpPr>
        <p:spPr>
          <a:xfrm>
            <a:off x="129214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3046FD71-D972-4D13-9388-020E1F00D0CA}"/>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5" name="Rectangle 24">
            <a:extLst>
              <a:ext uri="{FF2B5EF4-FFF2-40B4-BE49-F238E27FC236}">
                <a16:creationId xmlns:a16="http://schemas.microsoft.com/office/drawing/2014/main" id="{A5537E8B-017A-436C-9F6A-2CAB1899878F}"/>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C45D412E-4F2C-4374-BB72-54F9F1D436A8}"/>
              </a:ext>
            </a:extLst>
          </p:cNvPr>
          <p:cNvCxnSpPr>
            <a:cxnSpLocks/>
            <a:endCxn id="29"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E898C20-B8D6-43AE-BDC2-5EBDF83BDA39}"/>
              </a:ext>
            </a:extLst>
          </p:cNvPr>
          <p:cNvSpPr txBox="1"/>
          <p:nvPr/>
        </p:nvSpPr>
        <p:spPr>
          <a:xfrm>
            <a:off x="2293868" y="1780016"/>
            <a:ext cx="712054" cy="369332"/>
          </a:xfrm>
          <a:prstGeom prst="rect">
            <a:avLst/>
          </a:prstGeom>
          <a:noFill/>
        </p:spPr>
        <p:txBody>
          <a:bodyPr wrap="none" rtlCol="0">
            <a:spAutoFit/>
          </a:bodyPr>
          <a:lstStyle/>
          <a:p>
            <a:r>
              <a:rPr lang="en-US" dirty="0"/>
              <a:t>head</a:t>
            </a:r>
          </a:p>
        </p:txBody>
      </p:sp>
      <p:sp>
        <p:nvSpPr>
          <p:cNvPr id="29" name="Rectangle 28">
            <a:extLst>
              <a:ext uri="{FF2B5EF4-FFF2-40B4-BE49-F238E27FC236}">
                <a16:creationId xmlns:a16="http://schemas.microsoft.com/office/drawing/2014/main" id="{32E9D18E-E58F-44AC-B205-C59003FC2BC3}"/>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0" name="Rectangle 29">
            <a:extLst>
              <a:ext uri="{FF2B5EF4-FFF2-40B4-BE49-F238E27FC236}">
                <a16:creationId xmlns:a16="http://schemas.microsoft.com/office/drawing/2014/main" id="{EB100B8A-F802-4D90-B62D-192BD75ED20E}"/>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528F7BE1-816B-4676-AE99-0D9D49A96D1C}"/>
              </a:ext>
            </a:extLst>
          </p:cNvPr>
          <p:cNvCxnSpPr>
            <a:cxnSpLocks/>
            <a:endCxn id="32"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93C9352-EDA1-43B4-A1BD-832092F0F813}"/>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3" name="Rectangle 32">
            <a:extLst>
              <a:ext uri="{FF2B5EF4-FFF2-40B4-BE49-F238E27FC236}">
                <a16:creationId xmlns:a16="http://schemas.microsoft.com/office/drawing/2014/main" id="{F9CDE88D-C8EE-446D-8BF3-2B76C8A906C4}"/>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808CAD5A-1D0E-4E33-B2B5-FF678E3B0EC5}"/>
              </a:ext>
            </a:extLst>
          </p:cNvPr>
          <p:cNvCxnSpPr>
            <a:cxnSpLocks/>
          </p:cNvCxnSpPr>
          <p:nvPr/>
        </p:nvCxnSpPr>
        <p:spPr>
          <a:xfrm>
            <a:off x="5732347" y="2785922"/>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38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33</a:t>
            </a:fld>
            <a:endParaRPr lang="en-US"/>
          </a:p>
        </p:txBody>
      </p:sp>
      <p:sp>
        <p:nvSpPr>
          <p:cNvPr id="19" name="Rectangle 18">
            <a:extLst>
              <a:ext uri="{FF2B5EF4-FFF2-40B4-BE49-F238E27FC236}">
                <a16:creationId xmlns:a16="http://schemas.microsoft.com/office/drawing/2014/main" id="{ECBA7B26-E149-4005-A635-2AAC81C66C63}"/>
              </a:ext>
            </a:extLst>
          </p:cNvPr>
          <p:cNvSpPr/>
          <p:nvPr/>
        </p:nvSpPr>
        <p:spPr>
          <a:xfrm>
            <a:off x="805251"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20" name="Rectangle 19">
            <a:extLst>
              <a:ext uri="{FF2B5EF4-FFF2-40B4-BE49-F238E27FC236}">
                <a16:creationId xmlns:a16="http://schemas.microsoft.com/office/drawing/2014/main" id="{23677861-39C6-484E-A82B-F41AB6C372D7}"/>
              </a:ext>
            </a:extLst>
          </p:cNvPr>
          <p:cNvSpPr/>
          <p:nvPr/>
        </p:nvSpPr>
        <p:spPr>
          <a:xfrm>
            <a:off x="1273568"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9291B38B-DD45-4E46-8DFE-53591CF30E4E}"/>
              </a:ext>
            </a:extLst>
          </p:cNvPr>
          <p:cNvCxnSpPr>
            <a:cxnSpLocks/>
          </p:cNvCxnSpPr>
          <p:nvPr/>
        </p:nvCxnSpPr>
        <p:spPr>
          <a:xfrm flipV="1">
            <a:off x="1512358"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7FF7AF-885B-44F6-BB16-0D68B5B86CC0}"/>
              </a:ext>
            </a:extLst>
          </p:cNvPr>
          <p:cNvSpPr txBox="1"/>
          <p:nvPr/>
        </p:nvSpPr>
        <p:spPr>
          <a:xfrm>
            <a:off x="936113" y="1780016"/>
            <a:ext cx="712054" cy="369332"/>
          </a:xfrm>
          <a:prstGeom prst="rect">
            <a:avLst/>
          </a:prstGeom>
          <a:noFill/>
        </p:spPr>
        <p:txBody>
          <a:bodyPr wrap="none" rtlCol="0">
            <a:spAutoFit/>
          </a:bodyPr>
          <a:lstStyle/>
          <a:p>
            <a:r>
              <a:rPr lang="en-US" dirty="0"/>
              <a:t>head</a:t>
            </a:r>
          </a:p>
        </p:txBody>
      </p:sp>
      <p:cxnSp>
        <p:nvCxnSpPr>
          <p:cNvPr id="23" name="Straight Arrow Connector 22">
            <a:extLst>
              <a:ext uri="{FF2B5EF4-FFF2-40B4-BE49-F238E27FC236}">
                <a16:creationId xmlns:a16="http://schemas.microsoft.com/office/drawing/2014/main" id="{15E62F49-6B44-4C80-BD2C-604F5765A16E}"/>
              </a:ext>
            </a:extLst>
          </p:cNvPr>
          <p:cNvCxnSpPr>
            <a:cxnSpLocks/>
          </p:cNvCxnSpPr>
          <p:nvPr/>
        </p:nvCxnSpPr>
        <p:spPr>
          <a:xfrm>
            <a:off x="129214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81F61589-67A7-4094-8B41-93BA8046C9BA}"/>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5" name="Rectangle 24">
            <a:extLst>
              <a:ext uri="{FF2B5EF4-FFF2-40B4-BE49-F238E27FC236}">
                <a16:creationId xmlns:a16="http://schemas.microsoft.com/office/drawing/2014/main" id="{05E4ED82-C44D-4B42-874F-9ED862CC877C}"/>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07EC7D82-65A9-4B81-92B7-7D2876320B77}"/>
              </a:ext>
            </a:extLst>
          </p:cNvPr>
          <p:cNvCxnSpPr>
            <a:cxnSpLocks/>
            <a:endCxn id="29" idx="1"/>
          </p:cNvCxnSpPr>
          <p:nvPr/>
        </p:nvCxnSpPr>
        <p:spPr>
          <a:xfrm>
            <a:off x="29153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511A823-23FA-43D3-AEDB-11AFD7B54713}"/>
              </a:ext>
            </a:extLst>
          </p:cNvPr>
          <p:cNvSpPr/>
          <p:nvPr/>
        </p:nvSpPr>
        <p:spPr>
          <a:xfrm>
            <a:off x="36179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30" name="Rectangle 29">
            <a:extLst>
              <a:ext uri="{FF2B5EF4-FFF2-40B4-BE49-F238E27FC236}">
                <a16:creationId xmlns:a16="http://schemas.microsoft.com/office/drawing/2014/main" id="{FDBA6410-4401-4E6A-9D99-B46E80D6629B}"/>
              </a:ext>
            </a:extLst>
          </p:cNvPr>
          <p:cNvSpPr/>
          <p:nvPr/>
        </p:nvSpPr>
        <p:spPr>
          <a:xfrm>
            <a:off x="40862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E3F4DA4A-FD06-4B62-A522-6C42A528635C}"/>
              </a:ext>
            </a:extLst>
          </p:cNvPr>
          <p:cNvCxnSpPr>
            <a:cxnSpLocks/>
            <a:endCxn id="32" idx="1"/>
          </p:cNvCxnSpPr>
          <p:nvPr/>
        </p:nvCxnSpPr>
        <p:spPr>
          <a:xfrm>
            <a:off x="4325021"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99CAA42-A861-49B5-9BF2-BAA2EE08C76A}"/>
              </a:ext>
            </a:extLst>
          </p:cNvPr>
          <p:cNvSpPr/>
          <p:nvPr/>
        </p:nvSpPr>
        <p:spPr>
          <a:xfrm>
            <a:off x="50276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33" name="Rectangle 32">
            <a:extLst>
              <a:ext uri="{FF2B5EF4-FFF2-40B4-BE49-F238E27FC236}">
                <a16:creationId xmlns:a16="http://schemas.microsoft.com/office/drawing/2014/main" id="{F080359F-4C49-46A6-B0BC-92667D118DC7}"/>
              </a:ext>
            </a:extLst>
          </p:cNvPr>
          <p:cNvSpPr/>
          <p:nvPr/>
        </p:nvSpPr>
        <p:spPr>
          <a:xfrm>
            <a:off x="54959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8" name="Title 37">
            <a:extLst>
              <a:ext uri="{FF2B5EF4-FFF2-40B4-BE49-F238E27FC236}">
                <a16:creationId xmlns:a16="http://schemas.microsoft.com/office/drawing/2014/main" id="{8355758B-8492-463E-8EFF-CF823B2BDE02}"/>
              </a:ext>
            </a:extLst>
          </p:cNvPr>
          <p:cNvSpPr>
            <a:spLocks noGrp="1"/>
          </p:cNvSpPr>
          <p:nvPr>
            <p:ph type="title"/>
          </p:nvPr>
        </p:nvSpPr>
        <p:spPr/>
        <p:txBody>
          <a:bodyPr/>
          <a:lstStyle/>
          <a:p>
            <a:r>
              <a:rPr lang="en-US" dirty="0" err="1"/>
              <a:t>AddToHead</a:t>
            </a:r>
            <a:r>
              <a:rPr lang="en-US" dirty="0"/>
              <a:t>() Visualization</a:t>
            </a:r>
          </a:p>
        </p:txBody>
      </p:sp>
      <p:cxnSp>
        <p:nvCxnSpPr>
          <p:cNvPr id="40" name="Straight Arrow Connector 39">
            <a:extLst>
              <a:ext uri="{FF2B5EF4-FFF2-40B4-BE49-F238E27FC236}">
                <a16:creationId xmlns:a16="http://schemas.microsoft.com/office/drawing/2014/main" id="{53E92B1A-EA39-4E6F-B845-240D6937711B}"/>
              </a:ext>
            </a:extLst>
          </p:cNvPr>
          <p:cNvCxnSpPr>
            <a:cxnSpLocks/>
          </p:cNvCxnSpPr>
          <p:nvPr/>
        </p:nvCxnSpPr>
        <p:spPr>
          <a:xfrm>
            <a:off x="5732347" y="2785922"/>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602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34</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0" name="Straight Arrow Connector 59">
            <a:extLst>
              <a:ext uri="{FF2B5EF4-FFF2-40B4-BE49-F238E27FC236}">
                <a16:creationId xmlns:a16="http://schemas.microsoft.com/office/drawing/2014/main" id="{B224BF51-A6EC-4674-BD13-FF13A3AB8D3F}"/>
              </a:ext>
            </a:extLst>
          </p:cNvPr>
          <p:cNvCxnSpPr>
            <a:cxnSpLocks/>
          </p:cNvCxnSpPr>
          <p:nvPr/>
        </p:nvCxnSpPr>
        <p:spPr>
          <a:xfrm>
            <a:off x="7129351" y="2785925"/>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318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err="1"/>
              <a:t>AddToHead</a:t>
            </a:r>
            <a:r>
              <a:rPr lang="en-US" dirty="0"/>
              <a:t>()</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p:txBody>
          <a:bodyPr/>
          <a:lstStyle/>
          <a:p>
            <a:r>
              <a:rPr lang="en-US" dirty="0"/>
              <a:t>This method will add a new value before head.</a:t>
            </a:r>
          </a:p>
          <a:p>
            <a:r>
              <a:rPr lang="en-US" dirty="0"/>
              <a:t>Steps:</a:t>
            </a:r>
          </a:p>
          <a:p>
            <a:pPr lvl="1"/>
            <a:r>
              <a:rPr lang="en-US" dirty="0"/>
              <a:t>Allocate a new node with data and next reference.</a:t>
            </a:r>
          </a:p>
          <a:p>
            <a:pPr lvl="1"/>
            <a:r>
              <a:rPr lang="en-US" dirty="0"/>
              <a:t>Have the new node’s next reference point to the old head.</a:t>
            </a:r>
          </a:p>
          <a:p>
            <a:pPr lvl="1"/>
            <a:r>
              <a:rPr lang="en-US" dirty="0"/>
              <a:t>Have the head reference point to the new node.</a:t>
            </a:r>
          </a:p>
          <a:p>
            <a:endParaRPr lang="en-US" b="1" dirty="0"/>
          </a:p>
          <a:p>
            <a:endParaRPr lang="en-US" b="1" dirty="0"/>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35</a:t>
            </a:fld>
            <a:endParaRPr lang="en-US"/>
          </a:p>
        </p:txBody>
      </p:sp>
    </p:spTree>
    <p:extLst>
      <p:ext uri="{BB962C8B-B14F-4D97-AF65-F5344CB8AC3E}">
        <p14:creationId xmlns:p14="http://schemas.microsoft.com/office/powerpoint/2010/main" val="3245217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err="1"/>
              <a:t>AddToHead</a:t>
            </a:r>
            <a:r>
              <a:rPr lang="en-US" dirty="0"/>
              <a:t>()</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p:txBody>
          <a:bodyPr/>
          <a:lstStyle/>
          <a:p>
            <a:r>
              <a:rPr lang="en-US" dirty="0"/>
              <a:t>This method will add a new value before head.</a:t>
            </a:r>
          </a:p>
          <a:p>
            <a:r>
              <a:rPr lang="en-US" dirty="0"/>
              <a:t>Steps:</a:t>
            </a:r>
          </a:p>
          <a:p>
            <a:pPr lvl="1"/>
            <a:r>
              <a:rPr lang="en-US" dirty="0"/>
              <a:t>Allocate a new node with data and next reference.</a:t>
            </a:r>
          </a:p>
          <a:p>
            <a:pPr lvl="1"/>
            <a:r>
              <a:rPr lang="en-US" dirty="0"/>
              <a:t>Have the new node’s next reference point to the old head.</a:t>
            </a:r>
          </a:p>
          <a:p>
            <a:pPr lvl="1"/>
            <a:r>
              <a:rPr lang="en-US" dirty="0"/>
              <a:t>Have the head reference point to the new node.</a:t>
            </a:r>
          </a:p>
          <a:p>
            <a:r>
              <a:rPr lang="en-US" dirty="0"/>
              <a:t>Adding to the head is constant time O(1).</a:t>
            </a:r>
          </a:p>
          <a:p>
            <a:endParaRPr lang="en-US" b="1" dirty="0"/>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36</a:t>
            </a:fld>
            <a:endParaRPr lang="en-US"/>
          </a:p>
        </p:txBody>
      </p:sp>
    </p:spTree>
    <p:extLst>
      <p:ext uri="{BB962C8B-B14F-4D97-AF65-F5344CB8AC3E}">
        <p14:creationId xmlns:p14="http://schemas.microsoft.com/office/powerpoint/2010/main" val="2327969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37</a:t>
            </a:fld>
            <a:endParaRPr lang="en-US"/>
          </a:p>
        </p:txBody>
      </p:sp>
    </p:spTree>
    <p:extLst>
      <p:ext uri="{BB962C8B-B14F-4D97-AF65-F5344CB8AC3E}">
        <p14:creationId xmlns:p14="http://schemas.microsoft.com/office/powerpoint/2010/main" val="403466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a:p>
            <a:pPr lvl="1"/>
            <a:r>
              <a:rPr lang="en-US" dirty="0"/>
              <a:t>Allocate a new node with data and next reference.</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38</a:t>
            </a:fld>
            <a:endParaRPr lang="en-US"/>
          </a:p>
        </p:txBody>
      </p:sp>
    </p:spTree>
    <p:extLst>
      <p:ext uri="{BB962C8B-B14F-4D97-AF65-F5344CB8AC3E}">
        <p14:creationId xmlns:p14="http://schemas.microsoft.com/office/powerpoint/2010/main" val="946354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a:p>
            <a:pPr lvl="1"/>
            <a:r>
              <a:rPr lang="en-US" dirty="0"/>
              <a:t>Allocate a new node with data and next reference.</a:t>
            </a:r>
          </a:p>
          <a:p>
            <a:pPr lvl="1"/>
            <a:r>
              <a:rPr lang="en-US" dirty="0"/>
              <a:t>Have the new node’s next reference point to null.</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39</a:t>
            </a:fld>
            <a:endParaRPr lang="en-US"/>
          </a:p>
        </p:txBody>
      </p:sp>
    </p:spTree>
    <p:extLst>
      <p:ext uri="{BB962C8B-B14F-4D97-AF65-F5344CB8AC3E}">
        <p14:creationId xmlns:p14="http://schemas.microsoft.com/office/powerpoint/2010/main" val="267032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8B07-FC69-4F76-8649-7639D73C4850}"/>
              </a:ext>
            </a:extLst>
          </p:cNvPr>
          <p:cNvSpPr>
            <a:spLocks noGrp="1"/>
          </p:cNvSpPr>
          <p:nvPr>
            <p:ph type="title"/>
          </p:nvPr>
        </p:nvSpPr>
        <p:spPr/>
        <p:txBody>
          <a:bodyPr/>
          <a:lstStyle/>
          <a:p>
            <a:r>
              <a:rPr lang="en-US" dirty="0"/>
              <a:t>Previously</a:t>
            </a:r>
          </a:p>
        </p:txBody>
      </p:sp>
      <p:sp>
        <p:nvSpPr>
          <p:cNvPr id="3" name="Content Placeholder 2">
            <a:extLst>
              <a:ext uri="{FF2B5EF4-FFF2-40B4-BE49-F238E27FC236}">
                <a16:creationId xmlns:a16="http://schemas.microsoft.com/office/drawing/2014/main" id="{FB64F171-6BB7-4E6B-AF2C-9F6B3C37C206}"/>
              </a:ext>
            </a:extLst>
          </p:cNvPr>
          <p:cNvSpPr>
            <a:spLocks noGrp="1"/>
          </p:cNvSpPr>
          <p:nvPr>
            <p:ph idx="1"/>
          </p:nvPr>
        </p:nvSpPr>
        <p:spPr/>
        <p:txBody>
          <a:bodyPr/>
          <a:lstStyle/>
          <a:p>
            <a:r>
              <a:rPr lang="en-US" dirty="0"/>
              <a:t>We looked at Arrays and Java’s </a:t>
            </a:r>
            <a:r>
              <a:rPr lang="en-US" dirty="0" err="1"/>
              <a:t>ArrayList</a:t>
            </a:r>
            <a:r>
              <a:rPr lang="en-US" dirty="0"/>
              <a:t>.  These data structures are good for storing data, but operations that insert and delete within the interior of the array causes a lot of overhead (shifting elements).</a:t>
            </a:r>
          </a:p>
          <a:p>
            <a:r>
              <a:rPr lang="en-US" dirty="0"/>
              <a:t>Arrays are fixed in length, so occasionally we have to resize our array.</a:t>
            </a:r>
          </a:p>
          <a:p>
            <a:r>
              <a:rPr lang="en-US" dirty="0"/>
              <a:t>For large arrays, we may also allocate large amounts of unused space.</a:t>
            </a:r>
          </a:p>
          <a:p>
            <a:endParaRPr lang="en-US" dirty="0"/>
          </a:p>
        </p:txBody>
      </p:sp>
      <p:sp>
        <p:nvSpPr>
          <p:cNvPr id="4" name="Slide Number Placeholder 3">
            <a:extLst>
              <a:ext uri="{FF2B5EF4-FFF2-40B4-BE49-F238E27FC236}">
                <a16:creationId xmlns:a16="http://schemas.microsoft.com/office/drawing/2014/main" id="{B40BD46E-0FDC-49CE-8F75-9B37778EEBF2}"/>
              </a:ext>
            </a:extLst>
          </p:cNvPr>
          <p:cNvSpPr>
            <a:spLocks noGrp="1"/>
          </p:cNvSpPr>
          <p:nvPr>
            <p:ph type="sldNum" sz="quarter" idx="12"/>
          </p:nvPr>
        </p:nvSpPr>
        <p:spPr/>
        <p:txBody>
          <a:bodyPr/>
          <a:lstStyle/>
          <a:p>
            <a:fld id="{8FDBFFB2-86D9-4B8F-A59A-553A60B94BBE}" type="slidenum">
              <a:rPr lang="en-US" smtClean="0"/>
              <a:t>4</a:t>
            </a:fld>
            <a:endParaRPr lang="en-US"/>
          </a:p>
        </p:txBody>
      </p:sp>
    </p:spTree>
    <p:extLst>
      <p:ext uri="{BB962C8B-B14F-4D97-AF65-F5344CB8AC3E}">
        <p14:creationId xmlns:p14="http://schemas.microsoft.com/office/powerpoint/2010/main" val="2641903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a:p>
            <a:pPr lvl="1"/>
            <a:r>
              <a:rPr lang="en-US" dirty="0"/>
              <a:t>Allocate a new node with data and next reference.</a:t>
            </a:r>
          </a:p>
          <a:p>
            <a:pPr lvl="1"/>
            <a:r>
              <a:rPr lang="en-US" dirty="0"/>
              <a:t>Have the new node’s next reference point to null.</a:t>
            </a:r>
          </a:p>
          <a:p>
            <a:pPr lvl="1"/>
            <a:r>
              <a:rPr lang="en-US" dirty="0"/>
              <a:t>Have the last node’s next reference point to the new node.</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40</a:t>
            </a:fld>
            <a:endParaRPr lang="en-US"/>
          </a:p>
        </p:txBody>
      </p:sp>
    </p:spTree>
    <p:extLst>
      <p:ext uri="{BB962C8B-B14F-4D97-AF65-F5344CB8AC3E}">
        <p14:creationId xmlns:p14="http://schemas.microsoft.com/office/powerpoint/2010/main" val="3319533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a:p>
            <a:pPr lvl="1"/>
            <a:r>
              <a:rPr lang="en-US" dirty="0"/>
              <a:t>Allocate a new node with data and next reference.</a:t>
            </a:r>
          </a:p>
          <a:p>
            <a:pPr lvl="1"/>
            <a:r>
              <a:rPr lang="en-US" dirty="0"/>
              <a:t>Have the new node’s next reference point to null.</a:t>
            </a:r>
          </a:p>
          <a:p>
            <a:pPr lvl="1"/>
            <a:r>
              <a:rPr lang="en-US" dirty="0"/>
              <a:t>Have the last node’s next reference point to the new node.</a:t>
            </a:r>
          </a:p>
          <a:p>
            <a:pPr lvl="2"/>
            <a:r>
              <a:rPr lang="en-US" dirty="0">
                <a:highlight>
                  <a:srgbClr val="FFFF00"/>
                </a:highlight>
              </a:rPr>
              <a:t>How do you get this last node?</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41</a:t>
            </a:fld>
            <a:endParaRPr lang="en-US"/>
          </a:p>
        </p:txBody>
      </p:sp>
    </p:spTree>
    <p:extLst>
      <p:ext uri="{BB962C8B-B14F-4D97-AF65-F5344CB8AC3E}">
        <p14:creationId xmlns:p14="http://schemas.microsoft.com/office/powerpoint/2010/main" val="1408110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a:p>
            <a:pPr lvl="1"/>
            <a:r>
              <a:rPr lang="en-US" dirty="0"/>
              <a:t>Allocate a new node with data and next reference.</a:t>
            </a:r>
          </a:p>
          <a:p>
            <a:pPr lvl="1"/>
            <a:r>
              <a:rPr lang="en-US" dirty="0"/>
              <a:t>Have the new node’s next reference point to null.</a:t>
            </a:r>
          </a:p>
          <a:p>
            <a:pPr lvl="1"/>
            <a:r>
              <a:rPr lang="en-US" dirty="0"/>
              <a:t>Have the last node’s next reference point to the new node.</a:t>
            </a:r>
          </a:p>
          <a:p>
            <a:pPr lvl="2"/>
            <a:r>
              <a:rPr lang="en-US" dirty="0">
                <a:highlight>
                  <a:srgbClr val="FFFF00"/>
                </a:highlight>
              </a:rPr>
              <a:t>How do you get this last node?</a:t>
            </a:r>
          </a:p>
          <a:p>
            <a:pPr lvl="3"/>
            <a:r>
              <a:rPr lang="en-US" dirty="0"/>
              <a:t>Have a temp reference to head.</a:t>
            </a:r>
          </a:p>
          <a:p>
            <a:pPr lvl="3"/>
            <a:r>
              <a:rPr lang="en-US" dirty="0"/>
              <a:t>Set temp = </a:t>
            </a:r>
            <a:r>
              <a:rPr lang="en-US" dirty="0" err="1"/>
              <a:t>temp.next</a:t>
            </a:r>
            <a:r>
              <a:rPr lang="en-US" dirty="0"/>
              <a:t> until </a:t>
            </a:r>
            <a:r>
              <a:rPr lang="en-US" dirty="0" err="1"/>
              <a:t>temp.next</a:t>
            </a:r>
            <a:r>
              <a:rPr lang="en-US" dirty="0"/>
              <a:t> is null. (The last node’s .next is null)</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42</a:t>
            </a:fld>
            <a:endParaRPr lang="en-US"/>
          </a:p>
        </p:txBody>
      </p:sp>
    </p:spTree>
    <p:extLst>
      <p:ext uri="{BB962C8B-B14F-4D97-AF65-F5344CB8AC3E}">
        <p14:creationId xmlns:p14="http://schemas.microsoft.com/office/powerpoint/2010/main" val="362040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43</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8757916F-1018-45B7-A389-A7407ADCE1F0}"/>
              </a:ext>
            </a:extLst>
          </p:cNvPr>
          <p:cNvCxnSpPr>
            <a:cxnSpLocks/>
          </p:cNvCxnSpPr>
          <p:nvPr/>
        </p:nvCxnSpPr>
        <p:spPr>
          <a:xfrm>
            <a:off x="7129351" y="2793479"/>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584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44</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8648239"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9116556"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9355346"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7129351" y="2793479"/>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8526304" y="1780016"/>
            <a:ext cx="1165704" cy="369332"/>
          </a:xfrm>
          <a:prstGeom prst="rect">
            <a:avLst/>
          </a:prstGeom>
          <a:noFill/>
        </p:spPr>
        <p:txBody>
          <a:bodyPr wrap="none" rtlCol="0">
            <a:spAutoFit/>
          </a:bodyPr>
          <a:lstStyle/>
          <a:p>
            <a:r>
              <a:rPr lang="en-US" dirty="0" err="1"/>
              <a:t>newNode</a:t>
            </a:r>
            <a:endParaRPr lang="en-US" dirty="0"/>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9109157"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9128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45</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8648239"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9116556"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9355346"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7129351" y="2793479"/>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A8F67F1-8609-4F4D-86EC-0887D5C02EC8}"/>
              </a:ext>
            </a:extLst>
          </p:cNvPr>
          <p:cNvSpPr txBox="1"/>
          <p:nvPr/>
        </p:nvSpPr>
        <p:spPr>
          <a:xfrm>
            <a:off x="2339075" y="3437611"/>
            <a:ext cx="716863" cy="369332"/>
          </a:xfrm>
          <a:prstGeom prst="rect">
            <a:avLst/>
          </a:prstGeom>
          <a:noFill/>
        </p:spPr>
        <p:txBody>
          <a:bodyPr wrap="none" rtlCol="0">
            <a:spAutoFit/>
          </a:bodyPr>
          <a:lstStyle/>
          <a:p>
            <a:r>
              <a:rPr lang="en-US" dirty="0"/>
              <a:t>temp</a:t>
            </a:r>
          </a:p>
        </p:txBody>
      </p:sp>
      <p:cxnSp>
        <p:nvCxnSpPr>
          <p:cNvPr id="23" name="Straight Arrow Connector 22">
            <a:extLst>
              <a:ext uri="{FF2B5EF4-FFF2-40B4-BE49-F238E27FC236}">
                <a16:creationId xmlns:a16="http://schemas.microsoft.com/office/drawing/2014/main" id="{FE7514D1-12C7-4F7B-8F7C-F6DE7784EE70}"/>
              </a:ext>
            </a:extLst>
          </p:cNvPr>
          <p:cNvCxnSpPr>
            <a:cxnSpLocks/>
          </p:cNvCxnSpPr>
          <p:nvPr/>
        </p:nvCxnSpPr>
        <p:spPr>
          <a:xfrm flipV="1">
            <a:off x="2695102" y="3158913"/>
            <a:ext cx="0" cy="2700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A1C9C7A0-3C52-4413-9F9D-73E040B80F76}"/>
              </a:ext>
            </a:extLst>
          </p:cNvPr>
          <p:cNvSpPr txBox="1"/>
          <p:nvPr/>
        </p:nvSpPr>
        <p:spPr>
          <a:xfrm>
            <a:off x="8526304" y="1788808"/>
            <a:ext cx="1165704" cy="369332"/>
          </a:xfrm>
          <a:prstGeom prst="rect">
            <a:avLst/>
          </a:prstGeom>
          <a:noFill/>
        </p:spPr>
        <p:txBody>
          <a:bodyPr wrap="none" rtlCol="0">
            <a:spAutoFit/>
          </a:bodyPr>
          <a:lstStyle/>
          <a:p>
            <a:r>
              <a:rPr lang="en-US" dirty="0" err="1"/>
              <a:t>newNode</a:t>
            </a:r>
            <a:endParaRPr lang="en-US" dirty="0"/>
          </a:p>
        </p:txBody>
      </p:sp>
      <p:cxnSp>
        <p:nvCxnSpPr>
          <p:cNvPr id="29" name="Straight Arrow Connector 28">
            <a:extLst>
              <a:ext uri="{FF2B5EF4-FFF2-40B4-BE49-F238E27FC236}">
                <a16:creationId xmlns:a16="http://schemas.microsoft.com/office/drawing/2014/main" id="{49DB6830-A872-4B8D-A8CB-8BC03ED28E73}"/>
              </a:ext>
            </a:extLst>
          </p:cNvPr>
          <p:cNvCxnSpPr>
            <a:cxnSpLocks/>
          </p:cNvCxnSpPr>
          <p:nvPr/>
        </p:nvCxnSpPr>
        <p:spPr>
          <a:xfrm>
            <a:off x="9109157" y="2160433"/>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8326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46</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8648239"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9116556"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9355346"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7129351" y="2793479"/>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A8F67F1-8609-4F4D-86EC-0887D5C02EC8}"/>
              </a:ext>
            </a:extLst>
          </p:cNvPr>
          <p:cNvSpPr txBox="1"/>
          <p:nvPr/>
        </p:nvSpPr>
        <p:spPr>
          <a:xfrm>
            <a:off x="3721061" y="3429000"/>
            <a:ext cx="716863" cy="369332"/>
          </a:xfrm>
          <a:prstGeom prst="rect">
            <a:avLst/>
          </a:prstGeom>
          <a:noFill/>
        </p:spPr>
        <p:txBody>
          <a:bodyPr wrap="none" rtlCol="0">
            <a:spAutoFit/>
          </a:bodyPr>
          <a:lstStyle/>
          <a:p>
            <a:r>
              <a:rPr lang="en-US" dirty="0"/>
              <a:t>temp</a:t>
            </a:r>
          </a:p>
        </p:txBody>
      </p:sp>
      <p:cxnSp>
        <p:nvCxnSpPr>
          <p:cNvPr id="23" name="Straight Arrow Connector 22">
            <a:extLst>
              <a:ext uri="{FF2B5EF4-FFF2-40B4-BE49-F238E27FC236}">
                <a16:creationId xmlns:a16="http://schemas.microsoft.com/office/drawing/2014/main" id="{FE7514D1-12C7-4F7B-8F7C-F6DE7784EE70}"/>
              </a:ext>
            </a:extLst>
          </p:cNvPr>
          <p:cNvCxnSpPr>
            <a:cxnSpLocks/>
          </p:cNvCxnSpPr>
          <p:nvPr/>
        </p:nvCxnSpPr>
        <p:spPr>
          <a:xfrm flipV="1">
            <a:off x="4077088" y="3150302"/>
            <a:ext cx="0" cy="2700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3C77ED9-84A2-4589-849F-3E0938EE126E}"/>
              </a:ext>
            </a:extLst>
          </p:cNvPr>
          <p:cNvSpPr txBox="1"/>
          <p:nvPr/>
        </p:nvSpPr>
        <p:spPr>
          <a:xfrm>
            <a:off x="8526304" y="1780016"/>
            <a:ext cx="1165704" cy="369332"/>
          </a:xfrm>
          <a:prstGeom prst="rect">
            <a:avLst/>
          </a:prstGeom>
          <a:noFill/>
        </p:spPr>
        <p:txBody>
          <a:bodyPr wrap="none" rtlCol="0">
            <a:spAutoFit/>
          </a:bodyPr>
          <a:lstStyle/>
          <a:p>
            <a:r>
              <a:rPr lang="en-US" dirty="0" err="1"/>
              <a:t>newNode</a:t>
            </a:r>
            <a:endParaRPr lang="en-US" dirty="0"/>
          </a:p>
        </p:txBody>
      </p:sp>
      <p:cxnSp>
        <p:nvCxnSpPr>
          <p:cNvPr id="25" name="Straight Arrow Connector 24">
            <a:extLst>
              <a:ext uri="{FF2B5EF4-FFF2-40B4-BE49-F238E27FC236}">
                <a16:creationId xmlns:a16="http://schemas.microsoft.com/office/drawing/2014/main" id="{02D4FF39-A64D-481A-86F0-CE5BD60FA439}"/>
              </a:ext>
            </a:extLst>
          </p:cNvPr>
          <p:cNvCxnSpPr>
            <a:cxnSpLocks/>
          </p:cNvCxnSpPr>
          <p:nvPr/>
        </p:nvCxnSpPr>
        <p:spPr>
          <a:xfrm>
            <a:off x="9109157"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2089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47</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8648239"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9116556"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9355346"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7129351" y="2793479"/>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A8F67F1-8609-4F4D-86EC-0887D5C02EC8}"/>
              </a:ext>
            </a:extLst>
          </p:cNvPr>
          <p:cNvSpPr txBox="1"/>
          <p:nvPr/>
        </p:nvSpPr>
        <p:spPr>
          <a:xfrm>
            <a:off x="5130761" y="3429000"/>
            <a:ext cx="716863" cy="369332"/>
          </a:xfrm>
          <a:prstGeom prst="rect">
            <a:avLst/>
          </a:prstGeom>
          <a:noFill/>
        </p:spPr>
        <p:txBody>
          <a:bodyPr wrap="none" rtlCol="0">
            <a:spAutoFit/>
          </a:bodyPr>
          <a:lstStyle/>
          <a:p>
            <a:r>
              <a:rPr lang="en-US" dirty="0"/>
              <a:t>temp</a:t>
            </a:r>
          </a:p>
        </p:txBody>
      </p:sp>
      <p:cxnSp>
        <p:nvCxnSpPr>
          <p:cNvPr id="23" name="Straight Arrow Connector 22">
            <a:extLst>
              <a:ext uri="{FF2B5EF4-FFF2-40B4-BE49-F238E27FC236}">
                <a16:creationId xmlns:a16="http://schemas.microsoft.com/office/drawing/2014/main" id="{FE7514D1-12C7-4F7B-8F7C-F6DE7784EE70}"/>
              </a:ext>
            </a:extLst>
          </p:cNvPr>
          <p:cNvCxnSpPr>
            <a:cxnSpLocks/>
          </p:cNvCxnSpPr>
          <p:nvPr/>
        </p:nvCxnSpPr>
        <p:spPr>
          <a:xfrm flipV="1">
            <a:off x="5486788" y="3150302"/>
            <a:ext cx="0" cy="2700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2DFDAD94-1358-4DA9-9B79-183E02F19C26}"/>
              </a:ext>
            </a:extLst>
          </p:cNvPr>
          <p:cNvSpPr txBox="1"/>
          <p:nvPr/>
        </p:nvSpPr>
        <p:spPr>
          <a:xfrm>
            <a:off x="8526304" y="1780016"/>
            <a:ext cx="1165704" cy="369332"/>
          </a:xfrm>
          <a:prstGeom prst="rect">
            <a:avLst/>
          </a:prstGeom>
          <a:noFill/>
        </p:spPr>
        <p:txBody>
          <a:bodyPr wrap="none" rtlCol="0">
            <a:spAutoFit/>
          </a:bodyPr>
          <a:lstStyle/>
          <a:p>
            <a:r>
              <a:rPr lang="en-US" dirty="0" err="1"/>
              <a:t>newNode</a:t>
            </a:r>
            <a:endParaRPr lang="en-US" dirty="0"/>
          </a:p>
        </p:txBody>
      </p:sp>
      <p:cxnSp>
        <p:nvCxnSpPr>
          <p:cNvPr id="25" name="Straight Arrow Connector 24">
            <a:extLst>
              <a:ext uri="{FF2B5EF4-FFF2-40B4-BE49-F238E27FC236}">
                <a16:creationId xmlns:a16="http://schemas.microsoft.com/office/drawing/2014/main" id="{FB205695-09FC-49B7-B93A-F3994A67BEC1}"/>
              </a:ext>
            </a:extLst>
          </p:cNvPr>
          <p:cNvCxnSpPr>
            <a:cxnSpLocks/>
          </p:cNvCxnSpPr>
          <p:nvPr/>
        </p:nvCxnSpPr>
        <p:spPr>
          <a:xfrm>
            <a:off x="9109157"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0906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48</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8648239"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9116556"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9355346"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7129351" y="2793479"/>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A8F67F1-8609-4F4D-86EC-0887D5C02EC8}"/>
              </a:ext>
            </a:extLst>
          </p:cNvPr>
          <p:cNvSpPr txBox="1"/>
          <p:nvPr/>
        </p:nvSpPr>
        <p:spPr>
          <a:xfrm>
            <a:off x="6540461" y="3429000"/>
            <a:ext cx="716863" cy="369332"/>
          </a:xfrm>
          <a:prstGeom prst="rect">
            <a:avLst/>
          </a:prstGeom>
          <a:noFill/>
        </p:spPr>
        <p:txBody>
          <a:bodyPr wrap="none" rtlCol="0">
            <a:spAutoFit/>
          </a:bodyPr>
          <a:lstStyle/>
          <a:p>
            <a:r>
              <a:rPr lang="en-US" dirty="0"/>
              <a:t>temp</a:t>
            </a:r>
          </a:p>
        </p:txBody>
      </p:sp>
      <p:cxnSp>
        <p:nvCxnSpPr>
          <p:cNvPr id="23" name="Straight Arrow Connector 22">
            <a:extLst>
              <a:ext uri="{FF2B5EF4-FFF2-40B4-BE49-F238E27FC236}">
                <a16:creationId xmlns:a16="http://schemas.microsoft.com/office/drawing/2014/main" id="{FE7514D1-12C7-4F7B-8F7C-F6DE7784EE70}"/>
              </a:ext>
            </a:extLst>
          </p:cNvPr>
          <p:cNvCxnSpPr>
            <a:cxnSpLocks/>
          </p:cNvCxnSpPr>
          <p:nvPr/>
        </p:nvCxnSpPr>
        <p:spPr>
          <a:xfrm flipV="1">
            <a:off x="6896488" y="3150302"/>
            <a:ext cx="0" cy="2700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3246415-0D0F-4CF9-8D9D-53D3E7535F1A}"/>
              </a:ext>
            </a:extLst>
          </p:cNvPr>
          <p:cNvSpPr txBox="1"/>
          <p:nvPr/>
        </p:nvSpPr>
        <p:spPr>
          <a:xfrm>
            <a:off x="8526304" y="1780016"/>
            <a:ext cx="1165704" cy="369332"/>
          </a:xfrm>
          <a:prstGeom prst="rect">
            <a:avLst/>
          </a:prstGeom>
          <a:noFill/>
        </p:spPr>
        <p:txBody>
          <a:bodyPr wrap="none" rtlCol="0">
            <a:spAutoFit/>
          </a:bodyPr>
          <a:lstStyle/>
          <a:p>
            <a:r>
              <a:rPr lang="en-US" dirty="0" err="1"/>
              <a:t>newNode</a:t>
            </a:r>
            <a:endParaRPr lang="en-US" dirty="0"/>
          </a:p>
        </p:txBody>
      </p:sp>
      <p:cxnSp>
        <p:nvCxnSpPr>
          <p:cNvPr id="25" name="Straight Arrow Connector 24">
            <a:extLst>
              <a:ext uri="{FF2B5EF4-FFF2-40B4-BE49-F238E27FC236}">
                <a16:creationId xmlns:a16="http://schemas.microsoft.com/office/drawing/2014/main" id="{0FB495B0-1879-4A6F-B8D1-CDD04C5CD0EC}"/>
              </a:ext>
            </a:extLst>
          </p:cNvPr>
          <p:cNvCxnSpPr>
            <a:cxnSpLocks/>
          </p:cNvCxnSpPr>
          <p:nvPr/>
        </p:nvCxnSpPr>
        <p:spPr>
          <a:xfrm>
            <a:off x="9109157"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3357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49</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93479"/>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a:off x="7129351"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A8F67F1-8609-4F4D-86EC-0887D5C02EC8}"/>
              </a:ext>
            </a:extLst>
          </p:cNvPr>
          <p:cNvSpPr txBox="1"/>
          <p:nvPr/>
        </p:nvSpPr>
        <p:spPr>
          <a:xfrm>
            <a:off x="6540461" y="3429000"/>
            <a:ext cx="716863" cy="369332"/>
          </a:xfrm>
          <a:prstGeom prst="rect">
            <a:avLst/>
          </a:prstGeom>
          <a:noFill/>
        </p:spPr>
        <p:txBody>
          <a:bodyPr wrap="none" rtlCol="0">
            <a:spAutoFit/>
          </a:bodyPr>
          <a:lstStyle/>
          <a:p>
            <a:r>
              <a:rPr lang="en-US" dirty="0"/>
              <a:t>temp</a:t>
            </a:r>
          </a:p>
        </p:txBody>
      </p:sp>
      <p:cxnSp>
        <p:nvCxnSpPr>
          <p:cNvPr id="23" name="Straight Arrow Connector 22">
            <a:extLst>
              <a:ext uri="{FF2B5EF4-FFF2-40B4-BE49-F238E27FC236}">
                <a16:creationId xmlns:a16="http://schemas.microsoft.com/office/drawing/2014/main" id="{FE7514D1-12C7-4F7B-8F7C-F6DE7784EE70}"/>
              </a:ext>
            </a:extLst>
          </p:cNvPr>
          <p:cNvCxnSpPr>
            <a:cxnSpLocks/>
          </p:cNvCxnSpPr>
          <p:nvPr/>
        </p:nvCxnSpPr>
        <p:spPr>
          <a:xfrm flipV="1">
            <a:off x="6896488" y="3150302"/>
            <a:ext cx="0" cy="2700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78B666-4952-4C9E-AF2C-A0A2DD0525FE}"/>
              </a:ext>
            </a:extLst>
          </p:cNvPr>
          <p:cNvSpPr txBox="1"/>
          <p:nvPr/>
        </p:nvSpPr>
        <p:spPr>
          <a:xfrm>
            <a:off x="7701927" y="1782309"/>
            <a:ext cx="1165704" cy="369332"/>
          </a:xfrm>
          <a:prstGeom prst="rect">
            <a:avLst/>
          </a:prstGeom>
          <a:noFill/>
        </p:spPr>
        <p:txBody>
          <a:bodyPr wrap="none" rtlCol="0">
            <a:spAutoFit/>
          </a:bodyPr>
          <a:lstStyle/>
          <a:p>
            <a:r>
              <a:rPr lang="en-US" dirty="0" err="1"/>
              <a:t>newNode</a:t>
            </a:r>
            <a:endParaRPr lang="en-US" dirty="0"/>
          </a:p>
        </p:txBody>
      </p:sp>
      <p:cxnSp>
        <p:nvCxnSpPr>
          <p:cNvPr id="25" name="Straight Arrow Connector 24">
            <a:extLst>
              <a:ext uri="{FF2B5EF4-FFF2-40B4-BE49-F238E27FC236}">
                <a16:creationId xmlns:a16="http://schemas.microsoft.com/office/drawing/2014/main" id="{E3522861-4A90-4B7B-934B-8E9DDA367276}"/>
              </a:ext>
            </a:extLst>
          </p:cNvPr>
          <p:cNvCxnSpPr>
            <a:cxnSpLocks/>
          </p:cNvCxnSpPr>
          <p:nvPr/>
        </p:nvCxnSpPr>
        <p:spPr>
          <a:xfrm>
            <a:off x="8284780" y="2153934"/>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390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DB9C-A280-42C6-8918-93CF3D65E40D}"/>
              </a:ext>
            </a:extLst>
          </p:cNvPr>
          <p:cNvSpPr>
            <a:spLocks noGrp="1"/>
          </p:cNvSpPr>
          <p:nvPr>
            <p:ph type="title"/>
          </p:nvPr>
        </p:nvSpPr>
        <p:spPr/>
        <p:txBody>
          <a:bodyPr/>
          <a:lstStyle/>
          <a:p>
            <a:r>
              <a:rPr lang="en-US" dirty="0"/>
              <a:t>Nodes</a:t>
            </a:r>
          </a:p>
        </p:txBody>
      </p:sp>
      <p:sp>
        <p:nvSpPr>
          <p:cNvPr id="4" name="Text Placeholder 3">
            <a:extLst>
              <a:ext uri="{FF2B5EF4-FFF2-40B4-BE49-F238E27FC236}">
                <a16:creationId xmlns:a16="http://schemas.microsoft.com/office/drawing/2014/main" id="{5DF8C098-91FD-46CE-A468-FD56E48E2FE7}"/>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C63486F6-68C1-4634-B4D5-C13471826A1D}"/>
              </a:ext>
            </a:extLst>
          </p:cNvPr>
          <p:cNvSpPr>
            <a:spLocks noGrp="1"/>
          </p:cNvSpPr>
          <p:nvPr>
            <p:ph type="sldNum" sz="quarter" idx="12"/>
          </p:nvPr>
        </p:nvSpPr>
        <p:spPr/>
        <p:txBody>
          <a:bodyPr/>
          <a:lstStyle/>
          <a:p>
            <a:fld id="{8FDBFFB2-86D9-4B8F-A59A-553A60B94BBE}" type="slidenum">
              <a:rPr lang="en-US" smtClean="0"/>
              <a:t>5</a:t>
            </a:fld>
            <a:endParaRPr lang="en-US"/>
          </a:p>
        </p:txBody>
      </p:sp>
    </p:spTree>
    <p:extLst>
      <p:ext uri="{BB962C8B-B14F-4D97-AF65-F5344CB8AC3E}">
        <p14:creationId xmlns:p14="http://schemas.microsoft.com/office/powerpoint/2010/main" val="2846318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50</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93479"/>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a:off x="7129351"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874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51</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93479"/>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a:off x="7129351" y="2793479"/>
            <a:ext cx="71092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14DE4C9-C999-4EC8-843E-F430275562EF}"/>
              </a:ext>
            </a:extLst>
          </p:cNvPr>
          <p:cNvSpPr txBox="1"/>
          <p:nvPr/>
        </p:nvSpPr>
        <p:spPr>
          <a:xfrm>
            <a:off x="5311172" y="3712409"/>
            <a:ext cx="4488601" cy="646331"/>
          </a:xfrm>
          <a:prstGeom prst="rect">
            <a:avLst/>
          </a:prstGeom>
          <a:noFill/>
        </p:spPr>
        <p:txBody>
          <a:bodyPr wrap="none" rtlCol="0">
            <a:spAutoFit/>
          </a:bodyPr>
          <a:lstStyle/>
          <a:p>
            <a:r>
              <a:rPr lang="en-US" dirty="0"/>
              <a:t>This takes a long time… linear time O(n).</a:t>
            </a:r>
          </a:p>
          <a:p>
            <a:r>
              <a:rPr lang="en-US" dirty="0"/>
              <a:t>What if we had a tail reference instead?</a:t>
            </a:r>
          </a:p>
        </p:txBody>
      </p:sp>
    </p:spTree>
    <p:extLst>
      <p:ext uri="{BB962C8B-B14F-4D97-AF65-F5344CB8AC3E}">
        <p14:creationId xmlns:p14="http://schemas.microsoft.com/office/powerpoint/2010/main" val="3314404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 w/ Tail Reference</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52</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8648239"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9116556"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9355346"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7129351" y="2793479"/>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8526304" y="1780016"/>
            <a:ext cx="1165704" cy="369332"/>
          </a:xfrm>
          <a:prstGeom prst="rect">
            <a:avLst/>
          </a:prstGeom>
          <a:noFill/>
        </p:spPr>
        <p:txBody>
          <a:bodyPr wrap="none" rtlCol="0">
            <a:spAutoFit/>
          </a:bodyPr>
          <a:lstStyle/>
          <a:p>
            <a:r>
              <a:rPr lang="en-US" dirty="0" err="1"/>
              <a:t>newNode</a:t>
            </a:r>
            <a:endParaRPr lang="en-US" dirty="0"/>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9109157"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0517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p:txBody>
          <a:bodyPr/>
          <a:lstStyle/>
          <a:p>
            <a:r>
              <a:rPr lang="en-US" dirty="0" err="1"/>
              <a:t>AddToTail</a:t>
            </a:r>
            <a:r>
              <a:rPr lang="en-US" dirty="0"/>
              <a:t>() Visualization w/ Tail Reference</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53</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8648239"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9116556"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9355346"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7129351" y="2793479"/>
            <a:ext cx="363653" cy="75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8526304" y="1780016"/>
            <a:ext cx="1165704" cy="369332"/>
          </a:xfrm>
          <a:prstGeom prst="rect">
            <a:avLst/>
          </a:prstGeom>
          <a:noFill/>
        </p:spPr>
        <p:txBody>
          <a:bodyPr wrap="none" rtlCol="0">
            <a:spAutoFit/>
          </a:bodyPr>
          <a:lstStyle/>
          <a:p>
            <a:r>
              <a:rPr lang="en-US" dirty="0" err="1"/>
              <a:t>newNode</a:t>
            </a:r>
            <a:endParaRPr lang="en-US" dirty="0"/>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9109157"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0BDC5B4C-D25F-4A39-AD25-6BF80BD73A51}"/>
              </a:ext>
            </a:extLst>
          </p:cNvPr>
          <p:cNvSpPr txBox="1"/>
          <p:nvPr/>
        </p:nvSpPr>
        <p:spPr>
          <a:xfrm>
            <a:off x="6644656" y="1772461"/>
            <a:ext cx="508473" cy="369332"/>
          </a:xfrm>
          <a:prstGeom prst="rect">
            <a:avLst/>
          </a:prstGeom>
          <a:noFill/>
        </p:spPr>
        <p:txBody>
          <a:bodyPr wrap="none" rtlCol="0">
            <a:spAutoFit/>
          </a:bodyPr>
          <a:lstStyle/>
          <a:p>
            <a:r>
              <a:rPr lang="en-US" b="1" dirty="0"/>
              <a:t>tail</a:t>
            </a:r>
          </a:p>
        </p:txBody>
      </p:sp>
      <p:cxnSp>
        <p:nvCxnSpPr>
          <p:cNvPr id="25" name="Straight Arrow Connector 24">
            <a:extLst>
              <a:ext uri="{FF2B5EF4-FFF2-40B4-BE49-F238E27FC236}">
                <a16:creationId xmlns:a16="http://schemas.microsoft.com/office/drawing/2014/main" id="{D9987939-EC4C-42EA-9092-C4A987475831}"/>
              </a:ext>
            </a:extLst>
          </p:cNvPr>
          <p:cNvCxnSpPr>
            <a:cxnSpLocks/>
          </p:cNvCxnSpPr>
          <p:nvPr/>
        </p:nvCxnSpPr>
        <p:spPr>
          <a:xfrm>
            <a:off x="68914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175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AddToTail</a:t>
            </a:r>
            <a:r>
              <a:rPr lang="en-US" dirty="0"/>
              <a:t>() Visualization w/ Tail Reference</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54</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7129351"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7718341" y="1780016"/>
            <a:ext cx="1165704" cy="369332"/>
          </a:xfrm>
          <a:prstGeom prst="rect">
            <a:avLst/>
          </a:prstGeom>
          <a:noFill/>
        </p:spPr>
        <p:txBody>
          <a:bodyPr wrap="none" rtlCol="0">
            <a:spAutoFit/>
          </a:bodyPr>
          <a:lstStyle/>
          <a:p>
            <a:r>
              <a:rPr lang="en-US" dirty="0" err="1"/>
              <a:t>newNode</a:t>
            </a:r>
            <a:endParaRPr lang="en-US" dirty="0"/>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83011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0BDC5B4C-D25F-4A39-AD25-6BF80BD73A51}"/>
              </a:ext>
            </a:extLst>
          </p:cNvPr>
          <p:cNvSpPr txBox="1"/>
          <p:nvPr/>
        </p:nvSpPr>
        <p:spPr>
          <a:xfrm>
            <a:off x="6644656" y="1772461"/>
            <a:ext cx="508473" cy="369332"/>
          </a:xfrm>
          <a:prstGeom prst="rect">
            <a:avLst/>
          </a:prstGeom>
          <a:noFill/>
        </p:spPr>
        <p:txBody>
          <a:bodyPr wrap="none" rtlCol="0">
            <a:spAutoFit/>
          </a:bodyPr>
          <a:lstStyle/>
          <a:p>
            <a:r>
              <a:rPr lang="en-US" dirty="0"/>
              <a:t>tail</a:t>
            </a:r>
          </a:p>
        </p:txBody>
      </p:sp>
      <p:cxnSp>
        <p:nvCxnSpPr>
          <p:cNvPr id="25" name="Straight Arrow Connector 24">
            <a:extLst>
              <a:ext uri="{FF2B5EF4-FFF2-40B4-BE49-F238E27FC236}">
                <a16:creationId xmlns:a16="http://schemas.microsoft.com/office/drawing/2014/main" id="{D9987939-EC4C-42EA-9092-C4A987475831}"/>
              </a:ext>
            </a:extLst>
          </p:cNvPr>
          <p:cNvCxnSpPr>
            <a:cxnSpLocks/>
          </p:cNvCxnSpPr>
          <p:nvPr/>
        </p:nvCxnSpPr>
        <p:spPr>
          <a:xfrm>
            <a:off x="68914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7895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AddToTail</a:t>
            </a:r>
            <a:r>
              <a:rPr lang="en-US" dirty="0"/>
              <a:t>() Visualization w/ Tail Reference</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55</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7129351"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8070734"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83011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3464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a:p>
            <a:pPr lvl="1"/>
            <a:r>
              <a:rPr lang="en-US" dirty="0"/>
              <a:t>Allocate a new node with data and next reference.</a:t>
            </a:r>
          </a:p>
          <a:p>
            <a:pPr lvl="1"/>
            <a:r>
              <a:rPr lang="en-US" dirty="0"/>
              <a:t>Have the new node’s next reference point to null.</a:t>
            </a:r>
          </a:p>
          <a:p>
            <a:pPr lvl="1"/>
            <a:r>
              <a:rPr lang="en-US" dirty="0"/>
              <a:t>Have the last node’s next reference point to the new node.</a:t>
            </a:r>
          </a:p>
          <a:p>
            <a:pPr lvl="2"/>
            <a:r>
              <a:rPr lang="en-US" dirty="0">
                <a:highlight>
                  <a:srgbClr val="FFFF00"/>
                </a:highlight>
              </a:rPr>
              <a:t>How do you get this last node?</a:t>
            </a:r>
          </a:p>
          <a:p>
            <a:pPr lvl="3"/>
            <a:r>
              <a:rPr lang="en-US" dirty="0"/>
              <a:t>Have a temp reference to head.</a:t>
            </a:r>
          </a:p>
          <a:p>
            <a:pPr lvl="3"/>
            <a:r>
              <a:rPr lang="en-US" dirty="0"/>
              <a:t>Set temp = </a:t>
            </a:r>
            <a:r>
              <a:rPr lang="en-US" dirty="0" err="1"/>
              <a:t>temp.next</a:t>
            </a:r>
            <a:r>
              <a:rPr lang="en-US" dirty="0"/>
              <a:t> until </a:t>
            </a:r>
            <a:r>
              <a:rPr lang="en-US" dirty="0" err="1"/>
              <a:t>temp.next</a:t>
            </a:r>
            <a:r>
              <a:rPr lang="en-US" dirty="0"/>
              <a:t> is null. (The last node’s .next is null)</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56</a:t>
            </a:fld>
            <a:endParaRPr lang="en-US"/>
          </a:p>
        </p:txBody>
      </p:sp>
    </p:spTree>
    <p:extLst>
      <p:ext uri="{BB962C8B-B14F-4D97-AF65-F5344CB8AC3E}">
        <p14:creationId xmlns:p14="http://schemas.microsoft.com/office/powerpoint/2010/main" val="19056377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a:p>
            <a:pPr lvl="1"/>
            <a:r>
              <a:rPr lang="en-US" dirty="0"/>
              <a:t>Allocate a new node with data and next reference.</a:t>
            </a:r>
          </a:p>
          <a:p>
            <a:pPr lvl="1"/>
            <a:r>
              <a:rPr lang="en-US" dirty="0"/>
              <a:t>Have the new node’s next reference point to null.</a:t>
            </a:r>
          </a:p>
          <a:p>
            <a:pPr lvl="1"/>
            <a:r>
              <a:rPr lang="en-US" dirty="0"/>
              <a:t>Have the </a:t>
            </a:r>
            <a:r>
              <a:rPr lang="en-US" strike="sngStrike" dirty="0"/>
              <a:t>last node’s</a:t>
            </a:r>
            <a:r>
              <a:rPr lang="en-US" dirty="0"/>
              <a:t> tail’s next reference point to the new node.</a:t>
            </a:r>
          </a:p>
          <a:p>
            <a:pPr lvl="2"/>
            <a:r>
              <a:rPr lang="en-US" dirty="0">
                <a:highlight>
                  <a:srgbClr val="FFFF00"/>
                </a:highlight>
              </a:rPr>
              <a:t>How do you get this last node?</a:t>
            </a:r>
          </a:p>
          <a:p>
            <a:pPr lvl="3"/>
            <a:r>
              <a:rPr lang="en-US" strike="sngStrike" dirty="0"/>
              <a:t>Have a temp reference to head.</a:t>
            </a:r>
          </a:p>
          <a:p>
            <a:pPr lvl="3"/>
            <a:r>
              <a:rPr lang="en-US" strike="sngStrike" dirty="0"/>
              <a:t>Set temp = </a:t>
            </a:r>
            <a:r>
              <a:rPr lang="en-US" strike="sngStrike" dirty="0" err="1"/>
              <a:t>temp.next</a:t>
            </a:r>
            <a:r>
              <a:rPr lang="en-US" strike="sngStrike" dirty="0"/>
              <a:t> until </a:t>
            </a:r>
            <a:r>
              <a:rPr lang="en-US" strike="sngStrike" dirty="0" err="1"/>
              <a:t>temp.next</a:t>
            </a:r>
            <a:r>
              <a:rPr lang="en-US" strike="sngStrike" dirty="0"/>
              <a:t> is null. (The last node’s .next is null)</a:t>
            </a:r>
          </a:p>
          <a:p>
            <a:pPr lvl="3"/>
            <a:r>
              <a:rPr lang="en-US" dirty="0"/>
              <a:t>Have a tail reference</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57</a:t>
            </a:fld>
            <a:endParaRPr lang="en-US"/>
          </a:p>
        </p:txBody>
      </p:sp>
    </p:spTree>
    <p:extLst>
      <p:ext uri="{BB962C8B-B14F-4D97-AF65-F5344CB8AC3E}">
        <p14:creationId xmlns:p14="http://schemas.microsoft.com/office/powerpoint/2010/main" val="19064360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a:p>
            <a:pPr lvl="1"/>
            <a:r>
              <a:rPr lang="en-US" dirty="0"/>
              <a:t>Allocate a new node with data and next reference.</a:t>
            </a:r>
          </a:p>
          <a:p>
            <a:pPr lvl="1"/>
            <a:r>
              <a:rPr lang="en-US" dirty="0"/>
              <a:t>Have the new node’s next reference point to null.</a:t>
            </a:r>
          </a:p>
          <a:p>
            <a:pPr lvl="1"/>
            <a:r>
              <a:rPr lang="en-US" dirty="0"/>
              <a:t>Have the </a:t>
            </a:r>
            <a:r>
              <a:rPr lang="en-US" strike="sngStrike" dirty="0"/>
              <a:t>last node’s</a:t>
            </a:r>
            <a:r>
              <a:rPr lang="en-US" dirty="0"/>
              <a:t> tail’s next reference point to the new node.</a:t>
            </a:r>
          </a:p>
          <a:p>
            <a:pPr lvl="2"/>
            <a:r>
              <a:rPr lang="en-US" dirty="0">
                <a:highlight>
                  <a:srgbClr val="FFFF00"/>
                </a:highlight>
              </a:rPr>
              <a:t>How do you get this last node?</a:t>
            </a:r>
          </a:p>
          <a:p>
            <a:pPr lvl="3"/>
            <a:r>
              <a:rPr lang="en-US" strike="sngStrike" dirty="0"/>
              <a:t>Have a temp reference to head.</a:t>
            </a:r>
          </a:p>
          <a:p>
            <a:pPr lvl="3"/>
            <a:r>
              <a:rPr lang="en-US" strike="sngStrike" dirty="0"/>
              <a:t>Set temp = </a:t>
            </a:r>
            <a:r>
              <a:rPr lang="en-US" strike="sngStrike" dirty="0" err="1"/>
              <a:t>temp.next</a:t>
            </a:r>
            <a:r>
              <a:rPr lang="en-US" strike="sngStrike" dirty="0"/>
              <a:t> until </a:t>
            </a:r>
            <a:r>
              <a:rPr lang="en-US" strike="sngStrike" dirty="0" err="1"/>
              <a:t>temp.next</a:t>
            </a:r>
            <a:r>
              <a:rPr lang="en-US" strike="sngStrike" dirty="0"/>
              <a:t> is null. (The last node’s .next is null)</a:t>
            </a:r>
          </a:p>
          <a:p>
            <a:pPr lvl="3"/>
            <a:r>
              <a:rPr lang="en-US" dirty="0"/>
              <a:t>Have a tail reference</a:t>
            </a:r>
          </a:p>
          <a:p>
            <a:pPr lvl="1"/>
            <a:r>
              <a:rPr lang="en-US" b="1" dirty="0"/>
              <a:t>Update tail reference.</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58</a:t>
            </a:fld>
            <a:endParaRPr lang="en-US"/>
          </a:p>
        </p:txBody>
      </p:sp>
    </p:spTree>
    <p:extLst>
      <p:ext uri="{BB962C8B-B14F-4D97-AF65-F5344CB8AC3E}">
        <p14:creationId xmlns:p14="http://schemas.microsoft.com/office/powerpoint/2010/main" val="2923551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AddToTail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add a new value at the end of the list (tail).</a:t>
            </a:r>
          </a:p>
          <a:p>
            <a:r>
              <a:rPr lang="en-US" dirty="0"/>
              <a:t>Steps:</a:t>
            </a:r>
          </a:p>
          <a:p>
            <a:pPr lvl="1"/>
            <a:r>
              <a:rPr lang="en-US" dirty="0"/>
              <a:t>Allocate a new node with data and next reference.</a:t>
            </a:r>
          </a:p>
          <a:p>
            <a:pPr lvl="1"/>
            <a:r>
              <a:rPr lang="en-US" dirty="0"/>
              <a:t>Have the new node’s next reference point to null.</a:t>
            </a:r>
          </a:p>
          <a:p>
            <a:pPr lvl="1"/>
            <a:r>
              <a:rPr lang="en-US" dirty="0"/>
              <a:t>Have the </a:t>
            </a:r>
            <a:r>
              <a:rPr lang="en-US" strike="sngStrike" dirty="0"/>
              <a:t>last node’s</a:t>
            </a:r>
            <a:r>
              <a:rPr lang="en-US" dirty="0"/>
              <a:t> tail’s next reference point to the new node.</a:t>
            </a:r>
          </a:p>
          <a:p>
            <a:pPr lvl="2"/>
            <a:r>
              <a:rPr lang="en-US" dirty="0">
                <a:highlight>
                  <a:srgbClr val="FFFF00"/>
                </a:highlight>
              </a:rPr>
              <a:t>How do you get this last node?</a:t>
            </a:r>
          </a:p>
          <a:p>
            <a:pPr lvl="3"/>
            <a:r>
              <a:rPr lang="en-US" strike="sngStrike" dirty="0"/>
              <a:t>Have a temp reference to head.</a:t>
            </a:r>
          </a:p>
          <a:p>
            <a:pPr lvl="3"/>
            <a:r>
              <a:rPr lang="en-US" strike="sngStrike" dirty="0"/>
              <a:t>Set temp = </a:t>
            </a:r>
            <a:r>
              <a:rPr lang="en-US" strike="sngStrike" dirty="0" err="1"/>
              <a:t>temp.next</a:t>
            </a:r>
            <a:r>
              <a:rPr lang="en-US" strike="sngStrike" dirty="0"/>
              <a:t> until </a:t>
            </a:r>
            <a:r>
              <a:rPr lang="en-US" strike="sngStrike" dirty="0" err="1"/>
              <a:t>temp.next</a:t>
            </a:r>
            <a:r>
              <a:rPr lang="en-US" strike="sngStrike" dirty="0"/>
              <a:t> is null. (The last node’s .next is null)</a:t>
            </a:r>
          </a:p>
          <a:p>
            <a:pPr lvl="3"/>
            <a:r>
              <a:rPr lang="en-US" dirty="0"/>
              <a:t>Have a tail reference</a:t>
            </a:r>
          </a:p>
          <a:p>
            <a:pPr lvl="1"/>
            <a:r>
              <a:rPr lang="en-US" b="1" dirty="0"/>
              <a:t>Update tail reference.</a:t>
            </a:r>
          </a:p>
          <a:p>
            <a:r>
              <a:rPr lang="en-US" dirty="0"/>
              <a:t>Adding to the tail w/ a tail reference is constant time O(1).</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59</a:t>
            </a:fld>
            <a:endParaRPr lang="en-US"/>
          </a:p>
        </p:txBody>
      </p:sp>
    </p:spTree>
    <p:extLst>
      <p:ext uri="{BB962C8B-B14F-4D97-AF65-F5344CB8AC3E}">
        <p14:creationId xmlns:p14="http://schemas.microsoft.com/office/powerpoint/2010/main" val="29757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p:txBody>
          <a:bodyPr/>
          <a:lstStyle/>
          <a:p>
            <a:r>
              <a:rPr lang="en-US" dirty="0"/>
              <a:t>Node Definition</a:t>
            </a:r>
          </a:p>
        </p:txBody>
      </p:sp>
      <p:sp>
        <p:nvSpPr>
          <p:cNvPr id="5" name="Content Placeholder 4">
            <a:extLst>
              <a:ext uri="{FF2B5EF4-FFF2-40B4-BE49-F238E27FC236}">
                <a16:creationId xmlns:a16="http://schemas.microsoft.com/office/drawing/2014/main" id="{304771BF-934C-4FBA-990E-A4646E293D00}"/>
              </a:ext>
            </a:extLst>
          </p:cNvPr>
          <p:cNvSpPr>
            <a:spLocks noGrp="1"/>
          </p:cNvSpPr>
          <p:nvPr>
            <p:ph idx="1"/>
          </p:nvPr>
        </p:nvSpPr>
        <p:spPr/>
        <p:txBody>
          <a:bodyPr/>
          <a:lstStyle/>
          <a:p>
            <a:r>
              <a:rPr lang="en-US" dirty="0"/>
              <a:t>A node is an object that holds two values:</a:t>
            </a:r>
          </a:p>
          <a:p>
            <a:pPr lvl="1"/>
            <a:r>
              <a:rPr lang="en-US" dirty="0"/>
              <a:t>Data</a:t>
            </a:r>
          </a:p>
          <a:p>
            <a:pPr lvl="1"/>
            <a:r>
              <a:rPr lang="en-US" dirty="0"/>
              <a:t>A reference to another Node or null</a:t>
            </a:r>
          </a:p>
          <a:p>
            <a:pPr lvl="2"/>
            <a:r>
              <a:rPr lang="en-US" dirty="0"/>
              <a:t>*Later we will see nodes with multiple pointers.</a:t>
            </a:r>
          </a:p>
          <a:p>
            <a:endParaRPr lang="en-US" dirty="0"/>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6</a:t>
            </a:fld>
            <a:endParaRPr lang="en-US"/>
          </a:p>
        </p:txBody>
      </p:sp>
    </p:spTree>
    <p:extLst>
      <p:ext uri="{BB962C8B-B14F-4D97-AF65-F5344CB8AC3E}">
        <p14:creationId xmlns:p14="http://schemas.microsoft.com/office/powerpoint/2010/main" val="10922385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RemoveHead</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head.</a:t>
            </a:r>
          </a:p>
          <a:p>
            <a:r>
              <a:rPr lang="en-US" dirty="0"/>
              <a:t>Steps:</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60</a:t>
            </a:fld>
            <a:endParaRPr lang="en-US"/>
          </a:p>
        </p:txBody>
      </p:sp>
    </p:spTree>
    <p:extLst>
      <p:ext uri="{BB962C8B-B14F-4D97-AF65-F5344CB8AC3E}">
        <p14:creationId xmlns:p14="http://schemas.microsoft.com/office/powerpoint/2010/main" val="15641988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RemoveHead</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head.</a:t>
            </a:r>
          </a:p>
          <a:p>
            <a:r>
              <a:rPr lang="en-US" dirty="0"/>
              <a:t>Steps:</a:t>
            </a:r>
          </a:p>
          <a:p>
            <a:pPr lvl="1"/>
            <a:r>
              <a:rPr lang="en-US" dirty="0"/>
              <a:t>Set head reference to head’s next reference.</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61</a:t>
            </a:fld>
            <a:endParaRPr lang="en-US"/>
          </a:p>
        </p:txBody>
      </p:sp>
    </p:spTree>
    <p:extLst>
      <p:ext uri="{BB962C8B-B14F-4D97-AF65-F5344CB8AC3E}">
        <p14:creationId xmlns:p14="http://schemas.microsoft.com/office/powerpoint/2010/main" val="19981203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RemoveHead</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head.</a:t>
            </a:r>
          </a:p>
          <a:p>
            <a:r>
              <a:rPr lang="en-US" dirty="0"/>
              <a:t>Steps:</a:t>
            </a:r>
          </a:p>
          <a:p>
            <a:pPr lvl="1"/>
            <a:r>
              <a:rPr lang="en-US" dirty="0"/>
              <a:t>Set head reference to head’s next reference.</a:t>
            </a:r>
          </a:p>
          <a:p>
            <a:pPr lvl="1"/>
            <a:r>
              <a:rPr lang="en-US" dirty="0"/>
              <a:t>Allow Java garbage collector to reclaim the former head.</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62</a:t>
            </a:fld>
            <a:endParaRPr lang="en-US"/>
          </a:p>
        </p:txBody>
      </p:sp>
    </p:spTree>
    <p:extLst>
      <p:ext uri="{BB962C8B-B14F-4D97-AF65-F5344CB8AC3E}">
        <p14:creationId xmlns:p14="http://schemas.microsoft.com/office/powerpoint/2010/main" val="3131389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63</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7129351"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8070734"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83011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6988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64</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95103" y="2151641"/>
            <a:ext cx="1252643"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7129351"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8070734"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83011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2440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65</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3716066"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40720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7129351"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8070734"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83011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7183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66</a:t>
            </a:fld>
            <a:endParaRPr lang="en-US"/>
          </a:p>
        </p:txBody>
      </p:sp>
      <p:sp>
        <p:nvSpPr>
          <p:cNvPr id="43" name="Rectangle 42">
            <a:extLst>
              <a:ext uri="{FF2B5EF4-FFF2-40B4-BE49-F238E27FC236}">
                <a16:creationId xmlns:a16="http://schemas.microsoft.com/office/drawing/2014/main" id="{22333D87-0D33-446D-8460-A5922C3A48E8}"/>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a:t>
            </a:r>
          </a:p>
        </p:txBody>
      </p:sp>
      <p:sp>
        <p:nvSpPr>
          <p:cNvPr id="44" name="Rectangle 43">
            <a:extLst>
              <a:ext uri="{FF2B5EF4-FFF2-40B4-BE49-F238E27FC236}">
                <a16:creationId xmlns:a16="http://schemas.microsoft.com/office/drawing/2014/main" id="{67E15350-1A67-4313-8C8D-CDEC31D398AD}"/>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BCBD51C1-067B-4FD0-972C-56F9817A0F5D}"/>
              </a:ext>
            </a:extLst>
          </p:cNvPr>
          <p:cNvCxnSpPr>
            <a:cxnSpLocks/>
          </p:cNvCxnSpPr>
          <p:nvPr/>
        </p:nvCxnSpPr>
        <p:spPr>
          <a:xfrm flipV="1">
            <a:off x="2915320" y="2778370"/>
            <a:ext cx="696519" cy="151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77DF7F-CF92-428E-B8B7-75DAE45DD09D}"/>
              </a:ext>
            </a:extLst>
          </p:cNvPr>
          <p:cNvSpPr txBox="1"/>
          <p:nvPr/>
        </p:nvSpPr>
        <p:spPr>
          <a:xfrm>
            <a:off x="3716066"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40720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7129351"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8070734"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83011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Flowchart: Summing Junction 5">
            <a:extLst>
              <a:ext uri="{FF2B5EF4-FFF2-40B4-BE49-F238E27FC236}">
                <a16:creationId xmlns:a16="http://schemas.microsoft.com/office/drawing/2014/main" id="{EFEB368B-7D0F-4072-A2AB-4F20EAB8536F}"/>
              </a:ext>
            </a:extLst>
          </p:cNvPr>
          <p:cNvSpPr/>
          <p:nvPr/>
        </p:nvSpPr>
        <p:spPr>
          <a:xfrm>
            <a:off x="2303417" y="2279192"/>
            <a:ext cx="1009439" cy="998354"/>
          </a:xfrm>
          <a:prstGeom prst="flowChartSummingJuncti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1008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67</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3716066"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40720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36111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40794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43182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50208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54891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5727983"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6430576"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6898893"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7840276"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8308593"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8547383"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7129351"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8070734"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8301194"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78495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RemoveHead</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68</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6437313"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6905630"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7144420"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5726388"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6667771"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6898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4596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RemoveHead</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head.</a:t>
            </a:r>
          </a:p>
          <a:p>
            <a:r>
              <a:rPr lang="en-US" dirty="0"/>
              <a:t>Steps:</a:t>
            </a:r>
          </a:p>
          <a:p>
            <a:pPr lvl="1"/>
            <a:r>
              <a:rPr lang="en-US" dirty="0"/>
              <a:t>Set head reference to head’s next reference.</a:t>
            </a:r>
          </a:p>
          <a:p>
            <a:pPr lvl="1"/>
            <a:r>
              <a:rPr lang="en-US" dirty="0"/>
              <a:t>Allow Java garbage collector to reclaim the former head.</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69</a:t>
            </a:fld>
            <a:endParaRPr lang="en-US"/>
          </a:p>
        </p:txBody>
      </p:sp>
    </p:spTree>
    <p:extLst>
      <p:ext uri="{BB962C8B-B14F-4D97-AF65-F5344CB8AC3E}">
        <p14:creationId xmlns:p14="http://schemas.microsoft.com/office/powerpoint/2010/main" val="50041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D14BE-E6D4-4E2E-BD3B-E267B9A1C1A7}"/>
              </a:ext>
            </a:extLst>
          </p:cNvPr>
          <p:cNvSpPr/>
          <p:nvPr/>
        </p:nvSpPr>
        <p:spPr>
          <a:xfrm>
            <a:off x="220821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5EC2504A-446B-4F8D-A080-F471E043F590}"/>
              </a:ext>
            </a:extLst>
          </p:cNvPr>
          <p:cNvSpPr/>
          <p:nvPr/>
        </p:nvSpPr>
        <p:spPr>
          <a:xfrm>
            <a:off x="267653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080C833-A580-4F10-9695-4DC6CE2D7691}"/>
              </a:ext>
            </a:extLst>
          </p:cNvPr>
          <p:cNvSpPr>
            <a:spLocks noGrp="1"/>
          </p:cNvSpPr>
          <p:nvPr>
            <p:ph type="title"/>
          </p:nvPr>
        </p:nvSpPr>
        <p:spPr>
          <a:xfrm>
            <a:off x="2208213" y="304800"/>
            <a:ext cx="9372600" cy="1200416"/>
          </a:xfrm>
        </p:spPr>
        <p:txBody>
          <a:bodyPr/>
          <a:lstStyle/>
          <a:p>
            <a:r>
              <a:rPr lang="en-US" dirty="0"/>
              <a:t>Node Visualization</a:t>
            </a:r>
          </a:p>
        </p:txBody>
      </p:sp>
      <p:sp>
        <p:nvSpPr>
          <p:cNvPr id="2" name="Slide Number Placeholder 1">
            <a:extLst>
              <a:ext uri="{FF2B5EF4-FFF2-40B4-BE49-F238E27FC236}">
                <a16:creationId xmlns:a16="http://schemas.microsoft.com/office/drawing/2014/main" id="{ED0BC869-AAFE-4A8F-9BF0-1B5746D1E17B}"/>
              </a:ext>
            </a:extLst>
          </p:cNvPr>
          <p:cNvSpPr>
            <a:spLocks noGrp="1"/>
          </p:cNvSpPr>
          <p:nvPr>
            <p:ph type="sldNum" sz="quarter" idx="12"/>
          </p:nvPr>
        </p:nvSpPr>
        <p:spPr/>
        <p:txBody>
          <a:bodyPr/>
          <a:lstStyle/>
          <a:p>
            <a:fld id="{8FDBFFB2-86D9-4B8F-A59A-553A60B94BBE}" type="slidenum">
              <a:rPr lang="en-US" smtClean="0"/>
              <a:t>7</a:t>
            </a:fld>
            <a:endParaRPr lang="en-US"/>
          </a:p>
        </p:txBody>
      </p:sp>
      <p:cxnSp>
        <p:nvCxnSpPr>
          <p:cNvPr id="9" name="Straight Arrow Connector 8">
            <a:extLst>
              <a:ext uri="{FF2B5EF4-FFF2-40B4-BE49-F238E27FC236}">
                <a16:creationId xmlns:a16="http://schemas.microsoft.com/office/drawing/2014/main" id="{04790E56-61DB-4C3F-9402-BADE22157C4A}"/>
              </a:ext>
            </a:extLst>
          </p:cNvPr>
          <p:cNvCxnSpPr>
            <a:cxnSpLocks/>
          </p:cNvCxnSpPr>
          <p:nvPr/>
        </p:nvCxnSpPr>
        <p:spPr>
          <a:xfrm>
            <a:off x="2915321" y="279348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41AE30-B1D5-4CE1-AB24-D63FD6B55DD2}"/>
              </a:ext>
            </a:extLst>
          </p:cNvPr>
          <p:cNvSpPr txBox="1"/>
          <p:nvPr/>
        </p:nvSpPr>
        <p:spPr>
          <a:xfrm>
            <a:off x="2293868" y="1780016"/>
            <a:ext cx="750526" cy="369332"/>
          </a:xfrm>
          <a:prstGeom prst="rect">
            <a:avLst/>
          </a:prstGeom>
          <a:noFill/>
        </p:spPr>
        <p:txBody>
          <a:bodyPr wrap="none" rtlCol="0">
            <a:spAutoFit/>
          </a:bodyPr>
          <a:lstStyle/>
          <a:p>
            <a:r>
              <a:rPr lang="en-US" dirty="0"/>
              <a:t>Node</a:t>
            </a:r>
          </a:p>
        </p:txBody>
      </p:sp>
      <p:sp>
        <p:nvSpPr>
          <p:cNvPr id="12" name="TextBox 11">
            <a:extLst>
              <a:ext uri="{FF2B5EF4-FFF2-40B4-BE49-F238E27FC236}">
                <a16:creationId xmlns:a16="http://schemas.microsoft.com/office/drawing/2014/main" id="{EA2CF307-F62E-4F63-8DFB-D9AC783E26C4}"/>
              </a:ext>
            </a:extLst>
          </p:cNvPr>
          <p:cNvSpPr txBox="1"/>
          <p:nvPr/>
        </p:nvSpPr>
        <p:spPr>
          <a:xfrm>
            <a:off x="2078065" y="3428819"/>
            <a:ext cx="672877" cy="369332"/>
          </a:xfrm>
          <a:prstGeom prst="rect">
            <a:avLst/>
          </a:prstGeom>
          <a:noFill/>
        </p:spPr>
        <p:txBody>
          <a:bodyPr wrap="none" rtlCol="0">
            <a:spAutoFit/>
          </a:bodyPr>
          <a:lstStyle/>
          <a:p>
            <a:r>
              <a:rPr lang="en-US" dirty="0"/>
              <a:t>Data</a:t>
            </a:r>
          </a:p>
        </p:txBody>
      </p:sp>
      <p:sp>
        <p:nvSpPr>
          <p:cNvPr id="13" name="TextBox 12">
            <a:extLst>
              <a:ext uri="{FF2B5EF4-FFF2-40B4-BE49-F238E27FC236}">
                <a16:creationId xmlns:a16="http://schemas.microsoft.com/office/drawing/2014/main" id="{61398342-6C4B-4647-8831-9DC4779ABA92}"/>
              </a:ext>
            </a:extLst>
          </p:cNvPr>
          <p:cNvSpPr txBox="1"/>
          <p:nvPr/>
        </p:nvSpPr>
        <p:spPr>
          <a:xfrm>
            <a:off x="2750942" y="3428818"/>
            <a:ext cx="922432" cy="369332"/>
          </a:xfrm>
          <a:prstGeom prst="rect">
            <a:avLst/>
          </a:prstGeom>
          <a:noFill/>
        </p:spPr>
        <p:txBody>
          <a:bodyPr wrap="none" rtlCol="0">
            <a:spAutoFit/>
          </a:bodyPr>
          <a:lstStyle/>
          <a:p>
            <a:r>
              <a:rPr lang="en-US" dirty="0"/>
              <a:t>Pointer</a:t>
            </a:r>
          </a:p>
        </p:txBody>
      </p:sp>
      <p:cxnSp>
        <p:nvCxnSpPr>
          <p:cNvPr id="14" name="Straight Arrow Connector 13">
            <a:extLst>
              <a:ext uri="{FF2B5EF4-FFF2-40B4-BE49-F238E27FC236}">
                <a16:creationId xmlns:a16="http://schemas.microsoft.com/office/drawing/2014/main" id="{47EAF35E-A20C-44FF-9F4C-B3C50AE3F292}"/>
              </a:ext>
            </a:extLst>
          </p:cNvPr>
          <p:cNvCxnSpPr>
            <a:cxnSpLocks/>
          </p:cNvCxnSpPr>
          <p:nvPr/>
        </p:nvCxnSpPr>
        <p:spPr>
          <a:xfrm flipV="1">
            <a:off x="3121207" y="3156657"/>
            <a:ext cx="0" cy="2723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7CB2A78-5598-4BCA-B8C8-D8E27E8046D2}"/>
              </a:ext>
            </a:extLst>
          </p:cNvPr>
          <p:cNvCxnSpPr>
            <a:cxnSpLocks/>
          </p:cNvCxnSpPr>
          <p:nvPr/>
        </p:nvCxnSpPr>
        <p:spPr>
          <a:xfrm>
            <a:off x="26765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CC8F9A3-539B-4FB2-B69F-34C1B80A41E0}"/>
              </a:ext>
            </a:extLst>
          </p:cNvPr>
          <p:cNvCxnSpPr>
            <a:cxnSpLocks/>
          </p:cNvCxnSpPr>
          <p:nvPr/>
        </p:nvCxnSpPr>
        <p:spPr>
          <a:xfrm flipV="1">
            <a:off x="2414504" y="3156657"/>
            <a:ext cx="0" cy="2723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16386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RemoveHead</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head.</a:t>
            </a:r>
          </a:p>
          <a:p>
            <a:r>
              <a:rPr lang="en-US" dirty="0"/>
              <a:t>Steps:</a:t>
            </a:r>
          </a:p>
          <a:p>
            <a:pPr lvl="1"/>
            <a:r>
              <a:rPr lang="en-US" dirty="0"/>
              <a:t>Set head reference to head’s next reference.</a:t>
            </a:r>
          </a:p>
          <a:p>
            <a:pPr lvl="1"/>
            <a:r>
              <a:rPr lang="en-US" dirty="0"/>
              <a:t>Allow Java garbage collector to reclaim the former head.</a:t>
            </a:r>
          </a:p>
          <a:p>
            <a:r>
              <a:rPr lang="en-US" dirty="0"/>
              <a:t>Removing the head is constant time O(1).</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70</a:t>
            </a:fld>
            <a:endParaRPr lang="en-US"/>
          </a:p>
        </p:txBody>
      </p:sp>
    </p:spTree>
    <p:extLst>
      <p:ext uri="{BB962C8B-B14F-4D97-AF65-F5344CB8AC3E}">
        <p14:creationId xmlns:p14="http://schemas.microsoft.com/office/powerpoint/2010/main" val="14999177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tail.</a:t>
            </a:r>
          </a:p>
          <a:p>
            <a:r>
              <a:rPr lang="en-US" dirty="0"/>
              <a:t>Steps:</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71</a:t>
            </a:fld>
            <a:endParaRPr lang="en-US"/>
          </a:p>
        </p:txBody>
      </p:sp>
    </p:spTree>
    <p:extLst>
      <p:ext uri="{BB962C8B-B14F-4D97-AF65-F5344CB8AC3E}">
        <p14:creationId xmlns:p14="http://schemas.microsoft.com/office/powerpoint/2010/main" val="319985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tail.</a:t>
            </a:r>
          </a:p>
          <a:p>
            <a:r>
              <a:rPr lang="en-US" dirty="0"/>
              <a:t>Steps:</a:t>
            </a:r>
          </a:p>
          <a:p>
            <a:pPr lvl="1"/>
            <a:r>
              <a:rPr lang="en-US" dirty="0"/>
              <a:t>Set tail reference to tail’s previous reference.</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72</a:t>
            </a:fld>
            <a:endParaRPr lang="en-US"/>
          </a:p>
        </p:txBody>
      </p:sp>
    </p:spTree>
    <p:extLst>
      <p:ext uri="{BB962C8B-B14F-4D97-AF65-F5344CB8AC3E}">
        <p14:creationId xmlns:p14="http://schemas.microsoft.com/office/powerpoint/2010/main" val="3134880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tail.</a:t>
            </a:r>
          </a:p>
          <a:p>
            <a:r>
              <a:rPr lang="en-US" dirty="0"/>
              <a:t>Steps:</a:t>
            </a:r>
          </a:p>
          <a:p>
            <a:pPr lvl="1"/>
            <a:r>
              <a:rPr lang="en-US" dirty="0"/>
              <a:t>Set tail reference to tail’s previous reference.</a:t>
            </a:r>
          </a:p>
          <a:p>
            <a:pPr lvl="2"/>
            <a:r>
              <a:rPr lang="en-US" dirty="0"/>
              <a:t>But we don’t have a previous reference…</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73</a:t>
            </a:fld>
            <a:endParaRPr lang="en-US"/>
          </a:p>
        </p:txBody>
      </p:sp>
    </p:spTree>
    <p:extLst>
      <p:ext uri="{BB962C8B-B14F-4D97-AF65-F5344CB8AC3E}">
        <p14:creationId xmlns:p14="http://schemas.microsoft.com/office/powerpoint/2010/main" val="3177328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tail.</a:t>
            </a:r>
          </a:p>
          <a:p>
            <a:r>
              <a:rPr lang="en-US" dirty="0"/>
              <a:t>Steps:</a:t>
            </a:r>
          </a:p>
          <a:p>
            <a:pPr lvl="1"/>
            <a:r>
              <a:rPr lang="en-US" dirty="0"/>
              <a:t>Set tail reference to tail’s previous reference.</a:t>
            </a:r>
          </a:p>
          <a:p>
            <a:pPr lvl="2"/>
            <a:r>
              <a:rPr lang="en-US" dirty="0"/>
              <a:t>But we don’t have a previous reference…</a:t>
            </a:r>
          </a:p>
          <a:p>
            <a:pPr lvl="2"/>
            <a:r>
              <a:rPr lang="en-US" dirty="0">
                <a:highlight>
                  <a:srgbClr val="FFFF00"/>
                </a:highlight>
              </a:rPr>
              <a:t>How do we get the node before tail?</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74</a:t>
            </a:fld>
            <a:endParaRPr lang="en-US"/>
          </a:p>
        </p:txBody>
      </p:sp>
    </p:spTree>
    <p:extLst>
      <p:ext uri="{BB962C8B-B14F-4D97-AF65-F5344CB8AC3E}">
        <p14:creationId xmlns:p14="http://schemas.microsoft.com/office/powerpoint/2010/main" val="15739109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tail.</a:t>
            </a:r>
          </a:p>
          <a:p>
            <a:r>
              <a:rPr lang="en-US" dirty="0"/>
              <a:t>Steps:</a:t>
            </a:r>
          </a:p>
          <a:p>
            <a:pPr lvl="1"/>
            <a:r>
              <a:rPr lang="en-US" dirty="0"/>
              <a:t>Set tail reference to tail’s previous reference.</a:t>
            </a:r>
          </a:p>
          <a:p>
            <a:pPr lvl="2"/>
            <a:r>
              <a:rPr lang="en-US" dirty="0"/>
              <a:t>But we don’t have a previous reference…</a:t>
            </a:r>
          </a:p>
          <a:p>
            <a:pPr lvl="2"/>
            <a:r>
              <a:rPr lang="en-US" dirty="0">
                <a:highlight>
                  <a:srgbClr val="FFFF00"/>
                </a:highlight>
              </a:rPr>
              <a:t>How do we get the node before tail?</a:t>
            </a:r>
          </a:p>
          <a:p>
            <a:pPr lvl="3"/>
            <a:r>
              <a:rPr lang="en-US" dirty="0"/>
              <a:t>Have a temp reference to head.</a:t>
            </a:r>
          </a:p>
          <a:p>
            <a:pPr lvl="3"/>
            <a:r>
              <a:rPr lang="en-US" dirty="0"/>
              <a:t>Set temp = </a:t>
            </a:r>
            <a:r>
              <a:rPr lang="en-US" dirty="0" err="1"/>
              <a:t>temp.next</a:t>
            </a:r>
            <a:r>
              <a:rPr lang="en-US" dirty="0"/>
              <a:t> until </a:t>
            </a:r>
            <a:r>
              <a:rPr lang="en-US" dirty="0" err="1"/>
              <a:t>temp.next</a:t>
            </a:r>
            <a:r>
              <a:rPr lang="en-US" dirty="0"/>
              <a:t> = tail.</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75</a:t>
            </a:fld>
            <a:endParaRPr lang="en-US"/>
          </a:p>
        </p:txBody>
      </p:sp>
    </p:spTree>
    <p:extLst>
      <p:ext uri="{BB962C8B-B14F-4D97-AF65-F5344CB8AC3E}">
        <p14:creationId xmlns:p14="http://schemas.microsoft.com/office/powerpoint/2010/main" val="3577224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76</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6437313"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6905630"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7144420"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5726388"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6667771"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6898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829FDDA5-6BC9-4BD8-9872-5AEF276DC114}"/>
              </a:ext>
            </a:extLst>
          </p:cNvPr>
          <p:cNvSpPr txBox="1"/>
          <p:nvPr/>
        </p:nvSpPr>
        <p:spPr>
          <a:xfrm>
            <a:off x="2322498" y="3462294"/>
            <a:ext cx="716863" cy="369332"/>
          </a:xfrm>
          <a:prstGeom prst="rect">
            <a:avLst/>
          </a:prstGeom>
          <a:noFill/>
        </p:spPr>
        <p:txBody>
          <a:bodyPr wrap="none" rtlCol="0">
            <a:spAutoFit/>
          </a:bodyPr>
          <a:lstStyle/>
          <a:p>
            <a:r>
              <a:rPr lang="en-US" dirty="0"/>
              <a:t>temp</a:t>
            </a:r>
          </a:p>
        </p:txBody>
      </p:sp>
      <p:cxnSp>
        <p:nvCxnSpPr>
          <p:cNvPr id="24" name="Straight Arrow Connector 23">
            <a:extLst>
              <a:ext uri="{FF2B5EF4-FFF2-40B4-BE49-F238E27FC236}">
                <a16:creationId xmlns:a16="http://schemas.microsoft.com/office/drawing/2014/main" id="{2C1EED73-EFA8-4674-9060-22DF3856E00A}"/>
              </a:ext>
            </a:extLst>
          </p:cNvPr>
          <p:cNvCxnSpPr>
            <a:cxnSpLocks/>
          </p:cNvCxnSpPr>
          <p:nvPr/>
        </p:nvCxnSpPr>
        <p:spPr>
          <a:xfrm flipV="1">
            <a:off x="2669130" y="3151726"/>
            <a:ext cx="0" cy="3111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37951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77</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6437313"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6905630"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7144420"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5726388"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6667771"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6898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4DDE634C-BBA1-45DE-B335-D8317A7D1E05}"/>
              </a:ext>
            </a:extLst>
          </p:cNvPr>
          <p:cNvSpPr txBox="1"/>
          <p:nvPr/>
        </p:nvSpPr>
        <p:spPr>
          <a:xfrm>
            <a:off x="3720398" y="3462294"/>
            <a:ext cx="716863" cy="369332"/>
          </a:xfrm>
          <a:prstGeom prst="rect">
            <a:avLst/>
          </a:prstGeom>
          <a:noFill/>
        </p:spPr>
        <p:txBody>
          <a:bodyPr wrap="none" rtlCol="0">
            <a:spAutoFit/>
          </a:bodyPr>
          <a:lstStyle/>
          <a:p>
            <a:r>
              <a:rPr lang="en-US" dirty="0"/>
              <a:t>temp</a:t>
            </a:r>
          </a:p>
        </p:txBody>
      </p:sp>
      <p:cxnSp>
        <p:nvCxnSpPr>
          <p:cNvPr id="26" name="Straight Arrow Connector 25">
            <a:extLst>
              <a:ext uri="{FF2B5EF4-FFF2-40B4-BE49-F238E27FC236}">
                <a16:creationId xmlns:a16="http://schemas.microsoft.com/office/drawing/2014/main" id="{A7B265CA-5561-4A87-90FE-D85249B72E72}"/>
              </a:ext>
            </a:extLst>
          </p:cNvPr>
          <p:cNvCxnSpPr>
            <a:cxnSpLocks/>
          </p:cNvCxnSpPr>
          <p:nvPr/>
        </p:nvCxnSpPr>
        <p:spPr>
          <a:xfrm flipV="1">
            <a:off x="4067030" y="3151726"/>
            <a:ext cx="0" cy="3111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5477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78</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6437313"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6905630"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7144420"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5726388"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6667771" y="1780016"/>
            <a:ext cx="508473" cy="369332"/>
          </a:xfrm>
          <a:prstGeom prst="rect">
            <a:avLst/>
          </a:prstGeom>
          <a:noFill/>
        </p:spPr>
        <p:txBody>
          <a:bodyPr wrap="non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a:off x="68982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59B6C11-CB38-41D5-B573-990D4C30B92C}"/>
              </a:ext>
            </a:extLst>
          </p:cNvPr>
          <p:cNvSpPr txBox="1"/>
          <p:nvPr/>
        </p:nvSpPr>
        <p:spPr>
          <a:xfrm>
            <a:off x="5137498" y="3462294"/>
            <a:ext cx="716863" cy="369332"/>
          </a:xfrm>
          <a:prstGeom prst="rect">
            <a:avLst/>
          </a:prstGeom>
          <a:noFill/>
        </p:spPr>
        <p:txBody>
          <a:bodyPr wrap="none" rtlCol="0">
            <a:spAutoFit/>
          </a:bodyPr>
          <a:lstStyle/>
          <a:p>
            <a:r>
              <a:rPr lang="en-US" dirty="0"/>
              <a:t>temp</a:t>
            </a:r>
          </a:p>
        </p:txBody>
      </p:sp>
      <p:cxnSp>
        <p:nvCxnSpPr>
          <p:cNvPr id="27" name="Straight Arrow Connector 26">
            <a:extLst>
              <a:ext uri="{FF2B5EF4-FFF2-40B4-BE49-F238E27FC236}">
                <a16:creationId xmlns:a16="http://schemas.microsoft.com/office/drawing/2014/main" id="{B4F8DC03-50F7-4D50-B817-6A63991C4E16}"/>
              </a:ext>
            </a:extLst>
          </p:cNvPr>
          <p:cNvCxnSpPr>
            <a:cxnSpLocks/>
          </p:cNvCxnSpPr>
          <p:nvPr/>
        </p:nvCxnSpPr>
        <p:spPr>
          <a:xfrm flipV="1">
            <a:off x="5484130" y="3151726"/>
            <a:ext cx="0" cy="3111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8594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79</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6437313"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6905630"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7144420"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5726388"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CB2AD0-00FF-44C4-8EB9-BBBE6780C465}"/>
              </a:ext>
            </a:extLst>
          </p:cNvPr>
          <p:cNvSpPr txBox="1"/>
          <p:nvPr/>
        </p:nvSpPr>
        <p:spPr>
          <a:xfrm>
            <a:off x="6667771" y="1780016"/>
            <a:ext cx="508473" cy="369332"/>
          </a:xfrm>
          <a:prstGeom prst="rect">
            <a:avLst/>
          </a:prstGeom>
          <a:noFill/>
        </p:spPr>
        <p:txBody>
          <a:bodyPr wrap="square" rtlCol="0">
            <a:spAutoFit/>
          </a:bodyPr>
          <a:lstStyle/>
          <a:p>
            <a:r>
              <a:rPr lang="en-US" dirty="0"/>
              <a:t>tail</a:t>
            </a:r>
          </a:p>
        </p:txBody>
      </p:sp>
      <p:cxnSp>
        <p:nvCxnSpPr>
          <p:cNvPr id="23" name="Straight Arrow Connector 22">
            <a:extLst>
              <a:ext uri="{FF2B5EF4-FFF2-40B4-BE49-F238E27FC236}">
                <a16:creationId xmlns:a16="http://schemas.microsoft.com/office/drawing/2014/main" id="{11B6FAEA-D732-43CF-AE09-FAA52CB22CAE}"/>
              </a:ext>
            </a:extLst>
          </p:cNvPr>
          <p:cNvCxnSpPr>
            <a:cxnSpLocks/>
          </p:cNvCxnSpPr>
          <p:nvPr/>
        </p:nvCxnSpPr>
        <p:spPr>
          <a:xfrm flipH="1">
            <a:off x="5495930" y="2151641"/>
            <a:ext cx="1402301"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59B6C11-CB38-41D5-B573-990D4C30B92C}"/>
              </a:ext>
            </a:extLst>
          </p:cNvPr>
          <p:cNvSpPr txBox="1"/>
          <p:nvPr/>
        </p:nvSpPr>
        <p:spPr>
          <a:xfrm>
            <a:off x="5137498" y="3462294"/>
            <a:ext cx="716863" cy="369332"/>
          </a:xfrm>
          <a:prstGeom prst="rect">
            <a:avLst/>
          </a:prstGeom>
          <a:noFill/>
        </p:spPr>
        <p:txBody>
          <a:bodyPr wrap="none" rtlCol="0">
            <a:spAutoFit/>
          </a:bodyPr>
          <a:lstStyle/>
          <a:p>
            <a:r>
              <a:rPr lang="en-US" dirty="0"/>
              <a:t>temp</a:t>
            </a:r>
          </a:p>
        </p:txBody>
      </p:sp>
      <p:cxnSp>
        <p:nvCxnSpPr>
          <p:cNvPr id="27" name="Straight Arrow Connector 26">
            <a:extLst>
              <a:ext uri="{FF2B5EF4-FFF2-40B4-BE49-F238E27FC236}">
                <a16:creationId xmlns:a16="http://schemas.microsoft.com/office/drawing/2014/main" id="{B4F8DC03-50F7-4D50-B817-6A63991C4E16}"/>
              </a:ext>
            </a:extLst>
          </p:cNvPr>
          <p:cNvCxnSpPr>
            <a:cxnSpLocks/>
          </p:cNvCxnSpPr>
          <p:nvPr/>
        </p:nvCxnSpPr>
        <p:spPr>
          <a:xfrm flipV="1">
            <a:off x="5484130" y="3151726"/>
            <a:ext cx="0" cy="3111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826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0B6A-4270-46C9-98BE-48F07E338235}"/>
              </a:ext>
            </a:extLst>
          </p:cNvPr>
          <p:cNvSpPr>
            <a:spLocks noGrp="1"/>
          </p:cNvSpPr>
          <p:nvPr>
            <p:ph type="title"/>
          </p:nvPr>
        </p:nvSpPr>
        <p:spPr/>
        <p:txBody>
          <a:bodyPr/>
          <a:lstStyle/>
          <a:p>
            <a:r>
              <a:rPr lang="en-US" dirty="0"/>
              <a:t>Node Code</a:t>
            </a:r>
          </a:p>
        </p:txBody>
      </p:sp>
      <p:sp>
        <p:nvSpPr>
          <p:cNvPr id="3" name="Content Placeholder 2">
            <a:extLst>
              <a:ext uri="{FF2B5EF4-FFF2-40B4-BE49-F238E27FC236}">
                <a16:creationId xmlns:a16="http://schemas.microsoft.com/office/drawing/2014/main" id="{C9CF29C7-BAA4-4D6A-977B-94B166C318EC}"/>
              </a:ext>
            </a:extLst>
          </p:cNvPr>
          <p:cNvSpPr>
            <a:spLocks noGrp="1"/>
          </p:cNvSpPr>
          <p:nvPr>
            <p:ph idx="1"/>
          </p:nvPr>
        </p:nvSpPr>
        <p:spPr/>
        <p:txBody>
          <a:bodyPr>
            <a:normAutofit/>
          </a:bodyPr>
          <a:lstStyle/>
          <a:p>
            <a:r>
              <a:rPr lang="en-US" dirty="0">
                <a:highlight>
                  <a:srgbClr val="FFFF00"/>
                </a:highlight>
              </a:rPr>
              <a:t>On your paper</a:t>
            </a:r>
            <a:r>
              <a:rPr lang="en-US" dirty="0"/>
              <a:t>, write for me a class that stores an int and Node reference…</a:t>
            </a:r>
          </a:p>
          <a:p>
            <a:pPr marL="45720" indent="0">
              <a:buNone/>
            </a:pPr>
            <a:r>
              <a:rPr lang="en-US" b="1" dirty="0">
                <a:latin typeface="Courier New" panose="02070309020205020404" pitchFamily="49" charset="0"/>
                <a:cs typeface="Courier New" panose="02070309020205020404" pitchFamily="49" charset="0"/>
              </a:rPr>
              <a:t>public 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IntNode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5720" indent="0">
              <a:buNone/>
            </a:pPr>
            <a:r>
              <a:rPr lang="en-US" dirty="0">
                <a:latin typeface="Courier New" panose="02070309020205020404" pitchFamily="49" charset="0"/>
                <a:cs typeface="Courier New" panose="02070309020205020404" pitchFamily="49" charset="0"/>
              </a:rPr>
              <a:t>	// TODO</a:t>
            </a:r>
          </a:p>
          <a:p>
            <a:pPr marL="45720" indent="0">
              <a:buNone/>
            </a:pPr>
            <a:endParaRPr lang="en-US" dirty="0">
              <a:latin typeface="Courier New" panose="02070309020205020404" pitchFamily="49" charset="0"/>
              <a:cs typeface="Courier New" panose="02070309020205020404" pitchFamily="49" charset="0"/>
            </a:endParaRPr>
          </a:p>
          <a:p>
            <a:pPr marL="4572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99C664-0F19-4CDC-A212-59699E6CAFF2}"/>
              </a:ext>
            </a:extLst>
          </p:cNvPr>
          <p:cNvSpPr>
            <a:spLocks noGrp="1"/>
          </p:cNvSpPr>
          <p:nvPr>
            <p:ph type="sldNum" sz="quarter" idx="12"/>
          </p:nvPr>
        </p:nvSpPr>
        <p:spPr/>
        <p:txBody>
          <a:bodyPr/>
          <a:lstStyle/>
          <a:p>
            <a:fld id="{8FDBFFB2-86D9-4B8F-A59A-553A60B94BBE}" type="slidenum">
              <a:rPr lang="en-US" smtClean="0"/>
              <a:t>8</a:t>
            </a:fld>
            <a:endParaRPr lang="en-US"/>
          </a:p>
        </p:txBody>
      </p:sp>
    </p:spTree>
    <p:extLst>
      <p:ext uri="{BB962C8B-B14F-4D97-AF65-F5344CB8AC3E}">
        <p14:creationId xmlns:p14="http://schemas.microsoft.com/office/powerpoint/2010/main" val="2865621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80</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6437313"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6905630"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7144420"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a:endCxn id="57" idx="1"/>
          </p:cNvCxnSpPr>
          <p:nvPr/>
        </p:nvCxnSpPr>
        <p:spPr>
          <a:xfrm flipV="1">
            <a:off x="5726388" y="2778371"/>
            <a:ext cx="710925" cy="151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9B6C11-CB38-41D5-B573-990D4C30B92C}"/>
              </a:ext>
            </a:extLst>
          </p:cNvPr>
          <p:cNvSpPr txBox="1"/>
          <p:nvPr/>
        </p:nvSpPr>
        <p:spPr>
          <a:xfrm>
            <a:off x="5137498" y="3462294"/>
            <a:ext cx="716863" cy="369332"/>
          </a:xfrm>
          <a:prstGeom prst="rect">
            <a:avLst/>
          </a:prstGeom>
          <a:noFill/>
        </p:spPr>
        <p:txBody>
          <a:bodyPr wrap="none" rtlCol="0">
            <a:spAutoFit/>
          </a:bodyPr>
          <a:lstStyle/>
          <a:p>
            <a:r>
              <a:rPr lang="en-US" dirty="0"/>
              <a:t>temp</a:t>
            </a:r>
          </a:p>
        </p:txBody>
      </p:sp>
      <p:cxnSp>
        <p:nvCxnSpPr>
          <p:cNvPr id="27" name="Straight Arrow Connector 26">
            <a:extLst>
              <a:ext uri="{FF2B5EF4-FFF2-40B4-BE49-F238E27FC236}">
                <a16:creationId xmlns:a16="http://schemas.microsoft.com/office/drawing/2014/main" id="{B4F8DC03-50F7-4D50-B817-6A63991C4E16}"/>
              </a:ext>
            </a:extLst>
          </p:cNvPr>
          <p:cNvCxnSpPr>
            <a:cxnSpLocks/>
          </p:cNvCxnSpPr>
          <p:nvPr/>
        </p:nvCxnSpPr>
        <p:spPr>
          <a:xfrm flipV="1">
            <a:off x="5484130" y="3151726"/>
            <a:ext cx="0" cy="3111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55ABF41-F63E-4ED4-8776-2EC0F040C411}"/>
              </a:ext>
            </a:extLst>
          </p:cNvPr>
          <p:cNvSpPr txBox="1"/>
          <p:nvPr/>
        </p:nvSpPr>
        <p:spPr>
          <a:xfrm>
            <a:off x="5241693" y="1780016"/>
            <a:ext cx="508473" cy="369332"/>
          </a:xfrm>
          <a:prstGeom prst="rect">
            <a:avLst/>
          </a:prstGeom>
          <a:noFill/>
        </p:spPr>
        <p:txBody>
          <a:bodyPr wrap="none" rtlCol="0">
            <a:spAutoFit/>
          </a:bodyPr>
          <a:lstStyle/>
          <a:p>
            <a:r>
              <a:rPr lang="en-US" dirty="0"/>
              <a:t>tail</a:t>
            </a:r>
          </a:p>
        </p:txBody>
      </p:sp>
      <p:cxnSp>
        <p:nvCxnSpPr>
          <p:cNvPr id="26" name="Straight Arrow Connector 25">
            <a:extLst>
              <a:ext uri="{FF2B5EF4-FFF2-40B4-BE49-F238E27FC236}">
                <a16:creationId xmlns:a16="http://schemas.microsoft.com/office/drawing/2014/main" id="{C248A949-C634-46F4-8BF4-8B14A370C818}"/>
              </a:ext>
            </a:extLst>
          </p:cNvPr>
          <p:cNvCxnSpPr>
            <a:cxnSpLocks/>
          </p:cNvCxnSpPr>
          <p:nvPr/>
        </p:nvCxnSpPr>
        <p:spPr>
          <a:xfrm>
            <a:off x="547215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66454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81</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37B473E-06AC-4469-A913-EB83A44B41C1}"/>
              </a:ext>
            </a:extLst>
          </p:cNvPr>
          <p:cNvSpPr/>
          <p:nvPr/>
        </p:nvSpPr>
        <p:spPr>
          <a:xfrm>
            <a:off x="6437313" y="252572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50</a:t>
            </a:r>
          </a:p>
        </p:txBody>
      </p:sp>
      <p:sp>
        <p:nvSpPr>
          <p:cNvPr id="58" name="Rectangle 57">
            <a:extLst>
              <a:ext uri="{FF2B5EF4-FFF2-40B4-BE49-F238E27FC236}">
                <a16:creationId xmlns:a16="http://schemas.microsoft.com/office/drawing/2014/main" id="{3338B955-6ECC-40A1-9BEC-567C0FA44E12}"/>
              </a:ext>
            </a:extLst>
          </p:cNvPr>
          <p:cNvSpPr/>
          <p:nvPr/>
        </p:nvSpPr>
        <p:spPr>
          <a:xfrm>
            <a:off x="6905630" y="252572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7CEF4BE6-90AC-4B30-B041-448ADBFDA872}"/>
              </a:ext>
            </a:extLst>
          </p:cNvPr>
          <p:cNvCxnSpPr>
            <a:cxnSpLocks/>
          </p:cNvCxnSpPr>
          <p:nvPr/>
        </p:nvCxnSpPr>
        <p:spPr>
          <a:xfrm>
            <a:off x="7144420" y="2778370"/>
            <a:ext cx="3202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5726388" y="2793479"/>
            <a:ext cx="36961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9B6C11-CB38-41D5-B573-990D4C30B92C}"/>
              </a:ext>
            </a:extLst>
          </p:cNvPr>
          <p:cNvSpPr txBox="1"/>
          <p:nvPr/>
        </p:nvSpPr>
        <p:spPr>
          <a:xfrm>
            <a:off x="5137498" y="3462294"/>
            <a:ext cx="716863" cy="369332"/>
          </a:xfrm>
          <a:prstGeom prst="rect">
            <a:avLst/>
          </a:prstGeom>
          <a:noFill/>
        </p:spPr>
        <p:txBody>
          <a:bodyPr wrap="none" rtlCol="0">
            <a:spAutoFit/>
          </a:bodyPr>
          <a:lstStyle/>
          <a:p>
            <a:r>
              <a:rPr lang="en-US" dirty="0"/>
              <a:t>temp</a:t>
            </a:r>
          </a:p>
        </p:txBody>
      </p:sp>
      <p:cxnSp>
        <p:nvCxnSpPr>
          <p:cNvPr id="27" name="Straight Arrow Connector 26">
            <a:extLst>
              <a:ext uri="{FF2B5EF4-FFF2-40B4-BE49-F238E27FC236}">
                <a16:creationId xmlns:a16="http://schemas.microsoft.com/office/drawing/2014/main" id="{B4F8DC03-50F7-4D50-B817-6A63991C4E16}"/>
              </a:ext>
            </a:extLst>
          </p:cNvPr>
          <p:cNvCxnSpPr>
            <a:cxnSpLocks/>
          </p:cNvCxnSpPr>
          <p:nvPr/>
        </p:nvCxnSpPr>
        <p:spPr>
          <a:xfrm flipV="1">
            <a:off x="5484130" y="3151726"/>
            <a:ext cx="0" cy="3111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55ABF41-F63E-4ED4-8776-2EC0F040C411}"/>
              </a:ext>
            </a:extLst>
          </p:cNvPr>
          <p:cNvSpPr txBox="1"/>
          <p:nvPr/>
        </p:nvSpPr>
        <p:spPr>
          <a:xfrm>
            <a:off x="5241693" y="1780016"/>
            <a:ext cx="508473" cy="369332"/>
          </a:xfrm>
          <a:prstGeom prst="rect">
            <a:avLst/>
          </a:prstGeom>
          <a:noFill/>
        </p:spPr>
        <p:txBody>
          <a:bodyPr wrap="none" rtlCol="0">
            <a:spAutoFit/>
          </a:bodyPr>
          <a:lstStyle/>
          <a:p>
            <a:r>
              <a:rPr lang="en-US" dirty="0"/>
              <a:t>tail</a:t>
            </a:r>
          </a:p>
        </p:txBody>
      </p:sp>
      <p:cxnSp>
        <p:nvCxnSpPr>
          <p:cNvPr id="26" name="Straight Arrow Connector 25">
            <a:extLst>
              <a:ext uri="{FF2B5EF4-FFF2-40B4-BE49-F238E27FC236}">
                <a16:creationId xmlns:a16="http://schemas.microsoft.com/office/drawing/2014/main" id="{C248A949-C634-46F4-8BF4-8B14A370C818}"/>
              </a:ext>
            </a:extLst>
          </p:cNvPr>
          <p:cNvCxnSpPr>
            <a:cxnSpLocks/>
          </p:cNvCxnSpPr>
          <p:nvPr/>
        </p:nvCxnSpPr>
        <p:spPr>
          <a:xfrm>
            <a:off x="547215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94567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err="1"/>
              <a:t>RemoveTail</a:t>
            </a:r>
            <a:r>
              <a:rPr lang="en-US" dirty="0"/>
              <a:t>()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82</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5726388" y="2793479"/>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5ABF41-F63E-4ED4-8776-2EC0F040C411}"/>
              </a:ext>
            </a:extLst>
          </p:cNvPr>
          <p:cNvSpPr txBox="1"/>
          <p:nvPr/>
        </p:nvSpPr>
        <p:spPr>
          <a:xfrm>
            <a:off x="5241693" y="1780016"/>
            <a:ext cx="508473" cy="369332"/>
          </a:xfrm>
          <a:prstGeom prst="rect">
            <a:avLst/>
          </a:prstGeom>
          <a:noFill/>
        </p:spPr>
        <p:txBody>
          <a:bodyPr wrap="none" rtlCol="0">
            <a:spAutoFit/>
          </a:bodyPr>
          <a:lstStyle/>
          <a:p>
            <a:r>
              <a:rPr lang="en-US" dirty="0"/>
              <a:t>tail</a:t>
            </a:r>
          </a:p>
        </p:txBody>
      </p:sp>
      <p:cxnSp>
        <p:nvCxnSpPr>
          <p:cNvPr id="26" name="Straight Arrow Connector 25">
            <a:extLst>
              <a:ext uri="{FF2B5EF4-FFF2-40B4-BE49-F238E27FC236}">
                <a16:creationId xmlns:a16="http://schemas.microsoft.com/office/drawing/2014/main" id="{C248A949-C634-46F4-8BF4-8B14A370C818}"/>
              </a:ext>
            </a:extLst>
          </p:cNvPr>
          <p:cNvCxnSpPr>
            <a:cxnSpLocks/>
          </p:cNvCxnSpPr>
          <p:nvPr/>
        </p:nvCxnSpPr>
        <p:spPr>
          <a:xfrm>
            <a:off x="547215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49514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tail.</a:t>
            </a:r>
          </a:p>
          <a:p>
            <a:r>
              <a:rPr lang="en-US" dirty="0"/>
              <a:t>Steps:</a:t>
            </a:r>
          </a:p>
          <a:p>
            <a:pPr lvl="1"/>
            <a:r>
              <a:rPr lang="en-US" dirty="0"/>
              <a:t>Set tail reference to tail’s previous reference.</a:t>
            </a:r>
          </a:p>
          <a:p>
            <a:pPr lvl="2"/>
            <a:r>
              <a:rPr lang="en-US" dirty="0"/>
              <a:t>But we don’t have a previous reference…</a:t>
            </a:r>
          </a:p>
          <a:p>
            <a:pPr lvl="2"/>
            <a:r>
              <a:rPr lang="en-US" dirty="0">
                <a:highlight>
                  <a:srgbClr val="FFFF00"/>
                </a:highlight>
              </a:rPr>
              <a:t>How do we get the node before tail?</a:t>
            </a:r>
          </a:p>
          <a:p>
            <a:pPr lvl="3"/>
            <a:r>
              <a:rPr lang="en-US" dirty="0"/>
              <a:t>Have a temp reference to head.</a:t>
            </a:r>
          </a:p>
          <a:p>
            <a:pPr lvl="3"/>
            <a:r>
              <a:rPr lang="en-US" dirty="0"/>
              <a:t>Set temp = </a:t>
            </a:r>
            <a:r>
              <a:rPr lang="en-US" dirty="0" err="1"/>
              <a:t>temp.next</a:t>
            </a:r>
            <a:r>
              <a:rPr lang="en-US" dirty="0"/>
              <a:t> until </a:t>
            </a:r>
            <a:r>
              <a:rPr lang="en-US" dirty="0" err="1"/>
              <a:t>temp.next</a:t>
            </a:r>
            <a:r>
              <a:rPr lang="en-US" dirty="0"/>
              <a:t> = tail.</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83</a:t>
            </a:fld>
            <a:endParaRPr lang="en-US"/>
          </a:p>
        </p:txBody>
      </p:sp>
    </p:spTree>
    <p:extLst>
      <p:ext uri="{BB962C8B-B14F-4D97-AF65-F5344CB8AC3E}">
        <p14:creationId xmlns:p14="http://schemas.microsoft.com/office/powerpoint/2010/main" val="14380581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tail.</a:t>
            </a:r>
          </a:p>
          <a:p>
            <a:r>
              <a:rPr lang="en-US" dirty="0"/>
              <a:t>Steps:</a:t>
            </a:r>
          </a:p>
          <a:p>
            <a:pPr lvl="1"/>
            <a:r>
              <a:rPr lang="en-US" dirty="0"/>
              <a:t>Set tail reference to tail’s previous reference.</a:t>
            </a:r>
          </a:p>
          <a:p>
            <a:pPr lvl="2"/>
            <a:r>
              <a:rPr lang="en-US" dirty="0"/>
              <a:t>But we don’t have a previous reference…</a:t>
            </a:r>
          </a:p>
          <a:p>
            <a:pPr lvl="2"/>
            <a:r>
              <a:rPr lang="en-US" dirty="0">
                <a:highlight>
                  <a:srgbClr val="FFFF00"/>
                </a:highlight>
              </a:rPr>
              <a:t>How do we get the node before tail?</a:t>
            </a:r>
          </a:p>
          <a:p>
            <a:pPr lvl="3"/>
            <a:r>
              <a:rPr lang="en-US" dirty="0"/>
              <a:t>Have a temp reference to head.</a:t>
            </a:r>
          </a:p>
          <a:p>
            <a:pPr lvl="3"/>
            <a:r>
              <a:rPr lang="en-US" dirty="0"/>
              <a:t>Set temp = </a:t>
            </a:r>
            <a:r>
              <a:rPr lang="en-US" dirty="0" err="1"/>
              <a:t>temp.next</a:t>
            </a:r>
            <a:r>
              <a:rPr lang="en-US" dirty="0"/>
              <a:t> until </a:t>
            </a:r>
            <a:r>
              <a:rPr lang="en-US" dirty="0" err="1"/>
              <a:t>temp.next</a:t>
            </a:r>
            <a:r>
              <a:rPr lang="en-US" dirty="0"/>
              <a:t> = tail.</a:t>
            </a:r>
          </a:p>
          <a:p>
            <a:pPr lvl="1"/>
            <a:r>
              <a:rPr lang="en-US" dirty="0"/>
              <a:t>Set tail reference to temp reference.</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84</a:t>
            </a:fld>
            <a:endParaRPr lang="en-US"/>
          </a:p>
        </p:txBody>
      </p:sp>
    </p:spTree>
    <p:extLst>
      <p:ext uri="{BB962C8B-B14F-4D97-AF65-F5344CB8AC3E}">
        <p14:creationId xmlns:p14="http://schemas.microsoft.com/office/powerpoint/2010/main" val="38018295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tail.</a:t>
            </a:r>
          </a:p>
          <a:p>
            <a:r>
              <a:rPr lang="en-US" dirty="0"/>
              <a:t>Steps:</a:t>
            </a:r>
          </a:p>
          <a:p>
            <a:pPr lvl="1"/>
            <a:r>
              <a:rPr lang="en-US" dirty="0"/>
              <a:t>Set tail reference to tail’s previous reference.</a:t>
            </a:r>
          </a:p>
          <a:p>
            <a:pPr lvl="2"/>
            <a:r>
              <a:rPr lang="en-US" dirty="0"/>
              <a:t>But we don’t have a previous reference…</a:t>
            </a:r>
          </a:p>
          <a:p>
            <a:pPr lvl="2"/>
            <a:r>
              <a:rPr lang="en-US" dirty="0">
                <a:highlight>
                  <a:srgbClr val="FFFF00"/>
                </a:highlight>
              </a:rPr>
              <a:t>How do we get the node before tail?</a:t>
            </a:r>
          </a:p>
          <a:p>
            <a:pPr lvl="3"/>
            <a:r>
              <a:rPr lang="en-US" dirty="0"/>
              <a:t>Have a temp reference to head.</a:t>
            </a:r>
          </a:p>
          <a:p>
            <a:pPr lvl="3"/>
            <a:r>
              <a:rPr lang="en-US" dirty="0"/>
              <a:t>Set temp = </a:t>
            </a:r>
            <a:r>
              <a:rPr lang="en-US" dirty="0" err="1"/>
              <a:t>temp.next</a:t>
            </a:r>
            <a:r>
              <a:rPr lang="en-US" dirty="0"/>
              <a:t> until </a:t>
            </a:r>
            <a:r>
              <a:rPr lang="en-US" dirty="0" err="1"/>
              <a:t>temp.next</a:t>
            </a:r>
            <a:r>
              <a:rPr lang="en-US" dirty="0"/>
              <a:t> = tail.</a:t>
            </a:r>
          </a:p>
          <a:p>
            <a:pPr lvl="1"/>
            <a:r>
              <a:rPr lang="en-US" dirty="0"/>
              <a:t>Set tail reference to temp reference.</a:t>
            </a:r>
          </a:p>
          <a:p>
            <a:pPr lvl="1"/>
            <a:r>
              <a:rPr lang="en-US" dirty="0"/>
              <a:t>Set tail’s next reference to null.</a:t>
            </a:r>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85</a:t>
            </a:fld>
            <a:endParaRPr lang="en-US"/>
          </a:p>
        </p:txBody>
      </p:sp>
    </p:spTree>
    <p:extLst>
      <p:ext uri="{BB962C8B-B14F-4D97-AF65-F5344CB8AC3E}">
        <p14:creationId xmlns:p14="http://schemas.microsoft.com/office/powerpoint/2010/main" val="42557448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AF6-45E0-4557-B8B2-230328400E94}"/>
              </a:ext>
            </a:extLst>
          </p:cNvPr>
          <p:cNvSpPr>
            <a:spLocks noGrp="1"/>
          </p:cNvSpPr>
          <p:nvPr>
            <p:ph type="title"/>
          </p:nvPr>
        </p:nvSpPr>
        <p:spPr/>
        <p:txBody>
          <a:bodyPr/>
          <a:lstStyle/>
          <a:p>
            <a:r>
              <a:rPr lang="en-US" dirty="0" err="1"/>
              <a:t>RemoveTail</a:t>
            </a:r>
            <a:r>
              <a:rPr lang="en-US" dirty="0"/>
              <a:t>()</a:t>
            </a:r>
          </a:p>
        </p:txBody>
      </p:sp>
      <p:sp>
        <p:nvSpPr>
          <p:cNvPr id="3" name="Content Placeholder 2">
            <a:extLst>
              <a:ext uri="{FF2B5EF4-FFF2-40B4-BE49-F238E27FC236}">
                <a16:creationId xmlns:a16="http://schemas.microsoft.com/office/drawing/2014/main" id="{DB928F53-5215-434B-AC90-62EDECCAEB95}"/>
              </a:ext>
            </a:extLst>
          </p:cNvPr>
          <p:cNvSpPr>
            <a:spLocks noGrp="1"/>
          </p:cNvSpPr>
          <p:nvPr>
            <p:ph idx="1"/>
          </p:nvPr>
        </p:nvSpPr>
        <p:spPr/>
        <p:txBody>
          <a:bodyPr/>
          <a:lstStyle/>
          <a:p>
            <a:r>
              <a:rPr lang="en-US" dirty="0"/>
              <a:t>This method will remove the tail.</a:t>
            </a:r>
          </a:p>
          <a:p>
            <a:r>
              <a:rPr lang="en-US" dirty="0"/>
              <a:t>Steps:</a:t>
            </a:r>
          </a:p>
          <a:p>
            <a:pPr lvl="1"/>
            <a:r>
              <a:rPr lang="en-US" dirty="0"/>
              <a:t>Set tail reference to tail’s previous reference.</a:t>
            </a:r>
          </a:p>
          <a:p>
            <a:pPr lvl="2"/>
            <a:r>
              <a:rPr lang="en-US" dirty="0"/>
              <a:t>But we don’t have a previous reference…</a:t>
            </a:r>
          </a:p>
          <a:p>
            <a:pPr lvl="2"/>
            <a:r>
              <a:rPr lang="en-US" dirty="0">
                <a:highlight>
                  <a:srgbClr val="FFFF00"/>
                </a:highlight>
              </a:rPr>
              <a:t>How do we get the node before tail?</a:t>
            </a:r>
          </a:p>
          <a:p>
            <a:pPr lvl="3"/>
            <a:r>
              <a:rPr lang="en-US" dirty="0"/>
              <a:t>Have a temp reference to head.</a:t>
            </a:r>
          </a:p>
          <a:p>
            <a:pPr lvl="3"/>
            <a:r>
              <a:rPr lang="en-US" dirty="0"/>
              <a:t>Set temp = </a:t>
            </a:r>
            <a:r>
              <a:rPr lang="en-US" dirty="0" err="1"/>
              <a:t>temp.next</a:t>
            </a:r>
            <a:r>
              <a:rPr lang="en-US" dirty="0"/>
              <a:t> until </a:t>
            </a:r>
            <a:r>
              <a:rPr lang="en-US" dirty="0" err="1"/>
              <a:t>temp.next</a:t>
            </a:r>
            <a:r>
              <a:rPr lang="en-US" dirty="0"/>
              <a:t> = tail.</a:t>
            </a:r>
          </a:p>
          <a:p>
            <a:pPr lvl="1"/>
            <a:r>
              <a:rPr lang="en-US" dirty="0"/>
              <a:t>Set tail reference to temp reference.</a:t>
            </a:r>
          </a:p>
          <a:p>
            <a:pPr lvl="1"/>
            <a:r>
              <a:rPr lang="en-US" dirty="0"/>
              <a:t>Set tail’s next reference to null.</a:t>
            </a:r>
          </a:p>
          <a:p>
            <a:r>
              <a:rPr lang="en-US" dirty="0"/>
              <a:t>Removing the tail takes linear time O(n).  Having the tail reference doesn’t help.</a:t>
            </a:r>
            <a:r>
              <a:rPr lang="en-US" sz="1600" dirty="0"/>
              <a:t> </a:t>
            </a:r>
            <a:r>
              <a:rPr lang="en-US" sz="1600" i="1" dirty="0"/>
              <a:t>for now…</a:t>
            </a:r>
            <a:endParaRPr lang="en-US" sz="1600" dirty="0"/>
          </a:p>
        </p:txBody>
      </p:sp>
      <p:sp>
        <p:nvSpPr>
          <p:cNvPr id="4" name="Slide Number Placeholder 3">
            <a:extLst>
              <a:ext uri="{FF2B5EF4-FFF2-40B4-BE49-F238E27FC236}">
                <a16:creationId xmlns:a16="http://schemas.microsoft.com/office/drawing/2014/main" id="{584E6A12-2DC5-4A0A-9770-EAC0C9B864FB}"/>
              </a:ext>
            </a:extLst>
          </p:cNvPr>
          <p:cNvSpPr>
            <a:spLocks noGrp="1"/>
          </p:cNvSpPr>
          <p:nvPr>
            <p:ph type="sldNum" sz="quarter" idx="12"/>
          </p:nvPr>
        </p:nvSpPr>
        <p:spPr/>
        <p:txBody>
          <a:bodyPr/>
          <a:lstStyle/>
          <a:p>
            <a:fld id="{8FDBFFB2-86D9-4B8F-A59A-553A60B94BBE}" type="slidenum">
              <a:rPr lang="en-US" smtClean="0"/>
              <a:t>86</a:t>
            </a:fld>
            <a:endParaRPr lang="en-US"/>
          </a:p>
        </p:txBody>
      </p:sp>
    </p:spTree>
    <p:extLst>
      <p:ext uri="{BB962C8B-B14F-4D97-AF65-F5344CB8AC3E}">
        <p14:creationId xmlns:p14="http://schemas.microsoft.com/office/powerpoint/2010/main" val="3023153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Adding/Removing at Arbitrary Locations</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When adding/removing at an arbitrary location, we need to first find that location and then do the operation.</a:t>
            </a:r>
          </a:p>
          <a:p>
            <a:pPr lvl="1"/>
            <a:r>
              <a:rPr lang="en-US" dirty="0"/>
              <a:t>Because we only have access to the head and tail pointers and nothing in between, we must traverse our singly linked list to find the location.  This search  is takes linear time O(n).</a:t>
            </a: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87</a:t>
            </a:fld>
            <a:endParaRPr lang="en-US"/>
          </a:p>
        </p:txBody>
      </p:sp>
    </p:spTree>
    <p:extLst>
      <p:ext uri="{BB962C8B-B14F-4D97-AF65-F5344CB8AC3E}">
        <p14:creationId xmlns:p14="http://schemas.microsoft.com/office/powerpoint/2010/main" val="4702587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88</a:t>
            </a:fld>
            <a:endParaRPr lang="en-US"/>
          </a:p>
        </p:txBody>
      </p:sp>
    </p:spTree>
    <p:extLst>
      <p:ext uri="{BB962C8B-B14F-4D97-AF65-F5344CB8AC3E}">
        <p14:creationId xmlns:p14="http://schemas.microsoft.com/office/powerpoint/2010/main" val="6875776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r>
              <a:rPr lang="en-US" dirty="0"/>
              <a:t>Allocate a new node with data and next reference.</a:t>
            </a: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89</a:t>
            </a:fld>
            <a:endParaRPr lang="en-US"/>
          </a:p>
        </p:txBody>
      </p:sp>
    </p:spTree>
    <p:extLst>
      <p:ext uri="{BB962C8B-B14F-4D97-AF65-F5344CB8AC3E}">
        <p14:creationId xmlns:p14="http://schemas.microsoft.com/office/powerpoint/2010/main" val="406250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0B6A-4270-46C9-98BE-48F07E338235}"/>
              </a:ext>
            </a:extLst>
          </p:cNvPr>
          <p:cNvSpPr>
            <a:spLocks noGrp="1"/>
          </p:cNvSpPr>
          <p:nvPr>
            <p:ph type="title"/>
          </p:nvPr>
        </p:nvSpPr>
        <p:spPr/>
        <p:txBody>
          <a:bodyPr/>
          <a:lstStyle/>
          <a:p>
            <a:r>
              <a:rPr lang="en-US" dirty="0"/>
              <a:t>Node Code</a:t>
            </a:r>
          </a:p>
        </p:txBody>
      </p:sp>
      <p:sp>
        <p:nvSpPr>
          <p:cNvPr id="3" name="Content Placeholder 2">
            <a:extLst>
              <a:ext uri="{FF2B5EF4-FFF2-40B4-BE49-F238E27FC236}">
                <a16:creationId xmlns:a16="http://schemas.microsoft.com/office/drawing/2014/main" id="{C9CF29C7-BAA4-4D6A-977B-94B166C318EC}"/>
              </a:ext>
            </a:extLst>
          </p:cNvPr>
          <p:cNvSpPr>
            <a:spLocks noGrp="1"/>
          </p:cNvSpPr>
          <p:nvPr>
            <p:ph idx="1"/>
          </p:nvPr>
        </p:nvSpPr>
        <p:spPr/>
        <p:txBody>
          <a:bodyPr>
            <a:normAutofit/>
          </a:bodyPr>
          <a:lstStyle/>
          <a:p>
            <a:r>
              <a:rPr lang="en-US" dirty="0">
                <a:highlight>
                  <a:srgbClr val="FFFF00"/>
                </a:highlight>
              </a:rPr>
              <a:t>On your paper</a:t>
            </a:r>
            <a:r>
              <a:rPr lang="en-US" dirty="0"/>
              <a:t>, write for me a class that stores an int and Node reference…</a:t>
            </a:r>
          </a:p>
          <a:p>
            <a:pPr marL="45720" indent="0">
              <a:buNone/>
            </a:pPr>
            <a:r>
              <a:rPr lang="en-US" b="1" dirty="0">
                <a:latin typeface="Courier New" panose="02070309020205020404" pitchFamily="49" charset="0"/>
                <a:cs typeface="Courier New" panose="02070309020205020404" pitchFamily="49" charset="0"/>
              </a:rPr>
              <a:t>public 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IntNode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data;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IntNode</a:t>
            </a:r>
            <a:r>
              <a:rPr lang="en-US" dirty="0">
                <a:latin typeface="Courier New" panose="02070309020205020404" pitchFamily="49" charset="0"/>
                <a:cs typeface="Courier New" panose="02070309020205020404" pitchFamily="49" charset="0"/>
              </a:rPr>
              <a:t> next;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IntNode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data)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this</a:t>
            </a:r>
            <a:r>
              <a:rPr lang="en-US" dirty="0" err="1">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data;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99C664-0F19-4CDC-A212-59699E6CAFF2}"/>
              </a:ext>
            </a:extLst>
          </p:cNvPr>
          <p:cNvSpPr>
            <a:spLocks noGrp="1"/>
          </p:cNvSpPr>
          <p:nvPr>
            <p:ph type="sldNum" sz="quarter" idx="12"/>
          </p:nvPr>
        </p:nvSpPr>
        <p:spPr/>
        <p:txBody>
          <a:bodyPr/>
          <a:lstStyle/>
          <a:p>
            <a:fld id="{8FDBFFB2-86D9-4B8F-A59A-553A60B94BBE}" type="slidenum">
              <a:rPr lang="en-US" smtClean="0"/>
              <a:t>9</a:t>
            </a:fld>
            <a:endParaRPr lang="en-US"/>
          </a:p>
        </p:txBody>
      </p:sp>
    </p:spTree>
    <p:extLst>
      <p:ext uri="{BB962C8B-B14F-4D97-AF65-F5344CB8AC3E}">
        <p14:creationId xmlns:p14="http://schemas.microsoft.com/office/powerpoint/2010/main" val="5437978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r>
              <a:rPr lang="en-US" dirty="0"/>
              <a:t>Allocate a new node with data and next reference.</a:t>
            </a:r>
          </a:p>
          <a:p>
            <a:pPr lvl="1"/>
            <a:r>
              <a:rPr lang="en-US" dirty="0"/>
              <a:t>If index is 0 or size, call </a:t>
            </a:r>
            <a:r>
              <a:rPr lang="en-US" dirty="0" err="1"/>
              <a:t>addToHead</a:t>
            </a:r>
            <a:r>
              <a:rPr lang="en-US" dirty="0"/>
              <a:t>() or </a:t>
            </a:r>
            <a:r>
              <a:rPr lang="en-US" dirty="0" err="1"/>
              <a:t>addToTail</a:t>
            </a:r>
            <a:r>
              <a:rPr lang="en-US" dirty="0"/>
              <a:t>().</a:t>
            </a: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90</a:t>
            </a:fld>
            <a:endParaRPr lang="en-US"/>
          </a:p>
        </p:txBody>
      </p:sp>
    </p:spTree>
    <p:extLst>
      <p:ext uri="{BB962C8B-B14F-4D97-AF65-F5344CB8AC3E}">
        <p14:creationId xmlns:p14="http://schemas.microsoft.com/office/powerpoint/2010/main" val="936241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r>
              <a:rPr lang="en-US" dirty="0"/>
              <a:t>Allocate a new node with data and next reference.</a:t>
            </a:r>
          </a:p>
          <a:p>
            <a:pPr lvl="1"/>
            <a:r>
              <a:rPr lang="en-US" dirty="0"/>
              <a:t>If index is 0 or size, call </a:t>
            </a:r>
            <a:r>
              <a:rPr lang="en-US" dirty="0" err="1"/>
              <a:t>addToHead</a:t>
            </a:r>
            <a:r>
              <a:rPr lang="en-US" dirty="0"/>
              <a:t>() or </a:t>
            </a:r>
            <a:r>
              <a:rPr lang="en-US" dirty="0" err="1"/>
              <a:t>addToTail</a:t>
            </a:r>
            <a:r>
              <a:rPr lang="en-US" dirty="0"/>
              <a:t>().</a:t>
            </a:r>
          </a:p>
          <a:p>
            <a:pPr lvl="1"/>
            <a:r>
              <a:rPr lang="en-US" dirty="0"/>
              <a:t>If not, have a temp reference to head.</a:t>
            </a: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91</a:t>
            </a:fld>
            <a:endParaRPr lang="en-US"/>
          </a:p>
        </p:txBody>
      </p:sp>
    </p:spTree>
    <p:extLst>
      <p:ext uri="{BB962C8B-B14F-4D97-AF65-F5344CB8AC3E}">
        <p14:creationId xmlns:p14="http://schemas.microsoft.com/office/powerpoint/2010/main" val="14248486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r>
              <a:rPr lang="en-US" dirty="0"/>
              <a:t>Allocate a new node with data and next reference.</a:t>
            </a:r>
          </a:p>
          <a:p>
            <a:pPr lvl="1"/>
            <a:r>
              <a:rPr lang="en-US" dirty="0"/>
              <a:t>If index is 0 or size, call </a:t>
            </a:r>
            <a:r>
              <a:rPr lang="en-US" dirty="0" err="1"/>
              <a:t>addToHead</a:t>
            </a:r>
            <a:r>
              <a:rPr lang="en-US" dirty="0"/>
              <a:t>() or </a:t>
            </a:r>
            <a:r>
              <a:rPr lang="en-US" dirty="0" err="1"/>
              <a:t>addToTail</a:t>
            </a:r>
            <a:r>
              <a:rPr lang="en-US" dirty="0"/>
              <a:t>().</a:t>
            </a:r>
          </a:p>
          <a:p>
            <a:pPr lvl="1"/>
            <a:r>
              <a:rPr lang="en-US" dirty="0"/>
              <a:t>If not, have a temp reference to head.</a:t>
            </a:r>
          </a:p>
          <a:p>
            <a:pPr lvl="1"/>
            <a:r>
              <a:rPr lang="en-US" dirty="0"/>
              <a:t>Set temp = </a:t>
            </a:r>
            <a:r>
              <a:rPr lang="en-US" dirty="0" err="1"/>
              <a:t>temp.next</a:t>
            </a:r>
            <a:r>
              <a:rPr lang="en-US" dirty="0"/>
              <a:t> for index – 1 times.  This gets the (index-1)’</a:t>
            </a:r>
            <a:r>
              <a:rPr lang="en-US" dirty="0" err="1"/>
              <a:t>th</a:t>
            </a:r>
            <a:r>
              <a:rPr lang="en-US" dirty="0"/>
              <a:t> node.</a:t>
            </a: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92</a:t>
            </a:fld>
            <a:endParaRPr lang="en-US"/>
          </a:p>
        </p:txBody>
      </p:sp>
    </p:spTree>
    <p:extLst>
      <p:ext uri="{BB962C8B-B14F-4D97-AF65-F5344CB8AC3E}">
        <p14:creationId xmlns:p14="http://schemas.microsoft.com/office/powerpoint/2010/main" val="7556243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r>
              <a:rPr lang="en-US" dirty="0"/>
              <a:t>Allocate a new node with data and next reference.</a:t>
            </a:r>
          </a:p>
          <a:p>
            <a:pPr lvl="1"/>
            <a:r>
              <a:rPr lang="en-US" dirty="0"/>
              <a:t>If index is 0 or size, call </a:t>
            </a:r>
            <a:r>
              <a:rPr lang="en-US" dirty="0" err="1"/>
              <a:t>addToHead</a:t>
            </a:r>
            <a:r>
              <a:rPr lang="en-US" dirty="0"/>
              <a:t>() or </a:t>
            </a:r>
            <a:r>
              <a:rPr lang="en-US" dirty="0" err="1"/>
              <a:t>addToTail</a:t>
            </a:r>
            <a:r>
              <a:rPr lang="en-US" dirty="0"/>
              <a:t>().</a:t>
            </a:r>
          </a:p>
          <a:p>
            <a:pPr lvl="1"/>
            <a:r>
              <a:rPr lang="en-US" dirty="0"/>
              <a:t>If not, have a temp reference to head.</a:t>
            </a:r>
          </a:p>
          <a:p>
            <a:pPr lvl="1"/>
            <a:r>
              <a:rPr lang="en-US" dirty="0"/>
              <a:t>Set temp = </a:t>
            </a:r>
            <a:r>
              <a:rPr lang="en-US" dirty="0" err="1"/>
              <a:t>temp.next</a:t>
            </a:r>
            <a:r>
              <a:rPr lang="en-US" dirty="0"/>
              <a:t> for index – 1 times.  This gets the (index-1)’</a:t>
            </a:r>
            <a:r>
              <a:rPr lang="en-US" dirty="0" err="1"/>
              <a:t>th</a:t>
            </a:r>
            <a:r>
              <a:rPr lang="en-US" dirty="0"/>
              <a:t> node.</a:t>
            </a:r>
          </a:p>
          <a:p>
            <a:pPr lvl="1"/>
            <a:r>
              <a:rPr lang="en-US" dirty="0">
                <a:highlight>
                  <a:srgbClr val="FFFF00"/>
                </a:highlight>
              </a:rPr>
              <a:t>We found our spot, how do we insert our new node?</a:t>
            </a:r>
          </a:p>
          <a:p>
            <a:pPr lvl="2"/>
            <a:endParaRPr lang="en-US" dirty="0">
              <a:highlight>
                <a:srgbClr val="FFFF00"/>
              </a:highlight>
            </a:endParaRP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93</a:t>
            </a:fld>
            <a:endParaRPr lang="en-US"/>
          </a:p>
        </p:txBody>
      </p:sp>
    </p:spTree>
    <p:extLst>
      <p:ext uri="{BB962C8B-B14F-4D97-AF65-F5344CB8AC3E}">
        <p14:creationId xmlns:p14="http://schemas.microsoft.com/office/powerpoint/2010/main" val="1613283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r>
              <a:rPr lang="en-US" dirty="0"/>
              <a:t>Allocate a new node with data and next reference.</a:t>
            </a:r>
          </a:p>
          <a:p>
            <a:pPr lvl="1"/>
            <a:r>
              <a:rPr lang="en-US" dirty="0"/>
              <a:t>If index is 0 or size, call </a:t>
            </a:r>
            <a:r>
              <a:rPr lang="en-US" dirty="0" err="1"/>
              <a:t>addToHead</a:t>
            </a:r>
            <a:r>
              <a:rPr lang="en-US" dirty="0"/>
              <a:t>() or </a:t>
            </a:r>
            <a:r>
              <a:rPr lang="en-US" dirty="0" err="1"/>
              <a:t>addToTail</a:t>
            </a:r>
            <a:r>
              <a:rPr lang="en-US" dirty="0"/>
              <a:t>().</a:t>
            </a:r>
          </a:p>
          <a:p>
            <a:pPr lvl="1"/>
            <a:r>
              <a:rPr lang="en-US" dirty="0"/>
              <a:t>If not, have a temp reference to head.</a:t>
            </a:r>
          </a:p>
          <a:p>
            <a:pPr lvl="1"/>
            <a:r>
              <a:rPr lang="en-US" dirty="0"/>
              <a:t>Set temp = </a:t>
            </a:r>
            <a:r>
              <a:rPr lang="en-US" dirty="0" err="1"/>
              <a:t>temp.next</a:t>
            </a:r>
            <a:r>
              <a:rPr lang="en-US" dirty="0"/>
              <a:t> for index – 1 times.  This gets the (index-1)’</a:t>
            </a:r>
            <a:r>
              <a:rPr lang="en-US" dirty="0" err="1"/>
              <a:t>th</a:t>
            </a:r>
            <a:r>
              <a:rPr lang="en-US" dirty="0"/>
              <a:t> node.</a:t>
            </a:r>
          </a:p>
          <a:p>
            <a:pPr lvl="1"/>
            <a:r>
              <a:rPr lang="en-US" dirty="0">
                <a:highlight>
                  <a:srgbClr val="FFFF00"/>
                </a:highlight>
              </a:rPr>
              <a:t>We found our spot, how do we insert our new node?</a:t>
            </a:r>
          </a:p>
          <a:p>
            <a:pPr lvl="2"/>
            <a:r>
              <a:rPr lang="en-US" dirty="0"/>
              <a:t>Set the new node’s next reference to temp’s next reference.</a:t>
            </a:r>
            <a:endParaRPr lang="en-US" dirty="0">
              <a:highlight>
                <a:srgbClr val="FFFF00"/>
              </a:highlight>
            </a:endParaRP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94</a:t>
            </a:fld>
            <a:endParaRPr lang="en-US"/>
          </a:p>
        </p:txBody>
      </p:sp>
    </p:spTree>
    <p:extLst>
      <p:ext uri="{BB962C8B-B14F-4D97-AF65-F5344CB8AC3E}">
        <p14:creationId xmlns:p14="http://schemas.microsoft.com/office/powerpoint/2010/main" val="9961622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5A6-0646-4DE7-B243-76FB23F77793}"/>
              </a:ext>
            </a:extLst>
          </p:cNvPr>
          <p:cNvSpPr>
            <a:spLocks noGrp="1"/>
          </p:cNvSpPr>
          <p:nvPr>
            <p:ph type="title"/>
          </p:nvPr>
        </p:nvSpPr>
        <p:spPr/>
        <p:txBody>
          <a:bodyPr/>
          <a:lstStyle/>
          <a:p>
            <a:r>
              <a:rPr lang="en-US" dirty="0"/>
              <a:t>Add(int index, E e)</a:t>
            </a:r>
          </a:p>
        </p:txBody>
      </p:sp>
      <p:sp>
        <p:nvSpPr>
          <p:cNvPr id="3" name="Content Placeholder 2">
            <a:extLst>
              <a:ext uri="{FF2B5EF4-FFF2-40B4-BE49-F238E27FC236}">
                <a16:creationId xmlns:a16="http://schemas.microsoft.com/office/drawing/2014/main" id="{B858F029-2047-4BD4-ABAB-9473DD65B4E3}"/>
              </a:ext>
            </a:extLst>
          </p:cNvPr>
          <p:cNvSpPr>
            <a:spLocks noGrp="1"/>
          </p:cNvSpPr>
          <p:nvPr>
            <p:ph idx="1"/>
          </p:nvPr>
        </p:nvSpPr>
        <p:spPr/>
        <p:txBody>
          <a:bodyPr/>
          <a:lstStyle/>
          <a:p>
            <a:r>
              <a:rPr lang="en-US" dirty="0"/>
              <a:t>This method will add value e at index </a:t>
            </a:r>
            <a:r>
              <a:rPr lang="en-US" dirty="0" err="1"/>
              <a:t>index</a:t>
            </a:r>
            <a:r>
              <a:rPr lang="en-US" dirty="0"/>
              <a:t>.</a:t>
            </a:r>
          </a:p>
          <a:p>
            <a:r>
              <a:rPr lang="en-US" dirty="0"/>
              <a:t>Steps:</a:t>
            </a:r>
          </a:p>
          <a:p>
            <a:pPr lvl="1"/>
            <a:r>
              <a:rPr lang="en-US" dirty="0"/>
              <a:t>Allocate a new node with data and next reference.</a:t>
            </a:r>
          </a:p>
          <a:p>
            <a:pPr lvl="1"/>
            <a:r>
              <a:rPr lang="en-US" dirty="0"/>
              <a:t>If index is 0 or size, call </a:t>
            </a:r>
            <a:r>
              <a:rPr lang="en-US" dirty="0" err="1"/>
              <a:t>addToHead</a:t>
            </a:r>
            <a:r>
              <a:rPr lang="en-US" dirty="0"/>
              <a:t>() or </a:t>
            </a:r>
            <a:r>
              <a:rPr lang="en-US" dirty="0" err="1"/>
              <a:t>addToTail</a:t>
            </a:r>
            <a:r>
              <a:rPr lang="en-US" dirty="0"/>
              <a:t>().</a:t>
            </a:r>
          </a:p>
          <a:p>
            <a:pPr lvl="1"/>
            <a:r>
              <a:rPr lang="en-US" dirty="0"/>
              <a:t>If not, have a temp reference to head.</a:t>
            </a:r>
          </a:p>
          <a:p>
            <a:pPr lvl="1"/>
            <a:r>
              <a:rPr lang="en-US" dirty="0"/>
              <a:t>Set temp = </a:t>
            </a:r>
            <a:r>
              <a:rPr lang="en-US" dirty="0" err="1"/>
              <a:t>temp.next</a:t>
            </a:r>
            <a:r>
              <a:rPr lang="en-US" dirty="0"/>
              <a:t> for index – 1 times.  This gets the (index-1)’</a:t>
            </a:r>
            <a:r>
              <a:rPr lang="en-US" dirty="0" err="1"/>
              <a:t>th</a:t>
            </a:r>
            <a:r>
              <a:rPr lang="en-US" dirty="0"/>
              <a:t> node.</a:t>
            </a:r>
          </a:p>
          <a:p>
            <a:pPr lvl="1"/>
            <a:r>
              <a:rPr lang="en-US" dirty="0">
                <a:highlight>
                  <a:srgbClr val="FFFF00"/>
                </a:highlight>
              </a:rPr>
              <a:t>We found our spot, how do we insert our new node?</a:t>
            </a:r>
          </a:p>
          <a:p>
            <a:pPr lvl="2"/>
            <a:r>
              <a:rPr lang="en-US" dirty="0"/>
              <a:t>Set the new node’s next reference to temp’s next reference.</a:t>
            </a:r>
          </a:p>
          <a:p>
            <a:pPr lvl="2"/>
            <a:r>
              <a:rPr lang="en-US" dirty="0"/>
              <a:t>Set temp’s next reference to new node.</a:t>
            </a:r>
          </a:p>
          <a:p>
            <a:pPr lvl="2"/>
            <a:endParaRPr lang="en-US" dirty="0">
              <a:highlight>
                <a:srgbClr val="FFFF00"/>
              </a:highlight>
            </a:endParaRPr>
          </a:p>
          <a:p>
            <a:pPr lvl="1"/>
            <a:endParaRPr lang="en-US" dirty="0"/>
          </a:p>
        </p:txBody>
      </p:sp>
      <p:sp>
        <p:nvSpPr>
          <p:cNvPr id="4" name="Slide Number Placeholder 3">
            <a:extLst>
              <a:ext uri="{FF2B5EF4-FFF2-40B4-BE49-F238E27FC236}">
                <a16:creationId xmlns:a16="http://schemas.microsoft.com/office/drawing/2014/main" id="{AC9C9F36-CF3A-4BC9-A646-2ECCD6FBF612}"/>
              </a:ext>
            </a:extLst>
          </p:cNvPr>
          <p:cNvSpPr>
            <a:spLocks noGrp="1"/>
          </p:cNvSpPr>
          <p:nvPr>
            <p:ph type="sldNum" sz="quarter" idx="12"/>
          </p:nvPr>
        </p:nvSpPr>
        <p:spPr/>
        <p:txBody>
          <a:bodyPr/>
          <a:lstStyle/>
          <a:p>
            <a:fld id="{8FDBFFB2-86D9-4B8F-A59A-553A60B94BBE}" type="slidenum">
              <a:rPr lang="en-US" smtClean="0"/>
              <a:t>95</a:t>
            </a:fld>
            <a:endParaRPr lang="en-US"/>
          </a:p>
        </p:txBody>
      </p:sp>
    </p:spTree>
    <p:extLst>
      <p:ext uri="{BB962C8B-B14F-4D97-AF65-F5344CB8AC3E}">
        <p14:creationId xmlns:p14="http://schemas.microsoft.com/office/powerpoint/2010/main" val="1782876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Add(int, E)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96</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5726388" y="2793479"/>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5ABF41-F63E-4ED4-8776-2EC0F040C411}"/>
              </a:ext>
            </a:extLst>
          </p:cNvPr>
          <p:cNvSpPr txBox="1"/>
          <p:nvPr/>
        </p:nvSpPr>
        <p:spPr>
          <a:xfrm>
            <a:off x="5241693" y="1780016"/>
            <a:ext cx="508473" cy="369332"/>
          </a:xfrm>
          <a:prstGeom prst="rect">
            <a:avLst/>
          </a:prstGeom>
          <a:noFill/>
        </p:spPr>
        <p:txBody>
          <a:bodyPr wrap="none" rtlCol="0">
            <a:spAutoFit/>
          </a:bodyPr>
          <a:lstStyle/>
          <a:p>
            <a:r>
              <a:rPr lang="en-US" dirty="0"/>
              <a:t>tail</a:t>
            </a:r>
          </a:p>
        </p:txBody>
      </p:sp>
      <p:cxnSp>
        <p:nvCxnSpPr>
          <p:cNvPr id="26" name="Straight Arrow Connector 25">
            <a:extLst>
              <a:ext uri="{FF2B5EF4-FFF2-40B4-BE49-F238E27FC236}">
                <a16:creationId xmlns:a16="http://schemas.microsoft.com/office/drawing/2014/main" id="{C248A949-C634-46F4-8BF4-8B14A370C818}"/>
              </a:ext>
            </a:extLst>
          </p:cNvPr>
          <p:cNvCxnSpPr>
            <a:cxnSpLocks/>
          </p:cNvCxnSpPr>
          <p:nvPr/>
        </p:nvCxnSpPr>
        <p:spPr>
          <a:xfrm>
            <a:off x="547215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30AC640A-3BF4-408A-B155-48611B475C70}"/>
              </a:ext>
            </a:extLst>
          </p:cNvPr>
          <p:cNvSpPr/>
          <p:nvPr/>
        </p:nvSpPr>
        <p:spPr>
          <a:xfrm>
            <a:off x="4452161" y="445600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18" name="Rectangle 17">
            <a:extLst>
              <a:ext uri="{FF2B5EF4-FFF2-40B4-BE49-F238E27FC236}">
                <a16:creationId xmlns:a16="http://schemas.microsoft.com/office/drawing/2014/main" id="{567EF2F6-2683-4BF4-A348-6FE53EF75491}"/>
              </a:ext>
            </a:extLst>
          </p:cNvPr>
          <p:cNvSpPr/>
          <p:nvPr/>
        </p:nvSpPr>
        <p:spPr>
          <a:xfrm>
            <a:off x="4920478" y="445600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D049544-F277-41C1-BA81-4A45FA6E40F7}"/>
              </a:ext>
            </a:extLst>
          </p:cNvPr>
          <p:cNvCxnSpPr>
            <a:cxnSpLocks/>
          </p:cNvCxnSpPr>
          <p:nvPr/>
        </p:nvCxnSpPr>
        <p:spPr>
          <a:xfrm>
            <a:off x="5150936" y="4708652"/>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BEDBA0-9C6D-493D-B4EE-827C0A1EF123}"/>
              </a:ext>
            </a:extLst>
          </p:cNvPr>
          <p:cNvSpPr txBox="1"/>
          <p:nvPr/>
        </p:nvSpPr>
        <p:spPr>
          <a:xfrm>
            <a:off x="4330226" y="5355367"/>
            <a:ext cx="1165704" cy="369332"/>
          </a:xfrm>
          <a:prstGeom prst="rect">
            <a:avLst/>
          </a:prstGeom>
          <a:noFill/>
        </p:spPr>
        <p:txBody>
          <a:bodyPr wrap="none" rtlCol="0">
            <a:spAutoFit/>
          </a:bodyPr>
          <a:lstStyle/>
          <a:p>
            <a:r>
              <a:rPr lang="en-US" dirty="0" err="1"/>
              <a:t>newNode</a:t>
            </a:r>
            <a:endParaRPr lang="en-US" dirty="0"/>
          </a:p>
        </p:txBody>
      </p:sp>
      <p:cxnSp>
        <p:nvCxnSpPr>
          <p:cNvPr id="22" name="Straight Arrow Connector 21">
            <a:extLst>
              <a:ext uri="{FF2B5EF4-FFF2-40B4-BE49-F238E27FC236}">
                <a16:creationId xmlns:a16="http://schemas.microsoft.com/office/drawing/2014/main" id="{050CBAA7-8CA8-4928-A3CB-5B7456D8864E}"/>
              </a:ext>
            </a:extLst>
          </p:cNvPr>
          <p:cNvCxnSpPr>
            <a:cxnSpLocks/>
          </p:cNvCxnSpPr>
          <p:nvPr/>
        </p:nvCxnSpPr>
        <p:spPr>
          <a:xfrm flipV="1">
            <a:off x="4894647" y="5044485"/>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E7B25B3-614E-4C4A-ABA1-B532E1B86ACB}"/>
              </a:ext>
            </a:extLst>
          </p:cNvPr>
          <p:cNvSpPr txBox="1"/>
          <p:nvPr/>
        </p:nvSpPr>
        <p:spPr>
          <a:xfrm>
            <a:off x="2318098" y="3395447"/>
            <a:ext cx="716863" cy="369332"/>
          </a:xfrm>
          <a:prstGeom prst="rect">
            <a:avLst/>
          </a:prstGeom>
          <a:noFill/>
        </p:spPr>
        <p:txBody>
          <a:bodyPr wrap="none" rtlCol="0">
            <a:spAutoFit/>
          </a:bodyPr>
          <a:lstStyle/>
          <a:p>
            <a:r>
              <a:rPr lang="en-US" dirty="0"/>
              <a:t>temp</a:t>
            </a:r>
          </a:p>
        </p:txBody>
      </p:sp>
      <p:cxnSp>
        <p:nvCxnSpPr>
          <p:cNvPr id="24" name="Straight Arrow Connector 23">
            <a:extLst>
              <a:ext uri="{FF2B5EF4-FFF2-40B4-BE49-F238E27FC236}">
                <a16:creationId xmlns:a16="http://schemas.microsoft.com/office/drawing/2014/main" id="{852CDA41-8927-4124-896C-66AB1BC46CE9}"/>
              </a:ext>
            </a:extLst>
          </p:cNvPr>
          <p:cNvCxnSpPr>
            <a:cxnSpLocks/>
          </p:cNvCxnSpPr>
          <p:nvPr/>
        </p:nvCxnSpPr>
        <p:spPr>
          <a:xfrm flipV="1">
            <a:off x="2669130" y="3118118"/>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1934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Add(int, E)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97</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5726388" y="2793479"/>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5ABF41-F63E-4ED4-8776-2EC0F040C411}"/>
              </a:ext>
            </a:extLst>
          </p:cNvPr>
          <p:cNvSpPr txBox="1"/>
          <p:nvPr/>
        </p:nvSpPr>
        <p:spPr>
          <a:xfrm>
            <a:off x="5241693" y="1780016"/>
            <a:ext cx="508473" cy="369332"/>
          </a:xfrm>
          <a:prstGeom prst="rect">
            <a:avLst/>
          </a:prstGeom>
          <a:noFill/>
        </p:spPr>
        <p:txBody>
          <a:bodyPr wrap="none" rtlCol="0">
            <a:spAutoFit/>
          </a:bodyPr>
          <a:lstStyle/>
          <a:p>
            <a:r>
              <a:rPr lang="en-US" dirty="0"/>
              <a:t>tail</a:t>
            </a:r>
          </a:p>
        </p:txBody>
      </p:sp>
      <p:cxnSp>
        <p:nvCxnSpPr>
          <p:cNvPr id="26" name="Straight Arrow Connector 25">
            <a:extLst>
              <a:ext uri="{FF2B5EF4-FFF2-40B4-BE49-F238E27FC236}">
                <a16:creationId xmlns:a16="http://schemas.microsoft.com/office/drawing/2014/main" id="{C248A949-C634-46F4-8BF4-8B14A370C818}"/>
              </a:ext>
            </a:extLst>
          </p:cNvPr>
          <p:cNvCxnSpPr>
            <a:cxnSpLocks/>
          </p:cNvCxnSpPr>
          <p:nvPr/>
        </p:nvCxnSpPr>
        <p:spPr>
          <a:xfrm>
            <a:off x="547215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30AC640A-3BF4-408A-B155-48611B475C70}"/>
              </a:ext>
            </a:extLst>
          </p:cNvPr>
          <p:cNvSpPr/>
          <p:nvPr/>
        </p:nvSpPr>
        <p:spPr>
          <a:xfrm>
            <a:off x="4452161" y="445600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18" name="Rectangle 17">
            <a:extLst>
              <a:ext uri="{FF2B5EF4-FFF2-40B4-BE49-F238E27FC236}">
                <a16:creationId xmlns:a16="http://schemas.microsoft.com/office/drawing/2014/main" id="{567EF2F6-2683-4BF4-A348-6FE53EF75491}"/>
              </a:ext>
            </a:extLst>
          </p:cNvPr>
          <p:cNvSpPr/>
          <p:nvPr/>
        </p:nvSpPr>
        <p:spPr>
          <a:xfrm>
            <a:off x="4920478" y="445600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D049544-F277-41C1-BA81-4A45FA6E40F7}"/>
              </a:ext>
            </a:extLst>
          </p:cNvPr>
          <p:cNvCxnSpPr>
            <a:cxnSpLocks/>
          </p:cNvCxnSpPr>
          <p:nvPr/>
        </p:nvCxnSpPr>
        <p:spPr>
          <a:xfrm>
            <a:off x="5150936" y="4708652"/>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BEDBA0-9C6D-493D-B4EE-827C0A1EF123}"/>
              </a:ext>
            </a:extLst>
          </p:cNvPr>
          <p:cNvSpPr txBox="1"/>
          <p:nvPr/>
        </p:nvSpPr>
        <p:spPr>
          <a:xfrm>
            <a:off x="4330226" y="5355367"/>
            <a:ext cx="1165704" cy="369332"/>
          </a:xfrm>
          <a:prstGeom prst="rect">
            <a:avLst/>
          </a:prstGeom>
          <a:noFill/>
        </p:spPr>
        <p:txBody>
          <a:bodyPr wrap="none" rtlCol="0">
            <a:spAutoFit/>
          </a:bodyPr>
          <a:lstStyle/>
          <a:p>
            <a:r>
              <a:rPr lang="en-US" dirty="0" err="1"/>
              <a:t>newNode</a:t>
            </a:r>
            <a:endParaRPr lang="en-US" dirty="0"/>
          </a:p>
        </p:txBody>
      </p:sp>
      <p:cxnSp>
        <p:nvCxnSpPr>
          <p:cNvPr id="22" name="Straight Arrow Connector 21">
            <a:extLst>
              <a:ext uri="{FF2B5EF4-FFF2-40B4-BE49-F238E27FC236}">
                <a16:creationId xmlns:a16="http://schemas.microsoft.com/office/drawing/2014/main" id="{050CBAA7-8CA8-4928-A3CB-5B7456D8864E}"/>
              </a:ext>
            </a:extLst>
          </p:cNvPr>
          <p:cNvCxnSpPr>
            <a:cxnSpLocks/>
          </p:cNvCxnSpPr>
          <p:nvPr/>
        </p:nvCxnSpPr>
        <p:spPr>
          <a:xfrm flipV="1">
            <a:off x="4894647" y="5044485"/>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E7B25B3-614E-4C4A-ABA1-B532E1B86ACB}"/>
              </a:ext>
            </a:extLst>
          </p:cNvPr>
          <p:cNvSpPr txBox="1"/>
          <p:nvPr/>
        </p:nvSpPr>
        <p:spPr>
          <a:xfrm>
            <a:off x="3720398" y="3429000"/>
            <a:ext cx="716863" cy="369332"/>
          </a:xfrm>
          <a:prstGeom prst="rect">
            <a:avLst/>
          </a:prstGeom>
          <a:noFill/>
        </p:spPr>
        <p:txBody>
          <a:bodyPr wrap="none" rtlCol="0">
            <a:spAutoFit/>
          </a:bodyPr>
          <a:lstStyle/>
          <a:p>
            <a:r>
              <a:rPr lang="en-US" dirty="0"/>
              <a:t>temp</a:t>
            </a:r>
          </a:p>
        </p:txBody>
      </p:sp>
      <p:cxnSp>
        <p:nvCxnSpPr>
          <p:cNvPr id="24" name="Straight Arrow Connector 23">
            <a:extLst>
              <a:ext uri="{FF2B5EF4-FFF2-40B4-BE49-F238E27FC236}">
                <a16:creationId xmlns:a16="http://schemas.microsoft.com/office/drawing/2014/main" id="{852CDA41-8927-4124-896C-66AB1BC46CE9}"/>
              </a:ext>
            </a:extLst>
          </p:cNvPr>
          <p:cNvCxnSpPr>
            <a:cxnSpLocks/>
          </p:cNvCxnSpPr>
          <p:nvPr/>
        </p:nvCxnSpPr>
        <p:spPr>
          <a:xfrm flipV="1">
            <a:off x="4071430" y="3151671"/>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92726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Add(int, E)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98</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54" idx="1"/>
          </p:cNvCxnSpPr>
          <p:nvPr/>
        </p:nvCxnSpPr>
        <p:spPr>
          <a:xfrm>
            <a:off x="43250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5726388" y="2793479"/>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5ABF41-F63E-4ED4-8776-2EC0F040C411}"/>
              </a:ext>
            </a:extLst>
          </p:cNvPr>
          <p:cNvSpPr txBox="1"/>
          <p:nvPr/>
        </p:nvSpPr>
        <p:spPr>
          <a:xfrm>
            <a:off x="5241693" y="1780016"/>
            <a:ext cx="508473" cy="369332"/>
          </a:xfrm>
          <a:prstGeom prst="rect">
            <a:avLst/>
          </a:prstGeom>
          <a:noFill/>
        </p:spPr>
        <p:txBody>
          <a:bodyPr wrap="none" rtlCol="0">
            <a:spAutoFit/>
          </a:bodyPr>
          <a:lstStyle/>
          <a:p>
            <a:r>
              <a:rPr lang="en-US" dirty="0"/>
              <a:t>tail</a:t>
            </a:r>
          </a:p>
        </p:txBody>
      </p:sp>
      <p:cxnSp>
        <p:nvCxnSpPr>
          <p:cNvPr id="26" name="Straight Arrow Connector 25">
            <a:extLst>
              <a:ext uri="{FF2B5EF4-FFF2-40B4-BE49-F238E27FC236}">
                <a16:creationId xmlns:a16="http://schemas.microsoft.com/office/drawing/2014/main" id="{C248A949-C634-46F4-8BF4-8B14A370C818}"/>
              </a:ext>
            </a:extLst>
          </p:cNvPr>
          <p:cNvCxnSpPr>
            <a:cxnSpLocks/>
          </p:cNvCxnSpPr>
          <p:nvPr/>
        </p:nvCxnSpPr>
        <p:spPr>
          <a:xfrm>
            <a:off x="547215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30AC640A-3BF4-408A-B155-48611B475C70}"/>
              </a:ext>
            </a:extLst>
          </p:cNvPr>
          <p:cNvSpPr/>
          <p:nvPr/>
        </p:nvSpPr>
        <p:spPr>
          <a:xfrm>
            <a:off x="4452161" y="445600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18" name="Rectangle 17">
            <a:extLst>
              <a:ext uri="{FF2B5EF4-FFF2-40B4-BE49-F238E27FC236}">
                <a16:creationId xmlns:a16="http://schemas.microsoft.com/office/drawing/2014/main" id="{567EF2F6-2683-4BF4-A348-6FE53EF75491}"/>
              </a:ext>
            </a:extLst>
          </p:cNvPr>
          <p:cNvSpPr/>
          <p:nvPr/>
        </p:nvSpPr>
        <p:spPr>
          <a:xfrm>
            <a:off x="4920478" y="445600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D049544-F277-41C1-BA81-4A45FA6E40F7}"/>
              </a:ext>
            </a:extLst>
          </p:cNvPr>
          <p:cNvCxnSpPr>
            <a:cxnSpLocks/>
            <a:endCxn id="54" idx="2"/>
          </p:cNvCxnSpPr>
          <p:nvPr/>
        </p:nvCxnSpPr>
        <p:spPr>
          <a:xfrm flipV="1">
            <a:off x="5150936" y="3046127"/>
            <a:ext cx="107136" cy="16625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BEDBA0-9C6D-493D-B4EE-827C0A1EF123}"/>
              </a:ext>
            </a:extLst>
          </p:cNvPr>
          <p:cNvSpPr txBox="1"/>
          <p:nvPr/>
        </p:nvSpPr>
        <p:spPr>
          <a:xfrm>
            <a:off x="4330226" y="5355367"/>
            <a:ext cx="1165704" cy="369332"/>
          </a:xfrm>
          <a:prstGeom prst="rect">
            <a:avLst/>
          </a:prstGeom>
          <a:noFill/>
        </p:spPr>
        <p:txBody>
          <a:bodyPr wrap="none" rtlCol="0">
            <a:spAutoFit/>
          </a:bodyPr>
          <a:lstStyle/>
          <a:p>
            <a:r>
              <a:rPr lang="en-US" dirty="0" err="1"/>
              <a:t>newNode</a:t>
            </a:r>
            <a:endParaRPr lang="en-US" dirty="0"/>
          </a:p>
        </p:txBody>
      </p:sp>
      <p:cxnSp>
        <p:nvCxnSpPr>
          <p:cNvPr id="22" name="Straight Arrow Connector 21">
            <a:extLst>
              <a:ext uri="{FF2B5EF4-FFF2-40B4-BE49-F238E27FC236}">
                <a16:creationId xmlns:a16="http://schemas.microsoft.com/office/drawing/2014/main" id="{050CBAA7-8CA8-4928-A3CB-5B7456D8864E}"/>
              </a:ext>
            </a:extLst>
          </p:cNvPr>
          <p:cNvCxnSpPr>
            <a:cxnSpLocks/>
          </p:cNvCxnSpPr>
          <p:nvPr/>
        </p:nvCxnSpPr>
        <p:spPr>
          <a:xfrm flipV="1">
            <a:off x="4894647" y="5044485"/>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E7B25B3-614E-4C4A-ABA1-B532E1B86ACB}"/>
              </a:ext>
            </a:extLst>
          </p:cNvPr>
          <p:cNvSpPr txBox="1"/>
          <p:nvPr/>
        </p:nvSpPr>
        <p:spPr>
          <a:xfrm>
            <a:off x="3720398" y="3429000"/>
            <a:ext cx="716863" cy="369332"/>
          </a:xfrm>
          <a:prstGeom prst="rect">
            <a:avLst/>
          </a:prstGeom>
          <a:noFill/>
        </p:spPr>
        <p:txBody>
          <a:bodyPr wrap="none" rtlCol="0">
            <a:spAutoFit/>
          </a:bodyPr>
          <a:lstStyle/>
          <a:p>
            <a:r>
              <a:rPr lang="en-US" dirty="0"/>
              <a:t>temp</a:t>
            </a:r>
          </a:p>
        </p:txBody>
      </p:sp>
      <p:cxnSp>
        <p:nvCxnSpPr>
          <p:cNvPr id="24" name="Straight Arrow Connector 23">
            <a:extLst>
              <a:ext uri="{FF2B5EF4-FFF2-40B4-BE49-F238E27FC236}">
                <a16:creationId xmlns:a16="http://schemas.microsoft.com/office/drawing/2014/main" id="{852CDA41-8927-4124-896C-66AB1BC46CE9}"/>
              </a:ext>
            </a:extLst>
          </p:cNvPr>
          <p:cNvCxnSpPr>
            <a:cxnSpLocks/>
          </p:cNvCxnSpPr>
          <p:nvPr/>
        </p:nvCxnSpPr>
        <p:spPr>
          <a:xfrm flipV="1">
            <a:off x="4071430" y="3151671"/>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17725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243-C02D-4385-95DB-68012D427AD7}"/>
              </a:ext>
            </a:extLst>
          </p:cNvPr>
          <p:cNvSpPr>
            <a:spLocks noGrp="1"/>
          </p:cNvSpPr>
          <p:nvPr>
            <p:ph type="title"/>
          </p:nvPr>
        </p:nvSpPr>
        <p:spPr>
          <a:xfrm>
            <a:off x="2208213" y="304800"/>
            <a:ext cx="9372600" cy="1200416"/>
          </a:xfrm>
        </p:spPr>
        <p:txBody>
          <a:bodyPr/>
          <a:lstStyle/>
          <a:p>
            <a:r>
              <a:rPr lang="en-US" dirty="0"/>
              <a:t>Add(int, E) Visualization</a:t>
            </a:r>
          </a:p>
        </p:txBody>
      </p:sp>
      <p:sp>
        <p:nvSpPr>
          <p:cNvPr id="4" name="Slide Number Placeholder 3">
            <a:extLst>
              <a:ext uri="{FF2B5EF4-FFF2-40B4-BE49-F238E27FC236}">
                <a16:creationId xmlns:a16="http://schemas.microsoft.com/office/drawing/2014/main" id="{1F0506A2-D435-44E1-BCB7-C183F87E4236}"/>
              </a:ext>
            </a:extLst>
          </p:cNvPr>
          <p:cNvSpPr>
            <a:spLocks noGrp="1"/>
          </p:cNvSpPr>
          <p:nvPr>
            <p:ph type="sldNum" sz="quarter" idx="12"/>
          </p:nvPr>
        </p:nvSpPr>
        <p:spPr/>
        <p:txBody>
          <a:bodyPr/>
          <a:lstStyle/>
          <a:p>
            <a:fld id="{8FDBFFB2-86D9-4B8F-A59A-553A60B94BBE}" type="slidenum">
              <a:rPr lang="en-US" smtClean="0"/>
              <a:t>99</a:t>
            </a:fld>
            <a:endParaRPr lang="en-US"/>
          </a:p>
        </p:txBody>
      </p:sp>
      <p:sp>
        <p:nvSpPr>
          <p:cNvPr id="46" name="TextBox 45">
            <a:extLst>
              <a:ext uri="{FF2B5EF4-FFF2-40B4-BE49-F238E27FC236}">
                <a16:creationId xmlns:a16="http://schemas.microsoft.com/office/drawing/2014/main" id="{EB77DF7F-CF92-428E-B8B7-75DAE45DD09D}"/>
              </a:ext>
            </a:extLst>
          </p:cNvPr>
          <p:cNvSpPr txBox="1"/>
          <p:nvPr/>
        </p:nvSpPr>
        <p:spPr>
          <a:xfrm>
            <a:off x="2313103" y="1780016"/>
            <a:ext cx="712054" cy="369332"/>
          </a:xfrm>
          <a:prstGeom prst="rect">
            <a:avLst/>
          </a:prstGeom>
          <a:noFill/>
        </p:spPr>
        <p:txBody>
          <a:bodyPr wrap="none" rtlCol="0">
            <a:spAutoFit/>
          </a:bodyPr>
          <a:lstStyle/>
          <a:p>
            <a:r>
              <a:rPr lang="en-US" dirty="0"/>
              <a:t>head</a:t>
            </a:r>
          </a:p>
        </p:txBody>
      </p:sp>
      <p:cxnSp>
        <p:nvCxnSpPr>
          <p:cNvPr id="47" name="Straight Arrow Connector 46">
            <a:extLst>
              <a:ext uri="{FF2B5EF4-FFF2-40B4-BE49-F238E27FC236}">
                <a16:creationId xmlns:a16="http://schemas.microsoft.com/office/drawing/2014/main" id="{2EFBFC0A-C233-4107-8E0C-4B2693B6F6F1}"/>
              </a:ext>
            </a:extLst>
          </p:cNvPr>
          <p:cNvCxnSpPr>
            <a:cxnSpLocks/>
          </p:cNvCxnSpPr>
          <p:nvPr/>
        </p:nvCxnSpPr>
        <p:spPr>
          <a:xfrm>
            <a:off x="2669131"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B16ADD-77DA-4FD3-9D36-53F462319FE4}"/>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49" name="Rectangle 48">
            <a:extLst>
              <a:ext uri="{FF2B5EF4-FFF2-40B4-BE49-F238E27FC236}">
                <a16:creationId xmlns:a16="http://schemas.microsoft.com/office/drawing/2014/main" id="{1214B588-06D5-4BC1-8F4E-D014C124C37F}"/>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D183195B-65DE-464B-B103-F382121280F3}"/>
              </a:ext>
            </a:extLst>
          </p:cNvPr>
          <p:cNvCxnSpPr>
            <a:cxnSpLocks/>
            <a:endCxn id="51" idx="1"/>
          </p:cNvCxnSpPr>
          <p:nvPr/>
        </p:nvCxnSpPr>
        <p:spPr>
          <a:xfrm>
            <a:off x="2915320" y="2793480"/>
            <a:ext cx="70259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4A72341-12AD-429F-A101-93DD2E6F555E}"/>
              </a:ext>
            </a:extLst>
          </p:cNvPr>
          <p:cNvSpPr/>
          <p:nvPr/>
        </p:nvSpPr>
        <p:spPr>
          <a:xfrm>
            <a:off x="36179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2" name="Rectangle 51">
            <a:extLst>
              <a:ext uri="{FF2B5EF4-FFF2-40B4-BE49-F238E27FC236}">
                <a16:creationId xmlns:a16="http://schemas.microsoft.com/office/drawing/2014/main" id="{E089A5D7-C303-4A33-87FC-DE78C11F46EE}"/>
              </a:ext>
            </a:extLst>
          </p:cNvPr>
          <p:cNvSpPr/>
          <p:nvPr/>
        </p:nvSpPr>
        <p:spPr>
          <a:xfrm>
            <a:off x="40862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A8F21AE7-B60F-4D4D-B707-21D0D9096451}"/>
              </a:ext>
            </a:extLst>
          </p:cNvPr>
          <p:cNvCxnSpPr>
            <a:cxnSpLocks/>
            <a:endCxn id="17" idx="1"/>
          </p:cNvCxnSpPr>
          <p:nvPr/>
        </p:nvCxnSpPr>
        <p:spPr>
          <a:xfrm>
            <a:off x="4325020" y="2793480"/>
            <a:ext cx="127141" cy="19151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9FD0F07-FFB6-4078-9A72-FDEEB9CE002A}"/>
              </a:ext>
            </a:extLst>
          </p:cNvPr>
          <p:cNvSpPr/>
          <p:nvPr/>
        </p:nvSpPr>
        <p:spPr>
          <a:xfrm>
            <a:off x="50276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5" name="Rectangle 54">
            <a:extLst>
              <a:ext uri="{FF2B5EF4-FFF2-40B4-BE49-F238E27FC236}">
                <a16:creationId xmlns:a16="http://schemas.microsoft.com/office/drawing/2014/main" id="{85B2105A-913B-44CE-9B3F-D76A653BC21E}"/>
              </a:ext>
            </a:extLst>
          </p:cNvPr>
          <p:cNvSpPr/>
          <p:nvPr/>
        </p:nvSpPr>
        <p:spPr>
          <a:xfrm>
            <a:off x="54959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D873F94B-DA8D-4B1C-9E76-A49CB0D9F0DE}"/>
              </a:ext>
            </a:extLst>
          </p:cNvPr>
          <p:cNvCxnSpPr>
            <a:cxnSpLocks/>
          </p:cNvCxnSpPr>
          <p:nvPr/>
        </p:nvCxnSpPr>
        <p:spPr>
          <a:xfrm>
            <a:off x="5726388" y="2793479"/>
            <a:ext cx="3696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55ABF41-F63E-4ED4-8776-2EC0F040C411}"/>
              </a:ext>
            </a:extLst>
          </p:cNvPr>
          <p:cNvSpPr txBox="1"/>
          <p:nvPr/>
        </p:nvSpPr>
        <p:spPr>
          <a:xfrm>
            <a:off x="5241693" y="1780016"/>
            <a:ext cx="508473" cy="369332"/>
          </a:xfrm>
          <a:prstGeom prst="rect">
            <a:avLst/>
          </a:prstGeom>
          <a:noFill/>
        </p:spPr>
        <p:txBody>
          <a:bodyPr wrap="none" rtlCol="0">
            <a:spAutoFit/>
          </a:bodyPr>
          <a:lstStyle/>
          <a:p>
            <a:r>
              <a:rPr lang="en-US" dirty="0"/>
              <a:t>tail</a:t>
            </a:r>
          </a:p>
        </p:txBody>
      </p:sp>
      <p:cxnSp>
        <p:nvCxnSpPr>
          <p:cNvPr id="26" name="Straight Arrow Connector 25">
            <a:extLst>
              <a:ext uri="{FF2B5EF4-FFF2-40B4-BE49-F238E27FC236}">
                <a16:creationId xmlns:a16="http://schemas.microsoft.com/office/drawing/2014/main" id="{C248A949-C634-46F4-8BF4-8B14A370C818}"/>
              </a:ext>
            </a:extLst>
          </p:cNvPr>
          <p:cNvCxnSpPr>
            <a:cxnSpLocks/>
          </p:cNvCxnSpPr>
          <p:nvPr/>
        </p:nvCxnSpPr>
        <p:spPr>
          <a:xfrm>
            <a:off x="547215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30AC640A-3BF4-408A-B155-48611B475C70}"/>
              </a:ext>
            </a:extLst>
          </p:cNvPr>
          <p:cNvSpPr/>
          <p:nvPr/>
        </p:nvSpPr>
        <p:spPr>
          <a:xfrm>
            <a:off x="4452161" y="445600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35</a:t>
            </a:r>
          </a:p>
        </p:txBody>
      </p:sp>
      <p:sp>
        <p:nvSpPr>
          <p:cNvPr id="18" name="Rectangle 17">
            <a:extLst>
              <a:ext uri="{FF2B5EF4-FFF2-40B4-BE49-F238E27FC236}">
                <a16:creationId xmlns:a16="http://schemas.microsoft.com/office/drawing/2014/main" id="{567EF2F6-2683-4BF4-A348-6FE53EF75491}"/>
              </a:ext>
            </a:extLst>
          </p:cNvPr>
          <p:cNvSpPr/>
          <p:nvPr/>
        </p:nvSpPr>
        <p:spPr>
          <a:xfrm>
            <a:off x="4920478" y="445600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D049544-F277-41C1-BA81-4A45FA6E40F7}"/>
              </a:ext>
            </a:extLst>
          </p:cNvPr>
          <p:cNvCxnSpPr>
            <a:cxnSpLocks/>
            <a:endCxn id="54" idx="2"/>
          </p:cNvCxnSpPr>
          <p:nvPr/>
        </p:nvCxnSpPr>
        <p:spPr>
          <a:xfrm flipV="1">
            <a:off x="5150936" y="3046127"/>
            <a:ext cx="107136" cy="16625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BEDBA0-9C6D-493D-B4EE-827C0A1EF123}"/>
              </a:ext>
            </a:extLst>
          </p:cNvPr>
          <p:cNvSpPr txBox="1"/>
          <p:nvPr/>
        </p:nvSpPr>
        <p:spPr>
          <a:xfrm>
            <a:off x="4330226" y="5355367"/>
            <a:ext cx="1165704" cy="369332"/>
          </a:xfrm>
          <a:prstGeom prst="rect">
            <a:avLst/>
          </a:prstGeom>
          <a:noFill/>
        </p:spPr>
        <p:txBody>
          <a:bodyPr wrap="none" rtlCol="0">
            <a:spAutoFit/>
          </a:bodyPr>
          <a:lstStyle/>
          <a:p>
            <a:r>
              <a:rPr lang="en-US" dirty="0" err="1"/>
              <a:t>newNode</a:t>
            </a:r>
            <a:endParaRPr lang="en-US" dirty="0"/>
          </a:p>
        </p:txBody>
      </p:sp>
      <p:cxnSp>
        <p:nvCxnSpPr>
          <p:cNvPr id="22" name="Straight Arrow Connector 21">
            <a:extLst>
              <a:ext uri="{FF2B5EF4-FFF2-40B4-BE49-F238E27FC236}">
                <a16:creationId xmlns:a16="http://schemas.microsoft.com/office/drawing/2014/main" id="{050CBAA7-8CA8-4928-A3CB-5B7456D8864E}"/>
              </a:ext>
            </a:extLst>
          </p:cNvPr>
          <p:cNvCxnSpPr>
            <a:cxnSpLocks/>
          </p:cNvCxnSpPr>
          <p:nvPr/>
        </p:nvCxnSpPr>
        <p:spPr>
          <a:xfrm flipV="1">
            <a:off x="4894647" y="5044485"/>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E7B25B3-614E-4C4A-ABA1-B532E1B86ACB}"/>
              </a:ext>
            </a:extLst>
          </p:cNvPr>
          <p:cNvSpPr txBox="1"/>
          <p:nvPr/>
        </p:nvSpPr>
        <p:spPr>
          <a:xfrm>
            <a:off x="3720398" y="3429000"/>
            <a:ext cx="716863" cy="369332"/>
          </a:xfrm>
          <a:prstGeom prst="rect">
            <a:avLst/>
          </a:prstGeom>
          <a:noFill/>
        </p:spPr>
        <p:txBody>
          <a:bodyPr wrap="none" rtlCol="0">
            <a:spAutoFit/>
          </a:bodyPr>
          <a:lstStyle/>
          <a:p>
            <a:r>
              <a:rPr lang="en-US" dirty="0"/>
              <a:t>temp</a:t>
            </a:r>
          </a:p>
        </p:txBody>
      </p:sp>
      <p:cxnSp>
        <p:nvCxnSpPr>
          <p:cNvPr id="24" name="Straight Arrow Connector 23">
            <a:extLst>
              <a:ext uri="{FF2B5EF4-FFF2-40B4-BE49-F238E27FC236}">
                <a16:creationId xmlns:a16="http://schemas.microsoft.com/office/drawing/2014/main" id="{852CDA41-8927-4124-896C-66AB1BC46CE9}"/>
              </a:ext>
            </a:extLst>
          </p:cNvPr>
          <p:cNvCxnSpPr>
            <a:cxnSpLocks/>
          </p:cNvCxnSpPr>
          <p:nvPr/>
        </p:nvCxnSpPr>
        <p:spPr>
          <a:xfrm flipV="1">
            <a:off x="4071430" y="3151671"/>
            <a:ext cx="0" cy="3108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1782165"/>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2873</TotalTime>
  <Words>6581</Words>
  <Application>Microsoft Office PowerPoint</Application>
  <PresentationFormat>Widescreen</PresentationFormat>
  <Paragraphs>1452</Paragraphs>
  <Slides>190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190</vt:i4>
      </vt:variant>
    </vt:vector>
  </HeadingPairs>
  <TitlesOfParts>
    <vt:vector size="194" baseType="lpstr">
      <vt:lpstr>Courier New</vt:lpstr>
      <vt:lpstr>Euphemia</vt:lpstr>
      <vt:lpstr>Wingdings</vt:lpstr>
      <vt:lpstr>Children Playing 16x9</vt:lpstr>
      <vt:lpstr>Linked Lists</vt:lpstr>
      <vt:lpstr>Instructions</vt:lpstr>
      <vt:lpstr>Schedule</vt:lpstr>
      <vt:lpstr>Previously</vt:lpstr>
      <vt:lpstr>Nodes</vt:lpstr>
      <vt:lpstr>Node Definition</vt:lpstr>
      <vt:lpstr>Node Visualization</vt:lpstr>
      <vt:lpstr>Node Code</vt:lpstr>
      <vt:lpstr>Node Code</vt:lpstr>
      <vt:lpstr>Node Connections</vt:lpstr>
      <vt:lpstr>Node Connections</vt:lpstr>
      <vt:lpstr>Node Visualization</vt:lpstr>
      <vt:lpstr>Node Visualization</vt:lpstr>
      <vt:lpstr>Node Visualization</vt:lpstr>
      <vt:lpstr>Node Visualization</vt:lpstr>
      <vt:lpstr>Node Visualization</vt:lpstr>
      <vt:lpstr>Node Visualization</vt:lpstr>
      <vt:lpstr>Node Visualization</vt:lpstr>
      <vt:lpstr>Node Visualization</vt:lpstr>
      <vt:lpstr>Node Visualization</vt:lpstr>
      <vt:lpstr>Singly Linked List</vt:lpstr>
      <vt:lpstr>Singly Linked List Definition</vt:lpstr>
      <vt:lpstr>Singly Linked List Definition</vt:lpstr>
      <vt:lpstr>Singly Linked List Visualization</vt:lpstr>
      <vt:lpstr>AddToHead()</vt:lpstr>
      <vt:lpstr>AddToHead()</vt:lpstr>
      <vt:lpstr>AddToHead()</vt:lpstr>
      <vt:lpstr>AddToHead()</vt:lpstr>
      <vt:lpstr>AddToHead() Visualization</vt:lpstr>
      <vt:lpstr>AddToHead() Visualization</vt:lpstr>
      <vt:lpstr>AddToHead() Visualization</vt:lpstr>
      <vt:lpstr>AddToHead() Visualization</vt:lpstr>
      <vt:lpstr>AddToHead() Visualization</vt:lpstr>
      <vt:lpstr>AddToHead() Visualization</vt:lpstr>
      <vt:lpstr>AddToHead()</vt:lpstr>
      <vt:lpstr>AddToHead()</vt:lpstr>
      <vt:lpstr>AddToTail()</vt:lpstr>
      <vt:lpstr>AddToTail()</vt:lpstr>
      <vt:lpstr>AddToTail()</vt:lpstr>
      <vt:lpstr>AddToTail()</vt:lpstr>
      <vt:lpstr>AddToTail()</vt:lpstr>
      <vt:lpstr>AddToTail()</vt:lpstr>
      <vt:lpstr>AddToTail() Visualization</vt:lpstr>
      <vt:lpstr>AddToTail() Visualization</vt:lpstr>
      <vt:lpstr>AddToTail() Visualization</vt:lpstr>
      <vt:lpstr>AddToTail() Visualization</vt:lpstr>
      <vt:lpstr>AddToTail() Visualization</vt:lpstr>
      <vt:lpstr>AddToTail() Visualization</vt:lpstr>
      <vt:lpstr>AddToTail() Visualization</vt:lpstr>
      <vt:lpstr>AddToTail() Visualization</vt:lpstr>
      <vt:lpstr>AddToTail() Visualization</vt:lpstr>
      <vt:lpstr>AddToTail() Visualization w/ Tail Reference</vt:lpstr>
      <vt:lpstr>AddToTail() Visualization w/ Tail Reference</vt:lpstr>
      <vt:lpstr>AddToTail() Visualization w/ Tail Reference</vt:lpstr>
      <vt:lpstr>AddToTail() Visualization w/ Tail Reference</vt:lpstr>
      <vt:lpstr>AddToTail()</vt:lpstr>
      <vt:lpstr>AddToTail()</vt:lpstr>
      <vt:lpstr>AddToTail()</vt:lpstr>
      <vt:lpstr>AddToTail()</vt:lpstr>
      <vt:lpstr>RemoveHead()</vt:lpstr>
      <vt:lpstr>RemoveHead()</vt:lpstr>
      <vt:lpstr>RemoveHead()</vt:lpstr>
      <vt:lpstr>RemoveHead() Visualization</vt:lpstr>
      <vt:lpstr>RemoveHead() Visualization</vt:lpstr>
      <vt:lpstr>RemoveHead() Visualization</vt:lpstr>
      <vt:lpstr>RemoveHead() Visualization</vt:lpstr>
      <vt:lpstr>RemoveHead() Visualization</vt:lpstr>
      <vt:lpstr>RemoveHead() Visualization</vt:lpstr>
      <vt:lpstr>RemoveHead()</vt:lpstr>
      <vt:lpstr>RemoveHead()</vt:lpstr>
      <vt:lpstr>RemoveTail()</vt:lpstr>
      <vt:lpstr>RemoveTail()</vt:lpstr>
      <vt:lpstr>RemoveTail()</vt:lpstr>
      <vt:lpstr>RemoveTail()</vt:lpstr>
      <vt:lpstr>RemoveTail()</vt:lpstr>
      <vt:lpstr>RemoveTail() Visualization</vt:lpstr>
      <vt:lpstr>RemoveTail() Visualization</vt:lpstr>
      <vt:lpstr>RemoveTail() Visualization</vt:lpstr>
      <vt:lpstr>RemoveTail() Visualization</vt:lpstr>
      <vt:lpstr>RemoveTail() Visualization</vt:lpstr>
      <vt:lpstr>RemoveTail() Visualization</vt:lpstr>
      <vt:lpstr>RemoveTail() Visualization</vt:lpstr>
      <vt:lpstr>RemoveTail()</vt:lpstr>
      <vt:lpstr>RemoveTail()</vt:lpstr>
      <vt:lpstr>RemoveTail()</vt:lpstr>
      <vt:lpstr>RemoveTail()</vt:lpstr>
      <vt:lpstr>Adding/Removing at Arbitrary Locations</vt:lpstr>
      <vt:lpstr>Add(int index, E e)</vt:lpstr>
      <vt:lpstr>Add(int index, E e)</vt:lpstr>
      <vt:lpstr>Add(int index, E e)</vt:lpstr>
      <vt:lpstr>Add(int index, E e)</vt:lpstr>
      <vt:lpstr>Add(int index, E e)</vt:lpstr>
      <vt:lpstr>Add(int index, E e)</vt:lpstr>
      <vt:lpstr>Add(int index, E e)</vt:lpstr>
      <vt:lpstr>Add(int index, E e)</vt:lpstr>
      <vt:lpstr>Add(int, E) Visualization</vt:lpstr>
      <vt:lpstr>Add(int, E) Visualization</vt:lpstr>
      <vt:lpstr>Add(int, E) Visualization</vt:lpstr>
      <vt:lpstr>Add(int, E) Visualization</vt:lpstr>
      <vt:lpstr>Add(int, E) Visualization</vt:lpstr>
      <vt:lpstr>Add(int, E) Visualization</vt:lpstr>
      <vt:lpstr>Add(int index, E e)</vt:lpstr>
      <vt:lpstr>Add(int index, E e)</vt:lpstr>
      <vt:lpstr>Remove(int index)</vt:lpstr>
      <vt:lpstr>Remove(int index)</vt:lpstr>
      <vt:lpstr>Remove(int index)</vt:lpstr>
      <vt:lpstr>Remove(int index)</vt:lpstr>
      <vt:lpstr>Remove(int) Visualization</vt:lpstr>
      <vt:lpstr>Remove(int) Visualization</vt:lpstr>
      <vt:lpstr>Remove(int) Visualization</vt:lpstr>
      <vt:lpstr>Remove(int) Visualization</vt:lpstr>
      <vt:lpstr>Remove(int) Visualization</vt:lpstr>
      <vt:lpstr>Remove(int index)</vt:lpstr>
      <vt:lpstr>Remove(int index)</vt:lpstr>
      <vt:lpstr>Linked List Syntax</vt:lpstr>
      <vt:lpstr>5/15 Lecture ENDED HERE</vt:lpstr>
      <vt:lpstr>Instructions</vt:lpstr>
      <vt:lpstr>Recap from last time</vt:lpstr>
      <vt:lpstr>Some Important Ideas</vt:lpstr>
      <vt:lpstr>Doubly Linked List</vt:lpstr>
      <vt:lpstr>Doubly Linked List Definition</vt:lpstr>
      <vt:lpstr>Doubly Linked List Definition</vt:lpstr>
      <vt:lpstr>Doubly Linked List Code</vt:lpstr>
      <vt:lpstr>Doubly Linked List Code</vt:lpstr>
      <vt:lpstr>Node Visualization</vt:lpstr>
      <vt:lpstr>Node Visualization</vt:lpstr>
      <vt:lpstr>Node Visualization</vt:lpstr>
      <vt:lpstr>Adding to Head and Tal</vt:lpstr>
      <vt:lpstr>Adding to Head and Tal</vt:lpstr>
      <vt:lpstr>Adding to Head and Tal</vt:lpstr>
      <vt:lpstr>AddToHead() Visualization</vt:lpstr>
      <vt:lpstr>AddToHead () Visualization</vt:lpstr>
      <vt:lpstr>AddToHead () Visualization</vt:lpstr>
      <vt:lpstr>AddToHead () Visualization</vt:lpstr>
      <vt:lpstr>AddToHead () Visualization</vt:lpstr>
      <vt:lpstr>AddToHead () Visualization</vt:lpstr>
      <vt:lpstr>AddToTail () Visualization</vt:lpstr>
      <vt:lpstr>AddToTail () Visualization</vt:lpstr>
      <vt:lpstr>AddToTail () Visualization</vt:lpstr>
      <vt:lpstr>AddToTail () Visualization</vt:lpstr>
      <vt:lpstr>AddToTail () Visualization</vt:lpstr>
      <vt:lpstr>Adding to Head and Tal</vt:lpstr>
      <vt:lpstr>Removing Head/Tail</vt:lpstr>
      <vt:lpstr>Removing Head/Tail</vt:lpstr>
      <vt:lpstr>Removing Head/Tail</vt:lpstr>
      <vt:lpstr>Removing Head/Tail</vt:lpstr>
      <vt:lpstr>Removing Head/Tail</vt:lpstr>
      <vt:lpstr>RemoveHead() Visualization</vt:lpstr>
      <vt:lpstr>RemoveHead() Visualization</vt:lpstr>
      <vt:lpstr>RemoveHead() Visualization</vt:lpstr>
      <vt:lpstr>RemoveHead() Visualization</vt:lpstr>
      <vt:lpstr>RemoveHead() Visualization</vt:lpstr>
      <vt:lpstr>RemoveTail() Visualization</vt:lpstr>
      <vt:lpstr>RemoveTail() Visualization</vt:lpstr>
      <vt:lpstr>RemoveTail() Visualization</vt:lpstr>
      <vt:lpstr>RemoveTail() Visualization</vt:lpstr>
      <vt:lpstr>Removing Head/Tail</vt:lpstr>
      <vt:lpstr>Removing Head/Tail</vt:lpstr>
      <vt:lpstr>Add and Remove from Within the List</vt:lpstr>
      <vt:lpstr>Add and Remove from Within the List</vt:lpstr>
      <vt:lpstr>Add and Remove from Within the List</vt:lpstr>
      <vt:lpstr>Add and Remove from Within the List</vt:lpstr>
      <vt:lpstr>Add and Remove from Within the List</vt:lpstr>
      <vt:lpstr>Add and Remove from Within the List</vt:lpstr>
      <vt:lpstr>Add(index, e) Visualization</vt:lpstr>
      <vt:lpstr>Add(index, e) Visualization</vt:lpstr>
      <vt:lpstr>Add(index, e) Visualization</vt:lpstr>
      <vt:lpstr>Add(index, e) Visualization</vt:lpstr>
      <vt:lpstr>Add(index, e) Visualization</vt:lpstr>
      <vt:lpstr>Add(index, e) Visualization</vt:lpstr>
      <vt:lpstr>Add(index, e) Visualization</vt:lpstr>
      <vt:lpstr>Add and Remove from Within the List</vt:lpstr>
      <vt:lpstr>Add and Remove from Within the List</vt:lpstr>
      <vt:lpstr>Add and Remove from Within the List</vt:lpstr>
      <vt:lpstr>Add and Remove from Within the List</vt:lpstr>
      <vt:lpstr>Add and Remove from Within the List</vt:lpstr>
      <vt:lpstr>Remove(index) Visualization</vt:lpstr>
      <vt:lpstr>Remove(index) Visualization</vt:lpstr>
      <vt:lpstr>Remove(index) Visualization</vt:lpstr>
      <vt:lpstr>Remove(index) Visualization</vt:lpstr>
      <vt:lpstr>Remove(index) Visualization</vt:lpstr>
      <vt:lpstr>Add and Remove from Within the List</vt:lpstr>
      <vt:lpstr>Add and Remove from Within the List</vt:lpstr>
      <vt:lpstr>Doubly Linked List Analysis</vt:lpstr>
      <vt:lpstr>Circularly Linked List</vt:lpstr>
      <vt:lpstr>Circularly Linked Lists</vt:lpstr>
      <vt:lpstr>Circularly Linked Lists</vt:lpstr>
      <vt:lpstr>Circularly Linked List w/ single pointer</vt:lpstr>
      <vt:lpstr>Circularly Linked List w/ double reference</vt:lpstr>
      <vt:lpstr>Circularly Linked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Lists</dc:title>
  <dc:creator>Joonho Kim</dc:creator>
  <cp:lastModifiedBy>Joonho Kim</cp:lastModifiedBy>
  <cp:revision>38</cp:revision>
  <dcterms:created xsi:type="dcterms:W3CDTF">2018-05-13T21:58:44Z</dcterms:created>
  <dcterms:modified xsi:type="dcterms:W3CDTF">2018-10-04T17:39:20Z</dcterms:modified>
</cp:coreProperties>
</file>