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5"/>
  </p:notesMasterIdLst>
  <p:handoutMasterIdLst>
    <p:handoutMasterId r:id="rId286"/>
  </p:handoutMasterIdLst>
  <p:sldIdLst>
    <p:sldId id="256" r:id="rId2"/>
    <p:sldId id="273" r:id="rId3"/>
    <p:sldId id="261" r:id="rId4"/>
    <p:sldId id="262" r:id="rId5"/>
    <p:sldId id="263" r:id="rId6"/>
    <p:sldId id="274" r:id="rId7"/>
    <p:sldId id="257" r:id="rId8"/>
    <p:sldId id="421" r:id="rId9"/>
    <p:sldId id="424" r:id="rId10"/>
    <p:sldId id="423" r:id="rId11"/>
    <p:sldId id="422" r:id="rId12"/>
    <p:sldId id="419" r:id="rId13"/>
    <p:sldId id="420" r:id="rId14"/>
    <p:sldId id="258" r:id="rId15"/>
    <p:sldId id="264" r:id="rId16"/>
    <p:sldId id="293" r:id="rId17"/>
    <p:sldId id="284" r:id="rId18"/>
    <p:sldId id="294" r:id="rId19"/>
    <p:sldId id="295" r:id="rId20"/>
    <p:sldId id="289" r:id="rId21"/>
    <p:sldId id="292" r:id="rId22"/>
    <p:sldId id="291" r:id="rId23"/>
    <p:sldId id="290" r:id="rId24"/>
    <p:sldId id="288" r:id="rId25"/>
    <p:sldId id="287" r:id="rId26"/>
    <p:sldId id="286" r:id="rId27"/>
    <p:sldId id="270" r:id="rId28"/>
    <p:sldId id="279" r:id="rId29"/>
    <p:sldId id="278" r:id="rId30"/>
    <p:sldId id="277" r:id="rId31"/>
    <p:sldId id="276" r:id="rId32"/>
    <p:sldId id="280" r:id="rId33"/>
    <p:sldId id="275" r:id="rId34"/>
    <p:sldId id="272" r:id="rId35"/>
    <p:sldId id="281" r:id="rId36"/>
    <p:sldId id="271" r:id="rId37"/>
    <p:sldId id="282" r:id="rId38"/>
    <p:sldId id="425" r:id="rId39"/>
    <p:sldId id="283" r:id="rId40"/>
    <p:sldId id="298" r:id="rId41"/>
    <p:sldId id="333" r:id="rId42"/>
    <p:sldId id="332" r:id="rId43"/>
    <p:sldId id="331" r:id="rId44"/>
    <p:sldId id="330" r:id="rId45"/>
    <p:sldId id="296" r:id="rId46"/>
    <p:sldId id="329" r:id="rId47"/>
    <p:sldId id="335" r:id="rId48"/>
    <p:sldId id="334" r:id="rId49"/>
    <p:sldId id="303" r:id="rId50"/>
    <p:sldId id="304" r:id="rId51"/>
    <p:sldId id="305" r:id="rId52"/>
    <p:sldId id="306" r:id="rId53"/>
    <p:sldId id="307" r:id="rId54"/>
    <p:sldId id="340" r:id="rId55"/>
    <p:sldId id="308" r:id="rId56"/>
    <p:sldId id="339" r:id="rId57"/>
    <p:sldId id="338" r:id="rId58"/>
    <p:sldId id="337" r:id="rId59"/>
    <p:sldId id="336" r:id="rId60"/>
    <p:sldId id="311" r:id="rId61"/>
    <p:sldId id="312" r:id="rId62"/>
    <p:sldId id="313" r:id="rId63"/>
    <p:sldId id="314" r:id="rId64"/>
    <p:sldId id="315" r:id="rId65"/>
    <p:sldId id="346" r:id="rId66"/>
    <p:sldId id="344" r:id="rId67"/>
    <p:sldId id="345" r:id="rId68"/>
    <p:sldId id="267" r:id="rId69"/>
    <p:sldId id="341" r:id="rId70"/>
    <p:sldId id="316" r:id="rId71"/>
    <p:sldId id="318" r:id="rId72"/>
    <p:sldId id="319" r:id="rId73"/>
    <p:sldId id="320" r:id="rId74"/>
    <p:sldId id="342" r:id="rId75"/>
    <p:sldId id="321" r:id="rId76"/>
    <p:sldId id="322" r:id="rId77"/>
    <p:sldId id="323" r:id="rId78"/>
    <p:sldId id="324" r:id="rId79"/>
    <p:sldId id="325" r:id="rId80"/>
    <p:sldId id="326" r:id="rId81"/>
    <p:sldId id="327" r:id="rId82"/>
    <p:sldId id="328" r:id="rId83"/>
    <p:sldId id="348" r:id="rId84"/>
    <p:sldId id="416" r:id="rId85"/>
    <p:sldId id="418" r:id="rId86"/>
    <p:sldId id="417" r:id="rId87"/>
    <p:sldId id="351" r:id="rId88"/>
    <p:sldId id="349" r:id="rId89"/>
    <p:sldId id="352" r:id="rId90"/>
    <p:sldId id="367" r:id="rId91"/>
    <p:sldId id="360" r:id="rId92"/>
    <p:sldId id="354" r:id="rId93"/>
    <p:sldId id="368" r:id="rId94"/>
    <p:sldId id="361" r:id="rId95"/>
    <p:sldId id="355" r:id="rId96"/>
    <p:sldId id="369" r:id="rId97"/>
    <p:sldId id="362" r:id="rId98"/>
    <p:sldId id="356" r:id="rId99"/>
    <p:sldId id="370" r:id="rId100"/>
    <p:sldId id="363" r:id="rId101"/>
    <p:sldId id="364" r:id="rId102"/>
    <p:sldId id="365" r:id="rId103"/>
    <p:sldId id="373" r:id="rId104"/>
    <p:sldId id="371" r:id="rId105"/>
    <p:sldId id="372" r:id="rId106"/>
    <p:sldId id="374" r:id="rId107"/>
    <p:sldId id="375" r:id="rId108"/>
    <p:sldId id="376" r:id="rId109"/>
    <p:sldId id="377" r:id="rId110"/>
    <p:sldId id="378" r:id="rId111"/>
    <p:sldId id="379" r:id="rId112"/>
    <p:sldId id="380" r:id="rId113"/>
    <p:sldId id="381" r:id="rId114"/>
    <p:sldId id="382" r:id="rId115"/>
    <p:sldId id="383" r:id="rId116"/>
    <p:sldId id="384" r:id="rId117"/>
    <p:sldId id="385" r:id="rId118"/>
    <p:sldId id="386" r:id="rId119"/>
    <p:sldId id="387" r:id="rId120"/>
    <p:sldId id="388" r:id="rId121"/>
    <p:sldId id="389" r:id="rId122"/>
    <p:sldId id="390" r:id="rId123"/>
    <p:sldId id="391" r:id="rId124"/>
    <p:sldId id="400" r:id="rId125"/>
    <p:sldId id="404" r:id="rId126"/>
    <p:sldId id="403" r:id="rId127"/>
    <p:sldId id="402" r:id="rId128"/>
    <p:sldId id="401" r:id="rId129"/>
    <p:sldId id="405" r:id="rId130"/>
    <p:sldId id="406" r:id="rId131"/>
    <p:sldId id="407" r:id="rId132"/>
    <p:sldId id="408" r:id="rId133"/>
    <p:sldId id="409" r:id="rId134"/>
    <p:sldId id="410" r:id="rId135"/>
    <p:sldId id="411" r:id="rId136"/>
    <p:sldId id="412" r:id="rId137"/>
    <p:sldId id="413" r:id="rId138"/>
    <p:sldId id="414" r:id="rId139"/>
    <p:sldId id="572" r:id="rId140"/>
    <p:sldId id="573" r:id="rId141"/>
    <p:sldId id="259" r:id="rId142"/>
    <p:sldId id="426" r:id="rId143"/>
    <p:sldId id="577" r:id="rId144"/>
    <p:sldId id="576" r:id="rId145"/>
    <p:sldId id="575" r:id="rId146"/>
    <p:sldId id="574" r:id="rId147"/>
    <p:sldId id="427" r:id="rId148"/>
    <p:sldId id="583" r:id="rId149"/>
    <p:sldId id="582" r:id="rId150"/>
    <p:sldId id="581" r:id="rId151"/>
    <p:sldId id="580" r:id="rId152"/>
    <p:sldId id="579" r:id="rId153"/>
    <p:sldId id="578" r:id="rId154"/>
    <p:sldId id="428" r:id="rId155"/>
    <p:sldId id="429" r:id="rId156"/>
    <p:sldId id="434" r:id="rId157"/>
    <p:sldId id="435" r:id="rId158"/>
    <p:sldId id="438" r:id="rId159"/>
    <p:sldId id="437" r:id="rId160"/>
    <p:sldId id="433" r:id="rId161"/>
    <p:sldId id="432" r:id="rId162"/>
    <p:sldId id="439" r:id="rId163"/>
    <p:sldId id="431" r:id="rId164"/>
    <p:sldId id="440" r:id="rId165"/>
    <p:sldId id="430" r:id="rId166"/>
    <p:sldId id="442" r:id="rId167"/>
    <p:sldId id="441" r:id="rId168"/>
    <p:sldId id="444" r:id="rId169"/>
    <p:sldId id="585" r:id="rId170"/>
    <p:sldId id="589" r:id="rId171"/>
    <p:sldId id="588" r:id="rId172"/>
    <p:sldId id="587" r:id="rId173"/>
    <p:sldId id="586" r:id="rId174"/>
    <p:sldId id="443" r:id="rId175"/>
    <p:sldId id="584" r:id="rId176"/>
    <p:sldId id="457" r:id="rId177"/>
    <p:sldId id="461" r:id="rId178"/>
    <p:sldId id="460" r:id="rId179"/>
    <p:sldId id="446" r:id="rId180"/>
    <p:sldId id="459" r:id="rId181"/>
    <p:sldId id="462" r:id="rId182"/>
    <p:sldId id="463" r:id="rId183"/>
    <p:sldId id="464" r:id="rId184"/>
    <p:sldId id="465" r:id="rId185"/>
    <p:sldId id="467" r:id="rId186"/>
    <p:sldId id="468" r:id="rId187"/>
    <p:sldId id="469" r:id="rId188"/>
    <p:sldId id="470" r:id="rId189"/>
    <p:sldId id="471" r:id="rId190"/>
    <p:sldId id="472" r:id="rId191"/>
    <p:sldId id="473" r:id="rId192"/>
    <p:sldId id="474" r:id="rId193"/>
    <p:sldId id="476" r:id="rId194"/>
    <p:sldId id="458" r:id="rId195"/>
    <p:sldId id="477" r:id="rId196"/>
    <p:sldId id="482" r:id="rId197"/>
    <p:sldId id="481" r:id="rId198"/>
    <p:sldId id="480" r:id="rId199"/>
    <p:sldId id="479" r:id="rId200"/>
    <p:sldId id="478" r:id="rId201"/>
    <p:sldId id="483" r:id="rId202"/>
    <p:sldId id="484" r:id="rId203"/>
    <p:sldId id="485" r:id="rId204"/>
    <p:sldId id="486" r:id="rId205"/>
    <p:sldId id="487" r:id="rId206"/>
    <p:sldId id="488" r:id="rId207"/>
    <p:sldId id="490" r:id="rId208"/>
    <p:sldId id="491" r:id="rId209"/>
    <p:sldId id="493" r:id="rId210"/>
    <p:sldId id="492" r:id="rId211"/>
    <p:sldId id="494" r:id="rId212"/>
    <p:sldId id="495" r:id="rId213"/>
    <p:sldId id="496" r:id="rId214"/>
    <p:sldId id="497" r:id="rId215"/>
    <p:sldId id="498" r:id="rId216"/>
    <p:sldId id="499" r:id="rId217"/>
    <p:sldId id="500" r:id="rId218"/>
    <p:sldId id="501" r:id="rId219"/>
    <p:sldId id="502" r:id="rId220"/>
    <p:sldId id="503" r:id="rId221"/>
    <p:sldId id="504" r:id="rId222"/>
    <p:sldId id="505" r:id="rId223"/>
    <p:sldId id="506" r:id="rId224"/>
    <p:sldId id="507" r:id="rId225"/>
    <p:sldId id="508" r:id="rId226"/>
    <p:sldId id="509" r:id="rId227"/>
    <p:sldId id="510" r:id="rId228"/>
    <p:sldId id="511" r:id="rId229"/>
    <p:sldId id="452" r:id="rId230"/>
    <p:sldId id="543" r:id="rId231"/>
    <p:sldId id="542" r:id="rId232"/>
    <p:sldId id="515" r:id="rId233"/>
    <p:sldId id="528" r:id="rId234"/>
    <p:sldId id="529" r:id="rId235"/>
    <p:sldId id="530" r:id="rId236"/>
    <p:sldId id="531" r:id="rId237"/>
    <p:sldId id="532" r:id="rId238"/>
    <p:sldId id="533" r:id="rId239"/>
    <p:sldId id="535" r:id="rId240"/>
    <p:sldId id="536" r:id="rId241"/>
    <p:sldId id="537" r:id="rId242"/>
    <p:sldId id="541" r:id="rId243"/>
    <p:sldId id="540" r:id="rId244"/>
    <p:sldId id="539" r:id="rId245"/>
    <p:sldId id="538" r:id="rId246"/>
    <p:sldId id="453" r:id="rId247"/>
    <p:sldId id="260" r:id="rId248"/>
    <p:sldId id="451" r:id="rId249"/>
    <p:sldId id="544" r:id="rId250"/>
    <p:sldId id="594" r:id="rId251"/>
    <p:sldId id="593" r:id="rId252"/>
    <p:sldId id="592" r:id="rId253"/>
    <p:sldId id="590" r:id="rId254"/>
    <p:sldId id="448" r:id="rId255"/>
    <p:sldId id="545" r:id="rId256"/>
    <p:sldId id="546" r:id="rId257"/>
    <p:sldId id="552" r:id="rId258"/>
    <p:sldId id="553" r:id="rId259"/>
    <p:sldId id="554" r:id="rId260"/>
    <p:sldId id="555" r:id="rId261"/>
    <p:sldId id="556" r:id="rId262"/>
    <p:sldId id="557" r:id="rId263"/>
    <p:sldId id="558" r:id="rId264"/>
    <p:sldId id="559" r:id="rId265"/>
    <p:sldId id="560" r:id="rId266"/>
    <p:sldId id="561" r:id="rId267"/>
    <p:sldId id="562" r:id="rId268"/>
    <p:sldId id="563" r:id="rId269"/>
    <p:sldId id="564" r:id="rId270"/>
    <p:sldId id="565" r:id="rId271"/>
    <p:sldId id="566" r:id="rId272"/>
    <p:sldId id="567" r:id="rId273"/>
    <p:sldId id="568" r:id="rId274"/>
    <p:sldId id="569" r:id="rId275"/>
    <p:sldId id="570" r:id="rId276"/>
    <p:sldId id="571" r:id="rId277"/>
    <p:sldId id="547" r:id="rId278"/>
    <p:sldId id="548" r:id="rId279"/>
    <p:sldId id="551" r:id="rId280"/>
    <p:sldId id="550" r:id="rId281"/>
    <p:sldId id="549" r:id="rId282"/>
    <p:sldId id="595" r:id="rId283"/>
    <p:sldId id="596" r:id="rId2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B8308AF-40A8-4878-9AD2-FB56EB2D8AA0}">
          <p14:sldIdLst>
            <p14:sldId id="256"/>
            <p14:sldId id="273"/>
            <p14:sldId id="261"/>
            <p14:sldId id="262"/>
            <p14:sldId id="263"/>
            <p14:sldId id="274"/>
          </p14:sldIdLst>
        </p14:section>
        <p14:section name="ADT" id="{5BED5472-EB3B-41BC-957B-3DFFE229AFA7}">
          <p14:sldIdLst>
            <p14:sldId id="257"/>
            <p14:sldId id="421"/>
            <p14:sldId id="424"/>
            <p14:sldId id="423"/>
            <p14:sldId id="422"/>
            <p14:sldId id="419"/>
            <p14:sldId id="420"/>
          </p14:sldIdLst>
        </p14:section>
        <p14:section name="Stack" id="{421B146E-A231-48E8-BC75-D1873A2E7BF8}">
          <p14:sldIdLst>
            <p14:sldId id="258"/>
            <p14:sldId id="264"/>
            <p14:sldId id="293"/>
            <p14:sldId id="284"/>
            <p14:sldId id="294"/>
            <p14:sldId id="295"/>
            <p14:sldId id="289"/>
            <p14:sldId id="292"/>
            <p14:sldId id="291"/>
            <p14:sldId id="290"/>
            <p14:sldId id="288"/>
            <p14:sldId id="287"/>
            <p14:sldId id="286"/>
            <p14:sldId id="270"/>
            <p14:sldId id="279"/>
            <p14:sldId id="278"/>
            <p14:sldId id="277"/>
            <p14:sldId id="276"/>
            <p14:sldId id="280"/>
            <p14:sldId id="275"/>
            <p14:sldId id="272"/>
            <p14:sldId id="281"/>
            <p14:sldId id="271"/>
            <p14:sldId id="282"/>
          </p14:sldIdLst>
        </p14:section>
        <p14:section name="Stack Array Implementation" id="{68E0F8DE-865E-48F7-984C-520BF12E2F0B}">
          <p14:sldIdLst>
            <p14:sldId id="425"/>
            <p14:sldId id="283"/>
            <p14:sldId id="298"/>
            <p14:sldId id="333"/>
            <p14:sldId id="332"/>
            <p14:sldId id="331"/>
            <p14:sldId id="330"/>
            <p14:sldId id="296"/>
            <p14:sldId id="329"/>
            <p14:sldId id="335"/>
            <p14:sldId id="334"/>
            <p14:sldId id="303"/>
            <p14:sldId id="304"/>
            <p14:sldId id="305"/>
            <p14:sldId id="306"/>
            <p14:sldId id="307"/>
            <p14:sldId id="340"/>
            <p14:sldId id="308"/>
            <p14:sldId id="339"/>
            <p14:sldId id="338"/>
            <p14:sldId id="337"/>
            <p14:sldId id="336"/>
            <p14:sldId id="311"/>
            <p14:sldId id="312"/>
            <p14:sldId id="313"/>
            <p14:sldId id="314"/>
            <p14:sldId id="315"/>
            <p14:sldId id="346"/>
            <p14:sldId id="344"/>
            <p14:sldId id="345"/>
          </p14:sldIdLst>
        </p14:section>
        <p14:section name="Stack LL Implementation" id="{1889417A-2E56-40AE-9BA1-13E474B91349}">
          <p14:sldIdLst>
            <p14:sldId id="267"/>
            <p14:sldId id="341"/>
            <p14:sldId id="316"/>
            <p14:sldId id="318"/>
            <p14:sldId id="319"/>
            <p14:sldId id="320"/>
            <p14:sldId id="342"/>
            <p14:sldId id="321"/>
            <p14:sldId id="322"/>
            <p14:sldId id="323"/>
            <p14:sldId id="324"/>
            <p14:sldId id="325"/>
            <p14:sldId id="326"/>
            <p14:sldId id="327"/>
            <p14:sldId id="328"/>
          </p14:sldIdLst>
        </p14:section>
        <p14:section name="Stack Applications" id="{EF9F5AE2-3E47-46A7-86F1-C7A689E6F34D}">
          <p14:sldIdLst>
            <p14:sldId id="348"/>
            <p14:sldId id="416"/>
            <p14:sldId id="418"/>
            <p14:sldId id="417"/>
            <p14:sldId id="351"/>
            <p14:sldId id="349"/>
            <p14:sldId id="352"/>
            <p14:sldId id="367"/>
            <p14:sldId id="360"/>
            <p14:sldId id="354"/>
            <p14:sldId id="368"/>
            <p14:sldId id="361"/>
            <p14:sldId id="355"/>
            <p14:sldId id="369"/>
            <p14:sldId id="362"/>
            <p14:sldId id="356"/>
            <p14:sldId id="370"/>
            <p14:sldId id="363"/>
            <p14:sldId id="364"/>
            <p14:sldId id="365"/>
            <p14:sldId id="373"/>
            <p14:sldId id="371"/>
            <p14:sldId id="372"/>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400"/>
            <p14:sldId id="404"/>
            <p14:sldId id="403"/>
            <p14:sldId id="402"/>
            <p14:sldId id="401"/>
            <p14:sldId id="405"/>
            <p14:sldId id="406"/>
            <p14:sldId id="407"/>
            <p14:sldId id="408"/>
            <p14:sldId id="409"/>
            <p14:sldId id="410"/>
            <p14:sldId id="411"/>
            <p14:sldId id="412"/>
            <p14:sldId id="413"/>
            <p14:sldId id="414"/>
            <p14:sldId id="572"/>
            <p14:sldId id="573"/>
          </p14:sldIdLst>
        </p14:section>
        <p14:section name="Queue" id="{D4457ADD-7F59-47B9-9A22-7E57D090540F}">
          <p14:sldIdLst>
            <p14:sldId id="259"/>
            <p14:sldId id="426"/>
            <p14:sldId id="577"/>
            <p14:sldId id="576"/>
            <p14:sldId id="575"/>
            <p14:sldId id="574"/>
            <p14:sldId id="427"/>
            <p14:sldId id="583"/>
            <p14:sldId id="582"/>
            <p14:sldId id="581"/>
            <p14:sldId id="580"/>
            <p14:sldId id="579"/>
            <p14:sldId id="578"/>
            <p14:sldId id="428"/>
            <p14:sldId id="429"/>
            <p14:sldId id="434"/>
            <p14:sldId id="435"/>
            <p14:sldId id="438"/>
            <p14:sldId id="437"/>
            <p14:sldId id="433"/>
            <p14:sldId id="432"/>
            <p14:sldId id="439"/>
            <p14:sldId id="431"/>
            <p14:sldId id="440"/>
            <p14:sldId id="430"/>
            <p14:sldId id="442"/>
            <p14:sldId id="441"/>
          </p14:sldIdLst>
        </p14:section>
        <p14:section name="Queue Array Implementation" id="{DD9F951D-1E5D-46FA-9074-EADF77EE5D86}">
          <p14:sldIdLst>
            <p14:sldId id="444"/>
            <p14:sldId id="585"/>
            <p14:sldId id="589"/>
            <p14:sldId id="588"/>
            <p14:sldId id="587"/>
            <p14:sldId id="586"/>
            <p14:sldId id="443"/>
            <p14:sldId id="584"/>
            <p14:sldId id="457"/>
            <p14:sldId id="461"/>
            <p14:sldId id="460"/>
            <p14:sldId id="446"/>
            <p14:sldId id="459"/>
            <p14:sldId id="462"/>
            <p14:sldId id="463"/>
            <p14:sldId id="464"/>
            <p14:sldId id="465"/>
            <p14:sldId id="467"/>
            <p14:sldId id="468"/>
            <p14:sldId id="469"/>
            <p14:sldId id="470"/>
            <p14:sldId id="471"/>
            <p14:sldId id="472"/>
            <p14:sldId id="473"/>
            <p14:sldId id="474"/>
            <p14:sldId id="476"/>
            <p14:sldId id="458"/>
            <p14:sldId id="477"/>
            <p14:sldId id="482"/>
            <p14:sldId id="481"/>
            <p14:sldId id="480"/>
            <p14:sldId id="479"/>
            <p14:sldId id="478"/>
            <p14:sldId id="483"/>
            <p14:sldId id="484"/>
            <p14:sldId id="485"/>
            <p14:sldId id="486"/>
            <p14:sldId id="487"/>
            <p14:sldId id="488"/>
            <p14:sldId id="490"/>
            <p14:sldId id="491"/>
            <p14:sldId id="493"/>
            <p14:sldId id="492"/>
            <p14:sldId id="494"/>
            <p14:sldId id="495"/>
            <p14:sldId id="496"/>
            <p14:sldId id="497"/>
            <p14:sldId id="498"/>
            <p14:sldId id="499"/>
            <p14:sldId id="500"/>
            <p14:sldId id="501"/>
            <p14:sldId id="502"/>
            <p14:sldId id="503"/>
            <p14:sldId id="504"/>
            <p14:sldId id="505"/>
            <p14:sldId id="506"/>
            <p14:sldId id="507"/>
            <p14:sldId id="508"/>
            <p14:sldId id="509"/>
            <p14:sldId id="510"/>
            <p14:sldId id="511"/>
          </p14:sldIdLst>
        </p14:section>
        <p14:section name="Queue LL Implementation" id="{B10D804E-FFFD-4E81-8CA7-5D5A2CCD3C5C}">
          <p14:sldIdLst>
            <p14:sldId id="452"/>
            <p14:sldId id="543"/>
            <p14:sldId id="542"/>
            <p14:sldId id="515"/>
            <p14:sldId id="528"/>
            <p14:sldId id="529"/>
            <p14:sldId id="530"/>
            <p14:sldId id="531"/>
            <p14:sldId id="532"/>
            <p14:sldId id="533"/>
            <p14:sldId id="535"/>
            <p14:sldId id="536"/>
            <p14:sldId id="537"/>
            <p14:sldId id="541"/>
            <p14:sldId id="540"/>
            <p14:sldId id="539"/>
            <p14:sldId id="538"/>
          </p14:sldIdLst>
        </p14:section>
        <p14:section name="Queue Applications" id="{7476BC11-387D-4704-ABF3-C6A5F567DC05}">
          <p14:sldIdLst>
            <p14:sldId id="453"/>
          </p14:sldIdLst>
        </p14:section>
        <p14:section name="Deque" id="{B4498E54-4E49-4DC2-B58B-B461E02A6B7D}">
          <p14:sldIdLst>
            <p14:sldId id="260"/>
            <p14:sldId id="451"/>
            <p14:sldId id="544"/>
            <p14:sldId id="594"/>
            <p14:sldId id="593"/>
            <p14:sldId id="592"/>
            <p14:sldId id="590"/>
          </p14:sldIdLst>
        </p14:section>
        <p14:section name="Deque LL Implementation" id="{CB004710-4E48-44FD-A839-5E721B313297}">
          <p14:sldIdLst>
            <p14:sldId id="448"/>
            <p14:sldId id="545"/>
            <p14:sldId id="546"/>
            <p14:sldId id="552"/>
            <p14:sldId id="553"/>
            <p14:sldId id="554"/>
            <p14:sldId id="555"/>
            <p14:sldId id="556"/>
            <p14:sldId id="557"/>
            <p14:sldId id="558"/>
            <p14:sldId id="559"/>
            <p14:sldId id="560"/>
            <p14:sldId id="561"/>
            <p14:sldId id="562"/>
            <p14:sldId id="563"/>
            <p14:sldId id="564"/>
            <p14:sldId id="565"/>
            <p14:sldId id="566"/>
            <p14:sldId id="567"/>
            <p14:sldId id="568"/>
            <p14:sldId id="569"/>
            <p14:sldId id="570"/>
            <p14:sldId id="571"/>
          </p14:sldIdLst>
        </p14:section>
        <p14:section name="Deque Applications" id="{FBDD4636-16BB-4ACA-B586-13815AC2CF69}">
          <p14:sldIdLst>
            <p14:sldId id="547"/>
            <p14:sldId id="548"/>
            <p14:sldId id="551"/>
            <p14:sldId id="550"/>
            <p14:sldId id="549"/>
          </p14:sldIdLst>
        </p14:section>
        <p14:section name="Summary" id="{5770AD79-ACF1-4EF4-A2D6-62F79B08E3D0}">
          <p14:sldIdLst>
            <p14:sldId id="595"/>
            <p14:sldId id="59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3C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91" autoAdjust="0"/>
    <p:restoredTop sz="94660"/>
  </p:normalViewPr>
  <p:slideViewPr>
    <p:cSldViewPr snapToGrid="0">
      <p:cViewPr varScale="1">
        <p:scale>
          <a:sx n="86" d="100"/>
          <a:sy n="86" d="100"/>
        </p:scale>
        <p:origin x="830" y="72"/>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tableStyles" Target="tableStyles.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microsoft.com/office/2016/11/relationships/changesInfo" Target="changesInfos/changesInfo1.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287" Type="http://schemas.openxmlformats.org/officeDocument/2006/relationships/presProps" Target="pres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slide" Target="slides/slide28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notesMaster" Target="notesMasters/notes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onho Kim" userId="494aa8befea4f3b1" providerId="LiveId" clId="{B14950FF-46B2-4EC0-B94F-5814326E1511}"/>
    <pc:docChg chg="custSel modSld">
      <pc:chgData name="Joonho Kim" userId="494aa8befea4f3b1" providerId="LiveId" clId="{B14950FF-46B2-4EC0-B94F-5814326E1511}" dt="2018-10-04T17:39:27.483" v="1" actId="27636"/>
      <pc:docMkLst>
        <pc:docMk/>
      </pc:docMkLst>
      <pc:sldChg chg="modSp">
        <pc:chgData name="Joonho Kim" userId="494aa8befea4f3b1" providerId="LiveId" clId="{B14950FF-46B2-4EC0-B94F-5814326E1511}" dt="2018-10-04T17:39:27.483" v="1" actId="27636"/>
        <pc:sldMkLst>
          <pc:docMk/>
          <pc:sldMk cId="35784225" sldId="256"/>
        </pc:sldMkLst>
        <pc:spChg chg="mod">
          <ac:chgData name="Joonho Kim" userId="494aa8befea4f3b1" providerId="LiveId" clId="{B14950FF-46B2-4EC0-B94F-5814326E1511}" dt="2018-10-04T17:39:27.483" v="1" actId="27636"/>
          <ac:spMkLst>
            <pc:docMk/>
            <pc:sldMk cId="35784225" sldId="256"/>
            <ac:spMk id="3" creationId="{00000000-0000-0000-0000-000000000000}"/>
          </ac:spMkLst>
        </pc:spChg>
      </pc:sldChg>
    </pc:docChg>
  </pc:docChgLst>
  <pc:docChgLst>
    <pc:chgData name="Joonho Kim" userId="494aa8befea4f3b1" providerId="LiveId" clId="{C6083AB0-F0A2-47E6-8088-3DF54352A96D}"/>
  </pc:docChgLst>
  <pc:docChgLst>
    <pc:chgData name="Joonho Kim" userId="494aa8befea4f3b1" providerId="LiveId" clId="{1FDEB314-3154-4D17-82F8-B4678F4BD65F}"/>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B33BB8-6C7A-4BE0-9B55-9EAC48D52EC6}" type="datetimeFigureOut">
              <a:rPr lang="en-US"/>
              <a:t>10/4/2018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F7AA83-DE31-4E93-AB07-EF7FB05F6670}" type="slidenum">
              <a:rPr/>
              <a:t>‹#›</a:t>
            </a:fld>
            <a:endParaRPr/>
          </a:p>
        </p:txBody>
      </p:sp>
    </p:spTree>
    <p:extLst>
      <p:ext uri="{BB962C8B-B14F-4D97-AF65-F5344CB8AC3E}">
        <p14:creationId xmlns:p14="http://schemas.microsoft.com/office/powerpoint/2010/main" val="32212903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11EF64-F73B-4314-BB6F-BC0937BBDF19}" type="datetimeFigureOut">
              <a:rPr lang="en-US"/>
              <a:t>10/4/2018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5E2820-AFE1-45FA-949E-17BDB534E1DC}" type="slidenum">
              <a:rPr/>
              <a:t>‹#›</a:t>
            </a:fld>
            <a:endParaRPr/>
          </a:p>
        </p:txBody>
      </p:sp>
    </p:spTree>
    <p:extLst>
      <p:ext uri="{BB962C8B-B14F-4D97-AF65-F5344CB8AC3E}">
        <p14:creationId xmlns:p14="http://schemas.microsoft.com/office/powerpoint/2010/main" val="3157997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5E2820-AFE1-45FA-949E-17BDB534E1DC}" type="slidenum">
              <a:rPr lang="en-US" smtClean="0"/>
              <a:t>1</a:t>
            </a:fld>
            <a:endParaRPr lang="en-US"/>
          </a:p>
        </p:txBody>
      </p:sp>
    </p:spTree>
    <p:extLst>
      <p:ext uri="{BB962C8B-B14F-4D97-AF65-F5344CB8AC3E}">
        <p14:creationId xmlns:p14="http://schemas.microsoft.com/office/powerpoint/2010/main" val="306991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2</a:t>
            </a:fld>
            <a:endParaRPr lang="en-US"/>
          </a:p>
        </p:txBody>
      </p:sp>
    </p:spTree>
    <p:extLst>
      <p:ext uri="{BB962C8B-B14F-4D97-AF65-F5344CB8AC3E}">
        <p14:creationId xmlns:p14="http://schemas.microsoft.com/office/powerpoint/2010/main" val="1551070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3</a:t>
            </a:fld>
            <a:endParaRPr lang="en-US"/>
          </a:p>
        </p:txBody>
      </p:sp>
    </p:spTree>
    <p:extLst>
      <p:ext uri="{BB962C8B-B14F-4D97-AF65-F5344CB8AC3E}">
        <p14:creationId xmlns:p14="http://schemas.microsoft.com/office/powerpoint/2010/main" val="11846295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3" y="304800"/>
            <a:ext cx="7091361" cy="2793906"/>
          </a:xfrm>
        </p:spPr>
        <p:txBody>
          <a:bodyPr anchor="b">
            <a:normAutofit/>
          </a:bodyPr>
          <a:lstStyle>
            <a:lvl1pPr algn="l">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1065213" y="3108804"/>
            <a:ext cx="7091361" cy="838200"/>
          </a:xfrm>
        </p:spPr>
        <p:txBody>
          <a:bodyPr/>
          <a:lstStyle>
            <a:lvl1pPr marL="0" indent="0" algn="l">
              <a:spcBef>
                <a:spcPts val="0"/>
              </a:spcBef>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8" name="Date Placeholder 7"/>
          <p:cNvSpPr>
            <a:spLocks noGrp="1"/>
          </p:cNvSpPr>
          <p:nvPr>
            <p:ph type="dt" sz="half" idx="10"/>
          </p:nvPr>
        </p:nvSpPr>
        <p:spPr/>
        <p:txBody>
          <a:bodyPr/>
          <a:lstStyle/>
          <a:p>
            <a:fld id="{9D3B9702-7FBF-4720-8670-571C5E7EEDDE}" type="datetime1">
              <a:rPr lang="en-US"/>
              <a:t>10/4/2018</a:t>
            </a:fld>
            <a:endParaRPr/>
          </a:p>
        </p:txBody>
      </p:sp>
      <p:sp>
        <p:nvSpPr>
          <p:cNvPr id="9" name="Footer Placeholder 8"/>
          <p:cNvSpPr>
            <a:spLocks noGrp="1"/>
          </p:cNvSpPr>
          <p:nvPr>
            <p:ph type="ftr" sz="quarter" idx="11"/>
          </p:nvPr>
        </p:nvSpPr>
        <p:spPr/>
        <p:txBody>
          <a:bodyPr/>
          <a:lstStyle/>
          <a:p>
            <a:endParaRPr/>
          </a:p>
        </p:txBody>
      </p:sp>
      <p:sp>
        <p:nvSpPr>
          <p:cNvPr id="10" name="Slide Number Placeholder 9"/>
          <p:cNvSpPr>
            <a:spLocks noGrp="1"/>
          </p:cNvSpPr>
          <p:nvPr>
            <p:ph type="sldNum" sz="quarter" idx="12"/>
          </p:nvPr>
        </p:nvSpPr>
        <p:spPr/>
        <p:txBody>
          <a:bodyPr/>
          <a:lstStyle/>
          <a:p>
            <a:fld id="{8FDBFFB2-86D9-4B8F-A59A-553A60B94BBE}" type="slidenum">
              <a:rPr/>
              <a:pPr/>
              <a:t>‹#›</a:t>
            </a:fld>
            <a:endParaRPr/>
          </a:p>
        </p:txBody>
      </p:sp>
    </p:spTree>
    <p:extLst>
      <p:ext uri="{BB962C8B-B14F-4D97-AF65-F5344CB8AC3E}">
        <p14:creationId xmlns:p14="http://schemas.microsoft.com/office/powerpoint/2010/main" val="1890547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7427AEA-BBBB-4C9B-AB23-214EAA8AB789}" type="datetime1">
              <a:rPr lang="en-US"/>
              <a:t>10/4/2018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4207666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5014" y="304801"/>
            <a:ext cx="1715800"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2209800" y="304801"/>
            <a:ext cx="7502814"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791CA30-F5CD-4CA0-B16A-349C6F830700}" type="datetime1">
              <a:rPr lang="en-US"/>
              <a:t>10/4/2018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129949773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B3AF48E-ABA0-4B58-B562-D1D7408067C4}" type="datetime1">
              <a:rPr lang="en-US"/>
              <a:t>10/4/2018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2589990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80013" y="1600200"/>
            <a:ext cx="6400801" cy="2486025"/>
          </a:xfrm>
        </p:spPr>
        <p:txBody>
          <a:bodyPr anchor="b">
            <a:normAutofit/>
          </a:bodyPr>
          <a:lstStyle>
            <a:lvl1pPr>
              <a:defRPr sz="5200"/>
            </a:lvl1pPr>
          </a:lstStyle>
          <a:p>
            <a:r>
              <a:rPr lang="en-US"/>
              <a:t>Click to edit Master title style</a:t>
            </a:r>
            <a:endParaRPr/>
          </a:p>
        </p:txBody>
      </p:sp>
      <p:sp>
        <p:nvSpPr>
          <p:cNvPr id="3" name="Text Placeholder 2"/>
          <p:cNvSpPr>
            <a:spLocks noGrp="1"/>
          </p:cNvSpPr>
          <p:nvPr>
            <p:ph type="body" idx="1"/>
          </p:nvPr>
        </p:nvSpPr>
        <p:spPr>
          <a:xfrm>
            <a:off x="5180011" y="4105029"/>
            <a:ext cx="6400801" cy="914400"/>
          </a:xfrm>
        </p:spPr>
        <p:txBody>
          <a:bodyPr>
            <a:normAutofit/>
          </a:bodyPr>
          <a:lstStyle>
            <a:lvl1pPr marL="0" indent="0">
              <a:buNone/>
              <a:defRPr sz="20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2A5034C-8BD9-4B0C-893B-33834FAB227F}" type="datetime1">
              <a:rPr lang="en-US"/>
              <a:t>10/4/2018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2117916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2208213" y="1600200"/>
            <a:ext cx="4572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7008813" y="1600200"/>
            <a:ext cx="4572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7CD787AA-CBCD-47F9-A04C-7106C508CDE4}" type="datetime1">
              <a:rPr lang="en-US"/>
              <a:t>10/4/2018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3607751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2208213" y="1600200"/>
            <a:ext cx="4572000" cy="823912"/>
          </a:xfrm>
        </p:spPr>
        <p:txBody>
          <a:bodyPr anchor="ctr">
            <a:noAutofit/>
          </a:bodyPr>
          <a:lstStyle>
            <a:lvl1pPr marL="0" indent="0">
              <a:spcBef>
                <a:spcPts val="0"/>
              </a:spcBef>
              <a:buNone/>
              <a:defRPr sz="21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208213" y="2505075"/>
            <a:ext cx="4572000" cy="33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7008813" y="1600200"/>
            <a:ext cx="4572000" cy="823912"/>
          </a:xfrm>
        </p:spPr>
        <p:txBody>
          <a:bodyPr anchor="ctr">
            <a:noAutofit/>
          </a:bodyPr>
          <a:lstStyle>
            <a:lvl1pPr marL="0" indent="0">
              <a:spcBef>
                <a:spcPts val="0"/>
              </a:spcBef>
              <a:buNone/>
              <a:defRPr sz="21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008813" y="2505075"/>
            <a:ext cx="4572000" cy="33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D1CC9DD-75F5-4611-BA0B-CFB1A226639C}" type="datetime1">
              <a:rPr lang="en-US"/>
              <a:t>10/4/2018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3833046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980F1F9-2D3D-4243-878F-D000C3F2A1C4}" type="datetime1">
              <a:rPr lang="en-US"/>
              <a:t>10/4/2018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369830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ABCBE8-1824-4658-A8BB-BECFAEB7E35A}" type="datetime1">
              <a:rPr lang="en-US"/>
              <a:t>10/4/2018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2222526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837612" y="2277477"/>
            <a:ext cx="2743201" cy="2322178"/>
          </a:xfrm>
        </p:spPr>
        <p:txBody>
          <a:bodyPr anchor="b">
            <a:normAutofit/>
          </a:bodyPr>
          <a:lstStyle>
            <a:lvl1pPr>
              <a:defRPr sz="2600">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1293813" y="533400"/>
            <a:ext cx="6858000" cy="4800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837614" y="4583187"/>
            <a:ext cx="2743200" cy="1131813"/>
          </a:xfrm>
        </p:spPr>
        <p:txBody>
          <a:bodyPr>
            <a:normAutofit/>
          </a:bodyPr>
          <a:lstStyle>
            <a:lvl1pPr marL="0" indent="0">
              <a:spcBef>
                <a:spcPts val="1000"/>
              </a:spcBef>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85CD17-C377-4DE5-9FCA-CC7471605C58}" type="datetime1">
              <a:rPr lang="en-US"/>
              <a:t>10/4/2018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1897700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837612" y="2277477"/>
            <a:ext cx="2743201" cy="2322178"/>
          </a:xfrm>
        </p:spPr>
        <p:txBody>
          <a:bodyPr anchor="b">
            <a:normAutofit/>
          </a:bodyPr>
          <a:lstStyle>
            <a:lvl1pPr>
              <a:defRPr sz="2600">
                <a:solidFill>
                  <a:schemeClr val="accent2"/>
                </a:solidFill>
              </a:defRPr>
            </a:lvl1pPr>
          </a:lstStyle>
          <a:p>
            <a:r>
              <a:rPr lang="en-US"/>
              <a:t>Click to edit Master title style</a:t>
            </a:r>
            <a:endParaRPr/>
          </a:p>
        </p:txBody>
      </p:sp>
      <p:sp>
        <p:nvSpPr>
          <p:cNvPr id="8" name="Rounded Rectangle 7"/>
          <p:cNvSpPr/>
          <p:nvPr/>
        </p:nvSpPr>
        <p:spPr>
          <a:xfrm>
            <a:off x="1293812" y="533400"/>
            <a:ext cx="6858001" cy="4800600"/>
          </a:xfrm>
          <a:prstGeom prst="roundRect">
            <a:avLst>
              <a:gd name="adj" fmla="val 4409"/>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408112" y="647700"/>
            <a:ext cx="6629400" cy="4572000"/>
          </a:xfrm>
          <a:prstGeom prst="roundRect">
            <a:avLst>
              <a:gd name="adj" fmla="val 3725"/>
            </a:avLst>
          </a:prstGeom>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837614" y="4583187"/>
            <a:ext cx="2743200" cy="1131813"/>
          </a:xfrm>
        </p:spPr>
        <p:txBody>
          <a:bodyPr>
            <a:normAutofit/>
          </a:bodyPr>
          <a:lstStyle>
            <a:lvl1pPr marL="0" indent="0">
              <a:spcBef>
                <a:spcPts val="1000"/>
              </a:spcBef>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9BE9F02-BE96-4BAE-86A5-1FA60D24CAE2}" type="datetime1">
              <a:rPr lang="en-US"/>
              <a:t>10/4/2018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639301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08213" y="304800"/>
            <a:ext cx="9372600" cy="1200416"/>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2208213" y="1600200"/>
            <a:ext cx="9372600" cy="41148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253576" y="6505078"/>
            <a:ext cx="964036" cy="228600"/>
          </a:xfrm>
          <a:prstGeom prst="rect">
            <a:avLst/>
          </a:prstGeom>
        </p:spPr>
        <p:txBody>
          <a:bodyPr vert="horz" lIns="91440" tIns="45720" rIns="91440" bIns="45720" rtlCol="0" anchor="ctr"/>
          <a:lstStyle>
            <a:lvl1pPr algn="l">
              <a:defRPr sz="1100">
                <a:solidFill>
                  <a:schemeClr val="tx2"/>
                </a:solidFill>
              </a:defRPr>
            </a:lvl1pPr>
          </a:lstStyle>
          <a:p>
            <a:fld id="{9D3B9702-7FBF-4720-8670-571C5E7EEDDE}" type="datetime1">
              <a:rPr lang="en-US" smtClean="0"/>
              <a:pPr/>
              <a:t>10/4/2018</a:t>
            </a:fld>
            <a:endParaRPr lang="en-US" dirty="0"/>
          </a:p>
        </p:txBody>
      </p:sp>
      <p:sp>
        <p:nvSpPr>
          <p:cNvPr id="5" name="Footer Placeholder 4"/>
          <p:cNvSpPr>
            <a:spLocks noGrp="1"/>
          </p:cNvSpPr>
          <p:nvPr>
            <p:ph type="ftr" sz="quarter" idx="3"/>
          </p:nvPr>
        </p:nvSpPr>
        <p:spPr>
          <a:xfrm>
            <a:off x="1280159" y="6505078"/>
            <a:ext cx="6876415" cy="228600"/>
          </a:xfrm>
          <a:prstGeom prst="rect">
            <a:avLst/>
          </a:prstGeom>
        </p:spPr>
        <p:txBody>
          <a:bodyPr vert="horz" lIns="91440" tIns="45720" rIns="91440" bIns="45720" rtlCol="0" anchor="ctr"/>
          <a:lstStyle>
            <a:lvl1pPr algn="l">
              <a:defRPr sz="1100">
                <a:solidFill>
                  <a:schemeClr val="tx2"/>
                </a:solidFill>
              </a:defRPr>
            </a:lvl1pPr>
          </a:lstStyle>
          <a:p>
            <a:endParaRPr lang="en-US"/>
          </a:p>
        </p:txBody>
      </p:sp>
      <p:sp>
        <p:nvSpPr>
          <p:cNvPr id="6" name="Slide Number Placeholder 5"/>
          <p:cNvSpPr>
            <a:spLocks noGrp="1"/>
          </p:cNvSpPr>
          <p:nvPr>
            <p:ph type="sldNum" sz="quarter" idx="4"/>
          </p:nvPr>
        </p:nvSpPr>
        <p:spPr>
          <a:xfrm>
            <a:off x="11580814" y="6280298"/>
            <a:ext cx="533399" cy="349101"/>
          </a:xfrm>
          <a:prstGeom prst="rect">
            <a:avLst/>
          </a:prstGeom>
        </p:spPr>
        <p:txBody>
          <a:bodyPr vert="horz" lIns="91440" tIns="45720" rIns="91440" bIns="45720" rtlCol="0" anchor="ctr"/>
          <a:lstStyle>
            <a:lvl1pPr algn="ctr">
              <a:defRPr sz="1100" b="1">
                <a:solidFill>
                  <a:srgbClr val="AB3C19"/>
                </a:solidFill>
              </a:defRPr>
            </a:lvl1pPr>
          </a:lstStyle>
          <a:p>
            <a:fld id="{8FDBFFB2-86D9-4B8F-A59A-553A60B94BBE}" type="slidenum">
              <a:rPr lang="en-US" smtClean="0"/>
              <a:pPr/>
              <a:t>‹#›</a:t>
            </a:fld>
            <a:endParaRPr lang="en-US"/>
          </a:p>
        </p:txBody>
      </p:sp>
    </p:spTree>
    <p:extLst>
      <p:ext uri="{BB962C8B-B14F-4D97-AF65-F5344CB8AC3E}">
        <p14:creationId xmlns:p14="http://schemas.microsoft.com/office/powerpoint/2010/main" val="1170255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Wingdings" panose="05000000000000000000" pitchFamily="2" charset="2"/>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Wingdings" panose="05000000000000000000" pitchFamily="2" charset="2"/>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Wingdings" panose="05000000000000000000" pitchFamily="2" charset="2"/>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9.svg"/><Relationship Id="rId4" Type="http://schemas.openxmlformats.org/officeDocument/2006/relationships/image" Target="../media/image18.png"/></Relationships>
</file>

<file path=ppt/slides/_rels/slide157.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21.sv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158.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21.sv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15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21.sv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5.sv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21.svg"/><Relationship Id="rId4" Type="http://schemas.openxmlformats.org/officeDocument/2006/relationships/image" Target="../media/image20.png"/></Relationships>
</file>

<file path=ppt/slides/_rels/slide16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7.sv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15.svg"/></Relationships>
</file>

<file path=ppt/slides/_rels/slide16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7.sv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15.svg"/></Relationships>
</file>

<file path=ppt/slides/_rels/slide163.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7.sv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164.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7.sv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16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7.svg"/><Relationship Id="rId4" Type="http://schemas.openxmlformats.org/officeDocument/2006/relationships/image" Target="../media/image16.png"/></Relationships>
</file>

<file path=ppt/slides/_rels/slide16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7.svg"/><Relationship Id="rId4" Type="http://schemas.openxmlformats.org/officeDocument/2006/relationships/image" Target="../media/image16.png"/></Relationships>
</file>

<file path=ppt/slides/_rels/slide167.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23.sv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17.svg"/><Relationship Id="rId4" Type="http://schemas.openxmlformats.org/officeDocument/2006/relationships/image" Target="../media/image16.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svg"/><Relationship Id="rId4" Type="http://schemas.openxmlformats.org/officeDocument/2006/relationships/image" Target="../media/image10.png"/></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1.sv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13.sv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13.svg"/></Relationships>
</file>

<file path=ppt/slides/_rels/slide3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svg"/><Relationship Id="rId7" Type="http://schemas.openxmlformats.org/officeDocument/2006/relationships/image" Target="../media/image11.sv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13.svg"/></Relationships>
</file>

<file path=ppt/slides/_rels/slide32.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svg"/><Relationship Id="rId7" Type="http://schemas.openxmlformats.org/officeDocument/2006/relationships/image" Target="../media/image11.sv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17.svg"/><Relationship Id="rId4" Type="http://schemas.openxmlformats.org/officeDocument/2006/relationships/image" Target="../media/image16.png"/><Relationship Id="rId9" Type="http://schemas.openxmlformats.org/officeDocument/2006/relationships/image" Target="../media/image13.svg"/></Relationships>
</file>

<file path=ppt/slides/_rels/slide3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svg"/><Relationship Id="rId7" Type="http://schemas.openxmlformats.org/officeDocument/2006/relationships/image" Target="../media/image11.sv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17.svg"/><Relationship Id="rId4" Type="http://schemas.openxmlformats.org/officeDocument/2006/relationships/image" Target="../media/image16.png"/><Relationship Id="rId9" Type="http://schemas.openxmlformats.org/officeDocument/2006/relationships/image" Target="../media/image13.svg"/></Relationships>
</file>

<file path=ppt/slides/_rels/slide35.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svg"/><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Stacks, Queues, Deques</a:t>
            </a:r>
          </a:p>
        </p:txBody>
      </p:sp>
      <p:sp>
        <p:nvSpPr>
          <p:cNvPr id="3" name="Subtitle 2"/>
          <p:cNvSpPr>
            <a:spLocks noGrp="1"/>
          </p:cNvSpPr>
          <p:nvPr>
            <p:ph type="subTitle" idx="1"/>
          </p:nvPr>
        </p:nvSpPr>
        <p:spPr/>
        <p:txBody>
          <a:bodyPr>
            <a:normAutofit/>
          </a:bodyPr>
          <a:lstStyle/>
          <a:p>
            <a:r>
              <a:rPr lang="en-US"/>
              <a:t>Joonho Kim</a:t>
            </a:r>
            <a:endParaRPr lang="en-US" dirty="0"/>
          </a:p>
        </p:txBody>
      </p:sp>
    </p:spTree>
    <p:extLst>
      <p:ext uri="{BB962C8B-B14F-4D97-AF65-F5344CB8AC3E}">
        <p14:creationId xmlns:p14="http://schemas.microsoft.com/office/powerpoint/2010/main" val="35784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92AAE7-47FC-4B27-8ACD-56604DBBDC30}"/>
              </a:ext>
            </a:extLst>
          </p:cNvPr>
          <p:cNvSpPr>
            <a:spLocks noGrp="1"/>
          </p:cNvSpPr>
          <p:nvPr>
            <p:ph type="title"/>
          </p:nvPr>
        </p:nvSpPr>
        <p:spPr/>
        <p:txBody>
          <a:bodyPr/>
          <a:lstStyle/>
          <a:p>
            <a:r>
              <a:rPr lang="en-US" dirty="0"/>
              <a:t>Abstract Data Type (ADT)</a:t>
            </a:r>
          </a:p>
        </p:txBody>
      </p:sp>
      <p:sp>
        <p:nvSpPr>
          <p:cNvPr id="5" name="Content Placeholder 4">
            <a:extLst>
              <a:ext uri="{FF2B5EF4-FFF2-40B4-BE49-F238E27FC236}">
                <a16:creationId xmlns:a16="http://schemas.microsoft.com/office/drawing/2014/main" id="{CB421E29-E8B4-4694-845F-D96227B8211B}"/>
              </a:ext>
            </a:extLst>
          </p:cNvPr>
          <p:cNvSpPr>
            <a:spLocks noGrp="1"/>
          </p:cNvSpPr>
          <p:nvPr>
            <p:ph idx="1"/>
          </p:nvPr>
        </p:nvSpPr>
        <p:spPr/>
        <p:txBody>
          <a:bodyPr/>
          <a:lstStyle/>
          <a:p>
            <a:r>
              <a:rPr lang="en-US" dirty="0"/>
              <a:t>An abstract data type (ADT) is a model for data where the data type is defined by the behavior of its operations.</a:t>
            </a:r>
          </a:p>
          <a:p>
            <a:r>
              <a:rPr lang="en-US" dirty="0"/>
              <a:t>An ADT does not define the implementation of its operations; the ADT can only defines what the it can and can’t do.</a:t>
            </a:r>
          </a:p>
          <a:p>
            <a:pPr lvl="1"/>
            <a:r>
              <a:rPr lang="en-US" dirty="0"/>
              <a:t>A data structure will define a specific implementation of an ADT.</a:t>
            </a:r>
          </a:p>
        </p:txBody>
      </p:sp>
    </p:spTree>
    <p:extLst>
      <p:ext uri="{BB962C8B-B14F-4D97-AF65-F5344CB8AC3E}">
        <p14:creationId xmlns:p14="http://schemas.microsoft.com/office/powerpoint/2010/main" val="414713327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Call Stack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fontScale="92500" lnSpcReduction="10000"/>
          </a:bodyPr>
          <a:lstStyle/>
          <a:p>
            <a:pPr marL="45720" indent="0">
              <a:buNone/>
            </a:pPr>
            <a:r>
              <a:rPr lang="en-US" dirty="0"/>
              <a:t>public static void main(String[] </a:t>
            </a:r>
            <a:r>
              <a:rPr lang="en-US" dirty="0" err="1"/>
              <a:t>args</a:t>
            </a:r>
            <a:r>
              <a:rPr lang="en-US" dirty="0"/>
              <a:t>) {</a:t>
            </a:r>
            <a:br>
              <a:rPr lang="en-US" dirty="0"/>
            </a:br>
            <a:r>
              <a:rPr lang="en-US" dirty="0"/>
              <a:t>    A();</a:t>
            </a:r>
            <a:br>
              <a:rPr lang="en-US" dirty="0"/>
            </a:br>
            <a:r>
              <a:rPr lang="en-US" dirty="0"/>
              <a:t>    C();</a:t>
            </a:r>
            <a:br>
              <a:rPr lang="en-US" dirty="0"/>
            </a:br>
            <a:r>
              <a:rPr lang="en-US" dirty="0"/>
              <a:t>}</a:t>
            </a:r>
            <a:br>
              <a:rPr lang="en-US" dirty="0"/>
            </a:br>
            <a:br>
              <a:rPr lang="en-US" dirty="0"/>
            </a:br>
            <a:r>
              <a:rPr lang="en-US" dirty="0"/>
              <a:t>public static void A() {</a:t>
            </a:r>
            <a:br>
              <a:rPr lang="en-US" dirty="0"/>
            </a:br>
            <a:r>
              <a:rPr lang="en-US" dirty="0"/>
              <a:t>    </a:t>
            </a:r>
            <a:r>
              <a:rPr lang="en-US" dirty="0" err="1"/>
              <a:t>System.out.println</a:t>
            </a:r>
            <a:r>
              <a:rPr lang="en-US" dirty="0"/>
              <a:t>(“Calling A”);</a:t>
            </a:r>
            <a:br>
              <a:rPr lang="en-US" dirty="0"/>
            </a:br>
            <a:r>
              <a:rPr lang="en-US" dirty="0"/>
              <a:t>    B();</a:t>
            </a:r>
            <a:br>
              <a:rPr lang="en-US" dirty="0"/>
            </a:br>
            <a:r>
              <a:rPr lang="en-US" dirty="0"/>
              <a:t>}</a:t>
            </a:r>
            <a:br>
              <a:rPr lang="en-US" dirty="0"/>
            </a:br>
            <a:br>
              <a:rPr lang="en-US" dirty="0"/>
            </a:br>
            <a:r>
              <a:rPr lang="en-US" dirty="0"/>
              <a:t>public static void B() { </a:t>
            </a:r>
            <a:br>
              <a:rPr lang="en-US" dirty="0"/>
            </a:br>
            <a:r>
              <a:rPr lang="en-US" dirty="0"/>
              <a:t>    </a:t>
            </a:r>
            <a:r>
              <a:rPr lang="en-US" dirty="0" err="1"/>
              <a:t>System.out.println</a:t>
            </a:r>
            <a:r>
              <a:rPr lang="en-US" dirty="0"/>
              <a:t>(“Calling B”);</a:t>
            </a:r>
            <a:br>
              <a:rPr lang="en-US" dirty="0"/>
            </a:br>
            <a:r>
              <a:rPr lang="en-US" dirty="0"/>
              <a:t>}</a:t>
            </a:r>
            <a:br>
              <a:rPr lang="en-US" dirty="0"/>
            </a:br>
            <a:br>
              <a:rPr lang="en-US" dirty="0"/>
            </a:br>
            <a:r>
              <a:rPr lang="en-US" dirty="0"/>
              <a:t>public static void C() {</a:t>
            </a:r>
            <a:br>
              <a:rPr lang="en-US" dirty="0"/>
            </a:br>
            <a:r>
              <a:rPr lang="en-US" dirty="0"/>
              <a:t>    </a:t>
            </a:r>
            <a:r>
              <a:rPr lang="en-US" dirty="0" err="1"/>
              <a:t>System.out.println</a:t>
            </a:r>
            <a:r>
              <a:rPr lang="en-US" dirty="0"/>
              <a:t>(“Calling C”);</a:t>
            </a:r>
            <a:br>
              <a:rPr lang="en-US" dirty="0"/>
            </a:br>
            <a:r>
              <a:rPr lang="en-US" dirty="0"/>
              <a:t>}</a:t>
            </a:r>
          </a:p>
        </p:txBody>
      </p:sp>
      <p:graphicFrame>
        <p:nvGraphicFramePr>
          <p:cNvPr id="5" name="Table 4">
            <a:extLst>
              <a:ext uri="{FF2B5EF4-FFF2-40B4-BE49-F238E27FC236}">
                <a16:creationId xmlns:a16="http://schemas.microsoft.com/office/drawing/2014/main" id="{E8B0589A-8DDE-421F-B48E-425EE9448360}"/>
              </a:ext>
            </a:extLst>
          </p:cNvPr>
          <p:cNvGraphicFramePr>
            <a:graphicFrameLocks noGrp="1"/>
          </p:cNvGraphicFramePr>
          <p:nvPr/>
        </p:nvGraphicFramePr>
        <p:xfrm>
          <a:off x="8115062" y="5055577"/>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graphicFrame>
        <p:nvGraphicFramePr>
          <p:cNvPr id="6" name="Table 5">
            <a:extLst>
              <a:ext uri="{FF2B5EF4-FFF2-40B4-BE49-F238E27FC236}">
                <a16:creationId xmlns:a16="http://schemas.microsoft.com/office/drawing/2014/main" id="{BC5E997F-20D8-42E4-90FE-00E761B481C7}"/>
              </a:ext>
            </a:extLst>
          </p:cNvPr>
          <p:cNvGraphicFramePr>
            <a:graphicFrameLocks noGrp="1"/>
          </p:cNvGraphicFramePr>
          <p:nvPr/>
        </p:nvGraphicFramePr>
        <p:xfrm>
          <a:off x="8115062" y="4396154"/>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A()</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8" name="TextBox 7">
            <a:extLst>
              <a:ext uri="{FF2B5EF4-FFF2-40B4-BE49-F238E27FC236}">
                <a16:creationId xmlns:a16="http://schemas.microsoft.com/office/drawing/2014/main" id="{348E9552-C9F7-4A63-A4F7-0AE2BBC1D442}"/>
              </a:ext>
            </a:extLst>
          </p:cNvPr>
          <p:cNvSpPr txBox="1"/>
          <p:nvPr/>
        </p:nvSpPr>
        <p:spPr>
          <a:xfrm>
            <a:off x="10005646" y="1907931"/>
            <a:ext cx="1575167" cy="646331"/>
          </a:xfrm>
          <a:prstGeom prst="rect">
            <a:avLst/>
          </a:prstGeom>
          <a:noFill/>
        </p:spPr>
        <p:txBody>
          <a:bodyPr wrap="square" rtlCol="0">
            <a:spAutoFit/>
          </a:bodyPr>
          <a:lstStyle/>
          <a:p>
            <a:r>
              <a:rPr lang="en-US" dirty="0"/>
              <a:t>Calling A</a:t>
            </a:r>
            <a:br>
              <a:rPr lang="en-US" dirty="0"/>
            </a:br>
            <a:r>
              <a:rPr lang="en-US" dirty="0"/>
              <a:t>Calling B</a:t>
            </a:r>
          </a:p>
        </p:txBody>
      </p:sp>
      <p:graphicFrame>
        <p:nvGraphicFramePr>
          <p:cNvPr id="9" name="Table 8">
            <a:extLst>
              <a:ext uri="{FF2B5EF4-FFF2-40B4-BE49-F238E27FC236}">
                <a16:creationId xmlns:a16="http://schemas.microsoft.com/office/drawing/2014/main" id="{3A1524D1-3BD3-46D5-9E6C-7E5EEDED3ADC}"/>
              </a:ext>
            </a:extLst>
          </p:cNvPr>
          <p:cNvGraphicFramePr>
            <a:graphicFrameLocks noGrp="1"/>
          </p:cNvGraphicFramePr>
          <p:nvPr/>
        </p:nvGraphicFramePr>
        <p:xfrm>
          <a:off x="8115062" y="3736731"/>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B()</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12" name="Arrow: Right 11">
            <a:extLst>
              <a:ext uri="{FF2B5EF4-FFF2-40B4-BE49-F238E27FC236}">
                <a16:creationId xmlns:a16="http://schemas.microsoft.com/office/drawing/2014/main" id="{29CC6DD2-85DB-4DD0-B6E3-144E351131E3}"/>
              </a:ext>
            </a:extLst>
          </p:cNvPr>
          <p:cNvSpPr/>
          <p:nvPr/>
        </p:nvSpPr>
        <p:spPr>
          <a:xfrm>
            <a:off x="1424354" y="3210058"/>
            <a:ext cx="783859" cy="246184"/>
          </a:xfrm>
          <a:prstGeom prst="rightArrow">
            <a:avLst/>
          </a:prstGeom>
          <a:solidFill>
            <a:schemeClr val="tx2">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Right 12">
            <a:extLst>
              <a:ext uri="{FF2B5EF4-FFF2-40B4-BE49-F238E27FC236}">
                <a16:creationId xmlns:a16="http://schemas.microsoft.com/office/drawing/2014/main" id="{0E6389AB-24C0-4F6C-A106-3753BD4890C4}"/>
              </a:ext>
            </a:extLst>
          </p:cNvPr>
          <p:cNvSpPr/>
          <p:nvPr/>
        </p:nvSpPr>
        <p:spPr>
          <a:xfrm>
            <a:off x="1037492" y="1812947"/>
            <a:ext cx="1170721" cy="246184"/>
          </a:xfrm>
          <a:prstGeom prst="rightArrow">
            <a:avLst/>
          </a:prstGeom>
          <a:solidFill>
            <a:schemeClr val="tx2">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C244391B-3620-4DA4-8D4E-5D2EEB1D2216}"/>
              </a:ext>
            </a:extLst>
          </p:cNvPr>
          <p:cNvSpPr/>
          <p:nvPr/>
        </p:nvSpPr>
        <p:spPr>
          <a:xfrm>
            <a:off x="1820008" y="4149970"/>
            <a:ext cx="388205" cy="24618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3139913-6D61-45D1-B72A-A50E1E8B3B6F}"/>
              </a:ext>
            </a:extLst>
          </p:cNvPr>
          <p:cNvSpPr txBox="1"/>
          <p:nvPr/>
        </p:nvSpPr>
        <p:spPr>
          <a:xfrm>
            <a:off x="291491" y="3903730"/>
            <a:ext cx="1916722" cy="369332"/>
          </a:xfrm>
          <a:prstGeom prst="rect">
            <a:avLst/>
          </a:prstGeom>
          <a:noFill/>
        </p:spPr>
        <p:txBody>
          <a:bodyPr wrap="square" rtlCol="0">
            <a:spAutoFit/>
          </a:bodyPr>
          <a:lstStyle/>
          <a:p>
            <a:r>
              <a:rPr lang="en-US" dirty="0"/>
              <a:t>Print</a:t>
            </a:r>
          </a:p>
        </p:txBody>
      </p:sp>
    </p:spTree>
    <p:extLst>
      <p:ext uri="{BB962C8B-B14F-4D97-AF65-F5344CB8AC3E}">
        <p14:creationId xmlns:p14="http://schemas.microsoft.com/office/powerpoint/2010/main" val="16748251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Call Stack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fontScale="92500" lnSpcReduction="10000"/>
          </a:bodyPr>
          <a:lstStyle/>
          <a:p>
            <a:pPr marL="45720" indent="0">
              <a:buNone/>
            </a:pPr>
            <a:r>
              <a:rPr lang="en-US" dirty="0"/>
              <a:t>public static void main(String[] </a:t>
            </a:r>
            <a:r>
              <a:rPr lang="en-US" dirty="0" err="1"/>
              <a:t>args</a:t>
            </a:r>
            <a:r>
              <a:rPr lang="en-US" dirty="0"/>
              <a:t>) {</a:t>
            </a:r>
            <a:br>
              <a:rPr lang="en-US" dirty="0"/>
            </a:br>
            <a:r>
              <a:rPr lang="en-US" dirty="0"/>
              <a:t>    A();</a:t>
            </a:r>
            <a:br>
              <a:rPr lang="en-US" dirty="0"/>
            </a:br>
            <a:r>
              <a:rPr lang="en-US" dirty="0"/>
              <a:t>    C();</a:t>
            </a:r>
            <a:br>
              <a:rPr lang="en-US" dirty="0"/>
            </a:br>
            <a:r>
              <a:rPr lang="en-US" dirty="0"/>
              <a:t>}</a:t>
            </a:r>
            <a:br>
              <a:rPr lang="en-US" dirty="0"/>
            </a:br>
            <a:br>
              <a:rPr lang="en-US" dirty="0"/>
            </a:br>
            <a:r>
              <a:rPr lang="en-US" dirty="0"/>
              <a:t>public static void A() {</a:t>
            </a:r>
            <a:br>
              <a:rPr lang="en-US" dirty="0"/>
            </a:br>
            <a:r>
              <a:rPr lang="en-US" dirty="0"/>
              <a:t>    </a:t>
            </a:r>
            <a:r>
              <a:rPr lang="en-US" dirty="0" err="1"/>
              <a:t>System.out.println</a:t>
            </a:r>
            <a:r>
              <a:rPr lang="en-US" dirty="0"/>
              <a:t>(“Calling A”);</a:t>
            </a:r>
            <a:br>
              <a:rPr lang="en-US" dirty="0"/>
            </a:br>
            <a:r>
              <a:rPr lang="en-US" dirty="0"/>
              <a:t>    B();</a:t>
            </a:r>
            <a:br>
              <a:rPr lang="en-US" dirty="0"/>
            </a:br>
            <a:r>
              <a:rPr lang="en-US" dirty="0"/>
              <a:t>}</a:t>
            </a:r>
            <a:br>
              <a:rPr lang="en-US" dirty="0"/>
            </a:br>
            <a:br>
              <a:rPr lang="en-US" dirty="0"/>
            </a:br>
            <a:r>
              <a:rPr lang="en-US" dirty="0"/>
              <a:t>public static void B() { </a:t>
            </a:r>
            <a:br>
              <a:rPr lang="en-US" dirty="0"/>
            </a:br>
            <a:r>
              <a:rPr lang="en-US" dirty="0"/>
              <a:t>    </a:t>
            </a:r>
            <a:r>
              <a:rPr lang="en-US" dirty="0" err="1"/>
              <a:t>System.out.println</a:t>
            </a:r>
            <a:r>
              <a:rPr lang="en-US" dirty="0"/>
              <a:t>(“Calling B”);</a:t>
            </a:r>
            <a:br>
              <a:rPr lang="en-US" dirty="0"/>
            </a:br>
            <a:r>
              <a:rPr lang="en-US" dirty="0"/>
              <a:t>}</a:t>
            </a:r>
            <a:br>
              <a:rPr lang="en-US" dirty="0"/>
            </a:br>
            <a:br>
              <a:rPr lang="en-US" dirty="0"/>
            </a:br>
            <a:r>
              <a:rPr lang="en-US" dirty="0"/>
              <a:t>public static void C() {</a:t>
            </a:r>
            <a:br>
              <a:rPr lang="en-US" dirty="0"/>
            </a:br>
            <a:r>
              <a:rPr lang="en-US" dirty="0"/>
              <a:t>    </a:t>
            </a:r>
            <a:r>
              <a:rPr lang="en-US" dirty="0" err="1"/>
              <a:t>System.out.println</a:t>
            </a:r>
            <a:r>
              <a:rPr lang="en-US" dirty="0"/>
              <a:t>(“Calling C”);</a:t>
            </a:r>
            <a:br>
              <a:rPr lang="en-US" dirty="0"/>
            </a:br>
            <a:r>
              <a:rPr lang="en-US" dirty="0"/>
              <a:t>}</a:t>
            </a:r>
          </a:p>
        </p:txBody>
      </p:sp>
      <p:graphicFrame>
        <p:nvGraphicFramePr>
          <p:cNvPr id="5" name="Table 4">
            <a:extLst>
              <a:ext uri="{FF2B5EF4-FFF2-40B4-BE49-F238E27FC236}">
                <a16:creationId xmlns:a16="http://schemas.microsoft.com/office/drawing/2014/main" id="{E8B0589A-8DDE-421F-B48E-425EE9448360}"/>
              </a:ext>
            </a:extLst>
          </p:cNvPr>
          <p:cNvGraphicFramePr>
            <a:graphicFrameLocks noGrp="1"/>
          </p:cNvGraphicFramePr>
          <p:nvPr/>
        </p:nvGraphicFramePr>
        <p:xfrm>
          <a:off x="8115062" y="5055577"/>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graphicFrame>
        <p:nvGraphicFramePr>
          <p:cNvPr id="6" name="Table 5">
            <a:extLst>
              <a:ext uri="{FF2B5EF4-FFF2-40B4-BE49-F238E27FC236}">
                <a16:creationId xmlns:a16="http://schemas.microsoft.com/office/drawing/2014/main" id="{BC5E997F-20D8-42E4-90FE-00E761B481C7}"/>
              </a:ext>
            </a:extLst>
          </p:cNvPr>
          <p:cNvGraphicFramePr>
            <a:graphicFrameLocks noGrp="1"/>
          </p:cNvGraphicFramePr>
          <p:nvPr/>
        </p:nvGraphicFramePr>
        <p:xfrm>
          <a:off x="8115062" y="4396154"/>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A()</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8" name="TextBox 7">
            <a:extLst>
              <a:ext uri="{FF2B5EF4-FFF2-40B4-BE49-F238E27FC236}">
                <a16:creationId xmlns:a16="http://schemas.microsoft.com/office/drawing/2014/main" id="{348E9552-C9F7-4A63-A4F7-0AE2BBC1D442}"/>
              </a:ext>
            </a:extLst>
          </p:cNvPr>
          <p:cNvSpPr txBox="1"/>
          <p:nvPr/>
        </p:nvSpPr>
        <p:spPr>
          <a:xfrm>
            <a:off x="10005646" y="1907931"/>
            <a:ext cx="1575167" cy="646331"/>
          </a:xfrm>
          <a:prstGeom prst="rect">
            <a:avLst/>
          </a:prstGeom>
          <a:noFill/>
        </p:spPr>
        <p:txBody>
          <a:bodyPr wrap="square" rtlCol="0">
            <a:spAutoFit/>
          </a:bodyPr>
          <a:lstStyle/>
          <a:p>
            <a:r>
              <a:rPr lang="en-US" dirty="0"/>
              <a:t>Calling A</a:t>
            </a:r>
            <a:br>
              <a:rPr lang="en-US" dirty="0"/>
            </a:br>
            <a:r>
              <a:rPr lang="en-US" dirty="0"/>
              <a:t>Calling B</a:t>
            </a:r>
          </a:p>
        </p:txBody>
      </p:sp>
      <p:graphicFrame>
        <p:nvGraphicFramePr>
          <p:cNvPr id="9" name="Table 8">
            <a:extLst>
              <a:ext uri="{FF2B5EF4-FFF2-40B4-BE49-F238E27FC236}">
                <a16:creationId xmlns:a16="http://schemas.microsoft.com/office/drawing/2014/main" id="{3A1524D1-3BD3-46D5-9E6C-7E5EEDED3ADC}"/>
              </a:ext>
            </a:extLst>
          </p:cNvPr>
          <p:cNvGraphicFramePr>
            <a:graphicFrameLocks noGrp="1"/>
          </p:cNvGraphicFramePr>
          <p:nvPr/>
        </p:nvGraphicFramePr>
        <p:xfrm>
          <a:off x="8115062" y="3736731"/>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B()</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12" name="Arrow: Right 11">
            <a:extLst>
              <a:ext uri="{FF2B5EF4-FFF2-40B4-BE49-F238E27FC236}">
                <a16:creationId xmlns:a16="http://schemas.microsoft.com/office/drawing/2014/main" id="{29CC6DD2-85DB-4DD0-B6E3-144E351131E3}"/>
              </a:ext>
            </a:extLst>
          </p:cNvPr>
          <p:cNvSpPr/>
          <p:nvPr/>
        </p:nvSpPr>
        <p:spPr>
          <a:xfrm>
            <a:off x="1424354" y="3210058"/>
            <a:ext cx="783859" cy="246184"/>
          </a:xfrm>
          <a:prstGeom prst="rightArrow">
            <a:avLst/>
          </a:prstGeom>
          <a:solidFill>
            <a:schemeClr val="tx2">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Right 12">
            <a:extLst>
              <a:ext uri="{FF2B5EF4-FFF2-40B4-BE49-F238E27FC236}">
                <a16:creationId xmlns:a16="http://schemas.microsoft.com/office/drawing/2014/main" id="{0E6389AB-24C0-4F6C-A106-3753BD4890C4}"/>
              </a:ext>
            </a:extLst>
          </p:cNvPr>
          <p:cNvSpPr/>
          <p:nvPr/>
        </p:nvSpPr>
        <p:spPr>
          <a:xfrm>
            <a:off x="1037492" y="1812947"/>
            <a:ext cx="1170721" cy="246184"/>
          </a:xfrm>
          <a:prstGeom prst="rightArrow">
            <a:avLst/>
          </a:prstGeom>
          <a:solidFill>
            <a:schemeClr val="tx2">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ACD1B2F1-4B5F-423A-8EC0-0D9F236AA32D}"/>
              </a:ext>
            </a:extLst>
          </p:cNvPr>
          <p:cNvSpPr/>
          <p:nvPr/>
        </p:nvSpPr>
        <p:spPr>
          <a:xfrm>
            <a:off x="1820008" y="4396154"/>
            <a:ext cx="388205" cy="24618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46045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Call Stack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fontScale="92500" lnSpcReduction="10000"/>
          </a:bodyPr>
          <a:lstStyle/>
          <a:p>
            <a:pPr marL="45720" indent="0">
              <a:buNone/>
            </a:pPr>
            <a:r>
              <a:rPr lang="en-US" dirty="0"/>
              <a:t>public static void main(String[] </a:t>
            </a:r>
            <a:r>
              <a:rPr lang="en-US" dirty="0" err="1"/>
              <a:t>args</a:t>
            </a:r>
            <a:r>
              <a:rPr lang="en-US" dirty="0"/>
              <a:t>) {</a:t>
            </a:r>
            <a:br>
              <a:rPr lang="en-US" dirty="0"/>
            </a:br>
            <a:r>
              <a:rPr lang="en-US" dirty="0"/>
              <a:t>    A();</a:t>
            </a:r>
            <a:br>
              <a:rPr lang="en-US" dirty="0"/>
            </a:br>
            <a:r>
              <a:rPr lang="en-US" dirty="0"/>
              <a:t>    C();</a:t>
            </a:r>
            <a:br>
              <a:rPr lang="en-US" dirty="0"/>
            </a:br>
            <a:r>
              <a:rPr lang="en-US" dirty="0"/>
              <a:t>}</a:t>
            </a:r>
            <a:br>
              <a:rPr lang="en-US" dirty="0"/>
            </a:br>
            <a:br>
              <a:rPr lang="en-US" dirty="0"/>
            </a:br>
            <a:r>
              <a:rPr lang="en-US" dirty="0"/>
              <a:t>public static void A() {</a:t>
            </a:r>
            <a:br>
              <a:rPr lang="en-US" dirty="0"/>
            </a:br>
            <a:r>
              <a:rPr lang="en-US" dirty="0"/>
              <a:t>    </a:t>
            </a:r>
            <a:r>
              <a:rPr lang="en-US" dirty="0" err="1"/>
              <a:t>System.out.println</a:t>
            </a:r>
            <a:r>
              <a:rPr lang="en-US" dirty="0"/>
              <a:t>(“Calling A”);</a:t>
            </a:r>
            <a:br>
              <a:rPr lang="en-US" dirty="0"/>
            </a:br>
            <a:r>
              <a:rPr lang="en-US" dirty="0"/>
              <a:t>    B();</a:t>
            </a:r>
            <a:br>
              <a:rPr lang="en-US" dirty="0"/>
            </a:br>
            <a:r>
              <a:rPr lang="en-US" dirty="0"/>
              <a:t>}</a:t>
            </a:r>
            <a:br>
              <a:rPr lang="en-US" dirty="0"/>
            </a:br>
            <a:br>
              <a:rPr lang="en-US" dirty="0"/>
            </a:br>
            <a:r>
              <a:rPr lang="en-US" dirty="0"/>
              <a:t>public static void B() { </a:t>
            </a:r>
            <a:br>
              <a:rPr lang="en-US" dirty="0"/>
            </a:br>
            <a:r>
              <a:rPr lang="en-US" dirty="0"/>
              <a:t>    </a:t>
            </a:r>
            <a:r>
              <a:rPr lang="en-US" dirty="0" err="1"/>
              <a:t>System.out.println</a:t>
            </a:r>
            <a:r>
              <a:rPr lang="en-US" dirty="0"/>
              <a:t>(“Calling B”);</a:t>
            </a:r>
            <a:br>
              <a:rPr lang="en-US" dirty="0"/>
            </a:br>
            <a:r>
              <a:rPr lang="en-US" dirty="0"/>
              <a:t>}</a:t>
            </a:r>
            <a:br>
              <a:rPr lang="en-US" dirty="0"/>
            </a:br>
            <a:br>
              <a:rPr lang="en-US" dirty="0"/>
            </a:br>
            <a:r>
              <a:rPr lang="en-US" dirty="0"/>
              <a:t>public static void C() {</a:t>
            </a:r>
            <a:br>
              <a:rPr lang="en-US" dirty="0"/>
            </a:br>
            <a:r>
              <a:rPr lang="en-US" dirty="0"/>
              <a:t>    </a:t>
            </a:r>
            <a:r>
              <a:rPr lang="en-US" dirty="0" err="1"/>
              <a:t>System.out.println</a:t>
            </a:r>
            <a:r>
              <a:rPr lang="en-US" dirty="0"/>
              <a:t>(“Calling C”);</a:t>
            </a:r>
            <a:br>
              <a:rPr lang="en-US" dirty="0"/>
            </a:br>
            <a:r>
              <a:rPr lang="en-US" dirty="0"/>
              <a:t>}</a:t>
            </a:r>
          </a:p>
        </p:txBody>
      </p:sp>
      <p:sp>
        <p:nvSpPr>
          <p:cNvPr id="4" name="Arrow: Right 3">
            <a:extLst>
              <a:ext uri="{FF2B5EF4-FFF2-40B4-BE49-F238E27FC236}">
                <a16:creationId xmlns:a16="http://schemas.microsoft.com/office/drawing/2014/main" id="{2DB8E321-3751-4401-BF84-A5B2B71961AC}"/>
              </a:ext>
            </a:extLst>
          </p:cNvPr>
          <p:cNvSpPr/>
          <p:nvPr/>
        </p:nvSpPr>
        <p:spPr>
          <a:xfrm>
            <a:off x="1820008" y="4396154"/>
            <a:ext cx="388205" cy="24618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E8B0589A-8DDE-421F-B48E-425EE9448360}"/>
              </a:ext>
            </a:extLst>
          </p:cNvPr>
          <p:cNvGraphicFramePr>
            <a:graphicFrameLocks noGrp="1"/>
          </p:cNvGraphicFramePr>
          <p:nvPr/>
        </p:nvGraphicFramePr>
        <p:xfrm>
          <a:off x="8115062" y="5055577"/>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graphicFrame>
        <p:nvGraphicFramePr>
          <p:cNvPr id="6" name="Table 5">
            <a:extLst>
              <a:ext uri="{FF2B5EF4-FFF2-40B4-BE49-F238E27FC236}">
                <a16:creationId xmlns:a16="http://schemas.microsoft.com/office/drawing/2014/main" id="{BC5E997F-20D8-42E4-90FE-00E761B481C7}"/>
              </a:ext>
            </a:extLst>
          </p:cNvPr>
          <p:cNvGraphicFramePr>
            <a:graphicFrameLocks noGrp="1"/>
          </p:cNvGraphicFramePr>
          <p:nvPr/>
        </p:nvGraphicFramePr>
        <p:xfrm>
          <a:off x="8115062" y="4396154"/>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A()</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8" name="TextBox 7">
            <a:extLst>
              <a:ext uri="{FF2B5EF4-FFF2-40B4-BE49-F238E27FC236}">
                <a16:creationId xmlns:a16="http://schemas.microsoft.com/office/drawing/2014/main" id="{348E9552-C9F7-4A63-A4F7-0AE2BBC1D442}"/>
              </a:ext>
            </a:extLst>
          </p:cNvPr>
          <p:cNvSpPr txBox="1"/>
          <p:nvPr/>
        </p:nvSpPr>
        <p:spPr>
          <a:xfrm>
            <a:off x="10005646" y="1907931"/>
            <a:ext cx="1575167" cy="646331"/>
          </a:xfrm>
          <a:prstGeom prst="rect">
            <a:avLst/>
          </a:prstGeom>
          <a:noFill/>
        </p:spPr>
        <p:txBody>
          <a:bodyPr wrap="square" rtlCol="0">
            <a:spAutoFit/>
          </a:bodyPr>
          <a:lstStyle/>
          <a:p>
            <a:r>
              <a:rPr lang="en-US" dirty="0"/>
              <a:t>Calling A</a:t>
            </a:r>
            <a:br>
              <a:rPr lang="en-US" dirty="0"/>
            </a:br>
            <a:r>
              <a:rPr lang="en-US" dirty="0"/>
              <a:t>Calling B</a:t>
            </a:r>
          </a:p>
        </p:txBody>
      </p:sp>
      <p:graphicFrame>
        <p:nvGraphicFramePr>
          <p:cNvPr id="9" name="Table 8">
            <a:extLst>
              <a:ext uri="{FF2B5EF4-FFF2-40B4-BE49-F238E27FC236}">
                <a16:creationId xmlns:a16="http://schemas.microsoft.com/office/drawing/2014/main" id="{3A1524D1-3BD3-46D5-9E6C-7E5EEDED3ADC}"/>
              </a:ext>
            </a:extLst>
          </p:cNvPr>
          <p:cNvGraphicFramePr>
            <a:graphicFrameLocks noGrp="1"/>
          </p:cNvGraphicFramePr>
          <p:nvPr/>
        </p:nvGraphicFramePr>
        <p:xfrm>
          <a:off x="8115062" y="3736731"/>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B()</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12" name="Arrow: Right 11">
            <a:extLst>
              <a:ext uri="{FF2B5EF4-FFF2-40B4-BE49-F238E27FC236}">
                <a16:creationId xmlns:a16="http://schemas.microsoft.com/office/drawing/2014/main" id="{29CC6DD2-85DB-4DD0-B6E3-144E351131E3}"/>
              </a:ext>
            </a:extLst>
          </p:cNvPr>
          <p:cNvSpPr/>
          <p:nvPr/>
        </p:nvSpPr>
        <p:spPr>
          <a:xfrm>
            <a:off x="1424354" y="3210058"/>
            <a:ext cx="783859" cy="246184"/>
          </a:xfrm>
          <a:prstGeom prst="rightArrow">
            <a:avLst/>
          </a:prstGeom>
          <a:solidFill>
            <a:schemeClr val="tx2">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Right 12">
            <a:extLst>
              <a:ext uri="{FF2B5EF4-FFF2-40B4-BE49-F238E27FC236}">
                <a16:creationId xmlns:a16="http://schemas.microsoft.com/office/drawing/2014/main" id="{0E6389AB-24C0-4F6C-A106-3753BD4890C4}"/>
              </a:ext>
            </a:extLst>
          </p:cNvPr>
          <p:cNvSpPr/>
          <p:nvPr/>
        </p:nvSpPr>
        <p:spPr>
          <a:xfrm>
            <a:off x="1037492" y="1812947"/>
            <a:ext cx="1170721" cy="246184"/>
          </a:xfrm>
          <a:prstGeom prst="rightArrow">
            <a:avLst/>
          </a:prstGeom>
          <a:solidFill>
            <a:schemeClr val="tx2">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A023285-529A-4893-B442-157E2D4A0C8E}"/>
              </a:ext>
            </a:extLst>
          </p:cNvPr>
          <p:cNvSpPr txBox="1"/>
          <p:nvPr/>
        </p:nvSpPr>
        <p:spPr>
          <a:xfrm>
            <a:off x="79131" y="4334580"/>
            <a:ext cx="1916722" cy="646331"/>
          </a:xfrm>
          <a:prstGeom prst="rect">
            <a:avLst/>
          </a:prstGeom>
          <a:noFill/>
        </p:spPr>
        <p:txBody>
          <a:bodyPr wrap="square" rtlCol="0">
            <a:spAutoFit/>
          </a:bodyPr>
          <a:lstStyle/>
          <a:p>
            <a:r>
              <a:rPr lang="en-US" dirty="0"/>
              <a:t>Return from B()</a:t>
            </a:r>
          </a:p>
          <a:p>
            <a:r>
              <a:rPr lang="en-US" dirty="0"/>
              <a:t>Pop B()</a:t>
            </a:r>
          </a:p>
        </p:txBody>
      </p:sp>
    </p:spTree>
    <p:extLst>
      <p:ext uri="{BB962C8B-B14F-4D97-AF65-F5344CB8AC3E}">
        <p14:creationId xmlns:p14="http://schemas.microsoft.com/office/powerpoint/2010/main" val="359196891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Call Stack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fontScale="92500" lnSpcReduction="10000"/>
          </a:bodyPr>
          <a:lstStyle/>
          <a:p>
            <a:pPr marL="45720" indent="0">
              <a:buNone/>
            </a:pPr>
            <a:r>
              <a:rPr lang="en-US" dirty="0"/>
              <a:t>public static void main(String[] </a:t>
            </a:r>
            <a:r>
              <a:rPr lang="en-US" dirty="0" err="1"/>
              <a:t>args</a:t>
            </a:r>
            <a:r>
              <a:rPr lang="en-US" dirty="0"/>
              <a:t>) {</a:t>
            </a:r>
            <a:br>
              <a:rPr lang="en-US" dirty="0"/>
            </a:br>
            <a:r>
              <a:rPr lang="en-US" dirty="0"/>
              <a:t>    A();</a:t>
            </a:r>
            <a:br>
              <a:rPr lang="en-US" dirty="0"/>
            </a:br>
            <a:r>
              <a:rPr lang="en-US" dirty="0"/>
              <a:t>    C();</a:t>
            </a:r>
            <a:br>
              <a:rPr lang="en-US" dirty="0"/>
            </a:br>
            <a:r>
              <a:rPr lang="en-US" dirty="0"/>
              <a:t>}</a:t>
            </a:r>
            <a:br>
              <a:rPr lang="en-US" dirty="0"/>
            </a:br>
            <a:br>
              <a:rPr lang="en-US" dirty="0"/>
            </a:br>
            <a:r>
              <a:rPr lang="en-US" dirty="0"/>
              <a:t>public static void A() {</a:t>
            </a:r>
            <a:br>
              <a:rPr lang="en-US" dirty="0"/>
            </a:br>
            <a:r>
              <a:rPr lang="en-US" dirty="0"/>
              <a:t>    </a:t>
            </a:r>
            <a:r>
              <a:rPr lang="en-US" dirty="0" err="1"/>
              <a:t>System.out.println</a:t>
            </a:r>
            <a:r>
              <a:rPr lang="en-US" dirty="0"/>
              <a:t>(“Calling A”);</a:t>
            </a:r>
            <a:br>
              <a:rPr lang="en-US" dirty="0"/>
            </a:br>
            <a:r>
              <a:rPr lang="en-US" dirty="0"/>
              <a:t>    B();</a:t>
            </a:r>
            <a:br>
              <a:rPr lang="en-US" dirty="0"/>
            </a:br>
            <a:r>
              <a:rPr lang="en-US" dirty="0"/>
              <a:t>}</a:t>
            </a:r>
            <a:br>
              <a:rPr lang="en-US" dirty="0"/>
            </a:br>
            <a:br>
              <a:rPr lang="en-US" dirty="0"/>
            </a:br>
            <a:r>
              <a:rPr lang="en-US" dirty="0"/>
              <a:t>public static void B() { </a:t>
            </a:r>
            <a:br>
              <a:rPr lang="en-US" dirty="0"/>
            </a:br>
            <a:r>
              <a:rPr lang="en-US" dirty="0"/>
              <a:t>    </a:t>
            </a:r>
            <a:r>
              <a:rPr lang="en-US" dirty="0" err="1"/>
              <a:t>System.out.println</a:t>
            </a:r>
            <a:r>
              <a:rPr lang="en-US" dirty="0"/>
              <a:t>(“Calling B”);</a:t>
            </a:r>
            <a:br>
              <a:rPr lang="en-US" dirty="0"/>
            </a:br>
            <a:r>
              <a:rPr lang="en-US" dirty="0"/>
              <a:t>}</a:t>
            </a:r>
            <a:br>
              <a:rPr lang="en-US" dirty="0"/>
            </a:br>
            <a:br>
              <a:rPr lang="en-US" dirty="0"/>
            </a:br>
            <a:r>
              <a:rPr lang="en-US" dirty="0"/>
              <a:t>public static void C() {</a:t>
            </a:r>
            <a:br>
              <a:rPr lang="en-US" dirty="0"/>
            </a:br>
            <a:r>
              <a:rPr lang="en-US" dirty="0"/>
              <a:t>    </a:t>
            </a:r>
            <a:r>
              <a:rPr lang="en-US" dirty="0" err="1"/>
              <a:t>System.out.println</a:t>
            </a:r>
            <a:r>
              <a:rPr lang="en-US" dirty="0"/>
              <a:t>(“Calling C”);</a:t>
            </a:r>
            <a:br>
              <a:rPr lang="en-US" dirty="0"/>
            </a:br>
            <a:r>
              <a:rPr lang="en-US" dirty="0"/>
              <a:t>}</a:t>
            </a:r>
          </a:p>
        </p:txBody>
      </p:sp>
      <p:sp>
        <p:nvSpPr>
          <p:cNvPr id="4" name="Arrow: Right 3">
            <a:extLst>
              <a:ext uri="{FF2B5EF4-FFF2-40B4-BE49-F238E27FC236}">
                <a16:creationId xmlns:a16="http://schemas.microsoft.com/office/drawing/2014/main" id="{2DB8E321-3751-4401-BF84-A5B2B71961AC}"/>
              </a:ext>
            </a:extLst>
          </p:cNvPr>
          <p:cNvSpPr/>
          <p:nvPr/>
        </p:nvSpPr>
        <p:spPr>
          <a:xfrm>
            <a:off x="1820008" y="4396154"/>
            <a:ext cx="388205" cy="24618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E8B0589A-8DDE-421F-B48E-425EE9448360}"/>
              </a:ext>
            </a:extLst>
          </p:cNvPr>
          <p:cNvGraphicFramePr>
            <a:graphicFrameLocks noGrp="1"/>
          </p:cNvGraphicFramePr>
          <p:nvPr/>
        </p:nvGraphicFramePr>
        <p:xfrm>
          <a:off x="8115062" y="5055577"/>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graphicFrame>
        <p:nvGraphicFramePr>
          <p:cNvPr id="6" name="Table 5">
            <a:extLst>
              <a:ext uri="{FF2B5EF4-FFF2-40B4-BE49-F238E27FC236}">
                <a16:creationId xmlns:a16="http://schemas.microsoft.com/office/drawing/2014/main" id="{BC5E997F-20D8-42E4-90FE-00E761B481C7}"/>
              </a:ext>
            </a:extLst>
          </p:cNvPr>
          <p:cNvGraphicFramePr>
            <a:graphicFrameLocks noGrp="1"/>
          </p:cNvGraphicFramePr>
          <p:nvPr/>
        </p:nvGraphicFramePr>
        <p:xfrm>
          <a:off x="8115062" y="4396154"/>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A()</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8" name="TextBox 7">
            <a:extLst>
              <a:ext uri="{FF2B5EF4-FFF2-40B4-BE49-F238E27FC236}">
                <a16:creationId xmlns:a16="http://schemas.microsoft.com/office/drawing/2014/main" id="{348E9552-C9F7-4A63-A4F7-0AE2BBC1D442}"/>
              </a:ext>
            </a:extLst>
          </p:cNvPr>
          <p:cNvSpPr txBox="1"/>
          <p:nvPr/>
        </p:nvSpPr>
        <p:spPr>
          <a:xfrm>
            <a:off x="10005646" y="1907931"/>
            <a:ext cx="1575167" cy="646331"/>
          </a:xfrm>
          <a:prstGeom prst="rect">
            <a:avLst/>
          </a:prstGeom>
          <a:noFill/>
        </p:spPr>
        <p:txBody>
          <a:bodyPr wrap="square" rtlCol="0">
            <a:spAutoFit/>
          </a:bodyPr>
          <a:lstStyle/>
          <a:p>
            <a:r>
              <a:rPr lang="en-US" dirty="0"/>
              <a:t>Calling A</a:t>
            </a:r>
            <a:br>
              <a:rPr lang="en-US" dirty="0"/>
            </a:br>
            <a:r>
              <a:rPr lang="en-US" dirty="0"/>
              <a:t>Calling B</a:t>
            </a:r>
          </a:p>
        </p:txBody>
      </p:sp>
      <p:graphicFrame>
        <p:nvGraphicFramePr>
          <p:cNvPr id="9" name="Table 8">
            <a:extLst>
              <a:ext uri="{FF2B5EF4-FFF2-40B4-BE49-F238E27FC236}">
                <a16:creationId xmlns:a16="http://schemas.microsoft.com/office/drawing/2014/main" id="{3A1524D1-3BD3-46D5-9E6C-7E5EEDED3ADC}"/>
              </a:ext>
            </a:extLst>
          </p:cNvPr>
          <p:cNvGraphicFramePr>
            <a:graphicFrameLocks noGrp="1"/>
          </p:cNvGraphicFramePr>
          <p:nvPr/>
        </p:nvGraphicFramePr>
        <p:xfrm>
          <a:off x="10005646" y="3736731"/>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B()</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12" name="Arrow: Right 11">
            <a:extLst>
              <a:ext uri="{FF2B5EF4-FFF2-40B4-BE49-F238E27FC236}">
                <a16:creationId xmlns:a16="http://schemas.microsoft.com/office/drawing/2014/main" id="{29CC6DD2-85DB-4DD0-B6E3-144E351131E3}"/>
              </a:ext>
            </a:extLst>
          </p:cNvPr>
          <p:cNvSpPr/>
          <p:nvPr/>
        </p:nvSpPr>
        <p:spPr>
          <a:xfrm>
            <a:off x="1424354" y="3210058"/>
            <a:ext cx="783859" cy="246184"/>
          </a:xfrm>
          <a:prstGeom prst="rightArrow">
            <a:avLst/>
          </a:prstGeom>
          <a:solidFill>
            <a:schemeClr val="tx2">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Right 12">
            <a:extLst>
              <a:ext uri="{FF2B5EF4-FFF2-40B4-BE49-F238E27FC236}">
                <a16:creationId xmlns:a16="http://schemas.microsoft.com/office/drawing/2014/main" id="{0E6389AB-24C0-4F6C-A106-3753BD4890C4}"/>
              </a:ext>
            </a:extLst>
          </p:cNvPr>
          <p:cNvSpPr/>
          <p:nvPr/>
        </p:nvSpPr>
        <p:spPr>
          <a:xfrm>
            <a:off x="1037492" y="1812947"/>
            <a:ext cx="1170721" cy="246184"/>
          </a:xfrm>
          <a:prstGeom prst="rightArrow">
            <a:avLst/>
          </a:prstGeom>
          <a:solidFill>
            <a:schemeClr val="tx2">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A023285-529A-4893-B442-157E2D4A0C8E}"/>
              </a:ext>
            </a:extLst>
          </p:cNvPr>
          <p:cNvSpPr txBox="1"/>
          <p:nvPr/>
        </p:nvSpPr>
        <p:spPr>
          <a:xfrm>
            <a:off x="79131" y="4334580"/>
            <a:ext cx="1916722" cy="646331"/>
          </a:xfrm>
          <a:prstGeom prst="rect">
            <a:avLst/>
          </a:prstGeom>
          <a:noFill/>
        </p:spPr>
        <p:txBody>
          <a:bodyPr wrap="square" rtlCol="0">
            <a:spAutoFit/>
          </a:bodyPr>
          <a:lstStyle/>
          <a:p>
            <a:r>
              <a:rPr lang="en-US" dirty="0"/>
              <a:t>Return from B()</a:t>
            </a:r>
          </a:p>
          <a:p>
            <a:r>
              <a:rPr lang="en-US" dirty="0"/>
              <a:t>Pop B()</a:t>
            </a:r>
          </a:p>
        </p:txBody>
      </p:sp>
      <p:sp>
        <p:nvSpPr>
          <p:cNvPr id="14" name="Arrow: Right 13">
            <a:extLst>
              <a:ext uri="{FF2B5EF4-FFF2-40B4-BE49-F238E27FC236}">
                <a16:creationId xmlns:a16="http://schemas.microsoft.com/office/drawing/2014/main" id="{EB32F0FF-C4B9-4FBA-AA6B-D16298AB0727}"/>
              </a:ext>
            </a:extLst>
          </p:cNvPr>
          <p:cNvSpPr/>
          <p:nvPr/>
        </p:nvSpPr>
        <p:spPr>
          <a:xfrm>
            <a:off x="9199928" y="3943350"/>
            <a:ext cx="783859" cy="246184"/>
          </a:xfrm>
          <a:prstGeom prst="rightArrow">
            <a:avLst/>
          </a:prstGeom>
          <a:solidFill>
            <a:schemeClr val="tx2">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8956123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Call Stack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fontScale="92500" lnSpcReduction="10000"/>
          </a:bodyPr>
          <a:lstStyle/>
          <a:p>
            <a:pPr marL="45720" indent="0">
              <a:buNone/>
            </a:pPr>
            <a:r>
              <a:rPr lang="en-US" dirty="0"/>
              <a:t>public static void main(String[] </a:t>
            </a:r>
            <a:r>
              <a:rPr lang="en-US" dirty="0" err="1"/>
              <a:t>args</a:t>
            </a:r>
            <a:r>
              <a:rPr lang="en-US" dirty="0"/>
              <a:t>) {</a:t>
            </a:r>
            <a:br>
              <a:rPr lang="en-US" dirty="0"/>
            </a:br>
            <a:r>
              <a:rPr lang="en-US" dirty="0"/>
              <a:t>    A();</a:t>
            </a:r>
            <a:br>
              <a:rPr lang="en-US" dirty="0"/>
            </a:br>
            <a:r>
              <a:rPr lang="en-US" dirty="0"/>
              <a:t>    C();</a:t>
            </a:r>
            <a:br>
              <a:rPr lang="en-US" dirty="0"/>
            </a:br>
            <a:r>
              <a:rPr lang="en-US" dirty="0"/>
              <a:t>}</a:t>
            </a:r>
            <a:br>
              <a:rPr lang="en-US" dirty="0"/>
            </a:br>
            <a:br>
              <a:rPr lang="en-US" dirty="0"/>
            </a:br>
            <a:r>
              <a:rPr lang="en-US" dirty="0"/>
              <a:t>public static void A() {</a:t>
            </a:r>
            <a:br>
              <a:rPr lang="en-US" dirty="0"/>
            </a:br>
            <a:r>
              <a:rPr lang="en-US" dirty="0"/>
              <a:t>    </a:t>
            </a:r>
            <a:r>
              <a:rPr lang="en-US" dirty="0" err="1"/>
              <a:t>System.out.println</a:t>
            </a:r>
            <a:r>
              <a:rPr lang="en-US" dirty="0"/>
              <a:t>(“Calling A”);</a:t>
            </a:r>
            <a:br>
              <a:rPr lang="en-US" dirty="0"/>
            </a:br>
            <a:r>
              <a:rPr lang="en-US" dirty="0"/>
              <a:t>    B();</a:t>
            </a:r>
            <a:br>
              <a:rPr lang="en-US" dirty="0"/>
            </a:br>
            <a:r>
              <a:rPr lang="en-US" dirty="0"/>
              <a:t>}</a:t>
            </a:r>
            <a:br>
              <a:rPr lang="en-US" dirty="0"/>
            </a:br>
            <a:br>
              <a:rPr lang="en-US" dirty="0"/>
            </a:br>
            <a:r>
              <a:rPr lang="en-US" dirty="0"/>
              <a:t>public static void B() { </a:t>
            </a:r>
            <a:br>
              <a:rPr lang="en-US" dirty="0"/>
            </a:br>
            <a:r>
              <a:rPr lang="en-US" dirty="0"/>
              <a:t>    </a:t>
            </a:r>
            <a:r>
              <a:rPr lang="en-US" dirty="0" err="1"/>
              <a:t>System.out.println</a:t>
            </a:r>
            <a:r>
              <a:rPr lang="en-US" dirty="0"/>
              <a:t>(“Calling B”);</a:t>
            </a:r>
            <a:br>
              <a:rPr lang="en-US" dirty="0"/>
            </a:br>
            <a:r>
              <a:rPr lang="en-US" dirty="0"/>
              <a:t>}</a:t>
            </a:r>
            <a:br>
              <a:rPr lang="en-US" dirty="0"/>
            </a:br>
            <a:br>
              <a:rPr lang="en-US" dirty="0"/>
            </a:br>
            <a:r>
              <a:rPr lang="en-US" dirty="0"/>
              <a:t>public static void C() {</a:t>
            </a:r>
            <a:br>
              <a:rPr lang="en-US" dirty="0"/>
            </a:br>
            <a:r>
              <a:rPr lang="en-US" dirty="0"/>
              <a:t>    </a:t>
            </a:r>
            <a:r>
              <a:rPr lang="en-US" dirty="0" err="1"/>
              <a:t>System.out.println</a:t>
            </a:r>
            <a:r>
              <a:rPr lang="en-US" dirty="0"/>
              <a:t>(“Calling C”);</a:t>
            </a:r>
            <a:br>
              <a:rPr lang="en-US" dirty="0"/>
            </a:br>
            <a:r>
              <a:rPr lang="en-US" dirty="0"/>
              <a:t>}</a:t>
            </a:r>
          </a:p>
        </p:txBody>
      </p:sp>
      <p:sp>
        <p:nvSpPr>
          <p:cNvPr id="4" name="Arrow: Right 3">
            <a:extLst>
              <a:ext uri="{FF2B5EF4-FFF2-40B4-BE49-F238E27FC236}">
                <a16:creationId xmlns:a16="http://schemas.microsoft.com/office/drawing/2014/main" id="{2DB8E321-3751-4401-BF84-A5B2B71961AC}"/>
              </a:ext>
            </a:extLst>
          </p:cNvPr>
          <p:cNvSpPr/>
          <p:nvPr/>
        </p:nvSpPr>
        <p:spPr>
          <a:xfrm>
            <a:off x="1820008" y="4396154"/>
            <a:ext cx="388205" cy="24618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E8B0589A-8DDE-421F-B48E-425EE9448360}"/>
              </a:ext>
            </a:extLst>
          </p:cNvPr>
          <p:cNvGraphicFramePr>
            <a:graphicFrameLocks noGrp="1"/>
          </p:cNvGraphicFramePr>
          <p:nvPr/>
        </p:nvGraphicFramePr>
        <p:xfrm>
          <a:off x="8115062" y="5055577"/>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graphicFrame>
        <p:nvGraphicFramePr>
          <p:cNvPr id="6" name="Table 5">
            <a:extLst>
              <a:ext uri="{FF2B5EF4-FFF2-40B4-BE49-F238E27FC236}">
                <a16:creationId xmlns:a16="http://schemas.microsoft.com/office/drawing/2014/main" id="{BC5E997F-20D8-42E4-90FE-00E761B481C7}"/>
              </a:ext>
            </a:extLst>
          </p:cNvPr>
          <p:cNvGraphicFramePr>
            <a:graphicFrameLocks noGrp="1"/>
          </p:cNvGraphicFramePr>
          <p:nvPr/>
        </p:nvGraphicFramePr>
        <p:xfrm>
          <a:off x="8115062" y="4396154"/>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A()</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8" name="TextBox 7">
            <a:extLst>
              <a:ext uri="{FF2B5EF4-FFF2-40B4-BE49-F238E27FC236}">
                <a16:creationId xmlns:a16="http://schemas.microsoft.com/office/drawing/2014/main" id="{348E9552-C9F7-4A63-A4F7-0AE2BBC1D442}"/>
              </a:ext>
            </a:extLst>
          </p:cNvPr>
          <p:cNvSpPr txBox="1"/>
          <p:nvPr/>
        </p:nvSpPr>
        <p:spPr>
          <a:xfrm>
            <a:off x="10005646" y="1907931"/>
            <a:ext cx="1575167" cy="646331"/>
          </a:xfrm>
          <a:prstGeom prst="rect">
            <a:avLst/>
          </a:prstGeom>
          <a:noFill/>
        </p:spPr>
        <p:txBody>
          <a:bodyPr wrap="square" rtlCol="0">
            <a:spAutoFit/>
          </a:bodyPr>
          <a:lstStyle/>
          <a:p>
            <a:r>
              <a:rPr lang="en-US" dirty="0"/>
              <a:t>Calling A</a:t>
            </a:r>
            <a:br>
              <a:rPr lang="en-US" dirty="0"/>
            </a:br>
            <a:r>
              <a:rPr lang="en-US" dirty="0"/>
              <a:t>Calling B</a:t>
            </a:r>
          </a:p>
        </p:txBody>
      </p:sp>
      <p:sp>
        <p:nvSpPr>
          <p:cNvPr id="12" name="Arrow: Right 11">
            <a:extLst>
              <a:ext uri="{FF2B5EF4-FFF2-40B4-BE49-F238E27FC236}">
                <a16:creationId xmlns:a16="http://schemas.microsoft.com/office/drawing/2014/main" id="{29CC6DD2-85DB-4DD0-B6E3-144E351131E3}"/>
              </a:ext>
            </a:extLst>
          </p:cNvPr>
          <p:cNvSpPr/>
          <p:nvPr/>
        </p:nvSpPr>
        <p:spPr>
          <a:xfrm>
            <a:off x="1424354" y="3210058"/>
            <a:ext cx="783859" cy="246184"/>
          </a:xfrm>
          <a:prstGeom prst="rightArrow">
            <a:avLst/>
          </a:prstGeom>
          <a:solidFill>
            <a:schemeClr val="tx2">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Right 12">
            <a:extLst>
              <a:ext uri="{FF2B5EF4-FFF2-40B4-BE49-F238E27FC236}">
                <a16:creationId xmlns:a16="http://schemas.microsoft.com/office/drawing/2014/main" id="{0E6389AB-24C0-4F6C-A106-3753BD4890C4}"/>
              </a:ext>
            </a:extLst>
          </p:cNvPr>
          <p:cNvSpPr/>
          <p:nvPr/>
        </p:nvSpPr>
        <p:spPr>
          <a:xfrm>
            <a:off x="1037492" y="1812947"/>
            <a:ext cx="1170721" cy="246184"/>
          </a:xfrm>
          <a:prstGeom prst="rightArrow">
            <a:avLst/>
          </a:prstGeom>
          <a:solidFill>
            <a:schemeClr val="tx2">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A023285-529A-4893-B442-157E2D4A0C8E}"/>
              </a:ext>
            </a:extLst>
          </p:cNvPr>
          <p:cNvSpPr txBox="1"/>
          <p:nvPr/>
        </p:nvSpPr>
        <p:spPr>
          <a:xfrm>
            <a:off x="79131" y="4334580"/>
            <a:ext cx="1916722" cy="646331"/>
          </a:xfrm>
          <a:prstGeom prst="rect">
            <a:avLst/>
          </a:prstGeom>
          <a:noFill/>
        </p:spPr>
        <p:txBody>
          <a:bodyPr wrap="square" rtlCol="0">
            <a:spAutoFit/>
          </a:bodyPr>
          <a:lstStyle/>
          <a:p>
            <a:r>
              <a:rPr lang="en-US" dirty="0"/>
              <a:t>Return from B()</a:t>
            </a:r>
          </a:p>
          <a:p>
            <a:r>
              <a:rPr lang="en-US" dirty="0"/>
              <a:t>Pop B()</a:t>
            </a:r>
          </a:p>
        </p:txBody>
      </p:sp>
    </p:spTree>
    <p:extLst>
      <p:ext uri="{BB962C8B-B14F-4D97-AF65-F5344CB8AC3E}">
        <p14:creationId xmlns:p14="http://schemas.microsoft.com/office/powerpoint/2010/main" val="345699731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Call Stack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fontScale="92500" lnSpcReduction="10000"/>
          </a:bodyPr>
          <a:lstStyle/>
          <a:p>
            <a:pPr marL="45720" indent="0">
              <a:buNone/>
            </a:pPr>
            <a:r>
              <a:rPr lang="en-US" dirty="0"/>
              <a:t>public static void main(String[] </a:t>
            </a:r>
            <a:r>
              <a:rPr lang="en-US" dirty="0" err="1"/>
              <a:t>args</a:t>
            </a:r>
            <a:r>
              <a:rPr lang="en-US" dirty="0"/>
              <a:t>) {</a:t>
            </a:r>
            <a:br>
              <a:rPr lang="en-US" dirty="0"/>
            </a:br>
            <a:r>
              <a:rPr lang="en-US" dirty="0"/>
              <a:t>    A();</a:t>
            </a:r>
            <a:br>
              <a:rPr lang="en-US" dirty="0"/>
            </a:br>
            <a:r>
              <a:rPr lang="en-US" dirty="0"/>
              <a:t>    C();</a:t>
            </a:r>
            <a:br>
              <a:rPr lang="en-US" dirty="0"/>
            </a:br>
            <a:r>
              <a:rPr lang="en-US" dirty="0"/>
              <a:t>}</a:t>
            </a:r>
            <a:br>
              <a:rPr lang="en-US" dirty="0"/>
            </a:br>
            <a:br>
              <a:rPr lang="en-US" dirty="0"/>
            </a:br>
            <a:r>
              <a:rPr lang="en-US" dirty="0"/>
              <a:t>public static void A() {</a:t>
            </a:r>
            <a:br>
              <a:rPr lang="en-US" dirty="0"/>
            </a:br>
            <a:r>
              <a:rPr lang="en-US" dirty="0"/>
              <a:t>    </a:t>
            </a:r>
            <a:r>
              <a:rPr lang="en-US" dirty="0" err="1"/>
              <a:t>System.out.println</a:t>
            </a:r>
            <a:r>
              <a:rPr lang="en-US" dirty="0"/>
              <a:t>(“Calling A”);</a:t>
            </a:r>
            <a:br>
              <a:rPr lang="en-US" dirty="0"/>
            </a:br>
            <a:r>
              <a:rPr lang="en-US" dirty="0"/>
              <a:t>    B();</a:t>
            </a:r>
            <a:br>
              <a:rPr lang="en-US" dirty="0"/>
            </a:br>
            <a:r>
              <a:rPr lang="en-US" dirty="0"/>
              <a:t>}</a:t>
            </a:r>
            <a:br>
              <a:rPr lang="en-US" dirty="0"/>
            </a:br>
            <a:br>
              <a:rPr lang="en-US" dirty="0"/>
            </a:br>
            <a:r>
              <a:rPr lang="en-US" dirty="0"/>
              <a:t>public static void B() { </a:t>
            </a:r>
            <a:br>
              <a:rPr lang="en-US" dirty="0"/>
            </a:br>
            <a:r>
              <a:rPr lang="en-US" dirty="0"/>
              <a:t>    </a:t>
            </a:r>
            <a:r>
              <a:rPr lang="en-US" dirty="0" err="1"/>
              <a:t>System.out.println</a:t>
            </a:r>
            <a:r>
              <a:rPr lang="en-US" dirty="0"/>
              <a:t>(“Calling B”);</a:t>
            </a:r>
            <a:br>
              <a:rPr lang="en-US" dirty="0"/>
            </a:br>
            <a:r>
              <a:rPr lang="en-US" dirty="0"/>
              <a:t>}</a:t>
            </a:r>
            <a:br>
              <a:rPr lang="en-US" dirty="0"/>
            </a:br>
            <a:br>
              <a:rPr lang="en-US" dirty="0"/>
            </a:br>
            <a:r>
              <a:rPr lang="en-US" dirty="0"/>
              <a:t>public static void C() {</a:t>
            </a:r>
            <a:br>
              <a:rPr lang="en-US" dirty="0"/>
            </a:br>
            <a:r>
              <a:rPr lang="en-US" dirty="0"/>
              <a:t>    </a:t>
            </a:r>
            <a:r>
              <a:rPr lang="en-US" dirty="0" err="1"/>
              <a:t>System.out.println</a:t>
            </a:r>
            <a:r>
              <a:rPr lang="en-US" dirty="0"/>
              <a:t>(“Calling C”);</a:t>
            </a:r>
            <a:br>
              <a:rPr lang="en-US" dirty="0"/>
            </a:br>
            <a:r>
              <a:rPr lang="en-US" dirty="0"/>
              <a:t>}</a:t>
            </a:r>
          </a:p>
        </p:txBody>
      </p:sp>
      <p:graphicFrame>
        <p:nvGraphicFramePr>
          <p:cNvPr id="5" name="Table 4">
            <a:extLst>
              <a:ext uri="{FF2B5EF4-FFF2-40B4-BE49-F238E27FC236}">
                <a16:creationId xmlns:a16="http://schemas.microsoft.com/office/drawing/2014/main" id="{E8B0589A-8DDE-421F-B48E-425EE9448360}"/>
              </a:ext>
            </a:extLst>
          </p:cNvPr>
          <p:cNvGraphicFramePr>
            <a:graphicFrameLocks noGrp="1"/>
          </p:cNvGraphicFramePr>
          <p:nvPr/>
        </p:nvGraphicFramePr>
        <p:xfrm>
          <a:off x="8115062" y="5055577"/>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graphicFrame>
        <p:nvGraphicFramePr>
          <p:cNvPr id="6" name="Table 5">
            <a:extLst>
              <a:ext uri="{FF2B5EF4-FFF2-40B4-BE49-F238E27FC236}">
                <a16:creationId xmlns:a16="http://schemas.microsoft.com/office/drawing/2014/main" id="{BC5E997F-20D8-42E4-90FE-00E761B481C7}"/>
              </a:ext>
            </a:extLst>
          </p:cNvPr>
          <p:cNvGraphicFramePr>
            <a:graphicFrameLocks noGrp="1"/>
          </p:cNvGraphicFramePr>
          <p:nvPr/>
        </p:nvGraphicFramePr>
        <p:xfrm>
          <a:off x="8115062" y="4396154"/>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A()</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8" name="TextBox 7">
            <a:extLst>
              <a:ext uri="{FF2B5EF4-FFF2-40B4-BE49-F238E27FC236}">
                <a16:creationId xmlns:a16="http://schemas.microsoft.com/office/drawing/2014/main" id="{348E9552-C9F7-4A63-A4F7-0AE2BBC1D442}"/>
              </a:ext>
            </a:extLst>
          </p:cNvPr>
          <p:cNvSpPr txBox="1"/>
          <p:nvPr/>
        </p:nvSpPr>
        <p:spPr>
          <a:xfrm>
            <a:off x="10005646" y="1907931"/>
            <a:ext cx="1575167" cy="646331"/>
          </a:xfrm>
          <a:prstGeom prst="rect">
            <a:avLst/>
          </a:prstGeom>
          <a:noFill/>
        </p:spPr>
        <p:txBody>
          <a:bodyPr wrap="square" rtlCol="0">
            <a:spAutoFit/>
          </a:bodyPr>
          <a:lstStyle/>
          <a:p>
            <a:r>
              <a:rPr lang="en-US" dirty="0"/>
              <a:t>Calling A</a:t>
            </a:r>
            <a:br>
              <a:rPr lang="en-US" dirty="0"/>
            </a:br>
            <a:r>
              <a:rPr lang="en-US" dirty="0"/>
              <a:t>Calling B</a:t>
            </a:r>
          </a:p>
        </p:txBody>
      </p:sp>
      <p:sp>
        <p:nvSpPr>
          <p:cNvPr id="12" name="Arrow: Right 11">
            <a:extLst>
              <a:ext uri="{FF2B5EF4-FFF2-40B4-BE49-F238E27FC236}">
                <a16:creationId xmlns:a16="http://schemas.microsoft.com/office/drawing/2014/main" id="{29CC6DD2-85DB-4DD0-B6E3-144E351131E3}"/>
              </a:ext>
            </a:extLst>
          </p:cNvPr>
          <p:cNvSpPr/>
          <p:nvPr/>
        </p:nvSpPr>
        <p:spPr>
          <a:xfrm>
            <a:off x="1424354" y="3210058"/>
            <a:ext cx="783859" cy="24618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Right 12">
            <a:extLst>
              <a:ext uri="{FF2B5EF4-FFF2-40B4-BE49-F238E27FC236}">
                <a16:creationId xmlns:a16="http://schemas.microsoft.com/office/drawing/2014/main" id="{0E6389AB-24C0-4F6C-A106-3753BD4890C4}"/>
              </a:ext>
            </a:extLst>
          </p:cNvPr>
          <p:cNvSpPr/>
          <p:nvPr/>
        </p:nvSpPr>
        <p:spPr>
          <a:xfrm>
            <a:off x="1037492" y="1812947"/>
            <a:ext cx="1170721" cy="246184"/>
          </a:xfrm>
          <a:prstGeom prst="rightArrow">
            <a:avLst/>
          </a:prstGeom>
          <a:solidFill>
            <a:schemeClr val="tx2">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790413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Call Stack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fontScale="92500" lnSpcReduction="10000"/>
          </a:bodyPr>
          <a:lstStyle/>
          <a:p>
            <a:pPr marL="45720" indent="0">
              <a:buNone/>
            </a:pPr>
            <a:r>
              <a:rPr lang="en-US" dirty="0"/>
              <a:t>public static void main(String[] </a:t>
            </a:r>
            <a:r>
              <a:rPr lang="en-US" dirty="0" err="1"/>
              <a:t>args</a:t>
            </a:r>
            <a:r>
              <a:rPr lang="en-US" dirty="0"/>
              <a:t>) {</a:t>
            </a:r>
            <a:br>
              <a:rPr lang="en-US" dirty="0"/>
            </a:br>
            <a:r>
              <a:rPr lang="en-US" dirty="0"/>
              <a:t>    A();</a:t>
            </a:r>
            <a:br>
              <a:rPr lang="en-US" dirty="0"/>
            </a:br>
            <a:r>
              <a:rPr lang="en-US" dirty="0"/>
              <a:t>    C();</a:t>
            </a:r>
            <a:br>
              <a:rPr lang="en-US" dirty="0"/>
            </a:br>
            <a:r>
              <a:rPr lang="en-US" dirty="0"/>
              <a:t>}</a:t>
            </a:r>
            <a:br>
              <a:rPr lang="en-US" dirty="0"/>
            </a:br>
            <a:br>
              <a:rPr lang="en-US" dirty="0"/>
            </a:br>
            <a:r>
              <a:rPr lang="en-US" dirty="0"/>
              <a:t>public static void A() {</a:t>
            </a:r>
            <a:br>
              <a:rPr lang="en-US" dirty="0"/>
            </a:br>
            <a:r>
              <a:rPr lang="en-US" dirty="0"/>
              <a:t>    </a:t>
            </a:r>
            <a:r>
              <a:rPr lang="en-US" dirty="0" err="1"/>
              <a:t>System.out.println</a:t>
            </a:r>
            <a:r>
              <a:rPr lang="en-US" dirty="0"/>
              <a:t>(“Calling A”);</a:t>
            </a:r>
            <a:br>
              <a:rPr lang="en-US" dirty="0"/>
            </a:br>
            <a:r>
              <a:rPr lang="en-US" dirty="0"/>
              <a:t>    B();</a:t>
            </a:r>
            <a:br>
              <a:rPr lang="en-US" dirty="0"/>
            </a:br>
            <a:r>
              <a:rPr lang="en-US" dirty="0"/>
              <a:t>}</a:t>
            </a:r>
            <a:br>
              <a:rPr lang="en-US" dirty="0"/>
            </a:br>
            <a:br>
              <a:rPr lang="en-US" dirty="0"/>
            </a:br>
            <a:r>
              <a:rPr lang="en-US" dirty="0"/>
              <a:t>public static void B() { </a:t>
            </a:r>
            <a:br>
              <a:rPr lang="en-US" dirty="0"/>
            </a:br>
            <a:r>
              <a:rPr lang="en-US" dirty="0"/>
              <a:t>    </a:t>
            </a:r>
            <a:r>
              <a:rPr lang="en-US" dirty="0" err="1"/>
              <a:t>System.out.println</a:t>
            </a:r>
            <a:r>
              <a:rPr lang="en-US" dirty="0"/>
              <a:t>(“Calling B”);</a:t>
            </a:r>
            <a:br>
              <a:rPr lang="en-US" dirty="0"/>
            </a:br>
            <a:r>
              <a:rPr lang="en-US" dirty="0"/>
              <a:t>}</a:t>
            </a:r>
            <a:br>
              <a:rPr lang="en-US" dirty="0"/>
            </a:br>
            <a:br>
              <a:rPr lang="en-US" dirty="0"/>
            </a:br>
            <a:r>
              <a:rPr lang="en-US" dirty="0"/>
              <a:t>public static void C() {</a:t>
            </a:r>
            <a:br>
              <a:rPr lang="en-US" dirty="0"/>
            </a:br>
            <a:r>
              <a:rPr lang="en-US" dirty="0"/>
              <a:t>    </a:t>
            </a:r>
            <a:r>
              <a:rPr lang="en-US" dirty="0" err="1"/>
              <a:t>System.out.println</a:t>
            </a:r>
            <a:r>
              <a:rPr lang="en-US" dirty="0"/>
              <a:t>(“Calling C”);</a:t>
            </a:r>
            <a:br>
              <a:rPr lang="en-US" dirty="0"/>
            </a:br>
            <a:r>
              <a:rPr lang="en-US" dirty="0"/>
              <a:t>}</a:t>
            </a:r>
          </a:p>
        </p:txBody>
      </p:sp>
      <p:graphicFrame>
        <p:nvGraphicFramePr>
          <p:cNvPr id="5" name="Table 4">
            <a:extLst>
              <a:ext uri="{FF2B5EF4-FFF2-40B4-BE49-F238E27FC236}">
                <a16:creationId xmlns:a16="http://schemas.microsoft.com/office/drawing/2014/main" id="{E8B0589A-8DDE-421F-B48E-425EE9448360}"/>
              </a:ext>
            </a:extLst>
          </p:cNvPr>
          <p:cNvGraphicFramePr>
            <a:graphicFrameLocks noGrp="1"/>
          </p:cNvGraphicFramePr>
          <p:nvPr/>
        </p:nvGraphicFramePr>
        <p:xfrm>
          <a:off x="8115062" y="5055577"/>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graphicFrame>
        <p:nvGraphicFramePr>
          <p:cNvPr id="6" name="Table 5">
            <a:extLst>
              <a:ext uri="{FF2B5EF4-FFF2-40B4-BE49-F238E27FC236}">
                <a16:creationId xmlns:a16="http://schemas.microsoft.com/office/drawing/2014/main" id="{BC5E997F-20D8-42E4-90FE-00E761B481C7}"/>
              </a:ext>
            </a:extLst>
          </p:cNvPr>
          <p:cNvGraphicFramePr>
            <a:graphicFrameLocks noGrp="1"/>
          </p:cNvGraphicFramePr>
          <p:nvPr/>
        </p:nvGraphicFramePr>
        <p:xfrm>
          <a:off x="8115062" y="4396154"/>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A()</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8" name="TextBox 7">
            <a:extLst>
              <a:ext uri="{FF2B5EF4-FFF2-40B4-BE49-F238E27FC236}">
                <a16:creationId xmlns:a16="http://schemas.microsoft.com/office/drawing/2014/main" id="{348E9552-C9F7-4A63-A4F7-0AE2BBC1D442}"/>
              </a:ext>
            </a:extLst>
          </p:cNvPr>
          <p:cNvSpPr txBox="1"/>
          <p:nvPr/>
        </p:nvSpPr>
        <p:spPr>
          <a:xfrm>
            <a:off x="10005646" y="1907931"/>
            <a:ext cx="1575167" cy="646331"/>
          </a:xfrm>
          <a:prstGeom prst="rect">
            <a:avLst/>
          </a:prstGeom>
          <a:noFill/>
        </p:spPr>
        <p:txBody>
          <a:bodyPr wrap="square" rtlCol="0">
            <a:spAutoFit/>
          </a:bodyPr>
          <a:lstStyle/>
          <a:p>
            <a:r>
              <a:rPr lang="en-US" dirty="0"/>
              <a:t>Calling A</a:t>
            </a:r>
            <a:br>
              <a:rPr lang="en-US" dirty="0"/>
            </a:br>
            <a:r>
              <a:rPr lang="en-US" dirty="0"/>
              <a:t>Calling B</a:t>
            </a:r>
          </a:p>
        </p:txBody>
      </p:sp>
      <p:sp>
        <p:nvSpPr>
          <p:cNvPr id="12" name="Arrow: Right 11">
            <a:extLst>
              <a:ext uri="{FF2B5EF4-FFF2-40B4-BE49-F238E27FC236}">
                <a16:creationId xmlns:a16="http://schemas.microsoft.com/office/drawing/2014/main" id="{29CC6DD2-85DB-4DD0-B6E3-144E351131E3}"/>
              </a:ext>
            </a:extLst>
          </p:cNvPr>
          <p:cNvSpPr/>
          <p:nvPr/>
        </p:nvSpPr>
        <p:spPr>
          <a:xfrm>
            <a:off x="1424354" y="3411416"/>
            <a:ext cx="783859" cy="24618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Right 12">
            <a:extLst>
              <a:ext uri="{FF2B5EF4-FFF2-40B4-BE49-F238E27FC236}">
                <a16:creationId xmlns:a16="http://schemas.microsoft.com/office/drawing/2014/main" id="{0E6389AB-24C0-4F6C-A106-3753BD4890C4}"/>
              </a:ext>
            </a:extLst>
          </p:cNvPr>
          <p:cNvSpPr/>
          <p:nvPr/>
        </p:nvSpPr>
        <p:spPr>
          <a:xfrm>
            <a:off x="1037492" y="1812947"/>
            <a:ext cx="1170721" cy="246184"/>
          </a:xfrm>
          <a:prstGeom prst="rightArrow">
            <a:avLst/>
          </a:prstGeom>
          <a:solidFill>
            <a:schemeClr val="tx2">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955101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Call Stack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fontScale="92500" lnSpcReduction="10000"/>
          </a:bodyPr>
          <a:lstStyle/>
          <a:p>
            <a:pPr marL="45720" indent="0">
              <a:buNone/>
            </a:pPr>
            <a:r>
              <a:rPr lang="en-US" dirty="0"/>
              <a:t>public static void main(String[] </a:t>
            </a:r>
            <a:r>
              <a:rPr lang="en-US" dirty="0" err="1"/>
              <a:t>args</a:t>
            </a:r>
            <a:r>
              <a:rPr lang="en-US" dirty="0"/>
              <a:t>) {</a:t>
            </a:r>
            <a:br>
              <a:rPr lang="en-US" dirty="0"/>
            </a:br>
            <a:r>
              <a:rPr lang="en-US" dirty="0"/>
              <a:t>    A();</a:t>
            </a:r>
            <a:br>
              <a:rPr lang="en-US" dirty="0"/>
            </a:br>
            <a:r>
              <a:rPr lang="en-US" dirty="0"/>
              <a:t>    C();</a:t>
            </a:r>
            <a:br>
              <a:rPr lang="en-US" dirty="0"/>
            </a:br>
            <a:r>
              <a:rPr lang="en-US" dirty="0"/>
              <a:t>}</a:t>
            </a:r>
            <a:br>
              <a:rPr lang="en-US" dirty="0"/>
            </a:br>
            <a:br>
              <a:rPr lang="en-US" dirty="0"/>
            </a:br>
            <a:r>
              <a:rPr lang="en-US" dirty="0"/>
              <a:t>public static void A() {</a:t>
            </a:r>
            <a:br>
              <a:rPr lang="en-US" dirty="0"/>
            </a:br>
            <a:r>
              <a:rPr lang="en-US" dirty="0"/>
              <a:t>    </a:t>
            </a:r>
            <a:r>
              <a:rPr lang="en-US" dirty="0" err="1"/>
              <a:t>System.out.println</a:t>
            </a:r>
            <a:r>
              <a:rPr lang="en-US" dirty="0"/>
              <a:t>(“Calling A”);</a:t>
            </a:r>
            <a:br>
              <a:rPr lang="en-US" dirty="0"/>
            </a:br>
            <a:r>
              <a:rPr lang="en-US" dirty="0"/>
              <a:t>    B();</a:t>
            </a:r>
            <a:br>
              <a:rPr lang="en-US" dirty="0"/>
            </a:br>
            <a:r>
              <a:rPr lang="en-US" dirty="0"/>
              <a:t>}</a:t>
            </a:r>
            <a:br>
              <a:rPr lang="en-US" dirty="0"/>
            </a:br>
            <a:br>
              <a:rPr lang="en-US" dirty="0"/>
            </a:br>
            <a:r>
              <a:rPr lang="en-US" dirty="0"/>
              <a:t>public static void B() { </a:t>
            </a:r>
            <a:br>
              <a:rPr lang="en-US" dirty="0"/>
            </a:br>
            <a:r>
              <a:rPr lang="en-US" dirty="0"/>
              <a:t>    </a:t>
            </a:r>
            <a:r>
              <a:rPr lang="en-US" dirty="0" err="1"/>
              <a:t>System.out.println</a:t>
            </a:r>
            <a:r>
              <a:rPr lang="en-US" dirty="0"/>
              <a:t>(“Calling B”);</a:t>
            </a:r>
            <a:br>
              <a:rPr lang="en-US" dirty="0"/>
            </a:br>
            <a:r>
              <a:rPr lang="en-US" dirty="0"/>
              <a:t>}</a:t>
            </a:r>
            <a:br>
              <a:rPr lang="en-US" dirty="0"/>
            </a:br>
            <a:br>
              <a:rPr lang="en-US" dirty="0"/>
            </a:br>
            <a:r>
              <a:rPr lang="en-US" dirty="0"/>
              <a:t>public static void C() {</a:t>
            </a:r>
            <a:br>
              <a:rPr lang="en-US" dirty="0"/>
            </a:br>
            <a:r>
              <a:rPr lang="en-US" dirty="0"/>
              <a:t>    </a:t>
            </a:r>
            <a:r>
              <a:rPr lang="en-US" dirty="0" err="1"/>
              <a:t>System.out.println</a:t>
            </a:r>
            <a:r>
              <a:rPr lang="en-US" dirty="0"/>
              <a:t>(“Calling C”);</a:t>
            </a:r>
            <a:br>
              <a:rPr lang="en-US" dirty="0"/>
            </a:br>
            <a:r>
              <a:rPr lang="en-US" dirty="0"/>
              <a:t>}</a:t>
            </a:r>
          </a:p>
        </p:txBody>
      </p:sp>
      <p:graphicFrame>
        <p:nvGraphicFramePr>
          <p:cNvPr id="5" name="Table 4">
            <a:extLst>
              <a:ext uri="{FF2B5EF4-FFF2-40B4-BE49-F238E27FC236}">
                <a16:creationId xmlns:a16="http://schemas.microsoft.com/office/drawing/2014/main" id="{E8B0589A-8DDE-421F-B48E-425EE9448360}"/>
              </a:ext>
            </a:extLst>
          </p:cNvPr>
          <p:cNvGraphicFramePr>
            <a:graphicFrameLocks noGrp="1"/>
          </p:cNvGraphicFramePr>
          <p:nvPr/>
        </p:nvGraphicFramePr>
        <p:xfrm>
          <a:off x="8115062" y="5055577"/>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graphicFrame>
        <p:nvGraphicFramePr>
          <p:cNvPr id="6" name="Table 5">
            <a:extLst>
              <a:ext uri="{FF2B5EF4-FFF2-40B4-BE49-F238E27FC236}">
                <a16:creationId xmlns:a16="http://schemas.microsoft.com/office/drawing/2014/main" id="{BC5E997F-20D8-42E4-90FE-00E761B481C7}"/>
              </a:ext>
            </a:extLst>
          </p:cNvPr>
          <p:cNvGraphicFramePr>
            <a:graphicFrameLocks noGrp="1"/>
          </p:cNvGraphicFramePr>
          <p:nvPr/>
        </p:nvGraphicFramePr>
        <p:xfrm>
          <a:off x="8115062" y="4396154"/>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A()</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8" name="TextBox 7">
            <a:extLst>
              <a:ext uri="{FF2B5EF4-FFF2-40B4-BE49-F238E27FC236}">
                <a16:creationId xmlns:a16="http://schemas.microsoft.com/office/drawing/2014/main" id="{348E9552-C9F7-4A63-A4F7-0AE2BBC1D442}"/>
              </a:ext>
            </a:extLst>
          </p:cNvPr>
          <p:cNvSpPr txBox="1"/>
          <p:nvPr/>
        </p:nvSpPr>
        <p:spPr>
          <a:xfrm>
            <a:off x="10005646" y="1907931"/>
            <a:ext cx="1575167" cy="646331"/>
          </a:xfrm>
          <a:prstGeom prst="rect">
            <a:avLst/>
          </a:prstGeom>
          <a:noFill/>
        </p:spPr>
        <p:txBody>
          <a:bodyPr wrap="square" rtlCol="0">
            <a:spAutoFit/>
          </a:bodyPr>
          <a:lstStyle/>
          <a:p>
            <a:r>
              <a:rPr lang="en-US" dirty="0"/>
              <a:t>Calling A</a:t>
            </a:r>
            <a:br>
              <a:rPr lang="en-US" dirty="0"/>
            </a:br>
            <a:r>
              <a:rPr lang="en-US" dirty="0"/>
              <a:t>Calling B</a:t>
            </a:r>
          </a:p>
        </p:txBody>
      </p:sp>
      <p:sp>
        <p:nvSpPr>
          <p:cNvPr id="12" name="Arrow: Right 11">
            <a:extLst>
              <a:ext uri="{FF2B5EF4-FFF2-40B4-BE49-F238E27FC236}">
                <a16:creationId xmlns:a16="http://schemas.microsoft.com/office/drawing/2014/main" id="{29CC6DD2-85DB-4DD0-B6E3-144E351131E3}"/>
              </a:ext>
            </a:extLst>
          </p:cNvPr>
          <p:cNvSpPr/>
          <p:nvPr/>
        </p:nvSpPr>
        <p:spPr>
          <a:xfrm>
            <a:off x="1424354" y="3411416"/>
            <a:ext cx="783859" cy="24618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Right 12">
            <a:extLst>
              <a:ext uri="{FF2B5EF4-FFF2-40B4-BE49-F238E27FC236}">
                <a16:creationId xmlns:a16="http://schemas.microsoft.com/office/drawing/2014/main" id="{0E6389AB-24C0-4F6C-A106-3753BD4890C4}"/>
              </a:ext>
            </a:extLst>
          </p:cNvPr>
          <p:cNvSpPr/>
          <p:nvPr/>
        </p:nvSpPr>
        <p:spPr>
          <a:xfrm>
            <a:off x="1037492" y="1812947"/>
            <a:ext cx="1170721" cy="246184"/>
          </a:xfrm>
          <a:prstGeom prst="rightArrow">
            <a:avLst/>
          </a:prstGeom>
          <a:solidFill>
            <a:schemeClr val="tx2">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DA334DA-9EFC-4C32-8859-C0C1B3AA6C6E}"/>
              </a:ext>
            </a:extLst>
          </p:cNvPr>
          <p:cNvSpPr txBox="1"/>
          <p:nvPr/>
        </p:nvSpPr>
        <p:spPr>
          <a:xfrm>
            <a:off x="175846" y="3088250"/>
            <a:ext cx="1916722" cy="646331"/>
          </a:xfrm>
          <a:prstGeom prst="rect">
            <a:avLst/>
          </a:prstGeom>
          <a:noFill/>
        </p:spPr>
        <p:txBody>
          <a:bodyPr wrap="square" rtlCol="0">
            <a:spAutoFit/>
          </a:bodyPr>
          <a:lstStyle/>
          <a:p>
            <a:r>
              <a:rPr lang="en-US" dirty="0"/>
              <a:t>Return from A()</a:t>
            </a:r>
          </a:p>
          <a:p>
            <a:r>
              <a:rPr lang="en-US" dirty="0"/>
              <a:t>Pop A()</a:t>
            </a:r>
          </a:p>
        </p:txBody>
      </p:sp>
    </p:spTree>
    <p:extLst>
      <p:ext uri="{BB962C8B-B14F-4D97-AF65-F5344CB8AC3E}">
        <p14:creationId xmlns:p14="http://schemas.microsoft.com/office/powerpoint/2010/main" val="4769275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Call Stack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fontScale="92500" lnSpcReduction="10000"/>
          </a:bodyPr>
          <a:lstStyle/>
          <a:p>
            <a:pPr marL="45720" indent="0">
              <a:buNone/>
            </a:pPr>
            <a:r>
              <a:rPr lang="en-US" dirty="0"/>
              <a:t>public static void main(String[] </a:t>
            </a:r>
            <a:r>
              <a:rPr lang="en-US" dirty="0" err="1"/>
              <a:t>args</a:t>
            </a:r>
            <a:r>
              <a:rPr lang="en-US" dirty="0"/>
              <a:t>) {</a:t>
            </a:r>
            <a:br>
              <a:rPr lang="en-US" dirty="0"/>
            </a:br>
            <a:r>
              <a:rPr lang="en-US" dirty="0"/>
              <a:t>    A();</a:t>
            </a:r>
            <a:br>
              <a:rPr lang="en-US" dirty="0"/>
            </a:br>
            <a:r>
              <a:rPr lang="en-US" dirty="0"/>
              <a:t>    C();</a:t>
            </a:r>
            <a:br>
              <a:rPr lang="en-US" dirty="0"/>
            </a:br>
            <a:r>
              <a:rPr lang="en-US" dirty="0"/>
              <a:t>}</a:t>
            </a:r>
            <a:br>
              <a:rPr lang="en-US" dirty="0"/>
            </a:br>
            <a:br>
              <a:rPr lang="en-US" dirty="0"/>
            </a:br>
            <a:r>
              <a:rPr lang="en-US" dirty="0"/>
              <a:t>public static void A() {</a:t>
            </a:r>
            <a:br>
              <a:rPr lang="en-US" dirty="0"/>
            </a:br>
            <a:r>
              <a:rPr lang="en-US" dirty="0"/>
              <a:t>    </a:t>
            </a:r>
            <a:r>
              <a:rPr lang="en-US" dirty="0" err="1"/>
              <a:t>System.out.println</a:t>
            </a:r>
            <a:r>
              <a:rPr lang="en-US" dirty="0"/>
              <a:t>(“Calling A”);</a:t>
            </a:r>
            <a:br>
              <a:rPr lang="en-US" dirty="0"/>
            </a:br>
            <a:r>
              <a:rPr lang="en-US" dirty="0"/>
              <a:t>    B();</a:t>
            </a:r>
            <a:br>
              <a:rPr lang="en-US" dirty="0"/>
            </a:br>
            <a:r>
              <a:rPr lang="en-US" dirty="0"/>
              <a:t>}</a:t>
            </a:r>
            <a:br>
              <a:rPr lang="en-US" dirty="0"/>
            </a:br>
            <a:br>
              <a:rPr lang="en-US" dirty="0"/>
            </a:br>
            <a:r>
              <a:rPr lang="en-US" dirty="0"/>
              <a:t>public static void B() { </a:t>
            </a:r>
            <a:br>
              <a:rPr lang="en-US" dirty="0"/>
            </a:br>
            <a:r>
              <a:rPr lang="en-US" dirty="0"/>
              <a:t>    </a:t>
            </a:r>
            <a:r>
              <a:rPr lang="en-US" dirty="0" err="1"/>
              <a:t>System.out.println</a:t>
            </a:r>
            <a:r>
              <a:rPr lang="en-US" dirty="0"/>
              <a:t>(“Calling B”);</a:t>
            </a:r>
            <a:br>
              <a:rPr lang="en-US" dirty="0"/>
            </a:br>
            <a:r>
              <a:rPr lang="en-US" dirty="0"/>
              <a:t>}</a:t>
            </a:r>
            <a:br>
              <a:rPr lang="en-US" dirty="0"/>
            </a:br>
            <a:br>
              <a:rPr lang="en-US" dirty="0"/>
            </a:br>
            <a:r>
              <a:rPr lang="en-US" dirty="0"/>
              <a:t>public static void C() {</a:t>
            </a:r>
            <a:br>
              <a:rPr lang="en-US" dirty="0"/>
            </a:br>
            <a:r>
              <a:rPr lang="en-US" dirty="0"/>
              <a:t>    </a:t>
            </a:r>
            <a:r>
              <a:rPr lang="en-US" dirty="0" err="1"/>
              <a:t>System.out.println</a:t>
            </a:r>
            <a:r>
              <a:rPr lang="en-US" dirty="0"/>
              <a:t>(“Calling C”);</a:t>
            </a:r>
            <a:br>
              <a:rPr lang="en-US" dirty="0"/>
            </a:br>
            <a:r>
              <a:rPr lang="en-US" dirty="0"/>
              <a:t>}</a:t>
            </a:r>
          </a:p>
        </p:txBody>
      </p:sp>
      <p:graphicFrame>
        <p:nvGraphicFramePr>
          <p:cNvPr id="5" name="Table 4">
            <a:extLst>
              <a:ext uri="{FF2B5EF4-FFF2-40B4-BE49-F238E27FC236}">
                <a16:creationId xmlns:a16="http://schemas.microsoft.com/office/drawing/2014/main" id="{E8B0589A-8DDE-421F-B48E-425EE9448360}"/>
              </a:ext>
            </a:extLst>
          </p:cNvPr>
          <p:cNvGraphicFramePr>
            <a:graphicFrameLocks noGrp="1"/>
          </p:cNvGraphicFramePr>
          <p:nvPr/>
        </p:nvGraphicFramePr>
        <p:xfrm>
          <a:off x="8115062" y="5055577"/>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graphicFrame>
        <p:nvGraphicFramePr>
          <p:cNvPr id="6" name="Table 5">
            <a:extLst>
              <a:ext uri="{FF2B5EF4-FFF2-40B4-BE49-F238E27FC236}">
                <a16:creationId xmlns:a16="http://schemas.microsoft.com/office/drawing/2014/main" id="{BC5E997F-20D8-42E4-90FE-00E761B481C7}"/>
              </a:ext>
            </a:extLst>
          </p:cNvPr>
          <p:cNvGraphicFramePr>
            <a:graphicFrameLocks noGrp="1"/>
          </p:cNvGraphicFramePr>
          <p:nvPr>
            <p:extLst>
              <p:ext uri="{D42A27DB-BD31-4B8C-83A1-F6EECF244321}">
                <p14:modId xmlns:p14="http://schemas.microsoft.com/office/powerpoint/2010/main" val="784040046"/>
              </p:ext>
            </p:extLst>
          </p:nvPr>
        </p:nvGraphicFramePr>
        <p:xfrm>
          <a:off x="10005646" y="4396154"/>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A()</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8" name="TextBox 7">
            <a:extLst>
              <a:ext uri="{FF2B5EF4-FFF2-40B4-BE49-F238E27FC236}">
                <a16:creationId xmlns:a16="http://schemas.microsoft.com/office/drawing/2014/main" id="{348E9552-C9F7-4A63-A4F7-0AE2BBC1D442}"/>
              </a:ext>
            </a:extLst>
          </p:cNvPr>
          <p:cNvSpPr txBox="1"/>
          <p:nvPr/>
        </p:nvSpPr>
        <p:spPr>
          <a:xfrm>
            <a:off x="10005646" y="1907931"/>
            <a:ext cx="1575167" cy="646331"/>
          </a:xfrm>
          <a:prstGeom prst="rect">
            <a:avLst/>
          </a:prstGeom>
          <a:noFill/>
        </p:spPr>
        <p:txBody>
          <a:bodyPr wrap="square" rtlCol="0">
            <a:spAutoFit/>
          </a:bodyPr>
          <a:lstStyle/>
          <a:p>
            <a:r>
              <a:rPr lang="en-US" dirty="0"/>
              <a:t>Calling A</a:t>
            </a:r>
            <a:br>
              <a:rPr lang="en-US" dirty="0"/>
            </a:br>
            <a:r>
              <a:rPr lang="en-US" dirty="0"/>
              <a:t>Calling B</a:t>
            </a:r>
          </a:p>
        </p:txBody>
      </p:sp>
      <p:sp>
        <p:nvSpPr>
          <p:cNvPr id="12" name="Arrow: Right 11">
            <a:extLst>
              <a:ext uri="{FF2B5EF4-FFF2-40B4-BE49-F238E27FC236}">
                <a16:creationId xmlns:a16="http://schemas.microsoft.com/office/drawing/2014/main" id="{29CC6DD2-85DB-4DD0-B6E3-144E351131E3}"/>
              </a:ext>
            </a:extLst>
          </p:cNvPr>
          <p:cNvSpPr/>
          <p:nvPr/>
        </p:nvSpPr>
        <p:spPr>
          <a:xfrm>
            <a:off x="1424354" y="3411416"/>
            <a:ext cx="783859" cy="24618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Right 12">
            <a:extLst>
              <a:ext uri="{FF2B5EF4-FFF2-40B4-BE49-F238E27FC236}">
                <a16:creationId xmlns:a16="http://schemas.microsoft.com/office/drawing/2014/main" id="{0E6389AB-24C0-4F6C-A106-3753BD4890C4}"/>
              </a:ext>
            </a:extLst>
          </p:cNvPr>
          <p:cNvSpPr/>
          <p:nvPr/>
        </p:nvSpPr>
        <p:spPr>
          <a:xfrm>
            <a:off x="1037492" y="1812947"/>
            <a:ext cx="1170721" cy="246184"/>
          </a:xfrm>
          <a:prstGeom prst="rightArrow">
            <a:avLst/>
          </a:prstGeom>
          <a:solidFill>
            <a:schemeClr val="tx2">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DA334DA-9EFC-4C32-8859-C0C1B3AA6C6E}"/>
              </a:ext>
            </a:extLst>
          </p:cNvPr>
          <p:cNvSpPr txBox="1"/>
          <p:nvPr/>
        </p:nvSpPr>
        <p:spPr>
          <a:xfrm>
            <a:off x="175846" y="3088250"/>
            <a:ext cx="1916722" cy="646331"/>
          </a:xfrm>
          <a:prstGeom prst="rect">
            <a:avLst/>
          </a:prstGeom>
          <a:noFill/>
        </p:spPr>
        <p:txBody>
          <a:bodyPr wrap="square" rtlCol="0">
            <a:spAutoFit/>
          </a:bodyPr>
          <a:lstStyle/>
          <a:p>
            <a:r>
              <a:rPr lang="en-US" dirty="0"/>
              <a:t>Return from A()</a:t>
            </a:r>
          </a:p>
          <a:p>
            <a:r>
              <a:rPr lang="en-US" dirty="0"/>
              <a:t>Pop A()</a:t>
            </a:r>
          </a:p>
        </p:txBody>
      </p:sp>
      <p:sp>
        <p:nvSpPr>
          <p:cNvPr id="10" name="Arrow: Right 9">
            <a:extLst>
              <a:ext uri="{FF2B5EF4-FFF2-40B4-BE49-F238E27FC236}">
                <a16:creationId xmlns:a16="http://schemas.microsoft.com/office/drawing/2014/main" id="{8387227C-9E8C-4F69-830D-E652A610C57E}"/>
              </a:ext>
            </a:extLst>
          </p:cNvPr>
          <p:cNvSpPr/>
          <p:nvPr/>
        </p:nvSpPr>
        <p:spPr>
          <a:xfrm>
            <a:off x="9199928" y="4602773"/>
            <a:ext cx="783859" cy="246184"/>
          </a:xfrm>
          <a:prstGeom prst="rightArrow">
            <a:avLst/>
          </a:prstGeom>
          <a:solidFill>
            <a:schemeClr val="tx2">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920035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Call Stack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fontScale="92500" lnSpcReduction="10000"/>
          </a:bodyPr>
          <a:lstStyle/>
          <a:p>
            <a:pPr marL="45720" indent="0">
              <a:buNone/>
            </a:pPr>
            <a:r>
              <a:rPr lang="en-US" dirty="0"/>
              <a:t>public static void main(String[] </a:t>
            </a:r>
            <a:r>
              <a:rPr lang="en-US" dirty="0" err="1"/>
              <a:t>args</a:t>
            </a:r>
            <a:r>
              <a:rPr lang="en-US" dirty="0"/>
              <a:t>) {</a:t>
            </a:r>
            <a:br>
              <a:rPr lang="en-US" dirty="0"/>
            </a:br>
            <a:r>
              <a:rPr lang="en-US" dirty="0"/>
              <a:t>    A();</a:t>
            </a:r>
            <a:br>
              <a:rPr lang="en-US" dirty="0"/>
            </a:br>
            <a:r>
              <a:rPr lang="en-US" dirty="0"/>
              <a:t>    C();</a:t>
            </a:r>
            <a:br>
              <a:rPr lang="en-US" dirty="0"/>
            </a:br>
            <a:r>
              <a:rPr lang="en-US" dirty="0"/>
              <a:t>}</a:t>
            </a:r>
            <a:br>
              <a:rPr lang="en-US" dirty="0"/>
            </a:br>
            <a:br>
              <a:rPr lang="en-US" dirty="0"/>
            </a:br>
            <a:r>
              <a:rPr lang="en-US" dirty="0"/>
              <a:t>public static void A() {</a:t>
            </a:r>
            <a:br>
              <a:rPr lang="en-US" dirty="0"/>
            </a:br>
            <a:r>
              <a:rPr lang="en-US" dirty="0"/>
              <a:t>    </a:t>
            </a:r>
            <a:r>
              <a:rPr lang="en-US" dirty="0" err="1"/>
              <a:t>System.out.println</a:t>
            </a:r>
            <a:r>
              <a:rPr lang="en-US" dirty="0"/>
              <a:t>(“Calling A”);</a:t>
            </a:r>
            <a:br>
              <a:rPr lang="en-US" dirty="0"/>
            </a:br>
            <a:r>
              <a:rPr lang="en-US" dirty="0"/>
              <a:t>    B();</a:t>
            </a:r>
            <a:br>
              <a:rPr lang="en-US" dirty="0"/>
            </a:br>
            <a:r>
              <a:rPr lang="en-US" dirty="0"/>
              <a:t>}</a:t>
            </a:r>
            <a:br>
              <a:rPr lang="en-US" dirty="0"/>
            </a:br>
            <a:br>
              <a:rPr lang="en-US" dirty="0"/>
            </a:br>
            <a:r>
              <a:rPr lang="en-US" dirty="0"/>
              <a:t>public static void B() { </a:t>
            </a:r>
            <a:br>
              <a:rPr lang="en-US" dirty="0"/>
            </a:br>
            <a:r>
              <a:rPr lang="en-US" dirty="0"/>
              <a:t>    </a:t>
            </a:r>
            <a:r>
              <a:rPr lang="en-US" dirty="0" err="1"/>
              <a:t>System.out.println</a:t>
            </a:r>
            <a:r>
              <a:rPr lang="en-US" dirty="0"/>
              <a:t>(“Calling B”);</a:t>
            </a:r>
            <a:br>
              <a:rPr lang="en-US" dirty="0"/>
            </a:br>
            <a:r>
              <a:rPr lang="en-US" dirty="0"/>
              <a:t>}</a:t>
            </a:r>
            <a:br>
              <a:rPr lang="en-US" dirty="0"/>
            </a:br>
            <a:br>
              <a:rPr lang="en-US" dirty="0"/>
            </a:br>
            <a:r>
              <a:rPr lang="en-US" dirty="0"/>
              <a:t>public static void C() {</a:t>
            </a:r>
            <a:br>
              <a:rPr lang="en-US" dirty="0"/>
            </a:br>
            <a:r>
              <a:rPr lang="en-US" dirty="0"/>
              <a:t>    </a:t>
            </a:r>
            <a:r>
              <a:rPr lang="en-US" dirty="0" err="1"/>
              <a:t>System.out.println</a:t>
            </a:r>
            <a:r>
              <a:rPr lang="en-US" dirty="0"/>
              <a:t>(“Calling C”);</a:t>
            </a:r>
            <a:br>
              <a:rPr lang="en-US" dirty="0"/>
            </a:br>
            <a:r>
              <a:rPr lang="en-US" dirty="0"/>
              <a:t>}</a:t>
            </a:r>
          </a:p>
        </p:txBody>
      </p:sp>
      <p:graphicFrame>
        <p:nvGraphicFramePr>
          <p:cNvPr id="5" name="Table 4">
            <a:extLst>
              <a:ext uri="{FF2B5EF4-FFF2-40B4-BE49-F238E27FC236}">
                <a16:creationId xmlns:a16="http://schemas.microsoft.com/office/drawing/2014/main" id="{E8B0589A-8DDE-421F-B48E-425EE9448360}"/>
              </a:ext>
            </a:extLst>
          </p:cNvPr>
          <p:cNvGraphicFramePr>
            <a:graphicFrameLocks noGrp="1"/>
          </p:cNvGraphicFramePr>
          <p:nvPr/>
        </p:nvGraphicFramePr>
        <p:xfrm>
          <a:off x="8115062" y="5055577"/>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8" name="TextBox 7">
            <a:extLst>
              <a:ext uri="{FF2B5EF4-FFF2-40B4-BE49-F238E27FC236}">
                <a16:creationId xmlns:a16="http://schemas.microsoft.com/office/drawing/2014/main" id="{348E9552-C9F7-4A63-A4F7-0AE2BBC1D442}"/>
              </a:ext>
            </a:extLst>
          </p:cNvPr>
          <p:cNvSpPr txBox="1"/>
          <p:nvPr/>
        </p:nvSpPr>
        <p:spPr>
          <a:xfrm>
            <a:off x="10005646" y="1907931"/>
            <a:ext cx="1575167" cy="646331"/>
          </a:xfrm>
          <a:prstGeom prst="rect">
            <a:avLst/>
          </a:prstGeom>
          <a:noFill/>
        </p:spPr>
        <p:txBody>
          <a:bodyPr wrap="square" rtlCol="0">
            <a:spAutoFit/>
          </a:bodyPr>
          <a:lstStyle/>
          <a:p>
            <a:r>
              <a:rPr lang="en-US" dirty="0"/>
              <a:t>Calling A</a:t>
            </a:r>
            <a:br>
              <a:rPr lang="en-US" dirty="0"/>
            </a:br>
            <a:r>
              <a:rPr lang="en-US" dirty="0"/>
              <a:t>Calling B</a:t>
            </a:r>
          </a:p>
        </p:txBody>
      </p:sp>
      <p:sp>
        <p:nvSpPr>
          <p:cNvPr id="12" name="Arrow: Right 11">
            <a:extLst>
              <a:ext uri="{FF2B5EF4-FFF2-40B4-BE49-F238E27FC236}">
                <a16:creationId xmlns:a16="http://schemas.microsoft.com/office/drawing/2014/main" id="{29CC6DD2-85DB-4DD0-B6E3-144E351131E3}"/>
              </a:ext>
            </a:extLst>
          </p:cNvPr>
          <p:cNvSpPr/>
          <p:nvPr/>
        </p:nvSpPr>
        <p:spPr>
          <a:xfrm>
            <a:off x="1424354" y="3411416"/>
            <a:ext cx="783859" cy="24618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Right 12">
            <a:extLst>
              <a:ext uri="{FF2B5EF4-FFF2-40B4-BE49-F238E27FC236}">
                <a16:creationId xmlns:a16="http://schemas.microsoft.com/office/drawing/2014/main" id="{0E6389AB-24C0-4F6C-A106-3753BD4890C4}"/>
              </a:ext>
            </a:extLst>
          </p:cNvPr>
          <p:cNvSpPr/>
          <p:nvPr/>
        </p:nvSpPr>
        <p:spPr>
          <a:xfrm>
            <a:off x="1037492" y="1812947"/>
            <a:ext cx="1170721" cy="246184"/>
          </a:xfrm>
          <a:prstGeom prst="rightArrow">
            <a:avLst/>
          </a:prstGeom>
          <a:solidFill>
            <a:schemeClr val="tx2">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DA334DA-9EFC-4C32-8859-C0C1B3AA6C6E}"/>
              </a:ext>
            </a:extLst>
          </p:cNvPr>
          <p:cNvSpPr txBox="1"/>
          <p:nvPr/>
        </p:nvSpPr>
        <p:spPr>
          <a:xfrm>
            <a:off x="175846" y="3088250"/>
            <a:ext cx="1916722" cy="646331"/>
          </a:xfrm>
          <a:prstGeom prst="rect">
            <a:avLst/>
          </a:prstGeom>
          <a:noFill/>
        </p:spPr>
        <p:txBody>
          <a:bodyPr wrap="square" rtlCol="0">
            <a:spAutoFit/>
          </a:bodyPr>
          <a:lstStyle/>
          <a:p>
            <a:r>
              <a:rPr lang="en-US" dirty="0"/>
              <a:t>Return from A()</a:t>
            </a:r>
          </a:p>
          <a:p>
            <a:r>
              <a:rPr lang="en-US" dirty="0"/>
              <a:t>Pop A()</a:t>
            </a:r>
          </a:p>
        </p:txBody>
      </p:sp>
    </p:spTree>
    <p:extLst>
      <p:ext uri="{BB962C8B-B14F-4D97-AF65-F5344CB8AC3E}">
        <p14:creationId xmlns:p14="http://schemas.microsoft.com/office/powerpoint/2010/main" val="1227520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92AAE7-47FC-4B27-8ACD-56604DBBDC30}"/>
              </a:ext>
            </a:extLst>
          </p:cNvPr>
          <p:cNvSpPr>
            <a:spLocks noGrp="1"/>
          </p:cNvSpPr>
          <p:nvPr>
            <p:ph type="title"/>
          </p:nvPr>
        </p:nvSpPr>
        <p:spPr/>
        <p:txBody>
          <a:bodyPr/>
          <a:lstStyle/>
          <a:p>
            <a:r>
              <a:rPr lang="en-US" dirty="0"/>
              <a:t>Abstract Data Type (ADT)</a:t>
            </a:r>
          </a:p>
        </p:txBody>
      </p:sp>
      <p:sp>
        <p:nvSpPr>
          <p:cNvPr id="5" name="Content Placeholder 4">
            <a:extLst>
              <a:ext uri="{FF2B5EF4-FFF2-40B4-BE49-F238E27FC236}">
                <a16:creationId xmlns:a16="http://schemas.microsoft.com/office/drawing/2014/main" id="{CB421E29-E8B4-4694-845F-D96227B8211B}"/>
              </a:ext>
            </a:extLst>
          </p:cNvPr>
          <p:cNvSpPr>
            <a:spLocks noGrp="1"/>
          </p:cNvSpPr>
          <p:nvPr>
            <p:ph idx="1"/>
          </p:nvPr>
        </p:nvSpPr>
        <p:spPr/>
        <p:txBody>
          <a:bodyPr/>
          <a:lstStyle/>
          <a:p>
            <a:r>
              <a:rPr lang="en-US" dirty="0"/>
              <a:t>An abstract data type (ADT) is a model for data where the data type is defined by the behavior of its operations.</a:t>
            </a:r>
          </a:p>
          <a:p>
            <a:r>
              <a:rPr lang="en-US" dirty="0"/>
              <a:t>An ADT does not define the implementation of its operations; the ADT can only defines what the it can and can’t do.</a:t>
            </a:r>
          </a:p>
          <a:p>
            <a:pPr lvl="1"/>
            <a:r>
              <a:rPr lang="en-US" dirty="0"/>
              <a:t>A data structure will define a specific implementation of an ADT.</a:t>
            </a:r>
          </a:p>
          <a:p>
            <a:pPr lvl="1"/>
            <a:r>
              <a:rPr lang="en-US" dirty="0"/>
              <a:t>You can think of an ADT as a black box of operations.  The black box will tell you what operations are available, but the implementation is hidden.</a:t>
            </a:r>
          </a:p>
        </p:txBody>
      </p:sp>
    </p:spTree>
    <p:extLst>
      <p:ext uri="{BB962C8B-B14F-4D97-AF65-F5344CB8AC3E}">
        <p14:creationId xmlns:p14="http://schemas.microsoft.com/office/powerpoint/2010/main" val="165673416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Call Stack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fontScale="92500" lnSpcReduction="10000"/>
          </a:bodyPr>
          <a:lstStyle/>
          <a:p>
            <a:pPr marL="45720" indent="0">
              <a:buNone/>
            </a:pPr>
            <a:r>
              <a:rPr lang="en-US" dirty="0"/>
              <a:t>public static void main(String[] </a:t>
            </a:r>
            <a:r>
              <a:rPr lang="en-US" dirty="0" err="1"/>
              <a:t>args</a:t>
            </a:r>
            <a:r>
              <a:rPr lang="en-US" dirty="0"/>
              <a:t>) {</a:t>
            </a:r>
            <a:br>
              <a:rPr lang="en-US" dirty="0"/>
            </a:br>
            <a:r>
              <a:rPr lang="en-US" dirty="0"/>
              <a:t>    A();</a:t>
            </a:r>
            <a:br>
              <a:rPr lang="en-US" dirty="0"/>
            </a:br>
            <a:r>
              <a:rPr lang="en-US" dirty="0"/>
              <a:t>    C();</a:t>
            </a:r>
            <a:br>
              <a:rPr lang="en-US" dirty="0"/>
            </a:br>
            <a:r>
              <a:rPr lang="en-US" dirty="0"/>
              <a:t>}</a:t>
            </a:r>
            <a:br>
              <a:rPr lang="en-US" dirty="0"/>
            </a:br>
            <a:br>
              <a:rPr lang="en-US" dirty="0"/>
            </a:br>
            <a:r>
              <a:rPr lang="en-US" dirty="0"/>
              <a:t>public static void A() {</a:t>
            </a:r>
            <a:br>
              <a:rPr lang="en-US" dirty="0"/>
            </a:br>
            <a:r>
              <a:rPr lang="en-US" dirty="0"/>
              <a:t>    </a:t>
            </a:r>
            <a:r>
              <a:rPr lang="en-US" dirty="0" err="1"/>
              <a:t>System.out.println</a:t>
            </a:r>
            <a:r>
              <a:rPr lang="en-US" dirty="0"/>
              <a:t>(“Calling A”);</a:t>
            </a:r>
            <a:br>
              <a:rPr lang="en-US" dirty="0"/>
            </a:br>
            <a:r>
              <a:rPr lang="en-US" dirty="0"/>
              <a:t>    B();</a:t>
            </a:r>
            <a:br>
              <a:rPr lang="en-US" dirty="0"/>
            </a:br>
            <a:r>
              <a:rPr lang="en-US" dirty="0"/>
              <a:t>}</a:t>
            </a:r>
            <a:br>
              <a:rPr lang="en-US" dirty="0"/>
            </a:br>
            <a:br>
              <a:rPr lang="en-US" dirty="0"/>
            </a:br>
            <a:r>
              <a:rPr lang="en-US" dirty="0"/>
              <a:t>public static void B() { </a:t>
            </a:r>
            <a:br>
              <a:rPr lang="en-US" dirty="0"/>
            </a:br>
            <a:r>
              <a:rPr lang="en-US" dirty="0"/>
              <a:t>    </a:t>
            </a:r>
            <a:r>
              <a:rPr lang="en-US" dirty="0" err="1"/>
              <a:t>System.out.println</a:t>
            </a:r>
            <a:r>
              <a:rPr lang="en-US" dirty="0"/>
              <a:t>(“Calling B”);</a:t>
            </a:r>
            <a:br>
              <a:rPr lang="en-US" dirty="0"/>
            </a:br>
            <a:r>
              <a:rPr lang="en-US" dirty="0"/>
              <a:t>}</a:t>
            </a:r>
            <a:br>
              <a:rPr lang="en-US" dirty="0"/>
            </a:br>
            <a:br>
              <a:rPr lang="en-US" dirty="0"/>
            </a:br>
            <a:r>
              <a:rPr lang="en-US" dirty="0"/>
              <a:t>public static void C() {</a:t>
            </a:r>
            <a:br>
              <a:rPr lang="en-US" dirty="0"/>
            </a:br>
            <a:r>
              <a:rPr lang="en-US" dirty="0"/>
              <a:t>    </a:t>
            </a:r>
            <a:r>
              <a:rPr lang="en-US" dirty="0" err="1"/>
              <a:t>System.out.println</a:t>
            </a:r>
            <a:r>
              <a:rPr lang="en-US" dirty="0"/>
              <a:t>(“Calling C”);</a:t>
            </a:r>
            <a:br>
              <a:rPr lang="en-US" dirty="0"/>
            </a:br>
            <a:r>
              <a:rPr lang="en-US" dirty="0"/>
              <a:t>}</a:t>
            </a:r>
          </a:p>
        </p:txBody>
      </p:sp>
      <p:graphicFrame>
        <p:nvGraphicFramePr>
          <p:cNvPr id="5" name="Table 4">
            <a:extLst>
              <a:ext uri="{FF2B5EF4-FFF2-40B4-BE49-F238E27FC236}">
                <a16:creationId xmlns:a16="http://schemas.microsoft.com/office/drawing/2014/main" id="{E8B0589A-8DDE-421F-B48E-425EE9448360}"/>
              </a:ext>
            </a:extLst>
          </p:cNvPr>
          <p:cNvGraphicFramePr>
            <a:graphicFrameLocks noGrp="1"/>
          </p:cNvGraphicFramePr>
          <p:nvPr/>
        </p:nvGraphicFramePr>
        <p:xfrm>
          <a:off x="8115062" y="5055577"/>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8" name="TextBox 7">
            <a:extLst>
              <a:ext uri="{FF2B5EF4-FFF2-40B4-BE49-F238E27FC236}">
                <a16:creationId xmlns:a16="http://schemas.microsoft.com/office/drawing/2014/main" id="{348E9552-C9F7-4A63-A4F7-0AE2BBC1D442}"/>
              </a:ext>
            </a:extLst>
          </p:cNvPr>
          <p:cNvSpPr txBox="1"/>
          <p:nvPr/>
        </p:nvSpPr>
        <p:spPr>
          <a:xfrm>
            <a:off x="10005646" y="1907931"/>
            <a:ext cx="1575167" cy="646331"/>
          </a:xfrm>
          <a:prstGeom prst="rect">
            <a:avLst/>
          </a:prstGeom>
          <a:noFill/>
        </p:spPr>
        <p:txBody>
          <a:bodyPr wrap="square" rtlCol="0">
            <a:spAutoFit/>
          </a:bodyPr>
          <a:lstStyle/>
          <a:p>
            <a:r>
              <a:rPr lang="en-US" dirty="0"/>
              <a:t>Calling A</a:t>
            </a:r>
            <a:br>
              <a:rPr lang="en-US" dirty="0"/>
            </a:br>
            <a:r>
              <a:rPr lang="en-US" dirty="0"/>
              <a:t>Calling B</a:t>
            </a:r>
          </a:p>
        </p:txBody>
      </p:sp>
      <p:sp>
        <p:nvSpPr>
          <p:cNvPr id="13" name="Arrow: Right 12">
            <a:extLst>
              <a:ext uri="{FF2B5EF4-FFF2-40B4-BE49-F238E27FC236}">
                <a16:creationId xmlns:a16="http://schemas.microsoft.com/office/drawing/2014/main" id="{0E6389AB-24C0-4F6C-A106-3753BD4890C4}"/>
              </a:ext>
            </a:extLst>
          </p:cNvPr>
          <p:cNvSpPr/>
          <p:nvPr/>
        </p:nvSpPr>
        <p:spPr>
          <a:xfrm>
            <a:off x="1037492" y="1812947"/>
            <a:ext cx="1170721" cy="24618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957938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Call Stack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fontScale="92500" lnSpcReduction="10000"/>
          </a:bodyPr>
          <a:lstStyle/>
          <a:p>
            <a:pPr marL="45720" indent="0">
              <a:buNone/>
            </a:pPr>
            <a:r>
              <a:rPr lang="en-US" dirty="0"/>
              <a:t>public static void main(String[] </a:t>
            </a:r>
            <a:r>
              <a:rPr lang="en-US" dirty="0" err="1"/>
              <a:t>args</a:t>
            </a:r>
            <a:r>
              <a:rPr lang="en-US" dirty="0"/>
              <a:t>) {</a:t>
            </a:r>
            <a:br>
              <a:rPr lang="en-US" dirty="0"/>
            </a:br>
            <a:r>
              <a:rPr lang="en-US" dirty="0"/>
              <a:t>    A();</a:t>
            </a:r>
            <a:br>
              <a:rPr lang="en-US" dirty="0"/>
            </a:br>
            <a:r>
              <a:rPr lang="en-US" dirty="0"/>
              <a:t>    C();</a:t>
            </a:r>
            <a:br>
              <a:rPr lang="en-US" dirty="0"/>
            </a:br>
            <a:r>
              <a:rPr lang="en-US" dirty="0"/>
              <a:t>}</a:t>
            </a:r>
            <a:br>
              <a:rPr lang="en-US" dirty="0"/>
            </a:br>
            <a:br>
              <a:rPr lang="en-US" dirty="0"/>
            </a:br>
            <a:r>
              <a:rPr lang="en-US" dirty="0"/>
              <a:t>public static void A() {</a:t>
            </a:r>
            <a:br>
              <a:rPr lang="en-US" dirty="0"/>
            </a:br>
            <a:r>
              <a:rPr lang="en-US" dirty="0"/>
              <a:t>    </a:t>
            </a:r>
            <a:r>
              <a:rPr lang="en-US" dirty="0" err="1"/>
              <a:t>System.out.println</a:t>
            </a:r>
            <a:r>
              <a:rPr lang="en-US" dirty="0"/>
              <a:t>(“Calling A”);</a:t>
            </a:r>
            <a:br>
              <a:rPr lang="en-US" dirty="0"/>
            </a:br>
            <a:r>
              <a:rPr lang="en-US" dirty="0"/>
              <a:t>    B();</a:t>
            </a:r>
            <a:br>
              <a:rPr lang="en-US" dirty="0"/>
            </a:br>
            <a:r>
              <a:rPr lang="en-US" dirty="0"/>
              <a:t>}</a:t>
            </a:r>
            <a:br>
              <a:rPr lang="en-US" dirty="0"/>
            </a:br>
            <a:br>
              <a:rPr lang="en-US" dirty="0"/>
            </a:br>
            <a:r>
              <a:rPr lang="en-US" dirty="0"/>
              <a:t>public static void B() { </a:t>
            </a:r>
            <a:br>
              <a:rPr lang="en-US" dirty="0"/>
            </a:br>
            <a:r>
              <a:rPr lang="en-US" dirty="0"/>
              <a:t>    </a:t>
            </a:r>
            <a:r>
              <a:rPr lang="en-US" dirty="0" err="1"/>
              <a:t>System.out.println</a:t>
            </a:r>
            <a:r>
              <a:rPr lang="en-US" dirty="0"/>
              <a:t>(“Calling B”);</a:t>
            </a:r>
            <a:br>
              <a:rPr lang="en-US" dirty="0"/>
            </a:br>
            <a:r>
              <a:rPr lang="en-US" dirty="0"/>
              <a:t>}</a:t>
            </a:r>
            <a:br>
              <a:rPr lang="en-US" dirty="0"/>
            </a:br>
            <a:br>
              <a:rPr lang="en-US" dirty="0"/>
            </a:br>
            <a:r>
              <a:rPr lang="en-US" dirty="0"/>
              <a:t>public static void C() {</a:t>
            </a:r>
            <a:br>
              <a:rPr lang="en-US" dirty="0"/>
            </a:br>
            <a:r>
              <a:rPr lang="en-US" dirty="0"/>
              <a:t>    </a:t>
            </a:r>
            <a:r>
              <a:rPr lang="en-US" dirty="0" err="1"/>
              <a:t>System.out.println</a:t>
            </a:r>
            <a:r>
              <a:rPr lang="en-US" dirty="0"/>
              <a:t>(“Calling C”);</a:t>
            </a:r>
            <a:br>
              <a:rPr lang="en-US" dirty="0"/>
            </a:br>
            <a:r>
              <a:rPr lang="en-US" dirty="0"/>
              <a:t>}</a:t>
            </a:r>
          </a:p>
        </p:txBody>
      </p:sp>
      <p:graphicFrame>
        <p:nvGraphicFramePr>
          <p:cNvPr id="5" name="Table 4">
            <a:extLst>
              <a:ext uri="{FF2B5EF4-FFF2-40B4-BE49-F238E27FC236}">
                <a16:creationId xmlns:a16="http://schemas.microsoft.com/office/drawing/2014/main" id="{E8B0589A-8DDE-421F-B48E-425EE9448360}"/>
              </a:ext>
            </a:extLst>
          </p:cNvPr>
          <p:cNvGraphicFramePr>
            <a:graphicFrameLocks noGrp="1"/>
          </p:cNvGraphicFramePr>
          <p:nvPr/>
        </p:nvGraphicFramePr>
        <p:xfrm>
          <a:off x="8115062" y="5055577"/>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8" name="TextBox 7">
            <a:extLst>
              <a:ext uri="{FF2B5EF4-FFF2-40B4-BE49-F238E27FC236}">
                <a16:creationId xmlns:a16="http://schemas.microsoft.com/office/drawing/2014/main" id="{348E9552-C9F7-4A63-A4F7-0AE2BBC1D442}"/>
              </a:ext>
            </a:extLst>
          </p:cNvPr>
          <p:cNvSpPr txBox="1"/>
          <p:nvPr/>
        </p:nvSpPr>
        <p:spPr>
          <a:xfrm>
            <a:off x="10005646" y="1907931"/>
            <a:ext cx="1575167" cy="646331"/>
          </a:xfrm>
          <a:prstGeom prst="rect">
            <a:avLst/>
          </a:prstGeom>
          <a:noFill/>
        </p:spPr>
        <p:txBody>
          <a:bodyPr wrap="square" rtlCol="0">
            <a:spAutoFit/>
          </a:bodyPr>
          <a:lstStyle/>
          <a:p>
            <a:r>
              <a:rPr lang="en-US" dirty="0"/>
              <a:t>Calling A</a:t>
            </a:r>
            <a:br>
              <a:rPr lang="en-US" dirty="0"/>
            </a:br>
            <a:r>
              <a:rPr lang="en-US" dirty="0"/>
              <a:t>Calling B</a:t>
            </a:r>
          </a:p>
        </p:txBody>
      </p:sp>
      <p:sp>
        <p:nvSpPr>
          <p:cNvPr id="13" name="Arrow: Right 12">
            <a:extLst>
              <a:ext uri="{FF2B5EF4-FFF2-40B4-BE49-F238E27FC236}">
                <a16:creationId xmlns:a16="http://schemas.microsoft.com/office/drawing/2014/main" id="{0E6389AB-24C0-4F6C-A106-3753BD4890C4}"/>
              </a:ext>
            </a:extLst>
          </p:cNvPr>
          <p:cNvSpPr/>
          <p:nvPr/>
        </p:nvSpPr>
        <p:spPr>
          <a:xfrm>
            <a:off x="1037492" y="2108004"/>
            <a:ext cx="1170721" cy="24618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5239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Call Stack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fontScale="92500" lnSpcReduction="10000"/>
          </a:bodyPr>
          <a:lstStyle/>
          <a:p>
            <a:pPr marL="45720" indent="0">
              <a:buNone/>
            </a:pPr>
            <a:r>
              <a:rPr lang="en-US" dirty="0"/>
              <a:t>public static void main(String[] </a:t>
            </a:r>
            <a:r>
              <a:rPr lang="en-US" dirty="0" err="1"/>
              <a:t>args</a:t>
            </a:r>
            <a:r>
              <a:rPr lang="en-US" dirty="0"/>
              <a:t>) {</a:t>
            </a:r>
            <a:br>
              <a:rPr lang="en-US" dirty="0"/>
            </a:br>
            <a:r>
              <a:rPr lang="en-US" dirty="0"/>
              <a:t>    A();</a:t>
            </a:r>
            <a:br>
              <a:rPr lang="en-US" dirty="0"/>
            </a:br>
            <a:r>
              <a:rPr lang="en-US" dirty="0"/>
              <a:t>    C();</a:t>
            </a:r>
            <a:br>
              <a:rPr lang="en-US" dirty="0"/>
            </a:br>
            <a:r>
              <a:rPr lang="en-US" dirty="0"/>
              <a:t>}</a:t>
            </a:r>
            <a:br>
              <a:rPr lang="en-US" dirty="0"/>
            </a:br>
            <a:br>
              <a:rPr lang="en-US" dirty="0"/>
            </a:br>
            <a:r>
              <a:rPr lang="en-US" dirty="0"/>
              <a:t>public static void A() {</a:t>
            </a:r>
            <a:br>
              <a:rPr lang="en-US" dirty="0"/>
            </a:br>
            <a:r>
              <a:rPr lang="en-US" dirty="0"/>
              <a:t>    </a:t>
            </a:r>
            <a:r>
              <a:rPr lang="en-US" dirty="0" err="1"/>
              <a:t>System.out.println</a:t>
            </a:r>
            <a:r>
              <a:rPr lang="en-US" dirty="0"/>
              <a:t>(“Calling A”);</a:t>
            </a:r>
            <a:br>
              <a:rPr lang="en-US" dirty="0"/>
            </a:br>
            <a:r>
              <a:rPr lang="en-US" dirty="0"/>
              <a:t>    B();</a:t>
            </a:r>
            <a:br>
              <a:rPr lang="en-US" dirty="0"/>
            </a:br>
            <a:r>
              <a:rPr lang="en-US" dirty="0"/>
              <a:t>}</a:t>
            </a:r>
            <a:br>
              <a:rPr lang="en-US" dirty="0"/>
            </a:br>
            <a:br>
              <a:rPr lang="en-US" dirty="0"/>
            </a:br>
            <a:r>
              <a:rPr lang="en-US" dirty="0"/>
              <a:t>public static void B() { </a:t>
            </a:r>
            <a:br>
              <a:rPr lang="en-US" dirty="0"/>
            </a:br>
            <a:r>
              <a:rPr lang="en-US" dirty="0"/>
              <a:t>    </a:t>
            </a:r>
            <a:r>
              <a:rPr lang="en-US" dirty="0" err="1"/>
              <a:t>System.out.println</a:t>
            </a:r>
            <a:r>
              <a:rPr lang="en-US" dirty="0"/>
              <a:t>(“Calling B”);</a:t>
            </a:r>
            <a:br>
              <a:rPr lang="en-US" dirty="0"/>
            </a:br>
            <a:r>
              <a:rPr lang="en-US" dirty="0"/>
              <a:t>}</a:t>
            </a:r>
            <a:br>
              <a:rPr lang="en-US" dirty="0"/>
            </a:br>
            <a:br>
              <a:rPr lang="en-US" dirty="0"/>
            </a:br>
            <a:r>
              <a:rPr lang="en-US" dirty="0"/>
              <a:t>public static void C() {</a:t>
            </a:r>
            <a:br>
              <a:rPr lang="en-US" dirty="0"/>
            </a:br>
            <a:r>
              <a:rPr lang="en-US" dirty="0"/>
              <a:t>    </a:t>
            </a:r>
            <a:r>
              <a:rPr lang="en-US" dirty="0" err="1"/>
              <a:t>System.out.println</a:t>
            </a:r>
            <a:r>
              <a:rPr lang="en-US" dirty="0"/>
              <a:t>(“Calling C”);</a:t>
            </a:r>
            <a:br>
              <a:rPr lang="en-US" dirty="0"/>
            </a:br>
            <a:r>
              <a:rPr lang="en-US" dirty="0"/>
              <a:t>}</a:t>
            </a:r>
          </a:p>
        </p:txBody>
      </p:sp>
      <p:graphicFrame>
        <p:nvGraphicFramePr>
          <p:cNvPr id="5" name="Table 4">
            <a:extLst>
              <a:ext uri="{FF2B5EF4-FFF2-40B4-BE49-F238E27FC236}">
                <a16:creationId xmlns:a16="http://schemas.microsoft.com/office/drawing/2014/main" id="{E8B0589A-8DDE-421F-B48E-425EE9448360}"/>
              </a:ext>
            </a:extLst>
          </p:cNvPr>
          <p:cNvGraphicFramePr>
            <a:graphicFrameLocks noGrp="1"/>
          </p:cNvGraphicFramePr>
          <p:nvPr/>
        </p:nvGraphicFramePr>
        <p:xfrm>
          <a:off x="8115062" y="5055577"/>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8" name="TextBox 7">
            <a:extLst>
              <a:ext uri="{FF2B5EF4-FFF2-40B4-BE49-F238E27FC236}">
                <a16:creationId xmlns:a16="http://schemas.microsoft.com/office/drawing/2014/main" id="{348E9552-C9F7-4A63-A4F7-0AE2BBC1D442}"/>
              </a:ext>
            </a:extLst>
          </p:cNvPr>
          <p:cNvSpPr txBox="1"/>
          <p:nvPr/>
        </p:nvSpPr>
        <p:spPr>
          <a:xfrm>
            <a:off x="10005646" y="1907931"/>
            <a:ext cx="1575167" cy="646331"/>
          </a:xfrm>
          <a:prstGeom prst="rect">
            <a:avLst/>
          </a:prstGeom>
          <a:noFill/>
        </p:spPr>
        <p:txBody>
          <a:bodyPr wrap="square" rtlCol="0">
            <a:spAutoFit/>
          </a:bodyPr>
          <a:lstStyle/>
          <a:p>
            <a:r>
              <a:rPr lang="en-US" dirty="0"/>
              <a:t>Calling A</a:t>
            </a:r>
            <a:br>
              <a:rPr lang="en-US" dirty="0"/>
            </a:br>
            <a:r>
              <a:rPr lang="en-US" dirty="0"/>
              <a:t>Calling B</a:t>
            </a:r>
          </a:p>
        </p:txBody>
      </p:sp>
      <p:sp>
        <p:nvSpPr>
          <p:cNvPr id="13" name="Arrow: Right 12">
            <a:extLst>
              <a:ext uri="{FF2B5EF4-FFF2-40B4-BE49-F238E27FC236}">
                <a16:creationId xmlns:a16="http://schemas.microsoft.com/office/drawing/2014/main" id="{0E6389AB-24C0-4F6C-A106-3753BD4890C4}"/>
              </a:ext>
            </a:extLst>
          </p:cNvPr>
          <p:cNvSpPr/>
          <p:nvPr/>
        </p:nvSpPr>
        <p:spPr>
          <a:xfrm>
            <a:off x="1037492" y="2108004"/>
            <a:ext cx="1170721" cy="24618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89BC04C-006F-4CA2-B79E-9A3E43BFE997}"/>
              </a:ext>
            </a:extLst>
          </p:cNvPr>
          <p:cNvSpPr txBox="1"/>
          <p:nvPr/>
        </p:nvSpPr>
        <p:spPr>
          <a:xfrm>
            <a:off x="184639" y="1738672"/>
            <a:ext cx="1916722" cy="369332"/>
          </a:xfrm>
          <a:prstGeom prst="rect">
            <a:avLst/>
          </a:prstGeom>
          <a:noFill/>
        </p:spPr>
        <p:txBody>
          <a:bodyPr wrap="square" rtlCol="0">
            <a:spAutoFit/>
          </a:bodyPr>
          <a:lstStyle/>
          <a:p>
            <a:r>
              <a:rPr lang="en-US" dirty="0"/>
              <a:t>Push C()</a:t>
            </a:r>
          </a:p>
        </p:txBody>
      </p:sp>
    </p:spTree>
    <p:extLst>
      <p:ext uri="{BB962C8B-B14F-4D97-AF65-F5344CB8AC3E}">
        <p14:creationId xmlns:p14="http://schemas.microsoft.com/office/powerpoint/2010/main" val="232805579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Call Stack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fontScale="92500" lnSpcReduction="10000"/>
          </a:bodyPr>
          <a:lstStyle/>
          <a:p>
            <a:pPr marL="45720" indent="0">
              <a:buNone/>
            </a:pPr>
            <a:r>
              <a:rPr lang="en-US" dirty="0"/>
              <a:t>public static void main(String[] </a:t>
            </a:r>
            <a:r>
              <a:rPr lang="en-US" dirty="0" err="1"/>
              <a:t>args</a:t>
            </a:r>
            <a:r>
              <a:rPr lang="en-US" dirty="0"/>
              <a:t>) {</a:t>
            </a:r>
            <a:br>
              <a:rPr lang="en-US" dirty="0"/>
            </a:br>
            <a:r>
              <a:rPr lang="en-US" dirty="0"/>
              <a:t>    A();</a:t>
            </a:r>
            <a:br>
              <a:rPr lang="en-US" dirty="0"/>
            </a:br>
            <a:r>
              <a:rPr lang="en-US" dirty="0"/>
              <a:t>    C();</a:t>
            </a:r>
            <a:br>
              <a:rPr lang="en-US" dirty="0"/>
            </a:br>
            <a:r>
              <a:rPr lang="en-US" dirty="0"/>
              <a:t>}</a:t>
            </a:r>
            <a:br>
              <a:rPr lang="en-US" dirty="0"/>
            </a:br>
            <a:br>
              <a:rPr lang="en-US" dirty="0"/>
            </a:br>
            <a:r>
              <a:rPr lang="en-US" dirty="0"/>
              <a:t>public static void A() {</a:t>
            </a:r>
            <a:br>
              <a:rPr lang="en-US" dirty="0"/>
            </a:br>
            <a:r>
              <a:rPr lang="en-US" dirty="0"/>
              <a:t>    </a:t>
            </a:r>
            <a:r>
              <a:rPr lang="en-US" dirty="0" err="1"/>
              <a:t>System.out.println</a:t>
            </a:r>
            <a:r>
              <a:rPr lang="en-US" dirty="0"/>
              <a:t>(“Calling A”);</a:t>
            </a:r>
            <a:br>
              <a:rPr lang="en-US" dirty="0"/>
            </a:br>
            <a:r>
              <a:rPr lang="en-US" dirty="0"/>
              <a:t>    B();</a:t>
            </a:r>
            <a:br>
              <a:rPr lang="en-US" dirty="0"/>
            </a:br>
            <a:r>
              <a:rPr lang="en-US" dirty="0"/>
              <a:t>}</a:t>
            </a:r>
            <a:br>
              <a:rPr lang="en-US" dirty="0"/>
            </a:br>
            <a:br>
              <a:rPr lang="en-US" dirty="0"/>
            </a:br>
            <a:r>
              <a:rPr lang="en-US" dirty="0"/>
              <a:t>public static void B() { </a:t>
            </a:r>
            <a:br>
              <a:rPr lang="en-US" dirty="0"/>
            </a:br>
            <a:r>
              <a:rPr lang="en-US" dirty="0"/>
              <a:t>    </a:t>
            </a:r>
            <a:r>
              <a:rPr lang="en-US" dirty="0" err="1"/>
              <a:t>System.out.println</a:t>
            </a:r>
            <a:r>
              <a:rPr lang="en-US" dirty="0"/>
              <a:t>(“Calling B”);</a:t>
            </a:r>
            <a:br>
              <a:rPr lang="en-US" dirty="0"/>
            </a:br>
            <a:r>
              <a:rPr lang="en-US" dirty="0"/>
              <a:t>}</a:t>
            </a:r>
            <a:br>
              <a:rPr lang="en-US" dirty="0"/>
            </a:br>
            <a:br>
              <a:rPr lang="en-US" dirty="0"/>
            </a:br>
            <a:r>
              <a:rPr lang="en-US" dirty="0"/>
              <a:t>public static void C() {</a:t>
            </a:r>
            <a:br>
              <a:rPr lang="en-US" dirty="0"/>
            </a:br>
            <a:r>
              <a:rPr lang="en-US" dirty="0"/>
              <a:t>    </a:t>
            </a:r>
            <a:r>
              <a:rPr lang="en-US" dirty="0" err="1"/>
              <a:t>System.out.println</a:t>
            </a:r>
            <a:r>
              <a:rPr lang="en-US" dirty="0"/>
              <a:t>(“Calling C”);</a:t>
            </a:r>
            <a:br>
              <a:rPr lang="en-US" dirty="0"/>
            </a:br>
            <a:r>
              <a:rPr lang="en-US" dirty="0"/>
              <a:t>}</a:t>
            </a:r>
          </a:p>
        </p:txBody>
      </p:sp>
      <p:graphicFrame>
        <p:nvGraphicFramePr>
          <p:cNvPr id="5" name="Table 4">
            <a:extLst>
              <a:ext uri="{FF2B5EF4-FFF2-40B4-BE49-F238E27FC236}">
                <a16:creationId xmlns:a16="http://schemas.microsoft.com/office/drawing/2014/main" id="{E8B0589A-8DDE-421F-B48E-425EE9448360}"/>
              </a:ext>
            </a:extLst>
          </p:cNvPr>
          <p:cNvGraphicFramePr>
            <a:graphicFrameLocks noGrp="1"/>
          </p:cNvGraphicFramePr>
          <p:nvPr/>
        </p:nvGraphicFramePr>
        <p:xfrm>
          <a:off x="8115062" y="5055577"/>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8" name="TextBox 7">
            <a:extLst>
              <a:ext uri="{FF2B5EF4-FFF2-40B4-BE49-F238E27FC236}">
                <a16:creationId xmlns:a16="http://schemas.microsoft.com/office/drawing/2014/main" id="{348E9552-C9F7-4A63-A4F7-0AE2BBC1D442}"/>
              </a:ext>
            </a:extLst>
          </p:cNvPr>
          <p:cNvSpPr txBox="1"/>
          <p:nvPr/>
        </p:nvSpPr>
        <p:spPr>
          <a:xfrm>
            <a:off x="10005646" y="1907931"/>
            <a:ext cx="1575167" cy="646331"/>
          </a:xfrm>
          <a:prstGeom prst="rect">
            <a:avLst/>
          </a:prstGeom>
          <a:noFill/>
        </p:spPr>
        <p:txBody>
          <a:bodyPr wrap="square" rtlCol="0">
            <a:spAutoFit/>
          </a:bodyPr>
          <a:lstStyle/>
          <a:p>
            <a:r>
              <a:rPr lang="en-US" dirty="0"/>
              <a:t>Calling A</a:t>
            </a:r>
            <a:br>
              <a:rPr lang="en-US" dirty="0"/>
            </a:br>
            <a:r>
              <a:rPr lang="en-US" dirty="0"/>
              <a:t>Calling B</a:t>
            </a:r>
          </a:p>
        </p:txBody>
      </p:sp>
      <p:sp>
        <p:nvSpPr>
          <p:cNvPr id="13" name="Arrow: Right 12">
            <a:extLst>
              <a:ext uri="{FF2B5EF4-FFF2-40B4-BE49-F238E27FC236}">
                <a16:creationId xmlns:a16="http://schemas.microsoft.com/office/drawing/2014/main" id="{0E6389AB-24C0-4F6C-A106-3753BD4890C4}"/>
              </a:ext>
            </a:extLst>
          </p:cNvPr>
          <p:cNvSpPr/>
          <p:nvPr/>
        </p:nvSpPr>
        <p:spPr>
          <a:xfrm>
            <a:off x="1037492" y="2108004"/>
            <a:ext cx="1170721" cy="24618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89BC04C-006F-4CA2-B79E-9A3E43BFE997}"/>
              </a:ext>
            </a:extLst>
          </p:cNvPr>
          <p:cNvSpPr txBox="1"/>
          <p:nvPr/>
        </p:nvSpPr>
        <p:spPr>
          <a:xfrm>
            <a:off x="184639" y="1738672"/>
            <a:ext cx="1916722" cy="369332"/>
          </a:xfrm>
          <a:prstGeom prst="rect">
            <a:avLst/>
          </a:prstGeom>
          <a:noFill/>
        </p:spPr>
        <p:txBody>
          <a:bodyPr wrap="square" rtlCol="0">
            <a:spAutoFit/>
          </a:bodyPr>
          <a:lstStyle/>
          <a:p>
            <a:r>
              <a:rPr lang="en-US" dirty="0"/>
              <a:t>Push C()</a:t>
            </a:r>
          </a:p>
        </p:txBody>
      </p:sp>
      <p:graphicFrame>
        <p:nvGraphicFramePr>
          <p:cNvPr id="9" name="Table 8">
            <a:extLst>
              <a:ext uri="{FF2B5EF4-FFF2-40B4-BE49-F238E27FC236}">
                <a16:creationId xmlns:a16="http://schemas.microsoft.com/office/drawing/2014/main" id="{A0FA0B3D-D89F-4DCD-B946-9938FA62329C}"/>
              </a:ext>
            </a:extLst>
          </p:cNvPr>
          <p:cNvGraphicFramePr>
            <a:graphicFrameLocks noGrp="1"/>
          </p:cNvGraphicFramePr>
          <p:nvPr>
            <p:extLst>
              <p:ext uri="{D42A27DB-BD31-4B8C-83A1-F6EECF244321}">
                <p14:modId xmlns:p14="http://schemas.microsoft.com/office/powerpoint/2010/main" val="1254470174"/>
              </p:ext>
            </p:extLst>
          </p:nvPr>
        </p:nvGraphicFramePr>
        <p:xfrm>
          <a:off x="8115062" y="4431323"/>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C() </a:t>
                      </a:r>
                    </a:p>
                  </a:txBody>
                  <a:tcPr marL="76200" marR="76200" marT="76200" marB="76200" anchor="ctr"/>
                </a:tc>
                <a:extLst>
                  <a:ext uri="{0D108BD9-81ED-4DB2-BD59-A6C34878D82A}">
                    <a16:rowId xmlns:a16="http://schemas.microsoft.com/office/drawing/2014/main" val="2571211500"/>
                  </a:ext>
                </a:extLst>
              </a:tr>
            </a:tbl>
          </a:graphicData>
        </a:graphic>
      </p:graphicFrame>
    </p:spTree>
    <p:extLst>
      <p:ext uri="{BB962C8B-B14F-4D97-AF65-F5344CB8AC3E}">
        <p14:creationId xmlns:p14="http://schemas.microsoft.com/office/powerpoint/2010/main" val="305212971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Call Stack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fontScale="92500" lnSpcReduction="10000"/>
          </a:bodyPr>
          <a:lstStyle/>
          <a:p>
            <a:pPr marL="45720" indent="0">
              <a:buNone/>
            </a:pPr>
            <a:r>
              <a:rPr lang="en-US" dirty="0"/>
              <a:t>public static void main(String[] </a:t>
            </a:r>
            <a:r>
              <a:rPr lang="en-US" dirty="0" err="1"/>
              <a:t>args</a:t>
            </a:r>
            <a:r>
              <a:rPr lang="en-US" dirty="0"/>
              <a:t>) {</a:t>
            </a:r>
            <a:br>
              <a:rPr lang="en-US" dirty="0"/>
            </a:br>
            <a:r>
              <a:rPr lang="en-US" dirty="0"/>
              <a:t>    A();</a:t>
            </a:r>
            <a:br>
              <a:rPr lang="en-US" dirty="0"/>
            </a:br>
            <a:r>
              <a:rPr lang="en-US" dirty="0"/>
              <a:t>    C();</a:t>
            </a:r>
            <a:br>
              <a:rPr lang="en-US" dirty="0"/>
            </a:br>
            <a:r>
              <a:rPr lang="en-US" dirty="0"/>
              <a:t>}</a:t>
            </a:r>
            <a:br>
              <a:rPr lang="en-US" dirty="0"/>
            </a:br>
            <a:br>
              <a:rPr lang="en-US" dirty="0"/>
            </a:br>
            <a:r>
              <a:rPr lang="en-US" dirty="0"/>
              <a:t>public static void A() {</a:t>
            </a:r>
            <a:br>
              <a:rPr lang="en-US" dirty="0"/>
            </a:br>
            <a:r>
              <a:rPr lang="en-US" dirty="0"/>
              <a:t>    </a:t>
            </a:r>
            <a:r>
              <a:rPr lang="en-US" dirty="0" err="1"/>
              <a:t>System.out.println</a:t>
            </a:r>
            <a:r>
              <a:rPr lang="en-US" dirty="0"/>
              <a:t>(“Calling A”);</a:t>
            </a:r>
            <a:br>
              <a:rPr lang="en-US" dirty="0"/>
            </a:br>
            <a:r>
              <a:rPr lang="en-US" dirty="0"/>
              <a:t>    B();</a:t>
            </a:r>
            <a:br>
              <a:rPr lang="en-US" dirty="0"/>
            </a:br>
            <a:r>
              <a:rPr lang="en-US" dirty="0"/>
              <a:t>}</a:t>
            </a:r>
            <a:br>
              <a:rPr lang="en-US" dirty="0"/>
            </a:br>
            <a:br>
              <a:rPr lang="en-US" dirty="0"/>
            </a:br>
            <a:r>
              <a:rPr lang="en-US" dirty="0"/>
              <a:t>public static void B() { </a:t>
            </a:r>
            <a:br>
              <a:rPr lang="en-US" dirty="0"/>
            </a:br>
            <a:r>
              <a:rPr lang="en-US" dirty="0"/>
              <a:t>    </a:t>
            </a:r>
            <a:r>
              <a:rPr lang="en-US" dirty="0" err="1"/>
              <a:t>System.out.println</a:t>
            </a:r>
            <a:r>
              <a:rPr lang="en-US" dirty="0"/>
              <a:t>(“Calling B”);</a:t>
            </a:r>
            <a:br>
              <a:rPr lang="en-US" dirty="0"/>
            </a:br>
            <a:r>
              <a:rPr lang="en-US" dirty="0"/>
              <a:t>}</a:t>
            </a:r>
            <a:br>
              <a:rPr lang="en-US" dirty="0"/>
            </a:br>
            <a:br>
              <a:rPr lang="en-US" dirty="0"/>
            </a:br>
            <a:r>
              <a:rPr lang="en-US" dirty="0"/>
              <a:t>public static void C() {</a:t>
            </a:r>
            <a:br>
              <a:rPr lang="en-US" dirty="0"/>
            </a:br>
            <a:r>
              <a:rPr lang="en-US" dirty="0"/>
              <a:t>    </a:t>
            </a:r>
            <a:r>
              <a:rPr lang="en-US" dirty="0" err="1"/>
              <a:t>System.out.println</a:t>
            </a:r>
            <a:r>
              <a:rPr lang="en-US" dirty="0"/>
              <a:t>(“Calling C”);</a:t>
            </a:r>
            <a:br>
              <a:rPr lang="en-US" dirty="0"/>
            </a:br>
            <a:r>
              <a:rPr lang="en-US" dirty="0"/>
              <a:t>}</a:t>
            </a:r>
          </a:p>
        </p:txBody>
      </p:sp>
      <p:graphicFrame>
        <p:nvGraphicFramePr>
          <p:cNvPr id="5" name="Table 4">
            <a:extLst>
              <a:ext uri="{FF2B5EF4-FFF2-40B4-BE49-F238E27FC236}">
                <a16:creationId xmlns:a16="http://schemas.microsoft.com/office/drawing/2014/main" id="{E8B0589A-8DDE-421F-B48E-425EE9448360}"/>
              </a:ext>
            </a:extLst>
          </p:cNvPr>
          <p:cNvGraphicFramePr>
            <a:graphicFrameLocks noGrp="1"/>
          </p:cNvGraphicFramePr>
          <p:nvPr/>
        </p:nvGraphicFramePr>
        <p:xfrm>
          <a:off x="8115062" y="5055577"/>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8" name="TextBox 7">
            <a:extLst>
              <a:ext uri="{FF2B5EF4-FFF2-40B4-BE49-F238E27FC236}">
                <a16:creationId xmlns:a16="http://schemas.microsoft.com/office/drawing/2014/main" id="{348E9552-C9F7-4A63-A4F7-0AE2BBC1D442}"/>
              </a:ext>
            </a:extLst>
          </p:cNvPr>
          <p:cNvSpPr txBox="1"/>
          <p:nvPr/>
        </p:nvSpPr>
        <p:spPr>
          <a:xfrm>
            <a:off x="10005646" y="1907931"/>
            <a:ext cx="1575167" cy="646331"/>
          </a:xfrm>
          <a:prstGeom prst="rect">
            <a:avLst/>
          </a:prstGeom>
          <a:noFill/>
        </p:spPr>
        <p:txBody>
          <a:bodyPr wrap="square" rtlCol="0">
            <a:spAutoFit/>
          </a:bodyPr>
          <a:lstStyle/>
          <a:p>
            <a:r>
              <a:rPr lang="en-US" dirty="0"/>
              <a:t>Calling A</a:t>
            </a:r>
            <a:br>
              <a:rPr lang="en-US" dirty="0"/>
            </a:br>
            <a:r>
              <a:rPr lang="en-US" dirty="0"/>
              <a:t>Calling B</a:t>
            </a:r>
          </a:p>
        </p:txBody>
      </p:sp>
      <p:sp>
        <p:nvSpPr>
          <p:cNvPr id="13" name="Arrow: Right 12">
            <a:extLst>
              <a:ext uri="{FF2B5EF4-FFF2-40B4-BE49-F238E27FC236}">
                <a16:creationId xmlns:a16="http://schemas.microsoft.com/office/drawing/2014/main" id="{0E6389AB-24C0-4F6C-A106-3753BD4890C4}"/>
              </a:ext>
            </a:extLst>
          </p:cNvPr>
          <p:cNvSpPr/>
          <p:nvPr/>
        </p:nvSpPr>
        <p:spPr>
          <a:xfrm>
            <a:off x="1037492" y="2108004"/>
            <a:ext cx="1170721" cy="246184"/>
          </a:xfrm>
          <a:prstGeom prst="rightArrow">
            <a:avLst/>
          </a:prstGeom>
          <a:solidFill>
            <a:schemeClr val="tx2">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A0FA0B3D-D89F-4DCD-B946-9938FA62329C}"/>
              </a:ext>
            </a:extLst>
          </p:cNvPr>
          <p:cNvGraphicFramePr>
            <a:graphicFrameLocks noGrp="1"/>
          </p:cNvGraphicFramePr>
          <p:nvPr/>
        </p:nvGraphicFramePr>
        <p:xfrm>
          <a:off x="8115062" y="4431323"/>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C() </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10" name="Arrow: Right 9">
            <a:extLst>
              <a:ext uri="{FF2B5EF4-FFF2-40B4-BE49-F238E27FC236}">
                <a16:creationId xmlns:a16="http://schemas.microsoft.com/office/drawing/2014/main" id="{1830AC12-E657-4124-9707-3F65B7E187F2}"/>
              </a:ext>
            </a:extLst>
          </p:cNvPr>
          <p:cNvSpPr/>
          <p:nvPr/>
        </p:nvSpPr>
        <p:spPr>
          <a:xfrm>
            <a:off x="1424354" y="5090746"/>
            <a:ext cx="783859" cy="24618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1909271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Call Stack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fontScale="92500" lnSpcReduction="10000"/>
          </a:bodyPr>
          <a:lstStyle/>
          <a:p>
            <a:pPr marL="45720" indent="0">
              <a:buNone/>
            </a:pPr>
            <a:r>
              <a:rPr lang="en-US" dirty="0"/>
              <a:t>public static void main(String[] </a:t>
            </a:r>
            <a:r>
              <a:rPr lang="en-US" dirty="0" err="1"/>
              <a:t>args</a:t>
            </a:r>
            <a:r>
              <a:rPr lang="en-US" dirty="0"/>
              <a:t>) {</a:t>
            </a:r>
            <a:br>
              <a:rPr lang="en-US" dirty="0"/>
            </a:br>
            <a:r>
              <a:rPr lang="en-US" dirty="0"/>
              <a:t>    A();</a:t>
            </a:r>
            <a:br>
              <a:rPr lang="en-US" dirty="0"/>
            </a:br>
            <a:r>
              <a:rPr lang="en-US" dirty="0"/>
              <a:t>    C();</a:t>
            </a:r>
            <a:br>
              <a:rPr lang="en-US" dirty="0"/>
            </a:br>
            <a:r>
              <a:rPr lang="en-US" dirty="0"/>
              <a:t>}</a:t>
            </a:r>
            <a:br>
              <a:rPr lang="en-US" dirty="0"/>
            </a:br>
            <a:br>
              <a:rPr lang="en-US" dirty="0"/>
            </a:br>
            <a:r>
              <a:rPr lang="en-US" dirty="0"/>
              <a:t>public static void A() {</a:t>
            </a:r>
            <a:br>
              <a:rPr lang="en-US" dirty="0"/>
            </a:br>
            <a:r>
              <a:rPr lang="en-US" dirty="0"/>
              <a:t>    </a:t>
            </a:r>
            <a:r>
              <a:rPr lang="en-US" dirty="0" err="1"/>
              <a:t>System.out.println</a:t>
            </a:r>
            <a:r>
              <a:rPr lang="en-US" dirty="0"/>
              <a:t>(“Calling A”);</a:t>
            </a:r>
            <a:br>
              <a:rPr lang="en-US" dirty="0"/>
            </a:br>
            <a:r>
              <a:rPr lang="en-US" dirty="0"/>
              <a:t>    B();</a:t>
            </a:r>
            <a:br>
              <a:rPr lang="en-US" dirty="0"/>
            </a:br>
            <a:r>
              <a:rPr lang="en-US" dirty="0"/>
              <a:t>}</a:t>
            </a:r>
            <a:br>
              <a:rPr lang="en-US" dirty="0"/>
            </a:br>
            <a:br>
              <a:rPr lang="en-US" dirty="0"/>
            </a:br>
            <a:r>
              <a:rPr lang="en-US" dirty="0"/>
              <a:t>public static void B() { </a:t>
            </a:r>
            <a:br>
              <a:rPr lang="en-US" dirty="0"/>
            </a:br>
            <a:r>
              <a:rPr lang="en-US" dirty="0"/>
              <a:t>    </a:t>
            </a:r>
            <a:r>
              <a:rPr lang="en-US" dirty="0" err="1"/>
              <a:t>System.out.println</a:t>
            </a:r>
            <a:r>
              <a:rPr lang="en-US" dirty="0"/>
              <a:t>(“Calling B”);</a:t>
            </a:r>
            <a:br>
              <a:rPr lang="en-US" dirty="0"/>
            </a:br>
            <a:r>
              <a:rPr lang="en-US" dirty="0"/>
              <a:t>}</a:t>
            </a:r>
            <a:br>
              <a:rPr lang="en-US" dirty="0"/>
            </a:br>
            <a:br>
              <a:rPr lang="en-US" dirty="0"/>
            </a:br>
            <a:r>
              <a:rPr lang="en-US" dirty="0"/>
              <a:t>public static void C() {</a:t>
            </a:r>
            <a:br>
              <a:rPr lang="en-US" dirty="0"/>
            </a:br>
            <a:r>
              <a:rPr lang="en-US" dirty="0"/>
              <a:t>    </a:t>
            </a:r>
            <a:r>
              <a:rPr lang="en-US" dirty="0" err="1"/>
              <a:t>System.out.println</a:t>
            </a:r>
            <a:r>
              <a:rPr lang="en-US" dirty="0"/>
              <a:t>(“Calling C”);</a:t>
            </a:r>
            <a:br>
              <a:rPr lang="en-US" dirty="0"/>
            </a:br>
            <a:r>
              <a:rPr lang="en-US" dirty="0"/>
              <a:t>}</a:t>
            </a:r>
          </a:p>
        </p:txBody>
      </p:sp>
      <p:graphicFrame>
        <p:nvGraphicFramePr>
          <p:cNvPr id="5" name="Table 4">
            <a:extLst>
              <a:ext uri="{FF2B5EF4-FFF2-40B4-BE49-F238E27FC236}">
                <a16:creationId xmlns:a16="http://schemas.microsoft.com/office/drawing/2014/main" id="{E8B0589A-8DDE-421F-B48E-425EE9448360}"/>
              </a:ext>
            </a:extLst>
          </p:cNvPr>
          <p:cNvGraphicFramePr>
            <a:graphicFrameLocks noGrp="1"/>
          </p:cNvGraphicFramePr>
          <p:nvPr/>
        </p:nvGraphicFramePr>
        <p:xfrm>
          <a:off x="8115062" y="5055577"/>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8" name="TextBox 7">
            <a:extLst>
              <a:ext uri="{FF2B5EF4-FFF2-40B4-BE49-F238E27FC236}">
                <a16:creationId xmlns:a16="http://schemas.microsoft.com/office/drawing/2014/main" id="{348E9552-C9F7-4A63-A4F7-0AE2BBC1D442}"/>
              </a:ext>
            </a:extLst>
          </p:cNvPr>
          <p:cNvSpPr txBox="1"/>
          <p:nvPr/>
        </p:nvSpPr>
        <p:spPr>
          <a:xfrm>
            <a:off x="10005646" y="1907931"/>
            <a:ext cx="1575167" cy="646331"/>
          </a:xfrm>
          <a:prstGeom prst="rect">
            <a:avLst/>
          </a:prstGeom>
          <a:noFill/>
        </p:spPr>
        <p:txBody>
          <a:bodyPr wrap="square" rtlCol="0">
            <a:spAutoFit/>
          </a:bodyPr>
          <a:lstStyle/>
          <a:p>
            <a:r>
              <a:rPr lang="en-US" dirty="0"/>
              <a:t>Calling A</a:t>
            </a:r>
            <a:br>
              <a:rPr lang="en-US" dirty="0"/>
            </a:br>
            <a:r>
              <a:rPr lang="en-US" dirty="0"/>
              <a:t>Calling B</a:t>
            </a:r>
          </a:p>
        </p:txBody>
      </p:sp>
      <p:sp>
        <p:nvSpPr>
          <p:cNvPr id="13" name="Arrow: Right 12">
            <a:extLst>
              <a:ext uri="{FF2B5EF4-FFF2-40B4-BE49-F238E27FC236}">
                <a16:creationId xmlns:a16="http://schemas.microsoft.com/office/drawing/2014/main" id="{0E6389AB-24C0-4F6C-A106-3753BD4890C4}"/>
              </a:ext>
            </a:extLst>
          </p:cNvPr>
          <p:cNvSpPr/>
          <p:nvPr/>
        </p:nvSpPr>
        <p:spPr>
          <a:xfrm>
            <a:off x="1037492" y="2108004"/>
            <a:ext cx="1170721" cy="246184"/>
          </a:xfrm>
          <a:prstGeom prst="rightArrow">
            <a:avLst/>
          </a:prstGeom>
          <a:solidFill>
            <a:schemeClr val="tx2">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A0FA0B3D-D89F-4DCD-B946-9938FA62329C}"/>
              </a:ext>
            </a:extLst>
          </p:cNvPr>
          <p:cNvGraphicFramePr>
            <a:graphicFrameLocks noGrp="1"/>
          </p:cNvGraphicFramePr>
          <p:nvPr/>
        </p:nvGraphicFramePr>
        <p:xfrm>
          <a:off x="8115062" y="4431323"/>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C() </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10" name="Arrow: Right 9">
            <a:extLst>
              <a:ext uri="{FF2B5EF4-FFF2-40B4-BE49-F238E27FC236}">
                <a16:creationId xmlns:a16="http://schemas.microsoft.com/office/drawing/2014/main" id="{1830AC12-E657-4124-9707-3F65B7E187F2}"/>
              </a:ext>
            </a:extLst>
          </p:cNvPr>
          <p:cNvSpPr/>
          <p:nvPr/>
        </p:nvSpPr>
        <p:spPr>
          <a:xfrm>
            <a:off x="1424354" y="5090746"/>
            <a:ext cx="783859" cy="24618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0D429381-3AC5-4A8C-95D2-09DF88AF214A}"/>
              </a:ext>
            </a:extLst>
          </p:cNvPr>
          <p:cNvSpPr txBox="1"/>
          <p:nvPr/>
        </p:nvSpPr>
        <p:spPr>
          <a:xfrm>
            <a:off x="1042560" y="4721414"/>
            <a:ext cx="1916722" cy="369332"/>
          </a:xfrm>
          <a:prstGeom prst="rect">
            <a:avLst/>
          </a:prstGeom>
          <a:noFill/>
        </p:spPr>
        <p:txBody>
          <a:bodyPr wrap="square" rtlCol="0">
            <a:spAutoFit/>
          </a:bodyPr>
          <a:lstStyle/>
          <a:p>
            <a:r>
              <a:rPr lang="en-US" dirty="0"/>
              <a:t>Print</a:t>
            </a:r>
          </a:p>
        </p:txBody>
      </p:sp>
    </p:spTree>
    <p:extLst>
      <p:ext uri="{BB962C8B-B14F-4D97-AF65-F5344CB8AC3E}">
        <p14:creationId xmlns:p14="http://schemas.microsoft.com/office/powerpoint/2010/main" val="142461479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Call Stack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fontScale="92500" lnSpcReduction="10000"/>
          </a:bodyPr>
          <a:lstStyle/>
          <a:p>
            <a:pPr marL="45720" indent="0">
              <a:buNone/>
            </a:pPr>
            <a:r>
              <a:rPr lang="en-US" dirty="0"/>
              <a:t>public static void main(String[] </a:t>
            </a:r>
            <a:r>
              <a:rPr lang="en-US" dirty="0" err="1"/>
              <a:t>args</a:t>
            </a:r>
            <a:r>
              <a:rPr lang="en-US" dirty="0"/>
              <a:t>) {</a:t>
            </a:r>
            <a:br>
              <a:rPr lang="en-US" dirty="0"/>
            </a:br>
            <a:r>
              <a:rPr lang="en-US" dirty="0"/>
              <a:t>    A();</a:t>
            </a:r>
            <a:br>
              <a:rPr lang="en-US" dirty="0"/>
            </a:br>
            <a:r>
              <a:rPr lang="en-US" dirty="0"/>
              <a:t>    C();</a:t>
            </a:r>
            <a:br>
              <a:rPr lang="en-US" dirty="0"/>
            </a:br>
            <a:r>
              <a:rPr lang="en-US" dirty="0"/>
              <a:t>}</a:t>
            </a:r>
            <a:br>
              <a:rPr lang="en-US" dirty="0"/>
            </a:br>
            <a:br>
              <a:rPr lang="en-US" dirty="0"/>
            </a:br>
            <a:r>
              <a:rPr lang="en-US" dirty="0"/>
              <a:t>public static void A() {</a:t>
            </a:r>
            <a:br>
              <a:rPr lang="en-US" dirty="0"/>
            </a:br>
            <a:r>
              <a:rPr lang="en-US" dirty="0"/>
              <a:t>    </a:t>
            </a:r>
            <a:r>
              <a:rPr lang="en-US" dirty="0" err="1"/>
              <a:t>System.out.println</a:t>
            </a:r>
            <a:r>
              <a:rPr lang="en-US" dirty="0"/>
              <a:t>(“Calling A”);</a:t>
            </a:r>
            <a:br>
              <a:rPr lang="en-US" dirty="0"/>
            </a:br>
            <a:r>
              <a:rPr lang="en-US" dirty="0"/>
              <a:t>    B();</a:t>
            </a:r>
            <a:br>
              <a:rPr lang="en-US" dirty="0"/>
            </a:br>
            <a:r>
              <a:rPr lang="en-US" dirty="0"/>
              <a:t>}</a:t>
            </a:r>
            <a:br>
              <a:rPr lang="en-US" dirty="0"/>
            </a:br>
            <a:br>
              <a:rPr lang="en-US" dirty="0"/>
            </a:br>
            <a:r>
              <a:rPr lang="en-US" dirty="0"/>
              <a:t>public static void B() { </a:t>
            </a:r>
            <a:br>
              <a:rPr lang="en-US" dirty="0"/>
            </a:br>
            <a:r>
              <a:rPr lang="en-US" dirty="0"/>
              <a:t>    </a:t>
            </a:r>
            <a:r>
              <a:rPr lang="en-US" dirty="0" err="1"/>
              <a:t>System.out.println</a:t>
            </a:r>
            <a:r>
              <a:rPr lang="en-US" dirty="0"/>
              <a:t>(“Calling B”);</a:t>
            </a:r>
            <a:br>
              <a:rPr lang="en-US" dirty="0"/>
            </a:br>
            <a:r>
              <a:rPr lang="en-US" dirty="0"/>
              <a:t>}</a:t>
            </a:r>
            <a:br>
              <a:rPr lang="en-US" dirty="0"/>
            </a:br>
            <a:br>
              <a:rPr lang="en-US" dirty="0"/>
            </a:br>
            <a:r>
              <a:rPr lang="en-US" dirty="0"/>
              <a:t>public static void C() {</a:t>
            </a:r>
            <a:br>
              <a:rPr lang="en-US" dirty="0"/>
            </a:br>
            <a:r>
              <a:rPr lang="en-US" dirty="0"/>
              <a:t>    </a:t>
            </a:r>
            <a:r>
              <a:rPr lang="en-US" dirty="0" err="1"/>
              <a:t>System.out.println</a:t>
            </a:r>
            <a:r>
              <a:rPr lang="en-US" dirty="0"/>
              <a:t>(“Calling C”);</a:t>
            </a:r>
            <a:br>
              <a:rPr lang="en-US" dirty="0"/>
            </a:br>
            <a:r>
              <a:rPr lang="en-US" dirty="0"/>
              <a:t>}</a:t>
            </a:r>
          </a:p>
        </p:txBody>
      </p:sp>
      <p:graphicFrame>
        <p:nvGraphicFramePr>
          <p:cNvPr id="5" name="Table 4">
            <a:extLst>
              <a:ext uri="{FF2B5EF4-FFF2-40B4-BE49-F238E27FC236}">
                <a16:creationId xmlns:a16="http://schemas.microsoft.com/office/drawing/2014/main" id="{E8B0589A-8DDE-421F-B48E-425EE9448360}"/>
              </a:ext>
            </a:extLst>
          </p:cNvPr>
          <p:cNvGraphicFramePr>
            <a:graphicFrameLocks noGrp="1"/>
          </p:cNvGraphicFramePr>
          <p:nvPr/>
        </p:nvGraphicFramePr>
        <p:xfrm>
          <a:off x="8115062" y="5055577"/>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8" name="TextBox 7">
            <a:extLst>
              <a:ext uri="{FF2B5EF4-FFF2-40B4-BE49-F238E27FC236}">
                <a16:creationId xmlns:a16="http://schemas.microsoft.com/office/drawing/2014/main" id="{348E9552-C9F7-4A63-A4F7-0AE2BBC1D442}"/>
              </a:ext>
            </a:extLst>
          </p:cNvPr>
          <p:cNvSpPr txBox="1"/>
          <p:nvPr/>
        </p:nvSpPr>
        <p:spPr>
          <a:xfrm>
            <a:off x="10005646" y="1907931"/>
            <a:ext cx="1575167" cy="923330"/>
          </a:xfrm>
          <a:prstGeom prst="rect">
            <a:avLst/>
          </a:prstGeom>
          <a:noFill/>
        </p:spPr>
        <p:txBody>
          <a:bodyPr wrap="square" rtlCol="0">
            <a:spAutoFit/>
          </a:bodyPr>
          <a:lstStyle/>
          <a:p>
            <a:r>
              <a:rPr lang="en-US" dirty="0"/>
              <a:t>Calling A</a:t>
            </a:r>
            <a:br>
              <a:rPr lang="en-US" dirty="0"/>
            </a:br>
            <a:r>
              <a:rPr lang="en-US" dirty="0"/>
              <a:t>Calling B</a:t>
            </a:r>
          </a:p>
          <a:p>
            <a:r>
              <a:rPr lang="en-US" dirty="0"/>
              <a:t>Calling C</a:t>
            </a:r>
          </a:p>
        </p:txBody>
      </p:sp>
      <p:sp>
        <p:nvSpPr>
          <p:cNvPr id="13" name="Arrow: Right 12">
            <a:extLst>
              <a:ext uri="{FF2B5EF4-FFF2-40B4-BE49-F238E27FC236}">
                <a16:creationId xmlns:a16="http://schemas.microsoft.com/office/drawing/2014/main" id="{0E6389AB-24C0-4F6C-A106-3753BD4890C4}"/>
              </a:ext>
            </a:extLst>
          </p:cNvPr>
          <p:cNvSpPr/>
          <p:nvPr/>
        </p:nvSpPr>
        <p:spPr>
          <a:xfrm>
            <a:off x="1037492" y="2108004"/>
            <a:ext cx="1170721" cy="246184"/>
          </a:xfrm>
          <a:prstGeom prst="rightArrow">
            <a:avLst/>
          </a:prstGeom>
          <a:solidFill>
            <a:schemeClr val="tx2">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A0FA0B3D-D89F-4DCD-B946-9938FA62329C}"/>
              </a:ext>
            </a:extLst>
          </p:cNvPr>
          <p:cNvGraphicFramePr>
            <a:graphicFrameLocks noGrp="1"/>
          </p:cNvGraphicFramePr>
          <p:nvPr/>
        </p:nvGraphicFramePr>
        <p:xfrm>
          <a:off x="8115062" y="4431323"/>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C() </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10" name="Arrow: Right 9">
            <a:extLst>
              <a:ext uri="{FF2B5EF4-FFF2-40B4-BE49-F238E27FC236}">
                <a16:creationId xmlns:a16="http://schemas.microsoft.com/office/drawing/2014/main" id="{1830AC12-E657-4124-9707-3F65B7E187F2}"/>
              </a:ext>
            </a:extLst>
          </p:cNvPr>
          <p:cNvSpPr/>
          <p:nvPr/>
        </p:nvSpPr>
        <p:spPr>
          <a:xfrm>
            <a:off x="1424354" y="5090746"/>
            <a:ext cx="783859" cy="24618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0D429381-3AC5-4A8C-95D2-09DF88AF214A}"/>
              </a:ext>
            </a:extLst>
          </p:cNvPr>
          <p:cNvSpPr txBox="1"/>
          <p:nvPr/>
        </p:nvSpPr>
        <p:spPr>
          <a:xfrm>
            <a:off x="1042560" y="4721414"/>
            <a:ext cx="1916722" cy="369332"/>
          </a:xfrm>
          <a:prstGeom prst="rect">
            <a:avLst/>
          </a:prstGeom>
          <a:noFill/>
        </p:spPr>
        <p:txBody>
          <a:bodyPr wrap="square" rtlCol="0">
            <a:spAutoFit/>
          </a:bodyPr>
          <a:lstStyle/>
          <a:p>
            <a:r>
              <a:rPr lang="en-US" dirty="0"/>
              <a:t>Print</a:t>
            </a:r>
          </a:p>
        </p:txBody>
      </p:sp>
    </p:spTree>
    <p:extLst>
      <p:ext uri="{BB962C8B-B14F-4D97-AF65-F5344CB8AC3E}">
        <p14:creationId xmlns:p14="http://schemas.microsoft.com/office/powerpoint/2010/main" val="31139797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Call Stack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fontScale="92500" lnSpcReduction="10000"/>
          </a:bodyPr>
          <a:lstStyle/>
          <a:p>
            <a:pPr marL="45720" indent="0">
              <a:buNone/>
            </a:pPr>
            <a:r>
              <a:rPr lang="en-US" dirty="0"/>
              <a:t>public static void main(String[] </a:t>
            </a:r>
            <a:r>
              <a:rPr lang="en-US" dirty="0" err="1"/>
              <a:t>args</a:t>
            </a:r>
            <a:r>
              <a:rPr lang="en-US" dirty="0"/>
              <a:t>) {</a:t>
            </a:r>
            <a:br>
              <a:rPr lang="en-US" dirty="0"/>
            </a:br>
            <a:r>
              <a:rPr lang="en-US" dirty="0"/>
              <a:t>    A();</a:t>
            </a:r>
            <a:br>
              <a:rPr lang="en-US" dirty="0"/>
            </a:br>
            <a:r>
              <a:rPr lang="en-US" dirty="0"/>
              <a:t>    C();</a:t>
            </a:r>
            <a:br>
              <a:rPr lang="en-US" dirty="0"/>
            </a:br>
            <a:r>
              <a:rPr lang="en-US" dirty="0"/>
              <a:t>}</a:t>
            </a:r>
            <a:br>
              <a:rPr lang="en-US" dirty="0"/>
            </a:br>
            <a:br>
              <a:rPr lang="en-US" dirty="0"/>
            </a:br>
            <a:r>
              <a:rPr lang="en-US" dirty="0"/>
              <a:t>public static void A() {</a:t>
            </a:r>
            <a:br>
              <a:rPr lang="en-US" dirty="0"/>
            </a:br>
            <a:r>
              <a:rPr lang="en-US" dirty="0"/>
              <a:t>    </a:t>
            </a:r>
            <a:r>
              <a:rPr lang="en-US" dirty="0" err="1"/>
              <a:t>System.out.println</a:t>
            </a:r>
            <a:r>
              <a:rPr lang="en-US" dirty="0"/>
              <a:t>(“Calling A”);</a:t>
            </a:r>
            <a:br>
              <a:rPr lang="en-US" dirty="0"/>
            </a:br>
            <a:r>
              <a:rPr lang="en-US" dirty="0"/>
              <a:t>    B();</a:t>
            </a:r>
            <a:br>
              <a:rPr lang="en-US" dirty="0"/>
            </a:br>
            <a:r>
              <a:rPr lang="en-US" dirty="0"/>
              <a:t>}</a:t>
            </a:r>
            <a:br>
              <a:rPr lang="en-US" dirty="0"/>
            </a:br>
            <a:br>
              <a:rPr lang="en-US" dirty="0"/>
            </a:br>
            <a:r>
              <a:rPr lang="en-US" dirty="0"/>
              <a:t>public static void B() { </a:t>
            </a:r>
            <a:br>
              <a:rPr lang="en-US" dirty="0"/>
            </a:br>
            <a:r>
              <a:rPr lang="en-US" dirty="0"/>
              <a:t>    </a:t>
            </a:r>
            <a:r>
              <a:rPr lang="en-US" dirty="0" err="1"/>
              <a:t>System.out.println</a:t>
            </a:r>
            <a:r>
              <a:rPr lang="en-US" dirty="0"/>
              <a:t>(“Calling B”);</a:t>
            </a:r>
            <a:br>
              <a:rPr lang="en-US" dirty="0"/>
            </a:br>
            <a:r>
              <a:rPr lang="en-US" dirty="0"/>
              <a:t>}</a:t>
            </a:r>
            <a:br>
              <a:rPr lang="en-US" dirty="0"/>
            </a:br>
            <a:br>
              <a:rPr lang="en-US" dirty="0"/>
            </a:br>
            <a:r>
              <a:rPr lang="en-US" dirty="0"/>
              <a:t>public static void C() {</a:t>
            </a:r>
            <a:br>
              <a:rPr lang="en-US" dirty="0"/>
            </a:br>
            <a:r>
              <a:rPr lang="en-US" dirty="0"/>
              <a:t>    </a:t>
            </a:r>
            <a:r>
              <a:rPr lang="en-US" dirty="0" err="1"/>
              <a:t>System.out.println</a:t>
            </a:r>
            <a:r>
              <a:rPr lang="en-US" dirty="0"/>
              <a:t>(“Calling C”);</a:t>
            </a:r>
            <a:br>
              <a:rPr lang="en-US" dirty="0"/>
            </a:br>
            <a:r>
              <a:rPr lang="en-US" dirty="0"/>
              <a:t>}</a:t>
            </a:r>
          </a:p>
        </p:txBody>
      </p:sp>
      <p:graphicFrame>
        <p:nvGraphicFramePr>
          <p:cNvPr id="5" name="Table 4">
            <a:extLst>
              <a:ext uri="{FF2B5EF4-FFF2-40B4-BE49-F238E27FC236}">
                <a16:creationId xmlns:a16="http://schemas.microsoft.com/office/drawing/2014/main" id="{E8B0589A-8DDE-421F-B48E-425EE9448360}"/>
              </a:ext>
            </a:extLst>
          </p:cNvPr>
          <p:cNvGraphicFramePr>
            <a:graphicFrameLocks noGrp="1"/>
          </p:cNvGraphicFramePr>
          <p:nvPr/>
        </p:nvGraphicFramePr>
        <p:xfrm>
          <a:off x="8115062" y="5055577"/>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8" name="TextBox 7">
            <a:extLst>
              <a:ext uri="{FF2B5EF4-FFF2-40B4-BE49-F238E27FC236}">
                <a16:creationId xmlns:a16="http://schemas.microsoft.com/office/drawing/2014/main" id="{348E9552-C9F7-4A63-A4F7-0AE2BBC1D442}"/>
              </a:ext>
            </a:extLst>
          </p:cNvPr>
          <p:cNvSpPr txBox="1"/>
          <p:nvPr/>
        </p:nvSpPr>
        <p:spPr>
          <a:xfrm>
            <a:off x="10005646" y="1907931"/>
            <a:ext cx="1575167" cy="923330"/>
          </a:xfrm>
          <a:prstGeom prst="rect">
            <a:avLst/>
          </a:prstGeom>
          <a:noFill/>
        </p:spPr>
        <p:txBody>
          <a:bodyPr wrap="square" rtlCol="0">
            <a:spAutoFit/>
          </a:bodyPr>
          <a:lstStyle/>
          <a:p>
            <a:r>
              <a:rPr lang="en-US" dirty="0"/>
              <a:t>Calling A</a:t>
            </a:r>
            <a:br>
              <a:rPr lang="en-US" dirty="0"/>
            </a:br>
            <a:r>
              <a:rPr lang="en-US" dirty="0"/>
              <a:t>Calling B</a:t>
            </a:r>
          </a:p>
          <a:p>
            <a:r>
              <a:rPr lang="en-US" dirty="0"/>
              <a:t>Calling C</a:t>
            </a:r>
          </a:p>
        </p:txBody>
      </p:sp>
      <p:sp>
        <p:nvSpPr>
          <p:cNvPr id="13" name="Arrow: Right 12">
            <a:extLst>
              <a:ext uri="{FF2B5EF4-FFF2-40B4-BE49-F238E27FC236}">
                <a16:creationId xmlns:a16="http://schemas.microsoft.com/office/drawing/2014/main" id="{0E6389AB-24C0-4F6C-A106-3753BD4890C4}"/>
              </a:ext>
            </a:extLst>
          </p:cNvPr>
          <p:cNvSpPr/>
          <p:nvPr/>
        </p:nvSpPr>
        <p:spPr>
          <a:xfrm>
            <a:off x="1037492" y="2108004"/>
            <a:ext cx="1170721" cy="246184"/>
          </a:xfrm>
          <a:prstGeom prst="rightArrow">
            <a:avLst/>
          </a:prstGeom>
          <a:solidFill>
            <a:schemeClr val="tx2">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A0FA0B3D-D89F-4DCD-B946-9938FA62329C}"/>
              </a:ext>
            </a:extLst>
          </p:cNvPr>
          <p:cNvGraphicFramePr>
            <a:graphicFrameLocks noGrp="1"/>
          </p:cNvGraphicFramePr>
          <p:nvPr/>
        </p:nvGraphicFramePr>
        <p:xfrm>
          <a:off x="8115062" y="4431323"/>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C() </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10" name="Arrow: Right 9">
            <a:extLst>
              <a:ext uri="{FF2B5EF4-FFF2-40B4-BE49-F238E27FC236}">
                <a16:creationId xmlns:a16="http://schemas.microsoft.com/office/drawing/2014/main" id="{1830AC12-E657-4124-9707-3F65B7E187F2}"/>
              </a:ext>
            </a:extLst>
          </p:cNvPr>
          <p:cNvSpPr/>
          <p:nvPr/>
        </p:nvSpPr>
        <p:spPr>
          <a:xfrm>
            <a:off x="1424354" y="5332534"/>
            <a:ext cx="783859" cy="24618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212510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Call Stack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fontScale="92500" lnSpcReduction="10000"/>
          </a:bodyPr>
          <a:lstStyle/>
          <a:p>
            <a:pPr marL="45720" indent="0">
              <a:buNone/>
            </a:pPr>
            <a:r>
              <a:rPr lang="en-US" dirty="0"/>
              <a:t>public static void main(String[] </a:t>
            </a:r>
            <a:r>
              <a:rPr lang="en-US" dirty="0" err="1"/>
              <a:t>args</a:t>
            </a:r>
            <a:r>
              <a:rPr lang="en-US" dirty="0"/>
              <a:t>) {</a:t>
            </a:r>
            <a:br>
              <a:rPr lang="en-US" dirty="0"/>
            </a:br>
            <a:r>
              <a:rPr lang="en-US" dirty="0"/>
              <a:t>    A();</a:t>
            </a:r>
            <a:br>
              <a:rPr lang="en-US" dirty="0"/>
            </a:br>
            <a:r>
              <a:rPr lang="en-US" dirty="0"/>
              <a:t>    C();</a:t>
            </a:r>
            <a:br>
              <a:rPr lang="en-US" dirty="0"/>
            </a:br>
            <a:r>
              <a:rPr lang="en-US" dirty="0"/>
              <a:t>}</a:t>
            </a:r>
            <a:br>
              <a:rPr lang="en-US" dirty="0"/>
            </a:br>
            <a:br>
              <a:rPr lang="en-US" dirty="0"/>
            </a:br>
            <a:r>
              <a:rPr lang="en-US" dirty="0"/>
              <a:t>public static void A() {</a:t>
            </a:r>
            <a:br>
              <a:rPr lang="en-US" dirty="0"/>
            </a:br>
            <a:r>
              <a:rPr lang="en-US" dirty="0"/>
              <a:t>    </a:t>
            </a:r>
            <a:r>
              <a:rPr lang="en-US" dirty="0" err="1"/>
              <a:t>System.out.println</a:t>
            </a:r>
            <a:r>
              <a:rPr lang="en-US" dirty="0"/>
              <a:t>(“Calling A”);</a:t>
            </a:r>
            <a:br>
              <a:rPr lang="en-US" dirty="0"/>
            </a:br>
            <a:r>
              <a:rPr lang="en-US" dirty="0"/>
              <a:t>    B();</a:t>
            </a:r>
            <a:br>
              <a:rPr lang="en-US" dirty="0"/>
            </a:br>
            <a:r>
              <a:rPr lang="en-US" dirty="0"/>
              <a:t>}</a:t>
            </a:r>
            <a:br>
              <a:rPr lang="en-US" dirty="0"/>
            </a:br>
            <a:br>
              <a:rPr lang="en-US" dirty="0"/>
            </a:br>
            <a:r>
              <a:rPr lang="en-US" dirty="0"/>
              <a:t>public static void B() { </a:t>
            </a:r>
            <a:br>
              <a:rPr lang="en-US" dirty="0"/>
            </a:br>
            <a:r>
              <a:rPr lang="en-US" dirty="0"/>
              <a:t>    </a:t>
            </a:r>
            <a:r>
              <a:rPr lang="en-US" dirty="0" err="1"/>
              <a:t>System.out.println</a:t>
            </a:r>
            <a:r>
              <a:rPr lang="en-US" dirty="0"/>
              <a:t>(“Calling B”);</a:t>
            </a:r>
            <a:br>
              <a:rPr lang="en-US" dirty="0"/>
            </a:br>
            <a:r>
              <a:rPr lang="en-US" dirty="0"/>
              <a:t>}</a:t>
            </a:r>
            <a:br>
              <a:rPr lang="en-US" dirty="0"/>
            </a:br>
            <a:br>
              <a:rPr lang="en-US" dirty="0"/>
            </a:br>
            <a:r>
              <a:rPr lang="en-US" dirty="0"/>
              <a:t>public static void C() {</a:t>
            </a:r>
            <a:br>
              <a:rPr lang="en-US" dirty="0"/>
            </a:br>
            <a:r>
              <a:rPr lang="en-US" dirty="0"/>
              <a:t>    </a:t>
            </a:r>
            <a:r>
              <a:rPr lang="en-US" dirty="0" err="1"/>
              <a:t>System.out.println</a:t>
            </a:r>
            <a:r>
              <a:rPr lang="en-US" dirty="0"/>
              <a:t>(“Calling C”);</a:t>
            </a:r>
            <a:br>
              <a:rPr lang="en-US" dirty="0"/>
            </a:br>
            <a:r>
              <a:rPr lang="en-US" dirty="0"/>
              <a:t>}</a:t>
            </a:r>
          </a:p>
        </p:txBody>
      </p:sp>
      <p:graphicFrame>
        <p:nvGraphicFramePr>
          <p:cNvPr id="5" name="Table 4">
            <a:extLst>
              <a:ext uri="{FF2B5EF4-FFF2-40B4-BE49-F238E27FC236}">
                <a16:creationId xmlns:a16="http://schemas.microsoft.com/office/drawing/2014/main" id="{E8B0589A-8DDE-421F-B48E-425EE9448360}"/>
              </a:ext>
            </a:extLst>
          </p:cNvPr>
          <p:cNvGraphicFramePr>
            <a:graphicFrameLocks noGrp="1"/>
          </p:cNvGraphicFramePr>
          <p:nvPr/>
        </p:nvGraphicFramePr>
        <p:xfrm>
          <a:off x="8115062" y="5055577"/>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8" name="TextBox 7">
            <a:extLst>
              <a:ext uri="{FF2B5EF4-FFF2-40B4-BE49-F238E27FC236}">
                <a16:creationId xmlns:a16="http://schemas.microsoft.com/office/drawing/2014/main" id="{348E9552-C9F7-4A63-A4F7-0AE2BBC1D442}"/>
              </a:ext>
            </a:extLst>
          </p:cNvPr>
          <p:cNvSpPr txBox="1"/>
          <p:nvPr/>
        </p:nvSpPr>
        <p:spPr>
          <a:xfrm>
            <a:off x="10005646" y="1907931"/>
            <a:ext cx="1575167" cy="923330"/>
          </a:xfrm>
          <a:prstGeom prst="rect">
            <a:avLst/>
          </a:prstGeom>
          <a:noFill/>
        </p:spPr>
        <p:txBody>
          <a:bodyPr wrap="square" rtlCol="0">
            <a:spAutoFit/>
          </a:bodyPr>
          <a:lstStyle/>
          <a:p>
            <a:r>
              <a:rPr lang="en-US" dirty="0"/>
              <a:t>Calling A</a:t>
            </a:r>
            <a:br>
              <a:rPr lang="en-US" dirty="0"/>
            </a:br>
            <a:r>
              <a:rPr lang="en-US" dirty="0"/>
              <a:t>Calling B</a:t>
            </a:r>
          </a:p>
          <a:p>
            <a:r>
              <a:rPr lang="en-US" dirty="0"/>
              <a:t>Calling C</a:t>
            </a:r>
          </a:p>
        </p:txBody>
      </p:sp>
      <p:sp>
        <p:nvSpPr>
          <p:cNvPr id="13" name="Arrow: Right 12">
            <a:extLst>
              <a:ext uri="{FF2B5EF4-FFF2-40B4-BE49-F238E27FC236}">
                <a16:creationId xmlns:a16="http://schemas.microsoft.com/office/drawing/2014/main" id="{0E6389AB-24C0-4F6C-A106-3753BD4890C4}"/>
              </a:ext>
            </a:extLst>
          </p:cNvPr>
          <p:cNvSpPr/>
          <p:nvPr/>
        </p:nvSpPr>
        <p:spPr>
          <a:xfrm>
            <a:off x="1037492" y="2108004"/>
            <a:ext cx="1170721" cy="246184"/>
          </a:xfrm>
          <a:prstGeom prst="rightArrow">
            <a:avLst/>
          </a:prstGeom>
          <a:solidFill>
            <a:schemeClr val="tx2">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A0FA0B3D-D89F-4DCD-B946-9938FA62329C}"/>
              </a:ext>
            </a:extLst>
          </p:cNvPr>
          <p:cNvGraphicFramePr>
            <a:graphicFrameLocks noGrp="1"/>
          </p:cNvGraphicFramePr>
          <p:nvPr/>
        </p:nvGraphicFramePr>
        <p:xfrm>
          <a:off x="8115062" y="4431323"/>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C() </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10" name="Arrow: Right 9">
            <a:extLst>
              <a:ext uri="{FF2B5EF4-FFF2-40B4-BE49-F238E27FC236}">
                <a16:creationId xmlns:a16="http://schemas.microsoft.com/office/drawing/2014/main" id="{1830AC12-E657-4124-9707-3F65B7E187F2}"/>
              </a:ext>
            </a:extLst>
          </p:cNvPr>
          <p:cNvSpPr/>
          <p:nvPr/>
        </p:nvSpPr>
        <p:spPr>
          <a:xfrm>
            <a:off x="1424354" y="5332534"/>
            <a:ext cx="783859" cy="24618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5EF9AD4F-8AEB-4CE0-872C-3CC6184A2C1A}"/>
              </a:ext>
            </a:extLst>
          </p:cNvPr>
          <p:cNvSpPr txBox="1"/>
          <p:nvPr/>
        </p:nvSpPr>
        <p:spPr>
          <a:xfrm>
            <a:off x="291491" y="4245208"/>
            <a:ext cx="1916722" cy="646331"/>
          </a:xfrm>
          <a:prstGeom prst="rect">
            <a:avLst/>
          </a:prstGeom>
          <a:noFill/>
        </p:spPr>
        <p:txBody>
          <a:bodyPr wrap="square" rtlCol="0">
            <a:spAutoFit/>
          </a:bodyPr>
          <a:lstStyle/>
          <a:p>
            <a:r>
              <a:rPr lang="en-US" dirty="0"/>
              <a:t>Return from C()</a:t>
            </a:r>
          </a:p>
          <a:p>
            <a:r>
              <a:rPr lang="en-US" dirty="0"/>
              <a:t>Pop C()</a:t>
            </a:r>
          </a:p>
        </p:txBody>
      </p:sp>
    </p:spTree>
    <p:extLst>
      <p:ext uri="{BB962C8B-B14F-4D97-AF65-F5344CB8AC3E}">
        <p14:creationId xmlns:p14="http://schemas.microsoft.com/office/powerpoint/2010/main" val="14060079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Call Stack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fontScale="92500" lnSpcReduction="10000"/>
          </a:bodyPr>
          <a:lstStyle/>
          <a:p>
            <a:pPr marL="45720" indent="0">
              <a:buNone/>
            </a:pPr>
            <a:r>
              <a:rPr lang="en-US" dirty="0"/>
              <a:t>public static void main(String[] </a:t>
            </a:r>
            <a:r>
              <a:rPr lang="en-US" dirty="0" err="1"/>
              <a:t>args</a:t>
            </a:r>
            <a:r>
              <a:rPr lang="en-US" dirty="0"/>
              <a:t>) {</a:t>
            </a:r>
            <a:br>
              <a:rPr lang="en-US" dirty="0"/>
            </a:br>
            <a:r>
              <a:rPr lang="en-US" dirty="0"/>
              <a:t>    A();</a:t>
            </a:r>
            <a:br>
              <a:rPr lang="en-US" dirty="0"/>
            </a:br>
            <a:r>
              <a:rPr lang="en-US" dirty="0"/>
              <a:t>    C();</a:t>
            </a:r>
            <a:br>
              <a:rPr lang="en-US" dirty="0"/>
            </a:br>
            <a:r>
              <a:rPr lang="en-US" dirty="0"/>
              <a:t>}</a:t>
            </a:r>
            <a:br>
              <a:rPr lang="en-US" dirty="0"/>
            </a:br>
            <a:br>
              <a:rPr lang="en-US" dirty="0"/>
            </a:br>
            <a:r>
              <a:rPr lang="en-US" dirty="0"/>
              <a:t>public static void A() {</a:t>
            </a:r>
            <a:br>
              <a:rPr lang="en-US" dirty="0"/>
            </a:br>
            <a:r>
              <a:rPr lang="en-US" dirty="0"/>
              <a:t>    </a:t>
            </a:r>
            <a:r>
              <a:rPr lang="en-US" dirty="0" err="1"/>
              <a:t>System.out.println</a:t>
            </a:r>
            <a:r>
              <a:rPr lang="en-US" dirty="0"/>
              <a:t>(“Calling A”);</a:t>
            </a:r>
            <a:br>
              <a:rPr lang="en-US" dirty="0"/>
            </a:br>
            <a:r>
              <a:rPr lang="en-US" dirty="0"/>
              <a:t>    B();</a:t>
            </a:r>
            <a:br>
              <a:rPr lang="en-US" dirty="0"/>
            </a:br>
            <a:r>
              <a:rPr lang="en-US" dirty="0"/>
              <a:t>}</a:t>
            </a:r>
            <a:br>
              <a:rPr lang="en-US" dirty="0"/>
            </a:br>
            <a:br>
              <a:rPr lang="en-US" dirty="0"/>
            </a:br>
            <a:r>
              <a:rPr lang="en-US" dirty="0"/>
              <a:t>public static void B() { </a:t>
            </a:r>
            <a:br>
              <a:rPr lang="en-US" dirty="0"/>
            </a:br>
            <a:r>
              <a:rPr lang="en-US" dirty="0"/>
              <a:t>    </a:t>
            </a:r>
            <a:r>
              <a:rPr lang="en-US" dirty="0" err="1"/>
              <a:t>System.out.println</a:t>
            </a:r>
            <a:r>
              <a:rPr lang="en-US" dirty="0"/>
              <a:t>(“Calling B”);</a:t>
            </a:r>
            <a:br>
              <a:rPr lang="en-US" dirty="0"/>
            </a:br>
            <a:r>
              <a:rPr lang="en-US" dirty="0"/>
              <a:t>}</a:t>
            </a:r>
            <a:br>
              <a:rPr lang="en-US" dirty="0"/>
            </a:br>
            <a:br>
              <a:rPr lang="en-US" dirty="0"/>
            </a:br>
            <a:r>
              <a:rPr lang="en-US" dirty="0"/>
              <a:t>public static void C() {</a:t>
            </a:r>
            <a:br>
              <a:rPr lang="en-US" dirty="0"/>
            </a:br>
            <a:r>
              <a:rPr lang="en-US" dirty="0"/>
              <a:t>    </a:t>
            </a:r>
            <a:r>
              <a:rPr lang="en-US" dirty="0" err="1"/>
              <a:t>System.out.println</a:t>
            </a:r>
            <a:r>
              <a:rPr lang="en-US" dirty="0"/>
              <a:t>(“Calling C”);</a:t>
            </a:r>
            <a:br>
              <a:rPr lang="en-US" dirty="0"/>
            </a:br>
            <a:r>
              <a:rPr lang="en-US" dirty="0"/>
              <a:t>}</a:t>
            </a:r>
          </a:p>
        </p:txBody>
      </p:sp>
      <p:graphicFrame>
        <p:nvGraphicFramePr>
          <p:cNvPr id="5" name="Table 4">
            <a:extLst>
              <a:ext uri="{FF2B5EF4-FFF2-40B4-BE49-F238E27FC236}">
                <a16:creationId xmlns:a16="http://schemas.microsoft.com/office/drawing/2014/main" id="{E8B0589A-8DDE-421F-B48E-425EE9448360}"/>
              </a:ext>
            </a:extLst>
          </p:cNvPr>
          <p:cNvGraphicFramePr>
            <a:graphicFrameLocks noGrp="1"/>
          </p:cNvGraphicFramePr>
          <p:nvPr/>
        </p:nvGraphicFramePr>
        <p:xfrm>
          <a:off x="8115062" y="5055577"/>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8" name="TextBox 7">
            <a:extLst>
              <a:ext uri="{FF2B5EF4-FFF2-40B4-BE49-F238E27FC236}">
                <a16:creationId xmlns:a16="http://schemas.microsoft.com/office/drawing/2014/main" id="{348E9552-C9F7-4A63-A4F7-0AE2BBC1D442}"/>
              </a:ext>
            </a:extLst>
          </p:cNvPr>
          <p:cNvSpPr txBox="1"/>
          <p:nvPr/>
        </p:nvSpPr>
        <p:spPr>
          <a:xfrm>
            <a:off x="10005646" y="1907931"/>
            <a:ext cx="1575167" cy="923330"/>
          </a:xfrm>
          <a:prstGeom prst="rect">
            <a:avLst/>
          </a:prstGeom>
          <a:noFill/>
        </p:spPr>
        <p:txBody>
          <a:bodyPr wrap="square" rtlCol="0">
            <a:spAutoFit/>
          </a:bodyPr>
          <a:lstStyle/>
          <a:p>
            <a:r>
              <a:rPr lang="en-US" dirty="0"/>
              <a:t>Calling A</a:t>
            </a:r>
            <a:br>
              <a:rPr lang="en-US" dirty="0"/>
            </a:br>
            <a:r>
              <a:rPr lang="en-US" dirty="0"/>
              <a:t>Calling B</a:t>
            </a:r>
          </a:p>
          <a:p>
            <a:r>
              <a:rPr lang="en-US" dirty="0"/>
              <a:t>Calling C</a:t>
            </a:r>
          </a:p>
        </p:txBody>
      </p:sp>
      <p:sp>
        <p:nvSpPr>
          <p:cNvPr id="13" name="Arrow: Right 12">
            <a:extLst>
              <a:ext uri="{FF2B5EF4-FFF2-40B4-BE49-F238E27FC236}">
                <a16:creationId xmlns:a16="http://schemas.microsoft.com/office/drawing/2014/main" id="{0E6389AB-24C0-4F6C-A106-3753BD4890C4}"/>
              </a:ext>
            </a:extLst>
          </p:cNvPr>
          <p:cNvSpPr/>
          <p:nvPr/>
        </p:nvSpPr>
        <p:spPr>
          <a:xfrm>
            <a:off x="1037492" y="2108004"/>
            <a:ext cx="1170721" cy="246184"/>
          </a:xfrm>
          <a:prstGeom prst="rightArrow">
            <a:avLst/>
          </a:prstGeom>
          <a:solidFill>
            <a:schemeClr val="tx2">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A0FA0B3D-D89F-4DCD-B946-9938FA62329C}"/>
              </a:ext>
            </a:extLst>
          </p:cNvPr>
          <p:cNvGraphicFramePr>
            <a:graphicFrameLocks noGrp="1"/>
          </p:cNvGraphicFramePr>
          <p:nvPr>
            <p:extLst>
              <p:ext uri="{D42A27DB-BD31-4B8C-83A1-F6EECF244321}">
                <p14:modId xmlns:p14="http://schemas.microsoft.com/office/powerpoint/2010/main" val="885695586"/>
              </p:ext>
            </p:extLst>
          </p:nvPr>
        </p:nvGraphicFramePr>
        <p:xfrm>
          <a:off x="10005646" y="4396154"/>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C() </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10" name="Arrow: Right 9">
            <a:extLst>
              <a:ext uri="{FF2B5EF4-FFF2-40B4-BE49-F238E27FC236}">
                <a16:creationId xmlns:a16="http://schemas.microsoft.com/office/drawing/2014/main" id="{1830AC12-E657-4124-9707-3F65B7E187F2}"/>
              </a:ext>
            </a:extLst>
          </p:cNvPr>
          <p:cNvSpPr/>
          <p:nvPr/>
        </p:nvSpPr>
        <p:spPr>
          <a:xfrm>
            <a:off x="1424354" y="5332534"/>
            <a:ext cx="783859" cy="24618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5EF9AD4F-8AEB-4CE0-872C-3CC6184A2C1A}"/>
              </a:ext>
            </a:extLst>
          </p:cNvPr>
          <p:cNvSpPr txBox="1"/>
          <p:nvPr/>
        </p:nvSpPr>
        <p:spPr>
          <a:xfrm>
            <a:off x="291491" y="4245208"/>
            <a:ext cx="1916722" cy="646331"/>
          </a:xfrm>
          <a:prstGeom prst="rect">
            <a:avLst/>
          </a:prstGeom>
          <a:noFill/>
        </p:spPr>
        <p:txBody>
          <a:bodyPr wrap="square" rtlCol="0">
            <a:spAutoFit/>
          </a:bodyPr>
          <a:lstStyle/>
          <a:p>
            <a:r>
              <a:rPr lang="en-US" dirty="0"/>
              <a:t>Return from C()</a:t>
            </a:r>
          </a:p>
          <a:p>
            <a:r>
              <a:rPr lang="en-US" dirty="0"/>
              <a:t>Pop C()</a:t>
            </a:r>
          </a:p>
        </p:txBody>
      </p:sp>
      <p:sp>
        <p:nvSpPr>
          <p:cNvPr id="12" name="Arrow: Right 11">
            <a:extLst>
              <a:ext uri="{FF2B5EF4-FFF2-40B4-BE49-F238E27FC236}">
                <a16:creationId xmlns:a16="http://schemas.microsoft.com/office/drawing/2014/main" id="{69ED07D1-9E31-4D44-BA0E-524897543608}"/>
              </a:ext>
            </a:extLst>
          </p:cNvPr>
          <p:cNvSpPr/>
          <p:nvPr/>
        </p:nvSpPr>
        <p:spPr>
          <a:xfrm>
            <a:off x="9199928" y="4602773"/>
            <a:ext cx="783859" cy="246184"/>
          </a:xfrm>
          <a:prstGeom prst="rightArrow">
            <a:avLst/>
          </a:prstGeom>
          <a:solidFill>
            <a:schemeClr val="tx2">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05321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92AAE7-47FC-4B27-8ACD-56604DBBDC30}"/>
              </a:ext>
            </a:extLst>
          </p:cNvPr>
          <p:cNvSpPr>
            <a:spLocks noGrp="1"/>
          </p:cNvSpPr>
          <p:nvPr>
            <p:ph type="title"/>
          </p:nvPr>
        </p:nvSpPr>
        <p:spPr/>
        <p:txBody>
          <a:bodyPr/>
          <a:lstStyle/>
          <a:p>
            <a:r>
              <a:rPr lang="en-US" dirty="0"/>
              <a:t>Abstract Data Type (ADT)</a:t>
            </a:r>
          </a:p>
        </p:txBody>
      </p:sp>
      <p:sp>
        <p:nvSpPr>
          <p:cNvPr id="5" name="Content Placeholder 4">
            <a:extLst>
              <a:ext uri="{FF2B5EF4-FFF2-40B4-BE49-F238E27FC236}">
                <a16:creationId xmlns:a16="http://schemas.microsoft.com/office/drawing/2014/main" id="{CB421E29-E8B4-4694-845F-D96227B8211B}"/>
              </a:ext>
            </a:extLst>
          </p:cNvPr>
          <p:cNvSpPr>
            <a:spLocks noGrp="1"/>
          </p:cNvSpPr>
          <p:nvPr>
            <p:ph idx="1"/>
          </p:nvPr>
        </p:nvSpPr>
        <p:spPr/>
        <p:txBody>
          <a:bodyPr/>
          <a:lstStyle/>
          <a:p>
            <a:r>
              <a:rPr lang="en-US" dirty="0"/>
              <a:t>An abstract data type (ADT) is a model for data where the data type is defined by the behavior of its operations.</a:t>
            </a:r>
          </a:p>
          <a:p>
            <a:r>
              <a:rPr lang="en-US" dirty="0"/>
              <a:t>An ADT does not define the implementation of its operations; the ADT can only defines what the it can and can’t do.</a:t>
            </a:r>
          </a:p>
          <a:p>
            <a:pPr lvl="1"/>
            <a:r>
              <a:rPr lang="en-US" dirty="0"/>
              <a:t>A data structure will define a specific implementation of an ADT.</a:t>
            </a:r>
          </a:p>
          <a:p>
            <a:pPr lvl="1"/>
            <a:r>
              <a:rPr lang="en-US" dirty="0"/>
              <a:t>You can think of an ADT as a black box of operations.  The black box will tell you what operations are available, but the implementation is hidden.</a:t>
            </a:r>
          </a:p>
          <a:p>
            <a:r>
              <a:rPr lang="en-US" dirty="0"/>
              <a:t>A List is an example of an ADT; a list has operations such as add(), remove(), get(), size(), etc.</a:t>
            </a:r>
          </a:p>
        </p:txBody>
      </p:sp>
    </p:spTree>
    <p:extLst>
      <p:ext uri="{BB962C8B-B14F-4D97-AF65-F5344CB8AC3E}">
        <p14:creationId xmlns:p14="http://schemas.microsoft.com/office/powerpoint/2010/main" val="271037803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Call Stack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fontScale="92500" lnSpcReduction="10000"/>
          </a:bodyPr>
          <a:lstStyle/>
          <a:p>
            <a:pPr marL="45720" indent="0">
              <a:buNone/>
            </a:pPr>
            <a:r>
              <a:rPr lang="en-US" dirty="0"/>
              <a:t>public static void main(String[] </a:t>
            </a:r>
            <a:r>
              <a:rPr lang="en-US" dirty="0" err="1"/>
              <a:t>args</a:t>
            </a:r>
            <a:r>
              <a:rPr lang="en-US" dirty="0"/>
              <a:t>) {</a:t>
            </a:r>
            <a:br>
              <a:rPr lang="en-US" dirty="0"/>
            </a:br>
            <a:r>
              <a:rPr lang="en-US" dirty="0"/>
              <a:t>    A();</a:t>
            </a:r>
            <a:br>
              <a:rPr lang="en-US" dirty="0"/>
            </a:br>
            <a:r>
              <a:rPr lang="en-US" dirty="0"/>
              <a:t>    C();</a:t>
            </a:r>
            <a:br>
              <a:rPr lang="en-US" dirty="0"/>
            </a:br>
            <a:r>
              <a:rPr lang="en-US" dirty="0"/>
              <a:t>}</a:t>
            </a:r>
            <a:br>
              <a:rPr lang="en-US" dirty="0"/>
            </a:br>
            <a:br>
              <a:rPr lang="en-US" dirty="0"/>
            </a:br>
            <a:r>
              <a:rPr lang="en-US" dirty="0"/>
              <a:t>public static void A() {</a:t>
            </a:r>
            <a:br>
              <a:rPr lang="en-US" dirty="0"/>
            </a:br>
            <a:r>
              <a:rPr lang="en-US" dirty="0"/>
              <a:t>    </a:t>
            </a:r>
            <a:r>
              <a:rPr lang="en-US" dirty="0" err="1"/>
              <a:t>System.out.println</a:t>
            </a:r>
            <a:r>
              <a:rPr lang="en-US" dirty="0"/>
              <a:t>(“Calling A”);</a:t>
            </a:r>
            <a:br>
              <a:rPr lang="en-US" dirty="0"/>
            </a:br>
            <a:r>
              <a:rPr lang="en-US" dirty="0"/>
              <a:t>    B();</a:t>
            </a:r>
            <a:br>
              <a:rPr lang="en-US" dirty="0"/>
            </a:br>
            <a:r>
              <a:rPr lang="en-US" dirty="0"/>
              <a:t>}</a:t>
            </a:r>
            <a:br>
              <a:rPr lang="en-US" dirty="0"/>
            </a:br>
            <a:br>
              <a:rPr lang="en-US" dirty="0"/>
            </a:br>
            <a:r>
              <a:rPr lang="en-US" dirty="0"/>
              <a:t>public static void B() { </a:t>
            </a:r>
            <a:br>
              <a:rPr lang="en-US" dirty="0"/>
            </a:br>
            <a:r>
              <a:rPr lang="en-US" dirty="0"/>
              <a:t>    </a:t>
            </a:r>
            <a:r>
              <a:rPr lang="en-US" dirty="0" err="1"/>
              <a:t>System.out.println</a:t>
            </a:r>
            <a:r>
              <a:rPr lang="en-US" dirty="0"/>
              <a:t>(“Calling B”);</a:t>
            </a:r>
            <a:br>
              <a:rPr lang="en-US" dirty="0"/>
            </a:br>
            <a:r>
              <a:rPr lang="en-US" dirty="0"/>
              <a:t>}</a:t>
            </a:r>
            <a:br>
              <a:rPr lang="en-US" dirty="0"/>
            </a:br>
            <a:br>
              <a:rPr lang="en-US" dirty="0"/>
            </a:br>
            <a:r>
              <a:rPr lang="en-US" dirty="0"/>
              <a:t>public static void C() {</a:t>
            </a:r>
            <a:br>
              <a:rPr lang="en-US" dirty="0"/>
            </a:br>
            <a:r>
              <a:rPr lang="en-US" dirty="0"/>
              <a:t>    </a:t>
            </a:r>
            <a:r>
              <a:rPr lang="en-US" dirty="0" err="1"/>
              <a:t>System.out.println</a:t>
            </a:r>
            <a:r>
              <a:rPr lang="en-US" dirty="0"/>
              <a:t>(“Calling C”);</a:t>
            </a:r>
            <a:br>
              <a:rPr lang="en-US" dirty="0"/>
            </a:br>
            <a:r>
              <a:rPr lang="en-US" dirty="0"/>
              <a:t>}</a:t>
            </a:r>
          </a:p>
        </p:txBody>
      </p:sp>
      <p:graphicFrame>
        <p:nvGraphicFramePr>
          <p:cNvPr id="5" name="Table 4">
            <a:extLst>
              <a:ext uri="{FF2B5EF4-FFF2-40B4-BE49-F238E27FC236}">
                <a16:creationId xmlns:a16="http://schemas.microsoft.com/office/drawing/2014/main" id="{E8B0589A-8DDE-421F-B48E-425EE9448360}"/>
              </a:ext>
            </a:extLst>
          </p:cNvPr>
          <p:cNvGraphicFramePr>
            <a:graphicFrameLocks noGrp="1"/>
          </p:cNvGraphicFramePr>
          <p:nvPr/>
        </p:nvGraphicFramePr>
        <p:xfrm>
          <a:off x="8115062" y="5055577"/>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8" name="TextBox 7">
            <a:extLst>
              <a:ext uri="{FF2B5EF4-FFF2-40B4-BE49-F238E27FC236}">
                <a16:creationId xmlns:a16="http://schemas.microsoft.com/office/drawing/2014/main" id="{348E9552-C9F7-4A63-A4F7-0AE2BBC1D442}"/>
              </a:ext>
            </a:extLst>
          </p:cNvPr>
          <p:cNvSpPr txBox="1"/>
          <p:nvPr/>
        </p:nvSpPr>
        <p:spPr>
          <a:xfrm>
            <a:off x="10005646" y="1907931"/>
            <a:ext cx="1575167" cy="923330"/>
          </a:xfrm>
          <a:prstGeom prst="rect">
            <a:avLst/>
          </a:prstGeom>
          <a:noFill/>
        </p:spPr>
        <p:txBody>
          <a:bodyPr wrap="square" rtlCol="0">
            <a:spAutoFit/>
          </a:bodyPr>
          <a:lstStyle/>
          <a:p>
            <a:r>
              <a:rPr lang="en-US" dirty="0"/>
              <a:t>Calling A</a:t>
            </a:r>
            <a:br>
              <a:rPr lang="en-US" dirty="0"/>
            </a:br>
            <a:r>
              <a:rPr lang="en-US" dirty="0"/>
              <a:t>Calling B</a:t>
            </a:r>
          </a:p>
          <a:p>
            <a:r>
              <a:rPr lang="en-US" dirty="0"/>
              <a:t>Calling C</a:t>
            </a:r>
          </a:p>
        </p:txBody>
      </p:sp>
      <p:sp>
        <p:nvSpPr>
          <p:cNvPr id="13" name="Arrow: Right 12">
            <a:extLst>
              <a:ext uri="{FF2B5EF4-FFF2-40B4-BE49-F238E27FC236}">
                <a16:creationId xmlns:a16="http://schemas.microsoft.com/office/drawing/2014/main" id="{0E6389AB-24C0-4F6C-A106-3753BD4890C4}"/>
              </a:ext>
            </a:extLst>
          </p:cNvPr>
          <p:cNvSpPr/>
          <p:nvPr/>
        </p:nvSpPr>
        <p:spPr>
          <a:xfrm>
            <a:off x="1037492" y="2108004"/>
            <a:ext cx="1170721" cy="246184"/>
          </a:xfrm>
          <a:prstGeom prst="rightArrow">
            <a:avLst/>
          </a:prstGeom>
          <a:solidFill>
            <a:schemeClr val="tx2">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1830AC12-E657-4124-9707-3F65B7E187F2}"/>
              </a:ext>
            </a:extLst>
          </p:cNvPr>
          <p:cNvSpPr/>
          <p:nvPr/>
        </p:nvSpPr>
        <p:spPr>
          <a:xfrm>
            <a:off x="1424354" y="5332534"/>
            <a:ext cx="783859" cy="24618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5EF9AD4F-8AEB-4CE0-872C-3CC6184A2C1A}"/>
              </a:ext>
            </a:extLst>
          </p:cNvPr>
          <p:cNvSpPr txBox="1"/>
          <p:nvPr/>
        </p:nvSpPr>
        <p:spPr>
          <a:xfrm>
            <a:off x="291491" y="4245208"/>
            <a:ext cx="1916722" cy="646331"/>
          </a:xfrm>
          <a:prstGeom prst="rect">
            <a:avLst/>
          </a:prstGeom>
          <a:noFill/>
        </p:spPr>
        <p:txBody>
          <a:bodyPr wrap="square" rtlCol="0">
            <a:spAutoFit/>
          </a:bodyPr>
          <a:lstStyle/>
          <a:p>
            <a:r>
              <a:rPr lang="en-US" dirty="0"/>
              <a:t>Return from C()</a:t>
            </a:r>
          </a:p>
          <a:p>
            <a:r>
              <a:rPr lang="en-US" dirty="0"/>
              <a:t>Pop C()</a:t>
            </a:r>
          </a:p>
        </p:txBody>
      </p:sp>
    </p:spTree>
    <p:extLst>
      <p:ext uri="{BB962C8B-B14F-4D97-AF65-F5344CB8AC3E}">
        <p14:creationId xmlns:p14="http://schemas.microsoft.com/office/powerpoint/2010/main" val="95589781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Call Stack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fontScale="92500" lnSpcReduction="10000"/>
          </a:bodyPr>
          <a:lstStyle/>
          <a:p>
            <a:pPr marL="45720" indent="0">
              <a:buNone/>
            </a:pPr>
            <a:r>
              <a:rPr lang="en-US" dirty="0"/>
              <a:t>public static void main(String[] </a:t>
            </a:r>
            <a:r>
              <a:rPr lang="en-US" dirty="0" err="1"/>
              <a:t>args</a:t>
            </a:r>
            <a:r>
              <a:rPr lang="en-US" dirty="0"/>
              <a:t>) {</a:t>
            </a:r>
            <a:br>
              <a:rPr lang="en-US" dirty="0"/>
            </a:br>
            <a:r>
              <a:rPr lang="en-US" dirty="0"/>
              <a:t>    A();</a:t>
            </a:r>
            <a:br>
              <a:rPr lang="en-US" dirty="0"/>
            </a:br>
            <a:r>
              <a:rPr lang="en-US" dirty="0"/>
              <a:t>    C();</a:t>
            </a:r>
            <a:br>
              <a:rPr lang="en-US" dirty="0"/>
            </a:br>
            <a:r>
              <a:rPr lang="en-US" dirty="0"/>
              <a:t>}</a:t>
            </a:r>
            <a:br>
              <a:rPr lang="en-US" dirty="0"/>
            </a:br>
            <a:br>
              <a:rPr lang="en-US" dirty="0"/>
            </a:br>
            <a:r>
              <a:rPr lang="en-US" dirty="0"/>
              <a:t>public static void A() {</a:t>
            </a:r>
            <a:br>
              <a:rPr lang="en-US" dirty="0"/>
            </a:br>
            <a:r>
              <a:rPr lang="en-US" dirty="0"/>
              <a:t>    </a:t>
            </a:r>
            <a:r>
              <a:rPr lang="en-US" dirty="0" err="1"/>
              <a:t>System.out.println</a:t>
            </a:r>
            <a:r>
              <a:rPr lang="en-US" dirty="0"/>
              <a:t>(“Calling A”);</a:t>
            </a:r>
            <a:br>
              <a:rPr lang="en-US" dirty="0"/>
            </a:br>
            <a:r>
              <a:rPr lang="en-US" dirty="0"/>
              <a:t>    B();</a:t>
            </a:r>
            <a:br>
              <a:rPr lang="en-US" dirty="0"/>
            </a:br>
            <a:r>
              <a:rPr lang="en-US" dirty="0"/>
              <a:t>}</a:t>
            </a:r>
            <a:br>
              <a:rPr lang="en-US" dirty="0"/>
            </a:br>
            <a:br>
              <a:rPr lang="en-US" dirty="0"/>
            </a:br>
            <a:r>
              <a:rPr lang="en-US" dirty="0"/>
              <a:t>public static void B() { </a:t>
            </a:r>
            <a:br>
              <a:rPr lang="en-US" dirty="0"/>
            </a:br>
            <a:r>
              <a:rPr lang="en-US" dirty="0"/>
              <a:t>    </a:t>
            </a:r>
            <a:r>
              <a:rPr lang="en-US" dirty="0" err="1"/>
              <a:t>System.out.println</a:t>
            </a:r>
            <a:r>
              <a:rPr lang="en-US" dirty="0"/>
              <a:t>(“Calling B”);</a:t>
            </a:r>
            <a:br>
              <a:rPr lang="en-US" dirty="0"/>
            </a:br>
            <a:r>
              <a:rPr lang="en-US" dirty="0"/>
              <a:t>}</a:t>
            </a:r>
            <a:br>
              <a:rPr lang="en-US" dirty="0"/>
            </a:br>
            <a:br>
              <a:rPr lang="en-US" dirty="0"/>
            </a:br>
            <a:r>
              <a:rPr lang="en-US" dirty="0"/>
              <a:t>public static void C() {</a:t>
            </a:r>
            <a:br>
              <a:rPr lang="en-US" dirty="0"/>
            </a:br>
            <a:r>
              <a:rPr lang="en-US" dirty="0"/>
              <a:t>    </a:t>
            </a:r>
            <a:r>
              <a:rPr lang="en-US" dirty="0" err="1"/>
              <a:t>System.out.println</a:t>
            </a:r>
            <a:r>
              <a:rPr lang="en-US" dirty="0"/>
              <a:t>(“Calling C”);</a:t>
            </a:r>
            <a:br>
              <a:rPr lang="en-US" dirty="0"/>
            </a:br>
            <a:r>
              <a:rPr lang="en-US" dirty="0"/>
              <a:t>}</a:t>
            </a:r>
          </a:p>
        </p:txBody>
      </p:sp>
      <p:graphicFrame>
        <p:nvGraphicFramePr>
          <p:cNvPr id="5" name="Table 4">
            <a:extLst>
              <a:ext uri="{FF2B5EF4-FFF2-40B4-BE49-F238E27FC236}">
                <a16:creationId xmlns:a16="http://schemas.microsoft.com/office/drawing/2014/main" id="{E8B0589A-8DDE-421F-B48E-425EE9448360}"/>
              </a:ext>
            </a:extLst>
          </p:cNvPr>
          <p:cNvGraphicFramePr>
            <a:graphicFrameLocks noGrp="1"/>
          </p:cNvGraphicFramePr>
          <p:nvPr/>
        </p:nvGraphicFramePr>
        <p:xfrm>
          <a:off x="8115062" y="5055577"/>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8" name="TextBox 7">
            <a:extLst>
              <a:ext uri="{FF2B5EF4-FFF2-40B4-BE49-F238E27FC236}">
                <a16:creationId xmlns:a16="http://schemas.microsoft.com/office/drawing/2014/main" id="{348E9552-C9F7-4A63-A4F7-0AE2BBC1D442}"/>
              </a:ext>
            </a:extLst>
          </p:cNvPr>
          <p:cNvSpPr txBox="1"/>
          <p:nvPr/>
        </p:nvSpPr>
        <p:spPr>
          <a:xfrm>
            <a:off x="10005646" y="1907931"/>
            <a:ext cx="1575167" cy="923330"/>
          </a:xfrm>
          <a:prstGeom prst="rect">
            <a:avLst/>
          </a:prstGeom>
          <a:noFill/>
        </p:spPr>
        <p:txBody>
          <a:bodyPr wrap="square" rtlCol="0">
            <a:spAutoFit/>
          </a:bodyPr>
          <a:lstStyle/>
          <a:p>
            <a:r>
              <a:rPr lang="en-US" dirty="0"/>
              <a:t>Calling A</a:t>
            </a:r>
            <a:br>
              <a:rPr lang="en-US" dirty="0"/>
            </a:br>
            <a:r>
              <a:rPr lang="en-US" dirty="0"/>
              <a:t>Calling B</a:t>
            </a:r>
          </a:p>
          <a:p>
            <a:r>
              <a:rPr lang="en-US" dirty="0"/>
              <a:t>Calling C</a:t>
            </a:r>
          </a:p>
        </p:txBody>
      </p:sp>
      <p:sp>
        <p:nvSpPr>
          <p:cNvPr id="13" name="Arrow: Right 12">
            <a:extLst>
              <a:ext uri="{FF2B5EF4-FFF2-40B4-BE49-F238E27FC236}">
                <a16:creationId xmlns:a16="http://schemas.microsoft.com/office/drawing/2014/main" id="{0E6389AB-24C0-4F6C-A106-3753BD4890C4}"/>
              </a:ext>
            </a:extLst>
          </p:cNvPr>
          <p:cNvSpPr/>
          <p:nvPr/>
        </p:nvSpPr>
        <p:spPr>
          <a:xfrm>
            <a:off x="1037492" y="2108004"/>
            <a:ext cx="1170721" cy="24618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247640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Call Stack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fontScale="92500" lnSpcReduction="10000"/>
          </a:bodyPr>
          <a:lstStyle/>
          <a:p>
            <a:pPr marL="45720" indent="0">
              <a:buNone/>
            </a:pPr>
            <a:r>
              <a:rPr lang="en-US" dirty="0"/>
              <a:t>public static void main(String[] </a:t>
            </a:r>
            <a:r>
              <a:rPr lang="en-US" dirty="0" err="1"/>
              <a:t>args</a:t>
            </a:r>
            <a:r>
              <a:rPr lang="en-US" dirty="0"/>
              <a:t>) {</a:t>
            </a:r>
            <a:br>
              <a:rPr lang="en-US" dirty="0"/>
            </a:br>
            <a:r>
              <a:rPr lang="en-US" dirty="0"/>
              <a:t>    A();</a:t>
            </a:r>
            <a:br>
              <a:rPr lang="en-US" dirty="0"/>
            </a:br>
            <a:r>
              <a:rPr lang="en-US" dirty="0"/>
              <a:t>    C();</a:t>
            </a:r>
            <a:br>
              <a:rPr lang="en-US" dirty="0"/>
            </a:br>
            <a:r>
              <a:rPr lang="en-US" dirty="0"/>
              <a:t>}</a:t>
            </a:r>
            <a:br>
              <a:rPr lang="en-US" dirty="0"/>
            </a:br>
            <a:br>
              <a:rPr lang="en-US" dirty="0"/>
            </a:br>
            <a:r>
              <a:rPr lang="en-US" dirty="0"/>
              <a:t>public static void A() {</a:t>
            </a:r>
            <a:br>
              <a:rPr lang="en-US" dirty="0"/>
            </a:br>
            <a:r>
              <a:rPr lang="en-US" dirty="0"/>
              <a:t>    </a:t>
            </a:r>
            <a:r>
              <a:rPr lang="en-US" dirty="0" err="1"/>
              <a:t>System.out.println</a:t>
            </a:r>
            <a:r>
              <a:rPr lang="en-US" dirty="0"/>
              <a:t>(“Calling A”);</a:t>
            </a:r>
            <a:br>
              <a:rPr lang="en-US" dirty="0"/>
            </a:br>
            <a:r>
              <a:rPr lang="en-US" dirty="0"/>
              <a:t>    B();</a:t>
            </a:r>
            <a:br>
              <a:rPr lang="en-US" dirty="0"/>
            </a:br>
            <a:r>
              <a:rPr lang="en-US" dirty="0"/>
              <a:t>}</a:t>
            </a:r>
            <a:br>
              <a:rPr lang="en-US" dirty="0"/>
            </a:br>
            <a:br>
              <a:rPr lang="en-US" dirty="0"/>
            </a:br>
            <a:r>
              <a:rPr lang="en-US" dirty="0"/>
              <a:t>public static void B() { </a:t>
            </a:r>
            <a:br>
              <a:rPr lang="en-US" dirty="0"/>
            </a:br>
            <a:r>
              <a:rPr lang="en-US" dirty="0"/>
              <a:t>    </a:t>
            </a:r>
            <a:r>
              <a:rPr lang="en-US" dirty="0" err="1"/>
              <a:t>System.out.println</a:t>
            </a:r>
            <a:r>
              <a:rPr lang="en-US" dirty="0"/>
              <a:t>(“Calling B”);</a:t>
            </a:r>
            <a:br>
              <a:rPr lang="en-US" dirty="0"/>
            </a:br>
            <a:r>
              <a:rPr lang="en-US" dirty="0"/>
              <a:t>}</a:t>
            </a:r>
            <a:br>
              <a:rPr lang="en-US" dirty="0"/>
            </a:br>
            <a:br>
              <a:rPr lang="en-US" dirty="0"/>
            </a:br>
            <a:r>
              <a:rPr lang="en-US" dirty="0"/>
              <a:t>public static void C() {</a:t>
            </a:r>
            <a:br>
              <a:rPr lang="en-US" dirty="0"/>
            </a:br>
            <a:r>
              <a:rPr lang="en-US" dirty="0"/>
              <a:t>    </a:t>
            </a:r>
            <a:r>
              <a:rPr lang="en-US" dirty="0" err="1"/>
              <a:t>System.out.println</a:t>
            </a:r>
            <a:r>
              <a:rPr lang="en-US" dirty="0"/>
              <a:t>(“Calling C”);</a:t>
            </a:r>
            <a:br>
              <a:rPr lang="en-US" dirty="0"/>
            </a:br>
            <a:r>
              <a:rPr lang="en-US" dirty="0"/>
              <a:t>}</a:t>
            </a:r>
          </a:p>
        </p:txBody>
      </p:sp>
      <p:graphicFrame>
        <p:nvGraphicFramePr>
          <p:cNvPr id="5" name="Table 4">
            <a:extLst>
              <a:ext uri="{FF2B5EF4-FFF2-40B4-BE49-F238E27FC236}">
                <a16:creationId xmlns:a16="http://schemas.microsoft.com/office/drawing/2014/main" id="{E8B0589A-8DDE-421F-B48E-425EE9448360}"/>
              </a:ext>
            </a:extLst>
          </p:cNvPr>
          <p:cNvGraphicFramePr>
            <a:graphicFrameLocks noGrp="1"/>
          </p:cNvGraphicFramePr>
          <p:nvPr/>
        </p:nvGraphicFramePr>
        <p:xfrm>
          <a:off x="8115062" y="5055577"/>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8" name="TextBox 7">
            <a:extLst>
              <a:ext uri="{FF2B5EF4-FFF2-40B4-BE49-F238E27FC236}">
                <a16:creationId xmlns:a16="http://schemas.microsoft.com/office/drawing/2014/main" id="{348E9552-C9F7-4A63-A4F7-0AE2BBC1D442}"/>
              </a:ext>
            </a:extLst>
          </p:cNvPr>
          <p:cNvSpPr txBox="1"/>
          <p:nvPr/>
        </p:nvSpPr>
        <p:spPr>
          <a:xfrm>
            <a:off x="10005646" y="1907931"/>
            <a:ext cx="1575167" cy="923330"/>
          </a:xfrm>
          <a:prstGeom prst="rect">
            <a:avLst/>
          </a:prstGeom>
          <a:noFill/>
        </p:spPr>
        <p:txBody>
          <a:bodyPr wrap="square" rtlCol="0">
            <a:spAutoFit/>
          </a:bodyPr>
          <a:lstStyle/>
          <a:p>
            <a:r>
              <a:rPr lang="en-US" dirty="0"/>
              <a:t>Calling A</a:t>
            </a:r>
            <a:br>
              <a:rPr lang="en-US" dirty="0"/>
            </a:br>
            <a:r>
              <a:rPr lang="en-US" dirty="0"/>
              <a:t>Calling B</a:t>
            </a:r>
          </a:p>
          <a:p>
            <a:r>
              <a:rPr lang="en-US" dirty="0"/>
              <a:t>Calling C</a:t>
            </a:r>
          </a:p>
        </p:txBody>
      </p:sp>
      <p:sp>
        <p:nvSpPr>
          <p:cNvPr id="13" name="Arrow: Right 12">
            <a:extLst>
              <a:ext uri="{FF2B5EF4-FFF2-40B4-BE49-F238E27FC236}">
                <a16:creationId xmlns:a16="http://schemas.microsoft.com/office/drawing/2014/main" id="{0E6389AB-24C0-4F6C-A106-3753BD4890C4}"/>
              </a:ext>
            </a:extLst>
          </p:cNvPr>
          <p:cNvSpPr/>
          <p:nvPr/>
        </p:nvSpPr>
        <p:spPr>
          <a:xfrm>
            <a:off x="1037492" y="2338892"/>
            <a:ext cx="1170721" cy="24618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313694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Call Stack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fontScale="92500" lnSpcReduction="10000"/>
          </a:bodyPr>
          <a:lstStyle/>
          <a:p>
            <a:pPr marL="45720" indent="0">
              <a:buNone/>
            </a:pPr>
            <a:r>
              <a:rPr lang="en-US" dirty="0"/>
              <a:t>public static void main(String[] </a:t>
            </a:r>
            <a:r>
              <a:rPr lang="en-US" dirty="0" err="1"/>
              <a:t>args</a:t>
            </a:r>
            <a:r>
              <a:rPr lang="en-US" dirty="0"/>
              <a:t>) {</a:t>
            </a:r>
            <a:br>
              <a:rPr lang="en-US" dirty="0"/>
            </a:br>
            <a:r>
              <a:rPr lang="en-US" dirty="0"/>
              <a:t>    A();</a:t>
            </a:r>
            <a:br>
              <a:rPr lang="en-US" dirty="0"/>
            </a:br>
            <a:r>
              <a:rPr lang="en-US" dirty="0"/>
              <a:t>    C();</a:t>
            </a:r>
            <a:br>
              <a:rPr lang="en-US" dirty="0"/>
            </a:br>
            <a:r>
              <a:rPr lang="en-US" dirty="0"/>
              <a:t>}</a:t>
            </a:r>
            <a:br>
              <a:rPr lang="en-US" dirty="0"/>
            </a:br>
            <a:br>
              <a:rPr lang="en-US" dirty="0"/>
            </a:br>
            <a:r>
              <a:rPr lang="en-US" dirty="0"/>
              <a:t>public static void A() {</a:t>
            </a:r>
            <a:br>
              <a:rPr lang="en-US" dirty="0"/>
            </a:br>
            <a:r>
              <a:rPr lang="en-US" dirty="0"/>
              <a:t>    </a:t>
            </a:r>
            <a:r>
              <a:rPr lang="en-US" dirty="0" err="1"/>
              <a:t>System.out.println</a:t>
            </a:r>
            <a:r>
              <a:rPr lang="en-US" dirty="0"/>
              <a:t>(“Calling A”);</a:t>
            </a:r>
            <a:br>
              <a:rPr lang="en-US" dirty="0"/>
            </a:br>
            <a:r>
              <a:rPr lang="en-US" dirty="0"/>
              <a:t>    B();</a:t>
            </a:r>
            <a:br>
              <a:rPr lang="en-US" dirty="0"/>
            </a:br>
            <a:r>
              <a:rPr lang="en-US" dirty="0"/>
              <a:t>}</a:t>
            </a:r>
            <a:br>
              <a:rPr lang="en-US" dirty="0"/>
            </a:br>
            <a:br>
              <a:rPr lang="en-US" dirty="0"/>
            </a:br>
            <a:r>
              <a:rPr lang="en-US" dirty="0"/>
              <a:t>public static void B() { </a:t>
            </a:r>
            <a:br>
              <a:rPr lang="en-US" dirty="0"/>
            </a:br>
            <a:r>
              <a:rPr lang="en-US" dirty="0"/>
              <a:t>    </a:t>
            </a:r>
            <a:r>
              <a:rPr lang="en-US" dirty="0" err="1"/>
              <a:t>System.out.println</a:t>
            </a:r>
            <a:r>
              <a:rPr lang="en-US" dirty="0"/>
              <a:t>(“Calling B”);</a:t>
            </a:r>
            <a:br>
              <a:rPr lang="en-US" dirty="0"/>
            </a:br>
            <a:r>
              <a:rPr lang="en-US" dirty="0"/>
              <a:t>}</a:t>
            </a:r>
            <a:br>
              <a:rPr lang="en-US" dirty="0"/>
            </a:br>
            <a:br>
              <a:rPr lang="en-US" dirty="0"/>
            </a:br>
            <a:r>
              <a:rPr lang="en-US" dirty="0"/>
              <a:t>public static void C() {</a:t>
            </a:r>
            <a:br>
              <a:rPr lang="en-US" dirty="0"/>
            </a:br>
            <a:r>
              <a:rPr lang="en-US" dirty="0"/>
              <a:t>    </a:t>
            </a:r>
            <a:r>
              <a:rPr lang="en-US" dirty="0" err="1"/>
              <a:t>System.out.println</a:t>
            </a:r>
            <a:r>
              <a:rPr lang="en-US" dirty="0"/>
              <a:t>(“Calling C”);</a:t>
            </a:r>
            <a:br>
              <a:rPr lang="en-US" dirty="0"/>
            </a:br>
            <a:r>
              <a:rPr lang="en-US" dirty="0"/>
              <a:t>}</a:t>
            </a:r>
          </a:p>
        </p:txBody>
      </p:sp>
      <p:sp>
        <p:nvSpPr>
          <p:cNvPr id="8" name="TextBox 7">
            <a:extLst>
              <a:ext uri="{FF2B5EF4-FFF2-40B4-BE49-F238E27FC236}">
                <a16:creationId xmlns:a16="http://schemas.microsoft.com/office/drawing/2014/main" id="{348E9552-C9F7-4A63-A4F7-0AE2BBC1D442}"/>
              </a:ext>
            </a:extLst>
          </p:cNvPr>
          <p:cNvSpPr txBox="1"/>
          <p:nvPr/>
        </p:nvSpPr>
        <p:spPr>
          <a:xfrm>
            <a:off x="10005646" y="1907931"/>
            <a:ext cx="1575167" cy="923330"/>
          </a:xfrm>
          <a:prstGeom prst="rect">
            <a:avLst/>
          </a:prstGeom>
          <a:noFill/>
        </p:spPr>
        <p:txBody>
          <a:bodyPr wrap="square" rtlCol="0">
            <a:spAutoFit/>
          </a:bodyPr>
          <a:lstStyle/>
          <a:p>
            <a:r>
              <a:rPr lang="en-US" dirty="0"/>
              <a:t>Calling A</a:t>
            </a:r>
            <a:br>
              <a:rPr lang="en-US" dirty="0"/>
            </a:br>
            <a:r>
              <a:rPr lang="en-US" dirty="0"/>
              <a:t>Calling B</a:t>
            </a:r>
          </a:p>
          <a:p>
            <a:r>
              <a:rPr lang="en-US" dirty="0"/>
              <a:t>Calling C</a:t>
            </a:r>
          </a:p>
        </p:txBody>
      </p:sp>
    </p:spTree>
    <p:extLst>
      <p:ext uri="{BB962C8B-B14F-4D97-AF65-F5344CB8AC3E}">
        <p14:creationId xmlns:p14="http://schemas.microsoft.com/office/powerpoint/2010/main" val="15067120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Recursion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a:bodyPr>
          <a:lstStyle/>
          <a:p>
            <a:pPr marL="45720" indent="0">
              <a:buNone/>
            </a:pPr>
            <a:r>
              <a:rPr lang="en-US" dirty="0"/>
              <a:t>public static void main(String[] </a:t>
            </a:r>
            <a:r>
              <a:rPr lang="en-US" dirty="0" err="1"/>
              <a:t>args</a:t>
            </a:r>
            <a:r>
              <a:rPr lang="en-US" dirty="0"/>
              <a:t>) {</a:t>
            </a:r>
            <a:br>
              <a:rPr lang="en-US" dirty="0"/>
            </a:br>
            <a:r>
              <a:rPr lang="en-US" dirty="0"/>
              <a:t>    </a:t>
            </a:r>
            <a:r>
              <a:rPr lang="en-US" dirty="0" err="1"/>
              <a:t>System.out.println</a:t>
            </a:r>
            <a:r>
              <a:rPr lang="en-US" dirty="0"/>
              <a:t>(factorial(3));</a:t>
            </a:r>
            <a:br>
              <a:rPr lang="en-US" dirty="0"/>
            </a:br>
            <a:r>
              <a:rPr lang="en-US" dirty="0"/>
              <a:t>}</a:t>
            </a:r>
            <a:br>
              <a:rPr lang="en-US" dirty="0"/>
            </a:br>
            <a:br>
              <a:rPr lang="en-US" dirty="0"/>
            </a:br>
            <a:r>
              <a:rPr lang="en-US" dirty="0"/>
              <a:t>public static int factorial(int n) {</a:t>
            </a:r>
            <a:br>
              <a:rPr lang="en-US" dirty="0"/>
            </a:br>
            <a:r>
              <a:rPr lang="en-US" dirty="0"/>
              <a:t>    if (n == 0)</a:t>
            </a:r>
            <a:br>
              <a:rPr lang="en-US" dirty="0"/>
            </a:br>
            <a:r>
              <a:rPr lang="en-US" dirty="0"/>
              <a:t>        return 1;</a:t>
            </a:r>
            <a:br>
              <a:rPr lang="en-US" dirty="0"/>
            </a:br>
            <a:r>
              <a:rPr lang="en-US" dirty="0"/>
              <a:t>    else</a:t>
            </a:r>
            <a:br>
              <a:rPr lang="en-US" dirty="0"/>
            </a:br>
            <a:r>
              <a:rPr lang="en-US" dirty="0"/>
              <a:t>        return n * factorial(n-1);</a:t>
            </a:r>
            <a:br>
              <a:rPr lang="en-US" dirty="0"/>
            </a:br>
            <a:r>
              <a:rPr lang="en-US" dirty="0"/>
              <a:t>}</a:t>
            </a:r>
          </a:p>
        </p:txBody>
      </p:sp>
      <p:graphicFrame>
        <p:nvGraphicFramePr>
          <p:cNvPr id="4" name="Table 3">
            <a:extLst>
              <a:ext uri="{FF2B5EF4-FFF2-40B4-BE49-F238E27FC236}">
                <a16:creationId xmlns:a16="http://schemas.microsoft.com/office/drawing/2014/main" id="{533F1698-78D5-40C5-A499-1336CAB9F5ED}"/>
              </a:ext>
            </a:extLst>
          </p:cNvPr>
          <p:cNvGraphicFramePr>
            <a:graphicFrameLocks noGrp="1"/>
          </p:cNvGraphicFramePr>
          <p:nvPr/>
        </p:nvGraphicFramePr>
        <p:xfrm>
          <a:off x="7754815" y="5055577"/>
          <a:ext cx="2680190" cy="659423"/>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spTree>
    <p:extLst>
      <p:ext uri="{BB962C8B-B14F-4D97-AF65-F5344CB8AC3E}">
        <p14:creationId xmlns:p14="http://schemas.microsoft.com/office/powerpoint/2010/main" val="341027404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Recursion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a:bodyPr>
          <a:lstStyle/>
          <a:p>
            <a:pPr marL="45720" indent="0">
              <a:buNone/>
            </a:pPr>
            <a:r>
              <a:rPr lang="en-US" dirty="0"/>
              <a:t>public static void main(String[] </a:t>
            </a:r>
            <a:r>
              <a:rPr lang="en-US" dirty="0" err="1"/>
              <a:t>args</a:t>
            </a:r>
            <a:r>
              <a:rPr lang="en-US" dirty="0"/>
              <a:t>) {</a:t>
            </a:r>
            <a:br>
              <a:rPr lang="en-US" dirty="0"/>
            </a:br>
            <a:r>
              <a:rPr lang="en-US" dirty="0"/>
              <a:t>    </a:t>
            </a:r>
            <a:r>
              <a:rPr lang="en-US" dirty="0" err="1"/>
              <a:t>System.out.println</a:t>
            </a:r>
            <a:r>
              <a:rPr lang="en-US" dirty="0"/>
              <a:t>(factorial(3));</a:t>
            </a:r>
            <a:br>
              <a:rPr lang="en-US" dirty="0"/>
            </a:br>
            <a:r>
              <a:rPr lang="en-US" dirty="0"/>
              <a:t>}</a:t>
            </a:r>
            <a:br>
              <a:rPr lang="en-US" dirty="0"/>
            </a:br>
            <a:br>
              <a:rPr lang="en-US" dirty="0"/>
            </a:br>
            <a:r>
              <a:rPr lang="en-US" dirty="0"/>
              <a:t>public static int factorial(int n) {</a:t>
            </a:r>
            <a:br>
              <a:rPr lang="en-US" dirty="0"/>
            </a:br>
            <a:r>
              <a:rPr lang="en-US" dirty="0"/>
              <a:t>    if (n == 0)</a:t>
            </a:r>
            <a:br>
              <a:rPr lang="en-US" dirty="0"/>
            </a:br>
            <a:r>
              <a:rPr lang="en-US" dirty="0"/>
              <a:t>        return 1;</a:t>
            </a:r>
            <a:br>
              <a:rPr lang="en-US" dirty="0"/>
            </a:br>
            <a:r>
              <a:rPr lang="en-US" dirty="0"/>
              <a:t>    else</a:t>
            </a:r>
            <a:br>
              <a:rPr lang="en-US" dirty="0"/>
            </a:br>
            <a:r>
              <a:rPr lang="en-US" dirty="0"/>
              <a:t>        return n * factorial(n-1);</a:t>
            </a:r>
            <a:br>
              <a:rPr lang="en-US" dirty="0"/>
            </a:br>
            <a:r>
              <a:rPr lang="en-US" dirty="0"/>
              <a:t>}</a:t>
            </a:r>
          </a:p>
        </p:txBody>
      </p:sp>
      <p:graphicFrame>
        <p:nvGraphicFramePr>
          <p:cNvPr id="4" name="Table 3">
            <a:extLst>
              <a:ext uri="{FF2B5EF4-FFF2-40B4-BE49-F238E27FC236}">
                <a16:creationId xmlns:a16="http://schemas.microsoft.com/office/drawing/2014/main" id="{533F1698-78D5-40C5-A499-1336CAB9F5ED}"/>
              </a:ext>
            </a:extLst>
          </p:cNvPr>
          <p:cNvGraphicFramePr>
            <a:graphicFrameLocks noGrp="1"/>
          </p:cNvGraphicFramePr>
          <p:nvPr/>
        </p:nvGraphicFramePr>
        <p:xfrm>
          <a:off x="7754815" y="5055577"/>
          <a:ext cx="2680190" cy="659423"/>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graphicFrame>
        <p:nvGraphicFramePr>
          <p:cNvPr id="6" name="Table 5">
            <a:extLst>
              <a:ext uri="{FF2B5EF4-FFF2-40B4-BE49-F238E27FC236}">
                <a16:creationId xmlns:a16="http://schemas.microsoft.com/office/drawing/2014/main" id="{31566F43-7EA2-4E0C-B77F-5E4A0730E832}"/>
              </a:ext>
            </a:extLst>
          </p:cNvPr>
          <p:cNvGraphicFramePr>
            <a:graphicFrameLocks noGrp="1"/>
          </p:cNvGraphicFramePr>
          <p:nvPr>
            <p:extLst>
              <p:ext uri="{D42A27DB-BD31-4B8C-83A1-F6EECF244321}">
                <p14:modId xmlns:p14="http://schemas.microsoft.com/office/powerpoint/2010/main" val="2796245585"/>
              </p:ext>
            </p:extLst>
          </p:nvPr>
        </p:nvGraphicFramePr>
        <p:xfrm>
          <a:off x="7754815" y="3912577"/>
          <a:ext cx="2680190" cy="1143000"/>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876378378"/>
                    </a:ext>
                  </a:extLst>
                </a:gridCol>
              </a:tblGrid>
              <a:tr h="451149">
                <a:tc>
                  <a:txBody>
                    <a:bodyPr/>
                    <a:lstStyle/>
                    <a:p>
                      <a:pPr algn="ctr" rtl="0" fontAlgn="ctr">
                        <a:spcBef>
                          <a:spcPts val="0"/>
                        </a:spcBef>
                        <a:spcAft>
                          <a:spcPts val="0"/>
                        </a:spcAft>
                      </a:pPr>
                      <a:r>
                        <a:rPr lang="en-US" sz="1800" u="none" strike="noStrike" dirty="0">
                          <a:effectLst/>
                        </a:rPr>
                        <a:t>factorial(3)</a:t>
                      </a:r>
                      <a:endParaRPr lang="en-US" sz="1800" dirty="0">
                        <a:effectLs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1009028"/>
                  </a:ext>
                </a:extLst>
              </a:tr>
              <a:tr h="691851">
                <a:tc>
                  <a:txBody>
                    <a:bodyPr/>
                    <a:lstStyle/>
                    <a:p>
                      <a:pPr algn="ctr" fontAlgn="ctr"/>
                      <a:r>
                        <a:rPr lang="en-US" sz="1800" b="1" dirty="0">
                          <a:effectLst/>
                        </a:rPr>
                        <a:t>return 3 * factorial(2) </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028615"/>
                  </a:ext>
                </a:extLst>
              </a:tr>
            </a:tbl>
          </a:graphicData>
        </a:graphic>
      </p:graphicFrame>
    </p:spTree>
    <p:extLst>
      <p:ext uri="{BB962C8B-B14F-4D97-AF65-F5344CB8AC3E}">
        <p14:creationId xmlns:p14="http://schemas.microsoft.com/office/powerpoint/2010/main" val="9206672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Recursion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a:bodyPr>
          <a:lstStyle/>
          <a:p>
            <a:pPr marL="45720" indent="0">
              <a:buNone/>
            </a:pPr>
            <a:r>
              <a:rPr lang="en-US" dirty="0"/>
              <a:t>public static void main(String[] </a:t>
            </a:r>
            <a:r>
              <a:rPr lang="en-US" dirty="0" err="1"/>
              <a:t>args</a:t>
            </a:r>
            <a:r>
              <a:rPr lang="en-US" dirty="0"/>
              <a:t>) {</a:t>
            </a:r>
            <a:br>
              <a:rPr lang="en-US" dirty="0"/>
            </a:br>
            <a:r>
              <a:rPr lang="en-US" dirty="0"/>
              <a:t>    </a:t>
            </a:r>
            <a:r>
              <a:rPr lang="en-US" dirty="0" err="1"/>
              <a:t>System.out.println</a:t>
            </a:r>
            <a:r>
              <a:rPr lang="en-US" dirty="0"/>
              <a:t>(factorial(3));</a:t>
            </a:r>
            <a:br>
              <a:rPr lang="en-US" dirty="0"/>
            </a:br>
            <a:r>
              <a:rPr lang="en-US" dirty="0"/>
              <a:t>}</a:t>
            </a:r>
            <a:br>
              <a:rPr lang="en-US" dirty="0"/>
            </a:br>
            <a:br>
              <a:rPr lang="en-US" dirty="0"/>
            </a:br>
            <a:r>
              <a:rPr lang="en-US" dirty="0"/>
              <a:t>public static int factorial(int n) {</a:t>
            </a:r>
            <a:br>
              <a:rPr lang="en-US" dirty="0"/>
            </a:br>
            <a:r>
              <a:rPr lang="en-US" dirty="0"/>
              <a:t>    if (n == 0)</a:t>
            </a:r>
            <a:br>
              <a:rPr lang="en-US" dirty="0"/>
            </a:br>
            <a:r>
              <a:rPr lang="en-US" dirty="0"/>
              <a:t>        return 1;</a:t>
            </a:r>
            <a:br>
              <a:rPr lang="en-US" dirty="0"/>
            </a:br>
            <a:r>
              <a:rPr lang="en-US" dirty="0"/>
              <a:t>    else</a:t>
            </a:r>
            <a:br>
              <a:rPr lang="en-US" dirty="0"/>
            </a:br>
            <a:r>
              <a:rPr lang="en-US" dirty="0"/>
              <a:t>        return n * factorial(n-1);</a:t>
            </a:r>
            <a:br>
              <a:rPr lang="en-US" dirty="0"/>
            </a:br>
            <a:r>
              <a:rPr lang="en-US" dirty="0"/>
              <a:t>}</a:t>
            </a:r>
          </a:p>
        </p:txBody>
      </p:sp>
      <p:graphicFrame>
        <p:nvGraphicFramePr>
          <p:cNvPr id="4" name="Table 3">
            <a:extLst>
              <a:ext uri="{FF2B5EF4-FFF2-40B4-BE49-F238E27FC236}">
                <a16:creationId xmlns:a16="http://schemas.microsoft.com/office/drawing/2014/main" id="{533F1698-78D5-40C5-A499-1336CAB9F5ED}"/>
              </a:ext>
            </a:extLst>
          </p:cNvPr>
          <p:cNvGraphicFramePr>
            <a:graphicFrameLocks noGrp="1"/>
          </p:cNvGraphicFramePr>
          <p:nvPr/>
        </p:nvGraphicFramePr>
        <p:xfrm>
          <a:off x="7754815" y="5055577"/>
          <a:ext cx="2680190" cy="659423"/>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graphicFrame>
        <p:nvGraphicFramePr>
          <p:cNvPr id="6" name="Table 5">
            <a:extLst>
              <a:ext uri="{FF2B5EF4-FFF2-40B4-BE49-F238E27FC236}">
                <a16:creationId xmlns:a16="http://schemas.microsoft.com/office/drawing/2014/main" id="{31566F43-7EA2-4E0C-B77F-5E4A0730E832}"/>
              </a:ext>
            </a:extLst>
          </p:cNvPr>
          <p:cNvGraphicFramePr>
            <a:graphicFrameLocks noGrp="1"/>
          </p:cNvGraphicFramePr>
          <p:nvPr>
            <p:extLst>
              <p:ext uri="{D42A27DB-BD31-4B8C-83A1-F6EECF244321}">
                <p14:modId xmlns:p14="http://schemas.microsoft.com/office/powerpoint/2010/main" val="2214157131"/>
              </p:ext>
            </p:extLst>
          </p:nvPr>
        </p:nvGraphicFramePr>
        <p:xfrm>
          <a:off x="7754815" y="3912577"/>
          <a:ext cx="2680190" cy="1143000"/>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876378378"/>
                    </a:ext>
                  </a:extLst>
                </a:gridCol>
              </a:tblGrid>
              <a:tr h="451149">
                <a:tc>
                  <a:txBody>
                    <a:bodyPr/>
                    <a:lstStyle/>
                    <a:p>
                      <a:pPr algn="ctr" rtl="0" fontAlgn="ctr">
                        <a:spcBef>
                          <a:spcPts val="0"/>
                        </a:spcBef>
                        <a:spcAft>
                          <a:spcPts val="0"/>
                        </a:spcAft>
                      </a:pPr>
                      <a:r>
                        <a:rPr lang="en-US" sz="1800" u="none" strike="noStrike" dirty="0">
                          <a:effectLst/>
                        </a:rPr>
                        <a:t>factorial(3)</a:t>
                      </a:r>
                      <a:endParaRPr lang="en-US" sz="1800" dirty="0">
                        <a:effectLs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1009028"/>
                  </a:ext>
                </a:extLst>
              </a:tr>
              <a:tr h="691851">
                <a:tc>
                  <a:txBody>
                    <a:bodyPr/>
                    <a:lstStyle/>
                    <a:p>
                      <a:pPr algn="ctr" fontAlgn="ctr"/>
                      <a:r>
                        <a:rPr lang="en-US" sz="1800" b="1" dirty="0">
                          <a:effectLst/>
                        </a:rPr>
                        <a:t>return 3 * factorial(2) </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028615"/>
                  </a:ext>
                </a:extLst>
              </a:tr>
            </a:tbl>
          </a:graphicData>
        </a:graphic>
      </p:graphicFrame>
      <p:graphicFrame>
        <p:nvGraphicFramePr>
          <p:cNvPr id="7" name="Table 6">
            <a:extLst>
              <a:ext uri="{FF2B5EF4-FFF2-40B4-BE49-F238E27FC236}">
                <a16:creationId xmlns:a16="http://schemas.microsoft.com/office/drawing/2014/main" id="{80AC89E5-F280-4E3A-96C8-31689C8DBA16}"/>
              </a:ext>
            </a:extLst>
          </p:cNvPr>
          <p:cNvGraphicFramePr>
            <a:graphicFrameLocks noGrp="1"/>
          </p:cNvGraphicFramePr>
          <p:nvPr>
            <p:extLst>
              <p:ext uri="{D42A27DB-BD31-4B8C-83A1-F6EECF244321}">
                <p14:modId xmlns:p14="http://schemas.microsoft.com/office/powerpoint/2010/main" val="1714312160"/>
              </p:ext>
            </p:extLst>
          </p:nvPr>
        </p:nvGraphicFramePr>
        <p:xfrm>
          <a:off x="7754815" y="2769577"/>
          <a:ext cx="2680190" cy="1143000"/>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876378378"/>
                    </a:ext>
                  </a:extLst>
                </a:gridCol>
              </a:tblGrid>
              <a:tr h="451149">
                <a:tc>
                  <a:txBody>
                    <a:bodyPr/>
                    <a:lstStyle/>
                    <a:p>
                      <a:pPr algn="ctr" rtl="0" fontAlgn="ctr">
                        <a:spcBef>
                          <a:spcPts val="0"/>
                        </a:spcBef>
                        <a:spcAft>
                          <a:spcPts val="0"/>
                        </a:spcAft>
                      </a:pPr>
                      <a:r>
                        <a:rPr lang="en-US" sz="1800" u="none" strike="noStrike" dirty="0">
                          <a:effectLst/>
                        </a:rPr>
                        <a:t>factorial(2)</a:t>
                      </a:r>
                      <a:endParaRPr lang="en-US" sz="1800" dirty="0">
                        <a:effectLs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1009028"/>
                  </a:ext>
                </a:extLst>
              </a:tr>
              <a:tr h="691851">
                <a:tc>
                  <a:txBody>
                    <a:bodyPr/>
                    <a:lstStyle/>
                    <a:p>
                      <a:pPr algn="ctr" fontAlgn="ctr"/>
                      <a:r>
                        <a:rPr lang="en-US" sz="1800" b="1" dirty="0">
                          <a:effectLst/>
                        </a:rPr>
                        <a:t>return 2 * factorial(1) </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028615"/>
                  </a:ext>
                </a:extLst>
              </a:tr>
            </a:tbl>
          </a:graphicData>
        </a:graphic>
      </p:graphicFrame>
    </p:spTree>
    <p:extLst>
      <p:ext uri="{BB962C8B-B14F-4D97-AF65-F5344CB8AC3E}">
        <p14:creationId xmlns:p14="http://schemas.microsoft.com/office/powerpoint/2010/main" val="427728901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Recursion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a:bodyPr>
          <a:lstStyle/>
          <a:p>
            <a:pPr marL="45720" indent="0">
              <a:buNone/>
            </a:pPr>
            <a:r>
              <a:rPr lang="en-US" dirty="0"/>
              <a:t>public static void main(String[] </a:t>
            </a:r>
            <a:r>
              <a:rPr lang="en-US" dirty="0" err="1"/>
              <a:t>args</a:t>
            </a:r>
            <a:r>
              <a:rPr lang="en-US" dirty="0"/>
              <a:t>) {</a:t>
            </a:r>
            <a:br>
              <a:rPr lang="en-US" dirty="0"/>
            </a:br>
            <a:r>
              <a:rPr lang="en-US" dirty="0"/>
              <a:t>    </a:t>
            </a:r>
            <a:r>
              <a:rPr lang="en-US" dirty="0" err="1"/>
              <a:t>System.out.println</a:t>
            </a:r>
            <a:r>
              <a:rPr lang="en-US" dirty="0"/>
              <a:t>(factorial(3));</a:t>
            </a:r>
            <a:br>
              <a:rPr lang="en-US" dirty="0"/>
            </a:br>
            <a:r>
              <a:rPr lang="en-US" dirty="0"/>
              <a:t>}</a:t>
            </a:r>
            <a:br>
              <a:rPr lang="en-US" dirty="0"/>
            </a:br>
            <a:br>
              <a:rPr lang="en-US" dirty="0"/>
            </a:br>
            <a:r>
              <a:rPr lang="en-US" dirty="0"/>
              <a:t>public static int factorial(int n) {</a:t>
            </a:r>
            <a:br>
              <a:rPr lang="en-US" dirty="0"/>
            </a:br>
            <a:r>
              <a:rPr lang="en-US" dirty="0"/>
              <a:t>    if (n == 0)</a:t>
            </a:r>
            <a:br>
              <a:rPr lang="en-US" dirty="0"/>
            </a:br>
            <a:r>
              <a:rPr lang="en-US" dirty="0"/>
              <a:t>        return 1;</a:t>
            </a:r>
            <a:br>
              <a:rPr lang="en-US" dirty="0"/>
            </a:br>
            <a:r>
              <a:rPr lang="en-US" dirty="0"/>
              <a:t>    else</a:t>
            </a:r>
            <a:br>
              <a:rPr lang="en-US" dirty="0"/>
            </a:br>
            <a:r>
              <a:rPr lang="en-US" dirty="0"/>
              <a:t>        return n * factorial(n-1);</a:t>
            </a:r>
            <a:br>
              <a:rPr lang="en-US" dirty="0"/>
            </a:br>
            <a:r>
              <a:rPr lang="en-US" dirty="0"/>
              <a:t>}</a:t>
            </a:r>
          </a:p>
        </p:txBody>
      </p:sp>
      <p:graphicFrame>
        <p:nvGraphicFramePr>
          <p:cNvPr id="4" name="Table 3">
            <a:extLst>
              <a:ext uri="{FF2B5EF4-FFF2-40B4-BE49-F238E27FC236}">
                <a16:creationId xmlns:a16="http://schemas.microsoft.com/office/drawing/2014/main" id="{533F1698-78D5-40C5-A499-1336CAB9F5ED}"/>
              </a:ext>
            </a:extLst>
          </p:cNvPr>
          <p:cNvGraphicFramePr>
            <a:graphicFrameLocks noGrp="1"/>
          </p:cNvGraphicFramePr>
          <p:nvPr/>
        </p:nvGraphicFramePr>
        <p:xfrm>
          <a:off x="7754815" y="5055577"/>
          <a:ext cx="2680190" cy="659423"/>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graphicFrame>
        <p:nvGraphicFramePr>
          <p:cNvPr id="6" name="Table 5">
            <a:extLst>
              <a:ext uri="{FF2B5EF4-FFF2-40B4-BE49-F238E27FC236}">
                <a16:creationId xmlns:a16="http://schemas.microsoft.com/office/drawing/2014/main" id="{31566F43-7EA2-4E0C-B77F-5E4A0730E832}"/>
              </a:ext>
            </a:extLst>
          </p:cNvPr>
          <p:cNvGraphicFramePr>
            <a:graphicFrameLocks noGrp="1"/>
          </p:cNvGraphicFramePr>
          <p:nvPr>
            <p:extLst>
              <p:ext uri="{D42A27DB-BD31-4B8C-83A1-F6EECF244321}">
                <p14:modId xmlns:p14="http://schemas.microsoft.com/office/powerpoint/2010/main" val="685295170"/>
              </p:ext>
            </p:extLst>
          </p:nvPr>
        </p:nvGraphicFramePr>
        <p:xfrm>
          <a:off x="7754815" y="3912577"/>
          <a:ext cx="2680190" cy="1143000"/>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876378378"/>
                    </a:ext>
                  </a:extLst>
                </a:gridCol>
              </a:tblGrid>
              <a:tr h="451149">
                <a:tc>
                  <a:txBody>
                    <a:bodyPr/>
                    <a:lstStyle/>
                    <a:p>
                      <a:pPr algn="ctr" rtl="0" fontAlgn="ctr">
                        <a:spcBef>
                          <a:spcPts val="0"/>
                        </a:spcBef>
                        <a:spcAft>
                          <a:spcPts val="0"/>
                        </a:spcAft>
                      </a:pPr>
                      <a:r>
                        <a:rPr lang="en-US" sz="1800" u="none" strike="noStrike" dirty="0">
                          <a:effectLst/>
                        </a:rPr>
                        <a:t>factorial(3)</a:t>
                      </a:r>
                      <a:endParaRPr lang="en-US" sz="1800" dirty="0">
                        <a:effectLs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1009028"/>
                  </a:ext>
                </a:extLst>
              </a:tr>
              <a:tr h="691851">
                <a:tc>
                  <a:txBody>
                    <a:bodyPr/>
                    <a:lstStyle/>
                    <a:p>
                      <a:pPr algn="ctr" fontAlgn="ctr"/>
                      <a:r>
                        <a:rPr lang="en-US" sz="1800" b="1" dirty="0">
                          <a:effectLst/>
                        </a:rPr>
                        <a:t>return 3 * factorial(2) </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028615"/>
                  </a:ext>
                </a:extLst>
              </a:tr>
            </a:tbl>
          </a:graphicData>
        </a:graphic>
      </p:graphicFrame>
      <p:graphicFrame>
        <p:nvGraphicFramePr>
          <p:cNvPr id="7" name="Table 6">
            <a:extLst>
              <a:ext uri="{FF2B5EF4-FFF2-40B4-BE49-F238E27FC236}">
                <a16:creationId xmlns:a16="http://schemas.microsoft.com/office/drawing/2014/main" id="{80AC89E5-F280-4E3A-96C8-31689C8DBA16}"/>
              </a:ext>
            </a:extLst>
          </p:cNvPr>
          <p:cNvGraphicFramePr>
            <a:graphicFrameLocks noGrp="1"/>
          </p:cNvGraphicFramePr>
          <p:nvPr>
            <p:extLst>
              <p:ext uri="{D42A27DB-BD31-4B8C-83A1-F6EECF244321}">
                <p14:modId xmlns:p14="http://schemas.microsoft.com/office/powerpoint/2010/main" val="2038168438"/>
              </p:ext>
            </p:extLst>
          </p:nvPr>
        </p:nvGraphicFramePr>
        <p:xfrm>
          <a:off x="7754815" y="2769577"/>
          <a:ext cx="2680190" cy="1143000"/>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876378378"/>
                    </a:ext>
                  </a:extLst>
                </a:gridCol>
              </a:tblGrid>
              <a:tr h="451149">
                <a:tc>
                  <a:txBody>
                    <a:bodyPr/>
                    <a:lstStyle/>
                    <a:p>
                      <a:pPr algn="ctr" rtl="0" fontAlgn="ctr">
                        <a:spcBef>
                          <a:spcPts val="0"/>
                        </a:spcBef>
                        <a:spcAft>
                          <a:spcPts val="0"/>
                        </a:spcAft>
                      </a:pPr>
                      <a:r>
                        <a:rPr lang="en-US" sz="1800" u="none" strike="noStrike" dirty="0">
                          <a:effectLst/>
                        </a:rPr>
                        <a:t>factorial(2)</a:t>
                      </a:r>
                      <a:endParaRPr lang="en-US" sz="1800" dirty="0">
                        <a:effectLs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1009028"/>
                  </a:ext>
                </a:extLst>
              </a:tr>
              <a:tr h="691851">
                <a:tc>
                  <a:txBody>
                    <a:bodyPr/>
                    <a:lstStyle/>
                    <a:p>
                      <a:pPr algn="ctr" fontAlgn="ctr"/>
                      <a:r>
                        <a:rPr lang="en-US" sz="1800" b="1" dirty="0">
                          <a:effectLst/>
                        </a:rPr>
                        <a:t>return 2 * factorial(1) </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028615"/>
                  </a:ext>
                </a:extLst>
              </a:tr>
            </a:tbl>
          </a:graphicData>
        </a:graphic>
      </p:graphicFrame>
      <p:graphicFrame>
        <p:nvGraphicFramePr>
          <p:cNvPr id="8" name="Table 7">
            <a:extLst>
              <a:ext uri="{FF2B5EF4-FFF2-40B4-BE49-F238E27FC236}">
                <a16:creationId xmlns:a16="http://schemas.microsoft.com/office/drawing/2014/main" id="{BB320AD1-5C71-4ADA-8B18-634DE5B54AD0}"/>
              </a:ext>
            </a:extLst>
          </p:cNvPr>
          <p:cNvGraphicFramePr>
            <a:graphicFrameLocks noGrp="1"/>
          </p:cNvGraphicFramePr>
          <p:nvPr>
            <p:extLst>
              <p:ext uri="{D42A27DB-BD31-4B8C-83A1-F6EECF244321}">
                <p14:modId xmlns:p14="http://schemas.microsoft.com/office/powerpoint/2010/main" val="3588964430"/>
              </p:ext>
            </p:extLst>
          </p:nvPr>
        </p:nvGraphicFramePr>
        <p:xfrm>
          <a:off x="7754815" y="1626577"/>
          <a:ext cx="2680190" cy="1143000"/>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876378378"/>
                    </a:ext>
                  </a:extLst>
                </a:gridCol>
              </a:tblGrid>
              <a:tr h="451149">
                <a:tc>
                  <a:txBody>
                    <a:bodyPr/>
                    <a:lstStyle/>
                    <a:p>
                      <a:pPr algn="ctr" rtl="0" fontAlgn="ctr">
                        <a:spcBef>
                          <a:spcPts val="0"/>
                        </a:spcBef>
                        <a:spcAft>
                          <a:spcPts val="0"/>
                        </a:spcAft>
                      </a:pPr>
                      <a:r>
                        <a:rPr lang="en-US" sz="1800" u="none" strike="noStrike" dirty="0">
                          <a:effectLst/>
                        </a:rPr>
                        <a:t>factorial(1)</a:t>
                      </a:r>
                      <a:endParaRPr lang="en-US" sz="1800" dirty="0">
                        <a:effectLs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1009028"/>
                  </a:ext>
                </a:extLst>
              </a:tr>
              <a:tr h="691851">
                <a:tc>
                  <a:txBody>
                    <a:bodyPr/>
                    <a:lstStyle/>
                    <a:p>
                      <a:pPr algn="ctr" fontAlgn="ctr"/>
                      <a:r>
                        <a:rPr lang="en-US" sz="1800" b="1" dirty="0">
                          <a:effectLst/>
                        </a:rPr>
                        <a:t>return 1 * factorial(0) </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028615"/>
                  </a:ext>
                </a:extLst>
              </a:tr>
            </a:tbl>
          </a:graphicData>
        </a:graphic>
      </p:graphicFrame>
    </p:spTree>
    <p:extLst>
      <p:ext uri="{BB962C8B-B14F-4D97-AF65-F5344CB8AC3E}">
        <p14:creationId xmlns:p14="http://schemas.microsoft.com/office/powerpoint/2010/main" val="266701336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Recursion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a:bodyPr>
          <a:lstStyle/>
          <a:p>
            <a:pPr marL="45720" indent="0">
              <a:buNone/>
            </a:pPr>
            <a:r>
              <a:rPr lang="en-US" dirty="0"/>
              <a:t>public static void main(String[] </a:t>
            </a:r>
            <a:r>
              <a:rPr lang="en-US" dirty="0" err="1"/>
              <a:t>args</a:t>
            </a:r>
            <a:r>
              <a:rPr lang="en-US" dirty="0"/>
              <a:t>) {</a:t>
            </a:r>
            <a:br>
              <a:rPr lang="en-US" dirty="0"/>
            </a:br>
            <a:r>
              <a:rPr lang="en-US" dirty="0"/>
              <a:t>    </a:t>
            </a:r>
            <a:r>
              <a:rPr lang="en-US" dirty="0" err="1"/>
              <a:t>System.out.println</a:t>
            </a:r>
            <a:r>
              <a:rPr lang="en-US" dirty="0"/>
              <a:t>(factorial(3));</a:t>
            </a:r>
            <a:br>
              <a:rPr lang="en-US" dirty="0"/>
            </a:br>
            <a:r>
              <a:rPr lang="en-US" dirty="0"/>
              <a:t>}</a:t>
            </a:r>
            <a:br>
              <a:rPr lang="en-US" dirty="0"/>
            </a:br>
            <a:br>
              <a:rPr lang="en-US" dirty="0"/>
            </a:br>
            <a:r>
              <a:rPr lang="en-US" dirty="0"/>
              <a:t>public static int factorial(int n) {</a:t>
            </a:r>
            <a:br>
              <a:rPr lang="en-US" dirty="0"/>
            </a:br>
            <a:r>
              <a:rPr lang="en-US" dirty="0"/>
              <a:t>    if (n == 0)</a:t>
            </a:r>
            <a:br>
              <a:rPr lang="en-US" dirty="0"/>
            </a:br>
            <a:r>
              <a:rPr lang="en-US" dirty="0"/>
              <a:t>        return 1;</a:t>
            </a:r>
            <a:br>
              <a:rPr lang="en-US" dirty="0"/>
            </a:br>
            <a:r>
              <a:rPr lang="en-US" dirty="0"/>
              <a:t>    else</a:t>
            </a:r>
            <a:br>
              <a:rPr lang="en-US" dirty="0"/>
            </a:br>
            <a:r>
              <a:rPr lang="en-US" dirty="0"/>
              <a:t>        return n * factorial(n-1);</a:t>
            </a:r>
            <a:br>
              <a:rPr lang="en-US" dirty="0"/>
            </a:br>
            <a:r>
              <a:rPr lang="en-US" dirty="0"/>
              <a:t>}</a:t>
            </a:r>
          </a:p>
        </p:txBody>
      </p:sp>
      <p:graphicFrame>
        <p:nvGraphicFramePr>
          <p:cNvPr id="4" name="Table 3">
            <a:extLst>
              <a:ext uri="{FF2B5EF4-FFF2-40B4-BE49-F238E27FC236}">
                <a16:creationId xmlns:a16="http://schemas.microsoft.com/office/drawing/2014/main" id="{533F1698-78D5-40C5-A499-1336CAB9F5ED}"/>
              </a:ext>
            </a:extLst>
          </p:cNvPr>
          <p:cNvGraphicFramePr>
            <a:graphicFrameLocks noGrp="1"/>
          </p:cNvGraphicFramePr>
          <p:nvPr/>
        </p:nvGraphicFramePr>
        <p:xfrm>
          <a:off x="7754815" y="5055577"/>
          <a:ext cx="2680190" cy="659423"/>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graphicFrame>
        <p:nvGraphicFramePr>
          <p:cNvPr id="6" name="Table 5">
            <a:extLst>
              <a:ext uri="{FF2B5EF4-FFF2-40B4-BE49-F238E27FC236}">
                <a16:creationId xmlns:a16="http://schemas.microsoft.com/office/drawing/2014/main" id="{31566F43-7EA2-4E0C-B77F-5E4A0730E832}"/>
              </a:ext>
            </a:extLst>
          </p:cNvPr>
          <p:cNvGraphicFramePr>
            <a:graphicFrameLocks noGrp="1"/>
          </p:cNvGraphicFramePr>
          <p:nvPr>
            <p:extLst>
              <p:ext uri="{D42A27DB-BD31-4B8C-83A1-F6EECF244321}">
                <p14:modId xmlns:p14="http://schemas.microsoft.com/office/powerpoint/2010/main" val="3808051065"/>
              </p:ext>
            </p:extLst>
          </p:nvPr>
        </p:nvGraphicFramePr>
        <p:xfrm>
          <a:off x="7754815" y="3912577"/>
          <a:ext cx="2680190" cy="1143000"/>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876378378"/>
                    </a:ext>
                  </a:extLst>
                </a:gridCol>
              </a:tblGrid>
              <a:tr h="451149">
                <a:tc>
                  <a:txBody>
                    <a:bodyPr/>
                    <a:lstStyle/>
                    <a:p>
                      <a:pPr algn="ctr" rtl="0" fontAlgn="ctr">
                        <a:spcBef>
                          <a:spcPts val="0"/>
                        </a:spcBef>
                        <a:spcAft>
                          <a:spcPts val="0"/>
                        </a:spcAft>
                      </a:pPr>
                      <a:r>
                        <a:rPr lang="en-US" sz="1800" u="none" strike="noStrike" dirty="0">
                          <a:effectLst/>
                        </a:rPr>
                        <a:t>factorial(3)</a:t>
                      </a:r>
                      <a:endParaRPr lang="en-US" sz="1800" dirty="0">
                        <a:effectLs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1009028"/>
                  </a:ext>
                </a:extLst>
              </a:tr>
              <a:tr h="691851">
                <a:tc>
                  <a:txBody>
                    <a:bodyPr/>
                    <a:lstStyle/>
                    <a:p>
                      <a:pPr algn="ctr" fontAlgn="ctr"/>
                      <a:r>
                        <a:rPr lang="en-US" sz="1800" b="1" dirty="0">
                          <a:effectLst/>
                        </a:rPr>
                        <a:t>return 3 * factorial(2) </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028615"/>
                  </a:ext>
                </a:extLst>
              </a:tr>
            </a:tbl>
          </a:graphicData>
        </a:graphic>
      </p:graphicFrame>
      <p:graphicFrame>
        <p:nvGraphicFramePr>
          <p:cNvPr id="7" name="Table 6">
            <a:extLst>
              <a:ext uri="{FF2B5EF4-FFF2-40B4-BE49-F238E27FC236}">
                <a16:creationId xmlns:a16="http://schemas.microsoft.com/office/drawing/2014/main" id="{80AC89E5-F280-4E3A-96C8-31689C8DBA16}"/>
              </a:ext>
            </a:extLst>
          </p:cNvPr>
          <p:cNvGraphicFramePr>
            <a:graphicFrameLocks noGrp="1"/>
          </p:cNvGraphicFramePr>
          <p:nvPr>
            <p:extLst>
              <p:ext uri="{D42A27DB-BD31-4B8C-83A1-F6EECF244321}">
                <p14:modId xmlns:p14="http://schemas.microsoft.com/office/powerpoint/2010/main" val="751892048"/>
              </p:ext>
            </p:extLst>
          </p:nvPr>
        </p:nvGraphicFramePr>
        <p:xfrm>
          <a:off x="7754815" y="2769577"/>
          <a:ext cx="2680190" cy="1143000"/>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876378378"/>
                    </a:ext>
                  </a:extLst>
                </a:gridCol>
              </a:tblGrid>
              <a:tr h="451149">
                <a:tc>
                  <a:txBody>
                    <a:bodyPr/>
                    <a:lstStyle/>
                    <a:p>
                      <a:pPr algn="ctr" rtl="0" fontAlgn="ctr">
                        <a:spcBef>
                          <a:spcPts val="0"/>
                        </a:spcBef>
                        <a:spcAft>
                          <a:spcPts val="0"/>
                        </a:spcAft>
                      </a:pPr>
                      <a:r>
                        <a:rPr lang="en-US" sz="1800" u="none" strike="noStrike" dirty="0">
                          <a:effectLst/>
                        </a:rPr>
                        <a:t>factorial(2)</a:t>
                      </a:r>
                      <a:endParaRPr lang="en-US" sz="1800" dirty="0">
                        <a:effectLs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1009028"/>
                  </a:ext>
                </a:extLst>
              </a:tr>
              <a:tr h="691851">
                <a:tc>
                  <a:txBody>
                    <a:bodyPr/>
                    <a:lstStyle/>
                    <a:p>
                      <a:pPr algn="ctr" fontAlgn="ctr"/>
                      <a:r>
                        <a:rPr lang="en-US" sz="1800" b="1" dirty="0">
                          <a:effectLst/>
                        </a:rPr>
                        <a:t>return 2 * factorial(1) </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028615"/>
                  </a:ext>
                </a:extLst>
              </a:tr>
            </a:tbl>
          </a:graphicData>
        </a:graphic>
      </p:graphicFrame>
      <p:graphicFrame>
        <p:nvGraphicFramePr>
          <p:cNvPr id="8" name="Table 7">
            <a:extLst>
              <a:ext uri="{FF2B5EF4-FFF2-40B4-BE49-F238E27FC236}">
                <a16:creationId xmlns:a16="http://schemas.microsoft.com/office/drawing/2014/main" id="{BB320AD1-5C71-4ADA-8B18-634DE5B54AD0}"/>
              </a:ext>
            </a:extLst>
          </p:cNvPr>
          <p:cNvGraphicFramePr>
            <a:graphicFrameLocks noGrp="1"/>
          </p:cNvGraphicFramePr>
          <p:nvPr>
            <p:extLst>
              <p:ext uri="{D42A27DB-BD31-4B8C-83A1-F6EECF244321}">
                <p14:modId xmlns:p14="http://schemas.microsoft.com/office/powerpoint/2010/main" val="3900961102"/>
              </p:ext>
            </p:extLst>
          </p:nvPr>
        </p:nvGraphicFramePr>
        <p:xfrm>
          <a:off x="7754815" y="1626577"/>
          <a:ext cx="2680190" cy="1143000"/>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876378378"/>
                    </a:ext>
                  </a:extLst>
                </a:gridCol>
              </a:tblGrid>
              <a:tr h="451149">
                <a:tc>
                  <a:txBody>
                    <a:bodyPr/>
                    <a:lstStyle/>
                    <a:p>
                      <a:pPr algn="ctr" rtl="0" fontAlgn="ctr">
                        <a:spcBef>
                          <a:spcPts val="0"/>
                        </a:spcBef>
                        <a:spcAft>
                          <a:spcPts val="0"/>
                        </a:spcAft>
                      </a:pPr>
                      <a:r>
                        <a:rPr lang="en-US" sz="1800" u="none" strike="noStrike" dirty="0">
                          <a:effectLst/>
                        </a:rPr>
                        <a:t>factorial(1)</a:t>
                      </a:r>
                      <a:endParaRPr lang="en-US" sz="1800" dirty="0">
                        <a:effectLs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1009028"/>
                  </a:ext>
                </a:extLst>
              </a:tr>
              <a:tr h="691851">
                <a:tc>
                  <a:txBody>
                    <a:bodyPr/>
                    <a:lstStyle/>
                    <a:p>
                      <a:pPr algn="ctr" fontAlgn="ctr"/>
                      <a:r>
                        <a:rPr lang="en-US" sz="1800" b="1" dirty="0">
                          <a:effectLst/>
                        </a:rPr>
                        <a:t>return 1 * factorial(0) </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028615"/>
                  </a:ext>
                </a:extLst>
              </a:tr>
            </a:tbl>
          </a:graphicData>
        </a:graphic>
      </p:graphicFrame>
      <p:graphicFrame>
        <p:nvGraphicFramePr>
          <p:cNvPr id="9" name="Table 8">
            <a:extLst>
              <a:ext uri="{FF2B5EF4-FFF2-40B4-BE49-F238E27FC236}">
                <a16:creationId xmlns:a16="http://schemas.microsoft.com/office/drawing/2014/main" id="{7D5E2153-1EB0-4CE0-800F-33F6F5AE03C6}"/>
              </a:ext>
            </a:extLst>
          </p:cNvPr>
          <p:cNvGraphicFramePr>
            <a:graphicFrameLocks noGrp="1"/>
          </p:cNvGraphicFramePr>
          <p:nvPr/>
        </p:nvGraphicFramePr>
        <p:xfrm>
          <a:off x="7754815" y="483577"/>
          <a:ext cx="2680190" cy="1143000"/>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876378378"/>
                    </a:ext>
                  </a:extLst>
                </a:gridCol>
              </a:tblGrid>
              <a:tr h="451149">
                <a:tc>
                  <a:txBody>
                    <a:bodyPr/>
                    <a:lstStyle/>
                    <a:p>
                      <a:pPr algn="ctr" rtl="0" fontAlgn="ctr">
                        <a:spcBef>
                          <a:spcPts val="0"/>
                        </a:spcBef>
                        <a:spcAft>
                          <a:spcPts val="0"/>
                        </a:spcAft>
                      </a:pPr>
                      <a:r>
                        <a:rPr lang="en-US" sz="1800" u="none" strike="noStrike" dirty="0">
                          <a:effectLst/>
                        </a:rPr>
                        <a:t>factorial(0)</a:t>
                      </a:r>
                      <a:endParaRPr lang="en-US" sz="1800" dirty="0">
                        <a:effectLs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1009028"/>
                  </a:ext>
                </a:extLst>
              </a:tr>
              <a:tr h="691851">
                <a:tc>
                  <a:txBody>
                    <a:bodyPr/>
                    <a:lstStyle/>
                    <a:p>
                      <a:pPr algn="ctr" fontAlgn="ctr"/>
                      <a:r>
                        <a:rPr lang="en-US" sz="1800" b="1" dirty="0">
                          <a:effectLst/>
                        </a:rPr>
                        <a:t>return 1</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028615"/>
                  </a:ext>
                </a:extLst>
              </a:tr>
            </a:tbl>
          </a:graphicData>
        </a:graphic>
      </p:graphicFrame>
    </p:spTree>
    <p:extLst>
      <p:ext uri="{BB962C8B-B14F-4D97-AF65-F5344CB8AC3E}">
        <p14:creationId xmlns:p14="http://schemas.microsoft.com/office/powerpoint/2010/main" val="19318146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Recursion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a:bodyPr>
          <a:lstStyle/>
          <a:p>
            <a:pPr marL="45720" indent="0">
              <a:buNone/>
            </a:pPr>
            <a:r>
              <a:rPr lang="en-US" dirty="0"/>
              <a:t>public static void main(String[] </a:t>
            </a:r>
            <a:r>
              <a:rPr lang="en-US" dirty="0" err="1"/>
              <a:t>args</a:t>
            </a:r>
            <a:r>
              <a:rPr lang="en-US" dirty="0"/>
              <a:t>) {</a:t>
            </a:r>
            <a:br>
              <a:rPr lang="en-US" dirty="0"/>
            </a:br>
            <a:r>
              <a:rPr lang="en-US" dirty="0"/>
              <a:t>    </a:t>
            </a:r>
            <a:r>
              <a:rPr lang="en-US" dirty="0" err="1"/>
              <a:t>System.out.println</a:t>
            </a:r>
            <a:r>
              <a:rPr lang="en-US" dirty="0"/>
              <a:t>(factorial(3));</a:t>
            </a:r>
            <a:br>
              <a:rPr lang="en-US" dirty="0"/>
            </a:br>
            <a:r>
              <a:rPr lang="en-US" dirty="0"/>
              <a:t>}</a:t>
            </a:r>
            <a:br>
              <a:rPr lang="en-US" dirty="0"/>
            </a:br>
            <a:br>
              <a:rPr lang="en-US" dirty="0"/>
            </a:br>
            <a:r>
              <a:rPr lang="en-US" dirty="0"/>
              <a:t>public static int factorial(int n) {</a:t>
            </a:r>
            <a:br>
              <a:rPr lang="en-US" dirty="0"/>
            </a:br>
            <a:r>
              <a:rPr lang="en-US" dirty="0"/>
              <a:t>    if (n == 0)</a:t>
            </a:r>
            <a:br>
              <a:rPr lang="en-US" dirty="0"/>
            </a:br>
            <a:r>
              <a:rPr lang="en-US" dirty="0"/>
              <a:t>        return 1;</a:t>
            </a:r>
            <a:br>
              <a:rPr lang="en-US" dirty="0"/>
            </a:br>
            <a:r>
              <a:rPr lang="en-US" dirty="0"/>
              <a:t>    else</a:t>
            </a:r>
            <a:br>
              <a:rPr lang="en-US" dirty="0"/>
            </a:br>
            <a:r>
              <a:rPr lang="en-US" dirty="0"/>
              <a:t>        return n * factorial(n-1);</a:t>
            </a:r>
            <a:br>
              <a:rPr lang="en-US" dirty="0"/>
            </a:br>
            <a:r>
              <a:rPr lang="en-US" dirty="0"/>
              <a:t>}</a:t>
            </a:r>
          </a:p>
        </p:txBody>
      </p:sp>
      <p:graphicFrame>
        <p:nvGraphicFramePr>
          <p:cNvPr id="4" name="Table 3">
            <a:extLst>
              <a:ext uri="{FF2B5EF4-FFF2-40B4-BE49-F238E27FC236}">
                <a16:creationId xmlns:a16="http://schemas.microsoft.com/office/drawing/2014/main" id="{533F1698-78D5-40C5-A499-1336CAB9F5ED}"/>
              </a:ext>
            </a:extLst>
          </p:cNvPr>
          <p:cNvGraphicFramePr>
            <a:graphicFrameLocks noGrp="1"/>
          </p:cNvGraphicFramePr>
          <p:nvPr/>
        </p:nvGraphicFramePr>
        <p:xfrm>
          <a:off x="7754815" y="5055577"/>
          <a:ext cx="2680190" cy="659423"/>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graphicFrame>
        <p:nvGraphicFramePr>
          <p:cNvPr id="6" name="Table 5">
            <a:extLst>
              <a:ext uri="{FF2B5EF4-FFF2-40B4-BE49-F238E27FC236}">
                <a16:creationId xmlns:a16="http://schemas.microsoft.com/office/drawing/2014/main" id="{31566F43-7EA2-4E0C-B77F-5E4A0730E832}"/>
              </a:ext>
            </a:extLst>
          </p:cNvPr>
          <p:cNvGraphicFramePr>
            <a:graphicFrameLocks noGrp="1"/>
          </p:cNvGraphicFramePr>
          <p:nvPr>
            <p:extLst>
              <p:ext uri="{D42A27DB-BD31-4B8C-83A1-F6EECF244321}">
                <p14:modId xmlns:p14="http://schemas.microsoft.com/office/powerpoint/2010/main" val="3626165828"/>
              </p:ext>
            </p:extLst>
          </p:nvPr>
        </p:nvGraphicFramePr>
        <p:xfrm>
          <a:off x="7754815" y="3912577"/>
          <a:ext cx="2680190" cy="1143000"/>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876378378"/>
                    </a:ext>
                  </a:extLst>
                </a:gridCol>
              </a:tblGrid>
              <a:tr h="451149">
                <a:tc>
                  <a:txBody>
                    <a:bodyPr/>
                    <a:lstStyle/>
                    <a:p>
                      <a:pPr algn="ctr" rtl="0" fontAlgn="ctr">
                        <a:spcBef>
                          <a:spcPts val="0"/>
                        </a:spcBef>
                        <a:spcAft>
                          <a:spcPts val="0"/>
                        </a:spcAft>
                      </a:pPr>
                      <a:r>
                        <a:rPr lang="en-US" sz="1800" u="none" strike="noStrike" dirty="0">
                          <a:effectLst/>
                        </a:rPr>
                        <a:t>factorial(3)</a:t>
                      </a:r>
                      <a:endParaRPr lang="en-US" sz="1800" dirty="0">
                        <a:effectLs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1009028"/>
                  </a:ext>
                </a:extLst>
              </a:tr>
              <a:tr h="691851">
                <a:tc>
                  <a:txBody>
                    <a:bodyPr/>
                    <a:lstStyle/>
                    <a:p>
                      <a:pPr algn="ctr" fontAlgn="ctr"/>
                      <a:r>
                        <a:rPr lang="en-US" sz="1800" b="1" dirty="0">
                          <a:effectLst/>
                        </a:rPr>
                        <a:t>return 3 * factorial(2) </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028615"/>
                  </a:ext>
                </a:extLst>
              </a:tr>
            </a:tbl>
          </a:graphicData>
        </a:graphic>
      </p:graphicFrame>
      <p:graphicFrame>
        <p:nvGraphicFramePr>
          <p:cNvPr id="7" name="Table 6">
            <a:extLst>
              <a:ext uri="{FF2B5EF4-FFF2-40B4-BE49-F238E27FC236}">
                <a16:creationId xmlns:a16="http://schemas.microsoft.com/office/drawing/2014/main" id="{80AC89E5-F280-4E3A-96C8-31689C8DBA16}"/>
              </a:ext>
            </a:extLst>
          </p:cNvPr>
          <p:cNvGraphicFramePr>
            <a:graphicFrameLocks noGrp="1"/>
          </p:cNvGraphicFramePr>
          <p:nvPr>
            <p:extLst>
              <p:ext uri="{D42A27DB-BD31-4B8C-83A1-F6EECF244321}">
                <p14:modId xmlns:p14="http://schemas.microsoft.com/office/powerpoint/2010/main" val="387990719"/>
              </p:ext>
            </p:extLst>
          </p:nvPr>
        </p:nvGraphicFramePr>
        <p:xfrm>
          <a:off x="7754815" y="2769577"/>
          <a:ext cx="2680190" cy="1143000"/>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876378378"/>
                    </a:ext>
                  </a:extLst>
                </a:gridCol>
              </a:tblGrid>
              <a:tr h="451149">
                <a:tc>
                  <a:txBody>
                    <a:bodyPr/>
                    <a:lstStyle/>
                    <a:p>
                      <a:pPr algn="ctr" rtl="0" fontAlgn="ctr">
                        <a:spcBef>
                          <a:spcPts val="0"/>
                        </a:spcBef>
                        <a:spcAft>
                          <a:spcPts val="0"/>
                        </a:spcAft>
                      </a:pPr>
                      <a:r>
                        <a:rPr lang="en-US" sz="1800" u="none" strike="noStrike" dirty="0">
                          <a:effectLst/>
                        </a:rPr>
                        <a:t>factorial(2)</a:t>
                      </a:r>
                      <a:endParaRPr lang="en-US" sz="1800" dirty="0">
                        <a:effectLs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1009028"/>
                  </a:ext>
                </a:extLst>
              </a:tr>
              <a:tr h="691851">
                <a:tc>
                  <a:txBody>
                    <a:bodyPr/>
                    <a:lstStyle/>
                    <a:p>
                      <a:pPr algn="ctr" fontAlgn="ctr"/>
                      <a:r>
                        <a:rPr lang="en-US" sz="1800" b="1" dirty="0">
                          <a:effectLst/>
                        </a:rPr>
                        <a:t>return 2 * factorial(1) </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028615"/>
                  </a:ext>
                </a:extLst>
              </a:tr>
            </a:tbl>
          </a:graphicData>
        </a:graphic>
      </p:graphicFrame>
      <p:graphicFrame>
        <p:nvGraphicFramePr>
          <p:cNvPr id="8" name="Table 7">
            <a:extLst>
              <a:ext uri="{FF2B5EF4-FFF2-40B4-BE49-F238E27FC236}">
                <a16:creationId xmlns:a16="http://schemas.microsoft.com/office/drawing/2014/main" id="{BB320AD1-5C71-4ADA-8B18-634DE5B54AD0}"/>
              </a:ext>
            </a:extLst>
          </p:cNvPr>
          <p:cNvGraphicFramePr>
            <a:graphicFrameLocks noGrp="1"/>
          </p:cNvGraphicFramePr>
          <p:nvPr>
            <p:extLst>
              <p:ext uri="{D42A27DB-BD31-4B8C-83A1-F6EECF244321}">
                <p14:modId xmlns:p14="http://schemas.microsoft.com/office/powerpoint/2010/main" val="1070035375"/>
              </p:ext>
            </p:extLst>
          </p:nvPr>
        </p:nvGraphicFramePr>
        <p:xfrm>
          <a:off x="7754815" y="1626577"/>
          <a:ext cx="2680190" cy="1143000"/>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876378378"/>
                    </a:ext>
                  </a:extLst>
                </a:gridCol>
              </a:tblGrid>
              <a:tr h="451149">
                <a:tc>
                  <a:txBody>
                    <a:bodyPr/>
                    <a:lstStyle/>
                    <a:p>
                      <a:pPr algn="ctr" rtl="0" fontAlgn="ctr">
                        <a:spcBef>
                          <a:spcPts val="0"/>
                        </a:spcBef>
                        <a:spcAft>
                          <a:spcPts val="0"/>
                        </a:spcAft>
                      </a:pPr>
                      <a:r>
                        <a:rPr lang="en-US" sz="1800" u="none" strike="noStrike" dirty="0">
                          <a:effectLst/>
                        </a:rPr>
                        <a:t>factorial(1)</a:t>
                      </a:r>
                      <a:endParaRPr lang="en-US" sz="1800" dirty="0">
                        <a:effectLs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1009028"/>
                  </a:ext>
                </a:extLst>
              </a:tr>
              <a:tr h="691851">
                <a:tc>
                  <a:txBody>
                    <a:bodyPr/>
                    <a:lstStyle/>
                    <a:p>
                      <a:pPr algn="ctr" fontAlgn="ctr"/>
                      <a:r>
                        <a:rPr lang="en-US" sz="1800" b="1" dirty="0">
                          <a:effectLst/>
                        </a:rPr>
                        <a:t>return 1 * factorial(0) </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028615"/>
                  </a:ext>
                </a:extLst>
              </a:tr>
            </a:tbl>
          </a:graphicData>
        </a:graphic>
      </p:graphicFrame>
      <p:graphicFrame>
        <p:nvGraphicFramePr>
          <p:cNvPr id="9" name="Table 8">
            <a:extLst>
              <a:ext uri="{FF2B5EF4-FFF2-40B4-BE49-F238E27FC236}">
                <a16:creationId xmlns:a16="http://schemas.microsoft.com/office/drawing/2014/main" id="{7D5E2153-1EB0-4CE0-800F-33F6F5AE03C6}"/>
              </a:ext>
            </a:extLst>
          </p:cNvPr>
          <p:cNvGraphicFramePr>
            <a:graphicFrameLocks noGrp="1"/>
          </p:cNvGraphicFramePr>
          <p:nvPr/>
        </p:nvGraphicFramePr>
        <p:xfrm>
          <a:off x="7754815" y="483577"/>
          <a:ext cx="2680190" cy="1143000"/>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876378378"/>
                    </a:ext>
                  </a:extLst>
                </a:gridCol>
              </a:tblGrid>
              <a:tr h="451149">
                <a:tc>
                  <a:txBody>
                    <a:bodyPr/>
                    <a:lstStyle/>
                    <a:p>
                      <a:pPr algn="ctr" rtl="0" fontAlgn="ctr">
                        <a:spcBef>
                          <a:spcPts val="0"/>
                        </a:spcBef>
                        <a:spcAft>
                          <a:spcPts val="0"/>
                        </a:spcAft>
                      </a:pPr>
                      <a:r>
                        <a:rPr lang="en-US" sz="1800" u="none" strike="noStrike" dirty="0">
                          <a:effectLst/>
                        </a:rPr>
                        <a:t>factorial(0)</a:t>
                      </a:r>
                      <a:endParaRPr lang="en-US" sz="1800" dirty="0">
                        <a:effectLs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1009028"/>
                  </a:ext>
                </a:extLst>
              </a:tr>
              <a:tr h="691851">
                <a:tc>
                  <a:txBody>
                    <a:bodyPr/>
                    <a:lstStyle/>
                    <a:p>
                      <a:pPr algn="ctr" fontAlgn="ctr"/>
                      <a:r>
                        <a:rPr lang="en-US" sz="1800" b="1" dirty="0">
                          <a:effectLst/>
                        </a:rPr>
                        <a:t>return 1</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028615"/>
                  </a:ext>
                </a:extLst>
              </a:tr>
            </a:tbl>
          </a:graphicData>
        </a:graphic>
      </p:graphicFrame>
      <p:sp>
        <p:nvSpPr>
          <p:cNvPr id="11" name="Arrow: Curved Left 10">
            <a:extLst>
              <a:ext uri="{FF2B5EF4-FFF2-40B4-BE49-F238E27FC236}">
                <a16:creationId xmlns:a16="http://schemas.microsoft.com/office/drawing/2014/main" id="{858DC29B-F708-408D-B79E-ABBB67409C5C}"/>
              </a:ext>
            </a:extLst>
          </p:cNvPr>
          <p:cNvSpPr/>
          <p:nvPr/>
        </p:nvSpPr>
        <p:spPr>
          <a:xfrm>
            <a:off x="10569026" y="1257300"/>
            <a:ext cx="562708" cy="1143000"/>
          </a:xfrm>
          <a:prstGeom prst="curvedLeftArrow">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7A7261ED-1827-4BF1-BD0A-80C34CEB616F}"/>
              </a:ext>
            </a:extLst>
          </p:cNvPr>
          <p:cNvSpPr txBox="1"/>
          <p:nvPr/>
        </p:nvSpPr>
        <p:spPr>
          <a:xfrm>
            <a:off x="11386038" y="1626577"/>
            <a:ext cx="328796"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1928045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92AAE7-47FC-4B27-8ACD-56604DBBDC30}"/>
              </a:ext>
            </a:extLst>
          </p:cNvPr>
          <p:cNvSpPr>
            <a:spLocks noGrp="1"/>
          </p:cNvSpPr>
          <p:nvPr>
            <p:ph type="title"/>
          </p:nvPr>
        </p:nvSpPr>
        <p:spPr/>
        <p:txBody>
          <a:bodyPr/>
          <a:lstStyle/>
          <a:p>
            <a:r>
              <a:rPr lang="en-US" dirty="0"/>
              <a:t>Abstract Data Type (ADT)</a:t>
            </a:r>
          </a:p>
        </p:txBody>
      </p:sp>
      <p:sp>
        <p:nvSpPr>
          <p:cNvPr id="5" name="Content Placeholder 4">
            <a:extLst>
              <a:ext uri="{FF2B5EF4-FFF2-40B4-BE49-F238E27FC236}">
                <a16:creationId xmlns:a16="http://schemas.microsoft.com/office/drawing/2014/main" id="{CB421E29-E8B4-4694-845F-D96227B8211B}"/>
              </a:ext>
            </a:extLst>
          </p:cNvPr>
          <p:cNvSpPr>
            <a:spLocks noGrp="1"/>
          </p:cNvSpPr>
          <p:nvPr>
            <p:ph idx="1"/>
          </p:nvPr>
        </p:nvSpPr>
        <p:spPr/>
        <p:txBody>
          <a:bodyPr/>
          <a:lstStyle/>
          <a:p>
            <a:r>
              <a:rPr lang="en-US" dirty="0"/>
              <a:t>An abstract data type (ADT) is a model for data where the data type is defined by the behavior of its operations.</a:t>
            </a:r>
          </a:p>
          <a:p>
            <a:r>
              <a:rPr lang="en-US" dirty="0"/>
              <a:t>An ADT does not define the implementation of its operations; the ADT can only defines what the it can and can’t do.</a:t>
            </a:r>
          </a:p>
          <a:p>
            <a:pPr lvl="1"/>
            <a:r>
              <a:rPr lang="en-US" dirty="0"/>
              <a:t>A data structure will define a specific implementation of an ADT.</a:t>
            </a:r>
          </a:p>
          <a:p>
            <a:pPr lvl="1"/>
            <a:r>
              <a:rPr lang="en-US" dirty="0"/>
              <a:t>You can think of an ADT as a black box of operations.  The black box will tell you what operations are available, but the implementation is hidden.</a:t>
            </a:r>
          </a:p>
          <a:p>
            <a:r>
              <a:rPr lang="en-US" dirty="0"/>
              <a:t>A List is an example of an ADT; a list has operations such as add(), remove(), get(), size(), etc.</a:t>
            </a:r>
          </a:p>
          <a:p>
            <a:pPr lvl="1"/>
            <a:r>
              <a:rPr lang="en-US" dirty="0"/>
              <a:t>The implementation of a List can be an </a:t>
            </a:r>
            <a:r>
              <a:rPr lang="en-US" dirty="0" err="1"/>
              <a:t>ArrayList</a:t>
            </a:r>
            <a:r>
              <a:rPr lang="en-US" dirty="0"/>
              <a:t>, </a:t>
            </a:r>
            <a:r>
              <a:rPr lang="en-US" dirty="0" err="1"/>
              <a:t>SinglyLinkedList</a:t>
            </a:r>
            <a:r>
              <a:rPr lang="en-US" dirty="0"/>
              <a:t>, </a:t>
            </a:r>
            <a:r>
              <a:rPr lang="en-US" dirty="0" err="1"/>
              <a:t>DoublyLinkedList</a:t>
            </a:r>
            <a:r>
              <a:rPr lang="en-US" dirty="0"/>
              <a:t>, etc.</a:t>
            </a:r>
          </a:p>
          <a:p>
            <a:endParaRPr lang="en-US" dirty="0"/>
          </a:p>
        </p:txBody>
      </p:sp>
    </p:spTree>
    <p:extLst>
      <p:ext uri="{BB962C8B-B14F-4D97-AF65-F5344CB8AC3E}">
        <p14:creationId xmlns:p14="http://schemas.microsoft.com/office/powerpoint/2010/main" val="398450929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Recursion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a:bodyPr>
          <a:lstStyle/>
          <a:p>
            <a:pPr marL="45720" indent="0">
              <a:buNone/>
            </a:pPr>
            <a:r>
              <a:rPr lang="en-US" dirty="0"/>
              <a:t>public static void main(String[] </a:t>
            </a:r>
            <a:r>
              <a:rPr lang="en-US" dirty="0" err="1"/>
              <a:t>args</a:t>
            </a:r>
            <a:r>
              <a:rPr lang="en-US" dirty="0"/>
              <a:t>) {</a:t>
            </a:r>
            <a:br>
              <a:rPr lang="en-US" dirty="0"/>
            </a:br>
            <a:r>
              <a:rPr lang="en-US" dirty="0"/>
              <a:t>    </a:t>
            </a:r>
            <a:r>
              <a:rPr lang="en-US" dirty="0" err="1"/>
              <a:t>System.out.println</a:t>
            </a:r>
            <a:r>
              <a:rPr lang="en-US" dirty="0"/>
              <a:t>(factorial(3));</a:t>
            </a:r>
            <a:br>
              <a:rPr lang="en-US" dirty="0"/>
            </a:br>
            <a:r>
              <a:rPr lang="en-US" dirty="0"/>
              <a:t>}</a:t>
            </a:r>
            <a:br>
              <a:rPr lang="en-US" dirty="0"/>
            </a:br>
            <a:br>
              <a:rPr lang="en-US" dirty="0"/>
            </a:br>
            <a:r>
              <a:rPr lang="en-US" dirty="0"/>
              <a:t>public static int factorial(int n) {</a:t>
            </a:r>
            <a:br>
              <a:rPr lang="en-US" dirty="0"/>
            </a:br>
            <a:r>
              <a:rPr lang="en-US" dirty="0"/>
              <a:t>    if (n == 0)</a:t>
            </a:r>
            <a:br>
              <a:rPr lang="en-US" dirty="0"/>
            </a:br>
            <a:r>
              <a:rPr lang="en-US" dirty="0"/>
              <a:t>        return 1;</a:t>
            </a:r>
            <a:br>
              <a:rPr lang="en-US" dirty="0"/>
            </a:br>
            <a:r>
              <a:rPr lang="en-US" dirty="0"/>
              <a:t>    else</a:t>
            </a:r>
            <a:br>
              <a:rPr lang="en-US" dirty="0"/>
            </a:br>
            <a:r>
              <a:rPr lang="en-US" dirty="0"/>
              <a:t>        return n * factorial(n-1);</a:t>
            </a:r>
            <a:br>
              <a:rPr lang="en-US" dirty="0"/>
            </a:br>
            <a:r>
              <a:rPr lang="en-US" dirty="0"/>
              <a:t>}</a:t>
            </a:r>
          </a:p>
        </p:txBody>
      </p:sp>
      <p:graphicFrame>
        <p:nvGraphicFramePr>
          <p:cNvPr id="4" name="Table 3">
            <a:extLst>
              <a:ext uri="{FF2B5EF4-FFF2-40B4-BE49-F238E27FC236}">
                <a16:creationId xmlns:a16="http://schemas.microsoft.com/office/drawing/2014/main" id="{533F1698-78D5-40C5-A499-1336CAB9F5ED}"/>
              </a:ext>
            </a:extLst>
          </p:cNvPr>
          <p:cNvGraphicFramePr>
            <a:graphicFrameLocks noGrp="1"/>
          </p:cNvGraphicFramePr>
          <p:nvPr/>
        </p:nvGraphicFramePr>
        <p:xfrm>
          <a:off x="7754815" y="5055577"/>
          <a:ext cx="2680190" cy="659423"/>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graphicFrame>
        <p:nvGraphicFramePr>
          <p:cNvPr id="6" name="Table 5">
            <a:extLst>
              <a:ext uri="{FF2B5EF4-FFF2-40B4-BE49-F238E27FC236}">
                <a16:creationId xmlns:a16="http://schemas.microsoft.com/office/drawing/2014/main" id="{31566F43-7EA2-4E0C-B77F-5E4A0730E832}"/>
              </a:ext>
            </a:extLst>
          </p:cNvPr>
          <p:cNvGraphicFramePr>
            <a:graphicFrameLocks noGrp="1"/>
          </p:cNvGraphicFramePr>
          <p:nvPr/>
        </p:nvGraphicFramePr>
        <p:xfrm>
          <a:off x="7754815" y="3912577"/>
          <a:ext cx="2680190" cy="1143000"/>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876378378"/>
                    </a:ext>
                  </a:extLst>
                </a:gridCol>
              </a:tblGrid>
              <a:tr h="451149">
                <a:tc>
                  <a:txBody>
                    <a:bodyPr/>
                    <a:lstStyle/>
                    <a:p>
                      <a:pPr algn="ctr" rtl="0" fontAlgn="ctr">
                        <a:spcBef>
                          <a:spcPts val="0"/>
                        </a:spcBef>
                        <a:spcAft>
                          <a:spcPts val="0"/>
                        </a:spcAft>
                      </a:pPr>
                      <a:r>
                        <a:rPr lang="en-US" sz="1800" u="none" strike="noStrike" dirty="0">
                          <a:effectLst/>
                        </a:rPr>
                        <a:t>factorial(3)</a:t>
                      </a:r>
                      <a:endParaRPr lang="en-US" sz="1800" dirty="0">
                        <a:effectLs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1009028"/>
                  </a:ext>
                </a:extLst>
              </a:tr>
              <a:tr h="691851">
                <a:tc>
                  <a:txBody>
                    <a:bodyPr/>
                    <a:lstStyle/>
                    <a:p>
                      <a:pPr algn="ctr" fontAlgn="ctr"/>
                      <a:r>
                        <a:rPr lang="en-US" sz="1800" b="1" dirty="0">
                          <a:effectLst/>
                        </a:rPr>
                        <a:t>return 3 * factorial(2) </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028615"/>
                  </a:ext>
                </a:extLst>
              </a:tr>
            </a:tbl>
          </a:graphicData>
        </a:graphic>
      </p:graphicFrame>
      <p:graphicFrame>
        <p:nvGraphicFramePr>
          <p:cNvPr id="7" name="Table 6">
            <a:extLst>
              <a:ext uri="{FF2B5EF4-FFF2-40B4-BE49-F238E27FC236}">
                <a16:creationId xmlns:a16="http://schemas.microsoft.com/office/drawing/2014/main" id="{80AC89E5-F280-4E3A-96C8-31689C8DBA16}"/>
              </a:ext>
            </a:extLst>
          </p:cNvPr>
          <p:cNvGraphicFramePr>
            <a:graphicFrameLocks noGrp="1"/>
          </p:cNvGraphicFramePr>
          <p:nvPr/>
        </p:nvGraphicFramePr>
        <p:xfrm>
          <a:off x="7754815" y="2769577"/>
          <a:ext cx="2680190" cy="1143000"/>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876378378"/>
                    </a:ext>
                  </a:extLst>
                </a:gridCol>
              </a:tblGrid>
              <a:tr h="451149">
                <a:tc>
                  <a:txBody>
                    <a:bodyPr/>
                    <a:lstStyle/>
                    <a:p>
                      <a:pPr algn="ctr" rtl="0" fontAlgn="ctr">
                        <a:spcBef>
                          <a:spcPts val="0"/>
                        </a:spcBef>
                        <a:spcAft>
                          <a:spcPts val="0"/>
                        </a:spcAft>
                      </a:pPr>
                      <a:r>
                        <a:rPr lang="en-US" sz="1800" u="none" strike="noStrike" dirty="0">
                          <a:effectLst/>
                        </a:rPr>
                        <a:t>factorial(2)</a:t>
                      </a:r>
                      <a:endParaRPr lang="en-US" sz="1800" dirty="0">
                        <a:effectLs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1009028"/>
                  </a:ext>
                </a:extLst>
              </a:tr>
              <a:tr h="691851">
                <a:tc>
                  <a:txBody>
                    <a:bodyPr/>
                    <a:lstStyle/>
                    <a:p>
                      <a:pPr algn="ctr" fontAlgn="ctr"/>
                      <a:r>
                        <a:rPr lang="en-US" sz="1800" b="1" dirty="0">
                          <a:effectLst/>
                        </a:rPr>
                        <a:t>return 2 * factorial(1) </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028615"/>
                  </a:ext>
                </a:extLst>
              </a:tr>
            </a:tbl>
          </a:graphicData>
        </a:graphic>
      </p:graphicFrame>
      <p:graphicFrame>
        <p:nvGraphicFramePr>
          <p:cNvPr id="8" name="Table 7">
            <a:extLst>
              <a:ext uri="{FF2B5EF4-FFF2-40B4-BE49-F238E27FC236}">
                <a16:creationId xmlns:a16="http://schemas.microsoft.com/office/drawing/2014/main" id="{BB320AD1-5C71-4ADA-8B18-634DE5B54AD0}"/>
              </a:ext>
            </a:extLst>
          </p:cNvPr>
          <p:cNvGraphicFramePr>
            <a:graphicFrameLocks noGrp="1"/>
          </p:cNvGraphicFramePr>
          <p:nvPr>
            <p:extLst>
              <p:ext uri="{D42A27DB-BD31-4B8C-83A1-F6EECF244321}">
                <p14:modId xmlns:p14="http://schemas.microsoft.com/office/powerpoint/2010/main" val="4128657671"/>
              </p:ext>
            </p:extLst>
          </p:nvPr>
        </p:nvGraphicFramePr>
        <p:xfrm>
          <a:off x="7754815" y="1626577"/>
          <a:ext cx="2680190" cy="1143000"/>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876378378"/>
                    </a:ext>
                  </a:extLst>
                </a:gridCol>
              </a:tblGrid>
              <a:tr h="451149">
                <a:tc>
                  <a:txBody>
                    <a:bodyPr/>
                    <a:lstStyle/>
                    <a:p>
                      <a:pPr algn="ctr" rtl="0" fontAlgn="ctr">
                        <a:spcBef>
                          <a:spcPts val="0"/>
                        </a:spcBef>
                        <a:spcAft>
                          <a:spcPts val="0"/>
                        </a:spcAft>
                      </a:pPr>
                      <a:r>
                        <a:rPr lang="en-US" sz="1800" u="none" strike="noStrike" dirty="0">
                          <a:effectLst/>
                        </a:rPr>
                        <a:t>factorial(1)</a:t>
                      </a:r>
                      <a:endParaRPr lang="en-US" sz="1800" dirty="0">
                        <a:effectLs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1009028"/>
                  </a:ext>
                </a:extLst>
              </a:tr>
              <a:tr h="691851">
                <a:tc>
                  <a:txBody>
                    <a:bodyPr/>
                    <a:lstStyle/>
                    <a:p>
                      <a:pPr algn="ctr" fontAlgn="ctr"/>
                      <a:r>
                        <a:rPr lang="en-US" sz="1800" b="1" dirty="0">
                          <a:effectLst/>
                        </a:rPr>
                        <a:t>return 1 * 1</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028615"/>
                  </a:ext>
                </a:extLst>
              </a:tr>
            </a:tbl>
          </a:graphicData>
        </a:graphic>
      </p:graphicFrame>
    </p:spTree>
    <p:extLst>
      <p:ext uri="{BB962C8B-B14F-4D97-AF65-F5344CB8AC3E}">
        <p14:creationId xmlns:p14="http://schemas.microsoft.com/office/powerpoint/2010/main" val="45985806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Recursion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a:bodyPr>
          <a:lstStyle/>
          <a:p>
            <a:pPr marL="45720" indent="0">
              <a:buNone/>
            </a:pPr>
            <a:r>
              <a:rPr lang="en-US" dirty="0"/>
              <a:t>public static void main(String[] </a:t>
            </a:r>
            <a:r>
              <a:rPr lang="en-US" dirty="0" err="1"/>
              <a:t>args</a:t>
            </a:r>
            <a:r>
              <a:rPr lang="en-US" dirty="0"/>
              <a:t>) {</a:t>
            </a:r>
            <a:br>
              <a:rPr lang="en-US" dirty="0"/>
            </a:br>
            <a:r>
              <a:rPr lang="en-US" dirty="0"/>
              <a:t>    </a:t>
            </a:r>
            <a:r>
              <a:rPr lang="en-US" dirty="0" err="1"/>
              <a:t>System.out.println</a:t>
            </a:r>
            <a:r>
              <a:rPr lang="en-US" dirty="0"/>
              <a:t>(factorial(3));</a:t>
            </a:r>
            <a:br>
              <a:rPr lang="en-US" dirty="0"/>
            </a:br>
            <a:r>
              <a:rPr lang="en-US" dirty="0"/>
              <a:t>}</a:t>
            </a:r>
            <a:br>
              <a:rPr lang="en-US" dirty="0"/>
            </a:br>
            <a:br>
              <a:rPr lang="en-US" dirty="0"/>
            </a:br>
            <a:r>
              <a:rPr lang="en-US" dirty="0"/>
              <a:t>public static int factorial(int n) {</a:t>
            </a:r>
            <a:br>
              <a:rPr lang="en-US" dirty="0"/>
            </a:br>
            <a:r>
              <a:rPr lang="en-US" dirty="0"/>
              <a:t>    if (n == 0)</a:t>
            </a:r>
            <a:br>
              <a:rPr lang="en-US" dirty="0"/>
            </a:br>
            <a:r>
              <a:rPr lang="en-US" dirty="0"/>
              <a:t>        return 1;</a:t>
            </a:r>
            <a:br>
              <a:rPr lang="en-US" dirty="0"/>
            </a:br>
            <a:r>
              <a:rPr lang="en-US" dirty="0"/>
              <a:t>    else</a:t>
            </a:r>
            <a:br>
              <a:rPr lang="en-US" dirty="0"/>
            </a:br>
            <a:r>
              <a:rPr lang="en-US" dirty="0"/>
              <a:t>        return n * factorial(n-1);</a:t>
            </a:r>
            <a:br>
              <a:rPr lang="en-US" dirty="0"/>
            </a:br>
            <a:r>
              <a:rPr lang="en-US" dirty="0"/>
              <a:t>}</a:t>
            </a:r>
          </a:p>
        </p:txBody>
      </p:sp>
      <p:graphicFrame>
        <p:nvGraphicFramePr>
          <p:cNvPr id="4" name="Table 3">
            <a:extLst>
              <a:ext uri="{FF2B5EF4-FFF2-40B4-BE49-F238E27FC236}">
                <a16:creationId xmlns:a16="http://schemas.microsoft.com/office/drawing/2014/main" id="{533F1698-78D5-40C5-A499-1336CAB9F5ED}"/>
              </a:ext>
            </a:extLst>
          </p:cNvPr>
          <p:cNvGraphicFramePr>
            <a:graphicFrameLocks noGrp="1"/>
          </p:cNvGraphicFramePr>
          <p:nvPr/>
        </p:nvGraphicFramePr>
        <p:xfrm>
          <a:off x="7754815" y="5055577"/>
          <a:ext cx="2680190" cy="659423"/>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graphicFrame>
        <p:nvGraphicFramePr>
          <p:cNvPr id="6" name="Table 5">
            <a:extLst>
              <a:ext uri="{FF2B5EF4-FFF2-40B4-BE49-F238E27FC236}">
                <a16:creationId xmlns:a16="http://schemas.microsoft.com/office/drawing/2014/main" id="{31566F43-7EA2-4E0C-B77F-5E4A0730E832}"/>
              </a:ext>
            </a:extLst>
          </p:cNvPr>
          <p:cNvGraphicFramePr>
            <a:graphicFrameLocks noGrp="1"/>
          </p:cNvGraphicFramePr>
          <p:nvPr/>
        </p:nvGraphicFramePr>
        <p:xfrm>
          <a:off x="7754815" y="3912577"/>
          <a:ext cx="2680190" cy="1143000"/>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876378378"/>
                    </a:ext>
                  </a:extLst>
                </a:gridCol>
              </a:tblGrid>
              <a:tr h="451149">
                <a:tc>
                  <a:txBody>
                    <a:bodyPr/>
                    <a:lstStyle/>
                    <a:p>
                      <a:pPr algn="ctr" rtl="0" fontAlgn="ctr">
                        <a:spcBef>
                          <a:spcPts val="0"/>
                        </a:spcBef>
                        <a:spcAft>
                          <a:spcPts val="0"/>
                        </a:spcAft>
                      </a:pPr>
                      <a:r>
                        <a:rPr lang="en-US" sz="1800" u="none" strike="noStrike" dirty="0">
                          <a:effectLst/>
                        </a:rPr>
                        <a:t>factorial(3)</a:t>
                      </a:r>
                      <a:endParaRPr lang="en-US" sz="1800" dirty="0">
                        <a:effectLs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1009028"/>
                  </a:ext>
                </a:extLst>
              </a:tr>
              <a:tr h="691851">
                <a:tc>
                  <a:txBody>
                    <a:bodyPr/>
                    <a:lstStyle/>
                    <a:p>
                      <a:pPr algn="ctr" fontAlgn="ctr"/>
                      <a:r>
                        <a:rPr lang="en-US" sz="1800" b="1" dirty="0">
                          <a:effectLst/>
                        </a:rPr>
                        <a:t>return 3 * factorial(2) </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028615"/>
                  </a:ext>
                </a:extLst>
              </a:tr>
            </a:tbl>
          </a:graphicData>
        </a:graphic>
      </p:graphicFrame>
      <p:graphicFrame>
        <p:nvGraphicFramePr>
          <p:cNvPr id="7" name="Table 6">
            <a:extLst>
              <a:ext uri="{FF2B5EF4-FFF2-40B4-BE49-F238E27FC236}">
                <a16:creationId xmlns:a16="http://schemas.microsoft.com/office/drawing/2014/main" id="{80AC89E5-F280-4E3A-96C8-31689C8DBA16}"/>
              </a:ext>
            </a:extLst>
          </p:cNvPr>
          <p:cNvGraphicFramePr>
            <a:graphicFrameLocks noGrp="1"/>
          </p:cNvGraphicFramePr>
          <p:nvPr/>
        </p:nvGraphicFramePr>
        <p:xfrm>
          <a:off x="7754815" y="2769577"/>
          <a:ext cx="2680190" cy="1143000"/>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876378378"/>
                    </a:ext>
                  </a:extLst>
                </a:gridCol>
              </a:tblGrid>
              <a:tr h="451149">
                <a:tc>
                  <a:txBody>
                    <a:bodyPr/>
                    <a:lstStyle/>
                    <a:p>
                      <a:pPr algn="ctr" rtl="0" fontAlgn="ctr">
                        <a:spcBef>
                          <a:spcPts val="0"/>
                        </a:spcBef>
                        <a:spcAft>
                          <a:spcPts val="0"/>
                        </a:spcAft>
                      </a:pPr>
                      <a:r>
                        <a:rPr lang="en-US" sz="1800" u="none" strike="noStrike" dirty="0">
                          <a:effectLst/>
                        </a:rPr>
                        <a:t>factorial(2)</a:t>
                      </a:r>
                      <a:endParaRPr lang="en-US" sz="1800" dirty="0">
                        <a:effectLs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1009028"/>
                  </a:ext>
                </a:extLst>
              </a:tr>
              <a:tr h="691851">
                <a:tc>
                  <a:txBody>
                    <a:bodyPr/>
                    <a:lstStyle/>
                    <a:p>
                      <a:pPr algn="ctr" fontAlgn="ctr"/>
                      <a:r>
                        <a:rPr lang="en-US" sz="1800" b="1" dirty="0">
                          <a:effectLst/>
                        </a:rPr>
                        <a:t>return 2 * factorial(1) </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028615"/>
                  </a:ext>
                </a:extLst>
              </a:tr>
            </a:tbl>
          </a:graphicData>
        </a:graphic>
      </p:graphicFrame>
      <p:graphicFrame>
        <p:nvGraphicFramePr>
          <p:cNvPr id="8" name="Table 7">
            <a:extLst>
              <a:ext uri="{FF2B5EF4-FFF2-40B4-BE49-F238E27FC236}">
                <a16:creationId xmlns:a16="http://schemas.microsoft.com/office/drawing/2014/main" id="{BB320AD1-5C71-4ADA-8B18-634DE5B54AD0}"/>
              </a:ext>
            </a:extLst>
          </p:cNvPr>
          <p:cNvGraphicFramePr>
            <a:graphicFrameLocks noGrp="1"/>
          </p:cNvGraphicFramePr>
          <p:nvPr>
            <p:extLst>
              <p:ext uri="{D42A27DB-BD31-4B8C-83A1-F6EECF244321}">
                <p14:modId xmlns:p14="http://schemas.microsoft.com/office/powerpoint/2010/main" val="3922539415"/>
              </p:ext>
            </p:extLst>
          </p:nvPr>
        </p:nvGraphicFramePr>
        <p:xfrm>
          <a:off x="7754815" y="1626577"/>
          <a:ext cx="2680190" cy="1143000"/>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876378378"/>
                    </a:ext>
                  </a:extLst>
                </a:gridCol>
              </a:tblGrid>
              <a:tr h="451149">
                <a:tc>
                  <a:txBody>
                    <a:bodyPr/>
                    <a:lstStyle/>
                    <a:p>
                      <a:pPr algn="ctr" rtl="0" fontAlgn="ctr">
                        <a:spcBef>
                          <a:spcPts val="0"/>
                        </a:spcBef>
                        <a:spcAft>
                          <a:spcPts val="0"/>
                        </a:spcAft>
                      </a:pPr>
                      <a:r>
                        <a:rPr lang="en-US" sz="1800" u="none" strike="noStrike" dirty="0">
                          <a:effectLst/>
                        </a:rPr>
                        <a:t>factorial(1)</a:t>
                      </a:r>
                      <a:endParaRPr lang="en-US" sz="1800" dirty="0">
                        <a:effectLs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1009028"/>
                  </a:ext>
                </a:extLst>
              </a:tr>
              <a:tr h="691851">
                <a:tc>
                  <a:txBody>
                    <a:bodyPr/>
                    <a:lstStyle/>
                    <a:p>
                      <a:pPr algn="ctr" fontAlgn="ctr"/>
                      <a:r>
                        <a:rPr lang="en-US" sz="1800" b="1" dirty="0">
                          <a:effectLst/>
                        </a:rPr>
                        <a:t>return 1</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028615"/>
                  </a:ext>
                </a:extLst>
              </a:tr>
            </a:tbl>
          </a:graphicData>
        </a:graphic>
      </p:graphicFrame>
    </p:spTree>
    <p:extLst>
      <p:ext uri="{BB962C8B-B14F-4D97-AF65-F5344CB8AC3E}">
        <p14:creationId xmlns:p14="http://schemas.microsoft.com/office/powerpoint/2010/main" val="418836265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Recursion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a:bodyPr>
          <a:lstStyle/>
          <a:p>
            <a:pPr marL="45720" indent="0">
              <a:buNone/>
            </a:pPr>
            <a:r>
              <a:rPr lang="en-US" dirty="0"/>
              <a:t>public static void main(String[] </a:t>
            </a:r>
            <a:r>
              <a:rPr lang="en-US" dirty="0" err="1"/>
              <a:t>args</a:t>
            </a:r>
            <a:r>
              <a:rPr lang="en-US" dirty="0"/>
              <a:t>) {</a:t>
            </a:r>
            <a:br>
              <a:rPr lang="en-US" dirty="0"/>
            </a:br>
            <a:r>
              <a:rPr lang="en-US" dirty="0"/>
              <a:t>    </a:t>
            </a:r>
            <a:r>
              <a:rPr lang="en-US" dirty="0" err="1"/>
              <a:t>System.out.println</a:t>
            </a:r>
            <a:r>
              <a:rPr lang="en-US" dirty="0"/>
              <a:t>(factorial(3));</a:t>
            </a:r>
            <a:br>
              <a:rPr lang="en-US" dirty="0"/>
            </a:br>
            <a:r>
              <a:rPr lang="en-US" dirty="0"/>
              <a:t>}</a:t>
            </a:r>
            <a:br>
              <a:rPr lang="en-US" dirty="0"/>
            </a:br>
            <a:br>
              <a:rPr lang="en-US" dirty="0"/>
            </a:br>
            <a:r>
              <a:rPr lang="en-US" dirty="0"/>
              <a:t>public static int factorial(int n) {</a:t>
            </a:r>
            <a:br>
              <a:rPr lang="en-US" dirty="0"/>
            </a:br>
            <a:r>
              <a:rPr lang="en-US" dirty="0"/>
              <a:t>    if (n == 0)</a:t>
            </a:r>
            <a:br>
              <a:rPr lang="en-US" dirty="0"/>
            </a:br>
            <a:r>
              <a:rPr lang="en-US" dirty="0"/>
              <a:t>        return 1;</a:t>
            </a:r>
            <a:br>
              <a:rPr lang="en-US" dirty="0"/>
            </a:br>
            <a:r>
              <a:rPr lang="en-US" dirty="0"/>
              <a:t>    else</a:t>
            </a:r>
            <a:br>
              <a:rPr lang="en-US" dirty="0"/>
            </a:br>
            <a:r>
              <a:rPr lang="en-US" dirty="0"/>
              <a:t>        return n * factorial(n-1);</a:t>
            </a:r>
            <a:br>
              <a:rPr lang="en-US" dirty="0"/>
            </a:br>
            <a:r>
              <a:rPr lang="en-US" dirty="0"/>
              <a:t>}</a:t>
            </a:r>
          </a:p>
        </p:txBody>
      </p:sp>
      <p:graphicFrame>
        <p:nvGraphicFramePr>
          <p:cNvPr id="4" name="Table 3">
            <a:extLst>
              <a:ext uri="{FF2B5EF4-FFF2-40B4-BE49-F238E27FC236}">
                <a16:creationId xmlns:a16="http://schemas.microsoft.com/office/drawing/2014/main" id="{533F1698-78D5-40C5-A499-1336CAB9F5ED}"/>
              </a:ext>
            </a:extLst>
          </p:cNvPr>
          <p:cNvGraphicFramePr>
            <a:graphicFrameLocks noGrp="1"/>
          </p:cNvGraphicFramePr>
          <p:nvPr/>
        </p:nvGraphicFramePr>
        <p:xfrm>
          <a:off x="7754815" y="5055577"/>
          <a:ext cx="2680190" cy="659423"/>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graphicFrame>
        <p:nvGraphicFramePr>
          <p:cNvPr id="6" name="Table 5">
            <a:extLst>
              <a:ext uri="{FF2B5EF4-FFF2-40B4-BE49-F238E27FC236}">
                <a16:creationId xmlns:a16="http://schemas.microsoft.com/office/drawing/2014/main" id="{31566F43-7EA2-4E0C-B77F-5E4A0730E832}"/>
              </a:ext>
            </a:extLst>
          </p:cNvPr>
          <p:cNvGraphicFramePr>
            <a:graphicFrameLocks noGrp="1"/>
          </p:cNvGraphicFramePr>
          <p:nvPr/>
        </p:nvGraphicFramePr>
        <p:xfrm>
          <a:off x="7754815" y="3912577"/>
          <a:ext cx="2680190" cy="1143000"/>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876378378"/>
                    </a:ext>
                  </a:extLst>
                </a:gridCol>
              </a:tblGrid>
              <a:tr h="451149">
                <a:tc>
                  <a:txBody>
                    <a:bodyPr/>
                    <a:lstStyle/>
                    <a:p>
                      <a:pPr algn="ctr" rtl="0" fontAlgn="ctr">
                        <a:spcBef>
                          <a:spcPts val="0"/>
                        </a:spcBef>
                        <a:spcAft>
                          <a:spcPts val="0"/>
                        </a:spcAft>
                      </a:pPr>
                      <a:r>
                        <a:rPr lang="en-US" sz="1800" u="none" strike="noStrike" dirty="0">
                          <a:effectLst/>
                        </a:rPr>
                        <a:t>factorial(3)</a:t>
                      </a:r>
                      <a:endParaRPr lang="en-US" sz="1800" dirty="0">
                        <a:effectLs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1009028"/>
                  </a:ext>
                </a:extLst>
              </a:tr>
              <a:tr h="691851">
                <a:tc>
                  <a:txBody>
                    <a:bodyPr/>
                    <a:lstStyle/>
                    <a:p>
                      <a:pPr algn="ctr" fontAlgn="ctr"/>
                      <a:r>
                        <a:rPr lang="en-US" sz="1800" b="1" dirty="0">
                          <a:effectLst/>
                        </a:rPr>
                        <a:t>return 3 * factorial(2) </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028615"/>
                  </a:ext>
                </a:extLst>
              </a:tr>
            </a:tbl>
          </a:graphicData>
        </a:graphic>
      </p:graphicFrame>
      <p:graphicFrame>
        <p:nvGraphicFramePr>
          <p:cNvPr id="7" name="Table 6">
            <a:extLst>
              <a:ext uri="{FF2B5EF4-FFF2-40B4-BE49-F238E27FC236}">
                <a16:creationId xmlns:a16="http://schemas.microsoft.com/office/drawing/2014/main" id="{80AC89E5-F280-4E3A-96C8-31689C8DBA16}"/>
              </a:ext>
            </a:extLst>
          </p:cNvPr>
          <p:cNvGraphicFramePr>
            <a:graphicFrameLocks noGrp="1"/>
          </p:cNvGraphicFramePr>
          <p:nvPr/>
        </p:nvGraphicFramePr>
        <p:xfrm>
          <a:off x="7754815" y="2769577"/>
          <a:ext cx="2680190" cy="1143000"/>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876378378"/>
                    </a:ext>
                  </a:extLst>
                </a:gridCol>
              </a:tblGrid>
              <a:tr h="451149">
                <a:tc>
                  <a:txBody>
                    <a:bodyPr/>
                    <a:lstStyle/>
                    <a:p>
                      <a:pPr algn="ctr" rtl="0" fontAlgn="ctr">
                        <a:spcBef>
                          <a:spcPts val="0"/>
                        </a:spcBef>
                        <a:spcAft>
                          <a:spcPts val="0"/>
                        </a:spcAft>
                      </a:pPr>
                      <a:r>
                        <a:rPr lang="en-US" sz="1800" u="none" strike="noStrike" dirty="0">
                          <a:effectLst/>
                        </a:rPr>
                        <a:t>factorial(2)</a:t>
                      </a:r>
                      <a:endParaRPr lang="en-US" sz="1800" dirty="0">
                        <a:effectLs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1009028"/>
                  </a:ext>
                </a:extLst>
              </a:tr>
              <a:tr h="691851">
                <a:tc>
                  <a:txBody>
                    <a:bodyPr/>
                    <a:lstStyle/>
                    <a:p>
                      <a:pPr algn="ctr" fontAlgn="ctr"/>
                      <a:r>
                        <a:rPr lang="en-US" sz="1800" b="1" dirty="0">
                          <a:effectLst/>
                        </a:rPr>
                        <a:t>return 2 * factorial(1) </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028615"/>
                  </a:ext>
                </a:extLst>
              </a:tr>
            </a:tbl>
          </a:graphicData>
        </a:graphic>
      </p:graphicFrame>
      <p:graphicFrame>
        <p:nvGraphicFramePr>
          <p:cNvPr id="8" name="Table 7">
            <a:extLst>
              <a:ext uri="{FF2B5EF4-FFF2-40B4-BE49-F238E27FC236}">
                <a16:creationId xmlns:a16="http://schemas.microsoft.com/office/drawing/2014/main" id="{BB320AD1-5C71-4ADA-8B18-634DE5B54AD0}"/>
              </a:ext>
            </a:extLst>
          </p:cNvPr>
          <p:cNvGraphicFramePr>
            <a:graphicFrameLocks noGrp="1"/>
          </p:cNvGraphicFramePr>
          <p:nvPr/>
        </p:nvGraphicFramePr>
        <p:xfrm>
          <a:off x="7754815" y="1626577"/>
          <a:ext cx="2680190" cy="1143000"/>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876378378"/>
                    </a:ext>
                  </a:extLst>
                </a:gridCol>
              </a:tblGrid>
              <a:tr h="451149">
                <a:tc>
                  <a:txBody>
                    <a:bodyPr/>
                    <a:lstStyle/>
                    <a:p>
                      <a:pPr algn="ctr" rtl="0" fontAlgn="ctr">
                        <a:spcBef>
                          <a:spcPts val="0"/>
                        </a:spcBef>
                        <a:spcAft>
                          <a:spcPts val="0"/>
                        </a:spcAft>
                      </a:pPr>
                      <a:r>
                        <a:rPr lang="en-US" sz="1800" u="none" strike="noStrike" dirty="0">
                          <a:effectLst/>
                        </a:rPr>
                        <a:t>factorial(1)</a:t>
                      </a:r>
                      <a:endParaRPr lang="en-US" sz="1800" dirty="0">
                        <a:effectLs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1009028"/>
                  </a:ext>
                </a:extLst>
              </a:tr>
              <a:tr h="691851">
                <a:tc>
                  <a:txBody>
                    <a:bodyPr/>
                    <a:lstStyle/>
                    <a:p>
                      <a:pPr algn="ctr" fontAlgn="ctr"/>
                      <a:r>
                        <a:rPr lang="en-US" sz="1800" b="1" dirty="0">
                          <a:effectLst/>
                        </a:rPr>
                        <a:t>return 1</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028615"/>
                  </a:ext>
                </a:extLst>
              </a:tr>
            </a:tbl>
          </a:graphicData>
        </a:graphic>
      </p:graphicFrame>
      <p:sp>
        <p:nvSpPr>
          <p:cNvPr id="9" name="Arrow: Curved Left 8">
            <a:extLst>
              <a:ext uri="{FF2B5EF4-FFF2-40B4-BE49-F238E27FC236}">
                <a16:creationId xmlns:a16="http://schemas.microsoft.com/office/drawing/2014/main" id="{15847A32-BAE0-49F5-909F-B7F41782FABB}"/>
              </a:ext>
            </a:extLst>
          </p:cNvPr>
          <p:cNvSpPr/>
          <p:nvPr/>
        </p:nvSpPr>
        <p:spPr>
          <a:xfrm>
            <a:off x="10560233" y="2286000"/>
            <a:ext cx="562708" cy="1143000"/>
          </a:xfrm>
          <a:prstGeom prst="curvedLeftArrow">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9900CBB4-E895-46B1-B075-F80DA2718490}"/>
              </a:ext>
            </a:extLst>
          </p:cNvPr>
          <p:cNvSpPr txBox="1"/>
          <p:nvPr/>
        </p:nvSpPr>
        <p:spPr>
          <a:xfrm>
            <a:off x="11377245" y="2655277"/>
            <a:ext cx="328796"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357944058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Recursion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a:bodyPr>
          <a:lstStyle/>
          <a:p>
            <a:pPr marL="45720" indent="0">
              <a:buNone/>
            </a:pPr>
            <a:r>
              <a:rPr lang="en-US" dirty="0"/>
              <a:t>public static void main(String[] </a:t>
            </a:r>
            <a:r>
              <a:rPr lang="en-US" dirty="0" err="1"/>
              <a:t>args</a:t>
            </a:r>
            <a:r>
              <a:rPr lang="en-US" dirty="0"/>
              <a:t>) {</a:t>
            </a:r>
            <a:br>
              <a:rPr lang="en-US" dirty="0"/>
            </a:br>
            <a:r>
              <a:rPr lang="en-US" dirty="0"/>
              <a:t>    </a:t>
            </a:r>
            <a:r>
              <a:rPr lang="en-US" dirty="0" err="1"/>
              <a:t>System.out.println</a:t>
            </a:r>
            <a:r>
              <a:rPr lang="en-US" dirty="0"/>
              <a:t>(factorial(3));</a:t>
            </a:r>
            <a:br>
              <a:rPr lang="en-US" dirty="0"/>
            </a:br>
            <a:r>
              <a:rPr lang="en-US" dirty="0"/>
              <a:t>}</a:t>
            </a:r>
            <a:br>
              <a:rPr lang="en-US" dirty="0"/>
            </a:br>
            <a:br>
              <a:rPr lang="en-US" dirty="0"/>
            </a:br>
            <a:r>
              <a:rPr lang="en-US" dirty="0"/>
              <a:t>public static int factorial(int n) {</a:t>
            </a:r>
            <a:br>
              <a:rPr lang="en-US" dirty="0"/>
            </a:br>
            <a:r>
              <a:rPr lang="en-US" dirty="0"/>
              <a:t>    if (n == 0)</a:t>
            </a:r>
            <a:br>
              <a:rPr lang="en-US" dirty="0"/>
            </a:br>
            <a:r>
              <a:rPr lang="en-US" dirty="0"/>
              <a:t>        return 1;</a:t>
            </a:r>
            <a:br>
              <a:rPr lang="en-US" dirty="0"/>
            </a:br>
            <a:r>
              <a:rPr lang="en-US" dirty="0"/>
              <a:t>    else</a:t>
            </a:r>
            <a:br>
              <a:rPr lang="en-US" dirty="0"/>
            </a:br>
            <a:r>
              <a:rPr lang="en-US" dirty="0"/>
              <a:t>        return n * factorial(n-1);</a:t>
            </a:r>
            <a:br>
              <a:rPr lang="en-US" dirty="0"/>
            </a:br>
            <a:r>
              <a:rPr lang="en-US" dirty="0"/>
              <a:t>}</a:t>
            </a:r>
          </a:p>
        </p:txBody>
      </p:sp>
      <p:graphicFrame>
        <p:nvGraphicFramePr>
          <p:cNvPr id="4" name="Table 3">
            <a:extLst>
              <a:ext uri="{FF2B5EF4-FFF2-40B4-BE49-F238E27FC236}">
                <a16:creationId xmlns:a16="http://schemas.microsoft.com/office/drawing/2014/main" id="{533F1698-78D5-40C5-A499-1336CAB9F5ED}"/>
              </a:ext>
            </a:extLst>
          </p:cNvPr>
          <p:cNvGraphicFramePr>
            <a:graphicFrameLocks noGrp="1"/>
          </p:cNvGraphicFramePr>
          <p:nvPr/>
        </p:nvGraphicFramePr>
        <p:xfrm>
          <a:off x="7754815" y="5055577"/>
          <a:ext cx="2680190" cy="659423"/>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graphicFrame>
        <p:nvGraphicFramePr>
          <p:cNvPr id="6" name="Table 5">
            <a:extLst>
              <a:ext uri="{FF2B5EF4-FFF2-40B4-BE49-F238E27FC236}">
                <a16:creationId xmlns:a16="http://schemas.microsoft.com/office/drawing/2014/main" id="{31566F43-7EA2-4E0C-B77F-5E4A0730E832}"/>
              </a:ext>
            </a:extLst>
          </p:cNvPr>
          <p:cNvGraphicFramePr>
            <a:graphicFrameLocks noGrp="1"/>
          </p:cNvGraphicFramePr>
          <p:nvPr/>
        </p:nvGraphicFramePr>
        <p:xfrm>
          <a:off x="7754815" y="3912577"/>
          <a:ext cx="2680190" cy="1143000"/>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876378378"/>
                    </a:ext>
                  </a:extLst>
                </a:gridCol>
              </a:tblGrid>
              <a:tr h="451149">
                <a:tc>
                  <a:txBody>
                    <a:bodyPr/>
                    <a:lstStyle/>
                    <a:p>
                      <a:pPr algn="ctr" rtl="0" fontAlgn="ctr">
                        <a:spcBef>
                          <a:spcPts val="0"/>
                        </a:spcBef>
                        <a:spcAft>
                          <a:spcPts val="0"/>
                        </a:spcAft>
                      </a:pPr>
                      <a:r>
                        <a:rPr lang="en-US" sz="1800" u="none" strike="noStrike" dirty="0">
                          <a:effectLst/>
                        </a:rPr>
                        <a:t>factorial(3)</a:t>
                      </a:r>
                      <a:endParaRPr lang="en-US" sz="1800" dirty="0">
                        <a:effectLs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1009028"/>
                  </a:ext>
                </a:extLst>
              </a:tr>
              <a:tr h="691851">
                <a:tc>
                  <a:txBody>
                    <a:bodyPr/>
                    <a:lstStyle/>
                    <a:p>
                      <a:pPr algn="ctr" fontAlgn="ctr"/>
                      <a:r>
                        <a:rPr lang="en-US" sz="1800" b="1" dirty="0">
                          <a:effectLst/>
                        </a:rPr>
                        <a:t>return 3 * factorial(2) </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028615"/>
                  </a:ext>
                </a:extLst>
              </a:tr>
            </a:tbl>
          </a:graphicData>
        </a:graphic>
      </p:graphicFrame>
      <p:graphicFrame>
        <p:nvGraphicFramePr>
          <p:cNvPr id="7" name="Table 6">
            <a:extLst>
              <a:ext uri="{FF2B5EF4-FFF2-40B4-BE49-F238E27FC236}">
                <a16:creationId xmlns:a16="http://schemas.microsoft.com/office/drawing/2014/main" id="{80AC89E5-F280-4E3A-96C8-31689C8DBA16}"/>
              </a:ext>
            </a:extLst>
          </p:cNvPr>
          <p:cNvGraphicFramePr>
            <a:graphicFrameLocks noGrp="1"/>
          </p:cNvGraphicFramePr>
          <p:nvPr>
            <p:extLst>
              <p:ext uri="{D42A27DB-BD31-4B8C-83A1-F6EECF244321}">
                <p14:modId xmlns:p14="http://schemas.microsoft.com/office/powerpoint/2010/main" val="1305936462"/>
              </p:ext>
            </p:extLst>
          </p:nvPr>
        </p:nvGraphicFramePr>
        <p:xfrm>
          <a:off x="7754815" y="2769577"/>
          <a:ext cx="2680190" cy="1143000"/>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876378378"/>
                    </a:ext>
                  </a:extLst>
                </a:gridCol>
              </a:tblGrid>
              <a:tr h="451149">
                <a:tc>
                  <a:txBody>
                    <a:bodyPr/>
                    <a:lstStyle/>
                    <a:p>
                      <a:pPr algn="ctr" rtl="0" fontAlgn="ctr">
                        <a:spcBef>
                          <a:spcPts val="0"/>
                        </a:spcBef>
                        <a:spcAft>
                          <a:spcPts val="0"/>
                        </a:spcAft>
                      </a:pPr>
                      <a:r>
                        <a:rPr lang="en-US" sz="1800" u="none" strike="noStrike" dirty="0">
                          <a:effectLst/>
                        </a:rPr>
                        <a:t>factorial(2)</a:t>
                      </a:r>
                      <a:endParaRPr lang="en-US" sz="1800" dirty="0">
                        <a:effectLs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1009028"/>
                  </a:ext>
                </a:extLst>
              </a:tr>
              <a:tr h="691851">
                <a:tc>
                  <a:txBody>
                    <a:bodyPr/>
                    <a:lstStyle/>
                    <a:p>
                      <a:pPr algn="ctr" fontAlgn="ctr"/>
                      <a:r>
                        <a:rPr lang="en-US" sz="1800" b="1" dirty="0">
                          <a:effectLst/>
                        </a:rPr>
                        <a:t>return 2 * 1</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028615"/>
                  </a:ext>
                </a:extLst>
              </a:tr>
            </a:tbl>
          </a:graphicData>
        </a:graphic>
      </p:graphicFrame>
    </p:spTree>
    <p:extLst>
      <p:ext uri="{BB962C8B-B14F-4D97-AF65-F5344CB8AC3E}">
        <p14:creationId xmlns:p14="http://schemas.microsoft.com/office/powerpoint/2010/main" val="123979609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Recursion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a:bodyPr>
          <a:lstStyle/>
          <a:p>
            <a:pPr marL="45720" indent="0">
              <a:buNone/>
            </a:pPr>
            <a:r>
              <a:rPr lang="en-US" dirty="0"/>
              <a:t>public static void main(String[] </a:t>
            </a:r>
            <a:r>
              <a:rPr lang="en-US" dirty="0" err="1"/>
              <a:t>args</a:t>
            </a:r>
            <a:r>
              <a:rPr lang="en-US" dirty="0"/>
              <a:t>) {</a:t>
            </a:r>
            <a:br>
              <a:rPr lang="en-US" dirty="0"/>
            </a:br>
            <a:r>
              <a:rPr lang="en-US" dirty="0"/>
              <a:t>    </a:t>
            </a:r>
            <a:r>
              <a:rPr lang="en-US" dirty="0" err="1"/>
              <a:t>System.out.println</a:t>
            </a:r>
            <a:r>
              <a:rPr lang="en-US" dirty="0"/>
              <a:t>(factorial(3));</a:t>
            </a:r>
            <a:br>
              <a:rPr lang="en-US" dirty="0"/>
            </a:br>
            <a:r>
              <a:rPr lang="en-US" dirty="0"/>
              <a:t>}</a:t>
            </a:r>
            <a:br>
              <a:rPr lang="en-US" dirty="0"/>
            </a:br>
            <a:br>
              <a:rPr lang="en-US" dirty="0"/>
            </a:br>
            <a:r>
              <a:rPr lang="en-US" dirty="0"/>
              <a:t>public static int factorial(int n) {</a:t>
            </a:r>
            <a:br>
              <a:rPr lang="en-US" dirty="0"/>
            </a:br>
            <a:r>
              <a:rPr lang="en-US" dirty="0"/>
              <a:t>    if (n == 0)</a:t>
            </a:r>
            <a:br>
              <a:rPr lang="en-US" dirty="0"/>
            </a:br>
            <a:r>
              <a:rPr lang="en-US" dirty="0"/>
              <a:t>        return 1;</a:t>
            </a:r>
            <a:br>
              <a:rPr lang="en-US" dirty="0"/>
            </a:br>
            <a:r>
              <a:rPr lang="en-US" dirty="0"/>
              <a:t>    else</a:t>
            </a:r>
            <a:br>
              <a:rPr lang="en-US" dirty="0"/>
            </a:br>
            <a:r>
              <a:rPr lang="en-US" dirty="0"/>
              <a:t>        return n * factorial(n-1);</a:t>
            </a:r>
            <a:br>
              <a:rPr lang="en-US" dirty="0"/>
            </a:br>
            <a:r>
              <a:rPr lang="en-US" dirty="0"/>
              <a:t>}</a:t>
            </a:r>
          </a:p>
        </p:txBody>
      </p:sp>
      <p:graphicFrame>
        <p:nvGraphicFramePr>
          <p:cNvPr id="4" name="Table 3">
            <a:extLst>
              <a:ext uri="{FF2B5EF4-FFF2-40B4-BE49-F238E27FC236}">
                <a16:creationId xmlns:a16="http://schemas.microsoft.com/office/drawing/2014/main" id="{533F1698-78D5-40C5-A499-1336CAB9F5ED}"/>
              </a:ext>
            </a:extLst>
          </p:cNvPr>
          <p:cNvGraphicFramePr>
            <a:graphicFrameLocks noGrp="1"/>
          </p:cNvGraphicFramePr>
          <p:nvPr/>
        </p:nvGraphicFramePr>
        <p:xfrm>
          <a:off x="7754815" y="5055577"/>
          <a:ext cx="2680190" cy="659423"/>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graphicFrame>
        <p:nvGraphicFramePr>
          <p:cNvPr id="6" name="Table 5">
            <a:extLst>
              <a:ext uri="{FF2B5EF4-FFF2-40B4-BE49-F238E27FC236}">
                <a16:creationId xmlns:a16="http://schemas.microsoft.com/office/drawing/2014/main" id="{31566F43-7EA2-4E0C-B77F-5E4A0730E832}"/>
              </a:ext>
            </a:extLst>
          </p:cNvPr>
          <p:cNvGraphicFramePr>
            <a:graphicFrameLocks noGrp="1"/>
          </p:cNvGraphicFramePr>
          <p:nvPr/>
        </p:nvGraphicFramePr>
        <p:xfrm>
          <a:off x="7754815" y="3912577"/>
          <a:ext cx="2680190" cy="1143000"/>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876378378"/>
                    </a:ext>
                  </a:extLst>
                </a:gridCol>
              </a:tblGrid>
              <a:tr h="451149">
                <a:tc>
                  <a:txBody>
                    <a:bodyPr/>
                    <a:lstStyle/>
                    <a:p>
                      <a:pPr algn="ctr" rtl="0" fontAlgn="ctr">
                        <a:spcBef>
                          <a:spcPts val="0"/>
                        </a:spcBef>
                        <a:spcAft>
                          <a:spcPts val="0"/>
                        </a:spcAft>
                      </a:pPr>
                      <a:r>
                        <a:rPr lang="en-US" sz="1800" u="none" strike="noStrike" dirty="0">
                          <a:effectLst/>
                        </a:rPr>
                        <a:t>factorial(3)</a:t>
                      </a:r>
                      <a:endParaRPr lang="en-US" sz="1800" dirty="0">
                        <a:effectLs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1009028"/>
                  </a:ext>
                </a:extLst>
              </a:tr>
              <a:tr h="691851">
                <a:tc>
                  <a:txBody>
                    <a:bodyPr/>
                    <a:lstStyle/>
                    <a:p>
                      <a:pPr algn="ctr" fontAlgn="ctr"/>
                      <a:r>
                        <a:rPr lang="en-US" sz="1800" b="1" dirty="0">
                          <a:effectLst/>
                        </a:rPr>
                        <a:t>return 3 * factorial(2) </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028615"/>
                  </a:ext>
                </a:extLst>
              </a:tr>
            </a:tbl>
          </a:graphicData>
        </a:graphic>
      </p:graphicFrame>
      <p:graphicFrame>
        <p:nvGraphicFramePr>
          <p:cNvPr id="7" name="Table 6">
            <a:extLst>
              <a:ext uri="{FF2B5EF4-FFF2-40B4-BE49-F238E27FC236}">
                <a16:creationId xmlns:a16="http://schemas.microsoft.com/office/drawing/2014/main" id="{80AC89E5-F280-4E3A-96C8-31689C8DBA16}"/>
              </a:ext>
            </a:extLst>
          </p:cNvPr>
          <p:cNvGraphicFramePr>
            <a:graphicFrameLocks noGrp="1"/>
          </p:cNvGraphicFramePr>
          <p:nvPr>
            <p:extLst>
              <p:ext uri="{D42A27DB-BD31-4B8C-83A1-F6EECF244321}">
                <p14:modId xmlns:p14="http://schemas.microsoft.com/office/powerpoint/2010/main" val="2247043259"/>
              </p:ext>
            </p:extLst>
          </p:nvPr>
        </p:nvGraphicFramePr>
        <p:xfrm>
          <a:off x="7754815" y="2769577"/>
          <a:ext cx="2680190" cy="1143000"/>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876378378"/>
                    </a:ext>
                  </a:extLst>
                </a:gridCol>
              </a:tblGrid>
              <a:tr h="451149">
                <a:tc>
                  <a:txBody>
                    <a:bodyPr/>
                    <a:lstStyle/>
                    <a:p>
                      <a:pPr algn="ctr" rtl="0" fontAlgn="ctr">
                        <a:spcBef>
                          <a:spcPts val="0"/>
                        </a:spcBef>
                        <a:spcAft>
                          <a:spcPts val="0"/>
                        </a:spcAft>
                      </a:pPr>
                      <a:r>
                        <a:rPr lang="en-US" sz="1800" u="none" strike="noStrike" dirty="0">
                          <a:effectLst/>
                        </a:rPr>
                        <a:t>factorial(2)</a:t>
                      </a:r>
                      <a:endParaRPr lang="en-US" sz="1800" dirty="0">
                        <a:effectLs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1009028"/>
                  </a:ext>
                </a:extLst>
              </a:tr>
              <a:tr h="691851">
                <a:tc>
                  <a:txBody>
                    <a:bodyPr/>
                    <a:lstStyle/>
                    <a:p>
                      <a:pPr algn="ctr" fontAlgn="ctr"/>
                      <a:r>
                        <a:rPr lang="en-US" sz="1800" b="1" dirty="0">
                          <a:effectLst/>
                        </a:rPr>
                        <a:t>return 2</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028615"/>
                  </a:ext>
                </a:extLst>
              </a:tr>
            </a:tbl>
          </a:graphicData>
        </a:graphic>
      </p:graphicFrame>
    </p:spTree>
    <p:extLst>
      <p:ext uri="{BB962C8B-B14F-4D97-AF65-F5344CB8AC3E}">
        <p14:creationId xmlns:p14="http://schemas.microsoft.com/office/powerpoint/2010/main" val="393221644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Recursion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a:bodyPr>
          <a:lstStyle/>
          <a:p>
            <a:pPr marL="45720" indent="0">
              <a:buNone/>
            </a:pPr>
            <a:r>
              <a:rPr lang="en-US" dirty="0"/>
              <a:t>public static void main(String[] </a:t>
            </a:r>
            <a:r>
              <a:rPr lang="en-US" dirty="0" err="1"/>
              <a:t>args</a:t>
            </a:r>
            <a:r>
              <a:rPr lang="en-US" dirty="0"/>
              <a:t>) {</a:t>
            </a:r>
            <a:br>
              <a:rPr lang="en-US" dirty="0"/>
            </a:br>
            <a:r>
              <a:rPr lang="en-US" dirty="0"/>
              <a:t>    </a:t>
            </a:r>
            <a:r>
              <a:rPr lang="en-US" dirty="0" err="1"/>
              <a:t>System.out.println</a:t>
            </a:r>
            <a:r>
              <a:rPr lang="en-US" dirty="0"/>
              <a:t>(factorial(3));</a:t>
            </a:r>
            <a:br>
              <a:rPr lang="en-US" dirty="0"/>
            </a:br>
            <a:r>
              <a:rPr lang="en-US" dirty="0"/>
              <a:t>}</a:t>
            </a:r>
            <a:br>
              <a:rPr lang="en-US" dirty="0"/>
            </a:br>
            <a:br>
              <a:rPr lang="en-US" dirty="0"/>
            </a:br>
            <a:r>
              <a:rPr lang="en-US" dirty="0"/>
              <a:t>public static int factorial(int n) {</a:t>
            </a:r>
            <a:br>
              <a:rPr lang="en-US" dirty="0"/>
            </a:br>
            <a:r>
              <a:rPr lang="en-US" dirty="0"/>
              <a:t>    if (n == 0)</a:t>
            </a:r>
            <a:br>
              <a:rPr lang="en-US" dirty="0"/>
            </a:br>
            <a:r>
              <a:rPr lang="en-US" dirty="0"/>
              <a:t>        return 1;</a:t>
            </a:r>
            <a:br>
              <a:rPr lang="en-US" dirty="0"/>
            </a:br>
            <a:r>
              <a:rPr lang="en-US" dirty="0"/>
              <a:t>    else</a:t>
            </a:r>
            <a:br>
              <a:rPr lang="en-US" dirty="0"/>
            </a:br>
            <a:r>
              <a:rPr lang="en-US" dirty="0"/>
              <a:t>        return n * factorial(n-1);</a:t>
            </a:r>
            <a:br>
              <a:rPr lang="en-US" dirty="0"/>
            </a:br>
            <a:r>
              <a:rPr lang="en-US" dirty="0"/>
              <a:t>}</a:t>
            </a:r>
          </a:p>
        </p:txBody>
      </p:sp>
      <p:graphicFrame>
        <p:nvGraphicFramePr>
          <p:cNvPr id="4" name="Table 3">
            <a:extLst>
              <a:ext uri="{FF2B5EF4-FFF2-40B4-BE49-F238E27FC236}">
                <a16:creationId xmlns:a16="http://schemas.microsoft.com/office/drawing/2014/main" id="{533F1698-78D5-40C5-A499-1336CAB9F5ED}"/>
              </a:ext>
            </a:extLst>
          </p:cNvPr>
          <p:cNvGraphicFramePr>
            <a:graphicFrameLocks noGrp="1"/>
          </p:cNvGraphicFramePr>
          <p:nvPr/>
        </p:nvGraphicFramePr>
        <p:xfrm>
          <a:off x="7754815" y="5055577"/>
          <a:ext cx="2680190" cy="659423"/>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graphicFrame>
        <p:nvGraphicFramePr>
          <p:cNvPr id="6" name="Table 5">
            <a:extLst>
              <a:ext uri="{FF2B5EF4-FFF2-40B4-BE49-F238E27FC236}">
                <a16:creationId xmlns:a16="http://schemas.microsoft.com/office/drawing/2014/main" id="{31566F43-7EA2-4E0C-B77F-5E4A0730E832}"/>
              </a:ext>
            </a:extLst>
          </p:cNvPr>
          <p:cNvGraphicFramePr>
            <a:graphicFrameLocks noGrp="1"/>
          </p:cNvGraphicFramePr>
          <p:nvPr/>
        </p:nvGraphicFramePr>
        <p:xfrm>
          <a:off x="7754815" y="3912577"/>
          <a:ext cx="2680190" cy="1143000"/>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876378378"/>
                    </a:ext>
                  </a:extLst>
                </a:gridCol>
              </a:tblGrid>
              <a:tr h="451149">
                <a:tc>
                  <a:txBody>
                    <a:bodyPr/>
                    <a:lstStyle/>
                    <a:p>
                      <a:pPr algn="ctr" rtl="0" fontAlgn="ctr">
                        <a:spcBef>
                          <a:spcPts val="0"/>
                        </a:spcBef>
                        <a:spcAft>
                          <a:spcPts val="0"/>
                        </a:spcAft>
                      </a:pPr>
                      <a:r>
                        <a:rPr lang="en-US" sz="1800" u="none" strike="noStrike" dirty="0">
                          <a:effectLst/>
                        </a:rPr>
                        <a:t>factorial(3)</a:t>
                      </a:r>
                      <a:endParaRPr lang="en-US" sz="1800" dirty="0">
                        <a:effectLs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1009028"/>
                  </a:ext>
                </a:extLst>
              </a:tr>
              <a:tr h="691851">
                <a:tc>
                  <a:txBody>
                    <a:bodyPr/>
                    <a:lstStyle/>
                    <a:p>
                      <a:pPr algn="ctr" fontAlgn="ctr"/>
                      <a:r>
                        <a:rPr lang="en-US" sz="1800" b="1" dirty="0">
                          <a:effectLst/>
                        </a:rPr>
                        <a:t>return 3 * factorial(2) </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028615"/>
                  </a:ext>
                </a:extLst>
              </a:tr>
            </a:tbl>
          </a:graphicData>
        </a:graphic>
      </p:graphicFrame>
      <p:graphicFrame>
        <p:nvGraphicFramePr>
          <p:cNvPr id="7" name="Table 6">
            <a:extLst>
              <a:ext uri="{FF2B5EF4-FFF2-40B4-BE49-F238E27FC236}">
                <a16:creationId xmlns:a16="http://schemas.microsoft.com/office/drawing/2014/main" id="{80AC89E5-F280-4E3A-96C8-31689C8DBA16}"/>
              </a:ext>
            </a:extLst>
          </p:cNvPr>
          <p:cNvGraphicFramePr>
            <a:graphicFrameLocks noGrp="1"/>
          </p:cNvGraphicFramePr>
          <p:nvPr/>
        </p:nvGraphicFramePr>
        <p:xfrm>
          <a:off x="7754815" y="2769577"/>
          <a:ext cx="2680190" cy="1143000"/>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876378378"/>
                    </a:ext>
                  </a:extLst>
                </a:gridCol>
              </a:tblGrid>
              <a:tr h="451149">
                <a:tc>
                  <a:txBody>
                    <a:bodyPr/>
                    <a:lstStyle/>
                    <a:p>
                      <a:pPr algn="ctr" rtl="0" fontAlgn="ctr">
                        <a:spcBef>
                          <a:spcPts val="0"/>
                        </a:spcBef>
                        <a:spcAft>
                          <a:spcPts val="0"/>
                        </a:spcAft>
                      </a:pPr>
                      <a:r>
                        <a:rPr lang="en-US" sz="1800" u="none" strike="noStrike" dirty="0">
                          <a:effectLst/>
                        </a:rPr>
                        <a:t>factorial(2)</a:t>
                      </a:r>
                      <a:endParaRPr lang="en-US" sz="1800" dirty="0">
                        <a:effectLs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1009028"/>
                  </a:ext>
                </a:extLst>
              </a:tr>
              <a:tr h="691851">
                <a:tc>
                  <a:txBody>
                    <a:bodyPr/>
                    <a:lstStyle/>
                    <a:p>
                      <a:pPr algn="ctr" fontAlgn="ctr"/>
                      <a:r>
                        <a:rPr lang="en-US" sz="1800" b="1" dirty="0">
                          <a:effectLst/>
                        </a:rPr>
                        <a:t>return 2</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028615"/>
                  </a:ext>
                </a:extLst>
              </a:tr>
            </a:tbl>
          </a:graphicData>
        </a:graphic>
      </p:graphicFrame>
      <p:sp>
        <p:nvSpPr>
          <p:cNvPr id="8" name="Arrow: Curved Left 7">
            <a:extLst>
              <a:ext uri="{FF2B5EF4-FFF2-40B4-BE49-F238E27FC236}">
                <a16:creationId xmlns:a16="http://schemas.microsoft.com/office/drawing/2014/main" id="{A3161124-B309-4650-97F8-FC0DF4D6FE8E}"/>
              </a:ext>
            </a:extLst>
          </p:cNvPr>
          <p:cNvSpPr/>
          <p:nvPr/>
        </p:nvSpPr>
        <p:spPr>
          <a:xfrm>
            <a:off x="10560233" y="3429000"/>
            <a:ext cx="562708" cy="1143000"/>
          </a:xfrm>
          <a:prstGeom prst="curvedLeftArrow">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BC29DD20-0878-4C83-9B18-D9878AFA4923}"/>
              </a:ext>
            </a:extLst>
          </p:cNvPr>
          <p:cNvSpPr txBox="1"/>
          <p:nvPr/>
        </p:nvSpPr>
        <p:spPr>
          <a:xfrm>
            <a:off x="11377245" y="3798277"/>
            <a:ext cx="328796" cy="369332"/>
          </a:xfrm>
          <a:prstGeom prst="rect">
            <a:avLst/>
          </a:prstGeom>
          <a:noFill/>
        </p:spPr>
        <p:txBody>
          <a:bodyPr wrap="square" rtlCol="0">
            <a:spAutoFit/>
          </a:bodyPr>
          <a:lstStyle/>
          <a:p>
            <a:r>
              <a:rPr lang="en-US" dirty="0"/>
              <a:t>2</a:t>
            </a:r>
          </a:p>
        </p:txBody>
      </p:sp>
    </p:spTree>
    <p:extLst>
      <p:ext uri="{BB962C8B-B14F-4D97-AF65-F5344CB8AC3E}">
        <p14:creationId xmlns:p14="http://schemas.microsoft.com/office/powerpoint/2010/main" val="138862209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Recursion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a:bodyPr>
          <a:lstStyle/>
          <a:p>
            <a:pPr marL="45720" indent="0">
              <a:buNone/>
            </a:pPr>
            <a:r>
              <a:rPr lang="en-US" dirty="0"/>
              <a:t>public static void main(String[] </a:t>
            </a:r>
            <a:r>
              <a:rPr lang="en-US" dirty="0" err="1"/>
              <a:t>args</a:t>
            </a:r>
            <a:r>
              <a:rPr lang="en-US" dirty="0"/>
              <a:t>) {</a:t>
            </a:r>
            <a:br>
              <a:rPr lang="en-US" dirty="0"/>
            </a:br>
            <a:r>
              <a:rPr lang="en-US" dirty="0"/>
              <a:t>    </a:t>
            </a:r>
            <a:r>
              <a:rPr lang="en-US" dirty="0" err="1"/>
              <a:t>System.out.println</a:t>
            </a:r>
            <a:r>
              <a:rPr lang="en-US" dirty="0"/>
              <a:t>(factorial(3));</a:t>
            </a:r>
            <a:br>
              <a:rPr lang="en-US" dirty="0"/>
            </a:br>
            <a:r>
              <a:rPr lang="en-US" dirty="0"/>
              <a:t>}</a:t>
            </a:r>
            <a:br>
              <a:rPr lang="en-US" dirty="0"/>
            </a:br>
            <a:br>
              <a:rPr lang="en-US" dirty="0"/>
            </a:br>
            <a:r>
              <a:rPr lang="en-US" dirty="0"/>
              <a:t>public static int factorial(int n) {</a:t>
            </a:r>
            <a:br>
              <a:rPr lang="en-US" dirty="0"/>
            </a:br>
            <a:r>
              <a:rPr lang="en-US" dirty="0"/>
              <a:t>    if (n == 0)</a:t>
            </a:r>
            <a:br>
              <a:rPr lang="en-US" dirty="0"/>
            </a:br>
            <a:r>
              <a:rPr lang="en-US" dirty="0"/>
              <a:t>        return 1;</a:t>
            </a:r>
            <a:br>
              <a:rPr lang="en-US" dirty="0"/>
            </a:br>
            <a:r>
              <a:rPr lang="en-US" dirty="0"/>
              <a:t>    else</a:t>
            </a:r>
            <a:br>
              <a:rPr lang="en-US" dirty="0"/>
            </a:br>
            <a:r>
              <a:rPr lang="en-US" dirty="0"/>
              <a:t>        return n * factorial(n-1);</a:t>
            </a:r>
            <a:br>
              <a:rPr lang="en-US" dirty="0"/>
            </a:br>
            <a:r>
              <a:rPr lang="en-US" dirty="0"/>
              <a:t>}</a:t>
            </a:r>
          </a:p>
        </p:txBody>
      </p:sp>
      <p:graphicFrame>
        <p:nvGraphicFramePr>
          <p:cNvPr id="4" name="Table 3">
            <a:extLst>
              <a:ext uri="{FF2B5EF4-FFF2-40B4-BE49-F238E27FC236}">
                <a16:creationId xmlns:a16="http://schemas.microsoft.com/office/drawing/2014/main" id="{533F1698-78D5-40C5-A499-1336CAB9F5ED}"/>
              </a:ext>
            </a:extLst>
          </p:cNvPr>
          <p:cNvGraphicFramePr>
            <a:graphicFrameLocks noGrp="1"/>
          </p:cNvGraphicFramePr>
          <p:nvPr/>
        </p:nvGraphicFramePr>
        <p:xfrm>
          <a:off x="7754815" y="5055577"/>
          <a:ext cx="2680190" cy="659423"/>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graphicFrame>
        <p:nvGraphicFramePr>
          <p:cNvPr id="6" name="Table 5">
            <a:extLst>
              <a:ext uri="{FF2B5EF4-FFF2-40B4-BE49-F238E27FC236}">
                <a16:creationId xmlns:a16="http://schemas.microsoft.com/office/drawing/2014/main" id="{31566F43-7EA2-4E0C-B77F-5E4A0730E832}"/>
              </a:ext>
            </a:extLst>
          </p:cNvPr>
          <p:cNvGraphicFramePr>
            <a:graphicFrameLocks noGrp="1"/>
          </p:cNvGraphicFramePr>
          <p:nvPr>
            <p:extLst>
              <p:ext uri="{D42A27DB-BD31-4B8C-83A1-F6EECF244321}">
                <p14:modId xmlns:p14="http://schemas.microsoft.com/office/powerpoint/2010/main" val="1237007923"/>
              </p:ext>
            </p:extLst>
          </p:nvPr>
        </p:nvGraphicFramePr>
        <p:xfrm>
          <a:off x="7754815" y="3912577"/>
          <a:ext cx="2680190" cy="1143000"/>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876378378"/>
                    </a:ext>
                  </a:extLst>
                </a:gridCol>
              </a:tblGrid>
              <a:tr h="451149">
                <a:tc>
                  <a:txBody>
                    <a:bodyPr/>
                    <a:lstStyle/>
                    <a:p>
                      <a:pPr algn="ctr" rtl="0" fontAlgn="ctr">
                        <a:spcBef>
                          <a:spcPts val="0"/>
                        </a:spcBef>
                        <a:spcAft>
                          <a:spcPts val="0"/>
                        </a:spcAft>
                      </a:pPr>
                      <a:r>
                        <a:rPr lang="en-US" sz="1800" u="none" strike="noStrike" dirty="0">
                          <a:effectLst/>
                        </a:rPr>
                        <a:t>factorial(3)</a:t>
                      </a:r>
                      <a:endParaRPr lang="en-US" sz="1800" dirty="0">
                        <a:effectLs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1009028"/>
                  </a:ext>
                </a:extLst>
              </a:tr>
              <a:tr h="691851">
                <a:tc>
                  <a:txBody>
                    <a:bodyPr/>
                    <a:lstStyle/>
                    <a:p>
                      <a:pPr algn="ctr" fontAlgn="ctr"/>
                      <a:r>
                        <a:rPr lang="en-US" sz="1800" b="1" dirty="0">
                          <a:effectLst/>
                        </a:rPr>
                        <a:t>return 3 * 2</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028615"/>
                  </a:ext>
                </a:extLst>
              </a:tr>
            </a:tbl>
          </a:graphicData>
        </a:graphic>
      </p:graphicFrame>
    </p:spTree>
    <p:extLst>
      <p:ext uri="{BB962C8B-B14F-4D97-AF65-F5344CB8AC3E}">
        <p14:creationId xmlns:p14="http://schemas.microsoft.com/office/powerpoint/2010/main" val="268493791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Recursion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a:bodyPr>
          <a:lstStyle/>
          <a:p>
            <a:pPr marL="45720" indent="0">
              <a:buNone/>
            </a:pPr>
            <a:r>
              <a:rPr lang="en-US" dirty="0"/>
              <a:t>public static void main(String[] </a:t>
            </a:r>
            <a:r>
              <a:rPr lang="en-US" dirty="0" err="1"/>
              <a:t>args</a:t>
            </a:r>
            <a:r>
              <a:rPr lang="en-US" dirty="0"/>
              <a:t>) {</a:t>
            </a:r>
            <a:br>
              <a:rPr lang="en-US" dirty="0"/>
            </a:br>
            <a:r>
              <a:rPr lang="en-US" dirty="0"/>
              <a:t>    </a:t>
            </a:r>
            <a:r>
              <a:rPr lang="en-US" dirty="0" err="1"/>
              <a:t>System.out.println</a:t>
            </a:r>
            <a:r>
              <a:rPr lang="en-US" dirty="0"/>
              <a:t>(factorial(3));</a:t>
            </a:r>
            <a:br>
              <a:rPr lang="en-US" dirty="0"/>
            </a:br>
            <a:r>
              <a:rPr lang="en-US" dirty="0"/>
              <a:t>}</a:t>
            </a:r>
            <a:br>
              <a:rPr lang="en-US" dirty="0"/>
            </a:br>
            <a:br>
              <a:rPr lang="en-US" dirty="0"/>
            </a:br>
            <a:r>
              <a:rPr lang="en-US" dirty="0"/>
              <a:t>public static int factorial(int n) {</a:t>
            </a:r>
            <a:br>
              <a:rPr lang="en-US" dirty="0"/>
            </a:br>
            <a:r>
              <a:rPr lang="en-US" dirty="0"/>
              <a:t>    if (n == 0)</a:t>
            </a:r>
            <a:br>
              <a:rPr lang="en-US" dirty="0"/>
            </a:br>
            <a:r>
              <a:rPr lang="en-US" dirty="0"/>
              <a:t>        return 1;</a:t>
            </a:r>
            <a:br>
              <a:rPr lang="en-US" dirty="0"/>
            </a:br>
            <a:r>
              <a:rPr lang="en-US" dirty="0"/>
              <a:t>    else</a:t>
            </a:r>
            <a:br>
              <a:rPr lang="en-US" dirty="0"/>
            </a:br>
            <a:r>
              <a:rPr lang="en-US" dirty="0"/>
              <a:t>        return n * factorial(n-1);</a:t>
            </a:r>
            <a:br>
              <a:rPr lang="en-US" dirty="0"/>
            </a:br>
            <a:r>
              <a:rPr lang="en-US" dirty="0"/>
              <a:t>}</a:t>
            </a:r>
          </a:p>
        </p:txBody>
      </p:sp>
      <p:graphicFrame>
        <p:nvGraphicFramePr>
          <p:cNvPr id="4" name="Table 3">
            <a:extLst>
              <a:ext uri="{FF2B5EF4-FFF2-40B4-BE49-F238E27FC236}">
                <a16:creationId xmlns:a16="http://schemas.microsoft.com/office/drawing/2014/main" id="{533F1698-78D5-40C5-A499-1336CAB9F5ED}"/>
              </a:ext>
            </a:extLst>
          </p:cNvPr>
          <p:cNvGraphicFramePr>
            <a:graphicFrameLocks noGrp="1"/>
          </p:cNvGraphicFramePr>
          <p:nvPr/>
        </p:nvGraphicFramePr>
        <p:xfrm>
          <a:off x="7754815" y="5055577"/>
          <a:ext cx="2680190" cy="659423"/>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graphicFrame>
        <p:nvGraphicFramePr>
          <p:cNvPr id="6" name="Table 5">
            <a:extLst>
              <a:ext uri="{FF2B5EF4-FFF2-40B4-BE49-F238E27FC236}">
                <a16:creationId xmlns:a16="http://schemas.microsoft.com/office/drawing/2014/main" id="{31566F43-7EA2-4E0C-B77F-5E4A0730E832}"/>
              </a:ext>
            </a:extLst>
          </p:cNvPr>
          <p:cNvGraphicFramePr>
            <a:graphicFrameLocks noGrp="1"/>
          </p:cNvGraphicFramePr>
          <p:nvPr>
            <p:extLst>
              <p:ext uri="{D42A27DB-BD31-4B8C-83A1-F6EECF244321}">
                <p14:modId xmlns:p14="http://schemas.microsoft.com/office/powerpoint/2010/main" val="3124841507"/>
              </p:ext>
            </p:extLst>
          </p:nvPr>
        </p:nvGraphicFramePr>
        <p:xfrm>
          <a:off x="7754815" y="3912577"/>
          <a:ext cx="2680190" cy="1143000"/>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876378378"/>
                    </a:ext>
                  </a:extLst>
                </a:gridCol>
              </a:tblGrid>
              <a:tr h="451149">
                <a:tc>
                  <a:txBody>
                    <a:bodyPr/>
                    <a:lstStyle/>
                    <a:p>
                      <a:pPr algn="ctr" rtl="0" fontAlgn="ctr">
                        <a:spcBef>
                          <a:spcPts val="0"/>
                        </a:spcBef>
                        <a:spcAft>
                          <a:spcPts val="0"/>
                        </a:spcAft>
                      </a:pPr>
                      <a:r>
                        <a:rPr lang="en-US" sz="1800" u="none" strike="noStrike" dirty="0">
                          <a:effectLst/>
                        </a:rPr>
                        <a:t>factorial(3)</a:t>
                      </a:r>
                      <a:endParaRPr lang="en-US" sz="1800" dirty="0">
                        <a:effectLs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1009028"/>
                  </a:ext>
                </a:extLst>
              </a:tr>
              <a:tr h="691851">
                <a:tc>
                  <a:txBody>
                    <a:bodyPr/>
                    <a:lstStyle/>
                    <a:p>
                      <a:pPr algn="ctr" fontAlgn="ctr"/>
                      <a:r>
                        <a:rPr lang="en-US" sz="1800" b="1" dirty="0">
                          <a:effectLst/>
                        </a:rPr>
                        <a:t>return 6</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028615"/>
                  </a:ext>
                </a:extLst>
              </a:tr>
            </a:tbl>
          </a:graphicData>
        </a:graphic>
      </p:graphicFrame>
    </p:spTree>
    <p:extLst>
      <p:ext uri="{BB962C8B-B14F-4D97-AF65-F5344CB8AC3E}">
        <p14:creationId xmlns:p14="http://schemas.microsoft.com/office/powerpoint/2010/main" val="39507326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Recursion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a:bodyPr>
          <a:lstStyle/>
          <a:p>
            <a:pPr marL="45720" indent="0">
              <a:buNone/>
            </a:pPr>
            <a:r>
              <a:rPr lang="en-US" dirty="0"/>
              <a:t>public static void main(String[] </a:t>
            </a:r>
            <a:r>
              <a:rPr lang="en-US" dirty="0" err="1"/>
              <a:t>args</a:t>
            </a:r>
            <a:r>
              <a:rPr lang="en-US" dirty="0"/>
              <a:t>) {</a:t>
            </a:r>
            <a:br>
              <a:rPr lang="en-US" dirty="0"/>
            </a:br>
            <a:r>
              <a:rPr lang="en-US" dirty="0"/>
              <a:t>    </a:t>
            </a:r>
            <a:r>
              <a:rPr lang="en-US" dirty="0" err="1"/>
              <a:t>System.out.println</a:t>
            </a:r>
            <a:r>
              <a:rPr lang="en-US" dirty="0"/>
              <a:t>(factorial(3));</a:t>
            </a:r>
            <a:br>
              <a:rPr lang="en-US" dirty="0"/>
            </a:br>
            <a:r>
              <a:rPr lang="en-US" dirty="0"/>
              <a:t>}</a:t>
            </a:r>
            <a:br>
              <a:rPr lang="en-US" dirty="0"/>
            </a:br>
            <a:br>
              <a:rPr lang="en-US" dirty="0"/>
            </a:br>
            <a:r>
              <a:rPr lang="en-US" dirty="0"/>
              <a:t>public static int factorial(int n) {</a:t>
            </a:r>
            <a:br>
              <a:rPr lang="en-US" dirty="0"/>
            </a:br>
            <a:r>
              <a:rPr lang="en-US" dirty="0"/>
              <a:t>    if (n == 0)</a:t>
            </a:r>
            <a:br>
              <a:rPr lang="en-US" dirty="0"/>
            </a:br>
            <a:r>
              <a:rPr lang="en-US" dirty="0"/>
              <a:t>        return 1;</a:t>
            </a:r>
            <a:br>
              <a:rPr lang="en-US" dirty="0"/>
            </a:br>
            <a:r>
              <a:rPr lang="en-US" dirty="0"/>
              <a:t>    else</a:t>
            </a:r>
            <a:br>
              <a:rPr lang="en-US" dirty="0"/>
            </a:br>
            <a:r>
              <a:rPr lang="en-US" dirty="0"/>
              <a:t>        return n * factorial(n-1);</a:t>
            </a:r>
            <a:br>
              <a:rPr lang="en-US" dirty="0"/>
            </a:br>
            <a:r>
              <a:rPr lang="en-US" dirty="0"/>
              <a:t>}</a:t>
            </a:r>
          </a:p>
        </p:txBody>
      </p:sp>
      <p:graphicFrame>
        <p:nvGraphicFramePr>
          <p:cNvPr id="4" name="Table 3">
            <a:extLst>
              <a:ext uri="{FF2B5EF4-FFF2-40B4-BE49-F238E27FC236}">
                <a16:creationId xmlns:a16="http://schemas.microsoft.com/office/drawing/2014/main" id="{533F1698-78D5-40C5-A499-1336CAB9F5ED}"/>
              </a:ext>
            </a:extLst>
          </p:cNvPr>
          <p:cNvGraphicFramePr>
            <a:graphicFrameLocks noGrp="1"/>
          </p:cNvGraphicFramePr>
          <p:nvPr/>
        </p:nvGraphicFramePr>
        <p:xfrm>
          <a:off x="7754815" y="5055577"/>
          <a:ext cx="2680190" cy="659423"/>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graphicFrame>
        <p:nvGraphicFramePr>
          <p:cNvPr id="6" name="Table 5">
            <a:extLst>
              <a:ext uri="{FF2B5EF4-FFF2-40B4-BE49-F238E27FC236}">
                <a16:creationId xmlns:a16="http://schemas.microsoft.com/office/drawing/2014/main" id="{31566F43-7EA2-4E0C-B77F-5E4A0730E832}"/>
              </a:ext>
            </a:extLst>
          </p:cNvPr>
          <p:cNvGraphicFramePr>
            <a:graphicFrameLocks noGrp="1"/>
          </p:cNvGraphicFramePr>
          <p:nvPr/>
        </p:nvGraphicFramePr>
        <p:xfrm>
          <a:off x="7754815" y="3912577"/>
          <a:ext cx="2680190" cy="1143000"/>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876378378"/>
                    </a:ext>
                  </a:extLst>
                </a:gridCol>
              </a:tblGrid>
              <a:tr h="451149">
                <a:tc>
                  <a:txBody>
                    <a:bodyPr/>
                    <a:lstStyle/>
                    <a:p>
                      <a:pPr algn="ctr" rtl="0" fontAlgn="ctr">
                        <a:spcBef>
                          <a:spcPts val="0"/>
                        </a:spcBef>
                        <a:spcAft>
                          <a:spcPts val="0"/>
                        </a:spcAft>
                      </a:pPr>
                      <a:r>
                        <a:rPr lang="en-US" sz="1800" u="none" strike="noStrike" dirty="0">
                          <a:effectLst/>
                        </a:rPr>
                        <a:t>factorial(3)</a:t>
                      </a:r>
                      <a:endParaRPr lang="en-US" sz="1800" dirty="0">
                        <a:effectLs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1009028"/>
                  </a:ext>
                </a:extLst>
              </a:tr>
              <a:tr h="691851">
                <a:tc>
                  <a:txBody>
                    <a:bodyPr/>
                    <a:lstStyle/>
                    <a:p>
                      <a:pPr algn="ctr" fontAlgn="ctr"/>
                      <a:r>
                        <a:rPr lang="en-US" sz="1800" b="1" dirty="0">
                          <a:effectLst/>
                        </a:rPr>
                        <a:t>return 6</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028615"/>
                  </a:ext>
                </a:extLst>
              </a:tr>
            </a:tbl>
          </a:graphicData>
        </a:graphic>
      </p:graphicFrame>
      <p:sp>
        <p:nvSpPr>
          <p:cNvPr id="7" name="Arrow: Curved Left 6">
            <a:extLst>
              <a:ext uri="{FF2B5EF4-FFF2-40B4-BE49-F238E27FC236}">
                <a16:creationId xmlns:a16="http://schemas.microsoft.com/office/drawing/2014/main" id="{88A1CA1B-F19C-4C11-9D87-651055DF8F03}"/>
              </a:ext>
            </a:extLst>
          </p:cNvPr>
          <p:cNvSpPr/>
          <p:nvPr/>
        </p:nvSpPr>
        <p:spPr>
          <a:xfrm>
            <a:off x="10577817" y="4484077"/>
            <a:ext cx="562708" cy="1143000"/>
          </a:xfrm>
          <a:prstGeom prst="curvedLeftArrow">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5D10584A-A71A-42FF-913F-2E0B8AD0F39A}"/>
              </a:ext>
            </a:extLst>
          </p:cNvPr>
          <p:cNvSpPr txBox="1"/>
          <p:nvPr/>
        </p:nvSpPr>
        <p:spPr>
          <a:xfrm>
            <a:off x="11394829" y="4853354"/>
            <a:ext cx="328796" cy="369332"/>
          </a:xfrm>
          <a:prstGeom prst="rect">
            <a:avLst/>
          </a:prstGeom>
          <a:noFill/>
        </p:spPr>
        <p:txBody>
          <a:bodyPr wrap="square" rtlCol="0">
            <a:spAutoFit/>
          </a:bodyPr>
          <a:lstStyle/>
          <a:p>
            <a:r>
              <a:rPr lang="en-US" dirty="0"/>
              <a:t>6</a:t>
            </a:r>
          </a:p>
        </p:txBody>
      </p:sp>
    </p:spTree>
    <p:extLst>
      <p:ext uri="{BB962C8B-B14F-4D97-AF65-F5344CB8AC3E}">
        <p14:creationId xmlns:p14="http://schemas.microsoft.com/office/powerpoint/2010/main" val="377931289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Recursion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a:bodyPr>
          <a:lstStyle/>
          <a:p>
            <a:pPr marL="45720" indent="0">
              <a:buNone/>
            </a:pPr>
            <a:r>
              <a:rPr lang="en-US" dirty="0"/>
              <a:t>public static void main(String[] </a:t>
            </a:r>
            <a:r>
              <a:rPr lang="en-US" dirty="0" err="1"/>
              <a:t>args</a:t>
            </a:r>
            <a:r>
              <a:rPr lang="en-US" dirty="0"/>
              <a:t>) {</a:t>
            </a:r>
            <a:br>
              <a:rPr lang="en-US" dirty="0"/>
            </a:br>
            <a:r>
              <a:rPr lang="en-US" dirty="0"/>
              <a:t>    </a:t>
            </a:r>
            <a:r>
              <a:rPr lang="en-US" dirty="0" err="1"/>
              <a:t>System.out.println</a:t>
            </a:r>
            <a:r>
              <a:rPr lang="en-US" dirty="0"/>
              <a:t>(factorial(3));</a:t>
            </a:r>
            <a:br>
              <a:rPr lang="en-US" dirty="0"/>
            </a:br>
            <a:r>
              <a:rPr lang="en-US" dirty="0"/>
              <a:t>}</a:t>
            </a:r>
            <a:br>
              <a:rPr lang="en-US" dirty="0"/>
            </a:br>
            <a:br>
              <a:rPr lang="en-US" dirty="0"/>
            </a:br>
            <a:r>
              <a:rPr lang="en-US" dirty="0"/>
              <a:t>public static int factorial(int n) {</a:t>
            </a:r>
            <a:br>
              <a:rPr lang="en-US" dirty="0"/>
            </a:br>
            <a:r>
              <a:rPr lang="en-US" dirty="0"/>
              <a:t>    if (n == 0)</a:t>
            </a:r>
            <a:br>
              <a:rPr lang="en-US" dirty="0"/>
            </a:br>
            <a:r>
              <a:rPr lang="en-US" dirty="0"/>
              <a:t>        return 1;</a:t>
            </a:r>
            <a:br>
              <a:rPr lang="en-US" dirty="0"/>
            </a:br>
            <a:r>
              <a:rPr lang="en-US" dirty="0"/>
              <a:t>    else</a:t>
            </a:r>
            <a:br>
              <a:rPr lang="en-US" dirty="0"/>
            </a:br>
            <a:r>
              <a:rPr lang="en-US" dirty="0"/>
              <a:t>        return n * factorial(n-1);</a:t>
            </a:r>
            <a:br>
              <a:rPr lang="en-US" dirty="0"/>
            </a:br>
            <a:r>
              <a:rPr lang="en-US" dirty="0"/>
              <a:t>}</a:t>
            </a:r>
          </a:p>
        </p:txBody>
      </p:sp>
      <p:graphicFrame>
        <p:nvGraphicFramePr>
          <p:cNvPr id="4" name="Table 3">
            <a:extLst>
              <a:ext uri="{FF2B5EF4-FFF2-40B4-BE49-F238E27FC236}">
                <a16:creationId xmlns:a16="http://schemas.microsoft.com/office/drawing/2014/main" id="{533F1698-78D5-40C5-A499-1336CAB9F5ED}"/>
              </a:ext>
            </a:extLst>
          </p:cNvPr>
          <p:cNvGraphicFramePr>
            <a:graphicFrameLocks noGrp="1"/>
          </p:cNvGraphicFramePr>
          <p:nvPr/>
        </p:nvGraphicFramePr>
        <p:xfrm>
          <a:off x="7754815" y="5055577"/>
          <a:ext cx="2680190" cy="659423"/>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spTree>
    <p:extLst>
      <p:ext uri="{BB962C8B-B14F-4D97-AF65-F5344CB8AC3E}">
        <p14:creationId xmlns:p14="http://schemas.microsoft.com/office/powerpoint/2010/main" val="1117266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96B8AE-0098-4F91-A6AF-A126074DA876}"/>
              </a:ext>
            </a:extLst>
          </p:cNvPr>
          <p:cNvSpPr>
            <a:spLocks noGrp="1"/>
          </p:cNvSpPr>
          <p:nvPr>
            <p:ph type="title"/>
          </p:nvPr>
        </p:nvSpPr>
        <p:spPr/>
        <p:txBody>
          <a:bodyPr/>
          <a:lstStyle/>
          <a:p>
            <a:r>
              <a:rPr lang="en-US" dirty="0"/>
              <a:t>Stack</a:t>
            </a:r>
          </a:p>
        </p:txBody>
      </p:sp>
      <p:sp>
        <p:nvSpPr>
          <p:cNvPr id="7" name="Text Placeholder 6">
            <a:extLst>
              <a:ext uri="{FF2B5EF4-FFF2-40B4-BE49-F238E27FC236}">
                <a16:creationId xmlns:a16="http://schemas.microsoft.com/office/drawing/2014/main" id="{024E8DAF-A894-4D29-96E7-95EA4EDCB29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8224753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Recursion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a:bodyPr>
          <a:lstStyle/>
          <a:p>
            <a:pPr marL="45720" indent="0">
              <a:buNone/>
            </a:pPr>
            <a:r>
              <a:rPr lang="en-US" dirty="0"/>
              <a:t>public static void main(String[] </a:t>
            </a:r>
            <a:r>
              <a:rPr lang="en-US" dirty="0" err="1"/>
              <a:t>args</a:t>
            </a:r>
            <a:r>
              <a:rPr lang="en-US" dirty="0"/>
              <a:t>) {</a:t>
            </a:r>
            <a:br>
              <a:rPr lang="en-US" dirty="0"/>
            </a:br>
            <a:r>
              <a:rPr lang="en-US" dirty="0"/>
              <a:t>    </a:t>
            </a:r>
            <a:r>
              <a:rPr lang="en-US" dirty="0" err="1"/>
              <a:t>System.out.println</a:t>
            </a:r>
            <a:r>
              <a:rPr lang="en-US" dirty="0"/>
              <a:t>(factorial(3));</a:t>
            </a:r>
            <a:br>
              <a:rPr lang="en-US" dirty="0"/>
            </a:br>
            <a:r>
              <a:rPr lang="en-US" dirty="0"/>
              <a:t>}</a:t>
            </a:r>
            <a:br>
              <a:rPr lang="en-US" dirty="0"/>
            </a:br>
            <a:br>
              <a:rPr lang="en-US" dirty="0"/>
            </a:br>
            <a:r>
              <a:rPr lang="en-US" dirty="0"/>
              <a:t>public static int factorial(int n) {</a:t>
            </a:r>
            <a:br>
              <a:rPr lang="en-US" dirty="0"/>
            </a:br>
            <a:r>
              <a:rPr lang="en-US" dirty="0"/>
              <a:t>    if (n == 0)</a:t>
            </a:r>
            <a:br>
              <a:rPr lang="en-US" dirty="0"/>
            </a:br>
            <a:r>
              <a:rPr lang="en-US" dirty="0"/>
              <a:t>        return 1;</a:t>
            </a:r>
            <a:br>
              <a:rPr lang="en-US" dirty="0"/>
            </a:br>
            <a:r>
              <a:rPr lang="en-US" dirty="0"/>
              <a:t>    else</a:t>
            </a:r>
            <a:br>
              <a:rPr lang="en-US" dirty="0"/>
            </a:br>
            <a:r>
              <a:rPr lang="en-US" dirty="0"/>
              <a:t>        return n * factorial(n-1);</a:t>
            </a:r>
            <a:br>
              <a:rPr lang="en-US" dirty="0"/>
            </a:br>
            <a:r>
              <a:rPr lang="en-US" dirty="0"/>
              <a:t>}</a:t>
            </a:r>
          </a:p>
        </p:txBody>
      </p:sp>
      <p:graphicFrame>
        <p:nvGraphicFramePr>
          <p:cNvPr id="4" name="Table 3">
            <a:extLst>
              <a:ext uri="{FF2B5EF4-FFF2-40B4-BE49-F238E27FC236}">
                <a16:creationId xmlns:a16="http://schemas.microsoft.com/office/drawing/2014/main" id="{533F1698-78D5-40C5-A499-1336CAB9F5ED}"/>
              </a:ext>
            </a:extLst>
          </p:cNvPr>
          <p:cNvGraphicFramePr>
            <a:graphicFrameLocks noGrp="1"/>
          </p:cNvGraphicFramePr>
          <p:nvPr/>
        </p:nvGraphicFramePr>
        <p:xfrm>
          <a:off x="7754815" y="5055577"/>
          <a:ext cx="2680190" cy="659423"/>
        </p:xfrm>
        <a:graphic>
          <a:graphicData uri="http://schemas.openxmlformats.org/drawingml/2006/table">
            <a:tbl>
              <a:tblPr firstRow="1">
                <a:tableStyleId>{08FB837D-C827-4EFA-A057-4D05807E0F7C}</a:tableStyleId>
              </a:tblPr>
              <a:tblGrid>
                <a:gridCol w="2680190">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9" name="TextBox 8">
            <a:extLst>
              <a:ext uri="{FF2B5EF4-FFF2-40B4-BE49-F238E27FC236}">
                <a16:creationId xmlns:a16="http://schemas.microsoft.com/office/drawing/2014/main" id="{235B10D9-59A3-421C-8BB3-47F5718343D9}"/>
              </a:ext>
            </a:extLst>
          </p:cNvPr>
          <p:cNvSpPr txBox="1"/>
          <p:nvPr/>
        </p:nvSpPr>
        <p:spPr>
          <a:xfrm>
            <a:off x="9223131" y="1650261"/>
            <a:ext cx="1519084" cy="369332"/>
          </a:xfrm>
          <a:prstGeom prst="rect">
            <a:avLst/>
          </a:prstGeom>
          <a:noFill/>
        </p:spPr>
        <p:txBody>
          <a:bodyPr wrap="square" rtlCol="0">
            <a:spAutoFit/>
          </a:bodyPr>
          <a:lstStyle/>
          <a:p>
            <a:r>
              <a:rPr lang="en-US" dirty="0"/>
              <a:t>Prints out 6</a:t>
            </a:r>
          </a:p>
        </p:txBody>
      </p:sp>
    </p:spTree>
    <p:extLst>
      <p:ext uri="{BB962C8B-B14F-4D97-AF65-F5344CB8AC3E}">
        <p14:creationId xmlns:p14="http://schemas.microsoft.com/office/powerpoint/2010/main" val="144868845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96B8AE-0098-4F91-A6AF-A126074DA876}"/>
              </a:ext>
            </a:extLst>
          </p:cNvPr>
          <p:cNvSpPr>
            <a:spLocks noGrp="1"/>
          </p:cNvSpPr>
          <p:nvPr>
            <p:ph type="title"/>
          </p:nvPr>
        </p:nvSpPr>
        <p:spPr/>
        <p:txBody>
          <a:bodyPr/>
          <a:lstStyle/>
          <a:p>
            <a:r>
              <a:rPr lang="en-US" dirty="0"/>
              <a:t>Queue</a:t>
            </a:r>
          </a:p>
        </p:txBody>
      </p:sp>
      <p:sp>
        <p:nvSpPr>
          <p:cNvPr id="7" name="Text Placeholder 6">
            <a:extLst>
              <a:ext uri="{FF2B5EF4-FFF2-40B4-BE49-F238E27FC236}">
                <a16:creationId xmlns:a16="http://schemas.microsoft.com/office/drawing/2014/main" id="{024E8DAF-A894-4D29-96E7-95EA4EDCB29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1953011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92BE79-CB69-4113-9187-14FAB9303727}"/>
              </a:ext>
            </a:extLst>
          </p:cNvPr>
          <p:cNvSpPr>
            <a:spLocks noGrp="1"/>
          </p:cNvSpPr>
          <p:nvPr>
            <p:ph type="title"/>
          </p:nvPr>
        </p:nvSpPr>
        <p:spPr/>
        <p:txBody>
          <a:bodyPr/>
          <a:lstStyle/>
          <a:p>
            <a:r>
              <a:rPr lang="en-US" dirty="0"/>
              <a:t>Queue Definition</a:t>
            </a:r>
          </a:p>
        </p:txBody>
      </p:sp>
      <p:sp>
        <p:nvSpPr>
          <p:cNvPr id="5" name="Content Placeholder 4">
            <a:extLst>
              <a:ext uri="{FF2B5EF4-FFF2-40B4-BE49-F238E27FC236}">
                <a16:creationId xmlns:a16="http://schemas.microsoft.com/office/drawing/2014/main" id="{FD35F955-940C-4C49-A0E9-1913E6829E31}"/>
              </a:ext>
            </a:extLst>
          </p:cNvPr>
          <p:cNvSpPr>
            <a:spLocks noGrp="1"/>
          </p:cNvSpPr>
          <p:nvPr>
            <p:ph idx="1"/>
          </p:nvPr>
        </p:nvSpPr>
        <p:spPr/>
        <p:txBody>
          <a:bodyPr/>
          <a:lstStyle/>
          <a:p>
            <a:r>
              <a:rPr lang="en-US" dirty="0"/>
              <a:t>A queue is an ADT where insertions and deletions follow the FIFO (first-in, first-out) principle.  The first object you added into the queue will be the first object removed from the queue.</a:t>
            </a:r>
          </a:p>
          <a:p>
            <a:endParaRPr lang="en-US" dirty="0"/>
          </a:p>
          <a:p>
            <a:endParaRPr lang="en-US" dirty="0"/>
          </a:p>
        </p:txBody>
      </p:sp>
    </p:spTree>
    <p:extLst>
      <p:ext uri="{BB962C8B-B14F-4D97-AF65-F5344CB8AC3E}">
        <p14:creationId xmlns:p14="http://schemas.microsoft.com/office/powerpoint/2010/main" val="209762824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92BE79-CB69-4113-9187-14FAB9303727}"/>
              </a:ext>
            </a:extLst>
          </p:cNvPr>
          <p:cNvSpPr>
            <a:spLocks noGrp="1"/>
          </p:cNvSpPr>
          <p:nvPr>
            <p:ph type="title"/>
          </p:nvPr>
        </p:nvSpPr>
        <p:spPr/>
        <p:txBody>
          <a:bodyPr/>
          <a:lstStyle/>
          <a:p>
            <a:r>
              <a:rPr lang="en-US" dirty="0"/>
              <a:t>Queue Definition</a:t>
            </a:r>
          </a:p>
        </p:txBody>
      </p:sp>
      <p:sp>
        <p:nvSpPr>
          <p:cNvPr id="5" name="Content Placeholder 4">
            <a:extLst>
              <a:ext uri="{FF2B5EF4-FFF2-40B4-BE49-F238E27FC236}">
                <a16:creationId xmlns:a16="http://schemas.microsoft.com/office/drawing/2014/main" id="{FD35F955-940C-4C49-A0E9-1913E6829E31}"/>
              </a:ext>
            </a:extLst>
          </p:cNvPr>
          <p:cNvSpPr>
            <a:spLocks noGrp="1"/>
          </p:cNvSpPr>
          <p:nvPr>
            <p:ph idx="1"/>
          </p:nvPr>
        </p:nvSpPr>
        <p:spPr/>
        <p:txBody>
          <a:bodyPr/>
          <a:lstStyle/>
          <a:p>
            <a:r>
              <a:rPr lang="en-US" dirty="0"/>
              <a:t>A queue is an ADT where insertions and deletions follow the FIFO (first-in, first-out) principle.  The first object you added into the queue will be the first object removed from the queue.</a:t>
            </a:r>
          </a:p>
          <a:p>
            <a:r>
              <a:rPr lang="en-US" dirty="0"/>
              <a:t>We say the queue has a front and back.  Inserting (enqueuing) to the back and deleting (dequeuing) from the front (or vice versa) ensures the FIFO principle.</a:t>
            </a:r>
          </a:p>
          <a:p>
            <a:endParaRPr lang="en-US" dirty="0"/>
          </a:p>
          <a:p>
            <a:endParaRPr lang="en-US" dirty="0"/>
          </a:p>
        </p:txBody>
      </p:sp>
    </p:spTree>
    <p:extLst>
      <p:ext uri="{BB962C8B-B14F-4D97-AF65-F5344CB8AC3E}">
        <p14:creationId xmlns:p14="http://schemas.microsoft.com/office/powerpoint/2010/main" val="385818279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92BE79-CB69-4113-9187-14FAB9303727}"/>
              </a:ext>
            </a:extLst>
          </p:cNvPr>
          <p:cNvSpPr>
            <a:spLocks noGrp="1"/>
          </p:cNvSpPr>
          <p:nvPr>
            <p:ph type="title"/>
          </p:nvPr>
        </p:nvSpPr>
        <p:spPr/>
        <p:txBody>
          <a:bodyPr/>
          <a:lstStyle/>
          <a:p>
            <a:r>
              <a:rPr lang="en-US" dirty="0"/>
              <a:t>Queue Definition</a:t>
            </a:r>
          </a:p>
        </p:txBody>
      </p:sp>
      <p:sp>
        <p:nvSpPr>
          <p:cNvPr id="5" name="Content Placeholder 4">
            <a:extLst>
              <a:ext uri="{FF2B5EF4-FFF2-40B4-BE49-F238E27FC236}">
                <a16:creationId xmlns:a16="http://schemas.microsoft.com/office/drawing/2014/main" id="{FD35F955-940C-4C49-A0E9-1913E6829E31}"/>
              </a:ext>
            </a:extLst>
          </p:cNvPr>
          <p:cNvSpPr>
            <a:spLocks noGrp="1"/>
          </p:cNvSpPr>
          <p:nvPr>
            <p:ph idx="1"/>
          </p:nvPr>
        </p:nvSpPr>
        <p:spPr/>
        <p:txBody>
          <a:bodyPr/>
          <a:lstStyle/>
          <a:p>
            <a:r>
              <a:rPr lang="en-US" dirty="0"/>
              <a:t>A queue is an ADT where insertions and deletions follow the FIFO (first-in, first-out) principle.  The first object you added into the queue will be the first object removed from the queue.</a:t>
            </a:r>
          </a:p>
          <a:p>
            <a:r>
              <a:rPr lang="en-US" dirty="0"/>
              <a:t>We say the queue has a front and back.  Inserting (enqueuing) to the back and deleting (dequeuing) from the front (or vice versa) ensures the FIFO principle.</a:t>
            </a:r>
          </a:p>
          <a:p>
            <a:r>
              <a:rPr lang="en-US" dirty="0"/>
              <a:t>Using a queue you can only access the object at the front of the queue; you cannot access, add to, or remove from any other point in the queue.</a:t>
            </a:r>
          </a:p>
          <a:p>
            <a:endParaRPr lang="en-US" dirty="0"/>
          </a:p>
          <a:p>
            <a:endParaRPr lang="en-US" dirty="0"/>
          </a:p>
        </p:txBody>
      </p:sp>
    </p:spTree>
    <p:extLst>
      <p:ext uri="{BB962C8B-B14F-4D97-AF65-F5344CB8AC3E}">
        <p14:creationId xmlns:p14="http://schemas.microsoft.com/office/powerpoint/2010/main" val="173888475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92BE79-CB69-4113-9187-14FAB9303727}"/>
              </a:ext>
            </a:extLst>
          </p:cNvPr>
          <p:cNvSpPr>
            <a:spLocks noGrp="1"/>
          </p:cNvSpPr>
          <p:nvPr>
            <p:ph type="title"/>
          </p:nvPr>
        </p:nvSpPr>
        <p:spPr/>
        <p:txBody>
          <a:bodyPr/>
          <a:lstStyle/>
          <a:p>
            <a:r>
              <a:rPr lang="en-US" dirty="0"/>
              <a:t>Queue Definition</a:t>
            </a:r>
          </a:p>
        </p:txBody>
      </p:sp>
      <p:sp>
        <p:nvSpPr>
          <p:cNvPr id="5" name="Content Placeholder 4">
            <a:extLst>
              <a:ext uri="{FF2B5EF4-FFF2-40B4-BE49-F238E27FC236}">
                <a16:creationId xmlns:a16="http://schemas.microsoft.com/office/drawing/2014/main" id="{FD35F955-940C-4C49-A0E9-1913E6829E31}"/>
              </a:ext>
            </a:extLst>
          </p:cNvPr>
          <p:cNvSpPr>
            <a:spLocks noGrp="1"/>
          </p:cNvSpPr>
          <p:nvPr>
            <p:ph idx="1"/>
          </p:nvPr>
        </p:nvSpPr>
        <p:spPr/>
        <p:txBody>
          <a:bodyPr/>
          <a:lstStyle/>
          <a:p>
            <a:r>
              <a:rPr lang="en-US" dirty="0"/>
              <a:t>A queue is an ADT where insertions and deletions follow the FIFO (first-in, first-out) principle.  The first object you added into the queue will be the first object removed from the queue.</a:t>
            </a:r>
          </a:p>
          <a:p>
            <a:r>
              <a:rPr lang="en-US" dirty="0"/>
              <a:t>We say the queue has a front and back.  Inserting (enqueuing) to the back and deleting (dequeuing) from the front (or vice versa) ensures the FIFO principle.</a:t>
            </a:r>
          </a:p>
          <a:p>
            <a:r>
              <a:rPr lang="en-US" dirty="0"/>
              <a:t>Using a queue you can only access the object at the front of the queue; you cannot access, add to, or remove from any other point in the queue.</a:t>
            </a:r>
          </a:p>
          <a:p>
            <a:r>
              <a:rPr lang="en-US" dirty="0"/>
              <a:t>Imagine the line at Chick-fil-a at lunch.</a:t>
            </a:r>
          </a:p>
          <a:p>
            <a:endParaRPr lang="en-US" dirty="0"/>
          </a:p>
          <a:p>
            <a:endParaRPr lang="en-US" dirty="0"/>
          </a:p>
        </p:txBody>
      </p:sp>
    </p:spTree>
    <p:extLst>
      <p:ext uri="{BB962C8B-B14F-4D97-AF65-F5344CB8AC3E}">
        <p14:creationId xmlns:p14="http://schemas.microsoft.com/office/powerpoint/2010/main" val="303757087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92BE79-CB69-4113-9187-14FAB9303727}"/>
              </a:ext>
            </a:extLst>
          </p:cNvPr>
          <p:cNvSpPr>
            <a:spLocks noGrp="1"/>
          </p:cNvSpPr>
          <p:nvPr>
            <p:ph type="title"/>
          </p:nvPr>
        </p:nvSpPr>
        <p:spPr/>
        <p:txBody>
          <a:bodyPr/>
          <a:lstStyle/>
          <a:p>
            <a:r>
              <a:rPr lang="en-US" dirty="0"/>
              <a:t>Queue Definition</a:t>
            </a:r>
          </a:p>
        </p:txBody>
      </p:sp>
      <p:sp>
        <p:nvSpPr>
          <p:cNvPr id="5" name="Content Placeholder 4">
            <a:extLst>
              <a:ext uri="{FF2B5EF4-FFF2-40B4-BE49-F238E27FC236}">
                <a16:creationId xmlns:a16="http://schemas.microsoft.com/office/drawing/2014/main" id="{FD35F955-940C-4C49-A0E9-1913E6829E31}"/>
              </a:ext>
            </a:extLst>
          </p:cNvPr>
          <p:cNvSpPr>
            <a:spLocks noGrp="1"/>
          </p:cNvSpPr>
          <p:nvPr>
            <p:ph idx="1"/>
          </p:nvPr>
        </p:nvSpPr>
        <p:spPr/>
        <p:txBody>
          <a:bodyPr/>
          <a:lstStyle/>
          <a:p>
            <a:r>
              <a:rPr lang="en-US" dirty="0"/>
              <a:t>A queue is an ADT where insertions and deletions follow the FIFO (first-in, first-out) principle.  The first object you added into the queue will be the first object removed from the queue.</a:t>
            </a:r>
          </a:p>
          <a:p>
            <a:r>
              <a:rPr lang="en-US" dirty="0"/>
              <a:t>We say the queue has a front and back.  Inserting (enqueuing) to the back and deleting (dequeuing) from the front (or vice versa) ensures the FIFO principle.</a:t>
            </a:r>
          </a:p>
          <a:p>
            <a:r>
              <a:rPr lang="en-US" dirty="0"/>
              <a:t>Using a queue you can only access the object at the front of the queue; you cannot access, add to, or remove from any other point in the queue.</a:t>
            </a:r>
          </a:p>
          <a:p>
            <a:r>
              <a:rPr lang="en-US" dirty="0"/>
              <a:t>Imagine the line at Chick-fil-a at lunch.</a:t>
            </a:r>
          </a:p>
          <a:p>
            <a:pPr lvl="1"/>
            <a:r>
              <a:rPr lang="en-US" dirty="0"/>
              <a:t>Cutting isn’t aloud.</a:t>
            </a:r>
          </a:p>
          <a:p>
            <a:endParaRPr lang="en-US" dirty="0"/>
          </a:p>
          <a:p>
            <a:endParaRPr lang="en-US" dirty="0"/>
          </a:p>
        </p:txBody>
      </p:sp>
    </p:spTree>
    <p:extLst>
      <p:ext uri="{BB962C8B-B14F-4D97-AF65-F5344CB8AC3E}">
        <p14:creationId xmlns:p14="http://schemas.microsoft.com/office/powerpoint/2010/main" val="37687845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Queue ADT Operations</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lstStyle/>
          <a:p>
            <a:r>
              <a:rPr lang="en-US" dirty="0"/>
              <a:t>Common Queue operations:</a:t>
            </a:r>
          </a:p>
        </p:txBody>
      </p:sp>
    </p:spTree>
    <p:extLst>
      <p:ext uri="{BB962C8B-B14F-4D97-AF65-F5344CB8AC3E}">
        <p14:creationId xmlns:p14="http://schemas.microsoft.com/office/powerpoint/2010/main" val="331619907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Queue ADT Operations</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lstStyle/>
          <a:p>
            <a:r>
              <a:rPr lang="en-US" dirty="0"/>
              <a:t>Common Queue operations:</a:t>
            </a:r>
          </a:p>
          <a:p>
            <a:pPr lvl="1"/>
            <a:r>
              <a:rPr lang="en-US" dirty="0"/>
              <a:t>enqueue(e): adds element e to the back of queue</a:t>
            </a:r>
          </a:p>
        </p:txBody>
      </p:sp>
    </p:spTree>
    <p:extLst>
      <p:ext uri="{BB962C8B-B14F-4D97-AF65-F5344CB8AC3E}">
        <p14:creationId xmlns:p14="http://schemas.microsoft.com/office/powerpoint/2010/main" val="415876739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Queue ADT Operations</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lstStyle/>
          <a:p>
            <a:r>
              <a:rPr lang="en-US" dirty="0"/>
              <a:t>Common Queue operations:</a:t>
            </a:r>
          </a:p>
          <a:p>
            <a:pPr lvl="1"/>
            <a:r>
              <a:rPr lang="en-US" dirty="0"/>
              <a:t>enqueue(e): adds element e to the back of queue</a:t>
            </a:r>
          </a:p>
          <a:p>
            <a:pPr lvl="1"/>
            <a:r>
              <a:rPr lang="en-US" dirty="0"/>
              <a:t>dequeue(): removes and returns the element at the front of the queue. (returns null if empty)</a:t>
            </a:r>
          </a:p>
        </p:txBody>
      </p:sp>
    </p:spTree>
    <p:extLst>
      <p:ext uri="{BB962C8B-B14F-4D97-AF65-F5344CB8AC3E}">
        <p14:creationId xmlns:p14="http://schemas.microsoft.com/office/powerpoint/2010/main" val="3554792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Stack Definition</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lstStyle/>
          <a:p>
            <a:r>
              <a:rPr lang="en-US" dirty="0"/>
              <a:t>A stack is an ADT where insertions and deletions follow the LIFO (last-in, first-out) principle.  The last object you added onto the stack will be the first object removed by the stack.</a:t>
            </a:r>
          </a:p>
        </p:txBody>
      </p:sp>
    </p:spTree>
    <p:extLst>
      <p:ext uri="{BB962C8B-B14F-4D97-AF65-F5344CB8AC3E}">
        <p14:creationId xmlns:p14="http://schemas.microsoft.com/office/powerpoint/2010/main" val="399316416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Queue ADT Operations</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lstStyle/>
          <a:p>
            <a:r>
              <a:rPr lang="en-US" dirty="0"/>
              <a:t>Common Queue operations:</a:t>
            </a:r>
          </a:p>
          <a:p>
            <a:pPr lvl="1"/>
            <a:r>
              <a:rPr lang="en-US" dirty="0"/>
              <a:t>enqueue(e): adds element e to the back of queue</a:t>
            </a:r>
          </a:p>
          <a:p>
            <a:pPr lvl="1"/>
            <a:r>
              <a:rPr lang="en-US" dirty="0"/>
              <a:t>dequeue(): removes and returns the element at the front of the queue. (returns null if empty)</a:t>
            </a:r>
          </a:p>
          <a:p>
            <a:r>
              <a:rPr lang="en-US" dirty="0"/>
              <a:t>Other Queue operations:</a:t>
            </a:r>
          </a:p>
        </p:txBody>
      </p:sp>
    </p:spTree>
    <p:extLst>
      <p:ext uri="{BB962C8B-B14F-4D97-AF65-F5344CB8AC3E}">
        <p14:creationId xmlns:p14="http://schemas.microsoft.com/office/powerpoint/2010/main" val="242113825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Queue ADT Operations</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lstStyle/>
          <a:p>
            <a:r>
              <a:rPr lang="en-US" dirty="0"/>
              <a:t>Common Queue operations:</a:t>
            </a:r>
          </a:p>
          <a:p>
            <a:pPr lvl="1"/>
            <a:r>
              <a:rPr lang="en-US" dirty="0"/>
              <a:t>enqueue(e): adds element e to the back of queue</a:t>
            </a:r>
          </a:p>
          <a:p>
            <a:pPr lvl="1"/>
            <a:r>
              <a:rPr lang="en-US" dirty="0"/>
              <a:t>dequeue(): removes and returns the element at the front of the queue. (returns null if empty)</a:t>
            </a:r>
          </a:p>
          <a:p>
            <a:r>
              <a:rPr lang="en-US" dirty="0"/>
              <a:t>Other Queue operations:</a:t>
            </a:r>
          </a:p>
          <a:p>
            <a:pPr lvl="1"/>
            <a:r>
              <a:rPr lang="en-US" dirty="0"/>
              <a:t>first(): returns the front element of the queue without removing it.  (returns null if empty)</a:t>
            </a:r>
          </a:p>
        </p:txBody>
      </p:sp>
    </p:spTree>
    <p:extLst>
      <p:ext uri="{BB962C8B-B14F-4D97-AF65-F5344CB8AC3E}">
        <p14:creationId xmlns:p14="http://schemas.microsoft.com/office/powerpoint/2010/main" val="40206805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Queue ADT Operations</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lstStyle/>
          <a:p>
            <a:r>
              <a:rPr lang="en-US" dirty="0"/>
              <a:t>Common Queue operations:</a:t>
            </a:r>
          </a:p>
          <a:p>
            <a:pPr lvl="1"/>
            <a:r>
              <a:rPr lang="en-US" dirty="0"/>
              <a:t>enqueue(e): adds element e to the back of queue</a:t>
            </a:r>
          </a:p>
          <a:p>
            <a:pPr lvl="1"/>
            <a:r>
              <a:rPr lang="en-US" dirty="0"/>
              <a:t>dequeue(): removes and returns the element at the front of the queue. (returns null if empty)</a:t>
            </a:r>
          </a:p>
          <a:p>
            <a:r>
              <a:rPr lang="en-US" dirty="0"/>
              <a:t>Other Queue operations:</a:t>
            </a:r>
          </a:p>
          <a:p>
            <a:pPr lvl="1"/>
            <a:r>
              <a:rPr lang="en-US" dirty="0"/>
              <a:t>first(): returns the front element of the queue without removing it.  (returns null if empty)</a:t>
            </a:r>
          </a:p>
          <a:p>
            <a:pPr lvl="1"/>
            <a:r>
              <a:rPr lang="en-US" dirty="0"/>
              <a:t>size(): returns the number of elements in the queue.</a:t>
            </a:r>
          </a:p>
        </p:txBody>
      </p:sp>
    </p:spTree>
    <p:extLst>
      <p:ext uri="{BB962C8B-B14F-4D97-AF65-F5344CB8AC3E}">
        <p14:creationId xmlns:p14="http://schemas.microsoft.com/office/powerpoint/2010/main" val="45884054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Queue ADT Operations</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lstStyle/>
          <a:p>
            <a:r>
              <a:rPr lang="en-US" dirty="0"/>
              <a:t>Common Queue operations:</a:t>
            </a:r>
          </a:p>
          <a:p>
            <a:pPr lvl="1"/>
            <a:r>
              <a:rPr lang="en-US" dirty="0"/>
              <a:t>enqueue(e): adds element e to the back of queue</a:t>
            </a:r>
          </a:p>
          <a:p>
            <a:pPr lvl="1"/>
            <a:r>
              <a:rPr lang="en-US" dirty="0"/>
              <a:t>dequeue(): removes and returns the element at the front of the queue. (returns null if empty)</a:t>
            </a:r>
          </a:p>
          <a:p>
            <a:r>
              <a:rPr lang="en-US" dirty="0"/>
              <a:t>Other Queue operations:</a:t>
            </a:r>
          </a:p>
          <a:p>
            <a:pPr lvl="1"/>
            <a:r>
              <a:rPr lang="en-US" dirty="0"/>
              <a:t>first(): returns the front element of the queue without removing it.  (returns null if empty)</a:t>
            </a:r>
          </a:p>
          <a:p>
            <a:pPr lvl="1"/>
            <a:r>
              <a:rPr lang="en-US" dirty="0"/>
              <a:t>size(): returns the number of elements in the queue.</a:t>
            </a:r>
          </a:p>
          <a:p>
            <a:pPr lvl="1"/>
            <a:r>
              <a:rPr lang="en-US" dirty="0" err="1"/>
              <a:t>isEmpty</a:t>
            </a:r>
            <a:r>
              <a:rPr lang="en-US" dirty="0"/>
              <a:t>(): returns a </a:t>
            </a:r>
            <a:r>
              <a:rPr lang="en-US" dirty="0" err="1"/>
              <a:t>boolean</a:t>
            </a:r>
            <a:r>
              <a:rPr lang="en-US" dirty="0"/>
              <a:t> indicating whether the queue is empty.</a:t>
            </a:r>
          </a:p>
          <a:p>
            <a:pPr marL="365760" lvl="1" indent="0">
              <a:buNone/>
            </a:pPr>
            <a:endParaRPr lang="en-US" dirty="0"/>
          </a:p>
        </p:txBody>
      </p:sp>
    </p:spTree>
    <p:extLst>
      <p:ext uri="{BB962C8B-B14F-4D97-AF65-F5344CB8AC3E}">
        <p14:creationId xmlns:p14="http://schemas.microsoft.com/office/powerpoint/2010/main" val="426747133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Queue Visualization</a:t>
            </a:r>
          </a:p>
        </p:txBody>
      </p:sp>
      <p:sp>
        <p:nvSpPr>
          <p:cNvPr id="10" name="Content Placeholder 9">
            <a:extLst>
              <a:ext uri="{FF2B5EF4-FFF2-40B4-BE49-F238E27FC236}">
                <a16:creationId xmlns:a16="http://schemas.microsoft.com/office/drawing/2014/main" id="{8FFB1C18-2E65-4C5D-87C0-28BCA761B259}"/>
              </a:ext>
            </a:extLst>
          </p:cNvPr>
          <p:cNvSpPr>
            <a:spLocks noGrp="1"/>
          </p:cNvSpPr>
          <p:nvPr>
            <p:ph sz="half" idx="1"/>
          </p:nvPr>
        </p:nvSpPr>
        <p:spPr/>
        <p:txBody>
          <a:bodyPr/>
          <a:lstStyle/>
          <a:p>
            <a:r>
              <a:rPr lang="en-US" dirty="0">
                <a:highlight>
                  <a:srgbClr val="FFFF00"/>
                </a:highlight>
              </a:rPr>
              <a:t>Complete the operations on the side.  Show your work and label the final state of the queue.</a:t>
            </a:r>
          </a:p>
        </p:txBody>
      </p:sp>
      <p:sp>
        <p:nvSpPr>
          <p:cNvPr id="11" name="Content Placeholder 10">
            <a:extLst>
              <a:ext uri="{FF2B5EF4-FFF2-40B4-BE49-F238E27FC236}">
                <a16:creationId xmlns:a16="http://schemas.microsoft.com/office/drawing/2014/main" id="{57BDBE2A-9E79-41F3-B6D2-0D22FD291B0D}"/>
              </a:ext>
            </a:extLst>
          </p:cNvPr>
          <p:cNvSpPr>
            <a:spLocks noGrp="1"/>
          </p:cNvSpPr>
          <p:nvPr>
            <p:ph sz="half" idx="2"/>
          </p:nvPr>
        </p:nvSpPr>
        <p:spPr/>
        <p:txBody>
          <a:bodyPr/>
          <a:lstStyle/>
          <a:p>
            <a:r>
              <a:rPr lang="en-US" dirty="0"/>
              <a:t>Start off with an empty stack</a:t>
            </a:r>
          </a:p>
          <a:p>
            <a:r>
              <a:rPr lang="en-US" dirty="0"/>
              <a:t>enqueue(plate)</a:t>
            </a:r>
            <a:br>
              <a:rPr lang="en-US" dirty="0"/>
            </a:br>
            <a:r>
              <a:rPr lang="en-US" dirty="0"/>
              <a:t>enqueue(plate)</a:t>
            </a:r>
            <a:br>
              <a:rPr lang="en-US" dirty="0"/>
            </a:br>
            <a:r>
              <a:rPr lang="en-US" dirty="0"/>
              <a:t>dequeue() </a:t>
            </a:r>
            <a:br>
              <a:rPr lang="en-US" dirty="0"/>
            </a:br>
            <a:r>
              <a:rPr lang="en-US" dirty="0"/>
              <a:t>enqueue(plate)</a:t>
            </a:r>
            <a:br>
              <a:rPr lang="en-US" dirty="0"/>
            </a:br>
            <a:r>
              <a:rPr lang="en-US" dirty="0"/>
              <a:t>enqueue(spaghetti &amp; meatballs)</a:t>
            </a:r>
            <a:br>
              <a:rPr lang="en-US" dirty="0"/>
            </a:br>
            <a:r>
              <a:rPr lang="en-US" dirty="0"/>
              <a:t>dequeue()</a:t>
            </a:r>
            <a:br>
              <a:rPr lang="en-US" dirty="0"/>
            </a:br>
            <a:r>
              <a:rPr lang="en-US" dirty="0"/>
              <a:t>dequeue()</a:t>
            </a:r>
            <a:br>
              <a:rPr lang="en-US" dirty="0"/>
            </a:br>
            <a:br>
              <a:rPr lang="en-US" dirty="0"/>
            </a:br>
            <a:endParaRPr lang="en-US" dirty="0"/>
          </a:p>
        </p:txBody>
      </p:sp>
      <p:pic>
        <p:nvPicPr>
          <p:cNvPr id="7" name="Graphic 6" descr="Ruler">
            <a:extLst>
              <a:ext uri="{FF2B5EF4-FFF2-40B4-BE49-F238E27FC236}">
                <a16:creationId xmlns:a16="http://schemas.microsoft.com/office/drawing/2014/main" id="{2421DB28-EBD6-4AEC-9558-F58FD9F578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49634">
            <a:off x="1758519" y="3124156"/>
            <a:ext cx="899386" cy="899386"/>
          </a:xfrm>
          <a:prstGeom prst="rect">
            <a:avLst/>
          </a:prstGeom>
        </p:spPr>
      </p:pic>
    </p:spTree>
    <p:extLst>
      <p:ext uri="{BB962C8B-B14F-4D97-AF65-F5344CB8AC3E}">
        <p14:creationId xmlns:p14="http://schemas.microsoft.com/office/powerpoint/2010/main" val="24965654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Queue Visualization</a:t>
            </a:r>
          </a:p>
        </p:txBody>
      </p:sp>
      <p:sp>
        <p:nvSpPr>
          <p:cNvPr id="10" name="Content Placeholder 9">
            <a:extLst>
              <a:ext uri="{FF2B5EF4-FFF2-40B4-BE49-F238E27FC236}">
                <a16:creationId xmlns:a16="http://schemas.microsoft.com/office/drawing/2014/main" id="{8FFB1C18-2E65-4C5D-87C0-28BCA761B259}"/>
              </a:ext>
            </a:extLst>
          </p:cNvPr>
          <p:cNvSpPr>
            <a:spLocks noGrp="1"/>
          </p:cNvSpPr>
          <p:nvPr>
            <p:ph sz="half" idx="1"/>
          </p:nvPr>
        </p:nvSpPr>
        <p:spPr/>
        <p:txBody>
          <a:bodyPr/>
          <a:lstStyle/>
          <a:p>
            <a:r>
              <a:rPr lang="en-US" dirty="0">
                <a:highlight>
                  <a:srgbClr val="FFFF00"/>
                </a:highlight>
              </a:rPr>
              <a:t>Complete the operations on the side.  Show your work and label the final state of the queue.</a:t>
            </a:r>
          </a:p>
        </p:txBody>
      </p:sp>
      <p:sp>
        <p:nvSpPr>
          <p:cNvPr id="11" name="Content Placeholder 10">
            <a:extLst>
              <a:ext uri="{FF2B5EF4-FFF2-40B4-BE49-F238E27FC236}">
                <a16:creationId xmlns:a16="http://schemas.microsoft.com/office/drawing/2014/main" id="{57BDBE2A-9E79-41F3-B6D2-0D22FD291B0D}"/>
              </a:ext>
            </a:extLst>
          </p:cNvPr>
          <p:cNvSpPr>
            <a:spLocks noGrp="1"/>
          </p:cNvSpPr>
          <p:nvPr>
            <p:ph sz="half" idx="2"/>
          </p:nvPr>
        </p:nvSpPr>
        <p:spPr/>
        <p:txBody>
          <a:bodyPr/>
          <a:lstStyle/>
          <a:p>
            <a:r>
              <a:rPr lang="en-US" dirty="0"/>
              <a:t>Start off with an empty stack</a:t>
            </a:r>
          </a:p>
          <a:p>
            <a:br>
              <a:rPr lang="en-US" dirty="0"/>
            </a:br>
            <a:br>
              <a:rPr lang="en-US" dirty="0"/>
            </a:br>
            <a:endParaRPr lang="en-US" dirty="0"/>
          </a:p>
        </p:txBody>
      </p:sp>
      <p:pic>
        <p:nvPicPr>
          <p:cNvPr id="7" name="Graphic 6" descr="Ruler">
            <a:extLst>
              <a:ext uri="{FF2B5EF4-FFF2-40B4-BE49-F238E27FC236}">
                <a16:creationId xmlns:a16="http://schemas.microsoft.com/office/drawing/2014/main" id="{2421DB28-EBD6-4AEC-9558-F58FD9F578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49634">
            <a:off x="1758519" y="3124156"/>
            <a:ext cx="899386" cy="899386"/>
          </a:xfrm>
          <a:prstGeom prst="rect">
            <a:avLst/>
          </a:prstGeom>
        </p:spPr>
      </p:pic>
    </p:spTree>
    <p:extLst>
      <p:ext uri="{BB962C8B-B14F-4D97-AF65-F5344CB8AC3E}">
        <p14:creationId xmlns:p14="http://schemas.microsoft.com/office/powerpoint/2010/main" val="80511557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Queue Visualization</a:t>
            </a:r>
          </a:p>
        </p:txBody>
      </p:sp>
      <p:sp>
        <p:nvSpPr>
          <p:cNvPr id="10" name="Content Placeholder 9">
            <a:extLst>
              <a:ext uri="{FF2B5EF4-FFF2-40B4-BE49-F238E27FC236}">
                <a16:creationId xmlns:a16="http://schemas.microsoft.com/office/drawing/2014/main" id="{8FFB1C18-2E65-4C5D-87C0-28BCA761B259}"/>
              </a:ext>
            </a:extLst>
          </p:cNvPr>
          <p:cNvSpPr>
            <a:spLocks noGrp="1"/>
          </p:cNvSpPr>
          <p:nvPr>
            <p:ph sz="half" idx="1"/>
          </p:nvPr>
        </p:nvSpPr>
        <p:spPr/>
        <p:txBody>
          <a:bodyPr/>
          <a:lstStyle/>
          <a:p>
            <a:r>
              <a:rPr lang="en-US" dirty="0">
                <a:highlight>
                  <a:srgbClr val="FFFF00"/>
                </a:highlight>
              </a:rPr>
              <a:t>Complete the operations on the side.  Show your work and label the final state of the queue.</a:t>
            </a:r>
          </a:p>
        </p:txBody>
      </p:sp>
      <p:sp>
        <p:nvSpPr>
          <p:cNvPr id="11" name="Content Placeholder 10">
            <a:extLst>
              <a:ext uri="{FF2B5EF4-FFF2-40B4-BE49-F238E27FC236}">
                <a16:creationId xmlns:a16="http://schemas.microsoft.com/office/drawing/2014/main" id="{57BDBE2A-9E79-41F3-B6D2-0D22FD291B0D}"/>
              </a:ext>
            </a:extLst>
          </p:cNvPr>
          <p:cNvSpPr>
            <a:spLocks noGrp="1"/>
          </p:cNvSpPr>
          <p:nvPr>
            <p:ph sz="half" idx="2"/>
          </p:nvPr>
        </p:nvSpPr>
        <p:spPr/>
        <p:txBody>
          <a:bodyPr/>
          <a:lstStyle/>
          <a:p>
            <a:r>
              <a:rPr lang="en-US" dirty="0"/>
              <a:t>Start off with an empty stack</a:t>
            </a:r>
          </a:p>
          <a:p>
            <a:r>
              <a:rPr lang="en-US" dirty="0"/>
              <a:t>enqueue(plate)</a:t>
            </a:r>
            <a:br>
              <a:rPr lang="en-US" dirty="0"/>
            </a:br>
            <a:br>
              <a:rPr lang="en-US" dirty="0"/>
            </a:br>
            <a:endParaRPr lang="en-US" dirty="0"/>
          </a:p>
        </p:txBody>
      </p:sp>
      <p:pic>
        <p:nvPicPr>
          <p:cNvPr id="7" name="Graphic 6" descr="Ruler">
            <a:extLst>
              <a:ext uri="{FF2B5EF4-FFF2-40B4-BE49-F238E27FC236}">
                <a16:creationId xmlns:a16="http://schemas.microsoft.com/office/drawing/2014/main" id="{2421DB28-EBD6-4AEC-9558-F58FD9F578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49634">
            <a:off x="1758519" y="3124156"/>
            <a:ext cx="899386" cy="899386"/>
          </a:xfrm>
          <a:prstGeom prst="rect">
            <a:avLst/>
          </a:prstGeom>
        </p:spPr>
      </p:pic>
      <p:pic>
        <p:nvPicPr>
          <p:cNvPr id="9" name="Graphic 8" descr="Plate">
            <a:extLst>
              <a:ext uri="{FF2B5EF4-FFF2-40B4-BE49-F238E27FC236}">
                <a16:creationId xmlns:a16="http://schemas.microsoft.com/office/drawing/2014/main" id="{A2297C74-6B70-4C1C-BB62-5C37C4551C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96609" y="3295345"/>
            <a:ext cx="914400" cy="914400"/>
          </a:xfrm>
          <a:prstGeom prst="rect">
            <a:avLst/>
          </a:prstGeom>
        </p:spPr>
      </p:pic>
    </p:spTree>
    <p:extLst>
      <p:ext uri="{BB962C8B-B14F-4D97-AF65-F5344CB8AC3E}">
        <p14:creationId xmlns:p14="http://schemas.microsoft.com/office/powerpoint/2010/main" val="92429591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Queue Visualization</a:t>
            </a:r>
          </a:p>
        </p:txBody>
      </p:sp>
      <p:sp>
        <p:nvSpPr>
          <p:cNvPr id="10" name="Content Placeholder 9">
            <a:extLst>
              <a:ext uri="{FF2B5EF4-FFF2-40B4-BE49-F238E27FC236}">
                <a16:creationId xmlns:a16="http://schemas.microsoft.com/office/drawing/2014/main" id="{8FFB1C18-2E65-4C5D-87C0-28BCA761B259}"/>
              </a:ext>
            </a:extLst>
          </p:cNvPr>
          <p:cNvSpPr>
            <a:spLocks noGrp="1"/>
          </p:cNvSpPr>
          <p:nvPr>
            <p:ph sz="half" idx="1"/>
          </p:nvPr>
        </p:nvSpPr>
        <p:spPr/>
        <p:txBody>
          <a:bodyPr/>
          <a:lstStyle/>
          <a:p>
            <a:r>
              <a:rPr lang="en-US" dirty="0">
                <a:highlight>
                  <a:srgbClr val="FFFF00"/>
                </a:highlight>
              </a:rPr>
              <a:t>Complete the operations on the side.  Show your work and label the final state of the queue.</a:t>
            </a:r>
          </a:p>
        </p:txBody>
      </p:sp>
      <p:sp>
        <p:nvSpPr>
          <p:cNvPr id="11" name="Content Placeholder 10">
            <a:extLst>
              <a:ext uri="{FF2B5EF4-FFF2-40B4-BE49-F238E27FC236}">
                <a16:creationId xmlns:a16="http://schemas.microsoft.com/office/drawing/2014/main" id="{57BDBE2A-9E79-41F3-B6D2-0D22FD291B0D}"/>
              </a:ext>
            </a:extLst>
          </p:cNvPr>
          <p:cNvSpPr>
            <a:spLocks noGrp="1"/>
          </p:cNvSpPr>
          <p:nvPr>
            <p:ph sz="half" idx="2"/>
          </p:nvPr>
        </p:nvSpPr>
        <p:spPr/>
        <p:txBody>
          <a:bodyPr/>
          <a:lstStyle/>
          <a:p>
            <a:r>
              <a:rPr lang="en-US" dirty="0"/>
              <a:t>Start off with an empty stack</a:t>
            </a:r>
          </a:p>
          <a:p>
            <a:r>
              <a:rPr lang="en-US" dirty="0"/>
              <a:t>enqueue(plate)</a:t>
            </a:r>
            <a:br>
              <a:rPr lang="en-US" dirty="0"/>
            </a:br>
            <a:r>
              <a:rPr lang="en-US" dirty="0"/>
              <a:t>enqueue(plate)</a:t>
            </a:r>
            <a:br>
              <a:rPr lang="en-US" dirty="0"/>
            </a:br>
            <a:br>
              <a:rPr lang="en-US" dirty="0"/>
            </a:br>
            <a:endParaRPr lang="en-US" dirty="0"/>
          </a:p>
        </p:txBody>
      </p:sp>
      <p:pic>
        <p:nvPicPr>
          <p:cNvPr id="7" name="Graphic 6" descr="Ruler">
            <a:extLst>
              <a:ext uri="{FF2B5EF4-FFF2-40B4-BE49-F238E27FC236}">
                <a16:creationId xmlns:a16="http://schemas.microsoft.com/office/drawing/2014/main" id="{2421DB28-EBD6-4AEC-9558-F58FD9F578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49634">
            <a:off x="1758519" y="3124156"/>
            <a:ext cx="899386" cy="899386"/>
          </a:xfrm>
          <a:prstGeom prst="rect">
            <a:avLst/>
          </a:prstGeom>
        </p:spPr>
      </p:pic>
      <p:pic>
        <p:nvPicPr>
          <p:cNvPr id="9" name="Graphic 8" descr="Plate">
            <a:extLst>
              <a:ext uri="{FF2B5EF4-FFF2-40B4-BE49-F238E27FC236}">
                <a16:creationId xmlns:a16="http://schemas.microsoft.com/office/drawing/2014/main" id="{A2297C74-6B70-4C1C-BB62-5C37C4551C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96609" y="3295345"/>
            <a:ext cx="914400" cy="914400"/>
          </a:xfrm>
          <a:prstGeom prst="rect">
            <a:avLst/>
          </a:prstGeom>
        </p:spPr>
      </p:pic>
      <p:pic>
        <p:nvPicPr>
          <p:cNvPr id="8" name="Graphic 7" descr="Plate">
            <a:extLst>
              <a:ext uri="{FF2B5EF4-FFF2-40B4-BE49-F238E27FC236}">
                <a16:creationId xmlns:a16="http://schemas.microsoft.com/office/drawing/2014/main" id="{6759A735-5580-4423-AF83-EDECBB91A8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11009" y="3295345"/>
            <a:ext cx="914400" cy="914400"/>
          </a:xfrm>
          <a:prstGeom prst="rect">
            <a:avLst/>
          </a:prstGeom>
        </p:spPr>
      </p:pic>
    </p:spTree>
    <p:extLst>
      <p:ext uri="{BB962C8B-B14F-4D97-AF65-F5344CB8AC3E}">
        <p14:creationId xmlns:p14="http://schemas.microsoft.com/office/powerpoint/2010/main" val="365637404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Queue Visualization</a:t>
            </a:r>
          </a:p>
        </p:txBody>
      </p:sp>
      <p:sp>
        <p:nvSpPr>
          <p:cNvPr id="10" name="Content Placeholder 9">
            <a:extLst>
              <a:ext uri="{FF2B5EF4-FFF2-40B4-BE49-F238E27FC236}">
                <a16:creationId xmlns:a16="http://schemas.microsoft.com/office/drawing/2014/main" id="{8FFB1C18-2E65-4C5D-87C0-28BCA761B259}"/>
              </a:ext>
            </a:extLst>
          </p:cNvPr>
          <p:cNvSpPr>
            <a:spLocks noGrp="1"/>
          </p:cNvSpPr>
          <p:nvPr>
            <p:ph sz="half" idx="1"/>
          </p:nvPr>
        </p:nvSpPr>
        <p:spPr/>
        <p:txBody>
          <a:bodyPr/>
          <a:lstStyle/>
          <a:p>
            <a:r>
              <a:rPr lang="en-US" dirty="0">
                <a:highlight>
                  <a:srgbClr val="FFFF00"/>
                </a:highlight>
              </a:rPr>
              <a:t>Complete the operations on the side.  Show your work and label the final state of the queue.</a:t>
            </a:r>
          </a:p>
        </p:txBody>
      </p:sp>
      <p:sp>
        <p:nvSpPr>
          <p:cNvPr id="11" name="Content Placeholder 10">
            <a:extLst>
              <a:ext uri="{FF2B5EF4-FFF2-40B4-BE49-F238E27FC236}">
                <a16:creationId xmlns:a16="http://schemas.microsoft.com/office/drawing/2014/main" id="{57BDBE2A-9E79-41F3-B6D2-0D22FD291B0D}"/>
              </a:ext>
            </a:extLst>
          </p:cNvPr>
          <p:cNvSpPr>
            <a:spLocks noGrp="1"/>
          </p:cNvSpPr>
          <p:nvPr>
            <p:ph sz="half" idx="2"/>
          </p:nvPr>
        </p:nvSpPr>
        <p:spPr/>
        <p:txBody>
          <a:bodyPr/>
          <a:lstStyle/>
          <a:p>
            <a:r>
              <a:rPr lang="en-US" dirty="0"/>
              <a:t>Start off with an empty stack</a:t>
            </a:r>
          </a:p>
          <a:p>
            <a:r>
              <a:rPr lang="en-US" dirty="0"/>
              <a:t>enqueue(plate)</a:t>
            </a:r>
            <a:br>
              <a:rPr lang="en-US" dirty="0"/>
            </a:br>
            <a:r>
              <a:rPr lang="en-US" dirty="0"/>
              <a:t>enqueue(plate) </a:t>
            </a:r>
            <a:br>
              <a:rPr lang="en-US" dirty="0"/>
            </a:br>
            <a:r>
              <a:rPr lang="en-US" dirty="0"/>
              <a:t>dequeue()</a:t>
            </a:r>
            <a:br>
              <a:rPr lang="en-US" dirty="0"/>
            </a:br>
            <a:br>
              <a:rPr lang="en-US" dirty="0"/>
            </a:br>
            <a:endParaRPr lang="en-US" dirty="0"/>
          </a:p>
        </p:txBody>
      </p:sp>
      <p:pic>
        <p:nvPicPr>
          <p:cNvPr id="7" name="Graphic 6" descr="Ruler">
            <a:extLst>
              <a:ext uri="{FF2B5EF4-FFF2-40B4-BE49-F238E27FC236}">
                <a16:creationId xmlns:a16="http://schemas.microsoft.com/office/drawing/2014/main" id="{2421DB28-EBD6-4AEC-9558-F58FD9F578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49634">
            <a:off x="1758519" y="3124156"/>
            <a:ext cx="899386" cy="899386"/>
          </a:xfrm>
          <a:prstGeom prst="rect">
            <a:avLst/>
          </a:prstGeom>
        </p:spPr>
      </p:pic>
      <p:pic>
        <p:nvPicPr>
          <p:cNvPr id="9" name="Graphic 8" descr="Plate">
            <a:extLst>
              <a:ext uri="{FF2B5EF4-FFF2-40B4-BE49-F238E27FC236}">
                <a16:creationId xmlns:a16="http://schemas.microsoft.com/office/drawing/2014/main" id="{A2297C74-6B70-4C1C-BB62-5C37C4551C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96609" y="3295345"/>
            <a:ext cx="914400" cy="914400"/>
          </a:xfrm>
          <a:prstGeom prst="rect">
            <a:avLst/>
          </a:prstGeom>
        </p:spPr>
      </p:pic>
      <p:pic>
        <p:nvPicPr>
          <p:cNvPr id="8" name="Graphic 7" descr="Plate">
            <a:extLst>
              <a:ext uri="{FF2B5EF4-FFF2-40B4-BE49-F238E27FC236}">
                <a16:creationId xmlns:a16="http://schemas.microsoft.com/office/drawing/2014/main" id="{6759A735-5580-4423-AF83-EDECBB91A8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11009" y="3295345"/>
            <a:ext cx="914400" cy="914400"/>
          </a:xfrm>
          <a:prstGeom prst="rect">
            <a:avLst/>
          </a:prstGeom>
        </p:spPr>
      </p:pic>
      <p:sp>
        <p:nvSpPr>
          <p:cNvPr id="2" name="&quot;Not Allowed&quot; Symbol 1">
            <a:extLst>
              <a:ext uri="{FF2B5EF4-FFF2-40B4-BE49-F238E27FC236}">
                <a16:creationId xmlns:a16="http://schemas.microsoft.com/office/drawing/2014/main" id="{69A1AEA7-F581-4836-B5E4-27A8F6E14A20}"/>
              </a:ext>
            </a:extLst>
          </p:cNvPr>
          <p:cNvSpPr/>
          <p:nvPr/>
        </p:nvSpPr>
        <p:spPr>
          <a:xfrm>
            <a:off x="2364724" y="3117739"/>
            <a:ext cx="1178170" cy="1139498"/>
          </a:xfrm>
          <a:prstGeom prst="noSmoking">
            <a:avLst>
              <a:gd name="adj" fmla="val 622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45560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Queue Visualization</a:t>
            </a:r>
          </a:p>
        </p:txBody>
      </p:sp>
      <p:sp>
        <p:nvSpPr>
          <p:cNvPr id="10" name="Content Placeholder 9">
            <a:extLst>
              <a:ext uri="{FF2B5EF4-FFF2-40B4-BE49-F238E27FC236}">
                <a16:creationId xmlns:a16="http://schemas.microsoft.com/office/drawing/2014/main" id="{8FFB1C18-2E65-4C5D-87C0-28BCA761B259}"/>
              </a:ext>
            </a:extLst>
          </p:cNvPr>
          <p:cNvSpPr>
            <a:spLocks noGrp="1"/>
          </p:cNvSpPr>
          <p:nvPr>
            <p:ph sz="half" idx="1"/>
          </p:nvPr>
        </p:nvSpPr>
        <p:spPr/>
        <p:txBody>
          <a:bodyPr/>
          <a:lstStyle/>
          <a:p>
            <a:r>
              <a:rPr lang="en-US" dirty="0">
                <a:highlight>
                  <a:srgbClr val="FFFF00"/>
                </a:highlight>
              </a:rPr>
              <a:t>Complete the operations on the side.  Show your work and label the final state of the queue.</a:t>
            </a:r>
          </a:p>
        </p:txBody>
      </p:sp>
      <p:sp>
        <p:nvSpPr>
          <p:cNvPr id="11" name="Content Placeholder 10">
            <a:extLst>
              <a:ext uri="{FF2B5EF4-FFF2-40B4-BE49-F238E27FC236}">
                <a16:creationId xmlns:a16="http://schemas.microsoft.com/office/drawing/2014/main" id="{57BDBE2A-9E79-41F3-B6D2-0D22FD291B0D}"/>
              </a:ext>
            </a:extLst>
          </p:cNvPr>
          <p:cNvSpPr>
            <a:spLocks noGrp="1"/>
          </p:cNvSpPr>
          <p:nvPr>
            <p:ph sz="half" idx="2"/>
          </p:nvPr>
        </p:nvSpPr>
        <p:spPr/>
        <p:txBody>
          <a:bodyPr/>
          <a:lstStyle/>
          <a:p>
            <a:r>
              <a:rPr lang="en-US" dirty="0"/>
              <a:t>Start off with an empty stack</a:t>
            </a:r>
          </a:p>
          <a:p>
            <a:r>
              <a:rPr lang="en-US" dirty="0"/>
              <a:t>enqueue(plate)</a:t>
            </a:r>
            <a:br>
              <a:rPr lang="en-US" dirty="0"/>
            </a:br>
            <a:r>
              <a:rPr lang="en-US" dirty="0"/>
              <a:t>enqueue(plate)</a:t>
            </a:r>
            <a:br>
              <a:rPr lang="en-US" dirty="0"/>
            </a:br>
            <a:r>
              <a:rPr lang="en-US" dirty="0"/>
              <a:t>dequeue()</a:t>
            </a:r>
            <a:br>
              <a:rPr lang="en-US" dirty="0"/>
            </a:br>
            <a:br>
              <a:rPr lang="en-US" dirty="0"/>
            </a:br>
            <a:endParaRPr lang="en-US" dirty="0"/>
          </a:p>
        </p:txBody>
      </p:sp>
      <p:pic>
        <p:nvPicPr>
          <p:cNvPr id="7" name="Graphic 6" descr="Ruler">
            <a:extLst>
              <a:ext uri="{FF2B5EF4-FFF2-40B4-BE49-F238E27FC236}">
                <a16:creationId xmlns:a16="http://schemas.microsoft.com/office/drawing/2014/main" id="{2421DB28-EBD6-4AEC-9558-F58FD9F578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49634">
            <a:off x="1758519" y="3124156"/>
            <a:ext cx="899386" cy="899386"/>
          </a:xfrm>
          <a:prstGeom prst="rect">
            <a:avLst/>
          </a:prstGeom>
        </p:spPr>
      </p:pic>
      <p:pic>
        <p:nvPicPr>
          <p:cNvPr id="9" name="Graphic 8" descr="Plate">
            <a:extLst>
              <a:ext uri="{FF2B5EF4-FFF2-40B4-BE49-F238E27FC236}">
                <a16:creationId xmlns:a16="http://schemas.microsoft.com/office/drawing/2014/main" id="{A2297C74-6B70-4C1C-BB62-5C37C4551C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96609" y="3295345"/>
            <a:ext cx="914400" cy="914400"/>
          </a:xfrm>
          <a:prstGeom prst="rect">
            <a:avLst/>
          </a:prstGeom>
        </p:spPr>
      </p:pic>
    </p:spTree>
    <p:extLst>
      <p:ext uri="{BB962C8B-B14F-4D97-AF65-F5344CB8AC3E}">
        <p14:creationId xmlns:p14="http://schemas.microsoft.com/office/powerpoint/2010/main" val="2411207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Stack Definition</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lstStyle/>
          <a:p>
            <a:r>
              <a:rPr lang="en-US" dirty="0"/>
              <a:t>A stack is an ADT where insertions and deletions follow the LIFO (last-in, first-out) principle.  The last object you added onto the stack will be the first object removed by the stack.</a:t>
            </a:r>
          </a:p>
          <a:p>
            <a:r>
              <a:rPr lang="en-US" dirty="0"/>
              <a:t>We say the stack has a top and a bottom.  Both inserting (pushing) and deleting (popping) happens at the top of the stack.  This ensures the LIFO principle.</a:t>
            </a:r>
          </a:p>
        </p:txBody>
      </p:sp>
    </p:spTree>
    <p:extLst>
      <p:ext uri="{BB962C8B-B14F-4D97-AF65-F5344CB8AC3E}">
        <p14:creationId xmlns:p14="http://schemas.microsoft.com/office/powerpoint/2010/main" val="184211003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Queue Visualization</a:t>
            </a:r>
          </a:p>
        </p:txBody>
      </p:sp>
      <p:sp>
        <p:nvSpPr>
          <p:cNvPr id="10" name="Content Placeholder 9">
            <a:extLst>
              <a:ext uri="{FF2B5EF4-FFF2-40B4-BE49-F238E27FC236}">
                <a16:creationId xmlns:a16="http://schemas.microsoft.com/office/drawing/2014/main" id="{8FFB1C18-2E65-4C5D-87C0-28BCA761B259}"/>
              </a:ext>
            </a:extLst>
          </p:cNvPr>
          <p:cNvSpPr>
            <a:spLocks noGrp="1"/>
          </p:cNvSpPr>
          <p:nvPr>
            <p:ph sz="half" idx="1"/>
          </p:nvPr>
        </p:nvSpPr>
        <p:spPr/>
        <p:txBody>
          <a:bodyPr/>
          <a:lstStyle/>
          <a:p>
            <a:r>
              <a:rPr lang="en-US" dirty="0">
                <a:highlight>
                  <a:srgbClr val="FFFF00"/>
                </a:highlight>
              </a:rPr>
              <a:t>Complete the operations on the side.  Show your work and label the final state of the queue.</a:t>
            </a:r>
          </a:p>
        </p:txBody>
      </p:sp>
      <p:sp>
        <p:nvSpPr>
          <p:cNvPr id="11" name="Content Placeholder 10">
            <a:extLst>
              <a:ext uri="{FF2B5EF4-FFF2-40B4-BE49-F238E27FC236}">
                <a16:creationId xmlns:a16="http://schemas.microsoft.com/office/drawing/2014/main" id="{57BDBE2A-9E79-41F3-B6D2-0D22FD291B0D}"/>
              </a:ext>
            </a:extLst>
          </p:cNvPr>
          <p:cNvSpPr>
            <a:spLocks noGrp="1"/>
          </p:cNvSpPr>
          <p:nvPr>
            <p:ph sz="half" idx="2"/>
          </p:nvPr>
        </p:nvSpPr>
        <p:spPr/>
        <p:txBody>
          <a:bodyPr/>
          <a:lstStyle/>
          <a:p>
            <a:r>
              <a:rPr lang="en-US" dirty="0"/>
              <a:t>Start off with an empty stack</a:t>
            </a:r>
          </a:p>
          <a:p>
            <a:r>
              <a:rPr lang="en-US" dirty="0"/>
              <a:t>enqueue(plate)</a:t>
            </a:r>
            <a:br>
              <a:rPr lang="en-US" dirty="0"/>
            </a:br>
            <a:r>
              <a:rPr lang="en-US" dirty="0"/>
              <a:t>enqueue(plate)</a:t>
            </a:r>
            <a:br>
              <a:rPr lang="en-US" dirty="0"/>
            </a:br>
            <a:r>
              <a:rPr lang="en-US" dirty="0"/>
              <a:t>dequeue() </a:t>
            </a:r>
            <a:br>
              <a:rPr lang="en-US" dirty="0"/>
            </a:br>
            <a:r>
              <a:rPr lang="en-US" dirty="0"/>
              <a:t>enqueue(plate)</a:t>
            </a:r>
            <a:br>
              <a:rPr lang="en-US" dirty="0"/>
            </a:br>
            <a:br>
              <a:rPr lang="en-US" dirty="0"/>
            </a:br>
            <a:endParaRPr lang="en-US" dirty="0"/>
          </a:p>
        </p:txBody>
      </p:sp>
      <p:pic>
        <p:nvPicPr>
          <p:cNvPr id="7" name="Graphic 6" descr="Ruler">
            <a:extLst>
              <a:ext uri="{FF2B5EF4-FFF2-40B4-BE49-F238E27FC236}">
                <a16:creationId xmlns:a16="http://schemas.microsoft.com/office/drawing/2014/main" id="{2421DB28-EBD6-4AEC-9558-F58FD9F578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49634">
            <a:off x="1758519" y="3124156"/>
            <a:ext cx="899386" cy="899386"/>
          </a:xfrm>
          <a:prstGeom prst="rect">
            <a:avLst/>
          </a:prstGeom>
        </p:spPr>
      </p:pic>
      <p:pic>
        <p:nvPicPr>
          <p:cNvPr id="9" name="Graphic 8" descr="Plate">
            <a:extLst>
              <a:ext uri="{FF2B5EF4-FFF2-40B4-BE49-F238E27FC236}">
                <a16:creationId xmlns:a16="http://schemas.microsoft.com/office/drawing/2014/main" id="{A2297C74-6B70-4C1C-BB62-5C37C4551C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96609" y="3295345"/>
            <a:ext cx="914400" cy="914400"/>
          </a:xfrm>
          <a:prstGeom prst="rect">
            <a:avLst/>
          </a:prstGeom>
        </p:spPr>
      </p:pic>
      <p:pic>
        <p:nvPicPr>
          <p:cNvPr id="13" name="Graphic 12" descr="Plate">
            <a:extLst>
              <a:ext uri="{FF2B5EF4-FFF2-40B4-BE49-F238E27FC236}">
                <a16:creationId xmlns:a16="http://schemas.microsoft.com/office/drawing/2014/main" id="{431A05D9-42BA-4260-930D-E5B749C0674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11009" y="3295345"/>
            <a:ext cx="914400" cy="914400"/>
          </a:xfrm>
          <a:prstGeom prst="rect">
            <a:avLst/>
          </a:prstGeom>
        </p:spPr>
      </p:pic>
    </p:spTree>
    <p:extLst>
      <p:ext uri="{BB962C8B-B14F-4D97-AF65-F5344CB8AC3E}">
        <p14:creationId xmlns:p14="http://schemas.microsoft.com/office/powerpoint/2010/main" val="45833028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Queue Visualization</a:t>
            </a:r>
          </a:p>
        </p:txBody>
      </p:sp>
      <p:sp>
        <p:nvSpPr>
          <p:cNvPr id="10" name="Content Placeholder 9">
            <a:extLst>
              <a:ext uri="{FF2B5EF4-FFF2-40B4-BE49-F238E27FC236}">
                <a16:creationId xmlns:a16="http://schemas.microsoft.com/office/drawing/2014/main" id="{8FFB1C18-2E65-4C5D-87C0-28BCA761B259}"/>
              </a:ext>
            </a:extLst>
          </p:cNvPr>
          <p:cNvSpPr>
            <a:spLocks noGrp="1"/>
          </p:cNvSpPr>
          <p:nvPr>
            <p:ph sz="half" idx="1"/>
          </p:nvPr>
        </p:nvSpPr>
        <p:spPr/>
        <p:txBody>
          <a:bodyPr/>
          <a:lstStyle/>
          <a:p>
            <a:r>
              <a:rPr lang="en-US" dirty="0">
                <a:highlight>
                  <a:srgbClr val="FFFF00"/>
                </a:highlight>
              </a:rPr>
              <a:t>Complete the operations on the side.  Show your work and label the final state of the queue.</a:t>
            </a:r>
          </a:p>
        </p:txBody>
      </p:sp>
      <p:sp>
        <p:nvSpPr>
          <p:cNvPr id="11" name="Content Placeholder 10">
            <a:extLst>
              <a:ext uri="{FF2B5EF4-FFF2-40B4-BE49-F238E27FC236}">
                <a16:creationId xmlns:a16="http://schemas.microsoft.com/office/drawing/2014/main" id="{57BDBE2A-9E79-41F3-B6D2-0D22FD291B0D}"/>
              </a:ext>
            </a:extLst>
          </p:cNvPr>
          <p:cNvSpPr>
            <a:spLocks noGrp="1"/>
          </p:cNvSpPr>
          <p:nvPr>
            <p:ph sz="half" idx="2"/>
          </p:nvPr>
        </p:nvSpPr>
        <p:spPr/>
        <p:txBody>
          <a:bodyPr/>
          <a:lstStyle/>
          <a:p>
            <a:r>
              <a:rPr lang="en-US" dirty="0"/>
              <a:t>Start off with an empty stack</a:t>
            </a:r>
          </a:p>
          <a:p>
            <a:r>
              <a:rPr lang="en-US" dirty="0"/>
              <a:t>enqueue(plate)</a:t>
            </a:r>
            <a:br>
              <a:rPr lang="en-US" dirty="0"/>
            </a:br>
            <a:r>
              <a:rPr lang="en-US" dirty="0"/>
              <a:t>enqueue(plate)</a:t>
            </a:r>
            <a:br>
              <a:rPr lang="en-US" dirty="0"/>
            </a:br>
            <a:r>
              <a:rPr lang="en-US" dirty="0"/>
              <a:t>dequeue() </a:t>
            </a:r>
            <a:br>
              <a:rPr lang="en-US" dirty="0"/>
            </a:br>
            <a:r>
              <a:rPr lang="en-US" dirty="0"/>
              <a:t>enqueue(plate)</a:t>
            </a:r>
            <a:br>
              <a:rPr lang="en-US" dirty="0"/>
            </a:br>
            <a:r>
              <a:rPr lang="en-US" dirty="0"/>
              <a:t>enqueue(spaghetti &amp; meatballs)</a:t>
            </a:r>
            <a:br>
              <a:rPr lang="en-US" dirty="0"/>
            </a:br>
            <a:br>
              <a:rPr lang="en-US" dirty="0"/>
            </a:br>
            <a:br>
              <a:rPr lang="en-US" dirty="0"/>
            </a:br>
            <a:endParaRPr lang="en-US" dirty="0"/>
          </a:p>
        </p:txBody>
      </p:sp>
      <p:pic>
        <p:nvPicPr>
          <p:cNvPr id="7" name="Graphic 6" descr="Ruler">
            <a:extLst>
              <a:ext uri="{FF2B5EF4-FFF2-40B4-BE49-F238E27FC236}">
                <a16:creationId xmlns:a16="http://schemas.microsoft.com/office/drawing/2014/main" id="{2421DB28-EBD6-4AEC-9558-F58FD9F578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49634">
            <a:off x="1758519" y="3124156"/>
            <a:ext cx="899386" cy="899386"/>
          </a:xfrm>
          <a:prstGeom prst="rect">
            <a:avLst/>
          </a:prstGeom>
        </p:spPr>
      </p:pic>
      <p:pic>
        <p:nvPicPr>
          <p:cNvPr id="9" name="Graphic 8" descr="Plate">
            <a:extLst>
              <a:ext uri="{FF2B5EF4-FFF2-40B4-BE49-F238E27FC236}">
                <a16:creationId xmlns:a16="http://schemas.microsoft.com/office/drawing/2014/main" id="{A2297C74-6B70-4C1C-BB62-5C37C4551C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96609" y="3295345"/>
            <a:ext cx="914400" cy="914400"/>
          </a:xfrm>
          <a:prstGeom prst="rect">
            <a:avLst/>
          </a:prstGeom>
        </p:spPr>
      </p:pic>
      <p:pic>
        <p:nvPicPr>
          <p:cNvPr id="12" name="Content Placeholder 13" descr="Pasta">
            <a:extLst>
              <a:ext uri="{FF2B5EF4-FFF2-40B4-BE49-F238E27FC236}">
                <a16:creationId xmlns:a16="http://schemas.microsoft.com/office/drawing/2014/main" id="{54121692-0F88-4684-9D36-F923853CF72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25409" y="3116649"/>
            <a:ext cx="914400" cy="914400"/>
          </a:xfrm>
          <a:prstGeom prst="rect">
            <a:avLst/>
          </a:prstGeom>
        </p:spPr>
      </p:pic>
      <p:pic>
        <p:nvPicPr>
          <p:cNvPr id="13" name="Graphic 12" descr="Plate">
            <a:extLst>
              <a:ext uri="{FF2B5EF4-FFF2-40B4-BE49-F238E27FC236}">
                <a16:creationId xmlns:a16="http://schemas.microsoft.com/office/drawing/2014/main" id="{431A05D9-42BA-4260-930D-E5B749C0674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11009" y="3295345"/>
            <a:ext cx="914400" cy="914400"/>
          </a:xfrm>
          <a:prstGeom prst="rect">
            <a:avLst/>
          </a:prstGeom>
        </p:spPr>
      </p:pic>
    </p:spTree>
    <p:extLst>
      <p:ext uri="{BB962C8B-B14F-4D97-AF65-F5344CB8AC3E}">
        <p14:creationId xmlns:p14="http://schemas.microsoft.com/office/powerpoint/2010/main" val="357198987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Queue Visualization</a:t>
            </a:r>
          </a:p>
        </p:txBody>
      </p:sp>
      <p:sp>
        <p:nvSpPr>
          <p:cNvPr id="10" name="Content Placeholder 9">
            <a:extLst>
              <a:ext uri="{FF2B5EF4-FFF2-40B4-BE49-F238E27FC236}">
                <a16:creationId xmlns:a16="http://schemas.microsoft.com/office/drawing/2014/main" id="{8FFB1C18-2E65-4C5D-87C0-28BCA761B259}"/>
              </a:ext>
            </a:extLst>
          </p:cNvPr>
          <p:cNvSpPr>
            <a:spLocks noGrp="1"/>
          </p:cNvSpPr>
          <p:nvPr>
            <p:ph sz="half" idx="1"/>
          </p:nvPr>
        </p:nvSpPr>
        <p:spPr/>
        <p:txBody>
          <a:bodyPr/>
          <a:lstStyle/>
          <a:p>
            <a:r>
              <a:rPr lang="en-US" dirty="0">
                <a:highlight>
                  <a:srgbClr val="FFFF00"/>
                </a:highlight>
              </a:rPr>
              <a:t>Complete the operations on the side.  Show your work and label the final state of the queue.</a:t>
            </a:r>
          </a:p>
        </p:txBody>
      </p:sp>
      <p:sp>
        <p:nvSpPr>
          <p:cNvPr id="11" name="Content Placeholder 10">
            <a:extLst>
              <a:ext uri="{FF2B5EF4-FFF2-40B4-BE49-F238E27FC236}">
                <a16:creationId xmlns:a16="http://schemas.microsoft.com/office/drawing/2014/main" id="{57BDBE2A-9E79-41F3-B6D2-0D22FD291B0D}"/>
              </a:ext>
            </a:extLst>
          </p:cNvPr>
          <p:cNvSpPr>
            <a:spLocks noGrp="1"/>
          </p:cNvSpPr>
          <p:nvPr>
            <p:ph sz="half" idx="2"/>
          </p:nvPr>
        </p:nvSpPr>
        <p:spPr/>
        <p:txBody>
          <a:bodyPr/>
          <a:lstStyle/>
          <a:p>
            <a:r>
              <a:rPr lang="en-US" dirty="0"/>
              <a:t>Start off with an empty stack</a:t>
            </a:r>
          </a:p>
          <a:p>
            <a:r>
              <a:rPr lang="en-US" dirty="0"/>
              <a:t>enqueue(plate)</a:t>
            </a:r>
            <a:br>
              <a:rPr lang="en-US" dirty="0"/>
            </a:br>
            <a:r>
              <a:rPr lang="en-US" dirty="0"/>
              <a:t>enqueue(plate)</a:t>
            </a:r>
            <a:br>
              <a:rPr lang="en-US" dirty="0"/>
            </a:br>
            <a:r>
              <a:rPr lang="en-US" dirty="0"/>
              <a:t>dequeue() </a:t>
            </a:r>
            <a:br>
              <a:rPr lang="en-US" dirty="0"/>
            </a:br>
            <a:r>
              <a:rPr lang="en-US" dirty="0"/>
              <a:t>enqueue(plate)</a:t>
            </a:r>
            <a:br>
              <a:rPr lang="en-US" dirty="0"/>
            </a:br>
            <a:r>
              <a:rPr lang="en-US" dirty="0"/>
              <a:t>enqueue(spaghetti &amp; meatballs) </a:t>
            </a:r>
            <a:br>
              <a:rPr lang="en-US" dirty="0"/>
            </a:br>
            <a:r>
              <a:rPr lang="en-US" dirty="0"/>
              <a:t>dequeue()</a:t>
            </a:r>
            <a:br>
              <a:rPr lang="en-US" dirty="0"/>
            </a:br>
            <a:br>
              <a:rPr lang="en-US" dirty="0"/>
            </a:br>
            <a:br>
              <a:rPr lang="en-US" dirty="0"/>
            </a:br>
            <a:endParaRPr lang="en-US" dirty="0"/>
          </a:p>
        </p:txBody>
      </p:sp>
      <p:pic>
        <p:nvPicPr>
          <p:cNvPr id="7" name="Graphic 6" descr="Ruler">
            <a:extLst>
              <a:ext uri="{FF2B5EF4-FFF2-40B4-BE49-F238E27FC236}">
                <a16:creationId xmlns:a16="http://schemas.microsoft.com/office/drawing/2014/main" id="{2421DB28-EBD6-4AEC-9558-F58FD9F578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49634">
            <a:off x="1758519" y="3124156"/>
            <a:ext cx="899386" cy="899386"/>
          </a:xfrm>
          <a:prstGeom prst="rect">
            <a:avLst/>
          </a:prstGeom>
        </p:spPr>
      </p:pic>
      <p:pic>
        <p:nvPicPr>
          <p:cNvPr id="9" name="Graphic 8" descr="Plate">
            <a:extLst>
              <a:ext uri="{FF2B5EF4-FFF2-40B4-BE49-F238E27FC236}">
                <a16:creationId xmlns:a16="http://schemas.microsoft.com/office/drawing/2014/main" id="{A2297C74-6B70-4C1C-BB62-5C37C4551C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96609" y="3295345"/>
            <a:ext cx="914400" cy="914400"/>
          </a:xfrm>
          <a:prstGeom prst="rect">
            <a:avLst/>
          </a:prstGeom>
        </p:spPr>
      </p:pic>
      <p:pic>
        <p:nvPicPr>
          <p:cNvPr id="12" name="Content Placeholder 13" descr="Pasta">
            <a:extLst>
              <a:ext uri="{FF2B5EF4-FFF2-40B4-BE49-F238E27FC236}">
                <a16:creationId xmlns:a16="http://schemas.microsoft.com/office/drawing/2014/main" id="{54121692-0F88-4684-9D36-F923853CF72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25409" y="3116649"/>
            <a:ext cx="914400" cy="914400"/>
          </a:xfrm>
          <a:prstGeom prst="rect">
            <a:avLst/>
          </a:prstGeom>
        </p:spPr>
      </p:pic>
      <p:pic>
        <p:nvPicPr>
          <p:cNvPr id="13" name="Graphic 12" descr="Plate">
            <a:extLst>
              <a:ext uri="{FF2B5EF4-FFF2-40B4-BE49-F238E27FC236}">
                <a16:creationId xmlns:a16="http://schemas.microsoft.com/office/drawing/2014/main" id="{431A05D9-42BA-4260-930D-E5B749C0674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11009" y="3295345"/>
            <a:ext cx="914400" cy="914400"/>
          </a:xfrm>
          <a:prstGeom prst="rect">
            <a:avLst/>
          </a:prstGeom>
        </p:spPr>
      </p:pic>
      <p:sp>
        <p:nvSpPr>
          <p:cNvPr id="14" name="&quot;Not Allowed&quot; Symbol 13">
            <a:extLst>
              <a:ext uri="{FF2B5EF4-FFF2-40B4-BE49-F238E27FC236}">
                <a16:creationId xmlns:a16="http://schemas.microsoft.com/office/drawing/2014/main" id="{15D3C103-AFBF-42D9-BC7A-CC244EBE58BE}"/>
              </a:ext>
            </a:extLst>
          </p:cNvPr>
          <p:cNvSpPr/>
          <p:nvPr/>
        </p:nvSpPr>
        <p:spPr>
          <a:xfrm>
            <a:off x="2364724" y="3117739"/>
            <a:ext cx="1178170" cy="1139498"/>
          </a:xfrm>
          <a:prstGeom prst="noSmoking">
            <a:avLst>
              <a:gd name="adj" fmla="val 622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7600958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Queue Visualization</a:t>
            </a:r>
          </a:p>
        </p:txBody>
      </p:sp>
      <p:sp>
        <p:nvSpPr>
          <p:cNvPr id="10" name="Content Placeholder 9">
            <a:extLst>
              <a:ext uri="{FF2B5EF4-FFF2-40B4-BE49-F238E27FC236}">
                <a16:creationId xmlns:a16="http://schemas.microsoft.com/office/drawing/2014/main" id="{8FFB1C18-2E65-4C5D-87C0-28BCA761B259}"/>
              </a:ext>
            </a:extLst>
          </p:cNvPr>
          <p:cNvSpPr>
            <a:spLocks noGrp="1"/>
          </p:cNvSpPr>
          <p:nvPr>
            <p:ph sz="half" idx="1"/>
          </p:nvPr>
        </p:nvSpPr>
        <p:spPr/>
        <p:txBody>
          <a:bodyPr/>
          <a:lstStyle/>
          <a:p>
            <a:r>
              <a:rPr lang="en-US" dirty="0">
                <a:highlight>
                  <a:srgbClr val="FFFF00"/>
                </a:highlight>
              </a:rPr>
              <a:t>Complete the operations on the side.  Show your work and label the final state of the queue.</a:t>
            </a:r>
          </a:p>
        </p:txBody>
      </p:sp>
      <p:sp>
        <p:nvSpPr>
          <p:cNvPr id="11" name="Content Placeholder 10">
            <a:extLst>
              <a:ext uri="{FF2B5EF4-FFF2-40B4-BE49-F238E27FC236}">
                <a16:creationId xmlns:a16="http://schemas.microsoft.com/office/drawing/2014/main" id="{57BDBE2A-9E79-41F3-B6D2-0D22FD291B0D}"/>
              </a:ext>
            </a:extLst>
          </p:cNvPr>
          <p:cNvSpPr>
            <a:spLocks noGrp="1"/>
          </p:cNvSpPr>
          <p:nvPr>
            <p:ph sz="half" idx="2"/>
          </p:nvPr>
        </p:nvSpPr>
        <p:spPr/>
        <p:txBody>
          <a:bodyPr/>
          <a:lstStyle/>
          <a:p>
            <a:r>
              <a:rPr lang="en-US" dirty="0"/>
              <a:t>Start off with an empty stack</a:t>
            </a:r>
          </a:p>
          <a:p>
            <a:r>
              <a:rPr lang="en-US" dirty="0"/>
              <a:t>enqueue(plate)</a:t>
            </a:r>
            <a:br>
              <a:rPr lang="en-US" dirty="0"/>
            </a:br>
            <a:r>
              <a:rPr lang="en-US" dirty="0"/>
              <a:t>enqueue(plate)</a:t>
            </a:r>
            <a:br>
              <a:rPr lang="en-US" dirty="0"/>
            </a:br>
            <a:r>
              <a:rPr lang="en-US" dirty="0"/>
              <a:t>dequeue() </a:t>
            </a:r>
            <a:br>
              <a:rPr lang="en-US" dirty="0"/>
            </a:br>
            <a:r>
              <a:rPr lang="en-US" dirty="0"/>
              <a:t>enqueue(plate)</a:t>
            </a:r>
            <a:br>
              <a:rPr lang="en-US" dirty="0"/>
            </a:br>
            <a:r>
              <a:rPr lang="en-US" dirty="0"/>
              <a:t>enqueue(spaghetti &amp; meatballs)</a:t>
            </a:r>
            <a:br>
              <a:rPr lang="en-US" dirty="0"/>
            </a:br>
            <a:r>
              <a:rPr lang="en-US" dirty="0"/>
              <a:t>dequeue()</a:t>
            </a:r>
            <a:br>
              <a:rPr lang="en-US" dirty="0"/>
            </a:br>
            <a:br>
              <a:rPr lang="en-US" dirty="0"/>
            </a:br>
            <a:endParaRPr lang="en-US" dirty="0"/>
          </a:p>
        </p:txBody>
      </p:sp>
      <p:pic>
        <p:nvPicPr>
          <p:cNvPr id="7" name="Graphic 6" descr="Ruler">
            <a:extLst>
              <a:ext uri="{FF2B5EF4-FFF2-40B4-BE49-F238E27FC236}">
                <a16:creationId xmlns:a16="http://schemas.microsoft.com/office/drawing/2014/main" id="{2421DB28-EBD6-4AEC-9558-F58FD9F578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49634">
            <a:off x="1758519" y="3124156"/>
            <a:ext cx="899386" cy="899386"/>
          </a:xfrm>
          <a:prstGeom prst="rect">
            <a:avLst/>
          </a:prstGeom>
        </p:spPr>
      </p:pic>
      <p:pic>
        <p:nvPicPr>
          <p:cNvPr id="9" name="Graphic 8" descr="Plate">
            <a:extLst>
              <a:ext uri="{FF2B5EF4-FFF2-40B4-BE49-F238E27FC236}">
                <a16:creationId xmlns:a16="http://schemas.microsoft.com/office/drawing/2014/main" id="{A2297C74-6B70-4C1C-BB62-5C37C4551C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96609" y="3295345"/>
            <a:ext cx="914400" cy="914400"/>
          </a:xfrm>
          <a:prstGeom prst="rect">
            <a:avLst/>
          </a:prstGeom>
        </p:spPr>
      </p:pic>
      <p:pic>
        <p:nvPicPr>
          <p:cNvPr id="12" name="Content Placeholder 13" descr="Pasta">
            <a:extLst>
              <a:ext uri="{FF2B5EF4-FFF2-40B4-BE49-F238E27FC236}">
                <a16:creationId xmlns:a16="http://schemas.microsoft.com/office/drawing/2014/main" id="{54121692-0F88-4684-9D36-F923853CF72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11009" y="3116649"/>
            <a:ext cx="914400" cy="914400"/>
          </a:xfrm>
          <a:prstGeom prst="rect">
            <a:avLst/>
          </a:prstGeom>
        </p:spPr>
      </p:pic>
    </p:spTree>
    <p:extLst>
      <p:ext uri="{BB962C8B-B14F-4D97-AF65-F5344CB8AC3E}">
        <p14:creationId xmlns:p14="http://schemas.microsoft.com/office/powerpoint/2010/main" val="319276570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Queue Visualization</a:t>
            </a:r>
          </a:p>
        </p:txBody>
      </p:sp>
      <p:sp>
        <p:nvSpPr>
          <p:cNvPr id="10" name="Content Placeholder 9">
            <a:extLst>
              <a:ext uri="{FF2B5EF4-FFF2-40B4-BE49-F238E27FC236}">
                <a16:creationId xmlns:a16="http://schemas.microsoft.com/office/drawing/2014/main" id="{8FFB1C18-2E65-4C5D-87C0-28BCA761B259}"/>
              </a:ext>
            </a:extLst>
          </p:cNvPr>
          <p:cNvSpPr>
            <a:spLocks noGrp="1"/>
          </p:cNvSpPr>
          <p:nvPr>
            <p:ph sz="half" idx="1"/>
          </p:nvPr>
        </p:nvSpPr>
        <p:spPr/>
        <p:txBody>
          <a:bodyPr/>
          <a:lstStyle/>
          <a:p>
            <a:r>
              <a:rPr lang="en-US" dirty="0">
                <a:highlight>
                  <a:srgbClr val="FFFF00"/>
                </a:highlight>
              </a:rPr>
              <a:t>Complete the operations on the side.  Show your work and label the final state of the queue.</a:t>
            </a:r>
          </a:p>
        </p:txBody>
      </p:sp>
      <p:sp>
        <p:nvSpPr>
          <p:cNvPr id="11" name="Content Placeholder 10">
            <a:extLst>
              <a:ext uri="{FF2B5EF4-FFF2-40B4-BE49-F238E27FC236}">
                <a16:creationId xmlns:a16="http://schemas.microsoft.com/office/drawing/2014/main" id="{57BDBE2A-9E79-41F3-B6D2-0D22FD291B0D}"/>
              </a:ext>
            </a:extLst>
          </p:cNvPr>
          <p:cNvSpPr>
            <a:spLocks noGrp="1"/>
          </p:cNvSpPr>
          <p:nvPr>
            <p:ph sz="half" idx="2"/>
          </p:nvPr>
        </p:nvSpPr>
        <p:spPr/>
        <p:txBody>
          <a:bodyPr/>
          <a:lstStyle/>
          <a:p>
            <a:r>
              <a:rPr lang="en-US" dirty="0"/>
              <a:t>Start off with an empty stack</a:t>
            </a:r>
          </a:p>
          <a:p>
            <a:r>
              <a:rPr lang="en-US" dirty="0"/>
              <a:t>enqueue(plate)</a:t>
            </a:r>
            <a:br>
              <a:rPr lang="en-US" dirty="0"/>
            </a:br>
            <a:r>
              <a:rPr lang="en-US" dirty="0"/>
              <a:t>enqueue(plate)</a:t>
            </a:r>
            <a:br>
              <a:rPr lang="en-US" dirty="0"/>
            </a:br>
            <a:r>
              <a:rPr lang="en-US" dirty="0"/>
              <a:t>dequeue() </a:t>
            </a:r>
            <a:br>
              <a:rPr lang="en-US" dirty="0"/>
            </a:br>
            <a:r>
              <a:rPr lang="en-US" dirty="0"/>
              <a:t>enqueue(plate)</a:t>
            </a:r>
            <a:br>
              <a:rPr lang="en-US" dirty="0"/>
            </a:br>
            <a:r>
              <a:rPr lang="en-US" dirty="0"/>
              <a:t>enqueue(spaghetti &amp; meatballs)</a:t>
            </a:r>
            <a:br>
              <a:rPr lang="en-US" dirty="0"/>
            </a:br>
            <a:r>
              <a:rPr lang="en-US" dirty="0"/>
              <a:t>dequeue()</a:t>
            </a:r>
            <a:br>
              <a:rPr lang="en-US" dirty="0"/>
            </a:br>
            <a:r>
              <a:rPr lang="en-US" dirty="0"/>
              <a:t>dequeue()</a:t>
            </a:r>
            <a:br>
              <a:rPr lang="en-US" dirty="0"/>
            </a:br>
            <a:br>
              <a:rPr lang="en-US" dirty="0"/>
            </a:br>
            <a:endParaRPr lang="en-US" dirty="0"/>
          </a:p>
        </p:txBody>
      </p:sp>
      <p:pic>
        <p:nvPicPr>
          <p:cNvPr id="7" name="Graphic 6" descr="Ruler">
            <a:extLst>
              <a:ext uri="{FF2B5EF4-FFF2-40B4-BE49-F238E27FC236}">
                <a16:creationId xmlns:a16="http://schemas.microsoft.com/office/drawing/2014/main" id="{2421DB28-EBD6-4AEC-9558-F58FD9F578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49634">
            <a:off x="1758519" y="3124156"/>
            <a:ext cx="899386" cy="899386"/>
          </a:xfrm>
          <a:prstGeom prst="rect">
            <a:avLst/>
          </a:prstGeom>
        </p:spPr>
      </p:pic>
      <p:pic>
        <p:nvPicPr>
          <p:cNvPr id="9" name="Graphic 8" descr="Plate">
            <a:extLst>
              <a:ext uri="{FF2B5EF4-FFF2-40B4-BE49-F238E27FC236}">
                <a16:creationId xmlns:a16="http://schemas.microsoft.com/office/drawing/2014/main" id="{A2297C74-6B70-4C1C-BB62-5C37C4551C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96609" y="3295345"/>
            <a:ext cx="914400" cy="914400"/>
          </a:xfrm>
          <a:prstGeom prst="rect">
            <a:avLst/>
          </a:prstGeom>
        </p:spPr>
      </p:pic>
      <p:pic>
        <p:nvPicPr>
          <p:cNvPr id="12" name="Content Placeholder 13" descr="Pasta">
            <a:extLst>
              <a:ext uri="{FF2B5EF4-FFF2-40B4-BE49-F238E27FC236}">
                <a16:creationId xmlns:a16="http://schemas.microsoft.com/office/drawing/2014/main" id="{54121692-0F88-4684-9D36-F923853CF72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11009" y="3116649"/>
            <a:ext cx="914400" cy="914400"/>
          </a:xfrm>
          <a:prstGeom prst="rect">
            <a:avLst/>
          </a:prstGeom>
        </p:spPr>
      </p:pic>
      <p:sp>
        <p:nvSpPr>
          <p:cNvPr id="8" name="&quot;Not Allowed&quot; Symbol 7">
            <a:extLst>
              <a:ext uri="{FF2B5EF4-FFF2-40B4-BE49-F238E27FC236}">
                <a16:creationId xmlns:a16="http://schemas.microsoft.com/office/drawing/2014/main" id="{33F2CE03-3827-47E5-A8B2-5FDAB5CCE515}"/>
              </a:ext>
            </a:extLst>
          </p:cNvPr>
          <p:cNvSpPr/>
          <p:nvPr/>
        </p:nvSpPr>
        <p:spPr>
          <a:xfrm>
            <a:off x="2364724" y="3117739"/>
            <a:ext cx="1178170" cy="1139498"/>
          </a:xfrm>
          <a:prstGeom prst="noSmoking">
            <a:avLst>
              <a:gd name="adj" fmla="val 622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0252170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Queue Visualization</a:t>
            </a:r>
          </a:p>
        </p:txBody>
      </p:sp>
      <p:sp>
        <p:nvSpPr>
          <p:cNvPr id="10" name="Content Placeholder 9">
            <a:extLst>
              <a:ext uri="{FF2B5EF4-FFF2-40B4-BE49-F238E27FC236}">
                <a16:creationId xmlns:a16="http://schemas.microsoft.com/office/drawing/2014/main" id="{8FFB1C18-2E65-4C5D-87C0-28BCA761B259}"/>
              </a:ext>
            </a:extLst>
          </p:cNvPr>
          <p:cNvSpPr>
            <a:spLocks noGrp="1"/>
          </p:cNvSpPr>
          <p:nvPr>
            <p:ph sz="half" idx="1"/>
          </p:nvPr>
        </p:nvSpPr>
        <p:spPr/>
        <p:txBody>
          <a:bodyPr/>
          <a:lstStyle/>
          <a:p>
            <a:r>
              <a:rPr lang="en-US" dirty="0">
                <a:highlight>
                  <a:srgbClr val="FFFF00"/>
                </a:highlight>
              </a:rPr>
              <a:t>Complete the operations on the side.  Show your work and label the final state of the queue.</a:t>
            </a:r>
          </a:p>
        </p:txBody>
      </p:sp>
      <p:sp>
        <p:nvSpPr>
          <p:cNvPr id="11" name="Content Placeholder 10">
            <a:extLst>
              <a:ext uri="{FF2B5EF4-FFF2-40B4-BE49-F238E27FC236}">
                <a16:creationId xmlns:a16="http://schemas.microsoft.com/office/drawing/2014/main" id="{57BDBE2A-9E79-41F3-B6D2-0D22FD291B0D}"/>
              </a:ext>
            </a:extLst>
          </p:cNvPr>
          <p:cNvSpPr>
            <a:spLocks noGrp="1"/>
          </p:cNvSpPr>
          <p:nvPr>
            <p:ph sz="half" idx="2"/>
          </p:nvPr>
        </p:nvSpPr>
        <p:spPr/>
        <p:txBody>
          <a:bodyPr/>
          <a:lstStyle/>
          <a:p>
            <a:r>
              <a:rPr lang="en-US" dirty="0"/>
              <a:t>Start off with an empty stack</a:t>
            </a:r>
          </a:p>
          <a:p>
            <a:r>
              <a:rPr lang="en-US" dirty="0"/>
              <a:t>enqueue(plate)</a:t>
            </a:r>
            <a:br>
              <a:rPr lang="en-US" dirty="0"/>
            </a:br>
            <a:r>
              <a:rPr lang="en-US" dirty="0"/>
              <a:t>enqueue(plate)</a:t>
            </a:r>
            <a:br>
              <a:rPr lang="en-US" dirty="0"/>
            </a:br>
            <a:r>
              <a:rPr lang="en-US" dirty="0"/>
              <a:t>dequeue() </a:t>
            </a:r>
            <a:br>
              <a:rPr lang="en-US" dirty="0"/>
            </a:br>
            <a:r>
              <a:rPr lang="en-US" dirty="0"/>
              <a:t>enqueue(plate)</a:t>
            </a:r>
            <a:br>
              <a:rPr lang="en-US" dirty="0"/>
            </a:br>
            <a:r>
              <a:rPr lang="en-US" dirty="0"/>
              <a:t>enqueue(spaghetti &amp; meatballs)</a:t>
            </a:r>
            <a:br>
              <a:rPr lang="en-US" dirty="0"/>
            </a:br>
            <a:r>
              <a:rPr lang="en-US" dirty="0"/>
              <a:t>dequeue()</a:t>
            </a:r>
            <a:br>
              <a:rPr lang="en-US" dirty="0"/>
            </a:br>
            <a:r>
              <a:rPr lang="en-US" dirty="0"/>
              <a:t>dequeue()</a:t>
            </a:r>
            <a:br>
              <a:rPr lang="en-US" dirty="0"/>
            </a:br>
            <a:br>
              <a:rPr lang="en-US" dirty="0"/>
            </a:br>
            <a:endParaRPr lang="en-US" dirty="0"/>
          </a:p>
        </p:txBody>
      </p:sp>
      <p:pic>
        <p:nvPicPr>
          <p:cNvPr id="7" name="Graphic 6" descr="Ruler">
            <a:extLst>
              <a:ext uri="{FF2B5EF4-FFF2-40B4-BE49-F238E27FC236}">
                <a16:creationId xmlns:a16="http://schemas.microsoft.com/office/drawing/2014/main" id="{2421DB28-EBD6-4AEC-9558-F58FD9F578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49634">
            <a:off x="1758519" y="3124156"/>
            <a:ext cx="899386" cy="899386"/>
          </a:xfrm>
          <a:prstGeom prst="rect">
            <a:avLst/>
          </a:prstGeom>
        </p:spPr>
      </p:pic>
      <p:pic>
        <p:nvPicPr>
          <p:cNvPr id="12" name="Content Placeholder 13" descr="Pasta">
            <a:extLst>
              <a:ext uri="{FF2B5EF4-FFF2-40B4-BE49-F238E27FC236}">
                <a16:creationId xmlns:a16="http://schemas.microsoft.com/office/drawing/2014/main" id="{54121692-0F88-4684-9D36-F923853CF7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92416" y="3116649"/>
            <a:ext cx="914400" cy="914400"/>
          </a:xfrm>
          <a:prstGeom prst="rect">
            <a:avLst/>
          </a:prstGeom>
        </p:spPr>
      </p:pic>
    </p:spTree>
    <p:extLst>
      <p:ext uri="{BB962C8B-B14F-4D97-AF65-F5344CB8AC3E}">
        <p14:creationId xmlns:p14="http://schemas.microsoft.com/office/powerpoint/2010/main" val="299627219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Queue Visualization</a:t>
            </a:r>
          </a:p>
        </p:txBody>
      </p:sp>
      <p:sp>
        <p:nvSpPr>
          <p:cNvPr id="10" name="Content Placeholder 9">
            <a:extLst>
              <a:ext uri="{FF2B5EF4-FFF2-40B4-BE49-F238E27FC236}">
                <a16:creationId xmlns:a16="http://schemas.microsoft.com/office/drawing/2014/main" id="{8FFB1C18-2E65-4C5D-87C0-28BCA761B259}"/>
              </a:ext>
            </a:extLst>
          </p:cNvPr>
          <p:cNvSpPr>
            <a:spLocks noGrp="1"/>
          </p:cNvSpPr>
          <p:nvPr>
            <p:ph sz="half" idx="1"/>
          </p:nvPr>
        </p:nvSpPr>
        <p:spPr/>
        <p:txBody>
          <a:bodyPr/>
          <a:lstStyle/>
          <a:p>
            <a:r>
              <a:rPr lang="en-US" dirty="0">
                <a:highlight>
                  <a:srgbClr val="FFFF00"/>
                </a:highlight>
              </a:rPr>
              <a:t>Complete the operations on the side.  Show your work and label the final state of the queue.</a:t>
            </a:r>
          </a:p>
        </p:txBody>
      </p:sp>
      <p:sp>
        <p:nvSpPr>
          <p:cNvPr id="11" name="Content Placeholder 10">
            <a:extLst>
              <a:ext uri="{FF2B5EF4-FFF2-40B4-BE49-F238E27FC236}">
                <a16:creationId xmlns:a16="http://schemas.microsoft.com/office/drawing/2014/main" id="{57BDBE2A-9E79-41F3-B6D2-0D22FD291B0D}"/>
              </a:ext>
            </a:extLst>
          </p:cNvPr>
          <p:cNvSpPr>
            <a:spLocks noGrp="1"/>
          </p:cNvSpPr>
          <p:nvPr>
            <p:ph sz="half" idx="2"/>
          </p:nvPr>
        </p:nvSpPr>
        <p:spPr/>
        <p:txBody>
          <a:bodyPr/>
          <a:lstStyle/>
          <a:p>
            <a:r>
              <a:rPr lang="en-US" dirty="0"/>
              <a:t>Start off with an empty stack</a:t>
            </a:r>
          </a:p>
          <a:p>
            <a:r>
              <a:rPr lang="en-US" dirty="0"/>
              <a:t>enqueue(plate)</a:t>
            </a:r>
            <a:br>
              <a:rPr lang="en-US" dirty="0"/>
            </a:br>
            <a:r>
              <a:rPr lang="en-US" dirty="0"/>
              <a:t>enqueue(plate)</a:t>
            </a:r>
            <a:br>
              <a:rPr lang="en-US" dirty="0"/>
            </a:br>
            <a:r>
              <a:rPr lang="en-US" dirty="0"/>
              <a:t>dequeue() </a:t>
            </a:r>
            <a:br>
              <a:rPr lang="en-US" dirty="0"/>
            </a:br>
            <a:r>
              <a:rPr lang="en-US" dirty="0"/>
              <a:t>enqueue(plate)</a:t>
            </a:r>
            <a:br>
              <a:rPr lang="en-US" dirty="0"/>
            </a:br>
            <a:r>
              <a:rPr lang="en-US" dirty="0"/>
              <a:t>enqueue(spaghetti &amp; meatballs)</a:t>
            </a:r>
            <a:br>
              <a:rPr lang="en-US" dirty="0"/>
            </a:br>
            <a:r>
              <a:rPr lang="en-US" dirty="0"/>
              <a:t>dequeue()</a:t>
            </a:r>
            <a:br>
              <a:rPr lang="en-US" dirty="0"/>
            </a:br>
            <a:r>
              <a:rPr lang="en-US" dirty="0"/>
              <a:t>dequeue()</a:t>
            </a:r>
            <a:br>
              <a:rPr lang="en-US" dirty="0"/>
            </a:br>
            <a:br>
              <a:rPr lang="en-US" dirty="0"/>
            </a:br>
            <a:endParaRPr lang="en-US" dirty="0"/>
          </a:p>
        </p:txBody>
      </p:sp>
      <p:pic>
        <p:nvPicPr>
          <p:cNvPr id="7" name="Graphic 6" descr="Ruler">
            <a:extLst>
              <a:ext uri="{FF2B5EF4-FFF2-40B4-BE49-F238E27FC236}">
                <a16:creationId xmlns:a16="http://schemas.microsoft.com/office/drawing/2014/main" id="{2421DB28-EBD6-4AEC-9558-F58FD9F578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49634">
            <a:off x="1758519" y="3124156"/>
            <a:ext cx="899386" cy="899386"/>
          </a:xfrm>
          <a:prstGeom prst="rect">
            <a:avLst/>
          </a:prstGeom>
        </p:spPr>
      </p:pic>
      <p:pic>
        <p:nvPicPr>
          <p:cNvPr id="12" name="Content Placeholder 13" descr="Pasta">
            <a:extLst>
              <a:ext uri="{FF2B5EF4-FFF2-40B4-BE49-F238E27FC236}">
                <a16:creationId xmlns:a16="http://schemas.microsoft.com/office/drawing/2014/main" id="{54121692-0F88-4684-9D36-F923853CF7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92415" y="3116648"/>
            <a:ext cx="3125869" cy="3125869"/>
          </a:xfrm>
          <a:prstGeom prst="rect">
            <a:avLst/>
          </a:prstGeom>
        </p:spPr>
      </p:pic>
    </p:spTree>
    <p:extLst>
      <p:ext uri="{BB962C8B-B14F-4D97-AF65-F5344CB8AC3E}">
        <p14:creationId xmlns:p14="http://schemas.microsoft.com/office/powerpoint/2010/main" val="402616920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Queue Visualization</a:t>
            </a:r>
          </a:p>
        </p:txBody>
      </p:sp>
      <p:sp>
        <p:nvSpPr>
          <p:cNvPr id="10" name="Content Placeholder 9">
            <a:extLst>
              <a:ext uri="{FF2B5EF4-FFF2-40B4-BE49-F238E27FC236}">
                <a16:creationId xmlns:a16="http://schemas.microsoft.com/office/drawing/2014/main" id="{8FFB1C18-2E65-4C5D-87C0-28BCA761B259}"/>
              </a:ext>
            </a:extLst>
          </p:cNvPr>
          <p:cNvSpPr>
            <a:spLocks noGrp="1"/>
          </p:cNvSpPr>
          <p:nvPr>
            <p:ph sz="half" idx="1"/>
          </p:nvPr>
        </p:nvSpPr>
        <p:spPr/>
        <p:txBody>
          <a:bodyPr/>
          <a:lstStyle/>
          <a:p>
            <a:r>
              <a:rPr lang="en-US" dirty="0">
                <a:highlight>
                  <a:srgbClr val="FFFF00"/>
                </a:highlight>
              </a:rPr>
              <a:t>Complete the operations on the side.  Show your work and label the final state of the queue.</a:t>
            </a:r>
          </a:p>
        </p:txBody>
      </p:sp>
      <p:sp>
        <p:nvSpPr>
          <p:cNvPr id="11" name="Content Placeholder 10">
            <a:extLst>
              <a:ext uri="{FF2B5EF4-FFF2-40B4-BE49-F238E27FC236}">
                <a16:creationId xmlns:a16="http://schemas.microsoft.com/office/drawing/2014/main" id="{57BDBE2A-9E79-41F3-B6D2-0D22FD291B0D}"/>
              </a:ext>
            </a:extLst>
          </p:cNvPr>
          <p:cNvSpPr>
            <a:spLocks noGrp="1"/>
          </p:cNvSpPr>
          <p:nvPr>
            <p:ph sz="half" idx="2"/>
          </p:nvPr>
        </p:nvSpPr>
        <p:spPr/>
        <p:txBody>
          <a:bodyPr/>
          <a:lstStyle/>
          <a:p>
            <a:r>
              <a:rPr lang="en-US" dirty="0"/>
              <a:t>Start off with an empty stack</a:t>
            </a:r>
          </a:p>
          <a:p>
            <a:r>
              <a:rPr lang="en-US" dirty="0"/>
              <a:t>enqueue(plate)</a:t>
            </a:r>
            <a:br>
              <a:rPr lang="en-US" dirty="0"/>
            </a:br>
            <a:r>
              <a:rPr lang="en-US" dirty="0"/>
              <a:t>enqueue(plate)</a:t>
            </a:r>
            <a:br>
              <a:rPr lang="en-US" dirty="0"/>
            </a:br>
            <a:r>
              <a:rPr lang="en-US" dirty="0"/>
              <a:t>dequeue() </a:t>
            </a:r>
            <a:br>
              <a:rPr lang="en-US" dirty="0"/>
            </a:br>
            <a:r>
              <a:rPr lang="en-US" dirty="0"/>
              <a:t>enqueue(plate)</a:t>
            </a:r>
            <a:br>
              <a:rPr lang="en-US" dirty="0"/>
            </a:br>
            <a:r>
              <a:rPr lang="en-US" dirty="0"/>
              <a:t>enqueue(spaghetti &amp; meatballs)</a:t>
            </a:r>
            <a:br>
              <a:rPr lang="en-US" dirty="0"/>
            </a:br>
            <a:r>
              <a:rPr lang="en-US" dirty="0"/>
              <a:t>dequeue()</a:t>
            </a:r>
            <a:br>
              <a:rPr lang="en-US" dirty="0"/>
            </a:br>
            <a:r>
              <a:rPr lang="en-US" dirty="0"/>
              <a:t>dequeue()</a:t>
            </a:r>
            <a:br>
              <a:rPr lang="en-US" dirty="0"/>
            </a:br>
            <a:br>
              <a:rPr lang="en-US" dirty="0"/>
            </a:br>
            <a:endParaRPr lang="en-US" dirty="0"/>
          </a:p>
        </p:txBody>
      </p:sp>
      <p:pic>
        <p:nvPicPr>
          <p:cNvPr id="7" name="Graphic 6" descr="Ruler">
            <a:extLst>
              <a:ext uri="{FF2B5EF4-FFF2-40B4-BE49-F238E27FC236}">
                <a16:creationId xmlns:a16="http://schemas.microsoft.com/office/drawing/2014/main" id="{2421DB28-EBD6-4AEC-9558-F58FD9F578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949634">
            <a:off x="1758519" y="3124156"/>
            <a:ext cx="899386" cy="899386"/>
          </a:xfrm>
          <a:prstGeom prst="rect">
            <a:avLst/>
          </a:prstGeom>
        </p:spPr>
      </p:pic>
      <p:pic>
        <p:nvPicPr>
          <p:cNvPr id="12" name="Content Placeholder 13" descr="Pasta">
            <a:extLst>
              <a:ext uri="{FF2B5EF4-FFF2-40B4-BE49-F238E27FC236}">
                <a16:creationId xmlns:a16="http://schemas.microsoft.com/office/drawing/2014/main" id="{54121692-0F88-4684-9D36-F923853CF7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92415" y="3116648"/>
            <a:ext cx="3125869" cy="3125869"/>
          </a:xfrm>
          <a:prstGeom prst="rect">
            <a:avLst/>
          </a:prstGeom>
        </p:spPr>
      </p:pic>
      <p:pic>
        <p:nvPicPr>
          <p:cNvPr id="3" name="Graphic 2" descr="Fork">
            <a:extLst>
              <a:ext uri="{FF2B5EF4-FFF2-40B4-BE49-F238E27FC236}">
                <a16:creationId xmlns:a16="http://schemas.microsoft.com/office/drawing/2014/main" id="{9F3FCE05-D3E1-40C8-BB9A-4DFEE36734D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0116850">
            <a:off x="1757505" y="5656249"/>
            <a:ext cx="444216" cy="444216"/>
          </a:xfrm>
          <a:prstGeom prst="rect">
            <a:avLst/>
          </a:prstGeom>
        </p:spPr>
      </p:pic>
      <p:pic>
        <p:nvPicPr>
          <p:cNvPr id="9" name="Graphic 8" descr="Fork">
            <a:extLst>
              <a:ext uri="{FF2B5EF4-FFF2-40B4-BE49-F238E27FC236}">
                <a16:creationId xmlns:a16="http://schemas.microsoft.com/office/drawing/2014/main" id="{3CAB09F5-E480-4D40-8586-7E780D7861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0116850">
            <a:off x="1026135" y="5289902"/>
            <a:ext cx="444216" cy="444216"/>
          </a:xfrm>
          <a:prstGeom prst="rect">
            <a:avLst/>
          </a:prstGeom>
        </p:spPr>
      </p:pic>
      <p:pic>
        <p:nvPicPr>
          <p:cNvPr id="13" name="Graphic 12" descr="Fork">
            <a:extLst>
              <a:ext uri="{FF2B5EF4-FFF2-40B4-BE49-F238E27FC236}">
                <a16:creationId xmlns:a16="http://schemas.microsoft.com/office/drawing/2014/main" id="{5C20F5B6-EE75-4B32-A080-978971FE47A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5465082">
            <a:off x="10294975" y="6294332"/>
            <a:ext cx="547183" cy="547183"/>
          </a:xfrm>
          <a:prstGeom prst="rect">
            <a:avLst/>
          </a:prstGeom>
        </p:spPr>
      </p:pic>
    </p:spTree>
    <p:extLst>
      <p:ext uri="{BB962C8B-B14F-4D97-AF65-F5344CB8AC3E}">
        <p14:creationId xmlns:p14="http://schemas.microsoft.com/office/powerpoint/2010/main" val="262090918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Queue Interface in Java</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lstStyle/>
          <a:p>
            <a:r>
              <a:rPr lang="en-US" dirty="0">
                <a:cs typeface="Courier New" panose="02070309020205020404" pitchFamily="49" charset="0"/>
              </a:rPr>
              <a:t>Here’s an example of a queue interface we may write in Java.</a:t>
            </a:r>
          </a:p>
          <a:p>
            <a:pPr marL="45720" indent="0">
              <a:buNone/>
            </a:pPr>
            <a:r>
              <a:rPr lang="en-US" dirty="0">
                <a:latin typeface="Courier New" panose="02070309020205020404" pitchFamily="49" charset="0"/>
                <a:cs typeface="Courier New" panose="02070309020205020404" pitchFamily="49" charset="0"/>
              </a:rPr>
              <a:t>public interface Queue&lt;E&gt;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int size();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boolean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isEmpty</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void enqueue(E 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E dequeue();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E top();</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endParaRPr lang="en-US" dirty="0">
              <a:cs typeface="Courier New" panose="02070309020205020404" pitchFamily="49" charset="0"/>
            </a:endParaRPr>
          </a:p>
        </p:txBody>
      </p:sp>
    </p:spTree>
    <p:extLst>
      <p:ext uri="{BB962C8B-B14F-4D97-AF65-F5344CB8AC3E}">
        <p14:creationId xmlns:p14="http://schemas.microsoft.com/office/powerpoint/2010/main" val="331910176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BD0D90-CBB8-421F-B417-9C7B015EEFFE}"/>
              </a:ext>
            </a:extLst>
          </p:cNvPr>
          <p:cNvSpPr>
            <a:spLocks noGrp="1"/>
          </p:cNvSpPr>
          <p:nvPr>
            <p:ph type="title"/>
          </p:nvPr>
        </p:nvSpPr>
        <p:spPr/>
        <p:txBody>
          <a:bodyPr/>
          <a:lstStyle/>
          <a:p>
            <a:r>
              <a:rPr lang="en-US" dirty="0"/>
              <a:t>Queue Array Implementation</a:t>
            </a:r>
          </a:p>
        </p:txBody>
      </p:sp>
      <p:sp>
        <p:nvSpPr>
          <p:cNvPr id="6" name="Content Placeholder 5">
            <a:extLst>
              <a:ext uri="{FF2B5EF4-FFF2-40B4-BE49-F238E27FC236}">
                <a16:creationId xmlns:a16="http://schemas.microsoft.com/office/drawing/2014/main" id="{7AF1C5A4-E9E5-4A93-8CFB-35BA8C20E280}"/>
              </a:ext>
            </a:extLst>
          </p:cNvPr>
          <p:cNvSpPr>
            <a:spLocks noGrp="1"/>
          </p:cNvSpPr>
          <p:nvPr>
            <p:ph idx="1"/>
          </p:nvPr>
        </p:nvSpPr>
        <p:spPr/>
        <p:txBody>
          <a:bodyPr/>
          <a:lstStyle/>
          <a:p>
            <a:r>
              <a:rPr lang="en-US" dirty="0"/>
              <a:t>Let’s create an </a:t>
            </a:r>
            <a:r>
              <a:rPr lang="en-US" dirty="0" err="1"/>
              <a:t>ArrayQueue</a:t>
            </a:r>
            <a:r>
              <a:rPr lang="en-US" dirty="0"/>
              <a:t> class using an array</a:t>
            </a:r>
          </a:p>
        </p:txBody>
      </p:sp>
    </p:spTree>
    <p:extLst>
      <p:ext uri="{BB962C8B-B14F-4D97-AF65-F5344CB8AC3E}">
        <p14:creationId xmlns:p14="http://schemas.microsoft.com/office/powerpoint/2010/main" val="3818300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Stack Definition</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lstStyle/>
          <a:p>
            <a:r>
              <a:rPr lang="en-US" dirty="0"/>
              <a:t>A stack is an ADT where insertions and deletions follow the LIFO (last-in, first-out) principle.  The last object you added onto the stack will be the first object removed by the stack.</a:t>
            </a:r>
          </a:p>
          <a:p>
            <a:r>
              <a:rPr lang="en-US" dirty="0"/>
              <a:t>We say the stack has a top and a bottom.  Both inserting (pushing) and deleting (popping) happens at the top of the stack.  This ensures the LIFO principle.</a:t>
            </a:r>
          </a:p>
          <a:p>
            <a:r>
              <a:rPr lang="en-US" dirty="0"/>
              <a:t>Using a stack, you can only access the object at the top of the stack; you cannot access, add to, or remove from any other point in the stack.</a:t>
            </a:r>
          </a:p>
        </p:txBody>
      </p:sp>
    </p:spTree>
    <p:extLst>
      <p:ext uri="{BB962C8B-B14F-4D97-AF65-F5344CB8AC3E}">
        <p14:creationId xmlns:p14="http://schemas.microsoft.com/office/powerpoint/2010/main" val="1037808396"/>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BD0D90-CBB8-421F-B417-9C7B015EEFFE}"/>
              </a:ext>
            </a:extLst>
          </p:cNvPr>
          <p:cNvSpPr>
            <a:spLocks noGrp="1"/>
          </p:cNvSpPr>
          <p:nvPr>
            <p:ph type="title"/>
          </p:nvPr>
        </p:nvSpPr>
        <p:spPr/>
        <p:txBody>
          <a:bodyPr/>
          <a:lstStyle/>
          <a:p>
            <a:r>
              <a:rPr lang="en-US" dirty="0"/>
              <a:t>Queue Array Implementation</a:t>
            </a:r>
          </a:p>
        </p:txBody>
      </p:sp>
      <p:sp>
        <p:nvSpPr>
          <p:cNvPr id="6" name="Content Placeholder 5">
            <a:extLst>
              <a:ext uri="{FF2B5EF4-FFF2-40B4-BE49-F238E27FC236}">
                <a16:creationId xmlns:a16="http://schemas.microsoft.com/office/drawing/2014/main" id="{7AF1C5A4-E9E5-4A93-8CFB-35BA8C20E280}"/>
              </a:ext>
            </a:extLst>
          </p:cNvPr>
          <p:cNvSpPr>
            <a:spLocks noGrp="1"/>
          </p:cNvSpPr>
          <p:nvPr>
            <p:ph idx="1"/>
          </p:nvPr>
        </p:nvSpPr>
        <p:spPr/>
        <p:txBody>
          <a:bodyPr/>
          <a:lstStyle/>
          <a:p>
            <a:r>
              <a:rPr lang="en-US" dirty="0"/>
              <a:t>Let’s create an </a:t>
            </a:r>
            <a:r>
              <a:rPr lang="en-US" dirty="0" err="1"/>
              <a:t>ArrayQueue</a:t>
            </a:r>
            <a:r>
              <a:rPr lang="en-US" dirty="0"/>
              <a:t> class using an array </a:t>
            </a:r>
          </a:p>
          <a:p>
            <a:pPr lvl="1"/>
            <a:r>
              <a:rPr lang="en-US" dirty="0"/>
              <a:t>We will store our elements in a fixed size array. // </a:t>
            </a:r>
            <a:r>
              <a:rPr lang="en-US" dirty="0">
                <a:latin typeface="Courier New" panose="02070309020205020404" pitchFamily="49" charset="0"/>
                <a:cs typeface="Courier New" panose="02070309020205020404" pitchFamily="49" charset="0"/>
              </a:rPr>
              <a:t>E[] data</a:t>
            </a:r>
            <a:endParaRPr lang="en-US" dirty="0"/>
          </a:p>
        </p:txBody>
      </p:sp>
    </p:spTree>
    <p:extLst>
      <p:ext uri="{BB962C8B-B14F-4D97-AF65-F5344CB8AC3E}">
        <p14:creationId xmlns:p14="http://schemas.microsoft.com/office/powerpoint/2010/main" val="370795018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BD0D90-CBB8-421F-B417-9C7B015EEFFE}"/>
              </a:ext>
            </a:extLst>
          </p:cNvPr>
          <p:cNvSpPr>
            <a:spLocks noGrp="1"/>
          </p:cNvSpPr>
          <p:nvPr>
            <p:ph type="title"/>
          </p:nvPr>
        </p:nvSpPr>
        <p:spPr/>
        <p:txBody>
          <a:bodyPr/>
          <a:lstStyle/>
          <a:p>
            <a:r>
              <a:rPr lang="en-US" dirty="0"/>
              <a:t>Queue Array Implementation</a:t>
            </a:r>
          </a:p>
        </p:txBody>
      </p:sp>
      <p:sp>
        <p:nvSpPr>
          <p:cNvPr id="6" name="Content Placeholder 5">
            <a:extLst>
              <a:ext uri="{FF2B5EF4-FFF2-40B4-BE49-F238E27FC236}">
                <a16:creationId xmlns:a16="http://schemas.microsoft.com/office/drawing/2014/main" id="{7AF1C5A4-E9E5-4A93-8CFB-35BA8C20E280}"/>
              </a:ext>
            </a:extLst>
          </p:cNvPr>
          <p:cNvSpPr>
            <a:spLocks noGrp="1"/>
          </p:cNvSpPr>
          <p:nvPr>
            <p:ph idx="1"/>
          </p:nvPr>
        </p:nvSpPr>
        <p:spPr/>
        <p:txBody>
          <a:bodyPr/>
          <a:lstStyle/>
          <a:p>
            <a:r>
              <a:rPr lang="en-US" dirty="0"/>
              <a:t>Let’s create an </a:t>
            </a:r>
            <a:r>
              <a:rPr lang="en-US" dirty="0" err="1"/>
              <a:t>ArrayQueue</a:t>
            </a:r>
            <a:r>
              <a:rPr lang="en-US" dirty="0"/>
              <a:t> class using an array </a:t>
            </a:r>
          </a:p>
          <a:p>
            <a:pPr lvl="1"/>
            <a:r>
              <a:rPr lang="en-US" dirty="0"/>
              <a:t>We will store our elements in a fixed size array. // </a:t>
            </a:r>
            <a:r>
              <a:rPr lang="en-US" dirty="0">
                <a:latin typeface="Courier New" panose="02070309020205020404" pitchFamily="49" charset="0"/>
                <a:cs typeface="Courier New" panose="02070309020205020404" pitchFamily="49" charset="0"/>
              </a:rPr>
              <a:t>E[] data</a:t>
            </a:r>
          </a:p>
          <a:p>
            <a:pPr lvl="1"/>
            <a:r>
              <a:rPr lang="en-US" dirty="0"/>
              <a:t>Unlike our </a:t>
            </a:r>
            <a:r>
              <a:rPr lang="en-US" dirty="0" err="1"/>
              <a:t>ArrayStack</a:t>
            </a:r>
            <a:r>
              <a:rPr lang="en-US" dirty="0"/>
              <a:t>, </a:t>
            </a:r>
            <a:r>
              <a:rPr lang="en-US" dirty="0" err="1"/>
              <a:t>ArrayQueue</a:t>
            </a:r>
            <a:r>
              <a:rPr lang="en-US" dirty="0"/>
              <a:t> needs to keep track of both front and back because we operate from two different ends:</a:t>
            </a:r>
          </a:p>
        </p:txBody>
      </p:sp>
    </p:spTree>
    <p:extLst>
      <p:ext uri="{BB962C8B-B14F-4D97-AF65-F5344CB8AC3E}">
        <p14:creationId xmlns:p14="http://schemas.microsoft.com/office/powerpoint/2010/main" val="15637309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BD0D90-CBB8-421F-B417-9C7B015EEFFE}"/>
              </a:ext>
            </a:extLst>
          </p:cNvPr>
          <p:cNvSpPr>
            <a:spLocks noGrp="1"/>
          </p:cNvSpPr>
          <p:nvPr>
            <p:ph type="title"/>
          </p:nvPr>
        </p:nvSpPr>
        <p:spPr/>
        <p:txBody>
          <a:bodyPr/>
          <a:lstStyle/>
          <a:p>
            <a:r>
              <a:rPr lang="en-US" dirty="0"/>
              <a:t>Queue Array Implementation</a:t>
            </a:r>
          </a:p>
        </p:txBody>
      </p:sp>
      <p:sp>
        <p:nvSpPr>
          <p:cNvPr id="6" name="Content Placeholder 5">
            <a:extLst>
              <a:ext uri="{FF2B5EF4-FFF2-40B4-BE49-F238E27FC236}">
                <a16:creationId xmlns:a16="http://schemas.microsoft.com/office/drawing/2014/main" id="{7AF1C5A4-E9E5-4A93-8CFB-35BA8C20E280}"/>
              </a:ext>
            </a:extLst>
          </p:cNvPr>
          <p:cNvSpPr>
            <a:spLocks noGrp="1"/>
          </p:cNvSpPr>
          <p:nvPr>
            <p:ph idx="1"/>
          </p:nvPr>
        </p:nvSpPr>
        <p:spPr/>
        <p:txBody>
          <a:bodyPr/>
          <a:lstStyle/>
          <a:p>
            <a:r>
              <a:rPr lang="en-US" dirty="0"/>
              <a:t>Let’s create an </a:t>
            </a:r>
            <a:r>
              <a:rPr lang="en-US" dirty="0" err="1"/>
              <a:t>ArrayQueue</a:t>
            </a:r>
            <a:r>
              <a:rPr lang="en-US" dirty="0"/>
              <a:t> class using an array </a:t>
            </a:r>
          </a:p>
          <a:p>
            <a:pPr lvl="1"/>
            <a:r>
              <a:rPr lang="en-US" dirty="0"/>
              <a:t>We will store our elements in a fixed size array. // </a:t>
            </a:r>
            <a:r>
              <a:rPr lang="en-US" dirty="0">
                <a:latin typeface="Courier New" panose="02070309020205020404" pitchFamily="49" charset="0"/>
                <a:cs typeface="Courier New" panose="02070309020205020404" pitchFamily="49" charset="0"/>
              </a:rPr>
              <a:t>E[] data</a:t>
            </a:r>
          </a:p>
          <a:p>
            <a:pPr lvl="1"/>
            <a:r>
              <a:rPr lang="en-US" dirty="0"/>
              <a:t>Unlike our </a:t>
            </a:r>
            <a:r>
              <a:rPr lang="en-US" dirty="0" err="1"/>
              <a:t>ArrayStack</a:t>
            </a:r>
            <a:r>
              <a:rPr lang="en-US" dirty="0"/>
              <a:t>, </a:t>
            </a:r>
            <a:r>
              <a:rPr lang="en-US" dirty="0" err="1"/>
              <a:t>ArrayQueue</a:t>
            </a:r>
            <a:r>
              <a:rPr lang="en-US" dirty="0"/>
              <a:t> needs to keep track of both front and back because we operate from two different ends:</a:t>
            </a:r>
          </a:p>
          <a:p>
            <a:pPr lvl="2"/>
            <a:r>
              <a:rPr lang="en-US" dirty="0"/>
              <a:t>Use an int variable front to keep track of the front index. </a:t>
            </a:r>
            <a:r>
              <a:rPr lang="en-US" dirty="0">
                <a:latin typeface="Courier New" panose="02070309020205020404" pitchFamily="49" charset="0"/>
                <a:cs typeface="Courier New" panose="02070309020205020404" pitchFamily="49" charset="0"/>
              </a:rPr>
              <a:t>// int front = 0;</a:t>
            </a:r>
            <a:endParaRPr lang="en-US" dirty="0"/>
          </a:p>
          <a:p>
            <a:endParaRPr lang="en-US" dirty="0"/>
          </a:p>
        </p:txBody>
      </p:sp>
    </p:spTree>
    <p:extLst>
      <p:ext uri="{BB962C8B-B14F-4D97-AF65-F5344CB8AC3E}">
        <p14:creationId xmlns:p14="http://schemas.microsoft.com/office/powerpoint/2010/main" val="238887565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BD0D90-CBB8-421F-B417-9C7B015EEFFE}"/>
              </a:ext>
            </a:extLst>
          </p:cNvPr>
          <p:cNvSpPr>
            <a:spLocks noGrp="1"/>
          </p:cNvSpPr>
          <p:nvPr>
            <p:ph type="title"/>
          </p:nvPr>
        </p:nvSpPr>
        <p:spPr/>
        <p:txBody>
          <a:bodyPr/>
          <a:lstStyle/>
          <a:p>
            <a:r>
              <a:rPr lang="en-US" dirty="0"/>
              <a:t>Queue Array Implementation</a:t>
            </a:r>
          </a:p>
        </p:txBody>
      </p:sp>
      <p:sp>
        <p:nvSpPr>
          <p:cNvPr id="6" name="Content Placeholder 5">
            <a:extLst>
              <a:ext uri="{FF2B5EF4-FFF2-40B4-BE49-F238E27FC236}">
                <a16:creationId xmlns:a16="http://schemas.microsoft.com/office/drawing/2014/main" id="{7AF1C5A4-E9E5-4A93-8CFB-35BA8C20E280}"/>
              </a:ext>
            </a:extLst>
          </p:cNvPr>
          <p:cNvSpPr>
            <a:spLocks noGrp="1"/>
          </p:cNvSpPr>
          <p:nvPr>
            <p:ph idx="1"/>
          </p:nvPr>
        </p:nvSpPr>
        <p:spPr/>
        <p:txBody>
          <a:bodyPr/>
          <a:lstStyle/>
          <a:p>
            <a:r>
              <a:rPr lang="en-US" dirty="0"/>
              <a:t>Let’s create an </a:t>
            </a:r>
            <a:r>
              <a:rPr lang="en-US" dirty="0" err="1"/>
              <a:t>ArrayQueue</a:t>
            </a:r>
            <a:r>
              <a:rPr lang="en-US" dirty="0"/>
              <a:t> class using an array </a:t>
            </a:r>
          </a:p>
          <a:p>
            <a:pPr lvl="1"/>
            <a:r>
              <a:rPr lang="en-US" dirty="0"/>
              <a:t>We will store our elements in a fixed size array. // </a:t>
            </a:r>
            <a:r>
              <a:rPr lang="en-US" dirty="0">
                <a:latin typeface="Courier New" panose="02070309020205020404" pitchFamily="49" charset="0"/>
                <a:cs typeface="Courier New" panose="02070309020205020404" pitchFamily="49" charset="0"/>
              </a:rPr>
              <a:t>E[] data</a:t>
            </a:r>
          </a:p>
          <a:p>
            <a:pPr lvl="1"/>
            <a:r>
              <a:rPr lang="en-US" dirty="0"/>
              <a:t>Unlike our </a:t>
            </a:r>
            <a:r>
              <a:rPr lang="en-US" dirty="0" err="1"/>
              <a:t>ArrayStack</a:t>
            </a:r>
            <a:r>
              <a:rPr lang="en-US" dirty="0"/>
              <a:t>, </a:t>
            </a:r>
            <a:r>
              <a:rPr lang="en-US" dirty="0" err="1"/>
              <a:t>ArrayQueue</a:t>
            </a:r>
            <a:r>
              <a:rPr lang="en-US" dirty="0"/>
              <a:t> needs to keep track of both front and back because we operate from two different ends:</a:t>
            </a:r>
          </a:p>
          <a:p>
            <a:pPr lvl="2"/>
            <a:r>
              <a:rPr lang="en-US" dirty="0"/>
              <a:t>Use an int variable front to keep track of the front index. </a:t>
            </a:r>
            <a:r>
              <a:rPr lang="en-US" dirty="0">
                <a:latin typeface="Courier New" panose="02070309020205020404" pitchFamily="49" charset="0"/>
                <a:cs typeface="Courier New" panose="02070309020205020404" pitchFamily="49" charset="0"/>
              </a:rPr>
              <a:t>// int front = 0;</a:t>
            </a:r>
          </a:p>
          <a:p>
            <a:pPr lvl="2"/>
            <a:r>
              <a:rPr lang="en-US" dirty="0"/>
              <a:t>Have a size variable. </a:t>
            </a:r>
            <a:r>
              <a:rPr lang="en-US" dirty="0">
                <a:latin typeface="Courier New" panose="02070309020205020404" pitchFamily="49" charset="0"/>
                <a:cs typeface="Courier New" panose="02070309020205020404" pitchFamily="49" charset="0"/>
              </a:rPr>
              <a:t>// int top = -1;</a:t>
            </a:r>
            <a:endParaRPr lang="en-US" dirty="0"/>
          </a:p>
          <a:p>
            <a:pPr lvl="2"/>
            <a:endParaRPr lang="en-US" dirty="0"/>
          </a:p>
          <a:p>
            <a:endParaRPr lang="en-US" dirty="0"/>
          </a:p>
        </p:txBody>
      </p:sp>
    </p:spTree>
    <p:extLst>
      <p:ext uri="{BB962C8B-B14F-4D97-AF65-F5344CB8AC3E}">
        <p14:creationId xmlns:p14="http://schemas.microsoft.com/office/powerpoint/2010/main" val="232496132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BD0D90-CBB8-421F-B417-9C7B015EEFFE}"/>
              </a:ext>
            </a:extLst>
          </p:cNvPr>
          <p:cNvSpPr>
            <a:spLocks noGrp="1"/>
          </p:cNvSpPr>
          <p:nvPr>
            <p:ph type="title"/>
          </p:nvPr>
        </p:nvSpPr>
        <p:spPr/>
        <p:txBody>
          <a:bodyPr/>
          <a:lstStyle/>
          <a:p>
            <a:r>
              <a:rPr lang="en-US" dirty="0"/>
              <a:t>Queue Array Implementation</a:t>
            </a:r>
          </a:p>
        </p:txBody>
      </p:sp>
      <p:sp>
        <p:nvSpPr>
          <p:cNvPr id="6" name="Content Placeholder 5">
            <a:extLst>
              <a:ext uri="{FF2B5EF4-FFF2-40B4-BE49-F238E27FC236}">
                <a16:creationId xmlns:a16="http://schemas.microsoft.com/office/drawing/2014/main" id="{7AF1C5A4-E9E5-4A93-8CFB-35BA8C20E280}"/>
              </a:ext>
            </a:extLst>
          </p:cNvPr>
          <p:cNvSpPr>
            <a:spLocks noGrp="1"/>
          </p:cNvSpPr>
          <p:nvPr>
            <p:ph idx="1"/>
          </p:nvPr>
        </p:nvSpPr>
        <p:spPr/>
        <p:txBody>
          <a:bodyPr/>
          <a:lstStyle/>
          <a:p>
            <a:r>
              <a:rPr lang="en-US" dirty="0"/>
              <a:t>Let’s create an </a:t>
            </a:r>
            <a:r>
              <a:rPr lang="en-US" dirty="0" err="1"/>
              <a:t>ArrayQueue</a:t>
            </a:r>
            <a:r>
              <a:rPr lang="en-US" dirty="0"/>
              <a:t> class using an array </a:t>
            </a:r>
          </a:p>
          <a:p>
            <a:pPr lvl="1"/>
            <a:r>
              <a:rPr lang="en-US" dirty="0"/>
              <a:t>We will store our elements in a fixed size array. // </a:t>
            </a:r>
            <a:r>
              <a:rPr lang="en-US" dirty="0">
                <a:latin typeface="Courier New" panose="02070309020205020404" pitchFamily="49" charset="0"/>
                <a:cs typeface="Courier New" panose="02070309020205020404" pitchFamily="49" charset="0"/>
              </a:rPr>
              <a:t>E[] data</a:t>
            </a:r>
          </a:p>
          <a:p>
            <a:pPr lvl="1"/>
            <a:r>
              <a:rPr lang="en-US" dirty="0"/>
              <a:t>Unlike our </a:t>
            </a:r>
            <a:r>
              <a:rPr lang="en-US" dirty="0" err="1"/>
              <a:t>ArrayStack</a:t>
            </a:r>
            <a:r>
              <a:rPr lang="en-US" dirty="0"/>
              <a:t>, </a:t>
            </a:r>
            <a:r>
              <a:rPr lang="en-US" dirty="0" err="1"/>
              <a:t>ArrayQueue</a:t>
            </a:r>
            <a:r>
              <a:rPr lang="en-US" dirty="0"/>
              <a:t> needs to keep track of both front and back because we operate from two different ends:</a:t>
            </a:r>
          </a:p>
          <a:p>
            <a:pPr lvl="2"/>
            <a:r>
              <a:rPr lang="en-US" dirty="0"/>
              <a:t>Use an int variable front to keep track of the front index. </a:t>
            </a:r>
            <a:r>
              <a:rPr lang="en-US" dirty="0">
                <a:latin typeface="Courier New" panose="02070309020205020404" pitchFamily="49" charset="0"/>
                <a:cs typeface="Courier New" panose="02070309020205020404" pitchFamily="49" charset="0"/>
              </a:rPr>
              <a:t>// int front = 0;</a:t>
            </a:r>
          </a:p>
          <a:p>
            <a:pPr lvl="2"/>
            <a:r>
              <a:rPr lang="en-US" dirty="0"/>
              <a:t>Have a size variable. </a:t>
            </a:r>
            <a:r>
              <a:rPr lang="en-US" dirty="0">
                <a:latin typeface="Courier New" panose="02070309020205020404" pitchFamily="49" charset="0"/>
                <a:cs typeface="Courier New" panose="02070309020205020404" pitchFamily="49" charset="0"/>
              </a:rPr>
              <a:t>// int top = -1;</a:t>
            </a:r>
          </a:p>
          <a:p>
            <a:pPr lvl="3"/>
            <a:r>
              <a:rPr lang="en-US" dirty="0">
                <a:cs typeface="Courier New" panose="02070309020205020404" pitchFamily="49" charset="0"/>
              </a:rPr>
              <a:t>To get the back, do </a:t>
            </a:r>
            <a:r>
              <a:rPr lang="en-US" dirty="0">
                <a:latin typeface="Courier New" panose="02070309020205020404" pitchFamily="49" charset="0"/>
                <a:cs typeface="Courier New" panose="02070309020205020404" pitchFamily="49" charset="0"/>
              </a:rPr>
              <a:t>(front + size) % </a:t>
            </a:r>
            <a:r>
              <a:rPr lang="en-US" dirty="0" err="1">
                <a:latin typeface="Courier New" panose="02070309020205020404" pitchFamily="49" charset="0"/>
                <a:cs typeface="Courier New" panose="02070309020205020404" pitchFamily="49" charset="0"/>
              </a:rPr>
              <a:t>data.length</a:t>
            </a:r>
            <a:r>
              <a:rPr lang="en-US" dirty="0">
                <a:cs typeface="Courier New" panose="02070309020205020404" pitchFamily="49" charset="0"/>
              </a:rPr>
              <a:t>.</a:t>
            </a:r>
            <a:endParaRPr lang="en-US" dirty="0"/>
          </a:p>
          <a:p>
            <a:pPr lvl="1"/>
            <a:endParaRPr lang="en-US" dirty="0"/>
          </a:p>
          <a:p>
            <a:pPr lvl="2"/>
            <a:endParaRPr lang="en-US" dirty="0"/>
          </a:p>
          <a:p>
            <a:endParaRPr lang="en-US" dirty="0"/>
          </a:p>
        </p:txBody>
      </p:sp>
    </p:spTree>
    <p:extLst>
      <p:ext uri="{BB962C8B-B14F-4D97-AF65-F5344CB8AC3E}">
        <p14:creationId xmlns:p14="http://schemas.microsoft.com/office/powerpoint/2010/main" val="10900583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BD0D90-CBB8-421F-B417-9C7B015EEFFE}"/>
              </a:ext>
            </a:extLst>
          </p:cNvPr>
          <p:cNvSpPr>
            <a:spLocks noGrp="1"/>
          </p:cNvSpPr>
          <p:nvPr>
            <p:ph type="title"/>
          </p:nvPr>
        </p:nvSpPr>
        <p:spPr/>
        <p:txBody>
          <a:bodyPr/>
          <a:lstStyle/>
          <a:p>
            <a:r>
              <a:rPr lang="en-US" dirty="0"/>
              <a:t>Queue Array Implementation</a:t>
            </a:r>
          </a:p>
        </p:txBody>
      </p:sp>
      <p:sp>
        <p:nvSpPr>
          <p:cNvPr id="6" name="Content Placeholder 5">
            <a:extLst>
              <a:ext uri="{FF2B5EF4-FFF2-40B4-BE49-F238E27FC236}">
                <a16:creationId xmlns:a16="http://schemas.microsoft.com/office/drawing/2014/main" id="{7AF1C5A4-E9E5-4A93-8CFB-35BA8C20E280}"/>
              </a:ext>
            </a:extLst>
          </p:cNvPr>
          <p:cNvSpPr>
            <a:spLocks noGrp="1"/>
          </p:cNvSpPr>
          <p:nvPr>
            <p:ph idx="1"/>
          </p:nvPr>
        </p:nvSpPr>
        <p:spPr/>
        <p:txBody>
          <a:bodyPr/>
          <a:lstStyle/>
          <a:p>
            <a:r>
              <a:rPr lang="en-US" dirty="0"/>
              <a:t>Let’s create an </a:t>
            </a:r>
            <a:r>
              <a:rPr lang="en-US" dirty="0" err="1"/>
              <a:t>ArrayQueue</a:t>
            </a:r>
            <a:r>
              <a:rPr lang="en-US" dirty="0"/>
              <a:t> class using an array </a:t>
            </a:r>
          </a:p>
          <a:p>
            <a:pPr lvl="1"/>
            <a:r>
              <a:rPr lang="en-US" dirty="0"/>
              <a:t>We will store our elements in a fixed size array. // </a:t>
            </a:r>
            <a:r>
              <a:rPr lang="en-US" dirty="0">
                <a:latin typeface="Courier New" panose="02070309020205020404" pitchFamily="49" charset="0"/>
                <a:cs typeface="Courier New" panose="02070309020205020404" pitchFamily="49" charset="0"/>
              </a:rPr>
              <a:t>E[] data</a:t>
            </a:r>
          </a:p>
          <a:p>
            <a:pPr lvl="1"/>
            <a:r>
              <a:rPr lang="en-US" dirty="0"/>
              <a:t>Unlike our </a:t>
            </a:r>
            <a:r>
              <a:rPr lang="en-US" dirty="0" err="1"/>
              <a:t>ArrayStack</a:t>
            </a:r>
            <a:r>
              <a:rPr lang="en-US" dirty="0"/>
              <a:t>, </a:t>
            </a:r>
            <a:r>
              <a:rPr lang="en-US" dirty="0" err="1"/>
              <a:t>ArrayQueue</a:t>
            </a:r>
            <a:r>
              <a:rPr lang="en-US" dirty="0"/>
              <a:t> needs to keep track of both front and back because we operate from two different ends:</a:t>
            </a:r>
          </a:p>
          <a:p>
            <a:pPr lvl="2"/>
            <a:r>
              <a:rPr lang="en-US" dirty="0"/>
              <a:t>Use an int variable front to keep track of the front index. </a:t>
            </a:r>
            <a:r>
              <a:rPr lang="en-US" dirty="0">
                <a:latin typeface="Courier New" panose="02070309020205020404" pitchFamily="49" charset="0"/>
                <a:cs typeface="Courier New" panose="02070309020205020404" pitchFamily="49" charset="0"/>
              </a:rPr>
              <a:t>// int front = 0;</a:t>
            </a:r>
          </a:p>
          <a:p>
            <a:pPr lvl="2"/>
            <a:r>
              <a:rPr lang="en-US" dirty="0"/>
              <a:t>Have a size variable. </a:t>
            </a:r>
            <a:r>
              <a:rPr lang="en-US" dirty="0">
                <a:latin typeface="Courier New" panose="02070309020205020404" pitchFamily="49" charset="0"/>
                <a:cs typeface="Courier New" panose="02070309020205020404" pitchFamily="49" charset="0"/>
              </a:rPr>
              <a:t>// int top = -1;</a:t>
            </a:r>
          </a:p>
          <a:p>
            <a:pPr lvl="3"/>
            <a:r>
              <a:rPr lang="en-US" dirty="0">
                <a:cs typeface="Courier New" panose="02070309020205020404" pitchFamily="49" charset="0"/>
              </a:rPr>
              <a:t>To get the back, do </a:t>
            </a:r>
            <a:r>
              <a:rPr lang="en-US" dirty="0">
                <a:latin typeface="Courier New" panose="02070309020205020404" pitchFamily="49" charset="0"/>
                <a:cs typeface="Courier New" panose="02070309020205020404" pitchFamily="49" charset="0"/>
              </a:rPr>
              <a:t>(front + size) % </a:t>
            </a:r>
            <a:r>
              <a:rPr lang="en-US" dirty="0" err="1">
                <a:latin typeface="Courier New" panose="02070309020205020404" pitchFamily="49" charset="0"/>
                <a:cs typeface="Courier New" panose="02070309020205020404" pitchFamily="49" charset="0"/>
              </a:rPr>
              <a:t>data.length</a:t>
            </a:r>
            <a:r>
              <a:rPr lang="en-US" dirty="0">
                <a:cs typeface="Courier New" panose="02070309020205020404" pitchFamily="49" charset="0"/>
              </a:rPr>
              <a:t>.</a:t>
            </a:r>
          </a:p>
          <a:p>
            <a:pPr lvl="3"/>
            <a:r>
              <a:rPr lang="en-US" dirty="0">
                <a:cs typeface="Courier New" panose="02070309020205020404" pitchFamily="49" charset="0"/>
              </a:rPr>
              <a:t>Getting size from a front and back variable is annoying (what if back &lt; front?)</a:t>
            </a:r>
          </a:p>
          <a:p>
            <a:pPr lvl="2"/>
            <a:endParaRPr lang="en-US" dirty="0"/>
          </a:p>
          <a:p>
            <a:pPr lvl="1"/>
            <a:endParaRPr lang="en-US" dirty="0"/>
          </a:p>
          <a:p>
            <a:pPr lvl="2"/>
            <a:endParaRPr lang="en-US" dirty="0"/>
          </a:p>
          <a:p>
            <a:endParaRPr lang="en-US" dirty="0"/>
          </a:p>
        </p:txBody>
      </p:sp>
    </p:spTree>
    <p:extLst>
      <p:ext uri="{BB962C8B-B14F-4D97-AF65-F5344CB8AC3E}">
        <p14:creationId xmlns:p14="http://schemas.microsoft.com/office/powerpoint/2010/main" val="412212767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Array-Based Queue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extLst>
                  <a:ext uri="{0D108BD9-81ED-4DB2-BD59-A6C34878D82A}">
                    <a16:rowId xmlns:a16="http://schemas.microsoft.com/office/drawing/2014/main" val="441243226"/>
                  </a:ext>
                </a:extLst>
              </a:tr>
            </a:tbl>
          </a:graphicData>
        </a:graphic>
      </p:graphicFrame>
      <p:sp>
        <p:nvSpPr>
          <p:cNvPr id="7" name="TextBox 6">
            <a:extLst>
              <a:ext uri="{FF2B5EF4-FFF2-40B4-BE49-F238E27FC236}">
                <a16:creationId xmlns:a16="http://schemas.microsoft.com/office/drawing/2014/main" id="{6D651613-6F02-4ADA-B9F4-7C0EF893126E}"/>
              </a:ext>
            </a:extLst>
          </p:cNvPr>
          <p:cNvSpPr txBox="1"/>
          <p:nvPr/>
        </p:nvSpPr>
        <p:spPr>
          <a:xfrm>
            <a:off x="1124740" y="1689882"/>
            <a:ext cx="211468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front = 0;</a:t>
            </a:r>
          </a:p>
        </p:txBody>
      </p:sp>
      <p:cxnSp>
        <p:nvCxnSpPr>
          <p:cNvPr id="28" name="Straight Arrow Connector 27">
            <a:extLst>
              <a:ext uri="{FF2B5EF4-FFF2-40B4-BE49-F238E27FC236}">
                <a16:creationId xmlns:a16="http://schemas.microsoft.com/office/drawing/2014/main" id="{F8103121-41CB-4442-8A2F-8170447CAE30}"/>
              </a:ext>
            </a:extLst>
          </p:cNvPr>
          <p:cNvCxnSpPr>
            <a:cxnSpLocks/>
          </p:cNvCxnSpPr>
          <p:nvPr/>
        </p:nvCxnSpPr>
        <p:spPr>
          <a:xfrm>
            <a:off x="1398541" y="2331817"/>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EB0B94A-95EB-4C16-9EF2-5CB6E2C51E11}"/>
              </a:ext>
            </a:extLst>
          </p:cNvPr>
          <p:cNvCxnSpPr>
            <a:cxnSpLocks/>
            <a:stCxn id="7" idx="2"/>
          </p:cNvCxnSpPr>
          <p:nvPr/>
        </p:nvCxnSpPr>
        <p:spPr>
          <a:xfrm>
            <a:off x="2182081" y="2059214"/>
            <a:ext cx="0" cy="2589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1DDF702-5D93-482A-9538-8DF130E81F90}"/>
              </a:ext>
            </a:extLst>
          </p:cNvPr>
          <p:cNvCxnSpPr>
            <a:cxnSpLocks/>
          </p:cNvCxnSpPr>
          <p:nvPr/>
        </p:nvCxnSpPr>
        <p:spPr>
          <a:xfrm flipH="1">
            <a:off x="1398542" y="2331817"/>
            <a:ext cx="783539" cy="87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0B18687-D4A3-4FC2-93BF-D7E4B207747C}"/>
              </a:ext>
            </a:extLst>
          </p:cNvPr>
          <p:cNvSpPr txBox="1"/>
          <p:nvPr/>
        </p:nvSpPr>
        <p:spPr>
          <a:xfrm>
            <a:off x="4265398" y="3466652"/>
            <a:ext cx="6939720" cy="3139321"/>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public class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ArrayQueue</a:t>
            </a:r>
            <a:r>
              <a:rPr lang="en-US" dirty="0">
                <a:latin typeface="Courier New" panose="02070309020205020404" pitchFamily="49" charset="0"/>
                <a:cs typeface="Courier New" panose="02070309020205020404" pitchFamily="49" charset="0"/>
              </a:rPr>
              <a:t>&lt;E&gt; </a:t>
            </a:r>
            <a:r>
              <a:rPr lang="en-US" b="1" dirty="0">
                <a:latin typeface="Courier New" panose="02070309020205020404" pitchFamily="49" charset="0"/>
                <a:cs typeface="Courier New" panose="02070309020205020404" pitchFamily="49" charset="0"/>
              </a:rPr>
              <a:t>implements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Queuew</a:t>
            </a:r>
            <a:r>
              <a:rPr lang="en-US" dirty="0">
                <a:latin typeface="Courier New" panose="02070309020205020404" pitchFamily="49" charset="0"/>
                <a:cs typeface="Courier New" panose="02070309020205020404" pitchFamily="49" charset="0"/>
              </a:rPr>
              <a:t>&lt;E&gt; {</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public static int final</a:t>
            </a:r>
            <a:r>
              <a:rPr lang="en-US" dirty="0">
                <a:latin typeface="Courier New" panose="02070309020205020404" pitchFamily="49" charset="0"/>
                <a:cs typeface="Courier New" panose="02070309020205020404" pitchFamily="49" charset="0"/>
              </a:rPr>
              <a:t> MAX = 1000;</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private</a:t>
            </a:r>
            <a:r>
              <a:rPr lang="en-US" dirty="0">
                <a:latin typeface="Courier New" panose="02070309020205020404" pitchFamily="49" charset="0"/>
                <a:cs typeface="Courier New" panose="02070309020205020404" pitchFamily="49" charset="0"/>
              </a:rPr>
              <a:t> E[] data;</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private</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front = 0;</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private</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size = 0;</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ArrayQueue</a:t>
            </a:r>
            <a:r>
              <a:rPr lang="en-US" dirty="0">
                <a:latin typeface="Courier New" panose="02070309020205020404" pitchFamily="49" charset="0"/>
                <a:cs typeface="Courier New" panose="02070309020205020404" pitchFamily="49" charset="0"/>
              </a:rPr>
              <a:t>() { </a:t>
            </a:r>
            <a:r>
              <a:rPr lang="en-US" b="1" dirty="0">
                <a:latin typeface="Courier New" panose="02070309020205020404" pitchFamily="49" charset="0"/>
                <a:cs typeface="Courier New" panose="02070309020205020404" pitchFamily="49" charset="0"/>
              </a:rPr>
              <a:t>this</a:t>
            </a:r>
            <a:r>
              <a:rPr lang="en-US" dirty="0">
                <a:latin typeface="Courier New" panose="02070309020205020404" pitchFamily="49" charset="0"/>
                <a:cs typeface="Courier New" panose="02070309020205020404" pitchFamily="49" charset="0"/>
              </a:rPr>
              <a:t>(MAX); }</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ArrayQueue</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cap) {</a:t>
            </a:r>
          </a:p>
          <a:p>
            <a:r>
              <a:rPr lang="en-US" dirty="0">
                <a:latin typeface="Courier New" panose="02070309020205020404" pitchFamily="49" charset="0"/>
                <a:cs typeface="Courier New" panose="02070309020205020404" pitchFamily="49" charset="0"/>
              </a:rPr>
              <a:t>        data = (E[]) </a:t>
            </a:r>
            <a:r>
              <a:rPr lang="en-US" b="1" dirty="0">
                <a:latin typeface="Courier New" panose="02070309020205020404" pitchFamily="49" charset="0"/>
                <a:cs typeface="Courier New" panose="02070309020205020404" pitchFamily="49" charset="0"/>
              </a:rPr>
              <a:t>new</a:t>
            </a:r>
            <a:r>
              <a:rPr lang="en-US" dirty="0">
                <a:latin typeface="Courier New" panose="02070309020205020404" pitchFamily="49" charset="0"/>
                <a:cs typeface="Courier New" panose="02070309020205020404" pitchFamily="49" charset="0"/>
              </a:rPr>
              <a:t> Object[cap];</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p>
        </p:txBody>
      </p:sp>
      <p:sp>
        <p:nvSpPr>
          <p:cNvPr id="13" name="TextBox 12">
            <a:extLst>
              <a:ext uri="{FF2B5EF4-FFF2-40B4-BE49-F238E27FC236}">
                <a16:creationId xmlns:a16="http://schemas.microsoft.com/office/drawing/2014/main" id="{31EB16D1-13E6-4043-8635-31E8741E3E3B}"/>
              </a:ext>
            </a:extLst>
          </p:cNvPr>
          <p:cNvSpPr txBox="1"/>
          <p:nvPr/>
        </p:nvSpPr>
        <p:spPr>
          <a:xfrm>
            <a:off x="3634446" y="1692455"/>
            <a:ext cx="1976823"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size = 0;</a:t>
            </a:r>
          </a:p>
        </p:txBody>
      </p:sp>
    </p:spTree>
    <p:extLst>
      <p:ext uri="{BB962C8B-B14F-4D97-AF65-F5344CB8AC3E}">
        <p14:creationId xmlns:p14="http://schemas.microsoft.com/office/powerpoint/2010/main" val="356211517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Array-Based Queue Operations</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normAutofit/>
          </a:bodyPr>
          <a:lstStyle/>
          <a:p>
            <a:r>
              <a:rPr lang="en-US" dirty="0"/>
              <a:t>enqueue(E e)</a:t>
            </a:r>
          </a:p>
        </p:txBody>
      </p:sp>
    </p:spTree>
    <p:extLst>
      <p:ext uri="{BB962C8B-B14F-4D97-AF65-F5344CB8AC3E}">
        <p14:creationId xmlns:p14="http://schemas.microsoft.com/office/powerpoint/2010/main" val="78745616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Array-Based Queue Operations</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normAutofit/>
          </a:bodyPr>
          <a:lstStyle/>
          <a:p>
            <a:r>
              <a:rPr lang="en-US" dirty="0"/>
              <a:t>enqueue(E e)</a:t>
            </a:r>
          </a:p>
          <a:p>
            <a:pPr lvl="1"/>
            <a:r>
              <a:rPr lang="en-US" dirty="0"/>
              <a:t>int back = (front + size) % </a:t>
            </a:r>
            <a:r>
              <a:rPr lang="en-US" dirty="0" err="1"/>
              <a:t>data.length</a:t>
            </a:r>
            <a:r>
              <a:rPr lang="en-US" dirty="0"/>
              <a:t>; // if queue is full, throw exception.</a:t>
            </a:r>
          </a:p>
        </p:txBody>
      </p:sp>
    </p:spTree>
    <p:extLst>
      <p:ext uri="{BB962C8B-B14F-4D97-AF65-F5344CB8AC3E}">
        <p14:creationId xmlns:p14="http://schemas.microsoft.com/office/powerpoint/2010/main" val="254710751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Array-Based Queue Operations</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normAutofit/>
          </a:bodyPr>
          <a:lstStyle/>
          <a:p>
            <a:r>
              <a:rPr lang="en-US" dirty="0"/>
              <a:t>enqueue(E e)</a:t>
            </a:r>
          </a:p>
          <a:p>
            <a:pPr lvl="1"/>
            <a:r>
              <a:rPr lang="en-US" dirty="0"/>
              <a:t>int back = (front + size) % </a:t>
            </a:r>
            <a:r>
              <a:rPr lang="en-US" dirty="0" err="1"/>
              <a:t>data.length</a:t>
            </a:r>
            <a:r>
              <a:rPr lang="en-US" dirty="0"/>
              <a:t>; // if queue is full, throw exception.</a:t>
            </a:r>
            <a:br>
              <a:rPr lang="en-US" dirty="0"/>
            </a:br>
            <a:r>
              <a:rPr lang="en-US" dirty="0"/>
              <a:t>data[back] = e;</a:t>
            </a:r>
          </a:p>
        </p:txBody>
      </p:sp>
    </p:spTree>
    <p:extLst>
      <p:ext uri="{BB962C8B-B14F-4D97-AF65-F5344CB8AC3E}">
        <p14:creationId xmlns:p14="http://schemas.microsoft.com/office/powerpoint/2010/main" val="3423028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Stack Definition</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lstStyle/>
          <a:p>
            <a:r>
              <a:rPr lang="en-US" dirty="0"/>
              <a:t>A stack is an ADT where insertions and deletions follow the LIFO (last-in, first-out) principle.  The last object you added onto the stack will be the first object removed by the stack.</a:t>
            </a:r>
          </a:p>
          <a:p>
            <a:r>
              <a:rPr lang="en-US" dirty="0"/>
              <a:t>We say the stack has a top and a bottom.  Both inserting (pushing) and deleting (popping) happens at the top of the stack.  This ensures the LIFO principle.</a:t>
            </a:r>
          </a:p>
          <a:p>
            <a:r>
              <a:rPr lang="en-US" dirty="0"/>
              <a:t>Using a stack, you can only access the object at the top of the stack; you cannot access, add to, or remove from any other point in the stack.</a:t>
            </a:r>
          </a:p>
          <a:p>
            <a:r>
              <a:rPr lang="en-US" dirty="0"/>
              <a:t>Imagine a stack of plates</a:t>
            </a:r>
          </a:p>
          <a:p>
            <a:endParaRPr lang="en-US" dirty="0"/>
          </a:p>
        </p:txBody>
      </p:sp>
    </p:spTree>
    <p:extLst>
      <p:ext uri="{BB962C8B-B14F-4D97-AF65-F5344CB8AC3E}">
        <p14:creationId xmlns:p14="http://schemas.microsoft.com/office/powerpoint/2010/main" val="373657678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Array-Based Queue Operations</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normAutofit/>
          </a:bodyPr>
          <a:lstStyle/>
          <a:p>
            <a:r>
              <a:rPr lang="en-US" dirty="0"/>
              <a:t>enqueue(E e)</a:t>
            </a:r>
          </a:p>
          <a:p>
            <a:pPr lvl="1"/>
            <a:r>
              <a:rPr lang="en-US" dirty="0"/>
              <a:t>int back = (front + size) % </a:t>
            </a:r>
            <a:r>
              <a:rPr lang="en-US" dirty="0" err="1"/>
              <a:t>data.length</a:t>
            </a:r>
            <a:r>
              <a:rPr lang="en-US" dirty="0"/>
              <a:t>; // if queue is full, throw exception.</a:t>
            </a:r>
            <a:br>
              <a:rPr lang="en-US" dirty="0"/>
            </a:br>
            <a:r>
              <a:rPr lang="en-US" dirty="0"/>
              <a:t>data[back] = e;</a:t>
            </a:r>
            <a:br>
              <a:rPr lang="en-US" dirty="0"/>
            </a:br>
            <a:r>
              <a:rPr lang="en-US" dirty="0"/>
              <a:t>size++;</a:t>
            </a:r>
          </a:p>
          <a:p>
            <a:pPr lvl="1"/>
            <a:endParaRPr lang="en-US" dirty="0"/>
          </a:p>
        </p:txBody>
      </p:sp>
    </p:spTree>
    <p:extLst>
      <p:ext uri="{BB962C8B-B14F-4D97-AF65-F5344CB8AC3E}">
        <p14:creationId xmlns:p14="http://schemas.microsoft.com/office/powerpoint/2010/main" val="322148220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Enqueue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extLst>
                  <a:ext uri="{0D108BD9-81ED-4DB2-BD59-A6C34878D82A}">
                    <a16:rowId xmlns:a16="http://schemas.microsoft.com/office/drawing/2014/main" val="441243226"/>
                  </a:ext>
                </a:extLst>
              </a:tr>
            </a:tbl>
          </a:graphicData>
        </a:graphic>
      </p:graphicFrame>
      <p:sp>
        <p:nvSpPr>
          <p:cNvPr id="7" name="TextBox 6">
            <a:extLst>
              <a:ext uri="{FF2B5EF4-FFF2-40B4-BE49-F238E27FC236}">
                <a16:creationId xmlns:a16="http://schemas.microsoft.com/office/drawing/2014/main" id="{6D651613-6F02-4ADA-B9F4-7C0EF893126E}"/>
              </a:ext>
            </a:extLst>
          </p:cNvPr>
          <p:cNvSpPr txBox="1"/>
          <p:nvPr/>
        </p:nvSpPr>
        <p:spPr>
          <a:xfrm>
            <a:off x="1124740" y="1689882"/>
            <a:ext cx="211468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front = 0;</a:t>
            </a:r>
          </a:p>
        </p:txBody>
      </p:sp>
      <p:cxnSp>
        <p:nvCxnSpPr>
          <p:cNvPr id="28" name="Straight Arrow Connector 27">
            <a:extLst>
              <a:ext uri="{FF2B5EF4-FFF2-40B4-BE49-F238E27FC236}">
                <a16:creationId xmlns:a16="http://schemas.microsoft.com/office/drawing/2014/main" id="{F8103121-41CB-4442-8A2F-8170447CAE30}"/>
              </a:ext>
            </a:extLst>
          </p:cNvPr>
          <p:cNvCxnSpPr>
            <a:cxnSpLocks/>
          </p:cNvCxnSpPr>
          <p:nvPr/>
        </p:nvCxnSpPr>
        <p:spPr>
          <a:xfrm>
            <a:off x="1398541" y="2331817"/>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EB0B94A-95EB-4C16-9EF2-5CB6E2C51E11}"/>
              </a:ext>
            </a:extLst>
          </p:cNvPr>
          <p:cNvCxnSpPr>
            <a:cxnSpLocks/>
            <a:stCxn id="7" idx="2"/>
          </p:cNvCxnSpPr>
          <p:nvPr/>
        </p:nvCxnSpPr>
        <p:spPr>
          <a:xfrm>
            <a:off x="2182081" y="2059214"/>
            <a:ext cx="0" cy="2589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1DDF702-5D93-482A-9538-8DF130E81F90}"/>
              </a:ext>
            </a:extLst>
          </p:cNvPr>
          <p:cNvCxnSpPr>
            <a:cxnSpLocks/>
          </p:cNvCxnSpPr>
          <p:nvPr/>
        </p:nvCxnSpPr>
        <p:spPr>
          <a:xfrm flipH="1">
            <a:off x="1398542" y="2331817"/>
            <a:ext cx="783539" cy="87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0B18687-D4A3-4FC2-93BF-D7E4B207747C}"/>
              </a:ext>
            </a:extLst>
          </p:cNvPr>
          <p:cNvSpPr txBox="1"/>
          <p:nvPr/>
        </p:nvSpPr>
        <p:spPr>
          <a:xfrm>
            <a:off x="5406300" y="3466652"/>
            <a:ext cx="1563248" cy="646331"/>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enqueue(a)</a:t>
            </a:r>
          </a:p>
          <a:p>
            <a:r>
              <a:rPr lang="en-US" dirty="0">
                <a:latin typeface="Courier New" panose="02070309020205020404" pitchFamily="49" charset="0"/>
                <a:cs typeface="Courier New" panose="02070309020205020404" pitchFamily="49" charset="0"/>
              </a:rPr>
              <a:t>    </a:t>
            </a:r>
          </a:p>
        </p:txBody>
      </p:sp>
      <p:sp>
        <p:nvSpPr>
          <p:cNvPr id="13" name="TextBox 12">
            <a:extLst>
              <a:ext uri="{FF2B5EF4-FFF2-40B4-BE49-F238E27FC236}">
                <a16:creationId xmlns:a16="http://schemas.microsoft.com/office/drawing/2014/main" id="{31EB16D1-13E6-4043-8635-31E8741E3E3B}"/>
              </a:ext>
            </a:extLst>
          </p:cNvPr>
          <p:cNvSpPr txBox="1"/>
          <p:nvPr/>
        </p:nvSpPr>
        <p:spPr>
          <a:xfrm>
            <a:off x="3634446" y="1692455"/>
            <a:ext cx="1976823"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size = 0;</a:t>
            </a:r>
          </a:p>
        </p:txBody>
      </p:sp>
    </p:spTree>
    <p:extLst>
      <p:ext uri="{BB962C8B-B14F-4D97-AF65-F5344CB8AC3E}">
        <p14:creationId xmlns:p14="http://schemas.microsoft.com/office/powerpoint/2010/main" val="402533300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Enqueue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extLst>
                  <a:ext uri="{0D108BD9-81ED-4DB2-BD59-A6C34878D82A}">
                    <a16:rowId xmlns:a16="http://schemas.microsoft.com/office/drawing/2014/main" val="441243226"/>
                  </a:ext>
                </a:extLst>
              </a:tr>
            </a:tbl>
          </a:graphicData>
        </a:graphic>
      </p:graphicFrame>
      <p:sp>
        <p:nvSpPr>
          <p:cNvPr id="7" name="TextBox 6">
            <a:extLst>
              <a:ext uri="{FF2B5EF4-FFF2-40B4-BE49-F238E27FC236}">
                <a16:creationId xmlns:a16="http://schemas.microsoft.com/office/drawing/2014/main" id="{6D651613-6F02-4ADA-B9F4-7C0EF893126E}"/>
              </a:ext>
            </a:extLst>
          </p:cNvPr>
          <p:cNvSpPr txBox="1"/>
          <p:nvPr/>
        </p:nvSpPr>
        <p:spPr>
          <a:xfrm>
            <a:off x="1124740" y="1689882"/>
            <a:ext cx="211468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front = 0;</a:t>
            </a:r>
          </a:p>
        </p:txBody>
      </p:sp>
      <p:cxnSp>
        <p:nvCxnSpPr>
          <p:cNvPr id="28" name="Straight Arrow Connector 27">
            <a:extLst>
              <a:ext uri="{FF2B5EF4-FFF2-40B4-BE49-F238E27FC236}">
                <a16:creationId xmlns:a16="http://schemas.microsoft.com/office/drawing/2014/main" id="{F8103121-41CB-4442-8A2F-8170447CAE30}"/>
              </a:ext>
            </a:extLst>
          </p:cNvPr>
          <p:cNvCxnSpPr>
            <a:cxnSpLocks/>
          </p:cNvCxnSpPr>
          <p:nvPr/>
        </p:nvCxnSpPr>
        <p:spPr>
          <a:xfrm>
            <a:off x="1398541" y="2331817"/>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EB0B94A-95EB-4C16-9EF2-5CB6E2C51E11}"/>
              </a:ext>
            </a:extLst>
          </p:cNvPr>
          <p:cNvCxnSpPr>
            <a:cxnSpLocks/>
            <a:stCxn id="7" idx="2"/>
          </p:cNvCxnSpPr>
          <p:nvPr/>
        </p:nvCxnSpPr>
        <p:spPr>
          <a:xfrm>
            <a:off x="2182081" y="2059214"/>
            <a:ext cx="0" cy="2589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1DDF702-5D93-482A-9538-8DF130E81F90}"/>
              </a:ext>
            </a:extLst>
          </p:cNvPr>
          <p:cNvCxnSpPr>
            <a:cxnSpLocks/>
          </p:cNvCxnSpPr>
          <p:nvPr/>
        </p:nvCxnSpPr>
        <p:spPr>
          <a:xfrm flipH="1">
            <a:off x="1398542" y="2331817"/>
            <a:ext cx="783539" cy="87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0B18687-D4A3-4FC2-93BF-D7E4B207747C}"/>
              </a:ext>
            </a:extLst>
          </p:cNvPr>
          <p:cNvSpPr txBox="1"/>
          <p:nvPr/>
        </p:nvSpPr>
        <p:spPr>
          <a:xfrm>
            <a:off x="5406300" y="3466652"/>
            <a:ext cx="6112571" cy="923330"/>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enqueue(a)</a:t>
            </a:r>
          </a:p>
          <a:p>
            <a:r>
              <a:rPr lang="en-US" dirty="0">
                <a:latin typeface="Courier New" panose="02070309020205020404" pitchFamily="49" charset="0"/>
                <a:cs typeface="Courier New" panose="02070309020205020404" pitchFamily="49" charset="0"/>
              </a:rPr>
              <a:t>    int back = (front + size) % </a:t>
            </a:r>
            <a:r>
              <a:rPr lang="en-US" dirty="0" err="1">
                <a:latin typeface="Courier New" panose="02070309020205020404" pitchFamily="49" charset="0"/>
                <a:cs typeface="Courier New" panose="02070309020205020404" pitchFamily="49" charset="0"/>
              </a:rPr>
              <a:t>data.length</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p>
        </p:txBody>
      </p:sp>
      <p:sp>
        <p:nvSpPr>
          <p:cNvPr id="13" name="TextBox 12">
            <a:extLst>
              <a:ext uri="{FF2B5EF4-FFF2-40B4-BE49-F238E27FC236}">
                <a16:creationId xmlns:a16="http://schemas.microsoft.com/office/drawing/2014/main" id="{31EB16D1-13E6-4043-8635-31E8741E3E3B}"/>
              </a:ext>
            </a:extLst>
          </p:cNvPr>
          <p:cNvSpPr txBox="1"/>
          <p:nvPr/>
        </p:nvSpPr>
        <p:spPr>
          <a:xfrm>
            <a:off x="3634446" y="1692455"/>
            <a:ext cx="1976823"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size = 0;</a:t>
            </a:r>
          </a:p>
        </p:txBody>
      </p:sp>
    </p:spTree>
    <p:extLst>
      <p:ext uri="{BB962C8B-B14F-4D97-AF65-F5344CB8AC3E}">
        <p14:creationId xmlns:p14="http://schemas.microsoft.com/office/powerpoint/2010/main" val="313419784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Enqueue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extLst>
                  <a:ext uri="{0D108BD9-81ED-4DB2-BD59-A6C34878D82A}">
                    <a16:rowId xmlns:a16="http://schemas.microsoft.com/office/drawing/2014/main" val="441243226"/>
                  </a:ext>
                </a:extLst>
              </a:tr>
            </a:tbl>
          </a:graphicData>
        </a:graphic>
      </p:graphicFrame>
      <p:sp>
        <p:nvSpPr>
          <p:cNvPr id="7" name="TextBox 6">
            <a:extLst>
              <a:ext uri="{FF2B5EF4-FFF2-40B4-BE49-F238E27FC236}">
                <a16:creationId xmlns:a16="http://schemas.microsoft.com/office/drawing/2014/main" id="{6D651613-6F02-4ADA-B9F4-7C0EF893126E}"/>
              </a:ext>
            </a:extLst>
          </p:cNvPr>
          <p:cNvSpPr txBox="1"/>
          <p:nvPr/>
        </p:nvSpPr>
        <p:spPr>
          <a:xfrm>
            <a:off x="1124740" y="1689882"/>
            <a:ext cx="211468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front = 0;</a:t>
            </a:r>
          </a:p>
        </p:txBody>
      </p:sp>
      <p:cxnSp>
        <p:nvCxnSpPr>
          <p:cNvPr id="28" name="Straight Arrow Connector 27">
            <a:extLst>
              <a:ext uri="{FF2B5EF4-FFF2-40B4-BE49-F238E27FC236}">
                <a16:creationId xmlns:a16="http://schemas.microsoft.com/office/drawing/2014/main" id="{F8103121-41CB-4442-8A2F-8170447CAE30}"/>
              </a:ext>
            </a:extLst>
          </p:cNvPr>
          <p:cNvCxnSpPr>
            <a:cxnSpLocks/>
          </p:cNvCxnSpPr>
          <p:nvPr/>
        </p:nvCxnSpPr>
        <p:spPr>
          <a:xfrm>
            <a:off x="1398541" y="2331817"/>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EB0B94A-95EB-4C16-9EF2-5CB6E2C51E11}"/>
              </a:ext>
            </a:extLst>
          </p:cNvPr>
          <p:cNvCxnSpPr>
            <a:cxnSpLocks/>
            <a:stCxn id="7" idx="2"/>
          </p:cNvCxnSpPr>
          <p:nvPr/>
        </p:nvCxnSpPr>
        <p:spPr>
          <a:xfrm>
            <a:off x="2182081" y="2059214"/>
            <a:ext cx="0" cy="2589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1DDF702-5D93-482A-9538-8DF130E81F90}"/>
              </a:ext>
            </a:extLst>
          </p:cNvPr>
          <p:cNvCxnSpPr>
            <a:cxnSpLocks/>
          </p:cNvCxnSpPr>
          <p:nvPr/>
        </p:nvCxnSpPr>
        <p:spPr>
          <a:xfrm flipH="1">
            <a:off x="1398542" y="2331817"/>
            <a:ext cx="783539" cy="87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0B18687-D4A3-4FC2-93BF-D7E4B207747C}"/>
              </a:ext>
            </a:extLst>
          </p:cNvPr>
          <p:cNvSpPr txBox="1"/>
          <p:nvPr/>
        </p:nvSpPr>
        <p:spPr>
          <a:xfrm>
            <a:off x="5406300" y="3466652"/>
            <a:ext cx="5147563" cy="923330"/>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enqueue(a)</a:t>
            </a:r>
          </a:p>
          <a:p>
            <a:r>
              <a:rPr lang="en-US" dirty="0">
                <a:latin typeface="Courier New" panose="02070309020205020404" pitchFamily="49" charset="0"/>
                <a:cs typeface="Courier New" panose="02070309020205020404" pitchFamily="49" charset="0"/>
              </a:rPr>
              <a:t>    int back = (0 + 0) % </a:t>
            </a:r>
            <a:r>
              <a:rPr lang="en-US" dirty="0" err="1">
                <a:latin typeface="Courier New" panose="02070309020205020404" pitchFamily="49" charset="0"/>
                <a:cs typeface="Courier New" panose="02070309020205020404" pitchFamily="49" charset="0"/>
              </a:rPr>
              <a:t>data.length</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p>
        </p:txBody>
      </p:sp>
      <p:sp>
        <p:nvSpPr>
          <p:cNvPr id="13" name="TextBox 12">
            <a:extLst>
              <a:ext uri="{FF2B5EF4-FFF2-40B4-BE49-F238E27FC236}">
                <a16:creationId xmlns:a16="http://schemas.microsoft.com/office/drawing/2014/main" id="{31EB16D1-13E6-4043-8635-31E8741E3E3B}"/>
              </a:ext>
            </a:extLst>
          </p:cNvPr>
          <p:cNvSpPr txBox="1"/>
          <p:nvPr/>
        </p:nvSpPr>
        <p:spPr>
          <a:xfrm>
            <a:off x="3634446" y="1692455"/>
            <a:ext cx="1976823"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size = 0;</a:t>
            </a:r>
          </a:p>
        </p:txBody>
      </p:sp>
    </p:spTree>
    <p:extLst>
      <p:ext uri="{BB962C8B-B14F-4D97-AF65-F5344CB8AC3E}">
        <p14:creationId xmlns:p14="http://schemas.microsoft.com/office/powerpoint/2010/main" val="373968567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Enqueue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extLst>
                  <a:ext uri="{0D108BD9-81ED-4DB2-BD59-A6C34878D82A}">
                    <a16:rowId xmlns:a16="http://schemas.microsoft.com/office/drawing/2014/main" val="441243226"/>
                  </a:ext>
                </a:extLst>
              </a:tr>
            </a:tbl>
          </a:graphicData>
        </a:graphic>
      </p:graphicFrame>
      <p:sp>
        <p:nvSpPr>
          <p:cNvPr id="7" name="TextBox 6">
            <a:extLst>
              <a:ext uri="{FF2B5EF4-FFF2-40B4-BE49-F238E27FC236}">
                <a16:creationId xmlns:a16="http://schemas.microsoft.com/office/drawing/2014/main" id="{6D651613-6F02-4ADA-B9F4-7C0EF893126E}"/>
              </a:ext>
            </a:extLst>
          </p:cNvPr>
          <p:cNvSpPr txBox="1"/>
          <p:nvPr/>
        </p:nvSpPr>
        <p:spPr>
          <a:xfrm>
            <a:off x="1124740" y="1689882"/>
            <a:ext cx="211468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front = 0;</a:t>
            </a:r>
          </a:p>
        </p:txBody>
      </p:sp>
      <p:cxnSp>
        <p:nvCxnSpPr>
          <p:cNvPr id="28" name="Straight Arrow Connector 27">
            <a:extLst>
              <a:ext uri="{FF2B5EF4-FFF2-40B4-BE49-F238E27FC236}">
                <a16:creationId xmlns:a16="http://schemas.microsoft.com/office/drawing/2014/main" id="{F8103121-41CB-4442-8A2F-8170447CAE30}"/>
              </a:ext>
            </a:extLst>
          </p:cNvPr>
          <p:cNvCxnSpPr>
            <a:cxnSpLocks/>
          </p:cNvCxnSpPr>
          <p:nvPr/>
        </p:nvCxnSpPr>
        <p:spPr>
          <a:xfrm>
            <a:off x="1398541" y="2331817"/>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EB0B94A-95EB-4C16-9EF2-5CB6E2C51E11}"/>
              </a:ext>
            </a:extLst>
          </p:cNvPr>
          <p:cNvCxnSpPr>
            <a:cxnSpLocks/>
            <a:stCxn id="7" idx="2"/>
          </p:cNvCxnSpPr>
          <p:nvPr/>
        </p:nvCxnSpPr>
        <p:spPr>
          <a:xfrm>
            <a:off x="2182081" y="2059214"/>
            <a:ext cx="0" cy="2589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1DDF702-5D93-482A-9538-8DF130E81F90}"/>
              </a:ext>
            </a:extLst>
          </p:cNvPr>
          <p:cNvCxnSpPr>
            <a:cxnSpLocks/>
          </p:cNvCxnSpPr>
          <p:nvPr/>
        </p:nvCxnSpPr>
        <p:spPr>
          <a:xfrm flipH="1">
            <a:off x="1398542" y="2331817"/>
            <a:ext cx="783539" cy="87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0B18687-D4A3-4FC2-93BF-D7E4B207747C}"/>
              </a:ext>
            </a:extLst>
          </p:cNvPr>
          <p:cNvSpPr txBox="1"/>
          <p:nvPr/>
        </p:nvSpPr>
        <p:spPr>
          <a:xfrm>
            <a:off x="5406300" y="3466652"/>
            <a:ext cx="2528256" cy="646331"/>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enqueue(a)</a:t>
            </a:r>
          </a:p>
          <a:p>
            <a:r>
              <a:rPr lang="en-US" dirty="0">
                <a:latin typeface="Courier New" panose="02070309020205020404" pitchFamily="49" charset="0"/>
                <a:cs typeface="Courier New" panose="02070309020205020404" pitchFamily="49" charset="0"/>
              </a:rPr>
              <a:t>    int back = 0;</a:t>
            </a:r>
          </a:p>
        </p:txBody>
      </p:sp>
      <p:sp>
        <p:nvSpPr>
          <p:cNvPr id="13" name="TextBox 12">
            <a:extLst>
              <a:ext uri="{FF2B5EF4-FFF2-40B4-BE49-F238E27FC236}">
                <a16:creationId xmlns:a16="http://schemas.microsoft.com/office/drawing/2014/main" id="{31EB16D1-13E6-4043-8635-31E8741E3E3B}"/>
              </a:ext>
            </a:extLst>
          </p:cNvPr>
          <p:cNvSpPr txBox="1"/>
          <p:nvPr/>
        </p:nvSpPr>
        <p:spPr>
          <a:xfrm>
            <a:off x="3634446" y="1692455"/>
            <a:ext cx="1976823"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size = 0;</a:t>
            </a:r>
          </a:p>
        </p:txBody>
      </p:sp>
    </p:spTree>
    <p:extLst>
      <p:ext uri="{BB962C8B-B14F-4D97-AF65-F5344CB8AC3E}">
        <p14:creationId xmlns:p14="http://schemas.microsoft.com/office/powerpoint/2010/main" val="86755408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Enqueue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ext uri="{D42A27DB-BD31-4B8C-83A1-F6EECF244321}">
                <p14:modId xmlns:p14="http://schemas.microsoft.com/office/powerpoint/2010/main" val="3601935832"/>
              </p:ext>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r>
                        <a:rPr lang="en-US" sz="1800" b="1" dirty="0">
                          <a:effectLst/>
                        </a:rPr>
                        <a:t>a</a:t>
                      </a: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extLst>
                  <a:ext uri="{0D108BD9-81ED-4DB2-BD59-A6C34878D82A}">
                    <a16:rowId xmlns:a16="http://schemas.microsoft.com/office/drawing/2014/main" val="441243226"/>
                  </a:ext>
                </a:extLst>
              </a:tr>
            </a:tbl>
          </a:graphicData>
        </a:graphic>
      </p:graphicFrame>
      <p:sp>
        <p:nvSpPr>
          <p:cNvPr id="7" name="TextBox 6">
            <a:extLst>
              <a:ext uri="{FF2B5EF4-FFF2-40B4-BE49-F238E27FC236}">
                <a16:creationId xmlns:a16="http://schemas.microsoft.com/office/drawing/2014/main" id="{6D651613-6F02-4ADA-B9F4-7C0EF893126E}"/>
              </a:ext>
            </a:extLst>
          </p:cNvPr>
          <p:cNvSpPr txBox="1"/>
          <p:nvPr/>
        </p:nvSpPr>
        <p:spPr>
          <a:xfrm>
            <a:off x="1124740" y="1689882"/>
            <a:ext cx="211468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front = 0;</a:t>
            </a:r>
          </a:p>
        </p:txBody>
      </p:sp>
      <p:cxnSp>
        <p:nvCxnSpPr>
          <p:cNvPr id="28" name="Straight Arrow Connector 27">
            <a:extLst>
              <a:ext uri="{FF2B5EF4-FFF2-40B4-BE49-F238E27FC236}">
                <a16:creationId xmlns:a16="http://schemas.microsoft.com/office/drawing/2014/main" id="{F8103121-41CB-4442-8A2F-8170447CAE30}"/>
              </a:ext>
            </a:extLst>
          </p:cNvPr>
          <p:cNvCxnSpPr>
            <a:cxnSpLocks/>
          </p:cNvCxnSpPr>
          <p:nvPr/>
        </p:nvCxnSpPr>
        <p:spPr>
          <a:xfrm>
            <a:off x="1398541" y="2331817"/>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EB0B94A-95EB-4C16-9EF2-5CB6E2C51E11}"/>
              </a:ext>
            </a:extLst>
          </p:cNvPr>
          <p:cNvCxnSpPr>
            <a:cxnSpLocks/>
            <a:stCxn id="7" idx="2"/>
          </p:cNvCxnSpPr>
          <p:nvPr/>
        </p:nvCxnSpPr>
        <p:spPr>
          <a:xfrm>
            <a:off x="2182081" y="2059214"/>
            <a:ext cx="0" cy="2589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1DDF702-5D93-482A-9538-8DF130E81F90}"/>
              </a:ext>
            </a:extLst>
          </p:cNvPr>
          <p:cNvCxnSpPr>
            <a:cxnSpLocks/>
          </p:cNvCxnSpPr>
          <p:nvPr/>
        </p:nvCxnSpPr>
        <p:spPr>
          <a:xfrm flipH="1">
            <a:off x="1398542" y="2331817"/>
            <a:ext cx="783539" cy="87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0B18687-D4A3-4FC2-93BF-D7E4B207747C}"/>
              </a:ext>
            </a:extLst>
          </p:cNvPr>
          <p:cNvSpPr txBox="1"/>
          <p:nvPr/>
        </p:nvSpPr>
        <p:spPr>
          <a:xfrm>
            <a:off x="5406300" y="3466652"/>
            <a:ext cx="2941831" cy="923330"/>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enqueue(a)</a:t>
            </a:r>
          </a:p>
          <a:p>
            <a:r>
              <a:rPr lang="en-US" dirty="0">
                <a:latin typeface="Courier New" panose="02070309020205020404" pitchFamily="49" charset="0"/>
                <a:cs typeface="Courier New" panose="02070309020205020404" pitchFamily="49" charset="0"/>
              </a:rPr>
              <a:t>    int back = 0;</a:t>
            </a:r>
          </a:p>
          <a:p>
            <a:r>
              <a:rPr lang="en-US" dirty="0">
                <a:latin typeface="Courier New" panose="02070309020205020404" pitchFamily="49" charset="0"/>
                <a:cs typeface="Courier New" panose="02070309020205020404" pitchFamily="49" charset="0"/>
              </a:rPr>
              <a:t>    data[back] = a; </a:t>
            </a:r>
          </a:p>
        </p:txBody>
      </p:sp>
      <p:sp>
        <p:nvSpPr>
          <p:cNvPr id="13" name="TextBox 12">
            <a:extLst>
              <a:ext uri="{FF2B5EF4-FFF2-40B4-BE49-F238E27FC236}">
                <a16:creationId xmlns:a16="http://schemas.microsoft.com/office/drawing/2014/main" id="{31EB16D1-13E6-4043-8635-31E8741E3E3B}"/>
              </a:ext>
            </a:extLst>
          </p:cNvPr>
          <p:cNvSpPr txBox="1"/>
          <p:nvPr/>
        </p:nvSpPr>
        <p:spPr>
          <a:xfrm>
            <a:off x="3634446" y="1692455"/>
            <a:ext cx="1976823"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size = 0;</a:t>
            </a:r>
          </a:p>
        </p:txBody>
      </p:sp>
    </p:spTree>
    <p:extLst>
      <p:ext uri="{BB962C8B-B14F-4D97-AF65-F5344CB8AC3E}">
        <p14:creationId xmlns:p14="http://schemas.microsoft.com/office/powerpoint/2010/main" val="370599329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Enqueue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r>
                        <a:rPr lang="en-US" sz="1800" b="1" dirty="0">
                          <a:effectLst/>
                        </a:rPr>
                        <a:t>a</a:t>
                      </a: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extLst>
                  <a:ext uri="{0D108BD9-81ED-4DB2-BD59-A6C34878D82A}">
                    <a16:rowId xmlns:a16="http://schemas.microsoft.com/office/drawing/2014/main" val="441243226"/>
                  </a:ext>
                </a:extLst>
              </a:tr>
            </a:tbl>
          </a:graphicData>
        </a:graphic>
      </p:graphicFrame>
      <p:sp>
        <p:nvSpPr>
          <p:cNvPr id="7" name="TextBox 6">
            <a:extLst>
              <a:ext uri="{FF2B5EF4-FFF2-40B4-BE49-F238E27FC236}">
                <a16:creationId xmlns:a16="http://schemas.microsoft.com/office/drawing/2014/main" id="{6D651613-6F02-4ADA-B9F4-7C0EF893126E}"/>
              </a:ext>
            </a:extLst>
          </p:cNvPr>
          <p:cNvSpPr txBox="1"/>
          <p:nvPr/>
        </p:nvSpPr>
        <p:spPr>
          <a:xfrm>
            <a:off x="1124740" y="1689882"/>
            <a:ext cx="211468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front = 0;</a:t>
            </a:r>
          </a:p>
        </p:txBody>
      </p:sp>
      <p:cxnSp>
        <p:nvCxnSpPr>
          <p:cNvPr id="28" name="Straight Arrow Connector 27">
            <a:extLst>
              <a:ext uri="{FF2B5EF4-FFF2-40B4-BE49-F238E27FC236}">
                <a16:creationId xmlns:a16="http://schemas.microsoft.com/office/drawing/2014/main" id="{F8103121-41CB-4442-8A2F-8170447CAE30}"/>
              </a:ext>
            </a:extLst>
          </p:cNvPr>
          <p:cNvCxnSpPr>
            <a:cxnSpLocks/>
          </p:cNvCxnSpPr>
          <p:nvPr/>
        </p:nvCxnSpPr>
        <p:spPr>
          <a:xfrm>
            <a:off x="1398541" y="2331817"/>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EB0B94A-95EB-4C16-9EF2-5CB6E2C51E11}"/>
              </a:ext>
            </a:extLst>
          </p:cNvPr>
          <p:cNvCxnSpPr>
            <a:cxnSpLocks/>
            <a:stCxn id="7" idx="2"/>
          </p:cNvCxnSpPr>
          <p:nvPr/>
        </p:nvCxnSpPr>
        <p:spPr>
          <a:xfrm>
            <a:off x="2182081" y="2059214"/>
            <a:ext cx="0" cy="2589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1DDF702-5D93-482A-9538-8DF130E81F90}"/>
              </a:ext>
            </a:extLst>
          </p:cNvPr>
          <p:cNvCxnSpPr>
            <a:cxnSpLocks/>
          </p:cNvCxnSpPr>
          <p:nvPr/>
        </p:nvCxnSpPr>
        <p:spPr>
          <a:xfrm flipH="1">
            <a:off x="1398542" y="2331817"/>
            <a:ext cx="783539" cy="87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0B18687-D4A3-4FC2-93BF-D7E4B207747C}"/>
              </a:ext>
            </a:extLst>
          </p:cNvPr>
          <p:cNvSpPr txBox="1"/>
          <p:nvPr/>
        </p:nvSpPr>
        <p:spPr>
          <a:xfrm>
            <a:off x="5406300" y="3466652"/>
            <a:ext cx="2803973" cy="1200329"/>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enqueue(a)</a:t>
            </a:r>
          </a:p>
          <a:p>
            <a:r>
              <a:rPr lang="en-US" dirty="0">
                <a:latin typeface="Courier New" panose="02070309020205020404" pitchFamily="49" charset="0"/>
                <a:cs typeface="Courier New" panose="02070309020205020404" pitchFamily="49" charset="0"/>
              </a:rPr>
              <a:t>    int back = 0;</a:t>
            </a:r>
          </a:p>
          <a:p>
            <a:r>
              <a:rPr lang="en-US" dirty="0">
                <a:latin typeface="Courier New" panose="02070309020205020404" pitchFamily="49" charset="0"/>
                <a:cs typeface="Courier New" panose="02070309020205020404" pitchFamily="49" charset="0"/>
              </a:rPr>
              <a:t>    data[back] = a;</a:t>
            </a:r>
          </a:p>
          <a:p>
            <a:r>
              <a:rPr lang="en-US" dirty="0">
                <a:latin typeface="Courier New" panose="02070309020205020404" pitchFamily="49" charset="0"/>
                <a:cs typeface="Courier New" panose="02070309020205020404" pitchFamily="49" charset="0"/>
              </a:rPr>
              <a:t>    size++; </a:t>
            </a:r>
          </a:p>
        </p:txBody>
      </p:sp>
      <p:sp>
        <p:nvSpPr>
          <p:cNvPr id="13" name="TextBox 12">
            <a:extLst>
              <a:ext uri="{FF2B5EF4-FFF2-40B4-BE49-F238E27FC236}">
                <a16:creationId xmlns:a16="http://schemas.microsoft.com/office/drawing/2014/main" id="{31EB16D1-13E6-4043-8635-31E8741E3E3B}"/>
              </a:ext>
            </a:extLst>
          </p:cNvPr>
          <p:cNvSpPr txBox="1"/>
          <p:nvPr/>
        </p:nvSpPr>
        <p:spPr>
          <a:xfrm>
            <a:off x="3634446" y="1692455"/>
            <a:ext cx="1976823"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size = 1;</a:t>
            </a:r>
          </a:p>
        </p:txBody>
      </p:sp>
    </p:spTree>
    <p:extLst>
      <p:ext uri="{BB962C8B-B14F-4D97-AF65-F5344CB8AC3E}">
        <p14:creationId xmlns:p14="http://schemas.microsoft.com/office/powerpoint/2010/main" val="368419267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Enqueue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r>
                        <a:rPr lang="en-US" sz="1800" b="1" dirty="0">
                          <a:effectLst/>
                        </a:rPr>
                        <a:t>a</a:t>
                      </a: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extLst>
                  <a:ext uri="{0D108BD9-81ED-4DB2-BD59-A6C34878D82A}">
                    <a16:rowId xmlns:a16="http://schemas.microsoft.com/office/drawing/2014/main" val="441243226"/>
                  </a:ext>
                </a:extLst>
              </a:tr>
            </a:tbl>
          </a:graphicData>
        </a:graphic>
      </p:graphicFrame>
      <p:sp>
        <p:nvSpPr>
          <p:cNvPr id="7" name="TextBox 6">
            <a:extLst>
              <a:ext uri="{FF2B5EF4-FFF2-40B4-BE49-F238E27FC236}">
                <a16:creationId xmlns:a16="http://schemas.microsoft.com/office/drawing/2014/main" id="{6D651613-6F02-4ADA-B9F4-7C0EF893126E}"/>
              </a:ext>
            </a:extLst>
          </p:cNvPr>
          <p:cNvSpPr txBox="1"/>
          <p:nvPr/>
        </p:nvSpPr>
        <p:spPr>
          <a:xfrm>
            <a:off x="1124740" y="1689882"/>
            <a:ext cx="211468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front = 0;</a:t>
            </a:r>
          </a:p>
        </p:txBody>
      </p:sp>
      <p:cxnSp>
        <p:nvCxnSpPr>
          <p:cNvPr id="28" name="Straight Arrow Connector 27">
            <a:extLst>
              <a:ext uri="{FF2B5EF4-FFF2-40B4-BE49-F238E27FC236}">
                <a16:creationId xmlns:a16="http://schemas.microsoft.com/office/drawing/2014/main" id="{F8103121-41CB-4442-8A2F-8170447CAE30}"/>
              </a:ext>
            </a:extLst>
          </p:cNvPr>
          <p:cNvCxnSpPr>
            <a:cxnSpLocks/>
          </p:cNvCxnSpPr>
          <p:nvPr/>
        </p:nvCxnSpPr>
        <p:spPr>
          <a:xfrm>
            <a:off x="1398541" y="2331817"/>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EB0B94A-95EB-4C16-9EF2-5CB6E2C51E11}"/>
              </a:ext>
            </a:extLst>
          </p:cNvPr>
          <p:cNvCxnSpPr>
            <a:cxnSpLocks/>
            <a:stCxn id="7" idx="2"/>
          </p:cNvCxnSpPr>
          <p:nvPr/>
        </p:nvCxnSpPr>
        <p:spPr>
          <a:xfrm>
            <a:off x="2182081" y="2059214"/>
            <a:ext cx="0" cy="2589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1DDF702-5D93-482A-9538-8DF130E81F90}"/>
              </a:ext>
            </a:extLst>
          </p:cNvPr>
          <p:cNvCxnSpPr>
            <a:cxnSpLocks/>
          </p:cNvCxnSpPr>
          <p:nvPr/>
        </p:nvCxnSpPr>
        <p:spPr>
          <a:xfrm flipH="1">
            <a:off x="1398542" y="2331817"/>
            <a:ext cx="783539" cy="87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0B18687-D4A3-4FC2-93BF-D7E4B207747C}"/>
              </a:ext>
            </a:extLst>
          </p:cNvPr>
          <p:cNvSpPr txBox="1"/>
          <p:nvPr/>
        </p:nvSpPr>
        <p:spPr>
          <a:xfrm>
            <a:off x="5406300" y="3466652"/>
            <a:ext cx="2803973" cy="1754326"/>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enqueue(a)</a:t>
            </a:r>
          </a:p>
          <a:p>
            <a:r>
              <a:rPr lang="en-US" dirty="0">
                <a:latin typeface="Courier New" panose="02070309020205020404" pitchFamily="49" charset="0"/>
                <a:cs typeface="Courier New" panose="02070309020205020404" pitchFamily="49" charset="0"/>
              </a:rPr>
              <a:t>    int back = 0;</a:t>
            </a:r>
          </a:p>
          <a:p>
            <a:r>
              <a:rPr lang="en-US" dirty="0">
                <a:latin typeface="Courier New" panose="02070309020205020404" pitchFamily="49" charset="0"/>
                <a:cs typeface="Courier New" panose="02070309020205020404" pitchFamily="49" charset="0"/>
              </a:rPr>
              <a:t>    data[back] = a;</a:t>
            </a:r>
          </a:p>
          <a:p>
            <a:r>
              <a:rPr lang="en-US" dirty="0">
                <a:latin typeface="Courier New" panose="02070309020205020404" pitchFamily="49" charset="0"/>
                <a:cs typeface="Courier New" panose="02070309020205020404" pitchFamily="49" charset="0"/>
              </a:rPr>
              <a:t>    size++;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enqueue(b)</a:t>
            </a:r>
          </a:p>
          <a:p>
            <a:endParaRPr lang="en-US" dirty="0">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31EB16D1-13E6-4043-8635-31E8741E3E3B}"/>
              </a:ext>
            </a:extLst>
          </p:cNvPr>
          <p:cNvSpPr txBox="1"/>
          <p:nvPr/>
        </p:nvSpPr>
        <p:spPr>
          <a:xfrm>
            <a:off x="3634446" y="1692455"/>
            <a:ext cx="1976823"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size = 1;</a:t>
            </a:r>
          </a:p>
        </p:txBody>
      </p:sp>
    </p:spTree>
    <p:extLst>
      <p:ext uri="{BB962C8B-B14F-4D97-AF65-F5344CB8AC3E}">
        <p14:creationId xmlns:p14="http://schemas.microsoft.com/office/powerpoint/2010/main" val="64800324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Enqueue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r>
                        <a:rPr lang="en-US" sz="1800" b="1" dirty="0">
                          <a:effectLst/>
                        </a:rPr>
                        <a:t>a</a:t>
                      </a: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extLst>
                  <a:ext uri="{0D108BD9-81ED-4DB2-BD59-A6C34878D82A}">
                    <a16:rowId xmlns:a16="http://schemas.microsoft.com/office/drawing/2014/main" val="441243226"/>
                  </a:ext>
                </a:extLst>
              </a:tr>
            </a:tbl>
          </a:graphicData>
        </a:graphic>
      </p:graphicFrame>
      <p:sp>
        <p:nvSpPr>
          <p:cNvPr id="7" name="TextBox 6">
            <a:extLst>
              <a:ext uri="{FF2B5EF4-FFF2-40B4-BE49-F238E27FC236}">
                <a16:creationId xmlns:a16="http://schemas.microsoft.com/office/drawing/2014/main" id="{6D651613-6F02-4ADA-B9F4-7C0EF893126E}"/>
              </a:ext>
            </a:extLst>
          </p:cNvPr>
          <p:cNvSpPr txBox="1"/>
          <p:nvPr/>
        </p:nvSpPr>
        <p:spPr>
          <a:xfrm>
            <a:off x="1124740" y="1689882"/>
            <a:ext cx="211468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front = 0;</a:t>
            </a:r>
          </a:p>
        </p:txBody>
      </p:sp>
      <p:cxnSp>
        <p:nvCxnSpPr>
          <p:cNvPr id="28" name="Straight Arrow Connector 27">
            <a:extLst>
              <a:ext uri="{FF2B5EF4-FFF2-40B4-BE49-F238E27FC236}">
                <a16:creationId xmlns:a16="http://schemas.microsoft.com/office/drawing/2014/main" id="{F8103121-41CB-4442-8A2F-8170447CAE30}"/>
              </a:ext>
            </a:extLst>
          </p:cNvPr>
          <p:cNvCxnSpPr>
            <a:cxnSpLocks/>
          </p:cNvCxnSpPr>
          <p:nvPr/>
        </p:nvCxnSpPr>
        <p:spPr>
          <a:xfrm>
            <a:off x="1398541" y="2331817"/>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EB0B94A-95EB-4C16-9EF2-5CB6E2C51E11}"/>
              </a:ext>
            </a:extLst>
          </p:cNvPr>
          <p:cNvCxnSpPr>
            <a:cxnSpLocks/>
            <a:stCxn id="7" idx="2"/>
          </p:cNvCxnSpPr>
          <p:nvPr/>
        </p:nvCxnSpPr>
        <p:spPr>
          <a:xfrm>
            <a:off x="2182081" y="2059214"/>
            <a:ext cx="0" cy="2589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1DDF702-5D93-482A-9538-8DF130E81F90}"/>
              </a:ext>
            </a:extLst>
          </p:cNvPr>
          <p:cNvCxnSpPr>
            <a:cxnSpLocks/>
          </p:cNvCxnSpPr>
          <p:nvPr/>
        </p:nvCxnSpPr>
        <p:spPr>
          <a:xfrm flipH="1">
            <a:off x="1398542" y="2331817"/>
            <a:ext cx="783539" cy="87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0B18687-D4A3-4FC2-93BF-D7E4B207747C}"/>
              </a:ext>
            </a:extLst>
          </p:cNvPr>
          <p:cNvSpPr txBox="1"/>
          <p:nvPr/>
        </p:nvSpPr>
        <p:spPr>
          <a:xfrm>
            <a:off x="5406300" y="3466652"/>
            <a:ext cx="5285421" cy="1754326"/>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enqueue(a)</a:t>
            </a:r>
          </a:p>
          <a:p>
            <a:r>
              <a:rPr lang="en-US" dirty="0">
                <a:latin typeface="Courier New" panose="02070309020205020404" pitchFamily="49" charset="0"/>
                <a:cs typeface="Courier New" panose="02070309020205020404" pitchFamily="49" charset="0"/>
              </a:rPr>
              <a:t>    int back = 0;</a:t>
            </a:r>
          </a:p>
          <a:p>
            <a:r>
              <a:rPr lang="en-US" dirty="0">
                <a:latin typeface="Courier New" panose="02070309020205020404" pitchFamily="49" charset="0"/>
                <a:cs typeface="Courier New" panose="02070309020205020404" pitchFamily="49" charset="0"/>
              </a:rPr>
              <a:t>    data[back] = a;</a:t>
            </a:r>
          </a:p>
          <a:p>
            <a:r>
              <a:rPr lang="en-US" dirty="0">
                <a:latin typeface="Courier New" panose="02070309020205020404" pitchFamily="49" charset="0"/>
                <a:cs typeface="Courier New" panose="02070309020205020404" pitchFamily="49" charset="0"/>
              </a:rPr>
              <a:t>    size++;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enqueue(b)</a:t>
            </a:r>
          </a:p>
          <a:p>
            <a:r>
              <a:rPr lang="en-US" dirty="0">
                <a:latin typeface="Courier New" panose="02070309020205020404" pitchFamily="49" charset="0"/>
                <a:cs typeface="Courier New" panose="02070309020205020404" pitchFamily="49" charset="0"/>
              </a:rPr>
              <a:t>    int back = (0 + 1) % </a:t>
            </a:r>
            <a:r>
              <a:rPr lang="en-US" dirty="0" err="1">
                <a:latin typeface="Courier New" panose="02070309020205020404" pitchFamily="49" charset="0"/>
                <a:cs typeface="Courier New" panose="02070309020205020404" pitchFamily="49" charset="0"/>
              </a:rPr>
              <a:t>data.length</a:t>
            </a:r>
            <a:r>
              <a:rPr lang="en-US" dirty="0">
                <a:latin typeface="Courier New" panose="02070309020205020404" pitchFamily="49" charset="0"/>
                <a:cs typeface="Courier New" panose="02070309020205020404" pitchFamily="49" charset="0"/>
              </a:rPr>
              <a:t>;</a:t>
            </a:r>
          </a:p>
        </p:txBody>
      </p:sp>
      <p:sp>
        <p:nvSpPr>
          <p:cNvPr id="13" name="TextBox 12">
            <a:extLst>
              <a:ext uri="{FF2B5EF4-FFF2-40B4-BE49-F238E27FC236}">
                <a16:creationId xmlns:a16="http://schemas.microsoft.com/office/drawing/2014/main" id="{31EB16D1-13E6-4043-8635-31E8741E3E3B}"/>
              </a:ext>
            </a:extLst>
          </p:cNvPr>
          <p:cNvSpPr txBox="1"/>
          <p:nvPr/>
        </p:nvSpPr>
        <p:spPr>
          <a:xfrm>
            <a:off x="3634446" y="1692455"/>
            <a:ext cx="1976823"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size = 1;</a:t>
            </a:r>
          </a:p>
        </p:txBody>
      </p:sp>
    </p:spTree>
    <p:extLst>
      <p:ext uri="{BB962C8B-B14F-4D97-AF65-F5344CB8AC3E}">
        <p14:creationId xmlns:p14="http://schemas.microsoft.com/office/powerpoint/2010/main" val="216916916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Enqueue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r>
                        <a:rPr lang="en-US" sz="1800" b="1" dirty="0">
                          <a:effectLst/>
                        </a:rPr>
                        <a:t>a</a:t>
                      </a: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extLst>
                  <a:ext uri="{0D108BD9-81ED-4DB2-BD59-A6C34878D82A}">
                    <a16:rowId xmlns:a16="http://schemas.microsoft.com/office/drawing/2014/main" val="441243226"/>
                  </a:ext>
                </a:extLst>
              </a:tr>
            </a:tbl>
          </a:graphicData>
        </a:graphic>
      </p:graphicFrame>
      <p:sp>
        <p:nvSpPr>
          <p:cNvPr id="7" name="TextBox 6">
            <a:extLst>
              <a:ext uri="{FF2B5EF4-FFF2-40B4-BE49-F238E27FC236}">
                <a16:creationId xmlns:a16="http://schemas.microsoft.com/office/drawing/2014/main" id="{6D651613-6F02-4ADA-B9F4-7C0EF893126E}"/>
              </a:ext>
            </a:extLst>
          </p:cNvPr>
          <p:cNvSpPr txBox="1"/>
          <p:nvPr/>
        </p:nvSpPr>
        <p:spPr>
          <a:xfrm>
            <a:off x="1124740" y="1689882"/>
            <a:ext cx="211468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front = 0;</a:t>
            </a:r>
          </a:p>
        </p:txBody>
      </p:sp>
      <p:cxnSp>
        <p:nvCxnSpPr>
          <p:cNvPr id="28" name="Straight Arrow Connector 27">
            <a:extLst>
              <a:ext uri="{FF2B5EF4-FFF2-40B4-BE49-F238E27FC236}">
                <a16:creationId xmlns:a16="http://schemas.microsoft.com/office/drawing/2014/main" id="{F8103121-41CB-4442-8A2F-8170447CAE30}"/>
              </a:ext>
            </a:extLst>
          </p:cNvPr>
          <p:cNvCxnSpPr>
            <a:cxnSpLocks/>
          </p:cNvCxnSpPr>
          <p:nvPr/>
        </p:nvCxnSpPr>
        <p:spPr>
          <a:xfrm>
            <a:off x="1398541" y="2331817"/>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EB0B94A-95EB-4C16-9EF2-5CB6E2C51E11}"/>
              </a:ext>
            </a:extLst>
          </p:cNvPr>
          <p:cNvCxnSpPr>
            <a:cxnSpLocks/>
            <a:stCxn id="7" idx="2"/>
          </p:cNvCxnSpPr>
          <p:nvPr/>
        </p:nvCxnSpPr>
        <p:spPr>
          <a:xfrm>
            <a:off x="2182081" y="2059214"/>
            <a:ext cx="0" cy="2589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1DDF702-5D93-482A-9538-8DF130E81F90}"/>
              </a:ext>
            </a:extLst>
          </p:cNvPr>
          <p:cNvCxnSpPr>
            <a:cxnSpLocks/>
          </p:cNvCxnSpPr>
          <p:nvPr/>
        </p:nvCxnSpPr>
        <p:spPr>
          <a:xfrm flipH="1">
            <a:off x="1398542" y="2331817"/>
            <a:ext cx="783539" cy="87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0B18687-D4A3-4FC2-93BF-D7E4B207747C}"/>
              </a:ext>
            </a:extLst>
          </p:cNvPr>
          <p:cNvSpPr txBox="1"/>
          <p:nvPr/>
        </p:nvSpPr>
        <p:spPr>
          <a:xfrm>
            <a:off x="5406300" y="3466652"/>
            <a:ext cx="2803973" cy="1754326"/>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enqueue(a)</a:t>
            </a:r>
          </a:p>
          <a:p>
            <a:r>
              <a:rPr lang="en-US" dirty="0">
                <a:latin typeface="Courier New" panose="02070309020205020404" pitchFamily="49" charset="0"/>
                <a:cs typeface="Courier New" panose="02070309020205020404" pitchFamily="49" charset="0"/>
              </a:rPr>
              <a:t>    int back = 0;</a:t>
            </a:r>
          </a:p>
          <a:p>
            <a:r>
              <a:rPr lang="en-US" dirty="0">
                <a:latin typeface="Courier New" panose="02070309020205020404" pitchFamily="49" charset="0"/>
                <a:cs typeface="Courier New" panose="02070309020205020404" pitchFamily="49" charset="0"/>
              </a:rPr>
              <a:t>    data[back] = a;</a:t>
            </a:r>
          </a:p>
          <a:p>
            <a:r>
              <a:rPr lang="en-US" dirty="0">
                <a:latin typeface="Courier New" panose="02070309020205020404" pitchFamily="49" charset="0"/>
                <a:cs typeface="Courier New" panose="02070309020205020404" pitchFamily="49" charset="0"/>
              </a:rPr>
              <a:t>    size++;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enqueue(b)</a:t>
            </a:r>
          </a:p>
          <a:p>
            <a:r>
              <a:rPr lang="en-US" dirty="0">
                <a:latin typeface="Courier New" panose="02070309020205020404" pitchFamily="49" charset="0"/>
                <a:cs typeface="Courier New" panose="02070309020205020404" pitchFamily="49" charset="0"/>
              </a:rPr>
              <a:t>    int back = 1</a:t>
            </a:r>
          </a:p>
        </p:txBody>
      </p:sp>
      <p:sp>
        <p:nvSpPr>
          <p:cNvPr id="13" name="TextBox 12">
            <a:extLst>
              <a:ext uri="{FF2B5EF4-FFF2-40B4-BE49-F238E27FC236}">
                <a16:creationId xmlns:a16="http://schemas.microsoft.com/office/drawing/2014/main" id="{31EB16D1-13E6-4043-8635-31E8741E3E3B}"/>
              </a:ext>
            </a:extLst>
          </p:cNvPr>
          <p:cNvSpPr txBox="1"/>
          <p:nvPr/>
        </p:nvSpPr>
        <p:spPr>
          <a:xfrm>
            <a:off x="3634446" y="1692455"/>
            <a:ext cx="1976823"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size = 1;</a:t>
            </a:r>
          </a:p>
        </p:txBody>
      </p:sp>
    </p:spTree>
    <p:extLst>
      <p:ext uri="{BB962C8B-B14F-4D97-AF65-F5344CB8AC3E}">
        <p14:creationId xmlns:p14="http://schemas.microsoft.com/office/powerpoint/2010/main" val="2307407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Stack Definition</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lstStyle/>
          <a:p>
            <a:r>
              <a:rPr lang="en-US" dirty="0"/>
              <a:t>A stack is an ADT where insertions and deletions follow the LIFO (last-in, first-out) principle.  The last object you added onto the stack will be the first object removed by the stack.</a:t>
            </a:r>
          </a:p>
          <a:p>
            <a:r>
              <a:rPr lang="en-US" dirty="0"/>
              <a:t>We say the stack has a top and a bottom.  Both inserting (pushing) and deleting (popping) happens at the top of the stack.  This ensures the LIFO principle.</a:t>
            </a:r>
          </a:p>
          <a:p>
            <a:r>
              <a:rPr lang="en-US" dirty="0"/>
              <a:t>Using a stack, you can only access the object at the top of the stack; you cannot access, add to, or remove from any other point in the stack.</a:t>
            </a:r>
          </a:p>
          <a:p>
            <a:r>
              <a:rPr lang="en-US" dirty="0"/>
              <a:t>Imagine a stack of plates</a:t>
            </a:r>
          </a:p>
          <a:p>
            <a:endParaRPr lang="en-US" dirty="0"/>
          </a:p>
        </p:txBody>
      </p:sp>
      <p:pic>
        <p:nvPicPr>
          <p:cNvPr id="1026" name="Picture 2" descr="https://www.csee.umbc.edu/courses/undergraduate/CMSC201/fall06/lectures/stacksandqueues/stack.gif">
            <a:extLst>
              <a:ext uri="{FF2B5EF4-FFF2-40B4-BE49-F238E27FC236}">
                <a16:creationId xmlns:a16="http://schemas.microsoft.com/office/drawing/2014/main" id="{CE90F23D-5662-40E3-82DC-66C34F23E8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4513" y="4426561"/>
            <a:ext cx="2152650" cy="229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063192"/>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Enqueue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ext uri="{D42A27DB-BD31-4B8C-83A1-F6EECF244321}">
                <p14:modId xmlns:p14="http://schemas.microsoft.com/office/powerpoint/2010/main" val="2467760707"/>
              </p:ext>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r>
                        <a:rPr lang="en-US" sz="1800" b="1" dirty="0">
                          <a:effectLst/>
                        </a:rPr>
                        <a:t>a</a:t>
                      </a:r>
                    </a:p>
                  </a:txBody>
                  <a:tcPr marL="76200" marR="76200" marT="76200" marB="76200" anchor="ctr"/>
                </a:tc>
                <a:tc>
                  <a:txBody>
                    <a:bodyPr/>
                    <a:lstStyle/>
                    <a:p>
                      <a:pPr algn="ctr" fontAlgn="ctr"/>
                      <a:r>
                        <a:rPr lang="en-US" sz="1800" b="1" dirty="0">
                          <a:effectLst/>
                        </a:rPr>
                        <a:t>b</a:t>
                      </a: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extLst>
                  <a:ext uri="{0D108BD9-81ED-4DB2-BD59-A6C34878D82A}">
                    <a16:rowId xmlns:a16="http://schemas.microsoft.com/office/drawing/2014/main" val="441243226"/>
                  </a:ext>
                </a:extLst>
              </a:tr>
            </a:tbl>
          </a:graphicData>
        </a:graphic>
      </p:graphicFrame>
      <p:sp>
        <p:nvSpPr>
          <p:cNvPr id="7" name="TextBox 6">
            <a:extLst>
              <a:ext uri="{FF2B5EF4-FFF2-40B4-BE49-F238E27FC236}">
                <a16:creationId xmlns:a16="http://schemas.microsoft.com/office/drawing/2014/main" id="{6D651613-6F02-4ADA-B9F4-7C0EF893126E}"/>
              </a:ext>
            </a:extLst>
          </p:cNvPr>
          <p:cNvSpPr txBox="1"/>
          <p:nvPr/>
        </p:nvSpPr>
        <p:spPr>
          <a:xfrm>
            <a:off x="1124740" y="1689882"/>
            <a:ext cx="211468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front = 0;</a:t>
            </a:r>
          </a:p>
        </p:txBody>
      </p:sp>
      <p:cxnSp>
        <p:nvCxnSpPr>
          <p:cNvPr id="28" name="Straight Arrow Connector 27">
            <a:extLst>
              <a:ext uri="{FF2B5EF4-FFF2-40B4-BE49-F238E27FC236}">
                <a16:creationId xmlns:a16="http://schemas.microsoft.com/office/drawing/2014/main" id="{F8103121-41CB-4442-8A2F-8170447CAE30}"/>
              </a:ext>
            </a:extLst>
          </p:cNvPr>
          <p:cNvCxnSpPr>
            <a:cxnSpLocks/>
          </p:cNvCxnSpPr>
          <p:nvPr/>
        </p:nvCxnSpPr>
        <p:spPr>
          <a:xfrm>
            <a:off x="1398541" y="2331817"/>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EB0B94A-95EB-4C16-9EF2-5CB6E2C51E11}"/>
              </a:ext>
            </a:extLst>
          </p:cNvPr>
          <p:cNvCxnSpPr>
            <a:cxnSpLocks/>
            <a:stCxn id="7" idx="2"/>
          </p:cNvCxnSpPr>
          <p:nvPr/>
        </p:nvCxnSpPr>
        <p:spPr>
          <a:xfrm>
            <a:off x="2182081" y="2059214"/>
            <a:ext cx="0" cy="2589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1DDF702-5D93-482A-9538-8DF130E81F90}"/>
              </a:ext>
            </a:extLst>
          </p:cNvPr>
          <p:cNvCxnSpPr>
            <a:cxnSpLocks/>
          </p:cNvCxnSpPr>
          <p:nvPr/>
        </p:nvCxnSpPr>
        <p:spPr>
          <a:xfrm flipH="1">
            <a:off x="1398542" y="2331817"/>
            <a:ext cx="783539" cy="87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0B18687-D4A3-4FC2-93BF-D7E4B207747C}"/>
              </a:ext>
            </a:extLst>
          </p:cNvPr>
          <p:cNvSpPr txBox="1"/>
          <p:nvPr/>
        </p:nvSpPr>
        <p:spPr>
          <a:xfrm>
            <a:off x="5406300" y="3466652"/>
            <a:ext cx="2803973" cy="2031325"/>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enqueue(a)</a:t>
            </a:r>
          </a:p>
          <a:p>
            <a:r>
              <a:rPr lang="en-US" dirty="0">
                <a:latin typeface="Courier New" panose="02070309020205020404" pitchFamily="49" charset="0"/>
                <a:cs typeface="Courier New" panose="02070309020205020404" pitchFamily="49" charset="0"/>
              </a:rPr>
              <a:t>    int back = 0;</a:t>
            </a:r>
          </a:p>
          <a:p>
            <a:r>
              <a:rPr lang="en-US" dirty="0">
                <a:latin typeface="Courier New" panose="02070309020205020404" pitchFamily="49" charset="0"/>
                <a:cs typeface="Courier New" panose="02070309020205020404" pitchFamily="49" charset="0"/>
              </a:rPr>
              <a:t>    data[back] = a;</a:t>
            </a:r>
          </a:p>
          <a:p>
            <a:r>
              <a:rPr lang="en-US" dirty="0">
                <a:latin typeface="Courier New" panose="02070309020205020404" pitchFamily="49" charset="0"/>
                <a:cs typeface="Courier New" panose="02070309020205020404" pitchFamily="49" charset="0"/>
              </a:rPr>
              <a:t>    size++;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enqueue(b)</a:t>
            </a:r>
          </a:p>
          <a:p>
            <a:r>
              <a:rPr lang="en-US" dirty="0">
                <a:latin typeface="Courier New" panose="02070309020205020404" pitchFamily="49" charset="0"/>
                <a:cs typeface="Courier New" panose="02070309020205020404" pitchFamily="49" charset="0"/>
              </a:rPr>
              <a:t>    int back = 1</a:t>
            </a:r>
          </a:p>
          <a:p>
            <a:r>
              <a:rPr lang="en-US" dirty="0">
                <a:latin typeface="Courier New" panose="02070309020205020404" pitchFamily="49" charset="0"/>
                <a:cs typeface="Courier New" panose="02070309020205020404" pitchFamily="49" charset="0"/>
              </a:rPr>
              <a:t>    data[back] = b;</a:t>
            </a:r>
          </a:p>
        </p:txBody>
      </p:sp>
      <p:sp>
        <p:nvSpPr>
          <p:cNvPr id="13" name="TextBox 12">
            <a:extLst>
              <a:ext uri="{FF2B5EF4-FFF2-40B4-BE49-F238E27FC236}">
                <a16:creationId xmlns:a16="http://schemas.microsoft.com/office/drawing/2014/main" id="{31EB16D1-13E6-4043-8635-31E8741E3E3B}"/>
              </a:ext>
            </a:extLst>
          </p:cNvPr>
          <p:cNvSpPr txBox="1"/>
          <p:nvPr/>
        </p:nvSpPr>
        <p:spPr>
          <a:xfrm>
            <a:off x="3634446" y="1692455"/>
            <a:ext cx="1976823"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size = 1;</a:t>
            </a:r>
          </a:p>
        </p:txBody>
      </p:sp>
    </p:spTree>
    <p:extLst>
      <p:ext uri="{BB962C8B-B14F-4D97-AF65-F5344CB8AC3E}">
        <p14:creationId xmlns:p14="http://schemas.microsoft.com/office/powerpoint/2010/main" val="22900064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Enqueue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r>
                        <a:rPr lang="en-US" sz="1800" b="1" dirty="0">
                          <a:effectLst/>
                        </a:rPr>
                        <a:t>a</a:t>
                      </a:r>
                    </a:p>
                  </a:txBody>
                  <a:tcPr marL="76200" marR="76200" marT="76200" marB="76200" anchor="ctr"/>
                </a:tc>
                <a:tc>
                  <a:txBody>
                    <a:bodyPr/>
                    <a:lstStyle/>
                    <a:p>
                      <a:pPr algn="ctr" fontAlgn="ctr"/>
                      <a:r>
                        <a:rPr lang="en-US" sz="1800" b="1" dirty="0">
                          <a:effectLst/>
                        </a:rPr>
                        <a:t>b</a:t>
                      </a: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extLst>
                  <a:ext uri="{0D108BD9-81ED-4DB2-BD59-A6C34878D82A}">
                    <a16:rowId xmlns:a16="http://schemas.microsoft.com/office/drawing/2014/main" val="441243226"/>
                  </a:ext>
                </a:extLst>
              </a:tr>
            </a:tbl>
          </a:graphicData>
        </a:graphic>
      </p:graphicFrame>
      <p:sp>
        <p:nvSpPr>
          <p:cNvPr id="7" name="TextBox 6">
            <a:extLst>
              <a:ext uri="{FF2B5EF4-FFF2-40B4-BE49-F238E27FC236}">
                <a16:creationId xmlns:a16="http://schemas.microsoft.com/office/drawing/2014/main" id="{6D651613-6F02-4ADA-B9F4-7C0EF893126E}"/>
              </a:ext>
            </a:extLst>
          </p:cNvPr>
          <p:cNvSpPr txBox="1"/>
          <p:nvPr/>
        </p:nvSpPr>
        <p:spPr>
          <a:xfrm>
            <a:off x="1124740" y="1689882"/>
            <a:ext cx="211468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front = 0;</a:t>
            </a:r>
          </a:p>
        </p:txBody>
      </p:sp>
      <p:cxnSp>
        <p:nvCxnSpPr>
          <p:cNvPr id="28" name="Straight Arrow Connector 27">
            <a:extLst>
              <a:ext uri="{FF2B5EF4-FFF2-40B4-BE49-F238E27FC236}">
                <a16:creationId xmlns:a16="http://schemas.microsoft.com/office/drawing/2014/main" id="{F8103121-41CB-4442-8A2F-8170447CAE30}"/>
              </a:ext>
            </a:extLst>
          </p:cNvPr>
          <p:cNvCxnSpPr>
            <a:cxnSpLocks/>
          </p:cNvCxnSpPr>
          <p:nvPr/>
        </p:nvCxnSpPr>
        <p:spPr>
          <a:xfrm>
            <a:off x="1398541" y="2331817"/>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EB0B94A-95EB-4C16-9EF2-5CB6E2C51E11}"/>
              </a:ext>
            </a:extLst>
          </p:cNvPr>
          <p:cNvCxnSpPr>
            <a:cxnSpLocks/>
            <a:stCxn id="7" idx="2"/>
          </p:cNvCxnSpPr>
          <p:nvPr/>
        </p:nvCxnSpPr>
        <p:spPr>
          <a:xfrm>
            <a:off x="2182081" y="2059214"/>
            <a:ext cx="0" cy="2589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1DDF702-5D93-482A-9538-8DF130E81F90}"/>
              </a:ext>
            </a:extLst>
          </p:cNvPr>
          <p:cNvCxnSpPr>
            <a:cxnSpLocks/>
          </p:cNvCxnSpPr>
          <p:nvPr/>
        </p:nvCxnSpPr>
        <p:spPr>
          <a:xfrm flipH="1">
            <a:off x="1398542" y="2331817"/>
            <a:ext cx="783539" cy="87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0B18687-D4A3-4FC2-93BF-D7E4B207747C}"/>
              </a:ext>
            </a:extLst>
          </p:cNvPr>
          <p:cNvSpPr txBox="1"/>
          <p:nvPr/>
        </p:nvSpPr>
        <p:spPr>
          <a:xfrm>
            <a:off x="5406300" y="3466652"/>
            <a:ext cx="2803973" cy="2308324"/>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enqueue(a)</a:t>
            </a:r>
          </a:p>
          <a:p>
            <a:r>
              <a:rPr lang="en-US" dirty="0">
                <a:latin typeface="Courier New" panose="02070309020205020404" pitchFamily="49" charset="0"/>
                <a:cs typeface="Courier New" panose="02070309020205020404" pitchFamily="49" charset="0"/>
              </a:rPr>
              <a:t>    int back = 0;</a:t>
            </a:r>
          </a:p>
          <a:p>
            <a:r>
              <a:rPr lang="en-US" dirty="0">
                <a:latin typeface="Courier New" panose="02070309020205020404" pitchFamily="49" charset="0"/>
                <a:cs typeface="Courier New" panose="02070309020205020404" pitchFamily="49" charset="0"/>
              </a:rPr>
              <a:t>    data[back] = a;</a:t>
            </a:r>
          </a:p>
          <a:p>
            <a:r>
              <a:rPr lang="en-US" dirty="0">
                <a:latin typeface="Courier New" panose="02070309020205020404" pitchFamily="49" charset="0"/>
                <a:cs typeface="Courier New" panose="02070309020205020404" pitchFamily="49" charset="0"/>
              </a:rPr>
              <a:t>    size++;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enqueue(b)</a:t>
            </a:r>
          </a:p>
          <a:p>
            <a:r>
              <a:rPr lang="en-US" dirty="0">
                <a:latin typeface="Courier New" panose="02070309020205020404" pitchFamily="49" charset="0"/>
                <a:cs typeface="Courier New" panose="02070309020205020404" pitchFamily="49" charset="0"/>
              </a:rPr>
              <a:t>    int back = 1</a:t>
            </a:r>
          </a:p>
          <a:p>
            <a:r>
              <a:rPr lang="en-US" dirty="0">
                <a:latin typeface="Courier New" panose="02070309020205020404" pitchFamily="49" charset="0"/>
                <a:cs typeface="Courier New" panose="02070309020205020404" pitchFamily="49" charset="0"/>
              </a:rPr>
              <a:t>    data[back] = b;</a:t>
            </a:r>
          </a:p>
          <a:p>
            <a:r>
              <a:rPr lang="en-US" dirty="0">
                <a:latin typeface="Courier New" panose="02070309020205020404" pitchFamily="49" charset="0"/>
                <a:cs typeface="Courier New" panose="02070309020205020404" pitchFamily="49" charset="0"/>
              </a:rPr>
              <a:t>    size++;</a:t>
            </a:r>
          </a:p>
        </p:txBody>
      </p:sp>
      <p:sp>
        <p:nvSpPr>
          <p:cNvPr id="13" name="TextBox 12">
            <a:extLst>
              <a:ext uri="{FF2B5EF4-FFF2-40B4-BE49-F238E27FC236}">
                <a16:creationId xmlns:a16="http://schemas.microsoft.com/office/drawing/2014/main" id="{31EB16D1-13E6-4043-8635-31E8741E3E3B}"/>
              </a:ext>
            </a:extLst>
          </p:cNvPr>
          <p:cNvSpPr txBox="1"/>
          <p:nvPr/>
        </p:nvSpPr>
        <p:spPr>
          <a:xfrm>
            <a:off x="3634446" y="1692455"/>
            <a:ext cx="1976823"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size = 2;</a:t>
            </a:r>
          </a:p>
        </p:txBody>
      </p:sp>
    </p:spTree>
    <p:extLst>
      <p:ext uri="{BB962C8B-B14F-4D97-AF65-F5344CB8AC3E}">
        <p14:creationId xmlns:p14="http://schemas.microsoft.com/office/powerpoint/2010/main" val="135399847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Enqueue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ext uri="{D42A27DB-BD31-4B8C-83A1-F6EECF244321}">
                <p14:modId xmlns:p14="http://schemas.microsoft.com/office/powerpoint/2010/main" val="2041400522"/>
              </p:ext>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r>
                        <a:rPr lang="en-US" sz="1800" b="1" dirty="0">
                          <a:effectLst/>
                        </a:rPr>
                        <a:t>a</a:t>
                      </a:r>
                    </a:p>
                  </a:txBody>
                  <a:tcPr marL="76200" marR="76200" marT="76200" marB="76200" anchor="ctr"/>
                </a:tc>
                <a:tc>
                  <a:txBody>
                    <a:bodyPr/>
                    <a:lstStyle/>
                    <a:p>
                      <a:pPr algn="ctr" fontAlgn="ctr"/>
                      <a:r>
                        <a:rPr lang="en-US" sz="1800" b="1" dirty="0">
                          <a:effectLst/>
                        </a:rPr>
                        <a:t>b</a:t>
                      </a:r>
                    </a:p>
                  </a:txBody>
                  <a:tcPr marL="76200" marR="76200" marT="76200" marB="76200" anchor="ctr"/>
                </a:tc>
                <a:tc>
                  <a:txBody>
                    <a:bodyPr/>
                    <a:lstStyle/>
                    <a:p>
                      <a:pPr algn="ctr" fontAlgn="ctr"/>
                      <a:r>
                        <a:rPr lang="en-US" sz="1800" b="1" dirty="0">
                          <a:effectLst/>
                        </a:rPr>
                        <a:t>c</a:t>
                      </a:r>
                    </a:p>
                  </a:txBody>
                  <a:tcPr marL="76200" marR="76200" marT="76200" marB="76200" anchor="ctr"/>
                </a:tc>
                <a:tc>
                  <a:txBody>
                    <a:bodyPr/>
                    <a:lstStyle/>
                    <a:p>
                      <a:pPr algn="ctr" fontAlgn="ctr"/>
                      <a:r>
                        <a:rPr lang="en-US" sz="1800" b="1" dirty="0">
                          <a:effectLst/>
                        </a:rPr>
                        <a:t>d</a:t>
                      </a:r>
                    </a:p>
                  </a:txBody>
                  <a:tcPr marL="76200" marR="76200" marT="76200" marB="76200" anchor="ctr"/>
                </a:tc>
                <a:tc>
                  <a:txBody>
                    <a:bodyPr/>
                    <a:lstStyle/>
                    <a:p>
                      <a:pPr algn="ctr" fontAlgn="ctr"/>
                      <a:r>
                        <a:rPr lang="en-US" sz="1800" b="1" dirty="0">
                          <a:effectLst/>
                        </a:rPr>
                        <a:t>e</a:t>
                      </a:r>
                    </a:p>
                  </a:txBody>
                  <a:tcPr marL="76200" marR="76200" marT="76200" marB="76200" anchor="ctr"/>
                </a:tc>
                <a:tc>
                  <a:txBody>
                    <a:bodyPr/>
                    <a:lstStyle/>
                    <a:p>
                      <a:pPr algn="ctr" fontAlgn="ctr"/>
                      <a:r>
                        <a:rPr lang="en-US" sz="1800" b="1" dirty="0">
                          <a:effectLst/>
                        </a:rPr>
                        <a:t>f</a:t>
                      </a:r>
                    </a:p>
                  </a:txBody>
                  <a:tcPr marL="76200" marR="76200" marT="76200" marB="76200" anchor="ctr"/>
                </a:tc>
                <a:tc>
                  <a:txBody>
                    <a:bodyPr/>
                    <a:lstStyle/>
                    <a:p>
                      <a:pPr algn="ctr" fontAlgn="ctr"/>
                      <a:r>
                        <a:rPr lang="en-US" sz="1800" b="1" dirty="0">
                          <a:effectLst/>
                        </a:rPr>
                        <a:t>g</a:t>
                      </a:r>
                    </a:p>
                  </a:txBody>
                  <a:tcPr marL="76200" marR="76200" marT="76200" marB="76200" anchor="ctr"/>
                </a:tc>
                <a:tc>
                  <a:txBody>
                    <a:bodyPr/>
                    <a:lstStyle/>
                    <a:p>
                      <a:pPr algn="ctr" fontAlgn="ctr"/>
                      <a:r>
                        <a:rPr lang="en-US" sz="1800" b="1" dirty="0">
                          <a:effectLst/>
                        </a:rPr>
                        <a:t>h</a:t>
                      </a:r>
                    </a:p>
                  </a:txBody>
                  <a:tcPr marL="76200" marR="76200" marT="76200" marB="76200" anchor="ctr"/>
                </a:tc>
                <a:tc>
                  <a:txBody>
                    <a:bodyPr/>
                    <a:lstStyle/>
                    <a:p>
                      <a:pPr algn="ctr" fontAlgn="ctr"/>
                      <a:r>
                        <a:rPr lang="en-US" sz="1800" b="1" dirty="0" err="1">
                          <a:effectLst/>
                        </a:rPr>
                        <a:t>i</a:t>
                      </a:r>
                      <a:endParaRPr lang="en-US" sz="1800" b="1" dirty="0">
                        <a:effectLst/>
                      </a:endParaRPr>
                    </a:p>
                  </a:txBody>
                  <a:tcPr marL="76200" marR="76200" marT="76200" marB="76200" anchor="ctr"/>
                </a:tc>
                <a:tc>
                  <a:txBody>
                    <a:bodyPr/>
                    <a:lstStyle/>
                    <a:p>
                      <a:pPr algn="ctr" fontAlgn="ctr"/>
                      <a:r>
                        <a:rPr lang="en-US" sz="1800" b="1" dirty="0">
                          <a:effectLst/>
                        </a:rPr>
                        <a:t>j</a:t>
                      </a:r>
                    </a:p>
                  </a:txBody>
                  <a:tcPr marL="76200" marR="76200" marT="76200" marB="76200" anchor="ctr"/>
                </a:tc>
                <a:tc>
                  <a:txBody>
                    <a:bodyPr/>
                    <a:lstStyle/>
                    <a:p>
                      <a:pPr algn="ctr" fontAlgn="ctr"/>
                      <a:r>
                        <a:rPr lang="en-US" sz="1800" b="1" dirty="0">
                          <a:effectLst/>
                        </a:rPr>
                        <a:t>k</a:t>
                      </a:r>
                    </a:p>
                  </a:txBody>
                  <a:tcPr marL="76200" marR="76200" marT="76200" marB="76200" anchor="ctr"/>
                </a:tc>
                <a:tc>
                  <a:txBody>
                    <a:bodyPr/>
                    <a:lstStyle/>
                    <a:p>
                      <a:pPr algn="ctr" fontAlgn="ctr"/>
                      <a:r>
                        <a:rPr lang="en-US" sz="1800" b="1" dirty="0">
                          <a:effectLst/>
                        </a:rPr>
                        <a:t>l</a:t>
                      </a:r>
                    </a:p>
                  </a:txBody>
                  <a:tcPr marL="76200" marR="76200" marT="76200" marB="76200" anchor="ctr"/>
                </a:tc>
                <a:tc>
                  <a:txBody>
                    <a:bodyPr/>
                    <a:lstStyle/>
                    <a:p>
                      <a:pPr algn="ctr" fontAlgn="ctr"/>
                      <a:r>
                        <a:rPr lang="en-US" sz="1800" b="1" dirty="0">
                          <a:effectLst/>
                        </a:rPr>
                        <a:t>m</a:t>
                      </a:r>
                    </a:p>
                  </a:txBody>
                  <a:tcPr marL="76200" marR="76200" marT="76200" marB="76200" anchor="ctr"/>
                </a:tc>
                <a:tc>
                  <a:txBody>
                    <a:bodyPr/>
                    <a:lstStyle/>
                    <a:p>
                      <a:pPr algn="ctr" fontAlgn="ctr"/>
                      <a:r>
                        <a:rPr lang="en-US" sz="1800" b="1" dirty="0">
                          <a:effectLst/>
                        </a:rPr>
                        <a:t>n</a:t>
                      </a:r>
                    </a:p>
                  </a:txBody>
                  <a:tcPr marL="76200" marR="76200" marT="76200" marB="76200" anchor="ctr"/>
                </a:tc>
                <a:tc>
                  <a:txBody>
                    <a:bodyPr/>
                    <a:lstStyle/>
                    <a:p>
                      <a:pPr algn="ctr" fontAlgn="ctr"/>
                      <a:r>
                        <a:rPr lang="en-US" sz="1800" b="1" dirty="0">
                          <a:effectLst/>
                        </a:rPr>
                        <a:t>o</a:t>
                      </a:r>
                    </a:p>
                  </a:txBody>
                  <a:tcPr marL="76200" marR="76200" marT="76200" marB="76200" anchor="ctr"/>
                </a:tc>
                <a:tc>
                  <a:txBody>
                    <a:bodyPr/>
                    <a:lstStyle/>
                    <a:p>
                      <a:pPr algn="ctr" fontAlgn="ctr"/>
                      <a:r>
                        <a:rPr lang="en-US" sz="1800" b="1" dirty="0">
                          <a:effectLst/>
                        </a:rPr>
                        <a:t>p</a:t>
                      </a:r>
                    </a:p>
                  </a:txBody>
                  <a:tcPr marL="76200" marR="76200" marT="76200" marB="76200" anchor="ctr"/>
                </a:tc>
                <a:tc>
                  <a:txBody>
                    <a:bodyPr/>
                    <a:lstStyle/>
                    <a:p>
                      <a:pPr algn="ctr" fontAlgn="ctr"/>
                      <a:r>
                        <a:rPr lang="en-US" sz="1800" b="1" dirty="0">
                          <a:effectLst/>
                        </a:rPr>
                        <a:t>q</a:t>
                      </a:r>
                    </a:p>
                  </a:txBody>
                  <a:tcPr marL="76200" marR="76200" marT="76200" marB="76200" anchor="ctr"/>
                </a:tc>
                <a:tc>
                  <a:txBody>
                    <a:bodyPr/>
                    <a:lstStyle/>
                    <a:p>
                      <a:pPr algn="ctr" fontAlgn="ctr"/>
                      <a:r>
                        <a:rPr lang="en-US" sz="1800" b="1" dirty="0">
                          <a:effectLst/>
                        </a:rPr>
                        <a:t>r</a:t>
                      </a:r>
                    </a:p>
                  </a:txBody>
                  <a:tcPr marL="76200" marR="76200" marT="76200" marB="76200" anchor="ctr"/>
                </a:tc>
                <a:tc>
                  <a:txBody>
                    <a:bodyPr/>
                    <a:lstStyle/>
                    <a:p>
                      <a:pPr algn="ctr" fontAlgn="ctr"/>
                      <a:r>
                        <a:rPr lang="en-US" sz="1800" b="1" dirty="0">
                          <a:effectLst/>
                        </a:rPr>
                        <a:t>s</a:t>
                      </a:r>
                    </a:p>
                  </a:txBody>
                  <a:tcPr marL="76200" marR="76200" marT="76200" marB="76200" anchor="ctr"/>
                </a:tc>
                <a:tc>
                  <a:txBody>
                    <a:bodyPr/>
                    <a:lstStyle/>
                    <a:p>
                      <a:pPr algn="ctr" fontAlgn="ctr"/>
                      <a:r>
                        <a:rPr lang="en-US" sz="1800" b="1" dirty="0">
                          <a:effectLst/>
                        </a:rPr>
                        <a:t>t</a:t>
                      </a:r>
                    </a:p>
                  </a:txBody>
                  <a:tcPr marL="76200" marR="76200" marT="76200" marB="76200" anchor="ctr"/>
                </a:tc>
                <a:extLst>
                  <a:ext uri="{0D108BD9-81ED-4DB2-BD59-A6C34878D82A}">
                    <a16:rowId xmlns:a16="http://schemas.microsoft.com/office/drawing/2014/main" val="441243226"/>
                  </a:ext>
                </a:extLst>
              </a:tr>
            </a:tbl>
          </a:graphicData>
        </a:graphic>
      </p:graphicFrame>
      <p:sp>
        <p:nvSpPr>
          <p:cNvPr id="7" name="TextBox 6">
            <a:extLst>
              <a:ext uri="{FF2B5EF4-FFF2-40B4-BE49-F238E27FC236}">
                <a16:creationId xmlns:a16="http://schemas.microsoft.com/office/drawing/2014/main" id="{6D651613-6F02-4ADA-B9F4-7C0EF893126E}"/>
              </a:ext>
            </a:extLst>
          </p:cNvPr>
          <p:cNvSpPr txBox="1"/>
          <p:nvPr/>
        </p:nvSpPr>
        <p:spPr>
          <a:xfrm>
            <a:off x="1124740" y="1689882"/>
            <a:ext cx="211468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front = 0;</a:t>
            </a:r>
          </a:p>
        </p:txBody>
      </p:sp>
      <p:cxnSp>
        <p:nvCxnSpPr>
          <p:cNvPr id="28" name="Straight Arrow Connector 27">
            <a:extLst>
              <a:ext uri="{FF2B5EF4-FFF2-40B4-BE49-F238E27FC236}">
                <a16:creationId xmlns:a16="http://schemas.microsoft.com/office/drawing/2014/main" id="{F8103121-41CB-4442-8A2F-8170447CAE30}"/>
              </a:ext>
            </a:extLst>
          </p:cNvPr>
          <p:cNvCxnSpPr>
            <a:cxnSpLocks/>
          </p:cNvCxnSpPr>
          <p:nvPr/>
        </p:nvCxnSpPr>
        <p:spPr>
          <a:xfrm>
            <a:off x="1398541" y="2331817"/>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EB0B94A-95EB-4C16-9EF2-5CB6E2C51E11}"/>
              </a:ext>
            </a:extLst>
          </p:cNvPr>
          <p:cNvCxnSpPr>
            <a:cxnSpLocks/>
            <a:stCxn id="7" idx="2"/>
          </p:cNvCxnSpPr>
          <p:nvPr/>
        </p:nvCxnSpPr>
        <p:spPr>
          <a:xfrm>
            <a:off x="2182081" y="2059214"/>
            <a:ext cx="0" cy="2589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1DDF702-5D93-482A-9538-8DF130E81F90}"/>
              </a:ext>
            </a:extLst>
          </p:cNvPr>
          <p:cNvCxnSpPr>
            <a:cxnSpLocks/>
          </p:cNvCxnSpPr>
          <p:nvPr/>
        </p:nvCxnSpPr>
        <p:spPr>
          <a:xfrm flipH="1">
            <a:off x="1398542" y="2331817"/>
            <a:ext cx="783539" cy="87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0B18687-D4A3-4FC2-93BF-D7E4B207747C}"/>
              </a:ext>
            </a:extLst>
          </p:cNvPr>
          <p:cNvSpPr txBox="1"/>
          <p:nvPr/>
        </p:nvSpPr>
        <p:spPr>
          <a:xfrm>
            <a:off x="5406300" y="3466652"/>
            <a:ext cx="2803973" cy="2585323"/>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enqueue(a)</a:t>
            </a:r>
          </a:p>
          <a:p>
            <a:r>
              <a:rPr lang="en-US" dirty="0">
                <a:latin typeface="Courier New" panose="02070309020205020404" pitchFamily="49" charset="0"/>
                <a:cs typeface="Courier New" panose="02070309020205020404" pitchFamily="49" charset="0"/>
              </a:rPr>
              <a:t>    int back = 0;</a:t>
            </a:r>
          </a:p>
          <a:p>
            <a:r>
              <a:rPr lang="en-US" dirty="0">
                <a:latin typeface="Courier New" panose="02070309020205020404" pitchFamily="49" charset="0"/>
                <a:cs typeface="Courier New" panose="02070309020205020404" pitchFamily="49" charset="0"/>
              </a:rPr>
              <a:t>    data[back] = a;</a:t>
            </a:r>
          </a:p>
          <a:p>
            <a:r>
              <a:rPr lang="en-US" dirty="0">
                <a:latin typeface="Courier New" panose="02070309020205020404" pitchFamily="49" charset="0"/>
                <a:cs typeface="Courier New" panose="02070309020205020404" pitchFamily="49" charset="0"/>
              </a:rPr>
              <a:t>    size++;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enqueue(b)</a:t>
            </a:r>
          </a:p>
          <a:p>
            <a:r>
              <a:rPr lang="en-US" dirty="0">
                <a:latin typeface="Courier New" panose="02070309020205020404" pitchFamily="49" charset="0"/>
                <a:cs typeface="Courier New" panose="02070309020205020404" pitchFamily="49" charset="0"/>
              </a:rPr>
              <a:t>    int back = 1</a:t>
            </a:r>
          </a:p>
          <a:p>
            <a:r>
              <a:rPr lang="en-US" dirty="0">
                <a:latin typeface="Courier New" panose="02070309020205020404" pitchFamily="49" charset="0"/>
                <a:cs typeface="Courier New" panose="02070309020205020404" pitchFamily="49" charset="0"/>
              </a:rPr>
              <a:t>    data[back] = b;</a:t>
            </a:r>
          </a:p>
          <a:p>
            <a:r>
              <a:rPr lang="en-US" dirty="0">
                <a:latin typeface="Courier New" panose="02070309020205020404" pitchFamily="49" charset="0"/>
                <a:cs typeface="Courier New" panose="02070309020205020404" pitchFamily="49" charset="0"/>
              </a:rPr>
              <a:t>    size++;</a:t>
            </a:r>
          </a:p>
          <a:p>
            <a:r>
              <a:rPr lang="en-US" dirty="0">
                <a:latin typeface="Courier New" panose="02070309020205020404" pitchFamily="49" charset="0"/>
                <a:cs typeface="Courier New" panose="02070309020205020404" pitchFamily="49" charset="0"/>
              </a:rPr>
              <a:t>…</a:t>
            </a:r>
          </a:p>
        </p:txBody>
      </p:sp>
      <p:sp>
        <p:nvSpPr>
          <p:cNvPr id="13" name="TextBox 12">
            <a:extLst>
              <a:ext uri="{FF2B5EF4-FFF2-40B4-BE49-F238E27FC236}">
                <a16:creationId xmlns:a16="http://schemas.microsoft.com/office/drawing/2014/main" id="{31EB16D1-13E6-4043-8635-31E8741E3E3B}"/>
              </a:ext>
            </a:extLst>
          </p:cNvPr>
          <p:cNvSpPr txBox="1"/>
          <p:nvPr/>
        </p:nvSpPr>
        <p:spPr>
          <a:xfrm>
            <a:off x="3634446" y="1692455"/>
            <a:ext cx="211468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size = 20;</a:t>
            </a:r>
          </a:p>
        </p:txBody>
      </p:sp>
    </p:spTree>
    <p:extLst>
      <p:ext uri="{BB962C8B-B14F-4D97-AF65-F5344CB8AC3E}">
        <p14:creationId xmlns:p14="http://schemas.microsoft.com/office/powerpoint/2010/main" val="387582468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Array-Based Queue Operations</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normAutofit/>
          </a:bodyPr>
          <a:lstStyle/>
          <a:p>
            <a:r>
              <a:rPr lang="en-US" dirty="0"/>
              <a:t>enqueue(E e)</a:t>
            </a:r>
          </a:p>
          <a:p>
            <a:pPr lvl="1"/>
            <a:r>
              <a:rPr lang="en-US" dirty="0"/>
              <a:t>int back = (front + size) % </a:t>
            </a:r>
            <a:r>
              <a:rPr lang="en-US" dirty="0" err="1"/>
              <a:t>data.length</a:t>
            </a:r>
            <a:r>
              <a:rPr lang="en-US" dirty="0"/>
              <a:t>; // if queue is full, throw exception.</a:t>
            </a:r>
            <a:br>
              <a:rPr lang="en-US" dirty="0"/>
            </a:br>
            <a:r>
              <a:rPr lang="en-US" dirty="0"/>
              <a:t>data[back] = e;</a:t>
            </a:r>
            <a:br>
              <a:rPr lang="en-US" dirty="0"/>
            </a:br>
            <a:r>
              <a:rPr lang="en-US" dirty="0"/>
              <a:t>size++;</a:t>
            </a:r>
          </a:p>
          <a:p>
            <a:pPr lvl="1"/>
            <a:endParaRPr lang="en-US" dirty="0"/>
          </a:p>
        </p:txBody>
      </p:sp>
    </p:spTree>
    <p:extLst>
      <p:ext uri="{BB962C8B-B14F-4D97-AF65-F5344CB8AC3E}">
        <p14:creationId xmlns:p14="http://schemas.microsoft.com/office/powerpoint/2010/main" val="1305800779"/>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Array-Based Queue Operations</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normAutofit/>
          </a:bodyPr>
          <a:lstStyle/>
          <a:p>
            <a:r>
              <a:rPr lang="en-US" dirty="0"/>
              <a:t>enqueue(E e)</a:t>
            </a:r>
          </a:p>
          <a:p>
            <a:pPr lvl="1"/>
            <a:r>
              <a:rPr lang="en-US" dirty="0"/>
              <a:t>int back = (front + size) % </a:t>
            </a:r>
            <a:r>
              <a:rPr lang="en-US" dirty="0" err="1"/>
              <a:t>data.length</a:t>
            </a:r>
            <a:r>
              <a:rPr lang="en-US" dirty="0"/>
              <a:t>; // if queue is full, throw exception.</a:t>
            </a:r>
            <a:br>
              <a:rPr lang="en-US" dirty="0"/>
            </a:br>
            <a:r>
              <a:rPr lang="en-US" dirty="0"/>
              <a:t>data[back] = e;</a:t>
            </a:r>
            <a:br>
              <a:rPr lang="en-US" dirty="0"/>
            </a:br>
            <a:r>
              <a:rPr lang="en-US" dirty="0"/>
              <a:t>size++;</a:t>
            </a:r>
          </a:p>
          <a:p>
            <a:r>
              <a:rPr lang="en-US" dirty="0"/>
              <a:t>dequeue()</a:t>
            </a:r>
          </a:p>
        </p:txBody>
      </p:sp>
    </p:spTree>
    <p:extLst>
      <p:ext uri="{BB962C8B-B14F-4D97-AF65-F5344CB8AC3E}">
        <p14:creationId xmlns:p14="http://schemas.microsoft.com/office/powerpoint/2010/main" val="218619063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Array-Based Queue Operations</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normAutofit/>
          </a:bodyPr>
          <a:lstStyle/>
          <a:p>
            <a:r>
              <a:rPr lang="en-US" dirty="0"/>
              <a:t>enqueue(E e)</a:t>
            </a:r>
          </a:p>
          <a:p>
            <a:pPr lvl="1"/>
            <a:r>
              <a:rPr lang="en-US" dirty="0"/>
              <a:t>int back = (front + size) % </a:t>
            </a:r>
            <a:r>
              <a:rPr lang="en-US" dirty="0" err="1"/>
              <a:t>data.length</a:t>
            </a:r>
            <a:r>
              <a:rPr lang="en-US" dirty="0"/>
              <a:t>; // if queue is full, throw exception.</a:t>
            </a:r>
            <a:br>
              <a:rPr lang="en-US" dirty="0"/>
            </a:br>
            <a:r>
              <a:rPr lang="en-US" dirty="0"/>
              <a:t>data[back] = e;</a:t>
            </a:r>
            <a:br>
              <a:rPr lang="en-US" dirty="0"/>
            </a:br>
            <a:r>
              <a:rPr lang="en-US" dirty="0"/>
              <a:t>size++;</a:t>
            </a:r>
          </a:p>
          <a:p>
            <a:r>
              <a:rPr lang="en-US" dirty="0"/>
              <a:t>dequeue()</a:t>
            </a:r>
          </a:p>
          <a:p>
            <a:pPr lvl="1"/>
            <a:r>
              <a:rPr lang="en-US" dirty="0">
                <a:highlight>
                  <a:srgbClr val="FFFF00"/>
                </a:highlight>
              </a:rPr>
              <a:t>On your paper, implement dequeue with our current model</a:t>
            </a:r>
          </a:p>
        </p:txBody>
      </p:sp>
    </p:spTree>
    <p:extLst>
      <p:ext uri="{BB962C8B-B14F-4D97-AF65-F5344CB8AC3E}">
        <p14:creationId xmlns:p14="http://schemas.microsoft.com/office/powerpoint/2010/main" val="273265656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Array-Based Queue Operations</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normAutofit/>
          </a:bodyPr>
          <a:lstStyle/>
          <a:p>
            <a:r>
              <a:rPr lang="en-US" dirty="0"/>
              <a:t>enqueue(E e)</a:t>
            </a:r>
          </a:p>
          <a:p>
            <a:pPr lvl="1"/>
            <a:r>
              <a:rPr lang="en-US" dirty="0"/>
              <a:t>int back = (front + size) % </a:t>
            </a:r>
            <a:r>
              <a:rPr lang="en-US" dirty="0" err="1"/>
              <a:t>data.length</a:t>
            </a:r>
            <a:r>
              <a:rPr lang="en-US" dirty="0"/>
              <a:t>; // if queue is full, throw exception.</a:t>
            </a:r>
            <a:br>
              <a:rPr lang="en-US" dirty="0"/>
            </a:br>
            <a:r>
              <a:rPr lang="en-US" dirty="0"/>
              <a:t>data[back] = e;</a:t>
            </a:r>
            <a:br>
              <a:rPr lang="en-US" dirty="0"/>
            </a:br>
            <a:r>
              <a:rPr lang="en-US" dirty="0"/>
              <a:t>size++;</a:t>
            </a:r>
          </a:p>
          <a:p>
            <a:r>
              <a:rPr lang="en-US" dirty="0"/>
              <a:t>dequeue()</a:t>
            </a:r>
          </a:p>
          <a:p>
            <a:pPr lvl="1"/>
            <a:r>
              <a:rPr lang="en-US" dirty="0">
                <a:highlight>
                  <a:srgbClr val="FFFF00"/>
                </a:highlight>
              </a:rPr>
              <a:t>On your paper, implement dequeue with our current model</a:t>
            </a:r>
          </a:p>
          <a:p>
            <a:pPr lvl="1"/>
            <a:r>
              <a:rPr lang="en-US" dirty="0"/>
              <a:t>E temp = data[front];</a:t>
            </a:r>
            <a:br>
              <a:rPr lang="en-US" dirty="0"/>
            </a:br>
            <a:endParaRPr lang="en-US" dirty="0"/>
          </a:p>
        </p:txBody>
      </p:sp>
    </p:spTree>
    <p:extLst>
      <p:ext uri="{BB962C8B-B14F-4D97-AF65-F5344CB8AC3E}">
        <p14:creationId xmlns:p14="http://schemas.microsoft.com/office/powerpoint/2010/main" val="32162770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Array-Based Queue Operations</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normAutofit/>
          </a:bodyPr>
          <a:lstStyle/>
          <a:p>
            <a:r>
              <a:rPr lang="en-US" dirty="0"/>
              <a:t>enqueue(E e)</a:t>
            </a:r>
          </a:p>
          <a:p>
            <a:pPr lvl="1"/>
            <a:r>
              <a:rPr lang="en-US" dirty="0"/>
              <a:t>int back = (front + size) % </a:t>
            </a:r>
            <a:r>
              <a:rPr lang="en-US" dirty="0" err="1"/>
              <a:t>data.length</a:t>
            </a:r>
            <a:r>
              <a:rPr lang="en-US" dirty="0"/>
              <a:t>; // if queue is full, throw exception.</a:t>
            </a:r>
            <a:br>
              <a:rPr lang="en-US" dirty="0"/>
            </a:br>
            <a:r>
              <a:rPr lang="en-US" dirty="0"/>
              <a:t>data[back] = e;</a:t>
            </a:r>
            <a:br>
              <a:rPr lang="en-US" dirty="0"/>
            </a:br>
            <a:r>
              <a:rPr lang="en-US" dirty="0"/>
              <a:t>size++;</a:t>
            </a:r>
          </a:p>
          <a:p>
            <a:r>
              <a:rPr lang="en-US" dirty="0"/>
              <a:t>dequeue()</a:t>
            </a:r>
          </a:p>
          <a:p>
            <a:pPr lvl="1"/>
            <a:r>
              <a:rPr lang="en-US" dirty="0">
                <a:highlight>
                  <a:srgbClr val="FFFF00"/>
                </a:highlight>
              </a:rPr>
              <a:t>On your paper, implement dequeue with our current model</a:t>
            </a:r>
          </a:p>
          <a:p>
            <a:pPr lvl="1"/>
            <a:r>
              <a:rPr lang="en-US" dirty="0"/>
              <a:t>E temp = data[front];</a:t>
            </a:r>
            <a:br>
              <a:rPr lang="en-US" dirty="0"/>
            </a:br>
            <a:r>
              <a:rPr lang="en-US" dirty="0"/>
              <a:t>data[front] = null;</a:t>
            </a:r>
            <a:br>
              <a:rPr lang="en-US" dirty="0"/>
            </a:br>
            <a:endParaRPr lang="en-US" dirty="0"/>
          </a:p>
        </p:txBody>
      </p:sp>
    </p:spTree>
    <p:extLst>
      <p:ext uri="{BB962C8B-B14F-4D97-AF65-F5344CB8AC3E}">
        <p14:creationId xmlns:p14="http://schemas.microsoft.com/office/powerpoint/2010/main" val="176429727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Array-Based Queue Operations</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normAutofit/>
          </a:bodyPr>
          <a:lstStyle/>
          <a:p>
            <a:r>
              <a:rPr lang="en-US" dirty="0"/>
              <a:t>enqueue(E e)</a:t>
            </a:r>
          </a:p>
          <a:p>
            <a:pPr lvl="1"/>
            <a:r>
              <a:rPr lang="en-US" dirty="0"/>
              <a:t>int back = (front + size) % </a:t>
            </a:r>
            <a:r>
              <a:rPr lang="en-US" dirty="0" err="1"/>
              <a:t>data.length</a:t>
            </a:r>
            <a:r>
              <a:rPr lang="en-US" dirty="0"/>
              <a:t>; // if queue is full, throw exception.</a:t>
            </a:r>
            <a:br>
              <a:rPr lang="en-US" dirty="0"/>
            </a:br>
            <a:r>
              <a:rPr lang="en-US" dirty="0"/>
              <a:t>data[back] = e;</a:t>
            </a:r>
            <a:br>
              <a:rPr lang="en-US" dirty="0"/>
            </a:br>
            <a:r>
              <a:rPr lang="en-US" dirty="0"/>
              <a:t>size++;</a:t>
            </a:r>
          </a:p>
          <a:p>
            <a:r>
              <a:rPr lang="en-US" dirty="0"/>
              <a:t>dequeue()</a:t>
            </a:r>
          </a:p>
          <a:p>
            <a:pPr lvl="1"/>
            <a:r>
              <a:rPr lang="en-US" dirty="0">
                <a:highlight>
                  <a:srgbClr val="FFFF00"/>
                </a:highlight>
              </a:rPr>
              <a:t>On your paper, implement dequeue with our current model</a:t>
            </a:r>
          </a:p>
          <a:p>
            <a:pPr lvl="1"/>
            <a:r>
              <a:rPr lang="en-US" dirty="0"/>
              <a:t>E temp = data[front];</a:t>
            </a:r>
            <a:br>
              <a:rPr lang="en-US" dirty="0"/>
            </a:br>
            <a:r>
              <a:rPr lang="en-US" dirty="0"/>
              <a:t>data[front] = null;</a:t>
            </a:r>
            <a:br>
              <a:rPr lang="en-US" dirty="0"/>
            </a:br>
            <a:r>
              <a:rPr lang="en-US" dirty="0"/>
              <a:t>front = (front + 1) % </a:t>
            </a:r>
            <a:r>
              <a:rPr lang="en-US" dirty="0" err="1"/>
              <a:t>data.length</a:t>
            </a:r>
            <a:r>
              <a:rPr lang="en-US" dirty="0"/>
              <a:t>;</a:t>
            </a:r>
            <a:br>
              <a:rPr lang="en-US" dirty="0"/>
            </a:br>
            <a:endParaRPr lang="en-US" dirty="0"/>
          </a:p>
        </p:txBody>
      </p:sp>
    </p:spTree>
    <p:extLst>
      <p:ext uri="{BB962C8B-B14F-4D97-AF65-F5344CB8AC3E}">
        <p14:creationId xmlns:p14="http://schemas.microsoft.com/office/powerpoint/2010/main" val="3268695260"/>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Array-Based Queue Operations</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normAutofit/>
          </a:bodyPr>
          <a:lstStyle/>
          <a:p>
            <a:r>
              <a:rPr lang="en-US" dirty="0"/>
              <a:t>enqueue(E e)</a:t>
            </a:r>
          </a:p>
          <a:p>
            <a:pPr lvl="1"/>
            <a:r>
              <a:rPr lang="en-US" dirty="0"/>
              <a:t>int back = (front + size) % </a:t>
            </a:r>
            <a:r>
              <a:rPr lang="en-US" dirty="0" err="1"/>
              <a:t>data.length</a:t>
            </a:r>
            <a:r>
              <a:rPr lang="en-US" dirty="0"/>
              <a:t>; // if queue is full, throw exception.</a:t>
            </a:r>
            <a:br>
              <a:rPr lang="en-US" dirty="0"/>
            </a:br>
            <a:r>
              <a:rPr lang="en-US" dirty="0"/>
              <a:t>data[back] = e;</a:t>
            </a:r>
            <a:br>
              <a:rPr lang="en-US" dirty="0"/>
            </a:br>
            <a:r>
              <a:rPr lang="en-US" dirty="0"/>
              <a:t>size++;</a:t>
            </a:r>
          </a:p>
          <a:p>
            <a:r>
              <a:rPr lang="en-US" dirty="0"/>
              <a:t>dequeue()</a:t>
            </a:r>
          </a:p>
          <a:p>
            <a:pPr lvl="1"/>
            <a:r>
              <a:rPr lang="en-US" dirty="0">
                <a:highlight>
                  <a:srgbClr val="FFFF00"/>
                </a:highlight>
              </a:rPr>
              <a:t>On your paper, implement dequeue with our current model</a:t>
            </a:r>
          </a:p>
          <a:p>
            <a:pPr lvl="1"/>
            <a:r>
              <a:rPr lang="en-US" dirty="0"/>
              <a:t>E temp = data[front];</a:t>
            </a:r>
            <a:br>
              <a:rPr lang="en-US" dirty="0"/>
            </a:br>
            <a:r>
              <a:rPr lang="en-US" dirty="0"/>
              <a:t>data[front] = null;</a:t>
            </a:r>
            <a:br>
              <a:rPr lang="en-US" dirty="0"/>
            </a:br>
            <a:r>
              <a:rPr lang="en-US" dirty="0"/>
              <a:t>front = (front + 1) % </a:t>
            </a:r>
            <a:r>
              <a:rPr lang="en-US" dirty="0" err="1"/>
              <a:t>data.length</a:t>
            </a:r>
            <a:r>
              <a:rPr lang="en-US" dirty="0"/>
              <a:t>;</a:t>
            </a:r>
            <a:br>
              <a:rPr lang="en-US" dirty="0"/>
            </a:br>
            <a:r>
              <a:rPr lang="en-US" dirty="0"/>
              <a:t>size--;</a:t>
            </a:r>
          </a:p>
          <a:p>
            <a:pPr lvl="1"/>
            <a:endParaRPr lang="en-US" dirty="0"/>
          </a:p>
        </p:txBody>
      </p:sp>
    </p:spTree>
    <p:extLst>
      <p:ext uri="{BB962C8B-B14F-4D97-AF65-F5344CB8AC3E}">
        <p14:creationId xmlns:p14="http://schemas.microsoft.com/office/powerpoint/2010/main" val="1111446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a:lstStyle/>
          <a:p>
            <a:r>
              <a:rPr lang="en-US" dirty="0"/>
              <a:t>Homework 2 is out</a:t>
            </a:r>
          </a:p>
          <a:p>
            <a:pPr lvl="1"/>
            <a:r>
              <a:rPr lang="en-US" dirty="0"/>
              <a:t>Due next Monday</a:t>
            </a:r>
          </a:p>
          <a:p>
            <a:r>
              <a:rPr lang="en-US" dirty="0"/>
              <a:t>5 scribes please</a:t>
            </a:r>
          </a:p>
          <a:p>
            <a:r>
              <a:rPr lang="en-US" dirty="0"/>
              <a:t>My Office Hours</a:t>
            </a:r>
          </a:p>
          <a:p>
            <a:pPr lvl="1"/>
            <a:r>
              <a:rPr lang="en-US" dirty="0"/>
              <a:t>Still by appointment till I get my office keys…</a:t>
            </a:r>
          </a:p>
          <a:p>
            <a:endParaRPr lang="en-US" dirty="0"/>
          </a:p>
          <a:p>
            <a:pPr lvl="1"/>
            <a:endParaRPr lang="en-US" dirty="0"/>
          </a:p>
        </p:txBody>
      </p:sp>
      <p:sp>
        <p:nvSpPr>
          <p:cNvPr id="4" name="Slide Number Placeholder 3">
            <a:extLst>
              <a:ext uri="{FF2B5EF4-FFF2-40B4-BE49-F238E27FC236}">
                <a16:creationId xmlns:a16="http://schemas.microsoft.com/office/drawing/2014/main" id="{F317A474-CF82-45CB-AC3E-9ECEB6B8E9AD}"/>
              </a:ext>
            </a:extLst>
          </p:cNvPr>
          <p:cNvSpPr>
            <a:spLocks noGrp="1"/>
          </p:cNvSpPr>
          <p:nvPr>
            <p:ph type="sldNum" sz="quarter" idx="12"/>
          </p:nvPr>
        </p:nvSpPr>
        <p:spPr/>
        <p:txBody>
          <a:bodyPr/>
          <a:lstStyle/>
          <a:p>
            <a:fld id="{8FDBFFB2-86D9-4B8F-A59A-553A60B94BBE}" type="slidenum">
              <a:rPr lang="en-US" smtClean="0"/>
              <a:t>2</a:t>
            </a:fld>
            <a:endParaRPr lang="en-US"/>
          </a:p>
        </p:txBody>
      </p:sp>
    </p:spTree>
    <p:extLst>
      <p:ext uri="{BB962C8B-B14F-4D97-AF65-F5344CB8AC3E}">
        <p14:creationId xmlns:p14="http://schemas.microsoft.com/office/powerpoint/2010/main" val="371273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Stack ADT Operations</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lstStyle/>
          <a:p>
            <a:r>
              <a:rPr lang="en-US" dirty="0"/>
              <a:t>Common Stack operations:</a:t>
            </a:r>
          </a:p>
        </p:txBody>
      </p:sp>
    </p:spTree>
    <p:extLst>
      <p:ext uri="{BB962C8B-B14F-4D97-AF65-F5344CB8AC3E}">
        <p14:creationId xmlns:p14="http://schemas.microsoft.com/office/powerpoint/2010/main" val="1401638781"/>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Array-Based Queue Operations</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normAutofit/>
          </a:bodyPr>
          <a:lstStyle/>
          <a:p>
            <a:r>
              <a:rPr lang="en-US" dirty="0"/>
              <a:t>enqueue(E e)</a:t>
            </a:r>
          </a:p>
          <a:p>
            <a:pPr lvl="1"/>
            <a:r>
              <a:rPr lang="en-US"/>
              <a:t>int back = (front + size) % data.length; // if queue is full, throw exception.</a:t>
            </a:r>
            <a:br>
              <a:rPr lang="en-US"/>
            </a:br>
            <a:r>
              <a:rPr lang="en-US"/>
              <a:t>data[back] = e;</a:t>
            </a:r>
            <a:br>
              <a:rPr lang="en-US"/>
            </a:br>
            <a:r>
              <a:rPr lang="en-US"/>
              <a:t>size++;</a:t>
            </a:r>
          </a:p>
          <a:p>
            <a:r>
              <a:rPr lang="en-US"/>
              <a:t>dequeue</a:t>
            </a:r>
            <a:r>
              <a:rPr lang="en-US" dirty="0"/>
              <a:t>()</a:t>
            </a:r>
          </a:p>
          <a:p>
            <a:pPr lvl="1"/>
            <a:r>
              <a:rPr lang="en-US" dirty="0">
                <a:highlight>
                  <a:srgbClr val="FFFF00"/>
                </a:highlight>
              </a:rPr>
              <a:t>On your paper, implement dequeue with our current model</a:t>
            </a:r>
          </a:p>
          <a:p>
            <a:pPr lvl="1"/>
            <a:r>
              <a:rPr lang="en-US" dirty="0"/>
              <a:t>E temp = data[front];</a:t>
            </a:r>
            <a:br>
              <a:rPr lang="en-US" dirty="0"/>
            </a:br>
            <a:r>
              <a:rPr lang="en-US" dirty="0"/>
              <a:t>data[front] = null;</a:t>
            </a:r>
            <a:br>
              <a:rPr lang="en-US" dirty="0"/>
            </a:br>
            <a:r>
              <a:rPr lang="en-US" dirty="0"/>
              <a:t>front = (front + 1) % </a:t>
            </a:r>
            <a:r>
              <a:rPr lang="en-US" dirty="0" err="1"/>
              <a:t>data.length</a:t>
            </a:r>
            <a:r>
              <a:rPr lang="en-US" dirty="0"/>
              <a:t>;</a:t>
            </a:r>
            <a:br>
              <a:rPr lang="en-US" dirty="0"/>
            </a:br>
            <a:r>
              <a:rPr lang="en-US" dirty="0"/>
              <a:t>size--;</a:t>
            </a:r>
            <a:br>
              <a:rPr lang="en-US" dirty="0"/>
            </a:br>
            <a:r>
              <a:rPr lang="en-US" dirty="0"/>
              <a:t>return temp;  // return </a:t>
            </a:r>
          </a:p>
          <a:p>
            <a:pPr lvl="1"/>
            <a:endParaRPr lang="en-US" dirty="0"/>
          </a:p>
        </p:txBody>
      </p:sp>
    </p:spTree>
    <p:extLst>
      <p:ext uri="{BB962C8B-B14F-4D97-AF65-F5344CB8AC3E}">
        <p14:creationId xmlns:p14="http://schemas.microsoft.com/office/powerpoint/2010/main" val="28672201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Dequeue()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r>
                        <a:rPr lang="en-US" sz="1800" b="1" dirty="0">
                          <a:effectLst/>
                        </a:rPr>
                        <a:t>a</a:t>
                      </a:r>
                    </a:p>
                  </a:txBody>
                  <a:tcPr marL="76200" marR="76200" marT="76200" marB="76200" anchor="ctr"/>
                </a:tc>
                <a:tc>
                  <a:txBody>
                    <a:bodyPr/>
                    <a:lstStyle/>
                    <a:p>
                      <a:pPr algn="ctr" fontAlgn="ctr"/>
                      <a:r>
                        <a:rPr lang="en-US" sz="1800" b="1" dirty="0">
                          <a:effectLst/>
                        </a:rPr>
                        <a:t>b</a:t>
                      </a:r>
                    </a:p>
                  </a:txBody>
                  <a:tcPr marL="76200" marR="76200" marT="76200" marB="76200" anchor="ctr"/>
                </a:tc>
                <a:tc>
                  <a:txBody>
                    <a:bodyPr/>
                    <a:lstStyle/>
                    <a:p>
                      <a:pPr algn="ctr" fontAlgn="ctr"/>
                      <a:r>
                        <a:rPr lang="en-US" sz="1800" b="1" dirty="0">
                          <a:effectLst/>
                        </a:rPr>
                        <a:t>c</a:t>
                      </a:r>
                    </a:p>
                  </a:txBody>
                  <a:tcPr marL="76200" marR="76200" marT="76200" marB="76200" anchor="ctr"/>
                </a:tc>
                <a:tc>
                  <a:txBody>
                    <a:bodyPr/>
                    <a:lstStyle/>
                    <a:p>
                      <a:pPr algn="ctr" fontAlgn="ctr"/>
                      <a:r>
                        <a:rPr lang="en-US" sz="1800" b="1" dirty="0">
                          <a:effectLst/>
                        </a:rPr>
                        <a:t>d</a:t>
                      </a:r>
                    </a:p>
                  </a:txBody>
                  <a:tcPr marL="76200" marR="76200" marT="76200" marB="76200" anchor="ctr"/>
                </a:tc>
                <a:tc>
                  <a:txBody>
                    <a:bodyPr/>
                    <a:lstStyle/>
                    <a:p>
                      <a:pPr algn="ctr" fontAlgn="ctr"/>
                      <a:r>
                        <a:rPr lang="en-US" sz="1800" b="1" dirty="0">
                          <a:effectLst/>
                        </a:rPr>
                        <a:t>e</a:t>
                      </a:r>
                    </a:p>
                  </a:txBody>
                  <a:tcPr marL="76200" marR="76200" marT="76200" marB="76200" anchor="ctr"/>
                </a:tc>
                <a:tc>
                  <a:txBody>
                    <a:bodyPr/>
                    <a:lstStyle/>
                    <a:p>
                      <a:pPr algn="ctr" fontAlgn="ctr"/>
                      <a:r>
                        <a:rPr lang="en-US" sz="1800" b="1" dirty="0">
                          <a:effectLst/>
                        </a:rPr>
                        <a:t>f</a:t>
                      </a:r>
                    </a:p>
                  </a:txBody>
                  <a:tcPr marL="76200" marR="76200" marT="76200" marB="76200" anchor="ctr"/>
                </a:tc>
                <a:tc>
                  <a:txBody>
                    <a:bodyPr/>
                    <a:lstStyle/>
                    <a:p>
                      <a:pPr algn="ctr" fontAlgn="ctr"/>
                      <a:r>
                        <a:rPr lang="en-US" sz="1800" b="1" dirty="0">
                          <a:effectLst/>
                        </a:rPr>
                        <a:t>g</a:t>
                      </a:r>
                    </a:p>
                  </a:txBody>
                  <a:tcPr marL="76200" marR="76200" marT="76200" marB="76200" anchor="ctr"/>
                </a:tc>
                <a:tc>
                  <a:txBody>
                    <a:bodyPr/>
                    <a:lstStyle/>
                    <a:p>
                      <a:pPr algn="ctr" fontAlgn="ctr"/>
                      <a:r>
                        <a:rPr lang="en-US" sz="1800" b="1" dirty="0">
                          <a:effectLst/>
                        </a:rPr>
                        <a:t>h</a:t>
                      </a:r>
                    </a:p>
                  </a:txBody>
                  <a:tcPr marL="76200" marR="76200" marT="76200" marB="76200" anchor="ctr"/>
                </a:tc>
                <a:tc>
                  <a:txBody>
                    <a:bodyPr/>
                    <a:lstStyle/>
                    <a:p>
                      <a:pPr algn="ctr" fontAlgn="ctr"/>
                      <a:r>
                        <a:rPr lang="en-US" sz="1800" b="1" dirty="0" err="1">
                          <a:effectLst/>
                        </a:rPr>
                        <a:t>i</a:t>
                      </a:r>
                      <a:endParaRPr lang="en-US" sz="1800" b="1" dirty="0">
                        <a:effectLst/>
                      </a:endParaRPr>
                    </a:p>
                  </a:txBody>
                  <a:tcPr marL="76200" marR="76200" marT="76200" marB="76200" anchor="ctr"/>
                </a:tc>
                <a:tc>
                  <a:txBody>
                    <a:bodyPr/>
                    <a:lstStyle/>
                    <a:p>
                      <a:pPr algn="ctr" fontAlgn="ctr"/>
                      <a:r>
                        <a:rPr lang="en-US" sz="1800" b="1" dirty="0">
                          <a:effectLst/>
                        </a:rPr>
                        <a:t>j</a:t>
                      </a:r>
                    </a:p>
                  </a:txBody>
                  <a:tcPr marL="76200" marR="76200" marT="76200" marB="76200" anchor="ctr"/>
                </a:tc>
                <a:tc>
                  <a:txBody>
                    <a:bodyPr/>
                    <a:lstStyle/>
                    <a:p>
                      <a:pPr algn="ctr" fontAlgn="ctr"/>
                      <a:r>
                        <a:rPr lang="en-US" sz="1800" b="1" dirty="0">
                          <a:effectLst/>
                        </a:rPr>
                        <a:t>k</a:t>
                      </a:r>
                    </a:p>
                  </a:txBody>
                  <a:tcPr marL="76200" marR="76200" marT="76200" marB="76200" anchor="ctr"/>
                </a:tc>
                <a:tc>
                  <a:txBody>
                    <a:bodyPr/>
                    <a:lstStyle/>
                    <a:p>
                      <a:pPr algn="ctr" fontAlgn="ctr"/>
                      <a:r>
                        <a:rPr lang="en-US" sz="1800" b="1" dirty="0">
                          <a:effectLst/>
                        </a:rPr>
                        <a:t>l</a:t>
                      </a:r>
                    </a:p>
                  </a:txBody>
                  <a:tcPr marL="76200" marR="76200" marT="76200" marB="76200" anchor="ctr"/>
                </a:tc>
                <a:tc>
                  <a:txBody>
                    <a:bodyPr/>
                    <a:lstStyle/>
                    <a:p>
                      <a:pPr algn="ctr" fontAlgn="ctr"/>
                      <a:r>
                        <a:rPr lang="en-US" sz="1800" b="1" dirty="0">
                          <a:effectLst/>
                        </a:rPr>
                        <a:t>m</a:t>
                      </a:r>
                    </a:p>
                  </a:txBody>
                  <a:tcPr marL="76200" marR="76200" marT="76200" marB="76200" anchor="ctr"/>
                </a:tc>
                <a:tc>
                  <a:txBody>
                    <a:bodyPr/>
                    <a:lstStyle/>
                    <a:p>
                      <a:pPr algn="ctr" fontAlgn="ctr"/>
                      <a:r>
                        <a:rPr lang="en-US" sz="1800" b="1" dirty="0">
                          <a:effectLst/>
                        </a:rPr>
                        <a:t>n</a:t>
                      </a:r>
                    </a:p>
                  </a:txBody>
                  <a:tcPr marL="76200" marR="76200" marT="76200" marB="76200" anchor="ctr"/>
                </a:tc>
                <a:tc>
                  <a:txBody>
                    <a:bodyPr/>
                    <a:lstStyle/>
                    <a:p>
                      <a:pPr algn="ctr" fontAlgn="ctr"/>
                      <a:r>
                        <a:rPr lang="en-US" sz="1800" b="1" dirty="0">
                          <a:effectLst/>
                        </a:rPr>
                        <a:t>o</a:t>
                      </a:r>
                    </a:p>
                  </a:txBody>
                  <a:tcPr marL="76200" marR="76200" marT="76200" marB="76200" anchor="ctr"/>
                </a:tc>
                <a:tc>
                  <a:txBody>
                    <a:bodyPr/>
                    <a:lstStyle/>
                    <a:p>
                      <a:pPr algn="ctr" fontAlgn="ctr"/>
                      <a:r>
                        <a:rPr lang="en-US" sz="1800" b="1" dirty="0">
                          <a:effectLst/>
                        </a:rPr>
                        <a:t>p</a:t>
                      </a:r>
                    </a:p>
                  </a:txBody>
                  <a:tcPr marL="76200" marR="76200" marT="76200" marB="76200" anchor="ctr"/>
                </a:tc>
                <a:tc>
                  <a:txBody>
                    <a:bodyPr/>
                    <a:lstStyle/>
                    <a:p>
                      <a:pPr algn="ctr" fontAlgn="ctr"/>
                      <a:r>
                        <a:rPr lang="en-US" sz="1800" b="1" dirty="0">
                          <a:effectLst/>
                        </a:rPr>
                        <a:t>q</a:t>
                      </a:r>
                    </a:p>
                  </a:txBody>
                  <a:tcPr marL="76200" marR="76200" marT="76200" marB="76200" anchor="ctr"/>
                </a:tc>
                <a:tc>
                  <a:txBody>
                    <a:bodyPr/>
                    <a:lstStyle/>
                    <a:p>
                      <a:pPr algn="ctr" fontAlgn="ctr"/>
                      <a:r>
                        <a:rPr lang="en-US" sz="1800" b="1" dirty="0">
                          <a:effectLst/>
                        </a:rPr>
                        <a:t>r</a:t>
                      </a:r>
                    </a:p>
                  </a:txBody>
                  <a:tcPr marL="76200" marR="76200" marT="76200" marB="76200" anchor="ctr"/>
                </a:tc>
                <a:tc>
                  <a:txBody>
                    <a:bodyPr/>
                    <a:lstStyle/>
                    <a:p>
                      <a:pPr algn="ctr" fontAlgn="ctr"/>
                      <a:r>
                        <a:rPr lang="en-US" sz="1800" b="1" dirty="0">
                          <a:effectLst/>
                        </a:rPr>
                        <a:t>s</a:t>
                      </a:r>
                    </a:p>
                  </a:txBody>
                  <a:tcPr marL="76200" marR="76200" marT="76200" marB="76200" anchor="ctr"/>
                </a:tc>
                <a:tc>
                  <a:txBody>
                    <a:bodyPr/>
                    <a:lstStyle/>
                    <a:p>
                      <a:pPr algn="ctr" fontAlgn="ctr"/>
                      <a:r>
                        <a:rPr lang="en-US" sz="1800" b="1" dirty="0">
                          <a:effectLst/>
                        </a:rPr>
                        <a:t>t</a:t>
                      </a:r>
                    </a:p>
                  </a:txBody>
                  <a:tcPr marL="76200" marR="76200" marT="76200" marB="76200" anchor="ctr"/>
                </a:tc>
                <a:extLst>
                  <a:ext uri="{0D108BD9-81ED-4DB2-BD59-A6C34878D82A}">
                    <a16:rowId xmlns:a16="http://schemas.microsoft.com/office/drawing/2014/main" val="441243226"/>
                  </a:ext>
                </a:extLst>
              </a:tr>
            </a:tbl>
          </a:graphicData>
        </a:graphic>
      </p:graphicFrame>
      <p:sp>
        <p:nvSpPr>
          <p:cNvPr id="7" name="TextBox 6">
            <a:extLst>
              <a:ext uri="{FF2B5EF4-FFF2-40B4-BE49-F238E27FC236}">
                <a16:creationId xmlns:a16="http://schemas.microsoft.com/office/drawing/2014/main" id="{6D651613-6F02-4ADA-B9F4-7C0EF893126E}"/>
              </a:ext>
            </a:extLst>
          </p:cNvPr>
          <p:cNvSpPr txBox="1"/>
          <p:nvPr/>
        </p:nvSpPr>
        <p:spPr>
          <a:xfrm>
            <a:off x="1124740" y="1689882"/>
            <a:ext cx="211468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front = 0;</a:t>
            </a:r>
          </a:p>
        </p:txBody>
      </p:sp>
      <p:cxnSp>
        <p:nvCxnSpPr>
          <p:cNvPr id="28" name="Straight Arrow Connector 27">
            <a:extLst>
              <a:ext uri="{FF2B5EF4-FFF2-40B4-BE49-F238E27FC236}">
                <a16:creationId xmlns:a16="http://schemas.microsoft.com/office/drawing/2014/main" id="{F8103121-41CB-4442-8A2F-8170447CAE30}"/>
              </a:ext>
            </a:extLst>
          </p:cNvPr>
          <p:cNvCxnSpPr>
            <a:cxnSpLocks/>
          </p:cNvCxnSpPr>
          <p:nvPr/>
        </p:nvCxnSpPr>
        <p:spPr>
          <a:xfrm>
            <a:off x="1398541" y="2331817"/>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EB0B94A-95EB-4C16-9EF2-5CB6E2C51E11}"/>
              </a:ext>
            </a:extLst>
          </p:cNvPr>
          <p:cNvCxnSpPr>
            <a:cxnSpLocks/>
            <a:stCxn id="7" idx="2"/>
          </p:cNvCxnSpPr>
          <p:nvPr/>
        </p:nvCxnSpPr>
        <p:spPr>
          <a:xfrm>
            <a:off x="2182081" y="2059214"/>
            <a:ext cx="0" cy="2589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1DDF702-5D93-482A-9538-8DF130E81F90}"/>
              </a:ext>
            </a:extLst>
          </p:cNvPr>
          <p:cNvCxnSpPr>
            <a:cxnSpLocks/>
          </p:cNvCxnSpPr>
          <p:nvPr/>
        </p:nvCxnSpPr>
        <p:spPr>
          <a:xfrm flipH="1">
            <a:off x="1398542" y="2331817"/>
            <a:ext cx="783539" cy="87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0B18687-D4A3-4FC2-93BF-D7E4B207747C}"/>
              </a:ext>
            </a:extLst>
          </p:cNvPr>
          <p:cNvSpPr txBox="1"/>
          <p:nvPr/>
        </p:nvSpPr>
        <p:spPr>
          <a:xfrm>
            <a:off x="5406300" y="3466652"/>
            <a:ext cx="1425390"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dequeue()</a:t>
            </a:r>
          </a:p>
        </p:txBody>
      </p:sp>
      <p:sp>
        <p:nvSpPr>
          <p:cNvPr id="13" name="TextBox 12">
            <a:extLst>
              <a:ext uri="{FF2B5EF4-FFF2-40B4-BE49-F238E27FC236}">
                <a16:creationId xmlns:a16="http://schemas.microsoft.com/office/drawing/2014/main" id="{31EB16D1-13E6-4043-8635-31E8741E3E3B}"/>
              </a:ext>
            </a:extLst>
          </p:cNvPr>
          <p:cNvSpPr txBox="1"/>
          <p:nvPr/>
        </p:nvSpPr>
        <p:spPr>
          <a:xfrm>
            <a:off x="3634446" y="1692455"/>
            <a:ext cx="211468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size = 20;</a:t>
            </a:r>
          </a:p>
        </p:txBody>
      </p:sp>
    </p:spTree>
    <p:extLst>
      <p:ext uri="{BB962C8B-B14F-4D97-AF65-F5344CB8AC3E}">
        <p14:creationId xmlns:p14="http://schemas.microsoft.com/office/powerpoint/2010/main" val="182287841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Dequeue()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r>
                        <a:rPr lang="en-US" sz="1800" b="1" dirty="0">
                          <a:effectLst/>
                        </a:rPr>
                        <a:t>a</a:t>
                      </a:r>
                    </a:p>
                  </a:txBody>
                  <a:tcPr marL="76200" marR="76200" marT="76200" marB="76200" anchor="ctr"/>
                </a:tc>
                <a:tc>
                  <a:txBody>
                    <a:bodyPr/>
                    <a:lstStyle/>
                    <a:p>
                      <a:pPr algn="ctr" fontAlgn="ctr"/>
                      <a:r>
                        <a:rPr lang="en-US" sz="1800" b="1" dirty="0">
                          <a:effectLst/>
                        </a:rPr>
                        <a:t>b</a:t>
                      </a:r>
                    </a:p>
                  </a:txBody>
                  <a:tcPr marL="76200" marR="76200" marT="76200" marB="76200" anchor="ctr"/>
                </a:tc>
                <a:tc>
                  <a:txBody>
                    <a:bodyPr/>
                    <a:lstStyle/>
                    <a:p>
                      <a:pPr algn="ctr" fontAlgn="ctr"/>
                      <a:r>
                        <a:rPr lang="en-US" sz="1800" b="1" dirty="0">
                          <a:effectLst/>
                        </a:rPr>
                        <a:t>c</a:t>
                      </a:r>
                    </a:p>
                  </a:txBody>
                  <a:tcPr marL="76200" marR="76200" marT="76200" marB="76200" anchor="ctr"/>
                </a:tc>
                <a:tc>
                  <a:txBody>
                    <a:bodyPr/>
                    <a:lstStyle/>
                    <a:p>
                      <a:pPr algn="ctr" fontAlgn="ctr"/>
                      <a:r>
                        <a:rPr lang="en-US" sz="1800" b="1" dirty="0">
                          <a:effectLst/>
                        </a:rPr>
                        <a:t>d</a:t>
                      </a:r>
                    </a:p>
                  </a:txBody>
                  <a:tcPr marL="76200" marR="76200" marT="76200" marB="76200" anchor="ctr"/>
                </a:tc>
                <a:tc>
                  <a:txBody>
                    <a:bodyPr/>
                    <a:lstStyle/>
                    <a:p>
                      <a:pPr algn="ctr" fontAlgn="ctr"/>
                      <a:r>
                        <a:rPr lang="en-US" sz="1800" b="1" dirty="0">
                          <a:effectLst/>
                        </a:rPr>
                        <a:t>e</a:t>
                      </a:r>
                    </a:p>
                  </a:txBody>
                  <a:tcPr marL="76200" marR="76200" marT="76200" marB="76200" anchor="ctr"/>
                </a:tc>
                <a:tc>
                  <a:txBody>
                    <a:bodyPr/>
                    <a:lstStyle/>
                    <a:p>
                      <a:pPr algn="ctr" fontAlgn="ctr"/>
                      <a:r>
                        <a:rPr lang="en-US" sz="1800" b="1" dirty="0">
                          <a:effectLst/>
                        </a:rPr>
                        <a:t>f</a:t>
                      </a:r>
                    </a:p>
                  </a:txBody>
                  <a:tcPr marL="76200" marR="76200" marT="76200" marB="76200" anchor="ctr"/>
                </a:tc>
                <a:tc>
                  <a:txBody>
                    <a:bodyPr/>
                    <a:lstStyle/>
                    <a:p>
                      <a:pPr algn="ctr" fontAlgn="ctr"/>
                      <a:r>
                        <a:rPr lang="en-US" sz="1800" b="1" dirty="0">
                          <a:effectLst/>
                        </a:rPr>
                        <a:t>g</a:t>
                      </a:r>
                    </a:p>
                  </a:txBody>
                  <a:tcPr marL="76200" marR="76200" marT="76200" marB="76200" anchor="ctr"/>
                </a:tc>
                <a:tc>
                  <a:txBody>
                    <a:bodyPr/>
                    <a:lstStyle/>
                    <a:p>
                      <a:pPr algn="ctr" fontAlgn="ctr"/>
                      <a:r>
                        <a:rPr lang="en-US" sz="1800" b="1" dirty="0">
                          <a:effectLst/>
                        </a:rPr>
                        <a:t>h</a:t>
                      </a:r>
                    </a:p>
                  </a:txBody>
                  <a:tcPr marL="76200" marR="76200" marT="76200" marB="76200" anchor="ctr"/>
                </a:tc>
                <a:tc>
                  <a:txBody>
                    <a:bodyPr/>
                    <a:lstStyle/>
                    <a:p>
                      <a:pPr algn="ctr" fontAlgn="ctr"/>
                      <a:r>
                        <a:rPr lang="en-US" sz="1800" b="1" dirty="0" err="1">
                          <a:effectLst/>
                        </a:rPr>
                        <a:t>i</a:t>
                      </a:r>
                      <a:endParaRPr lang="en-US" sz="1800" b="1" dirty="0">
                        <a:effectLst/>
                      </a:endParaRPr>
                    </a:p>
                  </a:txBody>
                  <a:tcPr marL="76200" marR="76200" marT="76200" marB="76200" anchor="ctr"/>
                </a:tc>
                <a:tc>
                  <a:txBody>
                    <a:bodyPr/>
                    <a:lstStyle/>
                    <a:p>
                      <a:pPr algn="ctr" fontAlgn="ctr"/>
                      <a:r>
                        <a:rPr lang="en-US" sz="1800" b="1" dirty="0">
                          <a:effectLst/>
                        </a:rPr>
                        <a:t>j</a:t>
                      </a:r>
                    </a:p>
                  </a:txBody>
                  <a:tcPr marL="76200" marR="76200" marT="76200" marB="76200" anchor="ctr"/>
                </a:tc>
                <a:tc>
                  <a:txBody>
                    <a:bodyPr/>
                    <a:lstStyle/>
                    <a:p>
                      <a:pPr algn="ctr" fontAlgn="ctr"/>
                      <a:r>
                        <a:rPr lang="en-US" sz="1800" b="1" dirty="0">
                          <a:effectLst/>
                        </a:rPr>
                        <a:t>k</a:t>
                      </a:r>
                    </a:p>
                  </a:txBody>
                  <a:tcPr marL="76200" marR="76200" marT="76200" marB="76200" anchor="ctr"/>
                </a:tc>
                <a:tc>
                  <a:txBody>
                    <a:bodyPr/>
                    <a:lstStyle/>
                    <a:p>
                      <a:pPr algn="ctr" fontAlgn="ctr"/>
                      <a:r>
                        <a:rPr lang="en-US" sz="1800" b="1" dirty="0">
                          <a:effectLst/>
                        </a:rPr>
                        <a:t>l</a:t>
                      </a:r>
                    </a:p>
                  </a:txBody>
                  <a:tcPr marL="76200" marR="76200" marT="76200" marB="76200" anchor="ctr"/>
                </a:tc>
                <a:tc>
                  <a:txBody>
                    <a:bodyPr/>
                    <a:lstStyle/>
                    <a:p>
                      <a:pPr algn="ctr" fontAlgn="ctr"/>
                      <a:r>
                        <a:rPr lang="en-US" sz="1800" b="1" dirty="0">
                          <a:effectLst/>
                        </a:rPr>
                        <a:t>m</a:t>
                      </a:r>
                    </a:p>
                  </a:txBody>
                  <a:tcPr marL="76200" marR="76200" marT="76200" marB="76200" anchor="ctr"/>
                </a:tc>
                <a:tc>
                  <a:txBody>
                    <a:bodyPr/>
                    <a:lstStyle/>
                    <a:p>
                      <a:pPr algn="ctr" fontAlgn="ctr"/>
                      <a:r>
                        <a:rPr lang="en-US" sz="1800" b="1" dirty="0">
                          <a:effectLst/>
                        </a:rPr>
                        <a:t>n</a:t>
                      </a:r>
                    </a:p>
                  </a:txBody>
                  <a:tcPr marL="76200" marR="76200" marT="76200" marB="76200" anchor="ctr"/>
                </a:tc>
                <a:tc>
                  <a:txBody>
                    <a:bodyPr/>
                    <a:lstStyle/>
                    <a:p>
                      <a:pPr algn="ctr" fontAlgn="ctr"/>
                      <a:r>
                        <a:rPr lang="en-US" sz="1800" b="1" dirty="0">
                          <a:effectLst/>
                        </a:rPr>
                        <a:t>o</a:t>
                      </a:r>
                    </a:p>
                  </a:txBody>
                  <a:tcPr marL="76200" marR="76200" marT="76200" marB="76200" anchor="ctr"/>
                </a:tc>
                <a:tc>
                  <a:txBody>
                    <a:bodyPr/>
                    <a:lstStyle/>
                    <a:p>
                      <a:pPr algn="ctr" fontAlgn="ctr"/>
                      <a:r>
                        <a:rPr lang="en-US" sz="1800" b="1" dirty="0">
                          <a:effectLst/>
                        </a:rPr>
                        <a:t>p</a:t>
                      </a:r>
                    </a:p>
                  </a:txBody>
                  <a:tcPr marL="76200" marR="76200" marT="76200" marB="76200" anchor="ctr"/>
                </a:tc>
                <a:tc>
                  <a:txBody>
                    <a:bodyPr/>
                    <a:lstStyle/>
                    <a:p>
                      <a:pPr algn="ctr" fontAlgn="ctr"/>
                      <a:r>
                        <a:rPr lang="en-US" sz="1800" b="1" dirty="0">
                          <a:effectLst/>
                        </a:rPr>
                        <a:t>q</a:t>
                      </a:r>
                    </a:p>
                  </a:txBody>
                  <a:tcPr marL="76200" marR="76200" marT="76200" marB="76200" anchor="ctr"/>
                </a:tc>
                <a:tc>
                  <a:txBody>
                    <a:bodyPr/>
                    <a:lstStyle/>
                    <a:p>
                      <a:pPr algn="ctr" fontAlgn="ctr"/>
                      <a:r>
                        <a:rPr lang="en-US" sz="1800" b="1" dirty="0">
                          <a:effectLst/>
                        </a:rPr>
                        <a:t>r</a:t>
                      </a:r>
                    </a:p>
                  </a:txBody>
                  <a:tcPr marL="76200" marR="76200" marT="76200" marB="76200" anchor="ctr"/>
                </a:tc>
                <a:tc>
                  <a:txBody>
                    <a:bodyPr/>
                    <a:lstStyle/>
                    <a:p>
                      <a:pPr algn="ctr" fontAlgn="ctr"/>
                      <a:r>
                        <a:rPr lang="en-US" sz="1800" b="1" dirty="0">
                          <a:effectLst/>
                        </a:rPr>
                        <a:t>s</a:t>
                      </a:r>
                    </a:p>
                  </a:txBody>
                  <a:tcPr marL="76200" marR="76200" marT="76200" marB="76200" anchor="ctr"/>
                </a:tc>
                <a:tc>
                  <a:txBody>
                    <a:bodyPr/>
                    <a:lstStyle/>
                    <a:p>
                      <a:pPr algn="ctr" fontAlgn="ctr"/>
                      <a:r>
                        <a:rPr lang="en-US" sz="1800" b="1" dirty="0">
                          <a:effectLst/>
                        </a:rPr>
                        <a:t>t</a:t>
                      </a:r>
                    </a:p>
                  </a:txBody>
                  <a:tcPr marL="76200" marR="76200" marT="76200" marB="76200" anchor="ctr"/>
                </a:tc>
                <a:extLst>
                  <a:ext uri="{0D108BD9-81ED-4DB2-BD59-A6C34878D82A}">
                    <a16:rowId xmlns:a16="http://schemas.microsoft.com/office/drawing/2014/main" val="441243226"/>
                  </a:ext>
                </a:extLst>
              </a:tr>
            </a:tbl>
          </a:graphicData>
        </a:graphic>
      </p:graphicFrame>
      <p:sp>
        <p:nvSpPr>
          <p:cNvPr id="7" name="TextBox 6">
            <a:extLst>
              <a:ext uri="{FF2B5EF4-FFF2-40B4-BE49-F238E27FC236}">
                <a16:creationId xmlns:a16="http://schemas.microsoft.com/office/drawing/2014/main" id="{6D651613-6F02-4ADA-B9F4-7C0EF893126E}"/>
              </a:ext>
            </a:extLst>
          </p:cNvPr>
          <p:cNvSpPr txBox="1"/>
          <p:nvPr/>
        </p:nvSpPr>
        <p:spPr>
          <a:xfrm>
            <a:off x="1124740" y="1689882"/>
            <a:ext cx="211468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front = 0;</a:t>
            </a:r>
          </a:p>
        </p:txBody>
      </p:sp>
      <p:cxnSp>
        <p:nvCxnSpPr>
          <p:cNvPr id="28" name="Straight Arrow Connector 27">
            <a:extLst>
              <a:ext uri="{FF2B5EF4-FFF2-40B4-BE49-F238E27FC236}">
                <a16:creationId xmlns:a16="http://schemas.microsoft.com/office/drawing/2014/main" id="{F8103121-41CB-4442-8A2F-8170447CAE30}"/>
              </a:ext>
            </a:extLst>
          </p:cNvPr>
          <p:cNvCxnSpPr>
            <a:cxnSpLocks/>
          </p:cNvCxnSpPr>
          <p:nvPr/>
        </p:nvCxnSpPr>
        <p:spPr>
          <a:xfrm>
            <a:off x="1398541" y="2331817"/>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EB0B94A-95EB-4C16-9EF2-5CB6E2C51E11}"/>
              </a:ext>
            </a:extLst>
          </p:cNvPr>
          <p:cNvCxnSpPr>
            <a:cxnSpLocks/>
            <a:stCxn id="7" idx="2"/>
          </p:cNvCxnSpPr>
          <p:nvPr/>
        </p:nvCxnSpPr>
        <p:spPr>
          <a:xfrm>
            <a:off x="2182081" y="2059214"/>
            <a:ext cx="0" cy="2589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1DDF702-5D93-482A-9538-8DF130E81F90}"/>
              </a:ext>
            </a:extLst>
          </p:cNvPr>
          <p:cNvCxnSpPr>
            <a:cxnSpLocks/>
          </p:cNvCxnSpPr>
          <p:nvPr/>
        </p:nvCxnSpPr>
        <p:spPr>
          <a:xfrm flipH="1">
            <a:off x="1398542" y="2331817"/>
            <a:ext cx="783539" cy="87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0B18687-D4A3-4FC2-93BF-D7E4B207747C}"/>
              </a:ext>
            </a:extLst>
          </p:cNvPr>
          <p:cNvSpPr txBox="1"/>
          <p:nvPr/>
        </p:nvSpPr>
        <p:spPr>
          <a:xfrm>
            <a:off x="5406300" y="3466652"/>
            <a:ext cx="3631122" cy="646331"/>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dequeue()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E temp = data[front]</a:t>
            </a:r>
          </a:p>
        </p:txBody>
      </p:sp>
      <p:sp>
        <p:nvSpPr>
          <p:cNvPr id="13" name="TextBox 12">
            <a:extLst>
              <a:ext uri="{FF2B5EF4-FFF2-40B4-BE49-F238E27FC236}">
                <a16:creationId xmlns:a16="http://schemas.microsoft.com/office/drawing/2014/main" id="{31EB16D1-13E6-4043-8635-31E8741E3E3B}"/>
              </a:ext>
            </a:extLst>
          </p:cNvPr>
          <p:cNvSpPr txBox="1"/>
          <p:nvPr/>
        </p:nvSpPr>
        <p:spPr>
          <a:xfrm>
            <a:off x="3634446" y="1692455"/>
            <a:ext cx="211468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size = 20;</a:t>
            </a:r>
          </a:p>
        </p:txBody>
      </p:sp>
      <p:sp>
        <p:nvSpPr>
          <p:cNvPr id="10" name="TextBox 9">
            <a:extLst>
              <a:ext uri="{FF2B5EF4-FFF2-40B4-BE49-F238E27FC236}">
                <a16:creationId xmlns:a16="http://schemas.microsoft.com/office/drawing/2014/main" id="{06509DD2-10E2-4D31-8AFF-9276B98C5DBA}"/>
              </a:ext>
            </a:extLst>
          </p:cNvPr>
          <p:cNvSpPr txBox="1"/>
          <p:nvPr/>
        </p:nvSpPr>
        <p:spPr>
          <a:xfrm>
            <a:off x="6006294" y="1689882"/>
            <a:ext cx="1701107"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 temp = a;</a:t>
            </a:r>
          </a:p>
        </p:txBody>
      </p:sp>
    </p:spTree>
    <p:extLst>
      <p:ext uri="{BB962C8B-B14F-4D97-AF65-F5344CB8AC3E}">
        <p14:creationId xmlns:p14="http://schemas.microsoft.com/office/powerpoint/2010/main" val="26633554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Dequeue()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ext uri="{D42A27DB-BD31-4B8C-83A1-F6EECF244321}">
                <p14:modId xmlns:p14="http://schemas.microsoft.com/office/powerpoint/2010/main" val="326619050"/>
              </p:ext>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endParaRPr lang="en-US" sz="1800" b="1" dirty="0">
                        <a:effectLst/>
                      </a:endParaRPr>
                    </a:p>
                  </a:txBody>
                  <a:tcPr marL="76200" marR="76200" marT="76200" marB="76200" anchor="ctr"/>
                </a:tc>
                <a:tc>
                  <a:txBody>
                    <a:bodyPr/>
                    <a:lstStyle/>
                    <a:p>
                      <a:pPr algn="ctr" fontAlgn="ctr"/>
                      <a:r>
                        <a:rPr lang="en-US" sz="1800" b="1" dirty="0">
                          <a:effectLst/>
                        </a:rPr>
                        <a:t>b</a:t>
                      </a:r>
                    </a:p>
                  </a:txBody>
                  <a:tcPr marL="76200" marR="76200" marT="76200" marB="76200" anchor="ctr"/>
                </a:tc>
                <a:tc>
                  <a:txBody>
                    <a:bodyPr/>
                    <a:lstStyle/>
                    <a:p>
                      <a:pPr algn="ctr" fontAlgn="ctr"/>
                      <a:r>
                        <a:rPr lang="en-US" sz="1800" b="1" dirty="0">
                          <a:effectLst/>
                        </a:rPr>
                        <a:t>c</a:t>
                      </a:r>
                    </a:p>
                  </a:txBody>
                  <a:tcPr marL="76200" marR="76200" marT="76200" marB="76200" anchor="ctr"/>
                </a:tc>
                <a:tc>
                  <a:txBody>
                    <a:bodyPr/>
                    <a:lstStyle/>
                    <a:p>
                      <a:pPr algn="ctr" fontAlgn="ctr"/>
                      <a:r>
                        <a:rPr lang="en-US" sz="1800" b="1" dirty="0">
                          <a:effectLst/>
                        </a:rPr>
                        <a:t>d</a:t>
                      </a:r>
                    </a:p>
                  </a:txBody>
                  <a:tcPr marL="76200" marR="76200" marT="76200" marB="76200" anchor="ctr"/>
                </a:tc>
                <a:tc>
                  <a:txBody>
                    <a:bodyPr/>
                    <a:lstStyle/>
                    <a:p>
                      <a:pPr algn="ctr" fontAlgn="ctr"/>
                      <a:r>
                        <a:rPr lang="en-US" sz="1800" b="1" dirty="0">
                          <a:effectLst/>
                        </a:rPr>
                        <a:t>e</a:t>
                      </a:r>
                    </a:p>
                  </a:txBody>
                  <a:tcPr marL="76200" marR="76200" marT="76200" marB="76200" anchor="ctr"/>
                </a:tc>
                <a:tc>
                  <a:txBody>
                    <a:bodyPr/>
                    <a:lstStyle/>
                    <a:p>
                      <a:pPr algn="ctr" fontAlgn="ctr"/>
                      <a:r>
                        <a:rPr lang="en-US" sz="1800" b="1" dirty="0">
                          <a:effectLst/>
                        </a:rPr>
                        <a:t>f</a:t>
                      </a:r>
                    </a:p>
                  </a:txBody>
                  <a:tcPr marL="76200" marR="76200" marT="76200" marB="76200" anchor="ctr"/>
                </a:tc>
                <a:tc>
                  <a:txBody>
                    <a:bodyPr/>
                    <a:lstStyle/>
                    <a:p>
                      <a:pPr algn="ctr" fontAlgn="ctr"/>
                      <a:r>
                        <a:rPr lang="en-US" sz="1800" b="1" dirty="0">
                          <a:effectLst/>
                        </a:rPr>
                        <a:t>g</a:t>
                      </a:r>
                    </a:p>
                  </a:txBody>
                  <a:tcPr marL="76200" marR="76200" marT="76200" marB="76200" anchor="ctr"/>
                </a:tc>
                <a:tc>
                  <a:txBody>
                    <a:bodyPr/>
                    <a:lstStyle/>
                    <a:p>
                      <a:pPr algn="ctr" fontAlgn="ctr"/>
                      <a:r>
                        <a:rPr lang="en-US" sz="1800" b="1" dirty="0">
                          <a:effectLst/>
                        </a:rPr>
                        <a:t>h</a:t>
                      </a:r>
                    </a:p>
                  </a:txBody>
                  <a:tcPr marL="76200" marR="76200" marT="76200" marB="76200" anchor="ctr"/>
                </a:tc>
                <a:tc>
                  <a:txBody>
                    <a:bodyPr/>
                    <a:lstStyle/>
                    <a:p>
                      <a:pPr algn="ctr" fontAlgn="ctr"/>
                      <a:r>
                        <a:rPr lang="en-US" sz="1800" b="1" dirty="0" err="1">
                          <a:effectLst/>
                        </a:rPr>
                        <a:t>i</a:t>
                      </a:r>
                      <a:endParaRPr lang="en-US" sz="1800" b="1" dirty="0">
                        <a:effectLst/>
                      </a:endParaRPr>
                    </a:p>
                  </a:txBody>
                  <a:tcPr marL="76200" marR="76200" marT="76200" marB="76200" anchor="ctr"/>
                </a:tc>
                <a:tc>
                  <a:txBody>
                    <a:bodyPr/>
                    <a:lstStyle/>
                    <a:p>
                      <a:pPr algn="ctr" fontAlgn="ctr"/>
                      <a:r>
                        <a:rPr lang="en-US" sz="1800" b="1" dirty="0">
                          <a:effectLst/>
                        </a:rPr>
                        <a:t>j</a:t>
                      </a:r>
                    </a:p>
                  </a:txBody>
                  <a:tcPr marL="76200" marR="76200" marT="76200" marB="76200" anchor="ctr"/>
                </a:tc>
                <a:tc>
                  <a:txBody>
                    <a:bodyPr/>
                    <a:lstStyle/>
                    <a:p>
                      <a:pPr algn="ctr" fontAlgn="ctr"/>
                      <a:r>
                        <a:rPr lang="en-US" sz="1800" b="1" dirty="0">
                          <a:effectLst/>
                        </a:rPr>
                        <a:t>k</a:t>
                      </a:r>
                    </a:p>
                  </a:txBody>
                  <a:tcPr marL="76200" marR="76200" marT="76200" marB="76200" anchor="ctr"/>
                </a:tc>
                <a:tc>
                  <a:txBody>
                    <a:bodyPr/>
                    <a:lstStyle/>
                    <a:p>
                      <a:pPr algn="ctr" fontAlgn="ctr"/>
                      <a:r>
                        <a:rPr lang="en-US" sz="1800" b="1" dirty="0">
                          <a:effectLst/>
                        </a:rPr>
                        <a:t>l</a:t>
                      </a:r>
                    </a:p>
                  </a:txBody>
                  <a:tcPr marL="76200" marR="76200" marT="76200" marB="76200" anchor="ctr"/>
                </a:tc>
                <a:tc>
                  <a:txBody>
                    <a:bodyPr/>
                    <a:lstStyle/>
                    <a:p>
                      <a:pPr algn="ctr" fontAlgn="ctr"/>
                      <a:r>
                        <a:rPr lang="en-US" sz="1800" b="1" dirty="0">
                          <a:effectLst/>
                        </a:rPr>
                        <a:t>m</a:t>
                      </a:r>
                    </a:p>
                  </a:txBody>
                  <a:tcPr marL="76200" marR="76200" marT="76200" marB="76200" anchor="ctr"/>
                </a:tc>
                <a:tc>
                  <a:txBody>
                    <a:bodyPr/>
                    <a:lstStyle/>
                    <a:p>
                      <a:pPr algn="ctr" fontAlgn="ctr"/>
                      <a:r>
                        <a:rPr lang="en-US" sz="1800" b="1" dirty="0">
                          <a:effectLst/>
                        </a:rPr>
                        <a:t>n</a:t>
                      </a:r>
                    </a:p>
                  </a:txBody>
                  <a:tcPr marL="76200" marR="76200" marT="76200" marB="76200" anchor="ctr"/>
                </a:tc>
                <a:tc>
                  <a:txBody>
                    <a:bodyPr/>
                    <a:lstStyle/>
                    <a:p>
                      <a:pPr algn="ctr" fontAlgn="ctr"/>
                      <a:r>
                        <a:rPr lang="en-US" sz="1800" b="1" dirty="0">
                          <a:effectLst/>
                        </a:rPr>
                        <a:t>o</a:t>
                      </a:r>
                    </a:p>
                  </a:txBody>
                  <a:tcPr marL="76200" marR="76200" marT="76200" marB="76200" anchor="ctr"/>
                </a:tc>
                <a:tc>
                  <a:txBody>
                    <a:bodyPr/>
                    <a:lstStyle/>
                    <a:p>
                      <a:pPr algn="ctr" fontAlgn="ctr"/>
                      <a:r>
                        <a:rPr lang="en-US" sz="1800" b="1" dirty="0">
                          <a:effectLst/>
                        </a:rPr>
                        <a:t>p</a:t>
                      </a:r>
                    </a:p>
                  </a:txBody>
                  <a:tcPr marL="76200" marR="76200" marT="76200" marB="76200" anchor="ctr"/>
                </a:tc>
                <a:tc>
                  <a:txBody>
                    <a:bodyPr/>
                    <a:lstStyle/>
                    <a:p>
                      <a:pPr algn="ctr" fontAlgn="ctr"/>
                      <a:r>
                        <a:rPr lang="en-US" sz="1800" b="1" dirty="0">
                          <a:effectLst/>
                        </a:rPr>
                        <a:t>q</a:t>
                      </a:r>
                    </a:p>
                  </a:txBody>
                  <a:tcPr marL="76200" marR="76200" marT="76200" marB="76200" anchor="ctr"/>
                </a:tc>
                <a:tc>
                  <a:txBody>
                    <a:bodyPr/>
                    <a:lstStyle/>
                    <a:p>
                      <a:pPr algn="ctr" fontAlgn="ctr"/>
                      <a:r>
                        <a:rPr lang="en-US" sz="1800" b="1" dirty="0">
                          <a:effectLst/>
                        </a:rPr>
                        <a:t>r</a:t>
                      </a:r>
                    </a:p>
                  </a:txBody>
                  <a:tcPr marL="76200" marR="76200" marT="76200" marB="76200" anchor="ctr"/>
                </a:tc>
                <a:tc>
                  <a:txBody>
                    <a:bodyPr/>
                    <a:lstStyle/>
                    <a:p>
                      <a:pPr algn="ctr" fontAlgn="ctr"/>
                      <a:r>
                        <a:rPr lang="en-US" sz="1800" b="1" dirty="0">
                          <a:effectLst/>
                        </a:rPr>
                        <a:t>s</a:t>
                      </a:r>
                    </a:p>
                  </a:txBody>
                  <a:tcPr marL="76200" marR="76200" marT="76200" marB="76200" anchor="ctr"/>
                </a:tc>
                <a:tc>
                  <a:txBody>
                    <a:bodyPr/>
                    <a:lstStyle/>
                    <a:p>
                      <a:pPr algn="ctr" fontAlgn="ctr"/>
                      <a:r>
                        <a:rPr lang="en-US" sz="1800" b="1" dirty="0">
                          <a:effectLst/>
                        </a:rPr>
                        <a:t>t</a:t>
                      </a:r>
                    </a:p>
                  </a:txBody>
                  <a:tcPr marL="76200" marR="76200" marT="76200" marB="76200" anchor="ctr"/>
                </a:tc>
                <a:extLst>
                  <a:ext uri="{0D108BD9-81ED-4DB2-BD59-A6C34878D82A}">
                    <a16:rowId xmlns:a16="http://schemas.microsoft.com/office/drawing/2014/main" val="441243226"/>
                  </a:ext>
                </a:extLst>
              </a:tr>
            </a:tbl>
          </a:graphicData>
        </a:graphic>
      </p:graphicFrame>
      <p:sp>
        <p:nvSpPr>
          <p:cNvPr id="7" name="TextBox 6">
            <a:extLst>
              <a:ext uri="{FF2B5EF4-FFF2-40B4-BE49-F238E27FC236}">
                <a16:creationId xmlns:a16="http://schemas.microsoft.com/office/drawing/2014/main" id="{6D651613-6F02-4ADA-B9F4-7C0EF893126E}"/>
              </a:ext>
            </a:extLst>
          </p:cNvPr>
          <p:cNvSpPr txBox="1"/>
          <p:nvPr/>
        </p:nvSpPr>
        <p:spPr>
          <a:xfrm>
            <a:off x="1124740" y="1689882"/>
            <a:ext cx="211468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front = 0;</a:t>
            </a:r>
          </a:p>
        </p:txBody>
      </p:sp>
      <p:cxnSp>
        <p:nvCxnSpPr>
          <p:cNvPr id="28" name="Straight Arrow Connector 27">
            <a:extLst>
              <a:ext uri="{FF2B5EF4-FFF2-40B4-BE49-F238E27FC236}">
                <a16:creationId xmlns:a16="http://schemas.microsoft.com/office/drawing/2014/main" id="{F8103121-41CB-4442-8A2F-8170447CAE30}"/>
              </a:ext>
            </a:extLst>
          </p:cNvPr>
          <p:cNvCxnSpPr>
            <a:cxnSpLocks/>
          </p:cNvCxnSpPr>
          <p:nvPr/>
        </p:nvCxnSpPr>
        <p:spPr>
          <a:xfrm>
            <a:off x="1398541" y="2331817"/>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EB0B94A-95EB-4C16-9EF2-5CB6E2C51E11}"/>
              </a:ext>
            </a:extLst>
          </p:cNvPr>
          <p:cNvCxnSpPr>
            <a:cxnSpLocks/>
            <a:stCxn id="7" idx="2"/>
          </p:cNvCxnSpPr>
          <p:nvPr/>
        </p:nvCxnSpPr>
        <p:spPr>
          <a:xfrm>
            <a:off x="2182081" y="2059214"/>
            <a:ext cx="0" cy="2589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1DDF702-5D93-482A-9538-8DF130E81F90}"/>
              </a:ext>
            </a:extLst>
          </p:cNvPr>
          <p:cNvCxnSpPr>
            <a:cxnSpLocks/>
          </p:cNvCxnSpPr>
          <p:nvPr/>
        </p:nvCxnSpPr>
        <p:spPr>
          <a:xfrm flipH="1">
            <a:off x="1398542" y="2331817"/>
            <a:ext cx="783539" cy="87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0B18687-D4A3-4FC2-93BF-D7E4B207747C}"/>
              </a:ext>
            </a:extLst>
          </p:cNvPr>
          <p:cNvSpPr txBox="1"/>
          <p:nvPr/>
        </p:nvSpPr>
        <p:spPr>
          <a:xfrm>
            <a:off x="5406300" y="3466652"/>
            <a:ext cx="3493264" cy="923330"/>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dequeue()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E temp = data[front]</a:t>
            </a:r>
          </a:p>
          <a:p>
            <a:r>
              <a:rPr lang="en-US" dirty="0">
                <a:latin typeface="Courier New" panose="02070309020205020404" pitchFamily="49" charset="0"/>
                <a:cs typeface="Courier New" panose="02070309020205020404" pitchFamily="49" charset="0"/>
              </a:rPr>
              <a:t>    data[front] = null</a:t>
            </a:r>
          </a:p>
        </p:txBody>
      </p:sp>
      <p:sp>
        <p:nvSpPr>
          <p:cNvPr id="13" name="TextBox 12">
            <a:extLst>
              <a:ext uri="{FF2B5EF4-FFF2-40B4-BE49-F238E27FC236}">
                <a16:creationId xmlns:a16="http://schemas.microsoft.com/office/drawing/2014/main" id="{31EB16D1-13E6-4043-8635-31E8741E3E3B}"/>
              </a:ext>
            </a:extLst>
          </p:cNvPr>
          <p:cNvSpPr txBox="1"/>
          <p:nvPr/>
        </p:nvSpPr>
        <p:spPr>
          <a:xfrm>
            <a:off x="3634446" y="1692455"/>
            <a:ext cx="211468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size = 20;</a:t>
            </a:r>
          </a:p>
        </p:txBody>
      </p:sp>
      <p:sp>
        <p:nvSpPr>
          <p:cNvPr id="10" name="TextBox 9">
            <a:extLst>
              <a:ext uri="{FF2B5EF4-FFF2-40B4-BE49-F238E27FC236}">
                <a16:creationId xmlns:a16="http://schemas.microsoft.com/office/drawing/2014/main" id="{06509DD2-10E2-4D31-8AFF-9276B98C5DBA}"/>
              </a:ext>
            </a:extLst>
          </p:cNvPr>
          <p:cNvSpPr txBox="1"/>
          <p:nvPr/>
        </p:nvSpPr>
        <p:spPr>
          <a:xfrm>
            <a:off x="6006294" y="1689882"/>
            <a:ext cx="1701107"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 temp = a;</a:t>
            </a:r>
          </a:p>
        </p:txBody>
      </p:sp>
    </p:spTree>
    <p:extLst>
      <p:ext uri="{BB962C8B-B14F-4D97-AF65-F5344CB8AC3E}">
        <p14:creationId xmlns:p14="http://schemas.microsoft.com/office/powerpoint/2010/main" val="104428504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Dequeue()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endParaRPr lang="en-US" sz="1800" b="1" dirty="0">
                        <a:effectLst/>
                      </a:endParaRPr>
                    </a:p>
                  </a:txBody>
                  <a:tcPr marL="76200" marR="76200" marT="76200" marB="76200" anchor="ctr"/>
                </a:tc>
                <a:tc>
                  <a:txBody>
                    <a:bodyPr/>
                    <a:lstStyle/>
                    <a:p>
                      <a:pPr algn="ctr" fontAlgn="ctr"/>
                      <a:r>
                        <a:rPr lang="en-US" sz="1800" b="1" dirty="0">
                          <a:effectLst/>
                        </a:rPr>
                        <a:t>b</a:t>
                      </a:r>
                    </a:p>
                  </a:txBody>
                  <a:tcPr marL="76200" marR="76200" marT="76200" marB="76200" anchor="ctr"/>
                </a:tc>
                <a:tc>
                  <a:txBody>
                    <a:bodyPr/>
                    <a:lstStyle/>
                    <a:p>
                      <a:pPr algn="ctr" fontAlgn="ctr"/>
                      <a:r>
                        <a:rPr lang="en-US" sz="1800" b="1" dirty="0">
                          <a:effectLst/>
                        </a:rPr>
                        <a:t>c</a:t>
                      </a:r>
                    </a:p>
                  </a:txBody>
                  <a:tcPr marL="76200" marR="76200" marT="76200" marB="76200" anchor="ctr"/>
                </a:tc>
                <a:tc>
                  <a:txBody>
                    <a:bodyPr/>
                    <a:lstStyle/>
                    <a:p>
                      <a:pPr algn="ctr" fontAlgn="ctr"/>
                      <a:r>
                        <a:rPr lang="en-US" sz="1800" b="1" dirty="0">
                          <a:effectLst/>
                        </a:rPr>
                        <a:t>d</a:t>
                      </a:r>
                    </a:p>
                  </a:txBody>
                  <a:tcPr marL="76200" marR="76200" marT="76200" marB="76200" anchor="ctr"/>
                </a:tc>
                <a:tc>
                  <a:txBody>
                    <a:bodyPr/>
                    <a:lstStyle/>
                    <a:p>
                      <a:pPr algn="ctr" fontAlgn="ctr"/>
                      <a:r>
                        <a:rPr lang="en-US" sz="1800" b="1" dirty="0">
                          <a:effectLst/>
                        </a:rPr>
                        <a:t>e</a:t>
                      </a:r>
                    </a:p>
                  </a:txBody>
                  <a:tcPr marL="76200" marR="76200" marT="76200" marB="76200" anchor="ctr"/>
                </a:tc>
                <a:tc>
                  <a:txBody>
                    <a:bodyPr/>
                    <a:lstStyle/>
                    <a:p>
                      <a:pPr algn="ctr" fontAlgn="ctr"/>
                      <a:r>
                        <a:rPr lang="en-US" sz="1800" b="1" dirty="0">
                          <a:effectLst/>
                        </a:rPr>
                        <a:t>f</a:t>
                      </a:r>
                    </a:p>
                  </a:txBody>
                  <a:tcPr marL="76200" marR="76200" marT="76200" marB="76200" anchor="ctr"/>
                </a:tc>
                <a:tc>
                  <a:txBody>
                    <a:bodyPr/>
                    <a:lstStyle/>
                    <a:p>
                      <a:pPr algn="ctr" fontAlgn="ctr"/>
                      <a:r>
                        <a:rPr lang="en-US" sz="1800" b="1" dirty="0">
                          <a:effectLst/>
                        </a:rPr>
                        <a:t>g</a:t>
                      </a:r>
                    </a:p>
                  </a:txBody>
                  <a:tcPr marL="76200" marR="76200" marT="76200" marB="76200" anchor="ctr"/>
                </a:tc>
                <a:tc>
                  <a:txBody>
                    <a:bodyPr/>
                    <a:lstStyle/>
                    <a:p>
                      <a:pPr algn="ctr" fontAlgn="ctr"/>
                      <a:r>
                        <a:rPr lang="en-US" sz="1800" b="1" dirty="0">
                          <a:effectLst/>
                        </a:rPr>
                        <a:t>h</a:t>
                      </a:r>
                    </a:p>
                  </a:txBody>
                  <a:tcPr marL="76200" marR="76200" marT="76200" marB="76200" anchor="ctr"/>
                </a:tc>
                <a:tc>
                  <a:txBody>
                    <a:bodyPr/>
                    <a:lstStyle/>
                    <a:p>
                      <a:pPr algn="ctr" fontAlgn="ctr"/>
                      <a:r>
                        <a:rPr lang="en-US" sz="1800" b="1" dirty="0" err="1">
                          <a:effectLst/>
                        </a:rPr>
                        <a:t>i</a:t>
                      </a:r>
                      <a:endParaRPr lang="en-US" sz="1800" b="1" dirty="0">
                        <a:effectLst/>
                      </a:endParaRPr>
                    </a:p>
                  </a:txBody>
                  <a:tcPr marL="76200" marR="76200" marT="76200" marB="76200" anchor="ctr"/>
                </a:tc>
                <a:tc>
                  <a:txBody>
                    <a:bodyPr/>
                    <a:lstStyle/>
                    <a:p>
                      <a:pPr algn="ctr" fontAlgn="ctr"/>
                      <a:r>
                        <a:rPr lang="en-US" sz="1800" b="1" dirty="0">
                          <a:effectLst/>
                        </a:rPr>
                        <a:t>j</a:t>
                      </a:r>
                    </a:p>
                  </a:txBody>
                  <a:tcPr marL="76200" marR="76200" marT="76200" marB="76200" anchor="ctr"/>
                </a:tc>
                <a:tc>
                  <a:txBody>
                    <a:bodyPr/>
                    <a:lstStyle/>
                    <a:p>
                      <a:pPr algn="ctr" fontAlgn="ctr"/>
                      <a:r>
                        <a:rPr lang="en-US" sz="1800" b="1" dirty="0">
                          <a:effectLst/>
                        </a:rPr>
                        <a:t>k</a:t>
                      </a:r>
                    </a:p>
                  </a:txBody>
                  <a:tcPr marL="76200" marR="76200" marT="76200" marB="76200" anchor="ctr"/>
                </a:tc>
                <a:tc>
                  <a:txBody>
                    <a:bodyPr/>
                    <a:lstStyle/>
                    <a:p>
                      <a:pPr algn="ctr" fontAlgn="ctr"/>
                      <a:r>
                        <a:rPr lang="en-US" sz="1800" b="1" dirty="0">
                          <a:effectLst/>
                        </a:rPr>
                        <a:t>l</a:t>
                      </a:r>
                    </a:p>
                  </a:txBody>
                  <a:tcPr marL="76200" marR="76200" marT="76200" marB="76200" anchor="ctr"/>
                </a:tc>
                <a:tc>
                  <a:txBody>
                    <a:bodyPr/>
                    <a:lstStyle/>
                    <a:p>
                      <a:pPr algn="ctr" fontAlgn="ctr"/>
                      <a:r>
                        <a:rPr lang="en-US" sz="1800" b="1" dirty="0">
                          <a:effectLst/>
                        </a:rPr>
                        <a:t>m</a:t>
                      </a:r>
                    </a:p>
                  </a:txBody>
                  <a:tcPr marL="76200" marR="76200" marT="76200" marB="76200" anchor="ctr"/>
                </a:tc>
                <a:tc>
                  <a:txBody>
                    <a:bodyPr/>
                    <a:lstStyle/>
                    <a:p>
                      <a:pPr algn="ctr" fontAlgn="ctr"/>
                      <a:r>
                        <a:rPr lang="en-US" sz="1800" b="1" dirty="0">
                          <a:effectLst/>
                        </a:rPr>
                        <a:t>n</a:t>
                      </a:r>
                    </a:p>
                  </a:txBody>
                  <a:tcPr marL="76200" marR="76200" marT="76200" marB="76200" anchor="ctr"/>
                </a:tc>
                <a:tc>
                  <a:txBody>
                    <a:bodyPr/>
                    <a:lstStyle/>
                    <a:p>
                      <a:pPr algn="ctr" fontAlgn="ctr"/>
                      <a:r>
                        <a:rPr lang="en-US" sz="1800" b="1" dirty="0">
                          <a:effectLst/>
                        </a:rPr>
                        <a:t>o</a:t>
                      </a:r>
                    </a:p>
                  </a:txBody>
                  <a:tcPr marL="76200" marR="76200" marT="76200" marB="76200" anchor="ctr"/>
                </a:tc>
                <a:tc>
                  <a:txBody>
                    <a:bodyPr/>
                    <a:lstStyle/>
                    <a:p>
                      <a:pPr algn="ctr" fontAlgn="ctr"/>
                      <a:r>
                        <a:rPr lang="en-US" sz="1800" b="1" dirty="0">
                          <a:effectLst/>
                        </a:rPr>
                        <a:t>p</a:t>
                      </a:r>
                    </a:p>
                  </a:txBody>
                  <a:tcPr marL="76200" marR="76200" marT="76200" marB="76200" anchor="ctr"/>
                </a:tc>
                <a:tc>
                  <a:txBody>
                    <a:bodyPr/>
                    <a:lstStyle/>
                    <a:p>
                      <a:pPr algn="ctr" fontAlgn="ctr"/>
                      <a:r>
                        <a:rPr lang="en-US" sz="1800" b="1" dirty="0">
                          <a:effectLst/>
                        </a:rPr>
                        <a:t>q</a:t>
                      </a:r>
                    </a:p>
                  </a:txBody>
                  <a:tcPr marL="76200" marR="76200" marT="76200" marB="76200" anchor="ctr"/>
                </a:tc>
                <a:tc>
                  <a:txBody>
                    <a:bodyPr/>
                    <a:lstStyle/>
                    <a:p>
                      <a:pPr algn="ctr" fontAlgn="ctr"/>
                      <a:r>
                        <a:rPr lang="en-US" sz="1800" b="1" dirty="0">
                          <a:effectLst/>
                        </a:rPr>
                        <a:t>r</a:t>
                      </a:r>
                    </a:p>
                  </a:txBody>
                  <a:tcPr marL="76200" marR="76200" marT="76200" marB="76200" anchor="ctr"/>
                </a:tc>
                <a:tc>
                  <a:txBody>
                    <a:bodyPr/>
                    <a:lstStyle/>
                    <a:p>
                      <a:pPr algn="ctr" fontAlgn="ctr"/>
                      <a:r>
                        <a:rPr lang="en-US" sz="1800" b="1" dirty="0">
                          <a:effectLst/>
                        </a:rPr>
                        <a:t>s</a:t>
                      </a:r>
                    </a:p>
                  </a:txBody>
                  <a:tcPr marL="76200" marR="76200" marT="76200" marB="76200" anchor="ctr"/>
                </a:tc>
                <a:tc>
                  <a:txBody>
                    <a:bodyPr/>
                    <a:lstStyle/>
                    <a:p>
                      <a:pPr algn="ctr" fontAlgn="ctr"/>
                      <a:r>
                        <a:rPr lang="en-US" sz="1800" b="1" dirty="0">
                          <a:effectLst/>
                        </a:rPr>
                        <a:t>t</a:t>
                      </a:r>
                    </a:p>
                  </a:txBody>
                  <a:tcPr marL="76200" marR="76200" marT="76200" marB="76200" anchor="ctr"/>
                </a:tc>
                <a:extLst>
                  <a:ext uri="{0D108BD9-81ED-4DB2-BD59-A6C34878D82A}">
                    <a16:rowId xmlns:a16="http://schemas.microsoft.com/office/drawing/2014/main" val="441243226"/>
                  </a:ext>
                </a:extLst>
              </a:tr>
            </a:tbl>
          </a:graphicData>
        </a:graphic>
      </p:graphicFrame>
      <p:sp>
        <p:nvSpPr>
          <p:cNvPr id="7" name="TextBox 6">
            <a:extLst>
              <a:ext uri="{FF2B5EF4-FFF2-40B4-BE49-F238E27FC236}">
                <a16:creationId xmlns:a16="http://schemas.microsoft.com/office/drawing/2014/main" id="{6D651613-6F02-4ADA-B9F4-7C0EF893126E}"/>
              </a:ext>
            </a:extLst>
          </p:cNvPr>
          <p:cNvSpPr txBox="1"/>
          <p:nvPr/>
        </p:nvSpPr>
        <p:spPr>
          <a:xfrm>
            <a:off x="1124740" y="1689882"/>
            <a:ext cx="211468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front = 1;</a:t>
            </a:r>
          </a:p>
        </p:txBody>
      </p:sp>
      <p:cxnSp>
        <p:nvCxnSpPr>
          <p:cNvPr id="28" name="Straight Arrow Connector 27">
            <a:extLst>
              <a:ext uri="{FF2B5EF4-FFF2-40B4-BE49-F238E27FC236}">
                <a16:creationId xmlns:a16="http://schemas.microsoft.com/office/drawing/2014/main" id="{F8103121-41CB-4442-8A2F-8170447CAE30}"/>
              </a:ext>
            </a:extLst>
          </p:cNvPr>
          <p:cNvCxnSpPr>
            <a:cxnSpLocks/>
          </p:cNvCxnSpPr>
          <p:nvPr/>
        </p:nvCxnSpPr>
        <p:spPr>
          <a:xfrm>
            <a:off x="1885103" y="2323025"/>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EB0B94A-95EB-4C16-9EF2-5CB6E2C51E11}"/>
              </a:ext>
            </a:extLst>
          </p:cNvPr>
          <p:cNvCxnSpPr>
            <a:cxnSpLocks/>
            <a:stCxn id="7" idx="2"/>
          </p:cNvCxnSpPr>
          <p:nvPr/>
        </p:nvCxnSpPr>
        <p:spPr>
          <a:xfrm>
            <a:off x="2182081" y="2059214"/>
            <a:ext cx="0" cy="2589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1DDF702-5D93-482A-9538-8DF130E81F90}"/>
              </a:ext>
            </a:extLst>
          </p:cNvPr>
          <p:cNvCxnSpPr>
            <a:cxnSpLocks/>
          </p:cNvCxnSpPr>
          <p:nvPr/>
        </p:nvCxnSpPr>
        <p:spPr>
          <a:xfrm flipH="1">
            <a:off x="1858973" y="2318154"/>
            <a:ext cx="3231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0B18687-D4A3-4FC2-93BF-D7E4B207747C}"/>
              </a:ext>
            </a:extLst>
          </p:cNvPr>
          <p:cNvSpPr txBox="1"/>
          <p:nvPr/>
        </p:nvSpPr>
        <p:spPr>
          <a:xfrm>
            <a:off x="5406300" y="3466652"/>
            <a:ext cx="5423280" cy="1200329"/>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dequeue()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E temp = data[front]</a:t>
            </a:r>
          </a:p>
          <a:p>
            <a:r>
              <a:rPr lang="en-US" dirty="0">
                <a:latin typeface="Courier New" panose="02070309020205020404" pitchFamily="49" charset="0"/>
                <a:cs typeface="Courier New" panose="02070309020205020404" pitchFamily="49" charset="0"/>
              </a:rPr>
              <a:t>    data[front] = null</a:t>
            </a:r>
          </a:p>
          <a:p>
            <a:r>
              <a:rPr lang="en-US" dirty="0">
                <a:latin typeface="Courier New" panose="02070309020205020404" pitchFamily="49" charset="0"/>
                <a:cs typeface="Courier New" panose="02070309020205020404" pitchFamily="49" charset="0"/>
              </a:rPr>
              <a:t>    front = (front + 1) % </a:t>
            </a:r>
            <a:r>
              <a:rPr lang="en-US" dirty="0" err="1">
                <a:latin typeface="Courier New" panose="02070309020205020404" pitchFamily="49" charset="0"/>
                <a:cs typeface="Courier New" panose="02070309020205020404" pitchFamily="49" charset="0"/>
              </a:rPr>
              <a:t>data.length</a:t>
            </a:r>
            <a:endParaRPr lang="en-US" dirty="0">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31EB16D1-13E6-4043-8635-31E8741E3E3B}"/>
              </a:ext>
            </a:extLst>
          </p:cNvPr>
          <p:cNvSpPr txBox="1"/>
          <p:nvPr/>
        </p:nvSpPr>
        <p:spPr>
          <a:xfrm>
            <a:off x="3634446" y="1692455"/>
            <a:ext cx="211468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size = 20;</a:t>
            </a:r>
          </a:p>
        </p:txBody>
      </p:sp>
      <p:sp>
        <p:nvSpPr>
          <p:cNvPr id="10" name="TextBox 9">
            <a:extLst>
              <a:ext uri="{FF2B5EF4-FFF2-40B4-BE49-F238E27FC236}">
                <a16:creationId xmlns:a16="http://schemas.microsoft.com/office/drawing/2014/main" id="{06509DD2-10E2-4D31-8AFF-9276B98C5DBA}"/>
              </a:ext>
            </a:extLst>
          </p:cNvPr>
          <p:cNvSpPr txBox="1"/>
          <p:nvPr/>
        </p:nvSpPr>
        <p:spPr>
          <a:xfrm>
            <a:off x="6006294" y="1689882"/>
            <a:ext cx="1701107"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 temp = a;</a:t>
            </a:r>
          </a:p>
        </p:txBody>
      </p:sp>
    </p:spTree>
    <p:extLst>
      <p:ext uri="{BB962C8B-B14F-4D97-AF65-F5344CB8AC3E}">
        <p14:creationId xmlns:p14="http://schemas.microsoft.com/office/powerpoint/2010/main" val="22463401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Dequeue()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endParaRPr lang="en-US" sz="1800" b="1" dirty="0">
                        <a:effectLst/>
                      </a:endParaRPr>
                    </a:p>
                  </a:txBody>
                  <a:tcPr marL="76200" marR="76200" marT="76200" marB="76200" anchor="ctr"/>
                </a:tc>
                <a:tc>
                  <a:txBody>
                    <a:bodyPr/>
                    <a:lstStyle/>
                    <a:p>
                      <a:pPr algn="ctr" fontAlgn="ctr"/>
                      <a:r>
                        <a:rPr lang="en-US" sz="1800" b="1" dirty="0">
                          <a:effectLst/>
                        </a:rPr>
                        <a:t>b</a:t>
                      </a:r>
                    </a:p>
                  </a:txBody>
                  <a:tcPr marL="76200" marR="76200" marT="76200" marB="76200" anchor="ctr"/>
                </a:tc>
                <a:tc>
                  <a:txBody>
                    <a:bodyPr/>
                    <a:lstStyle/>
                    <a:p>
                      <a:pPr algn="ctr" fontAlgn="ctr"/>
                      <a:r>
                        <a:rPr lang="en-US" sz="1800" b="1" dirty="0">
                          <a:effectLst/>
                        </a:rPr>
                        <a:t>c</a:t>
                      </a:r>
                    </a:p>
                  </a:txBody>
                  <a:tcPr marL="76200" marR="76200" marT="76200" marB="76200" anchor="ctr"/>
                </a:tc>
                <a:tc>
                  <a:txBody>
                    <a:bodyPr/>
                    <a:lstStyle/>
                    <a:p>
                      <a:pPr algn="ctr" fontAlgn="ctr"/>
                      <a:r>
                        <a:rPr lang="en-US" sz="1800" b="1" dirty="0">
                          <a:effectLst/>
                        </a:rPr>
                        <a:t>d</a:t>
                      </a:r>
                    </a:p>
                  </a:txBody>
                  <a:tcPr marL="76200" marR="76200" marT="76200" marB="76200" anchor="ctr"/>
                </a:tc>
                <a:tc>
                  <a:txBody>
                    <a:bodyPr/>
                    <a:lstStyle/>
                    <a:p>
                      <a:pPr algn="ctr" fontAlgn="ctr"/>
                      <a:r>
                        <a:rPr lang="en-US" sz="1800" b="1" dirty="0">
                          <a:effectLst/>
                        </a:rPr>
                        <a:t>e</a:t>
                      </a:r>
                    </a:p>
                  </a:txBody>
                  <a:tcPr marL="76200" marR="76200" marT="76200" marB="76200" anchor="ctr"/>
                </a:tc>
                <a:tc>
                  <a:txBody>
                    <a:bodyPr/>
                    <a:lstStyle/>
                    <a:p>
                      <a:pPr algn="ctr" fontAlgn="ctr"/>
                      <a:r>
                        <a:rPr lang="en-US" sz="1800" b="1" dirty="0">
                          <a:effectLst/>
                        </a:rPr>
                        <a:t>f</a:t>
                      </a:r>
                    </a:p>
                  </a:txBody>
                  <a:tcPr marL="76200" marR="76200" marT="76200" marB="76200" anchor="ctr"/>
                </a:tc>
                <a:tc>
                  <a:txBody>
                    <a:bodyPr/>
                    <a:lstStyle/>
                    <a:p>
                      <a:pPr algn="ctr" fontAlgn="ctr"/>
                      <a:r>
                        <a:rPr lang="en-US" sz="1800" b="1" dirty="0">
                          <a:effectLst/>
                        </a:rPr>
                        <a:t>g</a:t>
                      </a:r>
                    </a:p>
                  </a:txBody>
                  <a:tcPr marL="76200" marR="76200" marT="76200" marB="76200" anchor="ctr"/>
                </a:tc>
                <a:tc>
                  <a:txBody>
                    <a:bodyPr/>
                    <a:lstStyle/>
                    <a:p>
                      <a:pPr algn="ctr" fontAlgn="ctr"/>
                      <a:r>
                        <a:rPr lang="en-US" sz="1800" b="1" dirty="0">
                          <a:effectLst/>
                        </a:rPr>
                        <a:t>h</a:t>
                      </a:r>
                    </a:p>
                  </a:txBody>
                  <a:tcPr marL="76200" marR="76200" marT="76200" marB="76200" anchor="ctr"/>
                </a:tc>
                <a:tc>
                  <a:txBody>
                    <a:bodyPr/>
                    <a:lstStyle/>
                    <a:p>
                      <a:pPr algn="ctr" fontAlgn="ctr"/>
                      <a:r>
                        <a:rPr lang="en-US" sz="1800" b="1" dirty="0" err="1">
                          <a:effectLst/>
                        </a:rPr>
                        <a:t>i</a:t>
                      </a:r>
                      <a:endParaRPr lang="en-US" sz="1800" b="1" dirty="0">
                        <a:effectLst/>
                      </a:endParaRPr>
                    </a:p>
                  </a:txBody>
                  <a:tcPr marL="76200" marR="76200" marT="76200" marB="76200" anchor="ctr"/>
                </a:tc>
                <a:tc>
                  <a:txBody>
                    <a:bodyPr/>
                    <a:lstStyle/>
                    <a:p>
                      <a:pPr algn="ctr" fontAlgn="ctr"/>
                      <a:r>
                        <a:rPr lang="en-US" sz="1800" b="1" dirty="0">
                          <a:effectLst/>
                        </a:rPr>
                        <a:t>j</a:t>
                      </a:r>
                    </a:p>
                  </a:txBody>
                  <a:tcPr marL="76200" marR="76200" marT="76200" marB="76200" anchor="ctr"/>
                </a:tc>
                <a:tc>
                  <a:txBody>
                    <a:bodyPr/>
                    <a:lstStyle/>
                    <a:p>
                      <a:pPr algn="ctr" fontAlgn="ctr"/>
                      <a:r>
                        <a:rPr lang="en-US" sz="1800" b="1" dirty="0">
                          <a:effectLst/>
                        </a:rPr>
                        <a:t>k</a:t>
                      </a:r>
                    </a:p>
                  </a:txBody>
                  <a:tcPr marL="76200" marR="76200" marT="76200" marB="76200" anchor="ctr"/>
                </a:tc>
                <a:tc>
                  <a:txBody>
                    <a:bodyPr/>
                    <a:lstStyle/>
                    <a:p>
                      <a:pPr algn="ctr" fontAlgn="ctr"/>
                      <a:r>
                        <a:rPr lang="en-US" sz="1800" b="1" dirty="0">
                          <a:effectLst/>
                        </a:rPr>
                        <a:t>l</a:t>
                      </a:r>
                    </a:p>
                  </a:txBody>
                  <a:tcPr marL="76200" marR="76200" marT="76200" marB="76200" anchor="ctr"/>
                </a:tc>
                <a:tc>
                  <a:txBody>
                    <a:bodyPr/>
                    <a:lstStyle/>
                    <a:p>
                      <a:pPr algn="ctr" fontAlgn="ctr"/>
                      <a:r>
                        <a:rPr lang="en-US" sz="1800" b="1" dirty="0">
                          <a:effectLst/>
                        </a:rPr>
                        <a:t>m</a:t>
                      </a:r>
                    </a:p>
                  </a:txBody>
                  <a:tcPr marL="76200" marR="76200" marT="76200" marB="76200" anchor="ctr"/>
                </a:tc>
                <a:tc>
                  <a:txBody>
                    <a:bodyPr/>
                    <a:lstStyle/>
                    <a:p>
                      <a:pPr algn="ctr" fontAlgn="ctr"/>
                      <a:r>
                        <a:rPr lang="en-US" sz="1800" b="1" dirty="0">
                          <a:effectLst/>
                        </a:rPr>
                        <a:t>n</a:t>
                      </a:r>
                    </a:p>
                  </a:txBody>
                  <a:tcPr marL="76200" marR="76200" marT="76200" marB="76200" anchor="ctr"/>
                </a:tc>
                <a:tc>
                  <a:txBody>
                    <a:bodyPr/>
                    <a:lstStyle/>
                    <a:p>
                      <a:pPr algn="ctr" fontAlgn="ctr"/>
                      <a:r>
                        <a:rPr lang="en-US" sz="1800" b="1" dirty="0">
                          <a:effectLst/>
                        </a:rPr>
                        <a:t>o</a:t>
                      </a:r>
                    </a:p>
                  </a:txBody>
                  <a:tcPr marL="76200" marR="76200" marT="76200" marB="76200" anchor="ctr"/>
                </a:tc>
                <a:tc>
                  <a:txBody>
                    <a:bodyPr/>
                    <a:lstStyle/>
                    <a:p>
                      <a:pPr algn="ctr" fontAlgn="ctr"/>
                      <a:r>
                        <a:rPr lang="en-US" sz="1800" b="1" dirty="0">
                          <a:effectLst/>
                        </a:rPr>
                        <a:t>p</a:t>
                      </a:r>
                    </a:p>
                  </a:txBody>
                  <a:tcPr marL="76200" marR="76200" marT="76200" marB="76200" anchor="ctr"/>
                </a:tc>
                <a:tc>
                  <a:txBody>
                    <a:bodyPr/>
                    <a:lstStyle/>
                    <a:p>
                      <a:pPr algn="ctr" fontAlgn="ctr"/>
                      <a:r>
                        <a:rPr lang="en-US" sz="1800" b="1" dirty="0">
                          <a:effectLst/>
                        </a:rPr>
                        <a:t>q</a:t>
                      </a:r>
                    </a:p>
                  </a:txBody>
                  <a:tcPr marL="76200" marR="76200" marT="76200" marB="76200" anchor="ctr"/>
                </a:tc>
                <a:tc>
                  <a:txBody>
                    <a:bodyPr/>
                    <a:lstStyle/>
                    <a:p>
                      <a:pPr algn="ctr" fontAlgn="ctr"/>
                      <a:r>
                        <a:rPr lang="en-US" sz="1800" b="1" dirty="0">
                          <a:effectLst/>
                        </a:rPr>
                        <a:t>r</a:t>
                      </a:r>
                    </a:p>
                  </a:txBody>
                  <a:tcPr marL="76200" marR="76200" marT="76200" marB="76200" anchor="ctr"/>
                </a:tc>
                <a:tc>
                  <a:txBody>
                    <a:bodyPr/>
                    <a:lstStyle/>
                    <a:p>
                      <a:pPr algn="ctr" fontAlgn="ctr"/>
                      <a:r>
                        <a:rPr lang="en-US" sz="1800" b="1" dirty="0">
                          <a:effectLst/>
                        </a:rPr>
                        <a:t>s</a:t>
                      </a:r>
                    </a:p>
                  </a:txBody>
                  <a:tcPr marL="76200" marR="76200" marT="76200" marB="76200" anchor="ctr"/>
                </a:tc>
                <a:tc>
                  <a:txBody>
                    <a:bodyPr/>
                    <a:lstStyle/>
                    <a:p>
                      <a:pPr algn="ctr" fontAlgn="ctr"/>
                      <a:r>
                        <a:rPr lang="en-US" sz="1800" b="1" dirty="0">
                          <a:effectLst/>
                        </a:rPr>
                        <a:t>t</a:t>
                      </a:r>
                    </a:p>
                  </a:txBody>
                  <a:tcPr marL="76200" marR="76200" marT="76200" marB="76200" anchor="ctr"/>
                </a:tc>
                <a:extLst>
                  <a:ext uri="{0D108BD9-81ED-4DB2-BD59-A6C34878D82A}">
                    <a16:rowId xmlns:a16="http://schemas.microsoft.com/office/drawing/2014/main" val="441243226"/>
                  </a:ext>
                </a:extLst>
              </a:tr>
            </a:tbl>
          </a:graphicData>
        </a:graphic>
      </p:graphicFrame>
      <p:sp>
        <p:nvSpPr>
          <p:cNvPr id="7" name="TextBox 6">
            <a:extLst>
              <a:ext uri="{FF2B5EF4-FFF2-40B4-BE49-F238E27FC236}">
                <a16:creationId xmlns:a16="http://schemas.microsoft.com/office/drawing/2014/main" id="{6D651613-6F02-4ADA-B9F4-7C0EF893126E}"/>
              </a:ext>
            </a:extLst>
          </p:cNvPr>
          <p:cNvSpPr txBox="1"/>
          <p:nvPr/>
        </p:nvSpPr>
        <p:spPr>
          <a:xfrm>
            <a:off x="1124740" y="1689882"/>
            <a:ext cx="211468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front = 1;</a:t>
            </a:r>
          </a:p>
        </p:txBody>
      </p:sp>
      <p:cxnSp>
        <p:nvCxnSpPr>
          <p:cNvPr id="28" name="Straight Arrow Connector 27">
            <a:extLst>
              <a:ext uri="{FF2B5EF4-FFF2-40B4-BE49-F238E27FC236}">
                <a16:creationId xmlns:a16="http://schemas.microsoft.com/office/drawing/2014/main" id="{F8103121-41CB-4442-8A2F-8170447CAE30}"/>
              </a:ext>
            </a:extLst>
          </p:cNvPr>
          <p:cNvCxnSpPr>
            <a:cxnSpLocks/>
          </p:cNvCxnSpPr>
          <p:nvPr/>
        </p:nvCxnSpPr>
        <p:spPr>
          <a:xfrm>
            <a:off x="1885103" y="2323025"/>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EB0B94A-95EB-4C16-9EF2-5CB6E2C51E11}"/>
              </a:ext>
            </a:extLst>
          </p:cNvPr>
          <p:cNvCxnSpPr>
            <a:cxnSpLocks/>
            <a:stCxn id="7" idx="2"/>
          </p:cNvCxnSpPr>
          <p:nvPr/>
        </p:nvCxnSpPr>
        <p:spPr>
          <a:xfrm>
            <a:off x="2182081" y="2059214"/>
            <a:ext cx="0" cy="2589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1DDF702-5D93-482A-9538-8DF130E81F90}"/>
              </a:ext>
            </a:extLst>
          </p:cNvPr>
          <p:cNvCxnSpPr>
            <a:cxnSpLocks/>
          </p:cNvCxnSpPr>
          <p:nvPr/>
        </p:nvCxnSpPr>
        <p:spPr>
          <a:xfrm flipH="1">
            <a:off x="1858973" y="2318154"/>
            <a:ext cx="3231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0B18687-D4A3-4FC2-93BF-D7E4B207747C}"/>
              </a:ext>
            </a:extLst>
          </p:cNvPr>
          <p:cNvSpPr txBox="1"/>
          <p:nvPr/>
        </p:nvSpPr>
        <p:spPr>
          <a:xfrm>
            <a:off x="5406300" y="3466652"/>
            <a:ext cx="5285421" cy="1477328"/>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dequeue()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E temp = data[front]</a:t>
            </a:r>
          </a:p>
          <a:p>
            <a:r>
              <a:rPr lang="en-US" dirty="0">
                <a:latin typeface="Courier New" panose="02070309020205020404" pitchFamily="49" charset="0"/>
                <a:cs typeface="Courier New" panose="02070309020205020404" pitchFamily="49" charset="0"/>
              </a:rPr>
              <a:t>    data[front] = null</a:t>
            </a:r>
          </a:p>
          <a:p>
            <a:r>
              <a:rPr lang="en-US" dirty="0">
                <a:latin typeface="Courier New" panose="02070309020205020404" pitchFamily="49" charset="0"/>
                <a:cs typeface="Courier New" panose="02070309020205020404" pitchFamily="49" charset="0"/>
              </a:rPr>
              <a:t>    front = (front + 1) % </a:t>
            </a:r>
            <a:r>
              <a:rPr lang="en-US" dirty="0" err="1">
                <a:latin typeface="Courier New" panose="02070309020205020404" pitchFamily="49" charset="0"/>
                <a:cs typeface="Courier New" panose="02070309020205020404" pitchFamily="49" charset="0"/>
              </a:rPr>
              <a:t>data.length</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size--</a:t>
            </a:r>
          </a:p>
        </p:txBody>
      </p:sp>
      <p:sp>
        <p:nvSpPr>
          <p:cNvPr id="13" name="TextBox 12">
            <a:extLst>
              <a:ext uri="{FF2B5EF4-FFF2-40B4-BE49-F238E27FC236}">
                <a16:creationId xmlns:a16="http://schemas.microsoft.com/office/drawing/2014/main" id="{31EB16D1-13E6-4043-8635-31E8741E3E3B}"/>
              </a:ext>
            </a:extLst>
          </p:cNvPr>
          <p:cNvSpPr txBox="1"/>
          <p:nvPr/>
        </p:nvSpPr>
        <p:spPr>
          <a:xfrm>
            <a:off x="3634446" y="1692455"/>
            <a:ext cx="211468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size = 19;</a:t>
            </a:r>
          </a:p>
        </p:txBody>
      </p:sp>
      <p:sp>
        <p:nvSpPr>
          <p:cNvPr id="10" name="TextBox 9">
            <a:extLst>
              <a:ext uri="{FF2B5EF4-FFF2-40B4-BE49-F238E27FC236}">
                <a16:creationId xmlns:a16="http://schemas.microsoft.com/office/drawing/2014/main" id="{06509DD2-10E2-4D31-8AFF-9276B98C5DBA}"/>
              </a:ext>
            </a:extLst>
          </p:cNvPr>
          <p:cNvSpPr txBox="1"/>
          <p:nvPr/>
        </p:nvSpPr>
        <p:spPr>
          <a:xfrm>
            <a:off x="6006294" y="1689882"/>
            <a:ext cx="1701107"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 temp = a;</a:t>
            </a:r>
          </a:p>
        </p:txBody>
      </p:sp>
    </p:spTree>
    <p:extLst>
      <p:ext uri="{BB962C8B-B14F-4D97-AF65-F5344CB8AC3E}">
        <p14:creationId xmlns:p14="http://schemas.microsoft.com/office/powerpoint/2010/main" val="56080085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Dequeue()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endParaRPr lang="en-US" sz="1800" b="1" dirty="0">
                        <a:effectLst/>
                      </a:endParaRPr>
                    </a:p>
                  </a:txBody>
                  <a:tcPr marL="76200" marR="76200" marT="76200" marB="76200" anchor="ctr"/>
                </a:tc>
                <a:tc>
                  <a:txBody>
                    <a:bodyPr/>
                    <a:lstStyle/>
                    <a:p>
                      <a:pPr algn="ctr" fontAlgn="ctr"/>
                      <a:r>
                        <a:rPr lang="en-US" sz="1800" b="1" dirty="0">
                          <a:effectLst/>
                        </a:rPr>
                        <a:t>b</a:t>
                      </a:r>
                    </a:p>
                  </a:txBody>
                  <a:tcPr marL="76200" marR="76200" marT="76200" marB="76200" anchor="ctr"/>
                </a:tc>
                <a:tc>
                  <a:txBody>
                    <a:bodyPr/>
                    <a:lstStyle/>
                    <a:p>
                      <a:pPr algn="ctr" fontAlgn="ctr"/>
                      <a:r>
                        <a:rPr lang="en-US" sz="1800" b="1" dirty="0">
                          <a:effectLst/>
                        </a:rPr>
                        <a:t>c</a:t>
                      </a:r>
                    </a:p>
                  </a:txBody>
                  <a:tcPr marL="76200" marR="76200" marT="76200" marB="76200" anchor="ctr"/>
                </a:tc>
                <a:tc>
                  <a:txBody>
                    <a:bodyPr/>
                    <a:lstStyle/>
                    <a:p>
                      <a:pPr algn="ctr" fontAlgn="ctr"/>
                      <a:r>
                        <a:rPr lang="en-US" sz="1800" b="1" dirty="0">
                          <a:effectLst/>
                        </a:rPr>
                        <a:t>d</a:t>
                      </a:r>
                    </a:p>
                  </a:txBody>
                  <a:tcPr marL="76200" marR="76200" marT="76200" marB="76200" anchor="ctr"/>
                </a:tc>
                <a:tc>
                  <a:txBody>
                    <a:bodyPr/>
                    <a:lstStyle/>
                    <a:p>
                      <a:pPr algn="ctr" fontAlgn="ctr"/>
                      <a:r>
                        <a:rPr lang="en-US" sz="1800" b="1" dirty="0">
                          <a:effectLst/>
                        </a:rPr>
                        <a:t>e</a:t>
                      </a:r>
                    </a:p>
                  </a:txBody>
                  <a:tcPr marL="76200" marR="76200" marT="76200" marB="76200" anchor="ctr"/>
                </a:tc>
                <a:tc>
                  <a:txBody>
                    <a:bodyPr/>
                    <a:lstStyle/>
                    <a:p>
                      <a:pPr algn="ctr" fontAlgn="ctr"/>
                      <a:r>
                        <a:rPr lang="en-US" sz="1800" b="1" dirty="0">
                          <a:effectLst/>
                        </a:rPr>
                        <a:t>f</a:t>
                      </a:r>
                    </a:p>
                  </a:txBody>
                  <a:tcPr marL="76200" marR="76200" marT="76200" marB="76200" anchor="ctr"/>
                </a:tc>
                <a:tc>
                  <a:txBody>
                    <a:bodyPr/>
                    <a:lstStyle/>
                    <a:p>
                      <a:pPr algn="ctr" fontAlgn="ctr"/>
                      <a:r>
                        <a:rPr lang="en-US" sz="1800" b="1" dirty="0">
                          <a:effectLst/>
                        </a:rPr>
                        <a:t>g</a:t>
                      </a:r>
                    </a:p>
                  </a:txBody>
                  <a:tcPr marL="76200" marR="76200" marT="76200" marB="76200" anchor="ctr"/>
                </a:tc>
                <a:tc>
                  <a:txBody>
                    <a:bodyPr/>
                    <a:lstStyle/>
                    <a:p>
                      <a:pPr algn="ctr" fontAlgn="ctr"/>
                      <a:r>
                        <a:rPr lang="en-US" sz="1800" b="1" dirty="0">
                          <a:effectLst/>
                        </a:rPr>
                        <a:t>h</a:t>
                      </a:r>
                    </a:p>
                  </a:txBody>
                  <a:tcPr marL="76200" marR="76200" marT="76200" marB="76200" anchor="ctr"/>
                </a:tc>
                <a:tc>
                  <a:txBody>
                    <a:bodyPr/>
                    <a:lstStyle/>
                    <a:p>
                      <a:pPr algn="ctr" fontAlgn="ctr"/>
                      <a:r>
                        <a:rPr lang="en-US" sz="1800" b="1" dirty="0" err="1">
                          <a:effectLst/>
                        </a:rPr>
                        <a:t>i</a:t>
                      </a:r>
                      <a:endParaRPr lang="en-US" sz="1800" b="1" dirty="0">
                        <a:effectLst/>
                      </a:endParaRPr>
                    </a:p>
                  </a:txBody>
                  <a:tcPr marL="76200" marR="76200" marT="76200" marB="76200" anchor="ctr"/>
                </a:tc>
                <a:tc>
                  <a:txBody>
                    <a:bodyPr/>
                    <a:lstStyle/>
                    <a:p>
                      <a:pPr algn="ctr" fontAlgn="ctr"/>
                      <a:r>
                        <a:rPr lang="en-US" sz="1800" b="1" dirty="0">
                          <a:effectLst/>
                        </a:rPr>
                        <a:t>j</a:t>
                      </a:r>
                    </a:p>
                  </a:txBody>
                  <a:tcPr marL="76200" marR="76200" marT="76200" marB="76200" anchor="ctr"/>
                </a:tc>
                <a:tc>
                  <a:txBody>
                    <a:bodyPr/>
                    <a:lstStyle/>
                    <a:p>
                      <a:pPr algn="ctr" fontAlgn="ctr"/>
                      <a:r>
                        <a:rPr lang="en-US" sz="1800" b="1" dirty="0">
                          <a:effectLst/>
                        </a:rPr>
                        <a:t>k</a:t>
                      </a:r>
                    </a:p>
                  </a:txBody>
                  <a:tcPr marL="76200" marR="76200" marT="76200" marB="76200" anchor="ctr"/>
                </a:tc>
                <a:tc>
                  <a:txBody>
                    <a:bodyPr/>
                    <a:lstStyle/>
                    <a:p>
                      <a:pPr algn="ctr" fontAlgn="ctr"/>
                      <a:r>
                        <a:rPr lang="en-US" sz="1800" b="1" dirty="0">
                          <a:effectLst/>
                        </a:rPr>
                        <a:t>l</a:t>
                      </a:r>
                    </a:p>
                  </a:txBody>
                  <a:tcPr marL="76200" marR="76200" marT="76200" marB="76200" anchor="ctr"/>
                </a:tc>
                <a:tc>
                  <a:txBody>
                    <a:bodyPr/>
                    <a:lstStyle/>
                    <a:p>
                      <a:pPr algn="ctr" fontAlgn="ctr"/>
                      <a:r>
                        <a:rPr lang="en-US" sz="1800" b="1" dirty="0">
                          <a:effectLst/>
                        </a:rPr>
                        <a:t>m</a:t>
                      </a:r>
                    </a:p>
                  </a:txBody>
                  <a:tcPr marL="76200" marR="76200" marT="76200" marB="76200" anchor="ctr"/>
                </a:tc>
                <a:tc>
                  <a:txBody>
                    <a:bodyPr/>
                    <a:lstStyle/>
                    <a:p>
                      <a:pPr algn="ctr" fontAlgn="ctr"/>
                      <a:r>
                        <a:rPr lang="en-US" sz="1800" b="1" dirty="0">
                          <a:effectLst/>
                        </a:rPr>
                        <a:t>n</a:t>
                      </a:r>
                    </a:p>
                  </a:txBody>
                  <a:tcPr marL="76200" marR="76200" marT="76200" marB="76200" anchor="ctr"/>
                </a:tc>
                <a:tc>
                  <a:txBody>
                    <a:bodyPr/>
                    <a:lstStyle/>
                    <a:p>
                      <a:pPr algn="ctr" fontAlgn="ctr"/>
                      <a:r>
                        <a:rPr lang="en-US" sz="1800" b="1" dirty="0">
                          <a:effectLst/>
                        </a:rPr>
                        <a:t>o</a:t>
                      </a:r>
                    </a:p>
                  </a:txBody>
                  <a:tcPr marL="76200" marR="76200" marT="76200" marB="76200" anchor="ctr"/>
                </a:tc>
                <a:tc>
                  <a:txBody>
                    <a:bodyPr/>
                    <a:lstStyle/>
                    <a:p>
                      <a:pPr algn="ctr" fontAlgn="ctr"/>
                      <a:r>
                        <a:rPr lang="en-US" sz="1800" b="1" dirty="0">
                          <a:effectLst/>
                        </a:rPr>
                        <a:t>p</a:t>
                      </a:r>
                    </a:p>
                  </a:txBody>
                  <a:tcPr marL="76200" marR="76200" marT="76200" marB="76200" anchor="ctr"/>
                </a:tc>
                <a:tc>
                  <a:txBody>
                    <a:bodyPr/>
                    <a:lstStyle/>
                    <a:p>
                      <a:pPr algn="ctr" fontAlgn="ctr"/>
                      <a:r>
                        <a:rPr lang="en-US" sz="1800" b="1" dirty="0">
                          <a:effectLst/>
                        </a:rPr>
                        <a:t>q</a:t>
                      </a:r>
                    </a:p>
                  </a:txBody>
                  <a:tcPr marL="76200" marR="76200" marT="76200" marB="76200" anchor="ctr"/>
                </a:tc>
                <a:tc>
                  <a:txBody>
                    <a:bodyPr/>
                    <a:lstStyle/>
                    <a:p>
                      <a:pPr algn="ctr" fontAlgn="ctr"/>
                      <a:r>
                        <a:rPr lang="en-US" sz="1800" b="1" dirty="0">
                          <a:effectLst/>
                        </a:rPr>
                        <a:t>r</a:t>
                      </a:r>
                    </a:p>
                  </a:txBody>
                  <a:tcPr marL="76200" marR="76200" marT="76200" marB="76200" anchor="ctr"/>
                </a:tc>
                <a:tc>
                  <a:txBody>
                    <a:bodyPr/>
                    <a:lstStyle/>
                    <a:p>
                      <a:pPr algn="ctr" fontAlgn="ctr"/>
                      <a:r>
                        <a:rPr lang="en-US" sz="1800" b="1" dirty="0">
                          <a:effectLst/>
                        </a:rPr>
                        <a:t>s</a:t>
                      </a:r>
                    </a:p>
                  </a:txBody>
                  <a:tcPr marL="76200" marR="76200" marT="76200" marB="76200" anchor="ctr"/>
                </a:tc>
                <a:tc>
                  <a:txBody>
                    <a:bodyPr/>
                    <a:lstStyle/>
                    <a:p>
                      <a:pPr algn="ctr" fontAlgn="ctr"/>
                      <a:r>
                        <a:rPr lang="en-US" sz="1800" b="1" dirty="0">
                          <a:effectLst/>
                        </a:rPr>
                        <a:t>t</a:t>
                      </a:r>
                    </a:p>
                  </a:txBody>
                  <a:tcPr marL="76200" marR="76200" marT="76200" marB="76200" anchor="ctr"/>
                </a:tc>
                <a:extLst>
                  <a:ext uri="{0D108BD9-81ED-4DB2-BD59-A6C34878D82A}">
                    <a16:rowId xmlns:a16="http://schemas.microsoft.com/office/drawing/2014/main" val="441243226"/>
                  </a:ext>
                </a:extLst>
              </a:tr>
            </a:tbl>
          </a:graphicData>
        </a:graphic>
      </p:graphicFrame>
      <p:sp>
        <p:nvSpPr>
          <p:cNvPr id="7" name="TextBox 6">
            <a:extLst>
              <a:ext uri="{FF2B5EF4-FFF2-40B4-BE49-F238E27FC236}">
                <a16:creationId xmlns:a16="http://schemas.microsoft.com/office/drawing/2014/main" id="{6D651613-6F02-4ADA-B9F4-7C0EF893126E}"/>
              </a:ext>
            </a:extLst>
          </p:cNvPr>
          <p:cNvSpPr txBox="1"/>
          <p:nvPr/>
        </p:nvSpPr>
        <p:spPr>
          <a:xfrm>
            <a:off x="1124740" y="1689882"/>
            <a:ext cx="211468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front = 1;</a:t>
            </a:r>
          </a:p>
        </p:txBody>
      </p:sp>
      <p:cxnSp>
        <p:nvCxnSpPr>
          <p:cNvPr id="28" name="Straight Arrow Connector 27">
            <a:extLst>
              <a:ext uri="{FF2B5EF4-FFF2-40B4-BE49-F238E27FC236}">
                <a16:creationId xmlns:a16="http://schemas.microsoft.com/office/drawing/2014/main" id="{F8103121-41CB-4442-8A2F-8170447CAE30}"/>
              </a:ext>
            </a:extLst>
          </p:cNvPr>
          <p:cNvCxnSpPr>
            <a:cxnSpLocks/>
          </p:cNvCxnSpPr>
          <p:nvPr/>
        </p:nvCxnSpPr>
        <p:spPr>
          <a:xfrm>
            <a:off x="1885103" y="2323025"/>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EB0B94A-95EB-4C16-9EF2-5CB6E2C51E11}"/>
              </a:ext>
            </a:extLst>
          </p:cNvPr>
          <p:cNvCxnSpPr>
            <a:cxnSpLocks/>
            <a:stCxn id="7" idx="2"/>
          </p:cNvCxnSpPr>
          <p:nvPr/>
        </p:nvCxnSpPr>
        <p:spPr>
          <a:xfrm>
            <a:off x="2182081" y="2059214"/>
            <a:ext cx="0" cy="2589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1DDF702-5D93-482A-9538-8DF130E81F90}"/>
              </a:ext>
            </a:extLst>
          </p:cNvPr>
          <p:cNvCxnSpPr>
            <a:cxnSpLocks/>
          </p:cNvCxnSpPr>
          <p:nvPr/>
        </p:nvCxnSpPr>
        <p:spPr>
          <a:xfrm flipH="1">
            <a:off x="1858973" y="2318154"/>
            <a:ext cx="3231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0B18687-D4A3-4FC2-93BF-D7E4B207747C}"/>
              </a:ext>
            </a:extLst>
          </p:cNvPr>
          <p:cNvSpPr txBox="1"/>
          <p:nvPr/>
        </p:nvSpPr>
        <p:spPr>
          <a:xfrm>
            <a:off x="5406300" y="3466652"/>
            <a:ext cx="5285421" cy="1754326"/>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dequeue()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E temp = data[front]</a:t>
            </a:r>
          </a:p>
          <a:p>
            <a:r>
              <a:rPr lang="en-US" dirty="0">
                <a:latin typeface="Courier New" panose="02070309020205020404" pitchFamily="49" charset="0"/>
                <a:cs typeface="Courier New" panose="02070309020205020404" pitchFamily="49" charset="0"/>
              </a:rPr>
              <a:t>    data[front] = null</a:t>
            </a:r>
          </a:p>
          <a:p>
            <a:r>
              <a:rPr lang="en-US" dirty="0">
                <a:latin typeface="Courier New" panose="02070309020205020404" pitchFamily="49" charset="0"/>
                <a:cs typeface="Courier New" panose="02070309020205020404" pitchFamily="49" charset="0"/>
              </a:rPr>
              <a:t>    front = (front + 1) % </a:t>
            </a:r>
            <a:r>
              <a:rPr lang="en-US" dirty="0" err="1">
                <a:latin typeface="Courier New" panose="02070309020205020404" pitchFamily="49" charset="0"/>
                <a:cs typeface="Courier New" panose="02070309020205020404" pitchFamily="49" charset="0"/>
              </a:rPr>
              <a:t>data.length</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size--</a:t>
            </a:r>
          </a:p>
          <a:p>
            <a:r>
              <a:rPr lang="en-US" dirty="0">
                <a:latin typeface="Courier New" panose="02070309020205020404" pitchFamily="49" charset="0"/>
                <a:cs typeface="Courier New" panose="02070309020205020404" pitchFamily="49" charset="0"/>
              </a:rPr>
              <a:t>    return temp;</a:t>
            </a:r>
          </a:p>
        </p:txBody>
      </p:sp>
      <p:sp>
        <p:nvSpPr>
          <p:cNvPr id="13" name="TextBox 12">
            <a:extLst>
              <a:ext uri="{FF2B5EF4-FFF2-40B4-BE49-F238E27FC236}">
                <a16:creationId xmlns:a16="http://schemas.microsoft.com/office/drawing/2014/main" id="{31EB16D1-13E6-4043-8635-31E8741E3E3B}"/>
              </a:ext>
            </a:extLst>
          </p:cNvPr>
          <p:cNvSpPr txBox="1"/>
          <p:nvPr/>
        </p:nvSpPr>
        <p:spPr>
          <a:xfrm>
            <a:off x="3634446" y="1692455"/>
            <a:ext cx="211468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size = 19;</a:t>
            </a:r>
          </a:p>
        </p:txBody>
      </p:sp>
      <p:sp>
        <p:nvSpPr>
          <p:cNvPr id="10" name="TextBox 9">
            <a:extLst>
              <a:ext uri="{FF2B5EF4-FFF2-40B4-BE49-F238E27FC236}">
                <a16:creationId xmlns:a16="http://schemas.microsoft.com/office/drawing/2014/main" id="{06509DD2-10E2-4D31-8AFF-9276B98C5DBA}"/>
              </a:ext>
            </a:extLst>
          </p:cNvPr>
          <p:cNvSpPr txBox="1"/>
          <p:nvPr/>
        </p:nvSpPr>
        <p:spPr>
          <a:xfrm>
            <a:off x="6006294" y="1689882"/>
            <a:ext cx="1701107"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 temp = a;</a:t>
            </a:r>
          </a:p>
        </p:txBody>
      </p:sp>
    </p:spTree>
    <p:extLst>
      <p:ext uri="{BB962C8B-B14F-4D97-AF65-F5344CB8AC3E}">
        <p14:creationId xmlns:p14="http://schemas.microsoft.com/office/powerpoint/2010/main" val="209177225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Dequeue()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ext uri="{D42A27DB-BD31-4B8C-83A1-F6EECF244321}">
                <p14:modId xmlns:p14="http://schemas.microsoft.com/office/powerpoint/2010/main" val="435026085"/>
              </p:ext>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r>
                        <a:rPr lang="en-US" sz="1800" b="1" dirty="0">
                          <a:effectLst/>
                        </a:rPr>
                        <a:t>o</a:t>
                      </a:r>
                    </a:p>
                  </a:txBody>
                  <a:tcPr marL="76200" marR="76200" marT="76200" marB="76200" anchor="ctr"/>
                </a:tc>
                <a:tc>
                  <a:txBody>
                    <a:bodyPr/>
                    <a:lstStyle/>
                    <a:p>
                      <a:pPr algn="ctr" fontAlgn="ctr"/>
                      <a:r>
                        <a:rPr lang="en-US" sz="1800" b="1" dirty="0">
                          <a:effectLst/>
                        </a:rPr>
                        <a:t>p</a:t>
                      </a:r>
                    </a:p>
                  </a:txBody>
                  <a:tcPr marL="76200" marR="76200" marT="76200" marB="76200" anchor="ctr"/>
                </a:tc>
                <a:tc>
                  <a:txBody>
                    <a:bodyPr/>
                    <a:lstStyle/>
                    <a:p>
                      <a:pPr algn="ctr" fontAlgn="ctr"/>
                      <a:r>
                        <a:rPr lang="en-US" sz="1800" b="1" dirty="0">
                          <a:effectLst/>
                        </a:rPr>
                        <a:t>q</a:t>
                      </a:r>
                    </a:p>
                  </a:txBody>
                  <a:tcPr marL="76200" marR="76200" marT="76200" marB="76200" anchor="ctr"/>
                </a:tc>
                <a:tc>
                  <a:txBody>
                    <a:bodyPr/>
                    <a:lstStyle/>
                    <a:p>
                      <a:pPr algn="ctr" fontAlgn="ctr"/>
                      <a:r>
                        <a:rPr lang="en-US" sz="1800" b="1" dirty="0">
                          <a:effectLst/>
                        </a:rPr>
                        <a:t>r</a:t>
                      </a:r>
                    </a:p>
                  </a:txBody>
                  <a:tcPr marL="76200" marR="76200" marT="76200" marB="76200" anchor="ctr"/>
                </a:tc>
                <a:tc>
                  <a:txBody>
                    <a:bodyPr/>
                    <a:lstStyle/>
                    <a:p>
                      <a:pPr algn="ctr" fontAlgn="ctr"/>
                      <a:r>
                        <a:rPr lang="en-US" sz="1800" b="1" dirty="0">
                          <a:effectLst/>
                        </a:rPr>
                        <a:t>s</a:t>
                      </a:r>
                    </a:p>
                  </a:txBody>
                  <a:tcPr marL="76200" marR="76200" marT="76200" marB="76200" anchor="ctr"/>
                </a:tc>
                <a:tc>
                  <a:txBody>
                    <a:bodyPr/>
                    <a:lstStyle/>
                    <a:p>
                      <a:pPr algn="ctr" fontAlgn="ctr"/>
                      <a:r>
                        <a:rPr lang="en-US" sz="1800" b="1" dirty="0">
                          <a:effectLst/>
                        </a:rPr>
                        <a:t>t</a:t>
                      </a:r>
                    </a:p>
                  </a:txBody>
                  <a:tcPr marL="76200" marR="76200" marT="76200" marB="76200" anchor="ctr"/>
                </a:tc>
                <a:extLst>
                  <a:ext uri="{0D108BD9-81ED-4DB2-BD59-A6C34878D82A}">
                    <a16:rowId xmlns:a16="http://schemas.microsoft.com/office/drawing/2014/main" val="441243226"/>
                  </a:ext>
                </a:extLst>
              </a:tr>
            </a:tbl>
          </a:graphicData>
        </a:graphic>
      </p:graphicFrame>
      <p:sp>
        <p:nvSpPr>
          <p:cNvPr id="7" name="TextBox 6">
            <a:extLst>
              <a:ext uri="{FF2B5EF4-FFF2-40B4-BE49-F238E27FC236}">
                <a16:creationId xmlns:a16="http://schemas.microsoft.com/office/drawing/2014/main" id="{6D651613-6F02-4ADA-B9F4-7C0EF893126E}"/>
              </a:ext>
            </a:extLst>
          </p:cNvPr>
          <p:cNvSpPr txBox="1"/>
          <p:nvPr/>
        </p:nvSpPr>
        <p:spPr>
          <a:xfrm>
            <a:off x="1124740" y="1689882"/>
            <a:ext cx="2252540"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front = 14;</a:t>
            </a:r>
          </a:p>
        </p:txBody>
      </p:sp>
      <p:cxnSp>
        <p:nvCxnSpPr>
          <p:cNvPr id="28" name="Straight Arrow Connector 27">
            <a:extLst>
              <a:ext uri="{FF2B5EF4-FFF2-40B4-BE49-F238E27FC236}">
                <a16:creationId xmlns:a16="http://schemas.microsoft.com/office/drawing/2014/main" id="{F8103121-41CB-4442-8A2F-8170447CAE30}"/>
              </a:ext>
            </a:extLst>
          </p:cNvPr>
          <p:cNvCxnSpPr>
            <a:cxnSpLocks/>
          </p:cNvCxnSpPr>
          <p:nvPr/>
        </p:nvCxnSpPr>
        <p:spPr>
          <a:xfrm>
            <a:off x="8336237" y="2318154"/>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EB0B94A-95EB-4C16-9EF2-5CB6E2C51E11}"/>
              </a:ext>
            </a:extLst>
          </p:cNvPr>
          <p:cNvCxnSpPr>
            <a:cxnSpLocks/>
            <a:stCxn id="7" idx="2"/>
          </p:cNvCxnSpPr>
          <p:nvPr/>
        </p:nvCxnSpPr>
        <p:spPr>
          <a:xfrm>
            <a:off x="2251010" y="2059214"/>
            <a:ext cx="0" cy="2589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1DDF702-5D93-482A-9538-8DF130E81F90}"/>
              </a:ext>
            </a:extLst>
          </p:cNvPr>
          <p:cNvCxnSpPr>
            <a:cxnSpLocks/>
          </p:cNvCxnSpPr>
          <p:nvPr/>
        </p:nvCxnSpPr>
        <p:spPr>
          <a:xfrm>
            <a:off x="2208213" y="2318154"/>
            <a:ext cx="61280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0B18687-D4A3-4FC2-93BF-D7E4B207747C}"/>
              </a:ext>
            </a:extLst>
          </p:cNvPr>
          <p:cNvSpPr txBox="1"/>
          <p:nvPr/>
        </p:nvSpPr>
        <p:spPr>
          <a:xfrm>
            <a:off x="5406300" y="3466652"/>
            <a:ext cx="5285421" cy="2031325"/>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dequeue()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E temp = data[front]</a:t>
            </a:r>
          </a:p>
          <a:p>
            <a:r>
              <a:rPr lang="en-US" dirty="0">
                <a:latin typeface="Courier New" panose="02070309020205020404" pitchFamily="49" charset="0"/>
                <a:cs typeface="Courier New" panose="02070309020205020404" pitchFamily="49" charset="0"/>
              </a:rPr>
              <a:t>    data[front] = null</a:t>
            </a:r>
          </a:p>
          <a:p>
            <a:r>
              <a:rPr lang="en-US" dirty="0">
                <a:latin typeface="Courier New" panose="02070309020205020404" pitchFamily="49" charset="0"/>
                <a:cs typeface="Courier New" panose="02070309020205020404" pitchFamily="49" charset="0"/>
              </a:rPr>
              <a:t>    front = (front + 1) % </a:t>
            </a:r>
            <a:r>
              <a:rPr lang="en-US" dirty="0" err="1">
                <a:latin typeface="Courier New" panose="02070309020205020404" pitchFamily="49" charset="0"/>
                <a:cs typeface="Courier New" panose="02070309020205020404" pitchFamily="49" charset="0"/>
              </a:rPr>
              <a:t>data.length</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size--</a:t>
            </a:r>
          </a:p>
          <a:p>
            <a:r>
              <a:rPr lang="en-US" dirty="0">
                <a:latin typeface="Courier New" panose="02070309020205020404" pitchFamily="49" charset="0"/>
                <a:cs typeface="Courier New" panose="02070309020205020404" pitchFamily="49" charset="0"/>
              </a:rPr>
              <a:t>    return temp;</a:t>
            </a:r>
          </a:p>
          <a:p>
            <a:r>
              <a:rPr lang="en-US" dirty="0">
                <a:latin typeface="Courier New" panose="02070309020205020404" pitchFamily="49" charset="0"/>
                <a:cs typeface="Courier New" panose="02070309020205020404" pitchFamily="49" charset="0"/>
              </a:rPr>
              <a:t>…</a:t>
            </a:r>
          </a:p>
        </p:txBody>
      </p:sp>
      <p:sp>
        <p:nvSpPr>
          <p:cNvPr id="13" name="TextBox 12">
            <a:extLst>
              <a:ext uri="{FF2B5EF4-FFF2-40B4-BE49-F238E27FC236}">
                <a16:creationId xmlns:a16="http://schemas.microsoft.com/office/drawing/2014/main" id="{31EB16D1-13E6-4043-8635-31E8741E3E3B}"/>
              </a:ext>
            </a:extLst>
          </p:cNvPr>
          <p:cNvSpPr txBox="1"/>
          <p:nvPr/>
        </p:nvSpPr>
        <p:spPr>
          <a:xfrm>
            <a:off x="3634446" y="1692455"/>
            <a:ext cx="1976823"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size = 6;</a:t>
            </a:r>
          </a:p>
        </p:txBody>
      </p:sp>
    </p:spTree>
    <p:extLst>
      <p:ext uri="{BB962C8B-B14F-4D97-AF65-F5344CB8AC3E}">
        <p14:creationId xmlns:p14="http://schemas.microsoft.com/office/powerpoint/2010/main" val="89957036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Enqueue()/Dequeue() Wrapping Around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r>
                        <a:rPr lang="en-US" sz="1800" b="1" dirty="0">
                          <a:effectLst/>
                        </a:rPr>
                        <a:t>o</a:t>
                      </a:r>
                    </a:p>
                  </a:txBody>
                  <a:tcPr marL="76200" marR="76200" marT="76200" marB="76200" anchor="ctr"/>
                </a:tc>
                <a:tc>
                  <a:txBody>
                    <a:bodyPr/>
                    <a:lstStyle/>
                    <a:p>
                      <a:pPr algn="ctr" fontAlgn="ctr"/>
                      <a:r>
                        <a:rPr lang="en-US" sz="1800" b="1" dirty="0">
                          <a:effectLst/>
                        </a:rPr>
                        <a:t>p</a:t>
                      </a:r>
                    </a:p>
                  </a:txBody>
                  <a:tcPr marL="76200" marR="76200" marT="76200" marB="76200" anchor="ctr"/>
                </a:tc>
                <a:tc>
                  <a:txBody>
                    <a:bodyPr/>
                    <a:lstStyle/>
                    <a:p>
                      <a:pPr algn="ctr" fontAlgn="ctr"/>
                      <a:r>
                        <a:rPr lang="en-US" sz="1800" b="1" dirty="0">
                          <a:effectLst/>
                        </a:rPr>
                        <a:t>q</a:t>
                      </a:r>
                    </a:p>
                  </a:txBody>
                  <a:tcPr marL="76200" marR="76200" marT="76200" marB="76200" anchor="ctr"/>
                </a:tc>
                <a:tc>
                  <a:txBody>
                    <a:bodyPr/>
                    <a:lstStyle/>
                    <a:p>
                      <a:pPr algn="ctr" fontAlgn="ctr"/>
                      <a:r>
                        <a:rPr lang="en-US" sz="1800" b="1" dirty="0">
                          <a:effectLst/>
                        </a:rPr>
                        <a:t>r</a:t>
                      </a:r>
                    </a:p>
                  </a:txBody>
                  <a:tcPr marL="76200" marR="76200" marT="76200" marB="76200" anchor="ctr"/>
                </a:tc>
                <a:tc>
                  <a:txBody>
                    <a:bodyPr/>
                    <a:lstStyle/>
                    <a:p>
                      <a:pPr algn="ctr" fontAlgn="ctr"/>
                      <a:r>
                        <a:rPr lang="en-US" sz="1800" b="1" dirty="0">
                          <a:effectLst/>
                        </a:rPr>
                        <a:t>s</a:t>
                      </a:r>
                    </a:p>
                  </a:txBody>
                  <a:tcPr marL="76200" marR="76200" marT="76200" marB="76200" anchor="ctr"/>
                </a:tc>
                <a:tc>
                  <a:txBody>
                    <a:bodyPr/>
                    <a:lstStyle/>
                    <a:p>
                      <a:pPr algn="ctr" fontAlgn="ctr"/>
                      <a:r>
                        <a:rPr lang="en-US" sz="1800" b="1" dirty="0">
                          <a:effectLst/>
                        </a:rPr>
                        <a:t>t</a:t>
                      </a:r>
                    </a:p>
                  </a:txBody>
                  <a:tcPr marL="76200" marR="76200" marT="76200" marB="76200" anchor="ctr"/>
                </a:tc>
                <a:extLst>
                  <a:ext uri="{0D108BD9-81ED-4DB2-BD59-A6C34878D82A}">
                    <a16:rowId xmlns:a16="http://schemas.microsoft.com/office/drawing/2014/main" val="441243226"/>
                  </a:ext>
                </a:extLst>
              </a:tr>
            </a:tbl>
          </a:graphicData>
        </a:graphic>
      </p:graphicFrame>
      <p:sp>
        <p:nvSpPr>
          <p:cNvPr id="7" name="TextBox 6">
            <a:extLst>
              <a:ext uri="{FF2B5EF4-FFF2-40B4-BE49-F238E27FC236}">
                <a16:creationId xmlns:a16="http://schemas.microsoft.com/office/drawing/2014/main" id="{6D651613-6F02-4ADA-B9F4-7C0EF893126E}"/>
              </a:ext>
            </a:extLst>
          </p:cNvPr>
          <p:cNvSpPr txBox="1"/>
          <p:nvPr/>
        </p:nvSpPr>
        <p:spPr>
          <a:xfrm>
            <a:off x="1124740" y="1689882"/>
            <a:ext cx="2252540"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front = 14;</a:t>
            </a:r>
          </a:p>
        </p:txBody>
      </p:sp>
      <p:cxnSp>
        <p:nvCxnSpPr>
          <p:cNvPr id="28" name="Straight Arrow Connector 27">
            <a:extLst>
              <a:ext uri="{FF2B5EF4-FFF2-40B4-BE49-F238E27FC236}">
                <a16:creationId xmlns:a16="http://schemas.microsoft.com/office/drawing/2014/main" id="{F8103121-41CB-4442-8A2F-8170447CAE30}"/>
              </a:ext>
            </a:extLst>
          </p:cNvPr>
          <p:cNvCxnSpPr>
            <a:cxnSpLocks/>
          </p:cNvCxnSpPr>
          <p:nvPr/>
        </p:nvCxnSpPr>
        <p:spPr>
          <a:xfrm>
            <a:off x="8336237" y="2318154"/>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EB0B94A-95EB-4C16-9EF2-5CB6E2C51E11}"/>
              </a:ext>
            </a:extLst>
          </p:cNvPr>
          <p:cNvCxnSpPr>
            <a:cxnSpLocks/>
            <a:stCxn id="7" idx="2"/>
          </p:cNvCxnSpPr>
          <p:nvPr/>
        </p:nvCxnSpPr>
        <p:spPr>
          <a:xfrm>
            <a:off x="2251010" y="2059214"/>
            <a:ext cx="0" cy="2589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1DDF702-5D93-482A-9538-8DF130E81F90}"/>
              </a:ext>
            </a:extLst>
          </p:cNvPr>
          <p:cNvCxnSpPr>
            <a:cxnSpLocks/>
          </p:cNvCxnSpPr>
          <p:nvPr/>
        </p:nvCxnSpPr>
        <p:spPr>
          <a:xfrm>
            <a:off x="2208213" y="2318154"/>
            <a:ext cx="61280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0B18687-D4A3-4FC2-93BF-D7E4B207747C}"/>
              </a:ext>
            </a:extLst>
          </p:cNvPr>
          <p:cNvSpPr txBox="1"/>
          <p:nvPr/>
        </p:nvSpPr>
        <p:spPr>
          <a:xfrm>
            <a:off x="5406300" y="3466652"/>
            <a:ext cx="1563248"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enqueue(u)</a:t>
            </a:r>
          </a:p>
        </p:txBody>
      </p:sp>
      <p:sp>
        <p:nvSpPr>
          <p:cNvPr id="13" name="TextBox 12">
            <a:extLst>
              <a:ext uri="{FF2B5EF4-FFF2-40B4-BE49-F238E27FC236}">
                <a16:creationId xmlns:a16="http://schemas.microsoft.com/office/drawing/2014/main" id="{31EB16D1-13E6-4043-8635-31E8741E3E3B}"/>
              </a:ext>
            </a:extLst>
          </p:cNvPr>
          <p:cNvSpPr txBox="1"/>
          <p:nvPr/>
        </p:nvSpPr>
        <p:spPr>
          <a:xfrm>
            <a:off x="3634446" y="1692455"/>
            <a:ext cx="1976823"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size = 6;</a:t>
            </a:r>
          </a:p>
        </p:txBody>
      </p:sp>
    </p:spTree>
    <p:extLst>
      <p:ext uri="{BB962C8B-B14F-4D97-AF65-F5344CB8AC3E}">
        <p14:creationId xmlns:p14="http://schemas.microsoft.com/office/powerpoint/2010/main" val="23561008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Enqueue()/Dequeue() Wrapping Around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r>
                        <a:rPr lang="en-US" sz="1800" b="1" dirty="0">
                          <a:effectLst/>
                        </a:rPr>
                        <a:t>o</a:t>
                      </a:r>
                    </a:p>
                  </a:txBody>
                  <a:tcPr marL="76200" marR="76200" marT="76200" marB="76200" anchor="ctr"/>
                </a:tc>
                <a:tc>
                  <a:txBody>
                    <a:bodyPr/>
                    <a:lstStyle/>
                    <a:p>
                      <a:pPr algn="ctr" fontAlgn="ctr"/>
                      <a:r>
                        <a:rPr lang="en-US" sz="1800" b="1" dirty="0">
                          <a:effectLst/>
                        </a:rPr>
                        <a:t>p</a:t>
                      </a:r>
                    </a:p>
                  </a:txBody>
                  <a:tcPr marL="76200" marR="76200" marT="76200" marB="76200" anchor="ctr"/>
                </a:tc>
                <a:tc>
                  <a:txBody>
                    <a:bodyPr/>
                    <a:lstStyle/>
                    <a:p>
                      <a:pPr algn="ctr" fontAlgn="ctr"/>
                      <a:r>
                        <a:rPr lang="en-US" sz="1800" b="1" dirty="0">
                          <a:effectLst/>
                        </a:rPr>
                        <a:t>q</a:t>
                      </a:r>
                    </a:p>
                  </a:txBody>
                  <a:tcPr marL="76200" marR="76200" marT="76200" marB="76200" anchor="ctr"/>
                </a:tc>
                <a:tc>
                  <a:txBody>
                    <a:bodyPr/>
                    <a:lstStyle/>
                    <a:p>
                      <a:pPr algn="ctr" fontAlgn="ctr"/>
                      <a:r>
                        <a:rPr lang="en-US" sz="1800" b="1" dirty="0">
                          <a:effectLst/>
                        </a:rPr>
                        <a:t>r</a:t>
                      </a:r>
                    </a:p>
                  </a:txBody>
                  <a:tcPr marL="76200" marR="76200" marT="76200" marB="76200" anchor="ctr"/>
                </a:tc>
                <a:tc>
                  <a:txBody>
                    <a:bodyPr/>
                    <a:lstStyle/>
                    <a:p>
                      <a:pPr algn="ctr" fontAlgn="ctr"/>
                      <a:r>
                        <a:rPr lang="en-US" sz="1800" b="1" dirty="0">
                          <a:effectLst/>
                        </a:rPr>
                        <a:t>s</a:t>
                      </a:r>
                    </a:p>
                  </a:txBody>
                  <a:tcPr marL="76200" marR="76200" marT="76200" marB="76200" anchor="ctr"/>
                </a:tc>
                <a:tc>
                  <a:txBody>
                    <a:bodyPr/>
                    <a:lstStyle/>
                    <a:p>
                      <a:pPr algn="ctr" fontAlgn="ctr"/>
                      <a:r>
                        <a:rPr lang="en-US" sz="1800" b="1" dirty="0">
                          <a:effectLst/>
                        </a:rPr>
                        <a:t>t</a:t>
                      </a:r>
                    </a:p>
                  </a:txBody>
                  <a:tcPr marL="76200" marR="76200" marT="76200" marB="76200" anchor="ctr"/>
                </a:tc>
                <a:extLst>
                  <a:ext uri="{0D108BD9-81ED-4DB2-BD59-A6C34878D82A}">
                    <a16:rowId xmlns:a16="http://schemas.microsoft.com/office/drawing/2014/main" val="441243226"/>
                  </a:ext>
                </a:extLst>
              </a:tr>
            </a:tbl>
          </a:graphicData>
        </a:graphic>
      </p:graphicFrame>
      <p:sp>
        <p:nvSpPr>
          <p:cNvPr id="7" name="TextBox 6">
            <a:extLst>
              <a:ext uri="{FF2B5EF4-FFF2-40B4-BE49-F238E27FC236}">
                <a16:creationId xmlns:a16="http://schemas.microsoft.com/office/drawing/2014/main" id="{6D651613-6F02-4ADA-B9F4-7C0EF893126E}"/>
              </a:ext>
            </a:extLst>
          </p:cNvPr>
          <p:cNvSpPr txBox="1"/>
          <p:nvPr/>
        </p:nvSpPr>
        <p:spPr>
          <a:xfrm>
            <a:off x="1124740" y="1689882"/>
            <a:ext cx="2252540"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front = 14;</a:t>
            </a:r>
          </a:p>
        </p:txBody>
      </p:sp>
      <p:cxnSp>
        <p:nvCxnSpPr>
          <p:cNvPr id="28" name="Straight Arrow Connector 27">
            <a:extLst>
              <a:ext uri="{FF2B5EF4-FFF2-40B4-BE49-F238E27FC236}">
                <a16:creationId xmlns:a16="http://schemas.microsoft.com/office/drawing/2014/main" id="{F8103121-41CB-4442-8A2F-8170447CAE30}"/>
              </a:ext>
            </a:extLst>
          </p:cNvPr>
          <p:cNvCxnSpPr>
            <a:cxnSpLocks/>
          </p:cNvCxnSpPr>
          <p:nvPr/>
        </p:nvCxnSpPr>
        <p:spPr>
          <a:xfrm>
            <a:off x="8336237" y="2318154"/>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EB0B94A-95EB-4C16-9EF2-5CB6E2C51E11}"/>
              </a:ext>
            </a:extLst>
          </p:cNvPr>
          <p:cNvCxnSpPr>
            <a:cxnSpLocks/>
            <a:stCxn id="7" idx="2"/>
          </p:cNvCxnSpPr>
          <p:nvPr/>
        </p:nvCxnSpPr>
        <p:spPr>
          <a:xfrm>
            <a:off x="2251010" y="2059214"/>
            <a:ext cx="0" cy="2589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1DDF702-5D93-482A-9538-8DF130E81F90}"/>
              </a:ext>
            </a:extLst>
          </p:cNvPr>
          <p:cNvCxnSpPr>
            <a:cxnSpLocks/>
          </p:cNvCxnSpPr>
          <p:nvPr/>
        </p:nvCxnSpPr>
        <p:spPr>
          <a:xfrm>
            <a:off x="2208213" y="2318154"/>
            <a:ext cx="61280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0B18687-D4A3-4FC2-93BF-D7E4B207747C}"/>
              </a:ext>
            </a:extLst>
          </p:cNvPr>
          <p:cNvSpPr txBox="1"/>
          <p:nvPr/>
        </p:nvSpPr>
        <p:spPr>
          <a:xfrm>
            <a:off x="5406300" y="3466652"/>
            <a:ext cx="6112571" cy="646331"/>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enqueue(u)</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int back = (front + size) % </a:t>
            </a:r>
            <a:r>
              <a:rPr lang="en-US" dirty="0" err="1">
                <a:latin typeface="Courier New" panose="02070309020205020404" pitchFamily="49" charset="0"/>
                <a:cs typeface="Courier New" panose="02070309020205020404" pitchFamily="49" charset="0"/>
              </a:rPr>
              <a:t>data.length</a:t>
            </a:r>
            <a:endParaRPr lang="en-US" dirty="0">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31EB16D1-13E6-4043-8635-31E8741E3E3B}"/>
              </a:ext>
            </a:extLst>
          </p:cNvPr>
          <p:cNvSpPr txBox="1"/>
          <p:nvPr/>
        </p:nvSpPr>
        <p:spPr>
          <a:xfrm>
            <a:off x="3634446" y="1692455"/>
            <a:ext cx="1976823"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size = 6;</a:t>
            </a:r>
          </a:p>
        </p:txBody>
      </p:sp>
    </p:spTree>
    <p:extLst>
      <p:ext uri="{BB962C8B-B14F-4D97-AF65-F5344CB8AC3E}">
        <p14:creationId xmlns:p14="http://schemas.microsoft.com/office/powerpoint/2010/main" val="1790952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Stack ADT Operations</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lstStyle/>
          <a:p>
            <a:r>
              <a:rPr lang="en-US" dirty="0"/>
              <a:t>Common Stack operations:</a:t>
            </a:r>
          </a:p>
          <a:p>
            <a:pPr lvl="1"/>
            <a:r>
              <a:rPr lang="en-US" dirty="0"/>
              <a:t>push(e): adds element e to the top of the stack.</a:t>
            </a:r>
          </a:p>
        </p:txBody>
      </p:sp>
    </p:spTree>
    <p:extLst>
      <p:ext uri="{BB962C8B-B14F-4D97-AF65-F5344CB8AC3E}">
        <p14:creationId xmlns:p14="http://schemas.microsoft.com/office/powerpoint/2010/main" val="2512370279"/>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Enqueue()/Dequeue() Wrapping Around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r>
                        <a:rPr lang="en-US" sz="1800" b="1" dirty="0">
                          <a:effectLst/>
                        </a:rPr>
                        <a:t>o</a:t>
                      </a:r>
                    </a:p>
                  </a:txBody>
                  <a:tcPr marL="76200" marR="76200" marT="76200" marB="76200" anchor="ctr"/>
                </a:tc>
                <a:tc>
                  <a:txBody>
                    <a:bodyPr/>
                    <a:lstStyle/>
                    <a:p>
                      <a:pPr algn="ctr" fontAlgn="ctr"/>
                      <a:r>
                        <a:rPr lang="en-US" sz="1800" b="1" dirty="0">
                          <a:effectLst/>
                        </a:rPr>
                        <a:t>p</a:t>
                      </a:r>
                    </a:p>
                  </a:txBody>
                  <a:tcPr marL="76200" marR="76200" marT="76200" marB="76200" anchor="ctr"/>
                </a:tc>
                <a:tc>
                  <a:txBody>
                    <a:bodyPr/>
                    <a:lstStyle/>
                    <a:p>
                      <a:pPr algn="ctr" fontAlgn="ctr"/>
                      <a:r>
                        <a:rPr lang="en-US" sz="1800" b="1" dirty="0">
                          <a:effectLst/>
                        </a:rPr>
                        <a:t>q</a:t>
                      </a:r>
                    </a:p>
                  </a:txBody>
                  <a:tcPr marL="76200" marR="76200" marT="76200" marB="76200" anchor="ctr"/>
                </a:tc>
                <a:tc>
                  <a:txBody>
                    <a:bodyPr/>
                    <a:lstStyle/>
                    <a:p>
                      <a:pPr algn="ctr" fontAlgn="ctr"/>
                      <a:r>
                        <a:rPr lang="en-US" sz="1800" b="1" dirty="0">
                          <a:effectLst/>
                        </a:rPr>
                        <a:t>r</a:t>
                      </a:r>
                    </a:p>
                  </a:txBody>
                  <a:tcPr marL="76200" marR="76200" marT="76200" marB="76200" anchor="ctr"/>
                </a:tc>
                <a:tc>
                  <a:txBody>
                    <a:bodyPr/>
                    <a:lstStyle/>
                    <a:p>
                      <a:pPr algn="ctr" fontAlgn="ctr"/>
                      <a:r>
                        <a:rPr lang="en-US" sz="1800" b="1" dirty="0">
                          <a:effectLst/>
                        </a:rPr>
                        <a:t>s</a:t>
                      </a:r>
                    </a:p>
                  </a:txBody>
                  <a:tcPr marL="76200" marR="76200" marT="76200" marB="76200" anchor="ctr"/>
                </a:tc>
                <a:tc>
                  <a:txBody>
                    <a:bodyPr/>
                    <a:lstStyle/>
                    <a:p>
                      <a:pPr algn="ctr" fontAlgn="ctr"/>
                      <a:r>
                        <a:rPr lang="en-US" sz="1800" b="1" dirty="0">
                          <a:effectLst/>
                        </a:rPr>
                        <a:t>t</a:t>
                      </a:r>
                    </a:p>
                  </a:txBody>
                  <a:tcPr marL="76200" marR="76200" marT="76200" marB="76200" anchor="ctr"/>
                </a:tc>
                <a:extLst>
                  <a:ext uri="{0D108BD9-81ED-4DB2-BD59-A6C34878D82A}">
                    <a16:rowId xmlns:a16="http://schemas.microsoft.com/office/drawing/2014/main" val="441243226"/>
                  </a:ext>
                </a:extLst>
              </a:tr>
            </a:tbl>
          </a:graphicData>
        </a:graphic>
      </p:graphicFrame>
      <p:sp>
        <p:nvSpPr>
          <p:cNvPr id="7" name="TextBox 6">
            <a:extLst>
              <a:ext uri="{FF2B5EF4-FFF2-40B4-BE49-F238E27FC236}">
                <a16:creationId xmlns:a16="http://schemas.microsoft.com/office/drawing/2014/main" id="{6D651613-6F02-4ADA-B9F4-7C0EF893126E}"/>
              </a:ext>
            </a:extLst>
          </p:cNvPr>
          <p:cNvSpPr txBox="1"/>
          <p:nvPr/>
        </p:nvSpPr>
        <p:spPr>
          <a:xfrm>
            <a:off x="1124740" y="1689882"/>
            <a:ext cx="2252540"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front = 14;</a:t>
            </a:r>
          </a:p>
        </p:txBody>
      </p:sp>
      <p:cxnSp>
        <p:nvCxnSpPr>
          <p:cNvPr id="28" name="Straight Arrow Connector 27">
            <a:extLst>
              <a:ext uri="{FF2B5EF4-FFF2-40B4-BE49-F238E27FC236}">
                <a16:creationId xmlns:a16="http://schemas.microsoft.com/office/drawing/2014/main" id="{F8103121-41CB-4442-8A2F-8170447CAE30}"/>
              </a:ext>
            </a:extLst>
          </p:cNvPr>
          <p:cNvCxnSpPr>
            <a:cxnSpLocks/>
          </p:cNvCxnSpPr>
          <p:nvPr/>
        </p:nvCxnSpPr>
        <p:spPr>
          <a:xfrm>
            <a:off x="8336237" y="2318154"/>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EB0B94A-95EB-4C16-9EF2-5CB6E2C51E11}"/>
              </a:ext>
            </a:extLst>
          </p:cNvPr>
          <p:cNvCxnSpPr>
            <a:cxnSpLocks/>
            <a:stCxn id="7" idx="2"/>
          </p:cNvCxnSpPr>
          <p:nvPr/>
        </p:nvCxnSpPr>
        <p:spPr>
          <a:xfrm>
            <a:off x="2251010" y="2059214"/>
            <a:ext cx="0" cy="2589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1DDF702-5D93-482A-9538-8DF130E81F90}"/>
              </a:ext>
            </a:extLst>
          </p:cNvPr>
          <p:cNvCxnSpPr>
            <a:cxnSpLocks/>
          </p:cNvCxnSpPr>
          <p:nvPr/>
        </p:nvCxnSpPr>
        <p:spPr>
          <a:xfrm>
            <a:off x="2208213" y="2318154"/>
            <a:ext cx="61280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0B18687-D4A3-4FC2-93BF-D7E4B207747C}"/>
              </a:ext>
            </a:extLst>
          </p:cNvPr>
          <p:cNvSpPr txBox="1"/>
          <p:nvPr/>
        </p:nvSpPr>
        <p:spPr>
          <a:xfrm>
            <a:off x="5406300" y="3466652"/>
            <a:ext cx="5285421" cy="646331"/>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enqueue(u)</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int back = (14 + 6) % </a:t>
            </a:r>
            <a:r>
              <a:rPr lang="en-US" dirty="0" err="1">
                <a:latin typeface="Courier New" panose="02070309020205020404" pitchFamily="49" charset="0"/>
                <a:cs typeface="Courier New" panose="02070309020205020404" pitchFamily="49" charset="0"/>
              </a:rPr>
              <a:t>data.length</a:t>
            </a:r>
            <a:endParaRPr lang="en-US" dirty="0">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31EB16D1-13E6-4043-8635-31E8741E3E3B}"/>
              </a:ext>
            </a:extLst>
          </p:cNvPr>
          <p:cNvSpPr txBox="1"/>
          <p:nvPr/>
        </p:nvSpPr>
        <p:spPr>
          <a:xfrm>
            <a:off x="3634446" y="1692455"/>
            <a:ext cx="1976823"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size = 6;</a:t>
            </a:r>
          </a:p>
        </p:txBody>
      </p:sp>
    </p:spTree>
    <p:extLst>
      <p:ext uri="{BB962C8B-B14F-4D97-AF65-F5344CB8AC3E}">
        <p14:creationId xmlns:p14="http://schemas.microsoft.com/office/powerpoint/2010/main" val="1018367103"/>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Enqueue()/Dequeue() Wrapping Around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r>
                        <a:rPr lang="en-US" sz="1800" b="1" dirty="0">
                          <a:effectLst/>
                        </a:rPr>
                        <a:t>o</a:t>
                      </a:r>
                    </a:p>
                  </a:txBody>
                  <a:tcPr marL="76200" marR="76200" marT="76200" marB="76200" anchor="ctr"/>
                </a:tc>
                <a:tc>
                  <a:txBody>
                    <a:bodyPr/>
                    <a:lstStyle/>
                    <a:p>
                      <a:pPr algn="ctr" fontAlgn="ctr"/>
                      <a:r>
                        <a:rPr lang="en-US" sz="1800" b="1" dirty="0">
                          <a:effectLst/>
                        </a:rPr>
                        <a:t>p</a:t>
                      </a:r>
                    </a:p>
                  </a:txBody>
                  <a:tcPr marL="76200" marR="76200" marT="76200" marB="76200" anchor="ctr"/>
                </a:tc>
                <a:tc>
                  <a:txBody>
                    <a:bodyPr/>
                    <a:lstStyle/>
                    <a:p>
                      <a:pPr algn="ctr" fontAlgn="ctr"/>
                      <a:r>
                        <a:rPr lang="en-US" sz="1800" b="1" dirty="0">
                          <a:effectLst/>
                        </a:rPr>
                        <a:t>q</a:t>
                      </a:r>
                    </a:p>
                  </a:txBody>
                  <a:tcPr marL="76200" marR="76200" marT="76200" marB="76200" anchor="ctr"/>
                </a:tc>
                <a:tc>
                  <a:txBody>
                    <a:bodyPr/>
                    <a:lstStyle/>
                    <a:p>
                      <a:pPr algn="ctr" fontAlgn="ctr"/>
                      <a:r>
                        <a:rPr lang="en-US" sz="1800" b="1" dirty="0">
                          <a:effectLst/>
                        </a:rPr>
                        <a:t>r</a:t>
                      </a:r>
                    </a:p>
                  </a:txBody>
                  <a:tcPr marL="76200" marR="76200" marT="76200" marB="76200" anchor="ctr"/>
                </a:tc>
                <a:tc>
                  <a:txBody>
                    <a:bodyPr/>
                    <a:lstStyle/>
                    <a:p>
                      <a:pPr algn="ctr" fontAlgn="ctr"/>
                      <a:r>
                        <a:rPr lang="en-US" sz="1800" b="1" dirty="0">
                          <a:effectLst/>
                        </a:rPr>
                        <a:t>s</a:t>
                      </a:r>
                    </a:p>
                  </a:txBody>
                  <a:tcPr marL="76200" marR="76200" marT="76200" marB="76200" anchor="ctr"/>
                </a:tc>
                <a:tc>
                  <a:txBody>
                    <a:bodyPr/>
                    <a:lstStyle/>
                    <a:p>
                      <a:pPr algn="ctr" fontAlgn="ctr"/>
                      <a:r>
                        <a:rPr lang="en-US" sz="1800" b="1" dirty="0">
                          <a:effectLst/>
                        </a:rPr>
                        <a:t>t</a:t>
                      </a:r>
                    </a:p>
                  </a:txBody>
                  <a:tcPr marL="76200" marR="76200" marT="76200" marB="76200" anchor="ctr"/>
                </a:tc>
                <a:extLst>
                  <a:ext uri="{0D108BD9-81ED-4DB2-BD59-A6C34878D82A}">
                    <a16:rowId xmlns:a16="http://schemas.microsoft.com/office/drawing/2014/main" val="441243226"/>
                  </a:ext>
                </a:extLst>
              </a:tr>
            </a:tbl>
          </a:graphicData>
        </a:graphic>
      </p:graphicFrame>
      <p:sp>
        <p:nvSpPr>
          <p:cNvPr id="7" name="TextBox 6">
            <a:extLst>
              <a:ext uri="{FF2B5EF4-FFF2-40B4-BE49-F238E27FC236}">
                <a16:creationId xmlns:a16="http://schemas.microsoft.com/office/drawing/2014/main" id="{6D651613-6F02-4ADA-B9F4-7C0EF893126E}"/>
              </a:ext>
            </a:extLst>
          </p:cNvPr>
          <p:cNvSpPr txBox="1"/>
          <p:nvPr/>
        </p:nvSpPr>
        <p:spPr>
          <a:xfrm>
            <a:off x="1124740" y="1689882"/>
            <a:ext cx="2252540"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front = 14;</a:t>
            </a:r>
          </a:p>
        </p:txBody>
      </p:sp>
      <p:cxnSp>
        <p:nvCxnSpPr>
          <p:cNvPr id="28" name="Straight Arrow Connector 27">
            <a:extLst>
              <a:ext uri="{FF2B5EF4-FFF2-40B4-BE49-F238E27FC236}">
                <a16:creationId xmlns:a16="http://schemas.microsoft.com/office/drawing/2014/main" id="{F8103121-41CB-4442-8A2F-8170447CAE30}"/>
              </a:ext>
            </a:extLst>
          </p:cNvPr>
          <p:cNvCxnSpPr>
            <a:cxnSpLocks/>
          </p:cNvCxnSpPr>
          <p:nvPr/>
        </p:nvCxnSpPr>
        <p:spPr>
          <a:xfrm>
            <a:off x="8336237" y="2318154"/>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EB0B94A-95EB-4C16-9EF2-5CB6E2C51E11}"/>
              </a:ext>
            </a:extLst>
          </p:cNvPr>
          <p:cNvCxnSpPr>
            <a:cxnSpLocks/>
            <a:stCxn id="7" idx="2"/>
          </p:cNvCxnSpPr>
          <p:nvPr/>
        </p:nvCxnSpPr>
        <p:spPr>
          <a:xfrm>
            <a:off x="2251010" y="2059214"/>
            <a:ext cx="0" cy="2589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1DDF702-5D93-482A-9538-8DF130E81F90}"/>
              </a:ext>
            </a:extLst>
          </p:cNvPr>
          <p:cNvCxnSpPr>
            <a:cxnSpLocks/>
          </p:cNvCxnSpPr>
          <p:nvPr/>
        </p:nvCxnSpPr>
        <p:spPr>
          <a:xfrm>
            <a:off x="2208213" y="2318154"/>
            <a:ext cx="61280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0B18687-D4A3-4FC2-93BF-D7E4B207747C}"/>
              </a:ext>
            </a:extLst>
          </p:cNvPr>
          <p:cNvSpPr txBox="1"/>
          <p:nvPr/>
        </p:nvSpPr>
        <p:spPr>
          <a:xfrm>
            <a:off x="5406300" y="3466652"/>
            <a:ext cx="4733988" cy="646331"/>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enqueue(u)</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int back = (20) % </a:t>
            </a:r>
            <a:r>
              <a:rPr lang="en-US" dirty="0" err="1">
                <a:latin typeface="Courier New" panose="02070309020205020404" pitchFamily="49" charset="0"/>
                <a:cs typeface="Courier New" panose="02070309020205020404" pitchFamily="49" charset="0"/>
              </a:rPr>
              <a:t>data.length</a:t>
            </a:r>
            <a:endParaRPr lang="en-US" dirty="0">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31EB16D1-13E6-4043-8635-31E8741E3E3B}"/>
              </a:ext>
            </a:extLst>
          </p:cNvPr>
          <p:cNvSpPr txBox="1"/>
          <p:nvPr/>
        </p:nvSpPr>
        <p:spPr>
          <a:xfrm>
            <a:off x="3634446" y="1692455"/>
            <a:ext cx="1976823"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size = 6;</a:t>
            </a:r>
          </a:p>
        </p:txBody>
      </p:sp>
    </p:spTree>
    <p:extLst>
      <p:ext uri="{BB962C8B-B14F-4D97-AF65-F5344CB8AC3E}">
        <p14:creationId xmlns:p14="http://schemas.microsoft.com/office/powerpoint/2010/main" val="414862225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Enqueue()/Dequeue() Wrapping Around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r>
                        <a:rPr lang="en-US" sz="1800" b="1" dirty="0">
                          <a:effectLst/>
                        </a:rPr>
                        <a:t>o</a:t>
                      </a:r>
                    </a:p>
                  </a:txBody>
                  <a:tcPr marL="76200" marR="76200" marT="76200" marB="76200" anchor="ctr"/>
                </a:tc>
                <a:tc>
                  <a:txBody>
                    <a:bodyPr/>
                    <a:lstStyle/>
                    <a:p>
                      <a:pPr algn="ctr" fontAlgn="ctr"/>
                      <a:r>
                        <a:rPr lang="en-US" sz="1800" b="1" dirty="0">
                          <a:effectLst/>
                        </a:rPr>
                        <a:t>p</a:t>
                      </a:r>
                    </a:p>
                  </a:txBody>
                  <a:tcPr marL="76200" marR="76200" marT="76200" marB="76200" anchor="ctr"/>
                </a:tc>
                <a:tc>
                  <a:txBody>
                    <a:bodyPr/>
                    <a:lstStyle/>
                    <a:p>
                      <a:pPr algn="ctr" fontAlgn="ctr"/>
                      <a:r>
                        <a:rPr lang="en-US" sz="1800" b="1" dirty="0">
                          <a:effectLst/>
                        </a:rPr>
                        <a:t>q</a:t>
                      </a:r>
                    </a:p>
                  </a:txBody>
                  <a:tcPr marL="76200" marR="76200" marT="76200" marB="76200" anchor="ctr"/>
                </a:tc>
                <a:tc>
                  <a:txBody>
                    <a:bodyPr/>
                    <a:lstStyle/>
                    <a:p>
                      <a:pPr algn="ctr" fontAlgn="ctr"/>
                      <a:r>
                        <a:rPr lang="en-US" sz="1800" b="1" dirty="0">
                          <a:effectLst/>
                        </a:rPr>
                        <a:t>r</a:t>
                      </a:r>
                    </a:p>
                  </a:txBody>
                  <a:tcPr marL="76200" marR="76200" marT="76200" marB="76200" anchor="ctr"/>
                </a:tc>
                <a:tc>
                  <a:txBody>
                    <a:bodyPr/>
                    <a:lstStyle/>
                    <a:p>
                      <a:pPr algn="ctr" fontAlgn="ctr"/>
                      <a:r>
                        <a:rPr lang="en-US" sz="1800" b="1" dirty="0">
                          <a:effectLst/>
                        </a:rPr>
                        <a:t>s</a:t>
                      </a:r>
                    </a:p>
                  </a:txBody>
                  <a:tcPr marL="76200" marR="76200" marT="76200" marB="76200" anchor="ctr"/>
                </a:tc>
                <a:tc>
                  <a:txBody>
                    <a:bodyPr/>
                    <a:lstStyle/>
                    <a:p>
                      <a:pPr algn="ctr" fontAlgn="ctr"/>
                      <a:r>
                        <a:rPr lang="en-US" sz="1800" b="1" dirty="0">
                          <a:effectLst/>
                        </a:rPr>
                        <a:t>t</a:t>
                      </a:r>
                    </a:p>
                  </a:txBody>
                  <a:tcPr marL="76200" marR="76200" marT="76200" marB="76200" anchor="ctr"/>
                </a:tc>
                <a:extLst>
                  <a:ext uri="{0D108BD9-81ED-4DB2-BD59-A6C34878D82A}">
                    <a16:rowId xmlns:a16="http://schemas.microsoft.com/office/drawing/2014/main" val="441243226"/>
                  </a:ext>
                </a:extLst>
              </a:tr>
            </a:tbl>
          </a:graphicData>
        </a:graphic>
      </p:graphicFrame>
      <p:sp>
        <p:nvSpPr>
          <p:cNvPr id="7" name="TextBox 6">
            <a:extLst>
              <a:ext uri="{FF2B5EF4-FFF2-40B4-BE49-F238E27FC236}">
                <a16:creationId xmlns:a16="http://schemas.microsoft.com/office/drawing/2014/main" id="{6D651613-6F02-4ADA-B9F4-7C0EF893126E}"/>
              </a:ext>
            </a:extLst>
          </p:cNvPr>
          <p:cNvSpPr txBox="1"/>
          <p:nvPr/>
        </p:nvSpPr>
        <p:spPr>
          <a:xfrm>
            <a:off x="1124740" y="1689882"/>
            <a:ext cx="2252540"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front = 14;</a:t>
            </a:r>
          </a:p>
        </p:txBody>
      </p:sp>
      <p:cxnSp>
        <p:nvCxnSpPr>
          <p:cNvPr id="28" name="Straight Arrow Connector 27">
            <a:extLst>
              <a:ext uri="{FF2B5EF4-FFF2-40B4-BE49-F238E27FC236}">
                <a16:creationId xmlns:a16="http://schemas.microsoft.com/office/drawing/2014/main" id="{F8103121-41CB-4442-8A2F-8170447CAE30}"/>
              </a:ext>
            </a:extLst>
          </p:cNvPr>
          <p:cNvCxnSpPr>
            <a:cxnSpLocks/>
          </p:cNvCxnSpPr>
          <p:nvPr/>
        </p:nvCxnSpPr>
        <p:spPr>
          <a:xfrm>
            <a:off x="8336237" y="2318154"/>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EB0B94A-95EB-4C16-9EF2-5CB6E2C51E11}"/>
              </a:ext>
            </a:extLst>
          </p:cNvPr>
          <p:cNvCxnSpPr>
            <a:cxnSpLocks/>
            <a:stCxn id="7" idx="2"/>
          </p:cNvCxnSpPr>
          <p:nvPr/>
        </p:nvCxnSpPr>
        <p:spPr>
          <a:xfrm>
            <a:off x="2251010" y="2059214"/>
            <a:ext cx="0" cy="2589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1DDF702-5D93-482A-9538-8DF130E81F90}"/>
              </a:ext>
            </a:extLst>
          </p:cNvPr>
          <p:cNvCxnSpPr>
            <a:cxnSpLocks/>
          </p:cNvCxnSpPr>
          <p:nvPr/>
        </p:nvCxnSpPr>
        <p:spPr>
          <a:xfrm>
            <a:off x="2208213" y="2318154"/>
            <a:ext cx="61280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0B18687-D4A3-4FC2-93BF-D7E4B207747C}"/>
              </a:ext>
            </a:extLst>
          </p:cNvPr>
          <p:cNvSpPr txBox="1"/>
          <p:nvPr/>
        </p:nvSpPr>
        <p:spPr>
          <a:xfrm>
            <a:off x="5406300" y="3466652"/>
            <a:ext cx="2390398" cy="646331"/>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enqueue(u)</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int back = 0</a:t>
            </a:r>
          </a:p>
        </p:txBody>
      </p:sp>
      <p:sp>
        <p:nvSpPr>
          <p:cNvPr id="13" name="TextBox 12">
            <a:extLst>
              <a:ext uri="{FF2B5EF4-FFF2-40B4-BE49-F238E27FC236}">
                <a16:creationId xmlns:a16="http://schemas.microsoft.com/office/drawing/2014/main" id="{31EB16D1-13E6-4043-8635-31E8741E3E3B}"/>
              </a:ext>
            </a:extLst>
          </p:cNvPr>
          <p:cNvSpPr txBox="1"/>
          <p:nvPr/>
        </p:nvSpPr>
        <p:spPr>
          <a:xfrm>
            <a:off x="3634446" y="1692455"/>
            <a:ext cx="1976823"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size = 6;</a:t>
            </a:r>
          </a:p>
        </p:txBody>
      </p:sp>
    </p:spTree>
    <p:extLst>
      <p:ext uri="{BB962C8B-B14F-4D97-AF65-F5344CB8AC3E}">
        <p14:creationId xmlns:p14="http://schemas.microsoft.com/office/powerpoint/2010/main" val="105236605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Enqueue()/Dequeue() Wrapping Around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ext uri="{D42A27DB-BD31-4B8C-83A1-F6EECF244321}">
                <p14:modId xmlns:p14="http://schemas.microsoft.com/office/powerpoint/2010/main" val="1151597716"/>
              </p:ext>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r>
                        <a:rPr lang="en-US" sz="1800" b="1" dirty="0">
                          <a:effectLst/>
                        </a:rPr>
                        <a:t>u</a:t>
                      </a: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r>
                        <a:rPr lang="en-US" sz="1800" b="1" dirty="0">
                          <a:effectLst/>
                        </a:rPr>
                        <a:t>o</a:t>
                      </a:r>
                    </a:p>
                  </a:txBody>
                  <a:tcPr marL="76200" marR="76200" marT="76200" marB="76200" anchor="ctr"/>
                </a:tc>
                <a:tc>
                  <a:txBody>
                    <a:bodyPr/>
                    <a:lstStyle/>
                    <a:p>
                      <a:pPr algn="ctr" fontAlgn="ctr"/>
                      <a:r>
                        <a:rPr lang="en-US" sz="1800" b="1" dirty="0">
                          <a:effectLst/>
                        </a:rPr>
                        <a:t>p</a:t>
                      </a:r>
                    </a:p>
                  </a:txBody>
                  <a:tcPr marL="76200" marR="76200" marT="76200" marB="76200" anchor="ctr"/>
                </a:tc>
                <a:tc>
                  <a:txBody>
                    <a:bodyPr/>
                    <a:lstStyle/>
                    <a:p>
                      <a:pPr algn="ctr" fontAlgn="ctr"/>
                      <a:r>
                        <a:rPr lang="en-US" sz="1800" b="1" dirty="0">
                          <a:effectLst/>
                        </a:rPr>
                        <a:t>q</a:t>
                      </a:r>
                    </a:p>
                  </a:txBody>
                  <a:tcPr marL="76200" marR="76200" marT="76200" marB="76200" anchor="ctr"/>
                </a:tc>
                <a:tc>
                  <a:txBody>
                    <a:bodyPr/>
                    <a:lstStyle/>
                    <a:p>
                      <a:pPr algn="ctr" fontAlgn="ctr"/>
                      <a:r>
                        <a:rPr lang="en-US" sz="1800" b="1" dirty="0">
                          <a:effectLst/>
                        </a:rPr>
                        <a:t>r</a:t>
                      </a:r>
                    </a:p>
                  </a:txBody>
                  <a:tcPr marL="76200" marR="76200" marT="76200" marB="76200" anchor="ctr"/>
                </a:tc>
                <a:tc>
                  <a:txBody>
                    <a:bodyPr/>
                    <a:lstStyle/>
                    <a:p>
                      <a:pPr algn="ctr" fontAlgn="ctr"/>
                      <a:r>
                        <a:rPr lang="en-US" sz="1800" b="1" dirty="0">
                          <a:effectLst/>
                        </a:rPr>
                        <a:t>s</a:t>
                      </a:r>
                    </a:p>
                  </a:txBody>
                  <a:tcPr marL="76200" marR="76200" marT="76200" marB="76200" anchor="ctr"/>
                </a:tc>
                <a:tc>
                  <a:txBody>
                    <a:bodyPr/>
                    <a:lstStyle/>
                    <a:p>
                      <a:pPr algn="ctr" fontAlgn="ctr"/>
                      <a:r>
                        <a:rPr lang="en-US" sz="1800" b="1" dirty="0">
                          <a:effectLst/>
                        </a:rPr>
                        <a:t>t</a:t>
                      </a:r>
                    </a:p>
                  </a:txBody>
                  <a:tcPr marL="76200" marR="76200" marT="76200" marB="76200" anchor="ctr"/>
                </a:tc>
                <a:extLst>
                  <a:ext uri="{0D108BD9-81ED-4DB2-BD59-A6C34878D82A}">
                    <a16:rowId xmlns:a16="http://schemas.microsoft.com/office/drawing/2014/main" val="441243226"/>
                  </a:ext>
                </a:extLst>
              </a:tr>
            </a:tbl>
          </a:graphicData>
        </a:graphic>
      </p:graphicFrame>
      <p:sp>
        <p:nvSpPr>
          <p:cNvPr id="7" name="TextBox 6">
            <a:extLst>
              <a:ext uri="{FF2B5EF4-FFF2-40B4-BE49-F238E27FC236}">
                <a16:creationId xmlns:a16="http://schemas.microsoft.com/office/drawing/2014/main" id="{6D651613-6F02-4ADA-B9F4-7C0EF893126E}"/>
              </a:ext>
            </a:extLst>
          </p:cNvPr>
          <p:cNvSpPr txBox="1"/>
          <p:nvPr/>
        </p:nvSpPr>
        <p:spPr>
          <a:xfrm>
            <a:off x="1124740" y="1689882"/>
            <a:ext cx="2252540"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front = 14;</a:t>
            </a:r>
          </a:p>
        </p:txBody>
      </p:sp>
      <p:cxnSp>
        <p:nvCxnSpPr>
          <p:cNvPr id="28" name="Straight Arrow Connector 27">
            <a:extLst>
              <a:ext uri="{FF2B5EF4-FFF2-40B4-BE49-F238E27FC236}">
                <a16:creationId xmlns:a16="http://schemas.microsoft.com/office/drawing/2014/main" id="{F8103121-41CB-4442-8A2F-8170447CAE30}"/>
              </a:ext>
            </a:extLst>
          </p:cNvPr>
          <p:cNvCxnSpPr>
            <a:cxnSpLocks/>
          </p:cNvCxnSpPr>
          <p:nvPr/>
        </p:nvCxnSpPr>
        <p:spPr>
          <a:xfrm>
            <a:off x="8336237" y="2318154"/>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EB0B94A-95EB-4C16-9EF2-5CB6E2C51E11}"/>
              </a:ext>
            </a:extLst>
          </p:cNvPr>
          <p:cNvCxnSpPr>
            <a:cxnSpLocks/>
            <a:stCxn id="7" idx="2"/>
          </p:cNvCxnSpPr>
          <p:nvPr/>
        </p:nvCxnSpPr>
        <p:spPr>
          <a:xfrm>
            <a:off x="2251010" y="2059214"/>
            <a:ext cx="0" cy="2589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1DDF702-5D93-482A-9538-8DF130E81F90}"/>
              </a:ext>
            </a:extLst>
          </p:cNvPr>
          <p:cNvCxnSpPr>
            <a:cxnSpLocks/>
          </p:cNvCxnSpPr>
          <p:nvPr/>
        </p:nvCxnSpPr>
        <p:spPr>
          <a:xfrm>
            <a:off x="2208213" y="2318154"/>
            <a:ext cx="61280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0B18687-D4A3-4FC2-93BF-D7E4B207747C}"/>
              </a:ext>
            </a:extLst>
          </p:cNvPr>
          <p:cNvSpPr txBox="1"/>
          <p:nvPr/>
        </p:nvSpPr>
        <p:spPr>
          <a:xfrm>
            <a:off x="5406300" y="3466652"/>
            <a:ext cx="2666114" cy="923330"/>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enqueue(u)</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int back = 0</a:t>
            </a:r>
          </a:p>
          <a:p>
            <a:r>
              <a:rPr lang="en-US" dirty="0">
                <a:latin typeface="Courier New" panose="02070309020205020404" pitchFamily="49" charset="0"/>
                <a:cs typeface="Courier New" panose="02070309020205020404" pitchFamily="49" charset="0"/>
              </a:rPr>
              <a:t>    data[back] = u</a:t>
            </a:r>
          </a:p>
        </p:txBody>
      </p:sp>
      <p:sp>
        <p:nvSpPr>
          <p:cNvPr id="13" name="TextBox 12">
            <a:extLst>
              <a:ext uri="{FF2B5EF4-FFF2-40B4-BE49-F238E27FC236}">
                <a16:creationId xmlns:a16="http://schemas.microsoft.com/office/drawing/2014/main" id="{31EB16D1-13E6-4043-8635-31E8741E3E3B}"/>
              </a:ext>
            </a:extLst>
          </p:cNvPr>
          <p:cNvSpPr txBox="1"/>
          <p:nvPr/>
        </p:nvSpPr>
        <p:spPr>
          <a:xfrm>
            <a:off x="3634446" y="1692455"/>
            <a:ext cx="1976823"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size = 6;</a:t>
            </a:r>
          </a:p>
        </p:txBody>
      </p:sp>
    </p:spTree>
    <p:extLst>
      <p:ext uri="{BB962C8B-B14F-4D97-AF65-F5344CB8AC3E}">
        <p14:creationId xmlns:p14="http://schemas.microsoft.com/office/powerpoint/2010/main" val="1183712776"/>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Enqueue()/Dequeue() Wrapping Around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r>
                        <a:rPr lang="en-US" sz="1800" b="1" dirty="0">
                          <a:effectLst/>
                        </a:rPr>
                        <a:t>u</a:t>
                      </a: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r>
                        <a:rPr lang="en-US" sz="1800" b="1" dirty="0">
                          <a:effectLst/>
                        </a:rPr>
                        <a:t>o</a:t>
                      </a:r>
                    </a:p>
                  </a:txBody>
                  <a:tcPr marL="76200" marR="76200" marT="76200" marB="76200" anchor="ctr"/>
                </a:tc>
                <a:tc>
                  <a:txBody>
                    <a:bodyPr/>
                    <a:lstStyle/>
                    <a:p>
                      <a:pPr algn="ctr" fontAlgn="ctr"/>
                      <a:r>
                        <a:rPr lang="en-US" sz="1800" b="1" dirty="0">
                          <a:effectLst/>
                        </a:rPr>
                        <a:t>p</a:t>
                      </a:r>
                    </a:p>
                  </a:txBody>
                  <a:tcPr marL="76200" marR="76200" marT="76200" marB="76200" anchor="ctr"/>
                </a:tc>
                <a:tc>
                  <a:txBody>
                    <a:bodyPr/>
                    <a:lstStyle/>
                    <a:p>
                      <a:pPr algn="ctr" fontAlgn="ctr"/>
                      <a:r>
                        <a:rPr lang="en-US" sz="1800" b="1" dirty="0">
                          <a:effectLst/>
                        </a:rPr>
                        <a:t>q</a:t>
                      </a:r>
                    </a:p>
                  </a:txBody>
                  <a:tcPr marL="76200" marR="76200" marT="76200" marB="76200" anchor="ctr"/>
                </a:tc>
                <a:tc>
                  <a:txBody>
                    <a:bodyPr/>
                    <a:lstStyle/>
                    <a:p>
                      <a:pPr algn="ctr" fontAlgn="ctr"/>
                      <a:r>
                        <a:rPr lang="en-US" sz="1800" b="1" dirty="0">
                          <a:effectLst/>
                        </a:rPr>
                        <a:t>r</a:t>
                      </a:r>
                    </a:p>
                  </a:txBody>
                  <a:tcPr marL="76200" marR="76200" marT="76200" marB="76200" anchor="ctr"/>
                </a:tc>
                <a:tc>
                  <a:txBody>
                    <a:bodyPr/>
                    <a:lstStyle/>
                    <a:p>
                      <a:pPr algn="ctr" fontAlgn="ctr"/>
                      <a:r>
                        <a:rPr lang="en-US" sz="1800" b="1" dirty="0">
                          <a:effectLst/>
                        </a:rPr>
                        <a:t>s</a:t>
                      </a:r>
                    </a:p>
                  </a:txBody>
                  <a:tcPr marL="76200" marR="76200" marT="76200" marB="76200" anchor="ctr"/>
                </a:tc>
                <a:tc>
                  <a:txBody>
                    <a:bodyPr/>
                    <a:lstStyle/>
                    <a:p>
                      <a:pPr algn="ctr" fontAlgn="ctr"/>
                      <a:r>
                        <a:rPr lang="en-US" sz="1800" b="1" dirty="0">
                          <a:effectLst/>
                        </a:rPr>
                        <a:t>t</a:t>
                      </a:r>
                    </a:p>
                  </a:txBody>
                  <a:tcPr marL="76200" marR="76200" marT="76200" marB="76200" anchor="ctr"/>
                </a:tc>
                <a:extLst>
                  <a:ext uri="{0D108BD9-81ED-4DB2-BD59-A6C34878D82A}">
                    <a16:rowId xmlns:a16="http://schemas.microsoft.com/office/drawing/2014/main" val="441243226"/>
                  </a:ext>
                </a:extLst>
              </a:tr>
            </a:tbl>
          </a:graphicData>
        </a:graphic>
      </p:graphicFrame>
      <p:sp>
        <p:nvSpPr>
          <p:cNvPr id="7" name="TextBox 6">
            <a:extLst>
              <a:ext uri="{FF2B5EF4-FFF2-40B4-BE49-F238E27FC236}">
                <a16:creationId xmlns:a16="http://schemas.microsoft.com/office/drawing/2014/main" id="{6D651613-6F02-4ADA-B9F4-7C0EF893126E}"/>
              </a:ext>
            </a:extLst>
          </p:cNvPr>
          <p:cNvSpPr txBox="1"/>
          <p:nvPr/>
        </p:nvSpPr>
        <p:spPr>
          <a:xfrm>
            <a:off x="1124740" y="1689882"/>
            <a:ext cx="2252540"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front = 14;</a:t>
            </a:r>
          </a:p>
        </p:txBody>
      </p:sp>
      <p:cxnSp>
        <p:nvCxnSpPr>
          <p:cNvPr id="28" name="Straight Arrow Connector 27">
            <a:extLst>
              <a:ext uri="{FF2B5EF4-FFF2-40B4-BE49-F238E27FC236}">
                <a16:creationId xmlns:a16="http://schemas.microsoft.com/office/drawing/2014/main" id="{F8103121-41CB-4442-8A2F-8170447CAE30}"/>
              </a:ext>
            </a:extLst>
          </p:cNvPr>
          <p:cNvCxnSpPr>
            <a:cxnSpLocks/>
          </p:cNvCxnSpPr>
          <p:nvPr/>
        </p:nvCxnSpPr>
        <p:spPr>
          <a:xfrm>
            <a:off x="8336237" y="2318154"/>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EB0B94A-95EB-4C16-9EF2-5CB6E2C51E11}"/>
              </a:ext>
            </a:extLst>
          </p:cNvPr>
          <p:cNvCxnSpPr>
            <a:cxnSpLocks/>
            <a:stCxn id="7" idx="2"/>
          </p:cNvCxnSpPr>
          <p:nvPr/>
        </p:nvCxnSpPr>
        <p:spPr>
          <a:xfrm>
            <a:off x="2251010" y="2059214"/>
            <a:ext cx="0" cy="2589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1DDF702-5D93-482A-9538-8DF130E81F90}"/>
              </a:ext>
            </a:extLst>
          </p:cNvPr>
          <p:cNvCxnSpPr>
            <a:cxnSpLocks/>
          </p:cNvCxnSpPr>
          <p:nvPr/>
        </p:nvCxnSpPr>
        <p:spPr>
          <a:xfrm>
            <a:off x="2208213" y="2318154"/>
            <a:ext cx="61280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0B18687-D4A3-4FC2-93BF-D7E4B207747C}"/>
              </a:ext>
            </a:extLst>
          </p:cNvPr>
          <p:cNvSpPr txBox="1"/>
          <p:nvPr/>
        </p:nvSpPr>
        <p:spPr>
          <a:xfrm>
            <a:off x="5406300" y="3466652"/>
            <a:ext cx="2666114" cy="1200329"/>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enqueue(u)</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int back = 0</a:t>
            </a:r>
          </a:p>
          <a:p>
            <a:r>
              <a:rPr lang="en-US" dirty="0">
                <a:latin typeface="Courier New" panose="02070309020205020404" pitchFamily="49" charset="0"/>
                <a:cs typeface="Courier New" panose="02070309020205020404" pitchFamily="49" charset="0"/>
              </a:rPr>
              <a:t>    data[back] = u</a:t>
            </a:r>
          </a:p>
          <a:p>
            <a:r>
              <a:rPr lang="en-US" dirty="0">
                <a:latin typeface="Courier New" panose="02070309020205020404" pitchFamily="49" charset="0"/>
                <a:cs typeface="Courier New" panose="02070309020205020404" pitchFamily="49" charset="0"/>
              </a:rPr>
              <a:t>    size++</a:t>
            </a:r>
          </a:p>
        </p:txBody>
      </p:sp>
      <p:sp>
        <p:nvSpPr>
          <p:cNvPr id="13" name="TextBox 12">
            <a:extLst>
              <a:ext uri="{FF2B5EF4-FFF2-40B4-BE49-F238E27FC236}">
                <a16:creationId xmlns:a16="http://schemas.microsoft.com/office/drawing/2014/main" id="{31EB16D1-13E6-4043-8635-31E8741E3E3B}"/>
              </a:ext>
            </a:extLst>
          </p:cNvPr>
          <p:cNvSpPr txBox="1"/>
          <p:nvPr/>
        </p:nvSpPr>
        <p:spPr>
          <a:xfrm>
            <a:off x="3634446" y="1692455"/>
            <a:ext cx="1976823"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size = 7;</a:t>
            </a:r>
          </a:p>
        </p:txBody>
      </p:sp>
    </p:spTree>
    <p:extLst>
      <p:ext uri="{BB962C8B-B14F-4D97-AF65-F5344CB8AC3E}">
        <p14:creationId xmlns:p14="http://schemas.microsoft.com/office/powerpoint/2010/main" val="204082805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Enqueue()/Dequeue() Wrapping Around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ext uri="{D42A27DB-BD31-4B8C-83A1-F6EECF244321}">
                <p14:modId xmlns:p14="http://schemas.microsoft.com/office/powerpoint/2010/main" val="541574423"/>
              </p:ext>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r>
                        <a:rPr lang="en-US" sz="1800" b="1" dirty="0">
                          <a:effectLst/>
                        </a:rPr>
                        <a:t>u</a:t>
                      </a: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r>
                        <a:rPr lang="en-US" sz="1800" b="1" dirty="0">
                          <a:effectLst/>
                        </a:rPr>
                        <a:t>t</a:t>
                      </a:r>
                    </a:p>
                  </a:txBody>
                  <a:tcPr marL="76200" marR="76200" marT="76200" marB="76200" anchor="ctr"/>
                </a:tc>
                <a:extLst>
                  <a:ext uri="{0D108BD9-81ED-4DB2-BD59-A6C34878D82A}">
                    <a16:rowId xmlns:a16="http://schemas.microsoft.com/office/drawing/2014/main" val="441243226"/>
                  </a:ext>
                </a:extLst>
              </a:tr>
            </a:tbl>
          </a:graphicData>
        </a:graphic>
      </p:graphicFrame>
      <p:sp>
        <p:nvSpPr>
          <p:cNvPr id="7" name="TextBox 6">
            <a:extLst>
              <a:ext uri="{FF2B5EF4-FFF2-40B4-BE49-F238E27FC236}">
                <a16:creationId xmlns:a16="http://schemas.microsoft.com/office/drawing/2014/main" id="{6D651613-6F02-4ADA-B9F4-7C0EF893126E}"/>
              </a:ext>
            </a:extLst>
          </p:cNvPr>
          <p:cNvSpPr txBox="1"/>
          <p:nvPr/>
        </p:nvSpPr>
        <p:spPr>
          <a:xfrm>
            <a:off x="1124740" y="1689882"/>
            <a:ext cx="2252540"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front = 19;</a:t>
            </a:r>
          </a:p>
        </p:txBody>
      </p:sp>
      <p:cxnSp>
        <p:nvCxnSpPr>
          <p:cNvPr id="28" name="Straight Arrow Connector 27">
            <a:extLst>
              <a:ext uri="{FF2B5EF4-FFF2-40B4-BE49-F238E27FC236}">
                <a16:creationId xmlns:a16="http://schemas.microsoft.com/office/drawing/2014/main" id="{F8103121-41CB-4442-8A2F-8170447CAE30}"/>
              </a:ext>
            </a:extLst>
          </p:cNvPr>
          <p:cNvCxnSpPr>
            <a:cxnSpLocks/>
          </p:cNvCxnSpPr>
          <p:nvPr/>
        </p:nvCxnSpPr>
        <p:spPr>
          <a:xfrm>
            <a:off x="10802600" y="2318154"/>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EB0B94A-95EB-4C16-9EF2-5CB6E2C51E11}"/>
              </a:ext>
            </a:extLst>
          </p:cNvPr>
          <p:cNvCxnSpPr>
            <a:cxnSpLocks/>
            <a:stCxn id="7" idx="2"/>
          </p:cNvCxnSpPr>
          <p:nvPr/>
        </p:nvCxnSpPr>
        <p:spPr>
          <a:xfrm>
            <a:off x="2251010" y="2059214"/>
            <a:ext cx="0" cy="2589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1DDF702-5D93-482A-9538-8DF130E81F90}"/>
              </a:ext>
            </a:extLst>
          </p:cNvPr>
          <p:cNvCxnSpPr>
            <a:cxnSpLocks/>
          </p:cNvCxnSpPr>
          <p:nvPr/>
        </p:nvCxnSpPr>
        <p:spPr>
          <a:xfrm>
            <a:off x="2208213" y="2318154"/>
            <a:ext cx="85943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0B18687-D4A3-4FC2-93BF-D7E4B207747C}"/>
              </a:ext>
            </a:extLst>
          </p:cNvPr>
          <p:cNvSpPr txBox="1"/>
          <p:nvPr/>
        </p:nvSpPr>
        <p:spPr>
          <a:xfrm>
            <a:off x="5406300" y="3466652"/>
            <a:ext cx="2666114" cy="1754326"/>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enqueue(u)</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int back = 0</a:t>
            </a:r>
          </a:p>
          <a:p>
            <a:r>
              <a:rPr lang="en-US" dirty="0">
                <a:latin typeface="Courier New" panose="02070309020205020404" pitchFamily="49" charset="0"/>
                <a:cs typeface="Courier New" panose="02070309020205020404" pitchFamily="49" charset="0"/>
              </a:rPr>
              <a:t>    data[back] = u</a:t>
            </a:r>
          </a:p>
          <a:p>
            <a:r>
              <a:rPr lang="en-US" dirty="0">
                <a:latin typeface="Courier New" panose="02070309020205020404" pitchFamily="49" charset="0"/>
                <a:cs typeface="Courier New" panose="02070309020205020404" pitchFamily="49" charset="0"/>
              </a:rPr>
              <a:t>    size++</a:t>
            </a:r>
          </a:p>
          <a:p>
            <a:r>
              <a:rPr lang="en-US" dirty="0">
                <a:latin typeface="Courier New" panose="02070309020205020404" pitchFamily="49" charset="0"/>
                <a:cs typeface="Courier New" panose="02070309020205020404" pitchFamily="49" charset="0"/>
              </a:rPr>
              <a:t>// fast forward</a:t>
            </a:r>
          </a:p>
          <a:p>
            <a:endParaRPr lang="en-US" dirty="0">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31EB16D1-13E6-4043-8635-31E8741E3E3B}"/>
              </a:ext>
            </a:extLst>
          </p:cNvPr>
          <p:cNvSpPr txBox="1"/>
          <p:nvPr/>
        </p:nvSpPr>
        <p:spPr>
          <a:xfrm>
            <a:off x="3634446" y="1692455"/>
            <a:ext cx="1976823"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size = 2;</a:t>
            </a:r>
          </a:p>
        </p:txBody>
      </p:sp>
    </p:spTree>
    <p:extLst>
      <p:ext uri="{BB962C8B-B14F-4D97-AF65-F5344CB8AC3E}">
        <p14:creationId xmlns:p14="http://schemas.microsoft.com/office/powerpoint/2010/main" val="24439745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Enqueue()/Dequeue() Wrapping Around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r>
                        <a:rPr lang="en-US" sz="1800" b="1" dirty="0">
                          <a:effectLst/>
                        </a:rPr>
                        <a:t>u</a:t>
                      </a: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r>
                        <a:rPr lang="en-US" sz="1800" b="1" dirty="0">
                          <a:effectLst/>
                        </a:rPr>
                        <a:t>t</a:t>
                      </a:r>
                    </a:p>
                  </a:txBody>
                  <a:tcPr marL="76200" marR="76200" marT="76200" marB="76200" anchor="ctr"/>
                </a:tc>
                <a:extLst>
                  <a:ext uri="{0D108BD9-81ED-4DB2-BD59-A6C34878D82A}">
                    <a16:rowId xmlns:a16="http://schemas.microsoft.com/office/drawing/2014/main" val="441243226"/>
                  </a:ext>
                </a:extLst>
              </a:tr>
            </a:tbl>
          </a:graphicData>
        </a:graphic>
      </p:graphicFrame>
      <p:sp>
        <p:nvSpPr>
          <p:cNvPr id="7" name="TextBox 6">
            <a:extLst>
              <a:ext uri="{FF2B5EF4-FFF2-40B4-BE49-F238E27FC236}">
                <a16:creationId xmlns:a16="http://schemas.microsoft.com/office/drawing/2014/main" id="{6D651613-6F02-4ADA-B9F4-7C0EF893126E}"/>
              </a:ext>
            </a:extLst>
          </p:cNvPr>
          <p:cNvSpPr txBox="1"/>
          <p:nvPr/>
        </p:nvSpPr>
        <p:spPr>
          <a:xfrm>
            <a:off x="1124740" y="1689882"/>
            <a:ext cx="2252540"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front = 19;</a:t>
            </a:r>
          </a:p>
        </p:txBody>
      </p:sp>
      <p:cxnSp>
        <p:nvCxnSpPr>
          <p:cNvPr id="28" name="Straight Arrow Connector 27">
            <a:extLst>
              <a:ext uri="{FF2B5EF4-FFF2-40B4-BE49-F238E27FC236}">
                <a16:creationId xmlns:a16="http://schemas.microsoft.com/office/drawing/2014/main" id="{F8103121-41CB-4442-8A2F-8170447CAE30}"/>
              </a:ext>
            </a:extLst>
          </p:cNvPr>
          <p:cNvCxnSpPr>
            <a:cxnSpLocks/>
          </p:cNvCxnSpPr>
          <p:nvPr/>
        </p:nvCxnSpPr>
        <p:spPr>
          <a:xfrm>
            <a:off x="10802600" y="2318154"/>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EB0B94A-95EB-4C16-9EF2-5CB6E2C51E11}"/>
              </a:ext>
            </a:extLst>
          </p:cNvPr>
          <p:cNvCxnSpPr>
            <a:cxnSpLocks/>
            <a:stCxn id="7" idx="2"/>
          </p:cNvCxnSpPr>
          <p:nvPr/>
        </p:nvCxnSpPr>
        <p:spPr>
          <a:xfrm>
            <a:off x="2251010" y="2059214"/>
            <a:ext cx="0" cy="2589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1DDF702-5D93-482A-9538-8DF130E81F90}"/>
              </a:ext>
            </a:extLst>
          </p:cNvPr>
          <p:cNvCxnSpPr>
            <a:cxnSpLocks/>
          </p:cNvCxnSpPr>
          <p:nvPr/>
        </p:nvCxnSpPr>
        <p:spPr>
          <a:xfrm>
            <a:off x="2208213" y="2318154"/>
            <a:ext cx="85943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0B18687-D4A3-4FC2-93BF-D7E4B207747C}"/>
              </a:ext>
            </a:extLst>
          </p:cNvPr>
          <p:cNvSpPr txBox="1"/>
          <p:nvPr/>
        </p:nvSpPr>
        <p:spPr>
          <a:xfrm>
            <a:off x="5406300" y="3466652"/>
            <a:ext cx="2666114" cy="1754326"/>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enqueue(u)</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int back = 0</a:t>
            </a:r>
          </a:p>
          <a:p>
            <a:r>
              <a:rPr lang="en-US" dirty="0">
                <a:latin typeface="Courier New" panose="02070309020205020404" pitchFamily="49" charset="0"/>
                <a:cs typeface="Courier New" panose="02070309020205020404" pitchFamily="49" charset="0"/>
              </a:rPr>
              <a:t>    data[back] = u</a:t>
            </a:r>
          </a:p>
          <a:p>
            <a:r>
              <a:rPr lang="en-US" dirty="0">
                <a:latin typeface="Courier New" panose="02070309020205020404" pitchFamily="49" charset="0"/>
                <a:cs typeface="Courier New" panose="02070309020205020404" pitchFamily="49" charset="0"/>
              </a:rPr>
              <a:t>    size++</a:t>
            </a:r>
          </a:p>
          <a:p>
            <a:r>
              <a:rPr lang="en-US" dirty="0">
                <a:latin typeface="Courier New" panose="02070309020205020404" pitchFamily="49" charset="0"/>
                <a:cs typeface="Courier New" panose="02070309020205020404" pitchFamily="49" charset="0"/>
              </a:rPr>
              <a:t>// fast forward</a:t>
            </a:r>
          </a:p>
          <a:p>
            <a:r>
              <a:rPr lang="en-US" dirty="0">
                <a:latin typeface="Courier New" panose="02070309020205020404" pitchFamily="49" charset="0"/>
                <a:cs typeface="Courier New" panose="02070309020205020404" pitchFamily="49" charset="0"/>
              </a:rPr>
              <a:t>dequeue()</a:t>
            </a:r>
          </a:p>
        </p:txBody>
      </p:sp>
      <p:sp>
        <p:nvSpPr>
          <p:cNvPr id="13" name="TextBox 12">
            <a:extLst>
              <a:ext uri="{FF2B5EF4-FFF2-40B4-BE49-F238E27FC236}">
                <a16:creationId xmlns:a16="http://schemas.microsoft.com/office/drawing/2014/main" id="{31EB16D1-13E6-4043-8635-31E8741E3E3B}"/>
              </a:ext>
            </a:extLst>
          </p:cNvPr>
          <p:cNvSpPr txBox="1"/>
          <p:nvPr/>
        </p:nvSpPr>
        <p:spPr>
          <a:xfrm>
            <a:off x="3634446" y="1692455"/>
            <a:ext cx="1976823"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size = 2;</a:t>
            </a:r>
          </a:p>
        </p:txBody>
      </p:sp>
    </p:spTree>
    <p:extLst>
      <p:ext uri="{BB962C8B-B14F-4D97-AF65-F5344CB8AC3E}">
        <p14:creationId xmlns:p14="http://schemas.microsoft.com/office/powerpoint/2010/main" val="180875379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Enqueue()/Dequeue() Wrapping Around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r>
                        <a:rPr lang="en-US" sz="1800" b="1" dirty="0">
                          <a:effectLst/>
                        </a:rPr>
                        <a:t>u</a:t>
                      </a: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r>
                        <a:rPr lang="en-US" sz="1800" b="1" dirty="0">
                          <a:effectLst/>
                        </a:rPr>
                        <a:t>t</a:t>
                      </a:r>
                    </a:p>
                  </a:txBody>
                  <a:tcPr marL="76200" marR="76200" marT="76200" marB="76200" anchor="ctr"/>
                </a:tc>
                <a:extLst>
                  <a:ext uri="{0D108BD9-81ED-4DB2-BD59-A6C34878D82A}">
                    <a16:rowId xmlns:a16="http://schemas.microsoft.com/office/drawing/2014/main" val="441243226"/>
                  </a:ext>
                </a:extLst>
              </a:tr>
            </a:tbl>
          </a:graphicData>
        </a:graphic>
      </p:graphicFrame>
      <p:sp>
        <p:nvSpPr>
          <p:cNvPr id="7" name="TextBox 6">
            <a:extLst>
              <a:ext uri="{FF2B5EF4-FFF2-40B4-BE49-F238E27FC236}">
                <a16:creationId xmlns:a16="http://schemas.microsoft.com/office/drawing/2014/main" id="{6D651613-6F02-4ADA-B9F4-7C0EF893126E}"/>
              </a:ext>
            </a:extLst>
          </p:cNvPr>
          <p:cNvSpPr txBox="1"/>
          <p:nvPr/>
        </p:nvSpPr>
        <p:spPr>
          <a:xfrm>
            <a:off x="1124740" y="1689882"/>
            <a:ext cx="2252540"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front = 19;</a:t>
            </a:r>
          </a:p>
        </p:txBody>
      </p:sp>
      <p:cxnSp>
        <p:nvCxnSpPr>
          <p:cNvPr id="28" name="Straight Arrow Connector 27">
            <a:extLst>
              <a:ext uri="{FF2B5EF4-FFF2-40B4-BE49-F238E27FC236}">
                <a16:creationId xmlns:a16="http://schemas.microsoft.com/office/drawing/2014/main" id="{F8103121-41CB-4442-8A2F-8170447CAE30}"/>
              </a:ext>
            </a:extLst>
          </p:cNvPr>
          <p:cNvCxnSpPr>
            <a:cxnSpLocks/>
          </p:cNvCxnSpPr>
          <p:nvPr/>
        </p:nvCxnSpPr>
        <p:spPr>
          <a:xfrm>
            <a:off x="10802600" y="2318154"/>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EB0B94A-95EB-4C16-9EF2-5CB6E2C51E11}"/>
              </a:ext>
            </a:extLst>
          </p:cNvPr>
          <p:cNvCxnSpPr>
            <a:cxnSpLocks/>
            <a:stCxn id="7" idx="2"/>
          </p:cNvCxnSpPr>
          <p:nvPr/>
        </p:nvCxnSpPr>
        <p:spPr>
          <a:xfrm>
            <a:off x="2251010" y="2059214"/>
            <a:ext cx="0" cy="2589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1DDF702-5D93-482A-9538-8DF130E81F90}"/>
              </a:ext>
            </a:extLst>
          </p:cNvPr>
          <p:cNvCxnSpPr>
            <a:cxnSpLocks/>
          </p:cNvCxnSpPr>
          <p:nvPr/>
        </p:nvCxnSpPr>
        <p:spPr>
          <a:xfrm>
            <a:off x="2208213" y="2318154"/>
            <a:ext cx="85943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0B18687-D4A3-4FC2-93BF-D7E4B207747C}"/>
              </a:ext>
            </a:extLst>
          </p:cNvPr>
          <p:cNvSpPr txBox="1"/>
          <p:nvPr/>
        </p:nvSpPr>
        <p:spPr>
          <a:xfrm>
            <a:off x="5406300" y="3466652"/>
            <a:ext cx="3493264" cy="2031325"/>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enqueue(u)</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int back = 0</a:t>
            </a:r>
          </a:p>
          <a:p>
            <a:r>
              <a:rPr lang="en-US" dirty="0">
                <a:latin typeface="Courier New" panose="02070309020205020404" pitchFamily="49" charset="0"/>
                <a:cs typeface="Courier New" panose="02070309020205020404" pitchFamily="49" charset="0"/>
              </a:rPr>
              <a:t>    data[back] = u</a:t>
            </a:r>
          </a:p>
          <a:p>
            <a:r>
              <a:rPr lang="en-US" dirty="0">
                <a:latin typeface="Courier New" panose="02070309020205020404" pitchFamily="49" charset="0"/>
                <a:cs typeface="Courier New" panose="02070309020205020404" pitchFamily="49" charset="0"/>
              </a:rPr>
              <a:t>    size++</a:t>
            </a:r>
          </a:p>
          <a:p>
            <a:r>
              <a:rPr lang="en-US" dirty="0">
                <a:latin typeface="Courier New" panose="02070309020205020404" pitchFamily="49" charset="0"/>
                <a:cs typeface="Courier New" panose="02070309020205020404" pitchFamily="49" charset="0"/>
              </a:rPr>
              <a:t>// fast forward</a:t>
            </a:r>
          </a:p>
          <a:p>
            <a:r>
              <a:rPr lang="en-US" dirty="0">
                <a:latin typeface="Courier New" panose="02070309020205020404" pitchFamily="49" charset="0"/>
                <a:cs typeface="Courier New" panose="02070309020205020404" pitchFamily="49" charset="0"/>
              </a:rPr>
              <a:t>dequeue()</a:t>
            </a:r>
          </a:p>
          <a:p>
            <a:r>
              <a:rPr lang="en-US" dirty="0">
                <a:latin typeface="Courier New" panose="02070309020205020404" pitchFamily="49" charset="0"/>
                <a:cs typeface="Courier New" panose="02070309020205020404" pitchFamily="49" charset="0"/>
              </a:rPr>
              <a:t>    E temp = data[front]</a:t>
            </a:r>
          </a:p>
        </p:txBody>
      </p:sp>
      <p:sp>
        <p:nvSpPr>
          <p:cNvPr id="13" name="TextBox 12">
            <a:extLst>
              <a:ext uri="{FF2B5EF4-FFF2-40B4-BE49-F238E27FC236}">
                <a16:creationId xmlns:a16="http://schemas.microsoft.com/office/drawing/2014/main" id="{31EB16D1-13E6-4043-8635-31E8741E3E3B}"/>
              </a:ext>
            </a:extLst>
          </p:cNvPr>
          <p:cNvSpPr txBox="1"/>
          <p:nvPr/>
        </p:nvSpPr>
        <p:spPr>
          <a:xfrm>
            <a:off x="3634446" y="1692455"/>
            <a:ext cx="1976823"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size = 2;</a:t>
            </a:r>
          </a:p>
        </p:txBody>
      </p:sp>
      <p:sp>
        <p:nvSpPr>
          <p:cNvPr id="10" name="TextBox 9">
            <a:extLst>
              <a:ext uri="{FF2B5EF4-FFF2-40B4-BE49-F238E27FC236}">
                <a16:creationId xmlns:a16="http://schemas.microsoft.com/office/drawing/2014/main" id="{B3A5A849-A523-4B55-A618-1492A0722033}"/>
              </a:ext>
            </a:extLst>
          </p:cNvPr>
          <p:cNvSpPr txBox="1"/>
          <p:nvPr/>
        </p:nvSpPr>
        <p:spPr>
          <a:xfrm>
            <a:off x="6006294" y="1689882"/>
            <a:ext cx="1701107"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 temp = t;</a:t>
            </a:r>
          </a:p>
        </p:txBody>
      </p:sp>
    </p:spTree>
    <p:extLst>
      <p:ext uri="{BB962C8B-B14F-4D97-AF65-F5344CB8AC3E}">
        <p14:creationId xmlns:p14="http://schemas.microsoft.com/office/powerpoint/2010/main" val="1325402313"/>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Enqueue()/Dequeue() Wrapping Around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ext uri="{D42A27DB-BD31-4B8C-83A1-F6EECF244321}">
                <p14:modId xmlns:p14="http://schemas.microsoft.com/office/powerpoint/2010/main" val="2940461805"/>
              </p:ext>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r>
                        <a:rPr lang="en-US" sz="1800" b="1" dirty="0">
                          <a:effectLst/>
                        </a:rPr>
                        <a:t>u</a:t>
                      </a: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extLst>
                  <a:ext uri="{0D108BD9-81ED-4DB2-BD59-A6C34878D82A}">
                    <a16:rowId xmlns:a16="http://schemas.microsoft.com/office/drawing/2014/main" val="441243226"/>
                  </a:ext>
                </a:extLst>
              </a:tr>
            </a:tbl>
          </a:graphicData>
        </a:graphic>
      </p:graphicFrame>
      <p:sp>
        <p:nvSpPr>
          <p:cNvPr id="7" name="TextBox 6">
            <a:extLst>
              <a:ext uri="{FF2B5EF4-FFF2-40B4-BE49-F238E27FC236}">
                <a16:creationId xmlns:a16="http://schemas.microsoft.com/office/drawing/2014/main" id="{6D651613-6F02-4ADA-B9F4-7C0EF893126E}"/>
              </a:ext>
            </a:extLst>
          </p:cNvPr>
          <p:cNvSpPr txBox="1"/>
          <p:nvPr/>
        </p:nvSpPr>
        <p:spPr>
          <a:xfrm>
            <a:off x="1124740" y="1689882"/>
            <a:ext cx="2252540"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front = 19;</a:t>
            </a:r>
          </a:p>
        </p:txBody>
      </p:sp>
      <p:cxnSp>
        <p:nvCxnSpPr>
          <p:cNvPr id="28" name="Straight Arrow Connector 27">
            <a:extLst>
              <a:ext uri="{FF2B5EF4-FFF2-40B4-BE49-F238E27FC236}">
                <a16:creationId xmlns:a16="http://schemas.microsoft.com/office/drawing/2014/main" id="{F8103121-41CB-4442-8A2F-8170447CAE30}"/>
              </a:ext>
            </a:extLst>
          </p:cNvPr>
          <p:cNvCxnSpPr>
            <a:cxnSpLocks/>
          </p:cNvCxnSpPr>
          <p:nvPr/>
        </p:nvCxnSpPr>
        <p:spPr>
          <a:xfrm>
            <a:off x="10802600" y="2318154"/>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EB0B94A-95EB-4C16-9EF2-5CB6E2C51E11}"/>
              </a:ext>
            </a:extLst>
          </p:cNvPr>
          <p:cNvCxnSpPr>
            <a:cxnSpLocks/>
            <a:stCxn id="7" idx="2"/>
          </p:cNvCxnSpPr>
          <p:nvPr/>
        </p:nvCxnSpPr>
        <p:spPr>
          <a:xfrm>
            <a:off x="2251010" y="2059214"/>
            <a:ext cx="0" cy="2589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1DDF702-5D93-482A-9538-8DF130E81F90}"/>
              </a:ext>
            </a:extLst>
          </p:cNvPr>
          <p:cNvCxnSpPr>
            <a:cxnSpLocks/>
          </p:cNvCxnSpPr>
          <p:nvPr/>
        </p:nvCxnSpPr>
        <p:spPr>
          <a:xfrm>
            <a:off x="2208213" y="2318154"/>
            <a:ext cx="85943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0B18687-D4A3-4FC2-93BF-D7E4B207747C}"/>
              </a:ext>
            </a:extLst>
          </p:cNvPr>
          <p:cNvSpPr txBox="1"/>
          <p:nvPr/>
        </p:nvSpPr>
        <p:spPr>
          <a:xfrm>
            <a:off x="5406300" y="3466652"/>
            <a:ext cx="3493264" cy="2308324"/>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enqueue(u)</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int back = 0</a:t>
            </a:r>
          </a:p>
          <a:p>
            <a:r>
              <a:rPr lang="en-US" dirty="0">
                <a:latin typeface="Courier New" panose="02070309020205020404" pitchFamily="49" charset="0"/>
                <a:cs typeface="Courier New" panose="02070309020205020404" pitchFamily="49" charset="0"/>
              </a:rPr>
              <a:t>    data[back] = u</a:t>
            </a:r>
          </a:p>
          <a:p>
            <a:r>
              <a:rPr lang="en-US" dirty="0">
                <a:latin typeface="Courier New" panose="02070309020205020404" pitchFamily="49" charset="0"/>
                <a:cs typeface="Courier New" panose="02070309020205020404" pitchFamily="49" charset="0"/>
              </a:rPr>
              <a:t>    size++</a:t>
            </a:r>
          </a:p>
          <a:p>
            <a:r>
              <a:rPr lang="en-US" dirty="0">
                <a:latin typeface="Courier New" panose="02070309020205020404" pitchFamily="49" charset="0"/>
                <a:cs typeface="Courier New" panose="02070309020205020404" pitchFamily="49" charset="0"/>
              </a:rPr>
              <a:t>// fast forward</a:t>
            </a:r>
          </a:p>
          <a:p>
            <a:r>
              <a:rPr lang="en-US" dirty="0">
                <a:latin typeface="Courier New" panose="02070309020205020404" pitchFamily="49" charset="0"/>
                <a:cs typeface="Courier New" panose="02070309020205020404" pitchFamily="49" charset="0"/>
              </a:rPr>
              <a:t>dequeue()</a:t>
            </a:r>
          </a:p>
          <a:p>
            <a:r>
              <a:rPr lang="en-US" dirty="0">
                <a:latin typeface="Courier New" panose="02070309020205020404" pitchFamily="49" charset="0"/>
                <a:cs typeface="Courier New" panose="02070309020205020404" pitchFamily="49" charset="0"/>
              </a:rPr>
              <a:t>    E temp = data[front]</a:t>
            </a:r>
          </a:p>
          <a:p>
            <a:r>
              <a:rPr lang="en-US" dirty="0">
                <a:latin typeface="Courier New" panose="02070309020205020404" pitchFamily="49" charset="0"/>
                <a:cs typeface="Courier New" panose="02070309020205020404" pitchFamily="49" charset="0"/>
              </a:rPr>
              <a:t>    data[front] = null</a:t>
            </a:r>
          </a:p>
        </p:txBody>
      </p:sp>
      <p:sp>
        <p:nvSpPr>
          <p:cNvPr id="13" name="TextBox 12">
            <a:extLst>
              <a:ext uri="{FF2B5EF4-FFF2-40B4-BE49-F238E27FC236}">
                <a16:creationId xmlns:a16="http://schemas.microsoft.com/office/drawing/2014/main" id="{31EB16D1-13E6-4043-8635-31E8741E3E3B}"/>
              </a:ext>
            </a:extLst>
          </p:cNvPr>
          <p:cNvSpPr txBox="1"/>
          <p:nvPr/>
        </p:nvSpPr>
        <p:spPr>
          <a:xfrm>
            <a:off x="3634446" y="1692455"/>
            <a:ext cx="1976823"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size = 2;</a:t>
            </a:r>
          </a:p>
        </p:txBody>
      </p:sp>
      <p:sp>
        <p:nvSpPr>
          <p:cNvPr id="10" name="TextBox 9">
            <a:extLst>
              <a:ext uri="{FF2B5EF4-FFF2-40B4-BE49-F238E27FC236}">
                <a16:creationId xmlns:a16="http://schemas.microsoft.com/office/drawing/2014/main" id="{B3A5A849-A523-4B55-A618-1492A0722033}"/>
              </a:ext>
            </a:extLst>
          </p:cNvPr>
          <p:cNvSpPr txBox="1"/>
          <p:nvPr/>
        </p:nvSpPr>
        <p:spPr>
          <a:xfrm>
            <a:off x="6006294" y="1689882"/>
            <a:ext cx="1701107"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 temp = t;</a:t>
            </a:r>
          </a:p>
        </p:txBody>
      </p:sp>
    </p:spTree>
    <p:extLst>
      <p:ext uri="{BB962C8B-B14F-4D97-AF65-F5344CB8AC3E}">
        <p14:creationId xmlns:p14="http://schemas.microsoft.com/office/powerpoint/2010/main" val="3972633624"/>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Enqueue()/Dequeue() Wrapping Around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r>
                        <a:rPr lang="en-US" sz="1800" b="1" dirty="0">
                          <a:effectLst/>
                        </a:rPr>
                        <a:t>u</a:t>
                      </a: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extLst>
                  <a:ext uri="{0D108BD9-81ED-4DB2-BD59-A6C34878D82A}">
                    <a16:rowId xmlns:a16="http://schemas.microsoft.com/office/drawing/2014/main" val="441243226"/>
                  </a:ext>
                </a:extLst>
              </a:tr>
            </a:tbl>
          </a:graphicData>
        </a:graphic>
      </p:graphicFrame>
      <p:sp>
        <p:nvSpPr>
          <p:cNvPr id="7" name="TextBox 6">
            <a:extLst>
              <a:ext uri="{FF2B5EF4-FFF2-40B4-BE49-F238E27FC236}">
                <a16:creationId xmlns:a16="http://schemas.microsoft.com/office/drawing/2014/main" id="{6D651613-6F02-4ADA-B9F4-7C0EF893126E}"/>
              </a:ext>
            </a:extLst>
          </p:cNvPr>
          <p:cNvSpPr txBox="1"/>
          <p:nvPr/>
        </p:nvSpPr>
        <p:spPr>
          <a:xfrm>
            <a:off x="1124740" y="1689882"/>
            <a:ext cx="2252540"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front = 19;</a:t>
            </a:r>
          </a:p>
        </p:txBody>
      </p:sp>
      <p:cxnSp>
        <p:nvCxnSpPr>
          <p:cNvPr id="28" name="Straight Arrow Connector 27">
            <a:extLst>
              <a:ext uri="{FF2B5EF4-FFF2-40B4-BE49-F238E27FC236}">
                <a16:creationId xmlns:a16="http://schemas.microsoft.com/office/drawing/2014/main" id="{F8103121-41CB-4442-8A2F-8170447CAE30}"/>
              </a:ext>
            </a:extLst>
          </p:cNvPr>
          <p:cNvCxnSpPr>
            <a:cxnSpLocks/>
          </p:cNvCxnSpPr>
          <p:nvPr/>
        </p:nvCxnSpPr>
        <p:spPr>
          <a:xfrm>
            <a:off x="10802600" y="2318154"/>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EB0B94A-95EB-4C16-9EF2-5CB6E2C51E11}"/>
              </a:ext>
            </a:extLst>
          </p:cNvPr>
          <p:cNvCxnSpPr>
            <a:cxnSpLocks/>
            <a:stCxn id="7" idx="2"/>
          </p:cNvCxnSpPr>
          <p:nvPr/>
        </p:nvCxnSpPr>
        <p:spPr>
          <a:xfrm>
            <a:off x="2251010" y="2059214"/>
            <a:ext cx="0" cy="2589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1DDF702-5D93-482A-9538-8DF130E81F90}"/>
              </a:ext>
            </a:extLst>
          </p:cNvPr>
          <p:cNvCxnSpPr>
            <a:cxnSpLocks/>
          </p:cNvCxnSpPr>
          <p:nvPr/>
        </p:nvCxnSpPr>
        <p:spPr>
          <a:xfrm>
            <a:off x="2208213" y="2318154"/>
            <a:ext cx="85943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0B18687-D4A3-4FC2-93BF-D7E4B207747C}"/>
              </a:ext>
            </a:extLst>
          </p:cNvPr>
          <p:cNvSpPr txBox="1"/>
          <p:nvPr/>
        </p:nvSpPr>
        <p:spPr>
          <a:xfrm>
            <a:off x="5406300" y="3466652"/>
            <a:ext cx="5285421" cy="2585323"/>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enqueue(u)</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int back = 0</a:t>
            </a:r>
          </a:p>
          <a:p>
            <a:r>
              <a:rPr lang="en-US" dirty="0">
                <a:latin typeface="Courier New" panose="02070309020205020404" pitchFamily="49" charset="0"/>
                <a:cs typeface="Courier New" panose="02070309020205020404" pitchFamily="49" charset="0"/>
              </a:rPr>
              <a:t>    data[back] = u</a:t>
            </a:r>
          </a:p>
          <a:p>
            <a:r>
              <a:rPr lang="en-US" dirty="0">
                <a:latin typeface="Courier New" panose="02070309020205020404" pitchFamily="49" charset="0"/>
                <a:cs typeface="Courier New" panose="02070309020205020404" pitchFamily="49" charset="0"/>
              </a:rPr>
              <a:t>    size++</a:t>
            </a:r>
          </a:p>
          <a:p>
            <a:r>
              <a:rPr lang="en-US" dirty="0">
                <a:latin typeface="Courier New" panose="02070309020205020404" pitchFamily="49" charset="0"/>
                <a:cs typeface="Courier New" panose="02070309020205020404" pitchFamily="49" charset="0"/>
              </a:rPr>
              <a:t>// fast forward</a:t>
            </a:r>
          </a:p>
          <a:p>
            <a:r>
              <a:rPr lang="en-US" dirty="0">
                <a:latin typeface="Courier New" panose="02070309020205020404" pitchFamily="49" charset="0"/>
                <a:cs typeface="Courier New" panose="02070309020205020404" pitchFamily="49" charset="0"/>
              </a:rPr>
              <a:t>dequeue()</a:t>
            </a:r>
          </a:p>
          <a:p>
            <a:r>
              <a:rPr lang="en-US" dirty="0">
                <a:latin typeface="Courier New" panose="02070309020205020404" pitchFamily="49" charset="0"/>
                <a:cs typeface="Courier New" panose="02070309020205020404" pitchFamily="49" charset="0"/>
              </a:rPr>
              <a:t>    E temp = data[front]</a:t>
            </a:r>
          </a:p>
          <a:p>
            <a:r>
              <a:rPr lang="en-US" dirty="0">
                <a:latin typeface="Courier New" panose="02070309020205020404" pitchFamily="49" charset="0"/>
                <a:cs typeface="Courier New" panose="02070309020205020404" pitchFamily="49" charset="0"/>
              </a:rPr>
              <a:t>    data[front] = null</a:t>
            </a:r>
          </a:p>
          <a:p>
            <a:r>
              <a:rPr lang="en-US" dirty="0">
                <a:latin typeface="Courier New" panose="02070309020205020404" pitchFamily="49" charset="0"/>
                <a:cs typeface="Courier New" panose="02070309020205020404" pitchFamily="49" charset="0"/>
              </a:rPr>
              <a:t>    front = (front + 1) % </a:t>
            </a:r>
            <a:r>
              <a:rPr lang="en-US" dirty="0" err="1">
                <a:latin typeface="Courier New" panose="02070309020205020404" pitchFamily="49" charset="0"/>
                <a:cs typeface="Courier New" panose="02070309020205020404" pitchFamily="49" charset="0"/>
              </a:rPr>
              <a:t>data.length</a:t>
            </a:r>
            <a:endParaRPr lang="en-US" dirty="0">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31EB16D1-13E6-4043-8635-31E8741E3E3B}"/>
              </a:ext>
            </a:extLst>
          </p:cNvPr>
          <p:cNvSpPr txBox="1"/>
          <p:nvPr/>
        </p:nvSpPr>
        <p:spPr>
          <a:xfrm>
            <a:off x="3634446" y="1692455"/>
            <a:ext cx="1976823"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size = 2;</a:t>
            </a:r>
          </a:p>
        </p:txBody>
      </p:sp>
      <p:sp>
        <p:nvSpPr>
          <p:cNvPr id="10" name="TextBox 9">
            <a:extLst>
              <a:ext uri="{FF2B5EF4-FFF2-40B4-BE49-F238E27FC236}">
                <a16:creationId xmlns:a16="http://schemas.microsoft.com/office/drawing/2014/main" id="{B3A5A849-A523-4B55-A618-1492A0722033}"/>
              </a:ext>
            </a:extLst>
          </p:cNvPr>
          <p:cNvSpPr txBox="1"/>
          <p:nvPr/>
        </p:nvSpPr>
        <p:spPr>
          <a:xfrm>
            <a:off x="6006294" y="1689882"/>
            <a:ext cx="1701107"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 temp = t;</a:t>
            </a:r>
          </a:p>
        </p:txBody>
      </p:sp>
    </p:spTree>
    <p:extLst>
      <p:ext uri="{BB962C8B-B14F-4D97-AF65-F5344CB8AC3E}">
        <p14:creationId xmlns:p14="http://schemas.microsoft.com/office/powerpoint/2010/main" val="3613213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Stack ADT Operations</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lstStyle/>
          <a:p>
            <a:r>
              <a:rPr lang="en-US" dirty="0"/>
              <a:t>Common Stack operations:</a:t>
            </a:r>
          </a:p>
          <a:p>
            <a:pPr lvl="1"/>
            <a:r>
              <a:rPr lang="en-US" dirty="0"/>
              <a:t>push(e): adds element e to the top of the stack.</a:t>
            </a:r>
          </a:p>
          <a:p>
            <a:pPr lvl="1"/>
            <a:r>
              <a:rPr lang="en-US" dirty="0"/>
              <a:t>pop(): removes and returns the top element from the stack.  (null if the stack is empty)</a:t>
            </a:r>
          </a:p>
        </p:txBody>
      </p:sp>
    </p:spTree>
    <p:extLst>
      <p:ext uri="{BB962C8B-B14F-4D97-AF65-F5344CB8AC3E}">
        <p14:creationId xmlns:p14="http://schemas.microsoft.com/office/powerpoint/2010/main" val="376129819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Enqueue()/Dequeue() Wrapping Around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r>
                        <a:rPr lang="en-US" sz="1800" b="1" dirty="0">
                          <a:effectLst/>
                        </a:rPr>
                        <a:t>u</a:t>
                      </a: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extLst>
                  <a:ext uri="{0D108BD9-81ED-4DB2-BD59-A6C34878D82A}">
                    <a16:rowId xmlns:a16="http://schemas.microsoft.com/office/drawing/2014/main" val="441243226"/>
                  </a:ext>
                </a:extLst>
              </a:tr>
            </a:tbl>
          </a:graphicData>
        </a:graphic>
      </p:graphicFrame>
      <p:sp>
        <p:nvSpPr>
          <p:cNvPr id="7" name="TextBox 6">
            <a:extLst>
              <a:ext uri="{FF2B5EF4-FFF2-40B4-BE49-F238E27FC236}">
                <a16:creationId xmlns:a16="http://schemas.microsoft.com/office/drawing/2014/main" id="{6D651613-6F02-4ADA-B9F4-7C0EF893126E}"/>
              </a:ext>
            </a:extLst>
          </p:cNvPr>
          <p:cNvSpPr txBox="1"/>
          <p:nvPr/>
        </p:nvSpPr>
        <p:spPr>
          <a:xfrm>
            <a:off x="1124740" y="1689882"/>
            <a:ext cx="2252540"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front = 19;</a:t>
            </a:r>
          </a:p>
        </p:txBody>
      </p:sp>
      <p:cxnSp>
        <p:nvCxnSpPr>
          <p:cNvPr id="28" name="Straight Arrow Connector 27">
            <a:extLst>
              <a:ext uri="{FF2B5EF4-FFF2-40B4-BE49-F238E27FC236}">
                <a16:creationId xmlns:a16="http://schemas.microsoft.com/office/drawing/2014/main" id="{F8103121-41CB-4442-8A2F-8170447CAE30}"/>
              </a:ext>
            </a:extLst>
          </p:cNvPr>
          <p:cNvCxnSpPr>
            <a:cxnSpLocks/>
          </p:cNvCxnSpPr>
          <p:nvPr/>
        </p:nvCxnSpPr>
        <p:spPr>
          <a:xfrm>
            <a:off x="10802600" y="2318154"/>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EB0B94A-95EB-4C16-9EF2-5CB6E2C51E11}"/>
              </a:ext>
            </a:extLst>
          </p:cNvPr>
          <p:cNvCxnSpPr>
            <a:cxnSpLocks/>
            <a:stCxn id="7" idx="2"/>
          </p:cNvCxnSpPr>
          <p:nvPr/>
        </p:nvCxnSpPr>
        <p:spPr>
          <a:xfrm>
            <a:off x="2251010" y="2059214"/>
            <a:ext cx="0" cy="2589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1DDF702-5D93-482A-9538-8DF130E81F90}"/>
              </a:ext>
            </a:extLst>
          </p:cNvPr>
          <p:cNvCxnSpPr>
            <a:cxnSpLocks/>
          </p:cNvCxnSpPr>
          <p:nvPr/>
        </p:nvCxnSpPr>
        <p:spPr>
          <a:xfrm>
            <a:off x="2208213" y="2318154"/>
            <a:ext cx="85943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0B18687-D4A3-4FC2-93BF-D7E4B207747C}"/>
              </a:ext>
            </a:extLst>
          </p:cNvPr>
          <p:cNvSpPr txBox="1"/>
          <p:nvPr/>
        </p:nvSpPr>
        <p:spPr>
          <a:xfrm>
            <a:off x="5406300" y="3466652"/>
            <a:ext cx="4871847" cy="2585323"/>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enqueue(u)</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int back = 0</a:t>
            </a:r>
          </a:p>
          <a:p>
            <a:r>
              <a:rPr lang="en-US" dirty="0">
                <a:latin typeface="Courier New" panose="02070309020205020404" pitchFamily="49" charset="0"/>
                <a:cs typeface="Courier New" panose="02070309020205020404" pitchFamily="49" charset="0"/>
              </a:rPr>
              <a:t>    data[back] = u</a:t>
            </a:r>
          </a:p>
          <a:p>
            <a:r>
              <a:rPr lang="en-US" dirty="0">
                <a:latin typeface="Courier New" panose="02070309020205020404" pitchFamily="49" charset="0"/>
                <a:cs typeface="Courier New" panose="02070309020205020404" pitchFamily="49" charset="0"/>
              </a:rPr>
              <a:t>    size++</a:t>
            </a:r>
          </a:p>
          <a:p>
            <a:r>
              <a:rPr lang="en-US" dirty="0">
                <a:latin typeface="Courier New" panose="02070309020205020404" pitchFamily="49" charset="0"/>
                <a:cs typeface="Courier New" panose="02070309020205020404" pitchFamily="49" charset="0"/>
              </a:rPr>
              <a:t>// fast forward</a:t>
            </a:r>
          </a:p>
          <a:p>
            <a:r>
              <a:rPr lang="en-US" dirty="0">
                <a:latin typeface="Courier New" panose="02070309020205020404" pitchFamily="49" charset="0"/>
                <a:cs typeface="Courier New" panose="02070309020205020404" pitchFamily="49" charset="0"/>
              </a:rPr>
              <a:t>dequeue()</a:t>
            </a:r>
          </a:p>
          <a:p>
            <a:r>
              <a:rPr lang="en-US" dirty="0">
                <a:latin typeface="Courier New" panose="02070309020205020404" pitchFamily="49" charset="0"/>
                <a:cs typeface="Courier New" panose="02070309020205020404" pitchFamily="49" charset="0"/>
              </a:rPr>
              <a:t>    E temp = data[front]</a:t>
            </a:r>
          </a:p>
          <a:p>
            <a:r>
              <a:rPr lang="en-US" dirty="0">
                <a:latin typeface="Courier New" panose="02070309020205020404" pitchFamily="49" charset="0"/>
                <a:cs typeface="Courier New" panose="02070309020205020404" pitchFamily="49" charset="0"/>
              </a:rPr>
              <a:t>    data[front] = null</a:t>
            </a:r>
          </a:p>
          <a:p>
            <a:r>
              <a:rPr lang="en-US" dirty="0">
                <a:latin typeface="Courier New" panose="02070309020205020404" pitchFamily="49" charset="0"/>
                <a:cs typeface="Courier New" panose="02070309020205020404" pitchFamily="49" charset="0"/>
              </a:rPr>
              <a:t>    front = (19 + 1) % </a:t>
            </a:r>
            <a:r>
              <a:rPr lang="en-US" dirty="0" err="1">
                <a:latin typeface="Courier New" panose="02070309020205020404" pitchFamily="49" charset="0"/>
                <a:cs typeface="Courier New" panose="02070309020205020404" pitchFamily="49" charset="0"/>
              </a:rPr>
              <a:t>data.length</a:t>
            </a:r>
            <a:endParaRPr lang="en-US" dirty="0">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31EB16D1-13E6-4043-8635-31E8741E3E3B}"/>
              </a:ext>
            </a:extLst>
          </p:cNvPr>
          <p:cNvSpPr txBox="1"/>
          <p:nvPr/>
        </p:nvSpPr>
        <p:spPr>
          <a:xfrm>
            <a:off x="3634446" y="1692455"/>
            <a:ext cx="1976823"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size = 2;</a:t>
            </a:r>
          </a:p>
        </p:txBody>
      </p:sp>
      <p:sp>
        <p:nvSpPr>
          <p:cNvPr id="10" name="TextBox 9">
            <a:extLst>
              <a:ext uri="{FF2B5EF4-FFF2-40B4-BE49-F238E27FC236}">
                <a16:creationId xmlns:a16="http://schemas.microsoft.com/office/drawing/2014/main" id="{B3A5A849-A523-4B55-A618-1492A0722033}"/>
              </a:ext>
            </a:extLst>
          </p:cNvPr>
          <p:cNvSpPr txBox="1"/>
          <p:nvPr/>
        </p:nvSpPr>
        <p:spPr>
          <a:xfrm>
            <a:off x="6006294" y="1689882"/>
            <a:ext cx="1701107"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 temp = t;</a:t>
            </a:r>
          </a:p>
        </p:txBody>
      </p:sp>
    </p:spTree>
    <p:extLst>
      <p:ext uri="{BB962C8B-B14F-4D97-AF65-F5344CB8AC3E}">
        <p14:creationId xmlns:p14="http://schemas.microsoft.com/office/powerpoint/2010/main" val="139774908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Enqueue()/Dequeue() Wrapping Around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r>
                        <a:rPr lang="en-US" sz="1800" b="1" dirty="0">
                          <a:effectLst/>
                        </a:rPr>
                        <a:t>u</a:t>
                      </a: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extLst>
                  <a:ext uri="{0D108BD9-81ED-4DB2-BD59-A6C34878D82A}">
                    <a16:rowId xmlns:a16="http://schemas.microsoft.com/office/drawing/2014/main" val="441243226"/>
                  </a:ext>
                </a:extLst>
              </a:tr>
            </a:tbl>
          </a:graphicData>
        </a:graphic>
      </p:graphicFrame>
      <p:sp>
        <p:nvSpPr>
          <p:cNvPr id="7" name="TextBox 6">
            <a:extLst>
              <a:ext uri="{FF2B5EF4-FFF2-40B4-BE49-F238E27FC236}">
                <a16:creationId xmlns:a16="http://schemas.microsoft.com/office/drawing/2014/main" id="{6D651613-6F02-4ADA-B9F4-7C0EF893126E}"/>
              </a:ext>
            </a:extLst>
          </p:cNvPr>
          <p:cNvSpPr txBox="1"/>
          <p:nvPr/>
        </p:nvSpPr>
        <p:spPr>
          <a:xfrm>
            <a:off x="1124740" y="1689882"/>
            <a:ext cx="2252540"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front = 19;</a:t>
            </a:r>
          </a:p>
        </p:txBody>
      </p:sp>
      <p:cxnSp>
        <p:nvCxnSpPr>
          <p:cNvPr id="28" name="Straight Arrow Connector 27">
            <a:extLst>
              <a:ext uri="{FF2B5EF4-FFF2-40B4-BE49-F238E27FC236}">
                <a16:creationId xmlns:a16="http://schemas.microsoft.com/office/drawing/2014/main" id="{F8103121-41CB-4442-8A2F-8170447CAE30}"/>
              </a:ext>
            </a:extLst>
          </p:cNvPr>
          <p:cNvCxnSpPr>
            <a:cxnSpLocks/>
          </p:cNvCxnSpPr>
          <p:nvPr/>
        </p:nvCxnSpPr>
        <p:spPr>
          <a:xfrm>
            <a:off x="10802600" y="2318154"/>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EB0B94A-95EB-4C16-9EF2-5CB6E2C51E11}"/>
              </a:ext>
            </a:extLst>
          </p:cNvPr>
          <p:cNvCxnSpPr>
            <a:cxnSpLocks/>
            <a:stCxn id="7" idx="2"/>
          </p:cNvCxnSpPr>
          <p:nvPr/>
        </p:nvCxnSpPr>
        <p:spPr>
          <a:xfrm>
            <a:off x="2251010" y="2059214"/>
            <a:ext cx="0" cy="2589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1DDF702-5D93-482A-9538-8DF130E81F90}"/>
              </a:ext>
            </a:extLst>
          </p:cNvPr>
          <p:cNvCxnSpPr>
            <a:cxnSpLocks/>
          </p:cNvCxnSpPr>
          <p:nvPr/>
        </p:nvCxnSpPr>
        <p:spPr>
          <a:xfrm>
            <a:off x="2208213" y="2318154"/>
            <a:ext cx="85943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0B18687-D4A3-4FC2-93BF-D7E4B207747C}"/>
              </a:ext>
            </a:extLst>
          </p:cNvPr>
          <p:cNvSpPr txBox="1"/>
          <p:nvPr/>
        </p:nvSpPr>
        <p:spPr>
          <a:xfrm>
            <a:off x="5406300" y="3466652"/>
            <a:ext cx="4320413" cy="2585323"/>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enqueue(u)</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int back = 0</a:t>
            </a:r>
          </a:p>
          <a:p>
            <a:r>
              <a:rPr lang="en-US" dirty="0">
                <a:latin typeface="Courier New" panose="02070309020205020404" pitchFamily="49" charset="0"/>
                <a:cs typeface="Courier New" panose="02070309020205020404" pitchFamily="49" charset="0"/>
              </a:rPr>
              <a:t>    data[back] = u</a:t>
            </a:r>
          </a:p>
          <a:p>
            <a:r>
              <a:rPr lang="en-US" dirty="0">
                <a:latin typeface="Courier New" panose="02070309020205020404" pitchFamily="49" charset="0"/>
                <a:cs typeface="Courier New" panose="02070309020205020404" pitchFamily="49" charset="0"/>
              </a:rPr>
              <a:t>    size++</a:t>
            </a:r>
          </a:p>
          <a:p>
            <a:r>
              <a:rPr lang="en-US" dirty="0">
                <a:latin typeface="Courier New" panose="02070309020205020404" pitchFamily="49" charset="0"/>
                <a:cs typeface="Courier New" panose="02070309020205020404" pitchFamily="49" charset="0"/>
              </a:rPr>
              <a:t>// fast forward</a:t>
            </a:r>
          </a:p>
          <a:p>
            <a:r>
              <a:rPr lang="en-US" dirty="0">
                <a:latin typeface="Courier New" panose="02070309020205020404" pitchFamily="49" charset="0"/>
                <a:cs typeface="Courier New" panose="02070309020205020404" pitchFamily="49" charset="0"/>
              </a:rPr>
              <a:t>dequeue()</a:t>
            </a:r>
          </a:p>
          <a:p>
            <a:r>
              <a:rPr lang="en-US" dirty="0">
                <a:latin typeface="Courier New" panose="02070309020205020404" pitchFamily="49" charset="0"/>
                <a:cs typeface="Courier New" panose="02070309020205020404" pitchFamily="49" charset="0"/>
              </a:rPr>
              <a:t>    E temp = data[front]</a:t>
            </a:r>
          </a:p>
          <a:p>
            <a:r>
              <a:rPr lang="en-US" dirty="0">
                <a:latin typeface="Courier New" panose="02070309020205020404" pitchFamily="49" charset="0"/>
                <a:cs typeface="Courier New" panose="02070309020205020404" pitchFamily="49" charset="0"/>
              </a:rPr>
              <a:t>    data[front] = null</a:t>
            </a:r>
          </a:p>
          <a:p>
            <a:r>
              <a:rPr lang="en-US" dirty="0">
                <a:latin typeface="Courier New" panose="02070309020205020404" pitchFamily="49" charset="0"/>
                <a:cs typeface="Courier New" panose="02070309020205020404" pitchFamily="49" charset="0"/>
              </a:rPr>
              <a:t>    front = (20) % </a:t>
            </a:r>
            <a:r>
              <a:rPr lang="en-US" dirty="0" err="1">
                <a:latin typeface="Courier New" panose="02070309020205020404" pitchFamily="49" charset="0"/>
                <a:cs typeface="Courier New" panose="02070309020205020404" pitchFamily="49" charset="0"/>
              </a:rPr>
              <a:t>data.length</a:t>
            </a:r>
            <a:endParaRPr lang="en-US" dirty="0">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31EB16D1-13E6-4043-8635-31E8741E3E3B}"/>
              </a:ext>
            </a:extLst>
          </p:cNvPr>
          <p:cNvSpPr txBox="1"/>
          <p:nvPr/>
        </p:nvSpPr>
        <p:spPr>
          <a:xfrm>
            <a:off x="3634446" y="1692455"/>
            <a:ext cx="1976823"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size = 2;</a:t>
            </a:r>
          </a:p>
        </p:txBody>
      </p:sp>
      <p:sp>
        <p:nvSpPr>
          <p:cNvPr id="10" name="TextBox 9">
            <a:extLst>
              <a:ext uri="{FF2B5EF4-FFF2-40B4-BE49-F238E27FC236}">
                <a16:creationId xmlns:a16="http://schemas.microsoft.com/office/drawing/2014/main" id="{B3A5A849-A523-4B55-A618-1492A0722033}"/>
              </a:ext>
            </a:extLst>
          </p:cNvPr>
          <p:cNvSpPr txBox="1"/>
          <p:nvPr/>
        </p:nvSpPr>
        <p:spPr>
          <a:xfrm>
            <a:off x="6006294" y="1689882"/>
            <a:ext cx="1701107"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 temp = t;</a:t>
            </a:r>
          </a:p>
        </p:txBody>
      </p:sp>
    </p:spTree>
    <p:extLst>
      <p:ext uri="{BB962C8B-B14F-4D97-AF65-F5344CB8AC3E}">
        <p14:creationId xmlns:p14="http://schemas.microsoft.com/office/powerpoint/2010/main" val="3362165177"/>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Enqueue()/Dequeue() Wrapping Around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r>
                        <a:rPr lang="en-US" sz="1800" b="1" dirty="0">
                          <a:effectLst/>
                        </a:rPr>
                        <a:t>u</a:t>
                      </a: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extLst>
                  <a:ext uri="{0D108BD9-81ED-4DB2-BD59-A6C34878D82A}">
                    <a16:rowId xmlns:a16="http://schemas.microsoft.com/office/drawing/2014/main" val="441243226"/>
                  </a:ext>
                </a:extLst>
              </a:tr>
            </a:tbl>
          </a:graphicData>
        </a:graphic>
      </p:graphicFrame>
      <p:sp>
        <p:nvSpPr>
          <p:cNvPr id="7" name="TextBox 6">
            <a:extLst>
              <a:ext uri="{FF2B5EF4-FFF2-40B4-BE49-F238E27FC236}">
                <a16:creationId xmlns:a16="http://schemas.microsoft.com/office/drawing/2014/main" id="{6D651613-6F02-4ADA-B9F4-7C0EF893126E}"/>
              </a:ext>
            </a:extLst>
          </p:cNvPr>
          <p:cNvSpPr txBox="1"/>
          <p:nvPr/>
        </p:nvSpPr>
        <p:spPr>
          <a:xfrm>
            <a:off x="1124740" y="1689882"/>
            <a:ext cx="2252540"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front = 19;</a:t>
            </a:r>
          </a:p>
        </p:txBody>
      </p:sp>
      <p:cxnSp>
        <p:nvCxnSpPr>
          <p:cNvPr id="28" name="Straight Arrow Connector 27">
            <a:extLst>
              <a:ext uri="{FF2B5EF4-FFF2-40B4-BE49-F238E27FC236}">
                <a16:creationId xmlns:a16="http://schemas.microsoft.com/office/drawing/2014/main" id="{F8103121-41CB-4442-8A2F-8170447CAE30}"/>
              </a:ext>
            </a:extLst>
          </p:cNvPr>
          <p:cNvCxnSpPr>
            <a:cxnSpLocks/>
          </p:cNvCxnSpPr>
          <p:nvPr/>
        </p:nvCxnSpPr>
        <p:spPr>
          <a:xfrm>
            <a:off x="10802600" y="2318154"/>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EB0B94A-95EB-4C16-9EF2-5CB6E2C51E11}"/>
              </a:ext>
            </a:extLst>
          </p:cNvPr>
          <p:cNvCxnSpPr>
            <a:cxnSpLocks/>
            <a:stCxn id="7" idx="2"/>
          </p:cNvCxnSpPr>
          <p:nvPr/>
        </p:nvCxnSpPr>
        <p:spPr>
          <a:xfrm>
            <a:off x="2251010" y="2059214"/>
            <a:ext cx="0" cy="2589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1DDF702-5D93-482A-9538-8DF130E81F90}"/>
              </a:ext>
            </a:extLst>
          </p:cNvPr>
          <p:cNvCxnSpPr>
            <a:cxnSpLocks/>
          </p:cNvCxnSpPr>
          <p:nvPr/>
        </p:nvCxnSpPr>
        <p:spPr>
          <a:xfrm>
            <a:off x="2208213" y="2318154"/>
            <a:ext cx="859438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0B18687-D4A3-4FC2-93BF-D7E4B207747C}"/>
              </a:ext>
            </a:extLst>
          </p:cNvPr>
          <p:cNvSpPr txBox="1"/>
          <p:nvPr/>
        </p:nvSpPr>
        <p:spPr>
          <a:xfrm>
            <a:off x="5406300" y="3466652"/>
            <a:ext cx="3493264" cy="2585323"/>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enqueue(u)</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int back = 0</a:t>
            </a:r>
          </a:p>
          <a:p>
            <a:r>
              <a:rPr lang="en-US" dirty="0">
                <a:latin typeface="Courier New" panose="02070309020205020404" pitchFamily="49" charset="0"/>
                <a:cs typeface="Courier New" panose="02070309020205020404" pitchFamily="49" charset="0"/>
              </a:rPr>
              <a:t>    data[back] = u</a:t>
            </a:r>
          </a:p>
          <a:p>
            <a:r>
              <a:rPr lang="en-US" dirty="0">
                <a:latin typeface="Courier New" panose="02070309020205020404" pitchFamily="49" charset="0"/>
                <a:cs typeface="Courier New" panose="02070309020205020404" pitchFamily="49" charset="0"/>
              </a:rPr>
              <a:t>    size++</a:t>
            </a:r>
          </a:p>
          <a:p>
            <a:r>
              <a:rPr lang="en-US" dirty="0">
                <a:latin typeface="Courier New" panose="02070309020205020404" pitchFamily="49" charset="0"/>
                <a:cs typeface="Courier New" panose="02070309020205020404" pitchFamily="49" charset="0"/>
              </a:rPr>
              <a:t>// fast forward</a:t>
            </a:r>
          </a:p>
          <a:p>
            <a:r>
              <a:rPr lang="en-US" dirty="0">
                <a:latin typeface="Courier New" panose="02070309020205020404" pitchFamily="49" charset="0"/>
                <a:cs typeface="Courier New" panose="02070309020205020404" pitchFamily="49" charset="0"/>
              </a:rPr>
              <a:t>dequeue()</a:t>
            </a:r>
          </a:p>
          <a:p>
            <a:r>
              <a:rPr lang="en-US" dirty="0">
                <a:latin typeface="Courier New" panose="02070309020205020404" pitchFamily="49" charset="0"/>
                <a:cs typeface="Courier New" panose="02070309020205020404" pitchFamily="49" charset="0"/>
              </a:rPr>
              <a:t>    E temp = data[front]</a:t>
            </a:r>
          </a:p>
          <a:p>
            <a:r>
              <a:rPr lang="en-US" dirty="0">
                <a:latin typeface="Courier New" panose="02070309020205020404" pitchFamily="49" charset="0"/>
                <a:cs typeface="Courier New" panose="02070309020205020404" pitchFamily="49" charset="0"/>
              </a:rPr>
              <a:t>    data[front] = null</a:t>
            </a:r>
          </a:p>
          <a:p>
            <a:r>
              <a:rPr lang="en-US" dirty="0">
                <a:latin typeface="Courier New" panose="02070309020205020404" pitchFamily="49" charset="0"/>
                <a:cs typeface="Courier New" panose="02070309020205020404" pitchFamily="49" charset="0"/>
              </a:rPr>
              <a:t>    front = 0</a:t>
            </a:r>
          </a:p>
        </p:txBody>
      </p:sp>
      <p:sp>
        <p:nvSpPr>
          <p:cNvPr id="13" name="TextBox 12">
            <a:extLst>
              <a:ext uri="{FF2B5EF4-FFF2-40B4-BE49-F238E27FC236}">
                <a16:creationId xmlns:a16="http://schemas.microsoft.com/office/drawing/2014/main" id="{31EB16D1-13E6-4043-8635-31E8741E3E3B}"/>
              </a:ext>
            </a:extLst>
          </p:cNvPr>
          <p:cNvSpPr txBox="1"/>
          <p:nvPr/>
        </p:nvSpPr>
        <p:spPr>
          <a:xfrm>
            <a:off x="3634446" y="1692455"/>
            <a:ext cx="1976823"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size = 2;</a:t>
            </a:r>
          </a:p>
        </p:txBody>
      </p:sp>
      <p:sp>
        <p:nvSpPr>
          <p:cNvPr id="10" name="TextBox 9">
            <a:extLst>
              <a:ext uri="{FF2B5EF4-FFF2-40B4-BE49-F238E27FC236}">
                <a16:creationId xmlns:a16="http://schemas.microsoft.com/office/drawing/2014/main" id="{B3A5A849-A523-4B55-A618-1492A0722033}"/>
              </a:ext>
            </a:extLst>
          </p:cNvPr>
          <p:cNvSpPr txBox="1"/>
          <p:nvPr/>
        </p:nvSpPr>
        <p:spPr>
          <a:xfrm>
            <a:off x="6006294" y="1689882"/>
            <a:ext cx="1701107"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 temp = t;</a:t>
            </a:r>
          </a:p>
        </p:txBody>
      </p:sp>
    </p:spTree>
    <p:extLst>
      <p:ext uri="{BB962C8B-B14F-4D97-AF65-F5344CB8AC3E}">
        <p14:creationId xmlns:p14="http://schemas.microsoft.com/office/powerpoint/2010/main" val="2510024285"/>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Enqueue()/Dequeue() Wrapping Around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r>
                        <a:rPr lang="en-US" sz="1800" b="1" dirty="0">
                          <a:effectLst/>
                        </a:rPr>
                        <a:t>u</a:t>
                      </a: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extLst>
                  <a:ext uri="{0D108BD9-81ED-4DB2-BD59-A6C34878D82A}">
                    <a16:rowId xmlns:a16="http://schemas.microsoft.com/office/drawing/2014/main" val="441243226"/>
                  </a:ext>
                </a:extLst>
              </a:tr>
            </a:tbl>
          </a:graphicData>
        </a:graphic>
      </p:graphicFrame>
      <p:sp>
        <p:nvSpPr>
          <p:cNvPr id="7" name="TextBox 6">
            <a:extLst>
              <a:ext uri="{FF2B5EF4-FFF2-40B4-BE49-F238E27FC236}">
                <a16:creationId xmlns:a16="http://schemas.microsoft.com/office/drawing/2014/main" id="{6D651613-6F02-4ADA-B9F4-7C0EF893126E}"/>
              </a:ext>
            </a:extLst>
          </p:cNvPr>
          <p:cNvSpPr txBox="1"/>
          <p:nvPr/>
        </p:nvSpPr>
        <p:spPr>
          <a:xfrm>
            <a:off x="1124740" y="1689882"/>
            <a:ext cx="2252540"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front = 19;</a:t>
            </a:r>
          </a:p>
        </p:txBody>
      </p:sp>
      <p:cxnSp>
        <p:nvCxnSpPr>
          <p:cNvPr id="28" name="Straight Arrow Connector 27">
            <a:extLst>
              <a:ext uri="{FF2B5EF4-FFF2-40B4-BE49-F238E27FC236}">
                <a16:creationId xmlns:a16="http://schemas.microsoft.com/office/drawing/2014/main" id="{F8103121-41CB-4442-8A2F-8170447CAE30}"/>
              </a:ext>
            </a:extLst>
          </p:cNvPr>
          <p:cNvCxnSpPr>
            <a:cxnSpLocks/>
          </p:cNvCxnSpPr>
          <p:nvPr/>
        </p:nvCxnSpPr>
        <p:spPr>
          <a:xfrm>
            <a:off x="1390152" y="2318154"/>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EB0B94A-95EB-4C16-9EF2-5CB6E2C51E11}"/>
              </a:ext>
            </a:extLst>
          </p:cNvPr>
          <p:cNvCxnSpPr>
            <a:cxnSpLocks/>
            <a:stCxn id="7" idx="2"/>
          </p:cNvCxnSpPr>
          <p:nvPr/>
        </p:nvCxnSpPr>
        <p:spPr>
          <a:xfrm>
            <a:off x="2251010" y="2059214"/>
            <a:ext cx="0" cy="2589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1DDF702-5D93-482A-9538-8DF130E81F90}"/>
              </a:ext>
            </a:extLst>
          </p:cNvPr>
          <p:cNvCxnSpPr>
            <a:cxnSpLocks/>
          </p:cNvCxnSpPr>
          <p:nvPr/>
        </p:nvCxnSpPr>
        <p:spPr>
          <a:xfrm flipH="1">
            <a:off x="1390152" y="2318154"/>
            <a:ext cx="8608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0B18687-D4A3-4FC2-93BF-D7E4B207747C}"/>
              </a:ext>
            </a:extLst>
          </p:cNvPr>
          <p:cNvSpPr txBox="1"/>
          <p:nvPr/>
        </p:nvSpPr>
        <p:spPr>
          <a:xfrm>
            <a:off x="5406300" y="3466652"/>
            <a:ext cx="3493264" cy="2585323"/>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enqueue(u)</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int back = 0</a:t>
            </a:r>
          </a:p>
          <a:p>
            <a:r>
              <a:rPr lang="en-US" dirty="0">
                <a:latin typeface="Courier New" panose="02070309020205020404" pitchFamily="49" charset="0"/>
                <a:cs typeface="Courier New" panose="02070309020205020404" pitchFamily="49" charset="0"/>
              </a:rPr>
              <a:t>    data[back] = u</a:t>
            </a:r>
          </a:p>
          <a:p>
            <a:r>
              <a:rPr lang="en-US" dirty="0">
                <a:latin typeface="Courier New" panose="02070309020205020404" pitchFamily="49" charset="0"/>
                <a:cs typeface="Courier New" panose="02070309020205020404" pitchFamily="49" charset="0"/>
              </a:rPr>
              <a:t>    size++</a:t>
            </a:r>
          </a:p>
          <a:p>
            <a:r>
              <a:rPr lang="en-US" dirty="0">
                <a:latin typeface="Courier New" panose="02070309020205020404" pitchFamily="49" charset="0"/>
                <a:cs typeface="Courier New" panose="02070309020205020404" pitchFamily="49" charset="0"/>
              </a:rPr>
              <a:t>// fast forward</a:t>
            </a:r>
          </a:p>
          <a:p>
            <a:r>
              <a:rPr lang="en-US" dirty="0">
                <a:latin typeface="Courier New" panose="02070309020205020404" pitchFamily="49" charset="0"/>
                <a:cs typeface="Courier New" panose="02070309020205020404" pitchFamily="49" charset="0"/>
              </a:rPr>
              <a:t>dequeue()</a:t>
            </a:r>
          </a:p>
          <a:p>
            <a:r>
              <a:rPr lang="en-US" dirty="0">
                <a:latin typeface="Courier New" panose="02070309020205020404" pitchFamily="49" charset="0"/>
                <a:cs typeface="Courier New" panose="02070309020205020404" pitchFamily="49" charset="0"/>
              </a:rPr>
              <a:t>    E temp = data[front]</a:t>
            </a:r>
          </a:p>
          <a:p>
            <a:r>
              <a:rPr lang="en-US" dirty="0">
                <a:latin typeface="Courier New" panose="02070309020205020404" pitchFamily="49" charset="0"/>
                <a:cs typeface="Courier New" panose="02070309020205020404" pitchFamily="49" charset="0"/>
              </a:rPr>
              <a:t>    data[front] = null</a:t>
            </a:r>
          </a:p>
          <a:p>
            <a:r>
              <a:rPr lang="en-US" dirty="0">
                <a:latin typeface="Courier New" panose="02070309020205020404" pitchFamily="49" charset="0"/>
                <a:cs typeface="Courier New" panose="02070309020205020404" pitchFamily="49" charset="0"/>
              </a:rPr>
              <a:t>    front = 0</a:t>
            </a:r>
          </a:p>
        </p:txBody>
      </p:sp>
      <p:sp>
        <p:nvSpPr>
          <p:cNvPr id="13" name="TextBox 12">
            <a:extLst>
              <a:ext uri="{FF2B5EF4-FFF2-40B4-BE49-F238E27FC236}">
                <a16:creationId xmlns:a16="http://schemas.microsoft.com/office/drawing/2014/main" id="{31EB16D1-13E6-4043-8635-31E8741E3E3B}"/>
              </a:ext>
            </a:extLst>
          </p:cNvPr>
          <p:cNvSpPr txBox="1"/>
          <p:nvPr/>
        </p:nvSpPr>
        <p:spPr>
          <a:xfrm>
            <a:off x="3634446" y="1692455"/>
            <a:ext cx="1976823"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size = 2;</a:t>
            </a:r>
          </a:p>
        </p:txBody>
      </p:sp>
      <p:sp>
        <p:nvSpPr>
          <p:cNvPr id="10" name="TextBox 9">
            <a:extLst>
              <a:ext uri="{FF2B5EF4-FFF2-40B4-BE49-F238E27FC236}">
                <a16:creationId xmlns:a16="http://schemas.microsoft.com/office/drawing/2014/main" id="{B3A5A849-A523-4B55-A618-1492A0722033}"/>
              </a:ext>
            </a:extLst>
          </p:cNvPr>
          <p:cNvSpPr txBox="1"/>
          <p:nvPr/>
        </p:nvSpPr>
        <p:spPr>
          <a:xfrm>
            <a:off x="6006294" y="1689882"/>
            <a:ext cx="1701107"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 temp = t;</a:t>
            </a:r>
          </a:p>
        </p:txBody>
      </p:sp>
    </p:spTree>
    <p:extLst>
      <p:ext uri="{BB962C8B-B14F-4D97-AF65-F5344CB8AC3E}">
        <p14:creationId xmlns:p14="http://schemas.microsoft.com/office/powerpoint/2010/main" val="2133134027"/>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Enqueue()/Dequeue() Wrapping Around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r>
                        <a:rPr lang="en-US" sz="1800" b="1" dirty="0">
                          <a:effectLst/>
                        </a:rPr>
                        <a:t>u</a:t>
                      </a: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extLst>
                  <a:ext uri="{0D108BD9-81ED-4DB2-BD59-A6C34878D82A}">
                    <a16:rowId xmlns:a16="http://schemas.microsoft.com/office/drawing/2014/main" val="441243226"/>
                  </a:ext>
                </a:extLst>
              </a:tr>
            </a:tbl>
          </a:graphicData>
        </a:graphic>
      </p:graphicFrame>
      <p:sp>
        <p:nvSpPr>
          <p:cNvPr id="7" name="TextBox 6">
            <a:extLst>
              <a:ext uri="{FF2B5EF4-FFF2-40B4-BE49-F238E27FC236}">
                <a16:creationId xmlns:a16="http://schemas.microsoft.com/office/drawing/2014/main" id="{6D651613-6F02-4ADA-B9F4-7C0EF893126E}"/>
              </a:ext>
            </a:extLst>
          </p:cNvPr>
          <p:cNvSpPr txBox="1"/>
          <p:nvPr/>
        </p:nvSpPr>
        <p:spPr>
          <a:xfrm>
            <a:off x="1124740" y="1689882"/>
            <a:ext cx="2252540"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front = 19;</a:t>
            </a:r>
          </a:p>
        </p:txBody>
      </p:sp>
      <p:cxnSp>
        <p:nvCxnSpPr>
          <p:cNvPr id="28" name="Straight Arrow Connector 27">
            <a:extLst>
              <a:ext uri="{FF2B5EF4-FFF2-40B4-BE49-F238E27FC236}">
                <a16:creationId xmlns:a16="http://schemas.microsoft.com/office/drawing/2014/main" id="{F8103121-41CB-4442-8A2F-8170447CAE30}"/>
              </a:ext>
            </a:extLst>
          </p:cNvPr>
          <p:cNvCxnSpPr>
            <a:cxnSpLocks/>
          </p:cNvCxnSpPr>
          <p:nvPr/>
        </p:nvCxnSpPr>
        <p:spPr>
          <a:xfrm>
            <a:off x="1390152" y="2318154"/>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EB0B94A-95EB-4C16-9EF2-5CB6E2C51E11}"/>
              </a:ext>
            </a:extLst>
          </p:cNvPr>
          <p:cNvCxnSpPr>
            <a:cxnSpLocks/>
            <a:stCxn id="7" idx="2"/>
          </p:cNvCxnSpPr>
          <p:nvPr/>
        </p:nvCxnSpPr>
        <p:spPr>
          <a:xfrm>
            <a:off x="2251010" y="2059214"/>
            <a:ext cx="0" cy="2589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1DDF702-5D93-482A-9538-8DF130E81F90}"/>
              </a:ext>
            </a:extLst>
          </p:cNvPr>
          <p:cNvCxnSpPr>
            <a:cxnSpLocks/>
          </p:cNvCxnSpPr>
          <p:nvPr/>
        </p:nvCxnSpPr>
        <p:spPr>
          <a:xfrm flipH="1">
            <a:off x="1390152" y="2318154"/>
            <a:ext cx="8608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0B18687-D4A3-4FC2-93BF-D7E4B207747C}"/>
              </a:ext>
            </a:extLst>
          </p:cNvPr>
          <p:cNvSpPr txBox="1"/>
          <p:nvPr/>
        </p:nvSpPr>
        <p:spPr>
          <a:xfrm>
            <a:off x="5406300" y="3466652"/>
            <a:ext cx="3493264" cy="286232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enqueue(u)</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int back = 0</a:t>
            </a:r>
          </a:p>
          <a:p>
            <a:r>
              <a:rPr lang="en-US" dirty="0">
                <a:latin typeface="Courier New" panose="02070309020205020404" pitchFamily="49" charset="0"/>
                <a:cs typeface="Courier New" panose="02070309020205020404" pitchFamily="49" charset="0"/>
              </a:rPr>
              <a:t>    data[back] = u</a:t>
            </a:r>
          </a:p>
          <a:p>
            <a:r>
              <a:rPr lang="en-US" dirty="0">
                <a:latin typeface="Courier New" panose="02070309020205020404" pitchFamily="49" charset="0"/>
                <a:cs typeface="Courier New" panose="02070309020205020404" pitchFamily="49" charset="0"/>
              </a:rPr>
              <a:t>    size++</a:t>
            </a:r>
          </a:p>
          <a:p>
            <a:r>
              <a:rPr lang="en-US" dirty="0">
                <a:latin typeface="Courier New" panose="02070309020205020404" pitchFamily="49" charset="0"/>
                <a:cs typeface="Courier New" panose="02070309020205020404" pitchFamily="49" charset="0"/>
              </a:rPr>
              <a:t>// fast forward</a:t>
            </a:r>
          </a:p>
          <a:p>
            <a:r>
              <a:rPr lang="en-US" dirty="0">
                <a:latin typeface="Courier New" panose="02070309020205020404" pitchFamily="49" charset="0"/>
                <a:cs typeface="Courier New" panose="02070309020205020404" pitchFamily="49" charset="0"/>
              </a:rPr>
              <a:t>dequeue()</a:t>
            </a:r>
          </a:p>
          <a:p>
            <a:r>
              <a:rPr lang="en-US" dirty="0">
                <a:latin typeface="Courier New" panose="02070309020205020404" pitchFamily="49" charset="0"/>
                <a:cs typeface="Courier New" panose="02070309020205020404" pitchFamily="49" charset="0"/>
              </a:rPr>
              <a:t>    E temp = data[front]</a:t>
            </a:r>
          </a:p>
          <a:p>
            <a:r>
              <a:rPr lang="en-US" dirty="0">
                <a:latin typeface="Courier New" panose="02070309020205020404" pitchFamily="49" charset="0"/>
                <a:cs typeface="Courier New" panose="02070309020205020404" pitchFamily="49" charset="0"/>
              </a:rPr>
              <a:t>    data[front] = null</a:t>
            </a:r>
          </a:p>
          <a:p>
            <a:r>
              <a:rPr lang="en-US" dirty="0">
                <a:latin typeface="Courier New" panose="02070309020205020404" pitchFamily="49" charset="0"/>
                <a:cs typeface="Courier New" panose="02070309020205020404" pitchFamily="49" charset="0"/>
              </a:rPr>
              <a:t>    front = 0</a:t>
            </a:r>
          </a:p>
          <a:p>
            <a:r>
              <a:rPr lang="en-US" dirty="0">
                <a:latin typeface="Courier New" panose="02070309020205020404" pitchFamily="49" charset="0"/>
                <a:cs typeface="Courier New" panose="02070309020205020404" pitchFamily="49" charset="0"/>
              </a:rPr>
              <a:t>    size--</a:t>
            </a:r>
          </a:p>
        </p:txBody>
      </p:sp>
      <p:sp>
        <p:nvSpPr>
          <p:cNvPr id="13" name="TextBox 12">
            <a:extLst>
              <a:ext uri="{FF2B5EF4-FFF2-40B4-BE49-F238E27FC236}">
                <a16:creationId xmlns:a16="http://schemas.microsoft.com/office/drawing/2014/main" id="{31EB16D1-13E6-4043-8635-31E8741E3E3B}"/>
              </a:ext>
            </a:extLst>
          </p:cNvPr>
          <p:cNvSpPr txBox="1"/>
          <p:nvPr/>
        </p:nvSpPr>
        <p:spPr>
          <a:xfrm>
            <a:off x="3634446" y="1692455"/>
            <a:ext cx="1976823"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size = 1;</a:t>
            </a:r>
          </a:p>
        </p:txBody>
      </p:sp>
      <p:sp>
        <p:nvSpPr>
          <p:cNvPr id="10" name="TextBox 9">
            <a:extLst>
              <a:ext uri="{FF2B5EF4-FFF2-40B4-BE49-F238E27FC236}">
                <a16:creationId xmlns:a16="http://schemas.microsoft.com/office/drawing/2014/main" id="{B3A5A849-A523-4B55-A618-1492A0722033}"/>
              </a:ext>
            </a:extLst>
          </p:cNvPr>
          <p:cNvSpPr txBox="1"/>
          <p:nvPr/>
        </p:nvSpPr>
        <p:spPr>
          <a:xfrm>
            <a:off x="6006294" y="1689882"/>
            <a:ext cx="1701107"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 temp = t;</a:t>
            </a:r>
          </a:p>
        </p:txBody>
      </p:sp>
    </p:spTree>
    <p:extLst>
      <p:ext uri="{BB962C8B-B14F-4D97-AF65-F5344CB8AC3E}">
        <p14:creationId xmlns:p14="http://schemas.microsoft.com/office/powerpoint/2010/main" val="626828938"/>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Enqueue()/Dequeue() Wrapping Around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r>
                        <a:rPr lang="en-US" sz="1800" b="1" dirty="0">
                          <a:effectLst/>
                        </a:rPr>
                        <a:t>u</a:t>
                      </a: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extLst>
                  <a:ext uri="{0D108BD9-81ED-4DB2-BD59-A6C34878D82A}">
                    <a16:rowId xmlns:a16="http://schemas.microsoft.com/office/drawing/2014/main" val="441243226"/>
                  </a:ext>
                </a:extLst>
              </a:tr>
            </a:tbl>
          </a:graphicData>
        </a:graphic>
      </p:graphicFrame>
      <p:sp>
        <p:nvSpPr>
          <p:cNvPr id="7" name="TextBox 6">
            <a:extLst>
              <a:ext uri="{FF2B5EF4-FFF2-40B4-BE49-F238E27FC236}">
                <a16:creationId xmlns:a16="http://schemas.microsoft.com/office/drawing/2014/main" id="{6D651613-6F02-4ADA-B9F4-7C0EF893126E}"/>
              </a:ext>
            </a:extLst>
          </p:cNvPr>
          <p:cNvSpPr txBox="1"/>
          <p:nvPr/>
        </p:nvSpPr>
        <p:spPr>
          <a:xfrm>
            <a:off x="1124740" y="1689882"/>
            <a:ext cx="2252540"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front = 19;</a:t>
            </a:r>
          </a:p>
        </p:txBody>
      </p:sp>
      <p:cxnSp>
        <p:nvCxnSpPr>
          <p:cNvPr id="28" name="Straight Arrow Connector 27">
            <a:extLst>
              <a:ext uri="{FF2B5EF4-FFF2-40B4-BE49-F238E27FC236}">
                <a16:creationId xmlns:a16="http://schemas.microsoft.com/office/drawing/2014/main" id="{F8103121-41CB-4442-8A2F-8170447CAE30}"/>
              </a:ext>
            </a:extLst>
          </p:cNvPr>
          <p:cNvCxnSpPr>
            <a:cxnSpLocks/>
          </p:cNvCxnSpPr>
          <p:nvPr/>
        </p:nvCxnSpPr>
        <p:spPr>
          <a:xfrm>
            <a:off x="1390152" y="2318154"/>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EB0B94A-95EB-4C16-9EF2-5CB6E2C51E11}"/>
              </a:ext>
            </a:extLst>
          </p:cNvPr>
          <p:cNvCxnSpPr>
            <a:cxnSpLocks/>
            <a:stCxn id="7" idx="2"/>
          </p:cNvCxnSpPr>
          <p:nvPr/>
        </p:nvCxnSpPr>
        <p:spPr>
          <a:xfrm>
            <a:off x="2251010" y="2059214"/>
            <a:ext cx="0" cy="2589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1DDF702-5D93-482A-9538-8DF130E81F90}"/>
              </a:ext>
            </a:extLst>
          </p:cNvPr>
          <p:cNvCxnSpPr>
            <a:cxnSpLocks/>
          </p:cNvCxnSpPr>
          <p:nvPr/>
        </p:nvCxnSpPr>
        <p:spPr>
          <a:xfrm flipH="1">
            <a:off x="1390152" y="2318154"/>
            <a:ext cx="8608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0B18687-D4A3-4FC2-93BF-D7E4B207747C}"/>
              </a:ext>
            </a:extLst>
          </p:cNvPr>
          <p:cNvSpPr txBox="1"/>
          <p:nvPr/>
        </p:nvSpPr>
        <p:spPr>
          <a:xfrm>
            <a:off x="5406300" y="3466652"/>
            <a:ext cx="3493264" cy="3139321"/>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enqueue(u)</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int back = 0</a:t>
            </a:r>
          </a:p>
          <a:p>
            <a:r>
              <a:rPr lang="en-US" dirty="0">
                <a:latin typeface="Courier New" panose="02070309020205020404" pitchFamily="49" charset="0"/>
                <a:cs typeface="Courier New" panose="02070309020205020404" pitchFamily="49" charset="0"/>
              </a:rPr>
              <a:t>    data[back] = u</a:t>
            </a:r>
          </a:p>
          <a:p>
            <a:r>
              <a:rPr lang="en-US" dirty="0">
                <a:latin typeface="Courier New" panose="02070309020205020404" pitchFamily="49" charset="0"/>
                <a:cs typeface="Courier New" panose="02070309020205020404" pitchFamily="49" charset="0"/>
              </a:rPr>
              <a:t>    size++</a:t>
            </a:r>
          </a:p>
          <a:p>
            <a:r>
              <a:rPr lang="en-US" dirty="0">
                <a:latin typeface="Courier New" panose="02070309020205020404" pitchFamily="49" charset="0"/>
                <a:cs typeface="Courier New" panose="02070309020205020404" pitchFamily="49" charset="0"/>
              </a:rPr>
              <a:t>// fast forward</a:t>
            </a:r>
          </a:p>
          <a:p>
            <a:r>
              <a:rPr lang="en-US" dirty="0">
                <a:latin typeface="Courier New" panose="02070309020205020404" pitchFamily="49" charset="0"/>
                <a:cs typeface="Courier New" panose="02070309020205020404" pitchFamily="49" charset="0"/>
              </a:rPr>
              <a:t>dequeue()</a:t>
            </a:r>
          </a:p>
          <a:p>
            <a:r>
              <a:rPr lang="en-US" dirty="0">
                <a:latin typeface="Courier New" panose="02070309020205020404" pitchFamily="49" charset="0"/>
                <a:cs typeface="Courier New" panose="02070309020205020404" pitchFamily="49" charset="0"/>
              </a:rPr>
              <a:t>    E temp = data[front]</a:t>
            </a:r>
          </a:p>
          <a:p>
            <a:r>
              <a:rPr lang="en-US" dirty="0">
                <a:latin typeface="Courier New" panose="02070309020205020404" pitchFamily="49" charset="0"/>
                <a:cs typeface="Courier New" panose="02070309020205020404" pitchFamily="49" charset="0"/>
              </a:rPr>
              <a:t>    data[front] = null</a:t>
            </a:r>
          </a:p>
          <a:p>
            <a:r>
              <a:rPr lang="en-US" dirty="0">
                <a:latin typeface="Courier New" panose="02070309020205020404" pitchFamily="49" charset="0"/>
                <a:cs typeface="Courier New" panose="02070309020205020404" pitchFamily="49" charset="0"/>
              </a:rPr>
              <a:t>    front = 0</a:t>
            </a:r>
          </a:p>
          <a:p>
            <a:r>
              <a:rPr lang="en-US" dirty="0">
                <a:latin typeface="Courier New" panose="02070309020205020404" pitchFamily="49" charset="0"/>
                <a:cs typeface="Courier New" panose="02070309020205020404" pitchFamily="49" charset="0"/>
              </a:rPr>
              <a:t>    size—</a:t>
            </a:r>
          </a:p>
          <a:p>
            <a:r>
              <a:rPr lang="en-US" dirty="0">
                <a:latin typeface="Courier New" panose="02070309020205020404" pitchFamily="49" charset="0"/>
                <a:cs typeface="Courier New" panose="02070309020205020404" pitchFamily="49" charset="0"/>
              </a:rPr>
              <a:t>    return temp</a:t>
            </a:r>
          </a:p>
        </p:txBody>
      </p:sp>
      <p:sp>
        <p:nvSpPr>
          <p:cNvPr id="13" name="TextBox 12">
            <a:extLst>
              <a:ext uri="{FF2B5EF4-FFF2-40B4-BE49-F238E27FC236}">
                <a16:creationId xmlns:a16="http://schemas.microsoft.com/office/drawing/2014/main" id="{31EB16D1-13E6-4043-8635-31E8741E3E3B}"/>
              </a:ext>
            </a:extLst>
          </p:cNvPr>
          <p:cNvSpPr txBox="1"/>
          <p:nvPr/>
        </p:nvSpPr>
        <p:spPr>
          <a:xfrm>
            <a:off x="3634446" y="1692455"/>
            <a:ext cx="1976823"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size = 1;</a:t>
            </a:r>
          </a:p>
        </p:txBody>
      </p:sp>
      <p:sp>
        <p:nvSpPr>
          <p:cNvPr id="10" name="TextBox 9">
            <a:extLst>
              <a:ext uri="{FF2B5EF4-FFF2-40B4-BE49-F238E27FC236}">
                <a16:creationId xmlns:a16="http://schemas.microsoft.com/office/drawing/2014/main" id="{B3A5A849-A523-4B55-A618-1492A0722033}"/>
              </a:ext>
            </a:extLst>
          </p:cNvPr>
          <p:cNvSpPr txBox="1"/>
          <p:nvPr/>
        </p:nvSpPr>
        <p:spPr>
          <a:xfrm>
            <a:off x="6006294" y="1689882"/>
            <a:ext cx="1701107"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 temp = t;</a:t>
            </a:r>
          </a:p>
        </p:txBody>
      </p:sp>
    </p:spTree>
    <p:extLst>
      <p:ext uri="{BB962C8B-B14F-4D97-AF65-F5344CB8AC3E}">
        <p14:creationId xmlns:p14="http://schemas.microsoft.com/office/powerpoint/2010/main" val="422216181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Array-Based Queue Operations</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normAutofit/>
          </a:bodyPr>
          <a:lstStyle/>
          <a:p>
            <a:r>
              <a:rPr lang="en-US" dirty="0"/>
              <a:t>enqueue(E e)</a:t>
            </a:r>
          </a:p>
          <a:p>
            <a:pPr lvl="1"/>
            <a:r>
              <a:rPr lang="en-US" dirty="0"/>
              <a:t>int back = (front + size) % </a:t>
            </a:r>
            <a:r>
              <a:rPr lang="en-US" dirty="0" err="1"/>
              <a:t>data.length</a:t>
            </a:r>
            <a:r>
              <a:rPr lang="en-US" dirty="0"/>
              <a:t>; // if queue is full, throw exception.</a:t>
            </a:r>
            <a:br>
              <a:rPr lang="en-US" dirty="0"/>
            </a:br>
            <a:r>
              <a:rPr lang="en-US" dirty="0"/>
              <a:t>data[back] = e;</a:t>
            </a:r>
            <a:br>
              <a:rPr lang="en-US" dirty="0"/>
            </a:br>
            <a:r>
              <a:rPr lang="en-US" dirty="0"/>
              <a:t>size++;</a:t>
            </a:r>
          </a:p>
          <a:p>
            <a:r>
              <a:rPr lang="en-US" dirty="0"/>
              <a:t>dequeue()</a:t>
            </a:r>
          </a:p>
          <a:p>
            <a:pPr lvl="1"/>
            <a:r>
              <a:rPr lang="en-US" dirty="0">
                <a:highlight>
                  <a:srgbClr val="FFFF00"/>
                </a:highlight>
              </a:rPr>
              <a:t>On your paper, implement dequeue with our current model</a:t>
            </a:r>
          </a:p>
          <a:p>
            <a:pPr lvl="1"/>
            <a:r>
              <a:rPr lang="en-US" dirty="0"/>
              <a:t>E temp = data[front];</a:t>
            </a:r>
            <a:br>
              <a:rPr lang="en-US" dirty="0"/>
            </a:br>
            <a:r>
              <a:rPr lang="en-US" dirty="0"/>
              <a:t>data[front] = null;</a:t>
            </a:r>
            <a:br>
              <a:rPr lang="en-US" dirty="0"/>
            </a:br>
            <a:r>
              <a:rPr lang="en-US" dirty="0"/>
              <a:t>front = (front + 1) % </a:t>
            </a:r>
            <a:r>
              <a:rPr lang="en-US" dirty="0" err="1"/>
              <a:t>data.length</a:t>
            </a:r>
            <a:r>
              <a:rPr lang="en-US" dirty="0"/>
              <a:t>;</a:t>
            </a:r>
            <a:br>
              <a:rPr lang="en-US" dirty="0"/>
            </a:br>
            <a:r>
              <a:rPr lang="en-US" dirty="0"/>
              <a:t>size--;</a:t>
            </a:r>
            <a:br>
              <a:rPr lang="en-US" dirty="0"/>
            </a:br>
            <a:r>
              <a:rPr lang="en-US" dirty="0"/>
              <a:t>return temp;  // return </a:t>
            </a:r>
          </a:p>
          <a:p>
            <a:pPr lvl="1"/>
            <a:endParaRPr lang="en-US" dirty="0"/>
          </a:p>
        </p:txBody>
      </p:sp>
    </p:spTree>
    <p:extLst>
      <p:ext uri="{BB962C8B-B14F-4D97-AF65-F5344CB8AC3E}">
        <p14:creationId xmlns:p14="http://schemas.microsoft.com/office/powerpoint/2010/main" val="1928258223"/>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Array-Based Queue Operations</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normAutofit/>
          </a:bodyPr>
          <a:lstStyle/>
          <a:p>
            <a:r>
              <a:rPr lang="en-US" dirty="0"/>
              <a:t>enqueue(E e)</a:t>
            </a:r>
          </a:p>
          <a:p>
            <a:pPr lvl="1"/>
            <a:r>
              <a:rPr lang="en-US" dirty="0"/>
              <a:t>int back = (front + size) % </a:t>
            </a:r>
            <a:r>
              <a:rPr lang="en-US" dirty="0" err="1"/>
              <a:t>data.length</a:t>
            </a:r>
            <a:r>
              <a:rPr lang="en-US" dirty="0"/>
              <a:t>; // if queue is full, throw exception.</a:t>
            </a:r>
            <a:br>
              <a:rPr lang="en-US" dirty="0"/>
            </a:br>
            <a:r>
              <a:rPr lang="en-US" dirty="0"/>
              <a:t>data[back] = e;</a:t>
            </a:r>
            <a:br>
              <a:rPr lang="en-US" dirty="0"/>
            </a:br>
            <a:r>
              <a:rPr lang="en-US" dirty="0"/>
              <a:t>size++;</a:t>
            </a:r>
          </a:p>
          <a:p>
            <a:r>
              <a:rPr lang="en-US" dirty="0"/>
              <a:t>dequeue()</a:t>
            </a:r>
          </a:p>
          <a:p>
            <a:pPr lvl="1"/>
            <a:r>
              <a:rPr lang="en-US" dirty="0">
                <a:highlight>
                  <a:srgbClr val="FFFF00"/>
                </a:highlight>
              </a:rPr>
              <a:t>On your paper, implement dequeue with our current model</a:t>
            </a:r>
          </a:p>
          <a:p>
            <a:pPr lvl="1"/>
            <a:r>
              <a:rPr lang="en-US" dirty="0"/>
              <a:t>E temp = data[front];</a:t>
            </a:r>
            <a:br>
              <a:rPr lang="en-US" dirty="0"/>
            </a:br>
            <a:r>
              <a:rPr lang="en-US" dirty="0"/>
              <a:t>data[front] = null;</a:t>
            </a:r>
            <a:br>
              <a:rPr lang="en-US" dirty="0"/>
            </a:br>
            <a:r>
              <a:rPr lang="en-US" dirty="0"/>
              <a:t>front = (front + 1) % </a:t>
            </a:r>
            <a:r>
              <a:rPr lang="en-US" dirty="0" err="1"/>
              <a:t>data.length</a:t>
            </a:r>
            <a:r>
              <a:rPr lang="en-US" dirty="0"/>
              <a:t>;</a:t>
            </a:r>
            <a:br>
              <a:rPr lang="en-US" dirty="0"/>
            </a:br>
            <a:r>
              <a:rPr lang="en-US" dirty="0"/>
              <a:t>size--;</a:t>
            </a:r>
            <a:br>
              <a:rPr lang="en-US" dirty="0"/>
            </a:br>
            <a:r>
              <a:rPr lang="en-US" dirty="0"/>
              <a:t>return temp;  // return </a:t>
            </a:r>
          </a:p>
          <a:p>
            <a:r>
              <a:rPr lang="en-US" dirty="0"/>
              <a:t>Operations are O(1)</a:t>
            </a:r>
          </a:p>
        </p:txBody>
      </p:sp>
    </p:spTree>
    <p:extLst>
      <p:ext uri="{BB962C8B-B14F-4D97-AF65-F5344CB8AC3E}">
        <p14:creationId xmlns:p14="http://schemas.microsoft.com/office/powerpoint/2010/main" val="1421010893"/>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Array-Based Queue Operations</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normAutofit lnSpcReduction="10000"/>
          </a:bodyPr>
          <a:lstStyle/>
          <a:p>
            <a:r>
              <a:rPr lang="en-US" dirty="0"/>
              <a:t>enqueue(E e)</a:t>
            </a:r>
          </a:p>
          <a:p>
            <a:pPr lvl="1"/>
            <a:r>
              <a:rPr lang="en-US" dirty="0"/>
              <a:t>int back = (front + size) % </a:t>
            </a:r>
            <a:r>
              <a:rPr lang="en-US" dirty="0" err="1"/>
              <a:t>data.length</a:t>
            </a:r>
            <a:r>
              <a:rPr lang="en-US" dirty="0"/>
              <a:t>; // if queue is full, throw exception.</a:t>
            </a:r>
            <a:br>
              <a:rPr lang="en-US" dirty="0"/>
            </a:br>
            <a:r>
              <a:rPr lang="en-US" dirty="0"/>
              <a:t>data[back] = e;</a:t>
            </a:r>
            <a:br>
              <a:rPr lang="en-US" dirty="0"/>
            </a:br>
            <a:r>
              <a:rPr lang="en-US" dirty="0"/>
              <a:t>size++;</a:t>
            </a:r>
          </a:p>
          <a:p>
            <a:r>
              <a:rPr lang="en-US" dirty="0"/>
              <a:t>dequeue()</a:t>
            </a:r>
          </a:p>
          <a:p>
            <a:pPr lvl="1"/>
            <a:r>
              <a:rPr lang="en-US" dirty="0">
                <a:highlight>
                  <a:srgbClr val="FFFF00"/>
                </a:highlight>
              </a:rPr>
              <a:t>On your paper, implement dequeue with our current model</a:t>
            </a:r>
          </a:p>
          <a:p>
            <a:pPr lvl="1"/>
            <a:r>
              <a:rPr lang="en-US" dirty="0"/>
              <a:t>E temp = data[front];</a:t>
            </a:r>
            <a:br>
              <a:rPr lang="en-US" dirty="0"/>
            </a:br>
            <a:r>
              <a:rPr lang="en-US" dirty="0"/>
              <a:t>data[front] = null;</a:t>
            </a:r>
            <a:br>
              <a:rPr lang="en-US" dirty="0"/>
            </a:br>
            <a:r>
              <a:rPr lang="en-US" dirty="0"/>
              <a:t>front = (front + 1) % </a:t>
            </a:r>
            <a:r>
              <a:rPr lang="en-US" dirty="0" err="1"/>
              <a:t>data.length</a:t>
            </a:r>
            <a:r>
              <a:rPr lang="en-US" dirty="0"/>
              <a:t>;</a:t>
            </a:r>
            <a:br>
              <a:rPr lang="en-US" dirty="0"/>
            </a:br>
            <a:r>
              <a:rPr lang="en-US" dirty="0"/>
              <a:t>size--;</a:t>
            </a:r>
            <a:br>
              <a:rPr lang="en-US" dirty="0"/>
            </a:br>
            <a:r>
              <a:rPr lang="en-US" dirty="0"/>
              <a:t>return temp;  // return </a:t>
            </a:r>
          </a:p>
          <a:p>
            <a:r>
              <a:rPr lang="en-US" dirty="0"/>
              <a:t>Operations are O(1)</a:t>
            </a:r>
          </a:p>
          <a:p>
            <a:r>
              <a:rPr lang="en-US" dirty="0"/>
              <a:t>Still constrained by fixed array size.</a:t>
            </a:r>
          </a:p>
        </p:txBody>
      </p:sp>
    </p:spTree>
    <p:extLst>
      <p:ext uri="{BB962C8B-B14F-4D97-AF65-F5344CB8AC3E}">
        <p14:creationId xmlns:p14="http://schemas.microsoft.com/office/powerpoint/2010/main" val="2422958433"/>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92B0-8E64-4EE3-924B-B593EADFEB17}"/>
              </a:ext>
            </a:extLst>
          </p:cNvPr>
          <p:cNvSpPr>
            <a:spLocks noGrp="1"/>
          </p:cNvSpPr>
          <p:nvPr>
            <p:ph type="title"/>
          </p:nvPr>
        </p:nvSpPr>
        <p:spPr/>
        <p:txBody>
          <a:bodyPr/>
          <a:lstStyle/>
          <a:p>
            <a:r>
              <a:rPr lang="en-US" dirty="0"/>
              <a:t>Queue Linked List Implementation</a:t>
            </a:r>
          </a:p>
        </p:txBody>
      </p:sp>
      <p:sp>
        <p:nvSpPr>
          <p:cNvPr id="3" name="Content Placeholder 2">
            <a:extLst>
              <a:ext uri="{FF2B5EF4-FFF2-40B4-BE49-F238E27FC236}">
                <a16:creationId xmlns:a16="http://schemas.microsoft.com/office/drawing/2014/main" id="{BFFB3654-8C94-45FC-9F0F-4B4C147D1057}"/>
              </a:ext>
            </a:extLst>
          </p:cNvPr>
          <p:cNvSpPr>
            <a:spLocks noGrp="1"/>
          </p:cNvSpPr>
          <p:nvPr>
            <p:ph idx="1"/>
          </p:nvPr>
        </p:nvSpPr>
        <p:spPr/>
        <p:txBody>
          <a:bodyPr>
            <a:normAutofit/>
          </a:bodyPr>
          <a:lstStyle/>
          <a:p>
            <a:r>
              <a:rPr lang="en-US" dirty="0"/>
              <a:t>With a linked list, the head will represent the front and the tail will represent the back of our queue.</a:t>
            </a:r>
          </a:p>
        </p:txBody>
      </p:sp>
    </p:spTree>
    <p:extLst>
      <p:ext uri="{BB962C8B-B14F-4D97-AF65-F5344CB8AC3E}">
        <p14:creationId xmlns:p14="http://schemas.microsoft.com/office/powerpoint/2010/main" val="2296235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Stack ADT Operations</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lstStyle/>
          <a:p>
            <a:r>
              <a:rPr lang="en-US" dirty="0"/>
              <a:t>Common Stack operations:</a:t>
            </a:r>
          </a:p>
          <a:p>
            <a:pPr lvl="1"/>
            <a:r>
              <a:rPr lang="en-US" dirty="0"/>
              <a:t>push(e): adds element e to the top of the stack.</a:t>
            </a:r>
          </a:p>
          <a:p>
            <a:pPr lvl="1"/>
            <a:r>
              <a:rPr lang="en-US" dirty="0"/>
              <a:t>pop(): removes and returns the top element from the stack.  (null if the stack is empty)</a:t>
            </a:r>
          </a:p>
          <a:p>
            <a:r>
              <a:rPr lang="en-US" dirty="0"/>
              <a:t>Other stack operations</a:t>
            </a:r>
          </a:p>
        </p:txBody>
      </p:sp>
    </p:spTree>
    <p:extLst>
      <p:ext uri="{BB962C8B-B14F-4D97-AF65-F5344CB8AC3E}">
        <p14:creationId xmlns:p14="http://schemas.microsoft.com/office/powerpoint/2010/main" val="1453432442"/>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92B0-8E64-4EE3-924B-B593EADFEB17}"/>
              </a:ext>
            </a:extLst>
          </p:cNvPr>
          <p:cNvSpPr>
            <a:spLocks noGrp="1"/>
          </p:cNvSpPr>
          <p:nvPr>
            <p:ph type="title"/>
          </p:nvPr>
        </p:nvSpPr>
        <p:spPr/>
        <p:txBody>
          <a:bodyPr/>
          <a:lstStyle/>
          <a:p>
            <a:r>
              <a:rPr lang="en-US" dirty="0"/>
              <a:t>Queue Linked List Implementation</a:t>
            </a:r>
          </a:p>
        </p:txBody>
      </p:sp>
      <p:sp>
        <p:nvSpPr>
          <p:cNvPr id="3" name="Content Placeholder 2">
            <a:extLst>
              <a:ext uri="{FF2B5EF4-FFF2-40B4-BE49-F238E27FC236}">
                <a16:creationId xmlns:a16="http://schemas.microsoft.com/office/drawing/2014/main" id="{BFFB3654-8C94-45FC-9F0F-4B4C147D1057}"/>
              </a:ext>
            </a:extLst>
          </p:cNvPr>
          <p:cNvSpPr>
            <a:spLocks noGrp="1"/>
          </p:cNvSpPr>
          <p:nvPr>
            <p:ph idx="1"/>
          </p:nvPr>
        </p:nvSpPr>
        <p:spPr/>
        <p:txBody>
          <a:bodyPr>
            <a:normAutofit/>
          </a:bodyPr>
          <a:lstStyle/>
          <a:p>
            <a:r>
              <a:rPr lang="en-US" dirty="0"/>
              <a:t>With a linked list, the head will represent the front and the tail will represent the back of our queue.</a:t>
            </a:r>
          </a:p>
          <a:p>
            <a:pPr lvl="1"/>
            <a:r>
              <a:rPr lang="en-US" dirty="0">
                <a:highlight>
                  <a:srgbClr val="FFFF00"/>
                </a:highlight>
              </a:rPr>
              <a:t>On your paper, implement these functions using a singly linked list.</a:t>
            </a:r>
          </a:p>
          <a:p>
            <a:pPr lvl="2"/>
            <a:r>
              <a:rPr lang="en-US" dirty="0"/>
              <a:t>enqueue(E e) -</a:t>
            </a:r>
          </a:p>
          <a:p>
            <a:pPr lvl="2"/>
            <a:r>
              <a:rPr lang="en-US" dirty="0"/>
              <a:t>dequeue() -</a:t>
            </a:r>
          </a:p>
          <a:p>
            <a:pPr lvl="2"/>
            <a:r>
              <a:rPr lang="en-US" dirty="0"/>
              <a:t>top() -</a:t>
            </a:r>
          </a:p>
          <a:p>
            <a:pPr lvl="2"/>
            <a:r>
              <a:rPr lang="en-US" dirty="0"/>
              <a:t>size() -</a:t>
            </a:r>
          </a:p>
          <a:p>
            <a:pPr lvl="2"/>
            <a:r>
              <a:rPr lang="en-US" dirty="0" err="1"/>
              <a:t>isEmpty</a:t>
            </a:r>
            <a:r>
              <a:rPr lang="en-US" dirty="0"/>
              <a:t>() -</a:t>
            </a:r>
          </a:p>
        </p:txBody>
      </p:sp>
    </p:spTree>
    <p:extLst>
      <p:ext uri="{BB962C8B-B14F-4D97-AF65-F5344CB8AC3E}">
        <p14:creationId xmlns:p14="http://schemas.microsoft.com/office/powerpoint/2010/main" val="364452568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92B0-8E64-4EE3-924B-B593EADFEB17}"/>
              </a:ext>
            </a:extLst>
          </p:cNvPr>
          <p:cNvSpPr>
            <a:spLocks noGrp="1"/>
          </p:cNvSpPr>
          <p:nvPr>
            <p:ph type="title"/>
          </p:nvPr>
        </p:nvSpPr>
        <p:spPr/>
        <p:txBody>
          <a:bodyPr/>
          <a:lstStyle/>
          <a:p>
            <a:r>
              <a:rPr lang="en-US" dirty="0"/>
              <a:t>Queue Linked List Implementation</a:t>
            </a:r>
          </a:p>
        </p:txBody>
      </p:sp>
      <p:sp>
        <p:nvSpPr>
          <p:cNvPr id="3" name="Content Placeholder 2">
            <a:extLst>
              <a:ext uri="{FF2B5EF4-FFF2-40B4-BE49-F238E27FC236}">
                <a16:creationId xmlns:a16="http://schemas.microsoft.com/office/drawing/2014/main" id="{BFFB3654-8C94-45FC-9F0F-4B4C147D1057}"/>
              </a:ext>
            </a:extLst>
          </p:cNvPr>
          <p:cNvSpPr>
            <a:spLocks noGrp="1"/>
          </p:cNvSpPr>
          <p:nvPr>
            <p:ph idx="1"/>
          </p:nvPr>
        </p:nvSpPr>
        <p:spPr/>
        <p:txBody>
          <a:bodyPr>
            <a:normAutofit/>
          </a:bodyPr>
          <a:lstStyle/>
          <a:p>
            <a:r>
              <a:rPr lang="en-US" dirty="0"/>
              <a:t>With a linked list, the head will represent the front and the tail will represent the back of our queue.</a:t>
            </a:r>
          </a:p>
          <a:p>
            <a:pPr lvl="1"/>
            <a:r>
              <a:rPr lang="en-US" dirty="0">
                <a:highlight>
                  <a:srgbClr val="FFFF00"/>
                </a:highlight>
              </a:rPr>
              <a:t>On your paper, implement these functions using a singly linked list.</a:t>
            </a:r>
          </a:p>
          <a:p>
            <a:pPr lvl="2"/>
            <a:r>
              <a:rPr lang="en-US" dirty="0"/>
              <a:t>enqueue(E e) – </a:t>
            </a:r>
            <a:r>
              <a:rPr lang="en-US" dirty="0" err="1"/>
              <a:t>list.addToTail</a:t>
            </a:r>
            <a:r>
              <a:rPr lang="en-US" dirty="0"/>
              <a:t>(e);</a:t>
            </a:r>
          </a:p>
          <a:p>
            <a:pPr lvl="2"/>
            <a:r>
              <a:rPr lang="en-US" dirty="0"/>
              <a:t>dequeue() – </a:t>
            </a:r>
            <a:r>
              <a:rPr lang="en-US" dirty="0" err="1"/>
              <a:t>list.removeHead</a:t>
            </a:r>
            <a:r>
              <a:rPr lang="en-US" dirty="0"/>
              <a:t>();</a:t>
            </a:r>
          </a:p>
          <a:p>
            <a:pPr lvl="2"/>
            <a:r>
              <a:rPr lang="en-US" dirty="0"/>
              <a:t>top() – </a:t>
            </a:r>
            <a:r>
              <a:rPr lang="en-US" dirty="0" err="1"/>
              <a:t>list.getHead</a:t>
            </a:r>
            <a:r>
              <a:rPr lang="en-US" dirty="0"/>
              <a:t>();</a:t>
            </a:r>
          </a:p>
          <a:p>
            <a:pPr lvl="2"/>
            <a:r>
              <a:rPr lang="en-US" dirty="0"/>
              <a:t>size() – </a:t>
            </a:r>
            <a:r>
              <a:rPr lang="en-US" dirty="0" err="1"/>
              <a:t>list.size</a:t>
            </a:r>
            <a:r>
              <a:rPr lang="en-US" dirty="0"/>
              <a:t>();</a:t>
            </a:r>
          </a:p>
          <a:p>
            <a:pPr lvl="2"/>
            <a:r>
              <a:rPr lang="en-US" dirty="0" err="1"/>
              <a:t>isEmpty</a:t>
            </a:r>
            <a:r>
              <a:rPr lang="en-US" dirty="0"/>
              <a:t>() – </a:t>
            </a:r>
            <a:r>
              <a:rPr lang="en-US" dirty="0" err="1"/>
              <a:t>list.isEmpty</a:t>
            </a:r>
            <a:r>
              <a:rPr lang="en-US" dirty="0"/>
              <a:t>();</a:t>
            </a:r>
          </a:p>
        </p:txBody>
      </p:sp>
    </p:spTree>
    <p:extLst>
      <p:ext uri="{BB962C8B-B14F-4D97-AF65-F5344CB8AC3E}">
        <p14:creationId xmlns:p14="http://schemas.microsoft.com/office/powerpoint/2010/main" val="30801157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383F-EB85-451A-BE9E-66E43C3CA211}"/>
              </a:ext>
            </a:extLst>
          </p:cNvPr>
          <p:cNvSpPr>
            <a:spLocks noGrp="1"/>
          </p:cNvSpPr>
          <p:nvPr>
            <p:ph type="title"/>
          </p:nvPr>
        </p:nvSpPr>
        <p:spPr/>
        <p:txBody>
          <a:bodyPr/>
          <a:lstStyle/>
          <a:p>
            <a:r>
              <a:rPr lang="en-US" dirty="0"/>
              <a:t>Linked List-Based Stack Implementation</a:t>
            </a:r>
          </a:p>
        </p:txBody>
      </p:sp>
      <p:sp>
        <p:nvSpPr>
          <p:cNvPr id="4" name="Rectangle 3">
            <a:extLst>
              <a:ext uri="{FF2B5EF4-FFF2-40B4-BE49-F238E27FC236}">
                <a16:creationId xmlns:a16="http://schemas.microsoft.com/office/drawing/2014/main" id="{E1B84B94-F233-4A7B-A918-B434AA44B4B2}"/>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5" name="Rectangle 4">
            <a:extLst>
              <a:ext uri="{FF2B5EF4-FFF2-40B4-BE49-F238E27FC236}">
                <a16:creationId xmlns:a16="http://schemas.microsoft.com/office/drawing/2014/main" id="{3BF9AFFE-E253-4861-B971-D420C994AE61}"/>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 name="Straight Arrow Connector 5">
            <a:extLst>
              <a:ext uri="{FF2B5EF4-FFF2-40B4-BE49-F238E27FC236}">
                <a16:creationId xmlns:a16="http://schemas.microsoft.com/office/drawing/2014/main" id="{BFCF1596-40B9-4642-9FBA-77EEAD3BE866}"/>
              </a:ext>
            </a:extLst>
          </p:cNvPr>
          <p:cNvCxnSpPr>
            <a:cxnSpLocks/>
          </p:cNvCxnSpPr>
          <p:nvPr/>
        </p:nvCxnSpPr>
        <p:spPr>
          <a:xfrm>
            <a:off x="2915320" y="2793480"/>
            <a:ext cx="3466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CE1ECAA-09CE-4B6E-8FE6-39D890B4A06B}"/>
              </a:ext>
            </a:extLst>
          </p:cNvPr>
          <p:cNvCxnSpPr>
            <a:cxnSpLocks/>
          </p:cNvCxnSpPr>
          <p:nvPr/>
        </p:nvCxnSpPr>
        <p:spPr>
          <a:xfrm>
            <a:off x="2695103"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AFC7A643-53FA-4245-A21A-EBA91A2776F3}"/>
              </a:ext>
            </a:extLst>
          </p:cNvPr>
          <p:cNvSpPr txBox="1"/>
          <p:nvPr/>
        </p:nvSpPr>
        <p:spPr>
          <a:xfrm>
            <a:off x="2339075" y="1540565"/>
            <a:ext cx="712054" cy="646331"/>
          </a:xfrm>
          <a:prstGeom prst="rect">
            <a:avLst/>
          </a:prstGeom>
          <a:noFill/>
        </p:spPr>
        <p:txBody>
          <a:bodyPr wrap="none" rtlCol="0">
            <a:spAutoFit/>
          </a:bodyPr>
          <a:lstStyle/>
          <a:p>
            <a:r>
              <a:rPr lang="en-US" dirty="0"/>
              <a:t>head</a:t>
            </a:r>
          </a:p>
          <a:p>
            <a:r>
              <a:rPr lang="en-US" dirty="0"/>
              <a:t>tail</a:t>
            </a:r>
          </a:p>
        </p:txBody>
      </p:sp>
    </p:spTree>
    <p:extLst>
      <p:ext uri="{BB962C8B-B14F-4D97-AF65-F5344CB8AC3E}">
        <p14:creationId xmlns:p14="http://schemas.microsoft.com/office/powerpoint/2010/main" val="22873464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383F-EB85-451A-BE9E-66E43C3CA211}"/>
              </a:ext>
            </a:extLst>
          </p:cNvPr>
          <p:cNvSpPr>
            <a:spLocks noGrp="1"/>
          </p:cNvSpPr>
          <p:nvPr>
            <p:ph type="title"/>
          </p:nvPr>
        </p:nvSpPr>
        <p:spPr/>
        <p:txBody>
          <a:bodyPr/>
          <a:lstStyle/>
          <a:p>
            <a:r>
              <a:rPr lang="en-US" dirty="0"/>
              <a:t>Linked List-Based Stack Implementation</a:t>
            </a:r>
          </a:p>
        </p:txBody>
      </p:sp>
      <p:sp>
        <p:nvSpPr>
          <p:cNvPr id="4" name="Rectangle 3">
            <a:extLst>
              <a:ext uri="{FF2B5EF4-FFF2-40B4-BE49-F238E27FC236}">
                <a16:creationId xmlns:a16="http://schemas.microsoft.com/office/drawing/2014/main" id="{E1B84B94-F233-4A7B-A918-B434AA44B4B2}"/>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5" name="Rectangle 4">
            <a:extLst>
              <a:ext uri="{FF2B5EF4-FFF2-40B4-BE49-F238E27FC236}">
                <a16:creationId xmlns:a16="http://schemas.microsoft.com/office/drawing/2014/main" id="{3BF9AFFE-E253-4861-B971-D420C994AE61}"/>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 name="Straight Arrow Connector 5">
            <a:extLst>
              <a:ext uri="{FF2B5EF4-FFF2-40B4-BE49-F238E27FC236}">
                <a16:creationId xmlns:a16="http://schemas.microsoft.com/office/drawing/2014/main" id="{BFCF1596-40B9-4642-9FBA-77EEAD3BE866}"/>
              </a:ext>
            </a:extLst>
          </p:cNvPr>
          <p:cNvCxnSpPr>
            <a:cxnSpLocks/>
          </p:cNvCxnSpPr>
          <p:nvPr/>
        </p:nvCxnSpPr>
        <p:spPr>
          <a:xfrm>
            <a:off x="2915320" y="2793480"/>
            <a:ext cx="3466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CE1ECAA-09CE-4B6E-8FE6-39D890B4A06B}"/>
              </a:ext>
            </a:extLst>
          </p:cNvPr>
          <p:cNvCxnSpPr>
            <a:cxnSpLocks/>
          </p:cNvCxnSpPr>
          <p:nvPr/>
        </p:nvCxnSpPr>
        <p:spPr>
          <a:xfrm>
            <a:off x="2695103"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AFC7A643-53FA-4245-A21A-EBA91A2776F3}"/>
              </a:ext>
            </a:extLst>
          </p:cNvPr>
          <p:cNvSpPr txBox="1"/>
          <p:nvPr/>
        </p:nvSpPr>
        <p:spPr>
          <a:xfrm>
            <a:off x="2339075" y="1540565"/>
            <a:ext cx="712054" cy="646331"/>
          </a:xfrm>
          <a:prstGeom prst="rect">
            <a:avLst/>
          </a:prstGeom>
          <a:noFill/>
        </p:spPr>
        <p:txBody>
          <a:bodyPr wrap="none" rtlCol="0">
            <a:spAutoFit/>
          </a:bodyPr>
          <a:lstStyle/>
          <a:p>
            <a:r>
              <a:rPr lang="en-US" dirty="0"/>
              <a:t>head</a:t>
            </a:r>
          </a:p>
          <a:p>
            <a:r>
              <a:rPr lang="en-US" dirty="0"/>
              <a:t>tail</a:t>
            </a:r>
          </a:p>
        </p:txBody>
      </p:sp>
      <p:sp>
        <p:nvSpPr>
          <p:cNvPr id="10" name="Content Placeholder 2">
            <a:extLst>
              <a:ext uri="{FF2B5EF4-FFF2-40B4-BE49-F238E27FC236}">
                <a16:creationId xmlns:a16="http://schemas.microsoft.com/office/drawing/2014/main" id="{A9393DE2-7E23-41FA-BBD4-9C37DD7653BE}"/>
              </a:ext>
            </a:extLst>
          </p:cNvPr>
          <p:cNvSpPr>
            <a:spLocks noGrp="1"/>
          </p:cNvSpPr>
          <p:nvPr>
            <p:ph idx="1"/>
          </p:nvPr>
        </p:nvSpPr>
        <p:spPr>
          <a:xfrm>
            <a:off x="6095999" y="1600200"/>
            <a:ext cx="5484813" cy="4114800"/>
          </a:xfrm>
        </p:spPr>
        <p:txBody>
          <a:bodyPr/>
          <a:lstStyle/>
          <a:p>
            <a:pPr marL="45720" indent="0">
              <a:buNone/>
            </a:pPr>
            <a:r>
              <a:rPr lang="en-US" dirty="0"/>
              <a:t>enqueue(30)</a:t>
            </a:r>
          </a:p>
        </p:txBody>
      </p:sp>
    </p:spTree>
    <p:extLst>
      <p:ext uri="{BB962C8B-B14F-4D97-AF65-F5344CB8AC3E}">
        <p14:creationId xmlns:p14="http://schemas.microsoft.com/office/powerpoint/2010/main" val="1776240345"/>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383F-EB85-451A-BE9E-66E43C3CA211}"/>
              </a:ext>
            </a:extLst>
          </p:cNvPr>
          <p:cNvSpPr>
            <a:spLocks noGrp="1"/>
          </p:cNvSpPr>
          <p:nvPr>
            <p:ph type="title"/>
          </p:nvPr>
        </p:nvSpPr>
        <p:spPr/>
        <p:txBody>
          <a:bodyPr/>
          <a:lstStyle/>
          <a:p>
            <a:r>
              <a:rPr lang="en-US" dirty="0"/>
              <a:t>Linked List-Based Stack Implementation</a:t>
            </a:r>
          </a:p>
        </p:txBody>
      </p:sp>
      <p:sp>
        <p:nvSpPr>
          <p:cNvPr id="4" name="Rectangle 3">
            <a:extLst>
              <a:ext uri="{FF2B5EF4-FFF2-40B4-BE49-F238E27FC236}">
                <a16:creationId xmlns:a16="http://schemas.microsoft.com/office/drawing/2014/main" id="{E1B84B94-F233-4A7B-A918-B434AA44B4B2}"/>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5" name="Rectangle 4">
            <a:extLst>
              <a:ext uri="{FF2B5EF4-FFF2-40B4-BE49-F238E27FC236}">
                <a16:creationId xmlns:a16="http://schemas.microsoft.com/office/drawing/2014/main" id="{3BF9AFFE-E253-4861-B971-D420C994AE61}"/>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 name="Straight Arrow Connector 5">
            <a:extLst>
              <a:ext uri="{FF2B5EF4-FFF2-40B4-BE49-F238E27FC236}">
                <a16:creationId xmlns:a16="http://schemas.microsoft.com/office/drawing/2014/main" id="{BFCF1596-40B9-4642-9FBA-77EEAD3BE866}"/>
              </a:ext>
            </a:extLst>
          </p:cNvPr>
          <p:cNvCxnSpPr>
            <a:cxnSpLocks/>
          </p:cNvCxnSpPr>
          <p:nvPr/>
        </p:nvCxnSpPr>
        <p:spPr>
          <a:xfrm>
            <a:off x="2915320" y="2793480"/>
            <a:ext cx="3466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CE1ECAA-09CE-4B6E-8FE6-39D890B4A06B}"/>
              </a:ext>
            </a:extLst>
          </p:cNvPr>
          <p:cNvCxnSpPr>
            <a:cxnSpLocks/>
          </p:cNvCxnSpPr>
          <p:nvPr/>
        </p:nvCxnSpPr>
        <p:spPr>
          <a:xfrm>
            <a:off x="2695103"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AFC7A643-53FA-4245-A21A-EBA91A2776F3}"/>
              </a:ext>
            </a:extLst>
          </p:cNvPr>
          <p:cNvSpPr txBox="1"/>
          <p:nvPr/>
        </p:nvSpPr>
        <p:spPr>
          <a:xfrm>
            <a:off x="2339075" y="1540565"/>
            <a:ext cx="712054" cy="646331"/>
          </a:xfrm>
          <a:prstGeom prst="rect">
            <a:avLst/>
          </a:prstGeom>
          <a:noFill/>
        </p:spPr>
        <p:txBody>
          <a:bodyPr wrap="none" rtlCol="0">
            <a:spAutoFit/>
          </a:bodyPr>
          <a:lstStyle/>
          <a:p>
            <a:r>
              <a:rPr lang="en-US" dirty="0"/>
              <a:t>head</a:t>
            </a:r>
          </a:p>
          <a:p>
            <a:r>
              <a:rPr lang="en-US" dirty="0"/>
              <a:t>tail</a:t>
            </a:r>
          </a:p>
        </p:txBody>
      </p:sp>
      <p:sp>
        <p:nvSpPr>
          <p:cNvPr id="10" name="Content Placeholder 2">
            <a:extLst>
              <a:ext uri="{FF2B5EF4-FFF2-40B4-BE49-F238E27FC236}">
                <a16:creationId xmlns:a16="http://schemas.microsoft.com/office/drawing/2014/main" id="{A9393DE2-7E23-41FA-BBD4-9C37DD7653BE}"/>
              </a:ext>
            </a:extLst>
          </p:cNvPr>
          <p:cNvSpPr>
            <a:spLocks noGrp="1"/>
          </p:cNvSpPr>
          <p:nvPr>
            <p:ph idx="1"/>
          </p:nvPr>
        </p:nvSpPr>
        <p:spPr>
          <a:xfrm>
            <a:off x="6095999" y="1600200"/>
            <a:ext cx="5484813" cy="4114800"/>
          </a:xfrm>
        </p:spPr>
        <p:txBody>
          <a:bodyPr/>
          <a:lstStyle/>
          <a:p>
            <a:pPr marL="45720" indent="0">
              <a:buNone/>
            </a:pPr>
            <a:r>
              <a:rPr lang="en-US" dirty="0"/>
              <a:t>enqueue(30)</a:t>
            </a:r>
          </a:p>
        </p:txBody>
      </p:sp>
      <p:sp>
        <p:nvSpPr>
          <p:cNvPr id="11" name="Rectangle 10">
            <a:extLst>
              <a:ext uri="{FF2B5EF4-FFF2-40B4-BE49-F238E27FC236}">
                <a16:creationId xmlns:a16="http://schemas.microsoft.com/office/drawing/2014/main" id="{73A97D50-C613-41C4-B54B-931A8732A9A4}"/>
              </a:ext>
            </a:extLst>
          </p:cNvPr>
          <p:cNvSpPr/>
          <p:nvPr/>
        </p:nvSpPr>
        <p:spPr>
          <a:xfrm>
            <a:off x="3376237"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12" name="Rectangle 11">
            <a:extLst>
              <a:ext uri="{FF2B5EF4-FFF2-40B4-BE49-F238E27FC236}">
                <a16:creationId xmlns:a16="http://schemas.microsoft.com/office/drawing/2014/main" id="{95A10B39-4C16-406C-8FEA-E5DA85CC7DC5}"/>
              </a:ext>
            </a:extLst>
          </p:cNvPr>
          <p:cNvSpPr/>
          <p:nvPr/>
        </p:nvSpPr>
        <p:spPr>
          <a:xfrm>
            <a:off x="3844554" y="254083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3" name="Straight Arrow Connector 12">
            <a:extLst>
              <a:ext uri="{FF2B5EF4-FFF2-40B4-BE49-F238E27FC236}">
                <a16:creationId xmlns:a16="http://schemas.microsoft.com/office/drawing/2014/main" id="{7A2B73D9-8EA3-4530-9448-7D9947C4B74B}"/>
              </a:ext>
            </a:extLst>
          </p:cNvPr>
          <p:cNvCxnSpPr>
            <a:cxnSpLocks/>
          </p:cNvCxnSpPr>
          <p:nvPr/>
        </p:nvCxnSpPr>
        <p:spPr>
          <a:xfrm>
            <a:off x="4083344" y="2793479"/>
            <a:ext cx="362821"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7996508"/>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383F-EB85-451A-BE9E-66E43C3CA211}"/>
              </a:ext>
            </a:extLst>
          </p:cNvPr>
          <p:cNvSpPr>
            <a:spLocks noGrp="1"/>
          </p:cNvSpPr>
          <p:nvPr>
            <p:ph type="title"/>
          </p:nvPr>
        </p:nvSpPr>
        <p:spPr/>
        <p:txBody>
          <a:bodyPr/>
          <a:lstStyle/>
          <a:p>
            <a:r>
              <a:rPr lang="en-US" dirty="0"/>
              <a:t>Linked List-Based Stack Implementation</a:t>
            </a:r>
          </a:p>
        </p:txBody>
      </p:sp>
      <p:sp>
        <p:nvSpPr>
          <p:cNvPr id="4" name="Rectangle 3">
            <a:extLst>
              <a:ext uri="{FF2B5EF4-FFF2-40B4-BE49-F238E27FC236}">
                <a16:creationId xmlns:a16="http://schemas.microsoft.com/office/drawing/2014/main" id="{E1B84B94-F233-4A7B-A918-B434AA44B4B2}"/>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5" name="Rectangle 4">
            <a:extLst>
              <a:ext uri="{FF2B5EF4-FFF2-40B4-BE49-F238E27FC236}">
                <a16:creationId xmlns:a16="http://schemas.microsoft.com/office/drawing/2014/main" id="{3BF9AFFE-E253-4861-B971-D420C994AE61}"/>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 name="Straight Arrow Connector 5">
            <a:extLst>
              <a:ext uri="{FF2B5EF4-FFF2-40B4-BE49-F238E27FC236}">
                <a16:creationId xmlns:a16="http://schemas.microsoft.com/office/drawing/2014/main" id="{BFCF1596-40B9-4642-9FBA-77EEAD3BE866}"/>
              </a:ext>
            </a:extLst>
          </p:cNvPr>
          <p:cNvCxnSpPr>
            <a:cxnSpLocks/>
          </p:cNvCxnSpPr>
          <p:nvPr/>
        </p:nvCxnSpPr>
        <p:spPr>
          <a:xfrm>
            <a:off x="2915320" y="2793480"/>
            <a:ext cx="3466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CE1ECAA-09CE-4B6E-8FE6-39D890B4A06B}"/>
              </a:ext>
            </a:extLst>
          </p:cNvPr>
          <p:cNvCxnSpPr>
            <a:cxnSpLocks/>
          </p:cNvCxnSpPr>
          <p:nvPr/>
        </p:nvCxnSpPr>
        <p:spPr>
          <a:xfrm>
            <a:off x="2695103"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AFC7A643-53FA-4245-A21A-EBA91A2776F3}"/>
              </a:ext>
            </a:extLst>
          </p:cNvPr>
          <p:cNvSpPr txBox="1"/>
          <p:nvPr/>
        </p:nvSpPr>
        <p:spPr>
          <a:xfrm>
            <a:off x="2339075" y="1540565"/>
            <a:ext cx="712054" cy="646331"/>
          </a:xfrm>
          <a:prstGeom prst="rect">
            <a:avLst/>
          </a:prstGeom>
          <a:noFill/>
        </p:spPr>
        <p:txBody>
          <a:bodyPr wrap="none" rtlCol="0">
            <a:spAutoFit/>
          </a:bodyPr>
          <a:lstStyle/>
          <a:p>
            <a:r>
              <a:rPr lang="en-US" dirty="0"/>
              <a:t>head</a:t>
            </a:r>
          </a:p>
          <a:p>
            <a:r>
              <a:rPr lang="en-US" dirty="0"/>
              <a:t>tail</a:t>
            </a:r>
          </a:p>
        </p:txBody>
      </p:sp>
      <p:sp>
        <p:nvSpPr>
          <p:cNvPr id="10" name="Content Placeholder 2">
            <a:extLst>
              <a:ext uri="{FF2B5EF4-FFF2-40B4-BE49-F238E27FC236}">
                <a16:creationId xmlns:a16="http://schemas.microsoft.com/office/drawing/2014/main" id="{A9393DE2-7E23-41FA-BBD4-9C37DD7653BE}"/>
              </a:ext>
            </a:extLst>
          </p:cNvPr>
          <p:cNvSpPr>
            <a:spLocks noGrp="1"/>
          </p:cNvSpPr>
          <p:nvPr>
            <p:ph idx="1"/>
          </p:nvPr>
        </p:nvSpPr>
        <p:spPr>
          <a:xfrm>
            <a:off x="6095999" y="1600200"/>
            <a:ext cx="5484813" cy="4114800"/>
          </a:xfrm>
        </p:spPr>
        <p:txBody>
          <a:bodyPr/>
          <a:lstStyle/>
          <a:p>
            <a:pPr marL="45720" indent="0">
              <a:buNone/>
            </a:pPr>
            <a:r>
              <a:rPr lang="en-US" dirty="0"/>
              <a:t>enqueue(30)</a:t>
            </a:r>
          </a:p>
        </p:txBody>
      </p:sp>
      <p:sp>
        <p:nvSpPr>
          <p:cNvPr id="11" name="Rectangle 10">
            <a:extLst>
              <a:ext uri="{FF2B5EF4-FFF2-40B4-BE49-F238E27FC236}">
                <a16:creationId xmlns:a16="http://schemas.microsoft.com/office/drawing/2014/main" id="{73A97D50-C613-41C4-B54B-931A8732A9A4}"/>
              </a:ext>
            </a:extLst>
          </p:cNvPr>
          <p:cNvSpPr/>
          <p:nvPr/>
        </p:nvSpPr>
        <p:spPr>
          <a:xfrm>
            <a:off x="3376237"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12" name="Rectangle 11">
            <a:extLst>
              <a:ext uri="{FF2B5EF4-FFF2-40B4-BE49-F238E27FC236}">
                <a16:creationId xmlns:a16="http://schemas.microsoft.com/office/drawing/2014/main" id="{95A10B39-4C16-406C-8FEA-E5DA85CC7DC5}"/>
              </a:ext>
            </a:extLst>
          </p:cNvPr>
          <p:cNvSpPr/>
          <p:nvPr/>
        </p:nvSpPr>
        <p:spPr>
          <a:xfrm>
            <a:off x="3844554" y="254083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3" name="Straight Arrow Connector 12">
            <a:extLst>
              <a:ext uri="{FF2B5EF4-FFF2-40B4-BE49-F238E27FC236}">
                <a16:creationId xmlns:a16="http://schemas.microsoft.com/office/drawing/2014/main" id="{7A2B73D9-8EA3-4530-9448-7D9947C4B74B}"/>
              </a:ext>
            </a:extLst>
          </p:cNvPr>
          <p:cNvCxnSpPr>
            <a:cxnSpLocks/>
          </p:cNvCxnSpPr>
          <p:nvPr/>
        </p:nvCxnSpPr>
        <p:spPr>
          <a:xfrm>
            <a:off x="4083344" y="2793479"/>
            <a:ext cx="362821"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9CA7AD5-EFC8-4C52-955A-1BEE102BB253}"/>
              </a:ext>
            </a:extLst>
          </p:cNvPr>
          <p:cNvCxnSpPr>
            <a:cxnSpLocks/>
          </p:cNvCxnSpPr>
          <p:nvPr/>
        </p:nvCxnSpPr>
        <p:spPr>
          <a:xfrm>
            <a:off x="2805558" y="2049741"/>
            <a:ext cx="1038996" cy="3769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1290174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383F-EB85-451A-BE9E-66E43C3CA211}"/>
              </a:ext>
            </a:extLst>
          </p:cNvPr>
          <p:cNvSpPr>
            <a:spLocks noGrp="1"/>
          </p:cNvSpPr>
          <p:nvPr>
            <p:ph type="title"/>
          </p:nvPr>
        </p:nvSpPr>
        <p:spPr/>
        <p:txBody>
          <a:bodyPr/>
          <a:lstStyle/>
          <a:p>
            <a:r>
              <a:rPr lang="en-US" dirty="0"/>
              <a:t>Linked List-Based Stack Implementation</a:t>
            </a:r>
          </a:p>
        </p:txBody>
      </p:sp>
      <p:sp>
        <p:nvSpPr>
          <p:cNvPr id="4" name="Rectangle 3">
            <a:extLst>
              <a:ext uri="{FF2B5EF4-FFF2-40B4-BE49-F238E27FC236}">
                <a16:creationId xmlns:a16="http://schemas.microsoft.com/office/drawing/2014/main" id="{E1B84B94-F233-4A7B-A918-B434AA44B4B2}"/>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5" name="Rectangle 4">
            <a:extLst>
              <a:ext uri="{FF2B5EF4-FFF2-40B4-BE49-F238E27FC236}">
                <a16:creationId xmlns:a16="http://schemas.microsoft.com/office/drawing/2014/main" id="{3BF9AFFE-E253-4861-B971-D420C994AE61}"/>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 name="Straight Arrow Connector 5">
            <a:extLst>
              <a:ext uri="{FF2B5EF4-FFF2-40B4-BE49-F238E27FC236}">
                <a16:creationId xmlns:a16="http://schemas.microsoft.com/office/drawing/2014/main" id="{BFCF1596-40B9-4642-9FBA-77EEAD3BE866}"/>
              </a:ext>
            </a:extLst>
          </p:cNvPr>
          <p:cNvCxnSpPr>
            <a:cxnSpLocks/>
          </p:cNvCxnSpPr>
          <p:nvPr/>
        </p:nvCxnSpPr>
        <p:spPr>
          <a:xfrm>
            <a:off x="2915320" y="2793480"/>
            <a:ext cx="3466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CE1ECAA-09CE-4B6E-8FE6-39D890B4A06B}"/>
              </a:ext>
            </a:extLst>
          </p:cNvPr>
          <p:cNvCxnSpPr>
            <a:cxnSpLocks/>
          </p:cNvCxnSpPr>
          <p:nvPr/>
        </p:nvCxnSpPr>
        <p:spPr>
          <a:xfrm>
            <a:off x="2695103"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AFC7A643-53FA-4245-A21A-EBA91A2776F3}"/>
              </a:ext>
            </a:extLst>
          </p:cNvPr>
          <p:cNvSpPr txBox="1"/>
          <p:nvPr/>
        </p:nvSpPr>
        <p:spPr>
          <a:xfrm>
            <a:off x="2339076" y="1807997"/>
            <a:ext cx="712054" cy="369332"/>
          </a:xfrm>
          <a:prstGeom prst="rect">
            <a:avLst/>
          </a:prstGeom>
          <a:noFill/>
        </p:spPr>
        <p:txBody>
          <a:bodyPr wrap="none" rtlCol="0">
            <a:spAutoFit/>
          </a:bodyPr>
          <a:lstStyle/>
          <a:p>
            <a:r>
              <a:rPr lang="en-US" dirty="0"/>
              <a:t>head</a:t>
            </a:r>
          </a:p>
        </p:txBody>
      </p:sp>
      <p:sp>
        <p:nvSpPr>
          <p:cNvPr id="10" name="Content Placeholder 2">
            <a:extLst>
              <a:ext uri="{FF2B5EF4-FFF2-40B4-BE49-F238E27FC236}">
                <a16:creationId xmlns:a16="http://schemas.microsoft.com/office/drawing/2014/main" id="{A9393DE2-7E23-41FA-BBD4-9C37DD7653BE}"/>
              </a:ext>
            </a:extLst>
          </p:cNvPr>
          <p:cNvSpPr>
            <a:spLocks noGrp="1"/>
          </p:cNvSpPr>
          <p:nvPr>
            <p:ph idx="1"/>
          </p:nvPr>
        </p:nvSpPr>
        <p:spPr>
          <a:xfrm>
            <a:off x="6095999" y="1600200"/>
            <a:ext cx="5484813" cy="4114800"/>
          </a:xfrm>
        </p:spPr>
        <p:txBody>
          <a:bodyPr/>
          <a:lstStyle/>
          <a:p>
            <a:pPr marL="45720" indent="0">
              <a:buNone/>
            </a:pPr>
            <a:r>
              <a:rPr lang="en-US" dirty="0"/>
              <a:t>enqueue(30)</a:t>
            </a:r>
          </a:p>
        </p:txBody>
      </p:sp>
      <p:sp>
        <p:nvSpPr>
          <p:cNvPr id="11" name="Rectangle 10">
            <a:extLst>
              <a:ext uri="{FF2B5EF4-FFF2-40B4-BE49-F238E27FC236}">
                <a16:creationId xmlns:a16="http://schemas.microsoft.com/office/drawing/2014/main" id="{73A97D50-C613-41C4-B54B-931A8732A9A4}"/>
              </a:ext>
            </a:extLst>
          </p:cNvPr>
          <p:cNvSpPr/>
          <p:nvPr/>
        </p:nvSpPr>
        <p:spPr>
          <a:xfrm>
            <a:off x="3376237"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12" name="Rectangle 11">
            <a:extLst>
              <a:ext uri="{FF2B5EF4-FFF2-40B4-BE49-F238E27FC236}">
                <a16:creationId xmlns:a16="http://schemas.microsoft.com/office/drawing/2014/main" id="{95A10B39-4C16-406C-8FEA-E5DA85CC7DC5}"/>
              </a:ext>
            </a:extLst>
          </p:cNvPr>
          <p:cNvSpPr/>
          <p:nvPr/>
        </p:nvSpPr>
        <p:spPr>
          <a:xfrm>
            <a:off x="3844554" y="254083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3" name="Straight Arrow Connector 12">
            <a:extLst>
              <a:ext uri="{FF2B5EF4-FFF2-40B4-BE49-F238E27FC236}">
                <a16:creationId xmlns:a16="http://schemas.microsoft.com/office/drawing/2014/main" id="{7A2B73D9-8EA3-4530-9448-7D9947C4B74B}"/>
              </a:ext>
            </a:extLst>
          </p:cNvPr>
          <p:cNvCxnSpPr>
            <a:cxnSpLocks/>
          </p:cNvCxnSpPr>
          <p:nvPr/>
        </p:nvCxnSpPr>
        <p:spPr>
          <a:xfrm>
            <a:off x="4083344" y="2793479"/>
            <a:ext cx="362821"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9CA7AD5-EFC8-4C52-955A-1BEE102BB253}"/>
              </a:ext>
            </a:extLst>
          </p:cNvPr>
          <p:cNvCxnSpPr>
            <a:cxnSpLocks/>
          </p:cNvCxnSpPr>
          <p:nvPr/>
        </p:nvCxnSpPr>
        <p:spPr>
          <a:xfrm>
            <a:off x="3837154" y="2177329"/>
            <a:ext cx="0" cy="22366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A8EBD8F8-5619-4FE2-9DE0-9B6AE0EE39A8}"/>
              </a:ext>
            </a:extLst>
          </p:cNvPr>
          <p:cNvSpPr txBox="1"/>
          <p:nvPr/>
        </p:nvSpPr>
        <p:spPr>
          <a:xfrm>
            <a:off x="3606695" y="1838358"/>
            <a:ext cx="508473" cy="369332"/>
          </a:xfrm>
          <a:prstGeom prst="rect">
            <a:avLst/>
          </a:prstGeom>
          <a:noFill/>
        </p:spPr>
        <p:txBody>
          <a:bodyPr wrap="none" rtlCol="0">
            <a:spAutoFit/>
          </a:bodyPr>
          <a:lstStyle/>
          <a:p>
            <a:r>
              <a:rPr lang="en-US" dirty="0"/>
              <a:t>tail</a:t>
            </a:r>
          </a:p>
        </p:txBody>
      </p:sp>
    </p:spTree>
    <p:extLst>
      <p:ext uri="{BB962C8B-B14F-4D97-AF65-F5344CB8AC3E}">
        <p14:creationId xmlns:p14="http://schemas.microsoft.com/office/powerpoint/2010/main" val="1939047132"/>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383F-EB85-451A-BE9E-66E43C3CA211}"/>
              </a:ext>
            </a:extLst>
          </p:cNvPr>
          <p:cNvSpPr>
            <a:spLocks noGrp="1"/>
          </p:cNvSpPr>
          <p:nvPr>
            <p:ph type="title"/>
          </p:nvPr>
        </p:nvSpPr>
        <p:spPr/>
        <p:txBody>
          <a:bodyPr/>
          <a:lstStyle/>
          <a:p>
            <a:r>
              <a:rPr lang="en-US" dirty="0"/>
              <a:t>Linked List-Based Stack Implementation</a:t>
            </a:r>
          </a:p>
        </p:txBody>
      </p:sp>
      <p:sp>
        <p:nvSpPr>
          <p:cNvPr id="4" name="Rectangle 3">
            <a:extLst>
              <a:ext uri="{FF2B5EF4-FFF2-40B4-BE49-F238E27FC236}">
                <a16:creationId xmlns:a16="http://schemas.microsoft.com/office/drawing/2014/main" id="{E1B84B94-F233-4A7B-A918-B434AA44B4B2}"/>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5" name="Rectangle 4">
            <a:extLst>
              <a:ext uri="{FF2B5EF4-FFF2-40B4-BE49-F238E27FC236}">
                <a16:creationId xmlns:a16="http://schemas.microsoft.com/office/drawing/2014/main" id="{3BF9AFFE-E253-4861-B971-D420C994AE61}"/>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 name="Straight Arrow Connector 5">
            <a:extLst>
              <a:ext uri="{FF2B5EF4-FFF2-40B4-BE49-F238E27FC236}">
                <a16:creationId xmlns:a16="http://schemas.microsoft.com/office/drawing/2014/main" id="{BFCF1596-40B9-4642-9FBA-77EEAD3BE866}"/>
              </a:ext>
            </a:extLst>
          </p:cNvPr>
          <p:cNvCxnSpPr>
            <a:cxnSpLocks/>
            <a:endCxn id="11" idx="1"/>
          </p:cNvCxnSpPr>
          <p:nvPr/>
        </p:nvCxnSpPr>
        <p:spPr>
          <a:xfrm>
            <a:off x="2915320" y="2793480"/>
            <a:ext cx="46091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CE1ECAA-09CE-4B6E-8FE6-39D890B4A06B}"/>
              </a:ext>
            </a:extLst>
          </p:cNvPr>
          <p:cNvCxnSpPr>
            <a:cxnSpLocks/>
          </p:cNvCxnSpPr>
          <p:nvPr/>
        </p:nvCxnSpPr>
        <p:spPr>
          <a:xfrm>
            <a:off x="2695103"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AFC7A643-53FA-4245-A21A-EBA91A2776F3}"/>
              </a:ext>
            </a:extLst>
          </p:cNvPr>
          <p:cNvSpPr txBox="1"/>
          <p:nvPr/>
        </p:nvSpPr>
        <p:spPr>
          <a:xfrm>
            <a:off x="2339076" y="1807997"/>
            <a:ext cx="712054" cy="369332"/>
          </a:xfrm>
          <a:prstGeom prst="rect">
            <a:avLst/>
          </a:prstGeom>
          <a:noFill/>
        </p:spPr>
        <p:txBody>
          <a:bodyPr wrap="none" rtlCol="0">
            <a:spAutoFit/>
          </a:bodyPr>
          <a:lstStyle/>
          <a:p>
            <a:r>
              <a:rPr lang="en-US" dirty="0"/>
              <a:t>head</a:t>
            </a:r>
          </a:p>
        </p:txBody>
      </p:sp>
      <p:sp>
        <p:nvSpPr>
          <p:cNvPr id="10" name="Content Placeholder 2">
            <a:extLst>
              <a:ext uri="{FF2B5EF4-FFF2-40B4-BE49-F238E27FC236}">
                <a16:creationId xmlns:a16="http://schemas.microsoft.com/office/drawing/2014/main" id="{A9393DE2-7E23-41FA-BBD4-9C37DD7653BE}"/>
              </a:ext>
            </a:extLst>
          </p:cNvPr>
          <p:cNvSpPr>
            <a:spLocks noGrp="1"/>
          </p:cNvSpPr>
          <p:nvPr>
            <p:ph idx="1"/>
          </p:nvPr>
        </p:nvSpPr>
        <p:spPr>
          <a:xfrm>
            <a:off x="6095999" y="1600200"/>
            <a:ext cx="5484813" cy="4114800"/>
          </a:xfrm>
        </p:spPr>
        <p:txBody>
          <a:bodyPr/>
          <a:lstStyle/>
          <a:p>
            <a:pPr marL="45720" indent="0">
              <a:buNone/>
            </a:pPr>
            <a:r>
              <a:rPr lang="en-US" dirty="0"/>
              <a:t>enqueue(30)</a:t>
            </a:r>
          </a:p>
        </p:txBody>
      </p:sp>
      <p:sp>
        <p:nvSpPr>
          <p:cNvPr id="11" name="Rectangle 10">
            <a:extLst>
              <a:ext uri="{FF2B5EF4-FFF2-40B4-BE49-F238E27FC236}">
                <a16:creationId xmlns:a16="http://schemas.microsoft.com/office/drawing/2014/main" id="{73A97D50-C613-41C4-B54B-931A8732A9A4}"/>
              </a:ext>
            </a:extLst>
          </p:cNvPr>
          <p:cNvSpPr/>
          <p:nvPr/>
        </p:nvSpPr>
        <p:spPr>
          <a:xfrm>
            <a:off x="3376237"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12" name="Rectangle 11">
            <a:extLst>
              <a:ext uri="{FF2B5EF4-FFF2-40B4-BE49-F238E27FC236}">
                <a16:creationId xmlns:a16="http://schemas.microsoft.com/office/drawing/2014/main" id="{95A10B39-4C16-406C-8FEA-E5DA85CC7DC5}"/>
              </a:ext>
            </a:extLst>
          </p:cNvPr>
          <p:cNvSpPr/>
          <p:nvPr/>
        </p:nvSpPr>
        <p:spPr>
          <a:xfrm>
            <a:off x="3844554" y="254083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3" name="Straight Arrow Connector 12">
            <a:extLst>
              <a:ext uri="{FF2B5EF4-FFF2-40B4-BE49-F238E27FC236}">
                <a16:creationId xmlns:a16="http://schemas.microsoft.com/office/drawing/2014/main" id="{7A2B73D9-8EA3-4530-9448-7D9947C4B74B}"/>
              </a:ext>
            </a:extLst>
          </p:cNvPr>
          <p:cNvCxnSpPr>
            <a:cxnSpLocks/>
          </p:cNvCxnSpPr>
          <p:nvPr/>
        </p:nvCxnSpPr>
        <p:spPr>
          <a:xfrm>
            <a:off x="4083344" y="2793479"/>
            <a:ext cx="362821"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9CA7AD5-EFC8-4C52-955A-1BEE102BB253}"/>
              </a:ext>
            </a:extLst>
          </p:cNvPr>
          <p:cNvCxnSpPr>
            <a:cxnSpLocks/>
          </p:cNvCxnSpPr>
          <p:nvPr/>
        </p:nvCxnSpPr>
        <p:spPr>
          <a:xfrm>
            <a:off x="3837154" y="2177329"/>
            <a:ext cx="0" cy="22366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A8EBD8F8-5619-4FE2-9DE0-9B6AE0EE39A8}"/>
              </a:ext>
            </a:extLst>
          </p:cNvPr>
          <p:cNvSpPr txBox="1"/>
          <p:nvPr/>
        </p:nvSpPr>
        <p:spPr>
          <a:xfrm>
            <a:off x="3606695" y="1838358"/>
            <a:ext cx="508473" cy="369332"/>
          </a:xfrm>
          <a:prstGeom prst="rect">
            <a:avLst/>
          </a:prstGeom>
          <a:noFill/>
        </p:spPr>
        <p:txBody>
          <a:bodyPr wrap="none" rtlCol="0">
            <a:spAutoFit/>
          </a:bodyPr>
          <a:lstStyle/>
          <a:p>
            <a:r>
              <a:rPr lang="en-US" dirty="0"/>
              <a:t>tail</a:t>
            </a:r>
          </a:p>
        </p:txBody>
      </p:sp>
    </p:spTree>
    <p:extLst>
      <p:ext uri="{BB962C8B-B14F-4D97-AF65-F5344CB8AC3E}">
        <p14:creationId xmlns:p14="http://schemas.microsoft.com/office/powerpoint/2010/main" val="3630314146"/>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383F-EB85-451A-BE9E-66E43C3CA211}"/>
              </a:ext>
            </a:extLst>
          </p:cNvPr>
          <p:cNvSpPr>
            <a:spLocks noGrp="1"/>
          </p:cNvSpPr>
          <p:nvPr>
            <p:ph type="title"/>
          </p:nvPr>
        </p:nvSpPr>
        <p:spPr/>
        <p:txBody>
          <a:bodyPr/>
          <a:lstStyle/>
          <a:p>
            <a:r>
              <a:rPr lang="en-US" dirty="0"/>
              <a:t>Linked List-Based Stack Implementation</a:t>
            </a:r>
          </a:p>
        </p:txBody>
      </p:sp>
      <p:sp>
        <p:nvSpPr>
          <p:cNvPr id="4" name="Rectangle 3">
            <a:extLst>
              <a:ext uri="{FF2B5EF4-FFF2-40B4-BE49-F238E27FC236}">
                <a16:creationId xmlns:a16="http://schemas.microsoft.com/office/drawing/2014/main" id="{E1B84B94-F233-4A7B-A918-B434AA44B4B2}"/>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5" name="Rectangle 4">
            <a:extLst>
              <a:ext uri="{FF2B5EF4-FFF2-40B4-BE49-F238E27FC236}">
                <a16:creationId xmlns:a16="http://schemas.microsoft.com/office/drawing/2014/main" id="{3BF9AFFE-E253-4861-B971-D420C994AE61}"/>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 name="Straight Arrow Connector 5">
            <a:extLst>
              <a:ext uri="{FF2B5EF4-FFF2-40B4-BE49-F238E27FC236}">
                <a16:creationId xmlns:a16="http://schemas.microsoft.com/office/drawing/2014/main" id="{BFCF1596-40B9-4642-9FBA-77EEAD3BE866}"/>
              </a:ext>
            </a:extLst>
          </p:cNvPr>
          <p:cNvCxnSpPr>
            <a:cxnSpLocks/>
            <a:endCxn id="11" idx="1"/>
          </p:cNvCxnSpPr>
          <p:nvPr/>
        </p:nvCxnSpPr>
        <p:spPr>
          <a:xfrm>
            <a:off x="2915320" y="2793480"/>
            <a:ext cx="46091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CE1ECAA-09CE-4B6E-8FE6-39D890B4A06B}"/>
              </a:ext>
            </a:extLst>
          </p:cNvPr>
          <p:cNvCxnSpPr>
            <a:cxnSpLocks/>
          </p:cNvCxnSpPr>
          <p:nvPr/>
        </p:nvCxnSpPr>
        <p:spPr>
          <a:xfrm>
            <a:off x="2673763" y="2177329"/>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AFC7A643-53FA-4245-A21A-EBA91A2776F3}"/>
              </a:ext>
            </a:extLst>
          </p:cNvPr>
          <p:cNvSpPr txBox="1"/>
          <p:nvPr/>
        </p:nvSpPr>
        <p:spPr>
          <a:xfrm>
            <a:off x="2339076" y="1807997"/>
            <a:ext cx="712054" cy="369332"/>
          </a:xfrm>
          <a:prstGeom prst="rect">
            <a:avLst/>
          </a:prstGeom>
          <a:noFill/>
        </p:spPr>
        <p:txBody>
          <a:bodyPr wrap="none" rtlCol="0">
            <a:spAutoFit/>
          </a:bodyPr>
          <a:lstStyle/>
          <a:p>
            <a:r>
              <a:rPr lang="en-US" dirty="0"/>
              <a:t>head</a:t>
            </a:r>
          </a:p>
        </p:txBody>
      </p:sp>
      <p:sp>
        <p:nvSpPr>
          <p:cNvPr id="10" name="Content Placeholder 2">
            <a:extLst>
              <a:ext uri="{FF2B5EF4-FFF2-40B4-BE49-F238E27FC236}">
                <a16:creationId xmlns:a16="http://schemas.microsoft.com/office/drawing/2014/main" id="{A9393DE2-7E23-41FA-BBD4-9C37DD7653BE}"/>
              </a:ext>
            </a:extLst>
          </p:cNvPr>
          <p:cNvSpPr>
            <a:spLocks noGrp="1"/>
          </p:cNvSpPr>
          <p:nvPr>
            <p:ph idx="1"/>
          </p:nvPr>
        </p:nvSpPr>
        <p:spPr>
          <a:xfrm>
            <a:off x="6095999" y="1600200"/>
            <a:ext cx="5484813" cy="4114800"/>
          </a:xfrm>
        </p:spPr>
        <p:txBody>
          <a:bodyPr/>
          <a:lstStyle/>
          <a:p>
            <a:pPr marL="45720" indent="0">
              <a:buNone/>
            </a:pPr>
            <a:r>
              <a:rPr lang="en-US" dirty="0"/>
              <a:t>enqueue(30)</a:t>
            </a:r>
          </a:p>
          <a:p>
            <a:pPr marL="45720" indent="0">
              <a:buNone/>
            </a:pPr>
            <a:r>
              <a:rPr lang="en-US" dirty="0"/>
              <a:t>enqueue(20)</a:t>
            </a:r>
          </a:p>
          <a:p>
            <a:pPr marL="45720" indent="0">
              <a:buNone/>
            </a:pPr>
            <a:endParaRPr lang="en-US" dirty="0"/>
          </a:p>
        </p:txBody>
      </p:sp>
      <p:sp>
        <p:nvSpPr>
          <p:cNvPr id="11" name="Rectangle 10">
            <a:extLst>
              <a:ext uri="{FF2B5EF4-FFF2-40B4-BE49-F238E27FC236}">
                <a16:creationId xmlns:a16="http://schemas.microsoft.com/office/drawing/2014/main" id="{73A97D50-C613-41C4-B54B-931A8732A9A4}"/>
              </a:ext>
            </a:extLst>
          </p:cNvPr>
          <p:cNvSpPr/>
          <p:nvPr/>
        </p:nvSpPr>
        <p:spPr>
          <a:xfrm>
            <a:off x="3376237"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12" name="Rectangle 11">
            <a:extLst>
              <a:ext uri="{FF2B5EF4-FFF2-40B4-BE49-F238E27FC236}">
                <a16:creationId xmlns:a16="http://schemas.microsoft.com/office/drawing/2014/main" id="{95A10B39-4C16-406C-8FEA-E5DA85CC7DC5}"/>
              </a:ext>
            </a:extLst>
          </p:cNvPr>
          <p:cNvSpPr/>
          <p:nvPr/>
        </p:nvSpPr>
        <p:spPr>
          <a:xfrm>
            <a:off x="3844554" y="254083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3" name="Straight Arrow Connector 12">
            <a:extLst>
              <a:ext uri="{FF2B5EF4-FFF2-40B4-BE49-F238E27FC236}">
                <a16:creationId xmlns:a16="http://schemas.microsoft.com/office/drawing/2014/main" id="{7A2B73D9-8EA3-4530-9448-7D9947C4B74B}"/>
              </a:ext>
            </a:extLst>
          </p:cNvPr>
          <p:cNvCxnSpPr>
            <a:cxnSpLocks/>
            <a:endCxn id="16" idx="1"/>
          </p:cNvCxnSpPr>
          <p:nvPr/>
        </p:nvCxnSpPr>
        <p:spPr>
          <a:xfrm>
            <a:off x="4083344" y="2793479"/>
            <a:ext cx="460917"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8EBD8F8-5619-4FE2-9DE0-9B6AE0EE39A8}"/>
              </a:ext>
            </a:extLst>
          </p:cNvPr>
          <p:cNvSpPr txBox="1"/>
          <p:nvPr/>
        </p:nvSpPr>
        <p:spPr>
          <a:xfrm>
            <a:off x="4788594" y="1838358"/>
            <a:ext cx="508473" cy="369332"/>
          </a:xfrm>
          <a:prstGeom prst="rect">
            <a:avLst/>
          </a:prstGeom>
          <a:noFill/>
        </p:spPr>
        <p:txBody>
          <a:bodyPr wrap="none" rtlCol="0">
            <a:spAutoFit/>
          </a:bodyPr>
          <a:lstStyle/>
          <a:p>
            <a:r>
              <a:rPr lang="en-US" dirty="0"/>
              <a:t>tail</a:t>
            </a:r>
          </a:p>
        </p:txBody>
      </p:sp>
      <p:sp>
        <p:nvSpPr>
          <p:cNvPr id="16" name="Rectangle 15">
            <a:extLst>
              <a:ext uri="{FF2B5EF4-FFF2-40B4-BE49-F238E27FC236}">
                <a16:creationId xmlns:a16="http://schemas.microsoft.com/office/drawing/2014/main" id="{D5B8479F-AB08-448E-9DA8-A1BB03097D79}"/>
              </a:ext>
            </a:extLst>
          </p:cNvPr>
          <p:cNvSpPr/>
          <p:nvPr/>
        </p:nvSpPr>
        <p:spPr>
          <a:xfrm>
            <a:off x="454426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17" name="Rectangle 16">
            <a:extLst>
              <a:ext uri="{FF2B5EF4-FFF2-40B4-BE49-F238E27FC236}">
                <a16:creationId xmlns:a16="http://schemas.microsoft.com/office/drawing/2014/main" id="{D1B703D8-6BA1-49A1-9235-2A6A22316D79}"/>
              </a:ext>
            </a:extLst>
          </p:cNvPr>
          <p:cNvSpPr/>
          <p:nvPr/>
        </p:nvSpPr>
        <p:spPr>
          <a:xfrm>
            <a:off x="5012578" y="254083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8" name="Straight Arrow Connector 17">
            <a:extLst>
              <a:ext uri="{FF2B5EF4-FFF2-40B4-BE49-F238E27FC236}">
                <a16:creationId xmlns:a16="http://schemas.microsoft.com/office/drawing/2014/main" id="{D6728281-7146-4629-885F-314589F6A42E}"/>
              </a:ext>
            </a:extLst>
          </p:cNvPr>
          <p:cNvCxnSpPr>
            <a:cxnSpLocks/>
          </p:cNvCxnSpPr>
          <p:nvPr/>
        </p:nvCxnSpPr>
        <p:spPr>
          <a:xfrm>
            <a:off x="5251368" y="2793479"/>
            <a:ext cx="362821"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5EF3687-4590-4150-B6F5-19FAC1F300F4}"/>
              </a:ext>
            </a:extLst>
          </p:cNvPr>
          <p:cNvCxnSpPr>
            <a:cxnSpLocks/>
          </p:cNvCxnSpPr>
          <p:nvPr/>
        </p:nvCxnSpPr>
        <p:spPr>
          <a:xfrm>
            <a:off x="5005178" y="2177329"/>
            <a:ext cx="0" cy="22366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28676122"/>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383F-EB85-451A-BE9E-66E43C3CA211}"/>
              </a:ext>
            </a:extLst>
          </p:cNvPr>
          <p:cNvSpPr>
            <a:spLocks noGrp="1"/>
          </p:cNvSpPr>
          <p:nvPr>
            <p:ph type="title"/>
          </p:nvPr>
        </p:nvSpPr>
        <p:spPr/>
        <p:txBody>
          <a:bodyPr/>
          <a:lstStyle/>
          <a:p>
            <a:r>
              <a:rPr lang="en-US" dirty="0"/>
              <a:t>Linked List-Based Stack Implementation</a:t>
            </a:r>
          </a:p>
        </p:txBody>
      </p:sp>
      <p:cxnSp>
        <p:nvCxnSpPr>
          <p:cNvPr id="8" name="Straight Arrow Connector 7">
            <a:extLst>
              <a:ext uri="{FF2B5EF4-FFF2-40B4-BE49-F238E27FC236}">
                <a16:creationId xmlns:a16="http://schemas.microsoft.com/office/drawing/2014/main" id="{8CE1ECAA-09CE-4B6E-8FE6-39D890B4A06B}"/>
              </a:ext>
            </a:extLst>
          </p:cNvPr>
          <p:cNvCxnSpPr>
            <a:cxnSpLocks/>
          </p:cNvCxnSpPr>
          <p:nvPr/>
        </p:nvCxnSpPr>
        <p:spPr>
          <a:xfrm>
            <a:off x="3830013" y="2177329"/>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AFC7A643-53FA-4245-A21A-EBA91A2776F3}"/>
              </a:ext>
            </a:extLst>
          </p:cNvPr>
          <p:cNvSpPr txBox="1"/>
          <p:nvPr/>
        </p:nvSpPr>
        <p:spPr>
          <a:xfrm>
            <a:off x="3516159" y="1838358"/>
            <a:ext cx="712054" cy="369332"/>
          </a:xfrm>
          <a:prstGeom prst="rect">
            <a:avLst/>
          </a:prstGeom>
          <a:noFill/>
        </p:spPr>
        <p:txBody>
          <a:bodyPr wrap="none" rtlCol="0">
            <a:spAutoFit/>
          </a:bodyPr>
          <a:lstStyle/>
          <a:p>
            <a:r>
              <a:rPr lang="en-US" dirty="0"/>
              <a:t>head</a:t>
            </a:r>
          </a:p>
        </p:txBody>
      </p:sp>
      <p:sp>
        <p:nvSpPr>
          <p:cNvPr id="10" name="Content Placeholder 2">
            <a:extLst>
              <a:ext uri="{FF2B5EF4-FFF2-40B4-BE49-F238E27FC236}">
                <a16:creationId xmlns:a16="http://schemas.microsoft.com/office/drawing/2014/main" id="{A9393DE2-7E23-41FA-BBD4-9C37DD7653BE}"/>
              </a:ext>
            </a:extLst>
          </p:cNvPr>
          <p:cNvSpPr>
            <a:spLocks noGrp="1"/>
          </p:cNvSpPr>
          <p:nvPr>
            <p:ph idx="1"/>
          </p:nvPr>
        </p:nvSpPr>
        <p:spPr>
          <a:xfrm>
            <a:off x="6095999" y="1600200"/>
            <a:ext cx="5484813" cy="4114800"/>
          </a:xfrm>
        </p:spPr>
        <p:txBody>
          <a:bodyPr/>
          <a:lstStyle/>
          <a:p>
            <a:pPr marL="45720" indent="0">
              <a:buNone/>
            </a:pPr>
            <a:r>
              <a:rPr lang="en-US" dirty="0"/>
              <a:t>enqueue(30)</a:t>
            </a:r>
          </a:p>
          <a:p>
            <a:pPr marL="45720" indent="0">
              <a:buNone/>
            </a:pPr>
            <a:r>
              <a:rPr lang="en-US" dirty="0"/>
              <a:t>enqueue(20)</a:t>
            </a:r>
          </a:p>
          <a:p>
            <a:pPr marL="45720" indent="0">
              <a:buNone/>
            </a:pPr>
            <a:r>
              <a:rPr lang="en-US" dirty="0"/>
              <a:t>dequeue()</a:t>
            </a:r>
          </a:p>
        </p:txBody>
      </p:sp>
      <p:sp>
        <p:nvSpPr>
          <p:cNvPr id="11" name="Rectangle 10">
            <a:extLst>
              <a:ext uri="{FF2B5EF4-FFF2-40B4-BE49-F238E27FC236}">
                <a16:creationId xmlns:a16="http://schemas.microsoft.com/office/drawing/2014/main" id="{73A97D50-C613-41C4-B54B-931A8732A9A4}"/>
              </a:ext>
            </a:extLst>
          </p:cNvPr>
          <p:cNvSpPr/>
          <p:nvPr/>
        </p:nvSpPr>
        <p:spPr>
          <a:xfrm>
            <a:off x="3376237"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12" name="Rectangle 11">
            <a:extLst>
              <a:ext uri="{FF2B5EF4-FFF2-40B4-BE49-F238E27FC236}">
                <a16:creationId xmlns:a16="http://schemas.microsoft.com/office/drawing/2014/main" id="{95A10B39-4C16-406C-8FEA-E5DA85CC7DC5}"/>
              </a:ext>
            </a:extLst>
          </p:cNvPr>
          <p:cNvSpPr/>
          <p:nvPr/>
        </p:nvSpPr>
        <p:spPr>
          <a:xfrm>
            <a:off x="3844554" y="254083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3" name="Straight Arrow Connector 12">
            <a:extLst>
              <a:ext uri="{FF2B5EF4-FFF2-40B4-BE49-F238E27FC236}">
                <a16:creationId xmlns:a16="http://schemas.microsoft.com/office/drawing/2014/main" id="{7A2B73D9-8EA3-4530-9448-7D9947C4B74B}"/>
              </a:ext>
            </a:extLst>
          </p:cNvPr>
          <p:cNvCxnSpPr>
            <a:cxnSpLocks/>
            <a:endCxn id="16" idx="1"/>
          </p:cNvCxnSpPr>
          <p:nvPr/>
        </p:nvCxnSpPr>
        <p:spPr>
          <a:xfrm>
            <a:off x="4083344" y="2793479"/>
            <a:ext cx="460917"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8EBD8F8-5619-4FE2-9DE0-9B6AE0EE39A8}"/>
              </a:ext>
            </a:extLst>
          </p:cNvPr>
          <p:cNvSpPr txBox="1"/>
          <p:nvPr/>
        </p:nvSpPr>
        <p:spPr>
          <a:xfrm>
            <a:off x="4788594" y="1838358"/>
            <a:ext cx="508473" cy="369332"/>
          </a:xfrm>
          <a:prstGeom prst="rect">
            <a:avLst/>
          </a:prstGeom>
          <a:noFill/>
        </p:spPr>
        <p:txBody>
          <a:bodyPr wrap="none" rtlCol="0">
            <a:spAutoFit/>
          </a:bodyPr>
          <a:lstStyle/>
          <a:p>
            <a:r>
              <a:rPr lang="en-US" dirty="0"/>
              <a:t>tail</a:t>
            </a:r>
          </a:p>
        </p:txBody>
      </p:sp>
      <p:sp>
        <p:nvSpPr>
          <p:cNvPr id="16" name="Rectangle 15">
            <a:extLst>
              <a:ext uri="{FF2B5EF4-FFF2-40B4-BE49-F238E27FC236}">
                <a16:creationId xmlns:a16="http://schemas.microsoft.com/office/drawing/2014/main" id="{D5B8479F-AB08-448E-9DA8-A1BB03097D79}"/>
              </a:ext>
            </a:extLst>
          </p:cNvPr>
          <p:cNvSpPr/>
          <p:nvPr/>
        </p:nvSpPr>
        <p:spPr>
          <a:xfrm>
            <a:off x="454426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17" name="Rectangle 16">
            <a:extLst>
              <a:ext uri="{FF2B5EF4-FFF2-40B4-BE49-F238E27FC236}">
                <a16:creationId xmlns:a16="http://schemas.microsoft.com/office/drawing/2014/main" id="{D1B703D8-6BA1-49A1-9235-2A6A22316D79}"/>
              </a:ext>
            </a:extLst>
          </p:cNvPr>
          <p:cNvSpPr/>
          <p:nvPr/>
        </p:nvSpPr>
        <p:spPr>
          <a:xfrm>
            <a:off x="5012578" y="254083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8" name="Straight Arrow Connector 17">
            <a:extLst>
              <a:ext uri="{FF2B5EF4-FFF2-40B4-BE49-F238E27FC236}">
                <a16:creationId xmlns:a16="http://schemas.microsoft.com/office/drawing/2014/main" id="{D6728281-7146-4629-885F-314589F6A42E}"/>
              </a:ext>
            </a:extLst>
          </p:cNvPr>
          <p:cNvCxnSpPr>
            <a:cxnSpLocks/>
          </p:cNvCxnSpPr>
          <p:nvPr/>
        </p:nvCxnSpPr>
        <p:spPr>
          <a:xfrm>
            <a:off x="5251368" y="2793479"/>
            <a:ext cx="362821"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5EF3687-4590-4150-B6F5-19FAC1F300F4}"/>
              </a:ext>
            </a:extLst>
          </p:cNvPr>
          <p:cNvCxnSpPr>
            <a:cxnSpLocks/>
          </p:cNvCxnSpPr>
          <p:nvPr/>
        </p:nvCxnSpPr>
        <p:spPr>
          <a:xfrm>
            <a:off x="5005178" y="2177329"/>
            <a:ext cx="0" cy="22366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Content Placeholder 2">
            <a:extLst>
              <a:ext uri="{FF2B5EF4-FFF2-40B4-BE49-F238E27FC236}">
                <a16:creationId xmlns:a16="http://schemas.microsoft.com/office/drawing/2014/main" id="{86A2D5BC-359E-4DC3-821F-A7830785383D}"/>
              </a:ext>
            </a:extLst>
          </p:cNvPr>
          <p:cNvSpPr txBox="1">
            <a:spLocks/>
          </p:cNvSpPr>
          <p:nvPr/>
        </p:nvSpPr>
        <p:spPr>
          <a:xfrm>
            <a:off x="2046187" y="3689252"/>
            <a:ext cx="1330050" cy="369333"/>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SzPct val="80000"/>
              <a:buFont typeface="Wingdings" panose="05000000000000000000" pitchFamily="2" charset="2"/>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Wingdings" panose="05000000000000000000" pitchFamily="2" charset="2"/>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Wingdings" panose="05000000000000000000" pitchFamily="2" charset="2"/>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9pPr>
          </a:lstStyle>
          <a:p>
            <a:pPr marL="45720" indent="0">
              <a:buFont typeface="Wingdings" panose="05000000000000000000" pitchFamily="2" charset="2"/>
              <a:buNone/>
            </a:pPr>
            <a:r>
              <a:rPr lang="en-US" dirty="0"/>
              <a:t>return 40</a:t>
            </a:r>
          </a:p>
        </p:txBody>
      </p:sp>
    </p:spTree>
    <p:extLst>
      <p:ext uri="{BB962C8B-B14F-4D97-AF65-F5344CB8AC3E}">
        <p14:creationId xmlns:p14="http://schemas.microsoft.com/office/powerpoint/2010/main" val="1021353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Stack ADT Operations</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lstStyle/>
          <a:p>
            <a:r>
              <a:rPr lang="en-US" dirty="0"/>
              <a:t>Common Stack operations:</a:t>
            </a:r>
          </a:p>
          <a:p>
            <a:pPr lvl="1"/>
            <a:r>
              <a:rPr lang="en-US" dirty="0"/>
              <a:t>push(e): adds element e to the top of the stack.</a:t>
            </a:r>
          </a:p>
          <a:p>
            <a:pPr lvl="1"/>
            <a:r>
              <a:rPr lang="en-US" dirty="0"/>
              <a:t>pop(): removes and returns the top element from the stack.  (null if the stack is empty)</a:t>
            </a:r>
          </a:p>
          <a:p>
            <a:r>
              <a:rPr lang="en-US" dirty="0"/>
              <a:t>Other stack operations</a:t>
            </a:r>
          </a:p>
          <a:p>
            <a:pPr lvl="1"/>
            <a:r>
              <a:rPr lang="en-US" dirty="0"/>
              <a:t>top(): returns the top element of the stack, without removing it. (null if the stack is </a:t>
            </a:r>
            <a:r>
              <a:rPr lang="en-US"/>
              <a:t>empty).</a:t>
            </a:r>
            <a:endParaRPr lang="en-US" dirty="0"/>
          </a:p>
        </p:txBody>
      </p:sp>
    </p:spTree>
    <p:extLst>
      <p:ext uri="{BB962C8B-B14F-4D97-AF65-F5344CB8AC3E}">
        <p14:creationId xmlns:p14="http://schemas.microsoft.com/office/powerpoint/2010/main" val="742188233"/>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383F-EB85-451A-BE9E-66E43C3CA211}"/>
              </a:ext>
            </a:extLst>
          </p:cNvPr>
          <p:cNvSpPr>
            <a:spLocks noGrp="1"/>
          </p:cNvSpPr>
          <p:nvPr>
            <p:ph type="title"/>
          </p:nvPr>
        </p:nvSpPr>
        <p:spPr/>
        <p:txBody>
          <a:bodyPr/>
          <a:lstStyle/>
          <a:p>
            <a:r>
              <a:rPr lang="en-US" dirty="0"/>
              <a:t>Linked List-Based Stack Implementation</a:t>
            </a:r>
          </a:p>
        </p:txBody>
      </p:sp>
      <p:sp>
        <p:nvSpPr>
          <p:cNvPr id="9" name="TextBox 8">
            <a:extLst>
              <a:ext uri="{FF2B5EF4-FFF2-40B4-BE49-F238E27FC236}">
                <a16:creationId xmlns:a16="http://schemas.microsoft.com/office/drawing/2014/main" id="{AFC7A643-53FA-4245-A21A-EBA91A2776F3}"/>
              </a:ext>
            </a:extLst>
          </p:cNvPr>
          <p:cNvSpPr txBox="1"/>
          <p:nvPr/>
        </p:nvSpPr>
        <p:spPr>
          <a:xfrm>
            <a:off x="4716666" y="1573197"/>
            <a:ext cx="712054" cy="369332"/>
          </a:xfrm>
          <a:prstGeom prst="rect">
            <a:avLst/>
          </a:prstGeom>
          <a:noFill/>
        </p:spPr>
        <p:txBody>
          <a:bodyPr wrap="none" rtlCol="0">
            <a:spAutoFit/>
          </a:bodyPr>
          <a:lstStyle/>
          <a:p>
            <a:r>
              <a:rPr lang="en-US" dirty="0"/>
              <a:t>head</a:t>
            </a:r>
          </a:p>
        </p:txBody>
      </p:sp>
      <p:sp>
        <p:nvSpPr>
          <p:cNvPr id="10" name="Content Placeholder 2">
            <a:extLst>
              <a:ext uri="{FF2B5EF4-FFF2-40B4-BE49-F238E27FC236}">
                <a16:creationId xmlns:a16="http://schemas.microsoft.com/office/drawing/2014/main" id="{A9393DE2-7E23-41FA-BBD4-9C37DD7653BE}"/>
              </a:ext>
            </a:extLst>
          </p:cNvPr>
          <p:cNvSpPr>
            <a:spLocks noGrp="1"/>
          </p:cNvSpPr>
          <p:nvPr>
            <p:ph idx="1"/>
          </p:nvPr>
        </p:nvSpPr>
        <p:spPr>
          <a:xfrm>
            <a:off x="6095999" y="1600200"/>
            <a:ext cx="5484813" cy="4114800"/>
          </a:xfrm>
        </p:spPr>
        <p:txBody>
          <a:bodyPr/>
          <a:lstStyle/>
          <a:p>
            <a:pPr marL="45720" indent="0">
              <a:buNone/>
            </a:pPr>
            <a:r>
              <a:rPr lang="en-US" dirty="0"/>
              <a:t>enqueue(30)</a:t>
            </a:r>
          </a:p>
          <a:p>
            <a:pPr marL="45720" indent="0">
              <a:buNone/>
            </a:pPr>
            <a:r>
              <a:rPr lang="en-US" dirty="0"/>
              <a:t>enqueue(20)</a:t>
            </a:r>
          </a:p>
          <a:p>
            <a:pPr marL="45720" indent="0">
              <a:buNone/>
            </a:pPr>
            <a:r>
              <a:rPr lang="en-US" dirty="0"/>
              <a:t>dequeue()</a:t>
            </a:r>
          </a:p>
          <a:p>
            <a:pPr marL="45720" indent="0">
              <a:buNone/>
            </a:pPr>
            <a:r>
              <a:rPr lang="en-US" dirty="0"/>
              <a:t>dequeue()</a:t>
            </a:r>
          </a:p>
        </p:txBody>
      </p:sp>
      <p:sp>
        <p:nvSpPr>
          <p:cNvPr id="14" name="TextBox 13">
            <a:extLst>
              <a:ext uri="{FF2B5EF4-FFF2-40B4-BE49-F238E27FC236}">
                <a16:creationId xmlns:a16="http://schemas.microsoft.com/office/drawing/2014/main" id="{A8EBD8F8-5619-4FE2-9DE0-9B6AE0EE39A8}"/>
              </a:ext>
            </a:extLst>
          </p:cNvPr>
          <p:cNvSpPr txBox="1"/>
          <p:nvPr/>
        </p:nvSpPr>
        <p:spPr>
          <a:xfrm>
            <a:off x="4788594" y="1838358"/>
            <a:ext cx="508473" cy="369332"/>
          </a:xfrm>
          <a:prstGeom prst="rect">
            <a:avLst/>
          </a:prstGeom>
          <a:noFill/>
        </p:spPr>
        <p:txBody>
          <a:bodyPr wrap="none" rtlCol="0">
            <a:spAutoFit/>
          </a:bodyPr>
          <a:lstStyle/>
          <a:p>
            <a:r>
              <a:rPr lang="en-US" dirty="0"/>
              <a:t>tail</a:t>
            </a:r>
          </a:p>
        </p:txBody>
      </p:sp>
      <p:sp>
        <p:nvSpPr>
          <p:cNvPr id="16" name="Rectangle 15">
            <a:extLst>
              <a:ext uri="{FF2B5EF4-FFF2-40B4-BE49-F238E27FC236}">
                <a16:creationId xmlns:a16="http://schemas.microsoft.com/office/drawing/2014/main" id="{D5B8479F-AB08-448E-9DA8-A1BB03097D79}"/>
              </a:ext>
            </a:extLst>
          </p:cNvPr>
          <p:cNvSpPr/>
          <p:nvPr/>
        </p:nvSpPr>
        <p:spPr>
          <a:xfrm>
            <a:off x="454426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17" name="Rectangle 16">
            <a:extLst>
              <a:ext uri="{FF2B5EF4-FFF2-40B4-BE49-F238E27FC236}">
                <a16:creationId xmlns:a16="http://schemas.microsoft.com/office/drawing/2014/main" id="{D1B703D8-6BA1-49A1-9235-2A6A22316D79}"/>
              </a:ext>
            </a:extLst>
          </p:cNvPr>
          <p:cNvSpPr/>
          <p:nvPr/>
        </p:nvSpPr>
        <p:spPr>
          <a:xfrm>
            <a:off x="5012578" y="254083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8" name="Straight Arrow Connector 17">
            <a:extLst>
              <a:ext uri="{FF2B5EF4-FFF2-40B4-BE49-F238E27FC236}">
                <a16:creationId xmlns:a16="http://schemas.microsoft.com/office/drawing/2014/main" id="{D6728281-7146-4629-885F-314589F6A42E}"/>
              </a:ext>
            </a:extLst>
          </p:cNvPr>
          <p:cNvCxnSpPr>
            <a:cxnSpLocks/>
          </p:cNvCxnSpPr>
          <p:nvPr/>
        </p:nvCxnSpPr>
        <p:spPr>
          <a:xfrm>
            <a:off x="5251368" y="2793479"/>
            <a:ext cx="362821"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5EF3687-4590-4150-B6F5-19FAC1F300F4}"/>
              </a:ext>
            </a:extLst>
          </p:cNvPr>
          <p:cNvCxnSpPr>
            <a:cxnSpLocks/>
          </p:cNvCxnSpPr>
          <p:nvPr/>
        </p:nvCxnSpPr>
        <p:spPr>
          <a:xfrm>
            <a:off x="5005178" y="2177329"/>
            <a:ext cx="0" cy="22366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Content Placeholder 2">
            <a:extLst>
              <a:ext uri="{FF2B5EF4-FFF2-40B4-BE49-F238E27FC236}">
                <a16:creationId xmlns:a16="http://schemas.microsoft.com/office/drawing/2014/main" id="{86A2D5BC-359E-4DC3-821F-A7830785383D}"/>
              </a:ext>
            </a:extLst>
          </p:cNvPr>
          <p:cNvSpPr txBox="1">
            <a:spLocks/>
          </p:cNvSpPr>
          <p:nvPr/>
        </p:nvSpPr>
        <p:spPr>
          <a:xfrm>
            <a:off x="2046187" y="3689252"/>
            <a:ext cx="1330050" cy="369333"/>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SzPct val="80000"/>
              <a:buFont typeface="Wingdings" panose="05000000000000000000" pitchFamily="2" charset="2"/>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Wingdings" panose="05000000000000000000" pitchFamily="2" charset="2"/>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Wingdings" panose="05000000000000000000" pitchFamily="2" charset="2"/>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9pPr>
          </a:lstStyle>
          <a:p>
            <a:pPr marL="45720" indent="0">
              <a:buFont typeface="Wingdings" panose="05000000000000000000" pitchFamily="2" charset="2"/>
              <a:buNone/>
            </a:pPr>
            <a:r>
              <a:rPr lang="en-US" dirty="0"/>
              <a:t>return 30</a:t>
            </a:r>
          </a:p>
        </p:txBody>
      </p:sp>
    </p:spTree>
    <p:extLst>
      <p:ext uri="{BB962C8B-B14F-4D97-AF65-F5344CB8AC3E}">
        <p14:creationId xmlns:p14="http://schemas.microsoft.com/office/powerpoint/2010/main" val="4156352148"/>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92B0-8E64-4EE3-924B-B593EADFEB17}"/>
              </a:ext>
            </a:extLst>
          </p:cNvPr>
          <p:cNvSpPr>
            <a:spLocks noGrp="1"/>
          </p:cNvSpPr>
          <p:nvPr>
            <p:ph type="title"/>
          </p:nvPr>
        </p:nvSpPr>
        <p:spPr/>
        <p:txBody>
          <a:bodyPr/>
          <a:lstStyle/>
          <a:p>
            <a:r>
              <a:rPr lang="en-US" dirty="0"/>
              <a:t>Queue Linked List Implementation</a:t>
            </a:r>
          </a:p>
        </p:txBody>
      </p:sp>
      <p:sp>
        <p:nvSpPr>
          <p:cNvPr id="3" name="Content Placeholder 2">
            <a:extLst>
              <a:ext uri="{FF2B5EF4-FFF2-40B4-BE49-F238E27FC236}">
                <a16:creationId xmlns:a16="http://schemas.microsoft.com/office/drawing/2014/main" id="{BFFB3654-8C94-45FC-9F0F-4B4C147D1057}"/>
              </a:ext>
            </a:extLst>
          </p:cNvPr>
          <p:cNvSpPr>
            <a:spLocks noGrp="1"/>
          </p:cNvSpPr>
          <p:nvPr>
            <p:ph idx="1"/>
          </p:nvPr>
        </p:nvSpPr>
        <p:spPr/>
        <p:txBody>
          <a:bodyPr>
            <a:normAutofit/>
          </a:bodyPr>
          <a:lstStyle/>
          <a:p>
            <a:r>
              <a:rPr lang="en-US" dirty="0"/>
              <a:t>With a linked list, the head will represent the front and the tail will represent the back of our queue.</a:t>
            </a:r>
          </a:p>
          <a:p>
            <a:pPr lvl="1"/>
            <a:r>
              <a:rPr lang="en-US" dirty="0">
                <a:highlight>
                  <a:srgbClr val="FFFF00"/>
                </a:highlight>
              </a:rPr>
              <a:t>On your paper, implement these functions using a singly linked list.</a:t>
            </a:r>
          </a:p>
          <a:p>
            <a:pPr lvl="2"/>
            <a:r>
              <a:rPr lang="en-US" dirty="0"/>
              <a:t>enqueue(E e) – </a:t>
            </a:r>
            <a:r>
              <a:rPr lang="en-US" dirty="0" err="1"/>
              <a:t>list.addToTail</a:t>
            </a:r>
            <a:r>
              <a:rPr lang="en-US" dirty="0"/>
              <a:t>(e);</a:t>
            </a:r>
          </a:p>
          <a:p>
            <a:pPr lvl="2"/>
            <a:r>
              <a:rPr lang="en-US" dirty="0"/>
              <a:t>dequeue() – </a:t>
            </a:r>
            <a:r>
              <a:rPr lang="en-US" dirty="0" err="1"/>
              <a:t>list.removeHead</a:t>
            </a:r>
            <a:r>
              <a:rPr lang="en-US" dirty="0"/>
              <a:t>();</a:t>
            </a:r>
          </a:p>
          <a:p>
            <a:pPr lvl="2"/>
            <a:r>
              <a:rPr lang="en-US" dirty="0"/>
              <a:t>top() – </a:t>
            </a:r>
            <a:r>
              <a:rPr lang="en-US" dirty="0" err="1"/>
              <a:t>list.getHead</a:t>
            </a:r>
            <a:r>
              <a:rPr lang="en-US" dirty="0"/>
              <a:t>();</a:t>
            </a:r>
          </a:p>
          <a:p>
            <a:pPr lvl="2"/>
            <a:r>
              <a:rPr lang="en-US" dirty="0"/>
              <a:t>size() – </a:t>
            </a:r>
            <a:r>
              <a:rPr lang="en-US" dirty="0" err="1"/>
              <a:t>list.size</a:t>
            </a:r>
            <a:r>
              <a:rPr lang="en-US" dirty="0"/>
              <a:t>();</a:t>
            </a:r>
          </a:p>
          <a:p>
            <a:pPr lvl="2"/>
            <a:r>
              <a:rPr lang="en-US" dirty="0" err="1"/>
              <a:t>isEmpty</a:t>
            </a:r>
            <a:r>
              <a:rPr lang="en-US" dirty="0"/>
              <a:t>() – </a:t>
            </a:r>
            <a:r>
              <a:rPr lang="en-US" dirty="0" err="1"/>
              <a:t>list.isEmpty</a:t>
            </a:r>
            <a:r>
              <a:rPr lang="en-US" dirty="0"/>
              <a:t>();</a:t>
            </a:r>
          </a:p>
        </p:txBody>
      </p:sp>
    </p:spTree>
    <p:extLst>
      <p:ext uri="{BB962C8B-B14F-4D97-AF65-F5344CB8AC3E}">
        <p14:creationId xmlns:p14="http://schemas.microsoft.com/office/powerpoint/2010/main" val="2816114575"/>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92B0-8E64-4EE3-924B-B593EADFEB17}"/>
              </a:ext>
            </a:extLst>
          </p:cNvPr>
          <p:cNvSpPr>
            <a:spLocks noGrp="1"/>
          </p:cNvSpPr>
          <p:nvPr>
            <p:ph type="title"/>
          </p:nvPr>
        </p:nvSpPr>
        <p:spPr/>
        <p:txBody>
          <a:bodyPr/>
          <a:lstStyle/>
          <a:p>
            <a:r>
              <a:rPr lang="en-US" dirty="0"/>
              <a:t>Queue Linked List Implementation</a:t>
            </a:r>
          </a:p>
        </p:txBody>
      </p:sp>
      <p:sp>
        <p:nvSpPr>
          <p:cNvPr id="3" name="Content Placeholder 2">
            <a:extLst>
              <a:ext uri="{FF2B5EF4-FFF2-40B4-BE49-F238E27FC236}">
                <a16:creationId xmlns:a16="http://schemas.microsoft.com/office/drawing/2014/main" id="{BFFB3654-8C94-45FC-9F0F-4B4C147D1057}"/>
              </a:ext>
            </a:extLst>
          </p:cNvPr>
          <p:cNvSpPr>
            <a:spLocks noGrp="1"/>
          </p:cNvSpPr>
          <p:nvPr>
            <p:ph idx="1"/>
          </p:nvPr>
        </p:nvSpPr>
        <p:spPr/>
        <p:txBody>
          <a:bodyPr>
            <a:normAutofit/>
          </a:bodyPr>
          <a:lstStyle/>
          <a:p>
            <a:r>
              <a:rPr lang="en-US" dirty="0"/>
              <a:t>With a linked list, the head will represent the front and the tail will represent the back of our queue.</a:t>
            </a:r>
          </a:p>
          <a:p>
            <a:pPr lvl="1"/>
            <a:r>
              <a:rPr lang="en-US" dirty="0">
                <a:highlight>
                  <a:srgbClr val="FFFF00"/>
                </a:highlight>
              </a:rPr>
              <a:t>On your paper, implement these functions using a singly linked list.</a:t>
            </a:r>
          </a:p>
          <a:p>
            <a:pPr lvl="2"/>
            <a:r>
              <a:rPr lang="en-US" dirty="0"/>
              <a:t>enqueue(E e) – </a:t>
            </a:r>
            <a:r>
              <a:rPr lang="en-US" dirty="0" err="1"/>
              <a:t>list.addToTail</a:t>
            </a:r>
            <a:r>
              <a:rPr lang="en-US" dirty="0"/>
              <a:t>(e);</a:t>
            </a:r>
          </a:p>
          <a:p>
            <a:pPr lvl="2"/>
            <a:r>
              <a:rPr lang="en-US" dirty="0"/>
              <a:t>dequeue() – </a:t>
            </a:r>
            <a:r>
              <a:rPr lang="en-US" dirty="0" err="1"/>
              <a:t>list.removeHead</a:t>
            </a:r>
            <a:r>
              <a:rPr lang="en-US" dirty="0"/>
              <a:t>();</a:t>
            </a:r>
          </a:p>
          <a:p>
            <a:pPr lvl="2"/>
            <a:r>
              <a:rPr lang="en-US" dirty="0"/>
              <a:t>top() – </a:t>
            </a:r>
            <a:r>
              <a:rPr lang="en-US" dirty="0" err="1"/>
              <a:t>list.getHead</a:t>
            </a:r>
            <a:r>
              <a:rPr lang="en-US" dirty="0"/>
              <a:t>();</a:t>
            </a:r>
          </a:p>
          <a:p>
            <a:pPr lvl="2"/>
            <a:r>
              <a:rPr lang="en-US" dirty="0"/>
              <a:t>size() – </a:t>
            </a:r>
            <a:r>
              <a:rPr lang="en-US" dirty="0" err="1"/>
              <a:t>list.size</a:t>
            </a:r>
            <a:r>
              <a:rPr lang="en-US" dirty="0"/>
              <a:t>();</a:t>
            </a:r>
          </a:p>
          <a:p>
            <a:pPr lvl="2"/>
            <a:r>
              <a:rPr lang="en-US" dirty="0" err="1"/>
              <a:t>isEmpty</a:t>
            </a:r>
            <a:r>
              <a:rPr lang="en-US" dirty="0"/>
              <a:t>() – </a:t>
            </a:r>
            <a:r>
              <a:rPr lang="en-US" dirty="0" err="1"/>
              <a:t>list.isEmpty</a:t>
            </a:r>
            <a:r>
              <a:rPr lang="en-US" dirty="0"/>
              <a:t>();</a:t>
            </a:r>
          </a:p>
          <a:p>
            <a:r>
              <a:rPr lang="en-US" dirty="0"/>
              <a:t>These are all O(1)</a:t>
            </a:r>
          </a:p>
        </p:txBody>
      </p:sp>
    </p:spTree>
    <p:extLst>
      <p:ext uri="{BB962C8B-B14F-4D97-AF65-F5344CB8AC3E}">
        <p14:creationId xmlns:p14="http://schemas.microsoft.com/office/powerpoint/2010/main" val="2373519542"/>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92B0-8E64-4EE3-924B-B593EADFEB17}"/>
              </a:ext>
            </a:extLst>
          </p:cNvPr>
          <p:cNvSpPr>
            <a:spLocks noGrp="1"/>
          </p:cNvSpPr>
          <p:nvPr>
            <p:ph type="title"/>
          </p:nvPr>
        </p:nvSpPr>
        <p:spPr/>
        <p:txBody>
          <a:bodyPr/>
          <a:lstStyle/>
          <a:p>
            <a:r>
              <a:rPr lang="en-US" dirty="0"/>
              <a:t>Queue Linked List Implementation</a:t>
            </a:r>
          </a:p>
        </p:txBody>
      </p:sp>
      <p:sp>
        <p:nvSpPr>
          <p:cNvPr id="3" name="Content Placeholder 2">
            <a:extLst>
              <a:ext uri="{FF2B5EF4-FFF2-40B4-BE49-F238E27FC236}">
                <a16:creationId xmlns:a16="http://schemas.microsoft.com/office/drawing/2014/main" id="{BFFB3654-8C94-45FC-9F0F-4B4C147D1057}"/>
              </a:ext>
            </a:extLst>
          </p:cNvPr>
          <p:cNvSpPr>
            <a:spLocks noGrp="1"/>
          </p:cNvSpPr>
          <p:nvPr>
            <p:ph idx="1"/>
          </p:nvPr>
        </p:nvSpPr>
        <p:spPr/>
        <p:txBody>
          <a:bodyPr>
            <a:normAutofit/>
          </a:bodyPr>
          <a:lstStyle/>
          <a:p>
            <a:r>
              <a:rPr lang="en-US" dirty="0"/>
              <a:t>With a linked list, the head will represent the front and the tail will represent the back of our queue.</a:t>
            </a:r>
          </a:p>
          <a:p>
            <a:pPr lvl="1"/>
            <a:r>
              <a:rPr lang="en-US" dirty="0">
                <a:highlight>
                  <a:srgbClr val="FFFF00"/>
                </a:highlight>
              </a:rPr>
              <a:t>On your paper, implement these functions using a singly linked list.</a:t>
            </a:r>
          </a:p>
          <a:p>
            <a:pPr lvl="2"/>
            <a:r>
              <a:rPr lang="en-US" dirty="0"/>
              <a:t>enqueue(E e) – </a:t>
            </a:r>
            <a:r>
              <a:rPr lang="en-US" dirty="0" err="1"/>
              <a:t>list.addToTail</a:t>
            </a:r>
            <a:r>
              <a:rPr lang="en-US" dirty="0"/>
              <a:t>(e);</a:t>
            </a:r>
          </a:p>
          <a:p>
            <a:pPr lvl="2"/>
            <a:r>
              <a:rPr lang="en-US" dirty="0"/>
              <a:t>dequeue() – </a:t>
            </a:r>
            <a:r>
              <a:rPr lang="en-US" dirty="0" err="1"/>
              <a:t>list.removeHead</a:t>
            </a:r>
            <a:r>
              <a:rPr lang="en-US" dirty="0"/>
              <a:t>();</a:t>
            </a:r>
          </a:p>
          <a:p>
            <a:pPr lvl="2"/>
            <a:r>
              <a:rPr lang="en-US" dirty="0"/>
              <a:t>top() – </a:t>
            </a:r>
            <a:r>
              <a:rPr lang="en-US" dirty="0" err="1"/>
              <a:t>list.getHead</a:t>
            </a:r>
            <a:r>
              <a:rPr lang="en-US" dirty="0"/>
              <a:t>();</a:t>
            </a:r>
          </a:p>
          <a:p>
            <a:pPr lvl="2"/>
            <a:r>
              <a:rPr lang="en-US" dirty="0"/>
              <a:t>size() – </a:t>
            </a:r>
            <a:r>
              <a:rPr lang="en-US" dirty="0" err="1"/>
              <a:t>list.size</a:t>
            </a:r>
            <a:r>
              <a:rPr lang="en-US" dirty="0"/>
              <a:t>();</a:t>
            </a:r>
          </a:p>
          <a:p>
            <a:pPr lvl="2"/>
            <a:r>
              <a:rPr lang="en-US" dirty="0" err="1"/>
              <a:t>isEmpty</a:t>
            </a:r>
            <a:r>
              <a:rPr lang="en-US" dirty="0"/>
              <a:t>() – </a:t>
            </a:r>
            <a:r>
              <a:rPr lang="en-US" dirty="0" err="1"/>
              <a:t>list.isEmpty</a:t>
            </a:r>
            <a:r>
              <a:rPr lang="en-US" dirty="0"/>
              <a:t>();</a:t>
            </a:r>
          </a:p>
          <a:p>
            <a:r>
              <a:rPr lang="en-US" dirty="0"/>
              <a:t>These are all O(1)</a:t>
            </a:r>
          </a:p>
          <a:p>
            <a:r>
              <a:rPr lang="en-US" dirty="0"/>
              <a:t>Be careful of which end you add/remove from.</a:t>
            </a:r>
          </a:p>
        </p:txBody>
      </p:sp>
    </p:spTree>
    <p:extLst>
      <p:ext uri="{BB962C8B-B14F-4D97-AF65-F5344CB8AC3E}">
        <p14:creationId xmlns:p14="http://schemas.microsoft.com/office/powerpoint/2010/main" val="6035564"/>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92B0-8E64-4EE3-924B-B593EADFEB17}"/>
              </a:ext>
            </a:extLst>
          </p:cNvPr>
          <p:cNvSpPr>
            <a:spLocks noGrp="1"/>
          </p:cNvSpPr>
          <p:nvPr>
            <p:ph type="title"/>
          </p:nvPr>
        </p:nvSpPr>
        <p:spPr/>
        <p:txBody>
          <a:bodyPr/>
          <a:lstStyle/>
          <a:p>
            <a:r>
              <a:rPr lang="en-US" dirty="0"/>
              <a:t>Queue Linked List Implementation</a:t>
            </a:r>
          </a:p>
        </p:txBody>
      </p:sp>
      <p:sp>
        <p:nvSpPr>
          <p:cNvPr id="3" name="Content Placeholder 2">
            <a:extLst>
              <a:ext uri="{FF2B5EF4-FFF2-40B4-BE49-F238E27FC236}">
                <a16:creationId xmlns:a16="http://schemas.microsoft.com/office/drawing/2014/main" id="{BFFB3654-8C94-45FC-9F0F-4B4C147D1057}"/>
              </a:ext>
            </a:extLst>
          </p:cNvPr>
          <p:cNvSpPr>
            <a:spLocks noGrp="1"/>
          </p:cNvSpPr>
          <p:nvPr>
            <p:ph idx="1"/>
          </p:nvPr>
        </p:nvSpPr>
        <p:spPr/>
        <p:txBody>
          <a:bodyPr>
            <a:normAutofit/>
          </a:bodyPr>
          <a:lstStyle/>
          <a:p>
            <a:r>
              <a:rPr lang="en-US" dirty="0"/>
              <a:t>With a linked list, the head will represent the front and the tail will represent the back of our queue.</a:t>
            </a:r>
          </a:p>
          <a:p>
            <a:pPr lvl="1"/>
            <a:r>
              <a:rPr lang="en-US" dirty="0">
                <a:highlight>
                  <a:srgbClr val="FFFF00"/>
                </a:highlight>
              </a:rPr>
              <a:t>On your paper, implement these functions using a singly linked list.</a:t>
            </a:r>
          </a:p>
          <a:p>
            <a:pPr lvl="2"/>
            <a:r>
              <a:rPr lang="en-US" dirty="0"/>
              <a:t>enqueue(E e) – </a:t>
            </a:r>
            <a:r>
              <a:rPr lang="en-US" dirty="0" err="1"/>
              <a:t>list.addToTail</a:t>
            </a:r>
            <a:r>
              <a:rPr lang="en-US" dirty="0"/>
              <a:t>(e);</a:t>
            </a:r>
          </a:p>
          <a:p>
            <a:pPr lvl="2"/>
            <a:r>
              <a:rPr lang="en-US" dirty="0"/>
              <a:t>dequeue() – </a:t>
            </a:r>
            <a:r>
              <a:rPr lang="en-US" dirty="0" err="1"/>
              <a:t>list.removeHead</a:t>
            </a:r>
            <a:r>
              <a:rPr lang="en-US" dirty="0"/>
              <a:t>();</a:t>
            </a:r>
          </a:p>
          <a:p>
            <a:pPr lvl="2"/>
            <a:r>
              <a:rPr lang="en-US" dirty="0"/>
              <a:t>top() – </a:t>
            </a:r>
            <a:r>
              <a:rPr lang="en-US" dirty="0" err="1"/>
              <a:t>list.getHead</a:t>
            </a:r>
            <a:r>
              <a:rPr lang="en-US" dirty="0"/>
              <a:t>();</a:t>
            </a:r>
          </a:p>
          <a:p>
            <a:pPr lvl="2"/>
            <a:r>
              <a:rPr lang="en-US" dirty="0"/>
              <a:t>size() – </a:t>
            </a:r>
            <a:r>
              <a:rPr lang="en-US" dirty="0" err="1"/>
              <a:t>list.size</a:t>
            </a:r>
            <a:r>
              <a:rPr lang="en-US" dirty="0"/>
              <a:t>();</a:t>
            </a:r>
          </a:p>
          <a:p>
            <a:pPr lvl="2"/>
            <a:r>
              <a:rPr lang="en-US" dirty="0" err="1"/>
              <a:t>isEmpty</a:t>
            </a:r>
            <a:r>
              <a:rPr lang="en-US" dirty="0"/>
              <a:t>() – </a:t>
            </a:r>
            <a:r>
              <a:rPr lang="en-US" dirty="0" err="1"/>
              <a:t>list.isEmpty</a:t>
            </a:r>
            <a:r>
              <a:rPr lang="en-US" dirty="0"/>
              <a:t>();</a:t>
            </a:r>
          </a:p>
          <a:p>
            <a:r>
              <a:rPr lang="en-US" dirty="0"/>
              <a:t>These are all O(1)</a:t>
            </a:r>
          </a:p>
          <a:p>
            <a:r>
              <a:rPr lang="en-US" dirty="0"/>
              <a:t>Be careful of which end you add/remove from.</a:t>
            </a:r>
          </a:p>
          <a:p>
            <a:pPr lvl="1"/>
            <a:r>
              <a:rPr lang="en-US" dirty="0"/>
              <a:t>enqueue(E e) – </a:t>
            </a:r>
            <a:r>
              <a:rPr lang="en-US" dirty="0" err="1"/>
              <a:t>list.addToHead</a:t>
            </a:r>
            <a:r>
              <a:rPr lang="en-US" dirty="0"/>
              <a:t>(e) is O(1)</a:t>
            </a:r>
          </a:p>
        </p:txBody>
      </p:sp>
    </p:spTree>
    <p:extLst>
      <p:ext uri="{BB962C8B-B14F-4D97-AF65-F5344CB8AC3E}">
        <p14:creationId xmlns:p14="http://schemas.microsoft.com/office/powerpoint/2010/main" val="3340441896"/>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92B0-8E64-4EE3-924B-B593EADFEB17}"/>
              </a:ext>
            </a:extLst>
          </p:cNvPr>
          <p:cNvSpPr>
            <a:spLocks noGrp="1"/>
          </p:cNvSpPr>
          <p:nvPr>
            <p:ph type="title"/>
          </p:nvPr>
        </p:nvSpPr>
        <p:spPr/>
        <p:txBody>
          <a:bodyPr/>
          <a:lstStyle/>
          <a:p>
            <a:r>
              <a:rPr lang="en-US" dirty="0"/>
              <a:t>Queue Linked List Implementation</a:t>
            </a:r>
          </a:p>
        </p:txBody>
      </p:sp>
      <p:sp>
        <p:nvSpPr>
          <p:cNvPr id="3" name="Content Placeholder 2">
            <a:extLst>
              <a:ext uri="{FF2B5EF4-FFF2-40B4-BE49-F238E27FC236}">
                <a16:creationId xmlns:a16="http://schemas.microsoft.com/office/drawing/2014/main" id="{BFFB3654-8C94-45FC-9F0F-4B4C147D1057}"/>
              </a:ext>
            </a:extLst>
          </p:cNvPr>
          <p:cNvSpPr>
            <a:spLocks noGrp="1"/>
          </p:cNvSpPr>
          <p:nvPr>
            <p:ph idx="1"/>
          </p:nvPr>
        </p:nvSpPr>
        <p:spPr/>
        <p:txBody>
          <a:bodyPr>
            <a:normAutofit fontScale="92500" lnSpcReduction="10000"/>
          </a:bodyPr>
          <a:lstStyle/>
          <a:p>
            <a:r>
              <a:rPr lang="en-US" dirty="0"/>
              <a:t>With a linked list, the head will represent the front and the tail will represent the back of our queue.</a:t>
            </a:r>
          </a:p>
          <a:p>
            <a:pPr lvl="1"/>
            <a:r>
              <a:rPr lang="en-US" dirty="0">
                <a:highlight>
                  <a:srgbClr val="FFFF00"/>
                </a:highlight>
              </a:rPr>
              <a:t>On your paper, implement these functions using a singly linked list.</a:t>
            </a:r>
          </a:p>
          <a:p>
            <a:pPr lvl="2"/>
            <a:r>
              <a:rPr lang="en-US" dirty="0"/>
              <a:t>enqueue(E e) – </a:t>
            </a:r>
            <a:r>
              <a:rPr lang="en-US" dirty="0" err="1"/>
              <a:t>list.addToTail</a:t>
            </a:r>
            <a:r>
              <a:rPr lang="en-US" dirty="0"/>
              <a:t>(e);</a:t>
            </a:r>
          </a:p>
          <a:p>
            <a:pPr lvl="2"/>
            <a:r>
              <a:rPr lang="en-US" dirty="0"/>
              <a:t>dequeue() – </a:t>
            </a:r>
            <a:r>
              <a:rPr lang="en-US" dirty="0" err="1"/>
              <a:t>list.removeHead</a:t>
            </a:r>
            <a:r>
              <a:rPr lang="en-US" dirty="0"/>
              <a:t>();</a:t>
            </a:r>
          </a:p>
          <a:p>
            <a:pPr lvl="2"/>
            <a:r>
              <a:rPr lang="en-US" dirty="0"/>
              <a:t>top() – </a:t>
            </a:r>
            <a:r>
              <a:rPr lang="en-US" dirty="0" err="1"/>
              <a:t>list.getHead</a:t>
            </a:r>
            <a:r>
              <a:rPr lang="en-US" dirty="0"/>
              <a:t>();</a:t>
            </a:r>
          </a:p>
          <a:p>
            <a:pPr lvl="2"/>
            <a:r>
              <a:rPr lang="en-US" dirty="0"/>
              <a:t>size() – </a:t>
            </a:r>
            <a:r>
              <a:rPr lang="en-US" dirty="0" err="1"/>
              <a:t>list.size</a:t>
            </a:r>
            <a:r>
              <a:rPr lang="en-US" dirty="0"/>
              <a:t>();</a:t>
            </a:r>
          </a:p>
          <a:p>
            <a:pPr lvl="2"/>
            <a:r>
              <a:rPr lang="en-US" dirty="0" err="1"/>
              <a:t>isEmpty</a:t>
            </a:r>
            <a:r>
              <a:rPr lang="en-US" dirty="0"/>
              <a:t>() – </a:t>
            </a:r>
            <a:r>
              <a:rPr lang="en-US" dirty="0" err="1"/>
              <a:t>list.isEmpty</a:t>
            </a:r>
            <a:r>
              <a:rPr lang="en-US" dirty="0"/>
              <a:t>();</a:t>
            </a:r>
          </a:p>
          <a:p>
            <a:r>
              <a:rPr lang="en-US" dirty="0"/>
              <a:t>These are all O(1)</a:t>
            </a:r>
          </a:p>
          <a:p>
            <a:r>
              <a:rPr lang="en-US" dirty="0"/>
              <a:t>Be careful of which end you add/remove from.</a:t>
            </a:r>
          </a:p>
          <a:p>
            <a:pPr lvl="1"/>
            <a:r>
              <a:rPr lang="en-US" dirty="0"/>
              <a:t>enqueue(E e) – </a:t>
            </a:r>
            <a:r>
              <a:rPr lang="en-US" dirty="0" err="1"/>
              <a:t>list.addToHead</a:t>
            </a:r>
            <a:r>
              <a:rPr lang="en-US" dirty="0"/>
              <a:t>(e) is O(1)</a:t>
            </a:r>
          </a:p>
          <a:p>
            <a:pPr lvl="1"/>
            <a:r>
              <a:rPr lang="en-US" dirty="0"/>
              <a:t>dequeue() – </a:t>
            </a:r>
            <a:r>
              <a:rPr lang="en-US" dirty="0" err="1"/>
              <a:t>list.removeTail</a:t>
            </a:r>
            <a:r>
              <a:rPr lang="en-US" dirty="0"/>
              <a:t>() is O(n) with a singly linked list</a:t>
            </a:r>
          </a:p>
        </p:txBody>
      </p:sp>
    </p:spTree>
    <p:extLst>
      <p:ext uri="{BB962C8B-B14F-4D97-AF65-F5344CB8AC3E}">
        <p14:creationId xmlns:p14="http://schemas.microsoft.com/office/powerpoint/2010/main" val="218087278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92B0-8E64-4EE3-924B-B593EADFEB17}"/>
              </a:ext>
            </a:extLst>
          </p:cNvPr>
          <p:cNvSpPr>
            <a:spLocks noGrp="1"/>
          </p:cNvSpPr>
          <p:nvPr>
            <p:ph type="title"/>
          </p:nvPr>
        </p:nvSpPr>
        <p:spPr/>
        <p:txBody>
          <a:bodyPr/>
          <a:lstStyle/>
          <a:p>
            <a:r>
              <a:rPr lang="en-US" dirty="0"/>
              <a:t>Queue Applications</a:t>
            </a:r>
          </a:p>
        </p:txBody>
      </p:sp>
      <p:sp>
        <p:nvSpPr>
          <p:cNvPr id="3" name="Content Placeholder 2">
            <a:extLst>
              <a:ext uri="{FF2B5EF4-FFF2-40B4-BE49-F238E27FC236}">
                <a16:creationId xmlns:a16="http://schemas.microsoft.com/office/drawing/2014/main" id="{BFFB3654-8C94-45FC-9F0F-4B4C147D1057}"/>
              </a:ext>
            </a:extLst>
          </p:cNvPr>
          <p:cNvSpPr>
            <a:spLocks noGrp="1"/>
          </p:cNvSpPr>
          <p:nvPr>
            <p:ph idx="1"/>
          </p:nvPr>
        </p:nvSpPr>
        <p:spPr/>
        <p:txBody>
          <a:bodyPr/>
          <a:lstStyle/>
          <a:p>
            <a:r>
              <a:rPr lang="en-US" dirty="0"/>
              <a:t>Wait lists</a:t>
            </a:r>
          </a:p>
          <a:p>
            <a:r>
              <a:rPr lang="en-US" dirty="0"/>
              <a:t>Access to shared resources (i.e. printer)</a:t>
            </a:r>
          </a:p>
          <a:p>
            <a:r>
              <a:rPr lang="en-US" dirty="0"/>
              <a:t>Breadth First Search</a:t>
            </a:r>
          </a:p>
        </p:txBody>
      </p:sp>
    </p:spTree>
    <p:extLst>
      <p:ext uri="{BB962C8B-B14F-4D97-AF65-F5344CB8AC3E}">
        <p14:creationId xmlns:p14="http://schemas.microsoft.com/office/powerpoint/2010/main" val="530394200"/>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96B8AE-0098-4F91-A6AF-A126074DA876}"/>
              </a:ext>
            </a:extLst>
          </p:cNvPr>
          <p:cNvSpPr>
            <a:spLocks noGrp="1"/>
          </p:cNvSpPr>
          <p:nvPr>
            <p:ph type="title"/>
          </p:nvPr>
        </p:nvSpPr>
        <p:spPr/>
        <p:txBody>
          <a:bodyPr/>
          <a:lstStyle/>
          <a:p>
            <a:r>
              <a:rPr lang="en-US" dirty="0"/>
              <a:t>Deque</a:t>
            </a:r>
          </a:p>
        </p:txBody>
      </p:sp>
      <p:sp>
        <p:nvSpPr>
          <p:cNvPr id="7" name="Text Placeholder 6">
            <a:extLst>
              <a:ext uri="{FF2B5EF4-FFF2-40B4-BE49-F238E27FC236}">
                <a16:creationId xmlns:a16="http://schemas.microsoft.com/office/drawing/2014/main" id="{024E8DAF-A894-4D29-96E7-95EA4EDCB29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3445863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96B8AE-0098-4F91-A6AF-A126074DA876}"/>
              </a:ext>
            </a:extLst>
          </p:cNvPr>
          <p:cNvSpPr>
            <a:spLocks noGrp="1"/>
          </p:cNvSpPr>
          <p:nvPr>
            <p:ph type="title"/>
          </p:nvPr>
        </p:nvSpPr>
        <p:spPr/>
        <p:txBody>
          <a:bodyPr/>
          <a:lstStyle/>
          <a:p>
            <a:r>
              <a:rPr lang="en-US" dirty="0"/>
              <a:t>Deque Definition</a:t>
            </a:r>
          </a:p>
        </p:txBody>
      </p:sp>
      <p:sp>
        <p:nvSpPr>
          <p:cNvPr id="2" name="Content Placeholder 1">
            <a:extLst>
              <a:ext uri="{FF2B5EF4-FFF2-40B4-BE49-F238E27FC236}">
                <a16:creationId xmlns:a16="http://schemas.microsoft.com/office/drawing/2014/main" id="{34BB8864-1B31-49EE-8394-6C16FD3ABE5A}"/>
              </a:ext>
            </a:extLst>
          </p:cNvPr>
          <p:cNvSpPr>
            <a:spLocks noGrp="1"/>
          </p:cNvSpPr>
          <p:nvPr>
            <p:ph idx="1"/>
          </p:nvPr>
        </p:nvSpPr>
        <p:spPr/>
        <p:txBody>
          <a:bodyPr/>
          <a:lstStyle/>
          <a:p>
            <a:r>
              <a:rPr lang="en-US" dirty="0"/>
              <a:t>A double ended queue (deque) is an ADT where elements can be added to or removed from either the front or end of the queue.</a:t>
            </a:r>
          </a:p>
        </p:txBody>
      </p:sp>
    </p:spTree>
    <p:extLst>
      <p:ext uri="{BB962C8B-B14F-4D97-AF65-F5344CB8AC3E}">
        <p14:creationId xmlns:p14="http://schemas.microsoft.com/office/powerpoint/2010/main" val="2534725910"/>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6D047-0CA8-47EB-9659-34B2C6E4E511}"/>
              </a:ext>
            </a:extLst>
          </p:cNvPr>
          <p:cNvSpPr>
            <a:spLocks noGrp="1"/>
          </p:cNvSpPr>
          <p:nvPr>
            <p:ph type="title"/>
          </p:nvPr>
        </p:nvSpPr>
        <p:spPr/>
        <p:txBody>
          <a:bodyPr/>
          <a:lstStyle/>
          <a:p>
            <a:r>
              <a:rPr lang="en-US" dirty="0"/>
              <a:t>Deque ADT Operations</a:t>
            </a:r>
          </a:p>
        </p:txBody>
      </p:sp>
      <p:sp>
        <p:nvSpPr>
          <p:cNvPr id="3" name="Content Placeholder 2">
            <a:extLst>
              <a:ext uri="{FF2B5EF4-FFF2-40B4-BE49-F238E27FC236}">
                <a16:creationId xmlns:a16="http://schemas.microsoft.com/office/drawing/2014/main" id="{34E7C4B9-2F00-4D07-A9DC-A837EBFC409E}"/>
              </a:ext>
            </a:extLst>
          </p:cNvPr>
          <p:cNvSpPr>
            <a:spLocks noGrp="1"/>
          </p:cNvSpPr>
          <p:nvPr>
            <p:ph idx="1"/>
          </p:nvPr>
        </p:nvSpPr>
        <p:spPr/>
        <p:txBody>
          <a:bodyPr/>
          <a:lstStyle/>
          <a:p>
            <a:r>
              <a:rPr lang="en-US" dirty="0"/>
              <a:t>Common Deque Operations</a:t>
            </a:r>
          </a:p>
        </p:txBody>
      </p:sp>
    </p:spTree>
    <p:extLst>
      <p:ext uri="{BB962C8B-B14F-4D97-AF65-F5344CB8AC3E}">
        <p14:creationId xmlns:p14="http://schemas.microsoft.com/office/powerpoint/2010/main" val="3263051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Stack ADT Operations</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lstStyle/>
          <a:p>
            <a:r>
              <a:rPr lang="en-US" dirty="0"/>
              <a:t>Common Stack operations:</a:t>
            </a:r>
          </a:p>
          <a:p>
            <a:pPr lvl="1"/>
            <a:r>
              <a:rPr lang="en-US" dirty="0"/>
              <a:t>push(e): adds element e to the top of the stack.</a:t>
            </a:r>
          </a:p>
          <a:p>
            <a:pPr lvl="1"/>
            <a:r>
              <a:rPr lang="en-US" dirty="0"/>
              <a:t>pop(): removes and returns the top element from the stack.  (null if the stack is empty)</a:t>
            </a:r>
          </a:p>
          <a:p>
            <a:r>
              <a:rPr lang="en-US" dirty="0"/>
              <a:t>Other stack operations</a:t>
            </a:r>
          </a:p>
          <a:p>
            <a:pPr lvl="1"/>
            <a:r>
              <a:rPr lang="en-US" dirty="0"/>
              <a:t>top(): returns the top element of the stack, without removing it. (null if the stack is empty).</a:t>
            </a:r>
          </a:p>
          <a:p>
            <a:pPr lvl="1"/>
            <a:r>
              <a:rPr lang="en-US" dirty="0"/>
              <a:t>size(): Returns the number of elements in the stack.</a:t>
            </a:r>
          </a:p>
        </p:txBody>
      </p:sp>
    </p:spTree>
    <p:extLst>
      <p:ext uri="{BB962C8B-B14F-4D97-AF65-F5344CB8AC3E}">
        <p14:creationId xmlns:p14="http://schemas.microsoft.com/office/powerpoint/2010/main" val="573092992"/>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6D047-0CA8-47EB-9659-34B2C6E4E511}"/>
              </a:ext>
            </a:extLst>
          </p:cNvPr>
          <p:cNvSpPr>
            <a:spLocks noGrp="1"/>
          </p:cNvSpPr>
          <p:nvPr>
            <p:ph type="title"/>
          </p:nvPr>
        </p:nvSpPr>
        <p:spPr/>
        <p:txBody>
          <a:bodyPr/>
          <a:lstStyle/>
          <a:p>
            <a:r>
              <a:rPr lang="en-US" dirty="0"/>
              <a:t>Deque ADT Operations</a:t>
            </a:r>
          </a:p>
        </p:txBody>
      </p:sp>
      <p:sp>
        <p:nvSpPr>
          <p:cNvPr id="3" name="Content Placeholder 2">
            <a:extLst>
              <a:ext uri="{FF2B5EF4-FFF2-40B4-BE49-F238E27FC236}">
                <a16:creationId xmlns:a16="http://schemas.microsoft.com/office/drawing/2014/main" id="{34E7C4B9-2F00-4D07-A9DC-A837EBFC409E}"/>
              </a:ext>
            </a:extLst>
          </p:cNvPr>
          <p:cNvSpPr>
            <a:spLocks noGrp="1"/>
          </p:cNvSpPr>
          <p:nvPr>
            <p:ph idx="1"/>
          </p:nvPr>
        </p:nvSpPr>
        <p:spPr/>
        <p:txBody>
          <a:bodyPr/>
          <a:lstStyle/>
          <a:p>
            <a:r>
              <a:rPr lang="en-US" dirty="0"/>
              <a:t>Common Deque Operations</a:t>
            </a:r>
          </a:p>
          <a:p>
            <a:pPr lvl="1"/>
            <a:r>
              <a:rPr lang="en-US" dirty="0" err="1"/>
              <a:t>addFirst</a:t>
            </a:r>
            <a:r>
              <a:rPr lang="en-US" dirty="0"/>
              <a:t>(E e): adds an element to the front.</a:t>
            </a:r>
          </a:p>
        </p:txBody>
      </p:sp>
    </p:spTree>
    <p:extLst>
      <p:ext uri="{BB962C8B-B14F-4D97-AF65-F5344CB8AC3E}">
        <p14:creationId xmlns:p14="http://schemas.microsoft.com/office/powerpoint/2010/main" val="3446383926"/>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6D047-0CA8-47EB-9659-34B2C6E4E511}"/>
              </a:ext>
            </a:extLst>
          </p:cNvPr>
          <p:cNvSpPr>
            <a:spLocks noGrp="1"/>
          </p:cNvSpPr>
          <p:nvPr>
            <p:ph type="title"/>
          </p:nvPr>
        </p:nvSpPr>
        <p:spPr/>
        <p:txBody>
          <a:bodyPr/>
          <a:lstStyle/>
          <a:p>
            <a:r>
              <a:rPr lang="en-US" dirty="0"/>
              <a:t>Deque ADT Operations</a:t>
            </a:r>
          </a:p>
        </p:txBody>
      </p:sp>
      <p:sp>
        <p:nvSpPr>
          <p:cNvPr id="3" name="Content Placeholder 2">
            <a:extLst>
              <a:ext uri="{FF2B5EF4-FFF2-40B4-BE49-F238E27FC236}">
                <a16:creationId xmlns:a16="http://schemas.microsoft.com/office/drawing/2014/main" id="{34E7C4B9-2F00-4D07-A9DC-A837EBFC409E}"/>
              </a:ext>
            </a:extLst>
          </p:cNvPr>
          <p:cNvSpPr>
            <a:spLocks noGrp="1"/>
          </p:cNvSpPr>
          <p:nvPr>
            <p:ph idx="1"/>
          </p:nvPr>
        </p:nvSpPr>
        <p:spPr/>
        <p:txBody>
          <a:bodyPr/>
          <a:lstStyle/>
          <a:p>
            <a:r>
              <a:rPr lang="en-US" dirty="0"/>
              <a:t>Common Deque Operations</a:t>
            </a:r>
          </a:p>
          <a:p>
            <a:pPr lvl="1"/>
            <a:r>
              <a:rPr lang="en-US" dirty="0" err="1"/>
              <a:t>addFirst</a:t>
            </a:r>
            <a:r>
              <a:rPr lang="en-US" dirty="0"/>
              <a:t>(E e): adds an element to the front.</a:t>
            </a:r>
          </a:p>
          <a:p>
            <a:pPr lvl="1"/>
            <a:r>
              <a:rPr lang="en-US" dirty="0" err="1"/>
              <a:t>addLast</a:t>
            </a:r>
            <a:r>
              <a:rPr lang="en-US" dirty="0"/>
              <a:t>(E e): adds an element to the back.</a:t>
            </a:r>
          </a:p>
        </p:txBody>
      </p:sp>
    </p:spTree>
    <p:extLst>
      <p:ext uri="{BB962C8B-B14F-4D97-AF65-F5344CB8AC3E}">
        <p14:creationId xmlns:p14="http://schemas.microsoft.com/office/powerpoint/2010/main" val="601476380"/>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6D047-0CA8-47EB-9659-34B2C6E4E511}"/>
              </a:ext>
            </a:extLst>
          </p:cNvPr>
          <p:cNvSpPr>
            <a:spLocks noGrp="1"/>
          </p:cNvSpPr>
          <p:nvPr>
            <p:ph type="title"/>
          </p:nvPr>
        </p:nvSpPr>
        <p:spPr/>
        <p:txBody>
          <a:bodyPr/>
          <a:lstStyle/>
          <a:p>
            <a:r>
              <a:rPr lang="en-US" dirty="0"/>
              <a:t>Deque ADT Operations</a:t>
            </a:r>
          </a:p>
        </p:txBody>
      </p:sp>
      <p:sp>
        <p:nvSpPr>
          <p:cNvPr id="3" name="Content Placeholder 2">
            <a:extLst>
              <a:ext uri="{FF2B5EF4-FFF2-40B4-BE49-F238E27FC236}">
                <a16:creationId xmlns:a16="http://schemas.microsoft.com/office/drawing/2014/main" id="{34E7C4B9-2F00-4D07-A9DC-A837EBFC409E}"/>
              </a:ext>
            </a:extLst>
          </p:cNvPr>
          <p:cNvSpPr>
            <a:spLocks noGrp="1"/>
          </p:cNvSpPr>
          <p:nvPr>
            <p:ph idx="1"/>
          </p:nvPr>
        </p:nvSpPr>
        <p:spPr/>
        <p:txBody>
          <a:bodyPr/>
          <a:lstStyle/>
          <a:p>
            <a:r>
              <a:rPr lang="en-US" dirty="0"/>
              <a:t>Common Deque Operations</a:t>
            </a:r>
          </a:p>
          <a:p>
            <a:pPr lvl="1"/>
            <a:r>
              <a:rPr lang="en-US" dirty="0" err="1"/>
              <a:t>addFirst</a:t>
            </a:r>
            <a:r>
              <a:rPr lang="en-US" dirty="0"/>
              <a:t>(E e): adds an element to the front.</a:t>
            </a:r>
          </a:p>
          <a:p>
            <a:pPr lvl="1"/>
            <a:r>
              <a:rPr lang="en-US" dirty="0" err="1"/>
              <a:t>addLast</a:t>
            </a:r>
            <a:r>
              <a:rPr lang="en-US" dirty="0"/>
              <a:t>(E e): adds an element to the back.</a:t>
            </a:r>
          </a:p>
          <a:p>
            <a:pPr lvl="1"/>
            <a:r>
              <a:rPr lang="en-US" dirty="0" err="1"/>
              <a:t>removeFirst</a:t>
            </a:r>
            <a:r>
              <a:rPr lang="en-US" dirty="0"/>
              <a:t>(): removes and returns an element from the front.  (returns null if empty)</a:t>
            </a:r>
          </a:p>
        </p:txBody>
      </p:sp>
    </p:spTree>
    <p:extLst>
      <p:ext uri="{BB962C8B-B14F-4D97-AF65-F5344CB8AC3E}">
        <p14:creationId xmlns:p14="http://schemas.microsoft.com/office/powerpoint/2010/main" val="1561492610"/>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6D047-0CA8-47EB-9659-34B2C6E4E511}"/>
              </a:ext>
            </a:extLst>
          </p:cNvPr>
          <p:cNvSpPr>
            <a:spLocks noGrp="1"/>
          </p:cNvSpPr>
          <p:nvPr>
            <p:ph type="title"/>
          </p:nvPr>
        </p:nvSpPr>
        <p:spPr/>
        <p:txBody>
          <a:bodyPr/>
          <a:lstStyle/>
          <a:p>
            <a:r>
              <a:rPr lang="en-US" dirty="0"/>
              <a:t>Deque ADT Operations</a:t>
            </a:r>
          </a:p>
        </p:txBody>
      </p:sp>
      <p:sp>
        <p:nvSpPr>
          <p:cNvPr id="3" name="Content Placeholder 2">
            <a:extLst>
              <a:ext uri="{FF2B5EF4-FFF2-40B4-BE49-F238E27FC236}">
                <a16:creationId xmlns:a16="http://schemas.microsoft.com/office/drawing/2014/main" id="{34E7C4B9-2F00-4D07-A9DC-A837EBFC409E}"/>
              </a:ext>
            </a:extLst>
          </p:cNvPr>
          <p:cNvSpPr>
            <a:spLocks noGrp="1"/>
          </p:cNvSpPr>
          <p:nvPr>
            <p:ph idx="1"/>
          </p:nvPr>
        </p:nvSpPr>
        <p:spPr/>
        <p:txBody>
          <a:bodyPr/>
          <a:lstStyle/>
          <a:p>
            <a:r>
              <a:rPr lang="en-US" dirty="0"/>
              <a:t>Common Deque Operations</a:t>
            </a:r>
          </a:p>
          <a:p>
            <a:pPr lvl="1"/>
            <a:r>
              <a:rPr lang="en-US" dirty="0" err="1"/>
              <a:t>addFirst</a:t>
            </a:r>
            <a:r>
              <a:rPr lang="en-US" dirty="0"/>
              <a:t>(E e): adds an element to the front.</a:t>
            </a:r>
          </a:p>
          <a:p>
            <a:pPr lvl="1"/>
            <a:r>
              <a:rPr lang="en-US" dirty="0" err="1"/>
              <a:t>addLast</a:t>
            </a:r>
            <a:r>
              <a:rPr lang="en-US" dirty="0"/>
              <a:t>(E e): adds an element to the back.</a:t>
            </a:r>
          </a:p>
          <a:p>
            <a:pPr lvl="1"/>
            <a:r>
              <a:rPr lang="en-US" dirty="0" err="1"/>
              <a:t>removeFirst</a:t>
            </a:r>
            <a:r>
              <a:rPr lang="en-US" dirty="0"/>
              <a:t>(): removes and returns an element from the front.  (returns null if empty)</a:t>
            </a:r>
          </a:p>
          <a:p>
            <a:pPr lvl="1"/>
            <a:r>
              <a:rPr lang="en-US" dirty="0" err="1"/>
              <a:t>removeLast</a:t>
            </a:r>
            <a:r>
              <a:rPr lang="en-US" dirty="0"/>
              <a:t>(): removes and returns an element from the back.  (returns null if empty)</a:t>
            </a:r>
          </a:p>
          <a:p>
            <a:endParaRPr lang="en-US" dirty="0"/>
          </a:p>
        </p:txBody>
      </p:sp>
    </p:spTree>
    <p:extLst>
      <p:ext uri="{BB962C8B-B14F-4D97-AF65-F5344CB8AC3E}">
        <p14:creationId xmlns:p14="http://schemas.microsoft.com/office/powerpoint/2010/main" val="808060847"/>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6DA6D49-C8B1-4B91-83DA-73B2B29A081F}"/>
              </a:ext>
            </a:extLst>
          </p:cNvPr>
          <p:cNvSpPr>
            <a:spLocks noGrp="1"/>
          </p:cNvSpPr>
          <p:nvPr>
            <p:ph type="title"/>
          </p:nvPr>
        </p:nvSpPr>
        <p:spPr/>
        <p:txBody>
          <a:bodyPr/>
          <a:lstStyle/>
          <a:p>
            <a:r>
              <a:rPr lang="en-US" dirty="0"/>
              <a:t>Deque Implementation</a:t>
            </a:r>
          </a:p>
        </p:txBody>
      </p:sp>
      <p:sp>
        <p:nvSpPr>
          <p:cNvPr id="7" name="Content Placeholder 6">
            <a:extLst>
              <a:ext uri="{FF2B5EF4-FFF2-40B4-BE49-F238E27FC236}">
                <a16:creationId xmlns:a16="http://schemas.microsoft.com/office/drawing/2014/main" id="{17F6AE02-BF12-4F2A-8A7F-5D437F0C351A}"/>
              </a:ext>
            </a:extLst>
          </p:cNvPr>
          <p:cNvSpPr>
            <a:spLocks noGrp="1"/>
          </p:cNvSpPr>
          <p:nvPr>
            <p:ph idx="1"/>
          </p:nvPr>
        </p:nvSpPr>
        <p:spPr/>
        <p:txBody>
          <a:bodyPr/>
          <a:lstStyle/>
          <a:p>
            <a:r>
              <a:rPr lang="en-US" dirty="0"/>
              <a:t>Because we have to remove from both ends of the deque, a doubly linked list with head and tail pointers will be very good.</a:t>
            </a:r>
          </a:p>
        </p:txBody>
      </p:sp>
    </p:spTree>
    <p:extLst>
      <p:ext uri="{BB962C8B-B14F-4D97-AF65-F5344CB8AC3E}">
        <p14:creationId xmlns:p14="http://schemas.microsoft.com/office/powerpoint/2010/main" val="4155859613"/>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6DA6D49-C8B1-4B91-83DA-73B2B29A081F}"/>
              </a:ext>
            </a:extLst>
          </p:cNvPr>
          <p:cNvSpPr>
            <a:spLocks noGrp="1"/>
          </p:cNvSpPr>
          <p:nvPr>
            <p:ph type="title"/>
          </p:nvPr>
        </p:nvSpPr>
        <p:spPr/>
        <p:txBody>
          <a:bodyPr/>
          <a:lstStyle/>
          <a:p>
            <a:r>
              <a:rPr lang="en-US" dirty="0"/>
              <a:t>Deque Implementation</a:t>
            </a:r>
          </a:p>
        </p:txBody>
      </p:sp>
      <p:sp>
        <p:nvSpPr>
          <p:cNvPr id="7" name="Content Placeholder 6">
            <a:extLst>
              <a:ext uri="{FF2B5EF4-FFF2-40B4-BE49-F238E27FC236}">
                <a16:creationId xmlns:a16="http://schemas.microsoft.com/office/drawing/2014/main" id="{17F6AE02-BF12-4F2A-8A7F-5D437F0C351A}"/>
              </a:ext>
            </a:extLst>
          </p:cNvPr>
          <p:cNvSpPr>
            <a:spLocks noGrp="1"/>
          </p:cNvSpPr>
          <p:nvPr>
            <p:ph idx="1"/>
          </p:nvPr>
        </p:nvSpPr>
        <p:spPr/>
        <p:txBody>
          <a:bodyPr/>
          <a:lstStyle/>
          <a:p>
            <a:r>
              <a:rPr lang="en-US" dirty="0"/>
              <a:t>Because we have to remove from both ends of the deque, a doubly linked list with head and tail pointers will be very good.</a:t>
            </a:r>
          </a:p>
          <a:p>
            <a:pPr lvl="1"/>
            <a:r>
              <a:rPr lang="en-US" dirty="0">
                <a:highlight>
                  <a:srgbClr val="FFFF00"/>
                </a:highlight>
              </a:rPr>
              <a:t>On your paper, write down the Doubly Linked List implementations for the Deque operations:</a:t>
            </a:r>
          </a:p>
          <a:p>
            <a:pPr lvl="2"/>
            <a:r>
              <a:rPr lang="en-US" dirty="0" err="1"/>
              <a:t>addFirst</a:t>
            </a:r>
            <a:r>
              <a:rPr lang="en-US" dirty="0"/>
              <a:t>(E e): </a:t>
            </a:r>
          </a:p>
          <a:p>
            <a:pPr lvl="2"/>
            <a:r>
              <a:rPr lang="en-US" dirty="0" err="1"/>
              <a:t>addLast</a:t>
            </a:r>
            <a:r>
              <a:rPr lang="en-US" dirty="0"/>
              <a:t>(E e):</a:t>
            </a:r>
          </a:p>
          <a:p>
            <a:pPr lvl="2"/>
            <a:r>
              <a:rPr lang="en-US" dirty="0" err="1"/>
              <a:t>removeFirst</a:t>
            </a:r>
            <a:r>
              <a:rPr lang="en-US" dirty="0"/>
              <a:t>(): </a:t>
            </a:r>
          </a:p>
          <a:p>
            <a:pPr lvl="2"/>
            <a:r>
              <a:rPr lang="en-US" dirty="0" err="1"/>
              <a:t>removeLast</a:t>
            </a:r>
            <a:r>
              <a:rPr lang="en-US" dirty="0"/>
              <a:t>():</a:t>
            </a:r>
          </a:p>
        </p:txBody>
      </p:sp>
    </p:spTree>
    <p:extLst>
      <p:ext uri="{BB962C8B-B14F-4D97-AF65-F5344CB8AC3E}">
        <p14:creationId xmlns:p14="http://schemas.microsoft.com/office/powerpoint/2010/main" val="2744129931"/>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6DA6D49-C8B1-4B91-83DA-73B2B29A081F}"/>
              </a:ext>
            </a:extLst>
          </p:cNvPr>
          <p:cNvSpPr>
            <a:spLocks noGrp="1"/>
          </p:cNvSpPr>
          <p:nvPr>
            <p:ph type="title"/>
          </p:nvPr>
        </p:nvSpPr>
        <p:spPr/>
        <p:txBody>
          <a:bodyPr/>
          <a:lstStyle/>
          <a:p>
            <a:r>
              <a:rPr lang="en-US" dirty="0"/>
              <a:t>Deque Implementation</a:t>
            </a:r>
          </a:p>
        </p:txBody>
      </p:sp>
      <p:sp>
        <p:nvSpPr>
          <p:cNvPr id="7" name="Content Placeholder 6">
            <a:extLst>
              <a:ext uri="{FF2B5EF4-FFF2-40B4-BE49-F238E27FC236}">
                <a16:creationId xmlns:a16="http://schemas.microsoft.com/office/drawing/2014/main" id="{17F6AE02-BF12-4F2A-8A7F-5D437F0C351A}"/>
              </a:ext>
            </a:extLst>
          </p:cNvPr>
          <p:cNvSpPr>
            <a:spLocks noGrp="1"/>
          </p:cNvSpPr>
          <p:nvPr>
            <p:ph idx="1"/>
          </p:nvPr>
        </p:nvSpPr>
        <p:spPr/>
        <p:txBody>
          <a:bodyPr/>
          <a:lstStyle/>
          <a:p>
            <a:r>
              <a:rPr lang="en-US" dirty="0"/>
              <a:t>Because we have to remove from both ends of the deque, a doubly linked list with head and tail pointers will be very good.</a:t>
            </a:r>
          </a:p>
          <a:p>
            <a:pPr lvl="1"/>
            <a:r>
              <a:rPr lang="en-US" dirty="0">
                <a:highlight>
                  <a:srgbClr val="FFFF00"/>
                </a:highlight>
              </a:rPr>
              <a:t>On your paper, write down the Doubly Linked List implementations for the Deque operations:</a:t>
            </a:r>
          </a:p>
          <a:p>
            <a:pPr lvl="2"/>
            <a:r>
              <a:rPr lang="en-US" dirty="0" err="1"/>
              <a:t>addFirst</a:t>
            </a:r>
            <a:r>
              <a:rPr lang="en-US" dirty="0"/>
              <a:t>(E e): </a:t>
            </a:r>
            <a:r>
              <a:rPr lang="en-US" dirty="0" err="1"/>
              <a:t>addToHead</a:t>
            </a:r>
            <a:r>
              <a:rPr lang="en-US" dirty="0"/>
              <a:t>(e)</a:t>
            </a:r>
          </a:p>
          <a:p>
            <a:pPr lvl="2"/>
            <a:r>
              <a:rPr lang="en-US" dirty="0" err="1"/>
              <a:t>addLast</a:t>
            </a:r>
            <a:r>
              <a:rPr lang="en-US" dirty="0"/>
              <a:t>(E e): </a:t>
            </a:r>
            <a:r>
              <a:rPr lang="en-US" dirty="0" err="1"/>
              <a:t>addToTail</a:t>
            </a:r>
            <a:r>
              <a:rPr lang="en-US" dirty="0"/>
              <a:t>(e)</a:t>
            </a:r>
          </a:p>
          <a:p>
            <a:pPr lvl="2"/>
            <a:r>
              <a:rPr lang="en-US" dirty="0" err="1"/>
              <a:t>removeFirst</a:t>
            </a:r>
            <a:r>
              <a:rPr lang="en-US" dirty="0"/>
              <a:t>(): </a:t>
            </a:r>
            <a:r>
              <a:rPr lang="en-US" dirty="0" err="1"/>
              <a:t>removeHead</a:t>
            </a:r>
            <a:r>
              <a:rPr lang="en-US" dirty="0"/>
              <a:t>()</a:t>
            </a:r>
          </a:p>
          <a:p>
            <a:pPr lvl="2"/>
            <a:r>
              <a:rPr lang="en-US" dirty="0" err="1"/>
              <a:t>removeLast</a:t>
            </a:r>
            <a:r>
              <a:rPr lang="en-US" dirty="0"/>
              <a:t>(): </a:t>
            </a:r>
            <a:r>
              <a:rPr lang="en-US" dirty="0" err="1"/>
              <a:t>removeTail</a:t>
            </a:r>
            <a:r>
              <a:rPr lang="en-US" dirty="0"/>
              <a:t>()</a:t>
            </a:r>
          </a:p>
        </p:txBody>
      </p:sp>
    </p:spTree>
    <p:extLst>
      <p:ext uri="{BB962C8B-B14F-4D97-AF65-F5344CB8AC3E}">
        <p14:creationId xmlns:p14="http://schemas.microsoft.com/office/powerpoint/2010/main" val="1401384565"/>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6DA6D49-C8B1-4B91-83DA-73B2B29A081F}"/>
              </a:ext>
            </a:extLst>
          </p:cNvPr>
          <p:cNvSpPr>
            <a:spLocks noGrp="1"/>
          </p:cNvSpPr>
          <p:nvPr>
            <p:ph type="title"/>
          </p:nvPr>
        </p:nvSpPr>
        <p:spPr/>
        <p:txBody>
          <a:bodyPr/>
          <a:lstStyle/>
          <a:p>
            <a:r>
              <a:rPr lang="en-US" dirty="0"/>
              <a:t>Deque Implementation</a:t>
            </a:r>
          </a:p>
        </p:txBody>
      </p:sp>
      <p:sp>
        <p:nvSpPr>
          <p:cNvPr id="7" name="Content Placeholder 6">
            <a:extLst>
              <a:ext uri="{FF2B5EF4-FFF2-40B4-BE49-F238E27FC236}">
                <a16:creationId xmlns:a16="http://schemas.microsoft.com/office/drawing/2014/main" id="{17F6AE02-BF12-4F2A-8A7F-5D437F0C351A}"/>
              </a:ext>
            </a:extLst>
          </p:cNvPr>
          <p:cNvSpPr>
            <a:spLocks noGrp="1"/>
          </p:cNvSpPr>
          <p:nvPr>
            <p:ph idx="1"/>
          </p:nvPr>
        </p:nvSpPr>
        <p:spPr/>
        <p:txBody>
          <a:bodyPr/>
          <a:lstStyle/>
          <a:p>
            <a:r>
              <a:rPr lang="en-US" dirty="0"/>
              <a:t>Because we have to remove from both ends of the deque, a doubly linked list with head and tail pointers will be very good.</a:t>
            </a:r>
          </a:p>
          <a:p>
            <a:pPr lvl="1"/>
            <a:r>
              <a:rPr lang="en-US" dirty="0">
                <a:highlight>
                  <a:srgbClr val="FFFF00"/>
                </a:highlight>
              </a:rPr>
              <a:t>On your paper, write down the Doubly Linked List implementations for the Deque operations:</a:t>
            </a:r>
          </a:p>
          <a:p>
            <a:pPr lvl="2"/>
            <a:r>
              <a:rPr lang="en-US" dirty="0" err="1"/>
              <a:t>addFirst</a:t>
            </a:r>
            <a:r>
              <a:rPr lang="en-US" dirty="0"/>
              <a:t>(E e): </a:t>
            </a:r>
            <a:r>
              <a:rPr lang="en-US" dirty="0" err="1"/>
              <a:t>addToHead</a:t>
            </a:r>
            <a:r>
              <a:rPr lang="en-US" dirty="0"/>
              <a:t>(e)</a:t>
            </a:r>
          </a:p>
          <a:p>
            <a:pPr lvl="2"/>
            <a:r>
              <a:rPr lang="en-US" dirty="0" err="1"/>
              <a:t>addLast</a:t>
            </a:r>
            <a:r>
              <a:rPr lang="en-US" dirty="0"/>
              <a:t>(E e): </a:t>
            </a:r>
            <a:r>
              <a:rPr lang="en-US" dirty="0" err="1"/>
              <a:t>addToTail</a:t>
            </a:r>
            <a:r>
              <a:rPr lang="en-US" dirty="0"/>
              <a:t>(e)</a:t>
            </a:r>
          </a:p>
          <a:p>
            <a:pPr lvl="2"/>
            <a:r>
              <a:rPr lang="en-US" dirty="0" err="1"/>
              <a:t>removeFirst</a:t>
            </a:r>
            <a:r>
              <a:rPr lang="en-US" dirty="0"/>
              <a:t>(): </a:t>
            </a:r>
            <a:r>
              <a:rPr lang="en-US" dirty="0" err="1"/>
              <a:t>removeHead</a:t>
            </a:r>
            <a:r>
              <a:rPr lang="en-US" dirty="0"/>
              <a:t>()</a:t>
            </a:r>
          </a:p>
          <a:p>
            <a:pPr lvl="2"/>
            <a:r>
              <a:rPr lang="en-US" dirty="0" err="1"/>
              <a:t>removeLast</a:t>
            </a:r>
            <a:r>
              <a:rPr lang="en-US" dirty="0"/>
              <a:t>(): </a:t>
            </a:r>
            <a:r>
              <a:rPr lang="en-US" dirty="0" err="1"/>
              <a:t>removeTail</a:t>
            </a:r>
            <a:r>
              <a:rPr lang="en-US" dirty="0"/>
              <a:t>()</a:t>
            </a:r>
          </a:p>
          <a:p>
            <a:r>
              <a:rPr lang="en-US" dirty="0"/>
              <a:t>All these operations are O(1)</a:t>
            </a:r>
          </a:p>
        </p:txBody>
      </p:sp>
    </p:spTree>
    <p:extLst>
      <p:ext uri="{BB962C8B-B14F-4D97-AF65-F5344CB8AC3E}">
        <p14:creationId xmlns:p14="http://schemas.microsoft.com/office/powerpoint/2010/main" val="77876277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383F-EB85-451A-BE9E-66E43C3CA211}"/>
              </a:ext>
            </a:extLst>
          </p:cNvPr>
          <p:cNvSpPr>
            <a:spLocks noGrp="1"/>
          </p:cNvSpPr>
          <p:nvPr>
            <p:ph type="title"/>
          </p:nvPr>
        </p:nvSpPr>
        <p:spPr/>
        <p:txBody>
          <a:bodyPr/>
          <a:lstStyle/>
          <a:p>
            <a:r>
              <a:rPr lang="en-US" dirty="0"/>
              <a:t>DLL-Based Deque Implementation</a:t>
            </a:r>
          </a:p>
        </p:txBody>
      </p:sp>
      <p:sp>
        <p:nvSpPr>
          <p:cNvPr id="4" name="Rectangle 3">
            <a:extLst>
              <a:ext uri="{FF2B5EF4-FFF2-40B4-BE49-F238E27FC236}">
                <a16:creationId xmlns:a16="http://schemas.microsoft.com/office/drawing/2014/main" id="{E1B84B94-F233-4A7B-A918-B434AA44B4B2}"/>
              </a:ext>
            </a:extLst>
          </p:cNvPr>
          <p:cNvSpPr/>
          <p:nvPr/>
        </p:nvSpPr>
        <p:spPr>
          <a:xfrm>
            <a:off x="3483339" y="249349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5" name="Rectangle 4">
            <a:extLst>
              <a:ext uri="{FF2B5EF4-FFF2-40B4-BE49-F238E27FC236}">
                <a16:creationId xmlns:a16="http://schemas.microsoft.com/office/drawing/2014/main" id="{3BF9AFFE-E253-4861-B971-D420C994AE61}"/>
              </a:ext>
            </a:extLst>
          </p:cNvPr>
          <p:cNvSpPr/>
          <p:nvPr/>
        </p:nvSpPr>
        <p:spPr>
          <a:xfrm>
            <a:off x="3951656" y="249349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 name="Straight Arrow Connector 5">
            <a:extLst>
              <a:ext uri="{FF2B5EF4-FFF2-40B4-BE49-F238E27FC236}">
                <a16:creationId xmlns:a16="http://schemas.microsoft.com/office/drawing/2014/main" id="{BFCF1596-40B9-4642-9FBA-77EEAD3BE866}"/>
              </a:ext>
            </a:extLst>
          </p:cNvPr>
          <p:cNvCxnSpPr>
            <a:cxnSpLocks/>
          </p:cNvCxnSpPr>
          <p:nvPr/>
        </p:nvCxnSpPr>
        <p:spPr>
          <a:xfrm>
            <a:off x="4165279" y="2863591"/>
            <a:ext cx="3466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CE1ECAA-09CE-4B6E-8FE6-39D890B4A06B}"/>
              </a:ext>
            </a:extLst>
          </p:cNvPr>
          <p:cNvCxnSpPr>
            <a:cxnSpLocks/>
          </p:cNvCxnSpPr>
          <p:nvPr/>
        </p:nvCxnSpPr>
        <p:spPr>
          <a:xfrm>
            <a:off x="3718559" y="215154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AFC7A643-53FA-4245-A21A-EBA91A2776F3}"/>
              </a:ext>
            </a:extLst>
          </p:cNvPr>
          <p:cNvSpPr txBox="1"/>
          <p:nvPr/>
        </p:nvSpPr>
        <p:spPr>
          <a:xfrm>
            <a:off x="3362531" y="1505216"/>
            <a:ext cx="712054" cy="646331"/>
          </a:xfrm>
          <a:prstGeom prst="rect">
            <a:avLst/>
          </a:prstGeom>
          <a:noFill/>
        </p:spPr>
        <p:txBody>
          <a:bodyPr wrap="none" rtlCol="0">
            <a:spAutoFit/>
          </a:bodyPr>
          <a:lstStyle/>
          <a:p>
            <a:pPr algn="ctr"/>
            <a:r>
              <a:rPr lang="en-US" dirty="0"/>
              <a:t>head</a:t>
            </a:r>
          </a:p>
          <a:p>
            <a:pPr algn="ctr"/>
            <a:r>
              <a:rPr lang="en-US" dirty="0"/>
              <a:t>tail</a:t>
            </a:r>
          </a:p>
        </p:txBody>
      </p:sp>
      <p:sp>
        <p:nvSpPr>
          <p:cNvPr id="10" name="Content Placeholder 2">
            <a:extLst>
              <a:ext uri="{FF2B5EF4-FFF2-40B4-BE49-F238E27FC236}">
                <a16:creationId xmlns:a16="http://schemas.microsoft.com/office/drawing/2014/main" id="{A9393DE2-7E23-41FA-BBD4-9C37DD7653BE}"/>
              </a:ext>
            </a:extLst>
          </p:cNvPr>
          <p:cNvSpPr>
            <a:spLocks noGrp="1"/>
          </p:cNvSpPr>
          <p:nvPr>
            <p:ph idx="1"/>
          </p:nvPr>
        </p:nvSpPr>
        <p:spPr>
          <a:xfrm>
            <a:off x="6095999" y="1600200"/>
            <a:ext cx="5484813" cy="4114800"/>
          </a:xfrm>
        </p:spPr>
        <p:txBody>
          <a:bodyPr/>
          <a:lstStyle/>
          <a:p>
            <a:pPr marL="45720" indent="0">
              <a:buNone/>
            </a:pPr>
            <a:endParaRPr lang="en-US" dirty="0"/>
          </a:p>
        </p:txBody>
      </p:sp>
      <p:sp>
        <p:nvSpPr>
          <p:cNvPr id="11" name="Rectangle 10">
            <a:extLst>
              <a:ext uri="{FF2B5EF4-FFF2-40B4-BE49-F238E27FC236}">
                <a16:creationId xmlns:a16="http://schemas.microsoft.com/office/drawing/2014/main" id="{ADAC6F56-D8C6-4480-967F-D0F5BEDF05E8}"/>
              </a:ext>
            </a:extLst>
          </p:cNvPr>
          <p:cNvSpPr/>
          <p:nvPr/>
        </p:nvSpPr>
        <p:spPr>
          <a:xfrm>
            <a:off x="3022422"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2" name="Straight Arrow Connector 11">
            <a:extLst>
              <a:ext uri="{FF2B5EF4-FFF2-40B4-BE49-F238E27FC236}">
                <a16:creationId xmlns:a16="http://schemas.microsoft.com/office/drawing/2014/main" id="{A25B8ABF-722F-4DCA-932D-3C95D97DA55D}"/>
              </a:ext>
            </a:extLst>
          </p:cNvPr>
          <p:cNvCxnSpPr>
            <a:cxnSpLocks/>
          </p:cNvCxnSpPr>
          <p:nvPr/>
        </p:nvCxnSpPr>
        <p:spPr>
          <a:xfrm flipH="1">
            <a:off x="2902590" y="2645475"/>
            <a:ext cx="3670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4356501"/>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383F-EB85-451A-BE9E-66E43C3CA211}"/>
              </a:ext>
            </a:extLst>
          </p:cNvPr>
          <p:cNvSpPr>
            <a:spLocks noGrp="1"/>
          </p:cNvSpPr>
          <p:nvPr>
            <p:ph type="title"/>
          </p:nvPr>
        </p:nvSpPr>
        <p:spPr/>
        <p:txBody>
          <a:bodyPr/>
          <a:lstStyle/>
          <a:p>
            <a:r>
              <a:rPr lang="en-US" dirty="0"/>
              <a:t>DLL-Based Deque Implementation</a:t>
            </a:r>
          </a:p>
        </p:txBody>
      </p:sp>
      <p:sp>
        <p:nvSpPr>
          <p:cNvPr id="10" name="Content Placeholder 2">
            <a:extLst>
              <a:ext uri="{FF2B5EF4-FFF2-40B4-BE49-F238E27FC236}">
                <a16:creationId xmlns:a16="http://schemas.microsoft.com/office/drawing/2014/main" id="{A9393DE2-7E23-41FA-BBD4-9C37DD7653BE}"/>
              </a:ext>
            </a:extLst>
          </p:cNvPr>
          <p:cNvSpPr>
            <a:spLocks noGrp="1"/>
          </p:cNvSpPr>
          <p:nvPr>
            <p:ph idx="1"/>
          </p:nvPr>
        </p:nvSpPr>
        <p:spPr>
          <a:xfrm>
            <a:off x="6095999" y="1600200"/>
            <a:ext cx="5484813" cy="4114800"/>
          </a:xfrm>
        </p:spPr>
        <p:txBody>
          <a:bodyPr/>
          <a:lstStyle/>
          <a:p>
            <a:pPr marL="45720" indent="0">
              <a:buNone/>
            </a:pPr>
            <a:r>
              <a:rPr lang="en-US" dirty="0" err="1"/>
              <a:t>addFirst</a:t>
            </a:r>
            <a:r>
              <a:rPr lang="en-US" dirty="0"/>
              <a:t>(30)</a:t>
            </a:r>
          </a:p>
        </p:txBody>
      </p:sp>
      <p:sp>
        <p:nvSpPr>
          <p:cNvPr id="13" name="Rectangle 12">
            <a:extLst>
              <a:ext uri="{FF2B5EF4-FFF2-40B4-BE49-F238E27FC236}">
                <a16:creationId xmlns:a16="http://schemas.microsoft.com/office/drawing/2014/main" id="{C545B308-395A-4A9D-8474-3D3C30B087C7}"/>
              </a:ext>
            </a:extLst>
          </p:cNvPr>
          <p:cNvSpPr/>
          <p:nvPr/>
        </p:nvSpPr>
        <p:spPr>
          <a:xfrm>
            <a:off x="1809941" y="249349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14" name="Rectangle 13">
            <a:extLst>
              <a:ext uri="{FF2B5EF4-FFF2-40B4-BE49-F238E27FC236}">
                <a16:creationId xmlns:a16="http://schemas.microsoft.com/office/drawing/2014/main" id="{7FF33516-DAA5-4CEF-A748-B061F23ED4C4}"/>
              </a:ext>
            </a:extLst>
          </p:cNvPr>
          <p:cNvSpPr/>
          <p:nvPr/>
        </p:nvSpPr>
        <p:spPr>
          <a:xfrm>
            <a:off x="2278258" y="249349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5" name="Straight Arrow Connector 14">
            <a:extLst>
              <a:ext uri="{FF2B5EF4-FFF2-40B4-BE49-F238E27FC236}">
                <a16:creationId xmlns:a16="http://schemas.microsoft.com/office/drawing/2014/main" id="{47731EDA-16ED-44CF-9591-EE4AB372C68A}"/>
              </a:ext>
            </a:extLst>
          </p:cNvPr>
          <p:cNvCxnSpPr>
            <a:cxnSpLocks/>
          </p:cNvCxnSpPr>
          <p:nvPr/>
        </p:nvCxnSpPr>
        <p:spPr>
          <a:xfrm>
            <a:off x="2513023" y="2863591"/>
            <a:ext cx="3466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75708CA-7565-464A-B2F2-B87B9888AC99}"/>
              </a:ext>
            </a:extLst>
          </p:cNvPr>
          <p:cNvSpPr/>
          <p:nvPr/>
        </p:nvSpPr>
        <p:spPr>
          <a:xfrm>
            <a:off x="1349024"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7" name="Straight Arrow Connector 16">
            <a:extLst>
              <a:ext uri="{FF2B5EF4-FFF2-40B4-BE49-F238E27FC236}">
                <a16:creationId xmlns:a16="http://schemas.microsoft.com/office/drawing/2014/main" id="{78F76E87-DC1C-4A2C-B3FE-984D80F9816A}"/>
              </a:ext>
            </a:extLst>
          </p:cNvPr>
          <p:cNvCxnSpPr>
            <a:cxnSpLocks/>
          </p:cNvCxnSpPr>
          <p:nvPr/>
        </p:nvCxnSpPr>
        <p:spPr>
          <a:xfrm flipH="1">
            <a:off x="1227588" y="2645475"/>
            <a:ext cx="3670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7E34E26-4D49-4D90-BD45-27BB46F8F7CE}"/>
              </a:ext>
            </a:extLst>
          </p:cNvPr>
          <p:cNvSpPr/>
          <p:nvPr/>
        </p:nvSpPr>
        <p:spPr>
          <a:xfrm>
            <a:off x="3483339" y="249349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26" name="Rectangle 25">
            <a:extLst>
              <a:ext uri="{FF2B5EF4-FFF2-40B4-BE49-F238E27FC236}">
                <a16:creationId xmlns:a16="http://schemas.microsoft.com/office/drawing/2014/main" id="{EFDB4859-7907-4BA0-BE8F-36C6F65B8E0D}"/>
              </a:ext>
            </a:extLst>
          </p:cNvPr>
          <p:cNvSpPr/>
          <p:nvPr/>
        </p:nvSpPr>
        <p:spPr>
          <a:xfrm>
            <a:off x="3951656" y="249349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8E4AD3C3-8497-4DAB-A56A-A930570D05E6}"/>
              </a:ext>
            </a:extLst>
          </p:cNvPr>
          <p:cNvCxnSpPr>
            <a:cxnSpLocks/>
          </p:cNvCxnSpPr>
          <p:nvPr/>
        </p:nvCxnSpPr>
        <p:spPr>
          <a:xfrm>
            <a:off x="4165279" y="2863591"/>
            <a:ext cx="3466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0DD7A1B-E007-4427-95C5-AA6574B043A8}"/>
              </a:ext>
            </a:extLst>
          </p:cNvPr>
          <p:cNvCxnSpPr>
            <a:cxnSpLocks/>
          </p:cNvCxnSpPr>
          <p:nvPr/>
        </p:nvCxnSpPr>
        <p:spPr>
          <a:xfrm>
            <a:off x="3718559" y="215154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298FB773-FB72-4F2C-A43E-406045153D6E}"/>
              </a:ext>
            </a:extLst>
          </p:cNvPr>
          <p:cNvSpPr txBox="1"/>
          <p:nvPr/>
        </p:nvSpPr>
        <p:spPr>
          <a:xfrm>
            <a:off x="3362531" y="1505216"/>
            <a:ext cx="712054" cy="646331"/>
          </a:xfrm>
          <a:prstGeom prst="rect">
            <a:avLst/>
          </a:prstGeom>
          <a:noFill/>
        </p:spPr>
        <p:txBody>
          <a:bodyPr wrap="none" rtlCol="0">
            <a:spAutoFit/>
          </a:bodyPr>
          <a:lstStyle/>
          <a:p>
            <a:pPr algn="ctr"/>
            <a:r>
              <a:rPr lang="en-US" dirty="0"/>
              <a:t>head</a:t>
            </a:r>
          </a:p>
          <a:p>
            <a:pPr algn="ctr"/>
            <a:r>
              <a:rPr lang="en-US" dirty="0"/>
              <a:t>tail</a:t>
            </a:r>
          </a:p>
        </p:txBody>
      </p:sp>
      <p:sp>
        <p:nvSpPr>
          <p:cNvPr id="30" name="Rectangle 29">
            <a:extLst>
              <a:ext uri="{FF2B5EF4-FFF2-40B4-BE49-F238E27FC236}">
                <a16:creationId xmlns:a16="http://schemas.microsoft.com/office/drawing/2014/main" id="{43A77EE2-CDED-4D8A-BAE0-A27DDA196227}"/>
              </a:ext>
            </a:extLst>
          </p:cNvPr>
          <p:cNvSpPr/>
          <p:nvPr/>
        </p:nvSpPr>
        <p:spPr>
          <a:xfrm>
            <a:off x="3022422"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1" name="Straight Arrow Connector 30">
            <a:extLst>
              <a:ext uri="{FF2B5EF4-FFF2-40B4-BE49-F238E27FC236}">
                <a16:creationId xmlns:a16="http://schemas.microsoft.com/office/drawing/2014/main" id="{F9180D68-4F2F-482C-9CC1-3BDAEA1EE928}"/>
              </a:ext>
            </a:extLst>
          </p:cNvPr>
          <p:cNvCxnSpPr>
            <a:cxnSpLocks/>
          </p:cNvCxnSpPr>
          <p:nvPr/>
        </p:nvCxnSpPr>
        <p:spPr>
          <a:xfrm flipH="1">
            <a:off x="2902590" y="2645475"/>
            <a:ext cx="3670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90288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Stack ADT Operations</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lstStyle/>
          <a:p>
            <a:r>
              <a:rPr lang="en-US" dirty="0"/>
              <a:t>Common Stack operations:</a:t>
            </a:r>
          </a:p>
          <a:p>
            <a:pPr lvl="1"/>
            <a:r>
              <a:rPr lang="en-US" dirty="0"/>
              <a:t>push(e): adds element e to the top of the stack.</a:t>
            </a:r>
          </a:p>
          <a:p>
            <a:pPr lvl="1"/>
            <a:r>
              <a:rPr lang="en-US" dirty="0"/>
              <a:t>pop(): removes and returns the top element from the stack.  (null if the stack is empty)</a:t>
            </a:r>
          </a:p>
          <a:p>
            <a:r>
              <a:rPr lang="en-US" dirty="0"/>
              <a:t>Other stack operations</a:t>
            </a:r>
          </a:p>
          <a:p>
            <a:pPr lvl="1"/>
            <a:r>
              <a:rPr lang="en-US" dirty="0"/>
              <a:t>top(): returns the top element of the stack, without removing it. (null if the stack is empty).</a:t>
            </a:r>
          </a:p>
          <a:p>
            <a:pPr lvl="1"/>
            <a:r>
              <a:rPr lang="en-US" dirty="0"/>
              <a:t>size(): Returns the number of elements in the stack.</a:t>
            </a:r>
          </a:p>
          <a:p>
            <a:pPr lvl="1"/>
            <a:r>
              <a:rPr lang="en-US" dirty="0" err="1"/>
              <a:t>isEmpty</a:t>
            </a:r>
            <a:r>
              <a:rPr lang="en-US" dirty="0"/>
              <a:t>(): Returns a Boolean indicating whether the stack is empty.</a:t>
            </a:r>
          </a:p>
        </p:txBody>
      </p:sp>
    </p:spTree>
    <p:extLst>
      <p:ext uri="{BB962C8B-B14F-4D97-AF65-F5344CB8AC3E}">
        <p14:creationId xmlns:p14="http://schemas.microsoft.com/office/powerpoint/2010/main" val="403678924"/>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383F-EB85-451A-BE9E-66E43C3CA211}"/>
              </a:ext>
            </a:extLst>
          </p:cNvPr>
          <p:cNvSpPr>
            <a:spLocks noGrp="1"/>
          </p:cNvSpPr>
          <p:nvPr>
            <p:ph type="title"/>
          </p:nvPr>
        </p:nvSpPr>
        <p:spPr/>
        <p:txBody>
          <a:bodyPr/>
          <a:lstStyle/>
          <a:p>
            <a:r>
              <a:rPr lang="en-US" dirty="0"/>
              <a:t>DLL-Based Deque Implementation</a:t>
            </a:r>
          </a:p>
        </p:txBody>
      </p:sp>
      <p:sp>
        <p:nvSpPr>
          <p:cNvPr id="10" name="Content Placeholder 2">
            <a:extLst>
              <a:ext uri="{FF2B5EF4-FFF2-40B4-BE49-F238E27FC236}">
                <a16:creationId xmlns:a16="http://schemas.microsoft.com/office/drawing/2014/main" id="{A9393DE2-7E23-41FA-BBD4-9C37DD7653BE}"/>
              </a:ext>
            </a:extLst>
          </p:cNvPr>
          <p:cNvSpPr>
            <a:spLocks noGrp="1"/>
          </p:cNvSpPr>
          <p:nvPr>
            <p:ph idx="1"/>
          </p:nvPr>
        </p:nvSpPr>
        <p:spPr>
          <a:xfrm>
            <a:off x="6095999" y="1600200"/>
            <a:ext cx="5484813" cy="4114800"/>
          </a:xfrm>
        </p:spPr>
        <p:txBody>
          <a:bodyPr/>
          <a:lstStyle/>
          <a:p>
            <a:pPr marL="45720" indent="0">
              <a:buNone/>
            </a:pPr>
            <a:r>
              <a:rPr lang="en-US" dirty="0" err="1"/>
              <a:t>addFirst</a:t>
            </a:r>
            <a:r>
              <a:rPr lang="en-US" dirty="0"/>
              <a:t>(30)</a:t>
            </a:r>
          </a:p>
        </p:txBody>
      </p:sp>
      <p:sp>
        <p:nvSpPr>
          <p:cNvPr id="13" name="Rectangle 12">
            <a:extLst>
              <a:ext uri="{FF2B5EF4-FFF2-40B4-BE49-F238E27FC236}">
                <a16:creationId xmlns:a16="http://schemas.microsoft.com/office/drawing/2014/main" id="{C545B308-395A-4A9D-8474-3D3C30B087C7}"/>
              </a:ext>
            </a:extLst>
          </p:cNvPr>
          <p:cNvSpPr/>
          <p:nvPr/>
        </p:nvSpPr>
        <p:spPr>
          <a:xfrm>
            <a:off x="1809941" y="249349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14" name="Rectangle 13">
            <a:extLst>
              <a:ext uri="{FF2B5EF4-FFF2-40B4-BE49-F238E27FC236}">
                <a16:creationId xmlns:a16="http://schemas.microsoft.com/office/drawing/2014/main" id="{7FF33516-DAA5-4CEF-A748-B061F23ED4C4}"/>
              </a:ext>
            </a:extLst>
          </p:cNvPr>
          <p:cNvSpPr/>
          <p:nvPr/>
        </p:nvSpPr>
        <p:spPr>
          <a:xfrm>
            <a:off x="2278258" y="249349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5" name="Straight Arrow Connector 14">
            <a:extLst>
              <a:ext uri="{FF2B5EF4-FFF2-40B4-BE49-F238E27FC236}">
                <a16:creationId xmlns:a16="http://schemas.microsoft.com/office/drawing/2014/main" id="{47731EDA-16ED-44CF-9591-EE4AB372C68A}"/>
              </a:ext>
            </a:extLst>
          </p:cNvPr>
          <p:cNvCxnSpPr>
            <a:cxnSpLocks/>
          </p:cNvCxnSpPr>
          <p:nvPr/>
        </p:nvCxnSpPr>
        <p:spPr>
          <a:xfrm>
            <a:off x="2513023" y="2863591"/>
            <a:ext cx="50939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75708CA-7565-464A-B2F2-B87B9888AC99}"/>
              </a:ext>
            </a:extLst>
          </p:cNvPr>
          <p:cNvSpPr/>
          <p:nvPr/>
        </p:nvSpPr>
        <p:spPr>
          <a:xfrm>
            <a:off x="1349024"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7" name="Straight Arrow Connector 16">
            <a:extLst>
              <a:ext uri="{FF2B5EF4-FFF2-40B4-BE49-F238E27FC236}">
                <a16:creationId xmlns:a16="http://schemas.microsoft.com/office/drawing/2014/main" id="{78F76E87-DC1C-4A2C-B3FE-984D80F9816A}"/>
              </a:ext>
            </a:extLst>
          </p:cNvPr>
          <p:cNvCxnSpPr>
            <a:cxnSpLocks/>
          </p:cNvCxnSpPr>
          <p:nvPr/>
        </p:nvCxnSpPr>
        <p:spPr>
          <a:xfrm flipH="1">
            <a:off x="1227588" y="2645475"/>
            <a:ext cx="3670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7E34E26-4D49-4D90-BD45-27BB46F8F7CE}"/>
              </a:ext>
            </a:extLst>
          </p:cNvPr>
          <p:cNvSpPr/>
          <p:nvPr/>
        </p:nvSpPr>
        <p:spPr>
          <a:xfrm>
            <a:off x="3483339" y="249349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26" name="Rectangle 25">
            <a:extLst>
              <a:ext uri="{FF2B5EF4-FFF2-40B4-BE49-F238E27FC236}">
                <a16:creationId xmlns:a16="http://schemas.microsoft.com/office/drawing/2014/main" id="{EFDB4859-7907-4BA0-BE8F-36C6F65B8E0D}"/>
              </a:ext>
            </a:extLst>
          </p:cNvPr>
          <p:cNvSpPr/>
          <p:nvPr/>
        </p:nvSpPr>
        <p:spPr>
          <a:xfrm>
            <a:off x="3951656" y="249349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8E4AD3C3-8497-4DAB-A56A-A930570D05E6}"/>
              </a:ext>
            </a:extLst>
          </p:cNvPr>
          <p:cNvCxnSpPr>
            <a:cxnSpLocks/>
          </p:cNvCxnSpPr>
          <p:nvPr/>
        </p:nvCxnSpPr>
        <p:spPr>
          <a:xfrm>
            <a:off x="4165279" y="2863591"/>
            <a:ext cx="3466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0DD7A1B-E007-4427-95C5-AA6574B043A8}"/>
              </a:ext>
            </a:extLst>
          </p:cNvPr>
          <p:cNvCxnSpPr>
            <a:cxnSpLocks/>
          </p:cNvCxnSpPr>
          <p:nvPr/>
        </p:nvCxnSpPr>
        <p:spPr>
          <a:xfrm>
            <a:off x="3718559" y="215154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298FB773-FB72-4F2C-A43E-406045153D6E}"/>
              </a:ext>
            </a:extLst>
          </p:cNvPr>
          <p:cNvSpPr txBox="1"/>
          <p:nvPr/>
        </p:nvSpPr>
        <p:spPr>
          <a:xfrm>
            <a:off x="3459560" y="1748757"/>
            <a:ext cx="508473" cy="369332"/>
          </a:xfrm>
          <a:prstGeom prst="rect">
            <a:avLst/>
          </a:prstGeom>
          <a:noFill/>
        </p:spPr>
        <p:txBody>
          <a:bodyPr wrap="none" rtlCol="0">
            <a:spAutoFit/>
          </a:bodyPr>
          <a:lstStyle/>
          <a:p>
            <a:pPr algn="ctr"/>
            <a:r>
              <a:rPr lang="en-US" dirty="0"/>
              <a:t>tail</a:t>
            </a:r>
          </a:p>
        </p:txBody>
      </p:sp>
      <p:sp>
        <p:nvSpPr>
          <p:cNvPr id="30" name="Rectangle 29">
            <a:extLst>
              <a:ext uri="{FF2B5EF4-FFF2-40B4-BE49-F238E27FC236}">
                <a16:creationId xmlns:a16="http://schemas.microsoft.com/office/drawing/2014/main" id="{43A77EE2-CDED-4D8A-BAE0-A27DDA196227}"/>
              </a:ext>
            </a:extLst>
          </p:cNvPr>
          <p:cNvSpPr/>
          <p:nvPr/>
        </p:nvSpPr>
        <p:spPr>
          <a:xfrm>
            <a:off x="3022422"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1" name="Straight Arrow Connector 30">
            <a:extLst>
              <a:ext uri="{FF2B5EF4-FFF2-40B4-BE49-F238E27FC236}">
                <a16:creationId xmlns:a16="http://schemas.microsoft.com/office/drawing/2014/main" id="{F9180D68-4F2F-482C-9CC1-3BDAEA1EE928}"/>
              </a:ext>
            </a:extLst>
          </p:cNvPr>
          <p:cNvCxnSpPr>
            <a:cxnSpLocks/>
          </p:cNvCxnSpPr>
          <p:nvPr/>
        </p:nvCxnSpPr>
        <p:spPr>
          <a:xfrm flipH="1">
            <a:off x="2739175" y="2645475"/>
            <a:ext cx="53048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F983238-1E54-4C24-BF2A-3F6D38438277}"/>
              </a:ext>
            </a:extLst>
          </p:cNvPr>
          <p:cNvCxnSpPr>
            <a:cxnSpLocks/>
          </p:cNvCxnSpPr>
          <p:nvPr/>
        </p:nvCxnSpPr>
        <p:spPr>
          <a:xfrm>
            <a:off x="2056203" y="215154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43374E24-5DDF-4DBC-8971-5B03DC2B1155}"/>
              </a:ext>
            </a:extLst>
          </p:cNvPr>
          <p:cNvSpPr txBox="1"/>
          <p:nvPr/>
        </p:nvSpPr>
        <p:spPr>
          <a:xfrm>
            <a:off x="1700176" y="1748757"/>
            <a:ext cx="712054" cy="369332"/>
          </a:xfrm>
          <a:prstGeom prst="rect">
            <a:avLst/>
          </a:prstGeom>
          <a:noFill/>
        </p:spPr>
        <p:txBody>
          <a:bodyPr wrap="none" rtlCol="0">
            <a:spAutoFit/>
          </a:bodyPr>
          <a:lstStyle/>
          <a:p>
            <a:pPr algn="ctr"/>
            <a:r>
              <a:rPr lang="en-US" dirty="0"/>
              <a:t>head</a:t>
            </a:r>
          </a:p>
        </p:txBody>
      </p:sp>
    </p:spTree>
    <p:extLst>
      <p:ext uri="{BB962C8B-B14F-4D97-AF65-F5344CB8AC3E}">
        <p14:creationId xmlns:p14="http://schemas.microsoft.com/office/powerpoint/2010/main" val="4100749835"/>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383F-EB85-451A-BE9E-66E43C3CA211}"/>
              </a:ext>
            </a:extLst>
          </p:cNvPr>
          <p:cNvSpPr>
            <a:spLocks noGrp="1"/>
          </p:cNvSpPr>
          <p:nvPr>
            <p:ph type="title"/>
          </p:nvPr>
        </p:nvSpPr>
        <p:spPr/>
        <p:txBody>
          <a:bodyPr/>
          <a:lstStyle/>
          <a:p>
            <a:r>
              <a:rPr lang="en-US" dirty="0"/>
              <a:t>DLL-Based Deque Implementation</a:t>
            </a:r>
          </a:p>
        </p:txBody>
      </p:sp>
      <p:sp>
        <p:nvSpPr>
          <p:cNvPr id="10" name="Content Placeholder 2">
            <a:extLst>
              <a:ext uri="{FF2B5EF4-FFF2-40B4-BE49-F238E27FC236}">
                <a16:creationId xmlns:a16="http://schemas.microsoft.com/office/drawing/2014/main" id="{A9393DE2-7E23-41FA-BBD4-9C37DD7653BE}"/>
              </a:ext>
            </a:extLst>
          </p:cNvPr>
          <p:cNvSpPr>
            <a:spLocks noGrp="1"/>
          </p:cNvSpPr>
          <p:nvPr>
            <p:ph idx="1"/>
          </p:nvPr>
        </p:nvSpPr>
        <p:spPr>
          <a:xfrm>
            <a:off x="6095999" y="1600200"/>
            <a:ext cx="5484813" cy="4114800"/>
          </a:xfrm>
        </p:spPr>
        <p:txBody>
          <a:bodyPr/>
          <a:lstStyle/>
          <a:p>
            <a:pPr marL="45720" indent="0">
              <a:buNone/>
            </a:pPr>
            <a:r>
              <a:rPr lang="en-US" dirty="0" err="1"/>
              <a:t>addFirst</a:t>
            </a:r>
            <a:r>
              <a:rPr lang="en-US" dirty="0"/>
              <a:t>(30)</a:t>
            </a:r>
          </a:p>
          <a:p>
            <a:pPr marL="45720" indent="0">
              <a:buNone/>
            </a:pPr>
            <a:r>
              <a:rPr lang="en-US" dirty="0" err="1"/>
              <a:t>addFirst</a:t>
            </a:r>
            <a:r>
              <a:rPr lang="en-US" dirty="0"/>
              <a:t>(20)</a:t>
            </a:r>
          </a:p>
        </p:txBody>
      </p:sp>
      <p:sp>
        <p:nvSpPr>
          <p:cNvPr id="13" name="Rectangle 12">
            <a:extLst>
              <a:ext uri="{FF2B5EF4-FFF2-40B4-BE49-F238E27FC236}">
                <a16:creationId xmlns:a16="http://schemas.microsoft.com/office/drawing/2014/main" id="{C545B308-395A-4A9D-8474-3D3C30B087C7}"/>
              </a:ext>
            </a:extLst>
          </p:cNvPr>
          <p:cNvSpPr/>
          <p:nvPr/>
        </p:nvSpPr>
        <p:spPr>
          <a:xfrm>
            <a:off x="1809941" y="249349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14" name="Rectangle 13">
            <a:extLst>
              <a:ext uri="{FF2B5EF4-FFF2-40B4-BE49-F238E27FC236}">
                <a16:creationId xmlns:a16="http://schemas.microsoft.com/office/drawing/2014/main" id="{7FF33516-DAA5-4CEF-A748-B061F23ED4C4}"/>
              </a:ext>
            </a:extLst>
          </p:cNvPr>
          <p:cNvSpPr/>
          <p:nvPr/>
        </p:nvSpPr>
        <p:spPr>
          <a:xfrm>
            <a:off x="2278258" y="249349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5" name="Straight Arrow Connector 14">
            <a:extLst>
              <a:ext uri="{FF2B5EF4-FFF2-40B4-BE49-F238E27FC236}">
                <a16:creationId xmlns:a16="http://schemas.microsoft.com/office/drawing/2014/main" id="{47731EDA-16ED-44CF-9591-EE4AB372C68A}"/>
              </a:ext>
            </a:extLst>
          </p:cNvPr>
          <p:cNvCxnSpPr>
            <a:cxnSpLocks/>
          </p:cNvCxnSpPr>
          <p:nvPr/>
        </p:nvCxnSpPr>
        <p:spPr>
          <a:xfrm>
            <a:off x="2513023" y="2863591"/>
            <a:ext cx="50939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75708CA-7565-464A-B2F2-B87B9888AC99}"/>
              </a:ext>
            </a:extLst>
          </p:cNvPr>
          <p:cNvSpPr/>
          <p:nvPr/>
        </p:nvSpPr>
        <p:spPr>
          <a:xfrm>
            <a:off x="1349024"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7" name="Straight Arrow Connector 16">
            <a:extLst>
              <a:ext uri="{FF2B5EF4-FFF2-40B4-BE49-F238E27FC236}">
                <a16:creationId xmlns:a16="http://schemas.microsoft.com/office/drawing/2014/main" id="{78F76E87-DC1C-4A2C-B3FE-984D80F9816A}"/>
              </a:ext>
            </a:extLst>
          </p:cNvPr>
          <p:cNvCxnSpPr>
            <a:cxnSpLocks/>
          </p:cNvCxnSpPr>
          <p:nvPr/>
        </p:nvCxnSpPr>
        <p:spPr>
          <a:xfrm flipH="1">
            <a:off x="1227588" y="2645475"/>
            <a:ext cx="3670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7E34E26-4D49-4D90-BD45-27BB46F8F7CE}"/>
              </a:ext>
            </a:extLst>
          </p:cNvPr>
          <p:cNvSpPr/>
          <p:nvPr/>
        </p:nvSpPr>
        <p:spPr>
          <a:xfrm>
            <a:off x="3483339" y="249349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26" name="Rectangle 25">
            <a:extLst>
              <a:ext uri="{FF2B5EF4-FFF2-40B4-BE49-F238E27FC236}">
                <a16:creationId xmlns:a16="http://schemas.microsoft.com/office/drawing/2014/main" id="{EFDB4859-7907-4BA0-BE8F-36C6F65B8E0D}"/>
              </a:ext>
            </a:extLst>
          </p:cNvPr>
          <p:cNvSpPr/>
          <p:nvPr/>
        </p:nvSpPr>
        <p:spPr>
          <a:xfrm>
            <a:off x="3951656" y="249349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8E4AD3C3-8497-4DAB-A56A-A930570D05E6}"/>
              </a:ext>
            </a:extLst>
          </p:cNvPr>
          <p:cNvCxnSpPr>
            <a:cxnSpLocks/>
          </p:cNvCxnSpPr>
          <p:nvPr/>
        </p:nvCxnSpPr>
        <p:spPr>
          <a:xfrm>
            <a:off x="4165279" y="2863591"/>
            <a:ext cx="3466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0DD7A1B-E007-4427-95C5-AA6574B043A8}"/>
              </a:ext>
            </a:extLst>
          </p:cNvPr>
          <p:cNvCxnSpPr>
            <a:cxnSpLocks/>
          </p:cNvCxnSpPr>
          <p:nvPr/>
        </p:nvCxnSpPr>
        <p:spPr>
          <a:xfrm>
            <a:off x="3718559" y="215154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298FB773-FB72-4F2C-A43E-406045153D6E}"/>
              </a:ext>
            </a:extLst>
          </p:cNvPr>
          <p:cNvSpPr txBox="1"/>
          <p:nvPr/>
        </p:nvSpPr>
        <p:spPr>
          <a:xfrm>
            <a:off x="3459560" y="1748757"/>
            <a:ext cx="508473" cy="369332"/>
          </a:xfrm>
          <a:prstGeom prst="rect">
            <a:avLst/>
          </a:prstGeom>
          <a:noFill/>
        </p:spPr>
        <p:txBody>
          <a:bodyPr wrap="none" rtlCol="0">
            <a:spAutoFit/>
          </a:bodyPr>
          <a:lstStyle/>
          <a:p>
            <a:pPr algn="ctr"/>
            <a:r>
              <a:rPr lang="en-US" dirty="0"/>
              <a:t>tail</a:t>
            </a:r>
          </a:p>
        </p:txBody>
      </p:sp>
      <p:sp>
        <p:nvSpPr>
          <p:cNvPr id="30" name="Rectangle 29">
            <a:extLst>
              <a:ext uri="{FF2B5EF4-FFF2-40B4-BE49-F238E27FC236}">
                <a16:creationId xmlns:a16="http://schemas.microsoft.com/office/drawing/2014/main" id="{43A77EE2-CDED-4D8A-BAE0-A27DDA196227}"/>
              </a:ext>
            </a:extLst>
          </p:cNvPr>
          <p:cNvSpPr/>
          <p:nvPr/>
        </p:nvSpPr>
        <p:spPr>
          <a:xfrm>
            <a:off x="3022422"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1" name="Straight Arrow Connector 30">
            <a:extLst>
              <a:ext uri="{FF2B5EF4-FFF2-40B4-BE49-F238E27FC236}">
                <a16:creationId xmlns:a16="http://schemas.microsoft.com/office/drawing/2014/main" id="{F9180D68-4F2F-482C-9CC1-3BDAEA1EE928}"/>
              </a:ext>
            </a:extLst>
          </p:cNvPr>
          <p:cNvCxnSpPr>
            <a:cxnSpLocks/>
          </p:cNvCxnSpPr>
          <p:nvPr/>
        </p:nvCxnSpPr>
        <p:spPr>
          <a:xfrm flipH="1">
            <a:off x="2739175" y="2645475"/>
            <a:ext cx="53048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F983238-1E54-4C24-BF2A-3F6D38438277}"/>
              </a:ext>
            </a:extLst>
          </p:cNvPr>
          <p:cNvCxnSpPr>
            <a:cxnSpLocks/>
          </p:cNvCxnSpPr>
          <p:nvPr/>
        </p:nvCxnSpPr>
        <p:spPr>
          <a:xfrm>
            <a:off x="2056203" y="215154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43374E24-5DDF-4DBC-8971-5B03DC2B1155}"/>
              </a:ext>
            </a:extLst>
          </p:cNvPr>
          <p:cNvSpPr txBox="1"/>
          <p:nvPr/>
        </p:nvSpPr>
        <p:spPr>
          <a:xfrm>
            <a:off x="1700176" y="1748757"/>
            <a:ext cx="712054" cy="369332"/>
          </a:xfrm>
          <a:prstGeom prst="rect">
            <a:avLst/>
          </a:prstGeom>
          <a:noFill/>
        </p:spPr>
        <p:txBody>
          <a:bodyPr wrap="none" rtlCol="0">
            <a:spAutoFit/>
          </a:bodyPr>
          <a:lstStyle/>
          <a:p>
            <a:pPr algn="ctr"/>
            <a:r>
              <a:rPr lang="en-US" dirty="0"/>
              <a:t>head</a:t>
            </a:r>
          </a:p>
        </p:txBody>
      </p:sp>
      <p:sp>
        <p:nvSpPr>
          <p:cNvPr id="20" name="Rectangle 19">
            <a:extLst>
              <a:ext uri="{FF2B5EF4-FFF2-40B4-BE49-F238E27FC236}">
                <a16:creationId xmlns:a16="http://schemas.microsoft.com/office/drawing/2014/main" id="{1784052A-FBBA-438C-9B8C-8340DD388525}"/>
              </a:ext>
            </a:extLst>
          </p:cNvPr>
          <p:cNvSpPr/>
          <p:nvPr/>
        </p:nvSpPr>
        <p:spPr>
          <a:xfrm>
            <a:off x="1809941" y="3429000"/>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21" name="Rectangle 20">
            <a:extLst>
              <a:ext uri="{FF2B5EF4-FFF2-40B4-BE49-F238E27FC236}">
                <a16:creationId xmlns:a16="http://schemas.microsoft.com/office/drawing/2014/main" id="{62160C08-606B-418F-8375-C6A394F8B4EC}"/>
              </a:ext>
            </a:extLst>
          </p:cNvPr>
          <p:cNvSpPr/>
          <p:nvPr/>
        </p:nvSpPr>
        <p:spPr>
          <a:xfrm>
            <a:off x="2278258" y="342899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362B5EDD-A140-4C12-9314-36F31FE10995}"/>
              </a:ext>
            </a:extLst>
          </p:cNvPr>
          <p:cNvCxnSpPr>
            <a:cxnSpLocks/>
          </p:cNvCxnSpPr>
          <p:nvPr/>
        </p:nvCxnSpPr>
        <p:spPr>
          <a:xfrm>
            <a:off x="2513023" y="3799092"/>
            <a:ext cx="50939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BC412554-1259-485B-819B-D9A58EC30554}"/>
              </a:ext>
            </a:extLst>
          </p:cNvPr>
          <p:cNvSpPr/>
          <p:nvPr/>
        </p:nvSpPr>
        <p:spPr>
          <a:xfrm>
            <a:off x="1349024" y="342899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4" name="Straight Arrow Connector 23">
            <a:extLst>
              <a:ext uri="{FF2B5EF4-FFF2-40B4-BE49-F238E27FC236}">
                <a16:creationId xmlns:a16="http://schemas.microsoft.com/office/drawing/2014/main" id="{61CA37CA-3FD6-4606-B81C-B17AC728BFA2}"/>
              </a:ext>
            </a:extLst>
          </p:cNvPr>
          <p:cNvCxnSpPr>
            <a:cxnSpLocks/>
          </p:cNvCxnSpPr>
          <p:nvPr/>
        </p:nvCxnSpPr>
        <p:spPr>
          <a:xfrm flipH="1">
            <a:off x="1227588" y="3580976"/>
            <a:ext cx="3670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4278051"/>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383F-EB85-451A-BE9E-66E43C3CA211}"/>
              </a:ext>
            </a:extLst>
          </p:cNvPr>
          <p:cNvSpPr>
            <a:spLocks noGrp="1"/>
          </p:cNvSpPr>
          <p:nvPr>
            <p:ph type="title"/>
          </p:nvPr>
        </p:nvSpPr>
        <p:spPr/>
        <p:txBody>
          <a:bodyPr/>
          <a:lstStyle/>
          <a:p>
            <a:r>
              <a:rPr lang="en-US" dirty="0"/>
              <a:t>DLL-Based Deque Implementation</a:t>
            </a:r>
          </a:p>
        </p:txBody>
      </p:sp>
      <p:sp>
        <p:nvSpPr>
          <p:cNvPr id="10" name="Content Placeholder 2">
            <a:extLst>
              <a:ext uri="{FF2B5EF4-FFF2-40B4-BE49-F238E27FC236}">
                <a16:creationId xmlns:a16="http://schemas.microsoft.com/office/drawing/2014/main" id="{A9393DE2-7E23-41FA-BBD4-9C37DD7653BE}"/>
              </a:ext>
            </a:extLst>
          </p:cNvPr>
          <p:cNvSpPr>
            <a:spLocks noGrp="1"/>
          </p:cNvSpPr>
          <p:nvPr>
            <p:ph idx="1"/>
          </p:nvPr>
        </p:nvSpPr>
        <p:spPr>
          <a:xfrm>
            <a:off x="6095999" y="1600200"/>
            <a:ext cx="5484813" cy="4114800"/>
          </a:xfrm>
        </p:spPr>
        <p:txBody>
          <a:bodyPr/>
          <a:lstStyle/>
          <a:p>
            <a:pPr marL="45720" indent="0">
              <a:buNone/>
            </a:pPr>
            <a:r>
              <a:rPr lang="en-US" dirty="0" err="1"/>
              <a:t>addFirst</a:t>
            </a:r>
            <a:r>
              <a:rPr lang="en-US" dirty="0"/>
              <a:t>(30)</a:t>
            </a:r>
          </a:p>
          <a:p>
            <a:pPr marL="45720" indent="0">
              <a:buNone/>
            </a:pPr>
            <a:r>
              <a:rPr lang="en-US" dirty="0" err="1"/>
              <a:t>addFirst</a:t>
            </a:r>
            <a:r>
              <a:rPr lang="en-US" dirty="0"/>
              <a:t>(20)</a:t>
            </a:r>
          </a:p>
        </p:txBody>
      </p:sp>
      <p:sp>
        <p:nvSpPr>
          <p:cNvPr id="13" name="Rectangle 12">
            <a:extLst>
              <a:ext uri="{FF2B5EF4-FFF2-40B4-BE49-F238E27FC236}">
                <a16:creationId xmlns:a16="http://schemas.microsoft.com/office/drawing/2014/main" id="{C545B308-395A-4A9D-8474-3D3C30B087C7}"/>
              </a:ext>
            </a:extLst>
          </p:cNvPr>
          <p:cNvSpPr/>
          <p:nvPr/>
        </p:nvSpPr>
        <p:spPr>
          <a:xfrm>
            <a:off x="1809941" y="249349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14" name="Rectangle 13">
            <a:extLst>
              <a:ext uri="{FF2B5EF4-FFF2-40B4-BE49-F238E27FC236}">
                <a16:creationId xmlns:a16="http://schemas.microsoft.com/office/drawing/2014/main" id="{7FF33516-DAA5-4CEF-A748-B061F23ED4C4}"/>
              </a:ext>
            </a:extLst>
          </p:cNvPr>
          <p:cNvSpPr/>
          <p:nvPr/>
        </p:nvSpPr>
        <p:spPr>
          <a:xfrm>
            <a:off x="2278258" y="249349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5" name="Straight Arrow Connector 14">
            <a:extLst>
              <a:ext uri="{FF2B5EF4-FFF2-40B4-BE49-F238E27FC236}">
                <a16:creationId xmlns:a16="http://schemas.microsoft.com/office/drawing/2014/main" id="{47731EDA-16ED-44CF-9591-EE4AB372C68A}"/>
              </a:ext>
            </a:extLst>
          </p:cNvPr>
          <p:cNvCxnSpPr>
            <a:cxnSpLocks/>
          </p:cNvCxnSpPr>
          <p:nvPr/>
        </p:nvCxnSpPr>
        <p:spPr>
          <a:xfrm>
            <a:off x="2513023" y="2863591"/>
            <a:ext cx="50939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75708CA-7565-464A-B2F2-B87B9888AC99}"/>
              </a:ext>
            </a:extLst>
          </p:cNvPr>
          <p:cNvSpPr/>
          <p:nvPr/>
        </p:nvSpPr>
        <p:spPr>
          <a:xfrm>
            <a:off x="1349024"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7" name="Straight Arrow Connector 16">
            <a:extLst>
              <a:ext uri="{FF2B5EF4-FFF2-40B4-BE49-F238E27FC236}">
                <a16:creationId xmlns:a16="http://schemas.microsoft.com/office/drawing/2014/main" id="{78F76E87-DC1C-4A2C-B3FE-984D80F9816A}"/>
              </a:ext>
            </a:extLst>
          </p:cNvPr>
          <p:cNvCxnSpPr>
            <a:cxnSpLocks/>
          </p:cNvCxnSpPr>
          <p:nvPr/>
        </p:nvCxnSpPr>
        <p:spPr>
          <a:xfrm flipH="1">
            <a:off x="1227588" y="2645475"/>
            <a:ext cx="3670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7E34E26-4D49-4D90-BD45-27BB46F8F7CE}"/>
              </a:ext>
            </a:extLst>
          </p:cNvPr>
          <p:cNvSpPr/>
          <p:nvPr/>
        </p:nvSpPr>
        <p:spPr>
          <a:xfrm>
            <a:off x="3483339" y="249349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26" name="Rectangle 25">
            <a:extLst>
              <a:ext uri="{FF2B5EF4-FFF2-40B4-BE49-F238E27FC236}">
                <a16:creationId xmlns:a16="http://schemas.microsoft.com/office/drawing/2014/main" id="{EFDB4859-7907-4BA0-BE8F-36C6F65B8E0D}"/>
              </a:ext>
            </a:extLst>
          </p:cNvPr>
          <p:cNvSpPr/>
          <p:nvPr/>
        </p:nvSpPr>
        <p:spPr>
          <a:xfrm>
            <a:off x="3951656" y="249349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8E4AD3C3-8497-4DAB-A56A-A930570D05E6}"/>
              </a:ext>
            </a:extLst>
          </p:cNvPr>
          <p:cNvCxnSpPr>
            <a:cxnSpLocks/>
          </p:cNvCxnSpPr>
          <p:nvPr/>
        </p:nvCxnSpPr>
        <p:spPr>
          <a:xfrm>
            <a:off x="4165279" y="2863591"/>
            <a:ext cx="3466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0DD7A1B-E007-4427-95C5-AA6574B043A8}"/>
              </a:ext>
            </a:extLst>
          </p:cNvPr>
          <p:cNvCxnSpPr>
            <a:cxnSpLocks/>
          </p:cNvCxnSpPr>
          <p:nvPr/>
        </p:nvCxnSpPr>
        <p:spPr>
          <a:xfrm>
            <a:off x="3718559" y="215154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298FB773-FB72-4F2C-A43E-406045153D6E}"/>
              </a:ext>
            </a:extLst>
          </p:cNvPr>
          <p:cNvSpPr txBox="1"/>
          <p:nvPr/>
        </p:nvSpPr>
        <p:spPr>
          <a:xfrm>
            <a:off x="3459560" y="1748757"/>
            <a:ext cx="508473" cy="369332"/>
          </a:xfrm>
          <a:prstGeom prst="rect">
            <a:avLst/>
          </a:prstGeom>
          <a:noFill/>
        </p:spPr>
        <p:txBody>
          <a:bodyPr wrap="none" rtlCol="0">
            <a:spAutoFit/>
          </a:bodyPr>
          <a:lstStyle/>
          <a:p>
            <a:pPr algn="ctr"/>
            <a:r>
              <a:rPr lang="en-US" dirty="0"/>
              <a:t>tail</a:t>
            </a:r>
          </a:p>
        </p:txBody>
      </p:sp>
      <p:sp>
        <p:nvSpPr>
          <p:cNvPr id="30" name="Rectangle 29">
            <a:extLst>
              <a:ext uri="{FF2B5EF4-FFF2-40B4-BE49-F238E27FC236}">
                <a16:creationId xmlns:a16="http://schemas.microsoft.com/office/drawing/2014/main" id="{43A77EE2-CDED-4D8A-BAE0-A27DDA196227}"/>
              </a:ext>
            </a:extLst>
          </p:cNvPr>
          <p:cNvSpPr/>
          <p:nvPr/>
        </p:nvSpPr>
        <p:spPr>
          <a:xfrm>
            <a:off x="3022422"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1" name="Straight Arrow Connector 30">
            <a:extLst>
              <a:ext uri="{FF2B5EF4-FFF2-40B4-BE49-F238E27FC236}">
                <a16:creationId xmlns:a16="http://schemas.microsoft.com/office/drawing/2014/main" id="{F9180D68-4F2F-482C-9CC1-3BDAEA1EE928}"/>
              </a:ext>
            </a:extLst>
          </p:cNvPr>
          <p:cNvCxnSpPr>
            <a:cxnSpLocks/>
          </p:cNvCxnSpPr>
          <p:nvPr/>
        </p:nvCxnSpPr>
        <p:spPr>
          <a:xfrm flipH="1">
            <a:off x="2739175" y="2645475"/>
            <a:ext cx="53048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F983238-1E54-4C24-BF2A-3F6D38438277}"/>
              </a:ext>
            </a:extLst>
          </p:cNvPr>
          <p:cNvCxnSpPr>
            <a:cxnSpLocks/>
          </p:cNvCxnSpPr>
          <p:nvPr/>
        </p:nvCxnSpPr>
        <p:spPr>
          <a:xfrm>
            <a:off x="2056203" y="215154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43374E24-5DDF-4DBC-8971-5B03DC2B1155}"/>
              </a:ext>
            </a:extLst>
          </p:cNvPr>
          <p:cNvSpPr txBox="1"/>
          <p:nvPr/>
        </p:nvSpPr>
        <p:spPr>
          <a:xfrm>
            <a:off x="1700176" y="1748757"/>
            <a:ext cx="712054" cy="369332"/>
          </a:xfrm>
          <a:prstGeom prst="rect">
            <a:avLst/>
          </a:prstGeom>
          <a:noFill/>
        </p:spPr>
        <p:txBody>
          <a:bodyPr wrap="none" rtlCol="0">
            <a:spAutoFit/>
          </a:bodyPr>
          <a:lstStyle/>
          <a:p>
            <a:pPr algn="ctr"/>
            <a:r>
              <a:rPr lang="en-US" dirty="0"/>
              <a:t>head</a:t>
            </a:r>
          </a:p>
        </p:txBody>
      </p:sp>
      <p:sp>
        <p:nvSpPr>
          <p:cNvPr id="20" name="Rectangle 19">
            <a:extLst>
              <a:ext uri="{FF2B5EF4-FFF2-40B4-BE49-F238E27FC236}">
                <a16:creationId xmlns:a16="http://schemas.microsoft.com/office/drawing/2014/main" id="{AFDED9B8-8CBA-4020-8B35-481E27625FE7}"/>
              </a:ext>
            </a:extLst>
          </p:cNvPr>
          <p:cNvSpPr/>
          <p:nvPr/>
        </p:nvSpPr>
        <p:spPr>
          <a:xfrm>
            <a:off x="136543"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21" name="Rectangle 20">
            <a:extLst>
              <a:ext uri="{FF2B5EF4-FFF2-40B4-BE49-F238E27FC236}">
                <a16:creationId xmlns:a16="http://schemas.microsoft.com/office/drawing/2014/main" id="{516D8EB3-8127-445E-858A-62A7D6F95C63}"/>
              </a:ext>
            </a:extLst>
          </p:cNvPr>
          <p:cNvSpPr/>
          <p:nvPr/>
        </p:nvSpPr>
        <p:spPr>
          <a:xfrm>
            <a:off x="604860" y="249349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4AE7FE16-2E18-41A7-8001-D9D394ECD2C0}"/>
              </a:ext>
            </a:extLst>
          </p:cNvPr>
          <p:cNvCxnSpPr>
            <a:cxnSpLocks/>
          </p:cNvCxnSpPr>
          <p:nvPr/>
        </p:nvCxnSpPr>
        <p:spPr>
          <a:xfrm>
            <a:off x="839625" y="2863589"/>
            <a:ext cx="32490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38E50DD-8FBA-4D8C-A28A-029F3DC42766}"/>
              </a:ext>
            </a:extLst>
          </p:cNvPr>
          <p:cNvSpPr/>
          <p:nvPr/>
        </p:nvSpPr>
        <p:spPr>
          <a:xfrm>
            <a:off x="-324374" y="2493495"/>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4" name="Straight Arrow Connector 23">
            <a:extLst>
              <a:ext uri="{FF2B5EF4-FFF2-40B4-BE49-F238E27FC236}">
                <a16:creationId xmlns:a16="http://schemas.microsoft.com/office/drawing/2014/main" id="{A0B787BE-7B39-4CEF-9F08-01F6EDF7FB5F}"/>
              </a:ext>
            </a:extLst>
          </p:cNvPr>
          <p:cNvCxnSpPr>
            <a:cxnSpLocks/>
          </p:cNvCxnSpPr>
          <p:nvPr/>
        </p:nvCxnSpPr>
        <p:spPr>
          <a:xfrm flipH="1">
            <a:off x="-445810" y="2645473"/>
            <a:ext cx="3670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726057"/>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383F-EB85-451A-BE9E-66E43C3CA211}"/>
              </a:ext>
            </a:extLst>
          </p:cNvPr>
          <p:cNvSpPr>
            <a:spLocks noGrp="1"/>
          </p:cNvSpPr>
          <p:nvPr>
            <p:ph type="title"/>
          </p:nvPr>
        </p:nvSpPr>
        <p:spPr/>
        <p:txBody>
          <a:bodyPr/>
          <a:lstStyle/>
          <a:p>
            <a:r>
              <a:rPr lang="en-US" dirty="0"/>
              <a:t>DLL-Based Deque Implementation</a:t>
            </a:r>
          </a:p>
        </p:txBody>
      </p:sp>
      <p:sp>
        <p:nvSpPr>
          <p:cNvPr id="10" name="Content Placeholder 2">
            <a:extLst>
              <a:ext uri="{FF2B5EF4-FFF2-40B4-BE49-F238E27FC236}">
                <a16:creationId xmlns:a16="http://schemas.microsoft.com/office/drawing/2014/main" id="{A9393DE2-7E23-41FA-BBD4-9C37DD7653BE}"/>
              </a:ext>
            </a:extLst>
          </p:cNvPr>
          <p:cNvSpPr>
            <a:spLocks noGrp="1"/>
          </p:cNvSpPr>
          <p:nvPr>
            <p:ph idx="1"/>
          </p:nvPr>
        </p:nvSpPr>
        <p:spPr>
          <a:xfrm>
            <a:off x="6095999" y="1600200"/>
            <a:ext cx="5484813" cy="4114800"/>
          </a:xfrm>
        </p:spPr>
        <p:txBody>
          <a:bodyPr/>
          <a:lstStyle/>
          <a:p>
            <a:pPr marL="45720" indent="0">
              <a:buNone/>
            </a:pPr>
            <a:r>
              <a:rPr lang="en-US" dirty="0" err="1"/>
              <a:t>addFirst</a:t>
            </a:r>
            <a:r>
              <a:rPr lang="en-US" dirty="0"/>
              <a:t>(30)</a:t>
            </a:r>
          </a:p>
          <a:p>
            <a:pPr marL="45720" indent="0">
              <a:buNone/>
            </a:pPr>
            <a:r>
              <a:rPr lang="en-US" dirty="0" err="1"/>
              <a:t>addFirst</a:t>
            </a:r>
            <a:r>
              <a:rPr lang="en-US" dirty="0"/>
              <a:t>(20)</a:t>
            </a:r>
          </a:p>
        </p:txBody>
      </p:sp>
      <p:sp>
        <p:nvSpPr>
          <p:cNvPr id="13" name="Rectangle 12">
            <a:extLst>
              <a:ext uri="{FF2B5EF4-FFF2-40B4-BE49-F238E27FC236}">
                <a16:creationId xmlns:a16="http://schemas.microsoft.com/office/drawing/2014/main" id="{C545B308-395A-4A9D-8474-3D3C30B087C7}"/>
              </a:ext>
            </a:extLst>
          </p:cNvPr>
          <p:cNvSpPr/>
          <p:nvPr/>
        </p:nvSpPr>
        <p:spPr>
          <a:xfrm>
            <a:off x="1809941" y="249349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14" name="Rectangle 13">
            <a:extLst>
              <a:ext uri="{FF2B5EF4-FFF2-40B4-BE49-F238E27FC236}">
                <a16:creationId xmlns:a16="http://schemas.microsoft.com/office/drawing/2014/main" id="{7FF33516-DAA5-4CEF-A748-B061F23ED4C4}"/>
              </a:ext>
            </a:extLst>
          </p:cNvPr>
          <p:cNvSpPr/>
          <p:nvPr/>
        </p:nvSpPr>
        <p:spPr>
          <a:xfrm>
            <a:off x="2278258" y="249349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5" name="Straight Arrow Connector 14">
            <a:extLst>
              <a:ext uri="{FF2B5EF4-FFF2-40B4-BE49-F238E27FC236}">
                <a16:creationId xmlns:a16="http://schemas.microsoft.com/office/drawing/2014/main" id="{47731EDA-16ED-44CF-9591-EE4AB372C68A}"/>
              </a:ext>
            </a:extLst>
          </p:cNvPr>
          <p:cNvCxnSpPr>
            <a:cxnSpLocks/>
          </p:cNvCxnSpPr>
          <p:nvPr/>
        </p:nvCxnSpPr>
        <p:spPr>
          <a:xfrm>
            <a:off x="2513023" y="2863591"/>
            <a:ext cx="50939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75708CA-7565-464A-B2F2-B87B9888AC99}"/>
              </a:ext>
            </a:extLst>
          </p:cNvPr>
          <p:cNvSpPr/>
          <p:nvPr/>
        </p:nvSpPr>
        <p:spPr>
          <a:xfrm>
            <a:off x="1349024"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7" name="Straight Arrow Connector 16">
            <a:extLst>
              <a:ext uri="{FF2B5EF4-FFF2-40B4-BE49-F238E27FC236}">
                <a16:creationId xmlns:a16="http://schemas.microsoft.com/office/drawing/2014/main" id="{78F76E87-DC1C-4A2C-B3FE-984D80F9816A}"/>
              </a:ext>
            </a:extLst>
          </p:cNvPr>
          <p:cNvCxnSpPr>
            <a:cxnSpLocks/>
          </p:cNvCxnSpPr>
          <p:nvPr/>
        </p:nvCxnSpPr>
        <p:spPr>
          <a:xfrm flipH="1" flipV="1">
            <a:off x="1065777" y="2645473"/>
            <a:ext cx="528879"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7E34E26-4D49-4D90-BD45-27BB46F8F7CE}"/>
              </a:ext>
            </a:extLst>
          </p:cNvPr>
          <p:cNvSpPr/>
          <p:nvPr/>
        </p:nvSpPr>
        <p:spPr>
          <a:xfrm>
            <a:off x="3483339" y="249349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26" name="Rectangle 25">
            <a:extLst>
              <a:ext uri="{FF2B5EF4-FFF2-40B4-BE49-F238E27FC236}">
                <a16:creationId xmlns:a16="http://schemas.microsoft.com/office/drawing/2014/main" id="{EFDB4859-7907-4BA0-BE8F-36C6F65B8E0D}"/>
              </a:ext>
            </a:extLst>
          </p:cNvPr>
          <p:cNvSpPr/>
          <p:nvPr/>
        </p:nvSpPr>
        <p:spPr>
          <a:xfrm>
            <a:off x="3951656" y="249349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8E4AD3C3-8497-4DAB-A56A-A930570D05E6}"/>
              </a:ext>
            </a:extLst>
          </p:cNvPr>
          <p:cNvCxnSpPr>
            <a:cxnSpLocks/>
          </p:cNvCxnSpPr>
          <p:nvPr/>
        </p:nvCxnSpPr>
        <p:spPr>
          <a:xfrm>
            <a:off x="4165279" y="2863591"/>
            <a:ext cx="3466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0DD7A1B-E007-4427-95C5-AA6574B043A8}"/>
              </a:ext>
            </a:extLst>
          </p:cNvPr>
          <p:cNvCxnSpPr>
            <a:cxnSpLocks/>
          </p:cNvCxnSpPr>
          <p:nvPr/>
        </p:nvCxnSpPr>
        <p:spPr>
          <a:xfrm>
            <a:off x="3718559" y="215154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298FB773-FB72-4F2C-A43E-406045153D6E}"/>
              </a:ext>
            </a:extLst>
          </p:cNvPr>
          <p:cNvSpPr txBox="1"/>
          <p:nvPr/>
        </p:nvSpPr>
        <p:spPr>
          <a:xfrm>
            <a:off x="3459560" y="1748757"/>
            <a:ext cx="508473" cy="369332"/>
          </a:xfrm>
          <a:prstGeom prst="rect">
            <a:avLst/>
          </a:prstGeom>
          <a:noFill/>
        </p:spPr>
        <p:txBody>
          <a:bodyPr wrap="none" rtlCol="0">
            <a:spAutoFit/>
          </a:bodyPr>
          <a:lstStyle/>
          <a:p>
            <a:pPr algn="ctr"/>
            <a:r>
              <a:rPr lang="en-US" dirty="0"/>
              <a:t>tail</a:t>
            </a:r>
          </a:p>
        </p:txBody>
      </p:sp>
      <p:sp>
        <p:nvSpPr>
          <p:cNvPr id="30" name="Rectangle 29">
            <a:extLst>
              <a:ext uri="{FF2B5EF4-FFF2-40B4-BE49-F238E27FC236}">
                <a16:creationId xmlns:a16="http://schemas.microsoft.com/office/drawing/2014/main" id="{43A77EE2-CDED-4D8A-BAE0-A27DDA196227}"/>
              </a:ext>
            </a:extLst>
          </p:cNvPr>
          <p:cNvSpPr/>
          <p:nvPr/>
        </p:nvSpPr>
        <p:spPr>
          <a:xfrm>
            <a:off x="3022422"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1" name="Straight Arrow Connector 30">
            <a:extLst>
              <a:ext uri="{FF2B5EF4-FFF2-40B4-BE49-F238E27FC236}">
                <a16:creationId xmlns:a16="http://schemas.microsoft.com/office/drawing/2014/main" id="{F9180D68-4F2F-482C-9CC1-3BDAEA1EE928}"/>
              </a:ext>
            </a:extLst>
          </p:cNvPr>
          <p:cNvCxnSpPr>
            <a:cxnSpLocks/>
          </p:cNvCxnSpPr>
          <p:nvPr/>
        </p:nvCxnSpPr>
        <p:spPr>
          <a:xfrm flipH="1">
            <a:off x="2739175" y="2645475"/>
            <a:ext cx="53048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F983238-1E54-4C24-BF2A-3F6D38438277}"/>
              </a:ext>
            </a:extLst>
          </p:cNvPr>
          <p:cNvCxnSpPr>
            <a:cxnSpLocks/>
          </p:cNvCxnSpPr>
          <p:nvPr/>
        </p:nvCxnSpPr>
        <p:spPr>
          <a:xfrm>
            <a:off x="2056203" y="215154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43374E24-5DDF-4DBC-8971-5B03DC2B1155}"/>
              </a:ext>
            </a:extLst>
          </p:cNvPr>
          <p:cNvSpPr txBox="1"/>
          <p:nvPr/>
        </p:nvSpPr>
        <p:spPr>
          <a:xfrm>
            <a:off x="1700176" y="1748757"/>
            <a:ext cx="712054" cy="369332"/>
          </a:xfrm>
          <a:prstGeom prst="rect">
            <a:avLst/>
          </a:prstGeom>
          <a:noFill/>
        </p:spPr>
        <p:txBody>
          <a:bodyPr wrap="none" rtlCol="0">
            <a:spAutoFit/>
          </a:bodyPr>
          <a:lstStyle/>
          <a:p>
            <a:pPr algn="ctr"/>
            <a:r>
              <a:rPr lang="en-US" dirty="0"/>
              <a:t>head</a:t>
            </a:r>
          </a:p>
        </p:txBody>
      </p:sp>
      <p:sp>
        <p:nvSpPr>
          <p:cNvPr id="20" name="Rectangle 19">
            <a:extLst>
              <a:ext uri="{FF2B5EF4-FFF2-40B4-BE49-F238E27FC236}">
                <a16:creationId xmlns:a16="http://schemas.microsoft.com/office/drawing/2014/main" id="{AFDED9B8-8CBA-4020-8B35-481E27625FE7}"/>
              </a:ext>
            </a:extLst>
          </p:cNvPr>
          <p:cNvSpPr/>
          <p:nvPr/>
        </p:nvSpPr>
        <p:spPr>
          <a:xfrm>
            <a:off x="136543"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21" name="Rectangle 20">
            <a:extLst>
              <a:ext uri="{FF2B5EF4-FFF2-40B4-BE49-F238E27FC236}">
                <a16:creationId xmlns:a16="http://schemas.microsoft.com/office/drawing/2014/main" id="{516D8EB3-8127-445E-858A-62A7D6F95C63}"/>
              </a:ext>
            </a:extLst>
          </p:cNvPr>
          <p:cNvSpPr/>
          <p:nvPr/>
        </p:nvSpPr>
        <p:spPr>
          <a:xfrm>
            <a:off x="604860" y="249349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4AE7FE16-2E18-41A7-8001-D9D394ECD2C0}"/>
              </a:ext>
            </a:extLst>
          </p:cNvPr>
          <p:cNvCxnSpPr>
            <a:cxnSpLocks/>
          </p:cNvCxnSpPr>
          <p:nvPr/>
        </p:nvCxnSpPr>
        <p:spPr>
          <a:xfrm>
            <a:off x="839625" y="2863589"/>
            <a:ext cx="509399"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38E50DD-8FBA-4D8C-A28A-029F3DC42766}"/>
              </a:ext>
            </a:extLst>
          </p:cNvPr>
          <p:cNvSpPr/>
          <p:nvPr/>
        </p:nvSpPr>
        <p:spPr>
          <a:xfrm>
            <a:off x="-324374" y="2493495"/>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4" name="Straight Arrow Connector 23">
            <a:extLst>
              <a:ext uri="{FF2B5EF4-FFF2-40B4-BE49-F238E27FC236}">
                <a16:creationId xmlns:a16="http://schemas.microsoft.com/office/drawing/2014/main" id="{A0B787BE-7B39-4CEF-9F08-01F6EDF7FB5F}"/>
              </a:ext>
            </a:extLst>
          </p:cNvPr>
          <p:cNvCxnSpPr>
            <a:cxnSpLocks/>
          </p:cNvCxnSpPr>
          <p:nvPr/>
        </p:nvCxnSpPr>
        <p:spPr>
          <a:xfrm flipH="1">
            <a:off x="-445810" y="2645473"/>
            <a:ext cx="3670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2342573"/>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383F-EB85-451A-BE9E-66E43C3CA211}"/>
              </a:ext>
            </a:extLst>
          </p:cNvPr>
          <p:cNvSpPr>
            <a:spLocks noGrp="1"/>
          </p:cNvSpPr>
          <p:nvPr>
            <p:ph type="title"/>
          </p:nvPr>
        </p:nvSpPr>
        <p:spPr/>
        <p:txBody>
          <a:bodyPr/>
          <a:lstStyle/>
          <a:p>
            <a:r>
              <a:rPr lang="en-US" dirty="0"/>
              <a:t>DLL-Based Deque Implementation</a:t>
            </a:r>
          </a:p>
        </p:txBody>
      </p:sp>
      <p:sp>
        <p:nvSpPr>
          <p:cNvPr id="10" name="Content Placeholder 2">
            <a:extLst>
              <a:ext uri="{FF2B5EF4-FFF2-40B4-BE49-F238E27FC236}">
                <a16:creationId xmlns:a16="http://schemas.microsoft.com/office/drawing/2014/main" id="{A9393DE2-7E23-41FA-BBD4-9C37DD7653BE}"/>
              </a:ext>
            </a:extLst>
          </p:cNvPr>
          <p:cNvSpPr>
            <a:spLocks noGrp="1"/>
          </p:cNvSpPr>
          <p:nvPr>
            <p:ph idx="1"/>
          </p:nvPr>
        </p:nvSpPr>
        <p:spPr>
          <a:xfrm>
            <a:off x="6095999" y="1600200"/>
            <a:ext cx="5484813" cy="4114800"/>
          </a:xfrm>
        </p:spPr>
        <p:txBody>
          <a:bodyPr/>
          <a:lstStyle/>
          <a:p>
            <a:pPr marL="45720" indent="0">
              <a:buNone/>
            </a:pPr>
            <a:r>
              <a:rPr lang="en-US" dirty="0" err="1"/>
              <a:t>addFirst</a:t>
            </a:r>
            <a:r>
              <a:rPr lang="en-US" dirty="0"/>
              <a:t>(30)</a:t>
            </a:r>
          </a:p>
          <a:p>
            <a:pPr marL="45720" indent="0">
              <a:buNone/>
            </a:pPr>
            <a:r>
              <a:rPr lang="en-US" dirty="0" err="1"/>
              <a:t>addFirst</a:t>
            </a:r>
            <a:r>
              <a:rPr lang="en-US" dirty="0"/>
              <a:t>(20)</a:t>
            </a:r>
          </a:p>
        </p:txBody>
      </p:sp>
      <p:sp>
        <p:nvSpPr>
          <p:cNvPr id="13" name="Rectangle 12">
            <a:extLst>
              <a:ext uri="{FF2B5EF4-FFF2-40B4-BE49-F238E27FC236}">
                <a16:creationId xmlns:a16="http://schemas.microsoft.com/office/drawing/2014/main" id="{C545B308-395A-4A9D-8474-3D3C30B087C7}"/>
              </a:ext>
            </a:extLst>
          </p:cNvPr>
          <p:cNvSpPr/>
          <p:nvPr/>
        </p:nvSpPr>
        <p:spPr>
          <a:xfrm>
            <a:off x="1809941" y="249349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14" name="Rectangle 13">
            <a:extLst>
              <a:ext uri="{FF2B5EF4-FFF2-40B4-BE49-F238E27FC236}">
                <a16:creationId xmlns:a16="http://schemas.microsoft.com/office/drawing/2014/main" id="{7FF33516-DAA5-4CEF-A748-B061F23ED4C4}"/>
              </a:ext>
            </a:extLst>
          </p:cNvPr>
          <p:cNvSpPr/>
          <p:nvPr/>
        </p:nvSpPr>
        <p:spPr>
          <a:xfrm>
            <a:off x="2278258" y="249349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5" name="Straight Arrow Connector 14">
            <a:extLst>
              <a:ext uri="{FF2B5EF4-FFF2-40B4-BE49-F238E27FC236}">
                <a16:creationId xmlns:a16="http://schemas.microsoft.com/office/drawing/2014/main" id="{47731EDA-16ED-44CF-9591-EE4AB372C68A}"/>
              </a:ext>
            </a:extLst>
          </p:cNvPr>
          <p:cNvCxnSpPr>
            <a:cxnSpLocks/>
          </p:cNvCxnSpPr>
          <p:nvPr/>
        </p:nvCxnSpPr>
        <p:spPr>
          <a:xfrm>
            <a:off x="2513023" y="2863591"/>
            <a:ext cx="50939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75708CA-7565-464A-B2F2-B87B9888AC99}"/>
              </a:ext>
            </a:extLst>
          </p:cNvPr>
          <p:cNvSpPr/>
          <p:nvPr/>
        </p:nvSpPr>
        <p:spPr>
          <a:xfrm>
            <a:off x="1349024"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7" name="Straight Arrow Connector 16">
            <a:extLst>
              <a:ext uri="{FF2B5EF4-FFF2-40B4-BE49-F238E27FC236}">
                <a16:creationId xmlns:a16="http://schemas.microsoft.com/office/drawing/2014/main" id="{78F76E87-DC1C-4A2C-B3FE-984D80F9816A}"/>
              </a:ext>
            </a:extLst>
          </p:cNvPr>
          <p:cNvCxnSpPr>
            <a:cxnSpLocks/>
          </p:cNvCxnSpPr>
          <p:nvPr/>
        </p:nvCxnSpPr>
        <p:spPr>
          <a:xfrm flipH="1" flipV="1">
            <a:off x="1065777" y="2645473"/>
            <a:ext cx="528879"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7E34E26-4D49-4D90-BD45-27BB46F8F7CE}"/>
              </a:ext>
            </a:extLst>
          </p:cNvPr>
          <p:cNvSpPr/>
          <p:nvPr/>
        </p:nvSpPr>
        <p:spPr>
          <a:xfrm>
            <a:off x="3483339" y="249349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26" name="Rectangle 25">
            <a:extLst>
              <a:ext uri="{FF2B5EF4-FFF2-40B4-BE49-F238E27FC236}">
                <a16:creationId xmlns:a16="http://schemas.microsoft.com/office/drawing/2014/main" id="{EFDB4859-7907-4BA0-BE8F-36C6F65B8E0D}"/>
              </a:ext>
            </a:extLst>
          </p:cNvPr>
          <p:cNvSpPr/>
          <p:nvPr/>
        </p:nvSpPr>
        <p:spPr>
          <a:xfrm>
            <a:off x="3951656" y="249349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8E4AD3C3-8497-4DAB-A56A-A930570D05E6}"/>
              </a:ext>
            </a:extLst>
          </p:cNvPr>
          <p:cNvCxnSpPr>
            <a:cxnSpLocks/>
          </p:cNvCxnSpPr>
          <p:nvPr/>
        </p:nvCxnSpPr>
        <p:spPr>
          <a:xfrm>
            <a:off x="4165279" y="2863591"/>
            <a:ext cx="3466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0DD7A1B-E007-4427-95C5-AA6574B043A8}"/>
              </a:ext>
            </a:extLst>
          </p:cNvPr>
          <p:cNvCxnSpPr>
            <a:cxnSpLocks/>
          </p:cNvCxnSpPr>
          <p:nvPr/>
        </p:nvCxnSpPr>
        <p:spPr>
          <a:xfrm>
            <a:off x="3718559" y="215154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298FB773-FB72-4F2C-A43E-406045153D6E}"/>
              </a:ext>
            </a:extLst>
          </p:cNvPr>
          <p:cNvSpPr txBox="1"/>
          <p:nvPr/>
        </p:nvSpPr>
        <p:spPr>
          <a:xfrm>
            <a:off x="3459560" y="1748757"/>
            <a:ext cx="508473" cy="369332"/>
          </a:xfrm>
          <a:prstGeom prst="rect">
            <a:avLst/>
          </a:prstGeom>
          <a:noFill/>
        </p:spPr>
        <p:txBody>
          <a:bodyPr wrap="none" rtlCol="0">
            <a:spAutoFit/>
          </a:bodyPr>
          <a:lstStyle/>
          <a:p>
            <a:pPr algn="ctr"/>
            <a:r>
              <a:rPr lang="en-US" dirty="0"/>
              <a:t>tail</a:t>
            </a:r>
          </a:p>
        </p:txBody>
      </p:sp>
      <p:sp>
        <p:nvSpPr>
          <p:cNvPr id="30" name="Rectangle 29">
            <a:extLst>
              <a:ext uri="{FF2B5EF4-FFF2-40B4-BE49-F238E27FC236}">
                <a16:creationId xmlns:a16="http://schemas.microsoft.com/office/drawing/2014/main" id="{43A77EE2-CDED-4D8A-BAE0-A27DDA196227}"/>
              </a:ext>
            </a:extLst>
          </p:cNvPr>
          <p:cNvSpPr/>
          <p:nvPr/>
        </p:nvSpPr>
        <p:spPr>
          <a:xfrm>
            <a:off x="3022422"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1" name="Straight Arrow Connector 30">
            <a:extLst>
              <a:ext uri="{FF2B5EF4-FFF2-40B4-BE49-F238E27FC236}">
                <a16:creationId xmlns:a16="http://schemas.microsoft.com/office/drawing/2014/main" id="{F9180D68-4F2F-482C-9CC1-3BDAEA1EE928}"/>
              </a:ext>
            </a:extLst>
          </p:cNvPr>
          <p:cNvCxnSpPr>
            <a:cxnSpLocks/>
          </p:cNvCxnSpPr>
          <p:nvPr/>
        </p:nvCxnSpPr>
        <p:spPr>
          <a:xfrm flipH="1">
            <a:off x="2739175" y="2645475"/>
            <a:ext cx="53048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F983238-1E54-4C24-BF2A-3F6D38438277}"/>
              </a:ext>
            </a:extLst>
          </p:cNvPr>
          <p:cNvCxnSpPr>
            <a:cxnSpLocks/>
          </p:cNvCxnSpPr>
          <p:nvPr/>
        </p:nvCxnSpPr>
        <p:spPr>
          <a:xfrm>
            <a:off x="356027" y="215154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43374E24-5DDF-4DBC-8971-5B03DC2B1155}"/>
              </a:ext>
            </a:extLst>
          </p:cNvPr>
          <p:cNvSpPr txBox="1"/>
          <p:nvPr/>
        </p:nvSpPr>
        <p:spPr>
          <a:xfrm>
            <a:off x="0" y="1748757"/>
            <a:ext cx="712054" cy="369332"/>
          </a:xfrm>
          <a:prstGeom prst="rect">
            <a:avLst/>
          </a:prstGeom>
          <a:noFill/>
        </p:spPr>
        <p:txBody>
          <a:bodyPr wrap="none" rtlCol="0">
            <a:spAutoFit/>
          </a:bodyPr>
          <a:lstStyle/>
          <a:p>
            <a:pPr algn="ctr"/>
            <a:r>
              <a:rPr lang="en-US" dirty="0"/>
              <a:t>head</a:t>
            </a:r>
          </a:p>
        </p:txBody>
      </p:sp>
      <p:sp>
        <p:nvSpPr>
          <p:cNvPr id="20" name="Rectangle 19">
            <a:extLst>
              <a:ext uri="{FF2B5EF4-FFF2-40B4-BE49-F238E27FC236}">
                <a16:creationId xmlns:a16="http://schemas.microsoft.com/office/drawing/2014/main" id="{AFDED9B8-8CBA-4020-8B35-481E27625FE7}"/>
              </a:ext>
            </a:extLst>
          </p:cNvPr>
          <p:cNvSpPr/>
          <p:nvPr/>
        </p:nvSpPr>
        <p:spPr>
          <a:xfrm>
            <a:off x="136543"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21" name="Rectangle 20">
            <a:extLst>
              <a:ext uri="{FF2B5EF4-FFF2-40B4-BE49-F238E27FC236}">
                <a16:creationId xmlns:a16="http://schemas.microsoft.com/office/drawing/2014/main" id="{516D8EB3-8127-445E-858A-62A7D6F95C63}"/>
              </a:ext>
            </a:extLst>
          </p:cNvPr>
          <p:cNvSpPr/>
          <p:nvPr/>
        </p:nvSpPr>
        <p:spPr>
          <a:xfrm>
            <a:off x="604860" y="249349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4AE7FE16-2E18-41A7-8001-D9D394ECD2C0}"/>
              </a:ext>
            </a:extLst>
          </p:cNvPr>
          <p:cNvCxnSpPr>
            <a:cxnSpLocks/>
          </p:cNvCxnSpPr>
          <p:nvPr/>
        </p:nvCxnSpPr>
        <p:spPr>
          <a:xfrm>
            <a:off x="839625" y="2863589"/>
            <a:ext cx="509399"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38E50DD-8FBA-4D8C-A28A-029F3DC42766}"/>
              </a:ext>
            </a:extLst>
          </p:cNvPr>
          <p:cNvSpPr/>
          <p:nvPr/>
        </p:nvSpPr>
        <p:spPr>
          <a:xfrm>
            <a:off x="-324374" y="2493495"/>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4" name="Straight Arrow Connector 23">
            <a:extLst>
              <a:ext uri="{FF2B5EF4-FFF2-40B4-BE49-F238E27FC236}">
                <a16:creationId xmlns:a16="http://schemas.microsoft.com/office/drawing/2014/main" id="{A0B787BE-7B39-4CEF-9F08-01F6EDF7FB5F}"/>
              </a:ext>
            </a:extLst>
          </p:cNvPr>
          <p:cNvCxnSpPr>
            <a:cxnSpLocks/>
          </p:cNvCxnSpPr>
          <p:nvPr/>
        </p:nvCxnSpPr>
        <p:spPr>
          <a:xfrm flipH="1">
            <a:off x="-445810" y="2645473"/>
            <a:ext cx="3670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3108537"/>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383F-EB85-451A-BE9E-66E43C3CA211}"/>
              </a:ext>
            </a:extLst>
          </p:cNvPr>
          <p:cNvSpPr>
            <a:spLocks noGrp="1"/>
          </p:cNvSpPr>
          <p:nvPr>
            <p:ph type="title"/>
          </p:nvPr>
        </p:nvSpPr>
        <p:spPr/>
        <p:txBody>
          <a:bodyPr/>
          <a:lstStyle/>
          <a:p>
            <a:r>
              <a:rPr lang="en-US" dirty="0"/>
              <a:t>DLL-Based Deque Implementation</a:t>
            </a:r>
          </a:p>
        </p:txBody>
      </p:sp>
      <p:sp>
        <p:nvSpPr>
          <p:cNvPr id="10" name="Content Placeholder 2">
            <a:extLst>
              <a:ext uri="{FF2B5EF4-FFF2-40B4-BE49-F238E27FC236}">
                <a16:creationId xmlns:a16="http://schemas.microsoft.com/office/drawing/2014/main" id="{A9393DE2-7E23-41FA-BBD4-9C37DD7653BE}"/>
              </a:ext>
            </a:extLst>
          </p:cNvPr>
          <p:cNvSpPr>
            <a:spLocks noGrp="1"/>
          </p:cNvSpPr>
          <p:nvPr>
            <p:ph idx="1"/>
          </p:nvPr>
        </p:nvSpPr>
        <p:spPr>
          <a:xfrm>
            <a:off x="6095999" y="1600200"/>
            <a:ext cx="5484813" cy="4114800"/>
          </a:xfrm>
        </p:spPr>
        <p:txBody>
          <a:bodyPr/>
          <a:lstStyle/>
          <a:p>
            <a:pPr marL="45720" indent="0">
              <a:buNone/>
            </a:pPr>
            <a:r>
              <a:rPr lang="en-US" dirty="0" err="1"/>
              <a:t>addFirst</a:t>
            </a:r>
            <a:r>
              <a:rPr lang="en-US" dirty="0"/>
              <a:t>(30)</a:t>
            </a:r>
          </a:p>
          <a:p>
            <a:pPr marL="45720" indent="0">
              <a:buNone/>
            </a:pPr>
            <a:r>
              <a:rPr lang="en-US" dirty="0" err="1"/>
              <a:t>addFirst</a:t>
            </a:r>
            <a:r>
              <a:rPr lang="en-US" dirty="0"/>
              <a:t>(20)</a:t>
            </a:r>
          </a:p>
          <a:p>
            <a:pPr marL="45720" indent="0">
              <a:buNone/>
            </a:pPr>
            <a:r>
              <a:rPr lang="en-US" dirty="0" err="1"/>
              <a:t>addLast</a:t>
            </a:r>
            <a:r>
              <a:rPr lang="en-US" dirty="0"/>
              <a:t>(60)</a:t>
            </a:r>
          </a:p>
          <a:p>
            <a:pPr marL="45720" indent="0">
              <a:buNone/>
            </a:pPr>
            <a:endParaRPr lang="en-US" dirty="0"/>
          </a:p>
        </p:txBody>
      </p:sp>
      <p:sp>
        <p:nvSpPr>
          <p:cNvPr id="13" name="Rectangle 12">
            <a:extLst>
              <a:ext uri="{FF2B5EF4-FFF2-40B4-BE49-F238E27FC236}">
                <a16:creationId xmlns:a16="http://schemas.microsoft.com/office/drawing/2014/main" id="{C545B308-395A-4A9D-8474-3D3C30B087C7}"/>
              </a:ext>
            </a:extLst>
          </p:cNvPr>
          <p:cNvSpPr/>
          <p:nvPr/>
        </p:nvSpPr>
        <p:spPr>
          <a:xfrm>
            <a:off x="1809941" y="249349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14" name="Rectangle 13">
            <a:extLst>
              <a:ext uri="{FF2B5EF4-FFF2-40B4-BE49-F238E27FC236}">
                <a16:creationId xmlns:a16="http://schemas.microsoft.com/office/drawing/2014/main" id="{7FF33516-DAA5-4CEF-A748-B061F23ED4C4}"/>
              </a:ext>
            </a:extLst>
          </p:cNvPr>
          <p:cNvSpPr/>
          <p:nvPr/>
        </p:nvSpPr>
        <p:spPr>
          <a:xfrm>
            <a:off x="2278258" y="249349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5" name="Straight Arrow Connector 14">
            <a:extLst>
              <a:ext uri="{FF2B5EF4-FFF2-40B4-BE49-F238E27FC236}">
                <a16:creationId xmlns:a16="http://schemas.microsoft.com/office/drawing/2014/main" id="{47731EDA-16ED-44CF-9591-EE4AB372C68A}"/>
              </a:ext>
            </a:extLst>
          </p:cNvPr>
          <p:cNvCxnSpPr>
            <a:cxnSpLocks/>
          </p:cNvCxnSpPr>
          <p:nvPr/>
        </p:nvCxnSpPr>
        <p:spPr>
          <a:xfrm>
            <a:off x="2513023" y="2863591"/>
            <a:ext cx="50939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75708CA-7565-464A-B2F2-B87B9888AC99}"/>
              </a:ext>
            </a:extLst>
          </p:cNvPr>
          <p:cNvSpPr/>
          <p:nvPr/>
        </p:nvSpPr>
        <p:spPr>
          <a:xfrm>
            <a:off x="1349024"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7" name="Straight Arrow Connector 16">
            <a:extLst>
              <a:ext uri="{FF2B5EF4-FFF2-40B4-BE49-F238E27FC236}">
                <a16:creationId xmlns:a16="http://schemas.microsoft.com/office/drawing/2014/main" id="{78F76E87-DC1C-4A2C-B3FE-984D80F9816A}"/>
              </a:ext>
            </a:extLst>
          </p:cNvPr>
          <p:cNvCxnSpPr>
            <a:cxnSpLocks/>
          </p:cNvCxnSpPr>
          <p:nvPr/>
        </p:nvCxnSpPr>
        <p:spPr>
          <a:xfrm flipH="1" flipV="1">
            <a:off x="1065777" y="2645473"/>
            <a:ext cx="528879"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7E34E26-4D49-4D90-BD45-27BB46F8F7CE}"/>
              </a:ext>
            </a:extLst>
          </p:cNvPr>
          <p:cNvSpPr/>
          <p:nvPr/>
        </p:nvSpPr>
        <p:spPr>
          <a:xfrm>
            <a:off x="3483339" y="249349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26" name="Rectangle 25">
            <a:extLst>
              <a:ext uri="{FF2B5EF4-FFF2-40B4-BE49-F238E27FC236}">
                <a16:creationId xmlns:a16="http://schemas.microsoft.com/office/drawing/2014/main" id="{EFDB4859-7907-4BA0-BE8F-36C6F65B8E0D}"/>
              </a:ext>
            </a:extLst>
          </p:cNvPr>
          <p:cNvSpPr/>
          <p:nvPr/>
        </p:nvSpPr>
        <p:spPr>
          <a:xfrm>
            <a:off x="3951656" y="249349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8E4AD3C3-8497-4DAB-A56A-A930570D05E6}"/>
              </a:ext>
            </a:extLst>
          </p:cNvPr>
          <p:cNvCxnSpPr>
            <a:cxnSpLocks/>
          </p:cNvCxnSpPr>
          <p:nvPr/>
        </p:nvCxnSpPr>
        <p:spPr>
          <a:xfrm>
            <a:off x="4165279" y="2863591"/>
            <a:ext cx="3466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0DD7A1B-E007-4427-95C5-AA6574B043A8}"/>
              </a:ext>
            </a:extLst>
          </p:cNvPr>
          <p:cNvCxnSpPr>
            <a:cxnSpLocks/>
          </p:cNvCxnSpPr>
          <p:nvPr/>
        </p:nvCxnSpPr>
        <p:spPr>
          <a:xfrm>
            <a:off x="3718559" y="215154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298FB773-FB72-4F2C-A43E-406045153D6E}"/>
              </a:ext>
            </a:extLst>
          </p:cNvPr>
          <p:cNvSpPr txBox="1"/>
          <p:nvPr/>
        </p:nvSpPr>
        <p:spPr>
          <a:xfrm>
            <a:off x="3459560" y="1748757"/>
            <a:ext cx="508473" cy="369332"/>
          </a:xfrm>
          <a:prstGeom prst="rect">
            <a:avLst/>
          </a:prstGeom>
          <a:noFill/>
        </p:spPr>
        <p:txBody>
          <a:bodyPr wrap="none" rtlCol="0">
            <a:spAutoFit/>
          </a:bodyPr>
          <a:lstStyle/>
          <a:p>
            <a:pPr algn="ctr"/>
            <a:r>
              <a:rPr lang="en-US" dirty="0"/>
              <a:t>tail</a:t>
            </a:r>
          </a:p>
        </p:txBody>
      </p:sp>
      <p:sp>
        <p:nvSpPr>
          <p:cNvPr id="30" name="Rectangle 29">
            <a:extLst>
              <a:ext uri="{FF2B5EF4-FFF2-40B4-BE49-F238E27FC236}">
                <a16:creationId xmlns:a16="http://schemas.microsoft.com/office/drawing/2014/main" id="{43A77EE2-CDED-4D8A-BAE0-A27DDA196227}"/>
              </a:ext>
            </a:extLst>
          </p:cNvPr>
          <p:cNvSpPr/>
          <p:nvPr/>
        </p:nvSpPr>
        <p:spPr>
          <a:xfrm>
            <a:off x="3022422"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1" name="Straight Arrow Connector 30">
            <a:extLst>
              <a:ext uri="{FF2B5EF4-FFF2-40B4-BE49-F238E27FC236}">
                <a16:creationId xmlns:a16="http://schemas.microsoft.com/office/drawing/2014/main" id="{F9180D68-4F2F-482C-9CC1-3BDAEA1EE928}"/>
              </a:ext>
            </a:extLst>
          </p:cNvPr>
          <p:cNvCxnSpPr>
            <a:cxnSpLocks/>
          </p:cNvCxnSpPr>
          <p:nvPr/>
        </p:nvCxnSpPr>
        <p:spPr>
          <a:xfrm flipH="1">
            <a:off x="2739175" y="2645475"/>
            <a:ext cx="53048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F983238-1E54-4C24-BF2A-3F6D38438277}"/>
              </a:ext>
            </a:extLst>
          </p:cNvPr>
          <p:cNvCxnSpPr>
            <a:cxnSpLocks/>
          </p:cNvCxnSpPr>
          <p:nvPr/>
        </p:nvCxnSpPr>
        <p:spPr>
          <a:xfrm>
            <a:off x="356027" y="215154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43374E24-5DDF-4DBC-8971-5B03DC2B1155}"/>
              </a:ext>
            </a:extLst>
          </p:cNvPr>
          <p:cNvSpPr txBox="1"/>
          <p:nvPr/>
        </p:nvSpPr>
        <p:spPr>
          <a:xfrm>
            <a:off x="0" y="1748757"/>
            <a:ext cx="712054" cy="369332"/>
          </a:xfrm>
          <a:prstGeom prst="rect">
            <a:avLst/>
          </a:prstGeom>
          <a:noFill/>
        </p:spPr>
        <p:txBody>
          <a:bodyPr wrap="none" rtlCol="0">
            <a:spAutoFit/>
          </a:bodyPr>
          <a:lstStyle/>
          <a:p>
            <a:pPr algn="ctr"/>
            <a:r>
              <a:rPr lang="en-US" dirty="0"/>
              <a:t>head</a:t>
            </a:r>
          </a:p>
        </p:txBody>
      </p:sp>
      <p:sp>
        <p:nvSpPr>
          <p:cNvPr id="20" name="Rectangle 19">
            <a:extLst>
              <a:ext uri="{FF2B5EF4-FFF2-40B4-BE49-F238E27FC236}">
                <a16:creationId xmlns:a16="http://schemas.microsoft.com/office/drawing/2014/main" id="{AFDED9B8-8CBA-4020-8B35-481E27625FE7}"/>
              </a:ext>
            </a:extLst>
          </p:cNvPr>
          <p:cNvSpPr/>
          <p:nvPr/>
        </p:nvSpPr>
        <p:spPr>
          <a:xfrm>
            <a:off x="136543"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21" name="Rectangle 20">
            <a:extLst>
              <a:ext uri="{FF2B5EF4-FFF2-40B4-BE49-F238E27FC236}">
                <a16:creationId xmlns:a16="http://schemas.microsoft.com/office/drawing/2014/main" id="{516D8EB3-8127-445E-858A-62A7D6F95C63}"/>
              </a:ext>
            </a:extLst>
          </p:cNvPr>
          <p:cNvSpPr/>
          <p:nvPr/>
        </p:nvSpPr>
        <p:spPr>
          <a:xfrm>
            <a:off x="604860" y="249349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4AE7FE16-2E18-41A7-8001-D9D394ECD2C0}"/>
              </a:ext>
            </a:extLst>
          </p:cNvPr>
          <p:cNvCxnSpPr>
            <a:cxnSpLocks/>
          </p:cNvCxnSpPr>
          <p:nvPr/>
        </p:nvCxnSpPr>
        <p:spPr>
          <a:xfrm>
            <a:off x="839625" y="2863589"/>
            <a:ext cx="509399"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38E50DD-8FBA-4D8C-A28A-029F3DC42766}"/>
              </a:ext>
            </a:extLst>
          </p:cNvPr>
          <p:cNvSpPr/>
          <p:nvPr/>
        </p:nvSpPr>
        <p:spPr>
          <a:xfrm>
            <a:off x="-324374" y="2493495"/>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4" name="Straight Arrow Connector 23">
            <a:extLst>
              <a:ext uri="{FF2B5EF4-FFF2-40B4-BE49-F238E27FC236}">
                <a16:creationId xmlns:a16="http://schemas.microsoft.com/office/drawing/2014/main" id="{A0B787BE-7B39-4CEF-9F08-01F6EDF7FB5F}"/>
              </a:ext>
            </a:extLst>
          </p:cNvPr>
          <p:cNvCxnSpPr>
            <a:cxnSpLocks/>
          </p:cNvCxnSpPr>
          <p:nvPr/>
        </p:nvCxnSpPr>
        <p:spPr>
          <a:xfrm flipH="1">
            <a:off x="-445810" y="2645473"/>
            <a:ext cx="3670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29E0E54-A961-402D-AA53-FDBAF1D418DB}"/>
              </a:ext>
            </a:extLst>
          </p:cNvPr>
          <p:cNvSpPr/>
          <p:nvPr/>
        </p:nvSpPr>
        <p:spPr>
          <a:xfrm>
            <a:off x="3488100" y="335391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60</a:t>
            </a:r>
          </a:p>
        </p:txBody>
      </p:sp>
      <p:sp>
        <p:nvSpPr>
          <p:cNvPr id="33" name="Rectangle 32">
            <a:extLst>
              <a:ext uri="{FF2B5EF4-FFF2-40B4-BE49-F238E27FC236}">
                <a16:creationId xmlns:a16="http://schemas.microsoft.com/office/drawing/2014/main" id="{1CB737B2-764E-4899-B1A7-EB21E5CCA8F5}"/>
              </a:ext>
            </a:extLst>
          </p:cNvPr>
          <p:cNvSpPr/>
          <p:nvPr/>
        </p:nvSpPr>
        <p:spPr>
          <a:xfrm>
            <a:off x="3956417" y="3353915"/>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4" name="Straight Arrow Connector 33">
            <a:extLst>
              <a:ext uri="{FF2B5EF4-FFF2-40B4-BE49-F238E27FC236}">
                <a16:creationId xmlns:a16="http://schemas.microsoft.com/office/drawing/2014/main" id="{D13BE2EF-4FBD-4A16-B07E-1062526410EA}"/>
              </a:ext>
            </a:extLst>
          </p:cNvPr>
          <p:cNvCxnSpPr>
            <a:cxnSpLocks/>
          </p:cNvCxnSpPr>
          <p:nvPr/>
        </p:nvCxnSpPr>
        <p:spPr>
          <a:xfrm>
            <a:off x="4170040" y="3724008"/>
            <a:ext cx="3466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A2BB64AA-0645-42C4-AFCE-E076FEEBFB2E}"/>
              </a:ext>
            </a:extLst>
          </p:cNvPr>
          <p:cNvSpPr/>
          <p:nvPr/>
        </p:nvSpPr>
        <p:spPr>
          <a:xfrm>
            <a:off x="3027183" y="335391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6" name="Straight Arrow Connector 35">
            <a:extLst>
              <a:ext uri="{FF2B5EF4-FFF2-40B4-BE49-F238E27FC236}">
                <a16:creationId xmlns:a16="http://schemas.microsoft.com/office/drawing/2014/main" id="{5FDCE04B-C518-4E9E-B22E-354CA64EA11C}"/>
              </a:ext>
            </a:extLst>
          </p:cNvPr>
          <p:cNvCxnSpPr>
            <a:cxnSpLocks/>
          </p:cNvCxnSpPr>
          <p:nvPr/>
        </p:nvCxnSpPr>
        <p:spPr>
          <a:xfrm flipH="1">
            <a:off x="2894202" y="3505892"/>
            <a:ext cx="38021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792881"/>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383F-EB85-451A-BE9E-66E43C3CA211}"/>
              </a:ext>
            </a:extLst>
          </p:cNvPr>
          <p:cNvSpPr>
            <a:spLocks noGrp="1"/>
          </p:cNvSpPr>
          <p:nvPr>
            <p:ph type="title"/>
          </p:nvPr>
        </p:nvSpPr>
        <p:spPr/>
        <p:txBody>
          <a:bodyPr/>
          <a:lstStyle/>
          <a:p>
            <a:r>
              <a:rPr lang="en-US" dirty="0"/>
              <a:t>DLL-Based Deque Implementation</a:t>
            </a:r>
          </a:p>
        </p:txBody>
      </p:sp>
      <p:sp>
        <p:nvSpPr>
          <p:cNvPr id="10" name="Content Placeholder 2">
            <a:extLst>
              <a:ext uri="{FF2B5EF4-FFF2-40B4-BE49-F238E27FC236}">
                <a16:creationId xmlns:a16="http://schemas.microsoft.com/office/drawing/2014/main" id="{A9393DE2-7E23-41FA-BBD4-9C37DD7653BE}"/>
              </a:ext>
            </a:extLst>
          </p:cNvPr>
          <p:cNvSpPr>
            <a:spLocks noGrp="1"/>
          </p:cNvSpPr>
          <p:nvPr>
            <p:ph idx="1"/>
          </p:nvPr>
        </p:nvSpPr>
        <p:spPr>
          <a:xfrm>
            <a:off x="6095999" y="1600200"/>
            <a:ext cx="5484813" cy="4114800"/>
          </a:xfrm>
        </p:spPr>
        <p:txBody>
          <a:bodyPr/>
          <a:lstStyle/>
          <a:p>
            <a:pPr marL="45720" indent="0">
              <a:buNone/>
            </a:pPr>
            <a:r>
              <a:rPr lang="en-US" dirty="0" err="1"/>
              <a:t>addFirst</a:t>
            </a:r>
            <a:r>
              <a:rPr lang="en-US" dirty="0"/>
              <a:t>(30)</a:t>
            </a:r>
          </a:p>
          <a:p>
            <a:pPr marL="45720" indent="0">
              <a:buNone/>
            </a:pPr>
            <a:r>
              <a:rPr lang="en-US" dirty="0" err="1"/>
              <a:t>addFirst</a:t>
            </a:r>
            <a:r>
              <a:rPr lang="en-US" dirty="0"/>
              <a:t>(20)</a:t>
            </a:r>
          </a:p>
          <a:p>
            <a:pPr marL="45720" indent="0">
              <a:buNone/>
            </a:pPr>
            <a:r>
              <a:rPr lang="en-US" dirty="0" err="1"/>
              <a:t>addLast</a:t>
            </a:r>
            <a:r>
              <a:rPr lang="en-US" dirty="0"/>
              <a:t>(60)</a:t>
            </a:r>
          </a:p>
          <a:p>
            <a:pPr marL="45720" indent="0">
              <a:buNone/>
            </a:pPr>
            <a:endParaRPr lang="en-US" dirty="0"/>
          </a:p>
        </p:txBody>
      </p:sp>
      <p:sp>
        <p:nvSpPr>
          <p:cNvPr id="13" name="Rectangle 12">
            <a:extLst>
              <a:ext uri="{FF2B5EF4-FFF2-40B4-BE49-F238E27FC236}">
                <a16:creationId xmlns:a16="http://schemas.microsoft.com/office/drawing/2014/main" id="{C545B308-395A-4A9D-8474-3D3C30B087C7}"/>
              </a:ext>
            </a:extLst>
          </p:cNvPr>
          <p:cNvSpPr/>
          <p:nvPr/>
        </p:nvSpPr>
        <p:spPr>
          <a:xfrm>
            <a:off x="1809941" y="249349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14" name="Rectangle 13">
            <a:extLst>
              <a:ext uri="{FF2B5EF4-FFF2-40B4-BE49-F238E27FC236}">
                <a16:creationId xmlns:a16="http://schemas.microsoft.com/office/drawing/2014/main" id="{7FF33516-DAA5-4CEF-A748-B061F23ED4C4}"/>
              </a:ext>
            </a:extLst>
          </p:cNvPr>
          <p:cNvSpPr/>
          <p:nvPr/>
        </p:nvSpPr>
        <p:spPr>
          <a:xfrm>
            <a:off x="2278258" y="249349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5" name="Straight Arrow Connector 14">
            <a:extLst>
              <a:ext uri="{FF2B5EF4-FFF2-40B4-BE49-F238E27FC236}">
                <a16:creationId xmlns:a16="http://schemas.microsoft.com/office/drawing/2014/main" id="{47731EDA-16ED-44CF-9591-EE4AB372C68A}"/>
              </a:ext>
            </a:extLst>
          </p:cNvPr>
          <p:cNvCxnSpPr>
            <a:cxnSpLocks/>
          </p:cNvCxnSpPr>
          <p:nvPr/>
        </p:nvCxnSpPr>
        <p:spPr>
          <a:xfrm>
            <a:off x="2513023" y="2863591"/>
            <a:ext cx="50939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75708CA-7565-464A-B2F2-B87B9888AC99}"/>
              </a:ext>
            </a:extLst>
          </p:cNvPr>
          <p:cNvSpPr/>
          <p:nvPr/>
        </p:nvSpPr>
        <p:spPr>
          <a:xfrm>
            <a:off x="1349024"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7" name="Straight Arrow Connector 16">
            <a:extLst>
              <a:ext uri="{FF2B5EF4-FFF2-40B4-BE49-F238E27FC236}">
                <a16:creationId xmlns:a16="http://schemas.microsoft.com/office/drawing/2014/main" id="{78F76E87-DC1C-4A2C-B3FE-984D80F9816A}"/>
              </a:ext>
            </a:extLst>
          </p:cNvPr>
          <p:cNvCxnSpPr>
            <a:cxnSpLocks/>
          </p:cNvCxnSpPr>
          <p:nvPr/>
        </p:nvCxnSpPr>
        <p:spPr>
          <a:xfrm flipH="1" flipV="1">
            <a:off x="1065777" y="2645473"/>
            <a:ext cx="528879"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7E34E26-4D49-4D90-BD45-27BB46F8F7CE}"/>
              </a:ext>
            </a:extLst>
          </p:cNvPr>
          <p:cNvSpPr/>
          <p:nvPr/>
        </p:nvSpPr>
        <p:spPr>
          <a:xfrm>
            <a:off x="3483339" y="249349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26" name="Rectangle 25">
            <a:extLst>
              <a:ext uri="{FF2B5EF4-FFF2-40B4-BE49-F238E27FC236}">
                <a16:creationId xmlns:a16="http://schemas.microsoft.com/office/drawing/2014/main" id="{EFDB4859-7907-4BA0-BE8F-36C6F65B8E0D}"/>
              </a:ext>
            </a:extLst>
          </p:cNvPr>
          <p:cNvSpPr/>
          <p:nvPr/>
        </p:nvSpPr>
        <p:spPr>
          <a:xfrm>
            <a:off x="3951656" y="249349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8E4AD3C3-8497-4DAB-A56A-A930570D05E6}"/>
              </a:ext>
            </a:extLst>
          </p:cNvPr>
          <p:cNvCxnSpPr>
            <a:cxnSpLocks/>
          </p:cNvCxnSpPr>
          <p:nvPr/>
        </p:nvCxnSpPr>
        <p:spPr>
          <a:xfrm>
            <a:off x="4165279" y="2863591"/>
            <a:ext cx="3466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0DD7A1B-E007-4427-95C5-AA6574B043A8}"/>
              </a:ext>
            </a:extLst>
          </p:cNvPr>
          <p:cNvCxnSpPr>
            <a:cxnSpLocks/>
          </p:cNvCxnSpPr>
          <p:nvPr/>
        </p:nvCxnSpPr>
        <p:spPr>
          <a:xfrm>
            <a:off x="3718559" y="215154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298FB773-FB72-4F2C-A43E-406045153D6E}"/>
              </a:ext>
            </a:extLst>
          </p:cNvPr>
          <p:cNvSpPr txBox="1"/>
          <p:nvPr/>
        </p:nvSpPr>
        <p:spPr>
          <a:xfrm>
            <a:off x="3459560" y="1748757"/>
            <a:ext cx="508473" cy="369332"/>
          </a:xfrm>
          <a:prstGeom prst="rect">
            <a:avLst/>
          </a:prstGeom>
          <a:noFill/>
        </p:spPr>
        <p:txBody>
          <a:bodyPr wrap="none" rtlCol="0">
            <a:spAutoFit/>
          </a:bodyPr>
          <a:lstStyle/>
          <a:p>
            <a:pPr algn="ctr"/>
            <a:r>
              <a:rPr lang="en-US" dirty="0"/>
              <a:t>tail</a:t>
            </a:r>
          </a:p>
        </p:txBody>
      </p:sp>
      <p:sp>
        <p:nvSpPr>
          <p:cNvPr id="30" name="Rectangle 29">
            <a:extLst>
              <a:ext uri="{FF2B5EF4-FFF2-40B4-BE49-F238E27FC236}">
                <a16:creationId xmlns:a16="http://schemas.microsoft.com/office/drawing/2014/main" id="{43A77EE2-CDED-4D8A-BAE0-A27DDA196227}"/>
              </a:ext>
            </a:extLst>
          </p:cNvPr>
          <p:cNvSpPr/>
          <p:nvPr/>
        </p:nvSpPr>
        <p:spPr>
          <a:xfrm>
            <a:off x="3022422"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1" name="Straight Arrow Connector 30">
            <a:extLst>
              <a:ext uri="{FF2B5EF4-FFF2-40B4-BE49-F238E27FC236}">
                <a16:creationId xmlns:a16="http://schemas.microsoft.com/office/drawing/2014/main" id="{F9180D68-4F2F-482C-9CC1-3BDAEA1EE928}"/>
              </a:ext>
            </a:extLst>
          </p:cNvPr>
          <p:cNvCxnSpPr>
            <a:cxnSpLocks/>
          </p:cNvCxnSpPr>
          <p:nvPr/>
        </p:nvCxnSpPr>
        <p:spPr>
          <a:xfrm flipH="1">
            <a:off x="2739175" y="2645475"/>
            <a:ext cx="53048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F983238-1E54-4C24-BF2A-3F6D38438277}"/>
              </a:ext>
            </a:extLst>
          </p:cNvPr>
          <p:cNvCxnSpPr>
            <a:cxnSpLocks/>
          </p:cNvCxnSpPr>
          <p:nvPr/>
        </p:nvCxnSpPr>
        <p:spPr>
          <a:xfrm>
            <a:off x="356027" y="215154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43374E24-5DDF-4DBC-8971-5B03DC2B1155}"/>
              </a:ext>
            </a:extLst>
          </p:cNvPr>
          <p:cNvSpPr txBox="1"/>
          <p:nvPr/>
        </p:nvSpPr>
        <p:spPr>
          <a:xfrm>
            <a:off x="0" y="1748757"/>
            <a:ext cx="712054" cy="369332"/>
          </a:xfrm>
          <a:prstGeom prst="rect">
            <a:avLst/>
          </a:prstGeom>
          <a:noFill/>
        </p:spPr>
        <p:txBody>
          <a:bodyPr wrap="none" rtlCol="0">
            <a:spAutoFit/>
          </a:bodyPr>
          <a:lstStyle/>
          <a:p>
            <a:pPr algn="ctr"/>
            <a:r>
              <a:rPr lang="en-US" dirty="0"/>
              <a:t>head</a:t>
            </a:r>
          </a:p>
        </p:txBody>
      </p:sp>
      <p:sp>
        <p:nvSpPr>
          <p:cNvPr id="20" name="Rectangle 19">
            <a:extLst>
              <a:ext uri="{FF2B5EF4-FFF2-40B4-BE49-F238E27FC236}">
                <a16:creationId xmlns:a16="http://schemas.microsoft.com/office/drawing/2014/main" id="{AFDED9B8-8CBA-4020-8B35-481E27625FE7}"/>
              </a:ext>
            </a:extLst>
          </p:cNvPr>
          <p:cNvSpPr/>
          <p:nvPr/>
        </p:nvSpPr>
        <p:spPr>
          <a:xfrm>
            <a:off x="136543"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21" name="Rectangle 20">
            <a:extLst>
              <a:ext uri="{FF2B5EF4-FFF2-40B4-BE49-F238E27FC236}">
                <a16:creationId xmlns:a16="http://schemas.microsoft.com/office/drawing/2014/main" id="{516D8EB3-8127-445E-858A-62A7D6F95C63}"/>
              </a:ext>
            </a:extLst>
          </p:cNvPr>
          <p:cNvSpPr/>
          <p:nvPr/>
        </p:nvSpPr>
        <p:spPr>
          <a:xfrm>
            <a:off x="604860" y="249349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4AE7FE16-2E18-41A7-8001-D9D394ECD2C0}"/>
              </a:ext>
            </a:extLst>
          </p:cNvPr>
          <p:cNvCxnSpPr>
            <a:cxnSpLocks/>
          </p:cNvCxnSpPr>
          <p:nvPr/>
        </p:nvCxnSpPr>
        <p:spPr>
          <a:xfrm>
            <a:off x="839625" y="2863589"/>
            <a:ext cx="509399"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38E50DD-8FBA-4D8C-A28A-029F3DC42766}"/>
              </a:ext>
            </a:extLst>
          </p:cNvPr>
          <p:cNvSpPr/>
          <p:nvPr/>
        </p:nvSpPr>
        <p:spPr>
          <a:xfrm>
            <a:off x="-324374" y="2493495"/>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4" name="Straight Arrow Connector 23">
            <a:extLst>
              <a:ext uri="{FF2B5EF4-FFF2-40B4-BE49-F238E27FC236}">
                <a16:creationId xmlns:a16="http://schemas.microsoft.com/office/drawing/2014/main" id="{A0B787BE-7B39-4CEF-9F08-01F6EDF7FB5F}"/>
              </a:ext>
            </a:extLst>
          </p:cNvPr>
          <p:cNvCxnSpPr>
            <a:cxnSpLocks/>
          </p:cNvCxnSpPr>
          <p:nvPr/>
        </p:nvCxnSpPr>
        <p:spPr>
          <a:xfrm flipH="1">
            <a:off x="-445810" y="2645473"/>
            <a:ext cx="3670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29E0E54-A961-402D-AA53-FDBAF1D418DB}"/>
              </a:ext>
            </a:extLst>
          </p:cNvPr>
          <p:cNvSpPr/>
          <p:nvPr/>
        </p:nvSpPr>
        <p:spPr>
          <a:xfrm>
            <a:off x="5142988"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60</a:t>
            </a:r>
          </a:p>
        </p:txBody>
      </p:sp>
      <p:sp>
        <p:nvSpPr>
          <p:cNvPr id="33" name="Rectangle 32">
            <a:extLst>
              <a:ext uri="{FF2B5EF4-FFF2-40B4-BE49-F238E27FC236}">
                <a16:creationId xmlns:a16="http://schemas.microsoft.com/office/drawing/2014/main" id="{1CB737B2-764E-4899-B1A7-EB21E5CCA8F5}"/>
              </a:ext>
            </a:extLst>
          </p:cNvPr>
          <p:cNvSpPr/>
          <p:nvPr/>
        </p:nvSpPr>
        <p:spPr>
          <a:xfrm>
            <a:off x="5611305" y="249349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4" name="Straight Arrow Connector 33">
            <a:extLst>
              <a:ext uri="{FF2B5EF4-FFF2-40B4-BE49-F238E27FC236}">
                <a16:creationId xmlns:a16="http://schemas.microsoft.com/office/drawing/2014/main" id="{D13BE2EF-4FBD-4A16-B07E-1062526410EA}"/>
              </a:ext>
            </a:extLst>
          </p:cNvPr>
          <p:cNvCxnSpPr>
            <a:cxnSpLocks/>
          </p:cNvCxnSpPr>
          <p:nvPr/>
        </p:nvCxnSpPr>
        <p:spPr>
          <a:xfrm>
            <a:off x="5824928" y="2863589"/>
            <a:ext cx="3466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A2BB64AA-0645-42C4-AFCE-E076FEEBFB2E}"/>
              </a:ext>
            </a:extLst>
          </p:cNvPr>
          <p:cNvSpPr/>
          <p:nvPr/>
        </p:nvSpPr>
        <p:spPr>
          <a:xfrm>
            <a:off x="4682071" y="2493495"/>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6" name="Straight Arrow Connector 35">
            <a:extLst>
              <a:ext uri="{FF2B5EF4-FFF2-40B4-BE49-F238E27FC236}">
                <a16:creationId xmlns:a16="http://schemas.microsoft.com/office/drawing/2014/main" id="{5FDCE04B-C518-4E9E-B22E-354CA64EA11C}"/>
              </a:ext>
            </a:extLst>
          </p:cNvPr>
          <p:cNvCxnSpPr>
            <a:cxnSpLocks/>
          </p:cNvCxnSpPr>
          <p:nvPr/>
        </p:nvCxnSpPr>
        <p:spPr>
          <a:xfrm flipH="1">
            <a:off x="4549090" y="2645473"/>
            <a:ext cx="38021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1528110"/>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383F-EB85-451A-BE9E-66E43C3CA211}"/>
              </a:ext>
            </a:extLst>
          </p:cNvPr>
          <p:cNvSpPr>
            <a:spLocks noGrp="1"/>
          </p:cNvSpPr>
          <p:nvPr>
            <p:ph type="title"/>
          </p:nvPr>
        </p:nvSpPr>
        <p:spPr>
          <a:xfrm>
            <a:off x="2208213" y="304800"/>
            <a:ext cx="9372600" cy="1200416"/>
          </a:xfrm>
        </p:spPr>
        <p:txBody>
          <a:bodyPr/>
          <a:lstStyle/>
          <a:p>
            <a:r>
              <a:rPr lang="en-US" dirty="0"/>
              <a:t>DLL-Based Deque Implementation</a:t>
            </a:r>
          </a:p>
        </p:txBody>
      </p:sp>
      <p:sp>
        <p:nvSpPr>
          <p:cNvPr id="10" name="Content Placeholder 2">
            <a:extLst>
              <a:ext uri="{FF2B5EF4-FFF2-40B4-BE49-F238E27FC236}">
                <a16:creationId xmlns:a16="http://schemas.microsoft.com/office/drawing/2014/main" id="{A9393DE2-7E23-41FA-BBD4-9C37DD7653BE}"/>
              </a:ext>
            </a:extLst>
          </p:cNvPr>
          <p:cNvSpPr>
            <a:spLocks noGrp="1"/>
          </p:cNvSpPr>
          <p:nvPr>
            <p:ph idx="1"/>
          </p:nvPr>
        </p:nvSpPr>
        <p:spPr>
          <a:xfrm>
            <a:off x="6095999" y="1600200"/>
            <a:ext cx="5484813" cy="4114800"/>
          </a:xfrm>
        </p:spPr>
        <p:txBody>
          <a:bodyPr/>
          <a:lstStyle/>
          <a:p>
            <a:pPr marL="45720" indent="0">
              <a:buNone/>
            </a:pPr>
            <a:r>
              <a:rPr lang="en-US" dirty="0" err="1"/>
              <a:t>addFirst</a:t>
            </a:r>
            <a:r>
              <a:rPr lang="en-US" dirty="0"/>
              <a:t>(30)</a:t>
            </a:r>
          </a:p>
          <a:p>
            <a:pPr marL="45720" indent="0">
              <a:buNone/>
            </a:pPr>
            <a:r>
              <a:rPr lang="en-US" dirty="0" err="1"/>
              <a:t>addFirst</a:t>
            </a:r>
            <a:r>
              <a:rPr lang="en-US" dirty="0"/>
              <a:t>(20)</a:t>
            </a:r>
          </a:p>
          <a:p>
            <a:pPr marL="45720" indent="0">
              <a:buNone/>
            </a:pPr>
            <a:r>
              <a:rPr lang="en-US" dirty="0" err="1"/>
              <a:t>addLast</a:t>
            </a:r>
            <a:r>
              <a:rPr lang="en-US" dirty="0"/>
              <a:t>(60)</a:t>
            </a:r>
          </a:p>
          <a:p>
            <a:pPr marL="45720" indent="0">
              <a:buNone/>
            </a:pPr>
            <a:endParaRPr lang="en-US" dirty="0"/>
          </a:p>
        </p:txBody>
      </p:sp>
      <p:sp>
        <p:nvSpPr>
          <p:cNvPr id="13" name="Rectangle 12">
            <a:extLst>
              <a:ext uri="{FF2B5EF4-FFF2-40B4-BE49-F238E27FC236}">
                <a16:creationId xmlns:a16="http://schemas.microsoft.com/office/drawing/2014/main" id="{C545B308-395A-4A9D-8474-3D3C30B087C7}"/>
              </a:ext>
            </a:extLst>
          </p:cNvPr>
          <p:cNvSpPr/>
          <p:nvPr/>
        </p:nvSpPr>
        <p:spPr>
          <a:xfrm>
            <a:off x="1809941" y="249349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14" name="Rectangle 13">
            <a:extLst>
              <a:ext uri="{FF2B5EF4-FFF2-40B4-BE49-F238E27FC236}">
                <a16:creationId xmlns:a16="http://schemas.microsoft.com/office/drawing/2014/main" id="{7FF33516-DAA5-4CEF-A748-B061F23ED4C4}"/>
              </a:ext>
            </a:extLst>
          </p:cNvPr>
          <p:cNvSpPr/>
          <p:nvPr/>
        </p:nvSpPr>
        <p:spPr>
          <a:xfrm>
            <a:off x="2278258" y="249349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5" name="Straight Arrow Connector 14">
            <a:extLst>
              <a:ext uri="{FF2B5EF4-FFF2-40B4-BE49-F238E27FC236}">
                <a16:creationId xmlns:a16="http://schemas.microsoft.com/office/drawing/2014/main" id="{47731EDA-16ED-44CF-9591-EE4AB372C68A}"/>
              </a:ext>
            </a:extLst>
          </p:cNvPr>
          <p:cNvCxnSpPr>
            <a:cxnSpLocks/>
          </p:cNvCxnSpPr>
          <p:nvPr/>
        </p:nvCxnSpPr>
        <p:spPr>
          <a:xfrm>
            <a:off x="2513023" y="2863591"/>
            <a:ext cx="50939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75708CA-7565-464A-B2F2-B87B9888AC99}"/>
              </a:ext>
            </a:extLst>
          </p:cNvPr>
          <p:cNvSpPr/>
          <p:nvPr/>
        </p:nvSpPr>
        <p:spPr>
          <a:xfrm>
            <a:off x="1349024"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7" name="Straight Arrow Connector 16">
            <a:extLst>
              <a:ext uri="{FF2B5EF4-FFF2-40B4-BE49-F238E27FC236}">
                <a16:creationId xmlns:a16="http://schemas.microsoft.com/office/drawing/2014/main" id="{78F76E87-DC1C-4A2C-B3FE-984D80F9816A}"/>
              </a:ext>
            </a:extLst>
          </p:cNvPr>
          <p:cNvCxnSpPr>
            <a:cxnSpLocks/>
          </p:cNvCxnSpPr>
          <p:nvPr/>
        </p:nvCxnSpPr>
        <p:spPr>
          <a:xfrm flipH="1" flipV="1">
            <a:off x="1065777" y="2645473"/>
            <a:ext cx="528879"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7E34E26-4D49-4D90-BD45-27BB46F8F7CE}"/>
              </a:ext>
            </a:extLst>
          </p:cNvPr>
          <p:cNvSpPr/>
          <p:nvPr/>
        </p:nvSpPr>
        <p:spPr>
          <a:xfrm>
            <a:off x="3483339" y="249349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26" name="Rectangle 25">
            <a:extLst>
              <a:ext uri="{FF2B5EF4-FFF2-40B4-BE49-F238E27FC236}">
                <a16:creationId xmlns:a16="http://schemas.microsoft.com/office/drawing/2014/main" id="{EFDB4859-7907-4BA0-BE8F-36C6F65B8E0D}"/>
              </a:ext>
            </a:extLst>
          </p:cNvPr>
          <p:cNvSpPr/>
          <p:nvPr/>
        </p:nvSpPr>
        <p:spPr>
          <a:xfrm>
            <a:off x="3951656" y="249349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8E4AD3C3-8497-4DAB-A56A-A930570D05E6}"/>
              </a:ext>
            </a:extLst>
          </p:cNvPr>
          <p:cNvCxnSpPr>
            <a:cxnSpLocks/>
          </p:cNvCxnSpPr>
          <p:nvPr/>
        </p:nvCxnSpPr>
        <p:spPr>
          <a:xfrm>
            <a:off x="4165279" y="2863591"/>
            <a:ext cx="51679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0DD7A1B-E007-4427-95C5-AA6574B043A8}"/>
              </a:ext>
            </a:extLst>
          </p:cNvPr>
          <p:cNvCxnSpPr>
            <a:cxnSpLocks/>
          </p:cNvCxnSpPr>
          <p:nvPr/>
        </p:nvCxnSpPr>
        <p:spPr>
          <a:xfrm>
            <a:off x="3718559" y="215154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298FB773-FB72-4F2C-A43E-406045153D6E}"/>
              </a:ext>
            </a:extLst>
          </p:cNvPr>
          <p:cNvSpPr txBox="1"/>
          <p:nvPr/>
        </p:nvSpPr>
        <p:spPr>
          <a:xfrm>
            <a:off x="3459560" y="1748757"/>
            <a:ext cx="508473" cy="369332"/>
          </a:xfrm>
          <a:prstGeom prst="rect">
            <a:avLst/>
          </a:prstGeom>
          <a:noFill/>
        </p:spPr>
        <p:txBody>
          <a:bodyPr wrap="none" rtlCol="0">
            <a:spAutoFit/>
          </a:bodyPr>
          <a:lstStyle/>
          <a:p>
            <a:pPr algn="ctr"/>
            <a:r>
              <a:rPr lang="en-US" dirty="0"/>
              <a:t>tail</a:t>
            </a:r>
          </a:p>
        </p:txBody>
      </p:sp>
      <p:sp>
        <p:nvSpPr>
          <p:cNvPr id="30" name="Rectangle 29">
            <a:extLst>
              <a:ext uri="{FF2B5EF4-FFF2-40B4-BE49-F238E27FC236}">
                <a16:creationId xmlns:a16="http://schemas.microsoft.com/office/drawing/2014/main" id="{43A77EE2-CDED-4D8A-BAE0-A27DDA196227}"/>
              </a:ext>
            </a:extLst>
          </p:cNvPr>
          <p:cNvSpPr/>
          <p:nvPr/>
        </p:nvSpPr>
        <p:spPr>
          <a:xfrm>
            <a:off x="3022422"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1" name="Straight Arrow Connector 30">
            <a:extLst>
              <a:ext uri="{FF2B5EF4-FFF2-40B4-BE49-F238E27FC236}">
                <a16:creationId xmlns:a16="http://schemas.microsoft.com/office/drawing/2014/main" id="{F9180D68-4F2F-482C-9CC1-3BDAEA1EE928}"/>
              </a:ext>
            </a:extLst>
          </p:cNvPr>
          <p:cNvCxnSpPr>
            <a:cxnSpLocks/>
          </p:cNvCxnSpPr>
          <p:nvPr/>
        </p:nvCxnSpPr>
        <p:spPr>
          <a:xfrm flipH="1">
            <a:off x="2739175" y="2645475"/>
            <a:ext cx="53048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F983238-1E54-4C24-BF2A-3F6D38438277}"/>
              </a:ext>
            </a:extLst>
          </p:cNvPr>
          <p:cNvCxnSpPr>
            <a:cxnSpLocks/>
          </p:cNvCxnSpPr>
          <p:nvPr/>
        </p:nvCxnSpPr>
        <p:spPr>
          <a:xfrm>
            <a:off x="356027" y="215154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43374E24-5DDF-4DBC-8971-5B03DC2B1155}"/>
              </a:ext>
            </a:extLst>
          </p:cNvPr>
          <p:cNvSpPr txBox="1"/>
          <p:nvPr/>
        </p:nvSpPr>
        <p:spPr>
          <a:xfrm>
            <a:off x="0" y="1748757"/>
            <a:ext cx="712054" cy="369332"/>
          </a:xfrm>
          <a:prstGeom prst="rect">
            <a:avLst/>
          </a:prstGeom>
          <a:noFill/>
        </p:spPr>
        <p:txBody>
          <a:bodyPr wrap="none" rtlCol="0">
            <a:spAutoFit/>
          </a:bodyPr>
          <a:lstStyle/>
          <a:p>
            <a:pPr algn="ctr"/>
            <a:r>
              <a:rPr lang="en-US" dirty="0"/>
              <a:t>head</a:t>
            </a:r>
          </a:p>
        </p:txBody>
      </p:sp>
      <p:sp>
        <p:nvSpPr>
          <p:cNvPr id="20" name="Rectangle 19">
            <a:extLst>
              <a:ext uri="{FF2B5EF4-FFF2-40B4-BE49-F238E27FC236}">
                <a16:creationId xmlns:a16="http://schemas.microsoft.com/office/drawing/2014/main" id="{AFDED9B8-8CBA-4020-8B35-481E27625FE7}"/>
              </a:ext>
            </a:extLst>
          </p:cNvPr>
          <p:cNvSpPr/>
          <p:nvPr/>
        </p:nvSpPr>
        <p:spPr>
          <a:xfrm>
            <a:off x="136543"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21" name="Rectangle 20">
            <a:extLst>
              <a:ext uri="{FF2B5EF4-FFF2-40B4-BE49-F238E27FC236}">
                <a16:creationId xmlns:a16="http://schemas.microsoft.com/office/drawing/2014/main" id="{516D8EB3-8127-445E-858A-62A7D6F95C63}"/>
              </a:ext>
            </a:extLst>
          </p:cNvPr>
          <p:cNvSpPr/>
          <p:nvPr/>
        </p:nvSpPr>
        <p:spPr>
          <a:xfrm>
            <a:off x="604860" y="249349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4AE7FE16-2E18-41A7-8001-D9D394ECD2C0}"/>
              </a:ext>
            </a:extLst>
          </p:cNvPr>
          <p:cNvCxnSpPr>
            <a:cxnSpLocks/>
          </p:cNvCxnSpPr>
          <p:nvPr/>
        </p:nvCxnSpPr>
        <p:spPr>
          <a:xfrm>
            <a:off x="839625" y="2863589"/>
            <a:ext cx="509399"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38E50DD-8FBA-4D8C-A28A-029F3DC42766}"/>
              </a:ext>
            </a:extLst>
          </p:cNvPr>
          <p:cNvSpPr/>
          <p:nvPr/>
        </p:nvSpPr>
        <p:spPr>
          <a:xfrm>
            <a:off x="-324374" y="2493495"/>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4" name="Straight Arrow Connector 23">
            <a:extLst>
              <a:ext uri="{FF2B5EF4-FFF2-40B4-BE49-F238E27FC236}">
                <a16:creationId xmlns:a16="http://schemas.microsoft.com/office/drawing/2014/main" id="{A0B787BE-7B39-4CEF-9F08-01F6EDF7FB5F}"/>
              </a:ext>
            </a:extLst>
          </p:cNvPr>
          <p:cNvCxnSpPr>
            <a:cxnSpLocks/>
          </p:cNvCxnSpPr>
          <p:nvPr/>
        </p:nvCxnSpPr>
        <p:spPr>
          <a:xfrm flipH="1">
            <a:off x="-445810" y="2645473"/>
            <a:ext cx="3670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29E0E54-A961-402D-AA53-FDBAF1D418DB}"/>
              </a:ext>
            </a:extLst>
          </p:cNvPr>
          <p:cNvSpPr/>
          <p:nvPr/>
        </p:nvSpPr>
        <p:spPr>
          <a:xfrm>
            <a:off x="5142988"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60</a:t>
            </a:r>
          </a:p>
        </p:txBody>
      </p:sp>
      <p:sp>
        <p:nvSpPr>
          <p:cNvPr id="33" name="Rectangle 32">
            <a:extLst>
              <a:ext uri="{FF2B5EF4-FFF2-40B4-BE49-F238E27FC236}">
                <a16:creationId xmlns:a16="http://schemas.microsoft.com/office/drawing/2014/main" id="{1CB737B2-764E-4899-B1A7-EB21E5CCA8F5}"/>
              </a:ext>
            </a:extLst>
          </p:cNvPr>
          <p:cNvSpPr/>
          <p:nvPr/>
        </p:nvSpPr>
        <p:spPr>
          <a:xfrm>
            <a:off x="5611305" y="249349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4" name="Straight Arrow Connector 33">
            <a:extLst>
              <a:ext uri="{FF2B5EF4-FFF2-40B4-BE49-F238E27FC236}">
                <a16:creationId xmlns:a16="http://schemas.microsoft.com/office/drawing/2014/main" id="{D13BE2EF-4FBD-4A16-B07E-1062526410EA}"/>
              </a:ext>
            </a:extLst>
          </p:cNvPr>
          <p:cNvCxnSpPr>
            <a:cxnSpLocks/>
          </p:cNvCxnSpPr>
          <p:nvPr/>
        </p:nvCxnSpPr>
        <p:spPr>
          <a:xfrm>
            <a:off x="5824928" y="2863589"/>
            <a:ext cx="3466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A2BB64AA-0645-42C4-AFCE-E076FEEBFB2E}"/>
              </a:ext>
            </a:extLst>
          </p:cNvPr>
          <p:cNvSpPr/>
          <p:nvPr/>
        </p:nvSpPr>
        <p:spPr>
          <a:xfrm>
            <a:off x="4682071" y="2493495"/>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6" name="Straight Arrow Connector 35">
            <a:extLst>
              <a:ext uri="{FF2B5EF4-FFF2-40B4-BE49-F238E27FC236}">
                <a16:creationId xmlns:a16="http://schemas.microsoft.com/office/drawing/2014/main" id="{5FDCE04B-C518-4E9E-B22E-354CA64EA11C}"/>
              </a:ext>
            </a:extLst>
          </p:cNvPr>
          <p:cNvCxnSpPr>
            <a:cxnSpLocks/>
          </p:cNvCxnSpPr>
          <p:nvPr/>
        </p:nvCxnSpPr>
        <p:spPr>
          <a:xfrm flipH="1">
            <a:off x="4412573" y="2645473"/>
            <a:ext cx="51673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356049"/>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383F-EB85-451A-BE9E-66E43C3CA211}"/>
              </a:ext>
            </a:extLst>
          </p:cNvPr>
          <p:cNvSpPr>
            <a:spLocks noGrp="1"/>
          </p:cNvSpPr>
          <p:nvPr>
            <p:ph type="title"/>
          </p:nvPr>
        </p:nvSpPr>
        <p:spPr>
          <a:xfrm>
            <a:off x="2208213" y="304800"/>
            <a:ext cx="9372600" cy="1200416"/>
          </a:xfrm>
        </p:spPr>
        <p:txBody>
          <a:bodyPr/>
          <a:lstStyle/>
          <a:p>
            <a:r>
              <a:rPr lang="en-US" dirty="0"/>
              <a:t>DLL-Based Deque Implementation</a:t>
            </a:r>
          </a:p>
        </p:txBody>
      </p:sp>
      <p:sp>
        <p:nvSpPr>
          <p:cNvPr id="10" name="Content Placeholder 2">
            <a:extLst>
              <a:ext uri="{FF2B5EF4-FFF2-40B4-BE49-F238E27FC236}">
                <a16:creationId xmlns:a16="http://schemas.microsoft.com/office/drawing/2014/main" id="{A9393DE2-7E23-41FA-BBD4-9C37DD7653BE}"/>
              </a:ext>
            </a:extLst>
          </p:cNvPr>
          <p:cNvSpPr>
            <a:spLocks noGrp="1"/>
          </p:cNvSpPr>
          <p:nvPr>
            <p:ph idx="1"/>
          </p:nvPr>
        </p:nvSpPr>
        <p:spPr>
          <a:xfrm>
            <a:off x="6095999" y="1600200"/>
            <a:ext cx="5484813" cy="4114800"/>
          </a:xfrm>
        </p:spPr>
        <p:txBody>
          <a:bodyPr/>
          <a:lstStyle/>
          <a:p>
            <a:pPr marL="45720" indent="0">
              <a:buNone/>
            </a:pPr>
            <a:r>
              <a:rPr lang="en-US" dirty="0" err="1"/>
              <a:t>addFirst</a:t>
            </a:r>
            <a:r>
              <a:rPr lang="en-US" dirty="0"/>
              <a:t>(30)</a:t>
            </a:r>
          </a:p>
          <a:p>
            <a:pPr marL="45720" indent="0">
              <a:buNone/>
            </a:pPr>
            <a:r>
              <a:rPr lang="en-US" dirty="0" err="1"/>
              <a:t>addFirst</a:t>
            </a:r>
            <a:r>
              <a:rPr lang="en-US" dirty="0"/>
              <a:t>(20)</a:t>
            </a:r>
          </a:p>
          <a:p>
            <a:pPr marL="45720" indent="0">
              <a:buNone/>
            </a:pPr>
            <a:r>
              <a:rPr lang="en-US" dirty="0" err="1"/>
              <a:t>addLast</a:t>
            </a:r>
            <a:r>
              <a:rPr lang="en-US" dirty="0"/>
              <a:t>(60)</a:t>
            </a:r>
          </a:p>
        </p:txBody>
      </p:sp>
      <p:sp>
        <p:nvSpPr>
          <p:cNvPr id="13" name="Rectangle 12">
            <a:extLst>
              <a:ext uri="{FF2B5EF4-FFF2-40B4-BE49-F238E27FC236}">
                <a16:creationId xmlns:a16="http://schemas.microsoft.com/office/drawing/2014/main" id="{C545B308-395A-4A9D-8474-3D3C30B087C7}"/>
              </a:ext>
            </a:extLst>
          </p:cNvPr>
          <p:cNvSpPr/>
          <p:nvPr/>
        </p:nvSpPr>
        <p:spPr>
          <a:xfrm>
            <a:off x="1809941" y="249349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14" name="Rectangle 13">
            <a:extLst>
              <a:ext uri="{FF2B5EF4-FFF2-40B4-BE49-F238E27FC236}">
                <a16:creationId xmlns:a16="http://schemas.microsoft.com/office/drawing/2014/main" id="{7FF33516-DAA5-4CEF-A748-B061F23ED4C4}"/>
              </a:ext>
            </a:extLst>
          </p:cNvPr>
          <p:cNvSpPr/>
          <p:nvPr/>
        </p:nvSpPr>
        <p:spPr>
          <a:xfrm>
            <a:off x="2278258" y="249349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5" name="Straight Arrow Connector 14">
            <a:extLst>
              <a:ext uri="{FF2B5EF4-FFF2-40B4-BE49-F238E27FC236}">
                <a16:creationId xmlns:a16="http://schemas.microsoft.com/office/drawing/2014/main" id="{47731EDA-16ED-44CF-9591-EE4AB372C68A}"/>
              </a:ext>
            </a:extLst>
          </p:cNvPr>
          <p:cNvCxnSpPr>
            <a:cxnSpLocks/>
          </p:cNvCxnSpPr>
          <p:nvPr/>
        </p:nvCxnSpPr>
        <p:spPr>
          <a:xfrm>
            <a:off x="2513023" y="2863591"/>
            <a:ext cx="50939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75708CA-7565-464A-B2F2-B87B9888AC99}"/>
              </a:ext>
            </a:extLst>
          </p:cNvPr>
          <p:cNvSpPr/>
          <p:nvPr/>
        </p:nvSpPr>
        <p:spPr>
          <a:xfrm>
            <a:off x="1349024"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7" name="Straight Arrow Connector 16">
            <a:extLst>
              <a:ext uri="{FF2B5EF4-FFF2-40B4-BE49-F238E27FC236}">
                <a16:creationId xmlns:a16="http://schemas.microsoft.com/office/drawing/2014/main" id="{78F76E87-DC1C-4A2C-B3FE-984D80F9816A}"/>
              </a:ext>
            </a:extLst>
          </p:cNvPr>
          <p:cNvCxnSpPr>
            <a:cxnSpLocks/>
          </p:cNvCxnSpPr>
          <p:nvPr/>
        </p:nvCxnSpPr>
        <p:spPr>
          <a:xfrm flipH="1" flipV="1">
            <a:off x="1065777" y="2645473"/>
            <a:ext cx="528879"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7E34E26-4D49-4D90-BD45-27BB46F8F7CE}"/>
              </a:ext>
            </a:extLst>
          </p:cNvPr>
          <p:cNvSpPr/>
          <p:nvPr/>
        </p:nvSpPr>
        <p:spPr>
          <a:xfrm>
            <a:off x="3483339" y="249349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26" name="Rectangle 25">
            <a:extLst>
              <a:ext uri="{FF2B5EF4-FFF2-40B4-BE49-F238E27FC236}">
                <a16:creationId xmlns:a16="http://schemas.microsoft.com/office/drawing/2014/main" id="{EFDB4859-7907-4BA0-BE8F-36C6F65B8E0D}"/>
              </a:ext>
            </a:extLst>
          </p:cNvPr>
          <p:cNvSpPr/>
          <p:nvPr/>
        </p:nvSpPr>
        <p:spPr>
          <a:xfrm>
            <a:off x="3951656" y="249349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8E4AD3C3-8497-4DAB-A56A-A930570D05E6}"/>
              </a:ext>
            </a:extLst>
          </p:cNvPr>
          <p:cNvCxnSpPr>
            <a:cxnSpLocks/>
          </p:cNvCxnSpPr>
          <p:nvPr/>
        </p:nvCxnSpPr>
        <p:spPr>
          <a:xfrm>
            <a:off x="4165279" y="2863591"/>
            <a:ext cx="51679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0DD7A1B-E007-4427-95C5-AA6574B043A8}"/>
              </a:ext>
            </a:extLst>
          </p:cNvPr>
          <p:cNvCxnSpPr>
            <a:cxnSpLocks/>
          </p:cNvCxnSpPr>
          <p:nvPr/>
        </p:nvCxnSpPr>
        <p:spPr>
          <a:xfrm>
            <a:off x="5401987" y="215154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298FB773-FB72-4F2C-A43E-406045153D6E}"/>
              </a:ext>
            </a:extLst>
          </p:cNvPr>
          <p:cNvSpPr txBox="1"/>
          <p:nvPr/>
        </p:nvSpPr>
        <p:spPr>
          <a:xfrm>
            <a:off x="5142988" y="1748757"/>
            <a:ext cx="508473" cy="369332"/>
          </a:xfrm>
          <a:prstGeom prst="rect">
            <a:avLst/>
          </a:prstGeom>
          <a:noFill/>
        </p:spPr>
        <p:txBody>
          <a:bodyPr wrap="none" rtlCol="0">
            <a:spAutoFit/>
          </a:bodyPr>
          <a:lstStyle/>
          <a:p>
            <a:pPr algn="ctr"/>
            <a:r>
              <a:rPr lang="en-US" dirty="0"/>
              <a:t>tail</a:t>
            </a:r>
          </a:p>
        </p:txBody>
      </p:sp>
      <p:sp>
        <p:nvSpPr>
          <p:cNvPr id="30" name="Rectangle 29">
            <a:extLst>
              <a:ext uri="{FF2B5EF4-FFF2-40B4-BE49-F238E27FC236}">
                <a16:creationId xmlns:a16="http://schemas.microsoft.com/office/drawing/2014/main" id="{43A77EE2-CDED-4D8A-BAE0-A27DDA196227}"/>
              </a:ext>
            </a:extLst>
          </p:cNvPr>
          <p:cNvSpPr/>
          <p:nvPr/>
        </p:nvSpPr>
        <p:spPr>
          <a:xfrm>
            <a:off x="3022422"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1" name="Straight Arrow Connector 30">
            <a:extLst>
              <a:ext uri="{FF2B5EF4-FFF2-40B4-BE49-F238E27FC236}">
                <a16:creationId xmlns:a16="http://schemas.microsoft.com/office/drawing/2014/main" id="{F9180D68-4F2F-482C-9CC1-3BDAEA1EE928}"/>
              </a:ext>
            </a:extLst>
          </p:cNvPr>
          <p:cNvCxnSpPr>
            <a:cxnSpLocks/>
          </p:cNvCxnSpPr>
          <p:nvPr/>
        </p:nvCxnSpPr>
        <p:spPr>
          <a:xfrm flipH="1">
            <a:off x="2739175" y="2645475"/>
            <a:ext cx="53048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F983238-1E54-4C24-BF2A-3F6D38438277}"/>
              </a:ext>
            </a:extLst>
          </p:cNvPr>
          <p:cNvCxnSpPr>
            <a:cxnSpLocks/>
          </p:cNvCxnSpPr>
          <p:nvPr/>
        </p:nvCxnSpPr>
        <p:spPr>
          <a:xfrm>
            <a:off x="356027" y="215154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43374E24-5DDF-4DBC-8971-5B03DC2B1155}"/>
              </a:ext>
            </a:extLst>
          </p:cNvPr>
          <p:cNvSpPr txBox="1"/>
          <p:nvPr/>
        </p:nvSpPr>
        <p:spPr>
          <a:xfrm>
            <a:off x="0" y="1748757"/>
            <a:ext cx="712054" cy="369332"/>
          </a:xfrm>
          <a:prstGeom prst="rect">
            <a:avLst/>
          </a:prstGeom>
          <a:noFill/>
        </p:spPr>
        <p:txBody>
          <a:bodyPr wrap="none" rtlCol="0">
            <a:spAutoFit/>
          </a:bodyPr>
          <a:lstStyle/>
          <a:p>
            <a:pPr algn="ctr"/>
            <a:r>
              <a:rPr lang="en-US" dirty="0"/>
              <a:t>head</a:t>
            </a:r>
          </a:p>
        </p:txBody>
      </p:sp>
      <p:sp>
        <p:nvSpPr>
          <p:cNvPr id="20" name="Rectangle 19">
            <a:extLst>
              <a:ext uri="{FF2B5EF4-FFF2-40B4-BE49-F238E27FC236}">
                <a16:creationId xmlns:a16="http://schemas.microsoft.com/office/drawing/2014/main" id="{AFDED9B8-8CBA-4020-8B35-481E27625FE7}"/>
              </a:ext>
            </a:extLst>
          </p:cNvPr>
          <p:cNvSpPr/>
          <p:nvPr/>
        </p:nvSpPr>
        <p:spPr>
          <a:xfrm>
            <a:off x="136543"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21" name="Rectangle 20">
            <a:extLst>
              <a:ext uri="{FF2B5EF4-FFF2-40B4-BE49-F238E27FC236}">
                <a16:creationId xmlns:a16="http://schemas.microsoft.com/office/drawing/2014/main" id="{516D8EB3-8127-445E-858A-62A7D6F95C63}"/>
              </a:ext>
            </a:extLst>
          </p:cNvPr>
          <p:cNvSpPr/>
          <p:nvPr/>
        </p:nvSpPr>
        <p:spPr>
          <a:xfrm>
            <a:off x="604860" y="249349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4AE7FE16-2E18-41A7-8001-D9D394ECD2C0}"/>
              </a:ext>
            </a:extLst>
          </p:cNvPr>
          <p:cNvCxnSpPr>
            <a:cxnSpLocks/>
          </p:cNvCxnSpPr>
          <p:nvPr/>
        </p:nvCxnSpPr>
        <p:spPr>
          <a:xfrm>
            <a:off x="839625" y="2863589"/>
            <a:ext cx="509399"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38E50DD-8FBA-4D8C-A28A-029F3DC42766}"/>
              </a:ext>
            </a:extLst>
          </p:cNvPr>
          <p:cNvSpPr/>
          <p:nvPr/>
        </p:nvSpPr>
        <p:spPr>
          <a:xfrm>
            <a:off x="-324374" y="2493495"/>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4" name="Straight Arrow Connector 23">
            <a:extLst>
              <a:ext uri="{FF2B5EF4-FFF2-40B4-BE49-F238E27FC236}">
                <a16:creationId xmlns:a16="http://schemas.microsoft.com/office/drawing/2014/main" id="{A0B787BE-7B39-4CEF-9F08-01F6EDF7FB5F}"/>
              </a:ext>
            </a:extLst>
          </p:cNvPr>
          <p:cNvCxnSpPr>
            <a:cxnSpLocks/>
          </p:cNvCxnSpPr>
          <p:nvPr/>
        </p:nvCxnSpPr>
        <p:spPr>
          <a:xfrm flipH="1">
            <a:off x="-445810" y="2645473"/>
            <a:ext cx="3670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29E0E54-A961-402D-AA53-FDBAF1D418DB}"/>
              </a:ext>
            </a:extLst>
          </p:cNvPr>
          <p:cNvSpPr/>
          <p:nvPr/>
        </p:nvSpPr>
        <p:spPr>
          <a:xfrm>
            <a:off x="5142988"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60</a:t>
            </a:r>
          </a:p>
        </p:txBody>
      </p:sp>
      <p:sp>
        <p:nvSpPr>
          <p:cNvPr id="33" name="Rectangle 32">
            <a:extLst>
              <a:ext uri="{FF2B5EF4-FFF2-40B4-BE49-F238E27FC236}">
                <a16:creationId xmlns:a16="http://schemas.microsoft.com/office/drawing/2014/main" id="{1CB737B2-764E-4899-B1A7-EB21E5CCA8F5}"/>
              </a:ext>
            </a:extLst>
          </p:cNvPr>
          <p:cNvSpPr/>
          <p:nvPr/>
        </p:nvSpPr>
        <p:spPr>
          <a:xfrm>
            <a:off x="5611305" y="249349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4" name="Straight Arrow Connector 33">
            <a:extLst>
              <a:ext uri="{FF2B5EF4-FFF2-40B4-BE49-F238E27FC236}">
                <a16:creationId xmlns:a16="http://schemas.microsoft.com/office/drawing/2014/main" id="{D13BE2EF-4FBD-4A16-B07E-1062526410EA}"/>
              </a:ext>
            </a:extLst>
          </p:cNvPr>
          <p:cNvCxnSpPr>
            <a:cxnSpLocks/>
          </p:cNvCxnSpPr>
          <p:nvPr/>
        </p:nvCxnSpPr>
        <p:spPr>
          <a:xfrm>
            <a:off x="5824928" y="2863589"/>
            <a:ext cx="3466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A2BB64AA-0645-42C4-AFCE-E076FEEBFB2E}"/>
              </a:ext>
            </a:extLst>
          </p:cNvPr>
          <p:cNvSpPr/>
          <p:nvPr/>
        </p:nvSpPr>
        <p:spPr>
          <a:xfrm>
            <a:off x="4682071" y="2493495"/>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6" name="Straight Arrow Connector 35">
            <a:extLst>
              <a:ext uri="{FF2B5EF4-FFF2-40B4-BE49-F238E27FC236}">
                <a16:creationId xmlns:a16="http://schemas.microsoft.com/office/drawing/2014/main" id="{5FDCE04B-C518-4E9E-B22E-354CA64EA11C}"/>
              </a:ext>
            </a:extLst>
          </p:cNvPr>
          <p:cNvCxnSpPr>
            <a:cxnSpLocks/>
          </p:cNvCxnSpPr>
          <p:nvPr/>
        </p:nvCxnSpPr>
        <p:spPr>
          <a:xfrm flipH="1">
            <a:off x="4412573" y="2645473"/>
            <a:ext cx="51673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0020757"/>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383F-EB85-451A-BE9E-66E43C3CA211}"/>
              </a:ext>
            </a:extLst>
          </p:cNvPr>
          <p:cNvSpPr>
            <a:spLocks noGrp="1"/>
          </p:cNvSpPr>
          <p:nvPr>
            <p:ph type="title"/>
          </p:nvPr>
        </p:nvSpPr>
        <p:spPr>
          <a:xfrm>
            <a:off x="2208213" y="304800"/>
            <a:ext cx="9372600" cy="1200416"/>
          </a:xfrm>
        </p:spPr>
        <p:txBody>
          <a:bodyPr/>
          <a:lstStyle/>
          <a:p>
            <a:r>
              <a:rPr lang="en-US" dirty="0"/>
              <a:t>DLL-Based Deque Implementation</a:t>
            </a:r>
          </a:p>
        </p:txBody>
      </p:sp>
      <p:sp>
        <p:nvSpPr>
          <p:cNvPr id="10" name="Content Placeholder 2">
            <a:extLst>
              <a:ext uri="{FF2B5EF4-FFF2-40B4-BE49-F238E27FC236}">
                <a16:creationId xmlns:a16="http://schemas.microsoft.com/office/drawing/2014/main" id="{A9393DE2-7E23-41FA-BBD4-9C37DD7653BE}"/>
              </a:ext>
            </a:extLst>
          </p:cNvPr>
          <p:cNvSpPr>
            <a:spLocks noGrp="1"/>
          </p:cNvSpPr>
          <p:nvPr>
            <p:ph idx="1"/>
          </p:nvPr>
        </p:nvSpPr>
        <p:spPr>
          <a:xfrm>
            <a:off x="6095999" y="1600200"/>
            <a:ext cx="5484813" cy="4114800"/>
          </a:xfrm>
        </p:spPr>
        <p:txBody>
          <a:bodyPr/>
          <a:lstStyle/>
          <a:p>
            <a:pPr marL="45720" indent="0">
              <a:buNone/>
            </a:pPr>
            <a:r>
              <a:rPr lang="en-US" dirty="0" err="1"/>
              <a:t>addFirst</a:t>
            </a:r>
            <a:r>
              <a:rPr lang="en-US" dirty="0"/>
              <a:t>(30)</a:t>
            </a:r>
          </a:p>
          <a:p>
            <a:pPr marL="45720" indent="0">
              <a:buNone/>
            </a:pPr>
            <a:r>
              <a:rPr lang="en-US" dirty="0" err="1"/>
              <a:t>addFirst</a:t>
            </a:r>
            <a:r>
              <a:rPr lang="en-US" dirty="0"/>
              <a:t>(20)</a:t>
            </a:r>
          </a:p>
          <a:p>
            <a:pPr marL="45720" indent="0">
              <a:buNone/>
            </a:pPr>
            <a:r>
              <a:rPr lang="en-US" dirty="0" err="1"/>
              <a:t>addLast</a:t>
            </a:r>
            <a:r>
              <a:rPr lang="en-US" dirty="0"/>
              <a:t>(60)</a:t>
            </a:r>
          </a:p>
          <a:p>
            <a:pPr marL="45720" indent="0">
              <a:buNone/>
            </a:pPr>
            <a:r>
              <a:rPr lang="en-US" dirty="0" err="1"/>
              <a:t>removeFirst</a:t>
            </a:r>
            <a:r>
              <a:rPr lang="en-US" dirty="0"/>
              <a:t>()</a:t>
            </a:r>
          </a:p>
        </p:txBody>
      </p:sp>
      <p:sp>
        <p:nvSpPr>
          <p:cNvPr id="13" name="Rectangle 12">
            <a:extLst>
              <a:ext uri="{FF2B5EF4-FFF2-40B4-BE49-F238E27FC236}">
                <a16:creationId xmlns:a16="http://schemas.microsoft.com/office/drawing/2014/main" id="{C545B308-395A-4A9D-8474-3D3C30B087C7}"/>
              </a:ext>
            </a:extLst>
          </p:cNvPr>
          <p:cNvSpPr/>
          <p:nvPr/>
        </p:nvSpPr>
        <p:spPr>
          <a:xfrm>
            <a:off x="1809941" y="249349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14" name="Rectangle 13">
            <a:extLst>
              <a:ext uri="{FF2B5EF4-FFF2-40B4-BE49-F238E27FC236}">
                <a16:creationId xmlns:a16="http://schemas.microsoft.com/office/drawing/2014/main" id="{7FF33516-DAA5-4CEF-A748-B061F23ED4C4}"/>
              </a:ext>
            </a:extLst>
          </p:cNvPr>
          <p:cNvSpPr/>
          <p:nvPr/>
        </p:nvSpPr>
        <p:spPr>
          <a:xfrm>
            <a:off x="2278258" y="249349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5" name="Straight Arrow Connector 14">
            <a:extLst>
              <a:ext uri="{FF2B5EF4-FFF2-40B4-BE49-F238E27FC236}">
                <a16:creationId xmlns:a16="http://schemas.microsoft.com/office/drawing/2014/main" id="{47731EDA-16ED-44CF-9591-EE4AB372C68A}"/>
              </a:ext>
            </a:extLst>
          </p:cNvPr>
          <p:cNvCxnSpPr>
            <a:cxnSpLocks/>
          </p:cNvCxnSpPr>
          <p:nvPr/>
        </p:nvCxnSpPr>
        <p:spPr>
          <a:xfrm>
            <a:off x="2513023" y="2863591"/>
            <a:ext cx="50939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75708CA-7565-464A-B2F2-B87B9888AC99}"/>
              </a:ext>
            </a:extLst>
          </p:cNvPr>
          <p:cNvSpPr/>
          <p:nvPr/>
        </p:nvSpPr>
        <p:spPr>
          <a:xfrm>
            <a:off x="1349024"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7" name="Straight Arrow Connector 16">
            <a:extLst>
              <a:ext uri="{FF2B5EF4-FFF2-40B4-BE49-F238E27FC236}">
                <a16:creationId xmlns:a16="http://schemas.microsoft.com/office/drawing/2014/main" id="{78F76E87-DC1C-4A2C-B3FE-984D80F9816A}"/>
              </a:ext>
            </a:extLst>
          </p:cNvPr>
          <p:cNvCxnSpPr>
            <a:cxnSpLocks/>
          </p:cNvCxnSpPr>
          <p:nvPr/>
        </p:nvCxnSpPr>
        <p:spPr>
          <a:xfrm flipH="1" flipV="1">
            <a:off x="1065777" y="2645473"/>
            <a:ext cx="528879"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7E34E26-4D49-4D90-BD45-27BB46F8F7CE}"/>
              </a:ext>
            </a:extLst>
          </p:cNvPr>
          <p:cNvSpPr/>
          <p:nvPr/>
        </p:nvSpPr>
        <p:spPr>
          <a:xfrm>
            <a:off x="3483339" y="249349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26" name="Rectangle 25">
            <a:extLst>
              <a:ext uri="{FF2B5EF4-FFF2-40B4-BE49-F238E27FC236}">
                <a16:creationId xmlns:a16="http://schemas.microsoft.com/office/drawing/2014/main" id="{EFDB4859-7907-4BA0-BE8F-36C6F65B8E0D}"/>
              </a:ext>
            </a:extLst>
          </p:cNvPr>
          <p:cNvSpPr/>
          <p:nvPr/>
        </p:nvSpPr>
        <p:spPr>
          <a:xfrm>
            <a:off x="3951656" y="249349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8E4AD3C3-8497-4DAB-A56A-A930570D05E6}"/>
              </a:ext>
            </a:extLst>
          </p:cNvPr>
          <p:cNvCxnSpPr>
            <a:cxnSpLocks/>
          </p:cNvCxnSpPr>
          <p:nvPr/>
        </p:nvCxnSpPr>
        <p:spPr>
          <a:xfrm>
            <a:off x="4165279" y="2863591"/>
            <a:ext cx="51679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0DD7A1B-E007-4427-95C5-AA6574B043A8}"/>
              </a:ext>
            </a:extLst>
          </p:cNvPr>
          <p:cNvCxnSpPr>
            <a:cxnSpLocks/>
          </p:cNvCxnSpPr>
          <p:nvPr/>
        </p:nvCxnSpPr>
        <p:spPr>
          <a:xfrm>
            <a:off x="5401987" y="215154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298FB773-FB72-4F2C-A43E-406045153D6E}"/>
              </a:ext>
            </a:extLst>
          </p:cNvPr>
          <p:cNvSpPr txBox="1"/>
          <p:nvPr/>
        </p:nvSpPr>
        <p:spPr>
          <a:xfrm>
            <a:off x="5142988" y="1748757"/>
            <a:ext cx="508473" cy="369332"/>
          </a:xfrm>
          <a:prstGeom prst="rect">
            <a:avLst/>
          </a:prstGeom>
          <a:noFill/>
        </p:spPr>
        <p:txBody>
          <a:bodyPr wrap="none" rtlCol="0">
            <a:spAutoFit/>
          </a:bodyPr>
          <a:lstStyle/>
          <a:p>
            <a:pPr algn="ctr"/>
            <a:r>
              <a:rPr lang="en-US" dirty="0"/>
              <a:t>tail</a:t>
            </a:r>
          </a:p>
        </p:txBody>
      </p:sp>
      <p:sp>
        <p:nvSpPr>
          <p:cNvPr id="30" name="Rectangle 29">
            <a:extLst>
              <a:ext uri="{FF2B5EF4-FFF2-40B4-BE49-F238E27FC236}">
                <a16:creationId xmlns:a16="http://schemas.microsoft.com/office/drawing/2014/main" id="{43A77EE2-CDED-4D8A-BAE0-A27DDA196227}"/>
              </a:ext>
            </a:extLst>
          </p:cNvPr>
          <p:cNvSpPr/>
          <p:nvPr/>
        </p:nvSpPr>
        <p:spPr>
          <a:xfrm>
            <a:off x="3022422"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1" name="Straight Arrow Connector 30">
            <a:extLst>
              <a:ext uri="{FF2B5EF4-FFF2-40B4-BE49-F238E27FC236}">
                <a16:creationId xmlns:a16="http://schemas.microsoft.com/office/drawing/2014/main" id="{F9180D68-4F2F-482C-9CC1-3BDAEA1EE928}"/>
              </a:ext>
            </a:extLst>
          </p:cNvPr>
          <p:cNvCxnSpPr>
            <a:cxnSpLocks/>
          </p:cNvCxnSpPr>
          <p:nvPr/>
        </p:nvCxnSpPr>
        <p:spPr>
          <a:xfrm flipH="1">
            <a:off x="2739175" y="2645475"/>
            <a:ext cx="53048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F983238-1E54-4C24-BF2A-3F6D38438277}"/>
              </a:ext>
            </a:extLst>
          </p:cNvPr>
          <p:cNvCxnSpPr>
            <a:cxnSpLocks/>
          </p:cNvCxnSpPr>
          <p:nvPr/>
        </p:nvCxnSpPr>
        <p:spPr>
          <a:xfrm>
            <a:off x="356027" y="215154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43374E24-5DDF-4DBC-8971-5B03DC2B1155}"/>
              </a:ext>
            </a:extLst>
          </p:cNvPr>
          <p:cNvSpPr txBox="1"/>
          <p:nvPr/>
        </p:nvSpPr>
        <p:spPr>
          <a:xfrm>
            <a:off x="0" y="1748757"/>
            <a:ext cx="712054" cy="369332"/>
          </a:xfrm>
          <a:prstGeom prst="rect">
            <a:avLst/>
          </a:prstGeom>
          <a:noFill/>
        </p:spPr>
        <p:txBody>
          <a:bodyPr wrap="none" rtlCol="0">
            <a:spAutoFit/>
          </a:bodyPr>
          <a:lstStyle/>
          <a:p>
            <a:pPr algn="ctr"/>
            <a:r>
              <a:rPr lang="en-US" dirty="0"/>
              <a:t>head</a:t>
            </a:r>
          </a:p>
        </p:txBody>
      </p:sp>
      <p:sp>
        <p:nvSpPr>
          <p:cNvPr id="20" name="Rectangle 19">
            <a:extLst>
              <a:ext uri="{FF2B5EF4-FFF2-40B4-BE49-F238E27FC236}">
                <a16:creationId xmlns:a16="http://schemas.microsoft.com/office/drawing/2014/main" id="{AFDED9B8-8CBA-4020-8B35-481E27625FE7}"/>
              </a:ext>
            </a:extLst>
          </p:cNvPr>
          <p:cNvSpPr/>
          <p:nvPr/>
        </p:nvSpPr>
        <p:spPr>
          <a:xfrm>
            <a:off x="136543"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21" name="Rectangle 20">
            <a:extLst>
              <a:ext uri="{FF2B5EF4-FFF2-40B4-BE49-F238E27FC236}">
                <a16:creationId xmlns:a16="http://schemas.microsoft.com/office/drawing/2014/main" id="{516D8EB3-8127-445E-858A-62A7D6F95C63}"/>
              </a:ext>
            </a:extLst>
          </p:cNvPr>
          <p:cNvSpPr/>
          <p:nvPr/>
        </p:nvSpPr>
        <p:spPr>
          <a:xfrm>
            <a:off x="604860" y="249349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4AE7FE16-2E18-41A7-8001-D9D394ECD2C0}"/>
              </a:ext>
            </a:extLst>
          </p:cNvPr>
          <p:cNvCxnSpPr>
            <a:cxnSpLocks/>
          </p:cNvCxnSpPr>
          <p:nvPr/>
        </p:nvCxnSpPr>
        <p:spPr>
          <a:xfrm>
            <a:off x="839625" y="2863589"/>
            <a:ext cx="509399"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38E50DD-8FBA-4D8C-A28A-029F3DC42766}"/>
              </a:ext>
            </a:extLst>
          </p:cNvPr>
          <p:cNvSpPr/>
          <p:nvPr/>
        </p:nvSpPr>
        <p:spPr>
          <a:xfrm>
            <a:off x="-324374" y="2493495"/>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4" name="Straight Arrow Connector 23">
            <a:extLst>
              <a:ext uri="{FF2B5EF4-FFF2-40B4-BE49-F238E27FC236}">
                <a16:creationId xmlns:a16="http://schemas.microsoft.com/office/drawing/2014/main" id="{A0B787BE-7B39-4CEF-9F08-01F6EDF7FB5F}"/>
              </a:ext>
            </a:extLst>
          </p:cNvPr>
          <p:cNvCxnSpPr>
            <a:cxnSpLocks/>
          </p:cNvCxnSpPr>
          <p:nvPr/>
        </p:nvCxnSpPr>
        <p:spPr>
          <a:xfrm flipH="1">
            <a:off x="-445810" y="2645473"/>
            <a:ext cx="3670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29E0E54-A961-402D-AA53-FDBAF1D418DB}"/>
              </a:ext>
            </a:extLst>
          </p:cNvPr>
          <p:cNvSpPr/>
          <p:nvPr/>
        </p:nvSpPr>
        <p:spPr>
          <a:xfrm>
            <a:off x="5142988"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60</a:t>
            </a:r>
          </a:p>
        </p:txBody>
      </p:sp>
      <p:sp>
        <p:nvSpPr>
          <p:cNvPr id="33" name="Rectangle 32">
            <a:extLst>
              <a:ext uri="{FF2B5EF4-FFF2-40B4-BE49-F238E27FC236}">
                <a16:creationId xmlns:a16="http://schemas.microsoft.com/office/drawing/2014/main" id="{1CB737B2-764E-4899-B1A7-EB21E5CCA8F5}"/>
              </a:ext>
            </a:extLst>
          </p:cNvPr>
          <p:cNvSpPr/>
          <p:nvPr/>
        </p:nvSpPr>
        <p:spPr>
          <a:xfrm>
            <a:off x="5611305" y="249349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4" name="Straight Arrow Connector 33">
            <a:extLst>
              <a:ext uri="{FF2B5EF4-FFF2-40B4-BE49-F238E27FC236}">
                <a16:creationId xmlns:a16="http://schemas.microsoft.com/office/drawing/2014/main" id="{D13BE2EF-4FBD-4A16-B07E-1062526410EA}"/>
              </a:ext>
            </a:extLst>
          </p:cNvPr>
          <p:cNvCxnSpPr>
            <a:cxnSpLocks/>
          </p:cNvCxnSpPr>
          <p:nvPr/>
        </p:nvCxnSpPr>
        <p:spPr>
          <a:xfrm>
            <a:off x="5824928" y="2863589"/>
            <a:ext cx="3466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A2BB64AA-0645-42C4-AFCE-E076FEEBFB2E}"/>
              </a:ext>
            </a:extLst>
          </p:cNvPr>
          <p:cNvSpPr/>
          <p:nvPr/>
        </p:nvSpPr>
        <p:spPr>
          <a:xfrm>
            <a:off x="4682071" y="2493495"/>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6" name="Straight Arrow Connector 35">
            <a:extLst>
              <a:ext uri="{FF2B5EF4-FFF2-40B4-BE49-F238E27FC236}">
                <a16:creationId xmlns:a16="http://schemas.microsoft.com/office/drawing/2014/main" id="{5FDCE04B-C518-4E9E-B22E-354CA64EA11C}"/>
              </a:ext>
            </a:extLst>
          </p:cNvPr>
          <p:cNvCxnSpPr>
            <a:cxnSpLocks/>
          </p:cNvCxnSpPr>
          <p:nvPr/>
        </p:nvCxnSpPr>
        <p:spPr>
          <a:xfrm flipH="1">
            <a:off x="4412573" y="2645473"/>
            <a:ext cx="51673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98932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Stack Visualization</a:t>
            </a:r>
          </a:p>
        </p:txBody>
      </p:sp>
      <p:sp>
        <p:nvSpPr>
          <p:cNvPr id="10" name="Content Placeholder 9">
            <a:extLst>
              <a:ext uri="{FF2B5EF4-FFF2-40B4-BE49-F238E27FC236}">
                <a16:creationId xmlns:a16="http://schemas.microsoft.com/office/drawing/2014/main" id="{8FFB1C18-2E65-4C5D-87C0-28BCA761B259}"/>
              </a:ext>
            </a:extLst>
          </p:cNvPr>
          <p:cNvSpPr>
            <a:spLocks noGrp="1"/>
          </p:cNvSpPr>
          <p:nvPr>
            <p:ph sz="half" idx="1"/>
          </p:nvPr>
        </p:nvSpPr>
        <p:spPr/>
        <p:txBody>
          <a:bodyPr/>
          <a:lstStyle/>
          <a:p>
            <a:r>
              <a:rPr lang="en-US" dirty="0">
                <a:highlight>
                  <a:srgbClr val="FFFF00"/>
                </a:highlight>
              </a:rPr>
              <a:t>Complete the operations on the side.  Show your work and label the final state of the stack.</a:t>
            </a:r>
          </a:p>
        </p:txBody>
      </p:sp>
      <p:sp>
        <p:nvSpPr>
          <p:cNvPr id="11" name="Content Placeholder 10">
            <a:extLst>
              <a:ext uri="{FF2B5EF4-FFF2-40B4-BE49-F238E27FC236}">
                <a16:creationId xmlns:a16="http://schemas.microsoft.com/office/drawing/2014/main" id="{57BDBE2A-9E79-41F3-B6D2-0D22FD291B0D}"/>
              </a:ext>
            </a:extLst>
          </p:cNvPr>
          <p:cNvSpPr>
            <a:spLocks noGrp="1"/>
          </p:cNvSpPr>
          <p:nvPr>
            <p:ph sz="half" idx="2"/>
          </p:nvPr>
        </p:nvSpPr>
        <p:spPr/>
        <p:txBody>
          <a:bodyPr/>
          <a:lstStyle/>
          <a:p>
            <a:r>
              <a:rPr lang="en-US" dirty="0"/>
              <a:t>Start off with an empty stack</a:t>
            </a:r>
          </a:p>
          <a:p>
            <a:r>
              <a:rPr lang="en-US" dirty="0"/>
              <a:t>push(plate)</a:t>
            </a:r>
            <a:br>
              <a:rPr lang="en-US" dirty="0"/>
            </a:br>
            <a:r>
              <a:rPr lang="en-US" dirty="0"/>
              <a:t>push(plate) </a:t>
            </a:r>
            <a:br>
              <a:rPr lang="en-US" dirty="0"/>
            </a:br>
            <a:r>
              <a:rPr lang="en-US" dirty="0"/>
              <a:t>push(plate)</a:t>
            </a:r>
            <a:br>
              <a:rPr lang="en-US" dirty="0"/>
            </a:br>
            <a:r>
              <a:rPr lang="en-US" dirty="0"/>
              <a:t>pop()</a:t>
            </a:r>
            <a:br>
              <a:rPr lang="en-US" dirty="0"/>
            </a:br>
            <a:r>
              <a:rPr lang="en-US" dirty="0"/>
              <a:t>push(spaghetti &amp; meatballs)</a:t>
            </a:r>
            <a:br>
              <a:rPr lang="en-US" dirty="0"/>
            </a:br>
            <a:r>
              <a:rPr lang="en-US" dirty="0"/>
              <a:t>pop()</a:t>
            </a:r>
            <a:br>
              <a:rPr lang="en-US" dirty="0"/>
            </a:br>
            <a:r>
              <a:rPr lang="en-US" dirty="0"/>
              <a:t>pop()</a:t>
            </a:r>
            <a:br>
              <a:rPr lang="en-US" dirty="0"/>
            </a:br>
            <a:endParaRPr lang="en-US" dirty="0"/>
          </a:p>
        </p:txBody>
      </p:sp>
      <p:pic>
        <p:nvPicPr>
          <p:cNvPr id="7" name="Graphic 6" descr="Ruler">
            <a:extLst>
              <a:ext uri="{FF2B5EF4-FFF2-40B4-BE49-F238E27FC236}">
                <a16:creationId xmlns:a16="http://schemas.microsoft.com/office/drawing/2014/main" id="{2421DB28-EBD6-4AEC-9558-F58FD9F578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3468753">
            <a:off x="4037013" y="4706233"/>
            <a:ext cx="914400" cy="914400"/>
          </a:xfrm>
          <a:prstGeom prst="rect">
            <a:avLst/>
          </a:prstGeom>
        </p:spPr>
      </p:pic>
    </p:spTree>
    <p:extLst>
      <p:ext uri="{BB962C8B-B14F-4D97-AF65-F5344CB8AC3E}">
        <p14:creationId xmlns:p14="http://schemas.microsoft.com/office/powerpoint/2010/main" val="830229384"/>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383F-EB85-451A-BE9E-66E43C3CA211}"/>
              </a:ext>
            </a:extLst>
          </p:cNvPr>
          <p:cNvSpPr>
            <a:spLocks noGrp="1"/>
          </p:cNvSpPr>
          <p:nvPr>
            <p:ph type="title"/>
          </p:nvPr>
        </p:nvSpPr>
        <p:spPr>
          <a:xfrm>
            <a:off x="2208213" y="304800"/>
            <a:ext cx="9372600" cy="1200416"/>
          </a:xfrm>
        </p:spPr>
        <p:txBody>
          <a:bodyPr/>
          <a:lstStyle/>
          <a:p>
            <a:r>
              <a:rPr lang="en-US" dirty="0"/>
              <a:t>DLL-Based Deque Implementation</a:t>
            </a:r>
          </a:p>
        </p:txBody>
      </p:sp>
      <p:sp>
        <p:nvSpPr>
          <p:cNvPr id="10" name="Content Placeholder 2">
            <a:extLst>
              <a:ext uri="{FF2B5EF4-FFF2-40B4-BE49-F238E27FC236}">
                <a16:creationId xmlns:a16="http://schemas.microsoft.com/office/drawing/2014/main" id="{A9393DE2-7E23-41FA-BBD4-9C37DD7653BE}"/>
              </a:ext>
            </a:extLst>
          </p:cNvPr>
          <p:cNvSpPr>
            <a:spLocks noGrp="1"/>
          </p:cNvSpPr>
          <p:nvPr>
            <p:ph idx="1"/>
          </p:nvPr>
        </p:nvSpPr>
        <p:spPr>
          <a:xfrm>
            <a:off x="6095999" y="1600200"/>
            <a:ext cx="5484813" cy="4114800"/>
          </a:xfrm>
        </p:spPr>
        <p:txBody>
          <a:bodyPr/>
          <a:lstStyle/>
          <a:p>
            <a:pPr marL="45720" indent="0">
              <a:buNone/>
            </a:pPr>
            <a:r>
              <a:rPr lang="en-US" dirty="0" err="1"/>
              <a:t>addFirst</a:t>
            </a:r>
            <a:r>
              <a:rPr lang="en-US" dirty="0"/>
              <a:t>(30)</a:t>
            </a:r>
          </a:p>
          <a:p>
            <a:pPr marL="45720" indent="0">
              <a:buNone/>
            </a:pPr>
            <a:r>
              <a:rPr lang="en-US" dirty="0" err="1"/>
              <a:t>addFirst</a:t>
            </a:r>
            <a:r>
              <a:rPr lang="en-US" dirty="0"/>
              <a:t>(20)</a:t>
            </a:r>
          </a:p>
          <a:p>
            <a:pPr marL="45720" indent="0">
              <a:buNone/>
            </a:pPr>
            <a:r>
              <a:rPr lang="en-US" dirty="0" err="1"/>
              <a:t>addLast</a:t>
            </a:r>
            <a:r>
              <a:rPr lang="en-US" dirty="0"/>
              <a:t>(60)</a:t>
            </a:r>
          </a:p>
          <a:p>
            <a:pPr marL="45720" indent="0">
              <a:buNone/>
            </a:pPr>
            <a:r>
              <a:rPr lang="en-US" dirty="0" err="1"/>
              <a:t>removeFirst</a:t>
            </a:r>
            <a:r>
              <a:rPr lang="en-US" dirty="0"/>
              <a:t>()</a:t>
            </a:r>
          </a:p>
        </p:txBody>
      </p:sp>
      <p:sp>
        <p:nvSpPr>
          <p:cNvPr id="13" name="Rectangle 12">
            <a:extLst>
              <a:ext uri="{FF2B5EF4-FFF2-40B4-BE49-F238E27FC236}">
                <a16:creationId xmlns:a16="http://schemas.microsoft.com/office/drawing/2014/main" id="{C545B308-395A-4A9D-8474-3D3C30B087C7}"/>
              </a:ext>
            </a:extLst>
          </p:cNvPr>
          <p:cNvSpPr/>
          <p:nvPr/>
        </p:nvSpPr>
        <p:spPr>
          <a:xfrm>
            <a:off x="1809941" y="249349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14" name="Rectangle 13">
            <a:extLst>
              <a:ext uri="{FF2B5EF4-FFF2-40B4-BE49-F238E27FC236}">
                <a16:creationId xmlns:a16="http://schemas.microsoft.com/office/drawing/2014/main" id="{7FF33516-DAA5-4CEF-A748-B061F23ED4C4}"/>
              </a:ext>
            </a:extLst>
          </p:cNvPr>
          <p:cNvSpPr/>
          <p:nvPr/>
        </p:nvSpPr>
        <p:spPr>
          <a:xfrm>
            <a:off x="2278258" y="249349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5" name="Straight Arrow Connector 14">
            <a:extLst>
              <a:ext uri="{FF2B5EF4-FFF2-40B4-BE49-F238E27FC236}">
                <a16:creationId xmlns:a16="http://schemas.microsoft.com/office/drawing/2014/main" id="{47731EDA-16ED-44CF-9591-EE4AB372C68A}"/>
              </a:ext>
            </a:extLst>
          </p:cNvPr>
          <p:cNvCxnSpPr>
            <a:cxnSpLocks/>
          </p:cNvCxnSpPr>
          <p:nvPr/>
        </p:nvCxnSpPr>
        <p:spPr>
          <a:xfrm>
            <a:off x="2513023" y="2863591"/>
            <a:ext cx="50939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75708CA-7565-464A-B2F2-B87B9888AC99}"/>
              </a:ext>
            </a:extLst>
          </p:cNvPr>
          <p:cNvSpPr/>
          <p:nvPr/>
        </p:nvSpPr>
        <p:spPr>
          <a:xfrm>
            <a:off x="1349024"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7" name="Straight Arrow Connector 16">
            <a:extLst>
              <a:ext uri="{FF2B5EF4-FFF2-40B4-BE49-F238E27FC236}">
                <a16:creationId xmlns:a16="http://schemas.microsoft.com/office/drawing/2014/main" id="{78F76E87-DC1C-4A2C-B3FE-984D80F9816A}"/>
              </a:ext>
            </a:extLst>
          </p:cNvPr>
          <p:cNvCxnSpPr>
            <a:cxnSpLocks/>
          </p:cNvCxnSpPr>
          <p:nvPr/>
        </p:nvCxnSpPr>
        <p:spPr>
          <a:xfrm flipH="1" flipV="1">
            <a:off x="1065777" y="2645473"/>
            <a:ext cx="528879"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7E34E26-4D49-4D90-BD45-27BB46F8F7CE}"/>
              </a:ext>
            </a:extLst>
          </p:cNvPr>
          <p:cNvSpPr/>
          <p:nvPr/>
        </p:nvSpPr>
        <p:spPr>
          <a:xfrm>
            <a:off x="3483339" y="249349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26" name="Rectangle 25">
            <a:extLst>
              <a:ext uri="{FF2B5EF4-FFF2-40B4-BE49-F238E27FC236}">
                <a16:creationId xmlns:a16="http://schemas.microsoft.com/office/drawing/2014/main" id="{EFDB4859-7907-4BA0-BE8F-36C6F65B8E0D}"/>
              </a:ext>
            </a:extLst>
          </p:cNvPr>
          <p:cNvSpPr/>
          <p:nvPr/>
        </p:nvSpPr>
        <p:spPr>
          <a:xfrm>
            <a:off x="3951656" y="249349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8E4AD3C3-8497-4DAB-A56A-A930570D05E6}"/>
              </a:ext>
            </a:extLst>
          </p:cNvPr>
          <p:cNvCxnSpPr>
            <a:cxnSpLocks/>
          </p:cNvCxnSpPr>
          <p:nvPr/>
        </p:nvCxnSpPr>
        <p:spPr>
          <a:xfrm>
            <a:off x="4165279" y="2863591"/>
            <a:ext cx="51679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0DD7A1B-E007-4427-95C5-AA6574B043A8}"/>
              </a:ext>
            </a:extLst>
          </p:cNvPr>
          <p:cNvCxnSpPr>
            <a:cxnSpLocks/>
          </p:cNvCxnSpPr>
          <p:nvPr/>
        </p:nvCxnSpPr>
        <p:spPr>
          <a:xfrm>
            <a:off x="5401987" y="215154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298FB773-FB72-4F2C-A43E-406045153D6E}"/>
              </a:ext>
            </a:extLst>
          </p:cNvPr>
          <p:cNvSpPr txBox="1"/>
          <p:nvPr/>
        </p:nvSpPr>
        <p:spPr>
          <a:xfrm>
            <a:off x="5142988" y="1748757"/>
            <a:ext cx="508473" cy="369332"/>
          </a:xfrm>
          <a:prstGeom prst="rect">
            <a:avLst/>
          </a:prstGeom>
          <a:noFill/>
        </p:spPr>
        <p:txBody>
          <a:bodyPr wrap="none" rtlCol="0">
            <a:spAutoFit/>
          </a:bodyPr>
          <a:lstStyle/>
          <a:p>
            <a:pPr algn="ctr"/>
            <a:r>
              <a:rPr lang="en-US" dirty="0"/>
              <a:t>tail</a:t>
            </a:r>
          </a:p>
        </p:txBody>
      </p:sp>
      <p:sp>
        <p:nvSpPr>
          <p:cNvPr id="30" name="Rectangle 29">
            <a:extLst>
              <a:ext uri="{FF2B5EF4-FFF2-40B4-BE49-F238E27FC236}">
                <a16:creationId xmlns:a16="http://schemas.microsoft.com/office/drawing/2014/main" id="{43A77EE2-CDED-4D8A-BAE0-A27DDA196227}"/>
              </a:ext>
            </a:extLst>
          </p:cNvPr>
          <p:cNvSpPr/>
          <p:nvPr/>
        </p:nvSpPr>
        <p:spPr>
          <a:xfrm>
            <a:off x="3022422"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1" name="Straight Arrow Connector 30">
            <a:extLst>
              <a:ext uri="{FF2B5EF4-FFF2-40B4-BE49-F238E27FC236}">
                <a16:creationId xmlns:a16="http://schemas.microsoft.com/office/drawing/2014/main" id="{F9180D68-4F2F-482C-9CC1-3BDAEA1EE928}"/>
              </a:ext>
            </a:extLst>
          </p:cNvPr>
          <p:cNvCxnSpPr>
            <a:cxnSpLocks/>
          </p:cNvCxnSpPr>
          <p:nvPr/>
        </p:nvCxnSpPr>
        <p:spPr>
          <a:xfrm flipH="1">
            <a:off x="2739175" y="2645475"/>
            <a:ext cx="53048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F983238-1E54-4C24-BF2A-3F6D38438277}"/>
              </a:ext>
            </a:extLst>
          </p:cNvPr>
          <p:cNvCxnSpPr>
            <a:cxnSpLocks/>
          </p:cNvCxnSpPr>
          <p:nvPr/>
        </p:nvCxnSpPr>
        <p:spPr>
          <a:xfrm>
            <a:off x="2037692" y="215154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43374E24-5DDF-4DBC-8971-5B03DC2B1155}"/>
              </a:ext>
            </a:extLst>
          </p:cNvPr>
          <p:cNvSpPr txBox="1"/>
          <p:nvPr/>
        </p:nvSpPr>
        <p:spPr>
          <a:xfrm>
            <a:off x="1681665" y="1748757"/>
            <a:ext cx="712054" cy="369332"/>
          </a:xfrm>
          <a:prstGeom prst="rect">
            <a:avLst/>
          </a:prstGeom>
          <a:noFill/>
        </p:spPr>
        <p:txBody>
          <a:bodyPr wrap="none" rtlCol="0">
            <a:spAutoFit/>
          </a:bodyPr>
          <a:lstStyle/>
          <a:p>
            <a:pPr algn="ctr"/>
            <a:r>
              <a:rPr lang="en-US" dirty="0"/>
              <a:t>head</a:t>
            </a:r>
          </a:p>
        </p:txBody>
      </p:sp>
      <p:sp>
        <p:nvSpPr>
          <p:cNvPr id="20" name="Rectangle 19">
            <a:extLst>
              <a:ext uri="{FF2B5EF4-FFF2-40B4-BE49-F238E27FC236}">
                <a16:creationId xmlns:a16="http://schemas.microsoft.com/office/drawing/2014/main" id="{AFDED9B8-8CBA-4020-8B35-481E27625FE7}"/>
              </a:ext>
            </a:extLst>
          </p:cNvPr>
          <p:cNvSpPr/>
          <p:nvPr/>
        </p:nvSpPr>
        <p:spPr>
          <a:xfrm>
            <a:off x="136543"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21" name="Rectangle 20">
            <a:extLst>
              <a:ext uri="{FF2B5EF4-FFF2-40B4-BE49-F238E27FC236}">
                <a16:creationId xmlns:a16="http://schemas.microsoft.com/office/drawing/2014/main" id="{516D8EB3-8127-445E-858A-62A7D6F95C63}"/>
              </a:ext>
            </a:extLst>
          </p:cNvPr>
          <p:cNvSpPr/>
          <p:nvPr/>
        </p:nvSpPr>
        <p:spPr>
          <a:xfrm>
            <a:off x="604860" y="249349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4AE7FE16-2E18-41A7-8001-D9D394ECD2C0}"/>
              </a:ext>
            </a:extLst>
          </p:cNvPr>
          <p:cNvCxnSpPr>
            <a:cxnSpLocks/>
          </p:cNvCxnSpPr>
          <p:nvPr/>
        </p:nvCxnSpPr>
        <p:spPr>
          <a:xfrm>
            <a:off x="839625" y="2863589"/>
            <a:ext cx="509399"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38E50DD-8FBA-4D8C-A28A-029F3DC42766}"/>
              </a:ext>
            </a:extLst>
          </p:cNvPr>
          <p:cNvSpPr/>
          <p:nvPr/>
        </p:nvSpPr>
        <p:spPr>
          <a:xfrm>
            <a:off x="-324374" y="2493495"/>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4" name="Straight Arrow Connector 23">
            <a:extLst>
              <a:ext uri="{FF2B5EF4-FFF2-40B4-BE49-F238E27FC236}">
                <a16:creationId xmlns:a16="http://schemas.microsoft.com/office/drawing/2014/main" id="{A0B787BE-7B39-4CEF-9F08-01F6EDF7FB5F}"/>
              </a:ext>
            </a:extLst>
          </p:cNvPr>
          <p:cNvCxnSpPr>
            <a:cxnSpLocks/>
          </p:cNvCxnSpPr>
          <p:nvPr/>
        </p:nvCxnSpPr>
        <p:spPr>
          <a:xfrm flipH="1">
            <a:off x="-445810" y="2645473"/>
            <a:ext cx="3670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29E0E54-A961-402D-AA53-FDBAF1D418DB}"/>
              </a:ext>
            </a:extLst>
          </p:cNvPr>
          <p:cNvSpPr/>
          <p:nvPr/>
        </p:nvSpPr>
        <p:spPr>
          <a:xfrm>
            <a:off x="5142988"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60</a:t>
            </a:r>
          </a:p>
        </p:txBody>
      </p:sp>
      <p:sp>
        <p:nvSpPr>
          <p:cNvPr id="33" name="Rectangle 32">
            <a:extLst>
              <a:ext uri="{FF2B5EF4-FFF2-40B4-BE49-F238E27FC236}">
                <a16:creationId xmlns:a16="http://schemas.microsoft.com/office/drawing/2014/main" id="{1CB737B2-764E-4899-B1A7-EB21E5CCA8F5}"/>
              </a:ext>
            </a:extLst>
          </p:cNvPr>
          <p:cNvSpPr/>
          <p:nvPr/>
        </p:nvSpPr>
        <p:spPr>
          <a:xfrm>
            <a:off x="5611305" y="249349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4" name="Straight Arrow Connector 33">
            <a:extLst>
              <a:ext uri="{FF2B5EF4-FFF2-40B4-BE49-F238E27FC236}">
                <a16:creationId xmlns:a16="http://schemas.microsoft.com/office/drawing/2014/main" id="{D13BE2EF-4FBD-4A16-B07E-1062526410EA}"/>
              </a:ext>
            </a:extLst>
          </p:cNvPr>
          <p:cNvCxnSpPr>
            <a:cxnSpLocks/>
          </p:cNvCxnSpPr>
          <p:nvPr/>
        </p:nvCxnSpPr>
        <p:spPr>
          <a:xfrm>
            <a:off x="5824928" y="2863589"/>
            <a:ext cx="3466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A2BB64AA-0645-42C4-AFCE-E076FEEBFB2E}"/>
              </a:ext>
            </a:extLst>
          </p:cNvPr>
          <p:cNvSpPr/>
          <p:nvPr/>
        </p:nvSpPr>
        <p:spPr>
          <a:xfrm>
            <a:off x="4682071" y="2493495"/>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6" name="Straight Arrow Connector 35">
            <a:extLst>
              <a:ext uri="{FF2B5EF4-FFF2-40B4-BE49-F238E27FC236}">
                <a16:creationId xmlns:a16="http://schemas.microsoft.com/office/drawing/2014/main" id="{5FDCE04B-C518-4E9E-B22E-354CA64EA11C}"/>
              </a:ext>
            </a:extLst>
          </p:cNvPr>
          <p:cNvCxnSpPr>
            <a:cxnSpLocks/>
          </p:cNvCxnSpPr>
          <p:nvPr/>
        </p:nvCxnSpPr>
        <p:spPr>
          <a:xfrm flipH="1">
            <a:off x="4412573" y="2645473"/>
            <a:ext cx="51673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114029"/>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383F-EB85-451A-BE9E-66E43C3CA211}"/>
              </a:ext>
            </a:extLst>
          </p:cNvPr>
          <p:cNvSpPr>
            <a:spLocks noGrp="1"/>
          </p:cNvSpPr>
          <p:nvPr>
            <p:ph type="title"/>
          </p:nvPr>
        </p:nvSpPr>
        <p:spPr>
          <a:xfrm>
            <a:off x="2208213" y="304800"/>
            <a:ext cx="9372600" cy="1200416"/>
          </a:xfrm>
        </p:spPr>
        <p:txBody>
          <a:bodyPr/>
          <a:lstStyle/>
          <a:p>
            <a:r>
              <a:rPr lang="en-US" dirty="0"/>
              <a:t>DLL-Based Deque Implementation</a:t>
            </a:r>
          </a:p>
        </p:txBody>
      </p:sp>
      <p:sp>
        <p:nvSpPr>
          <p:cNvPr id="10" name="Content Placeholder 2">
            <a:extLst>
              <a:ext uri="{FF2B5EF4-FFF2-40B4-BE49-F238E27FC236}">
                <a16:creationId xmlns:a16="http://schemas.microsoft.com/office/drawing/2014/main" id="{A9393DE2-7E23-41FA-BBD4-9C37DD7653BE}"/>
              </a:ext>
            </a:extLst>
          </p:cNvPr>
          <p:cNvSpPr>
            <a:spLocks noGrp="1"/>
          </p:cNvSpPr>
          <p:nvPr>
            <p:ph idx="1"/>
          </p:nvPr>
        </p:nvSpPr>
        <p:spPr>
          <a:xfrm>
            <a:off x="6095999" y="1600200"/>
            <a:ext cx="5484813" cy="4114800"/>
          </a:xfrm>
        </p:spPr>
        <p:txBody>
          <a:bodyPr/>
          <a:lstStyle/>
          <a:p>
            <a:pPr marL="45720" indent="0">
              <a:buNone/>
            </a:pPr>
            <a:r>
              <a:rPr lang="en-US" dirty="0" err="1"/>
              <a:t>addFirst</a:t>
            </a:r>
            <a:r>
              <a:rPr lang="en-US" dirty="0"/>
              <a:t>(30)</a:t>
            </a:r>
          </a:p>
          <a:p>
            <a:pPr marL="45720" indent="0">
              <a:buNone/>
            </a:pPr>
            <a:r>
              <a:rPr lang="en-US" dirty="0" err="1"/>
              <a:t>addFirst</a:t>
            </a:r>
            <a:r>
              <a:rPr lang="en-US" dirty="0"/>
              <a:t>(20)</a:t>
            </a:r>
          </a:p>
          <a:p>
            <a:pPr marL="45720" indent="0">
              <a:buNone/>
            </a:pPr>
            <a:r>
              <a:rPr lang="en-US" dirty="0" err="1"/>
              <a:t>addLast</a:t>
            </a:r>
            <a:r>
              <a:rPr lang="en-US" dirty="0"/>
              <a:t>(60)</a:t>
            </a:r>
          </a:p>
          <a:p>
            <a:pPr marL="45720" indent="0">
              <a:buNone/>
            </a:pPr>
            <a:r>
              <a:rPr lang="en-US" dirty="0" err="1"/>
              <a:t>removeFirst</a:t>
            </a:r>
            <a:r>
              <a:rPr lang="en-US" dirty="0"/>
              <a:t>()</a:t>
            </a:r>
          </a:p>
        </p:txBody>
      </p:sp>
      <p:sp>
        <p:nvSpPr>
          <p:cNvPr id="13" name="Rectangle 12">
            <a:extLst>
              <a:ext uri="{FF2B5EF4-FFF2-40B4-BE49-F238E27FC236}">
                <a16:creationId xmlns:a16="http://schemas.microsoft.com/office/drawing/2014/main" id="{C545B308-395A-4A9D-8474-3D3C30B087C7}"/>
              </a:ext>
            </a:extLst>
          </p:cNvPr>
          <p:cNvSpPr/>
          <p:nvPr/>
        </p:nvSpPr>
        <p:spPr>
          <a:xfrm>
            <a:off x="1809941" y="249349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14" name="Rectangle 13">
            <a:extLst>
              <a:ext uri="{FF2B5EF4-FFF2-40B4-BE49-F238E27FC236}">
                <a16:creationId xmlns:a16="http://schemas.microsoft.com/office/drawing/2014/main" id="{7FF33516-DAA5-4CEF-A748-B061F23ED4C4}"/>
              </a:ext>
            </a:extLst>
          </p:cNvPr>
          <p:cNvSpPr/>
          <p:nvPr/>
        </p:nvSpPr>
        <p:spPr>
          <a:xfrm>
            <a:off x="2278258" y="249349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5" name="Straight Arrow Connector 14">
            <a:extLst>
              <a:ext uri="{FF2B5EF4-FFF2-40B4-BE49-F238E27FC236}">
                <a16:creationId xmlns:a16="http://schemas.microsoft.com/office/drawing/2014/main" id="{47731EDA-16ED-44CF-9591-EE4AB372C68A}"/>
              </a:ext>
            </a:extLst>
          </p:cNvPr>
          <p:cNvCxnSpPr>
            <a:cxnSpLocks/>
          </p:cNvCxnSpPr>
          <p:nvPr/>
        </p:nvCxnSpPr>
        <p:spPr>
          <a:xfrm>
            <a:off x="2513023" y="2863591"/>
            <a:ext cx="50939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75708CA-7565-464A-B2F2-B87B9888AC99}"/>
              </a:ext>
            </a:extLst>
          </p:cNvPr>
          <p:cNvSpPr/>
          <p:nvPr/>
        </p:nvSpPr>
        <p:spPr>
          <a:xfrm>
            <a:off x="1349024"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7" name="Straight Arrow Connector 16">
            <a:extLst>
              <a:ext uri="{FF2B5EF4-FFF2-40B4-BE49-F238E27FC236}">
                <a16:creationId xmlns:a16="http://schemas.microsoft.com/office/drawing/2014/main" id="{78F76E87-DC1C-4A2C-B3FE-984D80F9816A}"/>
              </a:ext>
            </a:extLst>
          </p:cNvPr>
          <p:cNvCxnSpPr>
            <a:cxnSpLocks/>
          </p:cNvCxnSpPr>
          <p:nvPr/>
        </p:nvCxnSpPr>
        <p:spPr>
          <a:xfrm flipH="1">
            <a:off x="1241571" y="2645475"/>
            <a:ext cx="35308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7E34E26-4D49-4D90-BD45-27BB46F8F7CE}"/>
              </a:ext>
            </a:extLst>
          </p:cNvPr>
          <p:cNvSpPr/>
          <p:nvPr/>
        </p:nvSpPr>
        <p:spPr>
          <a:xfrm>
            <a:off x="3483339" y="249349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26" name="Rectangle 25">
            <a:extLst>
              <a:ext uri="{FF2B5EF4-FFF2-40B4-BE49-F238E27FC236}">
                <a16:creationId xmlns:a16="http://schemas.microsoft.com/office/drawing/2014/main" id="{EFDB4859-7907-4BA0-BE8F-36C6F65B8E0D}"/>
              </a:ext>
            </a:extLst>
          </p:cNvPr>
          <p:cNvSpPr/>
          <p:nvPr/>
        </p:nvSpPr>
        <p:spPr>
          <a:xfrm>
            <a:off x="3951656" y="249349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8E4AD3C3-8497-4DAB-A56A-A930570D05E6}"/>
              </a:ext>
            </a:extLst>
          </p:cNvPr>
          <p:cNvCxnSpPr>
            <a:cxnSpLocks/>
          </p:cNvCxnSpPr>
          <p:nvPr/>
        </p:nvCxnSpPr>
        <p:spPr>
          <a:xfrm>
            <a:off x="4165279" y="2863591"/>
            <a:ext cx="51679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0DD7A1B-E007-4427-95C5-AA6574B043A8}"/>
              </a:ext>
            </a:extLst>
          </p:cNvPr>
          <p:cNvCxnSpPr>
            <a:cxnSpLocks/>
          </p:cNvCxnSpPr>
          <p:nvPr/>
        </p:nvCxnSpPr>
        <p:spPr>
          <a:xfrm>
            <a:off x="5401987" y="215154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298FB773-FB72-4F2C-A43E-406045153D6E}"/>
              </a:ext>
            </a:extLst>
          </p:cNvPr>
          <p:cNvSpPr txBox="1"/>
          <p:nvPr/>
        </p:nvSpPr>
        <p:spPr>
          <a:xfrm>
            <a:off x="5142988" y="1748757"/>
            <a:ext cx="508473" cy="369332"/>
          </a:xfrm>
          <a:prstGeom prst="rect">
            <a:avLst/>
          </a:prstGeom>
          <a:noFill/>
        </p:spPr>
        <p:txBody>
          <a:bodyPr wrap="none" rtlCol="0">
            <a:spAutoFit/>
          </a:bodyPr>
          <a:lstStyle/>
          <a:p>
            <a:pPr algn="ctr"/>
            <a:r>
              <a:rPr lang="en-US" dirty="0"/>
              <a:t>tail</a:t>
            </a:r>
          </a:p>
        </p:txBody>
      </p:sp>
      <p:sp>
        <p:nvSpPr>
          <p:cNvPr id="30" name="Rectangle 29">
            <a:extLst>
              <a:ext uri="{FF2B5EF4-FFF2-40B4-BE49-F238E27FC236}">
                <a16:creationId xmlns:a16="http://schemas.microsoft.com/office/drawing/2014/main" id="{43A77EE2-CDED-4D8A-BAE0-A27DDA196227}"/>
              </a:ext>
            </a:extLst>
          </p:cNvPr>
          <p:cNvSpPr/>
          <p:nvPr/>
        </p:nvSpPr>
        <p:spPr>
          <a:xfrm>
            <a:off x="3022422"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1" name="Straight Arrow Connector 30">
            <a:extLst>
              <a:ext uri="{FF2B5EF4-FFF2-40B4-BE49-F238E27FC236}">
                <a16:creationId xmlns:a16="http://schemas.microsoft.com/office/drawing/2014/main" id="{F9180D68-4F2F-482C-9CC1-3BDAEA1EE928}"/>
              </a:ext>
            </a:extLst>
          </p:cNvPr>
          <p:cNvCxnSpPr>
            <a:cxnSpLocks/>
          </p:cNvCxnSpPr>
          <p:nvPr/>
        </p:nvCxnSpPr>
        <p:spPr>
          <a:xfrm flipH="1">
            <a:off x="2739175" y="2645475"/>
            <a:ext cx="53048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F983238-1E54-4C24-BF2A-3F6D38438277}"/>
              </a:ext>
            </a:extLst>
          </p:cNvPr>
          <p:cNvCxnSpPr>
            <a:cxnSpLocks/>
          </p:cNvCxnSpPr>
          <p:nvPr/>
        </p:nvCxnSpPr>
        <p:spPr>
          <a:xfrm>
            <a:off x="2037692" y="215154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43374E24-5DDF-4DBC-8971-5B03DC2B1155}"/>
              </a:ext>
            </a:extLst>
          </p:cNvPr>
          <p:cNvSpPr txBox="1"/>
          <p:nvPr/>
        </p:nvSpPr>
        <p:spPr>
          <a:xfrm>
            <a:off x="1681665" y="1748757"/>
            <a:ext cx="712054" cy="369332"/>
          </a:xfrm>
          <a:prstGeom prst="rect">
            <a:avLst/>
          </a:prstGeom>
          <a:noFill/>
        </p:spPr>
        <p:txBody>
          <a:bodyPr wrap="none" rtlCol="0">
            <a:spAutoFit/>
          </a:bodyPr>
          <a:lstStyle/>
          <a:p>
            <a:pPr algn="ctr"/>
            <a:r>
              <a:rPr lang="en-US" dirty="0"/>
              <a:t>head</a:t>
            </a:r>
          </a:p>
        </p:txBody>
      </p:sp>
      <p:sp>
        <p:nvSpPr>
          <p:cNvPr id="20" name="Rectangle 19">
            <a:extLst>
              <a:ext uri="{FF2B5EF4-FFF2-40B4-BE49-F238E27FC236}">
                <a16:creationId xmlns:a16="http://schemas.microsoft.com/office/drawing/2014/main" id="{AFDED9B8-8CBA-4020-8B35-481E27625FE7}"/>
              </a:ext>
            </a:extLst>
          </p:cNvPr>
          <p:cNvSpPr/>
          <p:nvPr/>
        </p:nvSpPr>
        <p:spPr>
          <a:xfrm>
            <a:off x="136543"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21" name="Rectangle 20">
            <a:extLst>
              <a:ext uri="{FF2B5EF4-FFF2-40B4-BE49-F238E27FC236}">
                <a16:creationId xmlns:a16="http://schemas.microsoft.com/office/drawing/2014/main" id="{516D8EB3-8127-445E-858A-62A7D6F95C63}"/>
              </a:ext>
            </a:extLst>
          </p:cNvPr>
          <p:cNvSpPr/>
          <p:nvPr/>
        </p:nvSpPr>
        <p:spPr>
          <a:xfrm>
            <a:off x="604860" y="249349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4AE7FE16-2E18-41A7-8001-D9D394ECD2C0}"/>
              </a:ext>
            </a:extLst>
          </p:cNvPr>
          <p:cNvCxnSpPr>
            <a:cxnSpLocks/>
          </p:cNvCxnSpPr>
          <p:nvPr/>
        </p:nvCxnSpPr>
        <p:spPr>
          <a:xfrm>
            <a:off x="839625" y="2863589"/>
            <a:ext cx="509399"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38E50DD-8FBA-4D8C-A28A-029F3DC42766}"/>
              </a:ext>
            </a:extLst>
          </p:cNvPr>
          <p:cNvSpPr/>
          <p:nvPr/>
        </p:nvSpPr>
        <p:spPr>
          <a:xfrm>
            <a:off x="-324374" y="2493495"/>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4" name="Straight Arrow Connector 23">
            <a:extLst>
              <a:ext uri="{FF2B5EF4-FFF2-40B4-BE49-F238E27FC236}">
                <a16:creationId xmlns:a16="http://schemas.microsoft.com/office/drawing/2014/main" id="{A0B787BE-7B39-4CEF-9F08-01F6EDF7FB5F}"/>
              </a:ext>
            </a:extLst>
          </p:cNvPr>
          <p:cNvCxnSpPr>
            <a:cxnSpLocks/>
          </p:cNvCxnSpPr>
          <p:nvPr/>
        </p:nvCxnSpPr>
        <p:spPr>
          <a:xfrm flipH="1">
            <a:off x="-445810" y="2645473"/>
            <a:ext cx="3670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29E0E54-A961-402D-AA53-FDBAF1D418DB}"/>
              </a:ext>
            </a:extLst>
          </p:cNvPr>
          <p:cNvSpPr/>
          <p:nvPr/>
        </p:nvSpPr>
        <p:spPr>
          <a:xfrm>
            <a:off x="5142988"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60</a:t>
            </a:r>
          </a:p>
        </p:txBody>
      </p:sp>
      <p:sp>
        <p:nvSpPr>
          <p:cNvPr id="33" name="Rectangle 32">
            <a:extLst>
              <a:ext uri="{FF2B5EF4-FFF2-40B4-BE49-F238E27FC236}">
                <a16:creationId xmlns:a16="http://schemas.microsoft.com/office/drawing/2014/main" id="{1CB737B2-764E-4899-B1A7-EB21E5CCA8F5}"/>
              </a:ext>
            </a:extLst>
          </p:cNvPr>
          <p:cNvSpPr/>
          <p:nvPr/>
        </p:nvSpPr>
        <p:spPr>
          <a:xfrm>
            <a:off x="5611305" y="249349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4" name="Straight Arrow Connector 33">
            <a:extLst>
              <a:ext uri="{FF2B5EF4-FFF2-40B4-BE49-F238E27FC236}">
                <a16:creationId xmlns:a16="http://schemas.microsoft.com/office/drawing/2014/main" id="{D13BE2EF-4FBD-4A16-B07E-1062526410EA}"/>
              </a:ext>
            </a:extLst>
          </p:cNvPr>
          <p:cNvCxnSpPr>
            <a:cxnSpLocks/>
          </p:cNvCxnSpPr>
          <p:nvPr/>
        </p:nvCxnSpPr>
        <p:spPr>
          <a:xfrm>
            <a:off x="5824928" y="2863589"/>
            <a:ext cx="3466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A2BB64AA-0645-42C4-AFCE-E076FEEBFB2E}"/>
              </a:ext>
            </a:extLst>
          </p:cNvPr>
          <p:cNvSpPr/>
          <p:nvPr/>
        </p:nvSpPr>
        <p:spPr>
          <a:xfrm>
            <a:off x="4682071" y="2493495"/>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6" name="Straight Arrow Connector 35">
            <a:extLst>
              <a:ext uri="{FF2B5EF4-FFF2-40B4-BE49-F238E27FC236}">
                <a16:creationId xmlns:a16="http://schemas.microsoft.com/office/drawing/2014/main" id="{5FDCE04B-C518-4E9E-B22E-354CA64EA11C}"/>
              </a:ext>
            </a:extLst>
          </p:cNvPr>
          <p:cNvCxnSpPr>
            <a:cxnSpLocks/>
          </p:cNvCxnSpPr>
          <p:nvPr/>
        </p:nvCxnSpPr>
        <p:spPr>
          <a:xfrm flipH="1">
            <a:off x="4412573" y="2645473"/>
            <a:ext cx="51673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171224"/>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383F-EB85-451A-BE9E-66E43C3CA211}"/>
              </a:ext>
            </a:extLst>
          </p:cNvPr>
          <p:cNvSpPr>
            <a:spLocks noGrp="1"/>
          </p:cNvSpPr>
          <p:nvPr>
            <p:ph type="title"/>
          </p:nvPr>
        </p:nvSpPr>
        <p:spPr>
          <a:xfrm>
            <a:off x="2208213" y="304800"/>
            <a:ext cx="9372600" cy="1200416"/>
          </a:xfrm>
        </p:spPr>
        <p:txBody>
          <a:bodyPr/>
          <a:lstStyle/>
          <a:p>
            <a:r>
              <a:rPr lang="en-US" dirty="0"/>
              <a:t>DLL-Based Deque Implementation</a:t>
            </a:r>
          </a:p>
        </p:txBody>
      </p:sp>
      <p:sp>
        <p:nvSpPr>
          <p:cNvPr id="10" name="Content Placeholder 2">
            <a:extLst>
              <a:ext uri="{FF2B5EF4-FFF2-40B4-BE49-F238E27FC236}">
                <a16:creationId xmlns:a16="http://schemas.microsoft.com/office/drawing/2014/main" id="{A9393DE2-7E23-41FA-BBD4-9C37DD7653BE}"/>
              </a:ext>
            </a:extLst>
          </p:cNvPr>
          <p:cNvSpPr>
            <a:spLocks noGrp="1"/>
          </p:cNvSpPr>
          <p:nvPr>
            <p:ph idx="1"/>
          </p:nvPr>
        </p:nvSpPr>
        <p:spPr>
          <a:xfrm>
            <a:off x="6095999" y="1600200"/>
            <a:ext cx="5484813" cy="4114800"/>
          </a:xfrm>
        </p:spPr>
        <p:txBody>
          <a:bodyPr/>
          <a:lstStyle/>
          <a:p>
            <a:pPr marL="45720" indent="0">
              <a:buNone/>
            </a:pPr>
            <a:r>
              <a:rPr lang="en-US" dirty="0" err="1"/>
              <a:t>addFirst</a:t>
            </a:r>
            <a:r>
              <a:rPr lang="en-US" dirty="0"/>
              <a:t>(30)</a:t>
            </a:r>
          </a:p>
          <a:p>
            <a:pPr marL="45720" indent="0">
              <a:buNone/>
            </a:pPr>
            <a:r>
              <a:rPr lang="en-US" dirty="0" err="1"/>
              <a:t>addFirst</a:t>
            </a:r>
            <a:r>
              <a:rPr lang="en-US" dirty="0"/>
              <a:t>(20)</a:t>
            </a:r>
          </a:p>
          <a:p>
            <a:pPr marL="45720" indent="0">
              <a:buNone/>
            </a:pPr>
            <a:r>
              <a:rPr lang="en-US" dirty="0" err="1"/>
              <a:t>addLast</a:t>
            </a:r>
            <a:r>
              <a:rPr lang="en-US" dirty="0"/>
              <a:t>(60)</a:t>
            </a:r>
          </a:p>
          <a:p>
            <a:pPr marL="45720" indent="0">
              <a:buNone/>
            </a:pPr>
            <a:r>
              <a:rPr lang="en-US" dirty="0" err="1"/>
              <a:t>removeFirst</a:t>
            </a:r>
            <a:r>
              <a:rPr lang="en-US" dirty="0"/>
              <a:t>()</a:t>
            </a:r>
          </a:p>
        </p:txBody>
      </p:sp>
      <p:sp>
        <p:nvSpPr>
          <p:cNvPr id="13" name="Rectangle 12">
            <a:extLst>
              <a:ext uri="{FF2B5EF4-FFF2-40B4-BE49-F238E27FC236}">
                <a16:creationId xmlns:a16="http://schemas.microsoft.com/office/drawing/2014/main" id="{C545B308-395A-4A9D-8474-3D3C30B087C7}"/>
              </a:ext>
            </a:extLst>
          </p:cNvPr>
          <p:cNvSpPr/>
          <p:nvPr/>
        </p:nvSpPr>
        <p:spPr>
          <a:xfrm>
            <a:off x="1809941" y="249349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14" name="Rectangle 13">
            <a:extLst>
              <a:ext uri="{FF2B5EF4-FFF2-40B4-BE49-F238E27FC236}">
                <a16:creationId xmlns:a16="http://schemas.microsoft.com/office/drawing/2014/main" id="{7FF33516-DAA5-4CEF-A748-B061F23ED4C4}"/>
              </a:ext>
            </a:extLst>
          </p:cNvPr>
          <p:cNvSpPr/>
          <p:nvPr/>
        </p:nvSpPr>
        <p:spPr>
          <a:xfrm>
            <a:off x="2278258" y="249349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5" name="Straight Arrow Connector 14">
            <a:extLst>
              <a:ext uri="{FF2B5EF4-FFF2-40B4-BE49-F238E27FC236}">
                <a16:creationId xmlns:a16="http://schemas.microsoft.com/office/drawing/2014/main" id="{47731EDA-16ED-44CF-9591-EE4AB372C68A}"/>
              </a:ext>
            </a:extLst>
          </p:cNvPr>
          <p:cNvCxnSpPr>
            <a:cxnSpLocks/>
          </p:cNvCxnSpPr>
          <p:nvPr/>
        </p:nvCxnSpPr>
        <p:spPr>
          <a:xfrm>
            <a:off x="2513023" y="2863591"/>
            <a:ext cx="50939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75708CA-7565-464A-B2F2-B87B9888AC99}"/>
              </a:ext>
            </a:extLst>
          </p:cNvPr>
          <p:cNvSpPr/>
          <p:nvPr/>
        </p:nvSpPr>
        <p:spPr>
          <a:xfrm>
            <a:off x="1349024"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7" name="Straight Arrow Connector 16">
            <a:extLst>
              <a:ext uri="{FF2B5EF4-FFF2-40B4-BE49-F238E27FC236}">
                <a16:creationId xmlns:a16="http://schemas.microsoft.com/office/drawing/2014/main" id="{78F76E87-DC1C-4A2C-B3FE-984D80F9816A}"/>
              </a:ext>
            </a:extLst>
          </p:cNvPr>
          <p:cNvCxnSpPr>
            <a:cxnSpLocks/>
          </p:cNvCxnSpPr>
          <p:nvPr/>
        </p:nvCxnSpPr>
        <p:spPr>
          <a:xfrm flipH="1">
            <a:off x="1241571" y="2645475"/>
            <a:ext cx="35308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7E34E26-4D49-4D90-BD45-27BB46F8F7CE}"/>
              </a:ext>
            </a:extLst>
          </p:cNvPr>
          <p:cNvSpPr/>
          <p:nvPr/>
        </p:nvSpPr>
        <p:spPr>
          <a:xfrm>
            <a:off x="3483339" y="249349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26" name="Rectangle 25">
            <a:extLst>
              <a:ext uri="{FF2B5EF4-FFF2-40B4-BE49-F238E27FC236}">
                <a16:creationId xmlns:a16="http://schemas.microsoft.com/office/drawing/2014/main" id="{EFDB4859-7907-4BA0-BE8F-36C6F65B8E0D}"/>
              </a:ext>
            </a:extLst>
          </p:cNvPr>
          <p:cNvSpPr/>
          <p:nvPr/>
        </p:nvSpPr>
        <p:spPr>
          <a:xfrm>
            <a:off x="3951656" y="249349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8E4AD3C3-8497-4DAB-A56A-A930570D05E6}"/>
              </a:ext>
            </a:extLst>
          </p:cNvPr>
          <p:cNvCxnSpPr>
            <a:cxnSpLocks/>
          </p:cNvCxnSpPr>
          <p:nvPr/>
        </p:nvCxnSpPr>
        <p:spPr>
          <a:xfrm>
            <a:off x="4165279" y="2863591"/>
            <a:ext cx="51679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0DD7A1B-E007-4427-95C5-AA6574B043A8}"/>
              </a:ext>
            </a:extLst>
          </p:cNvPr>
          <p:cNvCxnSpPr>
            <a:cxnSpLocks/>
          </p:cNvCxnSpPr>
          <p:nvPr/>
        </p:nvCxnSpPr>
        <p:spPr>
          <a:xfrm>
            <a:off x="5401987" y="215154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298FB773-FB72-4F2C-A43E-406045153D6E}"/>
              </a:ext>
            </a:extLst>
          </p:cNvPr>
          <p:cNvSpPr txBox="1"/>
          <p:nvPr/>
        </p:nvSpPr>
        <p:spPr>
          <a:xfrm>
            <a:off x="5142988" y="1748757"/>
            <a:ext cx="508473" cy="369332"/>
          </a:xfrm>
          <a:prstGeom prst="rect">
            <a:avLst/>
          </a:prstGeom>
          <a:noFill/>
        </p:spPr>
        <p:txBody>
          <a:bodyPr wrap="none" rtlCol="0">
            <a:spAutoFit/>
          </a:bodyPr>
          <a:lstStyle/>
          <a:p>
            <a:pPr algn="ctr"/>
            <a:r>
              <a:rPr lang="en-US" dirty="0"/>
              <a:t>tail</a:t>
            </a:r>
          </a:p>
        </p:txBody>
      </p:sp>
      <p:sp>
        <p:nvSpPr>
          <p:cNvPr id="30" name="Rectangle 29">
            <a:extLst>
              <a:ext uri="{FF2B5EF4-FFF2-40B4-BE49-F238E27FC236}">
                <a16:creationId xmlns:a16="http://schemas.microsoft.com/office/drawing/2014/main" id="{43A77EE2-CDED-4D8A-BAE0-A27DDA196227}"/>
              </a:ext>
            </a:extLst>
          </p:cNvPr>
          <p:cNvSpPr/>
          <p:nvPr/>
        </p:nvSpPr>
        <p:spPr>
          <a:xfrm>
            <a:off x="3022422"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1" name="Straight Arrow Connector 30">
            <a:extLst>
              <a:ext uri="{FF2B5EF4-FFF2-40B4-BE49-F238E27FC236}">
                <a16:creationId xmlns:a16="http://schemas.microsoft.com/office/drawing/2014/main" id="{F9180D68-4F2F-482C-9CC1-3BDAEA1EE928}"/>
              </a:ext>
            </a:extLst>
          </p:cNvPr>
          <p:cNvCxnSpPr>
            <a:cxnSpLocks/>
          </p:cNvCxnSpPr>
          <p:nvPr/>
        </p:nvCxnSpPr>
        <p:spPr>
          <a:xfrm flipH="1">
            <a:off x="2739175" y="2645475"/>
            <a:ext cx="53048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F983238-1E54-4C24-BF2A-3F6D38438277}"/>
              </a:ext>
            </a:extLst>
          </p:cNvPr>
          <p:cNvCxnSpPr>
            <a:cxnSpLocks/>
          </p:cNvCxnSpPr>
          <p:nvPr/>
        </p:nvCxnSpPr>
        <p:spPr>
          <a:xfrm>
            <a:off x="2037692" y="215154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43374E24-5DDF-4DBC-8971-5B03DC2B1155}"/>
              </a:ext>
            </a:extLst>
          </p:cNvPr>
          <p:cNvSpPr txBox="1"/>
          <p:nvPr/>
        </p:nvSpPr>
        <p:spPr>
          <a:xfrm>
            <a:off x="1681665" y="1748757"/>
            <a:ext cx="712054" cy="369332"/>
          </a:xfrm>
          <a:prstGeom prst="rect">
            <a:avLst/>
          </a:prstGeom>
          <a:noFill/>
        </p:spPr>
        <p:txBody>
          <a:bodyPr wrap="none" rtlCol="0">
            <a:spAutoFit/>
          </a:bodyPr>
          <a:lstStyle/>
          <a:p>
            <a:pPr algn="ctr"/>
            <a:r>
              <a:rPr lang="en-US" dirty="0"/>
              <a:t>head</a:t>
            </a:r>
          </a:p>
        </p:txBody>
      </p:sp>
      <p:sp>
        <p:nvSpPr>
          <p:cNvPr id="32" name="Rectangle 31">
            <a:extLst>
              <a:ext uri="{FF2B5EF4-FFF2-40B4-BE49-F238E27FC236}">
                <a16:creationId xmlns:a16="http://schemas.microsoft.com/office/drawing/2014/main" id="{F29E0E54-A961-402D-AA53-FDBAF1D418DB}"/>
              </a:ext>
            </a:extLst>
          </p:cNvPr>
          <p:cNvSpPr/>
          <p:nvPr/>
        </p:nvSpPr>
        <p:spPr>
          <a:xfrm>
            <a:off x="5142988"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60</a:t>
            </a:r>
          </a:p>
        </p:txBody>
      </p:sp>
      <p:sp>
        <p:nvSpPr>
          <p:cNvPr id="33" name="Rectangle 32">
            <a:extLst>
              <a:ext uri="{FF2B5EF4-FFF2-40B4-BE49-F238E27FC236}">
                <a16:creationId xmlns:a16="http://schemas.microsoft.com/office/drawing/2014/main" id="{1CB737B2-764E-4899-B1A7-EB21E5CCA8F5}"/>
              </a:ext>
            </a:extLst>
          </p:cNvPr>
          <p:cNvSpPr/>
          <p:nvPr/>
        </p:nvSpPr>
        <p:spPr>
          <a:xfrm>
            <a:off x="5611305" y="249349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4" name="Straight Arrow Connector 33">
            <a:extLst>
              <a:ext uri="{FF2B5EF4-FFF2-40B4-BE49-F238E27FC236}">
                <a16:creationId xmlns:a16="http://schemas.microsoft.com/office/drawing/2014/main" id="{D13BE2EF-4FBD-4A16-B07E-1062526410EA}"/>
              </a:ext>
            </a:extLst>
          </p:cNvPr>
          <p:cNvCxnSpPr>
            <a:cxnSpLocks/>
          </p:cNvCxnSpPr>
          <p:nvPr/>
        </p:nvCxnSpPr>
        <p:spPr>
          <a:xfrm>
            <a:off x="5824928" y="2863589"/>
            <a:ext cx="3466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A2BB64AA-0645-42C4-AFCE-E076FEEBFB2E}"/>
              </a:ext>
            </a:extLst>
          </p:cNvPr>
          <p:cNvSpPr/>
          <p:nvPr/>
        </p:nvSpPr>
        <p:spPr>
          <a:xfrm>
            <a:off x="4682071" y="2493495"/>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6" name="Straight Arrow Connector 35">
            <a:extLst>
              <a:ext uri="{FF2B5EF4-FFF2-40B4-BE49-F238E27FC236}">
                <a16:creationId xmlns:a16="http://schemas.microsoft.com/office/drawing/2014/main" id="{5FDCE04B-C518-4E9E-B22E-354CA64EA11C}"/>
              </a:ext>
            </a:extLst>
          </p:cNvPr>
          <p:cNvCxnSpPr>
            <a:cxnSpLocks/>
          </p:cNvCxnSpPr>
          <p:nvPr/>
        </p:nvCxnSpPr>
        <p:spPr>
          <a:xfrm flipH="1">
            <a:off x="4412573" y="2645473"/>
            <a:ext cx="51673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2652403"/>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383F-EB85-451A-BE9E-66E43C3CA211}"/>
              </a:ext>
            </a:extLst>
          </p:cNvPr>
          <p:cNvSpPr>
            <a:spLocks noGrp="1"/>
          </p:cNvSpPr>
          <p:nvPr>
            <p:ph type="title"/>
          </p:nvPr>
        </p:nvSpPr>
        <p:spPr>
          <a:xfrm>
            <a:off x="2208213" y="304800"/>
            <a:ext cx="9372600" cy="1200416"/>
          </a:xfrm>
        </p:spPr>
        <p:txBody>
          <a:bodyPr/>
          <a:lstStyle/>
          <a:p>
            <a:r>
              <a:rPr lang="en-US" dirty="0"/>
              <a:t>DLL-Based Deque Implementation</a:t>
            </a:r>
          </a:p>
        </p:txBody>
      </p:sp>
      <p:sp>
        <p:nvSpPr>
          <p:cNvPr id="10" name="Content Placeholder 2">
            <a:extLst>
              <a:ext uri="{FF2B5EF4-FFF2-40B4-BE49-F238E27FC236}">
                <a16:creationId xmlns:a16="http://schemas.microsoft.com/office/drawing/2014/main" id="{A9393DE2-7E23-41FA-BBD4-9C37DD7653BE}"/>
              </a:ext>
            </a:extLst>
          </p:cNvPr>
          <p:cNvSpPr>
            <a:spLocks noGrp="1"/>
          </p:cNvSpPr>
          <p:nvPr>
            <p:ph idx="1"/>
          </p:nvPr>
        </p:nvSpPr>
        <p:spPr>
          <a:xfrm>
            <a:off x="6095999" y="1600200"/>
            <a:ext cx="5484813" cy="4114800"/>
          </a:xfrm>
        </p:spPr>
        <p:txBody>
          <a:bodyPr/>
          <a:lstStyle/>
          <a:p>
            <a:pPr marL="45720" indent="0">
              <a:buNone/>
            </a:pPr>
            <a:r>
              <a:rPr lang="en-US" dirty="0" err="1"/>
              <a:t>addFirst</a:t>
            </a:r>
            <a:r>
              <a:rPr lang="en-US" dirty="0"/>
              <a:t>(30)</a:t>
            </a:r>
          </a:p>
          <a:p>
            <a:pPr marL="45720" indent="0">
              <a:buNone/>
            </a:pPr>
            <a:r>
              <a:rPr lang="en-US" dirty="0" err="1"/>
              <a:t>addFirst</a:t>
            </a:r>
            <a:r>
              <a:rPr lang="en-US" dirty="0"/>
              <a:t>(20)</a:t>
            </a:r>
          </a:p>
          <a:p>
            <a:pPr marL="45720" indent="0">
              <a:buNone/>
            </a:pPr>
            <a:r>
              <a:rPr lang="en-US" dirty="0" err="1"/>
              <a:t>addLast</a:t>
            </a:r>
            <a:r>
              <a:rPr lang="en-US" dirty="0"/>
              <a:t>(60)</a:t>
            </a:r>
          </a:p>
          <a:p>
            <a:pPr marL="45720" indent="0">
              <a:buNone/>
            </a:pPr>
            <a:r>
              <a:rPr lang="en-US" dirty="0" err="1"/>
              <a:t>removeFirst</a:t>
            </a:r>
            <a:r>
              <a:rPr lang="en-US" dirty="0"/>
              <a:t>()</a:t>
            </a:r>
          </a:p>
          <a:p>
            <a:pPr marL="45720" indent="0">
              <a:buNone/>
            </a:pPr>
            <a:r>
              <a:rPr lang="en-US" dirty="0" err="1"/>
              <a:t>removeLast</a:t>
            </a:r>
            <a:r>
              <a:rPr lang="en-US" dirty="0"/>
              <a:t>()</a:t>
            </a:r>
          </a:p>
          <a:p>
            <a:pPr marL="45720" indent="0">
              <a:buNone/>
            </a:pPr>
            <a:endParaRPr lang="en-US" dirty="0"/>
          </a:p>
        </p:txBody>
      </p:sp>
      <p:sp>
        <p:nvSpPr>
          <p:cNvPr id="13" name="Rectangle 12">
            <a:extLst>
              <a:ext uri="{FF2B5EF4-FFF2-40B4-BE49-F238E27FC236}">
                <a16:creationId xmlns:a16="http://schemas.microsoft.com/office/drawing/2014/main" id="{C545B308-395A-4A9D-8474-3D3C30B087C7}"/>
              </a:ext>
            </a:extLst>
          </p:cNvPr>
          <p:cNvSpPr/>
          <p:nvPr/>
        </p:nvSpPr>
        <p:spPr>
          <a:xfrm>
            <a:off x="1809941" y="249349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14" name="Rectangle 13">
            <a:extLst>
              <a:ext uri="{FF2B5EF4-FFF2-40B4-BE49-F238E27FC236}">
                <a16:creationId xmlns:a16="http://schemas.microsoft.com/office/drawing/2014/main" id="{7FF33516-DAA5-4CEF-A748-B061F23ED4C4}"/>
              </a:ext>
            </a:extLst>
          </p:cNvPr>
          <p:cNvSpPr/>
          <p:nvPr/>
        </p:nvSpPr>
        <p:spPr>
          <a:xfrm>
            <a:off x="2278258" y="249349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5" name="Straight Arrow Connector 14">
            <a:extLst>
              <a:ext uri="{FF2B5EF4-FFF2-40B4-BE49-F238E27FC236}">
                <a16:creationId xmlns:a16="http://schemas.microsoft.com/office/drawing/2014/main" id="{47731EDA-16ED-44CF-9591-EE4AB372C68A}"/>
              </a:ext>
            </a:extLst>
          </p:cNvPr>
          <p:cNvCxnSpPr>
            <a:cxnSpLocks/>
          </p:cNvCxnSpPr>
          <p:nvPr/>
        </p:nvCxnSpPr>
        <p:spPr>
          <a:xfrm>
            <a:off x="2513023" y="2863591"/>
            <a:ext cx="50939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75708CA-7565-464A-B2F2-B87B9888AC99}"/>
              </a:ext>
            </a:extLst>
          </p:cNvPr>
          <p:cNvSpPr/>
          <p:nvPr/>
        </p:nvSpPr>
        <p:spPr>
          <a:xfrm>
            <a:off x="1349024"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7" name="Straight Arrow Connector 16">
            <a:extLst>
              <a:ext uri="{FF2B5EF4-FFF2-40B4-BE49-F238E27FC236}">
                <a16:creationId xmlns:a16="http://schemas.microsoft.com/office/drawing/2014/main" id="{78F76E87-DC1C-4A2C-B3FE-984D80F9816A}"/>
              </a:ext>
            </a:extLst>
          </p:cNvPr>
          <p:cNvCxnSpPr>
            <a:cxnSpLocks/>
          </p:cNvCxnSpPr>
          <p:nvPr/>
        </p:nvCxnSpPr>
        <p:spPr>
          <a:xfrm flipH="1">
            <a:off x="1241571" y="2645475"/>
            <a:ext cx="35308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7E34E26-4D49-4D90-BD45-27BB46F8F7CE}"/>
              </a:ext>
            </a:extLst>
          </p:cNvPr>
          <p:cNvSpPr/>
          <p:nvPr/>
        </p:nvSpPr>
        <p:spPr>
          <a:xfrm>
            <a:off x="3483339" y="249349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26" name="Rectangle 25">
            <a:extLst>
              <a:ext uri="{FF2B5EF4-FFF2-40B4-BE49-F238E27FC236}">
                <a16:creationId xmlns:a16="http://schemas.microsoft.com/office/drawing/2014/main" id="{EFDB4859-7907-4BA0-BE8F-36C6F65B8E0D}"/>
              </a:ext>
            </a:extLst>
          </p:cNvPr>
          <p:cNvSpPr/>
          <p:nvPr/>
        </p:nvSpPr>
        <p:spPr>
          <a:xfrm>
            <a:off x="3951656" y="249349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8E4AD3C3-8497-4DAB-A56A-A930570D05E6}"/>
              </a:ext>
            </a:extLst>
          </p:cNvPr>
          <p:cNvCxnSpPr>
            <a:cxnSpLocks/>
          </p:cNvCxnSpPr>
          <p:nvPr/>
        </p:nvCxnSpPr>
        <p:spPr>
          <a:xfrm>
            <a:off x="4165279" y="2863591"/>
            <a:ext cx="51679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0DD7A1B-E007-4427-95C5-AA6574B043A8}"/>
              </a:ext>
            </a:extLst>
          </p:cNvPr>
          <p:cNvCxnSpPr>
            <a:cxnSpLocks/>
          </p:cNvCxnSpPr>
          <p:nvPr/>
        </p:nvCxnSpPr>
        <p:spPr>
          <a:xfrm>
            <a:off x="5401987" y="215154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298FB773-FB72-4F2C-A43E-406045153D6E}"/>
              </a:ext>
            </a:extLst>
          </p:cNvPr>
          <p:cNvSpPr txBox="1"/>
          <p:nvPr/>
        </p:nvSpPr>
        <p:spPr>
          <a:xfrm>
            <a:off x="5142988" y="1748757"/>
            <a:ext cx="508473" cy="369332"/>
          </a:xfrm>
          <a:prstGeom prst="rect">
            <a:avLst/>
          </a:prstGeom>
          <a:noFill/>
        </p:spPr>
        <p:txBody>
          <a:bodyPr wrap="none" rtlCol="0">
            <a:spAutoFit/>
          </a:bodyPr>
          <a:lstStyle/>
          <a:p>
            <a:pPr algn="ctr"/>
            <a:r>
              <a:rPr lang="en-US" dirty="0"/>
              <a:t>tail</a:t>
            </a:r>
          </a:p>
        </p:txBody>
      </p:sp>
      <p:sp>
        <p:nvSpPr>
          <p:cNvPr id="30" name="Rectangle 29">
            <a:extLst>
              <a:ext uri="{FF2B5EF4-FFF2-40B4-BE49-F238E27FC236}">
                <a16:creationId xmlns:a16="http://schemas.microsoft.com/office/drawing/2014/main" id="{43A77EE2-CDED-4D8A-BAE0-A27DDA196227}"/>
              </a:ext>
            </a:extLst>
          </p:cNvPr>
          <p:cNvSpPr/>
          <p:nvPr/>
        </p:nvSpPr>
        <p:spPr>
          <a:xfrm>
            <a:off x="3022422"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1" name="Straight Arrow Connector 30">
            <a:extLst>
              <a:ext uri="{FF2B5EF4-FFF2-40B4-BE49-F238E27FC236}">
                <a16:creationId xmlns:a16="http://schemas.microsoft.com/office/drawing/2014/main" id="{F9180D68-4F2F-482C-9CC1-3BDAEA1EE928}"/>
              </a:ext>
            </a:extLst>
          </p:cNvPr>
          <p:cNvCxnSpPr>
            <a:cxnSpLocks/>
          </p:cNvCxnSpPr>
          <p:nvPr/>
        </p:nvCxnSpPr>
        <p:spPr>
          <a:xfrm flipH="1">
            <a:off x="2739175" y="2645475"/>
            <a:ext cx="53048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F983238-1E54-4C24-BF2A-3F6D38438277}"/>
              </a:ext>
            </a:extLst>
          </p:cNvPr>
          <p:cNvCxnSpPr>
            <a:cxnSpLocks/>
          </p:cNvCxnSpPr>
          <p:nvPr/>
        </p:nvCxnSpPr>
        <p:spPr>
          <a:xfrm>
            <a:off x="2037692" y="215154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43374E24-5DDF-4DBC-8971-5B03DC2B1155}"/>
              </a:ext>
            </a:extLst>
          </p:cNvPr>
          <p:cNvSpPr txBox="1"/>
          <p:nvPr/>
        </p:nvSpPr>
        <p:spPr>
          <a:xfrm>
            <a:off x="1681665" y="1748757"/>
            <a:ext cx="712054" cy="369332"/>
          </a:xfrm>
          <a:prstGeom prst="rect">
            <a:avLst/>
          </a:prstGeom>
          <a:noFill/>
        </p:spPr>
        <p:txBody>
          <a:bodyPr wrap="none" rtlCol="0">
            <a:spAutoFit/>
          </a:bodyPr>
          <a:lstStyle/>
          <a:p>
            <a:pPr algn="ctr"/>
            <a:r>
              <a:rPr lang="en-US" dirty="0"/>
              <a:t>head</a:t>
            </a:r>
          </a:p>
        </p:txBody>
      </p:sp>
      <p:sp>
        <p:nvSpPr>
          <p:cNvPr id="32" name="Rectangle 31">
            <a:extLst>
              <a:ext uri="{FF2B5EF4-FFF2-40B4-BE49-F238E27FC236}">
                <a16:creationId xmlns:a16="http://schemas.microsoft.com/office/drawing/2014/main" id="{F29E0E54-A961-402D-AA53-FDBAF1D418DB}"/>
              </a:ext>
            </a:extLst>
          </p:cNvPr>
          <p:cNvSpPr/>
          <p:nvPr/>
        </p:nvSpPr>
        <p:spPr>
          <a:xfrm>
            <a:off x="5142988"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60</a:t>
            </a:r>
          </a:p>
        </p:txBody>
      </p:sp>
      <p:sp>
        <p:nvSpPr>
          <p:cNvPr id="33" name="Rectangle 32">
            <a:extLst>
              <a:ext uri="{FF2B5EF4-FFF2-40B4-BE49-F238E27FC236}">
                <a16:creationId xmlns:a16="http://schemas.microsoft.com/office/drawing/2014/main" id="{1CB737B2-764E-4899-B1A7-EB21E5CCA8F5}"/>
              </a:ext>
            </a:extLst>
          </p:cNvPr>
          <p:cNvSpPr/>
          <p:nvPr/>
        </p:nvSpPr>
        <p:spPr>
          <a:xfrm>
            <a:off x="5611305" y="249349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4" name="Straight Arrow Connector 33">
            <a:extLst>
              <a:ext uri="{FF2B5EF4-FFF2-40B4-BE49-F238E27FC236}">
                <a16:creationId xmlns:a16="http://schemas.microsoft.com/office/drawing/2014/main" id="{D13BE2EF-4FBD-4A16-B07E-1062526410EA}"/>
              </a:ext>
            </a:extLst>
          </p:cNvPr>
          <p:cNvCxnSpPr>
            <a:cxnSpLocks/>
          </p:cNvCxnSpPr>
          <p:nvPr/>
        </p:nvCxnSpPr>
        <p:spPr>
          <a:xfrm>
            <a:off x="5824928" y="2863589"/>
            <a:ext cx="3466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A2BB64AA-0645-42C4-AFCE-E076FEEBFB2E}"/>
              </a:ext>
            </a:extLst>
          </p:cNvPr>
          <p:cNvSpPr/>
          <p:nvPr/>
        </p:nvSpPr>
        <p:spPr>
          <a:xfrm>
            <a:off x="4682071" y="2493495"/>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6" name="Straight Arrow Connector 35">
            <a:extLst>
              <a:ext uri="{FF2B5EF4-FFF2-40B4-BE49-F238E27FC236}">
                <a16:creationId xmlns:a16="http://schemas.microsoft.com/office/drawing/2014/main" id="{5FDCE04B-C518-4E9E-B22E-354CA64EA11C}"/>
              </a:ext>
            </a:extLst>
          </p:cNvPr>
          <p:cNvCxnSpPr>
            <a:cxnSpLocks/>
          </p:cNvCxnSpPr>
          <p:nvPr/>
        </p:nvCxnSpPr>
        <p:spPr>
          <a:xfrm flipH="1">
            <a:off x="4412573" y="2645473"/>
            <a:ext cx="51673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9740194"/>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383F-EB85-451A-BE9E-66E43C3CA211}"/>
              </a:ext>
            </a:extLst>
          </p:cNvPr>
          <p:cNvSpPr>
            <a:spLocks noGrp="1"/>
          </p:cNvSpPr>
          <p:nvPr>
            <p:ph type="title"/>
          </p:nvPr>
        </p:nvSpPr>
        <p:spPr>
          <a:xfrm>
            <a:off x="2208213" y="304800"/>
            <a:ext cx="9372600" cy="1200416"/>
          </a:xfrm>
        </p:spPr>
        <p:txBody>
          <a:bodyPr/>
          <a:lstStyle/>
          <a:p>
            <a:r>
              <a:rPr lang="en-US" dirty="0"/>
              <a:t>DLL-Based Deque Implementation</a:t>
            </a:r>
          </a:p>
        </p:txBody>
      </p:sp>
      <p:sp>
        <p:nvSpPr>
          <p:cNvPr id="10" name="Content Placeholder 2">
            <a:extLst>
              <a:ext uri="{FF2B5EF4-FFF2-40B4-BE49-F238E27FC236}">
                <a16:creationId xmlns:a16="http://schemas.microsoft.com/office/drawing/2014/main" id="{A9393DE2-7E23-41FA-BBD4-9C37DD7653BE}"/>
              </a:ext>
            </a:extLst>
          </p:cNvPr>
          <p:cNvSpPr>
            <a:spLocks noGrp="1"/>
          </p:cNvSpPr>
          <p:nvPr>
            <p:ph idx="1"/>
          </p:nvPr>
        </p:nvSpPr>
        <p:spPr>
          <a:xfrm>
            <a:off x="6095999" y="1600200"/>
            <a:ext cx="5484813" cy="4114800"/>
          </a:xfrm>
        </p:spPr>
        <p:txBody>
          <a:bodyPr/>
          <a:lstStyle/>
          <a:p>
            <a:pPr marL="45720" indent="0">
              <a:buNone/>
            </a:pPr>
            <a:r>
              <a:rPr lang="en-US" dirty="0" err="1"/>
              <a:t>addFirst</a:t>
            </a:r>
            <a:r>
              <a:rPr lang="en-US" dirty="0"/>
              <a:t>(30)</a:t>
            </a:r>
          </a:p>
          <a:p>
            <a:pPr marL="45720" indent="0">
              <a:buNone/>
            </a:pPr>
            <a:r>
              <a:rPr lang="en-US" dirty="0" err="1"/>
              <a:t>addFirst</a:t>
            </a:r>
            <a:r>
              <a:rPr lang="en-US" dirty="0"/>
              <a:t>(20)</a:t>
            </a:r>
          </a:p>
          <a:p>
            <a:pPr marL="45720" indent="0">
              <a:buNone/>
            </a:pPr>
            <a:r>
              <a:rPr lang="en-US" dirty="0" err="1"/>
              <a:t>addLast</a:t>
            </a:r>
            <a:r>
              <a:rPr lang="en-US" dirty="0"/>
              <a:t>(60)</a:t>
            </a:r>
          </a:p>
          <a:p>
            <a:pPr marL="45720" indent="0">
              <a:buNone/>
            </a:pPr>
            <a:r>
              <a:rPr lang="en-US" dirty="0" err="1"/>
              <a:t>removeFirst</a:t>
            </a:r>
            <a:r>
              <a:rPr lang="en-US" dirty="0"/>
              <a:t>()</a:t>
            </a:r>
          </a:p>
          <a:p>
            <a:pPr marL="45720" indent="0">
              <a:buNone/>
            </a:pPr>
            <a:r>
              <a:rPr lang="en-US" dirty="0" err="1"/>
              <a:t>removeLast</a:t>
            </a:r>
            <a:r>
              <a:rPr lang="en-US" dirty="0"/>
              <a:t>()</a:t>
            </a:r>
          </a:p>
          <a:p>
            <a:pPr marL="45720" indent="0">
              <a:buNone/>
            </a:pPr>
            <a:endParaRPr lang="en-US" dirty="0"/>
          </a:p>
        </p:txBody>
      </p:sp>
      <p:sp>
        <p:nvSpPr>
          <p:cNvPr id="13" name="Rectangle 12">
            <a:extLst>
              <a:ext uri="{FF2B5EF4-FFF2-40B4-BE49-F238E27FC236}">
                <a16:creationId xmlns:a16="http://schemas.microsoft.com/office/drawing/2014/main" id="{C545B308-395A-4A9D-8474-3D3C30B087C7}"/>
              </a:ext>
            </a:extLst>
          </p:cNvPr>
          <p:cNvSpPr/>
          <p:nvPr/>
        </p:nvSpPr>
        <p:spPr>
          <a:xfrm>
            <a:off x="1809941" y="249349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14" name="Rectangle 13">
            <a:extLst>
              <a:ext uri="{FF2B5EF4-FFF2-40B4-BE49-F238E27FC236}">
                <a16:creationId xmlns:a16="http://schemas.microsoft.com/office/drawing/2014/main" id="{7FF33516-DAA5-4CEF-A748-B061F23ED4C4}"/>
              </a:ext>
            </a:extLst>
          </p:cNvPr>
          <p:cNvSpPr/>
          <p:nvPr/>
        </p:nvSpPr>
        <p:spPr>
          <a:xfrm>
            <a:off x="2278258" y="249349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5" name="Straight Arrow Connector 14">
            <a:extLst>
              <a:ext uri="{FF2B5EF4-FFF2-40B4-BE49-F238E27FC236}">
                <a16:creationId xmlns:a16="http://schemas.microsoft.com/office/drawing/2014/main" id="{47731EDA-16ED-44CF-9591-EE4AB372C68A}"/>
              </a:ext>
            </a:extLst>
          </p:cNvPr>
          <p:cNvCxnSpPr>
            <a:cxnSpLocks/>
          </p:cNvCxnSpPr>
          <p:nvPr/>
        </p:nvCxnSpPr>
        <p:spPr>
          <a:xfrm>
            <a:off x="2513023" y="2863591"/>
            <a:ext cx="50939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75708CA-7565-464A-B2F2-B87B9888AC99}"/>
              </a:ext>
            </a:extLst>
          </p:cNvPr>
          <p:cNvSpPr/>
          <p:nvPr/>
        </p:nvSpPr>
        <p:spPr>
          <a:xfrm>
            <a:off x="1349024"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7" name="Straight Arrow Connector 16">
            <a:extLst>
              <a:ext uri="{FF2B5EF4-FFF2-40B4-BE49-F238E27FC236}">
                <a16:creationId xmlns:a16="http://schemas.microsoft.com/office/drawing/2014/main" id="{78F76E87-DC1C-4A2C-B3FE-984D80F9816A}"/>
              </a:ext>
            </a:extLst>
          </p:cNvPr>
          <p:cNvCxnSpPr>
            <a:cxnSpLocks/>
          </p:cNvCxnSpPr>
          <p:nvPr/>
        </p:nvCxnSpPr>
        <p:spPr>
          <a:xfrm flipH="1">
            <a:off x="1241571" y="2645475"/>
            <a:ext cx="35308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7E34E26-4D49-4D90-BD45-27BB46F8F7CE}"/>
              </a:ext>
            </a:extLst>
          </p:cNvPr>
          <p:cNvSpPr/>
          <p:nvPr/>
        </p:nvSpPr>
        <p:spPr>
          <a:xfrm>
            <a:off x="3483339" y="249349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26" name="Rectangle 25">
            <a:extLst>
              <a:ext uri="{FF2B5EF4-FFF2-40B4-BE49-F238E27FC236}">
                <a16:creationId xmlns:a16="http://schemas.microsoft.com/office/drawing/2014/main" id="{EFDB4859-7907-4BA0-BE8F-36C6F65B8E0D}"/>
              </a:ext>
            </a:extLst>
          </p:cNvPr>
          <p:cNvSpPr/>
          <p:nvPr/>
        </p:nvSpPr>
        <p:spPr>
          <a:xfrm>
            <a:off x="3951656" y="249349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8E4AD3C3-8497-4DAB-A56A-A930570D05E6}"/>
              </a:ext>
            </a:extLst>
          </p:cNvPr>
          <p:cNvCxnSpPr>
            <a:cxnSpLocks/>
          </p:cNvCxnSpPr>
          <p:nvPr/>
        </p:nvCxnSpPr>
        <p:spPr>
          <a:xfrm>
            <a:off x="4165279" y="2863591"/>
            <a:ext cx="51679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0DD7A1B-E007-4427-95C5-AA6574B043A8}"/>
              </a:ext>
            </a:extLst>
          </p:cNvPr>
          <p:cNvCxnSpPr>
            <a:cxnSpLocks/>
          </p:cNvCxnSpPr>
          <p:nvPr/>
        </p:nvCxnSpPr>
        <p:spPr>
          <a:xfrm>
            <a:off x="3741148" y="215154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298FB773-FB72-4F2C-A43E-406045153D6E}"/>
              </a:ext>
            </a:extLst>
          </p:cNvPr>
          <p:cNvSpPr txBox="1"/>
          <p:nvPr/>
        </p:nvSpPr>
        <p:spPr>
          <a:xfrm>
            <a:off x="3482149" y="1748757"/>
            <a:ext cx="508473" cy="369332"/>
          </a:xfrm>
          <a:prstGeom prst="rect">
            <a:avLst/>
          </a:prstGeom>
          <a:noFill/>
        </p:spPr>
        <p:txBody>
          <a:bodyPr wrap="none" rtlCol="0">
            <a:spAutoFit/>
          </a:bodyPr>
          <a:lstStyle/>
          <a:p>
            <a:pPr algn="ctr"/>
            <a:r>
              <a:rPr lang="en-US" dirty="0"/>
              <a:t>tail</a:t>
            </a:r>
          </a:p>
        </p:txBody>
      </p:sp>
      <p:sp>
        <p:nvSpPr>
          <p:cNvPr id="30" name="Rectangle 29">
            <a:extLst>
              <a:ext uri="{FF2B5EF4-FFF2-40B4-BE49-F238E27FC236}">
                <a16:creationId xmlns:a16="http://schemas.microsoft.com/office/drawing/2014/main" id="{43A77EE2-CDED-4D8A-BAE0-A27DDA196227}"/>
              </a:ext>
            </a:extLst>
          </p:cNvPr>
          <p:cNvSpPr/>
          <p:nvPr/>
        </p:nvSpPr>
        <p:spPr>
          <a:xfrm>
            <a:off x="3022422"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1" name="Straight Arrow Connector 30">
            <a:extLst>
              <a:ext uri="{FF2B5EF4-FFF2-40B4-BE49-F238E27FC236}">
                <a16:creationId xmlns:a16="http://schemas.microsoft.com/office/drawing/2014/main" id="{F9180D68-4F2F-482C-9CC1-3BDAEA1EE928}"/>
              </a:ext>
            </a:extLst>
          </p:cNvPr>
          <p:cNvCxnSpPr>
            <a:cxnSpLocks/>
          </p:cNvCxnSpPr>
          <p:nvPr/>
        </p:nvCxnSpPr>
        <p:spPr>
          <a:xfrm flipH="1">
            <a:off x="2739175" y="2645475"/>
            <a:ext cx="53048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F983238-1E54-4C24-BF2A-3F6D38438277}"/>
              </a:ext>
            </a:extLst>
          </p:cNvPr>
          <p:cNvCxnSpPr>
            <a:cxnSpLocks/>
          </p:cNvCxnSpPr>
          <p:nvPr/>
        </p:nvCxnSpPr>
        <p:spPr>
          <a:xfrm>
            <a:off x="2037692" y="215154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43374E24-5DDF-4DBC-8971-5B03DC2B1155}"/>
              </a:ext>
            </a:extLst>
          </p:cNvPr>
          <p:cNvSpPr txBox="1"/>
          <p:nvPr/>
        </p:nvSpPr>
        <p:spPr>
          <a:xfrm>
            <a:off x="1681665" y="1748757"/>
            <a:ext cx="712054" cy="369332"/>
          </a:xfrm>
          <a:prstGeom prst="rect">
            <a:avLst/>
          </a:prstGeom>
          <a:noFill/>
        </p:spPr>
        <p:txBody>
          <a:bodyPr wrap="none" rtlCol="0">
            <a:spAutoFit/>
          </a:bodyPr>
          <a:lstStyle/>
          <a:p>
            <a:pPr algn="ctr"/>
            <a:r>
              <a:rPr lang="en-US" dirty="0"/>
              <a:t>head</a:t>
            </a:r>
          </a:p>
        </p:txBody>
      </p:sp>
      <p:sp>
        <p:nvSpPr>
          <p:cNvPr id="32" name="Rectangle 31">
            <a:extLst>
              <a:ext uri="{FF2B5EF4-FFF2-40B4-BE49-F238E27FC236}">
                <a16:creationId xmlns:a16="http://schemas.microsoft.com/office/drawing/2014/main" id="{F29E0E54-A961-402D-AA53-FDBAF1D418DB}"/>
              </a:ext>
            </a:extLst>
          </p:cNvPr>
          <p:cNvSpPr/>
          <p:nvPr/>
        </p:nvSpPr>
        <p:spPr>
          <a:xfrm>
            <a:off x="5142988"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60</a:t>
            </a:r>
          </a:p>
        </p:txBody>
      </p:sp>
      <p:sp>
        <p:nvSpPr>
          <p:cNvPr id="33" name="Rectangle 32">
            <a:extLst>
              <a:ext uri="{FF2B5EF4-FFF2-40B4-BE49-F238E27FC236}">
                <a16:creationId xmlns:a16="http://schemas.microsoft.com/office/drawing/2014/main" id="{1CB737B2-764E-4899-B1A7-EB21E5CCA8F5}"/>
              </a:ext>
            </a:extLst>
          </p:cNvPr>
          <p:cNvSpPr/>
          <p:nvPr/>
        </p:nvSpPr>
        <p:spPr>
          <a:xfrm>
            <a:off x="5611305" y="249349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4" name="Straight Arrow Connector 33">
            <a:extLst>
              <a:ext uri="{FF2B5EF4-FFF2-40B4-BE49-F238E27FC236}">
                <a16:creationId xmlns:a16="http://schemas.microsoft.com/office/drawing/2014/main" id="{D13BE2EF-4FBD-4A16-B07E-1062526410EA}"/>
              </a:ext>
            </a:extLst>
          </p:cNvPr>
          <p:cNvCxnSpPr>
            <a:cxnSpLocks/>
          </p:cNvCxnSpPr>
          <p:nvPr/>
        </p:nvCxnSpPr>
        <p:spPr>
          <a:xfrm>
            <a:off x="5824928" y="2863589"/>
            <a:ext cx="3466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A2BB64AA-0645-42C4-AFCE-E076FEEBFB2E}"/>
              </a:ext>
            </a:extLst>
          </p:cNvPr>
          <p:cNvSpPr/>
          <p:nvPr/>
        </p:nvSpPr>
        <p:spPr>
          <a:xfrm>
            <a:off x="4682071" y="2493495"/>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6" name="Straight Arrow Connector 35">
            <a:extLst>
              <a:ext uri="{FF2B5EF4-FFF2-40B4-BE49-F238E27FC236}">
                <a16:creationId xmlns:a16="http://schemas.microsoft.com/office/drawing/2014/main" id="{5FDCE04B-C518-4E9E-B22E-354CA64EA11C}"/>
              </a:ext>
            </a:extLst>
          </p:cNvPr>
          <p:cNvCxnSpPr>
            <a:cxnSpLocks/>
          </p:cNvCxnSpPr>
          <p:nvPr/>
        </p:nvCxnSpPr>
        <p:spPr>
          <a:xfrm flipH="1">
            <a:off x="4412573" y="2645473"/>
            <a:ext cx="51673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381599"/>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383F-EB85-451A-BE9E-66E43C3CA211}"/>
              </a:ext>
            </a:extLst>
          </p:cNvPr>
          <p:cNvSpPr>
            <a:spLocks noGrp="1"/>
          </p:cNvSpPr>
          <p:nvPr>
            <p:ph type="title"/>
          </p:nvPr>
        </p:nvSpPr>
        <p:spPr>
          <a:xfrm>
            <a:off x="2208213" y="304800"/>
            <a:ext cx="9372600" cy="1200416"/>
          </a:xfrm>
        </p:spPr>
        <p:txBody>
          <a:bodyPr/>
          <a:lstStyle/>
          <a:p>
            <a:r>
              <a:rPr lang="en-US" dirty="0"/>
              <a:t>DLL-Based Deque Implementation</a:t>
            </a:r>
          </a:p>
        </p:txBody>
      </p:sp>
      <p:sp>
        <p:nvSpPr>
          <p:cNvPr id="10" name="Content Placeholder 2">
            <a:extLst>
              <a:ext uri="{FF2B5EF4-FFF2-40B4-BE49-F238E27FC236}">
                <a16:creationId xmlns:a16="http://schemas.microsoft.com/office/drawing/2014/main" id="{A9393DE2-7E23-41FA-BBD4-9C37DD7653BE}"/>
              </a:ext>
            </a:extLst>
          </p:cNvPr>
          <p:cNvSpPr>
            <a:spLocks noGrp="1"/>
          </p:cNvSpPr>
          <p:nvPr>
            <p:ph idx="1"/>
          </p:nvPr>
        </p:nvSpPr>
        <p:spPr>
          <a:xfrm>
            <a:off x="6095999" y="1600200"/>
            <a:ext cx="5484813" cy="4114800"/>
          </a:xfrm>
        </p:spPr>
        <p:txBody>
          <a:bodyPr/>
          <a:lstStyle/>
          <a:p>
            <a:pPr marL="45720" indent="0">
              <a:buNone/>
            </a:pPr>
            <a:r>
              <a:rPr lang="en-US" dirty="0" err="1"/>
              <a:t>addFirst</a:t>
            </a:r>
            <a:r>
              <a:rPr lang="en-US" dirty="0"/>
              <a:t>(30)</a:t>
            </a:r>
          </a:p>
          <a:p>
            <a:pPr marL="45720" indent="0">
              <a:buNone/>
            </a:pPr>
            <a:r>
              <a:rPr lang="en-US" dirty="0" err="1"/>
              <a:t>addFirst</a:t>
            </a:r>
            <a:r>
              <a:rPr lang="en-US" dirty="0"/>
              <a:t>(20)</a:t>
            </a:r>
          </a:p>
          <a:p>
            <a:pPr marL="45720" indent="0">
              <a:buNone/>
            </a:pPr>
            <a:r>
              <a:rPr lang="en-US" dirty="0" err="1"/>
              <a:t>addLast</a:t>
            </a:r>
            <a:r>
              <a:rPr lang="en-US" dirty="0"/>
              <a:t>(60)</a:t>
            </a:r>
          </a:p>
          <a:p>
            <a:pPr marL="45720" indent="0">
              <a:buNone/>
            </a:pPr>
            <a:r>
              <a:rPr lang="en-US" dirty="0" err="1"/>
              <a:t>removeFirst</a:t>
            </a:r>
            <a:r>
              <a:rPr lang="en-US" dirty="0"/>
              <a:t>()</a:t>
            </a:r>
          </a:p>
          <a:p>
            <a:pPr marL="45720" indent="0">
              <a:buNone/>
            </a:pPr>
            <a:r>
              <a:rPr lang="en-US" dirty="0" err="1"/>
              <a:t>removeLast</a:t>
            </a:r>
            <a:r>
              <a:rPr lang="en-US" dirty="0"/>
              <a:t>()</a:t>
            </a:r>
          </a:p>
          <a:p>
            <a:pPr marL="45720" indent="0">
              <a:buNone/>
            </a:pPr>
            <a:endParaRPr lang="en-US" dirty="0"/>
          </a:p>
        </p:txBody>
      </p:sp>
      <p:sp>
        <p:nvSpPr>
          <p:cNvPr id="13" name="Rectangle 12">
            <a:extLst>
              <a:ext uri="{FF2B5EF4-FFF2-40B4-BE49-F238E27FC236}">
                <a16:creationId xmlns:a16="http://schemas.microsoft.com/office/drawing/2014/main" id="{C545B308-395A-4A9D-8474-3D3C30B087C7}"/>
              </a:ext>
            </a:extLst>
          </p:cNvPr>
          <p:cNvSpPr/>
          <p:nvPr/>
        </p:nvSpPr>
        <p:spPr>
          <a:xfrm>
            <a:off x="1809941" y="249349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14" name="Rectangle 13">
            <a:extLst>
              <a:ext uri="{FF2B5EF4-FFF2-40B4-BE49-F238E27FC236}">
                <a16:creationId xmlns:a16="http://schemas.microsoft.com/office/drawing/2014/main" id="{7FF33516-DAA5-4CEF-A748-B061F23ED4C4}"/>
              </a:ext>
            </a:extLst>
          </p:cNvPr>
          <p:cNvSpPr/>
          <p:nvPr/>
        </p:nvSpPr>
        <p:spPr>
          <a:xfrm>
            <a:off x="2278258" y="249349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5" name="Straight Arrow Connector 14">
            <a:extLst>
              <a:ext uri="{FF2B5EF4-FFF2-40B4-BE49-F238E27FC236}">
                <a16:creationId xmlns:a16="http://schemas.microsoft.com/office/drawing/2014/main" id="{47731EDA-16ED-44CF-9591-EE4AB372C68A}"/>
              </a:ext>
            </a:extLst>
          </p:cNvPr>
          <p:cNvCxnSpPr>
            <a:cxnSpLocks/>
          </p:cNvCxnSpPr>
          <p:nvPr/>
        </p:nvCxnSpPr>
        <p:spPr>
          <a:xfrm>
            <a:off x="2513023" y="2863591"/>
            <a:ext cx="50939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75708CA-7565-464A-B2F2-B87B9888AC99}"/>
              </a:ext>
            </a:extLst>
          </p:cNvPr>
          <p:cNvSpPr/>
          <p:nvPr/>
        </p:nvSpPr>
        <p:spPr>
          <a:xfrm>
            <a:off x="1349024"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7" name="Straight Arrow Connector 16">
            <a:extLst>
              <a:ext uri="{FF2B5EF4-FFF2-40B4-BE49-F238E27FC236}">
                <a16:creationId xmlns:a16="http://schemas.microsoft.com/office/drawing/2014/main" id="{78F76E87-DC1C-4A2C-B3FE-984D80F9816A}"/>
              </a:ext>
            </a:extLst>
          </p:cNvPr>
          <p:cNvCxnSpPr>
            <a:cxnSpLocks/>
          </p:cNvCxnSpPr>
          <p:nvPr/>
        </p:nvCxnSpPr>
        <p:spPr>
          <a:xfrm flipH="1">
            <a:off x="1241571" y="2645475"/>
            <a:ext cx="35308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7E34E26-4D49-4D90-BD45-27BB46F8F7CE}"/>
              </a:ext>
            </a:extLst>
          </p:cNvPr>
          <p:cNvSpPr/>
          <p:nvPr/>
        </p:nvSpPr>
        <p:spPr>
          <a:xfrm>
            <a:off x="3483339" y="249349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26" name="Rectangle 25">
            <a:extLst>
              <a:ext uri="{FF2B5EF4-FFF2-40B4-BE49-F238E27FC236}">
                <a16:creationId xmlns:a16="http://schemas.microsoft.com/office/drawing/2014/main" id="{EFDB4859-7907-4BA0-BE8F-36C6F65B8E0D}"/>
              </a:ext>
            </a:extLst>
          </p:cNvPr>
          <p:cNvSpPr/>
          <p:nvPr/>
        </p:nvSpPr>
        <p:spPr>
          <a:xfrm>
            <a:off x="3951656" y="249349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8E4AD3C3-8497-4DAB-A56A-A930570D05E6}"/>
              </a:ext>
            </a:extLst>
          </p:cNvPr>
          <p:cNvCxnSpPr>
            <a:cxnSpLocks/>
          </p:cNvCxnSpPr>
          <p:nvPr/>
        </p:nvCxnSpPr>
        <p:spPr>
          <a:xfrm flipV="1">
            <a:off x="4165279" y="2863589"/>
            <a:ext cx="356387"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0DD7A1B-E007-4427-95C5-AA6574B043A8}"/>
              </a:ext>
            </a:extLst>
          </p:cNvPr>
          <p:cNvCxnSpPr>
            <a:cxnSpLocks/>
          </p:cNvCxnSpPr>
          <p:nvPr/>
        </p:nvCxnSpPr>
        <p:spPr>
          <a:xfrm>
            <a:off x="3741148" y="215154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298FB773-FB72-4F2C-A43E-406045153D6E}"/>
              </a:ext>
            </a:extLst>
          </p:cNvPr>
          <p:cNvSpPr txBox="1"/>
          <p:nvPr/>
        </p:nvSpPr>
        <p:spPr>
          <a:xfrm>
            <a:off x="3482149" y="1748757"/>
            <a:ext cx="508473" cy="369332"/>
          </a:xfrm>
          <a:prstGeom prst="rect">
            <a:avLst/>
          </a:prstGeom>
          <a:noFill/>
        </p:spPr>
        <p:txBody>
          <a:bodyPr wrap="none" rtlCol="0">
            <a:spAutoFit/>
          </a:bodyPr>
          <a:lstStyle/>
          <a:p>
            <a:pPr algn="ctr"/>
            <a:r>
              <a:rPr lang="en-US" dirty="0"/>
              <a:t>tail</a:t>
            </a:r>
          </a:p>
        </p:txBody>
      </p:sp>
      <p:sp>
        <p:nvSpPr>
          <p:cNvPr id="30" name="Rectangle 29">
            <a:extLst>
              <a:ext uri="{FF2B5EF4-FFF2-40B4-BE49-F238E27FC236}">
                <a16:creationId xmlns:a16="http://schemas.microsoft.com/office/drawing/2014/main" id="{43A77EE2-CDED-4D8A-BAE0-A27DDA196227}"/>
              </a:ext>
            </a:extLst>
          </p:cNvPr>
          <p:cNvSpPr/>
          <p:nvPr/>
        </p:nvSpPr>
        <p:spPr>
          <a:xfrm>
            <a:off x="3022422"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1" name="Straight Arrow Connector 30">
            <a:extLst>
              <a:ext uri="{FF2B5EF4-FFF2-40B4-BE49-F238E27FC236}">
                <a16:creationId xmlns:a16="http://schemas.microsoft.com/office/drawing/2014/main" id="{F9180D68-4F2F-482C-9CC1-3BDAEA1EE928}"/>
              </a:ext>
            </a:extLst>
          </p:cNvPr>
          <p:cNvCxnSpPr>
            <a:cxnSpLocks/>
          </p:cNvCxnSpPr>
          <p:nvPr/>
        </p:nvCxnSpPr>
        <p:spPr>
          <a:xfrm flipH="1">
            <a:off x="2739175" y="2645475"/>
            <a:ext cx="53048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F983238-1E54-4C24-BF2A-3F6D38438277}"/>
              </a:ext>
            </a:extLst>
          </p:cNvPr>
          <p:cNvCxnSpPr>
            <a:cxnSpLocks/>
          </p:cNvCxnSpPr>
          <p:nvPr/>
        </p:nvCxnSpPr>
        <p:spPr>
          <a:xfrm>
            <a:off x="2037692" y="215154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43374E24-5DDF-4DBC-8971-5B03DC2B1155}"/>
              </a:ext>
            </a:extLst>
          </p:cNvPr>
          <p:cNvSpPr txBox="1"/>
          <p:nvPr/>
        </p:nvSpPr>
        <p:spPr>
          <a:xfrm>
            <a:off x="1681665" y="1748757"/>
            <a:ext cx="712054" cy="369332"/>
          </a:xfrm>
          <a:prstGeom prst="rect">
            <a:avLst/>
          </a:prstGeom>
          <a:noFill/>
        </p:spPr>
        <p:txBody>
          <a:bodyPr wrap="none" rtlCol="0">
            <a:spAutoFit/>
          </a:bodyPr>
          <a:lstStyle/>
          <a:p>
            <a:pPr algn="ctr"/>
            <a:r>
              <a:rPr lang="en-US" dirty="0"/>
              <a:t>head</a:t>
            </a:r>
          </a:p>
        </p:txBody>
      </p:sp>
      <p:sp>
        <p:nvSpPr>
          <p:cNvPr id="32" name="Rectangle 31">
            <a:extLst>
              <a:ext uri="{FF2B5EF4-FFF2-40B4-BE49-F238E27FC236}">
                <a16:creationId xmlns:a16="http://schemas.microsoft.com/office/drawing/2014/main" id="{F29E0E54-A961-402D-AA53-FDBAF1D418DB}"/>
              </a:ext>
            </a:extLst>
          </p:cNvPr>
          <p:cNvSpPr/>
          <p:nvPr/>
        </p:nvSpPr>
        <p:spPr>
          <a:xfrm>
            <a:off x="5142988"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60</a:t>
            </a:r>
          </a:p>
        </p:txBody>
      </p:sp>
      <p:sp>
        <p:nvSpPr>
          <p:cNvPr id="33" name="Rectangle 32">
            <a:extLst>
              <a:ext uri="{FF2B5EF4-FFF2-40B4-BE49-F238E27FC236}">
                <a16:creationId xmlns:a16="http://schemas.microsoft.com/office/drawing/2014/main" id="{1CB737B2-764E-4899-B1A7-EB21E5CCA8F5}"/>
              </a:ext>
            </a:extLst>
          </p:cNvPr>
          <p:cNvSpPr/>
          <p:nvPr/>
        </p:nvSpPr>
        <p:spPr>
          <a:xfrm>
            <a:off x="5611305" y="2493496"/>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4" name="Straight Arrow Connector 33">
            <a:extLst>
              <a:ext uri="{FF2B5EF4-FFF2-40B4-BE49-F238E27FC236}">
                <a16:creationId xmlns:a16="http://schemas.microsoft.com/office/drawing/2014/main" id="{D13BE2EF-4FBD-4A16-B07E-1062526410EA}"/>
              </a:ext>
            </a:extLst>
          </p:cNvPr>
          <p:cNvCxnSpPr>
            <a:cxnSpLocks/>
          </p:cNvCxnSpPr>
          <p:nvPr/>
        </p:nvCxnSpPr>
        <p:spPr>
          <a:xfrm>
            <a:off x="5824928" y="2863589"/>
            <a:ext cx="3466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A2BB64AA-0645-42C4-AFCE-E076FEEBFB2E}"/>
              </a:ext>
            </a:extLst>
          </p:cNvPr>
          <p:cNvSpPr/>
          <p:nvPr/>
        </p:nvSpPr>
        <p:spPr>
          <a:xfrm>
            <a:off x="4682071" y="2493495"/>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6" name="Straight Arrow Connector 35">
            <a:extLst>
              <a:ext uri="{FF2B5EF4-FFF2-40B4-BE49-F238E27FC236}">
                <a16:creationId xmlns:a16="http://schemas.microsoft.com/office/drawing/2014/main" id="{5FDCE04B-C518-4E9E-B22E-354CA64EA11C}"/>
              </a:ext>
            </a:extLst>
          </p:cNvPr>
          <p:cNvCxnSpPr>
            <a:cxnSpLocks/>
          </p:cNvCxnSpPr>
          <p:nvPr/>
        </p:nvCxnSpPr>
        <p:spPr>
          <a:xfrm flipH="1">
            <a:off x="4412573" y="2645473"/>
            <a:ext cx="51673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6292911"/>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383F-EB85-451A-BE9E-66E43C3CA211}"/>
              </a:ext>
            </a:extLst>
          </p:cNvPr>
          <p:cNvSpPr>
            <a:spLocks noGrp="1"/>
          </p:cNvSpPr>
          <p:nvPr>
            <p:ph type="title"/>
          </p:nvPr>
        </p:nvSpPr>
        <p:spPr>
          <a:xfrm>
            <a:off x="2208213" y="304800"/>
            <a:ext cx="9372600" cy="1200416"/>
          </a:xfrm>
        </p:spPr>
        <p:txBody>
          <a:bodyPr/>
          <a:lstStyle/>
          <a:p>
            <a:r>
              <a:rPr lang="en-US" dirty="0"/>
              <a:t>DLL-Based Deque Implementation</a:t>
            </a:r>
          </a:p>
        </p:txBody>
      </p:sp>
      <p:sp>
        <p:nvSpPr>
          <p:cNvPr id="10" name="Content Placeholder 2">
            <a:extLst>
              <a:ext uri="{FF2B5EF4-FFF2-40B4-BE49-F238E27FC236}">
                <a16:creationId xmlns:a16="http://schemas.microsoft.com/office/drawing/2014/main" id="{A9393DE2-7E23-41FA-BBD4-9C37DD7653BE}"/>
              </a:ext>
            </a:extLst>
          </p:cNvPr>
          <p:cNvSpPr>
            <a:spLocks noGrp="1"/>
          </p:cNvSpPr>
          <p:nvPr>
            <p:ph idx="1"/>
          </p:nvPr>
        </p:nvSpPr>
        <p:spPr>
          <a:xfrm>
            <a:off x="6095999" y="1600200"/>
            <a:ext cx="5484813" cy="4114800"/>
          </a:xfrm>
        </p:spPr>
        <p:txBody>
          <a:bodyPr/>
          <a:lstStyle/>
          <a:p>
            <a:pPr marL="45720" indent="0">
              <a:buNone/>
            </a:pPr>
            <a:r>
              <a:rPr lang="en-US" dirty="0" err="1"/>
              <a:t>addFirst</a:t>
            </a:r>
            <a:r>
              <a:rPr lang="en-US" dirty="0"/>
              <a:t>(30)</a:t>
            </a:r>
          </a:p>
          <a:p>
            <a:pPr marL="45720" indent="0">
              <a:buNone/>
            </a:pPr>
            <a:r>
              <a:rPr lang="en-US" dirty="0" err="1"/>
              <a:t>addFirst</a:t>
            </a:r>
            <a:r>
              <a:rPr lang="en-US" dirty="0"/>
              <a:t>(20)</a:t>
            </a:r>
          </a:p>
          <a:p>
            <a:pPr marL="45720" indent="0">
              <a:buNone/>
            </a:pPr>
            <a:r>
              <a:rPr lang="en-US" dirty="0" err="1"/>
              <a:t>addLast</a:t>
            </a:r>
            <a:r>
              <a:rPr lang="en-US" dirty="0"/>
              <a:t>(60)</a:t>
            </a:r>
          </a:p>
          <a:p>
            <a:pPr marL="45720" indent="0">
              <a:buNone/>
            </a:pPr>
            <a:r>
              <a:rPr lang="en-US" dirty="0" err="1"/>
              <a:t>removeFirst</a:t>
            </a:r>
            <a:r>
              <a:rPr lang="en-US" dirty="0"/>
              <a:t>()</a:t>
            </a:r>
          </a:p>
          <a:p>
            <a:pPr marL="45720" indent="0">
              <a:buNone/>
            </a:pPr>
            <a:r>
              <a:rPr lang="en-US" dirty="0" err="1"/>
              <a:t>removeLast</a:t>
            </a:r>
            <a:r>
              <a:rPr lang="en-US" dirty="0"/>
              <a:t>()</a:t>
            </a:r>
          </a:p>
          <a:p>
            <a:pPr marL="45720" indent="0">
              <a:buNone/>
            </a:pPr>
            <a:endParaRPr lang="en-US" dirty="0"/>
          </a:p>
        </p:txBody>
      </p:sp>
      <p:sp>
        <p:nvSpPr>
          <p:cNvPr id="13" name="Rectangle 12">
            <a:extLst>
              <a:ext uri="{FF2B5EF4-FFF2-40B4-BE49-F238E27FC236}">
                <a16:creationId xmlns:a16="http://schemas.microsoft.com/office/drawing/2014/main" id="{C545B308-395A-4A9D-8474-3D3C30B087C7}"/>
              </a:ext>
            </a:extLst>
          </p:cNvPr>
          <p:cNvSpPr/>
          <p:nvPr/>
        </p:nvSpPr>
        <p:spPr>
          <a:xfrm>
            <a:off x="1809941" y="249349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14" name="Rectangle 13">
            <a:extLst>
              <a:ext uri="{FF2B5EF4-FFF2-40B4-BE49-F238E27FC236}">
                <a16:creationId xmlns:a16="http://schemas.microsoft.com/office/drawing/2014/main" id="{7FF33516-DAA5-4CEF-A748-B061F23ED4C4}"/>
              </a:ext>
            </a:extLst>
          </p:cNvPr>
          <p:cNvSpPr/>
          <p:nvPr/>
        </p:nvSpPr>
        <p:spPr>
          <a:xfrm>
            <a:off x="2278258" y="249349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5" name="Straight Arrow Connector 14">
            <a:extLst>
              <a:ext uri="{FF2B5EF4-FFF2-40B4-BE49-F238E27FC236}">
                <a16:creationId xmlns:a16="http://schemas.microsoft.com/office/drawing/2014/main" id="{47731EDA-16ED-44CF-9591-EE4AB372C68A}"/>
              </a:ext>
            </a:extLst>
          </p:cNvPr>
          <p:cNvCxnSpPr>
            <a:cxnSpLocks/>
          </p:cNvCxnSpPr>
          <p:nvPr/>
        </p:nvCxnSpPr>
        <p:spPr>
          <a:xfrm>
            <a:off x="2513023" y="2863591"/>
            <a:ext cx="50939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75708CA-7565-464A-B2F2-B87B9888AC99}"/>
              </a:ext>
            </a:extLst>
          </p:cNvPr>
          <p:cNvSpPr/>
          <p:nvPr/>
        </p:nvSpPr>
        <p:spPr>
          <a:xfrm>
            <a:off x="1349024"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7" name="Straight Arrow Connector 16">
            <a:extLst>
              <a:ext uri="{FF2B5EF4-FFF2-40B4-BE49-F238E27FC236}">
                <a16:creationId xmlns:a16="http://schemas.microsoft.com/office/drawing/2014/main" id="{78F76E87-DC1C-4A2C-B3FE-984D80F9816A}"/>
              </a:ext>
            </a:extLst>
          </p:cNvPr>
          <p:cNvCxnSpPr>
            <a:cxnSpLocks/>
          </p:cNvCxnSpPr>
          <p:nvPr/>
        </p:nvCxnSpPr>
        <p:spPr>
          <a:xfrm flipH="1">
            <a:off x="1241571" y="2645475"/>
            <a:ext cx="35308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7E34E26-4D49-4D90-BD45-27BB46F8F7CE}"/>
              </a:ext>
            </a:extLst>
          </p:cNvPr>
          <p:cNvSpPr/>
          <p:nvPr/>
        </p:nvSpPr>
        <p:spPr>
          <a:xfrm>
            <a:off x="3483339" y="2493499"/>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26" name="Rectangle 25">
            <a:extLst>
              <a:ext uri="{FF2B5EF4-FFF2-40B4-BE49-F238E27FC236}">
                <a16:creationId xmlns:a16="http://schemas.microsoft.com/office/drawing/2014/main" id="{EFDB4859-7907-4BA0-BE8F-36C6F65B8E0D}"/>
              </a:ext>
            </a:extLst>
          </p:cNvPr>
          <p:cNvSpPr/>
          <p:nvPr/>
        </p:nvSpPr>
        <p:spPr>
          <a:xfrm>
            <a:off x="3951656" y="2493498"/>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8E4AD3C3-8497-4DAB-A56A-A930570D05E6}"/>
              </a:ext>
            </a:extLst>
          </p:cNvPr>
          <p:cNvCxnSpPr>
            <a:cxnSpLocks/>
          </p:cNvCxnSpPr>
          <p:nvPr/>
        </p:nvCxnSpPr>
        <p:spPr>
          <a:xfrm flipV="1">
            <a:off x="4165279" y="2863589"/>
            <a:ext cx="356387"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0DD7A1B-E007-4427-95C5-AA6574B043A8}"/>
              </a:ext>
            </a:extLst>
          </p:cNvPr>
          <p:cNvCxnSpPr>
            <a:cxnSpLocks/>
          </p:cNvCxnSpPr>
          <p:nvPr/>
        </p:nvCxnSpPr>
        <p:spPr>
          <a:xfrm>
            <a:off x="3741148" y="215154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298FB773-FB72-4F2C-A43E-406045153D6E}"/>
              </a:ext>
            </a:extLst>
          </p:cNvPr>
          <p:cNvSpPr txBox="1"/>
          <p:nvPr/>
        </p:nvSpPr>
        <p:spPr>
          <a:xfrm>
            <a:off x="3482149" y="1748757"/>
            <a:ext cx="508473" cy="369332"/>
          </a:xfrm>
          <a:prstGeom prst="rect">
            <a:avLst/>
          </a:prstGeom>
          <a:noFill/>
        </p:spPr>
        <p:txBody>
          <a:bodyPr wrap="none" rtlCol="0">
            <a:spAutoFit/>
          </a:bodyPr>
          <a:lstStyle/>
          <a:p>
            <a:pPr algn="ctr"/>
            <a:r>
              <a:rPr lang="en-US" dirty="0"/>
              <a:t>tail</a:t>
            </a:r>
          </a:p>
        </p:txBody>
      </p:sp>
      <p:sp>
        <p:nvSpPr>
          <p:cNvPr id="30" name="Rectangle 29">
            <a:extLst>
              <a:ext uri="{FF2B5EF4-FFF2-40B4-BE49-F238E27FC236}">
                <a16:creationId xmlns:a16="http://schemas.microsoft.com/office/drawing/2014/main" id="{43A77EE2-CDED-4D8A-BAE0-A27DDA196227}"/>
              </a:ext>
            </a:extLst>
          </p:cNvPr>
          <p:cNvSpPr/>
          <p:nvPr/>
        </p:nvSpPr>
        <p:spPr>
          <a:xfrm>
            <a:off x="3022422" y="2493497"/>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31" name="Straight Arrow Connector 30">
            <a:extLst>
              <a:ext uri="{FF2B5EF4-FFF2-40B4-BE49-F238E27FC236}">
                <a16:creationId xmlns:a16="http://schemas.microsoft.com/office/drawing/2014/main" id="{F9180D68-4F2F-482C-9CC1-3BDAEA1EE928}"/>
              </a:ext>
            </a:extLst>
          </p:cNvPr>
          <p:cNvCxnSpPr>
            <a:cxnSpLocks/>
          </p:cNvCxnSpPr>
          <p:nvPr/>
        </p:nvCxnSpPr>
        <p:spPr>
          <a:xfrm flipH="1">
            <a:off x="2739175" y="2645475"/>
            <a:ext cx="53048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F983238-1E54-4C24-BF2A-3F6D38438277}"/>
              </a:ext>
            </a:extLst>
          </p:cNvPr>
          <p:cNvCxnSpPr>
            <a:cxnSpLocks/>
          </p:cNvCxnSpPr>
          <p:nvPr/>
        </p:nvCxnSpPr>
        <p:spPr>
          <a:xfrm>
            <a:off x="2037692" y="2151547"/>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43374E24-5DDF-4DBC-8971-5B03DC2B1155}"/>
              </a:ext>
            </a:extLst>
          </p:cNvPr>
          <p:cNvSpPr txBox="1"/>
          <p:nvPr/>
        </p:nvSpPr>
        <p:spPr>
          <a:xfrm>
            <a:off x="1681665" y="1748757"/>
            <a:ext cx="712054" cy="369332"/>
          </a:xfrm>
          <a:prstGeom prst="rect">
            <a:avLst/>
          </a:prstGeom>
          <a:noFill/>
        </p:spPr>
        <p:txBody>
          <a:bodyPr wrap="none" rtlCol="0">
            <a:spAutoFit/>
          </a:bodyPr>
          <a:lstStyle/>
          <a:p>
            <a:pPr algn="ctr"/>
            <a:r>
              <a:rPr lang="en-US" dirty="0"/>
              <a:t>head</a:t>
            </a:r>
          </a:p>
        </p:txBody>
      </p:sp>
    </p:spTree>
    <p:extLst>
      <p:ext uri="{BB962C8B-B14F-4D97-AF65-F5344CB8AC3E}">
        <p14:creationId xmlns:p14="http://schemas.microsoft.com/office/powerpoint/2010/main" val="362675462"/>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B6853-A303-4A37-8280-7D9D3FDD5C71}"/>
              </a:ext>
            </a:extLst>
          </p:cNvPr>
          <p:cNvSpPr>
            <a:spLocks noGrp="1"/>
          </p:cNvSpPr>
          <p:nvPr>
            <p:ph type="title"/>
          </p:nvPr>
        </p:nvSpPr>
        <p:spPr/>
        <p:txBody>
          <a:bodyPr/>
          <a:lstStyle/>
          <a:p>
            <a:r>
              <a:rPr lang="en-US" dirty="0"/>
              <a:t>Deque Applications</a:t>
            </a:r>
          </a:p>
        </p:txBody>
      </p:sp>
      <p:sp>
        <p:nvSpPr>
          <p:cNvPr id="3" name="Content Placeholder 2">
            <a:extLst>
              <a:ext uri="{FF2B5EF4-FFF2-40B4-BE49-F238E27FC236}">
                <a16:creationId xmlns:a16="http://schemas.microsoft.com/office/drawing/2014/main" id="{2062184C-61C4-4604-8150-4B111D106BBF}"/>
              </a:ext>
            </a:extLst>
          </p:cNvPr>
          <p:cNvSpPr>
            <a:spLocks noGrp="1"/>
          </p:cNvSpPr>
          <p:nvPr>
            <p:ph idx="1"/>
          </p:nvPr>
        </p:nvSpPr>
        <p:spPr/>
        <p:txBody>
          <a:bodyPr/>
          <a:lstStyle/>
          <a:p>
            <a:r>
              <a:rPr lang="en-US" dirty="0"/>
              <a:t>Multi-process scheduling</a:t>
            </a:r>
          </a:p>
        </p:txBody>
      </p:sp>
    </p:spTree>
    <p:extLst>
      <p:ext uri="{BB962C8B-B14F-4D97-AF65-F5344CB8AC3E}">
        <p14:creationId xmlns:p14="http://schemas.microsoft.com/office/powerpoint/2010/main" val="377873351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3B314-80CA-4D83-B8D2-D0676DB7725A}"/>
              </a:ext>
            </a:extLst>
          </p:cNvPr>
          <p:cNvSpPr>
            <a:spLocks noGrp="1"/>
          </p:cNvSpPr>
          <p:nvPr>
            <p:ph type="title"/>
          </p:nvPr>
        </p:nvSpPr>
        <p:spPr/>
        <p:txBody>
          <a:bodyPr/>
          <a:lstStyle/>
          <a:p>
            <a:r>
              <a:rPr lang="en-US" dirty="0"/>
              <a:t>Multiple Ticket Lines</a:t>
            </a:r>
          </a:p>
        </p:txBody>
      </p:sp>
      <p:sp>
        <p:nvSpPr>
          <p:cNvPr id="3" name="Content Placeholder 2">
            <a:extLst>
              <a:ext uri="{FF2B5EF4-FFF2-40B4-BE49-F238E27FC236}">
                <a16:creationId xmlns:a16="http://schemas.microsoft.com/office/drawing/2014/main" id="{69510F90-3E06-42A2-BFFC-EABC0934F08C}"/>
              </a:ext>
            </a:extLst>
          </p:cNvPr>
          <p:cNvSpPr>
            <a:spLocks noGrp="1"/>
          </p:cNvSpPr>
          <p:nvPr>
            <p:ph idx="1"/>
          </p:nvPr>
        </p:nvSpPr>
        <p:spPr/>
        <p:txBody>
          <a:bodyPr/>
          <a:lstStyle/>
          <a:p>
            <a:r>
              <a:rPr lang="en-US" dirty="0"/>
              <a:t>Let’s say we multiple ticket booths servicing attendees.  Each ticket booth will process attendees at variable rates.</a:t>
            </a:r>
          </a:p>
        </p:txBody>
      </p:sp>
    </p:spTree>
    <p:extLst>
      <p:ext uri="{BB962C8B-B14F-4D97-AF65-F5344CB8AC3E}">
        <p14:creationId xmlns:p14="http://schemas.microsoft.com/office/powerpoint/2010/main" val="1149822416"/>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3B314-80CA-4D83-B8D2-D0676DB7725A}"/>
              </a:ext>
            </a:extLst>
          </p:cNvPr>
          <p:cNvSpPr>
            <a:spLocks noGrp="1"/>
          </p:cNvSpPr>
          <p:nvPr>
            <p:ph type="title"/>
          </p:nvPr>
        </p:nvSpPr>
        <p:spPr/>
        <p:txBody>
          <a:bodyPr/>
          <a:lstStyle/>
          <a:p>
            <a:r>
              <a:rPr lang="en-US" dirty="0"/>
              <a:t>Multiple Ticket Lines</a:t>
            </a:r>
          </a:p>
        </p:txBody>
      </p:sp>
      <p:sp>
        <p:nvSpPr>
          <p:cNvPr id="3" name="Content Placeholder 2">
            <a:extLst>
              <a:ext uri="{FF2B5EF4-FFF2-40B4-BE49-F238E27FC236}">
                <a16:creationId xmlns:a16="http://schemas.microsoft.com/office/drawing/2014/main" id="{69510F90-3E06-42A2-BFFC-EABC0934F08C}"/>
              </a:ext>
            </a:extLst>
          </p:cNvPr>
          <p:cNvSpPr>
            <a:spLocks noGrp="1"/>
          </p:cNvSpPr>
          <p:nvPr>
            <p:ph idx="1"/>
          </p:nvPr>
        </p:nvSpPr>
        <p:spPr/>
        <p:txBody>
          <a:bodyPr/>
          <a:lstStyle/>
          <a:p>
            <a:r>
              <a:rPr lang="en-US" dirty="0"/>
              <a:t>Let’s say we multiple ticket booths servicing attendees.  Each ticket booth will process attendees at variable rates.</a:t>
            </a:r>
          </a:p>
          <a:p>
            <a:r>
              <a:rPr lang="en-US" dirty="0"/>
              <a:t>When one ticket booth has processed all their attendees, people from other lines may exit their current line to enter the empty ticket booth.</a:t>
            </a:r>
          </a:p>
        </p:txBody>
      </p:sp>
    </p:spTree>
    <p:extLst>
      <p:ext uri="{BB962C8B-B14F-4D97-AF65-F5344CB8AC3E}">
        <p14:creationId xmlns:p14="http://schemas.microsoft.com/office/powerpoint/2010/main" val="551465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Stack Visualization</a:t>
            </a:r>
          </a:p>
        </p:txBody>
      </p:sp>
      <p:sp>
        <p:nvSpPr>
          <p:cNvPr id="10" name="Content Placeholder 9">
            <a:extLst>
              <a:ext uri="{FF2B5EF4-FFF2-40B4-BE49-F238E27FC236}">
                <a16:creationId xmlns:a16="http://schemas.microsoft.com/office/drawing/2014/main" id="{8FFB1C18-2E65-4C5D-87C0-28BCA761B259}"/>
              </a:ext>
            </a:extLst>
          </p:cNvPr>
          <p:cNvSpPr>
            <a:spLocks noGrp="1"/>
          </p:cNvSpPr>
          <p:nvPr>
            <p:ph sz="half" idx="1"/>
          </p:nvPr>
        </p:nvSpPr>
        <p:spPr/>
        <p:txBody>
          <a:bodyPr/>
          <a:lstStyle/>
          <a:p>
            <a:endParaRPr lang="en-US" dirty="0"/>
          </a:p>
        </p:txBody>
      </p:sp>
      <p:sp>
        <p:nvSpPr>
          <p:cNvPr id="11" name="Content Placeholder 10">
            <a:extLst>
              <a:ext uri="{FF2B5EF4-FFF2-40B4-BE49-F238E27FC236}">
                <a16:creationId xmlns:a16="http://schemas.microsoft.com/office/drawing/2014/main" id="{57BDBE2A-9E79-41F3-B6D2-0D22FD291B0D}"/>
              </a:ext>
            </a:extLst>
          </p:cNvPr>
          <p:cNvSpPr>
            <a:spLocks noGrp="1"/>
          </p:cNvSpPr>
          <p:nvPr>
            <p:ph sz="half" idx="2"/>
          </p:nvPr>
        </p:nvSpPr>
        <p:spPr/>
        <p:txBody>
          <a:bodyPr/>
          <a:lstStyle/>
          <a:p>
            <a:r>
              <a:rPr lang="en-US" dirty="0"/>
              <a:t>Start off with an empty stack</a:t>
            </a:r>
          </a:p>
          <a:p>
            <a:r>
              <a:rPr lang="en-US" dirty="0"/>
              <a:t>push(plate)</a:t>
            </a:r>
            <a:br>
              <a:rPr lang="en-US" dirty="0"/>
            </a:br>
            <a:endParaRPr lang="en-US" dirty="0"/>
          </a:p>
        </p:txBody>
      </p:sp>
      <p:pic>
        <p:nvPicPr>
          <p:cNvPr id="7" name="Graphic 6" descr="Ruler">
            <a:extLst>
              <a:ext uri="{FF2B5EF4-FFF2-40B4-BE49-F238E27FC236}">
                <a16:creationId xmlns:a16="http://schemas.microsoft.com/office/drawing/2014/main" id="{2421DB28-EBD6-4AEC-9558-F58FD9F578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3468753">
            <a:off x="4037013" y="4706233"/>
            <a:ext cx="914400" cy="914400"/>
          </a:xfrm>
          <a:prstGeom prst="rect">
            <a:avLst/>
          </a:prstGeom>
        </p:spPr>
      </p:pic>
      <p:pic>
        <p:nvPicPr>
          <p:cNvPr id="8" name="Graphic 7" descr="Plate">
            <a:extLst>
              <a:ext uri="{FF2B5EF4-FFF2-40B4-BE49-F238E27FC236}">
                <a16:creationId xmlns:a16="http://schemas.microsoft.com/office/drawing/2014/main" id="{5B2DBA8E-0C88-4C53-9671-856EB582FC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37013" y="4343400"/>
            <a:ext cx="914400" cy="914400"/>
          </a:xfrm>
          <a:prstGeom prst="rect">
            <a:avLst/>
          </a:prstGeom>
        </p:spPr>
      </p:pic>
    </p:spTree>
    <p:extLst>
      <p:ext uri="{BB962C8B-B14F-4D97-AF65-F5344CB8AC3E}">
        <p14:creationId xmlns:p14="http://schemas.microsoft.com/office/powerpoint/2010/main" val="3731818210"/>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3B314-80CA-4D83-B8D2-D0676DB7725A}"/>
              </a:ext>
            </a:extLst>
          </p:cNvPr>
          <p:cNvSpPr>
            <a:spLocks noGrp="1"/>
          </p:cNvSpPr>
          <p:nvPr>
            <p:ph type="title"/>
          </p:nvPr>
        </p:nvSpPr>
        <p:spPr/>
        <p:txBody>
          <a:bodyPr/>
          <a:lstStyle/>
          <a:p>
            <a:r>
              <a:rPr lang="en-US" dirty="0"/>
              <a:t>Multiple Ticket Lines</a:t>
            </a:r>
          </a:p>
        </p:txBody>
      </p:sp>
      <p:sp>
        <p:nvSpPr>
          <p:cNvPr id="3" name="Content Placeholder 2">
            <a:extLst>
              <a:ext uri="{FF2B5EF4-FFF2-40B4-BE49-F238E27FC236}">
                <a16:creationId xmlns:a16="http://schemas.microsoft.com/office/drawing/2014/main" id="{69510F90-3E06-42A2-BFFC-EABC0934F08C}"/>
              </a:ext>
            </a:extLst>
          </p:cNvPr>
          <p:cNvSpPr>
            <a:spLocks noGrp="1"/>
          </p:cNvSpPr>
          <p:nvPr>
            <p:ph idx="1"/>
          </p:nvPr>
        </p:nvSpPr>
        <p:spPr/>
        <p:txBody>
          <a:bodyPr/>
          <a:lstStyle/>
          <a:p>
            <a:r>
              <a:rPr lang="en-US" dirty="0"/>
              <a:t>Let’s say we multiple ticket booths servicing attendees.  Each ticket booth will process attendees at variable rates.</a:t>
            </a:r>
          </a:p>
          <a:p>
            <a:r>
              <a:rPr lang="en-US" dirty="0"/>
              <a:t>When one ticket booth has processed all their attendees, people from other lines may exit their current line to enter the empty ticket booth.</a:t>
            </a:r>
          </a:p>
          <a:p>
            <a:pPr lvl="1"/>
            <a:r>
              <a:rPr lang="en-US" dirty="0"/>
              <a:t>We can say booths can process attendees at the front (calling the </a:t>
            </a:r>
            <a:r>
              <a:rPr lang="en-US" dirty="0" err="1"/>
              <a:t>removeFirst</a:t>
            </a:r>
            <a:r>
              <a:rPr lang="en-US" dirty="0"/>
              <a:t>() deque operation).</a:t>
            </a:r>
          </a:p>
        </p:txBody>
      </p:sp>
    </p:spTree>
    <p:extLst>
      <p:ext uri="{BB962C8B-B14F-4D97-AF65-F5344CB8AC3E}">
        <p14:creationId xmlns:p14="http://schemas.microsoft.com/office/powerpoint/2010/main" val="359039477"/>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3B314-80CA-4D83-B8D2-D0676DB7725A}"/>
              </a:ext>
            </a:extLst>
          </p:cNvPr>
          <p:cNvSpPr>
            <a:spLocks noGrp="1"/>
          </p:cNvSpPr>
          <p:nvPr>
            <p:ph type="title"/>
          </p:nvPr>
        </p:nvSpPr>
        <p:spPr/>
        <p:txBody>
          <a:bodyPr/>
          <a:lstStyle/>
          <a:p>
            <a:r>
              <a:rPr lang="en-US" dirty="0"/>
              <a:t>Multiple Ticket Lines</a:t>
            </a:r>
          </a:p>
        </p:txBody>
      </p:sp>
      <p:sp>
        <p:nvSpPr>
          <p:cNvPr id="3" name="Content Placeholder 2">
            <a:extLst>
              <a:ext uri="{FF2B5EF4-FFF2-40B4-BE49-F238E27FC236}">
                <a16:creationId xmlns:a16="http://schemas.microsoft.com/office/drawing/2014/main" id="{69510F90-3E06-42A2-BFFC-EABC0934F08C}"/>
              </a:ext>
            </a:extLst>
          </p:cNvPr>
          <p:cNvSpPr>
            <a:spLocks noGrp="1"/>
          </p:cNvSpPr>
          <p:nvPr>
            <p:ph idx="1"/>
          </p:nvPr>
        </p:nvSpPr>
        <p:spPr/>
        <p:txBody>
          <a:bodyPr/>
          <a:lstStyle/>
          <a:p>
            <a:r>
              <a:rPr lang="en-US" dirty="0"/>
              <a:t>Let’s say we multiple ticket booths servicing attendees.  Each ticket booth will process attendees at variable rates.</a:t>
            </a:r>
          </a:p>
          <a:p>
            <a:r>
              <a:rPr lang="en-US" dirty="0"/>
              <a:t>When one ticket booth has processed all their attendees, people from other lines may exit their current line to enter the empty ticket booth.</a:t>
            </a:r>
          </a:p>
          <a:p>
            <a:pPr lvl="1"/>
            <a:r>
              <a:rPr lang="en-US" dirty="0"/>
              <a:t>We can say booths can process attendees at the front (calling the </a:t>
            </a:r>
            <a:r>
              <a:rPr lang="en-US" dirty="0" err="1"/>
              <a:t>removeFirst</a:t>
            </a:r>
            <a:r>
              <a:rPr lang="en-US" dirty="0"/>
              <a:t>() deque operation).</a:t>
            </a:r>
          </a:p>
          <a:p>
            <a:pPr lvl="1"/>
            <a:r>
              <a:rPr lang="en-US" dirty="0"/>
              <a:t>When a booth is empty, they may steal attendees from other booths (calling the </a:t>
            </a:r>
            <a:r>
              <a:rPr lang="en-US" dirty="0" err="1"/>
              <a:t>removeLast</a:t>
            </a:r>
            <a:r>
              <a:rPr lang="en-US" dirty="0"/>
              <a:t>() deque operation on other booths) and add those attendees to their own booth (calling the </a:t>
            </a:r>
            <a:r>
              <a:rPr lang="en-US" dirty="0" err="1"/>
              <a:t>addLast</a:t>
            </a:r>
            <a:r>
              <a:rPr lang="en-US" dirty="0"/>
              <a:t>() deque operation)</a:t>
            </a:r>
          </a:p>
          <a:p>
            <a:endParaRPr lang="en-US" dirty="0"/>
          </a:p>
        </p:txBody>
      </p:sp>
    </p:spTree>
    <p:extLst>
      <p:ext uri="{BB962C8B-B14F-4D97-AF65-F5344CB8AC3E}">
        <p14:creationId xmlns:p14="http://schemas.microsoft.com/office/powerpoint/2010/main" val="1066381924"/>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BEBE8-954F-4454-A357-679DEE03457D}"/>
              </a:ext>
            </a:extLst>
          </p:cNvPr>
          <p:cNvSpPr>
            <a:spLocks noGrp="1"/>
          </p:cNvSpPr>
          <p:nvPr>
            <p:ph type="title"/>
          </p:nvPr>
        </p:nvSpPr>
        <p:spPr/>
        <p:txBody>
          <a:bodyPr/>
          <a:lstStyle/>
          <a:p>
            <a:r>
              <a:rPr lang="en-US" dirty="0"/>
              <a:t>Questions to Ask Yourself</a:t>
            </a:r>
          </a:p>
        </p:txBody>
      </p:sp>
      <p:sp>
        <p:nvSpPr>
          <p:cNvPr id="3" name="Content Placeholder 2">
            <a:extLst>
              <a:ext uri="{FF2B5EF4-FFF2-40B4-BE49-F238E27FC236}">
                <a16:creationId xmlns:a16="http://schemas.microsoft.com/office/drawing/2014/main" id="{D3FFAABF-E254-408E-B90C-AE6939B14B15}"/>
              </a:ext>
            </a:extLst>
          </p:cNvPr>
          <p:cNvSpPr>
            <a:spLocks noGrp="1"/>
          </p:cNvSpPr>
          <p:nvPr>
            <p:ph idx="1"/>
          </p:nvPr>
        </p:nvSpPr>
        <p:spPr/>
        <p:txBody>
          <a:bodyPr/>
          <a:lstStyle/>
          <a:p>
            <a:r>
              <a:rPr lang="en-US" dirty="0"/>
              <a:t>Could you implement these ADT’s using an </a:t>
            </a:r>
            <a:r>
              <a:rPr lang="en-US" dirty="0" err="1"/>
              <a:t>ArrayList</a:t>
            </a:r>
            <a:r>
              <a:rPr lang="en-US" dirty="0"/>
              <a:t>?</a:t>
            </a:r>
          </a:p>
          <a:p>
            <a:pPr lvl="1"/>
            <a:r>
              <a:rPr lang="en-US" dirty="0"/>
              <a:t>How would the complexity change?</a:t>
            </a:r>
          </a:p>
          <a:p>
            <a:pPr lvl="1"/>
            <a:endParaRPr lang="en-US" dirty="0"/>
          </a:p>
        </p:txBody>
      </p:sp>
    </p:spTree>
    <p:extLst>
      <p:ext uri="{BB962C8B-B14F-4D97-AF65-F5344CB8AC3E}">
        <p14:creationId xmlns:p14="http://schemas.microsoft.com/office/powerpoint/2010/main" val="2542757937"/>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47A8E-1DC2-47FD-85E0-6B0C4372BF4E}"/>
              </a:ext>
            </a:extLst>
          </p:cNvPr>
          <p:cNvSpPr>
            <a:spLocks noGrp="1"/>
          </p:cNvSpPr>
          <p:nvPr>
            <p:ph type="title"/>
          </p:nvPr>
        </p:nvSpPr>
        <p:spPr/>
        <p:txBody>
          <a:bodyPr/>
          <a:lstStyle/>
          <a:p>
            <a:r>
              <a:rPr lang="en-US" dirty="0"/>
              <a:t>Interview Questions</a:t>
            </a:r>
          </a:p>
        </p:txBody>
      </p:sp>
      <p:sp>
        <p:nvSpPr>
          <p:cNvPr id="3" name="Content Placeholder 2">
            <a:extLst>
              <a:ext uri="{FF2B5EF4-FFF2-40B4-BE49-F238E27FC236}">
                <a16:creationId xmlns:a16="http://schemas.microsoft.com/office/drawing/2014/main" id="{1FFE2088-B758-414A-9A1E-D4EE80A15154}"/>
              </a:ext>
            </a:extLst>
          </p:cNvPr>
          <p:cNvSpPr>
            <a:spLocks noGrp="1"/>
          </p:cNvSpPr>
          <p:nvPr>
            <p:ph idx="1"/>
          </p:nvPr>
        </p:nvSpPr>
        <p:spPr/>
        <p:txBody>
          <a:bodyPr/>
          <a:lstStyle/>
          <a:p>
            <a:r>
              <a:rPr lang="en-US" dirty="0"/>
              <a:t>Given a string of parenthesis, determine whether the parenthesis match correctly:</a:t>
            </a:r>
          </a:p>
          <a:p>
            <a:pPr lvl="1"/>
            <a:r>
              <a:rPr lang="en-US" dirty="0"/>
              <a:t>Correct: ()()(()())</a:t>
            </a:r>
          </a:p>
          <a:p>
            <a:pPr lvl="1"/>
            <a:r>
              <a:rPr lang="en-US" dirty="0"/>
              <a:t>Incorrect: (())())</a:t>
            </a:r>
          </a:p>
          <a:p>
            <a:r>
              <a:rPr lang="en-US" dirty="0"/>
              <a:t>Implement a stack using 2 queues.</a:t>
            </a:r>
          </a:p>
          <a:p>
            <a:r>
              <a:rPr lang="en-US" dirty="0"/>
              <a:t>Implement a queue using 2 stacks.</a:t>
            </a:r>
          </a:p>
        </p:txBody>
      </p:sp>
    </p:spTree>
    <p:extLst>
      <p:ext uri="{BB962C8B-B14F-4D97-AF65-F5344CB8AC3E}">
        <p14:creationId xmlns:p14="http://schemas.microsoft.com/office/powerpoint/2010/main" val="12002898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Stack Visualization</a:t>
            </a:r>
          </a:p>
        </p:txBody>
      </p:sp>
      <p:sp>
        <p:nvSpPr>
          <p:cNvPr id="10" name="Content Placeholder 9">
            <a:extLst>
              <a:ext uri="{FF2B5EF4-FFF2-40B4-BE49-F238E27FC236}">
                <a16:creationId xmlns:a16="http://schemas.microsoft.com/office/drawing/2014/main" id="{8FFB1C18-2E65-4C5D-87C0-28BCA761B259}"/>
              </a:ext>
            </a:extLst>
          </p:cNvPr>
          <p:cNvSpPr>
            <a:spLocks noGrp="1"/>
          </p:cNvSpPr>
          <p:nvPr>
            <p:ph sz="half" idx="1"/>
          </p:nvPr>
        </p:nvSpPr>
        <p:spPr/>
        <p:txBody>
          <a:bodyPr/>
          <a:lstStyle/>
          <a:p>
            <a:endParaRPr lang="en-US" dirty="0"/>
          </a:p>
        </p:txBody>
      </p:sp>
      <p:sp>
        <p:nvSpPr>
          <p:cNvPr id="11" name="Content Placeholder 10">
            <a:extLst>
              <a:ext uri="{FF2B5EF4-FFF2-40B4-BE49-F238E27FC236}">
                <a16:creationId xmlns:a16="http://schemas.microsoft.com/office/drawing/2014/main" id="{57BDBE2A-9E79-41F3-B6D2-0D22FD291B0D}"/>
              </a:ext>
            </a:extLst>
          </p:cNvPr>
          <p:cNvSpPr>
            <a:spLocks noGrp="1"/>
          </p:cNvSpPr>
          <p:nvPr>
            <p:ph sz="half" idx="2"/>
          </p:nvPr>
        </p:nvSpPr>
        <p:spPr/>
        <p:txBody>
          <a:bodyPr/>
          <a:lstStyle/>
          <a:p>
            <a:r>
              <a:rPr lang="en-US" dirty="0"/>
              <a:t>Start off with an empty stack</a:t>
            </a:r>
          </a:p>
          <a:p>
            <a:r>
              <a:rPr lang="en-US" dirty="0"/>
              <a:t>push(plate)</a:t>
            </a:r>
            <a:br>
              <a:rPr lang="en-US" dirty="0"/>
            </a:br>
            <a:r>
              <a:rPr lang="en-US" dirty="0"/>
              <a:t>push(plate)</a:t>
            </a:r>
            <a:br>
              <a:rPr lang="en-US" dirty="0"/>
            </a:br>
            <a:endParaRPr lang="en-US" dirty="0"/>
          </a:p>
        </p:txBody>
      </p:sp>
      <p:pic>
        <p:nvPicPr>
          <p:cNvPr id="7" name="Graphic 6" descr="Ruler">
            <a:extLst>
              <a:ext uri="{FF2B5EF4-FFF2-40B4-BE49-F238E27FC236}">
                <a16:creationId xmlns:a16="http://schemas.microsoft.com/office/drawing/2014/main" id="{2421DB28-EBD6-4AEC-9558-F58FD9F578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3468753">
            <a:off x="4037013" y="4706233"/>
            <a:ext cx="914400" cy="914400"/>
          </a:xfrm>
          <a:prstGeom prst="rect">
            <a:avLst/>
          </a:prstGeom>
        </p:spPr>
      </p:pic>
      <p:pic>
        <p:nvPicPr>
          <p:cNvPr id="9" name="Graphic 8" descr="Plate">
            <a:extLst>
              <a:ext uri="{FF2B5EF4-FFF2-40B4-BE49-F238E27FC236}">
                <a16:creationId xmlns:a16="http://schemas.microsoft.com/office/drawing/2014/main" id="{B27AF4B9-1C17-4BFE-9F15-C424C272DC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37013" y="3933693"/>
            <a:ext cx="914400" cy="914400"/>
          </a:xfrm>
          <a:prstGeom prst="rect">
            <a:avLst/>
          </a:prstGeom>
        </p:spPr>
      </p:pic>
      <p:pic>
        <p:nvPicPr>
          <p:cNvPr id="14" name="Graphic 13" descr="Plate">
            <a:extLst>
              <a:ext uri="{FF2B5EF4-FFF2-40B4-BE49-F238E27FC236}">
                <a16:creationId xmlns:a16="http://schemas.microsoft.com/office/drawing/2014/main" id="{14F7DB5B-1183-4FAB-A640-92B0CE4B18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37013" y="4343400"/>
            <a:ext cx="914400" cy="914400"/>
          </a:xfrm>
          <a:prstGeom prst="rect">
            <a:avLst/>
          </a:prstGeom>
        </p:spPr>
      </p:pic>
    </p:spTree>
    <p:extLst>
      <p:ext uri="{BB962C8B-B14F-4D97-AF65-F5344CB8AC3E}">
        <p14:creationId xmlns:p14="http://schemas.microsoft.com/office/powerpoint/2010/main" val="2946049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Instructions</a:t>
            </a:r>
          </a:p>
        </p:txBody>
      </p:sp>
      <p:sp>
        <p:nvSpPr>
          <p:cNvPr id="3" name="Content Placeholder 2"/>
          <p:cNvSpPr>
            <a:spLocks noGrp="1"/>
          </p:cNvSpPr>
          <p:nvPr>
            <p:ph idx="1"/>
          </p:nvPr>
        </p:nvSpPr>
        <p:spPr/>
        <p:txBody>
          <a:bodyPr/>
          <a:lstStyle/>
          <a:p>
            <a:r>
              <a:rPr lang="en-US" dirty="0"/>
              <a:t>There will be </a:t>
            </a:r>
            <a:r>
              <a:rPr lang="en-US" dirty="0">
                <a:highlight>
                  <a:srgbClr val="FFFF00"/>
                </a:highlight>
              </a:rPr>
              <a:t>questions</a:t>
            </a:r>
            <a:r>
              <a:rPr lang="en-US" dirty="0"/>
              <a:t> on these slides.  Please have a clean piece of paper to write your answers.  Write your name on the top right corner for our record.  At the end of lecture, we will collect these pieces of paper for your participation grade.</a:t>
            </a:r>
          </a:p>
          <a:p>
            <a:r>
              <a:rPr lang="en-US" dirty="0"/>
              <a:t>Scribes should get ready to scribe.</a:t>
            </a:r>
          </a:p>
          <a:p>
            <a:endParaRPr lang="en-US" dirty="0"/>
          </a:p>
        </p:txBody>
      </p:sp>
      <p:sp>
        <p:nvSpPr>
          <p:cNvPr id="4" name="Slide Number Placeholder 3">
            <a:extLst>
              <a:ext uri="{FF2B5EF4-FFF2-40B4-BE49-F238E27FC236}">
                <a16:creationId xmlns:a16="http://schemas.microsoft.com/office/drawing/2014/main" id="{F317A474-CF82-45CB-AC3E-9ECEB6B8E9AD}"/>
              </a:ext>
            </a:extLst>
          </p:cNvPr>
          <p:cNvSpPr>
            <a:spLocks noGrp="1"/>
          </p:cNvSpPr>
          <p:nvPr>
            <p:ph type="sldNum" sz="quarter" idx="12"/>
          </p:nvPr>
        </p:nvSpPr>
        <p:spPr/>
        <p:txBody>
          <a:bodyPr/>
          <a:lstStyle/>
          <a:p>
            <a:fld id="{8FDBFFB2-86D9-4B8F-A59A-553A60B94BBE}" type="slidenum">
              <a:rPr lang="en-US" smtClean="0"/>
              <a:t>3</a:t>
            </a:fld>
            <a:endParaRPr lang="en-US"/>
          </a:p>
        </p:txBody>
      </p:sp>
    </p:spTree>
    <p:extLst>
      <p:ext uri="{BB962C8B-B14F-4D97-AF65-F5344CB8AC3E}">
        <p14:creationId xmlns:p14="http://schemas.microsoft.com/office/powerpoint/2010/main" val="20839288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phic 11" descr="Plate">
            <a:extLst>
              <a:ext uri="{FF2B5EF4-FFF2-40B4-BE49-F238E27FC236}">
                <a16:creationId xmlns:a16="http://schemas.microsoft.com/office/drawing/2014/main" id="{B13E2FC4-3505-4E8B-814D-738AD20F22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37013" y="4343400"/>
            <a:ext cx="914400" cy="914400"/>
          </a:xfrm>
          <a:prstGeom prst="rect">
            <a:avLst/>
          </a:prstGeom>
        </p:spPr>
      </p:pic>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Stack Visualization</a:t>
            </a:r>
          </a:p>
        </p:txBody>
      </p:sp>
      <p:sp>
        <p:nvSpPr>
          <p:cNvPr id="10" name="Content Placeholder 9">
            <a:extLst>
              <a:ext uri="{FF2B5EF4-FFF2-40B4-BE49-F238E27FC236}">
                <a16:creationId xmlns:a16="http://schemas.microsoft.com/office/drawing/2014/main" id="{8FFB1C18-2E65-4C5D-87C0-28BCA761B259}"/>
              </a:ext>
            </a:extLst>
          </p:cNvPr>
          <p:cNvSpPr>
            <a:spLocks noGrp="1"/>
          </p:cNvSpPr>
          <p:nvPr>
            <p:ph sz="half" idx="1"/>
          </p:nvPr>
        </p:nvSpPr>
        <p:spPr/>
        <p:txBody>
          <a:bodyPr/>
          <a:lstStyle/>
          <a:p>
            <a:endParaRPr lang="en-US" dirty="0"/>
          </a:p>
        </p:txBody>
      </p:sp>
      <p:sp>
        <p:nvSpPr>
          <p:cNvPr id="11" name="Content Placeholder 10">
            <a:extLst>
              <a:ext uri="{FF2B5EF4-FFF2-40B4-BE49-F238E27FC236}">
                <a16:creationId xmlns:a16="http://schemas.microsoft.com/office/drawing/2014/main" id="{57BDBE2A-9E79-41F3-B6D2-0D22FD291B0D}"/>
              </a:ext>
            </a:extLst>
          </p:cNvPr>
          <p:cNvSpPr>
            <a:spLocks noGrp="1"/>
          </p:cNvSpPr>
          <p:nvPr>
            <p:ph sz="half" idx="2"/>
          </p:nvPr>
        </p:nvSpPr>
        <p:spPr/>
        <p:txBody>
          <a:bodyPr/>
          <a:lstStyle/>
          <a:p>
            <a:r>
              <a:rPr lang="en-US" dirty="0"/>
              <a:t>Start off with an empty stack</a:t>
            </a:r>
          </a:p>
          <a:p>
            <a:r>
              <a:rPr lang="en-US" dirty="0"/>
              <a:t>push(plate)</a:t>
            </a:r>
            <a:br>
              <a:rPr lang="en-US" dirty="0"/>
            </a:br>
            <a:r>
              <a:rPr lang="en-US" dirty="0"/>
              <a:t>push(plate) </a:t>
            </a:r>
            <a:br>
              <a:rPr lang="en-US" dirty="0"/>
            </a:br>
            <a:r>
              <a:rPr lang="en-US" dirty="0"/>
              <a:t>push(plate)</a:t>
            </a:r>
            <a:br>
              <a:rPr lang="en-US" dirty="0"/>
            </a:br>
            <a:endParaRPr lang="en-US" dirty="0"/>
          </a:p>
        </p:txBody>
      </p:sp>
      <p:pic>
        <p:nvPicPr>
          <p:cNvPr id="7" name="Graphic 6" descr="Ruler">
            <a:extLst>
              <a:ext uri="{FF2B5EF4-FFF2-40B4-BE49-F238E27FC236}">
                <a16:creationId xmlns:a16="http://schemas.microsoft.com/office/drawing/2014/main" id="{2421DB28-EBD6-4AEC-9558-F58FD9F578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3468753">
            <a:off x="4037013" y="4706233"/>
            <a:ext cx="914400" cy="914400"/>
          </a:xfrm>
          <a:prstGeom prst="rect">
            <a:avLst/>
          </a:prstGeom>
        </p:spPr>
      </p:pic>
      <p:pic>
        <p:nvPicPr>
          <p:cNvPr id="13" name="Graphic 12" descr="Plate">
            <a:extLst>
              <a:ext uri="{FF2B5EF4-FFF2-40B4-BE49-F238E27FC236}">
                <a16:creationId xmlns:a16="http://schemas.microsoft.com/office/drawing/2014/main" id="{888C501C-3D52-4F4E-856A-45E2F1D5A31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37013" y="3507496"/>
            <a:ext cx="914400" cy="914400"/>
          </a:xfrm>
          <a:prstGeom prst="rect">
            <a:avLst/>
          </a:prstGeom>
        </p:spPr>
      </p:pic>
      <p:pic>
        <p:nvPicPr>
          <p:cNvPr id="14" name="Graphic 13" descr="Plate">
            <a:extLst>
              <a:ext uri="{FF2B5EF4-FFF2-40B4-BE49-F238E27FC236}">
                <a16:creationId xmlns:a16="http://schemas.microsoft.com/office/drawing/2014/main" id="{CF07D5F7-7FFD-49B5-8143-9A92E33B7EE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37013" y="3933693"/>
            <a:ext cx="914400" cy="914400"/>
          </a:xfrm>
          <a:prstGeom prst="rect">
            <a:avLst/>
          </a:prstGeom>
        </p:spPr>
      </p:pic>
    </p:spTree>
    <p:extLst>
      <p:ext uri="{BB962C8B-B14F-4D97-AF65-F5344CB8AC3E}">
        <p14:creationId xmlns:p14="http://schemas.microsoft.com/office/powerpoint/2010/main" val="2760423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Stack Visualization</a:t>
            </a:r>
          </a:p>
        </p:txBody>
      </p:sp>
      <p:sp>
        <p:nvSpPr>
          <p:cNvPr id="10" name="Content Placeholder 9">
            <a:extLst>
              <a:ext uri="{FF2B5EF4-FFF2-40B4-BE49-F238E27FC236}">
                <a16:creationId xmlns:a16="http://schemas.microsoft.com/office/drawing/2014/main" id="{8FFB1C18-2E65-4C5D-87C0-28BCA761B259}"/>
              </a:ext>
            </a:extLst>
          </p:cNvPr>
          <p:cNvSpPr>
            <a:spLocks noGrp="1"/>
          </p:cNvSpPr>
          <p:nvPr>
            <p:ph sz="half" idx="1"/>
          </p:nvPr>
        </p:nvSpPr>
        <p:spPr/>
        <p:txBody>
          <a:bodyPr/>
          <a:lstStyle/>
          <a:p>
            <a:endParaRPr lang="en-US" dirty="0"/>
          </a:p>
        </p:txBody>
      </p:sp>
      <p:sp>
        <p:nvSpPr>
          <p:cNvPr id="11" name="Content Placeholder 10">
            <a:extLst>
              <a:ext uri="{FF2B5EF4-FFF2-40B4-BE49-F238E27FC236}">
                <a16:creationId xmlns:a16="http://schemas.microsoft.com/office/drawing/2014/main" id="{57BDBE2A-9E79-41F3-B6D2-0D22FD291B0D}"/>
              </a:ext>
            </a:extLst>
          </p:cNvPr>
          <p:cNvSpPr>
            <a:spLocks noGrp="1"/>
          </p:cNvSpPr>
          <p:nvPr>
            <p:ph sz="half" idx="2"/>
          </p:nvPr>
        </p:nvSpPr>
        <p:spPr/>
        <p:txBody>
          <a:bodyPr/>
          <a:lstStyle/>
          <a:p>
            <a:r>
              <a:rPr lang="en-US" dirty="0"/>
              <a:t>Start off with an empty stack</a:t>
            </a:r>
          </a:p>
          <a:p>
            <a:r>
              <a:rPr lang="en-US" dirty="0"/>
              <a:t>push(plate)</a:t>
            </a:r>
            <a:br>
              <a:rPr lang="en-US" dirty="0"/>
            </a:br>
            <a:r>
              <a:rPr lang="en-US" dirty="0"/>
              <a:t>push(plate) </a:t>
            </a:r>
            <a:br>
              <a:rPr lang="en-US" dirty="0"/>
            </a:br>
            <a:r>
              <a:rPr lang="en-US" dirty="0"/>
              <a:t>push(plate)</a:t>
            </a:r>
            <a:br>
              <a:rPr lang="en-US" dirty="0"/>
            </a:br>
            <a:r>
              <a:rPr lang="en-US" dirty="0"/>
              <a:t>pop()</a:t>
            </a:r>
            <a:br>
              <a:rPr lang="en-US" dirty="0"/>
            </a:br>
            <a:endParaRPr lang="en-US" dirty="0"/>
          </a:p>
        </p:txBody>
      </p:sp>
      <p:pic>
        <p:nvPicPr>
          <p:cNvPr id="7" name="Graphic 6" descr="Ruler">
            <a:extLst>
              <a:ext uri="{FF2B5EF4-FFF2-40B4-BE49-F238E27FC236}">
                <a16:creationId xmlns:a16="http://schemas.microsoft.com/office/drawing/2014/main" id="{2421DB28-EBD6-4AEC-9558-F58FD9F578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3468753">
            <a:off x="4037013" y="4706233"/>
            <a:ext cx="914400" cy="914400"/>
          </a:xfrm>
          <a:prstGeom prst="rect">
            <a:avLst/>
          </a:prstGeom>
        </p:spPr>
      </p:pic>
      <p:pic>
        <p:nvPicPr>
          <p:cNvPr id="12" name="Graphic 11" descr="Plate">
            <a:extLst>
              <a:ext uri="{FF2B5EF4-FFF2-40B4-BE49-F238E27FC236}">
                <a16:creationId xmlns:a16="http://schemas.microsoft.com/office/drawing/2014/main" id="{BA88C030-CB37-443F-8EB9-D6CDA212A6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37425" y="3026941"/>
            <a:ext cx="914400" cy="914400"/>
          </a:xfrm>
          <a:prstGeom prst="rect">
            <a:avLst/>
          </a:prstGeom>
        </p:spPr>
      </p:pic>
      <p:sp>
        <p:nvSpPr>
          <p:cNvPr id="2" name="Arrow: Down 1">
            <a:extLst>
              <a:ext uri="{FF2B5EF4-FFF2-40B4-BE49-F238E27FC236}">
                <a16:creationId xmlns:a16="http://schemas.microsoft.com/office/drawing/2014/main" id="{72E56F9B-8708-4B4A-B95F-64732CA07D2B}"/>
              </a:ext>
            </a:extLst>
          </p:cNvPr>
          <p:cNvSpPr/>
          <p:nvPr/>
        </p:nvSpPr>
        <p:spPr>
          <a:xfrm rot="7984342">
            <a:off x="3982608" y="3527814"/>
            <a:ext cx="480822" cy="578175"/>
          </a:xfrm>
          <a:prstGeom prst="downArrow">
            <a:avLst>
              <a:gd name="adj1" fmla="val 30163"/>
              <a:gd name="adj2" fmla="val 5950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descr="Plate">
            <a:extLst>
              <a:ext uri="{FF2B5EF4-FFF2-40B4-BE49-F238E27FC236}">
                <a16:creationId xmlns:a16="http://schemas.microsoft.com/office/drawing/2014/main" id="{1F304D18-E24A-42D5-9533-45C90AF593B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37013" y="4343400"/>
            <a:ext cx="914400" cy="914400"/>
          </a:xfrm>
          <a:prstGeom prst="rect">
            <a:avLst/>
          </a:prstGeom>
        </p:spPr>
      </p:pic>
      <p:pic>
        <p:nvPicPr>
          <p:cNvPr id="14" name="Graphic 13" descr="Plate">
            <a:extLst>
              <a:ext uri="{FF2B5EF4-FFF2-40B4-BE49-F238E27FC236}">
                <a16:creationId xmlns:a16="http://schemas.microsoft.com/office/drawing/2014/main" id="{099C60BE-9650-45AB-A5ED-58530C4BA3C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37013" y="3933693"/>
            <a:ext cx="914400" cy="914400"/>
          </a:xfrm>
          <a:prstGeom prst="rect">
            <a:avLst/>
          </a:prstGeom>
        </p:spPr>
      </p:pic>
    </p:spTree>
    <p:extLst>
      <p:ext uri="{BB962C8B-B14F-4D97-AF65-F5344CB8AC3E}">
        <p14:creationId xmlns:p14="http://schemas.microsoft.com/office/powerpoint/2010/main" val="4055705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Stack Visualization</a:t>
            </a:r>
          </a:p>
        </p:txBody>
      </p:sp>
      <p:sp>
        <p:nvSpPr>
          <p:cNvPr id="10" name="Content Placeholder 9">
            <a:extLst>
              <a:ext uri="{FF2B5EF4-FFF2-40B4-BE49-F238E27FC236}">
                <a16:creationId xmlns:a16="http://schemas.microsoft.com/office/drawing/2014/main" id="{8FFB1C18-2E65-4C5D-87C0-28BCA761B259}"/>
              </a:ext>
            </a:extLst>
          </p:cNvPr>
          <p:cNvSpPr>
            <a:spLocks noGrp="1"/>
          </p:cNvSpPr>
          <p:nvPr>
            <p:ph sz="half" idx="1"/>
          </p:nvPr>
        </p:nvSpPr>
        <p:spPr/>
        <p:txBody>
          <a:bodyPr/>
          <a:lstStyle/>
          <a:p>
            <a:endParaRPr lang="en-US" dirty="0"/>
          </a:p>
        </p:txBody>
      </p:sp>
      <p:sp>
        <p:nvSpPr>
          <p:cNvPr id="11" name="Content Placeholder 10">
            <a:extLst>
              <a:ext uri="{FF2B5EF4-FFF2-40B4-BE49-F238E27FC236}">
                <a16:creationId xmlns:a16="http://schemas.microsoft.com/office/drawing/2014/main" id="{57BDBE2A-9E79-41F3-B6D2-0D22FD291B0D}"/>
              </a:ext>
            </a:extLst>
          </p:cNvPr>
          <p:cNvSpPr>
            <a:spLocks noGrp="1"/>
          </p:cNvSpPr>
          <p:nvPr>
            <p:ph sz="half" idx="2"/>
          </p:nvPr>
        </p:nvSpPr>
        <p:spPr/>
        <p:txBody>
          <a:bodyPr/>
          <a:lstStyle/>
          <a:p>
            <a:r>
              <a:rPr lang="en-US" dirty="0"/>
              <a:t>Start off with an empty stack</a:t>
            </a:r>
          </a:p>
          <a:p>
            <a:r>
              <a:rPr lang="en-US" dirty="0"/>
              <a:t>push(plate)</a:t>
            </a:r>
            <a:br>
              <a:rPr lang="en-US" dirty="0"/>
            </a:br>
            <a:r>
              <a:rPr lang="en-US" dirty="0"/>
              <a:t>push(plate) </a:t>
            </a:r>
            <a:br>
              <a:rPr lang="en-US" dirty="0"/>
            </a:br>
            <a:r>
              <a:rPr lang="en-US" dirty="0"/>
              <a:t>push(plate)</a:t>
            </a:r>
            <a:br>
              <a:rPr lang="en-US" dirty="0"/>
            </a:br>
            <a:r>
              <a:rPr lang="en-US" dirty="0"/>
              <a:t>pop()</a:t>
            </a:r>
            <a:br>
              <a:rPr lang="en-US" dirty="0"/>
            </a:br>
            <a:endParaRPr lang="en-US" dirty="0"/>
          </a:p>
        </p:txBody>
      </p:sp>
      <p:pic>
        <p:nvPicPr>
          <p:cNvPr id="7" name="Graphic 6" descr="Ruler">
            <a:extLst>
              <a:ext uri="{FF2B5EF4-FFF2-40B4-BE49-F238E27FC236}">
                <a16:creationId xmlns:a16="http://schemas.microsoft.com/office/drawing/2014/main" id="{2421DB28-EBD6-4AEC-9558-F58FD9F578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3468753">
            <a:off x="4037013" y="4706233"/>
            <a:ext cx="914400" cy="914400"/>
          </a:xfrm>
          <a:prstGeom prst="rect">
            <a:avLst/>
          </a:prstGeom>
        </p:spPr>
      </p:pic>
      <p:pic>
        <p:nvPicPr>
          <p:cNvPr id="13" name="Graphic 12" descr="Plate">
            <a:extLst>
              <a:ext uri="{FF2B5EF4-FFF2-40B4-BE49-F238E27FC236}">
                <a16:creationId xmlns:a16="http://schemas.microsoft.com/office/drawing/2014/main" id="{0BA1DB1A-C708-4862-A1BC-50F41E21A4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37013" y="4343400"/>
            <a:ext cx="914400" cy="914400"/>
          </a:xfrm>
          <a:prstGeom prst="rect">
            <a:avLst/>
          </a:prstGeom>
        </p:spPr>
      </p:pic>
      <p:pic>
        <p:nvPicPr>
          <p:cNvPr id="14" name="Graphic 13" descr="Plate">
            <a:extLst>
              <a:ext uri="{FF2B5EF4-FFF2-40B4-BE49-F238E27FC236}">
                <a16:creationId xmlns:a16="http://schemas.microsoft.com/office/drawing/2014/main" id="{5999A15E-58F4-4D0E-8983-CEF3E3926A9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37013" y="3933693"/>
            <a:ext cx="914400" cy="914400"/>
          </a:xfrm>
          <a:prstGeom prst="rect">
            <a:avLst/>
          </a:prstGeom>
        </p:spPr>
      </p:pic>
    </p:spTree>
    <p:extLst>
      <p:ext uri="{BB962C8B-B14F-4D97-AF65-F5344CB8AC3E}">
        <p14:creationId xmlns:p14="http://schemas.microsoft.com/office/powerpoint/2010/main" val="1397665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Stack Visualization</a:t>
            </a:r>
          </a:p>
        </p:txBody>
      </p:sp>
      <p:sp>
        <p:nvSpPr>
          <p:cNvPr id="10" name="Content Placeholder 9">
            <a:extLst>
              <a:ext uri="{FF2B5EF4-FFF2-40B4-BE49-F238E27FC236}">
                <a16:creationId xmlns:a16="http://schemas.microsoft.com/office/drawing/2014/main" id="{8FFB1C18-2E65-4C5D-87C0-28BCA761B259}"/>
              </a:ext>
            </a:extLst>
          </p:cNvPr>
          <p:cNvSpPr>
            <a:spLocks noGrp="1"/>
          </p:cNvSpPr>
          <p:nvPr>
            <p:ph sz="half" idx="1"/>
          </p:nvPr>
        </p:nvSpPr>
        <p:spPr/>
        <p:txBody>
          <a:bodyPr/>
          <a:lstStyle/>
          <a:p>
            <a:endParaRPr lang="en-US" dirty="0"/>
          </a:p>
        </p:txBody>
      </p:sp>
      <p:sp>
        <p:nvSpPr>
          <p:cNvPr id="11" name="Content Placeholder 10">
            <a:extLst>
              <a:ext uri="{FF2B5EF4-FFF2-40B4-BE49-F238E27FC236}">
                <a16:creationId xmlns:a16="http://schemas.microsoft.com/office/drawing/2014/main" id="{57BDBE2A-9E79-41F3-B6D2-0D22FD291B0D}"/>
              </a:ext>
            </a:extLst>
          </p:cNvPr>
          <p:cNvSpPr>
            <a:spLocks noGrp="1"/>
          </p:cNvSpPr>
          <p:nvPr>
            <p:ph sz="half" idx="2"/>
          </p:nvPr>
        </p:nvSpPr>
        <p:spPr/>
        <p:txBody>
          <a:bodyPr/>
          <a:lstStyle/>
          <a:p>
            <a:r>
              <a:rPr lang="en-US" dirty="0"/>
              <a:t>Start off with an empty stack</a:t>
            </a:r>
          </a:p>
          <a:p>
            <a:r>
              <a:rPr lang="en-US" dirty="0"/>
              <a:t>push(plate)</a:t>
            </a:r>
            <a:br>
              <a:rPr lang="en-US" dirty="0"/>
            </a:br>
            <a:r>
              <a:rPr lang="en-US" dirty="0"/>
              <a:t>push(plate) </a:t>
            </a:r>
            <a:br>
              <a:rPr lang="en-US" dirty="0"/>
            </a:br>
            <a:r>
              <a:rPr lang="en-US" dirty="0"/>
              <a:t>push(plate)</a:t>
            </a:r>
            <a:br>
              <a:rPr lang="en-US" dirty="0"/>
            </a:br>
            <a:r>
              <a:rPr lang="en-US" dirty="0"/>
              <a:t>pop()</a:t>
            </a:r>
            <a:br>
              <a:rPr lang="en-US" dirty="0"/>
            </a:br>
            <a:r>
              <a:rPr lang="en-US" dirty="0"/>
              <a:t>push(spaghetti &amp; meatballs)</a:t>
            </a:r>
            <a:br>
              <a:rPr lang="en-US" dirty="0"/>
            </a:br>
            <a:endParaRPr lang="en-US" dirty="0"/>
          </a:p>
        </p:txBody>
      </p:sp>
      <p:pic>
        <p:nvPicPr>
          <p:cNvPr id="7" name="Graphic 6" descr="Ruler">
            <a:extLst>
              <a:ext uri="{FF2B5EF4-FFF2-40B4-BE49-F238E27FC236}">
                <a16:creationId xmlns:a16="http://schemas.microsoft.com/office/drawing/2014/main" id="{2421DB28-EBD6-4AEC-9558-F58FD9F578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3468753">
            <a:off x="4037013" y="4706233"/>
            <a:ext cx="914400" cy="914400"/>
          </a:xfrm>
          <a:prstGeom prst="rect">
            <a:avLst/>
          </a:prstGeom>
        </p:spPr>
      </p:pic>
      <p:pic>
        <p:nvPicPr>
          <p:cNvPr id="12" name="Content Placeholder 13" descr="Pasta">
            <a:extLst>
              <a:ext uri="{FF2B5EF4-FFF2-40B4-BE49-F238E27FC236}">
                <a16:creationId xmlns:a16="http://schemas.microsoft.com/office/drawing/2014/main" id="{7E109484-8081-4730-A473-FBFA228B85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37013" y="3293585"/>
            <a:ext cx="914400" cy="914400"/>
          </a:xfrm>
          <a:prstGeom prst="rect">
            <a:avLst/>
          </a:prstGeom>
        </p:spPr>
      </p:pic>
      <p:pic>
        <p:nvPicPr>
          <p:cNvPr id="13" name="Graphic 12" descr="Plate">
            <a:extLst>
              <a:ext uri="{FF2B5EF4-FFF2-40B4-BE49-F238E27FC236}">
                <a16:creationId xmlns:a16="http://schemas.microsoft.com/office/drawing/2014/main" id="{C5DABFA9-2B6F-4981-8641-A270E7F2CF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37013" y="4343400"/>
            <a:ext cx="914400" cy="914400"/>
          </a:xfrm>
          <a:prstGeom prst="rect">
            <a:avLst/>
          </a:prstGeom>
        </p:spPr>
      </p:pic>
      <p:pic>
        <p:nvPicPr>
          <p:cNvPr id="14" name="Graphic 13" descr="Plate">
            <a:extLst>
              <a:ext uri="{FF2B5EF4-FFF2-40B4-BE49-F238E27FC236}">
                <a16:creationId xmlns:a16="http://schemas.microsoft.com/office/drawing/2014/main" id="{A4F4A3FE-8E18-4D90-AFBC-9A08ADF6FC3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37013" y="3933693"/>
            <a:ext cx="914400" cy="914400"/>
          </a:xfrm>
          <a:prstGeom prst="rect">
            <a:avLst/>
          </a:prstGeom>
        </p:spPr>
      </p:pic>
    </p:spTree>
    <p:extLst>
      <p:ext uri="{BB962C8B-B14F-4D97-AF65-F5344CB8AC3E}">
        <p14:creationId xmlns:p14="http://schemas.microsoft.com/office/powerpoint/2010/main" val="1384585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Stack Visualization</a:t>
            </a:r>
          </a:p>
        </p:txBody>
      </p:sp>
      <p:sp>
        <p:nvSpPr>
          <p:cNvPr id="10" name="Content Placeholder 9">
            <a:extLst>
              <a:ext uri="{FF2B5EF4-FFF2-40B4-BE49-F238E27FC236}">
                <a16:creationId xmlns:a16="http://schemas.microsoft.com/office/drawing/2014/main" id="{8FFB1C18-2E65-4C5D-87C0-28BCA761B259}"/>
              </a:ext>
            </a:extLst>
          </p:cNvPr>
          <p:cNvSpPr>
            <a:spLocks noGrp="1"/>
          </p:cNvSpPr>
          <p:nvPr>
            <p:ph sz="half" idx="1"/>
          </p:nvPr>
        </p:nvSpPr>
        <p:spPr/>
        <p:txBody>
          <a:bodyPr/>
          <a:lstStyle/>
          <a:p>
            <a:endParaRPr lang="en-US" dirty="0"/>
          </a:p>
        </p:txBody>
      </p:sp>
      <p:sp>
        <p:nvSpPr>
          <p:cNvPr id="11" name="Content Placeholder 10">
            <a:extLst>
              <a:ext uri="{FF2B5EF4-FFF2-40B4-BE49-F238E27FC236}">
                <a16:creationId xmlns:a16="http://schemas.microsoft.com/office/drawing/2014/main" id="{57BDBE2A-9E79-41F3-B6D2-0D22FD291B0D}"/>
              </a:ext>
            </a:extLst>
          </p:cNvPr>
          <p:cNvSpPr>
            <a:spLocks noGrp="1"/>
          </p:cNvSpPr>
          <p:nvPr>
            <p:ph sz="half" idx="2"/>
          </p:nvPr>
        </p:nvSpPr>
        <p:spPr/>
        <p:txBody>
          <a:bodyPr/>
          <a:lstStyle/>
          <a:p>
            <a:r>
              <a:rPr lang="en-US" dirty="0"/>
              <a:t>Start off with an empty stack</a:t>
            </a:r>
          </a:p>
          <a:p>
            <a:r>
              <a:rPr lang="en-US" dirty="0"/>
              <a:t>push(plate)</a:t>
            </a:r>
            <a:br>
              <a:rPr lang="en-US" dirty="0"/>
            </a:br>
            <a:r>
              <a:rPr lang="en-US" dirty="0"/>
              <a:t>push(plate) </a:t>
            </a:r>
            <a:br>
              <a:rPr lang="en-US" dirty="0"/>
            </a:br>
            <a:r>
              <a:rPr lang="en-US" dirty="0"/>
              <a:t>push(plate)</a:t>
            </a:r>
            <a:br>
              <a:rPr lang="en-US" dirty="0"/>
            </a:br>
            <a:r>
              <a:rPr lang="en-US" dirty="0"/>
              <a:t>pop()</a:t>
            </a:r>
            <a:br>
              <a:rPr lang="en-US" dirty="0"/>
            </a:br>
            <a:r>
              <a:rPr lang="en-US" dirty="0"/>
              <a:t>push(spaghetti &amp; meatballs)</a:t>
            </a:r>
            <a:br>
              <a:rPr lang="en-US" dirty="0"/>
            </a:br>
            <a:r>
              <a:rPr lang="en-US" dirty="0"/>
              <a:t>pop()</a:t>
            </a:r>
          </a:p>
        </p:txBody>
      </p:sp>
      <p:pic>
        <p:nvPicPr>
          <p:cNvPr id="7" name="Graphic 6" descr="Ruler">
            <a:extLst>
              <a:ext uri="{FF2B5EF4-FFF2-40B4-BE49-F238E27FC236}">
                <a16:creationId xmlns:a16="http://schemas.microsoft.com/office/drawing/2014/main" id="{2421DB28-EBD6-4AEC-9558-F58FD9F578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3468753">
            <a:off x="4037013" y="4706233"/>
            <a:ext cx="914400" cy="914400"/>
          </a:xfrm>
          <a:prstGeom prst="rect">
            <a:avLst/>
          </a:prstGeom>
        </p:spPr>
      </p:pic>
      <p:sp>
        <p:nvSpPr>
          <p:cNvPr id="12" name="Arrow: Down 11">
            <a:extLst>
              <a:ext uri="{FF2B5EF4-FFF2-40B4-BE49-F238E27FC236}">
                <a16:creationId xmlns:a16="http://schemas.microsoft.com/office/drawing/2014/main" id="{FCEB5395-FDFC-4697-850E-C54538F0892E}"/>
              </a:ext>
            </a:extLst>
          </p:cNvPr>
          <p:cNvSpPr/>
          <p:nvPr/>
        </p:nvSpPr>
        <p:spPr>
          <a:xfrm rot="7984342">
            <a:off x="3982608" y="3527814"/>
            <a:ext cx="480822" cy="578175"/>
          </a:xfrm>
          <a:prstGeom prst="downArrow">
            <a:avLst>
              <a:gd name="adj1" fmla="val 30163"/>
              <a:gd name="adj2" fmla="val 5950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3" descr="Pasta">
            <a:extLst>
              <a:ext uri="{FF2B5EF4-FFF2-40B4-BE49-F238E27FC236}">
                <a16:creationId xmlns:a16="http://schemas.microsoft.com/office/drawing/2014/main" id="{487C9A7E-4761-4AE0-9E6F-39F6C7E547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22613" y="2743200"/>
            <a:ext cx="914400" cy="914400"/>
          </a:xfrm>
          <a:prstGeom prst="rect">
            <a:avLst/>
          </a:prstGeom>
        </p:spPr>
      </p:pic>
      <p:pic>
        <p:nvPicPr>
          <p:cNvPr id="14" name="Graphic 13" descr="Plate">
            <a:extLst>
              <a:ext uri="{FF2B5EF4-FFF2-40B4-BE49-F238E27FC236}">
                <a16:creationId xmlns:a16="http://schemas.microsoft.com/office/drawing/2014/main" id="{6E816A51-DD80-415C-8ABC-7D1347EC1D1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37013" y="4343400"/>
            <a:ext cx="914400" cy="914400"/>
          </a:xfrm>
          <a:prstGeom prst="rect">
            <a:avLst/>
          </a:prstGeom>
        </p:spPr>
      </p:pic>
      <p:pic>
        <p:nvPicPr>
          <p:cNvPr id="15" name="Graphic 14" descr="Plate">
            <a:extLst>
              <a:ext uri="{FF2B5EF4-FFF2-40B4-BE49-F238E27FC236}">
                <a16:creationId xmlns:a16="http://schemas.microsoft.com/office/drawing/2014/main" id="{A462120B-271E-4A81-804D-8B55C27022F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37013" y="3933693"/>
            <a:ext cx="914400" cy="914400"/>
          </a:xfrm>
          <a:prstGeom prst="rect">
            <a:avLst/>
          </a:prstGeom>
        </p:spPr>
      </p:pic>
    </p:spTree>
    <p:extLst>
      <p:ext uri="{BB962C8B-B14F-4D97-AF65-F5344CB8AC3E}">
        <p14:creationId xmlns:p14="http://schemas.microsoft.com/office/powerpoint/2010/main" val="34242332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Stack Visualization</a:t>
            </a:r>
          </a:p>
        </p:txBody>
      </p:sp>
      <p:sp>
        <p:nvSpPr>
          <p:cNvPr id="10" name="Content Placeholder 9">
            <a:extLst>
              <a:ext uri="{FF2B5EF4-FFF2-40B4-BE49-F238E27FC236}">
                <a16:creationId xmlns:a16="http://schemas.microsoft.com/office/drawing/2014/main" id="{8FFB1C18-2E65-4C5D-87C0-28BCA761B259}"/>
              </a:ext>
            </a:extLst>
          </p:cNvPr>
          <p:cNvSpPr>
            <a:spLocks noGrp="1"/>
          </p:cNvSpPr>
          <p:nvPr>
            <p:ph sz="half" idx="1"/>
          </p:nvPr>
        </p:nvSpPr>
        <p:spPr/>
        <p:txBody>
          <a:bodyPr/>
          <a:lstStyle/>
          <a:p>
            <a:endParaRPr lang="en-US" dirty="0"/>
          </a:p>
        </p:txBody>
      </p:sp>
      <p:sp>
        <p:nvSpPr>
          <p:cNvPr id="11" name="Content Placeholder 10">
            <a:extLst>
              <a:ext uri="{FF2B5EF4-FFF2-40B4-BE49-F238E27FC236}">
                <a16:creationId xmlns:a16="http://schemas.microsoft.com/office/drawing/2014/main" id="{57BDBE2A-9E79-41F3-B6D2-0D22FD291B0D}"/>
              </a:ext>
            </a:extLst>
          </p:cNvPr>
          <p:cNvSpPr>
            <a:spLocks noGrp="1"/>
          </p:cNvSpPr>
          <p:nvPr>
            <p:ph sz="half" idx="2"/>
          </p:nvPr>
        </p:nvSpPr>
        <p:spPr/>
        <p:txBody>
          <a:bodyPr/>
          <a:lstStyle/>
          <a:p>
            <a:r>
              <a:rPr lang="en-US" dirty="0"/>
              <a:t>Start off with an empty stack</a:t>
            </a:r>
          </a:p>
          <a:p>
            <a:r>
              <a:rPr lang="en-US" dirty="0"/>
              <a:t>push(plate)</a:t>
            </a:r>
            <a:br>
              <a:rPr lang="en-US" dirty="0"/>
            </a:br>
            <a:r>
              <a:rPr lang="en-US" dirty="0"/>
              <a:t>push(plate) </a:t>
            </a:r>
            <a:br>
              <a:rPr lang="en-US" dirty="0"/>
            </a:br>
            <a:r>
              <a:rPr lang="en-US" dirty="0"/>
              <a:t>push(plate)</a:t>
            </a:r>
            <a:br>
              <a:rPr lang="en-US" dirty="0"/>
            </a:br>
            <a:r>
              <a:rPr lang="en-US" dirty="0"/>
              <a:t>pop()</a:t>
            </a:r>
            <a:br>
              <a:rPr lang="en-US" dirty="0"/>
            </a:br>
            <a:r>
              <a:rPr lang="en-US" dirty="0"/>
              <a:t>push(spaghetti &amp; meatballs)</a:t>
            </a:r>
            <a:br>
              <a:rPr lang="en-US" dirty="0"/>
            </a:br>
            <a:r>
              <a:rPr lang="en-US" dirty="0"/>
              <a:t>pop()</a:t>
            </a:r>
          </a:p>
        </p:txBody>
      </p:sp>
      <p:pic>
        <p:nvPicPr>
          <p:cNvPr id="7" name="Graphic 6" descr="Ruler">
            <a:extLst>
              <a:ext uri="{FF2B5EF4-FFF2-40B4-BE49-F238E27FC236}">
                <a16:creationId xmlns:a16="http://schemas.microsoft.com/office/drawing/2014/main" id="{2421DB28-EBD6-4AEC-9558-F58FD9F578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3468753">
            <a:off x="4037013" y="4706233"/>
            <a:ext cx="914400" cy="914400"/>
          </a:xfrm>
          <a:prstGeom prst="rect">
            <a:avLst/>
          </a:prstGeom>
        </p:spPr>
      </p:pic>
      <p:pic>
        <p:nvPicPr>
          <p:cNvPr id="13" name="Graphic 12" descr="Plate">
            <a:extLst>
              <a:ext uri="{FF2B5EF4-FFF2-40B4-BE49-F238E27FC236}">
                <a16:creationId xmlns:a16="http://schemas.microsoft.com/office/drawing/2014/main" id="{6DDF0448-FA56-4E70-88ED-B8F6875430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37013" y="4343400"/>
            <a:ext cx="914400" cy="914400"/>
          </a:xfrm>
          <a:prstGeom prst="rect">
            <a:avLst/>
          </a:prstGeom>
        </p:spPr>
      </p:pic>
      <p:pic>
        <p:nvPicPr>
          <p:cNvPr id="14" name="Graphic 13" descr="Plate">
            <a:extLst>
              <a:ext uri="{FF2B5EF4-FFF2-40B4-BE49-F238E27FC236}">
                <a16:creationId xmlns:a16="http://schemas.microsoft.com/office/drawing/2014/main" id="{08896996-44C0-48E3-B169-7C2145F0D75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37013" y="3933693"/>
            <a:ext cx="914400" cy="914400"/>
          </a:xfrm>
          <a:prstGeom prst="rect">
            <a:avLst/>
          </a:prstGeom>
        </p:spPr>
      </p:pic>
    </p:spTree>
    <p:extLst>
      <p:ext uri="{BB962C8B-B14F-4D97-AF65-F5344CB8AC3E}">
        <p14:creationId xmlns:p14="http://schemas.microsoft.com/office/powerpoint/2010/main" val="32577299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Stack Visualization</a:t>
            </a:r>
          </a:p>
        </p:txBody>
      </p:sp>
      <p:sp>
        <p:nvSpPr>
          <p:cNvPr id="10" name="Content Placeholder 9">
            <a:extLst>
              <a:ext uri="{FF2B5EF4-FFF2-40B4-BE49-F238E27FC236}">
                <a16:creationId xmlns:a16="http://schemas.microsoft.com/office/drawing/2014/main" id="{8FFB1C18-2E65-4C5D-87C0-28BCA761B259}"/>
              </a:ext>
            </a:extLst>
          </p:cNvPr>
          <p:cNvSpPr>
            <a:spLocks noGrp="1"/>
          </p:cNvSpPr>
          <p:nvPr>
            <p:ph sz="half" idx="1"/>
          </p:nvPr>
        </p:nvSpPr>
        <p:spPr/>
        <p:txBody>
          <a:bodyPr/>
          <a:lstStyle/>
          <a:p>
            <a:endParaRPr lang="en-US" dirty="0"/>
          </a:p>
        </p:txBody>
      </p:sp>
      <p:sp>
        <p:nvSpPr>
          <p:cNvPr id="11" name="Content Placeholder 10">
            <a:extLst>
              <a:ext uri="{FF2B5EF4-FFF2-40B4-BE49-F238E27FC236}">
                <a16:creationId xmlns:a16="http://schemas.microsoft.com/office/drawing/2014/main" id="{57BDBE2A-9E79-41F3-B6D2-0D22FD291B0D}"/>
              </a:ext>
            </a:extLst>
          </p:cNvPr>
          <p:cNvSpPr>
            <a:spLocks noGrp="1"/>
          </p:cNvSpPr>
          <p:nvPr>
            <p:ph sz="half" idx="2"/>
          </p:nvPr>
        </p:nvSpPr>
        <p:spPr/>
        <p:txBody>
          <a:bodyPr/>
          <a:lstStyle/>
          <a:p>
            <a:r>
              <a:rPr lang="en-US" dirty="0"/>
              <a:t>Start off with an empty stack</a:t>
            </a:r>
          </a:p>
          <a:p>
            <a:r>
              <a:rPr lang="en-US" dirty="0"/>
              <a:t>push(plate)</a:t>
            </a:r>
            <a:br>
              <a:rPr lang="en-US" dirty="0"/>
            </a:br>
            <a:r>
              <a:rPr lang="en-US" dirty="0"/>
              <a:t>push(plate) </a:t>
            </a:r>
            <a:br>
              <a:rPr lang="en-US" dirty="0"/>
            </a:br>
            <a:r>
              <a:rPr lang="en-US" dirty="0"/>
              <a:t>push(plate)</a:t>
            </a:r>
            <a:br>
              <a:rPr lang="en-US" dirty="0"/>
            </a:br>
            <a:r>
              <a:rPr lang="en-US" dirty="0"/>
              <a:t>pop()</a:t>
            </a:r>
            <a:br>
              <a:rPr lang="en-US" dirty="0"/>
            </a:br>
            <a:r>
              <a:rPr lang="en-US" dirty="0"/>
              <a:t>push(spaghetti &amp; meatballs)</a:t>
            </a:r>
            <a:br>
              <a:rPr lang="en-US" dirty="0"/>
            </a:br>
            <a:r>
              <a:rPr lang="en-US" dirty="0"/>
              <a:t>pop()</a:t>
            </a:r>
            <a:br>
              <a:rPr lang="en-US" dirty="0"/>
            </a:br>
            <a:r>
              <a:rPr lang="en-US" dirty="0"/>
              <a:t>pop()</a:t>
            </a:r>
          </a:p>
        </p:txBody>
      </p:sp>
      <p:pic>
        <p:nvPicPr>
          <p:cNvPr id="7" name="Graphic 6" descr="Ruler">
            <a:extLst>
              <a:ext uri="{FF2B5EF4-FFF2-40B4-BE49-F238E27FC236}">
                <a16:creationId xmlns:a16="http://schemas.microsoft.com/office/drawing/2014/main" id="{2421DB28-EBD6-4AEC-9558-F58FD9F578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3468753">
            <a:off x="4037013" y="4706233"/>
            <a:ext cx="914400" cy="914400"/>
          </a:xfrm>
          <a:prstGeom prst="rect">
            <a:avLst/>
          </a:prstGeom>
        </p:spPr>
      </p:pic>
      <p:sp>
        <p:nvSpPr>
          <p:cNvPr id="9" name="Arrow: Down 8">
            <a:extLst>
              <a:ext uri="{FF2B5EF4-FFF2-40B4-BE49-F238E27FC236}">
                <a16:creationId xmlns:a16="http://schemas.microsoft.com/office/drawing/2014/main" id="{DD6614A7-68B9-42C2-BC77-E85BB1CBA1F2}"/>
              </a:ext>
            </a:extLst>
          </p:cNvPr>
          <p:cNvSpPr/>
          <p:nvPr/>
        </p:nvSpPr>
        <p:spPr>
          <a:xfrm rot="7984342">
            <a:off x="3982608" y="3959328"/>
            <a:ext cx="480822" cy="578175"/>
          </a:xfrm>
          <a:prstGeom prst="downArrow">
            <a:avLst>
              <a:gd name="adj1" fmla="val 30163"/>
              <a:gd name="adj2" fmla="val 5950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descr="Plate">
            <a:extLst>
              <a:ext uri="{FF2B5EF4-FFF2-40B4-BE49-F238E27FC236}">
                <a16:creationId xmlns:a16="http://schemas.microsoft.com/office/drawing/2014/main" id="{6413F93E-02C8-4349-A177-1DFC22834D5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37013" y="4343400"/>
            <a:ext cx="914400" cy="914400"/>
          </a:xfrm>
          <a:prstGeom prst="rect">
            <a:avLst/>
          </a:prstGeom>
        </p:spPr>
      </p:pic>
      <p:pic>
        <p:nvPicPr>
          <p:cNvPr id="14" name="Graphic 13" descr="Plate">
            <a:extLst>
              <a:ext uri="{FF2B5EF4-FFF2-40B4-BE49-F238E27FC236}">
                <a16:creationId xmlns:a16="http://schemas.microsoft.com/office/drawing/2014/main" id="{27D136E7-C1B0-4D6A-A9C8-D8DA9BE3A98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22613" y="3342260"/>
            <a:ext cx="914400" cy="914400"/>
          </a:xfrm>
          <a:prstGeom prst="rect">
            <a:avLst/>
          </a:prstGeom>
        </p:spPr>
      </p:pic>
    </p:spTree>
    <p:extLst>
      <p:ext uri="{BB962C8B-B14F-4D97-AF65-F5344CB8AC3E}">
        <p14:creationId xmlns:p14="http://schemas.microsoft.com/office/powerpoint/2010/main" val="1414988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Stack Visualization</a:t>
            </a:r>
          </a:p>
        </p:txBody>
      </p:sp>
      <p:sp>
        <p:nvSpPr>
          <p:cNvPr id="10" name="Content Placeholder 9">
            <a:extLst>
              <a:ext uri="{FF2B5EF4-FFF2-40B4-BE49-F238E27FC236}">
                <a16:creationId xmlns:a16="http://schemas.microsoft.com/office/drawing/2014/main" id="{8FFB1C18-2E65-4C5D-87C0-28BCA761B259}"/>
              </a:ext>
            </a:extLst>
          </p:cNvPr>
          <p:cNvSpPr>
            <a:spLocks noGrp="1"/>
          </p:cNvSpPr>
          <p:nvPr>
            <p:ph sz="half" idx="1"/>
          </p:nvPr>
        </p:nvSpPr>
        <p:spPr/>
        <p:txBody>
          <a:bodyPr/>
          <a:lstStyle/>
          <a:p>
            <a:endParaRPr lang="en-US" dirty="0"/>
          </a:p>
        </p:txBody>
      </p:sp>
      <p:sp>
        <p:nvSpPr>
          <p:cNvPr id="11" name="Content Placeholder 10">
            <a:extLst>
              <a:ext uri="{FF2B5EF4-FFF2-40B4-BE49-F238E27FC236}">
                <a16:creationId xmlns:a16="http://schemas.microsoft.com/office/drawing/2014/main" id="{57BDBE2A-9E79-41F3-B6D2-0D22FD291B0D}"/>
              </a:ext>
            </a:extLst>
          </p:cNvPr>
          <p:cNvSpPr>
            <a:spLocks noGrp="1"/>
          </p:cNvSpPr>
          <p:nvPr>
            <p:ph sz="half" idx="2"/>
          </p:nvPr>
        </p:nvSpPr>
        <p:spPr/>
        <p:txBody>
          <a:bodyPr/>
          <a:lstStyle/>
          <a:p>
            <a:r>
              <a:rPr lang="en-US" dirty="0"/>
              <a:t>Start off with an empty stack</a:t>
            </a:r>
          </a:p>
          <a:p>
            <a:r>
              <a:rPr lang="en-US" dirty="0"/>
              <a:t>push(plate)</a:t>
            </a:r>
            <a:br>
              <a:rPr lang="en-US" dirty="0"/>
            </a:br>
            <a:r>
              <a:rPr lang="en-US" dirty="0"/>
              <a:t>push(plate) </a:t>
            </a:r>
            <a:br>
              <a:rPr lang="en-US" dirty="0"/>
            </a:br>
            <a:r>
              <a:rPr lang="en-US" dirty="0"/>
              <a:t>push(plate)</a:t>
            </a:r>
            <a:br>
              <a:rPr lang="en-US" dirty="0"/>
            </a:br>
            <a:r>
              <a:rPr lang="en-US" dirty="0"/>
              <a:t>pop()</a:t>
            </a:r>
            <a:br>
              <a:rPr lang="en-US" dirty="0"/>
            </a:br>
            <a:r>
              <a:rPr lang="en-US" dirty="0"/>
              <a:t>push(spaghetti &amp; meatballs)</a:t>
            </a:r>
            <a:br>
              <a:rPr lang="en-US" dirty="0"/>
            </a:br>
            <a:r>
              <a:rPr lang="en-US" dirty="0"/>
              <a:t>pop()</a:t>
            </a:r>
            <a:br>
              <a:rPr lang="en-US" dirty="0"/>
            </a:br>
            <a:r>
              <a:rPr lang="en-US" dirty="0"/>
              <a:t>pop()</a:t>
            </a:r>
          </a:p>
        </p:txBody>
      </p:sp>
      <p:pic>
        <p:nvPicPr>
          <p:cNvPr id="7" name="Graphic 6" descr="Ruler">
            <a:extLst>
              <a:ext uri="{FF2B5EF4-FFF2-40B4-BE49-F238E27FC236}">
                <a16:creationId xmlns:a16="http://schemas.microsoft.com/office/drawing/2014/main" id="{2421DB28-EBD6-4AEC-9558-F58FD9F578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3468753">
            <a:off x="4037013" y="4706233"/>
            <a:ext cx="914400" cy="914400"/>
          </a:xfrm>
          <a:prstGeom prst="rect">
            <a:avLst/>
          </a:prstGeom>
        </p:spPr>
      </p:pic>
      <p:pic>
        <p:nvPicPr>
          <p:cNvPr id="13" name="Graphic 12" descr="Plate">
            <a:extLst>
              <a:ext uri="{FF2B5EF4-FFF2-40B4-BE49-F238E27FC236}">
                <a16:creationId xmlns:a16="http://schemas.microsoft.com/office/drawing/2014/main" id="{26694E63-D384-4042-B69A-DE581E56A6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37013" y="4343400"/>
            <a:ext cx="914400" cy="914400"/>
          </a:xfrm>
          <a:prstGeom prst="rect">
            <a:avLst/>
          </a:prstGeom>
        </p:spPr>
      </p:pic>
    </p:spTree>
    <p:extLst>
      <p:ext uri="{BB962C8B-B14F-4D97-AF65-F5344CB8AC3E}">
        <p14:creationId xmlns:p14="http://schemas.microsoft.com/office/powerpoint/2010/main" val="26464853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Stack Interface in Java</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lstStyle/>
          <a:p>
            <a:r>
              <a:rPr lang="en-US" dirty="0">
                <a:cs typeface="Courier New" panose="02070309020205020404" pitchFamily="49" charset="0"/>
              </a:rPr>
              <a:t>Here’s an example of a stack interface we may write in Java.</a:t>
            </a:r>
          </a:p>
          <a:p>
            <a:pPr marL="45720" indent="0">
              <a:buNone/>
            </a:pPr>
            <a:r>
              <a:rPr lang="en-US" dirty="0">
                <a:latin typeface="Courier New" panose="02070309020205020404" pitchFamily="49" charset="0"/>
                <a:cs typeface="Courier New" panose="02070309020205020404" pitchFamily="49" charset="0"/>
              </a:rPr>
              <a:t>public interface Stack&lt;E&gt;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int size();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boolean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isEmpty</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void push(E 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E pop();</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E top();</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endParaRPr lang="en-US" dirty="0">
              <a:cs typeface="Courier New" panose="02070309020205020404" pitchFamily="49" charset="0"/>
            </a:endParaRPr>
          </a:p>
        </p:txBody>
      </p:sp>
    </p:spTree>
    <p:extLst>
      <p:ext uri="{BB962C8B-B14F-4D97-AF65-F5344CB8AC3E}">
        <p14:creationId xmlns:p14="http://schemas.microsoft.com/office/powerpoint/2010/main" val="24000746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Stack Interface in Java</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lstStyle/>
          <a:p>
            <a:r>
              <a:rPr lang="en-US" dirty="0">
                <a:cs typeface="Courier New" panose="02070309020205020404" pitchFamily="49" charset="0"/>
              </a:rPr>
              <a:t>Here’s an example of a stack interface we may write in Java.</a:t>
            </a:r>
          </a:p>
          <a:p>
            <a:pPr marL="45720" indent="0">
              <a:buNone/>
            </a:pPr>
            <a:r>
              <a:rPr lang="en-US" dirty="0">
                <a:latin typeface="Courier New" panose="02070309020205020404" pitchFamily="49" charset="0"/>
                <a:cs typeface="Courier New" panose="02070309020205020404" pitchFamily="49" charset="0"/>
              </a:rPr>
              <a:t>public interface Stack&lt;E&gt;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int size();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boolean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isEmpty</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void push(E 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E pop();</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E top();</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a:p>
            <a:r>
              <a:rPr lang="en-US" dirty="0">
                <a:cs typeface="Courier New" panose="02070309020205020404" pitchFamily="49" charset="0"/>
              </a:rPr>
              <a:t>Because this is an interface, our implementations of a stack could vary.</a:t>
            </a:r>
          </a:p>
        </p:txBody>
      </p:sp>
    </p:spTree>
    <p:extLst>
      <p:ext uri="{BB962C8B-B14F-4D97-AF65-F5344CB8AC3E}">
        <p14:creationId xmlns:p14="http://schemas.microsoft.com/office/powerpoint/2010/main" val="3736244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B8B07-FC69-4F76-8649-7639D73C4850}"/>
              </a:ext>
            </a:extLst>
          </p:cNvPr>
          <p:cNvSpPr>
            <a:spLocks noGrp="1"/>
          </p:cNvSpPr>
          <p:nvPr>
            <p:ph type="title"/>
          </p:nvPr>
        </p:nvSpPr>
        <p:spPr/>
        <p:txBody>
          <a:bodyPr/>
          <a:lstStyle/>
          <a:p>
            <a:r>
              <a:rPr lang="en-US" dirty="0"/>
              <a:t>Schedule</a:t>
            </a:r>
          </a:p>
        </p:txBody>
      </p:sp>
      <p:sp>
        <p:nvSpPr>
          <p:cNvPr id="3" name="Content Placeholder 2">
            <a:extLst>
              <a:ext uri="{FF2B5EF4-FFF2-40B4-BE49-F238E27FC236}">
                <a16:creationId xmlns:a16="http://schemas.microsoft.com/office/drawing/2014/main" id="{FB64F171-6BB7-4E6B-AF2C-9F6B3C37C206}"/>
              </a:ext>
            </a:extLst>
          </p:cNvPr>
          <p:cNvSpPr>
            <a:spLocks noGrp="1"/>
          </p:cNvSpPr>
          <p:nvPr>
            <p:ph idx="1"/>
          </p:nvPr>
        </p:nvSpPr>
        <p:spPr/>
        <p:txBody>
          <a:bodyPr/>
          <a:lstStyle/>
          <a:p>
            <a:r>
              <a:rPr lang="en-US" dirty="0"/>
              <a:t>Abstract Data Type</a:t>
            </a:r>
          </a:p>
          <a:p>
            <a:r>
              <a:rPr lang="en-US" dirty="0"/>
              <a:t>Stack</a:t>
            </a:r>
          </a:p>
          <a:p>
            <a:r>
              <a:rPr lang="en-US" dirty="0"/>
              <a:t>Queue</a:t>
            </a:r>
          </a:p>
          <a:p>
            <a:r>
              <a:rPr lang="en-US" dirty="0"/>
              <a:t>Deque</a:t>
            </a:r>
          </a:p>
        </p:txBody>
      </p:sp>
      <p:sp>
        <p:nvSpPr>
          <p:cNvPr id="4" name="Slide Number Placeholder 3">
            <a:extLst>
              <a:ext uri="{FF2B5EF4-FFF2-40B4-BE49-F238E27FC236}">
                <a16:creationId xmlns:a16="http://schemas.microsoft.com/office/drawing/2014/main" id="{B40BD46E-0FDC-49CE-8F75-9B37778EEBF2}"/>
              </a:ext>
            </a:extLst>
          </p:cNvPr>
          <p:cNvSpPr>
            <a:spLocks noGrp="1"/>
          </p:cNvSpPr>
          <p:nvPr>
            <p:ph type="sldNum" sz="quarter" idx="12"/>
          </p:nvPr>
        </p:nvSpPr>
        <p:spPr/>
        <p:txBody>
          <a:bodyPr/>
          <a:lstStyle/>
          <a:p>
            <a:fld id="{8FDBFFB2-86D9-4B8F-A59A-553A60B94BBE}" type="slidenum">
              <a:rPr lang="en-US" smtClean="0"/>
              <a:t>4</a:t>
            </a:fld>
            <a:endParaRPr lang="en-US"/>
          </a:p>
        </p:txBody>
      </p:sp>
    </p:spTree>
    <p:extLst>
      <p:ext uri="{BB962C8B-B14F-4D97-AF65-F5344CB8AC3E}">
        <p14:creationId xmlns:p14="http://schemas.microsoft.com/office/powerpoint/2010/main" val="31562785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Array-Based Stack Implementation</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lstStyle/>
          <a:p>
            <a:r>
              <a:rPr lang="en-US" dirty="0"/>
              <a:t>Let’s create an </a:t>
            </a:r>
            <a:r>
              <a:rPr lang="en-US" dirty="0" err="1"/>
              <a:t>ArrayStack</a:t>
            </a:r>
            <a:r>
              <a:rPr lang="en-US" dirty="0"/>
              <a:t> class using an array</a:t>
            </a:r>
          </a:p>
        </p:txBody>
      </p:sp>
    </p:spTree>
    <p:extLst>
      <p:ext uri="{BB962C8B-B14F-4D97-AF65-F5344CB8AC3E}">
        <p14:creationId xmlns:p14="http://schemas.microsoft.com/office/powerpoint/2010/main" val="34955837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Array-Based Stack Implementation</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lstStyle/>
          <a:p>
            <a:r>
              <a:rPr lang="en-US" dirty="0"/>
              <a:t>Let’s create an </a:t>
            </a:r>
            <a:r>
              <a:rPr lang="en-US" dirty="0" err="1"/>
              <a:t>ArrayStack</a:t>
            </a:r>
            <a:r>
              <a:rPr lang="en-US" dirty="0"/>
              <a:t> class using an array </a:t>
            </a:r>
          </a:p>
          <a:p>
            <a:pPr lvl="1"/>
            <a:r>
              <a:rPr lang="en-US" dirty="0"/>
              <a:t>We will store our elements in a fixed size array. // </a:t>
            </a:r>
            <a:r>
              <a:rPr lang="en-US" dirty="0">
                <a:latin typeface="Courier New" panose="02070309020205020404" pitchFamily="49" charset="0"/>
                <a:cs typeface="Courier New" panose="02070309020205020404" pitchFamily="49" charset="0"/>
              </a:rPr>
              <a:t>E[] data</a:t>
            </a:r>
          </a:p>
          <a:p>
            <a:pPr lvl="2"/>
            <a:endParaRPr lang="en-US" dirty="0"/>
          </a:p>
        </p:txBody>
      </p:sp>
    </p:spTree>
    <p:extLst>
      <p:ext uri="{BB962C8B-B14F-4D97-AF65-F5344CB8AC3E}">
        <p14:creationId xmlns:p14="http://schemas.microsoft.com/office/powerpoint/2010/main" val="5713023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Array-Based Stack Implementation</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lstStyle/>
          <a:p>
            <a:r>
              <a:rPr lang="en-US" dirty="0"/>
              <a:t>Let’s create an </a:t>
            </a:r>
            <a:r>
              <a:rPr lang="en-US" dirty="0" err="1"/>
              <a:t>ArrayStack</a:t>
            </a:r>
            <a:r>
              <a:rPr lang="en-US" dirty="0"/>
              <a:t> class using an array </a:t>
            </a:r>
          </a:p>
          <a:p>
            <a:pPr lvl="1"/>
            <a:r>
              <a:rPr lang="en-US" dirty="0"/>
              <a:t>We will store our elements in a fixed size array. // </a:t>
            </a:r>
            <a:r>
              <a:rPr lang="en-US" dirty="0">
                <a:latin typeface="Courier New" panose="02070309020205020404" pitchFamily="49" charset="0"/>
                <a:cs typeface="Courier New" panose="02070309020205020404" pitchFamily="49" charset="0"/>
              </a:rPr>
              <a:t>E[] data</a:t>
            </a:r>
          </a:p>
          <a:p>
            <a:pPr lvl="1"/>
            <a:r>
              <a:rPr lang="en-US" dirty="0"/>
              <a:t>We need to keep track of where the top of our stack is.</a:t>
            </a:r>
          </a:p>
          <a:p>
            <a:pPr lvl="2"/>
            <a:endParaRPr lang="en-US" dirty="0"/>
          </a:p>
        </p:txBody>
      </p:sp>
    </p:spTree>
    <p:extLst>
      <p:ext uri="{BB962C8B-B14F-4D97-AF65-F5344CB8AC3E}">
        <p14:creationId xmlns:p14="http://schemas.microsoft.com/office/powerpoint/2010/main" val="35206432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Array-Based Stack Implementation</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lstStyle/>
          <a:p>
            <a:r>
              <a:rPr lang="en-US" dirty="0"/>
              <a:t>Let’s create an </a:t>
            </a:r>
            <a:r>
              <a:rPr lang="en-US" dirty="0" err="1"/>
              <a:t>ArrayStack</a:t>
            </a:r>
            <a:r>
              <a:rPr lang="en-US" dirty="0"/>
              <a:t> class using an array </a:t>
            </a:r>
          </a:p>
          <a:p>
            <a:pPr lvl="1"/>
            <a:r>
              <a:rPr lang="en-US" dirty="0"/>
              <a:t>We will store our elements in a fixed size array. // </a:t>
            </a:r>
            <a:r>
              <a:rPr lang="en-US" dirty="0">
                <a:latin typeface="Courier New" panose="02070309020205020404" pitchFamily="49" charset="0"/>
                <a:cs typeface="Courier New" panose="02070309020205020404" pitchFamily="49" charset="0"/>
              </a:rPr>
              <a:t>E[] data</a:t>
            </a:r>
          </a:p>
          <a:p>
            <a:pPr lvl="1"/>
            <a:r>
              <a:rPr lang="en-US" dirty="0"/>
              <a:t>We need to keep track of where the top of our stack is.</a:t>
            </a:r>
          </a:p>
          <a:p>
            <a:pPr lvl="2"/>
            <a:r>
              <a:rPr lang="en-US" dirty="0"/>
              <a:t>Use an int variable that keeps track of the index of the top of the stack.</a:t>
            </a:r>
          </a:p>
          <a:p>
            <a:pPr lvl="1"/>
            <a:endParaRPr lang="en-US" dirty="0"/>
          </a:p>
          <a:p>
            <a:pPr lvl="2"/>
            <a:endParaRPr lang="en-US" dirty="0"/>
          </a:p>
        </p:txBody>
      </p:sp>
    </p:spTree>
    <p:extLst>
      <p:ext uri="{BB962C8B-B14F-4D97-AF65-F5344CB8AC3E}">
        <p14:creationId xmlns:p14="http://schemas.microsoft.com/office/powerpoint/2010/main" val="10341754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Array-Based Stack Implementation</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lstStyle/>
          <a:p>
            <a:r>
              <a:rPr lang="en-US" dirty="0"/>
              <a:t>Let’s create an </a:t>
            </a:r>
            <a:r>
              <a:rPr lang="en-US" dirty="0" err="1"/>
              <a:t>ArrayStack</a:t>
            </a:r>
            <a:r>
              <a:rPr lang="en-US" dirty="0"/>
              <a:t> class using an array </a:t>
            </a:r>
          </a:p>
          <a:p>
            <a:pPr lvl="1"/>
            <a:r>
              <a:rPr lang="en-US" dirty="0"/>
              <a:t>We will store our elements in a fixed size array. // </a:t>
            </a:r>
            <a:r>
              <a:rPr lang="en-US" dirty="0">
                <a:latin typeface="Courier New" panose="02070309020205020404" pitchFamily="49" charset="0"/>
                <a:cs typeface="Courier New" panose="02070309020205020404" pitchFamily="49" charset="0"/>
              </a:rPr>
              <a:t>E[] data</a:t>
            </a:r>
          </a:p>
          <a:p>
            <a:pPr lvl="1"/>
            <a:r>
              <a:rPr lang="en-US" dirty="0"/>
              <a:t>We need to keep track of where the top of our stack is.</a:t>
            </a:r>
          </a:p>
          <a:p>
            <a:pPr lvl="2"/>
            <a:r>
              <a:rPr lang="en-US" dirty="0"/>
              <a:t>Use an int variable that keeps track of the index of the top of the stack.</a:t>
            </a:r>
          </a:p>
          <a:p>
            <a:pPr lvl="2"/>
            <a:r>
              <a:rPr lang="en-US" dirty="0"/>
              <a:t>Have this variable start at -1. </a:t>
            </a:r>
            <a:r>
              <a:rPr lang="en-US" dirty="0">
                <a:latin typeface="Courier New" panose="02070309020205020404" pitchFamily="49" charset="0"/>
                <a:cs typeface="Courier New" panose="02070309020205020404" pitchFamily="49" charset="0"/>
              </a:rPr>
              <a:t>// int top = -1;</a:t>
            </a:r>
          </a:p>
          <a:p>
            <a:pPr lvl="2"/>
            <a:endParaRPr lang="en-US" dirty="0"/>
          </a:p>
          <a:p>
            <a:pPr lvl="1"/>
            <a:endParaRPr lang="en-US" dirty="0"/>
          </a:p>
          <a:p>
            <a:pPr lvl="2"/>
            <a:endParaRPr lang="en-US" dirty="0"/>
          </a:p>
        </p:txBody>
      </p:sp>
    </p:spTree>
    <p:extLst>
      <p:ext uri="{BB962C8B-B14F-4D97-AF65-F5344CB8AC3E}">
        <p14:creationId xmlns:p14="http://schemas.microsoft.com/office/powerpoint/2010/main" val="22368539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Array-Based Stack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ext uri="{D42A27DB-BD31-4B8C-83A1-F6EECF244321}">
                <p14:modId xmlns:p14="http://schemas.microsoft.com/office/powerpoint/2010/main" val="490831758"/>
              </p:ext>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extLst>
                  <a:ext uri="{0D108BD9-81ED-4DB2-BD59-A6C34878D82A}">
                    <a16:rowId xmlns:a16="http://schemas.microsoft.com/office/drawing/2014/main" val="441243226"/>
                  </a:ext>
                </a:extLst>
              </a:tr>
            </a:tbl>
          </a:graphicData>
        </a:graphic>
      </p:graphicFrame>
      <p:sp>
        <p:nvSpPr>
          <p:cNvPr id="7" name="TextBox 6">
            <a:extLst>
              <a:ext uri="{FF2B5EF4-FFF2-40B4-BE49-F238E27FC236}">
                <a16:creationId xmlns:a16="http://schemas.microsoft.com/office/drawing/2014/main" id="{6D651613-6F02-4ADA-B9F4-7C0EF893126E}"/>
              </a:ext>
            </a:extLst>
          </p:cNvPr>
          <p:cNvSpPr txBox="1"/>
          <p:nvPr/>
        </p:nvSpPr>
        <p:spPr>
          <a:xfrm>
            <a:off x="1124740" y="1689882"/>
            <a:ext cx="1976823"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top = -1;</a:t>
            </a:r>
          </a:p>
        </p:txBody>
      </p:sp>
      <p:cxnSp>
        <p:nvCxnSpPr>
          <p:cNvPr id="28" name="Straight Arrow Connector 27">
            <a:extLst>
              <a:ext uri="{FF2B5EF4-FFF2-40B4-BE49-F238E27FC236}">
                <a16:creationId xmlns:a16="http://schemas.microsoft.com/office/drawing/2014/main" id="{F8103121-41CB-4442-8A2F-8170447CAE30}"/>
              </a:ext>
            </a:extLst>
          </p:cNvPr>
          <p:cNvCxnSpPr>
            <a:cxnSpLocks/>
          </p:cNvCxnSpPr>
          <p:nvPr/>
        </p:nvCxnSpPr>
        <p:spPr>
          <a:xfrm>
            <a:off x="861646" y="2303585"/>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EB0B94A-95EB-4C16-9EF2-5CB6E2C51E11}"/>
              </a:ext>
            </a:extLst>
          </p:cNvPr>
          <p:cNvCxnSpPr>
            <a:stCxn id="7" idx="2"/>
          </p:cNvCxnSpPr>
          <p:nvPr/>
        </p:nvCxnSpPr>
        <p:spPr>
          <a:xfrm flipH="1">
            <a:off x="2113151" y="2059214"/>
            <a:ext cx="1" cy="2531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1DDF702-5D93-482A-9538-8DF130E81F90}"/>
              </a:ext>
            </a:extLst>
          </p:cNvPr>
          <p:cNvCxnSpPr>
            <a:cxnSpLocks/>
          </p:cNvCxnSpPr>
          <p:nvPr/>
        </p:nvCxnSpPr>
        <p:spPr>
          <a:xfrm flipH="1">
            <a:off x="861645" y="2303585"/>
            <a:ext cx="1251509" cy="87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0B18687-D4A3-4FC2-93BF-D7E4B207747C}"/>
              </a:ext>
            </a:extLst>
          </p:cNvPr>
          <p:cNvSpPr txBox="1"/>
          <p:nvPr/>
        </p:nvSpPr>
        <p:spPr>
          <a:xfrm>
            <a:off x="4265398" y="3466652"/>
            <a:ext cx="6801862" cy="286232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public class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ArrayStack</a:t>
            </a:r>
            <a:r>
              <a:rPr lang="en-US" dirty="0">
                <a:latin typeface="Courier New" panose="02070309020205020404" pitchFamily="49" charset="0"/>
                <a:cs typeface="Courier New" panose="02070309020205020404" pitchFamily="49" charset="0"/>
              </a:rPr>
              <a:t>&lt;E&gt; </a:t>
            </a:r>
            <a:r>
              <a:rPr lang="en-US" b="1" dirty="0">
                <a:latin typeface="Courier New" panose="02070309020205020404" pitchFamily="49" charset="0"/>
                <a:cs typeface="Courier New" panose="02070309020205020404" pitchFamily="49" charset="0"/>
              </a:rPr>
              <a:t>implements</a:t>
            </a:r>
            <a:r>
              <a:rPr lang="en-US" dirty="0">
                <a:latin typeface="Courier New" panose="02070309020205020404" pitchFamily="49" charset="0"/>
                <a:cs typeface="Courier New" panose="02070309020205020404" pitchFamily="49" charset="0"/>
              </a:rPr>
              <a:t> Stack&lt;E&gt; {</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public static int final</a:t>
            </a:r>
            <a:r>
              <a:rPr lang="en-US" dirty="0">
                <a:latin typeface="Courier New" panose="02070309020205020404" pitchFamily="49" charset="0"/>
                <a:cs typeface="Courier New" panose="02070309020205020404" pitchFamily="49" charset="0"/>
              </a:rPr>
              <a:t> MAX = 1000;</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private</a:t>
            </a:r>
            <a:r>
              <a:rPr lang="en-US" dirty="0">
                <a:latin typeface="Courier New" panose="02070309020205020404" pitchFamily="49" charset="0"/>
                <a:cs typeface="Courier New" panose="02070309020205020404" pitchFamily="49" charset="0"/>
              </a:rPr>
              <a:t> E[] data;</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private</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top = -1;</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ArrayStack</a:t>
            </a:r>
            <a:r>
              <a:rPr lang="en-US" dirty="0">
                <a:latin typeface="Courier New" panose="02070309020205020404" pitchFamily="49" charset="0"/>
                <a:cs typeface="Courier New" panose="02070309020205020404" pitchFamily="49" charset="0"/>
              </a:rPr>
              <a:t>() { </a:t>
            </a:r>
            <a:r>
              <a:rPr lang="en-US" b="1" dirty="0">
                <a:latin typeface="Courier New" panose="02070309020205020404" pitchFamily="49" charset="0"/>
                <a:cs typeface="Courier New" panose="02070309020205020404" pitchFamily="49" charset="0"/>
              </a:rPr>
              <a:t>this</a:t>
            </a:r>
            <a:r>
              <a:rPr lang="en-US" dirty="0">
                <a:latin typeface="Courier New" panose="02070309020205020404" pitchFamily="49" charset="0"/>
                <a:cs typeface="Courier New" panose="02070309020205020404" pitchFamily="49" charset="0"/>
              </a:rPr>
              <a:t>(MAX); }</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ArrayStack</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cap) {</a:t>
            </a:r>
          </a:p>
          <a:p>
            <a:r>
              <a:rPr lang="en-US" dirty="0">
                <a:latin typeface="Courier New" panose="02070309020205020404" pitchFamily="49" charset="0"/>
                <a:cs typeface="Courier New" panose="02070309020205020404" pitchFamily="49" charset="0"/>
              </a:rPr>
              <a:t>        data = (E[]) </a:t>
            </a:r>
            <a:r>
              <a:rPr lang="en-US" b="1" dirty="0">
                <a:latin typeface="Courier New" panose="02070309020205020404" pitchFamily="49" charset="0"/>
                <a:cs typeface="Courier New" panose="02070309020205020404" pitchFamily="49" charset="0"/>
              </a:rPr>
              <a:t>new</a:t>
            </a:r>
            <a:r>
              <a:rPr lang="en-US" dirty="0">
                <a:latin typeface="Courier New" panose="02070309020205020404" pitchFamily="49" charset="0"/>
                <a:cs typeface="Courier New" panose="02070309020205020404" pitchFamily="49" charset="0"/>
              </a:rPr>
              <a:t> Object[cap];</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40690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Array-Based Stack Operations</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lstStyle/>
          <a:p>
            <a:r>
              <a:rPr lang="en-US" dirty="0"/>
              <a:t>push(E e):</a:t>
            </a:r>
            <a:br>
              <a:rPr lang="en-US" dirty="0">
                <a:cs typeface="Courier New" panose="02070309020205020404" pitchFamily="49" charset="0"/>
              </a:rPr>
            </a:br>
            <a:endParaRPr lang="en-US" dirty="0"/>
          </a:p>
          <a:p>
            <a:pPr lvl="2"/>
            <a:endParaRPr lang="en-US" dirty="0"/>
          </a:p>
        </p:txBody>
      </p:sp>
    </p:spTree>
    <p:extLst>
      <p:ext uri="{BB962C8B-B14F-4D97-AF65-F5344CB8AC3E}">
        <p14:creationId xmlns:p14="http://schemas.microsoft.com/office/powerpoint/2010/main" val="37583437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Array-Based Stack Operations</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lstStyle/>
          <a:p>
            <a:r>
              <a:rPr lang="en-US" dirty="0"/>
              <a:t>push(E e):</a:t>
            </a:r>
          </a:p>
          <a:p>
            <a:pPr lvl="1"/>
            <a:r>
              <a:rPr lang="en-US" dirty="0">
                <a:cs typeface="Courier New" panose="02070309020205020404" pitchFamily="49" charset="0"/>
              </a:rPr>
              <a:t>top++;  //if we pass our max capacity, throw an exception.</a:t>
            </a:r>
            <a:br>
              <a:rPr lang="en-US" dirty="0">
                <a:cs typeface="Courier New" panose="02070309020205020404" pitchFamily="49" charset="0"/>
              </a:rPr>
            </a:br>
            <a:endParaRPr lang="en-US" dirty="0"/>
          </a:p>
          <a:p>
            <a:pPr lvl="2"/>
            <a:endParaRPr lang="en-US" dirty="0"/>
          </a:p>
        </p:txBody>
      </p:sp>
    </p:spTree>
    <p:extLst>
      <p:ext uri="{BB962C8B-B14F-4D97-AF65-F5344CB8AC3E}">
        <p14:creationId xmlns:p14="http://schemas.microsoft.com/office/powerpoint/2010/main" val="33350988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Array-Based Stack Operations</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lstStyle/>
          <a:p>
            <a:r>
              <a:rPr lang="en-US" dirty="0"/>
              <a:t>push(E e):</a:t>
            </a:r>
          </a:p>
          <a:p>
            <a:pPr lvl="1"/>
            <a:r>
              <a:rPr lang="en-US" dirty="0">
                <a:cs typeface="Courier New" panose="02070309020205020404" pitchFamily="49" charset="0"/>
              </a:rPr>
              <a:t>top++;  //if we pass our max capacity, throw an exception.</a:t>
            </a:r>
            <a:br>
              <a:rPr lang="en-US" dirty="0">
                <a:cs typeface="Courier New" panose="02070309020205020404" pitchFamily="49" charset="0"/>
              </a:rPr>
            </a:br>
            <a:r>
              <a:rPr lang="en-US" dirty="0">
                <a:cs typeface="Courier New" panose="02070309020205020404" pitchFamily="49" charset="0"/>
              </a:rPr>
              <a:t>data[top] = e;</a:t>
            </a:r>
            <a:endParaRPr lang="en-US" dirty="0"/>
          </a:p>
          <a:p>
            <a:pPr lvl="2"/>
            <a:endParaRPr lang="en-US" dirty="0"/>
          </a:p>
        </p:txBody>
      </p:sp>
    </p:spTree>
    <p:extLst>
      <p:ext uri="{BB962C8B-B14F-4D97-AF65-F5344CB8AC3E}">
        <p14:creationId xmlns:p14="http://schemas.microsoft.com/office/powerpoint/2010/main" val="6409937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push(E)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extLst>
                  <a:ext uri="{0D108BD9-81ED-4DB2-BD59-A6C34878D82A}">
                    <a16:rowId xmlns:a16="http://schemas.microsoft.com/office/drawing/2014/main" val="441243226"/>
                  </a:ext>
                </a:extLst>
              </a:tr>
            </a:tbl>
          </a:graphicData>
        </a:graphic>
      </p:graphicFrame>
      <p:sp>
        <p:nvSpPr>
          <p:cNvPr id="7" name="TextBox 6">
            <a:extLst>
              <a:ext uri="{FF2B5EF4-FFF2-40B4-BE49-F238E27FC236}">
                <a16:creationId xmlns:a16="http://schemas.microsoft.com/office/drawing/2014/main" id="{6D651613-6F02-4ADA-B9F4-7C0EF893126E}"/>
              </a:ext>
            </a:extLst>
          </p:cNvPr>
          <p:cNvSpPr txBox="1"/>
          <p:nvPr/>
        </p:nvSpPr>
        <p:spPr>
          <a:xfrm>
            <a:off x="1124740" y="1689882"/>
            <a:ext cx="1976823"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top = -1;</a:t>
            </a:r>
          </a:p>
        </p:txBody>
      </p:sp>
      <p:cxnSp>
        <p:nvCxnSpPr>
          <p:cNvPr id="28" name="Straight Arrow Connector 27">
            <a:extLst>
              <a:ext uri="{FF2B5EF4-FFF2-40B4-BE49-F238E27FC236}">
                <a16:creationId xmlns:a16="http://schemas.microsoft.com/office/drawing/2014/main" id="{F8103121-41CB-4442-8A2F-8170447CAE30}"/>
              </a:ext>
            </a:extLst>
          </p:cNvPr>
          <p:cNvCxnSpPr>
            <a:cxnSpLocks/>
          </p:cNvCxnSpPr>
          <p:nvPr/>
        </p:nvCxnSpPr>
        <p:spPr>
          <a:xfrm>
            <a:off x="861646" y="2303585"/>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EB0B94A-95EB-4C16-9EF2-5CB6E2C51E11}"/>
              </a:ext>
            </a:extLst>
          </p:cNvPr>
          <p:cNvCxnSpPr>
            <a:stCxn id="7" idx="2"/>
          </p:cNvCxnSpPr>
          <p:nvPr/>
        </p:nvCxnSpPr>
        <p:spPr>
          <a:xfrm flipH="1">
            <a:off x="2113151" y="2059214"/>
            <a:ext cx="1" cy="2531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1DDF702-5D93-482A-9538-8DF130E81F90}"/>
              </a:ext>
            </a:extLst>
          </p:cNvPr>
          <p:cNvCxnSpPr>
            <a:cxnSpLocks/>
          </p:cNvCxnSpPr>
          <p:nvPr/>
        </p:nvCxnSpPr>
        <p:spPr>
          <a:xfrm flipH="1">
            <a:off x="861645" y="2303585"/>
            <a:ext cx="1251509" cy="87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60D7AFA-B372-4040-9CD4-9901D85DAA89}"/>
              </a:ext>
            </a:extLst>
          </p:cNvPr>
          <p:cNvSpPr txBox="1"/>
          <p:nvPr/>
        </p:nvSpPr>
        <p:spPr>
          <a:xfrm>
            <a:off x="4906108" y="3534506"/>
            <a:ext cx="6161152" cy="369332"/>
          </a:xfrm>
          <a:prstGeom prst="rect">
            <a:avLst/>
          </a:prstGeom>
          <a:noFill/>
        </p:spPr>
        <p:txBody>
          <a:bodyPr wrap="square" rtlCol="0">
            <a:spAutoFit/>
          </a:bodyPr>
          <a:lstStyle/>
          <a:p>
            <a:r>
              <a:rPr lang="en-US" dirty="0"/>
              <a:t>push(a);</a:t>
            </a:r>
          </a:p>
        </p:txBody>
      </p:sp>
    </p:spTree>
    <p:extLst>
      <p:ext uri="{BB962C8B-B14F-4D97-AF65-F5344CB8AC3E}">
        <p14:creationId xmlns:p14="http://schemas.microsoft.com/office/powerpoint/2010/main" val="3519547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F7378-5E9C-4382-BC40-13F22F71DCD4}"/>
              </a:ext>
            </a:extLst>
          </p:cNvPr>
          <p:cNvSpPr>
            <a:spLocks noGrp="1"/>
          </p:cNvSpPr>
          <p:nvPr>
            <p:ph type="title"/>
          </p:nvPr>
        </p:nvSpPr>
        <p:spPr/>
        <p:txBody>
          <a:bodyPr/>
          <a:lstStyle/>
          <a:p>
            <a:r>
              <a:rPr lang="en-US" dirty="0"/>
              <a:t>Last Time…</a:t>
            </a:r>
          </a:p>
        </p:txBody>
      </p:sp>
      <p:sp>
        <p:nvSpPr>
          <p:cNvPr id="3" name="Content Placeholder 2">
            <a:extLst>
              <a:ext uri="{FF2B5EF4-FFF2-40B4-BE49-F238E27FC236}">
                <a16:creationId xmlns:a16="http://schemas.microsoft.com/office/drawing/2014/main" id="{17F12DC8-E901-4A7D-8296-B862F34C3A35}"/>
              </a:ext>
            </a:extLst>
          </p:cNvPr>
          <p:cNvSpPr>
            <a:spLocks noGrp="1"/>
          </p:cNvSpPr>
          <p:nvPr>
            <p:ph idx="1"/>
          </p:nvPr>
        </p:nvSpPr>
        <p:spPr/>
        <p:txBody>
          <a:bodyPr/>
          <a:lstStyle/>
          <a:p>
            <a:r>
              <a:rPr lang="en-US" dirty="0">
                <a:highlight>
                  <a:srgbClr val="FFFF00"/>
                </a:highlight>
              </a:rPr>
              <a:t>Take 5 min to write down a summary of the following:</a:t>
            </a:r>
          </a:p>
          <a:p>
            <a:pPr lvl="1"/>
            <a:r>
              <a:rPr lang="en-US" dirty="0"/>
              <a:t>Doubly Linked List</a:t>
            </a:r>
          </a:p>
          <a:p>
            <a:pPr lvl="1"/>
            <a:r>
              <a:rPr lang="en-US" dirty="0"/>
              <a:t>Circularly Linked List</a:t>
            </a:r>
          </a:p>
          <a:p>
            <a:pPr lvl="1"/>
            <a:r>
              <a:rPr lang="en-US" dirty="0"/>
              <a:t>Recursion</a:t>
            </a:r>
          </a:p>
        </p:txBody>
      </p:sp>
    </p:spTree>
    <p:extLst>
      <p:ext uri="{BB962C8B-B14F-4D97-AF65-F5344CB8AC3E}">
        <p14:creationId xmlns:p14="http://schemas.microsoft.com/office/powerpoint/2010/main" val="20812706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push(E)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tc>
                  <a:txBody>
                    <a:bodyPr/>
                    <a:lstStyle/>
                    <a:p>
                      <a:pPr algn="ctr" fontAlgn="ctr"/>
                      <a:r>
                        <a:rPr lang="en-US" sz="1800" b="1" dirty="0">
                          <a:effectLst/>
                        </a:rPr>
                        <a:t> </a:t>
                      </a:r>
                    </a:p>
                  </a:txBody>
                  <a:tcPr marL="76200" marR="76200" marT="76200" marB="76200" anchor="ctr"/>
                </a:tc>
                <a:extLst>
                  <a:ext uri="{0D108BD9-81ED-4DB2-BD59-A6C34878D82A}">
                    <a16:rowId xmlns:a16="http://schemas.microsoft.com/office/drawing/2014/main" val="441243226"/>
                  </a:ext>
                </a:extLst>
              </a:tr>
            </a:tbl>
          </a:graphicData>
        </a:graphic>
      </p:graphicFrame>
      <p:sp>
        <p:nvSpPr>
          <p:cNvPr id="7" name="TextBox 6">
            <a:extLst>
              <a:ext uri="{FF2B5EF4-FFF2-40B4-BE49-F238E27FC236}">
                <a16:creationId xmlns:a16="http://schemas.microsoft.com/office/drawing/2014/main" id="{6D651613-6F02-4ADA-B9F4-7C0EF893126E}"/>
              </a:ext>
            </a:extLst>
          </p:cNvPr>
          <p:cNvSpPr txBox="1"/>
          <p:nvPr/>
        </p:nvSpPr>
        <p:spPr>
          <a:xfrm>
            <a:off x="1124740" y="1689882"/>
            <a:ext cx="1838965"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top = 0;</a:t>
            </a:r>
          </a:p>
        </p:txBody>
      </p:sp>
      <p:cxnSp>
        <p:nvCxnSpPr>
          <p:cNvPr id="28" name="Straight Arrow Connector 27">
            <a:extLst>
              <a:ext uri="{FF2B5EF4-FFF2-40B4-BE49-F238E27FC236}">
                <a16:creationId xmlns:a16="http://schemas.microsoft.com/office/drawing/2014/main" id="{F8103121-41CB-4442-8A2F-8170447CAE30}"/>
              </a:ext>
            </a:extLst>
          </p:cNvPr>
          <p:cNvCxnSpPr>
            <a:cxnSpLocks/>
          </p:cNvCxnSpPr>
          <p:nvPr/>
        </p:nvCxnSpPr>
        <p:spPr>
          <a:xfrm>
            <a:off x="1380392" y="2303585"/>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EB0B94A-95EB-4C16-9EF2-5CB6E2C51E11}"/>
              </a:ext>
            </a:extLst>
          </p:cNvPr>
          <p:cNvCxnSpPr>
            <a:cxnSpLocks/>
          </p:cNvCxnSpPr>
          <p:nvPr/>
        </p:nvCxnSpPr>
        <p:spPr>
          <a:xfrm>
            <a:off x="2113153" y="2080581"/>
            <a:ext cx="0" cy="23179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1DDF702-5D93-482A-9538-8DF130E81F90}"/>
              </a:ext>
            </a:extLst>
          </p:cNvPr>
          <p:cNvCxnSpPr>
            <a:cxnSpLocks/>
          </p:cNvCxnSpPr>
          <p:nvPr/>
        </p:nvCxnSpPr>
        <p:spPr>
          <a:xfrm flipH="1">
            <a:off x="1380392" y="2303585"/>
            <a:ext cx="7327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AA93504-7BD8-4A5D-AED7-EE830E1F9A52}"/>
              </a:ext>
            </a:extLst>
          </p:cNvPr>
          <p:cNvSpPr txBox="1"/>
          <p:nvPr/>
        </p:nvSpPr>
        <p:spPr>
          <a:xfrm>
            <a:off x="4906108" y="3534506"/>
            <a:ext cx="6161152" cy="646331"/>
          </a:xfrm>
          <a:prstGeom prst="rect">
            <a:avLst/>
          </a:prstGeom>
          <a:noFill/>
        </p:spPr>
        <p:txBody>
          <a:bodyPr wrap="square" rtlCol="0">
            <a:spAutoFit/>
          </a:bodyPr>
          <a:lstStyle/>
          <a:p>
            <a:r>
              <a:rPr lang="en-US" dirty="0"/>
              <a:t>push(a);</a:t>
            </a:r>
          </a:p>
          <a:p>
            <a:r>
              <a:rPr lang="en-US" dirty="0"/>
              <a:t>    top++;</a:t>
            </a:r>
          </a:p>
        </p:txBody>
      </p:sp>
    </p:spTree>
    <p:extLst>
      <p:ext uri="{BB962C8B-B14F-4D97-AF65-F5344CB8AC3E}">
        <p14:creationId xmlns:p14="http://schemas.microsoft.com/office/powerpoint/2010/main" val="21627335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push(E)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ext uri="{D42A27DB-BD31-4B8C-83A1-F6EECF244321}">
                <p14:modId xmlns:p14="http://schemas.microsoft.com/office/powerpoint/2010/main" val="620458740"/>
              </p:ext>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r>
                        <a:rPr lang="en-US" sz="1800" b="1" dirty="0">
                          <a:effectLst/>
                        </a:rPr>
                        <a:t>a</a:t>
                      </a: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extLst>
                  <a:ext uri="{0D108BD9-81ED-4DB2-BD59-A6C34878D82A}">
                    <a16:rowId xmlns:a16="http://schemas.microsoft.com/office/drawing/2014/main" val="441243226"/>
                  </a:ext>
                </a:extLst>
              </a:tr>
            </a:tbl>
          </a:graphicData>
        </a:graphic>
      </p:graphicFrame>
      <p:sp>
        <p:nvSpPr>
          <p:cNvPr id="2" name="TextBox 1">
            <a:extLst>
              <a:ext uri="{FF2B5EF4-FFF2-40B4-BE49-F238E27FC236}">
                <a16:creationId xmlns:a16="http://schemas.microsoft.com/office/drawing/2014/main" id="{DAA93504-7BD8-4A5D-AED7-EE830E1F9A52}"/>
              </a:ext>
            </a:extLst>
          </p:cNvPr>
          <p:cNvSpPr txBox="1"/>
          <p:nvPr/>
        </p:nvSpPr>
        <p:spPr>
          <a:xfrm>
            <a:off x="4906108" y="3534506"/>
            <a:ext cx="6161152" cy="923330"/>
          </a:xfrm>
          <a:prstGeom prst="rect">
            <a:avLst/>
          </a:prstGeom>
          <a:noFill/>
        </p:spPr>
        <p:txBody>
          <a:bodyPr wrap="square" rtlCol="0">
            <a:spAutoFit/>
          </a:bodyPr>
          <a:lstStyle/>
          <a:p>
            <a:r>
              <a:rPr lang="en-US" dirty="0"/>
              <a:t>push(a);</a:t>
            </a:r>
          </a:p>
          <a:p>
            <a:r>
              <a:rPr lang="en-US" dirty="0"/>
              <a:t>    top++;</a:t>
            </a:r>
          </a:p>
          <a:p>
            <a:r>
              <a:rPr lang="en-US" dirty="0"/>
              <a:t>    data[top] = a;</a:t>
            </a:r>
          </a:p>
        </p:txBody>
      </p:sp>
      <p:sp>
        <p:nvSpPr>
          <p:cNvPr id="9" name="TextBox 8">
            <a:extLst>
              <a:ext uri="{FF2B5EF4-FFF2-40B4-BE49-F238E27FC236}">
                <a16:creationId xmlns:a16="http://schemas.microsoft.com/office/drawing/2014/main" id="{222E966C-652F-411F-B0BF-7DA9BAD3D1E5}"/>
              </a:ext>
            </a:extLst>
          </p:cNvPr>
          <p:cNvSpPr txBox="1"/>
          <p:nvPr/>
        </p:nvSpPr>
        <p:spPr>
          <a:xfrm>
            <a:off x="1124740" y="1689882"/>
            <a:ext cx="1838965"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top = 0;</a:t>
            </a:r>
          </a:p>
        </p:txBody>
      </p:sp>
      <p:cxnSp>
        <p:nvCxnSpPr>
          <p:cNvPr id="10" name="Straight Arrow Connector 9">
            <a:extLst>
              <a:ext uri="{FF2B5EF4-FFF2-40B4-BE49-F238E27FC236}">
                <a16:creationId xmlns:a16="http://schemas.microsoft.com/office/drawing/2014/main" id="{5264B263-3BA9-48E4-A2E4-F15491710361}"/>
              </a:ext>
            </a:extLst>
          </p:cNvPr>
          <p:cNvCxnSpPr>
            <a:cxnSpLocks/>
          </p:cNvCxnSpPr>
          <p:nvPr/>
        </p:nvCxnSpPr>
        <p:spPr>
          <a:xfrm>
            <a:off x="1380392" y="2303585"/>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DFE2E1-1A7E-48E8-8114-15F127EC56DF}"/>
              </a:ext>
            </a:extLst>
          </p:cNvPr>
          <p:cNvCxnSpPr>
            <a:cxnSpLocks/>
          </p:cNvCxnSpPr>
          <p:nvPr/>
        </p:nvCxnSpPr>
        <p:spPr>
          <a:xfrm>
            <a:off x="2113153" y="2080581"/>
            <a:ext cx="0" cy="23179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30B64CB-CCC2-42ED-A596-A4FF9E2C2827}"/>
              </a:ext>
            </a:extLst>
          </p:cNvPr>
          <p:cNvCxnSpPr>
            <a:cxnSpLocks/>
          </p:cNvCxnSpPr>
          <p:nvPr/>
        </p:nvCxnSpPr>
        <p:spPr>
          <a:xfrm flipH="1">
            <a:off x="1380392" y="2303585"/>
            <a:ext cx="7327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4863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push(E)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ext uri="{D42A27DB-BD31-4B8C-83A1-F6EECF244321}">
                <p14:modId xmlns:p14="http://schemas.microsoft.com/office/powerpoint/2010/main" val="3921194524"/>
              </p:ext>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r>
                        <a:rPr lang="en-US" sz="1800" b="1" dirty="0">
                          <a:effectLst/>
                        </a:rPr>
                        <a:t>a</a:t>
                      </a:r>
                    </a:p>
                  </a:txBody>
                  <a:tcPr marL="76200" marR="76200" marT="76200" marB="76200" anchor="ctr"/>
                </a:tc>
                <a:tc>
                  <a:txBody>
                    <a:bodyPr/>
                    <a:lstStyle/>
                    <a:p>
                      <a:pPr algn="ctr" fontAlgn="ctr"/>
                      <a:r>
                        <a:rPr lang="en-US" sz="1800" b="1" dirty="0">
                          <a:effectLst/>
                        </a:rPr>
                        <a:t>b</a:t>
                      </a: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extLst>
                  <a:ext uri="{0D108BD9-81ED-4DB2-BD59-A6C34878D82A}">
                    <a16:rowId xmlns:a16="http://schemas.microsoft.com/office/drawing/2014/main" val="441243226"/>
                  </a:ext>
                </a:extLst>
              </a:tr>
            </a:tbl>
          </a:graphicData>
        </a:graphic>
      </p:graphicFrame>
      <p:sp>
        <p:nvSpPr>
          <p:cNvPr id="2" name="TextBox 1">
            <a:extLst>
              <a:ext uri="{FF2B5EF4-FFF2-40B4-BE49-F238E27FC236}">
                <a16:creationId xmlns:a16="http://schemas.microsoft.com/office/drawing/2014/main" id="{DAA93504-7BD8-4A5D-AED7-EE830E1F9A52}"/>
              </a:ext>
            </a:extLst>
          </p:cNvPr>
          <p:cNvSpPr txBox="1"/>
          <p:nvPr/>
        </p:nvSpPr>
        <p:spPr>
          <a:xfrm>
            <a:off x="4906108" y="3534506"/>
            <a:ext cx="6161152" cy="2031325"/>
          </a:xfrm>
          <a:prstGeom prst="rect">
            <a:avLst/>
          </a:prstGeom>
          <a:noFill/>
        </p:spPr>
        <p:txBody>
          <a:bodyPr wrap="square" rtlCol="0">
            <a:spAutoFit/>
          </a:bodyPr>
          <a:lstStyle/>
          <a:p>
            <a:r>
              <a:rPr lang="en-US" dirty="0"/>
              <a:t>push(a);</a:t>
            </a:r>
          </a:p>
          <a:p>
            <a:r>
              <a:rPr lang="en-US" dirty="0"/>
              <a:t>    top++;</a:t>
            </a:r>
          </a:p>
          <a:p>
            <a:r>
              <a:rPr lang="en-US" dirty="0"/>
              <a:t>    data[top] = a;</a:t>
            </a:r>
          </a:p>
          <a:p>
            <a:r>
              <a:rPr lang="en-US" dirty="0"/>
              <a:t>push(b)</a:t>
            </a:r>
          </a:p>
          <a:p>
            <a:r>
              <a:rPr lang="en-US" dirty="0"/>
              <a:t>    top++;</a:t>
            </a:r>
          </a:p>
          <a:p>
            <a:r>
              <a:rPr lang="en-US" dirty="0"/>
              <a:t>    data[top] = b;</a:t>
            </a:r>
          </a:p>
          <a:p>
            <a:endParaRPr lang="en-US" dirty="0"/>
          </a:p>
        </p:txBody>
      </p:sp>
      <p:sp>
        <p:nvSpPr>
          <p:cNvPr id="9" name="TextBox 8">
            <a:extLst>
              <a:ext uri="{FF2B5EF4-FFF2-40B4-BE49-F238E27FC236}">
                <a16:creationId xmlns:a16="http://schemas.microsoft.com/office/drawing/2014/main" id="{222E966C-652F-411F-B0BF-7DA9BAD3D1E5}"/>
              </a:ext>
            </a:extLst>
          </p:cNvPr>
          <p:cNvSpPr txBox="1"/>
          <p:nvPr/>
        </p:nvSpPr>
        <p:spPr>
          <a:xfrm>
            <a:off x="1124740" y="1689882"/>
            <a:ext cx="1838965"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top = 1;</a:t>
            </a:r>
          </a:p>
        </p:txBody>
      </p:sp>
      <p:cxnSp>
        <p:nvCxnSpPr>
          <p:cNvPr id="10" name="Straight Arrow Connector 9">
            <a:extLst>
              <a:ext uri="{FF2B5EF4-FFF2-40B4-BE49-F238E27FC236}">
                <a16:creationId xmlns:a16="http://schemas.microsoft.com/office/drawing/2014/main" id="{5264B263-3BA9-48E4-A2E4-F15491710361}"/>
              </a:ext>
            </a:extLst>
          </p:cNvPr>
          <p:cNvCxnSpPr>
            <a:cxnSpLocks/>
          </p:cNvCxnSpPr>
          <p:nvPr/>
        </p:nvCxnSpPr>
        <p:spPr>
          <a:xfrm>
            <a:off x="1890346" y="2312377"/>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DFE2E1-1A7E-48E8-8114-15F127EC56DF}"/>
              </a:ext>
            </a:extLst>
          </p:cNvPr>
          <p:cNvCxnSpPr>
            <a:cxnSpLocks/>
          </p:cNvCxnSpPr>
          <p:nvPr/>
        </p:nvCxnSpPr>
        <p:spPr>
          <a:xfrm>
            <a:off x="2113153" y="2080581"/>
            <a:ext cx="0" cy="23179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30B64CB-CCC2-42ED-A596-A4FF9E2C2827}"/>
              </a:ext>
            </a:extLst>
          </p:cNvPr>
          <p:cNvCxnSpPr>
            <a:cxnSpLocks/>
          </p:cNvCxnSpPr>
          <p:nvPr/>
        </p:nvCxnSpPr>
        <p:spPr>
          <a:xfrm flipH="1">
            <a:off x="1890346" y="2303585"/>
            <a:ext cx="22281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32946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push(E)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ext uri="{D42A27DB-BD31-4B8C-83A1-F6EECF244321}">
                <p14:modId xmlns:p14="http://schemas.microsoft.com/office/powerpoint/2010/main" val="4043139838"/>
              </p:ext>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r>
                        <a:rPr lang="en-US" sz="1800" b="1" dirty="0">
                          <a:effectLst/>
                        </a:rPr>
                        <a:t>a</a:t>
                      </a:r>
                    </a:p>
                  </a:txBody>
                  <a:tcPr marL="76200" marR="76200" marT="76200" marB="76200" anchor="ctr"/>
                </a:tc>
                <a:tc>
                  <a:txBody>
                    <a:bodyPr/>
                    <a:lstStyle/>
                    <a:p>
                      <a:pPr algn="ctr" fontAlgn="ctr"/>
                      <a:r>
                        <a:rPr lang="en-US" sz="1800" b="1" dirty="0">
                          <a:effectLst/>
                        </a:rPr>
                        <a:t>b</a:t>
                      </a:r>
                    </a:p>
                  </a:txBody>
                  <a:tcPr marL="76200" marR="76200" marT="76200" marB="76200" anchor="ctr"/>
                </a:tc>
                <a:tc>
                  <a:txBody>
                    <a:bodyPr/>
                    <a:lstStyle/>
                    <a:p>
                      <a:pPr algn="ctr" fontAlgn="ctr"/>
                      <a:r>
                        <a:rPr lang="en-US" sz="1800" b="1" dirty="0">
                          <a:effectLst/>
                        </a:rPr>
                        <a:t>c</a:t>
                      </a:r>
                    </a:p>
                  </a:txBody>
                  <a:tcPr marL="76200" marR="76200" marT="76200" marB="76200" anchor="ctr"/>
                </a:tc>
                <a:tc>
                  <a:txBody>
                    <a:bodyPr/>
                    <a:lstStyle/>
                    <a:p>
                      <a:pPr algn="ctr" fontAlgn="ctr"/>
                      <a:r>
                        <a:rPr lang="en-US" sz="1800" b="1" dirty="0">
                          <a:effectLst/>
                        </a:rPr>
                        <a:t>d</a:t>
                      </a:r>
                    </a:p>
                  </a:txBody>
                  <a:tcPr marL="76200" marR="76200" marT="76200" marB="76200" anchor="ctr"/>
                </a:tc>
                <a:tc>
                  <a:txBody>
                    <a:bodyPr/>
                    <a:lstStyle/>
                    <a:p>
                      <a:pPr algn="ctr" fontAlgn="ctr"/>
                      <a:r>
                        <a:rPr lang="en-US" sz="1800" b="1" dirty="0">
                          <a:effectLst/>
                        </a:rPr>
                        <a:t>e</a:t>
                      </a:r>
                    </a:p>
                  </a:txBody>
                  <a:tcPr marL="76200" marR="76200" marT="76200" marB="76200" anchor="ctr"/>
                </a:tc>
                <a:tc>
                  <a:txBody>
                    <a:bodyPr/>
                    <a:lstStyle/>
                    <a:p>
                      <a:pPr algn="ctr" fontAlgn="ctr"/>
                      <a:r>
                        <a:rPr lang="en-US" sz="1800" b="1" dirty="0">
                          <a:effectLst/>
                        </a:rPr>
                        <a:t>f</a:t>
                      </a:r>
                    </a:p>
                  </a:txBody>
                  <a:tcPr marL="76200" marR="76200" marT="76200" marB="76200" anchor="ctr"/>
                </a:tc>
                <a:tc>
                  <a:txBody>
                    <a:bodyPr/>
                    <a:lstStyle/>
                    <a:p>
                      <a:pPr algn="ctr" fontAlgn="ctr"/>
                      <a:r>
                        <a:rPr lang="en-US" sz="1800" b="1" dirty="0">
                          <a:effectLst/>
                        </a:rPr>
                        <a:t>g</a:t>
                      </a:r>
                    </a:p>
                  </a:txBody>
                  <a:tcPr marL="76200" marR="76200" marT="76200" marB="76200" anchor="ctr"/>
                </a:tc>
                <a:tc>
                  <a:txBody>
                    <a:bodyPr/>
                    <a:lstStyle/>
                    <a:p>
                      <a:pPr algn="ctr" fontAlgn="ctr"/>
                      <a:r>
                        <a:rPr lang="en-US" sz="1800" b="1" dirty="0">
                          <a:effectLst/>
                        </a:rPr>
                        <a:t>h</a:t>
                      </a:r>
                    </a:p>
                  </a:txBody>
                  <a:tcPr marL="76200" marR="76200" marT="76200" marB="76200" anchor="ctr"/>
                </a:tc>
                <a:tc>
                  <a:txBody>
                    <a:bodyPr/>
                    <a:lstStyle/>
                    <a:p>
                      <a:pPr algn="ctr" fontAlgn="ctr"/>
                      <a:r>
                        <a:rPr lang="en-US" sz="1800" b="1" dirty="0" err="1">
                          <a:effectLst/>
                        </a:rPr>
                        <a:t>i</a:t>
                      </a:r>
                      <a:endParaRPr lang="en-US" sz="1800" b="1" dirty="0">
                        <a:effectLst/>
                      </a:endParaRPr>
                    </a:p>
                  </a:txBody>
                  <a:tcPr marL="76200" marR="76200" marT="76200" marB="76200" anchor="ctr"/>
                </a:tc>
                <a:tc>
                  <a:txBody>
                    <a:bodyPr/>
                    <a:lstStyle/>
                    <a:p>
                      <a:pPr algn="ctr" fontAlgn="ctr"/>
                      <a:r>
                        <a:rPr lang="en-US" sz="1800" b="1" dirty="0">
                          <a:effectLst/>
                        </a:rPr>
                        <a:t>j</a:t>
                      </a:r>
                    </a:p>
                  </a:txBody>
                  <a:tcPr marL="76200" marR="76200" marT="76200" marB="76200" anchor="ctr"/>
                </a:tc>
                <a:tc>
                  <a:txBody>
                    <a:bodyPr/>
                    <a:lstStyle/>
                    <a:p>
                      <a:pPr algn="ctr" fontAlgn="ctr"/>
                      <a:r>
                        <a:rPr lang="en-US" sz="1800" b="1" dirty="0">
                          <a:effectLst/>
                        </a:rPr>
                        <a:t>k</a:t>
                      </a: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extLst>
                  <a:ext uri="{0D108BD9-81ED-4DB2-BD59-A6C34878D82A}">
                    <a16:rowId xmlns:a16="http://schemas.microsoft.com/office/drawing/2014/main" val="441243226"/>
                  </a:ext>
                </a:extLst>
              </a:tr>
            </a:tbl>
          </a:graphicData>
        </a:graphic>
      </p:graphicFrame>
      <p:sp>
        <p:nvSpPr>
          <p:cNvPr id="2" name="TextBox 1">
            <a:extLst>
              <a:ext uri="{FF2B5EF4-FFF2-40B4-BE49-F238E27FC236}">
                <a16:creationId xmlns:a16="http://schemas.microsoft.com/office/drawing/2014/main" id="{DAA93504-7BD8-4A5D-AED7-EE830E1F9A52}"/>
              </a:ext>
            </a:extLst>
          </p:cNvPr>
          <p:cNvSpPr txBox="1"/>
          <p:nvPr/>
        </p:nvSpPr>
        <p:spPr>
          <a:xfrm>
            <a:off x="4906108" y="3534506"/>
            <a:ext cx="6161152" cy="2031325"/>
          </a:xfrm>
          <a:prstGeom prst="rect">
            <a:avLst/>
          </a:prstGeom>
          <a:noFill/>
        </p:spPr>
        <p:txBody>
          <a:bodyPr wrap="square" rtlCol="0">
            <a:spAutoFit/>
          </a:bodyPr>
          <a:lstStyle/>
          <a:p>
            <a:r>
              <a:rPr lang="en-US" dirty="0"/>
              <a:t>push(a);</a:t>
            </a:r>
          </a:p>
          <a:p>
            <a:r>
              <a:rPr lang="en-US" dirty="0"/>
              <a:t>    top++;</a:t>
            </a:r>
          </a:p>
          <a:p>
            <a:r>
              <a:rPr lang="en-US" dirty="0"/>
              <a:t>    data[top] = a;</a:t>
            </a:r>
          </a:p>
          <a:p>
            <a:r>
              <a:rPr lang="en-US" dirty="0"/>
              <a:t>push(b)</a:t>
            </a:r>
          </a:p>
          <a:p>
            <a:r>
              <a:rPr lang="en-US" dirty="0"/>
              <a:t>    top++;</a:t>
            </a:r>
          </a:p>
          <a:p>
            <a:r>
              <a:rPr lang="en-US" dirty="0"/>
              <a:t>    data[top] = b;</a:t>
            </a:r>
          </a:p>
          <a:p>
            <a:r>
              <a:rPr lang="en-US" dirty="0"/>
              <a:t>…</a:t>
            </a:r>
          </a:p>
        </p:txBody>
      </p:sp>
      <p:sp>
        <p:nvSpPr>
          <p:cNvPr id="9" name="TextBox 8">
            <a:extLst>
              <a:ext uri="{FF2B5EF4-FFF2-40B4-BE49-F238E27FC236}">
                <a16:creationId xmlns:a16="http://schemas.microsoft.com/office/drawing/2014/main" id="{222E966C-652F-411F-B0BF-7DA9BAD3D1E5}"/>
              </a:ext>
            </a:extLst>
          </p:cNvPr>
          <p:cNvSpPr txBox="1"/>
          <p:nvPr/>
        </p:nvSpPr>
        <p:spPr>
          <a:xfrm>
            <a:off x="1124740" y="1689882"/>
            <a:ext cx="1976823"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top = 10;</a:t>
            </a:r>
          </a:p>
        </p:txBody>
      </p:sp>
      <p:cxnSp>
        <p:nvCxnSpPr>
          <p:cNvPr id="10" name="Straight Arrow Connector 9">
            <a:extLst>
              <a:ext uri="{FF2B5EF4-FFF2-40B4-BE49-F238E27FC236}">
                <a16:creationId xmlns:a16="http://schemas.microsoft.com/office/drawing/2014/main" id="{5264B263-3BA9-48E4-A2E4-F15491710361}"/>
              </a:ext>
            </a:extLst>
          </p:cNvPr>
          <p:cNvCxnSpPr>
            <a:cxnSpLocks/>
          </p:cNvCxnSpPr>
          <p:nvPr/>
        </p:nvCxnSpPr>
        <p:spPr>
          <a:xfrm>
            <a:off x="6339254" y="2303585"/>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DFE2E1-1A7E-48E8-8114-15F127EC56DF}"/>
              </a:ext>
            </a:extLst>
          </p:cNvPr>
          <p:cNvCxnSpPr>
            <a:cxnSpLocks/>
          </p:cNvCxnSpPr>
          <p:nvPr/>
        </p:nvCxnSpPr>
        <p:spPr>
          <a:xfrm>
            <a:off x="2113153" y="2080581"/>
            <a:ext cx="0" cy="23179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30B64CB-CCC2-42ED-A596-A4FF9E2C2827}"/>
              </a:ext>
            </a:extLst>
          </p:cNvPr>
          <p:cNvCxnSpPr>
            <a:cxnSpLocks/>
          </p:cNvCxnSpPr>
          <p:nvPr/>
        </p:nvCxnSpPr>
        <p:spPr>
          <a:xfrm>
            <a:off x="2113156" y="2303585"/>
            <a:ext cx="422609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65415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Array-Based Stack Operations</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lstStyle/>
          <a:p>
            <a:r>
              <a:rPr lang="en-US" dirty="0"/>
              <a:t>push(E e):</a:t>
            </a:r>
          </a:p>
          <a:p>
            <a:pPr lvl="1"/>
            <a:r>
              <a:rPr lang="en-US" dirty="0">
                <a:cs typeface="Courier New" panose="02070309020205020404" pitchFamily="49" charset="0"/>
              </a:rPr>
              <a:t>top++;  //if we pass our max capacity, throw an exception.</a:t>
            </a:r>
            <a:br>
              <a:rPr lang="en-US" dirty="0">
                <a:cs typeface="Courier New" panose="02070309020205020404" pitchFamily="49" charset="0"/>
              </a:rPr>
            </a:br>
            <a:r>
              <a:rPr lang="en-US" dirty="0">
                <a:cs typeface="Courier New" panose="02070309020205020404" pitchFamily="49" charset="0"/>
              </a:rPr>
              <a:t>data[top] = e;</a:t>
            </a:r>
          </a:p>
          <a:p>
            <a:pPr marL="45720" indent="0">
              <a:buNone/>
            </a:pPr>
            <a:br>
              <a:rPr lang="en-US" dirty="0"/>
            </a:br>
            <a:br>
              <a:rPr lang="en-US" dirty="0"/>
            </a:br>
            <a:endParaRPr lang="en-US" dirty="0"/>
          </a:p>
          <a:p>
            <a:pPr lvl="1"/>
            <a:endParaRPr lang="en-US" dirty="0"/>
          </a:p>
          <a:p>
            <a:pPr lvl="2"/>
            <a:endParaRPr lang="en-US" dirty="0"/>
          </a:p>
        </p:txBody>
      </p:sp>
    </p:spTree>
    <p:extLst>
      <p:ext uri="{BB962C8B-B14F-4D97-AF65-F5344CB8AC3E}">
        <p14:creationId xmlns:p14="http://schemas.microsoft.com/office/powerpoint/2010/main" val="27477857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Array-Based Stack Operations</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lstStyle/>
          <a:p>
            <a:r>
              <a:rPr lang="en-US" dirty="0"/>
              <a:t>push(E e):</a:t>
            </a:r>
          </a:p>
          <a:p>
            <a:pPr lvl="1"/>
            <a:r>
              <a:rPr lang="en-US" dirty="0">
                <a:cs typeface="Courier New" panose="02070309020205020404" pitchFamily="49" charset="0"/>
              </a:rPr>
              <a:t>top++;  //if we pass our max capacity, throw an exception.</a:t>
            </a:r>
            <a:br>
              <a:rPr lang="en-US" dirty="0">
                <a:cs typeface="Courier New" panose="02070309020205020404" pitchFamily="49" charset="0"/>
              </a:rPr>
            </a:br>
            <a:r>
              <a:rPr lang="en-US" dirty="0">
                <a:cs typeface="Courier New" panose="02070309020205020404" pitchFamily="49" charset="0"/>
              </a:rPr>
              <a:t>data[top] = e;</a:t>
            </a:r>
          </a:p>
          <a:p>
            <a:r>
              <a:rPr lang="en-US" dirty="0"/>
              <a:t>pop():</a:t>
            </a:r>
            <a:br>
              <a:rPr lang="en-US" dirty="0"/>
            </a:br>
            <a:br>
              <a:rPr lang="en-US" dirty="0"/>
            </a:br>
            <a:endParaRPr lang="en-US" dirty="0"/>
          </a:p>
          <a:p>
            <a:pPr lvl="1"/>
            <a:endParaRPr lang="en-US" dirty="0"/>
          </a:p>
          <a:p>
            <a:pPr lvl="2"/>
            <a:endParaRPr lang="en-US" dirty="0"/>
          </a:p>
        </p:txBody>
      </p:sp>
    </p:spTree>
    <p:extLst>
      <p:ext uri="{BB962C8B-B14F-4D97-AF65-F5344CB8AC3E}">
        <p14:creationId xmlns:p14="http://schemas.microsoft.com/office/powerpoint/2010/main" val="17710668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Array-Based Stack Operations</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lstStyle/>
          <a:p>
            <a:r>
              <a:rPr lang="en-US" dirty="0"/>
              <a:t>push(E e):</a:t>
            </a:r>
          </a:p>
          <a:p>
            <a:pPr lvl="1"/>
            <a:r>
              <a:rPr lang="en-US" dirty="0">
                <a:cs typeface="Courier New" panose="02070309020205020404" pitchFamily="49" charset="0"/>
              </a:rPr>
              <a:t>top++;  //if we pass our max capacity, throw an exception.</a:t>
            </a:r>
            <a:br>
              <a:rPr lang="en-US" dirty="0">
                <a:cs typeface="Courier New" panose="02070309020205020404" pitchFamily="49" charset="0"/>
              </a:rPr>
            </a:br>
            <a:r>
              <a:rPr lang="en-US" dirty="0">
                <a:cs typeface="Courier New" panose="02070309020205020404" pitchFamily="49" charset="0"/>
              </a:rPr>
              <a:t>data[top] = e;</a:t>
            </a:r>
          </a:p>
          <a:p>
            <a:r>
              <a:rPr lang="en-US" dirty="0"/>
              <a:t>pop():</a:t>
            </a:r>
          </a:p>
          <a:p>
            <a:pPr lvl="1"/>
            <a:r>
              <a:rPr lang="en-US" dirty="0"/>
              <a:t>E temp = data[top];</a:t>
            </a:r>
            <a:br>
              <a:rPr lang="en-US" dirty="0"/>
            </a:br>
            <a:br>
              <a:rPr lang="en-US" dirty="0"/>
            </a:br>
            <a:endParaRPr lang="en-US" dirty="0"/>
          </a:p>
          <a:p>
            <a:pPr lvl="1"/>
            <a:endParaRPr lang="en-US" dirty="0"/>
          </a:p>
          <a:p>
            <a:pPr lvl="2"/>
            <a:endParaRPr lang="en-US" dirty="0"/>
          </a:p>
        </p:txBody>
      </p:sp>
    </p:spTree>
    <p:extLst>
      <p:ext uri="{BB962C8B-B14F-4D97-AF65-F5344CB8AC3E}">
        <p14:creationId xmlns:p14="http://schemas.microsoft.com/office/powerpoint/2010/main" val="33144930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Array-Based Stack Operations</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lstStyle/>
          <a:p>
            <a:r>
              <a:rPr lang="en-US" dirty="0"/>
              <a:t>push(E e):</a:t>
            </a:r>
          </a:p>
          <a:p>
            <a:pPr lvl="1"/>
            <a:r>
              <a:rPr lang="en-US" dirty="0">
                <a:cs typeface="Courier New" panose="02070309020205020404" pitchFamily="49" charset="0"/>
              </a:rPr>
              <a:t>top++;  //if we pass our max capacity, throw an exception.</a:t>
            </a:r>
            <a:br>
              <a:rPr lang="en-US" dirty="0">
                <a:cs typeface="Courier New" panose="02070309020205020404" pitchFamily="49" charset="0"/>
              </a:rPr>
            </a:br>
            <a:r>
              <a:rPr lang="en-US" dirty="0">
                <a:cs typeface="Courier New" panose="02070309020205020404" pitchFamily="49" charset="0"/>
              </a:rPr>
              <a:t>data[top] = e;</a:t>
            </a:r>
          </a:p>
          <a:p>
            <a:r>
              <a:rPr lang="en-US" dirty="0"/>
              <a:t>pop():</a:t>
            </a:r>
          </a:p>
          <a:p>
            <a:pPr lvl="1"/>
            <a:r>
              <a:rPr lang="en-US" dirty="0"/>
              <a:t>E temp = data[top];</a:t>
            </a:r>
            <a:br>
              <a:rPr lang="en-US" dirty="0"/>
            </a:br>
            <a:r>
              <a:rPr lang="en-US" dirty="0"/>
              <a:t>data[top] = null;</a:t>
            </a:r>
            <a:br>
              <a:rPr lang="en-US"/>
            </a:br>
            <a:endParaRPr lang="en-US" dirty="0"/>
          </a:p>
          <a:p>
            <a:pPr lvl="1"/>
            <a:endParaRPr lang="en-US" dirty="0"/>
          </a:p>
          <a:p>
            <a:pPr lvl="2"/>
            <a:endParaRPr lang="en-US" dirty="0"/>
          </a:p>
        </p:txBody>
      </p:sp>
    </p:spTree>
    <p:extLst>
      <p:ext uri="{BB962C8B-B14F-4D97-AF65-F5344CB8AC3E}">
        <p14:creationId xmlns:p14="http://schemas.microsoft.com/office/powerpoint/2010/main" val="34048740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Array-Based Stack Operations</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lstStyle/>
          <a:p>
            <a:r>
              <a:rPr lang="en-US" dirty="0"/>
              <a:t>push(E e):</a:t>
            </a:r>
          </a:p>
          <a:p>
            <a:pPr lvl="1"/>
            <a:r>
              <a:rPr lang="en-US" dirty="0">
                <a:cs typeface="Courier New" panose="02070309020205020404" pitchFamily="49" charset="0"/>
              </a:rPr>
              <a:t>top++;  //if we pass our max capacity, throw an exception.</a:t>
            </a:r>
            <a:br>
              <a:rPr lang="en-US" dirty="0">
                <a:cs typeface="Courier New" panose="02070309020205020404" pitchFamily="49" charset="0"/>
              </a:rPr>
            </a:br>
            <a:r>
              <a:rPr lang="en-US" dirty="0">
                <a:cs typeface="Courier New" panose="02070309020205020404" pitchFamily="49" charset="0"/>
              </a:rPr>
              <a:t>data[top] = e;</a:t>
            </a:r>
          </a:p>
          <a:p>
            <a:r>
              <a:rPr lang="en-US" dirty="0"/>
              <a:t>pop():</a:t>
            </a:r>
          </a:p>
          <a:p>
            <a:pPr lvl="1"/>
            <a:r>
              <a:rPr lang="en-US" dirty="0"/>
              <a:t>E temp = data[top];</a:t>
            </a:r>
            <a:br>
              <a:rPr lang="en-US" dirty="0"/>
            </a:br>
            <a:r>
              <a:rPr lang="en-US" dirty="0"/>
              <a:t>data[top] = null;</a:t>
            </a:r>
            <a:br>
              <a:rPr lang="en-US" dirty="0"/>
            </a:br>
            <a:r>
              <a:rPr lang="en-US"/>
              <a:t>top--;</a:t>
            </a:r>
            <a:endParaRPr lang="en-US" dirty="0"/>
          </a:p>
          <a:p>
            <a:pPr lvl="1"/>
            <a:endParaRPr lang="en-US" dirty="0"/>
          </a:p>
          <a:p>
            <a:pPr lvl="2"/>
            <a:endParaRPr lang="en-US" dirty="0"/>
          </a:p>
        </p:txBody>
      </p:sp>
    </p:spTree>
    <p:extLst>
      <p:ext uri="{BB962C8B-B14F-4D97-AF65-F5344CB8AC3E}">
        <p14:creationId xmlns:p14="http://schemas.microsoft.com/office/powerpoint/2010/main" val="7353014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Array-Based Stack Operations</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lstStyle/>
          <a:p>
            <a:r>
              <a:rPr lang="en-US" dirty="0"/>
              <a:t>push(E e):</a:t>
            </a:r>
          </a:p>
          <a:p>
            <a:pPr lvl="1"/>
            <a:r>
              <a:rPr lang="en-US" dirty="0">
                <a:cs typeface="Courier New" panose="02070309020205020404" pitchFamily="49" charset="0"/>
              </a:rPr>
              <a:t>top++;  //if we pass our max capacity, throw an exception.</a:t>
            </a:r>
            <a:br>
              <a:rPr lang="en-US" dirty="0">
                <a:cs typeface="Courier New" panose="02070309020205020404" pitchFamily="49" charset="0"/>
              </a:rPr>
            </a:br>
            <a:r>
              <a:rPr lang="en-US" dirty="0">
                <a:cs typeface="Courier New" panose="02070309020205020404" pitchFamily="49" charset="0"/>
              </a:rPr>
              <a:t>data[top] = e;</a:t>
            </a:r>
          </a:p>
          <a:p>
            <a:r>
              <a:rPr lang="en-US" dirty="0"/>
              <a:t>pop():</a:t>
            </a:r>
          </a:p>
          <a:p>
            <a:pPr lvl="1"/>
            <a:r>
              <a:rPr lang="en-US" dirty="0"/>
              <a:t>E temp = data[top];</a:t>
            </a:r>
            <a:br>
              <a:rPr lang="en-US" dirty="0"/>
            </a:br>
            <a:r>
              <a:rPr lang="en-US" dirty="0"/>
              <a:t>data[top] = null;</a:t>
            </a:r>
            <a:br>
              <a:rPr lang="en-US" dirty="0"/>
            </a:br>
            <a:r>
              <a:rPr lang="en-US" dirty="0"/>
              <a:t>top--; </a:t>
            </a:r>
            <a:br>
              <a:rPr lang="en-US" dirty="0"/>
            </a:br>
            <a:r>
              <a:rPr lang="en-US" dirty="0"/>
              <a:t>return temp;  // return null if stack is empty</a:t>
            </a:r>
          </a:p>
          <a:p>
            <a:pPr lvl="1"/>
            <a:endParaRPr lang="en-US" dirty="0"/>
          </a:p>
          <a:p>
            <a:pPr lvl="2"/>
            <a:endParaRPr lang="en-US" dirty="0"/>
          </a:p>
        </p:txBody>
      </p:sp>
    </p:spTree>
    <p:extLst>
      <p:ext uri="{BB962C8B-B14F-4D97-AF65-F5344CB8AC3E}">
        <p14:creationId xmlns:p14="http://schemas.microsoft.com/office/powerpoint/2010/main" val="1359035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F7378-5E9C-4382-BC40-13F22F71DCD4}"/>
              </a:ext>
            </a:extLst>
          </p:cNvPr>
          <p:cNvSpPr>
            <a:spLocks noGrp="1"/>
          </p:cNvSpPr>
          <p:nvPr>
            <p:ph type="title"/>
          </p:nvPr>
        </p:nvSpPr>
        <p:spPr/>
        <p:txBody>
          <a:bodyPr/>
          <a:lstStyle/>
          <a:p>
            <a:r>
              <a:rPr lang="en-US" dirty="0"/>
              <a:t>Last Time…</a:t>
            </a:r>
          </a:p>
        </p:txBody>
      </p:sp>
      <p:sp>
        <p:nvSpPr>
          <p:cNvPr id="3" name="Content Placeholder 2">
            <a:extLst>
              <a:ext uri="{FF2B5EF4-FFF2-40B4-BE49-F238E27FC236}">
                <a16:creationId xmlns:a16="http://schemas.microsoft.com/office/drawing/2014/main" id="{17F12DC8-E901-4A7D-8296-B862F34C3A35}"/>
              </a:ext>
            </a:extLst>
          </p:cNvPr>
          <p:cNvSpPr>
            <a:spLocks noGrp="1"/>
          </p:cNvSpPr>
          <p:nvPr>
            <p:ph idx="1"/>
          </p:nvPr>
        </p:nvSpPr>
        <p:spPr/>
        <p:txBody>
          <a:bodyPr/>
          <a:lstStyle/>
          <a:p>
            <a:r>
              <a:rPr lang="en-US" dirty="0">
                <a:highlight>
                  <a:srgbClr val="FFFF00"/>
                </a:highlight>
              </a:rPr>
              <a:t>Take 5 min to write down a summary of the following:</a:t>
            </a:r>
          </a:p>
          <a:p>
            <a:pPr lvl="1"/>
            <a:r>
              <a:rPr lang="en-US" dirty="0"/>
              <a:t>Doubly Linked List</a:t>
            </a:r>
          </a:p>
          <a:p>
            <a:pPr lvl="2"/>
            <a:r>
              <a:rPr lang="en-US" dirty="0"/>
              <a:t>Nodes have a previous and next pointer.</a:t>
            </a:r>
          </a:p>
          <a:p>
            <a:pPr lvl="1"/>
            <a:r>
              <a:rPr lang="en-US" dirty="0"/>
              <a:t>Circularly Linked List</a:t>
            </a:r>
          </a:p>
          <a:p>
            <a:pPr lvl="2"/>
            <a:r>
              <a:rPr lang="en-US" dirty="0"/>
              <a:t>Tail Node’s next points to the head.</a:t>
            </a:r>
          </a:p>
          <a:p>
            <a:pPr lvl="1"/>
            <a:r>
              <a:rPr lang="en-US" dirty="0"/>
              <a:t>Recursion</a:t>
            </a:r>
          </a:p>
          <a:p>
            <a:pPr lvl="2"/>
            <a:r>
              <a:rPr lang="en-US" dirty="0"/>
              <a:t>3 Elements</a:t>
            </a:r>
          </a:p>
          <a:p>
            <a:pPr lvl="3"/>
            <a:r>
              <a:rPr lang="en-US" dirty="0"/>
              <a:t>Base Cases</a:t>
            </a:r>
          </a:p>
          <a:p>
            <a:pPr lvl="3"/>
            <a:r>
              <a:rPr lang="en-US" dirty="0"/>
              <a:t>Recursive Cases</a:t>
            </a:r>
          </a:p>
          <a:p>
            <a:pPr lvl="3"/>
            <a:r>
              <a:rPr lang="en-US" dirty="0"/>
              <a:t>Recursive Cases lead to a base case.</a:t>
            </a:r>
          </a:p>
        </p:txBody>
      </p:sp>
    </p:spTree>
    <p:extLst>
      <p:ext uri="{BB962C8B-B14F-4D97-AF65-F5344CB8AC3E}">
        <p14:creationId xmlns:p14="http://schemas.microsoft.com/office/powerpoint/2010/main" val="25927623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pop()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r>
                        <a:rPr lang="en-US" sz="1800" b="1" dirty="0">
                          <a:effectLst/>
                        </a:rPr>
                        <a:t>a</a:t>
                      </a:r>
                    </a:p>
                  </a:txBody>
                  <a:tcPr marL="76200" marR="76200" marT="76200" marB="76200" anchor="ctr"/>
                </a:tc>
                <a:tc>
                  <a:txBody>
                    <a:bodyPr/>
                    <a:lstStyle/>
                    <a:p>
                      <a:pPr algn="ctr" fontAlgn="ctr"/>
                      <a:r>
                        <a:rPr lang="en-US" sz="1800" b="1" dirty="0">
                          <a:effectLst/>
                        </a:rPr>
                        <a:t>b</a:t>
                      </a:r>
                    </a:p>
                  </a:txBody>
                  <a:tcPr marL="76200" marR="76200" marT="76200" marB="76200" anchor="ctr"/>
                </a:tc>
                <a:tc>
                  <a:txBody>
                    <a:bodyPr/>
                    <a:lstStyle/>
                    <a:p>
                      <a:pPr algn="ctr" fontAlgn="ctr"/>
                      <a:r>
                        <a:rPr lang="en-US" sz="1800" b="1" dirty="0">
                          <a:effectLst/>
                        </a:rPr>
                        <a:t>c</a:t>
                      </a:r>
                    </a:p>
                  </a:txBody>
                  <a:tcPr marL="76200" marR="76200" marT="76200" marB="76200" anchor="ctr"/>
                </a:tc>
                <a:tc>
                  <a:txBody>
                    <a:bodyPr/>
                    <a:lstStyle/>
                    <a:p>
                      <a:pPr algn="ctr" fontAlgn="ctr"/>
                      <a:r>
                        <a:rPr lang="en-US" sz="1800" b="1" dirty="0">
                          <a:effectLst/>
                        </a:rPr>
                        <a:t>d</a:t>
                      </a:r>
                    </a:p>
                  </a:txBody>
                  <a:tcPr marL="76200" marR="76200" marT="76200" marB="76200" anchor="ctr"/>
                </a:tc>
                <a:tc>
                  <a:txBody>
                    <a:bodyPr/>
                    <a:lstStyle/>
                    <a:p>
                      <a:pPr algn="ctr" fontAlgn="ctr"/>
                      <a:r>
                        <a:rPr lang="en-US" sz="1800" b="1" dirty="0">
                          <a:effectLst/>
                        </a:rPr>
                        <a:t>e</a:t>
                      </a:r>
                    </a:p>
                  </a:txBody>
                  <a:tcPr marL="76200" marR="76200" marT="76200" marB="76200" anchor="ctr"/>
                </a:tc>
                <a:tc>
                  <a:txBody>
                    <a:bodyPr/>
                    <a:lstStyle/>
                    <a:p>
                      <a:pPr algn="ctr" fontAlgn="ctr"/>
                      <a:r>
                        <a:rPr lang="en-US" sz="1800" b="1" dirty="0">
                          <a:effectLst/>
                        </a:rPr>
                        <a:t>f</a:t>
                      </a:r>
                    </a:p>
                  </a:txBody>
                  <a:tcPr marL="76200" marR="76200" marT="76200" marB="76200" anchor="ctr"/>
                </a:tc>
                <a:tc>
                  <a:txBody>
                    <a:bodyPr/>
                    <a:lstStyle/>
                    <a:p>
                      <a:pPr algn="ctr" fontAlgn="ctr"/>
                      <a:r>
                        <a:rPr lang="en-US" sz="1800" b="1" dirty="0">
                          <a:effectLst/>
                        </a:rPr>
                        <a:t>g</a:t>
                      </a:r>
                    </a:p>
                  </a:txBody>
                  <a:tcPr marL="76200" marR="76200" marT="76200" marB="76200" anchor="ctr"/>
                </a:tc>
                <a:tc>
                  <a:txBody>
                    <a:bodyPr/>
                    <a:lstStyle/>
                    <a:p>
                      <a:pPr algn="ctr" fontAlgn="ctr"/>
                      <a:r>
                        <a:rPr lang="en-US" sz="1800" b="1" dirty="0">
                          <a:effectLst/>
                        </a:rPr>
                        <a:t>h</a:t>
                      </a:r>
                    </a:p>
                  </a:txBody>
                  <a:tcPr marL="76200" marR="76200" marT="76200" marB="76200" anchor="ctr"/>
                </a:tc>
                <a:tc>
                  <a:txBody>
                    <a:bodyPr/>
                    <a:lstStyle/>
                    <a:p>
                      <a:pPr algn="ctr" fontAlgn="ctr"/>
                      <a:r>
                        <a:rPr lang="en-US" sz="1800" b="1" dirty="0" err="1">
                          <a:effectLst/>
                        </a:rPr>
                        <a:t>i</a:t>
                      </a:r>
                      <a:endParaRPr lang="en-US" sz="1800" b="1" dirty="0">
                        <a:effectLst/>
                      </a:endParaRPr>
                    </a:p>
                  </a:txBody>
                  <a:tcPr marL="76200" marR="76200" marT="76200" marB="76200" anchor="ctr"/>
                </a:tc>
                <a:tc>
                  <a:txBody>
                    <a:bodyPr/>
                    <a:lstStyle/>
                    <a:p>
                      <a:pPr algn="ctr" fontAlgn="ctr"/>
                      <a:r>
                        <a:rPr lang="en-US" sz="1800" b="1" dirty="0">
                          <a:effectLst/>
                        </a:rPr>
                        <a:t>j</a:t>
                      </a:r>
                    </a:p>
                  </a:txBody>
                  <a:tcPr marL="76200" marR="76200" marT="76200" marB="76200" anchor="ctr"/>
                </a:tc>
                <a:tc>
                  <a:txBody>
                    <a:bodyPr/>
                    <a:lstStyle/>
                    <a:p>
                      <a:pPr algn="ctr" fontAlgn="ctr"/>
                      <a:r>
                        <a:rPr lang="en-US" sz="1800" b="1" dirty="0">
                          <a:effectLst/>
                        </a:rPr>
                        <a:t>k</a:t>
                      </a: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extLst>
                  <a:ext uri="{0D108BD9-81ED-4DB2-BD59-A6C34878D82A}">
                    <a16:rowId xmlns:a16="http://schemas.microsoft.com/office/drawing/2014/main" val="441243226"/>
                  </a:ext>
                </a:extLst>
              </a:tr>
            </a:tbl>
          </a:graphicData>
        </a:graphic>
      </p:graphicFrame>
      <p:sp>
        <p:nvSpPr>
          <p:cNvPr id="2" name="TextBox 1">
            <a:extLst>
              <a:ext uri="{FF2B5EF4-FFF2-40B4-BE49-F238E27FC236}">
                <a16:creationId xmlns:a16="http://schemas.microsoft.com/office/drawing/2014/main" id="{DAA93504-7BD8-4A5D-AED7-EE830E1F9A52}"/>
              </a:ext>
            </a:extLst>
          </p:cNvPr>
          <p:cNvSpPr txBox="1"/>
          <p:nvPr/>
        </p:nvSpPr>
        <p:spPr>
          <a:xfrm>
            <a:off x="4906108" y="3534506"/>
            <a:ext cx="6161152" cy="369332"/>
          </a:xfrm>
          <a:prstGeom prst="rect">
            <a:avLst/>
          </a:prstGeom>
          <a:noFill/>
        </p:spPr>
        <p:txBody>
          <a:bodyPr wrap="square" rtlCol="0">
            <a:spAutoFit/>
          </a:bodyPr>
          <a:lstStyle/>
          <a:p>
            <a:r>
              <a:rPr lang="en-US" dirty="0"/>
              <a:t>pop()</a:t>
            </a:r>
          </a:p>
        </p:txBody>
      </p:sp>
      <p:sp>
        <p:nvSpPr>
          <p:cNvPr id="9" name="TextBox 8">
            <a:extLst>
              <a:ext uri="{FF2B5EF4-FFF2-40B4-BE49-F238E27FC236}">
                <a16:creationId xmlns:a16="http://schemas.microsoft.com/office/drawing/2014/main" id="{222E966C-652F-411F-B0BF-7DA9BAD3D1E5}"/>
              </a:ext>
            </a:extLst>
          </p:cNvPr>
          <p:cNvSpPr txBox="1"/>
          <p:nvPr/>
        </p:nvSpPr>
        <p:spPr>
          <a:xfrm>
            <a:off x="1124740" y="1689882"/>
            <a:ext cx="1976823"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top = 10;</a:t>
            </a:r>
          </a:p>
        </p:txBody>
      </p:sp>
      <p:cxnSp>
        <p:nvCxnSpPr>
          <p:cNvPr id="10" name="Straight Arrow Connector 9">
            <a:extLst>
              <a:ext uri="{FF2B5EF4-FFF2-40B4-BE49-F238E27FC236}">
                <a16:creationId xmlns:a16="http://schemas.microsoft.com/office/drawing/2014/main" id="{5264B263-3BA9-48E4-A2E4-F15491710361}"/>
              </a:ext>
            </a:extLst>
          </p:cNvPr>
          <p:cNvCxnSpPr>
            <a:cxnSpLocks/>
          </p:cNvCxnSpPr>
          <p:nvPr/>
        </p:nvCxnSpPr>
        <p:spPr>
          <a:xfrm>
            <a:off x="6339254" y="2303585"/>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DFE2E1-1A7E-48E8-8114-15F127EC56DF}"/>
              </a:ext>
            </a:extLst>
          </p:cNvPr>
          <p:cNvCxnSpPr>
            <a:cxnSpLocks/>
          </p:cNvCxnSpPr>
          <p:nvPr/>
        </p:nvCxnSpPr>
        <p:spPr>
          <a:xfrm>
            <a:off x="2113153" y="2080581"/>
            <a:ext cx="0" cy="23179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30B64CB-CCC2-42ED-A596-A4FF9E2C2827}"/>
              </a:ext>
            </a:extLst>
          </p:cNvPr>
          <p:cNvCxnSpPr>
            <a:cxnSpLocks/>
          </p:cNvCxnSpPr>
          <p:nvPr/>
        </p:nvCxnSpPr>
        <p:spPr>
          <a:xfrm>
            <a:off x="2113156" y="2303585"/>
            <a:ext cx="422609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51233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pop()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r>
                        <a:rPr lang="en-US" sz="1800" b="1" dirty="0">
                          <a:effectLst/>
                        </a:rPr>
                        <a:t>a</a:t>
                      </a:r>
                    </a:p>
                  </a:txBody>
                  <a:tcPr marL="76200" marR="76200" marT="76200" marB="76200" anchor="ctr"/>
                </a:tc>
                <a:tc>
                  <a:txBody>
                    <a:bodyPr/>
                    <a:lstStyle/>
                    <a:p>
                      <a:pPr algn="ctr" fontAlgn="ctr"/>
                      <a:r>
                        <a:rPr lang="en-US" sz="1800" b="1" dirty="0">
                          <a:effectLst/>
                        </a:rPr>
                        <a:t>b</a:t>
                      </a:r>
                    </a:p>
                  </a:txBody>
                  <a:tcPr marL="76200" marR="76200" marT="76200" marB="76200" anchor="ctr"/>
                </a:tc>
                <a:tc>
                  <a:txBody>
                    <a:bodyPr/>
                    <a:lstStyle/>
                    <a:p>
                      <a:pPr algn="ctr" fontAlgn="ctr"/>
                      <a:r>
                        <a:rPr lang="en-US" sz="1800" b="1" dirty="0">
                          <a:effectLst/>
                        </a:rPr>
                        <a:t>c</a:t>
                      </a:r>
                    </a:p>
                  </a:txBody>
                  <a:tcPr marL="76200" marR="76200" marT="76200" marB="76200" anchor="ctr"/>
                </a:tc>
                <a:tc>
                  <a:txBody>
                    <a:bodyPr/>
                    <a:lstStyle/>
                    <a:p>
                      <a:pPr algn="ctr" fontAlgn="ctr"/>
                      <a:r>
                        <a:rPr lang="en-US" sz="1800" b="1" dirty="0">
                          <a:effectLst/>
                        </a:rPr>
                        <a:t>d</a:t>
                      </a:r>
                    </a:p>
                  </a:txBody>
                  <a:tcPr marL="76200" marR="76200" marT="76200" marB="76200" anchor="ctr"/>
                </a:tc>
                <a:tc>
                  <a:txBody>
                    <a:bodyPr/>
                    <a:lstStyle/>
                    <a:p>
                      <a:pPr algn="ctr" fontAlgn="ctr"/>
                      <a:r>
                        <a:rPr lang="en-US" sz="1800" b="1" dirty="0">
                          <a:effectLst/>
                        </a:rPr>
                        <a:t>e</a:t>
                      </a:r>
                    </a:p>
                  </a:txBody>
                  <a:tcPr marL="76200" marR="76200" marT="76200" marB="76200" anchor="ctr"/>
                </a:tc>
                <a:tc>
                  <a:txBody>
                    <a:bodyPr/>
                    <a:lstStyle/>
                    <a:p>
                      <a:pPr algn="ctr" fontAlgn="ctr"/>
                      <a:r>
                        <a:rPr lang="en-US" sz="1800" b="1" dirty="0">
                          <a:effectLst/>
                        </a:rPr>
                        <a:t>f</a:t>
                      </a:r>
                    </a:p>
                  </a:txBody>
                  <a:tcPr marL="76200" marR="76200" marT="76200" marB="76200" anchor="ctr"/>
                </a:tc>
                <a:tc>
                  <a:txBody>
                    <a:bodyPr/>
                    <a:lstStyle/>
                    <a:p>
                      <a:pPr algn="ctr" fontAlgn="ctr"/>
                      <a:r>
                        <a:rPr lang="en-US" sz="1800" b="1" dirty="0">
                          <a:effectLst/>
                        </a:rPr>
                        <a:t>g</a:t>
                      </a:r>
                    </a:p>
                  </a:txBody>
                  <a:tcPr marL="76200" marR="76200" marT="76200" marB="76200" anchor="ctr"/>
                </a:tc>
                <a:tc>
                  <a:txBody>
                    <a:bodyPr/>
                    <a:lstStyle/>
                    <a:p>
                      <a:pPr algn="ctr" fontAlgn="ctr"/>
                      <a:r>
                        <a:rPr lang="en-US" sz="1800" b="1" dirty="0">
                          <a:effectLst/>
                        </a:rPr>
                        <a:t>h</a:t>
                      </a:r>
                    </a:p>
                  </a:txBody>
                  <a:tcPr marL="76200" marR="76200" marT="76200" marB="76200" anchor="ctr"/>
                </a:tc>
                <a:tc>
                  <a:txBody>
                    <a:bodyPr/>
                    <a:lstStyle/>
                    <a:p>
                      <a:pPr algn="ctr" fontAlgn="ctr"/>
                      <a:r>
                        <a:rPr lang="en-US" sz="1800" b="1" dirty="0" err="1">
                          <a:effectLst/>
                        </a:rPr>
                        <a:t>i</a:t>
                      </a:r>
                      <a:endParaRPr lang="en-US" sz="1800" b="1" dirty="0">
                        <a:effectLst/>
                      </a:endParaRPr>
                    </a:p>
                  </a:txBody>
                  <a:tcPr marL="76200" marR="76200" marT="76200" marB="76200" anchor="ctr"/>
                </a:tc>
                <a:tc>
                  <a:txBody>
                    <a:bodyPr/>
                    <a:lstStyle/>
                    <a:p>
                      <a:pPr algn="ctr" fontAlgn="ctr"/>
                      <a:r>
                        <a:rPr lang="en-US" sz="1800" b="1" dirty="0">
                          <a:effectLst/>
                        </a:rPr>
                        <a:t>j</a:t>
                      </a:r>
                    </a:p>
                  </a:txBody>
                  <a:tcPr marL="76200" marR="76200" marT="76200" marB="76200" anchor="ctr"/>
                </a:tc>
                <a:tc>
                  <a:txBody>
                    <a:bodyPr/>
                    <a:lstStyle/>
                    <a:p>
                      <a:pPr algn="ctr" fontAlgn="ctr"/>
                      <a:r>
                        <a:rPr lang="en-US" sz="1800" b="1" dirty="0">
                          <a:effectLst/>
                        </a:rPr>
                        <a:t>k</a:t>
                      </a: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extLst>
                  <a:ext uri="{0D108BD9-81ED-4DB2-BD59-A6C34878D82A}">
                    <a16:rowId xmlns:a16="http://schemas.microsoft.com/office/drawing/2014/main" val="441243226"/>
                  </a:ext>
                </a:extLst>
              </a:tr>
            </a:tbl>
          </a:graphicData>
        </a:graphic>
      </p:graphicFrame>
      <p:sp>
        <p:nvSpPr>
          <p:cNvPr id="2" name="TextBox 1">
            <a:extLst>
              <a:ext uri="{FF2B5EF4-FFF2-40B4-BE49-F238E27FC236}">
                <a16:creationId xmlns:a16="http://schemas.microsoft.com/office/drawing/2014/main" id="{DAA93504-7BD8-4A5D-AED7-EE830E1F9A52}"/>
              </a:ext>
            </a:extLst>
          </p:cNvPr>
          <p:cNvSpPr txBox="1"/>
          <p:nvPr/>
        </p:nvSpPr>
        <p:spPr>
          <a:xfrm>
            <a:off x="4906108" y="3534506"/>
            <a:ext cx="6161152" cy="646331"/>
          </a:xfrm>
          <a:prstGeom prst="rect">
            <a:avLst/>
          </a:prstGeom>
          <a:noFill/>
        </p:spPr>
        <p:txBody>
          <a:bodyPr wrap="square" rtlCol="0">
            <a:spAutoFit/>
          </a:bodyPr>
          <a:lstStyle/>
          <a:p>
            <a:r>
              <a:rPr lang="en-US" dirty="0"/>
              <a:t>pop()</a:t>
            </a:r>
          </a:p>
          <a:p>
            <a:r>
              <a:rPr lang="en-US" dirty="0"/>
              <a:t>    E temp = data[top];</a:t>
            </a:r>
          </a:p>
        </p:txBody>
      </p:sp>
      <p:sp>
        <p:nvSpPr>
          <p:cNvPr id="9" name="TextBox 8">
            <a:extLst>
              <a:ext uri="{FF2B5EF4-FFF2-40B4-BE49-F238E27FC236}">
                <a16:creationId xmlns:a16="http://schemas.microsoft.com/office/drawing/2014/main" id="{222E966C-652F-411F-B0BF-7DA9BAD3D1E5}"/>
              </a:ext>
            </a:extLst>
          </p:cNvPr>
          <p:cNvSpPr txBox="1"/>
          <p:nvPr/>
        </p:nvSpPr>
        <p:spPr>
          <a:xfrm>
            <a:off x="1124740" y="1689882"/>
            <a:ext cx="1976823"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top = 10;</a:t>
            </a:r>
          </a:p>
        </p:txBody>
      </p:sp>
      <p:cxnSp>
        <p:nvCxnSpPr>
          <p:cNvPr id="10" name="Straight Arrow Connector 9">
            <a:extLst>
              <a:ext uri="{FF2B5EF4-FFF2-40B4-BE49-F238E27FC236}">
                <a16:creationId xmlns:a16="http://schemas.microsoft.com/office/drawing/2014/main" id="{5264B263-3BA9-48E4-A2E4-F15491710361}"/>
              </a:ext>
            </a:extLst>
          </p:cNvPr>
          <p:cNvCxnSpPr>
            <a:cxnSpLocks/>
          </p:cNvCxnSpPr>
          <p:nvPr/>
        </p:nvCxnSpPr>
        <p:spPr>
          <a:xfrm>
            <a:off x="6339254" y="2303585"/>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DFE2E1-1A7E-48E8-8114-15F127EC56DF}"/>
              </a:ext>
            </a:extLst>
          </p:cNvPr>
          <p:cNvCxnSpPr>
            <a:cxnSpLocks/>
          </p:cNvCxnSpPr>
          <p:nvPr/>
        </p:nvCxnSpPr>
        <p:spPr>
          <a:xfrm>
            <a:off x="2113153" y="2080581"/>
            <a:ext cx="0" cy="23179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30B64CB-CCC2-42ED-A596-A4FF9E2C2827}"/>
              </a:ext>
            </a:extLst>
          </p:cNvPr>
          <p:cNvCxnSpPr>
            <a:cxnSpLocks/>
          </p:cNvCxnSpPr>
          <p:nvPr/>
        </p:nvCxnSpPr>
        <p:spPr>
          <a:xfrm>
            <a:off x="2113156" y="2303585"/>
            <a:ext cx="422609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E2FC69C-D895-44FB-8577-C225618DD604}"/>
              </a:ext>
            </a:extLst>
          </p:cNvPr>
          <p:cNvSpPr txBox="1"/>
          <p:nvPr/>
        </p:nvSpPr>
        <p:spPr>
          <a:xfrm>
            <a:off x="6096000" y="1705654"/>
            <a:ext cx="1701107"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 temp = k;</a:t>
            </a:r>
          </a:p>
        </p:txBody>
      </p:sp>
    </p:spTree>
    <p:extLst>
      <p:ext uri="{BB962C8B-B14F-4D97-AF65-F5344CB8AC3E}">
        <p14:creationId xmlns:p14="http://schemas.microsoft.com/office/powerpoint/2010/main" val="28571716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pop()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ext uri="{D42A27DB-BD31-4B8C-83A1-F6EECF244321}">
                <p14:modId xmlns:p14="http://schemas.microsoft.com/office/powerpoint/2010/main" val="801081726"/>
              </p:ext>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r>
                        <a:rPr lang="en-US" sz="1800" b="1" dirty="0">
                          <a:effectLst/>
                        </a:rPr>
                        <a:t>a</a:t>
                      </a:r>
                    </a:p>
                  </a:txBody>
                  <a:tcPr marL="76200" marR="76200" marT="76200" marB="76200" anchor="ctr"/>
                </a:tc>
                <a:tc>
                  <a:txBody>
                    <a:bodyPr/>
                    <a:lstStyle/>
                    <a:p>
                      <a:pPr algn="ctr" fontAlgn="ctr"/>
                      <a:r>
                        <a:rPr lang="en-US" sz="1800" b="1" dirty="0">
                          <a:effectLst/>
                        </a:rPr>
                        <a:t>b</a:t>
                      </a:r>
                    </a:p>
                  </a:txBody>
                  <a:tcPr marL="76200" marR="76200" marT="76200" marB="76200" anchor="ctr"/>
                </a:tc>
                <a:tc>
                  <a:txBody>
                    <a:bodyPr/>
                    <a:lstStyle/>
                    <a:p>
                      <a:pPr algn="ctr" fontAlgn="ctr"/>
                      <a:r>
                        <a:rPr lang="en-US" sz="1800" b="1" dirty="0">
                          <a:effectLst/>
                        </a:rPr>
                        <a:t>c</a:t>
                      </a:r>
                    </a:p>
                  </a:txBody>
                  <a:tcPr marL="76200" marR="76200" marT="76200" marB="76200" anchor="ctr"/>
                </a:tc>
                <a:tc>
                  <a:txBody>
                    <a:bodyPr/>
                    <a:lstStyle/>
                    <a:p>
                      <a:pPr algn="ctr" fontAlgn="ctr"/>
                      <a:r>
                        <a:rPr lang="en-US" sz="1800" b="1" dirty="0">
                          <a:effectLst/>
                        </a:rPr>
                        <a:t>d</a:t>
                      </a:r>
                    </a:p>
                  </a:txBody>
                  <a:tcPr marL="76200" marR="76200" marT="76200" marB="76200" anchor="ctr"/>
                </a:tc>
                <a:tc>
                  <a:txBody>
                    <a:bodyPr/>
                    <a:lstStyle/>
                    <a:p>
                      <a:pPr algn="ctr" fontAlgn="ctr"/>
                      <a:r>
                        <a:rPr lang="en-US" sz="1800" b="1" dirty="0">
                          <a:effectLst/>
                        </a:rPr>
                        <a:t>e</a:t>
                      </a:r>
                    </a:p>
                  </a:txBody>
                  <a:tcPr marL="76200" marR="76200" marT="76200" marB="76200" anchor="ctr"/>
                </a:tc>
                <a:tc>
                  <a:txBody>
                    <a:bodyPr/>
                    <a:lstStyle/>
                    <a:p>
                      <a:pPr algn="ctr" fontAlgn="ctr"/>
                      <a:r>
                        <a:rPr lang="en-US" sz="1800" b="1" dirty="0">
                          <a:effectLst/>
                        </a:rPr>
                        <a:t>f</a:t>
                      </a:r>
                    </a:p>
                  </a:txBody>
                  <a:tcPr marL="76200" marR="76200" marT="76200" marB="76200" anchor="ctr"/>
                </a:tc>
                <a:tc>
                  <a:txBody>
                    <a:bodyPr/>
                    <a:lstStyle/>
                    <a:p>
                      <a:pPr algn="ctr" fontAlgn="ctr"/>
                      <a:r>
                        <a:rPr lang="en-US" sz="1800" b="1" dirty="0">
                          <a:effectLst/>
                        </a:rPr>
                        <a:t>g</a:t>
                      </a:r>
                    </a:p>
                  </a:txBody>
                  <a:tcPr marL="76200" marR="76200" marT="76200" marB="76200" anchor="ctr"/>
                </a:tc>
                <a:tc>
                  <a:txBody>
                    <a:bodyPr/>
                    <a:lstStyle/>
                    <a:p>
                      <a:pPr algn="ctr" fontAlgn="ctr"/>
                      <a:r>
                        <a:rPr lang="en-US" sz="1800" b="1" dirty="0">
                          <a:effectLst/>
                        </a:rPr>
                        <a:t>h</a:t>
                      </a:r>
                    </a:p>
                  </a:txBody>
                  <a:tcPr marL="76200" marR="76200" marT="76200" marB="76200" anchor="ctr"/>
                </a:tc>
                <a:tc>
                  <a:txBody>
                    <a:bodyPr/>
                    <a:lstStyle/>
                    <a:p>
                      <a:pPr algn="ctr" fontAlgn="ctr"/>
                      <a:r>
                        <a:rPr lang="en-US" sz="1800" b="1" dirty="0" err="1">
                          <a:effectLst/>
                        </a:rPr>
                        <a:t>i</a:t>
                      </a:r>
                      <a:endParaRPr lang="en-US" sz="1800" b="1" dirty="0">
                        <a:effectLst/>
                      </a:endParaRPr>
                    </a:p>
                  </a:txBody>
                  <a:tcPr marL="76200" marR="76200" marT="76200" marB="76200" anchor="ctr"/>
                </a:tc>
                <a:tc>
                  <a:txBody>
                    <a:bodyPr/>
                    <a:lstStyle/>
                    <a:p>
                      <a:pPr algn="ctr" fontAlgn="ctr"/>
                      <a:r>
                        <a:rPr lang="en-US" sz="1800" b="1" dirty="0">
                          <a:effectLst/>
                        </a:rPr>
                        <a:t>j</a:t>
                      </a: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extLst>
                  <a:ext uri="{0D108BD9-81ED-4DB2-BD59-A6C34878D82A}">
                    <a16:rowId xmlns:a16="http://schemas.microsoft.com/office/drawing/2014/main" val="441243226"/>
                  </a:ext>
                </a:extLst>
              </a:tr>
            </a:tbl>
          </a:graphicData>
        </a:graphic>
      </p:graphicFrame>
      <p:sp>
        <p:nvSpPr>
          <p:cNvPr id="2" name="TextBox 1">
            <a:extLst>
              <a:ext uri="{FF2B5EF4-FFF2-40B4-BE49-F238E27FC236}">
                <a16:creationId xmlns:a16="http://schemas.microsoft.com/office/drawing/2014/main" id="{DAA93504-7BD8-4A5D-AED7-EE830E1F9A52}"/>
              </a:ext>
            </a:extLst>
          </p:cNvPr>
          <p:cNvSpPr txBox="1"/>
          <p:nvPr/>
        </p:nvSpPr>
        <p:spPr>
          <a:xfrm>
            <a:off x="4906108" y="3534506"/>
            <a:ext cx="6161152" cy="923330"/>
          </a:xfrm>
          <a:prstGeom prst="rect">
            <a:avLst/>
          </a:prstGeom>
          <a:noFill/>
        </p:spPr>
        <p:txBody>
          <a:bodyPr wrap="square" rtlCol="0">
            <a:spAutoFit/>
          </a:bodyPr>
          <a:lstStyle/>
          <a:p>
            <a:r>
              <a:rPr lang="en-US" dirty="0"/>
              <a:t>pop()</a:t>
            </a:r>
          </a:p>
          <a:p>
            <a:r>
              <a:rPr lang="en-US" dirty="0"/>
              <a:t>    E temp = data[top];</a:t>
            </a:r>
          </a:p>
          <a:p>
            <a:r>
              <a:rPr lang="en-US" dirty="0"/>
              <a:t>    data[top] = null;</a:t>
            </a:r>
          </a:p>
        </p:txBody>
      </p:sp>
      <p:sp>
        <p:nvSpPr>
          <p:cNvPr id="9" name="TextBox 8">
            <a:extLst>
              <a:ext uri="{FF2B5EF4-FFF2-40B4-BE49-F238E27FC236}">
                <a16:creationId xmlns:a16="http://schemas.microsoft.com/office/drawing/2014/main" id="{222E966C-652F-411F-B0BF-7DA9BAD3D1E5}"/>
              </a:ext>
            </a:extLst>
          </p:cNvPr>
          <p:cNvSpPr txBox="1"/>
          <p:nvPr/>
        </p:nvSpPr>
        <p:spPr>
          <a:xfrm>
            <a:off x="1124740" y="1689882"/>
            <a:ext cx="1976823"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top = 10;</a:t>
            </a:r>
          </a:p>
        </p:txBody>
      </p:sp>
      <p:cxnSp>
        <p:nvCxnSpPr>
          <p:cNvPr id="10" name="Straight Arrow Connector 9">
            <a:extLst>
              <a:ext uri="{FF2B5EF4-FFF2-40B4-BE49-F238E27FC236}">
                <a16:creationId xmlns:a16="http://schemas.microsoft.com/office/drawing/2014/main" id="{5264B263-3BA9-48E4-A2E4-F15491710361}"/>
              </a:ext>
            </a:extLst>
          </p:cNvPr>
          <p:cNvCxnSpPr>
            <a:cxnSpLocks/>
          </p:cNvCxnSpPr>
          <p:nvPr/>
        </p:nvCxnSpPr>
        <p:spPr>
          <a:xfrm>
            <a:off x="6339254" y="2303585"/>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DFE2E1-1A7E-48E8-8114-15F127EC56DF}"/>
              </a:ext>
            </a:extLst>
          </p:cNvPr>
          <p:cNvCxnSpPr>
            <a:cxnSpLocks/>
          </p:cNvCxnSpPr>
          <p:nvPr/>
        </p:nvCxnSpPr>
        <p:spPr>
          <a:xfrm>
            <a:off x="2113153" y="2080581"/>
            <a:ext cx="0" cy="23179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30B64CB-CCC2-42ED-A596-A4FF9E2C2827}"/>
              </a:ext>
            </a:extLst>
          </p:cNvPr>
          <p:cNvCxnSpPr>
            <a:cxnSpLocks/>
          </p:cNvCxnSpPr>
          <p:nvPr/>
        </p:nvCxnSpPr>
        <p:spPr>
          <a:xfrm>
            <a:off x="2113156" y="2303585"/>
            <a:ext cx="422609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E2FC69C-D895-44FB-8577-C225618DD604}"/>
              </a:ext>
            </a:extLst>
          </p:cNvPr>
          <p:cNvSpPr txBox="1"/>
          <p:nvPr/>
        </p:nvSpPr>
        <p:spPr>
          <a:xfrm>
            <a:off x="6096000" y="1705654"/>
            <a:ext cx="1701107"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 temp = k;</a:t>
            </a:r>
          </a:p>
        </p:txBody>
      </p:sp>
    </p:spTree>
    <p:extLst>
      <p:ext uri="{BB962C8B-B14F-4D97-AF65-F5344CB8AC3E}">
        <p14:creationId xmlns:p14="http://schemas.microsoft.com/office/powerpoint/2010/main" val="547182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pop()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r>
                        <a:rPr lang="en-US" sz="1800" b="1" dirty="0">
                          <a:effectLst/>
                        </a:rPr>
                        <a:t>a</a:t>
                      </a:r>
                    </a:p>
                  </a:txBody>
                  <a:tcPr marL="76200" marR="76200" marT="76200" marB="76200" anchor="ctr"/>
                </a:tc>
                <a:tc>
                  <a:txBody>
                    <a:bodyPr/>
                    <a:lstStyle/>
                    <a:p>
                      <a:pPr algn="ctr" fontAlgn="ctr"/>
                      <a:r>
                        <a:rPr lang="en-US" sz="1800" b="1" dirty="0">
                          <a:effectLst/>
                        </a:rPr>
                        <a:t>b</a:t>
                      </a:r>
                    </a:p>
                  </a:txBody>
                  <a:tcPr marL="76200" marR="76200" marT="76200" marB="76200" anchor="ctr"/>
                </a:tc>
                <a:tc>
                  <a:txBody>
                    <a:bodyPr/>
                    <a:lstStyle/>
                    <a:p>
                      <a:pPr algn="ctr" fontAlgn="ctr"/>
                      <a:r>
                        <a:rPr lang="en-US" sz="1800" b="1" dirty="0">
                          <a:effectLst/>
                        </a:rPr>
                        <a:t>c</a:t>
                      </a:r>
                    </a:p>
                  </a:txBody>
                  <a:tcPr marL="76200" marR="76200" marT="76200" marB="76200" anchor="ctr"/>
                </a:tc>
                <a:tc>
                  <a:txBody>
                    <a:bodyPr/>
                    <a:lstStyle/>
                    <a:p>
                      <a:pPr algn="ctr" fontAlgn="ctr"/>
                      <a:r>
                        <a:rPr lang="en-US" sz="1800" b="1" dirty="0">
                          <a:effectLst/>
                        </a:rPr>
                        <a:t>d</a:t>
                      </a:r>
                    </a:p>
                  </a:txBody>
                  <a:tcPr marL="76200" marR="76200" marT="76200" marB="76200" anchor="ctr"/>
                </a:tc>
                <a:tc>
                  <a:txBody>
                    <a:bodyPr/>
                    <a:lstStyle/>
                    <a:p>
                      <a:pPr algn="ctr" fontAlgn="ctr"/>
                      <a:r>
                        <a:rPr lang="en-US" sz="1800" b="1" dirty="0">
                          <a:effectLst/>
                        </a:rPr>
                        <a:t>e</a:t>
                      </a:r>
                    </a:p>
                  </a:txBody>
                  <a:tcPr marL="76200" marR="76200" marT="76200" marB="76200" anchor="ctr"/>
                </a:tc>
                <a:tc>
                  <a:txBody>
                    <a:bodyPr/>
                    <a:lstStyle/>
                    <a:p>
                      <a:pPr algn="ctr" fontAlgn="ctr"/>
                      <a:r>
                        <a:rPr lang="en-US" sz="1800" b="1" dirty="0">
                          <a:effectLst/>
                        </a:rPr>
                        <a:t>f</a:t>
                      </a:r>
                    </a:p>
                  </a:txBody>
                  <a:tcPr marL="76200" marR="76200" marT="76200" marB="76200" anchor="ctr"/>
                </a:tc>
                <a:tc>
                  <a:txBody>
                    <a:bodyPr/>
                    <a:lstStyle/>
                    <a:p>
                      <a:pPr algn="ctr" fontAlgn="ctr"/>
                      <a:r>
                        <a:rPr lang="en-US" sz="1800" b="1" dirty="0">
                          <a:effectLst/>
                        </a:rPr>
                        <a:t>g</a:t>
                      </a:r>
                    </a:p>
                  </a:txBody>
                  <a:tcPr marL="76200" marR="76200" marT="76200" marB="76200" anchor="ctr"/>
                </a:tc>
                <a:tc>
                  <a:txBody>
                    <a:bodyPr/>
                    <a:lstStyle/>
                    <a:p>
                      <a:pPr algn="ctr" fontAlgn="ctr"/>
                      <a:r>
                        <a:rPr lang="en-US" sz="1800" b="1" dirty="0">
                          <a:effectLst/>
                        </a:rPr>
                        <a:t>h</a:t>
                      </a:r>
                    </a:p>
                  </a:txBody>
                  <a:tcPr marL="76200" marR="76200" marT="76200" marB="76200" anchor="ctr"/>
                </a:tc>
                <a:tc>
                  <a:txBody>
                    <a:bodyPr/>
                    <a:lstStyle/>
                    <a:p>
                      <a:pPr algn="ctr" fontAlgn="ctr"/>
                      <a:r>
                        <a:rPr lang="en-US" sz="1800" b="1" dirty="0" err="1">
                          <a:effectLst/>
                        </a:rPr>
                        <a:t>i</a:t>
                      </a:r>
                      <a:endParaRPr lang="en-US" sz="1800" b="1" dirty="0">
                        <a:effectLst/>
                      </a:endParaRPr>
                    </a:p>
                  </a:txBody>
                  <a:tcPr marL="76200" marR="76200" marT="76200" marB="76200" anchor="ctr"/>
                </a:tc>
                <a:tc>
                  <a:txBody>
                    <a:bodyPr/>
                    <a:lstStyle/>
                    <a:p>
                      <a:pPr algn="ctr" fontAlgn="ctr"/>
                      <a:r>
                        <a:rPr lang="en-US" sz="1800" b="1" dirty="0">
                          <a:effectLst/>
                        </a:rPr>
                        <a:t>j</a:t>
                      </a: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extLst>
                  <a:ext uri="{0D108BD9-81ED-4DB2-BD59-A6C34878D82A}">
                    <a16:rowId xmlns:a16="http://schemas.microsoft.com/office/drawing/2014/main" val="441243226"/>
                  </a:ext>
                </a:extLst>
              </a:tr>
            </a:tbl>
          </a:graphicData>
        </a:graphic>
      </p:graphicFrame>
      <p:sp>
        <p:nvSpPr>
          <p:cNvPr id="2" name="TextBox 1">
            <a:extLst>
              <a:ext uri="{FF2B5EF4-FFF2-40B4-BE49-F238E27FC236}">
                <a16:creationId xmlns:a16="http://schemas.microsoft.com/office/drawing/2014/main" id="{DAA93504-7BD8-4A5D-AED7-EE830E1F9A52}"/>
              </a:ext>
            </a:extLst>
          </p:cNvPr>
          <p:cNvSpPr txBox="1"/>
          <p:nvPr/>
        </p:nvSpPr>
        <p:spPr>
          <a:xfrm>
            <a:off x="4906108" y="3534506"/>
            <a:ext cx="6161152" cy="1200329"/>
          </a:xfrm>
          <a:prstGeom prst="rect">
            <a:avLst/>
          </a:prstGeom>
          <a:noFill/>
        </p:spPr>
        <p:txBody>
          <a:bodyPr wrap="square" rtlCol="0">
            <a:spAutoFit/>
          </a:bodyPr>
          <a:lstStyle/>
          <a:p>
            <a:r>
              <a:rPr lang="en-US" dirty="0"/>
              <a:t>pop()</a:t>
            </a:r>
          </a:p>
          <a:p>
            <a:r>
              <a:rPr lang="en-US" dirty="0"/>
              <a:t>    E temp = data[top];</a:t>
            </a:r>
          </a:p>
          <a:p>
            <a:r>
              <a:rPr lang="en-US" dirty="0"/>
              <a:t>    data[top] = null;</a:t>
            </a:r>
          </a:p>
          <a:p>
            <a:r>
              <a:rPr lang="en-US" dirty="0"/>
              <a:t>    top--;</a:t>
            </a:r>
          </a:p>
        </p:txBody>
      </p:sp>
      <p:sp>
        <p:nvSpPr>
          <p:cNvPr id="9" name="TextBox 8">
            <a:extLst>
              <a:ext uri="{FF2B5EF4-FFF2-40B4-BE49-F238E27FC236}">
                <a16:creationId xmlns:a16="http://schemas.microsoft.com/office/drawing/2014/main" id="{222E966C-652F-411F-B0BF-7DA9BAD3D1E5}"/>
              </a:ext>
            </a:extLst>
          </p:cNvPr>
          <p:cNvSpPr txBox="1"/>
          <p:nvPr/>
        </p:nvSpPr>
        <p:spPr>
          <a:xfrm>
            <a:off x="1124740" y="1689882"/>
            <a:ext cx="1838965"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top = 9;</a:t>
            </a:r>
          </a:p>
        </p:txBody>
      </p:sp>
      <p:cxnSp>
        <p:nvCxnSpPr>
          <p:cNvPr id="10" name="Straight Arrow Connector 9">
            <a:extLst>
              <a:ext uri="{FF2B5EF4-FFF2-40B4-BE49-F238E27FC236}">
                <a16:creationId xmlns:a16="http://schemas.microsoft.com/office/drawing/2014/main" id="{5264B263-3BA9-48E4-A2E4-F15491710361}"/>
              </a:ext>
            </a:extLst>
          </p:cNvPr>
          <p:cNvCxnSpPr>
            <a:cxnSpLocks/>
          </p:cNvCxnSpPr>
          <p:nvPr/>
        </p:nvCxnSpPr>
        <p:spPr>
          <a:xfrm>
            <a:off x="5864470" y="2303585"/>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DFE2E1-1A7E-48E8-8114-15F127EC56DF}"/>
              </a:ext>
            </a:extLst>
          </p:cNvPr>
          <p:cNvCxnSpPr>
            <a:cxnSpLocks/>
          </p:cNvCxnSpPr>
          <p:nvPr/>
        </p:nvCxnSpPr>
        <p:spPr>
          <a:xfrm>
            <a:off x="2113153" y="2080581"/>
            <a:ext cx="0" cy="23179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30B64CB-CCC2-42ED-A596-A4FF9E2C2827}"/>
              </a:ext>
            </a:extLst>
          </p:cNvPr>
          <p:cNvCxnSpPr>
            <a:cxnSpLocks/>
          </p:cNvCxnSpPr>
          <p:nvPr/>
        </p:nvCxnSpPr>
        <p:spPr>
          <a:xfrm>
            <a:off x="2113156" y="2303585"/>
            <a:ext cx="375131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E2FC69C-D895-44FB-8577-C225618DD604}"/>
              </a:ext>
            </a:extLst>
          </p:cNvPr>
          <p:cNvSpPr txBox="1"/>
          <p:nvPr/>
        </p:nvSpPr>
        <p:spPr>
          <a:xfrm>
            <a:off x="6096000" y="1705654"/>
            <a:ext cx="1701107"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 temp = k;</a:t>
            </a:r>
          </a:p>
        </p:txBody>
      </p:sp>
    </p:spTree>
    <p:extLst>
      <p:ext uri="{BB962C8B-B14F-4D97-AF65-F5344CB8AC3E}">
        <p14:creationId xmlns:p14="http://schemas.microsoft.com/office/powerpoint/2010/main" val="39523943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pop() Visualization</a:t>
            </a:r>
          </a:p>
        </p:txBody>
      </p:sp>
      <p:graphicFrame>
        <p:nvGraphicFramePr>
          <p:cNvPr id="6" name="Content Placeholder 8">
            <a:extLst>
              <a:ext uri="{FF2B5EF4-FFF2-40B4-BE49-F238E27FC236}">
                <a16:creationId xmlns:a16="http://schemas.microsoft.com/office/drawing/2014/main" id="{70A5796C-9EAB-4B62-BEBF-F37E96D0BF5B}"/>
              </a:ext>
            </a:extLst>
          </p:cNvPr>
          <p:cNvGraphicFramePr>
            <a:graphicFrameLocks noGrp="1"/>
          </p:cNvGraphicFramePr>
          <p:nvPr>
            <p:ph idx="1"/>
            <p:extLst/>
          </p:nvPr>
        </p:nvGraphicFramePr>
        <p:xfrm>
          <a:off x="1124740" y="2613212"/>
          <a:ext cx="9942520" cy="853440"/>
        </p:xfrm>
        <a:graphic>
          <a:graphicData uri="http://schemas.openxmlformats.org/drawingml/2006/table">
            <a:tbl>
              <a:tblPr firstRow="1">
                <a:tableStyleId>{08FB837D-C827-4EFA-A057-4D05807E0F7C}</a:tableStyleId>
              </a:tblPr>
              <a:tblGrid>
                <a:gridCol w="497126">
                  <a:extLst>
                    <a:ext uri="{9D8B030D-6E8A-4147-A177-3AD203B41FA5}">
                      <a16:colId xmlns:a16="http://schemas.microsoft.com/office/drawing/2014/main" val="10882656"/>
                    </a:ext>
                  </a:extLst>
                </a:gridCol>
                <a:gridCol w="497126">
                  <a:extLst>
                    <a:ext uri="{9D8B030D-6E8A-4147-A177-3AD203B41FA5}">
                      <a16:colId xmlns:a16="http://schemas.microsoft.com/office/drawing/2014/main" val="2209434833"/>
                    </a:ext>
                  </a:extLst>
                </a:gridCol>
                <a:gridCol w="497126">
                  <a:extLst>
                    <a:ext uri="{9D8B030D-6E8A-4147-A177-3AD203B41FA5}">
                      <a16:colId xmlns:a16="http://schemas.microsoft.com/office/drawing/2014/main" val="315274865"/>
                    </a:ext>
                  </a:extLst>
                </a:gridCol>
                <a:gridCol w="497126">
                  <a:extLst>
                    <a:ext uri="{9D8B030D-6E8A-4147-A177-3AD203B41FA5}">
                      <a16:colId xmlns:a16="http://schemas.microsoft.com/office/drawing/2014/main" val="4104825548"/>
                    </a:ext>
                  </a:extLst>
                </a:gridCol>
                <a:gridCol w="497126">
                  <a:extLst>
                    <a:ext uri="{9D8B030D-6E8A-4147-A177-3AD203B41FA5}">
                      <a16:colId xmlns:a16="http://schemas.microsoft.com/office/drawing/2014/main" val="1142750328"/>
                    </a:ext>
                  </a:extLst>
                </a:gridCol>
                <a:gridCol w="497126">
                  <a:extLst>
                    <a:ext uri="{9D8B030D-6E8A-4147-A177-3AD203B41FA5}">
                      <a16:colId xmlns:a16="http://schemas.microsoft.com/office/drawing/2014/main" val="2924752358"/>
                    </a:ext>
                  </a:extLst>
                </a:gridCol>
                <a:gridCol w="497126">
                  <a:extLst>
                    <a:ext uri="{9D8B030D-6E8A-4147-A177-3AD203B41FA5}">
                      <a16:colId xmlns:a16="http://schemas.microsoft.com/office/drawing/2014/main" val="3767181842"/>
                    </a:ext>
                  </a:extLst>
                </a:gridCol>
                <a:gridCol w="497126">
                  <a:extLst>
                    <a:ext uri="{9D8B030D-6E8A-4147-A177-3AD203B41FA5}">
                      <a16:colId xmlns:a16="http://schemas.microsoft.com/office/drawing/2014/main" val="610652355"/>
                    </a:ext>
                  </a:extLst>
                </a:gridCol>
                <a:gridCol w="497126">
                  <a:extLst>
                    <a:ext uri="{9D8B030D-6E8A-4147-A177-3AD203B41FA5}">
                      <a16:colId xmlns:a16="http://schemas.microsoft.com/office/drawing/2014/main" val="2972372330"/>
                    </a:ext>
                  </a:extLst>
                </a:gridCol>
                <a:gridCol w="497126">
                  <a:extLst>
                    <a:ext uri="{9D8B030D-6E8A-4147-A177-3AD203B41FA5}">
                      <a16:colId xmlns:a16="http://schemas.microsoft.com/office/drawing/2014/main" val="3304155868"/>
                    </a:ext>
                  </a:extLst>
                </a:gridCol>
                <a:gridCol w="497126">
                  <a:extLst>
                    <a:ext uri="{9D8B030D-6E8A-4147-A177-3AD203B41FA5}">
                      <a16:colId xmlns:a16="http://schemas.microsoft.com/office/drawing/2014/main" val="86638545"/>
                    </a:ext>
                  </a:extLst>
                </a:gridCol>
                <a:gridCol w="497126">
                  <a:extLst>
                    <a:ext uri="{9D8B030D-6E8A-4147-A177-3AD203B41FA5}">
                      <a16:colId xmlns:a16="http://schemas.microsoft.com/office/drawing/2014/main" val="2075661173"/>
                    </a:ext>
                  </a:extLst>
                </a:gridCol>
                <a:gridCol w="497126">
                  <a:extLst>
                    <a:ext uri="{9D8B030D-6E8A-4147-A177-3AD203B41FA5}">
                      <a16:colId xmlns:a16="http://schemas.microsoft.com/office/drawing/2014/main" val="4161901757"/>
                    </a:ext>
                  </a:extLst>
                </a:gridCol>
                <a:gridCol w="497126">
                  <a:extLst>
                    <a:ext uri="{9D8B030D-6E8A-4147-A177-3AD203B41FA5}">
                      <a16:colId xmlns:a16="http://schemas.microsoft.com/office/drawing/2014/main" val="1837123035"/>
                    </a:ext>
                  </a:extLst>
                </a:gridCol>
                <a:gridCol w="497126">
                  <a:extLst>
                    <a:ext uri="{9D8B030D-6E8A-4147-A177-3AD203B41FA5}">
                      <a16:colId xmlns:a16="http://schemas.microsoft.com/office/drawing/2014/main" val="834719154"/>
                    </a:ext>
                  </a:extLst>
                </a:gridCol>
                <a:gridCol w="497126">
                  <a:extLst>
                    <a:ext uri="{9D8B030D-6E8A-4147-A177-3AD203B41FA5}">
                      <a16:colId xmlns:a16="http://schemas.microsoft.com/office/drawing/2014/main" val="2231195959"/>
                    </a:ext>
                  </a:extLst>
                </a:gridCol>
                <a:gridCol w="497126">
                  <a:extLst>
                    <a:ext uri="{9D8B030D-6E8A-4147-A177-3AD203B41FA5}">
                      <a16:colId xmlns:a16="http://schemas.microsoft.com/office/drawing/2014/main" val="2542121913"/>
                    </a:ext>
                  </a:extLst>
                </a:gridCol>
                <a:gridCol w="497126">
                  <a:extLst>
                    <a:ext uri="{9D8B030D-6E8A-4147-A177-3AD203B41FA5}">
                      <a16:colId xmlns:a16="http://schemas.microsoft.com/office/drawing/2014/main" val="1881855706"/>
                    </a:ext>
                  </a:extLst>
                </a:gridCol>
                <a:gridCol w="497126">
                  <a:extLst>
                    <a:ext uri="{9D8B030D-6E8A-4147-A177-3AD203B41FA5}">
                      <a16:colId xmlns:a16="http://schemas.microsoft.com/office/drawing/2014/main" val="381647705"/>
                    </a:ext>
                  </a:extLst>
                </a:gridCol>
                <a:gridCol w="497126">
                  <a:extLst>
                    <a:ext uri="{9D8B030D-6E8A-4147-A177-3AD203B41FA5}">
                      <a16:colId xmlns:a16="http://schemas.microsoft.com/office/drawing/2014/main" val="4171355176"/>
                    </a:ext>
                  </a:extLst>
                </a:gridCol>
              </a:tblGrid>
              <a:tr h="329508">
                <a:tc>
                  <a:txBody>
                    <a:bodyPr/>
                    <a:lstStyle/>
                    <a:p>
                      <a:pPr algn="ctr" rtl="0" fontAlgn="ctr">
                        <a:spcBef>
                          <a:spcPts val="0"/>
                        </a:spcBef>
                        <a:spcAft>
                          <a:spcPts val="0"/>
                        </a:spcAft>
                      </a:pPr>
                      <a:r>
                        <a:rPr lang="en-US" sz="1800" u="none" strike="noStrike" dirty="0">
                          <a:effectLst/>
                        </a:rPr>
                        <a:t>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9</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10</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11</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12</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13</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14</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15</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16</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17</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18</a:t>
                      </a:r>
                      <a:endParaRPr lang="en-US" sz="1800" dirty="0">
                        <a:effectLst/>
                      </a:endParaRPr>
                    </a:p>
                  </a:txBody>
                  <a:tcPr marL="76200" marR="76200" marT="76200" marB="76200" anchor="ctr"/>
                </a:tc>
                <a:tc>
                  <a:txBody>
                    <a:bodyPr/>
                    <a:lstStyle/>
                    <a:p>
                      <a:pPr algn="ctr" rtl="0" fontAlgn="ctr">
                        <a:spcBef>
                          <a:spcPts val="0"/>
                        </a:spcBef>
                        <a:spcAft>
                          <a:spcPts val="0"/>
                        </a:spcAft>
                      </a:pPr>
                      <a:r>
                        <a:rPr lang="en-US" sz="1800" u="none" strike="noStrike" dirty="0">
                          <a:effectLst/>
                        </a:rPr>
                        <a:t>19</a:t>
                      </a:r>
                      <a:endParaRPr lang="en-US" sz="1800" dirty="0">
                        <a:effectLst/>
                      </a:endParaRPr>
                    </a:p>
                  </a:txBody>
                  <a:tcPr marL="76200" marR="76200" marT="76200" marB="76200" anchor="ctr"/>
                </a:tc>
                <a:extLst>
                  <a:ext uri="{0D108BD9-81ED-4DB2-BD59-A6C34878D82A}">
                    <a16:rowId xmlns:a16="http://schemas.microsoft.com/office/drawing/2014/main" val="1790016328"/>
                  </a:ext>
                </a:extLst>
              </a:tr>
              <a:tr h="384427">
                <a:tc>
                  <a:txBody>
                    <a:bodyPr/>
                    <a:lstStyle/>
                    <a:p>
                      <a:pPr algn="ctr" fontAlgn="ctr"/>
                      <a:r>
                        <a:rPr lang="en-US" sz="1800" b="1" dirty="0">
                          <a:effectLst/>
                        </a:rPr>
                        <a:t>a</a:t>
                      </a:r>
                    </a:p>
                  </a:txBody>
                  <a:tcPr marL="76200" marR="76200" marT="76200" marB="76200" anchor="ctr"/>
                </a:tc>
                <a:tc>
                  <a:txBody>
                    <a:bodyPr/>
                    <a:lstStyle/>
                    <a:p>
                      <a:pPr algn="ctr" fontAlgn="ctr"/>
                      <a:r>
                        <a:rPr lang="en-US" sz="1800" b="1" dirty="0">
                          <a:effectLst/>
                        </a:rPr>
                        <a:t>b</a:t>
                      </a:r>
                    </a:p>
                  </a:txBody>
                  <a:tcPr marL="76200" marR="76200" marT="76200" marB="76200" anchor="ctr"/>
                </a:tc>
                <a:tc>
                  <a:txBody>
                    <a:bodyPr/>
                    <a:lstStyle/>
                    <a:p>
                      <a:pPr algn="ctr" fontAlgn="ctr"/>
                      <a:r>
                        <a:rPr lang="en-US" sz="1800" b="1" dirty="0">
                          <a:effectLst/>
                        </a:rPr>
                        <a:t>c</a:t>
                      </a:r>
                    </a:p>
                  </a:txBody>
                  <a:tcPr marL="76200" marR="76200" marT="76200" marB="76200" anchor="ctr"/>
                </a:tc>
                <a:tc>
                  <a:txBody>
                    <a:bodyPr/>
                    <a:lstStyle/>
                    <a:p>
                      <a:pPr algn="ctr" fontAlgn="ctr"/>
                      <a:r>
                        <a:rPr lang="en-US" sz="1800" b="1" dirty="0">
                          <a:effectLst/>
                        </a:rPr>
                        <a:t>d</a:t>
                      </a:r>
                    </a:p>
                  </a:txBody>
                  <a:tcPr marL="76200" marR="76200" marT="76200" marB="76200" anchor="ctr"/>
                </a:tc>
                <a:tc>
                  <a:txBody>
                    <a:bodyPr/>
                    <a:lstStyle/>
                    <a:p>
                      <a:pPr algn="ctr" fontAlgn="ctr"/>
                      <a:r>
                        <a:rPr lang="en-US" sz="1800" b="1" dirty="0">
                          <a:effectLst/>
                        </a:rPr>
                        <a:t>e</a:t>
                      </a:r>
                    </a:p>
                  </a:txBody>
                  <a:tcPr marL="76200" marR="76200" marT="76200" marB="76200" anchor="ctr"/>
                </a:tc>
                <a:tc>
                  <a:txBody>
                    <a:bodyPr/>
                    <a:lstStyle/>
                    <a:p>
                      <a:pPr algn="ctr" fontAlgn="ctr"/>
                      <a:r>
                        <a:rPr lang="en-US" sz="1800" b="1" dirty="0">
                          <a:effectLst/>
                        </a:rPr>
                        <a:t>f</a:t>
                      </a:r>
                    </a:p>
                  </a:txBody>
                  <a:tcPr marL="76200" marR="76200" marT="76200" marB="76200" anchor="ctr"/>
                </a:tc>
                <a:tc>
                  <a:txBody>
                    <a:bodyPr/>
                    <a:lstStyle/>
                    <a:p>
                      <a:pPr algn="ctr" fontAlgn="ctr"/>
                      <a:r>
                        <a:rPr lang="en-US" sz="1800" b="1" dirty="0">
                          <a:effectLst/>
                        </a:rPr>
                        <a:t>g</a:t>
                      </a:r>
                    </a:p>
                  </a:txBody>
                  <a:tcPr marL="76200" marR="76200" marT="76200" marB="76200" anchor="ctr"/>
                </a:tc>
                <a:tc>
                  <a:txBody>
                    <a:bodyPr/>
                    <a:lstStyle/>
                    <a:p>
                      <a:pPr algn="ctr" fontAlgn="ctr"/>
                      <a:r>
                        <a:rPr lang="en-US" sz="1800" b="1" dirty="0">
                          <a:effectLst/>
                        </a:rPr>
                        <a:t>h</a:t>
                      </a:r>
                    </a:p>
                  </a:txBody>
                  <a:tcPr marL="76200" marR="76200" marT="76200" marB="76200" anchor="ctr"/>
                </a:tc>
                <a:tc>
                  <a:txBody>
                    <a:bodyPr/>
                    <a:lstStyle/>
                    <a:p>
                      <a:pPr algn="ctr" fontAlgn="ctr"/>
                      <a:r>
                        <a:rPr lang="en-US" sz="1800" b="1" dirty="0" err="1">
                          <a:effectLst/>
                        </a:rPr>
                        <a:t>i</a:t>
                      </a:r>
                      <a:endParaRPr lang="en-US" sz="1800" b="1" dirty="0">
                        <a:effectLst/>
                      </a:endParaRPr>
                    </a:p>
                  </a:txBody>
                  <a:tcPr marL="76200" marR="76200" marT="76200" marB="76200" anchor="ctr"/>
                </a:tc>
                <a:tc>
                  <a:txBody>
                    <a:bodyPr/>
                    <a:lstStyle/>
                    <a:p>
                      <a:pPr algn="ctr" fontAlgn="ctr"/>
                      <a:r>
                        <a:rPr lang="en-US" sz="1800" b="1" dirty="0">
                          <a:effectLst/>
                        </a:rPr>
                        <a:t>j</a:t>
                      </a: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tc>
                  <a:txBody>
                    <a:bodyPr/>
                    <a:lstStyle/>
                    <a:p>
                      <a:pPr algn="ctr" fontAlgn="ctr"/>
                      <a:endParaRPr lang="en-US" sz="1800" b="1" dirty="0">
                        <a:effectLst/>
                      </a:endParaRPr>
                    </a:p>
                  </a:txBody>
                  <a:tcPr marL="76200" marR="76200" marT="76200" marB="76200" anchor="ctr"/>
                </a:tc>
                <a:extLst>
                  <a:ext uri="{0D108BD9-81ED-4DB2-BD59-A6C34878D82A}">
                    <a16:rowId xmlns:a16="http://schemas.microsoft.com/office/drawing/2014/main" val="441243226"/>
                  </a:ext>
                </a:extLst>
              </a:tr>
            </a:tbl>
          </a:graphicData>
        </a:graphic>
      </p:graphicFrame>
      <p:sp>
        <p:nvSpPr>
          <p:cNvPr id="2" name="TextBox 1">
            <a:extLst>
              <a:ext uri="{FF2B5EF4-FFF2-40B4-BE49-F238E27FC236}">
                <a16:creationId xmlns:a16="http://schemas.microsoft.com/office/drawing/2014/main" id="{DAA93504-7BD8-4A5D-AED7-EE830E1F9A52}"/>
              </a:ext>
            </a:extLst>
          </p:cNvPr>
          <p:cNvSpPr txBox="1"/>
          <p:nvPr/>
        </p:nvSpPr>
        <p:spPr>
          <a:xfrm>
            <a:off x="4906108" y="3534506"/>
            <a:ext cx="6161152" cy="1477328"/>
          </a:xfrm>
          <a:prstGeom prst="rect">
            <a:avLst/>
          </a:prstGeom>
          <a:noFill/>
        </p:spPr>
        <p:txBody>
          <a:bodyPr wrap="square" rtlCol="0">
            <a:spAutoFit/>
          </a:bodyPr>
          <a:lstStyle/>
          <a:p>
            <a:r>
              <a:rPr lang="en-US" dirty="0"/>
              <a:t>pop()</a:t>
            </a:r>
          </a:p>
          <a:p>
            <a:r>
              <a:rPr lang="en-US" dirty="0"/>
              <a:t>    E temp = data[top];</a:t>
            </a:r>
          </a:p>
          <a:p>
            <a:r>
              <a:rPr lang="en-US" dirty="0"/>
              <a:t>    data[top] = null;</a:t>
            </a:r>
          </a:p>
          <a:p>
            <a:r>
              <a:rPr lang="en-US" dirty="0"/>
              <a:t>    top--;</a:t>
            </a:r>
          </a:p>
          <a:p>
            <a:r>
              <a:rPr lang="en-US" dirty="0"/>
              <a:t>    return temp;</a:t>
            </a:r>
          </a:p>
        </p:txBody>
      </p:sp>
      <p:sp>
        <p:nvSpPr>
          <p:cNvPr id="9" name="TextBox 8">
            <a:extLst>
              <a:ext uri="{FF2B5EF4-FFF2-40B4-BE49-F238E27FC236}">
                <a16:creationId xmlns:a16="http://schemas.microsoft.com/office/drawing/2014/main" id="{222E966C-652F-411F-B0BF-7DA9BAD3D1E5}"/>
              </a:ext>
            </a:extLst>
          </p:cNvPr>
          <p:cNvSpPr txBox="1"/>
          <p:nvPr/>
        </p:nvSpPr>
        <p:spPr>
          <a:xfrm>
            <a:off x="1124740" y="1689882"/>
            <a:ext cx="1838965"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int top = 9;</a:t>
            </a:r>
          </a:p>
        </p:txBody>
      </p:sp>
      <p:cxnSp>
        <p:nvCxnSpPr>
          <p:cNvPr id="10" name="Straight Arrow Connector 9">
            <a:extLst>
              <a:ext uri="{FF2B5EF4-FFF2-40B4-BE49-F238E27FC236}">
                <a16:creationId xmlns:a16="http://schemas.microsoft.com/office/drawing/2014/main" id="{5264B263-3BA9-48E4-A2E4-F15491710361}"/>
              </a:ext>
            </a:extLst>
          </p:cNvPr>
          <p:cNvCxnSpPr>
            <a:cxnSpLocks/>
          </p:cNvCxnSpPr>
          <p:nvPr/>
        </p:nvCxnSpPr>
        <p:spPr>
          <a:xfrm>
            <a:off x="5864470" y="2303585"/>
            <a:ext cx="0" cy="228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DFE2E1-1A7E-48E8-8114-15F127EC56DF}"/>
              </a:ext>
            </a:extLst>
          </p:cNvPr>
          <p:cNvCxnSpPr>
            <a:cxnSpLocks/>
          </p:cNvCxnSpPr>
          <p:nvPr/>
        </p:nvCxnSpPr>
        <p:spPr>
          <a:xfrm>
            <a:off x="2113153" y="2080581"/>
            <a:ext cx="0" cy="23179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30B64CB-CCC2-42ED-A596-A4FF9E2C2827}"/>
              </a:ext>
            </a:extLst>
          </p:cNvPr>
          <p:cNvCxnSpPr>
            <a:cxnSpLocks/>
          </p:cNvCxnSpPr>
          <p:nvPr/>
        </p:nvCxnSpPr>
        <p:spPr>
          <a:xfrm>
            <a:off x="2113156" y="2303585"/>
            <a:ext cx="375131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E2FC69C-D895-44FB-8577-C225618DD604}"/>
              </a:ext>
            </a:extLst>
          </p:cNvPr>
          <p:cNvSpPr txBox="1"/>
          <p:nvPr/>
        </p:nvSpPr>
        <p:spPr>
          <a:xfrm>
            <a:off x="6096000" y="1705654"/>
            <a:ext cx="1701107"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E temp = k;</a:t>
            </a:r>
          </a:p>
        </p:txBody>
      </p:sp>
    </p:spTree>
    <p:extLst>
      <p:ext uri="{BB962C8B-B14F-4D97-AF65-F5344CB8AC3E}">
        <p14:creationId xmlns:p14="http://schemas.microsoft.com/office/powerpoint/2010/main" val="15661351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Array-Based Stack Operations</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lstStyle/>
          <a:p>
            <a:r>
              <a:rPr lang="en-US" dirty="0"/>
              <a:t>push(E e):</a:t>
            </a:r>
          </a:p>
          <a:p>
            <a:pPr lvl="1"/>
            <a:r>
              <a:rPr lang="en-US" dirty="0">
                <a:cs typeface="Courier New" panose="02070309020205020404" pitchFamily="49" charset="0"/>
              </a:rPr>
              <a:t>top++;  //if we pass our max capacity, throw an exception.</a:t>
            </a:r>
            <a:br>
              <a:rPr lang="en-US" dirty="0">
                <a:cs typeface="Courier New" panose="02070309020205020404" pitchFamily="49" charset="0"/>
              </a:rPr>
            </a:br>
            <a:r>
              <a:rPr lang="en-US" dirty="0">
                <a:cs typeface="Courier New" panose="02070309020205020404" pitchFamily="49" charset="0"/>
              </a:rPr>
              <a:t>data[top] = e;</a:t>
            </a:r>
          </a:p>
          <a:p>
            <a:r>
              <a:rPr lang="en-US" dirty="0"/>
              <a:t>pop():</a:t>
            </a:r>
          </a:p>
          <a:p>
            <a:pPr lvl="1"/>
            <a:r>
              <a:rPr lang="en-US" dirty="0"/>
              <a:t>E temp = data[top];</a:t>
            </a:r>
            <a:br>
              <a:rPr lang="en-US" dirty="0"/>
            </a:br>
            <a:r>
              <a:rPr lang="en-US" dirty="0"/>
              <a:t>data[top] = null;</a:t>
            </a:r>
            <a:br>
              <a:rPr lang="en-US" dirty="0"/>
            </a:br>
            <a:r>
              <a:rPr lang="en-US" dirty="0"/>
              <a:t>top--; </a:t>
            </a:r>
            <a:br>
              <a:rPr lang="en-US" dirty="0"/>
            </a:br>
            <a:r>
              <a:rPr lang="en-US" dirty="0"/>
              <a:t>return temp;  // return null if stack is empty</a:t>
            </a:r>
          </a:p>
          <a:p>
            <a:pPr lvl="1"/>
            <a:endParaRPr lang="en-US" dirty="0"/>
          </a:p>
          <a:p>
            <a:pPr lvl="2"/>
            <a:endParaRPr lang="en-US" dirty="0"/>
          </a:p>
        </p:txBody>
      </p:sp>
    </p:spTree>
    <p:extLst>
      <p:ext uri="{BB962C8B-B14F-4D97-AF65-F5344CB8AC3E}">
        <p14:creationId xmlns:p14="http://schemas.microsoft.com/office/powerpoint/2010/main" val="4857068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Array-Based Stack Operations</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lstStyle/>
          <a:p>
            <a:r>
              <a:rPr lang="en-US" dirty="0"/>
              <a:t>push(E e):</a:t>
            </a:r>
          </a:p>
          <a:p>
            <a:pPr lvl="1"/>
            <a:r>
              <a:rPr lang="en-US" dirty="0">
                <a:cs typeface="Courier New" panose="02070309020205020404" pitchFamily="49" charset="0"/>
              </a:rPr>
              <a:t>top++;  //if we pass our max capacity, throw an exception.</a:t>
            </a:r>
            <a:br>
              <a:rPr lang="en-US" dirty="0">
                <a:cs typeface="Courier New" panose="02070309020205020404" pitchFamily="49" charset="0"/>
              </a:rPr>
            </a:br>
            <a:r>
              <a:rPr lang="en-US" dirty="0">
                <a:cs typeface="Courier New" panose="02070309020205020404" pitchFamily="49" charset="0"/>
              </a:rPr>
              <a:t>data[top] = e;</a:t>
            </a:r>
          </a:p>
          <a:p>
            <a:r>
              <a:rPr lang="en-US" dirty="0"/>
              <a:t>pop():</a:t>
            </a:r>
          </a:p>
          <a:p>
            <a:pPr lvl="1"/>
            <a:r>
              <a:rPr lang="en-US" dirty="0"/>
              <a:t>E temp = data[top];</a:t>
            </a:r>
            <a:br>
              <a:rPr lang="en-US" dirty="0"/>
            </a:br>
            <a:r>
              <a:rPr lang="en-US" dirty="0"/>
              <a:t>data[top] = null;</a:t>
            </a:r>
            <a:br>
              <a:rPr lang="en-US" dirty="0"/>
            </a:br>
            <a:r>
              <a:rPr lang="en-US" dirty="0"/>
              <a:t>top--; </a:t>
            </a:r>
            <a:br>
              <a:rPr lang="en-US" dirty="0"/>
            </a:br>
            <a:r>
              <a:rPr lang="en-US" dirty="0"/>
              <a:t>return temp;  // return null if stack is empty</a:t>
            </a:r>
          </a:p>
          <a:p>
            <a:r>
              <a:rPr lang="en-US" dirty="0"/>
              <a:t>Operations are all O(1)</a:t>
            </a:r>
          </a:p>
        </p:txBody>
      </p:sp>
    </p:spTree>
    <p:extLst>
      <p:ext uri="{BB962C8B-B14F-4D97-AF65-F5344CB8AC3E}">
        <p14:creationId xmlns:p14="http://schemas.microsoft.com/office/powerpoint/2010/main" val="16259599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Array-Based Stack Operations</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lstStyle/>
          <a:p>
            <a:r>
              <a:rPr lang="en-US" dirty="0"/>
              <a:t>push(E e):</a:t>
            </a:r>
          </a:p>
          <a:p>
            <a:pPr lvl="1"/>
            <a:r>
              <a:rPr lang="en-US" dirty="0">
                <a:cs typeface="Courier New" panose="02070309020205020404" pitchFamily="49" charset="0"/>
              </a:rPr>
              <a:t>top++;  //if we pass our max capacity, throw an exception.</a:t>
            </a:r>
            <a:br>
              <a:rPr lang="en-US" dirty="0">
                <a:cs typeface="Courier New" panose="02070309020205020404" pitchFamily="49" charset="0"/>
              </a:rPr>
            </a:br>
            <a:r>
              <a:rPr lang="en-US" dirty="0">
                <a:cs typeface="Courier New" panose="02070309020205020404" pitchFamily="49" charset="0"/>
              </a:rPr>
              <a:t>data[top] = e;</a:t>
            </a:r>
          </a:p>
          <a:p>
            <a:r>
              <a:rPr lang="en-US" dirty="0"/>
              <a:t>pop():</a:t>
            </a:r>
          </a:p>
          <a:p>
            <a:pPr lvl="1"/>
            <a:r>
              <a:rPr lang="en-US" dirty="0"/>
              <a:t>E temp = data[top];</a:t>
            </a:r>
            <a:br>
              <a:rPr lang="en-US" dirty="0"/>
            </a:br>
            <a:r>
              <a:rPr lang="en-US" dirty="0"/>
              <a:t>data[top] = null;</a:t>
            </a:r>
            <a:br>
              <a:rPr lang="en-US" dirty="0"/>
            </a:br>
            <a:r>
              <a:rPr lang="en-US" dirty="0"/>
              <a:t>top--;</a:t>
            </a:r>
            <a:br>
              <a:rPr lang="en-US" dirty="0"/>
            </a:br>
            <a:r>
              <a:rPr lang="en-US" dirty="0"/>
              <a:t>return temp;  // return null if stack is empty</a:t>
            </a:r>
          </a:p>
          <a:p>
            <a:r>
              <a:rPr lang="en-US" dirty="0"/>
              <a:t>Operations are all O(1)</a:t>
            </a:r>
          </a:p>
          <a:p>
            <a:r>
              <a:rPr lang="en-US" dirty="0"/>
              <a:t>We have a limitation of size.  If we want to increase our stack capacity, we would need to resize…</a:t>
            </a:r>
          </a:p>
          <a:p>
            <a:pPr lvl="2"/>
            <a:endParaRPr lang="en-US" dirty="0"/>
          </a:p>
        </p:txBody>
      </p:sp>
    </p:spTree>
    <p:extLst>
      <p:ext uri="{BB962C8B-B14F-4D97-AF65-F5344CB8AC3E}">
        <p14:creationId xmlns:p14="http://schemas.microsoft.com/office/powerpoint/2010/main" val="36058200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Linked List-Based Stack Implementation</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lstStyle/>
          <a:p>
            <a:r>
              <a:rPr lang="en-US" dirty="0"/>
              <a:t>With a linked list, the head will represent the top of our stack.</a:t>
            </a:r>
          </a:p>
          <a:p>
            <a:pPr lvl="2"/>
            <a:endParaRPr lang="en-US" dirty="0"/>
          </a:p>
        </p:txBody>
      </p:sp>
    </p:spTree>
    <p:extLst>
      <p:ext uri="{BB962C8B-B14F-4D97-AF65-F5344CB8AC3E}">
        <p14:creationId xmlns:p14="http://schemas.microsoft.com/office/powerpoint/2010/main" val="8880086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Linked List-Based Stack Implementation</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lstStyle/>
          <a:p>
            <a:r>
              <a:rPr lang="en-US" dirty="0"/>
              <a:t>With a linked list, the head will represent the top of our stack.</a:t>
            </a:r>
          </a:p>
          <a:p>
            <a:pPr lvl="1"/>
            <a:r>
              <a:rPr lang="en-US" dirty="0">
                <a:highlight>
                  <a:srgbClr val="FFFF00"/>
                </a:highlight>
              </a:rPr>
              <a:t>On your paper, implement the Stack methods given a singly linked list object.</a:t>
            </a:r>
          </a:p>
          <a:p>
            <a:pPr lvl="2"/>
            <a:r>
              <a:rPr lang="en-US" dirty="0"/>
              <a:t>push(E e)</a:t>
            </a:r>
          </a:p>
          <a:p>
            <a:pPr lvl="2"/>
            <a:r>
              <a:rPr lang="en-US" dirty="0"/>
              <a:t>pop()</a:t>
            </a:r>
          </a:p>
          <a:p>
            <a:pPr lvl="2"/>
            <a:r>
              <a:rPr lang="en-US" dirty="0"/>
              <a:t>top()</a:t>
            </a:r>
          </a:p>
          <a:p>
            <a:pPr lvl="2"/>
            <a:r>
              <a:rPr lang="en-US" dirty="0"/>
              <a:t>size()</a:t>
            </a:r>
          </a:p>
          <a:p>
            <a:pPr lvl="2"/>
            <a:r>
              <a:rPr lang="en-US" dirty="0" err="1"/>
              <a:t>isEmpty</a:t>
            </a:r>
            <a:r>
              <a:rPr lang="en-US" dirty="0"/>
              <a:t>()</a:t>
            </a:r>
          </a:p>
          <a:p>
            <a:pPr lvl="2"/>
            <a:endParaRPr lang="en-US" dirty="0"/>
          </a:p>
        </p:txBody>
      </p:sp>
    </p:spTree>
    <p:extLst>
      <p:ext uri="{BB962C8B-B14F-4D97-AF65-F5344CB8AC3E}">
        <p14:creationId xmlns:p14="http://schemas.microsoft.com/office/powerpoint/2010/main" val="1373248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96B8AE-0098-4F91-A6AF-A126074DA876}"/>
              </a:ext>
            </a:extLst>
          </p:cNvPr>
          <p:cNvSpPr>
            <a:spLocks noGrp="1"/>
          </p:cNvSpPr>
          <p:nvPr>
            <p:ph type="title"/>
          </p:nvPr>
        </p:nvSpPr>
        <p:spPr/>
        <p:txBody>
          <a:bodyPr/>
          <a:lstStyle/>
          <a:p>
            <a:r>
              <a:rPr lang="en-US" dirty="0"/>
              <a:t>Abstract Data Type</a:t>
            </a:r>
          </a:p>
        </p:txBody>
      </p:sp>
      <p:sp>
        <p:nvSpPr>
          <p:cNvPr id="7" name="Text Placeholder 6">
            <a:extLst>
              <a:ext uri="{FF2B5EF4-FFF2-40B4-BE49-F238E27FC236}">
                <a16:creationId xmlns:a16="http://schemas.microsoft.com/office/drawing/2014/main" id="{024E8DAF-A894-4D29-96E7-95EA4EDCB29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26946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Linked List-Based Stack Implementation</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lstStyle/>
          <a:p>
            <a:r>
              <a:rPr lang="en-US" dirty="0"/>
              <a:t>With a linked list, the head will represent the top of our stack.</a:t>
            </a:r>
          </a:p>
          <a:p>
            <a:pPr lvl="1"/>
            <a:r>
              <a:rPr lang="en-US" dirty="0">
                <a:highlight>
                  <a:srgbClr val="FFFF00"/>
                </a:highlight>
              </a:rPr>
              <a:t>On your paper, implement the Stack methods given a singly linked list object.</a:t>
            </a:r>
          </a:p>
          <a:p>
            <a:pPr lvl="2"/>
            <a:r>
              <a:rPr lang="en-US" dirty="0"/>
              <a:t>push(E e) – </a:t>
            </a:r>
            <a:r>
              <a:rPr lang="en-US" dirty="0" err="1"/>
              <a:t>list.addToHead</a:t>
            </a:r>
            <a:r>
              <a:rPr lang="en-US" dirty="0"/>
              <a:t>(e);</a:t>
            </a:r>
          </a:p>
          <a:p>
            <a:pPr lvl="2"/>
            <a:r>
              <a:rPr lang="en-US" dirty="0"/>
              <a:t>pop() – </a:t>
            </a:r>
            <a:r>
              <a:rPr lang="en-US" dirty="0" err="1"/>
              <a:t>list.removeHead</a:t>
            </a:r>
            <a:r>
              <a:rPr lang="en-US" dirty="0"/>
              <a:t>();</a:t>
            </a:r>
          </a:p>
          <a:p>
            <a:pPr lvl="2"/>
            <a:r>
              <a:rPr lang="en-US" dirty="0"/>
              <a:t>top() – </a:t>
            </a:r>
            <a:r>
              <a:rPr lang="en-US" dirty="0" err="1"/>
              <a:t>list.getHead</a:t>
            </a:r>
            <a:r>
              <a:rPr lang="en-US" dirty="0"/>
              <a:t>();</a:t>
            </a:r>
          </a:p>
          <a:p>
            <a:pPr lvl="2"/>
            <a:r>
              <a:rPr lang="en-US" dirty="0"/>
              <a:t>size() – </a:t>
            </a:r>
            <a:r>
              <a:rPr lang="en-US" dirty="0" err="1"/>
              <a:t>list.size</a:t>
            </a:r>
            <a:r>
              <a:rPr lang="en-US" dirty="0"/>
              <a:t>();</a:t>
            </a:r>
          </a:p>
          <a:p>
            <a:pPr lvl="2"/>
            <a:r>
              <a:rPr lang="en-US" dirty="0" err="1"/>
              <a:t>isEmpty</a:t>
            </a:r>
            <a:r>
              <a:rPr lang="en-US" dirty="0"/>
              <a:t>() – </a:t>
            </a:r>
            <a:r>
              <a:rPr lang="en-US" dirty="0" err="1"/>
              <a:t>list.isEmpty</a:t>
            </a:r>
            <a:r>
              <a:rPr lang="en-US" dirty="0"/>
              <a:t>();</a:t>
            </a:r>
          </a:p>
          <a:p>
            <a:pPr lvl="2"/>
            <a:endParaRPr lang="en-US" dirty="0"/>
          </a:p>
        </p:txBody>
      </p:sp>
    </p:spTree>
    <p:extLst>
      <p:ext uri="{BB962C8B-B14F-4D97-AF65-F5344CB8AC3E}">
        <p14:creationId xmlns:p14="http://schemas.microsoft.com/office/powerpoint/2010/main" val="19378812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383F-EB85-451A-BE9E-66E43C3CA211}"/>
              </a:ext>
            </a:extLst>
          </p:cNvPr>
          <p:cNvSpPr>
            <a:spLocks noGrp="1"/>
          </p:cNvSpPr>
          <p:nvPr>
            <p:ph type="title"/>
          </p:nvPr>
        </p:nvSpPr>
        <p:spPr/>
        <p:txBody>
          <a:bodyPr/>
          <a:lstStyle/>
          <a:p>
            <a:r>
              <a:rPr lang="en-US" dirty="0"/>
              <a:t>Linked List-Based Stack Implementation</a:t>
            </a:r>
          </a:p>
        </p:txBody>
      </p:sp>
      <p:sp>
        <p:nvSpPr>
          <p:cNvPr id="4" name="Rectangle 3">
            <a:extLst>
              <a:ext uri="{FF2B5EF4-FFF2-40B4-BE49-F238E27FC236}">
                <a16:creationId xmlns:a16="http://schemas.microsoft.com/office/drawing/2014/main" id="{E1B84B94-F233-4A7B-A918-B434AA44B4B2}"/>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5" name="Rectangle 4">
            <a:extLst>
              <a:ext uri="{FF2B5EF4-FFF2-40B4-BE49-F238E27FC236}">
                <a16:creationId xmlns:a16="http://schemas.microsoft.com/office/drawing/2014/main" id="{3BF9AFFE-E253-4861-B971-D420C994AE61}"/>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 name="Straight Arrow Connector 5">
            <a:extLst>
              <a:ext uri="{FF2B5EF4-FFF2-40B4-BE49-F238E27FC236}">
                <a16:creationId xmlns:a16="http://schemas.microsoft.com/office/drawing/2014/main" id="{BFCF1596-40B9-4642-9FBA-77EEAD3BE866}"/>
              </a:ext>
            </a:extLst>
          </p:cNvPr>
          <p:cNvCxnSpPr>
            <a:cxnSpLocks/>
          </p:cNvCxnSpPr>
          <p:nvPr/>
        </p:nvCxnSpPr>
        <p:spPr>
          <a:xfrm>
            <a:off x="2915320" y="2793480"/>
            <a:ext cx="3466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A77EF5A-F939-420B-9AB8-A04B35F643D8}"/>
              </a:ext>
            </a:extLst>
          </p:cNvPr>
          <p:cNvSpPr txBox="1"/>
          <p:nvPr/>
        </p:nvSpPr>
        <p:spPr>
          <a:xfrm>
            <a:off x="2339075" y="1780016"/>
            <a:ext cx="712054" cy="369332"/>
          </a:xfrm>
          <a:prstGeom prst="rect">
            <a:avLst/>
          </a:prstGeom>
          <a:noFill/>
        </p:spPr>
        <p:txBody>
          <a:bodyPr wrap="none" rtlCol="0">
            <a:spAutoFit/>
          </a:bodyPr>
          <a:lstStyle/>
          <a:p>
            <a:r>
              <a:rPr lang="en-US" dirty="0"/>
              <a:t>head</a:t>
            </a:r>
          </a:p>
        </p:txBody>
      </p:sp>
      <p:cxnSp>
        <p:nvCxnSpPr>
          <p:cNvPr id="8" name="Straight Arrow Connector 7">
            <a:extLst>
              <a:ext uri="{FF2B5EF4-FFF2-40B4-BE49-F238E27FC236}">
                <a16:creationId xmlns:a16="http://schemas.microsoft.com/office/drawing/2014/main" id="{8CE1ECAA-09CE-4B6E-8FE6-39D890B4A06B}"/>
              </a:ext>
            </a:extLst>
          </p:cNvPr>
          <p:cNvCxnSpPr>
            <a:cxnSpLocks/>
          </p:cNvCxnSpPr>
          <p:nvPr/>
        </p:nvCxnSpPr>
        <p:spPr>
          <a:xfrm>
            <a:off x="2695103"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201956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383F-EB85-451A-BE9E-66E43C3CA211}"/>
              </a:ext>
            </a:extLst>
          </p:cNvPr>
          <p:cNvSpPr>
            <a:spLocks noGrp="1"/>
          </p:cNvSpPr>
          <p:nvPr>
            <p:ph type="title"/>
          </p:nvPr>
        </p:nvSpPr>
        <p:spPr/>
        <p:txBody>
          <a:bodyPr/>
          <a:lstStyle/>
          <a:p>
            <a:r>
              <a:rPr lang="en-US" dirty="0"/>
              <a:t>Linked List-Based Stack Implementation</a:t>
            </a:r>
          </a:p>
        </p:txBody>
      </p:sp>
      <p:sp>
        <p:nvSpPr>
          <p:cNvPr id="3" name="Content Placeholder 2">
            <a:extLst>
              <a:ext uri="{FF2B5EF4-FFF2-40B4-BE49-F238E27FC236}">
                <a16:creationId xmlns:a16="http://schemas.microsoft.com/office/drawing/2014/main" id="{E5F5ECA3-7792-4F1C-80C5-2CAEA386BE62}"/>
              </a:ext>
            </a:extLst>
          </p:cNvPr>
          <p:cNvSpPr>
            <a:spLocks noGrp="1"/>
          </p:cNvSpPr>
          <p:nvPr>
            <p:ph idx="1"/>
          </p:nvPr>
        </p:nvSpPr>
        <p:spPr>
          <a:xfrm>
            <a:off x="6095999" y="1600200"/>
            <a:ext cx="5484813" cy="4114800"/>
          </a:xfrm>
        </p:spPr>
        <p:txBody>
          <a:bodyPr/>
          <a:lstStyle/>
          <a:p>
            <a:pPr marL="45720" indent="0">
              <a:buNone/>
            </a:pPr>
            <a:r>
              <a:rPr lang="en-US" dirty="0"/>
              <a:t>push(30)</a:t>
            </a:r>
          </a:p>
        </p:txBody>
      </p:sp>
      <p:sp>
        <p:nvSpPr>
          <p:cNvPr id="4" name="Rectangle 3">
            <a:extLst>
              <a:ext uri="{FF2B5EF4-FFF2-40B4-BE49-F238E27FC236}">
                <a16:creationId xmlns:a16="http://schemas.microsoft.com/office/drawing/2014/main" id="{E1B84B94-F233-4A7B-A918-B434AA44B4B2}"/>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5" name="Rectangle 4">
            <a:extLst>
              <a:ext uri="{FF2B5EF4-FFF2-40B4-BE49-F238E27FC236}">
                <a16:creationId xmlns:a16="http://schemas.microsoft.com/office/drawing/2014/main" id="{3BF9AFFE-E253-4861-B971-D420C994AE61}"/>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 name="Straight Arrow Connector 5">
            <a:extLst>
              <a:ext uri="{FF2B5EF4-FFF2-40B4-BE49-F238E27FC236}">
                <a16:creationId xmlns:a16="http://schemas.microsoft.com/office/drawing/2014/main" id="{BFCF1596-40B9-4642-9FBA-77EEAD3BE866}"/>
              </a:ext>
            </a:extLst>
          </p:cNvPr>
          <p:cNvCxnSpPr>
            <a:cxnSpLocks/>
          </p:cNvCxnSpPr>
          <p:nvPr/>
        </p:nvCxnSpPr>
        <p:spPr>
          <a:xfrm>
            <a:off x="2915320" y="2793480"/>
            <a:ext cx="3466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A77EF5A-F939-420B-9AB8-A04B35F643D8}"/>
              </a:ext>
            </a:extLst>
          </p:cNvPr>
          <p:cNvSpPr txBox="1"/>
          <p:nvPr/>
        </p:nvSpPr>
        <p:spPr>
          <a:xfrm>
            <a:off x="2339075" y="1780016"/>
            <a:ext cx="712054" cy="369332"/>
          </a:xfrm>
          <a:prstGeom prst="rect">
            <a:avLst/>
          </a:prstGeom>
          <a:noFill/>
        </p:spPr>
        <p:txBody>
          <a:bodyPr wrap="none" rtlCol="0">
            <a:spAutoFit/>
          </a:bodyPr>
          <a:lstStyle/>
          <a:p>
            <a:r>
              <a:rPr lang="en-US" dirty="0"/>
              <a:t>head</a:t>
            </a:r>
          </a:p>
        </p:txBody>
      </p:sp>
      <p:cxnSp>
        <p:nvCxnSpPr>
          <p:cNvPr id="8" name="Straight Arrow Connector 7">
            <a:extLst>
              <a:ext uri="{FF2B5EF4-FFF2-40B4-BE49-F238E27FC236}">
                <a16:creationId xmlns:a16="http://schemas.microsoft.com/office/drawing/2014/main" id="{8CE1ECAA-09CE-4B6E-8FE6-39D890B4A06B}"/>
              </a:ext>
            </a:extLst>
          </p:cNvPr>
          <p:cNvCxnSpPr>
            <a:cxnSpLocks/>
          </p:cNvCxnSpPr>
          <p:nvPr/>
        </p:nvCxnSpPr>
        <p:spPr>
          <a:xfrm>
            <a:off x="2695103"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060102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383F-EB85-451A-BE9E-66E43C3CA211}"/>
              </a:ext>
            </a:extLst>
          </p:cNvPr>
          <p:cNvSpPr>
            <a:spLocks noGrp="1"/>
          </p:cNvSpPr>
          <p:nvPr>
            <p:ph type="title"/>
          </p:nvPr>
        </p:nvSpPr>
        <p:spPr/>
        <p:txBody>
          <a:bodyPr/>
          <a:lstStyle/>
          <a:p>
            <a:r>
              <a:rPr lang="en-US" dirty="0"/>
              <a:t>Linked List-Based Stack Implementation</a:t>
            </a:r>
          </a:p>
        </p:txBody>
      </p:sp>
      <p:sp>
        <p:nvSpPr>
          <p:cNvPr id="3" name="Content Placeholder 2">
            <a:extLst>
              <a:ext uri="{FF2B5EF4-FFF2-40B4-BE49-F238E27FC236}">
                <a16:creationId xmlns:a16="http://schemas.microsoft.com/office/drawing/2014/main" id="{E5F5ECA3-7792-4F1C-80C5-2CAEA386BE62}"/>
              </a:ext>
            </a:extLst>
          </p:cNvPr>
          <p:cNvSpPr>
            <a:spLocks noGrp="1"/>
          </p:cNvSpPr>
          <p:nvPr>
            <p:ph idx="1"/>
          </p:nvPr>
        </p:nvSpPr>
        <p:spPr>
          <a:xfrm>
            <a:off x="6095999" y="1600200"/>
            <a:ext cx="5484813" cy="4114800"/>
          </a:xfrm>
        </p:spPr>
        <p:txBody>
          <a:bodyPr/>
          <a:lstStyle/>
          <a:p>
            <a:pPr marL="45720" indent="0">
              <a:buNone/>
            </a:pPr>
            <a:r>
              <a:rPr lang="en-US" dirty="0"/>
              <a:t>push(30)</a:t>
            </a:r>
            <a:br>
              <a:rPr lang="en-US" dirty="0"/>
            </a:br>
            <a:r>
              <a:rPr lang="en-US" dirty="0"/>
              <a:t>    </a:t>
            </a:r>
            <a:r>
              <a:rPr lang="en-US" dirty="0" err="1"/>
              <a:t>list.addToHead</a:t>
            </a:r>
            <a:r>
              <a:rPr lang="en-US" dirty="0"/>
              <a:t>(30)</a:t>
            </a:r>
          </a:p>
        </p:txBody>
      </p:sp>
      <p:sp>
        <p:nvSpPr>
          <p:cNvPr id="4" name="Rectangle 3">
            <a:extLst>
              <a:ext uri="{FF2B5EF4-FFF2-40B4-BE49-F238E27FC236}">
                <a16:creationId xmlns:a16="http://schemas.microsoft.com/office/drawing/2014/main" id="{E1B84B94-F233-4A7B-A918-B434AA44B4B2}"/>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5" name="Rectangle 4">
            <a:extLst>
              <a:ext uri="{FF2B5EF4-FFF2-40B4-BE49-F238E27FC236}">
                <a16:creationId xmlns:a16="http://schemas.microsoft.com/office/drawing/2014/main" id="{3BF9AFFE-E253-4861-B971-D420C994AE61}"/>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 name="Straight Arrow Connector 5">
            <a:extLst>
              <a:ext uri="{FF2B5EF4-FFF2-40B4-BE49-F238E27FC236}">
                <a16:creationId xmlns:a16="http://schemas.microsoft.com/office/drawing/2014/main" id="{BFCF1596-40B9-4642-9FBA-77EEAD3BE866}"/>
              </a:ext>
            </a:extLst>
          </p:cNvPr>
          <p:cNvCxnSpPr>
            <a:cxnSpLocks/>
          </p:cNvCxnSpPr>
          <p:nvPr/>
        </p:nvCxnSpPr>
        <p:spPr>
          <a:xfrm>
            <a:off x="2915320" y="2793480"/>
            <a:ext cx="3466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A77EF5A-F939-420B-9AB8-A04B35F643D8}"/>
              </a:ext>
            </a:extLst>
          </p:cNvPr>
          <p:cNvSpPr txBox="1"/>
          <p:nvPr/>
        </p:nvSpPr>
        <p:spPr>
          <a:xfrm>
            <a:off x="2339075" y="1780016"/>
            <a:ext cx="712054" cy="369332"/>
          </a:xfrm>
          <a:prstGeom prst="rect">
            <a:avLst/>
          </a:prstGeom>
          <a:noFill/>
        </p:spPr>
        <p:txBody>
          <a:bodyPr wrap="none" rtlCol="0">
            <a:spAutoFit/>
          </a:bodyPr>
          <a:lstStyle/>
          <a:p>
            <a:r>
              <a:rPr lang="en-US" dirty="0"/>
              <a:t>head</a:t>
            </a:r>
          </a:p>
        </p:txBody>
      </p:sp>
      <p:cxnSp>
        <p:nvCxnSpPr>
          <p:cNvPr id="8" name="Straight Arrow Connector 7">
            <a:extLst>
              <a:ext uri="{FF2B5EF4-FFF2-40B4-BE49-F238E27FC236}">
                <a16:creationId xmlns:a16="http://schemas.microsoft.com/office/drawing/2014/main" id="{8CE1ECAA-09CE-4B6E-8FE6-39D890B4A06B}"/>
              </a:ext>
            </a:extLst>
          </p:cNvPr>
          <p:cNvCxnSpPr>
            <a:cxnSpLocks/>
          </p:cNvCxnSpPr>
          <p:nvPr/>
        </p:nvCxnSpPr>
        <p:spPr>
          <a:xfrm>
            <a:off x="2695103"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7C3B3D9A-6939-4EEE-894D-642BA67B0A6E}"/>
              </a:ext>
            </a:extLst>
          </p:cNvPr>
          <p:cNvSpPr/>
          <p:nvPr/>
        </p:nvSpPr>
        <p:spPr>
          <a:xfrm>
            <a:off x="104112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10" name="Rectangle 9">
            <a:extLst>
              <a:ext uri="{FF2B5EF4-FFF2-40B4-BE49-F238E27FC236}">
                <a16:creationId xmlns:a16="http://schemas.microsoft.com/office/drawing/2014/main" id="{AD493A1C-158C-4C83-B7F3-6C2237B02B94}"/>
              </a:ext>
            </a:extLst>
          </p:cNvPr>
          <p:cNvSpPr/>
          <p:nvPr/>
        </p:nvSpPr>
        <p:spPr>
          <a:xfrm>
            <a:off x="1509437" y="254083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1" name="Straight Arrow Connector 10">
            <a:extLst>
              <a:ext uri="{FF2B5EF4-FFF2-40B4-BE49-F238E27FC236}">
                <a16:creationId xmlns:a16="http://schemas.microsoft.com/office/drawing/2014/main" id="{07AE1159-7BD7-48D7-B699-65DF835FEBD7}"/>
              </a:ext>
            </a:extLst>
          </p:cNvPr>
          <p:cNvCxnSpPr>
            <a:cxnSpLocks/>
            <a:endCxn id="4" idx="1"/>
          </p:cNvCxnSpPr>
          <p:nvPr/>
        </p:nvCxnSpPr>
        <p:spPr>
          <a:xfrm>
            <a:off x="1748227" y="2793479"/>
            <a:ext cx="459986"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6830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383F-EB85-451A-BE9E-66E43C3CA211}"/>
              </a:ext>
            </a:extLst>
          </p:cNvPr>
          <p:cNvSpPr>
            <a:spLocks noGrp="1"/>
          </p:cNvSpPr>
          <p:nvPr>
            <p:ph type="title"/>
          </p:nvPr>
        </p:nvSpPr>
        <p:spPr/>
        <p:txBody>
          <a:bodyPr/>
          <a:lstStyle/>
          <a:p>
            <a:r>
              <a:rPr lang="en-US" dirty="0"/>
              <a:t>Linked List-Based Stack Implementation</a:t>
            </a:r>
          </a:p>
        </p:txBody>
      </p:sp>
      <p:sp>
        <p:nvSpPr>
          <p:cNvPr id="3" name="Content Placeholder 2">
            <a:extLst>
              <a:ext uri="{FF2B5EF4-FFF2-40B4-BE49-F238E27FC236}">
                <a16:creationId xmlns:a16="http://schemas.microsoft.com/office/drawing/2014/main" id="{E5F5ECA3-7792-4F1C-80C5-2CAEA386BE62}"/>
              </a:ext>
            </a:extLst>
          </p:cNvPr>
          <p:cNvSpPr>
            <a:spLocks noGrp="1"/>
          </p:cNvSpPr>
          <p:nvPr>
            <p:ph idx="1"/>
          </p:nvPr>
        </p:nvSpPr>
        <p:spPr>
          <a:xfrm>
            <a:off x="6095999" y="1600200"/>
            <a:ext cx="5484813" cy="4114800"/>
          </a:xfrm>
        </p:spPr>
        <p:txBody>
          <a:bodyPr/>
          <a:lstStyle/>
          <a:p>
            <a:pPr marL="45720" indent="0">
              <a:buNone/>
            </a:pPr>
            <a:r>
              <a:rPr lang="en-US" dirty="0"/>
              <a:t>push(30)</a:t>
            </a:r>
            <a:br>
              <a:rPr lang="en-US" dirty="0"/>
            </a:br>
            <a:r>
              <a:rPr lang="en-US" dirty="0"/>
              <a:t>    </a:t>
            </a:r>
            <a:r>
              <a:rPr lang="en-US" dirty="0" err="1"/>
              <a:t>list.addToHead</a:t>
            </a:r>
            <a:r>
              <a:rPr lang="en-US" dirty="0"/>
              <a:t>(30)</a:t>
            </a:r>
          </a:p>
        </p:txBody>
      </p:sp>
      <p:sp>
        <p:nvSpPr>
          <p:cNvPr id="4" name="Rectangle 3">
            <a:extLst>
              <a:ext uri="{FF2B5EF4-FFF2-40B4-BE49-F238E27FC236}">
                <a16:creationId xmlns:a16="http://schemas.microsoft.com/office/drawing/2014/main" id="{E1B84B94-F233-4A7B-A918-B434AA44B4B2}"/>
              </a:ext>
            </a:extLst>
          </p:cNvPr>
          <p:cNvSpPr/>
          <p:nvPr/>
        </p:nvSpPr>
        <p:spPr>
          <a:xfrm>
            <a:off x="2208213"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5" name="Rectangle 4">
            <a:extLst>
              <a:ext uri="{FF2B5EF4-FFF2-40B4-BE49-F238E27FC236}">
                <a16:creationId xmlns:a16="http://schemas.microsoft.com/office/drawing/2014/main" id="{3BF9AFFE-E253-4861-B971-D420C994AE61}"/>
              </a:ext>
            </a:extLst>
          </p:cNvPr>
          <p:cNvSpPr/>
          <p:nvPr/>
        </p:nvSpPr>
        <p:spPr>
          <a:xfrm>
            <a:off x="267653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 name="Straight Arrow Connector 5">
            <a:extLst>
              <a:ext uri="{FF2B5EF4-FFF2-40B4-BE49-F238E27FC236}">
                <a16:creationId xmlns:a16="http://schemas.microsoft.com/office/drawing/2014/main" id="{BFCF1596-40B9-4642-9FBA-77EEAD3BE866}"/>
              </a:ext>
            </a:extLst>
          </p:cNvPr>
          <p:cNvCxnSpPr>
            <a:cxnSpLocks/>
          </p:cNvCxnSpPr>
          <p:nvPr/>
        </p:nvCxnSpPr>
        <p:spPr>
          <a:xfrm>
            <a:off x="2915320" y="2793480"/>
            <a:ext cx="3466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A77EF5A-F939-420B-9AB8-A04B35F643D8}"/>
              </a:ext>
            </a:extLst>
          </p:cNvPr>
          <p:cNvSpPr txBox="1"/>
          <p:nvPr/>
        </p:nvSpPr>
        <p:spPr>
          <a:xfrm>
            <a:off x="2339075" y="1780016"/>
            <a:ext cx="712054" cy="369332"/>
          </a:xfrm>
          <a:prstGeom prst="rect">
            <a:avLst/>
          </a:prstGeom>
          <a:noFill/>
        </p:spPr>
        <p:txBody>
          <a:bodyPr wrap="none" rtlCol="0">
            <a:spAutoFit/>
          </a:bodyPr>
          <a:lstStyle/>
          <a:p>
            <a:r>
              <a:rPr lang="en-US" dirty="0"/>
              <a:t>head</a:t>
            </a:r>
          </a:p>
        </p:txBody>
      </p:sp>
      <p:cxnSp>
        <p:nvCxnSpPr>
          <p:cNvPr id="8" name="Straight Arrow Connector 7">
            <a:extLst>
              <a:ext uri="{FF2B5EF4-FFF2-40B4-BE49-F238E27FC236}">
                <a16:creationId xmlns:a16="http://schemas.microsoft.com/office/drawing/2014/main" id="{8CE1ECAA-09CE-4B6E-8FE6-39D890B4A06B}"/>
              </a:ext>
            </a:extLst>
          </p:cNvPr>
          <p:cNvCxnSpPr>
            <a:cxnSpLocks/>
          </p:cNvCxnSpPr>
          <p:nvPr/>
        </p:nvCxnSpPr>
        <p:spPr>
          <a:xfrm flipH="1">
            <a:off x="1502037" y="2151641"/>
            <a:ext cx="1193066" cy="26624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7C3B3D9A-6939-4EEE-894D-642BA67B0A6E}"/>
              </a:ext>
            </a:extLst>
          </p:cNvPr>
          <p:cNvSpPr/>
          <p:nvPr/>
        </p:nvSpPr>
        <p:spPr>
          <a:xfrm>
            <a:off x="1041120"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10" name="Rectangle 9">
            <a:extLst>
              <a:ext uri="{FF2B5EF4-FFF2-40B4-BE49-F238E27FC236}">
                <a16:creationId xmlns:a16="http://schemas.microsoft.com/office/drawing/2014/main" id="{AD493A1C-158C-4C83-B7F3-6C2237B02B94}"/>
              </a:ext>
            </a:extLst>
          </p:cNvPr>
          <p:cNvSpPr/>
          <p:nvPr/>
        </p:nvSpPr>
        <p:spPr>
          <a:xfrm>
            <a:off x="1509437" y="254083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1" name="Straight Arrow Connector 10">
            <a:extLst>
              <a:ext uri="{FF2B5EF4-FFF2-40B4-BE49-F238E27FC236}">
                <a16:creationId xmlns:a16="http://schemas.microsoft.com/office/drawing/2014/main" id="{07AE1159-7BD7-48D7-B699-65DF835FEBD7}"/>
              </a:ext>
            </a:extLst>
          </p:cNvPr>
          <p:cNvCxnSpPr>
            <a:cxnSpLocks/>
            <a:endCxn id="4" idx="1"/>
          </p:cNvCxnSpPr>
          <p:nvPr/>
        </p:nvCxnSpPr>
        <p:spPr>
          <a:xfrm>
            <a:off x="1748227" y="2793479"/>
            <a:ext cx="459986"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71743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383F-EB85-451A-BE9E-66E43C3CA211}"/>
              </a:ext>
            </a:extLst>
          </p:cNvPr>
          <p:cNvSpPr>
            <a:spLocks noGrp="1"/>
          </p:cNvSpPr>
          <p:nvPr>
            <p:ph type="title"/>
          </p:nvPr>
        </p:nvSpPr>
        <p:spPr/>
        <p:txBody>
          <a:bodyPr/>
          <a:lstStyle/>
          <a:p>
            <a:r>
              <a:rPr lang="en-US" dirty="0"/>
              <a:t>Linked List-Based Stack Implementation</a:t>
            </a:r>
          </a:p>
        </p:txBody>
      </p:sp>
      <p:sp>
        <p:nvSpPr>
          <p:cNvPr id="3" name="Content Placeholder 2">
            <a:extLst>
              <a:ext uri="{FF2B5EF4-FFF2-40B4-BE49-F238E27FC236}">
                <a16:creationId xmlns:a16="http://schemas.microsoft.com/office/drawing/2014/main" id="{E5F5ECA3-7792-4F1C-80C5-2CAEA386BE62}"/>
              </a:ext>
            </a:extLst>
          </p:cNvPr>
          <p:cNvSpPr>
            <a:spLocks noGrp="1"/>
          </p:cNvSpPr>
          <p:nvPr>
            <p:ph idx="1"/>
          </p:nvPr>
        </p:nvSpPr>
        <p:spPr>
          <a:xfrm>
            <a:off x="6095999" y="1600200"/>
            <a:ext cx="5484813" cy="4114800"/>
          </a:xfrm>
        </p:spPr>
        <p:txBody>
          <a:bodyPr/>
          <a:lstStyle/>
          <a:p>
            <a:pPr marL="45720" indent="0">
              <a:buNone/>
            </a:pPr>
            <a:r>
              <a:rPr lang="en-US" dirty="0"/>
              <a:t>push(30)</a:t>
            </a:r>
            <a:br>
              <a:rPr lang="en-US" dirty="0"/>
            </a:br>
            <a:r>
              <a:rPr lang="en-US" dirty="0"/>
              <a:t>    </a:t>
            </a:r>
            <a:r>
              <a:rPr lang="en-US" dirty="0" err="1"/>
              <a:t>list.addToHead</a:t>
            </a:r>
            <a:r>
              <a:rPr lang="en-US" dirty="0"/>
              <a:t>(30)</a:t>
            </a:r>
          </a:p>
        </p:txBody>
      </p:sp>
      <p:sp>
        <p:nvSpPr>
          <p:cNvPr id="4" name="Rectangle 3">
            <a:extLst>
              <a:ext uri="{FF2B5EF4-FFF2-40B4-BE49-F238E27FC236}">
                <a16:creationId xmlns:a16="http://schemas.microsoft.com/office/drawing/2014/main" id="{E1B84B94-F233-4A7B-A918-B434AA44B4B2}"/>
              </a:ext>
            </a:extLst>
          </p:cNvPr>
          <p:cNvSpPr/>
          <p:nvPr/>
        </p:nvSpPr>
        <p:spPr>
          <a:xfrm>
            <a:off x="337759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5" name="Rectangle 4">
            <a:extLst>
              <a:ext uri="{FF2B5EF4-FFF2-40B4-BE49-F238E27FC236}">
                <a16:creationId xmlns:a16="http://schemas.microsoft.com/office/drawing/2014/main" id="{3BF9AFFE-E253-4861-B971-D420C994AE61}"/>
              </a:ext>
            </a:extLst>
          </p:cNvPr>
          <p:cNvSpPr/>
          <p:nvPr/>
        </p:nvSpPr>
        <p:spPr>
          <a:xfrm>
            <a:off x="384591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 name="Straight Arrow Connector 5">
            <a:extLst>
              <a:ext uri="{FF2B5EF4-FFF2-40B4-BE49-F238E27FC236}">
                <a16:creationId xmlns:a16="http://schemas.microsoft.com/office/drawing/2014/main" id="{BFCF1596-40B9-4642-9FBA-77EEAD3BE866}"/>
              </a:ext>
            </a:extLst>
          </p:cNvPr>
          <p:cNvCxnSpPr>
            <a:cxnSpLocks/>
          </p:cNvCxnSpPr>
          <p:nvPr/>
        </p:nvCxnSpPr>
        <p:spPr>
          <a:xfrm>
            <a:off x="4084701" y="2793480"/>
            <a:ext cx="3466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A77EF5A-F939-420B-9AB8-A04B35F643D8}"/>
              </a:ext>
            </a:extLst>
          </p:cNvPr>
          <p:cNvSpPr txBox="1"/>
          <p:nvPr/>
        </p:nvSpPr>
        <p:spPr>
          <a:xfrm>
            <a:off x="2339075" y="1780016"/>
            <a:ext cx="712054" cy="369332"/>
          </a:xfrm>
          <a:prstGeom prst="rect">
            <a:avLst/>
          </a:prstGeom>
          <a:noFill/>
        </p:spPr>
        <p:txBody>
          <a:bodyPr wrap="none" rtlCol="0">
            <a:spAutoFit/>
          </a:bodyPr>
          <a:lstStyle/>
          <a:p>
            <a:r>
              <a:rPr lang="en-US" dirty="0"/>
              <a:t>head</a:t>
            </a:r>
          </a:p>
        </p:txBody>
      </p:sp>
      <p:cxnSp>
        <p:nvCxnSpPr>
          <p:cNvPr id="8" name="Straight Arrow Connector 7">
            <a:extLst>
              <a:ext uri="{FF2B5EF4-FFF2-40B4-BE49-F238E27FC236}">
                <a16:creationId xmlns:a16="http://schemas.microsoft.com/office/drawing/2014/main" id="{8CE1ECAA-09CE-4B6E-8FE6-39D890B4A06B}"/>
              </a:ext>
            </a:extLst>
          </p:cNvPr>
          <p:cNvCxnSpPr>
            <a:cxnSpLocks/>
          </p:cNvCxnSpPr>
          <p:nvPr/>
        </p:nvCxnSpPr>
        <p:spPr>
          <a:xfrm>
            <a:off x="2695103"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7C3B3D9A-6939-4EEE-894D-642BA67B0A6E}"/>
              </a:ext>
            </a:extLst>
          </p:cNvPr>
          <p:cNvSpPr/>
          <p:nvPr/>
        </p:nvSpPr>
        <p:spPr>
          <a:xfrm>
            <a:off x="221050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10" name="Rectangle 9">
            <a:extLst>
              <a:ext uri="{FF2B5EF4-FFF2-40B4-BE49-F238E27FC236}">
                <a16:creationId xmlns:a16="http://schemas.microsoft.com/office/drawing/2014/main" id="{AD493A1C-158C-4C83-B7F3-6C2237B02B94}"/>
              </a:ext>
            </a:extLst>
          </p:cNvPr>
          <p:cNvSpPr/>
          <p:nvPr/>
        </p:nvSpPr>
        <p:spPr>
          <a:xfrm>
            <a:off x="2678818" y="254083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1" name="Straight Arrow Connector 10">
            <a:extLst>
              <a:ext uri="{FF2B5EF4-FFF2-40B4-BE49-F238E27FC236}">
                <a16:creationId xmlns:a16="http://schemas.microsoft.com/office/drawing/2014/main" id="{07AE1159-7BD7-48D7-B699-65DF835FEBD7}"/>
              </a:ext>
            </a:extLst>
          </p:cNvPr>
          <p:cNvCxnSpPr>
            <a:cxnSpLocks/>
            <a:endCxn id="4" idx="1"/>
          </p:cNvCxnSpPr>
          <p:nvPr/>
        </p:nvCxnSpPr>
        <p:spPr>
          <a:xfrm>
            <a:off x="2917608" y="2793479"/>
            <a:ext cx="459986"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14381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383F-EB85-451A-BE9E-66E43C3CA211}"/>
              </a:ext>
            </a:extLst>
          </p:cNvPr>
          <p:cNvSpPr>
            <a:spLocks noGrp="1"/>
          </p:cNvSpPr>
          <p:nvPr>
            <p:ph type="title"/>
          </p:nvPr>
        </p:nvSpPr>
        <p:spPr/>
        <p:txBody>
          <a:bodyPr/>
          <a:lstStyle/>
          <a:p>
            <a:r>
              <a:rPr lang="en-US" dirty="0"/>
              <a:t>Linked List-Based Stack Implementation</a:t>
            </a:r>
          </a:p>
        </p:txBody>
      </p:sp>
      <p:sp>
        <p:nvSpPr>
          <p:cNvPr id="3" name="Content Placeholder 2">
            <a:extLst>
              <a:ext uri="{FF2B5EF4-FFF2-40B4-BE49-F238E27FC236}">
                <a16:creationId xmlns:a16="http://schemas.microsoft.com/office/drawing/2014/main" id="{E5F5ECA3-7792-4F1C-80C5-2CAEA386BE62}"/>
              </a:ext>
            </a:extLst>
          </p:cNvPr>
          <p:cNvSpPr>
            <a:spLocks noGrp="1"/>
          </p:cNvSpPr>
          <p:nvPr>
            <p:ph idx="1"/>
          </p:nvPr>
        </p:nvSpPr>
        <p:spPr>
          <a:xfrm>
            <a:off x="6095999" y="1600200"/>
            <a:ext cx="5484813" cy="4114800"/>
          </a:xfrm>
        </p:spPr>
        <p:txBody>
          <a:bodyPr/>
          <a:lstStyle/>
          <a:p>
            <a:pPr marL="45720" indent="0">
              <a:buNone/>
            </a:pPr>
            <a:r>
              <a:rPr lang="en-US" dirty="0"/>
              <a:t>push(30)</a:t>
            </a:r>
            <a:br>
              <a:rPr lang="en-US" dirty="0"/>
            </a:br>
            <a:r>
              <a:rPr lang="en-US" dirty="0"/>
              <a:t>    </a:t>
            </a:r>
            <a:r>
              <a:rPr lang="en-US" dirty="0" err="1"/>
              <a:t>list.addToHead</a:t>
            </a:r>
            <a:r>
              <a:rPr lang="en-US" dirty="0"/>
              <a:t>(30)</a:t>
            </a:r>
          </a:p>
          <a:p>
            <a:pPr marL="45720" indent="0">
              <a:buNone/>
            </a:pPr>
            <a:r>
              <a:rPr lang="en-US" dirty="0"/>
              <a:t>push(20)</a:t>
            </a:r>
            <a:br>
              <a:rPr lang="en-US" dirty="0"/>
            </a:br>
            <a:r>
              <a:rPr lang="en-US" dirty="0"/>
              <a:t>    </a:t>
            </a:r>
            <a:r>
              <a:rPr lang="en-US" dirty="0" err="1"/>
              <a:t>list.addToHead</a:t>
            </a:r>
            <a:r>
              <a:rPr lang="en-US" dirty="0"/>
              <a:t>(20)</a:t>
            </a:r>
          </a:p>
        </p:txBody>
      </p:sp>
      <p:sp>
        <p:nvSpPr>
          <p:cNvPr id="4" name="Rectangle 3">
            <a:extLst>
              <a:ext uri="{FF2B5EF4-FFF2-40B4-BE49-F238E27FC236}">
                <a16:creationId xmlns:a16="http://schemas.microsoft.com/office/drawing/2014/main" id="{E1B84B94-F233-4A7B-A918-B434AA44B4B2}"/>
              </a:ext>
            </a:extLst>
          </p:cNvPr>
          <p:cNvSpPr/>
          <p:nvPr/>
        </p:nvSpPr>
        <p:spPr>
          <a:xfrm>
            <a:off x="337759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5" name="Rectangle 4">
            <a:extLst>
              <a:ext uri="{FF2B5EF4-FFF2-40B4-BE49-F238E27FC236}">
                <a16:creationId xmlns:a16="http://schemas.microsoft.com/office/drawing/2014/main" id="{3BF9AFFE-E253-4861-B971-D420C994AE61}"/>
              </a:ext>
            </a:extLst>
          </p:cNvPr>
          <p:cNvSpPr/>
          <p:nvPr/>
        </p:nvSpPr>
        <p:spPr>
          <a:xfrm>
            <a:off x="384591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 name="Straight Arrow Connector 5">
            <a:extLst>
              <a:ext uri="{FF2B5EF4-FFF2-40B4-BE49-F238E27FC236}">
                <a16:creationId xmlns:a16="http://schemas.microsoft.com/office/drawing/2014/main" id="{BFCF1596-40B9-4642-9FBA-77EEAD3BE866}"/>
              </a:ext>
            </a:extLst>
          </p:cNvPr>
          <p:cNvCxnSpPr>
            <a:cxnSpLocks/>
            <a:endCxn id="12" idx="1"/>
          </p:cNvCxnSpPr>
          <p:nvPr/>
        </p:nvCxnSpPr>
        <p:spPr>
          <a:xfrm>
            <a:off x="4084701" y="2793480"/>
            <a:ext cx="45998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A77EF5A-F939-420B-9AB8-A04B35F643D8}"/>
              </a:ext>
            </a:extLst>
          </p:cNvPr>
          <p:cNvSpPr txBox="1"/>
          <p:nvPr/>
        </p:nvSpPr>
        <p:spPr>
          <a:xfrm>
            <a:off x="2339075" y="1780016"/>
            <a:ext cx="712054" cy="369332"/>
          </a:xfrm>
          <a:prstGeom prst="rect">
            <a:avLst/>
          </a:prstGeom>
          <a:noFill/>
        </p:spPr>
        <p:txBody>
          <a:bodyPr wrap="none" rtlCol="0">
            <a:spAutoFit/>
          </a:bodyPr>
          <a:lstStyle/>
          <a:p>
            <a:r>
              <a:rPr lang="en-US" dirty="0"/>
              <a:t>head</a:t>
            </a:r>
          </a:p>
        </p:txBody>
      </p:sp>
      <p:cxnSp>
        <p:nvCxnSpPr>
          <p:cNvPr id="8" name="Straight Arrow Connector 7">
            <a:extLst>
              <a:ext uri="{FF2B5EF4-FFF2-40B4-BE49-F238E27FC236}">
                <a16:creationId xmlns:a16="http://schemas.microsoft.com/office/drawing/2014/main" id="{8CE1ECAA-09CE-4B6E-8FE6-39D890B4A06B}"/>
              </a:ext>
            </a:extLst>
          </p:cNvPr>
          <p:cNvCxnSpPr>
            <a:cxnSpLocks/>
          </p:cNvCxnSpPr>
          <p:nvPr/>
        </p:nvCxnSpPr>
        <p:spPr>
          <a:xfrm>
            <a:off x="2695103"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7C3B3D9A-6939-4EEE-894D-642BA67B0A6E}"/>
              </a:ext>
            </a:extLst>
          </p:cNvPr>
          <p:cNvSpPr/>
          <p:nvPr/>
        </p:nvSpPr>
        <p:spPr>
          <a:xfrm>
            <a:off x="221050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10" name="Rectangle 9">
            <a:extLst>
              <a:ext uri="{FF2B5EF4-FFF2-40B4-BE49-F238E27FC236}">
                <a16:creationId xmlns:a16="http://schemas.microsoft.com/office/drawing/2014/main" id="{AD493A1C-158C-4C83-B7F3-6C2237B02B94}"/>
              </a:ext>
            </a:extLst>
          </p:cNvPr>
          <p:cNvSpPr/>
          <p:nvPr/>
        </p:nvSpPr>
        <p:spPr>
          <a:xfrm>
            <a:off x="2678818" y="254083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1" name="Straight Arrow Connector 10">
            <a:extLst>
              <a:ext uri="{FF2B5EF4-FFF2-40B4-BE49-F238E27FC236}">
                <a16:creationId xmlns:a16="http://schemas.microsoft.com/office/drawing/2014/main" id="{07AE1159-7BD7-48D7-B699-65DF835FEBD7}"/>
              </a:ext>
            </a:extLst>
          </p:cNvPr>
          <p:cNvCxnSpPr>
            <a:cxnSpLocks/>
            <a:endCxn id="4" idx="1"/>
          </p:cNvCxnSpPr>
          <p:nvPr/>
        </p:nvCxnSpPr>
        <p:spPr>
          <a:xfrm>
            <a:off x="2917608" y="2793479"/>
            <a:ext cx="459986"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98859E5-264D-4A1C-9882-CA2F5A42E805}"/>
              </a:ext>
            </a:extLst>
          </p:cNvPr>
          <p:cNvSpPr/>
          <p:nvPr/>
        </p:nvSpPr>
        <p:spPr>
          <a:xfrm>
            <a:off x="4544687"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13" name="Rectangle 12">
            <a:extLst>
              <a:ext uri="{FF2B5EF4-FFF2-40B4-BE49-F238E27FC236}">
                <a16:creationId xmlns:a16="http://schemas.microsoft.com/office/drawing/2014/main" id="{BA9DB8E3-6801-4504-8B8E-2A761A03B9DB}"/>
              </a:ext>
            </a:extLst>
          </p:cNvPr>
          <p:cNvSpPr/>
          <p:nvPr/>
        </p:nvSpPr>
        <p:spPr>
          <a:xfrm>
            <a:off x="5013004" y="254083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A40DBBAA-E86B-481B-BA68-699B7597DDE3}"/>
              </a:ext>
            </a:extLst>
          </p:cNvPr>
          <p:cNvCxnSpPr>
            <a:cxnSpLocks/>
          </p:cNvCxnSpPr>
          <p:nvPr/>
        </p:nvCxnSpPr>
        <p:spPr>
          <a:xfrm>
            <a:off x="5251794" y="2793479"/>
            <a:ext cx="3466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3299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383F-EB85-451A-BE9E-66E43C3CA211}"/>
              </a:ext>
            </a:extLst>
          </p:cNvPr>
          <p:cNvSpPr>
            <a:spLocks noGrp="1"/>
          </p:cNvSpPr>
          <p:nvPr>
            <p:ph type="title"/>
          </p:nvPr>
        </p:nvSpPr>
        <p:spPr/>
        <p:txBody>
          <a:bodyPr/>
          <a:lstStyle/>
          <a:p>
            <a:r>
              <a:rPr lang="en-US" dirty="0"/>
              <a:t>Linked List-Based Stack Implementation</a:t>
            </a:r>
          </a:p>
        </p:txBody>
      </p:sp>
      <p:sp>
        <p:nvSpPr>
          <p:cNvPr id="3" name="Content Placeholder 2">
            <a:extLst>
              <a:ext uri="{FF2B5EF4-FFF2-40B4-BE49-F238E27FC236}">
                <a16:creationId xmlns:a16="http://schemas.microsoft.com/office/drawing/2014/main" id="{E5F5ECA3-7792-4F1C-80C5-2CAEA386BE62}"/>
              </a:ext>
            </a:extLst>
          </p:cNvPr>
          <p:cNvSpPr>
            <a:spLocks noGrp="1"/>
          </p:cNvSpPr>
          <p:nvPr>
            <p:ph idx="1"/>
          </p:nvPr>
        </p:nvSpPr>
        <p:spPr>
          <a:xfrm>
            <a:off x="6095999" y="1600200"/>
            <a:ext cx="5484813" cy="4114800"/>
          </a:xfrm>
        </p:spPr>
        <p:txBody>
          <a:bodyPr/>
          <a:lstStyle/>
          <a:p>
            <a:pPr marL="45720" indent="0">
              <a:buNone/>
            </a:pPr>
            <a:r>
              <a:rPr lang="en-US" dirty="0"/>
              <a:t>push(30)</a:t>
            </a:r>
            <a:br>
              <a:rPr lang="en-US" dirty="0"/>
            </a:br>
            <a:r>
              <a:rPr lang="en-US" dirty="0"/>
              <a:t>    </a:t>
            </a:r>
            <a:r>
              <a:rPr lang="en-US" dirty="0" err="1"/>
              <a:t>list.addToHead</a:t>
            </a:r>
            <a:r>
              <a:rPr lang="en-US" dirty="0"/>
              <a:t>(30)</a:t>
            </a:r>
          </a:p>
          <a:p>
            <a:pPr marL="45720" indent="0">
              <a:buNone/>
            </a:pPr>
            <a:r>
              <a:rPr lang="en-US" dirty="0"/>
              <a:t>push(20)</a:t>
            </a:r>
            <a:br>
              <a:rPr lang="en-US" dirty="0"/>
            </a:br>
            <a:r>
              <a:rPr lang="en-US" dirty="0"/>
              <a:t>    </a:t>
            </a:r>
            <a:r>
              <a:rPr lang="en-US" dirty="0" err="1"/>
              <a:t>list.addToHead</a:t>
            </a:r>
            <a:r>
              <a:rPr lang="en-US" dirty="0"/>
              <a:t>(20)</a:t>
            </a:r>
          </a:p>
          <a:p>
            <a:pPr marL="45720" indent="0">
              <a:buNone/>
            </a:pPr>
            <a:r>
              <a:rPr lang="en-US" dirty="0"/>
              <a:t>pop()</a:t>
            </a:r>
          </a:p>
        </p:txBody>
      </p:sp>
      <p:sp>
        <p:nvSpPr>
          <p:cNvPr id="4" name="Rectangle 3">
            <a:extLst>
              <a:ext uri="{FF2B5EF4-FFF2-40B4-BE49-F238E27FC236}">
                <a16:creationId xmlns:a16="http://schemas.microsoft.com/office/drawing/2014/main" id="{E1B84B94-F233-4A7B-A918-B434AA44B4B2}"/>
              </a:ext>
            </a:extLst>
          </p:cNvPr>
          <p:cNvSpPr/>
          <p:nvPr/>
        </p:nvSpPr>
        <p:spPr>
          <a:xfrm>
            <a:off x="337759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5" name="Rectangle 4">
            <a:extLst>
              <a:ext uri="{FF2B5EF4-FFF2-40B4-BE49-F238E27FC236}">
                <a16:creationId xmlns:a16="http://schemas.microsoft.com/office/drawing/2014/main" id="{3BF9AFFE-E253-4861-B971-D420C994AE61}"/>
              </a:ext>
            </a:extLst>
          </p:cNvPr>
          <p:cNvSpPr/>
          <p:nvPr/>
        </p:nvSpPr>
        <p:spPr>
          <a:xfrm>
            <a:off x="384591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 name="Straight Arrow Connector 5">
            <a:extLst>
              <a:ext uri="{FF2B5EF4-FFF2-40B4-BE49-F238E27FC236}">
                <a16:creationId xmlns:a16="http://schemas.microsoft.com/office/drawing/2014/main" id="{BFCF1596-40B9-4642-9FBA-77EEAD3BE866}"/>
              </a:ext>
            </a:extLst>
          </p:cNvPr>
          <p:cNvCxnSpPr>
            <a:cxnSpLocks/>
            <a:endCxn id="12" idx="1"/>
          </p:cNvCxnSpPr>
          <p:nvPr/>
        </p:nvCxnSpPr>
        <p:spPr>
          <a:xfrm>
            <a:off x="4084701" y="2793480"/>
            <a:ext cx="45998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A77EF5A-F939-420B-9AB8-A04B35F643D8}"/>
              </a:ext>
            </a:extLst>
          </p:cNvPr>
          <p:cNvSpPr txBox="1"/>
          <p:nvPr/>
        </p:nvSpPr>
        <p:spPr>
          <a:xfrm>
            <a:off x="2339075" y="1780016"/>
            <a:ext cx="712054" cy="369332"/>
          </a:xfrm>
          <a:prstGeom prst="rect">
            <a:avLst/>
          </a:prstGeom>
          <a:noFill/>
        </p:spPr>
        <p:txBody>
          <a:bodyPr wrap="none" rtlCol="0">
            <a:spAutoFit/>
          </a:bodyPr>
          <a:lstStyle/>
          <a:p>
            <a:r>
              <a:rPr lang="en-US" dirty="0"/>
              <a:t>head</a:t>
            </a:r>
          </a:p>
        </p:txBody>
      </p:sp>
      <p:cxnSp>
        <p:nvCxnSpPr>
          <p:cNvPr id="8" name="Straight Arrow Connector 7">
            <a:extLst>
              <a:ext uri="{FF2B5EF4-FFF2-40B4-BE49-F238E27FC236}">
                <a16:creationId xmlns:a16="http://schemas.microsoft.com/office/drawing/2014/main" id="{8CE1ECAA-09CE-4B6E-8FE6-39D890B4A06B}"/>
              </a:ext>
            </a:extLst>
          </p:cNvPr>
          <p:cNvCxnSpPr>
            <a:cxnSpLocks/>
          </p:cNvCxnSpPr>
          <p:nvPr/>
        </p:nvCxnSpPr>
        <p:spPr>
          <a:xfrm>
            <a:off x="2695103"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7C3B3D9A-6939-4EEE-894D-642BA67B0A6E}"/>
              </a:ext>
            </a:extLst>
          </p:cNvPr>
          <p:cNvSpPr/>
          <p:nvPr/>
        </p:nvSpPr>
        <p:spPr>
          <a:xfrm>
            <a:off x="221050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10" name="Rectangle 9">
            <a:extLst>
              <a:ext uri="{FF2B5EF4-FFF2-40B4-BE49-F238E27FC236}">
                <a16:creationId xmlns:a16="http://schemas.microsoft.com/office/drawing/2014/main" id="{AD493A1C-158C-4C83-B7F3-6C2237B02B94}"/>
              </a:ext>
            </a:extLst>
          </p:cNvPr>
          <p:cNvSpPr/>
          <p:nvPr/>
        </p:nvSpPr>
        <p:spPr>
          <a:xfrm>
            <a:off x="2678818" y="254083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1" name="Straight Arrow Connector 10">
            <a:extLst>
              <a:ext uri="{FF2B5EF4-FFF2-40B4-BE49-F238E27FC236}">
                <a16:creationId xmlns:a16="http://schemas.microsoft.com/office/drawing/2014/main" id="{07AE1159-7BD7-48D7-B699-65DF835FEBD7}"/>
              </a:ext>
            </a:extLst>
          </p:cNvPr>
          <p:cNvCxnSpPr>
            <a:cxnSpLocks/>
            <a:endCxn id="4" idx="1"/>
          </p:cNvCxnSpPr>
          <p:nvPr/>
        </p:nvCxnSpPr>
        <p:spPr>
          <a:xfrm>
            <a:off x="2917608" y="2793479"/>
            <a:ext cx="459986"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98859E5-264D-4A1C-9882-CA2F5A42E805}"/>
              </a:ext>
            </a:extLst>
          </p:cNvPr>
          <p:cNvSpPr/>
          <p:nvPr/>
        </p:nvSpPr>
        <p:spPr>
          <a:xfrm>
            <a:off x="4544687"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13" name="Rectangle 12">
            <a:extLst>
              <a:ext uri="{FF2B5EF4-FFF2-40B4-BE49-F238E27FC236}">
                <a16:creationId xmlns:a16="http://schemas.microsoft.com/office/drawing/2014/main" id="{BA9DB8E3-6801-4504-8B8E-2A761A03B9DB}"/>
              </a:ext>
            </a:extLst>
          </p:cNvPr>
          <p:cNvSpPr/>
          <p:nvPr/>
        </p:nvSpPr>
        <p:spPr>
          <a:xfrm>
            <a:off x="5013004" y="254083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A40DBBAA-E86B-481B-BA68-699B7597DDE3}"/>
              </a:ext>
            </a:extLst>
          </p:cNvPr>
          <p:cNvCxnSpPr>
            <a:cxnSpLocks/>
          </p:cNvCxnSpPr>
          <p:nvPr/>
        </p:nvCxnSpPr>
        <p:spPr>
          <a:xfrm>
            <a:off x="5251794" y="2793479"/>
            <a:ext cx="3466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46656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383F-EB85-451A-BE9E-66E43C3CA211}"/>
              </a:ext>
            </a:extLst>
          </p:cNvPr>
          <p:cNvSpPr>
            <a:spLocks noGrp="1"/>
          </p:cNvSpPr>
          <p:nvPr>
            <p:ph type="title"/>
          </p:nvPr>
        </p:nvSpPr>
        <p:spPr/>
        <p:txBody>
          <a:bodyPr/>
          <a:lstStyle/>
          <a:p>
            <a:r>
              <a:rPr lang="en-US" dirty="0"/>
              <a:t>Linked List-Based Stack Implementation</a:t>
            </a:r>
          </a:p>
        </p:txBody>
      </p:sp>
      <p:sp>
        <p:nvSpPr>
          <p:cNvPr id="3" name="Content Placeholder 2">
            <a:extLst>
              <a:ext uri="{FF2B5EF4-FFF2-40B4-BE49-F238E27FC236}">
                <a16:creationId xmlns:a16="http://schemas.microsoft.com/office/drawing/2014/main" id="{E5F5ECA3-7792-4F1C-80C5-2CAEA386BE62}"/>
              </a:ext>
            </a:extLst>
          </p:cNvPr>
          <p:cNvSpPr>
            <a:spLocks noGrp="1"/>
          </p:cNvSpPr>
          <p:nvPr>
            <p:ph idx="1"/>
          </p:nvPr>
        </p:nvSpPr>
        <p:spPr>
          <a:xfrm>
            <a:off x="6095999" y="1600200"/>
            <a:ext cx="5484813" cy="4114800"/>
          </a:xfrm>
        </p:spPr>
        <p:txBody>
          <a:bodyPr/>
          <a:lstStyle/>
          <a:p>
            <a:pPr marL="45720" indent="0">
              <a:buNone/>
            </a:pPr>
            <a:r>
              <a:rPr lang="en-US" dirty="0"/>
              <a:t>push(30)</a:t>
            </a:r>
            <a:br>
              <a:rPr lang="en-US" dirty="0"/>
            </a:br>
            <a:r>
              <a:rPr lang="en-US" dirty="0"/>
              <a:t>    </a:t>
            </a:r>
            <a:r>
              <a:rPr lang="en-US" dirty="0" err="1"/>
              <a:t>list.addToHead</a:t>
            </a:r>
            <a:r>
              <a:rPr lang="en-US" dirty="0"/>
              <a:t>(30)</a:t>
            </a:r>
          </a:p>
          <a:p>
            <a:pPr marL="45720" indent="0">
              <a:buNone/>
            </a:pPr>
            <a:r>
              <a:rPr lang="en-US" dirty="0"/>
              <a:t>push(20)</a:t>
            </a:r>
            <a:br>
              <a:rPr lang="en-US" dirty="0"/>
            </a:br>
            <a:r>
              <a:rPr lang="en-US" dirty="0"/>
              <a:t>    </a:t>
            </a:r>
            <a:r>
              <a:rPr lang="en-US" dirty="0" err="1"/>
              <a:t>list.addToHead</a:t>
            </a:r>
            <a:r>
              <a:rPr lang="en-US" dirty="0"/>
              <a:t>(20)</a:t>
            </a:r>
          </a:p>
          <a:p>
            <a:pPr marL="45720" indent="0">
              <a:buNone/>
            </a:pPr>
            <a:r>
              <a:rPr lang="en-US" dirty="0"/>
              <a:t>pop()</a:t>
            </a:r>
            <a:br>
              <a:rPr lang="en-US" dirty="0"/>
            </a:br>
            <a:r>
              <a:rPr lang="en-US" dirty="0"/>
              <a:t>    </a:t>
            </a:r>
            <a:r>
              <a:rPr lang="en-US" dirty="0" err="1"/>
              <a:t>list.removeHead</a:t>
            </a:r>
            <a:r>
              <a:rPr lang="en-US" dirty="0"/>
              <a:t>()</a:t>
            </a:r>
          </a:p>
        </p:txBody>
      </p:sp>
      <p:sp>
        <p:nvSpPr>
          <p:cNvPr id="4" name="Rectangle 3">
            <a:extLst>
              <a:ext uri="{FF2B5EF4-FFF2-40B4-BE49-F238E27FC236}">
                <a16:creationId xmlns:a16="http://schemas.microsoft.com/office/drawing/2014/main" id="{E1B84B94-F233-4A7B-A918-B434AA44B4B2}"/>
              </a:ext>
            </a:extLst>
          </p:cNvPr>
          <p:cNvSpPr/>
          <p:nvPr/>
        </p:nvSpPr>
        <p:spPr>
          <a:xfrm>
            <a:off x="337759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5" name="Rectangle 4">
            <a:extLst>
              <a:ext uri="{FF2B5EF4-FFF2-40B4-BE49-F238E27FC236}">
                <a16:creationId xmlns:a16="http://schemas.microsoft.com/office/drawing/2014/main" id="{3BF9AFFE-E253-4861-B971-D420C994AE61}"/>
              </a:ext>
            </a:extLst>
          </p:cNvPr>
          <p:cNvSpPr/>
          <p:nvPr/>
        </p:nvSpPr>
        <p:spPr>
          <a:xfrm>
            <a:off x="384591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 name="Straight Arrow Connector 5">
            <a:extLst>
              <a:ext uri="{FF2B5EF4-FFF2-40B4-BE49-F238E27FC236}">
                <a16:creationId xmlns:a16="http://schemas.microsoft.com/office/drawing/2014/main" id="{BFCF1596-40B9-4642-9FBA-77EEAD3BE866}"/>
              </a:ext>
            </a:extLst>
          </p:cNvPr>
          <p:cNvCxnSpPr>
            <a:cxnSpLocks/>
            <a:endCxn id="12" idx="1"/>
          </p:cNvCxnSpPr>
          <p:nvPr/>
        </p:nvCxnSpPr>
        <p:spPr>
          <a:xfrm>
            <a:off x="4084701" y="2793480"/>
            <a:ext cx="45998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A77EF5A-F939-420B-9AB8-A04B35F643D8}"/>
              </a:ext>
            </a:extLst>
          </p:cNvPr>
          <p:cNvSpPr txBox="1"/>
          <p:nvPr/>
        </p:nvSpPr>
        <p:spPr>
          <a:xfrm>
            <a:off x="2339075" y="1780016"/>
            <a:ext cx="712054" cy="369332"/>
          </a:xfrm>
          <a:prstGeom prst="rect">
            <a:avLst/>
          </a:prstGeom>
          <a:noFill/>
        </p:spPr>
        <p:txBody>
          <a:bodyPr wrap="none" rtlCol="0">
            <a:spAutoFit/>
          </a:bodyPr>
          <a:lstStyle/>
          <a:p>
            <a:r>
              <a:rPr lang="en-US" dirty="0"/>
              <a:t>head</a:t>
            </a:r>
          </a:p>
        </p:txBody>
      </p:sp>
      <p:cxnSp>
        <p:nvCxnSpPr>
          <p:cNvPr id="8" name="Straight Arrow Connector 7">
            <a:extLst>
              <a:ext uri="{FF2B5EF4-FFF2-40B4-BE49-F238E27FC236}">
                <a16:creationId xmlns:a16="http://schemas.microsoft.com/office/drawing/2014/main" id="{8CE1ECAA-09CE-4B6E-8FE6-39D890B4A06B}"/>
              </a:ext>
            </a:extLst>
          </p:cNvPr>
          <p:cNvCxnSpPr>
            <a:cxnSpLocks/>
          </p:cNvCxnSpPr>
          <p:nvPr/>
        </p:nvCxnSpPr>
        <p:spPr>
          <a:xfrm>
            <a:off x="2695103" y="2151641"/>
            <a:ext cx="1150808"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7C3B3D9A-6939-4EEE-894D-642BA67B0A6E}"/>
              </a:ext>
            </a:extLst>
          </p:cNvPr>
          <p:cNvSpPr/>
          <p:nvPr/>
        </p:nvSpPr>
        <p:spPr>
          <a:xfrm>
            <a:off x="221050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20</a:t>
            </a:r>
          </a:p>
        </p:txBody>
      </p:sp>
      <p:sp>
        <p:nvSpPr>
          <p:cNvPr id="10" name="Rectangle 9">
            <a:extLst>
              <a:ext uri="{FF2B5EF4-FFF2-40B4-BE49-F238E27FC236}">
                <a16:creationId xmlns:a16="http://schemas.microsoft.com/office/drawing/2014/main" id="{AD493A1C-158C-4C83-B7F3-6C2237B02B94}"/>
              </a:ext>
            </a:extLst>
          </p:cNvPr>
          <p:cNvSpPr/>
          <p:nvPr/>
        </p:nvSpPr>
        <p:spPr>
          <a:xfrm>
            <a:off x="2678818" y="254083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1" name="Straight Arrow Connector 10">
            <a:extLst>
              <a:ext uri="{FF2B5EF4-FFF2-40B4-BE49-F238E27FC236}">
                <a16:creationId xmlns:a16="http://schemas.microsoft.com/office/drawing/2014/main" id="{07AE1159-7BD7-48D7-B699-65DF835FEBD7}"/>
              </a:ext>
            </a:extLst>
          </p:cNvPr>
          <p:cNvCxnSpPr>
            <a:cxnSpLocks/>
            <a:endCxn id="4" idx="1"/>
          </p:cNvCxnSpPr>
          <p:nvPr/>
        </p:nvCxnSpPr>
        <p:spPr>
          <a:xfrm>
            <a:off x="2917608" y="2793479"/>
            <a:ext cx="459986"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98859E5-264D-4A1C-9882-CA2F5A42E805}"/>
              </a:ext>
            </a:extLst>
          </p:cNvPr>
          <p:cNvSpPr/>
          <p:nvPr/>
        </p:nvSpPr>
        <p:spPr>
          <a:xfrm>
            <a:off x="4544687"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13" name="Rectangle 12">
            <a:extLst>
              <a:ext uri="{FF2B5EF4-FFF2-40B4-BE49-F238E27FC236}">
                <a16:creationId xmlns:a16="http://schemas.microsoft.com/office/drawing/2014/main" id="{BA9DB8E3-6801-4504-8B8E-2A761A03B9DB}"/>
              </a:ext>
            </a:extLst>
          </p:cNvPr>
          <p:cNvSpPr/>
          <p:nvPr/>
        </p:nvSpPr>
        <p:spPr>
          <a:xfrm>
            <a:off x="5013004" y="254083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A40DBBAA-E86B-481B-BA68-699B7597DDE3}"/>
              </a:ext>
            </a:extLst>
          </p:cNvPr>
          <p:cNvCxnSpPr>
            <a:cxnSpLocks/>
          </p:cNvCxnSpPr>
          <p:nvPr/>
        </p:nvCxnSpPr>
        <p:spPr>
          <a:xfrm>
            <a:off x="5251794" y="2793479"/>
            <a:ext cx="3466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8877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383F-EB85-451A-BE9E-66E43C3CA211}"/>
              </a:ext>
            </a:extLst>
          </p:cNvPr>
          <p:cNvSpPr>
            <a:spLocks noGrp="1"/>
          </p:cNvSpPr>
          <p:nvPr>
            <p:ph type="title"/>
          </p:nvPr>
        </p:nvSpPr>
        <p:spPr/>
        <p:txBody>
          <a:bodyPr/>
          <a:lstStyle/>
          <a:p>
            <a:r>
              <a:rPr lang="en-US" dirty="0"/>
              <a:t>Linked List-Based Stack Implementation</a:t>
            </a:r>
          </a:p>
        </p:txBody>
      </p:sp>
      <p:sp>
        <p:nvSpPr>
          <p:cNvPr id="3" name="Content Placeholder 2">
            <a:extLst>
              <a:ext uri="{FF2B5EF4-FFF2-40B4-BE49-F238E27FC236}">
                <a16:creationId xmlns:a16="http://schemas.microsoft.com/office/drawing/2014/main" id="{E5F5ECA3-7792-4F1C-80C5-2CAEA386BE62}"/>
              </a:ext>
            </a:extLst>
          </p:cNvPr>
          <p:cNvSpPr>
            <a:spLocks noGrp="1"/>
          </p:cNvSpPr>
          <p:nvPr>
            <p:ph idx="1"/>
          </p:nvPr>
        </p:nvSpPr>
        <p:spPr>
          <a:xfrm>
            <a:off x="6095999" y="1600200"/>
            <a:ext cx="5484813" cy="4114800"/>
          </a:xfrm>
        </p:spPr>
        <p:txBody>
          <a:bodyPr/>
          <a:lstStyle/>
          <a:p>
            <a:pPr marL="45720" indent="0">
              <a:buNone/>
            </a:pPr>
            <a:r>
              <a:rPr lang="en-US" dirty="0"/>
              <a:t>push(30)</a:t>
            </a:r>
            <a:br>
              <a:rPr lang="en-US" dirty="0"/>
            </a:br>
            <a:r>
              <a:rPr lang="en-US" dirty="0"/>
              <a:t>    </a:t>
            </a:r>
            <a:r>
              <a:rPr lang="en-US" dirty="0" err="1"/>
              <a:t>list.addToHead</a:t>
            </a:r>
            <a:r>
              <a:rPr lang="en-US" dirty="0"/>
              <a:t>(30)</a:t>
            </a:r>
          </a:p>
          <a:p>
            <a:pPr marL="45720" indent="0">
              <a:buNone/>
            </a:pPr>
            <a:r>
              <a:rPr lang="en-US" dirty="0"/>
              <a:t>push(20)</a:t>
            </a:r>
            <a:br>
              <a:rPr lang="en-US" dirty="0"/>
            </a:br>
            <a:r>
              <a:rPr lang="en-US" dirty="0"/>
              <a:t>    </a:t>
            </a:r>
            <a:r>
              <a:rPr lang="en-US" dirty="0" err="1"/>
              <a:t>list.addToHead</a:t>
            </a:r>
            <a:r>
              <a:rPr lang="en-US" dirty="0"/>
              <a:t>(20)</a:t>
            </a:r>
          </a:p>
          <a:p>
            <a:pPr marL="45720" indent="0">
              <a:buNone/>
            </a:pPr>
            <a:r>
              <a:rPr lang="en-US" dirty="0"/>
              <a:t>pop()</a:t>
            </a:r>
            <a:br>
              <a:rPr lang="en-US" dirty="0"/>
            </a:br>
            <a:r>
              <a:rPr lang="en-US" dirty="0"/>
              <a:t>    </a:t>
            </a:r>
            <a:r>
              <a:rPr lang="en-US" dirty="0" err="1"/>
              <a:t>list.removeHead</a:t>
            </a:r>
            <a:r>
              <a:rPr lang="en-US" dirty="0"/>
              <a:t>()</a:t>
            </a:r>
          </a:p>
        </p:txBody>
      </p:sp>
      <p:sp>
        <p:nvSpPr>
          <p:cNvPr id="4" name="Rectangle 3">
            <a:extLst>
              <a:ext uri="{FF2B5EF4-FFF2-40B4-BE49-F238E27FC236}">
                <a16:creationId xmlns:a16="http://schemas.microsoft.com/office/drawing/2014/main" id="{E1B84B94-F233-4A7B-A918-B434AA44B4B2}"/>
              </a:ext>
            </a:extLst>
          </p:cNvPr>
          <p:cNvSpPr/>
          <p:nvPr/>
        </p:nvSpPr>
        <p:spPr>
          <a:xfrm>
            <a:off x="3377594" y="2540834"/>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5" name="Rectangle 4">
            <a:extLst>
              <a:ext uri="{FF2B5EF4-FFF2-40B4-BE49-F238E27FC236}">
                <a16:creationId xmlns:a16="http://schemas.microsoft.com/office/drawing/2014/main" id="{3BF9AFFE-E253-4861-B971-D420C994AE61}"/>
              </a:ext>
            </a:extLst>
          </p:cNvPr>
          <p:cNvSpPr/>
          <p:nvPr/>
        </p:nvSpPr>
        <p:spPr>
          <a:xfrm>
            <a:off x="384591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6" name="Straight Arrow Connector 5">
            <a:extLst>
              <a:ext uri="{FF2B5EF4-FFF2-40B4-BE49-F238E27FC236}">
                <a16:creationId xmlns:a16="http://schemas.microsoft.com/office/drawing/2014/main" id="{BFCF1596-40B9-4642-9FBA-77EEAD3BE866}"/>
              </a:ext>
            </a:extLst>
          </p:cNvPr>
          <p:cNvCxnSpPr>
            <a:cxnSpLocks/>
          </p:cNvCxnSpPr>
          <p:nvPr/>
        </p:nvCxnSpPr>
        <p:spPr>
          <a:xfrm>
            <a:off x="4084701" y="2793480"/>
            <a:ext cx="37299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A77EF5A-F939-420B-9AB8-A04B35F643D8}"/>
              </a:ext>
            </a:extLst>
          </p:cNvPr>
          <p:cNvSpPr txBox="1"/>
          <p:nvPr/>
        </p:nvSpPr>
        <p:spPr>
          <a:xfrm>
            <a:off x="2339075" y="1780016"/>
            <a:ext cx="712054" cy="369332"/>
          </a:xfrm>
          <a:prstGeom prst="rect">
            <a:avLst/>
          </a:prstGeom>
          <a:noFill/>
        </p:spPr>
        <p:txBody>
          <a:bodyPr wrap="none" rtlCol="0">
            <a:spAutoFit/>
          </a:bodyPr>
          <a:lstStyle/>
          <a:p>
            <a:r>
              <a:rPr lang="en-US" dirty="0"/>
              <a:t>head</a:t>
            </a:r>
          </a:p>
        </p:txBody>
      </p:sp>
      <p:sp>
        <p:nvSpPr>
          <p:cNvPr id="9" name="Rectangle 8">
            <a:extLst>
              <a:ext uri="{FF2B5EF4-FFF2-40B4-BE49-F238E27FC236}">
                <a16:creationId xmlns:a16="http://schemas.microsoft.com/office/drawing/2014/main" id="{7C3B3D9A-6939-4EEE-894D-642BA67B0A6E}"/>
              </a:ext>
            </a:extLst>
          </p:cNvPr>
          <p:cNvSpPr/>
          <p:nvPr/>
        </p:nvSpPr>
        <p:spPr>
          <a:xfrm>
            <a:off x="221050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30</a:t>
            </a:r>
          </a:p>
        </p:txBody>
      </p:sp>
      <p:sp>
        <p:nvSpPr>
          <p:cNvPr id="10" name="Rectangle 9">
            <a:extLst>
              <a:ext uri="{FF2B5EF4-FFF2-40B4-BE49-F238E27FC236}">
                <a16:creationId xmlns:a16="http://schemas.microsoft.com/office/drawing/2014/main" id="{AD493A1C-158C-4C83-B7F3-6C2237B02B94}"/>
              </a:ext>
            </a:extLst>
          </p:cNvPr>
          <p:cNvSpPr/>
          <p:nvPr/>
        </p:nvSpPr>
        <p:spPr>
          <a:xfrm>
            <a:off x="2678818" y="254083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1" name="Straight Arrow Connector 10">
            <a:extLst>
              <a:ext uri="{FF2B5EF4-FFF2-40B4-BE49-F238E27FC236}">
                <a16:creationId xmlns:a16="http://schemas.microsoft.com/office/drawing/2014/main" id="{07AE1159-7BD7-48D7-B699-65DF835FEBD7}"/>
              </a:ext>
            </a:extLst>
          </p:cNvPr>
          <p:cNvCxnSpPr>
            <a:cxnSpLocks/>
            <a:endCxn id="4" idx="1"/>
          </p:cNvCxnSpPr>
          <p:nvPr/>
        </p:nvCxnSpPr>
        <p:spPr>
          <a:xfrm>
            <a:off x="2917608" y="2793479"/>
            <a:ext cx="459986"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EF8850F-3B36-48C3-B4AC-A04DD534BE9D}"/>
              </a:ext>
            </a:extLst>
          </p:cNvPr>
          <p:cNvCxnSpPr>
            <a:cxnSpLocks/>
          </p:cNvCxnSpPr>
          <p:nvPr/>
        </p:nvCxnSpPr>
        <p:spPr>
          <a:xfrm>
            <a:off x="2695103"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39015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92AAE7-47FC-4B27-8ACD-56604DBBDC30}"/>
              </a:ext>
            </a:extLst>
          </p:cNvPr>
          <p:cNvSpPr>
            <a:spLocks noGrp="1"/>
          </p:cNvSpPr>
          <p:nvPr>
            <p:ph type="title"/>
          </p:nvPr>
        </p:nvSpPr>
        <p:spPr/>
        <p:txBody>
          <a:bodyPr/>
          <a:lstStyle/>
          <a:p>
            <a:r>
              <a:rPr lang="en-US" dirty="0"/>
              <a:t>Abstract Data Type (ADT)</a:t>
            </a:r>
          </a:p>
        </p:txBody>
      </p:sp>
      <p:sp>
        <p:nvSpPr>
          <p:cNvPr id="5" name="Content Placeholder 4">
            <a:extLst>
              <a:ext uri="{FF2B5EF4-FFF2-40B4-BE49-F238E27FC236}">
                <a16:creationId xmlns:a16="http://schemas.microsoft.com/office/drawing/2014/main" id="{CB421E29-E8B4-4694-845F-D96227B8211B}"/>
              </a:ext>
            </a:extLst>
          </p:cNvPr>
          <p:cNvSpPr>
            <a:spLocks noGrp="1"/>
          </p:cNvSpPr>
          <p:nvPr>
            <p:ph idx="1"/>
          </p:nvPr>
        </p:nvSpPr>
        <p:spPr/>
        <p:txBody>
          <a:bodyPr/>
          <a:lstStyle/>
          <a:p>
            <a:r>
              <a:rPr lang="en-US" dirty="0"/>
              <a:t>An abstract data type (ADT) is a model for data where the data type is defined by the behavior of its operations.</a:t>
            </a:r>
          </a:p>
        </p:txBody>
      </p:sp>
    </p:spTree>
    <p:extLst>
      <p:ext uri="{BB962C8B-B14F-4D97-AF65-F5344CB8AC3E}">
        <p14:creationId xmlns:p14="http://schemas.microsoft.com/office/powerpoint/2010/main" val="34567397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383F-EB85-451A-BE9E-66E43C3CA211}"/>
              </a:ext>
            </a:extLst>
          </p:cNvPr>
          <p:cNvSpPr>
            <a:spLocks noGrp="1"/>
          </p:cNvSpPr>
          <p:nvPr>
            <p:ph type="title"/>
          </p:nvPr>
        </p:nvSpPr>
        <p:spPr/>
        <p:txBody>
          <a:bodyPr/>
          <a:lstStyle/>
          <a:p>
            <a:r>
              <a:rPr lang="en-US" dirty="0"/>
              <a:t>Linked List-Based Stack Implementation</a:t>
            </a:r>
          </a:p>
        </p:txBody>
      </p:sp>
      <p:sp>
        <p:nvSpPr>
          <p:cNvPr id="3" name="Content Placeholder 2">
            <a:extLst>
              <a:ext uri="{FF2B5EF4-FFF2-40B4-BE49-F238E27FC236}">
                <a16:creationId xmlns:a16="http://schemas.microsoft.com/office/drawing/2014/main" id="{E5F5ECA3-7792-4F1C-80C5-2CAEA386BE62}"/>
              </a:ext>
            </a:extLst>
          </p:cNvPr>
          <p:cNvSpPr>
            <a:spLocks noGrp="1"/>
          </p:cNvSpPr>
          <p:nvPr>
            <p:ph idx="1"/>
          </p:nvPr>
        </p:nvSpPr>
        <p:spPr>
          <a:xfrm>
            <a:off x="6095999" y="1600200"/>
            <a:ext cx="5484813" cy="4114800"/>
          </a:xfrm>
        </p:spPr>
        <p:txBody>
          <a:bodyPr/>
          <a:lstStyle/>
          <a:p>
            <a:pPr marL="45720" indent="0">
              <a:buNone/>
            </a:pPr>
            <a:r>
              <a:rPr lang="en-US" dirty="0"/>
              <a:t>push(30)</a:t>
            </a:r>
            <a:br>
              <a:rPr lang="en-US" dirty="0"/>
            </a:br>
            <a:r>
              <a:rPr lang="en-US" dirty="0"/>
              <a:t>    </a:t>
            </a:r>
            <a:r>
              <a:rPr lang="en-US" dirty="0" err="1"/>
              <a:t>list.addToHead</a:t>
            </a:r>
            <a:r>
              <a:rPr lang="en-US" dirty="0"/>
              <a:t>(30)</a:t>
            </a:r>
          </a:p>
          <a:p>
            <a:pPr marL="45720" indent="0">
              <a:buNone/>
            </a:pPr>
            <a:r>
              <a:rPr lang="en-US" dirty="0"/>
              <a:t>push(20)</a:t>
            </a:r>
            <a:br>
              <a:rPr lang="en-US" dirty="0"/>
            </a:br>
            <a:r>
              <a:rPr lang="en-US" dirty="0"/>
              <a:t>    </a:t>
            </a:r>
            <a:r>
              <a:rPr lang="en-US" dirty="0" err="1"/>
              <a:t>list.addToHead</a:t>
            </a:r>
            <a:r>
              <a:rPr lang="en-US" dirty="0"/>
              <a:t>(20)</a:t>
            </a:r>
          </a:p>
          <a:p>
            <a:pPr marL="45720" indent="0">
              <a:buNone/>
            </a:pPr>
            <a:r>
              <a:rPr lang="en-US" dirty="0"/>
              <a:t>pop()</a:t>
            </a:r>
            <a:br>
              <a:rPr lang="en-US" dirty="0"/>
            </a:br>
            <a:r>
              <a:rPr lang="en-US" dirty="0"/>
              <a:t>    </a:t>
            </a:r>
            <a:r>
              <a:rPr lang="en-US" dirty="0" err="1"/>
              <a:t>list.removeHead</a:t>
            </a:r>
            <a:r>
              <a:rPr lang="en-US" dirty="0"/>
              <a:t>()</a:t>
            </a:r>
          </a:p>
          <a:p>
            <a:pPr marL="45720" indent="0">
              <a:buNone/>
            </a:pPr>
            <a:r>
              <a:rPr lang="en-US" dirty="0"/>
              <a:t>pop()</a:t>
            </a:r>
            <a:br>
              <a:rPr lang="en-US" dirty="0"/>
            </a:br>
            <a:r>
              <a:rPr lang="en-US" dirty="0"/>
              <a:t>    </a:t>
            </a:r>
            <a:r>
              <a:rPr lang="en-US" dirty="0" err="1"/>
              <a:t>list.removeHead</a:t>
            </a:r>
            <a:r>
              <a:rPr lang="en-US" dirty="0"/>
              <a:t>()</a:t>
            </a:r>
          </a:p>
        </p:txBody>
      </p:sp>
      <p:sp>
        <p:nvSpPr>
          <p:cNvPr id="7" name="TextBox 6">
            <a:extLst>
              <a:ext uri="{FF2B5EF4-FFF2-40B4-BE49-F238E27FC236}">
                <a16:creationId xmlns:a16="http://schemas.microsoft.com/office/drawing/2014/main" id="{0A77EF5A-F939-420B-9AB8-A04B35F643D8}"/>
              </a:ext>
            </a:extLst>
          </p:cNvPr>
          <p:cNvSpPr txBox="1"/>
          <p:nvPr/>
        </p:nvSpPr>
        <p:spPr>
          <a:xfrm>
            <a:off x="2339075" y="1780016"/>
            <a:ext cx="712054" cy="369332"/>
          </a:xfrm>
          <a:prstGeom prst="rect">
            <a:avLst/>
          </a:prstGeom>
          <a:noFill/>
        </p:spPr>
        <p:txBody>
          <a:bodyPr wrap="none" rtlCol="0">
            <a:spAutoFit/>
          </a:bodyPr>
          <a:lstStyle/>
          <a:p>
            <a:r>
              <a:rPr lang="en-US" dirty="0"/>
              <a:t>head</a:t>
            </a:r>
          </a:p>
        </p:txBody>
      </p:sp>
      <p:sp>
        <p:nvSpPr>
          <p:cNvPr id="9" name="Rectangle 8">
            <a:extLst>
              <a:ext uri="{FF2B5EF4-FFF2-40B4-BE49-F238E27FC236}">
                <a16:creationId xmlns:a16="http://schemas.microsoft.com/office/drawing/2014/main" id="{7C3B3D9A-6939-4EEE-894D-642BA67B0A6E}"/>
              </a:ext>
            </a:extLst>
          </p:cNvPr>
          <p:cNvSpPr/>
          <p:nvPr/>
        </p:nvSpPr>
        <p:spPr>
          <a:xfrm>
            <a:off x="2210501" y="2540833"/>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40</a:t>
            </a:r>
          </a:p>
        </p:txBody>
      </p:sp>
      <p:sp>
        <p:nvSpPr>
          <p:cNvPr id="10" name="Rectangle 9">
            <a:extLst>
              <a:ext uri="{FF2B5EF4-FFF2-40B4-BE49-F238E27FC236}">
                <a16:creationId xmlns:a16="http://schemas.microsoft.com/office/drawing/2014/main" id="{AD493A1C-158C-4C83-B7F3-6C2237B02B94}"/>
              </a:ext>
            </a:extLst>
          </p:cNvPr>
          <p:cNvSpPr/>
          <p:nvPr/>
        </p:nvSpPr>
        <p:spPr>
          <a:xfrm>
            <a:off x="2678818" y="2540832"/>
            <a:ext cx="460917" cy="505293"/>
          </a:xfrm>
          <a:prstGeom prst="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1" name="Straight Arrow Connector 10">
            <a:extLst>
              <a:ext uri="{FF2B5EF4-FFF2-40B4-BE49-F238E27FC236}">
                <a16:creationId xmlns:a16="http://schemas.microsoft.com/office/drawing/2014/main" id="{07AE1159-7BD7-48D7-B699-65DF835FEBD7}"/>
              </a:ext>
            </a:extLst>
          </p:cNvPr>
          <p:cNvCxnSpPr>
            <a:cxnSpLocks/>
          </p:cNvCxnSpPr>
          <p:nvPr/>
        </p:nvCxnSpPr>
        <p:spPr>
          <a:xfrm>
            <a:off x="2917608" y="2793479"/>
            <a:ext cx="3883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EF8850F-3B36-48C3-B4AC-A04DD534BE9D}"/>
              </a:ext>
            </a:extLst>
          </p:cNvPr>
          <p:cNvCxnSpPr>
            <a:cxnSpLocks/>
          </p:cNvCxnSpPr>
          <p:nvPr/>
        </p:nvCxnSpPr>
        <p:spPr>
          <a:xfrm>
            <a:off x="2695103" y="2151641"/>
            <a:ext cx="0" cy="275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3435084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Linked List-Based Stack Implementation</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lstStyle/>
          <a:p>
            <a:r>
              <a:rPr lang="en-US" dirty="0"/>
              <a:t>With a linked list, the head will represent the top of our stack.</a:t>
            </a:r>
          </a:p>
          <a:p>
            <a:pPr lvl="1"/>
            <a:r>
              <a:rPr lang="en-US" dirty="0">
                <a:highlight>
                  <a:srgbClr val="FFFF00"/>
                </a:highlight>
              </a:rPr>
              <a:t>On your paper, implement the Stack methods given a singly linked list object.</a:t>
            </a:r>
          </a:p>
          <a:p>
            <a:pPr lvl="2"/>
            <a:r>
              <a:rPr lang="en-US" dirty="0"/>
              <a:t>push(E e) – </a:t>
            </a:r>
            <a:r>
              <a:rPr lang="en-US" dirty="0" err="1"/>
              <a:t>list.addToHead</a:t>
            </a:r>
            <a:r>
              <a:rPr lang="en-US" dirty="0"/>
              <a:t>(e);</a:t>
            </a:r>
          </a:p>
          <a:p>
            <a:pPr lvl="2"/>
            <a:r>
              <a:rPr lang="en-US" dirty="0"/>
              <a:t>pop() – </a:t>
            </a:r>
            <a:r>
              <a:rPr lang="en-US" dirty="0" err="1"/>
              <a:t>list.removeHead</a:t>
            </a:r>
            <a:r>
              <a:rPr lang="en-US" dirty="0"/>
              <a:t>();</a:t>
            </a:r>
          </a:p>
          <a:p>
            <a:pPr lvl="2"/>
            <a:r>
              <a:rPr lang="en-US" dirty="0"/>
              <a:t>top() – </a:t>
            </a:r>
            <a:r>
              <a:rPr lang="en-US" dirty="0" err="1"/>
              <a:t>list.getHead</a:t>
            </a:r>
            <a:r>
              <a:rPr lang="en-US" dirty="0"/>
              <a:t>();</a:t>
            </a:r>
          </a:p>
          <a:p>
            <a:pPr lvl="2"/>
            <a:r>
              <a:rPr lang="en-US" dirty="0"/>
              <a:t>size() – </a:t>
            </a:r>
            <a:r>
              <a:rPr lang="en-US" dirty="0" err="1"/>
              <a:t>list.size</a:t>
            </a:r>
            <a:r>
              <a:rPr lang="en-US" dirty="0"/>
              <a:t>();</a:t>
            </a:r>
          </a:p>
          <a:p>
            <a:pPr lvl="2"/>
            <a:r>
              <a:rPr lang="en-US" dirty="0" err="1"/>
              <a:t>isEmpty</a:t>
            </a:r>
            <a:r>
              <a:rPr lang="en-US" dirty="0"/>
              <a:t>() – </a:t>
            </a:r>
            <a:r>
              <a:rPr lang="en-US" dirty="0" err="1"/>
              <a:t>list.isEmpty</a:t>
            </a:r>
            <a:r>
              <a:rPr lang="en-US" dirty="0"/>
              <a:t>();</a:t>
            </a:r>
          </a:p>
          <a:p>
            <a:pPr lvl="2"/>
            <a:endParaRPr lang="en-US" dirty="0"/>
          </a:p>
          <a:p>
            <a:pPr lvl="2"/>
            <a:endParaRPr lang="en-US" dirty="0"/>
          </a:p>
        </p:txBody>
      </p:sp>
    </p:spTree>
    <p:extLst>
      <p:ext uri="{BB962C8B-B14F-4D97-AF65-F5344CB8AC3E}">
        <p14:creationId xmlns:p14="http://schemas.microsoft.com/office/powerpoint/2010/main" val="30819205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41F623-93C0-4F65-9F1F-4E3300D9FB7D}"/>
              </a:ext>
            </a:extLst>
          </p:cNvPr>
          <p:cNvSpPr>
            <a:spLocks noGrp="1"/>
          </p:cNvSpPr>
          <p:nvPr>
            <p:ph type="title"/>
          </p:nvPr>
        </p:nvSpPr>
        <p:spPr/>
        <p:txBody>
          <a:bodyPr/>
          <a:lstStyle/>
          <a:p>
            <a:r>
              <a:rPr lang="en-US" dirty="0"/>
              <a:t>Linked List-Based Stack Implementation</a:t>
            </a:r>
          </a:p>
        </p:txBody>
      </p:sp>
      <p:sp>
        <p:nvSpPr>
          <p:cNvPr id="5" name="Content Placeholder 4">
            <a:extLst>
              <a:ext uri="{FF2B5EF4-FFF2-40B4-BE49-F238E27FC236}">
                <a16:creationId xmlns:a16="http://schemas.microsoft.com/office/drawing/2014/main" id="{975021E7-D6F6-4FC9-A29C-F654FE4CB28F}"/>
              </a:ext>
            </a:extLst>
          </p:cNvPr>
          <p:cNvSpPr>
            <a:spLocks noGrp="1"/>
          </p:cNvSpPr>
          <p:nvPr>
            <p:ph idx="1"/>
          </p:nvPr>
        </p:nvSpPr>
        <p:spPr/>
        <p:txBody>
          <a:bodyPr/>
          <a:lstStyle/>
          <a:p>
            <a:r>
              <a:rPr lang="en-US" dirty="0"/>
              <a:t>With a linked list, the head will represent the top of our stack.</a:t>
            </a:r>
          </a:p>
          <a:p>
            <a:pPr lvl="1"/>
            <a:r>
              <a:rPr lang="en-US" dirty="0">
                <a:highlight>
                  <a:srgbClr val="FFFF00"/>
                </a:highlight>
              </a:rPr>
              <a:t>On your paper, implement the Stack methods given a singly linked list object.</a:t>
            </a:r>
          </a:p>
          <a:p>
            <a:pPr lvl="2"/>
            <a:r>
              <a:rPr lang="en-US" dirty="0"/>
              <a:t>push(E e) – </a:t>
            </a:r>
            <a:r>
              <a:rPr lang="en-US" dirty="0" err="1"/>
              <a:t>list.addToHead</a:t>
            </a:r>
            <a:r>
              <a:rPr lang="en-US" dirty="0"/>
              <a:t>(e);</a:t>
            </a:r>
          </a:p>
          <a:p>
            <a:pPr lvl="2"/>
            <a:r>
              <a:rPr lang="en-US" dirty="0"/>
              <a:t>pop() – </a:t>
            </a:r>
            <a:r>
              <a:rPr lang="en-US" dirty="0" err="1"/>
              <a:t>list.removeHead</a:t>
            </a:r>
            <a:r>
              <a:rPr lang="en-US" dirty="0"/>
              <a:t>();</a:t>
            </a:r>
          </a:p>
          <a:p>
            <a:pPr lvl="2"/>
            <a:r>
              <a:rPr lang="en-US" dirty="0"/>
              <a:t>top() – </a:t>
            </a:r>
            <a:r>
              <a:rPr lang="en-US" dirty="0" err="1"/>
              <a:t>list.getHead</a:t>
            </a:r>
            <a:r>
              <a:rPr lang="en-US" dirty="0"/>
              <a:t>();</a:t>
            </a:r>
          </a:p>
          <a:p>
            <a:pPr lvl="2"/>
            <a:r>
              <a:rPr lang="en-US" dirty="0"/>
              <a:t>size() – </a:t>
            </a:r>
            <a:r>
              <a:rPr lang="en-US" dirty="0" err="1"/>
              <a:t>list.size</a:t>
            </a:r>
            <a:r>
              <a:rPr lang="en-US" dirty="0"/>
              <a:t>();</a:t>
            </a:r>
          </a:p>
          <a:p>
            <a:pPr lvl="2"/>
            <a:r>
              <a:rPr lang="en-US" dirty="0" err="1"/>
              <a:t>isEmpty</a:t>
            </a:r>
            <a:r>
              <a:rPr lang="en-US" dirty="0"/>
              <a:t>() – </a:t>
            </a:r>
            <a:r>
              <a:rPr lang="en-US" dirty="0" err="1"/>
              <a:t>list.isEmpty</a:t>
            </a:r>
            <a:r>
              <a:rPr lang="en-US" dirty="0"/>
              <a:t>();</a:t>
            </a:r>
          </a:p>
          <a:p>
            <a:r>
              <a:rPr lang="en-US" dirty="0"/>
              <a:t>All these operations are O(1)</a:t>
            </a:r>
          </a:p>
        </p:txBody>
      </p:sp>
    </p:spTree>
    <p:extLst>
      <p:ext uri="{BB962C8B-B14F-4D97-AF65-F5344CB8AC3E}">
        <p14:creationId xmlns:p14="http://schemas.microsoft.com/office/powerpoint/2010/main" val="332659544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Stack Applications</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lstStyle/>
          <a:p>
            <a:r>
              <a:rPr lang="en-US" dirty="0"/>
              <a:t>Call Stack</a:t>
            </a:r>
          </a:p>
          <a:p>
            <a:pPr lvl="1"/>
            <a:r>
              <a:rPr lang="en-US" dirty="0"/>
              <a:t>Recursion</a:t>
            </a:r>
          </a:p>
          <a:p>
            <a:r>
              <a:rPr lang="en-US" dirty="0"/>
              <a:t>Depth First Search</a:t>
            </a:r>
          </a:p>
        </p:txBody>
      </p:sp>
    </p:spTree>
    <p:extLst>
      <p:ext uri="{BB962C8B-B14F-4D97-AF65-F5344CB8AC3E}">
        <p14:creationId xmlns:p14="http://schemas.microsoft.com/office/powerpoint/2010/main" val="21263930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Call Stack</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lstStyle/>
          <a:p>
            <a:r>
              <a:rPr lang="en-US" dirty="0"/>
              <a:t>When we run a program, we will usually call many different functions, those of which may call other functions.  Because our program runs line-by-line, we need to keep track of which functions have been called inside of which functions, what lines we stopped at, etc.</a:t>
            </a:r>
            <a:endParaRPr lang="en-US" b="1" dirty="0"/>
          </a:p>
        </p:txBody>
      </p:sp>
    </p:spTree>
    <p:extLst>
      <p:ext uri="{BB962C8B-B14F-4D97-AF65-F5344CB8AC3E}">
        <p14:creationId xmlns:p14="http://schemas.microsoft.com/office/powerpoint/2010/main" val="15488141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Call Stack</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lstStyle/>
          <a:p>
            <a:r>
              <a:rPr lang="en-US" dirty="0"/>
              <a:t>When we run a program, we will usually call many different functions, those of which may call other functions.  Because our program runs line-by-line, we need to keep track of which functions have been called inside of which functions, what lines we stopped at, etc.</a:t>
            </a:r>
          </a:p>
          <a:p>
            <a:r>
              <a:rPr lang="en-US" dirty="0"/>
              <a:t>Many programming languages keep track of this chain of active methods within a </a:t>
            </a:r>
            <a:r>
              <a:rPr lang="en-US" b="1" dirty="0"/>
              <a:t>call </a:t>
            </a:r>
            <a:r>
              <a:rPr lang="en-US" b="1"/>
              <a:t>stack</a:t>
            </a:r>
            <a:r>
              <a:rPr lang="en-US"/>
              <a:t>.</a:t>
            </a:r>
            <a:endParaRPr lang="en-US" b="1" dirty="0"/>
          </a:p>
        </p:txBody>
      </p:sp>
    </p:spTree>
    <p:extLst>
      <p:ext uri="{BB962C8B-B14F-4D97-AF65-F5344CB8AC3E}">
        <p14:creationId xmlns:p14="http://schemas.microsoft.com/office/powerpoint/2010/main" val="31129882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Call Stack</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lstStyle/>
          <a:p>
            <a:r>
              <a:rPr lang="en-US" dirty="0"/>
              <a:t>When we run a program, we will usually call many different functions, those of which may call other functions.  Because our program runs line-by-line, we need to keep track of which functions have been called inside of which functions, what lines we stopped at, etc.</a:t>
            </a:r>
          </a:p>
          <a:p>
            <a:r>
              <a:rPr lang="en-US" dirty="0"/>
              <a:t>Many programming languages keep track of this chain of active methods within a </a:t>
            </a:r>
            <a:r>
              <a:rPr lang="en-US" b="1" dirty="0"/>
              <a:t>call stack</a:t>
            </a:r>
            <a:r>
              <a:rPr lang="en-US" dirty="0"/>
              <a:t>.</a:t>
            </a:r>
          </a:p>
          <a:p>
            <a:r>
              <a:rPr lang="en-US" dirty="0"/>
              <a:t>When a method is called, we push a </a:t>
            </a:r>
            <a:r>
              <a:rPr lang="en-US" b="1" dirty="0"/>
              <a:t>stack frame</a:t>
            </a:r>
            <a:r>
              <a:rPr lang="en-US" dirty="0"/>
              <a:t> onto the call stack with information on our method.</a:t>
            </a:r>
          </a:p>
          <a:p>
            <a:endParaRPr lang="en-US" b="1" dirty="0"/>
          </a:p>
        </p:txBody>
      </p:sp>
    </p:spTree>
    <p:extLst>
      <p:ext uri="{BB962C8B-B14F-4D97-AF65-F5344CB8AC3E}">
        <p14:creationId xmlns:p14="http://schemas.microsoft.com/office/powerpoint/2010/main" val="373279448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Call Stack</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lstStyle/>
          <a:p>
            <a:r>
              <a:rPr lang="en-US" dirty="0"/>
              <a:t>When we run a program, we will usually call many different functions, those of which may call other functions.  Because our program runs line-by-line, we need to keep track of which functions have been called inside of which functions, what lines we stopped at, etc.</a:t>
            </a:r>
          </a:p>
          <a:p>
            <a:r>
              <a:rPr lang="en-US" dirty="0"/>
              <a:t>Many programming languages keep track of this chain of active methods within a </a:t>
            </a:r>
            <a:r>
              <a:rPr lang="en-US" b="1" dirty="0"/>
              <a:t>call stack</a:t>
            </a:r>
            <a:r>
              <a:rPr lang="en-US" dirty="0"/>
              <a:t>.</a:t>
            </a:r>
          </a:p>
          <a:p>
            <a:r>
              <a:rPr lang="en-US" dirty="0"/>
              <a:t>When a method is called, we push a </a:t>
            </a:r>
            <a:r>
              <a:rPr lang="en-US" b="1" dirty="0"/>
              <a:t>stack frame</a:t>
            </a:r>
            <a:r>
              <a:rPr lang="en-US" dirty="0"/>
              <a:t> onto the call stack with information on our method.</a:t>
            </a:r>
          </a:p>
          <a:p>
            <a:r>
              <a:rPr lang="en-US" dirty="0"/>
              <a:t>When the method returns, we pop the stack frame and give control to the next stack frame at the top of our stack.</a:t>
            </a:r>
          </a:p>
          <a:p>
            <a:pPr marL="45720" indent="0">
              <a:buNone/>
            </a:pPr>
            <a:endParaRPr lang="en-US" dirty="0"/>
          </a:p>
          <a:p>
            <a:endParaRPr lang="en-US" b="1" dirty="0"/>
          </a:p>
        </p:txBody>
      </p:sp>
    </p:spTree>
    <p:extLst>
      <p:ext uri="{BB962C8B-B14F-4D97-AF65-F5344CB8AC3E}">
        <p14:creationId xmlns:p14="http://schemas.microsoft.com/office/powerpoint/2010/main" val="333673403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Call Stack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fontScale="92500" lnSpcReduction="10000"/>
          </a:bodyPr>
          <a:lstStyle/>
          <a:p>
            <a:pPr marL="45720" indent="0">
              <a:buNone/>
            </a:pPr>
            <a:r>
              <a:rPr lang="en-US" dirty="0"/>
              <a:t>public static void main(String[] </a:t>
            </a:r>
            <a:r>
              <a:rPr lang="en-US" dirty="0" err="1"/>
              <a:t>args</a:t>
            </a:r>
            <a:r>
              <a:rPr lang="en-US" dirty="0"/>
              <a:t>) {</a:t>
            </a:r>
            <a:br>
              <a:rPr lang="en-US" dirty="0"/>
            </a:br>
            <a:r>
              <a:rPr lang="en-US" dirty="0"/>
              <a:t>    A();</a:t>
            </a:r>
            <a:br>
              <a:rPr lang="en-US" dirty="0"/>
            </a:br>
            <a:r>
              <a:rPr lang="en-US" dirty="0"/>
              <a:t>    C();</a:t>
            </a:r>
            <a:br>
              <a:rPr lang="en-US" dirty="0"/>
            </a:br>
            <a:r>
              <a:rPr lang="en-US" dirty="0"/>
              <a:t>}</a:t>
            </a:r>
            <a:br>
              <a:rPr lang="en-US" dirty="0"/>
            </a:br>
            <a:br>
              <a:rPr lang="en-US" dirty="0"/>
            </a:br>
            <a:r>
              <a:rPr lang="en-US" dirty="0"/>
              <a:t>public static void A() {</a:t>
            </a:r>
            <a:br>
              <a:rPr lang="en-US" dirty="0"/>
            </a:br>
            <a:r>
              <a:rPr lang="en-US" dirty="0"/>
              <a:t>    </a:t>
            </a:r>
            <a:r>
              <a:rPr lang="en-US" dirty="0" err="1"/>
              <a:t>System.out.println</a:t>
            </a:r>
            <a:r>
              <a:rPr lang="en-US" dirty="0"/>
              <a:t>(“Calling A”);</a:t>
            </a:r>
            <a:br>
              <a:rPr lang="en-US" dirty="0"/>
            </a:br>
            <a:r>
              <a:rPr lang="en-US" dirty="0"/>
              <a:t>    B();</a:t>
            </a:r>
            <a:br>
              <a:rPr lang="en-US" dirty="0"/>
            </a:br>
            <a:r>
              <a:rPr lang="en-US" dirty="0"/>
              <a:t>}</a:t>
            </a:r>
            <a:br>
              <a:rPr lang="en-US" dirty="0"/>
            </a:br>
            <a:br>
              <a:rPr lang="en-US" dirty="0"/>
            </a:br>
            <a:r>
              <a:rPr lang="en-US" dirty="0"/>
              <a:t>public static void B() { </a:t>
            </a:r>
            <a:br>
              <a:rPr lang="en-US" dirty="0"/>
            </a:br>
            <a:r>
              <a:rPr lang="en-US" dirty="0"/>
              <a:t>    </a:t>
            </a:r>
            <a:r>
              <a:rPr lang="en-US" dirty="0" err="1"/>
              <a:t>System.out.println</a:t>
            </a:r>
            <a:r>
              <a:rPr lang="en-US" dirty="0"/>
              <a:t>(“Calling B”);</a:t>
            </a:r>
            <a:br>
              <a:rPr lang="en-US" dirty="0"/>
            </a:br>
            <a:r>
              <a:rPr lang="en-US" dirty="0"/>
              <a:t>}</a:t>
            </a:r>
            <a:br>
              <a:rPr lang="en-US" dirty="0"/>
            </a:br>
            <a:br>
              <a:rPr lang="en-US" dirty="0"/>
            </a:br>
            <a:r>
              <a:rPr lang="en-US" dirty="0"/>
              <a:t>public static void C() {</a:t>
            </a:r>
            <a:br>
              <a:rPr lang="en-US" dirty="0"/>
            </a:br>
            <a:r>
              <a:rPr lang="en-US" dirty="0"/>
              <a:t>    </a:t>
            </a:r>
            <a:r>
              <a:rPr lang="en-US" dirty="0" err="1"/>
              <a:t>System.out.println</a:t>
            </a:r>
            <a:r>
              <a:rPr lang="en-US" dirty="0"/>
              <a:t>(“Calling C”);</a:t>
            </a:r>
            <a:br>
              <a:rPr lang="en-US" dirty="0"/>
            </a:br>
            <a:r>
              <a:rPr lang="en-US" dirty="0"/>
              <a:t>}</a:t>
            </a:r>
          </a:p>
        </p:txBody>
      </p:sp>
      <p:graphicFrame>
        <p:nvGraphicFramePr>
          <p:cNvPr id="9" name="Table 8">
            <a:extLst>
              <a:ext uri="{FF2B5EF4-FFF2-40B4-BE49-F238E27FC236}">
                <a16:creationId xmlns:a16="http://schemas.microsoft.com/office/drawing/2014/main" id="{87D63A17-8FF6-4826-A337-44CFEE1BCB42}"/>
              </a:ext>
            </a:extLst>
          </p:cNvPr>
          <p:cNvGraphicFramePr>
            <a:graphicFrameLocks noGrp="1"/>
          </p:cNvGraphicFramePr>
          <p:nvPr>
            <p:extLst>
              <p:ext uri="{D42A27DB-BD31-4B8C-83A1-F6EECF244321}">
                <p14:modId xmlns:p14="http://schemas.microsoft.com/office/powerpoint/2010/main" val="3860984489"/>
              </p:ext>
            </p:extLst>
          </p:nvPr>
        </p:nvGraphicFramePr>
        <p:xfrm>
          <a:off x="8115062" y="5055577"/>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spTree>
    <p:extLst>
      <p:ext uri="{BB962C8B-B14F-4D97-AF65-F5344CB8AC3E}">
        <p14:creationId xmlns:p14="http://schemas.microsoft.com/office/powerpoint/2010/main" val="16771685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Call Stack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fontScale="92500" lnSpcReduction="10000"/>
          </a:bodyPr>
          <a:lstStyle/>
          <a:p>
            <a:pPr marL="45720" indent="0">
              <a:buNone/>
            </a:pPr>
            <a:r>
              <a:rPr lang="en-US" dirty="0"/>
              <a:t>public static void main(String[] </a:t>
            </a:r>
            <a:r>
              <a:rPr lang="en-US" dirty="0" err="1"/>
              <a:t>args</a:t>
            </a:r>
            <a:r>
              <a:rPr lang="en-US" dirty="0"/>
              <a:t>) {</a:t>
            </a:r>
            <a:br>
              <a:rPr lang="en-US" dirty="0"/>
            </a:br>
            <a:r>
              <a:rPr lang="en-US" dirty="0"/>
              <a:t>    A();</a:t>
            </a:r>
            <a:br>
              <a:rPr lang="en-US" dirty="0"/>
            </a:br>
            <a:r>
              <a:rPr lang="en-US" dirty="0"/>
              <a:t>    C();</a:t>
            </a:r>
            <a:br>
              <a:rPr lang="en-US" dirty="0"/>
            </a:br>
            <a:r>
              <a:rPr lang="en-US" dirty="0"/>
              <a:t>}</a:t>
            </a:r>
            <a:br>
              <a:rPr lang="en-US" dirty="0"/>
            </a:br>
            <a:br>
              <a:rPr lang="en-US" dirty="0"/>
            </a:br>
            <a:r>
              <a:rPr lang="en-US" dirty="0"/>
              <a:t>public static void A() {</a:t>
            </a:r>
            <a:br>
              <a:rPr lang="en-US" dirty="0"/>
            </a:br>
            <a:r>
              <a:rPr lang="en-US" dirty="0"/>
              <a:t>    </a:t>
            </a:r>
            <a:r>
              <a:rPr lang="en-US" dirty="0" err="1"/>
              <a:t>System.out.println</a:t>
            </a:r>
            <a:r>
              <a:rPr lang="en-US" dirty="0"/>
              <a:t>(“Calling A”);</a:t>
            </a:r>
            <a:br>
              <a:rPr lang="en-US" dirty="0"/>
            </a:br>
            <a:r>
              <a:rPr lang="en-US" dirty="0"/>
              <a:t>    B();</a:t>
            </a:r>
            <a:br>
              <a:rPr lang="en-US" dirty="0"/>
            </a:br>
            <a:r>
              <a:rPr lang="en-US" dirty="0"/>
              <a:t>}</a:t>
            </a:r>
            <a:br>
              <a:rPr lang="en-US" dirty="0"/>
            </a:br>
            <a:br>
              <a:rPr lang="en-US" dirty="0"/>
            </a:br>
            <a:r>
              <a:rPr lang="en-US" dirty="0"/>
              <a:t>public static void B() { </a:t>
            </a:r>
            <a:br>
              <a:rPr lang="en-US" dirty="0"/>
            </a:br>
            <a:r>
              <a:rPr lang="en-US" dirty="0"/>
              <a:t>    </a:t>
            </a:r>
            <a:r>
              <a:rPr lang="en-US" dirty="0" err="1"/>
              <a:t>System.out.println</a:t>
            </a:r>
            <a:r>
              <a:rPr lang="en-US" dirty="0"/>
              <a:t>(“Calling B”);</a:t>
            </a:r>
            <a:br>
              <a:rPr lang="en-US" dirty="0"/>
            </a:br>
            <a:r>
              <a:rPr lang="en-US" dirty="0"/>
              <a:t>}</a:t>
            </a:r>
            <a:br>
              <a:rPr lang="en-US" dirty="0"/>
            </a:br>
            <a:br>
              <a:rPr lang="en-US" dirty="0"/>
            </a:br>
            <a:r>
              <a:rPr lang="en-US" dirty="0"/>
              <a:t>public static void C() {</a:t>
            </a:r>
            <a:br>
              <a:rPr lang="en-US" dirty="0"/>
            </a:br>
            <a:r>
              <a:rPr lang="en-US" dirty="0"/>
              <a:t>    </a:t>
            </a:r>
            <a:r>
              <a:rPr lang="en-US" dirty="0" err="1"/>
              <a:t>System.out.println</a:t>
            </a:r>
            <a:r>
              <a:rPr lang="en-US" dirty="0"/>
              <a:t>(“Calling C”);</a:t>
            </a:r>
            <a:br>
              <a:rPr lang="en-US" dirty="0"/>
            </a:br>
            <a:r>
              <a:rPr lang="en-US" dirty="0"/>
              <a:t>}</a:t>
            </a:r>
          </a:p>
        </p:txBody>
      </p:sp>
      <p:graphicFrame>
        <p:nvGraphicFramePr>
          <p:cNvPr id="5" name="Table 4">
            <a:extLst>
              <a:ext uri="{FF2B5EF4-FFF2-40B4-BE49-F238E27FC236}">
                <a16:creationId xmlns:a16="http://schemas.microsoft.com/office/drawing/2014/main" id="{E8B0589A-8DDE-421F-B48E-425EE9448360}"/>
              </a:ext>
            </a:extLst>
          </p:cNvPr>
          <p:cNvGraphicFramePr>
            <a:graphicFrameLocks noGrp="1"/>
          </p:cNvGraphicFramePr>
          <p:nvPr>
            <p:extLst>
              <p:ext uri="{D42A27DB-BD31-4B8C-83A1-F6EECF244321}">
                <p14:modId xmlns:p14="http://schemas.microsoft.com/office/powerpoint/2010/main" val="3023904925"/>
              </p:ext>
            </p:extLst>
          </p:nvPr>
        </p:nvGraphicFramePr>
        <p:xfrm>
          <a:off x="8115062" y="5055577"/>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7" name="Arrow: Right 6">
            <a:extLst>
              <a:ext uri="{FF2B5EF4-FFF2-40B4-BE49-F238E27FC236}">
                <a16:creationId xmlns:a16="http://schemas.microsoft.com/office/drawing/2014/main" id="{395EEBDC-811C-4613-AD95-37B081426FEB}"/>
              </a:ext>
            </a:extLst>
          </p:cNvPr>
          <p:cNvSpPr/>
          <p:nvPr/>
        </p:nvSpPr>
        <p:spPr>
          <a:xfrm>
            <a:off x="1037492" y="1812947"/>
            <a:ext cx="1170721" cy="24618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8855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92AAE7-47FC-4B27-8ACD-56604DBBDC30}"/>
              </a:ext>
            </a:extLst>
          </p:cNvPr>
          <p:cNvSpPr>
            <a:spLocks noGrp="1"/>
          </p:cNvSpPr>
          <p:nvPr>
            <p:ph type="title"/>
          </p:nvPr>
        </p:nvSpPr>
        <p:spPr/>
        <p:txBody>
          <a:bodyPr/>
          <a:lstStyle/>
          <a:p>
            <a:r>
              <a:rPr lang="en-US" dirty="0"/>
              <a:t>Abstract Data Type (ADT)</a:t>
            </a:r>
          </a:p>
        </p:txBody>
      </p:sp>
      <p:sp>
        <p:nvSpPr>
          <p:cNvPr id="5" name="Content Placeholder 4">
            <a:extLst>
              <a:ext uri="{FF2B5EF4-FFF2-40B4-BE49-F238E27FC236}">
                <a16:creationId xmlns:a16="http://schemas.microsoft.com/office/drawing/2014/main" id="{CB421E29-E8B4-4694-845F-D96227B8211B}"/>
              </a:ext>
            </a:extLst>
          </p:cNvPr>
          <p:cNvSpPr>
            <a:spLocks noGrp="1"/>
          </p:cNvSpPr>
          <p:nvPr>
            <p:ph idx="1"/>
          </p:nvPr>
        </p:nvSpPr>
        <p:spPr/>
        <p:txBody>
          <a:bodyPr/>
          <a:lstStyle/>
          <a:p>
            <a:r>
              <a:rPr lang="en-US" dirty="0"/>
              <a:t>An abstract data type (ADT) is a model for data where the data type is defined by the behavior of its operations.</a:t>
            </a:r>
          </a:p>
          <a:p>
            <a:r>
              <a:rPr lang="en-US" dirty="0"/>
              <a:t>An ADT does not define the implementation of its operations; the ADT can only defines what the it can and can’t do.</a:t>
            </a:r>
          </a:p>
        </p:txBody>
      </p:sp>
    </p:spTree>
    <p:extLst>
      <p:ext uri="{BB962C8B-B14F-4D97-AF65-F5344CB8AC3E}">
        <p14:creationId xmlns:p14="http://schemas.microsoft.com/office/powerpoint/2010/main" val="30480131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Call Stack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fontScale="92500" lnSpcReduction="10000"/>
          </a:bodyPr>
          <a:lstStyle/>
          <a:p>
            <a:pPr marL="45720" indent="0">
              <a:buNone/>
            </a:pPr>
            <a:r>
              <a:rPr lang="en-US" dirty="0"/>
              <a:t>public static void main(String[] </a:t>
            </a:r>
            <a:r>
              <a:rPr lang="en-US" dirty="0" err="1"/>
              <a:t>args</a:t>
            </a:r>
            <a:r>
              <a:rPr lang="en-US" dirty="0"/>
              <a:t>) {</a:t>
            </a:r>
            <a:br>
              <a:rPr lang="en-US" dirty="0"/>
            </a:br>
            <a:r>
              <a:rPr lang="en-US" dirty="0"/>
              <a:t>    A();</a:t>
            </a:r>
            <a:br>
              <a:rPr lang="en-US" dirty="0"/>
            </a:br>
            <a:r>
              <a:rPr lang="en-US" dirty="0"/>
              <a:t>    C();</a:t>
            </a:r>
            <a:br>
              <a:rPr lang="en-US" dirty="0"/>
            </a:br>
            <a:r>
              <a:rPr lang="en-US" dirty="0"/>
              <a:t>}</a:t>
            </a:r>
            <a:br>
              <a:rPr lang="en-US" dirty="0"/>
            </a:br>
            <a:br>
              <a:rPr lang="en-US" dirty="0"/>
            </a:br>
            <a:r>
              <a:rPr lang="en-US" dirty="0"/>
              <a:t>public static void A() {</a:t>
            </a:r>
            <a:br>
              <a:rPr lang="en-US" dirty="0"/>
            </a:br>
            <a:r>
              <a:rPr lang="en-US" dirty="0"/>
              <a:t>    </a:t>
            </a:r>
            <a:r>
              <a:rPr lang="en-US" dirty="0" err="1"/>
              <a:t>System.out.println</a:t>
            </a:r>
            <a:r>
              <a:rPr lang="en-US" dirty="0"/>
              <a:t>(“Calling A”);</a:t>
            </a:r>
            <a:br>
              <a:rPr lang="en-US" dirty="0"/>
            </a:br>
            <a:r>
              <a:rPr lang="en-US" dirty="0"/>
              <a:t>    B();</a:t>
            </a:r>
            <a:br>
              <a:rPr lang="en-US" dirty="0"/>
            </a:br>
            <a:r>
              <a:rPr lang="en-US" dirty="0"/>
              <a:t>}</a:t>
            </a:r>
            <a:br>
              <a:rPr lang="en-US" dirty="0"/>
            </a:br>
            <a:br>
              <a:rPr lang="en-US" dirty="0"/>
            </a:br>
            <a:r>
              <a:rPr lang="en-US" dirty="0"/>
              <a:t>public static void B() { </a:t>
            </a:r>
            <a:br>
              <a:rPr lang="en-US" dirty="0"/>
            </a:br>
            <a:r>
              <a:rPr lang="en-US" dirty="0"/>
              <a:t>    </a:t>
            </a:r>
            <a:r>
              <a:rPr lang="en-US" dirty="0" err="1"/>
              <a:t>System.out.println</a:t>
            </a:r>
            <a:r>
              <a:rPr lang="en-US" dirty="0"/>
              <a:t>(“Calling B”);</a:t>
            </a:r>
            <a:br>
              <a:rPr lang="en-US" dirty="0"/>
            </a:br>
            <a:r>
              <a:rPr lang="en-US" dirty="0"/>
              <a:t>}</a:t>
            </a:r>
            <a:br>
              <a:rPr lang="en-US" dirty="0"/>
            </a:br>
            <a:br>
              <a:rPr lang="en-US" dirty="0"/>
            </a:br>
            <a:r>
              <a:rPr lang="en-US" dirty="0"/>
              <a:t>public static void C() {</a:t>
            </a:r>
            <a:br>
              <a:rPr lang="en-US" dirty="0"/>
            </a:br>
            <a:r>
              <a:rPr lang="en-US" dirty="0"/>
              <a:t>    </a:t>
            </a:r>
            <a:r>
              <a:rPr lang="en-US" dirty="0" err="1"/>
              <a:t>System.out.println</a:t>
            </a:r>
            <a:r>
              <a:rPr lang="en-US" dirty="0"/>
              <a:t>(“Calling C”);</a:t>
            </a:r>
            <a:br>
              <a:rPr lang="en-US" dirty="0"/>
            </a:br>
            <a:r>
              <a:rPr lang="en-US" dirty="0"/>
              <a:t>}</a:t>
            </a:r>
          </a:p>
        </p:txBody>
      </p:sp>
      <p:graphicFrame>
        <p:nvGraphicFramePr>
          <p:cNvPr id="5" name="Table 4">
            <a:extLst>
              <a:ext uri="{FF2B5EF4-FFF2-40B4-BE49-F238E27FC236}">
                <a16:creationId xmlns:a16="http://schemas.microsoft.com/office/drawing/2014/main" id="{E8B0589A-8DDE-421F-B48E-425EE9448360}"/>
              </a:ext>
            </a:extLst>
          </p:cNvPr>
          <p:cNvGraphicFramePr>
            <a:graphicFrameLocks noGrp="1"/>
          </p:cNvGraphicFramePr>
          <p:nvPr/>
        </p:nvGraphicFramePr>
        <p:xfrm>
          <a:off x="8115062" y="5055577"/>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7" name="Arrow: Right 6">
            <a:extLst>
              <a:ext uri="{FF2B5EF4-FFF2-40B4-BE49-F238E27FC236}">
                <a16:creationId xmlns:a16="http://schemas.microsoft.com/office/drawing/2014/main" id="{395EEBDC-811C-4613-AD95-37B081426FEB}"/>
              </a:ext>
            </a:extLst>
          </p:cNvPr>
          <p:cNvSpPr/>
          <p:nvPr/>
        </p:nvSpPr>
        <p:spPr>
          <a:xfrm>
            <a:off x="1037492" y="1812947"/>
            <a:ext cx="1170721" cy="24618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8CC30F8-641E-4313-B3AB-B3B397A2B402}"/>
              </a:ext>
            </a:extLst>
          </p:cNvPr>
          <p:cNvSpPr txBox="1"/>
          <p:nvPr/>
        </p:nvSpPr>
        <p:spPr>
          <a:xfrm>
            <a:off x="184639" y="1505216"/>
            <a:ext cx="1916722" cy="369332"/>
          </a:xfrm>
          <a:prstGeom prst="rect">
            <a:avLst/>
          </a:prstGeom>
          <a:noFill/>
        </p:spPr>
        <p:txBody>
          <a:bodyPr wrap="square" rtlCol="0">
            <a:spAutoFit/>
          </a:bodyPr>
          <a:lstStyle/>
          <a:p>
            <a:r>
              <a:rPr lang="en-US" dirty="0"/>
              <a:t>Push A()</a:t>
            </a:r>
          </a:p>
        </p:txBody>
      </p:sp>
    </p:spTree>
    <p:extLst>
      <p:ext uri="{BB962C8B-B14F-4D97-AF65-F5344CB8AC3E}">
        <p14:creationId xmlns:p14="http://schemas.microsoft.com/office/powerpoint/2010/main" val="291842751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Call Stack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fontScale="92500" lnSpcReduction="10000"/>
          </a:bodyPr>
          <a:lstStyle/>
          <a:p>
            <a:pPr marL="45720" indent="0">
              <a:buNone/>
            </a:pPr>
            <a:r>
              <a:rPr lang="en-US" dirty="0"/>
              <a:t>public static void main(String[] </a:t>
            </a:r>
            <a:r>
              <a:rPr lang="en-US" dirty="0" err="1"/>
              <a:t>args</a:t>
            </a:r>
            <a:r>
              <a:rPr lang="en-US" dirty="0"/>
              <a:t>) {</a:t>
            </a:r>
            <a:br>
              <a:rPr lang="en-US" dirty="0"/>
            </a:br>
            <a:r>
              <a:rPr lang="en-US" dirty="0"/>
              <a:t>    A();</a:t>
            </a:r>
            <a:br>
              <a:rPr lang="en-US" dirty="0"/>
            </a:br>
            <a:r>
              <a:rPr lang="en-US" dirty="0"/>
              <a:t>    C();</a:t>
            </a:r>
            <a:br>
              <a:rPr lang="en-US" dirty="0"/>
            </a:br>
            <a:r>
              <a:rPr lang="en-US" dirty="0"/>
              <a:t>}</a:t>
            </a:r>
            <a:br>
              <a:rPr lang="en-US" dirty="0"/>
            </a:br>
            <a:br>
              <a:rPr lang="en-US" dirty="0"/>
            </a:br>
            <a:r>
              <a:rPr lang="en-US" dirty="0"/>
              <a:t>public static void A() {</a:t>
            </a:r>
            <a:br>
              <a:rPr lang="en-US" dirty="0"/>
            </a:br>
            <a:r>
              <a:rPr lang="en-US" dirty="0"/>
              <a:t>    </a:t>
            </a:r>
            <a:r>
              <a:rPr lang="en-US" dirty="0" err="1"/>
              <a:t>System.out.println</a:t>
            </a:r>
            <a:r>
              <a:rPr lang="en-US" dirty="0"/>
              <a:t>(“Calling A”);</a:t>
            </a:r>
            <a:br>
              <a:rPr lang="en-US" dirty="0"/>
            </a:br>
            <a:r>
              <a:rPr lang="en-US" dirty="0"/>
              <a:t>    B();</a:t>
            </a:r>
            <a:br>
              <a:rPr lang="en-US" dirty="0"/>
            </a:br>
            <a:r>
              <a:rPr lang="en-US" dirty="0"/>
              <a:t>}</a:t>
            </a:r>
            <a:br>
              <a:rPr lang="en-US" dirty="0"/>
            </a:br>
            <a:br>
              <a:rPr lang="en-US" dirty="0"/>
            </a:br>
            <a:r>
              <a:rPr lang="en-US" dirty="0"/>
              <a:t>public static void B() { </a:t>
            </a:r>
            <a:br>
              <a:rPr lang="en-US" dirty="0"/>
            </a:br>
            <a:r>
              <a:rPr lang="en-US" dirty="0"/>
              <a:t>    </a:t>
            </a:r>
            <a:r>
              <a:rPr lang="en-US" dirty="0" err="1"/>
              <a:t>System.out.println</a:t>
            </a:r>
            <a:r>
              <a:rPr lang="en-US" dirty="0"/>
              <a:t>(“Calling B”);</a:t>
            </a:r>
            <a:br>
              <a:rPr lang="en-US" dirty="0"/>
            </a:br>
            <a:r>
              <a:rPr lang="en-US" dirty="0"/>
              <a:t>}</a:t>
            </a:r>
            <a:br>
              <a:rPr lang="en-US" dirty="0"/>
            </a:br>
            <a:br>
              <a:rPr lang="en-US" dirty="0"/>
            </a:br>
            <a:r>
              <a:rPr lang="en-US" dirty="0"/>
              <a:t>public static void C() {</a:t>
            </a:r>
            <a:br>
              <a:rPr lang="en-US" dirty="0"/>
            </a:br>
            <a:r>
              <a:rPr lang="en-US" dirty="0"/>
              <a:t>    </a:t>
            </a:r>
            <a:r>
              <a:rPr lang="en-US" dirty="0" err="1"/>
              <a:t>System.out.println</a:t>
            </a:r>
            <a:r>
              <a:rPr lang="en-US" dirty="0"/>
              <a:t>(“Calling C”);</a:t>
            </a:r>
            <a:br>
              <a:rPr lang="en-US" dirty="0"/>
            </a:br>
            <a:r>
              <a:rPr lang="en-US" dirty="0"/>
              <a:t>}</a:t>
            </a:r>
          </a:p>
        </p:txBody>
      </p:sp>
      <p:graphicFrame>
        <p:nvGraphicFramePr>
          <p:cNvPr id="5" name="Table 4">
            <a:extLst>
              <a:ext uri="{FF2B5EF4-FFF2-40B4-BE49-F238E27FC236}">
                <a16:creationId xmlns:a16="http://schemas.microsoft.com/office/drawing/2014/main" id="{E8B0589A-8DDE-421F-B48E-425EE9448360}"/>
              </a:ext>
            </a:extLst>
          </p:cNvPr>
          <p:cNvGraphicFramePr>
            <a:graphicFrameLocks noGrp="1"/>
          </p:cNvGraphicFramePr>
          <p:nvPr/>
        </p:nvGraphicFramePr>
        <p:xfrm>
          <a:off x="8115062" y="5055577"/>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graphicFrame>
        <p:nvGraphicFramePr>
          <p:cNvPr id="6" name="Table 5">
            <a:extLst>
              <a:ext uri="{FF2B5EF4-FFF2-40B4-BE49-F238E27FC236}">
                <a16:creationId xmlns:a16="http://schemas.microsoft.com/office/drawing/2014/main" id="{BC5E997F-20D8-42E4-90FE-00E761B481C7}"/>
              </a:ext>
            </a:extLst>
          </p:cNvPr>
          <p:cNvGraphicFramePr>
            <a:graphicFrameLocks noGrp="1"/>
          </p:cNvGraphicFramePr>
          <p:nvPr/>
        </p:nvGraphicFramePr>
        <p:xfrm>
          <a:off x="8115062" y="4396154"/>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A()</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7" name="Arrow: Right 6">
            <a:extLst>
              <a:ext uri="{FF2B5EF4-FFF2-40B4-BE49-F238E27FC236}">
                <a16:creationId xmlns:a16="http://schemas.microsoft.com/office/drawing/2014/main" id="{395EEBDC-811C-4613-AD95-37B081426FEB}"/>
              </a:ext>
            </a:extLst>
          </p:cNvPr>
          <p:cNvSpPr/>
          <p:nvPr/>
        </p:nvSpPr>
        <p:spPr>
          <a:xfrm>
            <a:off x="1037492" y="1812947"/>
            <a:ext cx="1170721" cy="24618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3941AC3-B709-4EB4-8B64-CB613E7A542C}"/>
              </a:ext>
            </a:extLst>
          </p:cNvPr>
          <p:cNvSpPr txBox="1"/>
          <p:nvPr/>
        </p:nvSpPr>
        <p:spPr>
          <a:xfrm>
            <a:off x="184639" y="1505216"/>
            <a:ext cx="1916722" cy="369332"/>
          </a:xfrm>
          <a:prstGeom prst="rect">
            <a:avLst/>
          </a:prstGeom>
          <a:noFill/>
        </p:spPr>
        <p:txBody>
          <a:bodyPr wrap="square" rtlCol="0">
            <a:spAutoFit/>
          </a:bodyPr>
          <a:lstStyle/>
          <a:p>
            <a:r>
              <a:rPr lang="en-US" dirty="0"/>
              <a:t>Push A()</a:t>
            </a:r>
          </a:p>
        </p:txBody>
      </p:sp>
    </p:spTree>
    <p:extLst>
      <p:ext uri="{BB962C8B-B14F-4D97-AF65-F5344CB8AC3E}">
        <p14:creationId xmlns:p14="http://schemas.microsoft.com/office/powerpoint/2010/main" val="141562890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Call Stack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fontScale="92500" lnSpcReduction="10000"/>
          </a:bodyPr>
          <a:lstStyle/>
          <a:p>
            <a:pPr marL="45720" indent="0">
              <a:buNone/>
            </a:pPr>
            <a:r>
              <a:rPr lang="en-US" dirty="0"/>
              <a:t>public static void main(String[] </a:t>
            </a:r>
            <a:r>
              <a:rPr lang="en-US" dirty="0" err="1"/>
              <a:t>args</a:t>
            </a:r>
            <a:r>
              <a:rPr lang="en-US" dirty="0"/>
              <a:t>) {</a:t>
            </a:r>
            <a:br>
              <a:rPr lang="en-US" dirty="0"/>
            </a:br>
            <a:r>
              <a:rPr lang="en-US" dirty="0"/>
              <a:t>    A();</a:t>
            </a:r>
            <a:br>
              <a:rPr lang="en-US" dirty="0"/>
            </a:br>
            <a:r>
              <a:rPr lang="en-US" dirty="0"/>
              <a:t>    C();</a:t>
            </a:r>
            <a:br>
              <a:rPr lang="en-US" dirty="0"/>
            </a:br>
            <a:r>
              <a:rPr lang="en-US" dirty="0"/>
              <a:t>}</a:t>
            </a:r>
            <a:br>
              <a:rPr lang="en-US" dirty="0"/>
            </a:br>
            <a:br>
              <a:rPr lang="en-US" dirty="0"/>
            </a:br>
            <a:r>
              <a:rPr lang="en-US" dirty="0"/>
              <a:t>public static void A() {</a:t>
            </a:r>
            <a:br>
              <a:rPr lang="en-US" dirty="0"/>
            </a:br>
            <a:r>
              <a:rPr lang="en-US" dirty="0"/>
              <a:t>    </a:t>
            </a:r>
            <a:r>
              <a:rPr lang="en-US" dirty="0" err="1"/>
              <a:t>System.out.println</a:t>
            </a:r>
            <a:r>
              <a:rPr lang="en-US" dirty="0"/>
              <a:t>(“Calling A”);</a:t>
            </a:r>
            <a:br>
              <a:rPr lang="en-US" dirty="0"/>
            </a:br>
            <a:r>
              <a:rPr lang="en-US" dirty="0"/>
              <a:t>    B();</a:t>
            </a:r>
            <a:br>
              <a:rPr lang="en-US" dirty="0"/>
            </a:br>
            <a:r>
              <a:rPr lang="en-US" dirty="0"/>
              <a:t>}</a:t>
            </a:r>
            <a:br>
              <a:rPr lang="en-US" dirty="0"/>
            </a:br>
            <a:br>
              <a:rPr lang="en-US" dirty="0"/>
            </a:br>
            <a:r>
              <a:rPr lang="en-US" dirty="0"/>
              <a:t>public static void B() { </a:t>
            </a:r>
            <a:br>
              <a:rPr lang="en-US" dirty="0"/>
            </a:br>
            <a:r>
              <a:rPr lang="en-US" dirty="0"/>
              <a:t>    </a:t>
            </a:r>
            <a:r>
              <a:rPr lang="en-US" dirty="0" err="1"/>
              <a:t>System.out.println</a:t>
            </a:r>
            <a:r>
              <a:rPr lang="en-US" dirty="0"/>
              <a:t>(“Calling B”);</a:t>
            </a:r>
            <a:br>
              <a:rPr lang="en-US" dirty="0"/>
            </a:br>
            <a:r>
              <a:rPr lang="en-US" dirty="0"/>
              <a:t>}</a:t>
            </a:r>
            <a:br>
              <a:rPr lang="en-US" dirty="0"/>
            </a:br>
            <a:br>
              <a:rPr lang="en-US" dirty="0"/>
            </a:br>
            <a:r>
              <a:rPr lang="en-US" dirty="0"/>
              <a:t>public static void C() {</a:t>
            </a:r>
            <a:br>
              <a:rPr lang="en-US" dirty="0"/>
            </a:br>
            <a:r>
              <a:rPr lang="en-US" dirty="0"/>
              <a:t>    </a:t>
            </a:r>
            <a:r>
              <a:rPr lang="en-US" dirty="0" err="1"/>
              <a:t>System.out.println</a:t>
            </a:r>
            <a:r>
              <a:rPr lang="en-US" dirty="0"/>
              <a:t>(“Calling C”);</a:t>
            </a:r>
            <a:br>
              <a:rPr lang="en-US" dirty="0"/>
            </a:br>
            <a:r>
              <a:rPr lang="en-US" dirty="0"/>
              <a:t>}</a:t>
            </a:r>
          </a:p>
        </p:txBody>
      </p:sp>
      <p:sp>
        <p:nvSpPr>
          <p:cNvPr id="4" name="Arrow: Right 3">
            <a:extLst>
              <a:ext uri="{FF2B5EF4-FFF2-40B4-BE49-F238E27FC236}">
                <a16:creationId xmlns:a16="http://schemas.microsoft.com/office/drawing/2014/main" id="{2DB8E321-3751-4401-BF84-A5B2B71961AC}"/>
              </a:ext>
            </a:extLst>
          </p:cNvPr>
          <p:cNvSpPr/>
          <p:nvPr/>
        </p:nvSpPr>
        <p:spPr>
          <a:xfrm>
            <a:off x="1424354" y="3052663"/>
            <a:ext cx="783859" cy="24618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E8B0589A-8DDE-421F-B48E-425EE9448360}"/>
              </a:ext>
            </a:extLst>
          </p:cNvPr>
          <p:cNvGraphicFramePr>
            <a:graphicFrameLocks noGrp="1"/>
          </p:cNvGraphicFramePr>
          <p:nvPr/>
        </p:nvGraphicFramePr>
        <p:xfrm>
          <a:off x="8115062" y="5055577"/>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graphicFrame>
        <p:nvGraphicFramePr>
          <p:cNvPr id="6" name="Table 5">
            <a:extLst>
              <a:ext uri="{FF2B5EF4-FFF2-40B4-BE49-F238E27FC236}">
                <a16:creationId xmlns:a16="http://schemas.microsoft.com/office/drawing/2014/main" id="{BC5E997F-20D8-42E4-90FE-00E761B481C7}"/>
              </a:ext>
            </a:extLst>
          </p:cNvPr>
          <p:cNvGraphicFramePr>
            <a:graphicFrameLocks noGrp="1"/>
          </p:cNvGraphicFramePr>
          <p:nvPr/>
        </p:nvGraphicFramePr>
        <p:xfrm>
          <a:off x="8115062" y="4396154"/>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A()</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10" name="Arrow: Right 9">
            <a:extLst>
              <a:ext uri="{FF2B5EF4-FFF2-40B4-BE49-F238E27FC236}">
                <a16:creationId xmlns:a16="http://schemas.microsoft.com/office/drawing/2014/main" id="{4B5C90BB-072A-4347-8201-5D77F57FED27}"/>
              </a:ext>
            </a:extLst>
          </p:cNvPr>
          <p:cNvSpPr/>
          <p:nvPr/>
        </p:nvSpPr>
        <p:spPr>
          <a:xfrm>
            <a:off x="1037492" y="1812947"/>
            <a:ext cx="1170721" cy="246184"/>
          </a:xfrm>
          <a:prstGeom prst="rightArrow">
            <a:avLst/>
          </a:prstGeom>
          <a:solidFill>
            <a:schemeClr val="tx2">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431576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Call Stack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fontScale="92500" lnSpcReduction="10000"/>
          </a:bodyPr>
          <a:lstStyle/>
          <a:p>
            <a:pPr marL="45720" indent="0">
              <a:buNone/>
            </a:pPr>
            <a:r>
              <a:rPr lang="en-US" dirty="0"/>
              <a:t>public static void main(String[] </a:t>
            </a:r>
            <a:r>
              <a:rPr lang="en-US" dirty="0" err="1"/>
              <a:t>args</a:t>
            </a:r>
            <a:r>
              <a:rPr lang="en-US" dirty="0"/>
              <a:t>) {</a:t>
            </a:r>
            <a:br>
              <a:rPr lang="en-US" dirty="0"/>
            </a:br>
            <a:r>
              <a:rPr lang="en-US" dirty="0"/>
              <a:t>    A();</a:t>
            </a:r>
            <a:br>
              <a:rPr lang="en-US" dirty="0"/>
            </a:br>
            <a:r>
              <a:rPr lang="en-US" dirty="0"/>
              <a:t>    C();</a:t>
            </a:r>
            <a:br>
              <a:rPr lang="en-US" dirty="0"/>
            </a:br>
            <a:r>
              <a:rPr lang="en-US" dirty="0"/>
              <a:t>}</a:t>
            </a:r>
            <a:br>
              <a:rPr lang="en-US" dirty="0"/>
            </a:br>
            <a:br>
              <a:rPr lang="en-US" dirty="0"/>
            </a:br>
            <a:r>
              <a:rPr lang="en-US" dirty="0"/>
              <a:t>public static void A() {</a:t>
            </a:r>
            <a:br>
              <a:rPr lang="en-US" dirty="0"/>
            </a:br>
            <a:r>
              <a:rPr lang="en-US" dirty="0"/>
              <a:t>    </a:t>
            </a:r>
            <a:r>
              <a:rPr lang="en-US" dirty="0" err="1"/>
              <a:t>System.out.println</a:t>
            </a:r>
            <a:r>
              <a:rPr lang="en-US" dirty="0"/>
              <a:t>(“Calling A”);</a:t>
            </a:r>
            <a:br>
              <a:rPr lang="en-US" dirty="0"/>
            </a:br>
            <a:r>
              <a:rPr lang="en-US" dirty="0"/>
              <a:t>    B();</a:t>
            </a:r>
            <a:br>
              <a:rPr lang="en-US" dirty="0"/>
            </a:br>
            <a:r>
              <a:rPr lang="en-US" dirty="0"/>
              <a:t>}</a:t>
            </a:r>
            <a:br>
              <a:rPr lang="en-US" dirty="0"/>
            </a:br>
            <a:br>
              <a:rPr lang="en-US" dirty="0"/>
            </a:br>
            <a:r>
              <a:rPr lang="en-US" dirty="0"/>
              <a:t>public static void B() { </a:t>
            </a:r>
            <a:br>
              <a:rPr lang="en-US" dirty="0"/>
            </a:br>
            <a:r>
              <a:rPr lang="en-US" dirty="0"/>
              <a:t>    </a:t>
            </a:r>
            <a:r>
              <a:rPr lang="en-US" dirty="0" err="1"/>
              <a:t>System.out.println</a:t>
            </a:r>
            <a:r>
              <a:rPr lang="en-US" dirty="0"/>
              <a:t>(“Calling B”);</a:t>
            </a:r>
            <a:br>
              <a:rPr lang="en-US" dirty="0"/>
            </a:br>
            <a:r>
              <a:rPr lang="en-US" dirty="0"/>
              <a:t>}</a:t>
            </a:r>
            <a:br>
              <a:rPr lang="en-US" dirty="0"/>
            </a:br>
            <a:br>
              <a:rPr lang="en-US" dirty="0"/>
            </a:br>
            <a:r>
              <a:rPr lang="en-US" dirty="0"/>
              <a:t>public static void C() {</a:t>
            </a:r>
            <a:br>
              <a:rPr lang="en-US" dirty="0"/>
            </a:br>
            <a:r>
              <a:rPr lang="en-US" dirty="0"/>
              <a:t>    </a:t>
            </a:r>
            <a:r>
              <a:rPr lang="en-US" dirty="0" err="1"/>
              <a:t>System.out.println</a:t>
            </a:r>
            <a:r>
              <a:rPr lang="en-US" dirty="0"/>
              <a:t>(“Calling C”);</a:t>
            </a:r>
            <a:br>
              <a:rPr lang="en-US" dirty="0"/>
            </a:br>
            <a:r>
              <a:rPr lang="en-US" dirty="0"/>
              <a:t>}</a:t>
            </a:r>
          </a:p>
        </p:txBody>
      </p:sp>
      <p:sp>
        <p:nvSpPr>
          <p:cNvPr id="4" name="Arrow: Right 3">
            <a:extLst>
              <a:ext uri="{FF2B5EF4-FFF2-40B4-BE49-F238E27FC236}">
                <a16:creationId xmlns:a16="http://schemas.microsoft.com/office/drawing/2014/main" id="{2DB8E321-3751-4401-BF84-A5B2B71961AC}"/>
              </a:ext>
            </a:extLst>
          </p:cNvPr>
          <p:cNvSpPr/>
          <p:nvPr/>
        </p:nvSpPr>
        <p:spPr>
          <a:xfrm>
            <a:off x="1424354" y="3052663"/>
            <a:ext cx="783859" cy="24618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E8B0589A-8DDE-421F-B48E-425EE9448360}"/>
              </a:ext>
            </a:extLst>
          </p:cNvPr>
          <p:cNvGraphicFramePr>
            <a:graphicFrameLocks noGrp="1"/>
          </p:cNvGraphicFramePr>
          <p:nvPr/>
        </p:nvGraphicFramePr>
        <p:xfrm>
          <a:off x="8115062" y="5055577"/>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graphicFrame>
        <p:nvGraphicFramePr>
          <p:cNvPr id="6" name="Table 5">
            <a:extLst>
              <a:ext uri="{FF2B5EF4-FFF2-40B4-BE49-F238E27FC236}">
                <a16:creationId xmlns:a16="http://schemas.microsoft.com/office/drawing/2014/main" id="{BC5E997F-20D8-42E4-90FE-00E761B481C7}"/>
              </a:ext>
            </a:extLst>
          </p:cNvPr>
          <p:cNvGraphicFramePr>
            <a:graphicFrameLocks noGrp="1"/>
          </p:cNvGraphicFramePr>
          <p:nvPr/>
        </p:nvGraphicFramePr>
        <p:xfrm>
          <a:off x="8115062" y="4396154"/>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A()</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10" name="Arrow: Right 9">
            <a:extLst>
              <a:ext uri="{FF2B5EF4-FFF2-40B4-BE49-F238E27FC236}">
                <a16:creationId xmlns:a16="http://schemas.microsoft.com/office/drawing/2014/main" id="{4B5C90BB-072A-4347-8201-5D77F57FED27}"/>
              </a:ext>
            </a:extLst>
          </p:cNvPr>
          <p:cNvSpPr/>
          <p:nvPr/>
        </p:nvSpPr>
        <p:spPr>
          <a:xfrm>
            <a:off x="1037492" y="1812947"/>
            <a:ext cx="1170721" cy="246184"/>
          </a:xfrm>
          <a:prstGeom prst="rightArrow">
            <a:avLst/>
          </a:prstGeom>
          <a:solidFill>
            <a:schemeClr val="tx2">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6087A03-E7A5-4157-8FAA-9A130EA7B6D4}"/>
              </a:ext>
            </a:extLst>
          </p:cNvPr>
          <p:cNvSpPr txBox="1"/>
          <p:nvPr/>
        </p:nvSpPr>
        <p:spPr>
          <a:xfrm>
            <a:off x="184639" y="2806423"/>
            <a:ext cx="1916722" cy="369332"/>
          </a:xfrm>
          <a:prstGeom prst="rect">
            <a:avLst/>
          </a:prstGeom>
          <a:noFill/>
        </p:spPr>
        <p:txBody>
          <a:bodyPr wrap="square" rtlCol="0">
            <a:spAutoFit/>
          </a:bodyPr>
          <a:lstStyle/>
          <a:p>
            <a:r>
              <a:rPr lang="en-US" dirty="0"/>
              <a:t>Print</a:t>
            </a:r>
          </a:p>
        </p:txBody>
      </p:sp>
    </p:spTree>
    <p:extLst>
      <p:ext uri="{BB962C8B-B14F-4D97-AF65-F5344CB8AC3E}">
        <p14:creationId xmlns:p14="http://schemas.microsoft.com/office/powerpoint/2010/main" val="27812060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Call Stack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fontScale="92500" lnSpcReduction="10000"/>
          </a:bodyPr>
          <a:lstStyle/>
          <a:p>
            <a:pPr marL="45720" indent="0">
              <a:buNone/>
            </a:pPr>
            <a:r>
              <a:rPr lang="en-US" dirty="0"/>
              <a:t>public static void main(String[] </a:t>
            </a:r>
            <a:r>
              <a:rPr lang="en-US" dirty="0" err="1"/>
              <a:t>args</a:t>
            </a:r>
            <a:r>
              <a:rPr lang="en-US" dirty="0"/>
              <a:t>) {</a:t>
            </a:r>
            <a:br>
              <a:rPr lang="en-US" dirty="0"/>
            </a:br>
            <a:r>
              <a:rPr lang="en-US" dirty="0"/>
              <a:t>    A();</a:t>
            </a:r>
            <a:br>
              <a:rPr lang="en-US" dirty="0"/>
            </a:br>
            <a:r>
              <a:rPr lang="en-US" dirty="0"/>
              <a:t>    C();</a:t>
            </a:r>
            <a:br>
              <a:rPr lang="en-US" dirty="0"/>
            </a:br>
            <a:r>
              <a:rPr lang="en-US" dirty="0"/>
              <a:t>}</a:t>
            </a:r>
            <a:br>
              <a:rPr lang="en-US" dirty="0"/>
            </a:br>
            <a:br>
              <a:rPr lang="en-US" dirty="0"/>
            </a:br>
            <a:r>
              <a:rPr lang="en-US" dirty="0"/>
              <a:t>public static void A() {</a:t>
            </a:r>
            <a:br>
              <a:rPr lang="en-US" dirty="0"/>
            </a:br>
            <a:r>
              <a:rPr lang="en-US" dirty="0"/>
              <a:t>    </a:t>
            </a:r>
            <a:r>
              <a:rPr lang="en-US" dirty="0" err="1"/>
              <a:t>System.out.println</a:t>
            </a:r>
            <a:r>
              <a:rPr lang="en-US" dirty="0"/>
              <a:t>(“Calling A”);</a:t>
            </a:r>
            <a:br>
              <a:rPr lang="en-US" dirty="0"/>
            </a:br>
            <a:r>
              <a:rPr lang="en-US" dirty="0"/>
              <a:t>    B();</a:t>
            </a:r>
            <a:br>
              <a:rPr lang="en-US" dirty="0"/>
            </a:br>
            <a:r>
              <a:rPr lang="en-US" dirty="0"/>
              <a:t>}</a:t>
            </a:r>
            <a:br>
              <a:rPr lang="en-US" dirty="0"/>
            </a:br>
            <a:br>
              <a:rPr lang="en-US" dirty="0"/>
            </a:br>
            <a:r>
              <a:rPr lang="en-US" dirty="0"/>
              <a:t>public static void B() { </a:t>
            </a:r>
            <a:br>
              <a:rPr lang="en-US" dirty="0"/>
            </a:br>
            <a:r>
              <a:rPr lang="en-US" dirty="0"/>
              <a:t>    </a:t>
            </a:r>
            <a:r>
              <a:rPr lang="en-US" dirty="0" err="1"/>
              <a:t>System.out.println</a:t>
            </a:r>
            <a:r>
              <a:rPr lang="en-US" dirty="0"/>
              <a:t>(“Calling B”);</a:t>
            </a:r>
            <a:br>
              <a:rPr lang="en-US" dirty="0"/>
            </a:br>
            <a:r>
              <a:rPr lang="en-US" dirty="0"/>
              <a:t>}</a:t>
            </a:r>
            <a:br>
              <a:rPr lang="en-US" dirty="0"/>
            </a:br>
            <a:br>
              <a:rPr lang="en-US" dirty="0"/>
            </a:br>
            <a:r>
              <a:rPr lang="en-US" dirty="0"/>
              <a:t>public static void C() {</a:t>
            </a:r>
            <a:br>
              <a:rPr lang="en-US" dirty="0"/>
            </a:br>
            <a:r>
              <a:rPr lang="en-US" dirty="0"/>
              <a:t>    </a:t>
            </a:r>
            <a:r>
              <a:rPr lang="en-US" dirty="0" err="1"/>
              <a:t>System.out.println</a:t>
            </a:r>
            <a:r>
              <a:rPr lang="en-US" dirty="0"/>
              <a:t>(“Calling C”);</a:t>
            </a:r>
            <a:br>
              <a:rPr lang="en-US" dirty="0"/>
            </a:br>
            <a:r>
              <a:rPr lang="en-US" dirty="0"/>
              <a:t>}</a:t>
            </a:r>
          </a:p>
        </p:txBody>
      </p:sp>
      <p:sp>
        <p:nvSpPr>
          <p:cNvPr id="4" name="Arrow: Right 3">
            <a:extLst>
              <a:ext uri="{FF2B5EF4-FFF2-40B4-BE49-F238E27FC236}">
                <a16:creationId xmlns:a16="http://schemas.microsoft.com/office/drawing/2014/main" id="{2DB8E321-3751-4401-BF84-A5B2B71961AC}"/>
              </a:ext>
            </a:extLst>
          </p:cNvPr>
          <p:cNvSpPr/>
          <p:nvPr/>
        </p:nvSpPr>
        <p:spPr>
          <a:xfrm>
            <a:off x="1424354" y="3052663"/>
            <a:ext cx="783859" cy="24618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E8B0589A-8DDE-421F-B48E-425EE9448360}"/>
              </a:ext>
            </a:extLst>
          </p:cNvPr>
          <p:cNvGraphicFramePr>
            <a:graphicFrameLocks noGrp="1"/>
          </p:cNvGraphicFramePr>
          <p:nvPr/>
        </p:nvGraphicFramePr>
        <p:xfrm>
          <a:off x="8115062" y="5055577"/>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graphicFrame>
        <p:nvGraphicFramePr>
          <p:cNvPr id="6" name="Table 5">
            <a:extLst>
              <a:ext uri="{FF2B5EF4-FFF2-40B4-BE49-F238E27FC236}">
                <a16:creationId xmlns:a16="http://schemas.microsoft.com/office/drawing/2014/main" id="{BC5E997F-20D8-42E4-90FE-00E761B481C7}"/>
              </a:ext>
            </a:extLst>
          </p:cNvPr>
          <p:cNvGraphicFramePr>
            <a:graphicFrameLocks noGrp="1"/>
          </p:cNvGraphicFramePr>
          <p:nvPr/>
        </p:nvGraphicFramePr>
        <p:xfrm>
          <a:off x="8115062" y="4396154"/>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A()</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8" name="TextBox 7">
            <a:extLst>
              <a:ext uri="{FF2B5EF4-FFF2-40B4-BE49-F238E27FC236}">
                <a16:creationId xmlns:a16="http://schemas.microsoft.com/office/drawing/2014/main" id="{348E9552-C9F7-4A63-A4F7-0AE2BBC1D442}"/>
              </a:ext>
            </a:extLst>
          </p:cNvPr>
          <p:cNvSpPr txBox="1"/>
          <p:nvPr/>
        </p:nvSpPr>
        <p:spPr>
          <a:xfrm>
            <a:off x="10005646" y="1907931"/>
            <a:ext cx="1575167" cy="369332"/>
          </a:xfrm>
          <a:prstGeom prst="rect">
            <a:avLst/>
          </a:prstGeom>
          <a:noFill/>
        </p:spPr>
        <p:txBody>
          <a:bodyPr wrap="square" rtlCol="0">
            <a:spAutoFit/>
          </a:bodyPr>
          <a:lstStyle/>
          <a:p>
            <a:r>
              <a:rPr lang="en-US" dirty="0"/>
              <a:t>Calling A</a:t>
            </a:r>
          </a:p>
        </p:txBody>
      </p:sp>
      <p:sp>
        <p:nvSpPr>
          <p:cNvPr id="10" name="Arrow: Right 9">
            <a:extLst>
              <a:ext uri="{FF2B5EF4-FFF2-40B4-BE49-F238E27FC236}">
                <a16:creationId xmlns:a16="http://schemas.microsoft.com/office/drawing/2014/main" id="{4B5C90BB-072A-4347-8201-5D77F57FED27}"/>
              </a:ext>
            </a:extLst>
          </p:cNvPr>
          <p:cNvSpPr/>
          <p:nvPr/>
        </p:nvSpPr>
        <p:spPr>
          <a:xfrm>
            <a:off x="1037492" y="1812947"/>
            <a:ext cx="1170721" cy="246184"/>
          </a:xfrm>
          <a:prstGeom prst="rightArrow">
            <a:avLst/>
          </a:prstGeom>
          <a:solidFill>
            <a:schemeClr val="tx2">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064368C-805F-42CA-9E1E-98E84176A536}"/>
              </a:ext>
            </a:extLst>
          </p:cNvPr>
          <p:cNvSpPr txBox="1"/>
          <p:nvPr/>
        </p:nvSpPr>
        <p:spPr>
          <a:xfrm>
            <a:off x="184639" y="2806423"/>
            <a:ext cx="1916722" cy="369332"/>
          </a:xfrm>
          <a:prstGeom prst="rect">
            <a:avLst/>
          </a:prstGeom>
          <a:noFill/>
        </p:spPr>
        <p:txBody>
          <a:bodyPr wrap="square" rtlCol="0">
            <a:spAutoFit/>
          </a:bodyPr>
          <a:lstStyle/>
          <a:p>
            <a:r>
              <a:rPr lang="en-US" dirty="0"/>
              <a:t>Print</a:t>
            </a:r>
          </a:p>
        </p:txBody>
      </p:sp>
    </p:spTree>
    <p:extLst>
      <p:ext uri="{BB962C8B-B14F-4D97-AF65-F5344CB8AC3E}">
        <p14:creationId xmlns:p14="http://schemas.microsoft.com/office/powerpoint/2010/main" val="39642784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Call Stack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fontScale="92500" lnSpcReduction="10000"/>
          </a:bodyPr>
          <a:lstStyle/>
          <a:p>
            <a:pPr marL="45720" indent="0">
              <a:buNone/>
            </a:pPr>
            <a:r>
              <a:rPr lang="en-US" dirty="0"/>
              <a:t>public static void main(String[] </a:t>
            </a:r>
            <a:r>
              <a:rPr lang="en-US" dirty="0" err="1"/>
              <a:t>args</a:t>
            </a:r>
            <a:r>
              <a:rPr lang="en-US" dirty="0"/>
              <a:t>) {</a:t>
            </a:r>
            <a:br>
              <a:rPr lang="en-US" dirty="0"/>
            </a:br>
            <a:r>
              <a:rPr lang="en-US" dirty="0"/>
              <a:t>    A();</a:t>
            </a:r>
            <a:br>
              <a:rPr lang="en-US" dirty="0"/>
            </a:br>
            <a:r>
              <a:rPr lang="en-US" dirty="0"/>
              <a:t>    C();</a:t>
            </a:r>
            <a:br>
              <a:rPr lang="en-US" dirty="0"/>
            </a:br>
            <a:r>
              <a:rPr lang="en-US" dirty="0"/>
              <a:t>}</a:t>
            </a:r>
            <a:br>
              <a:rPr lang="en-US" dirty="0"/>
            </a:br>
            <a:br>
              <a:rPr lang="en-US" dirty="0"/>
            </a:br>
            <a:r>
              <a:rPr lang="en-US" dirty="0"/>
              <a:t>public static void A() {</a:t>
            </a:r>
            <a:br>
              <a:rPr lang="en-US" dirty="0"/>
            </a:br>
            <a:r>
              <a:rPr lang="en-US" dirty="0"/>
              <a:t>    </a:t>
            </a:r>
            <a:r>
              <a:rPr lang="en-US" dirty="0" err="1"/>
              <a:t>System.out.println</a:t>
            </a:r>
            <a:r>
              <a:rPr lang="en-US" dirty="0"/>
              <a:t>(“Calling A”);</a:t>
            </a:r>
            <a:br>
              <a:rPr lang="en-US" dirty="0"/>
            </a:br>
            <a:r>
              <a:rPr lang="en-US" dirty="0"/>
              <a:t>    B();</a:t>
            </a:r>
            <a:br>
              <a:rPr lang="en-US" dirty="0"/>
            </a:br>
            <a:r>
              <a:rPr lang="en-US" dirty="0"/>
              <a:t>}</a:t>
            </a:r>
            <a:br>
              <a:rPr lang="en-US" dirty="0"/>
            </a:br>
            <a:br>
              <a:rPr lang="en-US" dirty="0"/>
            </a:br>
            <a:r>
              <a:rPr lang="en-US" dirty="0"/>
              <a:t>public static void B() { </a:t>
            </a:r>
            <a:br>
              <a:rPr lang="en-US" dirty="0"/>
            </a:br>
            <a:r>
              <a:rPr lang="en-US" dirty="0"/>
              <a:t>    </a:t>
            </a:r>
            <a:r>
              <a:rPr lang="en-US" dirty="0" err="1"/>
              <a:t>System.out.println</a:t>
            </a:r>
            <a:r>
              <a:rPr lang="en-US" dirty="0"/>
              <a:t>(“Calling B”);</a:t>
            </a:r>
            <a:br>
              <a:rPr lang="en-US" dirty="0"/>
            </a:br>
            <a:r>
              <a:rPr lang="en-US" dirty="0"/>
              <a:t>}</a:t>
            </a:r>
            <a:br>
              <a:rPr lang="en-US" dirty="0"/>
            </a:br>
            <a:br>
              <a:rPr lang="en-US" dirty="0"/>
            </a:br>
            <a:r>
              <a:rPr lang="en-US" dirty="0"/>
              <a:t>public static void C() {</a:t>
            </a:r>
            <a:br>
              <a:rPr lang="en-US" dirty="0"/>
            </a:br>
            <a:r>
              <a:rPr lang="en-US" dirty="0"/>
              <a:t>    </a:t>
            </a:r>
            <a:r>
              <a:rPr lang="en-US" dirty="0" err="1"/>
              <a:t>System.out.println</a:t>
            </a:r>
            <a:r>
              <a:rPr lang="en-US" dirty="0"/>
              <a:t>(“Calling C”);</a:t>
            </a:r>
            <a:br>
              <a:rPr lang="en-US" dirty="0"/>
            </a:br>
            <a:r>
              <a:rPr lang="en-US" dirty="0"/>
              <a:t>}</a:t>
            </a:r>
          </a:p>
        </p:txBody>
      </p:sp>
      <p:graphicFrame>
        <p:nvGraphicFramePr>
          <p:cNvPr id="5" name="Table 4">
            <a:extLst>
              <a:ext uri="{FF2B5EF4-FFF2-40B4-BE49-F238E27FC236}">
                <a16:creationId xmlns:a16="http://schemas.microsoft.com/office/drawing/2014/main" id="{E8B0589A-8DDE-421F-B48E-425EE9448360}"/>
              </a:ext>
            </a:extLst>
          </p:cNvPr>
          <p:cNvGraphicFramePr>
            <a:graphicFrameLocks noGrp="1"/>
          </p:cNvGraphicFramePr>
          <p:nvPr/>
        </p:nvGraphicFramePr>
        <p:xfrm>
          <a:off x="8115062" y="5055577"/>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graphicFrame>
        <p:nvGraphicFramePr>
          <p:cNvPr id="6" name="Table 5">
            <a:extLst>
              <a:ext uri="{FF2B5EF4-FFF2-40B4-BE49-F238E27FC236}">
                <a16:creationId xmlns:a16="http://schemas.microsoft.com/office/drawing/2014/main" id="{BC5E997F-20D8-42E4-90FE-00E761B481C7}"/>
              </a:ext>
            </a:extLst>
          </p:cNvPr>
          <p:cNvGraphicFramePr>
            <a:graphicFrameLocks noGrp="1"/>
          </p:cNvGraphicFramePr>
          <p:nvPr/>
        </p:nvGraphicFramePr>
        <p:xfrm>
          <a:off x="8115062" y="4396154"/>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A()</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8" name="TextBox 7">
            <a:extLst>
              <a:ext uri="{FF2B5EF4-FFF2-40B4-BE49-F238E27FC236}">
                <a16:creationId xmlns:a16="http://schemas.microsoft.com/office/drawing/2014/main" id="{348E9552-C9F7-4A63-A4F7-0AE2BBC1D442}"/>
              </a:ext>
            </a:extLst>
          </p:cNvPr>
          <p:cNvSpPr txBox="1"/>
          <p:nvPr/>
        </p:nvSpPr>
        <p:spPr>
          <a:xfrm>
            <a:off x="10005646" y="1907931"/>
            <a:ext cx="1575167" cy="369332"/>
          </a:xfrm>
          <a:prstGeom prst="rect">
            <a:avLst/>
          </a:prstGeom>
          <a:noFill/>
        </p:spPr>
        <p:txBody>
          <a:bodyPr wrap="square" rtlCol="0">
            <a:spAutoFit/>
          </a:bodyPr>
          <a:lstStyle/>
          <a:p>
            <a:r>
              <a:rPr lang="en-US" dirty="0"/>
              <a:t>Calling A</a:t>
            </a:r>
          </a:p>
        </p:txBody>
      </p:sp>
      <p:sp>
        <p:nvSpPr>
          <p:cNvPr id="14" name="Arrow: Right 13">
            <a:extLst>
              <a:ext uri="{FF2B5EF4-FFF2-40B4-BE49-F238E27FC236}">
                <a16:creationId xmlns:a16="http://schemas.microsoft.com/office/drawing/2014/main" id="{E7A3505B-BAD8-4333-BBEA-395C2836DE8C}"/>
              </a:ext>
            </a:extLst>
          </p:cNvPr>
          <p:cNvSpPr/>
          <p:nvPr/>
        </p:nvSpPr>
        <p:spPr>
          <a:xfrm>
            <a:off x="1424354" y="3210058"/>
            <a:ext cx="783859" cy="24618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Right 14">
            <a:extLst>
              <a:ext uri="{FF2B5EF4-FFF2-40B4-BE49-F238E27FC236}">
                <a16:creationId xmlns:a16="http://schemas.microsoft.com/office/drawing/2014/main" id="{A8B72B4C-60B7-41ED-AE48-B48780556923}"/>
              </a:ext>
            </a:extLst>
          </p:cNvPr>
          <p:cNvSpPr/>
          <p:nvPr/>
        </p:nvSpPr>
        <p:spPr>
          <a:xfrm>
            <a:off x="1037492" y="1812947"/>
            <a:ext cx="1170721" cy="246184"/>
          </a:xfrm>
          <a:prstGeom prst="rightArrow">
            <a:avLst/>
          </a:prstGeom>
          <a:solidFill>
            <a:schemeClr val="tx2">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287301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Call Stack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fontScale="92500" lnSpcReduction="10000"/>
          </a:bodyPr>
          <a:lstStyle/>
          <a:p>
            <a:pPr marL="45720" indent="0">
              <a:buNone/>
            </a:pPr>
            <a:r>
              <a:rPr lang="en-US" dirty="0"/>
              <a:t>public static void main(String[] </a:t>
            </a:r>
            <a:r>
              <a:rPr lang="en-US" dirty="0" err="1"/>
              <a:t>args</a:t>
            </a:r>
            <a:r>
              <a:rPr lang="en-US" dirty="0"/>
              <a:t>) {</a:t>
            </a:r>
            <a:br>
              <a:rPr lang="en-US" dirty="0"/>
            </a:br>
            <a:r>
              <a:rPr lang="en-US" dirty="0"/>
              <a:t>    A();</a:t>
            </a:r>
            <a:br>
              <a:rPr lang="en-US" dirty="0"/>
            </a:br>
            <a:r>
              <a:rPr lang="en-US" dirty="0"/>
              <a:t>    C();</a:t>
            </a:r>
            <a:br>
              <a:rPr lang="en-US" dirty="0"/>
            </a:br>
            <a:r>
              <a:rPr lang="en-US" dirty="0"/>
              <a:t>}</a:t>
            </a:r>
            <a:br>
              <a:rPr lang="en-US" dirty="0"/>
            </a:br>
            <a:br>
              <a:rPr lang="en-US" dirty="0"/>
            </a:br>
            <a:r>
              <a:rPr lang="en-US" dirty="0"/>
              <a:t>public static void A() {</a:t>
            </a:r>
            <a:br>
              <a:rPr lang="en-US" dirty="0"/>
            </a:br>
            <a:r>
              <a:rPr lang="en-US" dirty="0"/>
              <a:t>    </a:t>
            </a:r>
            <a:r>
              <a:rPr lang="en-US" dirty="0" err="1"/>
              <a:t>System.out.println</a:t>
            </a:r>
            <a:r>
              <a:rPr lang="en-US" dirty="0"/>
              <a:t>(“Calling A”);</a:t>
            </a:r>
            <a:br>
              <a:rPr lang="en-US" dirty="0"/>
            </a:br>
            <a:r>
              <a:rPr lang="en-US" dirty="0"/>
              <a:t>    B();</a:t>
            </a:r>
            <a:br>
              <a:rPr lang="en-US" dirty="0"/>
            </a:br>
            <a:r>
              <a:rPr lang="en-US" dirty="0"/>
              <a:t>}</a:t>
            </a:r>
            <a:br>
              <a:rPr lang="en-US" dirty="0"/>
            </a:br>
            <a:br>
              <a:rPr lang="en-US" dirty="0"/>
            </a:br>
            <a:r>
              <a:rPr lang="en-US" dirty="0"/>
              <a:t>public static void B() { </a:t>
            </a:r>
            <a:br>
              <a:rPr lang="en-US" dirty="0"/>
            </a:br>
            <a:r>
              <a:rPr lang="en-US" dirty="0"/>
              <a:t>    </a:t>
            </a:r>
            <a:r>
              <a:rPr lang="en-US" dirty="0" err="1"/>
              <a:t>System.out.println</a:t>
            </a:r>
            <a:r>
              <a:rPr lang="en-US" dirty="0"/>
              <a:t>(“Calling B”);</a:t>
            </a:r>
            <a:br>
              <a:rPr lang="en-US" dirty="0"/>
            </a:br>
            <a:r>
              <a:rPr lang="en-US" dirty="0"/>
              <a:t>}</a:t>
            </a:r>
            <a:br>
              <a:rPr lang="en-US" dirty="0"/>
            </a:br>
            <a:br>
              <a:rPr lang="en-US" dirty="0"/>
            </a:br>
            <a:r>
              <a:rPr lang="en-US" dirty="0"/>
              <a:t>public static void C() {</a:t>
            </a:r>
            <a:br>
              <a:rPr lang="en-US" dirty="0"/>
            </a:br>
            <a:r>
              <a:rPr lang="en-US" dirty="0"/>
              <a:t>    </a:t>
            </a:r>
            <a:r>
              <a:rPr lang="en-US" dirty="0" err="1"/>
              <a:t>System.out.println</a:t>
            </a:r>
            <a:r>
              <a:rPr lang="en-US" dirty="0"/>
              <a:t>(“Calling C”);</a:t>
            </a:r>
            <a:br>
              <a:rPr lang="en-US" dirty="0"/>
            </a:br>
            <a:r>
              <a:rPr lang="en-US" dirty="0"/>
              <a:t>}</a:t>
            </a:r>
          </a:p>
        </p:txBody>
      </p:sp>
      <p:graphicFrame>
        <p:nvGraphicFramePr>
          <p:cNvPr id="5" name="Table 4">
            <a:extLst>
              <a:ext uri="{FF2B5EF4-FFF2-40B4-BE49-F238E27FC236}">
                <a16:creationId xmlns:a16="http://schemas.microsoft.com/office/drawing/2014/main" id="{E8B0589A-8DDE-421F-B48E-425EE9448360}"/>
              </a:ext>
            </a:extLst>
          </p:cNvPr>
          <p:cNvGraphicFramePr>
            <a:graphicFrameLocks noGrp="1"/>
          </p:cNvGraphicFramePr>
          <p:nvPr/>
        </p:nvGraphicFramePr>
        <p:xfrm>
          <a:off x="8115062" y="5055577"/>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graphicFrame>
        <p:nvGraphicFramePr>
          <p:cNvPr id="6" name="Table 5">
            <a:extLst>
              <a:ext uri="{FF2B5EF4-FFF2-40B4-BE49-F238E27FC236}">
                <a16:creationId xmlns:a16="http://schemas.microsoft.com/office/drawing/2014/main" id="{BC5E997F-20D8-42E4-90FE-00E761B481C7}"/>
              </a:ext>
            </a:extLst>
          </p:cNvPr>
          <p:cNvGraphicFramePr>
            <a:graphicFrameLocks noGrp="1"/>
          </p:cNvGraphicFramePr>
          <p:nvPr/>
        </p:nvGraphicFramePr>
        <p:xfrm>
          <a:off x="8115062" y="4396154"/>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A()</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8" name="TextBox 7">
            <a:extLst>
              <a:ext uri="{FF2B5EF4-FFF2-40B4-BE49-F238E27FC236}">
                <a16:creationId xmlns:a16="http://schemas.microsoft.com/office/drawing/2014/main" id="{348E9552-C9F7-4A63-A4F7-0AE2BBC1D442}"/>
              </a:ext>
            </a:extLst>
          </p:cNvPr>
          <p:cNvSpPr txBox="1"/>
          <p:nvPr/>
        </p:nvSpPr>
        <p:spPr>
          <a:xfrm>
            <a:off x="10005646" y="1907931"/>
            <a:ext cx="1575167" cy="369332"/>
          </a:xfrm>
          <a:prstGeom prst="rect">
            <a:avLst/>
          </a:prstGeom>
          <a:noFill/>
        </p:spPr>
        <p:txBody>
          <a:bodyPr wrap="square" rtlCol="0">
            <a:spAutoFit/>
          </a:bodyPr>
          <a:lstStyle/>
          <a:p>
            <a:r>
              <a:rPr lang="en-US" dirty="0"/>
              <a:t>Calling A</a:t>
            </a:r>
          </a:p>
        </p:txBody>
      </p:sp>
      <p:sp>
        <p:nvSpPr>
          <p:cNvPr id="14" name="Arrow: Right 13">
            <a:extLst>
              <a:ext uri="{FF2B5EF4-FFF2-40B4-BE49-F238E27FC236}">
                <a16:creationId xmlns:a16="http://schemas.microsoft.com/office/drawing/2014/main" id="{E7A3505B-BAD8-4333-BBEA-395C2836DE8C}"/>
              </a:ext>
            </a:extLst>
          </p:cNvPr>
          <p:cNvSpPr/>
          <p:nvPr/>
        </p:nvSpPr>
        <p:spPr>
          <a:xfrm>
            <a:off x="1424354" y="3210058"/>
            <a:ext cx="783859" cy="24618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Right 14">
            <a:extLst>
              <a:ext uri="{FF2B5EF4-FFF2-40B4-BE49-F238E27FC236}">
                <a16:creationId xmlns:a16="http://schemas.microsoft.com/office/drawing/2014/main" id="{A8B72B4C-60B7-41ED-AE48-B48780556923}"/>
              </a:ext>
            </a:extLst>
          </p:cNvPr>
          <p:cNvSpPr/>
          <p:nvPr/>
        </p:nvSpPr>
        <p:spPr>
          <a:xfrm>
            <a:off x="1037492" y="1812947"/>
            <a:ext cx="1170721" cy="246184"/>
          </a:xfrm>
          <a:prstGeom prst="rightArrow">
            <a:avLst/>
          </a:prstGeom>
          <a:solidFill>
            <a:schemeClr val="tx2">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C2D4DFE-C517-4112-A234-642745752A18}"/>
              </a:ext>
            </a:extLst>
          </p:cNvPr>
          <p:cNvSpPr txBox="1"/>
          <p:nvPr/>
        </p:nvSpPr>
        <p:spPr>
          <a:xfrm>
            <a:off x="291491" y="2895211"/>
            <a:ext cx="1916722" cy="369332"/>
          </a:xfrm>
          <a:prstGeom prst="rect">
            <a:avLst/>
          </a:prstGeom>
          <a:noFill/>
        </p:spPr>
        <p:txBody>
          <a:bodyPr wrap="square" rtlCol="0">
            <a:spAutoFit/>
          </a:bodyPr>
          <a:lstStyle/>
          <a:p>
            <a:r>
              <a:rPr lang="en-US" dirty="0"/>
              <a:t>Push B()</a:t>
            </a:r>
          </a:p>
        </p:txBody>
      </p:sp>
    </p:spTree>
    <p:extLst>
      <p:ext uri="{BB962C8B-B14F-4D97-AF65-F5344CB8AC3E}">
        <p14:creationId xmlns:p14="http://schemas.microsoft.com/office/powerpoint/2010/main" val="22779886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Call Stack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fontScale="92500" lnSpcReduction="10000"/>
          </a:bodyPr>
          <a:lstStyle/>
          <a:p>
            <a:pPr marL="45720" indent="0">
              <a:buNone/>
            </a:pPr>
            <a:r>
              <a:rPr lang="en-US" dirty="0"/>
              <a:t>public static void main(String[] </a:t>
            </a:r>
            <a:r>
              <a:rPr lang="en-US" dirty="0" err="1"/>
              <a:t>args</a:t>
            </a:r>
            <a:r>
              <a:rPr lang="en-US" dirty="0"/>
              <a:t>) {</a:t>
            </a:r>
            <a:br>
              <a:rPr lang="en-US" dirty="0"/>
            </a:br>
            <a:r>
              <a:rPr lang="en-US" dirty="0"/>
              <a:t>    A();</a:t>
            </a:r>
            <a:br>
              <a:rPr lang="en-US" dirty="0"/>
            </a:br>
            <a:r>
              <a:rPr lang="en-US" dirty="0"/>
              <a:t>    C();</a:t>
            </a:r>
            <a:br>
              <a:rPr lang="en-US" dirty="0"/>
            </a:br>
            <a:r>
              <a:rPr lang="en-US" dirty="0"/>
              <a:t>}</a:t>
            </a:r>
            <a:br>
              <a:rPr lang="en-US" dirty="0"/>
            </a:br>
            <a:br>
              <a:rPr lang="en-US" dirty="0"/>
            </a:br>
            <a:r>
              <a:rPr lang="en-US" dirty="0"/>
              <a:t>public static void A() {</a:t>
            </a:r>
            <a:br>
              <a:rPr lang="en-US" dirty="0"/>
            </a:br>
            <a:r>
              <a:rPr lang="en-US" dirty="0"/>
              <a:t>    </a:t>
            </a:r>
            <a:r>
              <a:rPr lang="en-US" dirty="0" err="1"/>
              <a:t>System.out.println</a:t>
            </a:r>
            <a:r>
              <a:rPr lang="en-US" dirty="0"/>
              <a:t>(“Calling A”);</a:t>
            </a:r>
            <a:br>
              <a:rPr lang="en-US" dirty="0"/>
            </a:br>
            <a:r>
              <a:rPr lang="en-US" dirty="0"/>
              <a:t>    B();</a:t>
            </a:r>
            <a:br>
              <a:rPr lang="en-US" dirty="0"/>
            </a:br>
            <a:r>
              <a:rPr lang="en-US" dirty="0"/>
              <a:t>}</a:t>
            </a:r>
            <a:br>
              <a:rPr lang="en-US" dirty="0"/>
            </a:br>
            <a:br>
              <a:rPr lang="en-US" dirty="0"/>
            </a:br>
            <a:r>
              <a:rPr lang="en-US" dirty="0"/>
              <a:t>public static void B() { </a:t>
            </a:r>
            <a:br>
              <a:rPr lang="en-US" dirty="0"/>
            </a:br>
            <a:r>
              <a:rPr lang="en-US" dirty="0"/>
              <a:t>    </a:t>
            </a:r>
            <a:r>
              <a:rPr lang="en-US" dirty="0" err="1"/>
              <a:t>System.out.println</a:t>
            </a:r>
            <a:r>
              <a:rPr lang="en-US" dirty="0"/>
              <a:t>(“Calling B”);</a:t>
            </a:r>
            <a:br>
              <a:rPr lang="en-US" dirty="0"/>
            </a:br>
            <a:r>
              <a:rPr lang="en-US" dirty="0"/>
              <a:t>}</a:t>
            </a:r>
            <a:br>
              <a:rPr lang="en-US" dirty="0"/>
            </a:br>
            <a:br>
              <a:rPr lang="en-US" dirty="0"/>
            </a:br>
            <a:r>
              <a:rPr lang="en-US" dirty="0"/>
              <a:t>public static void C() {</a:t>
            </a:r>
            <a:br>
              <a:rPr lang="en-US" dirty="0"/>
            </a:br>
            <a:r>
              <a:rPr lang="en-US" dirty="0"/>
              <a:t>    </a:t>
            </a:r>
            <a:r>
              <a:rPr lang="en-US" dirty="0" err="1"/>
              <a:t>System.out.println</a:t>
            </a:r>
            <a:r>
              <a:rPr lang="en-US" dirty="0"/>
              <a:t>(“Calling C”);</a:t>
            </a:r>
            <a:br>
              <a:rPr lang="en-US" dirty="0"/>
            </a:br>
            <a:r>
              <a:rPr lang="en-US" dirty="0"/>
              <a:t>}</a:t>
            </a:r>
          </a:p>
        </p:txBody>
      </p:sp>
      <p:graphicFrame>
        <p:nvGraphicFramePr>
          <p:cNvPr id="5" name="Table 4">
            <a:extLst>
              <a:ext uri="{FF2B5EF4-FFF2-40B4-BE49-F238E27FC236}">
                <a16:creationId xmlns:a16="http://schemas.microsoft.com/office/drawing/2014/main" id="{E8B0589A-8DDE-421F-B48E-425EE9448360}"/>
              </a:ext>
            </a:extLst>
          </p:cNvPr>
          <p:cNvGraphicFramePr>
            <a:graphicFrameLocks noGrp="1"/>
          </p:cNvGraphicFramePr>
          <p:nvPr/>
        </p:nvGraphicFramePr>
        <p:xfrm>
          <a:off x="8115062" y="5055577"/>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graphicFrame>
        <p:nvGraphicFramePr>
          <p:cNvPr id="6" name="Table 5">
            <a:extLst>
              <a:ext uri="{FF2B5EF4-FFF2-40B4-BE49-F238E27FC236}">
                <a16:creationId xmlns:a16="http://schemas.microsoft.com/office/drawing/2014/main" id="{BC5E997F-20D8-42E4-90FE-00E761B481C7}"/>
              </a:ext>
            </a:extLst>
          </p:cNvPr>
          <p:cNvGraphicFramePr>
            <a:graphicFrameLocks noGrp="1"/>
          </p:cNvGraphicFramePr>
          <p:nvPr/>
        </p:nvGraphicFramePr>
        <p:xfrm>
          <a:off x="8115062" y="4396154"/>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A()</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8" name="TextBox 7">
            <a:extLst>
              <a:ext uri="{FF2B5EF4-FFF2-40B4-BE49-F238E27FC236}">
                <a16:creationId xmlns:a16="http://schemas.microsoft.com/office/drawing/2014/main" id="{348E9552-C9F7-4A63-A4F7-0AE2BBC1D442}"/>
              </a:ext>
            </a:extLst>
          </p:cNvPr>
          <p:cNvSpPr txBox="1"/>
          <p:nvPr/>
        </p:nvSpPr>
        <p:spPr>
          <a:xfrm>
            <a:off x="10005646" y="1907931"/>
            <a:ext cx="1575167" cy="369332"/>
          </a:xfrm>
          <a:prstGeom prst="rect">
            <a:avLst/>
          </a:prstGeom>
          <a:noFill/>
        </p:spPr>
        <p:txBody>
          <a:bodyPr wrap="square" rtlCol="0">
            <a:spAutoFit/>
          </a:bodyPr>
          <a:lstStyle/>
          <a:p>
            <a:r>
              <a:rPr lang="en-US" dirty="0"/>
              <a:t>Calling A</a:t>
            </a:r>
          </a:p>
        </p:txBody>
      </p:sp>
      <p:graphicFrame>
        <p:nvGraphicFramePr>
          <p:cNvPr id="9" name="Table 8">
            <a:extLst>
              <a:ext uri="{FF2B5EF4-FFF2-40B4-BE49-F238E27FC236}">
                <a16:creationId xmlns:a16="http://schemas.microsoft.com/office/drawing/2014/main" id="{3A1524D1-3BD3-46D5-9E6C-7E5EEDED3ADC}"/>
              </a:ext>
            </a:extLst>
          </p:cNvPr>
          <p:cNvGraphicFramePr>
            <a:graphicFrameLocks noGrp="1"/>
          </p:cNvGraphicFramePr>
          <p:nvPr/>
        </p:nvGraphicFramePr>
        <p:xfrm>
          <a:off x="8115062" y="3736731"/>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B()</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14" name="Arrow: Right 13">
            <a:extLst>
              <a:ext uri="{FF2B5EF4-FFF2-40B4-BE49-F238E27FC236}">
                <a16:creationId xmlns:a16="http://schemas.microsoft.com/office/drawing/2014/main" id="{E7A3505B-BAD8-4333-BBEA-395C2836DE8C}"/>
              </a:ext>
            </a:extLst>
          </p:cNvPr>
          <p:cNvSpPr/>
          <p:nvPr/>
        </p:nvSpPr>
        <p:spPr>
          <a:xfrm>
            <a:off x="1424354" y="3210058"/>
            <a:ext cx="783859" cy="24618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Right 14">
            <a:extLst>
              <a:ext uri="{FF2B5EF4-FFF2-40B4-BE49-F238E27FC236}">
                <a16:creationId xmlns:a16="http://schemas.microsoft.com/office/drawing/2014/main" id="{A8B72B4C-60B7-41ED-AE48-B48780556923}"/>
              </a:ext>
            </a:extLst>
          </p:cNvPr>
          <p:cNvSpPr/>
          <p:nvPr/>
        </p:nvSpPr>
        <p:spPr>
          <a:xfrm>
            <a:off x="1037492" y="1812947"/>
            <a:ext cx="1170721" cy="246184"/>
          </a:xfrm>
          <a:prstGeom prst="rightArrow">
            <a:avLst/>
          </a:prstGeom>
          <a:solidFill>
            <a:schemeClr val="tx2">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4F179C4-8FF9-4854-93F9-0620A03D2840}"/>
              </a:ext>
            </a:extLst>
          </p:cNvPr>
          <p:cNvSpPr txBox="1"/>
          <p:nvPr/>
        </p:nvSpPr>
        <p:spPr>
          <a:xfrm>
            <a:off x="291491" y="2895211"/>
            <a:ext cx="1916722" cy="369332"/>
          </a:xfrm>
          <a:prstGeom prst="rect">
            <a:avLst/>
          </a:prstGeom>
          <a:noFill/>
        </p:spPr>
        <p:txBody>
          <a:bodyPr wrap="square" rtlCol="0">
            <a:spAutoFit/>
          </a:bodyPr>
          <a:lstStyle/>
          <a:p>
            <a:r>
              <a:rPr lang="en-US" dirty="0"/>
              <a:t>Push B()</a:t>
            </a:r>
          </a:p>
        </p:txBody>
      </p:sp>
    </p:spTree>
    <p:extLst>
      <p:ext uri="{BB962C8B-B14F-4D97-AF65-F5344CB8AC3E}">
        <p14:creationId xmlns:p14="http://schemas.microsoft.com/office/powerpoint/2010/main" val="220878370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Call Stack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fontScale="92500" lnSpcReduction="10000"/>
          </a:bodyPr>
          <a:lstStyle/>
          <a:p>
            <a:pPr marL="45720" indent="0">
              <a:buNone/>
            </a:pPr>
            <a:r>
              <a:rPr lang="en-US" dirty="0"/>
              <a:t>public static void main(String[] </a:t>
            </a:r>
            <a:r>
              <a:rPr lang="en-US" dirty="0" err="1"/>
              <a:t>args</a:t>
            </a:r>
            <a:r>
              <a:rPr lang="en-US" dirty="0"/>
              <a:t>) {</a:t>
            </a:r>
            <a:br>
              <a:rPr lang="en-US" dirty="0"/>
            </a:br>
            <a:r>
              <a:rPr lang="en-US" dirty="0"/>
              <a:t>    A();</a:t>
            </a:r>
            <a:br>
              <a:rPr lang="en-US" dirty="0"/>
            </a:br>
            <a:r>
              <a:rPr lang="en-US" dirty="0"/>
              <a:t>    C();</a:t>
            </a:r>
            <a:br>
              <a:rPr lang="en-US" dirty="0"/>
            </a:br>
            <a:r>
              <a:rPr lang="en-US" dirty="0"/>
              <a:t>}</a:t>
            </a:r>
            <a:br>
              <a:rPr lang="en-US" dirty="0"/>
            </a:br>
            <a:br>
              <a:rPr lang="en-US" dirty="0"/>
            </a:br>
            <a:r>
              <a:rPr lang="en-US" dirty="0"/>
              <a:t>public static void A() {</a:t>
            </a:r>
            <a:br>
              <a:rPr lang="en-US" dirty="0"/>
            </a:br>
            <a:r>
              <a:rPr lang="en-US" dirty="0"/>
              <a:t>    </a:t>
            </a:r>
            <a:r>
              <a:rPr lang="en-US" dirty="0" err="1"/>
              <a:t>System.out.println</a:t>
            </a:r>
            <a:r>
              <a:rPr lang="en-US" dirty="0"/>
              <a:t>(“Calling A”);</a:t>
            </a:r>
            <a:br>
              <a:rPr lang="en-US" dirty="0"/>
            </a:br>
            <a:r>
              <a:rPr lang="en-US" dirty="0"/>
              <a:t>    B();</a:t>
            </a:r>
            <a:br>
              <a:rPr lang="en-US" dirty="0"/>
            </a:br>
            <a:r>
              <a:rPr lang="en-US" dirty="0"/>
              <a:t>}</a:t>
            </a:r>
            <a:br>
              <a:rPr lang="en-US" dirty="0"/>
            </a:br>
            <a:br>
              <a:rPr lang="en-US" dirty="0"/>
            </a:br>
            <a:r>
              <a:rPr lang="en-US" dirty="0"/>
              <a:t>public static void B() { </a:t>
            </a:r>
            <a:br>
              <a:rPr lang="en-US" dirty="0"/>
            </a:br>
            <a:r>
              <a:rPr lang="en-US" dirty="0"/>
              <a:t>    </a:t>
            </a:r>
            <a:r>
              <a:rPr lang="en-US" dirty="0" err="1"/>
              <a:t>System.out.println</a:t>
            </a:r>
            <a:r>
              <a:rPr lang="en-US" dirty="0"/>
              <a:t>(“Calling B”);</a:t>
            </a:r>
            <a:br>
              <a:rPr lang="en-US" dirty="0"/>
            </a:br>
            <a:r>
              <a:rPr lang="en-US" dirty="0"/>
              <a:t>}</a:t>
            </a:r>
            <a:br>
              <a:rPr lang="en-US" dirty="0"/>
            </a:br>
            <a:br>
              <a:rPr lang="en-US" dirty="0"/>
            </a:br>
            <a:r>
              <a:rPr lang="en-US" dirty="0"/>
              <a:t>public static void C() {</a:t>
            </a:r>
            <a:br>
              <a:rPr lang="en-US" dirty="0"/>
            </a:br>
            <a:r>
              <a:rPr lang="en-US" dirty="0"/>
              <a:t>    </a:t>
            </a:r>
            <a:r>
              <a:rPr lang="en-US" dirty="0" err="1"/>
              <a:t>System.out.println</a:t>
            </a:r>
            <a:r>
              <a:rPr lang="en-US" dirty="0"/>
              <a:t>(“Calling C”);</a:t>
            </a:r>
            <a:br>
              <a:rPr lang="en-US" dirty="0"/>
            </a:br>
            <a:r>
              <a:rPr lang="en-US" dirty="0"/>
              <a:t>}</a:t>
            </a:r>
          </a:p>
        </p:txBody>
      </p:sp>
      <p:sp>
        <p:nvSpPr>
          <p:cNvPr id="4" name="Arrow: Right 3">
            <a:extLst>
              <a:ext uri="{FF2B5EF4-FFF2-40B4-BE49-F238E27FC236}">
                <a16:creationId xmlns:a16="http://schemas.microsoft.com/office/drawing/2014/main" id="{2DB8E321-3751-4401-BF84-A5B2B71961AC}"/>
              </a:ext>
            </a:extLst>
          </p:cNvPr>
          <p:cNvSpPr/>
          <p:nvPr/>
        </p:nvSpPr>
        <p:spPr>
          <a:xfrm>
            <a:off x="1820008" y="4149970"/>
            <a:ext cx="388205" cy="24618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E8B0589A-8DDE-421F-B48E-425EE9448360}"/>
              </a:ext>
            </a:extLst>
          </p:cNvPr>
          <p:cNvGraphicFramePr>
            <a:graphicFrameLocks noGrp="1"/>
          </p:cNvGraphicFramePr>
          <p:nvPr/>
        </p:nvGraphicFramePr>
        <p:xfrm>
          <a:off x="8115062" y="5055577"/>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graphicFrame>
        <p:nvGraphicFramePr>
          <p:cNvPr id="6" name="Table 5">
            <a:extLst>
              <a:ext uri="{FF2B5EF4-FFF2-40B4-BE49-F238E27FC236}">
                <a16:creationId xmlns:a16="http://schemas.microsoft.com/office/drawing/2014/main" id="{BC5E997F-20D8-42E4-90FE-00E761B481C7}"/>
              </a:ext>
            </a:extLst>
          </p:cNvPr>
          <p:cNvGraphicFramePr>
            <a:graphicFrameLocks noGrp="1"/>
          </p:cNvGraphicFramePr>
          <p:nvPr/>
        </p:nvGraphicFramePr>
        <p:xfrm>
          <a:off x="8115062" y="4396154"/>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A()</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8" name="TextBox 7">
            <a:extLst>
              <a:ext uri="{FF2B5EF4-FFF2-40B4-BE49-F238E27FC236}">
                <a16:creationId xmlns:a16="http://schemas.microsoft.com/office/drawing/2014/main" id="{348E9552-C9F7-4A63-A4F7-0AE2BBC1D442}"/>
              </a:ext>
            </a:extLst>
          </p:cNvPr>
          <p:cNvSpPr txBox="1"/>
          <p:nvPr/>
        </p:nvSpPr>
        <p:spPr>
          <a:xfrm>
            <a:off x="10005646" y="1907931"/>
            <a:ext cx="1575167" cy="369332"/>
          </a:xfrm>
          <a:prstGeom prst="rect">
            <a:avLst/>
          </a:prstGeom>
          <a:noFill/>
        </p:spPr>
        <p:txBody>
          <a:bodyPr wrap="square" rtlCol="0">
            <a:spAutoFit/>
          </a:bodyPr>
          <a:lstStyle/>
          <a:p>
            <a:r>
              <a:rPr lang="en-US" dirty="0"/>
              <a:t>Calling A</a:t>
            </a:r>
          </a:p>
        </p:txBody>
      </p:sp>
      <p:graphicFrame>
        <p:nvGraphicFramePr>
          <p:cNvPr id="9" name="Table 8">
            <a:extLst>
              <a:ext uri="{FF2B5EF4-FFF2-40B4-BE49-F238E27FC236}">
                <a16:creationId xmlns:a16="http://schemas.microsoft.com/office/drawing/2014/main" id="{3A1524D1-3BD3-46D5-9E6C-7E5EEDED3ADC}"/>
              </a:ext>
            </a:extLst>
          </p:cNvPr>
          <p:cNvGraphicFramePr>
            <a:graphicFrameLocks noGrp="1"/>
          </p:cNvGraphicFramePr>
          <p:nvPr/>
        </p:nvGraphicFramePr>
        <p:xfrm>
          <a:off x="8115062" y="3736731"/>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B()</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12" name="Arrow: Right 11">
            <a:extLst>
              <a:ext uri="{FF2B5EF4-FFF2-40B4-BE49-F238E27FC236}">
                <a16:creationId xmlns:a16="http://schemas.microsoft.com/office/drawing/2014/main" id="{29CC6DD2-85DB-4DD0-B6E3-144E351131E3}"/>
              </a:ext>
            </a:extLst>
          </p:cNvPr>
          <p:cNvSpPr/>
          <p:nvPr/>
        </p:nvSpPr>
        <p:spPr>
          <a:xfrm>
            <a:off x="1424354" y="3210058"/>
            <a:ext cx="783859" cy="246184"/>
          </a:xfrm>
          <a:prstGeom prst="rightArrow">
            <a:avLst/>
          </a:prstGeom>
          <a:solidFill>
            <a:schemeClr val="tx2">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Right 12">
            <a:extLst>
              <a:ext uri="{FF2B5EF4-FFF2-40B4-BE49-F238E27FC236}">
                <a16:creationId xmlns:a16="http://schemas.microsoft.com/office/drawing/2014/main" id="{0E6389AB-24C0-4F6C-A106-3753BD4890C4}"/>
              </a:ext>
            </a:extLst>
          </p:cNvPr>
          <p:cNvSpPr/>
          <p:nvPr/>
        </p:nvSpPr>
        <p:spPr>
          <a:xfrm>
            <a:off x="1037492" y="1812947"/>
            <a:ext cx="1170721" cy="246184"/>
          </a:xfrm>
          <a:prstGeom prst="rightArrow">
            <a:avLst/>
          </a:prstGeom>
          <a:solidFill>
            <a:schemeClr val="tx2">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704763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AE48-D84E-4FF3-B8D6-ED0FC1AF77F9}"/>
              </a:ext>
            </a:extLst>
          </p:cNvPr>
          <p:cNvSpPr>
            <a:spLocks noGrp="1"/>
          </p:cNvSpPr>
          <p:nvPr>
            <p:ph type="title"/>
          </p:nvPr>
        </p:nvSpPr>
        <p:spPr/>
        <p:txBody>
          <a:bodyPr/>
          <a:lstStyle/>
          <a:p>
            <a:r>
              <a:rPr lang="en-US" dirty="0"/>
              <a:t>Call Stack Example</a:t>
            </a:r>
          </a:p>
        </p:txBody>
      </p:sp>
      <p:sp>
        <p:nvSpPr>
          <p:cNvPr id="3" name="Content Placeholder 2">
            <a:extLst>
              <a:ext uri="{FF2B5EF4-FFF2-40B4-BE49-F238E27FC236}">
                <a16:creationId xmlns:a16="http://schemas.microsoft.com/office/drawing/2014/main" id="{5B9D31FE-DE05-4F22-86F2-B5E0657CCC2B}"/>
              </a:ext>
            </a:extLst>
          </p:cNvPr>
          <p:cNvSpPr>
            <a:spLocks noGrp="1"/>
          </p:cNvSpPr>
          <p:nvPr>
            <p:ph idx="1"/>
          </p:nvPr>
        </p:nvSpPr>
        <p:spPr/>
        <p:txBody>
          <a:bodyPr>
            <a:normAutofit fontScale="92500" lnSpcReduction="10000"/>
          </a:bodyPr>
          <a:lstStyle/>
          <a:p>
            <a:pPr marL="45720" indent="0">
              <a:buNone/>
            </a:pPr>
            <a:r>
              <a:rPr lang="en-US" dirty="0"/>
              <a:t>public static void main(String[] </a:t>
            </a:r>
            <a:r>
              <a:rPr lang="en-US" dirty="0" err="1"/>
              <a:t>args</a:t>
            </a:r>
            <a:r>
              <a:rPr lang="en-US" dirty="0"/>
              <a:t>) {</a:t>
            </a:r>
            <a:br>
              <a:rPr lang="en-US" dirty="0"/>
            </a:br>
            <a:r>
              <a:rPr lang="en-US" dirty="0"/>
              <a:t>    A();</a:t>
            </a:r>
            <a:br>
              <a:rPr lang="en-US" dirty="0"/>
            </a:br>
            <a:r>
              <a:rPr lang="en-US" dirty="0"/>
              <a:t>    C();</a:t>
            </a:r>
            <a:br>
              <a:rPr lang="en-US" dirty="0"/>
            </a:br>
            <a:r>
              <a:rPr lang="en-US" dirty="0"/>
              <a:t>}</a:t>
            </a:r>
            <a:br>
              <a:rPr lang="en-US" dirty="0"/>
            </a:br>
            <a:br>
              <a:rPr lang="en-US" dirty="0"/>
            </a:br>
            <a:r>
              <a:rPr lang="en-US" dirty="0"/>
              <a:t>public static void A() {</a:t>
            </a:r>
            <a:br>
              <a:rPr lang="en-US" dirty="0"/>
            </a:br>
            <a:r>
              <a:rPr lang="en-US" dirty="0"/>
              <a:t>    </a:t>
            </a:r>
            <a:r>
              <a:rPr lang="en-US" dirty="0" err="1"/>
              <a:t>System.out.println</a:t>
            </a:r>
            <a:r>
              <a:rPr lang="en-US" dirty="0"/>
              <a:t>(“Calling A”);</a:t>
            </a:r>
            <a:br>
              <a:rPr lang="en-US" dirty="0"/>
            </a:br>
            <a:r>
              <a:rPr lang="en-US" dirty="0"/>
              <a:t>    B();</a:t>
            </a:r>
            <a:br>
              <a:rPr lang="en-US" dirty="0"/>
            </a:br>
            <a:r>
              <a:rPr lang="en-US" dirty="0"/>
              <a:t>}</a:t>
            </a:r>
            <a:br>
              <a:rPr lang="en-US" dirty="0"/>
            </a:br>
            <a:br>
              <a:rPr lang="en-US" dirty="0"/>
            </a:br>
            <a:r>
              <a:rPr lang="en-US" dirty="0"/>
              <a:t>public static void B() { </a:t>
            </a:r>
            <a:br>
              <a:rPr lang="en-US" dirty="0"/>
            </a:br>
            <a:r>
              <a:rPr lang="en-US" dirty="0"/>
              <a:t>    </a:t>
            </a:r>
            <a:r>
              <a:rPr lang="en-US" dirty="0" err="1"/>
              <a:t>System.out.println</a:t>
            </a:r>
            <a:r>
              <a:rPr lang="en-US" dirty="0"/>
              <a:t>(“Calling B”);</a:t>
            </a:r>
            <a:br>
              <a:rPr lang="en-US" dirty="0"/>
            </a:br>
            <a:r>
              <a:rPr lang="en-US" dirty="0"/>
              <a:t>}</a:t>
            </a:r>
            <a:br>
              <a:rPr lang="en-US" dirty="0"/>
            </a:br>
            <a:br>
              <a:rPr lang="en-US" dirty="0"/>
            </a:br>
            <a:r>
              <a:rPr lang="en-US" dirty="0"/>
              <a:t>public static void C() {</a:t>
            </a:r>
            <a:br>
              <a:rPr lang="en-US" dirty="0"/>
            </a:br>
            <a:r>
              <a:rPr lang="en-US" dirty="0"/>
              <a:t>    </a:t>
            </a:r>
            <a:r>
              <a:rPr lang="en-US" dirty="0" err="1"/>
              <a:t>System.out.println</a:t>
            </a:r>
            <a:r>
              <a:rPr lang="en-US" dirty="0"/>
              <a:t>(“Calling C”);</a:t>
            </a:r>
            <a:br>
              <a:rPr lang="en-US" dirty="0"/>
            </a:br>
            <a:r>
              <a:rPr lang="en-US" dirty="0"/>
              <a:t>}</a:t>
            </a:r>
          </a:p>
        </p:txBody>
      </p:sp>
      <p:sp>
        <p:nvSpPr>
          <p:cNvPr id="4" name="Arrow: Right 3">
            <a:extLst>
              <a:ext uri="{FF2B5EF4-FFF2-40B4-BE49-F238E27FC236}">
                <a16:creationId xmlns:a16="http://schemas.microsoft.com/office/drawing/2014/main" id="{2DB8E321-3751-4401-BF84-A5B2B71961AC}"/>
              </a:ext>
            </a:extLst>
          </p:cNvPr>
          <p:cNvSpPr/>
          <p:nvPr/>
        </p:nvSpPr>
        <p:spPr>
          <a:xfrm>
            <a:off x="1820008" y="4149970"/>
            <a:ext cx="388205" cy="24618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E8B0589A-8DDE-421F-B48E-425EE9448360}"/>
              </a:ext>
            </a:extLst>
          </p:cNvPr>
          <p:cNvGraphicFramePr>
            <a:graphicFrameLocks noGrp="1"/>
          </p:cNvGraphicFramePr>
          <p:nvPr/>
        </p:nvGraphicFramePr>
        <p:xfrm>
          <a:off x="8115062" y="5055577"/>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main() </a:t>
                      </a:r>
                    </a:p>
                  </a:txBody>
                  <a:tcPr marL="76200" marR="76200" marT="76200" marB="76200" anchor="ctr"/>
                </a:tc>
                <a:extLst>
                  <a:ext uri="{0D108BD9-81ED-4DB2-BD59-A6C34878D82A}">
                    <a16:rowId xmlns:a16="http://schemas.microsoft.com/office/drawing/2014/main" val="2571211500"/>
                  </a:ext>
                </a:extLst>
              </a:tr>
            </a:tbl>
          </a:graphicData>
        </a:graphic>
      </p:graphicFrame>
      <p:graphicFrame>
        <p:nvGraphicFramePr>
          <p:cNvPr id="6" name="Table 5">
            <a:extLst>
              <a:ext uri="{FF2B5EF4-FFF2-40B4-BE49-F238E27FC236}">
                <a16:creationId xmlns:a16="http://schemas.microsoft.com/office/drawing/2014/main" id="{BC5E997F-20D8-42E4-90FE-00E761B481C7}"/>
              </a:ext>
            </a:extLst>
          </p:cNvPr>
          <p:cNvGraphicFramePr>
            <a:graphicFrameLocks noGrp="1"/>
          </p:cNvGraphicFramePr>
          <p:nvPr/>
        </p:nvGraphicFramePr>
        <p:xfrm>
          <a:off x="8115062" y="4396154"/>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A()</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8" name="TextBox 7">
            <a:extLst>
              <a:ext uri="{FF2B5EF4-FFF2-40B4-BE49-F238E27FC236}">
                <a16:creationId xmlns:a16="http://schemas.microsoft.com/office/drawing/2014/main" id="{348E9552-C9F7-4A63-A4F7-0AE2BBC1D442}"/>
              </a:ext>
            </a:extLst>
          </p:cNvPr>
          <p:cNvSpPr txBox="1"/>
          <p:nvPr/>
        </p:nvSpPr>
        <p:spPr>
          <a:xfrm>
            <a:off x="10005646" y="1907931"/>
            <a:ext cx="1575167" cy="369332"/>
          </a:xfrm>
          <a:prstGeom prst="rect">
            <a:avLst/>
          </a:prstGeom>
          <a:noFill/>
        </p:spPr>
        <p:txBody>
          <a:bodyPr wrap="square" rtlCol="0">
            <a:spAutoFit/>
          </a:bodyPr>
          <a:lstStyle/>
          <a:p>
            <a:r>
              <a:rPr lang="en-US" dirty="0"/>
              <a:t>Calling A</a:t>
            </a:r>
          </a:p>
        </p:txBody>
      </p:sp>
      <p:graphicFrame>
        <p:nvGraphicFramePr>
          <p:cNvPr id="9" name="Table 8">
            <a:extLst>
              <a:ext uri="{FF2B5EF4-FFF2-40B4-BE49-F238E27FC236}">
                <a16:creationId xmlns:a16="http://schemas.microsoft.com/office/drawing/2014/main" id="{3A1524D1-3BD3-46D5-9E6C-7E5EEDED3ADC}"/>
              </a:ext>
            </a:extLst>
          </p:cNvPr>
          <p:cNvGraphicFramePr>
            <a:graphicFrameLocks noGrp="1"/>
          </p:cNvGraphicFramePr>
          <p:nvPr/>
        </p:nvGraphicFramePr>
        <p:xfrm>
          <a:off x="8115062" y="3736731"/>
          <a:ext cx="1635608" cy="659423"/>
        </p:xfrm>
        <a:graphic>
          <a:graphicData uri="http://schemas.openxmlformats.org/drawingml/2006/table">
            <a:tbl>
              <a:tblPr firstRow="1">
                <a:tableStyleId>{08FB837D-C827-4EFA-A057-4D05807E0F7C}</a:tableStyleId>
              </a:tblPr>
              <a:tblGrid>
                <a:gridCol w="1635608">
                  <a:extLst>
                    <a:ext uri="{9D8B030D-6E8A-4147-A177-3AD203B41FA5}">
                      <a16:colId xmlns:a16="http://schemas.microsoft.com/office/drawing/2014/main" val="4258481231"/>
                    </a:ext>
                  </a:extLst>
                </a:gridCol>
              </a:tblGrid>
              <a:tr h="659423">
                <a:tc>
                  <a:txBody>
                    <a:bodyPr/>
                    <a:lstStyle/>
                    <a:p>
                      <a:pPr algn="ctr" fontAlgn="ctr"/>
                      <a:r>
                        <a:rPr lang="en-US" sz="1800" b="1" dirty="0">
                          <a:effectLst/>
                        </a:rPr>
                        <a:t>B()</a:t>
                      </a:r>
                    </a:p>
                  </a:txBody>
                  <a:tcPr marL="76200" marR="76200" marT="76200" marB="76200" anchor="ctr"/>
                </a:tc>
                <a:extLst>
                  <a:ext uri="{0D108BD9-81ED-4DB2-BD59-A6C34878D82A}">
                    <a16:rowId xmlns:a16="http://schemas.microsoft.com/office/drawing/2014/main" val="2571211500"/>
                  </a:ext>
                </a:extLst>
              </a:tr>
            </a:tbl>
          </a:graphicData>
        </a:graphic>
      </p:graphicFrame>
      <p:sp>
        <p:nvSpPr>
          <p:cNvPr id="12" name="Arrow: Right 11">
            <a:extLst>
              <a:ext uri="{FF2B5EF4-FFF2-40B4-BE49-F238E27FC236}">
                <a16:creationId xmlns:a16="http://schemas.microsoft.com/office/drawing/2014/main" id="{29CC6DD2-85DB-4DD0-B6E3-144E351131E3}"/>
              </a:ext>
            </a:extLst>
          </p:cNvPr>
          <p:cNvSpPr/>
          <p:nvPr/>
        </p:nvSpPr>
        <p:spPr>
          <a:xfrm>
            <a:off x="1424354" y="3210058"/>
            <a:ext cx="783859" cy="246184"/>
          </a:xfrm>
          <a:prstGeom prst="rightArrow">
            <a:avLst/>
          </a:prstGeom>
          <a:solidFill>
            <a:schemeClr val="tx2">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Right 12">
            <a:extLst>
              <a:ext uri="{FF2B5EF4-FFF2-40B4-BE49-F238E27FC236}">
                <a16:creationId xmlns:a16="http://schemas.microsoft.com/office/drawing/2014/main" id="{0E6389AB-24C0-4F6C-A106-3753BD4890C4}"/>
              </a:ext>
            </a:extLst>
          </p:cNvPr>
          <p:cNvSpPr/>
          <p:nvPr/>
        </p:nvSpPr>
        <p:spPr>
          <a:xfrm>
            <a:off x="1037492" y="1812947"/>
            <a:ext cx="1170721" cy="246184"/>
          </a:xfrm>
          <a:prstGeom prst="rightArrow">
            <a:avLst/>
          </a:prstGeom>
          <a:solidFill>
            <a:schemeClr val="tx2">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12D6F9F-596F-43A9-AE9A-2EA4DB939B4A}"/>
              </a:ext>
            </a:extLst>
          </p:cNvPr>
          <p:cNvSpPr txBox="1"/>
          <p:nvPr/>
        </p:nvSpPr>
        <p:spPr>
          <a:xfrm>
            <a:off x="291491" y="3903730"/>
            <a:ext cx="1916722" cy="369332"/>
          </a:xfrm>
          <a:prstGeom prst="rect">
            <a:avLst/>
          </a:prstGeom>
          <a:noFill/>
        </p:spPr>
        <p:txBody>
          <a:bodyPr wrap="square" rtlCol="0">
            <a:spAutoFit/>
          </a:bodyPr>
          <a:lstStyle/>
          <a:p>
            <a:r>
              <a:rPr lang="en-US" dirty="0"/>
              <a:t>Print</a:t>
            </a:r>
          </a:p>
        </p:txBody>
      </p:sp>
    </p:spTree>
    <p:extLst>
      <p:ext uri="{BB962C8B-B14F-4D97-AF65-F5344CB8AC3E}">
        <p14:creationId xmlns:p14="http://schemas.microsoft.com/office/powerpoint/2010/main" val="1382590869"/>
      </p:ext>
    </p:extLst>
  </p:cSld>
  <p:clrMapOvr>
    <a:masterClrMapping/>
  </p:clrMapOvr>
</p:sld>
</file>

<file path=ppt/theme/theme1.xml><?xml version="1.0" encoding="utf-8"?>
<a:theme xmlns:a="http://schemas.openxmlformats.org/drawingml/2006/main" name="Children Playing 16x9">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3461883.potx" id="{18737D51-7733-4200-B5C9-BF22CA2CE631}" vid="{40CEFE45-12FF-4454-86EB-59F04C858872}"/>
    </a:ext>
  </a:extLst>
</a:theme>
</file>

<file path=ppt/theme/theme2.xml><?xml version="1.0" encoding="utf-8"?>
<a:theme xmlns:a="http://schemas.openxmlformats.org/drawingml/2006/main" name="Office Theme">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Children playing education presentation design (cartoon illustration, widescreen)</Template>
  <TotalTime>834</TotalTime>
  <Words>10789</Words>
  <Application>Microsoft Office PowerPoint</Application>
  <PresentationFormat>Widescreen</PresentationFormat>
  <Paragraphs>3069</Paragraphs>
  <Slides>283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283</vt:i4>
      </vt:variant>
    </vt:vector>
  </HeadingPairs>
  <TitlesOfParts>
    <vt:vector size="287" baseType="lpstr">
      <vt:lpstr>Courier New</vt:lpstr>
      <vt:lpstr>Euphemia</vt:lpstr>
      <vt:lpstr>Wingdings</vt:lpstr>
      <vt:lpstr>Children Playing 16x9</vt:lpstr>
      <vt:lpstr>Stacks, Queues, Deques</vt:lpstr>
      <vt:lpstr>Announcements</vt:lpstr>
      <vt:lpstr>Instructions</vt:lpstr>
      <vt:lpstr>Schedule</vt:lpstr>
      <vt:lpstr>Last Time…</vt:lpstr>
      <vt:lpstr>Last Time…</vt:lpstr>
      <vt:lpstr>Abstract Data Type</vt:lpstr>
      <vt:lpstr>Abstract Data Type (ADT)</vt:lpstr>
      <vt:lpstr>Abstract Data Type (ADT)</vt:lpstr>
      <vt:lpstr>Abstract Data Type (ADT)</vt:lpstr>
      <vt:lpstr>Abstract Data Type (ADT)</vt:lpstr>
      <vt:lpstr>Abstract Data Type (ADT)</vt:lpstr>
      <vt:lpstr>Abstract Data Type (ADT)</vt:lpstr>
      <vt:lpstr>Stack</vt:lpstr>
      <vt:lpstr>Stack Definition</vt:lpstr>
      <vt:lpstr>Stack Definition</vt:lpstr>
      <vt:lpstr>Stack Definition</vt:lpstr>
      <vt:lpstr>Stack Definition</vt:lpstr>
      <vt:lpstr>Stack Definition</vt:lpstr>
      <vt:lpstr>Stack ADT Operations</vt:lpstr>
      <vt:lpstr>Stack ADT Operations</vt:lpstr>
      <vt:lpstr>Stack ADT Operations</vt:lpstr>
      <vt:lpstr>Stack ADT Operations</vt:lpstr>
      <vt:lpstr>Stack ADT Operations</vt:lpstr>
      <vt:lpstr>Stack ADT Operations</vt:lpstr>
      <vt:lpstr>Stack ADT Operations</vt:lpstr>
      <vt:lpstr>Stack Visualization</vt:lpstr>
      <vt:lpstr>Stack Visualization</vt:lpstr>
      <vt:lpstr>Stack Visualization</vt:lpstr>
      <vt:lpstr>Stack Visualization</vt:lpstr>
      <vt:lpstr>Stack Visualization</vt:lpstr>
      <vt:lpstr>Stack Visualization</vt:lpstr>
      <vt:lpstr>Stack Visualization</vt:lpstr>
      <vt:lpstr>Stack Visualization</vt:lpstr>
      <vt:lpstr>Stack Visualization</vt:lpstr>
      <vt:lpstr>Stack Visualization</vt:lpstr>
      <vt:lpstr>Stack Visualization</vt:lpstr>
      <vt:lpstr>Stack Interface in Java</vt:lpstr>
      <vt:lpstr>Stack Interface in Java</vt:lpstr>
      <vt:lpstr>Array-Based Stack Implementation</vt:lpstr>
      <vt:lpstr>Array-Based Stack Implementation</vt:lpstr>
      <vt:lpstr>Array-Based Stack Implementation</vt:lpstr>
      <vt:lpstr>Array-Based Stack Implementation</vt:lpstr>
      <vt:lpstr>Array-Based Stack Implementation</vt:lpstr>
      <vt:lpstr>Array-Based Stack Visualization</vt:lpstr>
      <vt:lpstr>Array-Based Stack Operations</vt:lpstr>
      <vt:lpstr>Array-Based Stack Operations</vt:lpstr>
      <vt:lpstr>Array-Based Stack Operations</vt:lpstr>
      <vt:lpstr>push(E) Visualization</vt:lpstr>
      <vt:lpstr>push(E) Visualization</vt:lpstr>
      <vt:lpstr>push(E) Visualization</vt:lpstr>
      <vt:lpstr>push(E) Visualization</vt:lpstr>
      <vt:lpstr>push(E) Visualization</vt:lpstr>
      <vt:lpstr>Array-Based Stack Operations</vt:lpstr>
      <vt:lpstr>Array-Based Stack Operations</vt:lpstr>
      <vt:lpstr>Array-Based Stack Operations</vt:lpstr>
      <vt:lpstr>Array-Based Stack Operations</vt:lpstr>
      <vt:lpstr>Array-Based Stack Operations</vt:lpstr>
      <vt:lpstr>Array-Based Stack Operations</vt:lpstr>
      <vt:lpstr>pop() Visualization</vt:lpstr>
      <vt:lpstr>pop() Visualization</vt:lpstr>
      <vt:lpstr>pop() Visualization</vt:lpstr>
      <vt:lpstr>pop() Visualization</vt:lpstr>
      <vt:lpstr>pop() Visualization</vt:lpstr>
      <vt:lpstr>Array-Based Stack Operations</vt:lpstr>
      <vt:lpstr>Array-Based Stack Operations</vt:lpstr>
      <vt:lpstr>Array-Based Stack Operations</vt:lpstr>
      <vt:lpstr>Linked List-Based Stack Implementation</vt:lpstr>
      <vt:lpstr>Linked List-Based Stack Implementation</vt:lpstr>
      <vt:lpstr>Linked List-Based Stack Implementation</vt:lpstr>
      <vt:lpstr>Linked List-Based Stack Implementation</vt:lpstr>
      <vt:lpstr>Linked List-Based Stack Implementation</vt:lpstr>
      <vt:lpstr>Linked List-Based Stack Implementation</vt:lpstr>
      <vt:lpstr>Linked List-Based Stack Implementation</vt:lpstr>
      <vt:lpstr>Linked List-Based Stack Implementation</vt:lpstr>
      <vt:lpstr>Linked List-Based Stack Implementation</vt:lpstr>
      <vt:lpstr>Linked List-Based Stack Implementation</vt:lpstr>
      <vt:lpstr>Linked List-Based Stack Implementation</vt:lpstr>
      <vt:lpstr>Linked List-Based Stack Implementation</vt:lpstr>
      <vt:lpstr>Linked List-Based Stack Implementation</vt:lpstr>
      <vt:lpstr>Linked List-Based Stack Implementation</vt:lpstr>
      <vt:lpstr>Linked List-Based Stack Implementation</vt:lpstr>
      <vt:lpstr>Stack Applications</vt:lpstr>
      <vt:lpstr>Call Stack</vt:lpstr>
      <vt:lpstr>Call Stack</vt:lpstr>
      <vt:lpstr>Call Stack</vt:lpstr>
      <vt:lpstr>Call Stack</vt:lpstr>
      <vt:lpstr>Call Stack Example</vt:lpstr>
      <vt:lpstr>Call Stack Example</vt:lpstr>
      <vt:lpstr>Call Stack Example</vt:lpstr>
      <vt:lpstr>Call Stack Example</vt:lpstr>
      <vt:lpstr>Call Stack Example</vt:lpstr>
      <vt:lpstr>Call Stack Example</vt:lpstr>
      <vt:lpstr>Call Stack Example</vt:lpstr>
      <vt:lpstr>Call Stack Example</vt:lpstr>
      <vt:lpstr>Call Stack Example</vt:lpstr>
      <vt:lpstr>Call Stack Example</vt:lpstr>
      <vt:lpstr>Call Stack Example</vt:lpstr>
      <vt:lpstr>Call Stack Example</vt:lpstr>
      <vt:lpstr>Call Stack Example</vt:lpstr>
      <vt:lpstr>Call Stack Example</vt:lpstr>
      <vt:lpstr>Call Stack Example</vt:lpstr>
      <vt:lpstr>Call Stack Example</vt:lpstr>
      <vt:lpstr>Call Stack Example</vt:lpstr>
      <vt:lpstr>Call Stack Example</vt:lpstr>
      <vt:lpstr>Call Stack Example</vt:lpstr>
      <vt:lpstr>Call Stack Example</vt:lpstr>
      <vt:lpstr>Call Stack Example</vt:lpstr>
      <vt:lpstr>Call Stack Example</vt:lpstr>
      <vt:lpstr>Call Stack Example</vt:lpstr>
      <vt:lpstr>Call Stack Example</vt:lpstr>
      <vt:lpstr>Call Stack Example</vt:lpstr>
      <vt:lpstr>Call Stack Example</vt:lpstr>
      <vt:lpstr>Call Stack Example</vt:lpstr>
      <vt:lpstr>Call Stack Example</vt:lpstr>
      <vt:lpstr>Call Stack Example</vt:lpstr>
      <vt:lpstr>Call Stack Example</vt:lpstr>
      <vt:lpstr>Call Stack Example</vt:lpstr>
      <vt:lpstr>Call Stack Example</vt:lpstr>
      <vt:lpstr>Call Stack Example</vt:lpstr>
      <vt:lpstr>Call Stack Example</vt:lpstr>
      <vt:lpstr>Call Stack Example</vt:lpstr>
      <vt:lpstr>Call Stack Example</vt:lpstr>
      <vt:lpstr>Recursion Example</vt:lpstr>
      <vt:lpstr>Recursion Example</vt:lpstr>
      <vt:lpstr>Recursion Example</vt:lpstr>
      <vt:lpstr>Recursion Example</vt:lpstr>
      <vt:lpstr>Recursion Example</vt:lpstr>
      <vt:lpstr>Recursion Example</vt:lpstr>
      <vt:lpstr>Recursion Example</vt:lpstr>
      <vt:lpstr>Recursion Example</vt:lpstr>
      <vt:lpstr>Recursion Example</vt:lpstr>
      <vt:lpstr>Recursion Example</vt:lpstr>
      <vt:lpstr>Recursion Example</vt:lpstr>
      <vt:lpstr>Recursion Example</vt:lpstr>
      <vt:lpstr>Recursion Example</vt:lpstr>
      <vt:lpstr>Recursion Example</vt:lpstr>
      <vt:lpstr>Recursion Example</vt:lpstr>
      <vt:lpstr>Recursion Example</vt:lpstr>
      <vt:lpstr>Recursion Example</vt:lpstr>
      <vt:lpstr>Queue</vt:lpstr>
      <vt:lpstr>Queue Definition</vt:lpstr>
      <vt:lpstr>Queue Definition</vt:lpstr>
      <vt:lpstr>Queue Definition</vt:lpstr>
      <vt:lpstr>Queue Definition</vt:lpstr>
      <vt:lpstr>Queue Definition</vt:lpstr>
      <vt:lpstr>Queue ADT Operations</vt:lpstr>
      <vt:lpstr>Queue ADT Operations</vt:lpstr>
      <vt:lpstr>Queue ADT Operations</vt:lpstr>
      <vt:lpstr>Queue ADT Operations</vt:lpstr>
      <vt:lpstr>Queue ADT Operations</vt:lpstr>
      <vt:lpstr>Queue ADT Operations</vt:lpstr>
      <vt:lpstr>Queue ADT Operations</vt:lpstr>
      <vt:lpstr>Queue Visualization</vt:lpstr>
      <vt:lpstr>Queue Visualization</vt:lpstr>
      <vt:lpstr>Queue Visualization</vt:lpstr>
      <vt:lpstr>Queue Visualization</vt:lpstr>
      <vt:lpstr>Queue Visualization</vt:lpstr>
      <vt:lpstr>Queue Visualization</vt:lpstr>
      <vt:lpstr>Queue Visualization</vt:lpstr>
      <vt:lpstr>Queue Visualization</vt:lpstr>
      <vt:lpstr>Queue Visualization</vt:lpstr>
      <vt:lpstr>Queue Visualization</vt:lpstr>
      <vt:lpstr>Queue Visualization</vt:lpstr>
      <vt:lpstr>Queue Visualization</vt:lpstr>
      <vt:lpstr>Queue Visualization</vt:lpstr>
      <vt:lpstr>Queue Visualization</vt:lpstr>
      <vt:lpstr>Queue Interface in Java</vt:lpstr>
      <vt:lpstr>Queue Array Implementation</vt:lpstr>
      <vt:lpstr>Queue Array Implementation</vt:lpstr>
      <vt:lpstr>Queue Array Implementation</vt:lpstr>
      <vt:lpstr>Queue Array Implementation</vt:lpstr>
      <vt:lpstr>Queue Array Implementation</vt:lpstr>
      <vt:lpstr>Queue Array Implementation</vt:lpstr>
      <vt:lpstr>Queue Array Implementation</vt:lpstr>
      <vt:lpstr>Array-Based Queue Visualization</vt:lpstr>
      <vt:lpstr>Array-Based Queue Operations</vt:lpstr>
      <vt:lpstr>Array-Based Queue Operations</vt:lpstr>
      <vt:lpstr>Array-Based Queue Operations</vt:lpstr>
      <vt:lpstr>Array-Based Queue Operations</vt:lpstr>
      <vt:lpstr>Enqueue Visualization</vt:lpstr>
      <vt:lpstr>Enqueue Visualization</vt:lpstr>
      <vt:lpstr>Enqueue Visualization</vt:lpstr>
      <vt:lpstr>Enqueue Visualization</vt:lpstr>
      <vt:lpstr>Enqueue Visualization</vt:lpstr>
      <vt:lpstr>Enqueue Visualization</vt:lpstr>
      <vt:lpstr>Enqueue Visualization</vt:lpstr>
      <vt:lpstr>Enqueue Visualization</vt:lpstr>
      <vt:lpstr>Enqueue Visualization</vt:lpstr>
      <vt:lpstr>Enqueue Visualization</vt:lpstr>
      <vt:lpstr>Enqueue Visualization</vt:lpstr>
      <vt:lpstr>Enqueue Visualization</vt:lpstr>
      <vt:lpstr>Array-Based Queue Operations</vt:lpstr>
      <vt:lpstr>Array-Based Queue Operations</vt:lpstr>
      <vt:lpstr>Array-Based Queue Operations</vt:lpstr>
      <vt:lpstr>Array-Based Queue Operations</vt:lpstr>
      <vt:lpstr>Array-Based Queue Operations</vt:lpstr>
      <vt:lpstr>Array-Based Queue Operations</vt:lpstr>
      <vt:lpstr>Array-Based Queue Operations</vt:lpstr>
      <vt:lpstr>Array-Based Queue Operations</vt:lpstr>
      <vt:lpstr>Dequeue() Visualization</vt:lpstr>
      <vt:lpstr>Dequeue() Visualization</vt:lpstr>
      <vt:lpstr>Dequeue() Visualization</vt:lpstr>
      <vt:lpstr>Dequeue() Visualization</vt:lpstr>
      <vt:lpstr>Dequeue() Visualization</vt:lpstr>
      <vt:lpstr>Dequeue() Visualization</vt:lpstr>
      <vt:lpstr>Dequeue() Visualization</vt:lpstr>
      <vt:lpstr>Enqueue()/Dequeue() Wrapping Around Visualization</vt:lpstr>
      <vt:lpstr>Enqueue()/Dequeue() Wrapping Around Visualization</vt:lpstr>
      <vt:lpstr>Enqueue()/Dequeue() Wrapping Around Visualization</vt:lpstr>
      <vt:lpstr>Enqueue()/Dequeue() Wrapping Around Visualization</vt:lpstr>
      <vt:lpstr>Enqueue()/Dequeue() Wrapping Around Visualization</vt:lpstr>
      <vt:lpstr>Enqueue()/Dequeue() Wrapping Around Visualization</vt:lpstr>
      <vt:lpstr>Enqueue()/Dequeue() Wrapping Around Visualization</vt:lpstr>
      <vt:lpstr>Enqueue()/Dequeue() Wrapping Around Visualization</vt:lpstr>
      <vt:lpstr>Enqueue()/Dequeue() Wrapping Around Visualization</vt:lpstr>
      <vt:lpstr>Enqueue()/Dequeue() Wrapping Around Visualization</vt:lpstr>
      <vt:lpstr>Enqueue()/Dequeue() Wrapping Around Visualization</vt:lpstr>
      <vt:lpstr>Enqueue()/Dequeue() Wrapping Around Visualization</vt:lpstr>
      <vt:lpstr>Enqueue()/Dequeue() Wrapping Around Visualization</vt:lpstr>
      <vt:lpstr>Enqueue()/Dequeue() Wrapping Around Visualization</vt:lpstr>
      <vt:lpstr>Enqueue()/Dequeue() Wrapping Around Visualization</vt:lpstr>
      <vt:lpstr>Enqueue()/Dequeue() Wrapping Around Visualization</vt:lpstr>
      <vt:lpstr>Enqueue()/Dequeue() Wrapping Around Visualization</vt:lpstr>
      <vt:lpstr>Enqueue()/Dequeue() Wrapping Around Visualization</vt:lpstr>
      <vt:lpstr>Array-Based Queue Operations</vt:lpstr>
      <vt:lpstr>Array-Based Queue Operations</vt:lpstr>
      <vt:lpstr>Array-Based Queue Operations</vt:lpstr>
      <vt:lpstr>Queue Linked List Implementation</vt:lpstr>
      <vt:lpstr>Queue Linked List Implementation</vt:lpstr>
      <vt:lpstr>Queue Linked List Implementation</vt:lpstr>
      <vt:lpstr>Linked List-Based Stack Implementation</vt:lpstr>
      <vt:lpstr>Linked List-Based Stack Implementation</vt:lpstr>
      <vt:lpstr>Linked List-Based Stack Implementation</vt:lpstr>
      <vt:lpstr>Linked List-Based Stack Implementation</vt:lpstr>
      <vt:lpstr>Linked List-Based Stack Implementation</vt:lpstr>
      <vt:lpstr>Linked List-Based Stack Implementation</vt:lpstr>
      <vt:lpstr>Linked List-Based Stack Implementation</vt:lpstr>
      <vt:lpstr>Linked List-Based Stack Implementation</vt:lpstr>
      <vt:lpstr>Linked List-Based Stack Implementation</vt:lpstr>
      <vt:lpstr>Queue Linked List Implementation</vt:lpstr>
      <vt:lpstr>Queue Linked List Implementation</vt:lpstr>
      <vt:lpstr>Queue Linked List Implementation</vt:lpstr>
      <vt:lpstr>Queue Linked List Implementation</vt:lpstr>
      <vt:lpstr>Queue Linked List Implementation</vt:lpstr>
      <vt:lpstr>Queue Applications</vt:lpstr>
      <vt:lpstr>Deque</vt:lpstr>
      <vt:lpstr>Deque Definition</vt:lpstr>
      <vt:lpstr>Deque ADT Operations</vt:lpstr>
      <vt:lpstr>Deque ADT Operations</vt:lpstr>
      <vt:lpstr>Deque ADT Operations</vt:lpstr>
      <vt:lpstr>Deque ADT Operations</vt:lpstr>
      <vt:lpstr>Deque ADT Operations</vt:lpstr>
      <vt:lpstr>Deque Implementation</vt:lpstr>
      <vt:lpstr>Deque Implementation</vt:lpstr>
      <vt:lpstr>Deque Implementation</vt:lpstr>
      <vt:lpstr>Deque Implementation</vt:lpstr>
      <vt:lpstr>DLL-Based Deque Implementation</vt:lpstr>
      <vt:lpstr>DLL-Based Deque Implementation</vt:lpstr>
      <vt:lpstr>DLL-Based Deque Implementation</vt:lpstr>
      <vt:lpstr>DLL-Based Deque Implementation</vt:lpstr>
      <vt:lpstr>DLL-Based Deque Implementation</vt:lpstr>
      <vt:lpstr>DLL-Based Deque Implementation</vt:lpstr>
      <vt:lpstr>DLL-Based Deque Implementation</vt:lpstr>
      <vt:lpstr>DLL-Based Deque Implementation</vt:lpstr>
      <vt:lpstr>DLL-Based Deque Implementation</vt:lpstr>
      <vt:lpstr>DLL-Based Deque Implementation</vt:lpstr>
      <vt:lpstr>DLL-Based Deque Implementation</vt:lpstr>
      <vt:lpstr>DLL-Based Deque Implementation</vt:lpstr>
      <vt:lpstr>DLL-Based Deque Implementation</vt:lpstr>
      <vt:lpstr>DLL-Based Deque Implementation</vt:lpstr>
      <vt:lpstr>DLL-Based Deque Implementation</vt:lpstr>
      <vt:lpstr>DLL-Based Deque Implementation</vt:lpstr>
      <vt:lpstr>DLL-Based Deque Implementation</vt:lpstr>
      <vt:lpstr>DLL-Based Deque Implementation</vt:lpstr>
      <vt:lpstr>DLL-Based Deque Implementation</vt:lpstr>
      <vt:lpstr>Deque Applications</vt:lpstr>
      <vt:lpstr>Multiple Ticket Lines</vt:lpstr>
      <vt:lpstr>Multiple Ticket Lines</vt:lpstr>
      <vt:lpstr>Multiple Ticket Lines</vt:lpstr>
      <vt:lpstr>Multiple Ticket Lines</vt:lpstr>
      <vt:lpstr>Questions to Ask Yourself</vt:lpstr>
      <vt:lpstr>Interview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 Queues, Deques</dc:title>
  <dc:creator>Joonho Kim</dc:creator>
  <cp:lastModifiedBy>Joonho Kim</cp:lastModifiedBy>
  <cp:revision>31</cp:revision>
  <dcterms:created xsi:type="dcterms:W3CDTF">2018-05-21T21:24:45Z</dcterms:created>
  <dcterms:modified xsi:type="dcterms:W3CDTF">2018-10-04T17:39:28Z</dcterms:modified>
</cp:coreProperties>
</file>