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0" roundtripDataSignature="AMtx7miyHQGj7JQbhuNYpkLWzyKjZkiM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7EA9C7-68AC-4052-83B7-DA83E941065B}">
  <a:tblStyle styleId="{8A7EA9C7-68AC-4052-83B7-DA83E941065B}" styleName="Table_0">
    <a:wholeTbl>
      <a:tcTxStyle b="off" i="off">
        <a:font>
          <a:latin typeface="Euphemia"/>
          <a:ea typeface="Euphemia"/>
          <a:cs typeface="Euphemia"/>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0F3E7"/>
          </a:solidFill>
        </a:fill>
      </a:tcStyle>
    </a:band1H>
    <a:band2H>
      <a:tcTxStyle/>
    </a:band2H>
    <a:band1V>
      <a:tcTxStyle/>
      <a:tcStyle>
        <a:fill>
          <a:solidFill>
            <a:srgbClr val="F0F3E7"/>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Euphemia"/>
          <a:ea typeface="Euphemia"/>
          <a:cs typeface="Euphemia"/>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120"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3" name="Google Shape;1703;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9" name="Google Shape;1729;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5" name="Google Shape;1755;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1" name="Google Shape;178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7" name="Google Shape;1807;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3" name="Google Shape;1813;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9" name="Google Shape;1819;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5" name="Google Shape;1825;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1" name="Google Shape;1831;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7" name="Google Shape;1837;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3" name="Google Shape;1843;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9" name="Google Shape;184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5" name="Google Shape;1855;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1" name="Google Shape;1861;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7" name="Google Shape;89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3" name="Google Shape;95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7" name="Google Shape;120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5" name="Google Shape;123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3" name="Google Shape;126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4" name="Google Shape;129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5" name="Google Shape;1325;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3" name="Google Shape;1353;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1" name="Google Shape;138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7" name="Google Shape;1387;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3" name="Google Shape;139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9" name="Google Shape;1399;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5" name="Google Shape;1405;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1" name="Google Shape;141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7" name="Google Shape;141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3" name="Google Shape;1423;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7" name="Google Shape;1457;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6" name="Google Shape;1486;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5" name="Google Shape;1515;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1" name="Google Shape;154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7" name="Google Shape;1567;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3" name="Google Shape;1593;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9" name="Google Shape;1619;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5" name="Google Shape;1645;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4" name="Google Shape;167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17"/>
          <p:cNvSpPr txBox="1"/>
          <p:nvPr>
            <p:ph type="ctrTitle"/>
          </p:nvPr>
        </p:nvSpPr>
        <p:spPr>
          <a:xfrm>
            <a:off x="1065213" y="304800"/>
            <a:ext cx="7091361" cy="2793906"/>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7"/>
          <p:cNvSpPr txBox="1"/>
          <p:nvPr>
            <p:ph idx="1" type="subTitle"/>
          </p:nvPr>
        </p:nvSpPr>
        <p:spPr>
          <a:xfrm>
            <a:off x="1065213" y="3108804"/>
            <a:ext cx="7091361" cy="838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2"/>
              </a:buClr>
              <a:buSzPts val="1920"/>
              <a:buNone/>
              <a:defRPr sz="2400">
                <a:solidFill>
                  <a:schemeClr val="accent2"/>
                </a:solidFill>
              </a:defRPr>
            </a:lvl1pPr>
            <a:lvl2pPr lvl="1" algn="ctr">
              <a:lnSpc>
                <a:spcPct val="90000"/>
              </a:lnSpc>
              <a:spcBef>
                <a:spcPts val="1000"/>
              </a:spcBef>
              <a:spcAft>
                <a:spcPts val="0"/>
              </a:spcAft>
              <a:buClr>
                <a:schemeClr val="dk1"/>
              </a:buClr>
              <a:buSzPts val="1600"/>
              <a:buNone/>
              <a:defRPr sz="2000"/>
            </a:lvl2pPr>
            <a:lvl3pPr lvl="2" algn="ctr">
              <a:lnSpc>
                <a:spcPct val="90000"/>
              </a:lnSpc>
              <a:spcBef>
                <a:spcPts val="800"/>
              </a:spcBef>
              <a:spcAft>
                <a:spcPts val="0"/>
              </a:spcAft>
              <a:buClr>
                <a:schemeClr val="dk1"/>
              </a:buClr>
              <a:buSzPts val="1440"/>
              <a:buNone/>
              <a:defRPr sz="1800"/>
            </a:lvl3pPr>
            <a:lvl4pPr lvl="3" algn="ctr">
              <a:lnSpc>
                <a:spcPct val="90000"/>
              </a:lnSpc>
              <a:spcBef>
                <a:spcPts val="800"/>
              </a:spcBef>
              <a:spcAft>
                <a:spcPts val="0"/>
              </a:spcAft>
              <a:buClr>
                <a:schemeClr val="dk1"/>
              </a:buClr>
              <a:buSzPts val="1280"/>
              <a:buNone/>
              <a:defRPr sz="1600"/>
            </a:lvl4pPr>
            <a:lvl5pPr lvl="4" algn="ctr">
              <a:lnSpc>
                <a:spcPct val="90000"/>
              </a:lnSpc>
              <a:spcBef>
                <a:spcPts val="800"/>
              </a:spcBef>
              <a:spcAft>
                <a:spcPts val="0"/>
              </a:spcAft>
              <a:buClr>
                <a:schemeClr val="dk1"/>
              </a:buClr>
              <a:buSzPts val="1280"/>
              <a:buNone/>
              <a:defRPr sz="1600"/>
            </a:lvl5pPr>
            <a:lvl6pPr lvl="5" algn="ctr">
              <a:lnSpc>
                <a:spcPct val="90000"/>
              </a:lnSpc>
              <a:spcBef>
                <a:spcPts val="800"/>
              </a:spcBef>
              <a:spcAft>
                <a:spcPts val="0"/>
              </a:spcAft>
              <a:buClr>
                <a:schemeClr val="dk1"/>
              </a:buClr>
              <a:buSzPts val="1280"/>
              <a:buNone/>
              <a:defRPr sz="1600"/>
            </a:lvl6pPr>
            <a:lvl7pPr lvl="6" algn="ctr">
              <a:lnSpc>
                <a:spcPct val="90000"/>
              </a:lnSpc>
              <a:spcBef>
                <a:spcPts val="800"/>
              </a:spcBef>
              <a:spcAft>
                <a:spcPts val="0"/>
              </a:spcAft>
              <a:buClr>
                <a:schemeClr val="dk1"/>
              </a:buClr>
              <a:buSzPts val="1280"/>
              <a:buNone/>
              <a:defRPr sz="1600"/>
            </a:lvl7pPr>
            <a:lvl8pPr lvl="7" algn="ctr">
              <a:lnSpc>
                <a:spcPct val="90000"/>
              </a:lnSpc>
              <a:spcBef>
                <a:spcPts val="800"/>
              </a:spcBef>
              <a:spcAft>
                <a:spcPts val="0"/>
              </a:spcAft>
              <a:buClr>
                <a:schemeClr val="dk1"/>
              </a:buClr>
              <a:buSzPts val="1280"/>
              <a:buNone/>
              <a:defRPr sz="1600"/>
            </a:lvl8pPr>
            <a:lvl9pPr lvl="8" algn="ctr">
              <a:lnSpc>
                <a:spcPct val="90000"/>
              </a:lnSpc>
              <a:spcBef>
                <a:spcPts val="800"/>
              </a:spcBef>
              <a:spcAft>
                <a:spcPts val="0"/>
              </a:spcAft>
              <a:buClr>
                <a:schemeClr val="dk1"/>
              </a:buClr>
              <a:buSzPts val="1280"/>
              <a:buNone/>
              <a:defRPr sz="1600"/>
            </a:lvl9pPr>
          </a:lstStyle>
          <a:p/>
        </p:txBody>
      </p:sp>
      <p:sp>
        <p:nvSpPr>
          <p:cNvPr id="18" name="Google Shape;18;p117"/>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7"/>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7"/>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6"/>
          <p:cNvSpPr txBox="1"/>
          <p:nvPr>
            <p:ph idx="1" type="body"/>
          </p:nvPr>
        </p:nvSpPr>
        <p:spPr>
          <a:xfrm rot="5400000">
            <a:off x="4837113" y="-1028700"/>
            <a:ext cx="4114800" cy="9372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76" name="Google Shape;76;p126"/>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6"/>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6"/>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7"/>
          <p:cNvSpPr txBox="1"/>
          <p:nvPr>
            <p:ph type="title"/>
          </p:nvPr>
        </p:nvSpPr>
        <p:spPr>
          <a:xfrm rot="5400000">
            <a:off x="8017814" y="2152001"/>
            <a:ext cx="5410200" cy="1715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7"/>
          <p:cNvSpPr txBox="1"/>
          <p:nvPr>
            <p:ph idx="1" type="body"/>
          </p:nvPr>
        </p:nvSpPr>
        <p:spPr>
          <a:xfrm rot="5400000">
            <a:off x="3256107" y="-741506"/>
            <a:ext cx="5410200" cy="7502814"/>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82" name="Google Shape;82;p127"/>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7"/>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7"/>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24" name="Google Shape;24;p118"/>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8"/>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8"/>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19"/>
          <p:cNvSpPr txBox="1"/>
          <p:nvPr>
            <p:ph type="title"/>
          </p:nvPr>
        </p:nvSpPr>
        <p:spPr>
          <a:xfrm>
            <a:off x="5180013" y="1600200"/>
            <a:ext cx="6400801" cy="2486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9"/>
          <p:cNvSpPr txBox="1"/>
          <p:nvPr>
            <p:ph idx="1" type="body"/>
          </p:nvPr>
        </p:nvSpPr>
        <p:spPr>
          <a:xfrm>
            <a:off x="5180011" y="4105029"/>
            <a:ext cx="6400801"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accent2"/>
              </a:buClr>
              <a:buSzPts val="1600"/>
              <a:buNone/>
              <a:defRPr sz="2000">
                <a:solidFill>
                  <a:schemeClr val="accent2"/>
                </a:solidFill>
              </a:defRPr>
            </a:lvl1pPr>
            <a:lvl2pPr indent="-228600" lvl="1" marL="914400" algn="l">
              <a:lnSpc>
                <a:spcPct val="90000"/>
              </a:lnSpc>
              <a:spcBef>
                <a:spcPts val="1000"/>
              </a:spcBef>
              <a:spcAft>
                <a:spcPts val="0"/>
              </a:spcAft>
              <a:buClr>
                <a:srgbClr val="999999"/>
              </a:buClr>
              <a:buSzPts val="1600"/>
              <a:buNone/>
              <a:defRPr sz="2000">
                <a:solidFill>
                  <a:srgbClr val="999999"/>
                </a:solidFill>
              </a:defRPr>
            </a:lvl2pPr>
            <a:lvl3pPr indent="-228600" lvl="2" marL="1371600" algn="l">
              <a:lnSpc>
                <a:spcPct val="90000"/>
              </a:lnSpc>
              <a:spcBef>
                <a:spcPts val="800"/>
              </a:spcBef>
              <a:spcAft>
                <a:spcPts val="0"/>
              </a:spcAft>
              <a:buClr>
                <a:srgbClr val="999999"/>
              </a:buClr>
              <a:buSzPts val="1440"/>
              <a:buNone/>
              <a:defRPr sz="1800">
                <a:solidFill>
                  <a:srgbClr val="999999"/>
                </a:solidFill>
              </a:defRPr>
            </a:lvl3pPr>
            <a:lvl4pPr indent="-228600" lvl="3" marL="1828800" algn="l">
              <a:lnSpc>
                <a:spcPct val="90000"/>
              </a:lnSpc>
              <a:spcBef>
                <a:spcPts val="800"/>
              </a:spcBef>
              <a:spcAft>
                <a:spcPts val="0"/>
              </a:spcAft>
              <a:buClr>
                <a:srgbClr val="999999"/>
              </a:buClr>
              <a:buSzPts val="1280"/>
              <a:buNone/>
              <a:defRPr sz="1600">
                <a:solidFill>
                  <a:srgbClr val="999999"/>
                </a:solidFill>
              </a:defRPr>
            </a:lvl4pPr>
            <a:lvl5pPr indent="-228600" lvl="4" marL="2286000" algn="l">
              <a:lnSpc>
                <a:spcPct val="90000"/>
              </a:lnSpc>
              <a:spcBef>
                <a:spcPts val="800"/>
              </a:spcBef>
              <a:spcAft>
                <a:spcPts val="0"/>
              </a:spcAft>
              <a:buClr>
                <a:srgbClr val="999999"/>
              </a:buClr>
              <a:buSzPts val="1280"/>
              <a:buNone/>
              <a:defRPr sz="1600">
                <a:solidFill>
                  <a:srgbClr val="999999"/>
                </a:solidFill>
              </a:defRPr>
            </a:lvl5pPr>
            <a:lvl6pPr indent="-228600" lvl="5" marL="2743200" algn="l">
              <a:lnSpc>
                <a:spcPct val="90000"/>
              </a:lnSpc>
              <a:spcBef>
                <a:spcPts val="800"/>
              </a:spcBef>
              <a:spcAft>
                <a:spcPts val="0"/>
              </a:spcAft>
              <a:buClr>
                <a:srgbClr val="999999"/>
              </a:buClr>
              <a:buSzPts val="1280"/>
              <a:buNone/>
              <a:defRPr sz="1600">
                <a:solidFill>
                  <a:srgbClr val="999999"/>
                </a:solidFill>
              </a:defRPr>
            </a:lvl6pPr>
            <a:lvl7pPr indent="-228600" lvl="6" marL="3200400" algn="l">
              <a:lnSpc>
                <a:spcPct val="90000"/>
              </a:lnSpc>
              <a:spcBef>
                <a:spcPts val="800"/>
              </a:spcBef>
              <a:spcAft>
                <a:spcPts val="0"/>
              </a:spcAft>
              <a:buClr>
                <a:srgbClr val="999999"/>
              </a:buClr>
              <a:buSzPts val="1280"/>
              <a:buNone/>
              <a:defRPr sz="1600">
                <a:solidFill>
                  <a:srgbClr val="999999"/>
                </a:solidFill>
              </a:defRPr>
            </a:lvl7pPr>
            <a:lvl8pPr indent="-228600" lvl="7" marL="3657600" algn="l">
              <a:lnSpc>
                <a:spcPct val="90000"/>
              </a:lnSpc>
              <a:spcBef>
                <a:spcPts val="800"/>
              </a:spcBef>
              <a:spcAft>
                <a:spcPts val="0"/>
              </a:spcAft>
              <a:buClr>
                <a:srgbClr val="999999"/>
              </a:buClr>
              <a:buSzPts val="1280"/>
              <a:buNone/>
              <a:defRPr sz="1600">
                <a:solidFill>
                  <a:srgbClr val="999999"/>
                </a:solidFill>
              </a:defRPr>
            </a:lvl8pPr>
            <a:lvl9pPr indent="-228600" lvl="8" marL="4114800" algn="l">
              <a:lnSpc>
                <a:spcPct val="90000"/>
              </a:lnSpc>
              <a:spcBef>
                <a:spcPts val="800"/>
              </a:spcBef>
              <a:spcAft>
                <a:spcPts val="0"/>
              </a:spcAft>
              <a:buClr>
                <a:srgbClr val="999999"/>
              </a:buClr>
              <a:buSzPts val="1280"/>
              <a:buNone/>
              <a:defRPr sz="1600">
                <a:solidFill>
                  <a:srgbClr val="999999"/>
                </a:solidFill>
              </a:defRPr>
            </a:lvl9pPr>
          </a:lstStyle>
          <a:p/>
        </p:txBody>
      </p:sp>
      <p:sp>
        <p:nvSpPr>
          <p:cNvPr id="30" name="Google Shape;30;p119"/>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9"/>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9"/>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0"/>
          <p:cNvSpPr txBox="1"/>
          <p:nvPr>
            <p:ph idx="1" type="body"/>
          </p:nvPr>
        </p:nvSpPr>
        <p:spPr>
          <a:xfrm>
            <a:off x="2208213" y="1600200"/>
            <a:ext cx="4572000" cy="41148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36" name="Google Shape;36;p120"/>
          <p:cNvSpPr txBox="1"/>
          <p:nvPr>
            <p:ph idx="2" type="body"/>
          </p:nvPr>
        </p:nvSpPr>
        <p:spPr>
          <a:xfrm>
            <a:off x="7008813" y="1600200"/>
            <a:ext cx="4572000" cy="41148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37" name="Google Shape;37;p120"/>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0"/>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0"/>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1"/>
          <p:cNvSpPr txBox="1"/>
          <p:nvPr>
            <p:ph idx="1" type="body"/>
          </p:nvPr>
        </p:nvSpPr>
        <p:spPr>
          <a:xfrm>
            <a:off x="2208213" y="1600200"/>
            <a:ext cx="4572000"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accent2"/>
              </a:buClr>
              <a:buSzPts val="1680"/>
              <a:buNone/>
              <a:defRPr b="0" sz="2100">
                <a:solidFill>
                  <a:schemeClr val="accent2"/>
                </a:solidFill>
              </a:defRPr>
            </a:lvl1pPr>
            <a:lvl2pPr indent="-228600" lvl="1" marL="914400" algn="l">
              <a:lnSpc>
                <a:spcPct val="90000"/>
              </a:lnSpc>
              <a:spcBef>
                <a:spcPts val="1000"/>
              </a:spcBef>
              <a:spcAft>
                <a:spcPts val="0"/>
              </a:spcAft>
              <a:buClr>
                <a:schemeClr val="dk1"/>
              </a:buClr>
              <a:buSzPts val="1600"/>
              <a:buNone/>
              <a:defRPr b="1" sz="2000"/>
            </a:lvl2pPr>
            <a:lvl3pPr indent="-228600" lvl="2" marL="1371600" algn="l">
              <a:lnSpc>
                <a:spcPct val="90000"/>
              </a:lnSpc>
              <a:spcBef>
                <a:spcPts val="800"/>
              </a:spcBef>
              <a:spcAft>
                <a:spcPts val="0"/>
              </a:spcAft>
              <a:buClr>
                <a:schemeClr val="dk1"/>
              </a:buClr>
              <a:buSzPts val="1440"/>
              <a:buNone/>
              <a:defRPr b="1" sz="1800"/>
            </a:lvl3pPr>
            <a:lvl4pPr indent="-228600" lvl="3" marL="1828800" algn="l">
              <a:lnSpc>
                <a:spcPct val="90000"/>
              </a:lnSpc>
              <a:spcBef>
                <a:spcPts val="800"/>
              </a:spcBef>
              <a:spcAft>
                <a:spcPts val="0"/>
              </a:spcAft>
              <a:buClr>
                <a:schemeClr val="dk1"/>
              </a:buClr>
              <a:buSzPts val="1280"/>
              <a:buNone/>
              <a:defRPr b="1" sz="1600"/>
            </a:lvl4pPr>
            <a:lvl5pPr indent="-228600" lvl="4" marL="2286000" algn="l">
              <a:lnSpc>
                <a:spcPct val="90000"/>
              </a:lnSpc>
              <a:spcBef>
                <a:spcPts val="800"/>
              </a:spcBef>
              <a:spcAft>
                <a:spcPts val="0"/>
              </a:spcAft>
              <a:buClr>
                <a:schemeClr val="dk1"/>
              </a:buClr>
              <a:buSzPts val="1280"/>
              <a:buNone/>
              <a:defRPr b="1" sz="1600"/>
            </a:lvl5pPr>
            <a:lvl6pPr indent="-228600" lvl="5" marL="2743200" algn="l">
              <a:lnSpc>
                <a:spcPct val="90000"/>
              </a:lnSpc>
              <a:spcBef>
                <a:spcPts val="800"/>
              </a:spcBef>
              <a:spcAft>
                <a:spcPts val="0"/>
              </a:spcAft>
              <a:buClr>
                <a:schemeClr val="dk1"/>
              </a:buClr>
              <a:buSzPts val="1280"/>
              <a:buNone/>
              <a:defRPr b="1" sz="1600"/>
            </a:lvl6pPr>
            <a:lvl7pPr indent="-228600" lvl="6" marL="3200400" algn="l">
              <a:lnSpc>
                <a:spcPct val="90000"/>
              </a:lnSpc>
              <a:spcBef>
                <a:spcPts val="800"/>
              </a:spcBef>
              <a:spcAft>
                <a:spcPts val="0"/>
              </a:spcAft>
              <a:buClr>
                <a:schemeClr val="dk1"/>
              </a:buClr>
              <a:buSzPts val="1280"/>
              <a:buNone/>
              <a:defRPr b="1" sz="1600"/>
            </a:lvl7pPr>
            <a:lvl8pPr indent="-228600" lvl="7" marL="3657600" algn="l">
              <a:lnSpc>
                <a:spcPct val="90000"/>
              </a:lnSpc>
              <a:spcBef>
                <a:spcPts val="800"/>
              </a:spcBef>
              <a:spcAft>
                <a:spcPts val="0"/>
              </a:spcAft>
              <a:buClr>
                <a:schemeClr val="dk1"/>
              </a:buClr>
              <a:buSzPts val="1280"/>
              <a:buNone/>
              <a:defRPr b="1" sz="1600"/>
            </a:lvl8pPr>
            <a:lvl9pPr indent="-228600" lvl="8" marL="4114800" algn="l">
              <a:lnSpc>
                <a:spcPct val="90000"/>
              </a:lnSpc>
              <a:spcBef>
                <a:spcPts val="800"/>
              </a:spcBef>
              <a:spcAft>
                <a:spcPts val="0"/>
              </a:spcAft>
              <a:buClr>
                <a:schemeClr val="dk1"/>
              </a:buClr>
              <a:buSzPts val="1280"/>
              <a:buNone/>
              <a:defRPr b="1" sz="1600"/>
            </a:lvl9pPr>
          </a:lstStyle>
          <a:p/>
        </p:txBody>
      </p:sp>
      <p:sp>
        <p:nvSpPr>
          <p:cNvPr id="43" name="Google Shape;43;p121"/>
          <p:cNvSpPr txBox="1"/>
          <p:nvPr>
            <p:ph idx="2" type="body"/>
          </p:nvPr>
        </p:nvSpPr>
        <p:spPr>
          <a:xfrm>
            <a:off x="2208213" y="2505075"/>
            <a:ext cx="4572000" cy="333756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44" name="Google Shape;44;p121"/>
          <p:cNvSpPr txBox="1"/>
          <p:nvPr>
            <p:ph idx="3" type="body"/>
          </p:nvPr>
        </p:nvSpPr>
        <p:spPr>
          <a:xfrm>
            <a:off x="7008813" y="1600200"/>
            <a:ext cx="4572000"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accent2"/>
              </a:buClr>
              <a:buSzPts val="1680"/>
              <a:buNone/>
              <a:defRPr b="0" sz="2100">
                <a:solidFill>
                  <a:schemeClr val="accent2"/>
                </a:solidFill>
              </a:defRPr>
            </a:lvl1pPr>
            <a:lvl2pPr indent="-228600" lvl="1" marL="914400" algn="l">
              <a:lnSpc>
                <a:spcPct val="90000"/>
              </a:lnSpc>
              <a:spcBef>
                <a:spcPts val="1000"/>
              </a:spcBef>
              <a:spcAft>
                <a:spcPts val="0"/>
              </a:spcAft>
              <a:buClr>
                <a:schemeClr val="dk1"/>
              </a:buClr>
              <a:buSzPts val="1600"/>
              <a:buNone/>
              <a:defRPr b="1" sz="2000"/>
            </a:lvl2pPr>
            <a:lvl3pPr indent="-228600" lvl="2" marL="1371600" algn="l">
              <a:lnSpc>
                <a:spcPct val="90000"/>
              </a:lnSpc>
              <a:spcBef>
                <a:spcPts val="800"/>
              </a:spcBef>
              <a:spcAft>
                <a:spcPts val="0"/>
              </a:spcAft>
              <a:buClr>
                <a:schemeClr val="dk1"/>
              </a:buClr>
              <a:buSzPts val="1440"/>
              <a:buNone/>
              <a:defRPr b="1" sz="1800"/>
            </a:lvl3pPr>
            <a:lvl4pPr indent="-228600" lvl="3" marL="1828800" algn="l">
              <a:lnSpc>
                <a:spcPct val="90000"/>
              </a:lnSpc>
              <a:spcBef>
                <a:spcPts val="800"/>
              </a:spcBef>
              <a:spcAft>
                <a:spcPts val="0"/>
              </a:spcAft>
              <a:buClr>
                <a:schemeClr val="dk1"/>
              </a:buClr>
              <a:buSzPts val="1280"/>
              <a:buNone/>
              <a:defRPr b="1" sz="1600"/>
            </a:lvl4pPr>
            <a:lvl5pPr indent="-228600" lvl="4" marL="2286000" algn="l">
              <a:lnSpc>
                <a:spcPct val="90000"/>
              </a:lnSpc>
              <a:spcBef>
                <a:spcPts val="800"/>
              </a:spcBef>
              <a:spcAft>
                <a:spcPts val="0"/>
              </a:spcAft>
              <a:buClr>
                <a:schemeClr val="dk1"/>
              </a:buClr>
              <a:buSzPts val="1280"/>
              <a:buNone/>
              <a:defRPr b="1" sz="1600"/>
            </a:lvl5pPr>
            <a:lvl6pPr indent="-228600" lvl="5" marL="2743200" algn="l">
              <a:lnSpc>
                <a:spcPct val="90000"/>
              </a:lnSpc>
              <a:spcBef>
                <a:spcPts val="800"/>
              </a:spcBef>
              <a:spcAft>
                <a:spcPts val="0"/>
              </a:spcAft>
              <a:buClr>
                <a:schemeClr val="dk1"/>
              </a:buClr>
              <a:buSzPts val="1280"/>
              <a:buNone/>
              <a:defRPr b="1" sz="1600"/>
            </a:lvl6pPr>
            <a:lvl7pPr indent="-228600" lvl="6" marL="3200400" algn="l">
              <a:lnSpc>
                <a:spcPct val="90000"/>
              </a:lnSpc>
              <a:spcBef>
                <a:spcPts val="800"/>
              </a:spcBef>
              <a:spcAft>
                <a:spcPts val="0"/>
              </a:spcAft>
              <a:buClr>
                <a:schemeClr val="dk1"/>
              </a:buClr>
              <a:buSzPts val="1280"/>
              <a:buNone/>
              <a:defRPr b="1" sz="1600"/>
            </a:lvl7pPr>
            <a:lvl8pPr indent="-228600" lvl="7" marL="3657600" algn="l">
              <a:lnSpc>
                <a:spcPct val="90000"/>
              </a:lnSpc>
              <a:spcBef>
                <a:spcPts val="800"/>
              </a:spcBef>
              <a:spcAft>
                <a:spcPts val="0"/>
              </a:spcAft>
              <a:buClr>
                <a:schemeClr val="dk1"/>
              </a:buClr>
              <a:buSzPts val="1280"/>
              <a:buNone/>
              <a:defRPr b="1" sz="1600"/>
            </a:lvl8pPr>
            <a:lvl9pPr indent="-228600" lvl="8" marL="4114800" algn="l">
              <a:lnSpc>
                <a:spcPct val="90000"/>
              </a:lnSpc>
              <a:spcBef>
                <a:spcPts val="800"/>
              </a:spcBef>
              <a:spcAft>
                <a:spcPts val="0"/>
              </a:spcAft>
              <a:buClr>
                <a:schemeClr val="dk1"/>
              </a:buClr>
              <a:buSzPts val="1280"/>
              <a:buNone/>
              <a:defRPr b="1" sz="1600"/>
            </a:lvl9pPr>
          </a:lstStyle>
          <a:p/>
        </p:txBody>
      </p:sp>
      <p:sp>
        <p:nvSpPr>
          <p:cNvPr id="45" name="Google Shape;45;p121"/>
          <p:cNvSpPr txBox="1"/>
          <p:nvPr>
            <p:ph idx="4" type="body"/>
          </p:nvPr>
        </p:nvSpPr>
        <p:spPr>
          <a:xfrm>
            <a:off x="7008813" y="2505075"/>
            <a:ext cx="4572000" cy="333756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dk1"/>
              </a:buClr>
              <a:buSzPts val="1440"/>
              <a:buChar char="▪"/>
              <a:defRPr/>
            </a:lvl1pPr>
            <a:lvl2pPr indent="-320040" lvl="1" marL="914400" algn="l">
              <a:lnSpc>
                <a:spcPct val="90000"/>
              </a:lnSpc>
              <a:spcBef>
                <a:spcPts val="1000"/>
              </a:spcBef>
              <a:spcAft>
                <a:spcPts val="0"/>
              </a:spcAft>
              <a:buClr>
                <a:schemeClr val="dk1"/>
              </a:buClr>
              <a:buSzPts val="1440"/>
              <a:buChar char="▪"/>
              <a:defRPr/>
            </a:lvl2pPr>
            <a:lvl3pPr indent="-320039" lvl="2" marL="1371600" algn="l">
              <a:lnSpc>
                <a:spcPct val="90000"/>
              </a:lnSpc>
              <a:spcBef>
                <a:spcPts val="800"/>
              </a:spcBef>
              <a:spcAft>
                <a:spcPts val="0"/>
              </a:spcAft>
              <a:buClr>
                <a:schemeClr val="dk1"/>
              </a:buClr>
              <a:buSzPts val="1440"/>
              <a:buChar char="▪"/>
              <a:defRPr/>
            </a:lvl3pPr>
            <a:lvl4pPr indent="-320039" lvl="3" marL="1828800" algn="l">
              <a:lnSpc>
                <a:spcPct val="90000"/>
              </a:lnSpc>
              <a:spcBef>
                <a:spcPts val="800"/>
              </a:spcBef>
              <a:spcAft>
                <a:spcPts val="0"/>
              </a:spcAft>
              <a:buClr>
                <a:schemeClr val="dk1"/>
              </a:buClr>
              <a:buSzPts val="1440"/>
              <a:buChar char="▪"/>
              <a:defRPr/>
            </a:lvl4pPr>
            <a:lvl5pPr indent="-320039" lvl="4" marL="2286000" algn="l">
              <a:lnSpc>
                <a:spcPct val="90000"/>
              </a:lnSpc>
              <a:spcBef>
                <a:spcPts val="800"/>
              </a:spcBef>
              <a:spcAft>
                <a:spcPts val="0"/>
              </a:spcAft>
              <a:buClr>
                <a:schemeClr val="dk1"/>
              </a:buClr>
              <a:buSzPts val="1440"/>
              <a:buChar char="▪"/>
              <a:defRPr/>
            </a:lvl5pPr>
            <a:lvl6pPr indent="-320039" lvl="5" marL="2743200" algn="l">
              <a:lnSpc>
                <a:spcPct val="90000"/>
              </a:lnSpc>
              <a:spcBef>
                <a:spcPts val="800"/>
              </a:spcBef>
              <a:spcAft>
                <a:spcPts val="0"/>
              </a:spcAft>
              <a:buClr>
                <a:schemeClr val="dk1"/>
              </a:buClr>
              <a:buSzPts val="1440"/>
              <a:buChar char="▪"/>
              <a:defRPr/>
            </a:lvl6pPr>
            <a:lvl7pPr indent="-320039" lvl="6" marL="3200400" algn="l">
              <a:lnSpc>
                <a:spcPct val="90000"/>
              </a:lnSpc>
              <a:spcBef>
                <a:spcPts val="800"/>
              </a:spcBef>
              <a:spcAft>
                <a:spcPts val="0"/>
              </a:spcAft>
              <a:buClr>
                <a:schemeClr val="dk1"/>
              </a:buClr>
              <a:buSzPts val="1440"/>
              <a:buChar char="▪"/>
              <a:defRPr/>
            </a:lvl7pPr>
            <a:lvl8pPr indent="-320040" lvl="7" marL="3657600" algn="l">
              <a:lnSpc>
                <a:spcPct val="90000"/>
              </a:lnSpc>
              <a:spcBef>
                <a:spcPts val="800"/>
              </a:spcBef>
              <a:spcAft>
                <a:spcPts val="0"/>
              </a:spcAft>
              <a:buClr>
                <a:schemeClr val="dk1"/>
              </a:buClr>
              <a:buSzPts val="1440"/>
              <a:buChar char="▪"/>
              <a:defRPr/>
            </a:lvl8pPr>
            <a:lvl9pPr indent="-320040" lvl="8" marL="4114800" algn="l">
              <a:lnSpc>
                <a:spcPct val="90000"/>
              </a:lnSpc>
              <a:spcBef>
                <a:spcPts val="800"/>
              </a:spcBef>
              <a:spcAft>
                <a:spcPts val="0"/>
              </a:spcAft>
              <a:buClr>
                <a:schemeClr val="dk1"/>
              </a:buClr>
              <a:buSzPts val="1440"/>
              <a:buChar char="▪"/>
              <a:defRPr/>
            </a:lvl9pPr>
          </a:lstStyle>
          <a:p/>
        </p:txBody>
      </p:sp>
      <p:sp>
        <p:nvSpPr>
          <p:cNvPr id="46" name="Google Shape;46;p121"/>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1"/>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1"/>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2"/>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2"/>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2"/>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23"/>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3"/>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3"/>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24"/>
          <p:cNvSpPr txBox="1"/>
          <p:nvPr>
            <p:ph type="title"/>
          </p:nvPr>
        </p:nvSpPr>
        <p:spPr>
          <a:xfrm>
            <a:off x="8837612" y="2277477"/>
            <a:ext cx="2743201" cy="232217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2600"/>
              <a:buFont typeface="Arial"/>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4"/>
          <p:cNvSpPr txBox="1"/>
          <p:nvPr>
            <p:ph idx="1" type="body"/>
          </p:nvPr>
        </p:nvSpPr>
        <p:spPr>
          <a:xfrm>
            <a:off x="1293813" y="533400"/>
            <a:ext cx="6858000" cy="48006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Clr>
                <a:schemeClr val="dk1"/>
              </a:buClr>
              <a:buSzPts val="1920"/>
              <a:buChar char="▪"/>
              <a:defRPr sz="2400"/>
            </a:lvl1pPr>
            <a:lvl2pPr indent="-330200" lvl="1" marL="914400" algn="l">
              <a:lnSpc>
                <a:spcPct val="90000"/>
              </a:lnSpc>
              <a:spcBef>
                <a:spcPts val="1000"/>
              </a:spcBef>
              <a:spcAft>
                <a:spcPts val="0"/>
              </a:spcAft>
              <a:buClr>
                <a:schemeClr val="dk1"/>
              </a:buClr>
              <a:buSzPts val="1600"/>
              <a:buChar char="▪"/>
              <a:defRPr sz="2000"/>
            </a:lvl2pPr>
            <a:lvl3pPr indent="-320039" lvl="2" marL="1371600" algn="l">
              <a:lnSpc>
                <a:spcPct val="90000"/>
              </a:lnSpc>
              <a:spcBef>
                <a:spcPts val="800"/>
              </a:spcBef>
              <a:spcAft>
                <a:spcPts val="0"/>
              </a:spcAft>
              <a:buClr>
                <a:schemeClr val="dk1"/>
              </a:buClr>
              <a:buSzPts val="1440"/>
              <a:buChar char="▪"/>
              <a:defRPr sz="1800"/>
            </a:lvl3pPr>
            <a:lvl4pPr indent="-309880" lvl="3" marL="1828800" algn="l">
              <a:lnSpc>
                <a:spcPct val="90000"/>
              </a:lnSpc>
              <a:spcBef>
                <a:spcPts val="800"/>
              </a:spcBef>
              <a:spcAft>
                <a:spcPts val="0"/>
              </a:spcAft>
              <a:buClr>
                <a:schemeClr val="dk1"/>
              </a:buClr>
              <a:buSzPts val="1280"/>
              <a:buChar char="▪"/>
              <a:defRPr sz="1600"/>
            </a:lvl4pPr>
            <a:lvl5pPr indent="-299720" lvl="4" marL="2286000" algn="l">
              <a:lnSpc>
                <a:spcPct val="90000"/>
              </a:lnSpc>
              <a:spcBef>
                <a:spcPts val="800"/>
              </a:spcBef>
              <a:spcAft>
                <a:spcPts val="0"/>
              </a:spcAft>
              <a:buClr>
                <a:schemeClr val="dk1"/>
              </a:buClr>
              <a:buSzPts val="1120"/>
              <a:buChar char="▪"/>
              <a:defRPr sz="1400"/>
            </a:lvl5pPr>
            <a:lvl6pPr indent="-299720" lvl="5" marL="2743200" algn="l">
              <a:lnSpc>
                <a:spcPct val="90000"/>
              </a:lnSpc>
              <a:spcBef>
                <a:spcPts val="800"/>
              </a:spcBef>
              <a:spcAft>
                <a:spcPts val="0"/>
              </a:spcAft>
              <a:buClr>
                <a:schemeClr val="dk1"/>
              </a:buClr>
              <a:buSzPts val="1120"/>
              <a:buChar char="▪"/>
              <a:defRPr sz="1400"/>
            </a:lvl6pPr>
            <a:lvl7pPr indent="-299720" lvl="6" marL="3200400" algn="l">
              <a:lnSpc>
                <a:spcPct val="90000"/>
              </a:lnSpc>
              <a:spcBef>
                <a:spcPts val="800"/>
              </a:spcBef>
              <a:spcAft>
                <a:spcPts val="0"/>
              </a:spcAft>
              <a:buClr>
                <a:schemeClr val="dk1"/>
              </a:buClr>
              <a:buSzPts val="1120"/>
              <a:buChar char="▪"/>
              <a:defRPr sz="1400"/>
            </a:lvl7pPr>
            <a:lvl8pPr indent="-299720" lvl="7" marL="3657600" algn="l">
              <a:lnSpc>
                <a:spcPct val="90000"/>
              </a:lnSpc>
              <a:spcBef>
                <a:spcPts val="800"/>
              </a:spcBef>
              <a:spcAft>
                <a:spcPts val="0"/>
              </a:spcAft>
              <a:buClr>
                <a:schemeClr val="dk1"/>
              </a:buClr>
              <a:buSzPts val="1120"/>
              <a:buChar char="▪"/>
              <a:defRPr sz="1400"/>
            </a:lvl8pPr>
            <a:lvl9pPr indent="-299720" lvl="8" marL="4114800" algn="l">
              <a:lnSpc>
                <a:spcPct val="90000"/>
              </a:lnSpc>
              <a:spcBef>
                <a:spcPts val="800"/>
              </a:spcBef>
              <a:spcAft>
                <a:spcPts val="0"/>
              </a:spcAft>
              <a:buClr>
                <a:schemeClr val="dk1"/>
              </a:buClr>
              <a:buSzPts val="1120"/>
              <a:buChar char="▪"/>
              <a:defRPr sz="1400"/>
            </a:lvl9pPr>
          </a:lstStyle>
          <a:p/>
        </p:txBody>
      </p:sp>
      <p:sp>
        <p:nvSpPr>
          <p:cNvPr id="61" name="Google Shape;61;p124"/>
          <p:cNvSpPr txBox="1"/>
          <p:nvPr>
            <p:ph idx="2" type="body"/>
          </p:nvPr>
        </p:nvSpPr>
        <p:spPr>
          <a:xfrm>
            <a:off x="8837614" y="4583187"/>
            <a:ext cx="2743200" cy="11318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120"/>
              <a:buNone/>
              <a:defRPr sz="1400"/>
            </a:lvl1pPr>
            <a:lvl2pPr indent="-228600" lvl="1" marL="914400" algn="l">
              <a:lnSpc>
                <a:spcPct val="90000"/>
              </a:lnSpc>
              <a:spcBef>
                <a:spcPts val="1000"/>
              </a:spcBef>
              <a:spcAft>
                <a:spcPts val="0"/>
              </a:spcAft>
              <a:buClr>
                <a:schemeClr val="dk1"/>
              </a:buClr>
              <a:buSzPts val="1120"/>
              <a:buNone/>
              <a:defRPr sz="1400"/>
            </a:lvl2pPr>
            <a:lvl3pPr indent="-228600" lvl="2" marL="1371600" algn="l">
              <a:lnSpc>
                <a:spcPct val="90000"/>
              </a:lnSpc>
              <a:spcBef>
                <a:spcPts val="800"/>
              </a:spcBef>
              <a:spcAft>
                <a:spcPts val="0"/>
              </a:spcAft>
              <a:buClr>
                <a:schemeClr val="dk1"/>
              </a:buClr>
              <a:buSzPts val="960"/>
              <a:buNone/>
              <a:defRPr sz="1200"/>
            </a:lvl3pPr>
            <a:lvl4pPr indent="-228600" lvl="3" marL="1828800" algn="l">
              <a:lnSpc>
                <a:spcPct val="90000"/>
              </a:lnSpc>
              <a:spcBef>
                <a:spcPts val="800"/>
              </a:spcBef>
              <a:spcAft>
                <a:spcPts val="0"/>
              </a:spcAft>
              <a:buClr>
                <a:schemeClr val="dk1"/>
              </a:buClr>
              <a:buSzPts val="800"/>
              <a:buNone/>
              <a:defRPr sz="1000"/>
            </a:lvl4pPr>
            <a:lvl5pPr indent="-228600" lvl="4" marL="2286000" algn="l">
              <a:lnSpc>
                <a:spcPct val="90000"/>
              </a:lnSpc>
              <a:spcBef>
                <a:spcPts val="800"/>
              </a:spcBef>
              <a:spcAft>
                <a:spcPts val="0"/>
              </a:spcAft>
              <a:buClr>
                <a:schemeClr val="dk1"/>
              </a:buClr>
              <a:buSzPts val="800"/>
              <a:buNone/>
              <a:defRPr sz="1000"/>
            </a:lvl5pPr>
            <a:lvl6pPr indent="-228600" lvl="5" marL="2743200" algn="l">
              <a:lnSpc>
                <a:spcPct val="90000"/>
              </a:lnSpc>
              <a:spcBef>
                <a:spcPts val="800"/>
              </a:spcBef>
              <a:spcAft>
                <a:spcPts val="0"/>
              </a:spcAft>
              <a:buClr>
                <a:schemeClr val="dk1"/>
              </a:buClr>
              <a:buSzPts val="800"/>
              <a:buNone/>
              <a:defRPr sz="1000"/>
            </a:lvl6pPr>
            <a:lvl7pPr indent="-228600" lvl="6" marL="3200400" algn="l">
              <a:lnSpc>
                <a:spcPct val="90000"/>
              </a:lnSpc>
              <a:spcBef>
                <a:spcPts val="800"/>
              </a:spcBef>
              <a:spcAft>
                <a:spcPts val="0"/>
              </a:spcAft>
              <a:buClr>
                <a:schemeClr val="dk1"/>
              </a:buClr>
              <a:buSzPts val="800"/>
              <a:buNone/>
              <a:defRPr sz="1000"/>
            </a:lvl7pPr>
            <a:lvl8pPr indent="-228600" lvl="7" marL="3657600" algn="l">
              <a:lnSpc>
                <a:spcPct val="90000"/>
              </a:lnSpc>
              <a:spcBef>
                <a:spcPts val="800"/>
              </a:spcBef>
              <a:spcAft>
                <a:spcPts val="0"/>
              </a:spcAft>
              <a:buClr>
                <a:schemeClr val="dk1"/>
              </a:buClr>
              <a:buSzPts val="800"/>
              <a:buNone/>
              <a:defRPr sz="1000"/>
            </a:lvl8pPr>
            <a:lvl9pPr indent="-228600" lvl="8" marL="4114800" algn="l">
              <a:lnSpc>
                <a:spcPct val="90000"/>
              </a:lnSpc>
              <a:spcBef>
                <a:spcPts val="800"/>
              </a:spcBef>
              <a:spcAft>
                <a:spcPts val="0"/>
              </a:spcAft>
              <a:buClr>
                <a:schemeClr val="dk1"/>
              </a:buClr>
              <a:buSzPts val="800"/>
              <a:buNone/>
              <a:defRPr sz="1000"/>
            </a:lvl9pPr>
          </a:lstStyle>
          <a:p/>
        </p:txBody>
      </p:sp>
      <p:sp>
        <p:nvSpPr>
          <p:cNvPr id="62" name="Google Shape;62;p124"/>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4"/>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4"/>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25"/>
          <p:cNvSpPr txBox="1"/>
          <p:nvPr>
            <p:ph type="title"/>
          </p:nvPr>
        </p:nvSpPr>
        <p:spPr>
          <a:xfrm>
            <a:off x="8837612" y="2277477"/>
            <a:ext cx="2743201" cy="232217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2600"/>
              <a:buFont typeface="Arial"/>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5"/>
          <p:cNvSpPr/>
          <p:nvPr/>
        </p:nvSpPr>
        <p:spPr>
          <a:xfrm>
            <a:off x="1293812" y="533400"/>
            <a:ext cx="6858001" cy="4800600"/>
          </a:xfrm>
          <a:prstGeom prst="roundRect">
            <a:avLst>
              <a:gd fmla="val 4409" name="adj"/>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An empty placeholder to add an image. Click on the placeholder and select the image that you wish to add." id="68" name="Google Shape;68;p125"/>
          <p:cNvSpPr/>
          <p:nvPr>
            <p:ph idx="2" type="pic"/>
          </p:nvPr>
        </p:nvSpPr>
        <p:spPr>
          <a:xfrm>
            <a:off x="1408112" y="647700"/>
            <a:ext cx="6629400" cy="4572000"/>
          </a:xfrm>
          <a:prstGeom prst="roundRect">
            <a:avLst>
              <a:gd fmla="val 3725" name="adj"/>
            </a:avLst>
          </a:prstGeom>
          <a:noFill/>
          <a:ln>
            <a:noFill/>
          </a:ln>
        </p:spPr>
      </p:sp>
      <p:sp>
        <p:nvSpPr>
          <p:cNvPr id="69" name="Google Shape;69;p125"/>
          <p:cNvSpPr txBox="1"/>
          <p:nvPr>
            <p:ph idx="1" type="body"/>
          </p:nvPr>
        </p:nvSpPr>
        <p:spPr>
          <a:xfrm>
            <a:off x="8837614" y="4583187"/>
            <a:ext cx="2743200" cy="11318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120"/>
              <a:buNone/>
              <a:defRPr sz="1400"/>
            </a:lvl1pPr>
            <a:lvl2pPr indent="-228600" lvl="1" marL="914400" algn="l">
              <a:lnSpc>
                <a:spcPct val="90000"/>
              </a:lnSpc>
              <a:spcBef>
                <a:spcPts val="1000"/>
              </a:spcBef>
              <a:spcAft>
                <a:spcPts val="0"/>
              </a:spcAft>
              <a:buClr>
                <a:schemeClr val="dk1"/>
              </a:buClr>
              <a:buSzPts val="1120"/>
              <a:buNone/>
              <a:defRPr sz="1400"/>
            </a:lvl2pPr>
            <a:lvl3pPr indent="-228600" lvl="2" marL="1371600" algn="l">
              <a:lnSpc>
                <a:spcPct val="90000"/>
              </a:lnSpc>
              <a:spcBef>
                <a:spcPts val="800"/>
              </a:spcBef>
              <a:spcAft>
                <a:spcPts val="0"/>
              </a:spcAft>
              <a:buClr>
                <a:schemeClr val="dk1"/>
              </a:buClr>
              <a:buSzPts val="960"/>
              <a:buNone/>
              <a:defRPr sz="1200"/>
            </a:lvl3pPr>
            <a:lvl4pPr indent="-228600" lvl="3" marL="1828800" algn="l">
              <a:lnSpc>
                <a:spcPct val="90000"/>
              </a:lnSpc>
              <a:spcBef>
                <a:spcPts val="800"/>
              </a:spcBef>
              <a:spcAft>
                <a:spcPts val="0"/>
              </a:spcAft>
              <a:buClr>
                <a:schemeClr val="dk1"/>
              </a:buClr>
              <a:buSzPts val="800"/>
              <a:buNone/>
              <a:defRPr sz="1000"/>
            </a:lvl4pPr>
            <a:lvl5pPr indent="-228600" lvl="4" marL="2286000" algn="l">
              <a:lnSpc>
                <a:spcPct val="90000"/>
              </a:lnSpc>
              <a:spcBef>
                <a:spcPts val="800"/>
              </a:spcBef>
              <a:spcAft>
                <a:spcPts val="0"/>
              </a:spcAft>
              <a:buClr>
                <a:schemeClr val="dk1"/>
              </a:buClr>
              <a:buSzPts val="800"/>
              <a:buNone/>
              <a:defRPr sz="1000"/>
            </a:lvl5pPr>
            <a:lvl6pPr indent="-228600" lvl="5" marL="2743200" algn="l">
              <a:lnSpc>
                <a:spcPct val="90000"/>
              </a:lnSpc>
              <a:spcBef>
                <a:spcPts val="800"/>
              </a:spcBef>
              <a:spcAft>
                <a:spcPts val="0"/>
              </a:spcAft>
              <a:buClr>
                <a:schemeClr val="dk1"/>
              </a:buClr>
              <a:buSzPts val="800"/>
              <a:buNone/>
              <a:defRPr sz="1000"/>
            </a:lvl6pPr>
            <a:lvl7pPr indent="-228600" lvl="6" marL="3200400" algn="l">
              <a:lnSpc>
                <a:spcPct val="90000"/>
              </a:lnSpc>
              <a:spcBef>
                <a:spcPts val="800"/>
              </a:spcBef>
              <a:spcAft>
                <a:spcPts val="0"/>
              </a:spcAft>
              <a:buClr>
                <a:schemeClr val="dk1"/>
              </a:buClr>
              <a:buSzPts val="800"/>
              <a:buNone/>
              <a:defRPr sz="1000"/>
            </a:lvl7pPr>
            <a:lvl8pPr indent="-228600" lvl="7" marL="3657600" algn="l">
              <a:lnSpc>
                <a:spcPct val="90000"/>
              </a:lnSpc>
              <a:spcBef>
                <a:spcPts val="800"/>
              </a:spcBef>
              <a:spcAft>
                <a:spcPts val="0"/>
              </a:spcAft>
              <a:buClr>
                <a:schemeClr val="dk1"/>
              </a:buClr>
              <a:buSzPts val="800"/>
              <a:buNone/>
              <a:defRPr sz="1000"/>
            </a:lvl8pPr>
            <a:lvl9pPr indent="-228600" lvl="8" marL="4114800" algn="l">
              <a:lnSpc>
                <a:spcPct val="90000"/>
              </a:lnSpc>
              <a:spcBef>
                <a:spcPts val="800"/>
              </a:spcBef>
              <a:spcAft>
                <a:spcPts val="0"/>
              </a:spcAft>
              <a:buClr>
                <a:schemeClr val="dk1"/>
              </a:buClr>
              <a:buSzPts val="800"/>
              <a:buNone/>
              <a:defRPr sz="1000"/>
            </a:lvl9pPr>
          </a:lstStyle>
          <a:p/>
        </p:txBody>
      </p:sp>
      <p:sp>
        <p:nvSpPr>
          <p:cNvPr id="70" name="Google Shape;70;p125"/>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5"/>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5"/>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8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20040" lvl="1" marL="914400" marR="0" rtl="0" algn="l">
              <a:lnSpc>
                <a:spcPct val="90000"/>
              </a:lnSpc>
              <a:spcBef>
                <a:spcPts val="1000"/>
              </a:spcBef>
              <a:spcAft>
                <a:spcPts val="0"/>
              </a:spcAft>
              <a:buClr>
                <a:schemeClr val="dk1"/>
              </a:buClr>
              <a:buSzPts val="1440"/>
              <a:buFont typeface="Noto Sans Symbols"/>
              <a:buChar char="▪"/>
              <a:defRPr b="0" i="0" sz="1800" u="none" cap="none" strike="noStrike">
                <a:solidFill>
                  <a:schemeClr val="dk1"/>
                </a:solidFill>
                <a:latin typeface="Arial"/>
                <a:ea typeface="Arial"/>
                <a:cs typeface="Arial"/>
                <a:sym typeface="Arial"/>
              </a:defRPr>
            </a:lvl2pPr>
            <a:lvl3pPr indent="-309880" lvl="2" marL="13716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Arial"/>
                <a:ea typeface="Arial"/>
                <a:cs typeface="Arial"/>
                <a:sym typeface="Arial"/>
              </a:defRPr>
            </a:lvl3pPr>
            <a:lvl4pPr indent="-299719" lvl="3" marL="18288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4pPr>
            <a:lvl5pPr indent="-299720" lvl="4" marL="22860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5pPr>
            <a:lvl6pPr indent="-299720" lvl="5" marL="27432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6pPr>
            <a:lvl7pPr indent="-299720" lvl="6" marL="32004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7pPr>
            <a:lvl8pPr indent="-299720" lvl="7" marL="36576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8pPr>
            <a:lvl9pPr indent="-299720" lvl="8" marL="4114800" marR="0" rtl="0" algn="l">
              <a:lnSpc>
                <a:spcPct val="90000"/>
              </a:lnSpc>
              <a:spcBef>
                <a:spcPts val="800"/>
              </a:spcBef>
              <a:spcAft>
                <a:spcPts val="0"/>
              </a:spcAft>
              <a:buClr>
                <a:schemeClr val="dk1"/>
              </a:buClr>
              <a:buSzPts val="112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116"/>
          <p:cNvSpPr txBox="1"/>
          <p:nvPr>
            <p:ph idx="10" type="dt"/>
          </p:nvPr>
        </p:nvSpPr>
        <p:spPr>
          <a:xfrm>
            <a:off x="253576" y="6505078"/>
            <a:ext cx="964036"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6"/>
          <p:cNvSpPr txBox="1"/>
          <p:nvPr>
            <p:ph idx="11" type="ftr"/>
          </p:nvPr>
        </p:nvSpPr>
        <p:spPr>
          <a:xfrm>
            <a:off x="1280159" y="6505078"/>
            <a:ext cx="6876415"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6"/>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AB3C19"/>
                </a:solidFill>
                <a:latin typeface="Arial"/>
                <a:ea typeface="Arial"/>
                <a:cs typeface="Arial"/>
                <a:sym typeface="Arial"/>
              </a:defRPr>
            </a:lvl1pPr>
            <a:lvl2pPr indent="0" lvl="1" marL="0" marR="0" rtl="0" algn="ctr">
              <a:spcBef>
                <a:spcPts val="0"/>
              </a:spcBef>
              <a:buNone/>
              <a:defRPr b="1" i="0" sz="1100" u="none" cap="none" strike="noStrike">
                <a:solidFill>
                  <a:srgbClr val="AB3C19"/>
                </a:solidFill>
                <a:latin typeface="Arial"/>
                <a:ea typeface="Arial"/>
                <a:cs typeface="Arial"/>
                <a:sym typeface="Arial"/>
              </a:defRPr>
            </a:lvl2pPr>
            <a:lvl3pPr indent="0" lvl="2" marL="0" marR="0" rtl="0" algn="ctr">
              <a:spcBef>
                <a:spcPts val="0"/>
              </a:spcBef>
              <a:buNone/>
              <a:defRPr b="1" i="0" sz="1100" u="none" cap="none" strike="noStrike">
                <a:solidFill>
                  <a:srgbClr val="AB3C19"/>
                </a:solidFill>
                <a:latin typeface="Arial"/>
                <a:ea typeface="Arial"/>
                <a:cs typeface="Arial"/>
                <a:sym typeface="Arial"/>
              </a:defRPr>
            </a:lvl3pPr>
            <a:lvl4pPr indent="0" lvl="3" marL="0" marR="0" rtl="0" algn="ctr">
              <a:spcBef>
                <a:spcPts val="0"/>
              </a:spcBef>
              <a:buNone/>
              <a:defRPr b="1" i="0" sz="1100" u="none" cap="none" strike="noStrike">
                <a:solidFill>
                  <a:srgbClr val="AB3C19"/>
                </a:solidFill>
                <a:latin typeface="Arial"/>
                <a:ea typeface="Arial"/>
                <a:cs typeface="Arial"/>
                <a:sym typeface="Arial"/>
              </a:defRPr>
            </a:lvl4pPr>
            <a:lvl5pPr indent="0" lvl="4" marL="0" marR="0" rtl="0" algn="ctr">
              <a:spcBef>
                <a:spcPts val="0"/>
              </a:spcBef>
              <a:buNone/>
              <a:defRPr b="1" i="0" sz="1100" u="none" cap="none" strike="noStrike">
                <a:solidFill>
                  <a:srgbClr val="AB3C19"/>
                </a:solidFill>
                <a:latin typeface="Arial"/>
                <a:ea typeface="Arial"/>
                <a:cs typeface="Arial"/>
                <a:sym typeface="Arial"/>
              </a:defRPr>
            </a:lvl5pPr>
            <a:lvl6pPr indent="0" lvl="5" marL="0" marR="0" rtl="0" algn="ctr">
              <a:spcBef>
                <a:spcPts val="0"/>
              </a:spcBef>
              <a:buNone/>
              <a:defRPr b="1" i="0" sz="1100" u="none" cap="none" strike="noStrike">
                <a:solidFill>
                  <a:srgbClr val="AB3C19"/>
                </a:solidFill>
                <a:latin typeface="Arial"/>
                <a:ea typeface="Arial"/>
                <a:cs typeface="Arial"/>
                <a:sym typeface="Arial"/>
              </a:defRPr>
            </a:lvl6pPr>
            <a:lvl7pPr indent="0" lvl="6" marL="0" marR="0" rtl="0" algn="ctr">
              <a:spcBef>
                <a:spcPts val="0"/>
              </a:spcBef>
              <a:buNone/>
              <a:defRPr b="1" i="0" sz="1100" u="none" cap="none" strike="noStrike">
                <a:solidFill>
                  <a:srgbClr val="AB3C19"/>
                </a:solidFill>
                <a:latin typeface="Arial"/>
                <a:ea typeface="Arial"/>
                <a:cs typeface="Arial"/>
                <a:sym typeface="Arial"/>
              </a:defRPr>
            </a:lvl7pPr>
            <a:lvl8pPr indent="0" lvl="7" marL="0" marR="0" rtl="0" algn="ctr">
              <a:spcBef>
                <a:spcPts val="0"/>
              </a:spcBef>
              <a:buNone/>
              <a:defRPr b="1" i="0" sz="1100" u="none" cap="none" strike="noStrike">
                <a:solidFill>
                  <a:srgbClr val="AB3C19"/>
                </a:solidFill>
                <a:latin typeface="Arial"/>
                <a:ea typeface="Arial"/>
                <a:cs typeface="Arial"/>
                <a:sym typeface="Arial"/>
              </a:defRPr>
            </a:lvl8pPr>
            <a:lvl9pPr indent="0" lvl="8" marL="0" marR="0" rtl="0" algn="ctr">
              <a:spcBef>
                <a:spcPts val="0"/>
              </a:spcBef>
              <a:buNone/>
              <a:defRPr b="1" i="0" sz="1100" u="none" cap="none" strike="noStrike">
                <a:solidFill>
                  <a:srgbClr val="AB3C1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065213" y="304800"/>
            <a:ext cx="7091361" cy="2793906"/>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dk1"/>
              </a:buClr>
              <a:buSzPts val="6600"/>
              <a:buFont typeface="Arial"/>
              <a:buNone/>
            </a:pPr>
            <a:r>
              <a:rPr lang="en-US"/>
              <a:t>Heaps</a:t>
            </a:r>
            <a:endParaRPr/>
          </a:p>
        </p:txBody>
      </p:sp>
      <p:sp>
        <p:nvSpPr>
          <p:cNvPr id="91" name="Google Shape;91;p1"/>
          <p:cNvSpPr txBox="1"/>
          <p:nvPr>
            <p:ph idx="1" type="subTitle"/>
          </p:nvPr>
        </p:nvSpPr>
        <p:spPr>
          <a:xfrm>
            <a:off x="1065213" y="3108804"/>
            <a:ext cx="7091361" cy="83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1920"/>
              <a:buNone/>
            </a:pPr>
            <a:r>
              <a:rPr lang="en-US"/>
              <a:t>Joonho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 (cont.)</a:t>
            </a:r>
            <a:endParaRPr/>
          </a:p>
        </p:txBody>
      </p:sp>
      <p:sp>
        <p:nvSpPr>
          <p:cNvPr id="148" name="Google Shape;148;p10"/>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We could create a linked list of times and add times to maintain ascending order.</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0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706" name="Google Shape;1706;p101"/>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707" name="Google Shape;1707;p101"/>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708" name="Google Shape;1708;p101"/>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709" name="Google Shape;1709;p101"/>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710" name="Google Shape;1710;p101"/>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711" name="Google Shape;1711;p101"/>
          <p:cNvCxnSpPr>
            <a:stCxn id="1706" idx="3"/>
            <a:endCxn id="170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712" name="Google Shape;1712;p101"/>
          <p:cNvCxnSpPr>
            <a:stCxn id="1706" idx="5"/>
            <a:endCxn id="170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713" name="Google Shape;1713;p101"/>
          <p:cNvCxnSpPr>
            <a:stCxn id="1707" idx="3"/>
            <a:endCxn id="170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714" name="Google Shape;1714;p101"/>
          <p:cNvCxnSpPr>
            <a:stCxn id="1707" idx="5"/>
            <a:endCxn id="171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715" name="Google Shape;1715;p101"/>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716" name="Google Shape;1716;p101"/>
          <p:cNvCxnSpPr>
            <a:stCxn id="1708" idx="3"/>
            <a:endCxn id="171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717" name="Google Shape;1717;p101"/>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718" name="Google Shape;1718;p101"/>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719" name="Google Shape;1719;p101"/>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720" name="Google Shape;1720;p101"/>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721" name="Google Shape;1721;p101"/>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722" name="Google Shape;1722;p101"/>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723" name="Google Shape;1723;p101"/>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724" name="Google Shape;1724;p101"/>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725" name="Google Shape;1725;p101"/>
          <p:cNvSpPr txBox="1"/>
          <p:nvPr/>
        </p:nvSpPr>
        <p:spPr>
          <a:xfrm>
            <a:off x="6041211" y="3122484"/>
            <a:ext cx="302903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compare(arr[1], [arr[3])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swap(1,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726" name="Google Shape;1726;p101"/>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10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732" name="Google Shape;1732;p102"/>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733" name="Google Shape;1733;p102"/>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734" name="Google Shape;1734;p102"/>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735" name="Google Shape;1735;p102"/>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736" name="Google Shape;1736;p102"/>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737" name="Google Shape;1737;p102"/>
          <p:cNvCxnSpPr>
            <a:stCxn id="1732" idx="3"/>
            <a:endCxn id="173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738" name="Google Shape;1738;p102"/>
          <p:cNvCxnSpPr>
            <a:stCxn id="1732" idx="5"/>
            <a:endCxn id="173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739" name="Google Shape;1739;p102"/>
          <p:cNvCxnSpPr>
            <a:stCxn id="1733" idx="3"/>
            <a:endCxn id="173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740" name="Google Shape;1740;p102"/>
          <p:cNvCxnSpPr>
            <a:stCxn id="1733" idx="5"/>
            <a:endCxn id="173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741" name="Google Shape;1741;p102"/>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742" name="Google Shape;1742;p102"/>
          <p:cNvCxnSpPr>
            <a:stCxn id="1734" idx="3"/>
            <a:endCxn id="174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743" name="Google Shape;1743;p102"/>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744" name="Google Shape;1744;p102"/>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745" name="Google Shape;1745;p102"/>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746" name="Google Shape;1746;p102"/>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747" name="Google Shape;1747;p102"/>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748" name="Google Shape;1748;p102"/>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749" name="Google Shape;1749;p102"/>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750" name="Google Shape;1750;p102"/>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751" name="Google Shape;1751;p102"/>
          <p:cNvSpPr txBox="1"/>
          <p:nvPr/>
        </p:nvSpPr>
        <p:spPr>
          <a:xfrm>
            <a:off x="6041211" y="3122484"/>
            <a:ext cx="302903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compare(arr[1], [arr[3])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swap(1,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childIndex = 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752" name="Google Shape;1752;p102"/>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10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758" name="Google Shape;1758;p103"/>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759" name="Google Shape;1759;p103"/>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760" name="Google Shape;1760;p103"/>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761" name="Google Shape;1761;p103"/>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762" name="Google Shape;1762;p103"/>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763" name="Google Shape;1763;p103"/>
          <p:cNvCxnSpPr>
            <a:stCxn id="1758" idx="3"/>
            <a:endCxn id="1759"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764" name="Google Shape;1764;p103"/>
          <p:cNvCxnSpPr>
            <a:stCxn id="1758" idx="5"/>
            <a:endCxn id="1760"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765" name="Google Shape;1765;p103"/>
          <p:cNvCxnSpPr>
            <a:stCxn id="1759" idx="3"/>
            <a:endCxn id="1761"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766" name="Google Shape;1766;p103"/>
          <p:cNvCxnSpPr>
            <a:stCxn id="1759" idx="5"/>
            <a:endCxn id="1762"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767" name="Google Shape;1767;p103"/>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768" name="Google Shape;1768;p103"/>
          <p:cNvCxnSpPr>
            <a:stCxn id="1760" idx="3"/>
            <a:endCxn id="1767"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769" name="Google Shape;1769;p103"/>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770" name="Google Shape;1770;p103"/>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771" name="Google Shape;1771;p103"/>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772" name="Google Shape;1772;p103"/>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773" name="Google Shape;1773;p103"/>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774" name="Google Shape;1774;p103"/>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775" name="Google Shape;1775;p103"/>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776" name="Google Shape;1776;p103"/>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777" name="Google Shape;1777;p103"/>
          <p:cNvSpPr txBox="1"/>
          <p:nvPr/>
        </p:nvSpPr>
        <p:spPr>
          <a:xfrm>
            <a:off x="6041211" y="3122484"/>
            <a:ext cx="3259867"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compare(arr[1], [arr[3])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swap(1,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childIndex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compare(arr[3], [arr[6])</a:t>
            </a:r>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778" name="Google Shape;1778;p103"/>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10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784" name="Google Shape;1784;p104"/>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785" name="Google Shape;1785;p104"/>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786" name="Google Shape;1786;p104"/>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787" name="Google Shape;1787;p104"/>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788" name="Google Shape;1788;p104"/>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789" name="Google Shape;1789;p104"/>
          <p:cNvCxnSpPr>
            <a:stCxn id="1784" idx="3"/>
            <a:endCxn id="1785"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790" name="Google Shape;1790;p104"/>
          <p:cNvCxnSpPr>
            <a:stCxn id="1784" idx="5"/>
            <a:endCxn id="1786"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791" name="Google Shape;1791;p104"/>
          <p:cNvCxnSpPr>
            <a:stCxn id="1785" idx="3"/>
            <a:endCxn id="1787"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792" name="Google Shape;1792;p104"/>
          <p:cNvCxnSpPr>
            <a:stCxn id="1785" idx="5"/>
            <a:endCxn id="1788"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793" name="Google Shape;1793;p104"/>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794" name="Google Shape;1794;p104"/>
          <p:cNvCxnSpPr>
            <a:stCxn id="1786" idx="3"/>
            <a:endCxn id="1793"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795" name="Google Shape;1795;p104"/>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796" name="Google Shape;1796;p104"/>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797" name="Google Shape;1797;p104"/>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798" name="Google Shape;1798;p104"/>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799" name="Google Shape;1799;p104"/>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800" name="Google Shape;1800;p104"/>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801" name="Google Shape;1801;p104"/>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802" name="Google Shape;1802;p104"/>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803" name="Google Shape;1803;p104"/>
          <p:cNvSpPr txBox="1"/>
          <p:nvPr/>
        </p:nvSpPr>
        <p:spPr>
          <a:xfrm>
            <a:off x="6041211" y="3122484"/>
            <a:ext cx="3259867"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compare(arr[1], [arr[3])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swap(1,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childIndex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compare(arr[3], [arr[6])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No swap.  We’re done</a:t>
            </a:r>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804" name="Google Shape;1804;p104"/>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10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a:t>
            </a:r>
            <a:endParaRPr/>
          </a:p>
        </p:txBody>
      </p:sp>
      <p:sp>
        <p:nvSpPr>
          <p:cNvPr id="1810" name="Google Shape;1810;p105"/>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remove from our heap, we remove the root value because this is the min value.  Again we want to maintain our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If we remove our root, we must replace the root with the last index of our heap.  Replacing the root with any other index ruins our complete tree.</a:t>
            </a:r>
            <a:endParaRPr/>
          </a:p>
          <a:p>
            <a:pPr indent="-228600" lvl="1" marL="594360" rtl="0" algn="l">
              <a:lnSpc>
                <a:spcPct val="90000"/>
              </a:lnSpc>
              <a:spcBef>
                <a:spcPts val="1000"/>
              </a:spcBef>
              <a:spcAft>
                <a:spcPts val="0"/>
              </a:spcAft>
              <a:buClr>
                <a:schemeClr val="dk1"/>
              </a:buClr>
              <a:buSzPts val="1440"/>
              <a:buChar char="▪"/>
            </a:pPr>
            <a:r>
              <a:rPr lang="en-US"/>
              <a:t>Heap Property: Move the root down until heap property is maintained</a:t>
            </a:r>
            <a:endParaRPr/>
          </a:p>
          <a:p>
            <a:pPr indent="-228600" lvl="2" marL="914400" rtl="0" algn="l">
              <a:lnSpc>
                <a:spcPct val="90000"/>
              </a:lnSpc>
              <a:spcBef>
                <a:spcPts val="800"/>
              </a:spcBef>
              <a:spcAft>
                <a:spcPts val="0"/>
              </a:spcAft>
              <a:buClr>
                <a:schemeClr val="dk1"/>
              </a:buClr>
              <a:buSzPts val="1280"/>
              <a:buChar char="▪"/>
            </a:pPr>
            <a:r>
              <a:rPr lang="en-US"/>
              <a:t>HeapifyDown(index):</a:t>
            </a:r>
            <a:endParaRPr/>
          </a:p>
          <a:p>
            <a:pPr indent="-228600" lvl="3" marL="1234440" rtl="0" algn="l">
              <a:lnSpc>
                <a:spcPct val="90000"/>
              </a:lnSpc>
              <a:spcBef>
                <a:spcPts val="800"/>
              </a:spcBef>
              <a:spcAft>
                <a:spcPts val="0"/>
              </a:spcAft>
              <a:buClr>
                <a:schemeClr val="dk1"/>
              </a:buClr>
              <a:buSzPts val="1120"/>
              <a:buChar char="▪"/>
            </a:pPr>
            <a:r>
              <a:rPr lang="en-US"/>
              <a:t>Because our index has at most 2 children, we pick the less of the two children.</a:t>
            </a:r>
            <a:endParaRPr/>
          </a:p>
          <a:p>
            <a:pPr indent="-228600" lvl="3" marL="1234440" rtl="0" algn="l">
              <a:lnSpc>
                <a:spcPct val="90000"/>
              </a:lnSpc>
              <a:spcBef>
                <a:spcPts val="800"/>
              </a:spcBef>
              <a:spcAft>
                <a:spcPts val="0"/>
              </a:spcAft>
              <a:buClr>
                <a:schemeClr val="dk1"/>
              </a:buClr>
              <a:buSzPts val="1120"/>
              <a:buChar char="▪"/>
            </a:pPr>
            <a:r>
              <a:rPr lang="en-US"/>
              <a:t>if arr[index] is less than arr[smallerChild], then swap the two.</a:t>
            </a:r>
            <a:endParaRPr/>
          </a:p>
          <a:p>
            <a:pPr indent="-228600" lvl="3" marL="1234440" rtl="0" algn="l">
              <a:lnSpc>
                <a:spcPct val="90000"/>
              </a:lnSpc>
              <a:spcBef>
                <a:spcPts val="800"/>
              </a:spcBef>
              <a:spcAft>
                <a:spcPts val="0"/>
              </a:spcAft>
              <a:buClr>
                <a:schemeClr val="dk1"/>
              </a:buClr>
              <a:buSzPts val="1120"/>
              <a:buChar char="▪"/>
            </a:pPr>
            <a:r>
              <a:rPr lang="en-US"/>
              <a:t>Continue this until you can’t swap anymore!</a:t>
            </a:r>
            <a:endParaRPr/>
          </a:p>
          <a:p>
            <a:pPr indent="-137159" lvl="1" marL="594360" rtl="0" algn="l">
              <a:lnSpc>
                <a:spcPct val="90000"/>
              </a:lnSpc>
              <a:spcBef>
                <a:spcPts val="1000"/>
              </a:spcBef>
              <a:spcAft>
                <a:spcPts val="0"/>
              </a:spcAft>
              <a:buClr>
                <a:schemeClr val="dk1"/>
              </a:buClr>
              <a:buSzPts val="1440"/>
              <a:buNone/>
            </a:pPr>
            <a:r>
              <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10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a:t>
            </a:r>
            <a:endParaRPr/>
          </a:p>
        </p:txBody>
      </p:sp>
      <p:sp>
        <p:nvSpPr>
          <p:cNvPr id="1816" name="Google Shape;1816;p10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remove from our heap, we remove the root value because this is the min value.  Again we want to maintain our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If we remove our root, we must replace the root with the last index of our heap.  Replacing the root with any other index ruins our complete tree.</a:t>
            </a:r>
            <a:endParaRPr/>
          </a:p>
          <a:p>
            <a:pPr indent="-228600" lvl="1" marL="594360" rtl="0" algn="l">
              <a:lnSpc>
                <a:spcPct val="90000"/>
              </a:lnSpc>
              <a:spcBef>
                <a:spcPts val="1000"/>
              </a:spcBef>
              <a:spcAft>
                <a:spcPts val="0"/>
              </a:spcAft>
              <a:buClr>
                <a:schemeClr val="dk1"/>
              </a:buClr>
              <a:buSzPts val="1440"/>
              <a:buChar char="▪"/>
            </a:pPr>
            <a:r>
              <a:rPr lang="en-US"/>
              <a:t>Heap Property: Move the root down until heap property is maintained</a:t>
            </a:r>
            <a:endParaRPr/>
          </a:p>
          <a:p>
            <a:pPr indent="-228600" lvl="2" marL="914400" rtl="0" algn="l">
              <a:lnSpc>
                <a:spcPct val="90000"/>
              </a:lnSpc>
              <a:spcBef>
                <a:spcPts val="800"/>
              </a:spcBef>
              <a:spcAft>
                <a:spcPts val="0"/>
              </a:spcAft>
              <a:buClr>
                <a:schemeClr val="dk1"/>
              </a:buClr>
              <a:buSzPts val="1280"/>
              <a:buChar char="▪"/>
            </a:pPr>
            <a:r>
              <a:rPr lang="en-US"/>
              <a:t>HeapifyDown(index):</a:t>
            </a:r>
            <a:endParaRPr/>
          </a:p>
          <a:p>
            <a:pPr indent="-228600" lvl="3" marL="1234440" rtl="0" algn="l">
              <a:lnSpc>
                <a:spcPct val="90000"/>
              </a:lnSpc>
              <a:spcBef>
                <a:spcPts val="800"/>
              </a:spcBef>
              <a:spcAft>
                <a:spcPts val="0"/>
              </a:spcAft>
              <a:buClr>
                <a:schemeClr val="dk1"/>
              </a:buClr>
              <a:buSzPts val="1120"/>
              <a:buChar char="▪"/>
            </a:pPr>
            <a:r>
              <a:rPr lang="en-US"/>
              <a:t>Because our index has at most 2 children, we pick the less of the two children.</a:t>
            </a:r>
            <a:endParaRPr/>
          </a:p>
          <a:p>
            <a:pPr indent="-228600" lvl="3" marL="1234440" rtl="0" algn="l">
              <a:lnSpc>
                <a:spcPct val="90000"/>
              </a:lnSpc>
              <a:spcBef>
                <a:spcPts val="800"/>
              </a:spcBef>
              <a:spcAft>
                <a:spcPts val="0"/>
              </a:spcAft>
              <a:buClr>
                <a:schemeClr val="dk1"/>
              </a:buClr>
              <a:buSzPts val="1120"/>
              <a:buChar char="▪"/>
            </a:pPr>
            <a:r>
              <a:rPr lang="en-US"/>
              <a:t>if arr[index] is less than arr[smallerChild], then swap the two.</a:t>
            </a:r>
            <a:endParaRPr/>
          </a:p>
          <a:p>
            <a:pPr indent="-228600" lvl="3" marL="1234440" rtl="0" algn="l">
              <a:lnSpc>
                <a:spcPct val="90000"/>
              </a:lnSpc>
              <a:spcBef>
                <a:spcPts val="800"/>
              </a:spcBef>
              <a:spcAft>
                <a:spcPts val="0"/>
              </a:spcAft>
              <a:buClr>
                <a:schemeClr val="dk1"/>
              </a:buClr>
              <a:buSzPts val="1120"/>
              <a:buChar char="▪"/>
            </a:pPr>
            <a:r>
              <a:rPr lang="en-US"/>
              <a:t>Continue this until you can’t swap anymore!</a:t>
            </a:r>
            <a:endParaRPr/>
          </a:p>
          <a:p>
            <a:pPr indent="-228600" lvl="0" marL="274320" rtl="0" algn="l">
              <a:lnSpc>
                <a:spcPct val="90000"/>
              </a:lnSpc>
              <a:spcBef>
                <a:spcPts val="1800"/>
              </a:spcBef>
              <a:spcAft>
                <a:spcPts val="0"/>
              </a:spcAft>
              <a:buClr>
                <a:schemeClr val="dk1"/>
              </a:buClr>
              <a:buSzPts val="1600"/>
              <a:buChar char="▪"/>
            </a:pPr>
            <a:r>
              <a:rPr lang="en-US"/>
              <a:t>This operation is O(logn).  The max number of heapifyDowns is the height of the heap.</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10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 Code</a:t>
            </a:r>
            <a:endParaRPr/>
          </a:p>
        </p:txBody>
      </p:sp>
      <p:sp>
        <p:nvSpPr>
          <p:cNvPr id="1822" name="Google Shape;1822;p10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fontScale="85000" lnSpcReduction="20000"/>
          </a:bodyPr>
          <a:lstStyle/>
          <a:p>
            <a:pPr indent="0" lvl="0" marL="45720" rtl="0" algn="l">
              <a:lnSpc>
                <a:spcPct val="90000"/>
              </a:lnSpc>
              <a:spcBef>
                <a:spcPts val="0"/>
              </a:spcBef>
              <a:spcAft>
                <a:spcPts val="0"/>
              </a:spcAft>
              <a:buClr>
                <a:schemeClr val="dk1"/>
              </a:buClr>
              <a:buSzPct val="80000"/>
              <a:buNone/>
            </a:pPr>
            <a:r>
              <a:rPr lang="en-US">
                <a:latin typeface="Courier New"/>
                <a:ea typeface="Courier New"/>
                <a:cs typeface="Courier New"/>
                <a:sym typeface="Courier New"/>
              </a:rPr>
              <a:t>RemoveMin() {</a:t>
            </a:r>
            <a:br>
              <a:rPr lang="en-US">
                <a:latin typeface="Courier New"/>
                <a:ea typeface="Courier New"/>
                <a:cs typeface="Courier New"/>
                <a:sym typeface="Courier New"/>
              </a:rPr>
            </a:br>
            <a:r>
              <a:rPr lang="en-US">
                <a:latin typeface="Courier New"/>
                <a:ea typeface="Courier New"/>
                <a:cs typeface="Courier New"/>
                <a:sym typeface="Courier New"/>
              </a:rPr>
              <a:t>  Check if empty</a:t>
            </a:r>
            <a:br>
              <a:rPr lang="en-US">
                <a:latin typeface="Courier New"/>
                <a:ea typeface="Courier New"/>
                <a:cs typeface="Courier New"/>
                <a:sym typeface="Courier New"/>
              </a:rPr>
            </a:br>
            <a:r>
              <a:rPr lang="en-US">
                <a:latin typeface="Courier New"/>
                <a:ea typeface="Courier New"/>
                <a:cs typeface="Courier New"/>
                <a:sym typeface="Courier New"/>
              </a:rPr>
              <a:t>  temp = arr[1]</a:t>
            </a:r>
            <a:br>
              <a:rPr lang="en-US">
                <a:latin typeface="Courier New"/>
                <a:ea typeface="Courier New"/>
                <a:cs typeface="Courier New"/>
                <a:sym typeface="Courier New"/>
              </a:rPr>
            </a:br>
            <a:r>
              <a:rPr lang="en-US">
                <a:latin typeface="Courier New"/>
                <a:ea typeface="Courier New"/>
                <a:cs typeface="Courier New"/>
                <a:sym typeface="Courier New"/>
              </a:rPr>
              <a:t>  arr[1] = arr[size]</a:t>
            </a:r>
            <a:br>
              <a:rPr lang="en-US">
                <a:latin typeface="Courier New"/>
                <a:ea typeface="Courier New"/>
                <a:cs typeface="Courier New"/>
                <a:sym typeface="Courier New"/>
              </a:rPr>
            </a:br>
            <a:r>
              <a:rPr lang="en-US">
                <a:latin typeface="Courier New"/>
                <a:ea typeface="Courier New"/>
                <a:cs typeface="Courier New"/>
                <a:sym typeface="Courier New"/>
              </a:rPr>
              <a:t>  arr[size--] = null</a:t>
            </a:r>
            <a:br>
              <a:rPr lang="en-US">
                <a:latin typeface="Courier New"/>
                <a:ea typeface="Courier New"/>
                <a:cs typeface="Courier New"/>
                <a:sym typeface="Courier New"/>
              </a:rPr>
            </a:br>
            <a:r>
              <a:rPr lang="en-US">
                <a:latin typeface="Courier New"/>
                <a:ea typeface="Courier New"/>
                <a:cs typeface="Courier New"/>
                <a:sym typeface="Courier New"/>
              </a:rPr>
              <a:t>  heapifyDown(1)</a:t>
            </a:r>
            <a:br>
              <a:rPr lang="en-US">
                <a:latin typeface="Courier New"/>
                <a:ea typeface="Courier New"/>
                <a:cs typeface="Courier New"/>
                <a:sym typeface="Courier New"/>
              </a:rPr>
            </a:br>
            <a:r>
              <a:rPr lang="en-US">
                <a:latin typeface="Courier New"/>
                <a:ea typeface="Courier New"/>
                <a:cs typeface="Courier New"/>
                <a:sym typeface="Courier New"/>
              </a:rPr>
              <a:t>}</a:t>
            </a:r>
            <a:endParaRPr/>
          </a:p>
          <a:p>
            <a:pPr indent="0" lvl="0" marL="45720" rtl="0" algn="l">
              <a:lnSpc>
                <a:spcPct val="90000"/>
              </a:lnSpc>
              <a:spcBef>
                <a:spcPts val="1800"/>
              </a:spcBef>
              <a:spcAft>
                <a:spcPts val="0"/>
              </a:spcAft>
              <a:buClr>
                <a:schemeClr val="dk1"/>
              </a:buClr>
              <a:buSzPct val="80000"/>
              <a:buNone/>
            </a:pPr>
            <a:r>
              <a:rPr lang="en-US">
                <a:latin typeface="Courier New"/>
                <a:ea typeface="Courier New"/>
                <a:cs typeface="Courier New"/>
                <a:sym typeface="Courier New"/>
              </a:rPr>
              <a:t>heapifyDown(index) {</a:t>
            </a:r>
            <a:br>
              <a:rPr lang="en-US">
                <a:latin typeface="Courier New"/>
                <a:ea typeface="Courier New"/>
                <a:cs typeface="Courier New"/>
                <a:sym typeface="Courier New"/>
              </a:rPr>
            </a:br>
            <a:r>
              <a:rPr lang="en-US">
                <a:latin typeface="Courier New"/>
                <a:ea typeface="Courier New"/>
                <a:cs typeface="Courier New"/>
                <a:sym typeface="Courier New"/>
              </a:rPr>
              <a:t>  </a:t>
            </a:r>
            <a:r>
              <a:rPr b="1" lang="en-US">
                <a:latin typeface="Courier New"/>
                <a:ea typeface="Courier New"/>
                <a:cs typeface="Courier New"/>
                <a:sym typeface="Courier New"/>
              </a:rPr>
              <a:t>if</a:t>
            </a:r>
            <a:r>
              <a:rPr lang="en-US">
                <a:latin typeface="Courier New"/>
                <a:ea typeface="Courier New"/>
                <a:cs typeface="Courier New"/>
                <a:sym typeface="Courier New"/>
              </a:rPr>
              <a:t> (2*index &lt;= size) {</a:t>
            </a:r>
            <a:br>
              <a:rPr lang="en-US">
                <a:latin typeface="Courier New"/>
                <a:ea typeface="Courier New"/>
                <a:cs typeface="Courier New"/>
                <a:sym typeface="Courier New"/>
              </a:rPr>
            </a:br>
            <a:r>
              <a:rPr lang="en-US">
                <a:latin typeface="Courier New"/>
                <a:ea typeface="Courier New"/>
                <a:cs typeface="Courier New"/>
                <a:sym typeface="Courier New"/>
              </a:rPr>
              <a:t>    child = 2*index</a:t>
            </a:r>
            <a:br>
              <a:rPr lang="en-US">
                <a:latin typeface="Courier New"/>
                <a:ea typeface="Courier New"/>
                <a:cs typeface="Courier New"/>
                <a:sym typeface="Courier New"/>
              </a:rPr>
            </a:br>
            <a:r>
              <a:rPr lang="en-US">
                <a:latin typeface="Courier New"/>
                <a:ea typeface="Courier New"/>
                <a:cs typeface="Courier New"/>
                <a:sym typeface="Courier New"/>
              </a:rPr>
              <a:t>    </a:t>
            </a:r>
            <a:r>
              <a:rPr b="1" lang="en-US">
                <a:latin typeface="Courier New"/>
                <a:ea typeface="Courier New"/>
                <a:cs typeface="Courier New"/>
                <a:sym typeface="Courier New"/>
              </a:rPr>
              <a:t>if</a:t>
            </a:r>
            <a:r>
              <a:rPr lang="en-US">
                <a:latin typeface="Courier New"/>
                <a:ea typeface="Courier New"/>
                <a:cs typeface="Courier New"/>
                <a:sym typeface="Courier New"/>
              </a:rPr>
              <a:t> (child + 1 &lt;= size) {</a:t>
            </a:r>
            <a:br>
              <a:rPr lang="en-US">
                <a:latin typeface="Courier New"/>
                <a:ea typeface="Courier New"/>
                <a:cs typeface="Courier New"/>
                <a:sym typeface="Courier New"/>
              </a:rPr>
            </a:br>
            <a:r>
              <a:rPr lang="en-US">
                <a:latin typeface="Courier New"/>
                <a:ea typeface="Courier New"/>
                <a:cs typeface="Courier New"/>
                <a:sym typeface="Courier New"/>
              </a:rPr>
              <a:t>      child = minIndex(arr[child], arr[child+1])</a:t>
            </a:r>
            <a:br>
              <a:rPr lang="en-US">
                <a:latin typeface="Courier New"/>
                <a:ea typeface="Courier New"/>
                <a:cs typeface="Courier New"/>
                <a:sym typeface="Courier New"/>
              </a:rPr>
            </a:br>
            <a:r>
              <a:rPr lang="en-US">
                <a:latin typeface="Courier New"/>
                <a:ea typeface="Courier New"/>
                <a:cs typeface="Courier New"/>
                <a:sym typeface="Courier New"/>
              </a:rPr>
              <a:t>    }</a:t>
            </a:r>
            <a:br>
              <a:rPr lang="en-US">
                <a:latin typeface="Courier New"/>
                <a:ea typeface="Courier New"/>
                <a:cs typeface="Courier New"/>
                <a:sym typeface="Courier New"/>
              </a:rPr>
            </a:br>
            <a:r>
              <a:rPr lang="en-US">
                <a:latin typeface="Courier New"/>
                <a:ea typeface="Courier New"/>
                <a:cs typeface="Courier New"/>
                <a:sym typeface="Courier New"/>
              </a:rPr>
              <a:t>    </a:t>
            </a:r>
            <a:r>
              <a:rPr b="1" lang="en-US">
                <a:latin typeface="Courier New"/>
                <a:ea typeface="Courier New"/>
                <a:cs typeface="Courier New"/>
                <a:sym typeface="Courier New"/>
              </a:rPr>
              <a:t>if</a:t>
            </a:r>
            <a:r>
              <a:rPr lang="en-US">
                <a:latin typeface="Courier New"/>
                <a:ea typeface="Courier New"/>
                <a:cs typeface="Courier New"/>
                <a:sym typeface="Courier New"/>
              </a:rPr>
              <a:t> arr[child] &lt; arr[index] {</a:t>
            </a:r>
            <a:br>
              <a:rPr lang="en-US">
                <a:latin typeface="Courier New"/>
                <a:ea typeface="Courier New"/>
                <a:cs typeface="Courier New"/>
                <a:sym typeface="Courier New"/>
              </a:rPr>
            </a:br>
            <a:r>
              <a:rPr lang="en-US">
                <a:latin typeface="Courier New"/>
                <a:ea typeface="Courier New"/>
                <a:cs typeface="Courier New"/>
                <a:sym typeface="Courier New"/>
              </a:rPr>
              <a:t>      swap(index,child)</a:t>
            </a:r>
            <a:br>
              <a:rPr lang="en-US">
                <a:latin typeface="Courier New"/>
                <a:ea typeface="Courier New"/>
                <a:cs typeface="Courier New"/>
                <a:sym typeface="Courier New"/>
              </a:rPr>
            </a:br>
            <a:r>
              <a:rPr lang="en-US">
                <a:latin typeface="Courier New"/>
                <a:ea typeface="Courier New"/>
                <a:cs typeface="Courier New"/>
                <a:sym typeface="Courier New"/>
              </a:rPr>
              <a:t>      heapifyDown(child)</a:t>
            </a:r>
            <a:br>
              <a:rPr lang="en-US">
                <a:latin typeface="Courier New"/>
                <a:ea typeface="Courier New"/>
                <a:cs typeface="Courier New"/>
                <a:sym typeface="Courier New"/>
              </a:rPr>
            </a:br>
            <a:r>
              <a:rPr lang="en-US">
                <a:latin typeface="Courier New"/>
                <a:ea typeface="Courier New"/>
                <a:cs typeface="Courier New"/>
                <a:sym typeface="Courier New"/>
              </a:rPr>
              <a:t>    }</a:t>
            </a:r>
            <a:br>
              <a:rPr lang="en-US">
                <a:latin typeface="Courier New"/>
                <a:ea typeface="Courier New"/>
                <a:cs typeface="Courier New"/>
                <a:sym typeface="Courier New"/>
              </a:rPr>
            </a:br>
            <a:r>
              <a:rPr lang="en-US">
                <a:latin typeface="Courier New"/>
                <a:ea typeface="Courier New"/>
                <a:cs typeface="Courier New"/>
                <a:sym typeface="Courier New"/>
              </a:rPr>
              <a:t>  }</a:t>
            </a:r>
            <a:br>
              <a:rPr lang="en-US">
                <a:latin typeface="Courier New"/>
                <a:ea typeface="Courier New"/>
                <a:cs typeface="Courier New"/>
                <a:sym typeface="Courier New"/>
              </a:rPr>
            </a:br>
            <a:r>
              <a:rPr lang="en-US">
                <a:latin typeface="Courier New"/>
                <a:ea typeface="Courier New"/>
                <a:cs typeface="Courier New"/>
                <a:sym typeface="Courier New"/>
              </a:rPr>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10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Build Heap</a:t>
            </a:r>
            <a:endParaRPr/>
          </a:p>
        </p:txBody>
      </p:sp>
      <p:sp>
        <p:nvSpPr>
          <p:cNvPr id="1828" name="Google Shape;1828;p10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Given a regular array or binary tree that is complete, how do rearrange this into a heap.</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10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Build Heap</a:t>
            </a:r>
            <a:endParaRPr/>
          </a:p>
        </p:txBody>
      </p:sp>
      <p:sp>
        <p:nvSpPr>
          <p:cNvPr id="1834" name="Google Shape;1834;p109"/>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Given a regular array or binary tree that is complete, how do rearrange this into a heap.</a:t>
            </a:r>
            <a:endParaRPr/>
          </a:p>
          <a:p>
            <a:pPr indent="-228600" lvl="0" marL="274320" rtl="0" algn="l">
              <a:lnSpc>
                <a:spcPct val="90000"/>
              </a:lnSpc>
              <a:spcBef>
                <a:spcPts val="1800"/>
              </a:spcBef>
              <a:spcAft>
                <a:spcPts val="0"/>
              </a:spcAft>
              <a:buClr>
                <a:schemeClr val="dk1"/>
              </a:buClr>
              <a:buSzPts val="1600"/>
              <a:buChar char="▪"/>
            </a:pPr>
            <a:r>
              <a:rPr lang="en-US"/>
              <a:t>Assuming we have n nodes, we can start at node n/2 and call heapifyDown() from nodes n to 1.</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11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Build Heap</a:t>
            </a:r>
            <a:endParaRPr/>
          </a:p>
        </p:txBody>
      </p:sp>
      <p:sp>
        <p:nvSpPr>
          <p:cNvPr id="1840" name="Google Shape;1840;p110"/>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Given a regular array or binary tree that is complete, how do rearrange this into a heap.</a:t>
            </a:r>
            <a:endParaRPr/>
          </a:p>
          <a:p>
            <a:pPr indent="-228600" lvl="0" marL="274320" rtl="0" algn="l">
              <a:lnSpc>
                <a:spcPct val="90000"/>
              </a:lnSpc>
              <a:spcBef>
                <a:spcPts val="1800"/>
              </a:spcBef>
              <a:spcAft>
                <a:spcPts val="0"/>
              </a:spcAft>
              <a:buClr>
                <a:schemeClr val="dk1"/>
              </a:buClr>
              <a:buSzPts val="1600"/>
              <a:buChar char="▪"/>
            </a:pPr>
            <a:r>
              <a:rPr lang="en-US"/>
              <a:t>Assuming we have n nodes, we can start at node n/2 and call heapifyDown() from nodes n to 1.</a:t>
            </a:r>
            <a:endParaRPr/>
          </a:p>
          <a:p>
            <a:pPr indent="-228600" lvl="1" marL="594360" rtl="0" algn="l">
              <a:lnSpc>
                <a:spcPct val="90000"/>
              </a:lnSpc>
              <a:spcBef>
                <a:spcPts val="1000"/>
              </a:spcBef>
              <a:spcAft>
                <a:spcPts val="0"/>
              </a:spcAft>
              <a:buClr>
                <a:schemeClr val="dk1"/>
              </a:buClr>
              <a:buSzPts val="1440"/>
              <a:buChar char="▪"/>
            </a:pPr>
            <a:r>
              <a:rPr lang="en-US"/>
              <a:t>By starting at level 1 (level above the leaves) and going to level logn (root), for every node i, the subtrees of the children are assumed to already by heaps.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 (cont.)</a:t>
            </a:r>
            <a:endParaRPr/>
          </a:p>
        </p:txBody>
      </p:sp>
      <p:sp>
        <p:nvSpPr>
          <p:cNvPr id="154" name="Google Shape;154;p11"/>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We could create a linked list of times and add times to maintain ascending order.</a:t>
            </a:r>
            <a:endParaRPr/>
          </a:p>
          <a:p>
            <a:pPr indent="-228600" lvl="1" marL="594360" rtl="0" algn="l">
              <a:lnSpc>
                <a:spcPct val="90000"/>
              </a:lnSpc>
              <a:spcBef>
                <a:spcPts val="1000"/>
              </a:spcBef>
              <a:spcAft>
                <a:spcPts val="0"/>
              </a:spcAft>
              <a:buClr>
                <a:schemeClr val="dk1"/>
              </a:buClr>
              <a:buSzPts val="1440"/>
              <a:buChar char="▪"/>
            </a:pPr>
            <a:r>
              <a:rPr lang="en-US"/>
              <a:t>The fastest student’s time would be at the head, retrieving this is O(1).</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11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Build Heap</a:t>
            </a:r>
            <a:endParaRPr/>
          </a:p>
        </p:txBody>
      </p:sp>
      <p:sp>
        <p:nvSpPr>
          <p:cNvPr id="1846" name="Google Shape;1846;p111"/>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Given a regular array or binary tree that is complete, how do rearrange this into a heap.</a:t>
            </a:r>
            <a:endParaRPr/>
          </a:p>
          <a:p>
            <a:pPr indent="-228600" lvl="0" marL="274320" rtl="0" algn="l">
              <a:lnSpc>
                <a:spcPct val="90000"/>
              </a:lnSpc>
              <a:spcBef>
                <a:spcPts val="1800"/>
              </a:spcBef>
              <a:spcAft>
                <a:spcPts val="0"/>
              </a:spcAft>
              <a:buClr>
                <a:schemeClr val="dk1"/>
              </a:buClr>
              <a:buSzPts val="1600"/>
              <a:buChar char="▪"/>
            </a:pPr>
            <a:r>
              <a:rPr lang="en-US"/>
              <a:t>Assuming we have n nodes, we can start at node n/2 and call heapifyDown() from nodes n to 1.</a:t>
            </a:r>
            <a:endParaRPr/>
          </a:p>
          <a:p>
            <a:pPr indent="-228600" lvl="1" marL="594360" rtl="0" algn="l">
              <a:lnSpc>
                <a:spcPct val="90000"/>
              </a:lnSpc>
              <a:spcBef>
                <a:spcPts val="1000"/>
              </a:spcBef>
              <a:spcAft>
                <a:spcPts val="0"/>
              </a:spcAft>
              <a:buClr>
                <a:schemeClr val="dk1"/>
              </a:buClr>
              <a:buSzPts val="1440"/>
              <a:buChar char="▪"/>
            </a:pPr>
            <a:r>
              <a:rPr lang="en-US"/>
              <a:t>By starting at level 1 (level above the leaves) and going to level logn (root), for every node i, the subtrees of the children are assumed to already by heaps.</a:t>
            </a:r>
            <a:endParaRPr/>
          </a:p>
          <a:p>
            <a:pPr indent="-228600" lvl="0" marL="274320" rtl="0" algn="l">
              <a:lnSpc>
                <a:spcPct val="90000"/>
              </a:lnSpc>
              <a:spcBef>
                <a:spcPts val="1800"/>
              </a:spcBef>
              <a:spcAft>
                <a:spcPts val="0"/>
              </a:spcAft>
              <a:buClr>
                <a:schemeClr val="dk1"/>
              </a:buClr>
              <a:buSzPts val="1600"/>
              <a:buChar char="▪"/>
            </a:pPr>
            <a:r>
              <a:rPr lang="en-US"/>
              <a:t>The simply complexity is O(nlogn): for n nodes, we call a heapifyDown() which is a O(logn) operation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11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Build Heap</a:t>
            </a:r>
            <a:endParaRPr/>
          </a:p>
        </p:txBody>
      </p:sp>
      <p:sp>
        <p:nvSpPr>
          <p:cNvPr id="1852" name="Google Shape;1852;p112"/>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Given a regular array or binary tree that is complete, how do rearrange this into a heap.</a:t>
            </a:r>
            <a:endParaRPr/>
          </a:p>
          <a:p>
            <a:pPr indent="-228600" lvl="0" marL="274320" rtl="0" algn="l">
              <a:lnSpc>
                <a:spcPct val="90000"/>
              </a:lnSpc>
              <a:spcBef>
                <a:spcPts val="1800"/>
              </a:spcBef>
              <a:spcAft>
                <a:spcPts val="0"/>
              </a:spcAft>
              <a:buClr>
                <a:schemeClr val="dk1"/>
              </a:buClr>
              <a:buSzPts val="1600"/>
              <a:buChar char="▪"/>
            </a:pPr>
            <a:r>
              <a:rPr lang="en-US"/>
              <a:t>Assuming we have n nodes, we can start at node n/2 and call heapifyDown() from nodes n to 1.</a:t>
            </a:r>
            <a:endParaRPr/>
          </a:p>
          <a:p>
            <a:pPr indent="-228600" lvl="1" marL="594360" rtl="0" algn="l">
              <a:lnSpc>
                <a:spcPct val="90000"/>
              </a:lnSpc>
              <a:spcBef>
                <a:spcPts val="1000"/>
              </a:spcBef>
              <a:spcAft>
                <a:spcPts val="0"/>
              </a:spcAft>
              <a:buClr>
                <a:schemeClr val="dk1"/>
              </a:buClr>
              <a:buSzPts val="1440"/>
              <a:buChar char="▪"/>
            </a:pPr>
            <a:r>
              <a:rPr lang="en-US"/>
              <a:t>By starting at level 1 (level above the leaves) and going to level logn (root), for every node i, the subtrees of the children are assumed to already by heaps.</a:t>
            </a:r>
            <a:endParaRPr/>
          </a:p>
          <a:p>
            <a:pPr indent="-228600" lvl="0" marL="274320" rtl="0" algn="l">
              <a:lnSpc>
                <a:spcPct val="90000"/>
              </a:lnSpc>
              <a:spcBef>
                <a:spcPts val="1800"/>
              </a:spcBef>
              <a:spcAft>
                <a:spcPts val="0"/>
              </a:spcAft>
              <a:buClr>
                <a:schemeClr val="dk1"/>
              </a:buClr>
              <a:buSzPts val="1600"/>
              <a:buChar char="▪"/>
            </a:pPr>
            <a:r>
              <a:rPr lang="en-US"/>
              <a:t>The simply complexity is O(nlogn): for n nodes, we call a heapifyDown() which is a O(logn) operation</a:t>
            </a:r>
            <a:endParaRPr/>
          </a:p>
          <a:p>
            <a:pPr indent="-228600" lvl="0" marL="274320" rtl="0" algn="l">
              <a:lnSpc>
                <a:spcPct val="90000"/>
              </a:lnSpc>
              <a:spcBef>
                <a:spcPts val="1800"/>
              </a:spcBef>
              <a:spcAft>
                <a:spcPts val="0"/>
              </a:spcAft>
              <a:buClr>
                <a:schemeClr val="dk1"/>
              </a:buClr>
              <a:buSzPts val="1600"/>
              <a:buChar char="▪"/>
            </a:pPr>
            <a:r>
              <a:rPr lang="en-US"/>
              <a:t>The tighter bound is O(n)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11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Priority Queue</a:t>
            </a:r>
            <a:endParaRPr/>
          </a:p>
        </p:txBody>
      </p:sp>
      <p:sp>
        <p:nvSpPr>
          <p:cNvPr id="1858" name="Google Shape;1858;p113"/>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A priority queue is a data structure that, when given a set of data with a sortable property, will dequeue data in that sorted order (priority).</a:t>
            </a:r>
            <a:endParaRPr/>
          </a:p>
          <a:p>
            <a:pPr indent="-228600" lvl="1" marL="594360" rtl="0" algn="l">
              <a:lnSpc>
                <a:spcPct val="90000"/>
              </a:lnSpc>
              <a:spcBef>
                <a:spcPts val="1000"/>
              </a:spcBef>
              <a:spcAft>
                <a:spcPts val="0"/>
              </a:spcAft>
              <a:buClr>
                <a:schemeClr val="dk1"/>
              </a:buClr>
              <a:buSzPts val="1440"/>
              <a:buChar char="▪"/>
            </a:pPr>
            <a:r>
              <a:rPr lang="en-US"/>
              <a:t>Example: Enqueuing a random list of people and dequeuing based on the youngest age.</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11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Priority Queue</a:t>
            </a:r>
            <a:endParaRPr/>
          </a:p>
        </p:txBody>
      </p:sp>
      <p:sp>
        <p:nvSpPr>
          <p:cNvPr id="1864" name="Google Shape;1864;p114"/>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A priority queue is a data structure that, when given a set of data with a sortable property, will dequeue data in that sorted order (priority).</a:t>
            </a:r>
            <a:endParaRPr/>
          </a:p>
          <a:p>
            <a:pPr indent="-228600" lvl="1" marL="594360" rtl="0" algn="l">
              <a:lnSpc>
                <a:spcPct val="90000"/>
              </a:lnSpc>
              <a:spcBef>
                <a:spcPts val="1000"/>
              </a:spcBef>
              <a:spcAft>
                <a:spcPts val="0"/>
              </a:spcAft>
              <a:buClr>
                <a:schemeClr val="dk1"/>
              </a:buClr>
              <a:buSzPts val="1440"/>
              <a:buChar char="▪"/>
            </a:pPr>
            <a:r>
              <a:rPr lang="en-US"/>
              <a:t>Example: Enqueuing a random list of people and dequeuing based on the youngest age.</a:t>
            </a:r>
            <a:endParaRPr/>
          </a:p>
          <a:p>
            <a:pPr indent="-228600" lvl="0" marL="274320" rtl="0" algn="l">
              <a:lnSpc>
                <a:spcPct val="90000"/>
              </a:lnSpc>
              <a:spcBef>
                <a:spcPts val="1800"/>
              </a:spcBef>
              <a:spcAft>
                <a:spcPts val="0"/>
              </a:spcAft>
              <a:buClr>
                <a:schemeClr val="dk1"/>
              </a:buClr>
              <a:buSzPts val="1600"/>
              <a:buChar char="▪"/>
            </a:pPr>
            <a:r>
              <a:rPr lang="en-US"/>
              <a:t>Because the enqueuing order doesn’t matter but dequeuing must return the best value, a heap would be a good choice for a priority queue implementation.</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11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Priority Queue</a:t>
            </a:r>
            <a:endParaRPr/>
          </a:p>
        </p:txBody>
      </p:sp>
      <p:sp>
        <p:nvSpPr>
          <p:cNvPr id="1870" name="Google Shape;1870;p115"/>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A priority queue is a data structure that, when given a set of data with a sortable property, will dequeue data in that sorted order (priority).</a:t>
            </a:r>
            <a:endParaRPr/>
          </a:p>
          <a:p>
            <a:pPr indent="-228600" lvl="1" marL="594360" rtl="0" algn="l">
              <a:lnSpc>
                <a:spcPct val="90000"/>
              </a:lnSpc>
              <a:spcBef>
                <a:spcPts val="1000"/>
              </a:spcBef>
              <a:spcAft>
                <a:spcPts val="0"/>
              </a:spcAft>
              <a:buClr>
                <a:schemeClr val="dk1"/>
              </a:buClr>
              <a:buSzPts val="1440"/>
              <a:buChar char="▪"/>
            </a:pPr>
            <a:r>
              <a:rPr lang="en-US"/>
              <a:t>Example: Enqueuing a random list of people and dequeuing based on the youngest age.</a:t>
            </a:r>
            <a:endParaRPr/>
          </a:p>
          <a:p>
            <a:pPr indent="-228600" lvl="0" marL="274320" rtl="0" algn="l">
              <a:lnSpc>
                <a:spcPct val="90000"/>
              </a:lnSpc>
              <a:spcBef>
                <a:spcPts val="1800"/>
              </a:spcBef>
              <a:spcAft>
                <a:spcPts val="0"/>
              </a:spcAft>
              <a:buClr>
                <a:schemeClr val="dk1"/>
              </a:buClr>
              <a:buSzPts val="1600"/>
              <a:buChar char="▪"/>
            </a:pPr>
            <a:r>
              <a:rPr lang="en-US"/>
              <a:t>Because the enqueuing order doesn’t matter but dequeuing must return the best value, a heap would be a good choice for a priority queue implementation.</a:t>
            </a:r>
            <a:endParaRPr/>
          </a:p>
          <a:p>
            <a:pPr indent="-228600" lvl="0" marL="274320" rtl="0" algn="l">
              <a:lnSpc>
                <a:spcPct val="90000"/>
              </a:lnSpc>
              <a:spcBef>
                <a:spcPts val="1800"/>
              </a:spcBef>
              <a:spcAft>
                <a:spcPts val="0"/>
              </a:spcAft>
              <a:buClr>
                <a:schemeClr val="dk1"/>
              </a:buClr>
              <a:buSzPts val="1600"/>
              <a:buChar char="▪"/>
            </a:pPr>
            <a:r>
              <a:rPr lang="en-US"/>
              <a:t>Priority queues are used in many search algorithms, CPU schedulers, and load balancing jobs.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 (cont.)</a:t>
            </a:r>
            <a:endParaRPr/>
          </a:p>
        </p:txBody>
      </p:sp>
      <p:sp>
        <p:nvSpPr>
          <p:cNvPr id="160" name="Google Shape;160;p12"/>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We could create a linked list of times and add times to maintain ascending order.</a:t>
            </a:r>
            <a:endParaRPr/>
          </a:p>
          <a:p>
            <a:pPr indent="-228600" lvl="1" marL="594360" rtl="0" algn="l">
              <a:lnSpc>
                <a:spcPct val="90000"/>
              </a:lnSpc>
              <a:spcBef>
                <a:spcPts val="1000"/>
              </a:spcBef>
              <a:spcAft>
                <a:spcPts val="0"/>
              </a:spcAft>
              <a:buClr>
                <a:schemeClr val="dk1"/>
              </a:buClr>
              <a:buSzPts val="1440"/>
              <a:buChar char="▪"/>
            </a:pPr>
            <a:r>
              <a:rPr lang="en-US"/>
              <a:t>The fastest student’s time would be at the head, retrieving this is O(1).</a:t>
            </a:r>
            <a:endParaRPr/>
          </a:p>
          <a:p>
            <a:pPr indent="-228600" lvl="2" marL="914400" rtl="0" algn="l">
              <a:lnSpc>
                <a:spcPct val="90000"/>
              </a:lnSpc>
              <a:spcBef>
                <a:spcPts val="800"/>
              </a:spcBef>
              <a:spcAft>
                <a:spcPts val="0"/>
              </a:spcAft>
              <a:buClr>
                <a:schemeClr val="dk1"/>
              </a:buClr>
              <a:buSzPts val="1280"/>
              <a:buChar char="▪"/>
            </a:pPr>
            <a:r>
              <a:rPr lang="en-US"/>
              <a:t>If we have a new fastest time, we can just add to head in O(1).</a:t>
            </a:r>
            <a:endParaRPr/>
          </a:p>
          <a:p>
            <a:pPr indent="-228600" lvl="2" marL="914400" rtl="0" algn="l">
              <a:lnSpc>
                <a:spcPct val="90000"/>
              </a:lnSpc>
              <a:spcBef>
                <a:spcPts val="800"/>
              </a:spcBef>
              <a:spcAft>
                <a:spcPts val="0"/>
              </a:spcAft>
              <a:buClr>
                <a:schemeClr val="dk1"/>
              </a:buClr>
              <a:buSzPts val="1280"/>
              <a:buChar char="▪"/>
            </a:pPr>
            <a:r>
              <a:rPr lang="en-US"/>
              <a:t>If the fastest student cheated, we can remove head in O(1) and get the new fastest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 (cont.)</a:t>
            </a:r>
            <a:endParaRPr/>
          </a:p>
        </p:txBody>
      </p:sp>
      <p:sp>
        <p:nvSpPr>
          <p:cNvPr id="166" name="Google Shape;166;p13"/>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We could create a linked list of times and add times to maintain ascending order.</a:t>
            </a:r>
            <a:endParaRPr/>
          </a:p>
          <a:p>
            <a:pPr indent="-228600" lvl="1" marL="594360" rtl="0" algn="l">
              <a:lnSpc>
                <a:spcPct val="90000"/>
              </a:lnSpc>
              <a:spcBef>
                <a:spcPts val="1000"/>
              </a:spcBef>
              <a:spcAft>
                <a:spcPts val="0"/>
              </a:spcAft>
              <a:buClr>
                <a:schemeClr val="dk1"/>
              </a:buClr>
              <a:buSzPts val="1440"/>
              <a:buChar char="▪"/>
            </a:pPr>
            <a:r>
              <a:rPr lang="en-US"/>
              <a:t>The fastest student’s time would be at the head, retrieving this is O(1).</a:t>
            </a:r>
            <a:endParaRPr/>
          </a:p>
          <a:p>
            <a:pPr indent="-228600" lvl="2" marL="914400" rtl="0" algn="l">
              <a:lnSpc>
                <a:spcPct val="90000"/>
              </a:lnSpc>
              <a:spcBef>
                <a:spcPts val="800"/>
              </a:spcBef>
              <a:spcAft>
                <a:spcPts val="0"/>
              </a:spcAft>
              <a:buClr>
                <a:schemeClr val="dk1"/>
              </a:buClr>
              <a:buSzPts val="1280"/>
              <a:buChar char="▪"/>
            </a:pPr>
            <a:r>
              <a:rPr lang="en-US"/>
              <a:t>If we have a new fastest time, we can just add to head in O(1).</a:t>
            </a:r>
            <a:endParaRPr/>
          </a:p>
          <a:p>
            <a:pPr indent="-228600" lvl="2" marL="914400" rtl="0" algn="l">
              <a:lnSpc>
                <a:spcPct val="90000"/>
              </a:lnSpc>
              <a:spcBef>
                <a:spcPts val="800"/>
              </a:spcBef>
              <a:spcAft>
                <a:spcPts val="0"/>
              </a:spcAft>
              <a:buClr>
                <a:schemeClr val="dk1"/>
              </a:buClr>
              <a:buSzPts val="1280"/>
              <a:buChar char="▪"/>
            </a:pPr>
            <a:r>
              <a:rPr lang="en-US"/>
              <a:t>If the fastest student cheated, we can remove head in O(1) and get the new fastest time.</a:t>
            </a:r>
            <a:endParaRPr/>
          </a:p>
          <a:p>
            <a:pPr indent="-228600" lvl="1" marL="594360" rtl="0" algn="l">
              <a:lnSpc>
                <a:spcPct val="90000"/>
              </a:lnSpc>
              <a:spcBef>
                <a:spcPts val="1000"/>
              </a:spcBef>
              <a:spcAft>
                <a:spcPts val="0"/>
              </a:spcAft>
              <a:buClr>
                <a:schemeClr val="dk1"/>
              </a:buClr>
              <a:buSzPts val="1440"/>
              <a:buChar char="▪"/>
            </a:pPr>
            <a:r>
              <a:rPr lang="en-US"/>
              <a:t>However, what if we’re adding the worst time?  Adding to a linked list is 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 (cont.)</a:t>
            </a:r>
            <a:endParaRPr/>
          </a:p>
        </p:txBody>
      </p:sp>
      <p:sp>
        <p:nvSpPr>
          <p:cNvPr id="172" name="Google Shape;172;p14"/>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We could create a linked list of times and add times to maintain ascending order.</a:t>
            </a:r>
            <a:endParaRPr/>
          </a:p>
          <a:p>
            <a:pPr indent="-228600" lvl="1" marL="594360" rtl="0" algn="l">
              <a:lnSpc>
                <a:spcPct val="90000"/>
              </a:lnSpc>
              <a:spcBef>
                <a:spcPts val="1000"/>
              </a:spcBef>
              <a:spcAft>
                <a:spcPts val="0"/>
              </a:spcAft>
              <a:buClr>
                <a:schemeClr val="dk1"/>
              </a:buClr>
              <a:buSzPts val="1440"/>
              <a:buChar char="▪"/>
            </a:pPr>
            <a:r>
              <a:rPr lang="en-US"/>
              <a:t>The fastest student’s time would be at the head, retrieving this is O(1).</a:t>
            </a:r>
            <a:endParaRPr/>
          </a:p>
          <a:p>
            <a:pPr indent="-228600" lvl="2" marL="914400" rtl="0" algn="l">
              <a:lnSpc>
                <a:spcPct val="90000"/>
              </a:lnSpc>
              <a:spcBef>
                <a:spcPts val="800"/>
              </a:spcBef>
              <a:spcAft>
                <a:spcPts val="0"/>
              </a:spcAft>
              <a:buClr>
                <a:schemeClr val="dk1"/>
              </a:buClr>
              <a:buSzPts val="1280"/>
              <a:buChar char="▪"/>
            </a:pPr>
            <a:r>
              <a:rPr lang="en-US"/>
              <a:t>If we have a new fastest time, we can just add to head in O(1).</a:t>
            </a:r>
            <a:endParaRPr/>
          </a:p>
          <a:p>
            <a:pPr indent="-228600" lvl="2" marL="914400" rtl="0" algn="l">
              <a:lnSpc>
                <a:spcPct val="90000"/>
              </a:lnSpc>
              <a:spcBef>
                <a:spcPts val="800"/>
              </a:spcBef>
              <a:spcAft>
                <a:spcPts val="0"/>
              </a:spcAft>
              <a:buClr>
                <a:schemeClr val="dk1"/>
              </a:buClr>
              <a:buSzPts val="1280"/>
              <a:buChar char="▪"/>
            </a:pPr>
            <a:r>
              <a:rPr lang="en-US"/>
              <a:t>If the fastest student cheated, we can remove head in O(1) and get the new fastest time.</a:t>
            </a:r>
            <a:endParaRPr/>
          </a:p>
          <a:p>
            <a:pPr indent="-228600" lvl="1" marL="594360" rtl="0" algn="l">
              <a:lnSpc>
                <a:spcPct val="90000"/>
              </a:lnSpc>
              <a:spcBef>
                <a:spcPts val="1000"/>
              </a:spcBef>
              <a:spcAft>
                <a:spcPts val="0"/>
              </a:spcAft>
              <a:buClr>
                <a:schemeClr val="dk1"/>
              </a:buClr>
              <a:buSzPts val="1440"/>
              <a:buChar char="▪"/>
            </a:pPr>
            <a:r>
              <a:rPr lang="en-US"/>
              <a:t>However, what if we’re adding the worst time?  Adding to a linked list is O(n).</a:t>
            </a:r>
            <a:endParaRPr/>
          </a:p>
          <a:p>
            <a:pPr indent="-228600" lvl="0" marL="274320" rtl="0" algn="l">
              <a:lnSpc>
                <a:spcPct val="90000"/>
              </a:lnSpc>
              <a:spcBef>
                <a:spcPts val="1800"/>
              </a:spcBef>
              <a:spcAft>
                <a:spcPts val="0"/>
              </a:spcAft>
              <a:buClr>
                <a:schemeClr val="dk1"/>
              </a:buClr>
              <a:buSzPts val="1600"/>
              <a:buChar char="▪"/>
            </a:pPr>
            <a:r>
              <a:rPr lang="en-US"/>
              <a:t>We can use a binary tree with a certain property to achieve: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 (cont.)</a:t>
            </a:r>
            <a:endParaRPr/>
          </a:p>
        </p:txBody>
      </p:sp>
      <p:sp>
        <p:nvSpPr>
          <p:cNvPr id="178" name="Google Shape;178;p15"/>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We could create a linked list of times and add times to maintain ascending order.</a:t>
            </a:r>
            <a:endParaRPr/>
          </a:p>
          <a:p>
            <a:pPr indent="-228600" lvl="1" marL="594360" rtl="0" algn="l">
              <a:lnSpc>
                <a:spcPct val="90000"/>
              </a:lnSpc>
              <a:spcBef>
                <a:spcPts val="1000"/>
              </a:spcBef>
              <a:spcAft>
                <a:spcPts val="0"/>
              </a:spcAft>
              <a:buClr>
                <a:schemeClr val="dk1"/>
              </a:buClr>
              <a:buSzPts val="1440"/>
              <a:buChar char="▪"/>
            </a:pPr>
            <a:r>
              <a:rPr lang="en-US"/>
              <a:t>The fastest student’s time would be at the head, retrieving this is O(1).</a:t>
            </a:r>
            <a:endParaRPr/>
          </a:p>
          <a:p>
            <a:pPr indent="-228600" lvl="2" marL="914400" rtl="0" algn="l">
              <a:lnSpc>
                <a:spcPct val="90000"/>
              </a:lnSpc>
              <a:spcBef>
                <a:spcPts val="800"/>
              </a:spcBef>
              <a:spcAft>
                <a:spcPts val="0"/>
              </a:spcAft>
              <a:buClr>
                <a:schemeClr val="dk1"/>
              </a:buClr>
              <a:buSzPts val="1280"/>
              <a:buChar char="▪"/>
            </a:pPr>
            <a:r>
              <a:rPr lang="en-US"/>
              <a:t>If we have a new fastest time, we can just add to head in O(1).</a:t>
            </a:r>
            <a:endParaRPr/>
          </a:p>
          <a:p>
            <a:pPr indent="-228600" lvl="2" marL="914400" rtl="0" algn="l">
              <a:lnSpc>
                <a:spcPct val="90000"/>
              </a:lnSpc>
              <a:spcBef>
                <a:spcPts val="800"/>
              </a:spcBef>
              <a:spcAft>
                <a:spcPts val="0"/>
              </a:spcAft>
              <a:buClr>
                <a:schemeClr val="dk1"/>
              </a:buClr>
              <a:buSzPts val="1280"/>
              <a:buChar char="▪"/>
            </a:pPr>
            <a:r>
              <a:rPr lang="en-US"/>
              <a:t>If the fastest student cheated, we can remove head in O(1) and get the new fastest time.</a:t>
            </a:r>
            <a:endParaRPr/>
          </a:p>
          <a:p>
            <a:pPr indent="-228600" lvl="1" marL="594360" rtl="0" algn="l">
              <a:lnSpc>
                <a:spcPct val="90000"/>
              </a:lnSpc>
              <a:spcBef>
                <a:spcPts val="1000"/>
              </a:spcBef>
              <a:spcAft>
                <a:spcPts val="0"/>
              </a:spcAft>
              <a:buClr>
                <a:schemeClr val="dk1"/>
              </a:buClr>
              <a:buSzPts val="1440"/>
              <a:buChar char="▪"/>
            </a:pPr>
            <a:r>
              <a:rPr lang="en-US"/>
              <a:t>However, what if we’re adding the worst time?  Adding to a linked list is O(n).</a:t>
            </a:r>
            <a:endParaRPr/>
          </a:p>
          <a:p>
            <a:pPr indent="-228600" lvl="0" marL="274320" rtl="0" algn="l">
              <a:lnSpc>
                <a:spcPct val="90000"/>
              </a:lnSpc>
              <a:spcBef>
                <a:spcPts val="1800"/>
              </a:spcBef>
              <a:spcAft>
                <a:spcPts val="0"/>
              </a:spcAft>
              <a:buClr>
                <a:schemeClr val="dk1"/>
              </a:buClr>
              <a:buSzPts val="1600"/>
              <a:buChar char="▪"/>
            </a:pPr>
            <a:r>
              <a:rPr lang="en-US"/>
              <a:t>We can use a binary tree with a certain property to achieve:</a:t>
            </a:r>
            <a:endParaRPr/>
          </a:p>
          <a:p>
            <a:pPr indent="-228600" lvl="1" marL="594360" rtl="0" algn="l">
              <a:lnSpc>
                <a:spcPct val="90000"/>
              </a:lnSpc>
              <a:spcBef>
                <a:spcPts val="1000"/>
              </a:spcBef>
              <a:spcAft>
                <a:spcPts val="0"/>
              </a:spcAft>
              <a:buClr>
                <a:schemeClr val="dk1"/>
              </a:buClr>
              <a:buSzPts val="1440"/>
              <a:buChar char="▪"/>
            </a:pPr>
            <a:r>
              <a:rPr lang="en-US"/>
              <a:t>Retrieving the fastest time in O(1)</a:t>
            </a:r>
            <a:endParaRPr/>
          </a:p>
          <a:p>
            <a:pPr indent="-228600" lvl="1" marL="594360" rtl="0" algn="l">
              <a:lnSpc>
                <a:spcPct val="90000"/>
              </a:lnSpc>
              <a:spcBef>
                <a:spcPts val="1000"/>
              </a:spcBef>
              <a:spcAft>
                <a:spcPts val="0"/>
              </a:spcAft>
              <a:buClr>
                <a:schemeClr val="dk1"/>
              </a:buClr>
              <a:buSzPts val="1440"/>
              <a:buChar char="▪"/>
            </a:pPr>
            <a:r>
              <a:rPr lang="en-US"/>
              <a:t>Removing the fastest time in O(logn)</a:t>
            </a:r>
            <a:endParaRPr/>
          </a:p>
          <a:p>
            <a:pPr indent="-228600" lvl="1" marL="594360" rtl="0" algn="l">
              <a:lnSpc>
                <a:spcPct val="90000"/>
              </a:lnSpc>
              <a:spcBef>
                <a:spcPts val="1000"/>
              </a:spcBef>
              <a:spcAft>
                <a:spcPts val="0"/>
              </a:spcAft>
              <a:buClr>
                <a:schemeClr val="dk1"/>
              </a:buClr>
              <a:buSzPts val="1440"/>
              <a:buChar char="▪"/>
            </a:pPr>
            <a:r>
              <a:rPr lang="en-US"/>
              <a:t>Adding new times in O(logn)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Definition</a:t>
            </a:r>
            <a:endParaRPr/>
          </a:p>
        </p:txBody>
      </p:sp>
      <p:sp>
        <p:nvSpPr>
          <p:cNvPr id="184" name="Google Shape;184;p1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A </a:t>
            </a:r>
            <a:r>
              <a:rPr b="1" lang="en-US"/>
              <a:t>heap</a:t>
            </a:r>
            <a:r>
              <a:rPr lang="en-US"/>
              <a:t> is a tree data structure that always returns the best value in O(1).  The best value is always in the root.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Definition</a:t>
            </a:r>
            <a:endParaRPr/>
          </a:p>
        </p:txBody>
      </p:sp>
      <p:sp>
        <p:nvSpPr>
          <p:cNvPr id="190" name="Google Shape;190;p1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A </a:t>
            </a:r>
            <a:r>
              <a:rPr b="1" lang="en-US"/>
              <a:t>heap</a:t>
            </a:r>
            <a:r>
              <a:rPr lang="en-US"/>
              <a:t> is a tree data structure that always returns the best value in O(1).  The best value is always in the root.</a:t>
            </a:r>
            <a:endParaRPr/>
          </a:p>
          <a:p>
            <a:pPr indent="-228600" lvl="0" marL="274320" rtl="0" algn="l">
              <a:lnSpc>
                <a:spcPct val="90000"/>
              </a:lnSpc>
              <a:spcBef>
                <a:spcPts val="1800"/>
              </a:spcBef>
              <a:spcAft>
                <a:spcPts val="0"/>
              </a:spcAft>
              <a:buClr>
                <a:schemeClr val="dk1"/>
              </a:buClr>
              <a:buSzPts val="1600"/>
              <a:buChar char="▪"/>
            </a:pPr>
            <a:r>
              <a:rPr lang="en-US"/>
              <a:t>There are two types of heaps: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Definition</a:t>
            </a:r>
            <a:endParaRPr/>
          </a:p>
        </p:txBody>
      </p:sp>
      <p:sp>
        <p:nvSpPr>
          <p:cNvPr id="196" name="Google Shape;196;p1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A </a:t>
            </a:r>
            <a:r>
              <a:rPr b="1" lang="en-US"/>
              <a:t>heap</a:t>
            </a:r>
            <a:r>
              <a:rPr lang="en-US"/>
              <a:t> is a tree data structure that always returns the best value in O(1).  The best value is always in the root.</a:t>
            </a:r>
            <a:endParaRPr/>
          </a:p>
          <a:p>
            <a:pPr indent="-228600" lvl="0" marL="274320" rtl="0" algn="l">
              <a:lnSpc>
                <a:spcPct val="90000"/>
              </a:lnSpc>
              <a:spcBef>
                <a:spcPts val="1800"/>
              </a:spcBef>
              <a:spcAft>
                <a:spcPts val="0"/>
              </a:spcAft>
              <a:buClr>
                <a:schemeClr val="dk1"/>
              </a:buClr>
              <a:buSzPts val="1600"/>
              <a:buChar char="▪"/>
            </a:pPr>
            <a:r>
              <a:rPr lang="en-US"/>
              <a:t>There are two types of heaps:</a:t>
            </a:r>
            <a:endParaRPr/>
          </a:p>
          <a:p>
            <a:pPr indent="-228600" lvl="1" marL="594360" rtl="0" algn="l">
              <a:lnSpc>
                <a:spcPct val="90000"/>
              </a:lnSpc>
              <a:spcBef>
                <a:spcPts val="1000"/>
              </a:spcBef>
              <a:spcAft>
                <a:spcPts val="0"/>
              </a:spcAft>
              <a:buClr>
                <a:schemeClr val="dk1"/>
              </a:buClr>
              <a:buSzPts val="1440"/>
              <a:buChar char="▪"/>
            </a:pPr>
            <a:r>
              <a:rPr b="1" lang="en-US"/>
              <a:t>Min heap</a:t>
            </a:r>
            <a:r>
              <a:rPr lang="en-US"/>
              <a:t>: the root value is the minimum value.</a:t>
            </a:r>
            <a:endParaRPr/>
          </a:p>
          <a:p>
            <a:pPr indent="-228600" lvl="1" marL="594360" rtl="0" algn="l">
              <a:lnSpc>
                <a:spcPct val="90000"/>
              </a:lnSpc>
              <a:spcBef>
                <a:spcPts val="1000"/>
              </a:spcBef>
              <a:spcAft>
                <a:spcPts val="0"/>
              </a:spcAft>
              <a:buClr>
                <a:schemeClr val="dk1"/>
              </a:buClr>
              <a:buSzPts val="1440"/>
              <a:buChar char="▪"/>
            </a:pPr>
            <a:r>
              <a:rPr b="1" lang="en-US"/>
              <a:t>Max heap</a:t>
            </a:r>
            <a:r>
              <a:rPr lang="en-US"/>
              <a:t>: the root value is the maximum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Definition</a:t>
            </a:r>
            <a:endParaRPr/>
          </a:p>
        </p:txBody>
      </p:sp>
      <p:sp>
        <p:nvSpPr>
          <p:cNvPr id="202" name="Google Shape;202;p19"/>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A </a:t>
            </a:r>
            <a:r>
              <a:rPr b="1" lang="en-US"/>
              <a:t>heap</a:t>
            </a:r>
            <a:r>
              <a:rPr lang="en-US"/>
              <a:t> is a tree data structure that always returns the best value in O(1).  The best value is always in the root.</a:t>
            </a:r>
            <a:endParaRPr/>
          </a:p>
          <a:p>
            <a:pPr indent="-228600" lvl="0" marL="274320" rtl="0" algn="l">
              <a:lnSpc>
                <a:spcPct val="90000"/>
              </a:lnSpc>
              <a:spcBef>
                <a:spcPts val="1800"/>
              </a:spcBef>
              <a:spcAft>
                <a:spcPts val="0"/>
              </a:spcAft>
              <a:buClr>
                <a:schemeClr val="dk1"/>
              </a:buClr>
              <a:buSzPts val="1600"/>
              <a:buChar char="▪"/>
            </a:pPr>
            <a:r>
              <a:rPr lang="en-US"/>
              <a:t>There are two types of heaps:</a:t>
            </a:r>
            <a:endParaRPr/>
          </a:p>
          <a:p>
            <a:pPr indent="-228600" lvl="1" marL="594360" rtl="0" algn="l">
              <a:lnSpc>
                <a:spcPct val="90000"/>
              </a:lnSpc>
              <a:spcBef>
                <a:spcPts val="1000"/>
              </a:spcBef>
              <a:spcAft>
                <a:spcPts val="0"/>
              </a:spcAft>
              <a:buClr>
                <a:schemeClr val="dk1"/>
              </a:buClr>
              <a:buSzPts val="1440"/>
              <a:buChar char="▪"/>
            </a:pPr>
            <a:r>
              <a:rPr b="1" lang="en-US"/>
              <a:t>Min heap</a:t>
            </a:r>
            <a:r>
              <a:rPr lang="en-US"/>
              <a:t>: the root value is the minimum value.</a:t>
            </a:r>
            <a:endParaRPr/>
          </a:p>
          <a:p>
            <a:pPr indent="-228600" lvl="1" marL="594360" rtl="0" algn="l">
              <a:lnSpc>
                <a:spcPct val="90000"/>
              </a:lnSpc>
              <a:spcBef>
                <a:spcPts val="1000"/>
              </a:spcBef>
              <a:spcAft>
                <a:spcPts val="0"/>
              </a:spcAft>
              <a:buClr>
                <a:schemeClr val="dk1"/>
              </a:buClr>
              <a:buSzPts val="1440"/>
              <a:buChar char="▪"/>
            </a:pPr>
            <a:r>
              <a:rPr b="1" lang="en-US"/>
              <a:t>Max heap</a:t>
            </a:r>
            <a:r>
              <a:rPr lang="en-US"/>
              <a:t>: the root value is the maximum value.</a:t>
            </a:r>
            <a:endParaRPr/>
          </a:p>
          <a:p>
            <a:pPr indent="-228600" lvl="0" marL="274320" rtl="0" algn="l">
              <a:lnSpc>
                <a:spcPct val="90000"/>
              </a:lnSpc>
              <a:spcBef>
                <a:spcPts val="1800"/>
              </a:spcBef>
              <a:spcAft>
                <a:spcPts val="0"/>
              </a:spcAft>
              <a:buClr>
                <a:schemeClr val="dk1"/>
              </a:buClr>
              <a:buSzPts val="1600"/>
              <a:buChar char="▪"/>
            </a:pPr>
            <a:r>
              <a:rPr lang="en-US"/>
              <a:t>A </a:t>
            </a:r>
            <a:r>
              <a:rPr b="1" lang="en-US"/>
              <a:t>binary heap</a:t>
            </a:r>
            <a:r>
              <a:rPr lang="en-US"/>
              <a:t> is a heap in the form of a binary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Instructions</a:t>
            </a:r>
            <a:endParaRPr/>
          </a:p>
        </p:txBody>
      </p:sp>
      <p:sp>
        <p:nvSpPr>
          <p:cNvPr id="98" name="Google Shape;98;p2"/>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There will be </a:t>
            </a:r>
            <a:r>
              <a:rPr lang="en-US">
                <a:highlight>
                  <a:srgbClr val="FFFF00"/>
                </a:highlight>
              </a:rPr>
              <a:t>questions</a:t>
            </a:r>
            <a:r>
              <a:rPr lang="en-US"/>
              <a:t> on these slides.  Please have a clean piece of paper to write your answers.  Write your name on the top right corner for our record.  At the end of lecture, we will collect these pieces of paper for your participation grade.</a:t>
            </a:r>
            <a:endParaRPr/>
          </a:p>
          <a:p>
            <a:pPr indent="-228600" lvl="0" marL="274320" rtl="0" algn="l">
              <a:lnSpc>
                <a:spcPct val="90000"/>
              </a:lnSpc>
              <a:spcBef>
                <a:spcPts val="1800"/>
              </a:spcBef>
              <a:spcAft>
                <a:spcPts val="0"/>
              </a:spcAft>
              <a:buClr>
                <a:schemeClr val="dk1"/>
              </a:buClr>
              <a:buSzPts val="1600"/>
              <a:buChar char="▪"/>
            </a:pPr>
            <a:r>
              <a:rPr lang="en-US"/>
              <a:t>Scribes should get ready to scribe.</a:t>
            </a:r>
            <a:endParaRPr/>
          </a:p>
          <a:p>
            <a:pPr indent="-127000" lvl="0" marL="274320" rtl="0" algn="l">
              <a:lnSpc>
                <a:spcPct val="90000"/>
              </a:lnSpc>
              <a:spcBef>
                <a:spcPts val="1800"/>
              </a:spcBef>
              <a:spcAft>
                <a:spcPts val="0"/>
              </a:spcAft>
              <a:buClr>
                <a:schemeClr val="dk1"/>
              </a:buClr>
              <a:buSzPts val="1600"/>
              <a:buNone/>
            </a:pPr>
            <a:r>
              <a:t/>
            </a:r>
            <a:endParaRPr/>
          </a:p>
        </p:txBody>
      </p:sp>
      <p:sp>
        <p:nvSpPr>
          <p:cNvPr id="99" name="Google Shape;99;p2"/>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 Binary Tree</a:t>
            </a:r>
            <a:endParaRPr/>
          </a:p>
        </p:txBody>
      </p:sp>
      <p:sp>
        <p:nvSpPr>
          <p:cNvPr id="208" name="Google Shape;208;p20"/>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To achieve a heaps main functionality of accessing the best value in O(1), our binary tree needs to have two properties: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 Binary Tree</a:t>
            </a:r>
            <a:endParaRPr/>
          </a:p>
        </p:txBody>
      </p:sp>
      <p:sp>
        <p:nvSpPr>
          <p:cNvPr id="214" name="Google Shape;214;p21"/>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To achieve a heaps main functionality of accessing the best value in O(1), our binary tree needs to have two properties:</a:t>
            </a:r>
            <a:endParaRPr/>
          </a:p>
          <a:p>
            <a:pPr indent="-228600" lvl="1" marL="594360" rtl="0" algn="l">
              <a:lnSpc>
                <a:spcPct val="90000"/>
              </a:lnSpc>
              <a:spcBef>
                <a:spcPts val="1000"/>
              </a:spcBef>
              <a:spcAft>
                <a:spcPts val="0"/>
              </a:spcAft>
              <a:buClr>
                <a:schemeClr val="dk1"/>
              </a:buClr>
              <a:buSzPts val="1440"/>
              <a:buChar char="▪"/>
            </a:pPr>
            <a:r>
              <a:rPr b="1" lang="en-US"/>
              <a:t>Complete Tree Property </a:t>
            </a:r>
            <a:r>
              <a:rPr lang="en-US"/>
              <a:t>– Each level of the tree must be completely filled except for the lowest level, which must be filled from left to right.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 Binary Tree</a:t>
            </a:r>
            <a:endParaRPr/>
          </a:p>
        </p:txBody>
      </p:sp>
      <p:sp>
        <p:nvSpPr>
          <p:cNvPr id="220" name="Google Shape;220;p22"/>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To achieve a heaps main functionality of accessing the best value in O(1), our binary tree needs to have two properties:</a:t>
            </a:r>
            <a:endParaRPr/>
          </a:p>
          <a:p>
            <a:pPr indent="-228600" lvl="1" marL="594360" rtl="0" algn="l">
              <a:lnSpc>
                <a:spcPct val="90000"/>
              </a:lnSpc>
              <a:spcBef>
                <a:spcPts val="1000"/>
              </a:spcBef>
              <a:spcAft>
                <a:spcPts val="0"/>
              </a:spcAft>
              <a:buClr>
                <a:schemeClr val="dk1"/>
              </a:buClr>
              <a:buSzPts val="1440"/>
              <a:buChar char="▪"/>
            </a:pPr>
            <a:r>
              <a:rPr b="1" lang="en-US"/>
              <a:t>Complete Tree Property </a:t>
            </a:r>
            <a:r>
              <a:rPr lang="en-US"/>
              <a:t>– Each level of the tree must be completely filled except for the lowest level, which must be filled from left to right.</a:t>
            </a:r>
            <a:endParaRPr/>
          </a:p>
          <a:p>
            <a:pPr indent="-228600" lvl="1" marL="594360" rtl="0" algn="l">
              <a:lnSpc>
                <a:spcPct val="90000"/>
              </a:lnSpc>
              <a:spcBef>
                <a:spcPts val="1000"/>
              </a:spcBef>
              <a:spcAft>
                <a:spcPts val="0"/>
              </a:spcAft>
              <a:buClr>
                <a:schemeClr val="dk1"/>
              </a:buClr>
              <a:buSzPts val="1440"/>
              <a:buChar char="▪"/>
            </a:pPr>
            <a:r>
              <a:rPr b="1" lang="en-US"/>
              <a:t>Heap Property </a:t>
            </a:r>
            <a:r>
              <a:rPr lang="en-US"/>
              <a:t>– For any node N, N.data must be better than N.child.data for all children.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 Binary Tree</a:t>
            </a:r>
            <a:endParaRPr/>
          </a:p>
        </p:txBody>
      </p:sp>
      <p:sp>
        <p:nvSpPr>
          <p:cNvPr id="226" name="Google Shape;226;p23"/>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To achieve a heaps main functionality of accessing the best value in O(1), our binary tree needs to have two properties:</a:t>
            </a:r>
            <a:endParaRPr/>
          </a:p>
          <a:p>
            <a:pPr indent="-228600" lvl="1" marL="594360" rtl="0" algn="l">
              <a:lnSpc>
                <a:spcPct val="90000"/>
              </a:lnSpc>
              <a:spcBef>
                <a:spcPts val="1000"/>
              </a:spcBef>
              <a:spcAft>
                <a:spcPts val="0"/>
              </a:spcAft>
              <a:buClr>
                <a:schemeClr val="dk1"/>
              </a:buClr>
              <a:buSzPts val="1440"/>
              <a:buChar char="▪"/>
            </a:pPr>
            <a:r>
              <a:rPr b="1" lang="en-US"/>
              <a:t>Complete Tree Property </a:t>
            </a:r>
            <a:r>
              <a:rPr lang="en-US"/>
              <a:t>– Each level of the tree must be completely filled except for the lowest level, which must be filled from left to right.</a:t>
            </a:r>
            <a:endParaRPr/>
          </a:p>
          <a:p>
            <a:pPr indent="-228600" lvl="1" marL="594360" rtl="0" algn="l">
              <a:lnSpc>
                <a:spcPct val="90000"/>
              </a:lnSpc>
              <a:spcBef>
                <a:spcPts val="1000"/>
              </a:spcBef>
              <a:spcAft>
                <a:spcPts val="0"/>
              </a:spcAft>
              <a:buClr>
                <a:schemeClr val="dk1"/>
              </a:buClr>
              <a:buSzPts val="1440"/>
              <a:buChar char="▪"/>
            </a:pPr>
            <a:r>
              <a:rPr b="1" lang="en-US"/>
              <a:t>Heap Property </a:t>
            </a:r>
            <a:r>
              <a:rPr lang="en-US"/>
              <a:t>– For any node N, N.data must be better than N.child.data for all children.</a:t>
            </a:r>
            <a:endParaRPr/>
          </a:p>
          <a:p>
            <a:pPr indent="-228600" lvl="2" marL="914400" rtl="0" algn="l">
              <a:lnSpc>
                <a:spcPct val="90000"/>
              </a:lnSpc>
              <a:spcBef>
                <a:spcPts val="800"/>
              </a:spcBef>
              <a:spcAft>
                <a:spcPts val="0"/>
              </a:spcAft>
              <a:buClr>
                <a:schemeClr val="dk1"/>
              </a:buClr>
              <a:buSzPts val="1280"/>
              <a:buChar char="▪"/>
            </a:pPr>
            <a:r>
              <a:rPr lang="en-US"/>
              <a:t>Because this is a binary heap (not a BST), the data relationship between children does not have to maintain order.</a:t>
            </a:r>
            <a:endParaRPr/>
          </a:p>
          <a:p>
            <a:pPr indent="-228600" lvl="0" marL="274320" rtl="0" algn="l">
              <a:lnSpc>
                <a:spcPct val="90000"/>
              </a:lnSpc>
              <a:spcBef>
                <a:spcPts val="1800"/>
              </a:spcBef>
              <a:spcAft>
                <a:spcPts val="0"/>
              </a:spcAft>
              <a:buClr>
                <a:schemeClr val="dk1"/>
              </a:buClr>
              <a:buSzPts val="1600"/>
              <a:buChar char="▪"/>
            </a:pPr>
            <a:r>
              <a:rPr lang="en-US"/>
              <a:t>The root will contain the best value.  Like any other tree, the root is the only node that can be accessed.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Visualization</a:t>
            </a:r>
            <a:endParaRPr/>
          </a:p>
        </p:txBody>
      </p:sp>
      <p:sp>
        <p:nvSpPr>
          <p:cNvPr id="232" name="Google Shape;232;p25"/>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10</a:t>
            </a:r>
            <a:endParaRPr/>
          </a:p>
        </p:txBody>
      </p:sp>
      <p:sp>
        <p:nvSpPr>
          <p:cNvPr id="233" name="Google Shape;233;p25"/>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47</a:t>
            </a:r>
            <a:endParaRPr/>
          </a:p>
        </p:txBody>
      </p:sp>
      <p:sp>
        <p:nvSpPr>
          <p:cNvPr id="234" name="Google Shape;234;p25"/>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32</a:t>
            </a:r>
            <a:endParaRPr/>
          </a:p>
        </p:txBody>
      </p:sp>
      <p:sp>
        <p:nvSpPr>
          <p:cNvPr id="235" name="Google Shape;235;p25"/>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59</a:t>
            </a:r>
            <a:endParaRPr/>
          </a:p>
        </p:txBody>
      </p:sp>
      <p:sp>
        <p:nvSpPr>
          <p:cNvPr id="236" name="Google Shape;236;p25"/>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154</a:t>
            </a:r>
            <a:endParaRPr/>
          </a:p>
        </p:txBody>
      </p:sp>
      <p:cxnSp>
        <p:nvCxnSpPr>
          <p:cNvPr id="237" name="Google Shape;237;p25"/>
          <p:cNvCxnSpPr>
            <a:stCxn id="232" idx="3"/>
            <a:endCxn id="23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238" name="Google Shape;238;p25"/>
          <p:cNvCxnSpPr>
            <a:stCxn id="232" idx="5"/>
            <a:endCxn id="23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239" name="Google Shape;239;p25"/>
          <p:cNvCxnSpPr>
            <a:stCxn id="233" idx="3"/>
            <a:endCxn id="23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240" name="Google Shape;240;p25"/>
          <p:cNvCxnSpPr>
            <a:stCxn id="233" idx="5"/>
            <a:endCxn id="23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241" name="Google Shape;241;p25"/>
          <p:cNvSpPr/>
          <p:nvPr/>
        </p:nvSpPr>
        <p:spPr>
          <a:xfrm>
            <a:off x="3892061" y="4192607"/>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542</a:t>
            </a:r>
            <a:endParaRPr/>
          </a:p>
        </p:txBody>
      </p:sp>
      <p:cxnSp>
        <p:nvCxnSpPr>
          <p:cNvPr id="242" name="Google Shape;242;p25"/>
          <p:cNvCxnSpPr>
            <a:stCxn id="234" idx="3"/>
            <a:endCxn id="241" idx="0"/>
          </p:cNvCxnSpPr>
          <p:nvPr/>
        </p:nvCxnSpPr>
        <p:spPr>
          <a:xfrm flipH="1">
            <a:off x="4281836" y="3751701"/>
            <a:ext cx="363300" cy="441000"/>
          </a:xfrm>
          <a:prstGeom prst="straightConnector1">
            <a:avLst/>
          </a:prstGeom>
          <a:noFill/>
          <a:ln cap="flat" cmpd="sng" w="28575">
            <a:solidFill>
              <a:srgbClr val="595959"/>
            </a:solidFill>
            <a:prstDash val="solid"/>
            <a:miter lim="800000"/>
            <a:headEnd len="sm" w="sm" type="none"/>
            <a:tailEnd len="sm" w="sm" type="none"/>
          </a:ln>
        </p:spPr>
      </p:cxnSp>
      <p:sp>
        <p:nvSpPr>
          <p:cNvPr id="243" name="Google Shape;243;p25"/>
          <p:cNvSpPr/>
          <p:nvPr/>
        </p:nvSpPr>
        <p:spPr>
          <a:xfrm>
            <a:off x="8786575" y="2280262"/>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542</a:t>
            </a:r>
            <a:endParaRPr/>
          </a:p>
        </p:txBody>
      </p:sp>
      <p:sp>
        <p:nvSpPr>
          <p:cNvPr id="244" name="Google Shape;244;p25"/>
          <p:cNvSpPr/>
          <p:nvPr/>
        </p:nvSpPr>
        <p:spPr>
          <a:xfrm>
            <a:off x="7546739" y="3166554"/>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154</a:t>
            </a:r>
            <a:endParaRPr/>
          </a:p>
        </p:txBody>
      </p:sp>
      <p:sp>
        <p:nvSpPr>
          <p:cNvPr id="245" name="Google Shape;245;p25"/>
          <p:cNvSpPr/>
          <p:nvPr/>
        </p:nvSpPr>
        <p:spPr>
          <a:xfrm>
            <a:off x="9979400" y="3152024"/>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32</a:t>
            </a:r>
            <a:endParaRPr/>
          </a:p>
        </p:txBody>
      </p:sp>
      <p:sp>
        <p:nvSpPr>
          <p:cNvPr id="246" name="Google Shape;246;p25"/>
          <p:cNvSpPr/>
          <p:nvPr/>
        </p:nvSpPr>
        <p:spPr>
          <a:xfrm>
            <a:off x="6840545" y="42163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47</a:t>
            </a:r>
            <a:endParaRPr/>
          </a:p>
        </p:txBody>
      </p:sp>
      <p:sp>
        <p:nvSpPr>
          <p:cNvPr id="247" name="Google Shape;247;p25"/>
          <p:cNvSpPr/>
          <p:nvPr/>
        </p:nvSpPr>
        <p:spPr>
          <a:xfrm>
            <a:off x="8247316" y="42163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57</a:t>
            </a:r>
            <a:endParaRPr/>
          </a:p>
        </p:txBody>
      </p:sp>
      <p:cxnSp>
        <p:nvCxnSpPr>
          <p:cNvPr id="248" name="Google Shape;248;p25"/>
          <p:cNvCxnSpPr>
            <a:stCxn id="243" idx="3"/>
            <a:endCxn id="244" idx="0"/>
          </p:cNvCxnSpPr>
          <p:nvPr/>
        </p:nvCxnSpPr>
        <p:spPr>
          <a:xfrm flipH="1">
            <a:off x="7936543" y="2918163"/>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249" name="Google Shape;249;p25"/>
          <p:cNvCxnSpPr>
            <a:stCxn id="243" idx="5"/>
            <a:endCxn id="245" idx="0"/>
          </p:cNvCxnSpPr>
          <p:nvPr/>
        </p:nvCxnSpPr>
        <p:spPr>
          <a:xfrm>
            <a:off x="9451993" y="2918163"/>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250" name="Google Shape;250;p25"/>
          <p:cNvCxnSpPr>
            <a:stCxn id="244" idx="3"/>
            <a:endCxn id="246" idx="0"/>
          </p:cNvCxnSpPr>
          <p:nvPr/>
        </p:nvCxnSpPr>
        <p:spPr>
          <a:xfrm flipH="1">
            <a:off x="7230407" y="3804455"/>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251" name="Google Shape;251;p25"/>
          <p:cNvCxnSpPr>
            <a:stCxn id="244" idx="5"/>
            <a:endCxn id="247" idx="0"/>
          </p:cNvCxnSpPr>
          <p:nvPr/>
        </p:nvCxnSpPr>
        <p:spPr>
          <a:xfrm>
            <a:off x="8212157" y="3804455"/>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252" name="Google Shape;252;p25"/>
          <p:cNvSpPr/>
          <p:nvPr/>
        </p:nvSpPr>
        <p:spPr>
          <a:xfrm>
            <a:off x="9340493" y="4230831"/>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Arial"/>
                <a:ea typeface="Arial"/>
                <a:cs typeface="Arial"/>
                <a:sym typeface="Arial"/>
              </a:rPr>
              <a:t>10</a:t>
            </a:r>
            <a:endParaRPr/>
          </a:p>
        </p:txBody>
      </p:sp>
      <p:cxnSp>
        <p:nvCxnSpPr>
          <p:cNvPr id="253" name="Google Shape;253;p25"/>
          <p:cNvCxnSpPr>
            <a:stCxn id="245" idx="3"/>
            <a:endCxn id="252" idx="0"/>
          </p:cNvCxnSpPr>
          <p:nvPr/>
        </p:nvCxnSpPr>
        <p:spPr>
          <a:xfrm flipH="1">
            <a:off x="9730268" y="3789925"/>
            <a:ext cx="363300" cy="441000"/>
          </a:xfrm>
          <a:prstGeom prst="straightConnector1">
            <a:avLst/>
          </a:prstGeom>
          <a:noFill/>
          <a:ln cap="flat" cmpd="sng" w="28575">
            <a:solidFill>
              <a:srgbClr val="595959"/>
            </a:solidFill>
            <a:prstDash val="solid"/>
            <a:miter lim="800000"/>
            <a:headEnd len="sm" w="sm" type="none"/>
            <a:tailEnd len="sm" w="sm" type="none"/>
          </a:ln>
        </p:spPr>
      </p:cxnSp>
      <p:sp>
        <p:nvSpPr>
          <p:cNvPr id="254" name="Google Shape;254;p25"/>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Min-heap</a:t>
            </a:r>
            <a:endParaRPr/>
          </a:p>
        </p:txBody>
      </p:sp>
      <p:sp>
        <p:nvSpPr>
          <p:cNvPr id="255" name="Google Shape;255;p25"/>
          <p:cNvSpPr txBox="1"/>
          <p:nvPr/>
        </p:nvSpPr>
        <p:spPr>
          <a:xfrm>
            <a:off x="8597523" y="1705008"/>
            <a:ext cx="12073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Max-heap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to Heap Array</a:t>
            </a:r>
            <a:endParaRPr/>
          </a:p>
        </p:txBody>
      </p:sp>
      <p:sp>
        <p:nvSpPr>
          <p:cNvPr id="261" name="Google Shape;261;p2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In practice, maintaining a tree-node structure for our heap can be tedious.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to Heap Array</a:t>
            </a:r>
            <a:endParaRPr/>
          </a:p>
        </p:txBody>
      </p:sp>
      <p:sp>
        <p:nvSpPr>
          <p:cNvPr id="267" name="Google Shape;267;p2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In practice, maintaining a tree-node structure for our heap can be tedious.</a:t>
            </a:r>
            <a:endParaRPr/>
          </a:p>
          <a:p>
            <a:pPr indent="-228600" lvl="1" marL="594360" rtl="0" algn="l">
              <a:lnSpc>
                <a:spcPct val="90000"/>
              </a:lnSpc>
              <a:spcBef>
                <a:spcPts val="1000"/>
              </a:spcBef>
              <a:spcAft>
                <a:spcPts val="0"/>
              </a:spcAft>
              <a:buClr>
                <a:schemeClr val="dk1"/>
              </a:buClr>
              <a:buSzPts val="1440"/>
              <a:buChar char="▪"/>
            </a:pPr>
            <a:r>
              <a:rPr lang="en-US"/>
              <a:t>Adds and removes can be complicated to maintain both the complete tree property and heap property.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to Heap Array</a:t>
            </a:r>
            <a:endParaRPr/>
          </a:p>
        </p:txBody>
      </p:sp>
      <p:sp>
        <p:nvSpPr>
          <p:cNvPr id="273" name="Google Shape;273;p2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In practice, maintaining a tree-node structure for our heap can be tedious.</a:t>
            </a:r>
            <a:endParaRPr/>
          </a:p>
          <a:p>
            <a:pPr indent="-228600" lvl="1" marL="594360" rtl="0" algn="l">
              <a:lnSpc>
                <a:spcPct val="90000"/>
              </a:lnSpc>
              <a:spcBef>
                <a:spcPts val="1000"/>
              </a:spcBef>
              <a:spcAft>
                <a:spcPts val="0"/>
              </a:spcAft>
              <a:buClr>
                <a:schemeClr val="dk1"/>
              </a:buClr>
              <a:buSzPts val="1440"/>
              <a:buChar char="▪"/>
            </a:pPr>
            <a:r>
              <a:rPr lang="en-US"/>
              <a:t>Adds and removes can be complicated to maintain both the complete tree property and heap property.</a:t>
            </a:r>
            <a:endParaRPr/>
          </a:p>
          <a:p>
            <a:pPr indent="-228600" lvl="0" marL="274320" rtl="0" algn="l">
              <a:lnSpc>
                <a:spcPct val="90000"/>
              </a:lnSpc>
              <a:spcBef>
                <a:spcPts val="1800"/>
              </a:spcBef>
              <a:spcAft>
                <a:spcPts val="0"/>
              </a:spcAft>
              <a:buClr>
                <a:schemeClr val="dk1"/>
              </a:buClr>
              <a:buSzPts val="1600"/>
              <a:buChar char="▪"/>
            </a:pPr>
            <a:r>
              <a:rPr lang="en-US"/>
              <a:t>Let’s perform a level order traversal of our heap binary tree.</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279" name="Google Shape;279;p29"/>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280" name="Google Shape;280;p29"/>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281" name="Google Shape;281;p29"/>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282" name="Google Shape;282;p29"/>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283" name="Google Shape;283;p29"/>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284" name="Google Shape;284;p29"/>
          <p:cNvCxnSpPr>
            <a:stCxn id="279" idx="3"/>
            <a:endCxn id="280"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285" name="Google Shape;285;p29"/>
          <p:cNvCxnSpPr>
            <a:stCxn id="279" idx="5"/>
            <a:endCxn id="281"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286" name="Google Shape;286;p29"/>
          <p:cNvCxnSpPr>
            <a:stCxn id="280" idx="3"/>
            <a:endCxn id="282"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287" name="Google Shape;287;p29"/>
          <p:cNvCxnSpPr>
            <a:stCxn id="280" idx="5"/>
            <a:endCxn id="283"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288" name="Google Shape;288;p29"/>
          <p:cNvSpPr/>
          <p:nvPr/>
        </p:nvSpPr>
        <p:spPr>
          <a:xfrm>
            <a:off x="395657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289" name="Google Shape;289;p29"/>
          <p:cNvCxnSpPr>
            <a:stCxn id="281" idx="3"/>
            <a:endCxn id="288" idx="0"/>
          </p:cNvCxnSpPr>
          <p:nvPr/>
        </p:nvCxnSpPr>
        <p:spPr>
          <a:xfrm flipH="1">
            <a:off x="4346336" y="3751701"/>
            <a:ext cx="298800" cy="426300"/>
          </a:xfrm>
          <a:prstGeom prst="straightConnector1">
            <a:avLst/>
          </a:prstGeom>
          <a:noFill/>
          <a:ln cap="flat" cmpd="sng" w="28575">
            <a:solidFill>
              <a:srgbClr val="595959"/>
            </a:solidFill>
            <a:prstDash val="solid"/>
            <a:miter lim="800000"/>
            <a:headEnd len="sm" w="sm" type="none"/>
            <a:tailEnd len="sm" w="sm" type="none"/>
          </a:ln>
        </p:spPr>
      </p:cxnSp>
      <p:sp>
        <p:nvSpPr>
          <p:cNvPr id="290" name="Google Shape;290;p29"/>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p:nvPr/>
        </p:nvSpPr>
        <p:spPr>
          <a:xfrm>
            <a:off x="1318846" y="2132592"/>
            <a:ext cx="4777155" cy="886292"/>
          </a:xfrm>
          <a:prstGeom prst="rect">
            <a:avLst/>
          </a:prstGeom>
          <a:solidFill>
            <a:srgbClr val="F1F5CD"/>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3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297" name="Google Shape;297;p30"/>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298" name="Google Shape;298;p30"/>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299" name="Google Shape;299;p30"/>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300" name="Google Shape;300;p30"/>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301" name="Google Shape;301;p30"/>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302" name="Google Shape;302;p30"/>
          <p:cNvCxnSpPr>
            <a:stCxn id="297" idx="3"/>
            <a:endCxn id="29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303" name="Google Shape;303;p30"/>
          <p:cNvCxnSpPr>
            <a:stCxn id="297" idx="5"/>
            <a:endCxn id="29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304" name="Google Shape;304;p30"/>
          <p:cNvCxnSpPr>
            <a:stCxn id="298" idx="3"/>
            <a:endCxn id="30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305" name="Google Shape;305;p30"/>
          <p:cNvCxnSpPr>
            <a:stCxn id="298" idx="5"/>
            <a:endCxn id="30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306" name="Google Shape;306;p30"/>
          <p:cNvSpPr/>
          <p:nvPr/>
        </p:nvSpPr>
        <p:spPr>
          <a:xfrm>
            <a:off x="395657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307" name="Google Shape;307;p30"/>
          <p:cNvCxnSpPr>
            <a:stCxn id="299" idx="3"/>
            <a:endCxn id="306" idx="0"/>
          </p:cNvCxnSpPr>
          <p:nvPr/>
        </p:nvCxnSpPr>
        <p:spPr>
          <a:xfrm flipH="1">
            <a:off x="4346336" y="3751701"/>
            <a:ext cx="298800" cy="426300"/>
          </a:xfrm>
          <a:prstGeom prst="straightConnector1">
            <a:avLst/>
          </a:prstGeom>
          <a:noFill/>
          <a:ln cap="flat" cmpd="sng" w="28575">
            <a:solidFill>
              <a:srgbClr val="595959"/>
            </a:solidFill>
            <a:prstDash val="solid"/>
            <a:miter lim="800000"/>
            <a:headEnd len="sm" w="sm" type="none"/>
            <a:tailEnd len="sm" w="sm" type="none"/>
          </a:ln>
        </p:spPr>
      </p:cxnSp>
      <p:sp>
        <p:nvSpPr>
          <p:cNvPr id="308" name="Google Shape;308;p30"/>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309" name="Google Shape;309;p30"/>
          <p:cNvSpPr/>
          <p:nvPr/>
        </p:nvSpPr>
        <p:spPr>
          <a:xfrm rot="9035249">
            <a:off x="4196153" y="1998603"/>
            <a:ext cx="686677" cy="334696"/>
          </a:xfrm>
          <a:prstGeom prst="rightArrow">
            <a:avLst>
              <a:gd fmla="val 50000" name="adj1"/>
              <a:gd fmla="val 50000" name="adj2"/>
            </a:avLst>
          </a:prstGeom>
          <a:solidFill>
            <a:srgbClr val="EB977C"/>
          </a:solidFill>
          <a:ln cap="flat" cmpd="sng" w="12700">
            <a:solidFill>
              <a:srgbClr val="EB97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30"/>
          <p:cNvSpPr txBox="1"/>
          <p:nvPr/>
        </p:nvSpPr>
        <p:spPr>
          <a:xfrm>
            <a:off x="7411915" y="2879939"/>
            <a:ext cx="3367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Schedule</a:t>
            </a:r>
            <a:endParaRPr/>
          </a:p>
        </p:txBody>
      </p:sp>
      <p:sp>
        <p:nvSpPr>
          <p:cNvPr id="105" name="Google Shape;105;p3"/>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Heaps</a:t>
            </a:r>
            <a:endParaRPr/>
          </a:p>
          <a:p>
            <a:pPr indent="-228600" lvl="1" marL="594360" rtl="0" algn="l">
              <a:lnSpc>
                <a:spcPct val="90000"/>
              </a:lnSpc>
              <a:spcBef>
                <a:spcPts val="1000"/>
              </a:spcBef>
              <a:spcAft>
                <a:spcPts val="0"/>
              </a:spcAft>
              <a:buClr>
                <a:schemeClr val="dk1"/>
              </a:buClr>
              <a:buSzPts val="1440"/>
              <a:buChar char="▪"/>
            </a:pPr>
            <a:r>
              <a:rPr lang="en-US"/>
              <a:t>Build Heap</a:t>
            </a:r>
            <a:endParaRPr/>
          </a:p>
          <a:p>
            <a:pPr indent="-228600" lvl="0" marL="274320" rtl="0" algn="l">
              <a:lnSpc>
                <a:spcPct val="90000"/>
              </a:lnSpc>
              <a:spcBef>
                <a:spcPts val="1800"/>
              </a:spcBef>
              <a:spcAft>
                <a:spcPts val="0"/>
              </a:spcAft>
              <a:buClr>
                <a:schemeClr val="dk1"/>
              </a:buClr>
              <a:buSzPts val="1600"/>
              <a:buChar char="▪"/>
            </a:pPr>
            <a:r>
              <a:rPr lang="en-US"/>
              <a:t>Priority Queues</a:t>
            </a:r>
            <a:endParaRPr/>
          </a:p>
        </p:txBody>
      </p:sp>
      <p:sp>
        <p:nvSpPr>
          <p:cNvPr id="106" name="Google Shape;106;p3"/>
          <p:cNvSpPr txBox="1"/>
          <p:nvPr>
            <p:ph idx="12" type="sldNum"/>
          </p:nvPr>
        </p:nvSpPr>
        <p:spPr>
          <a:xfrm>
            <a:off x="11580814" y="6280298"/>
            <a:ext cx="533399" cy="34910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p:nvPr/>
        </p:nvSpPr>
        <p:spPr>
          <a:xfrm>
            <a:off x="1327638" y="3038199"/>
            <a:ext cx="4777155" cy="886292"/>
          </a:xfrm>
          <a:prstGeom prst="rect">
            <a:avLst/>
          </a:prstGeom>
          <a:solidFill>
            <a:srgbClr val="F1F5CD"/>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3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317" name="Google Shape;317;p31"/>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318" name="Google Shape;318;p31"/>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319" name="Google Shape;319;p31"/>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320" name="Google Shape;320;p31"/>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321" name="Google Shape;321;p31"/>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322" name="Google Shape;322;p31"/>
          <p:cNvCxnSpPr>
            <a:stCxn id="317" idx="3"/>
            <a:endCxn id="31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323" name="Google Shape;323;p31"/>
          <p:cNvCxnSpPr>
            <a:stCxn id="317" idx="5"/>
            <a:endCxn id="31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324" name="Google Shape;324;p31"/>
          <p:cNvCxnSpPr>
            <a:stCxn id="318" idx="3"/>
            <a:endCxn id="32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325" name="Google Shape;325;p31"/>
          <p:cNvCxnSpPr>
            <a:stCxn id="318" idx="5"/>
            <a:endCxn id="32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326" name="Google Shape;326;p31"/>
          <p:cNvSpPr/>
          <p:nvPr/>
        </p:nvSpPr>
        <p:spPr>
          <a:xfrm>
            <a:off x="395657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327" name="Google Shape;327;p31"/>
          <p:cNvCxnSpPr>
            <a:stCxn id="319" idx="3"/>
            <a:endCxn id="326" idx="0"/>
          </p:cNvCxnSpPr>
          <p:nvPr/>
        </p:nvCxnSpPr>
        <p:spPr>
          <a:xfrm flipH="1">
            <a:off x="4346336" y="3751701"/>
            <a:ext cx="298800" cy="426300"/>
          </a:xfrm>
          <a:prstGeom prst="straightConnector1">
            <a:avLst/>
          </a:prstGeom>
          <a:noFill/>
          <a:ln cap="flat" cmpd="sng" w="28575">
            <a:solidFill>
              <a:srgbClr val="595959"/>
            </a:solidFill>
            <a:prstDash val="solid"/>
            <a:miter lim="800000"/>
            <a:headEnd len="sm" w="sm" type="none"/>
            <a:tailEnd len="sm" w="sm" type="none"/>
          </a:ln>
        </p:spPr>
      </p:cxnSp>
      <p:sp>
        <p:nvSpPr>
          <p:cNvPr id="328" name="Google Shape;328;p31"/>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329" name="Google Shape;329;p31"/>
          <p:cNvSpPr/>
          <p:nvPr/>
        </p:nvSpPr>
        <p:spPr>
          <a:xfrm rot="9035249">
            <a:off x="2994805" y="3032520"/>
            <a:ext cx="686677" cy="334696"/>
          </a:xfrm>
          <a:prstGeom prst="rightArrow">
            <a:avLst>
              <a:gd fmla="val 50000" name="adj1"/>
              <a:gd fmla="val 50000" name="adj2"/>
            </a:avLst>
          </a:prstGeom>
          <a:solidFill>
            <a:srgbClr val="EB977C"/>
          </a:solidFill>
          <a:ln cap="flat" cmpd="sng" w="12700">
            <a:solidFill>
              <a:srgbClr val="EB97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31"/>
          <p:cNvSpPr txBox="1"/>
          <p:nvPr/>
        </p:nvSpPr>
        <p:spPr>
          <a:xfrm>
            <a:off x="7411915" y="2879939"/>
            <a:ext cx="3367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10, 47</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p:nvPr/>
        </p:nvSpPr>
        <p:spPr>
          <a:xfrm>
            <a:off x="1327638" y="3038199"/>
            <a:ext cx="4777155" cy="886292"/>
          </a:xfrm>
          <a:prstGeom prst="rect">
            <a:avLst/>
          </a:prstGeom>
          <a:solidFill>
            <a:srgbClr val="F1F5CD"/>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3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337" name="Google Shape;337;p32"/>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338" name="Google Shape;338;p32"/>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339" name="Google Shape;339;p32"/>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340" name="Google Shape;340;p32"/>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341" name="Google Shape;341;p32"/>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342" name="Google Shape;342;p32"/>
          <p:cNvCxnSpPr>
            <a:stCxn id="337" idx="3"/>
            <a:endCxn id="33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343" name="Google Shape;343;p32"/>
          <p:cNvCxnSpPr>
            <a:stCxn id="337" idx="5"/>
            <a:endCxn id="33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344" name="Google Shape;344;p32"/>
          <p:cNvCxnSpPr>
            <a:stCxn id="338" idx="3"/>
            <a:endCxn id="34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345" name="Google Shape;345;p32"/>
          <p:cNvCxnSpPr>
            <a:stCxn id="338" idx="5"/>
            <a:endCxn id="34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346" name="Google Shape;346;p32"/>
          <p:cNvSpPr/>
          <p:nvPr/>
        </p:nvSpPr>
        <p:spPr>
          <a:xfrm>
            <a:off x="395657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347" name="Google Shape;347;p32"/>
          <p:cNvCxnSpPr>
            <a:stCxn id="339" idx="3"/>
            <a:endCxn id="346" idx="0"/>
          </p:cNvCxnSpPr>
          <p:nvPr/>
        </p:nvCxnSpPr>
        <p:spPr>
          <a:xfrm flipH="1">
            <a:off x="4346336" y="3751701"/>
            <a:ext cx="298800" cy="426300"/>
          </a:xfrm>
          <a:prstGeom prst="straightConnector1">
            <a:avLst/>
          </a:prstGeom>
          <a:noFill/>
          <a:ln cap="flat" cmpd="sng" w="28575">
            <a:solidFill>
              <a:srgbClr val="595959"/>
            </a:solidFill>
            <a:prstDash val="solid"/>
            <a:miter lim="800000"/>
            <a:headEnd len="sm" w="sm" type="none"/>
            <a:tailEnd len="sm" w="sm" type="none"/>
          </a:ln>
        </p:spPr>
      </p:cxnSp>
      <p:sp>
        <p:nvSpPr>
          <p:cNvPr id="348" name="Google Shape;348;p32"/>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349" name="Google Shape;349;p32"/>
          <p:cNvSpPr/>
          <p:nvPr/>
        </p:nvSpPr>
        <p:spPr>
          <a:xfrm rot="9035249">
            <a:off x="5371393" y="2990079"/>
            <a:ext cx="686677" cy="334696"/>
          </a:xfrm>
          <a:prstGeom prst="rightArrow">
            <a:avLst>
              <a:gd fmla="val 50000" name="adj1"/>
              <a:gd fmla="val 50000" name="adj2"/>
            </a:avLst>
          </a:prstGeom>
          <a:solidFill>
            <a:srgbClr val="EB977C"/>
          </a:solidFill>
          <a:ln cap="flat" cmpd="sng" w="12700">
            <a:solidFill>
              <a:srgbClr val="EB97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0" name="Google Shape;350;p32"/>
          <p:cNvSpPr txBox="1"/>
          <p:nvPr/>
        </p:nvSpPr>
        <p:spPr>
          <a:xfrm>
            <a:off x="7411915" y="2879939"/>
            <a:ext cx="3367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10, 47, 32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p:nvPr/>
        </p:nvSpPr>
        <p:spPr>
          <a:xfrm>
            <a:off x="1327638" y="4084481"/>
            <a:ext cx="4777155" cy="886292"/>
          </a:xfrm>
          <a:prstGeom prst="rect">
            <a:avLst/>
          </a:prstGeom>
          <a:solidFill>
            <a:srgbClr val="F1F5CD"/>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3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357" name="Google Shape;357;p33"/>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358" name="Google Shape;358;p33"/>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359" name="Google Shape;359;p33"/>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360" name="Google Shape;360;p33"/>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361" name="Google Shape;361;p33"/>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362" name="Google Shape;362;p33"/>
          <p:cNvCxnSpPr>
            <a:stCxn id="357" idx="3"/>
            <a:endCxn id="35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363" name="Google Shape;363;p33"/>
          <p:cNvCxnSpPr>
            <a:stCxn id="357" idx="5"/>
            <a:endCxn id="35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364" name="Google Shape;364;p33"/>
          <p:cNvCxnSpPr>
            <a:stCxn id="358" idx="3"/>
            <a:endCxn id="36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365" name="Google Shape;365;p33"/>
          <p:cNvCxnSpPr>
            <a:stCxn id="358" idx="5"/>
            <a:endCxn id="36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366" name="Google Shape;366;p33"/>
          <p:cNvSpPr/>
          <p:nvPr/>
        </p:nvSpPr>
        <p:spPr>
          <a:xfrm>
            <a:off x="395657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367" name="Google Shape;367;p33"/>
          <p:cNvCxnSpPr>
            <a:stCxn id="359" idx="3"/>
            <a:endCxn id="366" idx="0"/>
          </p:cNvCxnSpPr>
          <p:nvPr/>
        </p:nvCxnSpPr>
        <p:spPr>
          <a:xfrm flipH="1">
            <a:off x="4346336" y="3751701"/>
            <a:ext cx="298800" cy="426300"/>
          </a:xfrm>
          <a:prstGeom prst="straightConnector1">
            <a:avLst/>
          </a:prstGeom>
          <a:noFill/>
          <a:ln cap="flat" cmpd="sng" w="28575">
            <a:solidFill>
              <a:srgbClr val="595959"/>
            </a:solidFill>
            <a:prstDash val="solid"/>
            <a:miter lim="800000"/>
            <a:headEnd len="sm" w="sm" type="none"/>
            <a:tailEnd len="sm" w="sm" type="none"/>
          </a:ln>
        </p:spPr>
      </p:cxnSp>
      <p:sp>
        <p:nvSpPr>
          <p:cNvPr id="368" name="Google Shape;368;p33"/>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369" name="Google Shape;369;p33"/>
          <p:cNvSpPr/>
          <p:nvPr/>
        </p:nvSpPr>
        <p:spPr>
          <a:xfrm rot="9035249">
            <a:off x="2182727" y="3957710"/>
            <a:ext cx="686677" cy="334696"/>
          </a:xfrm>
          <a:prstGeom prst="rightArrow">
            <a:avLst>
              <a:gd fmla="val 50000" name="adj1"/>
              <a:gd fmla="val 50000" name="adj2"/>
            </a:avLst>
          </a:prstGeom>
          <a:solidFill>
            <a:srgbClr val="EB977C"/>
          </a:solidFill>
          <a:ln cap="flat" cmpd="sng" w="12700">
            <a:solidFill>
              <a:srgbClr val="EB97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33"/>
          <p:cNvSpPr txBox="1"/>
          <p:nvPr/>
        </p:nvSpPr>
        <p:spPr>
          <a:xfrm>
            <a:off x="7411915" y="2879939"/>
            <a:ext cx="3367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10, 47, 32, 59</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p:nvPr/>
        </p:nvSpPr>
        <p:spPr>
          <a:xfrm>
            <a:off x="1327638" y="4084481"/>
            <a:ext cx="4777155" cy="886292"/>
          </a:xfrm>
          <a:prstGeom prst="rect">
            <a:avLst/>
          </a:prstGeom>
          <a:solidFill>
            <a:srgbClr val="F1F5CD"/>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6" name="Google Shape;376;p3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377" name="Google Shape;377;p34"/>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378" name="Google Shape;378;p34"/>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379" name="Google Shape;379;p34"/>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380" name="Google Shape;380;p34"/>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381" name="Google Shape;381;p34"/>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382" name="Google Shape;382;p34"/>
          <p:cNvCxnSpPr>
            <a:stCxn id="377" idx="3"/>
            <a:endCxn id="37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383" name="Google Shape;383;p34"/>
          <p:cNvCxnSpPr>
            <a:stCxn id="377" idx="5"/>
            <a:endCxn id="37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384" name="Google Shape;384;p34"/>
          <p:cNvCxnSpPr>
            <a:stCxn id="378" idx="3"/>
            <a:endCxn id="38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385" name="Google Shape;385;p34"/>
          <p:cNvCxnSpPr>
            <a:stCxn id="378" idx="5"/>
            <a:endCxn id="38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386" name="Google Shape;386;p34"/>
          <p:cNvSpPr/>
          <p:nvPr/>
        </p:nvSpPr>
        <p:spPr>
          <a:xfrm>
            <a:off x="395657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387" name="Google Shape;387;p34"/>
          <p:cNvCxnSpPr>
            <a:stCxn id="379" idx="3"/>
            <a:endCxn id="386" idx="0"/>
          </p:cNvCxnSpPr>
          <p:nvPr/>
        </p:nvCxnSpPr>
        <p:spPr>
          <a:xfrm flipH="1">
            <a:off x="4346336" y="3751701"/>
            <a:ext cx="298800" cy="426300"/>
          </a:xfrm>
          <a:prstGeom prst="straightConnector1">
            <a:avLst/>
          </a:prstGeom>
          <a:noFill/>
          <a:ln cap="flat" cmpd="sng" w="28575">
            <a:solidFill>
              <a:srgbClr val="595959"/>
            </a:solidFill>
            <a:prstDash val="solid"/>
            <a:miter lim="800000"/>
            <a:headEnd len="sm" w="sm" type="none"/>
            <a:tailEnd len="sm" w="sm" type="none"/>
          </a:ln>
        </p:spPr>
      </p:cxnSp>
      <p:sp>
        <p:nvSpPr>
          <p:cNvPr id="388" name="Google Shape;388;p34"/>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389" name="Google Shape;389;p34"/>
          <p:cNvSpPr/>
          <p:nvPr/>
        </p:nvSpPr>
        <p:spPr>
          <a:xfrm rot="9035249">
            <a:off x="3516228" y="3937568"/>
            <a:ext cx="686677" cy="334696"/>
          </a:xfrm>
          <a:prstGeom prst="rightArrow">
            <a:avLst>
              <a:gd fmla="val 50000" name="adj1"/>
              <a:gd fmla="val 50000" name="adj2"/>
            </a:avLst>
          </a:prstGeom>
          <a:solidFill>
            <a:srgbClr val="EB977C"/>
          </a:solidFill>
          <a:ln cap="flat" cmpd="sng" w="12700">
            <a:solidFill>
              <a:srgbClr val="EB97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34"/>
          <p:cNvSpPr txBox="1"/>
          <p:nvPr/>
        </p:nvSpPr>
        <p:spPr>
          <a:xfrm>
            <a:off x="7411915" y="2879939"/>
            <a:ext cx="3367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10, 47, 32, 59, 154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p:nvPr/>
        </p:nvSpPr>
        <p:spPr>
          <a:xfrm>
            <a:off x="1327638" y="4084481"/>
            <a:ext cx="4777155" cy="886292"/>
          </a:xfrm>
          <a:prstGeom prst="rect">
            <a:avLst/>
          </a:prstGeom>
          <a:solidFill>
            <a:srgbClr val="F1F5CD"/>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3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397" name="Google Shape;397;p35"/>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398" name="Google Shape;398;p35"/>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399" name="Google Shape;399;p35"/>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400" name="Google Shape;400;p35"/>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401" name="Google Shape;401;p35"/>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402" name="Google Shape;402;p35"/>
          <p:cNvCxnSpPr>
            <a:stCxn id="397" idx="3"/>
            <a:endCxn id="39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403" name="Google Shape;403;p35"/>
          <p:cNvCxnSpPr>
            <a:stCxn id="397" idx="5"/>
            <a:endCxn id="39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404" name="Google Shape;404;p35"/>
          <p:cNvCxnSpPr>
            <a:stCxn id="398" idx="3"/>
            <a:endCxn id="40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405" name="Google Shape;405;p35"/>
          <p:cNvCxnSpPr>
            <a:stCxn id="398" idx="5"/>
            <a:endCxn id="40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406" name="Google Shape;406;p35"/>
          <p:cNvSpPr/>
          <p:nvPr/>
        </p:nvSpPr>
        <p:spPr>
          <a:xfrm>
            <a:off x="395657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407" name="Google Shape;407;p35"/>
          <p:cNvCxnSpPr>
            <a:stCxn id="399" idx="3"/>
            <a:endCxn id="406" idx="0"/>
          </p:cNvCxnSpPr>
          <p:nvPr/>
        </p:nvCxnSpPr>
        <p:spPr>
          <a:xfrm flipH="1">
            <a:off x="4346336" y="3751701"/>
            <a:ext cx="298800" cy="426300"/>
          </a:xfrm>
          <a:prstGeom prst="straightConnector1">
            <a:avLst/>
          </a:prstGeom>
          <a:noFill/>
          <a:ln cap="flat" cmpd="sng" w="28575">
            <a:solidFill>
              <a:srgbClr val="595959"/>
            </a:solidFill>
            <a:prstDash val="solid"/>
            <a:miter lim="800000"/>
            <a:headEnd len="sm" w="sm" type="none"/>
            <a:tailEnd len="sm" w="sm" type="none"/>
          </a:ln>
        </p:spPr>
      </p:cxnSp>
      <p:sp>
        <p:nvSpPr>
          <p:cNvPr id="408" name="Google Shape;408;p35"/>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409" name="Google Shape;409;p35"/>
          <p:cNvSpPr/>
          <p:nvPr/>
        </p:nvSpPr>
        <p:spPr>
          <a:xfrm rot="9035249">
            <a:off x="4718100" y="4061982"/>
            <a:ext cx="686677" cy="334696"/>
          </a:xfrm>
          <a:prstGeom prst="rightArrow">
            <a:avLst>
              <a:gd fmla="val 50000" name="adj1"/>
              <a:gd fmla="val 50000" name="adj2"/>
            </a:avLst>
          </a:prstGeom>
          <a:solidFill>
            <a:srgbClr val="EB977C"/>
          </a:solidFill>
          <a:ln cap="flat" cmpd="sng" w="12700">
            <a:solidFill>
              <a:srgbClr val="EB97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0" name="Google Shape;410;p35"/>
          <p:cNvSpPr txBox="1"/>
          <p:nvPr/>
        </p:nvSpPr>
        <p:spPr>
          <a:xfrm>
            <a:off x="7411915" y="2879939"/>
            <a:ext cx="3367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10, 47, 32, 59, 154, 542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416" name="Google Shape;416;p36"/>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417" name="Google Shape;417;p36"/>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418" name="Google Shape;418;p36"/>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419" name="Google Shape;419;p36"/>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420" name="Google Shape;420;p36"/>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421" name="Google Shape;421;p36"/>
          <p:cNvCxnSpPr>
            <a:stCxn id="416" idx="3"/>
            <a:endCxn id="41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422" name="Google Shape;422;p36"/>
          <p:cNvCxnSpPr>
            <a:stCxn id="416" idx="5"/>
            <a:endCxn id="41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423" name="Google Shape;423;p36"/>
          <p:cNvCxnSpPr>
            <a:stCxn id="417" idx="3"/>
            <a:endCxn id="41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424" name="Google Shape;424;p36"/>
          <p:cNvCxnSpPr>
            <a:stCxn id="417" idx="5"/>
            <a:endCxn id="42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425" name="Google Shape;425;p36"/>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426" name="Google Shape;426;p36"/>
          <p:cNvCxnSpPr>
            <a:stCxn id="418" idx="3"/>
            <a:endCxn id="42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427" name="Google Shape;427;p36"/>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428" name="Google Shape;428;p36"/>
          <p:cNvSpPr txBox="1"/>
          <p:nvPr/>
        </p:nvSpPr>
        <p:spPr>
          <a:xfrm>
            <a:off x="7411915" y="2879939"/>
            <a:ext cx="3367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10, 47, 32, 59, 154, 542</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Level-Order Visualization</a:t>
            </a:r>
            <a:endParaRPr/>
          </a:p>
        </p:txBody>
      </p:sp>
      <p:sp>
        <p:nvSpPr>
          <p:cNvPr id="434" name="Google Shape;434;p37"/>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435" name="Google Shape;435;p37"/>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436" name="Google Shape;436;p37"/>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437" name="Google Shape;437;p37"/>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438" name="Google Shape;438;p37"/>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439" name="Google Shape;439;p37"/>
          <p:cNvCxnSpPr>
            <a:stCxn id="434" idx="3"/>
            <a:endCxn id="435"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440" name="Google Shape;440;p37"/>
          <p:cNvCxnSpPr>
            <a:stCxn id="434" idx="5"/>
            <a:endCxn id="436"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441" name="Google Shape;441;p37"/>
          <p:cNvCxnSpPr>
            <a:stCxn id="435" idx="3"/>
            <a:endCxn id="437"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442" name="Google Shape;442;p37"/>
          <p:cNvCxnSpPr>
            <a:stCxn id="435" idx="5"/>
            <a:endCxn id="438"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443" name="Google Shape;443;p37"/>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444" name="Google Shape;444;p37"/>
          <p:cNvCxnSpPr>
            <a:stCxn id="436" idx="3"/>
            <a:endCxn id="443"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445" name="Google Shape;445;p37"/>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446" name="Google Shape;446;p37"/>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to Heap Array</a:t>
            </a:r>
            <a:endParaRPr/>
          </a:p>
        </p:txBody>
      </p:sp>
      <p:sp>
        <p:nvSpPr>
          <p:cNvPr id="452" name="Google Shape;452;p3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In practice, maintaining a tree-node structure for our heap can be tedious.</a:t>
            </a:r>
            <a:endParaRPr/>
          </a:p>
          <a:p>
            <a:pPr indent="-228600" lvl="1" marL="594360" rtl="0" algn="l">
              <a:lnSpc>
                <a:spcPct val="90000"/>
              </a:lnSpc>
              <a:spcBef>
                <a:spcPts val="1000"/>
              </a:spcBef>
              <a:spcAft>
                <a:spcPts val="0"/>
              </a:spcAft>
              <a:buClr>
                <a:schemeClr val="dk1"/>
              </a:buClr>
              <a:buSzPts val="1440"/>
              <a:buChar char="▪"/>
            </a:pPr>
            <a:r>
              <a:rPr lang="en-US"/>
              <a:t>Adds and removes can be complicated to maintain both the complete tree property and heap property.</a:t>
            </a:r>
            <a:endParaRPr/>
          </a:p>
          <a:p>
            <a:pPr indent="-228600" lvl="0" marL="274320" rtl="0" algn="l">
              <a:lnSpc>
                <a:spcPct val="90000"/>
              </a:lnSpc>
              <a:spcBef>
                <a:spcPts val="1800"/>
              </a:spcBef>
              <a:spcAft>
                <a:spcPts val="0"/>
              </a:spcAft>
              <a:buClr>
                <a:schemeClr val="dk1"/>
              </a:buClr>
              <a:buSzPts val="1600"/>
              <a:buChar char="▪"/>
            </a:pPr>
            <a:r>
              <a:rPr lang="en-US"/>
              <a:t>Let’s perform a level order traversal of our heap binary tree.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Tree to Heap Array</a:t>
            </a:r>
            <a:endParaRPr/>
          </a:p>
        </p:txBody>
      </p:sp>
      <p:sp>
        <p:nvSpPr>
          <p:cNvPr id="458" name="Google Shape;458;p39"/>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In practice, maintaining a tree-node structure for our heap can be tedious.</a:t>
            </a:r>
            <a:endParaRPr/>
          </a:p>
          <a:p>
            <a:pPr indent="-228600" lvl="1" marL="594360" rtl="0" algn="l">
              <a:lnSpc>
                <a:spcPct val="90000"/>
              </a:lnSpc>
              <a:spcBef>
                <a:spcPts val="1000"/>
              </a:spcBef>
              <a:spcAft>
                <a:spcPts val="0"/>
              </a:spcAft>
              <a:buClr>
                <a:schemeClr val="dk1"/>
              </a:buClr>
              <a:buSzPts val="1440"/>
              <a:buChar char="▪"/>
            </a:pPr>
            <a:r>
              <a:rPr lang="en-US"/>
              <a:t>Adds and removes can be complicated to maintain both the complete tree property and heap property.</a:t>
            </a:r>
            <a:endParaRPr/>
          </a:p>
          <a:p>
            <a:pPr indent="-228600" lvl="0" marL="274320" rtl="0" algn="l">
              <a:lnSpc>
                <a:spcPct val="90000"/>
              </a:lnSpc>
              <a:spcBef>
                <a:spcPts val="1800"/>
              </a:spcBef>
              <a:spcAft>
                <a:spcPts val="0"/>
              </a:spcAft>
              <a:buClr>
                <a:schemeClr val="dk1"/>
              </a:buClr>
              <a:buSzPts val="1600"/>
              <a:buChar char="▪"/>
            </a:pPr>
            <a:r>
              <a:rPr lang="en-US"/>
              <a:t>Let’s perform a level order traversal of our heap binary tree.</a:t>
            </a:r>
            <a:endParaRPr/>
          </a:p>
          <a:p>
            <a:pPr indent="-228600" lvl="0" marL="274320" rtl="0" algn="l">
              <a:lnSpc>
                <a:spcPct val="90000"/>
              </a:lnSpc>
              <a:spcBef>
                <a:spcPts val="1800"/>
              </a:spcBef>
              <a:spcAft>
                <a:spcPts val="0"/>
              </a:spcAft>
              <a:buClr>
                <a:schemeClr val="dk1"/>
              </a:buClr>
              <a:buSzPts val="1600"/>
              <a:buChar char="▪"/>
            </a:pPr>
            <a:r>
              <a:rPr lang="en-US"/>
              <a:t>It may not look like it, but our heap array maintains both the complete tree and heap properties.</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464" name="Google Shape;464;p40"/>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465" name="Google Shape;465;p40"/>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466" name="Google Shape;466;p40"/>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467" name="Google Shape;467;p40"/>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468" name="Google Shape;468;p40"/>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469" name="Google Shape;469;p40"/>
          <p:cNvCxnSpPr>
            <a:stCxn id="464" idx="3"/>
            <a:endCxn id="465"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470" name="Google Shape;470;p40"/>
          <p:cNvCxnSpPr>
            <a:stCxn id="464" idx="5"/>
            <a:endCxn id="466"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471" name="Google Shape;471;p40"/>
          <p:cNvCxnSpPr>
            <a:stCxn id="465" idx="3"/>
            <a:endCxn id="467"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472" name="Google Shape;472;p40"/>
          <p:cNvCxnSpPr>
            <a:stCxn id="465" idx="5"/>
            <a:endCxn id="468"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473" name="Google Shape;473;p40"/>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474" name="Google Shape;474;p40"/>
          <p:cNvCxnSpPr>
            <a:stCxn id="466" idx="3"/>
            <a:endCxn id="473"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475" name="Google Shape;475;p40"/>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476" name="Google Shape;476;p40"/>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5180013" y="1600200"/>
            <a:ext cx="6400801" cy="24860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Arial"/>
              <a:buNone/>
            </a:pPr>
            <a:r>
              <a:rPr lang="en-US"/>
              <a:t>Heaps</a:t>
            </a:r>
            <a:endParaRPr/>
          </a:p>
        </p:txBody>
      </p:sp>
      <p:sp>
        <p:nvSpPr>
          <p:cNvPr id="112" name="Google Shape;112;p4"/>
          <p:cNvSpPr txBox="1"/>
          <p:nvPr>
            <p:ph idx="1" type="body"/>
          </p:nvPr>
        </p:nvSpPr>
        <p:spPr>
          <a:xfrm>
            <a:off x="5180011" y="4105029"/>
            <a:ext cx="6400801"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16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482" name="Google Shape;482;p41"/>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483" name="Google Shape;483;p41"/>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484" name="Google Shape;484;p41"/>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485" name="Google Shape;485;p41"/>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486" name="Google Shape;486;p41"/>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487" name="Google Shape;487;p41"/>
          <p:cNvCxnSpPr>
            <a:stCxn id="482" idx="3"/>
            <a:endCxn id="48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488" name="Google Shape;488;p41"/>
          <p:cNvCxnSpPr>
            <a:stCxn id="482" idx="5"/>
            <a:endCxn id="48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489" name="Google Shape;489;p41"/>
          <p:cNvCxnSpPr>
            <a:stCxn id="483" idx="3"/>
            <a:endCxn id="48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490" name="Google Shape;490;p41"/>
          <p:cNvCxnSpPr>
            <a:stCxn id="483" idx="5"/>
            <a:endCxn id="48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491" name="Google Shape;491;p41"/>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492" name="Google Shape;492;p41"/>
          <p:cNvCxnSpPr>
            <a:stCxn id="484" idx="3"/>
            <a:endCxn id="49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493" name="Google Shape;493;p41"/>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494" name="Google Shape;494;p41"/>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495" name="Google Shape;495;p41"/>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496" name="Google Shape;496;p41"/>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497" name="Google Shape;497;p41"/>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498" name="Google Shape;498;p41"/>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499" name="Google Shape;499;p41"/>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graphicFrame>
        <p:nvGraphicFramePr>
          <p:cNvPr id="500" name="Google Shape;500;p41"/>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506" name="Google Shape;506;p42"/>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507" name="Google Shape;507;p42"/>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508" name="Google Shape;508;p42"/>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509" name="Google Shape;509;p42"/>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510" name="Google Shape;510;p42"/>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511" name="Google Shape;511;p42"/>
          <p:cNvCxnSpPr>
            <a:stCxn id="506" idx="3"/>
            <a:endCxn id="50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512" name="Google Shape;512;p42"/>
          <p:cNvCxnSpPr>
            <a:stCxn id="506" idx="5"/>
            <a:endCxn id="50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513" name="Google Shape;513;p42"/>
          <p:cNvCxnSpPr>
            <a:stCxn id="507" idx="3"/>
            <a:endCxn id="50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514" name="Google Shape;514;p42"/>
          <p:cNvCxnSpPr>
            <a:stCxn id="507" idx="5"/>
            <a:endCxn id="51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515" name="Google Shape;515;p42"/>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516" name="Google Shape;516;p42"/>
          <p:cNvCxnSpPr>
            <a:stCxn id="508" idx="3"/>
            <a:endCxn id="51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517" name="Google Shape;517;p42"/>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518" name="Google Shape;518;p42"/>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519" name="Google Shape;519;p42"/>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520" name="Google Shape;520;p42"/>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521" name="Google Shape;521;p42"/>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522" name="Google Shape;522;p42"/>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523" name="Google Shape;523;p42"/>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524" name="Google Shape;524;p42"/>
          <p:cNvSpPr txBox="1"/>
          <p:nvPr/>
        </p:nvSpPr>
        <p:spPr>
          <a:xfrm>
            <a:off x="6733397" y="4095009"/>
            <a:ext cx="46404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p:txBody>
      </p:sp>
      <p:graphicFrame>
        <p:nvGraphicFramePr>
          <p:cNvPr id="525" name="Google Shape;525;p42"/>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531" name="Google Shape;531;p43"/>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532" name="Google Shape;532;p43"/>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533" name="Google Shape;533;p43"/>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534" name="Google Shape;534;p43"/>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535" name="Google Shape;535;p43"/>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536" name="Google Shape;536;p43"/>
          <p:cNvCxnSpPr>
            <a:stCxn id="531" idx="3"/>
            <a:endCxn id="532"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537" name="Google Shape;537;p43"/>
          <p:cNvCxnSpPr>
            <a:stCxn id="531" idx="5"/>
            <a:endCxn id="533"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538" name="Google Shape;538;p43"/>
          <p:cNvCxnSpPr>
            <a:stCxn id="532" idx="3"/>
            <a:endCxn id="534"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539" name="Google Shape;539;p43"/>
          <p:cNvCxnSpPr>
            <a:stCxn id="532" idx="5"/>
            <a:endCxn id="535"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540" name="Google Shape;540;p43"/>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541" name="Google Shape;541;p43"/>
          <p:cNvCxnSpPr>
            <a:stCxn id="533" idx="3"/>
            <a:endCxn id="540"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542" name="Google Shape;542;p43"/>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543" name="Google Shape;543;p43"/>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544" name="Google Shape;544;p43"/>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545" name="Google Shape;545;p43"/>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546" name="Google Shape;546;p43"/>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547" name="Google Shape;547;p43"/>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548" name="Google Shape;548;p43"/>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549" name="Google Shape;549;p43"/>
          <p:cNvSpPr txBox="1"/>
          <p:nvPr/>
        </p:nvSpPr>
        <p:spPr>
          <a:xfrm>
            <a:off x="6733397" y="4095009"/>
            <a:ext cx="464043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p:txBody>
      </p:sp>
      <p:graphicFrame>
        <p:nvGraphicFramePr>
          <p:cNvPr id="550" name="Google Shape;550;p43"/>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556" name="Google Shape;556;p44"/>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557" name="Google Shape;557;p44"/>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558" name="Google Shape;558;p44"/>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559" name="Google Shape;559;p44"/>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560" name="Google Shape;560;p44"/>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561" name="Google Shape;561;p44"/>
          <p:cNvCxnSpPr>
            <a:stCxn id="556" idx="3"/>
            <a:endCxn id="55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562" name="Google Shape;562;p44"/>
          <p:cNvCxnSpPr>
            <a:stCxn id="556" idx="5"/>
            <a:endCxn id="55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563" name="Google Shape;563;p44"/>
          <p:cNvCxnSpPr>
            <a:stCxn id="557" idx="3"/>
            <a:endCxn id="55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564" name="Google Shape;564;p44"/>
          <p:cNvCxnSpPr>
            <a:stCxn id="557" idx="5"/>
            <a:endCxn id="56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565" name="Google Shape;565;p44"/>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566" name="Google Shape;566;p44"/>
          <p:cNvCxnSpPr>
            <a:stCxn id="558" idx="3"/>
            <a:endCxn id="56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567" name="Google Shape;567;p44"/>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568" name="Google Shape;568;p44"/>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569" name="Google Shape;569;p44"/>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570" name="Google Shape;570;p44"/>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571" name="Google Shape;571;p44"/>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572" name="Google Shape;572;p44"/>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573" name="Google Shape;573;p44"/>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574" name="Google Shape;574;p44"/>
          <p:cNvSpPr txBox="1"/>
          <p:nvPr/>
        </p:nvSpPr>
        <p:spPr>
          <a:xfrm>
            <a:off x="6733397" y="4095009"/>
            <a:ext cx="464043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p:txBody>
      </p:sp>
      <p:graphicFrame>
        <p:nvGraphicFramePr>
          <p:cNvPr id="575" name="Google Shape;575;p44"/>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576" name="Google Shape;576;p44"/>
          <p:cNvSpPr/>
          <p:nvPr/>
        </p:nvSpPr>
        <p:spPr>
          <a:xfrm>
            <a:off x="6998677" y="1709466"/>
            <a:ext cx="659423"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44"/>
          <p:cNvSpPr/>
          <p:nvPr/>
        </p:nvSpPr>
        <p:spPr>
          <a:xfrm>
            <a:off x="6998677" y="1698574"/>
            <a:ext cx="1318846"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583" name="Google Shape;583;p45"/>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584" name="Google Shape;584;p45"/>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585" name="Google Shape;585;p45"/>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586" name="Google Shape;586;p45"/>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587" name="Google Shape;587;p45"/>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588" name="Google Shape;588;p45"/>
          <p:cNvCxnSpPr>
            <a:stCxn id="583" idx="3"/>
            <a:endCxn id="584"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589" name="Google Shape;589;p45"/>
          <p:cNvCxnSpPr>
            <a:stCxn id="583" idx="5"/>
            <a:endCxn id="585"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590" name="Google Shape;590;p45"/>
          <p:cNvCxnSpPr>
            <a:stCxn id="584" idx="3"/>
            <a:endCxn id="586"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591" name="Google Shape;591;p45"/>
          <p:cNvCxnSpPr>
            <a:stCxn id="584" idx="5"/>
            <a:endCxn id="587"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592" name="Google Shape;592;p45"/>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593" name="Google Shape;593;p45"/>
          <p:cNvCxnSpPr>
            <a:stCxn id="585" idx="3"/>
            <a:endCxn id="592"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594" name="Google Shape;594;p45"/>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595" name="Google Shape;595;p45"/>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596" name="Google Shape;596;p45"/>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597" name="Google Shape;597;p45"/>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598" name="Google Shape;598;p45"/>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599" name="Google Shape;599;p45"/>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600" name="Google Shape;600;p45"/>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601" name="Google Shape;601;p45"/>
          <p:cNvSpPr txBox="1"/>
          <p:nvPr/>
        </p:nvSpPr>
        <p:spPr>
          <a:xfrm>
            <a:off x="6733397" y="4095009"/>
            <a:ext cx="464043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p:txBody>
      </p:sp>
      <p:graphicFrame>
        <p:nvGraphicFramePr>
          <p:cNvPr id="602" name="Google Shape;602;p45"/>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603" name="Google Shape;603;p45"/>
          <p:cNvSpPr/>
          <p:nvPr/>
        </p:nvSpPr>
        <p:spPr>
          <a:xfrm>
            <a:off x="6998677" y="1709466"/>
            <a:ext cx="659423"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p45"/>
          <p:cNvSpPr/>
          <p:nvPr/>
        </p:nvSpPr>
        <p:spPr>
          <a:xfrm>
            <a:off x="6998677" y="1698574"/>
            <a:ext cx="1318846"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p45"/>
          <p:cNvSpPr/>
          <p:nvPr/>
        </p:nvSpPr>
        <p:spPr>
          <a:xfrm>
            <a:off x="7658100" y="3113800"/>
            <a:ext cx="1266092" cy="43829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p45"/>
          <p:cNvSpPr/>
          <p:nvPr/>
        </p:nvSpPr>
        <p:spPr>
          <a:xfrm>
            <a:off x="7658100" y="3128330"/>
            <a:ext cx="1899138" cy="43829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612" name="Google Shape;612;p46"/>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613" name="Google Shape;613;p46"/>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614" name="Google Shape;614;p46"/>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615" name="Google Shape;615;p46"/>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616" name="Google Shape;616;p46"/>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617" name="Google Shape;617;p46"/>
          <p:cNvCxnSpPr>
            <a:stCxn id="612" idx="3"/>
            <a:endCxn id="61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618" name="Google Shape;618;p46"/>
          <p:cNvCxnSpPr>
            <a:stCxn id="612" idx="5"/>
            <a:endCxn id="61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619" name="Google Shape;619;p46"/>
          <p:cNvCxnSpPr>
            <a:stCxn id="613" idx="3"/>
            <a:endCxn id="61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620" name="Google Shape;620;p46"/>
          <p:cNvCxnSpPr>
            <a:stCxn id="613" idx="5"/>
            <a:endCxn id="61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621" name="Google Shape;621;p46"/>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622" name="Google Shape;622;p46"/>
          <p:cNvCxnSpPr>
            <a:stCxn id="614" idx="3"/>
            <a:endCxn id="62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623" name="Google Shape;623;p46"/>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624" name="Google Shape;624;p46"/>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625" name="Google Shape;625;p46"/>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626" name="Google Shape;626;p46"/>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627" name="Google Shape;627;p46"/>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628" name="Google Shape;628;p46"/>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629" name="Google Shape;629;p46"/>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630" name="Google Shape;630;p46"/>
          <p:cNvSpPr txBox="1"/>
          <p:nvPr/>
        </p:nvSpPr>
        <p:spPr>
          <a:xfrm>
            <a:off x="6733397" y="4095009"/>
            <a:ext cx="464043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p:txBody>
      </p:sp>
      <p:graphicFrame>
        <p:nvGraphicFramePr>
          <p:cNvPr id="631" name="Google Shape;631;p46"/>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632" name="Google Shape;632;p46"/>
          <p:cNvSpPr/>
          <p:nvPr/>
        </p:nvSpPr>
        <p:spPr>
          <a:xfrm>
            <a:off x="6998677" y="1709466"/>
            <a:ext cx="659423"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46"/>
          <p:cNvSpPr/>
          <p:nvPr/>
        </p:nvSpPr>
        <p:spPr>
          <a:xfrm>
            <a:off x="6998677" y="1698574"/>
            <a:ext cx="1318846"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46"/>
          <p:cNvSpPr/>
          <p:nvPr/>
        </p:nvSpPr>
        <p:spPr>
          <a:xfrm>
            <a:off x="7658100" y="3113800"/>
            <a:ext cx="1266092" cy="43829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46"/>
          <p:cNvSpPr/>
          <p:nvPr/>
        </p:nvSpPr>
        <p:spPr>
          <a:xfrm>
            <a:off x="7658100" y="3128330"/>
            <a:ext cx="1899138" cy="43829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p46"/>
          <p:cNvSpPr/>
          <p:nvPr/>
        </p:nvSpPr>
        <p:spPr>
          <a:xfrm>
            <a:off x="8170985" y="1671977"/>
            <a:ext cx="2010507"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p46"/>
          <p:cNvSpPr/>
          <p:nvPr/>
        </p:nvSpPr>
        <p:spPr>
          <a:xfrm>
            <a:off x="8170985" y="1664271"/>
            <a:ext cx="2573215"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643" name="Google Shape;643;p47"/>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644" name="Google Shape;644;p47"/>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645" name="Google Shape;645;p47"/>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646" name="Google Shape;646;p47"/>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647" name="Google Shape;647;p47"/>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648" name="Google Shape;648;p47"/>
          <p:cNvCxnSpPr>
            <a:stCxn id="643" idx="3"/>
            <a:endCxn id="644"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649" name="Google Shape;649;p47"/>
          <p:cNvCxnSpPr>
            <a:stCxn id="643" idx="5"/>
            <a:endCxn id="645"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650" name="Google Shape;650;p47"/>
          <p:cNvCxnSpPr>
            <a:stCxn id="644" idx="3"/>
            <a:endCxn id="646"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651" name="Google Shape;651;p47"/>
          <p:cNvCxnSpPr>
            <a:stCxn id="644" idx="5"/>
            <a:endCxn id="647"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652" name="Google Shape;652;p47"/>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653" name="Google Shape;653;p47"/>
          <p:cNvCxnSpPr>
            <a:stCxn id="645" idx="3"/>
            <a:endCxn id="652"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654" name="Google Shape;654;p47"/>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655" name="Google Shape;655;p47"/>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656" name="Google Shape;656;p47"/>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657" name="Google Shape;657;p47"/>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658" name="Google Shape;658;p47"/>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659" name="Google Shape;659;p47"/>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660" name="Google Shape;660;p47"/>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661" name="Google Shape;661;p47"/>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graphicFrame>
        <p:nvGraphicFramePr>
          <p:cNvPr id="662" name="Google Shape;662;p47"/>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668" name="Google Shape;668;p48"/>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669" name="Google Shape;669;p48"/>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670" name="Google Shape;670;p48"/>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671" name="Google Shape;671;p48"/>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672" name="Google Shape;672;p48"/>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673" name="Google Shape;673;p48"/>
          <p:cNvCxnSpPr>
            <a:stCxn id="668" idx="3"/>
            <a:endCxn id="669"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674" name="Google Shape;674;p48"/>
          <p:cNvCxnSpPr>
            <a:stCxn id="668" idx="5"/>
            <a:endCxn id="670"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675" name="Google Shape;675;p48"/>
          <p:cNvCxnSpPr>
            <a:stCxn id="669" idx="3"/>
            <a:endCxn id="671"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676" name="Google Shape;676;p48"/>
          <p:cNvCxnSpPr>
            <a:stCxn id="669" idx="5"/>
            <a:endCxn id="672"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677" name="Google Shape;677;p48"/>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678" name="Google Shape;678;p48"/>
          <p:cNvCxnSpPr>
            <a:stCxn id="670" idx="3"/>
            <a:endCxn id="677"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679" name="Google Shape;679;p48"/>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680" name="Google Shape;680;p48"/>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681" name="Google Shape;681;p48"/>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682" name="Google Shape;682;p48"/>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683" name="Google Shape;683;p48"/>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684" name="Google Shape;684;p48"/>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685" name="Google Shape;685;p48"/>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686" name="Google Shape;686;p48"/>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Parent index = (i-1)/2</a:t>
            </a:r>
            <a:endParaRPr/>
          </a:p>
        </p:txBody>
      </p:sp>
      <p:graphicFrame>
        <p:nvGraphicFramePr>
          <p:cNvPr id="687" name="Google Shape;687;p48"/>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693" name="Google Shape;693;p49"/>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694" name="Google Shape;694;p49"/>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695" name="Google Shape;695;p49"/>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696" name="Google Shape;696;p49"/>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697" name="Google Shape;697;p49"/>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698" name="Google Shape;698;p49"/>
          <p:cNvCxnSpPr>
            <a:stCxn id="693" idx="3"/>
            <a:endCxn id="694"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699" name="Google Shape;699;p49"/>
          <p:cNvCxnSpPr>
            <a:stCxn id="693" idx="5"/>
            <a:endCxn id="695"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700" name="Google Shape;700;p49"/>
          <p:cNvCxnSpPr>
            <a:stCxn id="694" idx="3"/>
            <a:endCxn id="696"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701" name="Google Shape;701;p49"/>
          <p:cNvCxnSpPr>
            <a:stCxn id="694" idx="5"/>
            <a:endCxn id="697"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702" name="Google Shape;702;p49"/>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703" name="Google Shape;703;p49"/>
          <p:cNvCxnSpPr>
            <a:stCxn id="695" idx="3"/>
            <a:endCxn id="702"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704" name="Google Shape;704;p49"/>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705" name="Google Shape;705;p49"/>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706" name="Google Shape;706;p49"/>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707" name="Google Shape;707;p49"/>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708" name="Google Shape;708;p49"/>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709" name="Google Shape;709;p49"/>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710" name="Google Shape;710;p49"/>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711" name="Google Shape;711;p49"/>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Parent index = (i-1)/2</a:t>
            </a:r>
            <a:endParaRPr/>
          </a:p>
        </p:txBody>
      </p:sp>
      <p:graphicFrame>
        <p:nvGraphicFramePr>
          <p:cNvPr id="712" name="Google Shape;712;p49"/>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713" name="Google Shape;713;p49"/>
          <p:cNvSpPr/>
          <p:nvPr/>
        </p:nvSpPr>
        <p:spPr>
          <a:xfrm flipH="1">
            <a:off x="6945922" y="1775439"/>
            <a:ext cx="641839"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14" name="Google Shape;714;p49"/>
          <p:cNvSpPr/>
          <p:nvPr/>
        </p:nvSpPr>
        <p:spPr>
          <a:xfrm flipH="1">
            <a:off x="6945921" y="1797550"/>
            <a:ext cx="1220633"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720" name="Google Shape;720;p50"/>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721" name="Google Shape;721;p50"/>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722" name="Google Shape;722;p50"/>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723" name="Google Shape;723;p50"/>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724" name="Google Shape;724;p50"/>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725" name="Google Shape;725;p50"/>
          <p:cNvCxnSpPr>
            <a:stCxn id="720" idx="3"/>
            <a:endCxn id="721"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726" name="Google Shape;726;p50"/>
          <p:cNvCxnSpPr>
            <a:stCxn id="720" idx="5"/>
            <a:endCxn id="722"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727" name="Google Shape;727;p50"/>
          <p:cNvCxnSpPr>
            <a:stCxn id="721" idx="3"/>
            <a:endCxn id="723"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728" name="Google Shape;728;p50"/>
          <p:cNvCxnSpPr>
            <a:stCxn id="721" idx="5"/>
            <a:endCxn id="724"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729" name="Google Shape;729;p50"/>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730" name="Google Shape;730;p50"/>
          <p:cNvCxnSpPr>
            <a:stCxn id="722" idx="3"/>
            <a:endCxn id="729"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731" name="Google Shape;731;p50"/>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732" name="Google Shape;732;p50"/>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733" name="Google Shape;733;p50"/>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734" name="Google Shape;734;p50"/>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735" name="Google Shape;735;p50"/>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736" name="Google Shape;736;p50"/>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737" name="Google Shape;737;p50"/>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738" name="Google Shape;738;p50"/>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Parent index = (i-1)/2</a:t>
            </a:r>
            <a:endParaRPr/>
          </a:p>
        </p:txBody>
      </p:sp>
      <p:graphicFrame>
        <p:nvGraphicFramePr>
          <p:cNvPr id="739" name="Google Shape;739;p50"/>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740" name="Google Shape;740;p50"/>
          <p:cNvSpPr/>
          <p:nvPr/>
        </p:nvSpPr>
        <p:spPr>
          <a:xfrm flipH="1">
            <a:off x="6945922" y="1775439"/>
            <a:ext cx="641839"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41" name="Google Shape;741;p50"/>
          <p:cNvSpPr/>
          <p:nvPr/>
        </p:nvSpPr>
        <p:spPr>
          <a:xfrm flipH="1">
            <a:off x="6945921" y="1797550"/>
            <a:ext cx="1220633"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p50"/>
          <p:cNvSpPr/>
          <p:nvPr/>
        </p:nvSpPr>
        <p:spPr>
          <a:xfrm flipH="1">
            <a:off x="7666893" y="3128330"/>
            <a:ext cx="1222130" cy="36933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50"/>
          <p:cNvSpPr/>
          <p:nvPr/>
        </p:nvSpPr>
        <p:spPr>
          <a:xfrm flipH="1">
            <a:off x="7666893" y="3122592"/>
            <a:ext cx="1833195" cy="36933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a:t>
            </a:r>
            <a:endParaRPr/>
          </a:p>
        </p:txBody>
      </p:sp>
      <p:sp>
        <p:nvSpPr>
          <p:cNvPr id="118" name="Google Shape;118;p5"/>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Let’s say we hold a rubik’s cube solving tournament in class and record all the times.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749" name="Google Shape;749;p51"/>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750" name="Google Shape;750;p51"/>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751" name="Google Shape;751;p51"/>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752" name="Google Shape;752;p51"/>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753" name="Google Shape;753;p51"/>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754" name="Google Shape;754;p51"/>
          <p:cNvCxnSpPr>
            <a:stCxn id="749" idx="3"/>
            <a:endCxn id="750"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755" name="Google Shape;755;p51"/>
          <p:cNvCxnSpPr>
            <a:stCxn id="749" idx="5"/>
            <a:endCxn id="751"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756" name="Google Shape;756;p51"/>
          <p:cNvCxnSpPr>
            <a:stCxn id="750" idx="3"/>
            <a:endCxn id="752"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757" name="Google Shape;757;p51"/>
          <p:cNvCxnSpPr>
            <a:stCxn id="750" idx="5"/>
            <a:endCxn id="753"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758" name="Google Shape;758;p51"/>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759" name="Google Shape;759;p51"/>
          <p:cNvCxnSpPr>
            <a:stCxn id="751" idx="3"/>
            <a:endCxn id="758"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760" name="Google Shape;760;p51"/>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761" name="Google Shape;761;p51"/>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762" name="Google Shape;762;p51"/>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763" name="Google Shape;763;p51"/>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764" name="Google Shape;764;p51"/>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765" name="Google Shape;765;p51"/>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766" name="Google Shape;766;p51"/>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767" name="Google Shape;767;p51"/>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Parent index = (i-1)/2</a:t>
            </a:r>
            <a:endParaRPr/>
          </a:p>
        </p:txBody>
      </p:sp>
      <p:graphicFrame>
        <p:nvGraphicFramePr>
          <p:cNvPr id="768" name="Google Shape;768;p51"/>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769" name="Google Shape;769;p51"/>
          <p:cNvSpPr/>
          <p:nvPr/>
        </p:nvSpPr>
        <p:spPr>
          <a:xfrm flipH="1">
            <a:off x="6945922" y="1775439"/>
            <a:ext cx="641839"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70" name="Google Shape;770;p51"/>
          <p:cNvSpPr/>
          <p:nvPr/>
        </p:nvSpPr>
        <p:spPr>
          <a:xfrm flipH="1">
            <a:off x="6945921" y="1797550"/>
            <a:ext cx="1220633"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p51"/>
          <p:cNvSpPr/>
          <p:nvPr/>
        </p:nvSpPr>
        <p:spPr>
          <a:xfrm flipH="1">
            <a:off x="7666893" y="3128330"/>
            <a:ext cx="1222130" cy="36933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p51"/>
          <p:cNvSpPr/>
          <p:nvPr/>
        </p:nvSpPr>
        <p:spPr>
          <a:xfrm flipH="1">
            <a:off x="7666893" y="3122592"/>
            <a:ext cx="1833195" cy="369332"/>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73" name="Google Shape;773;p51"/>
          <p:cNvSpPr/>
          <p:nvPr/>
        </p:nvSpPr>
        <p:spPr>
          <a:xfrm flipH="1">
            <a:off x="8074266" y="1791812"/>
            <a:ext cx="2113050"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p51"/>
          <p:cNvSpPr/>
          <p:nvPr/>
        </p:nvSpPr>
        <p:spPr>
          <a:xfrm flipH="1">
            <a:off x="8074265" y="1786074"/>
            <a:ext cx="2691843"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780" name="Google Shape;780;p52"/>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781" name="Google Shape;781;p52"/>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782" name="Google Shape;782;p52"/>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783" name="Google Shape;783;p52"/>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784" name="Google Shape;784;p52"/>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785" name="Google Shape;785;p52"/>
          <p:cNvCxnSpPr>
            <a:stCxn id="780" idx="3"/>
            <a:endCxn id="781"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786" name="Google Shape;786;p52"/>
          <p:cNvCxnSpPr>
            <a:stCxn id="780" idx="5"/>
            <a:endCxn id="782"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787" name="Google Shape;787;p52"/>
          <p:cNvCxnSpPr>
            <a:stCxn id="781" idx="3"/>
            <a:endCxn id="783"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788" name="Google Shape;788;p52"/>
          <p:cNvCxnSpPr>
            <a:stCxn id="781" idx="5"/>
            <a:endCxn id="784"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789" name="Google Shape;789;p52"/>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790" name="Google Shape;790;p52"/>
          <p:cNvCxnSpPr>
            <a:stCxn id="782" idx="3"/>
            <a:endCxn id="789"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791" name="Google Shape;791;p52"/>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792" name="Google Shape;792;p52"/>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endParaRPr/>
          </a:p>
        </p:txBody>
      </p:sp>
      <p:sp>
        <p:nvSpPr>
          <p:cNvPr id="793" name="Google Shape;793;p52"/>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794" name="Google Shape;794;p52"/>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795" name="Google Shape;795;p52"/>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796" name="Google Shape;796;p52"/>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797" name="Google Shape;797;p52"/>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798" name="Google Shape;798;p52"/>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Parent index = (i-1)/2</a:t>
            </a:r>
            <a:endParaRPr/>
          </a:p>
        </p:txBody>
      </p:sp>
      <p:sp>
        <p:nvSpPr>
          <p:cNvPr id="799" name="Google Shape;799;p52"/>
          <p:cNvSpPr txBox="1"/>
          <p:nvPr/>
        </p:nvSpPr>
        <p:spPr>
          <a:xfrm>
            <a:off x="6733397" y="5632225"/>
            <a:ext cx="35388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can make simpler equations by starting at index 1.</a:t>
            </a:r>
            <a:endParaRPr/>
          </a:p>
        </p:txBody>
      </p:sp>
      <p:graphicFrame>
        <p:nvGraphicFramePr>
          <p:cNvPr id="800" name="Google Shape;800;p52"/>
          <p:cNvGraphicFramePr/>
          <p:nvPr/>
        </p:nvGraphicFramePr>
        <p:xfrm>
          <a:off x="6733397" y="2188992"/>
          <a:ext cx="3000000" cy="3000000"/>
        </p:xfrm>
        <a:graphic>
          <a:graphicData uri="http://schemas.openxmlformats.org/drawingml/2006/table">
            <a:tbl>
              <a:tblPr firstRow="1">
                <a:noFill/>
                <a:tableStyleId>{8A7EA9C7-68AC-4052-83B7-DA83E941065B}</a:tableStyleId>
              </a:tblPr>
              <a:tblGrid>
                <a:gridCol w="605925"/>
                <a:gridCol w="605925"/>
                <a:gridCol w="605925"/>
                <a:gridCol w="605925"/>
                <a:gridCol w="605925"/>
                <a:gridCol w="605925"/>
                <a:gridCol w="605925"/>
                <a:gridCol w="605925"/>
              </a:tblGrid>
              <a:tr h="3295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806" name="Google Shape;806;p53"/>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807" name="Google Shape;807;p53"/>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808" name="Google Shape;808;p53"/>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809" name="Google Shape;809;p53"/>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810" name="Google Shape;810;p53"/>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811" name="Google Shape;811;p53"/>
          <p:cNvCxnSpPr>
            <a:stCxn id="806" idx="3"/>
            <a:endCxn id="80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812" name="Google Shape;812;p53"/>
          <p:cNvCxnSpPr>
            <a:stCxn id="806" idx="5"/>
            <a:endCxn id="80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813" name="Google Shape;813;p53"/>
          <p:cNvCxnSpPr>
            <a:stCxn id="807" idx="3"/>
            <a:endCxn id="80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814" name="Google Shape;814;p53"/>
          <p:cNvCxnSpPr>
            <a:stCxn id="807" idx="5"/>
            <a:endCxn id="81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815" name="Google Shape;815;p53"/>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816" name="Google Shape;816;p53"/>
          <p:cNvCxnSpPr>
            <a:stCxn id="808" idx="3"/>
            <a:endCxn id="81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817" name="Google Shape;817;p53"/>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sp>
        <p:nvSpPr>
          <p:cNvPr id="818" name="Google Shape;818;p53"/>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819" name="Google Shape;819;p53"/>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820" name="Google Shape;820;p53"/>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821" name="Google Shape;821;p53"/>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822" name="Google Shape;822;p53"/>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823" name="Google Shape;823;p53"/>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824" name="Google Shape;824;p53"/>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 + 1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+ 2</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Parent index = (i-1)/2</a:t>
            </a:r>
            <a:endParaRPr/>
          </a:p>
        </p:txBody>
      </p:sp>
      <p:sp>
        <p:nvSpPr>
          <p:cNvPr id="825" name="Google Shape;825;p53"/>
          <p:cNvSpPr txBox="1"/>
          <p:nvPr/>
        </p:nvSpPr>
        <p:spPr>
          <a:xfrm>
            <a:off x="6733397" y="5632225"/>
            <a:ext cx="35388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can make simpler equations by starting at index 1.</a:t>
            </a:r>
            <a:endParaRPr/>
          </a:p>
        </p:txBody>
      </p:sp>
      <p:graphicFrame>
        <p:nvGraphicFramePr>
          <p:cNvPr id="826" name="Google Shape;826;p53"/>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Array Visualization</a:t>
            </a:r>
            <a:endParaRPr/>
          </a:p>
        </p:txBody>
      </p:sp>
      <p:sp>
        <p:nvSpPr>
          <p:cNvPr id="832" name="Google Shape;832;p54"/>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833" name="Google Shape;833;p54"/>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834" name="Google Shape;834;p54"/>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835" name="Google Shape;835;p54"/>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836" name="Google Shape;836;p54"/>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837" name="Google Shape;837;p54"/>
          <p:cNvCxnSpPr>
            <a:stCxn id="832" idx="3"/>
            <a:endCxn id="83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838" name="Google Shape;838;p54"/>
          <p:cNvCxnSpPr>
            <a:stCxn id="832" idx="5"/>
            <a:endCxn id="83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839" name="Google Shape;839;p54"/>
          <p:cNvCxnSpPr>
            <a:stCxn id="833" idx="3"/>
            <a:endCxn id="83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840" name="Google Shape;840;p54"/>
          <p:cNvCxnSpPr>
            <a:stCxn id="833" idx="5"/>
            <a:endCxn id="83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841" name="Google Shape;841;p54"/>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842" name="Google Shape;842;p54"/>
          <p:cNvCxnSpPr>
            <a:stCxn id="834" idx="3"/>
            <a:endCxn id="84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843" name="Google Shape;843;p54"/>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844" name="Google Shape;844;p54"/>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845" name="Google Shape;845;p54"/>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846" name="Google Shape;846;p54"/>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847" name="Google Shape;847;p54"/>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848" name="Google Shape;848;p54"/>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849" name="Google Shape;849;p54"/>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850" name="Google Shape;850;p54"/>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851" name="Google Shape;851;p54"/>
          <p:cNvSpPr txBox="1"/>
          <p:nvPr/>
        </p:nvSpPr>
        <p:spPr>
          <a:xfrm>
            <a:off x="6733397" y="4095009"/>
            <a:ext cx="52954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node i’s children?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left child index  = 2*i</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right child index = 2*i + 1</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Given an index i, how do we find node i’s parent?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Parent index = i/2</a:t>
            </a:r>
            <a:endParaRPr/>
          </a:p>
        </p:txBody>
      </p:sp>
      <p:sp>
        <p:nvSpPr>
          <p:cNvPr id="852" name="Google Shape;852;p54"/>
          <p:cNvSpPr txBox="1"/>
          <p:nvPr/>
        </p:nvSpPr>
        <p:spPr>
          <a:xfrm>
            <a:off x="6733397" y="5632225"/>
            <a:ext cx="35388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can make simpler equations by starting at index 1.</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5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an Array</a:t>
            </a:r>
            <a:endParaRPr/>
          </a:p>
        </p:txBody>
      </p:sp>
      <p:sp>
        <p:nvSpPr>
          <p:cNvPr id="858" name="Google Shape;858;p55"/>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Our binary heap can be represented as an Array: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an Array</a:t>
            </a:r>
            <a:endParaRPr/>
          </a:p>
        </p:txBody>
      </p:sp>
      <p:sp>
        <p:nvSpPr>
          <p:cNvPr id="864" name="Google Shape;864;p5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Our binary heap can be represented as an Array:</a:t>
            </a:r>
            <a:endParaRPr/>
          </a:p>
          <a:p>
            <a:pPr indent="-228600" lvl="1" marL="594360" rtl="0" algn="l">
              <a:lnSpc>
                <a:spcPct val="90000"/>
              </a:lnSpc>
              <a:spcBef>
                <a:spcPts val="1000"/>
              </a:spcBef>
              <a:spcAft>
                <a:spcPts val="0"/>
              </a:spcAft>
              <a:buClr>
                <a:schemeClr val="dk1"/>
              </a:buClr>
              <a:buSzPts val="1440"/>
              <a:buChar char="▪"/>
            </a:pPr>
            <a:r>
              <a:rPr lang="en-US"/>
              <a:t>Root of our tree is at index 1</a:t>
            </a:r>
            <a:endParaRPr/>
          </a:p>
          <a:p>
            <a:pPr indent="-228600" lvl="1" marL="594360" rtl="0" algn="l">
              <a:lnSpc>
                <a:spcPct val="90000"/>
              </a:lnSpc>
              <a:spcBef>
                <a:spcPts val="1000"/>
              </a:spcBef>
              <a:spcAft>
                <a:spcPts val="0"/>
              </a:spcAft>
              <a:buClr>
                <a:schemeClr val="dk1"/>
              </a:buClr>
              <a:buSzPts val="1440"/>
              <a:buChar char="▪"/>
            </a:pPr>
            <a:r>
              <a:rPr lang="en-US"/>
              <a:t>For a given index i:</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5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an Array</a:t>
            </a:r>
            <a:endParaRPr/>
          </a:p>
        </p:txBody>
      </p:sp>
      <p:sp>
        <p:nvSpPr>
          <p:cNvPr id="870" name="Google Shape;870;p5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Our binary heap can be represented as an Array:</a:t>
            </a:r>
            <a:endParaRPr/>
          </a:p>
          <a:p>
            <a:pPr indent="-228600" lvl="1" marL="594360" rtl="0" algn="l">
              <a:lnSpc>
                <a:spcPct val="90000"/>
              </a:lnSpc>
              <a:spcBef>
                <a:spcPts val="1000"/>
              </a:spcBef>
              <a:spcAft>
                <a:spcPts val="0"/>
              </a:spcAft>
              <a:buClr>
                <a:schemeClr val="dk1"/>
              </a:buClr>
              <a:buSzPts val="1440"/>
              <a:buChar char="▪"/>
            </a:pPr>
            <a:r>
              <a:rPr lang="en-US"/>
              <a:t>Root of our tree is at index 1</a:t>
            </a:r>
            <a:endParaRPr/>
          </a:p>
          <a:p>
            <a:pPr indent="-228600" lvl="1" marL="594360" rtl="0" algn="l">
              <a:lnSpc>
                <a:spcPct val="90000"/>
              </a:lnSpc>
              <a:spcBef>
                <a:spcPts val="1000"/>
              </a:spcBef>
              <a:spcAft>
                <a:spcPts val="0"/>
              </a:spcAft>
              <a:buClr>
                <a:schemeClr val="dk1"/>
              </a:buClr>
              <a:buSzPts val="1440"/>
              <a:buChar char="▪"/>
            </a:pPr>
            <a:r>
              <a:rPr lang="en-US"/>
              <a:t>For a given index i:</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an Array</a:t>
            </a:r>
            <a:endParaRPr/>
          </a:p>
        </p:txBody>
      </p:sp>
      <p:sp>
        <p:nvSpPr>
          <p:cNvPr id="876" name="Google Shape;876;p5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Our binary heap can be represented as an Array:</a:t>
            </a:r>
            <a:endParaRPr/>
          </a:p>
          <a:p>
            <a:pPr indent="-228600" lvl="1" marL="594360" rtl="0" algn="l">
              <a:lnSpc>
                <a:spcPct val="90000"/>
              </a:lnSpc>
              <a:spcBef>
                <a:spcPts val="1000"/>
              </a:spcBef>
              <a:spcAft>
                <a:spcPts val="0"/>
              </a:spcAft>
              <a:buClr>
                <a:schemeClr val="dk1"/>
              </a:buClr>
              <a:buSzPts val="1440"/>
              <a:buChar char="▪"/>
            </a:pPr>
            <a:r>
              <a:rPr lang="en-US"/>
              <a:t>Root of our tree is at index 1</a:t>
            </a:r>
            <a:endParaRPr/>
          </a:p>
          <a:p>
            <a:pPr indent="-228600" lvl="1" marL="594360" rtl="0" algn="l">
              <a:lnSpc>
                <a:spcPct val="90000"/>
              </a:lnSpc>
              <a:spcBef>
                <a:spcPts val="1000"/>
              </a:spcBef>
              <a:spcAft>
                <a:spcPts val="0"/>
              </a:spcAft>
              <a:buClr>
                <a:schemeClr val="dk1"/>
              </a:buClr>
              <a:buSzPts val="1440"/>
              <a:buChar char="▪"/>
            </a:pPr>
            <a:r>
              <a:rPr lang="en-US"/>
              <a:t>For a given index i:</a:t>
            </a:r>
            <a:endParaRPr/>
          </a:p>
          <a:p>
            <a:pPr indent="-228600" lvl="2" marL="914400" rtl="0" algn="l">
              <a:lnSpc>
                <a:spcPct val="90000"/>
              </a:lnSpc>
              <a:spcBef>
                <a:spcPts val="800"/>
              </a:spcBef>
              <a:spcAft>
                <a:spcPts val="0"/>
              </a:spcAft>
              <a:buClr>
                <a:schemeClr val="dk1"/>
              </a:buClr>
              <a:buSzPts val="1280"/>
              <a:buChar char="▪"/>
            </a:pPr>
            <a:r>
              <a:rPr lang="en-US"/>
              <a:t>Children are at index 2*i and 2*i + 1</a:t>
            </a:r>
            <a:endParaRPr/>
          </a:p>
          <a:p>
            <a:pPr indent="-228600" lvl="2" marL="914400" rtl="0" algn="l">
              <a:lnSpc>
                <a:spcPct val="90000"/>
              </a:lnSpc>
              <a:spcBef>
                <a:spcPts val="800"/>
              </a:spcBef>
              <a:spcAft>
                <a:spcPts val="0"/>
              </a:spcAft>
              <a:buClr>
                <a:schemeClr val="dk1"/>
              </a:buClr>
              <a:buSzPts val="1280"/>
              <a:buChar char="▪"/>
            </a:pPr>
            <a:r>
              <a:rPr lang="en-US"/>
              <a:t>Parent is at index i/2</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5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an Array</a:t>
            </a:r>
            <a:endParaRPr/>
          </a:p>
        </p:txBody>
      </p:sp>
      <p:sp>
        <p:nvSpPr>
          <p:cNvPr id="882" name="Google Shape;882;p59"/>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Our binary heap can be represented as an Array:</a:t>
            </a:r>
            <a:endParaRPr/>
          </a:p>
          <a:p>
            <a:pPr indent="-228600" lvl="1" marL="594360" rtl="0" algn="l">
              <a:lnSpc>
                <a:spcPct val="90000"/>
              </a:lnSpc>
              <a:spcBef>
                <a:spcPts val="1000"/>
              </a:spcBef>
              <a:spcAft>
                <a:spcPts val="0"/>
              </a:spcAft>
              <a:buClr>
                <a:schemeClr val="dk1"/>
              </a:buClr>
              <a:buSzPts val="1440"/>
              <a:buChar char="▪"/>
            </a:pPr>
            <a:r>
              <a:rPr lang="en-US"/>
              <a:t>Root of our tree is at index 1</a:t>
            </a:r>
            <a:endParaRPr/>
          </a:p>
          <a:p>
            <a:pPr indent="-228600" lvl="1" marL="594360" rtl="0" algn="l">
              <a:lnSpc>
                <a:spcPct val="90000"/>
              </a:lnSpc>
              <a:spcBef>
                <a:spcPts val="1000"/>
              </a:spcBef>
              <a:spcAft>
                <a:spcPts val="0"/>
              </a:spcAft>
              <a:buClr>
                <a:schemeClr val="dk1"/>
              </a:buClr>
              <a:buSzPts val="1440"/>
              <a:buChar char="▪"/>
            </a:pPr>
            <a:r>
              <a:rPr lang="en-US"/>
              <a:t>For a given index i:</a:t>
            </a:r>
            <a:endParaRPr/>
          </a:p>
          <a:p>
            <a:pPr indent="-228600" lvl="2" marL="914400" rtl="0" algn="l">
              <a:lnSpc>
                <a:spcPct val="90000"/>
              </a:lnSpc>
              <a:spcBef>
                <a:spcPts val="800"/>
              </a:spcBef>
              <a:spcAft>
                <a:spcPts val="0"/>
              </a:spcAft>
              <a:buClr>
                <a:schemeClr val="dk1"/>
              </a:buClr>
              <a:buSzPts val="1280"/>
              <a:buChar char="▪"/>
            </a:pPr>
            <a:r>
              <a:rPr lang="en-US"/>
              <a:t>Children are at index 2*i and 2*i + 1</a:t>
            </a:r>
            <a:endParaRPr/>
          </a:p>
          <a:p>
            <a:pPr indent="-228600" lvl="2" marL="914400" rtl="0" algn="l">
              <a:lnSpc>
                <a:spcPct val="90000"/>
              </a:lnSpc>
              <a:spcBef>
                <a:spcPts val="800"/>
              </a:spcBef>
              <a:spcAft>
                <a:spcPts val="0"/>
              </a:spcAft>
              <a:buClr>
                <a:schemeClr val="dk1"/>
              </a:buClr>
              <a:buSzPts val="1280"/>
              <a:buChar char="▪"/>
            </a:pPr>
            <a:r>
              <a:rPr lang="en-US"/>
              <a:t>Parent is at index i/2</a:t>
            </a:r>
            <a:endParaRPr/>
          </a:p>
          <a:p>
            <a:pPr indent="-228600" lvl="1" marL="594360" rtl="0" algn="l">
              <a:lnSpc>
                <a:spcPct val="90000"/>
              </a:lnSpc>
              <a:spcBef>
                <a:spcPts val="1000"/>
              </a:spcBef>
              <a:spcAft>
                <a:spcPts val="0"/>
              </a:spcAft>
              <a:buClr>
                <a:schemeClr val="dk1"/>
              </a:buClr>
              <a:buSzPts val="1440"/>
              <a:buChar char="▪"/>
            </a:pPr>
            <a:r>
              <a:rPr lang="en-US"/>
              <a:t>Complete tree property: indices are filled from index 1 to index size.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6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as an Array</a:t>
            </a:r>
            <a:endParaRPr/>
          </a:p>
        </p:txBody>
      </p:sp>
      <p:sp>
        <p:nvSpPr>
          <p:cNvPr id="888" name="Google Shape;888;p60"/>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Our binary heap can be represented as an Array:</a:t>
            </a:r>
            <a:endParaRPr/>
          </a:p>
          <a:p>
            <a:pPr indent="-228600" lvl="1" marL="594360" rtl="0" algn="l">
              <a:lnSpc>
                <a:spcPct val="90000"/>
              </a:lnSpc>
              <a:spcBef>
                <a:spcPts val="1000"/>
              </a:spcBef>
              <a:spcAft>
                <a:spcPts val="0"/>
              </a:spcAft>
              <a:buClr>
                <a:schemeClr val="dk1"/>
              </a:buClr>
              <a:buSzPts val="1440"/>
              <a:buChar char="▪"/>
            </a:pPr>
            <a:r>
              <a:rPr lang="en-US"/>
              <a:t>Root of our tree is at index 1</a:t>
            </a:r>
            <a:endParaRPr/>
          </a:p>
          <a:p>
            <a:pPr indent="-228600" lvl="1" marL="594360" rtl="0" algn="l">
              <a:lnSpc>
                <a:spcPct val="90000"/>
              </a:lnSpc>
              <a:spcBef>
                <a:spcPts val="1000"/>
              </a:spcBef>
              <a:spcAft>
                <a:spcPts val="0"/>
              </a:spcAft>
              <a:buClr>
                <a:schemeClr val="dk1"/>
              </a:buClr>
              <a:buSzPts val="1440"/>
              <a:buChar char="▪"/>
            </a:pPr>
            <a:r>
              <a:rPr lang="en-US"/>
              <a:t>For a given index i:</a:t>
            </a:r>
            <a:endParaRPr/>
          </a:p>
          <a:p>
            <a:pPr indent="-228600" lvl="2" marL="914400" rtl="0" algn="l">
              <a:lnSpc>
                <a:spcPct val="90000"/>
              </a:lnSpc>
              <a:spcBef>
                <a:spcPts val="800"/>
              </a:spcBef>
              <a:spcAft>
                <a:spcPts val="0"/>
              </a:spcAft>
              <a:buClr>
                <a:schemeClr val="dk1"/>
              </a:buClr>
              <a:buSzPts val="1280"/>
              <a:buChar char="▪"/>
            </a:pPr>
            <a:r>
              <a:rPr lang="en-US"/>
              <a:t>Children are at index 2*i and 2*i + 1</a:t>
            </a:r>
            <a:endParaRPr/>
          </a:p>
          <a:p>
            <a:pPr indent="-228600" lvl="2" marL="914400" rtl="0" algn="l">
              <a:lnSpc>
                <a:spcPct val="90000"/>
              </a:lnSpc>
              <a:spcBef>
                <a:spcPts val="800"/>
              </a:spcBef>
              <a:spcAft>
                <a:spcPts val="0"/>
              </a:spcAft>
              <a:buClr>
                <a:schemeClr val="dk1"/>
              </a:buClr>
              <a:buSzPts val="1280"/>
              <a:buChar char="▪"/>
            </a:pPr>
            <a:r>
              <a:rPr lang="en-US"/>
              <a:t>Parent is at index i/2</a:t>
            </a:r>
            <a:endParaRPr/>
          </a:p>
          <a:p>
            <a:pPr indent="-228600" lvl="1" marL="594360" rtl="0" algn="l">
              <a:lnSpc>
                <a:spcPct val="90000"/>
              </a:lnSpc>
              <a:spcBef>
                <a:spcPts val="1000"/>
              </a:spcBef>
              <a:spcAft>
                <a:spcPts val="0"/>
              </a:spcAft>
              <a:buClr>
                <a:schemeClr val="dk1"/>
              </a:buClr>
              <a:buSzPts val="1440"/>
              <a:buChar char="▪"/>
            </a:pPr>
            <a:r>
              <a:rPr lang="en-US"/>
              <a:t>Complete tree property: indices are filled from index 1 to index size.</a:t>
            </a:r>
            <a:endParaRPr/>
          </a:p>
          <a:p>
            <a:pPr indent="-228600" lvl="1" marL="594360" rtl="0" algn="l">
              <a:lnSpc>
                <a:spcPct val="90000"/>
              </a:lnSpc>
              <a:spcBef>
                <a:spcPts val="1000"/>
              </a:spcBef>
              <a:spcAft>
                <a:spcPts val="0"/>
              </a:spcAft>
              <a:buClr>
                <a:schemeClr val="dk1"/>
              </a:buClr>
              <a:buSzPts val="1440"/>
              <a:buChar char="▪"/>
            </a:pPr>
            <a:r>
              <a:rPr lang="en-US"/>
              <a:t>Heap property: check index i’s value and childrens values.</a:t>
            </a:r>
            <a:endParaRPr/>
          </a:p>
          <a:p>
            <a:pPr indent="-137159" lvl="1" marL="594360" rtl="0" algn="l">
              <a:lnSpc>
                <a:spcPct val="90000"/>
              </a:lnSpc>
              <a:spcBef>
                <a:spcPts val="1000"/>
              </a:spcBef>
              <a:spcAft>
                <a:spcPts val="0"/>
              </a:spcAft>
              <a:buClr>
                <a:schemeClr val="dk1"/>
              </a:buClr>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a:t>
            </a:r>
            <a:endParaRPr/>
          </a:p>
        </p:txBody>
      </p:sp>
      <p:sp>
        <p:nvSpPr>
          <p:cNvPr id="124" name="Google Shape;124;p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Let’s say we hold a rubik’s cube solving tournament in class and record all the times.</a:t>
            </a:r>
            <a:endParaRPr/>
          </a:p>
          <a:p>
            <a:pPr indent="-228600" lvl="0" marL="274320" rtl="0" algn="l">
              <a:lnSpc>
                <a:spcPct val="90000"/>
              </a:lnSpc>
              <a:spcBef>
                <a:spcPts val="1800"/>
              </a:spcBef>
              <a:spcAft>
                <a:spcPts val="0"/>
              </a:spcAft>
              <a:buClr>
                <a:schemeClr val="dk1"/>
              </a:buClr>
              <a:buSzPts val="1600"/>
              <a:buChar char="▪"/>
            </a:pPr>
            <a:r>
              <a:rPr lang="en-US"/>
              <a:t>I want to create a program that takes in student solving times over time and I only want to know who’s in first place.  I want to know this info in constant time.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894" name="Google Shape;894;p61"/>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900" name="Google Shape;900;p62"/>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insert e into next open index (index size)</a:t>
            </a:r>
            <a:endParaRPr/>
          </a:p>
          <a:p>
            <a:pPr indent="-137159" lvl="1" marL="594360" rtl="0" algn="l">
              <a:lnSpc>
                <a:spcPct val="90000"/>
              </a:lnSpc>
              <a:spcBef>
                <a:spcPts val="1000"/>
              </a:spcBef>
              <a:spcAft>
                <a:spcPts val="0"/>
              </a:spcAft>
              <a:buClr>
                <a:schemeClr val="dk1"/>
              </a:buClr>
              <a:buSzPts val="144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906" name="Google Shape;906;p63"/>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907" name="Google Shape;907;p63"/>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908" name="Google Shape;908;p63"/>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909" name="Google Shape;909;p63"/>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910" name="Google Shape;910;p63"/>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911" name="Google Shape;911;p63"/>
          <p:cNvCxnSpPr>
            <a:stCxn id="906" idx="3"/>
            <a:endCxn id="90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912" name="Google Shape;912;p63"/>
          <p:cNvCxnSpPr>
            <a:stCxn id="906" idx="5"/>
            <a:endCxn id="90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913" name="Google Shape;913;p63"/>
          <p:cNvCxnSpPr>
            <a:stCxn id="907" idx="3"/>
            <a:endCxn id="90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914" name="Google Shape;914;p63"/>
          <p:cNvCxnSpPr>
            <a:stCxn id="907" idx="5"/>
            <a:endCxn id="91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915" name="Google Shape;915;p63"/>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916" name="Google Shape;916;p63"/>
          <p:cNvCxnSpPr>
            <a:stCxn id="908" idx="3"/>
            <a:endCxn id="91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917" name="Google Shape;917;p63"/>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918" name="Google Shape;918;p63"/>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919" name="Google Shape;919;p63"/>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920" name="Google Shape;920;p63"/>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921" name="Google Shape;921;p63"/>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922" name="Google Shape;922;p63"/>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923" name="Google Shape;923;p63"/>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924" name="Google Shape;924;p63"/>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925" name="Google Shape;925;p63"/>
          <p:cNvSpPr txBox="1"/>
          <p:nvPr/>
        </p:nvSpPr>
        <p:spPr>
          <a:xfrm>
            <a:off x="6044533" y="3302808"/>
            <a:ext cx="8707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6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931" name="Google Shape;931;p64"/>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932" name="Google Shape;932;p64"/>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933" name="Google Shape;933;p64"/>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934" name="Google Shape;934;p64"/>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935" name="Google Shape;935;p64"/>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936" name="Google Shape;936;p64"/>
          <p:cNvCxnSpPr>
            <a:stCxn id="931" idx="3"/>
            <a:endCxn id="932"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937" name="Google Shape;937;p64"/>
          <p:cNvCxnSpPr>
            <a:stCxn id="931" idx="5"/>
            <a:endCxn id="933"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938" name="Google Shape;938;p64"/>
          <p:cNvCxnSpPr>
            <a:stCxn id="932" idx="3"/>
            <a:endCxn id="934"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939" name="Google Shape;939;p64"/>
          <p:cNvCxnSpPr>
            <a:stCxn id="932" idx="5"/>
            <a:endCxn id="935"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940" name="Google Shape;940;p64"/>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941" name="Google Shape;941;p64"/>
          <p:cNvCxnSpPr>
            <a:stCxn id="933" idx="3"/>
            <a:endCxn id="940"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942" name="Google Shape;942;p64"/>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943" name="Google Shape;943;p64"/>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944" name="Google Shape;944;p64"/>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945" name="Google Shape;945;p64"/>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946" name="Google Shape;946;p64"/>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947" name="Google Shape;947;p64"/>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948" name="Google Shape;948;p64"/>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949" name="Google Shape;949;p64"/>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950" name="Google Shape;950;p64"/>
          <p:cNvSpPr txBox="1"/>
          <p:nvPr/>
        </p:nvSpPr>
        <p:spPr>
          <a:xfrm>
            <a:off x="6044533" y="3302808"/>
            <a:ext cx="143872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6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956" name="Google Shape;956;p65"/>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957" name="Google Shape;957;p65"/>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958" name="Google Shape;958;p65"/>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959" name="Google Shape;959;p65"/>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960" name="Google Shape;960;p65"/>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961" name="Google Shape;961;p65"/>
          <p:cNvCxnSpPr>
            <a:stCxn id="956" idx="3"/>
            <a:endCxn id="95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962" name="Google Shape;962;p65"/>
          <p:cNvCxnSpPr>
            <a:stCxn id="956" idx="5"/>
            <a:endCxn id="95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963" name="Google Shape;963;p65"/>
          <p:cNvCxnSpPr>
            <a:stCxn id="957" idx="3"/>
            <a:endCxn id="95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964" name="Google Shape;964;p65"/>
          <p:cNvCxnSpPr>
            <a:stCxn id="957" idx="5"/>
            <a:endCxn id="96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965" name="Google Shape;965;p65"/>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966" name="Google Shape;966;p65"/>
          <p:cNvCxnSpPr>
            <a:stCxn id="958" idx="3"/>
            <a:endCxn id="96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967" name="Google Shape;967;p65"/>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968" name="Google Shape;968;p65"/>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969" name="Google Shape;969;p65"/>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970" name="Google Shape;970;p65"/>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971" name="Google Shape;971;p65"/>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972" name="Google Shape;972;p65"/>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973" name="Google Shape;973;p65"/>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974" name="Google Shape;974;p65"/>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975" name="Google Shape;975;p65"/>
          <p:cNvSpPr txBox="1"/>
          <p:nvPr/>
        </p:nvSpPr>
        <p:spPr>
          <a:xfrm>
            <a:off x="6044533" y="3302808"/>
            <a:ext cx="143872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976" name="Google Shape;976;p65"/>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cxnSp>
        <p:nvCxnSpPr>
          <p:cNvPr id="977" name="Google Shape;977;p65"/>
          <p:cNvCxnSpPr>
            <a:stCxn id="958" idx="5"/>
            <a:endCxn id="976"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978" name="Google Shape;978;p65"/>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6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984" name="Google Shape;984;p6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insert e into next open index (index size)</a:t>
            </a:r>
            <a:endParaRPr/>
          </a:p>
          <a:p>
            <a:pPr indent="-137159" lvl="1" marL="594360" rtl="0" algn="l">
              <a:lnSpc>
                <a:spcPct val="90000"/>
              </a:lnSpc>
              <a:spcBef>
                <a:spcPts val="1000"/>
              </a:spcBef>
              <a:spcAft>
                <a:spcPts val="0"/>
              </a:spcAft>
              <a:buClr>
                <a:schemeClr val="dk1"/>
              </a:buClr>
              <a:buSzPts val="144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6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990" name="Google Shape;990;p67"/>
          <p:cNvSpPr txBox="1"/>
          <p:nvPr>
            <p:ph idx="1" type="body"/>
          </p:nvPr>
        </p:nvSpPr>
        <p:spPr>
          <a:xfrm>
            <a:off x="2208213" y="1600200"/>
            <a:ext cx="9372600" cy="4626864"/>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insert e into next open index (index size)</a:t>
            </a:r>
            <a:endParaRPr/>
          </a:p>
          <a:p>
            <a:pPr indent="-228600" lvl="1" marL="594360" rtl="0" algn="l">
              <a:lnSpc>
                <a:spcPct val="90000"/>
              </a:lnSpc>
              <a:spcBef>
                <a:spcPts val="1000"/>
              </a:spcBef>
              <a:spcAft>
                <a:spcPts val="0"/>
              </a:spcAft>
              <a:buClr>
                <a:schemeClr val="dk1"/>
              </a:buClr>
              <a:buSzPts val="1440"/>
              <a:buChar char="▪"/>
            </a:pPr>
            <a:r>
              <a:rPr lang="en-US"/>
              <a:t>Heap property: Move data e up the tree until the heap property is maintained?</a:t>
            </a:r>
            <a:endParaRPr>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6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996" name="Google Shape;996;p68"/>
          <p:cNvSpPr txBox="1"/>
          <p:nvPr>
            <p:ph idx="1" type="body"/>
          </p:nvPr>
        </p:nvSpPr>
        <p:spPr>
          <a:xfrm>
            <a:off x="2208213" y="1600200"/>
            <a:ext cx="9372600" cy="4626864"/>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insert e into next open index (index size)</a:t>
            </a:r>
            <a:endParaRPr/>
          </a:p>
          <a:p>
            <a:pPr indent="-228600" lvl="1" marL="594360" rtl="0" algn="l">
              <a:lnSpc>
                <a:spcPct val="90000"/>
              </a:lnSpc>
              <a:spcBef>
                <a:spcPts val="1000"/>
              </a:spcBef>
              <a:spcAft>
                <a:spcPts val="0"/>
              </a:spcAft>
              <a:buClr>
                <a:schemeClr val="dk1"/>
              </a:buClr>
              <a:buSzPts val="1440"/>
              <a:buChar char="▪"/>
            </a:pPr>
            <a:r>
              <a:rPr lang="en-US"/>
              <a:t>Heap property: Move data e up the tree until the heap property is maintained?</a:t>
            </a:r>
            <a:endParaRPr/>
          </a:p>
          <a:p>
            <a:pPr indent="-228600" lvl="2" marL="914400" rtl="0" algn="l">
              <a:lnSpc>
                <a:spcPct val="90000"/>
              </a:lnSpc>
              <a:spcBef>
                <a:spcPts val="800"/>
              </a:spcBef>
              <a:spcAft>
                <a:spcPts val="0"/>
              </a:spcAft>
              <a:buClr>
                <a:schemeClr val="dk1"/>
              </a:buClr>
              <a:buSzPts val="1280"/>
              <a:buChar char="▪"/>
            </a:pPr>
            <a:r>
              <a:rPr lang="en-US">
                <a:highlight>
                  <a:srgbClr val="FFFF00"/>
                </a:highlight>
              </a:rPr>
              <a:t>How does this happen?</a:t>
            </a:r>
            <a:r>
              <a:rPr lang="en-US"/>
              <a:t> HeapifyUp(index)</a:t>
            </a:r>
            <a:endParaRPr>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6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1002" name="Google Shape;1002;p69"/>
          <p:cNvSpPr txBox="1"/>
          <p:nvPr>
            <p:ph idx="1" type="body"/>
          </p:nvPr>
        </p:nvSpPr>
        <p:spPr>
          <a:xfrm>
            <a:off x="2208213" y="1600200"/>
            <a:ext cx="9372600" cy="4626864"/>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insert e into next open index (index size)</a:t>
            </a:r>
            <a:endParaRPr/>
          </a:p>
          <a:p>
            <a:pPr indent="-228600" lvl="1" marL="594360" rtl="0" algn="l">
              <a:lnSpc>
                <a:spcPct val="90000"/>
              </a:lnSpc>
              <a:spcBef>
                <a:spcPts val="1000"/>
              </a:spcBef>
              <a:spcAft>
                <a:spcPts val="0"/>
              </a:spcAft>
              <a:buClr>
                <a:schemeClr val="dk1"/>
              </a:buClr>
              <a:buSzPts val="1440"/>
              <a:buChar char="▪"/>
            </a:pPr>
            <a:r>
              <a:rPr lang="en-US"/>
              <a:t>Heap property: Move data e up the tree until the heap property is maintained?</a:t>
            </a:r>
            <a:endParaRPr/>
          </a:p>
          <a:p>
            <a:pPr indent="-228600" lvl="2" marL="914400" rtl="0" algn="l">
              <a:lnSpc>
                <a:spcPct val="90000"/>
              </a:lnSpc>
              <a:spcBef>
                <a:spcPts val="800"/>
              </a:spcBef>
              <a:spcAft>
                <a:spcPts val="0"/>
              </a:spcAft>
              <a:buClr>
                <a:schemeClr val="dk1"/>
              </a:buClr>
              <a:buSzPts val="1280"/>
              <a:buChar char="▪"/>
            </a:pPr>
            <a:r>
              <a:rPr lang="en-US">
                <a:highlight>
                  <a:srgbClr val="FFFF00"/>
                </a:highlight>
              </a:rPr>
              <a:t>How does this happen?</a:t>
            </a:r>
            <a:r>
              <a:rPr lang="en-US"/>
              <a:t> HeapifyUp(index)</a:t>
            </a:r>
            <a:endParaRPr/>
          </a:p>
          <a:p>
            <a:pPr indent="-228600" lvl="2" marL="914400" rtl="0" algn="l">
              <a:lnSpc>
                <a:spcPct val="90000"/>
              </a:lnSpc>
              <a:spcBef>
                <a:spcPts val="800"/>
              </a:spcBef>
              <a:spcAft>
                <a:spcPts val="0"/>
              </a:spcAft>
              <a:buClr>
                <a:schemeClr val="dk1"/>
              </a:buClr>
              <a:buSzPts val="1280"/>
              <a:buChar char="▪"/>
            </a:pPr>
            <a:r>
              <a:rPr lang="en-US"/>
              <a:t>Compare e with e.parent.  If e is less than e.parent’s data, then swap values.</a:t>
            </a:r>
            <a:endParaRPr/>
          </a:p>
          <a:p>
            <a:pPr indent="-228600" lvl="2" marL="914400" rtl="0" algn="l">
              <a:lnSpc>
                <a:spcPct val="90000"/>
              </a:lnSpc>
              <a:spcBef>
                <a:spcPts val="800"/>
              </a:spcBef>
              <a:spcAft>
                <a:spcPts val="0"/>
              </a:spcAft>
              <a:buClr>
                <a:schemeClr val="dk1"/>
              </a:buClr>
              <a:buSzPts val="1280"/>
              <a:buChar char="▪"/>
            </a:pPr>
            <a:r>
              <a:rPr lang="en-US"/>
              <a:t>Keep doing this until e is greater than e.parent’s data.</a:t>
            </a:r>
            <a:endParaRPr>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7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008" name="Google Shape;1008;p70"/>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009" name="Google Shape;1009;p70"/>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010" name="Google Shape;1010;p70"/>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011" name="Google Shape;1011;p70"/>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012" name="Google Shape;1012;p70"/>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013" name="Google Shape;1013;p70"/>
          <p:cNvCxnSpPr>
            <a:stCxn id="1008" idx="3"/>
            <a:endCxn id="1009"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014" name="Google Shape;1014;p70"/>
          <p:cNvCxnSpPr>
            <a:stCxn id="1008" idx="5"/>
            <a:endCxn id="1010"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015" name="Google Shape;1015;p70"/>
          <p:cNvCxnSpPr>
            <a:stCxn id="1009" idx="3"/>
            <a:endCxn id="1011"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016" name="Google Shape;1016;p70"/>
          <p:cNvCxnSpPr>
            <a:stCxn id="1009" idx="5"/>
            <a:endCxn id="1012"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017" name="Google Shape;1017;p70"/>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018" name="Google Shape;1018;p70"/>
          <p:cNvCxnSpPr>
            <a:stCxn id="1010" idx="3"/>
            <a:endCxn id="1017"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019" name="Google Shape;1019;p70"/>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020" name="Google Shape;1020;p70"/>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021" name="Google Shape;1021;p70"/>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022" name="Google Shape;1022;p70"/>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023" name="Google Shape;1023;p70"/>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024" name="Google Shape;1024;p70"/>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025" name="Google Shape;1025;p70"/>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026" name="Google Shape;1026;p70"/>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027" name="Google Shape;1027;p70"/>
          <p:cNvSpPr txBox="1"/>
          <p:nvPr/>
        </p:nvSpPr>
        <p:spPr>
          <a:xfrm>
            <a:off x="6044533" y="3302808"/>
            <a:ext cx="14387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p:txBody>
      </p:sp>
      <p:sp>
        <p:nvSpPr>
          <p:cNvPr id="1028" name="Google Shape;1028;p70"/>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cxnSp>
        <p:nvCxnSpPr>
          <p:cNvPr id="1029" name="Google Shape;1029;p70"/>
          <p:cNvCxnSpPr>
            <a:stCxn id="1010" idx="5"/>
            <a:endCxn id="1028"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030" name="Google Shape;1030;p70"/>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a:t>
            </a:r>
            <a:endParaRPr/>
          </a:p>
        </p:txBody>
      </p:sp>
      <p:sp>
        <p:nvSpPr>
          <p:cNvPr id="130" name="Google Shape;130;p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Let’s say we hold a rubik’s cube solving tournament in class and record all the times.</a:t>
            </a:r>
            <a:endParaRPr/>
          </a:p>
          <a:p>
            <a:pPr indent="-228600" lvl="0" marL="274320" rtl="0" algn="l">
              <a:lnSpc>
                <a:spcPct val="90000"/>
              </a:lnSpc>
              <a:spcBef>
                <a:spcPts val="1800"/>
              </a:spcBef>
              <a:spcAft>
                <a:spcPts val="0"/>
              </a:spcAft>
              <a:buClr>
                <a:schemeClr val="dk1"/>
              </a:buClr>
              <a:buSzPts val="1600"/>
              <a:buChar char="▪"/>
            </a:pPr>
            <a:r>
              <a:rPr lang="en-US"/>
              <a:t>I want to create a program that takes in student solving times over time and I only want to know who’s in first place.  I want to know this info in constant time.</a:t>
            </a:r>
            <a:endParaRPr/>
          </a:p>
          <a:p>
            <a:pPr indent="-228600" lvl="0" marL="274320" rtl="0" algn="l">
              <a:lnSpc>
                <a:spcPct val="90000"/>
              </a:lnSpc>
              <a:spcBef>
                <a:spcPts val="1800"/>
              </a:spcBef>
              <a:spcAft>
                <a:spcPts val="0"/>
              </a:spcAft>
              <a:buClr>
                <a:schemeClr val="dk1"/>
              </a:buClr>
              <a:buSzPts val="1600"/>
              <a:buChar char="▪"/>
            </a:pPr>
            <a:r>
              <a:rPr lang="en-US"/>
              <a:t>We could just keep track of a best time and dismiss any worse times.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036" name="Google Shape;1036;p71"/>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037" name="Google Shape;1037;p71"/>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038" name="Google Shape;1038;p71"/>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039" name="Google Shape;1039;p71"/>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040" name="Google Shape;1040;p71"/>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041" name="Google Shape;1041;p71"/>
          <p:cNvCxnSpPr>
            <a:stCxn id="1036" idx="3"/>
            <a:endCxn id="103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042" name="Google Shape;1042;p71"/>
          <p:cNvCxnSpPr>
            <a:stCxn id="1036" idx="5"/>
            <a:endCxn id="103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043" name="Google Shape;1043;p71"/>
          <p:cNvCxnSpPr>
            <a:stCxn id="1037" idx="3"/>
            <a:endCxn id="103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044" name="Google Shape;1044;p71"/>
          <p:cNvCxnSpPr>
            <a:stCxn id="1037" idx="5"/>
            <a:endCxn id="104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045" name="Google Shape;1045;p71"/>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046" name="Google Shape;1046;p71"/>
          <p:cNvCxnSpPr>
            <a:stCxn id="1038" idx="3"/>
            <a:endCxn id="104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047" name="Google Shape;1047;p71"/>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048" name="Google Shape;1048;p71"/>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049" name="Google Shape;1049;p71"/>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050" name="Google Shape;1050;p71"/>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051" name="Google Shape;1051;p71"/>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052" name="Google Shape;1052;p71"/>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053" name="Google Shape;1053;p71"/>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054" name="Google Shape;1054;p71"/>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055" name="Google Shape;1055;p71"/>
          <p:cNvSpPr txBox="1"/>
          <p:nvPr/>
        </p:nvSpPr>
        <p:spPr>
          <a:xfrm>
            <a:off x="6044533" y="3302808"/>
            <a:ext cx="175881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p:txBody>
      </p:sp>
      <p:sp>
        <p:nvSpPr>
          <p:cNvPr id="1056" name="Google Shape;1056;p71"/>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cxnSp>
        <p:nvCxnSpPr>
          <p:cNvPr id="1057" name="Google Shape;1057;p71"/>
          <p:cNvCxnSpPr>
            <a:stCxn id="1038" idx="5"/>
            <a:endCxn id="1056"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058" name="Google Shape;1058;p71"/>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7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064" name="Google Shape;1064;p72"/>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065" name="Google Shape;1065;p72"/>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066" name="Google Shape;1066;p72"/>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067" name="Google Shape;1067;p72"/>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068" name="Google Shape;1068;p72"/>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069" name="Google Shape;1069;p72"/>
          <p:cNvCxnSpPr>
            <a:stCxn id="1064" idx="3"/>
            <a:endCxn id="1065"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070" name="Google Shape;1070;p72"/>
          <p:cNvCxnSpPr>
            <a:stCxn id="1064" idx="5"/>
            <a:endCxn id="1066"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071" name="Google Shape;1071;p72"/>
          <p:cNvCxnSpPr>
            <a:stCxn id="1065" idx="3"/>
            <a:endCxn id="1067"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072" name="Google Shape;1072;p72"/>
          <p:cNvCxnSpPr>
            <a:stCxn id="1065" idx="5"/>
            <a:endCxn id="1068"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073" name="Google Shape;1073;p72"/>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074" name="Google Shape;1074;p72"/>
          <p:cNvCxnSpPr>
            <a:stCxn id="1066" idx="3"/>
            <a:endCxn id="1073"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075" name="Google Shape;1075;p72"/>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076" name="Google Shape;1076;p72"/>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077" name="Google Shape;1077;p72"/>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078" name="Google Shape;1078;p72"/>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079" name="Google Shape;1079;p72"/>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080" name="Google Shape;1080;p72"/>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081" name="Google Shape;1081;p72"/>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082" name="Google Shape;1082;p72"/>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083" name="Google Shape;1083;p72"/>
          <p:cNvSpPr txBox="1"/>
          <p:nvPr/>
        </p:nvSpPr>
        <p:spPr>
          <a:xfrm>
            <a:off x="6044533" y="3302808"/>
            <a:ext cx="293067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p:txBody>
      </p:sp>
      <p:sp>
        <p:nvSpPr>
          <p:cNvPr id="1084" name="Google Shape;1084;p72"/>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cxnSp>
        <p:nvCxnSpPr>
          <p:cNvPr id="1085" name="Google Shape;1085;p72"/>
          <p:cNvCxnSpPr>
            <a:stCxn id="1066" idx="5"/>
            <a:endCxn id="1084"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086" name="Google Shape;1086;p72"/>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7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092" name="Google Shape;1092;p73"/>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093" name="Google Shape;1093;p73"/>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094" name="Google Shape;1094;p73"/>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095" name="Google Shape;1095;p73"/>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096" name="Google Shape;1096;p73"/>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097" name="Google Shape;1097;p73"/>
          <p:cNvCxnSpPr>
            <a:stCxn id="1092" idx="3"/>
            <a:endCxn id="109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098" name="Google Shape;1098;p73"/>
          <p:cNvCxnSpPr>
            <a:stCxn id="1092" idx="5"/>
            <a:endCxn id="109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099" name="Google Shape;1099;p73"/>
          <p:cNvCxnSpPr>
            <a:stCxn id="1093" idx="3"/>
            <a:endCxn id="109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100" name="Google Shape;1100;p73"/>
          <p:cNvCxnSpPr>
            <a:stCxn id="1093" idx="5"/>
            <a:endCxn id="109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101" name="Google Shape;1101;p73"/>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102" name="Google Shape;1102;p73"/>
          <p:cNvCxnSpPr>
            <a:stCxn id="1094" idx="3"/>
            <a:endCxn id="110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103" name="Google Shape;1103;p73"/>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104" name="Google Shape;1104;p73"/>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105" name="Google Shape;1105;p73"/>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106" name="Google Shape;1106;p73"/>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107" name="Google Shape;1107;p73"/>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108" name="Google Shape;1108;p73"/>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109" name="Google Shape;1109;p73"/>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110" name="Google Shape;1110;p73"/>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111" name="Google Shape;1111;p73"/>
          <p:cNvSpPr txBox="1"/>
          <p:nvPr/>
        </p:nvSpPr>
        <p:spPr>
          <a:xfrm>
            <a:off x="6044533" y="3302808"/>
            <a:ext cx="299851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p:txBody>
      </p:sp>
      <p:sp>
        <p:nvSpPr>
          <p:cNvPr id="1112" name="Google Shape;1112;p73"/>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cxnSp>
        <p:nvCxnSpPr>
          <p:cNvPr id="1113" name="Google Shape;1113;p73"/>
          <p:cNvCxnSpPr>
            <a:stCxn id="1094" idx="5"/>
            <a:endCxn id="1112"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114" name="Google Shape;1114;p73"/>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7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120" name="Google Shape;1120;p74"/>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121" name="Google Shape;1121;p74"/>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122" name="Google Shape;1122;p74"/>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123" name="Google Shape;1123;p74"/>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124" name="Google Shape;1124;p74"/>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125" name="Google Shape;1125;p74"/>
          <p:cNvCxnSpPr>
            <a:stCxn id="1120" idx="3"/>
            <a:endCxn id="1121"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126" name="Google Shape;1126;p74"/>
          <p:cNvCxnSpPr>
            <a:stCxn id="1120" idx="5"/>
            <a:endCxn id="1122"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127" name="Google Shape;1127;p74"/>
          <p:cNvCxnSpPr>
            <a:stCxn id="1121" idx="3"/>
            <a:endCxn id="1123"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128" name="Google Shape;1128;p74"/>
          <p:cNvCxnSpPr>
            <a:stCxn id="1121" idx="5"/>
            <a:endCxn id="1124"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129" name="Google Shape;1129;p74"/>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130" name="Google Shape;1130;p74"/>
          <p:cNvCxnSpPr>
            <a:stCxn id="1122" idx="3"/>
            <a:endCxn id="1129"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131" name="Google Shape;1131;p74"/>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132" name="Google Shape;1132;p74"/>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133" name="Google Shape;1133;p74"/>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134" name="Google Shape;1134;p74"/>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135" name="Google Shape;1135;p74"/>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136" name="Google Shape;1136;p74"/>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137" name="Google Shape;1137;p74"/>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138" name="Google Shape;1138;p74"/>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139" name="Google Shape;1139;p74"/>
          <p:cNvSpPr txBox="1"/>
          <p:nvPr/>
        </p:nvSpPr>
        <p:spPr>
          <a:xfrm>
            <a:off x="6044533" y="3302808"/>
            <a:ext cx="299851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p:txBody>
      </p:sp>
      <p:sp>
        <p:nvSpPr>
          <p:cNvPr id="1140" name="Google Shape;1140;p74"/>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cxnSp>
        <p:nvCxnSpPr>
          <p:cNvPr id="1141" name="Google Shape;1141;p74"/>
          <p:cNvCxnSpPr>
            <a:stCxn id="1122" idx="5"/>
            <a:endCxn id="1140"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142" name="Google Shape;1142;p74"/>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
        <p:nvSpPr>
          <p:cNvPr id="1143" name="Google Shape;1143;p74"/>
          <p:cNvSpPr/>
          <p:nvPr/>
        </p:nvSpPr>
        <p:spPr>
          <a:xfrm rot="3181841">
            <a:off x="5257485" y="3744708"/>
            <a:ext cx="653562" cy="187253"/>
          </a:xfrm>
          <a:prstGeom prst="leftRightArrow">
            <a:avLst>
              <a:gd fmla="val 50000" name="adj1"/>
              <a:gd fmla="val 50000" name="adj2"/>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4" name="Google Shape;1144;p74"/>
          <p:cNvSpPr/>
          <p:nvPr/>
        </p:nvSpPr>
        <p:spPr>
          <a:xfrm>
            <a:off x="8203224" y="1652147"/>
            <a:ext cx="2514600" cy="473053"/>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45" name="Google Shape;1145;p74"/>
          <p:cNvSpPr/>
          <p:nvPr/>
        </p:nvSpPr>
        <p:spPr>
          <a:xfrm flipH="1">
            <a:off x="8203224" y="3178685"/>
            <a:ext cx="2453054" cy="544063"/>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7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151" name="Google Shape;1151;p75"/>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152" name="Google Shape;1152;p75"/>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153" name="Google Shape;1153;p75"/>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154" name="Google Shape;1154;p75"/>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155" name="Google Shape;1155;p75"/>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156" name="Google Shape;1156;p75"/>
          <p:cNvCxnSpPr>
            <a:stCxn id="1151" idx="3"/>
            <a:endCxn id="1152"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157" name="Google Shape;1157;p75"/>
          <p:cNvCxnSpPr>
            <a:stCxn id="1151" idx="5"/>
            <a:endCxn id="1153"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158" name="Google Shape;1158;p75"/>
          <p:cNvCxnSpPr>
            <a:stCxn id="1152" idx="3"/>
            <a:endCxn id="1154"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159" name="Google Shape;1159;p75"/>
          <p:cNvCxnSpPr>
            <a:stCxn id="1152" idx="5"/>
            <a:endCxn id="1155"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160" name="Google Shape;1160;p75"/>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161" name="Google Shape;1161;p75"/>
          <p:cNvCxnSpPr>
            <a:stCxn id="1153" idx="3"/>
            <a:endCxn id="1160"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162" name="Google Shape;1162;p75"/>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163" name="Google Shape;1163;p75"/>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164" name="Google Shape;1164;p75"/>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165" name="Google Shape;1165;p75"/>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166" name="Google Shape;1166;p75"/>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167" name="Google Shape;1167;p75"/>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168" name="Google Shape;1168;p75"/>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169" name="Google Shape;1169;p75"/>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170" name="Google Shape;1170;p75"/>
          <p:cNvSpPr txBox="1"/>
          <p:nvPr/>
        </p:nvSpPr>
        <p:spPr>
          <a:xfrm>
            <a:off x="6044533" y="3302808"/>
            <a:ext cx="299851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p:txBody>
      </p:sp>
      <p:sp>
        <p:nvSpPr>
          <p:cNvPr id="1171" name="Google Shape;1171;p75"/>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172" name="Google Shape;1172;p75"/>
          <p:cNvCxnSpPr>
            <a:stCxn id="1153" idx="5"/>
            <a:endCxn id="1171"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173" name="Google Shape;1173;p75"/>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
        <p:nvSpPr>
          <p:cNvPr id="1174" name="Google Shape;1174;p75"/>
          <p:cNvSpPr/>
          <p:nvPr/>
        </p:nvSpPr>
        <p:spPr>
          <a:xfrm rot="3181841">
            <a:off x="5257485" y="3744708"/>
            <a:ext cx="653562" cy="187253"/>
          </a:xfrm>
          <a:prstGeom prst="leftRightArrow">
            <a:avLst>
              <a:gd fmla="val 50000" name="adj1"/>
              <a:gd fmla="val 50000" name="adj2"/>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5" name="Google Shape;1175;p75"/>
          <p:cNvSpPr/>
          <p:nvPr/>
        </p:nvSpPr>
        <p:spPr>
          <a:xfrm>
            <a:off x="8203224" y="1652147"/>
            <a:ext cx="2514600" cy="473053"/>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76" name="Google Shape;1176;p75"/>
          <p:cNvSpPr/>
          <p:nvPr/>
        </p:nvSpPr>
        <p:spPr>
          <a:xfrm flipH="1">
            <a:off x="8203224" y="3178685"/>
            <a:ext cx="2453054" cy="544063"/>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7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182" name="Google Shape;1182;p76"/>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183" name="Google Shape;1183;p76"/>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184" name="Google Shape;1184;p76"/>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185" name="Google Shape;1185;p76"/>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186" name="Google Shape;1186;p76"/>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187" name="Google Shape;1187;p76"/>
          <p:cNvCxnSpPr>
            <a:stCxn id="1182" idx="3"/>
            <a:endCxn id="118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188" name="Google Shape;1188;p76"/>
          <p:cNvCxnSpPr>
            <a:stCxn id="1182" idx="5"/>
            <a:endCxn id="118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189" name="Google Shape;1189;p76"/>
          <p:cNvCxnSpPr>
            <a:stCxn id="1183" idx="3"/>
            <a:endCxn id="118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190" name="Google Shape;1190;p76"/>
          <p:cNvCxnSpPr>
            <a:stCxn id="1183" idx="5"/>
            <a:endCxn id="118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191" name="Google Shape;1191;p76"/>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192" name="Google Shape;1192;p76"/>
          <p:cNvCxnSpPr>
            <a:stCxn id="1184" idx="3"/>
            <a:endCxn id="119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193" name="Google Shape;1193;p76"/>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194" name="Google Shape;1194;p76"/>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195" name="Google Shape;1195;p76"/>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196" name="Google Shape;1196;p76"/>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197" name="Google Shape;1197;p76"/>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198" name="Google Shape;1198;p76"/>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199" name="Google Shape;1199;p76"/>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200" name="Google Shape;1200;p76"/>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201" name="Google Shape;1201;p76"/>
          <p:cNvSpPr txBox="1"/>
          <p:nvPr/>
        </p:nvSpPr>
        <p:spPr>
          <a:xfrm>
            <a:off x="6044533" y="3302808"/>
            <a:ext cx="293067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heapifyUp(3)</a:t>
            </a:r>
            <a:endParaRPr/>
          </a:p>
        </p:txBody>
      </p:sp>
      <p:sp>
        <p:nvSpPr>
          <p:cNvPr id="1202" name="Google Shape;1202;p76"/>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203" name="Google Shape;1203;p76"/>
          <p:cNvCxnSpPr>
            <a:stCxn id="1184" idx="5"/>
            <a:endCxn id="1202"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204" name="Google Shape;1204;p76"/>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7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210" name="Google Shape;1210;p77"/>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211" name="Google Shape;1211;p77"/>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212" name="Google Shape;1212;p77"/>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213" name="Google Shape;1213;p77"/>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214" name="Google Shape;1214;p77"/>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215" name="Google Shape;1215;p77"/>
          <p:cNvCxnSpPr>
            <a:stCxn id="1210" idx="3"/>
            <a:endCxn id="1211"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216" name="Google Shape;1216;p77"/>
          <p:cNvCxnSpPr>
            <a:stCxn id="1210" idx="5"/>
            <a:endCxn id="1212"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217" name="Google Shape;1217;p77"/>
          <p:cNvCxnSpPr>
            <a:stCxn id="1211" idx="3"/>
            <a:endCxn id="1213"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218" name="Google Shape;1218;p77"/>
          <p:cNvCxnSpPr>
            <a:stCxn id="1211" idx="5"/>
            <a:endCxn id="1214"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219" name="Google Shape;1219;p77"/>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220" name="Google Shape;1220;p77"/>
          <p:cNvCxnSpPr>
            <a:stCxn id="1212" idx="3"/>
            <a:endCxn id="1219"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221" name="Google Shape;1221;p77"/>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222" name="Google Shape;1222;p77"/>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223" name="Google Shape;1223;p77"/>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224" name="Google Shape;1224;p77"/>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225" name="Google Shape;1225;p77"/>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226" name="Google Shape;1226;p77"/>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227" name="Google Shape;1227;p77"/>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228" name="Google Shape;1228;p77"/>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229" name="Google Shape;1229;p77"/>
          <p:cNvSpPr txBox="1"/>
          <p:nvPr/>
        </p:nvSpPr>
        <p:spPr>
          <a:xfrm>
            <a:off x="6044533" y="3302808"/>
            <a:ext cx="339233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compare(3, 1): 6 &lt; 10</a:t>
            </a:r>
            <a:endParaRPr/>
          </a:p>
        </p:txBody>
      </p:sp>
      <p:sp>
        <p:nvSpPr>
          <p:cNvPr id="1230" name="Google Shape;1230;p77"/>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231" name="Google Shape;1231;p77"/>
          <p:cNvCxnSpPr>
            <a:stCxn id="1212" idx="5"/>
            <a:endCxn id="1230"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232" name="Google Shape;1232;p77"/>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7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238" name="Google Shape;1238;p78"/>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239" name="Google Shape;1239;p78"/>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240" name="Google Shape;1240;p78"/>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241" name="Google Shape;1241;p78"/>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242" name="Google Shape;1242;p78"/>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243" name="Google Shape;1243;p78"/>
          <p:cNvCxnSpPr>
            <a:stCxn id="1238" idx="3"/>
            <a:endCxn id="1239"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244" name="Google Shape;1244;p78"/>
          <p:cNvCxnSpPr>
            <a:stCxn id="1238" idx="5"/>
            <a:endCxn id="1240"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245" name="Google Shape;1245;p78"/>
          <p:cNvCxnSpPr>
            <a:stCxn id="1239" idx="3"/>
            <a:endCxn id="1241"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246" name="Google Shape;1246;p78"/>
          <p:cNvCxnSpPr>
            <a:stCxn id="1239" idx="5"/>
            <a:endCxn id="1242"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247" name="Google Shape;1247;p78"/>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248" name="Google Shape;1248;p78"/>
          <p:cNvCxnSpPr>
            <a:stCxn id="1240" idx="3"/>
            <a:endCxn id="1247"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249" name="Google Shape;1249;p78"/>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250" name="Google Shape;1250;p78"/>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251" name="Google Shape;1251;p78"/>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252" name="Google Shape;1252;p78"/>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253" name="Google Shape;1253;p78"/>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254" name="Google Shape;1254;p78"/>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255" name="Google Shape;1255;p78"/>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256" name="Google Shape;1256;p78"/>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257" name="Google Shape;1257;p78"/>
          <p:cNvSpPr txBox="1"/>
          <p:nvPr/>
        </p:nvSpPr>
        <p:spPr>
          <a:xfrm>
            <a:off x="6044533" y="3302808"/>
            <a:ext cx="339233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compare(3, 1): 6 &lt; 10</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swap(3, 1)</a:t>
            </a:r>
            <a:endParaRPr/>
          </a:p>
        </p:txBody>
      </p:sp>
      <p:sp>
        <p:nvSpPr>
          <p:cNvPr id="1258" name="Google Shape;1258;p78"/>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259" name="Google Shape;1259;p78"/>
          <p:cNvCxnSpPr>
            <a:stCxn id="1240" idx="5"/>
            <a:endCxn id="1258"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260" name="Google Shape;1260;p78"/>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7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266" name="Google Shape;1266;p79"/>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267" name="Google Shape;1267;p79"/>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268" name="Google Shape;1268;p79"/>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269" name="Google Shape;1269;p79"/>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270" name="Google Shape;1270;p79"/>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271" name="Google Shape;1271;p79"/>
          <p:cNvCxnSpPr>
            <a:stCxn id="1266" idx="3"/>
            <a:endCxn id="126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272" name="Google Shape;1272;p79"/>
          <p:cNvCxnSpPr>
            <a:stCxn id="1266" idx="5"/>
            <a:endCxn id="126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273" name="Google Shape;1273;p79"/>
          <p:cNvCxnSpPr>
            <a:stCxn id="1267" idx="3"/>
            <a:endCxn id="126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274" name="Google Shape;1274;p79"/>
          <p:cNvCxnSpPr>
            <a:stCxn id="1267" idx="5"/>
            <a:endCxn id="127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275" name="Google Shape;1275;p79"/>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276" name="Google Shape;1276;p79"/>
          <p:cNvCxnSpPr>
            <a:stCxn id="1268" idx="3"/>
            <a:endCxn id="127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277" name="Google Shape;1277;p79"/>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278" name="Google Shape;1278;p79"/>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279" name="Google Shape;1279;p79"/>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280" name="Google Shape;1280;p79"/>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281" name="Google Shape;1281;p79"/>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282" name="Google Shape;1282;p79"/>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283" name="Google Shape;1283;p79"/>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284" name="Google Shape;1284;p79"/>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285" name="Google Shape;1285;p79"/>
          <p:cNvSpPr txBox="1"/>
          <p:nvPr/>
        </p:nvSpPr>
        <p:spPr>
          <a:xfrm>
            <a:off x="6044533" y="3302808"/>
            <a:ext cx="339233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compare(3, 1): 6 &lt; 10</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swap(3, 1)</a:t>
            </a:r>
            <a:endParaRPr/>
          </a:p>
        </p:txBody>
      </p:sp>
      <p:sp>
        <p:nvSpPr>
          <p:cNvPr id="1286" name="Google Shape;1286;p79"/>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287" name="Google Shape;1287;p79"/>
          <p:cNvCxnSpPr>
            <a:stCxn id="1268" idx="5"/>
            <a:endCxn id="1286"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288" name="Google Shape;1288;p79"/>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
        <p:nvSpPr>
          <p:cNvPr id="1289" name="Google Shape;1289;p79"/>
          <p:cNvSpPr/>
          <p:nvPr/>
        </p:nvSpPr>
        <p:spPr>
          <a:xfrm rot="1590755">
            <a:off x="4167286" y="2735687"/>
            <a:ext cx="653562" cy="187253"/>
          </a:xfrm>
          <a:prstGeom prst="leftRightArrow">
            <a:avLst>
              <a:gd fmla="val 50000" name="adj1"/>
              <a:gd fmla="val 50000" name="adj2"/>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0" name="Google Shape;1290;p79"/>
          <p:cNvSpPr/>
          <p:nvPr/>
        </p:nvSpPr>
        <p:spPr>
          <a:xfrm>
            <a:off x="6942499" y="1605746"/>
            <a:ext cx="1310381" cy="380306"/>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91" name="Google Shape;1291;p79"/>
          <p:cNvSpPr/>
          <p:nvPr/>
        </p:nvSpPr>
        <p:spPr>
          <a:xfrm flipH="1">
            <a:off x="6942498" y="3132284"/>
            <a:ext cx="1278309" cy="437394"/>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8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297" name="Google Shape;1297;p80"/>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298" name="Google Shape;1298;p80"/>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299" name="Google Shape;1299;p80"/>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300" name="Google Shape;1300;p80"/>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301" name="Google Shape;1301;p80"/>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302" name="Google Shape;1302;p80"/>
          <p:cNvCxnSpPr>
            <a:stCxn id="1297" idx="3"/>
            <a:endCxn id="129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303" name="Google Shape;1303;p80"/>
          <p:cNvCxnSpPr>
            <a:stCxn id="1297" idx="5"/>
            <a:endCxn id="129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304" name="Google Shape;1304;p80"/>
          <p:cNvCxnSpPr>
            <a:stCxn id="1298" idx="3"/>
            <a:endCxn id="130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305" name="Google Shape;1305;p80"/>
          <p:cNvCxnSpPr>
            <a:stCxn id="1298" idx="5"/>
            <a:endCxn id="130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306" name="Google Shape;1306;p80"/>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307" name="Google Shape;1307;p80"/>
          <p:cNvCxnSpPr>
            <a:stCxn id="1299" idx="3"/>
            <a:endCxn id="1306"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308" name="Google Shape;1308;p80"/>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309" name="Google Shape;1309;p80"/>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310" name="Google Shape;1310;p80"/>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311" name="Google Shape;1311;p80"/>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312" name="Google Shape;1312;p80"/>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313" name="Google Shape;1313;p80"/>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314" name="Google Shape;1314;p80"/>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315" name="Google Shape;1315;p80"/>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316" name="Google Shape;1316;p80"/>
          <p:cNvSpPr txBox="1"/>
          <p:nvPr/>
        </p:nvSpPr>
        <p:spPr>
          <a:xfrm>
            <a:off x="6044533" y="3302808"/>
            <a:ext cx="339233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compare(3, 1): 6 &lt; 10</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swap(3, 1)</a:t>
            </a:r>
            <a:endParaRPr/>
          </a:p>
        </p:txBody>
      </p:sp>
      <p:sp>
        <p:nvSpPr>
          <p:cNvPr id="1317" name="Google Shape;1317;p80"/>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318" name="Google Shape;1318;p80"/>
          <p:cNvCxnSpPr>
            <a:stCxn id="1299" idx="5"/>
            <a:endCxn id="1317"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319" name="Google Shape;1319;p80"/>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
        <p:nvSpPr>
          <p:cNvPr id="1320" name="Google Shape;1320;p80"/>
          <p:cNvSpPr/>
          <p:nvPr/>
        </p:nvSpPr>
        <p:spPr>
          <a:xfrm rot="1590755">
            <a:off x="4167286" y="2735687"/>
            <a:ext cx="653562" cy="187253"/>
          </a:xfrm>
          <a:prstGeom prst="leftRightArrow">
            <a:avLst>
              <a:gd fmla="val 50000" name="adj1"/>
              <a:gd fmla="val 50000" name="adj2"/>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1" name="Google Shape;1321;p80"/>
          <p:cNvSpPr/>
          <p:nvPr/>
        </p:nvSpPr>
        <p:spPr>
          <a:xfrm>
            <a:off x="6942499" y="1605746"/>
            <a:ext cx="1310381" cy="380306"/>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22" name="Google Shape;1322;p80"/>
          <p:cNvSpPr/>
          <p:nvPr/>
        </p:nvSpPr>
        <p:spPr>
          <a:xfrm flipH="1">
            <a:off x="6942498" y="3132284"/>
            <a:ext cx="1278309" cy="437394"/>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a:t>
            </a:r>
            <a:endParaRPr/>
          </a:p>
        </p:txBody>
      </p:sp>
      <p:sp>
        <p:nvSpPr>
          <p:cNvPr id="136" name="Google Shape;136;p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Let’s say we hold a rubik’s cube solving tournament in class and record all the times.</a:t>
            </a:r>
            <a:endParaRPr/>
          </a:p>
          <a:p>
            <a:pPr indent="-228600" lvl="0" marL="274320" rtl="0" algn="l">
              <a:lnSpc>
                <a:spcPct val="90000"/>
              </a:lnSpc>
              <a:spcBef>
                <a:spcPts val="1800"/>
              </a:spcBef>
              <a:spcAft>
                <a:spcPts val="0"/>
              </a:spcAft>
              <a:buClr>
                <a:schemeClr val="dk1"/>
              </a:buClr>
              <a:buSzPts val="1600"/>
              <a:buChar char="▪"/>
            </a:pPr>
            <a:r>
              <a:rPr lang="en-US"/>
              <a:t>I want to create a program that takes in student solving times over time and I only want to know who’s in first place.  I want to know this info in constant time.</a:t>
            </a:r>
            <a:endParaRPr/>
          </a:p>
          <a:p>
            <a:pPr indent="-228600" lvl="0" marL="274320" rtl="0" algn="l">
              <a:lnSpc>
                <a:spcPct val="90000"/>
              </a:lnSpc>
              <a:spcBef>
                <a:spcPts val="1800"/>
              </a:spcBef>
              <a:spcAft>
                <a:spcPts val="0"/>
              </a:spcAft>
              <a:buClr>
                <a:schemeClr val="dk1"/>
              </a:buClr>
              <a:buSzPts val="1600"/>
              <a:buChar char="▪"/>
            </a:pPr>
            <a:r>
              <a:rPr lang="en-US"/>
              <a:t>We could just keep track of a best time and dismiss any worse times.</a:t>
            </a:r>
            <a:endParaRPr/>
          </a:p>
          <a:p>
            <a:pPr indent="-228600" lvl="1" marL="594360" rtl="0" algn="l">
              <a:lnSpc>
                <a:spcPct val="90000"/>
              </a:lnSpc>
              <a:spcBef>
                <a:spcPts val="1000"/>
              </a:spcBef>
              <a:spcAft>
                <a:spcPts val="0"/>
              </a:spcAft>
              <a:buClr>
                <a:schemeClr val="dk1"/>
              </a:buClr>
              <a:buSzPts val="1440"/>
              <a:buChar char="▪"/>
            </a:pPr>
            <a:r>
              <a:rPr lang="en-US"/>
              <a:t>But what this fastest student cheated?  We would dismiss this student’s time and get the 2</a:t>
            </a:r>
            <a:r>
              <a:rPr baseline="30000" lang="en-US"/>
              <a:t>nd</a:t>
            </a:r>
            <a:r>
              <a:rPr lang="en-US"/>
              <a:t> best time.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8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328" name="Google Shape;1328;p81"/>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329" name="Google Shape;1329;p81"/>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330" name="Google Shape;1330;p81"/>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331" name="Google Shape;1331;p81"/>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332" name="Google Shape;1332;p81"/>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333" name="Google Shape;1333;p81"/>
          <p:cNvCxnSpPr>
            <a:stCxn id="1328" idx="3"/>
            <a:endCxn id="1329"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334" name="Google Shape;1334;p81"/>
          <p:cNvCxnSpPr>
            <a:stCxn id="1328" idx="5"/>
            <a:endCxn id="1330"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335" name="Google Shape;1335;p81"/>
          <p:cNvCxnSpPr>
            <a:stCxn id="1329" idx="3"/>
            <a:endCxn id="1331"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336" name="Google Shape;1336;p81"/>
          <p:cNvCxnSpPr>
            <a:stCxn id="1329" idx="5"/>
            <a:endCxn id="1332"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337" name="Google Shape;1337;p81"/>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338" name="Google Shape;1338;p81"/>
          <p:cNvCxnSpPr>
            <a:stCxn id="1330" idx="3"/>
            <a:endCxn id="1337"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339" name="Google Shape;1339;p81"/>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340" name="Google Shape;1340;p81"/>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341" name="Google Shape;1341;p81"/>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342" name="Google Shape;1342;p81"/>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343" name="Google Shape;1343;p81"/>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344" name="Google Shape;1344;p81"/>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345" name="Google Shape;1345;p81"/>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346" name="Google Shape;1346;p81"/>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347" name="Google Shape;1347;p81"/>
          <p:cNvSpPr txBox="1"/>
          <p:nvPr/>
        </p:nvSpPr>
        <p:spPr>
          <a:xfrm>
            <a:off x="6044533" y="3302808"/>
            <a:ext cx="339233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compare(3, 1): 6 &lt; 10</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swap(3,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heapifyUp(1)</a:t>
            </a:r>
            <a:endParaRPr/>
          </a:p>
        </p:txBody>
      </p:sp>
      <p:sp>
        <p:nvSpPr>
          <p:cNvPr id="1348" name="Google Shape;1348;p81"/>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349" name="Google Shape;1349;p81"/>
          <p:cNvCxnSpPr>
            <a:stCxn id="1330" idx="5"/>
            <a:endCxn id="1348"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350" name="Google Shape;1350;p81"/>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8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Add(E e) Visualization</a:t>
            </a:r>
            <a:endParaRPr/>
          </a:p>
        </p:txBody>
      </p:sp>
      <p:sp>
        <p:nvSpPr>
          <p:cNvPr id="1356" name="Google Shape;1356;p82"/>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357" name="Google Shape;1357;p82"/>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358" name="Google Shape;1358;p82"/>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359" name="Google Shape;1359;p82"/>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360" name="Google Shape;1360;p82"/>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361" name="Google Shape;1361;p82"/>
          <p:cNvCxnSpPr>
            <a:stCxn id="1356" idx="3"/>
            <a:endCxn id="135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362" name="Google Shape;1362;p82"/>
          <p:cNvCxnSpPr>
            <a:stCxn id="1356" idx="5"/>
            <a:endCxn id="135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363" name="Google Shape;1363;p82"/>
          <p:cNvCxnSpPr>
            <a:stCxn id="1357" idx="3"/>
            <a:endCxn id="135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364" name="Google Shape;1364;p82"/>
          <p:cNvCxnSpPr>
            <a:stCxn id="1357" idx="5"/>
            <a:endCxn id="136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365" name="Google Shape;1365;p82"/>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366" name="Google Shape;1366;p82"/>
          <p:cNvCxnSpPr>
            <a:stCxn id="1358" idx="3"/>
            <a:endCxn id="136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367" name="Google Shape;1367;p82"/>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368" name="Google Shape;1368;p82"/>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369" name="Google Shape;1369;p82"/>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370" name="Google Shape;1370;p82"/>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371" name="Google Shape;1371;p82"/>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372" name="Google Shape;1372;p82"/>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373" name="Google Shape;1373;p82"/>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374" name="Google Shape;1374;p82"/>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375" name="Google Shape;1375;p82"/>
          <p:cNvSpPr txBox="1"/>
          <p:nvPr/>
        </p:nvSpPr>
        <p:spPr>
          <a:xfrm>
            <a:off x="6044533" y="3302808"/>
            <a:ext cx="339233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add(6)</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arr[7] = 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heapfiyUp(7)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compare(7, 3): 6 &lt; 32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swap(7,3)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compare(3, 1): 6 &lt; 10</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swap(3,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heapifyUp(1)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1 is root: done</a:t>
            </a:r>
            <a:endParaRPr/>
          </a:p>
        </p:txBody>
      </p:sp>
      <p:sp>
        <p:nvSpPr>
          <p:cNvPr id="1376" name="Google Shape;1376;p82"/>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377" name="Google Shape;1377;p82"/>
          <p:cNvCxnSpPr>
            <a:stCxn id="1358" idx="5"/>
            <a:endCxn id="1376"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378" name="Google Shape;1378;p82"/>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8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1384" name="Google Shape;1384;p83"/>
          <p:cNvSpPr txBox="1"/>
          <p:nvPr>
            <p:ph idx="1" type="body"/>
          </p:nvPr>
        </p:nvSpPr>
        <p:spPr>
          <a:xfrm>
            <a:off x="2208213" y="1600200"/>
            <a:ext cx="9372600" cy="4626864"/>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property:Complete tree property: insert e into next open index (index size)</a:t>
            </a:r>
            <a:endParaRPr/>
          </a:p>
          <a:p>
            <a:pPr indent="-228600" lvl="1" marL="594360" rtl="0" algn="l">
              <a:lnSpc>
                <a:spcPct val="90000"/>
              </a:lnSpc>
              <a:spcBef>
                <a:spcPts val="1000"/>
              </a:spcBef>
              <a:spcAft>
                <a:spcPts val="0"/>
              </a:spcAft>
              <a:buClr>
                <a:schemeClr val="dk1"/>
              </a:buClr>
              <a:buSzPts val="1440"/>
              <a:buChar char="▪"/>
            </a:pPr>
            <a:r>
              <a:rPr lang="en-US"/>
              <a:t>Heap property: Move data e up the tree until the heap property is maintained?</a:t>
            </a:r>
            <a:endParaRPr/>
          </a:p>
          <a:p>
            <a:pPr indent="-228600" lvl="2" marL="914400" rtl="0" algn="l">
              <a:lnSpc>
                <a:spcPct val="90000"/>
              </a:lnSpc>
              <a:spcBef>
                <a:spcPts val="800"/>
              </a:spcBef>
              <a:spcAft>
                <a:spcPts val="0"/>
              </a:spcAft>
              <a:buClr>
                <a:schemeClr val="dk1"/>
              </a:buClr>
              <a:buSzPts val="1280"/>
              <a:buChar char="▪"/>
            </a:pPr>
            <a:r>
              <a:rPr lang="en-US">
                <a:highlight>
                  <a:srgbClr val="FFFF00"/>
                </a:highlight>
              </a:rPr>
              <a:t>How does this happen?</a:t>
            </a:r>
            <a:r>
              <a:rPr lang="en-US"/>
              <a:t> HeapifyUp(index)</a:t>
            </a:r>
            <a:endParaRPr/>
          </a:p>
          <a:p>
            <a:pPr indent="-228600" lvl="2" marL="914400" rtl="0" algn="l">
              <a:lnSpc>
                <a:spcPct val="90000"/>
              </a:lnSpc>
              <a:spcBef>
                <a:spcPts val="800"/>
              </a:spcBef>
              <a:spcAft>
                <a:spcPts val="0"/>
              </a:spcAft>
              <a:buClr>
                <a:schemeClr val="dk1"/>
              </a:buClr>
              <a:buSzPts val="1280"/>
              <a:buChar char="▪"/>
            </a:pPr>
            <a:r>
              <a:rPr lang="en-US"/>
              <a:t>Compare e with e.parent.  If e is less than e.parent’s data, then swap values.</a:t>
            </a:r>
            <a:endParaRPr/>
          </a:p>
          <a:p>
            <a:pPr indent="-228600" lvl="2" marL="914400" rtl="0" algn="l">
              <a:lnSpc>
                <a:spcPct val="90000"/>
              </a:lnSpc>
              <a:spcBef>
                <a:spcPts val="800"/>
              </a:spcBef>
              <a:spcAft>
                <a:spcPts val="0"/>
              </a:spcAft>
              <a:buClr>
                <a:schemeClr val="dk1"/>
              </a:buClr>
              <a:buSzPts val="1280"/>
              <a:buChar char="▪"/>
            </a:pPr>
            <a:r>
              <a:rPr lang="en-US"/>
              <a:t>Keep doing this until e is greater than e.parent’s data.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8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a:t>
            </a:r>
            <a:endParaRPr/>
          </a:p>
        </p:txBody>
      </p:sp>
      <p:sp>
        <p:nvSpPr>
          <p:cNvPr id="1390" name="Google Shape;1390;p84"/>
          <p:cNvSpPr txBox="1"/>
          <p:nvPr>
            <p:ph idx="1" type="body"/>
          </p:nvPr>
        </p:nvSpPr>
        <p:spPr>
          <a:xfrm>
            <a:off x="2208213" y="1600200"/>
            <a:ext cx="9372600" cy="4626864"/>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add to our heap, we want to maintain both complete tree and heap property:Complete tree property: insert e into next open index (index size)</a:t>
            </a:r>
            <a:endParaRPr/>
          </a:p>
          <a:p>
            <a:pPr indent="-228600" lvl="1" marL="594360" rtl="0" algn="l">
              <a:lnSpc>
                <a:spcPct val="90000"/>
              </a:lnSpc>
              <a:spcBef>
                <a:spcPts val="1000"/>
              </a:spcBef>
              <a:spcAft>
                <a:spcPts val="0"/>
              </a:spcAft>
              <a:buClr>
                <a:schemeClr val="dk1"/>
              </a:buClr>
              <a:buSzPts val="1440"/>
              <a:buChar char="▪"/>
            </a:pPr>
            <a:r>
              <a:rPr lang="en-US"/>
              <a:t>Heap property: Move data e up the tree until the heap property is maintained?</a:t>
            </a:r>
            <a:endParaRPr/>
          </a:p>
          <a:p>
            <a:pPr indent="-228600" lvl="2" marL="914400" rtl="0" algn="l">
              <a:lnSpc>
                <a:spcPct val="90000"/>
              </a:lnSpc>
              <a:spcBef>
                <a:spcPts val="800"/>
              </a:spcBef>
              <a:spcAft>
                <a:spcPts val="0"/>
              </a:spcAft>
              <a:buClr>
                <a:schemeClr val="dk1"/>
              </a:buClr>
              <a:buSzPts val="1280"/>
              <a:buChar char="▪"/>
            </a:pPr>
            <a:r>
              <a:rPr lang="en-US">
                <a:highlight>
                  <a:srgbClr val="FFFF00"/>
                </a:highlight>
              </a:rPr>
              <a:t>How does this happen?</a:t>
            </a:r>
            <a:r>
              <a:rPr lang="en-US"/>
              <a:t> HeapifyUp(index)</a:t>
            </a:r>
            <a:endParaRPr/>
          </a:p>
          <a:p>
            <a:pPr indent="-228600" lvl="2" marL="914400" rtl="0" algn="l">
              <a:lnSpc>
                <a:spcPct val="90000"/>
              </a:lnSpc>
              <a:spcBef>
                <a:spcPts val="800"/>
              </a:spcBef>
              <a:spcAft>
                <a:spcPts val="0"/>
              </a:spcAft>
              <a:buClr>
                <a:schemeClr val="dk1"/>
              </a:buClr>
              <a:buSzPts val="1280"/>
              <a:buChar char="▪"/>
            </a:pPr>
            <a:r>
              <a:rPr lang="en-US"/>
              <a:t>Compare e with e.parent.  If e is less than e.parent’s data, then swap values.</a:t>
            </a:r>
            <a:endParaRPr/>
          </a:p>
          <a:p>
            <a:pPr indent="-228600" lvl="2" marL="914400" rtl="0" algn="l">
              <a:lnSpc>
                <a:spcPct val="90000"/>
              </a:lnSpc>
              <a:spcBef>
                <a:spcPts val="800"/>
              </a:spcBef>
              <a:spcAft>
                <a:spcPts val="0"/>
              </a:spcAft>
              <a:buClr>
                <a:schemeClr val="dk1"/>
              </a:buClr>
              <a:buSzPts val="1280"/>
              <a:buChar char="▪"/>
            </a:pPr>
            <a:r>
              <a:rPr lang="en-US"/>
              <a:t>Keep doing this until e is greater than e.parent’s data. </a:t>
            </a:r>
            <a:endParaRPr/>
          </a:p>
          <a:p>
            <a:pPr indent="-228600" lvl="0" marL="274320" rtl="0" algn="l">
              <a:lnSpc>
                <a:spcPct val="90000"/>
              </a:lnSpc>
              <a:spcBef>
                <a:spcPts val="1800"/>
              </a:spcBef>
              <a:spcAft>
                <a:spcPts val="0"/>
              </a:spcAft>
              <a:buClr>
                <a:schemeClr val="dk1"/>
              </a:buClr>
              <a:buSzPts val="1600"/>
              <a:buChar char="▪"/>
            </a:pPr>
            <a:r>
              <a:rPr lang="en-US"/>
              <a:t>This operation is O(logn).  The number of nodes on the path from index size to root is the height of the heap (logn)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8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add(E e) Code</a:t>
            </a:r>
            <a:endParaRPr/>
          </a:p>
        </p:txBody>
      </p:sp>
      <p:sp>
        <p:nvSpPr>
          <p:cNvPr id="1396" name="Google Shape;1396;p85"/>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Clr>
                <a:schemeClr val="dk1"/>
              </a:buClr>
              <a:buSzPts val="1600"/>
              <a:buNone/>
            </a:pPr>
            <a:r>
              <a:rPr lang="en-US">
                <a:latin typeface="Courier New"/>
                <a:ea typeface="Courier New"/>
                <a:cs typeface="Courier New"/>
                <a:sym typeface="Courier New"/>
              </a:rPr>
              <a:t>add(E e) {</a:t>
            </a:r>
            <a:br>
              <a:rPr lang="en-US">
                <a:latin typeface="Courier New"/>
                <a:ea typeface="Courier New"/>
                <a:cs typeface="Courier New"/>
                <a:sym typeface="Courier New"/>
              </a:rPr>
            </a:br>
            <a:r>
              <a:rPr lang="en-US">
                <a:latin typeface="Courier New"/>
                <a:ea typeface="Courier New"/>
                <a:cs typeface="Courier New"/>
                <a:sym typeface="Courier New"/>
              </a:rPr>
              <a:t>  arr[++size] = e</a:t>
            </a:r>
            <a:br>
              <a:rPr lang="en-US">
                <a:latin typeface="Courier New"/>
                <a:ea typeface="Courier New"/>
                <a:cs typeface="Courier New"/>
                <a:sym typeface="Courier New"/>
              </a:rPr>
            </a:br>
            <a:r>
              <a:rPr lang="en-US">
                <a:latin typeface="Courier New"/>
                <a:ea typeface="Courier New"/>
                <a:cs typeface="Courier New"/>
                <a:sym typeface="Courier New"/>
              </a:rPr>
              <a:t>  heapifyUp(size)</a:t>
            </a:r>
            <a:br>
              <a:rPr lang="en-US">
                <a:latin typeface="Courier New"/>
                <a:ea typeface="Courier New"/>
                <a:cs typeface="Courier New"/>
                <a:sym typeface="Courier New"/>
              </a:rPr>
            </a:br>
            <a:r>
              <a:rPr lang="en-US">
                <a:latin typeface="Courier New"/>
                <a:ea typeface="Courier New"/>
                <a:cs typeface="Courier New"/>
                <a:sym typeface="Courier New"/>
              </a:rPr>
              <a:t>}</a:t>
            </a:r>
            <a:endParaRPr/>
          </a:p>
          <a:p>
            <a:pPr indent="0" lvl="0" marL="45720" rtl="0" algn="l">
              <a:lnSpc>
                <a:spcPct val="90000"/>
              </a:lnSpc>
              <a:spcBef>
                <a:spcPts val="1800"/>
              </a:spcBef>
              <a:spcAft>
                <a:spcPts val="0"/>
              </a:spcAft>
              <a:buClr>
                <a:schemeClr val="dk1"/>
              </a:buClr>
              <a:buSzPts val="1600"/>
              <a:buNone/>
            </a:pPr>
            <a:r>
              <a:rPr lang="en-US">
                <a:latin typeface="Courier New"/>
                <a:ea typeface="Courier New"/>
                <a:cs typeface="Courier New"/>
                <a:sym typeface="Courier New"/>
              </a:rPr>
              <a:t>heapifyUp(index) {</a:t>
            </a:r>
            <a:br>
              <a:rPr lang="en-US">
                <a:latin typeface="Courier New"/>
                <a:ea typeface="Courier New"/>
                <a:cs typeface="Courier New"/>
                <a:sym typeface="Courier New"/>
              </a:rPr>
            </a:br>
            <a:r>
              <a:rPr lang="en-US">
                <a:latin typeface="Courier New"/>
                <a:ea typeface="Courier New"/>
                <a:cs typeface="Courier New"/>
                <a:sym typeface="Courier New"/>
              </a:rPr>
              <a:t>  </a:t>
            </a:r>
            <a:r>
              <a:rPr b="1" lang="en-US">
                <a:latin typeface="Courier New"/>
                <a:ea typeface="Courier New"/>
                <a:cs typeface="Courier New"/>
                <a:sym typeface="Courier New"/>
              </a:rPr>
              <a:t>if</a:t>
            </a:r>
            <a:r>
              <a:rPr lang="en-US">
                <a:latin typeface="Courier New"/>
                <a:ea typeface="Courier New"/>
                <a:cs typeface="Courier New"/>
                <a:sym typeface="Courier New"/>
              </a:rPr>
              <a:t> (index/2 &gt;= 1) {</a:t>
            </a:r>
            <a:br>
              <a:rPr lang="en-US">
                <a:latin typeface="Courier New"/>
                <a:ea typeface="Courier New"/>
                <a:cs typeface="Courier New"/>
                <a:sym typeface="Courier New"/>
              </a:rPr>
            </a:br>
            <a:r>
              <a:rPr lang="en-US">
                <a:latin typeface="Courier New"/>
                <a:ea typeface="Courier New"/>
                <a:cs typeface="Courier New"/>
                <a:sym typeface="Courier New"/>
              </a:rPr>
              <a:t>    parent = index/2</a:t>
            </a:r>
            <a:br>
              <a:rPr lang="en-US">
                <a:latin typeface="Courier New"/>
                <a:ea typeface="Courier New"/>
                <a:cs typeface="Courier New"/>
                <a:sym typeface="Courier New"/>
              </a:rPr>
            </a:br>
            <a:r>
              <a:rPr lang="en-US">
                <a:latin typeface="Courier New"/>
                <a:ea typeface="Courier New"/>
                <a:cs typeface="Courier New"/>
                <a:sym typeface="Courier New"/>
              </a:rPr>
              <a:t>    </a:t>
            </a:r>
            <a:r>
              <a:rPr b="1" lang="en-US">
                <a:latin typeface="Courier New"/>
                <a:ea typeface="Courier New"/>
                <a:cs typeface="Courier New"/>
                <a:sym typeface="Courier New"/>
              </a:rPr>
              <a:t>if</a:t>
            </a:r>
            <a:r>
              <a:rPr lang="en-US">
                <a:latin typeface="Courier New"/>
                <a:ea typeface="Courier New"/>
                <a:cs typeface="Courier New"/>
                <a:sym typeface="Courier New"/>
              </a:rPr>
              <a:t> arr[index] &lt; arr[parent] {</a:t>
            </a:r>
            <a:br>
              <a:rPr lang="en-US">
                <a:latin typeface="Courier New"/>
                <a:ea typeface="Courier New"/>
                <a:cs typeface="Courier New"/>
                <a:sym typeface="Courier New"/>
              </a:rPr>
            </a:br>
            <a:r>
              <a:rPr lang="en-US">
                <a:latin typeface="Courier New"/>
                <a:ea typeface="Courier New"/>
                <a:cs typeface="Courier New"/>
                <a:sym typeface="Courier New"/>
              </a:rPr>
              <a:t>      swap(index, parent)</a:t>
            </a:r>
            <a:br>
              <a:rPr lang="en-US">
                <a:latin typeface="Courier New"/>
                <a:ea typeface="Courier New"/>
                <a:cs typeface="Courier New"/>
                <a:sym typeface="Courier New"/>
              </a:rPr>
            </a:br>
            <a:r>
              <a:rPr lang="en-US">
                <a:latin typeface="Courier New"/>
                <a:ea typeface="Courier New"/>
                <a:cs typeface="Courier New"/>
                <a:sym typeface="Courier New"/>
              </a:rPr>
              <a:t>      heapifyUp(parent)</a:t>
            </a:r>
            <a:br>
              <a:rPr lang="en-US">
                <a:latin typeface="Courier New"/>
                <a:ea typeface="Courier New"/>
                <a:cs typeface="Courier New"/>
                <a:sym typeface="Courier New"/>
              </a:rPr>
            </a:br>
            <a:r>
              <a:rPr lang="en-US">
                <a:latin typeface="Courier New"/>
                <a:ea typeface="Courier New"/>
                <a:cs typeface="Courier New"/>
                <a:sym typeface="Courier New"/>
              </a:rPr>
              <a:t>    }</a:t>
            </a:r>
            <a:br>
              <a:rPr lang="en-US">
                <a:latin typeface="Courier New"/>
                <a:ea typeface="Courier New"/>
                <a:cs typeface="Courier New"/>
                <a:sym typeface="Courier New"/>
              </a:rPr>
            </a:br>
            <a:r>
              <a:rPr lang="en-US">
                <a:latin typeface="Courier New"/>
                <a:ea typeface="Courier New"/>
                <a:cs typeface="Courier New"/>
                <a:sym typeface="Courier New"/>
              </a:rPr>
              <a:t>  }</a:t>
            </a:r>
            <a:br>
              <a:rPr lang="en-US">
                <a:latin typeface="Courier New"/>
                <a:ea typeface="Courier New"/>
                <a:cs typeface="Courier New"/>
                <a:sym typeface="Courier New"/>
              </a:rPr>
            </a:br>
            <a:r>
              <a:rPr lang="en-US">
                <a:latin typeface="Courier New"/>
                <a:ea typeface="Courier New"/>
                <a:cs typeface="Courier New"/>
                <a:sym typeface="Courier New"/>
              </a:rPr>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8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a:t>
            </a:r>
            <a:endParaRPr/>
          </a:p>
        </p:txBody>
      </p:sp>
      <p:sp>
        <p:nvSpPr>
          <p:cNvPr id="1402" name="Google Shape;1402;p86"/>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remove from our heap, we remove the root value because this is the min value.  Again we want to maintain our complete tree and heap property.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8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a:t>
            </a:r>
            <a:endParaRPr/>
          </a:p>
        </p:txBody>
      </p:sp>
      <p:sp>
        <p:nvSpPr>
          <p:cNvPr id="1408" name="Google Shape;1408;p87"/>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remove from our heap, we remove the root value because this is the min value.  Again we want to maintain our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If we remove our root, we must replace the root with the last index of our heap.  Replacing the root with any other index ruins our complete tree.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8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a:t>
            </a:r>
            <a:endParaRPr/>
          </a:p>
        </p:txBody>
      </p:sp>
      <p:sp>
        <p:nvSpPr>
          <p:cNvPr id="1414" name="Google Shape;1414;p88"/>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remove from our heap, we remove the root value because this is the min value.  Again we want to maintain our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If we remove our root, we must replace the root with the last index of our heap.  Replacing the root with any other index ruins our complete tree.</a:t>
            </a:r>
            <a:endParaRPr/>
          </a:p>
          <a:p>
            <a:pPr indent="-228600" lvl="1" marL="594360" rtl="0" algn="l">
              <a:lnSpc>
                <a:spcPct val="90000"/>
              </a:lnSpc>
              <a:spcBef>
                <a:spcPts val="1000"/>
              </a:spcBef>
              <a:spcAft>
                <a:spcPts val="0"/>
              </a:spcAft>
              <a:buClr>
                <a:schemeClr val="dk1"/>
              </a:buClr>
              <a:buSzPts val="1440"/>
              <a:buChar char="▪"/>
            </a:pPr>
            <a:r>
              <a:rPr lang="en-US"/>
              <a:t>Heap Property: Move the root down until heap property is maintained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8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a:t>
            </a:r>
            <a:endParaRPr/>
          </a:p>
        </p:txBody>
      </p:sp>
      <p:sp>
        <p:nvSpPr>
          <p:cNvPr id="1420" name="Google Shape;1420;p89"/>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remove from our heap, we remove the root value because this is the min value.  Again we want to maintain our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If we remove our root, we must replace the root with the last index of our heap.  Replacing the root with any other index ruins our complete tree.</a:t>
            </a:r>
            <a:endParaRPr/>
          </a:p>
          <a:p>
            <a:pPr indent="-228600" lvl="1" marL="594360" rtl="0" algn="l">
              <a:lnSpc>
                <a:spcPct val="90000"/>
              </a:lnSpc>
              <a:spcBef>
                <a:spcPts val="1000"/>
              </a:spcBef>
              <a:spcAft>
                <a:spcPts val="0"/>
              </a:spcAft>
              <a:buClr>
                <a:schemeClr val="dk1"/>
              </a:buClr>
              <a:buSzPts val="1440"/>
              <a:buChar char="▪"/>
            </a:pPr>
            <a:r>
              <a:rPr lang="en-US"/>
              <a:t>Heap Property: Move the root down until heap property is maintained</a:t>
            </a:r>
            <a:endParaRPr/>
          </a:p>
          <a:p>
            <a:pPr indent="-228600" lvl="2" marL="914400" rtl="0" algn="l">
              <a:lnSpc>
                <a:spcPct val="90000"/>
              </a:lnSpc>
              <a:spcBef>
                <a:spcPts val="800"/>
              </a:spcBef>
              <a:spcAft>
                <a:spcPts val="0"/>
              </a:spcAft>
              <a:buClr>
                <a:schemeClr val="dk1"/>
              </a:buClr>
              <a:buSzPts val="1280"/>
              <a:buChar char="▪"/>
            </a:pPr>
            <a:r>
              <a:rPr lang="en-US"/>
              <a:t>HeapifyDown(index):</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9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Operation: RemoveMin()</a:t>
            </a:r>
            <a:endParaRPr/>
          </a:p>
        </p:txBody>
      </p:sp>
      <p:sp>
        <p:nvSpPr>
          <p:cNvPr id="1426" name="Google Shape;1426;p90"/>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When we remove from our heap, we remove the root value because this is the min value.  Again we want to maintain our complete tree and heap property.</a:t>
            </a:r>
            <a:endParaRPr/>
          </a:p>
          <a:p>
            <a:pPr indent="-228600" lvl="1" marL="594360" rtl="0" algn="l">
              <a:lnSpc>
                <a:spcPct val="90000"/>
              </a:lnSpc>
              <a:spcBef>
                <a:spcPts val="1000"/>
              </a:spcBef>
              <a:spcAft>
                <a:spcPts val="0"/>
              </a:spcAft>
              <a:buClr>
                <a:schemeClr val="dk1"/>
              </a:buClr>
              <a:buSzPts val="1440"/>
              <a:buChar char="▪"/>
            </a:pPr>
            <a:r>
              <a:rPr lang="en-US"/>
              <a:t>Complete Tree Property: If we remove our root, we must replace the root with the last index of our heap.  Replacing the root with any other index ruins our complete tree.</a:t>
            </a:r>
            <a:endParaRPr/>
          </a:p>
          <a:p>
            <a:pPr indent="-228600" lvl="1" marL="594360" rtl="0" algn="l">
              <a:lnSpc>
                <a:spcPct val="90000"/>
              </a:lnSpc>
              <a:spcBef>
                <a:spcPts val="1000"/>
              </a:spcBef>
              <a:spcAft>
                <a:spcPts val="0"/>
              </a:spcAft>
              <a:buClr>
                <a:schemeClr val="dk1"/>
              </a:buClr>
              <a:buSzPts val="1440"/>
              <a:buChar char="▪"/>
            </a:pPr>
            <a:r>
              <a:rPr lang="en-US"/>
              <a:t>Heap Property: Move the root down until heap property is maintained</a:t>
            </a:r>
            <a:endParaRPr/>
          </a:p>
          <a:p>
            <a:pPr indent="-228600" lvl="2" marL="914400" rtl="0" algn="l">
              <a:lnSpc>
                <a:spcPct val="90000"/>
              </a:lnSpc>
              <a:spcBef>
                <a:spcPts val="800"/>
              </a:spcBef>
              <a:spcAft>
                <a:spcPts val="0"/>
              </a:spcAft>
              <a:buClr>
                <a:schemeClr val="dk1"/>
              </a:buClr>
              <a:buSzPts val="1280"/>
              <a:buChar char="▪"/>
            </a:pPr>
            <a:r>
              <a:rPr lang="en-US"/>
              <a:t>HeapifyDown(index):</a:t>
            </a:r>
            <a:endParaRPr/>
          </a:p>
          <a:p>
            <a:pPr indent="-228600" lvl="3" marL="1234440" rtl="0" algn="l">
              <a:lnSpc>
                <a:spcPct val="90000"/>
              </a:lnSpc>
              <a:spcBef>
                <a:spcPts val="800"/>
              </a:spcBef>
              <a:spcAft>
                <a:spcPts val="0"/>
              </a:spcAft>
              <a:buClr>
                <a:schemeClr val="dk1"/>
              </a:buClr>
              <a:buSzPts val="1120"/>
              <a:buChar char="▪"/>
            </a:pPr>
            <a:r>
              <a:rPr lang="en-US"/>
              <a:t>Because our index has at most 2 children, we pick the less of the two children.</a:t>
            </a:r>
            <a:endParaRPr/>
          </a:p>
          <a:p>
            <a:pPr indent="-228600" lvl="3" marL="1234440" rtl="0" algn="l">
              <a:lnSpc>
                <a:spcPct val="90000"/>
              </a:lnSpc>
              <a:spcBef>
                <a:spcPts val="800"/>
              </a:spcBef>
              <a:spcAft>
                <a:spcPts val="0"/>
              </a:spcAft>
              <a:buClr>
                <a:schemeClr val="dk1"/>
              </a:buClr>
              <a:buSzPts val="1120"/>
              <a:buChar char="▪"/>
            </a:pPr>
            <a:r>
              <a:rPr lang="en-US"/>
              <a:t>if arr[index] is less than arr[smallerChild], then swap the two.</a:t>
            </a:r>
            <a:endParaRPr/>
          </a:p>
          <a:p>
            <a:pPr indent="-228600" lvl="3" marL="1234440" rtl="0" algn="l">
              <a:lnSpc>
                <a:spcPct val="90000"/>
              </a:lnSpc>
              <a:spcBef>
                <a:spcPts val="800"/>
              </a:spcBef>
              <a:spcAft>
                <a:spcPts val="0"/>
              </a:spcAft>
              <a:buClr>
                <a:schemeClr val="dk1"/>
              </a:buClr>
              <a:buSzPts val="1120"/>
              <a:buChar char="▪"/>
            </a:pPr>
            <a:r>
              <a:rPr lang="en-US"/>
              <a:t>Continue this until you can’t swap anymore!</a:t>
            </a:r>
            <a:endParaRPr/>
          </a:p>
          <a:p>
            <a:pPr indent="-137159" lvl="1" marL="594360" rtl="0" algn="l">
              <a:lnSpc>
                <a:spcPct val="90000"/>
              </a:lnSpc>
              <a:spcBef>
                <a:spcPts val="1000"/>
              </a:spcBef>
              <a:spcAft>
                <a:spcPts val="0"/>
              </a:spcAft>
              <a:buClr>
                <a:schemeClr val="dk1"/>
              </a:buClr>
              <a:buSzPts val="1440"/>
              <a:buNone/>
            </a:pPr>
            <a:r>
              <a:t/>
            </a:r>
            <a:endParaRPr/>
          </a:p>
          <a:p>
            <a:pPr indent="-127000" lvl="0" marL="274320" rtl="0" algn="l">
              <a:lnSpc>
                <a:spcPct val="90000"/>
              </a:lnSpc>
              <a:spcBef>
                <a:spcPts val="1800"/>
              </a:spcBef>
              <a:spcAft>
                <a:spcPts val="0"/>
              </a:spcAft>
              <a:buClr>
                <a:schemeClr val="dk1"/>
              </a:buClr>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Imagine…</a:t>
            </a:r>
            <a:endParaRPr/>
          </a:p>
        </p:txBody>
      </p:sp>
      <p:sp>
        <p:nvSpPr>
          <p:cNvPr id="142" name="Google Shape;142;p9"/>
          <p:cNvSpPr txBox="1"/>
          <p:nvPr>
            <p:ph idx="1" type="body"/>
          </p:nvPr>
        </p:nvSpPr>
        <p:spPr>
          <a:xfrm>
            <a:off x="2208213" y="1600200"/>
            <a:ext cx="9372600" cy="41148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Clr>
                <a:schemeClr val="dk1"/>
              </a:buClr>
              <a:buSzPts val="1600"/>
              <a:buChar char="▪"/>
            </a:pPr>
            <a:r>
              <a:rPr lang="en-US"/>
              <a:t>Let’s say we hold a rubik’s cube solving tournament in class and record all the times.</a:t>
            </a:r>
            <a:endParaRPr/>
          </a:p>
          <a:p>
            <a:pPr indent="-228600" lvl="0" marL="274320" rtl="0" algn="l">
              <a:lnSpc>
                <a:spcPct val="90000"/>
              </a:lnSpc>
              <a:spcBef>
                <a:spcPts val="1800"/>
              </a:spcBef>
              <a:spcAft>
                <a:spcPts val="0"/>
              </a:spcAft>
              <a:buClr>
                <a:schemeClr val="dk1"/>
              </a:buClr>
              <a:buSzPts val="1600"/>
              <a:buChar char="▪"/>
            </a:pPr>
            <a:r>
              <a:rPr lang="en-US"/>
              <a:t>I want to create a program that takes in student solving times over time and I only want to know who’s in first place.  I want to know this info in constant time.</a:t>
            </a:r>
            <a:endParaRPr/>
          </a:p>
          <a:p>
            <a:pPr indent="-228600" lvl="0" marL="274320" rtl="0" algn="l">
              <a:lnSpc>
                <a:spcPct val="90000"/>
              </a:lnSpc>
              <a:spcBef>
                <a:spcPts val="1800"/>
              </a:spcBef>
              <a:spcAft>
                <a:spcPts val="0"/>
              </a:spcAft>
              <a:buClr>
                <a:schemeClr val="dk1"/>
              </a:buClr>
              <a:buSzPts val="1600"/>
              <a:buChar char="▪"/>
            </a:pPr>
            <a:r>
              <a:rPr lang="en-US"/>
              <a:t>We could just keep track of a best time and dismiss any worse times.</a:t>
            </a:r>
            <a:endParaRPr/>
          </a:p>
          <a:p>
            <a:pPr indent="-228600" lvl="1" marL="594360" rtl="0" algn="l">
              <a:lnSpc>
                <a:spcPct val="90000"/>
              </a:lnSpc>
              <a:spcBef>
                <a:spcPts val="1000"/>
              </a:spcBef>
              <a:spcAft>
                <a:spcPts val="0"/>
              </a:spcAft>
              <a:buClr>
                <a:schemeClr val="dk1"/>
              </a:buClr>
              <a:buSzPts val="1440"/>
              <a:buChar char="▪"/>
            </a:pPr>
            <a:r>
              <a:rPr lang="en-US"/>
              <a:t>But what this fastest student cheated?  We would dismiss this student’s time and get the 2</a:t>
            </a:r>
            <a:r>
              <a:rPr baseline="30000" lang="en-US"/>
              <a:t>nd</a:t>
            </a:r>
            <a:r>
              <a:rPr lang="en-US"/>
              <a:t> best time.</a:t>
            </a:r>
            <a:endParaRPr/>
          </a:p>
          <a:p>
            <a:pPr indent="-228600" lvl="2" marL="914400" rtl="0" algn="l">
              <a:lnSpc>
                <a:spcPct val="90000"/>
              </a:lnSpc>
              <a:spcBef>
                <a:spcPts val="800"/>
              </a:spcBef>
              <a:spcAft>
                <a:spcPts val="0"/>
              </a:spcAft>
              <a:buClr>
                <a:schemeClr val="dk1"/>
              </a:buClr>
              <a:buSzPts val="1280"/>
              <a:buChar char="▪"/>
            </a:pPr>
            <a:r>
              <a:rPr lang="en-US"/>
              <a:t>However, we didn’t keep track of the 2</a:t>
            </a:r>
            <a:r>
              <a:rPr baseline="30000" lang="en-US"/>
              <a:t>nd</a:t>
            </a:r>
            <a:r>
              <a:rPr lang="en-US"/>
              <a:t> best time…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91"/>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432" name="Google Shape;1432;p91"/>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433" name="Google Shape;1433;p91"/>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434" name="Google Shape;1434;p91"/>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435" name="Google Shape;1435;p91"/>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436" name="Google Shape;1436;p91"/>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437" name="Google Shape;1437;p91"/>
          <p:cNvCxnSpPr>
            <a:stCxn id="1432" idx="3"/>
            <a:endCxn id="143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438" name="Google Shape;1438;p91"/>
          <p:cNvCxnSpPr>
            <a:stCxn id="1432" idx="5"/>
            <a:endCxn id="143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439" name="Google Shape;1439;p91"/>
          <p:cNvCxnSpPr>
            <a:stCxn id="1433" idx="3"/>
            <a:endCxn id="143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440" name="Google Shape;1440;p91"/>
          <p:cNvCxnSpPr>
            <a:stCxn id="1433" idx="5"/>
            <a:endCxn id="143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441" name="Google Shape;1441;p91"/>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442" name="Google Shape;1442;p91"/>
          <p:cNvCxnSpPr>
            <a:stCxn id="1434" idx="3"/>
            <a:endCxn id="144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443" name="Google Shape;1443;p91"/>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444" name="Google Shape;1444;p91"/>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445" name="Google Shape;1445;p91"/>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446" name="Google Shape;1446;p91"/>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447" name="Google Shape;1447;p91"/>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448" name="Google Shape;1448;p91"/>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449" name="Google Shape;1449;p91"/>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450" name="Google Shape;1450;p91"/>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451" name="Google Shape;1451;p91"/>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452" name="Google Shape;1452;p91"/>
          <p:cNvCxnSpPr>
            <a:stCxn id="1434" idx="5"/>
            <a:endCxn id="1451"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453" name="Google Shape;1453;p91"/>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
        <p:nvSpPr>
          <p:cNvPr id="1454" name="Google Shape;1454;p91"/>
          <p:cNvSpPr txBox="1"/>
          <p:nvPr/>
        </p:nvSpPr>
        <p:spPr>
          <a:xfrm>
            <a:off x="6041211" y="3122484"/>
            <a:ext cx="152958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92"/>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460" name="Google Shape;1460;p92"/>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6</a:t>
            </a:r>
            <a:endParaRPr/>
          </a:p>
        </p:txBody>
      </p:sp>
      <p:sp>
        <p:nvSpPr>
          <p:cNvPr id="1461" name="Google Shape;1461;p92"/>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462" name="Google Shape;1462;p92"/>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463" name="Google Shape;1463;p92"/>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464" name="Google Shape;1464;p92"/>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465" name="Google Shape;1465;p92"/>
          <p:cNvCxnSpPr>
            <a:stCxn id="1460" idx="3"/>
            <a:endCxn id="1461"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466" name="Google Shape;1466;p92"/>
          <p:cNvCxnSpPr>
            <a:stCxn id="1460" idx="5"/>
            <a:endCxn id="1462"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467" name="Google Shape;1467;p92"/>
          <p:cNvCxnSpPr>
            <a:stCxn id="1461" idx="3"/>
            <a:endCxn id="1463"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468" name="Google Shape;1468;p92"/>
          <p:cNvCxnSpPr>
            <a:stCxn id="1461" idx="5"/>
            <a:endCxn id="1464"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469" name="Google Shape;1469;p92"/>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470" name="Google Shape;1470;p92"/>
          <p:cNvCxnSpPr>
            <a:stCxn id="1462" idx="3"/>
            <a:endCxn id="1469"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471" name="Google Shape;1471;p92"/>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472" name="Google Shape;1472;p92"/>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6</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473" name="Google Shape;1473;p92"/>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474" name="Google Shape;1474;p92"/>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475" name="Google Shape;1475;p92"/>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476" name="Google Shape;1476;p92"/>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477" name="Google Shape;1477;p92"/>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478" name="Google Shape;1478;p92"/>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479" name="Google Shape;1479;p92"/>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480" name="Google Shape;1480;p92"/>
          <p:cNvCxnSpPr>
            <a:stCxn id="1462" idx="5"/>
            <a:endCxn id="1479"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481" name="Google Shape;1481;p92"/>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
        <p:nvSpPr>
          <p:cNvPr id="1482" name="Google Shape;1482;p92"/>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
        <p:nvSpPr>
          <p:cNvPr id="1483" name="Google Shape;1483;p92"/>
          <p:cNvSpPr txBox="1"/>
          <p:nvPr/>
        </p:nvSpPr>
        <p:spPr>
          <a:xfrm>
            <a:off x="6041211" y="3122484"/>
            <a:ext cx="178869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93"/>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489" name="Google Shape;1489;p93"/>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490" name="Google Shape;1490;p93"/>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491" name="Google Shape;1491;p93"/>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492" name="Google Shape;1492;p93"/>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493" name="Google Shape;1493;p93"/>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494" name="Google Shape;1494;p93"/>
          <p:cNvCxnSpPr>
            <a:stCxn id="1489" idx="3"/>
            <a:endCxn id="1490"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495" name="Google Shape;1495;p93"/>
          <p:cNvCxnSpPr>
            <a:stCxn id="1489" idx="5"/>
            <a:endCxn id="1491"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496" name="Google Shape;1496;p93"/>
          <p:cNvCxnSpPr>
            <a:stCxn id="1490" idx="3"/>
            <a:endCxn id="1492"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497" name="Google Shape;1497;p93"/>
          <p:cNvCxnSpPr>
            <a:stCxn id="1490" idx="5"/>
            <a:endCxn id="1493"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498" name="Google Shape;1498;p93"/>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499" name="Google Shape;1499;p93"/>
          <p:cNvCxnSpPr>
            <a:stCxn id="1491" idx="3"/>
            <a:endCxn id="1498"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500" name="Google Shape;1500;p93"/>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501" name="Google Shape;1501;p93"/>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502" name="Google Shape;1502;p93"/>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503" name="Google Shape;1503;p93"/>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504" name="Google Shape;1504;p93"/>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505" name="Google Shape;1505;p93"/>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506" name="Google Shape;1506;p93"/>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507" name="Google Shape;1507;p93"/>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508" name="Google Shape;1508;p93"/>
          <p:cNvSpPr txBox="1"/>
          <p:nvPr/>
        </p:nvSpPr>
        <p:spPr>
          <a:xfrm>
            <a:off x="6041211" y="3122484"/>
            <a:ext cx="214084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509" name="Google Shape;1509;p93"/>
          <p:cNvSpPr/>
          <p:nvPr/>
        </p:nvSpPr>
        <p:spPr>
          <a:xfrm>
            <a:off x="5183644"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cxnSp>
        <p:nvCxnSpPr>
          <p:cNvPr id="1510" name="Google Shape;1510;p93"/>
          <p:cNvCxnSpPr>
            <a:stCxn id="1491" idx="5"/>
            <a:endCxn id="1509" idx="0"/>
          </p:cNvCxnSpPr>
          <p:nvPr/>
        </p:nvCxnSpPr>
        <p:spPr>
          <a:xfrm>
            <a:off x="5196386" y="3751701"/>
            <a:ext cx="377100" cy="420600"/>
          </a:xfrm>
          <a:prstGeom prst="straightConnector1">
            <a:avLst/>
          </a:prstGeom>
          <a:noFill/>
          <a:ln cap="flat" cmpd="sng" w="28575">
            <a:solidFill>
              <a:srgbClr val="595959"/>
            </a:solidFill>
            <a:prstDash val="solid"/>
            <a:miter lim="800000"/>
            <a:headEnd len="sm" w="sm" type="none"/>
            <a:tailEnd len="sm" w="sm" type="none"/>
          </a:ln>
        </p:spPr>
      </p:cxnSp>
      <p:sp>
        <p:nvSpPr>
          <p:cNvPr id="1511" name="Google Shape;1511;p93"/>
          <p:cNvSpPr txBox="1"/>
          <p:nvPr/>
        </p:nvSpPr>
        <p:spPr>
          <a:xfrm>
            <a:off x="5874046"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7</a:t>
            </a:r>
            <a:endParaRPr/>
          </a:p>
        </p:txBody>
      </p:sp>
      <p:sp>
        <p:nvSpPr>
          <p:cNvPr id="1512" name="Google Shape;1512;p93"/>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94"/>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518" name="Google Shape;1518;p94"/>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519" name="Google Shape;1519;p94"/>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520" name="Google Shape;1520;p94"/>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521" name="Google Shape;1521;p94"/>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522" name="Google Shape;1522;p94"/>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523" name="Google Shape;1523;p94"/>
          <p:cNvCxnSpPr>
            <a:stCxn id="1518" idx="3"/>
            <a:endCxn id="1519"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524" name="Google Shape;1524;p94"/>
          <p:cNvCxnSpPr>
            <a:stCxn id="1518" idx="5"/>
            <a:endCxn id="1520"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525" name="Google Shape;1525;p94"/>
          <p:cNvCxnSpPr>
            <a:stCxn id="1519" idx="3"/>
            <a:endCxn id="1521"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526" name="Google Shape;1526;p94"/>
          <p:cNvCxnSpPr>
            <a:stCxn id="1519" idx="5"/>
            <a:endCxn id="1522"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527" name="Google Shape;1527;p94"/>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528" name="Google Shape;1528;p94"/>
          <p:cNvCxnSpPr>
            <a:stCxn id="1520" idx="3"/>
            <a:endCxn id="1527"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529" name="Google Shape;1529;p94"/>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530" name="Google Shape;1530;p94"/>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531" name="Google Shape;1531;p94"/>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532" name="Google Shape;1532;p94"/>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533" name="Google Shape;1533;p94"/>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534" name="Google Shape;1534;p94"/>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535" name="Google Shape;1535;p94"/>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536" name="Google Shape;1536;p94"/>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537" name="Google Shape;1537;p94"/>
          <p:cNvSpPr txBox="1"/>
          <p:nvPr/>
        </p:nvSpPr>
        <p:spPr>
          <a:xfrm>
            <a:off x="6041211" y="3122484"/>
            <a:ext cx="214084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538" name="Google Shape;1538;p94"/>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95"/>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544" name="Google Shape;1544;p95"/>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545" name="Google Shape;1545;p95"/>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546" name="Google Shape;1546;p95"/>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547" name="Google Shape;1547;p95"/>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548" name="Google Shape;1548;p95"/>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549" name="Google Shape;1549;p95"/>
          <p:cNvCxnSpPr>
            <a:stCxn id="1544" idx="3"/>
            <a:endCxn id="1545"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550" name="Google Shape;1550;p95"/>
          <p:cNvCxnSpPr>
            <a:stCxn id="1544" idx="5"/>
            <a:endCxn id="1546"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551" name="Google Shape;1551;p95"/>
          <p:cNvCxnSpPr>
            <a:stCxn id="1545" idx="3"/>
            <a:endCxn id="1547"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552" name="Google Shape;1552;p95"/>
          <p:cNvCxnSpPr>
            <a:stCxn id="1545" idx="5"/>
            <a:endCxn id="1548"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553" name="Google Shape;1553;p95"/>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554" name="Google Shape;1554;p95"/>
          <p:cNvCxnSpPr>
            <a:stCxn id="1546" idx="3"/>
            <a:endCxn id="1553"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555" name="Google Shape;1555;p95"/>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556" name="Google Shape;1556;p95"/>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557" name="Google Shape;1557;p95"/>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558" name="Google Shape;1558;p95"/>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559" name="Google Shape;1559;p95"/>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560" name="Google Shape;1560;p95"/>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561" name="Google Shape;1561;p95"/>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562" name="Google Shape;1562;p95"/>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563" name="Google Shape;1563;p95"/>
          <p:cNvSpPr txBox="1"/>
          <p:nvPr/>
        </p:nvSpPr>
        <p:spPr>
          <a:xfrm>
            <a:off x="6041211" y="3122484"/>
            <a:ext cx="214084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564" name="Google Shape;1564;p95"/>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96"/>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570" name="Google Shape;1570;p96"/>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571" name="Google Shape;1571;p96"/>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572" name="Google Shape;1572;p96"/>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573" name="Google Shape;1573;p96"/>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574" name="Google Shape;1574;p96"/>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575" name="Google Shape;1575;p96"/>
          <p:cNvCxnSpPr>
            <a:stCxn id="1570" idx="3"/>
            <a:endCxn id="1571"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576" name="Google Shape;1576;p96"/>
          <p:cNvCxnSpPr>
            <a:stCxn id="1570" idx="5"/>
            <a:endCxn id="1572"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577" name="Google Shape;1577;p96"/>
          <p:cNvCxnSpPr>
            <a:stCxn id="1571" idx="3"/>
            <a:endCxn id="1573"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578" name="Google Shape;1578;p96"/>
          <p:cNvCxnSpPr>
            <a:stCxn id="1571" idx="5"/>
            <a:endCxn id="1574"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579" name="Google Shape;1579;p96"/>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580" name="Google Shape;1580;p96"/>
          <p:cNvCxnSpPr>
            <a:stCxn id="1572" idx="3"/>
            <a:endCxn id="1579"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581" name="Google Shape;1581;p96"/>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582" name="Google Shape;1582;p96"/>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583" name="Google Shape;1583;p96"/>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584" name="Google Shape;1584;p96"/>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585" name="Google Shape;1585;p96"/>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586" name="Google Shape;1586;p96"/>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587" name="Google Shape;1587;p96"/>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588" name="Google Shape;1588;p96"/>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589" name="Google Shape;1589;p96"/>
          <p:cNvSpPr txBox="1"/>
          <p:nvPr/>
        </p:nvSpPr>
        <p:spPr>
          <a:xfrm>
            <a:off x="6041211" y="3122484"/>
            <a:ext cx="431714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minIndex(arr[2], arr[3])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590" name="Google Shape;1590;p96"/>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97"/>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596" name="Google Shape;1596;p97"/>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597" name="Google Shape;1597;p97"/>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598" name="Google Shape;1598;p97"/>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599" name="Google Shape;1599;p97"/>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600" name="Google Shape;1600;p97"/>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601" name="Google Shape;1601;p97"/>
          <p:cNvCxnSpPr>
            <a:stCxn id="1596" idx="3"/>
            <a:endCxn id="1597"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602" name="Google Shape;1602;p97"/>
          <p:cNvCxnSpPr>
            <a:stCxn id="1596" idx="5"/>
            <a:endCxn id="1598"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603" name="Google Shape;1603;p97"/>
          <p:cNvCxnSpPr>
            <a:stCxn id="1597" idx="3"/>
            <a:endCxn id="1599"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604" name="Google Shape;1604;p97"/>
          <p:cNvCxnSpPr>
            <a:stCxn id="1597" idx="5"/>
            <a:endCxn id="1600"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605" name="Google Shape;1605;p97"/>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606" name="Google Shape;1606;p97"/>
          <p:cNvCxnSpPr>
            <a:stCxn id="1598" idx="3"/>
            <a:endCxn id="1605"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607" name="Google Shape;1607;p97"/>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608" name="Google Shape;1608;p97"/>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609" name="Google Shape;1609;p97"/>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610" name="Google Shape;1610;p97"/>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611" name="Google Shape;1611;p97"/>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612" name="Google Shape;1612;p97"/>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613" name="Google Shape;1613;p97"/>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614" name="Google Shape;1614;p97"/>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615" name="Google Shape;1615;p97"/>
          <p:cNvSpPr txBox="1"/>
          <p:nvPr/>
        </p:nvSpPr>
        <p:spPr>
          <a:xfrm>
            <a:off x="6041211" y="3122484"/>
            <a:ext cx="214084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616" name="Google Shape;1616;p97"/>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98"/>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622" name="Google Shape;1622;p98"/>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623" name="Google Shape;1623;p98"/>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624" name="Google Shape;1624;p98"/>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625" name="Google Shape;1625;p98"/>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626" name="Google Shape;1626;p98"/>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627" name="Google Shape;1627;p98"/>
          <p:cNvCxnSpPr>
            <a:stCxn id="1622" idx="3"/>
            <a:endCxn id="1623"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628" name="Google Shape;1628;p98"/>
          <p:cNvCxnSpPr>
            <a:stCxn id="1622" idx="5"/>
            <a:endCxn id="1624"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629" name="Google Shape;1629;p98"/>
          <p:cNvCxnSpPr>
            <a:stCxn id="1623" idx="3"/>
            <a:endCxn id="1625"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630" name="Google Shape;1630;p98"/>
          <p:cNvCxnSpPr>
            <a:stCxn id="1623" idx="5"/>
            <a:endCxn id="1626"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631" name="Google Shape;1631;p98"/>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632" name="Google Shape;1632;p98"/>
          <p:cNvCxnSpPr>
            <a:stCxn id="1624" idx="3"/>
            <a:endCxn id="1631"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633" name="Google Shape;1633;p98"/>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634" name="Google Shape;1634;p98"/>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635" name="Google Shape;1635;p98"/>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636" name="Google Shape;1636;p98"/>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637" name="Google Shape;1637;p98"/>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638" name="Google Shape;1638;p98"/>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639" name="Google Shape;1639;p98"/>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640" name="Google Shape;1640;p98"/>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641" name="Google Shape;1641;p98"/>
          <p:cNvSpPr txBox="1"/>
          <p:nvPr/>
        </p:nvSpPr>
        <p:spPr>
          <a:xfrm>
            <a:off x="6041211" y="3122484"/>
            <a:ext cx="302903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compare(arr[1], [arr[3])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642" name="Google Shape;1642;p98"/>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99"/>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648" name="Google Shape;1648;p99"/>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649" name="Google Shape;1649;p99"/>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650" name="Google Shape;1650;p99"/>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651" name="Google Shape;1651;p99"/>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652" name="Google Shape;1652;p99"/>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653" name="Google Shape;1653;p99"/>
          <p:cNvCxnSpPr>
            <a:stCxn id="1648" idx="3"/>
            <a:endCxn id="1649"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654" name="Google Shape;1654;p99"/>
          <p:cNvCxnSpPr>
            <a:stCxn id="1648" idx="5"/>
            <a:endCxn id="1650"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655" name="Google Shape;1655;p99"/>
          <p:cNvCxnSpPr>
            <a:stCxn id="1649" idx="3"/>
            <a:endCxn id="1651"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656" name="Google Shape;1656;p99"/>
          <p:cNvCxnSpPr>
            <a:stCxn id="1649" idx="5"/>
            <a:endCxn id="1652"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657" name="Google Shape;1657;p99"/>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658" name="Google Shape;1658;p99"/>
          <p:cNvCxnSpPr>
            <a:stCxn id="1650" idx="3"/>
            <a:endCxn id="1657"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659" name="Google Shape;1659;p99"/>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660" name="Google Shape;1660;p99"/>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661" name="Google Shape;1661;p99"/>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662" name="Google Shape;1662;p99"/>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663" name="Google Shape;1663;p99"/>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664" name="Google Shape;1664;p99"/>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665" name="Google Shape;1665;p99"/>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666" name="Google Shape;1666;p99"/>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667" name="Google Shape;1667;p99"/>
          <p:cNvSpPr txBox="1"/>
          <p:nvPr/>
        </p:nvSpPr>
        <p:spPr>
          <a:xfrm>
            <a:off x="6041211" y="3122484"/>
            <a:ext cx="302903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compare(arr[1], [arr[3])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swap(1, 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668" name="Google Shape;1668;p99"/>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
        <p:nvSpPr>
          <p:cNvPr id="1669" name="Google Shape;1669;p99"/>
          <p:cNvSpPr/>
          <p:nvPr/>
        </p:nvSpPr>
        <p:spPr>
          <a:xfrm>
            <a:off x="6998677" y="1766175"/>
            <a:ext cx="1318846"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70" name="Google Shape;1670;p99"/>
          <p:cNvSpPr/>
          <p:nvPr/>
        </p:nvSpPr>
        <p:spPr>
          <a:xfrm flipH="1">
            <a:off x="6998677" y="3113800"/>
            <a:ext cx="1257300" cy="315200"/>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71" name="Google Shape;1671;p99"/>
          <p:cNvSpPr/>
          <p:nvPr/>
        </p:nvSpPr>
        <p:spPr>
          <a:xfrm rot="1394503">
            <a:off x="4141142" y="2728946"/>
            <a:ext cx="721478" cy="212984"/>
          </a:xfrm>
          <a:prstGeom prst="leftRightArrow">
            <a:avLst>
              <a:gd fmla="val 50000" name="adj1"/>
              <a:gd fmla="val 50000" name="adj2"/>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100"/>
          <p:cNvSpPr txBox="1"/>
          <p:nvPr>
            <p:ph type="title"/>
          </p:nvPr>
        </p:nvSpPr>
        <p:spPr>
          <a:xfrm>
            <a:off x="2208213" y="304800"/>
            <a:ext cx="9372600" cy="1200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lang="en-US"/>
              <a:t>Heap remove(E e) Visualization</a:t>
            </a:r>
            <a:endParaRPr/>
          </a:p>
        </p:txBody>
      </p:sp>
      <p:sp>
        <p:nvSpPr>
          <p:cNvPr id="1677" name="Google Shape;1677;p100"/>
          <p:cNvSpPr/>
          <p:nvPr/>
        </p:nvSpPr>
        <p:spPr>
          <a:xfrm>
            <a:off x="3338143" y="224203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10</a:t>
            </a:r>
            <a:endParaRPr/>
          </a:p>
        </p:txBody>
      </p:sp>
      <p:sp>
        <p:nvSpPr>
          <p:cNvPr id="1678" name="Google Shape;1678;p100"/>
          <p:cNvSpPr/>
          <p:nvPr/>
        </p:nvSpPr>
        <p:spPr>
          <a:xfrm>
            <a:off x="2098307" y="312833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47</a:t>
            </a:r>
            <a:endParaRPr/>
          </a:p>
        </p:txBody>
      </p:sp>
      <p:sp>
        <p:nvSpPr>
          <p:cNvPr id="1679" name="Google Shape;1679;p100"/>
          <p:cNvSpPr/>
          <p:nvPr/>
        </p:nvSpPr>
        <p:spPr>
          <a:xfrm>
            <a:off x="4530968" y="3113800"/>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32</a:t>
            </a:r>
            <a:endParaRPr/>
          </a:p>
        </p:txBody>
      </p:sp>
      <p:sp>
        <p:nvSpPr>
          <p:cNvPr id="1680" name="Google Shape;1680;p100"/>
          <p:cNvSpPr/>
          <p:nvPr/>
        </p:nvSpPr>
        <p:spPr>
          <a:xfrm>
            <a:off x="1392113"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59</a:t>
            </a:r>
            <a:endParaRPr/>
          </a:p>
        </p:txBody>
      </p:sp>
      <p:sp>
        <p:nvSpPr>
          <p:cNvPr id="1681" name="Google Shape;1681;p100"/>
          <p:cNvSpPr/>
          <p:nvPr/>
        </p:nvSpPr>
        <p:spPr>
          <a:xfrm>
            <a:off x="2798884" y="4178076"/>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154</a:t>
            </a:r>
            <a:endParaRPr/>
          </a:p>
        </p:txBody>
      </p:sp>
      <p:cxnSp>
        <p:nvCxnSpPr>
          <p:cNvPr id="1682" name="Google Shape;1682;p100"/>
          <p:cNvCxnSpPr>
            <a:stCxn id="1677" idx="3"/>
            <a:endCxn id="1678" idx="0"/>
          </p:cNvCxnSpPr>
          <p:nvPr/>
        </p:nvCxnSpPr>
        <p:spPr>
          <a:xfrm flipH="1">
            <a:off x="2488111" y="2879940"/>
            <a:ext cx="964200" cy="248400"/>
          </a:xfrm>
          <a:prstGeom prst="straightConnector1">
            <a:avLst/>
          </a:prstGeom>
          <a:noFill/>
          <a:ln cap="flat" cmpd="sng" w="28575">
            <a:solidFill>
              <a:srgbClr val="595959"/>
            </a:solidFill>
            <a:prstDash val="solid"/>
            <a:miter lim="800000"/>
            <a:headEnd len="sm" w="sm" type="none"/>
            <a:tailEnd len="sm" w="sm" type="none"/>
          </a:ln>
        </p:spPr>
      </p:cxnSp>
      <p:cxnSp>
        <p:nvCxnSpPr>
          <p:cNvPr id="1683" name="Google Shape;1683;p100"/>
          <p:cNvCxnSpPr>
            <a:stCxn id="1677" idx="5"/>
            <a:endCxn id="1679" idx="0"/>
          </p:cNvCxnSpPr>
          <p:nvPr/>
        </p:nvCxnSpPr>
        <p:spPr>
          <a:xfrm>
            <a:off x="4003561" y="2879940"/>
            <a:ext cx="917100" cy="234000"/>
          </a:xfrm>
          <a:prstGeom prst="straightConnector1">
            <a:avLst/>
          </a:prstGeom>
          <a:noFill/>
          <a:ln cap="flat" cmpd="sng" w="28575">
            <a:solidFill>
              <a:srgbClr val="595959"/>
            </a:solidFill>
            <a:prstDash val="solid"/>
            <a:miter lim="800000"/>
            <a:headEnd len="sm" w="sm" type="none"/>
            <a:tailEnd len="sm" w="sm" type="none"/>
          </a:ln>
        </p:spPr>
      </p:cxnSp>
      <p:cxnSp>
        <p:nvCxnSpPr>
          <p:cNvPr id="1684" name="Google Shape;1684;p100"/>
          <p:cNvCxnSpPr>
            <a:stCxn id="1678" idx="3"/>
            <a:endCxn id="1680" idx="0"/>
          </p:cNvCxnSpPr>
          <p:nvPr/>
        </p:nvCxnSpPr>
        <p:spPr>
          <a:xfrm flipH="1">
            <a:off x="1781975" y="3766232"/>
            <a:ext cx="430500" cy="411900"/>
          </a:xfrm>
          <a:prstGeom prst="straightConnector1">
            <a:avLst/>
          </a:prstGeom>
          <a:noFill/>
          <a:ln cap="flat" cmpd="sng" w="28575">
            <a:solidFill>
              <a:srgbClr val="595959"/>
            </a:solidFill>
            <a:prstDash val="solid"/>
            <a:miter lim="800000"/>
            <a:headEnd len="sm" w="sm" type="none"/>
            <a:tailEnd len="sm" w="sm" type="none"/>
          </a:ln>
        </p:spPr>
      </p:cxnSp>
      <p:cxnSp>
        <p:nvCxnSpPr>
          <p:cNvPr id="1685" name="Google Shape;1685;p100"/>
          <p:cNvCxnSpPr>
            <a:stCxn id="1678" idx="5"/>
            <a:endCxn id="1681" idx="0"/>
          </p:cNvCxnSpPr>
          <p:nvPr/>
        </p:nvCxnSpPr>
        <p:spPr>
          <a:xfrm>
            <a:off x="2763725" y="3766232"/>
            <a:ext cx="425100" cy="411900"/>
          </a:xfrm>
          <a:prstGeom prst="straightConnector1">
            <a:avLst/>
          </a:prstGeom>
          <a:noFill/>
          <a:ln cap="flat" cmpd="sng" w="28575">
            <a:solidFill>
              <a:srgbClr val="595959"/>
            </a:solidFill>
            <a:prstDash val="solid"/>
            <a:miter lim="800000"/>
            <a:headEnd len="sm" w="sm" type="none"/>
            <a:tailEnd len="sm" w="sm" type="none"/>
          </a:ln>
        </p:spPr>
      </p:cxnSp>
      <p:sp>
        <p:nvSpPr>
          <p:cNvPr id="1686" name="Google Shape;1686;p100"/>
          <p:cNvSpPr/>
          <p:nvPr/>
        </p:nvSpPr>
        <p:spPr>
          <a:xfrm>
            <a:off x="3956573" y="4172408"/>
            <a:ext cx="779586" cy="747348"/>
          </a:xfrm>
          <a:prstGeom prst="ellipse">
            <a:avLst/>
          </a:prstGeom>
          <a:solidFill>
            <a:srgbClr val="6E6E6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542</a:t>
            </a:r>
            <a:endParaRPr/>
          </a:p>
        </p:txBody>
      </p:sp>
      <p:cxnSp>
        <p:nvCxnSpPr>
          <p:cNvPr id="1687" name="Google Shape;1687;p100"/>
          <p:cNvCxnSpPr>
            <a:stCxn id="1679" idx="3"/>
            <a:endCxn id="1686" idx="0"/>
          </p:cNvCxnSpPr>
          <p:nvPr/>
        </p:nvCxnSpPr>
        <p:spPr>
          <a:xfrm flipH="1">
            <a:off x="4346336" y="3751701"/>
            <a:ext cx="298800" cy="420600"/>
          </a:xfrm>
          <a:prstGeom prst="straightConnector1">
            <a:avLst/>
          </a:prstGeom>
          <a:noFill/>
          <a:ln cap="flat" cmpd="sng" w="28575">
            <a:solidFill>
              <a:srgbClr val="595959"/>
            </a:solidFill>
            <a:prstDash val="solid"/>
            <a:miter lim="800000"/>
            <a:headEnd len="sm" w="sm" type="none"/>
            <a:tailEnd len="sm" w="sm" type="none"/>
          </a:ln>
        </p:spPr>
      </p:cxnSp>
      <p:sp>
        <p:nvSpPr>
          <p:cNvPr id="1688" name="Google Shape;1688;p100"/>
          <p:cNvSpPr txBox="1"/>
          <p:nvPr/>
        </p:nvSpPr>
        <p:spPr>
          <a:xfrm>
            <a:off x="3188677" y="1709466"/>
            <a:ext cx="11576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Min-heap</a:t>
            </a:r>
            <a:endParaRPr/>
          </a:p>
        </p:txBody>
      </p:sp>
      <p:graphicFrame>
        <p:nvGraphicFramePr>
          <p:cNvPr id="1689" name="Google Shape;1689;p100"/>
          <p:cNvGraphicFramePr/>
          <p:nvPr/>
        </p:nvGraphicFramePr>
        <p:xfrm>
          <a:off x="6113609" y="2187262"/>
          <a:ext cx="3000000" cy="3000000"/>
        </p:xfrm>
        <a:graphic>
          <a:graphicData uri="http://schemas.openxmlformats.org/drawingml/2006/table">
            <a:tbl>
              <a:tblPr firstRow="1">
                <a:noFill/>
                <a:tableStyleId>{8A7EA9C7-68AC-4052-83B7-DA83E941065B}</a:tableStyleId>
              </a:tblPr>
              <a:tblGrid>
                <a:gridCol w="607475"/>
                <a:gridCol w="607475"/>
                <a:gridCol w="607475"/>
                <a:gridCol w="607475"/>
                <a:gridCol w="607475"/>
                <a:gridCol w="607475"/>
                <a:gridCol w="607475"/>
                <a:gridCol w="607475"/>
                <a:gridCol w="607475"/>
              </a:tblGrid>
              <a:tr h="329500">
                <a:tc>
                  <a:txBody>
                    <a:bodyPr/>
                    <a:lstStyle/>
                    <a:p>
                      <a:pPr indent="0" lvl="0" marL="0" marR="0" rtl="0" algn="ctr">
                        <a:spcBef>
                          <a:spcPts val="0"/>
                        </a:spcBef>
                        <a:spcAft>
                          <a:spcPts val="0"/>
                        </a:spcAft>
                        <a:buNone/>
                      </a:pPr>
                      <a:r>
                        <a:rPr lang="en-US" sz="1800" u="none" cap="none" strike="noStrike"/>
                        <a:t>0</a:t>
                      </a:r>
                      <a:endParaRPr/>
                    </a:p>
                  </a:txBody>
                  <a:tcPr marT="76200" marB="76200" marR="76200" marL="7620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76200" marB="76200" marR="76200" marL="76200" anchor="ctr"/>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76200" marB="76200" marR="76200" marL="76200" anchor="ctr"/>
                </a:tc>
              </a:tr>
              <a:tr h="384425">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rPr b="1" lang="en-US" sz="1800" u="none" cap="none" strike="noStrike"/>
                        <a:t>10</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47</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32</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59</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154</a:t>
                      </a:r>
                      <a:endParaRPr/>
                    </a:p>
                  </a:txBody>
                  <a:tcPr marT="76200" marB="76200" marR="76200" marL="76200" anchor="ctr"/>
                </a:tc>
                <a:tc>
                  <a:txBody>
                    <a:bodyPr/>
                    <a:lstStyle/>
                    <a:p>
                      <a:pPr indent="0" lvl="0" marL="0" marR="0" rtl="0" algn="ctr">
                        <a:spcBef>
                          <a:spcPts val="0"/>
                        </a:spcBef>
                        <a:spcAft>
                          <a:spcPts val="0"/>
                        </a:spcAft>
                        <a:buNone/>
                      </a:pPr>
                      <a:r>
                        <a:rPr b="1" lang="en-US" sz="1800" u="none" cap="none" strike="noStrike"/>
                        <a:t>542</a:t>
                      </a:r>
                      <a:endParaRPr/>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c>
                  <a:txBody>
                    <a:bodyPr/>
                    <a:lstStyle/>
                    <a:p>
                      <a:pPr indent="0" lvl="0" marL="0" marR="0" rtl="0" algn="ctr">
                        <a:spcBef>
                          <a:spcPts val="0"/>
                        </a:spcBef>
                        <a:spcAft>
                          <a:spcPts val="0"/>
                        </a:spcAft>
                        <a:buNone/>
                      </a:pPr>
                      <a:r>
                        <a:t/>
                      </a:r>
                      <a:endParaRPr b="1" sz="1800" u="none" cap="none" strike="noStrike"/>
                    </a:p>
                  </a:txBody>
                  <a:tcPr marT="76200" marB="76200" marR="76200" marL="76200" anchor="ctr"/>
                </a:tc>
              </a:tr>
            </a:tbl>
          </a:graphicData>
        </a:graphic>
      </p:graphicFrame>
      <p:sp>
        <p:nvSpPr>
          <p:cNvPr id="1690" name="Google Shape;1690;p100"/>
          <p:cNvSpPr txBox="1"/>
          <p:nvPr/>
        </p:nvSpPr>
        <p:spPr>
          <a:xfrm>
            <a:off x="4027048" y="208314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691" name="Google Shape;1691;p100"/>
          <p:cNvSpPr txBox="1"/>
          <p:nvPr/>
        </p:nvSpPr>
        <p:spPr>
          <a:xfrm>
            <a:off x="2788807" y="3029733"/>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1692" name="Google Shape;1692;p100"/>
          <p:cNvSpPr txBox="1"/>
          <p:nvPr/>
        </p:nvSpPr>
        <p:spPr>
          <a:xfrm>
            <a:off x="5264947" y="3004134"/>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1693" name="Google Shape;1693;p100"/>
          <p:cNvSpPr txBox="1"/>
          <p:nvPr/>
        </p:nvSpPr>
        <p:spPr>
          <a:xfrm>
            <a:off x="2125011" y="4088370"/>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a:t>
            </a:r>
            <a:endParaRPr/>
          </a:p>
        </p:txBody>
      </p:sp>
      <p:sp>
        <p:nvSpPr>
          <p:cNvPr id="1694" name="Google Shape;1694;p100"/>
          <p:cNvSpPr txBox="1"/>
          <p:nvPr/>
        </p:nvSpPr>
        <p:spPr>
          <a:xfrm>
            <a:off x="3483441"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5</a:t>
            </a:r>
            <a:endParaRPr/>
          </a:p>
        </p:txBody>
      </p:sp>
      <p:sp>
        <p:nvSpPr>
          <p:cNvPr id="1695" name="Google Shape;1695;p100"/>
          <p:cNvSpPr txBox="1"/>
          <p:nvPr/>
        </p:nvSpPr>
        <p:spPr>
          <a:xfrm>
            <a:off x="4687230" y="4095009"/>
            <a:ext cx="3193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a:t>
            </a:r>
            <a:endParaRPr/>
          </a:p>
        </p:txBody>
      </p:sp>
      <p:sp>
        <p:nvSpPr>
          <p:cNvPr id="1696" name="Google Shape;1696;p100"/>
          <p:cNvSpPr txBox="1"/>
          <p:nvPr/>
        </p:nvSpPr>
        <p:spPr>
          <a:xfrm>
            <a:off x="6041211" y="3122484"/>
            <a:ext cx="302903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RemoveMin()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temp = arr[1]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arr[1] = arr[size]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arr[size--] = null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heapifyDown(1)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childIndex = 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compare(arr[1], [arr[3])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swap(1, 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697" name="Google Shape;1697;p100"/>
          <p:cNvSpPr txBox="1"/>
          <p:nvPr/>
        </p:nvSpPr>
        <p:spPr>
          <a:xfrm>
            <a:off x="653648" y="1709466"/>
            <a:ext cx="1128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temp = 6</a:t>
            </a:r>
            <a:endParaRPr/>
          </a:p>
        </p:txBody>
      </p:sp>
      <p:sp>
        <p:nvSpPr>
          <p:cNvPr id="1698" name="Google Shape;1698;p100"/>
          <p:cNvSpPr/>
          <p:nvPr/>
        </p:nvSpPr>
        <p:spPr>
          <a:xfrm>
            <a:off x="6998677" y="1766175"/>
            <a:ext cx="1318846" cy="369332"/>
          </a:xfrm>
          <a:prstGeom prst="curvedDown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99" name="Google Shape;1699;p100"/>
          <p:cNvSpPr/>
          <p:nvPr/>
        </p:nvSpPr>
        <p:spPr>
          <a:xfrm flipH="1">
            <a:off x="6998677" y="3113800"/>
            <a:ext cx="1257300" cy="315200"/>
          </a:xfrm>
          <a:prstGeom prst="curvedUpArrow">
            <a:avLst>
              <a:gd fmla="val 25000" name="adj1"/>
              <a:gd fmla="val 50000" name="adj2"/>
              <a:gd fmla="val 25000" name="adj3"/>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700" name="Google Shape;1700;p100"/>
          <p:cNvSpPr/>
          <p:nvPr/>
        </p:nvSpPr>
        <p:spPr>
          <a:xfrm rot="1394503">
            <a:off x="4141142" y="2728946"/>
            <a:ext cx="721478" cy="212984"/>
          </a:xfrm>
          <a:prstGeom prst="leftRightArrow">
            <a:avLst>
              <a:gd fmla="val 50000" name="adj1"/>
              <a:gd fmla="val 50000" name="adj2"/>
            </a:avLst>
          </a:prstGeom>
          <a:solidFill>
            <a:schemeClr val="accent1"/>
          </a:solidFill>
          <a:ln cap="flat" cmpd="sng" w="12700">
            <a:solidFill>
              <a:srgbClr val="7985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hildren Playing 16x9">
  <a:themeElements>
    <a:clrScheme name="Children Happy">
      <a:dk1>
        <a:srgbClr val="595959"/>
      </a:dk1>
      <a:lt1>
        <a:srgbClr val="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hildren Happy">
      <a:dk1>
        <a:srgbClr val="595959"/>
      </a:dk1>
      <a:lt1>
        <a:srgbClr val="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2018-05-28T21:57:47Z</dcterms:created>
  <dc:creator>Joonho Kim</dc:creator>
</cp:coreProperties>
</file>